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854" r:id="rId2"/>
    <p:sldId id="380" r:id="rId3"/>
    <p:sldId id="370" r:id="rId4"/>
    <p:sldId id="393" r:id="rId5"/>
    <p:sldId id="815" r:id="rId6"/>
    <p:sldId id="816" r:id="rId7"/>
    <p:sldId id="817" r:id="rId8"/>
    <p:sldId id="818" r:id="rId9"/>
    <p:sldId id="819" r:id="rId10"/>
    <p:sldId id="820" r:id="rId11"/>
    <p:sldId id="85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4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CEA0F-BD90-1047-ACA1-AEA2390AA8A8}" type="datetimeFigureOut">
              <a:rPr lang="en-US" smtClean="0"/>
              <a:t>3/7/19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749ED-10FE-6C41-8A57-E3EB4DD07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9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5034F8-56C4-E34B-8F55-E9632CBD48E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2437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www.pbisvermont.org</a:t>
            </a:r>
            <a:r>
              <a:rPr lang="en-US" dirty="0"/>
              <a:t>/</a:t>
            </a:r>
            <a:r>
              <a:rPr lang="en-US" dirty="0" err="1"/>
              <a:t>wp</a:t>
            </a:r>
            <a:r>
              <a:rPr lang="en-US" dirty="0"/>
              <a:t>-content/uploads/2017/12/Inventory-of-Existing-Practices-Related-to-SEBL-and-School-Climate.docx</a:t>
            </a:r>
          </a:p>
        </p:txBody>
      </p:sp>
    </p:spTree>
    <p:extLst>
      <p:ext uri="{BB962C8B-B14F-4D97-AF65-F5344CB8AC3E}">
        <p14:creationId xmlns:p14="http://schemas.microsoft.com/office/powerpoint/2010/main" val="808015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0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28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9727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76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082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17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78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11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>
            <a:off x="-100" y="6727600"/>
            <a:ext cx="12192000" cy="13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94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15600" y="1688433"/>
            <a:ext cx="11360800" cy="440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65887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901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68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524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649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36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3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039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43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B137B-9580-974B-8174-BE1BF0EEF918}" type="datetimeFigureOut">
              <a:rPr lang="en-US" smtClean="0"/>
              <a:t>3/7/19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F9D6BC8-4C2A-7142-8DDE-19156988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1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bis.org/Common/Cms/files/pbisresources/Alignment%20Brief.%20for%20posting.1.16.17.doc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bisvermont.org/wp-content/uploads/2017/12/Inventory-of-Existing-Practices-Related-to-SEBL-and-School-Climate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DBE11-F869-F54A-87AB-723A5B6CC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970" y="1869595"/>
            <a:ext cx="10198483" cy="1826581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2">
                    <a:lumMod val="50000"/>
                  </a:schemeClr>
                </a:solidFill>
              </a:rPr>
              <a:t>Alignment: How?</a:t>
            </a:r>
          </a:p>
        </p:txBody>
      </p:sp>
    </p:spTree>
    <p:extLst>
      <p:ext uri="{BB962C8B-B14F-4D97-AF65-F5344CB8AC3E}">
        <p14:creationId xmlns:p14="http://schemas.microsoft.com/office/powerpoint/2010/main" val="27694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FC536-15F4-F143-B59A-794D071F4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>
                <a:solidFill>
                  <a:schemeClr val="accent2">
                    <a:lumMod val="50000"/>
                  </a:schemeClr>
                </a:solidFill>
              </a:rPr>
              <a:t>Step 6: Design Plan for Effective Alignment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825295-46E3-4840-8E18-81EFB9B8C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2242615"/>
            <a:ext cx="11360800" cy="4403600"/>
          </a:xfrm>
        </p:spPr>
        <p:txBody>
          <a:bodyPr>
            <a:normAutofit/>
          </a:bodyPr>
          <a:lstStyle/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Systems</a:t>
            </a:r>
          </a:p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Data</a:t>
            </a:r>
          </a:p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Practices</a:t>
            </a:r>
          </a:p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PD plan</a:t>
            </a:r>
          </a:p>
        </p:txBody>
      </p:sp>
    </p:spTree>
    <p:extLst>
      <p:ext uri="{BB962C8B-B14F-4D97-AF65-F5344CB8AC3E}">
        <p14:creationId xmlns:p14="http://schemas.microsoft.com/office/powerpoint/2010/main" val="1018648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4C27E-A7BE-3B4B-882C-8602A4802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09" y="150021"/>
            <a:ext cx="9628946" cy="943200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chemeClr val="accent2">
                    <a:lumMod val="50000"/>
                  </a:schemeClr>
                </a:solidFill>
              </a:rPr>
              <a:t>Alignment Process:</a:t>
            </a:r>
            <a:br>
              <a:rPr lang="en-US" sz="4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4200" b="1" dirty="0">
                <a:solidFill>
                  <a:schemeClr val="accent2">
                    <a:lumMod val="50000"/>
                  </a:schemeClr>
                </a:solidFill>
              </a:rPr>
              <a:t>Section 2: Adopt a formal process of adding new initiatives</a:t>
            </a:r>
            <a:endParaRPr lang="en-US" sz="4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A3168-19D3-EC4A-A30C-E00AE72E3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509" y="2498709"/>
            <a:ext cx="9241018" cy="411310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800" dirty="0"/>
              <a:t>For any new initiatives being considered, determine their </a:t>
            </a:r>
            <a:r>
              <a:rPr lang="en-US" sz="2800" b="1" dirty="0"/>
              <a:t>“fit,” </a:t>
            </a:r>
            <a:r>
              <a:rPr lang="en-US" sz="2800" dirty="0"/>
              <a:t>including evidence-base among other initiatives</a:t>
            </a:r>
          </a:p>
          <a:p>
            <a:pPr>
              <a:buFont typeface="+mj-lt"/>
              <a:buAutoNum type="arabicPeriod"/>
            </a:pPr>
            <a:endParaRPr lang="en-US" sz="2800" dirty="0"/>
          </a:p>
          <a:p>
            <a:pPr>
              <a:buFont typeface="+mj-lt"/>
              <a:buAutoNum type="arabicPeriod"/>
            </a:pPr>
            <a:r>
              <a:rPr lang="en-US" sz="2800" dirty="0"/>
              <a:t>If team determines new practice/initiative to be adopted, team determines how the new practice/initiative can be </a:t>
            </a:r>
            <a:r>
              <a:rPr lang="en-US" sz="2800" b="1" dirty="0"/>
              <a:t>aligned within the existing framework </a:t>
            </a:r>
            <a:r>
              <a:rPr lang="en-US" sz="2800" dirty="0"/>
              <a:t>for related initiatives</a:t>
            </a:r>
          </a:p>
        </p:txBody>
      </p:sp>
    </p:spTree>
    <p:extLst>
      <p:ext uri="{BB962C8B-B14F-4D97-AF65-F5344CB8AC3E}">
        <p14:creationId xmlns:p14="http://schemas.microsoft.com/office/powerpoint/2010/main" val="2929734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3">
            <a:extLst>
              <a:ext uri="{FF2B5EF4-FFF2-40B4-BE49-F238E27FC236}">
                <a16:creationId xmlns:a16="http://schemas.microsoft.com/office/drawing/2014/main" id="{7D6A1257-5F24-214A-92F9-0199F56A7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149255"/>
            <a:ext cx="11360800" cy="943200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solidFill>
                  <a:schemeClr val="accent2">
                    <a:lumMod val="50000"/>
                  </a:schemeClr>
                </a:solidFill>
                <a:ea typeface="ＭＳ Ｐゴシック" panose="020B0600070205080204" pitchFamily="34" charset="-128"/>
              </a:rPr>
              <a:t>Imagine…</a:t>
            </a:r>
          </a:p>
        </p:txBody>
      </p:sp>
      <p:sp>
        <p:nvSpPr>
          <p:cNvPr id="16386" name="Content Placeholder 4">
            <a:extLst>
              <a:ext uri="{FF2B5EF4-FFF2-40B4-BE49-F238E27FC236}">
                <a16:creationId xmlns:a16="http://schemas.microsoft.com/office/drawing/2014/main" id="{D6449634-4AC8-7C47-9436-409433297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914803"/>
            <a:ext cx="9102473" cy="3587924"/>
          </a:xfrm>
        </p:spPr>
        <p:txBody>
          <a:bodyPr/>
          <a:lstStyle/>
          <a:p>
            <a:r>
              <a:rPr lang="en-US" altLang="en-US" sz="2667" dirty="0">
                <a:solidFill>
                  <a:schemeClr val="tx2">
                    <a:lumMod val="50000"/>
                  </a:schemeClr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rPr>
              <a:t>One coherent implementation framework to align competing initiatives and avoid repeatedly shifting focus to new initiatives</a:t>
            </a:r>
          </a:p>
          <a:p>
            <a:r>
              <a:rPr lang="en-US" altLang="en-US" sz="2667" dirty="0">
                <a:solidFill>
                  <a:schemeClr val="tx2">
                    <a:lumMod val="50000"/>
                  </a:schemeClr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rPr>
              <a:t>A simple message to district, community/school leaders and staff about how the framework aligns initiatives to support an overall improvement strategy</a:t>
            </a:r>
          </a:p>
          <a:p>
            <a:r>
              <a:rPr lang="en-US" sz="2667" dirty="0">
                <a:solidFill>
                  <a:schemeClr val="tx2">
                    <a:lumMod val="50000"/>
                  </a:schemeClr>
                </a:solidFill>
                <a:latin typeface="Trebuchet MS" panose="020B0703020202090204" pitchFamily="34" charset="0"/>
                <a:ea typeface="MS PGothic" charset="0"/>
              </a:rPr>
              <a:t>Core features of practices and support of these practices are aligned across the system</a:t>
            </a:r>
          </a:p>
        </p:txBody>
      </p:sp>
      <p:pic>
        <p:nvPicPr>
          <p:cNvPr id="5" name="Picture 2" descr="Future just ahead" title="Road Sign Image"/>
          <p:cNvPicPr>
            <a:picLocks noChangeAspect="1" noChangeArrowheads="1"/>
          </p:cNvPicPr>
          <p:nvPr/>
        </p:nvPicPr>
        <p:blipFill>
          <a:blip r:embed="rId2" cstate="print"/>
          <a:srcRect r="28372"/>
          <a:stretch>
            <a:fillRect/>
          </a:stretch>
        </p:blipFill>
        <p:spPr>
          <a:xfrm>
            <a:off x="7603845" y="3985084"/>
            <a:ext cx="3572153" cy="25979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6122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1">
            <a:extLst>
              <a:ext uri="{FF2B5EF4-FFF2-40B4-BE49-F238E27FC236}">
                <a16:creationId xmlns:a16="http://schemas.microsoft.com/office/drawing/2014/main" id="{B07ED175-5D50-9744-B6D8-CEC36694AD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112" y="0"/>
            <a:ext cx="63087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B2DFED6-4A4D-6D42-B355-03997C8C017C}"/>
              </a:ext>
            </a:extLst>
          </p:cNvPr>
          <p:cNvSpPr/>
          <p:nvPr/>
        </p:nvSpPr>
        <p:spPr>
          <a:xfrm rot="19415545">
            <a:off x="-212088" y="2966542"/>
            <a:ext cx="32962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Technical Guide for Alignment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52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3">
            <a:extLst>
              <a:ext uri="{FF2B5EF4-FFF2-40B4-BE49-F238E27FC236}">
                <a16:creationId xmlns:a16="http://schemas.microsoft.com/office/drawing/2014/main" id="{B0B77832-B2AE-8146-B151-468B4E8051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9" y="0"/>
            <a:ext cx="78581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6841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FFF5F-D468-AA40-840F-591AB1103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73" y="166255"/>
            <a:ext cx="11360800" cy="94320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accent2">
                    <a:lumMod val="50000"/>
                  </a:schemeClr>
                </a:solidFill>
              </a:rPr>
              <a:t>Alignment Process:</a:t>
            </a:r>
            <a:br>
              <a:rPr lang="en-US" sz="43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800" b="1" dirty="0">
                <a:solidFill>
                  <a:schemeClr val="accent2">
                    <a:lumMod val="50000"/>
                  </a:schemeClr>
                </a:solidFill>
              </a:rPr>
              <a:t>Section 1: Assessment of Current Initiatives</a:t>
            </a:r>
            <a:br>
              <a:rPr lang="en-US" sz="3800" b="1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US" sz="38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800" b="1" dirty="0">
                <a:solidFill>
                  <a:schemeClr val="accent2">
                    <a:lumMod val="50000"/>
                  </a:schemeClr>
                </a:solidFill>
              </a:rPr>
              <a:t>Step 1: Form an executive level team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54925-C3DE-424F-A88D-4BEB0B38B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2761673"/>
            <a:ext cx="11360800" cy="3856833"/>
          </a:xfrm>
        </p:spPr>
        <p:txBody>
          <a:bodyPr>
            <a:normAutofit/>
          </a:bodyPr>
          <a:lstStyle/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Authority</a:t>
            </a:r>
          </a:p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Knowledge</a:t>
            </a:r>
          </a:p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Communication/feedback loops</a:t>
            </a:r>
          </a:p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Regularly scheduled meetings</a:t>
            </a:r>
            <a:br>
              <a:rPr lang="en-US" sz="3700" dirty="0">
                <a:solidFill>
                  <a:schemeClr val="tx2">
                    <a:lumMod val="50000"/>
                  </a:schemeClr>
                </a:solidFill>
              </a:rPr>
            </a:br>
            <a:endParaRPr lang="en-US" sz="37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730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B29F-70FE-6F48-A35A-E2BB9AD2F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>
                <a:solidFill>
                  <a:schemeClr val="accent2">
                    <a:lumMod val="50000"/>
                  </a:schemeClr>
                </a:solidFill>
              </a:rPr>
              <a:t>Step 2: Define Valued Outcomes</a:t>
            </a:r>
            <a:br>
              <a:rPr lang="en-US" sz="44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91CAE-44EB-684F-B0E4-297179B95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2353733"/>
            <a:ext cx="11360800" cy="3738300"/>
          </a:xfrm>
        </p:spPr>
        <p:txBody>
          <a:bodyPr>
            <a:normAutofit/>
          </a:bodyPr>
          <a:lstStyle/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Define overarching outcomes</a:t>
            </a:r>
          </a:p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Identify priority concerns</a:t>
            </a:r>
          </a:p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Form consensus around data points</a:t>
            </a:r>
          </a:p>
        </p:txBody>
      </p:sp>
    </p:spTree>
    <p:extLst>
      <p:ext uri="{BB962C8B-B14F-4D97-AF65-F5344CB8AC3E}">
        <p14:creationId xmlns:p14="http://schemas.microsoft.com/office/powerpoint/2010/main" val="3517374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8DDF6-5531-C940-80AB-69CD71B20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4275"/>
            <a:ext cx="11471600" cy="132636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accent2">
                    <a:lumMod val="50000"/>
                  </a:schemeClr>
                </a:solidFill>
              </a:rPr>
              <a:t>Step 3: Create Inventory of Related Initiatives</a:t>
            </a:r>
            <a:br>
              <a:rPr lang="en-US" sz="44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</a:p>
        </p:txBody>
      </p:sp>
      <p:pic>
        <p:nvPicPr>
          <p:cNvPr id="5" name="Picture 4">
            <a:hlinkClick r:id="rId3"/>
            <a:extLst>
              <a:ext uri="{FF2B5EF4-FFF2-40B4-BE49-F238E27FC236}">
                <a16:creationId xmlns:a16="http://schemas.microsoft.com/office/drawing/2014/main" id="{2DFCFB98-2093-DB4C-B5ED-DE8A520B4C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638" y="1990175"/>
            <a:ext cx="8375871" cy="445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089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AC9C5-72C1-A747-9596-A82F5AC09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384819"/>
            <a:ext cx="9130182" cy="94320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accent2">
                    <a:lumMod val="50000"/>
                  </a:schemeClr>
                </a:solidFill>
              </a:rPr>
              <a:t>Step 4: Identify Core Features for Initiatives Targeted for Alignment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E7207-1D4E-F845-812C-9DD77A971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2167466"/>
            <a:ext cx="11360800" cy="3924567"/>
          </a:xfrm>
        </p:spPr>
        <p:txBody>
          <a:bodyPr>
            <a:normAutofit/>
          </a:bodyPr>
          <a:lstStyle/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Coordination</a:t>
            </a:r>
          </a:p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Fidelity measures</a:t>
            </a:r>
          </a:p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Specific core practices across tiers</a:t>
            </a:r>
          </a:p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Outcome measures</a:t>
            </a:r>
          </a:p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Screening measures</a:t>
            </a:r>
          </a:p>
          <a:p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PD plan</a:t>
            </a:r>
          </a:p>
        </p:txBody>
      </p:sp>
    </p:spTree>
    <p:extLst>
      <p:ext uri="{BB962C8B-B14F-4D97-AF65-F5344CB8AC3E}">
        <p14:creationId xmlns:p14="http://schemas.microsoft.com/office/powerpoint/2010/main" val="1402862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F3760-ED4E-5A4A-B336-49B34EF8B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927" y="288567"/>
            <a:ext cx="9587382" cy="94320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accent2">
                    <a:lumMod val="50000"/>
                  </a:schemeClr>
                </a:solidFill>
              </a:rPr>
              <a:t>Step 5: Analyze and Make Decisions for Alignment of Initiatives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4725BD-D982-5941-B12D-FAA2C3C54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2150533"/>
            <a:ext cx="9881951" cy="3941500"/>
          </a:xfrm>
        </p:spPr>
        <p:txBody>
          <a:bodyPr/>
          <a:lstStyle/>
          <a:p>
            <a:pPr marL="795847" indent="-609585"/>
            <a:r>
              <a:rPr lang="en-US" altLang="en-US" sz="3700" dirty="0">
                <a:solidFill>
                  <a:schemeClr val="tx2">
                    <a:lumMod val="50000"/>
                  </a:schemeClr>
                </a:solidFill>
                <a:ea typeface="ＭＳ Ｐゴシック" panose="020B0600070205080204" pitchFamily="34" charset="-128"/>
              </a:rPr>
              <a:t>Determine areas of commonality and differences/conflict</a:t>
            </a:r>
          </a:p>
          <a:p>
            <a:pPr marL="795847" indent="-609585"/>
            <a:r>
              <a:rPr lang="en-US" altLang="en-US" sz="3700" dirty="0">
                <a:solidFill>
                  <a:schemeClr val="tx2">
                    <a:lumMod val="50000"/>
                  </a:schemeClr>
                </a:solidFill>
                <a:ea typeface="ＭＳ Ｐゴシック" panose="020B0600070205080204" pitchFamily="34" charset="-128"/>
              </a:rPr>
              <a:t>Review items that are left blank</a:t>
            </a:r>
          </a:p>
          <a:p>
            <a:pPr marL="795847" indent="-609585"/>
            <a:r>
              <a:rPr lang="en-US" altLang="en-US" sz="3700" dirty="0">
                <a:solidFill>
                  <a:schemeClr val="tx2">
                    <a:lumMod val="50000"/>
                  </a:schemeClr>
                </a:solidFill>
                <a:ea typeface="ＭＳ Ｐゴシック" panose="020B0600070205080204" pitchFamily="34" charset="-128"/>
              </a:rPr>
              <a:t>Determine initiatives that could be eliminated</a:t>
            </a:r>
            <a:endParaRPr lang="en-US" sz="37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5388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237</Words>
  <Application>Microsoft Macintosh PowerPoint</Application>
  <PresentationFormat>Widescreen</PresentationFormat>
  <Paragraphs>38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Alignment: How?</vt:lpstr>
      <vt:lpstr>Imagine…</vt:lpstr>
      <vt:lpstr>PowerPoint Presentation</vt:lpstr>
      <vt:lpstr>PowerPoint Presentation</vt:lpstr>
      <vt:lpstr>Alignment Process: Section 1: Assessment of Current Initiatives  Step 1: Form an executive level team</vt:lpstr>
      <vt:lpstr>Step 2: Define Valued Outcomes  </vt:lpstr>
      <vt:lpstr>Step 3: Create Inventory of Related Initiatives  </vt:lpstr>
      <vt:lpstr>Step 4: Identify Core Features for Initiatives Targeted for Alignment</vt:lpstr>
      <vt:lpstr>Step 5: Analyze and Make Decisions for Alignment of Initiatives</vt:lpstr>
      <vt:lpstr>Step 6: Design Plan for Effective Alignment</vt:lpstr>
      <vt:lpstr>Alignment Process: Section 2: Adopt a formal process of adding new initiatives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Alignment: How?</dc:title>
  <dc:creator>Microsoft Office User</dc:creator>
  <cp:lastModifiedBy>Microsoft Office User</cp:lastModifiedBy>
  <cp:revision>1</cp:revision>
  <dcterms:created xsi:type="dcterms:W3CDTF">2019-03-07T19:27:20Z</dcterms:created>
  <dcterms:modified xsi:type="dcterms:W3CDTF">2019-03-07T19:28:37Z</dcterms:modified>
</cp:coreProperties>
</file>