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9"/>
  </p:notesMasterIdLst>
  <p:sldIdLst>
    <p:sldId id="1626" r:id="rId2"/>
    <p:sldId id="1580" r:id="rId3"/>
    <p:sldId id="1597" r:id="rId4"/>
    <p:sldId id="1554" r:id="rId5"/>
    <p:sldId id="1555" r:id="rId6"/>
    <p:sldId id="576" r:id="rId7"/>
    <p:sldId id="669" r:id="rId8"/>
    <p:sldId id="1557" r:id="rId9"/>
    <p:sldId id="3525" r:id="rId10"/>
    <p:sldId id="3518" r:id="rId11"/>
    <p:sldId id="3520" r:id="rId12"/>
    <p:sldId id="292" r:id="rId13"/>
    <p:sldId id="1582" r:id="rId14"/>
    <p:sldId id="3504" r:id="rId15"/>
    <p:sldId id="608" r:id="rId16"/>
    <p:sldId id="3498" r:id="rId17"/>
    <p:sldId id="307" r:id="rId18"/>
    <p:sldId id="308" r:id="rId19"/>
    <p:sldId id="1570" r:id="rId20"/>
    <p:sldId id="1606" r:id="rId21"/>
    <p:sldId id="1568" r:id="rId22"/>
    <p:sldId id="1440" r:id="rId23"/>
    <p:sldId id="3500" r:id="rId24"/>
    <p:sldId id="1412" r:id="rId25"/>
    <p:sldId id="1414" r:id="rId26"/>
    <p:sldId id="1610" r:id="rId27"/>
    <p:sldId id="1415" r:id="rId28"/>
    <p:sldId id="3499" r:id="rId29"/>
    <p:sldId id="1441" r:id="rId30"/>
    <p:sldId id="488" r:id="rId31"/>
    <p:sldId id="1615" r:id="rId32"/>
    <p:sldId id="3501" r:id="rId33"/>
    <p:sldId id="1586" r:id="rId34"/>
    <p:sldId id="3526" r:id="rId35"/>
    <p:sldId id="1420" r:id="rId36"/>
    <p:sldId id="3514" r:id="rId37"/>
    <p:sldId id="3513" r:id="rId38"/>
    <p:sldId id="1530" r:id="rId39"/>
    <p:sldId id="3502" r:id="rId40"/>
    <p:sldId id="3503" r:id="rId41"/>
    <p:sldId id="1533" r:id="rId42"/>
    <p:sldId id="1531" r:id="rId43"/>
    <p:sldId id="1421" r:id="rId44"/>
    <p:sldId id="1423" r:id="rId45"/>
    <p:sldId id="3522" r:id="rId46"/>
    <p:sldId id="3527" r:id="rId47"/>
    <p:sldId id="3523" r:id="rId48"/>
    <p:sldId id="1452" r:id="rId49"/>
    <p:sldId id="1534" r:id="rId50"/>
    <p:sldId id="1446" r:id="rId51"/>
    <p:sldId id="1587" r:id="rId52"/>
    <p:sldId id="1495" r:id="rId53"/>
    <p:sldId id="1479" r:id="rId54"/>
    <p:sldId id="1453" r:id="rId55"/>
    <p:sldId id="1504" r:id="rId56"/>
    <p:sldId id="1585" r:id="rId57"/>
    <p:sldId id="1575" r:id="rId58"/>
    <p:sldId id="1483" r:id="rId59"/>
    <p:sldId id="1592" r:id="rId60"/>
    <p:sldId id="1506" r:id="rId61"/>
    <p:sldId id="1535" r:id="rId62"/>
    <p:sldId id="1507" r:id="rId63"/>
    <p:sldId id="1508" r:id="rId64"/>
    <p:sldId id="1590" r:id="rId65"/>
    <p:sldId id="1486" r:id="rId66"/>
    <p:sldId id="1482" r:id="rId67"/>
    <p:sldId id="1485"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5781"/>
  </p:normalViewPr>
  <p:slideViewPr>
    <p:cSldViewPr snapToGrid="0" snapToObjects="1">
      <p:cViewPr varScale="1">
        <p:scale>
          <a:sx n="96" d="100"/>
          <a:sy n="96" d="100"/>
        </p:scale>
        <p:origin x="528"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537763244148837E-2"/>
          <c:y val="0"/>
          <c:w val="0.92298671259842524"/>
          <c:h val="0.86107997237592349"/>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Lbls>
            <c:dLbl>
              <c:idx val="1"/>
              <c:tx>
                <c:rich>
                  <a:bodyPr/>
                  <a:lstStyle/>
                  <a:p>
                    <a:r>
                      <a:rPr lang="en-US" dirty="0"/>
                      <a:t>4.9</a:t>
                    </a:r>
                    <a:r>
                      <a:rPr lang="en-US" baseline="0" dirty="0"/>
                      <a:t> %</a:t>
                    </a:r>
                    <a:endParaRPr lang="en-US" dirty="0"/>
                  </a:p>
                </c:rich>
              </c:tx>
              <c:dLblPos val="outEnd"/>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0-CBF3-0B4D-8C29-AFBF924DE13E}"/>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Typically Benefit</c:v>
                </c:pt>
                <c:pt idx="1">
                  <c:v>Your Average</c:v>
                </c:pt>
              </c:strCache>
            </c:strRef>
          </c:cat>
          <c:val>
            <c:numRef>
              <c:f>Sheet1!$B$2:$B$3</c:f>
              <c:numCache>
                <c:formatCode>0.00%</c:formatCode>
                <c:ptCount val="2"/>
                <c:pt idx="0" formatCode="0%">
                  <c:v>0.12</c:v>
                </c:pt>
                <c:pt idx="1">
                  <c:v>2.1999999999999999E-2</c:v>
                </c:pt>
              </c:numCache>
            </c:numRef>
          </c:val>
          <c:extLst>
            <c:ext xmlns:c16="http://schemas.microsoft.com/office/drawing/2014/chart" uri="{C3380CC4-5D6E-409C-BE32-E72D297353CC}">
              <c16:uniqueId val="{00000000-912A-2E4C-814D-25520A1E954B}"/>
            </c:ext>
          </c:extLst>
        </c:ser>
        <c:dLbls>
          <c:showLegendKey val="0"/>
          <c:showVal val="0"/>
          <c:showCatName val="0"/>
          <c:showSerName val="0"/>
          <c:showPercent val="0"/>
          <c:showBubbleSize val="0"/>
        </c:dLbls>
        <c:gapWidth val="219"/>
        <c:overlap val="-27"/>
        <c:axId val="132714399"/>
        <c:axId val="132716191"/>
      </c:barChart>
      <c:catAx>
        <c:axId val="132714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2716191"/>
        <c:crosses val="autoZero"/>
        <c:auto val="1"/>
        <c:lblAlgn val="ctr"/>
        <c:lblOffset val="100"/>
        <c:noMultiLvlLbl val="0"/>
      </c:catAx>
      <c:valAx>
        <c:axId val="132716191"/>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132714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AABC7A-5E51-1B46-AE87-1FD07F6DB7E1}" type="doc">
      <dgm:prSet loTypeId="urn:microsoft.com/office/officeart/2005/8/layout/balance1" loCatId="list" qsTypeId="urn:microsoft.com/office/officeart/2005/8/quickstyle/simple1" qsCatId="simple" csTypeId="urn:microsoft.com/office/officeart/2005/8/colors/accent0_2" csCatId="mainScheme" phldr="1"/>
      <dgm:spPr/>
      <dgm:t>
        <a:bodyPr/>
        <a:lstStyle/>
        <a:p>
          <a:endParaRPr lang="en-US"/>
        </a:p>
      </dgm:t>
    </dgm:pt>
    <dgm:pt modelId="{65C17CE9-95AD-C84E-803C-4A9691B27B57}">
      <dgm:prSet phldrT="[Text]" custT="1"/>
      <dgm:spPr>
        <a:solidFill>
          <a:srgbClr val="FFFF00">
            <a:alpha val="90000"/>
          </a:srgbClr>
        </a:solidFill>
        <a:ln w="12700"/>
      </dgm:spPr>
      <dgm:t>
        <a:bodyPr/>
        <a:lstStyle/>
        <a:p>
          <a:r>
            <a:rPr lang="en-US" sz="2400" b="1" dirty="0"/>
            <a:t>Risk Factors</a:t>
          </a:r>
        </a:p>
      </dgm:t>
    </dgm:pt>
    <dgm:pt modelId="{491E6FE6-2031-164C-B3E3-91E7B938681C}" type="parTrans" cxnId="{98C9AB3B-965A-A448-B05B-E9D95AB612EE}">
      <dgm:prSet/>
      <dgm:spPr/>
      <dgm:t>
        <a:bodyPr/>
        <a:lstStyle/>
        <a:p>
          <a:endParaRPr lang="en-US"/>
        </a:p>
      </dgm:t>
    </dgm:pt>
    <dgm:pt modelId="{E07C557F-6CC8-6C48-94D2-EDA11900F22D}" type="sibTrans" cxnId="{98C9AB3B-965A-A448-B05B-E9D95AB612EE}">
      <dgm:prSet/>
      <dgm:spPr/>
      <dgm:t>
        <a:bodyPr/>
        <a:lstStyle/>
        <a:p>
          <a:endParaRPr lang="en-US"/>
        </a:p>
      </dgm:t>
    </dgm:pt>
    <dgm:pt modelId="{1BE7C212-07B3-1E48-A9C5-940DC13C6158}">
      <dgm:prSet phldrT="[Text]" custT="1"/>
      <dgm:spPr>
        <a:solidFill>
          <a:srgbClr val="A8D08B"/>
        </a:solidFill>
        <a:ln w="12700"/>
      </dgm:spPr>
      <dgm:t>
        <a:bodyPr/>
        <a:lstStyle/>
        <a:p>
          <a:r>
            <a:rPr lang="en-US" sz="2400" b="1" dirty="0"/>
            <a:t>Protective Factors</a:t>
          </a:r>
        </a:p>
      </dgm:t>
    </dgm:pt>
    <dgm:pt modelId="{6BA6ECD8-7EFF-8D41-BC68-F4CA124723E3}" type="parTrans" cxnId="{0E6522B8-EA56-1240-8F7F-D65C7E0CAE5A}">
      <dgm:prSet/>
      <dgm:spPr/>
      <dgm:t>
        <a:bodyPr/>
        <a:lstStyle/>
        <a:p>
          <a:endParaRPr lang="en-US"/>
        </a:p>
      </dgm:t>
    </dgm:pt>
    <dgm:pt modelId="{AF8CC47C-FF30-1040-9407-E5197D1153FC}" type="sibTrans" cxnId="{0E6522B8-EA56-1240-8F7F-D65C7E0CAE5A}">
      <dgm:prSet/>
      <dgm:spPr/>
      <dgm:t>
        <a:bodyPr/>
        <a:lstStyle/>
        <a:p>
          <a:endParaRPr lang="en-US"/>
        </a:p>
      </dgm:t>
    </dgm:pt>
    <dgm:pt modelId="{3AC437BA-CA43-0D4C-9109-F5C7C48A6549}">
      <dgm:prSet phldrT="[Text]" custT="1"/>
      <dgm:spPr>
        <a:solidFill>
          <a:srgbClr val="FFFF00"/>
        </a:solidFill>
        <a:ln w="12700"/>
      </dgm:spPr>
      <dgm:t>
        <a:bodyPr/>
        <a:lstStyle/>
        <a:p>
          <a:r>
            <a:rPr lang="en-US" sz="1800" dirty="0"/>
            <a:t>Antisocial behavior</a:t>
          </a:r>
        </a:p>
      </dgm:t>
    </dgm:pt>
    <dgm:pt modelId="{F0983518-2E49-0D49-BA81-54EC8BEA35DF}" type="parTrans" cxnId="{57C6465F-C8A3-264F-93FD-74853A39FB54}">
      <dgm:prSet/>
      <dgm:spPr/>
      <dgm:t>
        <a:bodyPr/>
        <a:lstStyle/>
        <a:p>
          <a:endParaRPr lang="en-US"/>
        </a:p>
      </dgm:t>
    </dgm:pt>
    <dgm:pt modelId="{547B6476-6357-E845-B59F-159C1FDCB14A}" type="sibTrans" cxnId="{57C6465F-C8A3-264F-93FD-74853A39FB54}">
      <dgm:prSet/>
      <dgm:spPr/>
      <dgm:t>
        <a:bodyPr/>
        <a:lstStyle/>
        <a:p>
          <a:endParaRPr lang="en-US"/>
        </a:p>
      </dgm:t>
    </dgm:pt>
    <dgm:pt modelId="{3EC4E4F9-7C1A-D246-BA06-FE399CC1C827}">
      <dgm:prSet phldrT="[Text]" custT="1"/>
      <dgm:spPr>
        <a:solidFill>
          <a:srgbClr val="FFFF00"/>
        </a:solidFill>
        <a:ln w="12700"/>
      </dgm:spPr>
      <dgm:t>
        <a:bodyPr/>
        <a:lstStyle/>
        <a:p>
          <a:r>
            <a:rPr lang="en-US" sz="1800" dirty="0"/>
            <a:t>Substance Use</a:t>
          </a:r>
        </a:p>
      </dgm:t>
    </dgm:pt>
    <dgm:pt modelId="{7536ED38-35D9-3249-ADAB-262EB33EC5B1}" type="parTrans" cxnId="{8C6254BB-0F50-D140-B813-96527B593927}">
      <dgm:prSet/>
      <dgm:spPr/>
      <dgm:t>
        <a:bodyPr/>
        <a:lstStyle/>
        <a:p>
          <a:endParaRPr lang="en-US"/>
        </a:p>
      </dgm:t>
    </dgm:pt>
    <dgm:pt modelId="{F7A35603-BEAE-3145-AA18-6AB8A2B008C0}" type="sibTrans" cxnId="{8C6254BB-0F50-D140-B813-96527B593927}">
      <dgm:prSet/>
      <dgm:spPr/>
      <dgm:t>
        <a:bodyPr/>
        <a:lstStyle/>
        <a:p>
          <a:endParaRPr lang="en-US"/>
        </a:p>
      </dgm:t>
    </dgm:pt>
    <dgm:pt modelId="{186C0AFC-D8A8-5942-A0AB-63DAD419D32C}">
      <dgm:prSet phldrT="[Text]" custT="1"/>
      <dgm:spPr>
        <a:solidFill>
          <a:srgbClr val="FFFF00"/>
        </a:solidFill>
        <a:ln w="12700"/>
      </dgm:spPr>
      <dgm:t>
        <a:bodyPr/>
        <a:lstStyle/>
        <a:p>
          <a:r>
            <a:rPr lang="en-US" sz="1800" dirty="0"/>
            <a:t>Disability</a:t>
          </a:r>
        </a:p>
      </dgm:t>
    </dgm:pt>
    <dgm:pt modelId="{A51380DA-B453-7B43-8445-297BB3947FDF}" type="parTrans" cxnId="{EB96F2B6-B44D-3144-8E1A-D51A53211A5F}">
      <dgm:prSet/>
      <dgm:spPr/>
      <dgm:t>
        <a:bodyPr/>
        <a:lstStyle/>
        <a:p>
          <a:endParaRPr lang="en-US"/>
        </a:p>
      </dgm:t>
    </dgm:pt>
    <dgm:pt modelId="{2D90F0AB-4D89-6649-8F5D-54EFD516FB16}" type="sibTrans" cxnId="{EB96F2B6-B44D-3144-8E1A-D51A53211A5F}">
      <dgm:prSet/>
      <dgm:spPr/>
      <dgm:t>
        <a:bodyPr/>
        <a:lstStyle/>
        <a:p>
          <a:endParaRPr lang="en-US"/>
        </a:p>
      </dgm:t>
    </dgm:pt>
    <dgm:pt modelId="{72293949-9C42-6846-93C7-95A86EAD9DA7}">
      <dgm:prSet phldrT="[Text]" custT="1"/>
      <dgm:spPr>
        <a:solidFill>
          <a:srgbClr val="FFFF00"/>
        </a:solidFill>
        <a:ln w="12700"/>
      </dgm:spPr>
      <dgm:t>
        <a:bodyPr/>
        <a:lstStyle/>
        <a:p>
          <a:r>
            <a:rPr lang="en-US" sz="1800" dirty="0"/>
            <a:t>Mental illness</a:t>
          </a:r>
        </a:p>
      </dgm:t>
    </dgm:pt>
    <dgm:pt modelId="{EFC6CEB2-B88C-4447-A9EE-7AAA8DABD0A5}" type="parTrans" cxnId="{39563F5D-6784-A048-A0B5-48DC6773D42F}">
      <dgm:prSet/>
      <dgm:spPr/>
      <dgm:t>
        <a:bodyPr/>
        <a:lstStyle/>
        <a:p>
          <a:endParaRPr lang="en-US"/>
        </a:p>
      </dgm:t>
    </dgm:pt>
    <dgm:pt modelId="{6ABC28CE-02AA-8D40-AA68-D1C29CA091CF}" type="sibTrans" cxnId="{39563F5D-6784-A048-A0B5-48DC6773D42F}">
      <dgm:prSet/>
      <dgm:spPr/>
      <dgm:t>
        <a:bodyPr/>
        <a:lstStyle/>
        <a:p>
          <a:endParaRPr lang="en-US"/>
        </a:p>
      </dgm:t>
    </dgm:pt>
    <dgm:pt modelId="{08307001-B79C-2945-9941-B15315529707}">
      <dgm:prSet phldrT="[Text]" custT="1"/>
      <dgm:spPr>
        <a:solidFill>
          <a:srgbClr val="A8D08B"/>
        </a:solidFill>
        <a:ln w="12700"/>
      </dgm:spPr>
      <dgm:t>
        <a:bodyPr/>
        <a:lstStyle/>
        <a:p>
          <a:r>
            <a:rPr lang="en-US" sz="1800" dirty="0"/>
            <a:t>Self-management skills</a:t>
          </a:r>
        </a:p>
      </dgm:t>
    </dgm:pt>
    <dgm:pt modelId="{7D96E728-FD4A-FE45-99AD-51A9563AE901}" type="parTrans" cxnId="{8BF22222-56B6-0C4A-B5DC-6FE316C66F2C}">
      <dgm:prSet/>
      <dgm:spPr/>
      <dgm:t>
        <a:bodyPr/>
        <a:lstStyle/>
        <a:p>
          <a:endParaRPr lang="en-US"/>
        </a:p>
      </dgm:t>
    </dgm:pt>
    <dgm:pt modelId="{24E843A1-AC95-D649-94B2-BCE4157946E0}" type="sibTrans" cxnId="{8BF22222-56B6-0C4A-B5DC-6FE316C66F2C}">
      <dgm:prSet/>
      <dgm:spPr/>
      <dgm:t>
        <a:bodyPr/>
        <a:lstStyle/>
        <a:p>
          <a:endParaRPr lang="en-US"/>
        </a:p>
      </dgm:t>
    </dgm:pt>
    <dgm:pt modelId="{94BC4DCD-CEB3-0A4A-8C14-D37C28402F64}">
      <dgm:prSet phldrT="[Text]" custT="1"/>
      <dgm:spPr>
        <a:solidFill>
          <a:srgbClr val="A8D08B"/>
        </a:solidFill>
        <a:ln w="12700"/>
      </dgm:spPr>
      <dgm:t>
        <a:bodyPr/>
        <a:lstStyle/>
        <a:p>
          <a:r>
            <a:rPr lang="en-US" sz="1800" dirty="0"/>
            <a:t>Interpersonal skills</a:t>
          </a:r>
        </a:p>
      </dgm:t>
    </dgm:pt>
    <dgm:pt modelId="{D42F7CC8-EF67-FD47-BBDA-8038A7005BE6}" type="parTrans" cxnId="{92F5B444-87DE-E949-A9CD-5FE90BC0CB16}">
      <dgm:prSet/>
      <dgm:spPr/>
      <dgm:t>
        <a:bodyPr/>
        <a:lstStyle/>
        <a:p>
          <a:endParaRPr lang="en-US"/>
        </a:p>
      </dgm:t>
    </dgm:pt>
    <dgm:pt modelId="{7AF65172-B7EC-0845-BFBE-70D9FDABD5C9}" type="sibTrans" cxnId="{92F5B444-87DE-E949-A9CD-5FE90BC0CB16}">
      <dgm:prSet/>
      <dgm:spPr/>
      <dgm:t>
        <a:bodyPr/>
        <a:lstStyle/>
        <a:p>
          <a:endParaRPr lang="en-US"/>
        </a:p>
      </dgm:t>
    </dgm:pt>
    <dgm:pt modelId="{B718DAF1-2397-A944-B05F-63729B5DF86A}">
      <dgm:prSet phldrT="[Text]" custT="1"/>
      <dgm:spPr>
        <a:solidFill>
          <a:srgbClr val="A8D08B"/>
        </a:solidFill>
        <a:ln w="12700"/>
      </dgm:spPr>
      <dgm:t>
        <a:bodyPr/>
        <a:lstStyle/>
        <a:p>
          <a:r>
            <a:rPr lang="en-US" sz="1800" dirty="0"/>
            <a:t>Healthy habits</a:t>
          </a:r>
        </a:p>
      </dgm:t>
    </dgm:pt>
    <dgm:pt modelId="{0D48F6B5-C7EA-244B-825B-5534E9F0B99E}" type="parTrans" cxnId="{59C27194-060C-4A44-8B1E-2A9268D447B8}">
      <dgm:prSet/>
      <dgm:spPr/>
      <dgm:t>
        <a:bodyPr/>
        <a:lstStyle/>
        <a:p>
          <a:endParaRPr lang="en-US"/>
        </a:p>
      </dgm:t>
    </dgm:pt>
    <dgm:pt modelId="{B1CAC4D5-9353-EC44-9326-B9F5F7AE0EEE}" type="sibTrans" cxnId="{59C27194-060C-4A44-8B1E-2A9268D447B8}">
      <dgm:prSet/>
      <dgm:spPr/>
      <dgm:t>
        <a:bodyPr/>
        <a:lstStyle/>
        <a:p>
          <a:endParaRPr lang="en-US"/>
        </a:p>
      </dgm:t>
    </dgm:pt>
    <dgm:pt modelId="{20F845EB-297D-5947-82AD-4B6B8FBC735B}">
      <dgm:prSet phldrT="[Text]" custT="1"/>
      <dgm:spPr>
        <a:solidFill>
          <a:srgbClr val="A8D08B"/>
        </a:solidFill>
        <a:ln w="12700"/>
      </dgm:spPr>
      <dgm:t>
        <a:bodyPr/>
        <a:lstStyle/>
        <a:p>
          <a:r>
            <a:rPr lang="en-US" sz="1800" dirty="0"/>
            <a:t>Academic competence</a:t>
          </a:r>
        </a:p>
        <a:p>
          <a:r>
            <a:rPr lang="en-US" sz="1800" dirty="0"/>
            <a:t>School connectedness</a:t>
          </a:r>
        </a:p>
      </dgm:t>
    </dgm:pt>
    <dgm:pt modelId="{48AEA806-7A97-F049-AAAE-B86639397A30}" type="parTrans" cxnId="{2C57BF54-6F67-B243-84D6-D15C4C2E9302}">
      <dgm:prSet/>
      <dgm:spPr/>
      <dgm:t>
        <a:bodyPr/>
        <a:lstStyle/>
        <a:p>
          <a:endParaRPr lang="en-US"/>
        </a:p>
      </dgm:t>
    </dgm:pt>
    <dgm:pt modelId="{6AE12937-BBFD-B146-A704-FF93917C2AF8}" type="sibTrans" cxnId="{2C57BF54-6F67-B243-84D6-D15C4C2E9302}">
      <dgm:prSet/>
      <dgm:spPr/>
      <dgm:t>
        <a:bodyPr/>
        <a:lstStyle/>
        <a:p>
          <a:endParaRPr lang="en-US"/>
        </a:p>
      </dgm:t>
    </dgm:pt>
    <dgm:pt modelId="{BE100828-4C1E-3A4E-9A7F-22E8493799A6}" type="pres">
      <dgm:prSet presAssocID="{79AABC7A-5E51-1B46-AE87-1FD07F6DB7E1}" presName="outerComposite" presStyleCnt="0">
        <dgm:presLayoutVars>
          <dgm:chMax val="2"/>
          <dgm:animLvl val="lvl"/>
          <dgm:resizeHandles val="exact"/>
        </dgm:presLayoutVars>
      </dgm:prSet>
      <dgm:spPr/>
    </dgm:pt>
    <dgm:pt modelId="{B87F272C-1A6D-684B-BD63-7B62AE6BE9F4}" type="pres">
      <dgm:prSet presAssocID="{79AABC7A-5E51-1B46-AE87-1FD07F6DB7E1}" presName="dummyMaxCanvas" presStyleCnt="0"/>
      <dgm:spPr/>
    </dgm:pt>
    <dgm:pt modelId="{04B660D9-478B-3942-9632-A518DBF76D2A}" type="pres">
      <dgm:prSet presAssocID="{79AABC7A-5E51-1B46-AE87-1FD07F6DB7E1}" presName="parentComposite" presStyleCnt="0"/>
      <dgm:spPr/>
    </dgm:pt>
    <dgm:pt modelId="{329F084D-891C-114E-855F-E0C46D2DA366}" type="pres">
      <dgm:prSet presAssocID="{79AABC7A-5E51-1B46-AE87-1FD07F6DB7E1}" presName="parent1" presStyleLbl="alignAccFollowNode1" presStyleIdx="0" presStyleCnt="4" custLinFactNeighborX="6591">
        <dgm:presLayoutVars>
          <dgm:chMax val="4"/>
        </dgm:presLayoutVars>
      </dgm:prSet>
      <dgm:spPr/>
    </dgm:pt>
    <dgm:pt modelId="{3E16337A-0AF9-CC48-ABEB-905B3FE7D2EF}" type="pres">
      <dgm:prSet presAssocID="{79AABC7A-5E51-1B46-AE87-1FD07F6DB7E1}" presName="parent2" presStyleLbl="alignAccFollowNode1" presStyleIdx="1" presStyleCnt="4" custScaleX="126113" custScaleY="96226" custLinFactNeighborX="10069">
        <dgm:presLayoutVars>
          <dgm:chMax val="4"/>
        </dgm:presLayoutVars>
      </dgm:prSet>
      <dgm:spPr/>
    </dgm:pt>
    <dgm:pt modelId="{23FB1BAA-99D5-3049-A53A-1206298CCC33}" type="pres">
      <dgm:prSet presAssocID="{79AABC7A-5E51-1B46-AE87-1FD07F6DB7E1}" presName="childrenComposite" presStyleCnt="0"/>
      <dgm:spPr/>
    </dgm:pt>
    <dgm:pt modelId="{826268B5-8EAF-6D4A-B289-529BA28FE903}" type="pres">
      <dgm:prSet presAssocID="{79AABC7A-5E51-1B46-AE87-1FD07F6DB7E1}" presName="dummyMaxCanvas_ChildArea" presStyleCnt="0"/>
      <dgm:spPr/>
    </dgm:pt>
    <dgm:pt modelId="{E5C88705-B7F6-164B-95CD-BE77B72339C3}" type="pres">
      <dgm:prSet presAssocID="{79AABC7A-5E51-1B46-AE87-1FD07F6DB7E1}" presName="fulcrum" presStyleLbl="alignAccFollowNode1" presStyleIdx="2" presStyleCnt="4"/>
      <dgm:spPr>
        <a:noFill/>
        <a:ln w="12700">
          <a:noFill/>
        </a:ln>
      </dgm:spPr>
    </dgm:pt>
    <dgm:pt modelId="{D5121040-9BB0-3940-A092-88EB660FE993}" type="pres">
      <dgm:prSet presAssocID="{79AABC7A-5E51-1B46-AE87-1FD07F6DB7E1}" presName="balance_44" presStyleLbl="alignAccFollowNode1" presStyleIdx="3" presStyleCnt="4" custLinFactY="1526" custLinFactNeighborX="-4257" custLinFactNeighborY="100000">
        <dgm:presLayoutVars>
          <dgm:bulletEnabled val="1"/>
        </dgm:presLayoutVars>
      </dgm:prSet>
      <dgm:spPr>
        <a:noFill/>
        <a:ln w="12700">
          <a:noFill/>
        </a:ln>
      </dgm:spPr>
    </dgm:pt>
    <dgm:pt modelId="{B7962050-8790-CC48-8554-4DDD865E6CF3}" type="pres">
      <dgm:prSet presAssocID="{79AABC7A-5E51-1B46-AE87-1FD07F6DB7E1}" presName="right_44_1" presStyleLbl="node1" presStyleIdx="0" presStyleCnt="8" custScaleX="134076" custScaleY="100345" custLinFactNeighborX="1932" custLinFactNeighborY="30776">
        <dgm:presLayoutVars>
          <dgm:bulletEnabled val="1"/>
        </dgm:presLayoutVars>
      </dgm:prSet>
      <dgm:spPr/>
    </dgm:pt>
    <dgm:pt modelId="{570DA92F-B737-A54B-807E-872064103E04}" type="pres">
      <dgm:prSet presAssocID="{79AABC7A-5E51-1B46-AE87-1FD07F6DB7E1}" presName="right_44_2" presStyleLbl="node1" presStyleIdx="1" presStyleCnt="8" custScaleX="120620" custLinFactNeighborX="-2768" custLinFactNeighborY="28646">
        <dgm:presLayoutVars>
          <dgm:bulletEnabled val="1"/>
        </dgm:presLayoutVars>
      </dgm:prSet>
      <dgm:spPr/>
    </dgm:pt>
    <dgm:pt modelId="{A9C7B37B-9F67-B04E-B803-8237A08FBB62}" type="pres">
      <dgm:prSet presAssocID="{79AABC7A-5E51-1B46-AE87-1FD07F6DB7E1}" presName="right_44_3" presStyleLbl="node1" presStyleIdx="2" presStyleCnt="8" custScaleX="120620" custLinFactNeighborX="-2768" custLinFactNeighborY="35845">
        <dgm:presLayoutVars>
          <dgm:bulletEnabled val="1"/>
        </dgm:presLayoutVars>
      </dgm:prSet>
      <dgm:spPr/>
    </dgm:pt>
    <dgm:pt modelId="{635413E1-5B63-7A41-B9C4-4E1847FE7C2C}" type="pres">
      <dgm:prSet presAssocID="{79AABC7A-5E51-1B46-AE87-1FD07F6DB7E1}" presName="right_44_4" presStyleLbl="node1" presStyleIdx="3" presStyleCnt="8" custScaleX="159499" custScaleY="169255" custLinFactNeighborX="4375" custLinFactNeighborY="-4940">
        <dgm:presLayoutVars>
          <dgm:bulletEnabled val="1"/>
        </dgm:presLayoutVars>
      </dgm:prSet>
      <dgm:spPr/>
    </dgm:pt>
    <dgm:pt modelId="{B990FAD8-0B02-7343-B014-9CE46AAEB75C}" type="pres">
      <dgm:prSet presAssocID="{79AABC7A-5E51-1B46-AE87-1FD07F6DB7E1}" presName="left_44_1" presStyleLbl="node1" presStyleIdx="4" presStyleCnt="8">
        <dgm:presLayoutVars>
          <dgm:bulletEnabled val="1"/>
        </dgm:presLayoutVars>
      </dgm:prSet>
      <dgm:spPr/>
    </dgm:pt>
    <dgm:pt modelId="{2AC770DF-56AF-C940-AFC0-12A64EE1B82B}" type="pres">
      <dgm:prSet presAssocID="{79AABC7A-5E51-1B46-AE87-1FD07F6DB7E1}" presName="left_44_2" presStyleLbl="node1" presStyleIdx="5" presStyleCnt="8">
        <dgm:presLayoutVars>
          <dgm:bulletEnabled val="1"/>
        </dgm:presLayoutVars>
      </dgm:prSet>
      <dgm:spPr/>
    </dgm:pt>
    <dgm:pt modelId="{B7F5C569-3D08-5B4D-B8B8-FBB48B8A9F07}" type="pres">
      <dgm:prSet presAssocID="{79AABC7A-5E51-1B46-AE87-1FD07F6DB7E1}" presName="left_44_3" presStyleLbl="node1" presStyleIdx="6" presStyleCnt="8">
        <dgm:presLayoutVars>
          <dgm:bulletEnabled val="1"/>
        </dgm:presLayoutVars>
      </dgm:prSet>
      <dgm:spPr/>
    </dgm:pt>
    <dgm:pt modelId="{AE2E15E2-696F-8E40-81CB-52B81A2B72E5}" type="pres">
      <dgm:prSet presAssocID="{79AABC7A-5E51-1B46-AE87-1FD07F6DB7E1}" presName="left_44_4" presStyleLbl="node1" presStyleIdx="7" presStyleCnt="8">
        <dgm:presLayoutVars>
          <dgm:bulletEnabled val="1"/>
        </dgm:presLayoutVars>
      </dgm:prSet>
      <dgm:spPr/>
    </dgm:pt>
  </dgm:ptLst>
  <dgm:cxnLst>
    <dgm:cxn modelId="{8BF22222-56B6-0C4A-B5DC-6FE316C66F2C}" srcId="{1BE7C212-07B3-1E48-A9C5-940DC13C6158}" destId="{08307001-B79C-2945-9941-B15315529707}" srcOrd="0" destOrd="0" parTransId="{7D96E728-FD4A-FE45-99AD-51A9563AE901}" sibTransId="{24E843A1-AC95-D649-94B2-BCE4157946E0}"/>
    <dgm:cxn modelId="{98C9AB3B-965A-A448-B05B-E9D95AB612EE}" srcId="{79AABC7A-5E51-1B46-AE87-1FD07F6DB7E1}" destId="{65C17CE9-95AD-C84E-803C-4A9691B27B57}" srcOrd="0" destOrd="0" parTransId="{491E6FE6-2031-164C-B3E3-91E7B938681C}" sibTransId="{E07C557F-6CC8-6C48-94D2-EDA11900F22D}"/>
    <dgm:cxn modelId="{92F5B444-87DE-E949-A9CD-5FE90BC0CB16}" srcId="{1BE7C212-07B3-1E48-A9C5-940DC13C6158}" destId="{94BC4DCD-CEB3-0A4A-8C14-D37C28402F64}" srcOrd="1" destOrd="0" parTransId="{D42F7CC8-EF67-FD47-BBDA-8038A7005BE6}" sibTransId="{7AF65172-B7EC-0845-BFBE-70D9FDABD5C9}"/>
    <dgm:cxn modelId="{811CD44D-3488-9447-8FB5-32686474D98B}" type="presOf" srcId="{72293949-9C42-6846-93C7-95A86EAD9DA7}" destId="{AE2E15E2-696F-8E40-81CB-52B81A2B72E5}" srcOrd="0" destOrd="0" presId="urn:microsoft.com/office/officeart/2005/8/layout/balance1"/>
    <dgm:cxn modelId="{2C57BF54-6F67-B243-84D6-D15C4C2E9302}" srcId="{1BE7C212-07B3-1E48-A9C5-940DC13C6158}" destId="{20F845EB-297D-5947-82AD-4B6B8FBC735B}" srcOrd="3" destOrd="0" parTransId="{48AEA806-7A97-F049-AAAE-B86639397A30}" sibTransId="{6AE12937-BBFD-B146-A704-FF93917C2AF8}"/>
    <dgm:cxn modelId="{1CAB8556-4E08-A64D-BCF9-7BE94CBA1B57}" type="presOf" srcId="{186C0AFC-D8A8-5942-A0AB-63DAD419D32C}" destId="{B7F5C569-3D08-5B4D-B8B8-FBB48B8A9F07}" srcOrd="0" destOrd="0" presId="urn:microsoft.com/office/officeart/2005/8/layout/balance1"/>
    <dgm:cxn modelId="{A39A7659-DFDB-7443-AB79-62818211DAAC}" type="presOf" srcId="{94BC4DCD-CEB3-0A4A-8C14-D37C28402F64}" destId="{570DA92F-B737-A54B-807E-872064103E04}" srcOrd="0" destOrd="0" presId="urn:microsoft.com/office/officeart/2005/8/layout/balance1"/>
    <dgm:cxn modelId="{4CF5685A-7050-5B47-9108-6B4E5A9234C9}" type="presOf" srcId="{08307001-B79C-2945-9941-B15315529707}" destId="{B7962050-8790-CC48-8554-4DDD865E6CF3}" srcOrd="0" destOrd="0" presId="urn:microsoft.com/office/officeart/2005/8/layout/balance1"/>
    <dgm:cxn modelId="{39563F5D-6784-A048-A0B5-48DC6773D42F}" srcId="{65C17CE9-95AD-C84E-803C-4A9691B27B57}" destId="{72293949-9C42-6846-93C7-95A86EAD9DA7}" srcOrd="3" destOrd="0" parTransId="{EFC6CEB2-B88C-4447-A9EE-7AAA8DABD0A5}" sibTransId="{6ABC28CE-02AA-8D40-AA68-D1C29CA091CF}"/>
    <dgm:cxn modelId="{57C6465F-C8A3-264F-93FD-74853A39FB54}" srcId="{65C17CE9-95AD-C84E-803C-4A9691B27B57}" destId="{3AC437BA-CA43-0D4C-9109-F5C7C48A6549}" srcOrd="0" destOrd="0" parTransId="{F0983518-2E49-0D49-BA81-54EC8BEA35DF}" sibTransId="{547B6476-6357-E845-B59F-159C1FDCB14A}"/>
    <dgm:cxn modelId="{BA50646F-CBBA-844E-8ACA-0A2097FF577B}" type="presOf" srcId="{20F845EB-297D-5947-82AD-4B6B8FBC735B}" destId="{635413E1-5B63-7A41-B9C4-4E1847FE7C2C}" srcOrd="0" destOrd="0" presId="urn:microsoft.com/office/officeart/2005/8/layout/balance1"/>
    <dgm:cxn modelId="{BE0C4E74-089F-CB43-9C66-7F6FF2F018D3}" type="presOf" srcId="{3EC4E4F9-7C1A-D246-BA06-FE399CC1C827}" destId="{2AC770DF-56AF-C940-AFC0-12A64EE1B82B}" srcOrd="0" destOrd="0" presId="urn:microsoft.com/office/officeart/2005/8/layout/balance1"/>
    <dgm:cxn modelId="{BD33F880-9ACC-5B4F-9F49-171A86678B25}" type="presOf" srcId="{79AABC7A-5E51-1B46-AE87-1FD07F6DB7E1}" destId="{BE100828-4C1E-3A4E-9A7F-22E8493799A6}" srcOrd="0" destOrd="0" presId="urn:microsoft.com/office/officeart/2005/8/layout/balance1"/>
    <dgm:cxn modelId="{59C27194-060C-4A44-8B1E-2A9268D447B8}" srcId="{1BE7C212-07B3-1E48-A9C5-940DC13C6158}" destId="{B718DAF1-2397-A944-B05F-63729B5DF86A}" srcOrd="2" destOrd="0" parTransId="{0D48F6B5-C7EA-244B-825B-5534E9F0B99E}" sibTransId="{B1CAC4D5-9353-EC44-9326-B9F5F7AE0EEE}"/>
    <dgm:cxn modelId="{338CC9AB-A050-4B4A-A22B-A229F7AD4A21}" type="presOf" srcId="{65C17CE9-95AD-C84E-803C-4A9691B27B57}" destId="{329F084D-891C-114E-855F-E0C46D2DA366}" srcOrd="0" destOrd="0" presId="urn:microsoft.com/office/officeart/2005/8/layout/balance1"/>
    <dgm:cxn modelId="{08BF94AD-BD72-9048-AB35-3F6CC1347BEB}" type="presOf" srcId="{1BE7C212-07B3-1E48-A9C5-940DC13C6158}" destId="{3E16337A-0AF9-CC48-ABEB-905B3FE7D2EF}" srcOrd="0" destOrd="0" presId="urn:microsoft.com/office/officeart/2005/8/layout/balance1"/>
    <dgm:cxn modelId="{EB96F2B6-B44D-3144-8E1A-D51A53211A5F}" srcId="{65C17CE9-95AD-C84E-803C-4A9691B27B57}" destId="{186C0AFC-D8A8-5942-A0AB-63DAD419D32C}" srcOrd="2" destOrd="0" parTransId="{A51380DA-B453-7B43-8445-297BB3947FDF}" sibTransId="{2D90F0AB-4D89-6649-8F5D-54EFD516FB16}"/>
    <dgm:cxn modelId="{0E6522B8-EA56-1240-8F7F-D65C7E0CAE5A}" srcId="{79AABC7A-5E51-1B46-AE87-1FD07F6DB7E1}" destId="{1BE7C212-07B3-1E48-A9C5-940DC13C6158}" srcOrd="1" destOrd="0" parTransId="{6BA6ECD8-7EFF-8D41-BC68-F4CA124723E3}" sibTransId="{AF8CC47C-FF30-1040-9407-E5197D1153FC}"/>
    <dgm:cxn modelId="{8C6254BB-0F50-D140-B813-96527B593927}" srcId="{65C17CE9-95AD-C84E-803C-4A9691B27B57}" destId="{3EC4E4F9-7C1A-D246-BA06-FE399CC1C827}" srcOrd="1" destOrd="0" parTransId="{7536ED38-35D9-3249-ADAB-262EB33EC5B1}" sibTransId="{F7A35603-BEAE-3145-AA18-6AB8A2B008C0}"/>
    <dgm:cxn modelId="{34F327BE-850E-0F4C-B956-0E3E340DB6F4}" type="presOf" srcId="{3AC437BA-CA43-0D4C-9109-F5C7C48A6549}" destId="{B990FAD8-0B02-7343-B014-9CE46AAEB75C}" srcOrd="0" destOrd="0" presId="urn:microsoft.com/office/officeart/2005/8/layout/balance1"/>
    <dgm:cxn modelId="{B2C1D3EC-28F5-9846-B60E-323EBAB9BB5D}" type="presOf" srcId="{B718DAF1-2397-A944-B05F-63729B5DF86A}" destId="{A9C7B37B-9F67-B04E-B803-8237A08FBB62}" srcOrd="0" destOrd="0" presId="urn:microsoft.com/office/officeart/2005/8/layout/balance1"/>
    <dgm:cxn modelId="{C80B06A4-1F0A-9045-8C26-D084BD7B3C88}" type="presParOf" srcId="{BE100828-4C1E-3A4E-9A7F-22E8493799A6}" destId="{B87F272C-1A6D-684B-BD63-7B62AE6BE9F4}" srcOrd="0" destOrd="0" presId="urn:microsoft.com/office/officeart/2005/8/layout/balance1"/>
    <dgm:cxn modelId="{914A1D0B-0FEA-BA4D-8A43-5DE6C7CAFF11}" type="presParOf" srcId="{BE100828-4C1E-3A4E-9A7F-22E8493799A6}" destId="{04B660D9-478B-3942-9632-A518DBF76D2A}" srcOrd="1" destOrd="0" presId="urn:microsoft.com/office/officeart/2005/8/layout/balance1"/>
    <dgm:cxn modelId="{15C6A89F-BA01-8E47-B6B6-CDFAA812B988}" type="presParOf" srcId="{04B660D9-478B-3942-9632-A518DBF76D2A}" destId="{329F084D-891C-114E-855F-E0C46D2DA366}" srcOrd="0" destOrd="0" presId="urn:microsoft.com/office/officeart/2005/8/layout/balance1"/>
    <dgm:cxn modelId="{43850C08-9B6F-1A46-B6BA-BAD53AB4ABD8}" type="presParOf" srcId="{04B660D9-478B-3942-9632-A518DBF76D2A}" destId="{3E16337A-0AF9-CC48-ABEB-905B3FE7D2EF}" srcOrd="1" destOrd="0" presId="urn:microsoft.com/office/officeart/2005/8/layout/balance1"/>
    <dgm:cxn modelId="{03207793-E7CF-CA42-AC52-FEF005FC711A}" type="presParOf" srcId="{BE100828-4C1E-3A4E-9A7F-22E8493799A6}" destId="{23FB1BAA-99D5-3049-A53A-1206298CCC33}" srcOrd="2" destOrd="0" presId="urn:microsoft.com/office/officeart/2005/8/layout/balance1"/>
    <dgm:cxn modelId="{56CF4FEF-2BFA-D048-812E-47A7E11D8DB3}" type="presParOf" srcId="{23FB1BAA-99D5-3049-A53A-1206298CCC33}" destId="{826268B5-8EAF-6D4A-B289-529BA28FE903}" srcOrd="0" destOrd="0" presId="urn:microsoft.com/office/officeart/2005/8/layout/balance1"/>
    <dgm:cxn modelId="{3DB9142B-4A3A-134C-BFD6-7EA5882A6473}" type="presParOf" srcId="{23FB1BAA-99D5-3049-A53A-1206298CCC33}" destId="{E5C88705-B7F6-164B-95CD-BE77B72339C3}" srcOrd="1" destOrd="0" presId="urn:microsoft.com/office/officeart/2005/8/layout/balance1"/>
    <dgm:cxn modelId="{35384433-BD6B-A94D-BDE8-C7057E94E59A}" type="presParOf" srcId="{23FB1BAA-99D5-3049-A53A-1206298CCC33}" destId="{D5121040-9BB0-3940-A092-88EB660FE993}" srcOrd="2" destOrd="0" presId="urn:microsoft.com/office/officeart/2005/8/layout/balance1"/>
    <dgm:cxn modelId="{4322B126-AE28-A54C-A924-CD1389E9FEC4}" type="presParOf" srcId="{23FB1BAA-99D5-3049-A53A-1206298CCC33}" destId="{B7962050-8790-CC48-8554-4DDD865E6CF3}" srcOrd="3" destOrd="0" presId="urn:microsoft.com/office/officeart/2005/8/layout/balance1"/>
    <dgm:cxn modelId="{E68AFB32-A195-C846-B1FB-C46544C9AED4}" type="presParOf" srcId="{23FB1BAA-99D5-3049-A53A-1206298CCC33}" destId="{570DA92F-B737-A54B-807E-872064103E04}" srcOrd="4" destOrd="0" presId="urn:microsoft.com/office/officeart/2005/8/layout/balance1"/>
    <dgm:cxn modelId="{27C67A72-9E45-994F-B9EB-FF6F54F17D8B}" type="presParOf" srcId="{23FB1BAA-99D5-3049-A53A-1206298CCC33}" destId="{A9C7B37B-9F67-B04E-B803-8237A08FBB62}" srcOrd="5" destOrd="0" presId="urn:microsoft.com/office/officeart/2005/8/layout/balance1"/>
    <dgm:cxn modelId="{016BCB17-858D-214F-BF10-9D3B20B63A24}" type="presParOf" srcId="{23FB1BAA-99D5-3049-A53A-1206298CCC33}" destId="{635413E1-5B63-7A41-B9C4-4E1847FE7C2C}" srcOrd="6" destOrd="0" presId="urn:microsoft.com/office/officeart/2005/8/layout/balance1"/>
    <dgm:cxn modelId="{82E50F73-BD61-9C4A-9038-DCEDAAB756EC}" type="presParOf" srcId="{23FB1BAA-99D5-3049-A53A-1206298CCC33}" destId="{B990FAD8-0B02-7343-B014-9CE46AAEB75C}" srcOrd="7" destOrd="0" presId="urn:microsoft.com/office/officeart/2005/8/layout/balance1"/>
    <dgm:cxn modelId="{71576F78-3E18-6E4C-AAC2-58F6B4B8E380}" type="presParOf" srcId="{23FB1BAA-99D5-3049-A53A-1206298CCC33}" destId="{2AC770DF-56AF-C940-AFC0-12A64EE1B82B}" srcOrd="8" destOrd="0" presId="urn:microsoft.com/office/officeart/2005/8/layout/balance1"/>
    <dgm:cxn modelId="{0C76A39A-5D88-3E4F-B715-80ED5DE8FFC5}" type="presParOf" srcId="{23FB1BAA-99D5-3049-A53A-1206298CCC33}" destId="{B7F5C569-3D08-5B4D-B8B8-FBB48B8A9F07}" srcOrd="9" destOrd="0" presId="urn:microsoft.com/office/officeart/2005/8/layout/balance1"/>
    <dgm:cxn modelId="{240E0BD0-7C17-F74B-8D20-8D38EEDF0DD2}" type="presParOf" srcId="{23FB1BAA-99D5-3049-A53A-1206298CCC33}" destId="{AE2E15E2-696F-8E40-81CB-52B81A2B72E5}" srcOrd="10"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00BD5C-8289-3442-BCFF-9269181CE99F}" type="doc">
      <dgm:prSet loTypeId="urn:microsoft.com/office/officeart/2009/3/layout/StepUpProcess" loCatId="" qsTypeId="urn:microsoft.com/office/officeart/2005/8/quickstyle/simple4" qsCatId="simple" csTypeId="urn:microsoft.com/office/officeart/2005/8/colors/accent1_2" csCatId="accent1"/>
      <dgm:spPr/>
      <dgm:t>
        <a:bodyPr/>
        <a:lstStyle/>
        <a:p>
          <a:endParaRPr lang="en-US"/>
        </a:p>
      </dgm:t>
    </dgm:pt>
    <dgm:pt modelId="{47873DC9-A0BB-C34D-8C5F-DAEB8658FBAC}">
      <dgm:prSet/>
      <dgm:spPr/>
      <dgm:t>
        <a:bodyPr/>
        <a:lstStyle/>
        <a:p>
          <a:pPr rtl="0"/>
          <a:r>
            <a:rPr lang="en-US" dirty="0"/>
            <a:t>Exploration</a:t>
          </a:r>
        </a:p>
      </dgm:t>
    </dgm:pt>
    <dgm:pt modelId="{AF1D62F7-9562-F648-8018-81E678502A14}" type="parTrans" cxnId="{54F1E7FD-7E79-AF40-AFE1-91B14B02DD8C}">
      <dgm:prSet/>
      <dgm:spPr/>
      <dgm:t>
        <a:bodyPr/>
        <a:lstStyle/>
        <a:p>
          <a:endParaRPr lang="en-US"/>
        </a:p>
      </dgm:t>
    </dgm:pt>
    <dgm:pt modelId="{BC70B730-6594-614C-A5B4-5937D014FAC5}" type="sibTrans" cxnId="{54F1E7FD-7E79-AF40-AFE1-91B14B02DD8C}">
      <dgm:prSet/>
      <dgm:spPr/>
      <dgm:t>
        <a:bodyPr/>
        <a:lstStyle/>
        <a:p>
          <a:endParaRPr lang="en-US"/>
        </a:p>
      </dgm:t>
    </dgm:pt>
    <dgm:pt modelId="{A823A596-1243-BC45-8216-625DF2450646}">
      <dgm:prSet/>
      <dgm:spPr/>
      <dgm:t>
        <a:bodyPr/>
        <a:lstStyle/>
        <a:p>
          <a:pPr rtl="0"/>
          <a:r>
            <a:rPr lang="en-US" dirty="0"/>
            <a:t>Installation</a:t>
          </a:r>
        </a:p>
      </dgm:t>
    </dgm:pt>
    <dgm:pt modelId="{072D81CA-7113-2949-B2ED-9AD6DB562D0A}" type="parTrans" cxnId="{E8C463DD-C3CF-F749-81DD-70E45602A25D}">
      <dgm:prSet/>
      <dgm:spPr/>
      <dgm:t>
        <a:bodyPr/>
        <a:lstStyle/>
        <a:p>
          <a:endParaRPr lang="en-US"/>
        </a:p>
      </dgm:t>
    </dgm:pt>
    <dgm:pt modelId="{9A26B5BD-6B7D-4841-8FA4-4FCD4B161AC0}" type="sibTrans" cxnId="{E8C463DD-C3CF-F749-81DD-70E45602A25D}">
      <dgm:prSet/>
      <dgm:spPr/>
      <dgm:t>
        <a:bodyPr/>
        <a:lstStyle/>
        <a:p>
          <a:endParaRPr lang="en-US"/>
        </a:p>
      </dgm:t>
    </dgm:pt>
    <dgm:pt modelId="{44B0E8EA-E538-0F47-B29F-D19A6E4427F5}">
      <dgm:prSet/>
      <dgm:spPr/>
      <dgm:t>
        <a:bodyPr/>
        <a:lstStyle/>
        <a:p>
          <a:pPr rtl="0"/>
          <a:r>
            <a:rPr lang="en-US" dirty="0"/>
            <a:t>Initial Implementation</a:t>
          </a:r>
        </a:p>
      </dgm:t>
    </dgm:pt>
    <dgm:pt modelId="{5B59FC1A-B02A-CF49-B3F8-4CA359E10A00}" type="parTrans" cxnId="{CA55DCAE-ECC9-A840-87AF-64D2611B599E}">
      <dgm:prSet/>
      <dgm:spPr/>
      <dgm:t>
        <a:bodyPr/>
        <a:lstStyle/>
        <a:p>
          <a:endParaRPr lang="en-US"/>
        </a:p>
      </dgm:t>
    </dgm:pt>
    <dgm:pt modelId="{EED75ADA-6929-334D-AC69-3DADE1A602FB}" type="sibTrans" cxnId="{CA55DCAE-ECC9-A840-87AF-64D2611B599E}">
      <dgm:prSet/>
      <dgm:spPr/>
      <dgm:t>
        <a:bodyPr/>
        <a:lstStyle/>
        <a:p>
          <a:endParaRPr lang="en-US"/>
        </a:p>
      </dgm:t>
    </dgm:pt>
    <dgm:pt modelId="{4D6E0DED-E363-C848-9703-F368559A31E4}">
      <dgm:prSet/>
      <dgm:spPr/>
      <dgm:t>
        <a:bodyPr/>
        <a:lstStyle/>
        <a:p>
          <a:pPr rtl="0"/>
          <a:r>
            <a:rPr lang="en-US" dirty="0"/>
            <a:t>Full Implementation</a:t>
          </a:r>
        </a:p>
      </dgm:t>
    </dgm:pt>
    <dgm:pt modelId="{1F84114A-46EB-484B-B7F8-40A269DC14C7}" type="parTrans" cxnId="{51F39534-DA7C-1E4F-A740-ADDE1BAD21A4}">
      <dgm:prSet/>
      <dgm:spPr/>
      <dgm:t>
        <a:bodyPr/>
        <a:lstStyle/>
        <a:p>
          <a:endParaRPr lang="en-US"/>
        </a:p>
      </dgm:t>
    </dgm:pt>
    <dgm:pt modelId="{D335F3FF-535D-F242-B56E-47DBB352A963}" type="sibTrans" cxnId="{51F39534-DA7C-1E4F-A740-ADDE1BAD21A4}">
      <dgm:prSet/>
      <dgm:spPr/>
      <dgm:t>
        <a:bodyPr/>
        <a:lstStyle/>
        <a:p>
          <a:endParaRPr lang="en-US"/>
        </a:p>
      </dgm:t>
    </dgm:pt>
    <dgm:pt modelId="{DB7FB467-857B-6F4B-BD17-1DC282322E91}">
      <dgm:prSet/>
      <dgm:spPr/>
      <dgm:t>
        <a:bodyPr/>
        <a:lstStyle/>
        <a:p>
          <a:pPr rtl="0"/>
          <a:r>
            <a:rPr lang="en-US" dirty="0"/>
            <a:t>Innovation</a:t>
          </a:r>
        </a:p>
      </dgm:t>
    </dgm:pt>
    <dgm:pt modelId="{C8C50648-6A8D-0949-8CB4-3D8BEAC7A6E8}" type="parTrans" cxnId="{CA89BB56-F923-654B-88EC-4580B38C7170}">
      <dgm:prSet/>
      <dgm:spPr/>
      <dgm:t>
        <a:bodyPr/>
        <a:lstStyle/>
        <a:p>
          <a:endParaRPr lang="en-US"/>
        </a:p>
      </dgm:t>
    </dgm:pt>
    <dgm:pt modelId="{725B6408-222B-B04C-8AE1-AABE9DFDA7E0}" type="sibTrans" cxnId="{CA89BB56-F923-654B-88EC-4580B38C7170}">
      <dgm:prSet/>
      <dgm:spPr/>
      <dgm:t>
        <a:bodyPr/>
        <a:lstStyle/>
        <a:p>
          <a:endParaRPr lang="en-US"/>
        </a:p>
      </dgm:t>
    </dgm:pt>
    <dgm:pt modelId="{E87EEEE8-3D0A-EA41-81F0-0E14349C9D4D}">
      <dgm:prSet/>
      <dgm:spPr/>
      <dgm:t>
        <a:bodyPr/>
        <a:lstStyle/>
        <a:p>
          <a:pPr rtl="0"/>
          <a:r>
            <a:rPr lang="en-US" dirty="0"/>
            <a:t>Sustainability</a:t>
          </a:r>
        </a:p>
      </dgm:t>
    </dgm:pt>
    <dgm:pt modelId="{287B3DF9-1C78-1E4F-AD80-8757108D1EA0}" type="parTrans" cxnId="{85745B62-C676-C449-A1DE-8063C6E4B273}">
      <dgm:prSet/>
      <dgm:spPr/>
      <dgm:t>
        <a:bodyPr/>
        <a:lstStyle/>
        <a:p>
          <a:endParaRPr lang="en-US"/>
        </a:p>
      </dgm:t>
    </dgm:pt>
    <dgm:pt modelId="{E376D2DC-C945-EB47-A0C2-CFC48CFB7DCA}" type="sibTrans" cxnId="{85745B62-C676-C449-A1DE-8063C6E4B273}">
      <dgm:prSet/>
      <dgm:spPr/>
      <dgm:t>
        <a:bodyPr/>
        <a:lstStyle/>
        <a:p>
          <a:endParaRPr lang="en-US"/>
        </a:p>
      </dgm:t>
    </dgm:pt>
    <dgm:pt modelId="{EB029922-003C-A84F-ADFD-FE5582484780}" type="pres">
      <dgm:prSet presAssocID="{3500BD5C-8289-3442-BCFF-9269181CE99F}" presName="rootnode" presStyleCnt="0">
        <dgm:presLayoutVars>
          <dgm:chMax/>
          <dgm:chPref/>
          <dgm:dir/>
          <dgm:animLvl val="lvl"/>
        </dgm:presLayoutVars>
      </dgm:prSet>
      <dgm:spPr/>
    </dgm:pt>
    <dgm:pt modelId="{073C81B0-B0DD-FD49-85C8-F3DBFD2B8F9C}" type="pres">
      <dgm:prSet presAssocID="{47873DC9-A0BB-C34D-8C5F-DAEB8658FBAC}" presName="composite" presStyleCnt="0"/>
      <dgm:spPr/>
    </dgm:pt>
    <dgm:pt modelId="{B4711FC8-AEA1-4048-AA31-B4375C267384}" type="pres">
      <dgm:prSet presAssocID="{47873DC9-A0BB-C34D-8C5F-DAEB8658FBAC}" presName="LShape" presStyleLbl="alignNode1" presStyleIdx="0" presStyleCnt="11"/>
      <dgm:spPr/>
    </dgm:pt>
    <dgm:pt modelId="{CDC558BF-29D0-BE46-89AB-EA3A956D99B9}" type="pres">
      <dgm:prSet presAssocID="{47873DC9-A0BB-C34D-8C5F-DAEB8658FBAC}" presName="ParentText" presStyleLbl="revTx" presStyleIdx="0" presStyleCnt="6">
        <dgm:presLayoutVars>
          <dgm:chMax val="0"/>
          <dgm:chPref val="0"/>
          <dgm:bulletEnabled val="1"/>
        </dgm:presLayoutVars>
      </dgm:prSet>
      <dgm:spPr/>
    </dgm:pt>
    <dgm:pt modelId="{6991E3B5-7293-5F4D-ADCD-45D3BC3397A7}" type="pres">
      <dgm:prSet presAssocID="{47873DC9-A0BB-C34D-8C5F-DAEB8658FBAC}" presName="Triangle" presStyleLbl="alignNode1" presStyleIdx="1" presStyleCnt="11"/>
      <dgm:spPr/>
    </dgm:pt>
    <dgm:pt modelId="{30E297A7-3B80-004A-B5BB-92214128683E}" type="pres">
      <dgm:prSet presAssocID="{BC70B730-6594-614C-A5B4-5937D014FAC5}" presName="sibTrans" presStyleCnt="0"/>
      <dgm:spPr/>
    </dgm:pt>
    <dgm:pt modelId="{BFFCF2AD-AD41-2247-8FDE-D68B31D83FB3}" type="pres">
      <dgm:prSet presAssocID="{BC70B730-6594-614C-A5B4-5937D014FAC5}" presName="space" presStyleCnt="0"/>
      <dgm:spPr/>
    </dgm:pt>
    <dgm:pt modelId="{C56CB33F-E68D-694B-832C-094F8CB215AB}" type="pres">
      <dgm:prSet presAssocID="{A823A596-1243-BC45-8216-625DF2450646}" presName="composite" presStyleCnt="0"/>
      <dgm:spPr/>
    </dgm:pt>
    <dgm:pt modelId="{B22B960C-D0C0-0445-813D-9ABF0AF1E434}" type="pres">
      <dgm:prSet presAssocID="{A823A596-1243-BC45-8216-625DF2450646}" presName="LShape" presStyleLbl="alignNode1" presStyleIdx="2" presStyleCnt="11"/>
      <dgm:spPr/>
    </dgm:pt>
    <dgm:pt modelId="{130D7069-C8A2-8048-8FCA-18684F50F57B}" type="pres">
      <dgm:prSet presAssocID="{A823A596-1243-BC45-8216-625DF2450646}" presName="ParentText" presStyleLbl="revTx" presStyleIdx="1" presStyleCnt="6">
        <dgm:presLayoutVars>
          <dgm:chMax val="0"/>
          <dgm:chPref val="0"/>
          <dgm:bulletEnabled val="1"/>
        </dgm:presLayoutVars>
      </dgm:prSet>
      <dgm:spPr/>
    </dgm:pt>
    <dgm:pt modelId="{90FD477B-D6AB-BE4C-AC41-B0F05DB702CC}" type="pres">
      <dgm:prSet presAssocID="{A823A596-1243-BC45-8216-625DF2450646}" presName="Triangle" presStyleLbl="alignNode1" presStyleIdx="3" presStyleCnt="11"/>
      <dgm:spPr/>
    </dgm:pt>
    <dgm:pt modelId="{3247CC92-1131-C84D-B990-9F7DAB1D2E37}" type="pres">
      <dgm:prSet presAssocID="{9A26B5BD-6B7D-4841-8FA4-4FCD4B161AC0}" presName="sibTrans" presStyleCnt="0"/>
      <dgm:spPr/>
    </dgm:pt>
    <dgm:pt modelId="{F2E03B35-2C79-1C4A-BECE-C51E50B13A71}" type="pres">
      <dgm:prSet presAssocID="{9A26B5BD-6B7D-4841-8FA4-4FCD4B161AC0}" presName="space" presStyleCnt="0"/>
      <dgm:spPr/>
    </dgm:pt>
    <dgm:pt modelId="{B1AA64A8-EEE2-9043-8E7C-1ACA586C8CFE}" type="pres">
      <dgm:prSet presAssocID="{44B0E8EA-E538-0F47-B29F-D19A6E4427F5}" presName="composite" presStyleCnt="0"/>
      <dgm:spPr/>
    </dgm:pt>
    <dgm:pt modelId="{0EAC804B-2AD2-2947-B4D0-4466CDD0C391}" type="pres">
      <dgm:prSet presAssocID="{44B0E8EA-E538-0F47-B29F-D19A6E4427F5}" presName="LShape" presStyleLbl="alignNode1" presStyleIdx="4" presStyleCnt="11"/>
      <dgm:spPr/>
    </dgm:pt>
    <dgm:pt modelId="{29B6DE09-9640-D14E-88EE-5BFB81F964AF}" type="pres">
      <dgm:prSet presAssocID="{44B0E8EA-E538-0F47-B29F-D19A6E4427F5}" presName="ParentText" presStyleLbl="revTx" presStyleIdx="2" presStyleCnt="6">
        <dgm:presLayoutVars>
          <dgm:chMax val="0"/>
          <dgm:chPref val="0"/>
          <dgm:bulletEnabled val="1"/>
        </dgm:presLayoutVars>
      </dgm:prSet>
      <dgm:spPr/>
    </dgm:pt>
    <dgm:pt modelId="{BB3CF0FE-BD63-DA4E-88A1-73EA3DAB30CD}" type="pres">
      <dgm:prSet presAssocID="{44B0E8EA-E538-0F47-B29F-D19A6E4427F5}" presName="Triangle" presStyleLbl="alignNode1" presStyleIdx="5" presStyleCnt="11"/>
      <dgm:spPr/>
    </dgm:pt>
    <dgm:pt modelId="{28C6979B-576D-E74B-A583-C0273C5188FD}" type="pres">
      <dgm:prSet presAssocID="{EED75ADA-6929-334D-AC69-3DADE1A602FB}" presName="sibTrans" presStyleCnt="0"/>
      <dgm:spPr/>
    </dgm:pt>
    <dgm:pt modelId="{F88F0C1C-AA51-094F-9328-23B62F7CA517}" type="pres">
      <dgm:prSet presAssocID="{EED75ADA-6929-334D-AC69-3DADE1A602FB}" presName="space" presStyleCnt="0"/>
      <dgm:spPr/>
    </dgm:pt>
    <dgm:pt modelId="{98A5F3A3-3AFD-2745-BCB4-0A90C057240F}" type="pres">
      <dgm:prSet presAssocID="{4D6E0DED-E363-C848-9703-F368559A31E4}" presName="composite" presStyleCnt="0"/>
      <dgm:spPr/>
    </dgm:pt>
    <dgm:pt modelId="{6579A1A9-19FD-364F-8756-E6C6E20AD525}" type="pres">
      <dgm:prSet presAssocID="{4D6E0DED-E363-C848-9703-F368559A31E4}" presName="LShape" presStyleLbl="alignNode1" presStyleIdx="6" presStyleCnt="11"/>
      <dgm:spPr/>
    </dgm:pt>
    <dgm:pt modelId="{046DC587-338B-D643-B0EE-F1C4F2669BC0}" type="pres">
      <dgm:prSet presAssocID="{4D6E0DED-E363-C848-9703-F368559A31E4}" presName="ParentText" presStyleLbl="revTx" presStyleIdx="3" presStyleCnt="6">
        <dgm:presLayoutVars>
          <dgm:chMax val="0"/>
          <dgm:chPref val="0"/>
          <dgm:bulletEnabled val="1"/>
        </dgm:presLayoutVars>
      </dgm:prSet>
      <dgm:spPr/>
    </dgm:pt>
    <dgm:pt modelId="{C572E897-F87F-FB4A-8B9B-CAB99E69AFB5}" type="pres">
      <dgm:prSet presAssocID="{4D6E0DED-E363-C848-9703-F368559A31E4}" presName="Triangle" presStyleLbl="alignNode1" presStyleIdx="7" presStyleCnt="11"/>
      <dgm:spPr/>
    </dgm:pt>
    <dgm:pt modelId="{C27CCE3D-E027-5448-821A-EF9628C35DEC}" type="pres">
      <dgm:prSet presAssocID="{D335F3FF-535D-F242-B56E-47DBB352A963}" presName="sibTrans" presStyleCnt="0"/>
      <dgm:spPr/>
    </dgm:pt>
    <dgm:pt modelId="{837148CE-F0F5-EC4C-8BB1-C593DF8ECBCB}" type="pres">
      <dgm:prSet presAssocID="{D335F3FF-535D-F242-B56E-47DBB352A963}" presName="space" presStyleCnt="0"/>
      <dgm:spPr/>
    </dgm:pt>
    <dgm:pt modelId="{7D1F36C6-F37B-2F48-8107-969FC76EE5AE}" type="pres">
      <dgm:prSet presAssocID="{DB7FB467-857B-6F4B-BD17-1DC282322E91}" presName="composite" presStyleCnt="0"/>
      <dgm:spPr/>
    </dgm:pt>
    <dgm:pt modelId="{D987F730-D3A8-334F-99FE-B964585FF850}" type="pres">
      <dgm:prSet presAssocID="{DB7FB467-857B-6F4B-BD17-1DC282322E91}" presName="LShape" presStyleLbl="alignNode1" presStyleIdx="8" presStyleCnt="11"/>
      <dgm:spPr/>
    </dgm:pt>
    <dgm:pt modelId="{FFA6CC39-CA63-934B-A8D9-949928302285}" type="pres">
      <dgm:prSet presAssocID="{DB7FB467-857B-6F4B-BD17-1DC282322E91}" presName="ParentText" presStyleLbl="revTx" presStyleIdx="4" presStyleCnt="6">
        <dgm:presLayoutVars>
          <dgm:chMax val="0"/>
          <dgm:chPref val="0"/>
          <dgm:bulletEnabled val="1"/>
        </dgm:presLayoutVars>
      </dgm:prSet>
      <dgm:spPr/>
    </dgm:pt>
    <dgm:pt modelId="{FC971C7F-C597-1141-AC2A-E10ACA7E9887}" type="pres">
      <dgm:prSet presAssocID="{DB7FB467-857B-6F4B-BD17-1DC282322E91}" presName="Triangle" presStyleLbl="alignNode1" presStyleIdx="9" presStyleCnt="11"/>
      <dgm:spPr/>
    </dgm:pt>
    <dgm:pt modelId="{D791390E-23E9-D047-B5DE-478AC1DF85FB}" type="pres">
      <dgm:prSet presAssocID="{725B6408-222B-B04C-8AE1-AABE9DFDA7E0}" presName="sibTrans" presStyleCnt="0"/>
      <dgm:spPr/>
    </dgm:pt>
    <dgm:pt modelId="{2E71D7B8-9E94-4442-BFEB-E91FB9E9CDEA}" type="pres">
      <dgm:prSet presAssocID="{725B6408-222B-B04C-8AE1-AABE9DFDA7E0}" presName="space" presStyleCnt="0"/>
      <dgm:spPr/>
    </dgm:pt>
    <dgm:pt modelId="{4DF013F4-7DF6-804A-B49B-78A0F762D984}" type="pres">
      <dgm:prSet presAssocID="{E87EEEE8-3D0A-EA41-81F0-0E14349C9D4D}" presName="composite" presStyleCnt="0"/>
      <dgm:spPr/>
    </dgm:pt>
    <dgm:pt modelId="{7C488DF9-AE35-5742-A5ED-612A7183DCCE}" type="pres">
      <dgm:prSet presAssocID="{E87EEEE8-3D0A-EA41-81F0-0E14349C9D4D}" presName="LShape" presStyleLbl="alignNode1" presStyleIdx="10" presStyleCnt="11"/>
      <dgm:spPr/>
    </dgm:pt>
    <dgm:pt modelId="{50DA1F91-5C46-7C4C-82A5-DDAA5B10A78E}" type="pres">
      <dgm:prSet presAssocID="{E87EEEE8-3D0A-EA41-81F0-0E14349C9D4D}" presName="ParentText" presStyleLbl="revTx" presStyleIdx="5" presStyleCnt="6">
        <dgm:presLayoutVars>
          <dgm:chMax val="0"/>
          <dgm:chPref val="0"/>
          <dgm:bulletEnabled val="1"/>
        </dgm:presLayoutVars>
      </dgm:prSet>
      <dgm:spPr/>
    </dgm:pt>
  </dgm:ptLst>
  <dgm:cxnLst>
    <dgm:cxn modelId="{D66C8208-B7CA-0A40-9BA5-BD2EB78FA3EE}" type="presOf" srcId="{A823A596-1243-BC45-8216-625DF2450646}" destId="{130D7069-C8A2-8048-8FCA-18684F50F57B}" srcOrd="0" destOrd="0" presId="urn:microsoft.com/office/officeart/2009/3/layout/StepUpProcess"/>
    <dgm:cxn modelId="{A898CF14-28DE-FF47-BEB5-6812902CF9EF}" type="presOf" srcId="{E87EEEE8-3D0A-EA41-81F0-0E14349C9D4D}" destId="{50DA1F91-5C46-7C4C-82A5-DDAA5B10A78E}" srcOrd="0" destOrd="0" presId="urn:microsoft.com/office/officeart/2009/3/layout/StepUpProcess"/>
    <dgm:cxn modelId="{61C5092C-3654-A04A-A2BD-1DDD2BD4729F}" type="presOf" srcId="{44B0E8EA-E538-0F47-B29F-D19A6E4427F5}" destId="{29B6DE09-9640-D14E-88EE-5BFB81F964AF}" srcOrd="0" destOrd="0" presId="urn:microsoft.com/office/officeart/2009/3/layout/StepUpProcess"/>
    <dgm:cxn modelId="{51F39534-DA7C-1E4F-A740-ADDE1BAD21A4}" srcId="{3500BD5C-8289-3442-BCFF-9269181CE99F}" destId="{4D6E0DED-E363-C848-9703-F368559A31E4}" srcOrd="3" destOrd="0" parTransId="{1F84114A-46EB-484B-B7F8-40A269DC14C7}" sibTransId="{D335F3FF-535D-F242-B56E-47DBB352A963}"/>
    <dgm:cxn modelId="{CA89BB56-F923-654B-88EC-4580B38C7170}" srcId="{3500BD5C-8289-3442-BCFF-9269181CE99F}" destId="{DB7FB467-857B-6F4B-BD17-1DC282322E91}" srcOrd="4" destOrd="0" parTransId="{C8C50648-6A8D-0949-8CB4-3D8BEAC7A6E8}" sibTransId="{725B6408-222B-B04C-8AE1-AABE9DFDA7E0}"/>
    <dgm:cxn modelId="{E51C7E5C-6F90-5E4D-AEC5-9E741046B1BF}" type="presOf" srcId="{4D6E0DED-E363-C848-9703-F368559A31E4}" destId="{046DC587-338B-D643-B0EE-F1C4F2669BC0}" srcOrd="0" destOrd="0" presId="urn:microsoft.com/office/officeart/2009/3/layout/StepUpProcess"/>
    <dgm:cxn modelId="{85745B62-C676-C449-A1DE-8063C6E4B273}" srcId="{3500BD5C-8289-3442-BCFF-9269181CE99F}" destId="{E87EEEE8-3D0A-EA41-81F0-0E14349C9D4D}" srcOrd="5" destOrd="0" parTransId="{287B3DF9-1C78-1E4F-AD80-8757108D1EA0}" sibTransId="{E376D2DC-C945-EB47-A0C2-CFC48CFB7DCA}"/>
    <dgm:cxn modelId="{CA55DCAE-ECC9-A840-87AF-64D2611B599E}" srcId="{3500BD5C-8289-3442-BCFF-9269181CE99F}" destId="{44B0E8EA-E538-0F47-B29F-D19A6E4427F5}" srcOrd="2" destOrd="0" parTransId="{5B59FC1A-B02A-CF49-B3F8-4CA359E10A00}" sibTransId="{EED75ADA-6929-334D-AC69-3DADE1A602FB}"/>
    <dgm:cxn modelId="{C4087BBF-D2B9-0440-9DCC-DF622846943C}" type="presOf" srcId="{47873DC9-A0BB-C34D-8C5F-DAEB8658FBAC}" destId="{CDC558BF-29D0-BE46-89AB-EA3A956D99B9}" srcOrd="0" destOrd="0" presId="urn:microsoft.com/office/officeart/2009/3/layout/StepUpProcess"/>
    <dgm:cxn modelId="{DB37E4C2-60BE-0D4C-92ED-3F3BE08C3EF0}" type="presOf" srcId="{DB7FB467-857B-6F4B-BD17-1DC282322E91}" destId="{FFA6CC39-CA63-934B-A8D9-949928302285}" srcOrd="0" destOrd="0" presId="urn:microsoft.com/office/officeart/2009/3/layout/StepUpProcess"/>
    <dgm:cxn modelId="{E8C463DD-C3CF-F749-81DD-70E45602A25D}" srcId="{3500BD5C-8289-3442-BCFF-9269181CE99F}" destId="{A823A596-1243-BC45-8216-625DF2450646}" srcOrd="1" destOrd="0" parTransId="{072D81CA-7113-2949-B2ED-9AD6DB562D0A}" sibTransId="{9A26B5BD-6B7D-4841-8FA4-4FCD4B161AC0}"/>
    <dgm:cxn modelId="{6D9F6CE1-24AF-444B-A4A9-CE85F5856DF7}" type="presOf" srcId="{3500BD5C-8289-3442-BCFF-9269181CE99F}" destId="{EB029922-003C-A84F-ADFD-FE5582484780}" srcOrd="0" destOrd="0" presId="urn:microsoft.com/office/officeart/2009/3/layout/StepUpProcess"/>
    <dgm:cxn modelId="{54F1E7FD-7E79-AF40-AFE1-91B14B02DD8C}" srcId="{3500BD5C-8289-3442-BCFF-9269181CE99F}" destId="{47873DC9-A0BB-C34D-8C5F-DAEB8658FBAC}" srcOrd="0" destOrd="0" parTransId="{AF1D62F7-9562-F648-8018-81E678502A14}" sibTransId="{BC70B730-6594-614C-A5B4-5937D014FAC5}"/>
    <dgm:cxn modelId="{10D88B38-ED66-454B-9023-3FC0251B5E03}" type="presParOf" srcId="{EB029922-003C-A84F-ADFD-FE5582484780}" destId="{073C81B0-B0DD-FD49-85C8-F3DBFD2B8F9C}" srcOrd="0" destOrd="0" presId="urn:microsoft.com/office/officeart/2009/3/layout/StepUpProcess"/>
    <dgm:cxn modelId="{9AEABDAE-F7DA-A048-B6EB-27099AC1B7FB}" type="presParOf" srcId="{073C81B0-B0DD-FD49-85C8-F3DBFD2B8F9C}" destId="{B4711FC8-AEA1-4048-AA31-B4375C267384}" srcOrd="0" destOrd="0" presId="urn:microsoft.com/office/officeart/2009/3/layout/StepUpProcess"/>
    <dgm:cxn modelId="{928D56BC-C5FA-254C-957A-CCA0D7439F4C}" type="presParOf" srcId="{073C81B0-B0DD-FD49-85C8-F3DBFD2B8F9C}" destId="{CDC558BF-29D0-BE46-89AB-EA3A956D99B9}" srcOrd="1" destOrd="0" presId="urn:microsoft.com/office/officeart/2009/3/layout/StepUpProcess"/>
    <dgm:cxn modelId="{DBBCBA09-7A64-FC48-AE3F-3C9D5400B266}" type="presParOf" srcId="{073C81B0-B0DD-FD49-85C8-F3DBFD2B8F9C}" destId="{6991E3B5-7293-5F4D-ADCD-45D3BC3397A7}" srcOrd="2" destOrd="0" presId="urn:microsoft.com/office/officeart/2009/3/layout/StepUpProcess"/>
    <dgm:cxn modelId="{B1AABB1D-E692-2743-A44E-9C7AACEFF3B1}" type="presParOf" srcId="{EB029922-003C-A84F-ADFD-FE5582484780}" destId="{30E297A7-3B80-004A-B5BB-92214128683E}" srcOrd="1" destOrd="0" presId="urn:microsoft.com/office/officeart/2009/3/layout/StepUpProcess"/>
    <dgm:cxn modelId="{7FB63C4E-CE33-C94A-8BEA-07307853BAC1}" type="presParOf" srcId="{30E297A7-3B80-004A-B5BB-92214128683E}" destId="{BFFCF2AD-AD41-2247-8FDE-D68B31D83FB3}" srcOrd="0" destOrd="0" presId="urn:microsoft.com/office/officeart/2009/3/layout/StepUpProcess"/>
    <dgm:cxn modelId="{F414F2BF-E1CD-D244-959F-E3FA14FAA045}" type="presParOf" srcId="{EB029922-003C-A84F-ADFD-FE5582484780}" destId="{C56CB33F-E68D-694B-832C-094F8CB215AB}" srcOrd="2" destOrd="0" presId="urn:microsoft.com/office/officeart/2009/3/layout/StepUpProcess"/>
    <dgm:cxn modelId="{EE00FD0F-C2BD-A647-A1F1-13F92EFFA436}" type="presParOf" srcId="{C56CB33F-E68D-694B-832C-094F8CB215AB}" destId="{B22B960C-D0C0-0445-813D-9ABF0AF1E434}" srcOrd="0" destOrd="0" presId="urn:microsoft.com/office/officeart/2009/3/layout/StepUpProcess"/>
    <dgm:cxn modelId="{111B5FD1-8656-444E-998D-EB2693CF7DAE}" type="presParOf" srcId="{C56CB33F-E68D-694B-832C-094F8CB215AB}" destId="{130D7069-C8A2-8048-8FCA-18684F50F57B}" srcOrd="1" destOrd="0" presId="urn:microsoft.com/office/officeart/2009/3/layout/StepUpProcess"/>
    <dgm:cxn modelId="{49A8C4B9-1853-C547-B478-6D45C1AB6FB0}" type="presParOf" srcId="{C56CB33F-E68D-694B-832C-094F8CB215AB}" destId="{90FD477B-D6AB-BE4C-AC41-B0F05DB702CC}" srcOrd="2" destOrd="0" presId="urn:microsoft.com/office/officeart/2009/3/layout/StepUpProcess"/>
    <dgm:cxn modelId="{5F412531-FA56-264D-9843-D02BA8C80234}" type="presParOf" srcId="{EB029922-003C-A84F-ADFD-FE5582484780}" destId="{3247CC92-1131-C84D-B990-9F7DAB1D2E37}" srcOrd="3" destOrd="0" presId="urn:microsoft.com/office/officeart/2009/3/layout/StepUpProcess"/>
    <dgm:cxn modelId="{8B353223-CD6F-2A46-AB86-2512CD4F7C2D}" type="presParOf" srcId="{3247CC92-1131-C84D-B990-9F7DAB1D2E37}" destId="{F2E03B35-2C79-1C4A-BECE-C51E50B13A71}" srcOrd="0" destOrd="0" presId="urn:microsoft.com/office/officeart/2009/3/layout/StepUpProcess"/>
    <dgm:cxn modelId="{55653FCD-9A06-5D46-9485-49791A06744D}" type="presParOf" srcId="{EB029922-003C-A84F-ADFD-FE5582484780}" destId="{B1AA64A8-EEE2-9043-8E7C-1ACA586C8CFE}" srcOrd="4" destOrd="0" presId="urn:microsoft.com/office/officeart/2009/3/layout/StepUpProcess"/>
    <dgm:cxn modelId="{718AE790-CA59-9F41-9CC5-0AE3801619A5}" type="presParOf" srcId="{B1AA64A8-EEE2-9043-8E7C-1ACA586C8CFE}" destId="{0EAC804B-2AD2-2947-B4D0-4466CDD0C391}" srcOrd="0" destOrd="0" presId="urn:microsoft.com/office/officeart/2009/3/layout/StepUpProcess"/>
    <dgm:cxn modelId="{386D4BCA-275E-6A48-B598-9BE1CE62F76E}" type="presParOf" srcId="{B1AA64A8-EEE2-9043-8E7C-1ACA586C8CFE}" destId="{29B6DE09-9640-D14E-88EE-5BFB81F964AF}" srcOrd="1" destOrd="0" presId="urn:microsoft.com/office/officeart/2009/3/layout/StepUpProcess"/>
    <dgm:cxn modelId="{D84DD623-35BA-D948-BC25-311280A15C7D}" type="presParOf" srcId="{B1AA64A8-EEE2-9043-8E7C-1ACA586C8CFE}" destId="{BB3CF0FE-BD63-DA4E-88A1-73EA3DAB30CD}" srcOrd="2" destOrd="0" presId="urn:microsoft.com/office/officeart/2009/3/layout/StepUpProcess"/>
    <dgm:cxn modelId="{A78F47CD-CA59-3E4F-BE78-1BB0C66155EC}" type="presParOf" srcId="{EB029922-003C-A84F-ADFD-FE5582484780}" destId="{28C6979B-576D-E74B-A583-C0273C5188FD}" srcOrd="5" destOrd="0" presId="urn:microsoft.com/office/officeart/2009/3/layout/StepUpProcess"/>
    <dgm:cxn modelId="{C3400A9B-7F2E-0C4D-81BE-9AD5E64B52D6}" type="presParOf" srcId="{28C6979B-576D-E74B-A583-C0273C5188FD}" destId="{F88F0C1C-AA51-094F-9328-23B62F7CA517}" srcOrd="0" destOrd="0" presId="urn:microsoft.com/office/officeart/2009/3/layout/StepUpProcess"/>
    <dgm:cxn modelId="{72985DD7-33CE-9143-8945-5818B147624C}" type="presParOf" srcId="{EB029922-003C-A84F-ADFD-FE5582484780}" destId="{98A5F3A3-3AFD-2745-BCB4-0A90C057240F}" srcOrd="6" destOrd="0" presId="urn:microsoft.com/office/officeart/2009/3/layout/StepUpProcess"/>
    <dgm:cxn modelId="{276C14BC-49BE-3847-BE4E-075668733F0C}" type="presParOf" srcId="{98A5F3A3-3AFD-2745-BCB4-0A90C057240F}" destId="{6579A1A9-19FD-364F-8756-E6C6E20AD525}" srcOrd="0" destOrd="0" presId="urn:microsoft.com/office/officeart/2009/3/layout/StepUpProcess"/>
    <dgm:cxn modelId="{7610A519-B8FA-214A-A09B-7E8BB9B722B8}" type="presParOf" srcId="{98A5F3A3-3AFD-2745-BCB4-0A90C057240F}" destId="{046DC587-338B-D643-B0EE-F1C4F2669BC0}" srcOrd="1" destOrd="0" presId="urn:microsoft.com/office/officeart/2009/3/layout/StepUpProcess"/>
    <dgm:cxn modelId="{1E7B6343-65B2-2046-B9CD-C3EDC8BDCB5F}" type="presParOf" srcId="{98A5F3A3-3AFD-2745-BCB4-0A90C057240F}" destId="{C572E897-F87F-FB4A-8B9B-CAB99E69AFB5}" srcOrd="2" destOrd="0" presId="urn:microsoft.com/office/officeart/2009/3/layout/StepUpProcess"/>
    <dgm:cxn modelId="{AAA1A609-A6AB-574B-A649-A46D5E45C161}" type="presParOf" srcId="{EB029922-003C-A84F-ADFD-FE5582484780}" destId="{C27CCE3D-E027-5448-821A-EF9628C35DEC}" srcOrd="7" destOrd="0" presId="urn:microsoft.com/office/officeart/2009/3/layout/StepUpProcess"/>
    <dgm:cxn modelId="{E1CD3EBD-45D7-C149-B775-EA5A315932A1}" type="presParOf" srcId="{C27CCE3D-E027-5448-821A-EF9628C35DEC}" destId="{837148CE-F0F5-EC4C-8BB1-C593DF8ECBCB}" srcOrd="0" destOrd="0" presId="urn:microsoft.com/office/officeart/2009/3/layout/StepUpProcess"/>
    <dgm:cxn modelId="{A50ED71D-B3D7-E94E-9249-74052D2165A0}" type="presParOf" srcId="{EB029922-003C-A84F-ADFD-FE5582484780}" destId="{7D1F36C6-F37B-2F48-8107-969FC76EE5AE}" srcOrd="8" destOrd="0" presId="urn:microsoft.com/office/officeart/2009/3/layout/StepUpProcess"/>
    <dgm:cxn modelId="{9910495E-4AA7-FB45-B19C-232971BD4D17}" type="presParOf" srcId="{7D1F36C6-F37B-2F48-8107-969FC76EE5AE}" destId="{D987F730-D3A8-334F-99FE-B964585FF850}" srcOrd="0" destOrd="0" presId="urn:microsoft.com/office/officeart/2009/3/layout/StepUpProcess"/>
    <dgm:cxn modelId="{43F98602-C1EF-D344-BD8C-82DE5F9C3657}" type="presParOf" srcId="{7D1F36C6-F37B-2F48-8107-969FC76EE5AE}" destId="{FFA6CC39-CA63-934B-A8D9-949928302285}" srcOrd="1" destOrd="0" presId="urn:microsoft.com/office/officeart/2009/3/layout/StepUpProcess"/>
    <dgm:cxn modelId="{1B5D11B3-7103-F24A-9877-EED021F2BAD4}" type="presParOf" srcId="{7D1F36C6-F37B-2F48-8107-969FC76EE5AE}" destId="{FC971C7F-C597-1141-AC2A-E10ACA7E9887}" srcOrd="2" destOrd="0" presId="urn:microsoft.com/office/officeart/2009/3/layout/StepUpProcess"/>
    <dgm:cxn modelId="{51084536-8737-BD4B-B191-A01EC8AD0556}" type="presParOf" srcId="{EB029922-003C-A84F-ADFD-FE5582484780}" destId="{D791390E-23E9-D047-B5DE-478AC1DF85FB}" srcOrd="9" destOrd="0" presId="urn:microsoft.com/office/officeart/2009/3/layout/StepUpProcess"/>
    <dgm:cxn modelId="{6FF80325-A8A3-CB49-87A0-B5472C0B14CE}" type="presParOf" srcId="{D791390E-23E9-D047-B5DE-478AC1DF85FB}" destId="{2E71D7B8-9E94-4442-BFEB-E91FB9E9CDEA}" srcOrd="0" destOrd="0" presId="urn:microsoft.com/office/officeart/2009/3/layout/StepUpProcess"/>
    <dgm:cxn modelId="{7B69265D-4348-5B46-A289-A19EC58D8C9E}" type="presParOf" srcId="{EB029922-003C-A84F-ADFD-FE5582484780}" destId="{4DF013F4-7DF6-804A-B49B-78A0F762D984}" srcOrd="10" destOrd="0" presId="urn:microsoft.com/office/officeart/2009/3/layout/StepUpProcess"/>
    <dgm:cxn modelId="{6A45FAE1-2A98-3F49-B25A-D50134B09057}" type="presParOf" srcId="{4DF013F4-7DF6-804A-B49B-78A0F762D984}" destId="{7C488DF9-AE35-5742-A5ED-612A7183DCCE}" srcOrd="0" destOrd="0" presId="urn:microsoft.com/office/officeart/2009/3/layout/StepUpProcess"/>
    <dgm:cxn modelId="{1D5E39CF-3CBA-2742-B8B9-5BA3B0F9227D}" type="presParOf" srcId="{4DF013F4-7DF6-804A-B49B-78A0F762D984}" destId="{50DA1F91-5C46-7C4C-82A5-DDAA5B10A78E}"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3299B2-BC21-48F2-A684-87AC1328B708}" type="doc">
      <dgm:prSet loTypeId="urn:microsoft.com/office/officeart/2005/8/layout/pyramid1" loCatId="pyramid" qsTypeId="urn:microsoft.com/office/officeart/2005/8/quickstyle/simple1" qsCatId="simple" csTypeId="urn:microsoft.com/office/officeart/2005/8/colors/accent1_2" csCatId="accent1" phldr="1"/>
      <dgm:spPr/>
    </dgm:pt>
    <dgm:pt modelId="{47674A09-9520-420F-9F0B-B150E9454BB5}">
      <dgm:prSet phldrT="[Text]"/>
      <dgm:spPr>
        <a:gradFill rotWithShape="0">
          <a:gsLst>
            <a:gs pos="0">
              <a:srgbClr val="CC0000"/>
            </a:gs>
            <a:gs pos="18000">
              <a:srgbClr val="FFFF99"/>
            </a:gs>
            <a:gs pos="50000">
              <a:srgbClr val="66FF33"/>
            </a:gs>
            <a:gs pos="65000">
              <a:srgbClr val="33CC33"/>
            </a:gs>
            <a:gs pos="82000">
              <a:srgbClr val="009900"/>
            </a:gs>
          </a:gsLst>
          <a:lin ang="5400000" scaled="0"/>
        </a:gradFill>
      </dgm:spPr>
      <dgm:t>
        <a:bodyPr/>
        <a:lstStyle/>
        <a:p>
          <a:endParaRPr lang="en-US" dirty="0"/>
        </a:p>
      </dgm:t>
    </dgm:pt>
    <dgm:pt modelId="{17AC5E81-0041-4101-895C-98BE2850C46A}" type="parTrans" cxnId="{68C3F246-9BB9-4D54-B673-B092AFDA64D2}">
      <dgm:prSet/>
      <dgm:spPr/>
      <dgm:t>
        <a:bodyPr/>
        <a:lstStyle/>
        <a:p>
          <a:endParaRPr lang="en-US"/>
        </a:p>
      </dgm:t>
    </dgm:pt>
    <dgm:pt modelId="{69D3A9A9-48BA-4DFA-A1E1-838D09D8D868}" type="sibTrans" cxnId="{68C3F246-9BB9-4D54-B673-B092AFDA64D2}">
      <dgm:prSet/>
      <dgm:spPr/>
      <dgm:t>
        <a:bodyPr/>
        <a:lstStyle/>
        <a:p>
          <a:endParaRPr lang="en-US"/>
        </a:p>
      </dgm:t>
    </dgm:pt>
    <dgm:pt modelId="{860136A2-BC36-4BC2-AC9F-4F15965CAAF2}" type="pres">
      <dgm:prSet presAssocID="{C23299B2-BC21-48F2-A684-87AC1328B708}" presName="Name0" presStyleCnt="0">
        <dgm:presLayoutVars>
          <dgm:dir/>
          <dgm:animLvl val="lvl"/>
          <dgm:resizeHandles val="exact"/>
        </dgm:presLayoutVars>
      </dgm:prSet>
      <dgm:spPr/>
    </dgm:pt>
    <dgm:pt modelId="{5DE2F9FD-84D6-47A0-B0C2-3E100271E551}" type="pres">
      <dgm:prSet presAssocID="{47674A09-9520-420F-9F0B-B150E9454BB5}" presName="Name8" presStyleCnt="0"/>
      <dgm:spPr/>
    </dgm:pt>
    <dgm:pt modelId="{CEF699C1-73B8-4B5E-AE13-87B8A23DED2D}" type="pres">
      <dgm:prSet presAssocID="{47674A09-9520-420F-9F0B-B150E9454BB5}" presName="level" presStyleLbl="node1" presStyleIdx="0" presStyleCnt="1" custLinFactNeighborX="-1250">
        <dgm:presLayoutVars>
          <dgm:chMax val="1"/>
          <dgm:bulletEnabled val="1"/>
        </dgm:presLayoutVars>
      </dgm:prSet>
      <dgm:spPr/>
    </dgm:pt>
    <dgm:pt modelId="{E56AD7BB-BE5A-4291-A469-A249A6DDF639}" type="pres">
      <dgm:prSet presAssocID="{47674A09-9520-420F-9F0B-B150E9454BB5}" presName="levelTx" presStyleLbl="revTx" presStyleIdx="0" presStyleCnt="0">
        <dgm:presLayoutVars>
          <dgm:chMax val="1"/>
          <dgm:bulletEnabled val="1"/>
        </dgm:presLayoutVars>
      </dgm:prSet>
      <dgm:spPr/>
    </dgm:pt>
  </dgm:ptLst>
  <dgm:cxnLst>
    <dgm:cxn modelId="{B6829132-EDC0-0E4A-8BD4-5739CF2A9EDA}" type="presOf" srcId="{47674A09-9520-420F-9F0B-B150E9454BB5}" destId="{CEF699C1-73B8-4B5E-AE13-87B8A23DED2D}" srcOrd="0" destOrd="0" presId="urn:microsoft.com/office/officeart/2005/8/layout/pyramid1"/>
    <dgm:cxn modelId="{68C3F246-9BB9-4D54-B673-B092AFDA64D2}" srcId="{C23299B2-BC21-48F2-A684-87AC1328B708}" destId="{47674A09-9520-420F-9F0B-B150E9454BB5}" srcOrd="0" destOrd="0" parTransId="{17AC5E81-0041-4101-895C-98BE2850C46A}" sibTransId="{69D3A9A9-48BA-4DFA-A1E1-838D09D8D868}"/>
    <dgm:cxn modelId="{38681894-D465-B249-BB45-45EEDC90D179}" type="presOf" srcId="{47674A09-9520-420F-9F0B-B150E9454BB5}" destId="{E56AD7BB-BE5A-4291-A469-A249A6DDF639}" srcOrd="1" destOrd="0" presId="urn:microsoft.com/office/officeart/2005/8/layout/pyramid1"/>
    <dgm:cxn modelId="{5E5CD3B0-87BD-184F-945D-BB67D7FFBCB3}" type="presOf" srcId="{C23299B2-BC21-48F2-A684-87AC1328B708}" destId="{860136A2-BC36-4BC2-AC9F-4F15965CAAF2}" srcOrd="0" destOrd="0" presId="urn:microsoft.com/office/officeart/2005/8/layout/pyramid1"/>
    <dgm:cxn modelId="{BE99F1F9-2BC5-C24C-91FB-18D7BFF71F0D}" type="presParOf" srcId="{860136A2-BC36-4BC2-AC9F-4F15965CAAF2}" destId="{5DE2F9FD-84D6-47A0-B0C2-3E100271E551}" srcOrd="0" destOrd="0" presId="urn:microsoft.com/office/officeart/2005/8/layout/pyramid1"/>
    <dgm:cxn modelId="{8E35C724-B9DA-4A43-90F0-AF9BAD0E064D}" type="presParOf" srcId="{5DE2F9FD-84D6-47A0-B0C2-3E100271E551}" destId="{CEF699C1-73B8-4B5E-AE13-87B8A23DED2D}" srcOrd="0" destOrd="0" presId="urn:microsoft.com/office/officeart/2005/8/layout/pyramid1"/>
    <dgm:cxn modelId="{BE5F4A69-66FF-B24E-9D32-613CD832DB77}" type="presParOf" srcId="{5DE2F9FD-84D6-47A0-B0C2-3E100271E551}" destId="{E56AD7BB-BE5A-4291-A469-A249A6DDF63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39768E-39A6-4FA9-A4B1-F5CD4CB6EEAE}" type="doc">
      <dgm:prSet loTypeId="urn:microsoft.com/office/officeart/2005/8/layout/arrow2" loCatId="process" qsTypeId="urn:microsoft.com/office/officeart/2005/8/quickstyle/simple1" qsCatId="simple" csTypeId="urn:microsoft.com/office/officeart/2005/8/colors/accent1_2" csCatId="accent1" phldr="1"/>
      <dgm:spPr/>
    </dgm:pt>
    <dgm:pt modelId="{18A232E2-9330-45BA-8F3D-94B65CEB4C6E}">
      <dgm:prSet phldrT="[Text]" custT="1"/>
      <dgm:spPr/>
      <dgm:t>
        <a:bodyPr/>
        <a:lstStyle/>
        <a:p>
          <a:pPr algn="ctr"/>
          <a:r>
            <a:rPr lang="en-US" sz="3600" dirty="0"/>
            <a:t>Universal</a:t>
          </a:r>
        </a:p>
      </dgm:t>
    </dgm:pt>
    <dgm:pt modelId="{2F4A1E04-5D2B-4792-BBEF-41391C61F16F}" type="parTrans" cxnId="{74A68F44-20A8-4AB5-8443-C9992E378513}">
      <dgm:prSet/>
      <dgm:spPr/>
      <dgm:t>
        <a:bodyPr/>
        <a:lstStyle/>
        <a:p>
          <a:endParaRPr lang="en-US"/>
        </a:p>
      </dgm:t>
    </dgm:pt>
    <dgm:pt modelId="{90900876-D263-4D27-9390-F2D23E76F6C1}" type="sibTrans" cxnId="{74A68F44-20A8-4AB5-8443-C9992E378513}">
      <dgm:prSet/>
      <dgm:spPr/>
      <dgm:t>
        <a:bodyPr/>
        <a:lstStyle/>
        <a:p>
          <a:endParaRPr lang="en-US"/>
        </a:p>
      </dgm:t>
    </dgm:pt>
    <dgm:pt modelId="{636B6905-8B07-4A8A-9920-CB8277CBCEC8}">
      <dgm:prSet phldrT="[Text]" custT="1"/>
      <dgm:spPr/>
      <dgm:t>
        <a:bodyPr/>
        <a:lstStyle/>
        <a:p>
          <a:pPr algn="ctr"/>
          <a:r>
            <a:rPr lang="en-US" sz="3600" dirty="0"/>
            <a:t>Targeted</a:t>
          </a:r>
        </a:p>
      </dgm:t>
    </dgm:pt>
    <dgm:pt modelId="{1F4EB6FC-6070-47DA-9E35-F176490CE62F}" type="parTrans" cxnId="{236C4353-A200-48EB-89CB-BD45285A3F41}">
      <dgm:prSet/>
      <dgm:spPr/>
      <dgm:t>
        <a:bodyPr/>
        <a:lstStyle/>
        <a:p>
          <a:endParaRPr lang="en-US"/>
        </a:p>
      </dgm:t>
    </dgm:pt>
    <dgm:pt modelId="{465F3017-FBCE-4CE5-8C7F-08B964924BB3}" type="sibTrans" cxnId="{236C4353-A200-48EB-89CB-BD45285A3F41}">
      <dgm:prSet/>
      <dgm:spPr/>
      <dgm:t>
        <a:bodyPr/>
        <a:lstStyle/>
        <a:p>
          <a:endParaRPr lang="en-US"/>
        </a:p>
      </dgm:t>
    </dgm:pt>
    <dgm:pt modelId="{B60BBE5F-A665-46F2-B919-1153C04CBD02}">
      <dgm:prSet phldrT="[Text]" custT="1"/>
      <dgm:spPr/>
      <dgm:t>
        <a:bodyPr/>
        <a:lstStyle/>
        <a:p>
          <a:pPr algn="ctr"/>
          <a:r>
            <a:rPr lang="en-US" sz="3600" dirty="0"/>
            <a:t>Intensive</a:t>
          </a:r>
        </a:p>
      </dgm:t>
    </dgm:pt>
    <dgm:pt modelId="{28C11DF1-E077-4BD6-8C00-84F9E2513899}" type="parTrans" cxnId="{AC3544F8-F557-4E2E-AD61-E1C71E59215A}">
      <dgm:prSet/>
      <dgm:spPr/>
      <dgm:t>
        <a:bodyPr/>
        <a:lstStyle/>
        <a:p>
          <a:endParaRPr lang="en-US"/>
        </a:p>
      </dgm:t>
    </dgm:pt>
    <dgm:pt modelId="{438A6466-CB0A-45CD-849A-77563B0BD182}" type="sibTrans" cxnId="{AC3544F8-F557-4E2E-AD61-E1C71E59215A}">
      <dgm:prSet/>
      <dgm:spPr/>
      <dgm:t>
        <a:bodyPr/>
        <a:lstStyle/>
        <a:p>
          <a:endParaRPr lang="en-US"/>
        </a:p>
      </dgm:t>
    </dgm:pt>
    <dgm:pt modelId="{C418DCAE-306E-4AF7-A07C-93313C08AC51}" type="pres">
      <dgm:prSet presAssocID="{7A39768E-39A6-4FA9-A4B1-F5CD4CB6EEAE}" presName="arrowDiagram" presStyleCnt="0">
        <dgm:presLayoutVars>
          <dgm:chMax val="5"/>
          <dgm:dir/>
          <dgm:resizeHandles val="exact"/>
        </dgm:presLayoutVars>
      </dgm:prSet>
      <dgm:spPr/>
    </dgm:pt>
    <dgm:pt modelId="{71BCD42B-AD35-4119-8173-705E9B203F4E}" type="pres">
      <dgm:prSet presAssocID="{7A39768E-39A6-4FA9-A4B1-F5CD4CB6EEAE}" presName="arrow" presStyleLbl="bgShp" presStyleIdx="0" presStyleCnt="1" custAng="20026820" custScaleY="136097" custLinFactNeighborY="-6017"/>
      <dgm:spPr>
        <a:gradFill rotWithShape="0">
          <a:gsLst>
            <a:gs pos="0">
              <a:srgbClr val="CC0000"/>
            </a:gs>
            <a:gs pos="18000">
              <a:srgbClr val="FFFF99"/>
            </a:gs>
            <a:gs pos="50000">
              <a:srgbClr val="66FF33"/>
            </a:gs>
            <a:gs pos="65000">
              <a:srgbClr val="33CC33"/>
            </a:gs>
            <a:gs pos="82000">
              <a:srgbClr val="009900"/>
            </a:gs>
          </a:gsLst>
          <a:lin ang="5400000" scaled="0"/>
        </a:gradFill>
        <a:effectLst>
          <a:innerShdw blurRad="393700" dist="279400">
            <a:srgbClr val="00B050"/>
          </a:innerShdw>
        </a:effectLst>
      </dgm:spPr>
    </dgm:pt>
    <dgm:pt modelId="{1DC85ACA-369C-4434-B04E-417D8B11B123}" type="pres">
      <dgm:prSet presAssocID="{7A39768E-39A6-4FA9-A4B1-F5CD4CB6EEAE}" presName="arrowDiagram3" presStyleCnt="0"/>
      <dgm:spPr/>
    </dgm:pt>
    <dgm:pt modelId="{7A58CA06-7CF4-4880-8AFF-C27C46361B7A}" type="pres">
      <dgm:prSet presAssocID="{18A232E2-9330-45BA-8F3D-94B65CEB4C6E}" presName="bullet3a" presStyleLbl="node1" presStyleIdx="0" presStyleCnt="3" custScaleX="326242" custScaleY="326244" custLinFactX="103393" custLinFactY="573634" custLinFactNeighborX="200000" custLinFactNeighborY="600000"/>
      <dgm:spPr>
        <a:noFill/>
        <a:ln>
          <a:noFill/>
        </a:ln>
      </dgm:spPr>
    </dgm:pt>
    <dgm:pt modelId="{CBF801E5-F605-4B6B-AD44-734A83015E31}" type="pres">
      <dgm:prSet presAssocID="{18A232E2-9330-45BA-8F3D-94B65CEB4C6E}" presName="textBox3a" presStyleLbl="revTx" presStyleIdx="0" presStyleCnt="3" custScaleX="217016" custScaleY="68260" custLinFactNeighborX="22949" custLinFactNeighborY="53186">
        <dgm:presLayoutVars>
          <dgm:bulletEnabled val="1"/>
        </dgm:presLayoutVars>
      </dgm:prSet>
      <dgm:spPr/>
    </dgm:pt>
    <dgm:pt modelId="{486B20C5-91A5-4C36-8053-3B9ACF3D938D}" type="pres">
      <dgm:prSet presAssocID="{636B6905-8B07-4A8A-9920-CB8277CBCEC8}" presName="bullet3b" presStyleLbl="node1" presStyleIdx="1" presStyleCnt="3" custLinFactX="100000" custLinFactY="-100000" custLinFactNeighborX="174030" custLinFactNeighborY="-109595"/>
      <dgm:spPr>
        <a:noFill/>
        <a:ln>
          <a:noFill/>
        </a:ln>
      </dgm:spPr>
    </dgm:pt>
    <dgm:pt modelId="{762E8C8B-CBB3-47CF-BB93-4E34DA5A865B}" type="pres">
      <dgm:prSet presAssocID="{636B6905-8B07-4A8A-9920-CB8277CBCEC8}" presName="textBox3b" presStyleLbl="revTx" presStyleIdx="1" presStyleCnt="3" custScaleX="182476" custScaleY="35842" custLinFactNeighborX="8456" custLinFactNeighborY="-99481">
        <dgm:presLayoutVars>
          <dgm:bulletEnabled val="1"/>
        </dgm:presLayoutVars>
      </dgm:prSet>
      <dgm:spPr/>
    </dgm:pt>
    <dgm:pt modelId="{CC2DC6BB-4BD5-444C-A232-89F7B6D9B5AD}" type="pres">
      <dgm:prSet presAssocID="{B60BBE5F-A665-46F2-B919-1153C04CBD02}" presName="bullet3c" presStyleLbl="node1" presStyleIdx="2" presStyleCnt="3" custLinFactX="12896" custLinFactY="-100000" custLinFactNeighborX="100000" custLinFactNeighborY="-186633"/>
      <dgm:spPr>
        <a:noFill/>
        <a:ln>
          <a:noFill/>
        </a:ln>
      </dgm:spPr>
    </dgm:pt>
    <dgm:pt modelId="{D6BFCB8B-9EFA-490C-AAD3-ED7928DE275A}" type="pres">
      <dgm:prSet presAssocID="{B60BBE5F-A665-46F2-B919-1153C04CBD02}" presName="textBox3c" presStyleLbl="revTx" presStyleIdx="2" presStyleCnt="3" custScaleX="185784" custScaleY="21879" custLinFactY="-18776" custLinFactNeighborX="-81005" custLinFactNeighborY="-100000">
        <dgm:presLayoutVars>
          <dgm:bulletEnabled val="1"/>
        </dgm:presLayoutVars>
      </dgm:prSet>
      <dgm:spPr/>
    </dgm:pt>
  </dgm:ptLst>
  <dgm:cxnLst>
    <dgm:cxn modelId="{983A7D40-2665-1545-AA1D-87EF8E44D5C3}" type="presOf" srcId="{B60BBE5F-A665-46F2-B919-1153C04CBD02}" destId="{D6BFCB8B-9EFA-490C-AAD3-ED7928DE275A}" srcOrd="0" destOrd="0" presId="urn:microsoft.com/office/officeart/2005/8/layout/arrow2"/>
    <dgm:cxn modelId="{74A68F44-20A8-4AB5-8443-C9992E378513}" srcId="{7A39768E-39A6-4FA9-A4B1-F5CD4CB6EEAE}" destId="{18A232E2-9330-45BA-8F3D-94B65CEB4C6E}" srcOrd="0" destOrd="0" parTransId="{2F4A1E04-5D2B-4792-BBEF-41391C61F16F}" sibTransId="{90900876-D263-4D27-9390-F2D23E76F6C1}"/>
    <dgm:cxn modelId="{236C4353-A200-48EB-89CB-BD45285A3F41}" srcId="{7A39768E-39A6-4FA9-A4B1-F5CD4CB6EEAE}" destId="{636B6905-8B07-4A8A-9920-CB8277CBCEC8}" srcOrd="1" destOrd="0" parTransId="{1F4EB6FC-6070-47DA-9E35-F176490CE62F}" sibTransId="{465F3017-FBCE-4CE5-8C7F-08B964924BB3}"/>
    <dgm:cxn modelId="{61838675-EDA3-424A-B753-A09A644C2AEA}" type="presOf" srcId="{7A39768E-39A6-4FA9-A4B1-F5CD4CB6EEAE}" destId="{C418DCAE-306E-4AF7-A07C-93313C08AC51}" srcOrd="0" destOrd="0" presId="urn:microsoft.com/office/officeart/2005/8/layout/arrow2"/>
    <dgm:cxn modelId="{FF0DCE8B-1CEA-A54B-BA11-9D6060D6AB77}" type="presOf" srcId="{18A232E2-9330-45BA-8F3D-94B65CEB4C6E}" destId="{CBF801E5-F605-4B6B-AD44-734A83015E31}" srcOrd="0" destOrd="0" presId="urn:microsoft.com/office/officeart/2005/8/layout/arrow2"/>
    <dgm:cxn modelId="{2FEFBCB5-C4A1-6940-B10B-C5CAFC9E3CB7}" type="presOf" srcId="{636B6905-8B07-4A8A-9920-CB8277CBCEC8}" destId="{762E8C8B-CBB3-47CF-BB93-4E34DA5A865B}" srcOrd="0" destOrd="0" presId="urn:microsoft.com/office/officeart/2005/8/layout/arrow2"/>
    <dgm:cxn modelId="{AC3544F8-F557-4E2E-AD61-E1C71E59215A}" srcId="{7A39768E-39A6-4FA9-A4B1-F5CD4CB6EEAE}" destId="{B60BBE5F-A665-46F2-B919-1153C04CBD02}" srcOrd="2" destOrd="0" parTransId="{28C11DF1-E077-4BD6-8C00-84F9E2513899}" sibTransId="{438A6466-CB0A-45CD-849A-77563B0BD182}"/>
    <dgm:cxn modelId="{1B34414D-DDB7-BB4D-AD7B-DAF405351FB0}" type="presParOf" srcId="{C418DCAE-306E-4AF7-A07C-93313C08AC51}" destId="{71BCD42B-AD35-4119-8173-705E9B203F4E}" srcOrd="0" destOrd="0" presId="urn:microsoft.com/office/officeart/2005/8/layout/arrow2"/>
    <dgm:cxn modelId="{F3C8480B-585D-364F-B0DF-31973D985DF3}" type="presParOf" srcId="{C418DCAE-306E-4AF7-A07C-93313C08AC51}" destId="{1DC85ACA-369C-4434-B04E-417D8B11B123}" srcOrd="1" destOrd="0" presId="urn:microsoft.com/office/officeart/2005/8/layout/arrow2"/>
    <dgm:cxn modelId="{E2B2C143-64E1-3649-B806-0E1C5F63B037}" type="presParOf" srcId="{1DC85ACA-369C-4434-B04E-417D8B11B123}" destId="{7A58CA06-7CF4-4880-8AFF-C27C46361B7A}" srcOrd="0" destOrd="0" presId="urn:microsoft.com/office/officeart/2005/8/layout/arrow2"/>
    <dgm:cxn modelId="{11B70EE9-C3AA-0A40-B90D-6728D69A012C}" type="presParOf" srcId="{1DC85ACA-369C-4434-B04E-417D8B11B123}" destId="{CBF801E5-F605-4B6B-AD44-734A83015E31}" srcOrd="1" destOrd="0" presId="urn:microsoft.com/office/officeart/2005/8/layout/arrow2"/>
    <dgm:cxn modelId="{65B1B01C-29DB-794D-BAAA-BA7BC721E828}" type="presParOf" srcId="{1DC85ACA-369C-4434-B04E-417D8B11B123}" destId="{486B20C5-91A5-4C36-8053-3B9ACF3D938D}" srcOrd="2" destOrd="0" presId="urn:microsoft.com/office/officeart/2005/8/layout/arrow2"/>
    <dgm:cxn modelId="{089A6DC8-8AFC-D34D-A314-A00D1485652A}" type="presParOf" srcId="{1DC85ACA-369C-4434-B04E-417D8B11B123}" destId="{762E8C8B-CBB3-47CF-BB93-4E34DA5A865B}" srcOrd="3" destOrd="0" presId="urn:microsoft.com/office/officeart/2005/8/layout/arrow2"/>
    <dgm:cxn modelId="{62EF15D4-F635-9549-A911-9030BEF67C44}" type="presParOf" srcId="{1DC85ACA-369C-4434-B04E-417D8B11B123}" destId="{CC2DC6BB-4BD5-444C-A232-89F7B6D9B5AD}" srcOrd="4" destOrd="0" presId="urn:microsoft.com/office/officeart/2005/8/layout/arrow2"/>
    <dgm:cxn modelId="{B07F2734-09C7-E741-9371-AD7EB509D937}" type="presParOf" srcId="{1DC85ACA-369C-4434-B04E-417D8B11B123}" destId="{D6BFCB8B-9EFA-490C-AAD3-ED7928DE275A}" srcOrd="5" destOrd="0" presId="urn:microsoft.com/office/officeart/2005/8/layout/arrow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9EA2C9-22B5-4C46-9CFB-2D9F252C14EF}" type="doc">
      <dgm:prSet loTypeId="urn:microsoft.com/office/officeart/2005/8/layout/default#2" loCatId="" qsTypeId="urn:microsoft.com/office/officeart/2005/8/quickstyle/simple1" qsCatId="simple" csTypeId="urn:microsoft.com/office/officeart/2005/8/colors/colorful1#3" csCatId="colorful" phldr="1"/>
      <dgm:spPr/>
      <dgm:t>
        <a:bodyPr/>
        <a:lstStyle/>
        <a:p>
          <a:endParaRPr lang="en-US"/>
        </a:p>
      </dgm:t>
    </dgm:pt>
    <dgm:pt modelId="{F4239BE7-D81B-A44D-BCF9-D7576141160A}">
      <dgm:prSet/>
      <dgm:spPr/>
      <dgm:t>
        <a:bodyPr/>
        <a:lstStyle/>
        <a:p>
          <a:pPr rtl="0"/>
          <a:r>
            <a:rPr lang="en-US" dirty="0"/>
            <a:t>a positive caring adult </a:t>
          </a:r>
        </a:p>
      </dgm:t>
    </dgm:pt>
    <dgm:pt modelId="{772E3DFD-21A1-1142-8E0E-6BA5D8D658F9}" type="parTrans" cxnId="{D9B46E36-A4B5-CB4A-A7E9-B17AF352820D}">
      <dgm:prSet/>
      <dgm:spPr/>
      <dgm:t>
        <a:bodyPr/>
        <a:lstStyle/>
        <a:p>
          <a:endParaRPr lang="en-US"/>
        </a:p>
      </dgm:t>
    </dgm:pt>
    <dgm:pt modelId="{627E0D99-360B-4A4A-ADCB-E5EF06920552}" type="sibTrans" cxnId="{D9B46E36-A4B5-CB4A-A7E9-B17AF352820D}">
      <dgm:prSet/>
      <dgm:spPr/>
      <dgm:t>
        <a:bodyPr/>
        <a:lstStyle/>
        <a:p>
          <a:endParaRPr lang="en-US"/>
        </a:p>
      </dgm:t>
    </dgm:pt>
    <dgm:pt modelId="{4F2B7277-D033-FD49-B07C-547C256B9150}">
      <dgm:prSet/>
      <dgm:spPr/>
      <dgm:t>
        <a:bodyPr/>
        <a:lstStyle/>
        <a:p>
          <a:pPr rtl="0"/>
          <a:r>
            <a:rPr lang="en-US" dirty="0">
              <a:solidFill>
                <a:schemeClr val="tx1"/>
              </a:solidFill>
            </a:rPr>
            <a:t>daily positive interactions with teachers &amp; other adults </a:t>
          </a:r>
        </a:p>
      </dgm:t>
    </dgm:pt>
    <dgm:pt modelId="{04FB529E-01E9-524F-980B-398E8A6E218B}" type="parTrans" cxnId="{7DF8A36D-EEDB-7E43-B070-4350E4C284D4}">
      <dgm:prSet/>
      <dgm:spPr/>
      <dgm:t>
        <a:bodyPr/>
        <a:lstStyle/>
        <a:p>
          <a:endParaRPr lang="en-US"/>
        </a:p>
      </dgm:t>
    </dgm:pt>
    <dgm:pt modelId="{7E416563-AC43-9D4C-8C43-960B82E7E738}" type="sibTrans" cxnId="{7DF8A36D-EEDB-7E43-B070-4350E4C284D4}">
      <dgm:prSet/>
      <dgm:spPr/>
      <dgm:t>
        <a:bodyPr/>
        <a:lstStyle/>
        <a:p>
          <a:endParaRPr lang="en-US"/>
        </a:p>
      </dgm:t>
    </dgm:pt>
    <dgm:pt modelId="{069240B4-A780-574D-AAC5-FF624C3F0E4C}">
      <dgm:prSet/>
      <dgm:spPr/>
      <dgm:t>
        <a:bodyPr/>
        <a:lstStyle/>
        <a:p>
          <a:pPr rtl="0"/>
          <a:r>
            <a:rPr lang="en-US"/>
            <a:t>supervision and monitoring of students </a:t>
          </a:r>
        </a:p>
      </dgm:t>
    </dgm:pt>
    <dgm:pt modelId="{83CCF3C0-104B-4B4D-B033-4DFB890B7B83}" type="parTrans" cxnId="{66DF5041-78CD-F744-AB63-FF7B8EDA6A79}">
      <dgm:prSet/>
      <dgm:spPr/>
      <dgm:t>
        <a:bodyPr/>
        <a:lstStyle/>
        <a:p>
          <a:endParaRPr lang="en-US"/>
        </a:p>
      </dgm:t>
    </dgm:pt>
    <dgm:pt modelId="{14168F35-7EB7-2644-AAC6-F7689B658207}" type="sibTrans" cxnId="{66DF5041-78CD-F744-AB63-FF7B8EDA6A79}">
      <dgm:prSet/>
      <dgm:spPr/>
      <dgm:t>
        <a:bodyPr/>
        <a:lstStyle/>
        <a:p>
          <a:endParaRPr lang="en-US"/>
        </a:p>
      </dgm:t>
    </dgm:pt>
    <dgm:pt modelId="{29DEF8BB-D4A7-ED42-B0F0-859332B0870C}">
      <dgm:prSet/>
      <dgm:spPr/>
      <dgm:t>
        <a:bodyPr/>
        <a:lstStyle/>
        <a:p>
          <a:pPr rtl="0"/>
          <a:r>
            <a:rPr lang="en-US" dirty="0"/>
            <a:t>more performance feedback</a:t>
          </a:r>
        </a:p>
      </dgm:t>
    </dgm:pt>
    <dgm:pt modelId="{20F2B52D-8254-9145-A2FB-49A933006003}" type="parTrans" cxnId="{F8550538-8850-B048-ABD2-CCE6215E60E8}">
      <dgm:prSet/>
      <dgm:spPr/>
      <dgm:t>
        <a:bodyPr/>
        <a:lstStyle/>
        <a:p>
          <a:endParaRPr lang="en-US"/>
        </a:p>
      </dgm:t>
    </dgm:pt>
    <dgm:pt modelId="{7CA541E4-47E3-4E48-979C-B6303D83B73E}" type="sibTrans" cxnId="{F8550538-8850-B048-ABD2-CCE6215E60E8}">
      <dgm:prSet/>
      <dgm:spPr/>
      <dgm:t>
        <a:bodyPr/>
        <a:lstStyle/>
        <a:p>
          <a:endParaRPr lang="en-US"/>
        </a:p>
      </dgm:t>
    </dgm:pt>
    <dgm:pt modelId="{91F1A592-E659-CA42-9FED-05E2E3A5F0F5}" type="pres">
      <dgm:prSet presAssocID="{399EA2C9-22B5-4C46-9CFB-2D9F252C14EF}" presName="diagram" presStyleCnt="0">
        <dgm:presLayoutVars>
          <dgm:dir/>
          <dgm:resizeHandles val="exact"/>
        </dgm:presLayoutVars>
      </dgm:prSet>
      <dgm:spPr/>
    </dgm:pt>
    <dgm:pt modelId="{DAADFFAC-B534-E744-89FB-4FE04F07973A}" type="pres">
      <dgm:prSet presAssocID="{F4239BE7-D81B-A44D-BCF9-D7576141160A}" presName="node" presStyleLbl="node1" presStyleIdx="0" presStyleCnt="4">
        <dgm:presLayoutVars>
          <dgm:bulletEnabled val="1"/>
        </dgm:presLayoutVars>
      </dgm:prSet>
      <dgm:spPr/>
    </dgm:pt>
    <dgm:pt modelId="{9818A6ED-5141-2A4E-A79E-32B7E9EADC72}" type="pres">
      <dgm:prSet presAssocID="{627E0D99-360B-4A4A-ADCB-E5EF06920552}" presName="sibTrans" presStyleCnt="0"/>
      <dgm:spPr/>
    </dgm:pt>
    <dgm:pt modelId="{0AF07A31-0FBE-9047-B485-B9F18B5F1603}" type="pres">
      <dgm:prSet presAssocID="{4F2B7277-D033-FD49-B07C-547C256B9150}" presName="node" presStyleLbl="node1" presStyleIdx="1" presStyleCnt="4">
        <dgm:presLayoutVars>
          <dgm:bulletEnabled val="1"/>
        </dgm:presLayoutVars>
      </dgm:prSet>
      <dgm:spPr/>
    </dgm:pt>
    <dgm:pt modelId="{DD76D405-AB8B-F84D-ACE1-B3E1543022B4}" type="pres">
      <dgm:prSet presAssocID="{7E416563-AC43-9D4C-8C43-960B82E7E738}" presName="sibTrans" presStyleCnt="0"/>
      <dgm:spPr/>
    </dgm:pt>
    <dgm:pt modelId="{220B8F43-15F3-854D-9280-E2A601501F01}" type="pres">
      <dgm:prSet presAssocID="{069240B4-A780-574D-AAC5-FF624C3F0E4C}" presName="node" presStyleLbl="node1" presStyleIdx="2" presStyleCnt="4">
        <dgm:presLayoutVars>
          <dgm:bulletEnabled val="1"/>
        </dgm:presLayoutVars>
      </dgm:prSet>
      <dgm:spPr/>
    </dgm:pt>
    <dgm:pt modelId="{32236017-5453-F64E-B80D-8DCE85F84F4C}" type="pres">
      <dgm:prSet presAssocID="{14168F35-7EB7-2644-AAC6-F7689B658207}" presName="sibTrans" presStyleCnt="0"/>
      <dgm:spPr/>
    </dgm:pt>
    <dgm:pt modelId="{9CB0473A-259A-E54F-8345-F22E86466F74}" type="pres">
      <dgm:prSet presAssocID="{29DEF8BB-D4A7-ED42-B0F0-859332B0870C}" presName="node" presStyleLbl="node1" presStyleIdx="3" presStyleCnt="4">
        <dgm:presLayoutVars>
          <dgm:bulletEnabled val="1"/>
        </dgm:presLayoutVars>
      </dgm:prSet>
      <dgm:spPr/>
    </dgm:pt>
  </dgm:ptLst>
  <dgm:cxnLst>
    <dgm:cxn modelId="{BC088435-6216-5B49-AF17-EBD47A8B41AC}" type="presOf" srcId="{F4239BE7-D81B-A44D-BCF9-D7576141160A}" destId="{DAADFFAC-B534-E744-89FB-4FE04F07973A}" srcOrd="0" destOrd="0" presId="urn:microsoft.com/office/officeart/2005/8/layout/default#2"/>
    <dgm:cxn modelId="{D9B46E36-A4B5-CB4A-A7E9-B17AF352820D}" srcId="{399EA2C9-22B5-4C46-9CFB-2D9F252C14EF}" destId="{F4239BE7-D81B-A44D-BCF9-D7576141160A}" srcOrd="0" destOrd="0" parTransId="{772E3DFD-21A1-1142-8E0E-6BA5D8D658F9}" sibTransId="{627E0D99-360B-4A4A-ADCB-E5EF06920552}"/>
    <dgm:cxn modelId="{F8550538-8850-B048-ABD2-CCE6215E60E8}" srcId="{399EA2C9-22B5-4C46-9CFB-2D9F252C14EF}" destId="{29DEF8BB-D4A7-ED42-B0F0-859332B0870C}" srcOrd="3" destOrd="0" parTransId="{20F2B52D-8254-9145-A2FB-49A933006003}" sibTransId="{7CA541E4-47E3-4E48-979C-B6303D83B73E}"/>
    <dgm:cxn modelId="{66DF5041-78CD-F744-AB63-FF7B8EDA6A79}" srcId="{399EA2C9-22B5-4C46-9CFB-2D9F252C14EF}" destId="{069240B4-A780-574D-AAC5-FF624C3F0E4C}" srcOrd="2" destOrd="0" parTransId="{83CCF3C0-104B-4B4D-B033-4DFB890B7B83}" sibTransId="{14168F35-7EB7-2644-AAC6-F7689B658207}"/>
    <dgm:cxn modelId="{0B532848-596E-B945-A766-D20A1EEA41C4}" type="presOf" srcId="{069240B4-A780-574D-AAC5-FF624C3F0E4C}" destId="{220B8F43-15F3-854D-9280-E2A601501F01}" srcOrd="0" destOrd="0" presId="urn:microsoft.com/office/officeart/2005/8/layout/default#2"/>
    <dgm:cxn modelId="{7DF8A36D-EEDB-7E43-B070-4350E4C284D4}" srcId="{399EA2C9-22B5-4C46-9CFB-2D9F252C14EF}" destId="{4F2B7277-D033-FD49-B07C-547C256B9150}" srcOrd="1" destOrd="0" parTransId="{04FB529E-01E9-524F-980B-398E8A6E218B}" sibTransId="{7E416563-AC43-9D4C-8C43-960B82E7E738}"/>
    <dgm:cxn modelId="{FF4F7686-EF4D-2E4E-B64F-6A37E0E1E285}" type="presOf" srcId="{29DEF8BB-D4A7-ED42-B0F0-859332B0870C}" destId="{9CB0473A-259A-E54F-8345-F22E86466F74}" srcOrd="0" destOrd="0" presId="urn:microsoft.com/office/officeart/2005/8/layout/default#2"/>
    <dgm:cxn modelId="{8760E5A7-9E55-2145-BD54-FD043F61F2EB}" type="presOf" srcId="{4F2B7277-D033-FD49-B07C-547C256B9150}" destId="{0AF07A31-0FBE-9047-B485-B9F18B5F1603}" srcOrd="0" destOrd="0" presId="urn:microsoft.com/office/officeart/2005/8/layout/default#2"/>
    <dgm:cxn modelId="{EDCE6DE1-FFE9-1746-BA4C-6F021CD1E16A}" type="presOf" srcId="{399EA2C9-22B5-4C46-9CFB-2D9F252C14EF}" destId="{91F1A592-E659-CA42-9FED-05E2E3A5F0F5}" srcOrd="0" destOrd="0" presId="urn:microsoft.com/office/officeart/2005/8/layout/default#2"/>
    <dgm:cxn modelId="{9805C507-E6E2-4548-8579-B2E8B2AB0E93}" type="presParOf" srcId="{91F1A592-E659-CA42-9FED-05E2E3A5F0F5}" destId="{DAADFFAC-B534-E744-89FB-4FE04F07973A}" srcOrd="0" destOrd="0" presId="urn:microsoft.com/office/officeart/2005/8/layout/default#2"/>
    <dgm:cxn modelId="{F4B08764-BE16-7F40-B81C-933CA6D8E428}" type="presParOf" srcId="{91F1A592-E659-CA42-9FED-05E2E3A5F0F5}" destId="{9818A6ED-5141-2A4E-A79E-32B7E9EADC72}" srcOrd="1" destOrd="0" presId="urn:microsoft.com/office/officeart/2005/8/layout/default#2"/>
    <dgm:cxn modelId="{B38DA610-799E-5F4A-996C-72C5FACFD5C2}" type="presParOf" srcId="{91F1A592-E659-CA42-9FED-05E2E3A5F0F5}" destId="{0AF07A31-0FBE-9047-B485-B9F18B5F1603}" srcOrd="2" destOrd="0" presId="urn:microsoft.com/office/officeart/2005/8/layout/default#2"/>
    <dgm:cxn modelId="{236F5525-02BD-E542-8314-EDBD23BF5238}" type="presParOf" srcId="{91F1A592-E659-CA42-9FED-05E2E3A5F0F5}" destId="{DD76D405-AB8B-F84D-ACE1-B3E1543022B4}" srcOrd="3" destOrd="0" presId="urn:microsoft.com/office/officeart/2005/8/layout/default#2"/>
    <dgm:cxn modelId="{F5537795-0690-2B4F-B824-921C974B97C2}" type="presParOf" srcId="{91F1A592-E659-CA42-9FED-05E2E3A5F0F5}" destId="{220B8F43-15F3-854D-9280-E2A601501F01}" srcOrd="4" destOrd="0" presId="urn:microsoft.com/office/officeart/2005/8/layout/default#2"/>
    <dgm:cxn modelId="{1E08C964-548C-B940-A8EE-702B3608308A}" type="presParOf" srcId="{91F1A592-E659-CA42-9FED-05E2E3A5F0F5}" destId="{32236017-5453-F64E-B80D-8DCE85F84F4C}" srcOrd="5" destOrd="0" presId="urn:microsoft.com/office/officeart/2005/8/layout/default#2"/>
    <dgm:cxn modelId="{E8989C9D-FB94-7046-BDDF-80230351614A}" type="presParOf" srcId="{91F1A592-E659-CA42-9FED-05E2E3A5F0F5}" destId="{9CB0473A-259A-E54F-8345-F22E86466F74}" srcOrd="6"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6A1363-B6BA-AF41-BACF-264D6FAE2F2E}" type="doc">
      <dgm:prSet loTypeId="urn:microsoft.com/office/officeart/2005/8/layout/list1" loCatId="" qsTypeId="urn:microsoft.com/office/officeart/2005/8/quickstyle/simple1" qsCatId="simple" csTypeId="urn:microsoft.com/office/officeart/2005/8/colors/colorful1#3" csCatId="colorful"/>
      <dgm:spPr/>
      <dgm:t>
        <a:bodyPr/>
        <a:lstStyle/>
        <a:p>
          <a:endParaRPr lang="en-US"/>
        </a:p>
      </dgm:t>
    </dgm:pt>
    <dgm:pt modelId="{C1194A1B-1A3A-D141-8144-1CAAEAF59774}">
      <dgm:prSet/>
      <dgm:spPr/>
      <dgm:t>
        <a:bodyPr/>
        <a:lstStyle/>
        <a:p>
          <a:pPr rtl="0"/>
          <a:r>
            <a:rPr lang="en-US" dirty="0">
              <a:latin typeface="Calibri"/>
              <a:cs typeface="Calibri"/>
            </a:rPr>
            <a:t>Access Adult Attention/Support:</a:t>
          </a:r>
        </a:p>
      </dgm:t>
    </dgm:pt>
    <dgm:pt modelId="{8D0AD08C-C307-F847-A750-DCF6F84AAE3B}" type="parTrans" cxnId="{ABD45593-6E5A-DB42-8CF2-62B425C52991}">
      <dgm:prSet/>
      <dgm:spPr/>
      <dgm:t>
        <a:bodyPr/>
        <a:lstStyle/>
        <a:p>
          <a:endParaRPr lang="en-US">
            <a:latin typeface="Calibri"/>
            <a:cs typeface="Calibri"/>
          </a:endParaRPr>
        </a:p>
      </dgm:t>
    </dgm:pt>
    <dgm:pt modelId="{961DE9C8-F8A0-4248-8656-554339764753}" type="sibTrans" cxnId="{ABD45593-6E5A-DB42-8CF2-62B425C52991}">
      <dgm:prSet/>
      <dgm:spPr/>
      <dgm:t>
        <a:bodyPr/>
        <a:lstStyle/>
        <a:p>
          <a:endParaRPr lang="en-US">
            <a:latin typeface="Calibri"/>
            <a:cs typeface="Calibri"/>
          </a:endParaRPr>
        </a:p>
      </dgm:t>
    </dgm:pt>
    <dgm:pt modelId="{46CE29F0-AD91-2F4D-AED5-9012B7979DD5}">
      <dgm:prSet/>
      <dgm:spPr/>
      <dgm:t>
        <a:bodyPr/>
        <a:lstStyle/>
        <a:p>
          <a:pPr rtl="0"/>
          <a:r>
            <a:rPr lang="en-US" dirty="0">
              <a:latin typeface="Calibri"/>
              <a:cs typeface="Calibri"/>
            </a:rPr>
            <a:t>Check-In/Check-Out</a:t>
          </a:r>
        </a:p>
      </dgm:t>
    </dgm:pt>
    <dgm:pt modelId="{86CF8601-562F-7346-A814-216714B5643D}" type="parTrans" cxnId="{2D6AAB74-42F4-A14D-BE67-C13BF3ECF640}">
      <dgm:prSet/>
      <dgm:spPr/>
      <dgm:t>
        <a:bodyPr/>
        <a:lstStyle/>
        <a:p>
          <a:endParaRPr lang="en-US">
            <a:latin typeface="Calibri"/>
            <a:cs typeface="Calibri"/>
          </a:endParaRPr>
        </a:p>
      </dgm:t>
    </dgm:pt>
    <dgm:pt modelId="{0693A369-5296-4D4C-A4CF-EDB0AC887202}" type="sibTrans" cxnId="{2D6AAB74-42F4-A14D-BE67-C13BF3ECF640}">
      <dgm:prSet/>
      <dgm:spPr/>
      <dgm:t>
        <a:bodyPr/>
        <a:lstStyle/>
        <a:p>
          <a:endParaRPr lang="en-US">
            <a:latin typeface="Calibri"/>
            <a:cs typeface="Calibri"/>
          </a:endParaRPr>
        </a:p>
      </dgm:t>
    </dgm:pt>
    <dgm:pt modelId="{45C776C5-2420-FD4E-93B1-8C2208551E1A}">
      <dgm:prSet/>
      <dgm:spPr/>
      <dgm:t>
        <a:bodyPr/>
        <a:lstStyle/>
        <a:p>
          <a:pPr rtl="0"/>
          <a:r>
            <a:rPr lang="en-US" dirty="0">
              <a:latin typeface="Calibri"/>
              <a:cs typeface="Calibri"/>
            </a:rPr>
            <a:t>Adult Mentoring Programs  </a:t>
          </a:r>
        </a:p>
      </dgm:t>
    </dgm:pt>
    <dgm:pt modelId="{2F68D29F-01E7-244D-824D-80F50E542FB8}" type="parTrans" cxnId="{A23ED527-1896-FB4F-8E20-06D7ED8F4A8C}">
      <dgm:prSet/>
      <dgm:spPr/>
      <dgm:t>
        <a:bodyPr/>
        <a:lstStyle/>
        <a:p>
          <a:endParaRPr lang="en-US">
            <a:latin typeface="Calibri"/>
            <a:cs typeface="Calibri"/>
          </a:endParaRPr>
        </a:p>
      </dgm:t>
    </dgm:pt>
    <dgm:pt modelId="{D42293A5-29D4-1F4C-90F6-4A905C980EF6}" type="sibTrans" cxnId="{A23ED527-1896-FB4F-8E20-06D7ED8F4A8C}">
      <dgm:prSet/>
      <dgm:spPr/>
      <dgm:t>
        <a:bodyPr/>
        <a:lstStyle/>
        <a:p>
          <a:endParaRPr lang="en-US">
            <a:latin typeface="Calibri"/>
            <a:cs typeface="Calibri"/>
          </a:endParaRPr>
        </a:p>
      </dgm:t>
    </dgm:pt>
    <dgm:pt modelId="{5D6D9881-7952-E345-BACC-15FA58A0F3A1}">
      <dgm:prSet/>
      <dgm:spPr/>
      <dgm:t>
        <a:bodyPr/>
        <a:lstStyle/>
        <a:p>
          <a:pPr rtl="0"/>
          <a:r>
            <a:rPr lang="en-US" dirty="0">
              <a:solidFill>
                <a:schemeClr val="tx1"/>
              </a:solidFill>
              <a:latin typeface="Calibri"/>
              <a:cs typeface="Calibri"/>
            </a:rPr>
            <a:t>Access Peer Attention/Support:</a:t>
          </a:r>
        </a:p>
      </dgm:t>
    </dgm:pt>
    <dgm:pt modelId="{42DAF7EA-35B3-214B-9FA2-25206FC51B0A}" type="parTrans" cxnId="{4FAAE111-FCDB-3540-A687-87400C7466FC}">
      <dgm:prSet/>
      <dgm:spPr/>
      <dgm:t>
        <a:bodyPr/>
        <a:lstStyle/>
        <a:p>
          <a:endParaRPr lang="en-US">
            <a:latin typeface="Calibri"/>
            <a:cs typeface="Calibri"/>
          </a:endParaRPr>
        </a:p>
      </dgm:t>
    </dgm:pt>
    <dgm:pt modelId="{87EF3AC0-CA07-964E-B0A4-73963A1FFA84}" type="sibTrans" cxnId="{4FAAE111-FCDB-3540-A687-87400C7466FC}">
      <dgm:prSet/>
      <dgm:spPr/>
      <dgm:t>
        <a:bodyPr/>
        <a:lstStyle/>
        <a:p>
          <a:endParaRPr lang="en-US">
            <a:latin typeface="Calibri"/>
            <a:cs typeface="Calibri"/>
          </a:endParaRPr>
        </a:p>
      </dgm:t>
    </dgm:pt>
    <dgm:pt modelId="{C5D9E4B2-A192-0E49-9188-91F5C8201298}">
      <dgm:prSet/>
      <dgm:spPr/>
      <dgm:t>
        <a:bodyPr/>
        <a:lstStyle/>
        <a:p>
          <a:pPr rtl="0"/>
          <a:r>
            <a:rPr lang="en-US" dirty="0">
              <a:latin typeface="Calibri"/>
              <a:cs typeface="Calibri"/>
            </a:rPr>
            <a:t>Social Skills Instruction</a:t>
          </a:r>
        </a:p>
      </dgm:t>
    </dgm:pt>
    <dgm:pt modelId="{4403D87F-9428-C14C-82C1-93B95A654998}" type="parTrans" cxnId="{348C63B8-3551-DC45-96D4-A0BA67382EF1}">
      <dgm:prSet/>
      <dgm:spPr/>
      <dgm:t>
        <a:bodyPr/>
        <a:lstStyle/>
        <a:p>
          <a:endParaRPr lang="en-US">
            <a:latin typeface="Calibri"/>
            <a:cs typeface="Calibri"/>
          </a:endParaRPr>
        </a:p>
      </dgm:t>
    </dgm:pt>
    <dgm:pt modelId="{2DDD1AF6-A49C-B846-95DF-2B30DE81AC17}" type="sibTrans" cxnId="{348C63B8-3551-DC45-96D4-A0BA67382EF1}">
      <dgm:prSet/>
      <dgm:spPr/>
      <dgm:t>
        <a:bodyPr/>
        <a:lstStyle/>
        <a:p>
          <a:endParaRPr lang="en-US">
            <a:latin typeface="Calibri"/>
            <a:cs typeface="Calibri"/>
          </a:endParaRPr>
        </a:p>
      </dgm:t>
    </dgm:pt>
    <dgm:pt modelId="{631CBA2F-BCE8-154A-A67A-D3B077EA42D8}">
      <dgm:prSet/>
      <dgm:spPr/>
      <dgm:t>
        <a:bodyPr/>
        <a:lstStyle/>
        <a:p>
          <a:pPr rtl="0"/>
          <a:r>
            <a:rPr lang="en-US" dirty="0">
              <a:latin typeface="Calibri"/>
              <a:cs typeface="Calibri"/>
            </a:rPr>
            <a:t>Peer Mentoring</a:t>
          </a:r>
        </a:p>
      </dgm:t>
    </dgm:pt>
    <dgm:pt modelId="{4EF0BC65-8AF4-FA49-BE01-77B59C26022D}" type="parTrans" cxnId="{05CD0551-B99E-A541-A538-CFFD463CD129}">
      <dgm:prSet/>
      <dgm:spPr/>
      <dgm:t>
        <a:bodyPr/>
        <a:lstStyle/>
        <a:p>
          <a:endParaRPr lang="en-US">
            <a:latin typeface="Calibri"/>
            <a:cs typeface="Calibri"/>
          </a:endParaRPr>
        </a:p>
      </dgm:t>
    </dgm:pt>
    <dgm:pt modelId="{83793691-65A9-B14A-B551-8BFAC7CF75D9}" type="sibTrans" cxnId="{05CD0551-B99E-A541-A538-CFFD463CD129}">
      <dgm:prSet/>
      <dgm:spPr/>
      <dgm:t>
        <a:bodyPr/>
        <a:lstStyle/>
        <a:p>
          <a:endParaRPr lang="en-US">
            <a:latin typeface="Calibri"/>
            <a:cs typeface="Calibri"/>
          </a:endParaRPr>
        </a:p>
      </dgm:t>
    </dgm:pt>
    <dgm:pt modelId="{B2A341CF-FD01-5A4C-B509-5FCB186CA07E}">
      <dgm:prSet/>
      <dgm:spPr/>
      <dgm:t>
        <a:bodyPr/>
        <a:lstStyle/>
        <a:p>
          <a:pPr rtl="0"/>
          <a:r>
            <a:rPr lang="en-US" dirty="0">
              <a:latin typeface="Calibri"/>
              <a:cs typeface="Calibri"/>
            </a:rPr>
            <a:t>Self-Monitoring with Peer Support (function: academic task escape)</a:t>
          </a:r>
        </a:p>
      </dgm:t>
    </dgm:pt>
    <dgm:pt modelId="{E9E7DF88-66D2-2049-A78D-AEB4DFACCC66}" type="parTrans" cxnId="{520664D1-7253-C341-992E-3DFF5DEA1936}">
      <dgm:prSet/>
      <dgm:spPr/>
      <dgm:t>
        <a:bodyPr/>
        <a:lstStyle/>
        <a:p>
          <a:endParaRPr lang="en-US">
            <a:latin typeface="Calibri"/>
            <a:cs typeface="Calibri"/>
          </a:endParaRPr>
        </a:p>
      </dgm:t>
    </dgm:pt>
    <dgm:pt modelId="{EA660811-344E-534F-99C3-A2860CAE13AE}" type="sibTrans" cxnId="{520664D1-7253-C341-992E-3DFF5DEA1936}">
      <dgm:prSet/>
      <dgm:spPr/>
      <dgm:t>
        <a:bodyPr/>
        <a:lstStyle/>
        <a:p>
          <a:endParaRPr lang="en-US">
            <a:latin typeface="Calibri"/>
            <a:cs typeface="Calibri"/>
          </a:endParaRPr>
        </a:p>
      </dgm:t>
    </dgm:pt>
    <dgm:pt modelId="{90505400-2825-D34B-9F06-777BB04BFDF9}">
      <dgm:prSet/>
      <dgm:spPr/>
      <dgm:t>
        <a:bodyPr/>
        <a:lstStyle/>
        <a:p>
          <a:pPr rtl="0"/>
          <a:r>
            <a:rPr lang="en-US" dirty="0">
              <a:solidFill>
                <a:schemeClr val="tx1"/>
              </a:solidFill>
              <a:latin typeface="Calibri"/>
              <a:cs typeface="Calibri"/>
            </a:rPr>
            <a:t>Academic Skills Support </a:t>
          </a:r>
        </a:p>
      </dgm:t>
    </dgm:pt>
    <dgm:pt modelId="{D8012410-404B-6F47-ABD8-141F318BCA8B}" type="parTrans" cxnId="{A83FE644-0363-7847-9432-2FA9504AFBEF}">
      <dgm:prSet/>
      <dgm:spPr/>
      <dgm:t>
        <a:bodyPr/>
        <a:lstStyle/>
        <a:p>
          <a:endParaRPr lang="en-US">
            <a:latin typeface="Calibri"/>
            <a:cs typeface="Calibri"/>
          </a:endParaRPr>
        </a:p>
      </dgm:t>
    </dgm:pt>
    <dgm:pt modelId="{1F28B801-253D-2141-BD27-F4056BE04140}" type="sibTrans" cxnId="{A83FE644-0363-7847-9432-2FA9504AFBEF}">
      <dgm:prSet/>
      <dgm:spPr/>
      <dgm:t>
        <a:bodyPr/>
        <a:lstStyle/>
        <a:p>
          <a:endParaRPr lang="en-US">
            <a:latin typeface="Calibri"/>
            <a:cs typeface="Calibri"/>
          </a:endParaRPr>
        </a:p>
      </dgm:t>
    </dgm:pt>
    <dgm:pt modelId="{657CADFA-34E5-094A-B8E5-919D15046FCF}">
      <dgm:prSet/>
      <dgm:spPr/>
      <dgm:t>
        <a:bodyPr/>
        <a:lstStyle/>
        <a:p>
          <a:pPr rtl="0"/>
          <a:r>
            <a:rPr lang="en-US" dirty="0">
              <a:latin typeface="Calibri"/>
              <a:cs typeface="Calibri"/>
            </a:rPr>
            <a:t>Organization/Homework planning support</a:t>
          </a:r>
        </a:p>
      </dgm:t>
    </dgm:pt>
    <dgm:pt modelId="{79D4D694-8B9D-6D4C-9BE2-4A950F64610B}" type="parTrans" cxnId="{6853F4A7-6982-574A-8D25-879C628BAC34}">
      <dgm:prSet/>
      <dgm:spPr/>
      <dgm:t>
        <a:bodyPr/>
        <a:lstStyle/>
        <a:p>
          <a:endParaRPr lang="en-US">
            <a:latin typeface="Calibri"/>
            <a:cs typeface="Calibri"/>
          </a:endParaRPr>
        </a:p>
      </dgm:t>
    </dgm:pt>
    <dgm:pt modelId="{1EE57026-C912-2447-8EED-A2B039880247}" type="sibTrans" cxnId="{6853F4A7-6982-574A-8D25-879C628BAC34}">
      <dgm:prSet/>
      <dgm:spPr/>
      <dgm:t>
        <a:bodyPr/>
        <a:lstStyle/>
        <a:p>
          <a:endParaRPr lang="en-US">
            <a:latin typeface="Calibri"/>
            <a:cs typeface="Calibri"/>
          </a:endParaRPr>
        </a:p>
      </dgm:t>
    </dgm:pt>
    <dgm:pt modelId="{CA292148-1A34-6F47-8E04-0373D35128AB}">
      <dgm:prSet/>
      <dgm:spPr/>
      <dgm:t>
        <a:bodyPr/>
        <a:lstStyle/>
        <a:p>
          <a:pPr rtl="0"/>
          <a:r>
            <a:rPr lang="en-US" dirty="0">
              <a:latin typeface="Calibri"/>
              <a:cs typeface="Calibri"/>
            </a:rPr>
            <a:t>Homework completion club</a:t>
          </a:r>
        </a:p>
      </dgm:t>
    </dgm:pt>
    <dgm:pt modelId="{3EC4E6A2-E816-2242-8597-707439223834}" type="parTrans" cxnId="{3809006A-56D3-6049-8C45-D4D58C6B862E}">
      <dgm:prSet/>
      <dgm:spPr/>
      <dgm:t>
        <a:bodyPr/>
        <a:lstStyle/>
        <a:p>
          <a:endParaRPr lang="en-US">
            <a:latin typeface="Calibri"/>
            <a:cs typeface="Calibri"/>
          </a:endParaRPr>
        </a:p>
      </dgm:t>
    </dgm:pt>
    <dgm:pt modelId="{573101D1-499C-2D41-8DC0-C9D241AA8BAD}" type="sibTrans" cxnId="{3809006A-56D3-6049-8C45-D4D58C6B862E}">
      <dgm:prSet/>
      <dgm:spPr/>
      <dgm:t>
        <a:bodyPr/>
        <a:lstStyle/>
        <a:p>
          <a:endParaRPr lang="en-US">
            <a:latin typeface="Calibri"/>
            <a:cs typeface="Calibri"/>
          </a:endParaRPr>
        </a:p>
      </dgm:t>
    </dgm:pt>
    <dgm:pt modelId="{74BB1317-A11A-C44E-BD19-4E740AB1D5B5}">
      <dgm:prSet/>
      <dgm:spPr/>
      <dgm:t>
        <a:bodyPr/>
        <a:lstStyle/>
        <a:p>
          <a:pPr rtl="0"/>
          <a:r>
            <a:rPr lang="en-US" dirty="0">
              <a:latin typeface="Calibri"/>
              <a:cs typeface="Calibri"/>
            </a:rPr>
            <a:t>Tutoring</a:t>
          </a:r>
        </a:p>
      </dgm:t>
    </dgm:pt>
    <dgm:pt modelId="{4A1DA514-C2BD-1B42-9F86-A68AFF7C4770}" type="parTrans" cxnId="{4F24043C-0B20-384B-9FE1-3B570253E817}">
      <dgm:prSet/>
      <dgm:spPr/>
      <dgm:t>
        <a:bodyPr/>
        <a:lstStyle/>
        <a:p>
          <a:endParaRPr lang="en-US">
            <a:latin typeface="Calibri"/>
            <a:cs typeface="Calibri"/>
          </a:endParaRPr>
        </a:p>
      </dgm:t>
    </dgm:pt>
    <dgm:pt modelId="{27C58703-1E38-E04A-B3DC-C2AB75ADBAB1}" type="sibTrans" cxnId="{4F24043C-0B20-384B-9FE1-3B570253E817}">
      <dgm:prSet/>
      <dgm:spPr/>
      <dgm:t>
        <a:bodyPr/>
        <a:lstStyle/>
        <a:p>
          <a:endParaRPr lang="en-US">
            <a:latin typeface="Calibri"/>
            <a:cs typeface="Calibri"/>
          </a:endParaRPr>
        </a:p>
      </dgm:t>
    </dgm:pt>
    <dgm:pt modelId="{2CB708EC-E188-5447-964E-40B2FA2F2334}" type="pres">
      <dgm:prSet presAssocID="{606A1363-B6BA-AF41-BACF-264D6FAE2F2E}" presName="linear" presStyleCnt="0">
        <dgm:presLayoutVars>
          <dgm:dir/>
          <dgm:animLvl val="lvl"/>
          <dgm:resizeHandles val="exact"/>
        </dgm:presLayoutVars>
      </dgm:prSet>
      <dgm:spPr/>
    </dgm:pt>
    <dgm:pt modelId="{398632BB-A666-A140-8056-5556056DAE32}" type="pres">
      <dgm:prSet presAssocID="{C1194A1B-1A3A-D141-8144-1CAAEAF59774}" presName="parentLin" presStyleCnt="0"/>
      <dgm:spPr/>
    </dgm:pt>
    <dgm:pt modelId="{FE58F101-890B-5643-A2D1-13B29CDC43A0}" type="pres">
      <dgm:prSet presAssocID="{C1194A1B-1A3A-D141-8144-1CAAEAF59774}" presName="parentLeftMargin" presStyleLbl="node1" presStyleIdx="0" presStyleCnt="3"/>
      <dgm:spPr/>
    </dgm:pt>
    <dgm:pt modelId="{5A1480F1-2662-A840-8BC9-23BE5E02EA76}" type="pres">
      <dgm:prSet presAssocID="{C1194A1B-1A3A-D141-8144-1CAAEAF59774}" presName="parentText" presStyleLbl="node1" presStyleIdx="0" presStyleCnt="3">
        <dgm:presLayoutVars>
          <dgm:chMax val="0"/>
          <dgm:bulletEnabled val="1"/>
        </dgm:presLayoutVars>
      </dgm:prSet>
      <dgm:spPr/>
    </dgm:pt>
    <dgm:pt modelId="{1EF7F98E-94A5-044A-81AE-46D01D2731CA}" type="pres">
      <dgm:prSet presAssocID="{C1194A1B-1A3A-D141-8144-1CAAEAF59774}" presName="negativeSpace" presStyleCnt="0"/>
      <dgm:spPr/>
    </dgm:pt>
    <dgm:pt modelId="{F34D5258-58A9-F143-B270-6BA29D98AF8E}" type="pres">
      <dgm:prSet presAssocID="{C1194A1B-1A3A-D141-8144-1CAAEAF59774}" presName="childText" presStyleLbl="conFgAcc1" presStyleIdx="0" presStyleCnt="3">
        <dgm:presLayoutVars>
          <dgm:bulletEnabled val="1"/>
        </dgm:presLayoutVars>
      </dgm:prSet>
      <dgm:spPr/>
    </dgm:pt>
    <dgm:pt modelId="{0346DDB3-166A-F34F-998C-5BC05168887A}" type="pres">
      <dgm:prSet presAssocID="{961DE9C8-F8A0-4248-8656-554339764753}" presName="spaceBetweenRectangles" presStyleCnt="0"/>
      <dgm:spPr/>
    </dgm:pt>
    <dgm:pt modelId="{A9EC70D9-FCD4-8D4C-824F-7BD5921690EF}" type="pres">
      <dgm:prSet presAssocID="{5D6D9881-7952-E345-BACC-15FA58A0F3A1}" presName="parentLin" presStyleCnt="0"/>
      <dgm:spPr/>
    </dgm:pt>
    <dgm:pt modelId="{80F2DF49-3938-334F-A3D2-28DEEB7B8115}" type="pres">
      <dgm:prSet presAssocID="{5D6D9881-7952-E345-BACC-15FA58A0F3A1}" presName="parentLeftMargin" presStyleLbl="node1" presStyleIdx="0" presStyleCnt="3"/>
      <dgm:spPr/>
    </dgm:pt>
    <dgm:pt modelId="{D018D51C-113A-6640-825F-3DBAEF172076}" type="pres">
      <dgm:prSet presAssocID="{5D6D9881-7952-E345-BACC-15FA58A0F3A1}" presName="parentText" presStyleLbl="node1" presStyleIdx="1" presStyleCnt="3">
        <dgm:presLayoutVars>
          <dgm:chMax val="0"/>
          <dgm:bulletEnabled val="1"/>
        </dgm:presLayoutVars>
      </dgm:prSet>
      <dgm:spPr/>
    </dgm:pt>
    <dgm:pt modelId="{DFE3290C-EC80-C549-8335-C43290033103}" type="pres">
      <dgm:prSet presAssocID="{5D6D9881-7952-E345-BACC-15FA58A0F3A1}" presName="negativeSpace" presStyleCnt="0"/>
      <dgm:spPr/>
    </dgm:pt>
    <dgm:pt modelId="{1A56BD32-BE7C-674E-8EDC-99F64E24C8AA}" type="pres">
      <dgm:prSet presAssocID="{5D6D9881-7952-E345-BACC-15FA58A0F3A1}" presName="childText" presStyleLbl="conFgAcc1" presStyleIdx="1" presStyleCnt="3">
        <dgm:presLayoutVars>
          <dgm:bulletEnabled val="1"/>
        </dgm:presLayoutVars>
      </dgm:prSet>
      <dgm:spPr/>
    </dgm:pt>
    <dgm:pt modelId="{90E80BE0-3D06-1A4E-8E27-4B098112041D}" type="pres">
      <dgm:prSet presAssocID="{87EF3AC0-CA07-964E-B0A4-73963A1FFA84}" presName="spaceBetweenRectangles" presStyleCnt="0"/>
      <dgm:spPr/>
    </dgm:pt>
    <dgm:pt modelId="{00978D6F-B3F7-5A4F-93B7-A05799567DD4}" type="pres">
      <dgm:prSet presAssocID="{90505400-2825-D34B-9F06-777BB04BFDF9}" presName="parentLin" presStyleCnt="0"/>
      <dgm:spPr/>
    </dgm:pt>
    <dgm:pt modelId="{6249C92F-DDB5-FC41-8D09-C559CBC433FE}" type="pres">
      <dgm:prSet presAssocID="{90505400-2825-D34B-9F06-777BB04BFDF9}" presName="parentLeftMargin" presStyleLbl="node1" presStyleIdx="1" presStyleCnt="3"/>
      <dgm:spPr/>
    </dgm:pt>
    <dgm:pt modelId="{3DE29DC4-51D3-A942-9F79-A3A150AF3609}" type="pres">
      <dgm:prSet presAssocID="{90505400-2825-D34B-9F06-777BB04BFDF9}" presName="parentText" presStyleLbl="node1" presStyleIdx="2" presStyleCnt="3">
        <dgm:presLayoutVars>
          <dgm:chMax val="0"/>
          <dgm:bulletEnabled val="1"/>
        </dgm:presLayoutVars>
      </dgm:prSet>
      <dgm:spPr/>
    </dgm:pt>
    <dgm:pt modelId="{8EBB75D0-2705-F646-A321-18648621A4FD}" type="pres">
      <dgm:prSet presAssocID="{90505400-2825-D34B-9F06-777BB04BFDF9}" presName="negativeSpace" presStyleCnt="0"/>
      <dgm:spPr/>
    </dgm:pt>
    <dgm:pt modelId="{D69F45BF-AECB-B840-8351-71A65C8B2F03}" type="pres">
      <dgm:prSet presAssocID="{90505400-2825-D34B-9F06-777BB04BFDF9}" presName="childText" presStyleLbl="conFgAcc1" presStyleIdx="2" presStyleCnt="3">
        <dgm:presLayoutVars>
          <dgm:bulletEnabled val="1"/>
        </dgm:presLayoutVars>
      </dgm:prSet>
      <dgm:spPr/>
    </dgm:pt>
  </dgm:ptLst>
  <dgm:cxnLst>
    <dgm:cxn modelId="{9937CD10-A8DB-4144-8730-0E032F769D41}" type="presOf" srcId="{C1194A1B-1A3A-D141-8144-1CAAEAF59774}" destId="{5A1480F1-2662-A840-8BC9-23BE5E02EA76}" srcOrd="1" destOrd="0" presId="urn:microsoft.com/office/officeart/2005/8/layout/list1"/>
    <dgm:cxn modelId="{4FAAE111-FCDB-3540-A687-87400C7466FC}" srcId="{606A1363-B6BA-AF41-BACF-264D6FAE2F2E}" destId="{5D6D9881-7952-E345-BACC-15FA58A0F3A1}" srcOrd="1" destOrd="0" parTransId="{42DAF7EA-35B3-214B-9FA2-25206FC51B0A}" sibTransId="{87EF3AC0-CA07-964E-B0A4-73963A1FFA84}"/>
    <dgm:cxn modelId="{1B24F517-2A7B-A344-BED5-01E5CB7D4604}" type="presOf" srcId="{C1194A1B-1A3A-D141-8144-1CAAEAF59774}" destId="{FE58F101-890B-5643-A2D1-13B29CDC43A0}" srcOrd="0" destOrd="0" presId="urn:microsoft.com/office/officeart/2005/8/layout/list1"/>
    <dgm:cxn modelId="{A23ED527-1896-FB4F-8E20-06D7ED8F4A8C}" srcId="{C1194A1B-1A3A-D141-8144-1CAAEAF59774}" destId="{45C776C5-2420-FD4E-93B1-8C2208551E1A}" srcOrd="1" destOrd="0" parTransId="{2F68D29F-01E7-244D-824D-80F50E542FB8}" sibTransId="{D42293A5-29D4-1F4C-90F6-4A905C980EF6}"/>
    <dgm:cxn modelId="{BB23C92A-2CD5-3B47-9AE4-9DBE92E683BC}" type="presOf" srcId="{5D6D9881-7952-E345-BACC-15FA58A0F3A1}" destId="{D018D51C-113A-6640-825F-3DBAEF172076}" srcOrd="1" destOrd="0" presId="urn:microsoft.com/office/officeart/2005/8/layout/list1"/>
    <dgm:cxn modelId="{045A2C35-B7A9-B64E-ABB2-B69E1D51E12D}" type="presOf" srcId="{45C776C5-2420-FD4E-93B1-8C2208551E1A}" destId="{F34D5258-58A9-F143-B270-6BA29D98AF8E}" srcOrd="0" destOrd="1" presId="urn:microsoft.com/office/officeart/2005/8/layout/list1"/>
    <dgm:cxn modelId="{4F24043C-0B20-384B-9FE1-3B570253E817}" srcId="{90505400-2825-D34B-9F06-777BB04BFDF9}" destId="{74BB1317-A11A-C44E-BD19-4E740AB1D5B5}" srcOrd="2" destOrd="0" parTransId="{4A1DA514-C2BD-1B42-9F86-A68AFF7C4770}" sibTransId="{27C58703-1E38-E04A-B3DC-C2AB75ADBAB1}"/>
    <dgm:cxn modelId="{A83FE644-0363-7847-9432-2FA9504AFBEF}" srcId="{606A1363-B6BA-AF41-BACF-264D6FAE2F2E}" destId="{90505400-2825-D34B-9F06-777BB04BFDF9}" srcOrd="2" destOrd="0" parTransId="{D8012410-404B-6F47-ABD8-141F318BCA8B}" sibTransId="{1F28B801-253D-2141-BD27-F4056BE04140}"/>
    <dgm:cxn modelId="{BC33924A-AA65-484D-B328-822DF75F968D}" type="presOf" srcId="{90505400-2825-D34B-9F06-777BB04BFDF9}" destId="{6249C92F-DDB5-FC41-8D09-C559CBC433FE}" srcOrd="0" destOrd="0" presId="urn:microsoft.com/office/officeart/2005/8/layout/list1"/>
    <dgm:cxn modelId="{05CD0551-B99E-A541-A538-CFFD463CD129}" srcId="{5D6D9881-7952-E345-BACC-15FA58A0F3A1}" destId="{631CBA2F-BCE8-154A-A67A-D3B077EA42D8}" srcOrd="1" destOrd="0" parTransId="{4EF0BC65-8AF4-FA49-BE01-77B59C26022D}" sibTransId="{83793691-65A9-B14A-B551-8BFAC7CF75D9}"/>
    <dgm:cxn modelId="{7FB9BC66-7B48-694C-9513-38563AC5C5A0}" type="presOf" srcId="{46CE29F0-AD91-2F4D-AED5-9012B7979DD5}" destId="{F34D5258-58A9-F143-B270-6BA29D98AF8E}" srcOrd="0" destOrd="0" presId="urn:microsoft.com/office/officeart/2005/8/layout/list1"/>
    <dgm:cxn modelId="{3809006A-56D3-6049-8C45-D4D58C6B862E}" srcId="{90505400-2825-D34B-9F06-777BB04BFDF9}" destId="{CA292148-1A34-6F47-8E04-0373D35128AB}" srcOrd="1" destOrd="0" parTransId="{3EC4E6A2-E816-2242-8597-707439223834}" sibTransId="{573101D1-499C-2D41-8DC0-C9D241AA8BAD}"/>
    <dgm:cxn modelId="{38E3A26C-88E2-0F4F-A83D-E2B42943ED38}" type="presOf" srcId="{C5D9E4B2-A192-0E49-9188-91F5C8201298}" destId="{1A56BD32-BE7C-674E-8EDC-99F64E24C8AA}" srcOrd="0" destOrd="0" presId="urn:microsoft.com/office/officeart/2005/8/layout/list1"/>
    <dgm:cxn modelId="{2D6AAB74-42F4-A14D-BE67-C13BF3ECF640}" srcId="{C1194A1B-1A3A-D141-8144-1CAAEAF59774}" destId="{46CE29F0-AD91-2F4D-AED5-9012B7979DD5}" srcOrd="0" destOrd="0" parTransId="{86CF8601-562F-7346-A814-216714B5643D}" sibTransId="{0693A369-5296-4D4C-A4CF-EDB0AC887202}"/>
    <dgm:cxn modelId="{D9F91A7D-B272-CE4D-BBE7-46B0F0EFB71A}" type="presOf" srcId="{74BB1317-A11A-C44E-BD19-4E740AB1D5B5}" destId="{D69F45BF-AECB-B840-8351-71A65C8B2F03}" srcOrd="0" destOrd="2" presId="urn:microsoft.com/office/officeart/2005/8/layout/list1"/>
    <dgm:cxn modelId="{CA779981-268E-0243-93B3-27FF5C759AB1}" type="presOf" srcId="{631CBA2F-BCE8-154A-A67A-D3B077EA42D8}" destId="{1A56BD32-BE7C-674E-8EDC-99F64E24C8AA}" srcOrd="0" destOrd="1" presId="urn:microsoft.com/office/officeart/2005/8/layout/list1"/>
    <dgm:cxn modelId="{DC99CD8A-F905-BF4F-97A4-9E18B770D076}" type="presOf" srcId="{90505400-2825-D34B-9F06-777BB04BFDF9}" destId="{3DE29DC4-51D3-A942-9F79-A3A150AF3609}" srcOrd="1" destOrd="0" presId="urn:microsoft.com/office/officeart/2005/8/layout/list1"/>
    <dgm:cxn modelId="{0E36FE92-E930-C143-A9C0-2ACACB20653C}" type="presOf" srcId="{B2A341CF-FD01-5A4C-B509-5FCB186CA07E}" destId="{1A56BD32-BE7C-674E-8EDC-99F64E24C8AA}" srcOrd="0" destOrd="2" presId="urn:microsoft.com/office/officeart/2005/8/layout/list1"/>
    <dgm:cxn modelId="{ABD45593-6E5A-DB42-8CF2-62B425C52991}" srcId="{606A1363-B6BA-AF41-BACF-264D6FAE2F2E}" destId="{C1194A1B-1A3A-D141-8144-1CAAEAF59774}" srcOrd="0" destOrd="0" parTransId="{8D0AD08C-C307-F847-A750-DCF6F84AAE3B}" sibTransId="{961DE9C8-F8A0-4248-8656-554339764753}"/>
    <dgm:cxn modelId="{6853F4A7-6982-574A-8D25-879C628BAC34}" srcId="{90505400-2825-D34B-9F06-777BB04BFDF9}" destId="{657CADFA-34E5-094A-B8E5-919D15046FCF}" srcOrd="0" destOrd="0" parTransId="{79D4D694-8B9D-6D4C-9BE2-4A950F64610B}" sibTransId="{1EE57026-C912-2447-8EED-A2B039880247}"/>
    <dgm:cxn modelId="{348C63B8-3551-DC45-96D4-A0BA67382EF1}" srcId="{5D6D9881-7952-E345-BACC-15FA58A0F3A1}" destId="{C5D9E4B2-A192-0E49-9188-91F5C8201298}" srcOrd="0" destOrd="0" parTransId="{4403D87F-9428-C14C-82C1-93B95A654998}" sibTransId="{2DDD1AF6-A49C-B846-95DF-2B30DE81AC17}"/>
    <dgm:cxn modelId="{520664D1-7253-C341-992E-3DFF5DEA1936}" srcId="{5D6D9881-7952-E345-BACC-15FA58A0F3A1}" destId="{B2A341CF-FD01-5A4C-B509-5FCB186CA07E}" srcOrd="2" destOrd="0" parTransId="{E9E7DF88-66D2-2049-A78D-AEB4DFACCC66}" sibTransId="{EA660811-344E-534F-99C3-A2860CAE13AE}"/>
    <dgm:cxn modelId="{E4BD2FE1-7A4B-E642-8825-D10E2AA01AB0}" type="presOf" srcId="{657CADFA-34E5-094A-B8E5-919D15046FCF}" destId="{D69F45BF-AECB-B840-8351-71A65C8B2F03}" srcOrd="0" destOrd="0" presId="urn:microsoft.com/office/officeart/2005/8/layout/list1"/>
    <dgm:cxn modelId="{C4616AEF-5DB1-734C-B6A2-3C4AB3B91C31}" type="presOf" srcId="{CA292148-1A34-6F47-8E04-0373D35128AB}" destId="{D69F45BF-AECB-B840-8351-71A65C8B2F03}" srcOrd="0" destOrd="1" presId="urn:microsoft.com/office/officeart/2005/8/layout/list1"/>
    <dgm:cxn modelId="{B8717BF3-B7E3-F14C-B14F-0A8D99C6F274}" type="presOf" srcId="{606A1363-B6BA-AF41-BACF-264D6FAE2F2E}" destId="{2CB708EC-E188-5447-964E-40B2FA2F2334}" srcOrd="0" destOrd="0" presId="urn:microsoft.com/office/officeart/2005/8/layout/list1"/>
    <dgm:cxn modelId="{72DC31F8-DDBD-7841-B654-72471D792E97}" type="presOf" srcId="{5D6D9881-7952-E345-BACC-15FA58A0F3A1}" destId="{80F2DF49-3938-334F-A3D2-28DEEB7B8115}" srcOrd="0" destOrd="0" presId="urn:microsoft.com/office/officeart/2005/8/layout/list1"/>
    <dgm:cxn modelId="{009AABCF-7C39-104B-A2D8-35119904D462}" type="presParOf" srcId="{2CB708EC-E188-5447-964E-40B2FA2F2334}" destId="{398632BB-A666-A140-8056-5556056DAE32}" srcOrd="0" destOrd="0" presId="urn:microsoft.com/office/officeart/2005/8/layout/list1"/>
    <dgm:cxn modelId="{B7E05AF5-89EC-1A44-8C83-3F12FA0F5026}" type="presParOf" srcId="{398632BB-A666-A140-8056-5556056DAE32}" destId="{FE58F101-890B-5643-A2D1-13B29CDC43A0}" srcOrd="0" destOrd="0" presId="urn:microsoft.com/office/officeart/2005/8/layout/list1"/>
    <dgm:cxn modelId="{EC0BBFE7-425A-BA4B-B159-47F0035C6652}" type="presParOf" srcId="{398632BB-A666-A140-8056-5556056DAE32}" destId="{5A1480F1-2662-A840-8BC9-23BE5E02EA76}" srcOrd="1" destOrd="0" presId="urn:microsoft.com/office/officeart/2005/8/layout/list1"/>
    <dgm:cxn modelId="{202AEA0D-DBBD-CD49-9C4E-EC8285BFC876}" type="presParOf" srcId="{2CB708EC-E188-5447-964E-40B2FA2F2334}" destId="{1EF7F98E-94A5-044A-81AE-46D01D2731CA}" srcOrd="1" destOrd="0" presId="urn:microsoft.com/office/officeart/2005/8/layout/list1"/>
    <dgm:cxn modelId="{432C7EA6-3B7D-BF4E-BE46-538A3448C59D}" type="presParOf" srcId="{2CB708EC-E188-5447-964E-40B2FA2F2334}" destId="{F34D5258-58A9-F143-B270-6BA29D98AF8E}" srcOrd="2" destOrd="0" presId="urn:microsoft.com/office/officeart/2005/8/layout/list1"/>
    <dgm:cxn modelId="{9807E4AE-9A4D-604B-A801-0DB2783ED68A}" type="presParOf" srcId="{2CB708EC-E188-5447-964E-40B2FA2F2334}" destId="{0346DDB3-166A-F34F-998C-5BC05168887A}" srcOrd="3" destOrd="0" presId="urn:microsoft.com/office/officeart/2005/8/layout/list1"/>
    <dgm:cxn modelId="{B78436AA-F130-0A44-BA81-952EC62D8379}" type="presParOf" srcId="{2CB708EC-E188-5447-964E-40B2FA2F2334}" destId="{A9EC70D9-FCD4-8D4C-824F-7BD5921690EF}" srcOrd="4" destOrd="0" presId="urn:microsoft.com/office/officeart/2005/8/layout/list1"/>
    <dgm:cxn modelId="{8FBFFDF5-DB04-6F4A-B9DA-53EA1DC19429}" type="presParOf" srcId="{A9EC70D9-FCD4-8D4C-824F-7BD5921690EF}" destId="{80F2DF49-3938-334F-A3D2-28DEEB7B8115}" srcOrd="0" destOrd="0" presId="urn:microsoft.com/office/officeart/2005/8/layout/list1"/>
    <dgm:cxn modelId="{17847602-B1F3-564D-8804-7536C09B6BA1}" type="presParOf" srcId="{A9EC70D9-FCD4-8D4C-824F-7BD5921690EF}" destId="{D018D51C-113A-6640-825F-3DBAEF172076}" srcOrd="1" destOrd="0" presId="urn:microsoft.com/office/officeart/2005/8/layout/list1"/>
    <dgm:cxn modelId="{9FB0F4F3-C5A2-D64D-8899-3D1B0C90DF37}" type="presParOf" srcId="{2CB708EC-E188-5447-964E-40B2FA2F2334}" destId="{DFE3290C-EC80-C549-8335-C43290033103}" srcOrd="5" destOrd="0" presId="urn:microsoft.com/office/officeart/2005/8/layout/list1"/>
    <dgm:cxn modelId="{F11286FF-3CA3-1547-9597-83588B59EDE0}" type="presParOf" srcId="{2CB708EC-E188-5447-964E-40B2FA2F2334}" destId="{1A56BD32-BE7C-674E-8EDC-99F64E24C8AA}" srcOrd="6" destOrd="0" presId="urn:microsoft.com/office/officeart/2005/8/layout/list1"/>
    <dgm:cxn modelId="{C531CB01-949A-6540-82C8-D902FAA721CF}" type="presParOf" srcId="{2CB708EC-E188-5447-964E-40B2FA2F2334}" destId="{90E80BE0-3D06-1A4E-8E27-4B098112041D}" srcOrd="7" destOrd="0" presId="urn:microsoft.com/office/officeart/2005/8/layout/list1"/>
    <dgm:cxn modelId="{2B170800-4172-1641-9E1C-87A4718F56ED}" type="presParOf" srcId="{2CB708EC-E188-5447-964E-40B2FA2F2334}" destId="{00978D6F-B3F7-5A4F-93B7-A05799567DD4}" srcOrd="8" destOrd="0" presId="urn:microsoft.com/office/officeart/2005/8/layout/list1"/>
    <dgm:cxn modelId="{7ED18BF3-994C-B449-928A-8F9BD63D06C9}" type="presParOf" srcId="{00978D6F-B3F7-5A4F-93B7-A05799567DD4}" destId="{6249C92F-DDB5-FC41-8D09-C559CBC433FE}" srcOrd="0" destOrd="0" presId="urn:microsoft.com/office/officeart/2005/8/layout/list1"/>
    <dgm:cxn modelId="{F912D278-5258-2D4B-BBA2-E91F8C67B750}" type="presParOf" srcId="{00978D6F-B3F7-5A4F-93B7-A05799567DD4}" destId="{3DE29DC4-51D3-A942-9F79-A3A150AF3609}" srcOrd="1" destOrd="0" presId="urn:microsoft.com/office/officeart/2005/8/layout/list1"/>
    <dgm:cxn modelId="{6D69FCE1-6740-4748-8114-832672CB9B61}" type="presParOf" srcId="{2CB708EC-E188-5447-964E-40B2FA2F2334}" destId="{8EBB75D0-2705-F646-A321-18648621A4FD}" srcOrd="9" destOrd="0" presId="urn:microsoft.com/office/officeart/2005/8/layout/list1"/>
    <dgm:cxn modelId="{D4B84447-22FB-094A-BCCB-10FC51724D4A}" type="presParOf" srcId="{2CB708EC-E188-5447-964E-40B2FA2F2334}" destId="{D69F45BF-AECB-B840-8351-71A65C8B2F0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9134C63-D848-A044-8418-6DBBF6BF663D}" type="doc">
      <dgm:prSet loTypeId="urn:microsoft.com/office/officeart/2005/8/layout/cycle2" loCatId="" qsTypeId="urn:microsoft.com/office/officeart/2005/8/quickstyle/simple1" qsCatId="simple" csTypeId="urn:microsoft.com/office/officeart/2005/8/colors/colorful1#4" csCatId="colorful" phldr="1"/>
      <dgm:spPr/>
      <dgm:t>
        <a:bodyPr/>
        <a:lstStyle/>
        <a:p>
          <a:endParaRPr lang="en-US"/>
        </a:p>
      </dgm:t>
    </dgm:pt>
    <dgm:pt modelId="{31FC6D81-70E0-2343-86B9-088B4D0071AC}">
      <dgm:prSet phldrT="[Text]" custT="1"/>
      <dgm:spPr/>
      <dgm:t>
        <a:bodyPr/>
        <a:lstStyle/>
        <a:p>
          <a:r>
            <a:rPr lang="en-US" sz="2000" dirty="0"/>
            <a:t>1 Teaming</a:t>
          </a:r>
        </a:p>
      </dgm:t>
    </dgm:pt>
    <dgm:pt modelId="{7DE89E21-1908-A84A-A233-D622A1621D79}" type="parTrans" cxnId="{2A86BE0D-4945-7343-B242-FCEE91E105F8}">
      <dgm:prSet/>
      <dgm:spPr/>
      <dgm:t>
        <a:bodyPr/>
        <a:lstStyle/>
        <a:p>
          <a:endParaRPr lang="en-US" sz="1800"/>
        </a:p>
      </dgm:t>
    </dgm:pt>
    <dgm:pt modelId="{F225DDC2-6AB1-7049-BB6C-A99BB5ED76D5}" type="sibTrans" cxnId="{2A86BE0D-4945-7343-B242-FCEE91E105F8}">
      <dgm:prSet custT="1"/>
      <dgm:spPr/>
      <dgm:t>
        <a:bodyPr/>
        <a:lstStyle/>
        <a:p>
          <a:endParaRPr lang="en-US" sz="1100"/>
        </a:p>
      </dgm:t>
    </dgm:pt>
    <dgm:pt modelId="{0A0B5E5B-2932-764E-AE4C-906BAF234D2F}">
      <dgm:prSet phldrT="[Text]" custT="1"/>
      <dgm:spPr/>
      <dgm:t>
        <a:bodyPr/>
        <a:lstStyle/>
        <a:p>
          <a:r>
            <a:rPr lang="en-US" sz="2000" dirty="0"/>
            <a:t>2 Goals</a:t>
          </a:r>
        </a:p>
      </dgm:t>
    </dgm:pt>
    <dgm:pt modelId="{77D3A009-CCB4-A345-A9D1-B194EF3F7062}" type="parTrans" cxnId="{882511CF-0789-294E-A08B-D37BA458A21A}">
      <dgm:prSet/>
      <dgm:spPr/>
      <dgm:t>
        <a:bodyPr/>
        <a:lstStyle/>
        <a:p>
          <a:endParaRPr lang="en-US" sz="1800"/>
        </a:p>
      </dgm:t>
    </dgm:pt>
    <dgm:pt modelId="{B5096505-7EAF-2F41-95AE-25ECC9457B38}" type="sibTrans" cxnId="{882511CF-0789-294E-A08B-D37BA458A21A}">
      <dgm:prSet custT="1"/>
      <dgm:spPr/>
      <dgm:t>
        <a:bodyPr/>
        <a:lstStyle/>
        <a:p>
          <a:endParaRPr lang="en-US" sz="1100"/>
        </a:p>
      </dgm:t>
    </dgm:pt>
    <dgm:pt modelId="{1AC0F6C6-F176-7C4F-A69B-F19F424AA732}">
      <dgm:prSet phldrT="[Text]" custT="1"/>
      <dgm:spPr/>
      <dgm:t>
        <a:bodyPr/>
        <a:lstStyle/>
        <a:p>
          <a:r>
            <a:rPr lang="en-US" sz="2000" dirty="0"/>
            <a:t>3 Assessment (FBA)</a:t>
          </a:r>
        </a:p>
      </dgm:t>
    </dgm:pt>
    <dgm:pt modelId="{E958BB26-EA35-814F-9F0F-AE21BDB3BC91}" type="parTrans" cxnId="{A578C5DB-173B-2C41-81B9-71AFB51D0560}">
      <dgm:prSet/>
      <dgm:spPr/>
      <dgm:t>
        <a:bodyPr/>
        <a:lstStyle/>
        <a:p>
          <a:endParaRPr lang="en-US" sz="1800"/>
        </a:p>
      </dgm:t>
    </dgm:pt>
    <dgm:pt modelId="{ABE24B52-C314-AE40-837F-2A3845F26899}" type="sibTrans" cxnId="{A578C5DB-173B-2C41-81B9-71AFB51D0560}">
      <dgm:prSet custT="1"/>
      <dgm:spPr/>
      <dgm:t>
        <a:bodyPr/>
        <a:lstStyle/>
        <a:p>
          <a:endParaRPr lang="en-US" sz="1100"/>
        </a:p>
      </dgm:t>
    </dgm:pt>
    <dgm:pt modelId="{BDF05EAA-B0EA-5849-AE1B-0C210E6163FE}">
      <dgm:prSet phldrT="[Text]" custT="1"/>
      <dgm:spPr/>
      <dgm:t>
        <a:bodyPr/>
        <a:lstStyle/>
        <a:p>
          <a:r>
            <a:rPr lang="en-US" sz="1800" dirty="0"/>
            <a:t>4 Intervention (BSP)</a:t>
          </a:r>
        </a:p>
      </dgm:t>
    </dgm:pt>
    <dgm:pt modelId="{4BD3EF17-00DE-A241-A65B-0527AA020864}" type="parTrans" cxnId="{5DBFCD85-57AB-9848-98C5-39D633AA3190}">
      <dgm:prSet/>
      <dgm:spPr/>
      <dgm:t>
        <a:bodyPr/>
        <a:lstStyle/>
        <a:p>
          <a:endParaRPr lang="en-US" sz="1800"/>
        </a:p>
      </dgm:t>
    </dgm:pt>
    <dgm:pt modelId="{FDF55ACC-5FC3-D248-91A9-C91A3004765F}" type="sibTrans" cxnId="{5DBFCD85-57AB-9848-98C5-39D633AA3190}">
      <dgm:prSet custT="1"/>
      <dgm:spPr/>
      <dgm:t>
        <a:bodyPr/>
        <a:lstStyle/>
        <a:p>
          <a:endParaRPr lang="en-US" sz="1100"/>
        </a:p>
      </dgm:t>
    </dgm:pt>
    <dgm:pt modelId="{347EBF31-170F-2A4A-8F89-723C966C966A}">
      <dgm:prSet phldrT="[Text]" custT="1"/>
      <dgm:spPr/>
      <dgm:t>
        <a:bodyPr/>
        <a:lstStyle/>
        <a:p>
          <a:r>
            <a:rPr lang="en-US" sz="2000" dirty="0"/>
            <a:t>5 Evaluation (BSP)</a:t>
          </a:r>
        </a:p>
      </dgm:t>
    </dgm:pt>
    <dgm:pt modelId="{E77B773B-5FEF-F641-902D-DFCD91C9E56D}" type="parTrans" cxnId="{828E5C09-1EB5-D34F-9917-DE4296932A28}">
      <dgm:prSet/>
      <dgm:spPr/>
      <dgm:t>
        <a:bodyPr/>
        <a:lstStyle/>
        <a:p>
          <a:endParaRPr lang="en-US" sz="1800"/>
        </a:p>
      </dgm:t>
    </dgm:pt>
    <dgm:pt modelId="{5038B7BD-8EFB-EE43-B193-7424EAFB6113}" type="sibTrans" cxnId="{828E5C09-1EB5-D34F-9917-DE4296932A28}">
      <dgm:prSet custT="1"/>
      <dgm:spPr/>
      <dgm:t>
        <a:bodyPr/>
        <a:lstStyle/>
        <a:p>
          <a:endParaRPr lang="en-US" sz="1100"/>
        </a:p>
      </dgm:t>
    </dgm:pt>
    <dgm:pt modelId="{C2043448-EBEC-4849-B221-2BFF37C4A0FA}" type="pres">
      <dgm:prSet presAssocID="{C9134C63-D848-A044-8418-6DBBF6BF663D}" presName="cycle" presStyleCnt="0">
        <dgm:presLayoutVars>
          <dgm:dir/>
          <dgm:resizeHandles val="exact"/>
        </dgm:presLayoutVars>
      </dgm:prSet>
      <dgm:spPr/>
    </dgm:pt>
    <dgm:pt modelId="{17DE8D63-6B0A-054E-9EDE-D12C8825CCAD}" type="pres">
      <dgm:prSet presAssocID="{31FC6D81-70E0-2343-86B9-088B4D0071AC}" presName="node" presStyleLbl="node1" presStyleIdx="0" presStyleCnt="5">
        <dgm:presLayoutVars>
          <dgm:bulletEnabled val="1"/>
        </dgm:presLayoutVars>
      </dgm:prSet>
      <dgm:spPr/>
    </dgm:pt>
    <dgm:pt modelId="{3D1F2DC8-3071-3948-A3B6-4B5DF1D05757}" type="pres">
      <dgm:prSet presAssocID="{F225DDC2-6AB1-7049-BB6C-A99BB5ED76D5}" presName="sibTrans" presStyleLbl="sibTrans2D1" presStyleIdx="0" presStyleCnt="5"/>
      <dgm:spPr/>
    </dgm:pt>
    <dgm:pt modelId="{8973BC1F-40F1-794B-9A38-0E1298B02A4C}" type="pres">
      <dgm:prSet presAssocID="{F225DDC2-6AB1-7049-BB6C-A99BB5ED76D5}" presName="connectorText" presStyleLbl="sibTrans2D1" presStyleIdx="0" presStyleCnt="5"/>
      <dgm:spPr/>
    </dgm:pt>
    <dgm:pt modelId="{B714E91A-C160-194D-8B67-B94DB17B0E43}" type="pres">
      <dgm:prSet presAssocID="{0A0B5E5B-2932-764E-AE4C-906BAF234D2F}" presName="node" presStyleLbl="node1" presStyleIdx="1" presStyleCnt="5">
        <dgm:presLayoutVars>
          <dgm:bulletEnabled val="1"/>
        </dgm:presLayoutVars>
      </dgm:prSet>
      <dgm:spPr/>
    </dgm:pt>
    <dgm:pt modelId="{6D832F3D-176A-DA4E-B8B0-AEA4786E9D37}" type="pres">
      <dgm:prSet presAssocID="{B5096505-7EAF-2F41-95AE-25ECC9457B38}" presName="sibTrans" presStyleLbl="sibTrans2D1" presStyleIdx="1" presStyleCnt="5"/>
      <dgm:spPr/>
    </dgm:pt>
    <dgm:pt modelId="{F165D642-19F8-8147-BC9E-DCE087A3063E}" type="pres">
      <dgm:prSet presAssocID="{B5096505-7EAF-2F41-95AE-25ECC9457B38}" presName="connectorText" presStyleLbl="sibTrans2D1" presStyleIdx="1" presStyleCnt="5"/>
      <dgm:spPr/>
    </dgm:pt>
    <dgm:pt modelId="{B69FD425-294C-1046-84B7-634DDC3FCABF}" type="pres">
      <dgm:prSet presAssocID="{1AC0F6C6-F176-7C4F-A69B-F19F424AA732}" presName="node" presStyleLbl="node1" presStyleIdx="2" presStyleCnt="5" custScaleX="105754">
        <dgm:presLayoutVars>
          <dgm:bulletEnabled val="1"/>
        </dgm:presLayoutVars>
      </dgm:prSet>
      <dgm:spPr/>
    </dgm:pt>
    <dgm:pt modelId="{2EE71718-80D7-3748-A55B-759900103859}" type="pres">
      <dgm:prSet presAssocID="{ABE24B52-C314-AE40-837F-2A3845F26899}" presName="sibTrans" presStyleLbl="sibTrans2D1" presStyleIdx="2" presStyleCnt="5"/>
      <dgm:spPr/>
    </dgm:pt>
    <dgm:pt modelId="{7C36B6C4-0A6F-E84D-BE93-961C2FA2A85E}" type="pres">
      <dgm:prSet presAssocID="{ABE24B52-C314-AE40-837F-2A3845F26899}" presName="connectorText" presStyleLbl="sibTrans2D1" presStyleIdx="2" presStyleCnt="5"/>
      <dgm:spPr/>
    </dgm:pt>
    <dgm:pt modelId="{8B6B9EE8-0D21-2940-A616-F3CF2E364D24}" type="pres">
      <dgm:prSet presAssocID="{BDF05EAA-B0EA-5849-AE1B-0C210E6163FE}" presName="node" presStyleLbl="node1" presStyleIdx="3" presStyleCnt="5" custScaleX="105753">
        <dgm:presLayoutVars>
          <dgm:bulletEnabled val="1"/>
        </dgm:presLayoutVars>
      </dgm:prSet>
      <dgm:spPr/>
    </dgm:pt>
    <dgm:pt modelId="{227F59A3-CD55-AC49-A8EC-537072C3CADC}" type="pres">
      <dgm:prSet presAssocID="{FDF55ACC-5FC3-D248-91A9-C91A3004765F}" presName="sibTrans" presStyleLbl="sibTrans2D1" presStyleIdx="3" presStyleCnt="5"/>
      <dgm:spPr/>
    </dgm:pt>
    <dgm:pt modelId="{F1A7B74C-5D0F-B84C-A31B-26208E88E11C}" type="pres">
      <dgm:prSet presAssocID="{FDF55ACC-5FC3-D248-91A9-C91A3004765F}" presName="connectorText" presStyleLbl="sibTrans2D1" presStyleIdx="3" presStyleCnt="5"/>
      <dgm:spPr/>
    </dgm:pt>
    <dgm:pt modelId="{055A228B-730B-E548-B01D-38059EFC69F8}" type="pres">
      <dgm:prSet presAssocID="{347EBF31-170F-2A4A-8F89-723C966C966A}" presName="node" presStyleLbl="node1" presStyleIdx="4" presStyleCnt="5">
        <dgm:presLayoutVars>
          <dgm:bulletEnabled val="1"/>
        </dgm:presLayoutVars>
      </dgm:prSet>
      <dgm:spPr/>
    </dgm:pt>
    <dgm:pt modelId="{6035C700-9C39-114E-92F4-BC4585231EDA}" type="pres">
      <dgm:prSet presAssocID="{5038B7BD-8EFB-EE43-B193-7424EAFB6113}" presName="sibTrans" presStyleLbl="sibTrans2D1" presStyleIdx="4" presStyleCnt="5"/>
      <dgm:spPr/>
    </dgm:pt>
    <dgm:pt modelId="{8DFC3654-657B-B045-8BEB-2DD5767D2D1F}" type="pres">
      <dgm:prSet presAssocID="{5038B7BD-8EFB-EE43-B193-7424EAFB6113}" presName="connectorText" presStyleLbl="sibTrans2D1" presStyleIdx="4" presStyleCnt="5"/>
      <dgm:spPr/>
    </dgm:pt>
  </dgm:ptLst>
  <dgm:cxnLst>
    <dgm:cxn modelId="{E2520301-F9F2-6144-B298-840F9A879B9E}" type="presOf" srcId="{C9134C63-D848-A044-8418-6DBBF6BF663D}" destId="{C2043448-EBEC-4849-B221-2BFF37C4A0FA}" srcOrd="0" destOrd="0" presId="urn:microsoft.com/office/officeart/2005/8/layout/cycle2"/>
    <dgm:cxn modelId="{828E5C09-1EB5-D34F-9917-DE4296932A28}" srcId="{C9134C63-D848-A044-8418-6DBBF6BF663D}" destId="{347EBF31-170F-2A4A-8F89-723C966C966A}" srcOrd="4" destOrd="0" parTransId="{E77B773B-5FEF-F641-902D-DFCD91C9E56D}" sibTransId="{5038B7BD-8EFB-EE43-B193-7424EAFB6113}"/>
    <dgm:cxn modelId="{2A86BE0D-4945-7343-B242-FCEE91E105F8}" srcId="{C9134C63-D848-A044-8418-6DBBF6BF663D}" destId="{31FC6D81-70E0-2343-86B9-088B4D0071AC}" srcOrd="0" destOrd="0" parTransId="{7DE89E21-1908-A84A-A233-D622A1621D79}" sibTransId="{F225DDC2-6AB1-7049-BB6C-A99BB5ED76D5}"/>
    <dgm:cxn modelId="{B077FE0D-75F6-BB43-B262-AD00E4D6A1DF}" type="presOf" srcId="{F225DDC2-6AB1-7049-BB6C-A99BB5ED76D5}" destId="{8973BC1F-40F1-794B-9A38-0E1298B02A4C}" srcOrd="1" destOrd="0" presId="urn:microsoft.com/office/officeart/2005/8/layout/cycle2"/>
    <dgm:cxn modelId="{35B02F15-8D6E-C946-91EE-0257B8D6EB5C}" type="presOf" srcId="{347EBF31-170F-2A4A-8F89-723C966C966A}" destId="{055A228B-730B-E548-B01D-38059EFC69F8}" srcOrd="0" destOrd="0" presId="urn:microsoft.com/office/officeart/2005/8/layout/cycle2"/>
    <dgm:cxn modelId="{D88FC549-2F20-4443-9EBB-02F1099F6510}" type="presOf" srcId="{FDF55ACC-5FC3-D248-91A9-C91A3004765F}" destId="{F1A7B74C-5D0F-B84C-A31B-26208E88E11C}" srcOrd="1" destOrd="0" presId="urn:microsoft.com/office/officeart/2005/8/layout/cycle2"/>
    <dgm:cxn modelId="{E56B7A50-93CA-7941-9053-195BE405AE3E}" type="presOf" srcId="{B5096505-7EAF-2F41-95AE-25ECC9457B38}" destId="{F165D642-19F8-8147-BC9E-DCE087A3063E}" srcOrd="1" destOrd="0" presId="urn:microsoft.com/office/officeart/2005/8/layout/cycle2"/>
    <dgm:cxn modelId="{B7980C6F-38C5-E84C-BEE3-7910718D1A75}" type="presOf" srcId="{5038B7BD-8EFB-EE43-B193-7424EAFB6113}" destId="{6035C700-9C39-114E-92F4-BC4585231EDA}" srcOrd="0" destOrd="0" presId="urn:microsoft.com/office/officeart/2005/8/layout/cycle2"/>
    <dgm:cxn modelId="{424BAD74-5727-C84F-961B-E53E790FE461}" type="presOf" srcId="{ABE24B52-C314-AE40-837F-2A3845F26899}" destId="{2EE71718-80D7-3748-A55B-759900103859}" srcOrd="0" destOrd="0" presId="urn:microsoft.com/office/officeart/2005/8/layout/cycle2"/>
    <dgm:cxn modelId="{5DBFCD85-57AB-9848-98C5-39D633AA3190}" srcId="{C9134C63-D848-A044-8418-6DBBF6BF663D}" destId="{BDF05EAA-B0EA-5849-AE1B-0C210E6163FE}" srcOrd="3" destOrd="0" parTransId="{4BD3EF17-00DE-A241-A65B-0527AA020864}" sibTransId="{FDF55ACC-5FC3-D248-91A9-C91A3004765F}"/>
    <dgm:cxn modelId="{6704778A-2069-A544-85D3-71115AC9A5FA}" type="presOf" srcId="{0A0B5E5B-2932-764E-AE4C-906BAF234D2F}" destId="{B714E91A-C160-194D-8B67-B94DB17B0E43}" srcOrd="0" destOrd="0" presId="urn:microsoft.com/office/officeart/2005/8/layout/cycle2"/>
    <dgm:cxn modelId="{FDAD1A99-5E0D-884A-A680-ECAEC9D9FC6E}" type="presOf" srcId="{F225DDC2-6AB1-7049-BB6C-A99BB5ED76D5}" destId="{3D1F2DC8-3071-3948-A3B6-4B5DF1D05757}" srcOrd="0" destOrd="0" presId="urn:microsoft.com/office/officeart/2005/8/layout/cycle2"/>
    <dgm:cxn modelId="{677A17A2-4B4A-B640-BD62-CE086B76FC5C}" type="presOf" srcId="{ABE24B52-C314-AE40-837F-2A3845F26899}" destId="{7C36B6C4-0A6F-E84D-BE93-961C2FA2A85E}" srcOrd="1" destOrd="0" presId="urn:microsoft.com/office/officeart/2005/8/layout/cycle2"/>
    <dgm:cxn modelId="{3AD07AA7-36B4-6B4B-81AE-359D2F11BA35}" type="presOf" srcId="{5038B7BD-8EFB-EE43-B193-7424EAFB6113}" destId="{8DFC3654-657B-B045-8BEB-2DD5767D2D1F}" srcOrd="1" destOrd="0" presId="urn:microsoft.com/office/officeart/2005/8/layout/cycle2"/>
    <dgm:cxn modelId="{B5AD62BD-CA50-BD40-8EAC-85C3FD4D386D}" type="presOf" srcId="{BDF05EAA-B0EA-5849-AE1B-0C210E6163FE}" destId="{8B6B9EE8-0D21-2940-A616-F3CF2E364D24}" srcOrd="0" destOrd="0" presId="urn:microsoft.com/office/officeart/2005/8/layout/cycle2"/>
    <dgm:cxn modelId="{73D510CA-7C01-D34A-9D34-93B04AA3B44A}" type="presOf" srcId="{31FC6D81-70E0-2343-86B9-088B4D0071AC}" destId="{17DE8D63-6B0A-054E-9EDE-D12C8825CCAD}" srcOrd="0" destOrd="0" presId="urn:microsoft.com/office/officeart/2005/8/layout/cycle2"/>
    <dgm:cxn modelId="{882511CF-0789-294E-A08B-D37BA458A21A}" srcId="{C9134C63-D848-A044-8418-6DBBF6BF663D}" destId="{0A0B5E5B-2932-764E-AE4C-906BAF234D2F}" srcOrd="1" destOrd="0" parTransId="{77D3A009-CCB4-A345-A9D1-B194EF3F7062}" sibTransId="{B5096505-7EAF-2F41-95AE-25ECC9457B38}"/>
    <dgm:cxn modelId="{9164C6CF-4227-3040-BDC1-00EC344EC6EC}" type="presOf" srcId="{FDF55ACC-5FC3-D248-91A9-C91A3004765F}" destId="{227F59A3-CD55-AC49-A8EC-537072C3CADC}" srcOrd="0" destOrd="0" presId="urn:microsoft.com/office/officeart/2005/8/layout/cycle2"/>
    <dgm:cxn modelId="{0BDD8AD2-80CE-FE4D-BE1B-9D01F02A8716}" type="presOf" srcId="{B5096505-7EAF-2F41-95AE-25ECC9457B38}" destId="{6D832F3D-176A-DA4E-B8B0-AEA4786E9D37}" srcOrd="0" destOrd="0" presId="urn:microsoft.com/office/officeart/2005/8/layout/cycle2"/>
    <dgm:cxn modelId="{A578C5DB-173B-2C41-81B9-71AFB51D0560}" srcId="{C9134C63-D848-A044-8418-6DBBF6BF663D}" destId="{1AC0F6C6-F176-7C4F-A69B-F19F424AA732}" srcOrd="2" destOrd="0" parTransId="{E958BB26-EA35-814F-9F0F-AE21BDB3BC91}" sibTransId="{ABE24B52-C314-AE40-837F-2A3845F26899}"/>
    <dgm:cxn modelId="{E2B42EF3-B347-0343-8A90-D95CF1483968}" type="presOf" srcId="{1AC0F6C6-F176-7C4F-A69B-F19F424AA732}" destId="{B69FD425-294C-1046-84B7-634DDC3FCABF}" srcOrd="0" destOrd="0" presId="urn:microsoft.com/office/officeart/2005/8/layout/cycle2"/>
    <dgm:cxn modelId="{D598B2D8-C597-EB43-BB3C-3DB0AF1E646E}" type="presParOf" srcId="{C2043448-EBEC-4849-B221-2BFF37C4A0FA}" destId="{17DE8D63-6B0A-054E-9EDE-D12C8825CCAD}" srcOrd="0" destOrd="0" presId="urn:microsoft.com/office/officeart/2005/8/layout/cycle2"/>
    <dgm:cxn modelId="{68A4E592-28A4-3D4A-A75E-CA482F96ACEC}" type="presParOf" srcId="{C2043448-EBEC-4849-B221-2BFF37C4A0FA}" destId="{3D1F2DC8-3071-3948-A3B6-4B5DF1D05757}" srcOrd="1" destOrd="0" presId="urn:microsoft.com/office/officeart/2005/8/layout/cycle2"/>
    <dgm:cxn modelId="{42AE6563-568E-9B44-9E10-A0C0A1BCE20D}" type="presParOf" srcId="{3D1F2DC8-3071-3948-A3B6-4B5DF1D05757}" destId="{8973BC1F-40F1-794B-9A38-0E1298B02A4C}" srcOrd="0" destOrd="0" presId="urn:microsoft.com/office/officeart/2005/8/layout/cycle2"/>
    <dgm:cxn modelId="{0960B877-89B9-BF4C-9BCA-0E0EE2D5BA52}" type="presParOf" srcId="{C2043448-EBEC-4849-B221-2BFF37C4A0FA}" destId="{B714E91A-C160-194D-8B67-B94DB17B0E43}" srcOrd="2" destOrd="0" presId="urn:microsoft.com/office/officeart/2005/8/layout/cycle2"/>
    <dgm:cxn modelId="{8C48985B-211D-6C43-A925-3727FD357279}" type="presParOf" srcId="{C2043448-EBEC-4849-B221-2BFF37C4A0FA}" destId="{6D832F3D-176A-DA4E-B8B0-AEA4786E9D37}" srcOrd="3" destOrd="0" presId="urn:microsoft.com/office/officeart/2005/8/layout/cycle2"/>
    <dgm:cxn modelId="{DD771A54-5C76-F44A-A242-C4FA38751427}" type="presParOf" srcId="{6D832F3D-176A-DA4E-B8B0-AEA4786E9D37}" destId="{F165D642-19F8-8147-BC9E-DCE087A3063E}" srcOrd="0" destOrd="0" presId="urn:microsoft.com/office/officeart/2005/8/layout/cycle2"/>
    <dgm:cxn modelId="{46296E87-FF8F-614C-AE63-CBF59B95FB49}" type="presParOf" srcId="{C2043448-EBEC-4849-B221-2BFF37C4A0FA}" destId="{B69FD425-294C-1046-84B7-634DDC3FCABF}" srcOrd="4" destOrd="0" presId="urn:microsoft.com/office/officeart/2005/8/layout/cycle2"/>
    <dgm:cxn modelId="{A5A65314-CD0F-474F-BC81-639FF65E4046}" type="presParOf" srcId="{C2043448-EBEC-4849-B221-2BFF37C4A0FA}" destId="{2EE71718-80D7-3748-A55B-759900103859}" srcOrd="5" destOrd="0" presId="urn:microsoft.com/office/officeart/2005/8/layout/cycle2"/>
    <dgm:cxn modelId="{8A61B946-1F17-4041-834B-2350368A5887}" type="presParOf" srcId="{2EE71718-80D7-3748-A55B-759900103859}" destId="{7C36B6C4-0A6F-E84D-BE93-961C2FA2A85E}" srcOrd="0" destOrd="0" presId="urn:microsoft.com/office/officeart/2005/8/layout/cycle2"/>
    <dgm:cxn modelId="{EBE6D567-39B5-494B-BE87-51DCE34DA600}" type="presParOf" srcId="{C2043448-EBEC-4849-B221-2BFF37C4A0FA}" destId="{8B6B9EE8-0D21-2940-A616-F3CF2E364D24}" srcOrd="6" destOrd="0" presId="urn:microsoft.com/office/officeart/2005/8/layout/cycle2"/>
    <dgm:cxn modelId="{B181F34D-A031-7F48-93A4-A727184A6303}" type="presParOf" srcId="{C2043448-EBEC-4849-B221-2BFF37C4A0FA}" destId="{227F59A3-CD55-AC49-A8EC-537072C3CADC}" srcOrd="7" destOrd="0" presId="urn:microsoft.com/office/officeart/2005/8/layout/cycle2"/>
    <dgm:cxn modelId="{5093B688-0B71-1F44-A6F7-94169EC56AF8}" type="presParOf" srcId="{227F59A3-CD55-AC49-A8EC-537072C3CADC}" destId="{F1A7B74C-5D0F-B84C-A31B-26208E88E11C}" srcOrd="0" destOrd="0" presId="urn:microsoft.com/office/officeart/2005/8/layout/cycle2"/>
    <dgm:cxn modelId="{4CABAE8E-8621-4842-94C8-92149281DBF4}" type="presParOf" srcId="{C2043448-EBEC-4849-B221-2BFF37C4A0FA}" destId="{055A228B-730B-E548-B01D-38059EFC69F8}" srcOrd="8" destOrd="0" presId="urn:microsoft.com/office/officeart/2005/8/layout/cycle2"/>
    <dgm:cxn modelId="{E3BF8D9A-741D-0146-BAB2-64536FB4A220}" type="presParOf" srcId="{C2043448-EBEC-4849-B221-2BFF37C4A0FA}" destId="{6035C700-9C39-114E-92F4-BC4585231EDA}" srcOrd="9" destOrd="0" presId="urn:microsoft.com/office/officeart/2005/8/layout/cycle2"/>
    <dgm:cxn modelId="{51A1E2DF-A8C2-B94F-B49B-A0ED6AF9B1CB}" type="presParOf" srcId="{6035C700-9C39-114E-92F4-BC4585231EDA}" destId="{8DFC3654-657B-B045-8BEB-2DD5767D2D1F}" srcOrd="0" destOrd="0" presId="urn:microsoft.com/office/officeart/2005/8/layout/cycle2"/>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46BA647-9CBE-2D44-B1C5-46BECFD4A8A4}" type="doc">
      <dgm:prSet loTypeId="urn:microsoft.com/office/officeart/2005/8/layout/radial6" loCatId="" qsTypeId="urn:microsoft.com/office/officeart/2005/8/quickstyle/simple1" qsCatId="simple" csTypeId="urn:microsoft.com/office/officeart/2005/8/colors/colorful1#7" csCatId="colorful" phldr="1"/>
      <dgm:spPr/>
      <dgm:t>
        <a:bodyPr/>
        <a:lstStyle/>
        <a:p>
          <a:endParaRPr lang="en-US"/>
        </a:p>
      </dgm:t>
    </dgm:pt>
    <dgm:pt modelId="{BB570EC1-C874-5241-83DF-92061D7310B5}">
      <dgm:prSet/>
      <dgm:spPr/>
      <dgm:t>
        <a:bodyPr/>
        <a:lstStyle/>
        <a:p>
          <a:pPr rtl="0"/>
          <a:r>
            <a:rPr lang="en-US" dirty="0"/>
            <a:t>Teacher</a:t>
          </a:r>
        </a:p>
      </dgm:t>
    </dgm:pt>
    <dgm:pt modelId="{5BA2C9AA-8AAF-1641-9719-71FEAD8601EE}" type="parTrans" cxnId="{F9D7A781-7C9C-014D-AE2B-ADD6B6EEC271}">
      <dgm:prSet/>
      <dgm:spPr/>
      <dgm:t>
        <a:bodyPr/>
        <a:lstStyle/>
        <a:p>
          <a:endParaRPr lang="en-US"/>
        </a:p>
      </dgm:t>
    </dgm:pt>
    <dgm:pt modelId="{3A6F68AB-7E4F-E947-B88F-D5F778ED5609}" type="sibTrans" cxnId="{F9D7A781-7C9C-014D-AE2B-ADD6B6EEC271}">
      <dgm:prSet/>
      <dgm:spPr/>
      <dgm:t>
        <a:bodyPr/>
        <a:lstStyle/>
        <a:p>
          <a:endParaRPr lang="en-US"/>
        </a:p>
      </dgm:t>
    </dgm:pt>
    <dgm:pt modelId="{03D2F64B-AFD8-9A48-A5EA-E16F7A6344DA}">
      <dgm:prSet/>
      <dgm:spPr/>
      <dgm:t>
        <a:bodyPr/>
        <a:lstStyle/>
        <a:p>
          <a:pPr rtl="0"/>
          <a:r>
            <a:rPr lang="en-US" dirty="0"/>
            <a:t>Parent</a:t>
          </a:r>
        </a:p>
      </dgm:t>
    </dgm:pt>
    <dgm:pt modelId="{C170E46E-E58E-9B4A-97D1-7F29AD04AFF5}" type="parTrans" cxnId="{4FA9E0E9-ABD4-5E4A-B9FA-842395EBCCD3}">
      <dgm:prSet/>
      <dgm:spPr/>
      <dgm:t>
        <a:bodyPr/>
        <a:lstStyle/>
        <a:p>
          <a:endParaRPr lang="en-US"/>
        </a:p>
      </dgm:t>
    </dgm:pt>
    <dgm:pt modelId="{8DEA9405-6188-9A41-BB73-01C291748D7D}" type="sibTrans" cxnId="{4FA9E0E9-ABD4-5E4A-B9FA-842395EBCCD3}">
      <dgm:prSet/>
      <dgm:spPr/>
      <dgm:t>
        <a:bodyPr/>
        <a:lstStyle/>
        <a:p>
          <a:endParaRPr lang="en-US"/>
        </a:p>
      </dgm:t>
    </dgm:pt>
    <dgm:pt modelId="{744B1550-F1BA-554E-BAEE-99CE328ED5A2}">
      <dgm:prSet/>
      <dgm:spPr/>
      <dgm:t>
        <a:bodyPr/>
        <a:lstStyle/>
        <a:p>
          <a:pPr rtl="0"/>
          <a:r>
            <a:rPr lang="en-US" dirty="0"/>
            <a:t>Behavior expert</a:t>
          </a:r>
        </a:p>
      </dgm:t>
    </dgm:pt>
    <dgm:pt modelId="{59418ECB-163C-2A44-A54E-9D8347C68F42}" type="parTrans" cxnId="{6D6644AD-CFA0-7A45-8BF0-139905F0A78D}">
      <dgm:prSet/>
      <dgm:spPr/>
      <dgm:t>
        <a:bodyPr/>
        <a:lstStyle/>
        <a:p>
          <a:endParaRPr lang="en-US"/>
        </a:p>
      </dgm:t>
    </dgm:pt>
    <dgm:pt modelId="{9C6849F8-ABF9-D347-A83C-7D991A34278D}" type="sibTrans" cxnId="{6D6644AD-CFA0-7A45-8BF0-139905F0A78D}">
      <dgm:prSet/>
      <dgm:spPr/>
      <dgm:t>
        <a:bodyPr/>
        <a:lstStyle/>
        <a:p>
          <a:endParaRPr lang="en-US"/>
        </a:p>
      </dgm:t>
    </dgm:pt>
    <dgm:pt modelId="{63F5E6CC-8C9D-A04E-9279-EF429907E435}">
      <dgm:prSet/>
      <dgm:spPr/>
      <dgm:t>
        <a:bodyPr/>
        <a:lstStyle/>
        <a:p>
          <a:pPr rtl="0"/>
          <a:r>
            <a:rPr lang="en-US" dirty="0"/>
            <a:t>Resource expert</a:t>
          </a:r>
        </a:p>
      </dgm:t>
    </dgm:pt>
    <dgm:pt modelId="{7BFF05AB-ADBF-0243-B78D-1CE19866E929}" type="parTrans" cxnId="{8E1BC1E4-D4C0-8344-8C9B-E2591BBA47F4}">
      <dgm:prSet/>
      <dgm:spPr/>
      <dgm:t>
        <a:bodyPr/>
        <a:lstStyle/>
        <a:p>
          <a:endParaRPr lang="en-US"/>
        </a:p>
      </dgm:t>
    </dgm:pt>
    <dgm:pt modelId="{94110691-9393-464A-A8EA-87B90B03C89E}" type="sibTrans" cxnId="{8E1BC1E4-D4C0-8344-8C9B-E2591BBA47F4}">
      <dgm:prSet/>
      <dgm:spPr/>
      <dgm:t>
        <a:bodyPr/>
        <a:lstStyle/>
        <a:p>
          <a:endParaRPr lang="en-US"/>
        </a:p>
      </dgm:t>
    </dgm:pt>
    <dgm:pt modelId="{9D090E19-2A7C-3540-B4DC-B20C8BEC0B10}">
      <dgm:prSet/>
      <dgm:spPr/>
      <dgm:t>
        <a:bodyPr/>
        <a:lstStyle/>
        <a:p>
          <a:pPr rtl="0"/>
          <a:r>
            <a:rPr lang="en-US" dirty="0"/>
            <a:t>Student</a:t>
          </a:r>
        </a:p>
      </dgm:t>
    </dgm:pt>
    <dgm:pt modelId="{5EAAEB03-A029-174A-9E66-C60E447E52D6}" type="parTrans" cxnId="{CB51AF58-4440-EE45-957F-1E09DC699B74}">
      <dgm:prSet/>
      <dgm:spPr/>
      <dgm:t>
        <a:bodyPr/>
        <a:lstStyle/>
        <a:p>
          <a:endParaRPr lang="en-US"/>
        </a:p>
      </dgm:t>
    </dgm:pt>
    <dgm:pt modelId="{CC7DA8FE-7DA0-2C4A-9527-E22293066FA5}" type="sibTrans" cxnId="{CB51AF58-4440-EE45-957F-1E09DC699B74}">
      <dgm:prSet/>
      <dgm:spPr/>
      <dgm:t>
        <a:bodyPr/>
        <a:lstStyle/>
        <a:p>
          <a:endParaRPr lang="en-US"/>
        </a:p>
      </dgm:t>
    </dgm:pt>
    <dgm:pt modelId="{BDEEC2AF-3A02-3D47-8267-EF1BA3B0A82E}">
      <dgm:prSet/>
      <dgm:spPr/>
      <dgm:t>
        <a:bodyPr/>
        <a:lstStyle/>
        <a:p>
          <a:pPr rtl="0"/>
          <a:r>
            <a:rPr lang="en-US" dirty="0"/>
            <a:t>Others?</a:t>
          </a:r>
        </a:p>
      </dgm:t>
    </dgm:pt>
    <dgm:pt modelId="{675CC7DA-B9AD-5642-AC1A-CC0287C503D5}" type="parTrans" cxnId="{48FC1E6D-5C3A-D046-9E96-8B387BAAC481}">
      <dgm:prSet/>
      <dgm:spPr/>
      <dgm:t>
        <a:bodyPr/>
        <a:lstStyle/>
        <a:p>
          <a:endParaRPr lang="en-US"/>
        </a:p>
      </dgm:t>
    </dgm:pt>
    <dgm:pt modelId="{5D34F424-6F11-104B-84DA-9FC19943CCE4}" type="sibTrans" cxnId="{48FC1E6D-5C3A-D046-9E96-8B387BAAC481}">
      <dgm:prSet/>
      <dgm:spPr/>
      <dgm:t>
        <a:bodyPr/>
        <a:lstStyle/>
        <a:p>
          <a:endParaRPr lang="en-US"/>
        </a:p>
      </dgm:t>
    </dgm:pt>
    <dgm:pt modelId="{8796F3B1-FD37-2F43-B3E4-2CA24B50EE51}" type="pres">
      <dgm:prSet presAssocID="{D46BA647-9CBE-2D44-B1C5-46BECFD4A8A4}" presName="Name0" presStyleCnt="0">
        <dgm:presLayoutVars>
          <dgm:chMax val="1"/>
          <dgm:dir/>
          <dgm:animLvl val="ctr"/>
          <dgm:resizeHandles val="exact"/>
        </dgm:presLayoutVars>
      </dgm:prSet>
      <dgm:spPr/>
    </dgm:pt>
    <dgm:pt modelId="{AEDC2539-FF0C-5A42-A07C-BA22429BF1C6}" type="pres">
      <dgm:prSet presAssocID="{9D090E19-2A7C-3540-B4DC-B20C8BEC0B10}" presName="centerShape" presStyleLbl="node0" presStyleIdx="0" presStyleCnt="1"/>
      <dgm:spPr/>
    </dgm:pt>
    <dgm:pt modelId="{2177D60C-9C37-694C-9BB9-95241DDE9269}" type="pres">
      <dgm:prSet presAssocID="{BB570EC1-C874-5241-83DF-92061D7310B5}" presName="node" presStyleLbl="node1" presStyleIdx="0" presStyleCnt="5">
        <dgm:presLayoutVars>
          <dgm:bulletEnabled val="1"/>
        </dgm:presLayoutVars>
      </dgm:prSet>
      <dgm:spPr/>
    </dgm:pt>
    <dgm:pt modelId="{F13032B1-287F-384F-B040-DD050094B46C}" type="pres">
      <dgm:prSet presAssocID="{BB570EC1-C874-5241-83DF-92061D7310B5}" presName="dummy" presStyleCnt="0"/>
      <dgm:spPr/>
    </dgm:pt>
    <dgm:pt modelId="{177D43C4-F201-2541-8B5D-848E6A64D52A}" type="pres">
      <dgm:prSet presAssocID="{3A6F68AB-7E4F-E947-B88F-D5F778ED5609}" presName="sibTrans" presStyleLbl="sibTrans2D1" presStyleIdx="0" presStyleCnt="5"/>
      <dgm:spPr/>
    </dgm:pt>
    <dgm:pt modelId="{39F05796-0D92-804B-87F5-CA61C0D520AA}" type="pres">
      <dgm:prSet presAssocID="{03D2F64B-AFD8-9A48-A5EA-E16F7A6344DA}" presName="node" presStyleLbl="node1" presStyleIdx="1" presStyleCnt="5">
        <dgm:presLayoutVars>
          <dgm:bulletEnabled val="1"/>
        </dgm:presLayoutVars>
      </dgm:prSet>
      <dgm:spPr/>
    </dgm:pt>
    <dgm:pt modelId="{0163DD1E-0D0F-9C48-A5BD-BC90CEAD9E20}" type="pres">
      <dgm:prSet presAssocID="{03D2F64B-AFD8-9A48-A5EA-E16F7A6344DA}" presName="dummy" presStyleCnt="0"/>
      <dgm:spPr/>
    </dgm:pt>
    <dgm:pt modelId="{C246D128-B87C-A545-8ED3-775D3398EC18}" type="pres">
      <dgm:prSet presAssocID="{8DEA9405-6188-9A41-BB73-01C291748D7D}" presName="sibTrans" presStyleLbl="sibTrans2D1" presStyleIdx="1" presStyleCnt="5"/>
      <dgm:spPr/>
    </dgm:pt>
    <dgm:pt modelId="{EB00333B-149C-894E-AA13-47A7960C89A3}" type="pres">
      <dgm:prSet presAssocID="{744B1550-F1BA-554E-BAEE-99CE328ED5A2}" presName="node" presStyleLbl="node1" presStyleIdx="2" presStyleCnt="5">
        <dgm:presLayoutVars>
          <dgm:bulletEnabled val="1"/>
        </dgm:presLayoutVars>
      </dgm:prSet>
      <dgm:spPr/>
    </dgm:pt>
    <dgm:pt modelId="{D9D5D1F5-F0B9-5F44-8042-D1BFE57C7416}" type="pres">
      <dgm:prSet presAssocID="{744B1550-F1BA-554E-BAEE-99CE328ED5A2}" presName="dummy" presStyleCnt="0"/>
      <dgm:spPr/>
    </dgm:pt>
    <dgm:pt modelId="{F60B39FC-9ED5-1242-AC3A-3D8AD00256B2}" type="pres">
      <dgm:prSet presAssocID="{9C6849F8-ABF9-D347-A83C-7D991A34278D}" presName="sibTrans" presStyleLbl="sibTrans2D1" presStyleIdx="2" presStyleCnt="5"/>
      <dgm:spPr/>
    </dgm:pt>
    <dgm:pt modelId="{3A1F5500-724A-2E46-BC43-DF8C071D61ED}" type="pres">
      <dgm:prSet presAssocID="{63F5E6CC-8C9D-A04E-9279-EF429907E435}" presName="node" presStyleLbl="node1" presStyleIdx="3" presStyleCnt="5">
        <dgm:presLayoutVars>
          <dgm:bulletEnabled val="1"/>
        </dgm:presLayoutVars>
      </dgm:prSet>
      <dgm:spPr/>
    </dgm:pt>
    <dgm:pt modelId="{EC5861FB-C7C6-AA4B-9C9C-A054D7805D04}" type="pres">
      <dgm:prSet presAssocID="{63F5E6CC-8C9D-A04E-9279-EF429907E435}" presName="dummy" presStyleCnt="0"/>
      <dgm:spPr/>
    </dgm:pt>
    <dgm:pt modelId="{D04B705B-004D-FA43-A4DB-53A52333A1AC}" type="pres">
      <dgm:prSet presAssocID="{94110691-9393-464A-A8EA-87B90B03C89E}" presName="sibTrans" presStyleLbl="sibTrans2D1" presStyleIdx="3" presStyleCnt="5"/>
      <dgm:spPr/>
    </dgm:pt>
    <dgm:pt modelId="{01DF97E2-7EC3-9E40-8737-FC9EFD0EF1AB}" type="pres">
      <dgm:prSet presAssocID="{BDEEC2AF-3A02-3D47-8267-EF1BA3B0A82E}" presName="node" presStyleLbl="node1" presStyleIdx="4" presStyleCnt="5">
        <dgm:presLayoutVars>
          <dgm:bulletEnabled val="1"/>
        </dgm:presLayoutVars>
      </dgm:prSet>
      <dgm:spPr/>
    </dgm:pt>
    <dgm:pt modelId="{6405542E-4A19-CF4A-A8FE-A648F44986B5}" type="pres">
      <dgm:prSet presAssocID="{BDEEC2AF-3A02-3D47-8267-EF1BA3B0A82E}" presName="dummy" presStyleCnt="0"/>
      <dgm:spPr/>
    </dgm:pt>
    <dgm:pt modelId="{CC352F70-19E5-CE41-ACB9-DDA6ACE001D7}" type="pres">
      <dgm:prSet presAssocID="{5D34F424-6F11-104B-84DA-9FC19943CCE4}" presName="sibTrans" presStyleLbl="sibTrans2D1" presStyleIdx="4" presStyleCnt="5"/>
      <dgm:spPr/>
    </dgm:pt>
  </dgm:ptLst>
  <dgm:cxnLst>
    <dgm:cxn modelId="{1D719F36-A6B7-FD49-B73F-5A7AB9BD33B9}" type="presOf" srcId="{03D2F64B-AFD8-9A48-A5EA-E16F7A6344DA}" destId="{39F05796-0D92-804B-87F5-CA61C0D520AA}" srcOrd="0" destOrd="0" presId="urn:microsoft.com/office/officeart/2005/8/layout/radial6"/>
    <dgm:cxn modelId="{2B24873C-4091-E144-BE24-FF4F031C0047}" type="presOf" srcId="{63F5E6CC-8C9D-A04E-9279-EF429907E435}" destId="{3A1F5500-724A-2E46-BC43-DF8C071D61ED}" srcOrd="0" destOrd="0" presId="urn:microsoft.com/office/officeart/2005/8/layout/radial6"/>
    <dgm:cxn modelId="{CB51AF58-4440-EE45-957F-1E09DC699B74}" srcId="{D46BA647-9CBE-2D44-B1C5-46BECFD4A8A4}" destId="{9D090E19-2A7C-3540-B4DC-B20C8BEC0B10}" srcOrd="0" destOrd="0" parTransId="{5EAAEB03-A029-174A-9E66-C60E447E52D6}" sibTransId="{CC7DA8FE-7DA0-2C4A-9527-E22293066FA5}"/>
    <dgm:cxn modelId="{4F6D625D-1C31-8943-B75F-5289ED0CB441}" type="presOf" srcId="{5D34F424-6F11-104B-84DA-9FC19943CCE4}" destId="{CC352F70-19E5-CE41-ACB9-DDA6ACE001D7}" srcOrd="0" destOrd="0" presId="urn:microsoft.com/office/officeart/2005/8/layout/radial6"/>
    <dgm:cxn modelId="{30B47767-2A90-424E-B1EA-6414176F0838}" type="presOf" srcId="{8DEA9405-6188-9A41-BB73-01C291748D7D}" destId="{C246D128-B87C-A545-8ED3-775D3398EC18}" srcOrd="0" destOrd="0" presId="urn:microsoft.com/office/officeart/2005/8/layout/radial6"/>
    <dgm:cxn modelId="{48FC1E6D-5C3A-D046-9E96-8B387BAAC481}" srcId="{9D090E19-2A7C-3540-B4DC-B20C8BEC0B10}" destId="{BDEEC2AF-3A02-3D47-8267-EF1BA3B0A82E}" srcOrd="4" destOrd="0" parTransId="{675CC7DA-B9AD-5642-AC1A-CC0287C503D5}" sibTransId="{5D34F424-6F11-104B-84DA-9FC19943CCE4}"/>
    <dgm:cxn modelId="{40E9107C-11EA-2844-8C81-3461F450D3ED}" type="presOf" srcId="{D46BA647-9CBE-2D44-B1C5-46BECFD4A8A4}" destId="{8796F3B1-FD37-2F43-B3E4-2CA24B50EE51}" srcOrd="0" destOrd="0" presId="urn:microsoft.com/office/officeart/2005/8/layout/radial6"/>
    <dgm:cxn modelId="{F9D7A781-7C9C-014D-AE2B-ADD6B6EEC271}" srcId="{9D090E19-2A7C-3540-B4DC-B20C8BEC0B10}" destId="{BB570EC1-C874-5241-83DF-92061D7310B5}" srcOrd="0" destOrd="0" parTransId="{5BA2C9AA-8AAF-1641-9719-71FEAD8601EE}" sibTransId="{3A6F68AB-7E4F-E947-B88F-D5F778ED5609}"/>
    <dgm:cxn modelId="{A03EAB85-B362-9F44-AAC6-8BF3605F30B1}" type="presOf" srcId="{9D090E19-2A7C-3540-B4DC-B20C8BEC0B10}" destId="{AEDC2539-FF0C-5A42-A07C-BA22429BF1C6}" srcOrd="0" destOrd="0" presId="urn:microsoft.com/office/officeart/2005/8/layout/radial6"/>
    <dgm:cxn modelId="{7010FD90-289F-514A-B226-FC6ABB301526}" type="presOf" srcId="{9C6849F8-ABF9-D347-A83C-7D991A34278D}" destId="{F60B39FC-9ED5-1242-AC3A-3D8AD00256B2}" srcOrd="0" destOrd="0" presId="urn:microsoft.com/office/officeart/2005/8/layout/radial6"/>
    <dgm:cxn modelId="{187266A0-B965-AB4A-9655-CC64715879CB}" type="presOf" srcId="{BDEEC2AF-3A02-3D47-8267-EF1BA3B0A82E}" destId="{01DF97E2-7EC3-9E40-8737-FC9EFD0EF1AB}" srcOrd="0" destOrd="0" presId="urn:microsoft.com/office/officeart/2005/8/layout/radial6"/>
    <dgm:cxn modelId="{4A822AA2-DCC9-0E44-A673-C514D387C033}" type="presOf" srcId="{744B1550-F1BA-554E-BAEE-99CE328ED5A2}" destId="{EB00333B-149C-894E-AA13-47A7960C89A3}" srcOrd="0" destOrd="0" presId="urn:microsoft.com/office/officeart/2005/8/layout/radial6"/>
    <dgm:cxn modelId="{6D6644AD-CFA0-7A45-8BF0-139905F0A78D}" srcId="{9D090E19-2A7C-3540-B4DC-B20C8BEC0B10}" destId="{744B1550-F1BA-554E-BAEE-99CE328ED5A2}" srcOrd="2" destOrd="0" parTransId="{59418ECB-163C-2A44-A54E-9D8347C68F42}" sibTransId="{9C6849F8-ABF9-D347-A83C-7D991A34278D}"/>
    <dgm:cxn modelId="{872CD7B7-B310-7540-AC4A-16CD993E9382}" type="presOf" srcId="{94110691-9393-464A-A8EA-87B90B03C89E}" destId="{D04B705B-004D-FA43-A4DB-53A52333A1AC}" srcOrd="0" destOrd="0" presId="urn:microsoft.com/office/officeart/2005/8/layout/radial6"/>
    <dgm:cxn modelId="{C9D784D2-A5CD-FA44-BE14-E9E69EC4C900}" type="presOf" srcId="{3A6F68AB-7E4F-E947-B88F-D5F778ED5609}" destId="{177D43C4-F201-2541-8B5D-848E6A64D52A}" srcOrd="0" destOrd="0" presId="urn:microsoft.com/office/officeart/2005/8/layout/radial6"/>
    <dgm:cxn modelId="{8E1BC1E4-D4C0-8344-8C9B-E2591BBA47F4}" srcId="{9D090E19-2A7C-3540-B4DC-B20C8BEC0B10}" destId="{63F5E6CC-8C9D-A04E-9279-EF429907E435}" srcOrd="3" destOrd="0" parTransId="{7BFF05AB-ADBF-0243-B78D-1CE19866E929}" sibTransId="{94110691-9393-464A-A8EA-87B90B03C89E}"/>
    <dgm:cxn modelId="{E1C7C1E7-72C2-9F41-AEC2-310A3B696D11}" type="presOf" srcId="{BB570EC1-C874-5241-83DF-92061D7310B5}" destId="{2177D60C-9C37-694C-9BB9-95241DDE9269}" srcOrd="0" destOrd="0" presId="urn:microsoft.com/office/officeart/2005/8/layout/radial6"/>
    <dgm:cxn modelId="{4FA9E0E9-ABD4-5E4A-B9FA-842395EBCCD3}" srcId="{9D090E19-2A7C-3540-B4DC-B20C8BEC0B10}" destId="{03D2F64B-AFD8-9A48-A5EA-E16F7A6344DA}" srcOrd="1" destOrd="0" parTransId="{C170E46E-E58E-9B4A-97D1-7F29AD04AFF5}" sibTransId="{8DEA9405-6188-9A41-BB73-01C291748D7D}"/>
    <dgm:cxn modelId="{E3EB1868-0875-1645-A36B-BCBEE8AEF098}" type="presParOf" srcId="{8796F3B1-FD37-2F43-B3E4-2CA24B50EE51}" destId="{AEDC2539-FF0C-5A42-A07C-BA22429BF1C6}" srcOrd="0" destOrd="0" presId="urn:microsoft.com/office/officeart/2005/8/layout/radial6"/>
    <dgm:cxn modelId="{011B80FF-A647-1047-B402-E48BD5821D64}" type="presParOf" srcId="{8796F3B1-FD37-2F43-B3E4-2CA24B50EE51}" destId="{2177D60C-9C37-694C-9BB9-95241DDE9269}" srcOrd="1" destOrd="0" presId="urn:microsoft.com/office/officeart/2005/8/layout/radial6"/>
    <dgm:cxn modelId="{F46F1065-B47B-D44A-A0AA-6C11DBACD92B}" type="presParOf" srcId="{8796F3B1-FD37-2F43-B3E4-2CA24B50EE51}" destId="{F13032B1-287F-384F-B040-DD050094B46C}" srcOrd="2" destOrd="0" presId="urn:microsoft.com/office/officeart/2005/8/layout/radial6"/>
    <dgm:cxn modelId="{EB101DC3-BA0F-EB46-A294-4052D3B50408}" type="presParOf" srcId="{8796F3B1-FD37-2F43-B3E4-2CA24B50EE51}" destId="{177D43C4-F201-2541-8B5D-848E6A64D52A}" srcOrd="3" destOrd="0" presId="urn:microsoft.com/office/officeart/2005/8/layout/radial6"/>
    <dgm:cxn modelId="{FC49AD9D-864E-8B4A-B46F-BC9DA7436719}" type="presParOf" srcId="{8796F3B1-FD37-2F43-B3E4-2CA24B50EE51}" destId="{39F05796-0D92-804B-87F5-CA61C0D520AA}" srcOrd="4" destOrd="0" presId="urn:microsoft.com/office/officeart/2005/8/layout/radial6"/>
    <dgm:cxn modelId="{66D1A83C-451D-3E47-8622-89C05E36CAAA}" type="presParOf" srcId="{8796F3B1-FD37-2F43-B3E4-2CA24B50EE51}" destId="{0163DD1E-0D0F-9C48-A5BD-BC90CEAD9E20}" srcOrd="5" destOrd="0" presId="urn:microsoft.com/office/officeart/2005/8/layout/radial6"/>
    <dgm:cxn modelId="{894CF22E-FFF5-8341-B5A6-72AAEB15C4F7}" type="presParOf" srcId="{8796F3B1-FD37-2F43-B3E4-2CA24B50EE51}" destId="{C246D128-B87C-A545-8ED3-775D3398EC18}" srcOrd="6" destOrd="0" presId="urn:microsoft.com/office/officeart/2005/8/layout/radial6"/>
    <dgm:cxn modelId="{78BE0133-774E-F14B-9022-DD7A2418BDA8}" type="presParOf" srcId="{8796F3B1-FD37-2F43-B3E4-2CA24B50EE51}" destId="{EB00333B-149C-894E-AA13-47A7960C89A3}" srcOrd="7" destOrd="0" presId="urn:microsoft.com/office/officeart/2005/8/layout/radial6"/>
    <dgm:cxn modelId="{052B326E-A460-4645-8B05-31166B34C222}" type="presParOf" srcId="{8796F3B1-FD37-2F43-B3E4-2CA24B50EE51}" destId="{D9D5D1F5-F0B9-5F44-8042-D1BFE57C7416}" srcOrd="8" destOrd="0" presId="urn:microsoft.com/office/officeart/2005/8/layout/radial6"/>
    <dgm:cxn modelId="{C414D4C8-4F70-DB49-B8CC-1C5EAA51E431}" type="presParOf" srcId="{8796F3B1-FD37-2F43-B3E4-2CA24B50EE51}" destId="{F60B39FC-9ED5-1242-AC3A-3D8AD00256B2}" srcOrd="9" destOrd="0" presId="urn:microsoft.com/office/officeart/2005/8/layout/radial6"/>
    <dgm:cxn modelId="{698E7796-5176-7240-885D-E92F5B9494CE}" type="presParOf" srcId="{8796F3B1-FD37-2F43-B3E4-2CA24B50EE51}" destId="{3A1F5500-724A-2E46-BC43-DF8C071D61ED}" srcOrd="10" destOrd="0" presId="urn:microsoft.com/office/officeart/2005/8/layout/radial6"/>
    <dgm:cxn modelId="{B7D3A4B2-9072-7943-8666-BC998A868BA4}" type="presParOf" srcId="{8796F3B1-FD37-2F43-B3E4-2CA24B50EE51}" destId="{EC5861FB-C7C6-AA4B-9C9C-A054D7805D04}" srcOrd="11" destOrd="0" presId="urn:microsoft.com/office/officeart/2005/8/layout/radial6"/>
    <dgm:cxn modelId="{32ABF853-AD00-F344-88A4-9E6B79049CA9}" type="presParOf" srcId="{8796F3B1-FD37-2F43-B3E4-2CA24B50EE51}" destId="{D04B705B-004D-FA43-A4DB-53A52333A1AC}" srcOrd="12" destOrd="0" presId="urn:microsoft.com/office/officeart/2005/8/layout/radial6"/>
    <dgm:cxn modelId="{3AF33950-B4ED-E044-81ED-DD3BDA7436E1}" type="presParOf" srcId="{8796F3B1-FD37-2F43-B3E4-2CA24B50EE51}" destId="{01DF97E2-7EC3-9E40-8737-FC9EFD0EF1AB}" srcOrd="13" destOrd="0" presId="urn:microsoft.com/office/officeart/2005/8/layout/radial6"/>
    <dgm:cxn modelId="{20FFBBA1-89BC-404F-9FBA-CC8E1F4C3C6F}" type="presParOf" srcId="{8796F3B1-FD37-2F43-B3E4-2CA24B50EE51}" destId="{6405542E-4A19-CF4A-A8FE-A648F44986B5}" srcOrd="14" destOrd="0" presId="urn:microsoft.com/office/officeart/2005/8/layout/radial6"/>
    <dgm:cxn modelId="{DC203AAA-0E91-F842-A0A8-AF971E5F80B8}" type="presParOf" srcId="{8796F3B1-FD37-2F43-B3E4-2CA24B50EE51}" destId="{CC352F70-19E5-CE41-ACB9-DDA6ACE001D7}"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A09255B-CA7E-2B4B-936C-807EC7A4AFAB}" type="doc">
      <dgm:prSet loTypeId="urn:microsoft.com/office/officeart/2005/8/layout/default#3" loCatId="" qsTypeId="urn:microsoft.com/office/officeart/2005/8/quickstyle/simple2" qsCatId="simple" csTypeId="urn:microsoft.com/office/officeart/2005/8/colors/colorful1#8" csCatId="colorful" phldr="1"/>
      <dgm:spPr/>
      <dgm:t>
        <a:bodyPr/>
        <a:lstStyle/>
        <a:p>
          <a:endParaRPr lang="en-US"/>
        </a:p>
      </dgm:t>
    </dgm:pt>
    <dgm:pt modelId="{9BB4BAB0-7155-394D-A853-210B06441235}">
      <dgm:prSet/>
      <dgm:spPr/>
      <dgm:t>
        <a:bodyPr/>
        <a:lstStyle/>
        <a:p>
          <a:pPr rtl="0"/>
          <a:r>
            <a:rPr lang="en-US" dirty="0">
              <a:latin typeface="Calibri"/>
              <a:cs typeface="Calibri"/>
            </a:rPr>
            <a:t>Dedicated time</a:t>
          </a:r>
        </a:p>
      </dgm:t>
    </dgm:pt>
    <dgm:pt modelId="{D6600059-9909-0F45-855A-A2DADC340642}" type="parTrans" cxnId="{F0134DCE-B8A3-9D42-BBD3-1CA140123047}">
      <dgm:prSet/>
      <dgm:spPr/>
      <dgm:t>
        <a:bodyPr/>
        <a:lstStyle/>
        <a:p>
          <a:endParaRPr lang="en-US">
            <a:latin typeface="Calibri"/>
            <a:cs typeface="Calibri"/>
          </a:endParaRPr>
        </a:p>
      </dgm:t>
    </dgm:pt>
    <dgm:pt modelId="{2330C44C-8683-1A4E-B7BD-50C33091B663}" type="sibTrans" cxnId="{F0134DCE-B8A3-9D42-BBD3-1CA140123047}">
      <dgm:prSet/>
      <dgm:spPr/>
      <dgm:t>
        <a:bodyPr/>
        <a:lstStyle/>
        <a:p>
          <a:endParaRPr lang="en-US">
            <a:latin typeface="Calibri"/>
            <a:cs typeface="Calibri"/>
          </a:endParaRPr>
        </a:p>
      </dgm:t>
    </dgm:pt>
    <dgm:pt modelId="{12622C34-C279-E444-9189-E89994C4D95A}">
      <dgm:prSet/>
      <dgm:spPr/>
      <dgm:t>
        <a:bodyPr/>
        <a:lstStyle/>
        <a:p>
          <a:pPr rtl="0"/>
          <a:r>
            <a:rPr lang="en-US" dirty="0">
              <a:latin typeface="Calibri"/>
              <a:cs typeface="Calibri"/>
            </a:rPr>
            <a:t>Creative problem solving</a:t>
          </a:r>
        </a:p>
      </dgm:t>
    </dgm:pt>
    <dgm:pt modelId="{ED6A01FB-3E11-E34C-9248-A02CBC621C73}" type="parTrans" cxnId="{BE871175-2507-0C41-B39E-0042731027E9}">
      <dgm:prSet/>
      <dgm:spPr/>
      <dgm:t>
        <a:bodyPr/>
        <a:lstStyle/>
        <a:p>
          <a:endParaRPr lang="en-US">
            <a:latin typeface="Calibri"/>
            <a:cs typeface="Calibri"/>
          </a:endParaRPr>
        </a:p>
      </dgm:t>
    </dgm:pt>
    <dgm:pt modelId="{26118C89-6E31-CA48-9A63-E0C0CE90092D}" type="sibTrans" cxnId="{BE871175-2507-0C41-B39E-0042731027E9}">
      <dgm:prSet/>
      <dgm:spPr/>
      <dgm:t>
        <a:bodyPr/>
        <a:lstStyle/>
        <a:p>
          <a:endParaRPr lang="en-US">
            <a:latin typeface="Calibri"/>
            <a:cs typeface="Calibri"/>
          </a:endParaRPr>
        </a:p>
      </dgm:t>
    </dgm:pt>
    <dgm:pt modelId="{1E0C49E2-EE28-E546-B0F1-8B3319E8CD4C}">
      <dgm:prSet/>
      <dgm:spPr/>
      <dgm:t>
        <a:bodyPr/>
        <a:lstStyle/>
        <a:p>
          <a:pPr rtl="0"/>
          <a:r>
            <a:rPr lang="en-US" dirty="0">
              <a:latin typeface="Calibri"/>
              <a:cs typeface="Calibri"/>
            </a:rPr>
            <a:t>Organized team process</a:t>
          </a:r>
        </a:p>
      </dgm:t>
    </dgm:pt>
    <dgm:pt modelId="{ADC39E23-A96E-634D-BF7B-8842535FD2F3}" type="parTrans" cxnId="{570666E0-361D-4C42-9437-08D03D70F815}">
      <dgm:prSet/>
      <dgm:spPr/>
      <dgm:t>
        <a:bodyPr/>
        <a:lstStyle/>
        <a:p>
          <a:endParaRPr lang="en-US">
            <a:latin typeface="Calibri"/>
            <a:cs typeface="Calibri"/>
          </a:endParaRPr>
        </a:p>
      </dgm:t>
    </dgm:pt>
    <dgm:pt modelId="{0DE8798E-7E04-6B47-A340-A254A5D5F6F1}" type="sibTrans" cxnId="{570666E0-361D-4C42-9437-08D03D70F815}">
      <dgm:prSet/>
      <dgm:spPr/>
      <dgm:t>
        <a:bodyPr/>
        <a:lstStyle/>
        <a:p>
          <a:endParaRPr lang="en-US">
            <a:latin typeface="Calibri"/>
            <a:cs typeface="Calibri"/>
          </a:endParaRPr>
        </a:p>
      </dgm:t>
    </dgm:pt>
    <dgm:pt modelId="{6FA057C2-D9C6-3A4C-9F4B-65B7511ACEF9}">
      <dgm:prSet/>
      <dgm:spPr/>
      <dgm:t>
        <a:bodyPr/>
        <a:lstStyle/>
        <a:p>
          <a:pPr rtl="0"/>
          <a:r>
            <a:rPr lang="en-US" dirty="0">
              <a:latin typeface="Calibri"/>
              <a:cs typeface="Calibri"/>
            </a:rPr>
            <a:t>Handling conflict</a:t>
          </a:r>
        </a:p>
      </dgm:t>
    </dgm:pt>
    <dgm:pt modelId="{A6B4A302-FF36-C542-9891-636C804AD833}" type="parTrans" cxnId="{5E256C4B-4947-0046-BD36-1C8660485124}">
      <dgm:prSet/>
      <dgm:spPr/>
      <dgm:t>
        <a:bodyPr/>
        <a:lstStyle/>
        <a:p>
          <a:endParaRPr lang="en-US">
            <a:latin typeface="Calibri"/>
            <a:cs typeface="Calibri"/>
          </a:endParaRPr>
        </a:p>
      </dgm:t>
    </dgm:pt>
    <dgm:pt modelId="{CC78EDDF-E315-1142-8EE3-95A2897F502A}" type="sibTrans" cxnId="{5E256C4B-4947-0046-BD36-1C8660485124}">
      <dgm:prSet/>
      <dgm:spPr/>
      <dgm:t>
        <a:bodyPr/>
        <a:lstStyle/>
        <a:p>
          <a:endParaRPr lang="en-US">
            <a:latin typeface="Calibri"/>
            <a:cs typeface="Calibri"/>
          </a:endParaRPr>
        </a:p>
      </dgm:t>
    </dgm:pt>
    <dgm:pt modelId="{38853AC3-9ED8-D548-A57E-594A6F4FB5B5}" type="pres">
      <dgm:prSet presAssocID="{0A09255B-CA7E-2B4B-936C-807EC7A4AFAB}" presName="diagram" presStyleCnt="0">
        <dgm:presLayoutVars>
          <dgm:dir/>
          <dgm:resizeHandles val="exact"/>
        </dgm:presLayoutVars>
      </dgm:prSet>
      <dgm:spPr/>
    </dgm:pt>
    <dgm:pt modelId="{40F49B64-1E20-3748-BA9B-E7B93C15B80F}" type="pres">
      <dgm:prSet presAssocID="{1E0C49E2-EE28-E546-B0F1-8B3319E8CD4C}" presName="node" presStyleLbl="node1" presStyleIdx="0" presStyleCnt="4">
        <dgm:presLayoutVars>
          <dgm:bulletEnabled val="1"/>
        </dgm:presLayoutVars>
      </dgm:prSet>
      <dgm:spPr/>
    </dgm:pt>
    <dgm:pt modelId="{B0E99A4B-64AC-BF4C-AF11-A2295EFAD64F}" type="pres">
      <dgm:prSet presAssocID="{0DE8798E-7E04-6B47-A340-A254A5D5F6F1}" presName="sibTrans" presStyleCnt="0"/>
      <dgm:spPr/>
    </dgm:pt>
    <dgm:pt modelId="{D529DCA9-D9E7-524C-901B-F46DCB677569}" type="pres">
      <dgm:prSet presAssocID="{9BB4BAB0-7155-394D-A853-210B06441235}" presName="node" presStyleLbl="node1" presStyleIdx="1" presStyleCnt="4">
        <dgm:presLayoutVars>
          <dgm:bulletEnabled val="1"/>
        </dgm:presLayoutVars>
      </dgm:prSet>
      <dgm:spPr/>
    </dgm:pt>
    <dgm:pt modelId="{C2DD5833-F8DC-D24A-B5D7-D8130928AFF2}" type="pres">
      <dgm:prSet presAssocID="{2330C44C-8683-1A4E-B7BD-50C33091B663}" presName="sibTrans" presStyleCnt="0"/>
      <dgm:spPr/>
    </dgm:pt>
    <dgm:pt modelId="{75F440B8-AC94-564B-B688-9E7EBA571652}" type="pres">
      <dgm:prSet presAssocID="{12622C34-C279-E444-9189-E89994C4D95A}" presName="node" presStyleLbl="node1" presStyleIdx="2" presStyleCnt="4">
        <dgm:presLayoutVars>
          <dgm:bulletEnabled val="1"/>
        </dgm:presLayoutVars>
      </dgm:prSet>
      <dgm:spPr/>
    </dgm:pt>
    <dgm:pt modelId="{D55EE92C-8FA7-284C-B8DE-37D68B64EABD}" type="pres">
      <dgm:prSet presAssocID="{26118C89-6E31-CA48-9A63-E0C0CE90092D}" presName="sibTrans" presStyleCnt="0"/>
      <dgm:spPr/>
    </dgm:pt>
    <dgm:pt modelId="{CE95AAAC-95E3-654F-AB66-0805216C9CB2}" type="pres">
      <dgm:prSet presAssocID="{6FA057C2-D9C6-3A4C-9F4B-65B7511ACEF9}" presName="node" presStyleLbl="node1" presStyleIdx="3" presStyleCnt="4">
        <dgm:presLayoutVars>
          <dgm:bulletEnabled val="1"/>
        </dgm:presLayoutVars>
      </dgm:prSet>
      <dgm:spPr/>
    </dgm:pt>
  </dgm:ptLst>
  <dgm:cxnLst>
    <dgm:cxn modelId="{1126211A-77A0-824D-96DA-987B7D9D5F11}" type="presOf" srcId="{1E0C49E2-EE28-E546-B0F1-8B3319E8CD4C}" destId="{40F49B64-1E20-3748-BA9B-E7B93C15B80F}" srcOrd="0" destOrd="0" presId="urn:microsoft.com/office/officeart/2005/8/layout/default#3"/>
    <dgm:cxn modelId="{1A8C5044-63D6-0947-8A35-FFCED6A3D470}" type="presOf" srcId="{6FA057C2-D9C6-3A4C-9F4B-65B7511ACEF9}" destId="{CE95AAAC-95E3-654F-AB66-0805216C9CB2}" srcOrd="0" destOrd="0" presId="urn:microsoft.com/office/officeart/2005/8/layout/default#3"/>
    <dgm:cxn modelId="{5E256C4B-4947-0046-BD36-1C8660485124}" srcId="{0A09255B-CA7E-2B4B-936C-807EC7A4AFAB}" destId="{6FA057C2-D9C6-3A4C-9F4B-65B7511ACEF9}" srcOrd="3" destOrd="0" parTransId="{A6B4A302-FF36-C542-9891-636C804AD833}" sibTransId="{CC78EDDF-E315-1142-8EE3-95A2897F502A}"/>
    <dgm:cxn modelId="{A1B08764-B3C7-8E45-B240-1D4453AE131A}" type="presOf" srcId="{9BB4BAB0-7155-394D-A853-210B06441235}" destId="{D529DCA9-D9E7-524C-901B-F46DCB677569}" srcOrd="0" destOrd="0" presId="urn:microsoft.com/office/officeart/2005/8/layout/default#3"/>
    <dgm:cxn modelId="{BE871175-2507-0C41-B39E-0042731027E9}" srcId="{0A09255B-CA7E-2B4B-936C-807EC7A4AFAB}" destId="{12622C34-C279-E444-9189-E89994C4D95A}" srcOrd="2" destOrd="0" parTransId="{ED6A01FB-3E11-E34C-9248-A02CBC621C73}" sibTransId="{26118C89-6E31-CA48-9A63-E0C0CE90092D}"/>
    <dgm:cxn modelId="{D8C54C76-1FCF-DE49-85D0-EF05427849BD}" type="presOf" srcId="{12622C34-C279-E444-9189-E89994C4D95A}" destId="{75F440B8-AC94-564B-B688-9E7EBA571652}" srcOrd="0" destOrd="0" presId="urn:microsoft.com/office/officeart/2005/8/layout/default#3"/>
    <dgm:cxn modelId="{F0134DCE-B8A3-9D42-BBD3-1CA140123047}" srcId="{0A09255B-CA7E-2B4B-936C-807EC7A4AFAB}" destId="{9BB4BAB0-7155-394D-A853-210B06441235}" srcOrd="1" destOrd="0" parTransId="{D6600059-9909-0F45-855A-A2DADC340642}" sibTransId="{2330C44C-8683-1A4E-B7BD-50C33091B663}"/>
    <dgm:cxn modelId="{FC5F10DE-5722-B84A-A474-0257656AF27C}" type="presOf" srcId="{0A09255B-CA7E-2B4B-936C-807EC7A4AFAB}" destId="{38853AC3-9ED8-D548-A57E-594A6F4FB5B5}" srcOrd="0" destOrd="0" presId="urn:microsoft.com/office/officeart/2005/8/layout/default#3"/>
    <dgm:cxn modelId="{570666E0-361D-4C42-9437-08D03D70F815}" srcId="{0A09255B-CA7E-2B4B-936C-807EC7A4AFAB}" destId="{1E0C49E2-EE28-E546-B0F1-8B3319E8CD4C}" srcOrd="0" destOrd="0" parTransId="{ADC39E23-A96E-634D-BF7B-8842535FD2F3}" sibTransId="{0DE8798E-7E04-6B47-A340-A254A5D5F6F1}"/>
    <dgm:cxn modelId="{F0AE2747-3AD7-574E-A941-FA8FC06AC2D7}" type="presParOf" srcId="{38853AC3-9ED8-D548-A57E-594A6F4FB5B5}" destId="{40F49B64-1E20-3748-BA9B-E7B93C15B80F}" srcOrd="0" destOrd="0" presId="urn:microsoft.com/office/officeart/2005/8/layout/default#3"/>
    <dgm:cxn modelId="{BAEDCD78-9A8D-4646-81A5-130C90E5806C}" type="presParOf" srcId="{38853AC3-9ED8-D548-A57E-594A6F4FB5B5}" destId="{B0E99A4B-64AC-BF4C-AF11-A2295EFAD64F}" srcOrd="1" destOrd="0" presId="urn:microsoft.com/office/officeart/2005/8/layout/default#3"/>
    <dgm:cxn modelId="{3CD1D5D7-101D-2749-98B1-FE4958CD2AA8}" type="presParOf" srcId="{38853AC3-9ED8-D548-A57E-594A6F4FB5B5}" destId="{D529DCA9-D9E7-524C-901B-F46DCB677569}" srcOrd="2" destOrd="0" presId="urn:microsoft.com/office/officeart/2005/8/layout/default#3"/>
    <dgm:cxn modelId="{78051564-1C6A-ED4D-B424-F001E69D9036}" type="presParOf" srcId="{38853AC3-9ED8-D548-A57E-594A6F4FB5B5}" destId="{C2DD5833-F8DC-D24A-B5D7-D8130928AFF2}" srcOrd="3" destOrd="0" presId="urn:microsoft.com/office/officeart/2005/8/layout/default#3"/>
    <dgm:cxn modelId="{59DEF85A-3236-B641-8BCD-FFBE6294F7EF}" type="presParOf" srcId="{38853AC3-9ED8-D548-A57E-594A6F4FB5B5}" destId="{75F440B8-AC94-564B-B688-9E7EBA571652}" srcOrd="4" destOrd="0" presId="urn:microsoft.com/office/officeart/2005/8/layout/default#3"/>
    <dgm:cxn modelId="{D1F4F336-8790-BC45-8ED4-41CA5B0659CC}" type="presParOf" srcId="{38853AC3-9ED8-D548-A57E-594A6F4FB5B5}" destId="{D55EE92C-8FA7-284C-B8DE-37D68B64EABD}" srcOrd="5" destOrd="0" presId="urn:microsoft.com/office/officeart/2005/8/layout/default#3"/>
    <dgm:cxn modelId="{AEDAA0D0-8FC1-074E-8632-226D702DBE02}" type="presParOf" srcId="{38853AC3-9ED8-D548-A57E-594A6F4FB5B5}" destId="{CE95AAAC-95E3-654F-AB66-0805216C9CB2}" srcOrd="6"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9F084D-891C-114E-855F-E0C46D2DA366}">
      <dsp:nvSpPr>
        <dsp:cNvPr id="0" name=""/>
        <dsp:cNvSpPr/>
      </dsp:nvSpPr>
      <dsp:spPr>
        <a:xfrm>
          <a:off x="1121800" y="49088"/>
          <a:ext cx="1500848" cy="833804"/>
        </a:xfrm>
        <a:prstGeom prst="roundRect">
          <a:avLst>
            <a:gd name="adj" fmla="val 10000"/>
          </a:avLst>
        </a:prstGeom>
        <a:solidFill>
          <a:srgbClr val="FFFF00">
            <a:alpha val="90000"/>
          </a:srgb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Risk Factors</a:t>
          </a:r>
        </a:p>
      </dsp:txBody>
      <dsp:txXfrm>
        <a:off x="1146221" y="73509"/>
        <a:ext cx="1452006" cy="784962"/>
      </dsp:txXfrm>
    </dsp:sp>
    <dsp:sp modelId="{3E16337A-0AF9-CC48-ABEB-905B3FE7D2EF}">
      <dsp:nvSpPr>
        <dsp:cNvPr id="0" name=""/>
        <dsp:cNvSpPr/>
      </dsp:nvSpPr>
      <dsp:spPr>
        <a:xfrm>
          <a:off x="3145933" y="64822"/>
          <a:ext cx="1892764" cy="802336"/>
        </a:xfrm>
        <a:prstGeom prst="roundRect">
          <a:avLst>
            <a:gd name="adj" fmla="val 10000"/>
          </a:avLst>
        </a:prstGeom>
        <a:solidFill>
          <a:srgbClr val="A8D08B"/>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Protective Factors</a:t>
          </a:r>
        </a:p>
      </dsp:txBody>
      <dsp:txXfrm>
        <a:off x="3169433" y="88322"/>
        <a:ext cx="1845764" cy="755336"/>
      </dsp:txXfrm>
    </dsp:sp>
    <dsp:sp modelId="{E5C88705-B7F6-164B-95CD-BE77B72339C3}">
      <dsp:nvSpPr>
        <dsp:cNvPr id="0" name=""/>
        <dsp:cNvSpPr/>
      </dsp:nvSpPr>
      <dsp:spPr>
        <a:xfrm>
          <a:off x="2544375" y="3592758"/>
          <a:ext cx="625353" cy="625353"/>
        </a:xfrm>
        <a:prstGeom prst="triangl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5121040-9BB0-3940-A092-88EB660FE993}">
      <dsp:nvSpPr>
        <dsp:cNvPr id="0" name=""/>
        <dsp:cNvSpPr/>
      </dsp:nvSpPr>
      <dsp:spPr>
        <a:xfrm>
          <a:off x="821263" y="3588288"/>
          <a:ext cx="3752120" cy="253476"/>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7962050-8790-CC48-8554-4DDD865E6CF3}">
      <dsp:nvSpPr>
        <dsp:cNvPr id="0" name=""/>
        <dsp:cNvSpPr/>
      </dsp:nvSpPr>
      <dsp:spPr>
        <a:xfrm>
          <a:off x="2963855" y="2944489"/>
          <a:ext cx="2012277" cy="515395"/>
        </a:xfrm>
        <a:prstGeom prst="roundRect">
          <a:avLst/>
        </a:prstGeom>
        <a:solidFill>
          <a:srgbClr val="A8D08B"/>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Self-management skills</a:t>
          </a:r>
        </a:p>
      </dsp:txBody>
      <dsp:txXfrm>
        <a:off x="2989015" y="2969649"/>
        <a:ext cx="1961957" cy="465075"/>
      </dsp:txXfrm>
    </dsp:sp>
    <dsp:sp modelId="{570DA92F-B737-A54B-807E-872064103E04}">
      <dsp:nvSpPr>
        <dsp:cNvPr id="0" name=""/>
        <dsp:cNvSpPr/>
      </dsp:nvSpPr>
      <dsp:spPr>
        <a:xfrm>
          <a:off x="2994292" y="2380789"/>
          <a:ext cx="1810323" cy="513623"/>
        </a:xfrm>
        <a:prstGeom prst="roundRect">
          <a:avLst/>
        </a:prstGeom>
        <a:solidFill>
          <a:srgbClr val="A8D08B"/>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Interpersonal skills</a:t>
          </a:r>
        </a:p>
      </dsp:txBody>
      <dsp:txXfrm>
        <a:off x="3019365" y="2405862"/>
        <a:ext cx="1760177" cy="463477"/>
      </dsp:txXfrm>
    </dsp:sp>
    <dsp:sp modelId="{A9C7B37B-9F67-B04E-B803-8237A08FBB62}">
      <dsp:nvSpPr>
        <dsp:cNvPr id="0" name=""/>
        <dsp:cNvSpPr/>
      </dsp:nvSpPr>
      <dsp:spPr>
        <a:xfrm>
          <a:off x="2994292" y="1864118"/>
          <a:ext cx="1810323" cy="513623"/>
        </a:xfrm>
        <a:prstGeom prst="roundRect">
          <a:avLst/>
        </a:prstGeom>
        <a:solidFill>
          <a:srgbClr val="A8D08B"/>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Healthy habits</a:t>
          </a:r>
        </a:p>
      </dsp:txBody>
      <dsp:txXfrm>
        <a:off x="3019365" y="1889191"/>
        <a:ext cx="1760177" cy="463477"/>
      </dsp:txXfrm>
    </dsp:sp>
    <dsp:sp modelId="{635413E1-5B63-7A41-B9C4-4E1847FE7C2C}">
      <dsp:nvSpPr>
        <dsp:cNvPr id="0" name=""/>
        <dsp:cNvSpPr/>
      </dsp:nvSpPr>
      <dsp:spPr>
        <a:xfrm>
          <a:off x="2809740" y="913130"/>
          <a:ext cx="2393838" cy="869333"/>
        </a:xfrm>
        <a:prstGeom prst="roundRect">
          <a:avLst/>
        </a:prstGeom>
        <a:solidFill>
          <a:srgbClr val="A8D08B"/>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Academic competence</a:t>
          </a:r>
        </a:p>
        <a:p>
          <a:pPr marL="0" lvl="0" indent="0" algn="ctr" defTabSz="800100">
            <a:lnSpc>
              <a:spcPct val="90000"/>
            </a:lnSpc>
            <a:spcBef>
              <a:spcPct val="0"/>
            </a:spcBef>
            <a:spcAft>
              <a:spcPct val="35000"/>
            </a:spcAft>
            <a:buNone/>
          </a:pPr>
          <a:r>
            <a:rPr lang="en-US" sz="1800" kern="1200" dirty="0"/>
            <a:t>School connectedness</a:t>
          </a:r>
        </a:p>
      </dsp:txBody>
      <dsp:txXfrm>
        <a:off x="2852177" y="955567"/>
        <a:ext cx="2308964" cy="784459"/>
      </dsp:txXfrm>
    </dsp:sp>
    <dsp:sp modelId="{B990FAD8-0B02-7343-B014-9CE46AAEB75C}">
      <dsp:nvSpPr>
        <dsp:cNvPr id="0" name=""/>
        <dsp:cNvSpPr/>
      </dsp:nvSpPr>
      <dsp:spPr>
        <a:xfrm>
          <a:off x="1022681" y="2787302"/>
          <a:ext cx="1500848" cy="513623"/>
        </a:xfrm>
        <a:prstGeom prst="roundRect">
          <a:avLst/>
        </a:prstGeom>
        <a:solidFill>
          <a:srgbClr val="FFFF00"/>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Antisocial behavior</a:t>
          </a:r>
        </a:p>
      </dsp:txBody>
      <dsp:txXfrm>
        <a:off x="1047754" y="2812375"/>
        <a:ext cx="1450702" cy="463477"/>
      </dsp:txXfrm>
    </dsp:sp>
    <dsp:sp modelId="{2AC770DF-56AF-C940-AFC0-12A64EE1B82B}">
      <dsp:nvSpPr>
        <dsp:cNvPr id="0" name=""/>
        <dsp:cNvSpPr/>
      </dsp:nvSpPr>
      <dsp:spPr>
        <a:xfrm>
          <a:off x="1022681" y="2233656"/>
          <a:ext cx="1500848" cy="513623"/>
        </a:xfrm>
        <a:prstGeom prst="roundRect">
          <a:avLst/>
        </a:prstGeom>
        <a:solidFill>
          <a:srgbClr val="FFFF00"/>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Substance Use</a:t>
          </a:r>
        </a:p>
      </dsp:txBody>
      <dsp:txXfrm>
        <a:off x="1047754" y="2258729"/>
        <a:ext cx="1450702" cy="463477"/>
      </dsp:txXfrm>
    </dsp:sp>
    <dsp:sp modelId="{B7F5C569-3D08-5B4D-B8B8-FBB48B8A9F07}">
      <dsp:nvSpPr>
        <dsp:cNvPr id="0" name=""/>
        <dsp:cNvSpPr/>
      </dsp:nvSpPr>
      <dsp:spPr>
        <a:xfrm>
          <a:off x="1022681" y="1680010"/>
          <a:ext cx="1500848" cy="513623"/>
        </a:xfrm>
        <a:prstGeom prst="roundRect">
          <a:avLst/>
        </a:prstGeom>
        <a:solidFill>
          <a:srgbClr val="FFFF00"/>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Disability</a:t>
          </a:r>
        </a:p>
      </dsp:txBody>
      <dsp:txXfrm>
        <a:off x="1047754" y="1705083"/>
        <a:ext cx="1450702" cy="463477"/>
      </dsp:txXfrm>
    </dsp:sp>
    <dsp:sp modelId="{AE2E15E2-696F-8E40-81CB-52B81A2B72E5}">
      <dsp:nvSpPr>
        <dsp:cNvPr id="0" name=""/>
        <dsp:cNvSpPr/>
      </dsp:nvSpPr>
      <dsp:spPr>
        <a:xfrm>
          <a:off x="1022681" y="1116358"/>
          <a:ext cx="1500848" cy="513623"/>
        </a:xfrm>
        <a:prstGeom prst="roundRect">
          <a:avLst/>
        </a:prstGeom>
        <a:solidFill>
          <a:srgbClr val="FFFF00"/>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Mental illness</a:t>
          </a:r>
        </a:p>
      </dsp:txBody>
      <dsp:txXfrm>
        <a:off x="1047754" y="1141431"/>
        <a:ext cx="1450702" cy="4634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711FC8-AEA1-4048-AA31-B4375C267384}">
      <dsp:nvSpPr>
        <dsp:cNvPr id="0" name=""/>
        <dsp:cNvSpPr/>
      </dsp:nvSpPr>
      <dsp:spPr>
        <a:xfrm rot="5400000">
          <a:off x="280058" y="1921356"/>
          <a:ext cx="841675" cy="1400529"/>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DC558BF-29D0-BE46-89AB-EA3A956D99B9}">
      <dsp:nvSpPr>
        <dsp:cNvPr id="0" name=""/>
        <dsp:cNvSpPr/>
      </dsp:nvSpPr>
      <dsp:spPr>
        <a:xfrm>
          <a:off x="139562" y="2339812"/>
          <a:ext cx="1264406" cy="1108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dirty="0"/>
            <a:t>Exploration</a:t>
          </a:r>
        </a:p>
      </dsp:txBody>
      <dsp:txXfrm>
        <a:off x="139562" y="2339812"/>
        <a:ext cx="1264406" cy="1108326"/>
      </dsp:txXfrm>
    </dsp:sp>
    <dsp:sp modelId="{6991E3B5-7293-5F4D-ADCD-45D3BC3397A7}">
      <dsp:nvSpPr>
        <dsp:cNvPr id="0" name=""/>
        <dsp:cNvSpPr/>
      </dsp:nvSpPr>
      <dsp:spPr>
        <a:xfrm>
          <a:off x="1165401" y="1818247"/>
          <a:ext cx="238567" cy="238567"/>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22B960C-D0C0-0445-813D-9ABF0AF1E434}">
      <dsp:nvSpPr>
        <dsp:cNvPr id="0" name=""/>
        <dsp:cNvSpPr/>
      </dsp:nvSpPr>
      <dsp:spPr>
        <a:xfrm rot="5400000">
          <a:off x="1827938" y="1538331"/>
          <a:ext cx="841675" cy="1400529"/>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30D7069-C8A2-8048-8FCA-18684F50F57B}">
      <dsp:nvSpPr>
        <dsp:cNvPr id="0" name=""/>
        <dsp:cNvSpPr/>
      </dsp:nvSpPr>
      <dsp:spPr>
        <a:xfrm>
          <a:off x="1687442" y="1956788"/>
          <a:ext cx="1264406" cy="1108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dirty="0"/>
            <a:t>Installation</a:t>
          </a:r>
        </a:p>
      </dsp:txBody>
      <dsp:txXfrm>
        <a:off x="1687442" y="1956788"/>
        <a:ext cx="1264406" cy="1108326"/>
      </dsp:txXfrm>
    </dsp:sp>
    <dsp:sp modelId="{90FD477B-D6AB-BE4C-AC41-B0F05DB702CC}">
      <dsp:nvSpPr>
        <dsp:cNvPr id="0" name=""/>
        <dsp:cNvSpPr/>
      </dsp:nvSpPr>
      <dsp:spPr>
        <a:xfrm>
          <a:off x="2713281" y="1435223"/>
          <a:ext cx="238567" cy="238567"/>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EAC804B-2AD2-2947-B4D0-4466CDD0C391}">
      <dsp:nvSpPr>
        <dsp:cNvPr id="0" name=""/>
        <dsp:cNvSpPr/>
      </dsp:nvSpPr>
      <dsp:spPr>
        <a:xfrm rot="5400000">
          <a:off x="3375818" y="1155307"/>
          <a:ext cx="841675" cy="1400529"/>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9B6DE09-9640-D14E-88EE-5BFB81F964AF}">
      <dsp:nvSpPr>
        <dsp:cNvPr id="0" name=""/>
        <dsp:cNvSpPr/>
      </dsp:nvSpPr>
      <dsp:spPr>
        <a:xfrm>
          <a:off x="3235322" y="1573764"/>
          <a:ext cx="1264406" cy="1108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dirty="0"/>
            <a:t>Initial Implementation</a:t>
          </a:r>
        </a:p>
      </dsp:txBody>
      <dsp:txXfrm>
        <a:off x="3235322" y="1573764"/>
        <a:ext cx="1264406" cy="1108326"/>
      </dsp:txXfrm>
    </dsp:sp>
    <dsp:sp modelId="{BB3CF0FE-BD63-DA4E-88A1-73EA3DAB30CD}">
      <dsp:nvSpPr>
        <dsp:cNvPr id="0" name=""/>
        <dsp:cNvSpPr/>
      </dsp:nvSpPr>
      <dsp:spPr>
        <a:xfrm>
          <a:off x="4261161" y="1052198"/>
          <a:ext cx="238567" cy="238567"/>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579A1A9-19FD-364F-8756-E6C6E20AD525}">
      <dsp:nvSpPr>
        <dsp:cNvPr id="0" name=""/>
        <dsp:cNvSpPr/>
      </dsp:nvSpPr>
      <dsp:spPr>
        <a:xfrm rot="5400000">
          <a:off x="4923698" y="772282"/>
          <a:ext cx="841675" cy="1400529"/>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46DC587-338B-D643-B0EE-F1C4F2669BC0}">
      <dsp:nvSpPr>
        <dsp:cNvPr id="0" name=""/>
        <dsp:cNvSpPr/>
      </dsp:nvSpPr>
      <dsp:spPr>
        <a:xfrm>
          <a:off x="4783202" y="1190739"/>
          <a:ext cx="1264406" cy="1108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dirty="0"/>
            <a:t>Full Implementation</a:t>
          </a:r>
        </a:p>
      </dsp:txBody>
      <dsp:txXfrm>
        <a:off x="4783202" y="1190739"/>
        <a:ext cx="1264406" cy="1108326"/>
      </dsp:txXfrm>
    </dsp:sp>
    <dsp:sp modelId="{C572E897-F87F-FB4A-8B9B-CAB99E69AFB5}">
      <dsp:nvSpPr>
        <dsp:cNvPr id="0" name=""/>
        <dsp:cNvSpPr/>
      </dsp:nvSpPr>
      <dsp:spPr>
        <a:xfrm>
          <a:off x="5809040" y="669174"/>
          <a:ext cx="238567" cy="238567"/>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987F730-D3A8-334F-99FE-B964585FF850}">
      <dsp:nvSpPr>
        <dsp:cNvPr id="0" name=""/>
        <dsp:cNvSpPr/>
      </dsp:nvSpPr>
      <dsp:spPr>
        <a:xfrm rot="5400000">
          <a:off x="6471578" y="389258"/>
          <a:ext cx="841675" cy="1400529"/>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FA6CC39-CA63-934B-A8D9-949928302285}">
      <dsp:nvSpPr>
        <dsp:cNvPr id="0" name=""/>
        <dsp:cNvSpPr/>
      </dsp:nvSpPr>
      <dsp:spPr>
        <a:xfrm>
          <a:off x="6331082" y="807715"/>
          <a:ext cx="1264406" cy="1108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dirty="0"/>
            <a:t>Innovation</a:t>
          </a:r>
        </a:p>
      </dsp:txBody>
      <dsp:txXfrm>
        <a:off x="6331082" y="807715"/>
        <a:ext cx="1264406" cy="1108326"/>
      </dsp:txXfrm>
    </dsp:sp>
    <dsp:sp modelId="{FC971C7F-C597-1141-AC2A-E10ACA7E9887}">
      <dsp:nvSpPr>
        <dsp:cNvPr id="0" name=""/>
        <dsp:cNvSpPr/>
      </dsp:nvSpPr>
      <dsp:spPr>
        <a:xfrm>
          <a:off x="7356920" y="286150"/>
          <a:ext cx="238567" cy="238567"/>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C488DF9-AE35-5742-A5ED-612A7183DCCE}">
      <dsp:nvSpPr>
        <dsp:cNvPr id="0" name=""/>
        <dsp:cNvSpPr/>
      </dsp:nvSpPr>
      <dsp:spPr>
        <a:xfrm rot="5400000">
          <a:off x="8019458" y="6234"/>
          <a:ext cx="841675" cy="1400529"/>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0DA1F91-5C46-7C4C-82A5-DDAA5B10A78E}">
      <dsp:nvSpPr>
        <dsp:cNvPr id="0" name=""/>
        <dsp:cNvSpPr/>
      </dsp:nvSpPr>
      <dsp:spPr>
        <a:xfrm>
          <a:off x="7878962" y="424690"/>
          <a:ext cx="1264406" cy="1108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dirty="0"/>
            <a:t>Sustainability</a:t>
          </a:r>
        </a:p>
      </dsp:txBody>
      <dsp:txXfrm>
        <a:off x="7878962" y="424690"/>
        <a:ext cx="1264406" cy="11083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699C1-73B8-4B5E-AE13-87B8A23DED2D}">
      <dsp:nvSpPr>
        <dsp:cNvPr id="0" name=""/>
        <dsp:cNvSpPr/>
      </dsp:nvSpPr>
      <dsp:spPr>
        <a:xfrm>
          <a:off x="0" y="0"/>
          <a:ext cx="6096000" cy="5638800"/>
        </a:xfrm>
        <a:prstGeom prst="trapezoid">
          <a:avLst>
            <a:gd name="adj" fmla="val 54054"/>
          </a:avLst>
        </a:prstGeom>
        <a:gradFill rotWithShape="0">
          <a:gsLst>
            <a:gs pos="0">
              <a:srgbClr val="CC0000"/>
            </a:gs>
            <a:gs pos="18000">
              <a:srgbClr val="FFFF99"/>
            </a:gs>
            <a:gs pos="50000">
              <a:srgbClr val="66FF33"/>
            </a:gs>
            <a:gs pos="65000">
              <a:srgbClr val="33CC33"/>
            </a:gs>
            <a:gs pos="82000">
              <a:srgbClr val="009900"/>
            </a:gs>
          </a:gsLst>
          <a:lin ang="5400000" scaled="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0" y="0"/>
        <a:ext cx="6096000" cy="5638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CD42B-AD35-4119-8173-705E9B203F4E}">
      <dsp:nvSpPr>
        <dsp:cNvPr id="0" name=""/>
        <dsp:cNvSpPr/>
      </dsp:nvSpPr>
      <dsp:spPr>
        <a:xfrm rot="20026820">
          <a:off x="-20573" y="662088"/>
          <a:ext cx="5181600" cy="4407501"/>
        </a:xfrm>
        <a:prstGeom prst="swooshArrow">
          <a:avLst>
            <a:gd name="adj1" fmla="val 25000"/>
            <a:gd name="adj2" fmla="val 25000"/>
          </a:avLst>
        </a:prstGeom>
        <a:gradFill rotWithShape="0">
          <a:gsLst>
            <a:gs pos="0">
              <a:srgbClr val="CC0000"/>
            </a:gs>
            <a:gs pos="18000">
              <a:srgbClr val="FFFF99"/>
            </a:gs>
            <a:gs pos="50000">
              <a:srgbClr val="66FF33"/>
            </a:gs>
            <a:gs pos="65000">
              <a:srgbClr val="33CC33"/>
            </a:gs>
            <a:gs pos="82000">
              <a:srgbClr val="009900"/>
            </a:gs>
          </a:gsLst>
          <a:lin ang="5400000" scaled="0"/>
        </a:gradFill>
        <a:ln>
          <a:noFill/>
        </a:ln>
        <a:effectLst>
          <a:innerShdw blurRad="393700" dist="279400">
            <a:srgbClr val="00B050"/>
          </a:innerShdw>
        </a:effectLst>
      </dsp:spPr>
      <dsp:style>
        <a:lnRef idx="0">
          <a:scrgbClr r="0" g="0" b="0"/>
        </a:lnRef>
        <a:fillRef idx="1">
          <a:scrgbClr r="0" g="0" b="0"/>
        </a:fillRef>
        <a:effectRef idx="0">
          <a:scrgbClr r="0" g="0" b="0"/>
        </a:effectRef>
        <a:fontRef idx="minor"/>
      </dsp:style>
    </dsp:sp>
    <dsp:sp modelId="{7A58CA06-7CF4-4880-8AFF-C27C46361B7A}">
      <dsp:nvSpPr>
        <dsp:cNvPr id="0" name=""/>
        <dsp:cNvSpPr/>
      </dsp:nvSpPr>
      <dsp:spPr>
        <a:xfrm>
          <a:off x="893827" y="5105401"/>
          <a:ext cx="439518" cy="439521"/>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F801E5-F605-4B6B-AD44-734A83015E31}">
      <dsp:nvSpPr>
        <dsp:cNvPr id="0" name=""/>
        <dsp:cNvSpPr/>
      </dsp:nvSpPr>
      <dsp:spPr>
        <a:xfrm>
          <a:off x="275542" y="4390336"/>
          <a:ext cx="2620061" cy="638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86" tIns="0" rIns="0" bIns="0" numCol="1" spcCol="1270" anchor="t" anchorCtr="0">
          <a:noAutofit/>
        </a:bodyPr>
        <a:lstStyle/>
        <a:p>
          <a:pPr marL="0" lvl="0" indent="0" algn="ctr" defTabSz="1600200">
            <a:lnSpc>
              <a:spcPct val="90000"/>
            </a:lnSpc>
            <a:spcBef>
              <a:spcPct val="0"/>
            </a:spcBef>
            <a:spcAft>
              <a:spcPct val="35000"/>
            </a:spcAft>
            <a:buNone/>
          </a:pPr>
          <a:r>
            <a:rPr lang="en-US" sz="3600" kern="1200" dirty="0"/>
            <a:t>Universal</a:t>
          </a:r>
        </a:p>
      </dsp:txBody>
      <dsp:txXfrm>
        <a:off x="275542" y="4390336"/>
        <a:ext cx="2620061" cy="638863"/>
      </dsp:txXfrm>
    </dsp:sp>
    <dsp:sp modelId="{486B20C5-91A5-4C36-8053-3B9ACF3D938D}">
      <dsp:nvSpPr>
        <dsp:cNvPr id="0" name=""/>
        <dsp:cNvSpPr/>
      </dsp:nvSpPr>
      <dsp:spPr>
        <a:xfrm>
          <a:off x="2494026" y="2286000"/>
          <a:ext cx="243535" cy="243535"/>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2E8C8B-CBB3-47CF-BB93-4E34DA5A865B}">
      <dsp:nvSpPr>
        <dsp:cNvPr id="0" name=""/>
        <dsp:cNvSpPr/>
      </dsp:nvSpPr>
      <dsp:spPr>
        <a:xfrm>
          <a:off x="1540763" y="1730755"/>
          <a:ext cx="2269242" cy="631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044" tIns="0" rIns="0" bIns="0" numCol="1" spcCol="1270" anchor="t" anchorCtr="0">
          <a:noAutofit/>
        </a:bodyPr>
        <a:lstStyle/>
        <a:p>
          <a:pPr marL="0" lvl="0" indent="0" algn="ctr" defTabSz="1600200">
            <a:lnSpc>
              <a:spcPct val="90000"/>
            </a:lnSpc>
            <a:spcBef>
              <a:spcPct val="0"/>
            </a:spcBef>
            <a:spcAft>
              <a:spcPct val="35000"/>
            </a:spcAft>
            <a:buNone/>
          </a:pPr>
          <a:r>
            <a:rPr lang="en-US" sz="3600" kern="1200" dirty="0"/>
            <a:t>Targeted</a:t>
          </a:r>
        </a:p>
      </dsp:txBody>
      <dsp:txXfrm>
        <a:off x="1540763" y="1730755"/>
        <a:ext cx="2269242" cy="631444"/>
      </dsp:txXfrm>
    </dsp:sp>
    <dsp:sp modelId="{CC2DC6BB-4BD5-444C-A232-89F7B6D9B5AD}">
      <dsp:nvSpPr>
        <dsp:cNvPr id="0" name=""/>
        <dsp:cNvSpPr/>
      </dsp:nvSpPr>
      <dsp:spPr>
        <a:xfrm>
          <a:off x="3637027" y="1295399"/>
          <a:ext cx="336804" cy="336804"/>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BFCB8B-9EFA-490C-AAD3-ED7928DE275A}">
      <dsp:nvSpPr>
        <dsp:cNvPr id="0" name=""/>
        <dsp:cNvSpPr/>
      </dsp:nvSpPr>
      <dsp:spPr>
        <a:xfrm>
          <a:off x="1884427" y="634989"/>
          <a:ext cx="2310380" cy="492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465" tIns="0" rIns="0" bIns="0" numCol="1" spcCol="1270" anchor="t" anchorCtr="0">
          <a:noAutofit/>
        </a:bodyPr>
        <a:lstStyle/>
        <a:p>
          <a:pPr marL="0" lvl="0" indent="0" algn="ctr" defTabSz="1600200">
            <a:lnSpc>
              <a:spcPct val="90000"/>
            </a:lnSpc>
            <a:spcBef>
              <a:spcPct val="0"/>
            </a:spcBef>
            <a:spcAft>
              <a:spcPct val="35000"/>
            </a:spcAft>
            <a:buNone/>
          </a:pPr>
          <a:r>
            <a:rPr lang="en-US" sz="3600" kern="1200" dirty="0"/>
            <a:t>Intensive</a:t>
          </a:r>
        </a:p>
      </dsp:txBody>
      <dsp:txXfrm>
        <a:off x="1884427" y="634989"/>
        <a:ext cx="2310380" cy="4924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ADFFAC-B534-E744-89FB-4FE04F07973A}">
      <dsp:nvSpPr>
        <dsp:cNvPr id="0" name=""/>
        <dsp:cNvSpPr/>
      </dsp:nvSpPr>
      <dsp:spPr>
        <a:xfrm>
          <a:off x="524194" y="538"/>
          <a:ext cx="3419623" cy="205177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kern="1200" dirty="0"/>
            <a:t>a positive caring adult </a:t>
          </a:r>
        </a:p>
      </dsp:txBody>
      <dsp:txXfrm>
        <a:off x="524194" y="538"/>
        <a:ext cx="3419623" cy="2051774"/>
      </dsp:txXfrm>
    </dsp:sp>
    <dsp:sp modelId="{0AF07A31-0FBE-9047-B485-B9F18B5F1603}">
      <dsp:nvSpPr>
        <dsp:cNvPr id="0" name=""/>
        <dsp:cNvSpPr/>
      </dsp:nvSpPr>
      <dsp:spPr>
        <a:xfrm>
          <a:off x="4285781" y="538"/>
          <a:ext cx="3419623" cy="205177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kern="1200" dirty="0">
              <a:solidFill>
                <a:schemeClr val="tx1"/>
              </a:solidFill>
            </a:rPr>
            <a:t>daily positive interactions with teachers &amp; other adults </a:t>
          </a:r>
        </a:p>
      </dsp:txBody>
      <dsp:txXfrm>
        <a:off x="4285781" y="538"/>
        <a:ext cx="3419623" cy="2051774"/>
      </dsp:txXfrm>
    </dsp:sp>
    <dsp:sp modelId="{220B8F43-15F3-854D-9280-E2A601501F01}">
      <dsp:nvSpPr>
        <dsp:cNvPr id="0" name=""/>
        <dsp:cNvSpPr/>
      </dsp:nvSpPr>
      <dsp:spPr>
        <a:xfrm>
          <a:off x="524194" y="2394275"/>
          <a:ext cx="3419623" cy="205177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kern="1200"/>
            <a:t>supervision and monitoring of students </a:t>
          </a:r>
        </a:p>
      </dsp:txBody>
      <dsp:txXfrm>
        <a:off x="524194" y="2394275"/>
        <a:ext cx="3419623" cy="2051774"/>
      </dsp:txXfrm>
    </dsp:sp>
    <dsp:sp modelId="{9CB0473A-259A-E54F-8345-F22E86466F74}">
      <dsp:nvSpPr>
        <dsp:cNvPr id="0" name=""/>
        <dsp:cNvSpPr/>
      </dsp:nvSpPr>
      <dsp:spPr>
        <a:xfrm>
          <a:off x="4285781" y="2394275"/>
          <a:ext cx="3419623" cy="205177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kern="1200" dirty="0"/>
            <a:t>more performance feedback</a:t>
          </a:r>
        </a:p>
      </dsp:txBody>
      <dsp:txXfrm>
        <a:off x="4285781" y="2394275"/>
        <a:ext cx="3419623" cy="20517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D5258-58A9-F143-B270-6BA29D98AF8E}">
      <dsp:nvSpPr>
        <dsp:cNvPr id="0" name=""/>
        <dsp:cNvSpPr/>
      </dsp:nvSpPr>
      <dsp:spPr>
        <a:xfrm>
          <a:off x="0" y="343013"/>
          <a:ext cx="8229600" cy="932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latin typeface="Calibri"/>
              <a:cs typeface="Calibri"/>
            </a:rPr>
            <a:t>Check-In/Check-Out</a:t>
          </a:r>
        </a:p>
        <a:p>
          <a:pPr marL="171450" lvl="1" indent="-171450" algn="l" defTabSz="711200" rtl="0">
            <a:lnSpc>
              <a:spcPct val="90000"/>
            </a:lnSpc>
            <a:spcBef>
              <a:spcPct val="0"/>
            </a:spcBef>
            <a:spcAft>
              <a:spcPct val="15000"/>
            </a:spcAft>
            <a:buChar char="•"/>
          </a:pPr>
          <a:r>
            <a:rPr lang="en-US" sz="1600" kern="1200" dirty="0">
              <a:latin typeface="Calibri"/>
              <a:cs typeface="Calibri"/>
            </a:rPr>
            <a:t>Adult Mentoring Programs  </a:t>
          </a:r>
        </a:p>
      </dsp:txBody>
      <dsp:txXfrm>
        <a:off x="0" y="343013"/>
        <a:ext cx="8229600" cy="932400"/>
      </dsp:txXfrm>
    </dsp:sp>
    <dsp:sp modelId="{5A1480F1-2662-A840-8BC9-23BE5E02EA76}">
      <dsp:nvSpPr>
        <dsp:cNvPr id="0" name=""/>
        <dsp:cNvSpPr/>
      </dsp:nvSpPr>
      <dsp:spPr>
        <a:xfrm>
          <a:off x="411480" y="106853"/>
          <a:ext cx="5760720" cy="472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Calibri"/>
              <a:cs typeface="Calibri"/>
            </a:rPr>
            <a:t>Access Adult Attention/Support:</a:t>
          </a:r>
        </a:p>
      </dsp:txBody>
      <dsp:txXfrm>
        <a:off x="434537" y="129910"/>
        <a:ext cx="5714606" cy="426206"/>
      </dsp:txXfrm>
    </dsp:sp>
    <dsp:sp modelId="{1A56BD32-BE7C-674E-8EDC-99F64E24C8AA}">
      <dsp:nvSpPr>
        <dsp:cNvPr id="0" name=""/>
        <dsp:cNvSpPr/>
      </dsp:nvSpPr>
      <dsp:spPr>
        <a:xfrm>
          <a:off x="0" y="1597973"/>
          <a:ext cx="8229600" cy="1209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latin typeface="Calibri"/>
              <a:cs typeface="Calibri"/>
            </a:rPr>
            <a:t>Social Skills Instruction</a:t>
          </a:r>
        </a:p>
        <a:p>
          <a:pPr marL="171450" lvl="1" indent="-171450" algn="l" defTabSz="711200" rtl="0">
            <a:lnSpc>
              <a:spcPct val="90000"/>
            </a:lnSpc>
            <a:spcBef>
              <a:spcPct val="0"/>
            </a:spcBef>
            <a:spcAft>
              <a:spcPct val="15000"/>
            </a:spcAft>
            <a:buChar char="•"/>
          </a:pPr>
          <a:r>
            <a:rPr lang="en-US" sz="1600" kern="1200" dirty="0">
              <a:latin typeface="Calibri"/>
              <a:cs typeface="Calibri"/>
            </a:rPr>
            <a:t>Peer Mentoring</a:t>
          </a:r>
        </a:p>
        <a:p>
          <a:pPr marL="171450" lvl="1" indent="-171450" algn="l" defTabSz="711200" rtl="0">
            <a:lnSpc>
              <a:spcPct val="90000"/>
            </a:lnSpc>
            <a:spcBef>
              <a:spcPct val="0"/>
            </a:spcBef>
            <a:spcAft>
              <a:spcPct val="15000"/>
            </a:spcAft>
            <a:buChar char="•"/>
          </a:pPr>
          <a:r>
            <a:rPr lang="en-US" sz="1600" kern="1200" dirty="0">
              <a:latin typeface="Calibri"/>
              <a:cs typeface="Calibri"/>
            </a:rPr>
            <a:t>Self-Monitoring with Peer Support (function: academic task escape)</a:t>
          </a:r>
        </a:p>
      </dsp:txBody>
      <dsp:txXfrm>
        <a:off x="0" y="1597973"/>
        <a:ext cx="8229600" cy="1209600"/>
      </dsp:txXfrm>
    </dsp:sp>
    <dsp:sp modelId="{D018D51C-113A-6640-825F-3DBAEF172076}">
      <dsp:nvSpPr>
        <dsp:cNvPr id="0" name=""/>
        <dsp:cNvSpPr/>
      </dsp:nvSpPr>
      <dsp:spPr>
        <a:xfrm>
          <a:off x="411480" y="1361813"/>
          <a:ext cx="5760720" cy="4723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711200" rtl="0">
            <a:lnSpc>
              <a:spcPct val="90000"/>
            </a:lnSpc>
            <a:spcBef>
              <a:spcPct val="0"/>
            </a:spcBef>
            <a:spcAft>
              <a:spcPct val="35000"/>
            </a:spcAft>
            <a:buNone/>
          </a:pPr>
          <a:r>
            <a:rPr lang="en-US" sz="1600" kern="1200" dirty="0">
              <a:solidFill>
                <a:schemeClr val="tx1"/>
              </a:solidFill>
              <a:latin typeface="Calibri"/>
              <a:cs typeface="Calibri"/>
            </a:rPr>
            <a:t>Access Peer Attention/Support:</a:t>
          </a:r>
        </a:p>
      </dsp:txBody>
      <dsp:txXfrm>
        <a:off x="434537" y="1384870"/>
        <a:ext cx="5714606" cy="426206"/>
      </dsp:txXfrm>
    </dsp:sp>
    <dsp:sp modelId="{D69F45BF-AECB-B840-8351-71A65C8B2F03}">
      <dsp:nvSpPr>
        <dsp:cNvPr id="0" name=""/>
        <dsp:cNvSpPr/>
      </dsp:nvSpPr>
      <dsp:spPr>
        <a:xfrm>
          <a:off x="0" y="3130134"/>
          <a:ext cx="8229600" cy="12096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latin typeface="Calibri"/>
              <a:cs typeface="Calibri"/>
            </a:rPr>
            <a:t>Organization/Homework planning support</a:t>
          </a:r>
        </a:p>
        <a:p>
          <a:pPr marL="171450" lvl="1" indent="-171450" algn="l" defTabSz="711200" rtl="0">
            <a:lnSpc>
              <a:spcPct val="90000"/>
            </a:lnSpc>
            <a:spcBef>
              <a:spcPct val="0"/>
            </a:spcBef>
            <a:spcAft>
              <a:spcPct val="15000"/>
            </a:spcAft>
            <a:buChar char="•"/>
          </a:pPr>
          <a:r>
            <a:rPr lang="en-US" sz="1600" kern="1200" dirty="0">
              <a:latin typeface="Calibri"/>
              <a:cs typeface="Calibri"/>
            </a:rPr>
            <a:t>Homework completion club</a:t>
          </a:r>
        </a:p>
        <a:p>
          <a:pPr marL="171450" lvl="1" indent="-171450" algn="l" defTabSz="711200" rtl="0">
            <a:lnSpc>
              <a:spcPct val="90000"/>
            </a:lnSpc>
            <a:spcBef>
              <a:spcPct val="0"/>
            </a:spcBef>
            <a:spcAft>
              <a:spcPct val="15000"/>
            </a:spcAft>
            <a:buChar char="•"/>
          </a:pPr>
          <a:r>
            <a:rPr lang="en-US" sz="1600" kern="1200" dirty="0">
              <a:latin typeface="Calibri"/>
              <a:cs typeface="Calibri"/>
            </a:rPr>
            <a:t>Tutoring</a:t>
          </a:r>
        </a:p>
      </dsp:txBody>
      <dsp:txXfrm>
        <a:off x="0" y="3130134"/>
        <a:ext cx="8229600" cy="1209600"/>
      </dsp:txXfrm>
    </dsp:sp>
    <dsp:sp modelId="{3DE29DC4-51D3-A942-9F79-A3A150AF3609}">
      <dsp:nvSpPr>
        <dsp:cNvPr id="0" name=""/>
        <dsp:cNvSpPr/>
      </dsp:nvSpPr>
      <dsp:spPr>
        <a:xfrm>
          <a:off x="411480" y="2893974"/>
          <a:ext cx="5760720" cy="4723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711200" rtl="0">
            <a:lnSpc>
              <a:spcPct val="90000"/>
            </a:lnSpc>
            <a:spcBef>
              <a:spcPct val="0"/>
            </a:spcBef>
            <a:spcAft>
              <a:spcPct val="35000"/>
            </a:spcAft>
            <a:buNone/>
          </a:pPr>
          <a:r>
            <a:rPr lang="en-US" sz="1600" kern="1200" dirty="0">
              <a:solidFill>
                <a:schemeClr val="tx1"/>
              </a:solidFill>
              <a:latin typeface="Calibri"/>
              <a:cs typeface="Calibri"/>
            </a:rPr>
            <a:t>Academic Skills Support </a:t>
          </a:r>
        </a:p>
      </dsp:txBody>
      <dsp:txXfrm>
        <a:off x="434537" y="2917031"/>
        <a:ext cx="5714606" cy="4262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E8D63-6B0A-054E-9EDE-D12C8825CCAD}">
      <dsp:nvSpPr>
        <dsp:cNvPr id="0" name=""/>
        <dsp:cNvSpPr/>
      </dsp:nvSpPr>
      <dsp:spPr>
        <a:xfrm>
          <a:off x="3072333" y="2060"/>
          <a:ext cx="1932533" cy="193253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1 Teaming</a:t>
          </a:r>
        </a:p>
      </dsp:txBody>
      <dsp:txXfrm>
        <a:off x="3355346" y="285073"/>
        <a:ext cx="1366507" cy="1366507"/>
      </dsp:txXfrm>
    </dsp:sp>
    <dsp:sp modelId="{3D1F2DC8-3071-3948-A3B6-4B5DF1D05757}">
      <dsp:nvSpPr>
        <dsp:cNvPr id="0" name=""/>
        <dsp:cNvSpPr/>
      </dsp:nvSpPr>
      <dsp:spPr>
        <a:xfrm rot="2160000">
          <a:off x="4943680" y="1486249"/>
          <a:ext cx="513275" cy="65222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958384" y="1571441"/>
        <a:ext cx="359293" cy="391337"/>
      </dsp:txXfrm>
    </dsp:sp>
    <dsp:sp modelId="{B714E91A-C160-194D-8B67-B94DB17B0E43}">
      <dsp:nvSpPr>
        <dsp:cNvPr id="0" name=""/>
        <dsp:cNvSpPr/>
      </dsp:nvSpPr>
      <dsp:spPr>
        <a:xfrm>
          <a:off x="5419274" y="1707212"/>
          <a:ext cx="1932533" cy="193253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2 Goals</a:t>
          </a:r>
        </a:p>
      </dsp:txBody>
      <dsp:txXfrm>
        <a:off x="5702287" y="1990225"/>
        <a:ext cx="1366507" cy="1366507"/>
      </dsp:txXfrm>
    </dsp:sp>
    <dsp:sp modelId="{6D832F3D-176A-DA4E-B8B0-AEA4786E9D37}">
      <dsp:nvSpPr>
        <dsp:cNvPr id="0" name=""/>
        <dsp:cNvSpPr/>
      </dsp:nvSpPr>
      <dsp:spPr>
        <a:xfrm rot="6480000">
          <a:off x="5687207" y="3710775"/>
          <a:ext cx="510667" cy="65222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5787478" y="3768370"/>
        <a:ext cx="357467" cy="391337"/>
      </dsp:txXfrm>
    </dsp:sp>
    <dsp:sp modelId="{B69FD425-294C-1046-84B7-634DDC3FCABF}">
      <dsp:nvSpPr>
        <dsp:cNvPr id="0" name=""/>
        <dsp:cNvSpPr/>
      </dsp:nvSpPr>
      <dsp:spPr>
        <a:xfrm>
          <a:off x="4467223" y="4466206"/>
          <a:ext cx="2043731" cy="193253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3 Assessment (FBA)</a:t>
          </a:r>
        </a:p>
      </dsp:txBody>
      <dsp:txXfrm>
        <a:off x="4766520" y="4749219"/>
        <a:ext cx="1445137" cy="1366507"/>
      </dsp:txXfrm>
    </dsp:sp>
    <dsp:sp modelId="{2EE71718-80D7-3748-A55B-759900103859}">
      <dsp:nvSpPr>
        <dsp:cNvPr id="0" name=""/>
        <dsp:cNvSpPr/>
      </dsp:nvSpPr>
      <dsp:spPr>
        <a:xfrm rot="10800000">
          <a:off x="3824280" y="5106358"/>
          <a:ext cx="454346" cy="65222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3960584" y="5236804"/>
        <a:ext cx="318042" cy="391337"/>
      </dsp:txXfrm>
    </dsp:sp>
    <dsp:sp modelId="{8B6B9EE8-0D21-2940-A616-F3CF2E364D24}">
      <dsp:nvSpPr>
        <dsp:cNvPr id="0" name=""/>
        <dsp:cNvSpPr/>
      </dsp:nvSpPr>
      <dsp:spPr>
        <a:xfrm>
          <a:off x="1566254" y="4466206"/>
          <a:ext cx="2043711" cy="193253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4 Intervention (BSP)</a:t>
          </a:r>
        </a:p>
      </dsp:txBody>
      <dsp:txXfrm>
        <a:off x="1865549" y="4749219"/>
        <a:ext cx="1445121" cy="1366507"/>
      </dsp:txXfrm>
    </dsp:sp>
    <dsp:sp modelId="{227F59A3-CD55-AC49-A8EC-537072C3CADC}">
      <dsp:nvSpPr>
        <dsp:cNvPr id="0" name=""/>
        <dsp:cNvSpPr/>
      </dsp:nvSpPr>
      <dsp:spPr>
        <a:xfrm rot="15120000">
          <a:off x="1888256" y="3738266"/>
          <a:ext cx="510668" cy="65222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1988527" y="3941563"/>
        <a:ext cx="357468" cy="391337"/>
      </dsp:txXfrm>
    </dsp:sp>
    <dsp:sp modelId="{055A228B-730B-E548-B01D-38059EFC69F8}">
      <dsp:nvSpPr>
        <dsp:cNvPr id="0" name=""/>
        <dsp:cNvSpPr/>
      </dsp:nvSpPr>
      <dsp:spPr>
        <a:xfrm>
          <a:off x="725392" y="1707212"/>
          <a:ext cx="1932533" cy="1932533"/>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5 Evaluation (BSP)</a:t>
          </a:r>
        </a:p>
      </dsp:txBody>
      <dsp:txXfrm>
        <a:off x="1008405" y="1990225"/>
        <a:ext cx="1366507" cy="1366507"/>
      </dsp:txXfrm>
    </dsp:sp>
    <dsp:sp modelId="{6035C700-9C39-114E-92F4-BC4585231EDA}">
      <dsp:nvSpPr>
        <dsp:cNvPr id="0" name=""/>
        <dsp:cNvSpPr/>
      </dsp:nvSpPr>
      <dsp:spPr>
        <a:xfrm rot="19440000">
          <a:off x="2596739" y="1503326"/>
          <a:ext cx="513275" cy="652229"/>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611443" y="1679026"/>
        <a:ext cx="359293" cy="3913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352F70-19E5-CE41-ACB9-DDA6ACE001D7}">
      <dsp:nvSpPr>
        <dsp:cNvPr id="0" name=""/>
        <dsp:cNvSpPr/>
      </dsp:nvSpPr>
      <dsp:spPr>
        <a:xfrm>
          <a:off x="1519242" y="630790"/>
          <a:ext cx="4200515" cy="4200515"/>
        </a:xfrm>
        <a:prstGeom prst="blockArc">
          <a:avLst>
            <a:gd name="adj1" fmla="val 11880000"/>
            <a:gd name="adj2" fmla="val 16200000"/>
            <a:gd name="adj3" fmla="val 464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4B705B-004D-FA43-A4DB-53A52333A1AC}">
      <dsp:nvSpPr>
        <dsp:cNvPr id="0" name=""/>
        <dsp:cNvSpPr/>
      </dsp:nvSpPr>
      <dsp:spPr>
        <a:xfrm>
          <a:off x="1519242" y="630790"/>
          <a:ext cx="4200515" cy="4200515"/>
        </a:xfrm>
        <a:prstGeom prst="blockArc">
          <a:avLst>
            <a:gd name="adj1" fmla="val 7560000"/>
            <a:gd name="adj2" fmla="val 11880000"/>
            <a:gd name="adj3" fmla="val 464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0B39FC-9ED5-1242-AC3A-3D8AD00256B2}">
      <dsp:nvSpPr>
        <dsp:cNvPr id="0" name=""/>
        <dsp:cNvSpPr/>
      </dsp:nvSpPr>
      <dsp:spPr>
        <a:xfrm>
          <a:off x="1519242" y="630790"/>
          <a:ext cx="4200515" cy="4200515"/>
        </a:xfrm>
        <a:prstGeom prst="blockArc">
          <a:avLst>
            <a:gd name="adj1" fmla="val 3240000"/>
            <a:gd name="adj2" fmla="val 7560000"/>
            <a:gd name="adj3" fmla="val 464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46D128-B87C-A545-8ED3-775D3398EC18}">
      <dsp:nvSpPr>
        <dsp:cNvPr id="0" name=""/>
        <dsp:cNvSpPr/>
      </dsp:nvSpPr>
      <dsp:spPr>
        <a:xfrm>
          <a:off x="1519242" y="630790"/>
          <a:ext cx="4200515" cy="4200515"/>
        </a:xfrm>
        <a:prstGeom prst="blockArc">
          <a:avLst>
            <a:gd name="adj1" fmla="val 20520000"/>
            <a:gd name="adj2" fmla="val 3240000"/>
            <a:gd name="adj3" fmla="val 464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7D43C4-F201-2541-8B5D-848E6A64D52A}">
      <dsp:nvSpPr>
        <dsp:cNvPr id="0" name=""/>
        <dsp:cNvSpPr/>
      </dsp:nvSpPr>
      <dsp:spPr>
        <a:xfrm>
          <a:off x="1519242" y="630790"/>
          <a:ext cx="4200515" cy="4200515"/>
        </a:xfrm>
        <a:prstGeom prst="blockArc">
          <a:avLst>
            <a:gd name="adj1" fmla="val 16200000"/>
            <a:gd name="adj2" fmla="val 20520000"/>
            <a:gd name="adj3" fmla="val 464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DC2539-FF0C-5A42-A07C-BA22429BF1C6}">
      <dsp:nvSpPr>
        <dsp:cNvPr id="0" name=""/>
        <dsp:cNvSpPr/>
      </dsp:nvSpPr>
      <dsp:spPr>
        <a:xfrm>
          <a:off x="2652768" y="1764317"/>
          <a:ext cx="1933463" cy="19334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rtl="0">
            <a:lnSpc>
              <a:spcPct val="90000"/>
            </a:lnSpc>
            <a:spcBef>
              <a:spcPct val="0"/>
            </a:spcBef>
            <a:spcAft>
              <a:spcPct val="35000"/>
            </a:spcAft>
            <a:buNone/>
          </a:pPr>
          <a:r>
            <a:rPr lang="en-US" sz="3100" kern="1200" dirty="0"/>
            <a:t>Student</a:t>
          </a:r>
        </a:p>
      </dsp:txBody>
      <dsp:txXfrm>
        <a:off x="2935917" y="2047466"/>
        <a:ext cx="1367165" cy="1367165"/>
      </dsp:txXfrm>
    </dsp:sp>
    <dsp:sp modelId="{2177D60C-9C37-694C-9BB9-95241DDE9269}">
      <dsp:nvSpPr>
        <dsp:cNvPr id="0" name=""/>
        <dsp:cNvSpPr/>
      </dsp:nvSpPr>
      <dsp:spPr>
        <a:xfrm>
          <a:off x="2942787" y="2802"/>
          <a:ext cx="1353424" cy="135342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en-US" sz="1900" kern="1200" dirty="0"/>
            <a:t>Teacher</a:t>
          </a:r>
        </a:p>
      </dsp:txBody>
      <dsp:txXfrm>
        <a:off x="3140991" y="201006"/>
        <a:ext cx="957016" cy="957016"/>
      </dsp:txXfrm>
    </dsp:sp>
    <dsp:sp modelId="{39F05796-0D92-804B-87F5-CA61C0D520AA}">
      <dsp:nvSpPr>
        <dsp:cNvPr id="0" name=""/>
        <dsp:cNvSpPr/>
      </dsp:nvSpPr>
      <dsp:spPr>
        <a:xfrm>
          <a:off x="4893913" y="1420377"/>
          <a:ext cx="1353424" cy="135342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en-US" sz="1900" kern="1200" dirty="0"/>
            <a:t>Parent</a:t>
          </a:r>
        </a:p>
      </dsp:txBody>
      <dsp:txXfrm>
        <a:off x="5092117" y="1618581"/>
        <a:ext cx="957016" cy="957016"/>
      </dsp:txXfrm>
    </dsp:sp>
    <dsp:sp modelId="{EB00333B-149C-894E-AA13-47A7960C89A3}">
      <dsp:nvSpPr>
        <dsp:cNvPr id="0" name=""/>
        <dsp:cNvSpPr/>
      </dsp:nvSpPr>
      <dsp:spPr>
        <a:xfrm>
          <a:off x="4148649" y="3714063"/>
          <a:ext cx="1353424" cy="135342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en-US" sz="1900" kern="1200" dirty="0"/>
            <a:t>Behavior expert</a:t>
          </a:r>
        </a:p>
      </dsp:txBody>
      <dsp:txXfrm>
        <a:off x="4346853" y="3912267"/>
        <a:ext cx="957016" cy="957016"/>
      </dsp:txXfrm>
    </dsp:sp>
    <dsp:sp modelId="{3A1F5500-724A-2E46-BC43-DF8C071D61ED}">
      <dsp:nvSpPr>
        <dsp:cNvPr id="0" name=""/>
        <dsp:cNvSpPr/>
      </dsp:nvSpPr>
      <dsp:spPr>
        <a:xfrm>
          <a:off x="1736925" y="3714063"/>
          <a:ext cx="1353424" cy="135342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en-US" sz="1900" kern="1200" dirty="0"/>
            <a:t>Resource expert</a:t>
          </a:r>
        </a:p>
      </dsp:txBody>
      <dsp:txXfrm>
        <a:off x="1935129" y="3912267"/>
        <a:ext cx="957016" cy="957016"/>
      </dsp:txXfrm>
    </dsp:sp>
    <dsp:sp modelId="{01DF97E2-7EC3-9E40-8737-FC9EFD0EF1AB}">
      <dsp:nvSpPr>
        <dsp:cNvPr id="0" name=""/>
        <dsp:cNvSpPr/>
      </dsp:nvSpPr>
      <dsp:spPr>
        <a:xfrm>
          <a:off x="991662" y="1420377"/>
          <a:ext cx="1353424" cy="1353424"/>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en-US" sz="1900" kern="1200" dirty="0"/>
            <a:t>Others?</a:t>
          </a:r>
        </a:p>
      </dsp:txBody>
      <dsp:txXfrm>
        <a:off x="1189866" y="1618581"/>
        <a:ext cx="957016" cy="9570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49B64-1E20-3748-BA9B-E7B93C15B80F}">
      <dsp:nvSpPr>
        <dsp:cNvPr id="0" name=""/>
        <dsp:cNvSpPr/>
      </dsp:nvSpPr>
      <dsp:spPr>
        <a:xfrm>
          <a:off x="524194" y="538"/>
          <a:ext cx="3419623" cy="205177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rtl="0">
            <a:lnSpc>
              <a:spcPct val="90000"/>
            </a:lnSpc>
            <a:spcBef>
              <a:spcPct val="0"/>
            </a:spcBef>
            <a:spcAft>
              <a:spcPct val="35000"/>
            </a:spcAft>
            <a:buNone/>
          </a:pPr>
          <a:r>
            <a:rPr lang="en-US" sz="4100" kern="1200" dirty="0">
              <a:latin typeface="Calibri"/>
              <a:cs typeface="Calibri"/>
            </a:rPr>
            <a:t>Organized team process</a:t>
          </a:r>
        </a:p>
      </dsp:txBody>
      <dsp:txXfrm>
        <a:off x="524194" y="538"/>
        <a:ext cx="3419623" cy="2051774"/>
      </dsp:txXfrm>
    </dsp:sp>
    <dsp:sp modelId="{D529DCA9-D9E7-524C-901B-F46DCB677569}">
      <dsp:nvSpPr>
        <dsp:cNvPr id="0" name=""/>
        <dsp:cNvSpPr/>
      </dsp:nvSpPr>
      <dsp:spPr>
        <a:xfrm>
          <a:off x="4285781" y="538"/>
          <a:ext cx="3419623" cy="2051774"/>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rtl="0">
            <a:lnSpc>
              <a:spcPct val="90000"/>
            </a:lnSpc>
            <a:spcBef>
              <a:spcPct val="0"/>
            </a:spcBef>
            <a:spcAft>
              <a:spcPct val="35000"/>
            </a:spcAft>
            <a:buNone/>
          </a:pPr>
          <a:r>
            <a:rPr lang="en-US" sz="4100" kern="1200" dirty="0">
              <a:latin typeface="Calibri"/>
              <a:cs typeface="Calibri"/>
            </a:rPr>
            <a:t>Dedicated time</a:t>
          </a:r>
        </a:p>
      </dsp:txBody>
      <dsp:txXfrm>
        <a:off x="4285781" y="538"/>
        <a:ext cx="3419623" cy="2051774"/>
      </dsp:txXfrm>
    </dsp:sp>
    <dsp:sp modelId="{75F440B8-AC94-564B-B688-9E7EBA571652}">
      <dsp:nvSpPr>
        <dsp:cNvPr id="0" name=""/>
        <dsp:cNvSpPr/>
      </dsp:nvSpPr>
      <dsp:spPr>
        <a:xfrm>
          <a:off x="524194" y="2394275"/>
          <a:ext cx="3419623" cy="205177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rtl="0">
            <a:lnSpc>
              <a:spcPct val="90000"/>
            </a:lnSpc>
            <a:spcBef>
              <a:spcPct val="0"/>
            </a:spcBef>
            <a:spcAft>
              <a:spcPct val="35000"/>
            </a:spcAft>
            <a:buNone/>
          </a:pPr>
          <a:r>
            <a:rPr lang="en-US" sz="4100" kern="1200" dirty="0">
              <a:latin typeface="Calibri"/>
              <a:cs typeface="Calibri"/>
            </a:rPr>
            <a:t>Creative problem solving</a:t>
          </a:r>
        </a:p>
      </dsp:txBody>
      <dsp:txXfrm>
        <a:off x="524194" y="2394275"/>
        <a:ext cx="3419623" cy="2051774"/>
      </dsp:txXfrm>
    </dsp:sp>
    <dsp:sp modelId="{CE95AAAC-95E3-654F-AB66-0805216C9CB2}">
      <dsp:nvSpPr>
        <dsp:cNvPr id="0" name=""/>
        <dsp:cNvSpPr/>
      </dsp:nvSpPr>
      <dsp:spPr>
        <a:xfrm>
          <a:off x="4285781" y="2394275"/>
          <a:ext cx="3419623" cy="2051774"/>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rtl="0">
            <a:lnSpc>
              <a:spcPct val="90000"/>
            </a:lnSpc>
            <a:spcBef>
              <a:spcPct val="0"/>
            </a:spcBef>
            <a:spcAft>
              <a:spcPct val="35000"/>
            </a:spcAft>
            <a:buNone/>
          </a:pPr>
          <a:r>
            <a:rPr lang="en-US" sz="4100" kern="1200" dirty="0">
              <a:latin typeface="Calibri"/>
              <a:cs typeface="Calibri"/>
            </a:rPr>
            <a:t>Handling conflict</a:t>
          </a:r>
        </a:p>
      </dsp:txBody>
      <dsp:txXfrm>
        <a:off x="4285781" y="2394275"/>
        <a:ext cx="3419623" cy="2051774"/>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62EAE4-DCFE-E248-8A6B-286B8EB4300D}" type="datetimeFigureOut">
              <a:rPr lang="en-US" smtClean="0"/>
              <a:t>3/28/21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BB015C-04EA-E24D-AD99-ACED6D85B783}" type="slidenum">
              <a:rPr lang="en-US" smtClean="0"/>
              <a:t>‹#›</a:t>
            </a:fld>
            <a:endParaRPr lang="en-US"/>
          </a:p>
        </p:txBody>
      </p:sp>
    </p:spTree>
    <p:extLst>
      <p:ext uri="{BB962C8B-B14F-4D97-AF65-F5344CB8AC3E}">
        <p14:creationId xmlns:p14="http://schemas.microsoft.com/office/powerpoint/2010/main" val="1021558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schoolimprovementcoach.org/manual/7%20Norms%20and%20Roles.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527F70-0E88-5448-8FC1-4C026611D99A}" type="slidenum">
              <a:rPr lang="en-US" smtClean="0"/>
              <a:t>1</a:t>
            </a:fld>
            <a:endParaRPr lang="en-US"/>
          </a:p>
        </p:txBody>
      </p:sp>
    </p:spTree>
    <p:extLst>
      <p:ext uri="{BB962C8B-B14F-4D97-AF65-F5344CB8AC3E}">
        <p14:creationId xmlns:p14="http://schemas.microsoft.com/office/powerpoint/2010/main" val="2351780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a:t>
            </a:r>
          </a:p>
          <a:p>
            <a:r>
              <a:rPr lang="en-US" dirty="0"/>
              <a:t>However, balancing the boat becomes harder when risk factors are heavier than the protective factors due to trauma, outside influences such as negative peer modeling, family disruption, bullying, and explicit and implicit bias.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Keeping our boat afloat requires a balancing of the effects of life’s challenges with supports</a:t>
            </a:r>
          </a:p>
          <a:p>
            <a:r>
              <a:rPr lang="en-US" dirty="0"/>
              <a:t>As educators, we need to explicitly focus on both learning about these risk factors and the things that influence them while avoiding some of the responses that WE KNOW DO NOT WORK!</a:t>
            </a:r>
          </a:p>
          <a:p>
            <a:endParaRPr lang="en-US" dirty="0"/>
          </a:p>
        </p:txBody>
      </p:sp>
      <p:sp>
        <p:nvSpPr>
          <p:cNvPr id="4" name="Slide Number Placeholder 3"/>
          <p:cNvSpPr>
            <a:spLocks noGrp="1"/>
          </p:cNvSpPr>
          <p:nvPr>
            <p:ph type="sldNum" sz="quarter" idx="10"/>
          </p:nvPr>
        </p:nvSpPr>
        <p:spPr/>
        <p:txBody>
          <a:bodyPr/>
          <a:lstStyle/>
          <a:p>
            <a:fld id="{D4BEA0C2-72F9-0741-B0FE-652D9140B8BA}" type="slidenum">
              <a:rPr lang="en-US" smtClean="0"/>
              <a:t>17</a:t>
            </a:fld>
            <a:endParaRPr lang="en-US"/>
          </a:p>
        </p:txBody>
      </p:sp>
    </p:spTree>
    <p:extLst>
      <p:ext uri="{BB962C8B-B14F-4D97-AF65-F5344CB8AC3E}">
        <p14:creationId xmlns:p14="http://schemas.microsoft.com/office/powerpoint/2010/main" val="2239312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play a DELIBERATE role in promoting protective factors for so many of our students through carefully selecting effective responses.</a:t>
            </a:r>
          </a:p>
          <a:p>
            <a:endParaRPr lang="en-US" dirty="0"/>
          </a:p>
          <a:p>
            <a:r>
              <a:rPr lang="en-US" dirty="0"/>
              <a:t>This institute provide some of the gems for your treasure chest that can help you even the keel for our learners and our schools;</a:t>
            </a:r>
          </a:p>
          <a:p>
            <a:r>
              <a:rPr lang="en-US" dirty="0"/>
              <a:t>	Offerings have a focus on charting a course of prevention within a system that provides access to learning for students. </a:t>
            </a:r>
          </a:p>
          <a:p>
            <a:r>
              <a:rPr lang="en-US" dirty="0"/>
              <a:t>	Several strands delve into how to use data to make the most effective and efficient decisions to help navigate the waters.  </a:t>
            </a:r>
          </a:p>
          <a:p>
            <a:r>
              <a:rPr lang="en-US" dirty="0"/>
              <a:t>	There are many topic-based consultants here that can help you take your team’s learning to a higher level beyond just training with the goal of high fidelity implementation.</a:t>
            </a:r>
          </a:p>
          <a:p>
            <a:endParaRPr lang="en-US" dirty="0"/>
          </a:p>
          <a:p>
            <a:r>
              <a:rPr lang="en-US" dirty="0"/>
              <a:t>It is hero’s work, daunting, exhilarating and rewarding.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4BEA0C2-72F9-0741-B0FE-652D9140B8BA}" type="slidenum">
              <a:rPr lang="en-US" smtClean="0"/>
              <a:t>18</a:t>
            </a:fld>
            <a:endParaRPr lang="en-US"/>
          </a:p>
        </p:txBody>
      </p:sp>
    </p:spTree>
    <p:extLst>
      <p:ext uri="{BB962C8B-B14F-4D97-AF65-F5344CB8AC3E}">
        <p14:creationId xmlns:p14="http://schemas.microsoft.com/office/powerpoint/2010/main" val="1031620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charset="0"/>
                <a:ea typeface="ＭＳ Ｐゴシック" charset="-128"/>
              </a:defRPr>
            </a:lvl1pPr>
            <a:lvl2pPr marL="777943" indent="-299209">
              <a:spcBef>
                <a:spcPct val="30000"/>
              </a:spcBef>
              <a:defRPr sz="1300">
                <a:solidFill>
                  <a:schemeClr val="tx1"/>
                </a:solidFill>
                <a:latin typeface="Calibri" charset="0"/>
                <a:ea typeface="ＭＳ Ｐゴシック" charset="-128"/>
              </a:defRPr>
            </a:lvl2pPr>
            <a:lvl3pPr marL="1196835" indent="-239367">
              <a:spcBef>
                <a:spcPct val="30000"/>
              </a:spcBef>
              <a:defRPr sz="1300">
                <a:solidFill>
                  <a:schemeClr val="tx1"/>
                </a:solidFill>
                <a:latin typeface="Calibri" charset="0"/>
                <a:ea typeface="ＭＳ Ｐゴシック" charset="-128"/>
              </a:defRPr>
            </a:lvl3pPr>
            <a:lvl4pPr marL="1675569" indent="-239367">
              <a:spcBef>
                <a:spcPct val="30000"/>
              </a:spcBef>
              <a:defRPr sz="1300">
                <a:solidFill>
                  <a:schemeClr val="tx1"/>
                </a:solidFill>
                <a:latin typeface="Calibri" charset="0"/>
                <a:ea typeface="ＭＳ Ｐゴシック" charset="-128"/>
              </a:defRPr>
            </a:lvl4pPr>
            <a:lvl5pPr marL="2154304" indent="-239367">
              <a:spcBef>
                <a:spcPct val="30000"/>
              </a:spcBef>
              <a:defRPr sz="1300">
                <a:solidFill>
                  <a:schemeClr val="tx1"/>
                </a:solidFill>
                <a:latin typeface="Calibri" charset="0"/>
                <a:ea typeface="ＭＳ Ｐゴシック" charset="-128"/>
              </a:defRPr>
            </a:lvl5pPr>
            <a:lvl6pPr marL="2633038" indent="-239367" defTabSz="478734" eaLnBrk="0" fontAlgn="base" hangingPunct="0">
              <a:spcBef>
                <a:spcPct val="30000"/>
              </a:spcBef>
              <a:spcAft>
                <a:spcPct val="0"/>
              </a:spcAft>
              <a:defRPr sz="1300">
                <a:solidFill>
                  <a:schemeClr val="tx1"/>
                </a:solidFill>
                <a:latin typeface="Calibri" charset="0"/>
                <a:ea typeface="ＭＳ Ｐゴシック" charset="-128"/>
              </a:defRPr>
            </a:lvl6pPr>
            <a:lvl7pPr marL="3111772" indent="-239367" defTabSz="478734" eaLnBrk="0" fontAlgn="base" hangingPunct="0">
              <a:spcBef>
                <a:spcPct val="30000"/>
              </a:spcBef>
              <a:spcAft>
                <a:spcPct val="0"/>
              </a:spcAft>
              <a:defRPr sz="1300">
                <a:solidFill>
                  <a:schemeClr val="tx1"/>
                </a:solidFill>
                <a:latin typeface="Calibri" charset="0"/>
                <a:ea typeface="ＭＳ Ｐゴシック" charset="-128"/>
              </a:defRPr>
            </a:lvl7pPr>
            <a:lvl8pPr marL="3590506" indent="-239367" defTabSz="478734" eaLnBrk="0" fontAlgn="base" hangingPunct="0">
              <a:spcBef>
                <a:spcPct val="30000"/>
              </a:spcBef>
              <a:spcAft>
                <a:spcPct val="0"/>
              </a:spcAft>
              <a:defRPr sz="1300">
                <a:solidFill>
                  <a:schemeClr val="tx1"/>
                </a:solidFill>
                <a:latin typeface="Calibri" charset="0"/>
                <a:ea typeface="ＭＳ Ｐゴシック" charset="-128"/>
              </a:defRPr>
            </a:lvl8pPr>
            <a:lvl9pPr marL="4069240" indent="-239367" defTabSz="478734" eaLnBrk="0" fontAlgn="base" hangingPunct="0">
              <a:spcBef>
                <a:spcPct val="30000"/>
              </a:spcBef>
              <a:spcAft>
                <a:spcPct val="0"/>
              </a:spcAft>
              <a:defRPr sz="1300">
                <a:solidFill>
                  <a:schemeClr val="tx1"/>
                </a:solidFill>
                <a:latin typeface="Calibri" charset="0"/>
                <a:ea typeface="ＭＳ Ｐゴシック" charset="-128"/>
              </a:defRPr>
            </a:lvl9pPr>
          </a:lstStyle>
          <a:p>
            <a:pPr>
              <a:spcBef>
                <a:spcPct val="0"/>
              </a:spcBef>
            </a:pPr>
            <a:fld id="{53F0157E-4380-194A-BE3D-94A7B67B10DE}" type="slidenum">
              <a:rPr lang="en-US" altLang="en-US">
                <a:latin typeface="Times" charset="0"/>
              </a:rPr>
              <a:pPr>
                <a:spcBef>
                  <a:spcPct val="0"/>
                </a:spcBef>
              </a:pPr>
              <a:t>19</a:t>
            </a:fld>
            <a:endParaRPr lang="en-US" altLang="en-US">
              <a:latin typeface="Times" charset="0"/>
            </a:endParaRPr>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b="1" dirty="0">
              <a:latin typeface="Times" charset="0"/>
            </a:endParaRPr>
          </a:p>
        </p:txBody>
      </p:sp>
    </p:spTree>
    <p:extLst>
      <p:ext uri="{BB962C8B-B14F-4D97-AF65-F5344CB8AC3E}">
        <p14:creationId xmlns:p14="http://schemas.microsoft.com/office/powerpoint/2010/main" val="1903642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E3187-1A0F-A041-87FB-39F77E522553}" type="slidenum">
              <a:rPr lang="en-US" smtClean="0"/>
              <a:t>20</a:t>
            </a:fld>
            <a:endParaRPr lang="en-US"/>
          </a:p>
        </p:txBody>
      </p:sp>
    </p:spTree>
    <p:extLst>
      <p:ext uri="{BB962C8B-B14F-4D97-AF65-F5344CB8AC3E}">
        <p14:creationId xmlns:p14="http://schemas.microsoft.com/office/powerpoint/2010/main" val="1364360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5939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z="1900">
                <a:latin typeface="Times New Roman" charset="0"/>
              </a:rPr>
              <a:t>Every student has competencies.  Label behavior not STUDENTS.  Everyone at one point or another needs targeted or intensive supports.  Dylan is doing great in reading but may need more support in Math and with anger management.</a:t>
            </a:r>
          </a:p>
        </p:txBody>
      </p:sp>
      <p:sp>
        <p:nvSpPr>
          <p:cNvPr id="5939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charset="0"/>
                <a:ea typeface="ＭＳ Ｐゴシック" charset="-128"/>
              </a:defRPr>
            </a:lvl1pPr>
            <a:lvl2pPr marL="777943" indent="-299209">
              <a:spcBef>
                <a:spcPct val="30000"/>
              </a:spcBef>
              <a:defRPr sz="1300">
                <a:solidFill>
                  <a:schemeClr val="tx1"/>
                </a:solidFill>
                <a:latin typeface="Calibri" charset="0"/>
                <a:ea typeface="ＭＳ Ｐゴシック" charset="-128"/>
              </a:defRPr>
            </a:lvl2pPr>
            <a:lvl3pPr marL="1196835" indent="-239367">
              <a:spcBef>
                <a:spcPct val="30000"/>
              </a:spcBef>
              <a:defRPr sz="1300">
                <a:solidFill>
                  <a:schemeClr val="tx1"/>
                </a:solidFill>
                <a:latin typeface="Calibri" charset="0"/>
                <a:ea typeface="ＭＳ Ｐゴシック" charset="-128"/>
              </a:defRPr>
            </a:lvl3pPr>
            <a:lvl4pPr marL="1675569" indent="-239367">
              <a:spcBef>
                <a:spcPct val="30000"/>
              </a:spcBef>
              <a:defRPr sz="1300">
                <a:solidFill>
                  <a:schemeClr val="tx1"/>
                </a:solidFill>
                <a:latin typeface="Calibri" charset="0"/>
                <a:ea typeface="ＭＳ Ｐゴシック" charset="-128"/>
              </a:defRPr>
            </a:lvl4pPr>
            <a:lvl5pPr marL="2154304" indent="-239367">
              <a:spcBef>
                <a:spcPct val="30000"/>
              </a:spcBef>
              <a:defRPr sz="1300">
                <a:solidFill>
                  <a:schemeClr val="tx1"/>
                </a:solidFill>
                <a:latin typeface="Calibri" charset="0"/>
                <a:ea typeface="ＭＳ Ｐゴシック" charset="-128"/>
              </a:defRPr>
            </a:lvl5pPr>
            <a:lvl6pPr marL="2633038" indent="-239367" eaLnBrk="0" fontAlgn="base" hangingPunct="0">
              <a:spcBef>
                <a:spcPct val="30000"/>
              </a:spcBef>
              <a:spcAft>
                <a:spcPct val="0"/>
              </a:spcAft>
              <a:defRPr sz="1300">
                <a:solidFill>
                  <a:schemeClr val="tx1"/>
                </a:solidFill>
                <a:latin typeface="Calibri" charset="0"/>
                <a:ea typeface="ＭＳ Ｐゴシック" charset="-128"/>
              </a:defRPr>
            </a:lvl6pPr>
            <a:lvl7pPr marL="3111772" indent="-239367" eaLnBrk="0" fontAlgn="base" hangingPunct="0">
              <a:spcBef>
                <a:spcPct val="30000"/>
              </a:spcBef>
              <a:spcAft>
                <a:spcPct val="0"/>
              </a:spcAft>
              <a:defRPr sz="1300">
                <a:solidFill>
                  <a:schemeClr val="tx1"/>
                </a:solidFill>
                <a:latin typeface="Calibri" charset="0"/>
                <a:ea typeface="ＭＳ Ｐゴシック" charset="-128"/>
              </a:defRPr>
            </a:lvl7pPr>
            <a:lvl8pPr marL="3590506" indent="-239367" eaLnBrk="0" fontAlgn="base" hangingPunct="0">
              <a:spcBef>
                <a:spcPct val="30000"/>
              </a:spcBef>
              <a:spcAft>
                <a:spcPct val="0"/>
              </a:spcAft>
              <a:defRPr sz="1300">
                <a:solidFill>
                  <a:schemeClr val="tx1"/>
                </a:solidFill>
                <a:latin typeface="Calibri" charset="0"/>
                <a:ea typeface="ＭＳ Ｐゴシック" charset="-128"/>
              </a:defRPr>
            </a:lvl8pPr>
            <a:lvl9pPr marL="4069240" indent="-239367" eaLnBrk="0" fontAlgn="base" hangingPunct="0">
              <a:spcBef>
                <a:spcPct val="30000"/>
              </a:spcBef>
              <a:spcAft>
                <a:spcPct val="0"/>
              </a:spcAft>
              <a:defRPr sz="1300">
                <a:solidFill>
                  <a:schemeClr val="tx1"/>
                </a:solidFill>
                <a:latin typeface="Calibri" charset="0"/>
                <a:ea typeface="ＭＳ Ｐゴシック" charset="-128"/>
              </a:defRPr>
            </a:lvl9pPr>
          </a:lstStyle>
          <a:p>
            <a:pPr defTabSz="957468">
              <a:spcBef>
                <a:spcPct val="0"/>
              </a:spcBef>
            </a:pPr>
            <a:fld id="{7ACD6BB1-E9FA-6940-9422-1A6F6F7D9ED5}" type="slidenum">
              <a:rPr lang="en-US" altLang="en-US">
                <a:solidFill>
                  <a:srgbClr val="000000"/>
                </a:solidFill>
                <a:latin typeface="Times New Roman" charset="0"/>
              </a:rPr>
              <a:pPr defTabSz="957468">
                <a:spcBef>
                  <a:spcPct val="0"/>
                </a:spcBef>
              </a:pPr>
              <a:t>21</a:t>
            </a:fld>
            <a:endParaRPr lang="en-US" altLang="en-US">
              <a:solidFill>
                <a:srgbClr val="000000"/>
              </a:solidFill>
              <a:latin typeface="Times New Roman" charset="0"/>
            </a:endParaRPr>
          </a:p>
        </p:txBody>
      </p:sp>
    </p:spTree>
    <p:extLst>
      <p:ext uri="{BB962C8B-B14F-4D97-AF65-F5344CB8AC3E}">
        <p14:creationId xmlns:p14="http://schemas.microsoft.com/office/powerpoint/2010/main" val="364228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Not in workbook</a:t>
            </a:r>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22</a:t>
            </a:fld>
            <a:endParaRPr lang="en-US"/>
          </a:p>
        </p:txBody>
      </p:sp>
    </p:spTree>
    <p:extLst>
      <p:ext uri="{BB962C8B-B14F-4D97-AF65-F5344CB8AC3E}">
        <p14:creationId xmlns:p14="http://schemas.microsoft.com/office/powerpoint/2010/main" val="2691224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048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ＭＳ Ｐゴシック" charset="0"/>
                <a:cs typeface="ＭＳ Ｐゴシック" charset="0"/>
              </a:rPr>
              <a:t>Need to have a system that builds from the base…</a:t>
            </a:r>
          </a:p>
          <a:p>
            <a:pPr eaLnBrk="1" hangingPunct="1">
              <a:spcBef>
                <a:spcPct val="0"/>
              </a:spcBef>
            </a:pPr>
            <a:r>
              <a:rPr lang="en-US" dirty="0">
                <a:latin typeface="Calibri" charset="0"/>
                <a:ea typeface="ＭＳ Ｐゴシック" charset="0"/>
                <a:cs typeface="ＭＳ Ｐゴシック" charset="0"/>
              </a:rPr>
              <a:t>VT had schools with really good individualized systems and schools that do a great job with Universal supports.  It</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s building the supports in between that has been the challenge.  It </a:t>
            </a:r>
            <a:r>
              <a:rPr lang="en-US" altLang="ja-JP" dirty="0" err="1">
                <a:latin typeface="Calibri" charset="0"/>
                <a:ea typeface="ＭＳ Ｐゴシック" charset="0"/>
                <a:cs typeface="ＭＳ Ｐゴシック" charset="0"/>
              </a:rPr>
              <a:t>doesn</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t come naturally.</a:t>
            </a:r>
          </a:p>
          <a:p>
            <a:pPr eaLnBrk="1" hangingPunct="1">
              <a:spcBef>
                <a:spcPct val="0"/>
              </a:spcBef>
            </a:pPr>
            <a:endParaRPr lang="en-US" dirty="0">
              <a:latin typeface="Calibri" charset="0"/>
              <a:ea typeface="ＭＳ Ｐゴシック" charset="0"/>
              <a:cs typeface="ＭＳ Ｐゴシック" charset="0"/>
            </a:endParaRPr>
          </a:p>
          <a:p>
            <a:pPr eaLnBrk="1" hangingPunct="1">
              <a:spcBef>
                <a:spcPct val="0"/>
              </a:spcBef>
            </a:pPr>
            <a:r>
              <a:rPr lang="en-US" dirty="0">
                <a:latin typeface="Calibri" charset="0"/>
                <a:ea typeface="ＭＳ Ｐゴシック" charset="0"/>
                <a:cs typeface="ＭＳ Ｐゴシック" charset="0"/>
              </a:rPr>
              <a:t>Ken</a:t>
            </a:r>
          </a:p>
        </p:txBody>
      </p:sp>
      <p:sp>
        <p:nvSpPr>
          <p:cNvPr id="2048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85372" indent="-302066" eaLnBrk="0" hangingPunct="0">
              <a:defRPr sz="2500">
                <a:solidFill>
                  <a:schemeClr val="tx1"/>
                </a:solidFill>
                <a:latin typeface="Arial" charset="0"/>
                <a:ea typeface="ＭＳ Ｐゴシック" charset="0"/>
              </a:defRPr>
            </a:lvl2pPr>
            <a:lvl3pPr marL="1208265" indent="-241653" eaLnBrk="0" hangingPunct="0">
              <a:defRPr sz="2500">
                <a:solidFill>
                  <a:schemeClr val="tx1"/>
                </a:solidFill>
                <a:latin typeface="Arial" charset="0"/>
                <a:ea typeface="ＭＳ Ｐゴシック" charset="0"/>
              </a:defRPr>
            </a:lvl3pPr>
            <a:lvl4pPr marL="1691571" indent="-241653" eaLnBrk="0" hangingPunct="0">
              <a:defRPr sz="2500">
                <a:solidFill>
                  <a:schemeClr val="tx1"/>
                </a:solidFill>
                <a:latin typeface="Arial" charset="0"/>
                <a:ea typeface="ＭＳ Ｐゴシック" charset="0"/>
              </a:defRPr>
            </a:lvl4pPr>
            <a:lvl5pPr marL="2174878" indent="-241653" eaLnBrk="0" hangingPunct="0">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BEFC5A2E-1FC8-8D41-9189-CE2A54BD582D}" type="slidenum">
              <a:rPr lang="en-US" sz="1300">
                <a:latin typeface="Calibri" charset="0"/>
              </a:rPr>
              <a:pPr eaLnBrk="1" hangingPunct="1"/>
              <a:t>24</a:t>
            </a:fld>
            <a:endParaRPr lang="en-US" sz="1300">
              <a:latin typeface="Calibri" charset="0"/>
            </a:endParaRPr>
          </a:p>
        </p:txBody>
      </p:sp>
    </p:spTree>
    <p:extLst>
      <p:ext uri="{BB962C8B-B14F-4D97-AF65-F5344CB8AC3E}">
        <p14:creationId xmlns:p14="http://schemas.microsoft.com/office/powerpoint/2010/main" val="4235127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Jean</a:t>
            </a:r>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25</a:t>
            </a:fld>
            <a:endParaRPr lang="en-US"/>
          </a:p>
        </p:txBody>
      </p:sp>
    </p:spTree>
    <p:extLst>
      <p:ext uri="{BB962C8B-B14F-4D97-AF65-F5344CB8AC3E}">
        <p14:creationId xmlns:p14="http://schemas.microsoft.com/office/powerpoint/2010/main" val="251409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Jean</a:t>
            </a:r>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27</a:t>
            </a:fld>
            <a:endParaRPr lang="en-US"/>
          </a:p>
        </p:txBody>
      </p:sp>
    </p:spTree>
    <p:extLst>
      <p:ext uri="{BB962C8B-B14F-4D97-AF65-F5344CB8AC3E}">
        <p14:creationId xmlns:p14="http://schemas.microsoft.com/office/powerpoint/2010/main" val="1694400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0</a:t>
            </a:r>
            <a:r>
              <a:rPr lang="en-US" baseline="0" dirty="0"/>
              <a:t> TO 4%</a:t>
            </a:r>
            <a:endParaRPr lang="en-US"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28</a:t>
            </a:fld>
            <a:endParaRPr lang="en-US"/>
          </a:p>
        </p:txBody>
      </p:sp>
    </p:spTree>
    <p:extLst>
      <p:ext uri="{BB962C8B-B14F-4D97-AF65-F5344CB8AC3E}">
        <p14:creationId xmlns:p14="http://schemas.microsoft.com/office/powerpoint/2010/main" val="3816428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2732363D-13FB-0A44-B46C-FC387606E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153D47FE-31E1-4941-826A-4670BED4F9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Explain what</a:t>
            </a:r>
            <a:r>
              <a:rPr lang="ja-JP" altLang="en-US">
                <a:ea typeface="ＭＳ Ｐゴシック" panose="020B0600070205080204" pitchFamily="34" charset="-128"/>
              </a:rPr>
              <a:t>’</a:t>
            </a:r>
            <a:r>
              <a:rPr lang="en-US" altLang="ja-JP" dirty="0">
                <a:ea typeface="ＭＳ Ｐゴシック" panose="020B0600070205080204" pitchFamily="34" charset="-128"/>
              </a:rPr>
              <a:t>s on the site and where to find the materials</a:t>
            </a:r>
          </a:p>
          <a:p>
            <a:pPr eaLnBrk="1" hangingPunct="1">
              <a:spcBef>
                <a:spcPct val="0"/>
              </a:spcBef>
              <a:buFontTx/>
              <a:buAutoNum type="arabicPeriod"/>
            </a:pPr>
            <a:r>
              <a:rPr lang="en-US" altLang="en-US" dirty="0">
                <a:ea typeface="ＭＳ Ｐゴシック" panose="020B0600070205080204" pitchFamily="34" charset="-128"/>
              </a:rPr>
              <a:t>PowerPoint</a:t>
            </a:r>
          </a:p>
          <a:p>
            <a:pPr eaLnBrk="1" hangingPunct="1">
              <a:spcBef>
                <a:spcPct val="0"/>
              </a:spcBef>
              <a:buFontTx/>
              <a:buAutoNum type="arabicPeriod"/>
            </a:pPr>
            <a:r>
              <a:rPr lang="en-US" altLang="en-US" dirty="0">
                <a:ea typeface="ＭＳ Ｐゴシック" panose="020B0600070205080204" pitchFamily="34" charset="-128"/>
              </a:rPr>
              <a:t>Staff Handbook Template</a:t>
            </a:r>
          </a:p>
          <a:p>
            <a:pPr eaLnBrk="1" hangingPunct="1">
              <a:spcBef>
                <a:spcPct val="0"/>
              </a:spcBef>
              <a:buFontTx/>
              <a:buAutoNum type="arabicPeriod"/>
            </a:pPr>
            <a:r>
              <a:rPr lang="en-US" altLang="en-US" dirty="0">
                <a:ea typeface="ＭＳ Ｐゴシック" panose="020B0600070205080204" pitchFamily="34" charset="-128"/>
              </a:rPr>
              <a:t>Workbook</a:t>
            </a:r>
          </a:p>
          <a:p>
            <a:pPr eaLnBrk="1" hangingPunct="1">
              <a:spcBef>
                <a:spcPct val="0"/>
              </a:spcBef>
              <a:buFontTx/>
              <a:buAutoNum type="arabicPeriod"/>
            </a:pPr>
            <a:r>
              <a:rPr lang="en-US" altLang="en-US" dirty="0">
                <a:ea typeface="ＭＳ Ｐゴシック" panose="020B0600070205080204" pitchFamily="34" charset="-128"/>
              </a:rPr>
              <a:t>*point out TFI Action Planning Form</a:t>
            </a:r>
          </a:p>
          <a:p>
            <a:pPr eaLnBrk="1" hangingPunct="1">
              <a:spcBef>
                <a:spcPct val="0"/>
              </a:spcBef>
            </a:pPr>
            <a:endParaRPr lang="en-US" altLang="en-US" dirty="0">
              <a:ea typeface="ＭＳ Ｐゴシック" panose="020B0600070205080204" pitchFamily="34" charset="-128"/>
            </a:endParaRPr>
          </a:p>
        </p:txBody>
      </p:sp>
      <p:sp>
        <p:nvSpPr>
          <p:cNvPr id="46083" name="Slide Number Placeholder 3">
            <a:extLst>
              <a:ext uri="{FF2B5EF4-FFF2-40B4-BE49-F238E27FC236}">
                <a16:creationId xmlns:a16="http://schemas.microsoft.com/office/drawing/2014/main" id="{1588ED67-6355-3E44-957C-950A70CC66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225394C-0B9E-8245-BC63-E1ADF7577D25}" type="slidenum">
              <a:rPr lang="en-US" altLang="en-US" sz="1200" smtClean="0">
                <a:latin typeface="Calibri" panose="020F0502020204030204" pitchFamily="34" charset="0"/>
              </a:rPr>
              <a:pPr/>
              <a:t>2</a:t>
            </a:fld>
            <a:endParaRPr lang="en-US" altLang="en-US" sz="1200">
              <a:latin typeface="Calibri" panose="020F0502020204030204" pitchFamily="34" charset="0"/>
            </a:endParaRPr>
          </a:p>
        </p:txBody>
      </p:sp>
    </p:spTree>
    <p:extLst>
      <p:ext uri="{BB962C8B-B14F-4D97-AF65-F5344CB8AC3E}">
        <p14:creationId xmlns:p14="http://schemas.microsoft.com/office/powerpoint/2010/main" val="83609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a:t>
            </a:r>
            <a:r>
              <a:rPr lang="en-US" baseline="0" dirty="0"/>
              <a:t> item in</a:t>
            </a:r>
            <a:r>
              <a:rPr lang="en-US" dirty="0"/>
              <a:t> workbooks</a:t>
            </a:r>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29</a:t>
            </a:fld>
            <a:endParaRPr lang="en-US"/>
          </a:p>
        </p:txBody>
      </p:sp>
    </p:spTree>
    <p:extLst>
      <p:ext uri="{BB962C8B-B14F-4D97-AF65-F5344CB8AC3E}">
        <p14:creationId xmlns:p14="http://schemas.microsoft.com/office/powerpoint/2010/main" val="2691029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Number Placeholder 6"/>
          <p:cNvSpPr>
            <a:spLocks noGrp="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9763" eaLnBrk="0" hangingPunct="0">
              <a:defRPr>
                <a:solidFill>
                  <a:schemeClr val="tx1"/>
                </a:solidFill>
                <a:latin typeface="Arial" charset="0"/>
                <a:ea typeface="ＭＳ Ｐゴシック" charset="0"/>
              </a:defRPr>
            </a:lvl1pPr>
            <a:lvl2pPr marL="729057" indent="-280406" defTabSz="909763" eaLnBrk="0" hangingPunct="0">
              <a:defRPr>
                <a:solidFill>
                  <a:schemeClr val="tx1"/>
                </a:solidFill>
                <a:latin typeface="Arial" charset="0"/>
                <a:ea typeface="ＭＳ Ｐゴシック" charset="0"/>
              </a:defRPr>
            </a:lvl2pPr>
            <a:lvl3pPr marL="1121626" indent="-224325" defTabSz="909763" eaLnBrk="0" hangingPunct="0">
              <a:defRPr>
                <a:solidFill>
                  <a:schemeClr val="tx1"/>
                </a:solidFill>
                <a:latin typeface="Arial" charset="0"/>
                <a:ea typeface="ＭＳ Ｐゴシック" charset="0"/>
              </a:defRPr>
            </a:lvl3pPr>
            <a:lvl4pPr marL="1570276" indent="-224325" defTabSz="909763" eaLnBrk="0" hangingPunct="0">
              <a:defRPr>
                <a:solidFill>
                  <a:schemeClr val="tx1"/>
                </a:solidFill>
                <a:latin typeface="Arial" charset="0"/>
                <a:ea typeface="ＭＳ Ｐゴシック" charset="0"/>
              </a:defRPr>
            </a:lvl4pPr>
            <a:lvl5pPr marL="2018927" indent="-224325" defTabSz="909763" eaLnBrk="0" hangingPunct="0">
              <a:defRPr>
                <a:solidFill>
                  <a:schemeClr val="tx1"/>
                </a:solidFill>
                <a:latin typeface="Arial" charset="0"/>
                <a:ea typeface="ＭＳ Ｐゴシック" charset="0"/>
              </a:defRPr>
            </a:lvl5pPr>
            <a:lvl6pPr marL="2467577" indent="-224325" defTabSz="909763" eaLnBrk="0" fontAlgn="base" hangingPunct="0">
              <a:spcBef>
                <a:spcPct val="0"/>
              </a:spcBef>
              <a:spcAft>
                <a:spcPct val="0"/>
              </a:spcAft>
              <a:defRPr>
                <a:solidFill>
                  <a:schemeClr val="tx1"/>
                </a:solidFill>
                <a:latin typeface="Arial" charset="0"/>
                <a:ea typeface="ＭＳ Ｐゴシック" charset="0"/>
              </a:defRPr>
            </a:lvl6pPr>
            <a:lvl7pPr marL="2916227" indent="-224325" defTabSz="909763" eaLnBrk="0" fontAlgn="base" hangingPunct="0">
              <a:spcBef>
                <a:spcPct val="0"/>
              </a:spcBef>
              <a:spcAft>
                <a:spcPct val="0"/>
              </a:spcAft>
              <a:defRPr>
                <a:solidFill>
                  <a:schemeClr val="tx1"/>
                </a:solidFill>
                <a:latin typeface="Arial" charset="0"/>
                <a:ea typeface="ＭＳ Ｐゴシック" charset="0"/>
              </a:defRPr>
            </a:lvl7pPr>
            <a:lvl8pPr marL="3364878" indent="-224325" defTabSz="909763" eaLnBrk="0" fontAlgn="base" hangingPunct="0">
              <a:spcBef>
                <a:spcPct val="0"/>
              </a:spcBef>
              <a:spcAft>
                <a:spcPct val="0"/>
              </a:spcAft>
              <a:defRPr>
                <a:solidFill>
                  <a:schemeClr val="tx1"/>
                </a:solidFill>
                <a:latin typeface="Arial" charset="0"/>
                <a:ea typeface="ＭＳ Ｐゴシック" charset="0"/>
              </a:defRPr>
            </a:lvl8pPr>
            <a:lvl9pPr marL="3813528" indent="-224325" defTabSz="909763"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75EBEE36-50F4-0546-A968-B96847A78D35}" type="slidenum">
              <a:rPr lang="en-US" smtClean="0"/>
              <a:pPr eaLnBrk="1" hangingPunct="1">
                <a:defRPr/>
              </a:pPr>
              <a:t>30</a:t>
            </a:fld>
            <a:endParaRPr lang="en-US"/>
          </a:p>
        </p:txBody>
      </p:sp>
      <p:sp>
        <p:nvSpPr>
          <p:cNvPr id="73730"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6" rIns="91430" bIns="45716" anchor="b"/>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49A710CD-98A1-7746-8557-179453053C31}" type="slidenum">
              <a:rPr lang="en-US" sz="1200">
                <a:cs typeface="Arial" charset="0"/>
              </a:rPr>
              <a:pPr algn="r" eaLnBrk="1" hangingPunct="1"/>
              <a:t>30</a:t>
            </a:fld>
            <a:endParaRPr lang="en-US" sz="1200">
              <a:cs typeface="Arial" charset="0"/>
            </a:endParaRPr>
          </a:p>
        </p:txBody>
      </p:sp>
      <p:sp>
        <p:nvSpPr>
          <p:cNvPr id="157700" name="Rectangle 2"/>
          <p:cNvSpPr>
            <a:spLocks noGrp="1" noRot="1" noChangeAspect="1" noChangeArrowheads="1" noTextEdit="1"/>
          </p:cNvSpPr>
          <p:nvPr>
            <p:ph type="sldImg"/>
          </p:nvPr>
        </p:nvSpPr>
        <p:spPr>
          <a:ln/>
        </p:spPr>
      </p:sp>
      <p:sp>
        <p:nvSpPr>
          <p:cNvPr id="157701"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spcBef>
                <a:spcPct val="0"/>
              </a:spcBef>
              <a:defRPr/>
            </a:pPr>
            <a:r>
              <a:rPr lang="en-US" dirty="0">
                <a:cs typeface="+mn-cs"/>
              </a:rPr>
              <a:t>Remember to review this in slide show so you can see that it is animated.</a:t>
            </a:r>
          </a:p>
        </p:txBody>
      </p:sp>
    </p:spTree>
    <p:extLst>
      <p:ext uri="{BB962C8B-B14F-4D97-AF65-F5344CB8AC3E}">
        <p14:creationId xmlns:p14="http://schemas.microsoft.com/office/powerpoint/2010/main" val="20715515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an example of how to apply PBIS teaching matrix to internalizing. Can be for a student in particular.</a:t>
            </a:r>
          </a:p>
        </p:txBody>
      </p:sp>
      <p:sp>
        <p:nvSpPr>
          <p:cNvPr id="4" name="Slide Number Placeholder 3"/>
          <p:cNvSpPr>
            <a:spLocks noGrp="1"/>
          </p:cNvSpPr>
          <p:nvPr>
            <p:ph type="sldNum" sz="quarter" idx="5"/>
          </p:nvPr>
        </p:nvSpPr>
        <p:spPr/>
        <p:txBody>
          <a:bodyPr/>
          <a:lstStyle/>
          <a:p>
            <a:pPr>
              <a:defRPr/>
            </a:pPr>
            <a:fld id="{9CBC7803-9206-5142-A705-44EDD7185A02}" type="slidenum">
              <a:rPr lang="en-US" smtClean="0"/>
              <a:pPr>
                <a:defRPr/>
              </a:pPr>
              <a:t>31</a:t>
            </a:fld>
            <a:endParaRPr lang="en-US"/>
          </a:p>
        </p:txBody>
      </p:sp>
    </p:spTree>
    <p:extLst>
      <p:ext uri="{BB962C8B-B14F-4D97-AF65-F5344CB8AC3E}">
        <p14:creationId xmlns:p14="http://schemas.microsoft.com/office/powerpoint/2010/main" val="228157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video is a little over 9 minutes. While it talks about referral to the targeted team, this school did much more individualizing at the targeted team level. I think it’s a good example of individualizing targeted interventions. </a:t>
            </a:r>
          </a:p>
        </p:txBody>
      </p:sp>
      <p:sp>
        <p:nvSpPr>
          <p:cNvPr id="4" name="Slide Number Placeholder 3"/>
          <p:cNvSpPr>
            <a:spLocks noGrp="1"/>
          </p:cNvSpPr>
          <p:nvPr>
            <p:ph type="sldNum" sz="quarter" idx="5"/>
          </p:nvPr>
        </p:nvSpPr>
        <p:spPr/>
        <p:txBody>
          <a:bodyPr/>
          <a:lstStyle/>
          <a:p>
            <a:pPr>
              <a:defRPr/>
            </a:pPr>
            <a:fld id="{9CBC7803-9206-5142-A705-44EDD7185A02}" type="slidenum">
              <a:rPr lang="en-US" smtClean="0"/>
              <a:pPr>
                <a:defRPr/>
              </a:pPr>
              <a:t>33</a:t>
            </a:fld>
            <a:endParaRPr lang="en-US"/>
          </a:p>
        </p:txBody>
      </p:sp>
    </p:spTree>
    <p:extLst>
      <p:ext uri="{BB962C8B-B14F-4D97-AF65-F5344CB8AC3E}">
        <p14:creationId xmlns:p14="http://schemas.microsoft.com/office/powerpoint/2010/main" val="3854278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bwMode="auto">
          <a:xfrm>
            <a:off x="457200" y="719138"/>
            <a:ext cx="6400800" cy="360045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1746" name="Rectangle 3"/>
          <p:cNvSpPr>
            <a:spLocks noGrp="1" noChangeArrowheads="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Arial" charset="0"/>
                <a:ea typeface="ＭＳ Ｐゴシック" charset="0"/>
                <a:cs typeface="ＭＳ Ｐゴシック" charset="0"/>
              </a:rPr>
              <a:t>In Handbook</a:t>
            </a:r>
          </a:p>
        </p:txBody>
      </p:sp>
    </p:spTree>
    <p:extLst>
      <p:ext uri="{BB962C8B-B14F-4D97-AF65-F5344CB8AC3E}">
        <p14:creationId xmlns:p14="http://schemas.microsoft.com/office/powerpoint/2010/main" val="251469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bwMode="auto">
          <a:xfrm>
            <a:off x="457200" y="719138"/>
            <a:ext cx="6400800" cy="360045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1746" name="Rectangle 3"/>
          <p:cNvSpPr>
            <a:spLocks noGrp="1" noChangeArrowheads="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Arial" charset="0"/>
                <a:ea typeface="ＭＳ Ｐゴシック" charset="0"/>
                <a:cs typeface="ＭＳ Ｐゴシック" charset="0"/>
              </a:rPr>
              <a:t>In Handbook</a:t>
            </a:r>
          </a:p>
        </p:txBody>
      </p:sp>
    </p:spTree>
    <p:extLst>
      <p:ext uri="{BB962C8B-B14F-4D97-AF65-F5344CB8AC3E}">
        <p14:creationId xmlns:p14="http://schemas.microsoft.com/office/powerpoint/2010/main" val="42258158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38</a:t>
            </a:fld>
            <a:endParaRPr lang="en-US"/>
          </a:p>
        </p:txBody>
      </p:sp>
    </p:spTree>
    <p:extLst>
      <p:ext uri="{BB962C8B-B14F-4D97-AF65-F5344CB8AC3E}">
        <p14:creationId xmlns:p14="http://schemas.microsoft.com/office/powerpoint/2010/main" val="15585943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CBC7803-9206-5142-A705-44EDD7185A02}" type="slidenum">
              <a:rPr lang="en-US" smtClean="0"/>
              <a:pPr>
                <a:defRPr/>
              </a:pPr>
              <a:t>40</a:t>
            </a:fld>
            <a:endParaRPr lang="en-US"/>
          </a:p>
        </p:txBody>
      </p:sp>
    </p:spTree>
    <p:extLst>
      <p:ext uri="{BB962C8B-B14F-4D97-AF65-F5344CB8AC3E}">
        <p14:creationId xmlns:p14="http://schemas.microsoft.com/office/powerpoint/2010/main" val="27981120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41</a:t>
            </a:fld>
            <a:endParaRPr lang="en-US"/>
          </a:p>
        </p:txBody>
      </p:sp>
    </p:spTree>
    <p:extLst>
      <p:ext uri="{BB962C8B-B14F-4D97-AF65-F5344CB8AC3E}">
        <p14:creationId xmlns:p14="http://schemas.microsoft.com/office/powerpoint/2010/main" val="24555316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42</a:t>
            </a:fld>
            <a:endParaRPr lang="en-US"/>
          </a:p>
        </p:txBody>
      </p:sp>
    </p:spTree>
    <p:extLst>
      <p:ext uri="{BB962C8B-B14F-4D97-AF65-F5344CB8AC3E}">
        <p14:creationId xmlns:p14="http://schemas.microsoft.com/office/powerpoint/2010/main" val="3206201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charset="0"/>
              </a:rPr>
              <a:t>Talk about pace and differentiation activities </a:t>
            </a:r>
          </a:p>
        </p:txBody>
      </p:sp>
      <p:sp>
        <p:nvSpPr>
          <p:cNvPr id="2969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charset="0"/>
                <a:ea typeface="ＭＳ Ｐゴシック" charset="-128"/>
              </a:defRPr>
            </a:lvl1pPr>
            <a:lvl2pPr marL="777943" indent="-299209">
              <a:spcBef>
                <a:spcPct val="30000"/>
              </a:spcBef>
              <a:defRPr sz="1300">
                <a:solidFill>
                  <a:schemeClr val="tx1"/>
                </a:solidFill>
                <a:latin typeface="Calibri" charset="0"/>
                <a:ea typeface="ＭＳ Ｐゴシック" charset="-128"/>
              </a:defRPr>
            </a:lvl2pPr>
            <a:lvl3pPr marL="1196835" indent="-239367">
              <a:spcBef>
                <a:spcPct val="30000"/>
              </a:spcBef>
              <a:defRPr sz="1300">
                <a:solidFill>
                  <a:schemeClr val="tx1"/>
                </a:solidFill>
                <a:latin typeface="Calibri" charset="0"/>
                <a:ea typeface="ＭＳ Ｐゴシック" charset="-128"/>
              </a:defRPr>
            </a:lvl3pPr>
            <a:lvl4pPr marL="1675569" indent="-239367">
              <a:spcBef>
                <a:spcPct val="30000"/>
              </a:spcBef>
              <a:defRPr sz="1300">
                <a:solidFill>
                  <a:schemeClr val="tx1"/>
                </a:solidFill>
                <a:latin typeface="Calibri" charset="0"/>
                <a:ea typeface="ＭＳ Ｐゴシック" charset="-128"/>
              </a:defRPr>
            </a:lvl4pPr>
            <a:lvl5pPr marL="2154304" indent="-239367">
              <a:spcBef>
                <a:spcPct val="30000"/>
              </a:spcBef>
              <a:defRPr sz="1300">
                <a:solidFill>
                  <a:schemeClr val="tx1"/>
                </a:solidFill>
                <a:latin typeface="Calibri" charset="0"/>
                <a:ea typeface="ＭＳ Ｐゴシック" charset="-128"/>
              </a:defRPr>
            </a:lvl5pPr>
            <a:lvl6pPr marL="2633038" indent="-239367" defTabSz="478734" eaLnBrk="0" fontAlgn="base" hangingPunct="0">
              <a:spcBef>
                <a:spcPct val="30000"/>
              </a:spcBef>
              <a:spcAft>
                <a:spcPct val="0"/>
              </a:spcAft>
              <a:defRPr sz="1300">
                <a:solidFill>
                  <a:schemeClr val="tx1"/>
                </a:solidFill>
                <a:latin typeface="Calibri" charset="0"/>
                <a:ea typeface="ＭＳ Ｐゴシック" charset="-128"/>
              </a:defRPr>
            </a:lvl6pPr>
            <a:lvl7pPr marL="3111772" indent="-239367" defTabSz="478734" eaLnBrk="0" fontAlgn="base" hangingPunct="0">
              <a:spcBef>
                <a:spcPct val="30000"/>
              </a:spcBef>
              <a:spcAft>
                <a:spcPct val="0"/>
              </a:spcAft>
              <a:defRPr sz="1300">
                <a:solidFill>
                  <a:schemeClr val="tx1"/>
                </a:solidFill>
                <a:latin typeface="Calibri" charset="0"/>
                <a:ea typeface="ＭＳ Ｐゴシック" charset="-128"/>
              </a:defRPr>
            </a:lvl7pPr>
            <a:lvl8pPr marL="3590506" indent="-239367" defTabSz="478734" eaLnBrk="0" fontAlgn="base" hangingPunct="0">
              <a:spcBef>
                <a:spcPct val="30000"/>
              </a:spcBef>
              <a:spcAft>
                <a:spcPct val="0"/>
              </a:spcAft>
              <a:defRPr sz="1300">
                <a:solidFill>
                  <a:schemeClr val="tx1"/>
                </a:solidFill>
                <a:latin typeface="Calibri" charset="0"/>
                <a:ea typeface="ＭＳ Ｐゴシック" charset="-128"/>
              </a:defRPr>
            </a:lvl8pPr>
            <a:lvl9pPr marL="4069240" indent="-239367" defTabSz="478734" eaLnBrk="0" fontAlgn="base" hangingPunct="0">
              <a:spcBef>
                <a:spcPct val="30000"/>
              </a:spcBef>
              <a:spcAft>
                <a:spcPct val="0"/>
              </a:spcAft>
              <a:defRPr sz="1300">
                <a:solidFill>
                  <a:schemeClr val="tx1"/>
                </a:solidFill>
                <a:latin typeface="Calibri" charset="0"/>
                <a:ea typeface="ＭＳ Ｐゴシック" charset="-128"/>
              </a:defRPr>
            </a:lvl9pPr>
          </a:lstStyle>
          <a:p>
            <a:pPr>
              <a:spcBef>
                <a:spcPct val="0"/>
              </a:spcBef>
            </a:pPr>
            <a:fld id="{64C8DF05-AFE7-6F46-85C9-9DA4382FE102}" type="slidenum">
              <a:rPr lang="en-US" altLang="en-US">
                <a:latin typeface="Arial" charset="0"/>
              </a:rPr>
              <a:pPr>
                <a:spcBef>
                  <a:spcPct val="0"/>
                </a:spcBef>
              </a:pPr>
              <a:t>4</a:t>
            </a:fld>
            <a:endParaRPr lang="en-US" altLang="en-US">
              <a:latin typeface="Arial" charset="0"/>
            </a:endParaRPr>
          </a:p>
        </p:txBody>
      </p:sp>
    </p:spTree>
    <p:extLst>
      <p:ext uri="{BB962C8B-B14F-4D97-AF65-F5344CB8AC3E}">
        <p14:creationId xmlns:p14="http://schemas.microsoft.com/office/powerpoint/2010/main" val="18920666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85372" indent="-302066" eaLnBrk="0" hangingPunct="0">
              <a:defRPr sz="2500">
                <a:solidFill>
                  <a:schemeClr val="tx1"/>
                </a:solidFill>
                <a:latin typeface="Arial" charset="0"/>
                <a:ea typeface="ＭＳ Ｐゴシック" charset="0"/>
              </a:defRPr>
            </a:lvl2pPr>
            <a:lvl3pPr marL="1208265" indent="-241653" eaLnBrk="0" hangingPunct="0">
              <a:defRPr sz="2500">
                <a:solidFill>
                  <a:schemeClr val="tx1"/>
                </a:solidFill>
                <a:latin typeface="Arial" charset="0"/>
                <a:ea typeface="ＭＳ Ｐゴシック" charset="0"/>
              </a:defRPr>
            </a:lvl3pPr>
            <a:lvl4pPr marL="1691571" indent="-241653" eaLnBrk="0" hangingPunct="0">
              <a:defRPr sz="2500">
                <a:solidFill>
                  <a:schemeClr val="tx1"/>
                </a:solidFill>
                <a:latin typeface="Arial" charset="0"/>
                <a:ea typeface="ＭＳ Ｐゴシック" charset="0"/>
              </a:defRPr>
            </a:lvl4pPr>
            <a:lvl5pPr marL="2174878" indent="-241653" eaLnBrk="0" hangingPunct="0">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33EEA7A8-686D-9746-9D81-E2FE1F3750D9}" type="slidenum">
              <a:rPr lang="en-US" sz="1300">
                <a:latin typeface="Calibri" charset="0"/>
              </a:rPr>
              <a:pPr eaLnBrk="1" hangingPunct="1"/>
              <a:t>43</a:t>
            </a:fld>
            <a:endParaRPr lang="en-US" sz="1300">
              <a:latin typeface="Calibri" charset="0"/>
            </a:endParaRPr>
          </a:p>
        </p:txBody>
      </p:sp>
      <p:sp>
        <p:nvSpPr>
          <p:cNvPr id="33794" name="Rectangle 2"/>
          <p:cNvSpPr>
            <a:spLocks noGrp="1" noRot="1" noChangeAspect="1" noChangeArrowheads="1" noTextEdit="1"/>
          </p:cNvSpPr>
          <p:nvPr>
            <p:ph type="sldImg"/>
          </p:nvPr>
        </p:nvSpPr>
        <p:spPr bwMode="auto">
          <a:xfrm>
            <a:off x="457200" y="719138"/>
            <a:ext cx="6400800" cy="360045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3795" name="Rectangle 3"/>
          <p:cNvSpPr>
            <a:spLocks noGrp="1" noChangeArrowheads="1"/>
          </p:cNvSpPr>
          <p:nvPr>
            <p:ph type="body" idx="1"/>
          </p:nvPr>
        </p:nvSpPr>
        <p:spPr bwMode="auto">
          <a:xfrm>
            <a:off x="975360" y="4560570"/>
            <a:ext cx="5364480" cy="432054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Gill Sans MT" charset="0"/>
                <a:ea typeface="ＭＳ Ｐゴシック" charset="0"/>
                <a:cs typeface="ＭＳ Ｐゴシック" charset="0"/>
              </a:rPr>
              <a:t>Intervention is </a:t>
            </a:r>
            <a:r>
              <a:rPr lang="en-US">
                <a:solidFill>
                  <a:srgbClr val="FF0000"/>
                </a:solidFill>
                <a:latin typeface="Gill Sans MT" charset="0"/>
                <a:ea typeface="ＭＳ Ｐゴシック" charset="0"/>
                <a:cs typeface="ＭＳ Ｐゴシック" charset="0"/>
              </a:rPr>
              <a:t>continuously</a:t>
            </a:r>
            <a:r>
              <a:rPr lang="en-US">
                <a:latin typeface="Gill Sans MT" charset="0"/>
                <a:ea typeface="ＭＳ Ｐゴシック" charset="0"/>
                <a:cs typeface="ＭＳ Ｐゴシック" charset="0"/>
              </a:rPr>
              <a:t> available</a:t>
            </a:r>
          </a:p>
          <a:p>
            <a:pPr eaLnBrk="1" hangingPunct="1"/>
            <a:r>
              <a:rPr lang="en-US">
                <a:latin typeface="Gill Sans MT" charset="0"/>
                <a:ea typeface="ＭＳ Ｐゴシック" charset="0"/>
                <a:cs typeface="ＭＳ Ｐゴシック" charset="0"/>
              </a:rPr>
              <a:t>Rapid access to intervention (72 hr.)</a:t>
            </a:r>
          </a:p>
          <a:p>
            <a:pPr eaLnBrk="1" hangingPunct="1"/>
            <a:r>
              <a:rPr lang="en-US">
                <a:latin typeface="Gill Sans MT" charset="0"/>
                <a:ea typeface="ＭＳ Ｐゴシック" charset="0"/>
                <a:cs typeface="ＭＳ Ｐゴシック" charset="0"/>
              </a:rPr>
              <a:t>Very </a:t>
            </a:r>
            <a:r>
              <a:rPr lang="en-US">
                <a:solidFill>
                  <a:srgbClr val="FF0000"/>
                </a:solidFill>
                <a:latin typeface="Gill Sans MT" charset="0"/>
                <a:ea typeface="ＭＳ Ｐゴシック" charset="0"/>
                <a:cs typeface="ＭＳ Ｐゴシック" charset="0"/>
              </a:rPr>
              <a:t>low effort </a:t>
            </a:r>
            <a:r>
              <a:rPr lang="en-US">
                <a:latin typeface="Gill Sans MT" charset="0"/>
                <a:ea typeface="ＭＳ Ｐゴシック" charset="0"/>
                <a:cs typeface="ＭＳ Ｐゴシック" charset="0"/>
              </a:rPr>
              <a:t>by teachers</a:t>
            </a:r>
          </a:p>
          <a:p>
            <a:pPr eaLnBrk="1" hangingPunct="1"/>
            <a:r>
              <a:rPr lang="en-US">
                <a:latin typeface="Gill Sans MT" charset="0"/>
                <a:ea typeface="ＭＳ Ｐゴシック" charset="0"/>
                <a:cs typeface="ＭＳ Ｐゴシック" charset="0"/>
              </a:rPr>
              <a:t>Consistent with </a:t>
            </a:r>
            <a:r>
              <a:rPr lang="en-US">
                <a:solidFill>
                  <a:srgbClr val="FF0000"/>
                </a:solidFill>
                <a:latin typeface="Gill Sans MT" charset="0"/>
                <a:ea typeface="ＭＳ Ｐゴシック" charset="0"/>
                <a:cs typeface="ＭＳ Ｐゴシック" charset="0"/>
              </a:rPr>
              <a:t>school-wide </a:t>
            </a:r>
            <a:r>
              <a:rPr lang="en-US">
                <a:latin typeface="Gill Sans MT" charset="0"/>
                <a:ea typeface="ＭＳ Ｐゴシック" charset="0"/>
                <a:cs typeface="ＭＳ Ｐゴシック" charset="0"/>
              </a:rPr>
              <a:t>expectations</a:t>
            </a:r>
          </a:p>
          <a:p>
            <a:pPr eaLnBrk="1" hangingPunct="1"/>
            <a:r>
              <a:rPr lang="en-US">
                <a:solidFill>
                  <a:srgbClr val="FF0000"/>
                </a:solidFill>
                <a:latin typeface="Gill Sans MT" charset="0"/>
                <a:ea typeface="ＭＳ Ｐゴシック" charset="0"/>
                <a:cs typeface="ＭＳ Ｐゴシック" charset="0"/>
              </a:rPr>
              <a:t>All</a:t>
            </a:r>
            <a:r>
              <a:rPr lang="en-US">
                <a:latin typeface="Gill Sans MT" charset="0"/>
                <a:ea typeface="ＭＳ Ｐゴシック" charset="0"/>
                <a:cs typeface="ＭＳ Ｐゴシック" charset="0"/>
              </a:rPr>
              <a:t> staff/faculty in school are involved/have access</a:t>
            </a:r>
          </a:p>
          <a:p>
            <a:pPr eaLnBrk="1" hangingPunct="1"/>
            <a:r>
              <a:rPr lang="en-US">
                <a:solidFill>
                  <a:srgbClr val="FF0000"/>
                </a:solidFill>
                <a:latin typeface="Gill Sans MT" charset="0"/>
                <a:ea typeface="ＭＳ Ｐゴシック" charset="0"/>
                <a:cs typeface="ＭＳ Ｐゴシック" charset="0"/>
              </a:rPr>
              <a:t>Flexible</a:t>
            </a:r>
            <a:r>
              <a:rPr lang="en-US">
                <a:latin typeface="Gill Sans MT" charset="0"/>
                <a:ea typeface="ＭＳ Ｐゴシック" charset="0"/>
                <a:cs typeface="ＭＳ Ｐゴシック" charset="0"/>
              </a:rPr>
              <a:t> intervention based on descriptive functional assessment</a:t>
            </a:r>
          </a:p>
          <a:p>
            <a:pPr eaLnBrk="1" hangingPunct="1"/>
            <a:r>
              <a:rPr lang="en-US">
                <a:latin typeface="Gill Sans MT" charset="0"/>
                <a:ea typeface="ＭＳ Ｐゴシック" charset="0"/>
                <a:cs typeface="ＭＳ Ｐゴシック" charset="0"/>
              </a:rPr>
              <a:t>Adequate resources (admin., team)</a:t>
            </a:r>
          </a:p>
          <a:p>
            <a:pPr eaLnBrk="1" hangingPunct="1"/>
            <a:r>
              <a:rPr lang="en-US">
                <a:latin typeface="Gill Sans MT" charset="0"/>
                <a:ea typeface="ＭＳ Ｐゴシック" charset="0"/>
                <a:cs typeface="ＭＳ Ｐゴシック" charset="0"/>
              </a:rPr>
              <a:t>Continuous </a:t>
            </a:r>
            <a:r>
              <a:rPr lang="en-US">
                <a:solidFill>
                  <a:srgbClr val="FF0000"/>
                </a:solidFill>
                <a:latin typeface="Gill Sans MT" charset="0"/>
                <a:ea typeface="ＭＳ Ｐゴシック" charset="0"/>
                <a:cs typeface="ＭＳ Ｐゴシック" charset="0"/>
              </a:rPr>
              <a:t>monitoring</a:t>
            </a:r>
            <a:r>
              <a:rPr lang="en-US">
                <a:latin typeface="Gill Sans MT" charset="0"/>
                <a:ea typeface="ＭＳ Ｐゴシック" charset="0"/>
                <a:cs typeface="ＭＳ Ｐゴシック" charset="0"/>
              </a:rPr>
              <a:t> for decision-making</a:t>
            </a:r>
          </a:p>
        </p:txBody>
      </p:sp>
    </p:spTree>
    <p:extLst>
      <p:ext uri="{BB962C8B-B14F-4D97-AF65-F5344CB8AC3E}">
        <p14:creationId xmlns:p14="http://schemas.microsoft.com/office/powerpoint/2010/main" val="34917051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Direct</a:t>
            </a:r>
            <a:r>
              <a:rPr lang="en-US" b="1" baseline="0" dirty="0"/>
              <a:t> them to Handbook for this activity, go to next slide</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44</a:t>
            </a:fld>
            <a:endParaRPr lang="en-US"/>
          </a:p>
        </p:txBody>
      </p:sp>
    </p:spTree>
    <p:extLst>
      <p:ext uri="{BB962C8B-B14F-4D97-AF65-F5344CB8AC3E}">
        <p14:creationId xmlns:p14="http://schemas.microsoft.com/office/powerpoint/2010/main" val="13651335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xfrm>
            <a:off x="457200" y="719138"/>
            <a:ext cx="6400800" cy="360045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Arial" charset="0"/>
                <a:ea typeface="ＭＳ Ｐゴシック" charset="0"/>
                <a:cs typeface="ＭＳ Ｐゴシック" charset="0"/>
              </a:rPr>
              <a:t>In Handbook</a:t>
            </a:r>
          </a:p>
          <a:p>
            <a:r>
              <a:rPr lang="en-US" b="1" dirty="0">
                <a:latin typeface="Arial" charset="0"/>
                <a:ea typeface="ＭＳ Ｐゴシック" charset="0"/>
                <a:cs typeface="ＭＳ Ｐゴシック" charset="0"/>
              </a:rPr>
              <a:t>Each team shares two most successful practices with large group</a:t>
            </a:r>
          </a:p>
        </p:txBody>
      </p:sp>
      <p:sp>
        <p:nvSpPr>
          <p:cNvPr id="358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85372" indent="-302066" eaLnBrk="0" hangingPunct="0">
              <a:defRPr sz="2500">
                <a:solidFill>
                  <a:schemeClr val="tx1"/>
                </a:solidFill>
                <a:latin typeface="Arial" charset="0"/>
                <a:ea typeface="ＭＳ Ｐゴシック" charset="0"/>
              </a:defRPr>
            </a:lvl2pPr>
            <a:lvl3pPr marL="1208265" indent="-241653" eaLnBrk="0" hangingPunct="0">
              <a:defRPr sz="2500">
                <a:solidFill>
                  <a:schemeClr val="tx1"/>
                </a:solidFill>
                <a:latin typeface="Arial" charset="0"/>
                <a:ea typeface="ＭＳ Ｐゴシック" charset="0"/>
              </a:defRPr>
            </a:lvl3pPr>
            <a:lvl4pPr marL="1691571" indent="-241653" eaLnBrk="0" hangingPunct="0">
              <a:defRPr sz="2500">
                <a:solidFill>
                  <a:schemeClr val="tx1"/>
                </a:solidFill>
                <a:latin typeface="Arial" charset="0"/>
                <a:ea typeface="ＭＳ Ｐゴシック" charset="0"/>
              </a:defRPr>
            </a:lvl4pPr>
            <a:lvl5pPr marL="2174878" indent="-241653" eaLnBrk="0" hangingPunct="0">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FA229069-4DFD-2643-9D72-101A7139054A}" type="slidenum">
              <a:rPr lang="en-US" sz="1300">
                <a:latin typeface="Calibri" charset="0"/>
              </a:rPr>
              <a:pPr eaLnBrk="1" hangingPunct="1"/>
              <a:t>47</a:t>
            </a:fld>
            <a:endParaRPr lang="en-US" sz="1300">
              <a:latin typeface="Calibri" charset="0"/>
            </a:endParaRPr>
          </a:p>
        </p:txBody>
      </p:sp>
    </p:spTree>
    <p:extLst>
      <p:ext uri="{BB962C8B-B14F-4D97-AF65-F5344CB8AC3E}">
        <p14:creationId xmlns:p14="http://schemas.microsoft.com/office/powerpoint/2010/main" val="20342486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If not everyone present was part of webinar</a:t>
            </a:r>
            <a:r>
              <a:rPr lang="en-US" b="1" baseline="0" dirty="0"/>
              <a:t>, readiness, or BAT then bring each other up to date and get additional input from one another in next activity</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48</a:t>
            </a:fld>
            <a:endParaRPr lang="en-US"/>
          </a:p>
        </p:txBody>
      </p:sp>
    </p:spTree>
    <p:extLst>
      <p:ext uri="{BB962C8B-B14F-4D97-AF65-F5344CB8AC3E}">
        <p14:creationId xmlns:p14="http://schemas.microsoft.com/office/powerpoint/2010/main" val="7819747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Handbook</a:t>
            </a:r>
          </a:p>
          <a:p>
            <a:r>
              <a:rPr lang="en-US" b="1" dirty="0"/>
              <a:t>Pull up your</a:t>
            </a:r>
            <a:r>
              <a:rPr lang="en-US" b="1" baseline="0" dirty="0"/>
              <a:t> BAT from PBIS apps website … should have completed this as part of pre-institute tasks</a:t>
            </a:r>
          </a:p>
          <a:p>
            <a:r>
              <a:rPr lang="en-US" b="1" baseline="0" dirty="0"/>
              <a:t>Review readiness checklist and BAT</a:t>
            </a:r>
          </a:p>
          <a:p>
            <a:r>
              <a:rPr lang="en-US" b="1" baseline="0" dirty="0"/>
              <a:t>THEN …</a:t>
            </a:r>
          </a:p>
          <a:p>
            <a:r>
              <a:rPr lang="en-US" b="1" baseline="0" dirty="0"/>
              <a:t>Complete Team Profile for ???both Systems Level and Individual Student Level???</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49</a:t>
            </a:fld>
            <a:endParaRPr lang="en-US"/>
          </a:p>
        </p:txBody>
      </p:sp>
    </p:spTree>
    <p:extLst>
      <p:ext uri="{BB962C8B-B14F-4D97-AF65-F5344CB8AC3E}">
        <p14:creationId xmlns:p14="http://schemas.microsoft.com/office/powerpoint/2010/main" val="23745142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You need to figure out where you as the intensive team fit in</a:t>
            </a:r>
          </a:p>
          <a:p>
            <a:r>
              <a:rPr lang="en-US" b="1" dirty="0"/>
              <a:t>KEN through 78</a:t>
            </a:r>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50</a:t>
            </a:fld>
            <a:endParaRPr lang="en-US"/>
          </a:p>
        </p:txBody>
      </p:sp>
    </p:spTree>
    <p:extLst>
      <p:ext uri="{BB962C8B-B14F-4D97-AF65-F5344CB8AC3E}">
        <p14:creationId xmlns:p14="http://schemas.microsoft.com/office/powerpoint/2010/main" val="25759554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a:noFill/>
        </p:spPr>
        <p:txBody>
          <a:bodyPr/>
          <a:lstStyle>
            <a:lvl1pPr defTabSz="960065">
              <a:defRPr sz="3700" b="1">
                <a:solidFill>
                  <a:schemeClr val="tx1"/>
                </a:solidFill>
                <a:latin typeface="Times New Roman" pitchFamily="18" charset="0"/>
              </a:defRPr>
            </a:lvl1pPr>
            <a:lvl2pPr marL="770686" indent="-296417" defTabSz="960065">
              <a:defRPr sz="3700" b="1">
                <a:solidFill>
                  <a:schemeClr val="tx1"/>
                </a:solidFill>
                <a:latin typeface="Times New Roman" pitchFamily="18" charset="0"/>
              </a:defRPr>
            </a:lvl2pPr>
            <a:lvl3pPr marL="1185671" indent="-237134" defTabSz="960065">
              <a:defRPr sz="3700" b="1">
                <a:solidFill>
                  <a:schemeClr val="tx1"/>
                </a:solidFill>
                <a:latin typeface="Times New Roman" pitchFamily="18" charset="0"/>
              </a:defRPr>
            </a:lvl3pPr>
            <a:lvl4pPr marL="1659939" indent="-237134" defTabSz="960065">
              <a:defRPr sz="3700" b="1">
                <a:solidFill>
                  <a:schemeClr val="tx1"/>
                </a:solidFill>
                <a:latin typeface="Times New Roman" pitchFamily="18" charset="0"/>
              </a:defRPr>
            </a:lvl4pPr>
            <a:lvl5pPr marL="2134208" indent="-237134" defTabSz="960065">
              <a:defRPr sz="3700" b="1">
                <a:solidFill>
                  <a:schemeClr val="tx1"/>
                </a:solidFill>
                <a:latin typeface="Times New Roman" pitchFamily="18" charset="0"/>
              </a:defRPr>
            </a:lvl5pPr>
            <a:lvl6pPr marL="2608476" indent="-237134" defTabSz="960065" eaLnBrk="0" fontAlgn="base" hangingPunct="0">
              <a:spcBef>
                <a:spcPct val="0"/>
              </a:spcBef>
              <a:spcAft>
                <a:spcPct val="0"/>
              </a:spcAft>
              <a:defRPr sz="3700" b="1">
                <a:solidFill>
                  <a:schemeClr val="tx1"/>
                </a:solidFill>
                <a:latin typeface="Times New Roman" pitchFamily="18" charset="0"/>
              </a:defRPr>
            </a:lvl6pPr>
            <a:lvl7pPr marL="3082744" indent="-237134" defTabSz="960065" eaLnBrk="0" fontAlgn="base" hangingPunct="0">
              <a:spcBef>
                <a:spcPct val="0"/>
              </a:spcBef>
              <a:spcAft>
                <a:spcPct val="0"/>
              </a:spcAft>
              <a:defRPr sz="3700" b="1">
                <a:solidFill>
                  <a:schemeClr val="tx1"/>
                </a:solidFill>
                <a:latin typeface="Times New Roman" pitchFamily="18" charset="0"/>
              </a:defRPr>
            </a:lvl7pPr>
            <a:lvl8pPr marL="3557013" indent="-237134" defTabSz="960065" eaLnBrk="0" fontAlgn="base" hangingPunct="0">
              <a:spcBef>
                <a:spcPct val="0"/>
              </a:spcBef>
              <a:spcAft>
                <a:spcPct val="0"/>
              </a:spcAft>
              <a:defRPr sz="3700" b="1">
                <a:solidFill>
                  <a:schemeClr val="tx1"/>
                </a:solidFill>
                <a:latin typeface="Times New Roman" pitchFamily="18" charset="0"/>
              </a:defRPr>
            </a:lvl8pPr>
            <a:lvl9pPr marL="4031280" indent="-237134" defTabSz="960065" eaLnBrk="0" fontAlgn="base" hangingPunct="0">
              <a:spcBef>
                <a:spcPct val="0"/>
              </a:spcBef>
              <a:spcAft>
                <a:spcPct val="0"/>
              </a:spcAft>
              <a:defRPr sz="3700" b="1">
                <a:solidFill>
                  <a:schemeClr val="tx1"/>
                </a:solidFill>
                <a:latin typeface="Times New Roman" pitchFamily="18" charset="0"/>
              </a:defRPr>
            </a:lvl9pPr>
          </a:lstStyle>
          <a:p>
            <a:r>
              <a:rPr lang="en-US" altLang="en-US" sz="1300" b="0"/>
              <a:t>PBS Intensive Interventions SERC </a:t>
            </a:r>
          </a:p>
        </p:txBody>
      </p:sp>
      <p:sp>
        <p:nvSpPr>
          <p:cNvPr id="142339" name="Rectangle 7"/>
          <p:cNvSpPr>
            <a:spLocks noGrp="1" noChangeArrowheads="1"/>
          </p:cNvSpPr>
          <p:nvPr>
            <p:ph type="sldNum" sz="quarter" idx="5"/>
          </p:nvPr>
        </p:nvSpPr>
        <p:spPr>
          <a:noFill/>
        </p:spPr>
        <p:txBody>
          <a:bodyPr/>
          <a:lstStyle>
            <a:lvl1pPr defTabSz="960065">
              <a:defRPr sz="3700" b="1">
                <a:solidFill>
                  <a:schemeClr val="tx1"/>
                </a:solidFill>
                <a:latin typeface="Times New Roman" pitchFamily="18" charset="0"/>
              </a:defRPr>
            </a:lvl1pPr>
            <a:lvl2pPr marL="770686" indent="-296417" defTabSz="960065">
              <a:defRPr sz="3700" b="1">
                <a:solidFill>
                  <a:schemeClr val="tx1"/>
                </a:solidFill>
                <a:latin typeface="Times New Roman" pitchFamily="18" charset="0"/>
              </a:defRPr>
            </a:lvl2pPr>
            <a:lvl3pPr marL="1185671" indent="-237134" defTabSz="960065">
              <a:defRPr sz="3700" b="1">
                <a:solidFill>
                  <a:schemeClr val="tx1"/>
                </a:solidFill>
                <a:latin typeface="Times New Roman" pitchFamily="18" charset="0"/>
              </a:defRPr>
            </a:lvl3pPr>
            <a:lvl4pPr marL="1659939" indent="-237134" defTabSz="960065">
              <a:defRPr sz="3700" b="1">
                <a:solidFill>
                  <a:schemeClr val="tx1"/>
                </a:solidFill>
                <a:latin typeface="Times New Roman" pitchFamily="18" charset="0"/>
              </a:defRPr>
            </a:lvl4pPr>
            <a:lvl5pPr marL="2134208" indent="-237134" defTabSz="960065">
              <a:defRPr sz="3700" b="1">
                <a:solidFill>
                  <a:schemeClr val="tx1"/>
                </a:solidFill>
                <a:latin typeface="Times New Roman" pitchFamily="18" charset="0"/>
              </a:defRPr>
            </a:lvl5pPr>
            <a:lvl6pPr marL="2608476" indent="-237134" defTabSz="960065" eaLnBrk="0" fontAlgn="base" hangingPunct="0">
              <a:spcBef>
                <a:spcPct val="0"/>
              </a:spcBef>
              <a:spcAft>
                <a:spcPct val="0"/>
              </a:spcAft>
              <a:defRPr sz="3700" b="1">
                <a:solidFill>
                  <a:schemeClr val="tx1"/>
                </a:solidFill>
                <a:latin typeface="Times New Roman" pitchFamily="18" charset="0"/>
              </a:defRPr>
            </a:lvl6pPr>
            <a:lvl7pPr marL="3082744" indent="-237134" defTabSz="960065" eaLnBrk="0" fontAlgn="base" hangingPunct="0">
              <a:spcBef>
                <a:spcPct val="0"/>
              </a:spcBef>
              <a:spcAft>
                <a:spcPct val="0"/>
              </a:spcAft>
              <a:defRPr sz="3700" b="1">
                <a:solidFill>
                  <a:schemeClr val="tx1"/>
                </a:solidFill>
                <a:latin typeface="Times New Roman" pitchFamily="18" charset="0"/>
              </a:defRPr>
            </a:lvl7pPr>
            <a:lvl8pPr marL="3557013" indent="-237134" defTabSz="960065" eaLnBrk="0" fontAlgn="base" hangingPunct="0">
              <a:spcBef>
                <a:spcPct val="0"/>
              </a:spcBef>
              <a:spcAft>
                <a:spcPct val="0"/>
              </a:spcAft>
              <a:defRPr sz="3700" b="1">
                <a:solidFill>
                  <a:schemeClr val="tx1"/>
                </a:solidFill>
                <a:latin typeface="Times New Roman" pitchFamily="18" charset="0"/>
              </a:defRPr>
            </a:lvl8pPr>
            <a:lvl9pPr marL="4031280" indent="-237134" defTabSz="960065" eaLnBrk="0" fontAlgn="base" hangingPunct="0">
              <a:spcBef>
                <a:spcPct val="0"/>
              </a:spcBef>
              <a:spcAft>
                <a:spcPct val="0"/>
              </a:spcAft>
              <a:defRPr sz="3700" b="1">
                <a:solidFill>
                  <a:schemeClr val="tx1"/>
                </a:solidFill>
                <a:latin typeface="Times New Roman" pitchFamily="18" charset="0"/>
              </a:defRPr>
            </a:lvl9pPr>
          </a:lstStyle>
          <a:p>
            <a:fld id="{EDD96D05-70C7-455A-BEBF-A4BDC5FED1AB}" type="slidenum">
              <a:rPr lang="en-US" altLang="en-US" sz="1300" b="0"/>
              <a:pPr/>
              <a:t>52</a:t>
            </a:fld>
            <a:endParaRPr lang="en-US" altLang="en-US" sz="1300" b="0"/>
          </a:p>
        </p:txBody>
      </p:sp>
      <p:sp>
        <p:nvSpPr>
          <p:cNvPr id="142340" name="Rectangle 2"/>
          <p:cNvSpPr>
            <a:spLocks noGrp="1" noRot="1" noChangeAspect="1" noChangeArrowheads="1" noTextEdit="1"/>
          </p:cNvSpPr>
          <p:nvPr>
            <p:ph type="sldImg"/>
          </p:nvPr>
        </p:nvSpPr>
        <p:spPr>
          <a:ln/>
        </p:spPr>
      </p:sp>
      <p:sp>
        <p:nvSpPr>
          <p:cNvPr id="142341"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806090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9011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latin typeface="Calibri" charset="0"/>
                <a:ea typeface="ＭＳ Ｐゴシック" charset="0"/>
                <a:cs typeface="ＭＳ Ｐゴシック" charset="0"/>
              </a:rPr>
              <a:t>This is who the parent will call if there are problems.  Administrator needs to know what is happening with all student plans.</a:t>
            </a:r>
          </a:p>
          <a:p>
            <a:r>
              <a:rPr lang="en-US" dirty="0"/>
              <a:t>Know what the practices look like when implemented with fidelity; </a:t>
            </a:r>
          </a:p>
          <a:p>
            <a:r>
              <a:rPr lang="en-US" dirty="0"/>
              <a:t>Access special resources, if needed.</a:t>
            </a:r>
          </a:p>
          <a:p>
            <a:r>
              <a:rPr lang="en-US" dirty="0"/>
              <a:t>Support team meeting time</a:t>
            </a:r>
          </a:p>
          <a:p>
            <a:r>
              <a:rPr lang="en-US" dirty="0"/>
              <a:t>Be flexible around school policies/procedures.</a:t>
            </a:r>
          </a:p>
          <a:p>
            <a:r>
              <a:rPr lang="en-US" dirty="0"/>
              <a:t>Be committed to helping students and LRE.</a:t>
            </a:r>
          </a:p>
          <a:p>
            <a:r>
              <a:rPr lang="en-US" dirty="0"/>
              <a:t>Be aware of data using tracking tools; help decide what needs to change.</a:t>
            </a:r>
          </a:p>
          <a:p>
            <a:pPr eaLnBrk="1" hangingPunct="1"/>
            <a:endParaRPr lang="en-US" dirty="0">
              <a:latin typeface="Calibri" charset="0"/>
              <a:ea typeface="ＭＳ Ｐゴシック" charset="0"/>
              <a:cs typeface="ＭＳ Ｐゴシック" charset="0"/>
            </a:endParaRPr>
          </a:p>
          <a:p>
            <a:r>
              <a:rPr lang="en-US" dirty="0"/>
              <a:t>Attend Leadership Team Meetings</a:t>
            </a:r>
          </a:p>
          <a:p>
            <a:r>
              <a:rPr lang="en-US" dirty="0"/>
              <a:t>With leadership team, identify staff to facilitate individual team-based meetings.</a:t>
            </a:r>
          </a:p>
          <a:p>
            <a:r>
              <a:rPr lang="en-US" dirty="0"/>
              <a:t>Help team complete behavior tasks on time</a:t>
            </a:r>
          </a:p>
          <a:p>
            <a:r>
              <a:rPr lang="en-US" dirty="0"/>
              <a:t>Data organization and reporting</a:t>
            </a:r>
          </a:p>
          <a:p>
            <a:r>
              <a:rPr lang="en-US" dirty="0"/>
              <a:t>Meet with student teams weekly</a:t>
            </a:r>
          </a:p>
          <a:p>
            <a:pPr eaLnBrk="1" hangingPunct="1"/>
            <a:endParaRPr lang="en-US" dirty="0">
              <a:latin typeface="Calibri" charset="0"/>
              <a:ea typeface="ＭＳ Ｐゴシック" charset="0"/>
              <a:cs typeface="ＭＳ Ｐゴシック" charset="0"/>
            </a:endParaRPr>
          </a:p>
        </p:txBody>
      </p:sp>
      <p:sp>
        <p:nvSpPr>
          <p:cNvPr id="9011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85372" indent="-302066" eaLnBrk="0" hangingPunct="0">
              <a:defRPr sz="2500">
                <a:solidFill>
                  <a:schemeClr val="tx1"/>
                </a:solidFill>
                <a:latin typeface="Arial" charset="0"/>
                <a:ea typeface="ＭＳ Ｐゴシック" charset="0"/>
              </a:defRPr>
            </a:lvl2pPr>
            <a:lvl3pPr marL="1208265" indent="-241653" eaLnBrk="0" hangingPunct="0">
              <a:defRPr sz="2500">
                <a:solidFill>
                  <a:schemeClr val="tx1"/>
                </a:solidFill>
                <a:latin typeface="Arial" charset="0"/>
                <a:ea typeface="ＭＳ Ｐゴシック" charset="0"/>
              </a:defRPr>
            </a:lvl3pPr>
            <a:lvl4pPr marL="1691571" indent="-241653" eaLnBrk="0" hangingPunct="0">
              <a:defRPr sz="2500">
                <a:solidFill>
                  <a:schemeClr val="tx1"/>
                </a:solidFill>
                <a:latin typeface="Arial" charset="0"/>
                <a:ea typeface="ＭＳ Ｐゴシック" charset="0"/>
              </a:defRPr>
            </a:lvl4pPr>
            <a:lvl5pPr marL="2174878" indent="-241653" eaLnBrk="0" hangingPunct="0">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5752CC24-EC37-204E-8A92-156FC51742CA}" type="slidenum">
              <a:rPr lang="en-US" sz="1300">
                <a:latin typeface="Calibri" charset="0"/>
              </a:rPr>
              <a:pPr eaLnBrk="1" hangingPunct="1"/>
              <a:t>53</a:t>
            </a:fld>
            <a:endParaRPr lang="en-US" sz="1300">
              <a:latin typeface="Calibri" charset="0"/>
            </a:endParaRPr>
          </a:p>
        </p:txBody>
      </p:sp>
    </p:spTree>
    <p:extLst>
      <p:ext uri="{BB962C8B-B14F-4D97-AF65-F5344CB8AC3E}">
        <p14:creationId xmlns:p14="http://schemas.microsoft.com/office/powerpoint/2010/main" val="33858856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Handbook</a:t>
            </a:r>
          </a:p>
          <a:p>
            <a:r>
              <a:rPr lang="en-US" b="1" dirty="0"/>
              <a:t>Pull up your</a:t>
            </a:r>
            <a:r>
              <a:rPr lang="en-US" b="1" baseline="0" dirty="0"/>
              <a:t> BAT from PBIS apps website … should have completed this as part of pre-institute tasks</a:t>
            </a:r>
          </a:p>
          <a:p>
            <a:r>
              <a:rPr lang="en-US" b="1" baseline="0" dirty="0"/>
              <a:t>Review readiness checklist and BAT</a:t>
            </a:r>
          </a:p>
          <a:p>
            <a:r>
              <a:rPr lang="en-US" b="1" baseline="0" dirty="0"/>
              <a:t>THEN …</a:t>
            </a:r>
          </a:p>
          <a:p>
            <a:r>
              <a:rPr lang="en-US" b="1" baseline="0" dirty="0"/>
              <a:t>Complete Team Profile for ???both Systems Level and Individual Student Level???</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54</a:t>
            </a:fld>
            <a:endParaRPr lang="en-US"/>
          </a:p>
        </p:txBody>
      </p:sp>
    </p:spTree>
    <p:extLst>
      <p:ext uri="{BB962C8B-B14F-4D97-AF65-F5344CB8AC3E}">
        <p14:creationId xmlns:p14="http://schemas.microsoft.com/office/powerpoint/2010/main" val="15341278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b="1" dirty="0"/>
              <a:t>Individual student team will look different than your intensive SYSTEMS</a:t>
            </a:r>
            <a:r>
              <a:rPr lang="en-US" b="1" baseline="0" dirty="0"/>
              <a:t> team!</a:t>
            </a:r>
            <a:endParaRPr lang="en-US" b="1" dirty="0"/>
          </a:p>
          <a:p>
            <a:endParaRPr lang="en-US" b="1" dirty="0"/>
          </a:p>
          <a:p>
            <a:r>
              <a:rPr lang="en-US" b="1" dirty="0"/>
              <a:t>Who are the essential people</a:t>
            </a:r>
            <a:r>
              <a:rPr lang="en-US" b="1" baseline="0" dirty="0"/>
              <a:t> to have on your individual student teams?</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55</a:t>
            </a:fld>
            <a:endParaRPr lang="en-US"/>
          </a:p>
        </p:txBody>
      </p:sp>
    </p:spTree>
    <p:extLst>
      <p:ext uri="{BB962C8B-B14F-4D97-AF65-F5344CB8AC3E}">
        <p14:creationId xmlns:p14="http://schemas.microsoft.com/office/powerpoint/2010/main" val="1726326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274F54-EBF7-4145-9088-2D91CCDAC09E}" type="slidenum">
              <a:rPr lang="en-US" smtClean="0"/>
              <a:t>6</a:t>
            </a:fld>
            <a:endParaRPr lang="en-US"/>
          </a:p>
        </p:txBody>
      </p:sp>
    </p:spTree>
    <p:extLst>
      <p:ext uri="{BB962C8B-B14F-4D97-AF65-F5344CB8AC3E}">
        <p14:creationId xmlns:p14="http://schemas.microsoft.com/office/powerpoint/2010/main" val="2865631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B04044-1225-4A44-BE9C-F37E00F93E3B}" type="slidenum">
              <a:rPr lang="en-US" smtClean="0"/>
              <a:pPr/>
              <a:t>56</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DE-PBS/SCSS: SEL &amp; SWPBIS Integration Module</a:t>
            </a:r>
          </a:p>
        </p:txBody>
      </p:sp>
    </p:spTree>
    <p:extLst>
      <p:ext uri="{BB962C8B-B14F-4D97-AF65-F5344CB8AC3E}">
        <p14:creationId xmlns:p14="http://schemas.microsoft.com/office/powerpoint/2010/main" val="39101649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Handbook</a:t>
            </a:r>
          </a:p>
          <a:p>
            <a:r>
              <a:rPr lang="en-US" b="1" dirty="0"/>
              <a:t>Pull up your</a:t>
            </a:r>
            <a:r>
              <a:rPr lang="en-US" b="1" baseline="0" dirty="0"/>
              <a:t> BAT from PBIS apps website … should have completed this as part of pre-institute tasks</a:t>
            </a:r>
          </a:p>
          <a:p>
            <a:r>
              <a:rPr lang="en-US" b="1" baseline="0" dirty="0"/>
              <a:t>Review readiness checklist and BAT</a:t>
            </a:r>
          </a:p>
          <a:p>
            <a:r>
              <a:rPr lang="en-US" b="1" baseline="0" dirty="0"/>
              <a:t>THEN …</a:t>
            </a:r>
          </a:p>
          <a:p>
            <a:r>
              <a:rPr lang="en-US" b="1" baseline="0" dirty="0"/>
              <a:t>Complete Team Profile for ???both Systems Level and Individual Student Level???</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57</a:t>
            </a:fld>
            <a:endParaRPr lang="en-US"/>
          </a:p>
        </p:txBody>
      </p:sp>
    </p:spTree>
    <p:extLst>
      <p:ext uri="{BB962C8B-B14F-4D97-AF65-F5344CB8AC3E}">
        <p14:creationId xmlns:p14="http://schemas.microsoft.com/office/powerpoint/2010/main" val="18268372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We’ve focused today on systems.</a:t>
            </a:r>
          </a:p>
          <a:p>
            <a:r>
              <a:rPr lang="en-US" b="1" dirty="0"/>
              <a:t>We’re going</a:t>
            </a:r>
            <a:r>
              <a:rPr lang="en-US" b="1" baseline="0" dirty="0"/>
              <a:t> to move for the rest of the week to focusing on intensive supports for students</a:t>
            </a:r>
          </a:p>
          <a:p>
            <a:r>
              <a:rPr lang="en-US" b="1" baseline="0" dirty="0"/>
              <a:t>Hand out books</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58</a:t>
            </a:fld>
            <a:endParaRPr lang="en-US"/>
          </a:p>
        </p:txBody>
      </p:sp>
    </p:spTree>
    <p:extLst>
      <p:ext uri="{BB962C8B-B14F-4D97-AF65-F5344CB8AC3E}">
        <p14:creationId xmlns:p14="http://schemas.microsoft.com/office/powerpoint/2010/main" val="32325815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Emphasize</a:t>
            </a:r>
            <a:r>
              <a:rPr lang="en-US" b="1" baseline="0" dirty="0"/>
              <a:t> ACTIVELY INVOLVED and INVESTED</a:t>
            </a:r>
          </a:p>
          <a:p>
            <a:endParaRPr lang="en-US" b="1" baseline="0" dirty="0"/>
          </a:p>
          <a:p>
            <a:r>
              <a:rPr lang="en-US" b="1" baseline="0" dirty="0"/>
              <a:t>This is exactly how the Behavior Support Plan is organized</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60</a:t>
            </a:fld>
            <a:endParaRPr lang="en-US"/>
          </a:p>
        </p:txBody>
      </p:sp>
    </p:spTree>
    <p:extLst>
      <p:ext uri="{BB962C8B-B14F-4D97-AF65-F5344CB8AC3E}">
        <p14:creationId xmlns:p14="http://schemas.microsoft.com/office/powerpoint/2010/main" val="30309417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a:t>
            </a:r>
            <a:r>
              <a:rPr lang="en-US" b="1" baseline="0" dirty="0"/>
              <a:t> necessarily an easy thing to do; need to invest more effort to make them run well</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62</a:t>
            </a:fld>
            <a:endParaRPr lang="en-US"/>
          </a:p>
        </p:txBody>
      </p:sp>
    </p:spTree>
    <p:extLst>
      <p:ext uri="{BB962C8B-B14F-4D97-AF65-F5344CB8AC3E}">
        <p14:creationId xmlns:p14="http://schemas.microsoft.com/office/powerpoint/2010/main" val="24887576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All the most successful individual interventions are built on student’s strengths, not on remediating their weaknesses</a:t>
            </a:r>
          </a:p>
          <a:p>
            <a:r>
              <a:rPr lang="en-US" b="1" dirty="0"/>
              <a:t>Don’t just</a:t>
            </a:r>
            <a:r>
              <a:rPr lang="en-US" b="1" baseline="0" dirty="0"/>
              <a:t> mention the positives, but truly celebrate them</a:t>
            </a:r>
          </a:p>
          <a:p>
            <a:endParaRPr lang="en-US" b="1" baseline="0" dirty="0"/>
          </a:p>
          <a:p>
            <a:r>
              <a:rPr lang="en-US" b="1" baseline="0" dirty="0"/>
              <a:t>Hold up </a:t>
            </a:r>
            <a:r>
              <a:rPr lang="en-US" b="1" baseline="0" dirty="0" err="1"/>
              <a:t>Bx</a:t>
            </a:r>
            <a:r>
              <a:rPr lang="en-US" b="1" baseline="0" dirty="0"/>
              <a:t> Support Plan and direct their attention to where this sample agenda is built in</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63</a:t>
            </a:fld>
            <a:endParaRPr lang="en-US"/>
          </a:p>
        </p:txBody>
      </p:sp>
    </p:spTree>
    <p:extLst>
      <p:ext uri="{BB962C8B-B14F-4D97-AF65-F5344CB8AC3E}">
        <p14:creationId xmlns:p14="http://schemas.microsoft.com/office/powerpoint/2010/main" val="3198052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 activity two:</a:t>
            </a:r>
            <a:r>
              <a:rPr lang="en-US" b="1" baseline="0" dirty="0"/>
              <a:t>  Power Imbalances today</a:t>
            </a:r>
          </a:p>
          <a:p>
            <a:r>
              <a:rPr lang="en-US" b="1" baseline="0" dirty="0"/>
              <a:t>Do activity one tomorrow:  Positions and Interests</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65</a:t>
            </a:fld>
            <a:endParaRPr lang="en-US"/>
          </a:p>
        </p:txBody>
      </p:sp>
    </p:spTree>
    <p:extLst>
      <p:ext uri="{BB962C8B-B14F-4D97-AF65-F5344CB8AC3E}">
        <p14:creationId xmlns:p14="http://schemas.microsoft.com/office/powerpoint/2010/main" val="38612635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66</a:t>
            </a:fld>
            <a:endParaRPr lang="en-US"/>
          </a:p>
        </p:txBody>
      </p:sp>
    </p:spTree>
    <p:extLst>
      <p:ext uri="{BB962C8B-B14F-4D97-AF65-F5344CB8AC3E}">
        <p14:creationId xmlns:p14="http://schemas.microsoft.com/office/powerpoint/2010/main" val="4952847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Handbook</a:t>
            </a:r>
          </a:p>
          <a:p>
            <a:r>
              <a:rPr lang="en-US" b="1" dirty="0"/>
              <a:t>Should have done this as part of pre-institute task,</a:t>
            </a:r>
            <a:r>
              <a:rPr lang="en-US" b="1" baseline="0" dirty="0"/>
              <a:t> after having watched the 13-minute webinar</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67</a:t>
            </a:fld>
            <a:endParaRPr lang="en-US"/>
          </a:p>
        </p:txBody>
      </p:sp>
    </p:spTree>
    <p:extLst>
      <p:ext uri="{BB962C8B-B14F-4D97-AF65-F5344CB8AC3E}">
        <p14:creationId xmlns:p14="http://schemas.microsoft.com/office/powerpoint/2010/main" val="355156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MTSS</a:t>
            </a:r>
          </a:p>
          <a:p>
            <a:pPr lvl="2"/>
            <a:endParaRPr lang="en-US" dirty="0"/>
          </a:p>
          <a:p>
            <a:pPr lvl="2"/>
            <a:r>
              <a:rPr lang="en-US" dirty="0"/>
              <a:t>Systems: </a:t>
            </a:r>
            <a:r>
              <a:rPr lang="en-US" b="1" dirty="0"/>
              <a:t>Importance of a teaming infrastructure – how are you connecting with other teams doing SEL work?</a:t>
            </a:r>
          </a:p>
          <a:p>
            <a:pPr lvl="3"/>
            <a:r>
              <a:rPr lang="en-US" dirty="0"/>
              <a:t>Agree that it’s a priority and communicate widely</a:t>
            </a:r>
          </a:p>
          <a:p>
            <a:pPr lvl="3"/>
            <a:r>
              <a:rPr lang="en-US" dirty="0"/>
              <a:t>Work with community partners</a:t>
            </a:r>
            <a:br>
              <a:rPr lang="en-US" dirty="0"/>
            </a:br>
            <a:r>
              <a:rPr lang="en-US" dirty="0"/>
              <a:t>Staff Handbook</a:t>
            </a:r>
          </a:p>
          <a:p>
            <a:pPr lvl="3"/>
            <a:r>
              <a:rPr lang="en-US" dirty="0"/>
              <a:t>Action plan</a:t>
            </a:r>
          </a:p>
          <a:p>
            <a:pPr lvl="2"/>
            <a:endParaRPr lang="en-US" dirty="0"/>
          </a:p>
          <a:p>
            <a:pPr lvl="2"/>
            <a:r>
              <a:rPr lang="en-US" dirty="0"/>
              <a:t>Practices: Have an understanding of SEL</a:t>
            </a:r>
          </a:p>
          <a:p>
            <a:pPr lvl="3"/>
            <a:r>
              <a:rPr lang="en-US" dirty="0"/>
              <a:t>Have an inventory of what already exists</a:t>
            </a:r>
          </a:p>
          <a:p>
            <a:pPr lvl="3"/>
            <a:r>
              <a:rPr lang="en-US" dirty="0"/>
              <a:t>Bring in community resources/interventions</a:t>
            </a:r>
          </a:p>
          <a:p>
            <a:pPr lvl="2"/>
            <a:endParaRPr lang="en-US" dirty="0"/>
          </a:p>
          <a:p>
            <a:pPr lvl="2"/>
            <a:r>
              <a:rPr lang="en-US" dirty="0"/>
              <a:t>Data: Formal/Informal surveys and screeners</a:t>
            </a:r>
          </a:p>
          <a:p>
            <a:pPr lvl="3"/>
            <a:r>
              <a:rPr lang="en-US" altLang="en-US" sz="1600" dirty="0"/>
              <a:t>Use data to prioritize making the smallest change for the greatest impact</a:t>
            </a:r>
          </a:p>
          <a:p>
            <a:pPr lvl="3"/>
            <a:r>
              <a:rPr lang="en-US" sz="1600" dirty="0"/>
              <a:t>Do you look at your SWIS data by ethnicity? If not, could you?</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A6F536A-C0EF-2647-B46D-35445453D4CA}" type="slidenum">
              <a:rPr kumimoji="0" lang="en-US" altLang="en-US" sz="1200" b="0" i="0" u="none" strike="noStrike" kern="1200" cap="none" spc="0" normalizeH="0" baseline="0" noProof="0" smtClean="0">
                <a:ln>
                  <a:noFill/>
                </a:ln>
                <a:solidFill>
                  <a:prstClr val="black"/>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2840721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a:t>
            </a:r>
            <a:r>
              <a:rPr lang="en-US" baseline="0" dirty="0"/>
              <a:t> item in</a:t>
            </a:r>
            <a:r>
              <a:rPr lang="en-US" dirty="0"/>
              <a:t> workbooks</a:t>
            </a:r>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9</a:t>
            </a:fld>
            <a:endParaRPr lang="en-US"/>
          </a:p>
        </p:txBody>
      </p:sp>
    </p:spTree>
    <p:extLst>
      <p:ext uri="{BB962C8B-B14F-4D97-AF65-F5344CB8AC3E}">
        <p14:creationId xmlns:p14="http://schemas.microsoft.com/office/powerpoint/2010/main" val="1751583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Slide Image Placeholder 1">
            <a:extLst>
              <a:ext uri="{FF2B5EF4-FFF2-40B4-BE49-F238E27FC236}">
                <a16:creationId xmlns:a16="http://schemas.microsoft.com/office/drawing/2014/main" id="{103BC402-2863-5A4F-BB90-4CA3FA0144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5218" name="Notes Placeholder 2">
            <a:extLst>
              <a:ext uri="{FF2B5EF4-FFF2-40B4-BE49-F238E27FC236}">
                <a16:creationId xmlns:a16="http://schemas.microsoft.com/office/drawing/2014/main" id="{9D5AAEE2-6FB6-4E4E-8ECE-BC40EEE5DB1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Have audience call out examples of team norms.</a:t>
            </a:r>
          </a:p>
          <a:p>
            <a:pPr lvl="1"/>
            <a:r>
              <a:rPr lang="en-US" altLang="en-US">
                <a:ea typeface="ＭＳ Ｐゴシック" panose="020B0600070205080204" pitchFamily="34" charset="-128"/>
              </a:rPr>
              <a:t>Examples:</a:t>
            </a:r>
          </a:p>
          <a:p>
            <a:pPr lvl="2"/>
            <a:r>
              <a:rPr lang="en-US" altLang="en-US">
                <a:ea typeface="ＭＳ Ｐゴシック" panose="020B0600070205080204" pitchFamily="34" charset="-128"/>
              </a:rPr>
              <a:t>Begin and end the meeting on time</a:t>
            </a:r>
          </a:p>
          <a:p>
            <a:pPr lvl="2"/>
            <a:r>
              <a:rPr lang="en-US" altLang="en-US">
                <a:ea typeface="ＭＳ Ｐゴシック" panose="020B0600070205080204" pitchFamily="34" charset="-128"/>
              </a:rPr>
              <a:t>Follow the agenda</a:t>
            </a:r>
          </a:p>
          <a:p>
            <a:pPr lvl="2"/>
            <a:r>
              <a:rPr lang="en-US" altLang="en-US">
                <a:ea typeface="ＭＳ Ｐゴシック" panose="020B0600070205080204" pitchFamily="34" charset="-128"/>
              </a:rPr>
              <a:t>Having a parking lot</a:t>
            </a:r>
          </a:p>
          <a:p>
            <a:pPr lvl="2"/>
            <a:r>
              <a:rPr lang="en-US" altLang="en-US">
                <a:ea typeface="ＭＳ Ｐゴシック" panose="020B0600070205080204" pitchFamily="34" charset="-128"/>
              </a:rPr>
              <a:t>What else?</a:t>
            </a:r>
          </a:p>
          <a:p>
            <a:endParaRPr lang="en-US" altLang="en-US">
              <a:ea typeface="ＭＳ Ｐゴシック" panose="020B0600070205080204" pitchFamily="34" charset="-128"/>
            </a:endParaRPr>
          </a:p>
          <a:p>
            <a:r>
              <a:rPr lang="en-US" altLang="en-US">
                <a:ea typeface="ＭＳ Ｐゴシック" panose="020B0600070205080204" pitchFamily="34" charset="-128"/>
              </a:rPr>
              <a:t>As we come together as learners and team members, it’s really important that we use our time during this training wisely so that we are most efficient.  Setting up norms and roles during this training is critically important because…Read SLIDE.  In a few… as leadership teams, you will spend some time creating your meeting norms and roles…that will be used throughout the training</a:t>
            </a:r>
            <a:r>
              <a:rPr lang="is-IS" altLang="en-US">
                <a:ea typeface="ＭＳ Ｐゴシック" panose="020B0600070205080204" pitchFamily="34" charset="-128"/>
              </a:rPr>
              <a:t>…</a:t>
            </a:r>
            <a:endParaRPr lang="en-US" altLang="en-US">
              <a:ea typeface="ＭＳ Ｐゴシック" panose="020B0600070205080204" pitchFamily="34" charset="-128"/>
            </a:endParaRPr>
          </a:p>
          <a:p>
            <a:r>
              <a:rPr lang="en-US" altLang="en-US">
                <a:ea typeface="ＭＳ Ｐゴシック" panose="020B0600070205080204" pitchFamily="34" charset="-128"/>
              </a:rPr>
              <a:t>Roles and responsibilities help team build internal capacity for holding effective and focused meetings</a:t>
            </a:r>
          </a:p>
          <a:p>
            <a:pPr eaLnBrk="1" hangingPunct="1">
              <a:spcBef>
                <a:spcPct val="0"/>
              </a:spcBef>
            </a:pPr>
            <a:r>
              <a:rPr lang="en-US" altLang="en-US">
                <a:latin typeface="Arial" panose="020B0604020202020204" pitchFamily="34" charset="0"/>
                <a:ea typeface="ＭＳ Ｐゴシック" panose="020B0600070205080204" pitchFamily="34" charset="-128"/>
                <a:hlinkClick r:id="rId3"/>
              </a:rPr>
              <a:t>http://www.schoolimprovementcoach.org/manual/7%20Norms%20and%20Roles.pdf</a:t>
            </a:r>
            <a:endParaRPr lang="en-US" altLang="en-US">
              <a:ea typeface="ＭＳ Ｐゴシック" panose="020B0600070205080204" pitchFamily="34" charset="-128"/>
            </a:endParaRPr>
          </a:p>
        </p:txBody>
      </p:sp>
      <p:sp>
        <p:nvSpPr>
          <p:cNvPr id="265219" name="Slide Number Placeholder 3">
            <a:extLst>
              <a:ext uri="{FF2B5EF4-FFF2-40B4-BE49-F238E27FC236}">
                <a16:creationId xmlns:a16="http://schemas.microsoft.com/office/drawing/2014/main" id="{5459338D-BEF0-9142-AB7E-2C797EFEC04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588F7BF-E7F2-704F-AE4A-D2A2C3043FBF}" type="slidenum">
              <a:rPr lang="en-US" altLang="en-US" sz="1200" smtClean="0">
                <a:latin typeface="Calibri" panose="020F0502020204030204" pitchFamily="34" charset="0"/>
              </a:rPr>
              <a:pPr/>
              <a:t>13</a:t>
            </a:fld>
            <a:endParaRPr lang="en-US" altLang="en-US" sz="1200">
              <a:latin typeface="Calibri" panose="020F0502020204030204" pitchFamily="34" charset="0"/>
            </a:endParaRPr>
          </a:p>
        </p:txBody>
      </p:sp>
    </p:spTree>
    <p:extLst>
      <p:ext uri="{BB962C8B-B14F-4D97-AF65-F5344CB8AC3E}">
        <p14:creationId xmlns:p14="http://schemas.microsoft.com/office/powerpoint/2010/main" val="2845255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a:t>
            </a:r>
            <a:r>
              <a:rPr lang="en-US" baseline="0" dirty="0"/>
              <a:t> item in</a:t>
            </a:r>
            <a:r>
              <a:rPr lang="en-US" dirty="0"/>
              <a:t> workbooks</a:t>
            </a:r>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14</a:t>
            </a:fld>
            <a:endParaRPr lang="en-US"/>
          </a:p>
        </p:txBody>
      </p:sp>
    </p:spTree>
    <p:extLst>
      <p:ext uri="{BB962C8B-B14F-4D97-AF65-F5344CB8AC3E}">
        <p14:creationId xmlns:p14="http://schemas.microsoft.com/office/powerpoint/2010/main" val="2507269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Every day we are working with students, families </a:t>
            </a:r>
            <a:r>
              <a:rPr lang="en-US" sz="1400" b="1" i="1" dirty="0"/>
              <a:t>and </a:t>
            </a:r>
            <a:r>
              <a:rPr lang="en-US" sz="1400" b="0" i="0" dirty="0"/>
              <a:t>colleagues</a:t>
            </a:r>
            <a:r>
              <a:rPr lang="en-US" sz="1400" dirty="0"/>
              <a:t> who come into our schools with precipitating factors that we may or may not know about – such as mental illness, substance abuse, or disability. These risk factors can be balanced by such things as being successful at learning, being physically active and having strong social or daily living skills. </a:t>
            </a:r>
          </a:p>
          <a:p>
            <a:endParaRPr lang="en-US" sz="1400" dirty="0"/>
          </a:p>
          <a:p>
            <a:r>
              <a:rPr lang="en-US" sz="1600" dirty="0"/>
              <a:t>Schools that engage students in rigorous and relevant academic opportunities while promoting the development of healthy social, emotional, and behavioral routines and habits can help balance out these risk factors to overcome struggles.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endParaRPr lang="en-US" dirty="0"/>
          </a:p>
        </p:txBody>
      </p:sp>
      <p:sp>
        <p:nvSpPr>
          <p:cNvPr id="4" name="Slide Number Placeholder 3"/>
          <p:cNvSpPr>
            <a:spLocks noGrp="1"/>
          </p:cNvSpPr>
          <p:nvPr>
            <p:ph type="sldNum" sz="quarter" idx="10"/>
          </p:nvPr>
        </p:nvSpPr>
        <p:spPr/>
        <p:txBody>
          <a:bodyPr/>
          <a:lstStyle/>
          <a:p>
            <a:fld id="{D4BEA0C2-72F9-0741-B0FE-652D9140B8BA}" type="slidenum">
              <a:rPr lang="en-US" smtClean="0"/>
              <a:t>16</a:t>
            </a:fld>
            <a:endParaRPr lang="en-US"/>
          </a:p>
        </p:txBody>
      </p:sp>
    </p:spTree>
    <p:extLst>
      <p:ext uri="{BB962C8B-B14F-4D97-AF65-F5344CB8AC3E}">
        <p14:creationId xmlns:p14="http://schemas.microsoft.com/office/powerpoint/2010/main" val="2116256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7B859-DDB1-F342-99D4-809471A99F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70DF75-DDF5-7A46-84B4-E78D0E962A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E01E4B-C428-B348-A9D3-F361EB5227D1}"/>
              </a:ext>
            </a:extLst>
          </p:cNvPr>
          <p:cNvSpPr>
            <a:spLocks noGrp="1"/>
          </p:cNvSpPr>
          <p:nvPr>
            <p:ph type="dt" sz="half" idx="10"/>
          </p:nvPr>
        </p:nvSpPr>
        <p:spPr/>
        <p:txBody>
          <a:bodyPr/>
          <a:lstStyle/>
          <a:p>
            <a:fld id="{C41A7EA5-2D03-BB4D-A475-D9BD24526E7E}" type="datetimeFigureOut">
              <a:rPr lang="en-US" smtClean="0"/>
              <a:t>3/28/21</a:t>
            </a:fld>
            <a:endParaRPr lang="en-US"/>
          </a:p>
        </p:txBody>
      </p:sp>
      <p:sp>
        <p:nvSpPr>
          <p:cNvPr id="5" name="Footer Placeholder 4">
            <a:extLst>
              <a:ext uri="{FF2B5EF4-FFF2-40B4-BE49-F238E27FC236}">
                <a16:creationId xmlns:a16="http://schemas.microsoft.com/office/drawing/2014/main" id="{AF0182DB-E3C6-9044-9D78-BB48B0F671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50F630-EA20-014D-8BDF-147BB4E43C95}"/>
              </a:ext>
            </a:extLst>
          </p:cNvPr>
          <p:cNvSpPr>
            <a:spLocks noGrp="1"/>
          </p:cNvSpPr>
          <p:nvPr>
            <p:ph type="sldNum" sz="quarter" idx="12"/>
          </p:nvPr>
        </p:nvSpPr>
        <p:spPr/>
        <p:txBody>
          <a:bodyPr/>
          <a:lstStyle/>
          <a:p>
            <a:fld id="{6195D4BD-34A1-914D-A817-43A55530C7EF}" type="slidenum">
              <a:rPr lang="en-US" smtClean="0"/>
              <a:t>‹#›</a:t>
            </a:fld>
            <a:endParaRPr lang="en-US"/>
          </a:p>
        </p:txBody>
      </p:sp>
    </p:spTree>
    <p:extLst>
      <p:ext uri="{BB962C8B-B14F-4D97-AF65-F5344CB8AC3E}">
        <p14:creationId xmlns:p14="http://schemas.microsoft.com/office/powerpoint/2010/main" val="1983187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7FA95-AEB5-A247-85F9-3335DF1E16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C0B509-6395-CC4A-9615-4B8E413B3F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B999D6-BD4D-9748-AF25-DA29AAEDD81C}"/>
              </a:ext>
            </a:extLst>
          </p:cNvPr>
          <p:cNvSpPr>
            <a:spLocks noGrp="1"/>
          </p:cNvSpPr>
          <p:nvPr>
            <p:ph type="dt" sz="half" idx="10"/>
          </p:nvPr>
        </p:nvSpPr>
        <p:spPr/>
        <p:txBody>
          <a:bodyPr/>
          <a:lstStyle/>
          <a:p>
            <a:fld id="{C41A7EA5-2D03-BB4D-A475-D9BD24526E7E}" type="datetimeFigureOut">
              <a:rPr lang="en-US" smtClean="0"/>
              <a:t>3/28/21</a:t>
            </a:fld>
            <a:endParaRPr lang="en-US"/>
          </a:p>
        </p:txBody>
      </p:sp>
      <p:sp>
        <p:nvSpPr>
          <p:cNvPr id="5" name="Footer Placeholder 4">
            <a:extLst>
              <a:ext uri="{FF2B5EF4-FFF2-40B4-BE49-F238E27FC236}">
                <a16:creationId xmlns:a16="http://schemas.microsoft.com/office/drawing/2014/main" id="{DE1E206C-671F-FA4E-AE3F-466DEE485F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2971D7-A645-C847-8744-0C060CABF878}"/>
              </a:ext>
            </a:extLst>
          </p:cNvPr>
          <p:cNvSpPr>
            <a:spLocks noGrp="1"/>
          </p:cNvSpPr>
          <p:nvPr>
            <p:ph type="sldNum" sz="quarter" idx="12"/>
          </p:nvPr>
        </p:nvSpPr>
        <p:spPr/>
        <p:txBody>
          <a:bodyPr/>
          <a:lstStyle/>
          <a:p>
            <a:fld id="{6195D4BD-34A1-914D-A817-43A55530C7EF}" type="slidenum">
              <a:rPr lang="en-US" smtClean="0"/>
              <a:t>‹#›</a:t>
            </a:fld>
            <a:endParaRPr lang="en-US"/>
          </a:p>
        </p:txBody>
      </p:sp>
    </p:spTree>
    <p:extLst>
      <p:ext uri="{BB962C8B-B14F-4D97-AF65-F5344CB8AC3E}">
        <p14:creationId xmlns:p14="http://schemas.microsoft.com/office/powerpoint/2010/main" val="3982729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B23181-4BB9-7943-A672-A2F8934630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219C7E-EEFE-5841-891B-6E2812D3FE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9C2AB2-8787-F34E-8C0C-AEF0C411338B}"/>
              </a:ext>
            </a:extLst>
          </p:cNvPr>
          <p:cNvSpPr>
            <a:spLocks noGrp="1"/>
          </p:cNvSpPr>
          <p:nvPr>
            <p:ph type="dt" sz="half" idx="10"/>
          </p:nvPr>
        </p:nvSpPr>
        <p:spPr/>
        <p:txBody>
          <a:bodyPr/>
          <a:lstStyle/>
          <a:p>
            <a:fld id="{C41A7EA5-2D03-BB4D-A475-D9BD24526E7E}" type="datetimeFigureOut">
              <a:rPr lang="en-US" smtClean="0"/>
              <a:t>3/28/21</a:t>
            </a:fld>
            <a:endParaRPr lang="en-US"/>
          </a:p>
        </p:txBody>
      </p:sp>
      <p:sp>
        <p:nvSpPr>
          <p:cNvPr id="5" name="Footer Placeholder 4">
            <a:extLst>
              <a:ext uri="{FF2B5EF4-FFF2-40B4-BE49-F238E27FC236}">
                <a16:creationId xmlns:a16="http://schemas.microsoft.com/office/drawing/2014/main" id="{BDD7C53E-E576-E545-B8EB-E6FD8B2146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4C98E7-D821-1446-A1BB-2567DA68E1C9}"/>
              </a:ext>
            </a:extLst>
          </p:cNvPr>
          <p:cNvSpPr>
            <a:spLocks noGrp="1"/>
          </p:cNvSpPr>
          <p:nvPr>
            <p:ph type="sldNum" sz="quarter" idx="12"/>
          </p:nvPr>
        </p:nvSpPr>
        <p:spPr/>
        <p:txBody>
          <a:bodyPr/>
          <a:lstStyle/>
          <a:p>
            <a:fld id="{6195D4BD-34A1-914D-A817-43A55530C7EF}" type="slidenum">
              <a:rPr lang="en-US" smtClean="0"/>
              <a:t>‹#›</a:t>
            </a:fld>
            <a:endParaRPr lang="en-US"/>
          </a:p>
        </p:txBody>
      </p:sp>
    </p:spTree>
    <p:extLst>
      <p:ext uri="{BB962C8B-B14F-4D97-AF65-F5344CB8AC3E}">
        <p14:creationId xmlns:p14="http://schemas.microsoft.com/office/powerpoint/2010/main" val="1369599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2" name="Text"/>
          <p:cNvSpPr txBox="1">
            <a:spLocks noGrp="1"/>
          </p:cNvSpPr>
          <p:nvPr>
            <p:ph type="body" sz="quarter" idx="21"/>
          </p:nvPr>
        </p:nvSpPr>
        <p:spPr>
          <a:xfrm>
            <a:off x="381002" y="394860"/>
            <a:ext cx="10477500" cy="248081"/>
          </a:xfrm>
          <a:prstGeom prst="rect">
            <a:avLst/>
          </a:prstGeom>
        </p:spPr>
        <p:txBody>
          <a:bodyPr anchor="b">
            <a:spAutoFit/>
          </a:bodyPr>
          <a:lstStyle>
            <a:lvl1pPr marL="0" indent="0" defTabSz="241093">
              <a:lnSpc>
                <a:spcPct val="80000"/>
              </a:lnSpc>
              <a:spcBef>
                <a:spcPts val="0"/>
              </a:spcBef>
              <a:buClrTx/>
              <a:buSzTx/>
              <a:buFontTx/>
              <a:buNone/>
              <a:defRPr sz="1265" cap="all" spc="63">
                <a:latin typeface="DIN Alternate Bold"/>
                <a:ea typeface="DIN Alternate Bold"/>
                <a:cs typeface="DIN Alternate Bold"/>
                <a:sym typeface="DIN Alternate Bold"/>
              </a:defRPr>
            </a:lvl1pPr>
          </a:lstStyle>
          <a:p>
            <a:r>
              <a:t>Text</a:t>
            </a:r>
          </a:p>
        </p:txBody>
      </p:sp>
      <p:sp>
        <p:nvSpPr>
          <p:cNvPr id="63" name="Title Text"/>
          <p:cNvSpPr txBox="1">
            <a:spLocks noGrp="1"/>
          </p:cNvSpPr>
          <p:nvPr>
            <p:ph type="title"/>
          </p:nvPr>
        </p:nvSpPr>
        <p:spPr>
          <a:prstGeom prst="rect">
            <a:avLst/>
          </a:prstGeom>
        </p:spPr>
        <p:txBody>
          <a:bodyPr/>
          <a:lstStyle/>
          <a:p>
            <a:r>
              <a:t>Title Text</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2026072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CC77F-6118-194A-ADBD-C39DF28469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A90C06-3A21-C94B-B2D6-9644915330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E5E997-D0F2-5844-AC84-D86802606BE9}"/>
              </a:ext>
            </a:extLst>
          </p:cNvPr>
          <p:cNvSpPr>
            <a:spLocks noGrp="1"/>
          </p:cNvSpPr>
          <p:nvPr>
            <p:ph type="dt" sz="half" idx="10"/>
          </p:nvPr>
        </p:nvSpPr>
        <p:spPr/>
        <p:txBody>
          <a:bodyPr/>
          <a:lstStyle/>
          <a:p>
            <a:fld id="{C41A7EA5-2D03-BB4D-A475-D9BD24526E7E}" type="datetimeFigureOut">
              <a:rPr lang="en-US" smtClean="0"/>
              <a:t>3/28/21</a:t>
            </a:fld>
            <a:endParaRPr lang="en-US"/>
          </a:p>
        </p:txBody>
      </p:sp>
      <p:sp>
        <p:nvSpPr>
          <p:cNvPr id="5" name="Footer Placeholder 4">
            <a:extLst>
              <a:ext uri="{FF2B5EF4-FFF2-40B4-BE49-F238E27FC236}">
                <a16:creationId xmlns:a16="http://schemas.microsoft.com/office/drawing/2014/main" id="{3E094175-DF8C-9040-8C1D-56EF79B170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9EE80C-9E44-5544-A731-3A9307EED2B2}"/>
              </a:ext>
            </a:extLst>
          </p:cNvPr>
          <p:cNvSpPr>
            <a:spLocks noGrp="1"/>
          </p:cNvSpPr>
          <p:nvPr>
            <p:ph type="sldNum" sz="quarter" idx="12"/>
          </p:nvPr>
        </p:nvSpPr>
        <p:spPr/>
        <p:txBody>
          <a:bodyPr/>
          <a:lstStyle/>
          <a:p>
            <a:fld id="{6195D4BD-34A1-914D-A817-43A55530C7EF}" type="slidenum">
              <a:rPr lang="en-US" smtClean="0"/>
              <a:t>‹#›</a:t>
            </a:fld>
            <a:endParaRPr lang="en-US"/>
          </a:p>
        </p:txBody>
      </p:sp>
    </p:spTree>
    <p:extLst>
      <p:ext uri="{BB962C8B-B14F-4D97-AF65-F5344CB8AC3E}">
        <p14:creationId xmlns:p14="http://schemas.microsoft.com/office/powerpoint/2010/main" val="1040413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E2D17-4B97-E54A-9C0A-929DF4225D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529B7E-49FF-174F-8A91-17755BF6E6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AC8183-E4D6-B347-B74E-E543B7CE36EE}"/>
              </a:ext>
            </a:extLst>
          </p:cNvPr>
          <p:cNvSpPr>
            <a:spLocks noGrp="1"/>
          </p:cNvSpPr>
          <p:nvPr>
            <p:ph type="dt" sz="half" idx="10"/>
          </p:nvPr>
        </p:nvSpPr>
        <p:spPr/>
        <p:txBody>
          <a:bodyPr/>
          <a:lstStyle/>
          <a:p>
            <a:fld id="{C41A7EA5-2D03-BB4D-A475-D9BD24526E7E}" type="datetimeFigureOut">
              <a:rPr lang="en-US" smtClean="0"/>
              <a:t>3/28/21</a:t>
            </a:fld>
            <a:endParaRPr lang="en-US"/>
          </a:p>
        </p:txBody>
      </p:sp>
      <p:sp>
        <p:nvSpPr>
          <p:cNvPr id="5" name="Footer Placeholder 4">
            <a:extLst>
              <a:ext uri="{FF2B5EF4-FFF2-40B4-BE49-F238E27FC236}">
                <a16:creationId xmlns:a16="http://schemas.microsoft.com/office/drawing/2014/main" id="{B136562D-1895-D248-B812-BB852BA370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032C60-297B-1B4B-BFB0-5B680334D49D}"/>
              </a:ext>
            </a:extLst>
          </p:cNvPr>
          <p:cNvSpPr>
            <a:spLocks noGrp="1"/>
          </p:cNvSpPr>
          <p:nvPr>
            <p:ph type="sldNum" sz="quarter" idx="12"/>
          </p:nvPr>
        </p:nvSpPr>
        <p:spPr/>
        <p:txBody>
          <a:bodyPr/>
          <a:lstStyle/>
          <a:p>
            <a:fld id="{6195D4BD-34A1-914D-A817-43A55530C7EF}" type="slidenum">
              <a:rPr lang="en-US" smtClean="0"/>
              <a:t>‹#›</a:t>
            </a:fld>
            <a:endParaRPr lang="en-US"/>
          </a:p>
        </p:txBody>
      </p:sp>
    </p:spTree>
    <p:extLst>
      <p:ext uri="{BB962C8B-B14F-4D97-AF65-F5344CB8AC3E}">
        <p14:creationId xmlns:p14="http://schemas.microsoft.com/office/powerpoint/2010/main" val="1133491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6A495-D494-4C42-8C76-1B7BDF3ED4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76E0A2-1241-E143-9EDC-328C8376B9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D0807B-A984-944C-841F-43050836A3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C669B0-5335-4A47-B0CE-D6A10EC7F20C}"/>
              </a:ext>
            </a:extLst>
          </p:cNvPr>
          <p:cNvSpPr>
            <a:spLocks noGrp="1"/>
          </p:cNvSpPr>
          <p:nvPr>
            <p:ph type="dt" sz="half" idx="10"/>
          </p:nvPr>
        </p:nvSpPr>
        <p:spPr/>
        <p:txBody>
          <a:bodyPr/>
          <a:lstStyle/>
          <a:p>
            <a:fld id="{C41A7EA5-2D03-BB4D-A475-D9BD24526E7E}" type="datetimeFigureOut">
              <a:rPr lang="en-US" smtClean="0"/>
              <a:t>3/28/21</a:t>
            </a:fld>
            <a:endParaRPr lang="en-US"/>
          </a:p>
        </p:txBody>
      </p:sp>
      <p:sp>
        <p:nvSpPr>
          <p:cNvPr id="6" name="Footer Placeholder 5">
            <a:extLst>
              <a:ext uri="{FF2B5EF4-FFF2-40B4-BE49-F238E27FC236}">
                <a16:creationId xmlns:a16="http://schemas.microsoft.com/office/drawing/2014/main" id="{AD3C4AAA-71DF-B044-BBDD-C997BF9B94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61B491-2348-F14B-97D6-6750637D0AE8}"/>
              </a:ext>
            </a:extLst>
          </p:cNvPr>
          <p:cNvSpPr>
            <a:spLocks noGrp="1"/>
          </p:cNvSpPr>
          <p:nvPr>
            <p:ph type="sldNum" sz="quarter" idx="12"/>
          </p:nvPr>
        </p:nvSpPr>
        <p:spPr/>
        <p:txBody>
          <a:bodyPr/>
          <a:lstStyle/>
          <a:p>
            <a:fld id="{6195D4BD-34A1-914D-A817-43A55530C7EF}" type="slidenum">
              <a:rPr lang="en-US" smtClean="0"/>
              <a:t>‹#›</a:t>
            </a:fld>
            <a:endParaRPr lang="en-US"/>
          </a:p>
        </p:txBody>
      </p:sp>
    </p:spTree>
    <p:extLst>
      <p:ext uri="{BB962C8B-B14F-4D97-AF65-F5344CB8AC3E}">
        <p14:creationId xmlns:p14="http://schemas.microsoft.com/office/powerpoint/2010/main" val="82111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9081B-7195-E94D-883B-A7ABFAD4CC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C466B5-8A0B-0746-ACDD-C5454EEF39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281916-122A-8340-A5EF-B8676D792D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D7BE2B-9BDD-744A-957F-E0B586B4B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27596B-6085-3C4D-B0CD-BFE21AA896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B30B7B-4601-0F4E-9D52-227135C4736C}"/>
              </a:ext>
            </a:extLst>
          </p:cNvPr>
          <p:cNvSpPr>
            <a:spLocks noGrp="1"/>
          </p:cNvSpPr>
          <p:nvPr>
            <p:ph type="dt" sz="half" idx="10"/>
          </p:nvPr>
        </p:nvSpPr>
        <p:spPr/>
        <p:txBody>
          <a:bodyPr/>
          <a:lstStyle/>
          <a:p>
            <a:fld id="{C41A7EA5-2D03-BB4D-A475-D9BD24526E7E}" type="datetimeFigureOut">
              <a:rPr lang="en-US" smtClean="0"/>
              <a:t>3/28/21</a:t>
            </a:fld>
            <a:endParaRPr lang="en-US"/>
          </a:p>
        </p:txBody>
      </p:sp>
      <p:sp>
        <p:nvSpPr>
          <p:cNvPr id="8" name="Footer Placeholder 7">
            <a:extLst>
              <a:ext uri="{FF2B5EF4-FFF2-40B4-BE49-F238E27FC236}">
                <a16:creationId xmlns:a16="http://schemas.microsoft.com/office/drawing/2014/main" id="{772543B8-8AB2-554E-AD3F-26C638AF04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6A06C8-2410-844B-893D-0898D0A3E44C}"/>
              </a:ext>
            </a:extLst>
          </p:cNvPr>
          <p:cNvSpPr>
            <a:spLocks noGrp="1"/>
          </p:cNvSpPr>
          <p:nvPr>
            <p:ph type="sldNum" sz="quarter" idx="12"/>
          </p:nvPr>
        </p:nvSpPr>
        <p:spPr/>
        <p:txBody>
          <a:bodyPr/>
          <a:lstStyle/>
          <a:p>
            <a:fld id="{6195D4BD-34A1-914D-A817-43A55530C7EF}" type="slidenum">
              <a:rPr lang="en-US" smtClean="0"/>
              <a:t>‹#›</a:t>
            </a:fld>
            <a:endParaRPr lang="en-US"/>
          </a:p>
        </p:txBody>
      </p:sp>
    </p:spTree>
    <p:extLst>
      <p:ext uri="{BB962C8B-B14F-4D97-AF65-F5344CB8AC3E}">
        <p14:creationId xmlns:p14="http://schemas.microsoft.com/office/powerpoint/2010/main" val="17384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11EB-A28E-9B47-A0BD-364A8922FC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5E5D9C-DF6A-1747-BA57-15553789F293}"/>
              </a:ext>
            </a:extLst>
          </p:cNvPr>
          <p:cNvSpPr>
            <a:spLocks noGrp="1"/>
          </p:cNvSpPr>
          <p:nvPr>
            <p:ph type="dt" sz="half" idx="10"/>
          </p:nvPr>
        </p:nvSpPr>
        <p:spPr/>
        <p:txBody>
          <a:bodyPr/>
          <a:lstStyle/>
          <a:p>
            <a:fld id="{C41A7EA5-2D03-BB4D-A475-D9BD24526E7E}" type="datetimeFigureOut">
              <a:rPr lang="en-US" smtClean="0"/>
              <a:t>3/28/21</a:t>
            </a:fld>
            <a:endParaRPr lang="en-US"/>
          </a:p>
        </p:txBody>
      </p:sp>
      <p:sp>
        <p:nvSpPr>
          <p:cNvPr id="4" name="Footer Placeholder 3">
            <a:extLst>
              <a:ext uri="{FF2B5EF4-FFF2-40B4-BE49-F238E27FC236}">
                <a16:creationId xmlns:a16="http://schemas.microsoft.com/office/drawing/2014/main" id="{83DD4F44-E72B-3E49-9320-A4305F9047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AA9024-0913-8D45-B6E8-02BE342976D3}"/>
              </a:ext>
            </a:extLst>
          </p:cNvPr>
          <p:cNvSpPr>
            <a:spLocks noGrp="1"/>
          </p:cNvSpPr>
          <p:nvPr>
            <p:ph type="sldNum" sz="quarter" idx="12"/>
          </p:nvPr>
        </p:nvSpPr>
        <p:spPr/>
        <p:txBody>
          <a:bodyPr/>
          <a:lstStyle/>
          <a:p>
            <a:fld id="{6195D4BD-34A1-914D-A817-43A55530C7EF}" type="slidenum">
              <a:rPr lang="en-US" smtClean="0"/>
              <a:t>‹#›</a:t>
            </a:fld>
            <a:endParaRPr lang="en-US"/>
          </a:p>
        </p:txBody>
      </p:sp>
    </p:spTree>
    <p:extLst>
      <p:ext uri="{BB962C8B-B14F-4D97-AF65-F5344CB8AC3E}">
        <p14:creationId xmlns:p14="http://schemas.microsoft.com/office/powerpoint/2010/main" val="32547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FAF070-4E62-6849-BBE1-17C12682D4FF}"/>
              </a:ext>
            </a:extLst>
          </p:cNvPr>
          <p:cNvSpPr>
            <a:spLocks noGrp="1"/>
          </p:cNvSpPr>
          <p:nvPr>
            <p:ph type="dt" sz="half" idx="10"/>
          </p:nvPr>
        </p:nvSpPr>
        <p:spPr/>
        <p:txBody>
          <a:bodyPr/>
          <a:lstStyle/>
          <a:p>
            <a:fld id="{C41A7EA5-2D03-BB4D-A475-D9BD24526E7E}" type="datetimeFigureOut">
              <a:rPr lang="en-US" smtClean="0"/>
              <a:t>3/28/21</a:t>
            </a:fld>
            <a:endParaRPr lang="en-US"/>
          </a:p>
        </p:txBody>
      </p:sp>
      <p:sp>
        <p:nvSpPr>
          <p:cNvPr id="3" name="Footer Placeholder 2">
            <a:extLst>
              <a:ext uri="{FF2B5EF4-FFF2-40B4-BE49-F238E27FC236}">
                <a16:creationId xmlns:a16="http://schemas.microsoft.com/office/drawing/2014/main" id="{D254CE3A-3FD2-5C47-B385-AC7B484415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4CF527-29C7-DD4D-89CB-DDA2BD394219}"/>
              </a:ext>
            </a:extLst>
          </p:cNvPr>
          <p:cNvSpPr>
            <a:spLocks noGrp="1"/>
          </p:cNvSpPr>
          <p:nvPr>
            <p:ph type="sldNum" sz="quarter" idx="12"/>
          </p:nvPr>
        </p:nvSpPr>
        <p:spPr/>
        <p:txBody>
          <a:bodyPr/>
          <a:lstStyle/>
          <a:p>
            <a:fld id="{6195D4BD-34A1-914D-A817-43A55530C7EF}" type="slidenum">
              <a:rPr lang="en-US" smtClean="0"/>
              <a:t>‹#›</a:t>
            </a:fld>
            <a:endParaRPr lang="en-US"/>
          </a:p>
        </p:txBody>
      </p:sp>
    </p:spTree>
    <p:extLst>
      <p:ext uri="{BB962C8B-B14F-4D97-AF65-F5344CB8AC3E}">
        <p14:creationId xmlns:p14="http://schemas.microsoft.com/office/powerpoint/2010/main" val="308735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806A7-2F94-D24B-A86E-3C6B4F7E6C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686C32-903F-2A46-B703-EE7105886C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DB6911-6A9B-6E4D-9095-0F489A3909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29BC83-26A9-8F43-A359-5B9982FA3E4B}"/>
              </a:ext>
            </a:extLst>
          </p:cNvPr>
          <p:cNvSpPr>
            <a:spLocks noGrp="1"/>
          </p:cNvSpPr>
          <p:nvPr>
            <p:ph type="dt" sz="half" idx="10"/>
          </p:nvPr>
        </p:nvSpPr>
        <p:spPr/>
        <p:txBody>
          <a:bodyPr/>
          <a:lstStyle/>
          <a:p>
            <a:fld id="{C41A7EA5-2D03-BB4D-A475-D9BD24526E7E}" type="datetimeFigureOut">
              <a:rPr lang="en-US" smtClean="0"/>
              <a:t>3/28/21</a:t>
            </a:fld>
            <a:endParaRPr lang="en-US"/>
          </a:p>
        </p:txBody>
      </p:sp>
      <p:sp>
        <p:nvSpPr>
          <p:cNvPr id="6" name="Footer Placeholder 5">
            <a:extLst>
              <a:ext uri="{FF2B5EF4-FFF2-40B4-BE49-F238E27FC236}">
                <a16:creationId xmlns:a16="http://schemas.microsoft.com/office/drawing/2014/main" id="{1F6C4E31-0A59-8742-8D54-041EFF2174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3FC792-AC26-3049-B2BB-589D0B50E112}"/>
              </a:ext>
            </a:extLst>
          </p:cNvPr>
          <p:cNvSpPr>
            <a:spLocks noGrp="1"/>
          </p:cNvSpPr>
          <p:nvPr>
            <p:ph type="sldNum" sz="quarter" idx="12"/>
          </p:nvPr>
        </p:nvSpPr>
        <p:spPr/>
        <p:txBody>
          <a:bodyPr/>
          <a:lstStyle/>
          <a:p>
            <a:fld id="{6195D4BD-34A1-914D-A817-43A55530C7EF}" type="slidenum">
              <a:rPr lang="en-US" smtClean="0"/>
              <a:t>‹#›</a:t>
            </a:fld>
            <a:endParaRPr lang="en-US"/>
          </a:p>
        </p:txBody>
      </p:sp>
    </p:spTree>
    <p:extLst>
      <p:ext uri="{BB962C8B-B14F-4D97-AF65-F5344CB8AC3E}">
        <p14:creationId xmlns:p14="http://schemas.microsoft.com/office/powerpoint/2010/main" val="4125894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EA2F5-4B7E-8C44-8EC2-EB8A6640E5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D5DA06-49E9-D04E-A440-90C485B949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DE9B41-4264-4846-8F86-35606586C4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404B5E-25A7-A24F-AA40-7DFD80632DC3}"/>
              </a:ext>
            </a:extLst>
          </p:cNvPr>
          <p:cNvSpPr>
            <a:spLocks noGrp="1"/>
          </p:cNvSpPr>
          <p:nvPr>
            <p:ph type="dt" sz="half" idx="10"/>
          </p:nvPr>
        </p:nvSpPr>
        <p:spPr/>
        <p:txBody>
          <a:bodyPr/>
          <a:lstStyle/>
          <a:p>
            <a:fld id="{C41A7EA5-2D03-BB4D-A475-D9BD24526E7E}" type="datetimeFigureOut">
              <a:rPr lang="en-US" smtClean="0"/>
              <a:t>3/28/21</a:t>
            </a:fld>
            <a:endParaRPr lang="en-US"/>
          </a:p>
        </p:txBody>
      </p:sp>
      <p:sp>
        <p:nvSpPr>
          <p:cNvPr id="6" name="Footer Placeholder 5">
            <a:extLst>
              <a:ext uri="{FF2B5EF4-FFF2-40B4-BE49-F238E27FC236}">
                <a16:creationId xmlns:a16="http://schemas.microsoft.com/office/drawing/2014/main" id="{F6760A0D-84C0-B241-9E4C-707D84CA5E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ECD242-DE95-1644-9818-16AD26756732}"/>
              </a:ext>
            </a:extLst>
          </p:cNvPr>
          <p:cNvSpPr>
            <a:spLocks noGrp="1"/>
          </p:cNvSpPr>
          <p:nvPr>
            <p:ph type="sldNum" sz="quarter" idx="12"/>
          </p:nvPr>
        </p:nvSpPr>
        <p:spPr/>
        <p:txBody>
          <a:bodyPr/>
          <a:lstStyle/>
          <a:p>
            <a:fld id="{6195D4BD-34A1-914D-A817-43A55530C7EF}" type="slidenum">
              <a:rPr lang="en-US" smtClean="0"/>
              <a:t>‹#›</a:t>
            </a:fld>
            <a:endParaRPr lang="en-US"/>
          </a:p>
        </p:txBody>
      </p:sp>
    </p:spTree>
    <p:extLst>
      <p:ext uri="{BB962C8B-B14F-4D97-AF65-F5344CB8AC3E}">
        <p14:creationId xmlns:p14="http://schemas.microsoft.com/office/powerpoint/2010/main" val="291364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2B2C56-955B-3F43-9372-952C330875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72BC1A-A247-2347-89E9-25E86F502C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B2575-DD55-7D40-92B2-F86E08C405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1A7EA5-2D03-BB4D-A475-D9BD24526E7E}" type="datetimeFigureOut">
              <a:rPr lang="en-US" smtClean="0"/>
              <a:t>3/28/21</a:t>
            </a:fld>
            <a:endParaRPr lang="en-US"/>
          </a:p>
        </p:txBody>
      </p:sp>
      <p:sp>
        <p:nvSpPr>
          <p:cNvPr id="5" name="Footer Placeholder 4">
            <a:extLst>
              <a:ext uri="{FF2B5EF4-FFF2-40B4-BE49-F238E27FC236}">
                <a16:creationId xmlns:a16="http://schemas.microsoft.com/office/drawing/2014/main" id="{4240C3E0-2817-C646-BD17-B0F7CA74A1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5200AA-98AA-D44C-957B-3538592D08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95D4BD-34A1-914D-A817-43A55530C7EF}" type="slidenum">
              <a:rPr lang="en-US" smtClean="0"/>
              <a:t>‹#›</a:t>
            </a:fld>
            <a:endParaRPr lang="en-US"/>
          </a:p>
        </p:txBody>
      </p:sp>
    </p:spTree>
    <p:extLst>
      <p:ext uri="{BB962C8B-B14F-4D97-AF65-F5344CB8AC3E}">
        <p14:creationId xmlns:p14="http://schemas.microsoft.com/office/powerpoint/2010/main" val="2750843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bisvermont.org/training-resources/intensive-trainin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hyperlink" Target="mailto:anne.dubie@uvm.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pbisvermont.org/training-resources/intensive-training/" TargetMode="External"/><Relationship Id="rId7"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s://drive.google.com/open?id=1Sg8NRZ0D2910jioQc8_joV_Evln04J7t2aOkgRmjZWk"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assets.website-files.com/5d3725188825e071f1670246/5eb5c85db37ac4da314cddf1_Guidance%20on%20Adapting%20Check-in%20Check-out%20(CICO)%20for%20Distance%20Learning.pdf"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btFC13oz9m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casel.org/wp-content/uploads/2020/05/CASEL_Leveraging-SEL-as-You-Prepare-to-Reopen-and-Renew.pdf"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png"/><Relationship Id="rId4" Type="http://schemas.openxmlformats.org/officeDocument/2006/relationships/oleObject" Target="file:///Users/jesse/Documents/mystuff/Wraparound/Wrap-PBIS/Vermont/2012/OverviewMeeting-5-5-12/!OLE_LINK5"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0.emf"/><Relationship Id="rId4" Type="http://schemas.openxmlformats.org/officeDocument/2006/relationships/package" Target="../embeddings/Microsoft_Word_Document.docx"/></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vermontfamilynetwork.org/"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a:extLst>
              <a:ext uri="{FF2B5EF4-FFF2-40B4-BE49-F238E27FC236}">
                <a16:creationId xmlns:a16="http://schemas.microsoft.com/office/drawing/2014/main" id="{38103777-43FF-5443-9D65-846CE241E173}"/>
              </a:ext>
            </a:extLst>
          </p:cNvPr>
          <p:cNvSpPr>
            <a:spLocks noChangeArrowheads="1"/>
          </p:cNvSpPr>
          <p:nvPr/>
        </p:nvSpPr>
        <p:spPr bwMode="auto">
          <a:xfrm>
            <a:off x="1413286" y="5463529"/>
            <a:ext cx="914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altLang="en-US" sz="1500" dirty="0">
                <a:solidFill>
                  <a:srgbClr val="000000"/>
                </a:solidFill>
                <a:latin typeface="Lato" pitchFamily="34" charset="0"/>
              </a:rPr>
              <a:t>All materials can be found here: </a:t>
            </a:r>
            <a:r>
              <a:rPr lang="en-US" altLang="en-US" sz="1500" dirty="0">
                <a:solidFill>
                  <a:srgbClr val="000000"/>
                </a:solidFill>
                <a:latin typeface="Lato" pitchFamily="34" charset="0"/>
                <a:hlinkClick r:id="rId3"/>
              </a:rPr>
              <a:t>https://www.pbisvermont.org/training-resources/intensive-training/</a:t>
            </a:r>
            <a:r>
              <a:rPr lang="en-US" altLang="en-US" sz="1500" dirty="0">
                <a:solidFill>
                  <a:srgbClr val="000000"/>
                </a:solidFill>
                <a:latin typeface="Lato" pitchFamily="34" charset="0"/>
              </a:rPr>
              <a:t> </a:t>
            </a:r>
            <a:endParaRPr lang="en-US" altLang="en-US" sz="1500" u="sng" dirty="0">
              <a:solidFill>
                <a:srgbClr val="000000"/>
              </a:solidFill>
              <a:highlight>
                <a:srgbClr val="FFFF00"/>
              </a:highlight>
              <a:latin typeface="Lato" pitchFamily="34" charset="0"/>
            </a:endParaRPr>
          </a:p>
          <a:p>
            <a:pPr algn="ctr"/>
            <a:r>
              <a:rPr lang="en-US" altLang="en-US" sz="1500" dirty="0">
                <a:solidFill>
                  <a:srgbClr val="000000"/>
                </a:solidFill>
                <a:latin typeface="Lato" pitchFamily="34" charset="0"/>
              </a:rPr>
              <a:t>Questions? Contact Anne </a:t>
            </a:r>
            <a:r>
              <a:rPr lang="en-US" altLang="en-US" sz="1500" dirty="0" err="1">
                <a:solidFill>
                  <a:srgbClr val="000000"/>
                </a:solidFill>
                <a:latin typeface="Lato" pitchFamily="34" charset="0"/>
              </a:rPr>
              <a:t>Dubie</a:t>
            </a:r>
            <a:r>
              <a:rPr lang="en-US" altLang="en-US" sz="1500" dirty="0">
                <a:solidFill>
                  <a:srgbClr val="000000"/>
                </a:solidFill>
                <a:latin typeface="Lato" pitchFamily="34" charset="0"/>
              </a:rPr>
              <a:t> at </a:t>
            </a:r>
            <a:r>
              <a:rPr lang="en-US" altLang="en-US" sz="1500" u="sng" dirty="0">
                <a:solidFill>
                  <a:srgbClr val="000000"/>
                </a:solidFill>
                <a:latin typeface="Lato" pitchFamily="34" charset="0"/>
                <a:hlinkClick r:id="rId4"/>
              </a:rPr>
              <a:t>anne.dubie@uvm.edu</a:t>
            </a:r>
            <a:endParaRPr lang="en-US" altLang="en-US" sz="1500" u="sng" dirty="0">
              <a:solidFill>
                <a:srgbClr val="000000"/>
              </a:solidFill>
              <a:latin typeface="Lato" pitchFamily="34" charset="0"/>
            </a:endParaRPr>
          </a:p>
          <a:p>
            <a:pPr algn="ctr"/>
            <a:endParaRPr lang="en-US" altLang="en-US" sz="1500" u="sng" dirty="0">
              <a:solidFill>
                <a:srgbClr val="000000"/>
              </a:solidFill>
              <a:latin typeface="Lato" pitchFamily="34" charset="0"/>
            </a:endParaRPr>
          </a:p>
          <a:p>
            <a:pPr algn="ctr"/>
            <a:endParaRPr lang="en-US" altLang="en-US" sz="1500" dirty="0"/>
          </a:p>
        </p:txBody>
      </p:sp>
      <p:sp>
        <p:nvSpPr>
          <p:cNvPr id="3" name="Oval 2">
            <a:extLst>
              <a:ext uri="{FF2B5EF4-FFF2-40B4-BE49-F238E27FC236}">
                <a16:creationId xmlns:a16="http://schemas.microsoft.com/office/drawing/2014/main" id="{2C29BC24-361B-7841-A9E3-D112EB71C2EA}"/>
              </a:ext>
            </a:extLst>
          </p:cNvPr>
          <p:cNvSpPr/>
          <p:nvPr/>
        </p:nvSpPr>
        <p:spPr>
          <a:xfrm>
            <a:off x="8337181" y="918457"/>
            <a:ext cx="2166938" cy="2116931"/>
          </a:xfrm>
          <a:prstGeom prst="ellipse">
            <a:avLst/>
          </a:prstGeom>
          <a:solidFill>
            <a:schemeClr val="accent6">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2227" name="TextBox 3">
            <a:extLst>
              <a:ext uri="{FF2B5EF4-FFF2-40B4-BE49-F238E27FC236}">
                <a16:creationId xmlns:a16="http://schemas.microsoft.com/office/drawing/2014/main" id="{2695443D-BDD3-0348-9FDE-0D0F46D7EAC9}"/>
              </a:ext>
            </a:extLst>
          </p:cNvPr>
          <p:cNvSpPr txBox="1">
            <a:spLocks noChangeArrowheads="1"/>
          </p:cNvSpPr>
          <p:nvPr/>
        </p:nvSpPr>
        <p:spPr bwMode="auto">
          <a:xfrm>
            <a:off x="8640791" y="961261"/>
            <a:ext cx="1559719"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altLang="en-US" dirty="0"/>
              <a:t>You will be muted during this session. Please use the chat box or raise your hand.</a:t>
            </a:r>
          </a:p>
        </p:txBody>
      </p:sp>
      <p:pic>
        <p:nvPicPr>
          <p:cNvPr id="10" name="Picture 9">
            <a:extLst>
              <a:ext uri="{FF2B5EF4-FFF2-40B4-BE49-F238E27FC236}">
                <a16:creationId xmlns:a16="http://schemas.microsoft.com/office/drawing/2014/main" id="{BE6BC8EA-E3DA-3046-9BF3-6F050DA0DED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73612" y="678340"/>
            <a:ext cx="4176475" cy="2788819"/>
          </a:xfrm>
          <a:prstGeom prst="rect">
            <a:avLst/>
          </a:prstGeom>
        </p:spPr>
      </p:pic>
      <p:sp>
        <p:nvSpPr>
          <p:cNvPr id="9" name="Subtitle 8">
            <a:extLst>
              <a:ext uri="{FF2B5EF4-FFF2-40B4-BE49-F238E27FC236}">
                <a16:creationId xmlns:a16="http://schemas.microsoft.com/office/drawing/2014/main" id="{1B5A5C24-7BE4-2746-8B3A-29B9A3362213}"/>
              </a:ext>
            </a:extLst>
          </p:cNvPr>
          <p:cNvSpPr>
            <a:spLocks noGrp="1"/>
          </p:cNvSpPr>
          <p:nvPr>
            <p:ph type="subTitle" idx="4294967295"/>
          </p:nvPr>
        </p:nvSpPr>
        <p:spPr>
          <a:xfrm>
            <a:off x="2667000" y="4144792"/>
            <a:ext cx="6858000" cy="1241425"/>
          </a:xfrm>
        </p:spPr>
        <p:txBody>
          <a:bodyPr>
            <a:normAutofit lnSpcReduction="10000"/>
          </a:bodyPr>
          <a:lstStyle/>
          <a:p>
            <a:pPr marL="0" indent="0" algn="ctr">
              <a:buNone/>
            </a:pPr>
            <a:r>
              <a:rPr lang="en-US" sz="2400" dirty="0">
                <a:solidFill>
                  <a:schemeClr val="accent6">
                    <a:lumMod val="50000"/>
                  </a:schemeClr>
                </a:solidFill>
              </a:rPr>
              <a:t>Ken </a:t>
            </a:r>
            <a:r>
              <a:rPr lang="en-US" sz="2400" dirty="0" err="1">
                <a:solidFill>
                  <a:schemeClr val="accent6">
                    <a:lumMod val="50000"/>
                  </a:schemeClr>
                </a:solidFill>
              </a:rPr>
              <a:t>Kramberg</a:t>
            </a:r>
            <a:r>
              <a:rPr lang="en-US" sz="2400" dirty="0">
                <a:solidFill>
                  <a:schemeClr val="accent6">
                    <a:lumMod val="50000"/>
                  </a:schemeClr>
                </a:solidFill>
              </a:rPr>
              <a:t>, Amanda Babcock, Jeremy </a:t>
            </a:r>
            <a:r>
              <a:rPr lang="en-US" sz="2400" dirty="0" err="1">
                <a:solidFill>
                  <a:schemeClr val="accent6">
                    <a:lumMod val="50000"/>
                  </a:schemeClr>
                </a:solidFill>
              </a:rPr>
              <a:t>Tretiak</a:t>
            </a:r>
            <a:r>
              <a:rPr lang="en-US" sz="2400" dirty="0">
                <a:solidFill>
                  <a:schemeClr val="accent6">
                    <a:lumMod val="50000"/>
                  </a:schemeClr>
                </a:solidFill>
              </a:rPr>
              <a:t>,</a:t>
            </a:r>
          </a:p>
          <a:p>
            <a:pPr marL="0" indent="0" algn="ctr">
              <a:buNone/>
            </a:pPr>
            <a:r>
              <a:rPr lang="en-US" sz="2400" dirty="0">
                <a:solidFill>
                  <a:schemeClr val="accent6">
                    <a:lumMod val="50000"/>
                  </a:schemeClr>
                </a:solidFill>
              </a:rPr>
              <a:t> and Jon Kidde </a:t>
            </a:r>
          </a:p>
          <a:p>
            <a:pPr marL="0" indent="0" algn="ctr">
              <a:buNone/>
            </a:pPr>
            <a:r>
              <a:rPr lang="en-US" sz="2400" dirty="0">
                <a:solidFill>
                  <a:schemeClr val="accent6">
                    <a:lumMod val="50000"/>
                  </a:schemeClr>
                </a:solidFill>
              </a:rPr>
              <a:t>April, 2021</a:t>
            </a:r>
          </a:p>
        </p:txBody>
      </p:sp>
      <p:sp>
        <p:nvSpPr>
          <p:cNvPr id="2" name="TextBox 1">
            <a:extLst>
              <a:ext uri="{FF2B5EF4-FFF2-40B4-BE49-F238E27FC236}">
                <a16:creationId xmlns:a16="http://schemas.microsoft.com/office/drawing/2014/main" id="{40F1511B-EB8B-9A48-9BB3-11A18B802D69}"/>
              </a:ext>
            </a:extLst>
          </p:cNvPr>
          <p:cNvSpPr txBox="1"/>
          <p:nvPr/>
        </p:nvSpPr>
        <p:spPr>
          <a:xfrm>
            <a:off x="4154047" y="3451811"/>
            <a:ext cx="3662477" cy="523220"/>
          </a:xfrm>
          <a:prstGeom prst="rect">
            <a:avLst/>
          </a:prstGeom>
          <a:noFill/>
        </p:spPr>
        <p:txBody>
          <a:bodyPr wrap="none" rtlCol="0">
            <a:spAutoFit/>
          </a:bodyPr>
          <a:lstStyle/>
          <a:p>
            <a:r>
              <a:rPr lang="en-US" sz="2800" b="1" dirty="0"/>
              <a:t>Intensive Level Training</a:t>
            </a:r>
          </a:p>
        </p:txBody>
      </p:sp>
    </p:spTree>
    <p:extLst>
      <p:ext uri="{BB962C8B-B14F-4D97-AF65-F5344CB8AC3E}">
        <p14:creationId xmlns:p14="http://schemas.microsoft.com/office/powerpoint/2010/main" val="3913928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Restorative Principles"/>
          <p:cNvSpPr txBox="1">
            <a:spLocks noGrp="1"/>
          </p:cNvSpPr>
          <p:nvPr>
            <p:ph type="title"/>
          </p:nvPr>
        </p:nvSpPr>
        <p:spPr>
          <a:prstGeom prst="rect">
            <a:avLst/>
          </a:prstGeom>
        </p:spPr>
        <p:txBody>
          <a:bodyPr/>
          <a:lstStyle>
            <a:lvl1pPr defTabSz="467359">
              <a:spcBef>
                <a:spcPts val="2200"/>
              </a:spcBef>
              <a:defRPr sz="4800"/>
            </a:lvl1pPr>
          </a:lstStyle>
          <a:p>
            <a:r>
              <a:t>Restorative Principles</a:t>
            </a:r>
          </a:p>
        </p:txBody>
      </p:sp>
      <p:sp>
        <p:nvSpPr>
          <p:cNvPr id="305" name="Gear"/>
          <p:cNvSpPr/>
          <p:nvPr/>
        </p:nvSpPr>
        <p:spPr>
          <a:xfrm>
            <a:off x="2926597" y="2020029"/>
            <a:ext cx="2143753" cy="2144170"/>
          </a:xfrm>
          <a:custGeom>
            <a:avLst/>
            <a:gdLst/>
            <a:ahLst/>
            <a:cxnLst>
              <a:cxn ang="0">
                <a:pos x="wd2" y="hd2"/>
              </a:cxn>
              <a:cxn ang="5400000">
                <a:pos x="wd2" y="hd2"/>
              </a:cxn>
              <a:cxn ang="10800000">
                <a:pos x="wd2" y="hd2"/>
              </a:cxn>
              <a:cxn ang="16200000">
                <a:pos x="wd2" y="hd2"/>
              </a:cxn>
            </a:cxnLst>
            <a:rect l="0" t="0" r="r" b="b"/>
            <a:pathLst>
              <a:path w="21532" h="21555" extrusionOk="0">
                <a:moveTo>
                  <a:pt x="12837" y="2"/>
                </a:moveTo>
                <a:cubicBezTo>
                  <a:pt x="12731" y="-11"/>
                  <a:pt x="12661" y="38"/>
                  <a:pt x="12588" y="172"/>
                </a:cubicBezTo>
                <a:cubicBezTo>
                  <a:pt x="12292" y="721"/>
                  <a:pt x="11969" y="1258"/>
                  <a:pt x="11661" y="1801"/>
                </a:cubicBezTo>
                <a:cubicBezTo>
                  <a:pt x="11547" y="2001"/>
                  <a:pt x="11418" y="2099"/>
                  <a:pt x="11153" y="2073"/>
                </a:cubicBezTo>
                <a:cubicBezTo>
                  <a:pt x="10691" y="2028"/>
                  <a:pt x="10220" y="2032"/>
                  <a:pt x="9759" y="2112"/>
                </a:cubicBezTo>
                <a:cubicBezTo>
                  <a:pt x="9550" y="2148"/>
                  <a:pt x="9432" y="2095"/>
                  <a:pt x="9318" y="1917"/>
                </a:cubicBezTo>
                <a:cubicBezTo>
                  <a:pt x="8969" y="1370"/>
                  <a:pt x="8594" y="841"/>
                  <a:pt x="8243" y="295"/>
                </a:cubicBezTo>
                <a:cubicBezTo>
                  <a:pt x="8145" y="142"/>
                  <a:pt x="8068" y="122"/>
                  <a:pt x="7905" y="198"/>
                </a:cubicBezTo>
                <a:cubicBezTo>
                  <a:pt x="6845" y="688"/>
                  <a:pt x="5781" y="1174"/>
                  <a:pt x="4712" y="1644"/>
                </a:cubicBezTo>
                <a:cubicBezTo>
                  <a:pt x="4517" y="1730"/>
                  <a:pt x="4517" y="1820"/>
                  <a:pt x="4567" y="1996"/>
                </a:cubicBezTo>
                <a:cubicBezTo>
                  <a:pt x="4742" y="2608"/>
                  <a:pt x="4890" y="3227"/>
                  <a:pt x="5065" y="3839"/>
                </a:cubicBezTo>
                <a:cubicBezTo>
                  <a:pt x="5122" y="4038"/>
                  <a:pt x="5098" y="4170"/>
                  <a:pt x="4932" y="4306"/>
                </a:cubicBezTo>
                <a:cubicBezTo>
                  <a:pt x="4561" y="4610"/>
                  <a:pt x="4227" y="4959"/>
                  <a:pt x="3950" y="5348"/>
                </a:cubicBezTo>
                <a:cubicBezTo>
                  <a:pt x="3802" y="5555"/>
                  <a:pt x="3648" y="5573"/>
                  <a:pt x="3439" y="5530"/>
                </a:cubicBezTo>
                <a:cubicBezTo>
                  <a:pt x="2827" y="5405"/>
                  <a:pt x="2213" y="5295"/>
                  <a:pt x="1605" y="5156"/>
                </a:cubicBezTo>
                <a:cubicBezTo>
                  <a:pt x="1409" y="5111"/>
                  <a:pt x="1325" y="5153"/>
                  <a:pt x="1257" y="5338"/>
                </a:cubicBezTo>
                <a:cubicBezTo>
                  <a:pt x="856" y="6423"/>
                  <a:pt x="449" y="7506"/>
                  <a:pt x="35" y="8586"/>
                </a:cubicBezTo>
                <a:cubicBezTo>
                  <a:pt x="-34" y="8767"/>
                  <a:pt x="-6" y="8857"/>
                  <a:pt x="173" y="8954"/>
                </a:cubicBezTo>
                <a:cubicBezTo>
                  <a:pt x="722" y="9251"/>
                  <a:pt x="1256" y="9574"/>
                  <a:pt x="1798" y="9882"/>
                </a:cubicBezTo>
                <a:cubicBezTo>
                  <a:pt x="2001" y="9997"/>
                  <a:pt x="2093" y="10127"/>
                  <a:pt x="2064" y="10392"/>
                </a:cubicBezTo>
                <a:cubicBezTo>
                  <a:pt x="2014" y="10855"/>
                  <a:pt x="2039" y="11326"/>
                  <a:pt x="2116" y="11788"/>
                </a:cubicBezTo>
                <a:cubicBezTo>
                  <a:pt x="2151" y="11998"/>
                  <a:pt x="2089" y="12115"/>
                  <a:pt x="1913" y="12228"/>
                </a:cubicBezTo>
                <a:cubicBezTo>
                  <a:pt x="1367" y="12578"/>
                  <a:pt x="837" y="12953"/>
                  <a:pt x="291" y="13303"/>
                </a:cubicBezTo>
                <a:cubicBezTo>
                  <a:pt x="136" y="13403"/>
                  <a:pt x="124" y="13482"/>
                  <a:pt x="199" y="13643"/>
                </a:cubicBezTo>
                <a:cubicBezTo>
                  <a:pt x="688" y="14705"/>
                  <a:pt x="1172" y="15768"/>
                  <a:pt x="1642" y="16837"/>
                </a:cubicBezTo>
                <a:cubicBezTo>
                  <a:pt x="1728" y="17034"/>
                  <a:pt x="1818" y="17032"/>
                  <a:pt x="1994" y="16982"/>
                </a:cubicBezTo>
                <a:cubicBezTo>
                  <a:pt x="2605" y="16807"/>
                  <a:pt x="3223" y="16651"/>
                  <a:pt x="3839" y="16489"/>
                </a:cubicBezTo>
                <a:cubicBezTo>
                  <a:pt x="3930" y="16465"/>
                  <a:pt x="4023" y="16451"/>
                  <a:pt x="4118" y="16432"/>
                </a:cubicBezTo>
                <a:cubicBezTo>
                  <a:pt x="4164" y="16485"/>
                  <a:pt x="4202" y="16532"/>
                  <a:pt x="4241" y="16576"/>
                </a:cubicBezTo>
                <a:cubicBezTo>
                  <a:pt x="4568" y="16944"/>
                  <a:pt x="4922" y="17287"/>
                  <a:pt x="5319" y="17573"/>
                </a:cubicBezTo>
                <a:cubicBezTo>
                  <a:pt x="5534" y="17728"/>
                  <a:pt x="5572" y="17885"/>
                  <a:pt x="5524" y="18114"/>
                </a:cubicBezTo>
                <a:cubicBezTo>
                  <a:pt x="5398" y="18725"/>
                  <a:pt x="5287" y="19339"/>
                  <a:pt x="5149" y="19947"/>
                </a:cubicBezTo>
                <a:cubicBezTo>
                  <a:pt x="5105" y="20142"/>
                  <a:pt x="5145" y="20229"/>
                  <a:pt x="5331" y="20297"/>
                </a:cubicBezTo>
                <a:cubicBezTo>
                  <a:pt x="6415" y="20698"/>
                  <a:pt x="7497" y="21106"/>
                  <a:pt x="8576" y="21520"/>
                </a:cubicBezTo>
                <a:cubicBezTo>
                  <a:pt x="8757" y="21589"/>
                  <a:pt x="8847" y="21563"/>
                  <a:pt x="8944" y="21383"/>
                </a:cubicBezTo>
                <a:cubicBezTo>
                  <a:pt x="9241" y="20834"/>
                  <a:pt x="9562" y="20299"/>
                  <a:pt x="9871" y="19757"/>
                </a:cubicBezTo>
                <a:cubicBezTo>
                  <a:pt x="9985" y="19558"/>
                  <a:pt x="10110" y="19452"/>
                  <a:pt x="10378" y="19481"/>
                </a:cubicBezTo>
                <a:cubicBezTo>
                  <a:pt x="10828" y="19528"/>
                  <a:pt x="11291" y="19534"/>
                  <a:pt x="11737" y="19445"/>
                </a:cubicBezTo>
                <a:cubicBezTo>
                  <a:pt x="12009" y="19391"/>
                  <a:pt x="12126" y="19505"/>
                  <a:pt x="12252" y="19698"/>
                </a:cubicBezTo>
                <a:cubicBezTo>
                  <a:pt x="12593" y="20221"/>
                  <a:pt x="12952" y="20733"/>
                  <a:pt x="13290" y="21259"/>
                </a:cubicBezTo>
                <a:cubicBezTo>
                  <a:pt x="13387" y="21411"/>
                  <a:pt x="13463" y="21432"/>
                  <a:pt x="13628" y="21356"/>
                </a:cubicBezTo>
                <a:cubicBezTo>
                  <a:pt x="14687" y="20866"/>
                  <a:pt x="15750" y="20382"/>
                  <a:pt x="16819" y="19912"/>
                </a:cubicBezTo>
                <a:cubicBezTo>
                  <a:pt x="17012" y="19827"/>
                  <a:pt x="17018" y="19738"/>
                  <a:pt x="16967" y="19560"/>
                </a:cubicBezTo>
                <a:cubicBezTo>
                  <a:pt x="16791" y="18948"/>
                  <a:pt x="16644" y="18329"/>
                  <a:pt x="16469" y="17716"/>
                </a:cubicBezTo>
                <a:cubicBezTo>
                  <a:pt x="16412" y="17519"/>
                  <a:pt x="16433" y="17386"/>
                  <a:pt x="16600" y="17250"/>
                </a:cubicBezTo>
                <a:cubicBezTo>
                  <a:pt x="16971" y="16946"/>
                  <a:pt x="17305" y="16598"/>
                  <a:pt x="17584" y="16209"/>
                </a:cubicBezTo>
                <a:cubicBezTo>
                  <a:pt x="17730" y="16006"/>
                  <a:pt x="17880" y="15980"/>
                  <a:pt x="18092" y="16024"/>
                </a:cubicBezTo>
                <a:cubicBezTo>
                  <a:pt x="18703" y="16151"/>
                  <a:pt x="19318" y="16260"/>
                  <a:pt x="19926" y="16398"/>
                </a:cubicBezTo>
                <a:cubicBezTo>
                  <a:pt x="20121" y="16442"/>
                  <a:pt x="20207" y="16404"/>
                  <a:pt x="20276" y="16218"/>
                </a:cubicBezTo>
                <a:cubicBezTo>
                  <a:pt x="20676" y="15133"/>
                  <a:pt x="21084" y="14050"/>
                  <a:pt x="21497" y="12970"/>
                </a:cubicBezTo>
                <a:cubicBezTo>
                  <a:pt x="21566" y="12790"/>
                  <a:pt x="21541" y="12697"/>
                  <a:pt x="21361" y="12600"/>
                </a:cubicBezTo>
                <a:cubicBezTo>
                  <a:pt x="20812" y="12303"/>
                  <a:pt x="20278" y="11982"/>
                  <a:pt x="19736" y="11674"/>
                </a:cubicBezTo>
                <a:cubicBezTo>
                  <a:pt x="19535" y="11559"/>
                  <a:pt x="19439" y="11431"/>
                  <a:pt x="19468" y="11163"/>
                </a:cubicBezTo>
                <a:cubicBezTo>
                  <a:pt x="19519" y="10701"/>
                  <a:pt x="19493" y="10230"/>
                  <a:pt x="19416" y="9768"/>
                </a:cubicBezTo>
                <a:cubicBezTo>
                  <a:pt x="19381" y="9559"/>
                  <a:pt x="19443" y="9442"/>
                  <a:pt x="19620" y="9328"/>
                </a:cubicBezTo>
                <a:cubicBezTo>
                  <a:pt x="20166" y="8978"/>
                  <a:pt x="20694" y="8603"/>
                  <a:pt x="21240" y="8252"/>
                </a:cubicBezTo>
                <a:cubicBezTo>
                  <a:pt x="21393" y="8154"/>
                  <a:pt x="21411" y="8075"/>
                  <a:pt x="21336" y="7912"/>
                </a:cubicBezTo>
                <a:cubicBezTo>
                  <a:pt x="20846" y="6851"/>
                  <a:pt x="20362" y="5788"/>
                  <a:pt x="19892" y="4718"/>
                </a:cubicBezTo>
                <a:cubicBezTo>
                  <a:pt x="19806" y="4523"/>
                  <a:pt x="19717" y="4523"/>
                  <a:pt x="19541" y="4574"/>
                </a:cubicBezTo>
                <a:cubicBezTo>
                  <a:pt x="18917" y="4751"/>
                  <a:pt x="18286" y="4905"/>
                  <a:pt x="17662" y="5080"/>
                </a:cubicBezTo>
                <a:cubicBezTo>
                  <a:pt x="17490" y="5129"/>
                  <a:pt x="17378" y="5103"/>
                  <a:pt x="17261" y="4959"/>
                </a:cubicBezTo>
                <a:cubicBezTo>
                  <a:pt x="16959" y="4585"/>
                  <a:pt x="16599" y="4263"/>
                  <a:pt x="16213" y="3983"/>
                </a:cubicBezTo>
                <a:cubicBezTo>
                  <a:pt x="16001" y="3828"/>
                  <a:pt x="15960" y="3672"/>
                  <a:pt x="16008" y="3442"/>
                </a:cubicBezTo>
                <a:cubicBezTo>
                  <a:pt x="16135" y="2831"/>
                  <a:pt x="16245" y="2217"/>
                  <a:pt x="16383" y="1609"/>
                </a:cubicBezTo>
                <a:cubicBezTo>
                  <a:pt x="16428" y="1413"/>
                  <a:pt x="16387" y="1327"/>
                  <a:pt x="16201" y="1258"/>
                </a:cubicBezTo>
                <a:cubicBezTo>
                  <a:pt x="15118" y="858"/>
                  <a:pt x="14036" y="450"/>
                  <a:pt x="12956" y="36"/>
                </a:cubicBezTo>
                <a:cubicBezTo>
                  <a:pt x="12911" y="19"/>
                  <a:pt x="12873" y="7"/>
                  <a:pt x="12837" y="2"/>
                </a:cubicBezTo>
                <a:close/>
                <a:moveTo>
                  <a:pt x="10766" y="5818"/>
                </a:moveTo>
                <a:cubicBezTo>
                  <a:pt x="13503" y="5818"/>
                  <a:pt x="15722" y="8039"/>
                  <a:pt x="15722" y="10778"/>
                </a:cubicBezTo>
                <a:cubicBezTo>
                  <a:pt x="15722" y="13517"/>
                  <a:pt x="13503" y="15738"/>
                  <a:pt x="10766" y="15738"/>
                </a:cubicBezTo>
                <a:cubicBezTo>
                  <a:pt x="8030" y="15738"/>
                  <a:pt x="5810" y="13517"/>
                  <a:pt x="5810" y="10778"/>
                </a:cubicBezTo>
                <a:cubicBezTo>
                  <a:pt x="5810" y="8039"/>
                  <a:pt x="8030" y="5818"/>
                  <a:pt x="10766" y="5818"/>
                </a:cubicBezTo>
                <a:close/>
              </a:path>
            </a:pathLst>
          </a:custGeom>
          <a:solidFill>
            <a:srgbClr val="8C79A7"/>
          </a:solidFill>
          <a:ln w="3175">
            <a:miter lim="400000"/>
          </a:ln>
        </p:spPr>
        <p:txBody>
          <a:bodyPr lIns="14288" tIns="14288" rIns="14288" bIns="14288" anchor="ctr"/>
          <a:lstStyle/>
          <a:p>
            <a:pPr algn="ctr" defTabSz="155781">
              <a:lnSpc>
                <a:spcPct val="120000"/>
              </a:lnSpc>
              <a:defRPr sz="1200" spc="-24">
                <a:solidFill>
                  <a:srgbClr val="000000"/>
                </a:solidFill>
                <a:latin typeface="Canela Deck Bold"/>
                <a:ea typeface="Canela Deck Bold"/>
                <a:cs typeface="Canela Deck Bold"/>
                <a:sym typeface="Canela Deck Bold"/>
              </a:defRPr>
            </a:pPr>
            <a:endParaRPr sz="633"/>
          </a:p>
        </p:txBody>
      </p:sp>
      <p:sp>
        <p:nvSpPr>
          <p:cNvPr id="306" name="Gear"/>
          <p:cNvSpPr/>
          <p:nvPr/>
        </p:nvSpPr>
        <p:spPr>
          <a:xfrm>
            <a:off x="5679369" y="2430365"/>
            <a:ext cx="2143126" cy="2143543"/>
          </a:xfrm>
          <a:custGeom>
            <a:avLst/>
            <a:gdLst/>
            <a:ahLst/>
            <a:cxnLst>
              <a:cxn ang="0">
                <a:pos x="wd2" y="hd2"/>
              </a:cxn>
              <a:cxn ang="5400000">
                <a:pos x="wd2" y="hd2"/>
              </a:cxn>
              <a:cxn ang="10800000">
                <a:pos x="wd2" y="hd2"/>
              </a:cxn>
              <a:cxn ang="16200000">
                <a:pos x="wd2" y="hd2"/>
              </a:cxn>
            </a:cxnLst>
            <a:rect l="0" t="0" r="r" b="b"/>
            <a:pathLst>
              <a:path w="21532" h="21555" extrusionOk="0">
                <a:moveTo>
                  <a:pt x="12837" y="2"/>
                </a:moveTo>
                <a:cubicBezTo>
                  <a:pt x="12731" y="-11"/>
                  <a:pt x="12661" y="38"/>
                  <a:pt x="12588" y="172"/>
                </a:cubicBezTo>
                <a:cubicBezTo>
                  <a:pt x="12292" y="721"/>
                  <a:pt x="11969" y="1258"/>
                  <a:pt x="11661" y="1801"/>
                </a:cubicBezTo>
                <a:cubicBezTo>
                  <a:pt x="11547" y="2001"/>
                  <a:pt x="11418" y="2099"/>
                  <a:pt x="11153" y="2073"/>
                </a:cubicBezTo>
                <a:cubicBezTo>
                  <a:pt x="10691" y="2028"/>
                  <a:pt x="10220" y="2032"/>
                  <a:pt x="9759" y="2112"/>
                </a:cubicBezTo>
                <a:cubicBezTo>
                  <a:pt x="9550" y="2148"/>
                  <a:pt x="9432" y="2095"/>
                  <a:pt x="9318" y="1917"/>
                </a:cubicBezTo>
                <a:cubicBezTo>
                  <a:pt x="8969" y="1370"/>
                  <a:pt x="8594" y="841"/>
                  <a:pt x="8243" y="295"/>
                </a:cubicBezTo>
                <a:cubicBezTo>
                  <a:pt x="8145" y="142"/>
                  <a:pt x="8068" y="122"/>
                  <a:pt x="7905" y="198"/>
                </a:cubicBezTo>
                <a:cubicBezTo>
                  <a:pt x="6845" y="688"/>
                  <a:pt x="5781" y="1174"/>
                  <a:pt x="4712" y="1644"/>
                </a:cubicBezTo>
                <a:cubicBezTo>
                  <a:pt x="4517" y="1730"/>
                  <a:pt x="4517" y="1820"/>
                  <a:pt x="4567" y="1996"/>
                </a:cubicBezTo>
                <a:cubicBezTo>
                  <a:pt x="4742" y="2608"/>
                  <a:pt x="4890" y="3227"/>
                  <a:pt x="5065" y="3839"/>
                </a:cubicBezTo>
                <a:cubicBezTo>
                  <a:pt x="5122" y="4038"/>
                  <a:pt x="5098" y="4170"/>
                  <a:pt x="4932" y="4306"/>
                </a:cubicBezTo>
                <a:cubicBezTo>
                  <a:pt x="4561" y="4610"/>
                  <a:pt x="4227" y="4959"/>
                  <a:pt x="3950" y="5348"/>
                </a:cubicBezTo>
                <a:cubicBezTo>
                  <a:pt x="3802" y="5555"/>
                  <a:pt x="3648" y="5573"/>
                  <a:pt x="3439" y="5530"/>
                </a:cubicBezTo>
                <a:cubicBezTo>
                  <a:pt x="2827" y="5405"/>
                  <a:pt x="2213" y="5295"/>
                  <a:pt x="1605" y="5156"/>
                </a:cubicBezTo>
                <a:cubicBezTo>
                  <a:pt x="1409" y="5111"/>
                  <a:pt x="1325" y="5153"/>
                  <a:pt x="1257" y="5338"/>
                </a:cubicBezTo>
                <a:cubicBezTo>
                  <a:pt x="856" y="6423"/>
                  <a:pt x="449" y="7506"/>
                  <a:pt x="35" y="8586"/>
                </a:cubicBezTo>
                <a:cubicBezTo>
                  <a:pt x="-34" y="8767"/>
                  <a:pt x="-6" y="8857"/>
                  <a:pt x="173" y="8954"/>
                </a:cubicBezTo>
                <a:cubicBezTo>
                  <a:pt x="722" y="9251"/>
                  <a:pt x="1256" y="9574"/>
                  <a:pt x="1798" y="9882"/>
                </a:cubicBezTo>
                <a:cubicBezTo>
                  <a:pt x="2001" y="9997"/>
                  <a:pt x="2093" y="10127"/>
                  <a:pt x="2064" y="10392"/>
                </a:cubicBezTo>
                <a:cubicBezTo>
                  <a:pt x="2014" y="10855"/>
                  <a:pt x="2039" y="11326"/>
                  <a:pt x="2116" y="11788"/>
                </a:cubicBezTo>
                <a:cubicBezTo>
                  <a:pt x="2151" y="11998"/>
                  <a:pt x="2089" y="12115"/>
                  <a:pt x="1913" y="12228"/>
                </a:cubicBezTo>
                <a:cubicBezTo>
                  <a:pt x="1367" y="12578"/>
                  <a:pt x="837" y="12953"/>
                  <a:pt x="291" y="13303"/>
                </a:cubicBezTo>
                <a:cubicBezTo>
                  <a:pt x="136" y="13403"/>
                  <a:pt x="124" y="13482"/>
                  <a:pt x="199" y="13643"/>
                </a:cubicBezTo>
                <a:cubicBezTo>
                  <a:pt x="688" y="14705"/>
                  <a:pt x="1172" y="15768"/>
                  <a:pt x="1642" y="16837"/>
                </a:cubicBezTo>
                <a:cubicBezTo>
                  <a:pt x="1728" y="17034"/>
                  <a:pt x="1818" y="17032"/>
                  <a:pt x="1994" y="16982"/>
                </a:cubicBezTo>
                <a:cubicBezTo>
                  <a:pt x="2605" y="16807"/>
                  <a:pt x="3223" y="16651"/>
                  <a:pt x="3839" y="16489"/>
                </a:cubicBezTo>
                <a:cubicBezTo>
                  <a:pt x="3930" y="16465"/>
                  <a:pt x="4023" y="16451"/>
                  <a:pt x="4118" y="16432"/>
                </a:cubicBezTo>
                <a:cubicBezTo>
                  <a:pt x="4164" y="16485"/>
                  <a:pt x="4202" y="16532"/>
                  <a:pt x="4241" y="16576"/>
                </a:cubicBezTo>
                <a:cubicBezTo>
                  <a:pt x="4568" y="16944"/>
                  <a:pt x="4922" y="17287"/>
                  <a:pt x="5319" y="17573"/>
                </a:cubicBezTo>
                <a:cubicBezTo>
                  <a:pt x="5534" y="17728"/>
                  <a:pt x="5572" y="17885"/>
                  <a:pt x="5524" y="18114"/>
                </a:cubicBezTo>
                <a:cubicBezTo>
                  <a:pt x="5398" y="18725"/>
                  <a:pt x="5287" y="19339"/>
                  <a:pt x="5149" y="19947"/>
                </a:cubicBezTo>
                <a:cubicBezTo>
                  <a:pt x="5105" y="20142"/>
                  <a:pt x="5145" y="20229"/>
                  <a:pt x="5331" y="20297"/>
                </a:cubicBezTo>
                <a:cubicBezTo>
                  <a:pt x="6415" y="20698"/>
                  <a:pt x="7497" y="21106"/>
                  <a:pt x="8576" y="21520"/>
                </a:cubicBezTo>
                <a:cubicBezTo>
                  <a:pt x="8757" y="21589"/>
                  <a:pt x="8847" y="21563"/>
                  <a:pt x="8944" y="21383"/>
                </a:cubicBezTo>
                <a:cubicBezTo>
                  <a:pt x="9241" y="20834"/>
                  <a:pt x="9562" y="20299"/>
                  <a:pt x="9871" y="19757"/>
                </a:cubicBezTo>
                <a:cubicBezTo>
                  <a:pt x="9985" y="19558"/>
                  <a:pt x="10110" y="19452"/>
                  <a:pt x="10378" y="19481"/>
                </a:cubicBezTo>
                <a:cubicBezTo>
                  <a:pt x="10828" y="19528"/>
                  <a:pt x="11291" y="19534"/>
                  <a:pt x="11737" y="19445"/>
                </a:cubicBezTo>
                <a:cubicBezTo>
                  <a:pt x="12009" y="19391"/>
                  <a:pt x="12126" y="19505"/>
                  <a:pt x="12252" y="19698"/>
                </a:cubicBezTo>
                <a:cubicBezTo>
                  <a:pt x="12593" y="20221"/>
                  <a:pt x="12952" y="20733"/>
                  <a:pt x="13290" y="21259"/>
                </a:cubicBezTo>
                <a:cubicBezTo>
                  <a:pt x="13387" y="21411"/>
                  <a:pt x="13463" y="21432"/>
                  <a:pt x="13628" y="21356"/>
                </a:cubicBezTo>
                <a:cubicBezTo>
                  <a:pt x="14687" y="20866"/>
                  <a:pt x="15750" y="20382"/>
                  <a:pt x="16819" y="19912"/>
                </a:cubicBezTo>
                <a:cubicBezTo>
                  <a:pt x="17012" y="19827"/>
                  <a:pt x="17018" y="19738"/>
                  <a:pt x="16967" y="19560"/>
                </a:cubicBezTo>
                <a:cubicBezTo>
                  <a:pt x="16791" y="18948"/>
                  <a:pt x="16644" y="18329"/>
                  <a:pt x="16469" y="17716"/>
                </a:cubicBezTo>
                <a:cubicBezTo>
                  <a:pt x="16412" y="17519"/>
                  <a:pt x="16433" y="17386"/>
                  <a:pt x="16600" y="17250"/>
                </a:cubicBezTo>
                <a:cubicBezTo>
                  <a:pt x="16971" y="16946"/>
                  <a:pt x="17305" y="16598"/>
                  <a:pt x="17584" y="16209"/>
                </a:cubicBezTo>
                <a:cubicBezTo>
                  <a:pt x="17730" y="16006"/>
                  <a:pt x="17880" y="15980"/>
                  <a:pt x="18092" y="16024"/>
                </a:cubicBezTo>
                <a:cubicBezTo>
                  <a:pt x="18703" y="16151"/>
                  <a:pt x="19318" y="16260"/>
                  <a:pt x="19926" y="16398"/>
                </a:cubicBezTo>
                <a:cubicBezTo>
                  <a:pt x="20121" y="16442"/>
                  <a:pt x="20207" y="16404"/>
                  <a:pt x="20276" y="16218"/>
                </a:cubicBezTo>
                <a:cubicBezTo>
                  <a:pt x="20676" y="15133"/>
                  <a:pt x="21084" y="14050"/>
                  <a:pt x="21497" y="12970"/>
                </a:cubicBezTo>
                <a:cubicBezTo>
                  <a:pt x="21566" y="12790"/>
                  <a:pt x="21541" y="12697"/>
                  <a:pt x="21361" y="12600"/>
                </a:cubicBezTo>
                <a:cubicBezTo>
                  <a:pt x="20812" y="12303"/>
                  <a:pt x="20278" y="11982"/>
                  <a:pt x="19736" y="11674"/>
                </a:cubicBezTo>
                <a:cubicBezTo>
                  <a:pt x="19535" y="11559"/>
                  <a:pt x="19439" y="11431"/>
                  <a:pt x="19468" y="11163"/>
                </a:cubicBezTo>
                <a:cubicBezTo>
                  <a:pt x="19519" y="10701"/>
                  <a:pt x="19493" y="10230"/>
                  <a:pt x="19416" y="9768"/>
                </a:cubicBezTo>
                <a:cubicBezTo>
                  <a:pt x="19381" y="9559"/>
                  <a:pt x="19443" y="9442"/>
                  <a:pt x="19620" y="9328"/>
                </a:cubicBezTo>
                <a:cubicBezTo>
                  <a:pt x="20166" y="8978"/>
                  <a:pt x="20694" y="8603"/>
                  <a:pt x="21240" y="8252"/>
                </a:cubicBezTo>
                <a:cubicBezTo>
                  <a:pt x="21393" y="8154"/>
                  <a:pt x="21411" y="8075"/>
                  <a:pt x="21336" y="7912"/>
                </a:cubicBezTo>
                <a:cubicBezTo>
                  <a:pt x="20846" y="6851"/>
                  <a:pt x="20362" y="5788"/>
                  <a:pt x="19892" y="4718"/>
                </a:cubicBezTo>
                <a:cubicBezTo>
                  <a:pt x="19806" y="4523"/>
                  <a:pt x="19717" y="4523"/>
                  <a:pt x="19541" y="4574"/>
                </a:cubicBezTo>
                <a:cubicBezTo>
                  <a:pt x="18917" y="4751"/>
                  <a:pt x="18286" y="4905"/>
                  <a:pt x="17662" y="5080"/>
                </a:cubicBezTo>
                <a:cubicBezTo>
                  <a:pt x="17490" y="5129"/>
                  <a:pt x="17378" y="5103"/>
                  <a:pt x="17261" y="4959"/>
                </a:cubicBezTo>
                <a:cubicBezTo>
                  <a:pt x="16959" y="4585"/>
                  <a:pt x="16599" y="4263"/>
                  <a:pt x="16213" y="3983"/>
                </a:cubicBezTo>
                <a:cubicBezTo>
                  <a:pt x="16001" y="3828"/>
                  <a:pt x="15960" y="3672"/>
                  <a:pt x="16008" y="3442"/>
                </a:cubicBezTo>
                <a:cubicBezTo>
                  <a:pt x="16135" y="2831"/>
                  <a:pt x="16245" y="2217"/>
                  <a:pt x="16383" y="1609"/>
                </a:cubicBezTo>
                <a:cubicBezTo>
                  <a:pt x="16428" y="1413"/>
                  <a:pt x="16387" y="1327"/>
                  <a:pt x="16201" y="1258"/>
                </a:cubicBezTo>
                <a:cubicBezTo>
                  <a:pt x="15118" y="858"/>
                  <a:pt x="14036" y="450"/>
                  <a:pt x="12956" y="36"/>
                </a:cubicBezTo>
                <a:cubicBezTo>
                  <a:pt x="12911" y="19"/>
                  <a:pt x="12873" y="7"/>
                  <a:pt x="12837" y="2"/>
                </a:cubicBezTo>
                <a:close/>
                <a:moveTo>
                  <a:pt x="10766" y="5818"/>
                </a:moveTo>
                <a:cubicBezTo>
                  <a:pt x="13503" y="5818"/>
                  <a:pt x="15722" y="8039"/>
                  <a:pt x="15722" y="10778"/>
                </a:cubicBezTo>
                <a:cubicBezTo>
                  <a:pt x="15722" y="13517"/>
                  <a:pt x="13503" y="15738"/>
                  <a:pt x="10766" y="15738"/>
                </a:cubicBezTo>
                <a:cubicBezTo>
                  <a:pt x="8030" y="15738"/>
                  <a:pt x="5810" y="13517"/>
                  <a:pt x="5810" y="10778"/>
                </a:cubicBezTo>
                <a:cubicBezTo>
                  <a:pt x="5810" y="8039"/>
                  <a:pt x="8030" y="5818"/>
                  <a:pt x="10766" y="5818"/>
                </a:cubicBezTo>
                <a:close/>
              </a:path>
            </a:pathLst>
          </a:custGeom>
          <a:solidFill>
            <a:srgbClr val="80A2B6"/>
          </a:solidFill>
          <a:ln w="12700">
            <a:miter lim="400000"/>
          </a:ln>
        </p:spPr>
        <p:txBody>
          <a:bodyPr lIns="14288" tIns="14288" rIns="14288" bIns="14288" anchor="ctr"/>
          <a:lstStyle/>
          <a:p>
            <a:pPr algn="ctr" defTabSz="155781">
              <a:lnSpc>
                <a:spcPct val="120000"/>
              </a:lnSpc>
              <a:defRPr sz="1200" spc="-24">
                <a:solidFill>
                  <a:srgbClr val="000000"/>
                </a:solidFill>
                <a:latin typeface="Canela Deck Bold"/>
                <a:ea typeface="Canela Deck Bold"/>
                <a:cs typeface="Canela Deck Bold"/>
                <a:sym typeface="Canela Deck Bold"/>
              </a:defRPr>
            </a:pPr>
            <a:endParaRPr sz="633"/>
          </a:p>
        </p:txBody>
      </p:sp>
      <p:sp>
        <p:nvSpPr>
          <p:cNvPr id="307" name="Gear"/>
          <p:cNvSpPr/>
          <p:nvPr/>
        </p:nvSpPr>
        <p:spPr>
          <a:xfrm>
            <a:off x="7323664" y="3537588"/>
            <a:ext cx="2143126" cy="2143543"/>
          </a:xfrm>
          <a:custGeom>
            <a:avLst/>
            <a:gdLst/>
            <a:ahLst/>
            <a:cxnLst>
              <a:cxn ang="0">
                <a:pos x="wd2" y="hd2"/>
              </a:cxn>
              <a:cxn ang="5400000">
                <a:pos x="wd2" y="hd2"/>
              </a:cxn>
              <a:cxn ang="10800000">
                <a:pos x="wd2" y="hd2"/>
              </a:cxn>
              <a:cxn ang="16200000">
                <a:pos x="wd2" y="hd2"/>
              </a:cxn>
            </a:cxnLst>
            <a:rect l="0" t="0" r="r" b="b"/>
            <a:pathLst>
              <a:path w="21532" h="21555" extrusionOk="0">
                <a:moveTo>
                  <a:pt x="12837" y="2"/>
                </a:moveTo>
                <a:cubicBezTo>
                  <a:pt x="12731" y="-11"/>
                  <a:pt x="12661" y="38"/>
                  <a:pt x="12588" y="172"/>
                </a:cubicBezTo>
                <a:cubicBezTo>
                  <a:pt x="12292" y="721"/>
                  <a:pt x="11969" y="1258"/>
                  <a:pt x="11661" y="1801"/>
                </a:cubicBezTo>
                <a:cubicBezTo>
                  <a:pt x="11547" y="2001"/>
                  <a:pt x="11418" y="2099"/>
                  <a:pt x="11153" y="2073"/>
                </a:cubicBezTo>
                <a:cubicBezTo>
                  <a:pt x="10691" y="2028"/>
                  <a:pt x="10220" y="2032"/>
                  <a:pt x="9759" y="2112"/>
                </a:cubicBezTo>
                <a:cubicBezTo>
                  <a:pt x="9550" y="2148"/>
                  <a:pt x="9432" y="2095"/>
                  <a:pt x="9318" y="1917"/>
                </a:cubicBezTo>
                <a:cubicBezTo>
                  <a:pt x="8969" y="1370"/>
                  <a:pt x="8594" y="841"/>
                  <a:pt x="8243" y="295"/>
                </a:cubicBezTo>
                <a:cubicBezTo>
                  <a:pt x="8145" y="142"/>
                  <a:pt x="8068" y="122"/>
                  <a:pt x="7905" y="198"/>
                </a:cubicBezTo>
                <a:cubicBezTo>
                  <a:pt x="6845" y="688"/>
                  <a:pt x="5781" y="1174"/>
                  <a:pt x="4712" y="1644"/>
                </a:cubicBezTo>
                <a:cubicBezTo>
                  <a:pt x="4517" y="1730"/>
                  <a:pt x="4517" y="1820"/>
                  <a:pt x="4567" y="1996"/>
                </a:cubicBezTo>
                <a:cubicBezTo>
                  <a:pt x="4742" y="2608"/>
                  <a:pt x="4890" y="3227"/>
                  <a:pt x="5065" y="3839"/>
                </a:cubicBezTo>
                <a:cubicBezTo>
                  <a:pt x="5122" y="4038"/>
                  <a:pt x="5098" y="4170"/>
                  <a:pt x="4932" y="4306"/>
                </a:cubicBezTo>
                <a:cubicBezTo>
                  <a:pt x="4561" y="4610"/>
                  <a:pt x="4227" y="4959"/>
                  <a:pt x="3950" y="5348"/>
                </a:cubicBezTo>
                <a:cubicBezTo>
                  <a:pt x="3802" y="5555"/>
                  <a:pt x="3648" y="5573"/>
                  <a:pt x="3439" y="5530"/>
                </a:cubicBezTo>
                <a:cubicBezTo>
                  <a:pt x="2827" y="5405"/>
                  <a:pt x="2213" y="5295"/>
                  <a:pt x="1605" y="5156"/>
                </a:cubicBezTo>
                <a:cubicBezTo>
                  <a:pt x="1409" y="5111"/>
                  <a:pt x="1325" y="5153"/>
                  <a:pt x="1257" y="5338"/>
                </a:cubicBezTo>
                <a:cubicBezTo>
                  <a:pt x="856" y="6423"/>
                  <a:pt x="449" y="7506"/>
                  <a:pt x="35" y="8586"/>
                </a:cubicBezTo>
                <a:cubicBezTo>
                  <a:pt x="-34" y="8767"/>
                  <a:pt x="-6" y="8857"/>
                  <a:pt x="173" y="8954"/>
                </a:cubicBezTo>
                <a:cubicBezTo>
                  <a:pt x="722" y="9251"/>
                  <a:pt x="1256" y="9574"/>
                  <a:pt x="1798" y="9882"/>
                </a:cubicBezTo>
                <a:cubicBezTo>
                  <a:pt x="2001" y="9997"/>
                  <a:pt x="2093" y="10127"/>
                  <a:pt x="2064" y="10392"/>
                </a:cubicBezTo>
                <a:cubicBezTo>
                  <a:pt x="2014" y="10855"/>
                  <a:pt x="2039" y="11326"/>
                  <a:pt x="2116" y="11788"/>
                </a:cubicBezTo>
                <a:cubicBezTo>
                  <a:pt x="2151" y="11998"/>
                  <a:pt x="2089" y="12115"/>
                  <a:pt x="1913" y="12228"/>
                </a:cubicBezTo>
                <a:cubicBezTo>
                  <a:pt x="1367" y="12578"/>
                  <a:pt x="837" y="12953"/>
                  <a:pt x="291" y="13303"/>
                </a:cubicBezTo>
                <a:cubicBezTo>
                  <a:pt x="136" y="13403"/>
                  <a:pt x="124" y="13482"/>
                  <a:pt x="199" y="13643"/>
                </a:cubicBezTo>
                <a:cubicBezTo>
                  <a:pt x="688" y="14705"/>
                  <a:pt x="1172" y="15768"/>
                  <a:pt x="1642" y="16837"/>
                </a:cubicBezTo>
                <a:cubicBezTo>
                  <a:pt x="1728" y="17034"/>
                  <a:pt x="1818" y="17032"/>
                  <a:pt x="1994" y="16982"/>
                </a:cubicBezTo>
                <a:cubicBezTo>
                  <a:pt x="2605" y="16807"/>
                  <a:pt x="3223" y="16651"/>
                  <a:pt x="3839" y="16489"/>
                </a:cubicBezTo>
                <a:cubicBezTo>
                  <a:pt x="3930" y="16465"/>
                  <a:pt x="4023" y="16451"/>
                  <a:pt x="4118" y="16432"/>
                </a:cubicBezTo>
                <a:cubicBezTo>
                  <a:pt x="4164" y="16485"/>
                  <a:pt x="4202" y="16532"/>
                  <a:pt x="4241" y="16576"/>
                </a:cubicBezTo>
                <a:cubicBezTo>
                  <a:pt x="4568" y="16944"/>
                  <a:pt x="4922" y="17287"/>
                  <a:pt x="5319" y="17573"/>
                </a:cubicBezTo>
                <a:cubicBezTo>
                  <a:pt x="5534" y="17728"/>
                  <a:pt x="5572" y="17885"/>
                  <a:pt x="5524" y="18114"/>
                </a:cubicBezTo>
                <a:cubicBezTo>
                  <a:pt x="5398" y="18725"/>
                  <a:pt x="5287" y="19339"/>
                  <a:pt x="5149" y="19947"/>
                </a:cubicBezTo>
                <a:cubicBezTo>
                  <a:pt x="5105" y="20142"/>
                  <a:pt x="5145" y="20229"/>
                  <a:pt x="5331" y="20297"/>
                </a:cubicBezTo>
                <a:cubicBezTo>
                  <a:pt x="6415" y="20698"/>
                  <a:pt x="7497" y="21106"/>
                  <a:pt x="8576" y="21520"/>
                </a:cubicBezTo>
                <a:cubicBezTo>
                  <a:pt x="8757" y="21589"/>
                  <a:pt x="8847" y="21563"/>
                  <a:pt x="8944" y="21383"/>
                </a:cubicBezTo>
                <a:cubicBezTo>
                  <a:pt x="9241" y="20834"/>
                  <a:pt x="9562" y="20299"/>
                  <a:pt x="9871" y="19757"/>
                </a:cubicBezTo>
                <a:cubicBezTo>
                  <a:pt x="9985" y="19558"/>
                  <a:pt x="10110" y="19452"/>
                  <a:pt x="10378" y="19481"/>
                </a:cubicBezTo>
                <a:cubicBezTo>
                  <a:pt x="10828" y="19528"/>
                  <a:pt x="11291" y="19534"/>
                  <a:pt x="11737" y="19445"/>
                </a:cubicBezTo>
                <a:cubicBezTo>
                  <a:pt x="12009" y="19391"/>
                  <a:pt x="12126" y="19505"/>
                  <a:pt x="12252" y="19698"/>
                </a:cubicBezTo>
                <a:cubicBezTo>
                  <a:pt x="12593" y="20221"/>
                  <a:pt x="12952" y="20733"/>
                  <a:pt x="13290" y="21259"/>
                </a:cubicBezTo>
                <a:cubicBezTo>
                  <a:pt x="13387" y="21411"/>
                  <a:pt x="13463" y="21432"/>
                  <a:pt x="13628" y="21356"/>
                </a:cubicBezTo>
                <a:cubicBezTo>
                  <a:pt x="14687" y="20866"/>
                  <a:pt x="15750" y="20382"/>
                  <a:pt x="16819" y="19912"/>
                </a:cubicBezTo>
                <a:cubicBezTo>
                  <a:pt x="17012" y="19827"/>
                  <a:pt x="17018" y="19738"/>
                  <a:pt x="16967" y="19560"/>
                </a:cubicBezTo>
                <a:cubicBezTo>
                  <a:pt x="16791" y="18948"/>
                  <a:pt x="16644" y="18329"/>
                  <a:pt x="16469" y="17716"/>
                </a:cubicBezTo>
                <a:cubicBezTo>
                  <a:pt x="16412" y="17519"/>
                  <a:pt x="16433" y="17386"/>
                  <a:pt x="16600" y="17250"/>
                </a:cubicBezTo>
                <a:cubicBezTo>
                  <a:pt x="16971" y="16946"/>
                  <a:pt x="17305" y="16598"/>
                  <a:pt x="17584" y="16209"/>
                </a:cubicBezTo>
                <a:cubicBezTo>
                  <a:pt x="17730" y="16006"/>
                  <a:pt x="17880" y="15980"/>
                  <a:pt x="18092" y="16024"/>
                </a:cubicBezTo>
                <a:cubicBezTo>
                  <a:pt x="18703" y="16151"/>
                  <a:pt x="19318" y="16260"/>
                  <a:pt x="19926" y="16398"/>
                </a:cubicBezTo>
                <a:cubicBezTo>
                  <a:pt x="20121" y="16442"/>
                  <a:pt x="20207" y="16404"/>
                  <a:pt x="20276" y="16218"/>
                </a:cubicBezTo>
                <a:cubicBezTo>
                  <a:pt x="20676" y="15133"/>
                  <a:pt x="21084" y="14050"/>
                  <a:pt x="21497" y="12970"/>
                </a:cubicBezTo>
                <a:cubicBezTo>
                  <a:pt x="21566" y="12790"/>
                  <a:pt x="21541" y="12697"/>
                  <a:pt x="21361" y="12600"/>
                </a:cubicBezTo>
                <a:cubicBezTo>
                  <a:pt x="20812" y="12303"/>
                  <a:pt x="20278" y="11982"/>
                  <a:pt x="19736" y="11674"/>
                </a:cubicBezTo>
                <a:cubicBezTo>
                  <a:pt x="19535" y="11559"/>
                  <a:pt x="19439" y="11431"/>
                  <a:pt x="19468" y="11163"/>
                </a:cubicBezTo>
                <a:cubicBezTo>
                  <a:pt x="19519" y="10701"/>
                  <a:pt x="19493" y="10230"/>
                  <a:pt x="19416" y="9768"/>
                </a:cubicBezTo>
                <a:cubicBezTo>
                  <a:pt x="19381" y="9559"/>
                  <a:pt x="19443" y="9442"/>
                  <a:pt x="19620" y="9328"/>
                </a:cubicBezTo>
                <a:cubicBezTo>
                  <a:pt x="20166" y="8978"/>
                  <a:pt x="20694" y="8603"/>
                  <a:pt x="21240" y="8252"/>
                </a:cubicBezTo>
                <a:cubicBezTo>
                  <a:pt x="21393" y="8154"/>
                  <a:pt x="21411" y="8075"/>
                  <a:pt x="21336" y="7912"/>
                </a:cubicBezTo>
                <a:cubicBezTo>
                  <a:pt x="20846" y="6851"/>
                  <a:pt x="20362" y="5788"/>
                  <a:pt x="19892" y="4718"/>
                </a:cubicBezTo>
                <a:cubicBezTo>
                  <a:pt x="19806" y="4523"/>
                  <a:pt x="19717" y="4523"/>
                  <a:pt x="19541" y="4574"/>
                </a:cubicBezTo>
                <a:cubicBezTo>
                  <a:pt x="18917" y="4751"/>
                  <a:pt x="18286" y="4905"/>
                  <a:pt x="17662" y="5080"/>
                </a:cubicBezTo>
                <a:cubicBezTo>
                  <a:pt x="17490" y="5129"/>
                  <a:pt x="17378" y="5103"/>
                  <a:pt x="17261" y="4959"/>
                </a:cubicBezTo>
                <a:cubicBezTo>
                  <a:pt x="16959" y="4585"/>
                  <a:pt x="16599" y="4263"/>
                  <a:pt x="16213" y="3983"/>
                </a:cubicBezTo>
                <a:cubicBezTo>
                  <a:pt x="16001" y="3828"/>
                  <a:pt x="15960" y="3672"/>
                  <a:pt x="16008" y="3442"/>
                </a:cubicBezTo>
                <a:cubicBezTo>
                  <a:pt x="16135" y="2831"/>
                  <a:pt x="16245" y="2217"/>
                  <a:pt x="16383" y="1609"/>
                </a:cubicBezTo>
                <a:cubicBezTo>
                  <a:pt x="16428" y="1413"/>
                  <a:pt x="16387" y="1327"/>
                  <a:pt x="16201" y="1258"/>
                </a:cubicBezTo>
                <a:cubicBezTo>
                  <a:pt x="15118" y="858"/>
                  <a:pt x="14036" y="450"/>
                  <a:pt x="12956" y="36"/>
                </a:cubicBezTo>
                <a:cubicBezTo>
                  <a:pt x="12911" y="19"/>
                  <a:pt x="12873" y="7"/>
                  <a:pt x="12837" y="2"/>
                </a:cubicBezTo>
                <a:close/>
                <a:moveTo>
                  <a:pt x="10766" y="5818"/>
                </a:moveTo>
                <a:cubicBezTo>
                  <a:pt x="13503" y="5818"/>
                  <a:pt x="15722" y="8039"/>
                  <a:pt x="15722" y="10778"/>
                </a:cubicBezTo>
                <a:cubicBezTo>
                  <a:pt x="15722" y="13517"/>
                  <a:pt x="13503" y="15738"/>
                  <a:pt x="10766" y="15738"/>
                </a:cubicBezTo>
                <a:cubicBezTo>
                  <a:pt x="8030" y="15738"/>
                  <a:pt x="5810" y="13517"/>
                  <a:pt x="5810" y="10778"/>
                </a:cubicBezTo>
                <a:cubicBezTo>
                  <a:pt x="5810" y="8039"/>
                  <a:pt x="8030" y="5818"/>
                  <a:pt x="10766" y="5818"/>
                </a:cubicBezTo>
                <a:close/>
              </a:path>
            </a:pathLst>
          </a:custGeom>
          <a:solidFill>
            <a:srgbClr val="DF657F"/>
          </a:solidFill>
          <a:ln w="12700">
            <a:miter lim="400000"/>
          </a:ln>
        </p:spPr>
        <p:txBody>
          <a:bodyPr lIns="14288" tIns="14288" rIns="14288" bIns="14288" anchor="ctr"/>
          <a:lstStyle/>
          <a:p>
            <a:pPr algn="ctr" defTabSz="155781">
              <a:lnSpc>
                <a:spcPct val="120000"/>
              </a:lnSpc>
              <a:defRPr sz="1200" spc="-24">
                <a:solidFill>
                  <a:srgbClr val="000000"/>
                </a:solidFill>
                <a:latin typeface="Canela Deck Bold"/>
                <a:ea typeface="Canela Deck Bold"/>
                <a:cs typeface="Canela Deck Bold"/>
                <a:sym typeface="Canela Deck Bold"/>
              </a:defRPr>
            </a:pPr>
            <a:endParaRPr sz="633"/>
          </a:p>
        </p:txBody>
      </p:sp>
      <p:sp>
        <p:nvSpPr>
          <p:cNvPr id="308" name="Gear"/>
          <p:cNvSpPr/>
          <p:nvPr/>
        </p:nvSpPr>
        <p:spPr>
          <a:xfrm>
            <a:off x="4126686" y="3611149"/>
            <a:ext cx="2143126" cy="2143542"/>
          </a:xfrm>
          <a:custGeom>
            <a:avLst/>
            <a:gdLst/>
            <a:ahLst/>
            <a:cxnLst>
              <a:cxn ang="0">
                <a:pos x="wd2" y="hd2"/>
              </a:cxn>
              <a:cxn ang="5400000">
                <a:pos x="wd2" y="hd2"/>
              </a:cxn>
              <a:cxn ang="10800000">
                <a:pos x="wd2" y="hd2"/>
              </a:cxn>
              <a:cxn ang="16200000">
                <a:pos x="wd2" y="hd2"/>
              </a:cxn>
            </a:cxnLst>
            <a:rect l="0" t="0" r="r" b="b"/>
            <a:pathLst>
              <a:path w="21532" h="21555" extrusionOk="0">
                <a:moveTo>
                  <a:pt x="12837" y="2"/>
                </a:moveTo>
                <a:cubicBezTo>
                  <a:pt x="12731" y="-11"/>
                  <a:pt x="12661" y="38"/>
                  <a:pt x="12588" y="172"/>
                </a:cubicBezTo>
                <a:cubicBezTo>
                  <a:pt x="12292" y="721"/>
                  <a:pt x="11969" y="1258"/>
                  <a:pt x="11661" y="1801"/>
                </a:cubicBezTo>
                <a:cubicBezTo>
                  <a:pt x="11547" y="2001"/>
                  <a:pt x="11418" y="2099"/>
                  <a:pt x="11153" y="2073"/>
                </a:cubicBezTo>
                <a:cubicBezTo>
                  <a:pt x="10691" y="2028"/>
                  <a:pt x="10220" y="2032"/>
                  <a:pt x="9759" y="2112"/>
                </a:cubicBezTo>
                <a:cubicBezTo>
                  <a:pt x="9550" y="2148"/>
                  <a:pt x="9432" y="2095"/>
                  <a:pt x="9318" y="1917"/>
                </a:cubicBezTo>
                <a:cubicBezTo>
                  <a:pt x="8969" y="1370"/>
                  <a:pt x="8594" y="841"/>
                  <a:pt x="8243" y="295"/>
                </a:cubicBezTo>
                <a:cubicBezTo>
                  <a:pt x="8145" y="142"/>
                  <a:pt x="8068" y="122"/>
                  <a:pt x="7905" y="198"/>
                </a:cubicBezTo>
                <a:cubicBezTo>
                  <a:pt x="6845" y="688"/>
                  <a:pt x="5781" y="1174"/>
                  <a:pt x="4712" y="1644"/>
                </a:cubicBezTo>
                <a:cubicBezTo>
                  <a:pt x="4517" y="1730"/>
                  <a:pt x="4517" y="1820"/>
                  <a:pt x="4567" y="1996"/>
                </a:cubicBezTo>
                <a:cubicBezTo>
                  <a:pt x="4742" y="2608"/>
                  <a:pt x="4890" y="3227"/>
                  <a:pt x="5065" y="3839"/>
                </a:cubicBezTo>
                <a:cubicBezTo>
                  <a:pt x="5122" y="4038"/>
                  <a:pt x="5098" y="4170"/>
                  <a:pt x="4932" y="4306"/>
                </a:cubicBezTo>
                <a:cubicBezTo>
                  <a:pt x="4561" y="4610"/>
                  <a:pt x="4227" y="4959"/>
                  <a:pt x="3950" y="5348"/>
                </a:cubicBezTo>
                <a:cubicBezTo>
                  <a:pt x="3802" y="5555"/>
                  <a:pt x="3648" y="5573"/>
                  <a:pt x="3439" y="5530"/>
                </a:cubicBezTo>
                <a:cubicBezTo>
                  <a:pt x="2827" y="5405"/>
                  <a:pt x="2213" y="5295"/>
                  <a:pt x="1605" y="5156"/>
                </a:cubicBezTo>
                <a:cubicBezTo>
                  <a:pt x="1409" y="5111"/>
                  <a:pt x="1325" y="5153"/>
                  <a:pt x="1257" y="5338"/>
                </a:cubicBezTo>
                <a:cubicBezTo>
                  <a:pt x="856" y="6423"/>
                  <a:pt x="449" y="7506"/>
                  <a:pt x="35" y="8586"/>
                </a:cubicBezTo>
                <a:cubicBezTo>
                  <a:pt x="-34" y="8767"/>
                  <a:pt x="-6" y="8857"/>
                  <a:pt x="173" y="8954"/>
                </a:cubicBezTo>
                <a:cubicBezTo>
                  <a:pt x="722" y="9251"/>
                  <a:pt x="1256" y="9574"/>
                  <a:pt x="1798" y="9882"/>
                </a:cubicBezTo>
                <a:cubicBezTo>
                  <a:pt x="2001" y="9997"/>
                  <a:pt x="2093" y="10127"/>
                  <a:pt x="2064" y="10392"/>
                </a:cubicBezTo>
                <a:cubicBezTo>
                  <a:pt x="2014" y="10855"/>
                  <a:pt x="2039" y="11326"/>
                  <a:pt x="2116" y="11788"/>
                </a:cubicBezTo>
                <a:cubicBezTo>
                  <a:pt x="2151" y="11998"/>
                  <a:pt x="2089" y="12115"/>
                  <a:pt x="1913" y="12228"/>
                </a:cubicBezTo>
                <a:cubicBezTo>
                  <a:pt x="1367" y="12578"/>
                  <a:pt x="837" y="12953"/>
                  <a:pt x="291" y="13303"/>
                </a:cubicBezTo>
                <a:cubicBezTo>
                  <a:pt x="136" y="13403"/>
                  <a:pt x="124" y="13482"/>
                  <a:pt x="199" y="13643"/>
                </a:cubicBezTo>
                <a:cubicBezTo>
                  <a:pt x="688" y="14705"/>
                  <a:pt x="1172" y="15768"/>
                  <a:pt x="1642" y="16837"/>
                </a:cubicBezTo>
                <a:cubicBezTo>
                  <a:pt x="1728" y="17034"/>
                  <a:pt x="1818" y="17032"/>
                  <a:pt x="1994" y="16982"/>
                </a:cubicBezTo>
                <a:cubicBezTo>
                  <a:pt x="2605" y="16807"/>
                  <a:pt x="3223" y="16651"/>
                  <a:pt x="3839" y="16489"/>
                </a:cubicBezTo>
                <a:cubicBezTo>
                  <a:pt x="3930" y="16465"/>
                  <a:pt x="4023" y="16451"/>
                  <a:pt x="4118" y="16432"/>
                </a:cubicBezTo>
                <a:cubicBezTo>
                  <a:pt x="4164" y="16485"/>
                  <a:pt x="4202" y="16532"/>
                  <a:pt x="4241" y="16576"/>
                </a:cubicBezTo>
                <a:cubicBezTo>
                  <a:pt x="4568" y="16944"/>
                  <a:pt x="4922" y="17287"/>
                  <a:pt x="5319" y="17573"/>
                </a:cubicBezTo>
                <a:cubicBezTo>
                  <a:pt x="5534" y="17728"/>
                  <a:pt x="5572" y="17885"/>
                  <a:pt x="5524" y="18114"/>
                </a:cubicBezTo>
                <a:cubicBezTo>
                  <a:pt x="5398" y="18725"/>
                  <a:pt x="5287" y="19339"/>
                  <a:pt x="5149" y="19947"/>
                </a:cubicBezTo>
                <a:cubicBezTo>
                  <a:pt x="5105" y="20142"/>
                  <a:pt x="5145" y="20229"/>
                  <a:pt x="5331" y="20297"/>
                </a:cubicBezTo>
                <a:cubicBezTo>
                  <a:pt x="6415" y="20698"/>
                  <a:pt x="7497" y="21106"/>
                  <a:pt x="8576" y="21520"/>
                </a:cubicBezTo>
                <a:cubicBezTo>
                  <a:pt x="8757" y="21589"/>
                  <a:pt x="8847" y="21563"/>
                  <a:pt x="8944" y="21383"/>
                </a:cubicBezTo>
                <a:cubicBezTo>
                  <a:pt x="9241" y="20834"/>
                  <a:pt x="9562" y="20299"/>
                  <a:pt x="9871" y="19757"/>
                </a:cubicBezTo>
                <a:cubicBezTo>
                  <a:pt x="9985" y="19558"/>
                  <a:pt x="10110" y="19452"/>
                  <a:pt x="10378" y="19481"/>
                </a:cubicBezTo>
                <a:cubicBezTo>
                  <a:pt x="10828" y="19528"/>
                  <a:pt x="11291" y="19534"/>
                  <a:pt x="11737" y="19445"/>
                </a:cubicBezTo>
                <a:cubicBezTo>
                  <a:pt x="12009" y="19391"/>
                  <a:pt x="12126" y="19505"/>
                  <a:pt x="12252" y="19698"/>
                </a:cubicBezTo>
                <a:cubicBezTo>
                  <a:pt x="12593" y="20221"/>
                  <a:pt x="12952" y="20733"/>
                  <a:pt x="13290" y="21259"/>
                </a:cubicBezTo>
                <a:cubicBezTo>
                  <a:pt x="13387" y="21411"/>
                  <a:pt x="13463" y="21432"/>
                  <a:pt x="13628" y="21356"/>
                </a:cubicBezTo>
                <a:cubicBezTo>
                  <a:pt x="14687" y="20866"/>
                  <a:pt x="15750" y="20382"/>
                  <a:pt x="16819" y="19912"/>
                </a:cubicBezTo>
                <a:cubicBezTo>
                  <a:pt x="17012" y="19827"/>
                  <a:pt x="17018" y="19738"/>
                  <a:pt x="16967" y="19560"/>
                </a:cubicBezTo>
                <a:cubicBezTo>
                  <a:pt x="16791" y="18948"/>
                  <a:pt x="16644" y="18329"/>
                  <a:pt x="16469" y="17716"/>
                </a:cubicBezTo>
                <a:cubicBezTo>
                  <a:pt x="16412" y="17519"/>
                  <a:pt x="16433" y="17386"/>
                  <a:pt x="16600" y="17250"/>
                </a:cubicBezTo>
                <a:cubicBezTo>
                  <a:pt x="16971" y="16946"/>
                  <a:pt x="17305" y="16598"/>
                  <a:pt x="17584" y="16209"/>
                </a:cubicBezTo>
                <a:cubicBezTo>
                  <a:pt x="17730" y="16006"/>
                  <a:pt x="17880" y="15980"/>
                  <a:pt x="18092" y="16024"/>
                </a:cubicBezTo>
                <a:cubicBezTo>
                  <a:pt x="18703" y="16151"/>
                  <a:pt x="19318" y="16260"/>
                  <a:pt x="19926" y="16398"/>
                </a:cubicBezTo>
                <a:cubicBezTo>
                  <a:pt x="20121" y="16442"/>
                  <a:pt x="20207" y="16404"/>
                  <a:pt x="20276" y="16218"/>
                </a:cubicBezTo>
                <a:cubicBezTo>
                  <a:pt x="20676" y="15133"/>
                  <a:pt x="21084" y="14050"/>
                  <a:pt x="21497" y="12970"/>
                </a:cubicBezTo>
                <a:cubicBezTo>
                  <a:pt x="21566" y="12790"/>
                  <a:pt x="21541" y="12697"/>
                  <a:pt x="21361" y="12600"/>
                </a:cubicBezTo>
                <a:cubicBezTo>
                  <a:pt x="20812" y="12303"/>
                  <a:pt x="20278" y="11982"/>
                  <a:pt x="19736" y="11674"/>
                </a:cubicBezTo>
                <a:cubicBezTo>
                  <a:pt x="19535" y="11559"/>
                  <a:pt x="19439" y="11431"/>
                  <a:pt x="19468" y="11163"/>
                </a:cubicBezTo>
                <a:cubicBezTo>
                  <a:pt x="19519" y="10701"/>
                  <a:pt x="19493" y="10230"/>
                  <a:pt x="19416" y="9768"/>
                </a:cubicBezTo>
                <a:cubicBezTo>
                  <a:pt x="19381" y="9559"/>
                  <a:pt x="19443" y="9442"/>
                  <a:pt x="19620" y="9328"/>
                </a:cubicBezTo>
                <a:cubicBezTo>
                  <a:pt x="20166" y="8978"/>
                  <a:pt x="20694" y="8603"/>
                  <a:pt x="21240" y="8252"/>
                </a:cubicBezTo>
                <a:cubicBezTo>
                  <a:pt x="21393" y="8154"/>
                  <a:pt x="21411" y="8075"/>
                  <a:pt x="21336" y="7912"/>
                </a:cubicBezTo>
                <a:cubicBezTo>
                  <a:pt x="20846" y="6851"/>
                  <a:pt x="20362" y="5788"/>
                  <a:pt x="19892" y="4718"/>
                </a:cubicBezTo>
                <a:cubicBezTo>
                  <a:pt x="19806" y="4523"/>
                  <a:pt x="19717" y="4523"/>
                  <a:pt x="19541" y="4574"/>
                </a:cubicBezTo>
                <a:cubicBezTo>
                  <a:pt x="18917" y="4751"/>
                  <a:pt x="18286" y="4905"/>
                  <a:pt x="17662" y="5080"/>
                </a:cubicBezTo>
                <a:cubicBezTo>
                  <a:pt x="17490" y="5129"/>
                  <a:pt x="17378" y="5103"/>
                  <a:pt x="17261" y="4959"/>
                </a:cubicBezTo>
                <a:cubicBezTo>
                  <a:pt x="16959" y="4585"/>
                  <a:pt x="16599" y="4263"/>
                  <a:pt x="16213" y="3983"/>
                </a:cubicBezTo>
                <a:cubicBezTo>
                  <a:pt x="16001" y="3828"/>
                  <a:pt x="15960" y="3672"/>
                  <a:pt x="16008" y="3442"/>
                </a:cubicBezTo>
                <a:cubicBezTo>
                  <a:pt x="16135" y="2831"/>
                  <a:pt x="16245" y="2217"/>
                  <a:pt x="16383" y="1609"/>
                </a:cubicBezTo>
                <a:cubicBezTo>
                  <a:pt x="16428" y="1413"/>
                  <a:pt x="16387" y="1327"/>
                  <a:pt x="16201" y="1258"/>
                </a:cubicBezTo>
                <a:cubicBezTo>
                  <a:pt x="15118" y="858"/>
                  <a:pt x="14036" y="450"/>
                  <a:pt x="12956" y="36"/>
                </a:cubicBezTo>
                <a:cubicBezTo>
                  <a:pt x="12911" y="19"/>
                  <a:pt x="12873" y="7"/>
                  <a:pt x="12837" y="2"/>
                </a:cubicBezTo>
                <a:close/>
                <a:moveTo>
                  <a:pt x="10766" y="5818"/>
                </a:moveTo>
                <a:cubicBezTo>
                  <a:pt x="13503" y="5818"/>
                  <a:pt x="15722" y="8039"/>
                  <a:pt x="15722" y="10778"/>
                </a:cubicBezTo>
                <a:cubicBezTo>
                  <a:pt x="15722" y="13517"/>
                  <a:pt x="13503" y="15738"/>
                  <a:pt x="10766" y="15738"/>
                </a:cubicBezTo>
                <a:cubicBezTo>
                  <a:pt x="8030" y="15738"/>
                  <a:pt x="5810" y="13517"/>
                  <a:pt x="5810" y="10778"/>
                </a:cubicBezTo>
                <a:cubicBezTo>
                  <a:pt x="5810" y="8039"/>
                  <a:pt x="8030" y="5818"/>
                  <a:pt x="10766" y="5818"/>
                </a:cubicBezTo>
                <a:close/>
              </a:path>
            </a:pathLst>
          </a:custGeom>
          <a:solidFill>
            <a:srgbClr val="B7AC59"/>
          </a:solidFill>
          <a:ln w="3175">
            <a:miter lim="400000"/>
          </a:ln>
        </p:spPr>
        <p:txBody>
          <a:bodyPr lIns="14288" tIns="14288" rIns="14288" bIns="14288" anchor="ctr"/>
          <a:lstStyle/>
          <a:p>
            <a:pPr algn="ctr" defTabSz="155781">
              <a:lnSpc>
                <a:spcPct val="120000"/>
              </a:lnSpc>
              <a:defRPr sz="1200" spc="-24">
                <a:solidFill>
                  <a:srgbClr val="000000"/>
                </a:solidFill>
                <a:latin typeface="Canela Deck Bold"/>
                <a:ea typeface="Canela Deck Bold"/>
                <a:cs typeface="Canela Deck Bold"/>
                <a:sym typeface="Canela Deck Bold"/>
              </a:defRPr>
            </a:pPr>
            <a:endParaRPr sz="633"/>
          </a:p>
        </p:txBody>
      </p:sp>
      <p:sp>
        <p:nvSpPr>
          <p:cNvPr id="309" name="Exploring Relationship"/>
          <p:cNvSpPr txBox="1"/>
          <p:nvPr/>
        </p:nvSpPr>
        <p:spPr>
          <a:xfrm>
            <a:off x="3480642" y="2874318"/>
            <a:ext cx="1035667" cy="3896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858" tIns="12858" rIns="12858" bIns="12858">
            <a:spAutoFit/>
          </a:bodyPr>
          <a:lstStyle/>
          <a:p>
            <a:pPr algn="ctr" defTabSz="914345">
              <a:lnSpc>
                <a:spcPct val="80000"/>
              </a:lnSpc>
              <a:spcBef>
                <a:spcPts val="1529"/>
              </a:spcBef>
              <a:defRPr sz="2800">
                <a:solidFill>
                  <a:srgbClr val="000000"/>
                </a:solidFill>
                <a:latin typeface="Proxima Nova Medium"/>
                <a:ea typeface="Proxima Nova Medium"/>
                <a:cs typeface="Proxima Nova Medium"/>
                <a:sym typeface="Proxima Nova Medium"/>
              </a:defRPr>
            </a:pPr>
            <a:r>
              <a:rPr sz="1477"/>
              <a:t>Exploring</a:t>
            </a:r>
            <a:br>
              <a:rPr sz="1477"/>
            </a:br>
            <a:r>
              <a:rPr sz="1477"/>
              <a:t>Relationship</a:t>
            </a:r>
          </a:p>
        </p:txBody>
      </p:sp>
      <p:sp>
        <p:nvSpPr>
          <p:cNvPr id="310" name="Meaningful Engagement"/>
          <p:cNvSpPr txBox="1"/>
          <p:nvPr/>
        </p:nvSpPr>
        <p:spPr>
          <a:xfrm>
            <a:off x="4661886" y="4465126"/>
            <a:ext cx="1072729" cy="3896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858" tIns="12858" rIns="12858" bIns="12858">
            <a:spAutoFit/>
          </a:bodyPr>
          <a:lstStyle/>
          <a:p>
            <a:pPr algn="ctr" defTabSz="914345">
              <a:lnSpc>
                <a:spcPct val="80000"/>
              </a:lnSpc>
              <a:spcBef>
                <a:spcPts val="1529"/>
              </a:spcBef>
              <a:defRPr sz="2800">
                <a:solidFill>
                  <a:srgbClr val="000000"/>
                </a:solidFill>
                <a:latin typeface="Proxima Nova Medium"/>
                <a:ea typeface="Proxima Nova Medium"/>
                <a:cs typeface="Proxima Nova Medium"/>
                <a:sym typeface="Proxima Nova Medium"/>
              </a:defRPr>
            </a:pPr>
            <a:r>
              <a:rPr sz="1477"/>
              <a:t>Meaningful</a:t>
            </a:r>
            <a:br>
              <a:rPr sz="1477"/>
            </a:br>
            <a:r>
              <a:rPr sz="1477"/>
              <a:t>Engagement</a:t>
            </a:r>
          </a:p>
        </p:txBody>
      </p:sp>
      <p:sp>
        <p:nvSpPr>
          <p:cNvPr id="311" name="Agency &amp; Choice"/>
          <p:cNvSpPr txBox="1"/>
          <p:nvPr/>
        </p:nvSpPr>
        <p:spPr>
          <a:xfrm>
            <a:off x="6434980" y="3193257"/>
            <a:ext cx="631902"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858" tIns="12858" rIns="12858" bIns="12858">
            <a:spAutoFit/>
          </a:bodyPr>
          <a:lstStyle/>
          <a:p>
            <a:pPr algn="ctr" defTabSz="914345">
              <a:lnSpc>
                <a:spcPct val="80000"/>
              </a:lnSpc>
              <a:spcBef>
                <a:spcPts val="1529"/>
              </a:spcBef>
              <a:defRPr sz="2800">
                <a:solidFill>
                  <a:srgbClr val="000000"/>
                </a:solidFill>
                <a:latin typeface="Proxima Nova Medium"/>
                <a:ea typeface="Proxima Nova Medium"/>
                <a:cs typeface="Proxima Nova Medium"/>
                <a:sym typeface="Proxima Nova Medium"/>
              </a:defRPr>
            </a:pPr>
            <a:r>
              <a:rPr sz="1477"/>
              <a:t>Agency</a:t>
            </a:r>
            <a:br>
              <a:rPr sz="1477"/>
            </a:br>
            <a:r>
              <a:rPr sz="1477"/>
              <a:t>&amp;</a:t>
            </a:r>
            <a:br>
              <a:rPr sz="1477"/>
            </a:br>
            <a:r>
              <a:rPr sz="1477"/>
              <a:t>Choice</a:t>
            </a:r>
          </a:p>
        </p:txBody>
      </p:sp>
      <p:sp>
        <p:nvSpPr>
          <p:cNvPr id="312" name="Responsibility/ Accountability"/>
          <p:cNvSpPr txBox="1"/>
          <p:nvPr/>
        </p:nvSpPr>
        <p:spPr>
          <a:xfrm>
            <a:off x="7780958" y="4465126"/>
            <a:ext cx="1228540" cy="3896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858" tIns="12858" rIns="12858" bIns="12858">
            <a:spAutoFit/>
          </a:bodyPr>
          <a:lstStyle/>
          <a:p>
            <a:pPr algn="ctr" defTabSz="914345">
              <a:lnSpc>
                <a:spcPct val="80000"/>
              </a:lnSpc>
              <a:spcBef>
                <a:spcPts val="1529"/>
              </a:spcBef>
              <a:defRPr sz="2800">
                <a:solidFill>
                  <a:srgbClr val="000000"/>
                </a:solidFill>
                <a:latin typeface="Proxima Nova Medium"/>
                <a:ea typeface="Proxima Nova Medium"/>
                <a:cs typeface="Proxima Nova Medium"/>
                <a:sym typeface="Proxima Nova Medium"/>
              </a:defRPr>
            </a:pPr>
            <a:r>
              <a:rPr sz="1477"/>
              <a:t>Responsibility/</a:t>
            </a:r>
            <a:br>
              <a:rPr sz="1477"/>
            </a:br>
            <a:r>
              <a:rPr sz="1477"/>
              <a:t>Accountability</a:t>
            </a:r>
          </a:p>
        </p:txBody>
      </p:sp>
    </p:spTree>
    <p:extLst>
      <p:ext uri="{BB962C8B-B14F-4D97-AF65-F5344CB8AC3E}">
        <p14:creationId xmlns:p14="http://schemas.microsoft.com/office/powerpoint/2010/main" val="362115938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8" presetClass="emph" presetSubtype="0" accel="50000" decel="50000" fill="hold" grpId="0" nodeType="clickEffect">
                                  <p:stCondLst>
                                    <p:cond delay="0"/>
                                  </p:stCondLst>
                                  <p:childTnLst>
                                    <p:animRot by="-2700000">
                                      <p:cBhvr>
                                        <p:cTn id="6" dur="3000" fill="hold"/>
                                        <p:tgtEl>
                                          <p:spTgt spid="305"/>
                                        </p:tgtEl>
                                        <p:attrNameLst>
                                          <p:attrName>r</p:attrName>
                                        </p:attrNameLst>
                                      </p:cBhvr>
                                    </p:animRot>
                                  </p:childTnLst>
                                </p:cTn>
                              </p:par>
                            </p:childTnLst>
                          </p:cTn>
                        </p:par>
                        <p:par>
                          <p:cTn id="7" fill="hold">
                            <p:stCondLst>
                              <p:cond delay="0"/>
                            </p:stCondLst>
                            <p:childTnLst>
                              <p:par>
                                <p:cTn id="8" presetID="8" presetClass="emph" presetSubtype="0" accel="50000" decel="50000" fill="hold" grpId="0" nodeType="withEffect">
                                  <p:stCondLst>
                                    <p:cond delay="0"/>
                                  </p:stCondLst>
                                  <p:childTnLst>
                                    <p:animRot by="2700000">
                                      <p:cBhvr>
                                        <p:cTn id="9" dur="3000" fill="hold"/>
                                        <p:tgtEl>
                                          <p:spTgt spid="308"/>
                                        </p:tgtEl>
                                        <p:attrNameLst>
                                          <p:attrName>r</p:attrName>
                                        </p:attrNameLst>
                                      </p:cBhvr>
                                    </p:animRot>
                                  </p:childTnLst>
                                </p:cTn>
                              </p:par>
                            </p:childTnLst>
                          </p:cTn>
                        </p:par>
                        <p:par>
                          <p:cTn id="10" fill="hold">
                            <p:stCondLst>
                              <p:cond delay="0"/>
                            </p:stCondLst>
                            <p:childTnLst>
                              <p:par>
                                <p:cTn id="11" presetID="8" presetClass="emph" presetSubtype="0" accel="50000" decel="50000" fill="hold" grpId="0" nodeType="withEffect">
                                  <p:stCondLst>
                                    <p:cond delay="0"/>
                                  </p:stCondLst>
                                  <p:childTnLst>
                                    <p:animRot by="-2700000">
                                      <p:cBhvr>
                                        <p:cTn id="12" dur="3000" fill="hold"/>
                                        <p:tgtEl>
                                          <p:spTgt spid="306"/>
                                        </p:tgtEl>
                                        <p:attrNameLst>
                                          <p:attrName>r</p:attrName>
                                        </p:attrNameLst>
                                      </p:cBhvr>
                                    </p:animRot>
                                  </p:childTnLst>
                                </p:cTn>
                              </p:par>
                            </p:childTnLst>
                          </p:cTn>
                        </p:par>
                        <p:par>
                          <p:cTn id="13" fill="hold">
                            <p:stCondLst>
                              <p:cond delay="0"/>
                            </p:stCondLst>
                            <p:childTnLst>
                              <p:par>
                                <p:cTn id="14" presetID="8" presetClass="emph" presetSubtype="0" accel="50000" decel="50000" fill="hold" grpId="0" nodeType="withEffect">
                                  <p:stCondLst>
                                    <p:cond delay="0"/>
                                  </p:stCondLst>
                                  <p:childTnLst>
                                    <p:animRot by="2700000">
                                      <p:cBhvr>
                                        <p:cTn id="15" dur="3000" fill="hold"/>
                                        <p:tgtEl>
                                          <p:spTgt spid="307"/>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8" presetClass="emph" presetSubtype="0" accel="50000" decel="50000" fill="hold" grpId="1" nodeType="clickEffect">
                                  <p:stCondLst>
                                    <p:cond delay="0"/>
                                  </p:stCondLst>
                                  <p:childTnLst>
                                    <p:animRot by="-43140000">
                                      <p:cBhvr>
                                        <p:cTn id="19" dur="8000" fill="hold"/>
                                        <p:tgtEl>
                                          <p:spTgt spid="305"/>
                                        </p:tgtEl>
                                        <p:attrNameLst>
                                          <p:attrName>r</p:attrName>
                                        </p:attrNameLst>
                                      </p:cBhvr>
                                    </p:animRot>
                                  </p:childTnLst>
                                </p:cTn>
                              </p:par>
                            </p:childTnLst>
                          </p:cTn>
                        </p:par>
                        <p:par>
                          <p:cTn id="20" fill="hold">
                            <p:stCondLst>
                              <p:cond delay="0"/>
                            </p:stCondLst>
                            <p:childTnLst>
                              <p:par>
                                <p:cTn id="21" presetID="8" presetClass="emph" presetSubtype="0" accel="50000" decel="50000" fill="hold" grpId="1" nodeType="withEffect">
                                  <p:stCondLst>
                                    <p:cond delay="0"/>
                                  </p:stCondLst>
                                  <p:childTnLst>
                                    <p:animRot by="-43140000">
                                      <p:cBhvr>
                                        <p:cTn id="22" dur="8000" fill="hold"/>
                                        <p:tgtEl>
                                          <p:spTgt spid="306"/>
                                        </p:tgtEl>
                                        <p:attrNameLst>
                                          <p:attrName>r</p:attrName>
                                        </p:attrNameLst>
                                      </p:cBhvr>
                                    </p:animRot>
                                  </p:childTnLst>
                                </p:cTn>
                              </p:par>
                            </p:childTnLst>
                          </p:cTn>
                        </p:par>
                        <p:par>
                          <p:cTn id="23" fill="hold">
                            <p:stCondLst>
                              <p:cond delay="0"/>
                            </p:stCondLst>
                            <p:childTnLst>
                              <p:par>
                                <p:cTn id="24" presetID="8" presetClass="emph" presetSubtype="0" accel="50000" decel="50000" fill="hold" grpId="1" nodeType="withEffect">
                                  <p:stCondLst>
                                    <p:cond delay="0"/>
                                  </p:stCondLst>
                                  <p:childTnLst>
                                    <p:animRot by="43140000">
                                      <p:cBhvr>
                                        <p:cTn id="25" dur="8000" fill="hold"/>
                                        <p:tgtEl>
                                          <p:spTgt spid="307"/>
                                        </p:tgtEl>
                                        <p:attrNameLst>
                                          <p:attrName>r</p:attrName>
                                        </p:attrNameLst>
                                      </p:cBhvr>
                                    </p:animRot>
                                  </p:childTnLst>
                                </p:cTn>
                              </p:par>
                            </p:childTnLst>
                          </p:cTn>
                        </p:par>
                        <p:par>
                          <p:cTn id="26" fill="hold">
                            <p:stCondLst>
                              <p:cond delay="0"/>
                            </p:stCondLst>
                            <p:childTnLst>
                              <p:par>
                                <p:cTn id="27" presetID="8" presetClass="emph" presetSubtype="0" accel="50000" decel="50000" fill="hold" grpId="1" nodeType="withEffect">
                                  <p:stCondLst>
                                    <p:cond delay="0"/>
                                  </p:stCondLst>
                                  <p:childTnLst>
                                    <p:animRot by="43140000">
                                      <p:cBhvr>
                                        <p:cTn id="28" dur="8000" fill="hold"/>
                                        <p:tgtEl>
                                          <p:spTgt spid="30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animBg="1" advAuto="0"/>
      <p:bldP spid="305" grpId="1" animBg="1" advAuto="0"/>
      <p:bldP spid="306" grpId="0" animBg="1" advAuto="0"/>
      <p:bldP spid="306" grpId="1" animBg="1" advAuto="0"/>
      <p:bldP spid="307" grpId="0" animBg="1" advAuto="0"/>
      <p:bldP spid="307" grpId="1" animBg="1" advAuto="0"/>
      <p:bldP spid="308" grpId="0" animBg="1" advAuto="0"/>
      <p:bldP spid="308" grpId="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748E-FEC6-FF4F-A5B3-0ED2EE87B676}"/>
              </a:ext>
            </a:extLst>
          </p:cNvPr>
          <p:cNvSpPr>
            <a:spLocks noGrp="1"/>
          </p:cNvSpPr>
          <p:nvPr>
            <p:ph type="title"/>
          </p:nvPr>
        </p:nvSpPr>
        <p:spPr/>
        <p:txBody>
          <a:bodyPr/>
          <a:lstStyle/>
          <a:p>
            <a:r>
              <a:rPr lang="en-US" b="1" dirty="0"/>
              <a:t>Continuum: Mindset Shift	</a:t>
            </a:r>
            <a:endParaRPr lang="en-US" dirty="0"/>
          </a:p>
        </p:txBody>
      </p:sp>
      <p:pic>
        <p:nvPicPr>
          <p:cNvPr id="1026" name="Picture 2" descr="https://lh5.googleusercontent.com/3-Q3JmZt7Mb3JoQu3oSl3Vuopkgt-5-jBlA1wxExxiI2OksQhiAS1d_6ySeUzddZcd7LkX1dEG9GUT8Rp060qONGxuVCzUatJ4_88OGN-ZnhWajTGMkkxtOI_jsVuk70nbEcskUy">
            <a:extLst>
              <a:ext uri="{FF2B5EF4-FFF2-40B4-BE49-F238E27FC236}">
                <a16:creationId xmlns:a16="http://schemas.microsoft.com/office/drawing/2014/main" id="{A1067F90-CD0C-0B47-A5E7-9B3BA4B82B8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76489" y="2400896"/>
            <a:ext cx="7439025"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46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BEST Expectations</a:t>
            </a:r>
            <a:endParaRPr lang="en-US" dirty="0"/>
          </a:p>
        </p:txBody>
      </p:sp>
      <p:sp>
        <p:nvSpPr>
          <p:cNvPr id="4" name="Content Placeholder 3"/>
          <p:cNvSpPr>
            <a:spLocks noGrp="1"/>
          </p:cNvSpPr>
          <p:nvPr>
            <p:ph idx="1"/>
          </p:nvPr>
        </p:nvSpPr>
        <p:spPr>
          <a:xfrm>
            <a:off x="1981200" y="1600200"/>
            <a:ext cx="8229600" cy="2971800"/>
          </a:xfrm>
        </p:spPr>
        <p:txBody>
          <a:bodyPr>
            <a:normAutofit fontScale="77500" lnSpcReduction="20000"/>
          </a:bodyPr>
          <a:lstStyle/>
          <a:p>
            <a:pPr indent="-372944">
              <a:lnSpc>
                <a:spcPct val="140000"/>
              </a:lnSpc>
              <a:buSzPct val="100000"/>
              <a:buBlip>
                <a:blip r:embed="rId2"/>
              </a:buBlip>
            </a:pPr>
            <a:r>
              <a:rPr lang="en-US" sz="4000" b="1" dirty="0">
                <a:solidFill>
                  <a:schemeClr val="accent4">
                    <a:lumMod val="50000"/>
                  </a:schemeClr>
                </a:solidFill>
              </a:rPr>
              <a:t> </a:t>
            </a:r>
            <a:r>
              <a:rPr lang="en-US" sz="4400" b="1" dirty="0"/>
              <a:t>B</a:t>
            </a:r>
            <a:r>
              <a:rPr lang="en-US" sz="4400" dirty="0"/>
              <a:t>e Respectful</a:t>
            </a:r>
          </a:p>
          <a:p>
            <a:pPr>
              <a:lnSpc>
                <a:spcPct val="140000"/>
              </a:lnSpc>
              <a:buSzPct val="100000"/>
              <a:buBlip>
                <a:blip r:embed="rId2"/>
              </a:buBlip>
            </a:pPr>
            <a:r>
              <a:rPr lang="en-US" sz="4400" b="1" dirty="0"/>
              <a:t> E</a:t>
            </a:r>
            <a:r>
              <a:rPr lang="en-US" sz="4400" dirty="0"/>
              <a:t>ngage</a:t>
            </a:r>
          </a:p>
          <a:p>
            <a:pPr>
              <a:lnSpc>
                <a:spcPct val="140000"/>
              </a:lnSpc>
              <a:buSzPct val="100000"/>
              <a:buBlip>
                <a:blip r:embed="rId2"/>
              </a:buBlip>
            </a:pPr>
            <a:r>
              <a:rPr lang="en-US" sz="4400" b="1" dirty="0"/>
              <a:t> S</a:t>
            </a:r>
            <a:r>
              <a:rPr lang="en-US" sz="4400" dirty="0"/>
              <a:t>trengths-based</a:t>
            </a:r>
          </a:p>
          <a:p>
            <a:pPr>
              <a:lnSpc>
                <a:spcPct val="140000"/>
              </a:lnSpc>
              <a:buSzPct val="100000"/>
              <a:buBlip>
                <a:blip r:embed="rId2"/>
              </a:buBlip>
            </a:pPr>
            <a:r>
              <a:rPr lang="en-US" sz="4400" b="1" dirty="0"/>
              <a:t> T</a:t>
            </a:r>
            <a:r>
              <a:rPr lang="en-US" sz="4400" dirty="0"/>
              <a:t>eam Solutions</a:t>
            </a:r>
          </a:p>
          <a:p>
            <a:endParaRPr lang="en-US" sz="4000" dirty="0">
              <a:solidFill>
                <a:schemeClr val="accent4">
                  <a:lumMod val="50000"/>
                </a:schemeClr>
              </a:solidFill>
            </a:endParaRPr>
          </a:p>
        </p:txBody>
      </p:sp>
      <p:pic>
        <p:nvPicPr>
          <p:cNvPr id="6" name="Picture 5"/>
          <p:cNvPicPr>
            <a:picLocks noChangeAspect="1"/>
          </p:cNvPicPr>
          <p:nvPr/>
        </p:nvPicPr>
        <p:blipFill>
          <a:blip r:embed="rId3"/>
          <a:stretch>
            <a:fillRect/>
          </a:stretch>
        </p:blipFill>
        <p:spPr>
          <a:xfrm>
            <a:off x="6934201" y="1752601"/>
            <a:ext cx="2895599" cy="2471385"/>
          </a:xfrm>
          <a:prstGeom prst="rect">
            <a:avLst/>
          </a:prstGeom>
        </p:spPr>
      </p:pic>
      <p:sp>
        <p:nvSpPr>
          <p:cNvPr id="3" name="Rectangle 2">
            <a:extLst>
              <a:ext uri="{FF2B5EF4-FFF2-40B4-BE49-F238E27FC236}">
                <a16:creationId xmlns:a16="http://schemas.microsoft.com/office/drawing/2014/main" id="{CC1BF28F-7224-D64A-97F2-A5847BBB2B37}"/>
              </a:ext>
            </a:extLst>
          </p:cNvPr>
          <p:cNvSpPr/>
          <p:nvPr/>
        </p:nvSpPr>
        <p:spPr>
          <a:xfrm>
            <a:off x="3962400" y="4754562"/>
            <a:ext cx="4724400" cy="1477328"/>
          </a:xfrm>
          <a:prstGeom prst="rect">
            <a:avLst/>
          </a:prstGeom>
        </p:spPr>
        <p:txBody>
          <a:bodyPr wrap="square">
            <a:spAutoFit/>
          </a:bodyPr>
          <a:lstStyle/>
          <a:p>
            <a:r>
              <a:rPr lang="en-US" dirty="0"/>
              <a:t>Activity:</a:t>
            </a:r>
          </a:p>
          <a:p>
            <a:r>
              <a:rPr lang="en-US" dirty="0"/>
              <a:t>BREAK-OUT GROUPS by B, E, S,T</a:t>
            </a:r>
          </a:p>
          <a:p>
            <a:endParaRPr lang="en-US" dirty="0"/>
          </a:p>
          <a:p>
            <a:r>
              <a:rPr lang="en-US" dirty="0"/>
              <a:t>Talk about how you want to be together to promote these expectations in action.</a:t>
            </a:r>
          </a:p>
        </p:txBody>
      </p:sp>
    </p:spTree>
    <p:extLst>
      <p:ext uri="{BB962C8B-B14F-4D97-AF65-F5344CB8AC3E}">
        <p14:creationId xmlns:p14="http://schemas.microsoft.com/office/powerpoint/2010/main" val="991159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Title 1">
            <a:extLst>
              <a:ext uri="{FF2B5EF4-FFF2-40B4-BE49-F238E27FC236}">
                <a16:creationId xmlns:a16="http://schemas.microsoft.com/office/drawing/2014/main" id="{CF08848B-07CB-4743-B980-0D6FF2478515}"/>
              </a:ext>
            </a:extLst>
          </p:cNvPr>
          <p:cNvSpPr>
            <a:spLocks noGrp="1"/>
          </p:cNvSpPr>
          <p:nvPr>
            <p:ph type="title"/>
          </p:nvPr>
        </p:nvSpPr>
        <p:spPr>
          <a:xfrm>
            <a:off x="1981200" y="67734"/>
            <a:ext cx="8229600" cy="1143000"/>
          </a:xfrm>
          <a:noFill/>
        </p:spPr>
        <p:txBody>
          <a:bodyPr>
            <a:normAutofit fontScale="90000"/>
          </a:bodyPr>
          <a:lstStyle/>
          <a:p>
            <a:r>
              <a:rPr lang="en-US" altLang="en-US" dirty="0">
                <a:ea typeface="ＭＳ Ｐゴシック" panose="020B0600070205080204" pitchFamily="34" charset="-128"/>
              </a:rPr>
              <a:t>What are your team norms and roles?</a:t>
            </a:r>
          </a:p>
        </p:txBody>
      </p:sp>
      <p:sp>
        <p:nvSpPr>
          <p:cNvPr id="264194" name="Content Placeholder 2">
            <a:extLst>
              <a:ext uri="{FF2B5EF4-FFF2-40B4-BE49-F238E27FC236}">
                <a16:creationId xmlns:a16="http://schemas.microsoft.com/office/drawing/2014/main" id="{EE0DF92F-EB02-8849-8F92-1B7CBF5D76EE}"/>
              </a:ext>
            </a:extLst>
          </p:cNvPr>
          <p:cNvSpPr>
            <a:spLocks noGrp="1"/>
          </p:cNvSpPr>
          <p:nvPr>
            <p:ph idx="1"/>
          </p:nvPr>
        </p:nvSpPr>
        <p:spPr>
          <a:xfrm>
            <a:off x="1981200" y="1210734"/>
            <a:ext cx="8229600" cy="4833938"/>
          </a:xfrm>
        </p:spPr>
        <p:txBody>
          <a:bodyPr/>
          <a:lstStyle/>
          <a:p>
            <a:r>
              <a:rPr lang="en-US" altLang="en-US" dirty="0">
                <a:ea typeface="ＭＳ Ｐゴシック" panose="020B0600070205080204" pitchFamily="34" charset="-128"/>
              </a:rPr>
              <a:t>Norms:</a:t>
            </a:r>
          </a:p>
          <a:p>
            <a:pPr lvl="1"/>
            <a:r>
              <a:rPr lang="en-US" altLang="en-US" dirty="0">
                <a:ea typeface="ＭＳ Ｐゴシック" panose="020B0600070205080204" pitchFamily="34" charset="-128"/>
              </a:rPr>
              <a:t>Make collaboration more effective by guiding team behavior</a:t>
            </a:r>
          </a:p>
          <a:p>
            <a:pPr lvl="1"/>
            <a:r>
              <a:rPr lang="en-US" altLang="en-US" dirty="0">
                <a:ea typeface="ＭＳ Ｐゴシック" panose="020B0600070205080204" pitchFamily="34" charset="-128"/>
              </a:rPr>
              <a:t>Enable team members to hold each other accountable </a:t>
            </a:r>
          </a:p>
          <a:p>
            <a:pPr lvl="1"/>
            <a:r>
              <a:rPr lang="en-US" altLang="en-US" dirty="0">
                <a:ea typeface="ＭＳ Ｐゴシック" panose="020B0600070205080204" pitchFamily="34" charset="-128"/>
              </a:rPr>
              <a:t>Promotes efficiency</a:t>
            </a:r>
          </a:p>
          <a:p>
            <a:r>
              <a:rPr lang="en-US" altLang="en-US" dirty="0">
                <a:ea typeface="ＭＳ Ｐゴシック" panose="020B0600070205080204" pitchFamily="34" charset="-128"/>
              </a:rPr>
              <a:t>Roles </a:t>
            </a:r>
          </a:p>
          <a:p>
            <a:pPr lvl="1"/>
            <a:r>
              <a:rPr lang="en-US" altLang="en-US" dirty="0">
                <a:ea typeface="ＭＳ Ｐゴシック" panose="020B0600070205080204" pitchFamily="34" charset="-128"/>
              </a:rPr>
              <a:t>Facilitator</a:t>
            </a:r>
            <a:endParaRPr lang="en-US" altLang="en-US" b="1" dirty="0">
              <a:ea typeface="ＭＳ Ｐゴシック" panose="020B0600070205080204" pitchFamily="34" charset="-128"/>
            </a:endParaRPr>
          </a:p>
          <a:p>
            <a:pPr lvl="1"/>
            <a:r>
              <a:rPr lang="en-US" altLang="en-US" dirty="0">
                <a:ea typeface="ＭＳ Ｐゴシック" panose="020B0600070205080204" pitchFamily="34" charset="-128"/>
              </a:rPr>
              <a:t>Time keeper</a:t>
            </a:r>
          </a:p>
          <a:p>
            <a:pPr lvl="1"/>
            <a:r>
              <a:rPr lang="en-US" altLang="en-US" dirty="0">
                <a:ea typeface="ＭＳ Ｐゴシック" panose="020B0600070205080204" pitchFamily="34" charset="-128"/>
              </a:rPr>
              <a:t>Note taker</a:t>
            </a:r>
          </a:p>
          <a:p>
            <a:pPr lvl="1"/>
            <a:r>
              <a:rPr lang="en-US" altLang="en-US" dirty="0">
                <a:ea typeface="ＭＳ Ｐゴシック" panose="020B0600070205080204" pitchFamily="34" charset="-128"/>
              </a:rPr>
              <a:t>Etc.</a:t>
            </a:r>
          </a:p>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275092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86400" cy="1143000"/>
          </a:xfrm>
        </p:spPr>
        <p:txBody>
          <a:bodyPr/>
          <a:lstStyle/>
          <a:p>
            <a:r>
              <a:rPr lang="en-US" dirty="0"/>
              <a:t>Activity #1</a:t>
            </a:r>
          </a:p>
        </p:txBody>
      </p:sp>
      <p:sp>
        <p:nvSpPr>
          <p:cNvPr id="5" name="Subtitle 4"/>
          <p:cNvSpPr>
            <a:spLocks noGrp="1"/>
          </p:cNvSpPr>
          <p:nvPr>
            <p:ph idx="1"/>
          </p:nvPr>
        </p:nvSpPr>
        <p:spPr>
          <a:xfrm>
            <a:off x="2618834" y="1692276"/>
            <a:ext cx="5498123" cy="4191000"/>
          </a:xfrm>
        </p:spPr>
        <p:txBody>
          <a:bodyPr/>
          <a:lstStyle/>
          <a:p>
            <a:pPr marL="0" indent="0">
              <a:buNone/>
            </a:pPr>
            <a:r>
              <a:rPr lang="en-US" b="1" dirty="0"/>
              <a:t>In your workbook:</a:t>
            </a:r>
          </a:p>
          <a:p>
            <a:r>
              <a:rPr lang="en-US" dirty="0"/>
              <a:t>Create your norms and roles for your team this week</a:t>
            </a:r>
          </a:p>
        </p:txBody>
      </p:sp>
      <p:sp>
        <p:nvSpPr>
          <p:cNvPr id="6" name="object 2"/>
          <p:cNvSpPr/>
          <p:nvPr/>
        </p:nvSpPr>
        <p:spPr>
          <a:xfrm>
            <a:off x="7030285" y="0"/>
            <a:ext cx="5161715" cy="6858000"/>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3518590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Title 1">
            <a:extLst>
              <a:ext uri="{FF2B5EF4-FFF2-40B4-BE49-F238E27FC236}">
                <a16:creationId xmlns:a16="http://schemas.microsoft.com/office/drawing/2014/main" id="{F13E1ADC-B4E8-E549-B864-AE619DAEAD2B}"/>
              </a:ext>
            </a:extLst>
          </p:cNvPr>
          <p:cNvSpPr>
            <a:spLocks noGrp="1"/>
          </p:cNvSpPr>
          <p:nvPr>
            <p:ph type="title" idx="4294967295"/>
          </p:nvPr>
        </p:nvSpPr>
        <p:spPr>
          <a:xfrm>
            <a:off x="1828800" y="2590800"/>
            <a:ext cx="8229600" cy="1143000"/>
          </a:xfrm>
          <a:noFill/>
          <a:extLst>
            <a:ext uri="{909E8E84-426E-40DD-AFC4-6F175D3DCCD1}">
              <a14:hiddenFill xmlns:a14="http://schemas.microsoft.com/office/drawing/2010/main">
                <a:solidFill>
                  <a:srgbClr val="FFFF00">
                    <a:alpha val="83136"/>
                  </a:srgbClr>
                </a:solidFill>
              </a14:hiddenFill>
            </a:ext>
          </a:extLst>
        </p:spPr>
        <p:txBody>
          <a:bodyPr>
            <a:normAutofit/>
          </a:bodyPr>
          <a:lstStyle/>
          <a:p>
            <a:pPr algn="ctr"/>
            <a:r>
              <a:rPr lang="en-US" altLang="en-US" sz="4800" b="1" dirty="0">
                <a:solidFill>
                  <a:srgbClr val="006600"/>
                </a:solidFill>
                <a:ea typeface="ＭＳ Ｐゴシック" panose="020B0600070205080204" pitchFamily="34" charset="-128"/>
              </a:rPr>
              <a:t>Let’s Get Grounded</a:t>
            </a:r>
            <a:endParaRPr lang="en-US" altLang="en-US" sz="4800" dirty="0">
              <a:ea typeface="ＭＳ Ｐゴシック" panose="020B0600070205080204" pitchFamily="34" charset="-128"/>
            </a:endParaRPr>
          </a:p>
        </p:txBody>
      </p:sp>
    </p:spTree>
    <p:extLst>
      <p:ext uri="{BB962C8B-B14F-4D97-AF65-F5344CB8AC3E}">
        <p14:creationId xmlns:p14="http://schemas.microsoft.com/office/powerpoint/2010/main" val="1678586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F7455A0-7BC0-434F-8725-649F634393A3}"/>
              </a:ext>
            </a:extLst>
          </p:cNvPr>
          <p:cNvCxnSpPr>
            <a:cxnSpLocks/>
            <a:endCxn id="7" idx="0"/>
          </p:cNvCxnSpPr>
          <p:nvPr/>
        </p:nvCxnSpPr>
        <p:spPr>
          <a:xfrm>
            <a:off x="5967062" y="1576779"/>
            <a:ext cx="0" cy="33719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Diagonal Stripe 6">
            <a:extLst>
              <a:ext uri="{FF2B5EF4-FFF2-40B4-BE49-F238E27FC236}">
                <a16:creationId xmlns:a16="http://schemas.microsoft.com/office/drawing/2014/main" id="{95DB541E-1DB8-024E-859E-2E1B0F77F9C0}"/>
              </a:ext>
            </a:extLst>
          </p:cNvPr>
          <p:cNvSpPr/>
          <p:nvPr/>
        </p:nvSpPr>
        <p:spPr>
          <a:xfrm rot="13693184">
            <a:off x="4917048" y="3774058"/>
            <a:ext cx="2100028" cy="2349347"/>
          </a:xfrm>
          <a:prstGeom prst="diagStripe">
            <a:avLst>
              <a:gd name="adj" fmla="val 54091"/>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ight Triangle 7">
            <a:extLst>
              <a:ext uri="{FF2B5EF4-FFF2-40B4-BE49-F238E27FC236}">
                <a16:creationId xmlns:a16="http://schemas.microsoft.com/office/drawing/2014/main" id="{14086D47-882A-444B-BA58-F8E19326B53E}"/>
              </a:ext>
            </a:extLst>
          </p:cNvPr>
          <p:cNvSpPr/>
          <p:nvPr/>
        </p:nvSpPr>
        <p:spPr>
          <a:xfrm>
            <a:off x="5967062" y="1576778"/>
            <a:ext cx="776723" cy="1850710"/>
          </a:xfrm>
          <a:prstGeom prst="r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aphicFrame>
        <p:nvGraphicFramePr>
          <p:cNvPr id="9" name="Diagram 8">
            <a:extLst>
              <a:ext uri="{FF2B5EF4-FFF2-40B4-BE49-F238E27FC236}">
                <a16:creationId xmlns:a16="http://schemas.microsoft.com/office/drawing/2014/main" id="{6A8F0324-2C13-7141-8840-FC4B82A05D3B}"/>
              </a:ext>
            </a:extLst>
          </p:cNvPr>
          <p:cNvGraphicFramePr/>
          <p:nvPr/>
        </p:nvGraphicFramePr>
        <p:xfrm>
          <a:off x="3157328" y="1676400"/>
          <a:ext cx="5910457"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1">
            <a:extLst>
              <a:ext uri="{FF2B5EF4-FFF2-40B4-BE49-F238E27FC236}">
                <a16:creationId xmlns:a16="http://schemas.microsoft.com/office/drawing/2014/main" id="{4392ECC3-8132-D84D-BF45-25776DF197D0}"/>
              </a:ext>
            </a:extLst>
          </p:cNvPr>
          <p:cNvSpPr txBox="1">
            <a:spLocks/>
          </p:cNvSpPr>
          <p:nvPr/>
        </p:nvSpPr>
        <p:spPr>
          <a:xfrm>
            <a:off x="3048000" y="541913"/>
            <a:ext cx="6553196" cy="548489"/>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50" b="1" dirty="0"/>
              <a:t>Implementation Challenge</a:t>
            </a:r>
          </a:p>
        </p:txBody>
      </p:sp>
    </p:spTree>
    <p:extLst>
      <p:ext uri="{BB962C8B-B14F-4D97-AF65-F5344CB8AC3E}">
        <p14:creationId xmlns:p14="http://schemas.microsoft.com/office/powerpoint/2010/main" val="2026038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F7455A0-7BC0-434F-8725-649F634393A3}"/>
              </a:ext>
            </a:extLst>
          </p:cNvPr>
          <p:cNvCxnSpPr>
            <a:cxnSpLocks/>
            <a:endCxn id="7" idx="0"/>
          </p:cNvCxnSpPr>
          <p:nvPr/>
        </p:nvCxnSpPr>
        <p:spPr>
          <a:xfrm>
            <a:off x="5997201" y="1498078"/>
            <a:ext cx="1046363" cy="32395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Diagonal Stripe 6">
            <a:extLst>
              <a:ext uri="{FF2B5EF4-FFF2-40B4-BE49-F238E27FC236}">
                <a16:creationId xmlns:a16="http://schemas.microsoft.com/office/drawing/2014/main" id="{95DB541E-1DB8-024E-859E-2E1B0F77F9C0}"/>
              </a:ext>
            </a:extLst>
          </p:cNvPr>
          <p:cNvSpPr/>
          <p:nvPr/>
        </p:nvSpPr>
        <p:spPr>
          <a:xfrm rot="12294672">
            <a:off x="5917832" y="3478256"/>
            <a:ext cx="2251465" cy="2518762"/>
          </a:xfrm>
          <a:prstGeom prst="diagStripe">
            <a:avLst>
              <a:gd name="adj" fmla="val 54091"/>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ight Triangle 7">
            <a:extLst>
              <a:ext uri="{FF2B5EF4-FFF2-40B4-BE49-F238E27FC236}">
                <a16:creationId xmlns:a16="http://schemas.microsoft.com/office/drawing/2014/main" id="{14086D47-882A-444B-BA58-F8E19326B53E}"/>
              </a:ext>
            </a:extLst>
          </p:cNvPr>
          <p:cNvSpPr/>
          <p:nvPr/>
        </p:nvSpPr>
        <p:spPr>
          <a:xfrm rot="20473203">
            <a:off x="6311212" y="1358306"/>
            <a:ext cx="860155" cy="2066402"/>
          </a:xfrm>
          <a:prstGeom prst="r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Down Arrow 4">
            <a:extLst>
              <a:ext uri="{FF2B5EF4-FFF2-40B4-BE49-F238E27FC236}">
                <a16:creationId xmlns:a16="http://schemas.microsoft.com/office/drawing/2014/main" id="{75ADADBC-EDFA-A643-9DEE-58B45165FB9B}"/>
              </a:ext>
            </a:extLst>
          </p:cNvPr>
          <p:cNvSpPr/>
          <p:nvPr/>
        </p:nvSpPr>
        <p:spPr bwMode="auto">
          <a:xfrm>
            <a:off x="4445735" y="1467638"/>
            <a:ext cx="2426542" cy="3808074"/>
          </a:xfrm>
          <a:prstGeom prst="downArrow">
            <a:avLst>
              <a:gd name="adj1" fmla="val 77778"/>
              <a:gd name="adj2" fmla="val 21667"/>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a:spcBef>
                <a:spcPts val="450"/>
              </a:spcBef>
              <a:spcAft>
                <a:spcPts val="450"/>
              </a:spcAft>
            </a:pPr>
            <a:r>
              <a:rPr lang="en-US" sz="2100" dirty="0">
                <a:latin typeface="Calibri" panose="020F0502020204030204" pitchFamily="34" charset="0"/>
                <a:ea typeface="Arial Hebrew" charset="-79"/>
                <a:cs typeface="Calibri" panose="020F0502020204030204" pitchFamily="34" charset="0"/>
              </a:rPr>
              <a:t>Risk </a:t>
            </a:r>
            <a:r>
              <a:rPr lang="en-US" sz="2000" dirty="0">
                <a:latin typeface="Calibri" panose="020F0502020204030204" pitchFamily="34" charset="0"/>
                <a:ea typeface="Arial Hebrew" charset="-79"/>
                <a:cs typeface="Calibri" panose="020F0502020204030204" pitchFamily="34" charset="0"/>
              </a:rPr>
              <a:t>Enhancers</a:t>
            </a:r>
          </a:p>
          <a:p>
            <a:pPr marL="257175" indent="-257175">
              <a:spcBef>
                <a:spcPts val="450"/>
              </a:spcBef>
              <a:spcAft>
                <a:spcPts val="450"/>
              </a:spcAft>
              <a:buFont typeface="Arial" charset="0"/>
              <a:buChar char="•"/>
            </a:pPr>
            <a:r>
              <a:rPr lang="en-US" dirty="0">
                <a:latin typeface="Calibri" panose="020F0502020204030204" pitchFamily="34" charset="0"/>
                <a:ea typeface="Arial Hebrew" charset="-79"/>
                <a:cs typeface="Calibri" panose="020F0502020204030204" pitchFamily="34" charset="0"/>
              </a:rPr>
              <a:t>Trauma</a:t>
            </a:r>
          </a:p>
          <a:p>
            <a:pPr marL="257175" indent="-257175">
              <a:spcBef>
                <a:spcPts val="450"/>
              </a:spcBef>
              <a:spcAft>
                <a:spcPts val="450"/>
              </a:spcAft>
              <a:buFont typeface="Arial" charset="0"/>
              <a:buChar char="•"/>
            </a:pPr>
            <a:r>
              <a:rPr lang="en-US" dirty="0">
                <a:latin typeface="Calibri" panose="020F0502020204030204" pitchFamily="34" charset="0"/>
                <a:ea typeface="Arial Hebrew" charset="-79"/>
                <a:cs typeface="Calibri" panose="020F0502020204030204" pitchFamily="34" charset="0"/>
              </a:rPr>
              <a:t>Negative modelling</a:t>
            </a:r>
          </a:p>
          <a:p>
            <a:pPr marL="257175" indent="-257175">
              <a:spcBef>
                <a:spcPts val="450"/>
              </a:spcBef>
              <a:spcAft>
                <a:spcPts val="450"/>
              </a:spcAft>
              <a:buFont typeface="Arial" charset="0"/>
              <a:buChar char="•"/>
            </a:pPr>
            <a:r>
              <a:rPr lang="en-US" dirty="0">
                <a:latin typeface="Calibri" panose="020F0502020204030204" pitchFamily="34" charset="0"/>
                <a:ea typeface="Arial Hebrew" charset="-79"/>
                <a:cs typeface="Calibri" panose="020F0502020204030204" pitchFamily="34" charset="0"/>
              </a:rPr>
              <a:t>Family, school, community disruption</a:t>
            </a:r>
          </a:p>
          <a:p>
            <a:pPr marL="257175" indent="-257175">
              <a:spcBef>
                <a:spcPts val="450"/>
              </a:spcBef>
              <a:spcAft>
                <a:spcPts val="450"/>
              </a:spcAft>
              <a:buFont typeface="Arial" charset="0"/>
              <a:buChar char="•"/>
            </a:pPr>
            <a:r>
              <a:rPr lang="en-US" dirty="0">
                <a:latin typeface="Calibri" panose="020F0502020204030204" pitchFamily="34" charset="0"/>
                <a:ea typeface="Arial Hebrew" charset="-79"/>
                <a:cs typeface="Calibri" panose="020F0502020204030204" pitchFamily="34" charset="0"/>
              </a:rPr>
              <a:t>Discrimination</a:t>
            </a:r>
          </a:p>
        </p:txBody>
      </p:sp>
      <p:sp>
        <p:nvSpPr>
          <p:cNvPr id="10" name="TextBox 9">
            <a:extLst>
              <a:ext uri="{FF2B5EF4-FFF2-40B4-BE49-F238E27FC236}">
                <a16:creationId xmlns:a16="http://schemas.microsoft.com/office/drawing/2014/main" id="{C9E9AFF5-D814-5B48-929C-A32C935BD4E7}"/>
              </a:ext>
            </a:extLst>
          </p:cNvPr>
          <p:cNvSpPr txBox="1"/>
          <p:nvPr/>
        </p:nvSpPr>
        <p:spPr>
          <a:xfrm>
            <a:off x="1694643" y="1335783"/>
            <a:ext cx="2494049" cy="4162678"/>
          </a:xfrm>
          <a:prstGeom prst="rect">
            <a:avLst/>
          </a:prstGeom>
          <a:solidFill>
            <a:schemeClr val="bg1"/>
          </a:solidFill>
        </p:spPr>
        <p:txBody>
          <a:bodyPr wrap="square" rtlCol="0">
            <a:spAutoFit/>
          </a:bodyPr>
          <a:lstStyle/>
          <a:p>
            <a:pPr algn="ctr">
              <a:spcBef>
                <a:spcPts val="450"/>
              </a:spcBef>
              <a:spcAft>
                <a:spcPts val="450"/>
              </a:spcAft>
            </a:pPr>
            <a:r>
              <a:rPr lang="en-US" sz="1650" b="1" dirty="0"/>
              <a:t>INEFFECTIVE RESPONSE</a:t>
            </a:r>
          </a:p>
          <a:p>
            <a:pPr marL="214313" indent="-214313">
              <a:spcBef>
                <a:spcPts val="450"/>
              </a:spcBef>
              <a:spcAft>
                <a:spcPts val="450"/>
              </a:spcAft>
              <a:buFont typeface="Arial" charset="0"/>
              <a:buChar char="•"/>
            </a:pPr>
            <a:r>
              <a:rPr lang="en-US" sz="1650" dirty="0"/>
              <a:t>Reactive management</a:t>
            </a:r>
          </a:p>
          <a:p>
            <a:pPr marL="214313" indent="-214313">
              <a:spcBef>
                <a:spcPts val="450"/>
              </a:spcBef>
              <a:spcAft>
                <a:spcPts val="450"/>
              </a:spcAft>
              <a:buFont typeface="Arial" charset="0"/>
              <a:buChar char="•"/>
            </a:pPr>
            <a:r>
              <a:rPr lang="en-US" sz="1650" dirty="0"/>
              <a:t>Exclusion, segregation, isolation</a:t>
            </a:r>
          </a:p>
          <a:p>
            <a:pPr marL="214313" indent="-214313">
              <a:spcBef>
                <a:spcPts val="450"/>
              </a:spcBef>
              <a:spcAft>
                <a:spcPts val="450"/>
              </a:spcAft>
              <a:buFont typeface="Arial" charset="0"/>
              <a:buChar char="•"/>
            </a:pPr>
            <a:r>
              <a:rPr lang="en-US" sz="1650" dirty="0"/>
              <a:t>Train &amp; hope</a:t>
            </a:r>
          </a:p>
          <a:p>
            <a:pPr marL="214313" indent="-214313">
              <a:spcBef>
                <a:spcPts val="450"/>
              </a:spcBef>
              <a:spcAft>
                <a:spcPts val="450"/>
              </a:spcAft>
              <a:buFont typeface="Arial" charset="0"/>
              <a:buChar char="•"/>
            </a:pPr>
            <a:r>
              <a:rPr lang="en-US" sz="1650" dirty="0"/>
              <a:t>Non-evidence-based practices</a:t>
            </a:r>
          </a:p>
          <a:p>
            <a:pPr marL="214313" indent="-214313">
              <a:spcBef>
                <a:spcPts val="450"/>
              </a:spcBef>
              <a:spcAft>
                <a:spcPts val="450"/>
              </a:spcAft>
              <a:buFont typeface="Arial" charset="0"/>
              <a:buChar char="•"/>
            </a:pPr>
            <a:r>
              <a:rPr lang="en-US" sz="1650" dirty="0"/>
              <a:t>Subjective decision making</a:t>
            </a:r>
          </a:p>
          <a:p>
            <a:pPr marL="214313" indent="-214313">
              <a:spcBef>
                <a:spcPts val="450"/>
              </a:spcBef>
              <a:spcAft>
                <a:spcPts val="450"/>
              </a:spcAft>
              <a:buFont typeface="Arial" charset="0"/>
              <a:buChar char="•"/>
            </a:pPr>
            <a:r>
              <a:rPr lang="en-US" sz="1650" dirty="0"/>
              <a:t>Low quality implementation of evidence-based practices</a:t>
            </a:r>
          </a:p>
        </p:txBody>
      </p:sp>
      <p:grpSp>
        <p:nvGrpSpPr>
          <p:cNvPr id="11" name="Group 10">
            <a:extLst>
              <a:ext uri="{FF2B5EF4-FFF2-40B4-BE49-F238E27FC236}">
                <a16:creationId xmlns:a16="http://schemas.microsoft.com/office/drawing/2014/main" id="{1447EDF9-5701-244E-AE92-CE88621EAA98}"/>
              </a:ext>
            </a:extLst>
          </p:cNvPr>
          <p:cNvGrpSpPr/>
          <p:nvPr/>
        </p:nvGrpSpPr>
        <p:grpSpPr>
          <a:xfrm rot="20414245">
            <a:off x="6759857" y="985539"/>
            <a:ext cx="1295820" cy="742686"/>
            <a:chOff x="4122492" y="0"/>
            <a:chExt cx="1727760" cy="940455"/>
          </a:xfrm>
        </p:grpSpPr>
        <p:sp>
          <p:nvSpPr>
            <p:cNvPr id="12" name="Rounded Rectangle 11">
              <a:extLst>
                <a:ext uri="{FF2B5EF4-FFF2-40B4-BE49-F238E27FC236}">
                  <a16:creationId xmlns:a16="http://schemas.microsoft.com/office/drawing/2014/main" id="{572F9FFA-8095-5D49-A0A9-97A68A3C31E8}"/>
                </a:ext>
              </a:extLst>
            </p:cNvPr>
            <p:cNvSpPr/>
            <p:nvPr/>
          </p:nvSpPr>
          <p:spPr>
            <a:xfrm>
              <a:off x="4122492" y="0"/>
              <a:ext cx="1692819" cy="940455"/>
            </a:xfrm>
            <a:prstGeom prst="roundRect">
              <a:avLst>
                <a:gd name="adj" fmla="val 10000"/>
              </a:avLst>
            </a:prstGeom>
            <a:solidFill>
              <a:srgbClr val="A8D08B"/>
            </a:solidFill>
            <a:ln w="12700"/>
          </p:spPr>
          <p:style>
            <a:lnRef idx="2">
              <a:scrgbClr r="0" g="0" b="0"/>
            </a:lnRef>
            <a:fillRef idx="1">
              <a:scrgbClr r="0" g="0" b="0"/>
            </a:fillRef>
            <a:effectRef idx="0">
              <a:schemeClr val="lt1">
                <a:alpha val="90000"/>
                <a:tint val="40000"/>
                <a:hueOff val="0"/>
                <a:satOff val="0"/>
                <a:lumOff val="0"/>
                <a:alphaOff val="0"/>
              </a:schemeClr>
            </a:effectRef>
            <a:fontRef idx="minor">
              <a:schemeClr val="dk2">
                <a:hueOff val="0"/>
                <a:satOff val="0"/>
                <a:lumOff val="0"/>
                <a:alphaOff val="0"/>
              </a:schemeClr>
            </a:fontRef>
          </p:style>
        </p:sp>
        <p:sp>
          <p:nvSpPr>
            <p:cNvPr id="13" name="Rounded Rectangle 4">
              <a:extLst>
                <a:ext uri="{FF2B5EF4-FFF2-40B4-BE49-F238E27FC236}">
                  <a16:creationId xmlns:a16="http://schemas.microsoft.com/office/drawing/2014/main" id="{1D3FA3F4-D6EE-7F42-AAC1-7D2828970E97}"/>
                </a:ext>
              </a:extLst>
            </p:cNvPr>
            <p:cNvSpPr txBox="1"/>
            <p:nvPr/>
          </p:nvSpPr>
          <p:spPr>
            <a:xfrm>
              <a:off x="4150037" y="27545"/>
              <a:ext cx="1700215" cy="885365"/>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8580" tIns="68580" rIns="68580" bIns="68580" numCol="1" spcCol="1270" anchor="ctr" anchorCtr="0">
              <a:noAutofit/>
            </a:bodyPr>
            <a:lstStyle/>
            <a:p>
              <a:pPr algn="ctr" defTabSz="800100">
                <a:lnSpc>
                  <a:spcPct val="90000"/>
                </a:lnSpc>
                <a:spcAft>
                  <a:spcPct val="35000"/>
                </a:spcAft>
              </a:pPr>
              <a:r>
                <a:rPr lang="en-US" sz="2100" dirty="0"/>
                <a:t>Protective Factors</a:t>
              </a:r>
            </a:p>
          </p:txBody>
        </p:sp>
      </p:grpSp>
      <p:grpSp>
        <p:nvGrpSpPr>
          <p:cNvPr id="14" name="Group 13">
            <a:extLst>
              <a:ext uri="{FF2B5EF4-FFF2-40B4-BE49-F238E27FC236}">
                <a16:creationId xmlns:a16="http://schemas.microsoft.com/office/drawing/2014/main" id="{640303EB-1881-B245-BBE8-4DD66D31A854}"/>
              </a:ext>
            </a:extLst>
          </p:cNvPr>
          <p:cNvGrpSpPr/>
          <p:nvPr/>
        </p:nvGrpSpPr>
        <p:grpSpPr>
          <a:xfrm rot="20386149">
            <a:off x="7154962" y="2267949"/>
            <a:ext cx="1396575" cy="493605"/>
            <a:chOff x="4160110" y="1324160"/>
            <a:chExt cx="1862100" cy="637252"/>
          </a:xfrm>
        </p:grpSpPr>
        <p:sp>
          <p:nvSpPr>
            <p:cNvPr id="15" name="Rounded Rectangle 14">
              <a:extLst>
                <a:ext uri="{FF2B5EF4-FFF2-40B4-BE49-F238E27FC236}">
                  <a16:creationId xmlns:a16="http://schemas.microsoft.com/office/drawing/2014/main" id="{43B74075-51F5-674C-9BFB-A4C2493825FB}"/>
                </a:ext>
              </a:extLst>
            </p:cNvPr>
            <p:cNvSpPr/>
            <p:nvPr/>
          </p:nvSpPr>
          <p:spPr>
            <a:xfrm>
              <a:off x="4160110" y="1324160"/>
              <a:ext cx="1862100" cy="637252"/>
            </a:xfrm>
            <a:prstGeom prst="roundRect">
              <a:avLst/>
            </a:prstGeom>
            <a:solidFill>
              <a:srgbClr val="A8D08B"/>
            </a:solidFill>
            <a:ln w="12700"/>
          </p:spPr>
          <p:style>
            <a:lnRef idx="2">
              <a:scrgbClr r="0" g="0" b="0"/>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16" name="Rounded Rectangle 4">
              <a:extLst>
                <a:ext uri="{FF2B5EF4-FFF2-40B4-BE49-F238E27FC236}">
                  <a16:creationId xmlns:a16="http://schemas.microsoft.com/office/drawing/2014/main" id="{9F08C20F-A515-3F45-A522-06145FCD705E}"/>
                </a:ext>
              </a:extLst>
            </p:cNvPr>
            <p:cNvSpPr txBox="1"/>
            <p:nvPr/>
          </p:nvSpPr>
          <p:spPr>
            <a:xfrm>
              <a:off x="4191218" y="1355268"/>
              <a:ext cx="1799884" cy="57503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45720" tIns="45720" rIns="45720" bIns="45720" numCol="1" spcCol="1270" anchor="ctr" anchorCtr="0">
              <a:noAutofit/>
            </a:bodyPr>
            <a:lstStyle/>
            <a:p>
              <a:pPr algn="ctr" defTabSz="533400">
                <a:lnSpc>
                  <a:spcPct val="90000"/>
                </a:lnSpc>
                <a:spcAft>
                  <a:spcPct val="35000"/>
                </a:spcAft>
              </a:pPr>
              <a:r>
                <a:rPr lang="en-US" dirty="0"/>
                <a:t>Academic competence</a:t>
              </a:r>
            </a:p>
          </p:txBody>
        </p:sp>
      </p:grpSp>
      <p:grpSp>
        <p:nvGrpSpPr>
          <p:cNvPr id="17" name="Group 16">
            <a:extLst>
              <a:ext uri="{FF2B5EF4-FFF2-40B4-BE49-F238E27FC236}">
                <a16:creationId xmlns:a16="http://schemas.microsoft.com/office/drawing/2014/main" id="{8B20FFE5-F07D-C348-8537-74C01ADB1D66}"/>
              </a:ext>
            </a:extLst>
          </p:cNvPr>
          <p:cNvGrpSpPr/>
          <p:nvPr/>
        </p:nvGrpSpPr>
        <p:grpSpPr>
          <a:xfrm rot="20387278">
            <a:off x="7101994" y="2749095"/>
            <a:ext cx="1945417" cy="477939"/>
            <a:chOff x="4117441" y="2023482"/>
            <a:chExt cx="2074792" cy="637252"/>
          </a:xfrm>
        </p:grpSpPr>
        <p:sp>
          <p:nvSpPr>
            <p:cNvPr id="18" name="Rounded Rectangle 17">
              <a:extLst>
                <a:ext uri="{FF2B5EF4-FFF2-40B4-BE49-F238E27FC236}">
                  <a16:creationId xmlns:a16="http://schemas.microsoft.com/office/drawing/2014/main" id="{C3A6C3F5-F4F8-D84A-8ED0-DBE9E970EB3A}"/>
                </a:ext>
              </a:extLst>
            </p:cNvPr>
            <p:cNvSpPr/>
            <p:nvPr/>
          </p:nvSpPr>
          <p:spPr>
            <a:xfrm>
              <a:off x="4160110" y="2023482"/>
              <a:ext cx="1862100" cy="637252"/>
            </a:xfrm>
            <a:prstGeom prst="roundRect">
              <a:avLst/>
            </a:prstGeom>
            <a:solidFill>
              <a:srgbClr val="A8D08B"/>
            </a:solidFill>
            <a:ln w="12700"/>
          </p:spPr>
          <p:style>
            <a:lnRef idx="2">
              <a:scrgbClr r="0" g="0" b="0"/>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19" name="Rounded Rectangle 4">
              <a:extLst>
                <a:ext uri="{FF2B5EF4-FFF2-40B4-BE49-F238E27FC236}">
                  <a16:creationId xmlns:a16="http://schemas.microsoft.com/office/drawing/2014/main" id="{DC80E754-8EB0-F04E-8022-5579F9E77239}"/>
                </a:ext>
              </a:extLst>
            </p:cNvPr>
            <p:cNvSpPr txBox="1"/>
            <p:nvPr/>
          </p:nvSpPr>
          <p:spPr>
            <a:xfrm>
              <a:off x="4117441" y="2151585"/>
              <a:ext cx="2074792" cy="355487"/>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45720" tIns="45720" rIns="45720" bIns="45720" numCol="1" spcCol="1270" anchor="ctr" anchorCtr="0">
              <a:noAutofit/>
            </a:bodyPr>
            <a:lstStyle/>
            <a:p>
              <a:pPr algn="ctr" defTabSz="533400">
                <a:lnSpc>
                  <a:spcPct val="90000"/>
                </a:lnSpc>
                <a:spcAft>
                  <a:spcPct val="35000"/>
                </a:spcAft>
              </a:pPr>
              <a:r>
                <a:rPr lang="en-US" dirty="0"/>
                <a:t>Healthy habits</a:t>
              </a:r>
            </a:p>
          </p:txBody>
        </p:sp>
      </p:grpSp>
      <p:grpSp>
        <p:nvGrpSpPr>
          <p:cNvPr id="20" name="Group 19">
            <a:extLst>
              <a:ext uri="{FF2B5EF4-FFF2-40B4-BE49-F238E27FC236}">
                <a16:creationId xmlns:a16="http://schemas.microsoft.com/office/drawing/2014/main" id="{BDC9586B-90B7-164E-94C5-C364EB54E3D7}"/>
              </a:ext>
            </a:extLst>
          </p:cNvPr>
          <p:cNvGrpSpPr/>
          <p:nvPr/>
        </p:nvGrpSpPr>
        <p:grpSpPr>
          <a:xfrm rot="20402559">
            <a:off x="7134688" y="3274313"/>
            <a:ext cx="1978285" cy="477939"/>
            <a:chOff x="4160110" y="2710391"/>
            <a:chExt cx="1862100" cy="637252"/>
          </a:xfrm>
        </p:grpSpPr>
        <p:sp>
          <p:nvSpPr>
            <p:cNvPr id="21" name="Rounded Rectangle 20">
              <a:extLst>
                <a:ext uri="{FF2B5EF4-FFF2-40B4-BE49-F238E27FC236}">
                  <a16:creationId xmlns:a16="http://schemas.microsoft.com/office/drawing/2014/main" id="{CFA69462-E7CD-C649-AB98-EAF2F06D7714}"/>
                </a:ext>
              </a:extLst>
            </p:cNvPr>
            <p:cNvSpPr/>
            <p:nvPr/>
          </p:nvSpPr>
          <p:spPr>
            <a:xfrm>
              <a:off x="4160110" y="2710391"/>
              <a:ext cx="1862100" cy="637252"/>
            </a:xfrm>
            <a:prstGeom prst="roundRect">
              <a:avLst/>
            </a:prstGeom>
            <a:solidFill>
              <a:srgbClr val="A8D08B"/>
            </a:solidFill>
            <a:ln w="12700"/>
          </p:spPr>
          <p:style>
            <a:lnRef idx="2">
              <a:scrgbClr r="0" g="0" b="0"/>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22" name="Rounded Rectangle 4">
              <a:extLst>
                <a:ext uri="{FF2B5EF4-FFF2-40B4-BE49-F238E27FC236}">
                  <a16:creationId xmlns:a16="http://schemas.microsoft.com/office/drawing/2014/main" id="{769B29C9-77B7-9445-A49D-79C6101FA3B2}"/>
                </a:ext>
              </a:extLst>
            </p:cNvPr>
            <p:cNvSpPr txBox="1"/>
            <p:nvPr/>
          </p:nvSpPr>
          <p:spPr>
            <a:xfrm>
              <a:off x="4191218" y="2741499"/>
              <a:ext cx="1799884" cy="57503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45720" tIns="45720" rIns="45720" bIns="45720" numCol="1" spcCol="1270" anchor="ctr" anchorCtr="0">
              <a:noAutofit/>
            </a:bodyPr>
            <a:lstStyle/>
            <a:p>
              <a:pPr algn="ctr" defTabSz="533400">
                <a:lnSpc>
                  <a:spcPct val="90000"/>
                </a:lnSpc>
                <a:spcAft>
                  <a:spcPct val="35000"/>
                </a:spcAft>
              </a:pPr>
              <a:r>
                <a:rPr lang="en-US" dirty="0"/>
                <a:t>Interpersonal skills</a:t>
              </a:r>
            </a:p>
          </p:txBody>
        </p:sp>
      </p:grpSp>
      <p:grpSp>
        <p:nvGrpSpPr>
          <p:cNvPr id="23" name="Group 22">
            <a:extLst>
              <a:ext uri="{FF2B5EF4-FFF2-40B4-BE49-F238E27FC236}">
                <a16:creationId xmlns:a16="http://schemas.microsoft.com/office/drawing/2014/main" id="{13DD11DC-0560-9344-B9E2-DBA11C78DB19}"/>
              </a:ext>
            </a:extLst>
          </p:cNvPr>
          <p:cNvGrpSpPr/>
          <p:nvPr/>
        </p:nvGrpSpPr>
        <p:grpSpPr>
          <a:xfrm rot="20373926">
            <a:off x="7099084" y="3843085"/>
            <a:ext cx="1872756" cy="477939"/>
            <a:chOff x="4160110" y="3397299"/>
            <a:chExt cx="1862100" cy="637252"/>
          </a:xfrm>
        </p:grpSpPr>
        <p:sp>
          <p:nvSpPr>
            <p:cNvPr id="24" name="Rounded Rectangle 23">
              <a:extLst>
                <a:ext uri="{FF2B5EF4-FFF2-40B4-BE49-F238E27FC236}">
                  <a16:creationId xmlns:a16="http://schemas.microsoft.com/office/drawing/2014/main" id="{B4A52421-FE58-684E-BACF-D3A48B5161F1}"/>
                </a:ext>
              </a:extLst>
            </p:cNvPr>
            <p:cNvSpPr/>
            <p:nvPr/>
          </p:nvSpPr>
          <p:spPr>
            <a:xfrm>
              <a:off x="4160110" y="3397299"/>
              <a:ext cx="1862100" cy="637252"/>
            </a:xfrm>
            <a:prstGeom prst="roundRect">
              <a:avLst/>
            </a:prstGeom>
            <a:solidFill>
              <a:srgbClr val="A8D08B"/>
            </a:solidFill>
            <a:ln w="12700"/>
          </p:spPr>
          <p:style>
            <a:lnRef idx="2">
              <a:scrgbClr r="0" g="0" b="0"/>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25" name="Rounded Rectangle 4">
              <a:extLst>
                <a:ext uri="{FF2B5EF4-FFF2-40B4-BE49-F238E27FC236}">
                  <a16:creationId xmlns:a16="http://schemas.microsoft.com/office/drawing/2014/main" id="{42488334-0DEC-0949-A400-4F13E0605902}"/>
                </a:ext>
              </a:extLst>
            </p:cNvPr>
            <p:cNvSpPr txBox="1"/>
            <p:nvPr/>
          </p:nvSpPr>
          <p:spPr>
            <a:xfrm>
              <a:off x="4191217" y="3428407"/>
              <a:ext cx="1799884" cy="57503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45720" tIns="45720" rIns="45720" bIns="45720" numCol="1" spcCol="1270" anchor="ctr" anchorCtr="0">
              <a:noAutofit/>
            </a:bodyPr>
            <a:lstStyle/>
            <a:p>
              <a:pPr algn="ctr" defTabSz="533400">
                <a:lnSpc>
                  <a:spcPct val="90000"/>
                </a:lnSpc>
                <a:spcAft>
                  <a:spcPct val="35000"/>
                </a:spcAft>
              </a:pPr>
              <a:r>
                <a:rPr lang="en-US" dirty="0"/>
                <a:t>Self-management skills</a:t>
              </a:r>
            </a:p>
          </p:txBody>
        </p:sp>
      </p:grpSp>
      <p:sp>
        <p:nvSpPr>
          <p:cNvPr id="26" name="Title 1">
            <a:extLst>
              <a:ext uri="{FF2B5EF4-FFF2-40B4-BE49-F238E27FC236}">
                <a16:creationId xmlns:a16="http://schemas.microsoft.com/office/drawing/2014/main" id="{637768B6-39A5-C348-B858-5A7E974147BE}"/>
              </a:ext>
            </a:extLst>
          </p:cNvPr>
          <p:cNvSpPr txBox="1">
            <a:spLocks/>
          </p:cNvSpPr>
          <p:nvPr/>
        </p:nvSpPr>
        <p:spPr>
          <a:xfrm>
            <a:off x="3044041" y="401439"/>
            <a:ext cx="6103918" cy="548489"/>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50" b="1" dirty="0"/>
              <a:t>Implementation Challenge</a:t>
            </a:r>
          </a:p>
        </p:txBody>
      </p:sp>
      <p:grpSp>
        <p:nvGrpSpPr>
          <p:cNvPr id="27" name="Group 26">
            <a:extLst>
              <a:ext uri="{FF2B5EF4-FFF2-40B4-BE49-F238E27FC236}">
                <a16:creationId xmlns:a16="http://schemas.microsoft.com/office/drawing/2014/main" id="{51B7559F-EBE5-E84D-BBC6-82575F8C8C50}"/>
              </a:ext>
            </a:extLst>
          </p:cNvPr>
          <p:cNvGrpSpPr/>
          <p:nvPr/>
        </p:nvGrpSpPr>
        <p:grpSpPr>
          <a:xfrm rot="20386149">
            <a:off x="6874737" y="1673502"/>
            <a:ext cx="2054846" cy="565692"/>
            <a:chOff x="4068474" y="1324160"/>
            <a:chExt cx="2088919" cy="443408"/>
          </a:xfrm>
        </p:grpSpPr>
        <p:sp>
          <p:nvSpPr>
            <p:cNvPr id="28" name="Rounded Rectangle 27">
              <a:extLst>
                <a:ext uri="{FF2B5EF4-FFF2-40B4-BE49-F238E27FC236}">
                  <a16:creationId xmlns:a16="http://schemas.microsoft.com/office/drawing/2014/main" id="{6C06ED6B-922C-5144-8740-445C550F18DD}"/>
                </a:ext>
              </a:extLst>
            </p:cNvPr>
            <p:cNvSpPr/>
            <p:nvPr/>
          </p:nvSpPr>
          <p:spPr>
            <a:xfrm>
              <a:off x="4160110" y="1324160"/>
              <a:ext cx="1862100" cy="429918"/>
            </a:xfrm>
            <a:prstGeom prst="roundRect">
              <a:avLst/>
            </a:prstGeom>
            <a:solidFill>
              <a:srgbClr val="A8D08B"/>
            </a:solidFill>
            <a:ln w="12700"/>
          </p:spPr>
          <p:style>
            <a:lnRef idx="2">
              <a:scrgbClr r="0" g="0" b="0"/>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29" name="Rounded Rectangle 4">
              <a:extLst>
                <a:ext uri="{FF2B5EF4-FFF2-40B4-BE49-F238E27FC236}">
                  <a16:creationId xmlns:a16="http://schemas.microsoft.com/office/drawing/2014/main" id="{D5F69E7D-06FE-0B49-ADB0-CACD8F14D6E9}"/>
                </a:ext>
              </a:extLst>
            </p:cNvPr>
            <p:cNvSpPr txBox="1"/>
            <p:nvPr/>
          </p:nvSpPr>
          <p:spPr>
            <a:xfrm>
              <a:off x="4068474" y="1362524"/>
              <a:ext cx="2088919" cy="405044"/>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45720" tIns="45720" rIns="45720" bIns="45720" numCol="1" spcCol="1270" anchor="ctr" anchorCtr="0">
              <a:noAutofit/>
            </a:bodyPr>
            <a:lstStyle/>
            <a:p>
              <a:pPr algn="ctr" defTabSz="533400">
                <a:lnSpc>
                  <a:spcPct val="90000"/>
                </a:lnSpc>
                <a:spcAft>
                  <a:spcPct val="35000"/>
                </a:spcAft>
              </a:pPr>
              <a:r>
                <a:rPr lang="en-US" dirty="0"/>
                <a:t>School connectedness</a:t>
              </a:r>
            </a:p>
          </p:txBody>
        </p:sp>
      </p:grpSp>
    </p:spTree>
    <p:extLst>
      <p:ext uri="{BB962C8B-B14F-4D97-AF65-F5344CB8AC3E}">
        <p14:creationId xmlns:p14="http://schemas.microsoft.com/office/powerpoint/2010/main" val="357912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F7455A0-7BC0-434F-8725-649F634393A3}"/>
              </a:ext>
            </a:extLst>
          </p:cNvPr>
          <p:cNvCxnSpPr>
            <a:cxnSpLocks/>
            <a:stCxn id="8" idx="0"/>
            <a:endCxn id="7" idx="0"/>
          </p:cNvCxnSpPr>
          <p:nvPr/>
        </p:nvCxnSpPr>
        <p:spPr>
          <a:xfrm>
            <a:off x="6301354" y="1610505"/>
            <a:ext cx="1" cy="33382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Diagonal Stripe 6">
            <a:extLst>
              <a:ext uri="{FF2B5EF4-FFF2-40B4-BE49-F238E27FC236}">
                <a16:creationId xmlns:a16="http://schemas.microsoft.com/office/drawing/2014/main" id="{95DB541E-1DB8-024E-859E-2E1B0F77F9C0}"/>
              </a:ext>
            </a:extLst>
          </p:cNvPr>
          <p:cNvSpPr/>
          <p:nvPr/>
        </p:nvSpPr>
        <p:spPr>
          <a:xfrm rot="13693184">
            <a:off x="5028556" y="3524897"/>
            <a:ext cx="2545597" cy="2847814"/>
          </a:xfrm>
          <a:prstGeom prst="diagStripe">
            <a:avLst>
              <a:gd name="adj" fmla="val 54091"/>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ight Triangle 7">
            <a:extLst>
              <a:ext uri="{FF2B5EF4-FFF2-40B4-BE49-F238E27FC236}">
                <a16:creationId xmlns:a16="http://schemas.microsoft.com/office/drawing/2014/main" id="{14086D47-882A-444B-BA58-F8E19326B53E}"/>
              </a:ext>
            </a:extLst>
          </p:cNvPr>
          <p:cNvSpPr/>
          <p:nvPr/>
        </p:nvSpPr>
        <p:spPr>
          <a:xfrm>
            <a:off x="6301353" y="1610505"/>
            <a:ext cx="941522" cy="1687728"/>
          </a:xfrm>
          <a:prstGeom prst="r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TextBox 8">
            <a:extLst>
              <a:ext uri="{FF2B5EF4-FFF2-40B4-BE49-F238E27FC236}">
                <a16:creationId xmlns:a16="http://schemas.microsoft.com/office/drawing/2014/main" id="{96B94E97-8D42-B24A-AD03-22D816F569B3}"/>
              </a:ext>
            </a:extLst>
          </p:cNvPr>
          <p:cNvSpPr txBox="1"/>
          <p:nvPr/>
        </p:nvSpPr>
        <p:spPr>
          <a:xfrm>
            <a:off x="1726122" y="1921196"/>
            <a:ext cx="2588743" cy="3908762"/>
          </a:xfrm>
          <a:prstGeom prst="rect">
            <a:avLst/>
          </a:prstGeom>
          <a:solidFill>
            <a:schemeClr val="bg1"/>
          </a:solidFill>
        </p:spPr>
        <p:txBody>
          <a:bodyPr wrap="square" rtlCol="0">
            <a:spAutoFit/>
          </a:bodyPr>
          <a:lstStyle/>
          <a:p>
            <a:pPr algn="ctr">
              <a:spcBef>
                <a:spcPts val="450"/>
              </a:spcBef>
              <a:spcAft>
                <a:spcPts val="450"/>
              </a:spcAft>
            </a:pPr>
            <a:r>
              <a:rPr lang="en-US" sz="1650" b="1" dirty="0"/>
              <a:t>INEFFECTIVE RESPONSE</a:t>
            </a:r>
          </a:p>
          <a:p>
            <a:pPr marL="214313" indent="-214313">
              <a:spcBef>
                <a:spcPts val="450"/>
              </a:spcBef>
              <a:spcAft>
                <a:spcPts val="450"/>
              </a:spcAft>
              <a:buFont typeface="Arial" charset="0"/>
              <a:buChar char="•"/>
            </a:pPr>
            <a:r>
              <a:rPr lang="en-US" sz="1650" dirty="0"/>
              <a:t>Reactive management</a:t>
            </a:r>
          </a:p>
          <a:p>
            <a:pPr marL="214313" indent="-214313">
              <a:spcBef>
                <a:spcPts val="450"/>
              </a:spcBef>
              <a:spcAft>
                <a:spcPts val="450"/>
              </a:spcAft>
              <a:buFont typeface="Arial" charset="0"/>
              <a:buChar char="•"/>
            </a:pPr>
            <a:r>
              <a:rPr lang="en-US" sz="1650" dirty="0"/>
              <a:t>Exclusion, segregation, isolation</a:t>
            </a:r>
          </a:p>
          <a:p>
            <a:pPr marL="214313" indent="-214313">
              <a:spcBef>
                <a:spcPts val="450"/>
              </a:spcBef>
              <a:spcAft>
                <a:spcPts val="450"/>
              </a:spcAft>
              <a:buFont typeface="Arial" charset="0"/>
              <a:buChar char="•"/>
            </a:pPr>
            <a:r>
              <a:rPr lang="en-US" sz="1650" dirty="0"/>
              <a:t>Train &amp; hope</a:t>
            </a:r>
          </a:p>
          <a:p>
            <a:pPr marL="214313" indent="-214313">
              <a:spcBef>
                <a:spcPts val="450"/>
              </a:spcBef>
              <a:spcAft>
                <a:spcPts val="450"/>
              </a:spcAft>
              <a:buFont typeface="Arial" charset="0"/>
              <a:buChar char="•"/>
            </a:pPr>
            <a:r>
              <a:rPr lang="en-US" sz="1650" dirty="0"/>
              <a:t>Non-evidence-based practices</a:t>
            </a:r>
          </a:p>
          <a:p>
            <a:pPr marL="214313" indent="-214313">
              <a:spcBef>
                <a:spcPts val="450"/>
              </a:spcBef>
              <a:spcAft>
                <a:spcPts val="450"/>
              </a:spcAft>
              <a:buFont typeface="Arial" charset="0"/>
              <a:buChar char="•"/>
            </a:pPr>
            <a:r>
              <a:rPr lang="en-US" sz="1650" dirty="0"/>
              <a:t>Subjective decision making</a:t>
            </a:r>
          </a:p>
          <a:p>
            <a:pPr marL="214313" indent="-214313">
              <a:spcBef>
                <a:spcPts val="450"/>
              </a:spcBef>
              <a:spcAft>
                <a:spcPts val="450"/>
              </a:spcAft>
              <a:buFont typeface="Arial" charset="0"/>
              <a:buChar char="•"/>
            </a:pPr>
            <a:r>
              <a:rPr lang="en-US" sz="1650" dirty="0"/>
              <a:t>Low quality implementation of evidence-based practices</a:t>
            </a:r>
          </a:p>
        </p:txBody>
      </p:sp>
      <p:sp>
        <p:nvSpPr>
          <p:cNvPr id="10" name="Down Arrow 9">
            <a:extLst>
              <a:ext uri="{FF2B5EF4-FFF2-40B4-BE49-F238E27FC236}">
                <a16:creationId xmlns:a16="http://schemas.microsoft.com/office/drawing/2014/main" id="{2E16EEC5-3052-8649-BAFB-9DD60A80EDB4}"/>
              </a:ext>
            </a:extLst>
          </p:cNvPr>
          <p:cNvSpPr/>
          <p:nvPr/>
        </p:nvSpPr>
        <p:spPr bwMode="auto">
          <a:xfrm>
            <a:off x="4037818" y="1622494"/>
            <a:ext cx="2263535" cy="3587182"/>
          </a:xfrm>
          <a:prstGeom prst="downArrow">
            <a:avLst>
              <a:gd name="adj1" fmla="val 77778"/>
              <a:gd name="adj2" fmla="val 21667"/>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a:spcBef>
                <a:spcPts val="450"/>
              </a:spcBef>
              <a:spcAft>
                <a:spcPts val="450"/>
              </a:spcAft>
            </a:pPr>
            <a:r>
              <a:rPr lang="en-US" sz="2000" dirty="0">
                <a:latin typeface="Calibri" panose="020F0502020204030204" pitchFamily="34" charset="0"/>
                <a:ea typeface="Arial Hebrew" charset="-79"/>
                <a:cs typeface="Calibri" panose="020F0502020204030204" pitchFamily="34" charset="0"/>
              </a:rPr>
              <a:t>Risk Enhancers</a:t>
            </a:r>
          </a:p>
          <a:p>
            <a:pPr marL="257175" indent="-257175">
              <a:spcBef>
                <a:spcPts val="450"/>
              </a:spcBef>
              <a:spcAft>
                <a:spcPts val="450"/>
              </a:spcAft>
              <a:buFont typeface="Arial" charset="0"/>
              <a:buChar char="•"/>
            </a:pPr>
            <a:r>
              <a:rPr lang="en-US" dirty="0">
                <a:latin typeface="Calibri" panose="020F0502020204030204" pitchFamily="34" charset="0"/>
                <a:ea typeface="Arial Hebrew" charset="-79"/>
                <a:cs typeface="Calibri" panose="020F0502020204030204" pitchFamily="34" charset="0"/>
              </a:rPr>
              <a:t>Trauma</a:t>
            </a:r>
          </a:p>
          <a:p>
            <a:pPr marL="257175" indent="-257175">
              <a:spcBef>
                <a:spcPts val="450"/>
              </a:spcBef>
              <a:spcAft>
                <a:spcPts val="450"/>
              </a:spcAft>
              <a:buFont typeface="Arial" charset="0"/>
              <a:buChar char="•"/>
            </a:pPr>
            <a:r>
              <a:rPr lang="en-US" dirty="0">
                <a:latin typeface="Calibri" panose="020F0502020204030204" pitchFamily="34" charset="0"/>
                <a:ea typeface="Arial Hebrew" charset="-79"/>
                <a:cs typeface="Calibri" panose="020F0502020204030204" pitchFamily="34" charset="0"/>
              </a:rPr>
              <a:t>Negative modelling</a:t>
            </a:r>
          </a:p>
          <a:p>
            <a:pPr marL="257175" indent="-257175">
              <a:spcBef>
                <a:spcPts val="450"/>
              </a:spcBef>
              <a:spcAft>
                <a:spcPts val="450"/>
              </a:spcAft>
              <a:buFont typeface="Arial" charset="0"/>
              <a:buChar char="•"/>
            </a:pPr>
            <a:r>
              <a:rPr lang="en-US" dirty="0">
                <a:latin typeface="Calibri" panose="020F0502020204030204" pitchFamily="34" charset="0"/>
                <a:ea typeface="Arial Hebrew" charset="-79"/>
                <a:cs typeface="Calibri" panose="020F0502020204030204" pitchFamily="34" charset="0"/>
              </a:rPr>
              <a:t>Family, school, community disruption</a:t>
            </a:r>
          </a:p>
          <a:p>
            <a:pPr marL="257175" indent="-257175">
              <a:spcBef>
                <a:spcPts val="450"/>
              </a:spcBef>
              <a:spcAft>
                <a:spcPts val="450"/>
              </a:spcAft>
              <a:buFont typeface="Arial" charset="0"/>
              <a:buChar char="•"/>
            </a:pPr>
            <a:r>
              <a:rPr lang="en-US" dirty="0">
                <a:latin typeface="Calibri" panose="020F0502020204030204" pitchFamily="34" charset="0"/>
                <a:ea typeface="Arial Hebrew" charset="-79"/>
                <a:cs typeface="Calibri" panose="020F0502020204030204" pitchFamily="34" charset="0"/>
              </a:rPr>
              <a:t>Discrimination</a:t>
            </a:r>
          </a:p>
        </p:txBody>
      </p:sp>
      <p:grpSp>
        <p:nvGrpSpPr>
          <p:cNvPr id="11" name="Group 10">
            <a:extLst>
              <a:ext uri="{FF2B5EF4-FFF2-40B4-BE49-F238E27FC236}">
                <a16:creationId xmlns:a16="http://schemas.microsoft.com/office/drawing/2014/main" id="{B9506F7F-0515-7D4E-AD18-B47B964DF9AF}"/>
              </a:ext>
            </a:extLst>
          </p:cNvPr>
          <p:cNvGrpSpPr/>
          <p:nvPr/>
        </p:nvGrpSpPr>
        <p:grpSpPr>
          <a:xfrm>
            <a:off x="6672217" y="1726091"/>
            <a:ext cx="1561856" cy="705341"/>
            <a:chOff x="4122492" y="0"/>
            <a:chExt cx="1692819" cy="940455"/>
          </a:xfrm>
        </p:grpSpPr>
        <p:sp>
          <p:nvSpPr>
            <p:cNvPr id="24" name="Rounded Rectangle 23">
              <a:extLst>
                <a:ext uri="{FF2B5EF4-FFF2-40B4-BE49-F238E27FC236}">
                  <a16:creationId xmlns:a16="http://schemas.microsoft.com/office/drawing/2014/main" id="{3B4003DC-D259-A248-B2FA-340D8FF87A31}"/>
                </a:ext>
              </a:extLst>
            </p:cNvPr>
            <p:cNvSpPr/>
            <p:nvPr/>
          </p:nvSpPr>
          <p:spPr>
            <a:xfrm>
              <a:off x="4122492" y="0"/>
              <a:ext cx="1692819" cy="940455"/>
            </a:xfrm>
            <a:prstGeom prst="roundRect">
              <a:avLst>
                <a:gd name="adj" fmla="val 10000"/>
              </a:avLst>
            </a:prstGeom>
            <a:solidFill>
              <a:srgbClr val="A8D08B"/>
            </a:solidFill>
            <a:ln w="12700"/>
          </p:spPr>
          <p:style>
            <a:lnRef idx="2">
              <a:scrgbClr r="0" g="0" b="0"/>
            </a:lnRef>
            <a:fillRef idx="1">
              <a:scrgbClr r="0" g="0" b="0"/>
            </a:fillRef>
            <a:effectRef idx="0">
              <a:schemeClr val="lt1">
                <a:alpha val="90000"/>
                <a:tint val="40000"/>
                <a:hueOff val="0"/>
                <a:satOff val="0"/>
                <a:lumOff val="0"/>
                <a:alphaOff val="0"/>
              </a:schemeClr>
            </a:effectRef>
            <a:fontRef idx="minor">
              <a:schemeClr val="dk2">
                <a:hueOff val="0"/>
                <a:satOff val="0"/>
                <a:lumOff val="0"/>
                <a:alphaOff val="0"/>
              </a:schemeClr>
            </a:fontRef>
          </p:style>
        </p:sp>
        <p:sp>
          <p:nvSpPr>
            <p:cNvPr id="25" name="Rounded Rectangle 4">
              <a:extLst>
                <a:ext uri="{FF2B5EF4-FFF2-40B4-BE49-F238E27FC236}">
                  <a16:creationId xmlns:a16="http://schemas.microsoft.com/office/drawing/2014/main" id="{1F2B0CF2-1CA3-E84A-8D87-7CE30C0E2751}"/>
                </a:ext>
              </a:extLst>
            </p:cNvPr>
            <p:cNvSpPr txBox="1"/>
            <p:nvPr/>
          </p:nvSpPr>
          <p:spPr>
            <a:xfrm>
              <a:off x="4150037" y="27545"/>
              <a:ext cx="1665274" cy="885365"/>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8580" tIns="68580" rIns="68580" bIns="68580" numCol="1" spcCol="1270" anchor="ctr" anchorCtr="0">
              <a:noAutofit/>
            </a:bodyPr>
            <a:lstStyle/>
            <a:p>
              <a:pPr algn="ctr" defTabSz="800100">
                <a:lnSpc>
                  <a:spcPct val="90000"/>
                </a:lnSpc>
                <a:spcAft>
                  <a:spcPct val="35000"/>
                </a:spcAft>
              </a:pPr>
              <a:r>
                <a:rPr lang="en-US" sz="2100" dirty="0"/>
                <a:t>Protective Factors</a:t>
              </a:r>
            </a:p>
          </p:txBody>
        </p:sp>
      </p:grpSp>
      <p:grpSp>
        <p:nvGrpSpPr>
          <p:cNvPr id="12" name="Group 11">
            <a:extLst>
              <a:ext uri="{FF2B5EF4-FFF2-40B4-BE49-F238E27FC236}">
                <a16:creationId xmlns:a16="http://schemas.microsoft.com/office/drawing/2014/main" id="{842C69A9-3128-654F-B971-30846475C1A6}"/>
              </a:ext>
            </a:extLst>
          </p:cNvPr>
          <p:cNvGrpSpPr/>
          <p:nvPr/>
        </p:nvGrpSpPr>
        <p:grpSpPr>
          <a:xfrm>
            <a:off x="6301352" y="4489538"/>
            <a:ext cx="2103112" cy="434490"/>
            <a:chOff x="4122492" y="3088454"/>
            <a:chExt cx="1795005" cy="579320"/>
          </a:xfrm>
        </p:grpSpPr>
        <p:sp>
          <p:nvSpPr>
            <p:cNvPr id="22" name="Rounded Rectangle 21">
              <a:extLst>
                <a:ext uri="{FF2B5EF4-FFF2-40B4-BE49-F238E27FC236}">
                  <a16:creationId xmlns:a16="http://schemas.microsoft.com/office/drawing/2014/main" id="{0F81404C-B5B6-5D44-998B-57CC36F507EC}"/>
                </a:ext>
              </a:extLst>
            </p:cNvPr>
            <p:cNvSpPr/>
            <p:nvPr/>
          </p:nvSpPr>
          <p:spPr>
            <a:xfrm>
              <a:off x="4122492" y="3088454"/>
              <a:ext cx="1692819" cy="579320"/>
            </a:xfrm>
            <a:prstGeom prst="roundRect">
              <a:avLst/>
            </a:prstGeom>
            <a:solidFill>
              <a:srgbClr val="A8D08B"/>
            </a:solidFill>
            <a:ln w="12700"/>
          </p:spPr>
          <p:style>
            <a:lnRef idx="2">
              <a:scrgbClr r="0" g="0" b="0"/>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23" name="Rounded Rectangle 6">
              <a:extLst>
                <a:ext uri="{FF2B5EF4-FFF2-40B4-BE49-F238E27FC236}">
                  <a16:creationId xmlns:a16="http://schemas.microsoft.com/office/drawing/2014/main" id="{16541430-2DAD-644D-B782-F308CC426346}"/>
                </a:ext>
              </a:extLst>
            </p:cNvPr>
            <p:cNvSpPr txBox="1"/>
            <p:nvPr/>
          </p:nvSpPr>
          <p:spPr>
            <a:xfrm>
              <a:off x="4150772" y="3116734"/>
              <a:ext cx="1766725" cy="52276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45720" tIns="45720" rIns="45720" bIns="45720" numCol="1" spcCol="1270" anchor="ctr" anchorCtr="0">
              <a:noAutofit/>
            </a:bodyPr>
            <a:lstStyle/>
            <a:p>
              <a:pPr algn="ctr" defTabSz="533400">
                <a:lnSpc>
                  <a:spcPct val="90000"/>
                </a:lnSpc>
                <a:spcAft>
                  <a:spcPct val="35000"/>
                </a:spcAft>
              </a:pPr>
              <a:r>
                <a:rPr lang="en-US" dirty="0"/>
                <a:t>Self-management skills</a:t>
              </a:r>
            </a:p>
          </p:txBody>
        </p:sp>
      </p:grpSp>
      <p:grpSp>
        <p:nvGrpSpPr>
          <p:cNvPr id="13" name="Group 12">
            <a:extLst>
              <a:ext uri="{FF2B5EF4-FFF2-40B4-BE49-F238E27FC236}">
                <a16:creationId xmlns:a16="http://schemas.microsoft.com/office/drawing/2014/main" id="{FBC99948-A2E9-A641-A94E-021F0689E3A2}"/>
              </a:ext>
            </a:extLst>
          </p:cNvPr>
          <p:cNvGrpSpPr/>
          <p:nvPr/>
        </p:nvGrpSpPr>
        <p:grpSpPr>
          <a:xfrm>
            <a:off x="6494613" y="4021192"/>
            <a:ext cx="1815571" cy="434490"/>
            <a:chOff x="4122492" y="2463992"/>
            <a:chExt cx="1692819" cy="579320"/>
          </a:xfrm>
        </p:grpSpPr>
        <p:sp>
          <p:nvSpPr>
            <p:cNvPr id="20" name="Rounded Rectangle 19">
              <a:extLst>
                <a:ext uri="{FF2B5EF4-FFF2-40B4-BE49-F238E27FC236}">
                  <a16:creationId xmlns:a16="http://schemas.microsoft.com/office/drawing/2014/main" id="{FD99FFF2-6409-384C-91B1-A2CAA2B5A247}"/>
                </a:ext>
              </a:extLst>
            </p:cNvPr>
            <p:cNvSpPr/>
            <p:nvPr/>
          </p:nvSpPr>
          <p:spPr>
            <a:xfrm>
              <a:off x="4122492" y="2463992"/>
              <a:ext cx="1692819" cy="579320"/>
            </a:xfrm>
            <a:prstGeom prst="roundRect">
              <a:avLst/>
            </a:prstGeom>
            <a:solidFill>
              <a:srgbClr val="A8D08B"/>
            </a:solidFill>
            <a:ln w="12700"/>
          </p:spPr>
          <p:style>
            <a:lnRef idx="2">
              <a:scrgbClr r="0" g="0" b="0"/>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21" name="Rounded Rectangle 8">
              <a:extLst>
                <a:ext uri="{FF2B5EF4-FFF2-40B4-BE49-F238E27FC236}">
                  <a16:creationId xmlns:a16="http://schemas.microsoft.com/office/drawing/2014/main" id="{1BED215A-873F-B64F-B58C-18B60BC0F661}"/>
                </a:ext>
              </a:extLst>
            </p:cNvPr>
            <p:cNvSpPr txBox="1"/>
            <p:nvPr/>
          </p:nvSpPr>
          <p:spPr>
            <a:xfrm>
              <a:off x="4150772" y="2492272"/>
              <a:ext cx="1636259" cy="52276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45720" tIns="45720" rIns="45720" bIns="45720" numCol="1" spcCol="1270" anchor="ctr" anchorCtr="0">
              <a:noAutofit/>
            </a:bodyPr>
            <a:lstStyle/>
            <a:p>
              <a:pPr algn="ctr" defTabSz="533400">
                <a:lnSpc>
                  <a:spcPct val="90000"/>
                </a:lnSpc>
                <a:spcAft>
                  <a:spcPct val="35000"/>
                </a:spcAft>
              </a:pPr>
              <a:r>
                <a:rPr lang="en-US" dirty="0"/>
                <a:t>Interpersonal skills</a:t>
              </a:r>
            </a:p>
          </p:txBody>
        </p:sp>
      </p:grpSp>
      <p:grpSp>
        <p:nvGrpSpPr>
          <p:cNvPr id="14" name="Group 13">
            <a:extLst>
              <a:ext uri="{FF2B5EF4-FFF2-40B4-BE49-F238E27FC236}">
                <a16:creationId xmlns:a16="http://schemas.microsoft.com/office/drawing/2014/main" id="{01638D9C-611B-4A40-8A45-4ACB3E68721D}"/>
              </a:ext>
            </a:extLst>
          </p:cNvPr>
          <p:cNvGrpSpPr/>
          <p:nvPr/>
        </p:nvGrpSpPr>
        <p:grpSpPr>
          <a:xfrm>
            <a:off x="6748328" y="3552845"/>
            <a:ext cx="1535764" cy="434490"/>
            <a:chOff x="4122492" y="1839529"/>
            <a:chExt cx="1692819" cy="579320"/>
          </a:xfrm>
        </p:grpSpPr>
        <p:sp>
          <p:nvSpPr>
            <p:cNvPr id="18" name="Rounded Rectangle 17">
              <a:extLst>
                <a:ext uri="{FF2B5EF4-FFF2-40B4-BE49-F238E27FC236}">
                  <a16:creationId xmlns:a16="http://schemas.microsoft.com/office/drawing/2014/main" id="{A046BC4A-EABB-C744-A1B4-78DC9F7D9EB8}"/>
                </a:ext>
              </a:extLst>
            </p:cNvPr>
            <p:cNvSpPr/>
            <p:nvPr/>
          </p:nvSpPr>
          <p:spPr>
            <a:xfrm>
              <a:off x="4122492" y="1839529"/>
              <a:ext cx="1692819" cy="579320"/>
            </a:xfrm>
            <a:prstGeom prst="roundRect">
              <a:avLst/>
            </a:prstGeom>
            <a:solidFill>
              <a:srgbClr val="A8D08B"/>
            </a:solidFill>
            <a:ln w="12700"/>
          </p:spPr>
          <p:style>
            <a:lnRef idx="2">
              <a:scrgbClr r="0" g="0" b="0"/>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19" name="Rounded Rectangle 10">
              <a:extLst>
                <a:ext uri="{FF2B5EF4-FFF2-40B4-BE49-F238E27FC236}">
                  <a16:creationId xmlns:a16="http://schemas.microsoft.com/office/drawing/2014/main" id="{4C874667-22CF-9640-903E-6D05C7F0E618}"/>
                </a:ext>
              </a:extLst>
            </p:cNvPr>
            <p:cNvSpPr txBox="1"/>
            <p:nvPr/>
          </p:nvSpPr>
          <p:spPr>
            <a:xfrm>
              <a:off x="4150772" y="1867809"/>
              <a:ext cx="1636259" cy="52276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45720" tIns="45720" rIns="45720" bIns="45720" numCol="1" spcCol="1270" anchor="ctr" anchorCtr="0">
              <a:noAutofit/>
            </a:bodyPr>
            <a:lstStyle/>
            <a:p>
              <a:pPr algn="ctr" defTabSz="533400">
                <a:lnSpc>
                  <a:spcPct val="90000"/>
                </a:lnSpc>
                <a:spcAft>
                  <a:spcPct val="35000"/>
                </a:spcAft>
              </a:pPr>
              <a:r>
                <a:rPr lang="en-US" dirty="0"/>
                <a:t>Healthy habits</a:t>
              </a:r>
            </a:p>
          </p:txBody>
        </p:sp>
      </p:grpSp>
      <p:grpSp>
        <p:nvGrpSpPr>
          <p:cNvPr id="15" name="Group 14">
            <a:extLst>
              <a:ext uri="{FF2B5EF4-FFF2-40B4-BE49-F238E27FC236}">
                <a16:creationId xmlns:a16="http://schemas.microsoft.com/office/drawing/2014/main" id="{E203B4B1-6094-5548-82B7-CB1676E4AEC7}"/>
              </a:ext>
            </a:extLst>
          </p:cNvPr>
          <p:cNvGrpSpPr/>
          <p:nvPr/>
        </p:nvGrpSpPr>
        <p:grpSpPr>
          <a:xfrm>
            <a:off x="6758657" y="3087864"/>
            <a:ext cx="1551527" cy="434490"/>
            <a:chOff x="4122492" y="1203782"/>
            <a:chExt cx="1692819" cy="579320"/>
          </a:xfrm>
        </p:grpSpPr>
        <p:sp>
          <p:nvSpPr>
            <p:cNvPr id="16" name="Rounded Rectangle 15">
              <a:extLst>
                <a:ext uri="{FF2B5EF4-FFF2-40B4-BE49-F238E27FC236}">
                  <a16:creationId xmlns:a16="http://schemas.microsoft.com/office/drawing/2014/main" id="{B2A9704E-4587-B446-8101-8B21D27EC483}"/>
                </a:ext>
              </a:extLst>
            </p:cNvPr>
            <p:cNvSpPr/>
            <p:nvPr/>
          </p:nvSpPr>
          <p:spPr>
            <a:xfrm>
              <a:off x="4122492" y="1203782"/>
              <a:ext cx="1692819" cy="579320"/>
            </a:xfrm>
            <a:prstGeom prst="roundRect">
              <a:avLst/>
            </a:prstGeom>
            <a:solidFill>
              <a:srgbClr val="A8D08B"/>
            </a:solidFill>
            <a:ln w="12700"/>
          </p:spPr>
          <p:style>
            <a:lnRef idx="2">
              <a:scrgbClr r="0" g="0" b="0"/>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17" name="Rounded Rectangle 12">
              <a:extLst>
                <a:ext uri="{FF2B5EF4-FFF2-40B4-BE49-F238E27FC236}">
                  <a16:creationId xmlns:a16="http://schemas.microsoft.com/office/drawing/2014/main" id="{2EB227E0-6E2C-5E4E-BC26-A89F8B15129E}"/>
                </a:ext>
              </a:extLst>
            </p:cNvPr>
            <p:cNvSpPr txBox="1"/>
            <p:nvPr/>
          </p:nvSpPr>
          <p:spPr>
            <a:xfrm>
              <a:off x="4150772" y="1232062"/>
              <a:ext cx="1636259" cy="52276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45720" tIns="45720" rIns="45720" bIns="45720" numCol="1" spcCol="1270" anchor="ctr" anchorCtr="0">
              <a:noAutofit/>
            </a:bodyPr>
            <a:lstStyle/>
            <a:p>
              <a:pPr algn="ctr" defTabSz="533400">
                <a:lnSpc>
                  <a:spcPct val="90000"/>
                </a:lnSpc>
                <a:spcAft>
                  <a:spcPct val="35000"/>
                </a:spcAft>
              </a:pPr>
              <a:r>
                <a:rPr lang="en-US" dirty="0"/>
                <a:t>Academic competence</a:t>
              </a:r>
            </a:p>
          </p:txBody>
        </p:sp>
      </p:grpSp>
      <p:sp>
        <p:nvSpPr>
          <p:cNvPr id="26" name="Title 1">
            <a:extLst>
              <a:ext uri="{FF2B5EF4-FFF2-40B4-BE49-F238E27FC236}">
                <a16:creationId xmlns:a16="http://schemas.microsoft.com/office/drawing/2014/main" id="{DB70D515-0E6A-0A4D-961B-5F3B2619D6F7}"/>
              </a:ext>
            </a:extLst>
          </p:cNvPr>
          <p:cNvSpPr txBox="1">
            <a:spLocks/>
          </p:cNvSpPr>
          <p:nvPr/>
        </p:nvSpPr>
        <p:spPr>
          <a:xfrm>
            <a:off x="1720678" y="482392"/>
            <a:ext cx="7886700" cy="548489"/>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50" b="1" dirty="0">
                <a:solidFill>
                  <a:schemeClr val="accent1"/>
                </a:solidFill>
              </a:rPr>
              <a:t>Implementation Challenge</a:t>
            </a:r>
          </a:p>
        </p:txBody>
      </p:sp>
      <p:sp>
        <p:nvSpPr>
          <p:cNvPr id="27" name="TextBox 26">
            <a:extLst>
              <a:ext uri="{FF2B5EF4-FFF2-40B4-BE49-F238E27FC236}">
                <a16:creationId xmlns:a16="http://schemas.microsoft.com/office/drawing/2014/main" id="{57E7DF2C-0115-9E4C-978A-483B95E6DCDC}"/>
              </a:ext>
            </a:extLst>
          </p:cNvPr>
          <p:cNvSpPr txBox="1"/>
          <p:nvPr/>
        </p:nvSpPr>
        <p:spPr>
          <a:xfrm>
            <a:off x="8394668" y="1074004"/>
            <a:ext cx="2263536" cy="4257683"/>
          </a:xfrm>
          <a:prstGeom prst="rect">
            <a:avLst/>
          </a:prstGeom>
          <a:solidFill>
            <a:schemeClr val="bg1"/>
          </a:solidFill>
        </p:spPr>
        <p:txBody>
          <a:bodyPr wrap="square" rtlCol="0" anchor="ctr">
            <a:noAutofit/>
          </a:bodyPr>
          <a:lstStyle/>
          <a:p>
            <a:pPr algn="ctr">
              <a:spcBef>
                <a:spcPts val="450"/>
              </a:spcBef>
              <a:spcAft>
                <a:spcPts val="450"/>
              </a:spcAft>
            </a:pPr>
            <a:r>
              <a:rPr lang="en-US" sz="1650" b="1" dirty="0"/>
              <a:t>EFFECTIVE RESPONSE</a:t>
            </a:r>
          </a:p>
          <a:p>
            <a:pPr marL="214313" indent="-214313">
              <a:spcBef>
                <a:spcPts val="450"/>
              </a:spcBef>
              <a:spcAft>
                <a:spcPts val="450"/>
              </a:spcAft>
              <a:buFont typeface="Arial" charset="0"/>
              <a:buChar char="•"/>
            </a:pPr>
            <a:r>
              <a:rPr lang="en-US" sz="1650" dirty="0"/>
              <a:t>Trauma-informed decision making</a:t>
            </a:r>
          </a:p>
          <a:p>
            <a:pPr marL="214313" indent="-214313">
              <a:spcBef>
                <a:spcPts val="450"/>
              </a:spcBef>
              <a:spcAft>
                <a:spcPts val="450"/>
              </a:spcAft>
              <a:buFont typeface="Arial" charset="0"/>
              <a:buChar char="•"/>
            </a:pPr>
            <a:r>
              <a:rPr lang="en-US" sz="1650" dirty="0"/>
              <a:t>Prevention-based behavioral sciences</a:t>
            </a:r>
          </a:p>
          <a:p>
            <a:pPr marL="214313" indent="-214313">
              <a:spcBef>
                <a:spcPts val="450"/>
              </a:spcBef>
              <a:spcAft>
                <a:spcPts val="450"/>
              </a:spcAft>
              <a:buFont typeface="Arial" charset="0"/>
              <a:buChar char="•"/>
            </a:pPr>
            <a:r>
              <a:rPr lang="en-US" sz="1650" dirty="0"/>
              <a:t>Tiered support systems</a:t>
            </a:r>
          </a:p>
          <a:p>
            <a:pPr marL="214313" indent="-214313">
              <a:spcBef>
                <a:spcPts val="450"/>
              </a:spcBef>
              <a:spcAft>
                <a:spcPts val="450"/>
              </a:spcAft>
              <a:buFont typeface="Arial" charset="0"/>
              <a:buChar char="•"/>
            </a:pPr>
            <a:r>
              <a:rPr lang="en-US" sz="1650" dirty="0"/>
              <a:t>Data-based decision-making teaming</a:t>
            </a:r>
          </a:p>
          <a:p>
            <a:pPr marL="214313" indent="-214313">
              <a:spcBef>
                <a:spcPts val="450"/>
              </a:spcBef>
              <a:spcAft>
                <a:spcPts val="450"/>
              </a:spcAft>
              <a:buFont typeface="Arial" charset="0"/>
              <a:buChar char="•"/>
            </a:pPr>
            <a:r>
              <a:rPr lang="en-US" sz="1650" dirty="0"/>
              <a:t>Continuous coached professional development</a:t>
            </a:r>
          </a:p>
          <a:p>
            <a:pPr marL="214313" indent="-214313">
              <a:spcBef>
                <a:spcPts val="450"/>
              </a:spcBef>
              <a:spcAft>
                <a:spcPts val="450"/>
              </a:spcAft>
              <a:buFont typeface="Arial" charset="0"/>
              <a:buChar char="•"/>
            </a:pPr>
            <a:r>
              <a:rPr lang="en-US" sz="1650" dirty="0"/>
              <a:t>High fidelity implementation</a:t>
            </a:r>
          </a:p>
          <a:p>
            <a:pPr marL="214313" indent="-214313">
              <a:spcBef>
                <a:spcPts val="450"/>
              </a:spcBef>
              <a:spcAft>
                <a:spcPts val="450"/>
              </a:spcAft>
              <a:buFont typeface="Arial" charset="0"/>
              <a:buChar char="•"/>
            </a:pPr>
            <a:r>
              <a:rPr lang="en-US" sz="1650" dirty="0"/>
              <a:t>Proactive, competent, informed leadership</a:t>
            </a:r>
          </a:p>
        </p:txBody>
      </p:sp>
      <p:sp>
        <p:nvSpPr>
          <p:cNvPr id="2" name="TextBox 1">
            <a:extLst>
              <a:ext uri="{FF2B5EF4-FFF2-40B4-BE49-F238E27FC236}">
                <a16:creationId xmlns:a16="http://schemas.microsoft.com/office/drawing/2014/main" id="{A599F0D1-67E9-564C-A31B-408A6D62FE67}"/>
              </a:ext>
            </a:extLst>
          </p:cNvPr>
          <p:cNvSpPr txBox="1"/>
          <p:nvPr/>
        </p:nvSpPr>
        <p:spPr>
          <a:xfrm>
            <a:off x="5263957" y="5859621"/>
            <a:ext cx="5031314" cy="369332"/>
          </a:xfrm>
          <a:prstGeom prst="rect">
            <a:avLst/>
          </a:prstGeom>
          <a:noFill/>
        </p:spPr>
        <p:txBody>
          <a:bodyPr wrap="none" rtlCol="0">
            <a:spAutoFit/>
          </a:bodyPr>
          <a:lstStyle/>
          <a:p>
            <a:r>
              <a:rPr lang="en-US" dirty="0">
                <a:highlight>
                  <a:srgbClr val="FFFF00"/>
                </a:highlight>
              </a:rPr>
              <a:t>Intentionally creating connections and relationships</a:t>
            </a:r>
          </a:p>
        </p:txBody>
      </p:sp>
      <p:grpSp>
        <p:nvGrpSpPr>
          <p:cNvPr id="28" name="Group 27">
            <a:extLst>
              <a:ext uri="{FF2B5EF4-FFF2-40B4-BE49-F238E27FC236}">
                <a16:creationId xmlns:a16="http://schemas.microsoft.com/office/drawing/2014/main" id="{96F48B5F-EC5C-974C-AD0B-65EC38B40319}"/>
              </a:ext>
            </a:extLst>
          </p:cNvPr>
          <p:cNvGrpSpPr/>
          <p:nvPr/>
        </p:nvGrpSpPr>
        <p:grpSpPr>
          <a:xfrm>
            <a:off x="6784577" y="2347253"/>
            <a:ext cx="1551527" cy="1077451"/>
            <a:chOff x="4122492" y="943965"/>
            <a:chExt cx="1692819" cy="1380414"/>
          </a:xfrm>
        </p:grpSpPr>
        <p:sp>
          <p:nvSpPr>
            <p:cNvPr id="29" name="Rounded Rectangle 28">
              <a:extLst>
                <a:ext uri="{FF2B5EF4-FFF2-40B4-BE49-F238E27FC236}">
                  <a16:creationId xmlns:a16="http://schemas.microsoft.com/office/drawing/2014/main" id="{33DC2E44-02FD-2E4D-9952-1210B91352C6}"/>
                </a:ext>
              </a:extLst>
            </p:cNvPr>
            <p:cNvSpPr/>
            <p:nvPr/>
          </p:nvSpPr>
          <p:spPr>
            <a:xfrm>
              <a:off x="4122492" y="1203782"/>
              <a:ext cx="1692819" cy="579320"/>
            </a:xfrm>
            <a:prstGeom prst="roundRect">
              <a:avLst/>
            </a:prstGeom>
            <a:solidFill>
              <a:srgbClr val="A8D08B"/>
            </a:solidFill>
            <a:ln w="12700"/>
          </p:spPr>
          <p:style>
            <a:lnRef idx="2">
              <a:scrgbClr r="0" g="0" b="0"/>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30" name="Rounded Rectangle 12">
              <a:extLst>
                <a:ext uri="{FF2B5EF4-FFF2-40B4-BE49-F238E27FC236}">
                  <a16:creationId xmlns:a16="http://schemas.microsoft.com/office/drawing/2014/main" id="{AB955799-2322-6F4F-92E6-A0A9B61CBAFA}"/>
                </a:ext>
              </a:extLst>
            </p:cNvPr>
            <p:cNvSpPr txBox="1"/>
            <p:nvPr/>
          </p:nvSpPr>
          <p:spPr>
            <a:xfrm>
              <a:off x="4150772" y="943965"/>
              <a:ext cx="1636259" cy="1380414"/>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45720" tIns="45720" rIns="45720" bIns="45720" numCol="1" spcCol="1270" anchor="ctr" anchorCtr="0">
              <a:noAutofit/>
            </a:bodyPr>
            <a:lstStyle/>
            <a:p>
              <a:pPr algn="ctr" defTabSz="533400">
                <a:lnSpc>
                  <a:spcPct val="90000"/>
                </a:lnSpc>
                <a:spcAft>
                  <a:spcPct val="35000"/>
                </a:spcAft>
              </a:pPr>
              <a:r>
                <a:rPr lang="en-US" dirty="0"/>
                <a:t>School Connectedness</a:t>
              </a:r>
            </a:p>
          </p:txBody>
        </p:sp>
      </p:grpSp>
    </p:spTree>
    <p:extLst>
      <p:ext uri="{BB962C8B-B14F-4D97-AF65-F5344CB8AC3E}">
        <p14:creationId xmlns:p14="http://schemas.microsoft.com/office/powerpoint/2010/main" val="291047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7" name="Title 14"/>
          <p:cNvSpPr>
            <a:spLocks noGrp="1"/>
          </p:cNvSpPr>
          <p:nvPr>
            <p:ph type="title"/>
          </p:nvPr>
        </p:nvSpPr>
        <p:spPr>
          <a:xfrm>
            <a:off x="1981200" y="153989"/>
            <a:ext cx="8229600" cy="1417637"/>
          </a:xfrm>
        </p:spPr>
        <p:txBody>
          <a:bodyPr/>
          <a:lstStyle/>
          <a:p>
            <a:r>
              <a:rPr lang="en-US" altLang="en-US" dirty="0"/>
              <a:t>Implementation Science</a:t>
            </a:r>
          </a:p>
        </p:txBody>
      </p:sp>
      <p:graphicFrame>
        <p:nvGraphicFramePr>
          <p:cNvPr id="9" name="Content Placeholder 3"/>
          <p:cNvGraphicFramePr>
            <a:graphicFrameLocks noGrp="1"/>
          </p:cNvGraphicFramePr>
          <p:nvPr/>
        </p:nvGraphicFramePr>
        <p:xfrm>
          <a:off x="1524000" y="1638300"/>
          <a:ext cx="91440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ight Brace 9"/>
          <p:cNvSpPr>
            <a:spLocks/>
          </p:cNvSpPr>
          <p:nvPr/>
        </p:nvSpPr>
        <p:spPr bwMode="auto">
          <a:xfrm rot="4582621">
            <a:off x="4341813" y="1614488"/>
            <a:ext cx="990600" cy="5943600"/>
          </a:xfrm>
          <a:prstGeom prst="rightBrace">
            <a:avLst>
              <a:gd name="adj1" fmla="val 8333"/>
              <a:gd name="adj2" fmla="val 50000"/>
            </a:avLst>
          </a:prstGeom>
          <a:noFill/>
          <a:ln w="25400">
            <a:solidFill>
              <a:schemeClr val="accent1"/>
            </a:solidFill>
            <a:round/>
            <a:headEnd/>
            <a:tailEnd/>
          </a:ln>
          <a:effectLst>
            <a:outerShdw blurRad="40000" dist="20000" dir="5400000" rotWithShape="0">
              <a:srgbClr val="000000">
                <a:alpha val="37999"/>
              </a:srgbClr>
            </a:outerShdw>
          </a:effectLst>
          <a:extLst>
            <a:ext uri="{909E8E84-426E-40dd-AFC4-6F175D3DCCD1}">
              <a14:hiddenFill xmlns="" xmlns:a14="http://schemas.microsoft.com/office/drawing/2010/main">
                <a:solidFill>
                  <a:srgbClr val="FFFFFF"/>
                </a:solidFill>
              </a14:hiddenFill>
            </a:ext>
          </a:extLst>
        </p:spPr>
        <p:txBody>
          <a:bodyPr anchor="ctr"/>
          <a:lstStyle>
            <a:defPPr>
              <a:defRPr lang="en-US"/>
            </a:defPPr>
            <a:lvl1pPr algn="l" rtl="0" fontAlgn="base">
              <a:spcBef>
                <a:spcPct val="0"/>
              </a:spcBef>
              <a:spcAft>
                <a:spcPct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mn-lt"/>
                <a:ea typeface="+mn-ea"/>
                <a:cs typeface="+mn-cs"/>
              </a:defRPr>
            </a:lvl2pPr>
            <a:lvl3pPr marL="914400" algn="l" rtl="0" fontAlgn="base">
              <a:spcBef>
                <a:spcPct val="0"/>
              </a:spcBef>
              <a:spcAft>
                <a:spcPct val="0"/>
              </a:spcAft>
              <a:defRPr kern="1200">
                <a:solidFill>
                  <a:schemeClr val="tx1"/>
                </a:solidFill>
                <a:latin typeface="+mn-lt"/>
                <a:ea typeface="+mn-ea"/>
                <a:cs typeface="+mn-cs"/>
              </a:defRPr>
            </a:lvl3pPr>
            <a:lvl4pPr marL="1371600" algn="l" rtl="0" fontAlgn="base">
              <a:spcBef>
                <a:spcPct val="0"/>
              </a:spcBef>
              <a:spcAft>
                <a:spcPct val="0"/>
              </a:spcAft>
              <a:defRPr kern="1200">
                <a:solidFill>
                  <a:schemeClr val="tx1"/>
                </a:solidFill>
                <a:latin typeface="+mn-lt"/>
                <a:ea typeface="+mn-ea"/>
                <a:cs typeface="+mn-cs"/>
              </a:defRPr>
            </a:lvl4pPr>
            <a:lvl5pPr marL="1828800" algn="l" rtl="0" fontAlgn="base">
              <a:spcBef>
                <a:spcPct val="0"/>
              </a:spcBef>
              <a:spcAft>
                <a:spcPct val="0"/>
              </a:spcAft>
              <a:defRPr kern="1200">
                <a:solidFill>
                  <a:schemeClr val="tx1"/>
                </a:solidFill>
                <a:latin typeface="+mn-lt"/>
                <a:ea typeface="+mn-ea"/>
                <a:cs typeface="+mn-cs"/>
              </a:defRPr>
            </a:lvl5pPr>
            <a:lvl6pPr marL="2286000" algn="l" defTabSz="457200" rtl="0" eaLnBrk="1" latinLnBrk="0" hangingPunct="1">
              <a:defRPr kern="1200">
                <a:solidFill>
                  <a:schemeClr val="tx1"/>
                </a:solidFill>
                <a:latin typeface="+mn-lt"/>
                <a:ea typeface="+mn-ea"/>
                <a:cs typeface="+mn-cs"/>
              </a:defRPr>
            </a:lvl6pPr>
            <a:lvl7pPr marL="2743200" algn="l" defTabSz="457200" rtl="0" eaLnBrk="1" latinLnBrk="0" hangingPunct="1">
              <a:defRPr kern="1200">
                <a:solidFill>
                  <a:schemeClr val="tx1"/>
                </a:solidFill>
                <a:latin typeface="+mn-lt"/>
                <a:ea typeface="+mn-ea"/>
                <a:cs typeface="+mn-cs"/>
              </a:defRPr>
            </a:lvl7pPr>
            <a:lvl8pPr marL="3200400" algn="l" defTabSz="457200" rtl="0" eaLnBrk="1" latinLnBrk="0" hangingPunct="1">
              <a:defRPr kern="1200">
                <a:solidFill>
                  <a:schemeClr val="tx1"/>
                </a:solidFill>
                <a:latin typeface="+mn-lt"/>
                <a:ea typeface="+mn-ea"/>
                <a:cs typeface="+mn-cs"/>
              </a:defRPr>
            </a:lvl8pPr>
            <a:lvl9pPr marL="3657600" algn="l" defTabSz="457200" rtl="0" eaLnBrk="1" latinLnBrk="0" hangingPunct="1">
              <a:defRPr kern="1200">
                <a:solidFill>
                  <a:schemeClr val="tx1"/>
                </a:solidFill>
                <a:latin typeface="+mn-lt"/>
                <a:ea typeface="+mn-ea"/>
                <a:cs typeface="+mn-cs"/>
              </a:defRPr>
            </a:lvl9pPr>
          </a:lstStyle>
          <a:p>
            <a:pPr algn="ctr">
              <a:defRPr/>
            </a:pPr>
            <a:endParaRPr lang="en-US"/>
          </a:p>
        </p:txBody>
      </p:sp>
      <p:sp>
        <p:nvSpPr>
          <p:cNvPr id="11" name="Text Box 4"/>
          <p:cNvSpPr txBox="1">
            <a:spLocks noChangeArrowheads="1"/>
          </p:cNvSpPr>
          <p:nvPr/>
        </p:nvSpPr>
        <p:spPr bwMode="auto">
          <a:xfrm>
            <a:off x="4038600" y="5143501"/>
            <a:ext cx="1828800" cy="523875"/>
          </a:xfrm>
          <a:prstGeom prst="rect">
            <a:avLst/>
          </a:prstGeom>
          <a:noFill/>
          <a:ln>
            <a:noFill/>
          </a:ln>
        </p:spPr>
        <p:txBody>
          <a:bodyPr>
            <a:spAutoFit/>
          </a:bodyPr>
          <a:ls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ctr">
              <a:spcBef>
                <a:spcPct val="50000"/>
              </a:spcBef>
              <a:defRPr/>
            </a:pPr>
            <a:r>
              <a:rPr lang="en-US" sz="2800" b="1" i="1" dirty="0">
                <a:solidFill>
                  <a:srgbClr val="FF0000"/>
                </a:solidFill>
                <a:latin typeface="+mj-lt"/>
                <a:cs typeface="Arial" charset="0"/>
              </a:rPr>
              <a:t>2-4 years</a:t>
            </a:r>
          </a:p>
        </p:txBody>
      </p:sp>
    </p:spTree>
    <p:extLst>
      <p:ext uri="{BB962C8B-B14F-4D97-AF65-F5344CB8AC3E}">
        <p14:creationId xmlns:p14="http://schemas.microsoft.com/office/powerpoint/2010/main" val="2072127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3">
            <a:extLst>
              <a:ext uri="{FF2B5EF4-FFF2-40B4-BE49-F238E27FC236}">
                <a16:creationId xmlns:a16="http://schemas.microsoft.com/office/drawing/2014/main" id="{FADDBB40-C13F-C14A-9D25-8F95DAD2CE78}"/>
              </a:ext>
            </a:extLst>
          </p:cNvPr>
          <p:cNvSpPr>
            <a:spLocks noGrp="1"/>
          </p:cNvSpPr>
          <p:nvPr>
            <p:ph type="title"/>
          </p:nvPr>
        </p:nvSpPr>
        <p:spPr>
          <a:xfrm>
            <a:off x="1524000" y="6601"/>
            <a:ext cx="9144000" cy="1354138"/>
          </a:xfrm>
          <a:noFill/>
          <a:extLst>
            <a:ext uri="{909E8E84-426E-40DD-AFC4-6F175D3DCCD1}">
              <a14:hiddenFill xmlns:a14="http://schemas.microsoft.com/office/drawing/2010/main">
                <a:solidFill>
                  <a:srgbClr val="FFFF00">
                    <a:alpha val="83136"/>
                  </a:srgbClr>
                </a:solidFill>
              </a14:hiddenFill>
            </a:ext>
          </a:extLst>
        </p:spPr>
        <p:txBody>
          <a:bodyPr/>
          <a:lstStyle/>
          <a:p>
            <a:r>
              <a:rPr lang="en-US" altLang="en-US" dirty="0">
                <a:ea typeface="ＭＳ Ｐゴシック" panose="020B0600070205080204" pitchFamily="34" charset="-128"/>
              </a:rPr>
              <a:t>VTPBIS Intensive  </a:t>
            </a:r>
            <a:br>
              <a:rPr lang="en-US" altLang="en-US" dirty="0">
                <a:ea typeface="ＭＳ Ｐゴシック" panose="020B0600070205080204" pitchFamily="34" charset="-128"/>
              </a:rPr>
            </a:br>
            <a:r>
              <a:rPr lang="en-US" altLang="en-US" dirty="0">
                <a:ea typeface="ＭＳ Ｐゴシック" panose="020B0600070205080204" pitchFamily="34" charset="-128"/>
              </a:rPr>
              <a:t> Materials on Website</a:t>
            </a:r>
          </a:p>
        </p:txBody>
      </p:sp>
      <p:sp>
        <p:nvSpPr>
          <p:cNvPr id="45058" name="TextBox 6">
            <a:extLst>
              <a:ext uri="{FF2B5EF4-FFF2-40B4-BE49-F238E27FC236}">
                <a16:creationId xmlns:a16="http://schemas.microsoft.com/office/drawing/2014/main" id="{542846B5-F4F8-974A-8574-50F73D8EFC50}"/>
              </a:ext>
            </a:extLst>
          </p:cNvPr>
          <p:cNvSpPr txBox="1">
            <a:spLocks noChangeArrowheads="1"/>
          </p:cNvSpPr>
          <p:nvPr/>
        </p:nvSpPr>
        <p:spPr bwMode="auto">
          <a:xfrm>
            <a:off x="1905000" y="5286460"/>
            <a:ext cx="8399462" cy="1138773"/>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None/>
            </a:pPr>
            <a:r>
              <a:rPr lang="en-US" altLang="en-US" sz="1600" dirty="0">
                <a:latin typeface="Arial" panose="020B0604020202020204" pitchFamily="34" charset="0"/>
                <a:hlinkClick r:id="rId3"/>
              </a:rPr>
              <a:t>https://www.pbisvermont.org/training-resources/intensive-training/</a:t>
            </a:r>
            <a:r>
              <a:rPr lang="en-US" altLang="en-US" sz="1600" dirty="0">
                <a:latin typeface="Arial" panose="020B0604020202020204" pitchFamily="34" charset="0"/>
              </a:rPr>
              <a:t>   </a:t>
            </a:r>
          </a:p>
          <a:p>
            <a:pPr algn="ctr" eaLnBrk="1" hangingPunct="1">
              <a:spcBef>
                <a:spcPct val="0"/>
              </a:spcBef>
              <a:buFontTx/>
              <a:buNone/>
            </a:pPr>
            <a:r>
              <a:rPr lang="en-US" altLang="en-US" sz="1600" dirty="0">
                <a:latin typeface="Arial" panose="020B0604020202020204" pitchFamily="34" charset="0"/>
              </a:rPr>
              <a:t>Workbook:</a:t>
            </a:r>
          </a:p>
          <a:p>
            <a:pPr algn="ctr" eaLnBrk="1" hangingPunct="1">
              <a:spcBef>
                <a:spcPct val="0"/>
              </a:spcBef>
              <a:buFontTx/>
              <a:buNone/>
            </a:pPr>
            <a:r>
              <a:rPr lang="en-US" altLang="en-US" sz="1600" dirty="0">
                <a:latin typeface="Arial" panose="020B0604020202020204" pitchFamily="34" charset="0"/>
                <a:hlinkClick r:id="rId4"/>
              </a:rPr>
              <a:t>https://drive.google.com/open?id=1Sg8NRZ0D2910jioQc8_joV_Evln04J7t2aOkgRmjZWk</a:t>
            </a:r>
            <a:endParaRPr lang="en-US" altLang="en-US" sz="1600" dirty="0">
              <a:latin typeface="Arial" panose="020B0604020202020204" pitchFamily="34" charset="0"/>
            </a:endParaRPr>
          </a:p>
          <a:p>
            <a:pPr algn="ctr" eaLnBrk="1" hangingPunct="1">
              <a:spcBef>
                <a:spcPct val="0"/>
              </a:spcBef>
              <a:buFontTx/>
              <a:buNone/>
            </a:pPr>
            <a:r>
              <a:rPr lang="en-US" sz="1800" dirty="0"/>
              <a:t>Go to “File”, then “Make a Copy” and give it a name and share it with the team</a:t>
            </a:r>
            <a:endParaRPr lang="en-US" altLang="en-US" sz="1800" dirty="0">
              <a:latin typeface="Arial" panose="020B0604020202020204" pitchFamily="34" charset="0"/>
            </a:endParaRPr>
          </a:p>
        </p:txBody>
      </p:sp>
      <p:pic>
        <p:nvPicPr>
          <p:cNvPr id="4" name="Picture 3">
            <a:extLst>
              <a:ext uri="{FF2B5EF4-FFF2-40B4-BE49-F238E27FC236}">
                <a16:creationId xmlns:a16="http://schemas.microsoft.com/office/drawing/2014/main" id="{F8F4EC14-D5F1-764E-9804-904758D975BF}"/>
              </a:ext>
            </a:extLst>
          </p:cNvPr>
          <p:cNvPicPr>
            <a:picLocks noChangeAspect="1"/>
          </p:cNvPicPr>
          <p:nvPr/>
        </p:nvPicPr>
        <p:blipFill>
          <a:blip r:embed="rId5"/>
          <a:stretch>
            <a:fillRect/>
          </a:stretch>
        </p:blipFill>
        <p:spPr>
          <a:xfrm>
            <a:off x="2209802" y="1905001"/>
            <a:ext cx="2438399" cy="3381459"/>
          </a:xfrm>
          <a:prstGeom prst="rect">
            <a:avLst/>
          </a:prstGeom>
          <a:ln>
            <a:solidFill>
              <a:schemeClr val="tx1"/>
            </a:solidFill>
          </a:ln>
        </p:spPr>
      </p:pic>
      <p:pic>
        <p:nvPicPr>
          <p:cNvPr id="7" name="Picture 6">
            <a:extLst>
              <a:ext uri="{FF2B5EF4-FFF2-40B4-BE49-F238E27FC236}">
                <a16:creationId xmlns:a16="http://schemas.microsoft.com/office/drawing/2014/main" id="{0D8E14AA-17AE-D947-9765-7C070E7A3736}"/>
              </a:ext>
            </a:extLst>
          </p:cNvPr>
          <p:cNvPicPr>
            <a:picLocks noChangeAspect="1"/>
          </p:cNvPicPr>
          <p:nvPr/>
        </p:nvPicPr>
        <p:blipFill>
          <a:blip r:embed="rId6"/>
          <a:stretch>
            <a:fillRect/>
          </a:stretch>
        </p:blipFill>
        <p:spPr>
          <a:xfrm>
            <a:off x="4953002" y="1905000"/>
            <a:ext cx="2362199" cy="3381459"/>
          </a:xfrm>
          <a:prstGeom prst="rect">
            <a:avLst/>
          </a:prstGeom>
          <a:ln>
            <a:solidFill>
              <a:schemeClr val="tx1"/>
            </a:solidFill>
          </a:ln>
        </p:spPr>
      </p:pic>
      <p:sp>
        <p:nvSpPr>
          <p:cNvPr id="2" name="TextBox 1">
            <a:extLst>
              <a:ext uri="{FF2B5EF4-FFF2-40B4-BE49-F238E27FC236}">
                <a16:creationId xmlns:a16="http://schemas.microsoft.com/office/drawing/2014/main" id="{32E845F1-92E3-DB41-AA29-B9B534E6DDDC}"/>
              </a:ext>
            </a:extLst>
          </p:cNvPr>
          <p:cNvSpPr txBox="1"/>
          <p:nvPr/>
        </p:nvSpPr>
        <p:spPr>
          <a:xfrm>
            <a:off x="8562110" y="2770909"/>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FAEFC311-6D88-F846-83ED-41E4E937A33E}"/>
              </a:ext>
            </a:extLst>
          </p:cNvPr>
          <p:cNvSpPr txBox="1"/>
          <p:nvPr/>
        </p:nvSpPr>
        <p:spPr>
          <a:xfrm>
            <a:off x="8894619" y="3131127"/>
            <a:ext cx="184731" cy="369332"/>
          </a:xfrm>
          <a:prstGeom prst="rect">
            <a:avLst/>
          </a:prstGeom>
          <a:noFill/>
        </p:spPr>
        <p:txBody>
          <a:bodyPr wrap="none" rtlCol="0">
            <a:spAutoFit/>
          </a:bodyPr>
          <a:lstStyle/>
          <a:p>
            <a:endParaRPr lang="en-US" dirty="0"/>
          </a:p>
        </p:txBody>
      </p:sp>
      <p:pic>
        <p:nvPicPr>
          <p:cNvPr id="9" name="Picture 8">
            <a:extLst>
              <a:ext uri="{FF2B5EF4-FFF2-40B4-BE49-F238E27FC236}">
                <a16:creationId xmlns:a16="http://schemas.microsoft.com/office/drawing/2014/main" id="{B392B400-F784-6B4F-B9DB-A6CE6671B141}"/>
              </a:ext>
            </a:extLst>
          </p:cNvPr>
          <p:cNvPicPr>
            <a:picLocks noChangeAspect="1"/>
          </p:cNvPicPr>
          <p:nvPr/>
        </p:nvPicPr>
        <p:blipFill>
          <a:blip r:embed="rId7"/>
          <a:stretch>
            <a:fillRect/>
          </a:stretch>
        </p:blipFill>
        <p:spPr>
          <a:xfrm>
            <a:off x="7315201" y="1925781"/>
            <a:ext cx="3417477" cy="3462359"/>
          </a:xfrm>
          <a:prstGeom prst="rect">
            <a:avLst/>
          </a:prstGeom>
        </p:spPr>
      </p:pic>
    </p:spTree>
    <p:extLst>
      <p:ext uri="{BB962C8B-B14F-4D97-AF65-F5344CB8AC3E}">
        <p14:creationId xmlns:p14="http://schemas.microsoft.com/office/powerpoint/2010/main" val="2410379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E5ABF-4216-6E4D-A8D9-4961C7343262}"/>
              </a:ext>
            </a:extLst>
          </p:cNvPr>
          <p:cNvSpPr>
            <a:spLocks noGrp="1"/>
          </p:cNvSpPr>
          <p:nvPr>
            <p:ph type="title"/>
          </p:nvPr>
        </p:nvSpPr>
        <p:spPr/>
        <p:txBody>
          <a:bodyPr>
            <a:noAutofit/>
          </a:bodyPr>
          <a:lstStyle/>
          <a:p>
            <a:r>
              <a:rPr lang="en-US" sz="3200" b="1" dirty="0"/>
              <a:t>What does this mean to you and how can you promote this way of thinking?</a:t>
            </a:r>
          </a:p>
        </p:txBody>
      </p:sp>
      <p:sp>
        <p:nvSpPr>
          <p:cNvPr id="4" name="Content Placeholder 3">
            <a:extLst>
              <a:ext uri="{FF2B5EF4-FFF2-40B4-BE49-F238E27FC236}">
                <a16:creationId xmlns:a16="http://schemas.microsoft.com/office/drawing/2014/main" id="{C2DB1D95-B7A2-BE42-B576-93D556794897}"/>
              </a:ext>
            </a:extLst>
          </p:cNvPr>
          <p:cNvSpPr>
            <a:spLocks noGrp="1"/>
          </p:cNvSpPr>
          <p:nvPr>
            <p:ph sz="half" idx="1"/>
          </p:nvPr>
        </p:nvSpPr>
        <p:spPr>
          <a:xfrm>
            <a:off x="2152649" y="2438400"/>
            <a:ext cx="4570672" cy="3500438"/>
          </a:xfrm>
        </p:spPr>
        <p:txBody>
          <a:bodyPr/>
          <a:lstStyle/>
          <a:p>
            <a:pPr marL="0" indent="0">
              <a:buNone/>
            </a:pPr>
            <a:r>
              <a:rPr lang="en-US" sz="2000" dirty="0"/>
              <a:t>“Instructional supports, practices, and interventions can be tiered – students can not! There are no “tier 2 students” (or tier 3 or tier 1). By assigning this type of label to students we make their current status permanent. That is the antithesis of the concepts underlying a multi-tiered system of supports.”</a:t>
            </a:r>
          </a:p>
          <a:p>
            <a:pPr marL="0" indent="0">
              <a:buNone/>
            </a:pPr>
            <a:endParaRPr lang="en-US" sz="2000" dirty="0"/>
          </a:p>
          <a:p>
            <a:pPr marL="0" indent="0">
              <a:buNone/>
            </a:pPr>
            <a:r>
              <a:rPr lang="en-US" sz="2000" i="1" dirty="0" err="1"/>
              <a:t>VTmtss</a:t>
            </a:r>
            <a:r>
              <a:rPr lang="en-US" sz="2000" i="1" dirty="0"/>
              <a:t> Field Guide 2019</a:t>
            </a:r>
          </a:p>
        </p:txBody>
      </p:sp>
      <p:pic>
        <p:nvPicPr>
          <p:cNvPr id="7" name="Content Placeholder 6">
            <a:extLst>
              <a:ext uri="{FF2B5EF4-FFF2-40B4-BE49-F238E27FC236}">
                <a16:creationId xmlns:a16="http://schemas.microsoft.com/office/drawing/2014/main" id="{97846F1B-1AD8-F745-8D2C-533CC20083B0}"/>
              </a:ext>
            </a:extLst>
          </p:cNvPr>
          <p:cNvPicPr>
            <a:picLocks noGrp="1" noChangeAspect="1"/>
          </p:cNvPicPr>
          <p:nvPr>
            <p:ph sz="half" idx="2"/>
          </p:nvPr>
        </p:nvPicPr>
        <p:blipFill>
          <a:blip r:embed="rId3"/>
          <a:stretch>
            <a:fillRect/>
          </a:stretch>
        </p:blipFill>
        <p:spPr>
          <a:xfrm>
            <a:off x="6723322" y="2226469"/>
            <a:ext cx="3665591" cy="3249410"/>
          </a:xfrm>
        </p:spPr>
      </p:pic>
    </p:spTree>
    <p:extLst>
      <p:ext uri="{BB962C8B-B14F-4D97-AF65-F5344CB8AC3E}">
        <p14:creationId xmlns:p14="http://schemas.microsoft.com/office/powerpoint/2010/main" val="626909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3276600" y="1143000"/>
          <a:ext cx="6096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nvGraphicFramePr>
        <p:xfrm>
          <a:off x="914400" y="889000"/>
          <a:ext cx="5181600" cy="6121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58371" name="Straight Connector 19"/>
          <p:cNvCxnSpPr>
            <a:cxnSpLocks noChangeShapeType="1"/>
          </p:cNvCxnSpPr>
          <p:nvPr/>
        </p:nvCxnSpPr>
        <p:spPr bwMode="auto">
          <a:xfrm rot="16200000" flipH="1">
            <a:off x="4191000" y="5307013"/>
            <a:ext cx="1371600" cy="304800"/>
          </a:xfrm>
          <a:prstGeom prst="line">
            <a:avLst/>
          </a:prstGeom>
          <a:noFill/>
          <a:ln w="31750">
            <a:solidFill>
              <a:schemeClr val="tx1"/>
            </a:solidFill>
            <a:round/>
            <a:headEnd/>
            <a:tailEnd/>
          </a:ln>
          <a:extLst>
            <a:ext uri="{909E8E84-426E-40dd-AFC4-6F175D3DCCD1}">
              <a14:hiddenFill xmlns="" xmlns:a14="http://schemas.microsoft.com/office/drawing/2010/main">
                <a:noFill/>
              </a14:hiddenFill>
            </a:ext>
          </a:extLst>
        </p:spPr>
      </p:cxnSp>
      <p:cxnSp>
        <p:nvCxnSpPr>
          <p:cNvPr id="58372" name="Straight Connector 23"/>
          <p:cNvCxnSpPr>
            <a:cxnSpLocks noChangeShapeType="1"/>
          </p:cNvCxnSpPr>
          <p:nvPr/>
        </p:nvCxnSpPr>
        <p:spPr bwMode="auto">
          <a:xfrm rot="5400000" flipH="1" flipV="1">
            <a:off x="3924300" y="4583113"/>
            <a:ext cx="2667000" cy="457200"/>
          </a:xfrm>
          <a:prstGeom prst="line">
            <a:avLst/>
          </a:prstGeom>
          <a:noFill/>
          <a:ln w="31750">
            <a:solidFill>
              <a:schemeClr val="tx1"/>
            </a:solidFill>
            <a:round/>
            <a:headEnd/>
            <a:tailEnd/>
          </a:ln>
          <a:extLst>
            <a:ext uri="{909E8E84-426E-40dd-AFC4-6F175D3DCCD1}">
              <a14:hiddenFill xmlns="" xmlns:a14="http://schemas.microsoft.com/office/drawing/2010/main">
                <a:noFill/>
              </a14:hiddenFill>
            </a:ext>
          </a:extLst>
        </p:spPr>
      </p:cxnSp>
      <p:cxnSp>
        <p:nvCxnSpPr>
          <p:cNvPr id="58373" name="Straight Connector 25"/>
          <p:cNvCxnSpPr>
            <a:cxnSpLocks noChangeShapeType="1"/>
          </p:cNvCxnSpPr>
          <p:nvPr/>
        </p:nvCxnSpPr>
        <p:spPr bwMode="auto">
          <a:xfrm rot="16200000" flipH="1">
            <a:off x="5219700" y="3744913"/>
            <a:ext cx="914400" cy="381000"/>
          </a:xfrm>
          <a:prstGeom prst="line">
            <a:avLst/>
          </a:prstGeom>
          <a:noFill/>
          <a:ln w="31750">
            <a:solidFill>
              <a:schemeClr val="tx1"/>
            </a:solidFill>
            <a:round/>
            <a:headEnd/>
            <a:tailEnd/>
          </a:ln>
          <a:extLst>
            <a:ext uri="{909E8E84-426E-40dd-AFC4-6F175D3DCCD1}">
              <a14:hiddenFill xmlns="" xmlns:a14="http://schemas.microsoft.com/office/drawing/2010/main">
                <a:noFill/>
              </a14:hiddenFill>
            </a:ext>
          </a:extLst>
        </p:spPr>
      </p:cxnSp>
      <p:cxnSp>
        <p:nvCxnSpPr>
          <p:cNvPr id="58374" name="Straight Connector 27"/>
          <p:cNvCxnSpPr>
            <a:cxnSpLocks noChangeShapeType="1"/>
          </p:cNvCxnSpPr>
          <p:nvPr/>
        </p:nvCxnSpPr>
        <p:spPr bwMode="auto">
          <a:xfrm rot="5400000" flipH="1" flipV="1">
            <a:off x="4762500" y="3135313"/>
            <a:ext cx="2362200" cy="152400"/>
          </a:xfrm>
          <a:prstGeom prst="line">
            <a:avLst/>
          </a:prstGeom>
          <a:noFill/>
          <a:ln w="31750">
            <a:solidFill>
              <a:schemeClr val="tx1"/>
            </a:solidFill>
            <a:round/>
            <a:headEnd/>
            <a:tailEnd/>
          </a:ln>
          <a:extLst>
            <a:ext uri="{909E8E84-426E-40dd-AFC4-6F175D3DCCD1}">
              <a14:hiddenFill xmlns="" xmlns:a14="http://schemas.microsoft.com/office/drawing/2010/main">
                <a:noFill/>
              </a14:hiddenFill>
            </a:ext>
          </a:extLst>
        </p:spPr>
      </p:cxnSp>
      <p:cxnSp>
        <p:nvCxnSpPr>
          <p:cNvPr id="58375" name="Straight Connector 29"/>
          <p:cNvCxnSpPr>
            <a:cxnSpLocks noChangeShapeType="1"/>
          </p:cNvCxnSpPr>
          <p:nvPr/>
        </p:nvCxnSpPr>
        <p:spPr bwMode="auto">
          <a:xfrm rot="5400000" flipH="1" flipV="1">
            <a:off x="6057900" y="1638300"/>
            <a:ext cx="533400" cy="152400"/>
          </a:xfrm>
          <a:prstGeom prst="line">
            <a:avLst/>
          </a:prstGeom>
          <a:noFill/>
          <a:ln w="31750">
            <a:solidFill>
              <a:schemeClr val="tx1"/>
            </a:solidFill>
            <a:round/>
            <a:headEnd/>
            <a:tailEnd/>
          </a:ln>
          <a:extLst>
            <a:ext uri="{909E8E84-426E-40dd-AFC4-6F175D3DCCD1}">
              <a14:hiddenFill xmlns="" xmlns:a14="http://schemas.microsoft.com/office/drawing/2010/main">
                <a:noFill/>
              </a14:hiddenFill>
            </a:ext>
          </a:extLst>
        </p:spPr>
      </p:cxnSp>
      <p:cxnSp>
        <p:nvCxnSpPr>
          <p:cNvPr id="58376" name="Straight Connector 31"/>
          <p:cNvCxnSpPr>
            <a:cxnSpLocks noChangeShapeType="1"/>
          </p:cNvCxnSpPr>
          <p:nvPr/>
        </p:nvCxnSpPr>
        <p:spPr bwMode="auto">
          <a:xfrm rot="5400000">
            <a:off x="5829301" y="4811713"/>
            <a:ext cx="2362200" cy="3175"/>
          </a:xfrm>
          <a:prstGeom prst="line">
            <a:avLst/>
          </a:prstGeom>
          <a:noFill/>
          <a:ln w="31750">
            <a:solidFill>
              <a:schemeClr val="tx1"/>
            </a:solidFill>
            <a:round/>
            <a:headEnd/>
            <a:tailEnd/>
          </a:ln>
          <a:extLst>
            <a:ext uri="{909E8E84-426E-40dd-AFC4-6F175D3DCCD1}">
              <a14:hiddenFill xmlns="" xmlns:a14="http://schemas.microsoft.com/office/drawing/2010/main">
                <a:noFill/>
              </a14:hiddenFill>
            </a:ext>
          </a:extLst>
        </p:spPr>
      </p:cxnSp>
      <p:cxnSp>
        <p:nvCxnSpPr>
          <p:cNvPr id="58377" name="Straight Connector 33"/>
          <p:cNvCxnSpPr>
            <a:cxnSpLocks noChangeShapeType="1"/>
          </p:cNvCxnSpPr>
          <p:nvPr/>
        </p:nvCxnSpPr>
        <p:spPr bwMode="auto">
          <a:xfrm rot="5400000" flipH="1" flipV="1">
            <a:off x="6324600" y="4849813"/>
            <a:ext cx="1828800" cy="457200"/>
          </a:xfrm>
          <a:prstGeom prst="line">
            <a:avLst/>
          </a:prstGeom>
          <a:noFill/>
          <a:ln w="31750">
            <a:solidFill>
              <a:schemeClr val="tx1"/>
            </a:solidFill>
            <a:round/>
            <a:headEnd/>
            <a:tailEnd/>
          </a:ln>
          <a:extLst>
            <a:ext uri="{909E8E84-426E-40dd-AFC4-6F175D3DCCD1}">
              <a14:hiddenFill xmlns="" xmlns:a14="http://schemas.microsoft.com/office/drawing/2010/main">
                <a:noFill/>
              </a14:hiddenFill>
            </a:ext>
          </a:extLst>
        </p:spPr>
      </p:cxnSp>
      <p:cxnSp>
        <p:nvCxnSpPr>
          <p:cNvPr id="58378" name="Straight Connector 35"/>
          <p:cNvCxnSpPr>
            <a:cxnSpLocks noChangeShapeType="1"/>
          </p:cNvCxnSpPr>
          <p:nvPr/>
        </p:nvCxnSpPr>
        <p:spPr bwMode="auto">
          <a:xfrm rot="16200000" flipH="1">
            <a:off x="6515100" y="5116513"/>
            <a:ext cx="2438400" cy="533400"/>
          </a:xfrm>
          <a:prstGeom prst="line">
            <a:avLst/>
          </a:prstGeom>
          <a:noFill/>
          <a:ln w="31750">
            <a:solidFill>
              <a:schemeClr val="tx1"/>
            </a:solidFill>
            <a:round/>
            <a:headEnd/>
            <a:tailEnd/>
          </a:ln>
          <a:extLst>
            <a:ext uri="{909E8E84-426E-40dd-AFC4-6F175D3DCCD1}">
              <a14:hiddenFill xmlns="" xmlns:a14="http://schemas.microsoft.com/office/drawing/2010/main">
                <a:noFill/>
              </a14:hiddenFill>
            </a:ext>
          </a:extLst>
        </p:spPr>
      </p:cxnSp>
      <p:cxnSp>
        <p:nvCxnSpPr>
          <p:cNvPr id="58379" name="Straight Connector 39"/>
          <p:cNvCxnSpPr>
            <a:cxnSpLocks noChangeShapeType="1"/>
          </p:cNvCxnSpPr>
          <p:nvPr/>
        </p:nvCxnSpPr>
        <p:spPr bwMode="auto">
          <a:xfrm rot="16200000" flipH="1">
            <a:off x="5600700" y="2830513"/>
            <a:ext cx="2209800" cy="152400"/>
          </a:xfrm>
          <a:prstGeom prst="line">
            <a:avLst/>
          </a:prstGeom>
          <a:noFill/>
          <a:ln w="31750">
            <a:solidFill>
              <a:schemeClr val="tx1"/>
            </a:solidFill>
            <a:round/>
            <a:headEnd/>
            <a:tailEnd/>
          </a:ln>
          <a:extLst>
            <a:ext uri="{909E8E84-426E-40dd-AFC4-6F175D3DCCD1}">
              <a14:hiddenFill xmlns="" xmlns:a14="http://schemas.microsoft.com/office/drawing/2010/main">
                <a:noFill/>
              </a14:hiddenFill>
            </a:ext>
          </a:extLst>
        </p:spPr>
      </p:cxnSp>
      <p:cxnSp>
        <p:nvCxnSpPr>
          <p:cNvPr id="58380" name="Straight Connector 45"/>
          <p:cNvCxnSpPr>
            <a:cxnSpLocks noChangeShapeType="1"/>
          </p:cNvCxnSpPr>
          <p:nvPr/>
        </p:nvCxnSpPr>
        <p:spPr bwMode="auto">
          <a:xfrm flipV="1">
            <a:off x="6019800" y="1981200"/>
            <a:ext cx="228600" cy="76200"/>
          </a:xfrm>
          <a:prstGeom prst="line">
            <a:avLst/>
          </a:prstGeom>
          <a:noFill/>
          <a:ln w="31750">
            <a:solidFill>
              <a:schemeClr val="tx1"/>
            </a:solidFill>
            <a:round/>
            <a:headEnd/>
            <a:tailEnd/>
          </a:ln>
          <a:extLst>
            <a:ext uri="{909E8E84-426E-40dd-AFC4-6F175D3DCCD1}">
              <a14:hiddenFill xmlns="" xmlns:a14="http://schemas.microsoft.com/office/drawing/2010/main">
                <a:noFill/>
              </a14:hiddenFill>
            </a:ext>
          </a:extLst>
        </p:spPr>
      </p:cxnSp>
      <p:cxnSp>
        <p:nvCxnSpPr>
          <p:cNvPr id="58381" name="Straight Connector 47"/>
          <p:cNvCxnSpPr>
            <a:cxnSpLocks noChangeShapeType="1"/>
          </p:cNvCxnSpPr>
          <p:nvPr/>
        </p:nvCxnSpPr>
        <p:spPr bwMode="auto">
          <a:xfrm rot="5400000" flipH="1" flipV="1">
            <a:off x="6705600" y="3706813"/>
            <a:ext cx="381000" cy="228600"/>
          </a:xfrm>
          <a:prstGeom prst="line">
            <a:avLst/>
          </a:prstGeom>
          <a:noFill/>
          <a:ln w="31750">
            <a:solidFill>
              <a:schemeClr val="tx1"/>
            </a:solidFill>
            <a:round/>
            <a:headEnd/>
            <a:tailEnd/>
          </a:ln>
          <a:extLst>
            <a:ext uri="{909E8E84-426E-40dd-AFC4-6F175D3DCCD1}">
              <a14:hiddenFill xmlns="" xmlns:a14="http://schemas.microsoft.com/office/drawing/2010/main">
                <a:noFill/>
              </a14:hiddenFill>
            </a:ext>
          </a:extLst>
        </p:spPr>
      </p:cxnSp>
      <p:cxnSp>
        <p:nvCxnSpPr>
          <p:cNvPr id="58382" name="Straight Connector 49"/>
          <p:cNvCxnSpPr>
            <a:cxnSpLocks noChangeShapeType="1"/>
          </p:cNvCxnSpPr>
          <p:nvPr/>
        </p:nvCxnSpPr>
        <p:spPr bwMode="auto">
          <a:xfrm rot="16200000" flipV="1">
            <a:off x="6324600" y="1497013"/>
            <a:ext cx="381000" cy="228600"/>
          </a:xfrm>
          <a:prstGeom prst="line">
            <a:avLst/>
          </a:prstGeom>
          <a:noFill/>
          <a:ln w="31750">
            <a:solidFill>
              <a:schemeClr val="tx1"/>
            </a:solidFill>
            <a:round/>
            <a:headEnd/>
            <a:tailEnd/>
          </a:ln>
          <a:extLst>
            <a:ext uri="{909E8E84-426E-40dd-AFC4-6F175D3DCCD1}">
              <a14:hiddenFill xmlns="" xmlns:a14="http://schemas.microsoft.com/office/drawing/2010/main">
                <a:noFill/>
              </a14:hiddenFill>
            </a:ext>
          </a:extLst>
        </p:spPr>
      </p:cxnSp>
      <p:sp>
        <p:nvSpPr>
          <p:cNvPr id="58383" name="TextBox 21"/>
          <p:cNvSpPr txBox="1">
            <a:spLocks noChangeArrowheads="1"/>
          </p:cNvSpPr>
          <p:nvPr/>
        </p:nvSpPr>
        <p:spPr bwMode="auto">
          <a:xfrm>
            <a:off x="5473700" y="1954213"/>
            <a:ext cx="858838"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2400">
                <a:solidFill>
                  <a:srgbClr val="000000"/>
                </a:solidFill>
              </a:rPr>
              <a:t>Math</a:t>
            </a:r>
          </a:p>
        </p:txBody>
      </p:sp>
      <p:sp>
        <p:nvSpPr>
          <p:cNvPr id="58384" name="TextBox 22"/>
          <p:cNvSpPr txBox="1">
            <a:spLocks noChangeArrowheads="1"/>
          </p:cNvSpPr>
          <p:nvPr/>
        </p:nvSpPr>
        <p:spPr bwMode="auto">
          <a:xfrm>
            <a:off x="4552951" y="5992813"/>
            <a:ext cx="120967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2400">
                <a:solidFill>
                  <a:srgbClr val="000000"/>
                </a:solidFill>
              </a:rPr>
              <a:t>Reading</a:t>
            </a:r>
          </a:p>
        </p:txBody>
      </p:sp>
      <p:sp>
        <p:nvSpPr>
          <p:cNvPr id="58385" name="TextBox 24"/>
          <p:cNvSpPr txBox="1">
            <a:spLocks noChangeArrowheads="1"/>
          </p:cNvSpPr>
          <p:nvPr/>
        </p:nvSpPr>
        <p:spPr bwMode="auto">
          <a:xfrm>
            <a:off x="4473576" y="4087813"/>
            <a:ext cx="262572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2400">
                <a:solidFill>
                  <a:srgbClr val="000000"/>
                </a:solidFill>
              </a:rPr>
              <a:t>Adult relationships</a:t>
            </a:r>
          </a:p>
        </p:txBody>
      </p:sp>
      <p:sp>
        <p:nvSpPr>
          <p:cNvPr id="58386" name="TextBox 26"/>
          <p:cNvSpPr txBox="1">
            <a:spLocks noChangeArrowheads="1"/>
          </p:cNvSpPr>
          <p:nvPr/>
        </p:nvSpPr>
        <p:spPr bwMode="auto">
          <a:xfrm>
            <a:off x="5578476" y="1066801"/>
            <a:ext cx="163512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2400">
                <a:solidFill>
                  <a:srgbClr val="000000"/>
                </a:solidFill>
              </a:rPr>
              <a:t>Anger Mgt.</a:t>
            </a:r>
          </a:p>
        </p:txBody>
      </p:sp>
      <p:sp>
        <p:nvSpPr>
          <p:cNvPr id="58387" name="TextBox 28"/>
          <p:cNvSpPr txBox="1">
            <a:spLocks noChangeArrowheads="1"/>
          </p:cNvSpPr>
          <p:nvPr/>
        </p:nvSpPr>
        <p:spPr bwMode="auto">
          <a:xfrm>
            <a:off x="6607175" y="5002213"/>
            <a:ext cx="1722438"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2400">
                <a:solidFill>
                  <a:srgbClr val="000000"/>
                </a:solidFill>
              </a:rPr>
              <a:t>Attendance</a:t>
            </a:r>
          </a:p>
        </p:txBody>
      </p:sp>
      <p:sp>
        <p:nvSpPr>
          <p:cNvPr id="58388" name="TextBox 30"/>
          <p:cNvSpPr txBox="1">
            <a:spLocks noChangeArrowheads="1"/>
          </p:cNvSpPr>
          <p:nvPr/>
        </p:nvSpPr>
        <p:spPr bwMode="auto">
          <a:xfrm>
            <a:off x="6856413" y="6319838"/>
            <a:ext cx="220345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2400">
                <a:solidFill>
                  <a:srgbClr val="000000"/>
                </a:solidFill>
              </a:rPr>
              <a:t>Peer Interaction</a:t>
            </a:r>
          </a:p>
        </p:txBody>
      </p:sp>
      <p:sp>
        <p:nvSpPr>
          <p:cNvPr id="58389" name="TextBox 32"/>
          <p:cNvSpPr txBox="1">
            <a:spLocks noChangeArrowheads="1"/>
          </p:cNvSpPr>
          <p:nvPr/>
        </p:nvSpPr>
        <p:spPr bwMode="auto">
          <a:xfrm>
            <a:off x="6491288" y="3287713"/>
            <a:ext cx="1141412"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2400">
                <a:solidFill>
                  <a:srgbClr val="000000"/>
                </a:solidFill>
              </a:rPr>
              <a:t>Science</a:t>
            </a:r>
          </a:p>
        </p:txBody>
      </p:sp>
      <p:sp>
        <p:nvSpPr>
          <p:cNvPr id="58390" name="Title 1"/>
          <p:cNvSpPr>
            <a:spLocks noGrp="1"/>
          </p:cNvSpPr>
          <p:nvPr>
            <p:ph type="title"/>
          </p:nvPr>
        </p:nvSpPr>
        <p:spPr>
          <a:xfrm>
            <a:off x="2057400" y="0"/>
            <a:ext cx="8229600" cy="1143000"/>
          </a:xfrm>
        </p:spPr>
        <p:txBody>
          <a:bodyPr>
            <a:normAutofit fontScale="90000"/>
          </a:bodyPr>
          <a:lstStyle/>
          <a:p>
            <a:br>
              <a:rPr lang="en-US" altLang="en-US" sz="3300"/>
            </a:br>
            <a:r>
              <a:rPr lang="en-US" altLang="en-US" sz="3300"/>
              <a:t>Continuum of Support for “Dylan” within MTSS-B/PBIS &amp; MTSS-A</a:t>
            </a:r>
            <a:br>
              <a:rPr lang="en-US" altLang="en-US" sz="3300"/>
            </a:br>
            <a:endParaRPr lang="en-US" altLang="en-US" sz="3300"/>
          </a:p>
        </p:txBody>
      </p:sp>
      <p:sp>
        <p:nvSpPr>
          <p:cNvPr id="35" name="TextBox 34"/>
          <p:cNvSpPr txBox="1">
            <a:spLocks noChangeArrowheads="1"/>
          </p:cNvSpPr>
          <p:nvPr/>
        </p:nvSpPr>
        <p:spPr bwMode="auto">
          <a:xfrm rot="1727287">
            <a:off x="6738939" y="2673351"/>
            <a:ext cx="4389437"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2400">
                <a:solidFill>
                  <a:srgbClr val="FF0000"/>
                </a:solidFill>
                <a:latin typeface="Arial" charset="0"/>
              </a:rPr>
              <a:t>Label Behavior, Not Students!</a:t>
            </a:r>
          </a:p>
        </p:txBody>
      </p:sp>
    </p:spTree>
    <p:extLst>
      <p:ext uri="{BB962C8B-B14F-4D97-AF65-F5344CB8AC3E}">
        <p14:creationId xmlns:p14="http://schemas.microsoft.com/office/powerpoint/2010/main" val="34619768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br>
              <a:rPr lang="en-US" dirty="0"/>
            </a:br>
            <a:r>
              <a:rPr lang="en-US" dirty="0"/>
              <a:t>Activities #2a and 2b</a:t>
            </a:r>
            <a:br>
              <a:rPr lang="en-US" dirty="0"/>
            </a:br>
            <a:endParaRPr lang="en-US" dirty="0"/>
          </a:p>
        </p:txBody>
      </p:sp>
      <p:sp>
        <p:nvSpPr>
          <p:cNvPr id="5" name="Subtitle 4"/>
          <p:cNvSpPr>
            <a:spLocks noGrp="1"/>
          </p:cNvSpPr>
          <p:nvPr>
            <p:ph idx="1"/>
          </p:nvPr>
        </p:nvSpPr>
        <p:spPr>
          <a:xfrm>
            <a:off x="1265583" y="1690688"/>
            <a:ext cx="8229600" cy="4724400"/>
          </a:xfrm>
        </p:spPr>
        <p:txBody>
          <a:bodyPr/>
          <a:lstStyle/>
          <a:p>
            <a:pPr marL="0" indent="0">
              <a:buNone/>
            </a:pPr>
            <a:r>
              <a:rPr lang="en-US" sz="2400" dirty="0"/>
              <a:t>2a. </a:t>
            </a:r>
            <a:r>
              <a:rPr lang="en-US" sz="2400" b="1" dirty="0"/>
              <a:t>In your Workbook:</a:t>
            </a:r>
            <a:r>
              <a:rPr lang="en-US" sz="2400" dirty="0"/>
              <a:t> Draw a triangle and jot down some traits of your student corresponding to levels of support needed.</a:t>
            </a:r>
          </a:p>
          <a:p>
            <a:pPr marL="0" indent="0">
              <a:buNone/>
            </a:pPr>
            <a:endParaRPr lang="en-US" sz="2400" dirty="0"/>
          </a:p>
          <a:p>
            <a:pPr marL="0" indent="0">
              <a:buNone/>
            </a:pPr>
            <a:r>
              <a:rPr lang="en-US" sz="2400" dirty="0"/>
              <a:t>2b. </a:t>
            </a:r>
            <a:r>
              <a:rPr lang="en-US" sz="2400" b="1" dirty="0"/>
              <a:t>In your Workbook:</a:t>
            </a:r>
            <a:r>
              <a:rPr lang="en-US" sz="2400" dirty="0"/>
              <a:t> Read </a:t>
            </a:r>
            <a:r>
              <a:rPr lang="en-US" sz="2400" i="1" dirty="0"/>
              <a:t>the Heart of the Matter </a:t>
            </a:r>
            <a:r>
              <a:rPr lang="en-US" sz="2400" dirty="0"/>
              <a:t>and answer the questions about your student.</a:t>
            </a:r>
          </a:p>
          <a:p>
            <a:pPr marL="0" indent="0">
              <a:buNone/>
            </a:pPr>
            <a:br>
              <a:rPr lang="en-US" sz="1800" dirty="0"/>
            </a:br>
            <a:r>
              <a:rPr lang="en-US" sz="2400" dirty="0"/>
              <a:t>In the </a:t>
            </a:r>
            <a:r>
              <a:rPr lang="en-US" sz="2400" b="1" dirty="0"/>
              <a:t>Behavior Support Plan, top of p. 3, </a:t>
            </a:r>
            <a:r>
              <a:rPr lang="en-US" sz="2400" dirty="0"/>
              <a:t>write the student’s strengths in the Student Profile.</a:t>
            </a:r>
            <a:endParaRPr lang="en-US" sz="2400" b="1" dirty="0"/>
          </a:p>
          <a:p>
            <a:pPr marL="0" indent="0">
              <a:buNone/>
            </a:pPr>
            <a:endParaRPr lang="en-US" sz="2400" dirty="0"/>
          </a:p>
          <a:p>
            <a:pPr marL="0" indent="0">
              <a:buNone/>
            </a:pPr>
            <a:endParaRPr lang="en-US" sz="1800" dirty="0"/>
          </a:p>
        </p:txBody>
      </p:sp>
      <p:sp>
        <p:nvSpPr>
          <p:cNvPr id="6" name="object 2"/>
          <p:cNvSpPr/>
          <p:nvPr/>
        </p:nvSpPr>
        <p:spPr>
          <a:xfrm>
            <a:off x="8322365" y="0"/>
            <a:ext cx="3869635" cy="6858001"/>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3993663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3A0B58-DC3E-1445-B3B9-1307D91F3238}"/>
              </a:ext>
            </a:extLst>
          </p:cNvPr>
          <p:cNvSpPr>
            <a:spLocks noGrp="1"/>
          </p:cNvSpPr>
          <p:nvPr>
            <p:ph type="title"/>
          </p:nvPr>
        </p:nvSpPr>
        <p:spPr>
          <a:xfrm>
            <a:off x="1981200" y="2514600"/>
            <a:ext cx="8229600" cy="1143000"/>
          </a:xfrm>
        </p:spPr>
        <p:txBody>
          <a:bodyPr>
            <a:normAutofit/>
          </a:bodyPr>
          <a:lstStyle/>
          <a:p>
            <a:pPr algn="ctr"/>
            <a:r>
              <a:rPr lang="en-US" sz="4800" b="1" dirty="0">
                <a:solidFill>
                  <a:schemeClr val="accent5">
                    <a:lumMod val="50000"/>
                  </a:schemeClr>
                </a:solidFill>
              </a:rPr>
              <a:t>Solidifying Tier II</a:t>
            </a:r>
          </a:p>
        </p:txBody>
      </p:sp>
    </p:spTree>
    <p:extLst>
      <p:ext uri="{BB962C8B-B14F-4D97-AF65-F5344CB8AC3E}">
        <p14:creationId xmlns:p14="http://schemas.microsoft.com/office/powerpoint/2010/main" val="545980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rmAutofit/>
          </a:bodyPr>
          <a:lstStyle/>
          <a:p>
            <a:r>
              <a:rPr lang="en-US" dirty="0"/>
              <a:t>SW-PBIS Supports for All Students</a:t>
            </a:r>
          </a:p>
        </p:txBody>
      </p:sp>
      <p:sp>
        <p:nvSpPr>
          <p:cNvPr id="19458" name="Isosceles Triangle 3"/>
          <p:cNvSpPr>
            <a:spLocks noChangeArrowheads="1"/>
          </p:cNvSpPr>
          <p:nvPr/>
        </p:nvSpPr>
        <p:spPr bwMode="auto">
          <a:xfrm>
            <a:off x="6031542" y="1457270"/>
            <a:ext cx="4065587" cy="5248331"/>
          </a:xfrm>
          <a:prstGeom prst="triangle">
            <a:avLst>
              <a:gd name="adj" fmla="val 50000"/>
            </a:avLst>
          </a:prstGeom>
          <a:gradFill rotWithShape="1">
            <a:gsLst>
              <a:gs pos="0">
                <a:srgbClr val="FFFFFF"/>
              </a:gs>
              <a:gs pos="5000">
                <a:srgbClr val="FF0000"/>
              </a:gs>
              <a:gs pos="20000">
                <a:srgbClr val="FFFF00"/>
              </a:gs>
              <a:gs pos="100000">
                <a:srgbClr val="008000"/>
              </a:gs>
            </a:gsLst>
            <a:lin ang="5400000"/>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en-US">
              <a:solidFill>
                <a:srgbClr val="FFFFFF"/>
              </a:solidFill>
            </a:endParaRPr>
          </a:p>
        </p:txBody>
      </p:sp>
      <p:sp>
        <p:nvSpPr>
          <p:cNvPr id="19459" name="TextBox 7"/>
          <p:cNvSpPr txBox="1">
            <a:spLocks noChangeArrowheads="1"/>
          </p:cNvSpPr>
          <p:nvPr/>
        </p:nvSpPr>
        <p:spPr bwMode="auto">
          <a:xfrm>
            <a:off x="7543800" y="1722453"/>
            <a:ext cx="1143000" cy="36933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t>1-5%</a:t>
            </a:r>
          </a:p>
          <a:p>
            <a:pPr algn="ctr" eaLnBrk="1" hangingPunct="1"/>
            <a:endParaRPr lang="en-US" sz="1800" dirty="0"/>
          </a:p>
          <a:p>
            <a:pPr algn="ctr" eaLnBrk="1" hangingPunct="1"/>
            <a:endParaRPr lang="en-US" sz="1800" dirty="0"/>
          </a:p>
          <a:p>
            <a:pPr algn="ctr" eaLnBrk="1" hangingPunct="1"/>
            <a:endParaRPr lang="en-US" sz="1800" dirty="0"/>
          </a:p>
          <a:p>
            <a:pPr algn="ctr" eaLnBrk="1" hangingPunct="1"/>
            <a:r>
              <a:rPr lang="en-US" sz="1800" dirty="0"/>
              <a:t>5-15%</a:t>
            </a:r>
          </a:p>
          <a:p>
            <a:pPr algn="ctr" eaLnBrk="1" hangingPunct="1"/>
            <a:endParaRPr lang="en-US" sz="1800" dirty="0"/>
          </a:p>
          <a:p>
            <a:pPr algn="ctr" eaLnBrk="1" hangingPunct="1"/>
            <a:endParaRPr lang="en-US" sz="1800" dirty="0"/>
          </a:p>
          <a:p>
            <a:pPr algn="ctr" eaLnBrk="1" hangingPunct="1"/>
            <a:endParaRPr lang="en-US" sz="1800" dirty="0"/>
          </a:p>
          <a:p>
            <a:pPr algn="ctr" eaLnBrk="1" hangingPunct="1"/>
            <a:endParaRPr lang="en-US" sz="1800" dirty="0"/>
          </a:p>
          <a:p>
            <a:pPr algn="ctr" eaLnBrk="1" hangingPunct="1"/>
            <a:endParaRPr lang="en-US" sz="1800" dirty="0"/>
          </a:p>
          <a:p>
            <a:pPr algn="ctr" eaLnBrk="1" hangingPunct="1"/>
            <a:endParaRPr lang="en-US" sz="1800" dirty="0"/>
          </a:p>
          <a:p>
            <a:pPr algn="ctr" eaLnBrk="1" hangingPunct="1"/>
            <a:endParaRPr lang="en-US" sz="1800" dirty="0"/>
          </a:p>
          <a:p>
            <a:pPr algn="ctr" eaLnBrk="1" hangingPunct="1"/>
            <a:r>
              <a:rPr lang="en-US" sz="1800" dirty="0"/>
              <a:t>80-90%</a:t>
            </a:r>
          </a:p>
        </p:txBody>
      </p:sp>
      <p:sp>
        <p:nvSpPr>
          <p:cNvPr id="19460" name="Right Arrow 8"/>
          <p:cNvSpPr>
            <a:spLocks noChangeArrowheads="1"/>
          </p:cNvSpPr>
          <p:nvPr/>
        </p:nvSpPr>
        <p:spPr bwMode="auto">
          <a:xfrm>
            <a:off x="2133601" y="2667000"/>
            <a:ext cx="5010041" cy="1828800"/>
          </a:xfrm>
          <a:prstGeom prst="rightArrow">
            <a:avLst>
              <a:gd name="adj1" fmla="val 50000"/>
              <a:gd name="adj2" fmla="val 49997"/>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r>
              <a:rPr lang="en-US" sz="1600" i="1" dirty="0">
                <a:solidFill>
                  <a:srgbClr val="000000"/>
                </a:solidFill>
                <a:cs typeface="Century Gothic" charset="0"/>
              </a:rPr>
              <a:t>Targeted Supports </a:t>
            </a:r>
            <a:r>
              <a:rPr lang="en-US" sz="1600" dirty="0">
                <a:solidFill>
                  <a:srgbClr val="000000"/>
                </a:solidFill>
                <a:cs typeface="Century Gothic" charset="0"/>
              </a:rPr>
              <a:t>– Provided to students determined to be </a:t>
            </a:r>
            <a:r>
              <a:rPr lang="ja-JP" altLang="en-US" sz="1600" dirty="0">
                <a:solidFill>
                  <a:srgbClr val="000000"/>
                </a:solidFill>
                <a:cs typeface="Century Gothic" charset="0"/>
              </a:rPr>
              <a:t>“</a:t>
            </a:r>
            <a:r>
              <a:rPr lang="en-US" altLang="ja-JP" sz="1600" dirty="0">
                <a:solidFill>
                  <a:srgbClr val="000000"/>
                </a:solidFill>
                <a:cs typeface="Century Gothic" charset="0"/>
              </a:rPr>
              <a:t>at-risk</a:t>
            </a:r>
            <a:r>
              <a:rPr lang="ja-JP" altLang="en-US" sz="1600" dirty="0">
                <a:solidFill>
                  <a:srgbClr val="000000"/>
                </a:solidFill>
                <a:cs typeface="Century Gothic" charset="0"/>
              </a:rPr>
              <a:t>”</a:t>
            </a:r>
            <a:r>
              <a:rPr lang="en-US" altLang="ja-JP" sz="1600" dirty="0">
                <a:solidFill>
                  <a:srgbClr val="000000"/>
                </a:solidFill>
                <a:cs typeface="Century Gothic" charset="0"/>
              </a:rPr>
              <a:t> of emotional and behavioral challenges.</a:t>
            </a:r>
            <a:endParaRPr lang="en-US" sz="1600" dirty="0">
              <a:solidFill>
                <a:srgbClr val="000000"/>
              </a:solidFill>
              <a:cs typeface="Century Gothic" charset="0"/>
            </a:endParaRPr>
          </a:p>
        </p:txBody>
      </p:sp>
      <p:sp>
        <p:nvSpPr>
          <p:cNvPr id="19461" name="Right Arrow 9"/>
          <p:cNvSpPr>
            <a:spLocks noChangeArrowheads="1"/>
          </p:cNvSpPr>
          <p:nvPr/>
        </p:nvSpPr>
        <p:spPr bwMode="auto">
          <a:xfrm>
            <a:off x="2133601" y="1395440"/>
            <a:ext cx="5536977" cy="1619224"/>
          </a:xfrm>
          <a:prstGeom prst="rightArrow">
            <a:avLst>
              <a:gd name="adj1" fmla="val 50000"/>
              <a:gd name="adj2" fmla="val 49995"/>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r>
              <a:rPr lang="en-US" sz="1600" i="1" dirty="0">
                <a:solidFill>
                  <a:schemeClr val="bg1"/>
                </a:solidFill>
                <a:cs typeface="Century Gothic" charset="0"/>
              </a:rPr>
              <a:t>Intensive Supports </a:t>
            </a:r>
            <a:r>
              <a:rPr lang="en-US" sz="1600" dirty="0">
                <a:solidFill>
                  <a:schemeClr val="bg1"/>
                </a:solidFill>
                <a:cs typeface="Century Gothic" charset="0"/>
              </a:rPr>
              <a:t>– Individualized interventions provided to students with most complex emotional and behavioral needs.</a:t>
            </a:r>
          </a:p>
        </p:txBody>
      </p:sp>
      <p:sp>
        <p:nvSpPr>
          <p:cNvPr id="19462" name="Right Arrow 10"/>
          <p:cNvSpPr>
            <a:spLocks noChangeArrowheads="1"/>
          </p:cNvSpPr>
          <p:nvPr/>
        </p:nvSpPr>
        <p:spPr bwMode="auto">
          <a:xfrm>
            <a:off x="1752601" y="4319560"/>
            <a:ext cx="4552841" cy="1928840"/>
          </a:xfrm>
          <a:prstGeom prst="rightArrow">
            <a:avLst>
              <a:gd name="adj1" fmla="val 50000"/>
              <a:gd name="adj2" fmla="val 49994"/>
            </a:avLst>
          </a:prstGeom>
          <a:solidFill>
            <a:srgbClr val="008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r>
              <a:rPr lang="en-US" sz="1600" i="1" dirty="0">
                <a:solidFill>
                  <a:srgbClr val="FFFFFF"/>
                </a:solidFill>
                <a:cs typeface="Century Gothic" charset="0"/>
              </a:rPr>
              <a:t>Universal Supports </a:t>
            </a:r>
            <a:r>
              <a:rPr lang="en-US" sz="1600" dirty="0">
                <a:solidFill>
                  <a:srgbClr val="FFFFFF"/>
                </a:solidFill>
                <a:cs typeface="Century Gothic" charset="0"/>
              </a:rPr>
              <a:t>– Supports provided to all students. Expectations are taught, reinforced, and monitored in all settings. </a:t>
            </a:r>
          </a:p>
        </p:txBody>
      </p:sp>
      <p:sp>
        <p:nvSpPr>
          <p:cNvPr id="19463" name="Text Box 8"/>
          <p:cNvSpPr txBox="1">
            <a:spLocks noChangeArrowheads="1"/>
          </p:cNvSpPr>
          <p:nvPr/>
        </p:nvSpPr>
        <p:spPr bwMode="auto">
          <a:xfrm>
            <a:off x="8526982" y="3264486"/>
            <a:ext cx="25146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600" dirty="0">
                <a:solidFill>
                  <a:srgbClr val="800000"/>
                </a:solidFill>
                <a:latin typeface="Gill Sans" charset="0"/>
              </a:rPr>
              <a:t>Check-in/Check-out</a:t>
            </a:r>
          </a:p>
        </p:txBody>
      </p:sp>
      <p:sp>
        <p:nvSpPr>
          <p:cNvPr id="19464" name="Text Box 9"/>
          <p:cNvSpPr txBox="1">
            <a:spLocks noChangeArrowheads="1"/>
          </p:cNvSpPr>
          <p:nvPr/>
        </p:nvSpPr>
        <p:spPr bwMode="auto">
          <a:xfrm>
            <a:off x="8458091" y="2316618"/>
            <a:ext cx="22860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dirty="0">
                <a:solidFill>
                  <a:srgbClr val="800000"/>
                </a:solidFill>
                <a:latin typeface="Gill Sans" charset="0"/>
              </a:rPr>
              <a:t>Individualized CICO</a:t>
            </a:r>
            <a:endParaRPr lang="en-US" sz="2000" dirty="0">
              <a:solidFill>
                <a:srgbClr val="800000"/>
              </a:solidFill>
              <a:latin typeface="Gill Sans" charset="0"/>
            </a:endParaRPr>
          </a:p>
        </p:txBody>
      </p:sp>
      <p:sp>
        <p:nvSpPr>
          <p:cNvPr id="19465" name="Text Box 10"/>
          <p:cNvSpPr txBox="1">
            <a:spLocks noChangeArrowheads="1"/>
          </p:cNvSpPr>
          <p:nvPr/>
        </p:nvSpPr>
        <p:spPr bwMode="auto">
          <a:xfrm>
            <a:off x="8592443" y="1993189"/>
            <a:ext cx="150964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dirty="0">
                <a:solidFill>
                  <a:srgbClr val="800000"/>
                </a:solidFill>
                <a:latin typeface="Gill Sans" charset="0"/>
              </a:rPr>
              <a:t>Simple FBA/BSP</a:t>
            </a:r>
          </a:p>
        </p:txBody>
      </p:sp>
      <p:sp>
        <p:nvSpPr>
          <p:cNvPr id="19466" name="Text Box 11"/>
          <p:cNvSpPr txBox="1">
            <a:spLocks noChangeArrowheads="1"/>
          </p:cNvSpPr>
          <p:nvPr/>
        </p:nvSpPr>
        <p:spPr bwMode="auto">
          <a:xfrm>
            <a:off x="8443442" y="1680981"/>
            <a:ext cx="173246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dirty="0">
                <a:solidFill>
                  <a:srgbClr val="800000"/>
                </a:solidFill>
                <a:latin typeface="Gill Sans" charset="0"/>
              </a:rPr>
              <a:t>Complex FBA/BSP</a:t>
            </a:r>
          </a:p>
        </p:txBody>
      </p:sp>
      <p:sp>
        <p:nvSpPr>
          <p:cNvPr id="16" name="Text Box 12"/>
          <p:cNvSpPr txBox="1">
            <a:spLocks noChangeArrowheads="1"/>
          </p:cNvSpPr>
          <p:nvPr/>
        </p:nvSpPr>
        <p:spPr bwMode="auto">
          <a:xfrm>
            <a:off x="8194230" y="1351722"/>
            <a:ext cx="125457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dirty="0">
                <a:solidFill>
                  <a:srgbClr val="800000"/>
                </a:solidFill>
                <a:latin typeface="Gill Sans" charset="0"/>
              </a:rPr>
              <a:t>Wraparound</a:t>
            </a:r>
          </a:p>
        </p:txBody>
      </p:sp>
      <p:sp>
        <p:nvSpPr>
          <p:cNvPr id="19468" name="Text Box 16"/>
          <p:cNvSpPr txBox="1">
            <a:spLocks noChangeArrowheads="1"/>
          </p:cNvSpPr>
          <p:nvPr/>
        </p:nvSpPr>
        <p:spPr bwMode="auto">
          <a:xfrm>
            <a:off x="8535256" y="2641054"/>
            <a:ext cx="2212975"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dirty="0">
                <a:solidFill>
                  <a:srgbClr val="800000"/>
                </a:solidFill>
                <a:latin typeface="Gill Sans" charset="0"/>
              </a:rPr>
              <a:t>Social/Academic   </a:t>
            </a:r>
          </a:p>
          <a:p>
            <a:pPr algn="ctr"/>
            <a:r>
              <a:rPr lang="en-US" sz="1600" dirty="0">
                <a:solidFill>
                  <a:srgbClr val="800000"/>
                </a:solidFill>
                <a:latin typeface="Gill Sans" charset="0"/>
              </a:rPr>
              <a:t>   Instructional Groups</a:t>
            </a:r>
          </a:p>
        </p:txBody>
      </p:sp>
      <p:sp>
        <p:nvSpPr>
          <p:cNvPr id="19469" name="Text Box 8"/>
          <p:cNvSpPr txBox="1">
            <a:spLocks noChangeArrowheads="1"/>
          </p:cNvSpPr>
          <p:nvPr/>
        </p:nvSpPr>
        <p:spPr bwMode="auto">
          <a:xfrm>
            <a:off x="6934200" y="5410200"/>
            <a:ext cx="2514600"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600" dirty="0">
                <a:solidFill>
                  <a:schemeClr val="bg1"/>
                </a:solidFill>
                <a:latin typeface="Gill Sans" charset="0"/>
              </a:rPr>
              <a:t>School &amp; Class-wide expectations &amp; supports</a:t>
            </a:r>
          </a:p>
        </p:txBody>
      </p:sp>
    </p:spTree>
    <p:extLst>
      <p:ext uri="{BB962C8B-B14F-4D97-AF65-F5344CB8AC3E}">
        <p14:creationId xmlns:p14="http://schemas.microsoft.com/office/powerpoint/2010/main" val="81423215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1981200" y="274638"/>
            <a:ext cx="8229600" cy="1249362"/>
          </a:xfrm>
        </p:spPr>
        <p:txBody>
          <a:bodyPr>
            <a:normAutofit fontScale="90000"/>
          </a:bodyPr>
          <a:lstStyle/>
          <a:p>
            <a:r>
              <a:rPr lang="en-US" dirty="0"/>
              <a:t>Ensure Check-In/Check-Out (CICO) supports are in place</a:t>
            </a:r>
          </a:p>
        </p:txBody>
      </p:sp>
      <p:sp>
        <p:nvSpPr>
          <p:cNvPr id="21506" name="Content Placeholder 2"/>
          <p:cNvSpPr>
            <a:spLocks noGrp="1"/>
          </p:cNvSpPr>
          <p:nvPr>
            <p:ph idx="1"/>
          </p:nvPr>
        </p:nvSpPr>
        <p:spPr>
          <a:xfrm>
            <a:off x="838200" y="2232024"/>
            <a:ext cx="10515600" cy="4351338"/>
          </a:xfrm>
        </p:spPr>
        <p:txBody>
          <a:bodyPr/>
          <a:lstStyle/>
          <a:p>
            <a:pPr marL="0" indent="0">
              <a:buNone/>
            </a:pPr>
            <a:r>
              <a:rPr lang="en-US" b="1" dirty="0"/>
              <a:t>Default targeted intervention.  WHY?</a:t>
            </a:r>
          </a:p>
          <a:p>
            <a:r>
              <a:rPr lang="en-US" dirty="0"/>
              <a:t>Most students receive multiple ODRs for peer or adult attention.</a:t>
            </a:r>
          </a:p>
          <a:p>
            <a:r>
              <a:rPr lang="en-US" dirty="0"/>
              <a:t>Evidence indicates CICO is effective practice for reducing acting out behavior related to attention seeking.</a:t>
            </a:r>
          </a:p>
          <a:p>
            <a:r>
              <a:rPr lang="en-US" dirty="0"/>
              <a:t>Schools must have strong CICO in place!  </a:t>
            </a:r>
          </a:p>
        </p:txBody>
      </p:sp>
      <p:grpSp>
        <p:nvGrpSpPr>
          <p:cNvPr id="4" name="Group 3"/>
          <p:cNvGrpSpPr/>
          <p:nvPr/>
        </p:nvGrpSpPr>
        <p:grpSpPr>
          <a:xfrm>
            <a:off x="9067800" y="609600"/>
            <a:ext cx="1480930" cy="1325562"/>
            <a:chOff x="3184855" y="2847536"/>
            <a:chExt cx="2090530" cy="2273104"/>
          </a:xfrm>
        </p:grpSpPr>
        <p:sp>
          <p:nvSpPr>
            <p:cNvPr id="5" name="5-Point Star 4"/>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772920" y="3753256"/>
              <a:ext cx="914400" cy="791674"/>
            </a:xfrm>
            <a:prstGeom prst="rect">
              <a:avLst/>
            </a:prstGeom>
            <a:noFill/>
          </p:spPr>
          <p:txBody>
            <a:bodyPr wrap="square" rtlCol="0">
              <a:spAutoFit/>
            </a:bodyPr>
            <a:lstStyle/>
            <a:p>
              <a:pPr algn="ctr"/>
              <a:r>
                <a:rPr lang="en-US" sz="2400" dirty="0">
                  <a:solidFill>
                    <a:schemeClr val="bg1"/>
                  </a:solidFill>
                  <a:latin typeface="+mj-lt"/>
                </a:rPr>
                <a:t>TFI</a:t>
              </a:r>
            </a:p>
          </p:txBody>
        </p:sp>
      </p:grpSp>
    </p:spTree>
    <p:extLst>
      <p:ext uri="{BB962C8B-B14F-4D97-AF65-F5344CB8AC3E}">
        <p14:creationId xmlns:p14="http://schemas.microsoft.com/office/powerpoint/2010/main" val="18208813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1BE33-7188-484C-9917-5559DBFD74EF}"/>
              </a:ext>
            </a:extLst>
          </p:cNvPr>
          <p:cNvSpPr>
            <a:spLocks noGrp="1"/>
          </p:cNvSpPr>
          <p:nvPr>
            <p:ph type="title"/>
          </p:nvPr>
        </p:nvSpPr>
        <p:spPr/>
        <p:txBody>
          <a:bodyPr/>
          <a:lstStyle/>
          <a:p>
            <a:r>
              <a:rPr lang="en-US" sz="4000" b="1" dirty="0"/>
              <a:t>Big Ideas about Check-in/Check-out (CICO)</a:t>
            </a:r>
          </a:p>
        </p:txBody>
      </p:sp>
      <p:sp>
        <p:nvSpPr>
          <p:cNvPr id="3" name="Content Placeholder 2">
            <a:extLst>
              <a:ext uri="{FF2B5EF4-FFF2-40B4-BE49-F238E27FC236}">
                <a16:creationId xmlns:a16="http://schemas.microsoft.com/office/drawing/2014/main" id="{64DB7CD0-7928-3C4B-A28F-2EA90360A7AD}"/>
              </a:ext>
            </a:extLst>
          </p:cNvPr>
          <p:cNvSpPr>
            <a:spLocks noGrp="1"/>
          </p:cNvSpPr>
          <p:nvPr>
            <p:ph idx="1"/>
          </p:nvPr>
        </p:nvSpPr>
        <p:spPr/>
        <p:txBody>
          <a:bodyPr/>
          <a:lstStyle/>
          <a:p>
            <a:r>
              <a:rPr lang="en-US" sz="2400" dirty="0"/>
              <a:t>It works! </a:t>
            </a:r>
          </a:p>
          <a:p>
            <a:r>
              <a:rPr lang="en-US" sz="2400" dirty="0"/>
              <a:t>Provides </a:t>
            </a:r>
            <a:r>
              <a:rPr lang="en-US" sz="2400" b="1" dirty="0"/>
              <a:t>prompts</a:t>
            </a:r>
            <a:r>
              <a:rPr lang="en-US" sz="2400" dirty="0"/>
              <a:t> for positive feedback (5:1)</a:t>
            </a:r>
          </a:p>
          <a:p>
            <a:r>
              <a:rPr lang="en-US" sz="2400" dirty="0"/>
              <a:t>Provides </a:t>
            </a:r>
            <a:r>
              <a:rPr lang="en-US" sz="2400" b="1" dirty="0"/>
              <a:t>structure</a:t>
            </a:r>
            <a:r>
              <a:rPr lang="en-US" sz="2400" dirty="0"/>
              <a:t> for corrective feedback</a:t>
            </a:r>
          </a:p>
          <a:p>
            <a:r>
              <a:rPr lang="en-US" sz="2400" dirty="0"/>
              <a:t>Easily </a:t>
            </a:r>
            <a:r>
              <a:rPr lang="en-US" sz="2400" b="1" dirty="0"/>
              <a:t>embedded</a:t>
            </a:r>
            <a:r>
              <a:rPr lang="en-US" sz="2400" dirty="0"/>
              <a:t> into classroom routines</a:t>
            </a:r>
          </a:p>
          <a:p>
            <a:r>
              <a:rPr lang="en-US" sz="2400" dirty="0"/>
              <a:t>If 70% of students not responding to CICO, need to examine </a:t>
            </a:r>
            <a:r>
              <a:rPr lang="en-US" sz="2400" b="1" dirty="0"/>
              <a:t>systems </a:t>
            </a:r>
            <a:r>
              <a:rPr lang="en-US" sz="2400" dirty="0"/>
              <a:t>features</a:t>
            </a:r>
          </a:p>
          <a:p>
            <a:r>
              <a:rPr lang="en-US" sz="2400" b="1" dirty="0"/>
              <a:t>Circling numbers is not an intervention</a:t>
            </a:r>
          </a:p>
          <a:p>
            <a:r>
              <a:rPr lang="en-US" sz="2400" b="1" dirty="0"/>
              <a:t>Can be expanded to additional problem behaviors once Basic CICO is in place</a:t>
            </a:r>
          </a:p>
          <a:p>
            <a:endParaRPr lang="en-US" dirty="0"/>
          </a:p>
        </p:txBody>
      </p:sp>
    </p:spTree>
    <p:extLst>
      <p:ext uri="{BB962C8B-B14F-4D97-AF65-F5344CB8AC3E}">
        <p14:creationId xmlns:p14="http://schemas.microsoft.com/office/powerpoint/2010/main" val="37766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577009" y="76200"/>
            <a:ext cx="9753599" cy="1417638"/>
          </a:xfrm>
        </p:spPr>
        <p:txBody>
          <a:bodyPr>
            <a:normAutofit/>
          </a:bodyPr>
          <a:lstStyle/>
          <a:p>
            <a:r>
              <a:rPr lang="en-US" dirty="0"/>
              <a:t>All Check In-Check Out programs have:</a:t>
            </a:r>
          </a:p>
        </p:txBody>
      </p:sp>
      <p:graphicFrame>
        <p:nvGraphicFramePr>
          <p:cNvPr id="6" name="Content Placeholder 5"/>
          <p:cNvGraphicFramePr>
            <a:graphicFrameLocks noGrp="1"/>
          </p:cNvGraphicFramePr>
          <p:nvPr>
            <p:ph idx="1"/>
          </p:nvPr>
        </p:nvGraphicFramePr>
        <p:xfrm>
          <a:off x="1981200" y="1600200"/>
          <a:ext cx="8229600" cy="4446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4964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dirty="0"/>
              <a:t>Statistically Speaking …</a:t>
            </a:r>
          </a:p>
        </p:txBody>
      </p:sp>
      <p:sp>
        <p:nvSpPr>
          <p:cNvPr id="23554" name="Content Placeholder 2"/>
          <p:cNvSpPr>
            <a:spLocks noGrp="1"/>
          </p:cNvSpPr>
          <p:nvPr>
            <p:ph idx="1"/>
          </p:nvPr>
        </p:nvSpPr>
        <p:spPr>
          <a:xfrm>
            <a:off x="2222943" y="2395456"/>
            <a:ext cx="3257550" cy="2591991"/>
          </a:xfrm>
        </p:spPr>
        <p:txBody>
          <a:bodyPr/>
          <a:lstStyle/>
          <a:p>
            <a:pPr marL="0" indent="0">
              <a:buNone/>
            </a:pPr>
            <a:r>
              <a:rPr lang="en-US" b="1" dirty="0"/>
              <a:t>Up to 12% of students with chronic problem behaviors act out for adult or peer attention</a:t>
            </a:r>
          </a:p>
          <a:p>
            <a:pPr marL="0" indent="0">
              <a:buNone/>
            </a:pPr>
            <a:endParaRPr lang="en-US" dirty="0"/>
          </a:p>
        </p:txBody>
      </p:sp>
      <p:sp>
        <p:nvSpPr>
          <p:cNvPr id="5" name="TextBox 4"/>
          <p:cNvSpPr txBox="1"/>
          <p:nvPr/>
        </p:nvSpPr>
        <p:spPr>
          <a:xfrm>
            <a:off x="8413823" y="3565321"/>
            <a:ext cx="1555234" cy="715581"/>
          </a:xfrm>
          <a:prstGeom prst="rect">
            <a:avLst/>
          </a:prstGeom>
          <a:noFill/>
        </p:spPr>
        <p:txBody>
          <a:bodyPr wrap="none" rtlCol="0">
            <a:spAutoFit/>
          </a:bodyPr>
          <a:lstStyle/>
          <a:p>
            <a:pPr algn="ctr"/>
            <a:r>
              <a:rPr lang="en-US" sz="4050" b="1" i="1" dirty="0">
                <a:latin typeface="Century Gothic"/>
                <a:cs typeface="Century Gothic"/>
              </a:rPr>
              <a:t>Why?</a:t>
            </a:r>
          </a:p>
        </p:txBody>
      </p:sp>
      <p:graphicFrame>
        <p:nvGraphicFramePr>
          <p:cNvPr id="2" name="Chart 1">
            <a:extLst>
              <a:ext uri="{FF2B5EF4-FFF2-40B4-BE49-F238E27FC236}">
                <a16:creationId xmlns:a16="http://schemas.microsoft.com/office/drawing/2014/main" id="{95DA77A3-3FE9-5A45-8867-AF5D34E849E1}"/>
              </a:ext>
            </a:extLst>
          </p:cNvPr>
          <p:cNvGraphicFramePr/>
          <p:nvPr/>
        </p:nvGraphicFramePr>
        <p:xfrm>
          <a:off x="5987099" y="2611147"/>
          <a:ext cx="4376101" cy="3561053"/>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BD60A848-089E-5349-B047-8C857BE0B1BA}"/>
              </a:ext>
            </a:extLst>
          </p:cNvPr>
          <p:cNvSpPr/>
          <p:nvPr/>
        </p:nvSpPr>
        <p:spPr>
          <a:xfrm>
            <a:off x="6795778" y="2224639"/>
            <a:ext cx="2981907" cy="341632"/>
          </a:xfrm>
          <a:prstGeom prst="rect">
            <a:avLst/>
          </a:prstGeom>
        </p:spPr>
        <p:txBody>
          <a:bodyPr wrap="none">
            <a:spAutoFit/>
          </a:bodyPr>
          <a:lstStyle/>
          <a:p>
            <a:pPr algn="ctr">
              <a:defRPr sz="2160" b="1" i="0" u="none" strike="noStrike" kern="1200" baseline="0">
                <a:solidFill>
                  <a:prstClr val="black"/>
                </a:solidFill>
                <a:latin typeface="Century Gothic"/>
                <a:ea typeface="+mn-ea"/>
                <a:cs typeface="Century Gothic"/>
              </a:defRPr>
            </a:pPr>
            <a:r>
              <a:rPr lang="en-US" sz="1620" dirty="0"/>
              <a:t>Receiving CICO (</a:t>
            </a:r>
            <a:r>
              <a:rPr lang="en-US" sz="1620" i="1" dirty="0"/>
              <a:t>from SWIS</a:t>
            </a:r>
            <a:r>
              <a:rPr lang="en-US" sz="1620" dirty="0"/>
              <a:t>)</a:t>
            </a:r>
          </a:p>
        </p:txBody>
      </p:sp>
    </p:spTree>
    <p:extLst>
      <p:ext uri="{BB962C8B-B14F-4D97-AF65-F5344CB8AC3E}">
        <p14:creationId xmlns:p14="http://schemas.microsoft.com/office/powerpoint/2010/main" val="335782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86400" cy="1143000"/>
          </a:xfrm>
        </p:spPr>
        <p:txBody>
          <a:bodyPr/>
          <a:lstStyle/>
          <a:p>
            <a:r>
              <a:rPr lang="en-US" dirty="0"/>
              <a:t>Activity #3</a:t>
            </a:r>
          </a:p>
        </p:txBody>
      </p:sp>
      <p:sp>
        <p:nvSpPr>
          <p:cNvPr id="5" name="Subtitle 4"/>
          <p:cNvSpPr>
            <a:spLocks noGrp="1"/>
          </p:cNvSpPr>
          <p:nvPr>
            <p:ph idx="1"/>
          </p:nvPr>
        </p:nvSpPr>
        <p:spPr>
          <a:xfrm>
            <a:off x="1969477" y="1600200"/>
            <a:ext cx="5498123" cy="4191000"/>
          </a:xfrm>
        </p:spPr>
        <p:txBody>
          <a:bodyPr/>
          <a:lstStyle/>
          <a:p>
            <a:pPr marL="0" indent="0">
              <a:buNone/>
            </a:pPr>
            <a:r>
              <a:rPr lang="en-US" b="1" dirty="0"/>
              <a:t>Do the Math:</a:t>
            </a:r>
          </a:p>
          <a:p>
            <a:pPr marL="0" indent="0">
              <a:buNone/>
            </a:pPr>
            <a:r>
              <a:rPr lang="en-US" dirty="0"/>
              <a:t>Given your enrollment, how many students would benefit from CICO?  </a:t>
            </a:r>
          </a:p>
          <a:p>
            <a:pPr marL="0" indent="0">
              <a:buNone/>
            </a:pPr>
            <a:r>
              <a:rPr lang="en-US" dirty="0"/>
              <a:t>&gt; Write this in your workbook, top of Pg. 6</a:t>
            </a:r>
          </a:p>
        </p:txBody>
      </p:sp>
      <p:sp>
        <p:nvSpPr>
          <p:cNvPr id="6" name="object 2"/>
          <p:cNvSpPr/>
          <p:nvPr/>
        </p:nvSpPr>
        <p:spPr>
          <a:xfrm>
            <a:off x="7030285" y="0"/>
            <a:ext cx="5161715" cy="6858000"/>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270326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D09EB-F615-4A4F-8A00-6865F5D63518}"/>
              </a:ext>
            </a:extLst>
          </p:cNvPr>
          <p:cNvSpPr>
            <a:spLocks noGrp="1"/>
          </p:cNvSpPr>
          <p:nvPr>
            <p:ph type="title"/>
          </p:nvPr>
        </p:nvSpPr>
        <p:spPr/>
        <p:txBody>
          <a:bodyPr/>
          <a:lstStyle/>
          <a:p>
            <a:r>
              <a:rPr lang="en-US" dirty="0"/>
              <a:t>Two Things:</a:t>
            </a:r>
          </a:p>
        </p:txBody>
      </p:sp>
      <p:sp>
        <p:nvSpPr>
          <p:cNvPr id="3" name="Content Placeholder 2">
            <a:extLst>
              <a:ext uri="{FF2B5EF4-FFF2-40B4-BE49-F238E27FC236}">
                <a16:creationId xmlns:a16="http://schemas.microsoft.com/office/drawing/2014/main" id="{BBE5FD6C-1766-6A46-BCDD-71360D2E5DC7}"/>
              </a:ext>
            </a:extLst>
          </p:cNvPr>
          <p:cNvSpPr>
            <a:spLocks noGrp="1"/>
          </p:cNvSpPr>
          <p:nvPr>
            <p:ph idx="1"/>
          </p:nvPr>
        </p:nvSpPr>
        <p:spPr/>
        <p:txBody>
          <a:bodyPr/>
          <a:lstStyle/>
          <a:p>
            <a:pPr marL="514350" indent="-514350">
              <a:buFont typeface="+mj-lt"/>
              <a:buAutoNum type="arabicPeriod"/>
            </a:pPr>
            <a:r>
              <a:rPr lang="en-US" dirty="0"/>
              <a:t>Learning and Installing the Intensive Level of PBIS cannot be accomplished in a 10-hour session. We will provide follow up implementation training/coaching upon request.</a:t>
            </a:r>
          </a:p>
          <a:p>
            <a:pPr marL="0" indent="0">
              <a:buNone/>
            </a:pPr>
            <a:endParaRPr lang="en-US" dirty="0"/>
          </a:p>
          <a:p>
            <a:pPr marL="514350" indent="-514350">
              <a:buFont typeface="+mj-lt"/>
              <a:buAutoNum type="arabicPeriod"/>
            </a:pPr>
            <a:r>
              <a:rPr lang="en-US" dirty="0"/>
              <a:t>This is different from other VTPBIS training!</a:t>
            </a:r>
          </a:p>
        </p:txBody>
      </p:sp>
    </p:spTree>
    <p:extLst>
      <p:ext uri="{BB962C8B-B14F-4D97-AF65-F5344CB8AC3E}">
        <p14:creationId xmlns:p14="http://schemas.microsoft.com/office/powerpoint/2010/main" val="17368914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5"/>
          <p:cNvSpPr>
            <a:spLocks noChangeArrowheads="1"/>
          </p:cNvSpPr>
          <p:nvPr/>
        </p:nvSpPr>
        <p:spPr bwMode="auto">
          <a:xfrm>
            <a:off x="-721519" y="-118955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latin typeface="Calibri" charset="0"/>
            </a:endParaRPr>
          </a:p>
        </p:txBody>
      </p:sp>
      <p:sp>
        <p:nvSpPr>
          <p:cNvPr id="72706" name="Rectangle 6"/>
          <p:cNvSpPr>
            <a:spLocks noChangeArrowheads="1"/>
          </p:cNvSpPr>
          <p:nvPr/>
        </p:nvSpPr>
        <p:spPr bwMode="auto">
          <a:xfrm>
            <a:off x="-721519" y="-889516"/>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latin typeface="Calibri" charset="0"/>
            </a:endParaRPr>
          </a:p>
        </p:txBody>
      </p:sp>
      <p:sp>
        <p:nvSpPr>
          <p:cNvPr id="72707" name="Rectangle 7"/>
          <p:cNvSpPr>
            <a:spLocks noChangeArrowheads="1"/>
          </p:cNvSpPr>
          <p:nvPr/>
        </p:nvSpPr>
        <p:spPr bwMode="auto">
          <a:xfrm>
            <a:off x="4260879" y="904169"/>
            <a:ext cx="3736920" cy="9348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ctr"/>
            <a:r>
              <a:rPr lang="en-US" b="1" u="sng">
                <a:solidFill>
                  <a:srgbClr val="3333CC"/>
                </a:solidFill>
                <a:cs typeface="Times New Roman" charset="0"/>
              </a:rPr>
              <a:t>Daily Progress Report (DPR) Sample</a:t>
            </a:r>
            <a:br>
              <a:rPr lang="en-US" b="1" u="sng">
                <a:solidFill>
                  <a:srgbClr val="3333CC"/>
                </a:solidFill>
                <a:cs typeface="Times New Roman" charset="0"/>
              </a:rPr>
            </a:br>
            <a:endParaRPr lang="en-US" sz="675" b="1" u="sng">
              <a:solidFill>
                <a:srgbClr val="3333CC"/>
              </a:solidFill>
            </a:endParaRPr>
          </a:p>
          <a:p>
            <a:pPr algn="ctr" eaLnBrk="0" hangingPunct="0"/>
            <a:r>
              <a:rPr lang="en-US" sz="750">
                <a:latin typeface="Comic Sans MS" charset="0"/>
                <a:cs typeface="Times New Roman" charset="0"/>
              </a:rPr>
              <a:t>NAME:______________________  DATE:__________________</a:t>
            </a:r>
          </a:p>
          <a:p>
            <a:pPr algn="ctr" eaLnBrk="0" hangingPunct="0"/>
            <a:endParaRPr lang="en-US" sz="750"/>
          </a:p>
          <a:p>
            <a:pPr algn="ctr" eaLnBrk="0" hangingPunct="0"/>
            <a:r>
              <a:rPr lang="en-US" sz="750">
                <a:cs typeface="Times New Roman" charset="0"/>
              </a:rPr>
              <a:t>Teachers please indicate YES (2), SO-SO (1), or NO (0) regarding the student</a:t>
            </a:r>
            <a:r>
              <a:rPr lang="ja-JP" altLang="en-US" sz="750">
                <a:cs typeface="Times New Roman" charset="0"/>
              </a:rPr>
              <a:t>’</a:t>
            </a:r>
            <a:r>
              <a:rPr lang="en-US" altLang="ja-JP" sz="750">
                <a:cs typeface="Times New Roman" charset="0"/>
              </a:rPr>
              <a:t>s achievement</a:t>
            </a:r>
            <a:br>
              <a:rPr lang="en-US" altLang="ja-JP" sz="750">
                <a:cs typeface="Times New Roman" charset="0"/>
              </a:rPr>
            </a:br>
            <a:r>
              <a:rPr lang="en-US" altLang="ja-JP" sz="750">
                <a:cs typeface="Times New Roman" charset="0"/>
              </a:rPr>
              <a:t> in relation to the following sets of expectations/behaviors</a:t>
            </a:r>
            <a:r>
              <a:rPr lang="en-US" altLang="ja-JP" sz="675">
                <a:latin typeface="Comic Sans MS" charset="0"/>
                <a:cs typeface="Times New Roman" charset="0"/>
              </a:rPr>
              <a:t>.</a:t>
            </a:r>
            <a:endParaRPr lang="en-US">
              <a:latin typeface="Calibri" charset="0"/>
            </a:endParaRPr>
          </a:p>
        </p:txBody>
      </p:sp>
      <p:graphicFrame>
        <p:nvGraphicFramePr>
          <p:cNvPr id="23604" name="Group 52"/>
          <p:cNvGraphicFramePr>
            <a:graphicFrameLocks noGrp="1"/>
          </p:cNvGraphicFramePr>
          <p:nvPr/>
        </p:nvGraphicFramePr>
        <p:xfrm>
          <a:off x="3067051" y="1939528"/>
          <a:ext cx="6115050" cy="3432572"/>
        </p:xfrm>
        <a:graphic>
          <a:graphicData uri="http://schemas.openxmlformats.org/drawingml/2006/table">
            <a:tbl>
              <a:tblPr/>
              <a:tblGrid>
                <a:gridCol w="1388269">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gridCol w="1181100">
                  <a:extLst>
                    <a:ext uri="{9D8B030D-6E8A-4147-A177-3AD203B41FA5}">
                      <a16:colId xmlns:a16="http://schemas.microsoft.com/office/drawing/2014/main" val="20002"/>
                    </a:ext>
                  </a:extLst>
                </a:gridCol>
                <a:gridCol w="1181100">
                  <a:extLst>
                    <a:ext uri="{9D8B030D-6E8A-4147-A177-3AD203B41FA5}">
                      <a16:colId xmlns:a16="http://schemas.microsoft.com/office/drawing/2014/main" val="20003"/>
                    </a:ext>
                  </a:extLst>
                </a:gridCol>
                <a:gridCol w="1183481">
                  <a:extLst>
                    <a:ext uri="{9D8B030D-6E8A-4147-A177-3AD203B41FA5}">
                      <a16:colId xmlns:a16="http://schemas.microsoft.com/office/drawing/2014/main" val="20004"/>
                    </a:ext>
                  </a:extLst>
                </a:gridCol>
              </a:tblGrid>
              <a:tr h="4036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700" b="1" i="0" u="none" strike="noStrike" cap="none" normalizeH="0" baseline="0" dirty="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a:ln>
                            <a:noFill/>
                          </a:ln>
                          <a:solidFill>
                            <a:schemeClr val="tx1"/>
                          </a:solidFill>
                          <a:effectLst/>
                          <a:latin typeface="Arial" charset="0"/>
                          <a:cs typeface="Times New Roman" pitchFamily="18" charset="0"/>
                        </a:rPr>
                        <a:t>EXPECTATIONS</a:t>
                      </a:r>
                      <a:endParaRPr kumimoji="0" lang="en-US" sz="1400" b="0" i="0" u="none" strike="noStrike" cap="none" normalizeH="0" baseline="0" dirty="0">
                        <a:ln>
                          <a:noFill/>
                        </a:ln>
                        <a:solidFill>
                          <a:schemeClr val="tx1"/>
                        </a:solidFill>
                        <a:effectLst/>
                        <a:latin typeface="Arial" charset="0"/>
                        <a:cs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a:ln>
                            <a:noFill/>
                          </a:ln>
                          <a:solidFill>
                            <a:schemeClr val="tx1"/>
                          </a:solidFill>
                          <a:effectLst/>
                          <a:latin typeface="Arial" charset="0"/>
                          <a:cs typeface="Times New Roman" pitchFamily="18" charset="0"/>
                        </a:rPr>
                        <a:t>1 st block</a:t>
                      </a:r>
                      <a:endParaRPr kumimoji="0" lang="en-US" sz="1400" b="0" i="0" u="none" strike="noStrike" cap="none" normalizeH="0" baseline="0">
                        <a:ln>
                          <a:noFill/>
                        </a:ln>
                        <a:solidFill>
                          <a:schemeClr val="tx1"/>
                        </a:solidFill>
                        <a:effectLst/>
                        <a:latin typeface="Arial" charset="0"/>
                        <a:cs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a:ln>
                            <a:noFill/>
                          </a:ln>
                          <a:solidFill>
                            <a:schemeClr val="tx1"/>
                          </a:solidFill>
                          <a:effectLst/>
                          <a:latin typeface="Arial" charset="0"/>
                          <a:cs typeface="Times New Roman" pitchFamily="18" charset="0"/>
                        </a:rPr>
                        <a:t>2</a:t>
                      </a:r>
                      <a:r>
                        <a:rPr kumimoji="0" lang="en-US" sz="700" b="1" i="0" u="none" strike="noStrike" cap="none" normalizeH="0" baseline="30000">
                          <a:ln>
                            <a:noFill/>
                          </a:ln>
                          <a:solidFill>
                            <a:schemeClr val="tx1"/>
                          </a:solidFill>
                          <a:effectLst/>
                          <a:latin typeface="Arial" charset="0"/>
                          <a:cs typeface="Times New Roman" pitchFamily="18" charset="0"/>
                        </a:rPr>
                        <a:t> </a:t>
                      </a:r>
                      <a:r>
                        <a:rPr kumimoji="0" lang="en-US" sz="700" b="1" i="0" u="none" strike="noStrike" cap="none" normalizeH="0" baseline="0">
                          <a:ln>
                            <a:noFill/>
                          </a:ln>
                          <a:solidFill>
                            <a:schemeClr val="tx1"/>
                          </a:solidFill>
                          <a:effectLst/>
                          <a:latin typeface="Arial" charset="0"/>
                          <a:cs typeface="Times New Roman" pitchFamily="18" charset="0"/>
                        </a:rPr>
                        <a:t>nd block</a:t>
                      </a:r>
                      <a:endParaRPr kumimoji="0" lang="en-US" sz="1400" b="0" i="0" u="none" strike="noStrike" cap="none" normalizeH="0" baseline="0">
                        <a:ln>
                          <a:noFill/>
                        </a:ln>
                        <a:solidFill>
                          <a:schemeClr val="tx1"/>
                        </a:solidFill>
                        <a:effectLst/>
                        <a:latin typeface="Arial" charset="0"/>
                        <a:cs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a:ln>
                            <a:noFill/>
                          </a:ln>
                          <a:solidFill>
                            <a:schemeClr val="tx1"/>
                          </a:solidFill>
                          <a:effectLst/>
                          <a:latin typeface="Arial" charset="0"/>
                          <a:cs typeface="Times New Roman" pitchFamily="18" charset="0"/>
                        </a:rPr>
                        <a:t>3 rd block</a:t>
                      </a:r>
                      <a:endParaRPr kumimoji="0" lang="en-US" sz="1400" b="0" i="0" u="none" strike="noStrike" cap="none" normalizeH="0" baseline="0">
                        <a:ln>
                          <a:noFill/>
                        </a:ln>
                        <a:solidFill>
                          <a:schemeClr val="tx1"/>
                        </a:solidFill>
                        <a:effectLst/>
                        <a:latin typeface="Arial" charset="0"/>
                        <a:cs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a:ln>
                            <a:noFill/>
                          </a:ln>
                          <a:solidFill>
                            <a:schemeClr val="tx1"/>
                          </a:solidFill>
                          <a:effectLst/>
                          <a:latin typeface="Arial" charset="0"/>
                          <a:cs typeface="Times New Roman" pitchFamily="18" charset="0"/>
                        </a:rPr>
                        <a:t>4 </a:t>
                      </a:r>
                      <a:r>
                        <a:rPr kumimoji="0" lang="en-US" sz="700" b="1" i="0" u="none" strike="noStrike" cap="none" normalizeH="0" baseline="0" dirty="0" err="1">
                          <a:ln>
                            <a:noFill/>
                          </a:ln>
                          <a:solidFill>
                            <a:schemeClr val="tx1"/>
                          </a:solidFill>
                          <a:effectLst/>
                          <a:latin typeface="Arial" charset="0"/>
                          <a:cs typeface="Times New Roman" pitchFamily="18" charset="0"/>
                        </a:rPr>
                        <a:t>th</a:t>
                      </a:r>
                      <a:r>
                        <a:rPr kumimoji="0" lang="en-US" sz="700" b="1" i="0" u="none" strike="noStrike" cap="none" normalizeH="0" baseline="0" dirty="0">
                          <a:ln>
                            <a:noFill/>
                          </a:ln>
                          <a:solidFill>
                            <a:schemeClr val="tx1"/>
                          </a:solidFill>
                          <a:effectLst/>
                          <a:latin typeface="Arial" charset="0"/>
                          <a:cs typeface="Times New Roman" pitchFamily="18" charset="0"/>
                        </a:rPr>
                        <a:t> block</a:t>
                      </a:r>
                      <a:endParaRPr kumimoji="0" lang="en-US" sz="1400" b="0" i="0" u="none" strike="noStrike" cap="none" normalizeH="0" baseline="0" dirty="0">
                        <a:ln>
                          <a:noFill/>
                        </a:ln>
                        <a:solidFill>
                          <a:schemeClr val="tx1"/>
                        </a:solidFill>
                        <a:effectLst/>
                        <a:latin typeface="Arial" charset="0"/>
                        <a:cs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extLst>
                  <a:ext uri="{0D108BD9-81ED-4DB2-BD59-A6C34878D82A}">
                    <a16:rowId xmlns:a16="http://schemas.microsoft.com/office/drawing/2014/main" val="10000"/>
                  </a:ext>
                </a:extLst>
              </a:tr>
              <a:tr h="6822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charset="0"/>
                          <a:cs typeface="Times New Roman" pitchFamily="18" charset="0"/>
                        </a:rPr>
                        <a:t>Be Safe</a:t>
                      </a: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a:ln>
                            <a:noFill/>
                          </a:ln>
                          <a:solidFill>
                            <a:schemeClr val="tx1"/>
                          </a:solidFill>
                          <a:effectLst/>
                          <a:latin typeface="Arial" charset="0"/>
                          <a:cs typeface="Times New Roman" pitchFamily="18" charset="0"/>
                        </a:rPr>
                        <a:t>2      1      0</a:t>
                      </a:r>
                      <a:endParaRPr kumimoji="0" lang="en-US" sz="1400" b="0" i="0" u="none" strike="noStrike" cap="none" normalizeH="0" baseline="0" dirty="0">
                        <a:ln>
                          <a:noFill/>
                        </a:ln>
                        <a:solidFill>
                          <a:schemeClr val="tx1"/>
                        </a:solidFill>
                        <a:effectLst/>
                        <a:latin typeface="Arial" charset="0"/>
                        <a:cs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cs typeface="Times New Roman" pitchFamily="18" charset="0"/>
                        </a:rPr>
                        <a:t>2        1        0</a:t>
                      </a:r>
                      <a:endParaRPr kumimoji="0" lang="en-US" sz="1400" b="0" i="0" u="none" strike="noStrike" cap="none" normalizeH="0" baseline="0">
                        <a:ln>
                          <a:noFill/>
                        </a:ln>
                        <a:solidFill>
                          <a:schemeClr val="tx1"/>
                        </a:solidFill>
                        <a:effectLst/>
                        <a:latin typeface="Arial" charset="0"/>
                        <a:cs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cs typeface="Times New Roman" pitchFamily="18" charset="0"/>
                        </a:rPr>
                        <a:t>2        1        0</a:t>
                      </a:r>
                      <a:endParaRPr kumimoji="0" lang="en-US" sz="1400" b="0" i="0" u="none" strike="noStrike" cap="none" normalizeH="0" baseline="0">
                        <a:ln>
                          <a:noFill/>
                        </a:ln>
                        <a:solidFill>
                          <a:schemeClr val="tx1"/>
                        </a:solidFill>
                        <a:effectLst/>
                        <a:latin typeface="Arial" charset="0"/>
                        <a:cs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cs typeface="Times New Roman" pitchFamily="18" charset="0"/>
                        </a:rPr>
                        <a:t>2        1        0</a:t>
                      </a:r>
                      <a:endParaRPr kumimoji="0" lang="en-US" sz="1400" b="0" i="0" u="none" strike="noStrike" cap="none" normalizeH="0" baseline="0">
                        <a:ln>
                          <a:noFill/>
                        </a:ln>
                        <a:solidFill>
                          <a:schemeClr val="tx1"/>
                        </a:solidFill>
                        <a:effectLst/>
                        <a:latin typeface="Arial" charset="0"/>
                        <a:cs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20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charset="0"/>
                          <a:cs typeface="Times New Roman" pitchFamily="18" charset="0"/>
                        </a:rPr>
                        <a:t>Be Respectful</a:t>
                      </a: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cs typeface="Times New Roman" pitchFamily="18" charset="0"/>
                        </a:rPr>
                        <a:t>2        1        0</a:t>
                      </a:r>
                      <a:endParaRPr kumimoji="0" lang="en-US" sz="1400" b="0" i="0" u="none" strike="noStrike" cap="none" normalizeH="0" baseline="0">
                        <a:ln>
                          <a:noFill/>
                        </a:ln>
                        <a:solidFill>
                          <a:schemeClr val="tx1"/>
                        </a:solidFill>
                        <a:effectLst/>
                        <a:latin typeface="Arial" charset="0"/>
                        <a:cs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a:ln>
                            <a:noFill/>
                          </a:ln>
                          <a:solidFill>
                            <a:schemeClr val="tx1"/>
                          </a:solidFill>
                          <a:effectLst/>
                          <a:latin typeface="Arial" charset="0"/>
                          <a:cs typeface="Times New Roman" pitchFamily="18" charset="0"/>
                        </a:rPr>
                        <a:t>2        1        0</a:t>
                      </a:r>
                      <a:endParaRPr kumimoji="0" lang="en-US" sz="1400" b="0" i="0" u="none" strike="noStrike" cap="none" normalizeH="0" baseline="0" dirty="0">
                        <a:ln>
                          <a:noFill/>
                        </a:ln>
                        <a:solidFill>
                          <a:schemeClr val="tx1"/>
                        </a:solidFill>
                        <a:effectLst/>
                        <a:latin typeface="Arial" charset="0"/>
                        <a:cs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cs typeface="Times New Roman" pitchFamily="18" charset="0"/>
                        </a:rPr>
                        <a:t>2        1        0</a:t>
                      </a:r>
                      <a:endParaRPr kumimoji="0" lang="en-US" sz="1400" b="0" i="0" u="none" strike="noStrike" cap="none" normalizeH="0" baseline="0">
                        <a:ln>
                          <a:noFill/>
                        </a:ln>
                        <a:solidFill>
                          <a:schemeClr val="tx1"/>
                        </a:solidFill>
                        <a:effectLst/>
                        <a:latin typeface="Arial" charset="0"/>
                        <a:cs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cs typeface="Times New Roman" pitchFamily="18" charset="0"/>
                        </a:rPr>
                        <a:t>2        1        0</a:t>
                      </a:r>
                      <a:endParaRPr kumimoji="0" lang="en-US" sz="1400" b="0" i="0" u="none" strike="noStrike" cap="none" normalizeH="0" baseline="0">
                        <a:ln>
                          <a:noFill/>
                        </a:ln>
                        <a:solidFill>
                          <a:schemeClr val="tx1"/>
                        </a:solidFill>
                        <a:effectLst/>
                        <a:latin typeface="Arial" charset="0"/>
                        <a:cs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072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charset="0"/>
                          <a:cs typeface="Times New Roman" pitchFamily="18" charset="0"/>
                        </a:rPr>
                        <a:t>Be Responsible</a:t>
                      </a: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a:ln>
                            <a:noFill/>
                          </a:ln>
                          <a:solidFill>
                            <a:schemeClr val="tx1"/>
                          </a:solidFill>
                          <a:effectLst/>
                          <a:latin typeface="Arial" charset="0"/>
                          <a:cs typeface="Times New Roman" pitchFamily="18" charset="0"/>
                        </a:rPr>
                        <a:t>2        1        0</a:t>
                      </a:r>
                      <a:endParaRPr kumimoji="0" lang="en-US" sz="1400" b="0" i="0" u="none" strike="noStrike" cap="none" normalizeH="0" baseline="0" dirty="0">
                        <a:ln>
                          <a:noFill/>
                        </a:ln>
                        <a:solidFill>
                          <a:schemeClr val="tx1"/>
                        </a:solidFill>
                        <a:effectLst/>
                        <a:latin typeface="Arial" charset="0"/>
                        <a:cs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cs typeface="Times New Roman" pitchFamily="18" charset="0"/>
                        </a:rPr>
                        <a:t>2        1        0</a:t>
                      </a:r>
                      <a:endParaRPr kumimoji="0" lang="en-US" sz="1400" b="0" i="0" u="none" strike="noStrike" cap="none" normalizeH="0" baseline="0">
                        <a:ln>
                          <a:noFill/>
                        </a:ln>
                        <a:solidFill>
                          <a:schemeClr val="tx1"/>
                        </a:solidFill>
                        <a:effectLst/>
                        <a:latin typeface="Arial" charset="0"/>
                        <a:cs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cs typeface="Times New Roman" pitchFamily="18" charset="0"/>
                        </a:rPr>
                        <a:t>2        1        0</a:t>
                      </a:r>
                      <a:endParaRPr kumimoji="0" lang="en-US" sz="1400" b="0" i="0" u="none" strike="noStrike" cap="none" normalizeH="0" baseline="0">
                        <a:ln>
                          <a:noFill/>
                        </a:ln>
                        <a:solidFill>
                          <a:schemeClr val="tx1"/>
                        </a:solidFill>
                        <a:effectLst/>
                        <a:latin typeface="Arial" charset="0"/>
                        <a:cs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cs typeface="Times New Roman" pitchFamily="18" charset="0"/>
                        </a:rPr>
                        <a:t>2        1        0</a:t>
                      </a:r>
                      <a:endParaRPr kumimoji="0" lang="en-US" sz="1400" b="0" i="0" u="none" strike="noStrike" cap="none" normalizeH="0" baseline="0">
                        <a:ln>
                          <a:noFill/>
                        </a:ln>
                        <a:solidFill>
                          <a:schemeClr val="tx1"/>
                        </a:solidFill>
                        <a:effectLst/>
                        <a:latin typeface="Arial" charset="0"/>
                        <a:cs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86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cs typeface="Times New Roman" pitchFamily="18" charset="0"/>
                        </a:rPr>
                        <a:t>Total Points</a:t>
                      </a:r>
                      <a:endParaRPr kumimoji="0" lang="en-US" sz="1400" b="0" i="0" u="none" strike="noStrike" cap="none" normalizeH="0" baseline="0">
                        <a:ln>
                          <a:noFill/>
                        </a:ln>
                        <a:solidFill>
                          <a:schemeClr val="tx1"/>
                        </a:solidFill>
                        <a:effectLst/>
                        <a:latin typeface="Arial" charset="0"/>
                        <a:cs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cs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cs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cs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cs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86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cs typeface="Times New Roman" pitchFamily="18" charset="0"/>
                        </a:rPr>
                        <a:t>Teacher Initials</a:t>
                      </a:r>
                      <a:endParaRPr kumimoji="0" lang="en-US" sz="1400" b="0" i="0" u="none" strike="noStrike" cap="none" normalizeH="0" baseline="0">
                        <a:ln>
                          <a:noFill/>
                        </a:ln>
                        <a:solidFill>
                          <a:schemeClr val="tx1"/>
                        </a:solidFill>
                        <a:effectLst/>
                        <a:latin typeface="Arial" charset="0"/>
                        <a:cs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cs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cs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cs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charset="0"/>
                        <a:cs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2752" name="Rectangle 52"/>
          <p:cNvSpPr>
            <a:spLocks noChangeArrowheads="1"/>
          </p:cNvSpPr>
          <p:nvPr/>
        </p:nvSpPr>
        <p:spPr bwMode="auto">
          <a:xfrm>
            <a:off x="-590550" y="5073205"/>
            <a:ext cx="6816329" cy="13157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a:endParaRPr lang="en-US" sz="675" dirty="0">
              <a:latin typeface="Calibri" charset="0"/>
              <a:cs typeface="Times New Roman" charset="0"/>
            </a:endParaRPr>
          </a:p>
          <a:p>
            <a:pPr algn="ctr"/>
            <a:endParaRPr lang="en-US" sz="675" dirty="0">
              <a:latin typeface="Calibri" charset="0"/>
              <a:cs typeface="Times New Roman" charset="0"/>
            </a:endParaRPr>
          </a:p>
          <a:p>
            <a:pPr algn="ctr"/>
            <a:endParaRPr lang="en-US" sz="675" dirty="0">
              <a:latin typeface="Calibri" charset="0"/>
              <a:cs typeface="Times New Roman" charset="0"/>
            </a:endParaRPr>
          </a:p>
          <a:p>
            <a:pPr algn="ctr"/>
            <a:endParaRPr lang="en-US" sz="675" dirty="0">
              <a:latin typeface="Calibri" charset="0"/>
              <a:cs typeface="Times New Roman" charset="0"/>
            </a:endParaRPr>
          </a:p>
          <a:p>
            <a:pPr algn="ctr"/>
            <a:r>
              <a:rPr lang="en-US" sz="675" dirty="0">
                <a:latin typeface="Calibri" charset="0"/>
                <a:cs typeface="Times New Roman" charset="0"/>
              </a:rPr>
              <a:t>					</a:t>
            </a:r>
            <a:r>
              <a:rPr lang="en-US" sz="1050" dirty="0">
                <a:cs typeface="Times New Roman" charset="0"/>
              </a:rPr>
              <a:t>Adapted from Grant Middle School STAR CLUB</a:t>
            </a:r>
            <a:endParaRPr lang="en-US" sz="1050" dirty="0"/>
          </a:p>
          <a:p>
            <a:pPr eaLnBrk="0" hangingPunct="0"/>
            <a:r>
              <a:rPr lang="en-US" sz="675" dirty="0">
                <a:latin typeface="Comic Sans MS" charset="0"/>
                <a:cs typeface="Times New Roman" charset="0"/>
              </a:rPr>
              <a:t>									           </a:t>
            </a:r>
            <a:endParaRPr lang="en-US" sz="675" dirty="0">
              <a:latin typeface="Calibri" charset="0"/>
            </a:endParaRPr>
          </a:p>
          <a:p>
            <a:pPr eaLnBrk="0" hangingPunct="0"/>
            <a:endParaRPr lang="en-US" dirty="0">
              <a:latin typeface="Calibri" charset="0"/>
            </a:endParaRPr>
          </a:p>
        </p:txBody>
      </p:sp>
      <p:sp>
        <p:nvSpPr>
          <p:cNvPr id="72753" name="Rectangle 53"/>
          <p:cNvSpPr>
            <a:spLocks noChangeArrowheads="1"/>
          </p:cNvSpPr>
          <p:nvPr/>
        </p:nvSpPr>
        <p:spPr bwMode="auto">
          <a:xfrm>
            <a:off x="1945484" y="7679059"/>
            <a:ext cx="4498347" cy="196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US" sz="675">
                <a:latin typeface="Calibri" charset="0"/>
                <a:cs typeface="Times New Roman" charset="0"/>
              </a:rPr>
              <a:t>Adapted from </a:t>
            </a:r>
            <a:r>
              <a:rPr lang="en-US" sz="675" i="1">
                <a:latin typeface="Calibri" charset="0"/>
                <a:cs typeface="Times New Roman" charset="0"/>
              </a:rPr>
              <a:t>Responding to Problem Behavior in Schools: The Behavior Education Program</a:t>
            </a:r>
            <a:r>
              <a:rPr lang="en-US" sz="675">
                <a:latin typeface="Calibri" charset="0"/>
                <a:cs typeface="Times New Roman" charset="0"/>
              </a:rPr>
              <a:t> by Crone, Horner, and Hawken</a:t>
            </a:r>
            <a:endParaRPr lang="en-US">
              <a:latin typeface="Calibri" charset="0"/>
            </a:endParaRPr>
          </a:p>
        </p:txBody>
      </p:sp>
      <p:sp>
        <p:nvSpPr>
          <p:cNvPr id="2" name="TextBox 1"/>
          <p:cNvSpPr txBox="1">
            <a:spLocks noChangeArrowheads="1"/>
          </p:cNvSpPr>
          <p:nvPr/>
        </p:nvSpPr>
        <p:spPr bwMode="auto">
          <a:xfrm>
            <a:off x="3067050" y="2513028"/>
            <a:ext cx="1371600" cy="5770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50" b="1" dirty="0">
                <a:solidFill>
                  <a:srgbClr val="FF0000"/>
                </a:solidFill>
                <a:cs typeface="Times New Roman" charset="0"/>
              </a:rPr>
              <a:t>Use your words</a:t>
            </a:r>
          </a:p>
          <a:p>
            <a:pPr algn="ctr" eaLnBrk="1" hangingPunct="1"/>
            <a:r>
              <a:rPr lang="en-US" sz="1050" b="1" dirty="0">
                <a:solidFill>
                  <a:srgbClr val="FF0000"/>
                </a:solidFill>
                <a:cs typeface="Times New Roman" charset="0"/>
              </a:rPr>
              <a:t>Use deep breathing </a:t>
            </a:r>
          </a:p>
        </p:txBody>
      </p:sp>
      <p:sp>
        <p:nvSpPr>
          <p:cNvPr id="9" name="TextBox 8"/>
          <p:cNvSpPr txBox="1">
            <a:spLocks noChangeArrowheads="1"/>
          </p:cNvSpPr>
          <p:nvPr/>
        </p:nvSpPr>
        <p:spPr bwMode="auto">
          <a:xfrm>
            <a:off x="3067050" y="3160119"/>
            <a:ext cx="1371600" cy="692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975" b="1" dirty="0">
                <a:solidFill>
                  <a:srgbClr val="FF0000"/>
                </a:solidFill>
                <a:cs typeface="Times New Roman" charset="0"/>
              </a:rPr>
              <a:t>Keep arm</a:t>
            </a:r>
            <a:r>
              <a:rPr lang="ja-JP" altLang="en-US" sz="975" b="1">
                <a:solidFill>
                  <a:srgbClr val="FF0000"/>
                </a:solidFill>
                <a:cs typeface="Times New Roman" charset="0"/>
              </a:rPr>
              <a:t>’</a:t>
            </a:r>
            <a:r>
              <a:rPr lang="en-US" altLang="ja-JP" sz="975" b="1" dirty="0">
                <a:solidFill>
                  <a:srgbClr val="FF0000"/>
                </a:solidFill>
                <a:cs typeface="Times New Roman" charset="0"/>
              </a:rPr>
              <a:t>s distance</a:t>
            </a:r>
          </a:p>
          <a:p>
            <a:pPr algn="ctr" eaLnBrk="1" hangingPunct="1"/>
            <a:r>
              <a:rPr lang="en-US" sz="975" b="1" dirty="0">
                <a:solidFill>
                  <a:srgbClr val="FF0000"/>
                </a:solidFill>
                <a:cs typeface="Times New Roman" charset="0"/>
              </a:rPr>
              <a:t>Use #2 voice level when upset</a:t>
            </a:r>
            <a:endParaRPr lang="en-US" sz="975" dirty="0">
              <a:solidFill>
                <a:srgbClr val="FF0000"/>
              </a:solidFill>
              <a:cs typeface="Arial" charset="0"/>
            </a:endParaRPr>
          </a:p>
        </p:txBody>
      </p:sp>
      <p:sp>
        <p:nvSpPr>
          <p:cNvPr id="10" name="TextBox 9"/>
          <p:cNvSpPr txBox="1">
            <a:spLocks noChangeArrowheads="1"/>
          </p:cNvSpPr>
          <p:nvPr/>
        </p:nvSpPr>
        <p:spPr bwMode="auto">
          <a:xfrm>
            <a:off x="3067050" y="4018361"/>
            <a:ext cx="1371600" cy="5770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50" b="1" dirty="0">
                <a:solidFill>
                  <a:srgbClr val="FF0000"/>
                </a:solidFill>
                <a:cs typeface="Times New Roman" charset="0"/>
              </a:rPr>
              <a:t>Ask for breaks</a:t>
            </a:r>
          </a:p>
          <a:p>
            <a:pPr algn="ctr" eaLnBrk="1" hangingPunct="1"/>
            <a:r>
              <a:rPr lang="en-US" sz="1050" b="1" dirty="0">
                <a:solidFill>
                  <a:srgbClr val="FF0000"/>
                </a:solidFill>
                <a:cs typeface="Times New Roman" charset="0"/>
              </a:rPr>
              <a:t>Self-monitor with DPR</a:t>
            </a:r>
            <a:endParaRPr lang="en-US" sz="1050" dirty="0">
              <a:solidFill>
                <a:srgbClr val="FF0000"/>
              </a:solidFill>
              <a:cs typeface="Arial" charset="0"/>
            </a:endParaRPr>
          </a:p>
        </p:txBody>
      </p:sp>
      <p:sp>
        <p:nvSpPr>
          <p:cNvPr id="12" name="TextBox 11"/>
          <p:cNvSpPr txBox="1">
            <a:spLocks noChangeArrowheads="1"/>
          </p:cNvSpPr>
          <p:nvPr/>
        </p:nvSpPr>
        <p:spPr bwMode="auto">
          <a:xfrm>
            <a:off x="8210550" y="871539"/>
            <a:ext cx="131445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ja-JP" altLang="en-US" sz="1200" b="1" dirty="0">
                <a:solidFill>
                  <a:srgbClr val="FF0000"/>
                </a:solidFill>
              </a:rPr>
              <a:t>“</a:t>
            </a:r>
            <a:r>
              <a:rPr lang="en-US" altLang="ja-JP" sz="1200" b="1" dirty="0">
                <a:solidFill>
                  <a:srgbClr val="FF0000"/>
                </a:solidFill>
              </a:rPr>
              <a:t>Individualized Student Card linked to Tier 3 FBA/BIP"</a:t>
            </a:r>
            <a:endParaRPr lang="en-US" sz="1200" b="1" dirty="0">
              <a:solidFill>
                <a:srgbClr val="FF0000"/>
              </a:solidFill>
            </a:endParaRPr>
          </a:p>
        </p:txBody>
      </p:sp>
    </p:spTree>
    <p:extLst>
      <p:ext uri="{BB962C8B-B14F-4D97-AF65-F5344CB8AC3E}">
        <p14:creationId xmlns:p14="http://schemas.microsoft.com/office/powerpoint/2010/main" val="21574976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A916C-AD78-0D42-B292-E628EACA55E1}"/>
              </a:ext>
            </a:extLst>
          </p:cNvPr>
          <p:cNvSpPr>
            <a:spLocks noGrp="1"/>
          </p:cNvSpPr>
          <p:nvPr>
            <p:ph type="title"/>
          </p:nvPr>
        </p:nvSpPr>
        <p:spPr/>
        <p:txBody>
          <a:bodyPr/>
          <a:lstStyle/>
          <a:p>
            <a:r>
              <a:rPr lang="en-US" sz="4000" b="1" dirty="0"/>
              <a:t>Adding Internalizing Characteristics to Teaching Matrix</a:t>
            </a:r>
          </a:p>
        </p:txBody>
      </p:sp>
      <p:pic>
        <p:nvPicPr>
          <p:cNvPr id="6" name="Picture 5">
            <a:extLst>
              <a:ext uri="{FF2B5EF4-FFF2-40B4-BE49-F238E27FC236}">
                <a16:creationId xmlns:a16="http://schemas.microsoft.com/office/drawing/2014/main" id="{EFBC83B4-D500-384D-8541-8F45C83F0FBF}"/>
              </a:ext>
            </a:extLst>
          </p:cNvPr>
          <p:cNvPicPr>
            <a:picLocks noChangeAspect="1"/>
          </p:cNvPicPr>
          <p:nvPr/>
        </p:nvPicPr>
        <p:blipFill>
          <a:blip r:embed="rId3"/>
          <a:stretch>
            <a:fillRect/>
          </a:stretch>
        </p:blipFill>
        <p:spPr>
          <a:xfrm>
            <a:off x="1981200" y="1417638"/>
            <a:ext cx="8229600" cy="4838231"/>
          </a:xfrm>
          <a:prstGeom prst="rect">
            <a:avLst/>
          </a:prstGeom>
        </p:spPr>
      </p:pic>
    </p:spTree>
    <p:extLst>
      <p:ext uri="{BB962C8B-B14F-4D97-AF65-F5344CB8AC3E}">
        <p14:creationId xmlns:p14="http://schemas.microsoft.com/office/powerpoint/2010/main" val="42600474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A40CA615-32A8-5E46-B476-59E7A35FA785}"/>
              </a:ext>
            </a:extLst>
          </p:cNvPr>
          <p:cNvPicPr>
            <a:picLocks noChangeAspect="1"/>
          </p:cNvPicPr>
          <p:nvPr/>
        </p:nvPicPr>
        <p:blipFill>
          <a:blip r:embed="rId3"/>
          <a:stretch>
            <a:fillRect/>
          </a:stretch>
        </p:blipFill>
        <p:spPr>
          <a:xfrm>
            <a:off x="3733800" y="325433"/>
            <a:ext cx="4724400" cy="6207134"/>
          </a:xfrm>
          <a:prstGeom prst="rect">
            <a:avLst/>
          </a:prstGeom>
        </p:spPr>
      </p:pic>
    </p:spTree>
    <p:extLst>
      <p:ext uri="{BB962C8B-B14F-4D97-AF65-F5344CB8AC3E}">
        <p14:creationId xmlns:p14="http://schemas.microsoft.com/office/powerpoint/2010/main" val="40344448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312E6-BF99-CD47-92C1-DF1CF07D3600}"/>
              </a:ext>
            </a:extLst>
          </p:cNvPr>
          <p:cNvSpPr>
            <a:spLocks noGrp="1"/>
          </p:cNvSpPr>
          <p:nvPr>
            <p:ph type="title"/>
          </p:nvPr>
        </p:nvSpPr>
        <p:spPr/>
        <p:txBody>
          <a:bodyPr/>
          <a:lstStyle/>
          <a:p>
            <a:r>
              <a:rPr lang="en-US" dirty="0"/>
              <a:t>Individualizing CICO: Video</a:t>
            </a:r>
          </a:p>
        </p:txBody>
      </p:sp>
      <p:sp>
        <p:nvSpPr>
          <p:cNvPr id="3" name="Content Placeholder 2">
            <a:extLst>
              <a:ext uri="{FF2B5EF4-FFF2-40B4-BE49-F238E27FC236}">
                <a16:creationId xmlns:a16="http://schemas.microsoft.com/office/drawing/2014/main" id="{42C5A7D5-8A95-1E40-8014-8682441F5DDD}"/>
              </a:ext>
            </a:extLst>
          </p:cNvPr>
          <p:cNvSpPr>
            <a:spLocks noGrp="1"/>
          </p:cNvSpPr>
          <p:nvPr>
            <p:ph idx="1"/>
          </p:nvPr>
        </p:nvSpPr>
        <p:spPr>
          <a:xfrm>
            <a:off x="1828800" y="2667000"/>
            <a:ext cx="8229600" cy="2667000"/>
          </a:xfrm>
        </p:spPr>
        <p:txBody>
          <a:bodyPr/>
          <a:lstStyle/>
          <a:p>
            <a:pPr marL="0" indent="0" algn="ctr">
              <a:buNone/>
            </a:pPr>
            <a:r>
              <a:rPr lang="en-US" dirty="0"/>
              <a:t> </a:t>
            </a:r>
            <a:r>
              <a:rPr lang="en-US" u="sng" dirty="0">
                <a:hlinkClick r:id="rId3"/>
              </a:rPr>
              <a:t>https://www.youtube.com/watch?v=btFC13oz9mM</a:t>
            </a:r>
            <a:endParaRPr lang="en-US" u="sng" dirty="0"/>
          </a:p>
          <a:p>
            <a:pPr marL="0" indent="0" algn="ctr">
              <a:buNone/>
            </a:pPr>
            <a:endParaRPr lang="en-US" dirty="0"/>
          </a:p>
        </p:txBody>
      </p:sp>
    </p:spTree>
    <p:extLst>
      <p:ext uri="{BB962C8B-B14F-4D97-AF65-F5344CB8AC3E}">
        <p14:creationId xmlns:p14="http://schemas.microsoft.com/office/powerpoint/2010/main" val="2191551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981200" y="274638"/>
            <a:ext cx="5334000" cy="1143000"/>
          </a:xfrm>
        </p:spPr>
        <p:txBody>
          <a:bodyPr/>
          <a:lstStyle/>
          <a:p>
            <a:r>
              <a:rPr lang="en-US" b="1" dirty="0"/>
              <a:t>Activity #4</a:t>
            </a:r>
          </a:p>
        </p:txBody>
      </p:sp>
      <p:sp>
        <p:nvSpPr>
          <p:cNvPr id="30722" name="Rectangle 3"/>
          <p:cNvSpPr>
            <a:spLocks noGrp="1" noChangeArrowheads="1"/>
          </p:cNvSpPr>
          <p:nvPr>
            <p:ph idx="1"/>
          </p:nvPr>
        </p:nvSpPr>
        <p:spPr>
          <a:xfrm>
            <a:off x="795130" y="1692276"/>
            <a:ext cx="6983896" cy="3741115"/>
          </a:xfrm>
        </p:spPr>
        <p:txBody>
          <a:bodyPr>
            <a:normAutofit/>
          </a:bodyPr>
          <a:lstStyle/>
          <a:p>
            <a:r>
              <a:rPr lang="en-US" sz="3600" dirty="0"/>
              <a:t>Consider what modifications to CICO could be made to meet the needs of some of your students.</a:t>
            </a:r>
          </a:p>
          <a:p>
            <a:endParaRPr lang="en-US" sz="3600" dirty="0"/>
          </a:p>
          <a:p>
            <a:r>
              <a:rPr lang="en-US" sz="3600" dirty="0"/>
              <a:t>How could modifications to CICO support your selected student/s?</a:t>
            </a:r>
          </a:p>
          <a:p>
            <a:pPr marL="0" indent="0">
              <a:buNone/>
            </a:pPr>
            <a:endParaRPr lang="en-US" sz="3600" b="1" dirty="0"/>
          </a:p>
        </p:txBody>
      </p:sp>
      <p:sp>
        <p:nvSpPr>
          <p:cNvPr id="4" name="object 2"/>
          <p:cNvSpPr/>
          <p:nvPr/>
        </p:nvSpPr>
        <p:spPr>
          <a:xfrm>
            <a:off x="7030285" y="0"/>
            <a:ext cx="5161715" cy="6858000"/>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2812325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981200" y="274638"/>
            <a:ext cx="5334000" cy="1143000"/>
          </a:xfrm>
        </p:spPr>
        <p:txBody>
          <a:bodyPr/>
          <a:lstStyle/>
          <a:p>
            <a:r>
              <a:rPr lang="en-US" b="1" dirty="0"/>
              <a:t>Activity #5 (optional)</a:t>
            </a:r>
          </a:p>
        </p:txBody>
      </p:sp>
      <p:sp>
        <p:nvSpPr>
          <p:cNvPr id="30722" name="Rectangle 3"/>
          <p:cNvSpPr>
            <a:spLocks noGrp="1" noChangeArrowheads="1"/>
          </p:cNvSpPr>
          <p:nvPr>
            <p:ph idx="1"/>
          </p:nvPr>
        </p:nvSpPr>
        <p:spPr>
          <a:xfrm>
            <a:off x="2133600" y="2057400"/>
            <a:ext cx="4114800" cy="3379788"/>
          </a:xfrm>
        </p:spPr>
        <p:txBody>
          <a:bodyPr/>
          <a:lstStyle/>
          <a:p>
            <a:pPr marL="0" indent="0">
              <a:buNone/>
            </a:pPr>
            <a:r>
              <a:rPr lang="en-US" sz="3600" dirty="0"/>
              <a:t>Complete the CICO Self-Assessment in your workbook pg. 6</a:t>
            </a:r>
          </a:p>
        </p:txBody>
      </p:sp>
      <p:sp>
        <p:nvSpPr>
          <p:cNvPr id="4" name="object 2"/>
          <p:cNvSpPr/>
          <p:nvPr/>
        </p:nvSpPr>
        <p:spPr>
          <a:xfrm>
            <a:off x="7030285" y="0"/>
            <a:ext cx="5161715" cy="6858000"/>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18781384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FA72C-773B-5841-8049-87932682CE14}"/>
              </a:ext>
            </a:extLst>
          </p:cNvPr>
          <p:cNvSpPr>
            <a:spLocks noGrp="1"/>
          </p:cNvSpPr>
          <p:nvPr>
            <p:ph type="title"/>
          </p:nvPr>
        </p:nvSpPr>
        <p:spPr>
          <a:xfrm>
            <a:off x="1311965" y="2590800"/>
            <a:ext cx="8898835" cy="1143000"/>
          </a:xfrm>
        </p:spPr>
        <p:txBody>
          <a:bodyPr>
            <a:noAutofit/>
          </a:bodyPr>
          <a:lstStyle/>
          <a:p>
            <a:r>
              <a:rPr lang="en-US" sz="4800" b="1" dirty="0">
                <a:solidFill>
                  <a:schemeClr val="accent6">
                    <a:lumMod val="75000"/>
                  </a:schemeClr>
                </a:solidFill>
              </a:rPr>
              <a:t>Other Targeted Level Interventions</a:t>
            </a:r>
          </a:p>
        </p:txBody>
      </p:sp>
    </p:spTree>
    <p:extLst>
      <p:ext uri="{BB962C8B-B14F-4D97-AF65-F5344CB8AC3E}">
        <p14:creationId xmlns:p14="http://schemas.microsoft.com/office/powerpoint/2010/main" val="17744138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EE4E1-6BE1-2C47-B77A-49DFE0655884}"/>
              </a:ext>
            </a:extLst>
          </p:cNvPr>
          <p:cNvSpPr>
            <a:spLocks noGrp="1"/>
          </p:cNvSpPr>
          <p:nvPr>
            <p:ph type="title"/>
          </p:nvPr>
        </p:nvSpPr>
        <p:spPr>
          <a:xfrm>
            <a:off x="371061" y="365125"/>
            <a:ext cx="11357113" cy="1325563"/>
          </a:xfrm>
        </p:spPr>
        <p:txBody>
          <a:bodyPr>
            <a:normAutofit fontScale="90000"/>
          </a:bodyPr>
          <a:lstStyle/>
          <a:p>
            <a:br>
              <a:rPr lang="en-US" dirty="0"/>
            </a:br>
            <a:br>
              <a:rPr lang="en-US" dirty="0"/>
            </a:br>
            <a:r>
              <a:rPr lang="en-US" dirty="0"/>
              <a:t>PBIS, SEL, RP, and Trauma-Informed Practices - Commonalities:</a:t>
            </a:r>
            <a:br>
              <a:rPr lang="en-US" dirty="0"/>
            </a:br>
            <a:br>
              <a:rPr lang="en-US" dirty="0"/>
            </a:br>
            <a:endParaRPr lang="en-US" dirty="0"/>
          </a:p>
        </p:txBody>
      </p:sp>
      <p:sp>
        <p:nvSpPr>
          <p:cNvPr id="3" name="Content Placeholder 2">
            <a:extLst>
              <a:ext uri="{FF2B5EF4-FFF2-40B4-BE49-F238E27FC236}">
                <a16:creationId xmlns:a16="http://schemas.microsoft.com/office/drawing/2014/main" id="{93006F86-C915-CE4F-A1CD-D75423BC4FCA}"/>
              </a:ext>
            </a:extLst>
          </p:cNvPr>
          <p:cNvSpPr>
            <a:spLocks noGrp="1"/>
          </p:cNvSpPr>
          <p:nvPr>
            <p:ph idx="1"/>
          </p:nvPr>
        </p:nvSpPr>
        <p:spPr>
          <a:xfrm>
            <a:off x="1934817" y="1789043"/>
            <a:ext cx="8229600" cy="4446588"/>
          </a:xfrm>
        </p:spPr>
        <p:txBody>
          <a:bodyPr>
            <a:normAutofit lnSpcReduction="10000"/>
          </a:bodyPr>
          <a:lstStyle/>
          <a:p>
            <a:r>
              <a:rPr lang="en-US" dirty="0"/>
              <a:t>Whole-school</a:t>
            </a:r>
          </a:p>
          <a:p>
            <a:r>
              <a:rPr lang="en-US" dirty="0"/>
              <a:t>Positive, strengths-based</a:t>
            </a:r>
          </a:p>
          <a:p>
            <a:r>
              <a:rPr lang="en-US" dirty="0"/>
              <a:t>Proactive/prevention-focused</a:t>
            </a:r>
          </a:p>
          <a:p>
            <a:r>
              <a:rPr lang="en-US" dirty="0"/>
              <a:t>Contribute to </a:t>
            </a:r>
            <a:r>
              <a:rPr lang="en-US" u="sng" dirty="0"/>
              <a:t>and</a:t>
            </a:r>
            <a:r>
              <a:rPr lang="en-US" dirty="0"/>
              <a:t> depend on an equitable learning environment</a:t>
            </a:r>
          </a:p>
          <a:p>
            <a:r>
              <a:rPr lang="en-US" dirty="0"/>
              <a:t>Same end goals in mind</a:t>
            </a:r>
          </a:p>
          <a:p>
            <a:pPr lvl="1"/>
            <a:r>
              <a:rPr lang="en-US" dirty="0"/>
              <a:t>To build a safe, respectful, and productive learning environment</a:t>
            </a:r>
          </a:p>
          <a:p>
            <a:pPr lvl="1"/>
            <a:r>
              <a:rPr lang="en-US" dirty="0"/>
              <a:t>To establish a positive school climate where students and adults have strong, positive relationships and students understand what is expected of them as learners at school</a:t>
            </a:r>
          </a:p>
          <a:p>
            <a:endParaRPr lang="en-US" dirty="0"/>
          </a:p>
        </p:txBody>
      </p:sp>
    </p:spTree>
    <p:extLst>
      <p:ext uri="{BB962C8B-B14F-4D97-AF65-F5344CB8AC3E}">
        <p14:creationId xmlns:p14="http://schemas.microsoft.com/office/powerpoint/2010/main" val="39884439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078966" y="533401"/>
            <a:ext cx="6476753" cy="6096001"/>
          </a:xfrm>
          <a:prstGeom prst="rect">
            <a:avLst/>
          </a:prstGeom>
          <a:blipFill>
            <a:blip r:embed="rId3" cstate="print"/>
            <a:stretch>
              <a:fillRect/>
            </a:stretch>
          </a:blipFill>
        </p:spPr>
        <p:txBody>
          <a:bodyPr wrap="square" lIns="0" tIns="0" rIns="0" bIns="0" rtlCol="0">
            <a:noAutofit/>
          </a:bodyPr>
          <a:lstStyle/>
          <a:p>
            <a:endParaRPr/>
          </a:p>
        </p:txBody>
      </p:sp>
      <p:sp>
        <p:nvSpPr>
          <p:cNvPr id="3" name="object 3"/>
          <p:cNvSpPr txBox="1"/>
          <p:nvPr/>
        </p:nvSpPr>
        <p:spPr>
          <a:xfrm>
            <a:off x="1676400" y="1886511"/>
            <a:ext cx="2188509" cy="1694890"/>
          </a:xfrm>
          <a:prstGeom prst="rect">
            <a:avLst/>
          </a:prstGeom>
        </p:spPr>
        <p:txBody>
          <a:bodyPr vert="horz" wrap="square" lIns="0" tIns="0" rIns="0" bIns="0" rtlCol="0">
            <a:noAutofit/>
          </a:bodyPr>
          <a:lstStyle/>
          <a:p>
            <a:pPr marL="11206" marR="11206">
              <a:lnSpc>
                <a:spcPts val="4491"/>
              </a:lnSpc>
            </a:pPr>
            <a:r>
              <a:rPr sz="3750" b="1" spc="-119" dirty="0">
                <a:solidFill>
                  <a:schemeClr val="accent6">
                    <a:lumMod val="75000"/>
                  </a:schemeClr>
                </a:solidFill>
                <a:latin typeface="Calibri"/>
                <a:cs typeface="Calibri"/>
              </a:rPr>
              <a:t>Social Emotional Learning</a:t>
            </a:r>
            <a:endParaRPr sz="3750" dirty="0">
              <a:solidFill>
                <a:schemeClr val="accent6">
                  <a:lumMod val="75000"/>
                </a:schemeClr>
              </a:solidFill>
              <a:latin typeface="Calibri"/>
              <a:cs typeface="Calibri"/>
            </a:endParaRPr>
          </a:p>
        </p:txBody>
      </p:sp>
      <p:sp>
        <p:nvSpPr>
          <p:cNvPr id="4" name="TextBox 3"/>
          <p:cNvSpPr txBox="1"/>
          <p:nvPr/>
        </p:nvSpPr>
        <p:spPr>
          <a:xfrm>
            <a:off x="1676400" y="152401"/>
            <a:ext cx="5577144" cy="1323439"/>
          </a:xfrm>
          <a:prstGeom prst="rect">
            <a:avLst/>
          </a:prstGeom>
          <a:noFill/>
        </p:spPr>
        <p:txBody>
          <a:bodyPr wrap="square" rtlCol="0">
            <a:spAutoFit/>
          </a:bodyPr>
          <a:lstStyle/>
          <a:p>
            <a:r>
              <a:rPr lang="en-US" sz="4000" b="1" dirty="0">
                <a:solidFill>
                  <a:schemeClr val="accent6">
                    <a:lumMod val="75000"/>
                  </a:schemeClr>
                </a:solidFill>
                <a:latin typeface="Calibri"/>
                <a:cs typeface="Calibri"/>
              </a:rPr>
              <a:t>Targeted Level Interventions for</a:t>
            </a:r>
          </a:p>
        </p:txBody>
      </p:sp>
      <p:grpSp>
        <p:nvGrpSpPr>
          <p:cNvPr id="5" name="Group 4"/>
          <p:cNvGrpSpPr/>
          <p:nvPr/>
        </p:nvGrpSpPr>
        <p:grpSpPr>
          <a:xfrm>
            <a:off x="9220200" y="37039"/>
            <a:ext cx="1434548" cy="992723"/>
            <a:chOff x="3184855" y="2847536"/>
            <a:chExt cx="2090530" cy="2273104"/>
          </a:xfrm>
        </p:grpSpPr>
        <p:sp>
          <p:nvSpPr>
            <p:cNvPr id="6" name="5-Point Star 5"/>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772921" y="3753255"/>
              <a:ext cx="914400" cy="1057105"/>
            </a:xfrm>
            <a:prstGeom prst="rect">
              <a:avLst/>
            </a:prstGeom>
            <a:noFill/>
          </p:spPr>
          <p:txBody>
            <a:bodyPr wrap="square" rtlCol="0">
              <a:spAutoFit/>
            </a:bodyPr>
            <a:lstStyle/>
            <a:p>
              <a:pPr algn="ctr"/>
              <a:r>
                <a:rPr lang="en-US" sz="2400" dirty="0">
                  <a:solidFill>
                    <a:schemeClr val="bg1"/>
                  </a:solidFill>
                  <a:latin typeface="+mj-lt"/>
                </a:rPr>
                <a:t>TFI</a:t>
              </a:r>
            </a:p>
          </p:txBody>
        </p:sp>
      </p:grpSp>
      <p:pic>
        <p:nvPicPr>
          <p:cNvPr id="11" name="Picture 10">
            <a:extLst>
              <a:ext uri="{FF2B5EF4-FFF2-40B4-BE49-F238E27FC236}">
                <a16:creationId xmlns:a16="http://schemas.microsoft.com/office/drawing/2014/main" id="{9664B5C0-34FD-E942-994B-A846C9E14CAF}"/>
              </a:ext>
            </a:extLst>
          </p:cNvPr>
          <p:cNvPicPr>
            <a:picLocks noChangeAspect="1"/>
          </p:cNvPicPr>
          <p:nvPr/>
        </p:nvPicPr>
        <p:blipFill>
          <a:blip r:embed="rId4"/>
          <a:stretch>
            <a:fillRect/>
          </a:stretch>
        </p:blipFill>
        <p:spPr>
          <a:xfrm>
            <a:off x="1768685" y="5287407"/>
            <a:ext cx="1130300" cy="1054100"/>
          </a:xfrm>
          <a:prstGeom prst="rect">
            <a:avLst/>
          </a:prstGeom>
        </p:spPr>
      </p:pic>
    </p:spTree>
    <p:extLst>
      <p:ext uri="{BB962C8B-B14F-4D97-AF65-F5344CB8AC3E}">
        <p14:creationId xmlns:p14="http://schemas.microsoft.com/office/powerpoint/2010/main" val="31945066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a:hlinkClick r:id="rId2"/>
            <a:extLst>
              <a:ext uri="{FF2B5EF4-FFF2-40B4-BE49-F238E27FC236}">
                <a16:creationId xmlns:a16="http://schemas.microsoft.com/office/drawing/2014/main" id="{97FCAB92-559B-C548-8C6A-9EB11F78F309}"/>
              </a:ext>
            </a:extLst>
          </p:cNvPr>
          <p:cNvPicPr>
            <a:picLocks noChangeAspect="1"/>
          </p:cNvPicPr>
          <p:nvPr/>
        </p:nvPicPr>
        <p:blipFill>
          <a:blip r:embed="rId3"/>
          <a:stretch>
            <a:fillRect/>
          </a:stretch>
        </p:blipFill>
        <p:spPr>
          <a:xfrm>
            <a:off x="2971800" y="-19594"/>
            <a:ext cx="6790232" cy="5927787"/>
          </a:xfrm>
          <a:prstGeom prst="rect">
            <a:avLst/>
          </a:prstGeom>
        </p:spPr>
      </p:pic>
      <p:sp>
        <p:nvSpPr>
          <p:cNvPr id="7" name="TextBox 6">
            <a:extLst>
              <a:ext uri="{FF2B5EF4-FFF2-40B4-BE49-F238E27FC236}">
                <a16:creationId xmlns:a16="http://schemas.microsoft.com/office/drawing/2014/main" id="{75CC5D7B-4735-1843-A826-7565ED1FC6E7}"/>
              </a:ext>
            </a:extLst>
          </p:cNvPr>
          <p:cNvSpPr txBox="1"/>
          <p:nvPr/>
        </p:nvSpPr>
        <p:spPr>
          <a:xfrm>
            <a:off x="5791201" y="6260068"/>
            <a:ext cx="2654381" cy="369332"/>
          </a:xfrm>
          <a:prstGeom prst="rect">
            <a:avLst/>
          </a:prstGeom>
          <a:noFill/>
        </p:spPr>
        <p:txBody>
          <a:bodyPr wrap="none" rtlCol="0">
            <a:spAutoFit/>
          </a:bodyPr>
          <a:lstStyle/>
          <a:p>
            <a:r>
              <a:rPr lang="en-US" b="1" i="1" dirty="0"/>
              <a:t>Margaret Wheatley, 2004</a:t>
            </a:r>
          </a:p>
        </p:txBody>
      </p:sp>
    </p:spTree>
    <p:extLst>
      <p:ext uri="{BB962C8B-B14F-4D97-AF65-F5344CB8AC3E}">
        <p14:creationId xmlns:p14="http://schemas.microsoft.com/office/powerpoint/2010/main" val="1118604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altLang="en-US" dirty="0"/>
              <a:t>Learning Outcomes </a:t>
            </a:r>
          </a:p>
        </p:txBody>
      </p:sp>
      <p:sp>
        <p:nvSpPr>
          <p:cNvPr id="28674" name="Rectangle 3"/>
          <p:cNvSpPr>
            <a:spLocks noGrp="1" noChangeArrowheads="1"/>
          </p:cNvSpPr>
          <p:nvPr>
            <p:ph idx="1"/>
          </p:nvPr>
        </p:nvSpPr>
        <p:spPr>
          <a:xfrm>
            <a:off x="1981200" y="1697039"/>
            <a:ext cx="8229600" cy="4446587"/>
          </a:xfrm>
        </p:spPr>
        <p:txBody>
          <a:bodyPr/>
          <a:lstStyle/>
          <a:p>
            <a:pPr marL="0" indent="0">
              <a:buNone/>
            </a:pPr>
            <a:r>
              <a:rPr lang="en-US" altLang="en-US" sz="2600" dirty="0"/>
              <a:t>By the end of our time together, your team will have:</a:t>
            </a:r>
          </a:p>
          <a:p>
            <a:r>
              <a:rPr lang="en-US" altLang="en-US" sz="2600" dirty="0"/>
              <a:t>Increased fluency in VTPBIS</a:t>
            </a:r>
            <a:r>
              <a:rPr lang="en-US" altLang="en-US" sz="2600" dirty="0">
                <a:solidFill>
                  <a:srgbClr val="FF0000"/>
                </a:solidFill>
              </a:rPr>
              <a:t> </a:t>
            </a:r>
            <a:r>
              <a:rPr lang="en-US" altLang="en-US" sz="2600" dirty="0"/>
              <a:t>– systems, data and practices</a:t>
            </a:r>
          </a:p>
          <a:p>
            <a:r>
              <a:rPr lang="en-US" altLang="en-US" sz="2600" dirty="0"/>
              <a:t>Strengthened Tier II</a:t>
            </a:r>
          </a:p>
          <a:p>
            <a:r>
              <a:rPr lang="en-US" altLang="en-US" sz="2600" dirty="0"/>
              <a:t>Used data to guide action planning</a:t>
            </a:r>
          </a:p>
          <a:p>
            <a:r>
              <a:rPr lang="en-US" altLang="en-US" sz="2600" dirty="0"/>
              <a:t>Practiced the use of the VTPBIS Behavior Support Plan</a:t>
            </a:r>
          </a:p>
          <a:p>
            <a:r>
              <a:rPr lang="en-US" altLang="en-US" sz="2600" dirty="0"/>
              <a:t>Begun the development of an Intensive Implementation Plan and roll-out activities </a:t>
            </a:r>
          </a:p>
          <a:p>
            <a:r>
              <a:rPr lang="en-US" altLang="en-US" sz="2600" dirty="0"/>
              <a:t>Planned and scheduled year-long meetings</a:t>
            </a:r>
            <a:endParaRPr lang="en-US" altLang="en-US" dirty="0"/>
          </a:p>
          <a:p>
            <a:r>
              <a:rPr lang="en-US" altLang="en-US" sz="2600" dirty="0"/>
              <a:t>Had a good time together!</a:t>
            </a:r>
          </a:p>
          <a:p>
            <a:pPr lvl="1"/>
            <a:endParaRPr lang="en-US" altLang="en-US" dirty="0"/>
          </a:p>
          <a:p>
            <a:endParaRPr lang="en-US" altLang="en-US" dirty="0"/>
          </a:p>
        </p:txBody>
      </p:sp>
    </p:spTree>
    <p:extLst>
      <p:ext uri="{BB962C8B-B14F-4D97-AF65-F5344CB8AC3E}">
        <p14:creationId xmlns:p14="http://schemas.microsoft.com/office/powerpoint/2010/main" val="1755979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495DF-049E-EA4E-87CA-BADF835CB4BD}"/>
              </a:ext>
            </a:extLst>
          </p:cNvPr>
          <p:cNvPicPr>
            <a:picLocks noChangeAspect="1"/>
          </p:cNvPicPr>
          <p:nvPr/>
        </p:nvPicPr>
        <p:blipFill>
          <a:blip r:embed="rId3"/>
          <a:stretch>
            <a:fillRect/>
          </a:stretch>
        </p:blipFill>
        <p:spPr>
          <a:xfrm>
            <a:off x="1873250" y="1746250"/>
            <a:ext cx="8445500" cy="3365500"/>
          </a:xfrm>
          <a:prstGeom prst="rect">
            <a:avLst/>
          </a:prstGeom>
        </p:spPr>
      </p:pic>
      <p:sp>
        <p:nvSpPr>
          <p:cNvPr id="4" name="Title 3">
            <a:extLst>
              <a:ext uri="{FF2B5EF4-FFF2-40B4-BE49-F238E27FC236}">
                <a16:creationId xmlns:a16="http://schemas.microsoft.com/office/drawing/2014/main" id="{892A016B-1A9A-BD4F-A54A-4986500FCC1F}"/>
              </a:ext>
            </a:extLst>
          </p:cNvPr>
          <p:cNvSpPr>
            <a:spLocks noGrp="1"/>
          </p:cNvSpPr>
          <p:nvPr>
            <p:ph type="title"/>
          </p:nvPr>
        </p:nvSpPr>
        <p:spPr/>
        <p:txBody>
          <a:bodyPr/>
          <a:lstStyle/>
          <a:p>
            <a:r>
              <a:rPr lang="en-US" sz="4000" dirty="0"/>
              <a:t>SEL is Essential Now More than EVER!</a:t>
            </a:r>
          </a:p>
        </p:txBody>
      </p:sp>
      <p:pic>
        <p:nvPicPr>
          <p:cNvPr id="6" name="Picture 5">
            <a:extLst>
              <a:ext uri="{FF2B5EF4-FFF2-40B4-BE49-F238E27FC236}">
                <a16:creationId xmlns:a16="http://schemas.microsoft.com/office/drawing/2014/main" id="{63126446-DB03-C543-938C-93E666E5A128}"/>
              </a:ext>
            </a:extLst>
          </p:cNvPr>
          <p:cNvPicPr>
            <a:picLocks noChangeAspect="1"/>
          </p:cNvPicPr>
          <p:nvPr/>
        </p:nvPicPr>
        <p:blipFill>
          <a:blip r:embed="rId4"/>
          <a:stretch>
            <a:fillRect/>
          </a:stretch>
        </p:blipFill>
        <p:spPr>
          <a:xfrm>
            <a:off x="5530850" y="5237646"/>
            <a:ext cx="1130300" cy="1054100"/>
          </a:xfrm>
          <a:prstGeom prst="rect">
            <a:avLst/>
          </a:prstGeom>
        </p:spPr>
      </p:pic>
    </p:spTree>
    <p:extLst>
      <p:ext uri="{BB962C8B-B14F-4D97-AF65-F5344CB8AC3E}">
        <p14:creationId xmlns:p14="http://schemas.microsoft.com/office/powerpoint/2010/main" val="10322021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756256" y="5733504"/>
            <a:ext cx="354059" cy="761283"/>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771469" y="5748949"/>
            <a:ext cx="231915" cy="732278"/>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8" name="object 8"/>
          <p:cNvSpPr txBox="1"/>
          <p:nvPr/>
        </p:nvSpPr>
        <p:spPr>
          <a:xfrm>
            <a:off x="2286000" y="1676400"/>
            <a:ext cx="4691960" cy="3880418"/>
          </a:xfrm>
          <a:prstGeom prst="rect">
            <a:avLst/>
          </a:prstGeom>
        </p:spPr>
        <p:txBody>
          <a:bodyPr vert="horz" wrap="square" lIns="0" tIns="0" rIns="0" bIns="0" rtlCol="0">
            <a:noAutofit/>
          </a:bodyPr>
          <a:lstStyle/>
          <a:p>
            <a:pPr marL="182105" indent="-170899">
              <a:buClr>
                <a:srgbClr val="24603B"/>
              </a:buClr>
              <a:buSzPct val="84745"/>
              <a:buFont typeface="Arial"/>
              <a:buChar char="•"/>
              <a:tabLst>
                <a:tab pos="182105" algn="l"/>
              </a:tabLst>
            </a:pPr>
            <a:r>
              <a:rPr sz="3600" dirty="0">
                <a:latin typeface="Calibri"/>
                <a:cs typeface="Calibri"/>
              </a:rPr>
              <a:t>S</a:t>
            </a:r>
            <a:r>
              <a:rPr sz="3600" spc="-4" dirty="0">
                <a:latin typeface="Calibri"/>
                <a:cs typeface="Calibri"/>
              </a:rPr>
              <a:t>e</a:t>
            </a:r>
            <a:r>
              <a:rPr sz="3600" dirty="0">
                <a:latin typeface="Calibri"/>
                <a:cs typeface="Calibri"/>
              </a:rPr>
              <a:t>cond</a:t>
            </a:r>
            <a:r>
              <a:rPr sz="3600" spc="4" dirty="0">
                <a:latin typeface="Calibri"/>
                <a:cs typeface="Calibri"/>
              </a:rPr>
              <a:t> </a:t>
            </a:r>
            <a:r>
              <a:rPr sz="3600" dirty="0">
                <a:latin typeface="Calibri"/>
                <a:cs typeface="Calibri"/>
              </a:rPr>
              <a:t>Step</a:t>
            </a:r>
          </a:p>
          <a:p>
            <a:pPr>
              <a:lnSpc>
                <a:spcPts val="574"/>
              </a:lnSpc>
              <a:spcBef>
                <a:spcPts val="22"/>
              </a:spcBef>
              <a:buClr>
                <a:srgbClr val="24603B"/>
              </a:buClr>
              <a:buFont typeface="Arial"/>
              <a:buChar char="•"/>
            </a:pPr>
            <a:endParaRPr sz="3600" dirty="0">
              <a:latin typeface="Calibri"/>
              <a:cs typeface="Calibri"/>
            </a:endParaRPr>
          </a:p>
          <a:p>
            <a:pPr marL="182105" indent="-170899">
              <a:buClr>
                <a:srgbClr val="24603B"/>
              </a:buClr>
              <a:buSzPct val="84745"/>
              <a:buFont typeface="Arial"/>
              <a:buChar char="•"/>
              <a:tabLst>
                <a:tab pos="182105" algn="l"/>
              </a:tabLst>
            </a:pPr>
            <a:r>
              <a:rPr sz="3600" dirty="0">
                <a:latin typeface="Calibri"/>
                <a:cs typeface="Calibri"/>
              </a:rPr>
              <a:t>Social</a:t>
            </a:r>
            <a:r>
              <a:rPr sz="3600" spc="4" dirty="0">
                <a:latin typeface="Calibri"/>
                <a:cs typeface="Calibri"/>
              </a:rPr>
              <a:t> </a:t>
            </a:r>
            <a:r>
              <a:rPr sz="3600" dirty="0">
                <a:latin typeface="Calibri"/>
                <a:cs typeface="Calibri"/>
              </a:rPr>
              <a:t>Cognition</a:t>
            </a:r>
          </a:p>
          <a:p>
            <a:pPr>
              <a:lnSpc>
                <a:spcPts val="618"/>
              </a:lnSpc>
              <a:spcBef>
                <a:spcPts val="4"/>
              </a:spcBef>
              <a:buClr>
                <a:srgbClr val="24603B"/>
              </a:buClr>
              <a:buFont typeface="Arial"/>
              <a:buChar char="•"/>
            </a:pPr>
            <a:endParaRPr sz="3600" dirty="0">
              <a:latin typeface="Calibri"/>
              <a:cs typeface="Calibri"/>
            </a:endParaRPr>
          </a:p>
          <a:p>
            <a:pPr marL="182105" indent="-170899">
              <a:buClr>
                <a:srgbClr val="24603B"/>
              </a:buClr>
              <a:buSzPct val="84745"/>
              <a:buFont typeface="Arial"/>
              <a:buChar char="•"/>
              <a:tabLst>
                <a:tab pos="182105" algn="l"/>
              </a:tabLst>
            </a:pPr>
            <a:r>
              <a:rPr sz="3600" dirty="0">
                <a:latin typeface="Calibri"/>
                <a:cs typeface="Calibri"/>
              </a:rPr>
              <a:t>Inc</a:t>
            </a:r>
            <a:r>
              <a:rPr sz="3600" spc="-13" dirty="0">
                <a:latin typeface="Calibri"/>
                <a:cs typeface="Calibri"/>
              </a:rPr>
              <a:t>r</a:t>
            </a:r>
            <a:r>
              <a:rPr sz="3600" dirty="0">
                <a:latin typeface="Calibri"/>
                <a:cs typeface="Calibri"/>
              </a:rPr>
              <a:t>edible</a:t>
            </a:r>
            <a:r>
              <a:rPr sz="3600" spc="4" dirty="0">
                <a:latin typeface="Calibri"/>
                <a:cs typeface="Calibri"/>
              </a:rPr>
              <a:t> </a:t>
            </a:r>
            <a:r>
              <a:rPr sz="3600" spc="-234" dirty="0">
                <a:latin typeface="Calibri"/>
                <a:cs typeface="Calibri"/>
              </a:rPr>
              <a:t>Y</a:t>
            </a:r>
            <a:r>
              <a:rPr sz="3600" dirty="0">
                <a:latin typeface="Calibri"/>
                <a:cs typeface="Calibri"/>
              </a:rPr>
              <a:t>ears</a:t>
            </a:r>
          </a:p>
          <a:p>
            <a:pPr>
              <a:lnSpc>
                <a:spcPts val="706"/>
              </a:lnSpc>
              <a:spcBef>
                <a:spcPts val="9"/>
              </a:spcBef>
              <a:buClr>
                <a:srgbClr val="24603B"/>
              </a:buClr>
              <a:buFont typeface="Arial"/>
              <a:buChar char="•"/>
            </a:pPr>
            <a:endParaRPr sz="3600" dirty="0">
              <a:latin typeface="Calibri"/>
              <a:cs typeface="Calibri"/>
            </a:endParaRPr>
          </a:p>
          <a:p>
            <a:pPr marL="182105" indent="-170899">
              <a:buClr>
                <a:srgbClr val="24603B"/>
              </a:buClr>
              <a:buSzPct val="84745"/>
              <a:buFont typeface="Arial"/>
              <a:buChar char="•"/>
              <a:tabLst>
                <a:tab pos="182105" algn="l"/>
              </a:tabLst>
            </a:pPr>
            <a:r>
              <a:rPr sz="3600" dirty="0">
                <a:latin typeface="Calibri"/>
                <a:cs typeface="Calibri"/>
              </a:rPr>
              <a:t>Check</a:t>
            </a:r>
            <a:r>
              <a:rPr sz="3600" spc="4" dirty="0">
                <a:latin typeface="Calibri"/>
                <a:cs typeface="Calibri"/>
              </a:rPr>
              <a:t> </a:t>
            </a:r>
            <a:r>
              <a:rPr sz="3600" dirty="0">
                <a:latin typeface="Calibri"/>
                <a:cs typeface="Calibri"/>
              </a:rPr>
              <a:t>and</a:t>
            </a:r>
            <a:r>
              <a:rPr sz="3600" spc="4" dirty="0">
                <a:latin typeface="Calibri"/>
                <a:cs typeface="Calibri"/>
              </a:rPr>
              <a:t> </a:t>
            </a:r>
            <a:r>
              <a:rPr sz="3600" dirty="0">
                <a:latin typeface="Calibri"/>
                <a:cs typeface="Calibri"/>
              </a:rPr>
              <a:t>Connect</a:t>
            </a:r>
          </a:p>
          <a:p>
            <a:pPr>
              <a:lnSpc>
                <a:spcPts val="618"/>
              </a:lnSpc>
              <a:spcBef>
                <a:spcPts val="4"/>
              </a:spcBef>
              <a:buClr>
                <a:srgbClr val="24603B"/>
              </a:buClr>
              <a:buFont typeface="Arial"/>
              <a:buChar char="•"/>
            </a:pPr>
            <a:endParaRPr sz="3600" dirty="0">
              <a:latin typeface="Calibri"/>
              <a:cs typeface="Calibri"/>
            </a:endParaRPr>
          </a:p>
          <a:p>
            <a:pPr marL="182105" indent="-170899">
              <a:buClr>
                <a:srgbClr val="24603B"/>
              </a:buClr>
              <a:buSzPct val="84745"/>
              <a:buFont typeface="Arial"/>
              <a:buChar char="•"/>
              <a:tabLst>
                <a:tab pos="182105" algn="l"/>
              </a:tabLst>
            </a:pPr>
            <a:r>
              <a:rPr sz="3600" dirty="0">
                <a:latin typeface="Calibri"/>
                <a:cs typeface="Calibri"/>
              </a:rPr>
              <a:t>C</a:t>
            </a:r>
            <a:r>
              <a:rPr sz="3600" spc="-4" dirty="0">
                <a:latin typeface="Calibri"/>
                <a:cs typeface="Calibri"/>
              </a:rPr>
              <a:t>A</a:t>
            </a:r>
            <a:r>
              <a:rPr sz="3600" dirty="0">
                <a:latin typeface="Calibri"/>
                <a:cs typeface="Calibri"/>
              </a:rPr>
              <a:t>S</a:t>
            </a:r>
            <a:r>
              <a:rPr sz="3600" spc="-4" dirty="0">
                <a:latin typeface="Calibri"/>
                <a:cs typeface="Calibri"/>
              </a:rPr>
              <a:t>E</a:t>
            </a:r>
            <a:r>
              <a:rPr sz="3600" dirty="0">
                <a:latin typeface="Calibri"/>
                <a:cs typeface="Calibri"/>
              </a:rPr>
              <a:t>L</a:t>
            </a:r>
            <a:r>
              <a:rPr sz="3600" spc="4" dirty="0">
                <a:latin typeface="Calibri"/>
                <a:cs typeface="Calibri"/>
              </a:rPr>
              <a:t> </a:t>
            </a:r>
            <a:r>
              <a:rPr sz="3600" dirty="0">
                <a:latin typeface="Calibri"/>
                <a:cs typeface="Calibri"/>
              </a:rPr>
              <a:t>WEBSITE</a:t>
            </a:r>
            <a:endParaRPr lang="en-US" sz="3600" dirty="0">
              <a:latin typeface="Calibri"/>
              <a:cs typeface="Calibri"/>
            </a:endParaRPr>
          </a:p>
          <a:p>
            <a:pPr marL="182105" indent="-170899">
              <a:buClr>
                <a:srgbClr val="24603B"/>
              </a:buClr>
              <a:buSzPct val="84745"/>
              <a:buFont typeface="Arial"/>
              <a:buChar char="•"/>
              <a:tabLst>
                <a:tab pos="182105" algn="l"/>
              </a:tabLst>
            </a:pPr>
            <a:endParaRPr lang="en-US" sz="3600" dirty="0">
              <a:latin typeface="Calibri"/>
              <a:cs typeface="Calibri"/>
            </a:endParaRPr>
          </a:p>
          <a:p>
            <a:pPr marL="11206">
              <a:buClr>
                <a:srgbClr val="24603B"/>
              </a:buClr>
              <a:buSzPct val="84745"/>
              <a:tabLst>
                <a:tab pos="182105" algn="l"/>
              </a:tabLst>
            </a:pPr>
            <a:r>
              <a:rPr lang="en-US" sz="3600" b="1" i="1" dirty="0">
                <a:latin typeface="Calibri"/>
                <a:cs typeface="Calibri"/>
              </a:rPr>
              <a:t>What do you use?</a:t>
            </a:r>
            <a:endParaRPr sz="3600" b="1" i="1" dirty="0">
              <a:latin typeface="Calibri"/>
              <a:cs typeface="Calibri"/>
            </a:endParaRPr>
          </a:p>
          <a:p>
            <a:pPr>
              <a:lnSpc>
                <a:spcPts val="618"/>
              </a:lnSpc>
              <a:spcBef>
                <a:spcPts val="4"/>
              </a:spcBef>
            </a:pPr>
            <a:endParaRPr sz="618" dirty="0"/>
          </a:p>
        </p:txBody>
      </p:sp>
      <p:sp>
        <p:nvSpPr>
          <p:cNvPr id="11" name="Title 10"/>
          <p:cNvSpPr>
            <a:spLocks noGrp="1"/>
          </p:cNvSpPr>
          <p:nvPr>
            <p:ph type="title"/>
          </p:nvPr>
        </p:nvSpPr>
        <p:spPr/>
        <p:txBody>
          <a:bodyPr/>
          <a:lstStyle/>
          <a:p>
            <a:r>
              <a:rPr lang="en-US" dirty="0"/>
              <a:t>Some SEL Examples</a:t>
            </a:r>
          </a:p>
        </p:txBody>
      </p:sp>
    </p:spTree>
    <p:extLst>
      <p:ext uri="{BB962C8B-B14F-4D97-AF65-F5344CB8AC3E}">
        <p14:creationId xmlns:p14="http://schemas.microsoft.com/office/powerpoint/2010/main" val="26107778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object 3"/>
          <p:cNvSpPr/>
          <p:nvPr/>
        </p:nvSpPr>
        <p:spPr>
          <a:xfrm>
            <a:off x="8756256" y="5733504"/>
            <a:ext cx="354059" cy="761283"/>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771469" y="5748949"/>
            <a:ext cx="231915" cy="732278"/>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6" name="object 6"/>
          <p:cNvSpPr txBox="1"/>
          <p:nvPr/>
        </p:nvSpPr>
        <p:spPr>
          <a:xfrm>
            <a:off x="9761382" y="5733249"/>
            <a:ext cx="465604" cy="197224"/>
          </a:xfrm>
          <a:prstGeom prst="rect">
            <a:avLst/>
          </a:prstGeom>
        </p:spPr>
        <p:txBody>
          <a:bodyPr vert="horz" wrap="square" lIns="0" tIns="0" rIns="0" bIns="0" rtlCol="0">
            <a:noAutofit/>
          </a:bodyPr>
          <a:lstStyle/>
          <a:p>
            <a:pPr marL="11206"/>
            <a:r>
              <a:rPr sz="1191" spc="-128" dirty="0">
                <a:solidFill>
                  <a:srgbClr val="FFFFFF"/>
                </a:solidFill>
                <a:latin typeface="Times New Roman"/>
                <a:cs typeface="Times New Roman"/>
              </a:rPr>
              <a:t>C</a:t>
            </a:r>
            <a:r>
              <a:rPr sz="1191" spc="84" dirty="0">
                <a:solidFill>
                  <a:srgbClr val="FFFFFF"/>
                </a:solidFill>
                <a:latin typeface="Times New Roman"/>
                <a:cs typeface="Times New Roman"/>
              </a:rPr>
              <a:t>enter</a:t>
            </a:r>
            <a:endParaRPr sz="1191">
              <a:latin typeface="Times New Roman"/>
              <a:cs typeface="Times New Roman"/>
            </a:endParaRPr>
          </a:p>
        </p:txBody>
      </p:sp>
      <p:sp>
        <p:nvSpPr>
          <p:cNvPr id="8" name="object 8"/>
          <p:cNvSpPr txBox="1"/>
          <p:nvPr/>
        </p:nvSpPr>
        <p:spPr>
          <a:xfrm>
            <a:off x="2033118" y="524832"/>
            <a:ext cx="6606988" cy="923365"/>
          </a:xfrm>
          <a:prstGeom prst="rect">
            <a:avLst/>
          </a:prstGeom>
        </p:spPr>
        <p:txBody>
          <a:bodyPr vert="horz" wrap="square" lIns="0" tIns="0" rIns="0" bIns="0" rtlCol="0">
            <a:noAutofit/>
          </a:bodyPr>
          <a:lstStyle/>
          <a:p>
            <a:pPr marL="11206" marR="11206">
              <a:lnSpc>
                <a:spcPts val="3653"/>
              </a:lnSpc>
            </a:pPr>
            <a:r>
              <a:rPr sz="3353" b="1" spc="-97" dirty="0">
                <a:solidFill>
                  <a:srgbClr val="FFFFFF"/>
                </a:solidFill>
                <a:latin typeface="Century Gothic"/>
                <a:cs typeface="Century Gothic"/>
              </a:rPr>
              <a:t>Matchin</a:t>
            </a:r>
            <a:r>
              <a:rPr sz="3353" b="1" dirty="0">
                <a:solidFill>
                  <a:srgbClr val="FFFFFF"/>
                </a:solidFill>
                <a:latin typeface="Century Gothic"/>
                <a:cs typeface="Century Gothic"/>
              </a:rPr>
              <a:t>g</a:t>
            </a:r>
            <a:r>
              <a:rPr sz="3353" b="1" spc="-185" dirty="0">
                <a:solidFill>
                  <a:srgbClr val="FFFFFF"/>
                </a:solidFill>
                <a:latin typeface="Century Gothic"/>
                <a:cs typeface="Century Gothic"/>
              </a:rPr>
              <a:t> </a:t>
            </a:r>
            <a:r>
              <a:rPr sz="3353" b="1" spc="-97" dirty="0">
                <a:solidFill>
                  <a:srgbClr val="FFFFFF"/>
                </a:solidFill>
                <a:latin typeface="Century Gothic"/>
                <a:cs typeface="Century Gothic"/>
              </a:rPr>
              <a:t>Intervention</a:t>
            </a:r>
            <a:r>
              <a:rPr sz="3353" b="1" dirty="0">
                <a:solidFill>
                  <a:srgbClr val="FFFFFF"/>
                </a:solidFill>
                <a:latin typeface="Century Gothic"/>
                <a:cs typeface="Century Gothic"/>
              </a:rPr>
              <a:t>s</a:t>
            </a:r>
            <a:r>
              <a:rPr sz="3353" b="1" spc="-185" dirty="0">
                <a:solidFill>
                  <a:srgbClr val="FFFFFF"/>
                </a:solidFill>
                <a:latin typeface="Century Gothic"/>
                <a:cs typeface="Century Gothic"/>
              </a:rPr>
              <a:t> </a:t>
            </a:r>
            <a:r>
              <a:rPr sz="3353" b="1" spc="-97" dirty="0">
                <a:solidFill>
                  <a:srgbClr val="FFFFFF"/>
                </a:solidFill>
                <a:latin typeface="Century Gothic"/>
                <a:cs typeface="Century Gothic"/>
              </a:rPr>
              <a:t>t</a:t>
            </a:r>
            <a:r>
              <a:rPr sz="3353" b="1" dirty="0">
                <a:solidFill>
                  <a:srgbClr val="FFFFFF"/>
                </a:solidFill>
                <a:latin typeface="Century Gothic"/>
                <a:cs typeface="Century Gothic"/>
              </a:rPr>
              <a:t>o</a:t>
            </a:r>
            <a:r>
              <a:rPr sz="3353" b="1" spc="-185" dirty="0">
                <a:solidFill>
                  <a:srgbClr val="FFFFFF"/>
                </a:solidFill>
                <a:latin typeface="Century Gothic"/>
                <a:cs typeface="Century Gothic"/>
              </a:rPr>
              <a:t> </a:t>
            </a:r>
            <a:r>
              <a:rPr sz="3353" b="1" spc="-97" dirty="0">
                <a:solidFill>
                  <a:srgbClr val="FFFFFF"/>
                </a:solidFill>
                <a:latin typeface="Century Gothic"/>
                <a:cs typeface="Century Gothic"/>
              </a:rPr>
              <a:t>type</a:t>
            </a:r>
            <a:r>
              <a:rPr sz="3353" b="1" dirty="0">
                <a:solidFill>
                  <a:srgbClr val="FFFFFF"/>
                </a:solidFill>
                <a:latin typeface="Century Gothic"/>
                <a:cs typeface="Century Gothic"/>
              </a:rPr>
              <a:t>s</a:t>
            </a:r>
            <a:r>
              <a:rPr sz="3353" b="1" spc="-185" dirty="0">
                <a:solidFill>
                  <a:srgbClr val="FFFFFF"/>
                </a:solidFill>
                <a:latin typeface="Century Gothic"/>
                <a:cs typeface="Century Gothic"/>
              </a:rPr>
              <a:t> </a:t>
            </a:r>
            <a:r>
              <a:rPr sz="3353" b="1" spc="-97" dirty="0">
                <a:solidFill>
                  <a:srgbClr val="FFFFFF"/>
                </a:solidFill>
                <a:latin typeface="Century Gothic"/>
                <a:cs typeface="Century Gothic"/>
              </a:rPr>
              <a:t>of socia</a:t>
            </a:r>
            <a:r>
              <a:rPr sz="3353" b="1" dirty="0">
                <a:solidFill>
                  <a:srgbClr val="FFFFFF"/>
                </a:solidFill>
                <a:latin typeface="Century Gothic"/>
                <a:cs typeface="Century Gothic"/>
              </a:rPr>
              <a:t>l</a:t>
            </a:r>
            <a:r>
              <a:rPr sz="3353" b="1" spc="-180" dirty="0">
                <a:solidFill>
                  <a:srgbClr val="FFFFFF"/>
                </a:solidFill>
                <a:latin typeface="Century Gothic"/>
                <a:cs typeface="Century Gothic"/>
              </a:rPr>
              <a:t> </a:t>
            </a:r>
            <a:r>
              <a:rPr sz="3353" b="1" spc="-97" dirty="0">
                <a:solidFill>
                  <a:srgbClr val="FFFFFF"/>
                </a:solidFill>
                <a:latin typeface="Century Gothic"/>
                <a:cs typeface="Century Gothic"/>
              </a:rPr>
              <a:t>skill</a:t>
            </a:r>
            <a:r>
              <a:rPr sz="3353" b="1" dirty="0">
                <a:solidFill>
                  <a:srgbClr val="FFFFFF"/>
                </a:solidFill>
                <a:latin typeface="Century Gothic"/>
                <a:cs typeface="Century Gothic"/>
              </a:rPr>
              <a:t>s</a:t>
            </a:r>
            <a:r>
              <a:rPr sz="3353" b="1" spc="-176" dirty="0">
                <a:solidFill>
                  <a:srgbClr val="FFFFFF"/>
                </a:solidFill>
                <a:latin typeface="Century Gothic"/>
                <a:cs typeface="Century Gothic"/>
              </a:rPr>
              <a:t> </a:t>
            </a:r>
            <a:r>
              <a:rPr sz="3353" b="1" spc="-97" dirty="0">
                <a:solidFill>
                  <a:srgbClr val="FFFFFF"/>
                </a:solidFill>
                <a:latin typeface="Century Gothic"/>
                <a:cs typeface="Century Gothic"/>
              </a:rPr>
              <a:t>problems:</a:t>
            </a:r>
            <a:endParaRPr sz="3353" dirty="0">
              <a:latin typeface="Century Gothic"/>
              <a:cs typeface="Century Gothic"/>
            </a:endParaRPr>
          </a:p>
        </p:txBody>
      </p:sp>
      <p:sp>
        <p:nvSpPr>
          <p:cNvPr id="9" name="object 9"/>
          <p:cNvSpPr txBox="1"/>
          <p:nvPr/>
        </p:nvSpPr>
        <p:spPr>
          <a:xfrm>
            <a:off x="2383176" y="2259298"/>
            <a:ext cx="6913224" cy="2567268"/>
          </a:xfrm>
          <a:prstGeom prst="rect">
            <a:avLst/>
          </a:prstGeom>
        </p:spPr>
        <p:txBody>
          <a:bodyPr vert="horz" wrap="square" lIns="0" tIns="0" rIns="0" bIns="0" rtlCol="0">
            <a:noAutofit/>
          </a:bodyPr>
          <a:lstStyle/>
          <a:p>
            <a:pPr marL="11206" marR="11206" indent="-560" algn="ctr">
              <a:lnSpc>
                <a:spcPct val="89900"/>
              </a:lnSpc>
            </a:pPr>
            <a:r>
              <a:rPr sz="3600" spc="-35" dirty="0">
                <a:latin typeface="Calibri"/>
                <a:cs typeface="Calibri"/>
              </a:rPr>
              <a:t>M</a:t>
            </a:r>
            <a:r>
              <a:rPr sz="3600" spc="-18" dirty="0">
                <a:latin typeface="Calibri"/>
                <a:cs typeface="Calibri"/>
              </a:rPr>
              <a:t>ost social </a:t>
            </a:r>
            <a:r>
              <a:rPr sz="3600" spc="-13" dirty="0">
                <a:latin typeface="Calibri"/>
                <a:cs typeface="Calibri"/>
              </a:rPr>
              <a:t>ski</a:t>
            </a:r>
            <a:r>
              <a:rPr sz="3600" spc="-9" dirty="0">
                <a:latin typeface="Calibri"/>
                <a:cs typeface="Calibri"/>
              </a:rPr>
              <a:t>lls </a:t>
            </a:r>
            <a:r>
              <a:rPr sz="3600" spc="-13" dirty="0">
                <a:latin typeface="Calibri"/>
                <a:cs typeface="Calibri"/>
              </a:rPr>
              <a:t>st</a:t>
            </a:r>
            <a:r>
              <a:rPr sz="3600" spc="-18" dirty="0">
                <a:latin typeface="Calibri"/>
                <a:cs typeface="Calibri"/>
              </a:rPr>
              <a:t>udies deliver </a:t>
            </a:r>
            <a:r>
              <a:rPr sz="3600" spc="-22" dirty="0">
                <a:latin typeface="Calibri"/>
                <a:cs typeface="Calibri"/>
              </a:rPr>
              <a:t>a</a:t>
            </a:r>
            <a:r>
              <a:rPr sz="3600" spc="-9" dirty="0">
                <a:latin typeface="Calibri"/>
                <a:cs typeface="Calibri"/>
              </a:rPr>
              <a:t> t</a:t>
            </a:r>
            <a:r>
              <a:rPr sz="3600" spc="-13" dirty="0">
                <a:latin typeface="Calibri"/>
                <a:cs typeface="Calibri"/>
              </a:rPr>
              <a:t>r</a:t>
            </a:r>
            <a:r>
              <a:rPr sz="3600" spc="-22" dirty="0">
                <a:latin typeface="Calibri"/>
                <a:cs typeface="Calibri"/>
              </a:rPr>
              <a:t>eatment to </a:t>
            </a:r>
            <a:r>
              <a:rPr sz="3600" spc="-18" dirty="0">
                <a:latin typeface="Calibri"/>
                <a:cs typeface="Calibri"/>
              </a:rPr>
              <a:t>child</a:t>
            </a:r>
            <a:r>
              <a:rPr sz="3600" spc="-13" dirty="0">
                <a:latin typeface="Calibri"/>
                <a:cs typeface="Calibri"/>
              </a:rPr>
              <a:t>r</a:t>
            </a:r>
            <a:r>
              <a:rPr sz="3600" spc="-22" dirty="0">
                <a:latin typeface="Calibri"/>
                <a:cs typeface="Calibri"/>
              </a:rPr>
              <a:t>en </a:t>
            </a:r>
            <a:r>
              <a:rPr sz="3600" spc="-18" dirty="0">
                <a:latin typeface="Calibri"/>
                <a:cs typeface="Calibri"/>
              </a:rPr>
              <a:t>wit</a:t>
            </a:r>
            <a:r>
              <a:rPr sz="3600" spc="-22" dirty="0">
                <a:latin typeface="Calibri"/>
                <a:cs typeface="Calibri"/>
              </a:rPr>
              <a:t>h an </a:t>
            </a:r>
            <a:r>
              <a:rPr sz="3600" spc="-18" dirty="0">
                <a:latin typeface="Calibri"/>
                <a:cs typeface="Calibri"/>
              </a:rPr>
              <a:t>almost </a:t>
            </a:r>
            <a:r>
              <a:rPr sz="3600" spc="-22" dirty="0">
                <a:latin typeface="Calibri"/>
                <a:cs typeface="Calibri"/>
              </a:rPr>
              <a:t>complete </a:t>
            </a:r>
            <a:r>
              <a:rPr sz="3600" spc="-13" dirty="0">
                <a:latin typeface="Calibri"/>
                <a:cs typeface="Calibri"/>
              </a:rPr>
              <a:t>disr</a:t>
            </a:r>
            <a:r>
              <a:rPr sz="3600" spc="-22" dirty="0">
                <a:latin typeface="Calibri"/>
                <a:cs typeface="Calibri"/>
              </a:rPr>
              <a:t>ega</a:t>
            </a:r>
            <a:r>
              <a:rPr sz="3600" spc="-18" dirty="0">
                <a:latin typeface="Calibri"/>
                <a:cs typeface="Calibri"/>
              </a:rPr>
              <a:t>r</a:t>
            </a:r>
            <a:r>
              <a:rPr sz="3600" spc="-22" dirty="0">
                <a:latin typeface="Calibri"/>
                <a:cs typeface="Calibri"/>
              </a:rPr>
              <a:t>d for the ty</a:t>
            </a:r>
            <a:r>
              <a:rPr sz="3600" spc="-18" dirty="0">
                <a:latin typeface="Calibri"/>
                <a:cs typeface="Calibri"/>
              </a:rPr>
              <a:t>pes </a:t>
            </a:r>
            <a:r>
              <a:rPr sz="3600" spc="-22" dirty="0">
                <a:latin typeface="Calibri"/>
                <a:cs typeface="Calibri"/>
              </a:rPr>
              <a:t>of </a:t>
            </a:r>
            <a:r>
              <a:rPr sz="3600" spc="-18" dirty="0">
                <a:latin typeface="Calibri"/>
                <a:cs typeface="Calibri"/>
              </a:rPr>
              <a:t>social </a:t>
            </a:r>
            <a:r>
              <a:rPr sz="3600" spc="-13" dirty="0">
                <a:latin typeface="Calibri"/>
                <a:cs typeface="Calibri"/>
              </a:rPr>
              <a:t>ski</a:t>
            </a:r>
            <a:r>
              <a:rPr sz="3600" spc="-9" dirty="0">
                <a:latin typeface="Calibri"/>
                <a:cs typeface="Calibri"/>
              </a:rPr>
              <a:t>lls </a:t>
            </a:r>
            <a:r>
              <a:rPr sz="3600" spc="-22" dirty="0">
                <a:latin typeface="Calibri"/>
                <a:cs typeface="Calibri"/>
              </a:rPr>
              <a:t>defi</a:t>
            </a:r>
            <a:r>
              <a:rPr sz="3600" spc="-13" dirty="0">
                <a:latin typeface="Calibri"/>
                <a:cs typeface="Calibri"/>
              </a:rPr>
              <a:t>cits </a:t>
            </a:r>
            <a:r>
              <a:rPr sz="3600" spc="-18" dirty="0">
                <a:latin typeface="Calibri"/>
                <a:cs typeface="Calibri"/>
              </a:rPr>
              <a:t>child</a:t>
            </a:r>
            <a:r>
              <a:rPr sz="3600" spc="-13" dirty="0">
                <a:latin typeface="Calibri"/>
                <a:cs typeface="Calibri"/>
              </a:rPr>
              <a:t>r</a:t>
            </a:r>
            <a:r>
              <a:rPr sz="3600" spc="-22" dirty="0">
                <a:latin typeface="Calibri"/>
                <a:cs typeface="Calibri"/>
              </a:rPr>
              <a:t>en may</a:t>
            </a:r>
            <a:r>
              <a:rPr sz="3600" spc="-9" dirty="0">
                <a:latin typeface="Calibri"/>
                <a:cs typeface="Calibri"/>
              </a:rPr>
              <a:t> </a:t>
            </a:r>
            <a:r>
              <a:rPr sz="3600" spc="-26" dirty="0">
                <a:latin typeface="Calibri"/>
                <a:cs typeface="Calibri"/>
              </a:rPr>
              <a:t>have</a:t>
            </a:r>
            <a:endParaRPr sz="3600" dirty="0">
              <a:latin typeface="Calibri"/>
              <a:cs typeface="Calibri"/>
            </a:endParaRPr>
          </a:p>
          <a:p>
            <a:pPr marL="104781" algn="ctr">
              <a:spcBef>
                <a:spcPts val="397"/>
              </a:spcBef>
            </a:pPr>
            <a:r>
              <a:rPr sz="3600" spc="-18" dirty="0">
                <a:latin typeface="Calibri"/>
                <a:cs typeface="Calibri"/>
              </a:rPr>
              <a:t>(</a:t>
            </a:r>
            <a:r>
              <a:rPr sz="3600" spc="-26" dirty="0">
                <a:latin typeface="Calibri"/>
                <a:cs typeface="Calibri"/>
              </a:rPr>
              <a:t>G</a:t>
            </a:r>
            <a:r>
              <a:rPr sz="3600" spc="-13" dirty="0">
                <a:latin typeface="Calibri"/>
                <a:cs typeface="Calibri"/>
              </a:rPr>
              <a:t>r</a:t>
            </a:r>
            <a:r>
              <a:rPr sz="3600" spc="-18" dirty="0">
                <a:latin typeface="Calibri"/>
                <a:cs typeface="Calibri"/>
              </a:rPr>
              <a:t>esham, 1998)</a:t>
            </a:r>
            <a:endParaRPr sz="3600" dirty="0">
              <a:latin typeface="Calibri"/>
              <a:cs typeface="Calibri"/>
            </a:endParaRPr>
          </a:p>
        </p:txBody>
      </p:sp>
      <p:sp>
        <p:nvSpPr>
          <p:cNvPr id="11" name="Title 10"/>
          <p:cNvSpPr>
            <a:spLocks noGrp="1"/>
          </p:cNvSpPr>
          <p:nvPr>
            <p:ph type="title"/>
          </p:nvPr>
        </p:nvSpPr>
        <p:spPr>
          <a:xfrm>
            <a:off x="1981200" y="274638"/>
            <a:ext cx="8229600" cy="1325562"/>
          </a:xfrm>
        </p:spPr>
        <p:txBody>
          <a:bodyPr/>
          <a:lstStyle/>
          <a:p>
            <a:r>
              <a:rPr lang="en-US" dirty="0"/>
              <a:t>Matching Interventions to types of social skills problems:</a:t>
            </a:r>
          </a:p>
        </p:txBody>
      </p:sp>
    </p:spTree>
    <p:extLst>
      <p:ext uri="{BB962C8B-B14F-4D97-AF65-F5344CB8AC3E}">
        <p14:creationId xmlns:p14="http://schemas.microsoft.com/office/powerpoint/2010/main" val="18664733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normAutofit/>
          </a:bodyPr>
          <a:lstStyle/>
          <a:p>
            <a:r>
              <a:rPr lang="en-US"/>
              <a:t>Targeted Interventions Based on Functions of Behavior </a:t>
            </a:r>
          </a:p>
        </p:txBody>
      </p:sp>
      <p:graphicFrame>
        <p:nvGraphicFramePr>
          <p:cNvPr id="2" name="Content Placeholder 1"/>
          <p:cNvGraphicFramePr>
            <a:graphicFrameLocks noGrp="1"/>
          </p:cNvGraphicFramePr>
          <p:nvPr>
            <p:ph idx="1"/>
          </p:nvPr>
        </p:nvGraphicFramePr>
        <p:xfrm>
          <a:off x="1981200" y="1600200"/>
          <a:ext cx="8229600" cy="4446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p:cNvGrpSpPr/>
          <p:nvPr/>
        </p:nvGrpSpPr>
        <p:grpSpPr>
          <a:xfrm>
            <a:off x="8839200" y="533400"/>
            <a:ext cx="1371600" cy="1325562"/>
            <a:chOff x="3184855" y="2847536"/>
            <a:chExt cx="2090530" cy="2273104"/>
          </a:xfrm>
        </p:grpSpPr>
        <p:sp>
          <p:nvSpPr>
            <p:cNvPr id="5" name="5-Point Star 4"/>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772919" y="3753256"/>
              <a:ext cx="914400" cy="791674"/>
            </a:xfrm>
            <a:prstGeom prst="rect">
              <a:avLst/>
            </a:prstGeom>
            <a:noFill/>
          </p:spPr>
          <p:txBody>
            <a:bodyPr wrap="square" rtlCol="0">
              <a:spAutoFit/>
            </a:bodyPr>
            <a:lstStyle/>
            <a:p>
              <a:pPr algn="ctr"/>
              <a:r>
                <a:rPr lang="en-US" sz="2400" dirty="0">
                  <a:solidFill>
                    <a:schemeClr val="bg1"/>
                  </a:solidFill>
                  <a:latin typeface="+mj-lt"/>
                </a:rPr>
                <a:t>TFI</a:t>
              </a:r>
            </a:p>
          </p:txBody>
        </p:sp>
      </p:grpSp>
    </p:spTree>
    <p:extLst>
      <p:ext uri="{BB962C8B-B14F-4D97-AF65-F5344CB8AC3E}">
        <p14:creationId xmlns:p14="http://schemas.microsoft.com/office/powerpoint/2010/main" val="31642790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5" name="Object 2"/>
          <p:cNvGraphicFramePr>
            <a:graphicFrameLocks noChangeAspect="1"/>
          </p:cNvGraphicFramePr>
          <p:nvPr/>
        </p:nvGraphicFramePr>
        <p:xfrm>
          <a:off x="1828800" y="1143000"/>
          <a:ext cx="8458200" cy="5461000"/>
        </p:xfrm>
        <a:graphic>
          <a:graphicData uri="http://schemas.openxmlformats.org/presentationml/2006/ole">
            <mc:AlternateContent xmlns:mc="http://schemas.openxmlformats.org/markup-compatibility/2006">
              <mc:Choice xmlns:v="urn:schemas-microsoft-com:vml" Requires="v">
                <p:oleObj spid="_x0000_s1032" name="Document" r:id="rId4" imgW="31288889" imgH="26615873" progId="Word.Document.12">
                  <p:link updateAutomatic="1"/>
                </p:oleObj>
              </mc:Choice>
              <mc:Fallback>
                <p:oleObj name="Document" r:id="rId4" imgW="31288889" imgH="26615873" progId="Word.Document.12">
                  <p:link updateAutomatic="1"/>
                  <p:pic>
                    <p:nvPicPr>
                      <p:cNvPr id="36865"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1143000"/>
                        <a:ext cx="8458200" cy="546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6866" name="Title 1"/>
          <p:cNvSpPr>
            <a:spLocks noGrp="1"/>
          </p:cNvSpPr>
          <p:nvPr>
            <p:ph type="title"/>
          </p:nvPr>
        </p:nvSpPr>
        <p:spPr/>
        <p:txBody>
          <a:bodyPr>
            <a:normAutofit/>
          </a:bodyPr>
          <a:lstStyle/>
          <a:p>
            <a:pPr algn="ctr"/>
            <a:r>
              <a:rPr lang="en-US" i="1" dirty="0"/>
              <a:t>Inventory of Existing Targeted Interventions</a:t>
            </a:r>
          </a:p>
        </p:txBody>
      </p:sp>
    </p:spTree>
    <p:extLst>
      <p:ext uri="{BB962C8B-B14F-4D97-AF65-F5344CB8AC3E}">
        <p14:creationId xmlns:p14="http://schemas.microsoft.com/office/powerpoint/2010/main" val="301588045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Restorative Principles"/>
          <p:cNvSpPr txBox="1">
            <a:spLocks noGrp="1"/>
          </p:cNvSpPr>
          <p:nvPr>
            <p:ph type="title"/>
          </p:nvPr>
        </p:nvSpPr>
        <p:spPr>
          <a:prstGeom prst="rect">
            <a:avLst/>
          </a:prstGeom>
        </p:spPr>
        <p:txBody>
          <a:bodyPr/>
          <a:lstStyle>
            <a:lvl1pPr defTabSz="467359">
              <a:spcBef>
                <a:spcPts val="2200"/>
              </a:spcBef>
              <a:defRPr sz="4800"/>
            </a:lvl1pPr>
          </a:lstStyle>
          <a:p>
            <a:r>
              <a:t>Restorative Principles</a:t>
            </a:r>
          </a:p>
        </p:txBody>
      </p:sp>
      <p:sp>
        <p:nvSpPr>
          <p:cNvPr id="305" name="Gear"/>
          <p:cNvSpPr/>
          <p:nvPr/>
        </p:nvSpPr>
        <p:spPr>
          <a:xfrm>
            <a:off x="2926597" y="2020029"/>
            <a:ext cx="2143753" cy="2144170"/>
          </a:xfrm>
          <a:custGeom>
            <a:avLst/>
            <a:gdLst/>
            <a:ahLst/>
            <a:cxnLst>
              <a:cxn ang="0">
                <a:pos x="wd2" y="hd2"/>
              </a:cxn>
              <a:cxn ang="5400000">
                <a:pos x="wd2" y="hd2"/>
              </a:cxn>
              <a:cxn ang="10800000">
                <a:pos x="wd2" y="hd2"/>
              </a:cxn>
              <a:cxn ang="16200000">
                <a:pos x="wd2" y="hd2"/>
              </a:cxn>
            </a:cxnLst>
            <a:rect l="0" t="0" r="r" b="b"/>
            <a:pathLst>
              <a:path w="21532" h="21555" extrusionOk="0">
                <a:moveTo>
                  <a:pt x="12837" y="2"/>
                </a:moveTo>
                <a:cubicBezTo>
                  <a:pt x="12731" y="-11"/>
                  <a:pt x="12661" y="38"/>
                  <a:pt x="12588" y="172"/>
                </a:cubicBezTo>
                <a:cubicBezTo>
                  <a:pt x="12292" y="721"/>
                  <a:pt x="11969" y="1258"/>
                  <a:pt x="11661" y="1801"/>
                </a:cubicBezTo>
                <a:cubicBezTo>
                  <a:pt x="11547" y="2001"/>
                  <a:pt x="11418" y="2099"/>
                  <a:pt x="11153" y="2073"/>
                </a:cubicBezTo>
                <a:cubicBezTo>
                  <a:pt x="10691" y="2028"/>
                  <a:pt x="10220" y="2032"/>
                  <a:pt x="9759" y="2112"/>
                </a:cubicBezTo>
                <a:cubicBezTo>
                  <a:pt x="9550" y="2148"/>
                  <a:pt x="9432" y="2095"/>
                  <a:pt x="9318" y="1917"/>
                </a:cubicBezTo>
                <a:cubicBezTo>
                  <a:pt x="8969" y="1370"/>
                  <a:pt x="8594" y="841"/>
                  <a:pt x="8243" y="295"/>
                </a:cubicBezTo>
                <a:cubicBezTo>
                  <a:pt x="8145" y="142"/>
                  <a:pt x="8068" y="122"/>
                  <a:pt x="7905" y="198"/>
                </a:cubicBezTo>
                <a:cubicBezTo>
                  <a:pt x="6845" y="688"/>
                  <a:pt x="5781" y="1174"/>
                  <a:pt x="4712" y="1644"/>
                </a:cubicBezTo>
                <a:cubicBezTo>
                  <a:pt x="4517" y="1730"/>
                  <a:pt x="4517" y="1820"/>
                  <a:pt x="4567" y="1996"/>
                </a:cubicBezTo>
                <a:cubicBezTo>
                  <a:pt x="4742" y="2608"/>
                  <a:pt x="4890" y="3227"/>
                  <a:pt x="5065" y="3839"/>
                </a:cubicBezTo>
                <a:cubicBezTo>
                  <a:pt x="5122" y="4038"/>
                  <a:pt x="5098" y="4170"/>
                  <a:pt x="4932" y="4306"/>
                </a:cubicBezTo>
                <a:cubicBezTo>
                  <a:pt x="4561" y="4610"/>
                  <a:pt x="4227" y="4959"/>
                  <a:pt x="3950" y="5348"/>
                </a:cubicBezTo>
                <a:cubicBezTo>
                  <a:pt x="3802" y="5555"/>
                  <a:pt x="3648" y="5573"/>
                  <a:pt x="3439" y="5530"/>
                </a:cubicBezTo>
                <a:cubicBezTo>
                  <a:pt x="2827" y="5405"/>
                  <a:pt x="2213" y="5295"/>
                  <a:pt x="1605" y="5156"/>
                </a:cubicBezTo>
                <a:cubicBezTo>
                  <a:pt x="1409" y="5111"/>
                  <a:pt x="1325" y="5153"/>
                  <a:pt x="1257" y="5338"/>
                </a:cubicBezTo>
                <a:cubicBezTo>
                  <a:pt x="856" y="6423"/>
                  <a:pt x="449" y="7506"/>
                  <a:pt x="35" y="8586"/>
                </a:cubicBezTo>
                <a:cubicBezTo>
                  <a:pt x="-34" y="8767"/>
                  <a:pt x="-6" y="8857"/>
                  <a:pt x="173" y="8954"/>
                </a:cubicBezTo>
                <a:cubicBezTo>
                  <a:pt x="722" y="9251"/>
                  <a:pt x="1256" y="9574"/>
                  <a:pt x="1798" y="9882"/>
                </a:cubicBezTo>
                <a:cubicBezTo>
                  <a:pt x="2001" y="9997"/>
                  <a:pt x="2093" y="10127"/>
                  <a:pt x="2064" y="10392"/>
                </a:cubicBezTo>
                <a:cubicBezTo>
                  <a:pt x="2014" y="10855"/>
                  <a:pt x="2039" y="11326"/>
                  <a:pt x="2116" y="11788"/>
                </a:cubicBezTo>
                <a:cubicBezTo>
                  <a:pt x="2151" y="11998"/>
                  <a:pt x="2089" y="12115"/>
                  <a:pt x="1913" y="12228"/>
                </a:cubicBezTo>
                <a:cubicBezTo>
                  <a:pt x="1367" y="12578"/>
                  <a:pt x="837" y="12953"/>
                  <a:pt x="291" y="13303"/>
                </a:cubicBezTo>
                <a:cubicBezTo>
                  <a:pt x="136" y="13403"/>
                  <a:pt x="124" y="13482"/>
                  <a:pt x="199" y="13643"/>
                </a:cubicBezTo>
                <a:cubicBezTo>
                  <a:pt x="688" y="14705"/>
                  <a:pt x="1172" y="15768"/>
                  <a:pt x="1642" y="16837"/>
                </a:cubicBezTo>
                <a:cubicBezTo>
                  <a:pt x="1728" y="17034"/>
                  <a:pt x="1818" y="17032"/>
                  <a:pt x="1994" y="16982"/>
                </a:cubicBezTo>
                <a:cubicBezTo>
                  <a:pt x="2605" y="16807"/>
                  <a:pt x="3223" y="16651"/>
                  <a:pt x="3839" y="16489"/>
                </a:cubicBezTo>
                <a:cubicBezTo>
                  <a:pt x="3930" y="16465"/>
                  <a:pt x="4023" y="16451"/>
                  <a:pt x="4118" y="16432"/>
                </a:cubicBezTo>
                <a:cubicBezTo>
                  <a:pt x="4164" y="16485"/>
                  <a:pt x="4202" y="16532"/>
                  <a:pt x="4241" y="16576"/>
                </a:cubicBezTo>
                <a:cubicBezTo>
                  <a:pt x="4568" y="16944"/>
                  <a:pt x="4922" y="17287"/>
                  <a:pt x="5319" y="17573"/>
                </a:cubicBezTo>
                <a:cubicBezTo>
                  <a:pt x="5534" y="17728"/>
                  <a:pt x="5572" y="17885"/>
                  <a:pt x="5524" y="18114"/>
                </a:cubicBezTo>
                <a:cubicBezTo>
                  <a:pt x="5398" y="18725"/>
                  <a:pt x="5287" y="19339"/>
                  <a:pt x="5149" y="19947"/>
                </a:cubicBezTo>
                <a:cubicBezTo>
                  <a:pt x="5105" y="20142"/>
                  <a:pt x="5145" y="20229"/>
                  <a:pt x="5331" y="20297"/>
                </a:cubicBezTo>
                <a:cubicBezTo>
                  <a:pt x="6415" y="20698"/>
                  <a:pt x="7497" y="21106"/>
                  <a:pt x="8576" y="21520"/>
                </a:cubicBezTo>
                <a:cubicBezTo>
                  <a:pt x="8757" y="21589"/>
                  <a:pt x="8847" y="21563"/>
                  <a:pt x="8944" y="21383"/>
                </a:cubicBezTo>
                <a:cubicBezTo>
                  <a:pt x="9241" y="20834"/>
                  <a:pt x="9562" y="20299"/>
                  <a:pt x="9871" y="19757"/>
                </a:cubicBezTo>
                <a:cubicBezTo>
                  <a:pt x="9985" y="19558"/>
                  <a:pt x="10110" y="19452"/>
                  <a:pt x="10378" y="19481"/>
                </a:cubicBezTo>
                <a:cubicBezTo>
                  <a:pt x="10828" y="19528"/>
                  <a:pt x="11291" y="19534"/>
                  <a:pt x="11737" y="19445"/>
                </a:cubicBezTo>
                <a:cubicBezTo>
                  <a:pt x="12009" y="19391"/>
                  <a:pt x="12126" y="19505"/>
                  <a:pt x="12252" y="19698"/>
                </a:cubicBezTo>
                <a:cubicBezTo>
                  <a:pt x="12593" y="20221"/>
                  <a:pt x="12952" y="20733"/>
                  <a:pt x="13290" y="21259"/>
                </a:cubicBezTo>
                <a:cubicBezTo>
                  <a:pt x="13387" y="21411"/>
                  <a:pt x="13463" y="21432"/>
                  <a:pt x="13628" y="21356"/>
                </a:cubicBezTo>
                <a:cubicBezTo>
                  <a:pt x="14687" y="20866"/>
                  <a:pt x="15750" y="20382"/>
                  <a:pt x="16819" y="19912"/>
                </a:cubicBezTo>
                <a:cubicBezTo>
                  <a:pt x="17012" y="19827"/>
                  <a:pt x="17018" y="19738"/>
                  <a:pt x="16967" y="19560"/>
                </a:cubicBezTo>
                <a:cubicBezTo>
                  <a:pt x="16791" y="18948"/>
                  <a:pt x="16644" y="18329"/>
                  <a:pt x="16469" y="17716"/>
                </a:cubicBezTo>
                <a:cubicBezTo>
                  <a:pt x="16412" y="17519"/>
                  <a:pt x="16433" y="17386"/>
                  <a:pt x="16600" y="17250"/>
                </a:cubicBezTo>
                <a:cubicBezTo>
                  <a:pt x="16971" y="16946"/>
                  <a:pt x="17305" y="16598"/>
                  <a:pt x="17584" y="16209"/>
                </a:cubicBezTo>
                <a:cubicBezTo>
                  <a:pt x="17730" y="16006"/>
                  <a:pt x="17880" y="15980"/>
                  <a:pt x="18092" y="16024"/>
                </a:cubicBezTo>
                <a:cubicBezTo>
                  <a:pt x="18703" y="16151"/>
                  <a:pt x="19318" y="16260"/>
                  <a:pt x="19926" y="16398"/>
                </a:cubicBezTo>
                <a:cubicBezTo>
                  <a:pt x="20121" y="16442"/>
                  <a:pt x="20207" y="16404"/>
                  <a:pt x="20276" y="16218"/>
                </a:cubicBezTo>
                <a:cubicBezTo>
                  <a:pt x="20676" y="15133"/>
                  <a:pt x="21084" y="14050"/>
                  <a:pt x="21497" y="12970"/>
                </a:cubicBezTo>
                <a:cubicBezTo>
                  <a:pt x="21566" y="12790"/>
                  <a:pt x="21541" y="12697"/>
                  <a:pt x="21361" y="12600"/>
                </a:cubicBezTo>
                <a:cubicBezTo>
                  <a:pt x="20812" y="12303"/>
                  <a:pt x="20278" y="11982"/>
                  <a:pt x="19736" y="11674"/>
                </a:cubicBezTo>
                <a:cubicBezTo>
                  <a:pt x="19535" y="11559"/>
                  <a:pt x="19439" y="11431"/>
                  <a:pt x="19468" y="11163"/>
                </a:cubicBezTo>
                <a:cubicBezTo>
                  <a:pt x="19519" y="10701"/>
                  <a:pt x="19493" y="10230"/>
                  <a:pt x="19416" y="9768"/>
                </a:cubicBezTo>
                <a:cubicBezTo>
                  <a:pt x="19381" y="9559"/>
                  <a:pt x="19443" y="9442"/>
                  <a:pt x="19620" y="9328"/>
                </a:cubicBezTo>
                <a:cubicBezTo>
                  <a:pt x="20166" y="8978"/>
                  <a:pt x="20694" y="8603"/>
                  <a:pt x="21240" y="8252"/>
                </a:cubicBezTo>
                <a:cubicBezTo>
                  <a:pt x="21393" y="8154"/>
                  <a:pt x="21411" y="8075"/>
                  <a:pt x="21336" y="7912"/>
                </a:cubicBezTo>
                <a:cubicBezTo>
                  <a:pt x="20846" y="6851"/>
                  <a:pt x="20362" y="5788"/>
                  <a:pt x="19892" y="4718"/>
                </a:cubicBezTo>
                <a:cubicBezTo>
                  <a:pt x="19806" y="4523"/>
                  <a:pt x="19717" y="4523"/>
                  <a:pt x="19541" y="4574"/>
                </a:cubicBezTo>
                <a:cubicBezTo>
                  <a:pt x="18917" y="4751"/>
                  <a:pt x="18286" y="4905"/>
                  <a:pt x="17662" y="5080"/>
                </a:cubicBezTo>
                <a:cubicBezTo>
                  <a:pt x="17490" y="5129"/>
                  <a:pt x="17378" y="5103"/>
                  <a:pt x="17261" y="4959"/>
                </a:cubicBezTo>
                <a:cubicBezTo>
                  <a:pt x="16959" y="4585"/>
                  <a:pt x="16599" y="4263"/>
                  <a:pt x="16213" y="3983"/>
                </a:cubicBezTo>
                <a:cubicBezTo>
                  <a:pt x="16001" y="3828"/>
                  <a:pt x="15960" y="3672"/>
                  <a:pt x="16008" y="3442"/>
                </a:cubicBezTo>
                <a:cubicBezTo>
                  <a:pt x="16135" y="2831"/>
                  <a:pt x="16245" y="2217"/>
                  <a:pt x="16383" y="1609"/>
                </a:cubicBezTo>
                <a:cubicBezTo>
                  <a:pt x="16428" y="1413"/>
                  <a:pt x="16387" y="1327"/>
                  <a:pt x="16201" y="1258"/>
                </a:cubicBezTo>
                <a:cubicBezTo>
                  <a:pt x="15118" y="858"/>
                  <a:pt x="14036" y="450"/>
                  <a:pt x="12956" y="36"/>
                </a:cubicBezTo>
                <a:cubicBezTo>
                  <a:pt x="12911" y="19"/>
                  <a:pt x="12873" y="7"/>
                  <a:pt x="12837" y="2"/>
                </a:cubicBezTo>
                <a:close/>
                <a:moveTo>
                  <a:pt x="10766" y="5818"/>
                </a:moveTo>
                <a:cubicBezTo>
                  <a:pt x="13503" y="5818"/>
                  <a:pt x="15722" y="8039"/>
                  <a:pt x="15722" y="10778"/>
                </a:cubicBezTo>
                <a:cubicBezTo>
                  <a:pt x="15722" y="13517"/>
                  <a:pt x="13503" y="15738"/>
                  <a:pt x="10766" y="15738"/>
                </a:cubicBezTo>
                <a:cubicBezTo>
                  <a:pt x="8030" y="15738"/>
                  <a:pt x="5810" y="13517"/>
                  <a:pt x="5810" y="10778"/>
                </a:cubicBezTo>
                <a:cubicBezTo>
                  <a:pt x="5810" y="8039"/>
                  <a:pt x="8030" y="5818"/>
                  <a:pt x="10766" y="5818"/>
                </a:cubicBezTo>
                <a:close/>
              </a:path>
            </a:pathLst>
          </a:custGeom>
          <a:solidFill>
            <a:srgbClr val="8C79A7"/>
          </a:solidFill>
          <a:ln w="3175">
            <a:miter lim="400000"/>
          </a:ln>
        </p:spPr>
        <p:txBody>
          <a:bodyPr lIns="14288" tIns="14288" rIns="14288" bIns="14288" anchor="ctr"/>
          <a:lstStyle/>
          <a:p>
            <a:pPr algn="ctr" defTabSz="155781">
              <a:lnSpc>
                <a:spcPct val="120000"/>
              </a:lnSpc>
              <a:defRPr sz="1200" spc="-24">
                <a:solidFill>
                  <a:srgbClr val="000000"/>
                </a:solidFill>
                <a:latin typeface="Canela Deck Bold"/>
                <a:ea typeface="Canela Deck Bold"/>
                <a:cs typeface="Canela Deck Bold"/>
                <a:sym typeface="Canela Deck Bold"/>
              </a:defRPr>
            </a:pPr>
            <a:endParaRPr sz="633"/>
          </a:p>
        </p:txBody>
      </p:sp>
      <p:sp>
        <p:nvSpPr>
          <p:cNvPr id="306" name="Gear"/>
          <p:cNvSpPr/>
          <p:nvPr/>
        </p:nvSpPr>
        <p:spPr>
          <a:xfrm>
            <a:off x="5679369" y="2430365"/>
            <a:ext cx="2143126" cy="2143543"/>
          </a:xfrm>
          <a:custGeom>
            <a:avLst/>
            <a:gdLst/>
            <a:ahLst/>
            <a:cxnLst>
              <a:cxn ang="0">
                <a:pos x="wd2" y="hd2"/>
              </a:cxn>
              <a:cxn ang="5400000">
                <a:pos x="wd2" y="hd2"/>
              </a:cxn>
              <a:cxn ang="10800000">
                <a:pos x="wd2" y="hd2"/>
              </a:cxn>
              <a:cxn ang="16200000">
                <a:pos x="wd2" y="hd2"/>
              </a:cxn>
            </a:cxnLst>
            <a:rect l="0" t="0" r="r" b="b"/>
            <a:pathLst>
              <a:path w="21532" h="21555" extrusionOk="0">
                <a:moveTo>
                  <a:pt x="12837" y="2"/>
                </a:moveTo>
                <a:cubicBezTo>
                  <a:pt x="12731" y="-11"/>
                  <a:pt x="12661" y="38"/>
                  <a:pt x="12588" y="172"/>
                </a:cubicBezTo>
                <a:cubicBezTo>
                  <a:pt x="12292" y="721"/>
                  <a:pt x="11969" y="1258"/>
                  <a:pt x="11661" y="1801"/>
                </a:cubicBezTo>
                <a:cubicBezTo>
                  <a:pt x="11547" y="2001"/>
                  <a:pt x="11418" y="2099"/>
                  <a:pt x="11153" y="2073"/>
                </a:cubicBezTo>
                <a:cubicBezTo>
                  <a:pt x="10691" y="2028"/>
                  <a:pt x="10220" y="2032"/>
                  <a:pt x="9759" y="2112"/>
                </a:cubicBezTo>
                <a:cubicBezTo>
                  <a:pt x="9550" y="2148"/>
                  <a:pt x="9432" y="2095"/>
                  <a:pt x="9318" y="1917"/>
                </a:cubicBezTo>
                <a:cubicBezTo>
                  <a:pt x="8969" y="1370"/>
                  <a:pt x="8594" y="841"/>
                  <a:pt x="8243" y="295"/>
                </a:cubicBezTo>
                <a:cubicBezTo>
                  <a:pt x="8145" y="142"/>
                  <a:pt x="8068" y="122"/>
                  <a:pt x="7905" y="198"/>
                </a:cubicBezTo>
                <a:cubicBezTo>
                  <a:pt x="6845" y="688"/>
                  <a:pt x="5781" y="1174"/>
                  <a:pt x="4712" y="1644"/>
                </a:cubicBezTo>
                <a:cubicBezTo>
                  <a:pt x="4517" y="1730"/>
                  <a:pt x="4517" y="1820"/>
                  <a:pt x="4567" y="1996"/>
                </a:cubicBezTo>
                <a:cubicBezTo>
                  <a:pt x="4742" y="2608"/>
                  <a:pt x="4890" y="3227"/>
                  <a:pt x="5065" y="3839"/>
                </a:cubicBezTo>
                <a:cubicBezTo>
                  <a:pt x="5122" y="4038"/>
                  <a:pt x="5098" y="4170"/>
                  <a:pt x="4932" y="4306"/>
                </a:cubicBezTo>
                <a:cubicBezTo>
                  <a:pt x="4561" y="4610"/>
                  <a:pt x="4227" y="4959"/>
                  <a:pt x="3950" y="5348"/>
                </a:cubicBezTo>
                <a:cubicBezTo>
                  <a:pt x="3802" y="5555"/>
                  <a:pt x="3648" y="5573"/>
                  <a:pt x="3439" y="5530"/>
                </a:cubicBezTo>
                <a:cubicBezTo>
                  <a:pt x="2827" y="5405"/>
                  <a:pt x="2213" y="5295"/>
                  <a:pt x="1605" y="5156"/>
                </a:cubicBezTo>
                <a:cubicBezTo>
                  <a:pt x="1409" y="5111"/>
                  <a:pt x="1325" y="5153"/>
                  <a:pt x="1257" y="5338"/>
                </a:cubicBezTo>
                <a:cubicBezTo>
                  <a:pt x="856" y="6423"/>
                  <a:pt x="449" y="7506"/>
                  <a:pt x="35" y="8586"/>
                </a:cubicBezTo>
                <a:cubicBezTo>
                  <a:pt x="-34" y="8767"/>
                  <a:pt x="-6" y="8857"/>
                  <a:pt x="173" y="8954"/>
                </a:cubicBezTo>
                <a:cubicBezTo>
                  <a:pt x="722" y="9251"/>
                  <a:pt x="1256" y="9574"/>
                  <a:pt x="1798" y="9882"/>
                </a:cubicBezTo>
                <a:cubicBezTo>
                  <a:pt x="2001" y="9997"/>
                  <a:pt x="2093" y="10127"/>
                  <a:pt x="2064" y="10392"/>
                </a:cubicBezTo>
                <a:cubicBezTo>
                  <a:pt x="2014" y="10855"/>
                  <a:pt x="2039" y="11326"/>
                  <a:pt x="2116" y="11788"/>
                </a:cubicBezTo>
                <a:cubicBezTo>
                  <a:pt x="2151" y="11998"/>
                  <a:pt x="2089" y="12115"/>
                  <a:pt x="1913" y="12228"/>
                </a:cubicBezTo>
                <a:cubicBezTo>
                  <a:pt x="1367" y="12578"/>
                  <a:pt x="837" y="12953"/>
                  <a:pt x="291" y="13303"/>
                </a:cubicBezTo>
                <a:cubicBezTo>
                  <a:pt x="136" y="13403"/>
                  <a:pt x="124" y="13482"/>
                  <a:pt x="199" y="13643"/>
                </a:cubicBezTo>
                <a:cubicBezTo>
                  <a:pt x="688" y="14705"/>
                  <a:pt x="1172" y="15768"/>
                  <a:pt x="1642" y="16837"/>
                </a:cubicBezTo>
                <a:cubicBezTo>
                  <a:pt x="1728" y="17034"/>
                  <a:pt x="1818" y="17032"/>
                  <a:pt x="1994" y="16982"/>
                </a:cubicBezTo>
                <a:cubicBezTo>
                  <a:pt x="2605" y="16807"/>
                  <a:pt x="3223" y="16651"/>
                  <a:pt x="3839" y="16489"/>
                </a:cubicBezTo>
                <a:cubicBezTo>
                  <a:pt x="3930" y="16465"/>
                  <a:pt x="4023" y="16451"/>
                  <a:pt x="4118" y="16432"/>
                </a:cubicBezTo>
                <a:cubicBezTo>
                  <a:pt x="4164" y="16485"/>
                  <a:pt x="4202" y="16532"/>
                  <a:pt x="4241" y="16576"/>
                </a:cubicBezTo>
                <a:cubicBezTo>
                  <a:pt x="4568" y="16944"/>
                  <a:pt x="4922" y="17287"/>
                  <a:pt x="5319" y="17573"/>
                </a:cubicBezTo>
                <a:cubicBezTo>
                  <a:pt x="5534" y="17728"/>
                  <a:pt x="5572" y="17885"/>
                  <a:pt x="5524" y="18114"/>
                </a:cubicBezTo>
                <a:cubicBezTo>
                  <a:pt x="5398" y="18725"/>
                  <a:pt x="5287" y="19339"/>
                  <a:pt x="5149" y="19947"/>
                </a:cubicBezTo>
                <a:cubicBezTo>
                  <a:pt x="5105" y="20142"/>
                  <a:pt x="5145" y="20229"/>
                  <a:pt x="5331" y="20297"/>
                </a:cubicBezTo>
                <a:cubicBezTo>
                  <a:pt x="6415" y="20698"/>
                  <a:pt x="7497" y="21106"/>
                  <a:pt x="8576" y="21520"/>
                </a:cubicBezTo>
                <a:cubicBezTo>
                  <a:pt x="8757" y="21589"/>
                  <a:pt x="8847" y="21563"/>
                  <a:pt x="8944" y="21383"/>
                </a:cubicBezTo>
                <a:cubicBezTo>
                  <a:pt x="9241" y="20834"/>
                  <a:pt x="9562" y="20299"/>
                  <a:pt x="9871" y="19757"/>
                </a:cubicBezTo>
                <a:cubicBezTo>
                  <a:pt x="9985" y="19558"/>
                  <a:pt x="10110" y="19452"/>
                  <a:pt x="10378" y="19481"/>
                </a:cubicBezTo>
                <a:cubicBezTo>
                  <a:pt x="10828" y="19528"/>
                  <a:pt x="11291" y="19534"/>
                  <a:pt x="11737" y="19445"/>
                </a:cubicBezTo>
                <a:cubicBezTo>
                  <a:pt x="12009" y="19391"/>
                  <a:pt x="12126" y="19505"/>
                  <a:pt x="12252" y="19698"/>
                </a:cubicBezTo>
                <a:cubicBezTo>
                  <a:pt x="12593" y="20221"/>
                  <a:pt x="12952" y="20733"/>
                  <a:pt x="13290" y="21259"/>
                </a:cubicBezTo>
                <a:cubicBezTo>
                  <a:pt x="13387" y="21411"/>
                  <a:pt x="13463" y="21432"/>
                  <a:pt x="13628" y="21356"/>
                </a:cubicBezTo>
                <a:cubicBezTo>
                  <a:pt x="14687" y="20866"/>
                  <a:pt x="15750" y="20382"/>
                  <a:pt x="16819" y="19912"/>
                </a:cubicBezTo>
                <a:cubicBezTo>
                  <a:pt x="17012" y="19827"/>
                  <a:pt x="17018" y="19738"/>
                  <a:pt x="16967" y="19560"/>
                </a:cubicBezTo>
                <a:cubicBezTo>
                  <a:pt x="16791" y="18948"/>
                  <a:pt x="16644" y="18329"/>
                  <a:pt x="16469" y="17716"/>
                </a:cubicBezTo>
                <a:cubicBezTo>
                  <a:pt x="16412" y="17519"/>
                  <a:pt x="16433" y="17386"/>
                  <a:pt x="16600" y="17250"/>
                </a:cubicBezTo>
                <a:cubicBezTo>
                  <a:pt x="16971" y="16946"/>
                  <a:pt x="17305" y="16598"/>
                  <a:pt x="17584" y="16209"/>
                </a:cubicBezTo>
                <a:cubicBezTo>
                  <a:pt x="17730" y="16006"/>
                  <a:pt x="17880" y="15980"/>
                  <a:pt x="18092" y="16024"/>
                </a:cubicBezTo>
                <a:cubicBezTo>
                  <a:pt x="18703" y="16151"/>
                  <a:pt x="19318" y="16260"/>
                  <a:pt x="19926" y="16398"/>
                </a:cubicBezTo>
                <a:cubicBezTo>
                  <a:pt x="20121" y="16442"/>
                  <a:pt x="20207" y="16404"/>
                  <a:pt x="20276" y="16218"/>
                </a:cubicBezTo>
                <a:cubicBezTo>
                  <a:pt x="20676" y="15133"/>
                  <a:pt x="21084" y="14050"/>
                  <a:pt x="21497" y="12970"/>
                </a:cubicBezTo>
                <a:cubicBezTo>
                  <a:pt x="21566" y="12790"/>
                  <a:pt x="21541" y="12697"/>
                  <a:pt x="21361" y="12600"/>
                </a:cubicBezTo>
                <a:cubicBezTo>
                  <a:pt x="20812" y="12303"/>
                  <a:pt x="20278" y="11982"/>
                  <a:pt x="19736" y="11674"/>
                </a:cubicBezTo>
                <a:cubicBezTo>
                  <a:pt x="19535" y="11559"/>
                  <a:pt x="19439" y="11431"/>
                  <a:pt x="19468" y="11163"/>
                </a:cubicBezTo>
                <a:cubicBezTo>
                  <a:pt x="19519" y="10701"/>
                  <a:pt x="19493" y="10230"/>
                  <a:pt x="19416" y="9768"/>
                </a:cubicBezTo>
                <a:cubicBezTo>
                  <a:pt x="19381" y="9559"/>
                  <a:pt x="19443" y="9442"/>
                  <a:pt x="19620" y="9328"/>
                </a:cubicBezTo>
                <a:cubicBezTo>
                  <a:pt x="20166" y="8978"/>
                  <a:pt x="20694" y="8603"/>
                  <a:pt x="21240" y="8252"/>
                </a:cubicBezTo>
                <a:cubicBezTo>
                  <a:pt x="21393" y="8154"/>
                  <a:pt x="21411" y="8075"/>
                  <a:pt x="21336" y="7912"/>
                </a:cubicBezTo>
                <a:cubicBezTo>
                  <a:pt x="20846" y="6851"/>
                  <a:pt x="20362" y="5788"/>
                  <a:pt x="19892" y="4718"/>
                </a:cubicBezTo>
                <a:cubicBezTo>
                  <a:pt x="19806" y="4523"/>
                  <a:pt x="19717" y="4523"/>
                  <a:pt x="19541" y="4574"/>
                </a:cubicBezTo>
                <a:cubicBezTo>
                  <a:pt x="18917" y="4751"/>
                  <a:pt x="18286" y="4905"/>
                  <a:pt x="17662" y="5080"/>
                </a:cubicBezTo>
                <a:cubicBezTo>
                  <a:pt x="17490" y="5129"/>
                  <a:pt x="17378" y="5103"/>
                  <a:pt x="17261" y="4959"/>
                </a:cubicBezTo>
                <a:cubicBezTo>
                  <a:pt x="16959" y="4585"/>
                  <a:pt x="16599" y="4263"/>
                  <a:pt x="16213" y="3983"/>
                </a:cubicBezTo>
                <a:cubicBezTo>
                  <a:pt x="16001" y="3828"/>
                  <a:pt x="15960" y="3672"/>
                  <a:pt x="16008" y="3442"/>
                </a:cubicBezTo>
                <a:cubicBezTo>
                  <a:pt x="16135" y="2831"/>
                  <a:pt x="16245" y="2217"/>
                  <a:pt x="16383" y="1609"/>
                </a:cubicBezTo>
                <a:cubicBezTo>
                  <a:pt x="16428" y="1413"/>
                  <a:pt x="16387" y="1327"/>
                  <a:pt x="16201" y="1258"/>
                </a:cubicBezTo>
                <a:cubicBezTo>
                  <a:pt x="15118" y="858"/>
                  <a:pt x="14036" y="450"/>
                  <a:pt x="12956" y="36"/>
                </a:cubicBezTo>
                <a:cubicBezTo>
                  <a:pt x="12911" y="19"/>
                  <a:pt x="12873" y="7"/>
                  <a:pt x="12837" y="2"/>
                </a:cubicBezTo>
                <a:close/>
                <a:moveTo>
                  <a:pt x="10766" y="5818"/>
                </a:moveTo>
                <a:cubicBezTo>
                  <a:pt x="13503" y="5818"/>
                  <a:pt x="15722" y="8039"/>
                  <a:pt x="15722" y="10778"/>
                </a:cubicBezTo>
                <a:cubicBezTo>
                  <a:pt x="15722" y="13517"/>
                  <a:pt x="13503" y="15738"/>
                  <a:pt x="10766" y="15738"/>
                </a:cubicBezTo>
                <a:cubicBezTo>
                  <a:pt x="8030" y="15738"/>
                  <a:pt x="5810" y="13517"/>
                  <a:pt x="5810" y="10778"/>
                </a:cubicBezTo>
                <a:cubicBezTo>
                  <a:pt x="5810" y="8039"/>
                  <a:pt x="8030" y="5818"/>
                  <a:pt x="10766" y="5818"/>
                </a:cubicBezTo>
                <a:close/>
              </a:path>
            </a:pathLst>
          </a:custGeom>
          <a:solidFill>
            <a:srgbClr val="80A2B6"/>
          </a:solidFill>
          <a:ln w="12700">
            <a:miter lim="400000"/>
          </a:ln>
        </p:spPr>
        <p:txBody>
          <a:bodyPr lIns="14288" tIns="14288" rIns="14288" bIns="14288" anchor="ctr"/>
          <a:lstStyle/>
          <a:p>
            <a:pPr algn="ctr" defTabSz="155781">
              <a:lnSpc>
                <a:spcPct val="120000"/>
              </a:lnSpc>
              <a:defRPr sz="1200" spc="-24">
                <a:solidFill>
                  <a:srgbClr val="000000"/>
                </a:solidFill>
                <a:latin typeface="Canela Deck Bold"/>
                <a:ea typeface="Canela Deck Bold"/>
                <a:cs typeface="Canela Deck Bold"/>
                <a:sym typeface="Canela Deck Bold"/>
              </a:defRPr>
            </a:pPr>
            <a:endParaRPr sz="633"/>
          </a:p>
        </p:txBody>
      </p:sp>
      <p:sp>
        <p:nvSpPr>
          <p:cNvPr id="307" name="Gear"/>
          <p:cNvSpPr/>
          <p:nvPr/>
        </p:nvSpPr>
        <p:spPr>
          <a:xfrm>
            <a:off x="7323664" y="3537588"/>
            <a:ext cx="2143126" cy="2143543"/>
          </a:xfrm>
          <a:custGeom>
            <a:avLst/>
            <a:gdLst/>
            <a:ahLst/>
            <a:cxnLst>
              <a:cxn ang="0">
                <a:pos x="wd2" y="hd2"/>
              </a:cxn>
              <a:cxn ang="5400000">
                <a:pos x="wd2" y="hd2"/>
              </a:cxn>
              <a:cxn ang="10800000">
                <a:pos x="wd2" y="hd2"/>
              </a:cxn>
              <a:cxn ang="16200000">
                <a:pos x="wd2" y="hd2"/>
              </a:cxn>
            </a:cxnLst>
            <a:rect l="0" t="0" r="r" b="b"/>
            <a:pathLst>
              <a:path w="21532" h="21555" extrusionOk="0">
                <a:moveTo>
                  <a:pt x="12837" y="2"/>
                </a:moveTo>
                <a:cubicBezTo>
                  <a:pt x="12731" y="-11"/>
                  <a:pt x="12661" y="38"/>
                  <a:pt x="12588" y="172"/>
                </a:cubicBezTo>
                <a:cubicBezTo>
                  <a:pt x="12292" y="721"/>
                  <a:pt x="11969" y="1258"/>
                  <a:pt x="11661" y="1801"/>
                </a:cubicBezTo>
                <a:cubicBezTo>
                  <a:pt x="11547" y="2001"/>
                  <a:pt x="11418" y="2099"/>
                  <a:pt x="11153" y="2073"/>
                </a:cubicBezTo>
                <a:cubicBezTo>
                  <a:pt x="10691" y="2028"/>
                  <a:pt x="10220" y="2032"/>
                  <a:pt x="9759" y="2112"/>
                </a:cubicBezTo>
                <a:cubicBezTo>
                  <a:pt x="9550" y="2148"/>
                  <a:pt x="9432" y="2095"/>
                  <a:pt x="9318" y="1917"/>
                </a:cubicBezTo>
                <a:cubicBezTo>
                  <a:pt x="8969" y="1370"/>
                  <a:pt x="8594" y="841"/>
                  <a:pt x="8243" y="295"/>
                </a:cubicBezTo>
                <a:cubicBezTo>
                  <a:pt x="8145" y="142"/>
                  <a:pt x="8068" y="122"/>
                  <a:pt x="7905" y="198"/>
                </a:cubicBezTo>
                <a:cubicBezTo>
                  <a:pt x="6845" y="688"/>
                  <a:pt x="5781" y="1174"/>
                  <a:pt x="4712" y="1644"/>
                </a:cubicBezTo>
                <a:cubicBezTo>
                  <a:pt x="4517" y="1730"/>
                  <a:pt x="4517" y="1820"/>
                  <a:pt x="4567" y="1996"/>
                </a:cubicBezTo>
                <a:cubicBezTo>
                  <a:pt x="4742" y="2608"/>
                  <a:pt x="4890" y="3227"/>
                  <a:pt x="5065" y="3839"/>
                </a:cubicBezTo>
                <a:cubicBezTo>
                  <a:pt x="5122" y="4038"/>
                  <a:pt x="5098" y="4170"/>
                  <a:pt x="4932" y="4306"/>
                </a:cubicBezTo>
                <a:cubicBezTo>
                  <a:pt x="4561" y="4610"/>
                  <a:pt x="4227" y="4959"/>
                  <a:pt x="3950" y="5348"/>
                </a:cubicBezTo>
                <a:cubicBezTo>
                  <a:pt x="3802" y="5555"/>
                  <a:pt x="3648" y="5573"/>
                  <a:pt x="3439" y="5530"/>
                </a:cubicBezTo>
                <a:cubicBezTo>
                  <a:pt x="2827" y="5405"/>
                  <a:pt x="2213" y="5295"/>
                  <a:pt x="1605" y="5156"/>
                </a:cubicBezTo>
                <a:cubicBezTo>
                  <a:pt x="1409" y="5111"/>
                  <a:pt x="1325" y="5153"/>
                  <a:pt x="1257" y="5338"/>
                </a:cubicBezTo>
                <a:cubicBezTo>
                  <a:pt x="856" y="6423"/>
                  <a:pt x="449" y="7506"/>
                  <a:pt x="35" y="8586"/>
                </a:cubicBezTo>
                <a:cubicBezTo>
                  <a:pt x="-34" y="8767"/>
                  <a:pt x="-6" y="8857"/>
                  <a:pt x="173" y="8954"/>
                </a:cubicBezTo>
                <a:cubicBezTo>
                  <a:pt x="722" y="9251"/>
                  <a:pt x="1256" y="9574"/>
                  <a:pt x="1798" y="9882"/>
                </a:cubicBezTo>
                <a:cubicBezTo>
                  <a:pt x="2001" y="9997"/>
                  <a:pt x="2093" y="10127"/>
                  <a:pt x="2064" y="10392"/>
                </a:cubicBezTo>
                <a:cubicBezTo>
                  <a:pt x="2014" y="10855"/>
                  <a:pt x="2039" y="11326"/>
                  <a:pt x="2116" y="11788"/>
                </a:cubicBezTo>
                <a:cubicBezTo>
                  <a:pt x="2151" y="11998"/>
                  <a:pt x="2089" y="12115"/>
                  <a:pt x="1913" y="12228"/>
                </a:cubicBezTo>
                <a:cubicBezTo>
                  <a:pt x="1367" y="12578"/>
                  <a:pt x="837" y="12953"/>
                  <a:pt x="291" y="13303"/>
                </a:cubicBezTo>
                <a:cubicBezTo>
                  <a:pt x="136" y="13403"/>
                  <a:pt x="124" y="13482"/>
                  <a:pt x="199" y="13643"/>
                </a:cubicBezTo>
                <a:cubicBezTo>
                  <a:pt x="688" y="14705"/>
                  <a:pt x="1172" y="15768"/>
                  <a:pt x="1642" y="16837"/>
                </a:cubicBezTo>
                <a:cubicBezTo>
                  <a:pt x="1728" y="17034"/>
                  <a:pt x="1818" y="17032"/>
                  <a:pt x="1994" y="16982"/>
                </a:cubicBezTo>
                <a:cubicBezTo>
                  <a:pt x="2605" y="16807"/>
                  <a:pt x="3223" y="16651"/>
                  <a:pt x="3839" y="16489"/>
                </a:cubicBezTo>
                <a:cubicBezTo>
                  <a:pt x="3930" y="16465"/>
                  <a:pt x="4023" y="16451"/>
                  <a:pt x="4118" y="16432"/>
                </a:cubicBezTo>
                <a:cubicBezTo>
                  <a:pt x="4164" y="16485"/>
                  <a:pt x="4202" y="16532"/>
                  <a:pt x="4241" y="16576"/>
                </a:cubicBezTo>
                <a:cubicBezTo>
                  <a:pt x="4568" y="16944"/>
                  <a:pt x="4922" y="17287"/>
                  <a:pt x="5319" y="17573"/>
                </a:cubicBezTo>
                <a:cubicBezTo>
                  <a:pt x="5534" y="17728"/>
                  <a:pt x="5572" y="17885"/>
                  <a:pt x="5524" y="18114"/>
                </a:cubicBezTo>
                <a:cubicBezTo>
                  <a:pt x="5398" y="18725"/>
                  <a:pt x="5287" y="19339"/>
                  <a:pt x="5149" y="19947"/>
                </a:cubicBezTo>
                <a:cubicBezTo>
                  <a:pt x="5105" y="20142"/>
                  <a:pt x="5145" y="20229"/>
                  <a:pt x="5331" y="20297"/>
                </a:cubicBezTo>
                <a:cubicBezTo>
                  <a:pt x="6415" y="20698"/>
                  <a:pt x="7497" y="21106"/>
                  <a:pt x="8576" y="21520"/>
                </a:cubicBezTo>
                <a:cubicBezTo>
                  <a:pt x="8757" y="21589"/>
                  <a:pt x="8847" y="21563"/>
                  <a:pt x="8944" y="21383"/>
                </a:cubicBezTo>
                <a:cubicBezTo>
                  <a:pt x="9241" y="20834"/>
                  <a:pt x="9562" y="20299"/>
                  <a:pt x="9871" y="19757"/>
                </a:cubicBezTo>
                <a:cubicBezTo>
                  <a:pt x="9985" y="19558"/>
                  <a:pt x="10110" y="19452"/>
                  <a:pt x="10378" y="19481"/>
                </a:cubicBezTo>
                <a:cubicBezTo>
                  <a:pt x="10828" y="19528"/>
                  <a:pt x="11291" y="19534"/>
                  <a:pt x="11737" y="19445"/>
                </a:cubicBezTo>
                <a:cubicBezTo>
                  <a:pt x="12009" y="19391"/>
                  <a:pt x="12126" y="19505"/>
                  <a:pt x="12252" y="19698"/>
                </a:cubicBezTo>
                <a:cubicBezTo>
                  <a:pt x="12593" y="20221"/>
                  <a:pt x="12952" y="20733"/>
                  <a:pt x="13290" y="21259"/>
                </a:cubicBezTo>
                <a:cubicBezTo>
                  <a:pt x="13387" y="21411"/>
                  <a:pt x="13463" y="21432"/>
                  <a:pt x="13628" y="21356"/>
                </a:cubicBezTo>
                <a:cubicBezTo>
                  <a:pt x="14687" y="20866"/>
                  <a:pt x="15750" y="20382"/>
                  <a:pt x="16819" y="19912"/>
                </a:cubicBezTo>
                <a:cubicBezTo>
                  <a:pt x="17012" y="19827"/>
                  <a:pt x="17018" y="19738"/>
                  <a:pt x="16967" y="19560"/>
                </a:cubicBezTo>
                <a:cubicBezTo>
                  <a:pt x="16791" y="18948"/>
                  <a:pt x="16644" y="18329"/>
                  <a:pt x="16469" y="17716"/>
                </a:cubicBezTo>
                <a:cubicBezTo>
                  <a:pt x="16412" y="17519"/>
                  <a:pt x="16433" y="17386"/>
                  <a:pt x="16600" y="17250"/>
                </a:cubicBezTo>
                <a:cubicBezTo>
                  <a:pt x="16971" y="16946"/>
                  <a:pt x="17305" y="16598"/>
                  <a:pt x="17584" y="16209"/>
                </a:cubicBezTo>
                <a:cubicBezTo>
                  <a:pt x="17730" y="16006"/>
                  <a:pt x="17880" y="15980"/>
                  <a:pt x="18092" y="16024"/>
                </a:cubicBezTo>
                <a:cubicBezTo>
                  <a:pt x="18703" y="16151"/>
                  <a:pt x="19318" y="16260"/>
                  <a:pt x="19926" y="16398"/>
                </a:cubicBezTo>
                <a:cubicBezTo>
                  <a:pt x="20121" y="16442"/>
                  <a:pt x="20207" y="16404"/>
                  <a:pt x="20276" y="16218"/>
                </a:cubicBezTo>
                <a:cubicBezTo>
                  <a:pt x="20676" y="15133"/>
                  <a:pt x="21084" y="14050"/>
                  <a:pt x="21497" y="12970"/>
                </a:cubicBezTo>
                <a:cubicBezTo>
                  <a:pt x="21566" y="12790"/>
                  <a:pt x="21541" y="12697"/>
                  <a:pt x="21361" y="12600"/>
                </a:cubicBezTo>
                <a:cubicBezTo>
                  <a:pt x="20812" y="12303"/>
                  <a:pt x="20278" y="11982"/>
                  <a:pt x="19736" y="11674"/>
                </a:cubicBezTo>
                <a:cubicBezTo>
                  <a:pt x="19535" y="11559"/>
                  <a:pt x="19439" y="11431"/>
                  <a:pt x="19468" y="11163"/>
                </a:cubicBezTo>
                <a:cubicBezTo>
                  <a:pt x="19519" y="10701"/>
                  <a:pt x="19493" y="10230"/>
                  <a:pt x="19416" y="9768"/>
                </a:cubicBezTo>
                <a:cubicBezTo>
                  <a:pt x="19381" y="9559"/>
                  <a:pt x="19443" y="9442"/>
                  <a:pt x="19620" y="9328"/>
                </a:cubicBezTo>
                <a:cubicBezTo>
                  <a:pt x="20166" y="8978"/>
                  <a:pt x="20694" y="8603"/>
                  <a:pt x="21240" y="8252"/>
                </a:cubicBezTo>
                <a:cubicBezTo>
                  <a:pt x="21393" y="8154"/>
                  <a:pt x="21411" y="8075"/>
                  <a:pt x="21336" y="7912"/>
                </a:cubicBezTo>
                <a:cubicBezTo>
                  <a:pt x="20846" y="6851"/>
                  <a:pt x="20362" y="5788"/>
                  <a:pt x="19892" y="4718"/>
                </a:cubicBezTo>
                <a:cubicBezTo>
                  <a:pt x="19806" y="4523"/>
                  <a:pt x="19717" y="4523"/>
                  <a:pt x="19541" y="4574"/>
                </a:cubicBezTo>
                <a:cubicBezTo>
                  <a:pt x="18917" y="4751"/>
                  <a:pt x="18286" y="4905"/>
                  <a:pt x="17662" y="5080"/>
                </a:cubicBezTo>
                <a:cubicBezTo>
                  <a:pt x="17490" y="5129"/>
                  <a:pt x="17378" y="5103"/>
                  <a:pt x="17261" y="4959"/>
                </a:cubicBezTo>
                <a:cubicBezTo>
                  <a:pt x="16959" y="4585"/>
                  <a:pt x="16599" y="4263"/>
                  <a:pt x="16213" y="3983"/>
                </a:cubicBezTo>
                <a:cubicBezTo>
                  <a:pt x="16001" y="3828"/>
                  <a:pt x="15960" y="3672"/>
                  <a:pt x="16008" y="3442"/>
                </a:cubicBezTo>
                <a:cubicBezTo>
                  <a:pt x="16135" y="2831"/>
                  <a:pt x="16245" y="2217"/>
                  <a:pt x="16383" y="1609"/>
                </a:cubicBezTo>
                <a:cubicBezTo>
                  <a:pt x="16428" y="1413"/>
                  <a:pt x="16387" y="1327"/>
                  <a:pt x="16201" y="1258"/>
                </a:cubicBezTo>
                <a:cubicBezTo>
                  <a:pt x="15118" y="858"/>
                  <a:pt x="14036" y="450"/>
                  <a:pt x="12956" y="36"/>
                </a:cubicBezTo>
                <a:cubicBezTo>
                  <a:pt x="12911" y="19"/>
                  <a:pt x="12873" y="7"/>
                  <a:pt x="12837" y="2"/>
                </a:cubicBezTo>
                <a:close/>
                <a:moveTo>
                  <a:pt x="10766" y="5818"/>
                </a:moveTo>
                <a:cubicBezTo>
                  <a:pt x="13503" y="5818"/>
                  <a:pt x="15722" y="8039"/>
                  <a:pt x="15722" y="10778"/>
                </a:cubicBezTo>
                <a:cubicBezTo>
                  <a:pt x="15722" y="13517"/>
                  <a:pt x="13503" y="15738"/>
                  <a:pt x="10766" y="15738"/>
                </a:cubicBezTo>
                <a:cubicBezTo>
                  <a:pt x="8030" y="15738"/>
                  <a:pt x="5810" y="13517"/>
                  <a:pt x="5810" y="10778"/>
                </a:cubicBezTo>
                <a:cubicBezTo>
                  <a:pt x="5810" y="8039"/>
                  <a:pt x="8030" y="5818"/>
                  <a:pt x="10766" y="5818"/>
                </a:cubicBezTo>
                <a:close/>
              </a:path>
            </a:pathLst>
          </a:custGeom>
          <a:solidFill>
            <a:srgbClr val="DF657F"/>
          </a:solidFill>
          <a:ln w="12700">
            <a:miter lim="400000"/>
          </a:ln>
        </p:spPr>
        <p:txBody>
          <a:bodyPr lIns="14288" tIns="14288" rIns="14288" bIns="14288" anchor="ctr"/>
          <a:lstStyle/>
          <a:p>
            <a:pPr algn="ctr" defTabSz="155781">
              <a:lnSpc>
                <a:spcPct val="120000"/>
              </a:lnSpc>
              <a:defRPr sz="1200" spc="-24">
                <a:solidFill>
                  <a:srgbClr val="000000"/>
                </a:solidFill>
                <a:latin typeface="Canela Deck Bold"/>
                <a:ea typeface="Canela Deck Bold"/>
                <a:cs typeface="Canela Deck Bold"/>
                <a:sym typeface="Canela Deck Bold"/>
              </a:defRPr>
            </a:pPr>
            <a:endParaRPr sz="633"/>
          </a:p>
        </p:txBody>
      </p:sp>
      <p:sp>
        <p:nvSpPr>
          <p:cNvPr id="308" name="Gear"/>
          <p:cNvSpPr/>
          <p:nvPr/>
        </p:nvSpPr>
        <p:spPr>
          <a:xfrm>
            <a:off x="4126686" y="3611149"/>
            <a:ext cx="2143126" cy="2143542"/>
          </a:xfrm>
          <a:custGeom>
            <a:avLst/>
            <a:gdLst/>
            <a:ahLst/>
            <a:cxnLst>
              <a:cxn ang="0">
                <a:pos x="wd2" y="hd2"/>
              </a:cxn>
              <a:cxn ang="5400000">
                <a:pos x="wd2" y="hd2"/>
              </a:cxn>
              <a:cxn ang="10800000">
                <a:pos x="wd2" y="hd2"/>
              </a:cxn>
              <a:cxn ang="16200000">
                <a:pos x="wd2" y="hd2"/>
              </a:cxn>
            </a:cxnLst>
            <a:rect l="0" t="0" r="r" b="b"/>
            <a:pathLst>
              <a:path w="21532" h="21555" extrusionOk="0">
                <a:moveTo>
                  <a:pt x="12837" y="2"/>
                </a:moveTo>
                <a:cubicBezTo>
                  <a:pt x="12731" y="-11"/>
                  <a:pt x="12661" y="38"/>
                  <a:pt x="12588" y="172"/>
                </a:cubicBezTo>
                <a:cubicBezTo>
                  <a:pt x="12292" y="721"/>
                  <a:pt x="11969" y="1258"/>
                  <a:pt x="11661" y="1801"/>
                </a:cubicBezTo>
                <a:cubicBezTo>
                  <a:pt x="11547" y="2001"/>
                  <a:pt x="11418" y="2099"/>
                  <a:pt x="11153" y="2073"/>
                </a:cubicBezTo>
                <a:cubicBezTo>
                  <a:pt x="10691" y="2028"/>
                  <a:pt x="10220" y="2032"/>
                  <a:pt x="9759" y="2112"/>
                </a:cubicBezTo>
                <a:cubicBezTo>
                  <a:pt x="9550" y="2148"/>
                  <a:pt x="9432" y="2095"/>
                  <a:pt x="9318" y="1917"/>
                </a:cubicBezTo>
                <a:cubicBezTo>
                  <a:pt x="8969" y="1370"/>
                  <a:pt x="8594" y="841"/>
                  <a:pt x="8243" y="295"/>
                </a:cubicBezTo>
                <a:cubicBezTo>
                  <a:pt x="8145" y="142"/>
                  <a:pt x="8068" y="122"/>
                  <a:pt x="7905" y="198"/>
                </a:cubicBezTo>
                <a:cubicBezTo>
                  <a:pt x="6845" y="688"/>
                  <a:pt x="5781" y="1174"/>
                  <a:pt x="4712" y="1644"/>
                </a:cubicBezTo>
                <a:cubicBezTo>
                  <a:pt x="4517" y="1730"/>
                  <a:pt x="4517" y="1820"/>
                  <a:pt x="4567" y="1996"/>
                </a:cubicBezTo>
                <a:cubicBezTo>
                  <a:pt x="4742" y="2608"/>
                  <a:pt x="4890" y="3227"/>
                  <a:pt x="5065" y="3839"/>
                </a:cubicBezTo>
                <a:cubicBezTo>
                  <a:pt x="5122" y="4038"/>
                  <a:pt x="5098" y="4170"/>
                  <a:pt x="4932" y="4306"/>
                </a:cubicBezTo>
                <a:cubicBezTo>
                  <a:pt x="4561" y="4610"/>
                  <a:pt x="4227" y="4959"/>
                  <a:pt x="3950" y="5348"/>
                </a:cubicBezTo>
                <a:cubicBezTo>
                  <a:pt x="3802" y="5555"/>
                  <a:pt x="3648" y="5573"/>
                  <a:pt x="3439" y="5530"/>
                </a:cubicBezTo>
                <a:cubicBezTo>
                  <a:pt x="2827" y="5405"/>
                  <a:pt x="2213" y="5295"/>
                  <a:pt x="1605" y="5156"/>
                </a:cubicBezTo>
                <a:cubicBezTo>
                  <a:pt x="1409" y="5111"/>
                  <a:pt x="1325" y="5153"/>
                  <a:pt x="1257" y="5338"/>
                </a:cubicBezTo>
                <a:cubicBezTo>
                  <a:pt x="856" y="6423"/>
                  <a:pt x="449" y="7506"/>
                  <a:pt x="35" y="8586"/>
                </a:cubicBezTo>
                <a:cubicBezTo>
                  <a:pt x="-34" y="8767"/>
                  <a:pt x="-6" y="8857"/>
                  <a:pt x="173" y="8954"/>
                </a:cubicBezTo>
                <a:cubicBezTo>
                  <a:pt x="722" y="9251"/>
                  <a:pt x="1256" y="9574"/>
                  <a:pt x="1798" y="9882"/>
                </a:cubicBezTo>
                <a:cubicBezTo>
                  <a:pt x="2001" y="9997"/>
                  <a:pt x="2093" y="10127"/>
                  <a:pt x="2064" y="10392"/>
                </a:cubicBezTo>
                <a:cubicBezTo>
                  <a:pt x="2014" y="10855"/>
                  <a:pt x="2039" y="11326"/>
                  <a:pt x="2116" y="11788"/>
                </a:cubicBezTo>
                <a:cubicBezTo>
                  <a:pt x="2151" y="11998"/>
                  <a:pt x="2089" y="12115"/>
                  <a:pt x="1913" y="12228"/>
                </a:cubicBezTo>
                <a:cubicBezTo>
                  <a:pt x="1367" y="12578"/>
                  <a:pt x="837" y="12953"/>
                  <a:pt x="291" y="13303"/>
                </a:cubicBezTo>
                <a:cubicBezTo>
                  <a:pt x="136" y="13403"/>
                  <a:pt x="124" y="13482"/>
                  <a:pt x="199" y="13643"/>
                </a:cubicBezTo>
                <a:cubicBezTo>
                  <a:pt x="688" y="14705"/>
                  <a:pt x="1172" y="15768"/>
                  <a:pt x="1642" y="16837"/>
                </a:cubicBezTo>
                <a:cubicBezTo>
                  <a:pt x="1728" y="17034"/>
                  <a:pt x="1818" y="17032"/>
                  <a:pt x="1994" y="16982"/>
                </a:cubicBezTo>
                <a:cubicBezTo>
                  <a:pt x="2605" y="16807"/>
                  <a:pt x="3223" y="16651"/>
                  <a:pt x="3839" y="16489"/>
                </a:cubicBezTo>
                <a:cubicBezTo>
                  <a:pt x="3930" y="16465"/>
                  <a:pt x="4023" y="16451"/>
                  <a:pt x="4118" y="16432"/>
                </a:cubicBezTo>
                <a:cubicBezTo>
                  <a:pt x="4164" y="16485"/>
                  <a:pt x="4202" y="16532"/>
                  <a:pt x="4241" y="16576"/>
                </a:cubicBezTo>
                <a:cubicBezTo>
                  <a:pt x="4568" y="16944"/>
                  <a:pt x="4922" y="17287"/>
                  <a:pt x="5319" y="17573"/>
                </a:cubicBezTo>
                <a:cubicBezTo>
                  <a:pt x="5534" y="17728"/>
                  <a:pt x="5572" y="17885"/>
                  <a:pt x="5524" y="18114"/>
                </a:cubicBezTo>
                <a:cubicBezTo>
                  <a:pt x="5398" y="18725"/>
                  <a:pt x="5287" y="19339"/>
                  <a:pt x="5149" y="19947"/>
                </a:cubicBezTo>
                <a:cubicBezTo>
                  <a:pt x="5105" y="20142"/>
                  <a:pt x="5145" y="20229"/>
                  <a:pt x="5331" y="20297"/>
                </a:cubicBezTo>
                <a:cubicBezTo>
                  <a:pt x="6415" y="20698"/>
                  <a:pt x="7497" y="21106"/>
                  <a:pt x="8576" y="21520"/>
                </a:cubicBezTo>
                <a:cubicBezTo>
                  <a:pt x="8757" y="21589"/>
                  <a:pt x="8847" y="21563"/>
                  <a:pt x="8944" y="21383"/>
                </a:cubicBezTo>
                <a:cubicBezTo>
                  <a:pt x="9241" y="20834"/>
                  <a:pt x="9562" y="20299"/>
                  <a:pt x="9871" y="19757"/>
                </a:cubicBezTo>
                <a:cubicBezTo>
                  <a:pt x="9985" y="19558"/>
                  <a:pt x="10110" y="19452"/>
                  <a:pt x="10378" y="19481"/>
                </a:cubicBezTo>
                <a:cubicBezTo>
                  <a:pt x="10828" y="19528"/>
                  <a:pt x="11291" y="19534"/>
                  <a:pt x="11737" y="19445"/>
                </a:cubicBezTo>
                <a:cubicBezTo>
                  <a:pt x="12009" y="19391"/>
                  <a:pt x="12126" y="19505"/>
                  <a:pt x="12252" y="19698"/>
                </a:cubicBezTo>
                <a:cubicBezTo>
                  <a:pt x="12593" y="20221"/>
                  <a:pt x="12952" y="20733"/>
                  <a:pt x="13290" y="21259"/>
                </a:cubicBezTo>
                <a:cubicBezTo>
                  <a:pt x="13387" y="21411"/>
                  <a:pt x="13463" y="21432"/>
                  <a:pt x="13628" y="21356"/>
                </a:cubicBezTo>
                <a:cubicBezTo>
                  <a:pt x="14687" y="20866"/>
                  <a:pt x="15750" y="20382"/>
                  <a:pt x="16819" y="19912"/>
                </a:cubicBezTo>
                <a:cubicBezTo>
                  <a:pt x="17012" y="19827"/>
                  <a:pt x="17018" y="19738"/>
                  <a:pt x="16967" y="19560"/>
                </a:cubicBezTo>
                <a:cubicBezTo>
                  <a:pt x="16791" y="18948"/>
                  <a:pt x="16644" y="18329"/>
                  <a:pt x="16469" y="17716"/>
                </a:cubicBezTo>
                <a:cubicBezTo>
                  <a:pt x="16412" y="17519"/>
                  <a:pt x="16433" y="17386"/>
                  <a:pt x="16600" y="17250"/>
                </a:cubicBezTo>
                <a:cubicBezTo>
                  <a:pt x="16971" y="16946"/>
                  <a:pt x="17305" y="16598"/>
                  <a:pt x="17584" y="16209"/>
                </a:cubicBezTo>
                <a:cubicBezTo>
                  <a:pt x="17730" y="16006"/>
                  <a:pt x="17880" y="15980"/>
                  <a:pt x="18092" y="16024"/>
                </a:cubicBezTo>
                <a:cubicBezTo>
                  <a:pt x="18703" y="16151"/>
                  <a:pt x="19318" y="16260"/>
                  <a:pt x="19926" y="16398"/>
                </a:cubicBezTo>
                <a:cubicBezTo>
                  <a:pt x="20121" y="16442"/>
                  <a:pt x="20207" y="16404"/>
                  <a:pt x="20276" y="16218"/>
                </a:cubicBezTo>
                <a:cubicBezTo>
                  <a:pt x="20676" y="15133"/>
                  <a:pt x="21084" y="14050"/>
                  <a:pt x="21497" y="12970"/>
                </a:cubicBezTo>
                <a:cubicBezTo>
                  <a:pt x="21566" y="12790"/>
                  <a:pt x="21541" y="12697"/>
                  <a:pt x="21361" y="12600"/>
                </a:cubicBezTo>
                <a:cubicBezTo>
                  <a:pt x="20812" y="12303"/>
                  <a:pt x="20278" y="11982"/>
                  <a:pt x="19736" y="11674"/>
                </a:cubicBezTo>
                <a:cubicBezTo>
                  <a:pt x="19535" y="11559"/>
                  <a:pt x="19439" y="11431"/>
                  <a:pt x="19468" y="11163"/>
                </a:cubicBezTo>
                <a:cubicBezTo>
                  <a:pt x="19519" y="10701"/>
                  <a:pt x="19493" y="10230"/>
                  <a:pt x="19416" y="9768"/>
                </a:cubicBezTo>
                <a:cubicBezTo>
                  <a:pt x="19381" y="9559"/>
                  <a:pt x="19443" y="9442"/>
                  <a:pt x="19620" y="9328"/>
                </a:cubicBezTo>
                <a:cubicBezTo>
                  <a:pt x="20166" y="8978"/>
                  <a:pt x="20694" y="8603"/>
                  <a:pt x="21240" y="8252"/>
                </a:cubicBezTo>
                <a:cubicBezTo>
                  <a:pt x="21393" y="8154"/>
                  <a:pt x="21411" y="8075"/>
                  <a:pt x="21336" y="7912"/>
                </a:cubicBezTo>
                <a:cubicBezTo>
                  <a:pt x="20846" y="6851"/>
                  <a:pt x="20362" y="5788"/>
                  <a:pt x="19892" y="4718"/>
                </a:cubicBezTo>
                <a:cubicBezTo>
                  <a:pt x="19806" y="4523"/>
                  <a:pt x="19717" y="4523"/>
                  <a:pt x="19541" y="4574"/>
                </a:cubicBezTo>
                <a:cubicBezTo>
                  <a:pt x="18917" y="4751"/>
                  <a:pt x="18286" y="4905"/>
                  <a:pt x="17662" y="5080"/>
                </a:cubicBezTo>
                <a:cubicBezTo>
                  <a:pt x="17490" y="5129"/>
                  <a:pt x="17378" y="5103"/>
                  <a:pt x="17261" y="4959"/>
                </a:cubicBezTo>
                <a:cubicBezTo>
                  <a:pt x="16959" y="4585"/>
                  <a:pt x="16599" y="4263"/>
                  <a:pt x="16213" y="3983"/>
                </a:cubicBezTo>
                <a:cubicBezTo>
                  <a:pt x="16001" y="3828"/>
                  <a:pt x="15960" y="3672"/>
                  <a:pt x="16008" y="3442"/>
                </a:cubicBezTo>
                <a:cubicBezTo>
                  <a:pt x="16135" y="2831"/>
                  <a:pt x="16245" y="2217"/>
                  <a:pt x="16383" y="1609"/>
                </a:cubicBezTo>
                <a:cubicBezTo>
                  <a:pt x="16428" y="1413"/>
                  <a:pt x="16387" y="1327"/>
                  <a:pt x="16201" y="1258"/>
                </a:cubicBezTo>
                <a:cubicBezTo>
                  <a:pt x="15118" y="858"/>
                  <a:pt x="14036" y="450"/>
                  <a:pt x="12956" y="36"/>
                </a:cubicBezTo>
                <a:cubicBezTo>
                  <a:pt x="12911" y="19"/>
                  <a:pt x="12873" y="7"/>
                  <a:pt x="12837" y="2"/>
                </a:cubicBezTo>
                <a:close/>
                <a:moveTo>
                  <a:pt x="10766" y="5818"/>
                </a:moveTo>
                <a:cubicBezTo>
                  <a:pt x="13503" y="5818"/>
                  <a:pt x="15722" y="8039"/>
                  <a:pt x="15722" y="10778"/>
                </a:cubicBezTo>
                <a:cubicBezTo>
                  <a:pt x="15722" y="13517"/>
                  <a:pt x="13503" y="15738"/>
                  <a:pt x="10766" y="15738"/>
                </a:cubicBezTo>
                <a:cubicBezTo>
                  <a:pt x="8030" y="15738"/>
                  <a:pt x="5810" y="13517"/>
                  <a:pt x="5810" y="10778"/>
                </a:cubicBezTo>
                <a:cubicBezTo>
                  <a:pt x="5810" y="8039"/>
                  <a:pt x="8030" y="5818"/>
                  <a:pt x="10766" y="5818"/>
                </a:cubicBezTo>
                <a:close/>
              </a:path>
            </a:pathLst>
          </a:custGeom>
          <a:solidFill>
            <a:srgbClr val="B7AC59"/>
          </a:solidFill>
          <a:ln w="3175">
            <a:miter lim="400000"/>
          </a:ln>
        </p:spPr>
        <p:txBody>
          <a:bodyPr lIns="14288" tIns="14288" rIns="14288" bIns="14288" anchor="ctr"/>
          <a:lstStyle/>
          <a:p>
            <a:pPr algn="ctr" defTabSz="155781">
              <a:lnSpc>
                <a:spcPct val="120000"/>
              </a:lnSpc>
              <a:defRPr sz="1200" spc="-24">
                <a:solidFill>
                  <a:srgbClr val="000000"/>
                </a:solidFill>
                <a:latin typeface="Canela Deck Bold"/>
                <a:ea typeface="Canela Deck Bold"/>
                <a:cs typeface="Canela Deck Bold"/>
                <a:sym typeface="Canela Deck Bold"/>
              </a:defRPr>
            </a:pPr>
            <a:endParaRPr sz="633"/>
          </a:p>
        </p:txBody>
      </p:sp>
      <p:sp>
        <p:nvSpPr>
          <p:cNvPr id="309" name="Exploring Relationship"/>
          <p:cNvSpPr txBox="1"/>
          <p:nvPr/>
        </p:nvSpPr>
        <p:spPr>
          <a:xfrm>
            <a:off x="3480642" y="2874318"/>
            <a:ext cx="1035667" cy="3896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858" tIns="12858" rIns="12858" bIns="12858">
            <a:spAutoFit/>
          </a:bodyPr>
          <a:lstStyle/>
          <a:p>
            <a:pPr algn="ctr" defTabSz="914345">
              <a:lnSpc>
                <a:spcPct val="80000"/>
              </a:lnSpc>
              <a:spcBef>
                <a:spcPts val="1529"/>
              </a:spcBef>
              <a:defRPr sz="2800">
                <a:solidFill>
                  <a:srgbClr val="000000"/>
                </a:solidFill>
                <a:latin typeface="Proxima Nova Medium"/>
                <a:ea typeface="Proxima Nova Medium"/>
                <a:cs typeface="Proxima Nova Medium"/>
                <a:sym typeface="Proxima Nova Medium"/>
              </a:defRPr>
            </a:pPr>
            <a:r>
              <a:rPr sz="1477"/>
              <a:t>Exploring</a:t>
            </a:r>
            <a:br>
              <a:rPr sz="1477"/>
            </a:br>
            <a:r>
              <a:rPr sz="1477"/>
              <a:t>Relationship</a:t>
            </a:r>
          </a:p>
        </p:txBody>
      </p:sp>
      <p:sp>
        <p:nvSpPr>
          <p:cNvPr id="310" name="Meaningful Engagement"/>
          <p:cNvSpPr txBox="1"/>
          <p:nvPr/>
        </p:nvSpPr>
        <p:spPr>
          <a:xfrm>
            <a:off x="4661886" y="4465126"/>
            <a:ext cx="1072729" cy="3896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858" tIns="12858" rIns="12858" bIns="12858">
            <a:spAutoFit/>
          </a:bodyPr>
          <a:lstStyle/>
          <a:p>
            <a:pPr algn="ctr" defTabSz="914345">
              <a:lnSpc>
                <a:spcPct val="80000"/>
              </a:lnSpc>
              <a:spcBef>
                <a:spcPts val="1529"/>
              </a:spcBef>
              <a:defRPr sz="2800">
                <a:solidFill>
                  <a:srgbClr val="000000"/>
                </a:solidFill>
                <a:latin typeface="Proxima Nova Medium"/>
                <a:ea typeface="Proxima Nova Medium"/>
                <a:cs typeface="Proxima Nova Medium"/>
                <a:sym typeface="Proxima Nova Medium"/>
              </a:defRPr>
            </a:pPr>
            <a:r>
              <a:rPr sz="1477"/>
              <a:t>Meaningful</a:t>
            </a:r>
            <a:br>
              <a:rPr sz="1477"/>
            </a:br>
            <a:r>
              <a:rPr sz="1477"/>
              <a:t>Engagement</a:t>
            </a:r>
          </a:p>
        </p:txBody>
      </p:sp>
      <p:sp>
        <p:nvSpPr>
          <p:cNvPr id="311" name="Agency &amp; Choice"/>
          <p:cNvSpPr txBox="1"/>
          <p:nvPr/>
        </p:nvSpPr>
        <p:spPr>
          <a:xfrm>
            <a:off x="6434980" y="3193257"/>
            <a:ext cx="631902"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858" tIns="12858" rIns="12858" bIns="12858">
            <a:spAutoFit/>
          </a:bodyPr>
          <a:lstStyle/>
          <a:p>
            <a:pPr algn="ctr" defTabSz="914345">
              <a:lnSpc>
                <a:spcPct val="80000"/>
              </a:lnSpc>
              <a:spcBef>
                <a:spcPts val="1529"/>
              </a:spcBef>
              <a:defRPr sz="2800">
                <a:solidFill>
                  <a:srgbClr val="000000"/>
                </a:solidFill>
                <a:latin typeface="Proxima Nova Medium"/>
                <a:ea typeface="Proxima Nova Medium"/>
                <a:cs typeface="Proxima Nova Medium"/>
                <a:sym typeface="Proxima Nova Medium"/>
              </a:defRPr>
            </a:pPr>
            <a:r>
              <a:rPr sz="1477"/>
              <a:t>Agency</a:t>
            </a:r>
            <a:br>
              <a:rPr sz="1477"/>
            </a:br>
            <a:r>
              <a:rPr sz="1477"/>
              <a:t>&amp;</a:t>
            </a:r>
            <a:br>
              <a:rPr sz="1477"/>
            </a:br>
            <a:r>
              <a:rPr sz="1477"/>
              <a:t>Choice</a:t>
            </a:r>
          </a:p>
        </p:txBody>
      </p:sp>
      <p:sp>
        <p:nvSpPr>
          <p:cNvPr id="312" name="Responsibility/ Accountability"/>
          <p:cNvSpPr txBox="1"/>
          <p:nvPr/>
        </p:nvSpPr>
        <p:spPr>
          <a:xfrm>
            <a:off x="7780958" y="4465126"/>
            <a:ext cx="1228540" cy="3896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858" tIns="12858" rIns="12858" bIns="12858">
            <a:spAutoFit/>
          </a:bodyPr>
          <a:lstStyle/>
          <a:p>
            <a:pPr algn="ctr" defTabSz="914345">
              <a:lnSpc>
                <a:spcPct val="80000"/>
              </a:lnSpc>
              <a:spcBef>
                <a:spcPts val="1529"/>
              </a:spcBef>
              <a:defRPr sz="2800">
                <a:solidFill>
                  <a:srgbClr val="000000"/>
                </a:solidFill>
                <a:latin typeface="Proxima Nova Medium"/>
                <a:ea typeface="Proxima Nova Medium"/>
                <a:cs typeface="Proxima Nova Medium"/>
                <a:sym typeface="Proxima Nova Medium"/>
              </a:defRPr>
            </a:pPr>
            <a:r>
              <a:rPr sz="1477"/>
              <a:t>Responsibility/</a:t>
            </a:r>
            <a:br>
              <a:rPr sz="1477"/>
            </a:br>
            <a:r>
              <a:rPr sz="1477"/>
              <a:t>Accountability</a:t>
            </a:r>
          </a:p>
        </p:txBody>
      </p:sp>
    </p:spTree>
    <p:extLst>
      <p:ext uri="{BB962C8B-B14F-4D97-AF65-F5344CB8AC3E}">
        <p14:creationId xmlns:p14="http://schemas.microsoft.com/office/powerpoint/2010/main" val="226509145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8" presetClass="emph" presetSubtype="0" accel="50000" decel="50000" fill="hold" grpId="0" nodeType="clickEffect">
                                  <p:stCondLst>
                                    <p:cond delay="0"/>
                                  </p:stCondLst>
                                  <p:childTnLst>
                                    <p:animRot by="-2700000">
                                      <p:cBhvr>
                                        <p:cTn id="6" dur="3000" fill="hold"/>
                                        <p:tgtEl>
                                          <p:spTgt spid="305"/>
                                        </p:tgtEl>
                                        <p:attrNameLst>
                                          <p:attrName>r</p:attrName>
                                        </p:attrNameLst>
                                      </p:cBhvr>
                                    </p:animRot>
                                  </p:childTnLst>
                                </p:cTn>
                              </p:par>
                            </p:childTnLst>
                          </p:cTn>
                        </p:par>
                        <p:par>
                          <p:cTn id="7" fill="hold">
                            <p:stCondLst>
                              <p:cond delay="0"/>
                            </p:stCondLst>
                            <p:childTnLst>
                              <p:par>
                                <p:cTn id="8" presetID="8" presetClass="emph" presetSubtype="0" accel="50000" decel="50000" fill="hold" grpId="0" nodeType="withEffect">
                                  <p:stCondLst>
                                    <p:cond delay="0"/>
                                  </p:stCondLst>
                                  <p:childTnLst>
                                    <p:animRot by="2700000">
                                      <p:cBhvr>
                                        <p:cTn id="9" dur="3000" fill="hold"/>
                                        <p:tgtEl>
                                          <p:spTgt spid="308"/>
                                        </p:tgtEl>
                                        <p:attrNameLst>
                                          <p:attrName>r</p:attrName>
                                        </p:attrNameLst>
                                      </p:cBhvr>
                                    </p:animRot>
                                  </p:childTnLst>
                                </p:cTn>
                              </p:par>
                            </p:childTnLst>
                          </p:cTn>
                        </p:par>
                        <p:par>
                          <p:cTn id="10" fill="hold">
                            <p:stCondLst>
                              <p:cond delay="0"/>
                            </p:stCondLst>
                            <p:childTnLst>
                              <p:par>
                                <p:cTn id="11" presetID="8" presetClass="emph" presetSubtype="0" accel="50000" decel="50000" fill="hold" grpId="0" nodeType="withEffect">
                                  <p:stCondLst>
                                    <p:cond delay="0"/>
                                  </p:stCondLst>
                                  <p:childTnLst>
                                    <p:animRot by="-2700000">
                                      <p:cBhvr>
                                        <p:cTn id="12" dur="3000" fill="hold"/>
                                        <p:tgtEl>
                                          <p:spTgt spid="306"/>
                                        </p:tgtEl>
                                        <p:attrNameLst>
                                          <p:attrName>r</p:attrName>
                                        </p:attrNameLst>
                                      </p:cBhvr>
                                    </p:animRot>
                                  </p:childTnLst>
                                </p:cTn>
                              </p:par>
                            </p:childTnLst>
                          </p:cTn>
                        </p:par>
                        <p:par>
                          <p:cTn id="13" fill="hold">
                            <p:stCondLst>
                              <p:cond delay="0"/>
                            </p:stCondLst>
                            <p:childTnLst>
                              <p:par>
                                <p:cTn id="14" presetID="8" presetClass="emph" presetSubtype="0" accel="50000" decel="50000" fill="hold" grpId="0" nodeType="withEffect">
                                  <p:stCondLst>
                                    <p:cond delay="0"/>
                                  </p:stCondLst>
                                  <p:childTnLst>
                                    <p:animRot by="2700000">
                                      <p:cBhvr>
                                        <p:cTn id="15" dur="3000" fill="hold"/>
                                        <p:tgtEl>
                                          <p:spTgt spid="307"/>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8" presetClass="emph" presetSubtype="0" accel="50000" decel="50000" fill="hold" grpId="1" nodeType="clickEffect">
                                  <p:stCondLst>
                                    <p:cond delay="0"/>
                                  </p:stCondLst>
                                  <p:childTnLst>
                                    <p:animRot by="-43140000">
                                      <p:cBhvr>
                                        <p:cTn id="19" dur="8000" fill="hold"/>
                                        <p:tgtEl>
                                          <p:spTgt spid="305"/>
                                        </p:tgtEl>
                                        <p:attrNameLst>
                                          <p:attrName>r</p:attrName>
                                        </p:attrNameLst>
                                      </p:cBhvr>
                                    </p:animRot>
                                  </p:childTnLst>
                                </p:cTn>
                              </p:par>
                            </p:childTnLst>
                          </p:cTn>
                        </p:par>
                        <p:par>
                          <p:cTn id="20" fill="hold">
                            <p:stCondLst>
                              <p:cond delay="0"/>
                            </p:stCondLst>
                            <p:childTnLst>
                              <p:par>
                                <p:cTn id="21" presetID="8" presetClass="emph" presetSubtype="0" accel="50000" decel="50000" fill="hold" grpId="1" nodeType="withEffect">
                                  <p:stCondLst>
                                    <p:cond delay="0"/>
                                  </p:stCondLst>
                                  <p:childTnLst>
                                    <p:animRot by="-43140000">
                                      <p:cBhvr>
                                        <p:cTn id="22" dur="8000" fill="hold"/>
                                        <p:tgtEl>
                                          <p:spTgt spid="306"/>
                                        </p:tgtEl>
                                        <p:attrNameLst>
                                          <p:attrName>r</p:attrName>
                                        </p:attrNameLst>
                                      </p:cBhvr>
                                    </p:animRot>
                                  </p:childTnLst>
                                </p:cTn>
                              </p:par>
                            </p:childTnLst>
                          </p:cTn>
                        </p:par>
                        <p:par>
                          <p:cTn id="23" fill="hold">
                            <p:stCondLst>
                              <p:cond delay="0"/>
                            </p:stCondLst>
                            <p:childTnLst>
                              <p:par>
                                <p:cTn id="24" presetID="8" presetClass="emph" presetSubtype="0" accel="50000" decel="50000" fill="hold" grpId="1" nodeType="withEffect">
                                  <p:stCondLst>
                                    <p:cond delay="0"/>
                                  </p:stCondLst>
                                  <p:childTnLst>
                                    <p:animRot by="43140000">
                                      <p:cBhvr>
                                        <p:cTn id="25" dur="8000" fill="hold"/>
                                        <p:tgtEl>
                                          <p:spTgt spid="307"/>
                                        </p:tgtEl>
                                        <p:attrNameLst>
                                          <p:attrName>r</p:attrName>
                                        </p:attrNameLst>
                                      </p:cBhvr>
                                    </p:animRot>
                                  </p:childTnLst>
                                </p:cTn>
                              </p:par>
                            </p:childTnLst>
                          </p:cTn>
                        </p:par>
                        <p:par>
                          <p:cTn id="26" fill="hold">
                            <p:stCondLst>
                              <p:cond delay="0"/>
                            </p:stCondLst>
                            <p:childTnLst>
                              <p:par>
                                <p:cTn id="27" presetID="8" presetClass="emph" presetSubtype="0" accel="50000" decel="50000" fill="hold" grpId="1" nodeType="withEffect">
                                  <p:stCondLst>
                                    <p:cond delay="0"/>
                                  </p:stCondLst>
                                  <p:childTnLst>
                                    <p:animRot by="43140000">
                                      <p:cBhvr>
                                        <p:cTn id="28" dur="8000" fill="hold"/>
                                        <p:tgtEl>
                                          <p:spTgt spid="30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animBg="1" advAuto="0"/>
      <p:bldP spid="305" grpId="1" animBg="1" advAuto="0"/>
      <p:bldP spid="306" grpId="0" animBg="1" advAuto="0"/>
      <p:bldP spid="306" grpId="1" animBg="1" advAuto="0"/>
      <p:bldP spid="307" grpId="0" animBg="1" advAuto="0"/>
      <p:bldP spid="307" grpId="1" animBg="1" advAuto="0"/>
      <p:bldP spid="308" grpId="0" animBg="1" advAuto="0"/>
      <p:bldP spid="308" grpId="1" animBg="1" advAuto="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748E-FEC6-FF4F-A5B3-0ED2EE87B676}"/>
              </a:ext>
            </a:extLst>
          </p:cNvPr>
          <p:cNvSpPr>
            <a:spLocks noGrp="1"/>
          </p:cNvSpPr>
          <p:nvPr>
            <p:ph type="title"/>
          </p:nvPr>
        </p:nvSpPr>
        <p:spPr/>
        <p:txBody>
          <a:bodyPr/>
          <a:lstStyle/>
          <a:p>
            <a:r>
              <a:rPr lang="en-US" b="1" dirty="0"/>
              <a:t>Continuum: Mindset Shift	</a:t>
            </a:r>
            <a:endParaRPr lang="en-US" dirty="0"/>
          </a:p>
        </p:txBody>
      </p:sp>
      <p:pic>
        <p:nvPicPr>
          <p:cNvPr id="1026" name="Picture 2" descr="https://lh5.googleusercontent.com/3-Q3JmZt7Mb3JoQu3oSl3Vuopkgt-5-jBlA1wxExxiI2OksQhiAS1d_6ySeUzddZcd7LkX1dEG9GUT8Rp060qONGxuVCzUatJ4_88OGN-ZnhWajTGMkkxtOI_jsVuk70nbEcskUy">
            <a:extLst>
              <a:ext uri="{FF2B5EF4-FFF2-40B4-BE49-F238E27FC236}">
                <a16:creationId xmlns:a16="http://schemas.microsoft.com/office/drawing/2014/main" id="{A1067F90-CD0C-0B47-A5E7-9B3BA4B82B8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76489" y="2400896"/>
            <a:ext cx="7439025"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035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1981200" y="274638"/>
            <a:ext cx="5410200" cy="1143000"/>
          </a:xfrm>
        </p:spPr>
        <p:txBody>
          <a:bodyPr/>
          <a:lstStyle/>
          <a:p>
            <a:r>
              <a:rPr lang="en-US" dirty="0"/>
              <a:t>Activity #6</a:t>
            </a:r>
          </a:p>
        </p:txBody>
      </p:sp>
      <p:sp>
        <p:nvSpPr>
          <p:cNvPr id="34818" name="Rectangle 3"/>
          <p:cNvSpPr>
            <a:spLocks noGrp="1" noChangeArrowheads="1"/>
          </p:cNvSpPr>
          <p:nvPr>
            <p:ph idx="1"/>
          </p:nvPr>
        </p:nvSpPr>
        <p:spPr>
          <a:xfrm>
            <a:off x="1828800" y="1600200"/>
            <a:ext cx="5562600" cy="4446588"/>
          </a:xfrm>
        </p:spPr>
        <p:txBody>
          <a:bodyPr/>
          <a:lstStyle/>
          <a:p>
            <a:r>
              <a:rPr lang="en-US" dirty="0"/>
              <a:t>Review/complete the </a:t>
            </a:r>
            <a:r>
              <a:rPr lang="en-US" i="1" dirty="0"/>
              <a:t>Inventory of Targeted Supports </a:t>
            </a:r>
            <a:r>
              <a:rPr lang="en-US" dirty="0"/>
              <a:t>(in workbook, page 8)</a:t>
            </a:r>
          </a:p>
          <a:p>
            <a:r>
              <a:rPr lang="en-US" dirty="0"/>
              <a:t>What do your practices look like along a continuum from not at all restorative to high application of the principles? What can be done to make them more aligned with restorative principles?</a:t>
            </a:r>
          </a:p>
          <a:p>
            <a:endParaRPr lang="en-US" sz="2000" dirty="0"/>
          </a:p>
          <a:p>
            <a:endParaRPr lang="en-US" sz="2000" dirty="0"/>
          </a:p>
        </p:txBody>
      </p:sp>
      <p:sp>
        <p:nvSpPr>
          <p:cNvPr id="4" name="object 2"/>
          <p:cNvSpPr/>
          <p:nvPr/>
        </p:nvSpPr>
        <p:spPr>
          <a:xfrm>
            <a:off x="7924800" y="-16790"/>
            <a:ext cx="4267200" cy="6874790"/>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237644950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Check-In</a:t>
            </a:r>
          </a:p>
        </p:txBody>
      </p:sp>
      <p:sp>
        <p:nvSpPr>
          <p:cNvPr id="5" name="Subtitle 4"/>
          <p:cNvSpPr>
            <a:spLocks noGrp="1"/>
          </p:cNvSpPr>
          <p:nvPr>
            <p:ph idx="1"/>
          </p:nvPr>
        </p:nvSpPr>
        <p:spPr>
          <a:xfrm>
            <a:off x="1981200" y="1447800"/>
            <a:ext cx="4191000" cy="4953000"/>
          </a:xfrm>
        </p:spPr>
        <p:txBody>
          <a:bodyPr/>
          <a:lstStyle/>
          <a:p>
            <a:pPr marL="457200" indent="-457200">
              <a:buFont typeface="Arial"/>
              <a:buChar char="•"/>
            </a:pPr>
            <a:r>
              <a:rPr lang="en-US" i="1" dirty="0"/>
              <a:t>Who participated in webinar?</a:t>
            </a:r>
          </a:p>
          <a:p>
            <a:pPr marL="0" indent="0">
              <a:buNone/>
            </a:pPr>
            <a:endParaRPr lang="en-US" sz="1800" i="1" dirty="0"/>
          </a:p>
          <a:p>
            <a:pPr marL="457200" indent="-457200">
              <a:buFont typeface="Arial"/>
              <a:buChar char="•"/>
            </a:pPr>
            <a:r>
              <a:rPr lang="en-US" i="1" dirty="0"/>
              <a:t>Who completed Readiness Checklist as a Team?</a:t>
            </a:r>
          </a:p>
          <a:p>
            <a:pPr marL="0" indent="0">
              <a:buNone/>
            </a:pPr>
            <a:endParaRPr lang="en-US" sz="1400" i="1" dirty="0"/>
          </a:p>
        </p:txBody>
      </p:sp>
      <p:pic>
        <p:nvPicPr>
          <p:cNvPr id="6" name="Picture 5" descr="leader.png"/>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400800" y="1676400"/>
            <a:ext cx="3733804" cy="4724400"/>
          </a:xfrm>
          <a:prstGeom prst="rect">
            <a:avLst/>
          </a:prstGeom>
        </p:spPr>
      </p:pic>
    </p:spTree>
    <p:extLst>
      <p:ext uri="{BB962C8B-B14F-4D97-AF65-F5344CB8AC3E}">
        <p14:creationId xmlns:p14="http://schemas.microsoft.com/office/powerpoint/2010/main" val="3279511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105400" cy="1143000"/>
          </a:xfrm>
        </p:spPr>
        <p:txBody>
          <a:bodyPr/>
          <a:lstStyle/>
          <a:p>
            <a:r>
              <a:rPr lang="en-US" dirty="0"/>
              <a:t>Activity #7</a:t>
            </a:r>
          </a:p>
        </p:txBody>
      </p:sp>
      <p:sp>
        <p:nvSpPr>
          <p:cNvPr id="5" name="Subtitle 4"/>
          <p:cNvSpPr>
            <a:spLocks noGrp="1"/>
          </p:cNvSpPr>
          <p:nvPr>
            <p:ph idx="1"/>
          </p:nvPr>
        </p:nvSpPr>
        <p:spPr>
          <a:xfrm>
            <a:off x="1828800" y="2209800"/>
            <a:ext cx="5105400" cy="3532188"/>
          </a:xfrm>
        </p:spPr>
        <p:txBody>
          <a:bodyPr/>
          <a:lstStyle/>
          <a:p>
            <a:pPr marL="0" indent="0" algn="ctr">
              <a:buNone/>
            </a:pPr>
            <a:r>
              <a:rPr lang="en-US" b="1" dirty="0"/>
              <a:t>Review / Complete </a:t>
            </a:r>
          </a:p>
          <a:p>
            <a:pPr marL="0" indent="0" algn="ctr">
              <a:buNone/>
            </a:pPr>
            <a:r>
              <a:rPr lang="en-US" b="1" i="1" dirty="0"/>
              <a:t>Readiness Checklist</a:t>
            </a:r>
          </a:p>
          <a:p>
            <a:pPr marL="0" indent="0" algn="ctr">
              <a:buNone/>
            </a:pPr>
            <a:r>
              <a:rPr lang="en-US" dirty="0"/>
              <a:t>&gt; In your workbook</a:t>
            </a:r>
          </a:p>
          <a:p>
            <a:pPr marL="0" indent="0" algn="ctr">
              <a:buNone/>
            </a:pPr>
            <a:r>
              <a:rPr lang="en-US" i="1" dirty="0"/>
              <a:t>        </a:t>
            </a:r>
            <a:endParaRPr lang="en-US" dirty="0"/>
          </a:p>
          <a:p>
            <a:pPr marL="0" indent="0" algn="ctr">
              <a:buNone/>
            </a:pPr>
            <a:endParaRPr lang="en-US" dirty="0"/>
          </a:p>
        </p:txBody>
      </p:sp>
      <p:sp>
        <p:nvSpPr>
          <p:cNvPr id="6" name="object 2"/>
          <p:cNvSpPr/>
          <p:nvPr/>
        </p:nvSpPr>
        <p:spPr>
          <a:xfrm>
            <a:off x="7030285" y="0"/>
            <a:ext cx="5161715" cy="6858000"/>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3998995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you see this star</a:t>
            </a:r>
            <a:r>
              <a:rPr lang="is-IS" dirty="0"/>
              <a:t>…</a:t>
            </a:r>
            <a:endParaRPr lang="en-US" dirty="0"/>
          </a:p>
        </p:txBody>
      </p:sp>
      <p:grpSp>
        <p:nvGrpSpPr>
          <p:cNvPr id="6" name="Group 5"/>
          <p:cNvGrpSpPr/>
          <p:nvPr/>
        </p:nvGrpSpPr>
        <p:grpSpPr>
          <a:xfrm>
            <a:off x="4450080" y="2689078"/>
            <a:ext cx="2912013" cy="2869809"/>
            <a:chOff x="2363372" y="2250831"/>
            <a:chExt cx="2912013" cy="2869809"/>
          </a:xfrm>
        </p:grpSpPr>
        <p:sp>
          <p:nvSpPr>
            <p:cNvPr id="4" name="5-Point Star 3"/>
            <p:cNvSpPr/>
            <p:nvPr/>
          </p:nvSpPr>
          <p:spPr>
            <a:xfrm>
              <a:off x="2363372" y="2250831"/>
              <a:ext cx="2912013" cy="2869809"/>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376246" y="3557341"/>
              <a:ext cx="914400" cy="461665"/>
            </a:xfrm>
            <a:prstGeom prst="rect">
              <a:avLst/>
            </a:prstGeom>
            <a:noFill/>
          </p:spPr>
          <p:txBody>
            <a:bodyPr wrap="square" rtlCol="0">
              <a:spAutoFit/>
            </a:bodyPr>
            <a:lstStyle/>
            <a:p>
              <a:pPr algn="ctr"/>
              <a:r>
                <a:rPr lang="en-US" sz="2400" dirty="0">
                  <a:solidFill>
                    <a:schemeClr val="bg1"/>
                  </a:solidFill>
                  <a:latin typeface="+mj-lt"/>
                </a:rPr>
                <a:t>TFI</a:t>
              </a:r>
            </a:p>
          </p:txBody>
        </p:sp>
      </p:grpSp>
      <p:sp>
        <p:nvSpPr>
          <p:cNvPr id="7" name="Rectangle 3"/>
          <p:cNvSpPr>
            <a:spLocks noGrp="1" noChangeArrowheads="1"/>
          </p:cNvSpPr>
          <p:nvPr>
            <p:ph idx="1"/>
          </p:nvPr>
        </p:nvSpPr>
        <p:spPr>
          <a:xfrm>
            <a:off x="1981200" y="1697039"/>
            <a:ext cx="8229600" cy="1027110"/>
          </a:xfrm>
        </p:spPr>
        <p:txBody>
          <a:bodyPr/>
          <a:lstStyle/>
          <a:p>
            <a:pPr marL="0" indent="0">
              <a:buNone/>
            </a:pPr>
            <a:r>
              <a:rPr lang="en-US" altLang="en-US" sz="2400" dirty="0"/>
              <a:t>It indicates that the information/activities on that slide correlate with an item on the TFI (</a:t>
            </a:r>
            <a:r>
              <a:rPr lang="en-US" altLang="en-US" sz="2400"/>
              <a:t>Tiered Fidelity Inventory)</a:t>
            </a:r>
            <a:endParaRPr lang="en-US" altLang="en-US" sz="2400" dirty="0"/>
          </a:p>
        </p:txBody>
      </p:sp>
    </p:spTree>
    <p:extLst>
      <p:ext uri="{BB962C8B-B14F-4D97-AF65-F5344CB8AC3E}">
        <p14:creationId xmlns:p14="http://schemas.microsoft.com/office/powerpoint/2010/main" val="13976605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74543"/>
            <a:ext cx="7901609" cy="1143000"/>
          </a:xfrm>
        </p:spPr>
        <p:txBody>
          <a:bodyPr>
            <a:normAutofit/>
          </a:bodyPr>
          <a:lstStyle/>
          <a:p>
            <a:pPr>
              <a:defRPr/>
            </a:pPr>
            <a:r>
              <a:rPr lang="en-US" dirty="0"/>
              <a:t>Necessary Conversations (Teams)</a:t>
            </a:r>
          </a:p>
        </p:txBody>
      </p:sp>
      <p:sp>
        <p:nvSpPr>
          <p:cNvPr id="54287" name="TextBox 12"/>
          <p:cNvSpPr txBox="1">
            <a:spLocks noChangeArrowheads="1"/>
          </p:cNvSpPr>
          <p:nvPr/>
        </p:nvSpPr>
        <p:spPr bwMode="auto">
          <a:xfrm>
            <a:off x="8534400" y="1153180"/>
            <a:ext cx="1371600" cy="523220"/>
          </a:xfrm>
          <a:prstGeom prst="rect">
            <a:avLst/>
          </a:prstGeom>
          <a:solidFill>
            <a:srgbClr val="CC0000"/>
          </a:solidFill>
          <a:ln>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dirty="0">
                <a:solidFill>
                  <a:srgbClr val="FFFFFF"/>
                </a:solidFill>
                <a:latin typeface="Gill Sans" charset="0"/>
                <a:cs typeface="Gill Sans" charset="0"/>
              </a:rPr>
              <a:t>Tier 3</a:t>
            </a:r>
          </a:p>
        </p:txBody>
      </p:sp>
      <p:sp>
        <p:nvSpPr>
          <p:cNvPr id="54286" name="TextBox 11"/>
          <p:cNvSpPr txBox="1">
            <a:spLocks noChangeArrowheads="1"/>
          </p:cNvSpPr>
          <p:nvPr/>
        </p:nvSpPr>
        <p:spPr bwMode="auto">
          <a:xfrm>
            <a:off x="5791200" y="1153180"/>
            <a:ext cx="1371600" cy="523220"/>
          </a:xfrm>
          <a:prstGeom prst="rect">
            <a:avLst/>
          </a:prstGeom>
          <a:solidFill>
            <a:srgbClr val="FFCC00"/>
          </a:solidFill>
          <a:ln>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dirty="0">
                <a:solidFill>
                  <a:srgbClr val="FFFFFF"/>
                </a:solidFill>
                <a:latin typeface="Gill Sans" charset="0"/>
                <a:cs typeface="Gill Sans" charset="0"/>
              </a:rPr>
              <a:t>Tier 2</a:t>
            </a:r>
          </a:p>
        </p:txBody>
      </p:sp>
      <p:sp>
        <p:nvSpPr>
          <p:cNvPr id="4" name="Rounded Rectangle 3"/>
          <p:cNvSpPr/>
          <p:nvPr/>
        </p:nvSpPr>
        <p:spPr>
          <a:xfrm>
            <a:off x="2362200" y="1676400"/>
            <a:ext cx="2590800" cy="1600200"/>
          </a:xfrm>
          <a:prstGeom prst="roundRect">
            <a:avLst/>
          </a:prstGeom>
          <a:solidFill>
            <a:srgbClr val="008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000000"/>
                </a:solidFill>
              </a:rPr>
              <a:t>SU/District Team</a:t>
            </a:r>
            <a:r>
              <a:rPr lang="en-US" sz="1500" dirty="0">
                <a:solidFill>
                  <a:srgbClr val="000000"/>
                </a:solidFill>
              </a:rPr>
              <a:t> </a:t>
            </a:r>
          </a:p>
          <a:p>
            <a:pPr>
              <a:defRPr/>
            </a:pPr>
            <a:r>
              <a:rPr lang="en-US" sz="1500" dirty="0">
                <a:solidFill>
                  <a:srgbClr val="000000"/>
                </a:solidFill>
              </a:rPr>
              <a:t>•Coordinates implementation</a:t>
            </a:r>
          </a:p>
          <a:p>
            <a:pPr>
              <a:defRPr/>
            </a:pPr>
            <a:r>
              <a:rPr lang="en-US" sz="1500" dirty="0">
                <a:solidFill>
                  <a:srgbClr val="000000"/>
                </a:solidFill>
              </a:rPr>
              <a:t>•Ensures access to resources</a:t>
            </a:r>
          </a:p>
          <a:p>
            <a:pPr>
              <a:defRPr/>
            </a:pPr>
            <a:r>
              <a:rPr lang="en-US" sz="1500" dirty="0">
                <a:solidFill>
                  <a:srgbClr val="000000"/>
                </a:solidFill>
              </a:rPr>
              <a:t>•Reviews data across schools</a:t>
            </a:r>
          </a:p>
        </p:txBody>
      </p:sp>
      <p:sp>
        <p:nvSpPr>
          <p:cNvPr id="6" name="Rounded Rectangle 5"/>
          <p:cNvSpPr/>
          <p:nvPr/>
        </p:nvSpPr>
        <p:spPr>
          <a:xfrm>
            <a:off x="5105400" y="1676400"/>
            <a:ext cx="5334000" cy="1600200"/>
          </a:xfrm>
          <a:prstGeom prst="roundRect">
            <a:avLst/>
          </a:prstGeom>
          <a:gradFill flip="none" rotWithShape="1">
            <a:gsLst>
              <a:gs pos="0">
                <a:srgbClr val="FFFF00"/>
              </a:gs>
              <a:gs pos="50000">
                <a:srgbClr val="FF6600"/>
              </a:gs>
              <a:gs pos="100000">
                <a:srgbClr val="FF000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700" dirty="0">
                <a:solidFill>
                  <a:schemeClr val="tx1"/>
                </a:solidFill>
              </a:rPr>
              <a:t>SU/District Team – Targeted/Intensive:</a:t>
            </a:r>
          </a:p>
          <a:p>
            <a:pPr>
              <a:defRPr/>
            </a:pPr>
            <a:r>
              <a:rPr lang="en-US" sz="1700" dirty="0">
                <a:solidFill>
                  <a:schemeClr val="tx1"/>
                </a:solidFill>
              </a:rPr>
              <a:t>•Secures resources</a:t>
            </a:r>
          </a:p>
          <a:p>
            <a:pPr>
              <a:defRPr/>
            </a:pPr>
            <a:r>
              <a:rPr lang="en-US" sz="1700" dirty="0">
                <a:solidFill>
                  <a:schemeClr val="tx1"/>
                </a:solidFill>
              </a:rPr>
              <a:t>•Focuses on student outcomes</a:t>
            </a:r>
          </a:p>
          <a:p>
            <a:pPr>
              <a:defRPr/>
            </a:pPr>
            <a:r>
              <a:rPr lang="en-US" sz="1700" dirty="0">
                <a:solidFill>
                  <a:schemeClr val="tx1"/>
                </a:solidFill>
              </a:rPr>
              <a:t>•Focuses on fidelity of practices across the district/SU</a:t>
            </a:r>
          </a:p>
        </p:txBody>
      </p:sp>
      <p:sp>
        <p:nvSpPr>
          <p:cNvPr id="7" name="Rounded Rectangle 6"/>
          <p:cNvSpPr/>
          <p:nvPr/>
        </p:nvSpPr>
        <p:spPr>
          <a:xfrm>
            <a:off x="2362200" y="3429000"/>
            <a:ext cx="2590800" cy="1600200"/>
          </a:xfrm>
          <a:prstGeom prst="roundRect">
            <a:avLst/>
          </a:prstGeom>
          <a:solidFill>
            <a:srgbClr val="008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700" dirty="0">
                <a:solidFill>
                  <a:srgbClr val="000000"/>
                </a:solidFill>
              </a:rPr>
              <a:t>School Leadership Team</a:t>
            </a:r>
          </a:p>
          <a:p>
            <a:pPr>
              <a:defRPr/>
            </a:pPr>
            <a:r>
              <a:rPr lang="en-US" sz="1700" dirty="0">
                <a:solidFill>
                  <a:srgbClr val="000000"/>
                </a:solidFill>
              </a:rPr>
              <a:t>•Plans and implements 6 school components of PBIS</a:t>
            </a:r>
          </a:p>
        </p:txBody>
      </p:sp>
      <p:sp>
        <p:nvSpPr>
          <p:cNvPr id="8" name="Rounded Rectangle 7"/>
          <p:cNvSpPr/>
          <p:nvPr/>
        </p:nvSpPr>
        <p:spPr>
          <a:xfrm>
            <a:off x="5105400" y="5181600"/>
            <a:ext cx="2590800" cy="1600200"/>
          </a:xfrm>
          <a:prstGeom prst="round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schemeClr val="tx1"/>
                </a:solidFill>
              </a:rPr>
              <a:t>Student Level Team</a:t>
            </a:r>
          </a:p>
          <a:p>
            <a:pPr>
              <a:defRPr/>
            </a:pPr>
            <a:r>
              <a:rPr lang="en-US" sz="1600" dirty="0">
                <a:solidFill>
                  <a:schemeClr val="tx1"/>
                </a:solidFill>
              </a:rPr>
              <a:t>•Matches students to interventions</a:t>
            </a:r>
          </a:p>
          <a:p>
            <a:pPr>
              <a:defRPr/>
            </a:pPr>
            <a:r>
              <a:rPr lang="en-US" sz="1600" dirty="0">
                <a:solidFill>
                  <a:schemeClr val="tx1"/>
                </a:solidFill>
              </a:rPr>
              <a:t>•Evaluates &amp; monitors student progress</a:t>
            </a:r>
          </a:p>
        </p:txBody>
      </p:sp>
      <p:sp>
        <p:nvSpPr>
          <p:cNvPr id="9" name="Rounded Rectangle 8"/>
          <p:cNvSpPr/>
          <p:nvPr/>
        </p:nvSpPr>
        <p:spPr>
          <a:xfrm>
            <a:off x="7848600" y="5181600"/>
            <a:ext cx="2590800" cy="1600200"/>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srgbClr val="000000"/>
                </a:solidFill>
              </a:rPr>
              <a:t>Student Level Team</a:t>
            </a:r>
          </a:p>
          <a:p>
            <a:pPr>
              <a:defRPr/>
            </a:pPr>
            <a:r>
              <a:rPr lang="en-US" sz="1600" dirty="0">
                <a:solidFill>
                  <a:srgbClr val="000000"/>
                </a:solidFill>
              </a:rPr>
              <a:t>•Completes FBA/BIP </a:t>
            </a:r>
          </a:p>
          <a:p>
            <a:pPr>
              <a:defRPr/>
            </a:pPr>
            <a:r>
              <a:rPr lang="en-US" sz="1600" dirty="0">
                <a:solidFill>
                  <a:srgbClr val="000000"/>
                </a:solidFill>
              </a:rPr>
              <a:t>•Evaluate &amp; monitor student progress</a:t>
            </a:r>
          </a:p>
          <a:p>
            <a:pPr>
              <a:defRPr/>
            </a:pPr>
            <a:r>
              <a:rPr lang="en-US" sz="1600" dirty="0">
                <a:solidFill>
                  <a:srgbClr val="000000"/>
                </a:solidFill>
              </a:rPr>
              <a:t>Facilitates wraparound</a:t>
            </a:r>
          </a:p>
        </p:txBody>
      </p:sp>
      <p:sp>
        <p:nvSpPr>
          <p:cNvPr id="10" name="Rounded Rectangle 9"/>
          <p:cNvSpPr/>
          <p:nvPr/>
        </p:nvSpPr>
        <p:spPr>
          <a:xfrm>
            <a:off x="5105400" y="3429000"/>
            <a:ext cx="5334000" cy="1600200"/>
          </a:xfrm>
          <a:prstGeom prst="roundRect">
            <a:avLst/>
          </a:prstGeom>
          <a:gradFill flip="none" rotWithShape="1">
            <a:gsLst>
              <a:gs pos="0">
                <a:srgbClr val="FFFF00"/>
              </a:gs>
              <a:gs pos="50000">
                <a:srgbClr val="FF6600"/>
              </a:gs>
              <a:gs pos="100000">
                <a:srgbClr val="FF000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700" dirty="0">
                <a:solidFill>
                  <a:srgbClr val="000000"/>
                </a:solidFill>
              </a:rPr>
              <a:t>School Systems Level Team – Targeted/Intensive:</a:t>
            </a:r>
          </a:p>
          <a:p>
            <a:pPr>
              <a:defRPr/>
            </a:pPr>
            <a:r>
              <a:rPr lang="en-US" sz="1700" dirty="0">
                <a:solidFill>
                  <a:srgbClr val="000000"/>
                </a:solidFill>
              </a:rPr>
              <a:t>•Creates procedures for referral, screening &amp; evaluation</a:t>
            </a:r>
          </a:p>
          <a:p>
            <a:pPr>
              <a:defRPr/>
            </a:pPr>
            <a:r>
              <a:rPr lang="en-US" sz="1700" dirty="0">
                <a:solidFill>
                  <a:srgbClr val="000000"/>
                </a:solidFill>
              </a:rPr>
              <a:t>•Communicates with staff and families</a:t>
            </a:r>
          </a:p>
        </p:txBody>
      </p:sp>
      <p:sp>
        <p:nvSpPr>
          <p:cNvPr id="54285" name="TextBox 10"/>
          <p:cNvSpPr txBox="1">
            <a:spLocks noChangeArrowheads="1"/>
          </p:cNvSpPr>
          <p:nvPr/>
        </p:nvSpPr>
        <p:spPr bwMode="auto">
          <a:xfrm>
            <a:off x="2971800" y="1193800"/>
            <a:ext cx="1371600" cy="523220"/>
          </a:xfrm>
          <a:prstGeom prst="rect">
            <a:avLst/>
          </a:prstGeom>
          <a:solidFill>
            <a:srgbClr val="008040"/>
          </a:solidFill>
          <a:ln>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dirty="0">
                <a:solidFill>
                  <a:srgbClr val="FFFFFF"/>
                </a:solidFill>
                <a:latin typeface="Gill Sans" charset="0"/>
                <a:cs typeface="Gill Sans" charset="0"/>
              </a:rPr>
              <a:t>Tier 1</a:t>
            </a:r>
          </a:p>
        </p:txBody>
      </p:sp>
      <p:sp>
        <p:nvSpPr>
          <p:cNvPr id="54288" name="TextBox 15"/>
          <p:cNvSpPr txBox="1">
            <a:spLocks noChangeArrowheads="1"/>
          </p:cNvSpPr>
          <p:nvPr/>
        </p:nvSpPr>
        <p:spPr bwMode="auto">
          <a:xfrm rot="-5400000">
            <a:off x="1183482" y="2169469"/>
            <a:ext cx="16002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a:latin typeface="Gill Sans" charset="0"/>
                <a:cs typeface="Gill Sans" charset="0"/>
              </a:rPr>
              <a:t>SU/District</a:t>
            </a:r>
          </a:p>
        </p:txBody>
      </p:sp>
      <p:sp>
        <p:nvSpPr>
          <p:cNvPr id="54289" name="TextBox 16"/>
          <p:cNvSpPr txBox="1">
            <a:spLocks noChangeArrowheads="1"/>
          </p:cNvSpPr>
          <p:nvPr/>
        </p:nvSpPr>
        <p:spPr bwMode="auto">
          <a:xfrm rot="-5400000">
            <a:off x="1183482" y="3921920"/>
            <a:ext cx="16002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a:latin typeface="Gill Sans" charset="0"/>
                <a:cs typeface="Gill Sans" charset="0"/>
              </a:rPr>
              <a:t>School</a:t>
            </a:r>
          </a:p>
        </p:txBody>
      </p:sp>
      <p:sp>
        <p:nvSpPr>
          <p:cNvPr id="54290" name="TextBox 17"/>
          <p:cNvSpPr txBox="1">
            <a:spLocks noChangeArrowheads="1"/>
          </p:cNvSpPr>
          <p:nvPr/>
        </p:nvSpPr>
        <p:spPr bwMode="auto">
          <a:xfrm rot="-5400000">
            <a:off x="1183482" y="5522120"/>
            <a:ext cx="16002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a:latin typeface="Gill Sans" charset="0"/>
                <a:cs typeface="Gill Sans" charset="0"/>
              </a:rPr>
              <a:t>Student</a:t>
            </a:r>
          </a:p>
        </p:txBody>
      </p:sp>
      <p:grpSp>
        <p:nvGrpSpPr>
          <p:cNvPr id="24" name="Group 23"/>
          <p:cNvGrpSpPr/>
          <p:nvPr/>
        </p:nvGrpSpPr>
        <p:grpSpPr>
          <a:xfrm>
            <a:off x="9220200" y="0"/>
            <a:ext cx="1480930" cy="1325562"/>
            <a:chOff x="3184855" y="2847536"/>
            <a:chExt cx="2090530" cy="2273104"/>
          </a:xfrm>
        </p:grpSpPr>
        <p:sp>
          <p:nvSpPr>
            <p:cNvPr id="25" name="5-Point Star 24"/>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3772920" y="3753256"/>
              <a:ext cx="914400" cy="791674"/>
            </a:xfrm>
            <a:prstGeom prst="rect">
              <a:avLst/>
            </a:prstGeom>
            <a:noFill/>
          </p:spPr>
          <p:txBody>
            <a:bodyPr wrap="square" rtlCol="0">
              <a:spAutoFit/>
            </a:bodyPr>
            <a:lstStyle/>
            <a:p>
              <a:pPr algn="ctr"/>
              <a:r>
                <a:rPr lang="en-US" sz="2400" dirty="0">
                  <a:solidFill>
                    <a:schemeClr val="bg1"/>
                  </a:solidFill>
                  <a:latin typeface="+mj-lt"/>
                </a:rPr>
                <a:t>TFI</a:t>
              </a:r>
            </a:p>
          </p:txBody>
        </p:sp>
      </p:grpSp>
    </p:spTree>
    <p:extLst>
      <p:ext uri="{BB962C8B-B14F-4D97-AF65-F5344CB8AC3E}">
        <p14:creationId xmlns:p14="http://schemas.microsoft.com/office/powerpoint/2010/main" val="10780124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650D1-6E6B-0F44-ACEC-81006302A514}"/>
              </a:ext>
            </a:extLst>
          </p:cNvPr>
          <p:cNvSpPr>
            <a:spLocks noGrp="1"/>
          </p:cNvSpPr>
          <p:nvPr>
            <p:ph type="title"/>
          </p:nvPr>
        </p:nvSpPr>
        <p:spPr>
          <a:xfrm>
            <a:off x="927651" y="274638"/>
            <a:ext cx="9965635" cy="1990307"/>
          </a:xfrm>
        </p:spPr>
        <p:txBody>
          <a:bodyPr/>
          <a:lstStyle/>
          <a:p>
            <a:r>
              <a:rPr lang="en-US" dirty="0"/>
              <a:t>Intensive Level – Three Types of Teams </a:t>
            </a:r>
            <a:br>
              <a:rPr lang="en-US" dirty="0"/>
            </a:br>
            <a:r>
              <a:rPr lang="en-US" dirty="0"/>
              <a:t>(or Conversations)</a:t>
            </a:r>
          </a:p>
        </p:txBody>
      </p:sp>
      <p:sp>
        <p:nvSpPr>
          <p:cNvPr id="3" name="Content Placeholder 2">
            <a:extLst>
              <a:ext uri="{FF2B5EF4-FFF2-40B4-BE49-F238E27FC236}">
                <a16:creationId xmlns:a16="http://schemas.microsoft.com/office/drawing/2014/main" id="{6A327EF3-E053-4C44-A574-43205E333F44}"/>
              </a:ext>
            </a:extLst>
          </p:cNvPr>
          <p:cNvSpPr>
            <a:spLocks noGrp="1"/>
          </p:cNvSpPr>
          <p:nvPr>
            <p:ph idx="1"/>
          </p:nvPr>
        </p:nvSpPr>
        <p:spPr>
          <a:xfrm>
            <a:off x="1969168" y="2264945"/>
            <a:ext cx="8229600" cy="4446588"/>
          </a:xfrm>
        </p:spPr>
        <p:txBody>
          <a:bodyPr/>
          <a:lstStyle/>
          <a:p>
            <a:pPr marL="514350" indent="-514350">
              <a:buFont typeface="+mj-lt"/>
              <a:buAutoNum type="arabicPeriod"/>
            </a:pPr>
            <a:r>
              <a:rPr lang="en-US" dirty="0"/>
              <a:t>Systems Level</a:t>
            </a:r>
          </a:p>
          <a:p>
            <a:pPr marL="514350" indent="-514350">
              <a:buFont typeface="+mj-lt"/>
              <a:buAutoNum type="arabicPeriod"/>
            </a:pPr>
            <a:r>
              <a:rPr lang="en-US" dirty="0"/>
              <a:t>Individual Student Referral, Review</a:t>
            </a:r>
          </a:p>
          <a:p>
            <a:pPr marL="514350" indent="-514350">
              <a:buFont typeface="+mj-lt"/>
              <a:buAutoNum type="arabicPeriod"/>
            </a:pPr>
            <a:r>
              <a:rPr lang="en-US" dirty="0"/>
              <a:t>Student Specific</a:t>
            </a:r>
          </a:p>
          <a:p>
            <a:endParaRPr lang="en-US" dirty="0"/>
          </a:p>
          <a:p>
            <a:pPr marL="0" indent="0">
              <a:buNone/>
            </a:pPr>
            <a:r>
              <a:rPr lang="en-US" i="1" dirty="0"/>
              <a:t>Some people will always be on every Individual Student Team</a:t>
            </a:r>
          </a:p>
          <a:p>
            <a:pPr marL="0" indent="0">
              <a:buNone/>
            </a:pPr>
            <a:endParaRPr lang="en-US" i="1" dirty="0"/>
          </a:p>
        </p:txBody>
      </p:sp>
    </p:spTree>
    <p:extLst>
      <p:ext uri="{BB962C8B-B14F-4D97-AF65-F5344CB8AC3E}">
        <p14:creationId xmlns:p14="http://schemas.microsoft.com/office/powerpoint/2010/main" val="10055058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US" altLang="en-US"/>
              <a:t>Intensive Team: Objectives</a:t>
            </a:r>
            <a:endParaRPr lang="en-US" altLang="en-US" dirty="0"/>
          </a:p>
        </p:txBody>
      </p:sp>
      <p:sp>
        <p:nvSpPr>
          <p:cNvPr id="19460" name="Rectangle 3"/>
          <p:cNvSpPr>
            <a:spLocks noGrp="1" noChangeArrowheads="1"/>
          </p:cNvSpPr>
          <p:nvPr>
            <p:ph idx="1"/>
          </p:nvPr>
        </p:nvSpPr>
        <p:spPr/>
        <p:txBody>
          <a:bodyPr/>
          <a:lstStyle/>
          <a:p>
            <a:r>
              <a:rPr lang="en-US" altLang="en-US" dirty="0"/>
              <a:t>Manage teacher requests for assistance</a:t>
            </a:r>
          </a:p>
          <a:p>
            <a:r>
              <a:rPr lang="en-US" altLang="en-US" dirty="0"/>
              <a:t>Ensure that teachers and students receive support in a timely and meaningful manner</a:t>
            </a:r>
          </a:p>
          <a:p>
            <a:r>
              <a:rPr lang="en-US" altLang="en-US" dirty="0"/>
              <a:t>Provide a general forum for discussions and possible solutions for individual student behavioral concerns </a:t>
            </a:r>
          </a:p>
          <a:p>
            <a:r>
              <a:rPr lang="en-US" altLang="en-US" dirty="0"/>
              <a:t>Organize a  collaborative effort to support the teacher (Todd et. al., 1999)</a:t>
            </a:r>
          </a:p>
        </p:txBody>
      </p:sp>
      <p:grpSp>
        <p:nvGrpSpPr>
          <p:cNvPr id="21" name="Group 20"/>
          <p:cNvGrpSpPr/>
          <p:nvPr/>
        </p:nvGrpSpPr>
        <p:grpSpPr>
          <a:xfrm>
            <a:off x="9220200" y="762000"/>
            <a:ext cx="1176130" cy="1020762"/>
            <a:chOff x="3184855" y="2847536"/>
            <a:chExt cx="2090530" cy="2273104"/>
          </a:xfrm>
        </p:grpSpPr>
        <p:sp>
          <p:nvSpPr>
            <p:cNvPr id="22" name="5-Point Star 21"/>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3643773" y="3626263"/>
              <a:ext cx="1172691" cy="1028068"/>
            </a:xfrm>
            <a:prstGeom prst="rect">
              <a:avLst/>
            </a:prstGeom>
            <a:noFill/>
          </p:spPr>
          <p:txBody>
            <a:bodyPr wrap="square" rtlCol="0">
              <a:spAutoFit/>
            </a:bodyPr>
            <a:lstStyle/>
            <a:p>
              <a:pPr algn="ctr"/>
              <a:r>
                <a:rPr lang="en-US" sz="2400" dirty="0">
                  <a:solidFill>
                    <a:schemeClr val="bg1"/>
                  </a:solidFill>
                  <a:latin typeface="+mj-lt"/>
                </a:rPr>
                <a:t>TFI</a:t>
              </a:r>
            </a:p>
          </p:txBody>
        </p:sp>
      </p:grpSp>
    </p:spTree>
    <p:extLst>
      <p:ext uri="{BB962C8B-B14F-4D97-AF65-F5344CB8AC3E}">
        <p14:creationId xmlns:p14="http://schemas.microsoft.com/office/powerpoint/2010/main" val="26097540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1828800" y="838200"/>
            <a:ext cx="8229600" cy="1752600"/>
          </a:xfrm>
        </p:spPr>
        <p:txBody>
          <a:bodyPr/>
          <a:lstStyle/>
          <a:p>
            <a:r>
              <a:rPr lang="en-US" dirty="0"/>
              <a:t>Role of the Administrator</a:t>
            </a:r>
          </a:p>
        </p:txBody>
      </p:sp>
      <p:sp>
        <p:nvSpPr>
          <p:cNvPr id="6" name="Rectangle 2">
            <a:extLst>
              <a:ext uri="{FF2B5EF4-FFF2-40B4-BE49-F238E27FC236}">
                <a16:creationId xmlns:a16="http://schemas.microsoft.com/office/drawing/2014/main" id="{B94AA4E0-5A3B-5F40-A1AA-C23A64713BF5}"/>
              </a:ext>
            </a:extLst>
          </p:cNvPr>
          <p:cNvSpPr txBox="1">
            <a:spLocks noChangeArrowheads="1"/>
          </p:cNvSpPr>
          <p:nvPr/>
        </p:nvSpPr>
        <p:spPr bwMode="auto">
          <a:xfrm>
            <a:off x="1828800" y="3092966"/>
            <a:ext cx="8229600" cy="1905000"/>
          </a:xfrm>
          <a:prstGeom prst="rect">
            <a:avLst/>
          </a:prstGeom>
          <a:solidFill>
            <a:srgbClr val="FF0000"/>
          </a:solidFill>
          <a:ln>
            <a:noFill/>
          </a:ln>
          <a:extLst>
            <a:ext uri="{FAA26D3D-D897-4be2-8F04-BA451C77F1D7}">
              <ma14:placeholderFlag xmlns:ma14="http://schemas.microsoft.com/office/mac/drawingml/2011/main" xmlns="" val="1"/>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US" dirty="0"/>
              <a:t>Role of Intensive Team Coordinator</a:t>
            </a:r>
          </a:p>
        </p:txBody>
      </p:sp>
    </p:spTree>
    <p:extLst>
      <p:ext uri="{BB962C8B-B14F-4D97-AF65-F5344CB8AC3E}">
        <p14:creationId xmlns:p14="http://schemas.microsoft.com/office/powerpoint/2010/main" val="121481414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105400" cy="1143000"/>
          </a:xfrm>
        </p:spPr>
        <p:txBody>
          <a:bodyPr/>
          <a:lstStyle/>
          <a:p>
            <a:r>
              <a:rPr lang="en-US" dirty="0"/>
              <a:t>Activity #8</a:t>
            </a:r>
          </a:p>
        </p:txBody>
      </p:sp>
      <p:sp>
        <p:nvSpPr>
          <p:cNvPr id="5" name="Subtitle 4"/>
          <p:cNvSpPr>
            <a:spLocks noGrp="1"/>
          </p:cNvSpPr>
          <p:nvPr>
            <p:ph idx="1"/>
          </p:nvPr>
        </p:nvSpPr>
        <p:spPr>
          <a:xfrm>
            <a:off x="1790700" y="1417638"/>
            <a:ext cx="5486400" cy="4114800"/>
          </a:xfrm>
        </p:spPr>
        <p:txBody>
          <a:bodyPr>
            <a:normAutofit fontScale="92500" lnSpcReduction="10000"/>
          </a:bodyPr>
          <a:lstStyle/>
          <a:p>
            <a:pPr marL="0" indent="0">
              <a:buNone/>
            </a:pPr>
            <a:r>
              <a:rPr lang="en-US" sz="3000" dirty="0"/>
              <a:t>Complete </a:t>
            </a:r>
            <a:r>
              <a:rPr lang="en-US" sz="3000" i="1" dirty="0"/>
              <a:t>Team Profile and Meeting Schedule in workbook, pg. 9</a:t>
            </a:r>
          </a:p>
          <a:p>
            <a:pPr marL="0" indent="0">
              <a:buNone/>
            </a:pPr>
            <a:r>
              <a:rPr lang="en-US" sz="3000" i="1" dirty="0"/>
              <a:t>     1. Intensive Intervention         </a:t>
            </a:r>
          </a:p>
          <a:p>
            <a:pPr marL="0" indent="0">
              <a:buNone/>
            </a:pPr>
            <a:r>
              <a:rPr lang="en-US" sz="3000" i="1" dirty="0"/>
              <a:t>         Team Roster -</a:t>
            </a:r>
          </a:p>
          <a:p>
            <a:pPr marL="0" indent="0">
              <a:buNone/>
            </a:pPr>
            <a:r>
              <a:rPr lang="en-US" sz="3000" i="1" dirty="0"/>
              <a:t>           System Level</a:t>
            </a:r>
          </a:p>
          <a:p>
            <a:pPr marL="0" indent="0">
              <a:buNone/>
            </a:pPr>
            <a:r>
              <a:rPr lang="en-US" sz="3000" i="1" dirty="0"/>
              <a:t>           Student Referral/Review 			Level</a:t>
            </a:r>
          </a:p>
          <a:p>
            <a:pPr marL="0" indent="0">
              <a:spcBef>
                <a:spcPts val="0"/>
              </a:spcBef>
              <a:buNone/>
            </a:pPr>
            <a:r>
              <a:rPr lang="en-US" i="1" dirty="0"/>
              <a:t>        </a:t>
            </a:r>
            <a:r>
              <a:rPr lang="en-US" sz="2000" i="1" dirty="0"/>
              <a:t> List people who will always be on </a:t>
            </a:r>
          </a:p>
          <a:p>
            <a:pPr marL="0" indent="0">
              <a:spcBef>
                <a:spcPts val="0"/>
              </a:spcBef>
              <a:buNone/>
            </a:pPr>
            <a:r>
              <a:rPr lang="en-US" sz="2000" i="1" dirty="0"/>
              <a:t>		every Individual Student Team</a:t>
            </a:r>
          </a:p>
          <a:p>
            <a:pPr marL="0" indent="0">
              <a:buNone/>
            </a:pPr>
            <a:r>
              <a:rPr lang="en-US" i="1" dirty="0"/>
              <a:t>        </a:t>
            </a:r>
            <a:endParaRPr lang="en-US" dirty="0"/>
          </a:p>
          <a:p>
            <a:endParaRPr lang="en-US" dirty="0"/>
          </a:p>
        </p:txBody>
      </p:sp>
      <p:sp>
        <p:nvSpPr>
          <p:cNvPr id="6" name="object 2"/>
          <p:cNvSpPr/>
          <p:nvPr/>
        </p:nvSpPr>
        <p:spPr>
          <a:xfrm>
            <a:off x="8165024" y="-32288"/>
            <a:ext cx="4026976" cy="6890288"/>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37758871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Step 1 for Request for Assistance: Individual Student Teams</a:t>
            </a:r>
          </a:p>
        </p:txBody>
      </p:sp>
      <p:pic>
        <p:nvPicPr>
          <p:cNvPr id="4" name="Content Placeholder 3" descr="meeting1.png"/>
          <p:cNvPicPr>
            <a:picLocks noGrp="1" noChangeAspect="1"/>
          </p:cNvPicPr>
          <p:nvPr>
            <p:ph idx="1"/>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l="-42538" r="-42538"/>
          <a:stretch>
            <a:fillRect/>
          </a:stretch>
        </p:blipFill>
        <p:spPr>
          <a:xfrm>
            <a:off x="1981200" y="1649412"/>
            <a:ext cx="8229600" cy="4446588"/>
          </a:xfrm>
        </p:spPr>
      </p:pic>
      <p:grpSp>
        <p:nvGrpSpPr>
          <p:cNvPr id="5" name="Group 4"/>
          <p:cNvGrpSpPr/>
          <p:nvPr/>
        </p:nvGrpSpPr>
        <p:grpSpPr>
          <a:xfrm>
            <a:off x="10356574" y="785191"/>
            <a:ext cx="1404730" cy="1249362"/>
            <a:chOff x="3184855" y="2847536"/>
            <a:chExt cx="2090530" cy="2273104"/>
          </a:xfrm>
        </p:grpSpPr>
        <p:sp>
          <p:nvSpPr>
            <p:cNvPr id="6" name="5-Point Star 5"/>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765732" y="3753256"/>
              <a:ext cx="914399" cy="839959"/>
            </a:xfrm>
            <a:prstGeom prst="rect">
              <a:avLst/>
            </a:prstGeom>
            <a:noFill/>
          </p:spPr>
          <p:txBody>
            <a:bodyPr wrap="square" rtlCol="0">
              <a:spAutoFit/>
            </a:bodyPr>
            <a:lstStyle/>
            <a:p>
              <a:pPr algn="ctr"/>
              <a:r>
                <a:rPr lang="en-US" sz="2400" dirty="0">
                  <a:solidFill>
                    <a:schemeClr val="bg1"/>
                  </a:solidFill>
                  <a:latin typeface="+mj-lt"/>
                </a:rPr>
                <a:t>TFI</a:t>
              </a:r>
            </a:p>
          </p:txBody>
        </p:sp>
      </p:grpSp>
    </p:spTree>
    <p:extLst>
      <p:ext uri="{BB962C8B-B14F-4D97-AF65-F5344CB8AC3E}">
        <p14:creationId xmlns:p14="http://schemas.microsoft.com/office/powerpoint/2010/main" val="1644729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6338" y="1111620"/>
            <a:ext cx="5875358" cy="485417"/>
          </a:xfrm>
          <a:noFill/>
        </p:spPr>
        <p:txBody>
          <a:bodyPr>
            <a:noAutofit/>
          </a:bodyPr>
          <a:lstStyle/>
          <a:p>
            <a:r>
              <a:rPr lang="en-US" sz="1950" dirty="0"/>
              <a:t>Example Request for Assistance Form</a:t>
            </a:r>
          </a:p>
        </p:txBody>
      </p:sp>
      <p:sp>
        <p:nvSpPr>
          <p:cNvPr id="3" name="Content Placeholder 2"/>
          <p:cNvSpPr>
            <a:spLocks noGrp="1"/>
          </p:cNvSpPr>
          <p:nvPr>
            <p:ph idx="1"/>
          </p:nvPr>
        </p:nvSpPr>
        <p:spPr>
          <a:xfrm>
            <a:off x="3741389" y="1655624"/>
            <a:ext cx="4548571" cy="371088"/>
          </a:xfrm>
        </p:spPr>
        <p:txBody>
          <a:bodyPr>
            <a:normAutofit/>
          </a:bodyPr>
          <a:lstStyle/>
          <a:p>
            <a:pPr marL="0" indent="0" algn="ctr">
              <a:buNone/>
            </a:pPr>
            <a:r>
              <a:rPr lang="en-US" sz="1200" dirty="0"/>
              <a:t>Number of ODR: __________ Number of nurses visits: ____________</a:t>
            </a:r>
          </a:p>
        </p:txBody>
      </p:sp>
      <p:graphicFrame>
        <p:nvGraphicFramePr>
          <p:cNvPr id="4" name="Object 3"/>
          <p:cNvGraphicFramePr>
            <a:graphicFrameLocks noChangeAspect="1"/>
          </p:cNvGraphicFramePr>
          <p:nvPr/>
        </p:nvGraphicFramePr>
        <p:xfrm>
          <a:off x="2840842" y="2104286"/>
          <a:ext cx="6684159" cy="4071631"/>
        </p:xfrm>
        <a:graphic>
          <a:graphicData uri="http://schemas.openxmlformats.org/presentationml/2006/ole">
            <mc:AlternateContent xmlns:mc="http://schemas.openxmlformats.org/markup-compatibility/2006">
              <mc:Choice xmlns:v="urn:schemas-microsoft-com:vml" Requires="v">
                <p:oleObj spid="_x0000_s2056" name="Document" r:id="rId4" imgW="8750300" imgH="5448300" progId="Word.Document.12">
                  <p:embed/>
                </p:oleObj>
              </mc:Choice>
              <mc:Fallback>
                <p:oleObj name="Document" r:id="rId4" imgW="8750300" imgH="5448300" progId="Word.Document.12">
                  <p:embed/>
                  <p:pic>
                    <p:nvPicPr>
                      <p:cNvPr id="4" name="Object 3"/>
                      <p:cNvPicPr>
                        <a:picLocks noChangeAspect="1" noChangeArrowheads="1"/>
                      </p:cNvPicPr>
                      <p:nvPr/>
                    </p:nvPicPr>
                    <p:blipFill>
                      <a:blip r:embed="rId5"/>
                      <a:srcRect/>
                      <a:stretch>
                        <a:fillRect/>
                      </a:stretch>
                    </p:blipFill>
                    <p:spPr bwMode="auto">
                      <a:xfrm>
                        <a:off x="2840842" y="2104286"/>
                        <a:ext cx="6684159" cy="4071631"/>
                      </a:xfrm>
                      <a:prstGeom prst="rect">
                        <a:avLst/>
                      </a:prstGeom>
                      <a:noFill/>
                    </p:spPr>
                  </p:pic>
                </p:oleObj>
              </mc:Fallback>
            </mc:AlternateContent>
          </a:graphicData>
        </a:graphic>
      </p:graphicFrame>
      <p:sp>
        <p:nvSpPr>
          <p:cNvPr id="5" name="TextBox 4">
            <a:extLst>
              <a:ext uri="{FF2B5EF4-FFF2-40B4-BE49-F238E27FC236}">
                <a16:creationId xmlns:a16="http://schemas.microsoft.com/office/drawing/2014/main" id="{E989E402-C05C-5F4E-9E5B-479187964BDD}"/>
              </a:ext>
            </a:extLst>
          </p:cNvPr>
          <p:cNvSpPr txBox="1"/>
          <p:nvPr/>
        </p:nvSpPr>
        <p:spPr>
          <a:xfrm>
            <a:off x="2971801" y="1257300"/>
            <a:ext cx="184731" cy="369332"/>
          </a:xfrm>
          <a:prstGeom prst="rect">
            <a:avLst/>
          </a:prstGeom>
          <a:noFill/>
        </p:spPr>
        <p:txBody>
          <a:bodyPr wrap="none" rtlCol="0">
            <a:spAutoFit/>
          </a:bodyPr>
          <a:lstStyle/>
          <a:p>
            <a:endParaRPr lang="en-US" dirty="0"/>
          </a:p>
        </p:txBody>
      </p:sp>
      <p:grpSp>
        <p:nvGrpSpPr>
          <p:cNvPr id="7" name="Group 6">
            <a:extLst>
              <a:ext uri="{FF2B5EF4-FFF2-40B4-BE49-F238E27FC236}">
                <a16:creationId xmlns:a16="http://schemas.microsoft.com/office/drawing/2014/main" id="{AF92342B-9E89-A74E-8A47-6B3AAACC7B56}"/>
              </a:ext>
            </a:extLst>
          </p:cNvPr>
          <p:cNvGrpSpPr/>
          <p:nvPr/>
        </p:nvGrpSpPr>
        <p:grpSpPr>
          <a:xfrm>
            <a:off x="8632135" y="364963"/>
            <a:ext cx="1785730" cy="1493312"/>
            <a:chOff x="3184855" y="2847536"/>
            <a:chExt cx="2090530" cy="2273104"/>
          </a:xfrm>
        </p:grpSpPr>
        <p:sp>
          <p:nvSpPr>
            <p:cNvPr id="9" name="5-Point Star 8">
              <a:extLst>
                <a:ext uri="{FF2B5EF4-FFF2-40B4-BE49-F238E27FC236}">
                  <a16:creationId xmlns:a16="http://schemas.microsoft.com/office/drawing/2014/main" id="{1903BC72-F999-2741-8B15-18B3962087EB}"/>
                </a:ext>
              </a:extLst>
            </p:cNvPr>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BF03311-411B-454D-AF09-31AE879BAA11}"/>
                </a:ext>
              </a:extLst>
            </p:cNvPr>
            <p:cNvSpPr txBox="1"/>
            <p:nvPr/>
          </p:nvSpPr>
          <p:spPr>
            <a:xfrm>
              <a:off x="3772920" y="3753256"/>
              <a:ext cx="914400" cy="702742"/>
            </a:xfrm>
            <a:prstGeom prst="rect">
              <a:avLst/>
            </a:prstGeom>
            <a:noFill/>
          </p:spPr>
          <p:txBody>
            <a:bodyPr wrap="square" rtlCol="0">
              <a:spAutoFit/>
            </a:bodyPr>
            <a:lstStyle/>
            <a:p>
              <a:pPr algn="ctr"/>
              <a:r>
                <a:rPr lang="en-US" sz="2400" dirty="0">
                  <a:solidFill>
                    <a:schemeClr val="bg1"/>
                  </a:solidFill>
                  <a:latin typeface="+mj-lt"/>
                </a:rPr>
                <a:t>TFI</a:t>
              </a:r>
            </a:p>
          </p:txBody>
        </p:sp>
      </p:grpSp>
    </p:spTree>
    <p:extLst>
      <p:ext uri="{BB962C8B-B14F-4D97-AF65-F5344CB8AC3E}">
        <p14:creationId xmlns:p14="http://schemas.microsoft.com/office/powerpoint/2010/main" val="26078733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105400" cy="1143000"/>
          </a:xfrm>
        </p:spPr>
        <p:txBody>
          <a:bodyPr/>
          <a:lstStyle/>
          <a:p>
            <a:r>
              <a:rPr lang="en-US" dirty="0"/>
              <a:t>Activity #9</a:t>
            </a:r>
          </a:p>
        </p:txBody>
      </p:sp>
      <p:sp>
        <p:nvSpPr>
          <p:cNvPr id="5" name="Subtitle 4"/>
          <p:cNvSpPr>
            <a:spLocks noGrp="1"/>
          </p:cNvSpPr>
          <p:nvPr>
            <p:ph idx="1"/>
          </p:nvPr>
        </p:nvSpPr>
        <p:spPr>
          <a:xfrm>
            <a:off x="1998785" y="1460552"/>
            <a:ext cx="4953000" cy="4876800"/>
          </a:xfrm>
        </p:spPr>
        <p:txBody>
          <a:bodyPr/>
          <a:lstStyle/>
          <a:p>
            <a:pPr>
              <a:buFont typeface="Arial" panose="020B0604020202020204" pitchFamily="34" charset="0"/>
              <a:buChar char="•"/>
            </a:pPr>
            <a:r>
              <a:rPr lang="en-US" dirty="0"/>
              <a:t>Develop a </a:t>
            </a:r>
            <a:r>
              <a:rPr lang="en-US" i="1" dirty="0"/>
              <a:t>Request for Assistance Process</a:t>
            </a:r>
            <a:r>
              <a:rPr lang="en-US" dirty="0"/>
              <a:t> to refer a student for development of intensive level supports</a:t>
            </a:r>
          </a:p>
          <a:p>
            <a:pPr>
              <a:buFont typeface="Arial" panose="020B0604020202020204" pitchFamily="34" charset="0"/>
              <a:buChar char="•"/>
            </a:pPr>
            <a:r>
              <a:rPr lang="en-US" dirty="0"/>
              <a:t>Record this in your </a:t>
            </a:r>
            <a:r>
              <a:rPr lang="en-US" b="1" dirty="0"/>
              <a:t>workbook</a:t>
            </a:r>
            <a:r>
              <a:rPr lang="en-US" dirty="0"/>
              <a:t>, page 11</a:t>
            </a:r>
            <a:r>
              <a:rPr lang="en-US" i="1" dirty="0">
                <a:solidFill>
                  <a:srgbClr val="FF0000"/>
                </a:solidFill>
              </a:rPr>
              <a:t>      </a:t>
            </a:r>
            <a:endParaRPr lang="en-US" dirty="0">
              <a:solidFill>
                <a:srgbClr val="FF0000"/>
              </a:solidFill>
            </a:endParaRPr>
          </a:p>
          <a:p>
            <a:endParaRPr lang="en-US" dirty="0"/>
          </a:p>
        </p:txBody>
      </p:sp>
      <p:sp>
        <p:nvSpPr>
          <p:cNvPr id="6" name="object 2"/>
          <p:cNvSpPr/>
          <p:nvPr/>
        </p:nvSpPr>
        <p:spPr>
          <a:xfrm>
            <a:off x="7030285" y="0"/>
            <a:ext cx="5161715" cy="6858000"/>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25175484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295400" y="0"/>
          <a:ext cx="80772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034" name="TextBox 4"/>
          <p:cNvSpPr txBox="1">
            <a:spLocks noChangeArrowheads="1"/>
          </p:cNvSpPr>
          <p:nvPr/>
        </p:nvSpPr>
        <p:spPr bwMode="auto">
          <a:xfrm>
            <a:off x="8915401" y="3295472"/>
            <a:ext cx="1787525"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cs typeface="Calibri"/>
              </a:rPr>
              <a:t>Adapted from: Dunlap et al. (2010)</a:t>
            </a:r>
            <a:r>
              <a:rPr lang="en-US" sz="1800" i="1" dirty="0">
                <a:latin typeface="Calibri"/>
                <a:cs typeface="Calibri"/>
              </a:rPr>
              <a:t>. Prevent, Teach, Reinforce</a:t>
            </a:r>
          </a:p>
        </p:txBody>
      </p:sp>
      <p:sp>
        <p:nvSpPr>
          <p:cNvPr id="7" name="TextBox 6"/>
          <p:cNvSpPr txBox="1"/>
          <p:nvPr/>
        </p:nvSpPr>
        <p:spPr>
          <a:xfrm rot="10800000" flipH="1" flipV="1">
            <a:off x="3810002" y="2286000"/>
            <a:ext cx="2938463" cy="2308324"/>
          </a:xfrm>
          <a:prstGeom prst="rect">
            <a:avLst/>
          </a:prstGeom>
          <a:noFill/>
        </p:spPr>
        <p:txBody>
          <a:bodyPr>
            <a:spAutoFit/>
          </a:bodyPr>
          <a:lstStyle/>
          <a:p>
            <a:pPr algn="ctr">
              <a:defRPr/>
            </a:pPr>
            <a:r>
              <a:rPr lang="en-US" sz="3600" dirty="0">
                <a:latin typeface="+mj-lt"/>
              </a:rPr>
              <a:t>Vermont’s Planning Process for Students</a:t>
            </a:r>
          </a:p>
        </p:txBody>
      </p:sp>
      <p:pic>
        <p:nvPicPr>
          <p:cNvPr id="2" name="Picture 1"/>
          <p:cNvPicPr>
            <a:picLocks noChangeAspect="1"/>
          </p:cNvPicPr>
          <p:nvPr/>
        </p:nvPicPr>
        <p:blipFill rotWithShape="1">
          <a:blip r:embed="rId8"/>
          <a:srcRect l="13326" t="13104" r="19238"/>
          <a:stretch/>
        </p:blipFill>
        <p:spPr>
          <a:xfrm>
            <a:off x="8839201" y="4537848"/>
            <a:ext cx="1741431" cy="2243952"/>
          </a:xfrm>
          <a:prstGeom prst="rect">
            <a:avLst/>
          </a:prstGeom>
        </p:spPr>
      </p:pic>
      <p:sp>
        <p:nvSpPr>
          <p:cNvPr id="3" name="TextBox 2">
            <a:extLst>
              <a:ext uri="{FF2B5EF4-FFF2-40B4-BE49-F238E27FC236}">
                <a16:creationId xmlns:a16="http://schemas.microsoft.com/office/drawing/2014/main" id="{999574E0-0DDE-BD45-A86B-1325E4BC3D20}"/>
              </a:ext>
            </a:extLst>
          </p:cNvPr>
          <p:cNvSpPr txBox="1"/>
          <p:nvPr/>
        </p:nvSpPr>
        <p:spPr>
          <a:xfrm>
            <a:off x="6761019" y="6844145"/>
            <a:ext cx="4445319" cy="369332"/>
          </a:xfrm>
          <a:prstGeom prst="rect">
            <a:avLst/>
          </a:prstGeom>
          <a:noFill/>
        </p:spPr>
        <p:txBody>
          <a:bodyPr wrap="none" rtlCol="0">
            <a:spAutoFit/>
          </a:bodyPr>
          <a:lstStyle/>
          <a:p>
            <a:r>
              <a:rPr lang="en-US" dirty="0" err="1"/>
              <a:t>Inserst</a:t>
            </a:r>
            <a:r>
              <a:rPr lang="en-US" dirty="0"/>
              <a:t> this as transition slide for each section</a:t>
            </a:r>
          </a:p>
        </p:txBody>
      </p:sp>
    </p:spTree>
    <p:extLst>
      <p:ext uri="{BB962C8B-B14F-4D97-AF65-F5344CB8AC3E}">
        <p14:creationId xmlns:p14="http://schemas.microsoft.com/office/powerpoint/2010/main" val="1978892231"/>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9D89DDB-8D82-504D-90A6-1B87D19C6A6C}"/>
              </a:ext>
            </a:extLst>
          </p:cNvPr>
          <p:cNvGrpSpPr/>
          <p:nvPr/>
        </p:nvGrpSpPr>
        <p:grpSpPr>
          <a:xfrm>
            <a:off x="3200401" y="990601"/>
            <a:ext cx="5334000" cy="4953000"/>
            <a:chOff x="3020461" y="2062"/>
            <a:chExt cx="1932533" cy="1932533"/>
          </a:xfrm>
        </p:grpSpPr>
        <p:sp>
          <p:nvSpPr>
            <p:cNvPr id="5" name="Oval 4">
              <a:extLst>
                <a:ext uri="{FF2B5EF4-FFF2-40B4-BE49-F238E27FC236}">
                  <a16:creationId xmlns:a16="http://schemas.microsoft.com/office/drawing/2014/main" id="{27A37CE5-8FFB-F346-A03F-ACC7309426CE}"/>
                </a:ext>
              </a:extLst>
            </p:cNvPr>
            <p:cNvSpPr/>
            <p:nvPr/>
          </p:nvSpPr>
          <p:spPr>
            <a:xfrm>
              <a:off x="3020461" y="2062"/>
              <a:ext cx="1932533" cy="1932533"/>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Oval 4">
              <a:extLst>
                <a:ext uri="{FF2B5EF4-FFF2-40B4-BE49-F238E27FC236}">
                  <a16:creationId xmlns:a16="http://schemas.microsoft.com/office/drawing/2014/main" id="{9D194C66-1D35-3440-9807-0FBEA92D4460}"/>
                </a:ext>
              </a:extLst>
            </p:cNvPr>
            <p:cNvSpPr txBox="1"/>
            <p:nvPr/>
          </p:nvSpPr>
          <p:spPr>
            <a:xfrm>
              <a:off x="3303474" y="285075"/>
              <a:ext cx="1366507" cy="13665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algn="ctr" defTabSz="889000">
                <a:lnSpc>
                  <a:spcPct val="90000"/>
                </a:lnSpc>
                <a:spcBef>
                  <a:spcPct val="0"/>
                </a:spcBef>
                <a:spcAft>
                  <a:spcPct val="35000"/>
                </a:spcAft>
              </a:pPr>
              <a:r>
                <a:rPr lang="en-US" sz="4400" dirty="0"/>
                <a:t>1. Teaming</a:t>
              </a:r>
            </a:p>
          </p:txBody>
        </p:sp>
      </p:grpSp>
    </p:spTree>
    <p:extLst>
      <p:ext uri="{BB962C8B-B14F-4D97-AF65-F5344CB8AC3E}">
        <p14:creationId xmlns:p14="http://schemas.microsoft.com/office/powerpoint/2010/main" val="385404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3D935C2-B84B-6449-B039-BE78F3536277}"/>
              </a:ext>
            </a:extLst>
          </p:cNvPr>
          <p:cNvSpPr>
            <a:spLocks noGrp="1"/>
          </p:cNvSpPr>
          <p:nvPr>
            <p:ph type="title"/>
          </p:nvPr>
        </p:nvSpPr>
        <p:spPr/>
        <p:txBody>
          <a:bodyPr>
            <a:normAutofit/>
          </a:bodyPr>
          <a:lstStyle/>
          <a:p>
            <a:r>
              <a:rPr lang="en-US" b="1" dirty="0"/>
              <a:t>Implementation Levels (N=165)</a:t>
            </a:r>
          </a:p>
        </p:txBody>
      </p:sp>
      <p:pic>
        <p:nvPicPr>
          <p:cNvPr id="10" name="Picture 9">
            <a:extLst>
              <a:ext uri="{FF2B5EF4-FFF2-40B4-BE49-F238E27FC236}">
                <a16:creationId xmlns:a16="http://schemas.microsoft.com/office/drawing/2014/main" id="{BA947F8F-3FB0-B94F-90A2-36A65A117986}"/>
              </a:ext>
            </a:extLst>
          </p:cNvPr>
          <p:cNvPicPr>
            <a:picLocks noChangeAspect="1"/>
          </p:cNvPicPr>
          <p:nvPr/>
        </p:nvPicPr>
        <p:blipFill>
          <a:blip r:embed="rId3"/>
          <a:stretch>
            <a:fillRect/>
          </a:stretch>
        </p:blipFill>
        <p:spPr>
          <a:xfrm>
            <a:off x="3599449" y="2026392"/>
            <a:ext cx="5161547" cy="3775014"/>
          </a:xfrm>
          <a:prstGeom prst="rect">
            <a:avLst/>
          </a:prstGeom>
        </p:spPr>
      </p:pic>
      <p:sp>
        <p:nvSpPr>
          <p:cNvPr id="2" name="TextBox 1">
            <a:extLst>
              <a:ext uri="{FF2B5EF4-FFF2-40B4-BE49-F238E27FC236}">
                <a16:creationId xmlns:a16="http://schemas.microsoft.com/office/drawing/2014/main" id="{6329C4F5-EAC1-A848-952F-37A748FFC935}"/>
              </a:ext>
            </a:extLst>
          </p:cNvPr>
          <p:cNvSpPr txBox="1"/>
          <p:nvPr/>
        </p:nvSpPr>
        <p:spPr>
          <a:xfrm>
            <a:off x="8458200" y="3913899"/>
            <a:ext cx="1300356" cy="923330"/>
          </a:xfrm>
          <a:prstGeom prst="rect">
            <a:avLst/>
          </a:prstGeom>
          <a:noFill/>
        </p:spPr>
        <p:txBody>
          <a:bodyPr wrap="none" rtlCol="0">
            <a:spAutoFit/>
          </a:bodyPr>
          <a:lstStyle/>
          <a:p>
            <a:r>
              <a:rPr lang="en-US" dirty="0"/>
              <a:t>SY 2020</a:t>
            </a:r>
          </a:p>
          <a:p>
            <a:r>
              <a:rPr lang="en-US" dirty="0"/>
              <a:t>165 Schools</a:t>
            </a:r>
          </a:p>
          <a:p>
            <a:r>
              <a:rPr lang="en-US" dirty="0"/>
              <a:t>48 SUs/SDs</a:t>
            </a:r>
          </a:p>
        </p:txBody>
      </p:sp>
    </p:spTree>
    <p:extLst>
      <p:ext uri="{BB962C8B-B14F-4D97-AF65-F5344CB8AC3E}">
        <p14:creationId xmlns:p14="http://schemas.microsoft.com/office/powerpoint/2010/main" val="36039280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r>
              <a:rPr lang="en-US" dirty="0"/>
              <a:t>Recommended Team Members</a:t>
            </a:r>
          </a:p>
        </p:txBody>
      </p:sp>
      <p:graphicFrame>
        <p:nvGraphicFramePr>
          <p:cNvPr id="2" name="Content Placeholder 1"/>
          <p:cNvGraphicFramePr>
            <a:graphicFrameLocks noGrp="1"/>
          </p:cNvGraphicFramePr>
          <p:nvPr>
            <p:ph idx="1"/>
          </p:nvPr>
        </p:nvGraphicFramePr>
        <p:xfrm>
          <a:off x="1066800" y="1447800"/>
          <a:ext cx="7239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7277100" y="1985826"/>
            <a:ext cx="3276600" cy="4031873"/>
          </a:xfrm>
          <a:prstGeom prst="rect">
            <a:avLst/>
          </a:prstGeom>
        </p:spPr>
        <p:txBody>
          <a:bodyPr wrap="square">
            <a:spAutoFit/>
          </a:bodyPr>
          <a:lstStyle/>
          <a:p>
            <a:pPr eaLnBrk="1" hangingPunct="1"/>
            <a:r>
              <a:rPr lang="en-US" sz="3200" dirty="0">
                <a:latin typeface="Calibri"/>
                <a:cs typeface="Calibri"/>
              </a:rPr>
              <a:t>People who are actively involved with the student and invested in the student’</a:t>
            </a:r>
            <a:r>
              <a:rPr lang="en-US" altLang="ja-JP" sz="3200" dirty="0">
                <a:latin typeface="Calibri"/>
                <a:cs typeface="Calibri"/>
              </a:rPr>
              <a:t>s success </a:t>
            </a:r>
            <a:r>
              <a:rPr lang="en-US" sz="3200" dirty="0">
                <a:latin typeface="Calibri"/>
                <a:cs typeface="Calibri"/>
              </a:rPr>
              <a:t>+ Input from student as appropriate!</a:t>
            </a:r>
          </a:p>
        </p:txBody>
      </p:sp>
      <p:grpSp>
        <p:nvGrpSpPr>
          <p:cNvPr id="5" name="Group 4"/>
          <p:cNvGrpSpPr/>
          <p:nvPr/>
        </p:nvGrpSpPr>
        <p:grpSpPr>
          <a:xfrm>
            <a:off x="9405730" y="660264"/>
            <a:ext cx="1480930" cy="1325562"/>
            <a:chOff x="3184855" y="2847536"/>
            <a:chExt cx="2090530" cy="2273104"/>
          </a:xfrm>
        </p:grpSpPr>
        <p:sp>
          <p:nvSpPr>
            <p:cNvPr id="6" name="5-Point Star 5"/>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772920" y="3753256"/>
              <a:ext cx="914400" cy="791674"/>
            </a:xfrm>
            <a:prstGeom prst="rect">
              <a:avLst/>
            </a:prstGeom>
            <a:noFill/>
          </p:spPr>
          <p:txBody>
            <a:bodyPr wrap="square" rtlCol="0">
              <a:spAutoFit/>
            </a:bodyPr>
            <a:lstStyle/>
            <a:p>
              <a:pPr algn="ctr"/>
              <a:r>
                <a:rPr lang="en-US" sz="2400" dirty="0">
                  <a:solidFill>
                    <a:schemeClr val="bg1"/>
                  </a:solidFill>
                  <a:latin typeface="+mj-lt"/>
                </a:rPr>
                <a:t>TFI</a:t>
              </a:r>
            </a:p>
          </p:txBody>
        </p:sp>
      </p:grpSp>
    </p:spTree>
    <p:extLst>
      <p:ext uri="{BB962C8B-B14F-4D97-AF65-F5344CB8AC3E}">
        <p14:creationId xmlns:p14="http://schemas.microsoft.com/office/powerpoint/2010/main" val="18768691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Responsibilities of Individual Student Teams</a:t>
            </a:r>
          </a:p>
        </p:txBody>
      </p:sp>
      <p:sp>
        <p:nvSpPr>
          <p:cNvPr id="3" name="Content Placeholder 2"/>
          <p:cNvSpPr>
            <a:spLocks noGrp="1"/>
          </p:cNvSpPr>
          <p:nvPr>
            <p:ph idx="1"/>
          </p:nvPr>
        </p:nvSpPr>
        <p:spPr/>
        <p:txBody>
          <a:bodyPr/>
          <a:lstStyle/>
          <a:p>
            <a:r>
              <a:rPr lang="en-US" sz="2600" dirty="0"/>
              <a:t>Meet weekly at first, then less frequently per need</a:t>
            </a:r>
          </a:p>
          <a:p>
            <a:r>
              <a:rPr lang="en-US" sz="2600" dirty="0"/>
              <a:t>Set up meeting schedule at the beginning</a:t>
            </a:r>
          </a:p>
          <a:p>
            <a:r>
              <a:rPr lang="en-US" sz="2600" dirty="0"/>
              <a:t>Agree on initial behavioral goals for student</a:t>
            </a:r>
          </a:p>
          <a:p>
            <a:r>
              <a:rPr lang="en-US" sz="2600" dirty="0"/>
              <a:t>Participate in completing FBA for the F-BSP</a:t>
            </a:r>
          </a:p>
          <a:p>
            <a:r>
              <a:rPr lang="en-US" sz="2600" dirty="0"/>
              <a:t>Develop BSP (and, if needed, Crisis Plan)</a:t>
            </a:r>
          </a:p>
          <a:p>
            <a:r>
              <a:rPr lang="en-US" sz="2600" dirty="0"/>
              <a:t>Train additional staff to implement BSP</a:t>
            </a:r>
          </a:p>
          <a:p>
            <a:r>
              <a:rPr lang="en-US" sz="2600" dirty="0"/>
              <a:t>Oversee implementation of BSP</a:t>
            </a:r>
          </a:p>
          <a:p>
            <a:r>
              <a:rPr lang="en-US" sz="2600" dirty="0"/>
              <a:t>Collect and review data to evaluate effectiveness and fidelity of BSP</a:t>
            </a:r>
          </a:p>
          <a:p>
            <a:r>
              <a:rPr lang="en-US" sz="2600" dirty="0"/>
              <a:t>Revise BSP as needed</a:t>
            </a:r>
          </a:p>
          <a:p>
            <a:endParaRPr lang="en-US" sz="2600" dirty="0"/>
          </a:p>
          <a:p>
            <a:endParaRPr lang="en-US" sz="2600" dirty="0"/>
          </a:p>
          <a:p>
            <a:endParaRPr lang="en-US" sz="2600" dirty="0"/>
          </a:p>
        </p:txBody>
      </p:sp>
      <p:grpSp>
        <p:nvGrpSpPr>
          <p:cNvPr id="4" name="Group 3"/>
          <p:cNvGrpSpPr/>
          <p:nvPr/>
        </p:nvGrpSpPr>
        <p:grpSpPr>
          <a:xfrm>
            <a:off x="10104782" y="1162844"/>
            <a:ext cx="1480930" cy="1325562"/>
            <a:chOff x="3184855" y="2847536"/>
            <a:chExt cx="2090530" cy="2273104"/>
          </a:xfrm>
        </p:grpSpPr>
        <p:sp>
          <p:nvSpPr>
            <p:cNvPr id="5" name="5-Point Star 4"/>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772920" y="3753256"/>
              <a:ext cx="914400" cy="791674"/>
            </a:xfrm>
            <a:prstGeom prst="rect">
              <a:avLst/>
            </a:prstGeom>
            <a:noFill/>
          </p:spPr>
          <p:txBody>
            <a:bodyPr wrap="square" rtlCol="0">
              <a:spAutoFit/>
            </a:bodyPr>
            <a:lstStyle/>
            <a:p>
              <a:pPr algn="ctr"/>
              <a:r>
                <a:rPr lang="en-US" sz="2400" dirty="0">
                  <a:solidFill>
                    <a:schemeClr val="bg1"/>
                  </a:solidFill>
                  <a:latin typeface="+mj-lt"/>
                </a:rPr>
                <a:t>TFI</a:t>
              </a:r>
            </a:p>
          </p:txBody>
        </p:sp>
      </p:grpSp>
    </p:spTree>
    <p:extLst>
      <p:ext uri="{BB962C8B-B14F-4D97-AF65-F5344CB8AC3E}">
        <p14:creationId xmlns:p14="http://schemas.microsoft.com/office/powerpoint/2010/main" val="38764921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Engaging Team Members</a:t>
            </a:r>
          </a:p>
        </p:txBody>
      </p:sp>
      <p:graphicFrame>
        <p:nvGraphicFramePr>
          <p:cNvPr id="4" name="Content Placeholder 3"/>
          <p:cNvGraphicFramePr>
            <a:graphicFrameLocks noGrp="1"/>
          </p:cNvGraphicFramePr>
          <p:nvPr>
            <p:ph idx="1"/>
          </p:nvPr>
        </p:nvGraphicFramePr>
        <p:xfrm>
          <a:off x="1981200" y="1600200"/>
          <a:ext cx="8229600" cy="4446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9508435" y="334963"/>
            <a:ext cx="1404730" cy="1295400"/>
            <a:chOff x="3184855" y="2847536"/>
            <a:chExt cx="2090530" cy="2273104"/>
          </a:xfrm>
        </p:grpSpPr>
        <p:sp>
          <p:nvSpPr>
            <p:cNvPr id="6" name="5-Point Star 5"/>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772920" y="3753256"/>
              <a:ext cx="914399" cy="810107"/>
            </a:xfrm>
            <a:prstGeom prst="rect">
              <a:avLst/>
            </a:prstGeom>
            <a:noFill/>
          </p:spPr>
          <p:txBody>
            <a:bodyPr wrap="square" rtlCol="0">
              <a:spAutoFit/>
            </a:bodyPr>
            <a:lstStyle/>
            <a:p>
              <a:pPr algn="ctr"/>
              <a:r>
                <a:rPr lang="en-US" sz="2400" dirty="0">
                  <a:solidFill>
                    <a:schemeClr val="bg1"/>
                  </a:solidFill>
                  <a:latin typeface="+mj-lt"/>
                </a:rPr>
                <a:t>TFI</a:t>
              </a:r>
            </a:p>
          </p:txBody>
        </p:sp>
      </p:grpSp>
    </p:spTree>
    <p:extLst>
      <p:ext uri="{BB962C8B-B14F-4D97-AF65-F5344CB8AC3E}">
        <p14:creationId xmlns:p14="http://schemas.microsoft.com/office/powerpoint/2010/main" val="2462115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Team Meeting Structure</a:t>
            </a:r>
          </a:p>
        </p:txBody>
      </p:sp>
      <p:sp>
        <p:nvSpPr>
          <p:cNvPr id="3" name="Content Placeholder 2"/>
          <p:cNvSpPr>
            <a:spLocks noGrp="1"/>
          </p:cNvSpPr>
          <p:nvPr>
            <p:ph idx="1"/>
          </p:nvPr>
        </p:nvSpPr>
        <p:spPr/>
        <p:txBody>
          <a:bodyPr/>
          <a:lstStyle/>
          <a:p>
            <a:pPr marL="514350" indent="-514350">
              <a:buFont typeface="+mj-lt"/>
              <a:buAutoNum type="arabicPeriod"/>
            </a:pPr>
            <a:r>
              <a:rPr lang="en-US" dirty="0"/>
              <a:t>Start with positives!</a:t>
            </a:r>
          </a:p>
          <a:p>
            <a:pPr marL="514350" indent="-514350">
              <a:buFont typeface="+mj-lt"/>
              <a:buAutoNum type="arabicPeriod"/>
            </a:pPr>
            <a:r>
              <a:rPr lang="en-US" dirty="0"/>
              <a:t>Review all relevant data</a:t>
            </a:r>
          </a:p>
          <a:p>
            <a:pPr marL="514350" indent="-514350">
              <a:buFont typeface="+mj-lt"/>
              <a:buAutoNum type="arabicPeriod"/>
            </a:pPr>
            <a:r>
              <a:rPr lang="en-US" dirty="0"/>
              <a:t>Brainstorm ideas based on data</a:t>
            </a:r>
          </a:p>
          <a:p>
            <a:pPr marL="514350" indent="-514350">
              <a:buFont typeface="+mj-lt"/>
              <a:buAutoNum type="arabicPeriod"/>
            </a:pPr>
            <a:r>
              <a:rPr lang="en-US" dirty="0"/>
              <a:t>Discuss, prioritize, make data-based decisions</a:t>
            </a:r>
          </a:p>
          <a:p>
            <a:pPr marL="514350" indent="-514350">
              <a:buFont typeface="+mj-lt"/>
              <a:buAutoNum type="arabicPeriod"/>
            </a:pPr>
            <a:r>
              <a:rPr lang="en-US" dirty="0"/>
              <a:t>Gain consensus and implement agreed upon steps</a:t>
            </a:r>
          </a:p>
          <a:p>
            <a:pPr marL="0" indent="0" algn="ctr">
              <a:buNone/>
            </a:pPr>
            <a:r>
              <a:rPr lang="en-US" sz="3600" b="1" i="1" dirty="0">
                <a:solidFill>
                  <a:srgbClr val="FF0000"/>
                </a:solidFill>
              </a:rPr>
              <a:t>STICK WITH YOUR AGENDA</a:t>
            </a:r>
          </a:p>
        </p:txBody>
      </p:sp>
    </p:spTree>
    <p:extLst>
      <p:ext uri="{BB962C8B-B14F-4D97-AF65-F5344CB8AC3E}">
        <p14:creationId xmlns:p14="http://schemas.microsoft.com/office/powerpoint/2010/main" val="28206418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1D97D-8FE0-574C-BBD7-FFCFC06B8657}"/>
              </a:ext>
            </a:extLst>
          </p:cNvPr>
          <p:cNvSpPr>
            <a:spLocks noGrp="1"/>
          </p:cNvSpPr>
          <p:nvPr>
            <p:ph type="title"/>
          </p:nvPr>
        </p:nvSpPr>
        <p:spPr/>
        <p:txBody>
          <a:bodyPr/>
          <a:lstStyle/>
          <a:p>
            <a:r>
              <a:rPr lang="en-US" dirty="0"/>
              <a:t>Family Permission Example</a:t>
            </a:r>
          </a:p>
        </p:txBody>
      </p:sp>
      <p:pic>
        <p:nvPicPr>
          <p:cNvPr id="5" name="Content Placeholder 4">
            <a:extLst>
              <a:ext uri="{FF2B5EF4-FFF2-40B4-BE49-F238E27FC236}">
                <a16:creationId xmlns:a16="http://schemas.microsoft.com/office/drawing/2014/main" id="{64086E0B-80AA-9940-AAFC-1A48DE5B73E2}"/>
              </a:ext>
            </a:extLst>
          </p:cNvPr>
          <p:cNvPicPr>
            <a:picLocks noGrp="1" noChangeAspect="1"/>
          </p:cNvPicPr>
          <p:nvPr>
            <p:ph idx="1"/>
          </p:nvPr>
        </p:nvPicPr>
        <p:blipFill>
          <a:blip r:embed="rId2"/>
          <a:stretch>
            <a:fillRect/>
          </a:stretch>
        </p:blipFill>
        <p:spPr>
          <a:xfrm>
            <a:off x="2667000" y="1407152"/>
            <a:ext cx="6934200" cy="4886381"/>
          </a:xfrm>
        </p:spPr>
      </p:pic>
    </p:spTree>
    <p:extLst>
      <p:ext uri="{BB962C8B-B14F-4D97-AF65-F5344CB8AC3E}">
        <p14:creationId xmlns:p14="http://schemas.microsoft.com/office/powerpoint/2010/main" val="15956521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VT Family Support Resources</a:t>
            </a:r>
          </a:p>
        </p:txBody>
      </p:sp>
      <p:sp>
        <p:nvSpPr>
          <p:cNvPr id="3" name="Content Placeholder 2"/>
          <p:cNvSpPr>
            <a:spLocks noGrp="1"/>
          </p:cNvSpPr>
          <p:nvPr>
            <p:ph idx="1"/>
          </p:nvPr>
        </p:nvSpPr>
        <p:spPr/>
        <p:txBody>
          <a:bodyPr/>
          <a:lstStyle/>
          <a:p>
            <a:pPr marL="0" indent="0">
              <a:buNone/>
            </a:pPr>
            <a:r>
              <a:rPr lang="en-US" u="sng" dirty="0">
                <a:hlinkClick r:id="rId3"/>
              </a:rPr>
              <a:t>www.vermontfamilynetwork.org</a:t>
            </a:r>
            <a:endParaRPr lang="en-US" u="sng" dirty="0"/>
          </a:p>
          <a:p>
            <a:pPr marL="0" indent="0">
              <a:buNone/>
            </a:pPr>
            <a:endParaRPr lang="en-US" u="sng" dirty="0"/>
          </a:p>
          <a:p>
            <a:endParaRPr lang="en-US" dirty="0"/>
          </a:p>
          <a:p>
            <a:endParaRPr lang="en-US" dirty="0"/>
          </a:p>
          <a:p>
            <a:endParaRPr lang="en-US" dirty="0"/>
          </a:p>
          <a:p>
            <a:pPr marL="0" indent="0" algn="r">
              <a:buNone/>
            </a:pPr>
            <a:r>
              <a:rPr lang="en-US" u="sng" dirty="0">
                <a:hlinkClick r:id="rId3"/>
              </a:rPr>
              <a:t>www.vffcmh.org</a:t>
            </a:r>
            <a:endParaRPr lang="en-US" u="sng" dirty="0"/>
          </a:p>
          <a:p>
            <a:endParaRPr lang="en-US" dirty="0"/>
          </a:p>
        </p:txBody>
      </p:sp>
      <p:pic>
        <p:nvPicPr>
          <p:cNvPr id="4" name="Picture 3" descr="VFN-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3266" y="2590800"/>
            <a:ext cx="3435347" cy="1905000"/>
          </a:xfrm>
          <a:prstGeom prst="rect">
            <a:avLst/>
          </a:prstGeom>
        </p:spPr>
      </p:pic>
      <p:pic>
        <p:nvPicPr>
          <p:cNvPr id="5" name="Picture 4"/>
          <p:cNvPicPr>
            <a:picLocks noChangeAspect="1"/>
          </p:cNvPicPr>
          <p:nvPr/>
        </p:nvPicPr>
        <p:blipFill>
          <a:blip r:embed="rId5"/>
          <a:stretch>
            <a:fillRect/>
          </a:stretch>
        </p:blipFill>
        <p:spPr>
          <a:xfrm>
            <a:off x="7467600" y="2438403"/>
            <a:ext cx="2278194" cy="2207316"/>
          </a:xfrm>
          <a:prstGeom prst="rect">
            <a:avLst/>
          </a:prstGeom>
        </p:spPr>
      </p:pic>
    </p:spTree>
    <p:extLst>
      <p:ext uri="{BB962C8B-B14F-4D97-AF65-F5344CB8AC3E}">
        <p14:creationId xmlns:p14="http://schemas.microsoft.com/office/powerpoint/2010/main" val="23662232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5562600" cy="1143000"/>
          </a:xfrm>
        </p:spPr>
        <p:txBody>
          <a:bodyPr/>
          <a:lstStyle/>
          <a:p>
            <a:r>
              <a:rPr lang="en-US" dirty="0"/>
              <a:t>Activity #10</a:t>
            </a:r>
          </a:p>
        </p:txBody>
      </p:sp>
      <p:sp>
        <p:nvSpPr>
          <p:cNvPr id="4" name="Subtitle 3"/>
          <p:cNvSpPr>
            <a:spLocks noGrp="1"/>
          </p:cNvSpPr>
          <p:nvPr>
            <p:ph idx="1"/>
          </p:nvPr>
        </p:nvSpPr>
        <p:spPr/>
        <p:txBody>
          <a:bodyPr/>
          <a:lstStyle/>
          <a:p>
            <a:pPr marL="0" indent="0">
              <a:buNone/>
            </a:pPr>
            <a:r>
              <a:rPr lang="en-US" sz="4000" dirty="0"/>
              <a:t>Heart of the Matter, </a:t>
            </a:r>
          </a:p>
          <a:p>
            <a:pPr marL="0" indent="0">
              <a:buNone/>
            </a:pPr>
            <a:r>
              <a:rPr lang="en-US" sz="4000" dirty="0"/>
              <a:t>Part 2 </a:t>
            </a:r>
          </a:p>
          <a:p>
            <a:pPr marL="0" indent="0">
              <a:buNone/>
            </a:pPr>
            <a:r>
              <a:rPr lang="en-US" sz="4000" dirty="0"/>
              <a:t>(in workbook, pg. 12)</a:t>
            </a:r>
          </a:p>
        </p:txBody>
      </p:sp>
      <p:sp>
        <p:nvSpPr>
          <p:cNvPr id="5" name="object 2"/>
          <p:cNvSpPr/>
          <p:nvPr/>
        </p:nvSpPr>
        <p:spPr>
          <a:xfrm>
            <a:off x="7030285" y="0"/>
            <a:ext cx="5161715" cy="6858000"/>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32100363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981200" y="274638"/>
            <a:ext cx="5334000" cy="1143000"/>
          </a:xfrm>
        </p:spPr>
        <p:txBody>
          <a:bodyPr/>
          <a:lstStyle/>
          <a:p>
            <a:r>
              <a:rPr lang="en-US" dirty="0"/>
              <a:t>Activity #11</a:t>
            </a:r>
          </a:p>
        </p:txBody>
      </p:sp>
      <p:sp>
        <p:nvSpPr>
          <p:cNvPr id="21507" name="Content Placeholder 2"/>
          <p:cNvSpPr>
            <a:spLocks noGrp="1"/>
          </p:cNvSpPr>
          <p:nvPr>
            <p:ph idx="1"/>
          </p:nvPr>
        </p:nvSpPr>
        <p:spPr>
          <a:xfrm>
            <a:off x="1790070" y="1448830"/>
            <a:ext cx="4953000" cy="5090553"/>
          </a:xfrm>
        </p:spPr>
        <p:txBody>
          <a:bodyPr/>
          <a:lstStyle/>
          <a:p>
            <a:pPr>
              <a:buFont typeface="Arial" panose="020B0604020202020204" pitchFamily="34" charset="0"/>
              <a:buChar char="•"/>
            </a:pPr>
            <a:r>
              <a:rPr lang="en-US" dirty="0"/>
              <a:t>Review/complete/plan steps from </a:t>
            </a:r>
            <a:r>
              <a:rPr lang="en-US" i="1" dirty="0"/>
              <a:t>Family Engagement Checklist </a:t>
            </a:r>
            <a:r>
              <a:rPr lang="en-US" dirty="0"/>
              <a:t>in workbook (pgs. 13-14)</a:t>
            </a:r>
          </a:p>
          <a:p>
            <a:pPr>
              <a:buFont typeface="Arial" panose="020B0604020202020204" pitchFamily="34" charset="0"/>
              <a:buChar char="•"/>
            </a:pPr>
            <a:r>
              <a:rPr lang="en-US" i="1" dirty="0"/>
              <a:t>Develop Family Awareness and Consent &amp; Student Awareness </a:t>
            </a:r>
            <a:r>
              <a:rPr lang="en-US" dirty="0"/>
              <a:t>sections of your in your workbook</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object 2"/>
          <p:cNvSpPr/>
          <p:nvPr/>
        </p:nvSpPr>
        <p:spPr>
          <a:xfrm>
            <a:off x="7030285" y="0"/>
            <a:ext cx="5161715" cy="6858000"/>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1953693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231638-5F3C-7341-BA66-D8994EFCA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9143" y="1543050"/>
            <a:ext cx="6813714" cy="5314950"/>
          </a:xfrm>
          <a:prstGeom prst="rect">
            <a:avLst/>
          </a:prstGeom>
        </p:spPr>
      </p:pic>
      <p:sp>
        <p:nvSpPr>
          <p:cNvPr id="2" name="TextBox 1">
            <a:extLst>
              <a:ext uri="{FF2B5EF4-FFF2-40B4-BE49-F238E27FC236}">
                <a16:creationId xmlns:a16="http://schemas.microsoft.com/office/drawing/2014/main" id="{AB3C85BB-4CFC-3945-8960-E3C60A441031}"/>
              </a:ext>
            </a:extLst>
          </p:cNvPr>
          <p:cNvSpPr txBox="1"/>
          <p:nvPr/>
        </p:nvSpPr>
        <p:spPr>
          <a:xfrm>
            <a:off x="1790700" y="152400"/>
            <a:ext cx="8610600" cy="1846659"/>
          </a:xfrm>
          <a:prstGeom prst="rect">
            <a:avLst/>
          </a:prstGeom>
          <a:noFill/>
        </p:spPr>
        <p:txBody>
          <a:bodyPr wrap="square" rtlCol="0">
            <a:spAutoFit/>
          </a:bodyPr>
          <a:lstStyle/>
          <a:p>
            <a:pPr algn="ctr"/>
            <a:r>
              <a:rPr lang="en-US" sz="2400" b="1" dirty="0"/>
              <a:t>“The fundamental purpose of PBIS is to make schools more effective and equitable learning environments.” </a:t>
            </a:r>
          </a:p>
          <a:p>
            <a:pPr algn="ctr"/>
            <a:endParaRPr lang="en-US" sz="1200" i="1" dirty="0"/>
          </a:p>
          <a:p>
            <a:pPr algn="ctr"/>
            <a:r>
              <a:rPr lang="en-US" i="1" dirty="0"/>
              <a:t>Rob Horner, Co-Director of the OSEP Technical Assistance Center for PBIS</a:t>
            </a:r>
            <a:endParaRPr lang="en-US" dirty="0"/>
          </a:p>
          <a:p>
            <a:br>
              <a:rPr lang="en-US" dirty="0"/>
            </a:br>
            <a:endParaRPr lang="en-US" dirty="0"/>
          </a:p>
        </p:txBody>
      </p:sp>
    </p:spTree>
    <p:extLst>
      <p:ext uri="{BB962C8B-B14F-4D97-AF65-F5344CB8AC3E}">
        <p14:creationId xmlns:p14="http://schemas.microsoft.com/office/powerpoint/2010/main" val="293057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Setting up for Success </a:t>
            </a:r>
          </a:p>
        </p:txBody>
      </p:sp>
    </p:spTree>
    <p:extLst>
      <p:ext uri="{BB962C8B-B14F-4D97-AF65-F5344CB8AC3E}">
        <p14:creationId xmlns:p14="http://schemas.microsoft.com/office/powerpoint/2010/main" val="1402172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00469" y="2103438"/>
            <a:ext cx="5486400" cy="1143000"/>
          </a:xfrm>
        </p:spPr>
        <p:txBody>
          <a:bodyPr>
            <a:normAutofit/>
          </a:bodyPr>
          <a:lstStyle/>
          <a:p>
            <a:r>
              <a:rPr lang="en-US" sz="4800" b="1" dirty="0"/>
              <a:t>Opening Activity</a:t>
            </a:r>
          </a:p>
        </p:txBody>
      </p:sp>
      <p:sp>
        <p:nvSpPr>
          <p:cNvPr id="6" name="object 2"/>
          <p:cNvSpPr/>
          <p:nvPr/>
        </p:nvSpPr>
        <p:spPr>
          <a:xfrm>
            <a:off x="7030285" y="0"/>
            <a:ext cx="5161715" cy="6858000"/>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21082051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3618</Words>
  <Application>Microsoft Macintosh PowerPoint</Application>
  <PresentationFormat>Widescreen</PresentationFormat>
  <Paragraphs>612</Paragraphs>
  <Slides>67</Slides>
  <Notes>48</Notes>
  <HiddenSlides>2</HiddenSlides>
  <MMClips>0</MMClips>
  <ScaleCrop>false</ScaleCrop>
  <HeadingPairs>
    <vt:vector size="10" baseType="variant">
      <vt:variant>
        <vt:lpstr>Fonts Used</vt:lpstr>
      </vt:variant>
      <vt:variant>
        <vt:i4>13</vt:i4>
      </vt:variant>
      <vt:variant>
        <vt:lpstr>Theme</vt:lpstr>
      </vt:variant>
      <vt:variant>
        <vt:i4>1</vt:i4>
      </vt:variant>
      <vt:variant>
        <vt:lpstr>Links</vt:lpstr>
      </vt:variant>
      <vt:variant>
        <vt:i4>1</vt:i4>
      </vt:variant>
      <vt:variant>
        <vt:lpstr>Embedded OLE Servers</vt:lpstr>
      </vt:variant>
      <vt:variant>
        <vt:i4>1</vt:i4>
      </vt:variant>
      <vt:variant>
        <vt:lpstr>Slide Titles</vt:lpstr>
      </vt:variant>
      <vt:variant>
        <vt:i4>67</vt:i4>
      </vt:variant>
    </vt:vector>
  </HeadingPairs>
  <TitlesOfParts>
    <vt:vector size="83" baseType="lpstr">
      <vt:lpstr>Arial</vt:lpstr>
      <vt:lpstr>Calibri</vt:lpstr>
      <vt:lpstr>Calibri Light</vt:lpstr>
      <vt:lpstr>Canela Deck Bold</vt:lpstr>
      <vt:lpstr>Century Gothic</vt:lpstr>
      <vt:lpstr>Comic Sans MS</vt:lpstr>
      <vt:lpstr>DIN Alternate Bold</vt:lpstr>
      <vt:lpstr>Gill Sans</vt:lpstr>
      <vt:lpstr>Gill Sans MT</vt:lpstr>
      <vt:lpstr>Lato</vt:lpstr>
      <vt:lpstr>Proxima Nova Medium</vt:lpstr>
      <vt:lpstr>Times</vt:lpstr>
      <vt:lpstr>Times New Roman</vt:lpstr>
      <vt:lpstr>Office Theme</vt:lpstr>
      <vt:lpstr>file:///Users/jesse/Documents/mystuff/Wraparound/Wrap-PBIS/Vermont/2012/OverviewMeeting-5-5-12/!OLE_LINK5</vt:lpstr>
      <vt:lpstr>Document</vt:lpstr>
      <vt:lpstr>PowerPoint Presentation</vt:lpstr>
      <vt:lpstr>VTPBIS Intensive    Materials on Website</vt:lpstr>
      <vt:lpstr>Two Things:</vt:lpstr>
      <vt:lpstr>Learning Outcomes </vt:lpstr>
      <vt:lpstr>When you see this star…</vt:lpstr>
      <vt:lpstr>Implementation Levels (N=165)</vt:lpstr>
      <vt:lpstr>PowerPoint Presentation</vt:lpstr>
      <vt:lpstr>Setting up for Success </vt:lpstr>
      <vt:lpstr>Opening Activity</vt:lpstr>
      <vt:lpstr>Restorative Principles</vt:lpstr>
      <vt:lpstr>Continuum: Mindset Shift </vt:lpstr>
      <vt:lpstr>BEST Expectations</vt:lpstr>
      <vt:lpstr>What are your team norms and roles?</vt:lpstr>
      <vt:lpstr>Activity #1</vt:lpstr>
      <vt:lpstr>Let’s Get Grounded</vt:lpstr>
      <vt:lpstr>PowerPoint Presentation</vt:lpstr>
      <vt:lpstr>PowerPoint Presentation</vt:lpstr>
      <vt:lpstr>PowerPoint Presentation</vt:lpstr>
      <vt:lpstr>Implementation Science</vt:lpstr>
      <vt:lpstr>What does this mean to you and how can you promote this way of thinking?</vt:lpstr>
      <vt:lpstr> Continuum of Support for “Dylan” within MTSS-B/PBIS &amp; MTSS-A </vt:lpstr>
      <vt:lpstr> Activities #2a and 2b </vt:lpstr>
      <vt:lpstr>Solidifying Tier II</vt:lpstr>
      <vt:lpstr>SW-PBIS Supports for All Students</vt:lpstr>
      <vt:lpstr>Ensure Check-In/Check-Out (CICO) supports are in place</vt:lpstr>
      <vt:lpstr>Big Ideas about Check-in/Check-out (CICO)</vt:lpstr>
      <vt:lpstr>All Check In-Check Out programs have:</vt:lpstr>
      <vt:lpstr>Statistically Speaking …</vt:lpstr>
      <vt:lpstr>Activity #3</vt:lpstr>
      <vt:lpstr>PowerPoint Presentation</vt:lpstr>
      <vt:lpstr>Adding Internalizing Characteristics to Teaching Matrix</vt:lpstr>
      <vt:lpstr>PowerPoint Presentation</vt:lpstr>
      <vt:lpstr>Individualizing CICO: Video</vt:lpstr>
      <vt:lpstr>Activity #4</vt:lpstr>
      <vt:lpstr>Activity #5 (optional)</vt:lpstr>
      <vt:lpstr>Other Targeted Level Interventions</vt:lpstr>
      <vt:lpstr>  PBIS, SEL, RP, and Trauma-Informed Practices - Commonalities:  </vt:lpstr>
      <vt:lpstr>PowerPoint Presentation</vt:lpstr>
      <vt:lpstr>PowerPoint Presentation</vt:lpstr>
      <vt:lpstr>SEL is Essential Now More than EVER!</vt:lpstr>
      <vt:lpstr>Some SEL Examples</vt:lpstr>
      <vt:lpstr>Matching Interventions to types of social skills problems:</vt:lpstr>
      <vt:lpstr>Targeted Interventions Based on Functions of Behavior </vt:lpstr>
      <vt:lpstr>Inventory of Existing Targeted Interventions</vt:lpstr>
      <vt:lpstr>Restorative Principles</vt:lpstr>
      <vt:lpstr>Continuum: Mindset Shift </vt:lpstr>
      <vt:lpstr>Activity #6</vt:lpstr>
      <vt:lpstr>Check-In</vt:lpstr>
      <vt:lpstr>Activity #7</vt:lpstr>
      <vt:lpstr>Necessary Conversations (Teams)</vt:lpstr>
      <vt:lpstr>Intensive Level – Three Types of Teams  (or Conversations)</vt:lpstr>
      <vt:lpstr>Intensive Team: Objectives</vt:lpstr>
      <vt:lpstr>Role of the Administrator</vt:lpstr>
      <vt:lpstr>Activity #8</vt:lpstr>
      <vt:lpstr>Step 1 for Request for Assistance: Individual Student Teams</vt:lpstr>
      <vt:lpstr>Example Request for Assistance Form</vt:lpstr>
      <vt:lpstr>Activity #9</vt:lpstr>
      <vt:lpstr>PowerPoint Presentation</vt:lpstr>
      <vt:lpstr>PowerPoint Presentation</vt:lpstr>
      <vt:lpstr>Recommended Team Members</vt:lpstr>
      <vt:lpstr>Responsibilities of Individual Student Teams</vt:lpstr>
      <vt:lpstr>Engaging Team Members</vt:lpstr>
      <vt:lpstr>Example: Team Meeting Structure</vt:lpstr>
      <vt:lpstr>Family Permission Example</vt:lpstr>
      <vt:lpstr>VT Family Support Resources</vt:lpstr>
      <vt:lpstr>Activity #10</vt:lpstr>
      <vt:lpstr>Activity #11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Kramberg</dc:creator>
  <cp:lastModifiedBy> </cp:lastModifiedBy>
  <cp:revision>7</cp:revision>
  <dcterms:created xsi:type="dcterms:W3CDTF">2021-03-24T22:00:37Z</dcterms:created>
  <dcterms:modified xsi:type="dcterms:W3CDTF">2021-03-28T21:40:05Z</dcterms:modified>
</cp:coreProperties>
</file>