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1510" r:id="rId2"/>
    <p:sldId id="1593" r:id="rId3"/>
    <p:sldId id="1511" r:id="rId4"/>
    <p:sldId id="1513" r:id="rId5"/>
    <p:sldId id="1578" r:id="rId6"/>
    <p:sldId id="1576" r:id="rId7"/>
    <p:sldId id="1519" r:id="rId8"/>
    <p:sldId id="1595" r:id="rId9"/>
    <p:sldId id="1515" r:id="rId10"/>
    <p:sldId id="397" r:id="rId11"/>
    <p:sldId id="1518" r:id="rId12"/>
    <p:sldId id="1516" r:id="rId13"/>
    <p:sldId id="3515" r:id="rId14"/>
    <p:sldId id="1523" r:id="rId15"/>
    <p:sldId id="1521" r:id="rId16"/>
    <p:sldId id="1522" r:id="rId17"/>
    <p:sldId id="1524" r:id="rId18"/>
    <p:sldId id="482" r:id="rId19"/>
    <p:sldId id="487" r:id="rId20"/>
    <p:sldId id="486" r:id="rId21"/>
    <p:sldId id="364" r:id="rId22"/>
    <p:sldId id="366" r:id="rId23"/>
    <p:sldId id="369" r:id="rId24"/>
    <p:sldId id="794" r:id="rId25"/>
    <p:sldId id="648" r:id="rId26"/>
    <p:sldId id="3516" r:id="rId27"/>
    <p:sldId id="269" r:id="rId28"/>
    <p:sldId id="259" r:id="rId29"/>
    <p:sldId id="260" r:id="rId30"/>
    <p:sldId id="332" r:id="rId31"/>
    <p:sldId id="315" r:id="rId32"/>
    <p:sldId id="274" r:id="rId33"/>
    <p:sldId id="275" r:id="rId34"/>
    <p:sldId id="322" r:id="rId35"/>
    <p:sldId id="276" r:id="rId36"/>
    <p:sldId id="279" r:id="rId37"/>
    <p:sldId id="281" r:id="rId38"/>
    <p:sldId id="283" r:id="rId39"/>
    <p:sldId id="328" r:id="rId40"/>
    <p:sldId id="325" r:id="rId41"/>
    <p:sldId id="285" r:id="rId42"/>
    <p:sldId id="286" r:id="rId43"/>
    <p:sldId id="288" r:id="rId44"/>
    <p:sldId id="620" r:id="rId45"/>
    <p:sldId id="291" r:id="rId46"/>
    <p:sldId id="329" r:id="rId47"/>
    <p:sldId id="333" r:id="rId48"/>
    <p:sldId id="290" r:id="rId49"/>
    <p:sldId id="297" r:id="rId50"/>
    <p:sldId id="298" r:id="rId51"/>
    <p:sldId id="299" r:id="rId52"/>
    <p:sldId id="300" r:id="rId53"/>
    <p:sldId id="313" r:id="rId54"/>
    <p:sldId id="302" r:id="rId55"/>
    <p:sldId id="303" r:id="rId56"/>
    <p:sldId id="326" r:id="rId57"/>
    <p:sldId id="306" r:id="rId58"/>
    <p:sldId id="272" r:id="rId59"/>
    <p:sldId id="336" r:id="rId60"/>
    <p:sldId id="335" r:id="rId61"/>
    <p:sldId id="319" r:id="rId62"/>
    <p:sldId id="320" r:id="rId63"/>
    <p:sldId id="309" r:id="rId64"/>
    <p:sldId id="615" r:id="rId65"/>
    <p:sldId id="587" r:id="rId66"/>
    <p:sldId id="3508" r:id="rId67"/>
    <p:sldId id="3509" r:id="rId68"/>
    <p:sldId id="3510" r:id="rId69"/>
    <p:sldId id="3511" r:id="rId70"/>
    <p:sldId id="59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781"/>
  </p:normalViewPr>
  <p:slideViewPr>
    <p:cSldViewPr snapToGrid="0" snapToObjects="1">
      <p:cViewPr varScale="1">
        <p:scale>
          <a:sx n="95" d="100"/>
          <a:sy n="9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28274-2B4D-E44E-BB3B-718AADA05079}" type="doc">
      <dgm:prSet loTypeId="urn:microsoft.com/office/officeart/2005/8/layout/arrow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CBF230-05B6-5E49-95A1-EC879563FF54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Increase the number of appropriate responses to adult directions</a:t>
          </a:r>
        </a:p>
      </dgm:t>
    </dgm:pt>
    <dgm:pt modelId="{90787B7F-FF11-5845-A069-9A9E63EE09EA}" type="parTrans" cxnId="{F22BA055-A5ED-EF4A-8B39-D8EBB3C1812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7436585E-701F-C441-B8E0-4C9BC748C785}" type="sibTrans" cxnId="{F22BA055-A5ED-EF4A-8B39-D8EBB3C1812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96104448-133A-A245-8286-920291BC594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Calibri"/>
              <a:cs typeface="Calibri"/>
            </a:rPr>
            <a:t>Decrease the number of times he runs away from adults following a direction</a:t>
          </a:r>
        </a:p>
      </dgm:t>
    </dgm:pt>
    <dgm:pt modelId="{645766FF-CED1-F347-946F-10ECFCD47575}" type="parTrans" cxnId="{589DDBE9-B64B-8B48-A817-2F6C8CA5F0A8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556DF35F-0CA7-3E44-B15A-5C15C67D3517}" type="sibTrans" cxnId="{589DDBE9-B64B-8B48-A817-2F6C8CA5F0A8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41934C0F-8A36-764D-96D1-39ECE36C1079}" type="pres">
      <dgm:prSet presAssocID="{51928274-2B4D-E44E-BB3B-718AADA05079}" presName="compositeShape" presStyleCnt="0">
        <dgm:presLayoutVars>
          <dgm:chMax val="2"/>
          <dgm:dir/>
          <dgm:resizeHandles val="exact"/>
        </dgm:presLayoutVars>
      </dgm:prSet>
      <dgm:spPr/>
    </dgm:pt>
    <dgm:pt modelId="{5963605B-6F29-1745-8ECE-D21BC2E95787}" type="pres">
      <dgm:prSet presAssocID="{91CBF230-05B6-5E49-95A1-EC879563FF54}" presName="upArrow" presStyleLbl="node1" presStyleIdx="0" presStyleCnt="2"/>
      <dgm:spPr/>
    </dgm:pt>
    <dgm:pt modelId="{2E7C8586-F769-BE4B-A13B-E350BD2548A1}" type="pres">
      <dgm:prSet presAssocID="{91CBF230-05B6-5E49-95A1-EC879563FF54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C5C7DFFF-2035-2948-915B-029A896C9325}" type="pres">
      <dgm:prSet presAssocID="{96104448-133A-A245-8286-920291BC5942}" presName="downArrow" presStyleLbl="node1" presStyleIdx="1" presStyleCnt="2"/>
      <dgm:spPr>
        <a:solidFill>
          <a:srgbClr val="FF0000"/>
        </a:solidFill>
      </dgm:spPr>
    </dgm:pt>
    <dgm:pt modelId="{F6A032FD-48CA-7F4F-A9B9-2681160A1921}" type="pres">
      <dgm:prSet presAssocID="{96104448-133A-A245-8286-920291BC594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7DD8D30-07F7-DB41-ADAB-1D1F490F3A0F}" type="presOf" srcId="{96104448-133A-A245-8286-920291BC5942}" destId="{F6A032FD-48CA-7F4F-A9B9-2681160A1921}" srcOrd="0" destOrd="0" presId="urn:microsoft.com/office/officeart/2005/8/layout/arrow4"/>
    <dgm:cxn modelId="{68E14D33-8AD0-A347-A3B0-C968CA633A01}" type="presOf" srcId="{51928274-2B4D-E44E-BB3B-718AADA05079}" destId="{41934C0F-8A36-764D-96D1-39ECE36C1079}" srcOrd="0" destOrd="0" presId="urn:microsoft.com/office/officeart/2005/8/layout/arrow4"/>
    <dgm:cxn modelId="{F22BA055-A5ED-EF4A-8B39-D8EBB3C18121}" srcId="{51928274-2B4D-E44E-BB3B-718AADA05079}" destId="{91CBF230-05B6-5E49-95A1-EC879563FF54}" srcOrd="0" destOrd="0" parTransId="{90787B7F-FF11-5845-A069-9A9E63EE09EA}" sibTransId="{7436585E-701F-C441-B8E0-4C9BC748C785}"/>
    <dgm:cxn modelId="{97C993DE-2E6B-D444-A8A5-E14788FE6162}" type="presOf" srcId="{91CBF230-05B6-5E49-95A1-EC879563FF54}" destId="{2E7C8586-F769-BE4B-A13B-E350BD2548A1}" srcOrd="0" destOrd="0" presId="urn:microsoft.com/office/officeart/2005/8/layout/arrow4"/>
    <dgm:cxn modelId="{589DDBE9-B64B-8B48-A817-2F6C8CA5F0A8}" srcId="{51928274-2B4D-E44E-BB3B-718AADA05079}" destId="{96104448-133A-A245-8286-920291BC5942}" srcOrd="1" destOrd="0" parTransId="{645766FF-CED1-F347-946F-10ECFCD47575}" sibTransId="{556DF35F-0CA7-3E44-B15A-5C15C67D3517}"/>
    <dgm:cxn modelId="{40B2710E-3CF8-C349-AE82-F12B9DE2174F}" type="presParOf" srcId="{41934C0F-8A36-764D-96D1-39ECE36C1079}" destId="{5963605B-6F29-1745-8ECE-D21BC2E95787}" srcOrd="0" destOrd="0" presId="urn:microsoft.com/office/officeart/2005/8/layout/arrow4"/>
    <dgm:cxn modelId="{E5D0C55D-6F95-3243-8C2C-9CF82E40946D}" type="presParOf" srcId="{41934C0F-8A36-764D-96D1-39ECE36C1079}" destId="{2E7C8586-F769-BE4B-A13B-E350BD2548A1}" srcOrd="1" destOrd="0" presId="urn:microsoft.com/office/officeart/2005/8/layout/arrow4"/>
    <dgm:cxn modelId="{85E62C8B-7529-BA49-B5F6-67272A3DBE26}" type="presParOf" srcId="{41934C0F-8A36-764D-96D1-39ECE36C1079}" destId="{C5C7DFFF-2035-2948-915B-029A896C9325}" srcOrd="2" destOrd="0" presId="urn:microsoft.com/office/officeart/2005/8/layout/arrow4"/>
    <dgm:cxn modelId="{3D32B6F7-EC2A-AE49-BD23-010CF6D6A7A8}" type="presParOf" srcId="{41934C0F-8A36-764D-96D1-39ECE36C1079}" destId="{F6A032FD-48CA-7F4F-A9B9-2681160A1921}" srcOrd="3" destOrd="0" presId="urn:microsoft.com/office/officeart/2005/8/layout/arrow4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BBB062-030D-8447-99BE-1ABA1346B2DD}" type="doc">
      <dgm:prSet loTypeId="urn:microsoft.com/office/officeart/2005/8/layout/equation1" loCatId="" qsTypeId="urn:microsoft.com/office/officeart/2005/8/quickstyle/simple4" qsCatId="simple" csTypeId="urn:microsoft.com/office/officeart/2005/8/colors/accent1_2" csCatId="accent1" phldr="1"/>
      <dgm:spPr/>
    </dgm:pt>
    <dgm:pt modelId="{F3142D69-4FD9-894D-AC14-228EB3F88727}">
      <dgm:prSet phldrT="[Text]" custT="1"/>
      <dgm:spPr>
        <a:effectLst/>
      </dgm:spPr>
      <dgm:t>
        <a:bodyPr/>
        <a:lstStyle/>
        <a:p>
          <a:r>
            <a:rPr lang="en-US" sz="1800" i="1" dirty="0">
              <a:solidFill>
                <a:srgbClr val="000000"/>
              </a:solidFill>
              <a:latin typeface="Calibri"/>
              <a:cs typeface="Calibri"/>
            </a:rPr>
            <a:t>Antecedent</a:t>
          </a:r>
        </a:p>
      </dgm:t>
    </dgm:pt>
    <dgm:pt modelId="{B0E4B042-807B-7F4D-8514-8CC7BAD291EA}" type="parTrans" cxnId="{681A3A8A-D205-BE42-A040-2721CE179772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ECE7D556-DDFF-CC44-AEB6-C9D1FBEC64D1}" type="sibTrans" cxnId="{681A3A8A-D205-BE42-A040-2721CE179772}">
      <dgm:prSet custT="1"/>
      <dgm:spPr>
        <a:effectLst/>
      </dgm:spPr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E9417845-5DEB-AE4D-979E-22935B22E5D6}">
      <dgm:prSet phldrT="[Text]" custT="1"/>
      <dgm:spPr>
        <a:effectLst/>
      </dgm:spPr>
      <dgm:t>
        <a:bodyPr/>
        <a:lstStyle/>
        <a:p>
          <a:r>
            <a:rPr lang="en-US" sz="1800" i="1" dirty="0">
              <a:solidFill>
                <a:srgbClr val="000000"/>
              </a:solidFill>
              <a:latin typeface="Calibri"/>
              <a:cs typeface="Calibri"/>
            </a:rPr>
            <a:t>Behavior</a:t>
          </a:r>
        </a:p>
      </dgm:t>
    </dgm:pt>
    <dgm:pt modelId="{8330BF03-2585-3942-9F17-86FC71660442}" type="parTrans" cxnId="{AD3C3A9A-A275-6D46-895B-BD2B47900F7E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8F23BFF0-5485-1140-ADF3-12F70EA2E987}" type="sibTrans" cxnId="{AD3C3A9A-A275-6D46-895B-BD2B47900F7E}">
      <dgm:prSet custT="1"/>
      <dgm:spPr>
        <a:effectLst/>
      </dgm:spPr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80261CE1-D5C1-4941-9182-E3B4F0C43F61}">
      <dgm:prSet phldrT="[Text]" custT="1"/>
      <dgm:spPr>
        <a:effectLst/>
      </dgm:spPr>
      <dgm:t>
        <a:bodyPr/>
        <a:lstStyle/>
        <a:p>
          <a:r>
            <a:rPr lang="en-US" sz="1800" i="1" dirty="0">
              <a:solidFill>
                <a:srgbClr val="000000"/>
              </a:solidFill>
              <a:latin typeface="Calibri"/>
              <a:cs typeface="Calibri"/>
            </a:rPr>
            <a:t>Consequence</a:t>
          </a:r>
        </a:p>
      </dgm:t>
    </dgm:pt>
    <dgm:pt modelId="{B11D13CA-19BE-494E-BE73-AB0658618ED2}" type="parTrans" cxnId="{CD2CB150-7EF4-2447-8219-FCEC4B61F6F4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57ED5B0C-AD51-2F4C-B154-DA78F2887DBA}" type="sibTrans" cxnId="{CD2CB150-7EF4-2447-8219-FCEC4B61F6F4}">
      <dgm:prSet custT="1"/>
      <dgm:spPr>
        <a:effectLst/>
      </dgm:spPr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F5A5BD48-504F-7E4E-AE68-085648406C13}">
      <dgm:prSet phldrT="[Text]" custT="1"/>
      <dgm:spPr>
        <a:effectLst/>
      </dgm:spPr>
      <dgm:t>
        <a:bodyPr/>
        <a:lstStyle/>
        <a:p>
          <a:r>
            <a:rPr lang="en-US" sz="1800" i="1" dirty="0">
              <a:solidFill>
                <a:srgbClr val="000000"/>
              </a:solidFill>
              <a:latin typeface="Calibri"/>
              <a:cs typeface="Calibri"/>
            </a:rPr>
            <a:t>Function</a:t>
          </a:r>
        </a:p>
      </dgm:t>
    </dgm:pt>
    <dgm:pt modelId="{CC6A3E4E-0883-884B-882B-3A93F67489C9}" type="parTrans" cxnId="{5DCB086E-9FB3-A947-A9DC-6D107B68F233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A855573F-824A-CA43-8276-37BDCE4ACAF1}" type="sibTrans" cxnId="{5DCB086E-9FB3-A947-A9DC-6D107B68F233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Calibri"/>
            <a:cs typeface="Calibri"/>
          </a:endParaRPr>
        </a:p>
      </dgm:t>
    </dgm:pt>
    <dgm:pt modelId="{543C31C9-8E16-9D4E-A236-A3A6711030CE}" type="pres">
      <dgm:prSet presAssocID="{39BBB062-030D-8447-99BE-1ABA1346B2DD}" presName="linearFlow" presStyleCnt="0">
        <dgm:presLayoutVars>
          <dgm:dir/>
          <dgm:resizeHandles val="exact"/>
        </dgm:presLayoutVars>
      </dgm:prSet>
      <dgm:spPr/>
    </dgm:pt>
    <dgm:pt modelId="{EF433C10-64B4-974B-981C-B54032668A2C}" type="pres">
      <dgm:prSet presAssocID="{F3142D69-4FD9-894D-AC14-228EB3F88727}" presName="node" presStyleLbl="node1" presStyleIdx="0" presStyleCnt="4" custScaleX="141843">
        <dgm:presLayoutVars>
          <dgm:bulletEnabled val="1"/>
        </dgm:presLayoutVars>
      </dgm:prSet>
      <dgm:spPr/>
    </dgm:pt>
    <dgm:pt modelId="{A5A4297F-F500-4F49-B67E-612892E85B4F}" type="pres">
      <dgm:prSet presAssocID="{ECE7D556-DDFF-CC44-AEB6-C9D1FBEC64D1}" presName="spacerL" presStyleCnt="0"/>
      <dgm:spPr/>
    </dgm:pt>
    <dgm:pt modelId="{C8433DAB-69A9-E44E-A7FE-CEC6C409BD10}" type="pres">
      <dgm:prSet presAssocID="{ECE7D556-DDFF-CC44-AEB6-C9D1FBEC64D1}" presName="sibTrans" presStyleLbl="sibTrans2D1" presStyleIdx="0" presStyleCnt="3"/>
      <dgm:spPr/>
    </dgm:pt>
    <dgm:pt modelId="{4A99481B-F750-9C45-96DB-5B2FCA711662}" type="pres">
      <dgm:prSet presAssocID="{ECE7D556-DDFF-CC44-AEB6-C9D1FBEC64D1}" presName="spacerR" presStyleCnt="0"/>
      <dgm:spPr/>
    </dgm:pt>
    <dgm:pt modelId="{5782998B-E8F5-C749-8EF6-4E3DA0E3CA5C}" type="pres">
      <dgm:prSet presAssocID="{E9417845-5DEB-AE4D-979E-22935B22E5D6}" presName="node" presStyleLbl="node1" presStyleIdx="1" presStyleCnt="4">
        <dgm:presLayoutVars>
          <dgm:bulletEnabled val="1"/>
        </dgm:presLayoutVars>
      </dgm:prSet>
      <dgm:spPr/>
    </dgm:pt>
    <dgm:pt modelId="{83D2D4ED-CFFA-B94E-AF2D-9FDFEE264B14}" type="pres">
      <dgm:prSet presAssocID="{8F23BFF0-5485-1140-ADF3-12F70EA2E987}" presName="spacerL" presStyleCnt="0"/>
      <dgm:spPr/>
    </dgm:pt>
    <dgm:pt modelId="{669B9420-A634-904B-A5E5-18BD8C5650E2}" type="pres">
      <dgm:prSet presAssocID="{8F23BFF0-5485-1140-ADF3-12F70EA2E987}" presName="sibTrans" presStyleLbl="sibTrans2D1" presStyleIdx="1" presStyleCnt="3"/>
      <dgm:spPr/>
    </dgm:pt>
    <dgm:pt modelId="{3F4E9F47-EB16-C94B-B120-3BB413278A85}" type="pres">
      <dgm:prSet presAssocID="{8F23BFF0-5485-1140-ADF3-12F70EA2E987}" presName="spacerR" presStyleCnt="0"/>
      <dgm:spPr/>
    </dgm:pt>
    <dgm:pt modelId="{DE6C001F-6D4C-5646-899B-FFDDF656D8C8}" type="pres">
      <dgm:prSet presAssocID="{80261CE1-D5C1-4941-9182-E3B4F0C43F61}" presName="node" presStyleLbl="node1" presStyleIdx="2" presStyleCnt="4" custScaleX="138774">
        <dgm:presLayoutVars>
          <dgm:bulletEnabled val="1"/>
        </dgm:presLayoutVars>
      </dgm:prSet>
      <dgm:spPr/>
    </dgm:pt>
    <dgm:pt modelId="{5A38DEDA-B93C-8E4F-88D5-E8F7D8C35373}" type="pres">
      <dgm:prSet presAssocID="{57ED5B0C-AD51-2F4C-B154-DA78F2887DBA}" presName="spacerL" presStyleCnt="0"/>
      <dgm:spPr/>
    </dgm:pt>
    <dgm:pt modelId="{6E0A3781-BDE4-3C45-9A7E-3587388F5AD4}" type="pres">
      <dgm:prSet presAssocID="{57ED5B0C-AD51-2F4C-B154-DA78F2887DBA}" presName="sibTrans" presStyleLbl="sibTrans2D1" presStyleIdx="2" presStyleCnt="3" custLinFactNeighborX="23244" custLinFactNeighborY="-984"/>
      <dgm:spPr/>
    </dgm:pt>
    <dgm:pt modelId="{38B09377-BD37-0542-BEC5-5779AA5E73E3}" type="pres">
      <dgm:prSet presAssocID="{57ED5B0C-AD51-2F4C-B154-DA78F2887DBA}" presName="spacerR" presStyleCnt="0"/>
      <dgm:spPr/>
    </dgm:pt>
    <dgm:pt modelId="{24A4441F-FE8D-DA42-9D2C-D6FBA8F23BC5}" type="pres">
      <dgm:prSet presAssocID="{F5A5BD48-504F-7E4E-AE68-085648406C13}" presName="node" presStyleLbl="node1" presStyleIdx="3" presStyleCnt="4">
        <dgm:presLayoutVars>
          <dgm:bulletEnabled val="1"/>
        </dgm:presLayoutVars>
      </dgm:prSet>
      <dgm:spPr/>
    </dgm:pt>
  </dgm:ptLst>
  <dgm:cxnLst>
    <dgm:cxn modelId="{D8CBA024-018B-2645-B9DF-DA05B6779EF9}" type="presOf" srcId="{E9417845-5DEB-AE4D-979E-22935B22E5D6}" destId="{5782998B-E8F5-C749-8EF6-4E3DA0E3CA5C}" srcOrd="0" destOrd="0" presId="urn:microsoft.com/office/officeart/2005/8/layout/equation1"/>
    <dgm:cxn modelId="{CD2CB150-7EF4-2447-8219-FCEC4B61F6F4}" srcId="{39BBB062-030D-8447-99BE-1ABA1346B2DD}" destId="{80261CE1-D5C1-4941-9182-E3B4F0C43F61}" srcOrd="2" destOrd="0" parTransId="{B11D13CA-19BE-494E-BE73-AB0658618ED2}" sibTransId="{57ED5B0C-AD51-2F4C-B154-DA78F2887DBA}"/>
    <dgm:cxn modelId="{DE6B1767-AE34-4F4F-A451-D2C6AB1D8F03}" type="presOf" srcId="{ECE7D556-DDFF-CC44-AEB6-C9D1FBEC64D1}" destId="{C8433DAB-69A9-E44E-A7FE-CEC6C409BD10}" srcOrd="0" destOrd="0" presId="urn:microsoft.com/office/officeart/2005/8/layout/equation1"/>
    <dgm:cxn modelId="{5DCB086E-9FB3-A947-A9DC-6D107B68F233}" srcId="{39BBB062-030D-8447-99BE-1ABA1346B2DD}" destId="{F5A5BD48-504F-7E4E-AE68-085648406C13}" srcOrd="3" destOrd="0" parTransId="{CC6A3E4E-0883-884B-882B-3A93F67489C9}" sibTransId="{A855573F-824A-CA43-8276-37BDCE4ACAF1}"/>
    <dgm:cxn modelId="{027A6880-F419-1E4B-BD80-36C2D58584D1}" type="presOf" srcId="{57ED5B0C-AD51-2F4C-B154-DA78F2887DBA}" destId="{6E0A3781-BDE4-3C45-9A7E-3587388F5AD4}" srcOrd="0" destOrd="0" presId="urn:microsoft.com/office/officeart/2005/8/layout/equation1"/>
    <dgm:cxn modelId="{9FA5BC80-4F45-DB48-A3D1-A1080BC5D23E}" type="presOf" srcId="{F5A5BD48-504F-7E4E-AE68-085648406C13}" destId="{24A4441F-FE8D-DA42-9D2C-D6FBA8F23BC5}" srcOrd="0" destOrd="0" presId="urn:microsoft.com/office/officeart/2005/8/layout/equation1"/>
    <dgm:cxn modelId="{681A3A8A-D205-BE42-A040-2721CE179772}" srcId="{39BBB062-030D-8447-99BE-1ABA1346B2DD}" destId="{F3142D69-4FD9-894D-AC14-228EB3F88727}" srcOrd="0" destOrd="0" parTransId="{B0E4B042-807B-7F4D-8514-8CC7BAD291EA}" sibTransId="{ECE7D556-DDFF-CC44-AEB6-C9D1FBEC64D1}"/>
    <dgm:cxn modelId="{AD3C3A9A-A275-6D46-895B-BD2B47900F7E}" srcId="{39BBB062-030D-8447-99BE-1ABA1346B2DD}" destId="{E9417845-5DEB-AE4D-979E-22935B22E5D6}" srcOrd="1" destOrd="0" parTransId="{8330BF03-2585-3942-9F17-86FC71660442}" sibTransId="{8F23BFF0-5485-1140-ADF3-12F70EA2E987}"/>
    <dgm:cxn modelId="{AE36D3B7-931A-7D4B-A2B1-2197D1F9806D}" type="presOf" srcId="{80261CE1-D5C1-4941-9182-E3B4F0C43F61}" destId="{DE6C001F-6D4C-5646-899B-FFDDF656D8C8}" srcOrd="0" destOrd="0" presId="urn:microsoft.com/office/officeart/2005/8/layout/equation1"/>
    <dgm:cxn modelId="{2E6750CD-FF56-DC48-A879-4A502662EAF7}" type="presOf" srcId="{F3142D69-4FD9-894D-AC14-228EB3F88727}" destId="{EF433C10-64B4-974B-981C-B54032668A2C}" srcOrd="0" destOrd="0" presId="urn:microsoft.com/office/officeart/2005/8/layout/equation1"/>
    <dgm:cxn modelId="{392AD7D5-6832-5548-989A-3A01891605CC}" type="presOf" srcId="{39BBB062-030D-8447-99BE-1ABA1346B2DD}" destId="{543C31C9-8E16-9D4E-A236-A3A6711030CE}" srcOrd="0" destOrd="0" presId="urn:microsoft.com/office/officeart/2005/8/layout/equation1"/>
    <dgm:cxn modelId="{915FDADD-080B-3747-B9D7-C8A4601876F5}" type="presOf" srcId="{8F23BFF0-5485-1140-ADF3-12F70EA2E987}" destId="{669B9420-A634-904B-A5E5-18BD8C5650E2}" srcOrd="0" destOrd="0" presId="urn:microsoft.com/office/officeart/2005/8/layout/equation1"/>
    <dgm:cxn modelId="{1009EC02-B97B-7145-9256-7413D71E2647}" type="presParOf" srcId="{543C31C9-8E16-9D4E-A236-A3A6711030CE}" destId="{EF433C10-64B4-974B-981C-B54032668A2C}" srcOrd="0" destOrd="0" presId="urn:microsoft.com/office/officeart/2005/8/layout/equation1"/>
    <dgm:cxn modelId="{C18E7DEC-6934-714E-9235-A1E7C35E2C7B}" type="presParOf" srcId="{543C31C9-8E16-9D4E-A236-A3A6711030CE}" destId="{A5A4297F-F500-4F49-B67E-612892E85B4F}" srcOrd="1" destOrd="0" presId="urn:microsoft.com/office/officeart/2005/8/layout/equation1"/>
    <dgm:cxn modelId="{7299D3A3-0535-6141-B289-5B3E3F60327D}" type="presParOf" srcId="{543C31C9-8E16-9D4E-A236-A3A6711030CE}" destId="{C8433DAB-69A9-E44E-A7FE-CEC6C409BD10}" srcOrd="2" destOrd="0" presId="urn:microsoft.com/office/officeart/2005/8/layout/equation1"/>
    <dgm:cxn modelId="{88C2979F-AD5C-BA44-A879-D496E6F2F5AB}" type="presParOf" srcId="{543C31C9-8E16-9D4E-A236-A3A6711030CE}" destId="{4A99481B-F750-9C45-96DB-5B2FCA711662}" srcOrd="3" destOrd="0" presId="urn:microsoft.com/office/officeart/2005/8/layout/equation1"/>
    <dgm:cxn modelId="{63A015AA-F38B-7A47-867B-3A65FD9E5002}" type="presParOf" srcId="{543C31C9-8E16-9D4E-A236-A3A6711030CE}" destId="{5782998B-E8F5-C749-8EF6-4E3DA0E3CA5C}" srcOrd="4" destOrd="0" presId="urn:microsoft.com/office/officeart/2005/8/layout/equation1"/>
    <dgm:cxn modelId="{B18B3D68-4330-724C-9F9F-7EE6CE359466}" type="presParOf" srcId="{543C31C9-8E16-9D4E-A236-A3A6711030CE}" destId="{83D2D4ED-CFFA-B94E-AF2D-9FDFEE264B14}" srcOrd="5" destOrd="0" presId="urn:microsoft.com/office/officeart/2005/8/layout/equation1"/>
    <dgm:cxn modelId="{EF7860FE-311C-F742-BCAC-2A40712B2F84}" type="presParOf" srcId="{543C31C9-8E16-9D4E-A236-A3A6711030CE}" destId="{669B9420-A634-904B-A5E5-18BD8C5650E2}" srcOrd="6" destOrd="0" presId="urn:microsoft.com/office/officeart/2005/8/layout/equation1"/>
    <dgm:cxn modelId="{CCDD39EB-9D56-034B-98A8-005239760744}" type="presParOf" srcId="{543C31C9-8E16-9D4E-A236-A3A6711030CE}" destId="{3F4E9F47-EB16-C94B-B120-3BB413278A85}" srcOrd="7" destOrd="0" presId="urn:microsoft.com/office/officeart/2005/8/layout/equation1"/>
    <dgm:cxn modelId="{CACAA877-D458-1B45-82D3-A6E3ED05791E}" type="presParOf" srcId="{543C31C9-8E16-9D4E-A236-A3A6711030CE}" destId="{DE6C001F-6D4C-5646-899B-FFDDF656D8C8}" srcOrd="8" destOrd="0" presId="urn:microsoft.com/office/officeart/2005/8/layout/equation1"/>
    <dgm:cxn modelId="{814D2227-AF73-4D41-95FA-CC6D15F05224}" type="presParOf" srcId="{543C31C9-8E16-9D4E-A236-A3A6711030CE}" destId="{5A38DEDA-B93C-8E4F-88D5-E8F7D8C35373}" srcOrd="9" destOrd="0" presId="urn:microsoft.com/office/officeart/2005/8/layout/equation1"/>
    <dgm:cxn modelId="{E2ED5B38-3673-A44B-B2A0-42AD1FC9580E}" type="presParOf" srcId="{543C31C9-8E16-9D4E-A236-A3A6711030CE}" destId="{6E0A3781-BDE4-3C45-9A7E-3587388F5AD4}" srcOrd="10" destOrd="0" presId="urn:microsoft.com/office/officeart/2005/8/layout/equation1"/>
    <dgm:cxn modelId="{ED8DB6F5-C7F3-0146-A981-111CB42671AF}" type="presParOf" srcId="{543C31C9-8E16-9D4E-A236-A3A6711030CE}" destId="{38B09377-BD37-0542-BEC5-5779AA5E73E3}" srcOrd="11" destOrd="0" presId="urn:microsoft.com/office/officeart/2005/8/layout/equation1"/>
    <dgm:cxn modelId="{42DE2F3B-10E2-F441-BBF3-46957F6C9D91}" type="presParOf" srcId="{543C31C9-8E16-9D4E-A236-A3A6711030CE}" destId="{24A4441F-FE8D-DA42-9D2C-D6FBA8F23BC5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605651-9733-F948-BDE0-464CA51039A3}" type="doc">
      <dgm:prSet loTypeId="urn:microsoft.com/office/officeart/2005/8/layout/process1" loCatId="" qsTypeId="urn:microsoft.com/office/officeart/2005/8/quickstyle/simple2" qsCatId="simple" csTypeId="urn:microsoft.com/office/officeart/2005/8/colors/colorful1#9" csCatId="colorful" phldr="1"/>
      <dgm:spPr/>
    </dgm:pt>
    <dgm:pt modelId="{AD530443-0471-AD4C-ABE6-CD2EFD607469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Setting</a:t>
          </a:r>
        </a:p>
      </dgm:t>
    </dgm:pt>
    <dgm:pt modelId="{EAFB1586-15C9-234B-9CEB-7A8E10E0C2A5}" type="parTrans" cxnId="{AE28ECCE-F72F-894B-B25A-C8363C297F07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700738C3-42C5-1F46-AE3E-1C1ECC3C01A2}" type="sibTrans" cxnId="{AE28ECCE-F72F-894B-B25A-C8363C297F07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C1A6D792-A979-D74A-804A-173A9B8D3515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Antecedent</a:t>
          </a:r>
        </a:p>
      </dgm:t>
    </dgm:pt>
    <dgm:pt modelId="{742F0A15-2E64-1D49-86D4-28EDF382D405}" type="parTrans" cxnId="{12CFBC90-0915-2449-B3C0-19D169222D2A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03E22461-7409-5942-AC82-FD8892689F47}" type="sibTrans" cxnId="{12CFBC90-0915-2449-B3C0-19D169222D2A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A6914411-AD5A-EC4D-B730-9A396AD2ECFE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Behavior</a:t>
          </a:r>
        </a:p>
      </dgm:t>
    </dgm:pt>
    <dgm:pt modelId="{018E47A8-8215-BE49-B606-33131B209036}" type="parTrans" cxnId="{77BB2D2B-D3B8-DA4C-8352-89F5E97D7A7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7AEC5232-BADA-4A4A-820A-1C65B048A21E}" type="sibTrans" cxnId="{77BB2D2B-D3B8-DA4C-8352-89F5E97D7A7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1D1F11F7-9711-B04E-86BE-39C1E29A3698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Consequence</a:t>
          </a:r>
        </a:p>
      </dgm:t>
    </dgm:pt>
    <dgm:pt modelId="{E83C7287-92A4-2341-AABC-45A4CA9A92D1}" type="parTrans" cxnId="{751B87D3-2009-704C-83A9-733002D92B49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52783D3D-CBE8-E447-BD14-9BA0C5393CDB}" type="sibTrans" cxnId="{751B87D3-2009-704C-83A9-733002D92B49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7206E4FD-5FE8-8144-8C65-9EA8DE956CAD}" type="pres">
      <dgm:prSet presAssocID="{AE605651-9733-F948-BDE0-464CA51039A3}" presName="Name0" presStyleCnt="0">
        <dgm:presLayoutVars>
          <dgm:dir/>
          <dgm:resizeHandles val="exact"/>
        </dgm:presLayoutVars>
      </dgm:prSet>
      <dgm:spPr/>
    </dgm:pt>
    <dgm:pt modelId="{B5F033FD-0D9E-294A-B1B5-46BCFC28E4A4}" type="pres">
      <dgm:prSet presAssocID="{AD530443-0471-AD4C-ABE6-CD2EFD607469}" presName="node" presStyleLbl="node1" presStyleIdx="0" presStyleCnt="4" custLinFactY="14114" custLinFactNeighborX="8851" custLinFactNeighborY="100000">
        <dgm:presLayoutVars>
          <dgm:bulletEnabled val="1"/>
        </dgm:presLayoutVars>
      </dgm:prSet>
      <dgm:spPr/>
    </dgm:pt>
    <dgm:pt modelId="{EC1C2ABD-86B5-6048-A5E5-9A0B3C4F818A}" type="pres">
      <dgm:prSet presAssocID="{700738C3-42C5-1F46-AE3E-1C1ECC3C01A2}" presName="sibTrans" presStyleLbl="sibTrans2D1" presStyleIdx="0" presStyleCnt="3"/>
      <dgm:spPr/>
    </dgm:pt>
    <dgm:pt modelId="{50C3D69B-A636-1940-B866-E405FCD90764}" type="pres">
      <dgm:prSet presAssocID="{700738C3-42C5-1F46-AE3E-1C1ECC3C01A2}" presName="connectorText" presStyleLbl="sibTrans2D1" presStyleIdx="0" presStyleCnt="3"/>
      <dgm:spPr/>
    </dgm:pt>
    <dgm:pt modelId="{110B7031-56AF-6A43-A35A-BBA4609F1D81}" type="pres">
      <dgm:prSet presAssocID="{C1A6D792-A979-D74A-804A-173A9B8D3515}" presName="node" presStyleLbl="node1" presStyleIdx="1" presStyleCnt="4" custLinFactY="14114" custLinFactNeighborX="-6224" custLinFactNeighborY="100000">
        <dgm:presLayoutVars>
          <dgm:bulletEnabled val="1"/>
        </dgm:presLayoutVars>
      </dgm:prSet>
      <dgm:spPr/>
    </dgm:pt>
    <dgm:pt modelId="{87705875-C96D-A340-9B2B-571A36D63678}" type="pres">
      <dgm:prSet presAssocID="{03E22461-7409-5942-AC82-FD8892689F47}" presName="sibTrans" presStyleLbl="sibTrans2D1" presStyleIdx="1" presStyleCnt="3"/>
      <dgm:spPr/>
    </dgm:pt>
    <dgm:pt modelId="{1E7CE618-AF69-5549-BFC0-9DE5ECE17F99}" type="pres">
      <dgm:prSet presAssocID="{03E22461-7409-5942-AC82-FD8892689F47}" presName="connectorText" presStyleLbl="sibTrans2D1" presStyleIdx="1" presStyleCnt="3"/>
      <dgm:spPr/>
    </dgm:pt>
    <dgm:pt modelId="{EF304864-0BAD-5B44-A82D-BC6C41768781}" type="pres">
      <dgm:prSet presAssocID="{A6914411-AD5A-EC4D-B730-9A396AD2ECFE}" presName="node" presStyleLbl="node1" presStyleIdx="2" presStyleCnt="4" custLinFactY="14114" custLinFactNeighborX="4016" custLinFactNeighborY="100000">
        <dgm:presLayoutVars>
          <dgm:bulletEnabled val="1"/>
        </dgm:presLayoutVars>
      </dgm:prSet>
      <dgm:spPr/>
    </dgm:pt>
    <dgm:pt modelId="{EB9CB455-D79D-1B4D-9DF2-18FE9BB061C4}" type="pres">
      <dgm:prSet presAssocID="{7AEC5232-BADA-4A4A-820A-1C65B048A21E}" presName="sibTrans" presStyleLbl="sibTrans2D1" presStyleIdx="2" presStyleCnt="3" custAng="21429112" custLinFactNeighborX="11355" custLinFactNeighborY="6311"/>
      <dgm:spPr/>
    </dgm:pt>
    <dgm:pt modelId="{08AE1296-D7DF-8348-8930-B91450ECEC40}" type="pres">
      <dgm:prSet presAssocID="{7AEC5232-BADA-4A4A-820A-1C65B048A21E}" presName="connectorText" presStyleLbl="sibTrans2D1" presStyleIdx="2" presStyleCnt="3"/>
      <dgm:spPr/>
    </dgm:pt>
    <dgm:pt modelId="{B7E0C987-8388-2340-8A15-B4507B193361}" type="pres">
      <dgm:prSet presAssocID="{1D1F11F7-9711-B04E-86BE-39C1E29A3698}" presName="node" presStyleLbl="node1" presStyleIdx="3" presStyleCnt="4" custLinFactY="12460" custLinFactNeighborX="6577" custLinFactNeighborY="100000">
        <dgm:presLayoutVars>
          <dgm:bulletEnabled val="1"/>
        </dgm:presLayoutVars>
      </dgm:prSet>
      <dgm:spPr/>
    </dgm:pt>
  </dgm:ptLst>
  <dgm:cxnLst>
    <dgm:cxn modelId="{411AFA0D-3720-7D44-9C20-A18093D0B560}" type="presOf" srcId="{700738C3-42C5-1F46-AE3E-1C1ECC3C01A2}" destId="{EC1C2ABD-86B5-6048-A5E5-9A0B3C4F818A}" srcOrd="0" destOrd="0" presId="urn:microsoft.com/office/officeart/2005/8/layout/process1"/>
    <dgm:cxn modelId="{3B94A310-29CC-254C-9527-6B2138379534}" type="presOf" srcId="{700738C3-42C5-1F46-AE3E-1C1ECC3C01A2}" destId="{50C3D69B-A636-1940-B866-E405FCD90764}" srcOrd="1" destOrd="0" presId="urn:microsoft.com/office/officeart/2005/8/layout/process1"/>
    <dgm:cxn modelId="{1C5F4E1A-782D-0F4C-8FB2-EE5360A7F739}" type="presOf" srcId="{A6914411-AD5A-EC4D-B730-9A396AD2ECFE}" destId="{EF304864-0BAD-5B44-A82D-BC6C41768781}" srcOrd="0" destOrd="0" presId="urn:microsoft.com/office/officeart/2005/8/layout/process1"/>
    <dgm:cxn modelId="{77BB2D2B-D3B8-DA4C-8352-89F5E97D7A71}" srcId="{AE605651-9733-F948-BDE0-464CA51039A3}" destId="{A6914411-AD5A-EC4D-B730-9A396AD2ECFE}" srcOrd="2" destOrd="0" parTransId="{018E47A8-8215-BE49-B606-33131B209036}" sibTransId="{7AEC5232-BADA-4A4A-820A-1C65B048A21E}"/>
    <dgm:cxn modelId="{80E0C62D-8B15-8E4A-B2D5-72D699F85314}" type="presOf" srcId="{C1A6D792-A979-D74A-804A-173A9B8D3515}" destId="{110B7031-56AF-6A43-A35A-BBA4609F1D81}" srcOrd="0" destOrd="0" presId="urn:microsoft.com/office/officeart/2005/8/layout/process1"/>
    <dgm:cxn modelId="{731D6534-058D-2E48-95A4-7F382207D6D9}" type="presOf" srcId="{7AEC5232-BADA-4A4A-820A-1C65B048A21E}" destId="{08AE1296-D7DF-8348-8930-B91450ECEC40}" srcOrd="1" destOrd="0" presId="urn:microsoft.com/office/officeart/2005/8/layout/process1"/>
    <dgm:cxn modelId="{928E1B54-7528-7D41-B4E2-24A6E3113DF1}" type="presOf" srcId="{03E22461-7409-5942-AC82-FD8892689F47}" destId="{87705875-C96D-A340-9B2B-571A36D63678}" srcOrd="0" destOrd="0" presId="urn:microsoft.com/office/officeart/2005/8/layout/process1"/>
    <dgm:cxn modelId="{602D085A-B468-E546-8C42-FA4EC7B7CEDC}" type="presOf" srcId="{AE605651-9733-F948-BDE0-464CA51039A3}" destId="{7206E4FD-5FE8-8144-8C65-9EA8DE956CAD}" srcOrd="0" destOrd="0" presId="urn:microsoft.com/office/officeart/2005/8/layout/process1"/>
    <dgm:cxn modelId="{BC6CC160-2B91-F549-9F07-F3F108471E31}" type="presOf" srcId="{03E22461-7409-5942-AC82-FD8892689F47}" destId="{1E7CE618-AF69-5549-BFC0-9DE5ECE17F99}" srcOrd="1" destOrd="0" presId="urn:microsoft.com/office/officeart/2005/8/layout/process1"/>
    <dgm:cxn modelId="{12CFBC90-0915-2449-B3C0-19D169222D2A}" srcId="{AE605651-9733-F948-BDE0-464CA51039A3}" destId="{C1A6D792-A979-D74A-804A-173A9B8D3515}" srcOrd="1" destOrd="0" parTransId="{742F0A15-2E64-1D49-86D4-28EDF382D405}" sibTransId="{03E22461-7409-5942-AC82-FD8892689F47}"/>
    <dgm:cxn modelId="{B6D890A4-012E-9D49-B481-1D8776759EFD}" type="presOf" srcId="{AD530443-0471-AD4C-ABE6-CD2EFD607469}" destId="{B5F033FD-0D9E-294A-B1B5-46BCFC28E4A4}" srcOrd="0" destOrd="0" presId="urn:microsoft.com/office/officeart/2005/8/layout/process1"/>
    <dgm:cxn modelId="{9D68E0B2-C858-6743-870B-9B946193ED08}" type="presOf" srcId="{1D1F11F7-9711-B04E-86BE-39C1E29A3698}" destId="{B7E0C987-8388-2340-8A15-B4507B193361}" srcOrd="0" destOrd="0" presId="urn:microsoft.com/office/officeart/2005/8/layout/process1"/>
    <dgm:cxn modelId="{EDFF63B6-2636-D540-A1C5-5ED81C9E5459}" type="presOf" srcId="{7AEC5232-BADA-4A4A-820A-1C65B048A21E}" destId="{EB9CB455-D79D-1B4D-9DF2-18FE9BB061C4}" srcOrd="0" destOrd="0" presId="urn:microsoft.com/office/officeart/2005/8/layout/process1"/>
    <dgm:cxn modelId="{AE28ECCE-F72F-894B-B25A-C8363C297F07}" srcId="{AE605651-9733-F948-BDE0-464CA51039A3}" destId="{AD530443-0471-AD4C-ABE6-CD2EFD607469}" srcOrd="0" destOrd="0" parTransId="{EAFB1586-15C9-234B-9CEB-7A8E10E0C2A5}" sibTransId="{700738C3-42C5-1F46-AE3E-1C1ECC3C01A2}"/>
    <dgm:cxn modelId="{751B87D3-2009-704C-83A9-733002D92B49}" srcId="{AE605651-9733-F948-BDE0-464CA51039A3}" destId="{1D1F11F7-9711-B04E-86BE-39C1E29A3698}" srcOrd="3" destOrd="0" parTransId="{E83C7287-92A4-2341-AABC-45A4CA9A92D1}" sibTransId="{52783D3D-CBE8-E447-BD14-9BA0C5393CDB}"/>
    <dgm:cxn modelId="{0AEFF713-ECC4-C64A-BE7E-262B5F3EF07F}" type="presParOf" srcId="{7206E4FD-5FE8-8144-8C65-9EA8DE956CAD}" destId="{B5F033FD-0D9E-294A-B1B5-46BCFC28E4A4}" srcOrd="0" destOrd="0" presId="urn:microsoft.com/office/officeart/2005/8/layout/process1"/>
    <dgm:cxn modelId="{EE9E2C66-2AC1-7F45-A21A-826A6F1AAE10}" type="presParOf" srcId="{7206E4FD-5FE8-8144-8C65-9EA8DE956CAD}" destId="{EC1C2ABD-86B5-6048-A5E5-9A0B3C4F818A}" srcOrd="1" destOrd="0" presId="urn:microsoft.com/office/officeart/2005/8/layout/process1"/>
    <dgm:cxn modelId="{169B123A-2B56-0E47-9C29-A220DB12A596}" type="presParOf" srcId="{EC1C2ABD-86B5-6048-A5E5-9A0B3C4F818A}" destId="{50C3D69B-A636-1940-B866-E405FCD90764}" srcOrd="0" destOrd="0" presId="urn:microsoft.com/office/officeart/2005/8/layout/process1"/>
    <dgm:cxn modelId="{88DF397D-93C2-824C-8569-0AC98EB15DA4}" type="presParOf" srcId="{7206E4FD-5FE8-8144-8C65-9EA8DE956CAD}" destId="{110B7031-56AF-6A43-A35A-BBA4609F1D81}" srcOrd="2" destOrd="0" presId="urn:microsoft.com/office/officeart/2005/8/layout/process1"/>
    <dgm:cxn modelId="{0A9304AC-C0AB-CA40-AE89-3DBD85F65C3D}" type="presParOf" srcId="{7206E4FD-5FE8-8144-8C65-9EA8DE956CAD}" destId="{87705875-C96D-A340-9B2B-571A36D63678}" srcOrd="3" destOrd="0" presId="urn:microsoft.com/office/officeart/2005/8/layout/process1"/>
    <dgm:cxn modelId="{762B11D5-091F-7C4E-AD84-99957C006E39}" type="presParOf" srcId="{87705875-C96D-A340-9B2B-571A36D63678}" destId="{1E7CE618-AF69-5549-BFC0-9DE5ECE17F99}" srcOrd="0" destOrd="0" presId="urn:microsoft.com/office/officeart/2005/8/layout/process1"/>
    <dgm:cxn modelId="{313B741B-F7F6-E942-BE58-7A6FF81245C9}" type="presParOf" srcId="{7206E4FD-5FE8-8144-8C65-9EA8DE956CAD}" destId="{EF304864-0BAD-5B44-A82D-BC6C41768781}" srcOrd="4" destOrd="0" presId="urn:microsoft.com/office/officeart/2005/8/layout/process1"/>
    <dgm:cxn modelId="{BCEDBA51-D281-074D-B1D5-53FE6800F38F}" type="presParOf" srcId="{7206E4FD-5FE8-8144-8C65-9EA8DE956CAD}" destId="{EB9CB455-D79D-1B4D-9DF2-18FE9BB061C4}" srcOrd="5" destOrd="0" presId="urn:microsoft.com/office/officeart/2005/8/layout/process1"/>
    <dgm:cxn modelId="{6D46A21C-9746-E542-ADCC-D750A846C4F5}" type="presParOf" srcId="{EB9CB455-D79D-1B4D-9DF2-18FE9BB061C4}" destId="{08AE1296-D7DF-8348-8930-B91450ECEC40}" srcOrd="0" destOrd="0" presId="urn:microsoft.com/office/officeart/2005/8/layout/process1"/>
    <dgm:cxn modelId="{F5507B09-5826-274A-AF26-3E1DB310875E}" type="presParOf" srcId="{7206E4FD-5FE8-8144-8C65-9EA8DE956CAD}" destId="{B7E0C987-8388-2340-8A15-B4507B19336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3605B-6F29-1745-8ECE-D21BC2E95787}">
      <dsp:nvSpPr>
        <dsp:cNvPr id="0" name=""/>
        <dsp:cNvSpPr/>
      </dsp:nvSpPr>
      <dsp:spPr>
        <a:xfrm>
          <a:off x="4526" y="0"/>
          <a:ext cx="2715768" cy="2134362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C8586-F769-BE4B-A13B-E350BD2548A1}">
      <dsp:nvSpPr>
        <dsp:cNvPr id="0" name=""/>
        <dsp:cNvSpPr/>
      </dsp:nvSpPr>
      <dsp:spPr>
        <a:xfrm>
          <a:off x="2801767" y="0"/>
          <a:ext cx="4608576" cy="213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Calibri"/>
              <a:cs typeface="Calibri"/>
            </a:rPr>
            <a:t>Increase the number of appropriate responses to adult directions</a:t>
          </a:r>
        </a:p>
      </dsp:txBody>
      <dsp:txXfrm>
        <a:off x="2801767" y="0"/>
        <a:ext cx="4608576" cy="2134362"/>
      </dsp:txXfrm>
    </dsp:sp>
    <dsp:sp modelId="{C5C7DFFF-2035-2948-915B-029A896C9325}">
      <dsp:nvSpPr>
        <dsp:cNvPr id="0" name=""/>
        <dsp:cNvSpPr/>
      </dsp:nvSpPr>
      <dsp:spPr>
        <a:xfrm>
          <a:off x="819256" y="2312225"/>
          <a:ext cx="2715768" cy="2134362"/>
        </a:xfrm>
        <a:prstGeom prst="downArrow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032FD-48CA-7F4F-A9B9-2681160A1921}">
      <dsp:nvSpPr>
        <dsp:cNvPr id="0" name=""/>
        <dsp:cNvSpPr/>
      </dsp:nvSpPr>
      <dsp:spPr>
        <a:xfrm>
          <a:off x="3616497" y="2312225"/>
          <a:ext cx="4608576" cy="2134362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Calibri"/>
              <a:cs typeface="Calibri"/>
            </a:rPr>
            <a:t>Decrease the number of times he runs away from adults following a direction</a:t>
          </a:r>
        </a:p>
      </dsp:txBody>
      <dsp:txXfrm>
        <a:off x="3616497" y="2312225"/>
        <a:ext cx="4608576" cy="2134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3C10-64B4-974B-981C-B54032668A2C}">
      <dsp:nvSpPr>
        <dsp:cNvPr id="0" name=""/>
        <dsp:cNvSpPr/>
      </dsp:nvSpPr>
      <dsp:spPr>
        <a:xfrm>
          <a:off x="2854" y="574978"/>
          <a:ext cx="1827565" cy="12884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000000"/>
              </a:solidFill>
              <a:latin typeface="Calibri"/>
              <a:cs typeface="Calibri"/>
            </a:rPr>
            <a:t>Antecedent</a:t>
          </a:r>
        </a:p>
      </dsp:txBody>
      <dsp:txXfrm>
        <a:off x="270495" y="763666"/>
        <a:ext cx="1292283" cy="911066"/>
      </dsp:txXfrm>
    </dsp:sp>
    <dsp:sp modelId="{C8433DAB-69A9-E44E-A7FE-CEC6C409BD10}">
      <dsp:nvSpPr>
        <dsp:cNvPr id="0" name=""/>
        <dsp:cNvSpPr/>
      </dsp:nvSpPr>
      <dsp:spPr>
        <a:xfrm>
          <a:off x="1935041" y="845551"/>
          <a:ext cx="747296" cy="747296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000000"/>
            </a:solidFill>
            <a:latin typeface="Calibri"/>
            <a:cs typeface="Calibri"/>
          </a:endParaRPr>
        </a:p>
      </dsp:txBody>
      <dsp:txXfrm>
        <a:off x="2034095" y="1131317"/>
        <a:ext cx="549188" cy="175764"/>
      </dsp:txXfrm>
    </dsp:sp>
    <dsp:sp modelId="{5782998B-E8F5-C749-8EF6-4E3DA0E3CA5C}">
      <dsp:nvSpPr>
        <dsp:cNvPr id="0" name=""/>
        <dsp:cNvSpPr/>
      </dsp:nvSpPr>
      <dsp:spPr>
        <a:xfrm>
          <a:off x="2786959" y="574978"/>
          <a:ext cx="1288442" cy="12884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000000"/>
              </a:solidFill>
              <a:latin typeface="Calibri"/>
              <a:cs typeface="Calibri"/>
            </a:rPr>
            <a:t>Behavior</a:t>
          </a:r>
        </a:p>
      </dsp:txBody>
      <dsp:txXfrm>
        <a:off x="2975647" y="763666"/>
        <a:ext cx="911066" cy="911066"/>
      </dsp:txXfrm>
    </dsp:sp>
    <dsp:sp modelId="{669B9420-A634-904B-A5E5-18BD8C5650E2}">
      <dsp:nvSpPr>
        <dsp:cNvPr id="0" name=""/>
        <dsp:cNvSpPr/>
      </dsp:nvSpPr>
      <dsp:spPr>
        <a:xfrm>
          <a:off x="4180022" y="845551"/>
          <a:ext cx="747296" cy="747296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000000"/>
            </a:solidFill>
            <a:latin typeface="Calibri"/>
            <a:cs typeface="Calibri"/>
          </a:endParaRPr>
        </a:p>
      </dsp:txBody>
      <dsp:txXfrm>
        <a:off x="4279076" y="1131317"/>
        <a:ext cx="549188" cy="175764"/>
      </dsp:txXfrm>
    </dsp:sp>
    <dsp:sp modelId="{DE6C001F-6D4C-5646-899B-FFDDF656D8C8}">
      <dsp:nvSpPr>
        <dsp:cNvPr id="0" name=""/>
        <dsp:cNvSpPr/>
      </dsp:nvSpPr>
      <dsp:spPr>
        <a:xfrm>
          <a:off x="5031940" y="574978"/>
          <a:ext cx="1788022" cy="12884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000000"/>
              </a:solidFill>
              <a:latin typeface="Calibri"/>
              <a:cs typeface="Calibri"/>
            </a:rPr>
            <a:t>Consequence</a:t>
          </a:r>
        </a:p>
      </dsp:txBody>
      <dsp:txXfrm>
        <a:off x="5293790" y="763666"/>
        <a:ext cx="1264322" cy="911066"/>
      </dsp:txXfrm>
    </dsp:sp>
    <dsp:sp modelId="{6E0A3781-BDE4-3C45-9A7E-3587388F5AD4}">
      <dsp:nvSpPr>
        <dsp:cNvPr id="0" name=""/>
        <dsp:cNvSpPr/>
      </dsp:nvSpPr>
      <dsp:spPr>
        <a:xfrm>
          <a:off x="6948903" y="838198"/>
          <a:ext cx="747296" cy="747296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000000"/>
            </a:solidFill>
            <a:latin typeface="Calibri"/>
            <a:cs typeface="Calibri"/>
          </a:endParaRPr>
        </a:p>
      </dsp:txBody>
      <dsp:txXfrm>
        <a:off x="7047957" y="992141"/>
        <a:ext cx="549188" cy="439410"/>
      </dsp:txXfrm>
    </dsp:sp>
    <dsp:sp modelId="{24A4441F-FE8D-DA42-9D2C-D6FBA8F23BC5}">
      <dsp:nvSpPr>
        <dsp:cNvPr id="0" name=""/>
        <dsp:cNvSpPr/>
      </dsp:nvSpPr>
      <dsp:spPr>
        <a:xfrm>
          <a:off x="7776503" y="574978"/>
          <a:ext cx="1288442" cy="12884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000000"/>
              </a:solidFill>
              <a:latin typeface="Calibri"/>
              <a:cs typeface="Calibri"/>
            </a:rPr>
            <a:t>Function</a:t>
          </a:r>
        </a:p>
      </dsp:txBody>
      <dsp:txXfrm>
        <a:off x="7965191" y="763666"/>
        <a:ext cx="911066" cy="911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033FD-0D9E-294A-B1B5-46BCFC28E4A4}">
      <dsp:nvSpPr>
        <dsp:cNvPr id="0" name=""/>
        <dsp:cNvSpPr/>
      </dsp:nvSpPr>
      <dsp:spPr>
        <a:xfrm>
          <a:off x="63461" y="1885373"/>
          <a:ext cx="1683711" cy="10102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Setting</a:t>
          </a:r>
        </a:p>
      </dsp:txBody>
      <dsp:txXfrm>
        <a:off x="93050" y="1914962"/>
        <a:ext cx="1624533" cy="951048"/>
      </dsp:txXfrm>
    </dsp:sp>
    <dsp:sp modelId="{EC1C2ABD-86B5-6048-A5E5-9A0B3C4F818A}">
      <dsp:nvSpPr>
        <dsp:cNvPr id="0" name=""/>
        <dsp:cNvSpPr/>
      </dsp:nvSpPr>
      <dsp:spPr>
        <a:xfrm>
          <a:off x="1890161" y="2181706"/>
          <a:ext cx="303137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Calibri"/>
            <a:cs typeface="Calibri"/>
          </a:endParaRPr>
        </a:p>
      </dsp:txBody>
      <dsp:txXfrm>
        <a:off x="1890161" y="2265218"/>
        <a:ext cx="212196" cy="250536"/>
      </dsp:txXfrm>
    </dsp:sp>
    <dsp:sp modelId="{110B7031-56AF-6A43-A35A-BBA4609F1D81}">
      <dsp:nvSpPr>
        <dsp:cNvPr id="0" name=""/>
        <dsp:cNvSpPr/>
      </dsp:nvSpPr>
      <dsp:spPr>
        <a:xfrm>
          <a:off x="2319128" y="1885373"/>
          <a:ext cx="1683711" cy="10102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Antecedent</a:t>
          </a:r>
        </a:p>
      </dsp:txBody>
      <dsp:txXfrm>
        <a:off x="2348717" y="1914962"/>
        <a:ext cx="1624533" cy="951048"/>
      </dsp:txXfrm>
    </dsp:sp>
    <dsp:sp modelId="{87705875-C96D-A340-9B2B-571A36D63678}">
      <dsp:nvSpPr>
        <dsp:cNvPr id="0" name=""/>
        <dsp:cNvSpPr/>
      </dsp:nvSpPr>
      <dsp:spPr>
        <a:xfrm>
          <a:off x="4188452" y="2181706"/>
          <a:ext cx="393498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Calibri"/>
            <a:cs typeface="Calibri"/>
          </a:endParaRPr>
        </a:p>
      </dsp:txBody>
      <dsp:txXfrm>
        <a:off x="4188452" y="2265218"/>
        <a:ext cx="275449" cy="250536"/>
      </dsp:txXfrm>
    </dsp:sp>
    <dsp:sp modelId="{EF304864-0BAD-5B44-A82D-BC6C41768781}">
      <dsp:nvSpPr>
        <dsp:cNvPr id="0" name=""/>
        <dsp:cNvSpPr/>
      </dsp:nvSpPr>
      <dsp:spPr>
        <a:xfrm>
          <a:off x="4745289" y="1885373"/>
          <a:ext cx="1683711" cy="10102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Behavior</a:t>
          </a:r>
        </a:p>
      </dsp:txBody>
      <dsp:txXfrm>
        <a:off x="4774878" y="1914962"/>
        <a:ext cx="1624533" cy="951048"/>
      </dsp:txXfrm>
    </dsp:sp>
    <dsp:sp modelId="{EB9CB455-D79D-1B4D-9DF2-18FE9BB061C4}">
      <dsp:nvSpPr>
        <dsp:cNvPr id="0" name=""/>
        <dsp:cNvSpPr/>
      </dsp:nvSpPr>
      <dsp:spPr>
        <a:xfrm rot="21429112">
          <a:off x="6630707" y="2208058"/>
          <a:ext cx="344652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Calibri"/>
            <a:cs typeface="Calibri"/>
          </a:endParaRPr>
        </a:p>
      </dsp:txBody>
      <dsp:txXfrm>
        <a:off x="6630771" y="2294139"/>
        <a:ext cx="241256" cy="250536"/>
      </dsp:txXfrm>
    </dsp:sp>
    <dsp:sp modelId="{B7E0C987-8388-2340-8A15-B4507B193361}">
      <dsp:nvSpPr>
        <dsp:cNvPr id="0" name=""/>
        <dsp:cNvSpPr/>
      </dsp:nvSpPr>
      <dsp:spPr>
        <a:xfrm>
          <a:off x="7079288" y="1885373"/>
          <a:ext cx="1683711" cy="10102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Consequence</a:t>
          </a:r>
        </a:p>
      </dsp:txBody>
      <dsp:txXfrm>
        <a:off x="7108877" y="1914962"/>
        <a:ext cx="1624533" cy="951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FA81-246C-CB4A-9332-9BAC550EEC72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B55B5-F01D-6446-9F84-F91BC944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Workbook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83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Handbook</a:t>
            </a:r>
          </a:p>
          <a:p>
            <a:r>
              <a:rPr lang="en-US" b="1" dirty="0"/>
              <a:t>Should have done this as part of pre-institute task,</a:t>
            </a:r>
            <a:r>
              <a:rPr lang="en-US" b="1" baseline="0" dirty="0"/>
              <a:t> after having watched the 13-minute webinar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0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7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15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95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Jesse 15 minutes 10:35-10:50</a:t>
            </a:r>
          </a:p>
          <a:p>
            <a:r>
              <a:rPr lang="en-US" dirty="0"/>
              <a:t>NOW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1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33442900-4E2E-44D7-90E7-446BC445B1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4C6D3108-904B-4B5F-83B5-42074400B2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Cortney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97B8D58-7339-4AEE-9AA3-D068F0641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EAD040D-1865-4B12-8342-DAB9C1326134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762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02ADB22F-23B2-4D6C-9CD9-64CB3156B7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F78607B2-86E3-41C7-8C6A-C3BC8F3032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Cortney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Requires less physical effort and provide quicker, more reliable access to the pay-off than the problem behavior did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5500"/>
                </a:solidFill>
              </a:rPr>
              <a:t>Replacement Behaviors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5500"/>
                </a:solidFill>
              </a:rPr>
              <a:t>		</a:t>
            </a:r>
            <a:r>
              <a:rPr lang="en-US" altLang="en-US"/>
              <a:t>an immediate attempt to reduce </a:t>
            </a:r>
            <a:r>
              <a:rPr lang="en-US" altLang="en-US" b="1"/>
              <a:t>disruption</a:t>
            </a:r>
            <a:r>
              <a:rPr lang="en-US" altLang="en-US"/>
              <a:t> and 		</a:t>
            </a:r>
            <a:r>
              <a:rPr lang="en-US" altLang="en-US" b="1"/>
              <a:t>potentially dangerous </a:t>
            </a:r>
            <a:r>
              <a:rPr lang="en-US" altLang="en-US"/>
              <a:t>behavior in the classroom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5500"/>
                </a:solidFill>
              </a:rPr>
              <a:t>		</a:t>
            </a:r>
            <a:r>
              <a:rPr lang="en-US" altLang="en-US"/>
              <a:t>(take some of the pressure off the teacher)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	actively begin breaking down student’s habit of 		using problem behavior to meet their needs, by 		replacing it with a more acceptable replacement 		behavior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C2E2DEB-E511-4ACA-A62D-6D7AF976F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8A1BE9-9CA4-4F99-8684-0448A2D52A32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44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DCEDB305-6789-4959-9C46-961085498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30D722-7F90-4618-916F-81B84F722329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ECA4B94-6A64-4651-A205-3039D50C98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4213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271E6F15-DA6D-4D9A-9491-40FE077D61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59" tIns="45279" rIns="90559" bIns="452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Cortney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1DAC8EDD-3BCE-4F8C-9EA6-367F218C285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865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65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65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65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65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ABE107-9FF9-4200-B503-0CD3B32F2918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38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1395A-D7F1-7E47-BF80-E558164720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2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BCB1B-747A-42C8-BC64-C5BB0FE6A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2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 essential people</a:t>
            </a:r>
            <a:r>
              <a:rPr lang="en-US" baseline="0" dirty="0"/>
              <a:t> to have on your individual student teams?</a:t>
            </a:r>
          </a:p>
          <a:p>
            <a:r>
              <a:rPr lang="en-US" baseline="0" dirty="0"/>
              <a:t>Goals to support child AS WELL AS the adults providing primary interventions with child.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26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Direct – abuse, natural disaster</a:t>
            </a:r>
          </a:p>
          <a:p>
            <a:r>
              <a:rPr lang="en-US" sz="1800" dirty="0"/>
              <a:t>Secondary</a:t>
            </a:r>
            <a:r>
              <a:rPr lang="en-US" sz="1800" baseline="0" dirty="0"/>
              <a:t> – witnessing community or domestic violence</a:t>
            </a:r>
          </a:p>
          <a:p>
            <a:r>
              <a:rPr lang="en-US" sz="1800" baseline="0" dirty="0"/>
              <a:t>Vicarious – hearing stories of trauma (teacher, social worker, etc.)</a:t>
            </a:r>
          </a:p>
          <a:p>
            <a:endParaRPr lang="en-US" sz="1800" baseline="0" dirty="0"/>
          </a:p>
          <a:p>
            <a:r>
              <a:rPr lang="en-US" sz="1800" baseline="0" dirty="0"/>
              <a:t>Experience == helplessness, isolation/loneliness, mistrust and shame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67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1395A-D7F1-7E47-BF80-E558164720D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3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1395A-D7F1-7E47-BF80-E558164720D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08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86100" y="582613"/>
            <a:ext cx="38862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routine – example of student resisting coming to Circle</a:t>
            </a:r>
            <a:r>
              <a:rPr lang="en-US" baseline="0" dirty="0"/>
              <a:t> starting with sitting and listening – change first Circle activity to singing a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1395A-D7F1-7E47-BF80-E558164720D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22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81F9A-9261-6D4B-BD2D-5C9B879848B3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9249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hape 263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0290" name="Shape 26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custGeom>
            <a:avLst/>
            <a:gdLst>
              <a:gd name="T0" fmla="*/ 0 w 120000"/>
              <a:gd name="T1" fmla="*/ 0 h 120000"/>
              <a:gd name="T2" fmla="*/ 180048027 w 120000"/>
              <a:gd name="T3" fmla="*/ 0 h 120000"/>
              <a:gd name="T4" fmla="*/ 180048027 w 120000"/>
              <a:gd name="T5" fmla="*/ 101277015 h 120000"/>
              <a:gd name="T6" fmla="*/ 0 w 120000"/>
              <a:gd name="T7" fmla="*/ 10127701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047843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735E95B-B08B-5B40-B7E6-D3FA5136FF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808E8118-CDC6-264E-BF99-7B86303CD4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We’ve learned the importance of identifying a contact at each level of the cascade. 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We’ve learned that the beauty of a healthy cascade is that it will continue to sustain if one piece is missing….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1E7FED5A-0601-7249-9838-50747C676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EE06AB-85DD-B641-A23E-52D46828D6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86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35D035E9-2D2C-4C48-8214-26722692CF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1FE5BF0E-28DB-D841-BAAD-6F3BAE2CFF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5B41713C-C331-E14A-A0F5-A8F355186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BFC4C-291E-374D-AAF2-7A0C0FD51C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60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0B5ED-2352-7244-937E-9D1142E3F8A9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hape 528">
            <a:extLst>
              <a:ext uri="{FF2B5EF4-FFF2-40B4-BE49-F238E27FC236}">
                <a16:creationId xmlns:a16="http://schemas.microsoft.com/office/drawing/2014/main" id="{D7359AFB-6B3A-5C4C-A470-73CD1FABD2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8002" name="Shape 529">
            <a:extLst>
              <a:ext uri="{FF2B5EF4-FFF2-40B4-BE49-F238E27FC236}">
                <a16:creationId xmlns:a16="http://schemas.microsoft.com/office/drawing/2014/main" id="{04EA5ECA-6A3A-2A47-904A-0285CF9B558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916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9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Emphasize that they’re thinking about a real student but this is just practice </a:t>
            </a:r>
            <a:r>
              <a:rPr lang="en-US" b="1" dirty="0" err="1"/>
              <a:t>bc</a:t>
            </a:r>
            <a:r>
              <a:rPr lang="en-US" b="1" baseline="0" dirty="0"/>
              <a:t> you don’t have all the proper team members with you today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Do you have people identified?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Do they feel competent and confident?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And are they doing them?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373D923-F20F-7241-89DE-D7D25D308D7E}" type="slidenum">
              <a:rPr lang="en-US" sz="1300"/>
              <a:pPr eaLnBrk="1" hangingPunct="1"/>
              <a:t>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95841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C961B21F-CFCD-49A5-A3C1-569CCC14A9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719E7BEB-DC16-4130-A487-517EB878F6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4343400"/>
            <a:ext cx="63246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39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should</a:t>
            </a:r>
            <a:r>
              <a:rPr lang="en-US" baseline="0" dirty="0"/>
              <a:t> have in-house capacity for simple FBAs</a:t>
            </a:r>
            <a:endParaRPr lang="en-US" dirty="0"/>
          </a:p>
          <a:p>
            <a:r>
              <a:rPr lang="en-US" dirty="0"/>
              <a:t>This looks</a:t>
            </a:r>
            <a:r>
              <a:rPr lang="en-US" baseline="0" dirty="0"/>
              <a:t> like a dichotomy, but is really on a continuum</a:t>
            </a:r>
          </a:p>
          <a:p>
            <a:r>
              <a:rPr lang="en-US" baseline="0" dirty="0"/>
              <a:t>Know when to call in an “expert” or outside consultant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C7803-9206-5142-A705-44EDD7185A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44B4-ADC5-B649-92AB-0B65B59FD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462F0-5126-3A46-9AC8-41EB0A498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C5095-B12A-794D-B36D-3C1DC12D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9A808-F0BB-BC48-AECA-017C36F3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F87EC-44BE-FF40-922C-16DAE70A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5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2018-A61A-D14C-AAEE-ACF8DC2A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6C71B-F757-BA40-AAF1-ADECD227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3AE5B-B4C8-D84B-918D-251E7452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0B910-D496-CB44-A278-7C8ED0A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8F6B6-6379-BB4B-9636-E15CE21E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9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04A95-C9CD-644A-95B2-03BDD7097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4AE5C-5F4B-C547-A7E8-043CB4BF2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116ED-7694-EB4D-B12E-DEBA2C41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13F2E-3F9A-3D4B-910D-EEC17476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A7033-A7DA-C44D-B8FD-A5316F0F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564C-0527-FF47-98BB-69C811E1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4E4F-55F8-6944-BDBE-36F9AC245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7D4D-52C3-3843-8192-344786C1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AEED8-0A03-8A4B-A329-DABF290D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70E1F-FE01-BE44-B50A-35F313A7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65E7-05A6-CB47-94D3-692B8A97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259F-6767-4941-B712-5D37766B5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8607-BD0D-7749-80D3-EFC429F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93B1A-3311-7649-8336-86574C73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09D52-BF1C-044B-870A-38DD2AD1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74EE-28AB-A942-844E-BC92E778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60E8C-73D5-F440-922D-279575607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2F2BB-443D-3946-A0FF-B12F26634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AA82F-9C45-0E41-8AB7-C5C25682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5F53-36B4-FF40-B8DB-12D12C6F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A2223-F6AD-8348-8D5C-135CC6A4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3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7EC2-8EEF-AA44-AB98-D853D2DE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34A1-6FC2-1848-B56F-DE11A4D6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FB3C3-8098-1E47-AC39-E011ABFE2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8BF3F-640C-2742-812E-754B4962E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CDE89-4B79-144C-BC41-A89467EF48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B60E0-B2A3-1844-97AE-E63C05AD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0103E-6826-DF46-978E-7D91F000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AE06AA-055A-9D40-839D-8467C602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2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35B6-330C-8F4B-A12D-697CC3F3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B5341-0A90-A34F-A037-BE36BBBA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961AD-D43D-0541-AE6C-C90F5BCD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F8562-44E7-574E-8639-C57BDA2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7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59813-C950-F64E-A1B6-138CFB0A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9CBD1-763A-A64C-ADFE-6E55D25A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C59BF-7BA3-DF47-A344-0A0F92CC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0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F6B5-384B-D247-A162-5D6CF9C5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4AE1-9D6F-F146-9D25-B901D20CC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0DCE3-DCDC-F942-9974-CA515D97E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F9186-272B-3642-B3A9-7D39FFD8A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00399-445A-984B-9E2D-E0D71890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47843-19C1-7E40-9E8D-EEDB354A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977E-60D2-044A-ABB5-6D97C03D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89CE6-F2A3-3A42-9EC9-3EE606EAB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6C983-97E5-974C-AFE9-AFEAA76EF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4282C-61F9-C447-9450-4F8627CD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92541-8864-2442-9ED9-ADEB546E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D3FC8-D970-574F-98B2-6CFDACCD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FE38BB-E229-E14A-8297-257DBC4B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71E6B-F4A3-0544-815A-D4E66BCA4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5577B-6BDC-254C-86B5-1DFD9D14F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8AA90-516E-D54A-BE47-6F6675072E3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FC613-5F8C-C940-B387-EEC98544F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CA25-59D0-7A41-90E8-00FAABE6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AA39-BAC0-F14F-905E-F13A3D7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6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www.cccoe.net/social/skillslist.htm" TargetMode="External"/><Relationship Id="rId4" Type="http://schemas.openxmlformats.org/officeDocument/2006/relationships/hyperlink" Target="http://www.pbisworld.com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pbisapps.org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vermont.org/resources/evaluation-tools/swi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PBiSVermon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vtpbis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https://www.youtube.com/watch?v=08Xawh4yaMA&amp;feature=youtu.be&amp;list=RD08Xawh4yaMA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562600" cy="1143000"/>
          </a:xfrm>
        </p:spPr>
        <p:txBody>
          <a:bodyPr/>
          <a:lstStyle/>
          <a:p>
            <a:r>
              <a:rPr lang="en-US" dirty="0"/>
              <a:t>F-BSP Activity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5334000" cy="46482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b="1" dirty="0"/>
              <a:t>For your student </a:t>
            </a:r>
            <a:r>
              <a:rPr lang="en-US" dirty="0"/>
              <a:t>who needs intensive supports, complete </a:t>
            </a:r>
            <a:r>
              <a:rPr lang="en-US" i="1" dirty="0"/>
              <a:t>Stage 1: Teaming </a:t>
            </a:r>
            <a:r>
              <a:rPr lang="en-US" dirty="0"/>
              <a:t>section of the Intensive Level F-BSP (p.2)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For the same student, complete </a:t>
            </a:r>
            <a:r>
              <a:rPr lang="en-US" i="1" dirty="0"/>
              <a:t>Clarifying Roles and Goals of Team Members </a:t>
            </a:r>
            <a:r>
              <a:rPr lang="en-US" dirty="0"/>
              <a:t>in F-BSP Appendix (1) &amp; discuss the questions at the bottom</a:t>
            </a:r>
          </a:p>
        </p:txBody>
      </p:sp>
      <p:sp>
        <p:nvSpPr>
          <p:cNvPr id="4" name="object 2"/>
          <p:cNvSpPr/>
          <p:nvPr/>
        </p:nvSpPr>
        <p:spPr>
          <a:xfrm>
            <a:off x="7030285" y="0"/>
            <a:ext cx="5161715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43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E73296DD-6218-4428-9B0B-E65B79049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35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x-none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Only Two Basic Functions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10313BB2-65C8-4B81-B05A-C31601945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1107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9091" name="Object 4">
            <a:extLst>
              <a:ext uri="{FF2B5EF4-FFF2-40B4-BE49-F238E27FC236}">
                <a16:creationId xmlns:a16="http://schemas.microsoft.com/office/drawing/2014/main" id="{E4AEEC2B-7122-4688-A6EF-E28D550E7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5050" y="1041400"/>
          <a:ext cx="50292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Visio" r:id="rId4" imgW="3263900" imgH="3619500" progId="">
                  <p:embed/>
                </p:oleObj>
              </mc:Choice>
              <mc:Fallback>
                <p:oleObj name="Visio" r:id="rId4" imgW="3263900" imgH="3619500" progId="">
                  <p:embed/>
                  <p:pic>
                    <p:nvPicPr>
                      <p:cNvPr id="89091" name="Object 4">
                        <a:extLst>
                          <a:ext uri="{FF2B5EF4-FFF2-40B4-BE49-F238E27FC236}">
                            <a16:creationId xmlns:a16="http://schemas.microsoft.com/office/drawing/2014/main" id="{E4AEEC2B-7122-4688-A6EF-E28D550E7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0" y="1041400"/>
                        <a:ext cx="502920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AutoShape 5">
            <a:extLst>
              <a:ext uri="{FF2B5EF4-FFF2-40B4-BE49-F238E27FC236}">
                <a16:creationId xmlns:a16="http://schemas.microsoft.com/office/drawing/2014/main" id="{C6A14214-8F24-4AAC-94A9-8F861740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92389"/>
            <a:ext cx="1524000" cy="12652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</a:rPr>
              <a:t>Look to add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</a:rPr>
              <a:t>something desirable</a:t>
            </a:r>
          </a:p>
        </p:txBody>
      </p:sp>
      <p:sp>
        <p:nvSpPr>
          <p:cNvPr id="76806" name="AutoShape 6">
            <a:extLst>
              <a:ext uri="{FF2B5EF4-FFF2-40B4-BE49-F238E27FC236}">
                <a16:creationId xmlns:a16="http://schemas.microsoft.com/office/drawing/2014/main" id="{B2FC1216-3F6C-4D94-9DD1-FB886B4282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924801" y="2544764"/>
            <a:ext cx="1901825" cy="11890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</a:rPr>
              <a:t>Look to remove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</a:rPr>
              <a:t>Something aversive</a:t>
            </a:r>
          </a:p>
        </p:txBody>
      </p:sp>
      <p:sp>
        <p:nvSpPr>
          <p:cNvPr id="89094" name="Text Box 8">
            <a:extLst>
              <a:ext uri="{FF2B5EF4-FFF2-40B4-BE49-F238E27FC236}">
                <a16:creationId xmlns:a16="http://schemas.microsoft.com/office/drawing/2014/main" id="{78557544-87DD-4BC7-8A4A-8A2496067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3721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from Horner &amp; Sugai at www.pbis.org</a:t>
            </a:r>
          </a:p>
        </p:txBody>
      </p:sp>
      <p:sp>
        <p:nvSpPr>
          <p:cNvPr id="89095" name="Slide Number Placeholder 1">
            <a:extLst>
              <a:ext uri="{FF2B5EF4-FFF2-40B4-BE49-F238E27FC236}">
                <a16:creationId xmlns:a16="http://schemas.microsoft.com/office/drawing/2014/main" id="{1CFD601D-5011-4EEE-81A5-B98D7F65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D8D8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3C6C94-7BA6-4139-9424-B28B73AEDC2C}" type="slidenum">
              <a:rPr lang="en-US" altLang="en-US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409C19-2F53-448D-888F-A8F636D35BD1}"/>
              </a:ext>
            </a:extLst>
          </p:cNvPr>
          <p:cNvCxnSpPr/>
          <p:nvPr/>
        </p:nvCxnSpPr>
        <p:spPr>
          <a:xfrm>
            <a:off x="5626100" y="1384300"/>
            <a:ext cx="90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/>
      <p:bldP spid="768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</a:rPr>
              <a:t>F-BSP Template and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interview tool for collecting relevant information</a:t>
            </a:r>
          </a:p>
          <a:p>
            <a:endParaRPr lang="en-US" dirty="0"/>
          </a:p>
          <a:p>
            <a:r>
              <a:rPr lang="en-US" dirty="0"/>
              <a:t>Information comes from staff, parents, and students</a:t>
            </a:r>
          </a:p>
          <a:p>
            <a:endParaRPr lang="en-US" dirty="0"/>
          </a:p>
          <a:p>
            <a:r>
              <a:rPr lang="en-US" dirty="0"/>
              <a:t>Information gathered through the F-BSP template informs the behavior support plan </a:t>
            </a:r>
          </a:p>
        </p:txBody>
      </p:sp>
    </p:spTree>
    <p:extLst>
      <p:ext uri="{BB962C8B-B14F-4D97-AF65-F5344CB8AC3E}">
        <p14:creationId xmlns:p14="http://schemas.microsoft.com/office/powerpoint/2010/main" val="260544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vs. Complex FBA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399" y="1600201"/>
          <a:ext cx="8839202" cy="510810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94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491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SIMPLE</a:t>
                      </a: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COMPLEX</a:t>
                      </a: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35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/>
                          <a:cs typeface="Calibri"/>
                        </a:rPr>
                        <a:t>FOR</a:t>
                      </a:r>
                    </a:p>
                  </a:txBody>
                  <a:tcPr marL="86627" marR="86627" vert="vert270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Students with high frequency behaviors (not dangerous), received interventions that did not improve behavior, show behaviors in only 1-2 settings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Students that demonstrate dangerous behaviors or show behaviors that occur in 3 or more school settings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90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/>
                          <a:cs typeface="Calibri"/>
                        </a:rPr>
                        <a:t>WHAT</a:t>
                      </a:r>
                    </a:p>
                  </a:txBody>
                  <a:tcPr marL="86627" marR="86627" vert="vert270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Relatively simple and efficient process to</a:t>
                      </a:r>
                      <a:r>
                        <a:rPr lang="en-US" sz="1900" kern="1200" baseline="0" dirty="0">
                          <a:effectLst/>
                          <a:latin typeface="Calibri"/>
                          <a:cs typeface="Calibri"/>
                        </a:rPr>
                        <a:t> guide</a:t>
                      </a: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 behavior support planning 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Time-intensive process involves emergency planning, family-centered planning, &amp; collaboration outside agencies 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4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/>
                          <a:cs typeface="Calibri"/>
                        </a:rPr>
                        <a:t>WHO</a:t>
                      </a:r>
                    </a:p>
                  </a:txBody>
                  <a:tcPr marL="86627" marR="86627" vert="vert270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Team of school-based personnel (ex:</a:t>
                      </a:r>
                      <a:r>
                        <a:rPr lang="en-US" sz="1900" kern="1200" baseline="0" dirty="0">
                          <a:effectLst/>
                          <a:latin typeface="Calibri"/>
                          <a:cs typeface="Calibri"/>
                        </a:rPr>
                        <a:t>  </a:t>
                      </a:r>
                      <a:r>
                        <a:rPr lang="en-US" sz="1900" kern="1200" dirty="0">
                          <a:effectLst/>
                          <a:latin typeface="Calibri"/>
                          <a:cs typeface="Calibri"/>
                        </a:rPr>
                        <a:t>teachers, special educator, counselor, administrator, behavior support personnel)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alibri"/>
                          <a:cs typeface="Calibri"/>
                        </a:rPr>
                        <a:t>School-based</a:t>
                      </a:r>
                      <a:r>
                        <a:rPr lang="en-US" sz="1900" baseline="0" dirty="0">
                          <a:latin typeface="Calibri"/>
                          <a:cs typeface="Calibri"/>
                        </a:rPr>
                        <a:t> team with professionals trained to implement interventions for students with severe problem behaviors (ex:  behavior specialist or school psychologist)</a:t>
                      </a:r>
                      <a:endParaRPr lang="en-US" sz="1900" dirty="0">
                        <a:latin typeface="Calibri"/>
                        <a:cs typeface="Calibri"/>
                      </a:endParaRPr>
                    </a:p>
                  </a:txBody>
                  <a:tcPr marL="86627" marR="8662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06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334000" cy="1143000"/>
          </a:xfrm>
        </p:spPr>
        <p:txBody>
          <a:bodyPr/>
          <a:lstStyle/>
          <a:p>
            <a:r>
              <a:rPr lang="en-US" dirty="0"/>
              <a:t>Activity #12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676400" y="1784910"/>
            <a:ext cx="4953000" cy="509055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Discuss – What has been your experience with FBA/BSPs?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Complete Activity #12 – Develop FBA/BSP Capacity that Demonstrate RP Principles of:</a:t>
            </a:r>
          </a:p>
          <a:p>
            <a:pPr lvl="2"/>
            <a:r>
              <a:rPr lang="en-US" dirty="0"/>
              <a:t>Agency and Choice</a:t>
            </a:r>
          </a:p>
          <a:p>
            <a:pPr lvl="2"/>
            <a:r>
              <a:rPr lang="en-US" dirty="0"/>
              <a:t>Exploring Relationships</a:t>
            </a:r>
          </a:p>
          <a:p>
            <a:pPr lvl="2"/>
            <a:r>
              <a:rPr lang="en-US" dirty="0"/>
              <a:t>Meaningful Engagement</a:t>
            </a:r>
          </a:p>
          <a:p>
            <a:pPr lvl="2"/>
            <a:r>
              <a:rPr lang="en-US" dirty="0"/>
              <a:t>Participatory Decision-Making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object 2"/>
          <p:cNvSpPr/>
          <p:nvPr/>
        </p:nvSpPr>
        <p:spPr>
          <a:xfrm>
            <a:off x="7030285" y="0"/>
            <a:ext cx="5161715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78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/>
          <p:cNvSpPr/>
          <p:nvPr/>
        </p:nvSpPr>
        <p:spPr>
          <a:xfrm rot="452812">
            <a:off x="2844736" y="540770"/>
            <a:ext cx="6272940" cy="5441035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/>
                <a:cs typeface="Calibri"/>
              </a:rPr>
              <a:t>These student FBAs, plans, &amp; strategies are for practice only.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alibri"/>
                <a:cs typeface="Calibri"/>
              </a:rPr>
              <a:t>You will need to further refine them at school, involving the whole student team.</a:t>
            </a:r>
          </a:p>
        </p:txBody>
      </p:sp>
    </p:spTree>
    <p:extLst>
      <p:ext uri="{BB962C8B-B14F-4D97-AF65-F5344CB8AC3E}">
        <p14:creationId xmlns:p14="http://schemas.microsoft.com/office/powerpoint/2010/main" val="421916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Pathway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656776" y="1037621"/>
          <a:ext cx="8763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88435" y="4292264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Typically on days when he has worked alone for 30 min…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429226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when given math work sheets &amp; other assignments…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8396" y="4292263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he doesn’t do his work and uses profanity.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6070" y="4298345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His work doesn’t get completed and he avoids teacher requests.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915400" y="457200"/>
            <a:ext cx="1480930" cy="1325562"/>
            <a:chOff x="3184855" y="2847536"/>
            <a:chExt cx="2090530" cy="2273104"/>
          </a:xfrm>
        </p:grpSpPr>
        <p:sp>
          <p:nvSpPr>
            <p:cNvPr id="12" name="5-Point Star 11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72920" y="3753256"/>
              <a:ext cx="914400" cy="79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1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Hypothesis Summary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i="1" dirty="0"/>
              <a:t>When given math worksheets &amp; other assignments, Caesar does not do his work, uses profanity, &amp; disrupts lessons, especially when he has worked alone for 30 minutes without peer contact. His work does not get the completed, and he avoids teachers’ requests. </a:t>
            </a:r>
          </a:p>
          <a:p>
            <a:pPr marL="0" indent="0">
              <a:buNone/>
            </a:pPr>
            <a:endParaRPr lang="en-US" altLang="en-US" i="1" dirty="0"/>
          </a:p>
          <a:p>
            <a:pPr marL="0" indent="0">
              <a:buNone/>
            </a:pPr>
            <a:r>
              <a:rPr lang="en-US" altLang="en-US" i="1" dirty="0"/>
              <a:t>Therefore, the hypothesized function of the behavior is escape/avoidance.</a:t>
            </a:r>
          </a:p>
        </p:txBody>
      </p:sp>
    </p:spTree>
    <p:extLst>
      <p:ext uri="{BB962C8B-B14F-4D97-AF65-F5344CB8AC3E}">
        <p14:creationId xmlns:p14="http://schemas.microsoft.com/office/powerpoint/2010/main" val="96378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410200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0"/>
            <a:ext cx="5334000" cy="44465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Complete Stage 3: Assessment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(the FBA portion of your Behavior Support Plan):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Choose ONE behavior for your student, complete </a:t>
            </a:r>
            <a:r>
              <a:rPr lang="en-US" sz="2000" i="1" dirty="0"/>
              <a:t>Description of Behavior </a:t>
            </a:r>
            <a:r>
              <a:rPr lang="en-US" sz="2000" dirty="0"/>
              <a:t>on page 3 of F-BSP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Review, discuss, &amp; complete questions in </a:t>
            </a:r>
            <a:r>
              <a:rPr lang="en-US" sz="2000" i="1" dirty="0"/>
              <a:t>Teacher Interview </a:t>
            </a:r>
            <a:r>
              <a:rPr lang="en-US" sz="2000" dirty="0"/>
              <a:t>section of F-BSP (p. 3-4)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Write the results of your discussion in the </a:t>
            </a:r>
            <a:r>
              <a:rPr lang="en-US" sz="2000" i="1" dirty="0"/>
              <a:t>Propose a Testable Explanation </a:t>
            </a:r>
            <a:r>
              <a:rPr lang="en-US" sz="2000" dirty="0"/>
              <a:t>table (p. 4)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Develop hypothesis for function of the behavior – write this under </a:t>
            </a:r>
            <a:r>
              <a:rPr lang="en-US" sz="2000" i="1" dirty="0"/>
              <a:t>Function of Behavior </a:t>
            </a:r>
            <a:r>
              <a:rPr lang="en-US" sz="2000" dirty="0"/>
              <a:t>(p. 4)</a:t>
            </a:r>
          </a:p>
          <a:p>
            <a:endParaRPr lang="en-US" dirty="0"/>
          </a:p>
        </p:txBody>
      </p:sp>
      <p:sp>
        <p:nvSpPr>
          <p:cNvPr id="4" name="object 2"/>
          <p:cNvSpPr/>
          <p:nvPr/>
        </p:nvSpPr>
        <p:spPr>
          <a:xfrm>
            <a:off x="7658100" y="0"/>
            <a:ext cx="4533900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63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4C5AE5D3-68A1-4A62-8537-17AF462F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225" y="367415"/>
            <a:ext cx="7987553" cy="830495"/>
          </a:xfrm>
        </p:spPr>
        <p:txBody>
          <a:bodyPr/>
          <a:lstStyle/>
          <a:p>
            <a:pPr algn="l" eaLnBrk="1" hangingPunct="1"/>
            <a:r>
              <a:rPr lang="en-US" altLang="en-US" b="1" dirty="0"/>
              <a:t>Competing Behavior Pathway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6C475984-F1AE-4136-8303-0C958F00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80" y="1653990"/>
            <a:ext cx="7987553" cy="4392846"/>
          </a:xfrm>
        </p:spPr>
        <p:txBody>
          <a:bodyPr/>
          <a:lstStyle/>
          <a:p>
            <a:pPr marL="0" indent="0">
              <a:buNone/>
            </a:pPr>
            <a:r>
              <a:rPr lang="en-US" altLang="en-US"/>
              <a:t>Desi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C7161A-2FD9-4DDF-84C2-43A45A87C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694" y="1653988"/>
            <a:ext cx="3081618" cy="480732"/>
          </a:xfrm>
          <a:prstGeom prst="rect">
            <a:avLst/>
          </a:prstGeom>
          <a:solidFill>
            <a:srgbClr val="BFBFBF"/>
          </a:solidFill>
          <a:ln w="9525">
            <a:solidFill>
              <a:srgbClr val="8F9F95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747" b="1" dirty="0"/>
              <a:t>Routine: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0152E-CFF7-4191-861A-E88692B2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757" y="1653988"/>
            <a:ext cx="1799665" cy="1158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/>
              <a:t>Desired Behavior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485F7-9D81-4B45-9357-57C27B0C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98" y="1653988"/>
            <a:ext cx="2379009" cy="1158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/>
              <a:t>Consequence/Function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5A9F15-28A5-41F4-B078-0E130D1C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695" y="3207124"/>
            <a:ext cx="1799665" cy="1158688"/>
          </a:xfrm>
          <a:prstGeom prst="rect">
            <a:avLst/>
          </a:prstGeom>
          <a:solidFill>
            <a:srgbClr val="D07676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>
                <a:solidFill>
                  <a:srgbClr val="FFFFFF"/>
                </a:solidFill>
              </a:rPr>
              <a:t>Setting Event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16A5C-4EBE-45A7-B330-10C4DBEF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910" y="3207124"/>
            <a:ext cx="1799665" cy="1158688"/>
          </a:xfrm>
          <a:prstGeom prst="rect">
            <a:avLst/>
          </a:prstGeom>
          <a:solidFill>
            <a:srgbClr val="BB8D24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>
                <a:solidFill>
                  <a:schemeClr val="bg1"/>
                </a:solidFill>
              </a:rPr>
              <a:t>Antecedent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21358E-8ED3-4250-BDEF-078472E33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757" y="3207124"/>
            <a:ext cx="1799665" cy="1158688"/>
          </a:xfrm>
          <a:prstGeom prst="rect">
            <a:avLst/>
          </a:prstGeom>
          <a:solidFill>
            <a:srgbClr val="0055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50" dirty="0">
                <a:solidFill>
                  <a:srgbClr val="FFFFFF"/>
                </a:solidFill>
              </a:rPr>
              <a:t>Challenging Behavior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EDDCB2-0D38-4244-A4F3-05503A197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98" y="3207124"/>
            <a:ext cx="2379009" cy="1158688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>
                <a:solidFill>
                  <a:srgbClr val="FFFFFF"/>
                </a:solidFill>
              </a:rPr>
              <a:t>Consequence/Function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D0A50-5295-421E-A50C-386B9EED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91" y="4760259"/>
            <a:ext cx="2366682" cy="1158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/>
              <a:t>Alternative Behavior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AE7B01-F60B-4BDE-AEE6-19142A5F8F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45810" y="3774141"/>
            <a:ext cx="665629" cy="0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FB3761-3C88-404D-AB3E-31DE1CED08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79678" y="3774141"/>
            <a:ext cx="665629" cy="0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ECC19F-0B33-4FBE-853A-678F287528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3545" y="3786468"/>
            <a:ext cx="665629" cy="0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65B513-E06A-4684-9525-BAC31641CF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3545" y="2233332"/>
            <a:ext cx="665629" cy="0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B6D0B6-B323-4C1A-9C36-D92AB8EE29E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46862" y="2430557"/>
            <a:ext cx="1158688" cy="924485"/>
          </a:xfrm>
          <a:prstGeom prst="straightConnector1">
            <a:avLst/>
          </a:prstGeom>
          <a:noFill/>
          <a:ln w="38100">
            <a:solidFill>
              <a:srgbClr val="D2533C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776B7C7-EE95-46C5-BD5A-8E5B72791352}"/>
              </a:ext>
            </a:extLst>
          </p:cNvPr>
          <p:cNvCxnSpPr>
            <a:cxnSpLocks noChangeShapeType="1"/>
            <a:endCxn id="14" idx="1"/>
          </p:cNvCxnSpPr>
          <p:nvPr/>
        </p:nvCxnSpPr>
        <p:spPr bwMode="auto">
          <a:xfrm>
            <a:off x="5146863" y="4168589"/>
            <a:ext cx="665629" cy="1171015"/>
          </a:xfrm>
          <a:prstGeom prst="straightConnector1">
            <a:avLst/>
          </a:prstGeom>
          <a:noFill/>
          <a:ln w="38100">
            <a:solidFill>
              <a:srgbClr val="D2533C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E2AE6F7-21F7-4D5D-89E2-EE963D3B51B0}"/>
              </a:ext>
            </a:extLst>
          </p:cNvPr>
          <p:cNvCxnSpPr>
            <a:cxnSpLocks noChangeShapeType="1"/>
            <a:stCxn id="14" idx="3"/>
          </p:cNvCxnSpPr>
          <p:nvPr/>
        </p:nvCxnSpPr>
        <p:spPr bwMode="auto">
          <a:xfrm flipV="1">
            <a:off x="8179174" y="4168589"/>
            <a:ext cx="1060076" cy="1171015"/>
          </a:xfrm>
          <a:prstGeom prst="straightConnector1">
            <a:avLst/>
          </a:prstGeom>
          <a:noFill/>
          <a:ln w="38100">
            <a:solidFill>
              <a:srgbClr val="D2533C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4" name="Slide Number Placeholder 1">
            <a:extLst>
              <a:ext uri="{FF2B5EF4-FFF2-40B4-BE49-F238E27FC236}">
                <a16:creationId xmlns:a16="http://schemas.microsoft.com/office/drawing/2014/main" id="{D28D5031-8A55-4EAA-99C1-B641DCD15F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0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21137" indent="-277360">
              <a:spcBef>
                <a:spcPct val="20000"/>
              </a:spcBef>
              <a:buFont typeface="Arial" panose="020B0604020202020204" pitchFamily="34" charset="0"/>
              <a:buChar char="–"/>
              <a:defRPr sz="2718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9442" indent="-221888">
              <a:spcBef>
                <a:spcPct val="20000"/>
              </a:spcBef>
              <a:buFont typeface="Arial" panose="020B0604020202020204" pitchFamily="34" charset="0"/>
              <a:buChar char="•"/>
              <a:defRPr sz="233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53218" indent="-221888">
              <a:spcBef>
                <a:spcPct val="20000"/>
              </a:spcBef>
              <a:buFont typeface="Arial" panose="020B0604020202020204" pitchFamily="34" charset="0"/>
              <a:buChar char="–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96995" indent="-221888">
              <a:spcBef>
                <a:spcPct val="20000"/>
              </a:spcBef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077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84548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28325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77210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CE70D1-DE10-49AF-9AAB-C3F54EF95A8B}" type="slidenum">
              <a:rPr lang="en-US" altLang="en-US" sz="1165">
                <a:solidFill>
                  <a:srgbClr val="8D8D8F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165">
              <a:solidFill>
                <a:srgbClr val="8D8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5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E173-6D27-4239-9410-76F57E69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ea typeface="+mj-ea"/>
                <a:cs typeface="+mj-cs"/>
              </a:rPr>
              <a:t>Essential Characteristics </a:t>
            </a:r>
            <a:br>
              <a:rPr lang="en-US" b="1" dirty="0">
                <a:ea typeface="+mj-ea"/>
                <a:cs typeface="+mj-cs"/>
              </a:rPr>
            </a:br>
            <a:r>
              <a:rPr lang="en-US" b="1" dirty="0">
                <a:ea typeface="+mj-ea"/>
                <a:cs typeface="+mj-cs"/>
              </a:rPr>
              <a:t>of Alternative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CC43B-5D32-4F8F-9253-FD1ADAC5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25" y="1801907"/>
            <a:ext cx="7987553" cy="45731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Serves the same function as the behavior identified for reduction</a:t>
            </a:r>
          </a:p>
          <a:p>
            <a:pPr eaLnBrk="1" hangingPunct="1"/>
            <a:r>
              <a:rPr lang="en-US" altLang="en-US" dirty="0"/>
              <a:t>Is easier to do and more efficient than the identified behavior</a:t>
            </a:r>
          </a:p>
          <a:p>
            <a:pPr eaLnBrk="1" hangingPunct="1"/>
            <a:r>
              <a:rPr lang="en-US" altLang="en-US" dirty="0"/>
              <a:t>Socially acceptable</a:t>
            </a:r>
          </a:p>
          <a:p>
            <a:pPr eaLnBrk="1" hangingPunct="1"/>
            <a:r>
              <a:rPr lang="en-US" altLang="en-US" dirty="0"/>
              <a:t>Ecologically appropriate</a:t>
            </a:r>
          </a:p>
          <a:p>
            <a:pPr eaLnBrk="1" hangingPunct="1"/>
            <a:r>
              <a:rPr lang="en-US" altLang="en-US" dirty="0"/>
              <a:t>Provides an efficient pathway to further growth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0E447E10-B2A0-4FB9-A03E-55E1D200F9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0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21137" indent="-277360">
              <a:spcBef>
                <a:spcPct val="20000"/>
              </a:spcBef>
              <a:buFont typeface="Arial" panose="020B0604020202020204" pitchFamily="34" charset="0"/>
              <a:buChar char="–"/>
              <a:defRPr sz="2718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9442" indent="-221888">
              <a:spcBef>
                <a:spcPct val="20000"/>
              </a:spcBef>
              <a:buFont typeface="Arial" panose="020B0604020202020204" pitchFamily="34" charset="0"/>
              <a:buChar char="•"/>
              <a:defRPr sz="233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53218" indent="-221888">
              <a:spcBef>
                <a:spcPct val="20000"/>
              </a:spcBef>
              <a:buFont typeface="Arial" panose="020B0604020202020204" pitchFamily="34" charset="0"/>
              <a:buChar char="–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96995" indent="-221888">
              <a:spcBef>
                <a:spcPct val="20000"/>
              </a:spcBef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077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84548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28325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77210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2F555F-37AB-4A75-A339-7D4C3CF4CE9D}" type="slidenum">
              <a:rPr lang="en-US" altLang="en-US" sz="1165">
                <a:solidFill>
                  <a:srgbClr val="8D8D8F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165">
              <a:solidFill>
                <a:srgbClr val="8D8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078E9F-AB87-7F46-AB40-740C30E4B88D}"/>
              </a:ext>
            </a:extLst>
          </p:cNvPr>
          <p:cNvSpPr txBox="1"/>
          <p:nvPr/>
        </p:nvSpPr>
        <p:spPr>
          <a:xfrm>
            <a:off x="6004561" y="356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F2B65D-9E2F-A949-86B4-56C17C235902}"/>
              </a:ext>
            </a:extLst>
          </p:cNvPr>
          <p:cNvGrpSpPr/>
          <p:nvPr/>
        </p:nvGrpSpPr>
        <p:grpSpPr>
          <a:xfrm>
            <a:off x="3352800" y="990601"/>
            <a:ext cx="5334000" cy="5105399"/>
            <a:chOff x="5419274" y="1707212"/>
            <a:chExt cx="1932533" cy="19325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474E91-DA66-A342-92CD-5D6F21A0C023}"/>
                </a:ext>
              </a:extLst>
            </p:cNvPr>
            <p:cNvSpPr/>
            <p:nvPr/>
          </p:nvSpPr>
          <p:spPr>
            <a:xfrm>
              <a:off x="5419274" y="1707212"/>
              <a:ext cx="1932533" cy="19325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74A21DF9-CFEB-0F4B-8DB8-AF9D2219AFBB}"/>
                </a:ext>
              </a:extLst>
            </p:cNvPr>
            <p:cNvSpPr txBox="1"/>
            <p:nvPr/>
          </p:nvSpPr>
          <p:spPr>
            <a:xfrm>
              <a:off x="5702287" y="1990225"/>
              <a:ext cx="1366507" cy="1366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dirty="0"/>
                <a:t>2. Goals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577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D1DB8C2-70AC-406B-BE2D-12500B1DB5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80347" y="174812"/>
            <a:ext cx="8431306" cy="517712"/>
          </a:xfrm>
          <a:extLst>
            <a:ext uri="{909E8E84-426E-40dd-AFC4-6F175D3DCCD1}"/>
          </a:extLst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815" b="1"/>
              <a:t>Why the </a:t>
            </a:r>
            <a:r>
              <a:rPr lang="en-US" altLang="en-US" sz="2815" b="1">
                <a:solidFill>
                  <a:srgbClr val="005500"/>
                </a:solidFill>
              </a:rPr>
              <a:t>Alternative Behavior</a:t>
            </a:r>
            <a:r>
              <a:rPr lang="en-US" altLang="en-US" sz="2815" b="1"/>
              <a:t>?</a:t>
            </a:r>
            <a:r>
              <a:rPr lang="en-US" altLang="en-US" sz="2135" b="1"/>
              <a:t> </a:t>
            </a:r>
            <a:endParaRPr lang="en-US" altLang="en-US" sz="3494" b="1"/>
          </a:p>
        </p:txBody>
      </p:sp>
      <p:sp>
        <p:nvSpPr>
          <p:cNvPr id="36866" name="Text Box 3">
            <a:extLst>
              <a:ext uri="{FF2B5EF4-FFF2-40B4-BE49-F238E27FC236}">
                <a16:creationId xmlns:a16="http://schemas.microsoft.com/office/drawing/2014/main" id="{83F38A70-AE49-4BDE-B831-325BB2E0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125" y="2097741"/>
            <a:ext cx="1819695" cy="887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747">
                <a:solidFill>
                  <a:srgbClr val="000000"/>
                </a:solidFill>
              </a:rPr>
              <a:t>Success, teacher acknowledgment</a:t>
            </a:r>
            <a:r>
              <a:rPr lang="en-US" altLang="en-US" sz="194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B88516C3-6644-42B3-B4AB-2079C8C12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125" y="3355041"/>
            <a:ext cx="1819695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941">
                <a:solidFill>
                  <a:srgbClr val="000000"/>
                </a:solidFill>
              </a:rPr>
              <a:t>Sent to hall to ‘</a:t>
            </a:r>
            <a:r>
              <a:rPr lang="en-US" altLang="ja-JP" sz="1941">
                <a:solidFill>
                  <a:srgbClr val="000000"/>
                </a:solidFill>
              </a:rPr>
              <a:t>calm down’ </a:t>
            </a:r>
            <a:r>
              <a:rPr lang="en-US" altLang="ja-JP" sz="1941" b="1">
                <a:solidFill>
                  <a:srgbClr val="000000"/>
                </a:solidFill>
              </a:rPr>
              <a:t>Function:</a:t>
            </a:r>
            <a:r>
              <a:rPr lang="en-US" altLang="ja-JP" sz="1941">
                <a:solidFill>
                  <a:srgbClr val="000000"/>
                </a:solidFill>
              </a:rPr>
              <a:t> escape task</a:t>
            </a:r>
            <a:endParaRPr lang="en-US" altLang="en-US" sz="1941">
              <a:solidFill>
                <a:srgbClr val="000000"/>
              </a:solidFill>
            </a:endParaRP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332ECDAE-36B5-4E0C-B123-DE97E25D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409" y="2171701"/>
            <a:ext cx="1553135" cy="1006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941" b="1">
                <a:solidFill>
                  <a:srgbClr val="AE0101"/>
                </a:solidFill>
              </a:rPr>
              <a:t>Complete math assignment</a:t>
            </a:r>
            <a:endParaRPr lang="en-US" altLang="en-US" sz="1941">
              <a:solidFill>
                <a:srgbClr val="AE0101"/>
              </a:solidFill>
            </a:endParaRPr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id="{DEF66781-E7BB-43C7-9DBF-980DA412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409" y="3355042"/>
            <a:ext cx="1312769" cy="118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747">
                <a:solidFill>
                  <a:srgbClr val="000000"/>
                </a:solidFill>
              </a:rPr>
              <a:t>Crying, pushing papers off desk</a:t>
            </a:r>
          </a:p>
        </p:txBody>
      </p:sp>
      <p:sp>
        <p:nvSpPr>
          <p:cNvPr id="36870" name="Text Box 7">
            <a:extLst>
              <a:ext uri="{FF2B5EF4-FFF2-40B4-BE49-F238E27FC236}">
                <a16:creationId xmlns:a16="http://schemas.microsoft.com/office/drawing/2014/main" id="{C111F499-0FDD-4D1C-9395-65E1914A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959" y="4760259"/>
            <a:ext cx="1608604" cy="887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941" b="1">
                <a:solidFill>
                  <a:srgbClr val="005500"/>
                </a:solidFill>
              </a:rPr>
              <a:t>Raise hand &amp; ask for break</a:t>
            </a:r>
            <a:r>
              <a:rPr lang="en-US" altLang="en-US" sz="2330" b="1">
                <a:solidFill>
                  <a:srgbClr val="005500"/>
                </a:solidFill>
              </a:rPr>
              <a:t> </a:t>
            </a:r>
            <a:endParaRPr lang="en-US" altLang="en-US" sz="2330">
              <a:solidFill>
                <a:srgbClr val="005500"/>
              </a:solidFill>
            </a:endParaRPr>
          </a:p>
        </p:txBody>
      </p:sp>
      <p:sp>
        <p:nvSpPr>
          <p:cNvPr id="36871" name="Text Box 8">
            <a:extLst>
              <a:ext uri="{FF2B5EF4-FFF2-40B4-BE49-F238E27FC236}">
                <a16:creationId xmlns:a16="http://schemas.microsoft.com/office/drawing/2014/main" id="{71E957EB-B096-4F2F-B599-F8412000D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988" y="3355041"/>
            <a:ext cx="1479176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747">
                <a:solidFill>
                  <a:srgbClr val="000000"/>
                </a:solidFill>
              </a:rPr>
              <a:t>Given double-digit addition problems</a:t>
            </a:r>
          </a:p>
        </p:txBody>
      </p:sp>
      <p:sp>
        <p:nvSpPr>
          <p:cNvPr id="36872" name="Text Box 18">
            <a:extLst>
              <a:ext uri="{FF2B5EF4-FFF2-40B4-BE49-F238E27FC236}">
                <a16:creationId xmlns:a16="http://schemas.microsoft.com/office/drawing/2014/main" id="{35BDB6A1-A3F8-4944-AA11-E29ADBE96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053" y="1097757"/>
            <a:ext cx="3180229" cy="39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941" b="1">
                <a:solidFill>
                  <a:srgbClr val="000000"/>
                </a:solidFill>
              </a:rPr>
              <a:t>Routine: Math Class</a:t>
            </a:r>
          </a:p>
        </p:txBody>
      </p:sp>
      <p:sp>
        <p:nvSpPr>
          <p:cNvPr id="36873" name="Line 12">
            <a:extLst>
              <a:ext uri="{FF2B5EF4-FFF2-40B4-BE49-F238E27FC236}">
                <a16:creationId xmlns:a16="http://schemas.microsoft.com/office/drawing/2014/main" id="{FE26B8DB-A0C1-4610-96DB-336E79E76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4125" y="3872753"/>
            <a:ext cx="29583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4" name="Line 13">
            <a:extLst>
              <a:ext uri="{FF2B5EF4-FFF2-40B4-BE49-F238E27FC236}">
                <a16:creationId xmlns:a16="http://schemas.microsoft.com/office/drawing/2014/main" id="{018E45D3-C97E-44CF-BB2B-D6D92F2CB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9135" y="3872753"/>
            <a:ext cx="5177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5" name="Line 14">
            <a:extLst>
              <a:ext uri="{FF2B5EF4-FFF2-40B4-BE49-F238E27FC236}">
                <a16:creationId xmlns:a16="http://schemas.microsoft.com/office/drawing/2014/main" id="{A041863F-F173-45F7-A564-ED3D261F1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7053" y="2541494"/>
            <a:ext cx="36979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6" name="Line 15">
            <a:extLst>
              <a:ext uri="{FF2B5EF4-FFF2-40B4-BE49-F238E27FC236}">
                <a16:creationId xmlns:a16="http://schemas.microsoft.com/office/drawing/2014/main" id="{79A30BF0-6373-49FC-AE0A-68CFDA8FE6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71012" y="4686301"/>
            <a:ext cx="369794" cy="59167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7" name="Line 16">
            <a:extLst>
              <a:ext uri="{FF2B5EF4-FFF2-40B4-BE49-F238E27FC236}">
                <a16:creationId xmlns:a16="http://schemas.microsoft.com/office/drawing/2014/main" id="{2B0C73B0-9120-4CF0-BA1C-BB1B03059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2454" y="4612341"/>
            <a:ext cx="813547" cy="5177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8" name="Line 17">
            <a:extLst>
              <a:ext uri="{FF2B5EF4-FFF2-40B4-BE49-F238E27FC236}">
                <a16:creationId xmlns:a16="http://schemas.microsoft.com/office/drawing/2014/main" id="{C7F0AD4A-6A82-4239-AB69-1E34869CEE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8495" y="2689413"/>
            <a:ext cx="961465" cy="59167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79" name="Text Box 19">
            <a:extLst>
              <a:ext uri="{FF2B5EF4-FFF2-40B4-BE49-F238E27FC236}">
                <a16:creationId xmlns:a16="http://schemas.microsoft.com/office/drawing/2014/main" id="{F1055559-9616-41ED-8DD3-1EA8566D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472" y="692525"/>
            <a:ext cx="8875059" cy="3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47">
                <a:solidFill>
                  <a:srgbClr val="000000"/>
                </a:solidFill>
                <a:latin typeface="Arial" panose="020B0604020202020204" pitchFamily="34" charset="0"/>
              </a:rPr>
              <a:t>Why not go straight to the </a:t>
            </a:r>
            <a:r>
              <a:rPr lang="en-US" altLang="en-US" sz="1747">
                <a:solidFill>
                  <a:srgbClr val="AE0101"/>
                </a:solidFill>
                <a:latin typeface="Arial" panose="020B0604020202020204" pitchFamily="34" charset="0"/>
              </a:rPr>
              <a:t>Desired Behavior</a:t>
            </a:r>
            <a:r>
              <a:rPr lang="en-US" altLang="en-US" sz="1747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1460" name="AutoShape 20">
            <a:extLst>
              <a:ext uri="{FF2B5EF4-FFF2-40B4-BE49-F238E27FC236}">
                <a16:creationId xmlns:a16="http://schemas.microsoft.com/office/drawing/2014/main" id="{299110E2-CF7E-421E-84D6-87D951AFC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113" y="1653989"/>
            <a:ext cx="1331259" cy="961465"/>
          </a:xfrm>
          <a:prstGeom prst="wedgeRoundRectCallout">
            <a:avLst>
              <a:gd name="adj1" fmla="val 6829"/>
              <a:gd name="adj2" fmla="val 121472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9">
                <a:solidFill>
                  <a:srgbClr val="000000"/>
                </a:solidFill>
                <a:latin typeface="Arial" panose="020B0604020202020204" pitchFamily="34" charset="0"/>
              </a:rPr>
              <a:t>1. This is what we</a:t>
            </a:r>
            <a:r>
              <a:rPr lang="ja-JP" altLang="en-US" sz="1359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359">
                <a:solidFill>
                  <a:srgbClr val="000000"/>
                </a:solidFill>
                <a:latin typeface="Arial" panose="020B0604020202020204" pitchFamily="34" charset="0"/>
              </a:rPr>
              <a:t>re asking the student to do.</a:t>
            </a:r>
            <a:endParaRPr lang="en-US" altLang="en-US" sz="1359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61" name="AutoShape 21">
            <a:extLst>
              <a:ext uri="{FF2B5EF4-FFF2-40B4-BE49-F238E27FC236}">
                <a16:creationId xmlns:a16="http://schemas.microsoft.com/office/drawing/2014/main" id="{B7634AF6-6BC0-47A1-BD06-730D80D7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436" y="5045310"/>
            <a:ext cx="1479176" cy="961465"/>
          </a:xfrm>
          <a:prstGeom prst="wedgeRoundRectCallout">
            <a:avLst>
              <a:gd name="adj1" fmla="val -44583"/>
              <a:gd name="adj2" fmla="val -103125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9">
                <a:solidFill>
                  <a:srgbClr val="000000"/>
                </a:solidFill>
                <a:latin typeface="Arial" panose="020B0604020202020204" pitchFamily="34" charset="0"/>
              </a:rPr>
              <a:t>2. This is what the student is currently obtaining.</a:t>
            </a:r>
          </a:p>
        </p:txBody>
      </p:sp>
      <p:sp>
        <p:nvSpPr>
          <p:cNvPr id="61462" name="AutoShape 22">
            <a:extLst>
              <a:ext uri="{FF2B5EF4-FFF2-40B4-BE49-F238E27FC236}">
                <a16:creationId xmlns:a16="http://schemas.microsoft.com/office/drawing/2014/main" id="{271448DF-38E8-4244-8D9B-57AEEDEE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395" y="544607"/>
            <a:ext cx="1553135" cy="961465"/>
          </a:xfrm>
          <a:prstGeom prst="wedgeRoundRectCallout">
            <a:avLst>
              <a:gd name="adj1" fmla="val -51389"/>
              <a:gd name="adj2" fmla="val 111218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9">
                <a:solidFill>
                  <a:srgbClr val="000000"/>
                </a:solidFill>
                <a:latin typeface="Arial" panose="020B0604020202020204" pitchFamily="34" charset="0"/>
              </a:rPr>
              <a:t>3. Look how different this is from what</a:t>
            </a:r>
            <a:r>
              <a:rPr lang="ja-JP" altLang="en-US" sz="1359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359">
                <a:solidFill>
                  <a:srgbClr val="000000"/>
                </a:solidFill>
                <a:latin typeface="Arial" panose="020B0604020202020204" pitchFamily="34" charset="0"/>
              </a:rPr>
              <a:t>s happening now</a:t>
            </a:r>
            <a:endParaRPr lang="en-US" altLang="en-US" sz="1359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63" name="AutoShape 23">
            <a:extLst>
              <a:ext uri="{FF2B5EF4-FFF2-40B4-BE49-F238E27FC236}">
                <a16:creationId xmlns:a16="http://schemas.microsoft.com/office/drawing/2014/main" id="{9935A25D-6AA2-42B3-95E1-18E06D463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877" y="914401"/>
            <a:ext cx="2218765" cy="961465"/>
          </a:xfrm>
          <a:prstGeom prst="wedgeRoundRectCallout">
            <a:avLst>
              <a:gd name="adj1" fmla="val -41458"/>
              <a:gd name="adj2" fmla="val 83972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9">
                <a:solidFill>
                  <a:srgbClr val="000000"/>
                </a:solidFill>
                <a:latin typeface="Arial" panose="020B0604020202020204" pitchFamily="34" charset="0"/>
              </a:rPr>
              <a:t>4. The student is going to need to gain numeracy skills before being able to do this like peers</a:t>
            </a:r>
          </a:p>
        </p:txBody>
      </p:sp>
      <p:sp>
        <p:nvSpPr>
          <p:cNvPr id="61464" name="AutoShape 24">
            <a:extLst>
              <a:ext uri="{FF2B5EF4-FFF2-40B4-BE49-F238E27FC236}">
                <a16:creationId xmlns:a16="http://schemas.microsoft.com/office/drawing/2014/main" id="{6A2F270B-D376-4414-AF67-0792F7295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029" y="5130054"/>
            <a:ext cx="1627094" cy="961465"/>
          </a:xfrm>
          <a:prstGeom prst="wedgeRoundRectCallout">
            <a:avLst>
              <a:gd name="adj1" fmla="val 71306"/>
              <a:gd name="adj2" fmla="val -50319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9">
                <a:solidFill>
                  <a:srgbClr val="000000"/>
                </a:solidFill>
                <a:latin typeface="Arial" panose="020B0604020202020204" pitchFamily="34" charset="0"/>
              </a:rPr>
              <a:t>5. So… in the meantime we use the Alternative behavior</a:t>
            </a:r>
          </a:p>
        </p:txBody>
      </p:sp>
      <p:sp>
        <p:nvSpPr>
          <p:cNvPr id="61465" name="AutoShape 25">
            <a:extLst>
              <a:ext uri="{FF2B5EF4-FFF2-40B4-BE49-F238E27FC236}">
                <a16:creationId xmlns:a16="http://schemas.microsoft.com/office/drawing/2014/main" id="{466EF74E-EB37-432E-BE87-EA9F0D53C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135" y="3618803"/>
            <a:ext cx="259766" cy="507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747"/>
          </a:p>
        </p:txBody>
      </p:sp>
      <p:sp>
        <p:nvSpPr>
          <p:cNvPr id="36886" name="Oval 26">
            <a:extLst>
              <a:ext uri="{FF2B5EF4-FFF2-40B4-BE49-F238E27FC236}">
                <a16:creationId xmlns:a16="http://schemas.microsoft.com/office/drawing/2014/main" id="{09F32C7C-B20E-4B55-8BC5-247CCE70C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807" y="4316507"/>
            <a:ext cx="1701053" cy="29583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4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87" name="Text Box 8">
            <a:extLst>
              <a:ext uri="{FF2B5EF4-FFF2-40B4-BE49-F238E27FC236}">
                <a16:creationId xmlns:a16="http://schemas.microsoft.com/office/drawing/2014/main" id="{447DCD82-F96A-420A-ABB9-138110F4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008" y="3336551"/>
            <a:ext cx="1479176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747">
                <a:solidFill>
                  <a:srgbClr val="000000"/>
                </a:solidFill>
              </a:rPr>
              <a:t>Poor grades in math class</a:t>
            </a:r>
          </a:p>
        </p:txBody>
      </p:sp>
      <p:sp>
        <p:nvSpPr>
          <p:cNvPr id="36888" name="Line 12">
            <a:extLst>
              <a:ext uri="{FF2B5EF4-FFF2-40B4-BE49-F238E27FC236}">
                <a16:creationId xmlns:a16="http://schemas.microsoft.com/office/drawing/2014/main" id="{788B1F2B-A911-4CC1-9C13-AD259E575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195" y="3872753"/>
            <a:ext cx="29583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47"/>
          </a:p>
        </p:txBody>
      </p:sp>
      <p:sp>
        <p:nvSpPr>
          <p:cNvPr id="36889" name="Slide Number Placeholder 1">
            <a:extLst>
              <a:ext uri="{FF2B5EF4-FFF2-40B4-BE49-F238E27FC236}">
                <a16:creationId xmlns:a16="http://schemas.microsoft.com/office/drawing/2014/main" id="{BA79457A-D323-4353-A677-0C6B90E99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0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21137" indent="-277360">
              <a:spcBef>
                <a:spcPct val="20000"/>
              </a:spcBef>
              <a:buFont typeface="Arial" panose="020B0604020202020204" pitchFamily="34" charset="0"/>
              <a:buChar char="–"/>
              <a:defRPr sz="2718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9442" indent="-221888">
              <a:spcBef>
                <a:spcPct val="20000"/>
              </a:spcBef>
              <a:buFont typeface="Arial" panose="020B0604020202020204" pitchFamily="34" charset="0"/>
              <a:buChar char="•"/>
              <a:defRPr sz="233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53218" indent="-221888">
              <a:spcBef>
                <a:spcPct val="20000"/>
              </a:spcBef>
              <a:buFont typeface="Arial" panose="020B0604020202020204" pitchFamily="34" charset="0"/>
              <a:buChar char="–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96995" indent="-221888">
              <a:spcBef>
                <a:spcPct val="20000"/>
              </a:spcBef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077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84548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28325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772101" indent="-221888" defTabSz="443777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4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904ACC-4D5F-4B76-8794-68907981BE64}" type="slidenum">
              <a:rPr lang="en-US" altLang="en-US" sz="1165">
                <a:solidFill>
                  <a:srgbClr val="8D8D8F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165">
              <a:solidFill>
                <a:srgbClr val="8D8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0" grpId="0" animBg="1"/>
      <p:bldP spid="61461" grpId="0" animBg="1"/>
      <p:bldP spid="61462" grpId="0" animBg="1"/>
      <p:bldP spid="61463" grpId="0" animBg="1"/>
      <p:bldP spid="614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7637546" y="0"/>
            <a:ext cx="45544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3120" y="1815357"/>
            <a:ext cx="4667999" cy="3630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Complete Step 6: </a:t>
            </a:r>
            <a:r>
              <a:rPr lang="en-US" sz="3177" i="1" dirty="0">
                <a:solidFill>
                  <a:srgbClr val="404040"/>
                </a:solidFill>
                <a:latin typeface="Calibri"/>
                <a:cs typeface="Calibri"/>
              </a:rPr>
              <a:t>Build a Competing Behavior Pathway </a:t>
            </a: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on p. 8 of your Intensive Level F-BSP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2225" y="274638"/>
            <a:ext cx="5741894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175372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24" dirty="0"/>
              <a:t>The effectiveness of an intervention often hinges on the quality of the relationship with the helping adult</a:t>
            </a:r>
          </a:p>
          <a:p>
            <a:r>
              <a:rPr lang="en-US" sz="2824" dirty="0"/>
              <a:t>“People don’t care what you know, until they know that you care.”</a:t>
            </a:r>
          </a:p>
        </p:txBody>
      </p:sp>
    </p:spTree>
    <p:extLst>
      <p:ext uri="{BB962C8B-B14F-4D97-AF65-F5344CB8AC3E}">
        <p14:creationId xmlns:p14="http://schemas.microsoft.com/office/powerpoint/2010/main" val="554122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77" dirty="0"/>
              <a:t>When engaged in an emotionally charged event…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					…two  critical skills </a:t>
            </a:r>
          </a:p>
          <a:p>
            <a:pPr marL="0" indent="0">
              <a:buNone/>
            </a:pPr>
            <a:r>
              <a:rPr lang="en-US" b="1" u="sng" dirty="0"/>
              <a:t>Validating:</a:t>
            </a:r>
          </a:p>
          <a:p>
            <a:pPr marL="0" indent="0">
              <a:buNone/>
            </a:pPr>
            <a:r>
              <a:rPr lang="en-US" dirty="0"/>
              <a:t>Acknowledging feelings</a:t>
            </a:r>
          </a:p>
          <a:p>
            <a:pPr marL="0" indent="0">
              <a:buNone/>
            </a:pPr>
            <a:r>
              <a:rPr lang="en-US" dirty="0"/>
              <a:t>You must </a:t>
            </a:r>
            <a:r>
              <a:rPr lang="en-US" b="1" dirty="0"/>
              <a:t>deal with the feelings first before you can focus on the behavior</a:t>
            </a:r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Active Listening:</a:t>
            </a:r>
          </a:p>
          <a:p>
            <a:pPr marL="0" indent="0">
              <a:buNone/>
            </a:pPr>
            <a:r>
              <a:rPr lang="en-US" b="1" dirty="0"/>
              <a:t>Children who are heard listen. </a:t>
            </a:r>
            <a:r>
              <a:rPr lang="en-US" dirty="0"/>
              <a:t>Kids want to tell their 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4289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009775" y="6063731"/>
            <a:ext cx="1771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200" dirty="0">
                <a:latin typeface="Calisto MT" panose="02040603050505030304"/>
              </a:rPr>
              <a:t>© NFI Vermont 2018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19725" y="5968707"/>
            <a:ext cx="408624" cy="372023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209346" y="987409"/>
            <a:ext cx="7765322" cy="7278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405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9346" y="1934579"/>
            <a:ext cx="7765322" cy="364350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>
              <a:spcAft>
                <a:spcPts val="450"/>
              </a:spcAft>
            </a:pPr>
            <a:endParaRPr lang="en-US" sz="18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  <a:cs typeface="Times New Roman" panose="02020603050405020304" pitchFamily="18" charset="0"/>
            </a:endParaRPr>
          </a:p>
          <a:p>
            <a:pPr marL="257175" indent="-257175" algn="l" defTabSz="342900">
              <a:lnSpc>
                <a:spcPct val="150000"/>
              </a:lnSpc>
              <a:spcAft>
                <a:spcPts val="450"/>
              </a:spcAft>
              <a:buFont typeface="+mj-lt"/>
              <a:buAutoNum type="arabicPeriod"/>
            </a:pPr>
            <a:endParaRPr lang="en-US" sz="1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76" y="1264444"/>
            <a:ext cx="8193881" cy="408265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09776" y="3246489"/>
            <a:ext cx="8171721" cy="300082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defTabSz="342900"/>
            <a:endParaRPr lang="en-US" sz="135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8451" y="3756330"/>
            <a:ext cx="14069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Abuse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5458" y="4656364"/>
            <a:ext cx="10123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Neglect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8158" y="4047529"/>
            <a:ext cx="12518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Fear of adults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4144" y="4155623"/>
            <a:ext cx="10994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Community violence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1687" y="4640371"/>
            <a:ext cx="14151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Poor sleep hygiene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1" y="4033330"/>
            <a:ext cx="1045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Substance abuse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8973" y="4794865"/>
            <a:ext cx="1556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Difficulty in 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7828" y="4882745"/>
            <a:ext cx="129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Incarcerated parent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9882" y="4633901"/>
            <a:ext cx="941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Hunger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7773" y="4275704"/>
            <a:ext cx="8708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sto MT" panose="02040603050505030304"/>
              </a:rPr>
              <a:t>Sexual abuse</a:t>
            </a:r>
          </a:p>
        </p:txBody>
      </p:sp>
    </p:spTree>
    <p:extLst>
      <p:ext uri="{BB962C8B-B14F-4D97-AF65-F5344CB8AC3E}">
        <p14:creationId xmlns:p14="http://schemas.microsoft.com/office/powerpoint/2010/main" val="15998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64259" y="6081437"/>
            <a:ext cx="2234240" cy="372023"/>
            <a:chOff x="152400" y="6205955"/>
            <a:chExt cx="2978987" cy="496031"/>
          </a:xfrm>
          <a:solidFill>
            <a:srgbClr val="92D050"/>
          </a:solidFill>
        </p:grpSpPr>
        <p:sp>
          <p:nvSpPr>
            <p:cNvPr id="22" name="TextBox 21"/>
            <p:cNvSpPr txBox="1"/>
            <p:nvPr/>
          </p:nvSpPr>
          <p:spPr>
            <a:xfrm>
              <a:off x="769187" y="624733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NFI Vermont 2018</a:t>
              </a:r>
            </a:p>
          </p:txBody>
        </p:sp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grpFill/>
            <a:ln w="9525" algn="in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-1743436" y="6558336"/>
            <a:ext cx="8022043" cy="117411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7175" indent="-257175" algn="l"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3" name="Freeform 2"/>
          <p:cNvSpPr/>
          <p:nvPr/>
        </p:nvSpPr>
        <p:spPr>
          <a:xfrm>
            <a:off x="5587368" y="4059534"/>
            <a:ext cx="1807867" cy="1807867"/>
          </a:xfrm>
          <a:custGeom>
            <a:avLst/>
            <a:gdLst>
              <a:gd name="connsiteX0" fmla="*/ 1417983 w 1997710"/>
              <a:gd name="connsiteY0" fmla="*/ 318512 h 1997710"/>
              <a:gd name="connsiteX1" fmla="*/ 1573373 w 1997710"/>
              <a:gd name="connsiteY1" fmla="*/ 188117 h 1997710"/>
              <a:gd name="connsiteX2" fmla="*/ 1697512 w 1997710"/>
              <a:gd name="connsiteY2" fmla="*/ 292282 h 1997710"/>
              <a:gd name="connsiteX3" fmla="*/ 1596081 w 1997710"/>
              <a:gd name="connsiteY3" fmla="*/ 467954 h 1997710"/>
              <a:gd name="connsiteX4" fmla="*/ 1757242 w 1997710"/>
              <a:gd name="connsiteY4" fmla="*/ 747092 h 1997710"/>
              <a:gd name="connsiteX5" fmla="*/ 1960094 w 1997710"/>
              <a:gd name="connsiteY5" fmla="*/ 747087 h 1997710"/>
              <a:gd name="connsiteX6" fmla="*/ 1988234 w 1997710"/>
              <a:gd name="connsiteY6" fmla="*/ 906677 h 1997710"/>
              <a:gd name="connsiteX7" fmla="*/ 1797614 w 1997710"/>
              <a:gd name="connsiteY7" fmla="*/ 976051 h 1997710"/>
              <a:gd name="connsiteX8" fmla="*/ 1741644 w 1997710"/>
              <a:gd name="connsiteY8" fmla="*/ 1293475 h 1997710"/>
              <a:gd name="connsiteX9" fmla="*/ 1897040 w 1997710"/>
              <a:gd name="connsiteY9" fmla="*/ 1423862 h 1997710"/>
              <a:gd name="connsiteX10" fmla="*/ 1816014 w 1997710"/>
              <a:gd name="connsiteY10" fmla="*/ 1564203 h 1997710"/>
              <a:gd name="connsiteX11" fmla="*/ 1625398 w 1997710"/>
              <a:gd name="connsiteY11" fmla="*/ 1494818 h 1997710"/>
              <a:gd name="connsiteX12" fmla="*/ 1378486 w 1997710"/>
              <a:gd name="connsiteY12" fmla="*/ 1702002 h 1997710"/>
              <a:gd name="connsiteX13" fmla="*/ 1413716 w 1997710"/>
              <a:gd name="connsiteY13" fmla="*/ 1901771 h 1997710"/>
              <a:gd name="connsiteX14" fmla="*/ 1261437 w 1997710"/>
              <a:gd name="connsiteY14" fmla="*/ 1957196 h 1997710"/>
              <a:gd name="connsiteX15" fmla="*/ 1160016 w 1997710"/>
              <a:gd name="connsiteY15" fmla="*/ 1781519 h 1997710"/>
              <a:gd name="connsiteX16" fmla="*/ 837695 w 1997710"/>
              <a:gd name="connsiteY16" fmla="*/ 1781519 h 1997710"/>
              <a:gd name="connsiteX17" fmla="*/ 736273 w 1997710"/>
              <a:gd name="connsiteY17" fmla="*/ 1957196 h 1997710"/>
              <a:gd name="connsiteX18" fmla="*/ 583994 w 1997710"/>
              <a:gd name="connsiteY18" fmla="*/ 1901771 h 1997710"/>
              <a:gd name="connsiteX19" fmla="*/ 619225 w 1997710"/>
              <a:gd name="connsiteY19" fmla="*/ 1702002 h 1997710"/>
              <a:gd name="connsiteX20" fmla="*/ 372313 w 1997710"/>
              <a:gd name="connsiteY20" fmla="*/ 1494818 h 1997710"/>
              <a:gd name="connsiteX21" fmla="*/ 181696 w 1997710"/>
              <a:gd name="connsiteY21" fmla="*/ 1564203 h 1997710"/>
              <a:gd name="connsiteX22" fmla="*/ 100670 w 1997710"/>
              <a:gd name="connsiteY22" fmla="*/ 1423862 h 1997710"/>
              <a:gd name="connsiteX23" fmla="*/ 256067 w 1997710"/>
              <a:gd name="connsiteY23" fmla="*/ 1293475 h 1997710"/>
              <a:gd name="connsiteX24" fmla="*/ 200097 w 1997710"/>
              <a:gd name="connsiteY24" fmla="*/ 976051 h 1997710"/>
              <a:gd name="connsiteX25" fmla="*/ 9476 w 1997710"/>
              <a:gd name="connsiteY25" fmla="*/ 906677 h 1997710"/>
              <a:gd name="connsiteX26" fmla="*/ 37616 w 1997710"/>
              <a:gd name="connsiteY26" fmla="*/ 747087 h 1997710"/>
              <a:gd name="connsiteX27" fmla="*/ 240468 w 1997710"/>
              <a:gd name="connsiteY27" fmla="*/ 747092 h 1997710"/>
              <a:gd name="connsiteX28" fmla="*/ 401628 w 1997710"/>
              <a:gd name="connsiteY28" fmla="*/ 467954 h 1997710"/>
              <a:gd name="connsiteX29" fmla="*/ 300198 w 1997710"/>
              <a:gd name="connsiteY29" fmla="*/ 292282 h 1997710"/>
              <a:gd name="connsiteX30" fmla="*/ 424337 w 1997710"/>
              <a:gd name="connsiteY30" fmla="*/ 188117 h 1997710"/>
              <a:gd name="connsiteX31" fmla="*/ 579727 w 1997710"/>
              <a:gd name="connsiteY31" fmla="*/ 318512 h 1997710"/>
              <a:gd name="connsiteX32" fmla="*/ 882610 w 1997710"/>
              <a:gd name="connsiteY32" fmla="*/ 208272 h 1997710"/>
              <a:gd name="connsiteX33" fmla="*/ 917829 w 1997710"/>
              <a:gd name="connsiteY33" fmla="*/ 8501 h 1997710"/>
              <a:gd name="connsiteX34" fmla="*/ 1079881 w 1997710"/>
              <a:gd name="connsiteY34" fmla="*/ 8501 h 1997710"/>
              <a:gd name="connsiteX35" fmla="*/ 1115100 w 1997710"/>
              <a:gd name="connsiteY35" fmla="*/ 208272 h 1997710"/>
              <a:gd name="connsiteX36" fmla="*/ 1417983 w 1997710"/>
              <a:gd name="connsiteY36" fmla="*/ 318512 h 19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97710" h="1997710">
                <a:moveTo>
                  <a:pt x="1417983" y="318512"/>
                </a:moveTo>
                <a:lnTo>
                  <a:pt x="1573373" y="188117"/>
                </a:lnTo>
                <a:lnTo>
                  <a:pt x="1697512" y="292282"/>
                </a:lnTo>
                <a:lnTo>
                  <a:pt x="1596081" y="467954"/>
                </a:lnTo>
                <a:cubicBezTo>
                  <a:pt x="1668204" y="549087"/>
                  <a:pt x="1723040" y="644065"/>
                  <a:pt x="1757242" y="747092"/>
                </a:cubicBezTo>
                <a:lnTo>
                  <a:pt x="1960094" y="747087"/>
                </a:lnTo>
                <a:lnTo>
                  <a:pt x="1988234" y="906677"/>
                </a:lnTo>
                <a:lnTo>
                  <a:pt x="1797614" y="976051"/>
                </a:lnTo>
                <a:cubicBezTo>
                  <a:pt x="1800712" y="1084562"/>
                  <a:pt x="1781668" y="1192567"/>
                  <a:pt x="1741644" y="1293475"/>
                </a:cubicBezTo>
                <a:lnTo>
                  <a:pt x="1897040" y="1423862"/>
                </a:lnTo>
                <a:lnTo>
                  <a:pt x="1816014" y="1564203"/>
                </a:lnTo>
                <a:lnTo>
                  <a:pt x="1625398" y="1494818"/>
                </a:lnTo>
                <a:cubicBezTo>
                  <a:pt x="1558021" y="1579934"/>
                  <a:pt x="1474008" y="1650429"/>
                  <a:pt x="1378486" y="1702002"/>
                </a:cubicBezTo>
                <a:lnTo>
                  <a:pt x="1413716" y="1901771"/>
                </a:lnTo>
                <a:lnTo>
                  <a:pt x="1261437" y="1957196"/>
                </a:lnTo>
                <a:lnTo>
                  <a:pt x="1160016" y="1781519"/>
                </a:lnTo>
                <a:cubicBezTo>
                  <a:pt x="1053691" y="1803413"/>
                  <a:pt x="944020" y="1803413"/>
                  <a:pt x="837695" y="1781519"/>
                </a:cubicBezTo>
                <a:lnTo>
                  <a:pt x="736273" y="1957196"/>
                </a:lnTo>
                <a:lnTo>
                  <a:pt x="583994" y="1901771"/>
                </a:lnTo>
                <a:lnTo>
                  <a:pt x="619225" y="1702002"/>
                </a:lnTo>
                <a:cubicBezTo>
                  <a:pt x="523702" y="1650429"/>
                  <a:pt x="439689" y="1579934"/>
                  <a:pt x="372313" y="1494818"/>
                </a:cubicBezTo>
                <a:lnTo>
                  <a:pt x="181696" y="1564203"/>
                </a:lnTo>
                <a:lnTo>
                  <a:pt x="100670" y="1423862"/>
                </a:lnTo>
                <a:lnTo>
                  <a:pt x="256067" y="1293475"/>
                </a:lnTo>
                <a:cubicBezTo>
                  <a:pt x="216043" y="1192567"/>
                  <a:pt x="196999" y="1084562"/>
                  <a:pt x="200097" y="976051"/>
                </a:cubicBezTo>
                <a:lnTo>
                  <a:pt x="9476" y="906677"/>
                </a:lnTo>
                <a:lnTo>
                  <a:pt x="37616" y="747087"/>
                </a:lnTo>
                <a:lnTo>
                  <a:pt x="240468" y="747092"/>
                </a:lnTo>
                <a:cubicBezTo>
                  <a:pt x="274670" y="644065"/>
                  <a:pt x="329505" y="549087"/>
                  <a:pt x="401628" y="467954"/>
                </a:cubicBezTo>
                <a:lnTo>
                  <a:pt x="300198" y="292282"/>
                </a:lnTo>
                <a:lnTo>
                  <a:pt x="424337" y="188117"/>
                </a:lnTo>
                <a:lnTo>
                  <a:pt x="579727" y="318512"/>
                </a:lnTo>
                <a:cubicBezTo>
                  <a:pt x="672152" y="261573"/>
                  <a:pt x="775209" y="224064"/>
                  <a:pt x="882610" y="208272"/>
                </a:cubicBezTo>
                <a:lnTo>
                  <a:pt x="917829" y="8501"/>
                </a:lnTo>
                <a:lnTo>
                  <a:pt x="1079881" y="8501"/>
                </a:lnTo>
                <a:lnTo>
                  <a:pt x="1115100" y="208272"/>
                </a:lnTo>
                <a:cubicBezTo>
                  <a:pt x="1222501" y="224064"/>
                  <a:pt x="1325558" y="261574"/>
                  <a:pt x="1417983" y="318512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847" tIns="398591" rIns="348847" bIns="424794" numCol="1" spcCol="1270" anchor="ctr" anchorCtr="0">
            <a:noAutofit/>
          </a:bodyPr>
          <a:lstStyle/>
          <a:p>
            <a:pPr algn="ctr" defTabSz="1666875">
              <a:lnSpc>
                <a:spcPct val="90000"/>
              </a:lnSpc>
              <a:spcAft>
                <a:spcPct val="35000"/>
              </a:spcAft>
            </a:pPr>
            <a:r>
              <a:rPr lang="en-US" sz="37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reeform 3"/>
          <p:cNvSpPr/>
          <p:nvPr/>
        </p:nvSpPr>
        <p:spPr>
          <a:xfrm>
            <a:off x="4678681" y="3597953"/>
            <a:ext cx="1406296" cy="1408597"/>
          </a:xfrm>
          <a:custGeom>
            <a:avLst/>
            <a:gdLst>
              <a:gd name="connsiteX0" fmla="*/ 1162754 w 1553971"/>
              <a:gd name="connsiteY0" fmla="*/ 393956 h 1556513"/>
              <a:gd name="connsiteX1" fmla="*/ 1392087 w 1553971"/>
              <a:gd name="connsiteY1" fmla="*/ 325092 h 1556513"/>
              <a:gd name="connsiteX2" fmla="*/ 1476543 w 1553971"/>
              <a:gd name="connsiteY2" fmla="*/ 471717 h 1556513"/>
              <a:gd name="connsiteX3" fmla="*/ 1301908 w 1553971"/>
              <a:gd name="connsiteY3" fmla="*/ 635540 h 1556513"/>
              <a:gd name="connsiteX4" fmla="*/ 1301908 w 1553971"/>
              <a:gd name="connsiteY4" fmla="*/ 920972 h 1556513"/>
              <a:gd name="connsiteX5" fmla="*/ 1476543 w 1553971"/>
              <a:gd name="connsiteY5" fmla="*/ 1084796 h 1556513"/>
              <a:gd name="connsiteX6" fmla="*/ 1392087 w 1553971"/>
              <a:gd name="connsiteY6" fmla="*/ 1231421 h 1556513"/>
              <a:gd name="connsiteX7" fmla="*/ 1162754 w 1553971"/>
              <a:gd name="connsiteY7" fmla="*/ 1162557 h 1556513"/>
              <a:gd name="connsiteX8" fmla="*/ 916139 w 1553971"/>
              <a:gd name="connsiteY8" fmla="*/ 1305273 h 1556513"/>
              <a:gd name="connsiteX9" fmla="*/ 861346 w 1553971"/>
              <a:gd name="connsiteY9" fmla="*/ 1538368 h 1556513"/>
              <a:gd name="connsiteX10" fmla="*/ 692625 w 1553971"/>
              <a:gd name="connsiteY10" fmla="*/ 1538368 h 1556513"/>
              <a:gd name="connsiteX11" fmla="*/ 637832 w 1553971"/>
              <a:gd name="connsiteY11" fmla="*/ 1305273 h 1556513"/>
              <a:gd name="connsiteX12" fmla="*/ 391217 w 1553971"/>
              <a:gd name="connsiteY12" fmla="*/ 1162557 h 1556513"/>
              <a:gd name="connsiteX13" fmla="*/ 161884 w 1553971"/>
              <a:gd name="connsiteY13" fmla="*/ 1231421 h 1556513"/>
              <a:gd name="connsiteX14" fmla="*/ 77428 w 1553971"/>
              <a:gd name="connsiteY14" fmla="*/ 1084796 h 1556513"/>
              <a:gd name="connsiteX15" fmla="*/ 252063 w 1553971"/>
              <a:gd name="connsiteY15" fmla="*/ 920973 h 1556513"/>
              <a:gd name="connsiteX16" fmla="*/ 252063 w 1553971"/>
              <a:gd name="connsiteY16" fmla="*/ 635541 h 1556513"/>
              <a:gd name="connsiteX17" fmla="*/ 77428 w 1553971"/>
              <a:gd name="connsiteY17" fmla="*/ 471717 h 1556513"/>
              <a:gd name="connsiteX18" fmla="*/ 161884 w 1553971"/>
              <a:gd name="connsiteY18" fmla="*/ 325092 h 1556513"/>
              <a:gd name="connsiteX19" fmla="*/ 391217 w 1553971"/>
              <a:gd name="connsiteY19" fmla="*/ 393956 h 1556513"/>
              <a:gd name="connsiteX20" fmla="*/ 637832 w 1553971"/>
              <a:gd name="connsiteY20" fmla="*/ 251240 h 1556513"/>
              <a:gd name="connsiteX21" fmla="*/ 692625 w 1553971"/>
              <a:gd name="connsiteY21" fmla="*/ 18145 h 1556513"/>
              <a:gd name="connsiteX22" fmla="*/ 861346 w 1553971"/>
              <a:gd name="connsiteY22" fmla="*/ 18145 h 1556513"/>
              <a:gd name="connsiteX23" fmla="*/ 916139 w 1553971"/>
              <a:gd name="connsiteY23" fmla="*/ 251240 h 1556513"/>
              <a:gd name="connsiteX24" fmla="*/ 1162754 w 1553971"/>
              <a:gd name="connsiteY24" fmla="*/ 393956 h 155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3971" h="1556513">
                <a:moveTo>
                  <a:pt x="1162754" y="393956"/>
                </a:moveTo>
                <a:lnTo>
                  <a:pt x="1392087" y="325092"/>
                </a:lnTo>
                <a:lnTo>
                  <a:pt x="1476543" y="471717"/>
                </a:lnTo>
                <a:lnTo>
                  <a:pt x="1301908" y="635540"/>
                </a:lnTo>
                <a:cubicBezTo>
                  <a:pt x="1327198" y="728996"/>
                  <a:pt x="1327198" y="827517"/>
                  <a:pt x="1301908" y="920972"/>
                </a:cubicBezTo>
                <a:lnTo>
                  <a:pt x="1476543" y="1084796"/>
                </a:lnTo>
                <a:lnTo>
                  <a:pt x="1392087" y="1231421"/>
                </a:lnTo>
                <a:lnTo>
                  <a:pt x="1162754" y="1162557"/>
                </a:lnTo>
                <a:cubicBezTo>
                  <a:pt x="1094653" y="1231238"/>
                  <a:pt x="1009530" y="1280499"/>
                  <a:pt x="916139" y="1305273"/>
                </a:cubicBezTo>
                <a:lnTo>
                  <a:pt x="861346" y="1538368"/>
                </a:lnTo>
                <a:lnTo>
                  <a:pt x="692625" y="1538368"/>
                </a:lnTo>
                <a:lnTo>
                  <a:pt x="637832" y="1305273"/>
                </a:lnTo>
                <a:cubicBezTo>
                  <a:pt x="544441" y="1280499"/>
                  <a:pt x="459318" y="1231238"/>
                  <a:pt x="391217" y="1162557"/>
                </a:cubicBezTo>
                <a:lnTo>
                  <a:pt x="161884" y="1231421"/>
                </a:lnTo>
                <a:lnTo>
                  <a:pt x="77428" y="1084796"/>
                </a:lnTo>
                <a:lnTo>
                  <a:pt x="252063" y="920973"/>
                </a:lnTo>
                <a:cubicBezTo>
                  <a:pt x="226773" y="827517"/>
                  <a:pt x="226773" y="728996"/>
                  <a:pt x="252063" y="635541"/>
                </a:cubicBezTo>
                <a:lnTo>
                  <a:pt x="77428" y="471717"/>
                </a:lnTo>
                <a:lnTo>
                  <a:pt x="161884" y="325092"/>
                </a:lnTo>
                <a:lnTo>
                  <a:pt x="391217" y="393956"/>
                </a:lnTo>
                <a:cubicBezTo>
                  <a:pt x="459318" y="325275"/>
                  <a:pt x="544441" y="276014"/>
                  <a:pt x="637832" y="251240"/>
                </a:cubicBezTo>
                <a:lnTo>
                  <a:pt x="692625" y="18145"/>
                </a:lnTo>
                <a:lnTo>
                  <a:pt x="861346" y="18145"/>
                </a:lnTo>
                <a:lnTo>
                  <a:pt x="916139" y="251240"/>
                </a:lnTo>
                <a:cubicBezTo>
                  <a:pt x="1009530" y="276014"/>
                  <a:pt x="1094653" y="325275"/>
                  <a:pt x="1162754" y="39395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43" tIns="306897" rIns="304843" bIns="306897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r>
              <a:rPr lang="en-US" sz="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Freeform 4"/>
          <p:cNvSpPr/>
          <p:nvPr/>
        </p:nvSpPr>
        <p:spPr>
          <a:xfrm rot="21431852">
            <a:off x="5206895" y="2730613"/>
            <a:ext cx="1378282" cy="1307591"/>
          </a:xfrm>
          <a:custGeom>
            <a:avLst/>
            <a:gdLst>
              <a:gd name="connsiteX0" fmla="*/ 1065148 w 1423525"/>
              <a:gd name="connsiteY0" fmla="*/ 360543 h 1423525"/>
              <a:gd name="connsiteX1" fmla="*/ 1275166 w 1423525"/>
              <a:gd name="connsiteY1" fmla="*/ 297247 h 1423525"/>
              <a:gd name="connsiteX2" fmla="*/ 1352445 w 1423525"/>
              <a:gd name="connsiteY2" fmla="*/ 431098 h 1423525"/>
              <a:gd name="connsiteX3" fmla="*/ 1192621 w 1423525"/>
              <a:gd name="connsiteY3" fmla="*/ 581331 h 1423525"/>
              <a:gd name="connsiteX4" fmla="*/ 1192621 w 1423525"/>
              <a:gd name="connsiteY4" fmla="*/ 842194 h 1423525"/>
              <a:gd name="connsiteX5" fmla="*/ 1352445 w 1423525"/>
              <a:gd name="connsiteY5" fmla="*/ 992427 h 1423525"/>
              <a:gd name="connsiteX6" fmla="*/ 1275166 w 1423525"/>
              <a:gd name="connsiteY6" fmla="*/ 1126278 h 1423525"/>
              <a:gd name="connsiteX7" fmla="*/ 1065148 w 1423525"/>
              <a:gd name="connsiteY7" fmla="*/ 1062982 h 1423525"/>
              <a:gd name="connsiteX8" fmla="*/ 839234 w 1423525"/>
              <a:gd name="connsiteY8" fmla="*/ 1193413 h 1423525"/>
              <a:gd name="connsiteX9" fmla="*/ 789041 w 1423525"/>
              <a:gd name="connsiteY9" fmla="*/ 1406942 h 1423525"/>
              <a:gd name="connsiteX10" fmla="*/ 634484 w 1423525"/>
              <a:gd name="connsiteY10" fmla="*/ 1406942 h 1423525"/>
              <a:gd name="connsiteX11" fmla="*/ 584290 w 1423525"/>
              <a:gd name="connsiteY11" fmla="*/ 1193413 h 1423525"/>
              <a:gd name="connsiteX12" fmla="*/ 358376 w 1423525"/>
              <a:gd name="connsiteY12" fmla="*/ 1062982 h 1423525"/>
              <a:gd name="connsiteX13" fmla="*/ 148359 w 1423525"/>
              <a:gd name="connsiteY13" fmla="*/ 1126278 h 1423525"/>
              <a:gd name="connsiteX14" fmla="*/ 71080 w 1423525"/>
              <a:gd name="connsiteY14" fmla="*/ 992427 h 1423525"/>
              <a:gd name="connsiteX15" fmla="*/ 230904 w 1423525"/>
              <a:gd name="connsiteY15" fmla="*/ 842194 h 1423525"/>
              <a:gd name="connsiteX16" fmla="*/ 230904 w 1423525"/>
              <a:gd name="connsiteY16" fmla="*/ 581331 h 1423525"/>
              <a:gd name="connsiteX17" fmla="*/ 71080 w 1423525"/>
              <a:gd name="connsiteY17" fmla="*/ 431098 h 1423525"/>
              <a:gd name="connsiteX18" fmla="*/ 148359 w 1423525"/>
              <a:gd name="connsiteY18" fmla="*/ 297247 h 1423525"/>
              <a:gd name="connsiteX19" fmla="*/ 358377 w 1423525"/>
              <a:gd name="connsiteY19" fmla="*/ 360543 h 1423525"/>
              <a:gd name="connsiteX20" fmla="*/ 584291 w 1423525"/>
              <a:gd name="connsiteY20" fmla="*/ 230112 h 1423525"/>
              <a:gd name="connsiteX21" fmla="*/ 634484 w 1423525"/>
              <a:gd name="connsiteY21" fmla="*/ 16583 h 1423525"/>
              <a:gd name="connsiteX22" fmla="*/ 789041 w 1423525"/>
              <a:gd name="connsiteY22" fmla="*/ 16583 h 1423525"/>
              <a:gd name="connsiteX23" fmla="*/ 839235 w 1423525"/>
              <a:gd name="connsiteY23" fmla="*/ 230112 h 1423525"/>
              <a:gd name="connsiteX24" fmla="*/ 1065149 w 1423525"/>
              <a:gd name="connsiteY24" fmla="*/ 360543 h 1423525"/>
              <a:gd name="connsiteX25" fmla="*/ 1065148 w 1423525"/>
              <a:gd name="connsiteY25" fmla="*/ 360543 h 142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23525" h="1423525">
                <a:moveTo>
                  <a:pt x="916247" y="360085"/>
                </a:moveTo>
                <a:lnTo>
                  <a:pt x="1068507" y="265783"/>
                </a:lnTo>
                <a:lnTo>
                  <a:pt x="1157741" y="355017"/>
                </a:lnTo>
                <a:lnTo>
                  <a:pt x="1063440" y="507277"/>
                </a:lnTo>
                <a:cubicBezTo>
                  <a:pt x="1099761" y="569743"/>
                  <a:pt x="1118789" y="640756"/>
                  <a:pt x="1118567" y="713013"/>
                </a:cubicBezTo>
                <a:lnTo>
                  <a:pt x="1276364" y="797723"/>
                </a:lnTo>
                <a:lnTo>
                  <a:pt x="1243702" y="919619"/>
                </a:lnTo>
                <a:lnTo>
                  <a:pt x="1064690" y="914081"/>
                </a:lnTo>
                <a:cubicBezTo>
                  <a:pt x="1028754" y="976769"/>
                  <a:pt x="976769" y="1028754"/>
                  <a:pt x="914081" y="1064690"/>
                </a:cubicBezTo>
                <a:lnTo>
                  <a:pt x="919619" y="1243702"/>
                </a:lnTo>
                <a:lnTo>
                  <a:pt x="797724" y="1276364"/>
                </a:lnTo>
                <a:lnTo>
                  <a:pt x="713013" y="1118566"/>
                </a:lnTo>
                <a:cubicBezTo>
                  <a:pt x="640755" y="1118788"/>
                  <a:pt x="569743" y="1099761"/>
                  <a:pt x="507277" y="1063440"/>
                </a:cubicBezTo>
                <a:lnTo>
                  <a:pt x="355018" y="1157742"/>
                </a:lnTo>
                <a:lnTo>
                  <a:pt x="265784" y="1068508"/>
                </a:lnTo>
                <a:lnTo>
                  <a:pt x="360085" y="916248"/>
                </a:lnTo>
                <a:cubicBezTo>
                  <a:pt x="323764" y="853782"/>
                  <a:pt x="304736" y="782769"/>
                  <a:pt x="304958" y="710512"/>
                </a:cubicBezTo>
                <a:lnTo>
                  <a:pt x="147161" y="625802"/>
                </a:lnTo>
                <a:lnTo>
                  <a:pt x="179823" y="503906"/>
                </a:lnTo>
                <a:lnTo>
                  <a:pt x="358835" y="509444"/>
                </a:lnTo>
                <a:cubicBezTo>
                  <a:pt x="394771" y="446756"/>
                  <a:pt x="446756" y="394771"/>
                  <a:pt x="509444" y="358835"/>
                </a:cubicBezTo>
                <a:lnTo>
                  <a:pt x="503906" y="179823"/>
                </a:lnTo>
                <a:lnTo>
                  <a:pt x="625801" y="147161"/>
                </a:lnTo>
                <a:lnTo>
                  <a:pt x="710512" y="304959"/>
                </a:lnTo>
                <a:cubicBezTo>
                  <a:pt x="782770" y="304737"/>
                  <a:pt x="853782" y="323764"/>
                  <a:pt x="916248" y="360085"/>
                </a:cubicBezTo>
                <a:lnTo>
                  <a:pt x="916247" y="360085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764" tIns="401765" rIns="401764" bIns="401763" numCol="1" spcCol="1270" anchor="ctr" anchorCtr="0">
            <a:noAutofit/>
          </a:bodyPr>
          <a:lstStyle/>
          <a:p>
            <a:pPr algn="ctr" defTabSz="1666875">
              <a:lnSpc>
                <a:spcPct val="90000"/>
              </a:lnSpc>
              <a:spcAft>
                <a:spcPct val="35000"/>
              </a:spcAft>
            </a:pPr>
            <a:r>
              <a:rPr lang="en-US" sz="37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Circular Arrow 5"/>
          <p:cNvSpPr/>
          <p:nvPr/>
        </p:nvSpPr>
        <p:spPr>
          <a:xfrm rot="20899000">
            <a:off x="5680287" y="3851487"/>
            <a:ext cx="1917801" cy="1917801"/>
          </a:xfrm>
          <a:prstGeom prst="circularArrow">
            <a:avLst>
              <a:gd name="adj1" fmla="val 4688"/>
              <a:gd name="adj2" fmla="val 299029"/>
              <a:gd name="adj3" fmla="val 2501218"/>
              <a:gd name="adj4" fmla="val 15893861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Shape 6"/>
          <p:cNvSpPr/>
          <p:nvPr/>
        </p:nvSpPr>
        <p:spPr>
          <a:xfrm>
            <a:off x="4479052" y="3406050"/>
            <a:ext cx="1393403" cy="139340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399627"/>
              <a:gd name="adj5" fmla="val 752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Circular Arrow 7"/>
          <p:cNvSpPr/>
          <p:nvPr/>
        </p:nvSpPr>
        <p:spPr>
          <a:xfrm rot="755875">
            <a:off x="5079953" y="2653016"/>
            <a:ext cx="1502369" cy="1502369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9771226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5519161" y="3200401"/>
            <a:ext cx="919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Event(s)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9954" y="4150099"/>
            <a:ext cx="947446" cy="25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Experience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3983" y="4784644"/>
            <a:ext cx="103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Effects</a:t>
            </a:r>
          </a:p>
        </p:txBody>
      </p:sp>
      <p:pic>
        <p:nvPicPr>
          <p:cNvPr id="24" name="Picture 2" descr="Image result for SAMHSA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1213" y="6092295"/>
            <a:ext cx="1337310" cy="4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1300" y="3005680"/>
            <a:ext cx="313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Direct, secondary, vicarious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6174" y="3605401"/>
            <a:ext cx="2233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Helplessness, isolation/loneliness, mistrust and shame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8212" y="4172459"/>
            <a:ext cx="202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Functioning in multiple domains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8AC0A02-A3BF-CE46-B568-52D9F29E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Trauma?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CA2566AD-3C1E-3B4A-AC3B-4580FA2163DD}"/>
              </a:ext>
            </a:extLst>
          </p:cNvPr>
          <p:cNvSpPr txBox="1"/>
          <p:nvPr/>
        </p:nvSpPr>
        <p:spPr>
          <a:xfrm>
            <a:off x="2033120" y="1593292"/>
            <a:ext cx="8177681" cy="10955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2000" dirty="0"/>
              <a:t>Trauma is a sudden, unpredictable, physiological experience that overwhelms a person’s ability to cope. It</a:t>
            </a:r>
            <a:r>
              <a:rPr lang="en-US" altLang="en-US" sz="2000" dirty="0"/>
              <a:t> is not just an event itself, but rather a response to a stressful experience in which a person’s ability to cope is dramatically undermined.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28409-9E44-B148-BBD5-A82965CA812C}"/>
              </a:ext>
            </a:extLst>
          </p:cNvPr>
          <p:cNvSpPr txBox="1"/>
          <p:nvPr/>
        </p:nvSpPr>
        <p:spPr>
          <a:xfrm>
            <a:off x="3989615" y="6041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0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8077-07D9-5E45-9898-F0ED2EA0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2" y="304801"/>
            <a:ext cx="7916876" cy="59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04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1385" y="5733249"/>
            <a:ext cx="465604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3610" y="5914786"/>
            <a:ext cx="2279837" cy="3748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73101" marR="2799" indent="250936" algn="r">
              <a:lnSpc>
                <a:spcPct val="102099"/>
              </a:lnSpc>
            </a:pP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44" dirty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147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106" dirty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23155" y="5914786"/>
            <a:ext cx="504265" cy="3860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5602">
              <a:lnSpc>
                <a:spcPct val="102099"/>
              </a:lnSpc>
            </a:pPr>
            <a:r>
              <a:rPr sz="1147" spc="22" dirty="0">
                <a:solidFill>
                  <a:srgbClr val="FFFFFF"/>
                </a:solidFill>
                <a:latin typeface="Times New Roman"/>
                <a:cs typeface="Times New Roman"/>
              </a:rPr>
              <a:t>sability</a:t>
            </a:r>
            <a:r>
              <a:rPr sz="1147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66" dirty="0">
                <a:solidFill>
                  <a:srgbClr val="FFFFFF"/>
                </a:solidFill>
                <a:latin typeface="Times New Roman"/>
                <a:cs typeface="Times New Roman"/>
              </a:rPr>
              <a:t>munity</a:t>
            </a:r>
            <a:endParaRPr sz="1147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48678" y="1716241"/>
            <a:ext cx="2279510" cy="1368098"/>
          </a:xfrm>
          <a:custGeom>
            <a:avLst/>
            <a:gdLst/>
            <a:ahLst/>
            <a:cxnLst/>
            <a:rect l="l" t="t" r="r" b="b"/>
            <a:pathLst>
              <a:path w="2583445" h="1550511">
                <a:moveTo>
                  <a:pt x="0" y="0"/>
                </a:moveTo>
                <a:lnTo>
                  <a:pt x="2583445" y="0"/>
                </a:lnTo>
                <a:lnTo>
                  <a:pt x="2583445" y="1550511"/>
                </a:lnTo>
                <a:lnTo>
                  <a:pt x="0" y="1550511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48681" y="1716245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93932" y="2214432"/>
            <a:ext cx="1794623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56141" y="1716241"/>
            <a:ext cx="2279511" cy="1368098"/>
          </a:xfrm>
          <a:custGeom>
            <a:avLst/>
            <a:gdLst/>
            <a:ahLst/>
            <a:cxnLst/>
            <a:rect l="l" t="t" r="r" b="b"/>
            <a:pathLst>
              <a:path w="2583446" h="1550511">
                <a:moveTo>
                  <a:pt x="0" y="0"/>
                </a:moveTo>
                <a:lnTo>
                  <a:pt x="2583446" y="0"/>
                </a:lnTo>
                <a:lnTo>
                  <a:pt x="2583446" y="1550511"/>
                </a:lnTo>
                <a:lnTo>
                  <a:pt x="0" y="1550511"/>
                </a:lnTo>
                <a:lnTo>
                  <a:pt x="0" y="0"/>
                </a:lnTo>
                <a:close/>
              </a:path>
            </a:pathLst>
          </a:custGeom>
          <a:solidFill>
            <a:srgbClr val="D5D2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6141" y="1716245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08939" y="2214432"/>
            <a:ext cx="1179979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Routines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63608" y="1716241"/>
            <a:ext cx="2279510" cy="1368098"/>
          </a:xfrm>
          <a:custGeom>
            <a:avLst/>
            <a:gdLst/>
            <a:ahLst/>
            <a:cxnLst/>
            <a:rect l="l" t="t" r="r" b="b"/>
            <a:pathLst>
              <a:path w="2583445" h="1550511">
                <a:moveTo>
                  <a:pt x="0" y="0"/>
                </a:moveTo>
                <a:lnTo>
                  <a:pt x="2583445" y="0"/>
                </a:lnTo>
                <a:lnTo>
                  <a:pt x="2583445" y="1550511"/>
                </a:lnTo>
                <a:lnTo>
                  <a:pt x="0" y="1550511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3606" y="1716245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732124" y="2108498"/>
            <a:ext cx="1748678" cy="5978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6060" marR="11202" indent="-255419">
              <a:lnSpc>
                <a:spcPts val="2338"/>
              </a:lnSpc>
            </a:pPr>
            <a:r>
              <a:rPr sz="2294" spc="-13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94" spc="4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n befo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 changes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48678" y="3312356"/>
            <a:ext cx="2279510" cy="1368096"/>
          </a:xfrm>
          <a:custGeom>
            <a:avLst/>
            <a:gdLst/>
            <a:ahLst/>
            <a:cxnLst/>
            <a:rect l="l" t="t" r="r" b="b"/>
            <a:pathLst>
              <a:path w="2583445" h="1550509">
                <a:moveTo>
                  <a:pt x="0" y="0"/>
                </a:moveTo>
                <a:lnTo>
                  <a:pt x="2583445" y="0"/>
                </a:lnTo>
                <a:lnTo>
                  <a:pt x="2583445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9411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48681" y="3312358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14849" y="3810546"/>
            <a:ext cx="1153646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Choices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56141" y="3312356"/>
            <a:ext cx="2279511" cy="1368096"/>
          </a:xfrm>
          <a:custGeom>
            <a:avLst/>
            <a:gdLst/>
            <a:ahLst/>
            <a:cxnLst/>
            <a:rect l="l" t="t" r="r" b="b"/>
            <a:pathLst>
              <a:path w="2583446" h="1550509">
                <a:moveTo>
                  <a:pt x="0" y="0"/>
                </a:moveTo>
                <a:lnTo>
                  <a:pt x="2583446" y="0"/>
                </a:lnTo>
                <a:lnTo>
                  <a:pt x="2583446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A79E9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56141" y="3312358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47334" y="3810546"/>
            <a:ext cx="1503269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Clear 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limits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63608" y="3312356"/>
            <a:ext cx="2279510" cy="1368096"/>
          </a:xfrm>
          <a:custGeom>
            <a:avLst/>
            <a:gdLst/>
            <a:ahLst/>
            <a:cxnLst/>
            <a:rect l="l" t="t" r="r" b="b"/>
            <a:pathLst>
              <a:path w="2583445" h="1550509">
                <a:moveTo>
                  <a:pt x="0" y="0"/>
                </a:moveTo>
                <a:lnTo>
                  <a:pt x="2583445" y="0"/>
                </a:lnTo>
                <a:lnTo>
                  <a:pt x="2583445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63606" y="3312358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59084" y="3810546"/>
            <a:ext cx="1694890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94" spc="-2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94" dirty="0">
                <a:solidFill>
                  <a:srgbClr val="FFFFFF"/>
                </a:solidFill>
                <a:latin typeface="Calibri"/>
                <a:cs typeface="Calibri"/>
              </a:rPr>
              <a:t>fe </a:t>
            </a:r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spaces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48678" y="4908473"/>
            <a:ext cx="2279510" cy="1368096"/>
          </a:xfrm>
          <a:custGeom>
            <a:avLst/>
            <a:gdLst/>
            <a:ahLst/>
            <a:cxnLst/>
            <a:rect l="l" t="t" r="r" b="b"/>
            <a:pathLst>
              <a:path w="2583445" h="1550509">
                <a:moveTo>
                  <a:pt x="0" y="0"/>
                </a:moveTo>
                <a:lnTo>
                  <a:pt x="2583445" y="0"/>
                </a:lnTo>
                <a:lnTo>
                  <a:pt x="2583445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D5D2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48681" y="4908470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854077" y="5300729"/>
            <a:ext cx="1474694" cy="5978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4133" marR="11202" indent="-223493">
              <a:lnSpc>
                <a:spcPts val="2338"/>
              </a:lnSpc>
            </a:pPr>
            <a:r>
              <a:rPr sz="2294" spc="-2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icipat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94" spc="-4" dirty="0">
                <a:solidFill>
                  <a:srgbClr val="FFFFFF"/>
                </a:solidFill>
                <a:latin typeface="Calibri"/>
                <a:cs typeface="Calibri"/>
              </a:rPr>
              <a:t>triggers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56141" y="4908473"/>
            <a:ext cx="2279511" cy="1368096"/>
          </a:xfrm>
          <a:custGeom>
            <a:avLst/>
            <a:gdLst/>
            <a:ahLst/>
            <a:cxnLst/>
            <a:rect l="l" t="t" r="r" b="b"/>
            <a:pathLst>
              <a:path w="2583446" h="1550509">
                <a:moveTo>
                  <a:pt x="0" y="0"/>
                </a:moveTo>
                <a:lnTo>
                  <a:pt x="2583446" y="0"/>
                </a:lnTo>
                <a:lnTo>
                  <a:pt x="2583446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56141" y="4908470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118223" y="5138199"/>
            <a:ext cx="1961590" cy="9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-560" algn="ctr">
              <a:lnSpc>
                <a:spcPct val="88400"/>
              </a:lnSpc>
            </a:pPr>
            <a:r>
              <a:rPr sz="2294" spc="-22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wer</a:t>
            </a:r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 questions about tr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auma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63608" y="4908473"/>
            <a:ext cx="2279510" cy="1368096"/>
          </a:xfrm>
          <a:custGeom>
            <a:avLst/>
            <a:gdLst/>
            <a:ahLst/>
            <a:cxnLst/>
            <a:rect l="l" t="t" r="r" b="b"/>
            <a:pathLst>
              <a:path w="2583445" h="1550509">
                <a:moveTo>
                  <a:pt x="0" y="0"/>
                </a:moveTo>
                <a:lnTo>
                  <a:pt x="2583445" y="0"/>
                </a:lnTo>
                <a:lnTo>
                  <a:pt x="2583445" y="1550509"/>
                </a:lnTo>
                <a:lnTo>
                  <a:pt x="0" y="1550509"/>
                </a:lnTo>
                <a:lnTo>
                  <a:pt x="0" y="0"/>
                </a:lnTo>
                <a:close/>
              </a:path>
            </a:pathLst>
          </a:custGeom>
          <a:solidFill>
            <a:srgbClr val="9411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63606" y="4908470"/>
            <a:ext cx="2279511" cy="1368097"/>
          </a:xfrm>
          <a:custGeom>
            <a:avLst/>
            <a:gdLst/>
            <a:ahLst/>
            <a:cxnLst/>
            <a:rect l="l" t="t" r="r" b="b"/>
            <a:pathLst>
              <a:path w="2583446" h="1550510">
                <a:moveTo>
                  <a:pt x="0" y="0"/>
                </a:moveTo>
                <a:lnTo>
                  <a:pt x="2583446" y="0"/>
                </a:lnTo>
                <a:lnTo>
                  <a:pt x="2583446" y="1550510"/>
                </a:lnTo>
                <a:lnTo>
                  <a:pt x="0" y="1550510"/>
                </a:lnTo>
                <a:lnTo>
                  <a:pt x="0" y="0"/>
                </a:lnTo>
                <a:close/>
              </a:path>
            </a:pathLst>
          </a:custGeom>
          <a:ln w="4716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540214" y="5098423"/>
            <a:ext cx="2132479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294" spc="-9" dirty="0">
                <a:solidFill>
                  <a:srgbClr val="FFFFFF"/>
                </a:solidFill>
                <a:latin typeface="Calibri"/>
                <a:cs typeface="Calibri"/>
              </a:rPr>
              <a:t>link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23247" y="5395722"/>
            <a:ext cx="1966632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8" dirty="0">
                <a:solidFill>
                  <a:srgbClr val="FFFFFF"/>
                </a:solidFill>
                <a:latin typeface="Calibri"/>
                <a:cs typeface="Calibri"/>
              </a:rPr>
              <a:t>b/w trauma &amp;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76697" y="5704910"/>
            <a:ext cx="1259541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94" spc="-12" dirty="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endParaRPr sz="2294" dirty="0">
              <a:latin typeface="Calibri"/>
              <a:cs typeface="Calibri"/>
            </a:endParaRPr>
          </a:p>
        </p:txBody>
      </p:sp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2102225" y="201706"/>
            <a:ext cx="7987553" cy="1143000"/>
          </a:xfrm>
        </p:spPr>
        <p:txBody>
          <a:bodyPr/>
          <a:lstStyle/>
          <a:p>
            <a:r>
              <a:rPr lang="en-US" dirty="0"/>
              <a:t>General Strategies</a:t>
            </a:r>
          </a:p>
        </p:txBody>
      </p:sp>
      <p:sp>
        <p:nvSpPr>
          <p:cNvPr id="40" name="object 40"/>
          <p:cNvSpPr/>
          <p:nvPr/>
        </p:nvSpPr>
        <p:spPr>
          <a:xfrm>
            <a:off x="7136796" y="1142369"/>
            <a:ext cx="3209873" cy="713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007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44052" y="5729441"/>
            <a:ext cx="7723655" cy="4583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142186" indent="383688">
              <a:lnSpc>
                <a:spcPct val="102099"/>
              </a:lnSpc>
            </a:pP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93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22" dirty="0">
                <a:solidFill>
                  <a:srgbClr val="FFFFFF"/>
                </a:solidFill>
                <a:latin typeface="Times New Roman"/>
                <a:cs typeface="Times New Roman"/>
              </a:rPr>
              <a:t>Disab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26864" y="5733249"/>
            <a:ext cx="300318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79" dirty="0">
                <a:solidFill>
                  <a:srgbClr val="FFFFFF"/>
                </a:solidFill>
                <a:latin typeface="Times New Roman"/>
                <a:cs typeface="Times New Roman"/>
              </a:rPr>
              <a:t>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56384" y="5918597"/>
            <a:ext cx="270622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dirty="0">
                <a:solidFill>
                  <a:srgbClr val="FFFFFF"/>
                </a:solidFill>
                <a:latin typeface="Times New Roman"/>
                <a:cs typeface="Times New Roman"/>
              </a:rPr>
              <a:t>ility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26242" y="6103938"/>
            <a:ext cx="1100978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79" dirty="0">
                <a:solidFill>
                  <a:srgbClr val="FFFFFF"/>
                </a:solidFill>
                <a:latin typeface="Times New Roman"/>
                <a:cs typeface="Times New Roman"/>
              </a:rPr>
              <a:t>ommunity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BS</a:t>
            </a:r>
            <a:r>
              <a:rPr spc="-22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Strategie</a:t>
            </a:r>
            <a:r>
              <a:rPr spc="-18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Base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FBA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44049" y="2040497"/>
            <a:ext cx="7703696" cy="676920"/>
          </a:xfrm>
          <a:custGeom>
            <a:avLst/>
            <a:gdLst/>
            <a:ahLst/>
            <a:cxnLst/>
            <a:rect l="l" t="t" r="r" b="b"/>
            <a:pathLst>
              <a:path w="8730856" h="767176">
                <a:moveTo>
                  <a:pt x="0" y="0"/>
                </a:moveTo>
                <a:lnTo>
                  <a:pt x="8730856" y="0"/>
                </a:lnTo>
                <a:lnTo>
                  <a:pt x="8730856" y="767176"/>
                </a:lnTo>
                <a:lnTo>
                  <a:pt x="0" y="767176"/>
                </a:lnTo>
                <a:lnTo>
                  <a:pt x="0" y="0"/>
                </a:lnTo>
                <a:close/>
              </a:path>
            </a:pathLst>
          </a:custGeom>
          <a:ln w="28042">
            <a:solidFill>
              <a:srgbClr val="E470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29234" y="1805549"/>
            <a:ext cx="5392588" cy="469903"/>
          </a:xfrm>
          <a:custGeom>
            <a:avLst/>
            <a:gdLst/>
            <a:ahLst/>
            <a:cxnLst/>
            <a:rect l="l" t="t" r="r" b="b"/>
            <a:pathLst>
              <a:path w="6111600" h="532557">
                <a:moveTo>
                  <a:pt x="6022863" y="0"/>
                </a:moveTo>
                <a:lnTo>
                  <a:pt x="75848" y="929"/>
                </a:lnTo>
                <a:lnTo>
                  <a:pt x="37117" y="16554"/>
                </a:lnTo>
                <a:lnTo>
                  <a:pt x="10131" y="47536"/>
                </a:lnTo>
                <a:lnTo>
                  <a:pt x="0" y="88761"/>
                </a:lnTo>
                <a:lnTo>
                  <a:pt x="929" y="456687"/>
                </a:lnTo>
                <a:lnTo>
                  <a:pt x="16550" y="495430"/>
                </a:lnTo>
                <a:lnTo>
                  <a:pt x="47522" y="522424"/>
                </a:lnTo>
                <a:lnTo>
                  <a:pt x="88736" y="532557"/>
                </a:lnTo>
                <a:lnTo>
                  <a:pt x="6035751" y="531628"/>
                </a:lnTo>
                <a:lnTo>
                  <a:pt x="6074482" y="516002"/>
                </a:lnTo>
                <a:lnTo>
                  <a:pt x="6101469" y="485021"/>
                </a:lnTo>
                <a:lnTo>
                  <a:pt x="6111600" y="443796"/>
                </a:lnTo>
                <a:lnTo>
                  <a:pt x="6110671" y="75869"/>
                </a:lnTo>
                <a:lnTo>
                  <a:pt x="6095049" y="37127"/>
                </a:lnTo>
                <a:lnTo>
                  <a:pt x="6064076" y="10133"/>
                </a:lnTo>
                <a:lnTo>
                  <a:pt x="6022863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239" y="1805546"/>
            <a:ext cx="5392587" cy="469904"/>
          </a:xfrm>
          <a:custGeom>
            <a:avLst/>
            <a:gdLst/>
            <a:ahLst/>
            <a:cxnLst/>
            <a:rect l="l" t="t" r="r" b="b"/>
            <a:pathLst>
              <a:path w="6111599" h="532558">
                <a:moveTo>
                  <a:pt x="0" y="88762"/>
                </a:moveTo>
                <a:lnTo>
                  <a:pt x="10131" y="47536"/>
                </a:lnTo>
                <a:lnTo>
                  <a:pt x="37117" y="16555"/>
                </a:lnTo>
                <a:lnTo>
                  <a:pt x="75848" y="929"/>
                </a:lnTo>
                <a:lnTo>
                  <a:pt x="6022863" y="0"/>
                </a:lnTo>
                <a:lnTo>
                  <a:pt x="6037423" y="1189"/>
                </a:lnTo>
                <a:lnTo>
                  <a:pt x="6075791" y="17511"/>
                </a:lnTo>
                <a:lnTo>
                  <a:pt x="6102214" y="48989"/>
                </a:lnTo>
                <a:lnTo>
                  <a:pt x="6111599" y="443796"/>
                </a:lnTo>
                <a:lnTo>
                  <a:pt x="6110410" y="458361"/>
                </a:lnTo>
                <a:lnTo>
                  <a:pt x="6094093" y="496739"/>
                </a:lnTo>
                <a:lnTo>
                  <a:pt x="6062624" y="523170"/>
                </a:lnTo>
                <a:lnTo>
                  <a:pt x="88736" y="532558"/>
                </a:lnTo>
                <a:lnTo>
                  <a:pt x="74176" y="531369"/>
                </a:lnTo>
                <a:lnTo>
                  <a:pt x="35808" y="515047"/>
                </a:lnTo>
                <a:lnTo>
                  <a:pt x="9385" y="483569"/>
                </a:lnTo>
                <a:lnTo>
                  <a:pt x="0" y="88762"/>
                </a:lnTo>
                <a:close/>
              </a:path>
            </a:pathLst>
          </a:custGeom>
          <a:ln w="2804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44049" y="3038329"/>
            <a:ext cx="7703696" cy="902561"/>
          </a:xfrm>
          <a:custGeom>
            <a:avLst/>
            <a:gdLst/>
            <a:ahLst/>
            <a:cxnLst/>
            <a:rect l="l" t="t" r="r" b="b"/>
            <a:pathLst>
              <a:path w="8730856" h="1022902">
                <a:moveTo>
                  <a:pt x="0" y="0"/>
                </a:moveTo>
                <a:lnTo>
                  <a:pt x="8730856" y="0"/>
                </a:lnTo>
                <a:lnTo>
                  <a:pt x="8730856" y="1022902"/>
                </a:lnTo>
                <a:lnTo>
                  <a:pt x="0" y="1022902"/>
                </a:lnTo>
                <a:lnTo>
                  <a:pt x="0" y="0"/>
                </a:lnTo>
                <a:close/>
              </a:path>
            </a:pathLst>
          </a:custGeom>
          <a:ln w="28042">
            <a:solidFill>
              <a:srgbClr val="D5D23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9234" y="2803381"/>
            <a:ext cx="5392588" cy="469903"/>
          </a:xfrm>
          <a:custGeom>
            <a:avLst/>
            <a:gdLst/>
            <a:ahLst/>
            <a:cxnLst/>
            <a:rect l="l" t="t" r="r" b="b"/>
            <a:pathLst>
              <a:path w="6111600" h="532557">
                <a:moveTo>
                  <a:pt x="6022863" y="0"/>
                </a:moveTo>
                <a:lnTo>
                  <a:pt x="75848" y="929"/>
                </a:lnTo>
                <a:lnTo>
                  <a:pt x="37117" y="16554"/>
                </a:lnTo>
                <a:lnTo>
                  <a:pt x="10131" y="47536"/>
                </a:lnTo>
                <a:lnTo>
                  <a:pt x="0" y="88761"/>
                </a:lnTo>
                <a:lnTo>
                  <a:pt x="929" y="456687"/>
                </a:lnTo>
                <a:lnTo>
                  <a:pt x="16550" y="495430"/>
                </a:lnTo>
                <a:lnTo>
                  <a:pt x="47522" y="522424"/>
                </a:lnTo>
                <a:lnTo>
                  <a:pt x="88736" y="532557"/>
                </a:lnTo>
                <a:lnTo>
                  <a:pt x="6035751" y="531628"/>
                </a:lnTo>
                <a:lnTo>
                  <a:pt x="6074482" y="516002"/>
                </a:lnTo>
                <a:lnTo>
                  <a:pt x="6101469" y="485021"/>
                </a:lnTo>
                <a:lnTo>
                  <a:pt x="6111600" y="443796"/>
                </a:lnTo>
                <a:lnTo>
                  <a:pt x="6110671" y="75869"/>
                </a:lnTo>
                <a:lnTo>
                  <a:pt x="6095049" y="37127"/>
                </a:lnTo>
                <a:lnTo>
                  <a:pt x="6064076" y="10133"/>
                </a:lnTo>
                <a:lnTo>
                  <a:pt x="6022863" y="0"/>
                </a:lnTo>
                <a:close/>
              </a:path>
            </a:pathLst>
          </a:custGeom>
          <a:solidFill>
            <a:srgbClr val="D5D2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9239" y="2803377"/>
            <a:ext cx="5392587" cy="469904"/>
          </a:xfrm>
          <a:custGeom>
            <a:avLst/>
            <a:gdLst/>
            <a:ahLst/>
            <a:cxnLst/>
            <a:rect l="l" t="t" r="r" b="b"/>
            <a:pathLst>
              <a:path w="6111599" h="532558">
                <a:moveTo>
                  <a:pt x="0" y="88762"/>
                </a:moveTo>
                <a:lnTo>
                  <a:pt x="10131" y="47536"/>
                </a:lnTo>
                <a:lnTo>
                  <a:pt x="37117" y="16555"/>
                </a:lnTo>
                <a:lnTo>
                  <a:pt x="75848" y="929"/>
                </a:lnTo>
                <a:lnTo>
                  <a:pt x="6022863" y="0"/>
                </a:lnTo>
                <a:lnTo>
                  <a:pt x="6037423" y="1189"/>
                </a:lnTo>
                <a:lnTo>
                  <a:pt x="6075791" y="17511"/>
                </a:lnTo>
                <a:lnTo>
                  <a:pt x="6102214" y="48989"/>
                </a:lnTo>
                <a:lnTo>
                  <a:pt x="6111599" y="443796"/>
                </a:lnTo>
                <a:lnTo>
                  <a:pt x="6110410" y="458361"/>
                </a:lnTo>
                <a:lnTo>
                  <a:pt x="6094093" y="496739"/>
                </a:lnTo>
                <a:lnTo>
                  <a:pt x="6062624" y="523170"/>
                </a:lnTo>
                <a:lnTo>
                  <a:pt x="88736" y="532558"/>
                </a:lnTo>
                <a:lnTo>
                  <a:pt x="74176" y="531369"/>
                </a:lnTo>
                <a:lnTo>
                  <a:pt x="35808" y="515047"/>
                </a:lnTo>
                <a:lnTo>
                  <a:pt x="9385" y="483569"/>
                </a:lnTo>
                <a:lnTo>
                  <a:pt x="0" y="88762"/>
                </a:lnTo>
                <a:close/>
              </a:path>
            </a:pathLst>
          </a:custGeom>
          <a:ln w="2804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44049" y="4261799"/>
            <a:ext cx="7703696" cy="676920"/>
          </a:xfrm>
          <a:custGeom>
            <a:avLst/>
            <a:gdLst/>
            <a:ahLst/>
            <a:cxnLst/>
            <a:rect l="l" t="t" r="r" b="b"/>
            <a:pathLst>
              <a:path w="8730856" h="767176">
                <a:moveTo>
                  <a:pt x="0" y="0"/>
                </a:moveTo>
                <a:lnTo>
                  <a:pt x="8730856" y="0"/>
                </a:lnTo>
                <a:lnTo>
                  <a:pt x="8730856" y="767176"/>
                </a:lnTo>
                <a:lnTo>
                  <a:pt x="0" y="767176"/>
                </a:lnTo>
                <a:lnTo>
                  <a:pt x="0" y="0"/>
                </a:lnTo>
                <a:close/>
              </a:path>
            </a:pathLst>
          </a:custGeom>
          <a:ln w="28042">
            <a:solidFill>
              <a:srgbClr val="9FC6D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9234" y="4026852"/>
            <a:ext cx="5392588" cy="469905"/>
          </a:xfrm>
          <a:custGeom>
            <a:avLst/>
            <a:gdLst/>
            <a:ahLst/>
            <a:cxnLst/>
            <a:rect l="l" t="t" r="r" b="b"/>
            <a:pathLst>
              <a:path w="6111600" h="532559">
                <a:moveTo>
                  <a:pt x="6022863" y="0"/>
                </a:moveTo>
                <a:lnTo>
                  <a:pt x="75848" y="929"/>
                </a:lnTo>
                <a:lnTo>
                  <a:pt x="37117" y="16555"/>
                </a:lnTo>
                <a:lnTo>
                  <a:pt x="10131" y="47536"/>
                </a:lnTo>
                <a:lnTo>
                  <a:pt x="0" y="88761"/>
                </a:lnTo>
                <a:lnTo>
                  <a:pt x="929" y="456688"/>
                </a:lnTo>
                <a:lnTo>
                  <a:pt x="16550" y="495430"/>
                </a:lnTo>
                <a:lnTo>
                  <a:pt x="47522" y="522425"/>
                </a:lnTo>
                <a:lnTo>
                  <a:pt x="88736" y="532559"/>
                </a:lnTo>
                <a:lnTo>
                  <a:pt x="6035751" y="531629"/>
                </a:lnTo>
                <a:lnTo>
                  <a:pt x="6074482" y="516003"/>
                </a:lnTo>
                <a:lnTo>
                  <a:pt x="6101469" y="485022"/>
                </a:lnTo>
                <a:lnTo>
                  <a:pt x="6111600" y="443797"/>
                </a:lnTo>
                <a:lnTo>
                  <a:pt x="6110671" y="75869"/>
                </a:lnTo>
                <a:lnTo>
                  <a:pt x="6095049" y="37128"/>
                </a:lnTo>
                <a:lnTo>
                  <a:pt x="6064076" y="10134"/>
                </a:lnTo>
                <a:lnTo>
                  <a:pt x="6022863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629239" y="4026847"/>
            <a:ext cx="5392587" cy="469904"/>
          </a:xfrm>
          <a:custGeom>
            <a:avLst/>
            <a:gdLst/>
            <a:ahLst/>
            <a:cxnLst/>
            <a:rect l="l" t="t" r="r" b="b"/>
            <a:pathLst>
              <a:path w="6111599" h="532558">
                <a:moveTo>
                  <a:pt x="0" y="88761"/>
                </a:moveTo>
                <a:lnTo>
                  <a:pt x="10131" y="47536"/>
                </a:lnTo>
                <a:lnTo>
                  <a:pt x="37117" y="16554"/>
                </a:lnTo>
                <a:lnTo>
                  <a:pt x="75848" y="929"/>
                </a:lnTo>
                <a:lnTo>
                  <a:pt x="6022863" y="0"/>
                </a:lnTo>
                <a:lnTo>
                  <a:pt x="6037423" y="1189"/>
                </a:lnTo>
                <a:lnTo>
                  <a:pt x="6075791" y="17511"/>
                </a:lnTo>
                <a:lnTo>
                  <a:pt x="6102214" y="48989"/>
                </a:lnTo>
                <a:lnTo>
                  <a:pt x="6111599" y="443796"/>
                </a:lnTo>
                <a:lnTo>
                  <a:pt x="6110410" y="458361"/>
                </a:lnTo>
                <a:lnTo>
                  <a:pt x="6094093" y="496739"/>
                </a:lnTo>
                <a:lnTo>
                  <a:pt x="6062624" y="523170"/>
                </a:lnTo>
                <a:lnTo>
                  <a:pt x="88736" y="532558"/>
                </a:lnTo>
                <a:lnTo>
                  <a:pt x="74176" y="531369"/>
                </a:lnTo>
                <a:lnTo>
                  <a:pt x="35808" y="515047"/>
                </a:lnTo>
                <a:lnTo>
                  <a:pt x="9385" y="483569"/>
                </a:lnTo>
                <a:lnTo>
                  <a:pt x="0" y="88761"/>
                </a:lnTo>
                <a:close/>
              </a:path>
            </a:pathLst>
          </a:custGeom>
          <a:ln w="2804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44049" y="5259631"/>
            <a:ext cx="7703696" cy="927632"/>
          </a:xfrm>
          <a:custGeom>
            <a:avLst/>
            <a:gdLst/>
            <a:ahLst/>
            <a:cxnLst/>
            <a:rect l="l" t="t" r="r" b="b"/>
            <a:pathLst>
              <a:path w="8730856" h="1051316">
                <a:moveTo>
                  <a:pt x="0" y="0"/>
                </a:moveTo>
                <a:lnTo>
                  <a:pt x="8730856" y="0"/>
                </a:lnTo>
                <a:lnTo>
                  <a:pt x="8730856" y="1051316"/>
                </a:lnTo>
                <a:lnTo>
                  <a:pt x="0" y="10513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44049" y="5259631"/>
            <a:ext cx="7703696" cy="927632"/>
          </a:xfrm>
          <a:custGeom>
            <a:avLst/>
            <a:gdLst/>
            <a:ahLst/>
            <a:cxnLst/>
            <a:rect l="l" t="t" r="r" b="b"/>
            <a:pathLst>
              <a:path w="8730856" h="1051316">
                <a:moveTo>
                  <a:pt x="0" y="0"/>
                </a:moveTo>
                <a:lnTo>
                  <a:pt x="8730856" y="0"/>
                </a:lnTo>
                <a:lnTo>
                  <a:pt x="8730856" y="1051316"/>
                </a:lnTo>
                <a:lnTo>
                  <a:pt x="0" y="1051316"/>
                </a:lnTo>
                <a:lnTo>
                  <a:pt x="0" y="0"/>
                </a:lnTo>
                <a:close/>
              </a:path>
            </a:pathLst>
          </a:custGeom>
          <a:ln w="28042">
            <a:solidFill>
              <a:srgbClr val="9411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29234" y="5024682"/>
            <a:ext cx="5392588" cy="469905"/>
          </a:xfrm>
          <a:custGeom>
            <a:avLst/>
            <a:gdLst/>
            <a:ahLst/>
            <a:cxnLst/>
            <a:rect l="l" t="t" r="r" b="b"/>
            <a:pathLst>
              <a:path w="6111600" h="532559">
                <a:moveTo>
                  <a:pt x="6022863" y="0"/>
                </a:moveTo>
                <a:lnTo>
                  <a:pt x="75848" y="929"/>
                </a:lnTo>
                <a:lnTo>
                  <a:pt x="37117" y="16555"/>
                </a:lnTo>
                <a:lnTo>
                  <a:pt x="10131" y="47536"/>
                </a:lnTo>
                <a:lnTo>
                  <a:pt x="0" y="88761"/>
                </a:lnTo>
                <a:lnTo>
                  <a:pt x="929" y="456688"/>
                </a:lnTo>
                <a:lnTo>
                  <a:pt x="16550" y="495430"/>
                </a:lnTo>
                <a:lnTo>
                  <a:pt x="47523" y="522425"/>
                </a:lnTo>
                <a:lnTo>
                  <a:pt x="88736" y="532559"/>
                </a:lnTo>
                <a:lnTo>
                  <a:pt x="6035752" y="531629"/>
                </a:lnTo>
                <a:lnTo>
                  <a:pt x="6074483" y="516003"/>
                </a:lnTo>
                <a:lnTo>
                  <a:pt x="6101469" y="485021"/>
                </a:lnTo>
                <a:lnTo>
                  <a:pt x="6111600" y="443796"/>
                </a:lnTo>
                <a:lnTo>
                  <a:pt x="6110671" y="75869"/>
                </a:lnTo>
                <a:lnTo>
                  <a:pt x="6095049" y="37128"/>
                </a:lnTo>
                <a:lnTo>
                  <a:pt x="6064076" y="10134"/>
                </a:lnTo>
                <a:lnTo>
                  <a:pt x="6022863" y="0"/>
                </a:lnTo>
                <a:close/>
              </a:path>
            </a:pathLst>
          </a:custGeom>
          <a:solidFill>
            <a:srgbClr val="9411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29239" y="5024678"/>
            <a:ext cx="5392587" cy="469904"/>
          </a:xfrm>
          <a:custGeom>
            <a:avLst/>
            <a:gdLst/>
            <a:ahLst/>
            <a:cxnLst/>
            <a:rect l="l" t="t" r="r" b="b"/>
            <a:pathLst>
              <a:path w="6111599" h="532558">
                <a:moveTo>
                  <a:pt x="0" y="88761"/>
                </a:moveTo>
                <a:lnTo>
                  <a:pt x="10131" y="47536"/>
                </a:lnTo>
                <a:lnTo>
                  <a:pt x="37117" y="16554"/>
                </a:lnTo>
                <a:lnTo>
                  <a:pt x="75848" y="929"/>
                </a:lnTo>
                <a:lnTo>
                  <a:pt x="6022863" y="0"/>
                </a:lnTo>
                <a:lnTo>
                  <a:pt x="6037423" y="1189"/>
                </a:lnTo>
                <a:lnTo>
                  <a:pt x="6075791" y="17511"/>
                </a:lnTo>
                <a:lnTo>
                  <a:pt x="6102214" y="48989"/>
                </a:lnTo>
                <a:lnTo>
                  <a:pt x="6111599" y="443796"/>
                </a:lnTo>
                <a:lnTo>
                  <a:pt x="6110410" y="458361"/>
                </a:lnTo>
                <a:lnTo>
                  <a:pt x="6094093" y="496739"/>
                </a:lnTo>
                <a:lnTo>
                  <a:pt x="6062624" y="523170"/>
                </a:lnTo>
                <a:lnTo>
                  <a:pt x="88736" y="532558"/>
                </a:lnTo>
                <a:lnTo>
                  <a:pt x="74176" y="531369"/>
                </a:lnTo>
                <a:lnTo>
                  <a:pt x="35808" y="515047"/>
                </a:lnTo>
                <a:lnTo>
                  <a:pt x="9385" y="483569"/>
                </a:lnTo>
                <a:lnTo>
                  <a:pt x="0" y="88761"/>
                </a:lnTo>
                <a:close/>
              </a:path>
            </a:pathLst>
          </a:custGeom>
          <a:ln w="2804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17455" y="1815356"/>
            <a:ext cx="6405843" cy="34687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206"/>
            <a:r>
              <a:rPr sz="1765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65" b="1" spc="-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65" b="1" dirty="0">
                <a:solidFill>
                  <a:srgbClr val="FFFFFF"/>
                </a:solidFill>
                <a:latin typeface="Calibri"/>
                <a:cs typeface="Calibri"/>
              </a:rPr>
              <a:t>tting Event Strategies</a:t>
            </a:r>
            <a:endParaRPr sz="1765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35"/>
              </a:spcBef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1765" dirty="0">
              <a:latin typeface="Calibri"/>
              <a:cs typeface="Calibri"/>
            </a:endParaRPr>
          </a:p>
          <a:p>
            <a:pPr marL="165237" indent="-154595">
              <a:buFont typeface="Century Gothic"/>
              <a:buChar char="•"/>
              <a:tabLst>
                <a:tab pos="171399" algn="l"/>
              </a:tabLst>
            </a:pPr>
            <a:r>
              <a:rPr lang="en-US" sz="1765" dirty="0">
                <a:latin typeface="Calibri"/>
                <a:cs typeface="Calibri"/>
              </a:rPr>
              <a:t>u</a:t>
            </a:r>
            <a:r>
              <a:rPr sz="1765" dirty="0">
                <a:latin typeface="Calibri"/>
                <a:cs typeface="Calibri"/>
              </a:rPr>
              <a:t>nderstanding and add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essing p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ecipitating factors (if possible)</a:t>
            </a:r>
          </a:p>
          <a:p>
            <a:pPr>
              <a:lnSpc>
                <a:spcPts val="662"/>
              </a:lnSpc>
              <a:spcBef>
                <a:spcPts val="38"/>
              </a:spcBef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 marL="25206"/>
            <a:r>
              <a:rPr sz="1765" b="1" dirty="0">
                <a:solidFill>
                  <a:srgbClr val="FFFFFF"/>
                </a:solidFill>
                <a:latin typeface="Calibri"/>
                <a:cs typeface="Calibri"/>
              </a:rPr>
              <a:t>Antecedent Strategies</a:t>
            </a: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  <a:spcBef>
                <a:spcPts val="55"/>
              </a:spcBef>
            </a:pPr>
            <a:endParaRPr sz="1765" dirty="0">
              <a:latin typeface="Calibri"/>
              <a:cs typeface="Calibri"/>
            </a:endParaRPr>
          </a:p>
          <a:p>
            <a:pPr marL="165237" marR="11202" indent="-154595">
              <a:lnSpc>
                <a:spcPts val="1685"/>
              </a:lnSpc>
              <a:buFont typeface="Century Gothic"/>
              <a:buChar char="•"/>
              <a:tabLst>
                <a:tab pos="171399" algn="l"/>
              </a:tabLst>
            </a:pPr>
            <a:r>
              <a:rPr lang="en-US" sz="1765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edesigning the lea</a:t>
            </a:r>
            <a:r>
              <a:rPr sz="1765" spc="31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ning and envi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onments to p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event p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oblem behaviors</a:t>
            </a:r>
          </a:p>
          <a:p>
            <a:pPr>
              <a:lnSpc>
                <a:spcPts val="750"/>
              </a:lnSpc>
              <a:spcBef>
                <a:spcPts val="22"/>
              </a:spcBef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  <a:buFont typeface="Century Gothic"/>
              <a:buChar char="•"/>
            </a:pPr>
            <a:endParaRPr sz="1765" dirty="0">
              <a:latin typeface="Calibri"/>
              <a:cs typeface="Calibri"/>
            </a:endParaRPr>
          </a:p>
          <a:p>
            <a:pPr marL="25206"/>
            <a:r>
              <a:rPr lang="en-US" sz="1765" b="1" dirty="0">
                <a:solidFill>
                  <a:srgbClr val="FFFFFF"/>
                </a:solidFill>
                <a:latin typeface="Calibri"/>
                <a:cs typeface="Calibri"/>
              </a:rPr>
              <a:t>Behavior </a:t>
            </a:r>
            <a:r>
              <a:rPr sz="1765" b="1" dirty="0">
                <a:solidFill>
                  <a:srgbClr val="FFFFFF"/>
                </a:solidFill>
                <a:latin typeface="Calibri"/>
                <a:cs typeface="Calibri"/>
              </a:rPr>
              <a:t>Teaching Strategies</a:t>
            </a:r>
            <a:endParaRPr sz="1765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35"/>
              </a:spcBef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1765" dirty="0">
              <a:latin typeface="Calibri"/>
              <a:cs typeface="Calibri"/>
            </a:endParaRPr>
          </a:p>
          <a:p>
            <a:pPr marL="171399" indent="-160757">
              <a:buFont typeface="Century Gothic"/>
              <a:buChar char="•"/>
              <a:tabLst>
                <a:tab pos="171399" algn="l"/>
              </a:tabLst>
            </a:pPr>
            <a:r>
              <a:rPr sz="1765" dirty="0">
                <a:latin typeface="Calibri"/>
                <a:cs typeface="Calibri"/>
              </a:rPr>
              <a:t>defining, modeling, practicing new behaviors</a:t>
            </a:r>
          </a:p>
          <a:p>
            <a:pPr>
              <a:lnSpc>
                <a:spcPts val="662"/>
              </a:lnSpc>
              <a:spcBef>
                <a:spcPts val="38"/>
              </a:spcBef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1765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1765" dirty="0">
              <a:latin typeface="Calibri"/>
              <a:cs typeface="Calibri"/>
            </a:endParaRPr>
          </a:p>
          <a:p>
            <a:pPr marL="25206"/>
            <a:r>
              <a:rPr sz="1765" b="1" dirty="0">
                <a:solidFill>
                  <a:srgbClr val="FFFFFF"/>
                </a:solidFill>
                <a:latin typeface="Calibri"/>
                <a:cs typeface="Calibri"/>
              </a:rPr>
              <a:t>Consequence Strategies</a:t>
            </a:r>
            <a:endParaRPr sz="1765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30736" y="5571417"/>
            <a:ext cx="5433732" cy="249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1399" indent="-160757">
              <a:buFont typeface="Century Gothic"/>
              <a:buChar char="•"/>
              <a:tabLst>
                <a:tab pos="171399" algn="l"/>
              </a:tabLst>
            </a:pPr>
            <a:r>
              <a:rPr sz="1765" dirty="0">
                <a:latin typeface="Calibri"/>
                <a:cs typeface="Calibri"/>
              </a:rPr>
              <a:t>implementing specific to generalizable </a:t>
            </a:r>
            <a:r>
              <a:rPr sz="1765" spc="-9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einfo</a:t>
            </a:r>
            <a:r>
              <a:rPr sz="1765" spc="-12" dirty="0">
                <a:latin typeface="Calibri"/>
                <a:cs typeface="Calibri"/>
              </a:rPr>
              <a:t>r</a:t>
            </a:r>
            <a:r>
              <a:rPr sz="1765" dirty="0">
                <a:latin typeface="Calibri"/>
                <a:cs typeface="Calibri"/>
              </a:rPr>
              <a:t>cement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830736" y="5821146"/>
            <a:ext cx="1074644" cy="249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1399" indent="-160757">
              <a:buFont typeface="Century Gothic"/>
              <a:buChar char="•"/>
              <a:tabLst>
                <a:tab pos="171399" algn="l"/>
              </a:tabLst>
            </a:pPr>
            <a:r>
              <a:rPr sz="1765" dirty="0">
                <a:latin typeface="Calibri"/>
                <a:cs typeface="Calibri"/>
              </a:rPr>
              <a:t>teaching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023380" y="441978"/>
            <a:ext cx="1306703" cy="1169614"/>
            <a:chOff x="3184855" y="2847536"/>
            <a:chExt cx="2090530" cy="2273104"/>
          </a:xfrm>
        </p:grpSpPr>
        <p:sp>
          <p:nvSpPr>
            <p:cNvPr id="29" name="5-Point Star 28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72920" y="3753257"/>
              <a:ext cx="914400" cy="81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8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146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28823" y="5729441"/>
            <a:ext cx="2033307" cy="7457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08229" marR="5043" indent="634625" algn="r">
              <a:lnSpc>
                <a:spcPct val="102099"/>
              </a:lnSpc>
            </a:pP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ente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9" dirty="0">
                <a:solidFill>
                  <a:srgbClr val="FFFFFF"/>
                </a:solidFill>
                <a:latin typeface="Times New Roman"/>
                <a:cs typeface="Times New Roman"/>
              </a:rPr>
              <a:t>Disabilit</a:t>
            </a:r>
            <a:r>
              <a:rPr sz="1147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79" dirty="0">
                <a:solidFill>
                  <a:srgbClr val="FFFFFF"/>
                </a:solidFill>
                <a:latin typeface="Times New Roman"/>
                <a:cs typeface="Times New Roman"/>
              </a:rPr>
              <a:t>ommunit</a:t>
            </a:r>
            <a:endParaRPr sz="1147">
              <a:latin typeface="Times New Roman"/>
              <a:cs typeface="Times New Roman"/>
            </a:endParaRPr>
          </a:p>
          <a:p>
            <a:pPr marR="34168" algn="r">
              <a:spcBef>
                <a:spcPts val="26"/>
              </a:spcBef>
            </a:pPr>
            <a:r>
              <a:rPr sz="1147" spc="18" dirty="0">
                <a:solidFill>
                  <a:srgbClr val="FFFFFF"/>
                </a:solidFill>
                <a:latin typeface="Times New Roman"/>
                <a:cs typeface="Times New Roman"/>
              </a:rPr>
              <a:t>Inclusio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1834" y="5729437"/>
            <a:ext cx="105335" cy="571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22964" algn="just">
              <a:lnSpc>
                <a:spcPct val="102099"/>
              </a:lnSpc>
            </a:pPr>
            <a:r>
              <a:rPr sz="1147" spc="66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147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147" spc="40" dirty="0">
                <a:solidFill>
                  <a:srgbClr val="FFFFFF"/>
                </a:solidFill>
                <a:latin typeface="Times New Roman"/>
                <a:cs typeface="Times New Roman"/>
              </a:rPr>
              <a:t> y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6331" y="5922881"/>
            <a:ext cx="2762966" cy="65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098" y="-18341"/>
            <a:ext cx="10515600" cy="1325563"/>
          </a:xfrm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>
              <a:lnSpc>
                <a:spcPts val="4418"/>
              </a:lnSpc>
            </a:pP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F-BS</a:t>
            </a:r>
            <a:r>
              <a:rPr spc="-22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Strateg</a:t>
            </a:r>
            <a:r>
              <a:rPr spc="-22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Types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3649" y="1356420"/>
            <a:ext cx="2009328" cy="467744"/>
          </a:xfrm>
          <a:custGeom>
            <a:avLst/>
            <a:gdLst/>
            <a:ahLst/>
            <a:cxnLst/>
            <a:rect l="l" t="t" r="r" b="b"/>
            <a:pathLst>
              <a:path w="2303976" h="530110">
                <a:moveTo>
                  <a:pt x="0" y="0"/>
                </a:moveTo>
                <a:lnTo>
                  <a:pt x="2303976" y="0"/>
                </a:lnTo>
                <a:lnTo>
                  <a:pt x="2303976" y="530110"/>
                </a:lnTo>
                <a:lnTo>
                  <a:pt x="0" y="530110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62982" y="1356420"/>
            <a:ext cx="2032919" cy="467744"/>
          </a:xfrm>
          <a:custGeom>
            <a:avLst/>
            <a:gdLst/>
            <a:ahLst/>
            <a:cxnLst/>
            <a:rect l="l" t="t" r="r" b="b"/>
            <a:pathLst>
              <a:path w="2303975" h="530110">
                <a:moveTo>
                  <a:pt x="0" y="0"/>
                </a:moveTo>
                <a:lnTo>
                  <a:pt x="2303975" y="0"/>
                </a:lnTo>
                <a:lnTo>
                  <a:pt x="2303975" y="530110"/>
                </a:lnTo>
                <a:lnTo>
                  <a:pt x="0" y="530110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5898" y="1356420"/>
            <a:ext cx="2032920" cy="467744"/>
          </a:xfrm>
          <a:custGeom>
            <a:avLst/>
            <a:gdLst/>
            <a:ahLst/>
            <a:cxnLst/>
            <a:rect l="l" t="t" r="r" b="b"/>
            <a:pathLst>
              <a:path w="2303976" h="530110">
                <a:moveTo>
                  <a:pt x="0" y="0"/>
                </a:moveTo>
                <a:lnTo>
                  <a:pt x="2303976" y="0"/>
                </a:lnTo>
                <a:lnTo>
                  <a:pt x="2303976" y="530110"/>
                </a:lnTo>
                <a:lnTo>
                  <a:pt x="0" y="530110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8823" y="1356420"/>
            <a:ext cx="2032919" cy="467744"/>
          </a:xfrm>
          <a:custGeom>
            <a:avLst/>
            <a:gdLst/>
            <a:ahLst/>
            <a:cxnLst/>
            <a:rect l="l" t="t" r="r" b="b"/>
            <a:pathLst>
              <a:path w="2303975" h="530110">
                <a:moveTo>
                  <a:pt x="0" y="0"/>
                </a:moveTo>
                <a:lnTo>
                  <a:pt x="2303975" y="0"/>
                </a:lnTo>
                <a:lnTo>
                  <a:pt x="2303975" y="530110"/>
                </a:lnTo>
                <a:lnTo>
                  <a:pt x="0" y="530110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6139" y="1824165"/>
            <a:ext cx="2156842" cy="5022348"/>
          </a:xfrm>
          <a:custGeom>
            <a:avLst/>
            <a:gdLst/>
            <a:ahLst/>
            <a:cxnLst/>
            <a:rect l="l" t="t" r="r" b="b"/>
            <a:pathLst>
              <a:path w="2303976" h="5195086">
                <a:moveTo>
                  <a:pt x="0" y="0"/>
                </a:moveTo>
                <a:lnTo>
                  <a:pt x="2303976" y="0"/>
                </a:lnTo>
                <a:lnTo>
                  <a:pt x="2303976" y="5195086"/>
                </a:lnTo>
                <a:lnTo>
                  <a:pt x="0" y="5195086"/>
                </a:lnTo>
                <a:lnTo>
                  <a:pt x="0" y="0"/>
                </a:lnTo>
                <a:close/>
              </a:path>
            </a:pathLst>
          </a:custGeom>
          <a:solidFill>
            <a:srgbClr val="F1F5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2982" y="1824165"/>
            <a:ext cx="2032919" cy="5022348"/>
          </a:xfrm>
          <a:custGeom>
            <a:avLst/>
            <a:gdLst/>
            <a:ahLst/>
            <a:cxnLst/>
            <a:rect l="l" t="t" r="r" b="b"/>
            <a:pathLst>
              <a:path w="2303975" h="5195086">
                <a:moveTo>
                  <a:pt x="0" y="0"/>
                </a:moveTo>
                <a:lnTo>
                  <a:pt x="2303975" y="0"/>
                </a:lnTo>
                <a:lnTo>
                  <a:pt x="2303975" y="5195086"/>
                </a:lnTo>
                <a:lnTo>
                  <a:pt x="0" y="5195086"/>
                </a:lnTo>
                <a:lnTo>
                  <a:pt x="0" y="0"/>
                </a:lnTo>
                <a:close/>
              </a:path>
            </a:pathLst>
          </a:custGeom>
          <a:solidFill>
            <a:srgbClr val="F1F5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79503" y="2455259"/>
            <a:ext cx="2032920" cy="4446439"/>
          </a:xfrm>
          <a:custGeom>
            <a:avLst/>
            <a:gdLst/>
            <a:ahLst/>
            <a:cxnLst/>
            <a:rect l="l" t="t" r="r" b="b"/>
            <a:pathLst>
              <a:path w="2303976" h="5195086">
                <a:moveTo>
                  <a:pt x="0" y="0"/>
                </a:moveTo>
                <a:lnTo>
                  <a:pt x="2303976" y="0"/>
                </a:lnTo>
                <a:lnTo>
                  <a:pt x="2303976" y="5195086"/>
                </a:lnTo>
                <a:lnTo>
                  <a:pt x="0" y="5195086"/>
                </a:lnTo>
                <a:lnTo>
                  <a:pt x="0" y="0"/>
                </a:lnTo>
                <a:close/>
              </a:path>
            </a:pathLst>
          </a:custGeom>
          <a:solidFill>
            <a:srgbClr val="F1F5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28822" y="1824169"/>
            <a:ext cx="2200130" cy="5033835"/>
          </a:xfrm>
          <a:custGeom>
            <a:avLst/>
            <a:gdLst/>
            <a:ahLst/>
            <a:cxnLst/>
            <a:rect l="l" t="t" r="r" b="b"/>
            <a:pathLst>
              <a:path w="2303975" h="5195086">
                <a:moveTo>
                  <a:pt x="0" y="0"/>
                </a:moveTo>
                <a:lnTo>
                  <a:pt x="2303975" y="0"/>
                </a:lnTo>
                <a:lnTo>
                  <a:pt x="2303975" y="5195086"/>
                </a:lnTo>
                <a:lnTo>
                  <a:pt x="0" y="5195086"/>
                </a:lnTo>
                <a:lnTo>
                  <a:pt x="0" y="0"/>
                </a:lnTo>
                <a:close/>
              </a:path>
            </a:pathLst>
          </a:custGeom>
          <a:solidFill>
            <a:srgbClr val="F1F5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4115" y="1824165"/>
            <a:ext cx="8143569" cy="0"/>
          </a:xfrm>
          <a:custGeom>
            <a:avLst/>
            <a:gdLst/>
            <a:ahLst/>
            <a:cxnLst/>
            <a:rect l="l" t="t" r="r" b="b"/>
            <a:pathLst>
              <a:path w="9229378">
                <a:moveTo>
                  <a:pt x="0" y="0"/>
                </a:moveTo>
                <a:lnTo>
                  <a:pt x="9229378" y="0"/>
                </a:lnTo>
              </a:path>
            </a:pathLst>
          </a:custGeom>
          <a:ln w="13477">
            <a:solidFill>
              <a:srgbClr val="8FB9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0057" y="1350479"/>
            <a:ext cx="0" cy="5063535"/>
          </a:xfrm>
          <a:custGeom>
            <a:avLst/>
            <a:gdLst/>
            <a:ahLst/>
            <a:cxnLst/>
            <a:rect l="l" t="t" r="r" b="b"/>
            <a:pathLst>
              <a:path h="5738673">
                <a:moveTo>
                  <a:pt x="0" y="0"/>
                </a:moveTo>
                <a:lnTo>
                  <a:pt x="0" y="5738673"/>
                </a:lnTo>
              </a:path>
            </a:pathLst>
          </a:custGeom>
          <a:ln w="13473">
            <a:solidFill>
              <a:srgbClr val="8FB9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61739" y="1350479"/>
            <a:ext cx="0" cy="5063535"/>
          </a:xfrm>
          <a:custGeom>
            <a:avLst/>
            <a:gdLst/>
            <a:ahLst/>
            <a:cxnLst/>
            <a:rect l="l" t="t" r="r" b="b"/>
            <a:pathLst>
              <a:path h="5738673">
                <a:moveTo>
                  <a:pt x="0" y="0"/>
                </a:moveTo>
                <a:lnTo>
                  <a:pt x="0" y="5738673"/>
                </a:lnTo>
              </a:path>
            </a:pathLst>
          </a:custGeom>
          <a:ln w="13473">
            <a:solidFill>
              <a:srgbClr val="8FB9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24115" y="1356420"/>
            <a:ext cx="8143569" cy="0"/>
          </a:xfrm>
          <a:custGeom>
            <a:avLst/>
            <a:gdLst/>
            <a:ahLst/>
            <a:cxnLst/>
            <a:rect l="l" t="t" r="r" b="b"/>
            <a:pathLst>
              <a:path w="9229378">
                <a:moveTo>
                  <a:pt x="0" y="0"/>
                </a:moveTo>
                <a:lnTo>
                  <a:pt x="9229378" y="0"/>
                </a:lnTo>
              </a:path>
            </a:pathLst>
          </a:custGeom>
          <a:ln w="13477">
            <a:solidFill>
              <a:srgbClr val="8FB9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24115" y="6408064"/>
            <a:ext cx="8143569" cy="0"/>
          </a:xfrm>
          <a:custGeom>
            <a:avLst/>
            <a:gdLst/>
            <a:ahLst/>
            <a:cxnLst/>
            <a:rect l="l" t="t" r="r" b="b"/>
            <a:pathLst>
              <a:path w="9229378">
                <a:moveTo>
                  <a:pt x="0" y="0"/>
                </a:moveTo>
                <a:lnTo>
                  <a:pt x="9229378" y="0"/>
                </a:lnTo>
              </a:path>
            </a:pathLst>
          </a:custGeom>
          <a:ln w="13477">
            <a:solidFill>
              <a:srgbClr val="8FB9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33769" y="1384771"/>
            <a:ext cx="3127562" cy="2784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>
              <a:lnSpc>
                <a:spcPts val="2188"/>
              </a:lnSpc>
              <a:tabLst>
                <a:tab pos="1745917" algn="l"/>
              </a:tabLst>
            </a:pPr>
            <a:r>
              <a:rPr sz="1853" b="1" spc="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53" b="1" spc="4" dirty="0">
                <a:solidFill>
                  <a:srgbClr val="FFFFFF"/>
                </a:solidFill>
                <a:latin typeface="Calibri"/>
                <a:cs typeface="Calibri"/>
              </a:rPr>
              <a:t>etting	Antece</a:t>
            </a:r>
            <a:r>
              <a:rPr sz="1853" b="1" spc="9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53" b="1" spc="4" dirty="0">
                <a:solidFill>
                  <a:srgbClr val="FFFFFF"/>
                </a:solidFill>
                <a:latin typeface="Calibri"/>
                <a:cs typeface="Calibri"/>
              </a:rPr>
              <a:t>ent</a:t>
            </a:r>
            <a:endParaRPr sz="1853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9433" y="1401744"/>
            <a:ext cx="1030941" cy="289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853" b="1" spc="9" dirty="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endParaRPr sz="1853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18425" y="1401744"/>
            <a:ext cx="1658471" cy="289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853" b="1" spc="4" dirty="0">
                <a:solidFill>
                  <a:srgbClr val="FFFFFF"/>
                </a:solidFill>
                <a:latin typeface="Calibri"/>
                <a:cs typeface="Calibri"/>
              </a:rPr>
              <a:t>Consequence</a:t>
            </a:r>
            <a:endParaRPr sz="1853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4451" y="1881116"/>
            <a:ext cx="1866900" cy="25611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2222" marR="262699" indent="-26158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St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engthening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elationships</a:t>
            </a:r>
          </a:p>
          <a:p>
            <a:pPr marL="272222" marR="123227" indent="-261580">
              <a:lnSpc>
                <a:spcPts val="1968"/>
              </a:lnSpc>
              <a:spcBef>
                <a:spcPts val="93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Home-school com</a:t>
            </a:r>
            <a:r>
              <a:rPr sz="1677" spc="-18" dirty="0">
                <a:latin typeface="Calibri"/>
                <a:cs typeface="Calibri"/>
              </a:rPr>
              <a:t>m</a:t>
            </a:r>
            <a:r>
              <a:rPr sz="1677" dirty="0">
                <a:latin typeface="Calibri"/>
                <a:cs typeface="Calibri"/>
              </a:rPr>
              <a:t>unication</a:t>
            </a:r>
          </a:p>
          <a:p>
            <a:pPr marL="272222" marR="11202" indent="-261580">
              <a:lnSpc>
                <a:spcPts val="1968"/>
              </a:lnSpc>
              <a:spcBef>
                <a:spcPts val="93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Home-to-school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ein</a:t>
            </a:r>
            <a:r>
              <a:rPr sz="1677" spc="-18" dirty="0">
                <a:latin typeface="Calibri"/>
                <a:cs typeface="Calibri"/>
              </a:rPr>
              <a:t>f</a:t>
            </a:r>
            <a:r>
              <a:rPr sz="1677" dirty="0">
                <a:latin typeface="Calibri"/>
                <a:cs typeface="Calibri"/>
              </a:rPr>
              <a:t>o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cement</a:t>
            </a:r>
          </a:p>
          <a:p>
            <a:pPr marL="278384" indent="-267740">
              <a:lnSpc>
                <a:spcPts val="2003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Engaging families</a:t>
            </a:r>
          </a:p>
          <a:p>
            <a:pPr marL="272222" marR="48171" indent="-261580">
              <a:lnSpc>
                <a:spcPct val="100099"/>
              </a:lnSpc>
              <a:spcBef>
                <a:spcPts val="44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Coo</a:t>
            </a:r>
            <a:r>
              <a:rPr sz="1677" spc="-26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dination with com</a:t>
            </a:r>
            <a:r>
              <a:rPr sz="1677" spc="-18" dirty="0">
                <a:latin typeface="Calibri"/>
                <a:cs typeface="Calibri"/>
              </a:rPr>
              <a:t>m</a:t>
            </a:r>
            <a:r>
              <a:rPr sz="1677" dirty="0">
                <a:latin typeface="Calibri"/>
                <a:cs typeface="Calibri"/>
              </a:rPr>
              <a:t>unity p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spc="-18" dirty="0">
                <a:latin typeface="Calibri"/>
                <a:cs typeface="Calibri"/>
              </a:rPr>
              <a:t>o</a:t>
            </a:r>
            <a:r>
              <a:rPr sz="1677" dirty="0">
                <a:latin typeface="Calibri"/>
                <a:cs typeface="Calibri"/>
              </a:rPr>
              <a:t>viders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137371" y="1868121"/>
            <a:ext cx="2004406" cy="38581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2222" indent="-261580"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P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spc="-18" dirty="0">
                <a:latin typeface="Calibri"/>
                <a:cs typeface="Calibri"/>
              </a:rPr>
              <a:t>o</a:t>
            </a:r>
            <a:r>
              <a:rPr sz="1677" dirty="0">
                <a:latin typeface="Calibri"/>
                <a:cs typeface="Calibri"/>
              </a:rPr>
              <a:t>viding choices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spc="-212" dirty="0">
                <a:latin typeface="Calibri"/>
                <a:cs typeface="Calibri"/>
              </a:rPr>
              <a:t>T</a:t>
            </a:r>
            <a:r>
              <a:rPr sz="1677" dirty="0">
                <a:latin typeface="Calibri"/>
                <a:cs typeface="Calibri"/>
              </a:rPr>
              <a:t>ransition</a:t>
            </a:r>
          </a:p>
          <a:p>
            <a:pPr marL="272222">
              <a:spcBef>
                <a:spcPts val="49"/>
              </a:spcBef>
            </a:pPr>
            <a:r>
              <a:rPr sz="1677" dirty="0">
                <a:latin typeface="Calibri"/>
                <a:cs typeface="Calibri"/>
              </a:rPr>
              <a:t>suppo</a:t>
            </a:r>
            <a:r>
              <a:rPr sz="1677" spc="31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ts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E</a:t>
            </a:r>
            <a:r>
              <a:rPr sz="1677" spc="-26" dirty="0">
                <a:latin typeface="Calibri"/>
                <a:cs typeface="Calibri"/>
              </a:rPr>
              <a:t>n</a:t>
            </a:r>
            <a:r>
              <a:rPr sz="1677" dirty="0">
                <a:latin typeface="Calibri"/>
                <a:cs typeface="Calibri"/>
              </a:rPr>
              <a:t>vi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onmental</a:t>
            </a:r>
          </a:p>
          <a:p>
            <a:pPr marL="272222">
              <a:spcBef>
                <a:spcPts val="49"/>
              </a:spcBef>
            </a:pPr>
            <a:r>
              <a:rPr sz="1677" dirty="0">
                <a:latin typeface="Calibri"/>
                <a:cs typeface="Calibri"/>
              </a:rPr>
              <a:t>suppo</a:t>
            </a:r>
            <a:r>
              <a:rPr sz="1677" spc="31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ts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Cu</a:t>
            </a:r>
            <a:r>
              <a:rPr sz="1677" spc="-18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ricular</a:t>
            </a:r>
          </a:p>
          <a:p>
            <a:pPr marL="272222">
              <a:spcBef>
                <a:spcPts val="49"/>
              </a:spcBef>
            </a:pPr>
            <a:r>
              <a:rPr sz="1677" dirty="0">
                <a:latin typeface="Calibri"/>
                <a:cs typeface="Calibri"/>
              </a:rPr>
              <a:t>modification</a:t>
            </a:r>
          </a:p>
          <a:p>
            <a:pPr marL="272222" marR="455383" indent="-261580">
              <a:lnSpc>
                <a:spcPts val="1968"/>
              </a:lnSpc>
              <a:spcBef>
                <a:spcPts val="150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Adult </a:t>
            </a:r>
            <a:r>
              <a:rPr sz="1677" spc="-35" dirty="0">
                <a:latin typeface="Calibri"/>
                <a:cs typeface="Calibri"/>
              </a:rPr>
              <a:t>v</a:t>
            </a:r>
            <a:r>
              <a:rPr sz="1677" dirty="0">
                <a:latin typeface="Calibri"/>
                <a:cs typeface="Calibri"/>
              </a:rPr>
              <a:t>erbal beh</a:t>
            </a:r>
            <a:r>
              <a:rPr sz="1677" spc="-62" dirty="0">
                <a:latin typeface="Calibri"/>
                <a:cs typeface="Calibri"/>
              </a:rPr>
              <a:t>a</a:t>
            </a:r>
            <a:r>
              <a:rPr sz="1677" dirty="0">
                <a:latin typeface="Calibri"/>
                <a:cs typeface="Calibri"/>
              </a:rPr>
              <a:t>vior</a:t>
            </a:r>
          </a:p>
          <a:p>
            <a:pPr marL="272222" marR="425696" indent="-261580">
              <a:lnSpc>
                <a:spcPts val="2056"/>
              </a:lnSpc>
              <a:spcBef>
                <a:spcPts val="22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Class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oom management</a:t>
            </a:r>
          </a:p>
          <a:p>
            <a:pPr marL="278384" indent="-267740">
              <a:lnSpc>
                <a:spcPts val="1893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Inc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ease</a:t>
            </a:r>
          </a:p>
          <a:p>
            <a:pPr marL="272222" marR="271661">
              <a:lnSpc>
                <a:spcPts val="1968"/>
              </a:lnSpc>
              <a:spcBef>
                <a:spcPts val="150"/>
              </a:spcBef>
            </a:pPr>
            <a:r>
              <a:rPr sz="1677" dirty="0">
                <a:latin typeface="Calibri"/>
                <a:cs typeface="Calibri"/>
              </a:rPr>
              <a:t>noncontingent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ein</a:t>
            </a:r>
            <a:r>
              <a:rPr sz="1677" spc="-18" dirty="0">
                <a:latin typeface="Calibri"/>
                <a:cs typeface="Calibri"/>
              </a:rPr>
              <a:t>f</a:t>
            </a:r>
            <a:r>
              <a:rPr sz="1677" dirty="0">
                <a:latin typeface="Calibri"/>
                <a:cs typeface="Calibri"/>
              </a:rPr>
              <a:t>o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cement</a:t>
            </a:r>
          </a:p>
          <a:p>
            <a:pPr marL="278384" indent="-267740">
              <a:lnSpc>
                <a:spcPts val="2003"/>
              </a:lnSpc>
              <a:buFont typeface="Arial"/>
              <a:buChar char="•"/>
              <a:tabLst>
                <a:tab pos="278384" algn="l"/>
              </a:tabLst>
            </a:pPr>
            <a:r>
              <a:rPr sz="1677" spc="-44" dirty="0">
                <a:latin typeface="Calibri"/>
                <a:cs typeface="Calibri"/>
              </a:rPr>
              <a:t>P</a:t>
            </a:r>
            <a:r>
              <a:rPr sz="1677" dirty="0">
                <a:latin typeface="Calibri"/>
                <a:cs typeface="Calibri"/>
              </a:rPr>
              <a:t>eer suppo</a:t>
            </a:r>
            <a:r>
              <a:rPr sz="1677" spc="31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t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137372" y="5753100"/>
            <a:ext cx="1530163" cy="266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8384" indent="-267740">
              <a:buFont typeface="Arial"/>
              <a:buChar char="•"/>
              <a:tabLst>
                <a:tab pos="278384" algn="l"/>
              </a:tabLst>
            </a:pPr>
            <a:r>
              <a:rPr sz="1677" spc="-44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1677" dirty="0">
                <a:latin typeface="Calibri" panose="020F0502020204030204" pitchFamily="34" charset="0"/>
                <a:cs typeface="Calibri" panose="020F0502020204030204" pitchFamily="34" charset="0"/>
              </a:rPr>
              <a:t>eer modeling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170291" y="1868117"/>
            <a:ext cx="1866900" cy="30855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2222" indent="-261580"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Academic skills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P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oblem-solving</a:t>
            </a:r>
          </a:p>
          <a:p>
            <a:pPr marL="278384" indent="-267740">
              <a:spcBef>
                <a:spcPts val="49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Coping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Social skills</a:t>
            </a:r>
          </a:p>
          <a:p>
            <a:pPr marL="278384" indent="-267740">
              <a:lnSpc>
                <a:spcPts val="2003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Learning skills</a:t>
            </a:r>
          </a:p>
          <a:p>
            <a:pPr marL="278384" indent="-267740">
              <a:spcBef>
                <a:spcPts val="49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Self-management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Independent</a:t>
            </a:r>
          </a:p>
          <a:p>
            <a:pPr marR="369125" algn="ctr">
              <a:spcBef>
                <a:spcPts val="49"/>
              </a:spcBef>
            </a:pP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esponding</a:t>
            </a:r>
          </a:p>
          <a:p>
            <a:pPr marL="272222" marR="11202" indent="-261580">
              <a:lnSpc>
                <a:spcPts val="1968"/>
              </a:lnSpc>
              <a:spcBef>
                <a:spcPts val="150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Inc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eased engaged time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3211" y="1867862"/>
            <a:ext cx="1893102" cy="28356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2222" marR="11202" indent="-261580">
              <a:lnSpc>
                <a:spcPct val="100099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Disconti</a:t>
            </a:r>
            <a:r>
              <a:rPr sz="1677" spc="-18" dirty="0">
                <a:latin typeface="Calibri"/>
                <a:cs typeface="Calibri"/>
              </a:rPr>
              <a:t>n</a:t>
            </a:r>
            <a:r>
              <a:rPr sz="1677" dirty="0">
                <a:latin typeface="Calibri"/>
                <a:cs typeface="Calibri"/>
              </a:rPr>
              <a:t>ue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ein</a:t>
            </a:r>
            <a:r>
              <a:rPr sz="1677" spc="-18" dirty="0">
                <a:latin typeface="Calibri"/>
                <a:cs typeface="Calibri"/>
              </a:rPr>
              <a:t>f</a:t>
            </a:r>
            <a:r>
              <a:rPr sz="1677" dirty="0">
                <a:latin typeface="Calibri"/>
                <a:cs typeface="Calibri"/>
              </a:rPr>
              <a:t>o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cement of p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oblem beh</a:t>
            </a:r>
            <a:r>
              <a:rPr sz="1677" spc="-62" dirty="0">
                <a:latin typeface="Calibri"/>
                <a:cs typeface="Calibri"/>
              </a:rPr>
              <a:t>a</a:t>
            </a:r>
            <a:r>
              <a:rPr sz="1677" dirty="0">
                <a:latin typeface="Calibri"/>
                <a:cs typeface="Calibri"/>
              </a:rPr>
              <a:t>vior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G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oup</a:t>
            </a:r>
          </a:p>
          <a:p>
            <a:pPr marL="272222">
              <a:spcBef>
                <a:spcPts val="49"/>
              </a:spcBef>
            </a:pPr>
            <a:r>
              <a:rPr sz="1677" dirty="0">
                <a:latin typeface="Calibri"/>
                <a:cs typeface="Calibri"/>
              </a:rPr>
              <a:t>contingencies</a:t>
            </a:r>
          </a:p>
          <a:p>
            <a:pPr marL="278384" indent="-267740">
              <a:lnSpc>
                <a:spcPts val="1968"/>
              </a:lnSpc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Inc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ease ratio of</a:t>
            </a:r>
          </a:p>
          <a:p>
            <a:pPr marL="272222">
              <a:spcBef>
                <a:spcPts val="49"/>
              </a:spcBef>
            </a:pPr>
            <a:r>
              <a:rPr sz="1677" dirty="0">
                <a:latin typeface="Calibri"/>
                <a:cs typeface="Calibri"/>
              </a:rPr>
              <a:t>+ to –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esponses</a:t>
            </a:r>
          </a:p>
          <a:p>
            <a:pPr marL="272222" marR="132189" indent="-261580">
              <a:lnSpc>
                <a:spcPts val="1968"/>
              </a:lnSpc>
              <a:spcBef>
                <a:spcPts val="150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School-to-home </a:t>
            </a:r>
            <a:r>
              <a:rPr sz="1677" spc="-35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ein</a:t>
            </a:r>
            <a:r>
              <a:rPr sz="1677" spc="-18" dirty="0">
                <a:latin typeface="Calibri"/>
                <a:cs typeface="Calibri"/>
              </a:rPr>
              <a:t>f</a:t>
            </a:r>
            <a:r>
              <a:rPr sz="1677" dirty="0">
                <a:latin typeface="Calibri"/>
                <a:cs typeface="Calibri"/>
              </a:rPr>
              <a:t>o</a:t>
            </a:r>
            <a:r>
              <a:rPr sz="1677" spc="-44" dirty="0">
                <a:latin typeface="Calibri"/>
                <a:cs typeface="Calibri"/>
              </a:rPr>
              <a:t>r</a:t>
            </a:r>
            <a:r>
              <a:rPr sz="1677" dirty="0">
                <a:latin typeface="Calibri"/>
                <a:cs typeface="Calibri"/>
              </a:rPr>
              <a:t>cement</a:t>
            </a:r>
          </a:p>
          <a:p>
            <a:pPr marL="272222" marR="525400" indent="-261580">
              <a:lnSpc>
                <a:spcPts val="2056"/>
              </a:lnSpc>
              <a:spcBef>
                <a:spcPts val="22"/>
              </a:spcBef>
              <a:buFont typeface="Arial"/>
              <a:buChar char="•"/>
              <a:tabLst>
                <a:tab pos="278384" algn="l"/>
              </a:tabLst>
            </a:pPr>
            <a:r>
              <a:rPr sz="1677" dirty="0">
                <a:latin typeface="Calibri"/>
                <a:cs typeface="Calibri"/>
              </a:rPr>
              <a:t>Del</a:t>
            </a:r>
            <a:r>
              <a:rPr sz="1677" spc="-71" dirty="0">
                <a:latin typeface="Calibri"/>
                <a:cs typeface="Calibri"/>
              </a:rPr>
              <a:t>a</a:t>
            </a:r>
            <a:r>
              <a:rPr sz="1677" spc="-35" dirty="0">
                <a:latin typeface="Calibri"/>
                <a:cs typeface="Calibri"/>
              </a:rPr>
              <a:t>y</a:t>
            </a:r>
            <a:r>
              <a:rPr sz="1677" dirty="0">
                <a:latin typeface="Calibri"/>
                <a:cs typeface="Calibri"/>
              </a:rPr>
              <a:t>ed gratification</a:t>
            </a:r>
          </a:p>
        </p:txBody>
      </p:sp>
      <p:sp>
        <p:nvSpPr>
          <p:cNvPr id="27" name="object 27"/>
          <p:cNvSpPr/>
          <p:nvPr/>
        </p:nvSpPr>
        <p:spPr>
          <a:xfrm>
            <a:off x="6782650" y="5491534"/>
            <a:ext cx="1738408" cy="1354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62639" y="5583690"/>
            <a:ext cx="2040636" cy="1247204"/>
          </a:xfrm>
          <a:custGeom>
            <a:avLst/>
            <a:gdLst/>
            <a:ahLst/>
            <a:cxnLst/>
            <a:rect l="l" t="t" r="r" b="b"/>
            <a:pathLst>
              <a:path w="2017339" h="2058043">
                <a:moveTo>
                  <a:pt x="240692" y="0"/>
                </a:moveTo>
                <a:lnTo>
                  <a:pt x="0" y="1817281"/>
                </a:lnTo>
                <a:lnTo>
                  <a:pt x="1816762" y="2058043"/>
                </a:lnTo>
                <a:lnTo>
                  <a:pt x="2017339" y="543647"/>
                </a:lnTo>
                <a:lnTo>
                  <a:pt x="1754656" y="200634"/>
                </a:lnTo>
                <a:lnTo>
                  <a:pt x="240692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 rot="420000">
            <a:off x="6666056" y="5599539"/>
            <a:ext cx="340012" cy="2353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1853" spc="-728" dirty="0">
                <a:latin typeface="Wingdings"/>
                <a:cs typeface="Wingdings"/>
              </a:rPr>
              <a:t>ü</a:t>
            </a:r>
            <a:endParaRPr sz="1853" dirty="0">
              <a:latin typeface="Wingdings"/>
              <a:cs typeface="Wingding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15863" y="6289284"/>
            <a:ext cx="111498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97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 rot="420000">
            <a:off x="6952288" y="5677883"/>
            <a:ext cx="1088449" cy="508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53" spc="-110" dirty="0">
                <a:latin typeface="Calibri"/>
                <a:cs typeface="Calibri"/>
              </a:rPr>
              <a:t>Functionally </a:t>
            </a:r>
            <a:r>
              <a:rPr sz="1853" spc="-110" dirty="0">
                <a:latin typeface="Calibri"/>
                <a:cs typeface="Calibri"/>
              </a:rPr>
              <a:t>equivalent</a:t>
            </a:r>
            <a:endParaRPr sz="1853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420000">
            <a:off x="6604875" y="6132730"/>
            <a:ext cx="340012" cy="2353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1853" spc="-728" dirty="0">
                <a:latin typeface="Wingdings"/>
                <a:cs typeface="Wingdings"/>
              </a:rPr>
              <a:t>ü</a:t>
            </a:r>
            <a:endParaRPr sz="1853" dirty="0">
              <a:latin typeface="Wingdings"/>
              <a:cs typeface="Wingdings"/>
            </a:endParaRPr>
          </a:p>
        </p:txBody>
      </p:sp>
      <p:sp>
        <p:nvSpPr>
          <p:cNvPr id="33" name="object 33"/>
          <p:cNvSpPr txBox="1"/>
          <p:nvPr/>
        </p:nvSpPr>
        <p:spPr>
          <a:xfrm rot="420000">
            <a:off x="6872259" y="6203666"/>
            <a:ext cx="1383229" cy="5863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53" dirty="0">
                <a:latin typeface="Calibri"/>
                <a:cs typeface="Calibri"/>
              </a:rPr>
              <a:t>Behaviorally incompatible</a:t>
            </a:r>
            <a:endParaRPr sz="1853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88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Setting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600200"/>
            <a:ext cx="4343400" cy="4446588"/>
          </a:xfrm>
        </p:spPr>
        <p:txBody>
          <a:bodyPr/>
          <a:lstStyle/>
          <a:p>
            <a:r>
              <a:rPr lang="en-US" dirty="0"/>
              <a:t>Goals abide by the “fair-pair” rule</a:t>
            </a:r>
          </a:p>
          <a:p>
            <a:pPr lvl="1"/>
            <a:r>
              <a:rPr lang="en-US" dirty="0"/>
              <a:t>Include relevant behavior(s) to increase and/or behavior(s) identified for decrease</a:t>
            </a:r>
          </a:p>
          <a:p>
            <a:r>
              <a:rPr lang="en-US" dirty="0"/>
              <a:t>Team has conversation to reach consensus</a:t>
            </a:r>
          </a:p>
          <a:p>
            <a:endParaRPr lang="en-US" dirty="0"/>
          </a:p>
        </p:txBody>
      </p:sp>
      <p:pic>
        <p:nvPicPr>
          <p:cNvPr id="3" name="Picture 2" descr="archer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"/>
            <a:ext cx="64008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180444" y="92076"/>
            <a:ext cx="1480930" cy="1325562"/>
            <a:chOff x="3184855" y="2847536"/>
            <a:chExt cx="2090530" cy="2273104"/>
          </a:xfrm>
        </p:grpSpPr>
        <p:sp>
          <p:nvSpPr>
            <p:cNvPr id="7" name="5-Point Star 6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2920" y="3753256"/>
              <a:ext cx="914400" cy="79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49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Event Strategies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CAN CONTROL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561" indent="-166918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Engaging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families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lang="en-US" sz="529" dirty="0"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Structu</a:t>
            </a:r>
            <a:r>
              <a:rPr lang="en-US" sz="2471" spc="-12" dirty="0">
                <a:cs typeface="Calibri"/>
              </a:rPr>
              <a:t>r</a:t>
            </a:r>
            <a:r>
              <a:rPr lang="en-US" sz="2471" dirty="0">
                <a:cs typeface="Calibri"/>
              </a:rPr>
              <a:t>e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/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schedule</a:t>
            </a:r>
          </a:p>
          <a:p>
            <a:pPr>
              <a:lnSpc>
                <a:spcPts val="662"/>
              </a:lnSpc>
              <a:spcBef>
                <a:spcPts val="28"/>
              </a:spcBef>
              <a:buClr>
                <a:srgbClr val="24603B"/>
              </a:buClr>
              <a:buFont typeface="Arial"/>
              <a:buChar char="•"/>
            </a:pPr>
            <a:endParaRPr lang="en-US" sz="618" dirty="0">
              <a:cs typeface="Calibri"/>
            </a:endParaRPr>
          </a:p>
          <a:p>
            <a:pPr marL="177561" marR="150673" indent="-166918">
              <a:lnSpc>
                <a:spcPct val="100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Class</a:t>
            </a:r>
            <a:r>
              <a:rPr lang="en-US" sz="2471" spc="-12" dirty="0">
                <a:cs typeface="Calibri"/>
              </a:rPr>
              <a:t>r</a:t>
            </a:r>
            <a:r>
              <a:rPr lang="en-US" sz="2471" dirty="0">
                <a:cs typeface="Calibri"/>
              </a:rPr>
              <a:t>oom accommodations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and modifications</a:t>
            </a:r>
          </a:p>
          <a:p>
            <a:pPr>
              <a:lnSpc>
                <a:spcPts val="485"/>
              </a:lnSpc>
              <a:spcBef>
                <a:spcPts val="23"/>
              </a:spcBef>
              <a:buClr>
                <a:srgbClr val="24603B"/>
              </a:buClr>
              <a:buFont typeface="Arial"/>
              <a:buChar char="•"/>
            </a:pPr>
            <a:endParaRPr lang="en-US" sz="353" dirty="0">
              <a:cs typeface="Calibri"/>
            </a:endParaRPr>
          </a:p>
          <a:p>
            <a:pPr marL="177561" marR="1231161" indent="-166918">
              <a:lnSpc>
                <a:spcPct val="102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Home/school communication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WE CANNOT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ts val="574"/>
              </a:lnSpc>
              <a:spcBef>
                <a:spcPts val="22"/>
              </a:spcBef>
            </a:pPr>
            <a:endParaRPr lang="en-US" sz="529" dirty="0">
              <a:cs typeface="Calibri"/>
            </a:endParaRPr>
          </a:p>
          <a:p>
            <a:pPr marL="177561" indent="-166918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History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o</a:t>
            </a:r>
            <a:r>
              <a:rPr lang="en-US" sz="2471" spc="4" dirty="0">
                <a:cs typeface="Calibri"/>
              </a:rPr>
              <a:t>f </a:t>
            </a:r>
            <a:r>
              <a:rPr lang="en-US" sz="2471" dirty="0">
                <a:cs typeface="Calibri"/>
              </a:rPr>
              <a:t>trauma</a:t>
            </a:r>
          </a:p>
          <a:p>
            <a:pPr>
              <a:lnSpc>
                <a:spcPts val="529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lang="en-US" sz="353" dirty="0">
              <a:cs typeface="Calibri"/>
            </a:endParaRPr>
          </a:p>
          <a:p>
            <a:pPr marL="177561" marR="11202" indent="-166918">
              <a:lnSpc>
                <a:spcPct val="102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spc="-4" dirty="0">
                <a:cs typeface="Calibri"/>
              </a:rPr>
              <a:t>M</a:t>
            </a:r>
            <a:r>
              <a:rPr lang="en-US" sz="2471" dirty="0">
                <a:cs typeface="Calibri"/>
              </a:rPr>
              <a:t>edical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/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physical conditions</a:t>
            </a:r>
          </a:p>
          <a:p>
            <a:pPr>
              <a:lnSpc>
                <a:spcPts val="574"/>
              </a:lnSpc>
              <a:spcBef>
                <a:spcPts val="22"/>
              </a:spcBef>
              <a:buClr>
                <a:srgbClr val="24603B"/>
              </a:buClr>
              <a:buFont typeface="Arial"/>
              <a:buChar char="•"/>
            </a:pPr>
            <a:endParaRPr lang="en-US" sz="529" dirty="0"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spc="-128" dirty="0">
                <a:cs typeface="Calibri"/>
              </a:rPr>
              <a:t>T</a:t>
            </a:r>
            <a:r>
              <a:rPr lang="en-US" sz="2471" dirty="0">
                <a:cs typeface="Calibri"/>
              </a:rPr>
              <a:t>emperament</a:t>
            </a:r>
          </a:p>
          <a:p>
            <a:pPr>
              <a:lnSpc>
                <a:spcPts val="706"/>
              </a:lnSpc>
              <a:spcBef>
                <a:spcPts val="9"/>
              </a:spcBef>
              <a:buClr>
                <a:srgbClr val="24603B"/>
              </a:buClr>
              <a:buFont typeface="Arial"/>
              <a:buChar char="•"/>
            </a:pPr>
            <a:endParaRPr lang="en-US" sz="618" dirty="0"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S</a:t>
            </a:r>
            <a:r>
              <a:rPr lang="en-US" sz="2471" spc="-4" dirty="0">
                <a:cs typeface="Calibri"/>
              </a:rPr>
              <a:t>e</a:t>
            </a:r>
            <a:r>
              <a:rPr lang="en-US" sz="2471" dirty="0">
                <a:cs typeface="Calibri"/>
              </a:rPr>
              <a:t>nsory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p</a:t>
            </a:r>
            <a:r>
              <a:rPr lang="en-US" sz="2471" spc="-12" dirty="0">
                <a:cs typeface="Calibri"/>
              </a:rPr>
              <a:t>r</a:t>
            </a:r>
            <a:r>
              <a:rPr lang="en-US" sz="2471" dirty="0">
                <a:cs typeface="Calibri"/>
              </a:rPr>
              <a:t>ofile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lang="en-US" sz="529" dirty="0"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471" dirty="0">
                <a:cs typeface="Calibri"/>
              </a:rPr>
              <a:t>Carry-in</a:t>
            </a:r>
            <a:r>
              <a:rPr lang="en-US" sz="2471" spc="4" dirty="0">
                <a:cs typeface="Calibri"/>
              </a:rPr>
              <a:t> </a:t>
            </a:r>
            <a:r>
              <a:rPr lang="en-US" sz="2471" dirty="0">
                <a:cs typeface="Calibri"/>
              </a:rPr>
              <a:t>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13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30" dirty="0">
                <a:solidFill>
                  <a:srgbClr val="000000"/>
                </a:solidFill>
                <a:latin typeface="Calibri"/>
                <a:cs typeface="Calibri"/>
              </a:rPr>
              <a:t>Setting Events can influence the function of behavior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00600"/>
          </a:xfrm>
        </p:spPr>
        <p:txBody>
          <a:bodyPr/>
          <a:lstStyle/>
          <a:p>
            <a:pPr marL="403291" indent="-403291"/>
            <a:r>
              <a:rPr lang="en-US" sz="2471" dirty="0">
                <a:latin typeface="Calibri"/>
                <a:cs typeface="Calibri"/>
              </a:rPr>
              <a:t>Understanding setting events is critical to understanding the function of behavior</a:t>
            </a:r>
          </a:p>
          <a:p>
            <a:endParaRPr lang="en-US" sz="2471" dirty="0">
              <a:latin typeface="Calibri"/>
              <a:cs typeface="Calibri"/>
            </a:endParaRPr>
          </a:p>
          <a:p>
            <a:pPr marL="403291" indent="-403291"/>
            <a:r>
              <a:rPr lang="en-US" sz="2471" dirty="0">
                <a:latin typeface="Calibri"/>
                <a:cs typeface="Calibri"/>
              </a:rPr>
              <a:t>FBA process can reveal critical setting events that influence the function of behavior</a:t>
            </a:r>
          </a:p>
          <a:p>
            <a:endParaRPr lang="en-US" sz="2471" dirty="0">
              <a:latin typeface="Calibri"/>
              <a:cs typeface="Calibri"/>
            </a:endParaRPr>
          </a:p>
          <a:p>
            <a:pPr marL="403291" indent="-403291"/>
            <a:r>
              <a:rPr lang="en-US" sz="2471" dirty="0">
                <a:latin typeface="Calibri"/>
                <a:cs typeface="Calibri"/>
              </a:rPr>
              <a:t>Life Space Crisis Intervention interview process can help identify these setting events</a:t>
            </a:r>
          </a:p>
          <a:p>
            <a:endParaRPr lang="en-US" sz="2471" dirty="0">
              <a:latin typeface="Calibri"/>
              <a:cs typeface="Calibri"/>
            </a:endParaRPr>
          </a:p>
          <a:p>
            <a:pPr marL="403291" indent="-403291"/>
            <a:r>
              <a:rPr lang="en-US" sz="2471" dirty="0">
                <a:latin typeface="Calibri"/>
                <a:cs typeface="Calibri"/>
              </a:rPr>
              <a:t>Trauma can influence behavior in very broad ways—ability to cope; resilience</a:t>
            </a:r>
          </a:p>
          <a:p>
            <a:pPr marL="403291" indent="-403291"/>
            <a:endParaRPr lang="en-US" sz="247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270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7844119" y="0"/>
            <a:ext cx="4343400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71379" y="1613647"/>
            <a:ext cx="4936940" cy="41685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Use the </a:t>
            </a:r>
            <a:r>
              <a:rPr lang="en-US" sz="3177" i="1" dirty="0">
                <a:solidFill>
                  <a:srgbClr val="404040"/>
                </a:solidFill>
                <a:latin typeface="Calibri"/>
                <a:cs typeface="Calibri"/>
              </a:rPr>
              <a:t>Setting Events Interventions Brainstorming Tool </a:t>
            </a: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in your Intensive Level F-BSP Appendix page 15</a:t>
            </a:r>
          </a:p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List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some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setting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event strategies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your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student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in the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BSP (pg. 9)</a:t>
            </a:r>
            <a:endParaRPr sz="3177" dirty="0">
              <a:latin typeface="Calibri"/>
              <a:cs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2225" y="274638"/>
            <a:ext cx="5741894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299226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Antece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en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Str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te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ies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8442" y="1949824"/>
            <a:ext cx="7315760" cy="40699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400"/>
              </a:lnSpc>
              <a:tabLst>
                <a:tab pos="1705588" algn="l"/>
              </a:tabLst>
            </a:pPr>
            <a:r>
              <a:rPr sz="2824" b="1" i="1" spc="-4" dirty="0">
                <a:latin typeface="Calibri"/>
                <a:cs typeface="Calibri"/>
              </a:rPr>
              <a:t>Antece</a:t>
            </a:r>
            <a:r>
              <a:rPr sz="2824" b="1" i="1" dirty="0">
                <a:latin typeface="Calibri"/>
                <a:cs typeface="Calibri"/>
              </a:rPr>
              <a:t>d</a:t>
            </a:r>
            <a:r>
              <a:rPr sz="2824" b="1" i="1" spc="-4" dirty="0">
                <a:latin typeface="Calibri"/>
                <a:cs typeface="Calibri"/>
              </a:rPr>
              <a:t>ent</a:t>
            </a:r>
            <a:r>
              <a:rPr sz="2824" b="1" i="1" dirty="0">
                <a:latin typeface="Calibri"/>
                <a:cs typeface="Calibri"/>
              </a:rPr>
              <a:t>s</a:t>
            </a:r>
            <a:r>
              <a:rPr sz="2824" b="1" i="1" spc="9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a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the</a:t>
            </a:r>
            <a:r>
              <a:rPr sz="2824" spc="9" dirty="0">
                <a:latin typeface="Calibri"/>
                <a:cs typeface="Calibri"/>
              </a:rPr>
              <a:t> </a:t>
            </a:r>
            <a:r>
              <a:rPr sz="2824" spc="-4" dirty="0">
                <a:latin typeface="Calibri"/>
                <a:cs typeface="Calibri"/>
              </a:rPr>
              <a:t>events </a:t>
            </a:r>
            <a:r>
              <a:rPr sz="2824" dirty="0">
                <a:latin typeface="Calibri"/>
                <a:cs typeface="Calibri"/>
              </a:rPr>
              <a:t>that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immediately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p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ecede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lang="en-US" sz="2824" spc="4" dirty="0">
                <a:latin typeface="Calibri"/>
                <a:cs typeface="Calibri"/>
              </a:rPr>
              <a:t>a</a:t>
            </a:r>
            <a:r>
              <a:rPr sz="2824" dirty="0">
                <a:latin typeface="Calibri"/>
                <a:cs typeface="Calibri"/>
              </a:rPr>
              <a:t> behavi</a:t>
            </a:r>
            <a:r>
              <a:rPr sz="2824" spc="-4" dirty="0">
                <a:latin typeface="Calibri"/>
                <a:cs typeface="Calibri"/>
              </a:rPr>
              <a:t>o</a:t>
            </a:r>
            <a:r>
              <a:rPr sz="2824" spc="-193" dirty="0">
                <a:latin typeface="Calibri"/>
                <a:cs typeface="Calibri"/>
              </a:rPr>
              <a:t>r</a:t>
            </a:r>
            <a:r>
              <a:rPr sz="2824" spc="4" dirty="0">
                <a:latin typeface="Calibri"/>
                <a:cs typeface="Calibri"/>
              </a:rPr>
              <a:t>.	</a:t>
            </a:r>
            <a:endParaRPr lang="en-US" sz="2824" spc="4" dirty="0">
              <a:latin typeface="Calibri"/>
              <a:cs typeface="Calibri"/>
            </a:endParaRPr>
          </a:p>
          <a:p>
            <a:pPr marL="11202" marR="11202">
              <a:lnSpc>
                <a:spcPct val="100400"/>
              </a:lnSpc>
              <a:tabLst>
                <a:tab pos="1705588" algn="l"/>
              </a:tabLst>
            </a:pPr>
            <a:endParaRPr lang="en-US" sz="2824" b="1" i="1" spc="4" dirty="0">
              <a:latin typeface="Calibri"/>
              <a:cs typeface="Calibri"/>
            </a:endParaRPr>
          </a:p>
          <a:p>
            <a:pPr marL="11202" marR="11202">
              <a:lnSpc>
                <a:spcPct val="100400"/>
              </a:lnSpc>
              <a:tabLst>
                <a:tab pos="1705588" algn="l"/>
              </a:tabLst>
            </a:pPr>
            <a:r>
              <a:rPr sz="2824" b="1" i="1" spc="-4" dirty="0">
                <a:latin typeface="Calibri"/>
                <a:cs typeface="Calibri"/>
              </a:rPr>
              <a:t>Antece</a:t>
            </a:r>
            <a:r>
              <a:rPr sz="2824" b="1" i="1" dirty="0">
                <a:latin typeface="Calibri"/>
                <a:cs typeface="Calibri"/>
              </a:rPr>
              <a:t>d</a:t>
            </a:r>
            <a:r>
              <a:rPr sz="2824" b="1" i="1" spc="-4" dirty="0">
                <a:latin typeface="Calibri"/>
                <a:cs typeface="Calibri"/>
              </a:rPr>
              <a:t>en</a:t>
            </a:r>
            <a:r>
              <a:rPr sz="2824" b="1" i="1" dirty="0">
                <a:latin typeface="Calibri"/>
                <a:cs typeface="Calibri"/>
              </a:rPr>
              <a:t>t</a:t>
            </a:r>
            <a:r>
              <a:rPr sz="2824" b="1" i="1" spc="4" dirty="0">
                <a:latin typeface="Calibri"/>
                <a:cs typeface="Calibri"/>
              </a:rPr>
              <a:t> </a:t>
            </a:r>
            <a:r>
              <a:rPr sz="2824" b="1" i="1" spc="-4" dirty="0">
                <a:latin typeface="Calibri"/>
                <a:cs typeface="Calibri"/>
              </a:rPr>
              <a:t>str</a:t>
            </a:r>
            <a:r>
              <a:rPr sz="2824" b="1" i="1" dirty="0">
                <a:latin typeface="Calibri"/>
                <a:cs typeface="Calibri"/>
              </a:rPr>
              <a:t>a</a:t>
            </a:r>
            <a:r>
              <a:rPr sz="2824" b="1" i="1" spc="-4" dirty="0">
                <a:latin typeface="Calibri"/>
                <a:cs typeface="Calibri"/>
              </a:rPr>
              <a:t>te</a:t>
            </a:r>
            <a:r>
              <a:rPr sz="2824" b="1" i="1" dirty="0">
                <a:latin typeface="Calibri"/>
                <a:cs typeface="Calibri"/>
              </a:rPr>
              <a:t>g</a:t>
            </a:r>
            <a:r>
              <a:rPr sz="2824" b="1" i="1" spc="-4" dirty="0">
                <a:latin typeface="Calibri"/>
                <a:cs typeface="Calibri"/>
              </a:rPr>
              <a:t>ie</a:t>
            </a:r>
            <a:r>
              <a:rPr sz="2824" b="1" i="1" dirty="0">
                <a:latin typeface="Calibri"/>
                <a:cs typeface="Calibri"/>
              </a:rPr>
              <a:t>s</a:t>
            </a:r>
            <a:r>
              <a:rPr sz="2824" b="1" i="1" spc="12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a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c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eated </a:t>
            </a:r>
            <a:r>
              <a:rPr sz="2824" spc="-4" dirty="0">
                <a:latin typeface="Calibri"/>
                <a:cs typeface="Calibri"/>
              </a:rPr>
              <a:t>t</a:t>
            </a:r>
            <a:r>
              <a:rPr sz="2824" dirty="0">
                <a:latin typeface="Calibri"/>
                <a:cs typeface="Calibri"/>
              </a:rPr>
              <a:t>o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lang="en-US" sz="2824" dirty="0">
                <a:latin typeface="Calibri"/>
                <a:cs typeface="Calibri"/>
              </a:rPr>
              <a:t>discourage challenging </a:t>
            </a:r>
            <a:r>
              <a:rPr sz="2824" dirty="0">
                <a:latin typeface="Calibri"/>
                <a:cs typeface="Calibri"/>
              </a:rPr>
              <a:t>behaviors</a:t>
            </a:r>
            <a:r>
              <a:rPr lang="en-US" sz="2824" dirty="0">
                <a:latin typeface="Calibri"/>
                <a:cs typeface="Calibri"/>
              </a:rPr>
              <a:t> and to promote efficiency of</a:t>
            </a:r>
            <a:r>
              <a:rPr sz="2824" dirty="0">
                <a:latin typeface="Calibri"/>
                <a:cs typeface="Calibri"/>
              </a:rPr>
              <a:t> 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eplacement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behaviors</a:t>
            </a:r>
            <a:endParaRPr lang="en-US" sz="2824" dirty="0">
              <a:latin typeface="Calibri"/>
              <a:cs typeface="Calibri"/>
            </a:endParaRPr>
          </a:p>
          <a:p>
            <a:pPr marL="11202" marR="11202">
              <a:lnSpc>
                <a:spcPct val="100400"/>
              </a:lnSpc>
              <a:tabLst>
                <a:tab pos="1705588" algn="l"/>
              </a:tabLst>
            </a:pPr>
            <a:endParaRPr lang="en-US" sz="2824" dirty="0">
              <a:latin typeface="Calibri"/>
              <a:cs typeface="Calibri"/>
            </a:endParaRPr>
          </a:p>
          <a:p>
            <a:pPr marL="11202" marR="11202">
              <a:lnSpc>
                <a:spcPct val="100400"/>
              </a:lnSpc>
              <a:tabLst>
                <a:tab pos="1705588" algn="l"/>
              </a:tabLst>
            </a:pPr>
            <a:r>
              <a:rPr lang="en-US" sz="2824" dirty="0">
                <a:latin typeface="Calibri"/>
                <a:cs typeface="Calibri"/>
              </a:rPr>
              <a:t>This is where the power of a behavior plan truly resides</a:t>
            </a:r>
            <a:endParaRPr sz="2824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27"/>
              </a:spcBef>
            </a:pPr>
            <a:endParaRPr sz="706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8444" y="5534385"/>
            <a:ext cx="3881157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endParaRPr sz="2294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2187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Antece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en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Str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te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ies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1163" y="1484793"/>
            <a:ext cx="7991722" cy="47680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662"/>
              </a:lnSpc>
              <a:spcBef>
                <a:spcPts val="27"/>
              </a:spcBef>
            </a:pPr>
            <a:endParaRPr sz="706" dirty="0">
              <a:latin typeface="Calibri"/>
              <a:cs typeface="Calibri"/>
            </a:endParaRPr>
          </a:p>
          <a:p>
            <a:pPr marL="11202"/>
            <a:r>
              <a:rPr sz="2559" b="1" i="1" u="heavy" dirty="0">
                <a:latin typeface="Calibri"/>
                <a:cs typeface="Calibri"/>
              </a:rPr>
              <a:t>Exa</a:t>
            </a:r>
            <a:r>
              <a:rPr sz="2559" b="1" i="1" u="heavy" spc="-4" dirty="0">
                <a:latin typeface="Calibri"/>
                <a:cs typeface="Calibri"/>
              </a:rPr>
              <a:t>m</a:t>
            </a:r>
            <a:r>
              <a:rPr sz="2559" b="1" i="1" u="heavy" dirty="0">
                <a:latin typeface="Calibri"/>
                <a:cs typeface="Calibri"/>
              </a:rPr>
              <a:t>pl</a:t>
            </a:r>
            <a:r>
              <a:rPr sz="2559" b="1" i="1" u="heavy" spc="-4" dirty="0">
                <a:latin typeface="Calibri"/>
                <a:cs typeface="Calibri"/>
              </a:rPr>
              <a:t>e</a:t>
            </a:r>
            <a:r>
              <a:rPr sz="2559" b="1" i="1" u="heavy" dirty="0">
                <a:latin typeface="Calibri"/>
                <a:cs typeface="Calibri"/>
              </a:rPr>
              <a:t>s</a:t>
            </a:r>
            <a:endParaRPr sz="2559" dirty="0">
              <a:latin typeface="Calibri"/>
              <a:cs typeface="Calibri"/>
            </a:endParaRPr>
          </a:p>
          <a:p>
            <a:pPr>
              <a:lnSpc>
                <a:spcPts val="485"/>
              </a:lnSpc>
              <a:spcBef>
                <a:spcPts val="25"/>
              </a:spcBef>
            </a:pPr>
            <a:endParaRPr sz="529" dirty="0">
              <a:latin typeface="Calibri"/>
              <a:cs typeface="Calibri"/>
            </a:endParaRP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sz="2294" spc="-12" dirty="0">
                <a:latin typeface="Calibri"/>
                <a:cs typeface="Calibri"/>
              </a:rPr>
              <a:t>Eliminat</a:t>
            </a:r>
            <a:r>
              <a:rPr sz="2294" spc="-18" dirty="0">
                <a:latin typeface="Calibri"/>
                <a:cs typeface="Calibri"/>
              </a:rPr>
              <a:t>e the </a:t>
            </a:r>
            <a:r>
              <a:rPr lang="en-US" sz="2294" spc="-18" dirty="0">
                <a:latin typeface="Calibri"/>
                <a:cs typeface="Calibri"/>
              </a:rPr>
              <a:t>antecedent altogether</a:t>
            </a:r>
            <a:endParaRPr lang="en-US" sz="2294" spc="-12" dirty="0">
              <a:latin typeface="Calibri"/>
              <a:cs typeface="Calibri"/>
            </a:endParaRP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sz="2294" spc="-26" dirty="0">
                <a:latin typeface="Calibri"/>
                <a:cs typeface="Calibri"/>
              </a:rPr>
              <a:t>M</a:t>
            </a:r>
            <a:r>
              <a:rPr sz="2294" spc="-12" dirty="0">
                <a:latin typeface="Calibri"/>
                <a:cs typeface="Calibri"/>
              </a:rPr>
              <a:t>odify task t</a:t>
            </a:r>
            <a:r>
              <a:rPr sz="2294" spc="-18" dirty="0">
                <a:latin typeface="Calibri"/>
                <a:cs typeface="Calibri"/>
              </a:rPr>
              <a:t>o </a:t>
            </a:r>
            <a:r>
              <a:rPr sz="2294" spc="-12" dirty="0">
                <a:latin typeface="Calibri"/>
                <a:cs typeface="Calibri"/>
              </a:rPr>
              <a:t>incor</a:t>
            </a:r>
            <a:r>
              <a:rPr sz="2294" spc="-18" dirty="0">
                <a:latin typeface="Calibri"/>
                <a:cs typeface="Calibri"/>
              </a:rPr>
              <a:t>porate </a:t>
            </a:r>
            <a:r>
              <a:rPr sz="2294" spc="-9" dirty="0">
                <a:latin typeface="Calibri"/>
                <a:cs typeface="Calibri"/>
              </a:rPr>
              <a:t>st</a:t>
            </a:r>
            <a:r>
              <a:rPr sz="2294" spc="-18" dirty="0">
                <a:latin typeface="Calibri"/>
                <a:cs typeface="Calibri"/>
              </a:rPr>
              <a:t>udent </a:t>
            </a:r>
            <a:r>
              <a:rPr sz="2294" spc="-12" dirty="0">
                <a:latin typeface="Calibri"/>
                <a:cs typeface="Calibri"/>
              </a:rPr>
              <a:t>int</a:t>
            </a:r>
            <a:r>
              <a:rPr sz="2294" spc="-18" dirty="0">
                <a:latin typeface="Calibri"/>
                <a:cs typeface="Calibri"/>
              </a:rPr>
              <a:t>e</a:t>
            </a:r>
            <a:r>
              <a:rPr sz="2294" spc="-9" dirty="0">
                <a:latin typeface="Calibri"/>
                <a:cs typeface="Calibri"/>
              </a:rPr>
              <a:t>r</a:t>
            </a:r>
            <a:r>
              <a:rPr sz="2294" spc="-12" dirty="0">
                <a:latin typeface="Calibri"/>
                <a:cs typeface="Calibri"/>
              </a:rPr>
              <a:t>est</a:t>
            </a:r>
            <a:r>
              <a:rPr sz="2294" spc="-9" dirty="0">
                <a:latin typeface="Calibri"/>
                <a:cs typeface="Calibri"/>
              </a:rPr>
              <a:t>s</a:t>
            </a:r>
            <a:endParaRPr lang="en-US" sz="2294" spc="-9" dirty="0">
              <a:latin typeface="Calibri"/>
              <a:cs typeface="Calibri"/>
            </a:endParaRP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9" dirty="0">
                <a:latin typeface="Calibri"/>
                <a:cs typeface="Calibri"/>
              </a:rPr>
              <a:t>Make task more meaningful</a:t>
            </a:r>
            <a:endParaRPr lang="en-US" sz="2294" spc="-18" dirty="0">
              <a:latin typeface="Calibri"/>
              <a:cs typeface="Calibri"/>
            </a:endParaRP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8" dirty="0">
                <a:latin typeface="Calibri"/>
                <a:cs typeface="Calibri"/>
              </a:rPr>
              <a:t>Reduce</a:t>
            </a:r>
            <a:r>
              <a:rPr sz="2294" spc="-18" dirty="0">
                <a:latin typeface="Calibri"/>
                <a:cs typeface="Calibri"/>
              </a:rPr>
              <a:t> t</a:t>
            </a:r>
            <a:r>
              <a:rPr sz="2294" spc="-12" dirty="0">
                <a:latin typeface="Calibri"/>
                <a:cs typeface="Calibri"/>
              </a:rPr>
              <a:t>ask di</a:t>
            </a:r>
            <a:r>
              <a:rPr sz="2294" spc="4" dirty="0">
                <a:latin typeface="Calibri"/>
                <a:cs typeface="Calibri"/>
              </a:rPr>
              <a:t>f</a:t>
            </a:r>
            <a:r>
              <a:rPr sz="2294" dirty="0">
                <a:latin typeface="Calibri"/>
                <a:cs typeface="Calibri"/>
              </a:rPr>
              <a:t>ficu</a:t>
            </a:r>
            <a:r>
              <a:rPr sz="2294" spc="-4" dirty="0">
                <a:latin typeface="Calibri"/>
                <a:cs typeface="Calibri"/>
              </a:rPr>
              <a:t>lt</a:t>
            </a:r>
            <a:r>
              <a:rPr sz="2294" spc="-12" dirty="0">
                <a:latin typeface="Calibri"/>
                <a:cs typeface="Calibri"/>
              </a:rPr>
              <a:t>y</a:t>
            </a:r>
            <a:r>
              <a:rPr lang="en-US" sz="2294" spc="-12" dirty="0">
                <a:latin typeface="Calibri"/>
                <a:cs typeface="Calibri"/>
              </a:rPr>
              <a:t> level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Break task down, given first part only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Prompt alternative or replacement behavior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Take a proactive break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Change the routine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Give a choice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r>
              <a:rPr lang="en-US" sz="2294" spc="-12" dirty="0">
                <a:latin typeface="Calibri"/>
                <a:cs typeface="Calibri"/>
              </a:rPr>
              <a:t>Change language &amp; tone used in giving the direction</a:t>
            </a:r>
          </a:p>
          <a:p>
            <a:pPr marL="414495" indent="-403291">
              <a:buFont typeface="Arial" panose="020B0604020202020204" pitchFamily="34" charset="0"/>
              <a:buChar char="•"/>
            </a:pPr>
            <a:endParaRPr lang="en-US" sz="2294" spc="-12" dirty="0">
              <a:latin typeface="Calibri"/>
              <a:cs typeface="Calibri"/>
            </a:endParaRPr>
          </a:p>
          <a:p>
            <a:pPr marL="414495" indent="-403291">
              <a:buFont typeface="Arial" panose="020B0604020202020204" pitchFamily="34" charset="0"/>
              <a:buChar char="•"/>
            </a:pPr>
            <a:endParaRPr sz="2294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8444" y="5534385"/>
            <a:ext cx="3881157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endParaRPr sz="2294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09725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37546" y="0"/>
            <a:ext cx="45544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6299" y="1675226"/>
            <a:ext cx="4588249" cy="37708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38580" marR="853074" indent="-42793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3177" spc="-4" dirty="0">
                <a:solidFill>
                  <a:srgbClr val="404040"/>
                </a:solidFill>
                <a:latin typeface="Calibri"/>
                <a:cs typeface="Calibri"/>
              </a:rPr>
              <a:t>Use</a:t>
            </a: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3177" i="1" dirty="0">
                <a:solidFill>
                  <a:srgbClr val="404040"/>
                </a:solidFill>
                <a:latin typeface="Calibri"/>
                <a:cs typeface="Calibri"/>
              </a:rPr>
              <a:t>Antecedent</a:t>
            </a:r>
            <a:r>
              <a:rPr sz="3177" i="1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i="1" spc="-4" dirty="0">
                <a:solidFill>
                  <a:srgbClr val="404040"/>
                </a:solidFill>
                <a:latin typeface="Calibri"/>
                <a:cs typeface="Calibri"/>
              </a:rPr>
              <a:t>Interventions </a:t>
            </a:r>
            <a:r>
              <a:rPr sz="3177" i="1" dirty="0">
                <a:solidFill>
                  <a:srgbClr val="404040"/>
                </a:solidFill>
                <a:latin typeface="Calibri"/>
                <a:cs typeface="Calibri"/>
              </a:rPr>
              <a:t>Brainsto</a:t>
            </a:r>
            <a:r>
              <a:rPr sz="3177" i="1" spc="71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3177" i="1" dirty="0">
                <a:solidFill>
                  <a:srgbClr val="404040"/>
                </a:solidFill>
                <a:latin typeface="Calibri"/>
                <a:cs typeface="Calibri"/>
              </a:rPr>
              <a:t>ming</a:t>
            </a:r>
            <a:r>
              <a:rPr lang="en-US" sz="3177" i="1" spc="4" dirty="0">
                <a:solidFill>
                  <a:srgbClr val="404040"/>
                </a:solidFill>
                <a:latin typeface="Calibri"/>
                <a:cs typeface="Calibri"/>
              </a:rPr>
              <a:t> Tool 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in your F-BSP Appendix pg. 16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529"/>
              </a:lnSpc>
              <a:spcBef>
                <a:spcPts val="37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438580" marR="11202" indent="-427938">
              <a:lnSpc>
                <a:spcPct val="100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List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some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antecedent strategies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your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student in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BSP (pg.9)</a:t>
            </a:r>
            <a:endParaRPr sz="3177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02225" y="274638"/>
            <a:ext cx="5540188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3954392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1385" y="5733249"/>
            <a:ext cx="465604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7284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lang="en-US" spc="-97" dirty="0">
                <a:solidFill>
                  <a:srgbClr val="000000"/>
                </a:solidFill>
                <a:latin typeface="Calibri"/>
                <a:cs typeface="Calibri"/>
              </a:rPr>
              <a:t>Behavior Teaching Strategies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8439" y="1544336"/>
            <a:ext cx="6786844" cy="40514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559" b="1" spc="-4" dirty="0">
                <a:latin typeface="Calibri"/>
                <a:cs typeface="Calibri"/>
              </a:rPr>
              <a:t>Ac</a:t>
            </a:r>
            <a:r>
              <a:rPr sz="2559" b="1" dirty="0">
                <a:latin typeface="Calibri"/>
                <a:cs typeface="Calibri"/>
              </a:rPr>
              <a:t>q</a:t>
            </a:r>
            <a:r>
              <a:rPr sz="2559" b="1" spc="-4" dirty="0">
                <a:latin typeface="Calibri"/>
                <a:cs typeface="Calibri"/>
              </a:rPr>
              <a:t>uisitio</a:t>
            </a:r>
            <a:r>
              <a:rPr sz="2559" b="1" dirty="0">
                <a:latin typeface="Calibri"/>
                <a:cs typeface="Calibri"/>
              </a:rPr>
              <a:t>n</a:t>
            </a:r>
            <a:r>
              <a:rPr sz="2559" b="1" spc="4" dirty="0">
                <a:latin typeface="Calibri"/>
                <a:cs typeface="Calibri"/>
              </a:rPr>
              <a:t> </a:t>
            </a:r>
            <a:r>
              <a:rPr sz="2559" b="1" spc="-4" dirty="0">
                <a:latin typeface="Calibri"/>
                <a:cs typeface="Calibri"/>
              </a:rPr>
              <a:t>Ch</a:t>
            </a:r>
            <a:r>
              <a:rPr sz="2559" b="1" dirty="0">
                <a:latin typeface="Calibri"/>
                <a:cs typeface="Calibri"/>
              </a:rPr>
              <a:t>a</a:t>
            </a:r>
            <a:r>
              <a:rPr sz="2559" b="1" spc="-4" dirty="0">
                <a:latin typeface="Calibri"/>
                <a:cs typeface="Calibri"/>
              </a:rPr>
              <a:t>llen</a:t>
            </a:r>
            <a:r>
              <a:rPr sz="2559" b="1" dirty="0">
                <a:latin typeface="Calibri"/>
                <a:cs typeface="Calibri"/>
              </a:rPr>
              <a:t>g</a:t>
            </a:r>
            <a:r>
              <a:rPr sz="2559" b="1" spc="-4" dirty="0">
                <a:latin typeface="Calibri"/>
                <a:cs typeface="Calibri"/>
              </a:rPr>
              <a:t>es</a:t>
            </a:r>
            <a:endParaRPr sz="2559" dirty="0">
              <a:latin typeface="Calibri"/>
              <a:cs typeface="Calibri"/>
            </a:endParaRPr>
          </a:p>
          <a:p>
            <a:pPr marL="438580" marR="11202" indent="-178682">
              <a:lnSpc>
                <a:spcPct val="101400"/>
              </a:lnSpc>
              <a:spcBef>
                <a:spcPts val="437"/>
              </a:spcBef>
              <a:buClr>
                <a:srgbClr val="24603B"/>
              </a:buClr>
              <a:buSzPct val="84782"/>
              <a:buFont typeface="Arial"/>
              <a:buChar char="•"/>
              <a:tabLst>
                <a:tab pos="431298" algn="l"/>
              </a:tabLst>
            </a:pPr>
            <a:r>
              <a:rPr sz="2030" spc="9" dirty="0">
                <a:latin typeface="Calibri"/>
                <a:cs typeface="Calibri"/>
              </a:rPr>
              <a:t>Absence of knowledge </a:t>
            </a:r>
            <a:r>
              <a:rPr sz="2030" spc="4" dirty="0">
                <a:latin typeface="Calibri"/>
                <a:cs typeface="Calibri"/>
              </a:rPr>
              <a:t>for</a:t>
            </a:r>
            <a:r>
              <a:rPr sz="2030" spc="9" dirty="0">
                <a:latin typeface="Calibri"/>
                <a:cs typeface="Calibri"/>
              </a:rPr>
              <a:t> executing </a:t>
            </a:r>
            <a:r>
              <a:rPr sz="2030" spc="4" dirty="0">
                <a:latin typeface="Calibri"/>
                <a:cs typeface="Calibri"/>
              </a:rPr>
              <a:t>skill</a:t>
            </a:r>
            <a:r>
              <a:rPr sz="2030" spc="9" dirty="0">
                <a:latin typeface="Calibri"/>
                <a:cs typeface="Calibri"/>
              </a:rPr>
              <a:t> or </a:t>
            </a:r>
            <a:r>
              <a:rPr sz="2030" spc="4" dirty="0">
                <a:latin typeface="Calibri"/>
                <a:cs typeface="Calibri"/>
              </a:rPr>
              <a:t>failu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</a:t>
            </a:r>
            <a:r>
              <a:rPr sz="2030" spc="4" dirty="0">
                <a:latin typeface="Calibri"/>
                <a:cs typeface="Calibri"/>
              </a:rPr>
              <a:t> to</a:t>
            </a:r>
            <a:r>
              <a:rPr sz="2030" spc="9" dirty="0">
                <a:latin typeface="Calibri"/>
                <a:cs typeface="Calibri"/>
              </a:rPr>
              <a:t> discriminate which social behaviors </a:t>
            </a:r>
            <a:r>
              <a:rPr sz="2030" spc="12" dirty="0">
                <a:latin typeface="Calibri"/>
                <a:cs typeface="Calibri"/>
              </a:rPr>
              <a:t>a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 app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opriate </a:t>
            </a:r>
            <a:r>
              <a:rPr sz="2030" spc="4" dirty="0">
                <a:latin typeface="Calibri"/>
                <a:cs typeface="Calibri"/>
              </a:rPr>
              <a:t>in</a:t>
            </a:r>
            <a:r>
              <a:rPr sz="2030" spc="9" dirty="0">
                <a:latin typeface="Calibri"/>
                <a:cs typeface="Calibri"/>
              </a:rPr>
              <a:t> specific situations (ca</a:t>
            </a:r>
            <a:r>
              <a:rPr sz="2030" spc="4" dirty="0">
                <a:latin typeface="Calibri"/>
                <a:cs typeface="Calibri"/>
              </a:rPr>
              <a:t>n</a:t>
            </a:r>
            <a:r>
              <a:rPr sz="2030" spc="9" dirty="0">
                <a:latin typeface="Calibri"/>
                <a:cs typeface="Calibri"/>
              </a:rPr>
              <a:t>’</a:t>
            </a:r>
            <a:r>
              <a:rPr sz="2030" spc="4" dirty="0">
                <a:latin typeface="Calibri"/>
                <a:cs typeface="Calibri"/>
              </a:rPr>
              <a:t>t</a:t>
            </a:r>
            <a:r>
              <a:rPr sz="2030" spc="9" dirty="0">
                <a:latin typeface="Calibri"/>
                <a:cs typeface="Calibri"/>
              </a:rPr>
              <a:t> d</a:t>
            </a:r>
            <a:r>
              <a:rPr sz="2030" spc="12" dirty="0">
                <a:latin typeface="Calibri"/>
                <a:cs typeface="Calibri"/>
              </a:rPr>
              <a:t>o</a:t>
            </a:r>
            <a:r>
              <a:rPr sz="1853" spc="4" dirty="0">
                <a:latin typeface="Calibri"/>
                <a:cs typeface="Calibri"/>
              </a:rPr>
              <a:t>)</a:t>
            </a:r>
            <a:endParaRPr sz="1853" dirty="0">
              <a:latin typeface="Calibri"/>
              <a:cs typeface="Calibri"/>
            </a:endParaRPr>
          </a:p>
          <a:p>
            <a:pPr>
              <a:lnSpc>
                <a:spcPts val="706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1202"/>
            <a:r>
              <a:rPr sz="2559" b="1" dirty="0">
                <a:latin typeface="Calibri"/>
                <a:cs typeface="Calibri"/>
              </a:rPr>
              <a:t>Performance</a:t>
            </a:r>
            <a:r>
              <a:rPr sz="2559" b="1" spc="4" dirty="0">
                <a:latin typeface="Calibri"/>
                <a:cs typeface="Calibri"/>
              </a:rPr>
              <a:t> </a:t>
            </a:r>
            <a:r>
              <a:rPr sz="2559" b="1" dirty="0">
                <a:latin typeface="Calibri"/>
                <a:cs typeface="Calibri"/>
              </a:rPr>
              <a:t>Challenges</a:t>
            </a:r>
            <a:endParaRPr sz="2559" dirty="0">
              <a:latin typeface="Calibri"/>
              <a:cs typeface="Calibri"/>
            </a:endParaRPr>
          </a:p>
          <a:p>
            <a:pPr marL="438580" marR="638545" indent="-178682">
              <a:lnSpc>
                <a:spcPct val="102699"/>
              </a:lnSpc>
              <a:spcBef>
                <a:spcPts val="432"/>
              </a:spcBef>
              <a:buClr>
                <a:srgbClr val="24603B"/>
              </a:buClr>
              <a:buSzPct val="84782"/>
              <a:buFont typeface="Arial"/>
              <a:buChar char="•"/>
              <a:tabLst>
                <a:tab pos="431298" algn="l"/>
              </a:tabLst>
            </a:pPr>
            <a:r>
              <a:rPr sz="2030" spc="4" dirty="0">
                <a:latin typeface="Calibri"/>
                <a:cs typeface="Calibri"/>
              </a:rPr>
              <a:t>Skill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4" dirty="0">
                <a:latin typeface="Calibri"/>
                <a:cs typeface="Calibri"/>
              </a:rPr>
              <a:t>is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12" dirty="0">
                <a:latin typeface="Calibri"/>
                <a:cs typeface="Calibri"/>
              </a:rPr>
              <a:t>p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esent </a:t>
            </a:r>
            <a:r>
              <a:rPr sz="2030" spc="4" dirty="0">
                <a:latin typeface="Calibri"/>
                <a:cs typeface="Calibri"/>
              </a:rPr>
              <a:t>in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epertoi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e, but student </a:t>
            </a:r>
            <a:r>
              <a:rPr sz="2030" spc="4" dirty="0">
                <a:latin typeface="Calibri"/>
                <a:cs typeface="Calibri"/>
              </a:rPr>
              <a:t>fails</a:t>
            </a:r>
            <a:r>
              <a:rPr sz="2030" spc="9" dirty="0">
                <a:latin typeface="Calibri"/>
                <a:cs typeface="Calibri"/>
              </a:rPr>
              <a:t> to pe</a:t>
            </a:r>
            <a:r>
              <a:rPr sz="2030" spc="101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fo</a:t>
            </a:r>
            <a:r>
              <a:rPr sz="2030" spc="62" dirty="0">
                <a:latin typeface="Calibri"/>
                <a:cs typeface="Calibri"/>
              </a:rPr>
              <a:t>r</a:t>
            </a:r>
            <a:r>
              <a:rPr sz="2030" spc="18" dirty="0">
                <a:latin typeface="Calibri"/>
                <a:cs typeface="Calibri"/>
              </a:rPr>
              <a:t>m</a:t>
            </a:r>
            <a:r>
              <a:rPr sz="2030" spc="9" dirty="0">
                <a:latin typeface="Calibri"/>
                <a:cs typeface="Calibri"/>
              </a:rPr>
              <a:t> at acceptable levels (wo</a:t>
            </a:r>
            <a:r>
              <a:rPr sz="2030" spc="4" dirty="0">
                <a:latin typeface="Calibri"/>
                <a:cs typeface="Calibri"/>
              </a:rPr>
              <a:t>n</a:t>
            </a:r>
            <a:r>
              <a:rPr sz="2030" spc="9" dirty="0">
                <a:latin typeface="Calibri"/>
                <a:cs typeface="Calibri"/>
              </a:rPr>
              <a:t>’</a:t>
            </a:r>
            <a:r>
              <a:rPr sz="2030" spc="4" dirty="0">
                <a:latin typeface="Calibri"/>
                <a:cs typeface="Calibri"/>
              </a:rPr>
              <a:t>t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4" dirty="0">
                <a:latin typeface="Calibri"/>
                <a:cs typeface="Calibri"/>
              </a:rPr>
              <a:t>do)</a:t>
            </a:r>
            <a:endParaRPr sz="2030" dirty="0">
              <a:latin typeface="Calibri"/>
              <a:cs typeface="Calibri"/>
            </a:endParaRPr>
          </a:p>
          <a:p>
            <a:pPr>
              <a:lnSpc>
                <a:spcPts val="574"/>
              </a:lnSpc>
              <a:spcBef>
                <a:spcPts val="43"/>
              </a:spcBef>
              <a:buClr>
                <a:srgbClr val="24603B"/>
              </a:buClr>
              <a:buFont typeface="Arial"/>
              <a:buChar char="•"/>
            </a:pPr>
            <a:endParaRPr sz="618" dirty="0">
              <a:latin typeface="Calibri"/>
              <a:cs typeface="Calibri"/>
            </a:endParaRPr>
          </a:p>
          <a:p>
            <a:pPr marL="11202"/>
            <a:r>
              <a:rPr sz="2559" b="1" dirty="0">
                <a:latin typeface="Calibri"/>
                <a:cs typeface="Calibri"/>
              </a:rPr>
              <a:t>Flu</a:t>
            </a:r>
            <a:r>
              <a:rPr sz="2559" b="1" spc="-4" dirty="0">
                <a:latin typeface="Calibri"/>
                <a:cs typeface="Calibri"/>
              </a:rPr>
              <a:t>e</a:t>
            </a:r>
            <a:r>
              <a:rPr sz="2559" b="1" dirty="0">
                <a:latin typeface="Calibri"/>
                <a:cs typeface="Calibri"/>
              </a:rPr>
              <a:t>n</a:t>
            </a:r>
            <a:r>
              <a:rPr sz="2559" b="1" spc="-4" dirty="0">
                <a:latin typeface="Calibri"/>
                <a:cs typeface="Calibri"/>
              </a:rPr>
              <a:t>c</a:t>
            </a:r>
            <a:r>
              <a:rPr sz="2559" b="1" dirty="0">
                <a:latin typeface="Calibri"/>
                <a:cs typeface="Calibri"/>
              </a:rPr>
              <a:t>y</a:t>
            </a:r>
            <a:r>
              <a:rPr sz="2559" b="1" spc="4" dirty="0">
                <a:latin typeface="Calibri"/>
                <a:cs typeface="Calibri"/>
              </a:rPr>
              <a:t> </a:t>
            </a:r>
            <a:r>
              <a:rPr sz="2559" b="1" dirty="0">
                <a:latin typeface="Calibri"/>
                <a:cs typeface="Calibri"/>
              </a:rPr>
              <a:t>Chall</a:t>
            </a:r>
            <a:r>
              <a:rPr sz="2559" b="1" spc="-4" dirty="0">
                <a:latin typeface="Calibri"/>
                <a:cs typeface="Calibri"/>
              </a:rPr>
              <a:t>e</a:t>
            </a:r>
            <a:r>
              <a:rPr sz="2559" b="1" dirty="0">
                <a:latin typeface="Calibri"/>
                <a:cs typeface="Calibri"/>
              </a:rPr>
              <a:t>ng</a:t>
            </a:r>
            <a:r>
              <a:rPr sz="2559" b="1" spc="-4" dirty="0">
                <a:latin typeface="Calibri"/>
                <a:cs typeface="Calibri"/>
              </a:rPr>
              <a:t>e</a:t>
            </a:r>
            <a:r>
              <a:rPr sz="2559" b="1" dirty="0">
                <a:latin typeface="Calibri"/>
                <a:cs typeface="Calibri"/>
              </a:rPr>
              <a:t>s</a:t>
            </a:r>
            <a:endParaRPr sz="2559" dirty="0">
              <a:latin typeface="Calibri"/>
              <a:cs typeface="Calibri"/>
            </a:endParaRPr>
          </a:p>
          <a:p>
            <a:pPr>
              <a:lnSpc>
                <a:spcPts val="441"/>
              </a:lnSpc>
              <a:spcBef>
                <a:spcPts val="23"/>
              </a:spcBef>
            </a:pPr>
            <a:endParaRPr sz="353" dirty="0">
              <a:latin typeface="Calibri"/>
              <a:cs typeface="Calibri"/>
            </a:endParaRPr>
          </a:p>
          <a:p>
            <a:pPr marL="438580" marR="96342" indent="-178682">
              <a:lnSpc>
                <a:spcPct val="101400"/>
              </a:lnSpc>
              <a:buClr>
                <a:srgbClr val="24603B"/>
              </a:buClr>
              <a:buSzPct val="84782"/>
              <a:buFont typeface="Arial"/>
              <a:buChar char="•"/>
              <a:tabLst>
                <a:tab pos="431298" algn="l"/>
              </a:tabLst>
            </a:pPr>
            <a:r>
              <a:rPr sz="2030" spc="9" dirty="0">
                <a:latin typeface="Calibri"/>
                <a:cs typeface="Calibri"/>
              </a:rPr>
              <a:t>Lack of exposu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 to suf</a:t>
            </a:r>
            <a:r>
              <a:rPr sz="2030" spc="4" dirty="0">
                <a:latin typeface="Calibri"/>
                <a:cs typeface="Calibri"/>
              </a:rPr>
              <a:t>ficient</a:t>
            </a:r>
            <a:r>
              <a:rPr sz="2030" spc="9" dirty="0">
                <a:latin typeface="Calibri"/>
                <a:cs typeface="Calibri"/>
              </a:rPr>
              <a:t> or </a:t>
            </a:r>
            <a:r>
              <a:rPr sz="2030" spc="4" dirty="0">
                <a:latin typeface="Calibri"/>
                <a:cs typeface="Calibri"/>
              </a:rPr>
              <a:t>skilled</a:t>
            </a:r>
            <a:r>
              <a:rPr sz="2030" spc="9" dirty="0">
                <a:latin typeface="Calibri"/>
                <a:cs typeface="Calibri"/>
              </a:rPr>
              <a:t> models of social behavio</a:t>
            </a:r>
            <a:r>
              <a:rPr sz="2030" spc="-212" dirty="0">
                <a:latin typeface="Calibri"/>
                <a:cs typeface="Calibri"/>
              </a:rPr>
              <a:t>r</a:t>
            </a:r>
            <a:r>
              <a:rPr sz="2030" spc="4" dirty="0">
                <a:latin typeface="Calibri"/>
                <a:cs typeface="Calibri"/>
              </a:rPr>
              <a:t>,</a:t>
            </a:r>
            <a:r>
              <a:rPr sz="2030" spc="9" dirty="0">
                <a:latin typeface="Calibri"/>
                <a:cs typeface="Calibri"/>
              </a:rPr>
              <a:t> insuf</a:t>
            </a:r>
            <a:r>
              <a:rPr sz="2030" spc="4" dirty="0">
                <a:latin typeface="Calibri"/>
                <a:cs typeface="Calibri"/>
              </a:rPr>
              <a:t>ficient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ehearsal/practice or low rates or inconsistent delivery of </a:t>
            </a:r>
            <a:r>
              <a:rPr sz="2030" spc="-4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einfo</a:t>
            </a:r>
            <a:r>
              <a:rPr sz="2030" spc="-12" dirty="0">
                <a:latin typeface="Calibri"/>
                <a:cs typeface="Calibri"/>
              </a:rPr>
              <a:t>r</a:t>
            </a:r>
            <a:r>
              <a:rPr sz="2030" spc="9" dirty="0">
                <a:latin typeface="Calibri"/>
                <a:cs typeface="Calibri"/>
              </a:rPr>
              <a:t>cement</a:t>
            </a:r>
            <a:r>
              <a:rPr lang="en-US" sz="2030" spc="9" dirty="0">
                <a:latin typeface="Calibri"/>
                <a:cs typeface="Calibri"/>
              </a:rPr>
              <a:t> of skilled performance</a:t>
            </a:r>
            <a:endParaRPr sz="203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73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02225" y="274639"/>
            <a:ext cx="7987553" cy="1406245"/>
          </a:xfrm>
          <a:prstGeom prst="rect">
            <a:avLst/>
          </a:prstGeom>
        </p:spPr>
        <p:txBody>
          <a:bodyPr vert="horz" wrap="square" lIns="0" tIns="220695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lang="en-US" spc="-119" dirty="0">
                <a:solidFill>
                  <a:srgbClr val="000000"/>
                </a:solidFill>
                <a:latin typeface="Calibri"/>
                <a:cs typeface="Calibri"/>
              </a:rPr>
              <a:t>Behavior Teaching – Adapt your </a:t>
            </a:r>
            <a:br>
              <a:rPr lang="en-US" spc="-119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pc="-119" dirty="0">
                <a:solidFill>
                  <a:srgbClr val="000000"/>
                </a:solidFill>
                <a:latin typeface="Calibri"/>
                <a:cs typeface="Calibri"/>
              </a:rPr>
              <a:t>social skills curricula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8442" y="2033068"/>
            <a:ext cx="7475501" cy="41391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7561" marR="11202" indent="-166918">
              <a:lnSpc>
                <a:spcPct val="101099"/>
              </a:lnSpc>
              <a:buClr>
                <a:srgbClr val="24603B"/>
              </a:buClr>
              <a:buSzPct val="85714"/>
              <a:buFont typeface="Arial"/>
              <a:buChar char="•"/>
              <a:tabLst>
                <a:tab pos="182041" algn="l"/>
              </a:tabLst>
            </a:pPr>
            <a:r>
              <a:rPr sz="2735" spc="12" dirty="0">
                <a:latin typeface="Calibri"/>
                <a:cs typeface="Calibri"/>
              </a:rPr>
              <a:t>So</a:t>
            </a:r>
            <a:r>
              <a:rPr sz="2735" spc="9" dirty="0">
                <a:latin typeface="Calibri"/>
                <a:cs typeface="Calibri"/>
              </a:rPr>
              <a:t>cial </a:t>
            </a:r>
            <a:r>
              <a:rPr sz="2735" spc="4" dirty="0">
                <a:latin typeface="Calibri"/>
                <a:cs typeface="Calibri"/>
              </a:rPr>
              <a:t>skills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curriculum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must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8" dirty="0">
                <a:latin typeface="Calibri"/>
                <a:cs typeface="Calibri"/>
              </a:rPr>
              <a:t>match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the</a:t>
            </a:r>
            <a:r>
              <a:rPr sz="2735" spc="9" dirty="0">
                <a:latin typeface="Calibri"/>
                <a:cs typeface="Calibri"/>
              </a:rPr>
              <a:t> specific </a:t>
            </a:r>
            <a:r>
              <a:rPr sz="2735" spc="12" dirty="0">
                <a:latin typeface="Calibri"/>
                <a:cs typeface="Calibri"/>
              </a:rPr>
              <a:t>need.</a:t>
            </a:r>
            <a:endParaRPr sz="2735" dirty="0">
              <a:latin typeface="Calibri"/>
              <a:cs typeface="Calibri"/>
            </a:endParaRPr>
          </a:p>
          <a:p>
            <a:pPr>
              <a:lnSpc>
                <a:spcPts val="706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5714"/>
              <a:buFont typeface="Arial"/>
              <a:buChar char="•"/>
              <a:tabLst>
                <a:tab pos="182041" algn="l"/>
              </a:tabLst>
            </a:pPr>
            <a:r>
              <a:rPr sz="2735" spc="12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735" spc="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35" spc="12" dirty="0">
                <a:solidFill>
                  <a:srgbClr val="FF0000"/>
                </a:solidFill>
                <a:latin typeface="Calibri"/>
                <a:cs typeface="Calibri"/>
              </a:rPr>
              <a:t>ideal</a:t>
            </a:r>
            <a:r>
              <a:rPr sz="2735" spc="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35" spc="12" dirty="0">
                <a:solidFill>
                  <a:srgbClr val="FF0000"/>
                </a:solidFill>
                <a:latin typeface="Calibri"/>
                <a:cs typeface="Calibri"/>
              </a:rPr>
              <a:t>curriculum</a:t>
            </a:r>
            <a:r>
              <a:rPr sz="2735" spc="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35" spc="12" dirty="0">
                <a:solidFill>
                  <a:srgbClr val="FF0000"/>
                </a:solidFill>
                <a:latin typeface="Calibri"/>
                <a:cs typeface="Calibri"/>
              </a:rPr>
              <a:t>does</a:t>
            </a:r>
            <a:r>
              <a:rPr sz="2735" spc="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35" spc="12" dirty="0">
                <a:solidFill>
                  <a:srgbClr val="FF0000"/>
                </a:solidFill>
                <a:latin typeface="Calibri"/>
                <a:cs typeface="Calibri"/>
              </a:rPr>
              <a:t>not</a:t>
            </a:r>
            <a:r>
              <a:rPr sz="2735" spc="9" dirty="0">
                <a:solidFill>
                  <a:srgbClr val="FF0000"/>
                </a:solidFill>
                <a:latin typeface="Calibri"/>
                <a:cs typeface="Calibri"/>
              </a:rPr>
              <a:t> exist.</a:t>
            </a:r>
            <a:endParaRPr sz="2735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12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77561" marR="1067042" indent="-166918">
              <a:lnSpc>
                <a:spcPct val="100499"/>
              </a:lnSpc>
              <a:buClr>
                <a:srgbClr val="24603B"/>
              </a:buClr>
              <a:buSzPct val="85714"/>
              <a:buFont typeface="Arial"/>
              <a:buChar char="•"/>
              <a:tabLst>
                <a:tab pos="182041" algn="l"/>
              </a:tabLst>
            </a:pPr>
            <a:r>
              <a:rPr sz="2735" spc="12" dirty="0">
                <a:latin typeface="Calibri"/>
                <a:cs typeface="Calibri"/>
              </a:rPr>
              <a:t>Basic</a:t>
            </a:r>
            <a:r>
              <a:rPr sz="2735" spc="9" dirty="0">
                <a:latin typeface="Calibri"/>
                <a:cs typeface="Calibri"/>
              </a:rPr>
              <a:t> set </a:t>
            </a:r>
            <a:r>
              <a:rPr sz="2735" spc="12" dirty="0">
                <a:latin typeface="Calibri"/>
                <a:cs typeface="Calibri"/>
              </a:rPr>
              <a:t>of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“P</a:t>
            </a:r>
            <a:r>
              <a:rPr sz="2735" spc="-9" dirty="0">
                <a:latin typeface="Calibri"/>
                <a:cs typeface="Calibri"/>
              </a:rPr>
              <a:t>r</a:t>
            </a:r>
            <a:r>
              <a:rPr sz="2735" spc="12" dirty="0">
                <a:latin typeface="Calibri"/>
                <a:cs typeface="Calibri"/>
              </a:rPr>
              <a:t>efer</a:t>
            </a:r>
            <a:r>
              <a:rPr sz="2735" spc="-9" dirty="0">
                <a:latin typeface="Calibri"/>
                <a:cs typeface="Calibri"/>
              </a:rPr>
              <a:t>r</a:t>
            </a:r>
            <a:r>
              <a:rPr sz="2735" spc="18" dirty="0">
                <a:latin typeface="Calibri"/>
                <a:cs typeface="Calibri"/>
              </a:rPr>
              <a:t>ed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-132" dirty="0">
                <a:latin typeface="Calibri"/>
                <a:cs typeface="Calibri"/>
              </a:rPr>
              <a:t>T</a:t>
            </a:r>
            <a:r>
              <a:rPr sz="2735" spc="12" dirty="0">
                <a:latin typeface="Calibri"/>
                <a:cs typeface="Calibri"/>
              </a:rPr>
              <a:t>eaching Practice</a:t>
            </a:r>
            <a:r>
              <a:rPr sz="2735" spc="4" dirty="0">
                <a:latin typeface="Calibri"/>
                <a:cs typeface="Calibri"/>
              </a:rPr>
              <a:t>s</a:t>
            </a:r>
            <a:r>
              <a:rPr sz="2735" spc="12" dirty="0">
                <a:latin typeface="Calibri"/>
                <a:cs typeface="Calibri"/>
              </a:rPr>
              <a:t>”</a:t>
            </a:r>
            <a:r>
              <a:rPr sz="2735" spc="-71" dirty="0">
                <a:latin typeface="Calibri"/>
                <a:cs typeface="Calibri"/>
              </a:rPr>
              <a:t> </a:t>
            </a:r>
            <a:r>
              <a:rPr sz="2735" spc="9" dirty="0">
                <a:latin typeface="Calibri"/>
                <a:cs typeface="Calibri"/>
              </a:rPr>
              <a:t>exists.</a:t>
            </a:r>
            <a:endParaRPr sz="2735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31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77561" marR="259340" indent="-166918">
              <a:lnSpc>
                <a:spcPct val="100499"/>
              </a:lnSpc>
              <a:buClr>
                <a:srgbClr val="24603B"/>
              </a:buClr>
              <a:buSzPct val="85714"/>
              <a:buFont typeface="Arial"/>
              <a:buChar char="•"/>
              <a:tabLst>
                <a:tab pos="182041" algn="l"/>
              </a:tabLst>
            </a:pPr>
            <a:r>
              <a:rPr sz="2735" spc="9" dirty="0">
                <a:latin typeface="Calibri"/>
                <a:cs typeface="Calibri"/>
              </a:rPr>
              <a:t>Initially</a:t>
            </a:r>
            <a:r>
              <a:rPr sz="2735" spc="4" dirty="0">
                <a:latin typeface="Calibri"/>
                <a:cs typeface="Calibri"/>
              </a:rPr>
              <a:t>,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lea</a:t>
            </a:r>
            <a:r>
              <a:rPr sz="2735" spc="62" dirty="0">
                <a:latin typeface="Calibri"/>
                <a:cs typeface="Calibri"/>
              </a:rPr>
              <a:t>r</a:t>
            </a:r>
            <a:r>
              <a:rPr sz="2735" spc="12" dirty="0">
                <a:latin typeface="Calibri"/>
                <a:cs typeface="Calibri"/>
              </a:rPr>
              <a:t>ning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8" dirty="0">
                <a:latin typeface="Calibri"/>
                <a:cs typeface="Calibri"/>
              </a:rPr>
              <a:t>how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to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teach</a:t>
            </a:r>
            <a:r>
              <a:rPr sz="2735" spc="9" dirty="0">
                <a:latin typeface="Calibri"/>
                <a:cs typeface="Calibri"/>
              </a:rPr>
              <a:t> social</a:t>
            </a:r>
            <a:r>
              <a:rPr sz="2735" spc="4" dirty="0">
                <a:latin typeface="Calibri"/>
                <a:cs typeface="Calibri"/>
              </a:rPr>
              <a:t> skills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takes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time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8" dirty="0">
                <a:latin typeface="Calibri"/>
                <a:cs typeface="Calibri"/>
              </a:rPr>
              <a:t>and</a:t>
            </a:r>
            <a:r>
              <a:rPr sz="2735" spc="9" dirty="0">
                <a:latin typeface="Calibri"/>
                <a:cs typeface="Calibri"/>
              </a:rPr>
              <a:t> </a:t>
            </a:r>
            <a:r>
              <a:rPr sz="2735" spc="12" dirty="0">
                <a:latin typeface="Calibri"/>
                <a:cs typeface="Calibri"/>
              </a:rPr>
              <a:t>energ</a:t>
            </a:r>
            <a:r>
              <a:rPr sz="2735" spc="9" dirty="0">
                <a:latin typeface="Calibri"/>
                <a:cs typeface="Calibri"/>
              </a:rPr>
              <a:t>y</a:t>
            </a:r>
            <a:r>
              <a:rPr sz="2735" spc="4" dirty="0">
                <a:latin typeface="Calibri"/>
                <a:cs typeface="Calibri"/>
              </a:rPr>
              <a:t>.</a:t>
            </a:r>
            <a:endParaRPr lang="en-US" sz="2735" spc="4" dirty="0">
              <a:latin typeface="Calibri"/>
              <a:cs typeface="Calibri"/>
            </a:endParaRPr>
          </a:p>
          <a:p>
            <a:pPr marL="177561" marR="259340" indent="-166918">
              <a:lnSpc>
                <a:spcPct val="100499"/>
              </a:lnSpc>
              <a:buClr>
                <a:srgbClr val="24603B"/>
              </a:buClr>
              <a:buSzPct val="85714"/>
              <a:buFont typeface="Arial"/>
              <a:buChar char="•"/>
              <a:tabLst>
                <a:tab pos="182041" algn="l"/>
              </a:tabLst>
            </a:pPr>
            <a:r>
              <a:rPr lang="en-US" sz="2735" spc="4" dirty="0">
                <a:latin typeface="Calibri"/>
                <a:cs typeface="Calibri"/>
              </a:rPr>
              <a:t>And there must be a plan to prompt and reinforce social skills in the natural context.</a:t>
            </a:r>
            <a:endParaRPr sz="273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228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02225" y="274639"/>
            <a:ext cx="7987553" cy="140624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 marR="11202">
              <a:lnSpc>
                <a:spcPct val="100099"/>
              </a:lnSpc>
            </a:pPr>
            <a:r>
              <a:rPr lang="en-US" spc="-97" dirty="0">
                <a:solidFill>
                  <a:srgbClr val="000000"/>
                </a:solidFill>
                <a:latin typeface="Calibri"/>
                <a:cs typeface="Calibri"/>
              </a:rPr>
              <a:t>Behavioral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Skill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Instructio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pc="-97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br>
              <a:rPr lang="en-US" spc="-97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Intensiv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Level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2102225" y="1739059"/>
            <a:ext cx="7987553" cy="4446588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7561" marR="122107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Link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with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functional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assessment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and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behavior planning</a:t>
            </a:r>
          </a:p>
          <a:p>
            <a:pPr>
              <a:lnSpc>
                <a:spcPts val="529"/>
              </a:lnSpc>
              <a:spcBef>
                <a:spcPts val="37"/>
              </a:spcBef>
              <a:buClr>
                <a:srgbClr val="24603B"/>
              </a:buClr>
              <a:buFont typeface="Arial"/>
              <a:buChar char="•"/>
            </a:pPr>
            <a:endParaRPr sz="529" dirty="0">
              <a:latin typeface="Calibri"/>
              <a:cs typeface="Calibri"/>
            </a:endParaRPr>
          </a:p>
          <a:p>
            <a:pPr marL="177561" marR="11202" indent="-166918">
              <a:lnSpc>
                <a:spcPct val="100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C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eate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individualized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plans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within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the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context o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the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Universal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(</a:t>
            </a:r>
            <a:r>
              <a:rPr sz="2559" dirty="0">
                <a:latin typeface="Calibri"/>
                <a:cs typeface="Calibri"/>
              </a:rPr>
              <a:t>school-wide)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social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skills instruction</a:t>
            </a:r>
          </a:p>
          <a:p>
            <a:pPr>
              <a:lnSpc>
                <a:spcPts val="574"/>
              </a:lnSpc>
              <a:spcBef>
                <a:spcPts val="22"/>
              </a:spcBef>
              <a:buClr>
                <a:srgbClr val="24603B"/>
              </a:buClr>
              <a:buFont typeface="Arial"/>
              <a:buChar char="•"/>
            </a:pPr>
            <a:endParaRPr sz="61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P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e-teach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dirty="0">
                <a:latin typeface="Calibri"/>
                <a:cs typeface="Calibri"/>
              </a:rPr>
              <a:t>p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e-cor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ect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e-teach</a:t>
            </a:r>
          </a:p>
          <a:p>
            <a:pPr>
              <a:lnSpc>
                <a:spcPts val="706"/>
              </a:lnSpc>
              <a:spcBef>
                <a:spcPts val="9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Integrate</a:t>
            </a:r>
            <a:r>
              <a:rPr sz="2559" spc="9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what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the</a:t>
            </a:r>
            <a:r>
              <a:rPr sz="2559" spc="9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student</a:t>
            </a:r>
            <a:r>
              <a:rPr sz="2559" spc="9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does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well</a:t>
            </a:r>
          </a:p>
          <a:p>
            <a:pPr>
              <a:lnSpc>
                <a:spcPts val="706"/>
              </a:lnSpc>
              <a:spcBef>
                <a:spcPts val="26"/>
              </a:spcBef>
              <a:buClr>
                <a:srgbClr val="24603B"/>
              </a:buClr>
              <a:buFont typeface="Arial"/>
              <a:buChar char="•"/>
            </a:pPr>
            <a:endParaRPr sz="706" dirty="0">
              <a:latin typeface="Calibri"/>
              <a:cs typeface="Calibri"/>
            </a:endParaRPr>
          </a:p>
          <a:p>
            <a:pPr marL="177561" marR="623421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Evidence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o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generalization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should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include school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dirty="0">
                <a:latin typeface="Calibri"/>
                <a:cs typeface="Calibri"/>
              </a:rPr>
              <a:t>home</a:t>
            </a:r>
            <a:r>
              <a:rPr lang="en-US" sz="2559" dirty="0">
                <a:latin typeface="Calibri"/>
                <a:cs typeface="Calibri"/>
              </a:rPr>
              <a:t>,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and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1899336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29120" y="1411941"/>
            <a:ext cx="4522134" cy="11889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400"/>
              </a:lnSpc>
            </a:pPr>
            <a:endParaRPr sz="2559" dirty="0"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6748" y="1477470"/>
            <a:ext cx="4802471" cy="5024461"/>
          </a:xfrm>
          <a:prstGeom prst="rect">
            <a:avLst/>
          </a:prstGeom>
        </p:spPr>
        <p:txBody>
          <a:bodyPr wrap="square" lIns="80654" tIns="40327" rIns="80654" bIns="40327">
            <a:spAutoFit/>
          </a:bodyPr>
          <a:lstStyle/>
          <a:p>
            <a:pPr marL="403291" indent="-403291">
              <a:buFont typeface="Arial" panose="020B0604020202020204" pitchFamily="34" charset="0"/>
              <a:buChar char="•"/>
            </a:pPr>
            <a:r>
              <a:rPr lang="en-US" sz="2471" dirty="0">
                <a:latin typeface="Calibri"/>
                <a:cs typeface="Calibri"/>
              </a:rPr>
              <a:t>Take one of your targeted interventions from your inventory and plan how you can adapt it to teach one of the replacement behaviors in your F-BSP for your student</a:t>
            </a:r>
          </a:p>
          <a:p>
            <a:pPr marL="403291" indent="-403291">
              <a:buFont typeface="Arial" panose="020B0604020202020204" pitchFamily="34" charset="0"/>
              <a:buChar char="•"/>
            </a:pPr>
            <a:r>
              <a:rPr lang="en-US" sz="2471" dirty="0">
                <a:latin typeface="Calibri"/>
                <a:cs typeface="Calibri"/>
              </a:rPr>
              <a:t>Use the </a:t>
            </a:r>
            <a:r>
              <a:rPr lang="en-US" sz="2471" i="1" dirty="0">
                <a:latin typeface="Calibri"/>
                <a:cs typeface="Calibri"/>
              </a:rPr>
              <a:t>Behavior Teaching Interventions Brainstorming</a:t>
            </a:r>
          </a:p>
          <a:p>
            <a:r>
              <a:rPr lang="en-US" sz="2471" i="1" dirty="0">
                <a:latin typeface="Calibri"/>
                <a:cs typeface="Calibri"/>
              </a:rPr>
              <a:t>     Tool, </a:t>
            </a:r>
            <a:r>
              <a:rPr lang="en-US" sz="2471" dirty="0">
                <a:latin typeface="Calibri"/>
                <a:cs typeface="Calibri"/>
              </a:rPr>
              <a:t>pg. 17 in F-BSP Appendix</a:t>
            </a:r>
          </a:p>
          <a:p>
            <a:pPr marL="403291" indent="-403291">
              <a:buFont typeface="Arial" panose="020B0604020202020204" pitchFamily="34" charset="0"/>
              <a:buChar char="•"/>
            </a:pPr>
            <a:r>
              <a:rPr lang="en-US" sz="2471" dirty="0">
                <a:latin typeface="Calibri"/>
                <a:cs typeface="Calibri"/>
              </a:rPr>
              <a:t>List some Behavior    </a:t>
            </a:r>
          </a:p>
          <a:p>
            <a:r>
              <a:rPr lang="en-US" sz="2471" dirty="0">
                <a:latin typeface="Calibri"/>
                <a:cs typeface="Calibri"/>
              </a:rPr>
              <a:t>      Strategies in your      </a:t>
            </a:r>
          </a:p>
          <a:p>
            <a:r>
              <a:rPr lang="en-US" sz="2471" dirty="0">
                <a:latin typeface="Calibri"/>
                <a:cs typeface="Calibri"/>
              </a:rPr>
              <a:t>      student’s F-BSP</a:t>
            </a:r>
          </a:p>
          <a:p>
            <a:endParaRPr lang="en-US" sz="2471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5536" y="358796"/>
            <a:ext cx="5405718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  <p:sp>
        <p:nvSpPr>
          <p:cNvPr id="7" name="object 2"/>
          <p:cNvSpPr/>
          <p:nvPr/>
        </p:nvSpPr>
        <p:spPr>
          <a:xfrm>
            <a:off x="7938053" y="0"/>
            <a:ext cx="42496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7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Outlining Behavior 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725612"/>
          <a:ext cx="8229600" cy="44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8734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1385" y="5733249"/>
            <a:ext cx="465604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Consequenc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Strategies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8442" y="1755609"/>
            <a:ext cx="7475501" cy="4295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14495" marR="11202" indent="-403291">
              <a:lnSpc>
                <a:spcPct val="100699"/>
              </a:lnSpc>
              <a:buFont typeface="Arial" panose="020B0604020202020204" pitchFamily="34" charset="0"/>
              <a:buChar char="•"/>
              <a:tabLst>
                <a:tab pos="4363393" algn="l"/>
                <a:tab pos="5306088" algn="l"/>
              </a:tabLst>
            </a:pPr>
            <a:r>
              <a:rPr lang="en-US" sz="3177" dirty="0">
                <a:latin typeface="Calibri"/>
                <a:cs typeface="Calibri"/>
              </a:rPr>
              <a:t>M</a:t>
            </a:r>
            <a:r>
              <a:rPr sz="3177" dirty="0">
                <a:latin typeface="Calibri"/>
                <a:cs typeface="Calibri"/>
              </a:rPr>
              <a:t>inimize 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einfo</a:t>
            </a:r>
            <a:r>
              <a:rPr sz="3177" spc="-2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cement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for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lang="en-US" sz="3177" dirty="0">
                <a:latin typeface="Calibri"/>
                <a:cs typeface="Calibri"/>
              </a:rPr>
              <a:t>behavior targeted for decrease</a:t>
            </a:r>
            <a:endParaRPr lang="en-US" sz="3177" spc="4" dirty="0">
              <a:latin typeface="Calibri"/>
              <a:cs typeface="Calibri"/>
            </a:endParaRPr>
          </a:p>
          <a:p>
            <a:pPr marL="414495" marR="11202" indent="-403291">
              <a:lnSpc>
                <a:spcPct val="100699"/>
              </a:lnSpc>
              <a:buFont typeface="Arial" panose="020B0604020202020204" pitchFamily="34" charset="0"/>
              <a:buChar char="•"/>
              <a:tabLst>
                <a:tab pos="4363393" algn="l"/>
                <a:tab pos="5306088" algn="l"/>
              </a:tabLst>
            </a:pPr>
            <a:r>
              <a:rPr lang="en-US" sz="3177" spc="4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edi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ect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lang="en-US" sz="3177" dirty="0">
                <a:latin typeface="Calibri"/>
                <a:cs typeface="Calibri"/>
              </a:rPr>
              <a:t>and reinforce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alte</a:t>
            </a:r>
            <a:r>
              <a:rPr sz="3177" spc="53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native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behavio</a:t>
            </a:r>
            <a:r>
              <a:rPr sz="3177" spc="-193" dirty="0">
                <a:latin typeface="Calibri"/>
                <a:cs typeface="Calibri"/>
              </a:rPr>
              <a:t>r</a:t>
            </a:r>
            <a:endParaRPr lang="en-US" sz="3177" spc="-193" dirty="0">
              <a:latin typeface="Calibri"/>
              <a:cs typeface="Calibri"/>
            </a:endParaRPr>
          </a:p>
          <a:p>
            <a:pPr marL="414495" marR="11202" indent="-403291">
              <a:lnSpc>
                <a:spcPct val="100699"/>
              </a:lnSpc>
              <a:buFont typeface="Arial" panose="020B0604020202020204" pitchFamily="34" charset="0"/>
              <a:buChar char="•"/>
              <a:tabLst>
                <a:tab pos="4363393" algn="l"/>
                <a:tab pos="5306088" algn="l"/>
              </a:tabLst>
            </a:pPr>
            <a:r>
              <a:rPr lang="en-US" sz="3177" spc="4" dirty="0">
                <a:latin typeface="Calibri"/>
                <a:cs typeface="Calibri"/>
              </a:rPr>
              <a:t>I</a:t>
            </a:r>
            <a:r>
              <a:rPr lang="en-US" sz="3177" dirty="0">
                <a:latin typeface="Calibri"/>
                <a:cs typeface="Calibri"/>
              </a:rPr>
              <a:t>nc</a:t>
            </a:r>
            <a:r>
              <a:rPr lang="en-US" sz="3177" spc="-12" dirty="0">
                <a:latin typeface="Calibri"/>
                <a:cs typeface="Calibri"/>
              </a:rPr>
              <a:t>r</a:t>
            </a:r>
            <a:r>
              <a:rPr lang="en-US" sz="3177" dirty="0">
                <a:latin typeface="Calibri"/>
                <a:cs typeface="Calibri"/>
              </a:rPr>
              <a:t>ease </a:t>
            </a:r>
            <a:r>
              <a:rPr lang="en-US" sz="3177" spc="-12" dirty="0">
                <a:latin typeface="Calibri"/>
                <a:cs typeface="Calibri"/>
              </a:rPr>
              <a:t>r</a:t>
            </a:r>
            <a:r>
              <a:rPr lang="en-US" sz="3177" dirty="0">
                <a:latin typeface="Calibri"/>
                <a:cs typeface="Calibri"/>
              </a:rPr>
              <a:t>einfo</a:t>
            </a:r>
            <a:r>
              <a:rPr lang="en-US" sz="3177" spc="-22" dirty="0">
                <a:latin typeface="Calibri"/>
                <a:cs typeface="Calibri"/>
              </a:rPr>
              <a:t>r</a:t>
            </a:r>
            <a:r>
              <a:rPr lang="en-US" sz="3177" dirty="0">
                <a:latin typeface="Calibri"/>
                <a:cs typeface="Calibri"/>
              </a:rPr>
              <a:t>cement</a:t>
            </a:r>
            <a:r>
              <a:rPr lang="en-US" sz="3177" spc="4" dirty="0">
                <a:latin typeface="Calibri"/>
                <a:cs typeface="Calibri"/>
              </a:rPr>
              <a:t> </a:t>
            </a:r>
            <a:r>
              <a:rPr lang="en-US" sz="3177" dirty="0">
                <a:latin typeface="Calibri"/>
                <a:cs typeface="Calibri"/>
              </a:rPr>
              <a:t>for</a:t>
            </a:r>
            <a:r>
              <a:rPr lang="en-US" sz="3177" spc="4" dirty="0">
                <a:latin typeface="Calibri"/>
                <a:cs typeface="Calibri"/>
              </a:rPr>
              <a:t> </a:t>
            </a:r>
            <a:r>
              <a:rPr lang="en-US" sz="3177" dirty="0">
                <a:latin typeface="Calibri"/>
                <a:cs typeface="Calibri"/>
              </a:rPr>
              <a:t>desirable</a:t>
            </a:r>
            <a:r>
              <a:rPr lang="en-US" sz="3177" spc="4" dirty="0">
                <a:latin typeface="Calibri"/>
                <a:cs typeface="Calibri"/>
              </a:rPr>
              <a:t> </a:t>
            </a:r>
            <a:r>
              <a:rPr lang="en-US" sz="3177" dirty="0">
                <a:latin typeface="Calibri"/>
                <a:cs typeface="Calibri"/>
              </a:rPr>
              <a:t>behavio</a:t>
            </a:r>
            <a:r>
              <a:rPr lang="en-US" sz="3177" spc="-278" dirty="0">
                <a:latin typeface="Calibri"/>
                <a:cs typeface="Calibri"/>
              </a:rPr>
              <a:t>r</a:t>
            </a:r>
            <a:endParaRPr lang="en-US" sz="3177" spc="4" dirty="0">
              <a:latin typeface="Calibri"/>
              <a:cs typeface="Calibri"/>
            </a:endParaRPr>
          </a:p>
          <a:p>
            <a:pPr marL="11202" marR="11202">
              <a:lnSpc>
                <a:spcPct val="100699"/>
              </a:lnSpc>
              <a:tabLst>
                <a:tab pos="4363393" algn="l"/>
                <a:tab pos="5306088" algn="l"/>
              </a:tabLst>
            </a:pPr>
            <a:endParaRPr lang="en-US" sz="3177" spc="4" dirty="0">
              <a:latin typeface="Calibri"/>
              <a:cs typeface="Calibri"/>
            </a:endParaRPr>
          </a:p>
          <a:p>
            <a:pPr marL="11202" marR="11202">
              <a:lnSpc>
                <a:spcPct val="100699"/>
              </a:lnSpc>
              <a:tabLst>
                <a:tab pos="4363393" algn="l"/>
                <a:tab pos="5306088" algn="l"/>
              </a:tabLst>
            </a:pPr>
            <a:r>
              <a:rPr lang="en-US" sz="3177" spc="4" dirty="0">
                <a:latin typeface="Calibri"/>
                <a:cs typeface="Calibri"/>
              </a:rPr>
              <a:t>Note: consequence-based interventions</a:t>
            </a:r>
            <a:r>
              <a:rPr sz="3177" spc="4" dirty="0">
                <a:latin typeface="Calibri"/>
                <a:cs typeface="Calibri"/>
              </a:rPr>
              <a:t> should </a:t>
            </a:r>
            <a:r>
              <a:rPr sz="3177" dirty="0">
                <a:latin typeface="Calibri"/>
                <a:cs typeface="Calibri"/>
              </a:rPr>
              <a:t>be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designed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in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combination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with teaching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strategies</a:t>
            </a:r>
          </a:p>
          <a:p>
            <a:pPr>
              <a:lnSpc>
                <a:spcPts val="574"/>
              </a:lnSpc>
              <a:spcBef>
                <a:spcPts val="22"/>
              </a:spcBef>
            </a:pPr>
            <a:endParaRPr sz="618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8441" y="5522495"/>
            <a:ext cx="1510553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endParaRPr sz="2294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1458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1385" y="5733249"/>
            <a:ext cx="465604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Consequenc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Strategies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18836" y="1433084"/>
            <a:ext cx="7987553" cy="5150278"/>
          </a:xfrm>
        </p:spPr>
        <p:txBody>
          <a:bodyPr/>
          <a:lstStyle/>
          <a:p>
            <a:pPr marL="0" indent="0">
              <a:buNone/>
            </a:pPr>
            <a:r>
              <a:rPr lang="en-US" sz="2647" b="1" i="1" dirty="0">
                <a:latin typeface="Calibri"/>
                <a:cs typeface="Calibri"/>
              </a:rPr>
              <a:t>Exa</a:t>
            </a:r>
            <a:r>
              <a:rPr lang="en-US" sz="2647" b="1" i="1" spc="-4" dirty="0">
                <a:latin typeface="Calibri"/>
                <a:cs typeface="Calibri"/>
              </a:rPr>
              <a:t>m</a:t>
            </a:r>
            <a:r>
              <a:rPr lang="en-US" sz="2647" b="1" i="1" dirty="0">
                <a:latin typeface="Calibri"/>
                <a:cs typeface="Calibri"/>
              </a:rPr>
              <a:t>pl</a:t>
            </a:r>
            <a:r>
              <a:rPr lang="en-US" sz="2647" b="1" i="1" spc="-4" dirty="0">
                <a:latin typeface="Calibri"/>
                <a:cs typeface="Calibri"/>
              </a:rPr>
              <a:t>es</a:t>
            </a:r>
            <a:r>
              <a:rPr lang="en-US" sz="2647" b="1" i="1" dirty="0">
                <a:latin typeface="Calibri"/>
                <a:cs typeface="Calibri"/>
              </a:rPr>
              <a:t>:</a:t>
            </a:r>
            <a:endParaRPr lang="en-US" sz="2647" dirty="0">
              <a:latin typeface="Calibri"/>
              <a:cs typeface="Calibri"/>
            </a:endParaRPr>
          </a:p>
          <a:p>
            <a:pPr>
              <a:lnSpc>
                <a:spcPts val="485"/>
              </a:lnSpc>
              <a:spcBef>
                <a:spcPts val="25"/>
              </a:spcBef>
            </a:pPr>
            <a:endParaRPr lang="en-US" sz="264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r>
              <a:rPr lang="en-US" sz="2647" spc="-22" dirty="0">
                <a:latin typeface="Calibri"/>
                <a:cs typeface="Calibri"/>
              </a:rPr>
              <a:t>Reinforcement (positive or negative) to increase alternative or desirable behaviors</a:t>
            </a:r>
          </a:p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r>
              <a:rPr lang="en-US" sz="2647" spc="-22" dirty="0">
                <a:latin typeface="Calibri"/>
                <a:cs typeface="Calibri"/>
              </a:rPr>
              <a:t>Extinction</a:t>
            </a:r>
          </a:p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r>
              <a:rPr lang="en-US" sz="2647" spc="-22" dirty="0">
                <a:latin typeface="Calibri"/>
                <a:cs typeface="Calibri"/>
              </a:rPr>
              <a:t>‘Punishment’ to decrease problem behaviors – e.g., ‘time out’ is designed to be punishment</a:t>
            </a:r>
          </a:p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r>
              <a:rPr lang="en-US" sz="2647" spc="-22" dirty="0">
                <a:latin typeface="Calibri"/>
                <a:cs typeface="Calibri"/>
              </a:rPr>
              <a:t>N</a:t>
            </a:r>
            <a:r>
              <a:rPr lang="en-US" sz="2647" spc="-12" dirty="0">
                <a:latin typeface="Calibri"/>
                <a:cs typeface="Calibri"/>
              </a:rPr>
              <a:t>on-contingent </a:t>
            </a:r>
            <a:r>
              <a:rPr lang="en-US" sz="2647" spc="-9" dirty="0">
                <a:latin typeface="Calibri"/>
                <a:cs typeface="Calibri"/>
              </a:rPr>
              <a:t>r</a:t>
            </a:r>
            <a:r>
              <a:rPr lang="en-US" sz="2647" spc="-12" dirty="0">
                <a:latin typeface="Calibri"/>
                <a:cs typeface="Calibri"/>
              </a:rPr>
              <a:t>einfo</a:t>
            </a:r>
            <a:r>
              <a:rPr lang="en-US" sz="2647" spc="-18" dirty="0">
                <a:latin typeface="Calibri"/>
                <a:cs typeface="Calibri"/>
              </a:rPr>
              <a:t>rcement</a:t>
            </a:r>
            <a:r>
              <a:rPr lang="en-US" sz="2647" spc="-9" dirty="0">
                <a:latin typeface="Calibri"/>
                <a:cs typeface="Calibri"/>
              </a:rPr>
              <a:t> to reduce the value of current </a:t>
            </a:r>
            <a:r>
              <a:rPr lang="en-US" sz="2647" spc="-9" dirty="0" err="1">
                <a:latin typeface="Calibri"/>
                <a:cs typeface="Calibri"/>
              </a:rPr>
              <a:t>reinforcers</a:t>
            </a:r>
            <a:r>
              <a:rPr lang="en-US" sz="2647" spc="-9" dirty="0">
                <a:latin typeface="Calibri"/>
                <a:cs typeface="Calibri"/>
              </a:rPr>
              <a:t> for problem behavior (i.e. provide sensory input all the time to reduce value of disruptive sensory-seeking behavior)</a:t>
            </a:r>
          </a:p>
          <a:p>
            <a:pPr marL="182041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182041" algn="l"/>
              </a:tabLst>
            </a:pPr>
            <a:r>
              <a:rPr lang="en-US" sz="2647" spc="-9" dirty="0">
                <a:latin typeface="Calibri"/>
                <a:cs typeface="Calibri"/>
              </a:rPr>
              <a:t>Redirection</a:t>
            </a:r>
            <a:endParaRPr lang="en-US" sz="2647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8441" y="5522495"/>
            <a:ext cx="1510553" cy="348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>
              <a:buClr>
                <a:srgbClr val="24603B"/>
              </a:buClr>
              <a:buSzPct val="84313"/>
              <a:tabLst>
                <a:tab pos="182041" algn="l"/>
              </a:tabLst>
            </a:pPr>
            <a:endParaRPr sz="2294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9434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94746" y="0"/>
            <a:ext cx="40972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60177" y="1613648"/>
            <a:ext cx="4935071" cy="44375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38580" marR="1533069" indent="-427938">
              <a:lnSpc>
                <a:spcPct val="1004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3177" spc="-4" dirty="0">
                <a:solidFill>
                  <a:srgbClr val="404040"/>
                </a:solidFill>
                <a:latin typeface="Calibri"/>
                <a:cs typeface="Calibri"/>
              </a:rPr>
              <a:t>Use the </a:t>
            </a:r>
            <a:r>
              <a:rPr lang="en-US" sz="3177" i="1" spc="-4" dirty="0">
                <a:solidFill>
                  <a:srgbClr val="404040"/>
                </a:solidFill>
                <a:latin typeface="Calibri"/>
                <a:cs typeface="Calibri"/>
              </a:rPr>
              <a:t>Consequence Intervention Brainstorming Tool</a:t>
            </a:r>
            <a:r>
              <a:rPr lang="en-US" sz="3177" spc="-4" dirty="0">
                <a:solidFill>
                  <a:srgbClr val="404040"/>
                </a:solidFill>
                <a:latin typeface="Calibri"/>
                <a:cs typeface="Calibri"/>
              </a:rPr>
              <a:t>, F-BSP Appendix, page 18</a:t>
            </a:r>
            <a:endParaRPr sz="3177" dirty="0">
              <a:latin typeface="Calibri"/>
              <a:cs typeface="Calibri"/>
            </a:endParaRPr>
          </a:p>
          <a:p>
            <a:pPr marL="438580" marR="11202" indent="-427938">
              <a:lnSpc>
                <a:spcPct val="1012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List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some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consequence strategies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your student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BSP (page 9)</a:t>
            </a:r>
            <a:endParaRPr sz="3177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02224" y="274638"/>
            <a:ext cx="5674659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60012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76806" y="5685381"/>
            <a:ext cx="1608855" cy="879675"/>
          </a:xfrm>
          <a:custGeom>
            <a:avLst/>
            <a:gdLst/>
            <a:ahLst/>
            <a:cxnLst/>
            <a:rect l="l" t="t" r="r" b="b"/>
            <a:pathLst>
              <a:path w="1823369" h="996965">
                <a:moveTo>
                  <a:pt x="0" y="996965"/>
                </a:moveTo>
                <a:lnTo>
                  <a:pt x="1823369" y="996965"/>
                </a:lnTo>
                <a:lnTo>
                  <a:pt x="1823369" y="0"/>
                </a:lnTo>
                <a:lnTo>
                  <a:pt x="0" y="0"/>
                </a:lnTo>
                <a:lnTo>
                  <a:pt x="0" y="996965"/>
                </a:lnTo>
                <a:close/>
              </a:path>
            </a:pathLst>
          </a:custGeom>
          <a:solidFill>
            <a:srgbClr val="0075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71004" y="5737509"/>
            <a:ext cx="553187" cy="752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16068" y="5729438"/>
            <a:ext cx="8560174" cy="9071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319186" marR="159637" indent="634625" algn="r">
              <a:lnSpc>
                <a:spcPct val="102099"/>
              </a:lnSpc>
            </a:pP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12" dirty="0">
                <a:solidFill>
                  <a:srgbClr val="FFFFFF"/>
                </a:solidFill>
                <a:latin typeface="Times New Roman"/>
                <a:cs typeface="Times New Roman"/>
              </a:rPr>
              <a:t>Disability</a:t>
            </a:r>
            <a:r>
              <a:rPr sz="1147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79" dirty="0">
                <a:solidFill>
                  <a:srgbClr val="FFFFFF"/>
                </a:solidFill>
                <a:latin typeface="Times New Roman"/>
                <a:cs typeface="Times New Roman"/>
              </a:rPr>
              <a:t>ommunity</a:t>
            </a:r>
            <a:endParaRPr sz="1147">
              <a:latin typeface="Times New Roman"/>
              <a:cs typeface="Times New Roman"/>
            </a:endParaRPr>
          </a:p>
          <a:p>
            <a:pPr marR="159637" algn="r">
              <a:spcBef>
                <a:spcPts val="26"/>
              </a:spcBef>
            </a:pPr>
            <a:r>
              <a:rPr sz="1147" spc="26" dirty="0">
                <a:solidFill>
                  <a:srgbClr val="FFFFFF"/>
                </a:solidFill>
                <a:latin typeface="Times New Roman"/>
                <a:cs typeface="Times New Roman"/>
              </a:rPr>
              <a:t>Inclusion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6331" y="5922881"/>
            <a:ext cx="2762966" cy="659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Resource</a:t>
            </a:r>
            <a:r>
              <a:rPr spc="-18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fo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Interventions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0677" y="1758384"/>
            <a:ext cx="6623797" cy="13497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1860" algn="ctr"/>
            <a:r>
              <a:rPr sz="2559" u="heavy" dirty="0">
                <a:solidFill>
                  <a:srgbClr val="F7B615"/>
                </a:solidFill>
                <a:latin typeface="Calibri"/>
                <a:cs typeface="Calibri"/>
                <a:hlinkClick r:id="rId4"/>
              </a:rPr>
              <a:t>www</a:t>
            </a:r>
            <a:r>
              <a:rPr sz="2559" u="heavy" spc="4" dirty="0">
                <a:solidFill>
                  <a:srgbClr val="F7B615"/>
                </a:solidFill>
                <a:latin typeface="Calibri"/>
                <a:cs typeface="Calibri"/>
                <a:hlinkClick r:id="rId4"/>
              </a:rPr>
              <a:t>.pbisworld.com</a:t>
            </a:r>
            <a:endParaRPr sz="2559" dirty="0">
              <a:latin typeface="Calibri"/>
              <a:cs typeface="Calibri"/>
            </a:endParaRPr>
          </a:p>
          <a:p>
            <a:pPr>
              <a:lnSpc>
                <a:spcPts val="794"/>
              </a:lnSpc>
              <a:spcBef>
                <a:spcPts val="17"/>
              </a:spcBef>
            </a:pPr>
            <a:endParaRPr sz="794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882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882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882" dirty="0">
              <a:latin typeface="Calibri"/>
              <a:cs typeface="Calibri"/>
            </a:endParaRPr>
          </a:p>
          <a:p>
            <a:pPr>
              <a:lnSpc>
                <a:spcPts val="882"/>
              </a:lnSpc>
            </a:pPr>
            <a:endParaRPr sz="882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559" u="heavy" dirty="0">
                <a:solidFill>
                  <a:srgbClr val="F7B615"/>
                </a:solidFill>
                <a:latin typeface="Calibri"/>
                <a:cs typeface="Calibri"/>
                <a:hlinkClick r:id="rId5"/>
              </a:rPr>
              <a:t>http</a:t>
            </a:r>
            <a:r>
              <a:rPr sz="2559" u="heavy" spc="4" dirty="0">
                <a:solidFill>
                  <a:srgbClr val="F7B615"/>
                </a:solidFill>
                <a:latin typeface="Calibri"/>
                <a:cs typeface="Calibri"/>
                <a:hlinkClick r:id="rId5"/>
              </a:rPr>
              <a:t>://www.cccoe.net/social/skillslist.htm</a:t>
            </a:r>
            <a:endParaRPr sz="2559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16068" y="3925055"/>
            <a:ext cx="8559663" cy="27113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121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9934E8-704C-C540-A7E3-080D2724B104}"/>
              </a:ext>
            </a:extLst>
          </p:cNvPr>
          <p:cNvGrpSpPr/>
          <p:nvPr/>
        </p:nvGrpSpPr>
        <p:grpSpPr>
          <a:xfrm>
            <a:off x="4347883" y="2218767"/>
            <a:ext cx="3160058" cy="2756647"/>
            <a:chOff x="725392" y="1707212"/>
            <a:chExt cx="1932533" cy="193253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49F9D3-9A53-3442-A5AD-F1C241024E63}"/>
                </a:ext>
              </a:extLst>
            </p:cNvPr>
            <p:cNvSpPr/>
            <p:nvPr/>
          </p:nvSpPr>
          <p:spPr>
            <a:xfrm>
              <a:off x="725392" y="1707212"/>
              <a:ext cx="1932533" cy="19325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A5F214-7B5B-D941-9700-F6CDA7634CC2}"/>
                </a:ext>
              </a:extLst>
            </p:cNvPr>
            <p:cNvSpPr txBox="1"/>
            <p:nvPr/>
          </p:nvSpPr>
          <p:spPr>
            <a:xfrm>
              <a:off x="1008405" y="1990225"/>
              <a:ext cx="1366507" cy="1366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12" tIns="22412" rIns="22412" bIns="22412" numCol="1" spcCol="1270" anchor="ctr" anchorCtr="0">
              <a:noAutofit/>
            </a:bodyPr>
            <a:lstStyle/>
            <a:p>
              <a:pPr algn="ctr" defTabSz="784454">
                <a:lnSpc>
                  <a:spcPct val="90000"/>
                </a:lnSpc>
                <a:spcAft>
                  <a:spcPct val="35000"/>
                </a:spcAft>
              </a:pPr>
              <a:r>
                <a:rPr lang="en-US" sz="3883" dirty="0"/>
                <a:t>5 Evaluation (BSP)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77361" y="5729441"/>
            <a:ext cx="849965" cy="3860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383688">
              <a:lnSpc>
                <a:spcPct val="102099"/>
              </a:lnSpc>
            </a:pP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12" dirty="0">
                <a:solidFill>
                  <a:srgbClr val="FFFFFF"/>
                </a:solidFill>
                <a:latin typeface="Times New Roman"/>
                <a:cs typeface="Times New Roman"/>
              </a:rPr>
              <a:t>Disability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Ste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Evaluation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8440" y="1909662"/>
            <a:ext cx="3844796" cy="39398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7561" marR="11202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3177" spc="4" dirty="0">
                <a:latin typeface="Calibri"/>
                <a:cs typeface="Calibri"/>
              </a:rPr>
              <a:t>Referring to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measurable </a:t>
            </a:r>
            <a:r>
              <a:rPr sz="3177" spc="-4" dirty="0">
                <a:latin typeface="Calibri"/>
                <a:cs typeface="Calibri"/>
              </a:rPr>
              <a:t>goals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41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77561" marR="891163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Fidelity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o</a:t>
            </a:r>
            <a:r>
              <a:rPr sz="3177" spc="4" dirty="0">
                <a:latin typeface="Calibri"/>
                <a:cs typeface="Calibri"/>
              </a:rPr>
              <a:t>f implementation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36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77561" marR="883882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spc="-4" dirty="0">
                <a:latin typeface="Calibri"/>
                <a:cs typeface="Calibri"/>
              </a:rPr>
              <a:t>P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spc="-4" dirty="0">
                <a:latin typeface="Calibri"/>
                <a:cs typeface="Calibri"/>
              </a:rPr>
              <a:t>og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spc="-4" dirty="0">
                <a:latin typeface="Calibri"/>
                <a:cs typeface="Calibri"/>
              </a:rPr>
              <a:t>es</a:t>
            </a:r>
            <a:r>
              <a:rPr sz="3177" dirty="0">
                <a:latin typeface="Calibri"/>
                <a:cs typeface="Calibri"/>
              </a:rPr>
              <a:t>s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spc="-4" dirty="0">
                <a:latin typeface="Calibri"/>
                <a:cs typeface="Calibri"/>
              </a:rPr>
              <a:t>towa</a:t>
            </a:r>
            <a:r>
              <a:rPr sz="3177" spc="-18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d </a:t>
            </a:r>
            <a:r>
              <a:rPr sz="3177" spc="-4" dirty="0">
                <a:latin typeface="Calibri"/>
                <a:cs typeface="Calibri"/>
              </a:rPr>
              <a:t>goals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36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77561" marR="227412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spc="-4" dirty="0">
                <a:latin typeface="Calibri"/>
                <a:cs typeface="Calibri"/>
              </a:rPr>
              <a:t>M</a:t>
            </a:r>
            <a:r>
              <a:rPr sz="3177" dirty="0">
                <a:latin typeface="Calibri"/>
                <a:cs typeface="Calibri"/>
              </a:rPr>
              <a:t>aking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data-</a:t>
            </a:r>
            <a:r>
              <a:rPr sz="3177" spc="-4" dirty="0">
                <a:latin typeface="Calibri"/>
                <a:cs typeface="Calibri"/>
              </a:rPr>
              <a:t>b</a:t>
            </a:r>
            <a:r>
              <a:rPr sz="3177" dirty="0">
                <a:latin typeface="Calibri"/>
                <a:cs typeface="Calibri"/>
              </a:rPr>
              <a:t>ased decisions</a:t>
            </a:r>
          </a:p>
        </p:txBody>
      </p:sp>
      <p:sp>
        <p:nvSpPr>
          <p:cNvPr id="10" name="object 10"/>
          <p:cNvSpPr/>
          <p:nvPr/>
        </p:nvSpPr>
        <p:spPr>
          <a:xfrm>
            <a:off x="5782835" y="1075767"/>
            <a:ext cx="4548988" cy="5203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8771471" y="248024"/>
            <a:ext cx="1306703" cy="1169614"/>
            <a:chOff x="3184855" y="2847536"/>
            <a:chExt cx="2090530" cy="2273104"/>
          </a:xfrm>
        </p:grpSpPr>
        <p:sp>
          <p:nvSpPr>
            <p:cNvPr id="12" name="5-Point Star 11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72920" y="3753257"/>
              <a:ext cx="914400" cy="81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8" dirty="0"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131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60177" y="1479177"/>
            <a:ext cx="5042648" cy="4409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lang="en-US" sz="2824" dirty="0">
                <a:solidFill>
                  <a:srgbClr val="404040"/>
                </a:solidFill>
                <a:latin typeface="Calibri"/>
                <a:cs typeface="Calibri"/>
              </a:rPr>
              <a:t>Refer to the Stage 2 Goals on p. 2 of your BSP</a:t>
            </a:r>
          </a:p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lang="en-US" sz="2824" dirty="0">
                <a:latin typeface="Calibri"/>
                <a:cs typeface="Calibri"/>
              </a:rPr>
              <a:t>Further refine these goals in light of your BSP interventions</a:t>
            </a:r>
          </a:p>
          <a:p>
            <a:pPr marL="414495" marR="11202" indent="-403291">
              <a:lnSpc>
                <a:spcPct val="100400"/>
              </a:lnSpc>
              <a:buFont typeface="Arial" panose="020B0604020202020204" pitchFamily="34" charset="0"/>
              <a:buChar char="•"/>
            </a:pPr>
            <a:r>
              <a:rPr lang="en-US" sz="2824" dirty="0">
                <a:latin typeface="Calibri"/>
                <a:cs typeface="Calibri"/>
              </a:rPr>
              <a:t>Record your newly refined goals on the Long &amp; Short-Term Behavioral Goals of the Evaluation section of your </a:t>
            </a:r>
          </a:p>
          <a:p>
            <a:pPr marL="11202" marR="11202">
              <a:lnSpc>
                <a:spcPct val="100400"/>
              </a:lnSpc>
            </a:pPr>
            <a:r>
              <a:rPr lang="en-US" sz="2824" dirty="0">
                <a:latin typeface="Calibri"/>
                <a:cs typeface="Calibri"/>
              </a:rPr>
              <a:t>     F-BSP (p.11) </a:t>
            </a:r>
            <a:endParaRPr sz="2824" dirty="0"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3590" y="201706"/>
            <a:ext cx="5472953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  <p:sp>
        <p:nvSpPr>
          <p:cNvPr id="6" name="object 2"/>
          <p:cNvSpPr/>
          <p:nvPr/>
        </p:nvSpPr>
        <p:spPr>
          <a:xfrm>
            <a:off x="7665409" y="0"/>
            <a:ext cx="45544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290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/>
          <p:cNvSpPr txBox="1"/>
          <p:nvPr/>
        </p:nvSpPr>
        <p:spPr>
          <a:xfrm>
            <a:off x="4818531" y="1479180"/>
            <a:ext cx="4353485" cy="4017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lang="en-US" sz="2559" u="heavy" dirty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www.pbisapps.org</a:t>
            </a:r>
            <a:endParaRPr lang="en-US" sz="2559" u="heavy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1202"/>
            <a:endParaRPr sz="2559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4078941" y="2084295"/>
            <a:ext cx="4235824" cy="4737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itle 11"/>
          <p:cNvSpPr txBox="1">
            <a:spLocks/>
          </p:cNvSpPr>
          <p:nvPr/>
        </p:nvSpPr>
        <p:spPr bwMode="auto">
          <a:xfrm>
            <a:off x="2236695" y="201706"/>
            <a:ext cx="798755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75" tIns="44937" rIns="89875" bIns="44937" numCol="1" anchor="ctr" anchorCtr="0" compatLnSpc="1">
            <a:prstTxWarp prst="textNoShape">
              <a:avLst/>
            </a:prstTxWarp>
          </a:bodyPr>
          <a:lstStyle>
            <a:lvl1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509412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1018824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528237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2037649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4324" dirty="0"/>
              <a:t>Evaluation: SWIS-ISIS Demo</a:t>
            </a:r>
          </a:p>
        </p:txBody>
      </p:sp>
    </p:spTree>
    <p:extLst>
      <p:ext uri="{BB962C8B-B14F-4D97-AF65-F5344CB8AC3E}">
        <p14:creationId xmlns:p14="http://schemas.microsoft.com/office/powerpoint/2010/main" val="114565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37546" y="0"/>
            <a:ext cx="45544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7412" y="1008530"/>
            <a:ext cx="4908176" cy="5446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643" marR="11202">
              <a:lnSpc>
                <a:spcPct val="100800"/>
              </a:lnSpc>
              <a:buClr>
                <a:srgbClr val="24603B"/>
              </a:buClr>
              <a:buSzPct val="84745"/>
              <a:tabLst>
                <a:tab pos="438580" algn="l"/>
              </a:tabLst>
            </a:pPr>
            <a:endParaRPr lang="en-US" sz="3088" spc="-4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438580" marR="11202" indent="-427938">
              <a:lnSpc>
                <a:spcPct val="100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3088" spc="-4" dirty="0">
                <a:solidFill>
                  <a:srgbClr val="404040"/>
                </a:solidFill>
                <a:latin typeface="Calibri"/>
                <a:cs typeface="Calibri"/>
              </a:rPr>
              <a:t>Decide what data system you will use to track your intensive-level data.  Record this in the </a:t>
            </a:r>
            <a:r>
              <a:rPr lang="en-US" sz="3088" i="1" spc="-4" dirty="0">
                <a:solidFill>
                  <a:srgbClr val="404040"/>
                </a:solidFill>
                <a:latin typeface="Calibri"/>
                <a:cs typeface="Calibri"/>
              </a:rPr>
              <a:t>Create a System for Managing the Daily Data </a:t>
            </a:r>
            <a:r>
              <a:rPr lang="en-US" sz="3088" spc="-4" dirty="0">
                <a:solidFill>
                  <a:srgbClr val="404040"/>
                </a:solidFill>
                <a:latin typeface="Calibri"/>
                <a:cs typeface="Calibri"/>
              </a:rPr>
              <a:t>section of your Intensive Level Roll-Out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1882" y="201706"/>
            <a:ext cx="5540188" cy="1143000"/>
          </a:xfrm>
        </p:spPr>
        <p:txBody>
          <a:bodyPr/>
          <a:lstStyle/>
          <a:p>
            <a:r>
              <a:rPr lang="en-US" dirty="0"/>
              <a:t>Activity #13</a:t>
            </a:r>
          </a:p>
        </p:txBody>
      </p:sp>
    </p:spTree>
    <p:extLst>
      <p:ext uri="{BB962C8B-B14F-4D97-AF65-F5344CB8AC3E}">
        <p14:creationId xmlns:p14="http://schemas.microsoft.com/office/powerpoint/2010/main" val="432673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1385" y="5733249"/>
            <a:ext cx="465604" cy="1972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Measurin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Fidelity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44052" y="1713176"/>
            <a:ext cx="1997254" cy="2511551"/>
          </a:xfrm>
          <a:custGeom>
            <a:avLst/>
            <a:gdLst/>
            <a:ahLst/>
            <a:cxnLst/>
            <a:rect l="l" t="t" r="r" b="b"/>
            <a:pathLst>
              <a:path w="2263555" h="2846425">
                <a:moveTo>
                  <a:pt x="0" y="0"/>
                </a:moveTo>
                <a:lnTo>
                  <a:pt x="2263555" y="0"/>
                </a:lnTo>
                <a:lnTo>
                  <a:pt x="2263555" y="2846425"/>
                </a:lnTo>
                <a:lnTo>
                  <a:pt x="0" y="2846425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1305" y="1713176"/>
            <a:ext cx="5706443" cy="2511551"/>
          </a:xfrm>
          <a:custGeom>
            <a:avLst/>
            <a:gdLst/>
            <a:ahLst/>
            <a:cxnLst/>
            <a:rect l="l" t="t" r="r" b="b"/>
            <a:pathLst>
              <a:path w="6467302" h="2846425">
                <a:moveTo>
                  <a:pt x="0" y="0"/>
                </a:moveTo>
                <a:lnTo>
                  <a:pt x="6467302" y="0"/>
                </a:lnTo>
                <a:lnTo>
                  <a:pt x="6467302" y="2846425"/>
                </a:lnTo>
                <a:lnTo>
                  <a:pt x="0" y="2846425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flipH="1">
            <a:off x="4200967" y="1707234"/>
            <a:ext cx="40340" cy="4411181"/>
          </a:xfrm>
          <a:custGeom>
            <a:avLst/>
            <a:gdLst/>
            <a:ahLst/>
            <a:cxnLst/>
            <a:rect l="l" t="t" r="r" b="b"/>
            <a:pathLst>
              <a:path h="5253487">
                <a:moveTo>
                  <a:pt x="0" y="0"/>
                </a:moveTo>
                <a:lnTo>
                  <a:pt x="0" y="5253487"/>
                </a:lnTo>
              </a:path>
            </a:pathLst>
          </a:custGeom>
          <a:ln w="13473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8106" y="4224727"/>
            <a:ext cx="7715586" cy="0"/>
          </a:xfrm>
          <a:custGeom>
            <a:avLst/>
            <a:gdLst/>
            <a:ahLst/>
            <a:cxnLst/>
            <a:rect l="l" t="t" r="r" b="b"/>
            <a:pathLst>
              <a:path w="8744331">
                <a:moveTo>
                  <a:pt x="0" y="0"/>
                </a:moveTo>
                <a:lnTo>
                  <a:pt x="8744331" y="0"/>
                </a:lnTo>
              </a:path>
            </a:pathLst>
          </a:custGeom>
          <a:ln w="13477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44049" y="1707231"/>
            <a:ext cx="0" cy="4635430"/>
          </a:xfrm>
          <a:custGeom>
            <a:avLst/>
            <a:gdLst/>
            <a:ahLst/>
            <a:cxnLst/>
            <a:rect l="l" t="t" r="r" b="b"/>
            <a:pathLst>
              <a:path h="5253487">
                <a:moveTo>
                  <a:pt x="0" y="0"/>
                </a:moveTo>
                <a:lnTo>
                  <a:pt x="0" y="5253487"/>
                </a:lnTo>
              </a:path>
            </a:pathLst>
          </a:custGeom>
          <a:ln w="13473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flipH="1">
            <a:off x="9907409" y="1707234"/>
            <a:ext cx="40340" cy="4411181"/>
          </a:xfrm>
          <a:custGeom>
            <a:avLst/>
            <a:gdLst/>
            <a:ahLst/>
            <a:cxnLst/>
            <a:rect l="l" t="t" r="r" b="b"/>
            <a:pathLst>
              <a:path h="5253487">
                <a:moveTo>
                  <a:pt x="0" y="0"/>
                </a:moveTo>
                <a:lnTo>
                  <a:pt x="0" y="5253487"/>
                </a:lnTo>
              </a:path>
            </a:pathLst>
          </a:custGeom>
          <a:ln w="13473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38106" y="1713176"/>
            <a:ext cx="7715586" cy="0"/>
          </a:xfrm>
          <a:custGeom>
            <a:avLst/>
            <a:gdLst/>
            <a:ahLst/>
            <a:cxnLst/>
            <a:rect l="l" t="t" r="r" b="b"/>
            <a:pathLst>
              <a:path w="8744331">
                <a:moveTo>
                  <a:pt x="0" y="0"/>
                </a:moveTo>
                <a:lnTo>
                  <a:pt x="8744331" y="0"/>
                </a:lnTo>
              </a:path>
            </a:pathLst>
          </a:custGeom>
          <a:ln w="13477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 flipV="1">
            <a:off x="2238106" y="5983944"/>
            <a:ext cx="7715586" cy="134471"/>
          </a:xfrm>
          <a:custGeom>
            <a:avLst/>
            <a:gdLst/>
            <a:ahLst/>
            <a:cxnLst/>
            <a:rect l="l" t="t" r="r" b="b"/>
            <a:pathLst>
              <a:path w="8744331">
                <a:moveTo>
                  <a:pt x="0" y="0"/>
                </a:moveTo>
                <a:lnTo>
                  <a:pt x="8744331" y="0"/>
                </a:lnTo>
              </a:path>
            </a:pathLst>
          </a:custGeom>
          <a:ln w="13477">
            <a:solidFill>
              <a:srgbClr val="DB5A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18444" y="1771068"/>
            <a:ext cx="6911228" cy="24014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07497" marR="211168" indent="-1996856">
              <a:lnSpc>
                <a:spcPct val="100400"/>
              </a:lnSpc>
              <a:tabLst>
                <a:tab pos="2007497" algn="l"/>
              </a:tabLst>
            </a:pPr>
            <a:r>
              <a:rPr sz="2559" b="1" i="1" spc="-4" dirty="0">
                <a:latin typeface="Calibri"/>
                <a:cs typeface="Calibri"/>
              </a:rPr>
              <a:t>A</a:t>
            </a:r>
            <a:r>
              <a:rPr sz="2559" b="1" i="1" dirty="0">
                <a:latin typeface="Calibri"/>
                <a:cs typeface="Calibri"/>
              </a:rPr>
              <a:t>d</a:t>
            </a:r>
            <a:r>
              <a:rPr sz="2559" b="1" i="1" spc="-4" dirty="0">
                <a:latin typeface="Calibri"/>
                <a:cs typeface="Calibri"/>
              </a:rPr>
              <a:t>herenc</a:t>
            </a:r>
            <a:r>
              <a:rPr sz="2559" b="1" i="1" dirty="0">
                <a:latin typeface="Calibri"/>
                <a:cs typeface="Calibri"/>
              </a:rPr>
              <a:t>e	</a:t>
            </a:r>
            <a:r>
              <a:rPr sz="2559" spc="-4" dirty="0">
                <a:latin typeface="Calibri"/>
                <a:cs typeface="Calibri"/>
              </a:rPr>
              <a:t>A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u="heavy" dirty="0">
                <a:latin typeface="Calibri"/>
                <a:cs typeface="Calibri"/>
              </a:rPr>
              <a:t>minimum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components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o</a:t>
            </a:r>
            <a:r>
              <a:rPr sz="2559" spc="4" dirty="0">
                <a:latin typeface="Calibri"/>
                <a:cs typeface="Calibri"/>
              </a:rPr>
              <a:t>f intervention</a:t>
            </a:r>
            <a:r>
              <a:rPr sz="2559" spc="9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strategies</a:t>
            </a:r>
            <a:r>
              <a:rPr sz="2559" spc="9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being implemented?</a:t>
            </a:r>
          </a:p>
          <a:p>
            <a:pPr marL="2007497" marR="11202">
              <a:lnSpc>
                <a:spcPts val="3185"/>
              </a:lnSpc>
              <a:spcBef>
                <a:spcPts val="18"/>
              </a:spcBef>
            </a:pPr>
            <a:r>
              <a:rPr sz="2559" spc="-4" dirty="0">
                <a:latin typeface="Calibri"/>
                <a:cs typeface="Calibri"/>
              </a:rPr>
              <a:t>(</a:t>
            </a:r>
            <a:r>
              <a:rPr sz="2559" dirty="0">
                <a:latin typeface="Calibri"/>
                <a:cs typeface="Calibri"/>
              </a:rPr>
              <a:t>e</a:t>
            </a:r>
            <a:r>
              <a:rPr sz="2559" spc="4" dirty="0">
                <a:latin typeface="Calibri"/>
                <a:cs typeface="Calibri"/>
              </a:rPr>
              <a:t>.g., </a:t>
            </a:r>
            <a:r>
              <a:rPr sz="2559" dirty="0">
                <a:latin typeface="Calibri"/>
                <a:cs typeface="Calibri"/>
              </a:rPr>
              <a:t>teacher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p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oviding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praise when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eplacement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behavior o</a:t>
            </a:r>
            <a:r>
              <a:rPr lang="en-US" sz="2559" spc="9" dirty="0">
                <a:latin typeface="Calibri"/>
                <a:cs typeface="Calibri"/>
              </a:rPr>
              <a:t>ccurs</a:t>
            </a:r>
            <a:r>
              <a:rPr sz="2559" dirty="0">
                <a:latin typeface="Calibri"/>
                <a:cs typeface="Calibri"/>
              </a:rPr>
              <a:t>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318443" y="4284209"/>
            <a:ext cx="1173816" cy="4017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559" b="1" i="1" spc="-4" dirty="0">
                <a:latin typeface="Calibri"/>
                <a:cs typeface="Calibri"/>
              </a:rPr>
              <a:t>Quality</a:t>
            </a:r>
            <a:endParaRPr sz="2559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15698" y="4282618"/>
            <a:ext cx="5504891" cy="16340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400"/>
              </a:lnSpc>
            </a:pPr>
            <a:r>
              <a:rPr sz="2559" dirty="0">
                <a:latin typeface="Calibri"/>
                <a:cs typeface="Calibri"/>
              </a:rPr>
              <a:t>How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u="heavy" dirty="0">
                <a:latin typeface="Calibri"/>
                <a:cs typeface="Calibri"/>
              </a:rPr>
              <a:t>well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i</a:t>
            </a:r>
            <a:r>
              <a:rPr sz="2559" dirty="0">
                <a:latin typeface="Calibri"/>
                <a:cs typeface="Calibri"/>
              </a:rPr>
              <a:t>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th</a:t>
            </a:r>
            <a:r>
              <a:rPr sz="2559" dirty="0">
                <a:latin typeface="Calibri"/>
                <a:cs typeface="Calibri"/>
              </a:rPr>
              <a:t>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pla</a:t>
            </a:r>
            <a:r>
              <a:rPr sz="2559" dirty="0">
                <a:latin typeface="Calibri"/>
                <a:cs typeface="Calibri"/>
              </a:rPr>
              <a:t>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being </a:t>
            </a:r>
            <a:r>
              <a:rPr sz="2559" dirty="0">
                <a:latin typeface="Calibri"/>
                <a:cs typeface="Calibri"/>
              </a:rPr>
              <a:t>implemented?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4" dirty="0">
                <a:latin typeface="Calibri"/>
                <a:cs typeface="Calibri"/>
              </a:rPr>
              <a:t>(</a:t>
            </a:r>
            <a:r>
              <a:rPr sz="2559" dirty="0">
                <a:latin typeface="Calibri"/>
                <a:cs typeface="Calibri"/>
              </a:rPr>
              <a:t>e</a:t>
            </a:r>
            <a:r>
              <a:rPr sz="2559" spc="4" dirty="0">
                <a:latin typeface="Calibri"/>
                <a:cs typeface="Calibri"/>
              </a:rPr>
              <a:t>.g., </a:t>
            </a:r>
            <a:r>
              <a:rPr sz="2559" dirty="0">
                <a:latin typeface="Calibri"/>
                <a:cs typeface="Calibri"/>
              </a:rPr>
              <a:t>sta</a:t>
            </a:r>
            <a:r>
              <a:rPr sz="2559" spc="9" dirty="0">
                <a:latin typeface="Calibri"/>
                <a:cs typeface="Calibri"/>
              </a:rPr>
              <a:t>f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gave student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eminder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sheet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dirty="0">
                <a:latin typeface="Calibri"/>
                <a:cs typeface="Calibri"/>
              </a:rPr>
              <a:t>but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didn’t</a:t>
            </a:r>
            <a:r>
              <a:rPr lang="en-US" sz="2559" dirty="0">
                <a:latin typeface="Calibri"/>
                <a:cs typeface="Calibri"/>
              </a:rPr>
              <a:t> review it)</a:t>
            </a:r>
            <a:endParaRPr sz="2559" dirty="0"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471491" y="221168"/>
            <a:ext cx="1306703" cy="1169614"/>
            <a:chOff x="3184855" y="2847536"/>
            <a:chExt cx="2090530" cy="2273104"/>
          </a:xfrm>
        </p:grpSpPr>
        <p:sp>
          <p:nvSpPr>
            <p:cNvPr id="21" name="5-Point Star 20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72920" y="3753257"/>
              <a:ext cx="914400" cy="81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8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46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79442" y="365125"/>
            <a:ext cx="10174357" cy="1325563"/>
          </a:xfrm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Collectin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Baselin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lang="en-US" spc="-119" dirty="0">
                <a:solidFill>
                  <a:srgbClr val="000000"/>
                </a:solidFill>
                <a:latin typeface="Calibri"/>
                <a:cs typeface="Calibri"/>
              </a:rPr>
              <a:t> for F-BSP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09800" y="1676401"/>
            <a:ext cx="7924800" cy="48048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lang="en-US" sz="3177" spc="4" dirty="0">
                <a:latin typeface="Calibri"/>
                <a:cs typeface="Calibri"/>
              </a:rPr>
              <a:t>For each behavior, the team must</a:t>
            </a:r>
            <a:r>
              <a:rPr sz="3177" spc="4" dirty="0">
                <a:latin typeface="Calibri"/>
                <a:cs typeface="Calibri"/>
              </a:rPr>
              <a:t>: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441"/>
              </a:lnSpc>
              <a:spcBef>
                <a:spcPts val="42"/>
              </a:spcBef>
            </a:pPr>
            <a:endParaRPr sz="3177" dirty="0">
              <a:latin typeface="Calibri"/>
              <a:cs typeface="Calibri"/>
            </a:endParaRPr>
          </a:p>
          <a:p>
            <a:pPr marL="431298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sz="3177" spc="-22" dirty="0">
                <a:latin typeface="Calibri"/>
                <a:cs typeface="Calibri"/>
              </a:rPr>
              <a:t>D</a:t>
            </a:r>
            <a:r>
              <a:rPr sz="3177" spc="-18" dirty="0">
                <a:latin typeface="Calibri"/>
                <a:cs typeface="Calibri"/>
              </a:rPr>
              <a:t>efine the</a:t>
            </a:r>
            <a:r>
              <a:rPr lang="en-US" sz="3177" spc="-18" dirty="0">
                <a:latin typeface="Calibri"/>
                <a:cs typeface="Calibri"/>
              </a:rPr>
              <a:t> behavior</a:t>
            </a:r>
            <a:r>
              <a:rPr sz="3177" spc="-18" dirty="0">
                <a:latin typeface="Calibri"/>
                <a:cs typeface="Calibri"/>
              </a:rPr>
              <a:t> </a:t>
            </a:r>
            <a:r>
              <a:rPr lang="en-US" sz="3177" spc="-12" dirty="0">
                <a:latin typeface="Calibri"/>
                <a:cs typeface="Calibri"/>
              </a:rPr>
              <a:t>in</a:t>
            </a:r>
            <a:r>
              <a:rPr sz="3177" spc="-12" dirty="0">
                <a:latin typeface="Calibri"/>
                <a:cs typeface="Calibri"/>
              </a:rPr>
              <a:t> </a:t>
            </a:r>
            <a:r>
              <a:rPr sz="3177" spc="-18" dirty="0">
                <a:latin typeface="Calibri"/>
                <a:cs typeface="Calibri"/>
              </a:rPr>
              <a:t>measur</a:t>
            </a:r>
            <a:r>
              <a:rPr sz="3177" spc="-12" dirty="0">
                <a:latin typeface="Calibri"/>
                <a:cs typeface="Calibri"/>
              </a:rPr>
              <a:t>able </a:t>
            </a:r>
            <a:r>
              <a:rPr sz="3177" spc="-18" dirty="0">
                <a:latin typeface="Calibri"/>
                <a:cs typeface="Calibri"/>
              </a:rPr>
              <a:t>and </a:t>
            </a:r>
            <a:r>
              <a:rPr sz="3177" spc="-12" dirty="0">
                <a:latin typeface="Calibri"/>
                <a:cs typeface="Calibri"/>
              </a:rPr>
              <a:t>observable</a:t>
            </a:r>
            <a:r>
              <a:rPr lang="en-US" sz="3177" spc="-12" dirty="0">
                <a:latin typeface="Calibri"/>
                <a:cs typeface="Calibri"/>
              </a:rPr>
              <a:t> terms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574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431298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sz="3177" spc="-22" dirty="0">
                <a:latin typeface="Calibri"/>
                <a:cs typeface="Calibri"/>
              </a:rPr>
              <a:t>D</a:t>
            </a:r>
            <a:r>
              <a:rPr sz="3177" spc="-18" dirty="0">
                <a:latin typeface="Calibri"/>
                <a:cs typeface="Calibri"/>
              </a:rPr>
              <a:t>ete</a:t>
            </a:r>
            <a:r>
              <a:rPr sz="3177" spc="62" dirty="0">
                <a:latin typeface="Calibri"/>
                <a:cs typeface="Calibri"/>
              </a:rPr>
              <a:t>r</a:t>
            </a:r>
            <a:r>
              <a:rPr sz="3177" spc="-18" dirty="0">
                <a:latin typeface="Calibri"/>
                <a:cs typeface="Calibri"/>
              </a:rPr>
              <a:t>mine </a:t>
            </a:r>
            <a:r>
              <a:rPr sz="3177" spc="-12" dirty="0">
                <a:latin typeface="Calibri"/>
                <a:cs typeface="Calibri"/>
              </a:rPr>
              <a:t>best </a:t>
            </a:r>
            <a:r>
              <a:rPr sz="3177" spc="-22" dirty="0">
                <a:latin typeface="Calibri"/>
                <a:cs typeface="Calibri"/>
              </a:rPr>
              <a:t>met</a:t>
            </a:r>
            <a:r>
              <a:rPr sz="3177" spc="-18" dirty="0">
                <a:latin typeface="Calibri"/>
                <a:cs typeface="Calibri"/>
              </a:rPr>
              <a:t>hod for measur</a:t>
            </a:r>
            <a:r>
              <a:rPr sz="3177" spc="-12" dirty="0">
                <a:latin typeface="Calibri"/>
                <a:cs typeface="Calibri"/>
              </a:rPr>
              <a:t>ing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441"/>
              </a:lnSpc>
              <a:spcBef>
                <a:spcPts val="42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431298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lang="en-US" sz="3177" spc="-18" dirty="0">
                <a:latin typeface="Calibri"/>
                <a:cs typeface="Calibri"/>
              </a:rPr>
              <a:t>Choose a plan for assessing the data</a:t>
            </a:r>
            <a:endParaRPr sz="3177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26"/>
              </a:spcBef>
            </a:pPr>
            <a:endParaRPr sz="3177" dirty="0">
              <a:latin typeface="Calibri"/>
              <a:cs typeface="Calibri"/>
            </a:endParaRPr>
          </a:p>
          <a:p>
            <a:pPr marL="11202"/>
            <a:endParaRPr lang="en-US" sz="3177" dirty="0">
              <a:latin typeface="Calibri"/>
              <a:cs typeface="Calibri"/>
            </a:endParaRPr>
          </a:p>
          <a:p>
            <a:pPr marL="11202"/>
            <a:r>
              <a:rPr sz="3177" b="1" dirty="0">
                <a:latin typeface="Calibri"/>
                <a:cs typeface="Calibri"/>
              </a:rPr>
              <a:t>Baseline</a:t>
            </a:r>
            <a:r>
              <a:rPr sz="3177" b="1" spc="4" dirty="0">
                <a:latin typeface="Calibri"/>
                <a:cs typeface="Calibri"/>
              </a:rPr>
              <a:t> </a:t>
            </a:r>
            <a:r>
              <a:rPr sz="3177" b="1" dirty="0">
                <a:latin typeface="Calibri"/>
                <a:cs typeface="Calibri"/>
              </a:rPr>
              <a:t>data</a:t>
            </a:r>
            <a:r>
              <a:rPr sz="3177" b="1" spc="4" dirty="0">
                <a:latin typeface="Calibri"/>
                <a:cs typeface="Calibri"/>
              </a:rPr>
              <a:t> </a:t>
            </a:r>
            <a:r>
              <a:rPr lang="en-US" sz="3177" b="1" spc="4" dirty="0">
                <a:latin typeface="Calibri"/>
                <a:cs typeface="Calibri"/>
              </a:rPr>
              <a:t>are</a:t>
            </a:r>
            <a:r>
              <a:rPr sz="3177" b="1" spc="4" dirty="0">
                <a:latin typeface="Calibri"/>
                <a:cs typeface="Calibri"/>
              </a:rPr>
              <a:t> </a:t>
            </a:r>
            <a:r>
              <a:rPr lang="en-US" sz="3177" b="1" dirty="0">
                <a:latin typeface="Calibri"/>
                <a:cs typeface="Calibri"/>
              </a:rPr>
              <a:t>critical for assessing the effectiveness of the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418758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37546" y="0"/>
            <a:ext cx="45544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02224" y="1500410"/>
            <a:ext cx="4554454" cy="44375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699"/>
              </a:lnSpc>
            </a:pP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your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3177" dirty="0">
                <a:solidFill>
                  <a:srgbClr val="404040"/>
                </a:solidFill>
                <a:latin typeface="Calibri"/>
                <a:cs typeface="Calibri"/>
              </a:rPr>
              <a:t>student</a:t>
            </a:r>
            <a:r>
              <a:rPr sz="3177" spc="4" dirty="0">
                <a:solidFill>
                  <a:srgbClr val="404040"/>
                </a:solidFill>
                <a:latin typeface="Calibri"/>
                <a:cs typeface="Calibri"/>
              </a:rPr>
              <a:t>, </a:t>
            </a:r>
            <a:r>
              <a:rPr lang="en-US" sz="3177" dirty="0">
                <a:solidFill>
                  <a:srgbClr val="404040"/>
                </a:solidFill>
                <a:latin typeface="Calibri"/>
                <a:cs typeface="Calibri"/>
              </a:rPr>
              <a:t>determine how you will evaluate fidelity of implementation of your BSP plan.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  Record this in the </a:t>
            </a:r>
            <a:r>
              <a:rPr lang="en-US" sz="3177" i="1" spc="4" dirty="0">
                <a:solidFill>
                  <a:srgbClr val="404040"/>
                </a:solidFill>
                <a:latin typeface="Calibri"/>
                <a:cs typeface="Calibri"/>
              </a:rPr>
              <a:t>Evaluation Procedures </a:t>
            </a:r>
            <a:r>
              <a:rPr lang="en-US" sz="3177" spc="4" dirty="0">
                <a:solidFill>
                  <a:srgbClr val="404040"/>
                </a:solidFill>
                <a:latin typeface="Calibri"/>
                <a:cs typeface="Calibri"/>
              </a:rPr>
              <a:t>section of your student’s BSP.</a:t>
            </a:r>
            <a:endParaRPr sz="3177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02223" y="274638"/>
            <a:ext cx="5405718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1634589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26242" y="5729437"/>
            <a:ext cx="1100978" cy="571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634625" algn="r">
              <a:lnSpc>
                <a:spcPct val="102099"/>
              </a:lnSpc>
            </a:pP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84" dirty="0">
                <a:solidFill>
                  <a:srgbClr val="FFFFFF"/>
                </a:solidFill>
                <a:latin typeface="Times New Roman"/>
                <a:cs typeface="Times New Roman"/>
              </a:rPr>
              <a:t>enter</a:t>
            </a:r>
            <a:r>
              <a:rPr sz="1147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12" dirty="0">
                <a:solidFill>
                  <a:srgbClr val="FFFFFF"/>
                </a:solidFill>
                <a:latin typeface="Times New Roman"/>
                <a:cs typeface="Times New Roman"/>
              </a:rPr>
              <a:t>Disability</a:t>
            </a:r>
            <a:r>
              <a:rPr sz="1147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88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47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spc="-128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147" spc="79" dirty="0">
                <a:solidFill>
                  <a:srgbClr val="FFFFFF"/>
                </a:solidFill>
                <a:latin typeface="Times New Roman"/>
                <a:cs typeface="Times New Roman"/>
              </a:rPr>
              <a:t>ommunity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 "/>
                <a:cs typeface="Calibri "/>
              </a:rPr>
              <a:t>Behavio</a:t>
            </a:r>
            <a:r>
              <a:rPr spc="-12" dirty="0">
                <a:solidFill>
                  <a:srgbClr val="000000"/>
                </a:solidFill>
                <a:latin typeface="Calibri "/>
                <a:cs typeface="Calibri "/>
              </a:rPr>
              <a:t>r</a:t>
            </a:r>
            <a:r>
              <a:rPr spc="-184" dirty="0">
                <a:solidFill>
                  <a:srgbClr val="000000"/>
                </a:solidFill>
                <a:latin typeface="Calibri "/>
                <a:cs typeface="Calibri 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 "/>
                <a:cs typeface="Calibri "/>
              </a:rPr>
              <a:t>i</a:t>
            </a:r>
            <a:r>
              <a:rPr dirty="0">
                <a:solidFill>
                  <a:srgbClr val="000000"/>
                </a:solidFill>
                <a:latin typeface="Calibri "/>
                <a:cs typeface="Calibri 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 "/>
                <a:cs typeface="Calibri 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 "/>
                <a:cs typeface="Calibri "/>
              </a:rPr>
              <a:t>improving</a:t>
            </a:r>
            <a:endParaRPr dirty="0">
              <a:solidFill>
                <a:srgbClr val="000000"/>
              </a:solidFill>
              <a:latin typeface="Calibri "/>
              <a:cs typeface="Calibri 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5896" y="2641370"/>
            <a:ext cx="3016790" cy="349149"/>
          </a:xfrm>
          <a:custGeom>
            <a:avLst/>
            <a:gdLst/>
            <a:ahLst/>
            <a:cxnLst/>
            <a:rect l="l" t="t" r="r" b="b"/>
            <a:pathLst>
              <a:path w="3419029" h="395702">
                <a:moveTo>
                  <a:pt x="0" y="0"/>
                </a:moveTo>
                <a:lnTo>
                  <a:pt x="0" y="197851"/>
                </a:lnTo>
                <a:lnTo>
                  <a:pt x="3419029" y="197851"/>
                </a:lnTo>
                <a:lnTo>
                  <a:pt x="3419029" y="395702"/>
                </a:lnTo>
              </a:path>
            </a:pathLst>
          </a:custGeom>
          <a:ln w="28042">
            <a:solidFill>
              <a:srgbClr val="1F5C3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36639" y="3821833"/>
            <a:ext cx="249320" cy="1945263"/>
          </a:xfrm>
          <a:custGeom>
            <a:avLst/>
            <a:gdLst/>
            <a:ahLst/>
            <a:cxnLst/>
            <a:rect l="l" t="t" r="r" b="b"/>
            <a:pathLst>
              <a:path w="282563" h="2204631">
                <a:moveTo>
                  <a:pt x="0" y="0"/>
                </a:moveTo>
                <a:lnTo>
                  <a:pt x="0" y="2204631"/>
                </a:lnTo>
                <a:lnTo>
                  <a:pt x="282563" y="2204631"/>
                </a:lnTo>
              </a:path>
            </a:pathLst>
          </a:custGeom>
          <a:ln w="28034">
            <a:solidFill>
              <a:srgbClr val="27674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6639" y="3821833"/>
            <a:ext cx="249320" cy="764803"/>
          </a:xfrm>
          <a:custGeom>
            <a:avLst/>
            <a:gdLst/>
            <a:ahLst/>
            <a:cxnLst/>
            <a:rect l="l" t="t" r="r" b="b"/>
            <a:pathLst>
              <a:path w="282563" h="866777">
                <a:moveTo>
                  <a:pt x="0" y="0"/>
                </a:moveTo>
                <a:lnTo>
                  <a:pt x="0" y="866777"/>
                </a:lnTo>
                <a:lnTo>
                  <a:pt x="282563" y="866777"/>
                </a:lnTo>
              </a:path>
            </a:pathLst>
          </a:custGeom>
          <a:ln w="28035">
            <a:solidFill>
              <a:srgbClr val="27674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95899" y="2641370"/>
            <a:ext cx="1005596" cy="349149"/>
          </a:xfrm>
          <a:custGeom>
            <a:avLst/>
            <a:gdLst/>
            <a:ahLst/>
            <a:cxnLst/>
            <a:rect l="l" t="t" r="r" b="b"/>
            <a:pathLst>
              <a:path w="1139676" h="395702">
                <a:moveTo>
                  <a:pt x="0" y="0"/>
                </a:moveTo>
                <a:lnTo>
                  <a:pt x="0" y="197851"/>
                </a:lnTo>
                <a:lnTo>
                  <a:pt x="1139676" y="197851"/>
                </a:lnTo>
                <a:lnTo>
                  <a:pt x="1139676" y="395702"/>
                </a:lnTo>
              </a:path>
            </a:pathLst>
          </a:custGeom>
          <a:ln w="28041">
            <a:solidFill>
              <a:srgbClr val="1F5C3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90302" y="2641370"/>
            <a:ext cx="1005596" cy="349149"/>
          </a:xfrm>
          <a:custGeom>
            <a:avLst/>
            <a:gdLst/>
            <a:ahLst/>
            <a:cxnLst/>
            <a:rect l="l" t="t" r="r" b="b"/>
            <a:pathLst>
              <a:path w="1139676" h="395702">
                <a:moveTo>
                  <a:pt x="1139676" y="0"/>
                </a:moveTo>
                <a:lnTo>
                  <a:pt x="1139676" y="197851"/>
                </a:lnTo>
                <a:lnTo>
                  <a:pt x="0" y="197851"/>
                </a:lnTo>
                <a:lnTo>
                  <a:pt x="0" y="395702"/>
                </a:lnTo>
              </a:path>
            </a:pathLst>
          </a:custGeom>
          <a:ln w="28041">
            <a:solidFill>
              <a:srgbClr val="1F5C3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4252" y="3821833"/>
            <a:ext cx="249320" cy="1945263"/>
          </a:xfrm>
          <a:custGeom>
            <a:avLst/>
            <a:gdLst/>
            <a:ahLst/>
            <a:cxnLst/>
            <a:rect l="l" t="t" r="r" b="b"/>
            <a:pathLst>
              <a:path w="282563" h="2204631">
                <a:moveTo>
                  <a:pt x="0" y="0"/>
                </a:moveTo>
                <a:lnTo>
                  <a:pt x="0" y="2204631"/>
                </a:lnTo>
                <a:lnTo>
                  <a:pt x="282563" y="2204631"/>
                </a:lnTo>
              </a:path>
            </a:pathLst>
          </a:custGeom>
          <a:ln w="28034">
            <a:solidFill>
              <a:srgbClr val="27674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14252" y="3821833"/>
            <a:ext cx="249320" cy="764803"/>
          </a:xfrm>
          <a:custGeom>
            <a:avLst/>
            <a:gdLst/>
            <a:ahLst/>
            <a:cxnLst/>
            <a:rect l="l" t="t" r="r" b="b"/>
            <a:pathLst>
              <a:path w="282563" h="866777">
                <a:moveTo>
                  <a:pt x="0" y="0"/>
                </a:moveTo>
                <a:lnTo>
                  <a:pt x="0" y="866777"/>
                </a:lnTo>
                <a:lnTo>
                  <a:pt x="282563" y="866777"/>
                </a:lnTo>
              </a:path>
            </a:pathLst>
          </a:custGeom>
          <a:ln w="28035">
            <a:solidFill>
              <a:srgbClr val="27674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79106" y="2641370"/>
            <a:ext cx="3016790" cy="349149"/>
          </a:xfrm>
          <a:custGeom>
            <a:avLst/>
            <a:gdLst/>
            <a:ahLst/>
            <a:cxnLst/>
            <a:rect l="l" t="t" r="r" b="b"/>
            <a:pathLst>
              <a:path w="3419029" h="395702">
                <a:moveTo>
                  <a:pt x="3419029" y="0"/>
                </a:moveTo>
                <a:lnTo>
                  <a:pt x="3419029" y="197851"/>
                </a:lnTo>
                <a:lnTo>
                  <a:pt x="0" y="197851"/>
                </a:lnTo>
                <a:lnTo>
                  <a:pt x="0" y="395702"/>
                </a:lnTo>
              </a:path>
            </a:pathLst>
          </a:custGeom>
          <a:ln w="28042">
            <a:solidFill>
              <a:srgbClr val="1F5C3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49590" y="1810062"/>
            <a:ext cx="3116140" cy="831309"/>
          </a:xfrm>
          <a:custGeom>
            <a:avLst/>
            <a:gdLst/>
            <a:ahLst/>
            <a:cxnLst/>
            <a:rect l="l" t="t" r="r" b="b"/>
            <a:pathLst>
              <a:path w="3100616" h="942150">
                <a:moveTo>
                  <a:pt x="0" y="0"/>
                </a:moveTo>
                <a:lnTo>
                  <a:pt x="3100616" y="0"/>
                </a:lnTo>
                <a:lnTo>
                  <a:pt x="3100616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82354" y="1810062"/>
            <a:ext cx="3294529" cy="831309"/>
          </a:xfrm>
          <a:custGeom>
            <a:avLst/>
            <a:gdLst/>
            <a:ahLst/>
            <a:cxnLst/>
            <a:rect l="l" t="t" r="r" b="b"/>
            <a:pathLst>
              <a:path w="3100616" h="942150">
                <a:moveTo>
                  <a:pt x="0" y="0"/>
                </a:moveTo>
                <a:lnTo>
                  <a:pt x="3100616" y="0"/>
                </a:lnTo>
                <a:lnTo>
                  <a:pt x="3100616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49589" y="1836601"/>
            <a:ext cx="3160059" cy="5838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2206" spc="-9" dirty="0">
                <a:solidFill>
                  <a:srgbClr val="FFFFFF"/>
                </a:solidFill>
                <a:latin typeface="Calibri"/>
                <a:cs typeface="Calibri"/>
              </a:rPr>
              <a:t>Positive behavior </a:t>
            </a:r>
            <a:r>
              <a:rPr sz="2206" spc="-12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endParaRPr lang="en-US" sz="2206" spc="-12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 algn="ctr">
              <a:lnSpc>
                <a:spcPts val="971"/>
              </a:lnSpc>
            </a:pPr>
            <a:r>
              <a:rPr spc="4" dirty="0">
                <a:solidFill>
                  <a:srgbClr val="FFFFFF"/>
                </a:solidFill>
                <a:latin typeface="Calibri"/>
                <a:cs typeface="Calibri"/>
              </a:rPr>
              <a:t>Behavior p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4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4" dirty="0">
                <a:solidFill>
                  <a:srgbClr val="FFFFFF"/>
                </a:solidFill>
                <a:latin typeface="Calibri"/>
                <a:cs typeface="Calibri"/>
              </a:rPr>
              <a:t>ess &amp; Good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fidelity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48034" y="2990523"/>
            <a:ext cx="1662144" cy="831309"/>
          </a:xfrm>
          <a:custGeom>
            <a:avLst/>
            <a:gdLst/>
            <a:ahLst/>
            <a:cxnLst/>
            <a:rect l="l" t="t" r="r" b="b"/>
            <a:pathLst>
              <a:path w="1883763" h="942150">
                <a:moveTo>
                  <a:pt x="0" y="0"/>
                </a:moveTo>
                <a:lnTo>
                  <a:pt x="1883763" y="0"/>
                </a:lnTo>
                <a:lnTo>
                  <a:pt x="1883763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48033" y="2990523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39724" y="3254093"/>
            <a:ext cx="1299401" cy="2185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Extension</a:t>
            </a:r>
            <a:endParaRPr sz="2206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5618" y="4341535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63570" y="4341533"/>
            <a:ext cx="1662143" cy="857824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63063" y="4434557"/>
            <a:ext cx="1460912" cy="567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sz="2206" spc="12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2206" dirty="0">
                <a:solidFill>
                  <a:srgbClr val="FFFFFF"/>
                </a:solidFill>
                <a:latin typeface="Calibri"/>
                <a:cs typeface="Calibri"/>
              </a:rPr>
              <a:t>etti</a:t>
            </a: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ngs</a:t>
            </a:r>
            <a:endParaRPr sz="2206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63570" y="5351442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63570" y="5351442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771133" y="5615012"/>
            <a:ext cx="1452843" cy="289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sz="2206" spc="12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 people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59229" y="2990523"/>
            <a:ext cx="1662144" cy="831309"/>
          </a:xfrm>
          <a:custGeom>
            <a:avLst/>
            <a:gdLst/>
            <a:ahLst/>
            <a:cxnLst/>
            <a:rect l="l" t="t" r="r" b="b"/>
            <a:pathLst>
              <a:path w="1883763" h="942150">
                <a:moveTo>
                  <a:pt x="0" y="0"/>
                </a:moveTo>
                <a:lnTo>
                  <a:pt x="1883763" y="0"/>
                </a:lnTo>
                <a:lnTo>
                  <a:pt x="1883763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59229" y="2990523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11756" y="3254093"/>
            <a:ext cx="963146" cy="289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Shaping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270424" y="2990523"/>
            <a:ext cx="1662144" cy="831309"/>
          </a:xfrm>
          <a:custGeom>
            <a:avLst/>
            <a:gdLst/>
            <a:ahLst/>
            <a:cxnLst/>
            <a:rect l="l" t="t" r="r" b="b"/>
            <a:pathLst>
              <a:path w="1883763" h="942150">
                <a:moveTo>
                  <a:pt x="0" y="0"/>
                </a:moveTo>
                <a:lnTo>
                  <a:pt x="1883763" y="0"/>
                </a:lnTo>
                <a:lnTo>
                  <a:pt x="1883763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70423" y="2990523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96672" y="3254093"/>
            <a:ext cx="815788" cy="289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Fading</a:t>
            </a:r>
            <a:endParaRPr sz="2206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685961" y="4170980"/>
            <a:ext cx="1662144" cy="831309"/>
          </a:xfrm>
          <a:custGeom>
            <a:avLst/>
            <a:gdLst/>
            <a:ahLst/>
            <a:cxnLst/>
            <a:rect l="l" t="t" r="r" b="b"/>
            <a:pathLst>
              <a:path w="1883763" h="942150">
                <a:moveTo>
                  <a:pt x="0" y="0"/>
                </a:moveTo>
                <a:lnTo>
                  <a:pt x="1883763" y="0"/>
                </a:lnTo>
                <a:lnTo>
                  <a:pt x="1883763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85959" y="4170980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14069" y="4341534"/>
            <a:ext cx="1411941" cy="5037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201086">
              <a:lnSpc>
                <a:spcPts val="1968"/>
              </a:lnSpc>
            </a:pPr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Delayed</a:t>
            </a: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 gratification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85959" y="5351442"/>
            <a:ext cx="1763276" cy="831309"/>
          </a:xfrm>
          <a:custGeom>
            <a:avLst/>
            <a:gdLst/>
            <a:ahLst/>
            <a:cxnLst/>
            <a:rect l="l" t="t" r="r" b="b"/>
            <a:pathLst>
              <a:path w="1883763" h="942150">
                <a:moveTo>
                  <a:pt x="0" y="0"/>
                </a:moveTo>
                <a:lnTo>
                  <a:pt x="1883763" y="0"/>
                </a:lnTo>
                <a:lnTo>
                  <a:pt x="1883763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85960" y="5351442"/>
            <a:ext cx="1763277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846866" y="5521991"/>
            <a:ext cx="1535136" cy="5037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5074" marR="11202" indent="-134431">
              <a:lnSpc>
                <a:spcPts val="1968"/>
              </a:lnSpc>
            </a:pP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Inte</a:t>
            </a:r>
            <a:r>
              <a:rPr sz="2206" spc="5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mittent schedule</a:t>
            </a:r>
            <a:endParaRPr sz="2206" dirty="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281619" y="2990523"/>
            <a:ext cx="1662142" cy="831309"/>
          </a:xfrm>
          <a:custGeom>
            <a:avLst/>
            <a:gdLst/>
            <a:ahLst/>
            <a:cxnLst/>
            <a:rect l="l" t="t" r="r" b="b"/>
            <a:pathLst>
              <a:path w="1883761" h="942150">
                <a:moveTo>
                  <a:pt x="0" y="0"/>
                </a:moveTo>
                <a:lnTo>
                  <a:pt x="1883761" y="0"/>
                </a:lnTo>
                <a:lnTo>
                  <a:pt x="1883761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solidFill>
            <a:srgbClr val="2C714C"/>
          </a:solidFill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281617" y="2990523"/>
            <a:ext cx="1662143" cy="831309"/>
          </a:xfrm>
          <a:custGeom>
            <a:avLst/>
            <a:gdLst/>
            <a:ahLst/>
            <a:cxnLst/>
            <a:rect l="l" t="t" r="r" b="b"/>
            <a:pathLst>
              <a:path w="1883762" h="942150">
                <a:moveTo>
                  <a:pt x="0" y="0"/>
                </a:moveTo>
                <a:lnTo>
                  <a:pt x="1883762" y="0"/>
                </a:lnTo>
                <a:lnTo>
                  <a:pt x="1883762" y="942150"/>
                </a:lnTo>
                <a:lnTo>
                  <a:pt x="0" y="942150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206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01467" y="3161072"/>
            <a:ext cx="1628775" cy="5037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565728">
              <a:lnSpc>
                <a:spcPts val="1968"/>
              </a:lnSpc>
            </a:pPr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06" spc="4" dirty="0">
                <a:solidFill>
                  <a:srgbClr val="FFFFFF"/>
                </a:solidFill>
                <a:latin typeface="Calibri"/>
                <a:cs typeface="Calibri"/>
              </a:rPr>
              <a:t>elf-</a:t>
            </a:r>
            <a:r>
              <a:rPr sz="2206" spc="9" dirty="0">
                <a:solidFill>
                  <a:srgbClr val="FFFFFF"/>
                </a:solidFill>
                <a:latin typeface="Calibri"/>
                <a:cs typeface="Calibri"/>
              </a:rPr>
              <a:t> Management</a:t>
            </a:r>
            <a:endParaRPr sz="2206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1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Behavio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8" dirty="0">
                <a:solidFill>
                  <a:srgbClr val="000000"/>
                </a:solidFill>
                <a:latin typeface="Calibri"/>
                <a:cs typeface="Calibri"/>
              </a:rPr>
              <a:t>NO</a:t>
            </a:r>
            <a:r>
              <a:rPr spc="-18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improving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61400" y="3315976"/>
            <a:ext cx="221814" cy="2780876"/>
          </a:xfrm>
          <a:custGeom>
            <a:avLst/>
            <a:gdLst/>
            <a:ahLst/>
            <a:cxnLst/>
            <a:rect l="l" t="t" r="r" b="b"/>
            <a:pathLst>
              <a:path w="251389" h="3151659">
                <a:moveTo>
                  <a:pt x="0" y="0"/>
                </a:moveTo>
                <a:lnTo>
                  <a:pt x="0" y="3151659"/>
                </a:lnTo>
                <a:lnTo>
                  <a:pt x="251389" y="3151659"/>
                </a:lnTo>
              </a:path>
            </a:pathLst>
          </a:custGeom>
          <a:ln w="28034">
            <a:solidFill>
              <a:srgbClr val="D266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61400" y="3315978"/>
            <a:ext cx="221814" cy="1730651"/>
          </a:xfrm>
          <a:custGeom>
            <a:avLst/>
            <a:gdLst/>
            <a:ahLst/>
            <a:cxnLst/>
            <a:rect l="l" t="t" r="r" b="b"/>
            <a:pathLst>
              <a:path w="251389" h="1961405">
                <a:moveTo>
                  <a:pt x="0" y="0"/>
                </a:moveTo>
                <a:lnTo>
                  <a:pt x="0" y="1961405"/>
                </a:lnTo>
                <a:lnTo>
                  <a:pt x="251389" y="1961405"/>
                </a:lnTo>
              </a:path>
            </a:pathLst>
          </a:custGeom>
          <a:ln w="28034">
            <a:solidFill>
              <a:srgbClr val="D266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1400" y="3315976"/>
            <a:ext cx="221814" cy="680426"/>
          </a:xfrm>
          <a:custGeom>
            <a:avLst/>
            <a:gdLst/>
            <a:ahLst/>
            <a:cxnLst/>
            <a:rect l="l" t="t" r="r" b="b"/>
            <a:pathLst>
              <a:path w="251389" h="771150">
                <a:moveTo>
                  <a:pt x="0" y="0"/>
                </a:moveTo>
                <a:lnTo>
                  <a:pt x="0" y="771150"/>
                </a:lnTo>
                <a:lnTo>
                  <a:pt x="251389" y="771150"/>
                </a:lnTo>
              </a:path>
            </a:pathLst>
          </a:custGeom>
          <a:ln w="28035">
            <a:solidFill>
              <a:srgbClr val="D266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8252" y="2265754"/>
            <a:ext cx="894655" cy="310629"/>
          </a:xfrm>
          <a:custGeom>
            <a:avLst/>
            <a:gdLst/>
            <a:ahLst/>
            <a:cxnLst/>
            <a:rect l="l" t="t" r="r" b="b"/>
            <a:pathLst>
              <a:path w="1013941" h="352046">
                <a:moveTo>
                  <a:pt x="0" y="0"/>
                </a:moveTo>
                <a:lnTo>
                  <a:pt x="0" y="176023"/>
                </a:lnTo>
                <a:lnTo>
                  <a:pt x="1013941" y="176023"/>
                </a:lnTo>
                <a:lnTo>
                  <a:pt x="1013941" y="352046"/>
                </a:lnTo>
              </a:path>
            </a:pathLst>
          </a:custGeom>
          <a:ln w="28041">
            <a:solidFill>
              <a:srgbClr val="BE5A1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72091" y="3315978"/>
            <a:ext cx="221814" cy="1730651"/>
          </a:xfrm>
          <a:custGeom>
            <a:avLst/>
            <a:gdLst/>
            <a:ahLst/>
            <a:cxnLst/>
            <a:rect l="l" t="t" r="r" b="b"/>
            <a:pathLst>
              <a:path w="251389" h="1961405">
                <a:moveTo>
                  <a:pt x="0" y="0"/>
                </a:moveTo>
                <a:lnTo>
                  <a:pt x="0" y="1961405"/>
                </a:lnTo>
                <a:lnTo>
                  <a:pt x="251389" y="1961405"/>
                </a:lnTo>
              </a:path>
            </a:pathLst>
          </a:custGeom>
          <a:ln w="28034">
            <a:solidFill>
              <a:srgbClr val="D266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72091" y="3315976"/>
            <a:ext cx="221814" cy="680426"/>
          </a:xfrm>
          <a:custGeom>
            <a:avLst/>
            <a:gdLst/>
            <a:ahLst/>
            <a:cxnLst/>
            <a:rect l="l" t="t" r="r" b="b"/>
            <a:pathLst>
              <a:path w="251389" h="771150">
                <a:moveTo>
                  <a:pt x="0" y="0"/>
                </a:moveTo>
                <a:lnTo>
                  <a:pt x="0" y="771150"/>
                </a:lnTo>
                <a:lnTo>
                  <a:pt x="251389" y="771150"/>
                </a:lnTo>
              </a:path>
            </a:pathLst>
          </a:custGeom>
          <a:ln w="28035">
            <a:solidFill>
              <a:srgbClr val="D266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63596" y="2265754"/>
            <a:ext cx="894655" cy="310629"/>
          </a:xfrm>
          <a:custGeom>
            <a:avLst/>
            <a:gdLst/>
            <a:ahLst/>
            <a:cxnLst/>
            <a:rect l="l" t="t" r="r" b="b"/>
            <a:pathLst>
              <a:path w="1013941" h="352046">
                <a:moveTo>
                  <a:pt x="1013941" y="0"/>
                </a:moveTo>
                <a:lnTo>
                  <a:pt x="1013941" y="176023"/>
                </a:lnTo>
                <a:lnTo>
                  <a:pt x="0" y="176023"/>
                </a:lnTo>
                <a:lnTo>
                  <a:pt x="0" y="352046"/>
                </a:lnTo>
              </a:path>
            </a:pathLst>
          </a:custGeom>
          <a:ln w="28041">
            <a:solidFill>
              <a:srgbClr val="BE5A1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9815" y="1526156"/>
            <a:ext cx="3456872" cy="739594"/>
          </a:xfrm>
          <a:custGeom>
            <a:avLst/>
            <a:gdLst/>
            <a:ahLst/>
            <a:cxnLst/>
            <a:rect l="l" t="t" r="r" b="b"/>
            <a:pathLst>
              <a:path w="3917787" h="838206">
                <a:moveTo>
                  <a:pt x="0" y="0"/>
                </a:moveTo>
                <a:lnTo>
                  <a:pt x="3917787" y="0"/>
                </a:lnTo>
                <a:lnTo>
                  <a:pt x="3917787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29813" y="1526156"/>
            <a:ext cx="3456870" cy="739594"/>
          </a:xfrm>
          <a:custGeom>
            <a:avLst/>
            <a:gdLst/>
            <a:ahLst/>
            <a:cxnLst/>
            <a:rect l="l" t="t" r="r" b="b"/>
            <a:pathLst>
              <a:path w="3917786" h="838206">
                <a:moveTo>
                  <a:pt x="0" y="0"/>
                </a:moveTo>
                <a:lnTo>
                  <a:pt x="3917786" y="0"/>
                </a:lnTo>
                <a:lnTo>
                  <a:pt x="3917786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ln w="2804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91518" y="1698441"/>
            <a:ext cx="2749190" cy="4530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11624" marR="11202" indent="-800983">
              <a:lnSpc>
                <a:spcPts val="1587"/>
              </a:lnSpc>
            </a:pPr>
            <a:r>
              <a:rPr sz="1765" spc="-12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765" spc="-9" dirty="0">
                <a:solidFill>
                  <a:srgbClr val="FFFFFF"/>
                </a:solidFill>
                <a:latin typeface="Calibri"/>
                <a:cs typeface="Calibri"/>
              </a:rPr>
              <a:t>indicat</a:t>
            </a:r>
            <a:r>
              <a:rPr sz="1765" spc="-12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765" spc="-9" dirty="0">
                <a:solidFill>
                  <a:srgbClr val="FFFFFF"/>
                </a:solidFill>
                <a:latin typeface="Calibri"/>
                <a:cs typeface="Calibri"/>
              </a:rPr>
              <a:t>behavior </a:t>
            </a:r>
            <a:r>
              <a:rPr sz="1765" spc="-12" dirty="0">
                <a:solidFill>
                  <a:srgbClr val="FFFFFF"/>
                </a:solidFill>
                <a:latin typeface="Calibri"/>
                <a:cs typeface="Calibri"/>
              </a:rPr>
              <a:t>not imp</a:t>
            </a:r>
            <a:r>
              <a:rPr sz="1765" spc="-9" dirty="0">
                <a:solidFill>
                  <a:srgbClr val="FFFFFF"/>
                </a:solidFill>
                <a:latin typeface="Calibri"/>
                <a:cs typeface="Calibri"/>
              </a:rPr>
              <a:t>roving</a:t>
            </a:r>
            <a:endParaRPr sz="1765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77236" y="2576382"/>
            <a:ext cx="1925744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11708" y="2663568"/>
            <a:ext cx="1649856" cy="576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algn="ctr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Interventions implemented with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fidelity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93905" y="3626606"/>
            <a:ext cx="1478767" cy="739594"/>
          </a:xfrm>
          <a:custGeom>
            <a:avLst/>
            <a:gdLst/>
            <a:ahLst/>
            <a:cxnLst/>
            <a:rect l="l" t="t" r="r" b="b"/>
            <a:pathLst>
              <a:path w="1675936" h="838206">
                <a:moveTo>
                  <a:pt x="0" y="0"/>
                </a:moveTo>
                <a:lnTo>
                  <a:pt x="1675936" y="0"/>
                </a:lnTo>
                <a:lnTo>
                  <a:pt x="1675936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93906" y="3626606"/>
            <a:ext cx="1478766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67529" y="3810115"/>
            <a:ext cx="937933" cy="3860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1218" marR="11202" indent="-70577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Hypothesis incor</a:t>
            </a:r>
            <a:r>
              <a:rPr spc="-12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ect</a:t>
            </a:r>
            <a:endParaRPr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93905" y="4676831"/>
            <a:ext cx="1478767" cy="739594"/>
          </a:xfrm>
          <a:custGeom>
            <a:avLst/>
            <a:gdLst/>
            <a:ahLst/>
            <a:cxnLst/>
            <a:rect l="l" t="t" r="r" b="b"/>
            <a:pathLst>
              <a:path w="1675936" h="838206">
                <a:moveTo>
                  <a:pt x="0" y="0"/>
                </a:moveTo>
                <a:lnTo>
                  <a:pt x="1675936" y="0"/>
                </a:lnTo>
                <a:lnTo>
                  <a:pt x="1675936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93906" y="4676831"/>
            <a:ext cx="1478766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08355" y="4860340"/>
            <a:ext cx="1456765" cy="3860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4463" marR="11202" indent="-263820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Interventions </a:t>
            </a:r>
            <a:r>
              <a:rPr spc="-12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 insufficient</a:t>
            </a:r>
            <a:endParaRPr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13523" y="2576382"/>
            <a:ext cx="2201245" cy="739594"/>
          </a:xfrm>
          <a:custGeom>
            <a:avLst/>
            <a:gdLst/>
            <a:ahLst/>
            <a:cxnLst/>
            <a:rect l="l" t="t" r="r" b="b"/>
            <a:pathLst>
              <a:path w="1675936" h="838206">
                <a:moveTo>
                  <a:pt x="0" y="0"/>
                </a:moveTo>
                <a:lnTo>
                  <a:pt x="1675936" y="0"/>
                </a:lnTo>
                <a:lnTo>
                  <a:pt x="1675936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23618" y="2663568"/>
            <a:ext cx="2056679" cy="576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algn="ctr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Interventions not implemented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w/ fidelity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66648" y="3626606"/>
            <a:ext cx="2017059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44395" y="3793755"/>
            <a:ext cx="1872077" cy="576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-560" algn="ctr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Strategies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too difficult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time consuming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83216" y="4676831"/>
            <a:ext cx="1478766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83216" y="4676831"/>
            <a:ext cx="1478766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ln w="280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56960" y="4764018"/>
            <a:ext cx="1337422" cy="576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-560" algn="ctr">
              <a:lnSpc>
                <a:spcPts val="1500"/>
              </a:lnSpc>
            </a:pP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BSP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does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not match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teacher context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83216" y="5727055"/>
            <a:ext cx="1478766" cy="739594"/>
          </a:xfrm>
          <a:custGeom>
            <a:avLst/>
            <a:gdLst/>
            <a:ahLst/>
            <a:cxnLst/>
            <a:rect l="l" t="t" r="r" b="b"/>
            <a:pathLst>
              <a:path w="1675935" h="838206">
                <a:moveTo>
                  <a:pt x="0" y="0"/>
                </a:moveTo>
                <a:lnTo>
                  <a:pt x="1675935" y="0"/>
                </a:lnTo>
                <a:lnTo>
                  <a:pt x="1675935" y="838206"/>
                </a:lnTo>
                <a:lnTo>
                  <a:pt x="0" y="838206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15949" y="5814242"/>
            <a:ext cx="1462643" cy="576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 indent="-560" algn="ctr">
              <a:lnSpc>
                <a:spcPts val="1500"/>
              </a:lnSpc>
            </a:pPr>
            <a:r>
              <a:rPr spc="-7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eacher experiencing intervention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drift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CFC653-69AD-DD4E-B4F8-C9C9D2E0C9C6}"/>
              </a:ext>
            </a:extLst>
          </p:cNvPr>
          <p:cNvSpPr txBox="1"/>
          <p:nvPr/>
        </p:nvSpPr>
        <p:spPr>
          <a:xfrm rot="19847552">
            <a:off x="3000115" y="3376644"/>
            <a:ext cx="5810693" cy="82561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765" dirty="0"/>
              <a:t>Focus on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16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5" y="274641"/>
            <a:ext cx="7987553" cy="1339009"/>
          </a:xfrm>
        </p:spPr>
        <p:txBody>
          <a:bodyPr/>
          <a:lstStyle/>
          <a:p>
            <a:r>
              <a:rPr lang="en-US" dirty="0"/>
              <a:t>When Starting  New </a:t>
            </a:r>
            <a:br>
              <a:rPr lang="en-US" dirty="0"/>
            </a:br>
            <a:r>
              <a:rPr lang="en-US" dirty="0"/>
              <a:t>Interventions…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4114" indent="-504114"/>
            <a:r>
              <a:rPr lang="en-US" dirty="0"/>
              <a:t>Things may need to be tweaked right away – or not!</a:t>
            </a:r>
          </a:p>
          <a:p>
            <a:pPr marL="504114" indent="-504114"/>
            <a:r>
              <a:rPr lang="en-US" dirty="0"/>
              <a:t>Things often get worse before they get better</a:t>
            </a:r>
          </a:p>
          <a:p>
            <a:pPr marL="904164" lvl="1" indent="-504114"/>
            <a:r>
              <a:rPr lang="en-US" dirty="0"/>
              <a:t>Why?</a:t>
            </a:r>
          </a:p>
          <a:p>
            <a:pPr marL="904164" lvl="1" indent="-504114"/>
            <a:r>
              <a:rPr lang="en-US" dirty="0"/>
              <a:t>How can we be proactive?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08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CRISI</a:t>
            </a:r>
            <a:r>
              <a:rPr spc="-22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35316" y="3208578"/>
            <a:ext cx="1529149" cy="1354181"/>
          </a:xfrm>
          <a:custGeom>
            <a:avLst/>
            <a:gdLst/>
            <a:ahLst/>
            <a:cxnLst/>
            <a:rect l="l" t="t" r="r" b="b"/>
            <a:pathLst>
              <a:path w="1733035" h="1534739">
                <a:moveTo>
                  <a:pt x="0" y="0"/>
                </a:moveTo>
                <a:lnTo>
                  <a:pt x="1733035" y="0"/>
                </a:lnTo>
                <a:lnTo>
                  <a:pt x="1733035" y="1534739"/>
                </a:lnTo>
                <a:lnTo>
                  <a:pt x="0" y="1534739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35316" y="3208578"/>
            <a:ext cx="1529149" cy="1354181"/>
          </a:xfrm>
          <a:custGeom>
            <a:avLst/>
            <a:gdLst/>
            <a:ahLst/>
            <a:cxnLst/>
            <a:rect l="l" t="t" r="r" b="b"/>
            <a:pathLst>
              <a:path w="1733035" h="1534738">
                <a:moveTo>
                  <a:pt x="0" y="0"/>
                </a:moveTo>
                <a:lnTo>
                  <a:pt x="1733035" y="0"/>
                </a:lnTo>
                <a:lnTo>
                  <a:pt x="1733035" y="1534738"/>
                </a:lnTo>
                <a:lnTo>
                  <a:pt x="0" y="1534738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67001" y="3563473"/>
            <a:ext cx="1277471" cy="723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099"/>
              </a:lnSpc>
            </a:pP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tting 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nts</a:t>
            </a:r>
          </a:p>
        </p:txBody>
      </p:sp>
      <p:sp>
        <p:nvSpPr>
          <p:cNvPr id="13" name="object 13"/>
          <p:cNvSpPr/>
          <p:nvPr/>
        </p:nvSpPr>
        <p:spPr>
          <a:xfrm>
            <a:off x="4366144" y="3208577"/>
            <a:ext cx="1554412" cy="1345261"/>
          </a:xfrm>
          <a:custGeom>
            <a:avLst/>
            <a:gdLst/>
            <a:ahLst/>
            <a:cxnLst/>
            <a:rect l="l" t="t" r="r" b="b"/>
            <a:pathLst>
              <a:path w="1761666" h="1524629">
                <a:moveTo>
                  <a:pt x="0" y="0"/>
                </a:moveTo>
                <a:lnTo>
                  <a:pt x="1761666" y="0"/>
                </a:lnTo>
                <a:lnTo>
                  <a:pt x="1761666" y="1524629"/>
                </a:lnTo>
                <a:lnTo>
                  <a:pt x="0" y="1524629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66141" y="3208572"/>
            <a:ext cx="1554410" cy="1345262"/>
          </a:xfrm>
          <a:custGeom>
            <a:avLst/>
            <a:gdLst/>
            <a:ahLst/>
            <a:cxnLst/>
            <a:rect l="l" t="t" r="r" b="b"/>
            <a:pathLst>
              <a:path w="1761665" h="1524630">
                <a:moveTo>
                  <a:pt x="0" y="0"/>
                </a:moveTo>
                <a:lnTo>
                  <a:pt x="1761665" y="0"/>
                </a:lnTo>
                <a:lnTo>
                  <a:pt x="1761665" y="1524630"/>
                </a:lnTo>
                <a:lnTo>
                  <a:pt x="0" y="1524630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2353" y="3697942"/>
            <a:ext cx="1546412" cy="2689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spc="9" dirty="0">
                <a:solidFill>
                  <a:srgbClr val="000000"/>
                </a:solidFill>
                <a:latin typeface="Calibri"/>
                <a:cs typeface="Calibri"/>
              </a:rPr>
              <a:t>Ant</a:t>
            </a:r>
            <a:r>
              <a:rPr sz="2030" spc="4" dirty="0">
                <a:solidFill>
                  <a:srgbClr val="000000"/>
                </a:solidFill>
                <a:latin typeface="Calibri"/>
                <a:cs typeface="Calibri"/>
              </a:rPr>
              <a:t>ece</a:t>
            </a:r>
            <a:r>
              <a:rPr sz="2030" spc="9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z="2030" spc="4" dirty="0">
                <a:solidFill>
                  <a:srgbClr val="000000"/>
                </a:solidFill>
                <a:latin typeface="Calibri"/>
                <a:cs typeface="Calibri"/>
              </a:rPr>
              <a:t>ents</a:t>
            </a:r>
            <a:endParaRPr sz="203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20734" y="3208578"/>
            <a:ext cx="1572244" cy="1354181"/>
          </a:xfrm>
          <a:custGeom>
            <a:avLst/>
            <a:gdLst/>
            <a:ahLst/>
            <a:cxnLst/>
            <a:rect l="l" t="t" r="r" b="b"/>
            <a:pathLst>
              <a:path w="1781876" h="1534739">
                <a:moveTo>
                  <a:pt x="0" y="0"/>
                </a:moveTo>
                <a:lnTo>
                  <a:pt x="1781876" y="0"/>
                </a:lnTo>
                <a:lnTo>
                  <a:pt x="1781876" y="1534739"/>
                </a:lnTo>
                <a:lnTo>
                  <a:pt x="0" y="1534739"/>
                </a:lnTo>
                <a:lnTo>
                  <a:pt x="0" y="0"/>
                </a:lnTo>
                <a:close/>
              </a:path>
            </a:pathLst>
          </a:custGeom>
          <a:solidFill>
            <a:srgbClr val="FFB5A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20734" y="3208578"/>
            <a:ext cx="1572244" cy="1354181"/>
          </a:xfrm>
          <a:custGeom>
            <a:avLst/>
            <a:gdLst/>
            <a:ahLst/>
            <a:cxnLst/>
            <a:rect l="l" t="t" r="r" b="b"/>
            <a:pathLst>
              <a:path w="1781876" h="1534738">
                <a:moveTo>
                  <a:pt x="0" y="0"/>
                </a:moveTo>
                <a:lnTo>
                  <a:pt x="1781876" y="0"/>
                </a:lnTo>
                <a:lnTo>
                  <a:pt x="1781876" y="1534738"/>
                </a:lnTo>
                <a:lnTo>
                  <a:pt x="0" y="1534738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43999" y="3529249"/>
            <a:ext cx="1634592" cy="3703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Prob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le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lang="en-US" sz="2382" dirty="0">
                <a:solidFill>
                  <a:srgbClr val="000000"/>
                </a:solidFill>
                <a:latin typeface="Calibri"/>
                <a:cs typeface="Calibri"/>
              </a:rPr>
              <a:t> Behaviors</a:t>
            </a:r>
            <a:endParaRPr sz="2382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13302" y="1586841"/>
            <a:ext cx="1570758" cy="1337830"/>
          </a:xfrm>
          <a:custGeom>
            <a:avLst/>
            <a:gdLst/>
            <a:ahLst/>
            <a:cxnLst/>
            <a:rect l="l" t="t" r="r" b="b"/>
            <a:pathLst>
              <a:path w="1780192" h="1516207">
                <a:moveTo>
                  <a:pt x="0" y="0"/>
                </a:moveTo>
                <a:lnTo>
                  <a:pt x="1780192" y="0"/>
                </a:lnTo>
                <a:lnTo>
                  <a:pt x="1780192" y="1516207"/>
                </a:lnTo>
                <a:lnTo>
                  <a:pt x="0" y="1516207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13307" y="1586841"/>
            <a:ext cx="1570757" cy="1337830"/>
          </a:xfrm>
          <a:custGeom>
            <a:avLst/>
            <a:gdLst/>
            <a:ahLst/>
            <a:cxnLst/>
            <a:rect l="l" t="t" r="r" b="b"/>
            <a:pathLst>
              <a:path w="1780191" h="1516207">
                <a:moveTo>
                  <a:pt x="0" y="0"/>
                </a:moveTo>
                <a:lnTo>
                  <a:pt x="1780191" y="0"/>
                </a:lnTo>
                <a:lnTo>
                  <a:pt x="1780191" y="1516207"/>
                </a:lnTo>
                <a:lnTo>
                  <a:pt x="0" y="1516207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64942" y="1882589"/>
            <a:ext cx="1227605" cy="723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099"/>
              </a:lnSpc>
            </a:pP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sir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d B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viors</a:t>
            </a:r>
          </a:p>
        </p:txBody>
      </p:sp>
      <p:sp>
        <p:nvSpPr>
          <p:cNvPr id="28" name="object 28"/>
          <p:cNvSpPr/>
          <p:nvPr/>
        </p:nvSpPr>
        <p:spPr>
          <a:xfrm>
            <a:off x="6229650" y="4754514"/>
            <a:ext cx="1554410" cy="1404721"/>
          </a:xfrm>
          <a:custGeom>
            <a:avLst/>
            <a:gdLst/>
            <a:ahLst/>
            <a:cxnLst/>
            <a:rect l="l" t="t" r="r" b="b"/>
            <a:pathLst>
              <a:path w="1761665" h="1592017">
                <a:moveTo>
                  <a:pt x="0" y="0"/>
                </a:moveTo>
                <a:lnTo>
                  <a:pt x="1761665" y="0"/>
                </a:lnTo>
                <a:lnTo>
                  <a:pt x="1761665" y="1592017"/>
                </a:lnTo>
                <a:lnTo>
                  <a:pt x="0" y="1592017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29650" y="4754515"/>
            <a:ext cx="1554410" cy="1404721"/>
          </a:xfrm>
          <a:custGeom>
            <a:avLst/>
            <a:gdLst/>
            <a:ahLst/>
            <a:cxnLst/>
            <a:rect l="l" t="t" r="r" b="b"/>
            <a:pathLst>
              <a:path w="1761665" h="1592017">
                <a:moveTo>
                  <a:pt x="0" y="0"/>
                </a:moveTo>
                <a:lnTo>
                  <a:pt x="1761665" y="0"/>
                </a:lnTo>
                <a:lnTo>
                  <a:pt x="1761665" y="1592017"/>
                </a:lnTo>
                <a:lnTo>
                  <a:pt x="0" y="1592017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50375" y="5109884"/>
            <a:ext cx="1897156" cy="723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099"/>
              </a:lnSpc>
            </a:pP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Alt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rn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tive B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sz="2382" spc="-4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382" dirty="0">
                <a:solidFill>
                  <a:srgbClr val="000000"/>
                </a:solidFill>
                <a:latin typeface="Calibri"/>
                <a:cs typeface="Calibri"/>
              </a:rPr>
              <a:t>viors</a:t>
            </a:r>
          </a:p>
        </p:txBody>
      </p:sp>
      <p:sp>
        <p:nvSpPr>
          <p:cNvPr id="33" name="object 33"/>
          <p:cNvSpPr/>
          <p:nvPr/>
        </p:nvSpPr>
        <p:spPr>
          <a:xfrm>
            <a:off x="8136248" y="3208578"/>
            <a:ext cx="1538064" cy="1354181"/>
          </a:xfrm>
          <a:custGeom>
            <a:avLst/>
            <a:gdLst/>
            <a:ahLst/>
            <a:cxnLst/>
            <a:rect l="l" t="t" r="r" b="b"/>
            <a:pathLst>
              <a:path w="1743139" h="1534739">
                <a:moveTo>
                  <a:pt x="0" y="0"/>
                </a:moveTo>
                <a:lnTo>
                  <a:pt x="1743139" y="0"/>
                </a:lnTo>
                <a:lnTo>
                  <a:pt x="1743139" y="1534739"/>
                </a:lnTo>
                <a:lnTo>
                  <a:pt x="0" y="1534739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136248" y="3208578"/>
            <a:ext cx="1538064" cy="1354181"/>
          </a:xfrm>
          <a:custGeom>
            <a:avLst/>
            <a:gdLst/>
            <a:ahLst/>
            <a:cxnLst/>
            <a:rect l="l" t="t" r="r" b="b"/>
            <a:pathLst>
              <a:path w="1743139" h="1534738">
                <a:moveTo>
                  <a:pt x="0" y="0"/>
                </a:moveTo>
                <a:lnTo>
                  <a:pt x="1743139" y="0"/>
                </a:lnTo>
                <a:lnTo>
                  <a:pt x="1743139" y="1534738"/>
                </a:lnTo>
                <a:lnTo>
                  <a:pt x="0" y="1534738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47529" y="3765178"/>
            <a:ext cx="1584512" cy="2689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Cons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qu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ce</a:t>
            </a:r>
            <a:r>
              <a:rPr sz="1853" spc="4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1853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136248" y="1586826"/>
            <a:ext cx="1538064" cy="1319991"/>
          </a:xfrm>
          <a:custGeom>
            <a:avLst/>
            <a:gdLst/>
            <a:ahLst/>
            <a:cxnLst/>
            <a:rect l="l" t="t" r="r" b="b"/>
            <a:pathLst>
              <a:path w="1743139" h="1495990">
                <a:moveTo>
                  <a:pt x="0" y="0"/>
                </a:moveTo>
                <a:lnTo>
                  <a:pt x="1743139" y="0"/>
                </a:lnTo>
                <a:lnTo>
                  <a:pt x="1743139" y="1495990"/>
                </a:lnTo>
                <a:lnTo>
                  <a:pt x="0" y="1495990"/>
                </a:lnTo>
                <a:lnTo>
                  <a:pt x="0" y="0"/>
                </a:lnTo>
                <a:close/>
              </a:path>
            </a:pathLst>
          </a:custGeom>
          <a:solidFill>
            <a:srgbClr val="FFD9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36248" y="1586826"/>
            <a:ext cx="1538064" cy="1319991"/>
          </a:xfrm>
          <a:custGeom>
            <a:avLst/>
            <a:gdLst/>
            <a:ahLst/>
            <a:cxnLst/>
            <a:rect l="l" t="t" r="r" b="b"/>
            <a:pathLst>
              <a:path w="1743139" h="1495990">
                <a:moveTo>
                  <a:pt x="0" y="0"/>
                </a:moveTo>
                <a:lnTo>
                  <a:pt x="1743139" y="0"/>
                </a:lnTo>
                <a:lnTo>
                  <a:pt x="1743139" y="1495990"/>
                </a:lnTo>
                <a:lnTo>
                  <a:pt x="0" y="1495990"/>
                </a:lnTo>
                <a:lnTo>
                  <a:pt x="0" y="0"/>
                </a:lnTo>
                <a:close/>
              </a:path>
            </a:pathLst>
          </a:custGeom>
          <a:ln w="269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180294" y="2084294"/>
            <a:ext cx="1546412" cy="3361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Cons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qu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1853" spc="9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z="1853" dirty="0">
                <a:solidFill>
                  <a:srgbClr val="000000"/>
                </a:solidFill>
                <a:latin typeface="Calibri"/>
                <a:cs typeface="Calibri"/>
              </a:rPr>
              <a:t>ce</a:t>
            </a:r>
            <a:r>
              <a:rPr sz="1853" spc="4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1853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75739" y="3881950"/>
            <a:ext cx="439871" cy="1"/>
          </a:xfrm>
          <a:custGeom>
            <a:avLst/>
            <a:gdLst/>
            <a:ahLst/>
            <a:cxnLst/>
            <a:rect l="l" t="t" r="r" b="b"/>
            <a:pathLst>
              <a:path w="498521" h="1">
                <a:moveTo>
                  <a:pt x="498521" y="1"/>
                </a:moveTo>
                <a:lnTo>
                  <a:pt x="0" y="0"/>
                </a:lnTo>
              </a:path>
            </a:pathLst>
          </a:custGeom>
          <a:ln w="539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220500" y="3810595"/>
            <a:ext cx="142661" cy="142702"/>
          </a:xfrm>
          <a:custGeom>
            <a:avLst/>
            <a:gdLst/>
            <a:ahLst/>
            <a:cxnLst/>
            <a:rect l="l" t="t" r="r" b="b"/>
            <a:pathLst>
              <a:path w="161682" h="161729">
                <a:moveTo>
                  <a:pt x="0" y="0"/>
                </a:moveTo>
                <a:lnTo>
                  <a:pt x="53893" y="80864"/>
                </a:lnTo>
                <a:lnTo>
                  <a:pt x="0" y="161729"/>
                </a:lnTo>
                <a:lnTo>
                  <a:pt x="161682" y="808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20547" y="3884923"/>
            <a:ext cx="439871" cy="1"/>
          </a:xfrm>
          <a:custGeom>
            <a:avLst/>
            <a:gdLst/>
            <a:ahLst/>
            <a:cxnLst/>
            <a:rect l="l" t="t" r="r" b="b"/>
            <a:pathLst>
              <a:path w="498521" h="1">
                <a:moveTo>
                  <a:pt x="498521" y="1"/>
                </a:moveTo>
                <a:lnTo>
                  <a:pt x="0" y="0"/>
                </a:lnTo>
              </a:path>
            </a:pathLst>
          </a:custGeom>
          <a:ln w="539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65308" y="3813570"/>
            <a:ext cx="142661" cy="142702"/>
          </a:xfrm>
          <a:custGeom>
            <a:avLst/>
            <a:gdLst/>
            <a:ahLst/>
            <a:cxnLst/>
            <a:rect l="l" t="t" r="r" b="b"/>
            <a:pathLst>
              <a:path w="161682" h="161729">
                <a:moveTo>
                  <a:pt x="0" y="0"/>
                </a:moveTo>
                <a:lnTo>
                  <a:pt x="53894" y="80864"/>
                </a:lnTo>
                <a:lnTo>
                  <a:pt x="0" y="161729"/>
                </a:lnTo>
                <a:lnTo>
                  <a:pt x="161682" y="808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650309" y="3884923"/>
            <a:ext cx="439871" cy="1"/>
          </a:xfrm>
          <a:custGeom>
            <a:avLst/>
            <a:gdLst/>
            <a:ahLst/>
            <a:cxnLst/>
            <a:rect l="l" t="t" r="r" b="b"/>
            <a:pathLst>
              <a:path w="498520" h="1">
                <a:moveTo>
                  <a:pt x="498520" y="1"/>
                </a:moveTo>
                <a:lnTo>
                  <a:pt x="0" y="0"/>
                </a:lnTo>
              </a:path>
            </a:pathLst>
          </a:custGeom>
          <a:ln w="539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995072" y="3813570"/>
            <a:ext cx="142662" cy="142702"/>
          </a:xfrm>
          <a:custGeom>
            <a:avLst/>
            <a:gdLst/>
            <a:ahLst/>
            <a:cxnLst/>
            <a:rect l="l" t="t" r="r" b="b"/>
            <a:pathLst>
              <a:path w="161683" h="161729">
                <a:moveTo>
                  <a:pt x="1" y="0"/>
                </a:moveTo>
                <a:lnTo>
                  <a:pt x="53894" y="80864"/>
                </a:lnTo>
                <a:lnTo>
                  <a:pt x="0" y="161729"/>
                </a:lnTo>
                <a:lnTo>
                  <a:pt x="161683" y="8086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650309" y="2297365"/>
            <a:ext cx="439871" cy="1"/>
          </a:xfrm>
          <a:custGeom>
            <a:avLst/>
            <a:gdLst/>
            <a:ahLst/>
            <a:cxnLst/>
            <a:rect l="l" t="t" r="r" b="b"/>
            <a:pathLst>
              <a:path w="498520" h="1">
                <a:moveTo>
                  <a:pt x="498520" y="1"/>
                </a:moveTo>
                <a:lnTo>
                  <a:pt x="0" y="0"/>
                </a:lnTo>
              </a:path>
            </a:pathLst>
          </a:custGeom>
          <a:ln w="539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995072" y="2226010"/>
            <a:ext cx="142662" cy="142702"/>
          </a:xfrm>
          <a:custGeom>
            <a:avLst/>
            <a:gdLst/>
            <a:ahLst/>
            <a:cxnLst/>
            <a:rect l="l" t="t" r="r" b="b"/>
            <a:pathLst>
              <a:path w="161683" h="161729">
                <a:moveTo>
                  <a:pt x="1" y="0"/>
                </a:moveTo>
                <a:lnTo>
                  <a:pt x="53894" y="80864"/>
                </a:lnTo>
                <a:lnTo>
                  <a:pt x="0" y="161729"/>
                </a:lnTo>
                <a:lnTo>
                  <a:pt x="161683" y="8086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103220" y="2246019"/>
            <a:ext cx="1048253" cy="871879"/>
          </a:xfrm>
          <a:custGeom>
            <a:avLst/>
            <a:gdLst/>
            <a:ahLst/>
            <a:cxnLst/>
            <a:rect l="l" t="t" r="r" b="b"/>
            <a:pathLst>
              <a:path w="1188020" h="988130">
                <a:moveTo>
                  <a:pt x="1188020" y="0"/>
                </a:moveTo>
                <a:lnTo>
                  <a:pt x="0" y="988130"/>
                </a:lnTo>
              </a:path>
            </a:pathLst>
          </a:custGeom>
          <a:ln w="5390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032739" y="2215605"/>
            <a:ext cx="155299" cy="146100"/>
          </a:xfrm>
          <a:custGeom>
            <a:avLst/>
            <a:gdLst/>
            <a:ahLst/>
            <a:cxnLst/>
            <a:rect l="l" t="t" r="r" b="b"/>
            <a:pathLst>
              <a:path w="176005" h="165580">
                <a:moveTo>
                  <a:pt x="176005" y="0"/>
                </a:moveTo>
                <a:lnTo>
                  <a:pt x="0" y="41225"/>
                </a:lnTo>
                <a:lnTo>
                  <a:pt x="93125" y="68935"/>
                </a:lnTo>
                <a:lnTo>
                  <a:pt x="103371" y="165580"/>
                </a:lnTo>
                <a:lnTo>
                  <a:pt x="17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089853" y="4653446"/>
            <a:ext cx="1046069" cy="829631"/>
          </a:xfrm>
          <a:custGeom>
            <a:avLst/>
            <a:gdLst/>
            <a:ahLst/>
            <a:cxnLst/>
            <a:rect l="l" t="t" r="r" b="b"/>
            <a:pathLst>
              <a:path w="1185545" h="940248">
                <a:moveTo>
                  <a:pt x="1185545" y="940248"/>
                </a:moveTo>
                <a:lnTo>
                  <a:pt x="0" y="0"/>
                </a:lnTo>
              </a:path>
            </a:pathLst>
          </a:custGeom>
          <a:ln w="5390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17082" y="5368059"/>
            <a:ext cx="156105" cy="144566"/>
          </a:xfrm>
          <a:custGeom>
            <a:avLst/>
            <a:gdLst/>
            <a:ahLst/>
            <a:cxnLst/>
            <a:rect l="l" t="t" r="r" b="b"/>
            <a:pathLst>
              <a:path w="176918" h="163842">
                <a:moveTo>
                  <a:pt x="100450" y="0"/>
                </a:moveTo>
                <a:lnTo>
                  <a:pt x="92455" y="96856"/>
                </a:lnTo>
                <a:lnTo>
                  <a:pt x="0" y="126728"/>
                </a:lnTo>
                <a:lnTo>
                  <a:pt x="176918" y="163842"/>
                </a:lnTo>
                <a:lnTo>
                  <a:pt x="10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28635" y="4622292"/>
            <a:ext cx="1002922" cy="875475"/>
          </a:xfrm>
          <a:custGeom>
            <a:avLst/>
            <a:gdLst/>
            <a:ahLst/>
            <a:cxnLst/>
            <a:rect l="l" t="t" r="r" b="b"/>
            <a:pathLst>
              <a:path w="1136645" h="992205">
                <a:moveTo>
                  <a:pt x="1136645" y="0"/>
                </a:moveTo>
                <a:lnTo>
                  <a:pt x="0" y="992205"/>
                </a:lnTo>
              </a:path>
            </a:pathLst>
          </a:custGeom>
          <a:ln w="539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712999" y="4591016"/>
            <a:ext cx="154387" cy="147587"/>
          </a:xfrm>
          <a:custGeom>
            <a:avLst/>
            <a:gdLst/>
            <a:ahLst/>
            <a:cxnLst/>
            <a:rect l="l" t="t" r="r" b="b"/>
            <a:pathLst>
              <a:path w="174972" h="167265">
                <a:moveTo>
                  <a:pt x="174972" y="0"/>
                </a:moveTo>
                <a:lnTo>
                  <a:pt x="0" y="45411"/>
                </a:lnTo>
                <a:lnTo>
                  <a:pt x="93761" y="70891"/>
                </a:lnTo>
                <a:lnTo>
                  <a:pt x="106307" y="167265"/>
                </a:lnTo>
                <a:lnTo>
                  <a:pt x="1749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935941" y="1344708"/>
            <a:ext cx="5793746" cy="4688171"/>
          </a:xfrm>
          <a:custGeom>
            <a:avLst/>
            <a:gdLst/>
            <a:ahLst/>
            <a:cxnLst/>
            <a:rect l="l" t="t" r="r" b="b"/>
            <a:pathLst>
              <a:path w="6566245" h="5313260">
                <a:moveTo>
                  <a:pt x="4634254" y="3788403"/>
                </a:moveTo>
                <a:lnTo>
                  <a:pt x="2353522" y="3788403"/>
                </a:lnTo>
                <a:lnTo>
                  <a:pt x="2280409" y="5313260"/>
                </a:lnTo>
                <a:lnTo>
                  <a:pt x="3493888" y="4108921"/>
                </a:lnTo>
                <a:lnTo>
                  <a:pt x="4649622" y="4108921"/>
                </a:lnTo>
                <a:lnTo>
                  <a:pt x="4634254" y="3788403"/>
                </a:lnTo>
                <a:close/>
              </a:path>
              <a:path w="6566245" h="5313260">
                <a:moveTo>
                  <a:pt x="4649622" y="4108921"/>
                </a:moveTo>
                <a:lnTo>
                  <a:pt x="3493888" y="4108921"/>
                </a:lnTo>
                <a:lnTo>
                  <a:pt x="4707368" y="5313260"/>
                </a:lnTo>
                <a:lnTo>
                  <a:pt x="4649622" y="4108921"/>
                </a:lnTo>
                <a:close/>
              </a:path>
              <a:path w="6566245" h="5313260">
                <a:moveTo>
                  <a:pt x="1213478" y="640789"/>
                </a:moveTo>
                <a:lnTo>
                  <a:pt x="1957547" y="2054461"/>
                </a:lnTo>
                <a:lnTo>
                  <a:pt x="0" y="2263547"/>
                </a:lnTo>
                <a:lnTo>
                  <a:pt x="1746943" y="2977147"/>
                </a:lnTo>
                <a:lnTo>
                  <a:pt x="421530" y="4108921"/>
                </a:lnTo>
                <a:lnTo>
                  <a:pt x="2353522" y="3788403"/>
                </a:lnTo>
                <a:lnTo>
                  <a:pt x="6190889" y="3788403"/>
                </a:lnTo>
                <a:lnTo>
                  <a:pt x="5240832" y="2977147"/>
                </a:lnTo>
                <a:lnTo>
                  <a:pt x="6987776" y="2263547"/>
                </a:lnTo>
                <a:lnTo>
                  <a:pt x="5030228" y="2054461"/>
                </a:lnTo>
                <a:lnTo>
                  <a:pt x="5347173" y="1452291"/>
                </a:lnTo>
                <a:lnTo>
                  <a:pt x="2887310" y="1452291"/>
                </a:lnTo>
                <a:lnTo>
                  <a:pt x="1213478" y="640789"/>
                </a:lnTo>
                <a:close/>
              </a:path>
              <a:path w="6566245" h="5313260">
                <a:moveTo>
                  <a:pt x="6190889" y="3788403"/>
                </a:moveTo>
                <a:lnTo>
                  <a:pt x="4634254" y="3788403"/>
                </a:lnTo>
                <a:lnTo>
                  <a:pt x="6566245" y="4108921"/>
                </a:lnTo>
                <a:lnTo>
                  <a:pt x="6190889" y="3788403"/>
                </a:lnTo>
                <a:close/>
              </a:path>
              <a:path w="6566245" h="5313260">
                <a:moveTo>
                  <a:pt x="3493888" y="0"/>
                </a:moveTo>
                <a:lnTo>
                  <a:pt x="2887310" y="1452291"/>
                </a:lnTo>
                <a:lnTo>
                  <a:pt x="4100465" y="1452291"/>
                </a:lnTo>
                <a:lnTo>
                  <a:pt x="3493888" y="0"/>
                </a:lnTo>
                <a:close/>
              </a:path>
              <a:path w="6566245" h="5313260">
                <a:moveTo>
                  <a:pt x="5774297" y="640789"/>
                </a:moveTo>
                <a:lnTo>
                  <a:pt x="4100465" y="1452291"/>
                </a:lnTo>
                <a:lnTo>
                  <a:pt x="5347173" y="1452291"/>
                </a:lnTo>
                <a:lnTo>
                  <a:pt x="5774297" y="640789"/>
                </a:lnTo>
                <a:close/>
              </a:path>
            </a:pathLst>
          </a:custGeom>
          <a:solidFill>
            <a:srgbClr val="E324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85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School-wid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Crisi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8444" y="1758387"/>
            <a:ext cx="6717366" cy="19750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3530" b="1" i="1" dirty="0">
                <a:latin typeface="Calibri"/>
                <a:cs typeface="Calibri"/>
              </a:rPr>
              <a:t>Starts</a:t>
            </a:r>
            <a:r>
              <a:rPr sz="3530" b="1" i="1" spc="4" dirty="0">
                <a:latin typeface="Calibri"/>
                <a:cs typeface="Calibri"/>
              </a:rPr>
              <a:t> </a:t>
            </a:r>
            <a:r>
              <a:rPr sz="3530" b="1" i="1" dirty="0">
                <a:latin typeface="Calibri"/>
                <a:cs typeface="Calibri"/>
              </a:rPr>
              <a:t>with</a:t>
            </a:r>
            <a:r>
              <a:rPr sz="3530" b="1" i="1" spc="4" dirty="0">
                <a:latin typeface="Calibri"/>
                <a:cs typeface="Calibri"/>
              </a:rPr>
              <a:t> </a:t>
            </a:r>
            <a:r>
              <a:rPr sz="3530" b="1" i="1" dirty="0">
                <a:latin typeface="Calibri"/>
                <a:cs typeface="Calibri"/>
              </a:rPr>
              <a:t>pr</a:t>
            </a:r>
            <a:r>
              <a:rPr sz="3530" b="1" i="1" spc="-4" dirty="0">
                <a:latin typeface="Calibri"/>
                <a:cs typeface="Calibri"/>
              </a:rPr>
              <a:t>e</a:t>
            </a:r>
            <a:r>
              <a:rPr sz="3530" b="1" i="1" dirty="0">
                <a:latin typeface="Calibri"/>
                <a:cs typeface="Calibri"/>
              </a:rPr>
              <a:t>v</a:t>
            </a:r>
            <a:r>
              <a:rPr sz="3530" b="1" i="1" spc="-4" dirty="0">
                <a:latin typeface="Calibri"/>
                <a:cs typeface="Calibri"/>
              </a:rPr>
              <a:t>e</a:t>
            </a:r>
            <a:r>
              <a:rPr sz="3530" b="1" i="1" dirty="0">
                <a:latin typeface="Calibri"/>
                <a:cs typeface="Calibri"/>
              </a:rPr>
              <a:t>nti</a:t>
            </a:r>
            <a:r>
              <a:rPr sz="3530" b="1" i="1" spc="-4" dirty="0">
                <a:latin typeface="Calibri"/>
                <a:cs typeface="Calibri"/>
              </a:rPr>
              <a:t>o</a:t>
            </a:r>
            <a:r>
              <a:rPr sz="3530" b="1" i="1" dirty="0">
                <a:latin typeface="Calibri"/>
                <a:cs typeface="Calibri"/>
              </a:rPr>
              <a:t>n:</a:t>
            </a:r>
            <a:endParaRPr sz="3530" dirty="0">
              <a:latin typeface="Calibri"/>
              <a:cs typeface="Calibri"/>
            </a:endParaRPr>
          </a:p>
          <a:p>
            <a:pPr>
              <a:lnSpc>
                <a:spcPts val="441"/>
              </a:lnSpc>
              <a:spcBef>
                <a:spcPts val="42"/>
              </a:spcBef>
            </a:pPr>
            <a:endParaRPr sz="353" dirty="0">
              <a:latin typeface="Calibri"/>
              <a:cs typeface="Calibri"/>
            </a:endParaRPr>
          </a:p>
          <a:p>
            <a:pPr marL="438580" indent="-178682"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sz="2824" spc="-12" dirty="0">
                <a:latin typeface="Calibri"/>
                <a:cs typeface="Calibri"/>
              </a:rPr>
              <a:t>Consist</a:t>
            </a:r>
            <a:r>
              <a:rPr sz="2824" spc="-18" dirty="0">
                <a:latin typeface="Calibri"/>
                <a:cs typeface="Calibri"/>
              </a:rPr>
              <a:t>ent </a:t>
            </a:r>
            <a:r>
              <a:rPr sz="2824" spc="66" dirty="0">
                <a:latin typeface="Calibri"/>
                <a:cs typeface="Calibri"/>
              </a:rPr>
              <a:t>T</a:t>
            </a:r>
            <a:r>
              <a:rPr sz="2824" spc="-12" dirty="0">
                <a:latin typeface="Calibri"/>
                <a:cs typeface="Calibri"/>
              </a:rPr>
              <a:t>ier 1 </a:t>
            </a:r>
            <a:r>
              <a:rPr sz="2824" spc="-9" dirty="0">
                <a:latin typeface="Calibri"/>
                <a:cs typeface="Calibri"/>
              </a:rPr>
              <a:t>str</a:t>
            </a:r>
            <a:r>
              <a:rPr sz="2824" spc="-18" dirty="0">
                <a:latin typeface="Calibri"/>
                <a:cs typeface="Calibri"/>
              </a:rPr>
              <a:t>at</a:t>
            </a:r>
            <a:r>
              <a:rPr sz="2824" spc="-12" dirty="0">
                <a:latin typeface="Calibri"/>
                <a:cs typeface="Calibri"/>
              </a:rPr>
              <a:t>egies </a:t>
            </a:r>
            <a:r>
              <a:rPr sz="2824" spc="-18" dirty="0">
                <a:latin typeface="Calibri"/>
                <a:cs typeface="Calibri"/>
              </a:rPr>
              <a:t>a</a:t>
            </a:r>
            <a:r>
              <a:rPr sz="2824" spc="-9" dirty="0">
                <a:latin typeface="Calibri"/>
                <a:cs typeface="Calibri"/>
              </a:rPr>
              <a:t>r</a:t>
            </a:r>
            <a:r>
              <a:rPr sz="2824" spc="-18" dirty="0">
                <a:latin typeface="Calibri"/>
                <a:cs typeface="Calibri"/>
              </a:rPr>
              <a:t>e </a:t>
            </a:r>
            <a:r>
              <a:rPr sz="2824" spc="-12" dirty="0">
                <a:latin typeface="Calibri"/>
                <a:cs typeface="Calibri"/>
              </a:rPr>
              <a:t>in place</a:t>
            </a:r>
            <a:endParaRPr sz="2824" dirty="0">
              <a:latin typeface="Calibri"/>
              <a:cs typeface="Calibri"/>
            </a:endParaRPr>
          </a:p>
          <a:p>
            <a:pPr>
              <a:lnSpc>
                <a:spcPts val="574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2824" dirty="0">
              <a:latin typeface="Calibri"/>
              <a:cs typeface="Calibri"/>
            </a:endParaRPr>
          </a:p>
          <a:p>
            <a:pPr marL="431298" indent="-170839"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sz="2824" spc="-12" dirty="0">
                <a:latin typeface="Calibri"/>
                <a:cs typeface="Calibri"/>
              </a:rPr>
              <a:t>S</a:t>
            </a:r>
            <a:r>
              <a:rPr sz="2824" spc="-22" dirty="0">
                <a:latin typeface="Calibri"/>
                <a:cs typeface="Calibri"/>
              </a:rPr>
              <a:t>a</a:t>
            </a:r>
            <a:r>
              <a:rPr sz="2824" dirty="0">
                <a:latin typeface="Calibri"/>
                <a:cs typeface="Calibri"/>
              </a:rPr>
              <a:t>fet</a:t>
            </a:r>
            <a:r>
              <a:rPr sz="2824" spc="-12" dirty="0">
                <a:latin typeface="Calibri"/>
                <a:cs typeface="Calibri"/>
              </a:rPr>
              <a:t>y Plan post</a:t>
            </a:r>
            <a:r>
              <a:rPr sz="2824" spc="-18" dirty="0">
                <a:latin typeface="Calibri"/>
                <a:cs typeface="Calibri"/>
              </a:rPr>
              <a:t>ed and pract</a:t>
            </a:r>
            <a:r>
              <a:rPr sz="2824" spc="-12" dirty="0">
                <a:latin typeface="Calibri"/>
                <a:cs typeface="Calibri"/>
              </a:rPr>
              <a:t>iced</a:t>
            </a:r>
            <a:endParaRPr sz="2824" dirty="0">
              <a:latin typeface="Calibri"/>
              <a:cs typeface="Calibri"/>
            </a:endParaRPr>
          </a:p>
          <a:p>
            <a:pPr>
              <a:lnSpc>
                <a:spcPts val="441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2824" dirty="0">
              <a:latin typeface="Calibri"/>
              <a:cs typeface="Calibri"/>
            </a:endParaRPr>
          </a:p>
          <a:p>
            <a:pPr marL="438580" marR="11202" indent="-178682">
              <a:lnSpc>
                <a:spcPct val="101400"/>
              </a:lnSpc>
              <a:buClr>
                <a:srgbClr val="24603B"/>
              </a:buClr>
              <a:buSzPct val="84313"/>
              <a:buFont typeface="Arial"/>
              <a:buChar char="•"/>
              <a:tabLst>
                <a:tab pos="431298" algn="l"/>
              </a:tabLst>
            </a:pPr>
            <a:r>
              <a:rPr sz="2824" spc="-22" dirty="0">
                <a:latin typeface="Calibri"/>
                <a:cs typeface="Calibri"/>
              </a:rPr>
              <a:t>A</a:t>
            </a:r>
            <a:r>
              <a:rPr sz="2824" spc="-4" dirty="0">
                <a:latin typeface="Calibri"/>
                <a:cs typeface="Calibri"/>
              </a:rPr>
              <a:t>ll </a:t>
            </a:r>
            <a:r>
              <a:rPr sz="2824" spc="-9" dirty="0">
                <a:latin typeface="Calibri"/>
                <a:cs typeface="Calibri"/>
              </a:rPr>
              <a:t>st</a:t>
            </a:r>
            <a:r>
              <a:rPr sz="2824" spc="-18" dirty="0">
                <a:latin typeface="Calibri"/>
                <a:cs typeface="Calibri"/>
              </a:rPr>
              <a:t>a</a:t>
            </a:r>
            <a:r>
              <a:rPr sz="2824" spc="4" dirty="0">
                <a:latin typeface="Calibri"/>
                <a:cs typeface="Calibri"/>
              </a:rPr>
              <a:t>f</a:t>
            </a:r>
            <a:r>
              <a:rPr sz="2824" dirty="0">
                <a:latin typeface="Calibri"/>
                <a:cs typeface="Calibri"/>
              </a:rPr>
              <a:t>f tr</a:t>
            </a:r>
            <a:r>
              <a:rPr sz="2824" spc="-12" dirty="0">
                <a:latin typeface="Calibri"/>
                <a:cs typeface="Calibri"/>
              </a:rPr>
              <a:t>ained in de-escalation </a:t>
            </a:r>
            <a:r>
              <a:rPr sz="2824" spc="-18" dirty="0">
                <a:latin typeface="Calibri"/>
                <a:cs typeface="Calibri"/>
              </a:rPr>
              <a:t>and per</a:t>
            </a:r>
            <a:r>
              <a:rPr sz="2824" spc="-12" dirty="0">
                <a:latin typeface="Calibri"/>
                <a:cs typeface="Calibri"/>
              </a:rPr>
              <a:t>sonal safety</a:t>
            </a:r>
            <a:endParaRPr sz="2824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681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Crisi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pc="-124" dirty="0">
                <a:solidFill>
                  <a:srgbClr val="000000"/>
                </a:solidFill>
                <a:latin typeface="Calibri"/>
                <a:cs typeface="Calibri"/>
              </a:rPr>
              <a:t>Response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3589" y="1597565"/>
            <a:ext cx="8022072" cy="4096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824" dirty="0">
                <a:latin typeface="Calibri"/>
                <a:cs typeface="Calibri"/>
              </a:rPr>
              <a:t>Crisis Team:  </a:t>
            </a:r>
            <a:r>
              <a:rPr sz="2824" dirty="0">
                <a:latin typeface="Calibri"/>
                <a:cs typeface="Calibri"/>
              </a:rPr>
              <a:t>Sm</a:t>
            </a:r>
            <a:r>
              <a:rPr sz="2824" spc="-4" dirty="0">
                <a:latin typeface="Calibri"/>
                <a:cs typeface="Calibri"/>
              </a:rPr>
              <a:t>a</a:t>
            </a:r>
            <a:r>
              <a:rPr sz="2824" dirty="0">
                <a:latin typeface="Calibri"/>
                <a:cs typeface="Calibri"/>
              </a:rPr>
              <a:t>ll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g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oup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o</a:t>
            </a:r>
            <a:r>
              <a:rPr sz="2824" spc="4" dirty="0">
                <a:latin typeface="Calibri"/>
                <a:cs typeface="Calibri"/>
              </a:rPr>
              <a:t>f </a:t>
            </a:r>
            <a:r>
              <a:rPr lang="en-US" sz="2824" spc="4" dirty="0">
                <a:latin typeface="Calibri"/>
                <a:cs typeface="Calibri"/>
              </a:rPr>
              <a:t>3-5 </a:t>
            </a:r>
            <a:r>
              <a:rPr sz="2824" dirty="0">
                <a:latin typeface="Calibri"/>
                <a:cs typeface="Calibri"/>
              </a:rPr>
              <a:t>trained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sta</a:t>
            </a:r>
            <a:r>
              <a:rPr sz="2824" spc="9" dirty="0">
                <a:latin typeface="Calibri"/>
                <a:cs typeface="Calibri"/>
              </a:rPr>
              <a:t>f</a:t>
            </a:r>
            <a:r>
              <a:rPr sz="2824" spc="4" dirty="0">
                <a:latin typeface="Calibri"/>
                <a:cs typeface="Calibri"/>
              </a:rPr>
              <a:t>f </a:t>
            </a:r>
            <a:r>
              <a:rPr sz="2824" dirty="0">
                <a:latin typeface="Calibri"/>
                <a:cs typeface="Calibri"/>
              </a:rPr>
              <a:t>available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to </a:t>
            </a:r>
            <a:r>
              <a:rPr sz="2824" spc="-12" dirty="0">
                <a:latin typeface="Calibri"/>
                <a:cs typeface="Calibri"/>
              </a:rPr>
              <a:t>r</a:t>
            </a:r>
            <a:r>
              <a:rPr sz="2824" dirty="0">
                <a:latin typeface="Calibri"/>
                <a:cs typeface="Calibri"/>
              </a:rPr>
              <a:t>espond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to</a:t>
            </a:r>
            <a:r>
              <a:rPr sz="2824" spc="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crises</a:t>
            </a:r>
            <a:endParaRPr lang="en-US" sz="2824" dirty="0">
              <a:latin typeface="Calibri"/>
              <a:cs typeface="Calibri"/>
            </a:endParaRPr>
          </a:p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endParaRPr lang="en-US" sz="2824" dirty="0">
              <a:latin typeface="Calibri"/>
              <a:cs typeface="Calibri"/>
            </a:endParaRPr>
          </a:p>
          <a:p>
            <a:pPr marL="10642" marR="858115">
              <a:lnSpc>
                <a:spcPts val="3088"/>
              </a:lnSpc>
              <a:buClr>
                <a:srgbClr val="24603B"/>
              </a:buClr>
              <a:buSzPct val="84745"/>
              <a:tabLst>
                <a:tab pos="182041" algn="l"/>
              </a:tabLst>
            </a:pPr>
            <a:r>
              <a:rPr lang="en-US" sz="2824" dirty="0">
                <a:latin typeface="Calibri"/>
                <a:cs typeface="Calibri"/>
              </a:rPr>
              <a:t>       Does your school have a team?</a:t>
            </a:r>
          </a:p>
          <a:p>
            <a:pPr marL="10642" marR="858115">
              <a:lnSpc>
                <a:spcPts val="3088"/>
              </a:lnSpc>
              <a:buClr>
                <a:srgbClr val="24603B"/>
              </a:buClr>
              <a:buSzPct val="84745"/>
              <a:tabLst>
                <a:tab pos="182041" algn="l"/>
              </a:tabLst>
            </a:pPr>
            <a:r>
              <a:rPr lang="en-US" sz="2824" dirty="0">
                <a:latin typeface="Calibri"/>
                <a:cs typeface="Calibri"/>
              </a:rPr>
              <a:t>       Who needs training?</a:t>
            </a:r>
          </a:p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endParaRPr lang="en-US" sz="706" dirty="0">
              <a:latin typeface="Calibri"/>
              <a:cs typeface="Calibri"/>
            </a:endParaRPr>
          </a:p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lang="en-US" sz="2824" dirty="0">
                <a:latin typeface="Calibri"/>
                <a:cs typeface="Calibri"/>
              </a:rPr>
              <a:t>School-wide procedure established for calling crisis team in</a:t>
            </a:r>
          </a:p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endParaRPr lang="en-US" sz="2824" dirty="0">
              <a:latin typeface="Calibri"/>
              <a:cs typeface="Calibri"/>
            </a:endParaRPr>
          </a:p>
          <a:p>
            <a:pPr marL="10642" marR="858115">
              <a:lnSpc>
                <a:spcPts val="3088"/>
              </a:lnSpc>
              <a:buClr>
                <a:srgbClr val="24603B"/>
              </a:buClr>
              <a:buSzPct val="84745"/>
              <a:tabLst>
                <a:tab pos="182041" algn="l"/>
              </a:tabLst>
            </a:pPr>
            <a:r>
              <a:rPr lang="en-US" sz="2824" dirty="0">
                <a:latin typeface="Calibri"/>
                <a:cs typeface="Calibri"/>
              </a:rPr>
              <a:t>        Does your school have a procedure?</a:t>
            </a:r>
          </a:p>
          <a:p>
            <a:pPr marL="177561" marR="858115" indent="-166918">
              <a:lnSpc>
                <a:spcPts val="3088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endParaRPr lang="en-US" sz="2824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883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7284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Crisi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Prevention/Interventio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pc="-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97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8442" y="1758383"/>
            <a:ext cx="6624918" cy="36721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7561" indent="-166918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S</a:t>
            </a:r>
            <a:r>
              <a:rPr sz="3088" spc="-4" dirty="0">
                <a:latin typeface="Calibri"/>
                <a:cs typeface="Calibri"/>
              </a:rPr>
              <a:t>i</a:t>
            </a:r>
            <a:r>
              <a:rPr sz="3088" dirty="0">
                <a:latin typeface="Calibri"/>
                <a:cs typeface="Calibri"/>
              </a:rPr>
              <a:t>tuation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spc="-4" dirty="0">
                <a:latin typeface="Calibri"/>
                <a:cs typeface="Calibri"/>
              </a:rPr>
              <a:t>(</a:t>
            </a:r>
            <a:r>
              <a:rPr sz="3088" dirty="0">
                <a:latin typeface="Calibri"/>
                <a:cs typeface="Calibri"/>
              </a:rPr>
              <a:t>triggers/st</a:t>
            </a:r>
            <a:r>
              <a:rPr sz="3088" spc="-12" dirty="0">
                <a:latin typeface="Calibri"/>
                <a:cs typeface="Calibri"/>
              </a:rPr>
              <a:t>r</a:t>
            </a:r>
            <a:r>
              <a:rPr sz="3088" dirty="0">
                <a:latin typeface="Calibri"/>
                <a:cs typeface="Calibri"/>
              </a:rPr>
              <a:t>essors)</a:t>
            </a:r>
          </a:p>
          <a:p>
            <a:pPr>
              <a:lnSpc>
                <a:spcPts val="574"/>
              </a:lnSpc>
              <a:spcBef>
                <a:spcPts val="22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Coping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Strategies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What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is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needed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to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feel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safe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in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crisis</a:t>
            </a:r>
          </a:p>
          <a:p>
            <a:pPr>
              <a:lnSpc>
                <a:spcPts val="706"/>
              </a:lnSpc>
              <a:spcBef>
                <a:spcPts val="9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Key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support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people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to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contact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What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to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do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to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manage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a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crisis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What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not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to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do</a:t>
            </a:r>
          </a:p>
          <a:p>
            <a:pPr>
              <a:lnSpc>
                <a:spcPts val="794"/>
              </a:lnSpc>
              <a:spcBef>
                <a:spcPts val="32"/>
              </a:spcBef>
              <a:buClr>
                <a:srgbClr val="24603B"/>
              </a:buClr>
              <a:buFont typeface="Arial"/>
              <a:buChar char="•"/>
            </a:pPr>
            <a:endParaRPr sz="3088" dirty="0">
              <a:latin typeface="Calibri"/>
              <a:cs typeface="Calibri"/>
            </a:endParaRPr>
          </a:p>
          <a:p>
            <a:pPr marL="177561" marR="11202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088" dirty="0">
                <a:latin typeface="Calibri"/>
                <a:cs typeface="Calibri"/>
              </a:rPr>
              <a:t>Conditions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for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emergency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spc="-12" dirty="0">
                <a:latin typeface="Calibri"/>
                <a:cs typeface="Calibri"/>
              </a:rPr>
              <a:t>r</a:t>
            </a:r>
            <a:r>
              <a:rPr sz="3088" dirty="0">
                <a:latin typeface="Calibri"/>
                <a:cs typeface="Calibri"/>
              </a:rPr>
              <a:t>oom,</a:t>
            </a:r>
            <a:r>
              <a:rPr sz="3088" spc="4" dirty="0">
                <a:latin typeface="Calibri"/>
                <a:cs typeface="Calibri"/>
              </a:rPr>
              <a:t> </a:t>
            </a:r>
            <a:r>
              <a:rPr sz="3088" dirty="0">
                <a:latin typeface="Calibri"/>
                <a:cs typeface="Calibri"/>
              </a:rPr>
              <a:t>police</a:t>
            </a:r>
            <a:r>
              <a:rPr sz="3088" spc="4" dirty="0">
                <a:latin typeface="Calibri"/>
                <a:cs typeface="Calibri"/>
              </a:rPr>
              <a:t>, </a:t>
            </a:r>
            <a:r>
              <a:rPr sz="3088" spc="-4" dirty="0">
                <a:latin typeface="Calibri"/>
                <a:cs typeface="Calibri"/>
              </a:rPr>
              <a:t>hospital</a:t>
            </a:r>
            <a:endParaRPr sz="3088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65172" y="1689559"/>
            <a:ext cx="2530614" cy="1570634"/>
          </a:xfrm>
          <a:custGeom>
            <a:avLst/>
            <a:gdLst/>
            <a:ahLst/>
            <a:cxnLst/>
            <a:rect l="l" t="t" r="r" b="b"/>
            <a:pathLst>
              <a:path w="2868029" h="1780052">
                <a:moveTo>
                  <a:pt x="253779" y="0"/>
                </a:moveTo>
                <a:lnTo>
                  <a:pt x="0" y="1248252"/>
                </a:lnTo>
                <a:lnTo>
                  <a:pt x="2614250" y="1780052"/>
                </a:lnTo>
                <a:lnTo>
                  <a:pt x="2868029" y="531799"/>
                </a:lnTo>
                <a:lnTo>
                  <a:pt x="253779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660000">
            <a:off x="8326331" y="1969638"/>
            <a:ext cx="1367141" cy="2526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990"/>
              </a:lnSpc>
            </a:pPr>
            <a:r>
              <a:rPr sz="2559" baseline="2923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2559" spc="-26" baseline="2923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559" spc="-38" baseline="146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dina</a:t>
            </a:r>
            <a:r>
              <a:rPr sz="1677" spc="-18" dirty="0">
                <a:solidFill>
                  <a:srgbClr val="FFFFFF"/>
                </a:solidFill>
                <a:latin typeface="Century Gothic"/>
                <a:cs typeface="Century Gothic"/>
              </a:rPr>
              <a:t>te</a:t>
            </a:r>
            <a:r>
              <a:rPr sz="1677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677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 rot="660000">
            <a:off x="8278619" y="2214475"/>
            <a:ext cx="1363286" cy="2526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990"/>
              </a:lnSpc>
            </a:pPr>
            <a:r>
              <a:rPr sz="2559" baseline="2923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2559" spc="-26" baseline="2923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rvi</a:t>
            </a:r>
            <a:r>
              <a:rPr sz="2559" baseline="1461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2559" baseline="146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2559" spc="-19" baseline="146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77" spc="-18" dirty="0">
                <a:solidFill>
                  <a:srgbClr val="FFFFFF"/>
                </a:solidFill>
                <a:latin typeface="Century Gothic"/>
                <a:cs typeface="Century Gothic"/>
              </a:rPr>
              <a:t>Pla</a:t>
            </a:r>
            <a:r>
              <a:rPr sz="1677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677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 rot="660000">
            <a:off x="7870492" y="2440093"/>
            <a:ext cx="1585158" cy="2129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2559" b="1" i="1" baseline="2923" dirty="0">
                <a:solidFill>
                  <a:srgbClr val="FFFFFF"/>
                </a:solidFill>
                <a:latin typeface="Century Gothic"/>
                <a:cs typeface="Century Gothic"/>
              </a:rPr>
              <a:t>Proactive</a:t>
            </a:r>
            <a:r>
              <a:rPr sz="2559" b="1" i="1" spc="-19" baseline="292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77" b="1" i="1" dirty="0">
                <a:solidFill>
                  <a:srgbClr val="FFFFFF"/>
                </a:solidFill>
                <a:latin typeface="Century Gothic"/>
                <a:cs typeface="Century Gothic"/>
              </a:rPr>
              <a:t>Crisis</a:t>
            </a:r>
            <a:endParaRPr sz="1677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 rot="660000">
            <a:off x="8487204" y="2713327"/>
            <a:ext cx="743314" cy="2521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985"/>
              </a:lnSpc>
            </a:pPr>
            <a:r>
              <a:rPr sz="2559" baseline="1461" dirty="0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559" spc="4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2559" baseline="1461" dirty="0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sz="2559" spc="-26" baseline="146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677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677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165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02225" y="0"/>
            <a:ext cx="7987553" cy="1143000"/>
          </a:xfrm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Takin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Car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spc="-12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Yourself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44052" y="2003034"/>
            <a:ext cx="2407404" cy="1872964"/>
          </a:xfrm>
          <a:custGeom>
            <a:avLst/>
            <a:gdLst/>
            <a:ahLst/>
            <a:cxnLst/>
            <a:rect l="l" t="t" r="r" b="b"/>
            <a:pathLst>
              <a:path w="2728391" h="2122693">
                <a:moveTo>
                  <a:pt x="0" y="0"/>
                </a:moveTo>
                <a:lnTo>
                  <a:pt x="2728391" y="0"/>
                </a:lnTo>
                <a:lnTo>
                  <a:pt x="2728391" y="2122693"/>
                </a:lnTo>
                <a:lnTo>
                  <a:pt x="0" y="2122693"/>
                </a:lnTo>
                <a:lnTo>
                  <a:pt x="0" y="0"/>
                </a:lnTo>
                <a:close/>
              </a:path>
            </a:pathLst>
          </a:custGeom>
          <a:solidFill>
            <a:srgbClr val="E470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052" y="2003038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ln w="2803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11307" y="2059241"/>
            <a:ext cx="2140324" cy="1619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spc="9" dirty="0">
                <a:latin typeface="Calibri"/>
                <a:cs typeface="Calibri"/>
              </a:rPr>
              <a:t>Recognize signs</a:t>
            </a:r>
            <a:endParaRPr sz="2030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12"/>
              </a:spcBef>
            </a:pPr>
            <a:endParaRPr sz="706" dirty="0">
              <a:latin typeface="Calibri"/>
              <a:cs typeface="Calibri"/>
            </a:endParaRPr>
          </a:p>
          <a:p>
            <a:pPr marL="165237" indent="-154595"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Irritability</a:t>
            </a:r>
          </a:p>
          <a:p>
            <a:pPr marL="165237" marR="11202" indent="-154595">
              <a:lnSpc>
                <a:spcPts val="1685"/>
              </a:lnSpc>
              <a:spcBef>
                <a:spcPts val="300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Di</a:t>
            </a:r>
            <a:r>
              <a:rPr spc="4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ficulty planning &amp; concentrating</a:t>
            </a:r>
          </a:p>
          <a:p>
            <a:pPr marL="171399" indent="-160757">
              <a:spcBef>
                <a:spcPts val="132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Numb</a:t>
            </a:r>
          </a:p>
          <a:p>
            <a:pPr marL="171399" indent="-160757">
              <a:spcBef>
                <a:spcPts val="57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Intensive feeling</a:t>
            </a:r>
          </a:p>
        </p:txBody>
      </p:sp>
      <p:sp>
        <p:nvSpPr>
          <p:cNvPr id="11" name="object 11"/>
          <p:cNvSpPr/>
          <p:nvPr/>
        </p:nvSpPr>
        <p:spPr>
          <a:xfrm>
            <a:off x="4892197" y="2003034"/>
            <a:ext cx="2407404" cy="1872964"/>
          </a:xfrm>
          <a:custGeom>
            <a:avLst/>
            <a:gdLst/>
            <a:ahLst/>
            <a:cxnLst/>
            <a:rect l="l" t="t" r="r" b="b"/>
            <a:pathLst>
              <a:path w="2728391" h="2122693">
                <a:moveTo>
                  <a:pt x="0" y="0"/>
                </a:moveTo>
                <a:lnTo>
                  <a:pt x="2728391" y="0"/>
                </a:lnTo>
                <a:lnTo>
                  <a:pt x="2728391" y="2122693"/>
                </a:lnTo>
                <a:lnTo>
                  <a:pt x="0" y="2122693"/>
                </a:lnTo>
                <a:lnTo>
                  <a:pt x="0" y="0"/>
                </a:lnTo>
                <a:close/>
              </a:path>
            </a:pathLst>
          </a:custGeom>
          <a:solidFill>
            <a:srgbClr val="D5D2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92197" y="2003038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ln w="2803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59453" y="2059241"/>
            <a:ext cx="2166657" cy="11441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spc="9" dirty="0">
                <a:latin typeface="Calibri"/>
                <a:cs typeface="Calibri"/>
              </a:rPr>
              <a:t>Don’t </a:t>
            </a:r>
            <a:r>
              <a:rPr sz="2030" spc="12" dirty="0">
                <a:latin typeface="Calibri"/>
                <a:cs typeface="Calibri"/>
              </a:rPr>
              <a:t>go</a:t>
            </a:r>
            <a:r>
              <a:rPr sz="2030" spc="9" dirty="0">
                <a:latin typeface="Calibri"/>
                <a:cs typeface="Calibri"/>
              </a:rPr>
              <a:t> </a:t>
            </a:r>
            <a:r>
              <a:rPr sz="2030" spc="4" dirty="0">
                <a:latin typeface="Calibri"/>
                <a:cs typeface="Calibri"/>
              </a:rPr>
              <a:t>it</a:t>
            </a:r>
            <a:r>
              <a:rPr sz="2030" spc="9" dirty="0">
                <a:latin typeface="Calibri"/>
                <a:cs typeface="Calibri"/>
              </a:rPr>
              <a:t> alone</a:t>
            </a:r>
            <a:endParaRPr sz="2030" dirty="0"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12"/>
              </a:spcBef>
            </a:pPr>
            <a:endParaRPr sz="706" dirty="0">
              <a:latin typeface="Calibri"/>
              <a:cs typeface="Calibri"/>
            </a:endParaRPr>
          </a:p>
          <a:p>
            <a:pPr marL="171399" indent="-160757">
              <a:buFont typeface="Century Gothic"/>
              <a:buChar char="•"/>
              <a:tabLst>
                <a:tab pos="171399" algn="l"/>
              </a:tabLst>
            </a:pPr>
            <a:r>
              <a:rPr spc="-79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eams</a:t>
            </a:r>
          </a:p>
          <a:p>
            <a:pPr marL="171399" indent="-160757">
              <a:spcBef>
                <a:spcPts val="57"/>
              </a:spcBef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Administrators</a:t>
            </a:r>
          </a:p>
          <a:p>
            <a:pPr marL="171399" indent="-160757">
              <a:spcBef>
                <a:spcPts val="57"/>
              </a:spcBef>
              <a:buFont typeface="Century Gothic"/>
              <a:buChar char="•"/>
              <a:tabLst>
                <a:tab pos="171399" algn="l"/>
              </a:tabLst>
            </a:pPr>
            <a:r>
              <a:rPr dirty="0">
                <a:latin typeface="Calibri"/>
                <a:cs typeface="Calibri"/>
              </a:rPr>
              <a:t>Colleagues</a:t>
            </a:r>
          </a:p>
        </p:txBody>
      </p:sp>
      <p:sp>
        <p:nvSpPr>
          <p:cNvPr id="14" name="object 14"/>
          <p:cNvSpPr/>
          <p:nvPr/>
        </p:nvSpPr>
        <p:spPr>
          <a:xfrm>
            <a:off x="7540342" y="2003034"/>
            <a:ext cx="2407404" cy="1872964"/>
          </a:xfrm>
          <a:custGeom>
            <a:avLst/>
            <a:gdLst/>
            <a:ahLst/>
            <a:cxnLst/>
            <a:rect l="l" t="t" r="r" b="b"/>
            <a:pathLst>
              <a:path w="2728391" h="2122693">
                <a:moveTo>
                  <a:pt x="0" y="0"/>
                </a:moveTo>
                <a:lnTo>
                  <a:pt x="2728391" y="0"/>
                </a:lnTo>
                <a:lnTo>
                  <a:pt x="2728391" y="2122693"/>
                </a:lnTo>
                <a:lnTo>
                  <a:pt x="0" y="2122693"/>
                </a:lnTo>
                <a:lnTo>
                  <a:pt x="0" y="0"/>
                </a:lnTo>
                <a:close/>
              </a:path>
            </a:pathLst>
          </a:custGeom>
          <a:solidFill>
            <a:srgbClr val="9FC6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0342" y="2003038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ln w="2803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540343" y="2059241"/>
            <a:ext cx="2260693" cy="16541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90400"/>
              </a:lnSpc>
            </a:pPr>
            <a:r>
              <a:rPr sz="2030" spc="9" dirty="0">
                <a:solidFill>
                  <a:srgbClr val="000000"/>
                </a:solidFill>
                <a:latin typeface="Calibri"/>
                <a:cs typeface="Calibri"/>
              </a:rPr>
              <a:t>Recognize as occupational</a:t>
            </a:r>
            <a:r>
              <a:rPr sz="2030" spc="4" dirty="0">
                <a:solidFill>
                  <a:srgbClr val="000000"/>
                </a:solidFill>
                <a:latin typeface="Calibri"/>
                <a:cs typeface="Calibri"/>
              </a:rPr>
              <a:t> haza</a:t>
            </a:r>
            <a:r>
              <a:rPr sz="2030" spc="-9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z="2030" spc="12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endParaRPr sz="203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662"/>
              </a:lnSpc>
              <a:spcBef>
                <a:spcPts val="12"/>
              </a:spcBef>
            </a:pPr>
            <a:endParaRPr sz="706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399" marR="32487" indent="-160757"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“cost of caring”</a:t>
            </a:r>
          </a:p>
          <a:p>
            <a:pPr marL="171399" marR="161318" indent="-160757">
              <a:spcBef>
                <a:spcPts val="57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NOT weakness</a:t>
            </a:r>
          </a:p>
        </p:txBody>
      </p:sp>
      <p:sp>
        <p:nvSpPr>
          <p:cNvPr id="17" name="object 17"/>
          <p:cNvSpPr/>
          <p:nvPr/>
        </p:nvSpPr>
        <p:spPr>
          <a:xfrm>
            <a:off x="3568125" y="4116810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solidFill>
            <a:srgbClr val="9411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68125" y="4116810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ln w="2803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35382" y="4212018"/>
            <a:ext cx="2008094" cy="11407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71959">
              <a:lnSpc>
                <a:spcPts val="2153"/>
              </a:lnSpc>
            </a:pPr>
            <a:r>
              <a:rPr sz="2030" spc="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30" spc="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30" spc="9" dirty="0">
                <a:solidFill>
                  <a:srgbClr val="FFFFFF"/>
                </a:solidFill>
                <a:latin typeface="Calibri"/>
                <a:cs typeface="Calibri"/>
              </a:rPr>
              <a:t>ek help with own trauma</a:t>
            </a:r>
            <a:endParaRPr sz="2030" dirty="0">
              <a:latin typeface="Calibri"/>
              <a:cs typeface="Calibri"/>
            </a:endParaRPr>
          </a:p>
          <a:p>
            <a:pPr>
              <a:lnSpc>
                <a:spcPts val="618"/>
              </a:lnSpc>
              <a:spcBef>
                <a:spcPts val="32"/>
              </a:spcBef>
            </a:pPr>
            <a:endParaRPr sz="618" dirty="0">
              <a:latin typeface="Calibri"/>
              <a:cs typeface="Calibri"/>
            </a:endParaRPr>
          </a:p>
          <a:p>
            <a:pPr marL="171399" indent="-160757"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endParaRPr dirty="0">
              <a:latin typeface="Calibri"/>
              <a:cs typeface="Calibri"/>
            </a:endParaRPr>
          </a:p>
          <a:p>
            <a:pPr marL="171399" indent="-160757">
              <a:spcBef>
                <a:spcPts val="154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spc="-8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alk to p</a:t>
            </a:r>
            <a:r>
              <a:rPr spc="-9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ofessional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75603" y="4162984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solidFill>
            <a:srgbClr val="A79E9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16270" y="4116810"/>
            <a:ext cx="2407404" cy="1872965"/>
          </a:xfrm>
          <a:custGeom>
            <a:avLst/>
            <a:gdLst/>
            <a:ahLst/>
            <a:cxnLst/>
            <a:rect l="l" t="t" r="r" b="b"/>
            <a:pathLst>
              <a:path w="2728391" h="2122694">
                <a:moveTo>
                  <a:pt x="0" y="0"/>
                </a:moveTo>
                <a:lnTo>
                  <a:pt x="2728391" y="0"/>
                </a:lnTo>
                <a:lnTo>
                  <a:pt x="2728391" y="2122694"/>
                </a:lnTo>
                <a:lnTo>
                  <a:pt x="0" y="2122694"/>
                </a:lnTo>
                <a:lnTo>
                  <a:pt x="0" y="0"/>
                </a:lnTo>
                <a:close/>
              </a:path>
            </a:pathLst>
          </a:custGeom>
          <a:ln w="2803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514213" y="4212018"/>
            <a:ext cx="1730185" cy="17328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ts val="2153"/>
              </a:lnSpc>
            </a:pPr>
            <a:r>
              <a:rPr sz="2030" spc="9" dirty="0">
                <a:solidFill>
                  <a:srgbClr val="FFFFFF"/>
                </a:solidFill>
                <a:latin typeface="Calibri"/>
                <a:cs typeface="Calibri"/>
              </a:rPr>
              <a:t>Attend to </a:t>
            </a:r>
            <a:r>
              <a:rPr sz="2030" spc="4" dirty="0">
                <a:solidFill>
                  <a:srgbClr val="FFFFFF"/>
                </a:solidFill>
                <a:latin typeface="Calibri"/>
                <a:cs typeface="Calibri"/>
              </a:rPr>
              <a:t>self</a:t>
            </a:r>
            <a:r>
              <a:rPr sz="2030" spc="9" dirty="0">
                <a:solidFill>
                  <a:srgbClr val="FFFFFF"/>
                </a:solidFill>
                <a:latin typeface="Calibri"/>
                <a:cs typeface="Calibri"/>
              </a:rPr>
              <a:t> ca</a:t>
            </a:r>
            <a:r>
              <a:rPr sz="2030" spc="-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30" spc="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030" dirty="0">
              <a:latin typeface="Calibri"/>
              <a:cs typeface="Calibri"/>
            </a:endParaRPr>
          </a:p>
          <a:p>
            <a:pPr>
              <a:lnSpc>
                <a:spcPts val="618"/>
              </a:lnSpc>
              <a:spcBef>
                <a:spcPts val="32"/>
              </a:spcBef>
            </a:pPr>
            <a:endParaRPr sz="618" dirty="0">
              <a:latin typeface="Calibri"/>
              <a:cs typeface="Calibri"/>
            </a:endParaRPr>
          </a:p>
          <a:p>
            <a:pPr marL="171399" indent="-160757"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Eat well</a:t>
            </a:r>
            <a:endParaRPr dirty="0">
              <a:latin typeface="Calibri"/>
              <a:cs typeface="Calibri"/>
            </a:endParaRPr>
          </a:p>
          <a:p>
            <a:pPr marL="171399" indent="-160757">
              <a:spcBef>
                <a:spcPts val="154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Exe</a:t>
            </a:r>
            <a:r>
              <a:rPr spc="-12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cise</a:t>
            </a:r>
            <a:endParaRPr dirty="0">
              <a:latin typeface="Calibri"/>
              <a:cs typeface="Calibri"/>
            </a:endParaRPr>
          </a:p>
          <a:p>
            <a:pPr marL="171399" indent="-160757">
              <a:spcBef>
                <a:spcPts val="57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Sleep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71399" indent="-160757">
              <a:spcBef>
                <a:spcPts val="57"/>
              </a:spcBef>
              <a:buClr>
                <a:srgbClr val="FFFFFF"/>
              </a:buClr>
              <a:buFont typeface="Century Gothic"/>
              <a:buChar char="•"/>
              <a:tabLst>
                <a:tab pos="171399" algn="l"/>
              </a:tabLst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Laugh &amp; Cry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36796" y="1142369"/>
            <a:ext cx="3209873" cy="713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753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8094746" y="0"/>
            <a:ext cx="4097254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1860177" y="1748122"/>
            <a:ext cx="5715000" cy="4773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529"/>
              </a:lnSpc>
              <a:spcBef>
                <a:spcPts val="28"/>
              </a:spcBef>
              <a:buClr>
                <a:srgbClr val="24603B"/>
              </a:buClr>
              <a:buFont typeface="Arial"/>
              <a:buChar char="•"/>
            </a:pPr>
            <a:endParaRPr sz="529" dirty="0">
              <a:latin typeface="Calibri"/>
              <a:cs typeface="Calibri"/>
            </a:endParaRPr>
          </a:p>
          <a:p>
            <a:pPr marL="438580" marR="397130" indent="-427938">
              <a:lnSpc>
                <a:spcPct val="1012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Complete the Proactive Crisis Plan for your student in the BSP, p. 10</a:t>
            </a:r>
          </a:p>
          <a:p>
            <a:pPr marL="438580" marR="397130" indent="-427938">
              <a:lnSpc>
                <a:spcPct val="1012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If your student is not at-risk for crisis, identify a student who is and complete the plan with respect to that student</a:t>
            </a:r>
            <a:endParaRPr lang="en-US" sz="2559" dirty="0">
              <a:latin typeface="Calibri"/>
              <a:cs typeface="Calibri"/>
            </a:endParaRPr>
          </a:p>
          <a:p>
            <a:pPr marL="438580" marR="397130" indent="-427938">
              <a:lnSpc>
                <a:spcPct val="1012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Identify who needs to be part </a:t>
            </a:r>
          </a:p>
          <a:p>
            <a:pPr marL="10642" marR="397130">
              <a:lnSpc>
                <a:spcPct val="101200"/>
              </a:lnSpc>
              <a:buClr>
                <a:srgbClr val="24603B"/>
              </a:buClr>
              <a:buSzPct val="84745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     of a planning meeting to </a:t>
            </a:r>
          </a:p>
          <a:p>
            <a:pPr marL="10642" marR="397130">
              <a:lnSpc>
                <a:spcPct val="101200"/>
              </a:lnSpc>
              <a:buClr>
                <a:srgbClr val="24603B"/>
              </a:buClr>
              <a:buSzPct val="84745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     finalize the Proactive Crisis </a:t>
            </a:r>
          </a:p>
          <a:p>
            <a:pPr marL="10642" marR="397130">
              <a:lnSpc>
                <a:spcPct val="101200"/>
              </a:lnSpc>
              <a:buClr>
                <a:srgbClr val="24603B"/>
              </a:buClr>
              <a:buSzPct val="84745"/>
              <a:tabLst>
                <a:tab pos="438580" algn="l"/>
              </a:tabLst>
            </a:pPr>
            <a:r>
              <a:rPr lang="en-US" sz="2559" dirty="0">
                <a:solidFill>
                  <a:srgbClr val="404040"/>
                </a:solidFill>
                <a:latin typeface="Calibri"/>
                <a:cs typeface="Calibri"/>
              </a:rPr>
              <a:t>     Plan after you get back</a:t>
            </a:r>
            <a:endParaRPr sz="2559" dirty="0">
              <a:latin typeface="Calibri"/>
              <a:cs typeface="Calibri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196355" y="268941"/>
            <a:ext cx="5540188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</p:spTree>
    <p:extLst>
      <p:ext uri="{BB962C8B-B14F-4D97-AF65-F5344CB8AC3E}">
        <p14:creationId xmlns:p14="http://schemas.microsoft.com/office/powerpoint/2010/main" val="211439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Baseline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F1BCF-8F97-4ACC-A6FF-B3D49522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00200"/>
            <a:ext cx="8458200" cy="4906962"/>
          </a:xfrm>
        </p:spPr>
        <p:txBody>
          <a:bodyPr/>
          <a:lstStyle/>
          <a:p>
            <a:pPr marL="274637" lvl="1" indent="0">
              <a:buNone/>
              <a:defRPr/>
            </a:pPr>
            <a:r>
              <a:rPr lang="en-US" b="1" dirty="0"/>
              <a:t>Direct Observation:</a:t>
            </a:r>
          </a:p>
          <a:p>
            <a:pPr marL="617537" lvl="1" indent="-342900">
              <a:defRPr/>
            </a:pPr>
            <a:r>
              <a:rPr lang="en-US" dirty="0"/>
              <a:t>Time sampling = Instances of the behavior within a certain time period (e.g., blurting out)</a:t>
            </a:r>
          </a:p>
          <a:p>
            <a:pPr marL="617537" lvl="1" indent="-342900">
              <a:defRPr/>
            </a:pPr>
            <a:r>
              <a:rPr lang="en-US" dirty="0"/>
              <a:t>Total counts = Every occurrence of the behavior (e.g., following directions, running away after directions given)</a:t>
            </a:r>
          </a:p>
          <a:p>
            <a:pPr marL="617537" lvl="1" indent="-342900">
              <a:defRPr/>
            </a:pPr>
            <a:r>
              <a:rPr lang="en-US" dirty="0"/>
              <a:t>Duration = Length of each occurrence of the behavior (e.g., tantrums)</a:t>
            </a:r>
          </a:p>
          <a:p>
            <a:pPr marL="617537" lvl="1" indent="-342900">
              <a:defRPr/>
            </a:pPr>
            <a:r>
              <a:rPr lang="en-US" dirty="0"/>
              <a:t>Scatterplot = Time of the day/week in which the behavior(s) occurred </a:t>
            </a:r>
          </a:p>
          <a:p>
            <a:pPr marL="617537" lvl="1" indent="-342900">
              <a:defRPr/>
            </a:pPr>
            <a:r>
              <a:rPr lang="en-US" dirty="0"/>
              <a:t>Antecedent-Behavior-Consequence Charts = For low frequency, high severity behavior</a:t>
            </a:r>
          </a:p>
          <a:p>
            <a:pPr marL="617537" lvl="1" indent="-342900">
              <a:defRPr/>
            </a:pPr>
            <a:r>
              <a:rPr lang="en-US" dirty="0"/>
              <a:t>Existing school-based data sources/screeners/self-reports</a:t>
            </a:r>
          </a:p>
        </p:txBody>
      </p:sp>
    </p:spTree>
    <p:extLst>
      <p:ext uri="{BB962C8B-B14F-4D97-AF65-F5344CB8AC3E}">
        <p14:creationId xmlns:p14="http://schemas.microsoft.com/office/powerpoint/2010/main" val="206628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 txBox="1"/>
          <p:nvPr/>
        </p:nvSpPr>
        <p:spPr>
          <a:xfrm>
            <a:off x="2167590" y="865288"/>
            <a:ext cx="7673228" cy="40985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Wha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menta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healt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crisis?</a:t>
            </a:r>
            <a:endParaRPr sz="3353" dirty="0">
              <a:latin typeface="Century Gothic"/>
              <a:cs typeface="Century Gothic"/>
            </a:endParaRPr>
          </a:p>
          <a:p>
            <a:pPr>
              <a:lnSpc>
                <a:spcPts val="529"/>
              </a:lnSpc>
              <a:spcBef>
                <a:spcPts val="4"/>
              </a:spcBef>
            </a:pPr>
            <a:endParaRPr sz="529" dirty="0"/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882"/>
              </a:lnSpc>
            </a:pPr>
            <a:endParaRPr sz="882" dirty="0"/>
          </a:p>
          <a:p>
            <a:pPr marL="350079" marR="11202" algn="ctr">
              <a:lnSpc>
                <a:spcPct val="100099"/>
              </a:lnSpc>
            </a:pPr>
            <a:r>
              <a:rPr sz="3794" i="1" spc="-4" dirty="0">
                <a:latin typeface="Calibri"/>
                <a:cs typeface="Calibri"/>
              </a:rPr>
              <a:t>A</a:t>
            </a:r>
            <a:r>
              <a:rPr sz="3794" i="1" dirty="0">
                <a:latin typeface="Calibri"/>
                <a:cs typeface="Calibri"/>
              </a:rPr>
              <a:t>ny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situation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in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which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child’s </a:t>
            </a:r>
            <a:r>
              <a:rPr sz="3794" i="1" spc="-4" dirty="0">
                <a:latin typeface="Calibri"/>
                <a:cs typeface="Calibri"/>
              </a:rPr>
              <a:t>b</a:t>
            </a:r>
            <a:r>
              <a:rPr sz="3794" i="1" dirty="0">
                <a:latin typeface="Calibri"/>
                <a:cs typeface="Calibri"/>
              </a:rPr>
              <a:t>ehaviors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spc="-4" dirty="0">
                <a:latin typeface="Calibri"/>
                <a:cs typeface="Calibri"/>
              </a:rPr>
              <a:t>p</a:t>
            </a:r>
            <a:r>
              <a:rPr sz="3794" i="1" dirty="0">
                <a:latin typeface="Calibri"/>
                <a:cs typeface="Calibri"/>
              </a:rPr>
              <a:t>uts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them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at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risk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of hurting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themselves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or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others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and/or when</a:t>
            </a:r>
            <a:r>
              <a:rPr sz="3794" i="1" spc="9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</a:t>
            </a:r>
            <a:r>
              <a:rPr sz="3794" i="1" spc="9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adults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aren’t</a:t>
            </a:r>
            <a:r>
              <a:rPr sz="3794" i="1" spc="9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able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to resolve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situation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with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the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skills and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resources</a:t>
            </a:r>
            <a:r>
              <a:rPr sz="3794" i="1" spc="4" dirty="0">
                <a:latin typeface="Calibri"/>
                <a:cs typeface="Calibri"/>
              </a:rPr>
              <a:t> </a:t>
            </a:r>
            <a:r>
              <a:rPr sz="3794" i="1" dirty="0">
                <a:latin typeface="Calibri"/>
                <a:cs typeface="Calibri"/>
              </a:rPr>
              <a:t>availa</a:t>
            </a:r>
            <a:r>
              <a:rPr sz="3794" i="1" spc="-4" dirty="0">
                <a:latin typeface="Calibri"/>
                <a:cs typeface="Calibri"/>
              </a:rPr>
              <a:t>b</a:t>
            </a:r>
            <a:r>
              <a:rPr sz="3794" i="1" dirty="0">
                <a:latin typeface="Calibri"/>
                <a:cs typeface="Calibri"/>
              </a:rPr>
              <a:t>le.</a:t>
            </a:r>
            <a:endParaRPr sz="3794" dirty="0">
              <a:latin typeface="Calibri"/>
              <a:cs typeface="Calibri"/>
            </a:endParaRPr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2196354" y="268941"/>
            <a:ext cx="798755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75" tIns="44937" rIns="89875" bIns="44937" numCol="1" anchor="ctr" anchorCtr="0" compatLnSpc="1">
            <a:prstTxWarp prst="textNoShape">
              <a:avLst/>
            </a:prstTxWarp>
          </a:bodyPr>
          <a:lstStyle>
            <a:lvl1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509412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509412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1018824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528237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2037649" algn="ctr" defTabSz="509412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4324" dirty="0"/>
              <a:t>What is a mental health crisis?</a:t>
            </a:r>
          </a:p>
        </p:txBody>
      </p:sp>
    </p:spTree>
    <p:extLst>
      <p:ext uri="{BB962C8B-B14F-4D97-AF65-F5344CB8AC3E}">
        <p14:creationId xmlns:p14="http://schemas.microsoft.com/office/powerpoint/2010/main" val="887908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spc="-128" dirty="0">
                <a:solidFill>
                  <a:srgbClr val="000000"/>
                </a:solidFill>
                <a:latin typeface="Calibri"/>
                <a:cs typeface="Calibri"/>
              </a:rPr>
              <a:t>Whe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9" dirty="0">
                <a:solidFill>
                  <a:srgbClr val="000000"/>
                </a:solidFill>
                <a:latin typeface="Calibri"/>
                <a:cs typeface="Calibri"/>
              </a:rPr>
              <a:t>shoul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24" dirty="0">
                <a:solidFill>
                  <a:srgbClr val="000000"/>
                </a:solidFill>
                <a:latin typeface="Calibri"/>
                <a:cs typeface="Calibri"/>
              </a:rPr>
              <a:t>yo</a:t>
            </a:r>
            <a:r>
              <a:rPr spc="-26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000000"/>
                </a:solidFill>
                <a:latin typeface="Calibri"/>
                <a:cs typeface="Calibri"/>
              </a:rPr>
              <a:t>refer?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8444" y="1758383"/>
            <a:ext cx="6136901" cy="27885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Physical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symptoms</a:t>
            </a:r>
          </a:p>
          <a:p>
            <a:pPr>
              <a:lnSpc>
                <a:spcPts val="574"/>
              </a:lnSpc>
              <a:spcBef>
                <a:spcPts val="22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S</a:t>
            </a:r>
            <a:r>
              <a:rPr sz="3177" spc="-4" dirty="0">
                <a:latin typeface="Calibri"/>
                <a:cs typeface="Calibri"/>
              </a:rPr>
              <a:t>e</a:t>
            </a:r>
            <a:r>
              <a:rPr sz="3177" dirty="0">
                <a:latin typeface="Calibri"/>
                <a:cs typeface="Calibri"/>
              </a:rPr>
              <a:t>lf-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egulation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di</a:t>
            </a:r>
            <a:r>
              <a:rPr sz="3177" spc="9" dirty="0">
                <a:latin typeface="Calibri"/>
                <a:cs typeface="Calibri"/>
              </a:rPr>
              <a:t>f</a:t>
            </a:r>
            <a:r>
              <a:rPr sz="3177" dirty="0">
                <a:latin typeface="Calibri"/>
                <a:cs typeface="Calibri"/>
              </a:rPr>
              <a:t>ficulties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Inconsistent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academic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pe</a:t>
            </a:r>
            <a:r>
              <a:rPr sz="3177" spc="124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fo</a:t>
            </a:r>
            <a:r>
              <a:rPr sz="3177" spc="71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mance</a:t>
            </a:r>
          </a:p>
          <a:p>
            <a:pPr>
              <a:lnSpc>
                <a:spcPts val="706"/>
              </a:lnSpc>
              <a:spcBef>
                <a:spcPts val="9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spc="-4" dirty="0">
                <a:latin typeface="Calibri"/>
                <a:cs typeface="Calibri"/>
              </a:rPr>
              <a:t>O</a:t>
            </a:r>
            <a:r>
              <a:rPr sz="3177" dirty="0">
                <a:latin typeface="Calibri"/>
                <a:cs typeface="Calibri"/>
              </a:rPr>
              <a:t>ver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or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under-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eacting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to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events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S</a:t>
            </a:r>
            <a:r>
              <a:rPr sz="3177" spc="-4" dirty="0">
                <a:latin typeface="Calibri"/>
                <a:cs typeface="Calibri"/>
              </a:rPr>
              <a:t>e</a:t>
            </a:r>
            <a:r>
              <a:rPr sz="3177" dirty="0">
                <a:latin typeface="Calibri"/>
                <a:cs typeface="Calibri"/>
              </a:rPr>
              <a:t>ve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eactions</a:t>
            </a:r>
          </a:p>
          <a:p>
            <a:pPr>
              <a:lnSpc>
                <a:spcPts val="618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3177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3177" dirty="0">
                <a:latin typeface="Calibri"/>
                <a:cs typeface="Calibri"/>
              </a:rPr>
              <a:t>Long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duration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spc="-4" dirty="0">
                <a:latin typeface="Calibri"/>
                <a:cs typeface="Calibri"/>
              </a:rPr>
              <a:t>(</a:t>
            </a:r>
            <a:r>
              <a:rPr sz="3177" dirty="0">
                <a:latin typeface="Calibri"/>
                <a:cs typeface="Calibri"/>
              </a:rPr>
              <a:t>mo</a:t>
            </a:r>
            <a:r>
              <a:rPr sz="3177" spc="-12" dirty="0">
                <a:latin typeface="Calibri"/>
                <a:cs typeface="Calibri"/>
              </a:rPr>
              <a:t>r</a:t>
            </a:r>
            <a:r>
              <a:rPr sz="3177" dirty="0">
                <a:latin typeface="Calibri"/>
                <a:cs typeface="Calibri"/>
              </a:rPr>
              <a:t>e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than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1</a:t>
            </a:r>
            <a:r>
              <a:rPr sz="3177" spc="4" dirty="0">
                <a:latin typeface="Calibri"/>
                <a:cs typeface="Calibri"/>
              </a:rPr>
              <a:t> </a:t>
            </a:r>
            <a:r>
              <a:rPr sz="3177" dirty="0">
                <a:latin typeface="Calibri"/>
                <a:cs typeface="Calibri"/>
              </a:rPr>
              <a:t>month)</a:t>
            </a:r>
          </a:p>
        </p:txBody>
      </p:sp>
    </p:spTree>
    <p:extLst>
      <p:ext uri="{BB962C8B-B14F-4D97-AF65-F5344CB8AC3E}">
        <p14:creationId xmlns:p14="http://schemas.microsoft.com/office/powerpoint/2010/main" val="3179317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33118" y="475822"/>
            <a:ext cx="4802471" cy="10258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 marR="11202">
              <a:lnSpc>
                <a:spcPct val="100099"/>
              </a:lnSpc>
            </a:pP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Effectiv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Menta</a:t>
            </a:r>
            <a:r>
              <a:rPr sz="3353" b="1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3353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Health Interventions</a:t>
            </a:r>
            <a:r>
              <a:rPr lang="en-US" sz="3353" b="1" spc="-97" dirty="0">
                <a:solidFill>
                  <a:srgbClr val="FFFFFF"/>
                </a:solidFill>
                <a:latin typeface="Century Gothic"/>
                <a:cs typeface="Century Gothic"/>
              </a:rPr>
              <a:t> for Trauma</a:t>
            </a:r>
            <a:endParaRPr sz="3353" dirty="0">
              <a:latin typeface="Century Gothic"/>
              <a:cs typeface="Century Gothic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02225" y="274641"/>
            <a:ext cx="7987553" cy="1339009"/>
          </a:xfrm>
        </p:spPr>
        <p:txBody>
          <a:bodyPr/>
          <a:lstStyle/>
          <a:p>
            <a:r>
              <a:rPr lang="en-US" dirty="0"/>
              <a:t>Effective Mental Health Interventions for Trauma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2102225" y="2209706"/>
            <a:ext cx="7987553" cy="4446588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7561" indent="-166918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Education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about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trauma</a:t>
            </a:r>
          </a:p>
          <a:p>
            <a:pPr>
              <a:lnSpc>
                <a:spcPts val="574"/>
              </a:lnSpc>
              <a:spcBef>
                <a:spcPts val="22"/>
              </a:spcBef>
              <a:buClr>
                <a:srgbClr val="24603B"/>
              </a:buClr>
              <a:buFont typeface="Arial"/>
              <a:buChar char="•"/>
            </a:pPr>
            <a:endParaRPr sz="618" dirty="0">
              <a:latin typeface="Calibri"/>
              <a:cs typeface="Calibri"/>
            </a:endParaRPr>
          </a:p>
          <a:p>
            <a:pPr marL="182041" indent="-170839"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Helping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e-establish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sense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o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safety</a:t>
            </a:r>
          </a:p>
          <a:p>
            <a:pPr>
              <a:lnSpc>
                <a:spcPts val="529"/>
              </a:lnSpc>
              <a:spcBef>
                <a:spcPts val="4"/>
              </a:spcBef>
              <a:buClr>
                <a:srgbClr val="24603B"/>
              </a:buClr>
              <a:buFont typeface="Arial"/>
              <a:buChar char="•"/>
            </a:pPr>
            <a:endParaRPr sz="529" dirty="0">
              <a:latin typeface="Calibri"/>
              <a:cs typeface="Calibri"/>
            </a:endParaRPr>
          </a:p>
          <a:p>
            <a:pPr marL="177561" marR="1383516" indent="-166918">
              <a:lnSpc>
                <a:spcPct val="102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spc="-128" dirty="0">
                <a:latin typeface="Calibri"/>
                <a:cs typeface="Calibri"/>
              </a:rPr>
              <a:t>T</a:t>
            </a:r>
            <a:r>
              <a:rPr sz="2559" dirty="0">
                <a:latin typeface="Calibri"/>
                <a:cs typeface="Calibri"/>
              </a:rPr>
              <a:t>eaching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techniques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for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dealing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with overwhelming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emotional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eactions</a:t>
            </a:r>
          </a:p>
          <a:p>
            <a:pPr>
              <a:lnSpc>
                <a:spcPts val="529"/>
              </a:lnSpc>
              <a:spcBef>
                <a:spcPts val="41"/>
              </a:spcBef>
              <a:buClr>
                <a:srgbClr val="24603B"/>
              </a:buClr>
              <a:buFont typeface="Arial"/>
              <a:buChar char="•"/>
            </a:pPr>
            <a:endParaRPr sz="529" dirty="0">
              <a:latin typeface="Calibri"/>
              <a:cs typeface="Calibri"/>
            </a:endParaRPr>
          </a:p>
          <a:p>
            <a:pPr marL="177561" marR="11202" indent="-166918">
              <a:lnSpc>
                <a:spcPct val="100800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spc="-4" dirty="0">
                <a:latin typeface="Calibri"/>
                <a:cs typeface="Calibri"/>
              </a:rPr>
              <a:t>A</a:t>
            </a:r>
            <a:r>
              <a:rPr sz="2559" dirty="0">
                <a:latin typeface="Calibri"/>
                <a:cs typeface="Calibri"/>
              </a:rPr>
              <a:t>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opportunity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to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talk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about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and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make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sense o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the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traumatic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experience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in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a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safe</a:t>
            </a:r>
            <a:r>
              <a:rPr sz="2559" spc="4" dirty="0">
                <a:latin typeface="Calibri"/>
                <a:cs typeface="Calibri"/>
              </a:rPr>
              <a:t>, accepting </a:t>
            </a:r>
            <a:r>
              <a:rPr sz="2559" dirty="0">
                <a:latin typeface="Calibri"/>
                <a:cs typeface="Calibri"/>
              </a:rPr>
              <a:t>envi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onment</a:t>
            </a:r>
          </a:p>
          <a:p>
            <a:pPr>
              <a:lnSpc>
                <a:spcPts val="794"/>
              </a:lnSpc>
              <a:spcBef>
                <a:spcPts val="6"/>
              </a:spcBef>
              <a:buClr>
                <a:srgbClr val="24603B"/>
              </a:buClr>
              <a:buFont typeface="Arial"/>
              <a:buChar char="•"/>
            </a:pPr>
            <a:endParaRPr sz="794" dirty="0">
              <a:latin typeface="Calibri"/>
              <a:cs typeface="Calibri"/>
            </a:endParaRPr>
          </a:p>
          <a:p>
            <a:pPr marL="177561" marR="1079926" indent="-166918">
              <a:lnSpc>
                <a:spcPts val="3114"/>
              </a:lnSpc>
              <a:buClr>
                <a:srgbClr val="24603B"/>
              </a:buClr>
              <a:buSzPct val="84745"/>
              <a:buFont typeface="Arial"/>
              <a:buChar char="•"/>
              <a:tabLst>
                <a:tab pos="182041" algn="l"/>
              </a:tabLst>
            </a:pPr>
            <a:r>
              <a:rPr sz="2559" dirty="0">
                <a:latin typeface="Calibri"/>
                <a:cs typeface="Calibri"/>
              </a:rPr>
              <a:t>Involvement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dirty="0">
                <a:latin typeface="Calibri"/>
                <a:cs typeface="Calibri"/>
              </a:rPr>
              <a:t>when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possible</a:t>
            </a:r>
            <a:r>
              <a:rPr sz="2559" spc="4" dirty="0">
                <a:latin typeface="Calibri"/>
                <a:cs typeface="Calibri"/>
              </a:rPr>
              <a:t>, </a:t>
            </a:r>
            <a:r>
              <a:rPr sz="2559" dirty="0">
                <a:latin typeface="Calibri"/>
                <a:cs typeface="Calibri"/>
              </a:rPr>
              <a:t>o</a:t>
            </a:r>
            <a:r>
              <a:rPr sz="2559" spc="4" dirty="0">
                <a:latin typeface="Calibri"/>
                <a:cs typeface="Calibri"/>
              </a:rPr>
              <a:t>f </a:t>
            </a:r>
            <a:r>
              <a:rPr sz="2559" dirty="0">
                <a:latin typeface="Calibri"/>
                <a:cs typeface="Calibri"/>
              </a:rPr>
              <a:t>primary ca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egivers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in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the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healing</a:t>
            </a:r>
            <a:r>
              <a:rPr sz="2559" spc="4" dirty="0">
                <a:latin typeface="Calibri"/>
                <a:cs typeface="Calibri"/>
              </a:rPr>
              <a:t> </a:t>
            </a:r>
            <a:r>
              <a:rPr sz="2559" dirty="0">
                <a:latin typeface="Calibri"/>
                <a:cs typeface="Calibri"/>
              </a:rPr>
              <a:t>p</a:t>
            </a:r>
            <a:r>
              <a:rPr sz="2559" spc="-12" dirty="0">
                <a:latin typeface="Calibri"/>
                <a:cs typeface="Calibri"/>
              </a:rPr>
              <a:t>r</a:t>
            </a:r>
            <a:r>
              <a:rPr sz="2559" dirty="0">
                <a:latin typeface="Calibri"/>
                <a:cs typeface="Calibri"/>
              </a:rPr>
              <a:t>ocess</a:t>
            </a:r>
          </a:p>
        </p:txBody>
      </p:sp>
      <p:sp>
        <p:nvSpPr>
          <p:cNvPr id="9" name="object 9"/>
          <p:cNvSpPr/>
          <p:nvPr/>
        </p:nvSpPr>
        <p:spPr>
          <a:xfrm>
            <a:off x="7136796" y="1639727"/>
            <a:ext cx="3209873" cy="713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6198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259" y="5733507"/>
            <a:ext cx="354059" cy="761283"/>
          </a:xfrm>
          <a:custGeom>
            <a:avLst/>
            <a:gdLst/>
            <a:ahLst/>
            <a:cxnLst/>
            <a:rect l="l" t="t" r="r" b="b"/>
            <a:pathLst>
              <a:path w="401267" h="862787">
                <a:moveTo>
                  <a:pt x="296442" y="547575"/>
                </a:moveTo>
                <a:lnTo>
                  <a:pt x="40124" y="547575"/>
                </a:lnTo>
                <a:lnTo>
                  <a:pt x="48571" y="561392"/>
                </a:lnTo>
                <a:lnTo>
                  <a:pt x="48571" y="818050"/>
                </a:lnTo>
                <a:lnTo>
                  <a:pt x="42236" y="846682"/>
                </a:lnTo>
                <a:lnTo>
                  <a:pt x="54907" y="862787"/>
                </a:lnTo>
                <a:lnTo>
                  <a:pt x="287218" y="862787"/>
                </a:lnTo>
                <a:lnTo>
                  <a:pt x="259764" y="809872"/>
                </a:lnTo>
                <a:lnTo>
                  <a:pt x="274547" y="770762"/>
                </a:lnTo>
                <a:lnTo>
                  <a:pt x="278771" y="724737"/>
                </a:lnTo>
                <a:lnTo>
                  <a:pt x="282995" y="705519"/>
                </a:lnTo>
                <a:lnTo>
                  <a:pt x="278771" y="685626"/>
                </a:lnTo>
                <a:lnTo>
                  <a:pt x="293554" y="555478"/>
                </a:lnTo>
                <a:lnTo>
                  <a:pt x="296442" y="547575"/>
                </a:lnTo>
                <a:close/>
              </a:path>
              <a:path w="401267" h="862787">
                <a:moveTo>
                  <a:pt x="489963" y="0"/>
                </a:moveTo>
                <a:lnTo>
                  <a:pt x="57019" y="275"/>
                </a:lnTo>
                <a:lnTo>
                  <a:pt x="48571" y="43712"/>
                </a:lnTo>
                <a:lnTo>
                  <a:pt x="57019" y="52914"/>
                </a:lnTo>
                <a:lnTo>
                  <a:pt x="51118" y="119633"/>
                </a:lnTo>
                <a:lnTo>
                  <a:pt x="42236" y="154155"/>
                </a:lnTo>
                <a:lnTo>
                  <a:pt x="27453" y="172560"/>
                </a:lnTo>
                <a:lnTo>
                  <a:pt x="38012" y="200167"/>
                </a:lnTo>
                <a:lnTo>
                  <a:pt x="42236" y="225474"/>
                </a:lnTo>
                <a:lnTo>
                  <a:pt x="31676" y="280690"/>
                </a:lnTo>
                <a:lnTo>
                  <a:pt x="14782" y="299095"/>
                </a:lnTo>
                <a:lnTo>
                  <a:pt x="10558" y="326702"/>
                </a:lnTo>
                <a:lnTo>
                  <a:pt x="6334" y="363525"/>
                </a:lnTo>
                <a:lnTo>
                  <a:pt x="8446" y="418740"/>
                </a:lnTo>
                <a:lnTo>
                  <a:pt x="6334" y="446347"/>
                </a:lnTo>
                <a:lnTo>
                  <a:pt x="19006" y="483158"/>
                </a:lnTo>
                <a:lnTo>
                  <a:pt x="0" y="499262"/>
                </a:lnTo>
                <a:lnTo>
                  <a:pt x="4224" y="538373"/>
                </a:lnTo>
                <a:lnTo>
                  <a:pt x="23229" y="559091"/>
                </a:lnTo>
                <a:lnTo>
                  <a:pt x="40124" y="547575"/>
                </a:lnTo>
                <a:lnTo>
                  <a:pt x="296442" y="547575"/>
                </a:lnTo>
                <a:lnTo>
                  <a:pt x="373814" y="335905"/>
                </a:lnTo>
                <a:lnTo>
                  <a:pt x="371702" y="308297"/>
                </a:lnTo>
                <a:lnTo>
                  <a:pt x="369590" y="282990"/>
                </a:lnTo>
                <a:lnTo>
                  <a:pt x="378038" y="266886"/>
                </a:lnTo>
                <a:lnTo>
                  <a:pt x="401267" y="266886"/>
                </a:lnTo>
                <a:lnTo>
                  <a:pt x="424497" y="241579"/>
                </a:lnTo>
                <a:lnTo>
                  <a:pt x="445616" y="223174"/>
                </a:lnTo>
                <a:lnTo>
                  <a:pt x="462509" y="213971"/>
                </a:lnTo>
                <a:lnTo>
                  <a:pt x="475181" y="181762"/>
                </a:lnTo>
                <a:lnTo>
                  <a:pt x="496299" y="163357"/>
                </a:lnTo>
                <a:lnTo>
                  <a:pt x="464300" y="103528"/>
                </a:lnTo>
                <a:lnTo>
                  <a:pt x="483628" y="73620"/>
                </a:lnTo>
                <a:lnTo>
                  <a:pt x="496299" y="50614"/>
                </a:lnTo>
                <a:lnTo>
                  <a:pt x="496299" y="20706"/>
                </a:lnTo>
                <a:lnTo>
                  <a:pt x="489963" y="0"/>
                </a:lnTo>
                <a:close/>
              </a:path>
              <a:path w="401267" h="862787">
                <a:moveTo>
                  <a:pt x="401267" y="266886"/>
                </a:moveTo>
                <a:lnTo>
                  <a:pt x="378038" y="266886"/>
                </a:lnTo>
                <a:lnTo>
                  <a:pt x="399155" y="269186"/>
                </a:lnTo>
                <a:lnTo>
                  <a:pt x="401267" y="2668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71471" y="5748952"/>
            <a:ext cx="231915" cy="732278"/>
          </a:xfrm>
          <a:custGeom>
            <a:avLst/>
            <a:gdLst/>
            <a:ahLst/>
            <a:cxnLst/>
            <a:rect l="l" t="t" r="r" b="b"/>
            <a:pathLst>
              <a:path w="262837" h="829915">
                <a:moveTo>
                  <a:pt x="262837" y="505013"/>
                </a:moveTo>
                <a:lnTo>
                  <a:pt x="18387" y="505013"/>
                </a:lnTo>
                <a:lnTo>
                  <a:pt x="40859" y="536172"/>
                </a:lnTo>
                <a:lnTo>
                  <a:pt x="36774" y="829915"/>
                </a:lnTo>
                <a:lnTo>
                  <a:pt x="245131" y="827689"/>
                </a:lnTo>
                <a:lnTo>
                  <a:pt x="234916" y="814336"/>
                </a:lnTo>
                <a:lnTo>
                  <a:pt x="226745" y="780964"/>
                </a:lnTo>
                <a:lnTo>
                  <a:pt x="239003" y="743129"/>
                </a:lnTo>
                <a:lnTo>
                  <a:pt x="249217" y="698616"/>
                </a:lnTo>
                <a:lnTo>
                  <a:pt x="247175" y="671909"/>
                </a:lnTo>
                <a:lnTo>
                  <a:pt x="251260" y="640763"/>
                </a:lnTo>
                <a:lnTo>
                  <a:pt x="257389" y="580672"/>
                </a:lnTo>
                <a:lnTo>
                  <a:pt x="259431" y="518367"/>
                </a:lnTo>
                <a:lnTo>
                  <a:pt x="262837" y="505013"/>
                </a:lnTo>
                <a:close/>
              </a:path>
              <a:path w="262837" h="829915">
                <a:moveTo>
                  <a:pt x="64824" y="0"/>
                </a:moveTo>
                <a:lnTo>
                  <a:pt x="35614" y="146115"/>
                </a:lnTo>
                <a:lnTo>
                  <a:pt x="38816" y="177886"/>
                </a:lnTo>
                <a:lnTo>
                  <a:pt x="46988" y="202355"/>
                </a:lnTo>
                <a:lnTo>
                  <a:pt x="33881" y="217934"/>
                </a:lnTo>
                <a:lnTo>
                  <a:pt x="24516" y="249093"/>
                </a:lnTo>
                <a:lnTo>
                  <a:pt x="25629" y="275400"/>
                </a:lnTo>
                <a:lnTo>
                  <a:pt x="6129" y="293605"/>
                </a:lnTo>
                <a:lnTo>
                  <a:pt x="2043" y="326977"/>
                </a:lnTo>
                <a:lnTo>
                  <a:pt x="2043" y="404873"/>
                </a:lnTo>
                <a:lnTo>
                  <a:pt x="16343" y="425441"/>
                </a:lnTo>
                <a:lnTo>
                  <a:pt x="20430" y="473855"/>
                </a:lnTo>
                <a:lnTo>
                  <a:pt x="0" y="491660"/>
                </a:lnTo>
                <a:lnTo>
                  <a:pt x="6129" y="516141"/>
                </a:lnTo>
                <a:lnTo>
                  <a:pt x="18387" y="505013"/>
                </a:lnTo>
                <a:lnTo>
                  <a:pt x="262837" y="505013"/>
                </a:lnTo>
                <a:lnTo>
                  <a:pt x="269647" y="478306"/>
                </a:lnTo>
                <a:lnTo>
                  <a:pt x="292119" y="433794"/>
                </a:lnTo>
                <a:lnTo>
                  <a:pt x="314581" y="378166"/>
                </a:lnTo>
                <a:lnTo>
                  <a:pt x="335514" y="312910"/>
                </a:lnTo>
                <a:lnTo>
                  <a:pt x="337052" y="282477"/>
                </a:lnTo>
                <a:lnTo>
                  <a:pt x="330923" y="260221"/>
                </a:lnTo>
                <a:lnTo>
                  <a:pt x="345225" y="231288"/>
                </a:lnTo>
                <a:lnTo>
                  <a:pt x="375869" y="226837"/>
                </a:lnTo>
                <a:lnTo>
                  <a:pt x="396299" y="206806"/>
                </a:lnTo>
                <a:lnTo>
                  <a:pt x="414685" y="189001"/>
                </a:lnTo>
                <a:lnTo>
                  <a:pt x="435103" y="166758"/>
                </a:lnTo>
                <a:lnTo>
                  <a:pt x="437146" y="142276"/>
                </a:lnTo>
                <a:lnTo>
                  <a:pt x="449404" y="137825"/>
                </a:lnTo>
                <a:lnTo>
                  <a:pt x="437146" y="120020"/>
                </a:lnTo>
                <a:lnTo>
                  <a:pt x="424888" y="79959"/>
                </a:lnTo>
                <a:lnTo>
                  <a:pt x="445317" y="48813"/>
                </a:lnTo>
                <a:lnTo>
                  <a:pt x="455532" y="22106"/>
                </a:lnTo>
                <a:lnTo>
                  <a:pt x="451446" y="2075"/>
                </a:lnTo>
                <a:lnTo>
                  <a:pt x="64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08119" y="47697"/>
            <a:ext cx="8458200" cy="1332723"/>
          </a:xfrm>
          <a:prstGeom prst="rect">
            <a:avLst/>
          </a:prstGeom>
        </p:spPr>
        <p:txBody>
          <a:bodyPr vert="horz" wrap="square" lIns="0" tIns="225896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202"/>
            <a:r>
              <a:rPr lang="en-US" spc="-119" dirty="0">
                <a:solidFill>
                  <a:srgbClr val="000000"/>
                </a:solidFill>
                <a:latin typeface="Calibri"/>
                <a:cs typeface="Calibri"/>
              </a:rPr>
              <a:t>Consider an Interconnected Systems Framework</a:t>
            </a:r>
            <a:endParaRPr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42044" y="1337159"/>
            <a:ext cx="2707706" cy="2708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58693" y="1965301"/>
            <a:ext cx="880781" cy="3160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b="1" spc="9" dirty="0">
                <a:latin typeface="Century Gothic"/>
                <a:cs typeface="Century Gothic"/>
              </a:rPr>
              <a:t>S</a:t>
            </a:r>
            <a:r>
              <a:rPr sz="2030" b="1" spc="4" dirty="0">
                <a:latin typeface="Century Gothic"/>
                <a:cs typeface="Century Gothic"/>
              </a:rPr>
              <a:t>c</a:t>
            </a:r>
            <a:r>
              <a:rPr sz="2030" b="1" spc="9" dirty="0">
                <a:latin typeface="Century Gothic"/>
                <a:cs typeface="Century Gothic"/>
              </a:rPr>
              <a:t>hool</a:t>
            </a:r>
            <a:endParaRPr sz="203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39683" y="2404907"/>
            <a:ext cx="2707706" cy="2708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02839" y="3723209"/>
            <a:ext cx="1037104" cy="3160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b="1" spc="12" dirty="0">
                <a:latin typeface="Century Gothic"/>
                <a:cs typeface="Century Gothic"/>
              </a:rPr>
              <a:t>Fam</a:t>
            </a:r>
            <a:r>
              <a:rPr sz="2030" b="1" dirty="0">
                <a:latin typeface="Century Gothic"/>
                <a:cs typeface="Century Gothic"/>
              </a:rPr>
              <a:t>ili</a:t>
            </a:r>
            <a:r>
              <a:rPr sz="2030" b="1" spc="9" dirty="0">
                <a:latin typeface="Century Gothic"/>
                <a:cs typeface="Century Gothic"/>
              </a:rPr>
              <a:t>es</a:t>
            </a:r>
            <a:endParaRPr sz="203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42044" y="3733124"/>
            <a:ext cx="2707706" cy="2708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06288" y="5481117"/>
            <a:ext cx="1785097" cy="3160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2"/>
            <a:r>
              <a:rPr sz="2030" b="1" spc="4" dirty="0">
                <a:latin typeface="Century Gothic"/>
                <a:cs typeface="Century Gothic"/>
              </a:rPr>
              <a:t>Mental</a:t>
            </a:r>
            <a:r>
              <a:rPr sz="2030" b="1" spc="9" dirty="0">
                <a:latin typeface="Century Gothic"/>
                <a:cs typeface="Century Gothic"/>
              </a:rPr>
              <a:t> </a:t>
            </a:r>
            <a:r>
              <a:rPr sz="2030" b="1" spc="4" dirty="0">
                <a:latin typeface="Century Gothic"/>
                <a:cs typeface="Century Gothic"/>
              </a:rPr>
              <a:t>Health</a:t>
            </a:r>
            <a:endParaRPr sz="203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44403" y="2535142"/>
            <a:ext cx="2707706" cy="2708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42078" y="3440662"/>
            <a:ext cx="1069041" cy="8751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sz="2030" b="1" spc="12" dirty="0">
                <a:latin typeface="Century Gothic"/>
                <a:cs typeface="Century Gothic"/>
              </a:rPr>
              <a:t>DCF</a:t>
            </a:r>
            <a:endParaRPr sz="2030">
              <a:latin typeface="Century Gothic"/>
              <a:cs typeface="Century Gothic"/>
            </a:endParaRPr>
          </a:p>
          <a:p>
            <a:pPr algn="ctr">
              <a:lnSpc>
                <a:spcPts val="2153"/>
              </a:lnSpc>
            </a:pPr>
            <a:r>
              <a:rPr sz="2030" b="1" spc="12" dirty="0">
                <a:latin typeface="Century Gothic"/>
                <a:cs typeface="Century Gothic"/>
              </a:rPr>
              <a:t>Fam</a:t>
            </a:r>
            <a:r>
              <a:rPr sz="2030" b="1" dirty="0">
                <a:latin typeface="Century Gothic"/>
                <a:cs typeface="Century Gothic"/>
              </a:rPr>
              <a:t>il</a:t>
            </a:r>
            <a:r>
              <a:rPr sz="2030" b="1" spc="9" dirty="0">
                <a:latin typeface="Century Gothic"/>
                <a:cs typeface="Century Gothic"/>
              </a:rPr>
              <a:t>y</a:t>
            </a:r>
            <a:endParaRPr sz="2030">
              <a:latin typeface="Century Gothic"/>
              <a:cs typeface="Century Gothic"/>
            </a:endParaRPr>
          </a:p>
          <a:p>
            <a:pPr algn="ctr">
              <a:lnSpc>
                <a:spcPts val="2246"/>
              </a:lnSpc>
            </a:pPr>
            <a:r>
              <a:rPr sz="2030" b="1" spc="9" dirty="0">
                <a:latin typeface="Century Gothic"/>
                <a:cs typeface="Century Gothic"/>
              </a:rPr>
              <a:t>S</a:t>
            </a:r>
            <a:r>
              <a:rPr sz="2030" b="1" spc="4" dirty="0">
                <a:latin typeface="Century Gothic"/>
                <a:cs typeface="Century Gothic"/>
              </a:rPr>
              <a:t>e</a:t>
            </a:r>
            <a:r>
              <a:rPr sz="2030" b="1" spc="9" dirty="0">
                <a:latin typeface="Century Gothic"/>
                <a:cs typeface="Century Gothic"/>
              </a:rPr>
              <a:t>rv</a:t>
            </a:r>
            <a:r>
              <a:rPr sz="2030" b="1" dirty="0">
                <a:latin typeface="Century Gothic"/>
                <a:cs typeface="Century Gothic"/>
              </a:rPr>
              <a:t>i</a:t>
            </a:r>
            <a:r>
              <a:rPr sz="2030" b="1" spc="9" dirty="0">
                <a:latin typeface="Century Gothic"/>
                <a:cs typeface="Century Gothic"/>
              </a:rPr>
              <a:t>ces</a:t>
            </a:r>
            <a:endParaRPr sz="2030">
              <a:latin typeface="Century Gothic"/>
              <a:cs typeface="Century Gothic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864549" y="393797"/>
            <a:ext cx="1306703" cy="1169614"/>
            <a:chOff x="3184855" y="2847536"/>
            <a:chExt cx="2090530" cy="2273104"/>
          </a:xfrm>
        </p:grpSpPr>
        <p:sp>
          <p:nvSpPr>
            <p:cNvPr id="17" name="5-Point Star 16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2920" y="3753257"/>
              <a:ext cx="914400" cy="81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8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101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30" dirty="0">
                <a:latin typeface="+mn-lt"/>
              </a:rPr>
              <a:t>Did we achieve what we set out to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8E8BA-B60F-3C44-B0D5-855DF138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24" dirty="0"/>
              <a:t>Increased fluency in VTPBIS</a:t>
            </a:r>
            <a:r>
              <a:rPr lang="en-US" altLang="en-US" sz="2824" dirty="0">
                <a:solidFill>
                  <a:srgbClr val="FF0000"/>
                </a:solidFill>
              </a:rPr>
              <a:t> </a:t>
            </a:r>
            <a:r>
              <a:rPr lang="en-US" altLang="en-US" sz="2824" dirty="0"/>
              <a:t>– systems, data and practices</a:t>
            </a:r>
          </a:p>
          <a:p>
            <a:r>
              <a:rPr lang="en-US" altLang="en-US" sz="2824" dirty="0"/>
              <a:t>Used data to guide action planning</a:t>
            </a:r>
          </a:p>
          <a:p>
            <a:r>
              <a:rPr lang="en-US" altLang="en-US" sz="2824" dirty="0"/>
              <a:t>Practiced the use of the VTPBIS Behavior Support Plan</a:t>
            </a:r>
          </a:p>
          <a:p>
            <a:r>
              <a:rPr lang="en-US" altLang="en-US" sz="2824" dirty="0"/>
              <a:t>Begun the development of an Intensive Implementation Plan and roll-out activities </a:t>
            </a:r>
          </a:p>
          <a:p>
            <a:r>
              <a:rPr lang="en-US" altLang="en-US" sz="2824" dirty="0"/>
              <a:t>Planned and scheduled year-long meetings</a:t>
            </a:r>
          </a:p>
          <a:p>
            <a:r>
              <a:rPr lang="en-US" altLang="en-US" sz="2824" dirty="0"/>
              <a:t>Had a good time together!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90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hape 267"/>
          <p:cNvSpPr>
            <a:spLocks noGrp="1"/>
          </p:cNvSpPr>
          <p:nvPr>
            <p:ph idx="1"/>
          </p:nvPr>
        </p:nvSpPr>
        <p:spPr/>
        <p:txBody>
          <a:bodyPr vert="horz" wrap="square" lIns="66552" tIns="33267" rIns="66552" bIns="3326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200000"/>
              </a:lnSpc>
              <a:spcBef>
                <a:spcPct val="0"/>
              </a:spcBef>
              <a:buClr>
                <a:srgbClr val="000000"/>
              </a:buClr>
              <a:buSzPct val="25000"/>
              <a:buNone/>
            </a:pPr>
            <a:r>
              <a:rPr lang="en-US" altLang="en-US" sz="2621" dirty="0"/>
              <a:t>R</a:t>
            </a:r>
            <a:r>
              <a:rPr lang="en-US" altLang="en-US" sz="2621" dirty="0">
                <a:solidFill>
                  <a:srgbClr val="000000"/>
                </a:solidFill>
                <a:sym typeface="Calibri" charset="0"/>
              </a:rPr>
              <a:t>ecommended Steps:</a:t>
            </a:r>
          </a:p>
          <a:p>
            <a:pPr marL="665665" lvl="1" indent="-379060">
              <a:spcBef>
                <a:spcPts val="291"/>
              </a:spcBef>
              <a:buClr>
                <a:srgbClr val="000000"/>
              </a:buClr>
              <a:buFont typeface="Calibri" charset="0"/>
              <a:buAutoNum type="arabicPeriod"/>
            </a:pPr>
            <a:r>
              <a:rPr lang="en-US" altLang="en-US" sz="2330" dirty="0"/>
              <a:t>Set aside a time to finish/revise your </a:t>
            </a:r>
            <a:r>
              <a:rPr lang="en-US" altLang="en-US" sz="2330" dirty="0">
                <a:solidFill>
                  <a:srgbClr val="FF0000"/>
                </a:solidFill>
              </a:rPr>
              <a:t>Workbook and Action Plan </a:t>
            </a:r>
            <a:r>
              <a:rPr lang="en-US" altLang="en-US" sz="2330" dirty="0"/>
              <a:t>- schedule this </a:t>
            </a:r>
            <a:r>
              <a:rPr lang="en-US" altLang="en-US" sz="2330" b="1" dirty="0"/>
              <a:t>now</a:t>
            </a:r>
          </a:p>
          <a:p>
            <a:pPr marL="665665" lvl="1" indent="-379060">
              <a:spcBef>
                <a:spcPts val="291"/>
              </a:spcBef>
              <a:buClr>
                <a:srgbClr val="000000"/>
              </a:buClr>
              <a:buFont typeface="Calibri" charset="0"/>
              <a:buAutoNum type="arabicPeriod"/>
            </a:pPr>
            <a:r>
              <a:rPr lang="en-US" altLang="en-US" sz="2330" dirty="0"/>
              <a:t>Obtain your </a:t>
            </a:r>
            <a:r>
              <a:rPr lang="en-US" altLang="en-US" sz="2330" dirty="0">
                <a:hlinkClick r:id="rId3"/>
              </a:rPr>
              <a:t>SWIS License</a:t>
            </a:r>
            <a:r>
              <a:rPr lang="en-US" altLang="en-US" sz="2330" u="sng" dirty="0">
                <a:hlinkClick r:id="rId3"/>
              </a:rPr>
              <a:t> </a:t>
            </a:r>
            <a:r>
              <a:rPr lang="en-US" altLang="en-US" sz="2330" dirty="0"/>
              <a:t>(optional)</a:t>
            </a:r>
          </a:p>
          <a:p>
            <a:pPr marL="665665" lvl="1" indent="-379060">
              <a:spcBef>
                <a:spcPts val="291"/>
              </a:spcBef>
              <a:buClr>
                <a:srgbClr val="000000"/>
              </a:buClr>
              <a:buFont typeface="Calibri" charset="0"/>
              <a:buAutoNum type="arabicPeriod"/>
            </a:pPr>
            <a:r>
              <a:rPr lang="en-US" altLang="en-US" sz="2330" dirty="0"/>
              <a:t>Consider </a:t>
            </a:r>
            <a:r>
              <a:rPr lang="en-US" altLang="en-US" sz="2330" dirty="0">
                <a:solidFill>
                  <a:srgbClr val="FF0000"/>
                </a:solidFill>
              </a:rPr>
              <a:t>BEST/Act 230 funding</a:t>
            </a:r>
            <a:r>
              <a:rPr lang="en-US" altLang="en-US" sz="2330" dirty="0"/>
              <a:t> (training and coaching)</a:t>
            </a:r>
          </a:p>
          <a:p>
            <a:pPr marL="665665" lvl="1" indent="-379060">
              <a:spcBef>
                <a:spcPts val="291"/>
              </a:spcBef>
              <a:buClr>
                <a:srgbClr val="000000"/>
              </a:buClr>
              <a:buFont typeface="Calibri" charset="0"/>
              <a:buAutoNum type="arabicPeriod"/>
            </a:pPr>
            <a:r>
              <a:rPr lang="en-US" altLang="en-US" sz="2330" dirty="0"/>
              <a:t>Plan your professional development for next year</a:t>
            </a:r>
          </a:p>
          <a:p>
            <a:pPr marL="956893" lvl="2" indent="-379060">
              <a:spcBef>
                <a:spcPts val="291"/>
              </a:spcBef>
              <a:buClr>
                <a:srgbClr val="000000"/>
              </a:buClr>
            </a:pPr>
            <a:r>
              <a:rPr lang="en-US" altLang="en-US" sz="2038" dirty="0">
                <a:solidFill>
                  <a:srgbClr val="FF0000"/>
                </a:solidFill>
              </a:rPr>
              <a:t>VTPBIS Professional Learning Calendar</a:t>
            </a:r>
            <a:endParaRPr lang="en-US" altLang="en-US" sz="2038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5A73E-7FE3-804C-97E7-6B3935DA2AEA}"/>
              </a:ext>
            </a:extLst>
          </p:cNvPr>
          <p:cNvSpPr txBox="1"/>
          <p:nvPr/>
        </p:nvSpPr>
        <p:spPr>
          <a:xfrm>
            <a:off x="3554581" y="605119"/>
            <a:ext cx="5099281" cy="68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83" b="1" dirty="0"/>
              <a:t>Get Ready for Next Year</a:t>
            </a:r>
          </a:p>
        </p:txBody>
      </p:sp>
    </p:spTree>
    <p:extLst>
      <p:ext uri="{BB962C8B-B14F-4D97-AF65-F5344CB8AC3E}">
        <p14:creationId xmlns:p14="http://schemas.microsoft.com/office/powerpoint/2010/main" val="424331267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8E7BFA-66DC-2C4D-8A19-368C07A6D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627" y="1931654"/>
            <a:ext cx="5594747" cy="3095625"/>
          </a:xfrm>
          <a:prstGeom prst="ellipse">
            <a:avLst/>
          </a:prstGeom>
          <a:solidFill>
            <a:schemeClr val="tx1">
              <a:alpha val="7843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53251" name="Rectangle 24">
            <a:extLst>
              <a:ext uri="{FF2B5EF4-FFF2-40B4-BE49-F238E27FC236}">
                <a16:creationId xmlns:a16="http://schemas.microsoft.com/office/drawing/2014/main" id="{5779A60D-A5D8-3248-BCD2-BAC21AE5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899" y="692648"/>
            <a:ext cx="6172200" cy="557213"/>
          </a:xfrm>
          <a:noFill/>
        </p:spPr>
        <p:txBody>
          <a:bodyPr vert="horz" wrap="square" lIns="26788" tIns="26788" rIns="87746" bIns="2678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42863"/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Arial" panose="020B0604020202020204" pitchFamily="34" charset="0"/>
              </a:rPr>
              <a:t>Vermont PBIS System of Support</a:t>
            </a:r>
          </a:p>
        </p:txBody>
      </p:sp>
      <p:grpSp>
        <p:nvGrpSpPr>
          <p:cNvPr id="53252" name="Group 8">
            <a:extLst>
              <a:ext uri="{FF2B5EF4-FFF2-40B4-BE49-F238E27FC236}">
                <a16:creationId xmlns:a16="http://schemas.microsoft.com/office/drawing/2014/main" id="{29FFBE4A-8839-AD4C-8B0D-2CADD28C18D8}"/>
              </a:ext>
            </a:extLst>
          </p:cNvPr>
          <p:cNvGrpSpPr>
            <a:grpSpLocks/>
          </p:cNvGrpSpPr>
          <p:nvPr/>
        </p:nvGrpSpPr>
        <p:grpSpPr bwMode="auto">
          <a:xfrm>
            <a:off x="4854180" y="1910954"/>
            <a:ext cx="2736056" cy="2996070"/>
            <a:chOff x="3432066" y="1584577"/>
            <a:chExt cx="3492961" cy="3994723"/>
          </a:xfrm>
        </p:grpSpPr>
        <p:sp>
          <p:nvSpPr>
            <p:cNvPr id="53258" name="AutoShape 11">
              <a:extLst>
                <a:ext uri="{FF2B5EF4-FFF2-40B4-BE49-F238E27FC236}">
                  <a16:creationId xmlns:a16="http://schemas.microsoft.com/office/drawing/2014/main" id="{F9FEBB66-62A2-AA48-9065-942E4016C8DF}"/>
                </a:ext>
              </a:extLst>
            </p:cNvPr>
            <p:cNvSpPr>
              <a:spLocks/>
            </p:cNvSpPr>
            <p:nvPr/>
          </p:nvSpPr>
          <p:spPr bwMode="auto">
            <a:xfrm rot="20605107" flipH="1">
              <a:off x="5601106" y="2006848"/>
              <a:ext cx="1106560" cy="696906"/>
            </a:xfrm>
            <a:custGeom>
              <a:avLst/>
              <a:gdLst>
                <a:gd name="T0" fmla="*/ 0 w 21600"/>
                <a:gd name="T1" fmla="*/ 2147483646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21600"/>
                  </a:moveTo>
                  <a:lnTo>
                    <a:pt x="0" y="16933"/>
                  </a:lnTo>
                  <a:cubicBezTo>
                    <a:pt x="0" y="9498"/>
                    <a:pt x="4143" y="3472"/>
                    <a:pt x="9255" y="3472"/>
                  </a:cubicBezTo>
                  <a:lnTo>
                    <a:pt x="15342" y="3472"/>
                  </a:lnTo>
                  <a:lnTo>
                    <a:pt x="15342" y="0"/>
                  </a:lnTo>
                  <a:lnTo>
                    <a:pt x="21600" y="7869"/>
                  </a:lnTo>
                  <a:lnTo>
                    <a:pt x="15342" y="15737"/>
                  </a:lnTo>
                  <a:lnTo>
                    <a:pt x="15342" y="12266"/>
                  </a:lnTo>
                  <a:lnTo>
                    <a:pt x="9255" y="12266"/>
                  </a:lnTo>
                  <a:cubicBezTo>
                    <a:pt x="7483" y="12266"/>
                    <a:pt x="6046" y="14355"/>
                    <a:pt x="6046" y="16933"/>
                  </a:cubicBezTo>
                  <a:lnTo>
                    <a:pt x="6046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1">
              <a:gsLst>
                <a:gs pos="0">
                  <a:srgbClr val="E46C0A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defTabSz="342900" eaLnBrk="0" hangingPunct="0"/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3259" name="AutoShape 25">
              <a:extLst>
                <a:ext uri="{FF2B5EF4-FFF2-40B4-BE49-F238E27FC236}">
                  <a16:creationId xmlns:a16="http://schemas.microsoft.com/office/drawing/2014/main" id="{E7E74134-AE38-0849-BA89-23910486A41E}"/>
                </a:ext>
              </a:extLst>
            </p:cNvPr>
            <p:cNvSpPr>
              <a:spLocks/>
            </p:cNvSpPr>
            <p:nvPr/>
          </p:nvSpPr>
          <p:spPr bwMode="auto">
            <a:xfrm rot="8781472" flipH="1">
              <a:off x="5877746" y="4296002"/>
              <a:ext cx="1047281" cy="773105"/>
            </a:xfrm>
            <a:custGeom>
              <a:avLst/>
              <a:gdLst>
                <a:gd name="T0" fmla="*/ 0 w 21600"/>
                <a:gd name="T1" fmla="*/ 2147483646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21600"/>
                  </a:moveTo>
                  <a:lnTo>
                    <a:pt x="0" y="16933"/>
                  </a:lnTo>
                  <a:cubicBezTo>
                    <a:pt x="0" y="9498"/>
                    <a:pt x="4143" y="3472"/>
                    <a:pt x="9255" y="3472"/>
                  </a:cubicBezTo>
                  <a:lnTo>
                    <a:pt x="15342" y="3472"/>
                  </a:lnTo>
                  <a:lnTo>
                    <a:pt x="15342" y="0"/>
                  </a:lnTo>
                  <a:lnTo>
                    <a:pt x="21600" y="7869"/>
                  </a:lnTo>
                  <a:lnTo>
                    <a:pt x="15342" y="15737"/>
                  </a:lnTo>
                  <a:lnTo>
                    <a:pt x="15342" y="12266"/>
                  </a:lnTo>
                  <a:lnTo>
                    <a:pt x="9255" y="12266"/>
                  </a:lnTo>
                  <a:cubicBezTo>
                    <a:pt x="7483" y="12266"/>
                    <a:pt x="6046" y="14355"/>
                    <a:pt x="6046" y="16933"/>
                  </a:cubicBezTo>
                  <a:lnTo>
                    <a:pt x="6046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1">
              <a:gsLst>
                <a:gs pos="0">
                  <a:srgbClr val="408000"/>
                </a:gs>
                <a:gs pos="100000">
                  <a:srgbClr val="EAEEF5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rot="10800000" lIns="0" tIns="0" rIns="0" bIns="0"/>
            <a:lstStyle/>
            <a:p>
              <a:pPr defTabSz="342900" eaLnBrk="0" hangingPunct="0"/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3260" name="TextBox 1">
              <a:extLst>
                <a:ext uri="{FF2B5EF4-FFF2-40B4-BE49-F238E27FC236}">
                  <a16:creationId xmlns:a16="http://schemas.microsoft.com/office/drawing/2014/main" id="{CAE2531C-1408-8041-9FFB-0824446C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913" y="5056085"/>
              <a:ext cx="2556191" cy="52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50" b="1">
                  <a:solidFill>
                    <a:srgbClr val="000000"/>
                  </a:solidFill>
                </a:rPr>
                <a:t>FEEDBACK LOOPS</a:t>
              </a:r>
            </a:p>
          </p:txBody>
        </p:sp>
        <p:sp>
          <p:nvSpPr>
            <p:cNvPr id="53261" name="TextBox 6">
              <a:extLst>
                <a:ext uri="{FF2B5EF4-FFF2-40B4-BE49-F238E27FC236}">
                  <a16:creationId xmlns:a16="http://schemas.microsoft.com/office/drawing/2014/main" id="{5976EB35-FB68-E544-ACFD-F8833D0CD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931" y="1584577"/>
              <a:ext cx="2437170" cy="52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50" b="1" dirty="0">
                  <a:solidFill>
                    <a:srgbClr val="000000"/>
                  </a:solidFill>
                </a:rPr>
                <a:t>SUPPORT LOOPS</a:t>
              </a:r>
            </a:p>
          </p:txBody>
        </p:sp>
        <p:sp>
          <p:nvSpPr>
            <p:cNvPr id="53262" name="AutoShape 11">
              <a:extLst>
                <a:ext uri="{FF2B5EF4-FFF2-40B4-BE49-F238E27FC236}">
                  <a16:creationId xmlns:a16="http://schemas.microsoft.com/office/drawing/2014/main" id="{333EBDD3-B433-B543-B2CF-4B056770155A}"/>
                </a:ext>
              </a:extLst>
            </p:cNvPr>
            <p:cNvSpPr>
              <a:spLocks/>
            </p:cNvSpPr>
            <p:nvPr/>
          </p:nvSpPr>
          <p:spPr bwMode="auto">
            <a:xfrm rot="20605107" flipH="1">
              <a:off x="3432066" y="2006848"/>
              <a:ext cx="1106560" cy="696906"/>
            </a:xfrm>
            <a:custGeom>
              <a:avLst/>
              <a:gdLst>
                <a:gd name="T0" fmla="*/ 0 w 21600"/>
                <a:gd name="T1" fmla="*/ 2147483646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21600"/>
                  </a:moveTo>
                  <a:lnTo>
                    <a:pt x="0" y="16933"/>
                  </a:lnTo>
                  <a:cubicBezTo>
                    <a:pt x="0" y="9498"/>
                    <a:pt x="4143" y="3472"/>
                    <a:pt x="9255" y="3472"/>
                  </a:cubicBezTo>
                  <a:lnTo>
                    <a:pt x="15342" y="3472"/>
                  </a:lnTo>
                  <a:lnTo>
                    <a:pt x="15342" y="0"/>
                  </a:lnTo>
                  <a:lnTo>
                    <a:pt x="21600" y="7869"/>
                  </a:lnTo>
                  <a:lnTo>
                    <a:pt x="15342" y="15737"/>
                  </a:lnTo>
                  <a:lnTo>
                    <a:pt x="15342" y="12266"/>
                  </a:lnTo>
                  <a:lnTo>
                    <a:pt x="9255" y="12266"/>
                  </a:lnTo>
                  <a:cubicBezTo>
                    <a:pt x="7483" y="12266"/>
                    <a:pt x="6046" y="14355"/>
                    <a:pt x="6046" y="16933"/>
                  </a:cubicBezTo>
                  <a:lnTo>
                    <a:pt x="6046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1">
              <a:gsLst>
                <a:gs pos="0">
                  <a:srgbClr val="E46C0A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defTabSz="342900" eaLnBrk="0" hangingPunct="0"/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3263" name="AutoShape 25">
              <a:extLst>
                <a:ext uri="{FF2B5EF4-FFF2-40B4-BE49-F238E27FC236}">
                  <a16:creationId xmlns:a16="http://schemas.microsoft.com/office/drawing/2014/main" id="{31D3FB1D-FC9F-E04F-A1C0-9FFFDF8767B3}"/>
                </a:ext>
              </a:extLst>
            </p:cNvPr>
            <p:cNvSpPr>
              <a:spLocks/>
            </p:cNvSpPr>
            <p:nvPr/>
          </p:nvSpPr>
          <p:spPr bwMode="auto">
            <a:xfrm rot="8781472" flipH="1">
              <a:off x="3594706" y="4296002"/>
              <a:ext cx="1047281" cy="773105"/>
            </a:xfrm>
            <a:custGeom>
              <a:avLst/>
              <a:gdLst>
                <a:gd name="T0" fmla="*/ 0 w 21600"/>
                <a:gd name="T1" fmla="*/ 2147483646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21600"/>
                  </a:moveTo>
                  <a:lnTo>
                    <a:pt x="0" y="16933"/>
                  </a:lnTo>
                  <a:cubicBezTo>
                    <a:pt x="0" y="9498"/>
                    <a:pt x="4143" y="3472"/>
                    <a:pt x="9255" y="3472"/>
                  </a:cubicBezTo>
                  <a:lnTo>
                    <a:pt x="15342" y="3472"/>
                  </a:lnTo>
                  <a:lnTo>
                    <a:pt x="15342" y="0"/>
                  </a:lnTo>
                  <a:lnTo>
                    <a:pt x="21600" y="7869"/>
                  </a:lnTo>
                  <a:lnTo>
                    <a:pt x="15342" y="15737"/>
                  </a:lnTo>
                  <a:lnTo>
                    <a:pt x="15342" y="12266"/>
                  </a:lnTo>
                  <a:lnTo>
                    <a:pt x="9255" y="12266"/>
                  </a:lnTo>
                  <a:cubicBezTo>
                    <a:pt x="7483" y="12266"/>
                    <a:pt x="6046" y="14355"/>
                    <a:pt x="6046" y="16933"/>
                  </a:cubicBezTo>
                  <a:lnTo>
                    <a:pt x="6046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1">
              <a:gsLst>
                <a:gs pos="0">
                  <a:srgbClr val="408000"/>
                </a:gs>
                <a:gs pos="100000">
                  <a:srgbClr val="EAEEF5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rot="10800000" lIns="0" tIns="0" rIns="0" bIns="0"/>
            <a:lstStyle/>
            <a:p>
              <a:pPr defTabSz="342900" eaLnBrk="0" hangingPunct="0"/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53253" name="Rectangle 5">
            <a:extLst>
              <a:ext uri="{FF2B5EF4-FFF2-40B4-BE49-F238E27FC236}">
                <a16:creationId xmlns:a16="http://schemas.microsoft.com/office/drawing/2014/main" id="{5D787E05-76E0-604E-A354-D9C048584A31}"/>
              </a:ext>
            </a:extLst>
          </p:cNvPr>
          <p:cNvSpPr>
            <a:spLocks/>
          </p:cNvSpPr>
          <p:nvPr/>
        </p:nvSpPr>
        <p:spPr bwMode="auto">
          <a:xfrm>
            <a:off x="3663555" y="2725342"/>
            <a:ext cx="1569244" cy="1269206"/>
          </a:xfrm>
          <a:prstGeom prst="rect">
            <a:avLst/>
          </a:prstGeom>
          <a:solidFill>
            <a:srgbClr val="8EB4E3"/>
          </a:solidFill>
          <a:ln w="9525">
            <a:solidFill>
              <a:schemeClr val="tx2"/>
            </a:solidFill>
            <a:round/>
            <a:headEnd/>
            <a:tailEnd/>
          </a:ln>
          <a:effectLst>
            <a:outerShdw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>
            <a:lvl1pPr defTabSz="642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50" u="sng">
                <a:solidFill>
                  <a:srgbClr val="000000"/>
                </a:solidFill>
                <a:sym typeface="Chalkboard" panose="03050602040202020205" pitchFamily="66" charset="77"/>
              </a:rPr>
              <a:t>School Level: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75">
              <a:solidFill>
                <a:srgbClr val="000000"/>
              </a:solidFill>
              <a:sym typeface="Chalkboard" panose="03050602040202020205" pitchFamily="66" charset="7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School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Coordinators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50">
              <a:solidFill>
                <a:srgbClr val="000000"/>
              </a:solidFill>
              <a:sym typeface="Chalkboard" panose="03050602040202020205" pitchFamily="66" charset="77"/>
            </a:endParaRPr>
          </a:p>
        </p:txBody>
      </p:sp>
      <p:sp>
        <p:nvSpPr>
          <p:cNvPr id="53254" name="Rectangle 5">
            <a:extLst>
              <a:ext uri="{FF2B5EF4-FFF2-40B4-BE49-F238E27FC236}">
                <a16:creationId xmlns:a16="http://schemas.microsoft.com/office/drawing/2014/main" id="{6B159FF1-FA1E-1B4A-A4F5-EBFD4987B919}"/>
              </a:ext>
            </a:extLst>
          </p:cNvPr>
          <p:cNvSpPr>
            <a:spLocks/>
          </p:cNvSpPr>
          <p:nvPr/>
        </p:nvSpPr>
        <p:spPr bwMode="auto">
          <a:xfrm>
            <a:off x="5357815" y="2727722"/>
            <a:ext cx="1570435" cy="1265634"/>
          </a:xfrm>
          <a:prstGeom prst="rect">
            <a:avLst/>
          </a:prstGeom>
          <a:solidFill>
            <a:srgbClr val="8EB4E3"/>
          </a:solidFill>
          <a:ln w="9525">
            <a:solidFill>
              <a:schemeClr val="tx2"/>
            </a:solidFill>
            <a:round/>
            <a:headEnd/>
            <a:tailEnd/>
          </a:ln>
          <a:effectLst>
            <a:outerShdw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>
            <a:lvl1pPr defTabSz="642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50" u="sng">
                <a:solidFill>
                  <a:srgbClr val="000000"/>
                </a:solidFill>
                <a:sym typeface="Chalkboard" panose="03050602040202020205" pitchFamily="66" charset="77"/>
              </a:rPr>
              <a:t>SU/SD Level: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75" u="sng">
              <a:solidFill>
                <a:srgbClr val="000000"/>
              </a:solidFill>
              <a:sym typeface="Chalkboard" panose="03050602040202020205" pitchFamily="66" charset="7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SU/SD Coordinators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50">
              <a:solidFill>
                <a:srgbClr val="000000"/>
              </a:solidFill>
              <a:sym typeface="Chalkboard" panose="03050602040202020205" pitchFamily="66" charset="77"/>
            </a:endParaRPr>
          </a:p>
        </p:txBody>
      </p:sp>
      <p:sp>
        <p:nvSpPr>
          <p:cNvPr id="53255" name="Rectangle 5">
            <a:extLst>
              <a:ext uri="{FF2B5EF4-FFF2-40B4-BE49-F238E27FC236}">
                <a16:creationId xmlns:a16="http://schemas.microsoft.com/office/drawing/2014/main" id="{A9DABAF5-A9C3-9749-ADA4-FEAB82DC5D53}"/>
              </a:ext>
            </a:extLst>
          </p:cNvPr>
          <p:cNvSpPr>
            <a:spLocks/>
          </p:cNvSpPr>
          <p:nvPr/>
        </p:nvSpPr>
        <p:spPr bwMode="auto">
          <a:xfrm>
            <a:off x="7052073" y="2728915"/>
            <a:ext cx="1569244" cy="1265635"/>
          </a:xfrm>
          <a:prstGeom prst="rect">
            <a:avLst/>
          </a:prstGeom>
          <a:solidFill>
            <a:srgbClr val="8EB4E3"/>
          </a:solidFill>
          <a:ln w="9525">
            <a:solidFill>
              <a:schemeClr val="tx2"/>
            </a:solidFill>
            <a:round/>
            <a:headEnd/>
            <a:tailEnd/>
          </a:ln>
          <a:effectLst>
            <a:outerShdw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>
            <a:lvl1pPr defTabSz="642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50" u="sng">
                <a:solidFill>
                  <a:srgbClr val="000000"/>
                </a:solidFill>
                <a:sym typeface="Chalkboard" panose="03050602040202020205" pitchFamily="66" charset="77"/>
              </a:rPr>
              <a:t>State Level: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75">
              <a:solidFill>
                <a:srgbClr val="000000"/>
              </a:solidFill>
              <a:sym typeface="Chalkboard" panose="03050602040202020205" pitchFamily="66" charset="7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TAs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Trainers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50">
                <a:solidFill>
                  <a:srgbClr val="000000"/>
                </a:solidFill>
                <a:sym typeface="Chalkboard" panose="03050602040202020205" pitchFamily="66" charset="77"/>
              </a:rPr>
              <a:t>Coaches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50">
              <a:solidFill>
                <a:srgbClr val="000000"/>
              </a:solidFill>
              <a:sym typeface="Chalkboard" panose="03050602040202020205" pitchFamily="66" charset="77"/>
            </a:endParaRPr>
          </a:p>
        </p:txBody>
      </p:sp>
      <p:sp>
        <p:nvSpPr>
          <p:cNvPr id="10" name="Moon 9">
            <a:extLst>
              <a:ext uri="{FF2B5EF4-FFF2-40B4-BE49-F238E27FC236}">
                <a16:creationId xmlns:a16="http://schemas.microsoft.com/office/drawing/2014/main" id="{FBB829B2-1D29-8C4F-AC2B-07C105D3AB03}"/>
              </a:ext>
            </a:extLst>
          </p:cNvPr>
          <p:cNvSpPr/>
          <p:nvPr/>
        </p:nvSpPr>
        <p:spPr>
          <a:xfrm rot="16200000">
            <a:off x="5307212" y="1916312"/>
            <a:ext cx="1631156" cy="5594747"/>
          </a:xfrm>
          <a:prstGeom prst="moon">
            <a:avLst>
              <a:gd name="adj" fmla="val 32256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707805-87B1-1449-990F-EB6707844BF2}"/>
              </a:ext>
            </a:extLst>
          </p:cNvPr>
          <p:cNvSpPr/>
          <p:nvPr/>
        </p:nvSpPr>
        <p:spPr>
          <a:xfrm>
            <a:off x="4141972" y="3938442"/>
            <a:ext cx="3998546" cy="1359601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0024684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n w="0"/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Leadership Teams at ALL Levels of Support</a:t>
            </a:r>
          </a:p>
        </p:txBody>
      </p:sp>
    </p:spTree>
    <p:extLst>
      <p:ext uri="{BB962C8B-B14F-4D97-AF65-F5344CB8AC3E}">
        <p14:creationId xmlns:p14="http://schemas.microsoft.com/office/powerpoint/2010/main" val="1692649809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5">
            <a:extLst>
              <a:ext uri="{FF2B5EF4-FFF2-40B4-BE49-F238E27FC236}">
                <a16:creationId xmlns:a16="http://schemas.microsoft.com/office/drawing/2014/main" id="{3C270104-7B23-C249-9E84-8FD48FCDBB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67001" y="6000751"/>
            <a:ext cx="6029325" cy="34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>
              <a:spcBef>
                <a:spcPct val="0"/>
              </a:spcBef>
              <a:buNone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69634" name="Content Placeholder 12">
            <a:extLst>
              <a:ext uri="{FF2B5EF4-FFF2-40B4-BE49-F238E27FC236}">
                <a16:creationId xmlns:a16="http://schemas.microsoft.com/office/drawing/2014/main" id="{B02A7ED7-83AC-3E40-8BA5-B57FDF84FB3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03007" y="1627587"/>
            <a:ext cx="4268391" cy="4264819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Three types of TA to VTPBIS schools and SU/SDs: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9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350" dirty="0">
                <a:ea typeface="ＭＳ Ｐゴシック" panose="020B0600070205080204" pitchFamily="34" charset="-128"/>
              </a:rPr>
              <a:t>1. SYSTEMS: Specific supports include: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Determining readiness for VTPBIS training at all tiers;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Identifying other VTPBIS Professional Learning opportunities;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Seeking resources to support VTPBIS implementation; 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Understanding how to access VTPBIS Coaches/Trainers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350" dirty="0">
                <a:ea typeface="ＭＳ Ｐゴシック" panose="020B0600070205080204" pitchFamily="34" charset="-128"/>
              </a:rPr>
              <a:t>2. DATA: Specific supports include: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Understanding and using the VTPBIS data tools (School-wide Evaluation Tool; Tiered Fidelity Inventory; Self-Assessment Survey; SWIS, etc.);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Assistance with problem solving using data; 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Assistance with developing and sharing data with stakeholders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350" dirty="0">
                <a:ea typeface="ＭＳ Ｐゴシック" panose="020B0600070205080204" pitchFamily="34" charset="-128"/>
              </a:rPr>
              <a:t>3. PRACTICES: Specific supports include: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Implementing PBIS with fidelity at all tiers;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Identifying evidence-based practices; 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350" dirty="0">
                <a:ea typeface="ＭＳ Ｐゴシック" panose="020B0600070205080204" pitchFamily="34" charset="-128"/>
              </a:rPr>
              <a:t>Consultation about implementation dips</a:t>
            </a:r>
            <a:endParaRPr lang="en-US" altLang="en-US" sz="1125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1125" dirty="0">
              <a:ea typeface="ＭＳ Ｐゴシック" panose="020B0600070205080204" pitchFamily="34" charset="-128"/>
            </a:endParaRPr>
          </a:p>
        </p:txBody>
      </p:sp>
      <p:sp>
        <p:nvSpPr>
          <p:cNvPr id="69635" name="Rectangle 24">
            <a:extLst>
              <a:ext uri="{FF2B5EF4-FFF2-40B4-BE49-F238E27FC236}">
                <a16:creationId xmlns:a16="http://schemas.microsoft.com/office/drawing/2014/main" id="{1C03D276-C63D-0D49-A97D-5DC93CA93C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3231" y="962027"/>
            <a:ext cx="6172200" cy="569119"/>
          </a:xfrm>
          <a:noFill/>
        </p:spPr>
        <p:txBody>
          <a:bodyPr vert="horz" wrap="square" lIns="26788" tIns="26788" rIns="87746" bIns="2678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42863"/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Arial" panose="020B0604020202020204" pitchFamily="34" charset="0"/>
              </a:rPr>
              <a:t>VTPBIS State TAs</a:t>
            </a:r>
          </a:p>
        </p:txBody>
      </p:sp>
      <p:sp>
        <p:nvSpPr>
          <p:cNvPr id="69636" name="TextBox 1">
            <a:extLst>
              <a:ext uri="{FF2B5EF4-FFF2-40B4-BE49-F238E27FC236}">
                <a16:creationId xmlns:a16="http://schemas.microsoft.com/office/drawing/2014/main" id="{59B5920F-7FC1-C143-889D-658FD05FB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2" y="222051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eaLnBrk="0" hangingPunct="0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69637" name="Picture 12">
            <a:extLst>
              <a:ext uri="{FF2B5EF4-FFF2-40B4-BE49-F238E27FC236}">
                <a16:creationId xmlns:a16="http://schemas.microsoft.com/office/drawing/2014/main" id="{7A7EA716-983B-9140-9E04-095DF9CB5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75" y="2776934"/>
            <a:ext cx="899974" cy="13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">
            <a:extLst>
              <a:ext uri="{FF2B5EF4-FFF2-40B4-BE49-F238E27FC236}">
                <a16:creationId xmlns:a16="http://schemas.microsoft.com/office/drawing/2014/main" id="{A12C9DEC-8B28-644B-82AC-4F3F1E1C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1973543"/>
            <a:ext cx="1064484" cy="10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>
            <a:extLst>
              <a:ext uri="{FF2B5EF4-FFF2-40B4-BE49-F238E27FC236}">
                <a16:creationId xmlns:a16="http://schemas.microsoft.com/office/drawing/2014/main" id="{263A34D7-8FC8-554C-8549-CC7931DA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39" y="963925"/>
            <a:ext cx="1009621" cy="100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D5D5BC-47BB-204B-AE8F-BB17FAB71DE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728" y="4899268"/>
            <a:ext cx="1135013" cy="851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989F93-EA2E-234F-87A6-29046F3835C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23391" y="3687923"/>
            <a:ext cx="899974" cy="13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1387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ACF41AD-32B8-3040-A220-17E86388C8E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3376" b="6075"/>
          <a:stretch/>
        </p:blipFill>
        <p:spPr>
          <a:xfrm>
            <a:off x="2904251" y="961865"/>
            <a:ext cx="6392455" cy="4951709"/>
          </a:xfrm>
        </p:spPr>
      </p:pic>
    </p:spTree>
    <p:extLst>
      <p:ext uri="{BB962C8B-B14F-4D97-AF65-F5344CB8AC3E}">
        <p14:creationId xmlns:p14="http://schemas.microsoft.com/office/powerpoint/2010/main" val="2871697073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>
            <a:extLst>
              <a:ext uri="{FF2B5EF4-FFF2-40B4-BE49-F238E27FC236}">
                <a16:creationId xmlns:a16="http://schemas.microsoft.com/office/drawing/2014/main" id="{9DE61621-448F-914D-B067-01A7F2D30800}"/>
              </a:ext>
            </a:extLst>
          </p:cNvPr>
          <p:cNvSpPr>
            <a:spLocks noChangeArrowheads="1"/>
          </p:cNvSpPr>
          <p:nvPr/>
        </p:nvSpPr>
        <p:spPr bwMode="auto">
          <a:xfrm rot="-1646119">
            <a:off x="2445236" y="3541605"/>
            <a:ext cx="514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eaLnBrk="0" hangingPunct="0">
              <a:spcBef>
                <a:spcPct val="0"/>
              </a:spcBef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https://www.facebook.com/groups/PBISVermont/</a:t>
            </a: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342900" eaLnBrk="0" hangingPunct="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6978" name="Picture 3">
            <a:extLst>
              <a:ext uri="{FF2B5EF4-FFF2-40B4-BE49-F238E27FC236}">
                <a16:creationId xmlns:a16="http://schemas.microsoft.com/office/drawing/2014/main" id="{03E42B79-26CD-7145-B365-56BE7AB74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7540">
            <a:off x="2952751" y="2480074"/>
            <a:ext cx="2862263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4">
            <a:extLst>
              <a:ext uri="{FF2B5EF4-FFF2-40B4-BE49-F238E27FC236}">
                <a16:creationId xmlns:a16="http://schemas.microsoft.com/office/drawing/2014/main" id="{CEB8D30E-8BEB-E64E-8D02-0CCF0D58A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578">
            <a:off x="7094936" y="2169319"/>
            <a:ext cx="2295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AutoShape 2" descr="mage result for pinterest">
            <a:extLst>
              <a:ext uri="{FF2B5EF4-FFF2-40B4-BE49-F238E27FC236}">
                <a16:creationId xmlns:a16="http://schemas.microsoft.com/office/drawing/2014/main" id="{B0A69579-AD34-4E4D-B9C1-6CDEBB0D75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8572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eaLnBrk="0" hangingPunct="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6981" name="Rectangle 2">
            <a:extLst>
              <a:ext uri="{FF2B5EF4-FFF2-40B4-BE49-F238E27FC236}">
                <a16:creationId xmlns:a16="http://schemas.microsoft.com/office/drawing/2014/main" id="{C387DEB0-477A-1148-8B33-772E2F0AA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298" y="3993359"/>
            <a:ext cx="31039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eaLnBrk="0" hangingPunct="0">
              <a:spcBef>
                <a:spcPct val="0"/>
              </a:spcBef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hlinkClick r:id="rId6"/>
              </a:rPr>
              <a:t>https://twitter.com/vtpbis</a:t>
            </a: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342900" eaLnBrk="0" hangingPunct="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6982" name="Title 8">
            <a:extLst>
              <a:ext uri="{FF2B5EF4-FFF2-40B4-BE49-F238E27FC236}">
                <a16:creationId xmlns:a16="http://schemas.microsoft.com/office/drawing/2014/main" id="{3D2A6C6E-6073-8440-84AF-FD49E61D661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Stay Connected</a:t>
            </a:r>
          </a:p>
        </p:txBody>
      </p:sp>
      <p:sp>
        <p:nvSpPr>
          <p:cNvPr id="126983" name="TextBox 12">
            <a:extLst>
              <a:ext uri="{FF2B5EF4-FFF2-40B4-BE49-F238E27FC236}">
                <a16:creationId xmlns:a16="http://schemas.microsoft.com/office/drawing/2014/main" id="{E139A111-C065-5347-9718-1F99DA214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4" y="4687493"/>
            <a:ext cx="388739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>
              <a:spcBef>
                <a:spcPct val="0"/>
              </a:spcBef>
              <a:buNone/>
            </a:pPr>
            <a:r>
              <a:rPr lang="en-US" altLang="en-US" sz="2250" b="1">
                <a:solidFill>
                  <a:srgbClr val="0000FF"/>
                </a:solidFill>
              </a:rPr>
              <a:t>Please share all of the awesome things you are doing by using #VTPBIS or @VTPBIS</a:t>
            </a:r>
          </a:p>
        </p:txBody>
      </p:sp>
    </p:spTree>
    <p:extLst>
      <p:ext uri="{BB962C8B-B14F-4D97-AF65-F5344CB8AC3E}">
        <p14:creationId xmlns:p14="http://schemas.microsoft.com/office/powerpoint/2010/main" val="377324694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334000" cy="1143000"/>
          </a:xfrm>
        </p:spPr>
        <p:txBody>
          <a:bodyPr/>
          <a:lstStyle/>
          <a:p>
            <a:r>
              <a:rPr lang="en-US" dirty="0"/>
              <a:t>F-BSP Activity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752600" y="1417639"/>
            <a:ext cx="5334000" cy="501435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Complete </a:t>
            </a:r>
            <a:r>
              <a:rPr lang="en-US" i="1" dirty="0"/>
              <a:t>Stage 2: Goals </a:t>
            </a:r>
            <a:r>
              <a:rPr lang="en-US" dirty="0"/>
              <a:t>from p. 2 of F-BSP for your student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Discuss if observations might be needed to gather baseline data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Choose a method for collecting baseline data</a:t>
            </a:r>
          </a:p>
        </p:txBody>
      </p:sp>
      <p:sp>
        <p:nvSpPr>
          <p:cNvPr id="4" name="object 2"/>
          <p:cNvSpPr/>
          <p:nvPr/>
        </p:nvSpPr>
        <p:spPr>
          <a:xfrm>
            <a:off x="7543800" y="0"/>
            <a:ext cx="4648200" cy="6858000"/>
          </a:xfrm>
          <a:custGeom>
            <a:avLst/>
            <a:gdLst/>
            <a:ahLst/>
            <a:cxnLst/>
            <a:rect l="l" t="t" r="r" b="b"/>
            <a:pathLst>
              <a:path w="5161715" h="7277792">
                <a:moveTo>
                  <a:pt x="3977389" y="0"/>
                </a:moveTo>
                <a:lnTo>
                  <a:pt x="3274070" y="0"/>
                </a:lnTo>
                <a:lnTo>
                  <a:pt x="0" y="7277792"/>
                </a:lnTo>
                <a:lnTo>
                  <a:pt x="5161715" y="7277792"/>
                </a:lnTo>
                <a:lnTo>
                  <a:pt x="5161715" y="2632586"/>
                </a:lnTo>
                <a:lnTo>
                  <a:pt x="3977389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420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0" y="1165548"/>
            <a:ext cx="9144000" cy="155803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824" b="1" dirty="0"/>
              <a:t>THANK YOU!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98" y="4134421"/>
            <a:ext cx="121856" cy="2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4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E4C45-06CF-7D4A-994F-E826ECA69092}"/>
              </a:ext>
            </a:extLst>
          </p:cNvPr>
          <p:cNvGrpSpPr/>
          <p:nvPr/>
        </p:nvGrpSpPr>
        <p:grpSpPr>
          <a:xfrm>
            <a:off x="6046172" y="1759313"/>
            <a:ext cx="4088428" cy="3879487"/>
            <a:chOff x="1566254" y="4466206"/>
            <a:chExt cx="2043711" cy="193253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072BB0D-ECD2-284D-A28C-5C139B705D92}"/>
                </a:ext>
              </a:extLst>
            </p:cNvPr>
            <p:cNvSpPr/>
            <p:nvPr/>
          </p:nvSpPr>
          <p:spPr>
            <a:xfrm>
              <a:off x="1566254" y="4466206"/>
              <a:ext cx="2043711" cy="19325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E7CAFFB2-A3D1-744D-AA4E-8B3A17B2031D}"/>
                </a:ext>
              </a:extLst>
            </p:cNvPr>
            <p:cNvSpPr txBox="1"/>
            <p:nvPr/>
          </p:nvSpPr>
          <p:spPr>
            <a:xfrm>
              <a:off x="1865549" y="4749219"/>
              <a:ext cx="1445121" cy="1366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dirty="0"/>
                <a:t>4. Intervention (BSP)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EAC876-BA40-5E41-B443-A2AE33A3AA16}"/>
              </a:ext>
            </a:extLst>
          </p:cNvPr>
          <p:cNvSpPr txBox="1"/>
          <p:nvPr/>
        </p:nvSpPr>
        <p:spPr>
          <a:xfrm>
            <a:off x="7010401" y="356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A1CE5E-4881-9643-9BFA-8C2219DAA964}"/>
              </a:ext>
            </a:extLst>
          </p:cNvPr>
          <p:cNvGrpSpPr/>
          <p:nvPr/>
        </p:nvGrpSpPr>
        <p:grpSpPr>
          <a:xfrm>
            <a:off x="1981201" y="1759313"/>
            <a:ext cx="4064971" cy="3879486"/>
            <a:chOff x="4467223" y="4466206"/>
            <a:chExt cx="2043731" cy="19325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2267E09-F761-0F4E-AB60-7B8862DCCE49}"/>
                </a:ext>
              </a:extLst>
            </p:cNvPr>
            <p:cNvSpPr/>
            <p:nvPr/>
          </p:nvSpPr>
          <p:spPr>
            <a:xfrm>
              <a:off x="4467223" y="4466206"/>
              <a:ext cx="2043731" cy="19325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A723E5CE-1B09-744D-AB9E-8EFE62E53CEF}"/>
                </a:ext>
              </a:extLst>
            </p:cNvPr>
            <p:cNvSpPr txBox="1"/>
            <p:nvPr/>
          </p:nvSpPr>
          <p:spPr>
            <a:xfrm>
              <a:off x="4766520" y="4749219"/>
              <a:ext cx="1445137" cy="1366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/>
                <a:t>3. Assessment (FBA)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2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3 &amp; 4 </a:t>
            </a:r>
            <a:r>
              <a:rPr lang="en-US" sz="3600" dirty="0"/>
              <a:t>Assessment &amp; Intervention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Assessment</a:t>
            </a:r>
            <a:r>
              <a:rPr lang="en-US" dirty="0"/>
              <a:t>=Functional Behavior Assessment (FBA)</a:t>
            </a:r>
          </a:p>
          <a:p>
            <a:r>
              <a:rPr lang="en-US" i="1" dirty="0"/>
              <a:t>Intervention</a:t>
            </a:r>
            <a:r>
              <a:rPr lang="en-US" dirty="0"/>
              <a:t> = Behavior Support Plan (BSP)</a:t>
            </a:r>
          </a:p>
          <a:p>
            <a:r>
              <a:rPr lang="en-US" dirty="0"/>
              <a:t>School should have personnel ready to provide simple &amp; complex FBA / BSP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600200" y="4191000"/>
          <a:ext cx="90678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372600" y="533400"/>
            <a:ext cx="1328530" cy="1371600"/>
            <a:chOff x="3184855" y="2847536"/>
            <a:chExt cx="2090530" cy="2273104"/>
          </a:xfrm>
        </p:grpSpPr>
        <p:sp>
          <p:nvSpPr>
            <p:cNvPr id="6" name="5-Point Star 5"/>
            <p:cNvSpPr/>
            <p:nvPr/>
          </p:nvSpPr>
          <p:spPr>
            <a:xfrm>
              <a:off x="3184855" y="2847536"/>
              <a:ext cx="2090530" cy="2273104"/>
            </a:xfrm>
            <a:prstGeom prst="star5">
              <a:avLst/>
            </a:prstGeom>
            <a:solidFill>
              <a:srgbClr val="A114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72920" y="3753254"/>
              <a:ext cx="914399" cy="76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77368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3394</Words>
  <Application>Microsoft Macintosh PowerPoint</Application>
  <PresentationFormat>Widescreen</PresentationFormat>
  <Paragraphs>684</Paragraphs>
  <Slides>70</Slides>
  <Notes>29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</vt:lpstr>
      <vt:lpstr>Calibri Light</vt:lpstr>
      <vt:lpstr>Calisto MT</vt:lpstr>
      <vt:lpstr>Century Gothic</vt:lpstr>
      <vt:lpstr>Times New Roman</vt:lpstr>
      <vt:lpstr>Wingdings</vt:lpstr>
      <vt:lpstr>Office Theme</vt:lpstr>
      <vt:lpstr>Visio</vt:lpstr>
      <vt:lpstr>F-BSP Activity </vt:lpstr>
      <vt:lpstr>PowerPoint Presentation</vt:lpstr>
      <vt:lpstr>Step 2: Setting Goals</vt:lpstr>
      <vt:lpstr>Outlining Behavior Goals</vt:lpstr>
      <vt:lpstr>Collecting Baseline Data for F-BSP</vt:lpstr>
      <vt:lpstr>Collecting Baseline Data</vt:lpstr>
      <vt:lpstr>F-BSP Activity</vt:lpstr>
      <vt:lpstr>PowerPoint Presentation</vt:lpstr>
      <vt:lpstr>Steps 3 &amp; 4 Assessment &amp; Intervention</vt:lpstr>
      <vt:lpstr>Only Two Basic Functions</vt:lpstr>
      <vt:lpstr>F-BSP Template and Tool</vt:lpstr>
      <vt:lpstr>Simple vs. Complex FBA</vt:lpstr>
      <vt:lpstr>Activity #12</vt:lpstr>
      <vt:lpstr>PowerPoint Presentation</vt:lpstr>
      <vt:lpstr>Behavior Pathway</vt:lpstr>
      <vt:lpstr>Hypothesis Summary</vt:lpstr>
      <vt:lpstr>F-BSP Activity</vt:lpstr>
      <vt:lpstr>Competing Behavior Pathway</vt:lpstr>
      <vt:lpstr>Essential Characteristics  of Alternative Behaviors</vt:lpstr>
      <vt:lpstr>Why the Alternative Behavior? </vt:lpstr>
      <vt:lpstr>F-BSP Activity</vt:lpstr>
      <vt:lpstr>The Power of Relationships</vt:lpstr>
      <vt:lpstr>When engaged in an emotionally charged event…</vt:lpstr>
      <vt:lpstr>PowerPoint Presentation</vt:lpstr>
      <vt:lpstr>What is Trauma?</vt:lpstr>
      <vt:lpstr>PowerPoint Presentation</vt:lpstr>
      <vt:lpstr>General Strategies</vt:lpstr>
      <vt:lpstr>BSP Strategies Based on FBA</vt:lpstr>
      <vt:lpstr>F-BSP Strategy Types</vt:lpstr>
      <vt:lpstr>Setting Event Strategies</vt:lpstr>
      <vt:lpstr>Setting Events can influence the function of behavior</vt:lpstr>
      <vt:lpstr>F-BSP Activity</vt:lpstr>
      <vt:lpstr>Antecedent Strategies</vt:lpstr>
      <vt:lpstr>Antecedent Strategies</vt:lpstr>
      <vt:lpstr>F-BSP Activity</vt:lpstr>
      <vt:lpstr>Behavior Teaching Strategies</vt:lpstr>
      <vt:lpstr>Behavior Teaching – Adapt your  social skills curricula</vt:lpstr>
      <vt:lpstr>Behavioral Skills Instruction at the  Intensive Level</vt:lpstr>
      <vt:lpstr>F-BSP Activity</vt:lpstr>
      <vt:lpstr>Consequence Strategies</vt:lpstr>
      <vt:lpstr>Consequence Strategies</vt:lpstr>
      <vt:lpstr>F-BSP Activity</vt:lpstr>
      <vt:lpstr>Resources for Interventions</vt:lpstr>
      <vt:lpstr>PowerPoint Presentation</vt:lpstr>
      <vt:lpstr>Step 5: Evaluation</vt:lpstr>
      <vt:lpstr>F-BSP Activity</vt:lpstr>
      <vt:lpstr>PowerPoint Presentation</vt:lpstr>
      <vt:lpstr>Activity #13</vt:lpstr>
      <vt:lpstr>Measuring Fidelity</vt:lpstr>
      <vt:lpstr>F-BSP Activity</vt:lpstr>
      <vt:lpstr>Behavior is improving</vt:lpstr>
      <vt:lpstr>Behavior is NOT improving</vt:lpstr>
      <vt:lpstr>When Starting  New  Interventions…</vt:lpstr>
      <vt:lpstr>CRISIS PLAN</vt:lpstr>
      <vt:lpstr>School-wide Crisis Plan</vt:lpstr>
      <vt:lpstr>Crisis Response</vt:lpstr>
      <vt:lpstr>Crisis Prevention/Intervention Plan</vt:lpstr>
      <vt:lpstr>Taking Care of Yourself</vt:lpstr>
      <vt:lpstr>F-BSP Activity</vt:lpstr>
      <vt:lpstr>PowerPoint Presentation</vt:lpstr>
      <vt:lpstr>When should you refer?</vt:lpstr>
      <vt:lpstr>Effective Mental Health Interventions for Trauma</vt:lpstr>
      <vt:lpstr>Consider an Interconnected Systems Framework</vt:lpstr>
      <vt:lpstr>Did we achieve what we set out to do?</vt:lpstr>
      <vt:lpstr>PowerPoint Presentation</vt:lpstr>
      <vt:lpstr>Vermont PBIS System of Support</vt:lpstr>
      <vt:lpstr>VTPBIS State TAs</vt:lpstr>
      <vt:lpstr>PowerPoint Presentation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F-BSP Activity </dc:title>
  <dc:creator>Ken Kramberg</dc:creator>
  <cp:lastModifiedBy> </cp:lastModifiedBy>
  <cp:revision>3</cp:revision>
  <dcterms:created xsi:type="dcterms:W3CDTF">2021-03-24T22:03:43Z</dcterms:created>
  <dcterms:modified xsi:type="dcterms:W3CDTF">2021-03-28T21:38:20Z</dcterms:modified>
</cp:coreProperties>
</file>