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04D84E-8F60-42B4-915C-18F11EEAFB4D}">
  <a:tblStyle styleId="{1C04D84E-8F60-42B4-915C-18F11EEAFB4D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046558"/>
            <a:ext cx="7772400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buClr>
                <a:srgbClr val="FFA711"/>
              </a:buClr>
              <a:buSzPct val="100000"/>
              <a:defRPr sz="4800" b="1"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182817"/>
            <a:ext cx="7772400" cy="838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SzPct val="100000"/>
              <a:buNone/>
              <a:defRPr sz="3200"/>
            </a:lvl2pPr>
            <a:lvl3pPr lvl="2">
              <a:spcBef>
                <a:spcPts val="0"/>
              </a:spcBef>
              <a:buSzPct val="100000"/>
              <a:buNone/>
              <a:defRPr sz="3200"/>
            </a:lvl3pPr>
            <a:lvl4pPr lvl="3">
              <a:spcBef>
                <a:spcPts val="0"/>
              </a:spcBef>
              <a:buSzPct val="100000"/>
              <a:buNone/>
              <a:defRPr sz="3200"/>
            </a:lvl4pPr>
            <a:lvl5pPr lvl="4">
              <a:spcBef>
                <a:spcPts val="0"/>
              </a:spcBef>
              <a:buSzPct val="100000"/>
              <a:buNone/>
              <a:defRPr sz="3200"/>
            </a:lvl5pPr>
            <a:lvl6pPr lvl="5">
              <a:spcBef>
                <a:spcPts val="0"/>
              </a:spcBef>
              <a:buSzPct val="100000"/>
              <a:buNone/>
              <a:defRPr sz="3200"/>
            </a:lvl6pPr>
            <a:lvl7pPr lvl="6">
              <a:spcBef>
                <a:spcPts val="0"/>
              </a:spcBef>
              <a:buSzPct val="100000"/>
              <a:buNone/>
              <a:defRPr sz="3200"/>
            </a:lvl7pPr>
            <a:lvl8pPr lvl="7">
              <a:spcBef>
                <a:spcPts val="0"/>
              </a:spcBef>
              <a:buSzPct val="100000"/>
              <a:buNone/>
              <a:defRPr sz="3200"/>
            </a:lvl8pPr>
            <a:lvl9pPr lvl="8">
              <a:spcBef>
                <a:spcPts val="0"/>
              </a:spcBef>
              <a:buSzPct val="100000"/>
              <a:buNone/>
              <a:defRPr sz="3200"/>
            </a:lvl9pPr>
          </a:lstStyle>
          <a:p>
            <a:endParaRPr/>
          </a:p>
        </p:txBody>
      </p:sp>
      <p:grpSp>
        <p:nvGrpSpPr>
          <p:cNvPr id="12" name="Shape 12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13" name="Shape 13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24" name="Shape 2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25" name="Shape 2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  <p:grpSp>
        <p:nvGrpSpPr>
          <p:cNvPr id="32" name="Shape 32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3" name="Shape 33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38" name="Shape 38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9" name="Shape 39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471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>
            <a:endParaRPr/>
          </a:p>
        </p:txBody>
      </p:sp>
      <p:grpSp>
        <p:nvGrpSpPr>
          <p:cNvPr id="44" name="Shape 4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45" name="Shape 4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50" name="Shape 50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F2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990"/>
            <a:ext cx="9144000" cy="8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571000" y="562250"/>
            <a:ext cx="7772400" cy="286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PBIS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Targeted &amp; Intensive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Supports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3600"/>
              <a:t>Dothan Brook School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Otter Club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Behavior Supports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CICO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Structured Breaks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Processing Breaks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Recess Planning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Supported Lunch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716600" y="1200150"/>
            <a:ext cx="42791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Academic Supports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Work “Breaks”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AM Homework Club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Reading/homework time during check out (all CICO students)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0850" y="197737"/>
            <a:ext cx="6363425" cy="474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150" y="190512"/>
            <a:ext cx="3836449" cy="476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650" y="181424"/>
            <a:ext cx="3684224" cy="4876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17300" y="152394"/>
            <a:ext cx="3886199" cy="4949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140275" y="205975"/>
            <a:ext cx="88607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600"/>
              <a:t>2014-15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298025" y="1200150"/>
            <a:ext cx="35678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20 CICO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18 Structured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9 Processing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15 Lunch in OC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Recess Planning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3991000" y="1200150"/>
            <a:ext cx="51021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 Teacher Check &amp; Connect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 Gear Up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13 Social Skills Groups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16 Confidence Boosters Groups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Mentoring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179250" y="205975"/>
            <a:ext cx="8782799" cy="87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000"/>
              <a:t>2014-15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963200"/>
            <a:ext cx="4038599" cy="2150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Kindergarten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17 - 1st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6 - 2nd Grade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4689875" y="1963200"/>
            <a:ext cx="4038599" cy="20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10 - 3rd Grade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7 - 4th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4 - 5th Grade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2382100" y="1242075"/>
            <a:ext cx="2967599" cy="55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50 Students* 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6425" y="3988925"/>
            <a:ext cx="7819499" cy="43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E9E0C9"/>
                </a:solidFill>
              </a:rPr>
              <a:t>* includes some Intensive level students who utilize Targeted supports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Wraparound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Coordinated Service Plan (CSP)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Family Safety Plan (FSP)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FBAs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BSPs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Special Ed/504 Services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19 Wraparound </a:t>
            </a:r>
          </a:p>
          <a:p>
            <a:pPr marL="1371600" lvl="1" indent="-3810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includes Coordinated Service Plans, Family Safety Plans, DCF Treatment Team</a:t>
            </a:r>
          </a:p>
          <a:p>
            <a:pPr marL="457200" lvl="0" indent="-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17 Behavior Support Plans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218200" y="205975"/>
            <a:ext cx="87128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194825" y="205975"/>
            <a:ext cx="87749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/>
              <a:t>2014-15</a:t>
            </a:r>
            <a:r>
              <a:rPr lang="en"/>
              <a:t> 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863150"/>
            <a:ext cx="4038599" cy="246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8 - Kindergarten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3 - 1st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2 - 2nd Grade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2"/>
          </p:nvPr>
        </p:nvSpPr>
        <p:spPr>
          <a:xfrm>
            <a:off x="4606500" y="1863150"/>
            <a:ext cx="4038599" cy="1896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5 - 3rd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3 - 4th Grade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6 - 5th Grade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340425" y="1063375"/>
            <a:ext cx="3334500" cy="55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27 Students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8375" y="308125"/>
            <a:ext cx="6501000" cy="461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560525" y="114742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It’s a Process! 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2149250"/>
            <a:ext cx="8229600" cy="2317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>
                <a:solidFill>
                  <a:schemeClr val="accent2"/>
                </a:solidFill>
              </a:rPr>
              <a:t>(be patient)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hape 174"/>
          <p:cNvGrpSpPr/>
          <p:nvPr/>
        </p:nvGrpSpPr>
        <p:grpSpPr>
          <a:xfrm>
            <a:off x="1375175" y="260274"/>
            <a:ext cx="6486999" cy="4805199"/>
            <a:chOff x="1242700" y="202674"/>
            <a:chExt cx="6486999" cy="4805199"/>
          </a:xfrm>
        </p:grpSpPr>
        <p:pic>
          <p:nvPicPr>
            <p:cNvPr id="175" name="Shape 17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42700" y="202674"/>
              <a:ext cx="6486999" cy="4805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Shape 176"/>
            <p:cNvSpPr/>
            <p:nvPr/>
          </p:nvSpPr>
          <p:spPr>
            <a:xfrm>
              <a:off x="1432750" y="417575"/>
              <a:ext cx="852600" cy="172800"/>
            </a:xfrm>
            <a:prstGeom prst="rect">
              <a:avLst/>
            </a:prstGeom>
            <a:solidFill>
              <a:srgbClr val="00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7000" y="354250"/>
            <a:ext cx="6204900" cy="465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  <p:graphicFrame>
        <p:nvGraphicFramePr>
          <p:cNvPr id="187" name="Shape 187"/>
          <p:cNvGraphicFramePr/>
          <p:nvPr/>
        </p:nvGraphicFramePr>
        <p:xfrm>
          <a:off x="317375" y="1194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{1C04D84E-8F60-42B4-915C-18F11EEAFB4D}</a:tableStyleId>
              </a:tblPr>
              <a:tblGrid>
                <a:gridCol w="211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3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2014-15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2013-14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2012-13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major ODRs (exclude top 5)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290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443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399 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major ODRs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79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108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98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≧6 ODRs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14 (8.55%)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18 (10.83%)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17 (10.81%) </a:t>
                      </a: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/>
              <a:t>2014-15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Science NECAP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chemeClr val="accent6"/>
                </a:solidFill>
              </a:rPr>
              <a:t>2013-14</a:t>
            </a:r>
            <a:r>
              <a:rPr lang="en"/>
              <a:t>  67% at or above standard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solidFill>
                  <a:schemeClr val="accent6"/>
                </a:solidFill>
              </a:rPr>
              <a:t>2012-13</a:t>
            </a:r>
            <a:r>
              <a:rPr lang="en"/>
              <a:t>  57% at or above standard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Reading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rgbClr val="FF6428"/>
                </a:solidFill>
              </a:rPr>
              <a:t>2014-15 &amp; 2013-14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>
                <a:solidFill>
                  <a:srgbClr val="E9E0C9"/>
                </a:solidFill>
              </a:rPr>
              <a:t>all 2nd graders at or above grade level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</a:t>
            </a:r>
          </a:p>
          <a:p>
            <a:pPr lvl="0" indent="457200" rtl="0">
              <a:spcBef>
                <a:spcPts val="0"/>
              </a:spcBef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705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 for 2015-16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226000" y="966350"/>
            <a:ext cx="8751899" cy="350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" sz="24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Universal </a:t>
            </a:r>
            <a:r>
              <a:rPr lang="en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Increase frequency of universal team meetings </a:t>
            </a:r>
          </a:p>
          <a:p>
            <a:pPr marL="457200" lvl="0" indent="-3810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Create a process to orient new staff and students to PBIS </a:t>
            </a:r>
          </a:p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" sz="24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Targeted</a:t>
            </a:r>
          </a:p>
          <a:p>
            <a:pPr marL="457200" lvl="0" indent="-381000" rtl="0">
              <a:lnSpc>
                <a:spcPct val="120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Develop/implement data markers for non-CICO supports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Utilize nursing visit data to identify student need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Goals for 2015-16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283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solidFill>
                  <a:schemeClr val="accent2"/>
                </a:solidFill>
              </a:rPr>
              <a:t>Intensive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strengthen Wraparound by increasing parent engagement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develop process for monitoring FBAs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teaching &amp; coaching student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supporting students’ teams to increase fidelity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increase and expand use of ISIS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train all special educators &amp; paras to develop, implement with fidelity, track, &amp; monitor BSPs through ISIS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124500"/>
            <a:ext cx="8229600" cy="334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26% decrease in major ODRs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2012-13</a:t>
            </a:r>
            <a:r>
              <a:rPr lang="en" sz="2800"/>
              <a:t> 487 majors (grades 1-5)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2013-14</a:t>
            </a:r>
            <a:r>
              <a:rPr lang="en" sz="2800"/>
              <a:t>  362 majors (grades 1-5)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47% decrease in rate of major ODRs for “intensive” students (continuously at DBS) from 2010-11 to 2013-14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457200" y="947475"/>
            <a:ext cx="8229600" cy="351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85% of grades 1-5 students reading at or above the standard</a:t>
            </a:r>
          </a:p>
          <a:p>
            <a:pPr marL="914400" lvl="0" indent="-228600" rtl="0">
              <a:spcBef>
                <a:spcPts val="0"/>
              </a:spcBef>
            </a:pPr>
            <a:r>
              <a:rPr lang="en" sz="2800"/>
              <a:t>80% above the standard</a:t>
            </a:r>
          </a:p>
          <a:p>
            <a:pPr lvl="0" rtl="0">
              <a:spcBef>
                <a:spcPts val="0"/>
              </a:spcBef>
              <a:buNone/>
            </a:pPr>
            <a:endParaRPr sz="2800"/>
          </a:p>
          <a:p>
            <a:pPr marL="0" lvl="0" indent="0" rtl="0">
              <a:spcBef>
                <a:spcPts val="0"/>
              </a:spcBef>
              <a:buNone/>
            </a:pPr>
            <a:r>
              <a:rPr lang="en" sz="2800"/>
              <a:t>2013-14 NECAP writing results 12% increase over 2012-13 </a:t>
            </a:r>
          </a:p>
          <a:p>
            <a:pPr marL="914400" lvl="0" indent="-406400">
              <a:spcBef>
                <a:spcPts val="0"/>
              </a:spcBef>
              <a:buSzPct val="100000"/>
            </a:pPr>
            <a:r>
              <a:rPr lang="en" sz="2800"/>
              <a:t>68% met or exceeded the standard (highest score ever)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4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457200" y="1219275"/>
            <a:ext cx="8229600" cy="324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Improved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learning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feelings of belonging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reduced student shame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 responsibility &amp; willingness to try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381150"/>
            <a:ext cx="8229600" cy="4085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staff understanding of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staff responses to behavior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student/staff/parent understanding of  expectations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family engagement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staff morale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sense of community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615650"/>
            <a:ext cx="8592299" cy="3851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2009-10		Tier 1 - Universal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2010-11		Continued Universal 	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2011-12		Tier 2 - Targeted	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Reinvigorated Universal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2012-13 		Expanded Targeted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Added to Universal (screening)	</a:t>
            </a:r>
          </a:p>
          <a:p>
            <a:pPr marL="0" lvl="0" indent="-698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				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endParaRPr sz="3000"/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	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92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Management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457200" y="977700"/>
            <a:ext cx="8229600" cy="3489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Principal as chief cheerleader &amp; problem-solver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Universal coordinator &amp; Universal team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Targeted/Intensive coordinator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 paraprofessional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Targeted team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Intensive team/Wraparound teams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29600" cy="681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Exploring/Implementing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457200" y="1000700"/>
            <a:ext cx="8229600" cy="346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Create a strong team of natural leaders!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Provide clear, engaging, ongoing information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Principal MUST be an actively involved supporter/encourager/good-cop enforcer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Build in staff rewards too</a:t>
            </a:r>
          </a:p>
          <a:p>
            <a:pPr marL="457200" lvl="0" indent="-419100" rtl="0">
              <a:spcBef>
                <a:spcPts val="0"/>
              </a:spcBef>
              <a:buSzPct val="100000"/>
            </a:pPr>
            <a:r>
              <a:rPr lang="en" sz="3000"/>
              <a:t>Just Do It!!!!  (and have fun!)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40275" y="179250"/>
            <a:ext cx="8790600" cy="438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2013-14		Tier 3 - Intensive (mostly Wraparound)</a:t>
            </a:r>
          </a:p>
          <a:p>
            <a:pPr marL="1828800" lvl="0" indent="457200" rtl="0">
              <a:spcBef>
                <a:spcPts val="0"/>
              </a:spcBef>
              <a:buNone/>
            </a:pPr>
            <a:r>
              <a:rPr lang="en" sz="2400"/>
              <a:t>Second Step school-wide</a:t>
            </a:r>
          </a:p>
          <a:p>
            <a:pPr marL="1828800" lvl="0" indent="457200" rtl="0">
              <a:spcBef>
                <a:spcPts val="0"/>
              </a:spcBef>
              <a:buNone/>
            </a:pPr>
            <a:r>
              <a:rPr lang="en" sz="2400"/>
              <a:t>Tweaked Universal 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Deepened Targeted </a:t>
            </a:r>
          </a:p>
          <a:p>
            <a:pPr marL="0" lvl="0" indent="-698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2014-15		Firing on All Cylinders!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Tweaked Universal</a:t>
            </a:r>
          </a:p>
          <a:p>
            <a:pPr marL="2286000" lvl="0" indent="0" rtl="0">
              <a:spcBef>
                <a:spcPts val="0"/>
              </a:spcBef>
              <a:buNone/>
            </a:pPr>
            <a:r>
              <a:rPr lang="en" sz="2400"/>
              <a:t>Adapted &amp; developed K-1 Targeted supports</a:t>
            </a:r>
          </a:p>
          <a:p>
            <a:pPr marL="2286000" lvl="0" indent="0" rtl="0">
              <a:spcBef>
                <a:spcPts val="0"/>
              </a:spcBef>
              <a:buNone/>
            </a:pPr>
            <a:r>
              <a:rPr lang="en" sz="2400"/>
              <a:t>Individual goals on CICO forms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Expanded FBA/BSP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ISIS </a:t>
            </a:r>
          </a:p>
          <a:p>
            <a:pPr marL="1828800" lvl="0" indent="38735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Wraparound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705575"/>
            <a:ext cx="8229600" cy="3761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2015-16	Continuous Improvement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All new staff on a PBIS team</a:t>
            </a:r>
          </a:p>
          <a:p>
            <a:pPr marL="1371600" lvl="0" indent="457200" rtl="0">
              <a:spcBef>
                <a:spcPts val="0"/>
              </a:spcBef>
              <a:buNone/>
            </a:pPr>
            <a:r>
              <a:rPr lang="en" sz="2400"/>
              <a:t>Tweaked Universal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Improved K-1 Targeted supports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New Targeted review format</a:t>
            </a:r>
          </a:p>
          <a:p>
            <a:pPr marL="1371600" lvl="0" indent="457200" rtl="0">
              <a:spcBef>
                <a:spcPts val="0"/>
              </a:spcBef>
              <a:buNone/>
            </a:pPr>
            <a:r>
              <a:rPr lang="en" sz="2400"/>
              <a:t>Standardized BSP development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Year-long staff training - BSP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Group “FBA” and “BSP”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Continued work toward Trauma-Informed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337" y="320950"/>
            <a:ext cx="8817326" cy="415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0200" y="283137"/>
            <a:ext cx="6083376" cy="457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875" y="215775"/>
            <a:ext cx="5915025" cy="44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Menu of Targeted Supports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4038599" cy="27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Otter Club			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CICO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Structured Breaks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Processing Breaks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Recess Planning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Teacher Check, Connect, and Expect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648200" y="1063375"/>
            <a:ext cx="4038599" cy="264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Academic Support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Gear Up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Social Skills Groups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Internalizers Groups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Mentoring 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en"/>
              <a:t>Behavior Plans</a:t>
            </a:r>
          </a:p>
          <a:p>
            <a:pPr marL="457200" lvl="0" indent="-228600">
              <a:spcBef>
                <a:spcPts val="0"/>
              </a:spcBef>
              <a:buFont typeface="Arial"/>
              <a:buChar char="●"/>
            </a:pPr>
            <a:r>
              <a:rPr lang="en"/>
              <a:t>FBA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Macintosh PowerPoint</Application>
  <PresentationFormat>On-screen Show (16:9)</PresentationFormat>
  <Paragraphs>190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Georgia</vt:lpstr>
      <vt:lpstr>color-strip</vt:lpstr>
      <vt:lpstr>PBIS Targeted &amp; Intensive  Supports  Dothan Brook School </vt:lpstr>
      <vt:lpstr>It’s a Process!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Menu of Targeted Supports</vt:lpstr>
      <vt:lpstr>Otter Club</vt:lpstr>
      <vt:lpstr>PowerPoint Presentation</vt:lpstr>
      <vt:lpstr>PowerPoint Presentation</vt:lpstr>
      <vt:lpstr>PowerPoint Presentation</vt:lpstr>
      <vt:lpstr>Targeted Supports Provided 2014-15</vt:lpstr>
      <vt:lpstr>Targeted Supports Provided 2014-15</vt:lpstr>
      <vt:lpstr>Intensive Supports</vt:lpstr>
      <vt:lpstr>Intensive Supports Provided 2014-15</vt:lpstr>
      <vt:lpstr>Intensive Supports Provided 2014-15 </vt:lpstr>
      <vt:lpstr>PowerPoint Presentation</vt:lpstr>
      <vt:lpstr>PowerPoint Presentation</vt:lpstr>
      <vt:lpstr>PowerPoint Presentation</vt:lpstr>
      <vt:lpstr>Behavioral Improvements 2014-15</vt:lpstr>
      <vt:lpstr>Academic Improvements 2014-15</vt:lpstr>
      <vt:lpstr>Goals for 2015-16</vt:lpstr>
      <vt:lpstr>Goals for 2015-16</vt:lpstr>
      <vt:lpstr>Behavioral Improvements 2013-14</vt:lpstr>
      <vt:lpstr>Academic Improvements 2013-14</vt:lpstr>
      <vt:lpstr>Benefits</vt:lpstr>
      <vt:lpstr>PowerPoint Presentation</vt:lpstr>
      <vt:lpstr>Management</vt:lpstr>
      <vt:lpstr>Exploring/Implementing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PBIS Targeted &amp; Intensive  Supports  Dothan Brook School </dc:title>
  <cp:lastModifiedBy>Anne-Marie Dubie</cp:lastModifiedBy>
  <cp:revision>1</cp:revision>
  <dcterms:modified xsi:type="dcterms:W3CDTF">2021-03-23T16:14:42Z</dcterms:modified>
</cp:coreProperties>
</file>