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C04D84E-8F60-42B4-915C-18F11EEAFB4D}">
  <a:tblStyle styleId="{1C04D84E-8F60-42B4-915C-18F11EEAFB4D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61" d="100"/>
          <a:sy n="161" d="100"/>
        </p:scale>
        <p:origin x="7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1046558"/>
            <a:ext cx="7772400" cy="1102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rgbClr val="FFA711"/>
              </a:buClr>
              <a:buSzPct val="100000"/>
              <a:defRPr sz="4800" b="1">
                <a:solidFill>
                  <a:srgbClr val="FFA711"/>
                </a:solidFill>
              </a:defRPr>
            </a:lvl1pPr>
            <a:lvl2pPr lvl="1">
              <a:spcBef>
                <a:spcPts val="0"/>
              </a:spcBef>
              <a:buClr>
                <a:srgbClr val="FFA711"/>
              </a:buClr>
              <a:buSzPct val="100000"/>
              <a:defRPr sz="4800" b="1">
                <a:solidFill>
                  <a:srgbClr val="FFA711"/>
                </a:solidFill>
              </a:defRPr>
            </a:lvl2pPr>
            <a:lvl3pPr lvl="2">
              <a:spcBef>
                <a:spcPts val="0"/>
              </a:spcBef>
              <a:buClr>
                <a:srgbClr val="FFA711"/>
              </a:buClr>
              <a:buSzPct val="100000"/>
              <a:defRPr sz="4800" b="1">
                <a:solidFill>
                  <a:srgbClr val="FFA711"/>
                </a:solidFill>
              </a:defRPr>
            </a:lvl3pPr>
            <a:lvl4pPr lvl="3">
              <a:spcBef>
                <a:spcPts val="0"/>
              </a:spcBef>
              <a:buClr>
                <a:srgbClr val="FFA711"/>
              </a:buClr>
              <a:buSzPct val="100000"/>
              <a:defRPr sz="4800" b="1">
                <a:solidFill>
                  <a:srgbClr val="FFA711"/>
                </a:solidFill>
              </a:defRPr>
            </a:lvl4pPr>
            <a:lvl5pPr lvl="4">
              <a:spcBef>
                <a:spcPts val="0"/>
              </a:spcBef>
              <a:buClr>
                <a:srgbClr val="FFA711"/>
              </a:buClr>
              <a:buSzPct val="100000"/>
              <a:defRPr sz="4800" b="1">
                <a:solidFill>
                  <a:srgbClr val="FFA711"/>
                </a:solidFill>
              </a:defRPr>
            </a:lvl5pPr>
            <a:lvl6pPr lvl="5">
              <a:spcBef>
                <a:spcPts val="0"/>
              </a:spcBef>
              <a:buClr>
                <a:srgbClr val="FFA711"/>
              </a:buClr>
              <a:buSzPct val="100000"/>
              <a:defRPr sz="4800" b="1">
                <a:solidFill>
                  <a:srgbClr val="FFA711"/>
                </a:solidFill>
              </a:defRPr>
            </a:lvl6pPr>
            <a:lvl7pPr lvl="6">
              <a:spcBef>
                <a:spcPts val="0"/>
              </a:spcBef>
              <a:buClr>
                <a:srgbClr val="FFA711"/>
              </a:buClr>
              <a:buSzPct val="100000"/>
              <a:defRPr sz="4800" b="1">
                <a:solidFill>
                  <a:srgbClr val="FFA711"/>
                </a:solidFill>
              </a:defRPr>
            </a:lvl7pPr>
            <a:lvl8pPr lvl="7">
              <a:spcBef>
                <a:spcPts val="0"/>
              </a:spcBef>
              <a:buClr>
                <a:srgbClr val="FFA711"/>
              </a:buClr>
              <a:buSzPct val="100000"/>
              <a:defRPr sz="4800" b="1">
                <a:solidFill>
                  <a:srgbClr val="FFA711"/>
                </a:solidFill>
              </a:defRPr>
            </a:lvl8pPr>
            <a:lvl9pPr lvl="8">
              <a:spcBef>
                <a:spcPts val="0"/>
              </a:spcBef>
              <a:buClr>
                <a:srgbClr val="FFA711"/>
              </a:buClr>
              <a:buSzPct val="100000"/>
              <a:defRPr sz="4800" b="1">
                <a:solidFill>
                  <a:srgbClr val="FFA711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685800" y="2182817"/>
            <a:ext cx="7772400" cy="838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SzPct val="100000"/>
              <a:buNone/>
              <a:defRPr sz="3200"/>
            </a:lvl2pPr>
            <a:lvl3pPr lvl="2">
              <a:spcBef>
                <a:spcPts val="0"/>
              </a:spcBef>
              <a:buSzPct val="100000"/>
              <a:buNone/>
              <a:defRPr sz="3200"/>
            </a:lvl3pPr>
            <a:lvl4pPr lvl="3">
              <a:spcBef>
                <a:spcPts val="0"/>
              </a:spcBef>
              <a:buSzPct val="100000"/>
              <a:buNone/>
              <a:defRPr sz="3200"/>
            </a:lvl4pPr>
            <a:lvl5pPr lvl="4">
              <a:spcBef>
                <a:spcPts val="0"/>
              </a:spcBef>
              <a:buSzPct val="100000"/>
              <a:buNone/>
              <a:defRPr sz="3200"/>
            </a:lvl5pPr>
            <a:lvl6pPr lvl="5">
              <a:spcBef>
                <a:spcPts val="0"/>
              </a:spcBef>
              <a:buSzPct val="100000"/>
              <a:buNone/>
              <a:defRPr sz="3200"/>
            </a:lvl6pPr>
            <a:lvl7pPr lvl="6">
              <a:spcBef>
                <a:spcPts val="0"/>
              </a:spcBef>
              <a:buSzPct val="100000"/>
              <a:buNone/>
              <a:defRPr sz="3200"/>
            </a:lvl7pPr>
            <a:lvl8pPr lvl="7">
              <a:spcBef>
                <a:spcPts val="0"/>
              </a:spcBef>
              <a:buSzPct val="100000"/>
              <a:buNone/>
              <a:defRPr sz="3200"/>
            </a:lvl8pPr>
            <a:lvl9pPr lvl="8">
              <a:spcBef>
                <a:spcPts val="0"/>
              </a:spcBef>
              <a:buSzPct val="100000"/>
              <a:buNone/>
              <a:defRPr sz="3200"/>
            </a:lvl9pPr>
          </a:lstStyle>
          <a:p>
            <a:endParaRPr/>
          </a:p>
        </p:txBody>
      </p:sp>
      <p:grpSp>
        <p:nvGrpSpPr>
          <p:cNvPr id="12" name="Shape 12"/>
          <p:cNvGrpSpPr/>
          <p:nvPr/>
        </p:nvGrpSpPr>
        <p:grpSpPr>
          <a:xfrm>
            <a:off x="0" y="3461599"/>
            <a:ext cx="9144000" cy="1647971"/>
            <a:chOff x="0" y="3690482"/>
            <a:chExt cx="9144000" cy="850171"/>
          </a:xfrm>
        </p:grpSpPr>
        <p:sp>
          <p:nvSpPr>
            <p:cNvPr id="13" name="Shape 13"/>
            <p:cNvSpPr/>
            <p:nvPr/>
          </p:nvSpPr>
          <p:spPr>
            <a:xfrm>
              <a:off x="0" y="4419321"/>
              <a:ext cx="9144000" cy="72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0" y="3774403"/>
              <a:ext cx="9144000" cy="1185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x="0" y="3875339"/>
              <a:ext cx="9144000" cy="116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0" y="3956051"/>
              <a:ext cx="9144000" cy="18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0" y="4186767"/>
              <a:ext cx="9144000" cy="13379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" name="Shape 18"/>
            <p:cNvSpPr/>
            <p:nvPr/>
          </p:nvSpPr>
          <p:spPr>
            <a:xfrm>
              <a:off x="0" y="4320625"/>
              <a:ext cx="9144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9" name="Shape 19"/>
            <p:cNvSpPr/>
            <p:nvPr/>
          </p:nvSpPr>
          <p:spPr>
            <a:xfrm>
              <a:off x="0" y="4478853"/>
              <a:ext cx="9144000" cy="618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>
              <a:off x="0" y="3690482"/>
              <a:ext cx="9144000" cy="45600"/>
            </a:xfrm>
            <a:prstGeom prst="rect">
              <a:avLst/>
            </a:prstGeom>
            <a:solidFill>
              <a:srgbClr val="FFA71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>
                <a:solidFill>
                  <a:srgbClr val="FFA711"/>
                </a:solidFill>
              </a:defRPr>
            </a:lvl1pPr>
            <a:lvl2pPr lvl="1">
              <a:spcBef>
                <a:spcPts val="0"/>
              </a:spcBef>
              <a:defRPr>
                <a:solidFill>
                  <a:srgbClr val="FFA711"/>
                </a:solidFill>
              </a:defRPr>
            </a:lvl2pPr>
            <a:lvl3pPr lvl="2">
              <a:spcBef>
                <a:spcPts val="0"/>
              </a:spcBef>
              <a:defRPr>
                <a:solidFill>
                  <a:srgbClr val="FFA711"/>
                </a:solidFill>
              </a:defRPr>
            </a:lvl3pPr>
            <a:lvl4pPr lvl="3">
              <a:spcBef>
                <a:spcPts val="0"/>
              </a:spcBef>
              <a:defRPr>
                <a:solidFill>
                  <a:srgbClr val="FFA711"/>
                </a:solidFill>
              </a:defRPr>
            </a:lvl4pPr>
            <a:lvl5pPr lvl="4">
              <a:spcBef>
                <a:spcPts val="0"/>
              </a:spcBef>
              <a:defRPr>
                <a:solidFill>
                  <a:srgbClr val="FFA711"/>
                </a:solidFill>
              </a:defRPr>
            </a:lvl5pPr>
            <a:lvl6pPr lvl="5">
              <a:spcBef>
                <a:spcPts val="0"/>
              </a:spcBef>
              <a:defRPr>
                <a:solidFill>
                  <a:srgbClr val="FFA711"/>
                </a:solidFill>
              </a:defRPr>
            </a:lvl6pPr>
            <a:lvl7pPr lvl="6">
              <a:spcBef>
                <a:spcPts val="0"/>
              </a:spcBef>
              <a:defRPr>
                <a:solidFill>
                  <a:srgbClr val="FFA711"/>
                </a:solidFill>
              </a:defRPr>
            </a:lvl7pPr>
            <a:lvl8pPr lvl="7">
              <a:spcBef>
                <a:spcPts val="0"/>
              </a:spcBef>
              <a:defRPr>
                <a:solidFill>
                  <a:srgbClr val="FFA711"/>
                </a:solidFill>
              </a:defRPr>
            </a:lvl8pPr>
            <a:lvl9pPr lvl="8">
              <a:spcBef>
                <a:spcPts val="0"/>
              </a:spcBef>
              <a:defRPr>
                <a:solidFill>
                  <a:srgbClr val="FFA711"/>
                </a:solidFill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266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grpSp>
        <p:nvGrpSpPr>
          <p:cNvPr id="24" name="Shape 24"/>
          <p:cNvGrpSpPr/>
          <p:nvPr/>
        </p:nvGrpSpPr>
        <p:grpSpPr>
          <a:xfrm>
            <a:off x="0" y="4559110"/>
            <a:ext cx="9144000" cy="584536"/>
            <a:chOff x="0" y="3690482"/>
            <a:chExt cx="9144000" cy="301556"/>
          </a:xfrm>
        </p:grpSpPr>
        <p:sp>
          <p:nvSpPr>
            <p:cNvPr id="25" name="Shape 25"/>
            <p:cNvSpPr/>
            <p:nvPr/>
          </p:nvSpPr>
          <p:spPr>
            <a:xfrm>
              <a:off x="0" y="3774403"/>
              <a:ext cx="9144000" cy="118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6" name="Shape 26"/>
            <p:cNvSpPr/>
            <p:nvPr/>
          </p:nvSpPr>
          <p:spPr>
            <a:xfrm>
              <a:off x="0" y="3875339"/>
              <a:ext cx="9144000" cy="116699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>
              <a:off x="0" y="3690482"/>
              <a:ext cx="9144000" cy="45600"/>
            </a:xfrm>
            <a:prstGeom prst="rect">
              <a:avLst/>
            </a:prstGeom>
            <a:solidFill>
              <a:srgbClr val="FF6428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599" cy="3266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2800"/>
            </a:lvl1pPr>
            <a:lvl2pPr lvl="1">
              <a:spcBef>
                <a:spcPts val="0"/>
              </a:spcBef>
              <a:defRPr sz="2400"/>
            </a:lvl2pPr>
            <a:lvl3pPr lvl="2">
              <a:spcBef>
                <a:spcPts val="0"/>
              </a:spcBef>
              <a:defRPr sz="2000"/>
            </a:lvl3pPr>
            <a:lvl4pPr lvl="3">
              <a:spcBef>
                <a:spcPts val="0"/>
              </a:spcBef>
              <a:defRPr sz="1800"/>
            </a:lvl4pPr>
            <a:lvl5pPr lvl="4">
              <a:spcBef>
                <a:spcPts val="0"/>
              </a:spcBef>
              <a:defRPr sz="1800"/>
            </a:lvl5pPr>
            <a:lvl6pPr lvl="5">
              <a:spcBef>
                <a:spcPts val="0"/>
              </a:spcBef>
              <a:defRPr sz="1800"/>
            </a:lvl6pPr>
            <a:lvl7pPr lvl="6">
              <a:spcBef>
                <a:spcPts val="0"/>
              </a:spcBef>
              <a:defRPr sz="1800"/>
            </a:lvl7pPr>
            <a:lvl8pPr lvl="7">
              <a:spcBef>
                <a:spcPts val="0"/>
              </a:spcBef>
              <a:defRPr sz="1800"/>
            </a:lvl8pPr>
            <a:lvl9pPr lvl="8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599" cy="3266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2800"/>
            </a:lvl1pPr>
            <a:lvl2pPr lvl="1">
              <a:spcBef>
                <a:spcPts val="0"/>
              </a:spcBef>
              <a:defRPr sz="2400"/>
            </a:lvl2pPr>
            <a:lvl3pPr lvl="2">
              <a:spcBef>
                <a:spcPts val="0"/>
              </a:spcBef>
              <a:defRPr sz="2000"/>
            </a:lvl3pPr>
            <a:lvl4pPr lvl="3">
              <a:spcBef>
                <a:spcPts val="0"/>
              </a:spcBef>
              <a:defRPr sz="1800"/>
            </a:lvl4pPr>
            <a:lvl5pPr lvl="4">
              <a:spcBef>
                <a:spcPts val="0"/>
              </a:spcBef>
              <a:defRPr sz="1800"/>
            </a:lvl5pPr>
            <a:lvl6pPr lvl="5">
              <a:spcBef>
                <a:spcPts val="0"/>
              </a:spcBef>
              <a:defRPr sz="1800"/>
            </a:lvl6pPr>
            <a:lvl7pPr lvl="6">
              <a:spcBef>
                <a:spcPts val="0"/>
              </a:spcBef>
              <a:defRPr sz="1800"/>
            </a:lvl7pPr>
            <a:lvl8pPr lvl="7">
              <a:spcBef>
                <a:spcPts val="0"/>
              </a:spcBef>
              <a:defRPr sz="1800"/>
            </a:lvl8pPr>
            <a:lvl9pPr lvl="8">
              <a:spcBef>
                <a:spcPts val="0"/>
              </a:spcBef>
              <a:defRPr sz="1800"/>
            </a:lvl9pPr>
          </a:lstStyle>
          <a:p>
            <a:endParaRPr/>
          </a:p>
        </p:txBody>
      </p:sp>
      <p:grpSp>
        <p:nvGrpSpPr>
          <p:cNvPr id="32" name="Shape 32"/>
          <p:cNvGrpSpPr/>
          <p:nvPr/>
        </p:nvGrpSpPr>
        <p:grpSpPr>
          <a:xfrm>
            <a:off x="0" y="4559110"/>
            <a:ext cx="9144000" cy="584536"/>
            <a:chOff x="0" y="3690482"/>
            <a:chExt cx="9144000" cy="301556"/>
          </a:xfrm>
        </p:grpSpPr>
        <p:sp>
          <p:nvSpPr>
            <p:cNvPr id="33" name="Shape 33"/>
            <p:cNvSpPr/>
            <p:nvPr/>
          </p:nvSpPr>
          <p:spPr>
            <a:xfrm>
              <a:off x="0" y="3774403"/>
              <a:ext cx="9144000" cy="1185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0" y="3875339"/>
              <a:ext cx="9144000" cy="116699"/>
            </a:xfrm>
            <a:prstGeom prst="rect">
              <a:avLst/>
            </a:prstGeom>
            <a:solidFill>
              <a:srgbClr val="E9E0C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>
              <a:off x="0" y="3690482"/>
              <a:ext cx="9144000" cy="45600"/>
            </a:xfrm>
            <a:prstGeom prst="rect">
              <a:avLst/>
            </a:prstGeom>
            <a:solidFill>
              <a:srgbClr val="FFA71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grpSp>
        <p:nvGrpSpPr>
          <p:cNvPr id="38" name="Shape 38"/>
          <p:cNvGrpSpPr/>
          <p:nvPr/>
        </p:nvGrpSpPr>
        <p:grpSpPr>
          <a:xfrm>
            <a:off x="0" y="4559110"/>
            <a:ext cx="9144000" cy="584536"/>
            <a:chOff x="0" y="3690482"/>
            <a:chExt cx="9144000" cy="301556"/>
          </a:xfrm>
        </p:grpSpPr>
        <p:sp>
          <p:nvSpPr>
            <p:cNvPr id="39" name="Shape 39"/>
            <p:cNvSpPr/>
            <p:nvPr/>
          </p:nvSpPr>
          <p:spPr>
            <a:xfrm>
              <a:off x="0" y="3774403"/>
              <a:ext cx="9144000" cy="118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" name="Shape 40"/>
            <p:cNvSpPr/>
            <p:nvPr/>
          </p:nvSpPr>
          <p:spPr>
            <a:xfrm>
              <a:off x="0" y="3875339"/>
              <a:ext cx="9144000" cy="116699"/>
            </a:xfrm>
            <a:prstGeom prst="rect">
              <a:avLst/>
            </a:prstGeom>
            <a:solidFill>
              <a:srgbClr val="E9E0C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x="0" y="3690482"/>
              <a:ext cx="9144000" cy="45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399" cy="4718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rgbClr val="FFA711"/>
              </a:buClr>
              <a:buSzPct val="100000"/>
              <a:buNone/>
              <a:defRPr sz="1400">
                <a:solidFill>
                  <a:srgbClr val="FFA711"/>
                </a:solidFill>
              </a:defRPr>
            </a:lvl1pPr>
          </a:lstStyle>
          <a:p>
            <a:endParaRPr/>
          </a:p>
        </p:txBody>
      </p:sp>
      <p:grpSp>
        <p:nvGrpSpPr>
          <p:cNvPr id="44" name="Shape 44"/>
          <p:cNvGrpSpPr/>
          <p:nvPr/>
        </p:nvGrpSpPr>
        <p:grpSpPr>
          <a:xfrm>
            <a:off x="0" y="4559110"/>
            <a:ext cx="9144000" cy="584536"/>
            <a:chOff x="0" y="3690482"/>
            <a:chExt cx="9144000" cy="301556"/>
          </a:xfrm>
        </p:grpSpPr>
        <p:sp>
          <p:nvSpPr>
            <p:cNvPr id="45" name="Shape 45"/>
            <p:cNvSpPr/>
            <p:nvPr/>
          </p:nvSpPr>
          <p:spPr>
            <a:xfrm>
              <a:off x="0" y="3774403"/>
              <a:ext cx="9144000" cy="118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x="0" y="3875339"/>
              <a:ext cx="9144000" cy="116699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7" name="Shape 47"/>
            <p:cNvSpPr/>
            <p:nvPr/>
          </p:nvSpPr>
          <p:spPr>
            <a:xfrm>
              <a:off x="0" y="3690482"/>
              <a:ext cx="9144000" cy="45600"/>
            </a:xfrm>
            <a:prstGeom prst="rect">
              <a:avLst/>
            </a:prstGeom>
            <a:solidFill>
              <a:srgbClr val="FF6428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Shape 49"/>
          <p:cNvGrpSpPr/>
          <p:nvPr/>
        </p:nvGrpSpPr>
        <p:grpSpPr>
          <a:xfrm>
            <a:off x="0" y="3461599"/>
            <a:ext cx="9144000" cy="1647971"/>
            <a:chOff x="0" y="3690482"/>
            <a:chExt cx="9144000" cy="850171"/>
          </a:xfrm>
        </p:grpSpPr>
        <p:sp>
          <p:nvSpPr>
            <p:cNvPr id="50" name="Shape 50"/>
            <p:cNvSpPr/>
            <p:nvPr/>
          </p:nvSpPr>
          <p:spPr>
            <a:xfrm>
              <a:off x="0" y="4419321"/>
              <a:ext cx="9144000" cy="72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>
              <a:off x="0" y="3774403"/>
              <a:ext cx="9144000" cy="1185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2" name="Shape 52"/>
            <p:cNvSpPr/>
            <p:nvPr/>
          </p:nvSpPr>
          <p:spPr>
            <a:xfrm>
              <a:off x="0" y="3875339"/>
              <a:ext cx="9144000" cy="116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>
              <a:off x="0" y="3956051"/>
              <a:ext cx="9144000" cy="18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>
              <a:off x="0" y="4186767"/>
              <a:ext cx="9144000" cy="13379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>
              <a:off x="0" y="4320625"/>
              <a:ext cx="9144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>
              <a:off x="0" y="4478853"/>
              <a:ext cx="9144000" cy="618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7" name="Shape 57"/>
            <p:cNvSpPr/>
            <p:nvPr/>
          </p:nvSpPr>
          <p:spPr>
            <a:xfrm>
              <a:off x="0" y="3690482"/>
              <a:ext cx="9144000" cy="45600"/>
            </a:xfrm>
            <a:prstGeom prst="rect">
              <a:avLst/>
            </a:prstGeom>
            <a:solidFill>
              <a:srgbClr val="FFA71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E0F2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defRPr sz="32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560"/>
              </a:spcBef>
              <a:buClr>
                <a:schemeClr val="lt2"/>
              </a:buClr>
              <a:buSzPct val="100000"/>
              <a:buFont typeface="Georgia"/>
              <a:defRPr sz="28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>
              <a:spcBef>
                <a:spcPts val="480"/>
              </a:spcBef>
              <a:buClr>
                <a:schemeClr val="lt2"/>
              </a:buClr>
              <a:buSzPct val="100000"/>
              <a:buFont typeface="Georgia"/>
              <a:defRPr sz="24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8" name="Shape 8"/>
          <p:cNvSpPr/>
          <p:nvPr/>
        </p:nvSpPr>
        <p:spPr>
          <a:xfrm>
            <a:off x="0" y="990"/>
            <a:ext cx="9144000" cy="88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ctrTitle"/>
          </p:nvPr>
        </p:nvSpPr>
        <p:spPr>
          <a:xfrm>
            <a:off x="571000" y="562250"/>
            <a:ext cx="7772400" cy="286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chemeClr val="accent2"/>
                </a:solidFill>
              </a:rPr>
              <a:t>PBIS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Targeted &amp; Intensive 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Supports 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 sz="3600"/>
              <a:t>Dothan Brook School 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Otter Club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599" cy="3266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solidFill>
                  <a:schemeClr val="accent6"/>
                </a:solidFill>
              </a:rPr>
              <a:t>Behavior Supports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CICO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Structured Breaks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Processing Breaks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Recess Planning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Supported Lunch</a:t>
            </a:r>
          </a:p>
        </p:txBody>
      </p:sp>
      <p:sp>
        <p:nvSpPr>
          <p:cNvPr id="112" name="Shape 112"/>
          <p:cNvSpPr txBox="1">
            <a:spLocks noGrp="1"/>
          </p:cNvSpPr>
          <p:nvPr>
            <p:ph type="body" idx="2"/>
          </p:nvPr>
        </p:nvSpPr>
        <p:spPr>
          <a:xfrm>
            <a:off x="4716600" y="1200150"/>
            <a:ext cx="4279199" cy="3266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solidFill>
                  <a:schemeClr val="accent6"/>
                </a:solidFill>
              </a:rPr>
              <a:t>Academic Supports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Work “Breaks”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AM Homework Club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Reading/homework time during check out (all CICO students)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Shape 1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90850" y="197737"/>
            <a:ext cx="6363425" cy="4748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Shape 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62150" y="190512"/>
            <a:ext cx="3836449" cy="47624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Shape 1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1650" y="181424"/>
            <a:ext cx="3684224" cy="4876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Shape 1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17300" y="152394"/>
            <a:ext cx="3886199" cy="49494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140275" y="205975"/>
            <a:ext cx="8860799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Targeted Supports Provided </a:t>
            </a:r>
            <a:r>
              <a:rPr lang="en" sz="3600"/>
              <a:t>2014-15</a:t>
            </a: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298025" y="1200150"/>
            <a:ext cx="3567899" cy="3266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20 CICO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18 Structured Breaks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9 Processing Breaks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15 Lunch in OC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2 Recess Planning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2"/>
          </p:nvPr>
        </p:nvSpPr>
        <p:spPr>
          <a:xfrm>
            <a:off x="3991000" y="1200150"/>
            <a:ext cx="5102100" cy="3266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9 Teacher Check &amp; Connect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5 Gear Up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13 Social Skills Groups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16 Confidence Boosters Groups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2 Mentoring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179250" y="205975"/>
            <a:ext cx="8782799" cy="87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Targeted Supports Provided </a:t>
            </a:r>
            <a:r>
              <a:rPr lang="en" sz="3000"/>
              <a:t>2014-15</a:t>
            </a:r>
          </a:p>
        </p:txBody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457200" y="1963200"/>
            <a:ext cx="4038599" cy="2150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38000"/>
              </a:lnSpc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rPr lang="en" sz="3000"/>
              <a:t>6 - Kindergarten</a:t>
            </a:r>
          </a:p>
          <a:p>
            <a:pPr lvl="0" rtl="0">
              <a:lnSpc>
                <a:spcPct val="138000"/>
              </a:lnSpc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rPr lang="en" sz="3000"/>
              <a:t>17 - 1st Grade</a:t>
            </a:r>
          </a:p>
          <a:p>
            <a:pPr lvl="0">
              <a:lnSpc>
                <a:spcPct val="138000"/>
              </a:lnSpc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rPr lang="en" sz="3000"/>
              <a:t>6 - 2nd Grade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2"/>
          </p:nvPr>
        </p:nvSpPr>
        <p:spPr>
          <a:xfrm>
            <a:off x="4689875" y="1963200"/>
            <a:ext cx="4038599" cy="2009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38000"/>
              </a:lnSpc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rPr lang="en" sz="3000"/>
              <a:t>10 - 3rd Grade</a:t>
            </a:r>
          </a:p>
          <a:p>
            <a:pPr lvl="0" rtl="0">
              <a:lnSpc>
                <a:spcPct val="138000"/>
              </a:lnSpc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rPr lang="en" sz="3000"/>
              <a:t>7 - 4th Grade</a:t>
            </a:r>
          </a:p>
          <a:p>
            <a:pPr lvl="0">
              <a:lnSpc>
                <a:spcPct val="138000"/>
              </a:lnSpc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rPr lang="en" sz="3000"/>
              <a:t>4 - 5th Grade</a:t>
            </a:r>
          </a:p>
        </p:txBody>
      </p:sp>
      <p:sp>
        <p:nvSpPr>
          <p:cNvPr id="143" name="Shape 143"/>
          <p:cNvSpPr txBox="1"/>
          <p:nvPr/>
        </p:nvSpPr>
        <p:spPr>
          <a:xfrm>
            <a:off x="2382100" y="1242075"/>
            <a:ext cx="2967599" cy="558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rPr>
              <a:t>50 Students* </a:t>
            </a:r>
          </a:p>
        </p:txBody>
      </p:sp>
      <p:sp>
        <p:nvSpPr>
          <p:cNvPr id="144" name="Shape 144"/>
          <p:cNvSpPr txBox="1"/>
          <p:nvPr/>
        </p:nvSpPr>
        <p:spPr>
          <a:xfrm>
            <a:off x="456425" y="3988925"/>
            <a:ext cx="7819499" cy="43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>
                <a:solidFill>
                  <a:srgbClr val="E9E0C9"/>
                </a:solidFill>
              </a:rPr>
              <a:t>* includes some Intensive level students who utilize Targeted supports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Intensive Supports</a:t>
            </a:r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266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Wraparound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Coordinated Service Plan (CSP)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Family Safety Plan (FSP)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FBAs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BSPs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Special Ed/504 Services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266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57200" rtl="0">
              <a:lnSpc>
                <a:spcPct val="138000"/>
              </a:lnSpc>
              <a:spcBef>
                <a:spcPts val="0"/>
              </a:spcBef>
              <a:buSzPct val="100000"/>
              <a:buFont typeface="Arial"/>
            </a:pPr>
            <a:r>
              <a:rPr lang="en" sz="3600">
                <a:latin typeface="Arial"/>
                <a:ea typeface="Arial"/>
                <a:cs typeface="Arial"/>
                <a:sym typeface="Arial"/>
              </a:rPr>
              <a:t>19 Wraparound </a:t>
            </a:r>
          </a:p>
          <a:p>
            <a:pPr marL="1371600" lvl="1" indent="-381000" rtl="0">
              <a:lnSpc>
                <a:spcPct val="138000"/>
              </a:lnSpc>
              <a:spcBef>
                <a:spcPts val="0"/>
              </a:spcBef>
              <a:buSzPct val="100000"/>
              <a:buFont typeface="Arial"/>
            </a:pPr>
            <a:r>
              <a:rPr lang="en" sz="2400">
                <a:latin typeface="Arial"/>
                <a:ea typeface="Arial"/>
                <a:cs typeface="Arial"/>
                <a:sym typeface="Arial"/>
              </a:rPr>
              <a:t>includes Coordinated Service Plans, Family Safety Plans, DCF Treatment Team</a:t>
            </a:r>
          </a:p>
          <a:p>
            <a:pPr marL="457200" lvl="0" indent="-457200" rtl="0">
              <a:lnSpc>
                <a:spcPct val="138000"/>
              </a:lnSpc>
              <a:spcBef>
                <a:spcPts val="0"/>
              </a:spcBef>
              <a:buSzPct val="100000"/>
              <a:buFont typeface="Arial"/>
            </a:pPr>
            <a:r>
              <a:rPr lang="en" sz="3600">
                <a:latin typeface="Arial"/>
                <a:ea typeface="Arial"/>
                <a:cs typeface="Arial"/>
                <a:sym typeface="Arial"/>
              </a:rPr>
              <a:t>17 Behavior Support Plans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218200" y="205975"/>
            <a:ext cx="8712899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Intensive Supports Provided </a:t>
            </a:r>
            <a:r>
              <a:rPr lang="en" sz="3000">
                <a:solidFill>
                  <a:schemeClr val="accent2"/>
                </a:solidFill>
              </a:rPr>
              <a:t>2014-15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194825" y="205975"/>
            <a:ext cx="8774999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Intensive Supports Provided </a:t>
            </a:r>
            <a:r>
              <a:rPr lang="en" sz="3000"/>
              <a:t>2014-15</a:t>
            </a:r>
            <a:r>
              <a:rPr lang="en"/>
              <a:t> </a:t>
            </a:r>
          </a:p>
        </p:txBody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457200" y="1863150"/>
            <a:ext cx="4038599" cy="2462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8 - Kindergarten</a:t>
            </a:r>
          </a:p>
          <a:p>
            <a:pPr lvl="0" rtl="0">
              <a:spcBef>
                <a:spcPts val="0"/>
              </a:spcBef>
              <a:buNone/>
            </a:pPr>
            <a:endParaRPr sz="3000"/>
          </a:p>
          <a:p>
            <a:pPr lvl="0" rtl="0">
              <a:spcBef>
                <a:spcPts val="0"/>
              </a:spcBef>
              <a:buNone/>
            </a:pPr>
            <a:r>
              <a:rPr lang="en" sz="3000"/>
              <a:t>3 - 1st Grade</a:t>
            </a:r>
          </a:p>
          <a:p>
            <a:pPr lvl="0" rtl="0">
              <a:spcBef>
                <a:spcPts val="0"/>
              </a:spcBef>
              <a:buNone/>
            </a:pPr>
            <a:endParaRPr sz="3000"/>
          </a:p>
          <a:p>
            <a:pPr lvl="0">
              <a:spcBef>
                <a:spcPts val="0"/>
              </a:spcBef>
              <a:buNone/>
            </a:pPr>
            <a:r>
              <a:rPr lang="en" sz="3000"/>
              <a:t>2 - 2nd Grade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body" idx="2"/>
          </p:nvPr>
        </p:nvSpPr>
        <p:spPr>
          <a:xfrm>
            <a:off x="4606500" y="1863150"/>
            <a:ext cx="4038599" cy="1896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5 - 3rd Grade</a:t>
            </a:r>
          </a:p>
          <a:p>
            <a:pPr lvl="0" rtl="0">
              <a:spcBef>
                <a:spcPts val="0"/>
              </a:spcBef>
              <a:buNone/>
            </a:pPr>
            <a:endParaRPr sz="3000"/>
          </a:p>
          <a:p>
            <a:pPr lvl="0" rtl="0">
              <a:spcBef>
                <a:spcPts val="0"/>
              </a:spcBef>
              <a:buNone/>
            </a:pPr>
            <a:r>
              <a:rPr lang="en" sz="3000"/>
              <a:t>3 - 4th Grade</a:t>
            </a:r>
          </a:p>
          <a:p>
            <a:pPr lvl="0" rtl="0">
              <a:spcBef>
                <a:spcPts val="0"/>
              </a:spcBef>
              <a:buNone/>
            </a:pPr>
            <a:endParaRPr sz="3000"/>
          </a:p>
          <a:p>
            <a:pPr lvl="0">
              <a:spcBef>
                <a:spcPts val="0"/>
              </a:spcBef>
              <a:buNone/>
            </a:pPr>
            <a:r>
              <a:rPr lang="en" sz="3000"/>
              <a:t>6 - 5th Grade</a:t>
            </a:r>
          </a:p>
        </p:txBody>
      </p:sp>
      <p:sp>
        <p:nvSpPr>
          <p:cNvPr id="164" name="Shape 164"/>
          <p:cNvSpPr txBox="1"/>
          <p:nvPr/>
        </p:nvSpPr>
        <p:spPr>
          <a:xfrm>
            <a:off x="2340425" y="1063375"/>
            <a:ext cx="3334500" cy="55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rPr>
              <a:t>27 Students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Shape 1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78375" y="308125"/>
            <a:ext cx="6501000" cy="4619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560525" y="114742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>
                <a:solidFill>
                  <a:schemeClr val="accent2"/>
                </a:solidFill>
              </a:rPr>
              <a:t>It’s a Process! 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457200" y="2149250"/>
            <a:ext cx="8229600" cy="2317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3600">
                <a:solidFill>
                  <a:schemeClr val="accent2"/>
                </a:solidFill>
              </a:rPr>
              <a:t>(be patient)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" name="Shape 174"/>
          <p:cNvGrpSpPr/>
          <p:nvPr/>
        </p:nvGrpSpPr>
        <p:grpSpPr>
          <a:xfrm>
            <a:off x="1375175" y="260274"/>
            <a:ext cx="6486999" cy="4805199"/>
            <a:chOff x="1242700" y="202674"/>
            <a:chExt cx="6486999" cy="4805199"/>
          </a:xfrm>
        </p:grpSpPr>
        <p:pic>
          <p:nvPicPr>
            <p:cNvPr id="175" name="Shape 17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242700" y="202674"/>
              <a:ext cx="6486999" cy="48051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6" name="Shape 176"/>
            <p:cNvSpPr/>
            <p:nvPr/>
          </p:nvSpPr>
          <p:spPr>
            <a:xfrm>
              <a:off x="1432750" y="417575"/>
              <a:ext cx="852600" cy="172800"/>
            </a:xfrm>
            <a:prstGeom prst="rect">
              <a:avLst/>
            </a:prstGeom>
            <a:solidFill>
              <a:srgbClr val="000000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Shape 1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37000" y="354250"/>
            <a:ext cx="6204900" cy="4653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accent2"/>
                </a:solidFill>
              </a:rPr>
              <a:t>Behavioral Improvements </a:t>
            </a:r>
            <a:r>
              <a:rPr lang="en" sz="3000">
                <a:solidFill>
                  <a:schemeClr val="accent2"/>
                </a:solidFill>
              </a:rPr>
              <a:t>2014-15</a:t>
            </a:r>
          </a:p>
        </p:txBody>
      </p:sp>
      <p:graphicFrame>
        <p:nvGraphicFramePr>
          <p:cNvPr id="187" name="Shape 187"/>
          <p:cNvGraphicFramePr/>
          <p:nvPr/>
        </p:nvGraphicFramePr>
        <p:xfrm>
          <a:off x="317375" y="1194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{1C04D84E-8F60-42B4-915C-18F11EEAFB4D}</a:tableStyleId>
              </a:tblPr>
              <a:tblGrid>
                <a:gridCol w="2113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3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3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3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3000">
                          <a:solidFill>
                            <a:schemeClr val="accent6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2014-15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>
                          <a:solidFill>
                            <a:schemeClr val="accent6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2013-14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3000">
                          <a:solidFill>
                            <a:schemeClr val="accent6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2012-13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>
                          <a:solidFill>
                            <a:schemeClr val="accent2"/>
                          </a:solidFill>
                        </a:rPr>
                        <a:t># major ODRs (exclude top 5)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chemeClr val="accent2"/>
                          </a:solidFill>
                        </a:rPr>
                        <a:t>290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chemeClr val="accent2"/>
                          </a:solidFill>
                        </a:rPr>
                        <a:t>443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chemeClr val="accent2"/>
                          </a:solidFill>
                        </a:rPr>
                        <a:t>399 </a:t>
                      </a:r>
                    </a:p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>
                          <a:solidFill>
                            <a:schemeClr val="accent2"/>
                          </a:solidFill>
                        </a:rPr>
                        <a:t>(fidelity issues)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>
                          <a:solidFill>
                            <a:schemeClr val="accent2"/>
                          </a:solidFill>
                        </a:rPr>
                        <a:t># students with major ODRs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chemeClr val="accent2"/>
                          </a:solidFill>
                        </a:rPr>
                        <a:t>79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chemeClr val="accent2"/>
                          </a:solidFill>
                        </a:rPr>
                        <a:t>108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chemeClr val="accent2"/>
                          </a:solidFill>
                        </a:rPr>
                        <a:t>98 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2000">
                          <a:solidFill>
                            <a:schemeClr val="accent2"/>
                          </a:solidFill>
                        </a:rPr>
                        <a:t>(fidelity issues)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>
                          <a:solidFill>
                            <a:schemeClr val="accent2"/>
                          </a:solidFill>
                        </a:rPr>
                        <a:t># students with ≧6 ODRs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chemeClr val="accent2"/>
                          </a:solidFill>
                        </a:rPr>
                        <a:t>14 (8.55%)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chemeClr val="accent2"/>
                          </a:solidFill>
                        </a:rPr>
                        <a:t>18 (10.83%)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chemeClr val="accent2"/>
                          </a:solidFill>
                        </a:rPr>
                        <a:t>17 (10.81%) </a:t>
                      </a:r>
                      <a:r>
                        <a:rPr lang="en" sz="2000">
                          <a:solidFill>
                            <a:schemeClr val="accent2"/>
                          </a:solidFill>
                        </a:rPr>
                        <a:t>(fidelity issues)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Academic Improvements </a:t>
            </a:r>
            <a:r>
              <a:rPr lang="en" sz="3000"/>
              <a:t>2014-15</a:t>
            </a:r>
          </a:p>
        </p:txBody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266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Science NECAP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	</a:t>
            </a:r>
            <a:r>
              <a:rPr lang="en">
                <a:solidFill>
                  <a:schemeClr val="accent6"/>
                </a:solidFill>
              </a:rPr>
              <a:t>2013-14</a:t>
            </a:r>
            <a:r>
              <a:rPr lang="en"/>
              <a:t>  67% at or above standard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>
                <a:solidFill>
                  <a:schemeClr val="accent6"/>
                </a:solidFill>
              </a:rPr>
              <a:t>2012-13</a:t>
            </a:r>
            <a:r>
              <a:rPr lang="en"/>
              <a:t>  57% at or above standard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/>
              <a:t>Reading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/>
              <a:t>	</a:t>
            </a:r>
            <a:r>
              <a:rPr lang="en">
                <a:solidFill>
                  <a:srgbClr val="FF6428"/>
                </a:solidFill>
              </a:rPr>
              <a:t>2014-15 &amp; 2013-14</a:t>
            </a:r>
          </a:p>
          <a:p>
            <a:pPr marL="0" lvl="0" indent="457200" rtl="0">
              <a:spcBef>
                <a:spcPts val="0"/>
              </a:spcBef>
              <a:buNone/>
            </a:pPr>
            <a:r>
              <a:rPr lang="en">
                <a:solidFill>
                  <a:srgbClr val="E9E0C9"/>
                </a:solidFill>
              </a:rPr>
              <a:t>all 2nd graders at or above grade level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/>
              <a:t>	</a:t>
            </a:r>
          </a:p>
          <a:p>
            <a:pPr lvl="0" indent="457200" rtl="0">
              <a:spcBef>
                <a:spcPts val="0"/>
              </a:spcBef>
              <a:buNone/>
            </a:pPr>
            <a:endParaRPr/>
          </a:p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29600" cy="7059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Goals for 2015-16</a:t>
            </a:r>
          </a:p>
        </p:txBody>
      </p:sp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226000" y="966350"/>
            <a:ext cx="8751899" cy="3500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20000"/>
              </a:lnSpc>
              <a:spcBef>
                <a:spcPts val="600"/>
              </a:spcBef>
              <a:buNone/>
            </a:pPr>
            <a:r>
              <a:rPr lang="en" sz="24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Universal </a:t>
            </a:r>
            <a:r>
              <a:rPr lang="en" sz="24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  <a:p>
            <a:pPr marL="457200" lvl="0" indent="-381000" rtl="0">
              <a:lnSpc>
                <a:spcPct val="120000"/>
              </a:lnSpc>
              <a:spcBef>
                <a:spcPts val="600"/>
              </a:spcBef>
              <a:buSzPct val="100000"/>
              <a:buFont typeface="Arial"/>
            </a:pPr>
            <a:r>
              <a:rPr lang="en" sz="2400">
                <a:latin typeface="Arial"/>
                <a:ea typeface="Arial"/>
                <a:cs typeface="Arial"/>
                <a:sym typeface="Arial"/>
              </a:rPr>
              <a:t>Increase frequency of universal team meetings </a:t>
            </a:r>
          </a:p>
          <a:p>
            <a:pPr marL="457200" lvl="0" indent="-381000" rtl="0">
              <a:lnSpc>
                <a:spcPct val="120000"/>
              </a:lnSpc>
              <a:spcBef>
                <a:spcPts val="600"/>
              </a:spcBef>
              <a:buSzPct val="100000"/>
              <a:buFont typeface="Arial"/>
            </a:pPr>
            <a:r>
              <a:rPr lang="en" sz="2400">
                <a:latin typeface="Arial"/>
                <a:ea typeface="Arial"/>
                <a:cs typeface="Arial"/>
                <a:sym typeface="Arial"/>
              </a:rPr>
              <a:t>Create a process to orient new staff and students to PBIS </a:t>
            </a:r>
          </a:p>
          <a:p>
            <a:pPr lvl="0" rtl="0">
              <a:lnSpc>
                <a:spcPct val="120000"/>
              </a:lnSpc>
              <a:spcBef>
                <a:spcPts val="600"/>
              </a:spcBef>
              <a:buNone/>
            </a:pP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lvl="0" rtl="0">
              <a:lnSpc>
                <a:spcPct val="120000"/>
              </a:lnSpc>
              <a:spcBef>
                <a:spcPts val="0"/>
              </a:spcBef>
              <a:buNone/>
            </a:pPr>
            <a:r>
              <a:rPr lang="en" sz="24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Targeted</a:t>
            </a:r>
          </a:p>
          <a:p>
            <a:pPr marL="457200" lvl="0" indent="-381000" rtl="0">
              <a:lnSpc>
                <a:spcPct val="120000"/>
              </a:lnSpc>
              <a:spcBef>
                <a:spcPts val="0"/>
              </a:spcBef>
              <a:buSzPct val="100000"/>
              <a:buFont typeface="Arial"/>
            </a:pPr>
            <a:r>
              <a:rPr lang="en" sz="2400">
                <a:latin typeface="Arial"/>
                <a:ea typeface="Arial"/>
                <a:cs typeface="Arial"/>
                <a:sym typeface="Arial"/>
              </a:rPr>
              <a:t>Develop/implement data markers for non-CICO supports</a:t>
            </a:r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buSzPct val="100000"/>
              <a:buFont typeface="Arial"/>
            </a:pPr>
            <a:r>
              <a:rPr lang="en" sz="2400">
                <a:latin typeface="Arial"/>
                <a:ea typeface="Arial"/>
                <a:cs typeface="Arial"/>
                <a:sym typeface="Arial"/>
              </a:rPr>
              <a:t>Utilize nursing visit data to identify student need 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accent2"/>
                </a:solidFill>
              </a:rPr>
              <a:t>Goals for 2015-16</a:t>
            </a:r>
          </a:p>
        </p:txBody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528399" cy="3266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b="1">
                <a:solidFill>
                  <a:schemeClr val="accent2"/>
                </a:solidFill>
              </a:rPr>
              <a:t>Intensive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strengthen Wraparound by increasing parent engagement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develop process for monitoring FBAs</a:t>
            </a:r>
          </a:p>
          <a:p>
            <a:pPr marL="914400" lvl="1" indent="-381000" rtl="0">
              <a:spcBef>
                <a:spcPts val="0"/>
              </a:spcBef>
              <a:buSzPct val="100000"/>
            </a:pPr>
            <a:r>
              <a:rPr lang="en" sz="2400"/>
              <a:t>teaching &amp; coaching student</a:t>
            </a:r>
          </a:p>
          <a:p>
            <a:pPr marL="914400" lvl="1" indent="-381000" rtl="0">
              <a:spcBef>
                <a:spcPts val="0"/>
              </a:spcBef>
              <a:buSzPct val="100000"/>
            </a:pPr>
            <a:r>
              <a:rPr lang="en" sz="2400"/>
              <a:t>supporting students’ teams to increase fidelity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increase and expand use of ISIS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train all special educators &amp; paras to develop, implement with fidelity, track, &amp; monitor BSPs through ISIS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Behavioral Improvements </a:t>
            </a:r>
            <a:r>
              <a:rPr lang="en" sz="3000">
                <a:solidFill>
                  <a:schemeClr val="accent2"/>
                </a:solidFill>
              </a:rPr>
              <a:t>2013-14</a:t>
            </a:r>
          </a:p>
        </p:txBody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457200" y="1124500"/>
            <a:ext cx="8229600" cy="3342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 26% decrease in major ODRs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 sz="2800">
                <a:solidFill>
                  <a:schemeClr val="accent6"/>
                </a:solidFill>
              </a:rPr>
              <a:t>2012-13</a:t>
            </a:r>
            <a:r>
              <a:rPr lang="en" sz="2800"/>
              <a:t> 487 majors (grades 1-5)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 sz="2800">
                <a:solidFill>
                  <a:schemeClr val="accent6"/>
                </a:solidFill>
              </a:rPr>
              <a:t>2013-14</a:t>
            </a:r>
            <a:r>
              <a:rPr lang="en" sz="2800"/>
              <a:t>  362 majors (grades 1-5)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47% decrease in rate of major ODRs for “intensive” students (continuously at DBS) from 2010-11 to 2013-14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Academic Improvements </a:t>
            </a:r>
            <a:r>
              <a:rPr lang="en" sz="3000">
                <a:solidFill>
                  <a:schemeClr val="accent2"/>
                </a:solidFill>
              </a:rPr>
              <a:t>2013-14</a:t>
            </a:r>
          </a:p>
        </p:txBody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457200" y="947475"/>
            <a:ext cx="8229600" cy="3519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800"/>
              <a:t>85% of grades 1-5 students reading at or above the standard</a:t>
            </a:r>
          </a:p>
          <a:p>
            <a:pPr marL="914400" lvl="0" indent="-228600" rtl="0">
              <a:spcBef>
                <a:spcPts val="0"/>
              </a:spcBef>
            </a:pPr>
            <a:r>
              <a:rPr lang="en" sz="2800"/>
              <a:t>80% above the standard</a:t>
            </a:r>
          </a:p>
          <a:p>
            <a:pPr lvl="0" rtl="0">
              <a:spcBef>
                <a:spcPts val="0"/>
              </a:spcBef>
              <a:buNone/>
            </a:pPr>
            <a:endParaRPr sz="2800"/>
          </a:p>
          <a:p>
            <a:pPr marL="0" lvl="0" indent="0" rtl="0">
              <a:spcBef>
                <a:spcPts val="0"/>
              </a:spcBef>
              <a:buNone/>
            </a:pPr>
            <a:r>
              <a:rPr lang="en" sz="2800"/>
              <a:t>2013-14 NECAP writing results 12% increase over 2012-13 </a:t>
            </a:r>
          </a:p>
          <a:p>
            <a:pPr marL="914400" lvl="0" indent="-406400">
              <a:spcBef>
                <a:spcPts val="0"/>
              </a:spcBef>
              <a:buSzPct val="100000"/>
            </a:pPr>
            <a:r>
              <a:rPr lang="en" sz="2800"/>
              <a:t>68% met or exceeded the standard (highest score ever)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29600" cy="646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Benefits</a:t>
            </a:r>
          </a:p>
        </p:txBody>
      </p:sp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457200" y="1219275"/>
            <a:ext cx="8229600" cy="3247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Improved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student behavior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student learning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student feelings of belonging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reduced student shame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student responsibility &amp; willingness to try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457200" y="381150"/>
            <a:ext cx="8229600" cy="4085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staff understanding of behavior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staff responses to behavior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student/staff/parent understanding of  expectations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family engagement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staff morale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sense of community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457200" y="615650"/>
            <a:ext cx="8592299" cy="3851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2009-10		Tier 1 - Universal 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endParaRPr sz="2400"/>
          </a:p>
          <a:p>
            <a:pPr lvl="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2010-11		Continued Universal 	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endParaRPr sz="2400"/>
          </a:p>
          <a:p>
            <a:pPr lvl="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2011-12		Tier 2 - Targeted	</a:t>
            </a:r>
          </a:p>
          <a:p>
            <a:pPr marL="1828800" lvl="0" indent="38735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Reinvigorated Universal</a:t>
            </a:r>
          </a:p>
          <a:p>
            <a:pPr marL="1828800" lvl="0" indent="38735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	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2012-13 		Expanded Targeted</a:t>
            </a:r>
          </a:p>
          <a:p>
            <a:pPr marL="1828800" lvl="0" indent="38735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Added to Universal (screening)	</a:t>
            </a:r>
          </a:p>
          <a:p>
            <a:pPr marL="0" lvl="0" indent="-6985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					</a:t>
            </a:r>
          </a:p>
          <a:p>
            <a:pPr marL="1828800" lvl="0" indent="387350" rtl="0"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endParaRPr sz="3000"/>
          </a:p>
          <a:p>
            <a:pPr marL="1828800" lvl="0" indent="387350" rtl="0"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rPr lang="en" sz="3000"/>
              <a:t>	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29600" cy="692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Management</a:t>
            </a:r>
          </a:p>
        </p:txBody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457200" y="977700"/>
            <a:ext cx="8229600" cy="3489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Principal as chief cheerleader &amp; problem-solver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Universal coordinator &amp; Universal team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Targeted/Intensive coordinator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Targeted paraprofessional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Targeted team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Intensive team/Wraparound teams</a:t>
            </a:r>
          </a:p>
        </p:txBody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29600" cy="681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Exploring/Implementing</a:t>
            </a:r>
          </a:p>
        </p:txBody>
      </p:sp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457200" y="1000700"/>
            <a:ext cx="8229600" cy="3466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SzPct val="100000"/>
            </a:pPr>
            <a:r>
              <a:rPr lang="en" sz="3000"/>
              <a:t>Create a strong team of natural leaders!</a:t>
            </a:r>
          </a:p>
          <a:p>
            <a:pPr marL="457200" lvl="0" indent="-419100" rtl="0">
              <a:spcBef>
                <a:spcPts val="0"/>
              </a:spcBef>
              <a:buSzPct val="100000"/>
            </a:pPr>
            <a:r>
              <a:rPr lang="en" sz="3000"/>
              <a:t>Provide clear, engaging, ongoing information</a:t>
            </a:r>
          </a:p>
          <a:p>
            <a:pPr marL="457200" lvl="0" indent="-419100" rtl="0">
              <a:spcBef>
                <a:spcPts val="0"/>
              </a:spcBef>
              <a:buSzPct val="100000"/>
            </a:pPr>
            <a:r>
              <a:rPr lang="en" sz="3000"/>
              <a:t>Principal MUST be an actively involved supporter/encourager/good-cop enforcer</a:t>
            </a:r>
          </a:p>
          <a:p>
            <a:pPr marL="457200" lvl="0" indent="-419100" rtl="0">
              <a:spcBef>
                <a:spcPts val="0"/>
              </a:spcBef>
              <a:buSzPct val="100000"/>
            </a:pPr>
            <a:r>
              <a:rPr lang="en" sz="3000"/>
              <a:t>Build in staff rewards too</a:t>
            </a:r>
          </a:p>
          <a:p>
            <a:pPr marL="457200" lvl="0" indent="-419100" rtl="0">
              <a:spcBef>
                <a:spcPts val="0"/>
              </a:spcBef>
              <a:buSzPct val="100000"/>
            </a:pPr>
            <a:r>
              <a:rPr lang="en" sz="3000"/>
              <a:t>Just Do It!!!!  (and have fun!)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140275" y="179250"/>
            <a:ext cx="8790600" cy="4387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2013-14		Tier 3 - Intensive (mostly Wraparound)</a:t>
            </a:r>
          </a:p>
          <a:p>
            <a:pPr marL="1828800" lvl="0" indent="457200" rtl="0">
              <a:spcBef>
                <a:spcPts val="0"/>
              </a:spcBef>
              <a:buNone/>
            </a:pPr>
            <a:r>
              <a:rPr lang="en" sz="2400"/>
              <a:t>Second Step school-wide</a:t>
            </a:r>
          </a:p>
          <a:p>
            <a:pPr marL="1828800" lvl="0" indent="457200" rtl="0">
              <a:spcBef>
                <a:spcPts val="0"/>
              </a:spcBef>
              <a:buNone/>
            </a:pPr>
            <a:r>
              <a:rPr lang="en" sz="2400"/>
              <a:t>Tweaked Universal </a:t>
            </a:r>
          </a:p>
          <a:p>
            <a:pPr marL="1828800" lvl="0" indent="38735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Deepened Targeted </a:t>
            </a:r>
          </a:p>
          <a:p>
            <a:pPr marL="0" lvl="0" indent="-6985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endParaRPr sz="2400"/>
          </a:p>
          <a:p>
            <a:pPr lvl="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2014-15		Firing on All Cylinders!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				Tweaked Universal</a:t>
            </a:r>
          </a:p>
          <a:p>
            <a:pPr marL="2286000" lvl="0" indent="0" rtl="0">
              <a:spcBef>
                <a:spcPts val="0"/>
              </a:spcBef>
              <a:buNone/>
            </a:pPr>
            <a:r>
              <a:rPr lang="en" sz="2400"/>
              <a:t>Adapted &amp; developed K-1 Targeted supports</a:t>
            </a:r>
          </a:p>
          <a:p>
            <a:pPr marL="2286000" lvl="0" indent="0" rtl="0">
              <a:spcBef>
                <a:spcPts val="0"/>
              </a:spcBef>
              <a:buNone/>
            </a:pPr>
            <a:r>
              <a:rPr lang="en" sz="2400"/>
              <a:t>Individual goals on CICO forms</a:t>
            </a:r>
          </a:p>
          <a:p>
            <a:pPr marL="1828800" lvl="0" indent="38735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Expanded FBA/BSP 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				ISIS </a:t>
            </a:r>
          </a:p>
          <a:p>
            <a:pPr marL="1828800" lvl="0" indent="38735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Wraparound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457200" y="705575"/>
            <a:ext cx="8229600" cy="3761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/>
              <a:t>2015-16	Continuous Improvement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			All new staff on a PBIS team</a:t>
            </a:r>
          </a:p>
          <a:p>
            <a:pPr marL="1371600" lvl="0" indent="457200" rtl="0">
              <a:spcBef>
                <a:spcPts val="0"/>
              </a:spcBef>
              <a:buNone/>
            </a:pPr>
            <a:r>
              <a:rPr lang="en" sz="2400"/>
              <a:t>Tweaked Universal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			Improved K-1 Targeted supports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			New Targeted review format</a:t>
            </a:r>
          </a:p>
          <a:p>
            <a:pPr marL="1371600" lvl="0" indent="457200" rtl="0">
              <a:spcBef>
                <a:spcPts val="0"/>
              </a:spcBef>
              <a:buNone/>
            </a:pPr>
            <a:r>
              <a:rPr lang="en" sz="2400"/>
              <a:t>Standardized BSP development process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			Year-long staff training - BSP process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			Group “FBA” and “BSP”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			Continued work toward Trauma-Informed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			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  <a:p>
            <a:pPr lv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	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Shape 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3337" y="320950"/>
            <a:ext cx="8817326" cy="415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Shape 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40200" y="283137"/>
            <a:ext cx="6083376" cy="4577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Shape 9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71875" y="215775"/>
            <a:ext cx="5915025" cy="4476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Menu of Targeted Supports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457200" y="1063375"/>
            <a:ext cx="4038599" cy="2778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Otter Club			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CICO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●"/>
            </a:pPr>
            <a:r>
              <a:rPr lang="en"/>
              <a:t>Structured Breaks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●"/>
            </a:pPr>
            <a:r>
              <a:rPr lang="en"/>
              <a:t>Processing Breaks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●"/>
            </a:pPr>
            <a:r>
              <a:rPr lang="en"/>
              <a:t>Recess Planning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●"/>
            </a:pPr>
            <a:r>
              <a:rPr lang="en"/>
              <a:t>Teacher Check, Connect, and Expect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body" idx="2"/>
          </p:nvPr>
        </p:nvSpPr>
        <p:spPr>
          <a:xfrm>
            <a:off x="4648200" y="1063375"/>
            <a:ext cx="4038599" cy="2641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Font typeface="Arial"/>
              <a:buChar char="●"/>
            </a:pPr>
            <a:r>
              <a:rPr lang="en"/>
              <a:t>Academic Support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●"/>
            </a:pPr>
            <a:r>
              <a:rPr lang="en"/>
              <a:t>Gear Up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●"/>
            </a:pPr>
            <a:r>
              <a:rPr lang="en"/>
              <a:t>Social Skills Groups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●"/>
            </a:pPr>
            <a:r>
              <a:rPr lang="en"/>
              <a:t>Internalizers Groups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●"/>
            </a:pPr>
            <a:r>
              <a:rPr lang="en"/>
              <a:t>Mentoring 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●"/>
            </a:pPr>
            <a:r>
              <a:rPr lang="en"/>
              <a:t>Behavior Plans</a:t>
            </a:r>
          </a:p>
          <a:p>
            <a:pPr marL="457200" lvl="0" indent="-228600">
              <a:spcBef>
                <a:spcPts val="0"/>
              </a:spcBef>
              <a:buFont typeface="Arial"/>
              <a:buChar char="●"/>
            </a:pPr>
            <a:r>
              <a:rPr lang="en"/>
              <a:t>FBA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color-strip">
  <a:themeElements>
    <a:clrScheme name="Custom 458">
      <a:dk1>
        <a:srgbClr val="6A0212"/>
      </a:dk1>
      <a:lt1>
        <a:srgbClr val="B43C3E"/>
      </a:lt1>
      <a:dk2>
        <a:srgbClr val="000000"/>
      </a:dk2>
      <a:lt2>
        <a:srgbClr val="E9E0C9"/>
      </a:lt2>
      <a:accent1>
        <a:srgbClr val="D60030"/>
      </a:accent1>
      <a:accent2>
        <a:srgbClr val="FFA711"/>
      </a:accent2>
      <a:accent3>
        <a:srgbClr val="709E0B"/>
      </a:accent3>
      <a:accent4>
        <a:srgbClr val="006985"/>
      </a:accent4>
      <a:accent5>
        <a:srgbClr val="3A1E5E"/>
      </a:accent5>
      <a:accent6>
        <a:srgbClr val="FF6428"/>
      </a:accent6>
      <a:hlink>
        <a:srgbClr val="CDA43D"/>
      </a:hlink>
      <a:folHlink>
        <a:srgbClr val="744F1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782</Words>
  <Application>Microsoft Macintosh PowerPoint</Application>
  <PresentationFormat>On-screen Show (16:9)</PresentationFormat>
  <Paragraphs>190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Arial</vt:lpstr>
      <vt:lpstr>Georgia</vt:lpstr>
      <vt:lpstr>color-strip</vt:lpstr>
      <vt:lpstr>PBIS Targeted &amp; Intensive  Supports  Dothan Brook School </vt:lpstr>
      <vt:lpstr>It’s a Process!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Menu of Targeted Supports</vt:lpstr>
      <vt:lpstr>Otter Club</vt:lpstr>
      <vt:lpstr>PowerPoint Presentation</vt:lpstr>
      <vt:lpstr>PowerPoint Presentation</vt:lpstr>
      <vt:lpstr>PowerPoint Presentation</vt:lpstr>
      <vt:lpstr>Targeted Supports Provided 2014-15</vt:lpstr>
      <vt:lpstr>Targeted Supports Provided 2014-15</vt:lpstr>
      <vt:lpstr>Intensive Supports</vt:lpstr>
      <vt:lpstr>Intensive Supports Provided 2014-15</vt:lpstr>
      <vt:lpstr>Intensive Supports Provided 2014-15 </vt:lpstr>
      <vt:lpstr>PowerPoint Presentation</vt:lpstr>
      <vt:lpstr>PowerPoint Presentation</vt:lpstr>
      <vt:lpstr>PowerPoint Presentation</vt:lpstr>
      <vt:lpstr>Behavioral Improvements 2014-15</vt:lpstr>
      <vt:lpstr>Academic Improvements 2014-15</vt:lpstr>
      <vt:lpstr>Goals for 2015-16</vt:lpstr>
      <vt:lpstr>Goals for 2015-16</vt:lpstr>
      <vt:lpstr>Behavioral Improvements 2013-14</vt:lpstr>
      <vt:lpstr>Academic Improvements 2013-14</vt:lpstr>
      <vt:lpstr>Benefits</vt:lpstr>
      <vt:lpstr>PowerPoint Presentation</vt:lpstr>
      <vt:lpstr>Management</vt:lpstr>
      <vt:lpstr>Exploring/Implementing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PBIS Targeted &amp; Intensive  Supports  Dothan Brook School </dc:title>
  <cp:lastModifiedBy>Anne-Marie Dubie</cp:lastModifiedBy>
  <cp:revision>1</cp:revision>
  <dcterms:modified xsi:type="dcterms:W3CDTF">2021-03-23T15:48:03Z</dcterms:modified>
</cp:coreProperties>
</file>