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0.xml" ContentType="application/vnd.openxmlformats-officedocument.presentationml.notesSlide+xml"/>
  <Override PartName="/ppt/charts/chart2.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4"/>
  </p:sldMasterIdLst>
  <p:notesMasterIdLst>
    <p:notesMasterId r:id="rId83"/>
  </p:notesMasterIdLst>
  <p:handoutMasterIdLst>
    <p:handoutMasterId r:id="rId84"/>
  </p:handoutMasterIdLst>
  <p:sldIdLst>
    <p:sldId id="257" r:id="rId5"/>
    <p:sldId id="1626" r:id="rId6"/>
    <p:sldId id="409" r:id="rId7"/>
    <p:sldId id="266" r:id="rId8"/>
    <p:sldId id="323" r:id="rId9"/>
    <p:sldId id="259" r:id="rId10"/>
    <p:sldId id="315" r:id="rId11"/>
    <p:sldId id="402" r:id="rId12"/>
    <p:sldId id="578" r:id="rId13"/>
    <p:sldId id="411" r:id="rId14"/>
    <p:sldId id="413" r:id="rId15"/>
    <p:sldId id="412" r:id="rId16"/>
    <p:sldId id="1560" r:id="rId17"/>
    <p:sldId id="1585" r:id="rId18"/>
    <p:sldId id="1627" r:id="rId19"/>
    <p:sldId id="262" r:id="rId20"/>
    <p:sldId id="1588" r:id="rId21"/>
    <p:sldId id="1573" r:id="rId22"/>
    <p:sldId id="419" r:id="rId23"/>
    <p:sldId id="428" r:id="rId24"/>
    <p:sldId id="426" r:id="rId25"/>
    <p:sldId id="377" r:id="rId26"/>
    <p:sldId id="812" r:id="rId27"/>
    <p:sldId id="451" r:id="rId28"/>
    <p:sldId id="290" r:id="rId29"/>
    <p:sldId id="1571" r:id="rId30"/>
    <p:sldId id="268" r:id="rId31"/>
    <p:sldId id="1587" r:id="rId32"/>
    <p:sldId id="1569" r:id="rId33"/>
    <p:sldId id="488" r:id="rId34"/>
    <p:sldId id="489" r:id="rId35"/>
    <p:sldId id="1570" r:id="rId36"/>
    <p:sldId id="272" r:id="rId37"/>
    <p:sldId id="1572" r:id="rId38"/>
    <p:sldId id="1594" r:id="rId39"/>
    <p:sldId id="271" r:id="rId40"/>
    <p:sldId id="1628" r:id="rId41"/>
    <p:sldId id="380" r:id="rId42"/>
    <p:sldId id="557" r:id="rId43"/>
    <p:sldId id="558" r:id="rId44"/>
    <p:sldId id="278" r:id="rId45"/>
    <p:sldId id="446" r:id="rId46"/>
    <p:sldId id="447" r:id="rId47"/>
    <p:sldId id="385" r:id="rId48"/>
    <p:sldId id="386" r:id="rId49"/>
    <p:sldId id="502" r:id="rId50"/>
    <p:sldId id="280" r:id="rId51"/>
    <p:sldId id="279" r:id="rId52"/>
    <p:sldId id="1547" r:id="rId53"/>
    <p:sldId id="374" r:id="rId54"/>
    <p:sldId id="1541" r:id="rId55"/>
    <p:sldId id="275" r:id="rId56"/>
    <p:sldId id="285" r:id="rId57"/>
    <p:sldId id="471" r:id="rId58"/>
    <p:sldId id="281" r:id="rId59"/>
    <p:sldId id="282" r:id="rId60"/>
    <p:sldId id="1546" r:id="rId61"/>
    <p:sldId id="415" r:id="rId62"/>
    <p:sldId id="416" r:id="rId63"/>
    <p:sldId id="1580" r:id="rId64"/>
    <p:sldId id="286" r:id="rId65"/>
    <p:sldId id="1576" r:id="rId66"/>
    <p:sldId id="287" r:id="rId67"/>
    <p:sldId id="1595" r:id="rId68"/>
    <p:sldId id="288" r:id="rId69"/>
    <p:sldId id="1565" r:id="rId70"/>
    <p:sldId id="1629" r:id="rId71"/>
    <p:sldId id="289" r:id="rId72"/>
    <p:sldId id="1581" r:id="rId73"/>
    <p:sldId id="486" r:id="rId74"/>
    <p:sldId id="1554" r:id="rId75"/>
    <p:sldId id="1590" r:id="rId76"/>
    <p:sldId id="398" r:id="rId77"/>
    <p:sldId id="452" r:id="rId78"/>
    <p:sldId id="337" r:id="rId79"/>
    <p:sldId id="350" r:id="rId80"/>
    <p:sldId id="1589" r:id="rId81"/>
    <p:sldId id="485" r:id="rId82"/>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orbel" panose="020B0503020204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orbel" panose="020B0503020204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orbel" panose="020B0503020204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orbel" panose="020B0503020204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orbel" panose="020B0503020204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orbel" panose="020B0503020204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orbel" panose="020B0503020204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orbel" panose="020B0503020204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orbel" panose="020B0503020204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149"/>
    <p:restoredTop sz="82456"/>
  </p:normalViewPr>
  <p:slideViewPr>
    <p:cSldViewPr snapToGrid="0" snapToObjects="1">
      <p:cViewPr varScale="1">
        <p:scale>
          <a:sx n="88" d="100"/>
          <a:sy n="88" d="100"/>
        </p:scale>
        <p:origin x="1544" y="176"/>
      </p:cViewPr>
      <p:guideLst>
        <p:guide orient="horz" pos="2160"/>
        <p:guide pos="2880"/>
      </p:guideLst>
    </p:cSldViewPr>
  </p:slideViewPr>
  <p:outlineViewPr>
    <p:cViewPr>
      <p:scale>
        <a:sx n="33" d="100"/>
        <a:sy n="33" d="100"/>
      </p:scale>
      <p:origin x="0" y="-258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handoutMaster" Target="handoutMasters/handout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kconley1\Documents\SWIS%20Suite\SWIS\SWIS%20Cert%20Slides%20201718\October%20Catch%20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kconley1\Documents\SWIS%20Suite\SWIS\SWIS%20Cert%20Slides%20201718\October%20Catch%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[October Catch data.xlsx]Trajectory Graph!PivotTable3</c:name>
    <c:fmtId val="-1"/>
  </c:pivotSource>
  <c:chart>
    <c:title>
      <c:tx>
        <c:rich>
          <a:bodyPr/>
          <a:lstStyle/>
          <a:p>
            <a:pPr>
              <a:defRPr/>
            </a:pPr>
            <a:endParaRPr lang="en-US"/>
          </a:p>
        </c:rich>
      </c:tx>
      <c:overlay val="0"/>
    </c:title>
    <c:autoTitleDeleted val="0"/>
    <c:pivotFmts>
      <c:pivotFmt>
        <c:idx val="0"/>
        <c:spPr>
          <a:ln>
            <a:solidFill>
              <a:srgbClr val="00B050"/>
            </a:solidFill>
          </a:ln>
        </c:spPr>
        <c:marker>
          <c:spPr>
            <a:solidFill>
              <a:srgbClr val="00B050"/>
            </a:solidFill>
          </c:spPr>
        </c:marker>
      </c:pivotFmt>
      <c:pivotFmt>
        <c:idx val="1"/>
        <c:spPr>
          <a:ln>
            <a:solidFill>
              <a:srgbClr val="00B050"/>
            </a:solidFill>
          </a:ln>
        </c:spPr>
        <c:marker>
          <c:symbol val="square"/>
          <c:size val="7"/>
          <c:spPr>
            <a:solidFill>
              <a:srgbClr val="00B050"/>
            </a:solidFill>
          </c:spPr>
        </c:marker>
      </c:pivotFmt>
      <c:pivotFmt>
        <c:idx val="2"/>
        <c:spPr>
          <a:ln>
            <a:solidFill>
              <a:srgbClr val="FFC000"/>
            </a:solidFill>
          </a:ln>
        </c:spPr>
        <c:marker>
          <c:symbol val="triangle"/>
          <c:size val="7"/>
          <c:spPr>
            <a:solidFill>
              <a:srgbClr val="FFC000"/>
            </a:solidFill>
          </c:spPr>
        </c:marker>
      </c:pivotFmt>
      <c:pivotFmt>
        <c:idx val="3"/>
        <c:spPr>
          <a:ln>
            <a:solidFill>
              <a:srgbClr val="FF0000"/>
            </a:solidFill>
          </a:ln>
        </c:spPr>
        <c:marker>
          <c:symbol val="circle"/>
          <c:size val="7"/>
          <c:spPr>
            <a:solidFill>
              <a:srgbClr val="FF0000"/>
            </a:solidFill>
          </c:spPr>
        </c:marker>
      </c:pivotFmt>
      <c:pivotFmt>
        <c:idx val="4"/>
        <c:spPr>
          <a:ln>
            <a:solidFill>
              <a:srgbClr val="00B050"/>
            </a:solidFill>
          </a:ln>
        </c:spPr>
        <c:marker>
          <c:symbol val="square"/>
          <c:size val="7"/>
          <c:spPr>
            <a:solidFill>
              <a:srgbClr val="00B050"/>
            </a:solidFill>
          </c:spPr>
        </c:marker>
      </c:pivotFmt>
      <c:pivotFmt>
        <c:idx val="5"/>
        <c:spPr>
          <a:ln>
            <a:solidFill>
              <a:srgbClr val="FFC000"/>
            </a:solidFill>
          </a:ln>
        </c:spPr>
        <c:marker>
          <c:symbol val="triangle"/>
          <c:size val="7"/>
          <c:spPr>
            <a:solidFill>
              <a:srgbClr val="FFC000"/>
            </a:solidFill>
          </c:spPr>
        </c:marker>
      </c:pivotFmt>
      <c:pivotFmt>
        <c:idx val="6"/>
        <c:spPr>
          <a:ln>
            <a:solidFill>
              <a:srgbClr val="FF0000"/>
            </a:solidFill>
          </a:ln>
        </c:spPr>
        <c:marker>
          <c:symbol val="circle"/>
          <c:size val="7"/>
          <c:spPr>
            <a:solidFill>
              <a:srgbClr val="FF0000"/>
            </a:solidFill>
          </c:spPr>
        </c:marker>
      </c:pivotFmt>
      <c:pivotFmt>
        <c:idx val="7"/>
        <c:spPr>
          <a:ln>
            <a:solidFill>
              <a:srgbClr val="00B050"/>
            </a:solidFill>
          </a:ln>
        </c:spPr>
        <c:marker>
          <c:symbol val="square"/>
          <c:size val="7"/>
          <c:spPr>
            <a:solidFill>
              <a:srgbClr val="00B050"/>
            </a:solidFill>
          </c:spPr>
        </c:marker>
      </c:pivotFmt>
      <c:pivotFmt>
        <c:idx val="8"/>
        <c:spPr>
          <a:ln>
            <a:solidFill>
              <a:srgbClr val="FFC000"/>
            </a:solidFill>
          </a:ln>
        </c:spPr>
        <c:marker>
          <c:symbol val="triangle"/>
          <c:size val="7"/>
          <c:spPr>
            <a:solidFill>
              <a:srgbClr val="FFC000"/>
            </a:solidFill>
          </c:spPr>
        </c:marker>
      </c:pivotFmt>
      <c:pivotFmt>
        <c:idx val="9"/>
        <c:spPr>
          <a:ln>
            <a:solidFill>
              <a:srgbClr val="FF0000"/>
            </a:solidFill>
          </a:ln>
        </c:spPr>
        <c:marker>
          <c:symbol val="circle"/>
          <c:size val="7"/>
          <c:spPr>
            <a:solidFill>
              <a:srgbClr val="FF0000"/>
            </a:solidFill>
          </c:spPr>
        </c:marker>
      </c:pivotFmt>
    </c:pivotFmts>
    <c:plotArea>
      <c:layout>
        <c:manualLayout>
          <c:layoutTarget val="inner"/>
          <c:xMode val="edge"/>
          <c:yMode val="edge"/>
          <c:x val="8.6063132474535634E-2"/>
          <c:y val="0.10126424764116149"/>
          <c:w val="0.89384609809070092"/>
          <c:h val="0.72785000930065491"/>
        </c:manualLayout>
      </c:layout>
      <c:lineChart>
        <c:grouping val="standard"/>
        <c:varyColors val="0"/>
        <c:ser>
          <c:idx val="0"/>
          <c:order val="0"/>
          <c:tx>
            <c:strRef>
              <c:f>'Trajectory Graph'!$B$3</c:f>
              <c:strCache>
                <c:ptCount val="1"/>
                <c:pt idx="0">
                  <c:v>Sum of 0-1</c:v>
                </c:pt>
              </c:strCache>
            </c:strRef>
          </c:tx>
          <c:spPr>
            <a:ln>
              <a:solidFill>
                <a:srgbClr val="00B050"/>
              </a:solidFill>
            </a:ln>
          </c:spPr>
          <c:marker>
            <c:symbol val="square"/>
            <c:size val="7"/>
            <c:spPr>
              <a:solidFill>
                <a:srgbClr val="00B050"/>
              </a:solidFill>
            </c:spPr>
          </c:marker>
          <c:cat>
            <c:strRef>
              <c:f>'Trajectory Graph'!$A$4:$A$15</c:f>
              <c:strCache>
                <c:ptCount val="11"/>
                <c:pt idx="0">
                  <c:v>August-09</c:v>
                </c:pt>
                <c:pt idx="1">
                  <c:v>September-09</c:v>
                </c:pt>
                <c:pt idx="2">
                  <c:v>October-09</c:v>
                </c:pt>
                <c:pt idx="3">
                  <c:v>November-09</c:v>
                </c:pt>
                <c:pt idx="4">
                  <c:v>December-09</c:v>
                </c:pt>
                <c:pt idx="5">
                  <c:v>January-10</c:v>
                </c:pt>
                <c:pt idx="6">
                  <c:v>February-10</c:v>
                </c:pt>
                <c:pt idx="7">
                  <c:v>March-10</c:v>
                </c:pt>
                <c:pt idx="8">
                  <c:v>April-10</c:v>
                </c:pt>
                <c:pt idx="9">
                  <c:v>May-10</c:v>
                </c:pt>
                <c:pt idx="10">
                  <c:v>June-10</c:v>
                </c:pt>
              </c:strCache>
            </c:strRef>
          </c:cat>
          <c:val>
            <c:numRef>
              <c:f>'Trajectory Graph'!$B$4:$B$15</c:f>
              <c:numCache>
                <c:formatCode>General</c:formatCode>
                <c:ptCount val="11"/>
                <c:pt idx="0">
                  <c:v>0</c:v>
                </c:pt>
                <c:pt idx="1">
                  <c:v>0.01</c:v>
                </c:pt>
                <c:pt idx="2">
                  <c:v>0.02</c:v>
                </c:pt>
                <c:pt idx="3">
                  <c:v>0.01</c:v>
                </c:pt>
                <c:pt idx="4">
                  <c:v>0.01</c:v>
                </c:pt>
                <c:pt idx="5">
                  <c:v>0.01</c:v>
                </c:pt>
                <c:pt idx="6">
                  <c:v>0.02</c:v>
                </c:pt>
                <c:pt idx="7">
                  <c:v>0.02</c:v>
                </c:pt>
                <c:pt idx="8">
                  <c:v>0.02</c:v>
                </c:pt>
                <c:pt idx="9">
                  <c:v>0.02</c:v>
                </c:pt>
                <c:pt idx="10">
                  <c:v>0</c:v>
                </c:pt>
              </c:numCache>
            </c:numRef>
          </c:val>
          <c:smooth val="0"/>
          <c:extLst>
            <c:ext xmlns:c16="http://schemas.microsoft.com/office/drawing/2014/chart" uri="{C3380CC4-5D6E-409C-BE32-E72D297353CC}">
              <c16:uniqueId val="{00000000-DE10-9841-B564-1267C1D7FC3F}"/>
            </c:ext>
          </c:extLst>
        </c:ser>
        <c:ser>
          <c:idx val="1"/>
          <c:order val="1"/>
          <c:tx>
            <c:strRef>
              <c:f>'Trajectory Graph'!$C$3</c:f>
              <c:strCache>
                <c:ptCount val="1"/>
                <c:pt idx="0">
                  <c:v>Sum of 2-5</c:v>
                </c:pt>
              </c:strCache>
            </c:strRef>
          </c:tx>
          <c:spPr>
            <a:ln>
              <a:solidFill>
                <a:srgbClr val="FFC000"/>
              </a:solidFill>
            </a:ln>
          </c:spPr>
          <c:marker>
            <c:symbol val="triangle"/>
            <c:size val="7"/>
            <c:spPr>
              <a:solidFill>
                <a:srgbClr val="FFC000"/>
              </a:solidFill>
            </c:spPr>
          </c:marker>
          <c:cat>
            <c:strRef>
              <c:f>'Trajectory Graph'!$A$4:$A$15</c:f>
              <c:strCache>
                <c:ptCount val="11"/>
                <c:pt idx="0">
                  <c:v>August-09</c:v>
                </c:pt>
                <c:pt idx="1">
                  <c:v>September-09</c:v>
                </c:pt>
                <c:pt idx="2">
                  <c:v>October-09</c:v>
                </c:pt>
                <c:pt idx="3">
                  <c:v>November-09</c:v>
                </c:pt>
                <c:pt idx="4">
                  <c:v>December-09</c:v>
                </c:pt>
                <c:pt idx="5">
                  <c:v>January-10</c:v>
                </c:pt>
                <c:pt idx="6">
                  <c:v>February-10</c:v>
                </c:pt>
                <c:pt idx="7">
                  <c:v>March-10</c:v>
                </c:pt>
                <c:pt idx="8">
                  <c:v>April-10</c:v>
                </c:pt>
                <c:pt idx="9">
                  <c:v>May-10</c:v>
                </c:pt>
                <c:pt idx="10">
                  <c:v>June-10</c:v>
                </c:pt>
              </c:strCache>
            </c:strRef>
          </c:cat>
          <c:val>
            <c:numRef>
              <c:f>'Trajectory Graph'!$C$4:$C$15</c:f>
              <c:numCache>
                <c:formatCode>General</c:formatCode>
                <c:ptCount val="11"/>
                <c:pt idx="0">
                  <c:v>0</c:v>
                </c:pt>
                <c:pt idx="1">
                  <c:v>0.22</c:v>
                </c:pt>
                <c:pt idx="2">
                  <c:v>0.52</c:v>
                </c:pt>
                <c:pt idx="3">
                  <c:v>0.81</c:v>
                </c:pt>
                <c:pt idx="4">
                  <c:v>1.06</c:v>
                </c:pt>
                <c:pt idx="5">
                  <c:v>1.33</c:v>
                </c:pt>
                <c:pt idx="6">
                  <c:v>1.6600000000000001</c:v>
                </c:pt>
                <c:pt idx="7">
                  <c:v>2.0900000000000003</c:v>
                </c:pt>
                <c:pt idx="8">
                  <c:v>2.4500000000000002</c:v>
                </c:pt>
                <c:pt idx="9">
                  <c:v>2.83</c:v>
                </c:pt>
                <c:pt idx="10">
                  <c:v>2.9</c:v>
                </c:pt>
              </c:numCache>
            </c:numRef>
          </c:val>
          <c:smooth val="0"/>
          <c:extLst>
            <c:ext xmlns:c16="http://schemas.microsoft.com/office/drawing/2014/chart" uri="{C3380CC4-5D6E-409C-BE32-E72D297353CC}">
              <c16:uniqueId val="{00000001-DE10-9841-B564-1267C1D7FC3F}"/>
            </c:ext>
          </c:extLst>
        </c:ser>
        <c:ser>
          <c:idx val="2"/>
          <c:order val="2"/>
          <c:tx>
            <c:strRef>
              <c:f>'Trajectory Graph'!$D$3</c:f>
              <c:strCache>
                <c:ptCount val="1"/>
                <c:pt idx="0">
                  <c:v>Sum of ≥6</c:v>
                </c:pt>
              </c:strCache>
            </c:strRef>
          </c:tx>
          <c:spPr>
            <a:ln>
              <a:solidFill>
                <a:srgbClr val="FF0000"/>
              </a:solidFill>
            </a:ln>
          </c:spPr>
          <c:marker>
            <c:symbol val="circle"/>
            <c:size val="7"/>
            <c:spPr>
              <a:solidFill>
                <a:srgbClr val="FF0000"/>
              </a:solidFill>
            </c:spPr>
          </c:marker>
          <c:cat>
            <c:strRef>
              <c:f>'Trajectory Graph'!$A$4:$A$15</c:f>
              <c:strCache>
                <c:ptCount val="11"/>
                <c:pt idx="0">
                  <c:v>August-09</c:v>
                </c:pt>
                <c:pt idx="1">
                  <c:v>September-09</c:v>
                </c:pt>
                <c:pt idx="2">
                  <c:v>October-09</c:v>
                </c:pt>
                <c:pt idx="3">
                  <c:v>November-09</c:v>
                </c:pt>
                <c:pt idx="4">
                  <c:v>December-09</c:v>
                </c:pt>
                <c:pt idx="5">
                  <c:v>January-10</c:v>
                </c:pt>
                <c:pt idx="6">
                  <c:v>February-10</c:v>
                </c:pt>
                <c:pt idx="7">
                  <c:v>March-10</c:v>
                </c:pt>
                <c:pt idx="8">
                  <c:v>April-10</c:v>
                </c:pt>
                <c:pt idx="9">
                  <c:v>May-10</c:v>
                </c:pt>
                <c:pt idx="10">
                  <c:v>June-10</c:v>
                </c:pt>
              </c:strCache>
            </c:strRef>
          </c:cat>
          <c:val>
            <c:numRef>
              <c:f>'Trajectory Graph'!$D$4:$D$15</c:f>
              <c:numCache>
                <c:formatCode>General</c:formatCode>
                <c:ptCount val="11"/>
                <c:pt idx="0">
                  <c:v>0</c:v>
                </c:pt>
                <c:pt idx="1">
                  <c:v>0.8</c:v>
                </c:pt>
                <c:pt idx="2">
                  <c:v>1.99</c:v>
                </c:pt>
                <c:pt idx="3">
                  <c:v>3.1399999999999997</c:v>
                </c:pt>
                <c:pt idx="4">
                  <c:v>4.0999999999999996</c:v>
                </c:pt>
                <c:pt idx="5">
                  <c:v>5.21</c:v>
                </c:pt>
                <c:pt idx="6">
                  <c:v>6.43</c:v>
                </c:pt>
                <c:pt idx="7">
                  <c:v>7.96</c:v>
                </c:pt>
                <c:pt idx="8">
                  <c:v>9.24</c:v>
                </c:pt>
                <c:pt idx="9">
                  <c:v>10.46</c:v>
                </c:pt>
                <c:pt idx="10">
                  <c:v>10.680000000000001</c:v>
                </c:pt>
              </c:numCache>
            </c:numRef>
          </c:val>
          <c:smooth val="0"/>
          <c:extLst>
            <c:ext xmlns:c16="http://schemas.microsoft.com/office/drawing/2014/chart" uri="{C3380CC4-5D6E-409C-BE32-E72D297353CC}">
              <c16:uniqueId val="{00000002-DE10-9841-B564-1267C1D7FC3F}"/>
            </c:ext>
          </c:extLst>
        </c:ser>
        <c:dLbls>
          <c:showLegendKey val="0"/>
          <c:showVal val="0"/>
          <c:showCatName val="0"/>
          <c:showSerName val="0"/>
          <c:showPercent val="0"/>
          <c:showBubbleSize val="0"/>
        </c:dLbls>
        <c:marker val="1"/>
        <c:smooth val="0"/>
        <c:axId val="155587504"/>
        <c:axId val="155588064"/>
      </c:lineChart>
      <c:catAx>
        <c:axId val="155587504"/>
        <c:scaling>
          <c:orientation val="minMax"/>
        </c:scaling>
        <c:delete val="0"/>
        <c:axPos val="b"/>
        <c:numFmt formatCode="General" sourceLinked="1"/>
        <c:majorTickMark val="none"/>
        <c:minorTickMark val="none"/>
        <c:tickLblPos val="nextTo"/>
        <c:txPr>
          <a:bodyPr rot="-1800000" vert="horz"/>
          <a:lstStyle/>
          <a:p>
            <a:pPr>
              <a:defRPr/>
            </a:pPr>
            <a:endParaRPr lang="en-US"/>
          </a:p>
        </c:txPr>
        <c:crossAx val="155588064"/>
        <c:crosses val="autoZero"/>
        <c:auto val="1"/>
        <c:lblAlgn val="ctr"/>
        <c:lblOffset val="100"/>
        <c:noMultiLvlLbl val="0"/>
      </c:catAx>
      <c:valAx>
        <c:axId val="155588064"/>
        <c:scaling>
          <c:orientation val="minMax"/>
        </c:scaling>
        <c:delete val="0"/>
        <c:axPos val="l"/>
        <c:majorGridlines/>
        <c:title>
          <c:tx>
            <c:rich>
              <a:bodyPr/>
              <a:lstStyle/>
              <a:p>
                <a:pPr>
                  <a:defRPr/>
                </a:pPr>
                <a:r>
                  <a:rPr lang="en-US"/>
                  <a:t>Cumulative Mean ODRs</a:t>
                </a:r>
              </a:p>
            </c:rich>
          </c:tx>
          <c:overlay val="0"/>
        </c:title>
        <c:numFmt formatCode="General" sourceLinked="1"/>
        <c:majorTickMark val="none"/>
        <c:minorTickMark val="none"/>
        <c:tickLblPos val="nextTo"/>
        <c:crossAx val="155587504"/>
        <c:crosses val="autoZero"/>
        <c:crossBetween val="between"/>
      </c:valAx>
    </c:plotArea>
    <c:plotVisOnly val="1"/>
    <c:dispBlanksAs val="gap"/>
    <c:showDLblsOverMax val="0"/>
  </c:chart>
  <c:txPr>
    <a:bodyPr/>
    <a:lstStyle/>
    <a:p>
      <a:pPr>
        <a:defRPr sz="1400"/>
      </a:pPr>
      <a:endParaRPr lang="en-US"/>
    </a:p>
  </c:txPr>
  <c:externalData r:id="rId1">
    <c:autoUpdate val="0"/>
  </c:externalData>
  <c:userShapes r:id="rId2"/>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Hypothesized Impact of October Catch</a:t>
            </a:r>
          </a:p>
        </c:rich>
      </c:tx>
      <c:overlay val="0"/>
    </c:title>
    <c:autoTitleDeleted val="0"/>
    <c:plotArea>
      <c:layout>
        <c:manualLayout>
          <c:layoutTarget val="inner"/>
          <c:xMode val="edge"/>
          <c:yMode val="edge"/>
          <c:x val="8.1807059273840771E-2"/>
          <c:y val="0.1175679213610453"/>
          <c:w val="0.74671171171171169"/>
          <c:h val="0.77360565679499615"/>
        </c:manualLayout>
      </c:layout>
      <c:lineChart>
        <c:grouping val="standard"/>
        <c:varyColors val="0"/>
        <c:ser>
          <c:idx val="0"/>
          <c:order val="0"/>
          <c:tx>
            <c:strRef>
              <c:f>ODRs!$C$1</c:f>
              <c:strCache>
                <c:ptCount val="1"/>
                <c:pt idx="0">
                  <c:v>0-1 ODR</c:v>
                </c:pt>
              </c:strCache>
            </c:strRef>
          </c:tx>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ODRs!$C$2:$C$12</c:f>
            </c:numRef>
          </c:val>
          <c:smooth val="0"/>
          <c:extLst>
            <c:ext xmlns:c16="http://schemas.microsoft.com/office/drawing/2014/chart" uri="{C3380CC4-5D6E-409C-BE32-E72D297353CC}">
              <c16:uniqueId val="{00000000-54F5-A64A-83F6-A297E47476F5}"/>
            </c:ext>
          </c:extLst>
        </c:ser>
        <c:ser>
          <c:idx val="1"/>
          <c:order val="1"/>
          <c:tx>
            <c:strRef>
              <c:f>ODRs!$D$1</c:f>
              <c:strCache>
                <c:ptCount val="1"/>
                <c:pt idx="0">
                  <c:v>2-5 ODRs</c:v>
                </c:pt>
              </c:strCache>
            </c:strRef>
          </c:tx>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ODRs!$D$2:$D$12</c:f>
            </c:numRef>
          </c:val>
          <c:smooth val="0"/>
          <c:extLst>
            <c:ext xmlns:c16="http://schemas.microsoft.com/office/drawing/2014/chart" uri="{C3380CC4-5D6E-409C-BE32-E72D297353CC}">
              <c16:uniqueId val="{00000001-54F5-A64A-83F6-A297E47476F5}"/>
            </c:ext>
          </c:extLst>
        </c:ser>
        <c:ser>
          <c:idx val="2"/>
          <c:order val="2"/>
          <c:tx>
            <c:strRef>
              <c:f>ODRs!$E$1</c:f>
              <c:strCache>
                <c:ptCount val="1"/>
                <c:pt idx="0">
                  <c:v>6 or more ODRs</c:v>
                </c:pt>
              </c:strCache>
            </c:strRef>
          </c:tx>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ODRs!$E$2:$E$12</c:f>
            </c:numRef>
          </c:val>
          <c:smooth val="0"/>
          <c:extLst>
            <c:ext xmlns:c16="http://schemas.microsoft.com/office/drawing/2014/chart" uri="{C3380CC4-5D6E-409C-BE32-E72D297353CC}">
              <c16:uniqueId val="{00000002-54F5-A64A-83F6-A297E47476F5}"/>
            </c:ext>
          </c:extLst>
        </c:ser>
        <c:ser>
          <c:idx val="3"/>
          <c:order val="3"/>
          <c:tx>
            <c:strRef>
              <c:f>ODRs!$F$1</c:f>
              <c:strCache>
                <c:ptCount val="1"/>
                <c:pt idx="0">
                  <c:v>0-1</c:v>
                </c:pt>
              </c:strCache>
            </c:strRef>
          </c:tx>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ODRs!$F$2:$F$12</c:f>
            </c:numRef>
          </c:val>
          <c:smooth val="0"/>
          <c:extLst>
            <c:ext xmlns:c16="http://schemas.microsoft.com/office/drawing/2014/chart" uri="{C3380CC4-5D6E-409C-BE32-E72D297353CC}">
              <c16:uniqueId val="{00000003-54F5-A64A-83F6-A297E47476F5}"/>
            </c:ext>
          </c:extLst>
        </c:ser>
        <c:ser>
          <c:idx val="4"/>
          <c:order val="4"/>
          <c:tx>
            <c:strRef>
              <c:f>ODRs!$G$1</c:f>
              <c:strCache>
                <c:ptCount val="1"/>
                <c:pt idx="0">
                  <c:v>2-5</c:v>
                </c:pt>
              </c:strCache>
            </c:strRef>
          </c:tx>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ODRs!$G$2:$G$12</c:f>
            </c:numRef>
          </c:val>
          <c:smooth val="0"/>
          <c:extLst>
            <c:ext xmlns:c16="http://schemas.microsoft.com/office/drawing/2014/chart" uri="{C3380CC4-5D6E-409C-BE32-E72D297353CC}">
              <c16:uniqueId val="{00000004-54F5-A64A-83F6-A297E47476F5}"/>
            </c:ext>
          </c:extLst>
        </c:ser>
        <c:ser>
          <c:idx val="5"/>
          <c:order val="5"/>
          <c:tx>
            <c:strRef>
              <c:f>ODRs!$H$1</c:f>
              <c:strCache>
                <c:ptCount val="1"/>
                <c:pt idx="0">
                  <c:v>≥6</c:v>
                </c:pt>
              </c:strCache>
            </c:strRef>
          </c:tx>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ODRs!$H$2:$H$12</c:f>
            </c:numRef>
          </c:val>
          <c:smooth val="0"/>
          <c:extLst>
            <c:ext xmlns:c16="http://schemas.microsoft.com/office/drawing/2014/chart" uri="{C3380CC4-5D6E-409C-BE32-E72D297353CC}">
              <c16:uniqueId val="{00000005-54F5-A64A-83F6-A297E47476F5}"/>
            </c:ext>
          </c:extLst>
        </c:ser>
        <c:ser>
          <c:idx val="6"/>
          <c:order val="6"/>
          <c:tx>
            <c:strRef>
              <c:f>ODRs!$I$1</c:f>
              <c:strCache>
                <c:ptCount val="1"/>
                <c:pt idx="0">
                  <c:v>No Impact (0-1)</c:v>
                </c:pt>
              </c:strCache>
            </c:strRef>
          </c:tx>
          <c:spPr>
            <a:ln>
              <a:solidFill>
                <a:srgbClr val="00B050"/>
              </a:solidFill>
            </a:ln>
          </c:spPr>
          <c:marker>
            <c:symbol val="square"/>
            <c:size val="7"/>
            <c:spPr>
              <a:solidFill>
                <a:srgbClr val="00B050"/>
              </a:solidFill>
            </c:spPr>
          </c:marker>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ODRs!$I$2:$I$12</c:f>
              <c:numCache>
                <c:formatCode>General</c:formatCode>
                <c:ptCount val="11"/>
                <c:pt idx="0">
                  <c:v>0</c:v>
                </c:pt>
                <c:pt idx="1">
                  <c:v>0.01</c:v>
                </c:pt>
                <c:pt idx="2">
                  <c:v>0.01</c:v>
                </c:pt>
                <c:pt idx="3">
                  <c:v>0.01</c:v>
                </c:pt>
                <c:pt idx="4">
                  <c:v>0.01</c:v>
                </c:pt>
                <c:pt idx="5">
                  <c:v>0.01</c:v>
                </c:pt>
                <c:pt idx="6">
                  <c:v>0.01</c:v>
                </c:pt>
                <c:pt idx="7">
                  <c:v>0.01</c:v>
                </c:pt>
                <c:pt idx="8">
                  <c:v>0.02</c:v>
                </c:pt>
                <c:pt idx="9">
                  <c:v>0.01</c:v>
                </c:pt>
                <c:pt idx="10">
                  <c:v>0</c:v>
                </c:pt>
              </c:numCache>
            </c:numRef>
          </c:val>
          <c:smooth val="0"/>
          <c:extLst>
            <c:ext xmlns:c16="http://schemas.microsoft.com/office/drawing/2014/chart" uri="{C3380CC4-5D6E-409C-BE32-E72D297353CC}">
              <c16:uniqueId val="{00000006-54F5-A64A-83F6-A297E47476F5}"/>
            </c:ext>
          </c:extLst>
        </c:ser>
        <c:ser>
          <c:idx val="7"/>
          <c:order val="7"/>
          <c:tx>
            <c:strRef>
              <c:f>ODRs!$J$1</c:f>
              <c:strCache>
                <c:ptCount val="1"/>
                <c:pt idx="0">
                  <c:v>Hypothesized 20% Decrease (2-5)</c:v>
                </c:pt>
              </c:strCache>
            </c:strRef>
          </c:tx>
          <c:spPr>
            <a:ln>
              <a:solidFill>
                <a:srgbClr val="FFC000"/>
              </a:solidFill>
            </a:ln>
          </c:spPr>
          <c:marker>
            <c:symbol val="triangle"/>
            <c:size val="7"/>
            <c:spPr>
              <a:solidFill>
                <a:srgbClr val="FFC000"/>
              </a:solidFill>
            </c:spPr>
          </c:marker>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ODRs!$J$2:$J$12</c:f>
              <c:numCache>
                <c:formatCode>General</c:formatCode>
                <c:ptCount val="11"/>
                <c:pt idx="0">
                  <c:v>0</c:v>
                </c:pt>
                <c:pt idx="1">
                  <c:v>0.21</c:v>
                </c:pt>
                <c:pt idx="2">
                  <c:v>0.54</c:v>
                </c:pt>
                <c:pt idx="3">
                  <c:v>0.66400000000000015</c:v>
                </c:pt>
                <c:pt idx="4">
                  <c:v>0.85600000000000009</c:v>
                </c:pt>
                <c:pt idx="5">
                  <c:v>1.0720000000000001</c:v>
                </c:pt>
                <c:pt idx="6">
                  <c:v>1.3520000000000001</c:v>
                </c:pt>
                <c:pt idx="7">
                  <c:v>1.6079999999999999</c:v>
                </c:pt>
                <c:pt idx="8">
                  <c:v>1.92</c:v>
                </c:pt>
                <c:pt idx="9">
                  <c:v>2.2239999999999998</c:v>
                </c:pt>
                <c:pt idx="10">
                  <c:v>2.2719999999999998</c:v>
                </c:pt>
              </c:numCache>
            </c:numRef>
          </c:val>
          <c:smooth val="0"/>
          <c:extLst>
            <c:ext xmlns:c16="http://schemas.microsoft.com/office/drawing/2014/chart" uri="{C3380CC4-5D6E-409C-BE32-E72D297353CC}">
              <c16:uniqueId val="{00000007-54F5-A64A-83F6-A297E47476F5}"/>
            </c:ext>
          </c:extLst>
        </c:ser>
        <c:ser>
          <c:idx val="8"/>
          <c:order val="8"/>
          <c:tx>
            <c:strRef>
              <c:f>ODRs!$K$1</c:f>
              <c:strCache>
                <c:ptCount val="1"/>
                <c:pt idx="0">
                  <c:v>Hypothesized 30% Decrease (≥6)</c:v>
                </c:pt>
              </c:strCache>
            </c:strRef>
          </c:tx>
          <c:spPr>
            <a:ln>
              <a:solidFill>
                <a:srgbClr val="FF0000"/>
              </a:solidFill>
            </a:ln>
          </c:spPr>
          <c:marker>
            <c:symbol val="circle"/>
            <c:size val="7"/>
            <c:spPr>
              <a:solidFill>
                <a:srgbClr val="FF0000"/>
              </a:solidFill>
            </c:spPr>
          </c:marker>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ODRs!$K$2:$K$12</c:f>
              <c:numCache>
                <c:formatCode>General</c:formatCode>
                <c:ptCount val="11"/>
                <c:pt idx="0">
                  <c:v>0</c:v>
                </c:pt>
                <c:pt idx="1">
                  <c:v>0.87</c:v>
                </c:pt>
                <c:pt idx="2">
                  <c:v>2.2200000000000002</c:v>
                </c:pt>
                <c:pt idx="3">
                  <c:v>2.4009999999999998</c:v>
                </c:pt>
                <c:pt idx="4">
                  <c:v>3.0659999999999998</c:v>
                </c:pt>
                <c:pt idx="5">
                  <c:v>3.8919999999999995</c:v>
                </c:pt>
                <c:pt idx="6">
                  <c:v>4.794999999999999</c:v>
                </c:pt>
                <c:pt idx="7">
                  <c:v>5.6419999999999986</c:v>
                </c:pt>
                <c:pt idx="8">
                  <c:v>6.6149999999999993</c:v>
                </c:pt>
                <c:pt idx="9">
                  <c:v>7.4899999999999993</c:v>
                </c:pt>
                <c:pt idx="10">
                  <c:v>7.6229999999999984</c:v>
                </c:pt>
              </c:numCache>
            </c:numRef>
          </c:val>
          <c:smooth val="0"/>
          <c:extLst>
            <c:ext xmlns:c16="http://schemas.microsoft.com/office/drawing/2014/chart" uri="{C3380CC4-5D6E-409C-BE32-E72D297353CC}">
              <c16:uniqueId val="{00000008-54F5-A64A-83F6-A297E47476F5}"/>
            </c:ext>
          </c:extLst>
        </c:ser>
        <c:dLbls>
          <c:showLegendKey val="0"/>
          <c:showVal val="0"/>
          <c:showCatName val="0"/>
          <c:showSerName val="0"/>
          <c:showPercent val="0"/>
          <c:showBubbleSize val="0"/>
        </c:dLbls>
        <c:marker val="1"/>
        <c:smooth val="0"/>
        <c:axId val="156794176"/>
        <c:axId val="156794736"/>
      </c:lineChart>
      <c:dateAx>
        <c:axId val="156794176"/>
        <c:scaling>
          <c:orientation val="minMax"/>
        </c:scaling>
        <c:delete val="0"/>
        <c:axPos val="b"/>
        <c:numFmt formatCode="[$-409]mmm\-yy;@" sourceLinked="0"/>
        <c:majorTickMark val="none"/>
        <c:minorTickMark val="none"/>
        <c:tickLblPos val="nextTo"/>
        <c:txPr>
          <a:bodyPr rot="-1800000"/>
          <a:lstStyle/>
          <a:p>
            <a:pPr>
              <a:defRPr/>
            </a:pPr>
            <a:endParaRPr lang="en-US"/>
          </a:p>
        </c:txPr>
        <c:crossAx val="156794736"/>
        <c:crosses val="autoZero"/>
        <c:auto val="1"/>
        <c:lblOffset val="100"/>
        <c:baseTimeUnit val="months"/>
      </c:dateAx>
      <c:valAx>
        <c:axId val="156794736"/>
        <c:scaling>
          <c:orientation val="minMax"/>
          <c:max val="12"/>
        </c:scaling>
        <c:delete val="0"/>
        <c:axPos val="l"/>
        <c:majorGridlines/>
        <c:title>
          <c:tx>
            <c:rich>
              <a:bodyPr/>
              <a:lstStyle/>
              <a:p>
                <a:pPr>
                  <a:defRPr/>
                </a:pPr>
                <a:r>
                  <a:rPr lang="en-US"/>
                  <a:t>Hypothetical Cumulative Mean ODRs</a:t>
                </a:r>
              </a:p>
            </c:rich>
          </c:tx>
          <c:overlay val="0"/>
        </c:title>
        <c:numFmt formatCode="General" sourceLinked="1"/>
        <c:majorTickMark val="none"/>
        <c:minorTickMark val="none"/>
        <c:tickLblPos val="nextTo"/>
        <c:crossAx val="156794176"/>
        <c:crosses val="autoZero"/>
        <c:crossBetween val="between"/>
      </c:valAx>
    </c:plotArea>
    <c:legend>
      <c:legendPos val="r"/>
      <c:layout>
        <c:manualLayout>
          <c:xMode val="edge"/>
          <c:yMode val="edge"/>
          <c:x val="0.82831820008985368"/>
          <c:y val="0.11900699912510936"/>
          <c:w val="0.17168179991014637"/>
          <c:h val="0.31377952755905514"/>
        </c:manualLayout>
      </c:layout>
      <c:overlay val="0"/>
    </c:legend>
    <c:plotVisOnly val="1"/>
    <c:dispBlanksAs val="gap"/>
    <c:showDLblsOverMax val="0"/>
  </c:chart>
  <c:txPr>
    <a:bodyPr/>
    <a:lstStyle/>
    <a:p>
      <a:pPr>
        <a:defRPr sz="14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242A92-34BA-43FB-A71C-4662C2E7650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D5F199D-7BBB-4F4D-8E61-F2ABAD8FC1E5}">
      <dgm:prSet custT="1"/>
      <dgm:spPr/>
      <dgm:t>
        <a:bodyPr/>
        <a:lstStyle/>
        <a:p>
          <a:pPr rtl="0"/>
          <a:r>
            <a:rPr lang="en-US" sz="2800" b="0" i="0" dirty="0">
              <a:solidFill>
                <a:schemeClr val="tx1"/>
              </a:solidFill>
              <a:latin typeface="Calibri" charset="0"/>
              <a:ea typeface="Calibri" charset="0"/>
              <a:cs typeface="Calibri" charset="0"/>
            </a:rPr>
            <a:t>Formal roles (facilitator, recorder, data analyst)</a:t>
          </a:r>
        </a:p>
      </dgm:t>
    </dgm:pt>
    <dgm:pt modelId="{596F8192-B673-4C74-B4C1-6D51214D1AF0}" type="parTrans" cxnId="{CD7BCF4D-E523-44BB-9931-C2A93F71A968}">
      <dgm:prSet/>
      <dgm:spPr/>
      <dgm:t>
        <a:bodyPr/>
        <a:lstStyle/>
        <a:p>
          <a:endParaRPr lang="en-US"/>
        </a:p>
      </dgm:t>
    </dgm:pt>
    <dgm:pt modelId="{97AE9EBD-AE90-4F0C-87F6-EA83EEAC695C}" type="sibTrans" cxnId="{CD7BCF4D-E523-44BB-9931-C2A93F71A968}">
      <dgm:prSet/>
      <dgm:spPr/>
      <dgm:t>
        <a:bodyPr/>
        <a:lstStyle/>
        <a:p>
          <a:endParaRPr lang="en-US"/>
        </a:p>
      </dgm:t>
    </dgm:pt>
    <dgm:pt modelId="{F18D59E3-5FF7-4BA6-92BA-596399A364D6}">
      <dgm:prSet custT="1"/>
      <dgm:spPr/>
      <dgm:t>
        <a:bodyPr/>
        <a:lstStyle/>
        <a:p>
          <a:pPr rtl="0"/>
          <a:r>
            <a:rPr lang="en-US" sz="2800" b="0" i="0" dirty="0">
              <a:solidFill>
                <a:schemeClr val="tx1"/>
              </a:solidFill>
              <a:latin typeface="Calibri" charset="0"/>
              <a:ea typeface="Calibri" charset="0"/>
              <a:cs typeface="Calibri" charset="0"/>
            </a:rPr>
            <a:t>Specific expectations (before, during &amp; after meetings)</a:t>
          </a:r>
        </a:p>
      </dgm:t>
    </dgm:pt>
    <dgm:pt modelId="{FBFADFA7-D164-4F99-AFE2-EDC0A6475291}" type="parTrans" cxnId="{2F575E19-77D8-4C51-9928-2F38A209B593}">
      <dgm:prSet/>
      <dgm:spPr/>
      <dgm:t>
        <a:bodyPr/>
        <a:lstStyle/>
        <a:p>
          <a:endParaRPr lang="en-US"/>
        </a:p>
      </dgm:t>
    </dgm:pt>
    <dgm:pt modelId="{73897173-2D5C-49AC-8210-5FE3BC29F463}" type="sibTrans" cxnId="{2F575E19-77D8-4C51-9928-2F38A209B593}">
      <dgm:prSet/>
      <dgm:spPr/>
      <dgm:t>
        <a:bodyPr/>
        <a:lstStyle/>
        <a:p>
          <a:endParaRPr lang="en-US"/>
        </a:p>
      </dgm:t>
    </dgm:pt>
    <dgm:pt modelId="{90223386-7401-48B0-9A96-5A30117030EE}">
      <dgm:prSet custT="1"/>
      <dgm:spPr/>
      <dgm:t>
        <a:bodyPr/>
        <a:lstStyle/>
        <a:p>
          <a:pPr rtl="0"/>
          <a:r>
            <a:rPr lang="en-US" sz="2800" b="0" i="0" dirty="0">
              <a:solidFill>
                <a:schemeClr val="tx1"/>
              </a:solidFill>
              <a:latin typeface="Calibri" charset="0"/>
              <a:ea typeface="Calibri" charset="0"/>
              <a:cs typeface="Calibri" charset="0"/>
            </a:rPr>
            <a:t>Access and use of data</a:t>
          </a:r>
        </a:p>
      </dgm:t>
    </dgm:pt>
    <dgm:pt modelId="{91B1F7F1-53F4-49F6-961C-66DB4958D24A}" type="parTrans" cxnId="{2AE81B01-36E2-47B0-BAFE-C8117EDCEB11}">
      <dgm:prSet/>
      <dgm:spPr/>
      <dgm:t>
        <a:bodyPr/>
        <a:lstStyle/>
        <a:p>
          <a:endParaRPr lang="en-US"/>
        </a:p>
      </dgm:t>
    </dgm:pt>
    <dgm:pt modelId="{C8C87A9D-B343-4766-8456-0782A6B59364}" type="sibTrans" cxnId="{2AE81B01-36E2-47B0-BAFE-C8117EDCEB11}">
      <dgm:prSet/>
      <dgm:spPr/>
      <dgm:t>
        <a:bodyPr/>
        <a:lstStyle/>
        <a:p>
          <a:endParaRPr lang="en-US"/>
        </a:p>
      </dgm:t>
    </dgm:pt>
    <dgm:pt modelId="{AAD2D148-E72B-4EEE-ADD8-420C7BD8652D}">
      <dgm:prSet custT="1"/>
      <dgm:spPr/>
      <dgm:t>
        <a:bodyPr/>
        <a:lstStyle/>
        <a:p>
          <a:pPr rtl="0"/>
          <a:r>
            <a:rPr lang="en-US" sz="2800" b="0" i="0" dirty="0">
              <a:solidFill>
                <a:schemeClr val="tx1"/>
              </a:solidFill>
              <a:latin typeface="Calibri" charset="0"/>
              <a:ea typeface="Calibri" charset="0"/>
              <a:cs typeface="Calibri" charset="0"/>
            </a:rPr>
            <a:t>Use of electronic and projected meeting minutes </a:t>
          </a:r>
        </a:p>
      </dgm:t>
    </dgm:pt>
    <dgm:pt modelId="{EC627A80-71DF-4E49-B612-82918337352F}" type="parTrans" cxnId="{456991E4-D46D-4D1D-9FC6-6CD600B5757B}">
      <dgm:prSet/>
      <dgm:spPr/>
      <dgm:t>
        <a:bodyPr/>
        <a:lstStyle/>
        <a:p>
          <a:endParaRPr lang="en-US"/>
        </a:p>
      </dgm:t>
    </dgm:pt>
    <dgm:pt modelId="{08CD0AA3-4F43-4B09-9124-4D46F38A4366}" type="sibTrans" cxnId="{456991E4-D46D-4D1D-9FC6-6CD600B5757B}">
      <dgm:prSet/>
      <dgm:spPr/>
      <dgm:t>
        <a:bodyPr/>
        <a:lstStyle/>
        <a:p>
          <a:endParaRPr lang="en-US"/>
        </a:p>
      </dgm:t>
    </dgm:pt>
    <dgm:pt modelId="{23FD1307-AAF1-4351-8D00-8667A2BBD816}">
      <dgm:prSet custT="1"/>
      <dgm:spPr/>
      <dgm:t>
        <a:bodyPr/>
        <a:lstStyle/>
        <a:p>
          <a:pPr rtl="0"/>
          <a:r>
            <a:rPr lang="en-US" sz="2800" b="0" dirty="0">
              <a:solidFill>
                <a:schemeClr val="tx1"/>
              </a:solidFill>
              <a:latin typeface="+mn-lt"/>
            </a:rPr>
            <a:t>A structured meeting process</a:t>
          </a:r>
        </a:p>
      </dgm:t>
    </dgm:pt>
    <dgm:pt modelId="{3BF68A5B-2A30-4EEA-8F71-D26765B897DA}" type="sibTrans" cxnId="{F22A0918-185D-4365-9266-6D5A89536D42}">
      <dgm:prSet/>
      <dgm:spPr/>
      <dgm:t>
        <a:bodyPr/>
        <a:lstStyle/>
        <a:p>
          <a:endParaRPr lang="en-US"/>
        </a:p>
      </dgm:t>
    </dgm:pt>
    <dgm:pt modelId="{B41BB460-E07F-44E6-BFF4-76E8C74A0694}" type="parTrans" cxnId="{F22A0918-185D-4365-9266-6D5A89536D42}">
      <dgm:prSet/>
      <dgm:spPr/>
      <dgm:t>
        <a:bodyPr/>
        <a:lstStyle/>
        <a:p>
          <a:endParaRPr lang="en-US"/>
        </a:p>
      </dgm:t>
    </dgm:pt>
    <dgm:pt modelId="{7D006679-044F-401D-AA23-BB408FA760FA}" type="pres">
      <dgm:prSet presAssocID="{A8242A92-34BA-43FB-A71C-4662C2E76506}" presName="Name0" presStyleCnt="0">
        <dgm:presLayoutVars>
          <dgm:dir/>
          <dgm:animLvl val="lvl"/>
          <dgm:resizeHandles val="exact"/>
        </dgm:presLayoutVars>
      </dgm:prSet>
      <dgm:spPr/>
    </dgm:pt>
    <dgm:pt modelId="{CBBF4F5B-650E-4909-B993-33671D1E138F}" type="pres">
      <dgm:prSet presAssocID="{23FD1307-AAF1-4351-8D00-8667A2BBD816}" presName="linNode" presStyleCnt="0"/>
      <dgm:spPr/>
    </dgm:pt>
    <dgm:pt modelId="{6A0985D5-6F9E-422F-B41B-71DF71E89E2D}" type="pres">
      <dgm:prSet presAssocID="{23FD1307-AAF1-4351-8D00-8667A2BBD816}" presName="parentText" presStyleLbl="node1" presStyleIdx="0" presStyleCnt="1">
        <dgm:presLayoutVars>
          <dgm:chMax val="1"/>
          <dgm:bulletEnabled val="1"/>
        </dgm:presLayoutVars>
      </dgm:prSet>
      <dgm:spPr/>
    </dgm:pt>
    <dgm:pt modelId="{0F8D4479-4790-4D2B-8C98-C35C0EEE02AF}" type="pres">
      <dgm:prSet presAssocID="{23FD1307-AAF1-4351-8D00-8667A2BBD816}" presName="descendantText" presStyleLbl="alignAccFollowNode1" presStyleIdx="0" presStyleCnt="1" custScaleY="121759" custLinFactNeighborY="11540">
        <dgm:presLayoutVars>
          <dgm:bulletEnabled val="1"/>
        </dgm:presLayoutVars>
      </dgm:prSet>
      <dgm:spPr/>
    </dgm:pt>
  </dgm:ptLst>
  <dgm:cxnLst>
    <dgm:cxn modelId="{2AE81B01-36E2-47B0-BAFE-C8117EDCEB11}" srcId="{23FD1307-AAF1-4351-8D00-8667A2BBD816}" destId="{90223386-7401-48B0-9A96-5A30117030EE}" srcOrd="2" destOrd="0" parTransId="{91B1F7F1-53F4-49F6-961C-66DB4958D24A}" sibTransId="{C8C87A9D-B343-4766-8456-0782A6B59364}"/>
    <dgm:cxn modelId="{FC391904-155A-B349-BAAC-028F565485BE}" type="presOf" srcId="{90223386-7401-48B0-9A96-5A30117030EE}" destId="{0F8D4479-4790-4D2B-8C98-C35C0EEE02AF}" srcOrd="0" destOrd="2" presId="urn:microsoft.com/office/officeart/2005/8/layout/vList5"/>
    <dgm:cxn modelId="{F22A0918-185D-4365-9266-6D5A89536D42}" srcId="{A8242A92-34BA-43FB-A71C-4662C2E76506}" destId="{23FD1307-AAF1-4351-8D00-8667A2BBD816}" srcOrd="0" destOrd="0" parTransId="{B41BB460-E07F-44E6-BFF4-76E8C74A0694}" sibTransId="{3BF68A5B-2A30-4EEA-8F71-D26765B897DA}"/>
    <dgm:cxn modelId="{2F575E19-77D8-4C51-9928-2F38A209B593}" srcId="{23FD1307-AAF1-4351-8D00-8667A2BBD816}" destId="{F18D59E3-5FF7-4BA6-92BA-596399A364D6}" srcOrd="1" destOrd="0" parTransId="{FBFADFA7-D164-4F99-AFE2-EDC0A6475291}" sibTransId="{73897173-2D5C-49AC-8210-5FE3BC29F463}"/>
    <dgm:cxn modelId="{CD7BCF4D-E523-44BB-9931-C2A93F71A968}" srcId="{23FD1307-AAF1-4351-8D00-8667A2BBD816}" destId="{8D5F199D-7BBB-4F4D-8E61-F2ABAD8FC1E5}" srcOrd="0" destOrd="0" parTransId="{596F8192-B673-4C74-B4C1-6D51214D1AF0}" sibTransId="{97AE9EBD-AE90-4F0C-87F6-EA83EEAC695C}"/>
    <dgm:cxn modelId="{71F7CB5E-9CD5-9F45-9979-93B2B77D6115}" type="presOf" srcId="{23FD1307-AAF1-4351-8D00-8667A2BBD816}" destId="{6A0985D5-6F9E-422F-B41B-71DF71E89E2D}" srcOrd="0" destOrd="0" presId="urn:microsoft.com/office/officeart/2005/8/layout/vList5"/>
    <dgm:cxn modelId="{CA5E6878-6B33-8F45-8754-80804BF19A7D}" type="presOf" srcId="{A8242A92-34BA-43FB-A71C-4662C2E76506}" destId="{7D006679-044F-401D-AA23-BB408FA760FA}" srcOrd="0" destOrd="0" presId="urn:microsoft.com/office/officeart/2005/8/layout/vList5"/>
    <dgm:cxn modelId="{7E8DD39E-952E-8F4C-8B00-30F0EC104000}" type="presOf" srcId="{F18D59E3-5FF7-4BA6-92BA-596399A364D6}" destId="{0F8D4479-4790-4D2B-8C98-C35C0EEE02AF}" srcOrd="0" destOrd="1" presId="urn:microsoft.com/office/officeart/2005/8/layout/vList5"/>
    <dgm:cxn modelId="{E263DFCF-BEF5-8747-8C26-B05150FA7678}" type="presOf" srcId="{8D5F199D-7BBB-4F4D-8E61-F2ABAD8FC1E5}" destId="{0F8D4479-4790-4D2B-8C98-C35C0EEE02AF}" srcOrd="0" destOrd="0" presId="urn:microsoft.com/office/officeart/2005/8/layout/vList5"/>
    <dgm:cxn modelId="{456991E4-D46D-4D1D-9FC6-6CD600B5757B}" srcId="{23FD1307-AAF1-4351-8D00-8667A2BBD816}" destId="{AAD2D148-E72B-4EEE-ADD8-420C7BD8652D}" srcOrd="3" destOrd="0" parTransId="{EC627A80-71DF-4E49-B612-82918337352F}" sibTransId="{08CD0AA3-4F43-4B09-9124-4D46F38A4366}"/>
    <dgm:cxn modelId="{B6749CF7-326D-8C48-99BB-48816E65021D}" type="presOf" srcId="{AAD2D148-E72B-4EEE-ADD8-420C7BD8652D}" destId="{0F8D4479-4790-4D2B-8C98-C35C0EEE02AF}" srcOrd="0" destOrd="3" presId="urn:microsoft.com/office/officeart/2005/8/layout/vList5"/>
    <dgm:cxn modelId="{6BEBBDAC-057D-7D40-ADE7-231DC10AE9FF}" type="presParOf" srcId="{7D006679-044F-401D-AA23-BB408FA760FA}" destId="{CBBF4F5B-650E-4909-B993-33671D1E138F}" srcOrd="0" destOrd="0" presId="urn:microsoft.com/office/officeart/2005/8/layout/vList5"/>
    <dgm:cxn modelId="{822700C7-48BB-E342-A795-7160871DAA1A}" type="presParOf" srcId="{CBBF4F5B-650E-4909-B993-33671D1E138F}" destId="{6A0985D5-6F9E-422F-B41B-71DF71E89E2D}" srcOrd="0" destOrd="0" presId="urn:microsoft.com/office/officeart/2005/8/layout/vList5"/>
    <dgm:cxn modelId="{29EB02CF-0733-7F4D-9F37-B1EC062EAA7A}" type="presParOf" srcId="{CBBF4F5B-650E-4909-B993-33671D1E138F}" destId="{0F8D4479-4790-4D2B-8C98-C35C0EEE02A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242A92-34BA-43FB-A71C-4662C2E7650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1BF16E8-20F3-41F1-AA1E-B4275E1851B4}">
      <dgm:prSet custT="1"/>
      <dgm:spPr/>
      <dgm:t>
        <a:bodyPr/>
        <a:lstStyle/>
        <a:p>
          <a:pPr rtl="0"/>
          <a:r>
            <a:rPr lang="en-US" sz="2800" b="0" dirty="0">
              <a:solidFill>
                <a:schemeClr val="tx1"/>
              </a:solidFill>
              <a:latin typeface="+mn-lt"/>
            </a:rPr>
            <a:t>A process for using data to make decisions:</a:t>
          </a:r>
        </a:p>
      </dgm:t>
    </dgm:pt>
    <dgm:pt modelId="{F2BA7139-1D86-4A09-989B-6E4130EDE124}" type="parTrans" cxnId="{349C6A30-39B7-47BB-9F9D-B8A79332FB19}">
      <dgm:prSet/>
      <dgm:spPr/>
      <dgm:t>
        <a:bodyPr/>
        <a:lstStyle/>
        <a:p>
          <a:endParaRPr lang="en-US"/>
        </a:p>
      </dgm:t>
    </dgm:pt>
    <dgm:pt modelId="{429B59CA-03FA-4F43-8327-5DB40D6321EC}" type="sibTrans" cxnId="{349C6A30-39B7-47BB-9F9D-B8A79332FB19}">
      <dgm:prSet/>
      <dgm:spPr/>
      <dgm:t>
        <a:bodyPr/>
        <a:lstStyle/>
        <a:p>
          <a:endParaRPr lang="en-US"/>
        </a:p>
      </dgm:t>
    </dgm:pt>
    <dgm:pt modelId="{EA0CEEFA-0760-43B5-9C17-609F948947D1}">
      <dgm:prSet custT="1"/>
      <dgm:spPr/>
      <dgm:t>
        <a:bodyPr/>
        <a:lstStyle/>
        <a:p>
          <a:pPr rtl="0"/>
          <a:r>
            <a:rPr lang="en-US" sz="2800" b="0" dirty="0">
              <a:solidFill>
                <a:schemeClr val="tx1"/>
              </a:solidFill>
              <a:latin typeface="+mn-lt"/>
            </a:rPr>
            <a:t>Formal problem-solving steps that a group can use to build and implement solutions.</a:t>
          </a:r>
        </a:p>
      </dgm:t>
    </dgm:pt>
    <dgm:pt modelId="{686E62ED-C50A-43B0-A065-2AEC238075D9}" type="parTrans" cxnId="{5579AD02-228F-4F2C-9597-B26884F44254}">
      <dgm:prSet/>
      <dgm:spPr/>
      <dgm:t>
        <a:bodyPr/>
        <a:lstStyle/>
        <a:p>
          <a:endParaRPr lang="en-US"/>
        </a:p>
      </dgm:t>
    </dgm:pt>
    <dgm:pt modelId="{9AA6D83F-5564-4B11-8EDF-06DEC3D712DB}" type="sibTrans" cxnId="{5579AD02-228F-4F2C-9597-B26884F44254}">
      <dgm:prSet/>
      <dgm:spPr/>
      <dgm:t>
        <a:bodyPr/>
        <a:lstStyle/>
        <a:p>
          <a:endParaRPr lang="en-US"/>
        </a:p>
      </dgm:t>
    </dgm:pt>
    <dgm:pt modelId="{B9B242B9-0026-4AD3-BA74-957C08165AE2}">
      <dgm:prSet custT="1"/>
      <dgm:spPr/>
      <dgm:t>
        <a:bodyPr/>
        <a:lstStyle/>
        <a:p>
          <a:pPr rtl="0"/>
          <a:r>
            <a:rPr lang="en-US" sz="2800" b="0" dirty="0">
              <a:solidFill>
                <a:schemeClr val="tx1"/>
              </a:solidFill>
              <a:latin typeface="+mn-lt"/>
            </a:rPr>
            <a:t>Access to the right information at the right time in the right format</a:t>
          </a:r>
        </a:p>
      </dgm:t>
    </dgm:pt>
    <dgm:pt modelId="{DA216CAC-8A57-4642-AB2B-D43B3D2F9AEB}" type="parTrans" cxnId="{2BB2BC99-C612-4C33-964E-F2B6CE9ACC8E}">
      <dgm:prSet/>
      <dgm:spPr/>
      <dgm:t>
        <a:bodyPr/>
        <a:lstStyle/>
        <a:p>
          <a:endParaRPr lang="en-US"/>
        </a:p>
      </dgm:t>
    </dgm:pt>
    <dgm:pt modelId="{741B1020-1E0B-45A2-BD5E-60F8B4D97047}" type="sibTrans" cxnId="{2BB2BC99-C612-4C33-964E-F2B6CE9ACC8E}">
      <dgm:prSet/>
      <dgm:spPr/>
      <dgm:t>
        <a:bodyPr/>
        <a:lstStyle/>
        <a:p>
          <a:endParaRPr lang="en-US"/>
        </a:p>
      </dgm:t>
    </dgm:pt>
    <dgm:pt modelId="{ED09E941-D3BF-48DB-8A71-7286FF971F58}">
      <dgm:prSet custT="1"/>
      <dgm:spPr/>
      <dgm:t>
        <a:bodyPr/>
        <a:lstStyle/>
        <a:p>
          <a:pPr rtl="0"/>
          <a:endParaRPr lang="en-US" sz="2800" b="0" dirty="0">
            <a:solidFill>
              <a:schemeClr val="tx1"/>
            </a:solidFill>
            <a:latin typeface="+mn-lt"/>
          </a:endParaRPr>
        </a:p>
      </dgm:t>
    </dgm:pt>
    <dgm:pt modelId="{B89177BD-A629-48DF-8036-557F39B31FD6}" type="parTrans" cxnId="{DAD7E71D-ED14-42AC-AE50-016ABF7B35DC}">
      <dgm:prSet/>
      <dgm:spPr/>
      <dgm:t>
        <a:bodyPr/>
        <a:lstStyle/>
        <a:p>
          <a:endParaRPr lang="en-US"/>
        </a:p>
      </dgm:t>
    </dgm:pt>
    <dgm:pt modelId="{23F46B4D-1614-4CD4-9B38-FFB19F466EEF}" type="sibTrans" cxnId="{DAD7E71D-ED14-42AC-AE50-016ABF7B35DC}">
      <dgm:prSet/>
      <dgm:spPr/>
      <dgm:t>
        <a:bodyPr/>
        <a:lstStyle/>
        <a:p>
          <a:endParaRPr lang="en-US"/>
        </a:p>
      </dgm:t>
    </dgm:pt>
    <dgm:pt modelId="{7D006679-044F-401D-AA23-BB408FA760FA}" type="pres">
      <dgm:prSet presAssocID="{A8242A92-34BA-43FB-A71C-4662C2E76506}" presName="Name0" presStyleCnt="0">
        <dgm:presLayoutVars>
          <dgm:dir/>
          <dgm:animLvl val="lvl"/>
          <dgm:resizeHandles val="exact"/>
        </dgm:presLayoutVars>
      </dgm:prSet>
      <dgm:spPr/>
    </dgm:pt>
    <dgm:pt modelId="{B5ED50AB-F43E-464C-84B8-035D85B969F8}" type="pres">
      <dgm:prSet presAssocID="{E1BF16E8-20F3-41F1-AA1E-B4275E1851B4}" presName="linNode" presStyleCnt="0"/>
      <dgm:spPr/>
    </dgm:pt>
    <dgm:pt modelId="{D1C036CB-06AA-4100-BCC1-EEE4D5EC393E}" type="pres">
      <dgm:prSet presAssocID="{E1BF16E8-20F3-41F1-AA1E-B4275E1851B4}" presName="parentText" presStyleLbl="node1" presStyleIdx="0" presStyleCnt="1">
        <dgm:presLayoutVars>
          <dgm:chMax val="1"/>
          <dgm:bulletEnabled val="1"/>
        </dgm:presLayoutVars>
      </dgm:prSet>
      <dgm:spPr/>
    </dgm:pt>
    <dgm:pt modelId="{E2F64034-926D-49E0-AD69-C9175EC8BFEC}" type="pres">
      <dgm:prSet presAssocID="{E1BF16E8-20F3-41F1-AA1E-B4275E1851B4}" presName="descendantText" presStyleLbl="alignAccFollowNode1" presStyleIdx="0" presStyleCnt="1">
        <dgm:presLayoutVars>
          <dgm:bulletEnabled val="1"/>
        </dgm:presLayoutVars>
      </dgm:prSet>
      <dgm:spPr/>
    </dgm:pt>
  </dgm:ptLst>
  <dgm:cxnLst>
    <dgm:cxn modelId="{5579AD02-228F-4F2C-9597-B26884F44254}" srcId="{E1BF16E8-20F3-41F1-AA1E-B4275E1851B4}" destId="{EA0CEEFA-0760-43B5-9C17-609F948947D1}" srcOrd="0" destOrd="0" parTransId="{686E62ED-C50A-43B0-A065-2AEC238075D9}" sibTransId="{9AA6D83F-5564-4B11-8EDF-06DEC3D712DB}"/>
    <dgm:cxn modelId="{DAD7E71D-ED14-42AC-AE50-016ABF7B35DC}" srcId="{E1BF16E8-20F3-41F1-AA1E-B4275E1851B4}" destId="{ED09E941-D3BF-48DB-8A71-7286FF971F58}" srcOrd="1" destOrd="0" parTransId="{B89177BD-A629-48DF-8036-557F39B31FD6}" sibTransId="{23F46B4D-1614-4CD4-9B38-FFB19F466EEF}"/>
    <dgm:cxn modelId="{349C6A30-39B7-47BB-9F9D-B8A79332FB19}" srcId="{A8242A92-34BA-43FB-A71C-4662C2E76506}" destId="{E1BF16E8-20F3-41F1-AA1E-B4275E1851B4}" srcOrd="0" destOrd="0" parTransId="{F2BA7139-1D86-4A09-989B-6E4130EDE124}" sibTransId="{429B59CA-03FA-4F43-8327-5DB40D6321EC}"/>
    <dgm:cxn modelId="{965EF530-0761-F244-9409-E2CE2BFE8A86}" type="presOf" srcId="{E1BF16E8-20F3-41F1-AA1E-B4275E1851B4}" destId="{D1C036CB-06AA-4100-BCC1-EEE4D5EC393E}" srcOrd="0" destOrd="0" presId="urn:microsoft.com/office/officeart/2005/8/layout/vList5"/>
    <dgm:cxn modelId="{27BF7045-5FA4-014B-B4C5-372DF3842C75}" type="presOf" srcId="{ED09E941-D3BF-48DB-8A71-7286FF971F58}" destId="{E2F64034-926D-49E0-AD69-C9175EC8BFEC}" srcOrd="0" destOrd="1" presId="urn:microsoft.com/office/officeart/2005/8/layout/vList5"/>
    <dgm:cxn modelId="{CA5E6878-6B33-8F45-8754-80804BF19A7D}" type="presOf" srcId="{A8242A92-34BA-43FB-A71C-4662C2E76506}" destId="{7D006679-044F-401D-AA23-BB408FA760FA}" srcOrd="0" destOrd="0" presId="urn:microsoft.com/office/officeart/2005/8/layout/vList5"/>
    <dgm:cxn modelId="{2A159797-35FA-D843-B62E-15A0B98B4F1A}" type="presOf" srcId="{EA0CEEFA-0760-43B5-9C17-609F948947D1}" destId="{E2F64034-926D-49E0-AD69-C9175EC8BFEC}" srcOrd="0" destOrd="0" presId="urn:microsoft.com/office/officeart/2005/8/layout/vList5"/>
    <dgm:cxn modelId="{2BB2BC99-C612-4C33-964E-F2B6CE9ACC8E}" srcId="{E1BF16E8-20F3-41F1-AA1E-B4275E1851B4}" destId="{B9B242B9-0026-4AD3-BA74-957C08165AE2}" srcOrd="2" destOrd="0" parTransId="{DA216CAC-8A57-4642-AB2B-D43B3D2F9AEB}" sibTransId="{741B1020-1E0B-45A2-BD5E-60F8B4D97047}"/>
    <dgm:cxn modelId="{059B1AA4-E595-5D47-9050-293ED3315C09}" type="presOf" srcId="{B9B242B9-0026-4AD3-BA74-957C08165AE2}" destId="{E2F64034-926D-49E0-AD69-C9175EC8BFEC}" srcOrd="0" destOrd="2" presId="urn:microsoft.com/office/officeart/2005/8/layout/vList5"/>
    <dgm:cxn modelId="{94CE3306-2193-B541-B300-3681F8E7274A}" type="presParOf" srcId="{7D006679-044F-401D-AA23-BB408FA760FA}" destId="{B5ED50AB-F43E-464C-84B8-035D85B969F8}" srcOrd="0" destOrd="0" presId="urn:microsoft.com/office/officeart/2005/8/layout/vList5"/>
    <dgm:cxn modelId="{E5165518-4AB6-A84A-83C9-589BA621EF75}" type="presParOf" srcId="{B5ED50AB-F43E-464C-84B8-035D85B969F8}" destId="{D1C036CB-06AA-4100-BCC1-EEE4D5EC393E}" srcOrd="0" destOrd="0" presId="urn:microsoft.com/office/officeart/2005/8/layout/vList5"/>
    <dgm:cxn modelId="{6B924395-2843-6C42-8CFA-789D2A8235B0}" type="presParOf" srcId="{B5ED50AB-F43E-464C-84B8-035D85B969F8}" destId="{E2F64034-926D-49E0-AD69-C9175EC8BFE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8D4479-4790-4D2B-8C98-C35C0EEE02AF}">
      <dsp:nvSpPr>
        <dsp:cNvPr id="0" name=""/>
        <dsp:cNvSpPr/>
      </dsp:nvSpPr>
      <dsp:spPr>
        <a:xfrm rot="5400000">
          <a:off x="2632122" y="-19223"/>
          <a:ext cx="4171423" cy="444031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rtl="0">
            <a:lnSpc>
              <a:spcPct val="90000"/>
            </a:lnSpc>
            <a:spcBef>
              <a:spcPct val="0"/>
            </a:spcBef>
            <a:spcAft>
              <a:spcPct val="15000"/>
            </a:spcAft>
            <a:buChar char="•"/>
          </a:pPr>
          <a:r>
            <a:rPr lang="en-US" sz="2800" b="0" i="0" kern="1200" dirty="0">
              <a:solidFill>
                <a:schemeClr val="tx1"/>
              </a:solidFill>
              <a:latin typeface="Calibri" charset="0"/>
              <a:ea typeface="Calibri" charset="0"/>
              <a:cs typeface="Calibri" charset="0"/>
            </a:rPr>
            <a:t>Formal roles (facilitator, recorder, data analyst)</a:t>
          </a:r>
        </a:p>
        <a:p>
          <a:pPr marL="285750" lvl="1" indent="-285750" algn="l" defTabSz="1244600" rtl="0">
            <a:lnSpc>
              <a:spcPct val="90000"/>
            </a:lnSpc>
            <a:spcBef>
              <a:spcPct val="0"/>
            </a:spcBef>
            <a:spcAft>
              <a:spcPct val="15000"/>
            </a:spcAft>
            <a:buChar char="•"/>
          </a:pPr>
          <a:r>
            <a:rPr lang="en-US" sz="2800" b="0" i="0" kern="1200" dirty="0">
              <a:solidFill>
                <a:schemeClr val="tx1"/>
              </a:solidFill>
              <a:latin typeface="Calibri" charset="0"/>
              <a:ea typeface="Calibri" charset="0"/>
              <a:cs typeface="Calibri" charset="0"/>
            </a:rPr>
            <a:t>Specific expectations (before, during &amp; after meetings)</a:t>
          </a:r>
        </a:p>
        <a:p>
          <a:pPr marL="285750" lvl="1" indent="-285750" algn="l" defTabSz="1244600" rtl="0">
            <a:lnSpc>
              <a:spcPct val="90000"/>
            </a:lnSpc>
            <a:spcBef>
              <a:spcPct val="0"/>
            </a:spcBef>
            <a:spcAft>
              <a:spcPct val="15000"/>
            </a:spcAft>
            <a:buChar char="•"/>
          </a:pPr>
          <a:r>
            <a:rPr lang="en-US" sz="2800" b="0" i="0" kern="1200" dirty="0">
              <a:solidFill>
                <a:schemeClr val="tx1"/>
              </a:solidFill>
              <a:latin typeface="Calibri" charset="0"/>
              <a:ea typeface="Calibri" charset="0"/>
              <a:cs typeface="Calibri" charset="0"/>
            </a:rPr>
            <a:t>Access and use of data</a:t>
          </a:r>
        </a:p>
        <a:p>
          <a:pPr marL="285750" lvl="1" indent="-285750" algn="l" defTabSz="1244600" rtl="0">
            <a:lnSpc>
              <a:spcPct val="90000"/>
            </a:lnSpc>
            <a:spcBef>
              <a:spcPct val="0"/>
            </a:spcBef>
            <a:spcAft>
              <a:spcPct val="15000"/>
            </a:spcAft>
            <a:buChar char="•"/>
          </a:pPr>
          <a:r>
            <a:rPr lang="en-US" sz="2800" b="0" i="0" kern="1200" dirty="0">
              <a:solidFill>
                <a:schemeClr val="tx1"/>
              </a:solidFill>
              <a:latin typeface="Calibri" charset="0"/>
              <a:ea typeface="Calibri" charset="0"/>
              <a:cs typeface="Calibri" charset="0"/>
            </a:rPr>
            <a:t>Use of electronic and projected meeting minutes </a:t>
          </a:r>
        </a:p>
      </dsp:txBody>
      <dsp:txXfrm rot="-5400000">
        <a:off x="2497677" y="318854"/>
        <a:ext cx="4236682" cy="3764159"/>
      </dsp:txXfrm>
    </dsp:sp>
    <dsp:sp modelId="{6A0985D5-6F9E-422F-B41B-71DF71E89E2D}">
      <dsp:nvSpPr>
        <dsp:cNvPr id="0" name=""/>
        <dsp:cNvSpPr/>
      </dsp:nvSpPr>
      <dsp:spPr>
        <a:xfrm>
          <a:off x="0" y="2093"/>
          <a:ext cx="2497676" cy="42824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0">
            <a:lnSpc>
              <a:spcPct val="90000"/>
            </a:lnSpc>
            <a:spcBef>
              <a:spcPct val="0"/>
            </a:spcBef>
            <a:spcAft>
              <a:spcPct val="35000"/>
            </a:spcAft>
            <a:buNone/>
          </a:pPr>
          <a:r>
            <a:rPr lang="en-US" sz="2800" b="0" kern="1200" dirty="0">
              <a:solidFill>
                <a:schemeClr val="tx1"/>
              </a:solidFill>
              <a:latin typeface="+mn-lt"/>
            </a:rPr>
            <a:t>A structured meeting process</a:t>
          </a:r>
        </a:p>
      </dsp:txBody>
      <dsp:txXfrm>
        <a:off x="121926" y="124019"/>
        <a:ext cx="2253824" cy="40386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64034-926D-49E0-AD69-C9175EC8BFEC}">
      <dsp:nvSpPr>
        <dsp:cNvPr id="0" name=""/>
        <dsp:cNvSpPr/>
      </dsp:nvSpPr>
      <dsp:spPr>
        <a:xfrm rot="5400000">
          <a:off x="3485230" y="-245078"/>
          <a:ext cx="3574095" cy="496214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rtl="0">
            <a:lnSpc>
              <a:spcPct val="90000"/>
            </a:lnSpc>
            <a:spcBef>
              <a:spcPct val="0"/>
            </a:spcBef>
            <a:spcAft>
              <a:spcPct val="15000"/>
            </a:spcAft>
            <a:buChar char="•"/>
          </a:pPr>
          <a:r>
            <a:rPr lang="en-US" sz="2800" b="0" kern="1200" dirty="0">
              <a:solidFill>
                <a:schemeClr val="tx1"/>
              </a:solidFill>
              <a:latin typeface="+mn-lt"/>
            </a:rPr>
            <a:t>Formal problem-solving steps that a group can use to build and implement solutions.</a:t>
          </a:r>
        </a:p>
        <a:p>
          <a:pPr marL="285750" lvl="1" indent="-285750" algn="l" defTabSz="1244600" rtl="0">
            <a:lnSpc>
              <a:spcPct val="90000"/>
            </a:lnSpc>
            <a:spcBef>
              <a:spcPct val="0"/>
            </a:spcBef>
            <a:spcAft>
              <a:spcPct val="15000"/>
            </a:spcAft>
            <a:buChar char="•"/>
          </a:pPr>
          <a:endParaRPr lang="en-US" sz="2800" b="0" kern="1200" dirty="0">
            <a:solidFill>
              <a:schemeClr val="tx1"/>
            </a:solidFill>
            <a:latin typeface="+mn-lt"/>
          </a:endParaRPr>
        </a:p>
        <a:p>
          <a:pPr marL="285750" lvl="1" indent="-285750" algn="l" defTabSz="1244600" rtl="0">
            <a:lnSpc>
              <a:spcPct val="90000"/>
            </a:lnSpc>
            <a:spcBef>
              <a:spcPct val="0"/>
            </a:spcBef>
            <a:spcAft>
              <a:spcPct val="15000"/>
            </a:spcAft>
            <a:buChar char="•"/>
          </a:pPr>
          <a:r>
            <a:rPr lang="en-US" sz="2800" b="0" kern="1200" dirty="0">
              <a:solidFill>
                <a:schemeClr val="tx1"/>
              </a:solidFill>
              <a:latin typeface="+mn-lt"/>
            </a:rPr>
            <a:t>Access to the right information at the right time in the right format</a:t>
          </a:r>
        </a:p>
      </dsp:txBody>
      <dsp:txXfrm rot="-5400000">
        <a:off x="2791206" y="623419"/>
        <a:ext cx="4787671" cy="3225149"/>
      </dsp:txXfrm>
    </dsp:sp>
    <dsp:sp modelId="{D1C036CB-06AA-4100-BCC1-EEE4D5EC393E}">
      <dsp:nvSpPr>
        <dsp:cNvPr id="0" name=""/>
        <dsp:cNvSpPr/>
      </dsp:nvSpPr>
      <dsp:spPr>
        <a:xfrm>
          <a:off x="0" y="2183"/>
          <a:ext cx="2791206" cy="44676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0">
            <a:lnSpc>
              <a:spcPct val="90000"/>
            </a:lnSpc>
            <a:spcBef>
              <a:spcPct val="0"/>
            </a:spcBef>
            <a:spcAft>
              <a:spcPct val="35000"/>
            </a:spcAft>
            <a:buNone/>
          </a:pPr>
          <a:r>
            <a:rPr lang="en-US" sz="2800" b="0" kern="1200" dirty="0">
              <a:solidFill>
                <a:schemeClr val="tx1"/>
              </a:solidFill>
              <a:latin typeface="+mn-lt"/>
            </a:rPr>
            <a:t>A process for using data to make decisions:</a:t>
          </a:r>
        </a:p>
      </dsp:txBody>
      <dsp:txXfrm>
        <a:off x="136255" y="138438"/>
        <a:ext cx="2518696" cy="419510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0.08411</cdr:x>
      <cdr:y>0.09589</cdr:y>
    </cdr:from>
    <cdr:to>
      <cdr:x>0.66355</cdr:x>
      <cdr:y>0.17808</cdr:y>
    </cdr:to>
    <cdr:sp macro="" textlink="">
      <cdr:nvSpPr>
        <cdr:cNvPr id="2" name="TextBox 1"/>
        <cdr:cNvSpPr txBox="1"/>
      </cdr:nvSpPr>
      <cdr:spPr>
        <a:xfrm xmlns:a="http://schemas.openxmlformats.org/drawingml/2006/main">
          <a:off x="685800" y="533400"/>
          <a:ext cx="4724400" cy="4572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600" b="1" dirty="0">
            <a:solidFill>
              <a:schemeClr val="bg1"/>
            </a:solidFill>
          </a:endParaRPr>
        </a:p>
      </cdr:txBody>
    </cdr:sp>
  </cdr:relSizeAnchor>
  <cdr:relSizeAnchor xmlns:cdr="http://schemas.openxmlformats.org/drawingml/2006/chartDrawing">
    <cdr:from>
      <cdr:x>0.1215</cdr:x>
      <cdr:y>0.06849</cdr:y>
    </cdr:from>
    <cdr:to>
      <cdr:x>0.71028</cdr:x>
      <cdr:y>0.15068</cdr:y>
    </cdr:to>
    <cdr:sp macro="" textlink="">
      <cdr:nvSpPr>
        <cdr:cNvPr id="3" name="TextBox 2"/>
        <cdr:cNvSpPr txBox="1"/>
      </cdr:nvSpPr>
      <cdr:spPr>
        <a:xfrm xmlns:a="http://schemas.openxmlformats.org/drawingml/2006/main">
          <a:off x="990600" y="381000"/>
          <a:ext cx="4800600" cy="4572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600" dirty="0"/>
        </a:p>
      </cdr:txBody>
    </cdr:sp>
  </cdr:relSizeAnchor>
  <cdr:relSizeAnchor xmlns:cdr="http://schemas.openxmlformats.org/drawingml/2006/chartDrawing">
    <cdr:from>
      <cdr:x>0.08411</cdr:x>
      <cdr:y>0.09589</cdr:y>
    </cdr:from>
    <cdr:to>
      <cdr:x>0.90765</cdr:x>
      <cdr:y>0.17808</cdr:y>
    </cdr:to>
    <cdr:sp macro="" textlink="">
      <cdr:nvSpPr>
        <cdr:cNvPr id="4" name="TextBox 1"/>
        <cdr:cNvSpPr txBox="1"/>
      </cdr:nvSpPr>
      <cdr:spPr>
        <a:xfrm xmlns:a="http://schemas.openxmlformats.org/drawingml/2006/main">
          <a:off x="512955" y="456708"/>
          <a:ext cx="5022445" cy="391457"/>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600" b="1" dirty="0">
            <a:solidFill>
              <a:schemeClr val="bg1"/>
            </a:solidFill>
          </a:endParaRPr>
        </a:p>
      </cdr:txBody>
    </cdr:sp>
  </cdr:relSizeAnchor>
  <cdr:relSizeAnchor xmlns:cdr="http://schemas.openxmlformats.org/drawingml/2006/chartDrawing">
    <cdr:from>
      <cdr:x>0.1215</cdr:x>
      <cdr:y>0.06849</cdr:y>
    </cdr:from>
    <cdr:to>
      <cdr:x>0.71028</cdr:x>
      <cdr:y>0.15068</cdr:y>
    </cdr:to>
    <cdr:sp macro="" textlink="">
      <cdr:nvSpPr>
        <cdr:cNvPr id="5" name="TextBox 2"/>
        <cdr:cNvSpPr txBox="1"/>
      </cdr:nvSpPr>
      <cdr:spPr>
        <a:xfrm xmlns:a="http://schemas.openxmlformats.org/drawingml/2006/main">
          <a:off x="990600" y="381000"/>
          <a:ext cx="4800600" cy="4572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6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BCC21F-0495-F642-AA09-8741BCE6AE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Corbe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1F13FE20-06AE-DD41-9819-F9B88ECB73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Corbel" charset="0"/>
                <a:ea typeface="ＭＳ Ｐゴシック" charset="-128"/>
              </a:defRPr>
            </a:lvl1pPr>
          </a:lstStyle>
          <a:p>
            <a:pPr>
              <a:defRPr/>
            </a:pPr>
            <a:fld id="{50C67E5D-808D-5D48-99E8-17654A63D8F8}" type="datetimeFigureOut">
              <a:rPr lang="en-US"/>
              <a:pPr>
                <a:defRPr/>
              </a:pPr>
              <a:t>11/8/21</a:t>
            </a:fld>
            <a:endParaRPr lang="en-US"/>
          </a:p>
        </p:txBody>
      </p:sp>
      <p:sp>
        <p:nvSpPr>
          <p:cNvPr id="4" name="Footer Placeholder 3">
            <a:extLst>
              <a:ext uri="{FF2B5EF4-FFF2-40B4-BE49-F238E27FC236}">
                <a16:creationId xmlns:a16="http://schemas.microsoft.com/office/drawing/2014/main" id="{0C2BFB2D-1816-044E-B6B9-5A7FC15D20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Corbel"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A2F26B61-97CC-8D4A-9543-EB196A301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a:latin typeface="Corbel" charset="0"/>
                <a:ea typeface="ＭＳ Ｐゴシック" charset="-128"/>
              </a:defRPr>
            </a:lvl1pPr>
          </a:lstStyle>
          <a:p>
            <a:pPr>
              <a:defRPr/>
            </a:pPr>
            <a:fld id="{F31B93D0-C542-994E-99CB-EB671D3B946E}"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813D05-2CA1-8F42-B863-A122BF1BAD6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4B89986D-2B39-7443-B258-52B190AFFF7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C9374B99-0F5E-B541-BF47-588BE7ED07F4}" type="datetimeFigureOut">
              <a:rPr lang="en-US" altLang="en-US"/>
              <a:pPr>
                <a:defRPr/>
              </a:pPr>
              <a:t>11/8/21</a:t>
            </a:fld>
            <a:endParaRPr lang="en-US" altLang="en-US"/>
          </a:p>
        </p:txBody>
      </p:sp>
      <p:sp>
        <p:nvSpPr>
          <p:cNvPr id="4" name="Slide Image Placeholder 3">
            <a:extLst>
              <a:ext uri="{FF2B5EF4-FFF2-40B4-BE49-F238E27FC236}">
                <a16:creationId xmlns:a16="http://schemas.microsoft.com/office/drawing/2014/main" id="{E6838F2D-9B8E-1E4B-8EE2-AA1EF3A5F09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FB2DE03-852C-004F-913B-36DB14BDCCE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CF98210-5D7A-5D47-9363-3E65F856E61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3AA6C0D6-60D6-A64A-B9F4-9E481BE0C8C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4BAE32CB-F4D3-654D-9479-8CA62C84F5E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drive.google.com/file/d/1IOy3wB8OZhG41hqF3xyq8p4OannoDbVN/view"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72255838-A5CF-4544-B21D-F488E4B4AC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DFA3F3B0-1709-8545-9D51-6B02CD96C7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Sherry</a:t>
            </a:r>
          </a:p>
        </p:txBody>
      </p:sp>
      <p:sp>
        <p:nvSpPr>
          <p:cNvPr id="17411" name="Slide Number Placeholder 3">
            <a:extLst>
              <a:ext uri="{FF2B5EF4-FFF2-40B4-BE49-F238E27FC236}">
                <a16:creationId xmlns:a16="http://schemas.microsoft.com/office/drawing/2014/main" id="{F9D79E17-557F-B842-AC91-CF71B9E63E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B3F1A911-6825-F54B-B7E5-13B1EA2E60EF}" type="slidenum">
              <a:rPr lang="en-US" altLang="en-US" smtClean="0">
                <a:solidFill>
                  <a:srgbClr val="000000"/>
                </a:solidFill>
                <a:latin typeface="Calibri" panose="020F0502020204030204" pitchFamily="34" charset="0"/>
              </a:rPr>
              <a:pPr/>
              <a:t>1</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E2EE1DD7-43F4-B446-932C-D5C71914B2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DC5DCA55-B9D0-1143-9729-1998858F8C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37891" name="Slide Number Placeholder 3">
            <a:extLst>
              <a:ext uri="{FF2B5EF4-FFF2-40B4-BE49-F238E27FC236}">
                <a16:creationId xmlns:a16="http://schemas.microsoft.com/office/drawing/2014/main" id="{79FDA31A-2C7D-B64D-92CD-999E723470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A0131339-E283-0240-A359-10694A903FEF}" type="slidenum">
              <a:rPr lang="en-US" altLang="en-US" smtClean="0">
                <a:latin typeface="Calibri" panose="020F0502020204030204" pitchFamily="34" charset="0"/>
              </a:rPr>
              <a:pPr/>
              <a:t>11</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6F79EC8A-83E0-2D4E-AA96-0BC1C00519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DF3674FE-93D1-F847-A9B9-81A9D99431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39939" name="Slide Number Placeholder 3">
            <a:extLst>
              <a:ext uri="{FF2B5EF4-FFF2-40B4-BE49-F238E27FC236}">
                <a16:creationId xmlns:a16="http://schemas.microsoft.com/office/drawing/2014/main" id="{D0F25A48-A664-3443-8AA1-9DDDD53BC1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F77334DB-D95C-9141-9A0E-F815F44619D1}" type="slidenum">
              <a:rPr lang="en-US" altLang="en-US" smtClean="0">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44D12CCA-554C-9042-9680-9253A4ACA7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16BA76F2-B728-0D48-BA5D-7AE772BBA7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10 min</a:t>
            </a:r>
          </a:p>
        </p:txBody>
      </p:sp>
      <p:sp>
        <p:nvSpPr>
          <p:cNvPr id="41987" name="Slide Number Placeholder 3">
            <a:extLst>
              <a:ext uri="{FF2B5EF4-FFF2-40B4-BE49-F238E27FC236}">
                <a16:creationId xmlns:a16="http://schemas.microsoft.com/office/drawing/2014/main" id="{CA793091-FBD3-0547-8B2C-494D33BACB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9BD6792E-1955-EF40-9CD7-D48E48B43D41}" type="slidenum">
              <a:rPr lang="en-US" altLang="en-US" smtClean="0">
                <a:latin typeface="Calibri" panose="020F0502020204030204" pitchFamily="34" charset="0"/>
              </a:rPr>
              <a:pPr/>
              <a:t>13</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F7E12247-3012-944F-97BA-E440973839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9BE871DA-5007-9043-AB74-51ADE10588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44035" name="Slide Number Placeholder 3">
            <a:extLst>
              <a:ext uri="{FF2B5EF4-FFF2-40B4-BE49-F238E27FC236}">
                <a16:creationId xmlns:a16="http://schemas.microsoft.com/office/drawing/2014/main" id="{736D4558-D1FD-064F-85AA-B2B6017535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B00D200D-4201-D045-8FF7-BE0300D9BCC4}" type="slidenum">
              <a:rPr lang="en-US" altLang="en-US" smtClean="0">
                <a:latin typeface="Calibri" panose="020F0502020204030204" pitchFamily="34" charset="0"/>
              </a:rPr>
              <a:pPr/>
              <a:t>14</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FECFCEA8-833B-CB46-A149-1CECC9C1C7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C80B4B6B-BE41-3A42-9E34-21E92C1BCD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ea typeface="ＭＳ Ｐゴシック" panose="020B0600070205080204" pitchFamily="34" charset="-128"/>
              </a:rPr>
              <a:t>Sherry</a:t>
            </a:r>
          </a:p>
          <a:p>
            <a:pPr eaLnBrk="1" hangingPunct="1"/>
            <a:r>
              <a:rPr lang="en-US" altLang="en-US" dirty="0">
                <a:ea typeface="ＭＳ Ｐゴシック" panose="020B0600070205080204" pitchFamily="34" charset="-128"/>
              </a:rPr>
              <a:t>What else? IEP across the tiers</a:t>
            </a:r>
          </a:p>
          <a:p>
            <a:pPr eaLnBrk="1" hangingPunct="1"/>
            <a:r>
              <a:rPr lang="en-US" altLang="en-US" dirty="0">
                <a:ea typeface="ＭＳ Ｐゴシック" panose="020B0600070205080204" pitchFamily="34" charset="-128"/>
              </a:rPr>
              <a:t>Targeted – SWIS or some other School information System like PowerSchool</a:t>
            </a:r>
          </a:p>
          <a:p>
            <a:pPr eaLnBrk="1" hangingPunct="1"/>
            <a:r>
              <a:rPr lang="en-US" altLang="en-US" dirty="0">
                <a:ea typeface="ＭＳ Ｐゴシック" panose="020B0600070205080204" pitchFamily="34" charset="-128"/>
              </a:rPr>
              <a:t>The more data you have, the more questions you will ask and the better rounded and comprehensive picture you will have.</a:t>
            </a:r>
          </a:p>
          <a:p>
            <a:pPr eaLnBrk="1" hangingPunct="1"/>
            <a:r>
              <a:rPr lang="en-US" altLang="en-US" dirty="0">
                <a:ea typeface="ＭＳ Ｐゴシック" panose="020B0600070205080204" pitchFamily="34" charset="-128"/>
              </a:rPr>
              <a:t>It is also important to disaggregate data to be sure it is representative of your student body.  I.e., if 47% of your students are male, 41% female and 2% non binary – look at the percentage of students in either demographic that is receiving intensive  supports or getting significant BODF’s.</a:t>
            </a:r>
          </a:p>
        </p:txBody>
      </p:sp>
      <p:sp>
        <p:nvSpPr>
          <p:cNvPr id="46083" name="Slide Number Placeholder 3">
            <a:extLst>
              <a:ext uri="{FF2B5EF4-FFF2-40B4-BE49-F238E27FC236}">
                <a16:creationId xmlns:a16="http://schemas.microsoft.com/office/drawing/2014/main" id="{FD086C67-3DD3-084F-8C08-B910F63D6C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A8755A-74B9-9448-877B-A13EF4642E55}" type="slidenum">
              <a:rPr lang="en-US" altLang="en-US" smtClean="0"/>
              <a:pPr>
                <a:spcBef>
                  <a:spcPct val="0"/>
                </a:spcBef>
              </a:pPr>
              <a:t>15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3A059C83-5890-3B4C-8028-B630FC6AF8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A096FF8F-11B3-A542-9000-33ED288CA9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Aft>
                <a:spcPts val="0"/>
              </a:spcAft>
              <a:buFont typeface="Arial"/>
              <a:buChar char="•"/>
              <a:defRPr/>
            </a:pPr>
            <a:r>
              <a:rPr lang="en-US" altLang="en-US" sz="1200" dirty="0"/>
              <a:t> Assess current status and fidelity of implementation (school-wide)</a:t>
            </a:r>
          </a:p>
          <a:p>
            <a:pPr eaLnBrk="1" fontAlgn="auto" hangingPunct="1">
              <a:spcAft>
                <a:spcPts val="0"/>
              </a:spcAft>
              <a:buFont typeface="Arial"/>
              <a:buChar char="•"/>
              <a:defRPr/>
            </a:pPr>
            <a:r>
              <a:rPr lang="en-US" altLang="en-US" sz="1200" dirty="0"/>
              <a:t> Assess impact on students</a:t>
            </a:r>
          </a:p>
          <a:p>
            <a:pPr eaLnBrk="1" fontAlgn="auto" hangingPunct="1">
              <a:spcAft>
                <a:spcPts val="0"/>
              </a:spcAft>
              <a:buFont typeface="Arial"/>
              <a:buChar char="•"/>
              <a:defRPr/>
            </a:pPr>
            <a:r>
              <a:rPr lang="en-US" altLang="en-US" sz="1200" dirty="0"/>
              <a:t> Prioritize areas for change</a:t>
            </a:r>
          </a:p>
          <a:p>
            <a:pPr eaLnBrk="1" fontAlgn="auto" hangingPunct="1">
              <a:spcAft>
                <a:spcPts val="0"/>
              </a:spcAft>
              <a:buFont typeface="Arial"/>
              <a:buChar char="•"/>
              <a:defRPr/>
            </a:pPr>
            <a:r>
              <a:rPr lang="en-US" altLang="en-US" sz="1200" dirty="0"/>
              <a:t> Acknowledge incremental success along the way</a:t>
            </a:r>
          </a:p>
          <a:p>
            <a:pPr eaLnBrk="1" fontAlgn="auto" hangingPunct="1">
              <a:spcAft>
                <a:spcPts val="0"/>
              </a:spcAft>
              <a:buFont typeface="Arial"/>
              <a:buChar char="•"/>
              <a:defRPr/>
            </a:pPr>
            <a:r>
              <a:rPr lang="en-US" altLang="en-US" sz="1200" dirty="0"/>
              <a:t> Show staff you value and use their input to make changes (SAS)</a:t>
            </a:r>
          </a:p>
          <a:p>
            <a:pPr eaLnBrk="1" fontAlgn="auto" hangingPunct="1">
              <a:spcAft>
                <a:spcPts val="0"/>
              </a:spcAft>
              <a:buFont typeface="Arial"/>
              <a:buChar char="•"/>
              <a:defRPr/>
            </a:pPr>
            <a:r>
              <a:rPr lang="en-US" altLang="en-US" sz="1200" dirty="0"/>
              <a:t> Reward staff and student performance</a:t>
            </a:r>
          </a:p>
          <a:p>
            <a:pPr eaLnBrk="1" fontAlgn="auto" hangingPunct="1">
              <a:spcAft>
                <a:spcPts val="0"/>
              </a:spcAft>
              <a:buFont typeface="Arial"/>
              <a:buChar char="•"/>
              <a:defRPr/>
            </a:pPr>
            <a:r>
              <a:rPr lang="en-US" altLang="en-US" sz="1200" dirty="0"/>
              <a:t> Determine breaks between </a:t>
            </a:r>
            <a:r>
              <a:rPr lang="ja-JP" altLang="en-US" sz="1200"/>
              <a:t>“</a:t>
            </a:r>
            <a:r>
              <a:rPr lang="en-US" altLang="ja-JP" sz="1200" dirty="0"/>
              <a:t>roll-outs</a:t>
            </a:r>
            <a:r>
              <a:rPr lang="ja-JP" altLang="en-US" sz="1200"/>
              <a:t>”</a:t>
            </a:r>
            <a:endParaRPr lang="en-US" altLang="ja-JP" sz="1200" dirty="0"/>
          </a:p>
          <a:p>
            <a:pPr eaLnBrk="1" fontAlgn="auto" hangingPunct="1">
              <a:spcAft>
                <a:spcPts val="0"/>
              </a:spcAft>
              <a:buFont typeface="Arial"/>
              <a:buChar char="•"/>
              <a:defRPr/>
            </a:pPr>
            <a:r>
              <a:rPr lang="en-US" altLang="ja-JP" sz="1200" dirty="0"/>
              <a:t> Share results with stakeholders</a:t>
            </a:r>
          </a:p>
          <a:p>
            <a:pPr marL="0" indent="0" eaLnBrk="1" fontAlgn="auto" hangingPunct="1">
              <a:spcAft>
                <a:spcPts val="0"/>
              </a:spcAft>
              <a:buFont typeface="Arial"/>
              <a:buChar char="•"/>
              <a:defRPr/>
            </a:pPr>
            <a:endParaRPr lang="en-US" altLang="en-US" sz="1200" dirty="0"/>
          </a:p>
          <a:p>
            <a:endParaRPr lang="en-US" altLang="en-US" dirty="0">
              <a:ea typeface="ＭＳ Ｐゴシック" panose="020B0600070205080204" pitchFamily="34" charset="-128"/>
            </a:endParaRPr>
          </a:p>
        </p:txBody>
      </p:sp>
      <p:sp>
        <p:nvSpPr>
          <p:cNvPr id="48131" name="Slide Number Placeholder 3">
            <a:extLst>
              <a:ext uri="{FF2B5EF4-FFF2-40B4-BE49-F238E27FC236}">
                <a16:creationId xmlns:a16="http://schemas.microsoft.com/office/drawing/2014/main" id="{FD029022-3E69-5745-ACEB-4F04E3042F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CD391D1A-05EE-0248-80CE-A72B4E2B1DAC}" type="slidenum">
              <a:rPr lang="en-US" altLang="en-US" smtClean="0">
                <a:latin typeface="Calibri" panose="020F0502020204030204" pitchFamily="34" charset="0"/>
              </a:rPr>
              <a:pPr/>
              <a:t>16</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a:t>
            </a:r>
          </a:p>
        </p:txBody>
      </p:sp>
      <p:sp>
        <p:nvSpPr>
          <p:cNvPr id="4" name="Slide Number Placeholder 3"/>
          <p:cNvSpPr>
            <a:spLocks noGrp="1"/>
          </p:cNvSpPr>
          <p:nvPr>
            <p:ph type="sldNum" sz="quarter" idx="5"/>
          </p:nvPr>
        </p:nvSpPr>
        <p:spPr/>
        <p:txBody>
          <a:bodyPr/>
          <a:lstStyle/>
          <a:p>
            <a:pPr>
              <a:defRPr/>
            </a:pPr>
            <a:fld id="{4BAE32CB-F4D3-654D-9479-8CA62C84F5EA}" type="slidenum">
              <a:rPr lang="en-US" altLang="en-US" smtClean="0"/>
              <a:pPr>
                <a:defRPr/>
              </a:pPr>
              <a:t>17</a:t>
            </a:fld>
            <a:endParaRPr lang="en-US" altLang="en-US"/>
          </a:p>
        </p:txBody>
      </p:sp>
    </p:spTree>
    <p:extLst>
      <p:ext uri="{BB962C8B-B14F-4D97-AF65-F5344CB8AC3E}">
        <p14:creationId xmlns:p14="http://schemas.microsoft.com/office/powerpoint/2010/main" val="2237564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3FB296A2-8E37-9048-B4D6-4A921131FB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4F86CD55-B006-464F-88A2-935650BC98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51203" name="Slide Number Placeholder 3">
            <a:extLst>
              <a:ext uri="{FF2B5EF4-FFF2-40B4-BE49-F238E27FC236}">
                <a16:creationId xmlns:a16="http://schemas.microsoft.com/office/drawing/2014/main" id="{2050457A-01EB-E349-806C-D50E6D22BF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4D1CC1BD-FE30-0A40-A923-8CDEC75E1EBE}" type="slidenum">
              <a:rPr lang="en-US" altLang="en-US" smtClean="0">
                <a:latin typeface="Calibri" panose="020F0502020204030204" pitchFamily="34" charset="0"/>
              </a:rPr>
              <a:pPr/>
              <a:t>18</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Shape 199">
            <a:extLst>
              <a:ext uri="{FF2B5EF4-FFF2-40B4-BE49-F238E27FC236}">
                <a16:creationId xmlns:a16="http://schemas.microsoft.com/office/drawing/2014/main" id="{94F8EC2A-A6BC-1E4C-9714-B7A32E3A86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ea typeface="ＭＳ Ｐゴシック" panose="020B0600070205080204" pitchFamily="34" charset="-128"/>
              </a:rPr>
              <a:t>Amy</a:t>
            </a:r>
          </a:p>
        </p:txBody>
      </p:sp>
      <p:sp>
        <p:nvSpPr>
          <p:cNvPr id="53250" name="Shape 200">
            <a:extLst>
              <a:ext uri="{FF2B5EF4-FFF2-40B4-BE49-F238E27FC236}">
                <a16:creationId xmlns:a16="http://schemas.microsoft.com/office/drawing/2014/main" id="{FABEF2E8-1F48-CA48-ADA1-05142C4A3AFA}"/>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1" name="Shape 346">
            <a:extLst>
              <a:ext uri="{FF2B5EF4-FFF2-40B4-BE49-F238E27FC236}">
                <a16:creationId xmlns:a16="http://schemas.microsoft.com/office/drawing/2014/main" id="{E5F6CFB8-749F-5B4C-B61D-10791F9D9976}"/>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6562" name="Shape 347">
            <a:extLst>
              <a:ext uri="{FF2B5EF4-FFF2-40B4-BE49-F238E27FC236}">
                <a16:creationId xmlns:a16="http://schemas.microsoft.com/office/drawing/2014/main" id="{9234AE8E-8B3F-8E48-B822-EC0FAABBD2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ea typeface="ＭＳ Ｐゴシック" panose="020B0600070205080204" pitchFamily="34" charset="-128"/>
              </a:rPr>
              <a:t>Amy</a:t>
            </a:r>
          </a:p>
        </p:txBody>
      </p:sp>
      <p:sp>
        <p:nvSpPr>
          <p:cNvPr id="66563" name="Shape 348">
            <a:extLst>
              <a:ext uri="{FF2B5EF4-FFF2-40B4-BE49-F238E27FC236}">
                <a16:creationId xmlns:a16="http://schemas.microsoft.com/office/drawing/2014/main" id="{7A898839-AFF7-B04A-AB05-C8E7A2F4BC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buClr>
                <a:srgbClr val="000000"/>
              </a:buClr>
              <a:buSzPct val="25000"/>
            </a:pPr>
            <a:fld id="{A6436F15-28BA-1A48-900B-2D2CE08F2F1C}" type="slidenum">
              <a:rPr lang="en-US" altLang="en-US" smtClean="0">
                <a:latin typeface="Calibri" panose="020F0502020204030204" pitchFamily="34" charset="0"/>
              </a:rPr>
              <a:pPr>
                <a:buClr>
                  <a:srgbClr val="000000"/>
                </a:buClr>
                <a:buSzPct val="25000"/>
              </a:pPr>
              <a:t>20</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9F67A5F1-DD33-C549-806D-D83161D28E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8C804610-B095-4048-8DC8-8841AC675A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9459" name="Slide Number Placeholder 3">
            <a:extLst>
              <a:ext uri="{FF2B5EF4-FFF2-40B4-BE49-F238E27FC236}">
                <a16:creationId xmlns:a16="http://schemas.microsoft.com/office/drawing/2014/main" id="{486B5704-6138-294D-9356-BED24AE617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0B5FB169-FA35-894A-B603-5FF517EE8E60}"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09" name="Shape 332">
            <a:extLst>
              <a:ext uri="{FF2B5EF4-FFF2-40B4-BE49-F238E27FC236}">
                <a16:creationId xmlns:a16="http://schemas.microsoft.com/office/drawing/2014/main" id="{7D8D5CE0-1D30-F445-B47F-463592FC51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ea typeface="ＭＳ Ｐゴシック" panose="020B0600070205080204" pitchFamily="34" charset="-128"/>
              </a:rPr>
              <a:t>Amy</a:t>
            </a:r>
          </a:p>
        </p:txBody>
      </p:sp>
      <p:sp>
        <p:nvSpPr>
          <p:cNvPr id="68610" name="Shape 333">
            <a:extLst>
              <a:ext uri="{FF2B5EF4-FFF2-40B4-BE49-F238E27FC236}">
                <a16:creationId xmlns:a16="http://schemas.microsoft.com/office/drawing/2014/main" id="{A5A395A7-6A0C-4444-9ACB-94D2F08A58E7}"/>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E41B7A92-7613-D940-8CE6-910DE81E17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6A1886C3-7972-0B4F-BA55-55ED7D2EEF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Amy</a:t>
            </a:r>
          </a:p>
        </p:txBody>
      </p:sp>
      <p:sp>
        <p:nvSpPr>
          <p:cNvPr id="70659" name="Slide Number Placeholder 3">
            <a:extLst>
              <a:ext uri="{FF2B5EF4-FFF2-40B4-BE49-F238E27FC236}">
                <a16:creationId xmlns:a16="http://schemas.microsoft.com/office/drawing/2014/main" id="{11F13AAF-E067-B344-B1C7-136B4F230C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buSzPct val="25000"/>
            </a:pPr>
            <a:fld id="{15372CA5-48A4-5641-AF4A-A84882E81DB3}" type="slidenum">
              <a:rPr lang="en-US" altLang="en-US" smtClean="0">
                <a:solidFill>
                  <a:srgbClr val="000000"/>
                </a:solidFill>
                <a:latin typeface="Calibri" panose="020F0502020204030204" pitchFamily="34" charset="0"/>
                <a:sym typeface="Calibri" panose="020F0502020204030204" pitchFamily="34" charset="0"/>
              </a:rPr>
              <a:pPr>
                <a:buSzPct val="25000"/>
              </a:pPr>
              <a:t>22</a:t>
            </a:fld>
            <a:endParaRPr lang="en-US" altLang="en-US">
              <a:solidFill>
                <a:srgbClr val="000000"/>
              </a:solidFill>
              <a:latin typeface="Calibri" panose="020F0502020204030204" pitchFamily="34" charset="0"/>
              <a:sym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DFF5FF5A-38D1-4040-901E-E4A8D4A985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defTabSz="914400">
              <a:spcBef>
                <a:spcPct val="0"/>
              </a:spcBef>
            </a:pPr>
            <a:fld id="{1FB2D240-A001-7142-906E-DFE2D9B71825}" type="slidenum">
              <a:rPr lang="en-US" altLang="en-US" sz="1100" smtClean="0">
                <a:latin typeface="Arial" panose="020B0604020202020204" pitchFamily="34" charset="0"/>
              </a:rPr>
              <a:pPr defTabSz="914400">
                <a:spcBef>
                  <a:spcPct val="0"/>
                </a:spcBef>
              </a:pPr>
              <a:t>23</a:t>
            </a:fld>
            <a:endParaRPr lang="en-US" altLang="en-US" sz="1100">
              <a:latin typeface="Arial" panose="020B0604020202020204" pitchFamily="34" charset="0"/>
            </a:endParaRPr>
          </a:p>
        </p:txBody>
      </p:sp>
      <p:sp>
        <p:nvSpPr>
          <p:cNvPr id="76802" name="Rectangle 2">
            <a:extLst>
              <a:ext uri="{FF2B5EF4-FFF2-40B4-BE49-F238E27FC236}">
                <a16:creationId xmlns:a16="http://schemas.microsoft.com/office/drawing/2014/main" id="{95B60733-5887-C048-8A0F-9F672F374A87}"/>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76803" name="Rectangle 3">
            <a:extLst>
              <a:ext uri="{FF2B5EF4-FFF2-40B4-BE49-F238E27FC236}">
                <a16:creationId xmlns:a16="http://schemas.microsoft.com/office/drawing/2014/main" id="{AD4FF3A7-A3F5-F240-943F-B6D6101E8657}"/>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10" tIns="44462" rIns="90510" bIns="44462"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sz="1300">
                <a:latin typeface="Times New Roman" panose="02020603050405020304" pitchFamily="18" charset="0"/>
              </a:rPr>
              <a:t>3</a:t>
            </a:r>
          </a:p>
        </p:txBody>
      </p:sp>
      <p:sp>
        <p:nvSpPr>
          <p:cNvPr id="76804" name="Rectangle 4">
            <a:extLst>
              <a:ext uri="{FF2B5EF4-FFF2-40B4-BE49-F238E27FC236}">
                <a16:creationId xmlns:a16="http://schemas.microsoft.com/office/drawing/2014/main" id="{D67F540A-0224-F14A-9C56-22081C80666A}"/>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76805" name="Rectangle 5">
            <a:extLst>
              <a:ext uri="{FF2B5EF4-FFF2-40B4-BE49-F238E27FC236}">
                <a16:creationId xmlns:a16="http://schemas.microsoft.com/office/drawing/2014/main" id="{3F3B5729-4453-D64A-970E-CB5C6D92761E}"/>
              </a:ext>
            </a:extLst>
          </p:cNvPr>
          <p:cNvSpPr>
            <a:spLocks noChangeArrowheads="1"/>
          </p:cNvSpPr>
          <p:nvPr/>
        </p:nvSpPr>
        <p:spPr bwMode="auto">
          <a:xfrm>
            <a:off x="0"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76806" name="Rectangle 6">
            <a:extLst>
              <a:ext uri="{FF2B5EF4-FFF2-40B4-BE49-F238E27FC236}">
                <a16:creationId xmlns:a16="http://schemas.microsoft.com/office/drawing/2014/main" id="{88888382-8DAB-024E-925D-0D4E389D5914}"/>
              </a:ext>
            </a:extLst>
          </p:cNvPr>
          <p:cNvSpPr>
            <a:spLocks noGrp="1" noRot="1" noChangeAspect="1" noChangeArrowheads="1" noTextEdit="1"/>
          </p:cNvSpPr>
          <p:nvPr>
            <p:ph type="sldImg"/>
          </p:nvPr>
        </p:nvSpPr>
        <p:spPr bwMode="auto">
          <a:xfrm>
            <a:off x="1155700" y="693738"/>
            <a:ext cx="4551363" cy="3413125"/>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7" name="Rectangle 7">
            <a:extLst>
              <a:ext uri="{FF2B5EF4-FFF2-40B4-BE49-F238E27FC236}">
                <a16:creationId xmlns:a16="http://schemas.microsoft.com/office/drawing/2014/main" id="{DE5487FA-1488-5448-B2B7-1249CDBE0098}"/>
              </a:ext>
            </a:extLst>
          </p:cNvPr>
          <p:cNvSpPr>
            <a:spLocks noGrp="1" noChangeArrowheads="1"/>
          </p:cNvSpPr>
          <p:nvPr>
            <p:ph type="body" idx="1"/>
          </p:nvPr>
        </p:nvSpPr>
        <p:spPr bwMode="auto">
          <a:xfrm>
            <a:off x="985838"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510" tIns="44462" rIns="90510" bIns="44462" numCol="1" anchor="t" anchorCtr="0" compatLnSpc="1">
            <a:prstTxWarp prst="textNoShape">
              <a:avLst/>
            </a:prstTxWarp>
          </a:bodyPr>
          <a:lstStyle/>
          <a:p>
            <a:pPr eaLnBrk="1" hangingPunct="1"/>
            <a:r>
              <a:rPr lang="en-US" altLang="en-US">
                <a:ea typeface="ＭＳ Ｐゴシック" panose="020B0600070205080204" pitchFamily="34" charset="-128"/>
              </a:rPr>
              <a:t>SYSTEMS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114FAD36-20D6-D74A-AA5C-80FA501DD9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A7536774-BA04-1D46-9B19-B54651FC82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2600" dirty="0">
                <a:latin typeface="Corbel" panose="020B0503020204020204" pitchFamily="34" charset="0"/>
                <a:ea typeface="ＭＳ Ｐゴシック" panose="020B0600070205080204" pitchFamily="34" charset="-128"/>
              </a:rPr>
              <a:t>The leadership team plays a critical role in developing systems to support universal and targeted practices</a:t>
            </a:r>
          </a:p>
          <a:p>
            <a:pPr lvl="1" eaLnBrk="1" hangingPunct="1"/>
            <a:r>
              <a:rPr lang="en-US" altLang="en-US" sz="2600" dirty="0">
                <a:latin typeface="Corbel" panose="020B0503020204020204" pitchFamily="34" charset="0"/>
                <a:ea typeface="ＭＳ Ｐゴシック" panose="020B0600070205080204" pitchFamily="34" charset="-128"/>
              </a:rPr>
              <a:t>Create procedures for all universal and targeted interventions.</a:t>
            </a:r>
          </a:p>
          <a:p>
            <a:pPr lvl="1" eaLnBrk="1" hangingPunct="1"/>
            <a:r>
              <a:rPr lang="en-US" altLang="en-US" sz="2600" dirty="0">
                <a:latin typeface="Corbel" panose="020B0503020204020204" pitchFamily="34" charset="0"/>
                <a:ea typeface="ＭＳ Ｐゴシック" panose="020B0600070205080204" pitchFamily="34" charset="-128"/>
              </a:rPr>
              <a:t>Communicate to staff and families</a:t>
            </a:r>
          </a:p>
          <a:p>
            <a:pPr lvl="1" eaLnBrk="1" hangingPunct="1"/>
            <a:r>
              <a:rPr lang="en-US" altLang="en-US" sz="2600" dirty="0">
                <a:latin typeface="Corbel" panose="020B0503020204020204" pitchFamily="34" charset="0"/>
                <a:ea typeface="ＭＳ Ｐゴシック" panose="020B0600070205080204" pitchFamily="34" charset="-128"/>
              </a:rPr>
              <a:t>Create links between universal and targeted systems</a:t>
            </a:r>
          </a:p>
          <a:p>
            <a:endParaRPr lang="en-US" altLang="en-US" dirty="0">
              <a:ea typeface="ＭＳ Ｐゴシック" panose="020B0600070205080204" pitchFamily="34" charset="-128"/>
            </a:endParaRPr>
          </a:p>
        </p:txBody>
      </p:sp>
      <p:sp>
        <p:nvSpPr>
          <p:cNvPr id="78851" name="Slide Number Placeholder 3">
            <a:extLst>
              <a:ext uri="{FF2B5EF4-FFF2-40B4-BE49-F238E27FC236}">
                <a16:creationId xmlns:a16="http://schemas.microsoft.com/office/drawing/2014/main" id="{2F1C178B-D98F-F849-AF8B-1F078E7180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B4A2025-6D05-514C-9B50-DFE87DCCC0A1}" type="slidenum">
              <a:rPr lang="en-US" altLang="en-US" smtClean="0"/>
              <a:pPr>
                <a:spcBef>
                  <a:spcPct val="0"/>
                </a:spcBef>
              </a:pPr>
              <a:t>24</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Mixed groups</a:t>
            </a:r>
          </a:p>
        </p:txBody>
      </p:sp>
      <p:sp>
        <p:nvSpPr>
          <p:cNvPr id="4" name="Slide Number Placeholder 3"/>
          <p:cNvSpPr>
            <a:spLocks noGrp="1"/>
          </p:cNvSpPr>
          <p:nvPr>
            <p:ph type="sldNum" sz="quarter" idx="5"/>
          </p:nvPr>
        </p:nvSpPr>
        <p:spPr/>
        <p:txBody>
          <a:bodyPr/>
          <a:lstStyle/>
          <a:p>
            <a:pPr>
              <a:defRPr/>
            </a:pPr>
            <a:fld id="{4BAE32CB-F4D3-654D-9479-8CA62C84F5EA}" type="slidenum">
              <a:rPr lang="en-US" altLang="en-US" smtClean="0"/>
              <a:pPr>
                <a:defRPr/>
              </a:pPr>
              <a:t>25</a:t>
            </a:fld>
            <a:endParaRPr lang="en-US" altLang="en-US"/>
          </a:p>
        </p:txBody>
      </p:sp>
    </p:spTree>
    <p:extLst>
      <p:ext uri="{BB962C8B-B14F-4D97-AF65-F5344CB8AC3E}">
        <p14:creationId xmlns:p14="http://schemas.microsoft.com/office/powerpoint/2010/main" val="1004966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28434F4B-77FD-A142-85CC-F378A689C7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a:extLst>
              <a:ext uri="{FF2B5EF4-FFF2-40B4-BE49-F238E27FC236}">
                <a16:creationId xmlns:a16="http://schemas.microsoft.com/office/drawing/2014/main" id="{842CD3B5-12FF-CE46-993A-74B2464F46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82947" name="Slide Number Placeholder 3">
            <a:extLst>
              <a:ext uri="{FF2B5EF4-FFF2-40B4-BE49-F238E27FC236}">
                <a16:creationId xmlns:a16="http://schemas.microsoft.com/office/drawing/2014/main" id="{ED6A013F-8E67-0842-8987-C6A88D7D90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B32011EF-433E-6E43-9D64-F86F2BDECC25}" type="slidenum">
              <a:rPr lang="en-US" altLang="en-US" smtClean="0">
                <a:latin typeface="Calibri" panose="020F0502020204030204" pitchFamily="34" charset="0"/>
              </a:rPr>
              <a:pPr/>
              <a:t>27</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981DEC36-AE87-484C-992A-DF10B7D686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a:extLst>
              <a:ext uri="{FF2B5EF4-FFF2-40B4-BE49-F238E27FC236}">
                <a16:creationId xmlns:a16="http://schemas.microsoft.com/office/drawing/2014/main" id="{B41642FE-2739-874D-B781-29B3F4A3FF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Self-assessment (optional for Admins to complete)</a:t>
            </a:r>
          </a:p>
        </p:txBody>
      </p:sp>
      <p:sp>
        <p:nvSpPr>
          <p:cNvPr id="87043" name="Slide Number Placeholder 3">
            <a:extLst>
              <a:ext uri="{FF2B5EF4-FFF2-40B4-BE49-F238E27FC236}">
                <a16:creationId xmlns:a16="http://schemas.microsoft.com/office/drawing/2014/main" id="{2D6AF84E-6E9C-9243-A0A8-928073AD79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06D4C9A-8796-1A49-9150-DBEBDF011390}" type="slidenum">
              <a:rPr lang="en-US" altLang="en-US" smtClean="0"/>
              <a:pPr>
                <a:spcBef>
                  <a:spcPct val="0"/>
                </a:spcBef>
              </a:pPr>
              <a:t>30</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2505FE04-33B9-024B-9A16-55B32A228E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a:extLst>
              <a:ext uri="{FF2B5EF4-FFF2-40B4-BE49-F238E27FC236}">
                <a16:creationId xmlns:a16="http://schemas.microsoft.com/office/drawing/2014/main" id="{D2C28275-644C-3440-AD21-F418500AA3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Approximately 15-20 minutes</a:t>
            </a:r>
          </a:p>
        </p:txBody>
      </p:sp>
      <p:sp>
        <p:nvSpPr>
          <p:cNvPr id="89091" name="Slide Number Placeholder 3">
            <a:extLst>
              <a:ext uri="{FF2B5EF4-FFF2-40B4-BE49-F238E27FC236}">
                <a16:creationId xmlns:a16="http://schemas.microsoft.com/office/drawing/2014/main" id="{8C2592E1-84A9-DD46-B128-7E00CEB1CA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2821FB2-3D82-8F4C-AB0C-C1C0706B06A8}" type="slidenum">
              <a:rPr lang="en-US" altLang="en-US" smtClean="0"/>
              <a:pPr>
                <a:spcBef>
                  <a:spcPct val="0"/>
                </a:spcBef>
              </a:pPr>
              <a:t>31</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B33AD6FA-F3E6-CF40-BC47-7DDD4B7192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350293DF-6999-A249-93EE-5D18DEF31D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Sherry</a:t>
            </a:r>
          </a:p>
          <a:p>
            <a:pPr eaLnBrk="1" hangingPunct="1">
              <a:spcBef>
                <a:spcPct val="0"/>
              </a:spcBef>
            </a:pPr>
            <a:r>
              <a:rPr lang="en-US" altLang="en-US">
                <a:latin typeface="Arial" panose="020B0604020202020204" pitchFamily="34" charset="0"/>
                <a:ea typeface="ＭＳ Ｐゴシック" panose="020B0600070205080204" pitchFamily="34" charset="-128"/>
              </a:rPr>
              <a:t>Do you sit on teams or committees? </a:t>
            </a:r>
          </a:p>
          <a:p>
            <a:pPr eaLnBrk="1" hangingPunct="1">
              <a:spcBef>
                <a:spcPct val="0"/>
              </a:spcBef>
            </a:pPr>
            <a:r>
              <a:rPr lang="en-US" altLang="en-US">
                <a:latin typeface="Arial" panose="020B0604020202020204" pitchFamily="34" charset="0"/>
                <a:ea typeface="ＭＳ Ｐゴシック" panose="020B0600070205080204" pitchFamily="34" charset="-128"/>
              </a:rPr>
              <a:t>What makes a dream team?</a:t>
            </a:r>
          </a:p>
        </p:txBody>
      </p:sp>
      <p:sp>
        <p:nvSpPr>
          <p:cNvPr id="91139" name="Date Placeholder 3">
            <a:extLst>
              <a:ext uri="{FF2B5EF4-FFF2-40B4-BE49-F238E27FC236}">
                <a16:creationId xmlns:a16="http://schemas.microsoft.com/office/drawing/2014/main" id="{45C1EB5B-6CD1-5946-89F8-55236C309816}"/>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5495E9E9-0120-5244-9708-90AB75B1A66F}" type="datetime1">
              <a:rPr lang="en-US" altLang="en-US" smtClean="0">
                <a:solidFill>
                  <a:srgbClr val="000000"/>
                </a:solidFill>
                <a:latin typeface="Arial" panose="020B0604020202020204" pitchFamily="34" charset="0"/>
              </a:rPr>
              <a:pPr/>
              <a:t>11/8/21</a:t>
            </a:fld>
            <a:endParaRPr lang="en-US" altLang="en-US">
              <a:solidFill>
                <a:srgbClr val="000000"/>
              </a:solidFill>
              <a:latin typeface="Arial" panose="020B0604020202020204" pitchFamily="34" charset="0"/>
            </a:endParaRPr>
          </a:p>
        </p:txBody>
      </p:sp>
      <p:sp>
        <p:nvSpPr>
          <p:cNvPr id="91140" name="Footer Placeholder 4">
            <a:extLst>
              <a:ext uri="{FF2B5EF4-FFF2-40B4-BE49-F238E27FC236}">
                <a16:creationId xmlns:a16="http://schemas.microsoft.com/office/drawing/2014/main" id="{FC5B8F37-2AE2-8941-9856-9501382A25F9}"/>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fontAlgn="base">
              <a:spcBef>
                <a:spcPct val="0"/>
              </a:spcBef>
              <a:spcAft>
                <a:spcPct val="0"/>
              </a:spcAft>
            </a:pPr>
            <a:r>
              <a:rPr lang="en-US" altLang="en-US">
                <a:solidFill>
                  <a:srgbClr val="000000"/>
                </a:solidFill>
                <a:latin typeface="Arial" panose="020B0604020202020204" pitchFamily="34" charset="0"/>
              </a:rPr>
              <a:t>Newton, J. S., Todd, A. W., Algozzine, K., Horner, R. H., &amp; Algozzine, B.  2008</a:t>
            </a:r>
          </a:p>
        </p:txBody>
      </p:sp>
      <p:sp>
        <p:nvSpPr>
          <p:cNvPr id="91141" name="Slide Number Placeholder 5">
            <a:extLst>
              <a:ext uri="{FF2B5EF4-FFF2-40B4-BE49-F238E27FC236}">
                <a16:creationId xmlns:a16="http://schemas.microsoft.com/office/drawing/2014/main" id="{0A71748C-7B24-E746-AF7B-3E1E8E5ACA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8B90F0AC-D221-834A-8D42-A70C33EDEFE9}" type="slidenum">
              <a:rPr lang="en-US" altLang="en-US" smtClean="0">
                <a:solidFill>
                  <a:srgbClr val="000000"/>
                </a:solidFill>
                <a:latin typeface="Arial" panose="020B0604020202020204" pitchFamily="34" charset="0"/>
              </a:rPr>
              <a:pPr/>
              <a:t>32</a:t>
            </a:fld>
            <a:endParaRPr lang="en-US" altLang="en-US">
              <a:solidFill>
                <a:srgbClr val="000000"/>
              </a:solidFill>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731DABF6-0486-D440-87E2-2CA19FAB6B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a:extLst>
              <a:ext uri="{FF2B5EF4-FFF2-40B4-BE49-F238E27FC236}">
                <a16:creationId xmlns:a16="http://schemas.microsoft.com/office/drawing/2014/main" id="{3E47DDB9-CED9-5646-B34F-8EC8F3CAD0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93187" name="Slide Number Placeholder 3">
            <a:extLst>
              <a:ext uri="{FF2B5EF4-FFF2-40B4-BE49-F238E27FC236}">
                <a16:creationId xmlns:a16="http://schemas.microsoft.com/office/drawing/2014/main" id="{DAC1A030-103E-024C-AA88-124D3A40C9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4C4F89ED-3921-904C-A07D-A8FFB0C7CA76}" type="slidenum">
              <a:rPr lang="en-US" altLang="en-US" smtClean="0">
                <a:latin typeface="Calibri" panose="020F0502020204030204" pitchFamily="34" charset="0"/>
              </a:rPr>
              <a:pPr/>
              <a:t>33</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27337BBF-8446-3846-83BF-47C4EB5511E6}"/>
              </a:ext>
            </a:extLst>
          </p:cNvPr>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52769412-B33B-A347-93BA-7E2441B2A5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Sherry</a:t>
            </a:r>
          </a:p>
          <a:p>
            <a:endParaRPr lang="en-US" altLang="en-US">
              <a:ea typeface="ＭＳ Ｐゴシック" panose="020B0600070205080204" pitchFamily="34" charset="-128"/>
            </a:endParaRPr>
          </a:p>
        </p:txBody>
      </p:sp>
      <p:sp>
        <p:nvSpPr>
          <p:cNvPr id="23555" name="Slide Number Placeholder 3">
            <a:extLst>
              <a:ext uri="{FF2B5EF4-FFF2-40B4-BE49-F238E27FC236}">
                <a16:creationId xmlns:a16="http://schemas.microsoft.com/office/drawing/2014/main" id="{23DB3024-3851-B34D-A379-8660231177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5DB7C7B3-3249-3143-A6D8-0F9511DD9FB9}" type="slidenum">
              <a:rPr lang="en-US" altLang="en-US" smtClean="0">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6092FC2D-2029-EF46-BDB2-9B017763A0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a:extLst>
              <a:ext uri="{FF2B5EF4-FFF2-40B4-BE49-F238E27FC236}">
                <a16:creationId xmlns:a16="http://schemas.microsoft.com/office/drawing/2014/main" id="{0176D427-14D8-B74A-8BDD-1F06C788A8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hand out</a:t>
            </a:r>
          </a:p>
        </p:txBody>
      </p:sp>
      <p:sp>
        <p:nvSpPr>
          <p:cNvPr id="95235" name="Slide Number Placeholder 3">
            <a:extLst>
              <a:ext uri="{FF2B5EF4-FFF2-40B4-BE49-F238E27FC236}">
                <a16:creationId xmlns:a16="http://schemas.microsoft.com/office/drawing/2014/main" id="{053A1075-6907-C941-AAFF-AD04AE42A0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A8D0B920-D1B9-E64A-958D-50CDEB941B81}" type="slidenum">
              <a:rPr lang="en-US" altLang="en-US" smtClean="0">
                <a:latin typeface="Calibri" panose="020F0502020204030204" pitchFamily="34" charset="0"/>
              </a:rPr>
              <a:pPr/>
              <a:t>34</a:t>
            </a:fld>
            <a:endParaRPr lang="en-US"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578E9A8C-402B-C840-A07D-995F8E1362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id="{C743F648-CF0F-9A4D-BA27-C568592DF9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Sherry</a:t>
            </a:r>
          </a:p>
          <a:p>
            <a:pPr lvl="2" eaLnBrk="1" hangingPunct="1"/>
            <a:r>
              <a:rPr lang="en-US" altLang="en-US" dirty="0">
                <a:ea typeface="Calibri" panose="020F0502020204030204" pitchFamily="34" charset="0"/>
                <a:cs typeface="Calibri" panose="020F0502020204030204" pitchFamily="34" charset="0"/>
              </a:rPr>
              <a:t>determining if there are problems; </a:t>
            </a:r>
          </a:p>
          <a:p>
            <a:pPr lvl="2" eaLnBrk="1" hangingPunct="1"/>
            <a:r>
              <a:rPr lang="en-US" altLang="en-US" dirty="0">
                <a:ea typeface="Calibri" panose="020F0502020204030204" pitchFamily="34" charset="0"/>
                <a:cs typeface="Calibri" panose="020F0502020204030204" pitchFamily="34" charset="0"/>
              </a:rPr>
              <a:t>jump starting a problem solving discussion; and </a:t>
            </a:r>
          </a:p>
          <a:p>
            <a:pPr lvl="2" eaLnBrk="1" hangingPunct="1"/>
            <a:r>
              <a:rPr lang="en-US" altLang="en-US" dirty="0">
                <a:ea typeface="Calibri" panose="020F0502020204030204" pitchFamily="34" charset="0"/>
                <a:cs typeface="Calibri" panose="020F0502020204030204" pitchFamily="34" charset="0"/>
              </a:rPr>
              <a:t>evaluating the impact of solutions and fidelity of implementation</a:t>
            </a:r>
            <a:endParaRPr lang="en-US" altLang="en-US" sz="2800" dirty="0">
              <a:ea typeface="Calibri" panose="020F0502020204030204" pitchFamily="34" charset="0"/>
              <a:cs typeface="Calibri" panose="020F0502020204030204" pitchFamily="34" charset="0"/>
            </a:endParaRPr>
          </a:p>
          <a:p>
            <a:endParaRPr lang="en-US" altLang="en-US" dirty="0">
              <a:ea typeface="ＭＳ Ｐゴシック" panose="020B0600070205080204" pitchFamily="34" charset="-128"/>
            </a:endParaRPr>
          </a:p>
        </p:txBody>
      </p:sp>
      <p:sp>
        <p:nvSpPr>
          <p:cNvPr id="90115" name="Slide Number Placeholder 3">
            <a:extLst>
              <a:ext uri="{FF2B5EF4-FFF2-40B4-BE49-F238E27FC236}">
                <a16:creationId xmlns:a16="http://schemas.microsoft.com/office/drawing/2014/main" id="{2FE1A5DE-C7A8-9246-B1D0-9DB62F31C9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1D448DAE-AE41-474D-AFDD-0E7FCF0074B0}" type="slidenum">
              <a:rPr lang="en-US" altLang="en-US" smtClean="0">
                <a:latin typeface="Calibri" panose="020F0502020204030204" pitchFamily="34" charset="0"/>
              </a:rPr>
              <a:pPr/>
              <a:t>35</a:t>
            </a:fld>
            <a:endParaRPr lang="en-US" altLang="en-US">
              <a:latin typeface="Calibri" panose="020F0502020204030204" pitchFamily="34" charset="0"/>
            </a:endParaRPr>
          </a:p>
        </p:txBody>
      </p:sp>
    </p:spTree>
    <p:extLst>
      <p:ext uri="{BB962C8B-B14F-4D97-AF65-F5344CB8AC3E}">
        <p14:creationId xmlns:p14="http://schemas.microsoft.com/office/powerpoint/2010/main" val="33239113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0067242C-05CF-0C46-A64A-4A321EEAF8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Notes Placeholder 2">
            <a:extLst>
              <a:ext uri="{FF2B5EF4-FFF2-40B4-BE49-F238E27FC236}">
                <a16:creationId xmlns:a16="http://schemas.microsoft.com/office/drawing/2014/main" id="{CC379A3B-2781-6848-95CB-CD9CE30BE5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101379" name="Slide Number Placeholder 3">
            <a:extLst>
              <a:ext uri="{FF2B5EF4-FFF2-40B4-BE49-F238E27FC236}">
                <a16:creationId xmlns:a16="http://schemas.microsoft.com/office/drawing/2014/main" id="{2E342428-1924-5649-8030-AA1DDF56CA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0D20D985-3889-E24A-8928-DDD097FAFBF1}" type="slidenum">
              <a:rPr lang="en-US" altLang="en-US" smtClean="0">
                <a:latin typeface="Calibri" panose="020F0502020204030204" pitchFamily="34" charset="0"/>
              </a:rPr>
              <a:pPr/>
              <a:t>36</a:t>
            </a:fld>
            <a:endParaRPr lang="en-US" altLang="en-US">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AF294D3C-6719-4B49-A45F-821D8B2F32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a:extLst>
              <a:ext uri="{FF2B5EF4-FFF2-40B4-BE49-F238E27FC236}">
                <a16:creationId xmlns:a16="http://schemas.microsoft.com/office/drawing/2014/main" id="{D51F4FBA-0E09-604B-8387-8CE5C017CC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04451" name="Slide Number Placeholder 3">
            <a:extLst>
              <a:ext uri="{FF2B5EF4-FFF2-40B4-BE49-F238E27FC236}">
                <a16:creationId xmlns:a16="http://schemas.microsoft.com/office/drawing/2014/main" id="{3C23815D-CD9E-DC48-AC71-1495D55233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2FCA1EA2-0C4D-7648-B31F-043A632345A6}" type="slidenum">
              <a:rPr lang="en-US" altLang="en-US" smtClean="0">
                <a:latin typeface="Calibri" panose="020F0502020204030204" pitchFamily="34" charset="0"/>
              </a:rPr>
              <a:pPr/>
              <a:t>38</a:t>
            </a:fld>
            <a:endParaRPr lang="en-US" altLang="en-US">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09E6D9A3-3C97-4B42-8950-FB4CA0AF82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es Placeholder 2">
            <a:extLst>
              <a:ext uri="{FF2B5EF4-FFF2-40B4-BE49-F238E27FC236}">
                <a16:creationId xmlns:a16="http://schemas.microsoft.com/office/drawing/2014/main" id="{76B9727A-4C44-BE46-BE0F-76D9EBFE30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a typeface="ＭＳ Ｐゴシック" panose="020B0600070205080204" pitchFamily="34" charset="-128"/>
            </a:endParaRPr>
          </a:p>
        </p:txBody>
      </p:sp>
      <p:sp>
        <p:nvSpPr>
          <p:cNvPr id="106499" name="Slide Number Placeholder 3">
            <a:extLst>
              <a:ext uri="{FF2B5EF4-FFF2-40B4-BE49-F238E27FC236}">
                <a16:creationId xmlns:a16="http://schemas.microsoft.com/office/drawing/2014/main" id="{4839150A-2B3E-C945-9EDF-5877ECB97D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BAE3D88-1796-A34C-8903-B4C32D619070}" type="slidenum">
              <a:rPr lang="en-US" altLang="en-US" smtClean="0">
                <a:latin typeface="Arial" panose="020B0604020202020204" pitchFamily="34" charset="0"/>
              </a:rPr>
              <a:pPr>
                <a:spcBef>
                  <a:spcPct val="0"/>
                </a:spcBef>
              </a:pPr>
              <a:t>39</a:t>
            </a:fld>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BDE14838-46BE-9F41-8F2F-C6002BA774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Notes Placeholder 2">
            <a:extLst>
              <a:ext uri="{FF2B5EF4-FFF2-40B4-BE49-F238E27FC236}">
                <a16:creationId xmlns:a16="http://schemas.microsoft.com/office/drawing/2014/main" id="{F9E845E9-50C5-9845-8CA3-B544C26D62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Arial" panose="020B0604020202020204" pitchFamily="34" charset="0"/>
                <a:ea typeface="ＭＳ Ｐゴシック" panose="020B0600070205080204" pitchFamily="34" charset="-128"/>
              </a:rPr>
              <a:t>School created simple 3-point scale for each of the school-wide expectations</a:t>
            </a:r>
          </a:p>
          <a:p>
            <a:r>
              <a:rPr lang="en-US" altLang="en-US">
                <a:latin typeface="Arial" panose="020B0604020202020204" pitchFamily="34" charset="0"/>
                <a:ea typeface="ＭＳ Ｐゴシック" panose="020B0600070205080204" pitchFamily="34" charset="-128"/>
              </a:rPr>
              <a:t>Teachers given instructions for rating students and they provide overall rating to each expectation</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How would this work in your school?</a:t>
            </a:r>
          </a:p>
        </p:txBody>
      </p:sp>
      <p:sp>
        <p:nvSpPr>
          <p:cNvPr id="108547" name="Slide Number Placeholder 3">
            <a:extLst>
              <a:ext uri="{FF2B5EF4-FFF2-40B4-BE49-F238E27FC236}">
                <a16:creationId xmlns:a16="http://schemas.microsoft.com/office/drawing/2014/main" id="{EFA73DEE-1F8D-444F-995E-3D73A84350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D46A43-0C82-6D49-A532-95DB63C0A793}" type="slidenum">
              <a:rPr lang="en-US" altLang="en-US" smtClean="0">
                <a:latin typeface="Arial" panose="020B0604020202020204" pitchFamily="34" charset="0"/>
              </a:rPr>
              <a:pPr>
                <a:spcBef>
                  <a:spcPct val="0"/>
                </a:spcBef>
              </a:pPr>
              <a:t>40</a:t>
            </a:fld>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a:extLst>
              <a:ext uri="{FF2B5EF4-FFF2-40B4-BE49-F238E27FC236}">
                <a16:creationId xmlns:a16="http://schemas.microsoft.com/office/drawing/2014/main" id="{20E56BA3-12F3-5A4C-93CD-334F9C9B0E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Notes Placeholder 2">
            <a:extLst>
              <a:ext uri="{FF2B5EF4-FFF2-40B4-BE49-F238E27FC236}">
                <a16:creationId xmlns:a16="http://schemas.microsoft.com/office/drawing/2014/main" id="{19DD0A85-860C-DE4B-8B61-EB60853AF2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10595" name="Slide Number Placeholder 3">
            <a:extLst>
              <a:ext uri="{FF2B5EF4-FFF2-40B4-BE49-F238E27FC236}">
                <a16:creationId xmlns:a16="http://schemas.microsoft.com/office/drawing/2014/main" id="{CF580B8A-EFBF-6942-BBEA-E1CAD67F18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DE806732-54D5-BF46-A2F4-110F410933E5}" type="slidenum">
              <a:rPr lang="en-US" altLang="en-US" smtClean="0">
                <a:latin typeface="Calibri" panose="020F0502020204030204" pitchFamily="34" charset="0"/>
              </a:rPr>
              <a:pPr/>
              <a:t>41</a:t>
            </a:fld>
            <a:endParaRPr lang="en-US" altLang="en-US">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6AC11BD5-E6DD-F944-93AE-1B4C4F553C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es Placeholder 2">
            <a:extLst>
              <a:ext uri="{FF2B5EF4-FFF2-40B4-BE49-F238E27FC236}">
                <a16:creationId xmlns:a16="http://schemas.microsoft.com/office/drawing/2014/main" id="{CD633357-85ED-F24C-A399-8CB9D44BB1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a:p>
            <a:pPr eaLnBrk="1" hangingPunct="1">
              <a:spcBef>
                <a:spcPct val="0"/>
              </a:spcBef>
            </a:pPr>
            <a:r>
              <a:rPr lang="en-US" altLang="en-US">
                <a:latin typeface="Arial" panose="020B0604020202020204" pitchFamily="34" charset="0"/>
                <a:ea typeface="ＭＳ Ｐゴシック" panose="020B0600070205080204" pitchFamily="34" charset="-128"/>
              </a:rPr>
              <a:t>Use SWIS data to determine problems within the three tier framework. SWIS was developed to be a progress monitoring tool and is used as a universal screening tool, a progress monitoring tool, and formatted to define problems with precision</a:t>
            </a:r>
          </a:p>
        </p:txBody>
      </p:sp>
      <p:sp>
        <p:nvSpPr>
          <p:cNvPr id="112643" name="Slide Number Placeholder 3">
            <a:extLst>
              <a:ext uri="{FF2B5EF4-FFF2-40B4-BE49-F238E27FC236}">
                <a16:creationId xmlns:a16="http://schemas.microsoft.com/office/drawing/2014/main" id="{CF514ADB-1EBC-1C4D-B4E4-8F5A9A399E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2C198A8-B8C9-104E-AF7E-57AAE14DA4E2}" type="slidenum">
              <a:rPr lang="en-US" altLang="en-US" smtClean="0"/>
              <a:pPr>
                <a:spcBef>
                  <a:spcPct val="0"/>
                </a:spcBef>
              </a:pPr>
              <a:t>42</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a:extLst>
              <a:ext uri="{FF2B5EF4-FFF2-40B4-BE49-F238E27FC236}">
                <a16:creationId xmlns:a16="http://schemas.microsoft.com/office/drawing/2014/main" id="{372AE4E1-C13F-404E-97CA-2E60A8A1AC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Notes Placeholder 2">
            <a:extLst>
              <a:ext uri="{FF2B5EF4-FFF2-40B4-BE49-F238E27FC236}">
                <a16:creationId xmlns:a16="http://schemas.microsoft.com/office/drawing/2014/main" id="{A60E7ECF-67A5-DE47-87E6-714B4B5A85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Student with 2-5 are candidates for more support in behavior, academic, or both areas.</a:t>
            </a:r>
          </a:p>
        </p:txBody>
      </p:sp>
      <p:sp>
        <p:nvSpPr>
          <p:cNvPr id="114691" name="Date Placeholder 3">
            <a:extLst>
              <a:ext uri="{FF2B5EF4-FFF2-40B4-BE49-F238E27FC236}">
                <a16:creationId xmlns:a16="http://schemas.microsoft.com/office/drawing/2014/main" id="{BC66254D-1960-0347-839A-4F646C843D62}"/>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44578CB-B005-A24A-9FE8-1CDEA831B227}" type="datetime1">
              <a:rPr lang="en-US" altLang="en-US" smtClean="0"/>
              <a:pPr>
                <a:spcBef>
                  <a:spcPct val="0"/>
                </a:spcBef>
              </a:pPr>
              <a:t>11/8/21</a:t>
            </a:fld>
            <a:endParaRPr lang="en-US" altLang="en-US"/>
          </a:p>
        </p:txBody>
      </p:sp>
      <p:sp>
        <p:nvSpPr>
          <p:cNvPr id="48133" name="Footer Placeholder 4">
            <a:extLst>
              <a:ext uri="{FF2B5EF4-FFF2-40B4-BE49-F238E27FC236}">
                <a16:creationId xmlns:a16="http://schemas.microsoft.com/office/drawing/2014/main" id="{950D9B0D-F1EA-0E41-AD36-C50DFE7BCFF2}"/>
              </a:ext>
            </a:extLst>
          </p:cNvPr>
          <p:cNvSpPr>
            <a:spLocks noGrp="1"/>
          </p:cNvSpPr>
          <p:nvPr>
            <p:ph type="ftr" sz="quarter" idx="4"/>
          </p:nvPr>
        </p:nvSpPr>
        <p:spPr/>
        <p:txBody>
          <a:bodyPr/>
          <a:lstStyle/>
          <a:p>
            <a:pPr>
              <a:defRPr/>
            </a:pPr>
            <a:r>
              <a:rPr lang="en-US">
                <a:ea typeface="ＭＳ Ｐゴシック" charset="-128"/>
                <a:cs typeface="ＭＳ Ｐゴシック" charset="-128"/>
              </a:rPr>
              <a:t>Newton, J. S., Todd, A. W., Algozzine, K., Horner, R. H., &amp; Algozzine, B.  2008</a:t>
            </a:r>
          </a:p>
        </p:txBody>
      </p:sp>
      <p:sp>
        <p:nvSpPr>
          <p:cNvPr id="114693" name="Slide Number Placeholder 5">
            <a:extLst>
              <a:ext uri="{FF2B5EF4-FFF2-40B4-BE49-F238E27FC236}">
                <a16:creationId xmlns:a16="http://schemas.microsoft.com/office/drawing/2014/main" id="{26A53A57-E3B5-7649-889F-711BFCBD48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E410FA5-B38E-0149-803B-C88AEACAB128}" type="slidenum">
              <a:rPr lang="en-US" altLang="en-US" smtClean="0"/>
              <a:pPr>
                <a:spcBef>
                  <a:spcPct val="0"/>
                </a:spcBef>
              </a:pPr>
              <a:t>43</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a:extLst>
              <a:ext uri="{FF2B5EF4-FFF2-40B4-BE49-F238E27FC236}">
                <a16:creationId xmlns:a16="http://schemas.microsoft.com/office/drawing/2014/main" id="{5353BFCA-D7C1-2645-A307-C069428A6AF1}"/>
              </a:ext>
            </a:extLst>
          </p:cNvPr>
          <p:cNvSpPr>
            <a:spLocks noGrp="1" noRot="1" noChangeAspect="1" noChangeArrowheads="1" noTextEdit="1"/>
          </p:cNvSpPr>
          <p:nvPr>
            <p:ph type="sldImg"/>
          </p:nvPr>
        </p:nvSpPr>
        <p:spPr>
          <a:ln/>
        </p:spPr>
      </p:sp>
      <p:sp>
        <p:nvSpPr>
          <p:cNvPr id="206850" name="Notes Placeholder 2">
            <a:extLst>
              <a:ext uri="{FF2B5EF4-FFF2-40B4-BE49-F238E27FC236}">
                <a16:creationId xmlns:a16="http://schemas.microsoft.com/office/drawing/2014/main" id="{9CF9B5E8-6DEE-CC44-AFAF-043030A931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Based on research using SWIS data across hundreds of U.S. schools, we know that screening should start in or around October so that by November we are providing students with the level or tiers of support they need to be successful. </a:t>
            </a:r>
          </a:p>
        </p:txBody>
      </p:sp>
    </p:spTree>
    <p:extLst>
      <p:ext uri="{BB962C8B-B14F-4D97-AF65-F5344CB8AC3E}">
        <p14:creationId xmlns:p14="http://schemas.microsoft.com/office/powerpoint/2010/main" val="2368618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51129CC4-F9AA-174C-97AD-967AEC937D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DFE033FD-EBD4-5849-A337-7B31430C1D15}" type="slidenum">
              <a:rPr lang="en-US" altLang="en-US" smtClean="0">
                <a:latin typeface="Calibri" panose="020F0502020204030204" pitchFamily="34" charset="0"/>
              </a:rPr>
              <a:pPr/>
              <a:t>5</a:t>
            </a:fld>
            <a:endParaRPr lang="en-US" altLang="en-US">
              <a:latin typeface="Calibri" panose="020F0502020204030204" pitchFamily="34" charset="0"/>
            </a:endParaRPr>
          </a:p>
        </p:txBody>
      </p:sp>
      <p:sp>
        <p:nvSpPr>
          <p:cNvPr id="25602" name="Rectangle 2">
            <a:extLst>
              <a:ext uri="{FF2B5EF4-FFF2-40B4-BE49-F238E27FC236}">
                <a16:creationId xmlns:a16="http://schemas.microsoft.com/office/drawing/2014/main" id="{083A24E3-8F42-3F4D-9A16-8B6A2975AA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a:extLst>
              <a:ext uri="{FF2B5EF4-FFF2-40B4-BE49-F238E27FC236}">
                <a16:creationId xmlns:a16="http://schemas.microsoft.com/office/drawing/2014/main" id="{E5B412C7-5DDD-3543-856A-20A964BC74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Times" pitchFamily="2" charset="0"/>
                <a:ea typeface="ＭＳ Ｐゴシック" panose="020B0600070205080204" pitchFamily="34" charset="-128"/>
              </a:rPr>
              <a:t>Sherry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a:extLst>
              <a:ext uri="{FF2B5EF4-FFF2-40B4-BE49-F238E27FC236}">
                <a16:creationId xmlns:a16="http://schemas.microsoft.com/office/drawing/2014/main" id="{43D29DB2-EC01-9A44-9EF8-0C2EED7F5495}"/>
              </a:ext>
            </a:extLst>
          </p:cNvPr>
          <p:cNvSpPr>
            <a:spLocks noGrp="1" noRot="1" noChangeAspect="1" noChangeArrowheads="1" noTextEdit="1"/>
          </p:cNvSpPr>
          <p:nvPr>
            <p:ph type="sldImg"/>
          </p:nvPr>
        </p:nvSpPr>
        <p:spPr>
          <a:ln/>
        </p:spPr>
      </p:sp>
      <p:sp>
        <p:nvSpPr>
          <p:cNvPr id="208898" name="Notes Placeholder 2">
            <a:extLst>
              <a:ext uri="{FF2B5EF4-FFF2-40B4-BE49-F238E27FC236}">
                <a16:creationId xmlns:a16="http://schemas.microsoft.com/office/drawing/2014/main" id="{40EF12C6-9926-7749-8B32-81735811C3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In actively screening we are trying to reduce the number of total referrals, , the number of minutes a student is out of their instructional environment, the number of referrals individual students receive, and staff time spent on addressing problem behavior across the school. </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PBISApps recommends screening about 6 weeks after each major break.. The October Catch, (click) the February Catch, (click) and the April Catch for example. </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If we hypothesize a 20% decrease for students who would have ended the year with 2-5 referrals and a 30% decrease for students who were on target to receive 6+ referrals then some simple math tells us that a school with 500 students can reduce overall referrals by 150 and regain approximately 25-75 hours of staff time. </a:t>
            </a:r>
          </a:p>
        </p:txBody>
      </p:sp>
    </p:spTree>
    <p:extLst>
      <p:ext uri="{BB962C8B-B14F-4D97-AF65-F5344CB8AC3E}">
        <p14:creationId xmlns:p14="http://schemas.microsoft.com/office/powerpoint/2010/main" val="1569674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a:extLst>
              <a:ext uri="{FF2B5EF4-FFF2-40B4-BE49-F238E27FC236}">
                <a16:creationId xmlns:a16="http://schemas.microsoft.com/office/drawing/2014/main" id="{D32FB2EE-581B-1A49-B699-E4E163FA1F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a:extLst>
              <a:ext uri="{FF2B5EF4-FFF2-40B4-BE49-F238E27FC236}">
                <a16:creationId xmlns:a16="http://schemas.microsoft.com/office/drawing/2014/main" id="{17958AAA-5B2C-924D-9CEA-EE9C450ADB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Sherry</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https://www.pbisapps.org/community/Pages/The-October-Catch.aspx</a:t>
            </a:r>
          </a:p>
          <a:p>
            <a:endParaRPr lang="en-US" altLang="en-US">
              <a:ea typeface="ＭＳ Ｐゴシック" panose="020B0600070205080204" pitchFamily="34" charset="-128"/>
            </a:endParaRPr>
          </a:p>
        </p:txBody>
      </p:sp>
      <p:sp>
        <p:nvSpPr>
          <p:cNvPr id="118787" name="Slide Number Placeholder 3">
            <a:extLst>
              <a:ext uri="{FF2B5EF4-FFF2-40B4-BE49-F238E27FC236}">
                <a16:creationId xmlns:a16="http://schemas.microsoft.com/office/drawing/2014/main" id="{FC9DAE4E-D787-2642-AF62-CBD4DD0CC4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9327B157-AFB8-6649-B302-6B41E62FAF95}" type="slidenum">
              <a:rPr lang="en-US" altLang="en-US" smtClean="0">
                <a:latin typeface="Calibri" panose="020F0502020204030204" pitchFamily="34" charset="0"/>
              </a:rPr>
              <a:pPr/>
              <a:t>46</a:t>
            </a:fld>
            <a:endParaRPr lang="en-US" altLang="en-US">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a:extLst>
              <a:ext uri="{FF2B5EF4-FFF2-40B4-BE49-F238E27FC236}">
                <a16:creationId xmlns:a16="http://schemas.microsoft.com/office/drawing/2014/main" id="{D23F7F1B-BDBE-2D43-955E-F03E234778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4" name="Notes Placeholder 2">
            <a:extLst>
              <a:ext uri="{FF2B5EF4-FFF2-40B4-BE49-F238E27FC236}">
                <a16:creationId xmlns:a16="http://schemas.microsoft.com/office/drawing/2014/main" id="{54A2101A-9C0C-0349-9C11-F450AE64A0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20835" name="Slide Number Placeholder 3">
            <a:extLst>
              <a:ext uri="{FF2B5EF4-FFF2-40B4-BE49-F238E27FC236}">
                <a16:creationId xmlns:a16="http://schemas.microsoft.com/office/drawing/2014/main" id="{4E37A5F2-7825-CD43-A5AF-D0741473FA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CC873BC3-4AB3-004E-9981-9BC9988D0709}" type="slidenum">
              <a:rPr lang="en-US" altLang="en-US" smtClean="0">
                <a:latin typeface="Calibri" panose="020F0502020204030204" pitchFamily="34" charset="0"/>
              </a:rPr>
              <a:pPr/>
              <a:t>47</a:t>
            </a:fld>
            <a:endParaRPr lang="en-US" altLang="en-US">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66562"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Sherry</a:t>
            </a:r>
          </a:p>
        </p:txBody>
      </p:sp>
      <p:sp>
        <p:nvSpPr>
          <p:cNvPr id="66563"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4E221A25-D5E0-499E-A1FC-B0D1B679E88D}" type="slidenum">
              <a:rPr lang="en-US" altLang="en-US" sz="1200">
                <a:latin typeface="Calibri" charset="0"/>
              </a:rPr>
              <a:t>48</a:t>
            </a:fld>
            <a:endParaRPr lang="en-US" altLang="en-US" sz="1200">
              <a:latin typeface="Calibri"/>
            </a:endParaRPr>
          </a:p>
        </p:txBody>
      </p:sp>
    </p:spTree>
    <p:extLst>
      <p:ext uri="{BB962C8B-B14F-4D97-AF65-F5344CB8AC3E}">
        <p14:creationId xmlns:p14="http://schemas.microsoft.com/office/powerpoint/2010/main" val="38564588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69634"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Sherry</a:t>
            </a:r>
          </a:p>
        </p:txBody>
      </p:sp>
      <p:sp>
        <p:nvSpPr>
          <p:cNvPr id="69635"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00CBD0CD-3097-4E98-B4ED-6730A8722408}" type="slidenum">
              <a:rPr lang="en-US" altLang="en-US" sz="1200">
                <a:latin typeface="Calibri" charset="0"/>
              </a:rPr>
              <a:t>50</a:t>
            </a:fld>
            <a:endParaRPr lang="en-US" altLang="en-US" sz="1200">
              <a:latin typeface="Calibri"/>
            </a:endParaRPr>
          </a:p>
        </p:txBody>
      </p:sp>
    </p:spTree>
    <p:extLst>
      <p:ext uri="{BB962C8B-B14F-4D97-AF65-F5344CB8AC3E}">
        <p14:creationId xmlns:p14="http://schemas.microsoft.com/office/powerpoint/2010/main" val="9660647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a:extLst>
              <a:ext uri="{FF2B5EF4-FFF2-40B4-BE49-F238E27FC236}">
                <a16:creationId xmlns:a16="http://schemas.microsoft.com/office/drawing/2014/main" id="{8763900B-4D3E-1640-AF32-F0CD504950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Notes Placeholder 2">
            <a:extLst>
              <a:ext uri="{FF2B5EF4-FFF2-40B4-BE49-F238E27FC236}">
                <a16:creationId xmlns:a16="http://schemas.microsoft.com/office/drawing/2014/main" id="{3CABBA6A-00DE-C744-A0E9-7C39363179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Sherry</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Compare that to the old model of identifying a problem and then jumping right to solutions. </a:t>
            </a:r>
          </a:p>
          <a:p>
            <a:pPr eaLnBrk="1" hangingPunct="1"/>
            <a:r>
              <a:rPr lang="en-US" altLang="en-US">
                <a:ea typeface="ＭＳ Ｐゴシック" panose="020B0600070205080204" pitchFamily="34" charset="-128"/>
              </a:rPr>
              <a:t>Instead, we’ll use our decision-making model to more clearly define the context of problems before moving into solution development. </a:t>
            </a:r>
          </a:p>
          <a:p>
            <a:pPr eaLnBrk="1" hangingPunct="1"/>
            <a:r>
              <a:rPr lang="en-US" altLang="en-US">
                <a:ea typeface="ＭＳ Ｐゴシック" panose="020B0600070205080204" pitchFamily="34" charset="-128"/>
              </a:rPr>
              <a:t>Then those solutions are put into an action plan so that our solutions are really implemented with integrity. </a:t>
            </a:r>
          </a:p>
        </p:txBody>
      </p:sp>
      <p:sp>
        <p:nvSpPr>
          <p:cNvPr id="122883" name="Slide Number Placeholder 3">
            <a:extLst>
              <a:ext uri="{FF2B5EF4-FFF2-40B4-BE49-F238E27FC236}">
                <a16:creationId xmlns:a16="http://schemas.microsoft.com/office/drawing/2014/main" id="{68EC90D2-E62C-2D44-92F1-CD16C6790F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F890BEC3-3FD0-C745-9B8F-50EB0C46B9C1}" type="slidenum">
              <a:rPr lang="en-US" altLang="en-US" smtClean="0">
                <a:latin typeface="Calibri" panose="020F0502020204030204" pitchFamily="34" charset="0"/>
              </a:rPr>
              <a:pPr/>
              <a:t>51</a:t>
            </a:fld>
            <a:endParaRPr lang="en-US" altLang="en-US">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a:extLst>
              <a:ext uri="{FF2B5EF4-FFF2-40B4-BE49-F238E27FC236}">
                <a16:creationId xmlns:a16="http://schemas.microsoft.com/office/drawing/2014/main" id="{2586CAD1-0F55-3F4B-A4F7-1C6A3BBA12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Notes Placeholder 2">
            <a:extLst>
              <a:ext uri="{FF2B5EF4-FFF2-40B4-BE49-F238E27FC236}">
                <a16:creationId xmlns:a16="http://schemas.microsoft.com/office/drawing/2014/main" id="{16F1CDD7-5540-E843-8B4A-68D0F107A2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Sherry</a:t>
            </a:r>
          </a:p>
        </p:txBody>
      </p:sp>
      <p:sp>
        <p:nvSpPr>
          <p:cNvPr id="124931" name="Date Placeholder 3">
            <a:extLst>
              <a:ext uri="{FF2B5EF4-FFF2-40B4-BE49-F238E27FC236}">
                <a16:creationId xmlns:a16="http://schemas.microsoft.com/office/drawing/2014/main" id="{9EED1233-6834-824E-BD5D-A8056F2C9279}"/>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E1964762-AF49-CF46-A447-3F367AA44191}" type="datetime1">
              <a:rPr lang="en-US" altLang="en-US" smtClean="0">
                <a:solidFill>
                  <a:srgbClr val="000000"/>
                </a:solidFill>
                <a:latin typeface="Arial" panose="020B0604020202020204" pitchFamily="34" charset="0"/>
              </a:rPr>
              <a:pPr/>
              <a:t>11/8/21</a:t>
            </a:fld>
            <a:endParaRPr lang="en-US" altLang="en-US">
              <a:solidFill>
                <a:srgbClr val="000000"/>
              </a:solidFill>
              <a:latin typeface="Arial" panose="020B0604020202020204" pitchFamily="34" charset="0"/>
            </a:endParaRPr>
          </a:p>
        </p:txBody>
      </p:sp>
      <p:sp>
        <p:nvSpPr>
          <p:cNvPr id="124932" name="Footer Placeholder 4">
            <a:extLst>
              <a:ext uri="{FF2B5EF4-FFF2-40B4-BE49-F238E27FC236}">
                <a16:creationId xmlns:a16="http://schemas.microsoft.com/office/drawing/2014/main" id="{B0F185A3-649E-EA41-AA7D-8D9F9871A490}"/>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fontAlgn="base">
              <a:spcBef>
                <a:spcPct val="0"/>
              </a:spcBef>
              <a:spcAft>
                <a:spcPct val="0"/>
              </a:spcAft>
            </a:pPr>
            <a:r>
              <a:rPr lang="en-US" altLang="en-US">
                <a:solidFill>
                  <a:srgbClr val="000000"/>
                </a:solidFill>
                <a:latin typeface="Arial" panose="020B0604020202020204" pitchFamily="34" charset="0"/>
              </a:rPr>
              <a:t>Newton, J. S., Todd, A. W., Algozzine, K., Horner, R. H., &amp; Algozzine, B.  2008</a:t>
            </a:r>
          </a:p>
        </p:txBody>
      </p:sp>
      <p:sp>
        <p:nvSpPr>
          <p:cNvPr id="124933" name="Slide Number Placeholder 5">
            <a:extLst>
              <a:ext uri="{FF2B5EF4-FFF2-40B4-BE49-F238E27FC236}">
                <a16:creationId xmlns:a16="http://schemas.microsoft.com/office/drawing/2014/main" id="{B55F4BA1-234C-A548-BBC7-42410EC431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086E874C-F1A1-1247-8756-F9DC447BA0CB}" type="slidenum">
              <a:rPr lang="en-US" altLang="en-US" smtClean="0">
                <a:solidFill>
                  <a:srgbClr val="000000"/>
                </a:solidFill>
                <a:latin typeface="Arial" panose="020B0604020202020204" pitchFamily="34" charset="0"/>
              </a:rPr>
              <a:pPr/>
              <a:t>52</a:t>
            </a:fld>
            <a:endParaRPr lang="en-US" altLang="en-US">
              <a:solidFill>
                <a:srgbClr val="000000"/>
              </a:solidFill>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a:extLst>
              <a:ext uri="{FF2B5EF4-FFF2-40B4-BE49-F238E27FC236}">
                <a16:creationId xmlns:a16="http://schemas.microsoft.com/office/drawing/2014/main" id="{508BA6A1-B473-734A-AAF2-181BF82095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Notes Placeholder 2">
            <a:extLst>
              <a:ext uri="{FF2B5EF4-FFF2-40B4-BE49-F238E27FC236}">
                <a16:creationId xmlns:a16="http://schemas.microsoft.com/office/drawing/2014/main" id="{D83D9250-7326-2D4F-A0AF-2C471FFD83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Sherry</a:t>
            </a:r>
          </a:p>
          <a:p>
            <a:pPr eaLnBrk="1" hangingPunct="1">
              <a:spcBef>
                <a:spcPct val="0"/>
              </a:spcBef>
            </a:pPr>
            <a:r>
              <a:rPr lang="en-US" altLang="en-US">
                <a:ea typeface="ＭＳ Ｐゴシック" panose="020B0600070205080204" pitchFamily="34" charset="-128"/>
              </a:rPr>
              <a:t>Update</a:t>
            </a:r>
          </a:p>
        </p:txBody>
      </p:sp>
      <p:sp>
        <p:nvSpPr>
          <p:cNvPr id="129027" name="Slide Number Placeholder 3">
            <a:extLst>
              <a:ext uri="{FF2B5EF4-FFF2-40B4-BE49-F238E27FC236}">
                <a16:creationId xmlns:a16="http://schemas.microsoft.com/office/drawing/2014/main" id="{220A9721-EC6A-A84C-966F-E62AE58407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A547378A-8D25-8B4C-922B-81D3D2941784}" type="slidenum">
              <a:rPr lang="en-US" altLang="en-US" smtClean="0">
                <a:solidFill>
                  <a:srgbClr val="000000"/>
                </a:solidFill>
                <a:latin typeface="Calibri" panose="020F0502020204030204" pitchFamily="34" charset="0"/>
              </a:rPr>
              <a:pPr/>
              <a:t>53</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a:extLst>
              <a:ext uri="{FF2B5EF4-FFF2-40B4-BE49-F238E27FC236}">
                <a16:creationId xmlns:a16="http://schemas.microsoft.com/office/drawing/2014/main" id="{65E3B26F-9532-6241-A7BC-218ABA1037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es Placeholder 2">
            <a:extLst>
              <a:ext uri="{FF2B5EF4-FFF2-40B4-BE49-F238E27FC236}">
                <a16:creationId xmlns:a16="http://schemas.microsoft.com/office/drawing/2014/main" id="{153144DE-2BF6-4C4F-B467-BADBC3E8B4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9900" indent="-469900" eaLnBrk="1" hangingPunct="1">
              <a:lnSpc>
                <a:spcPct val="70000"/>
              </a:lnSpc>
            </a:pPr>
            <a:r>
              <a:rPr lang="en-US" altLang="en-US" sz="1100" b="1">
                <a:ea typeface="ＭＳ Ｐゴシック" panose="020B0600070205080204" pitchFamily="34" charset="-128"/>
              </a:rPr>
              <a:t>What data to monitor</a:t>
            </a:r>
          </a:p>
          <a:p>
            <a:pPr marL="908050" lvl="1" indent="-436563" eaLnBrk="1" hangingPunct="1">
              <a:lnSpc>
                <a:spcPct val="70000"/>
              </a:lnSpc>
            </a:pPr>
            <a:r>
              <a:rPr lang="en-US" altLang="en-US" sz="2000">
                <a:ea typeface="ＭＳ Ｐゴシック" panose="020B0600070205080204" pitchFamily="34" charset="-128"/>
              </a:rPr>
              <a:t>ODR per day per month</a:t>
            </a:r>
          </a:p>
          <a:p>
            <a:pPr marL="908050" lvl="1" indent="-436563" eaLnBrk="1" hangingPunct="1">
              <a:lnSpc>
                <a:spcPct val="70000"/>
              </a:lnSpc>
            </a:pPr>
            <a:r>
              <a:rPr lang="en-US" altLang="en-US" sz="2000">
                <a:ea typeface="ＭＳ Ｐゴシック" panose="020B0600070205080204" pitchFamily="34" charset="-128"/>
              </a:rPr>
              <a:t>OSS, ISS, Attendance, Teacher report</a:t>
            </a:r>
          </a:p>
          <a:p>
            <a:pPr marL="908050" lvl="1" indent="-436563" eaLnBrk="1" hangingPunct="1">
              <a:lnSpc>
                <a:spcPct val="70000"/>
              </a:lnSpc>
            </a:pPr>
            <a:r>
              <a:rPr lang="en-US" altLang="en-US" sz="2000">
                <a:ea typeface="ＭＳ Ｐゴシック" panose="020B0600070205080204" pitchFamily="34" charset="-128"/>
              </a:rPr>
              <a:t>Team Checklist/ SET (are we doing what we planned to do?)</a:t>
            </a:r>
          </a:p>
          <a:p>
            <a:pPr marL="469900" indent="-469900" eaLnBrk="1" hangingPunct="1">
              <a:lnSpc>
                <a:spcPct val="70000"/>
              </a:lnSpc>
            </a:pPr>
            <a:r>
              <a:rPr lang="en-US" altLang="en-US" sz="1100" b="1">
                <a:ea typeface="ＭＳ Ｐゴシック" panose="020B0600070205080204" pitchFamily="34" charset="-128"/>
              </a:rPr>
              <a:t>What question to answer</a:t>
            </a:r>
          </a:p>
          <a:p>
            <a:pPr marL="908050" lvl="1" indent="-436563" eaLnBrk="1" hangingPunct="1">
              <a:lnSpc>
                <a:spcPct val="70000"/>
              </a:lnSpc>
            </a:pPr>
            <a:r>
              <a:rPr lang="en-US" altLang="en-US" sz="2000">
                <a:ea typeface="ＭＳ Ｐゴシック" panose="020B0600070205080204" pitchFamily="34" charset="-128"/>
              </a:rPr>
              <a:t>Do we have a problem?</a:t>
            </a:r>
          </a:p>
          <a:p>
            <a:pPr marL="469900" indent="-469900" eaLnBrk="1" hangingPunct="1">
              <a:lnSpc>
                <a:spcPct val="70000"/>
              </a:lnSpc>
            </a:pPr>
            <a:r>
              <a:rPr lang="en-US" altLang="en-US" sz="1100" b="1">
                <a:ea typeface="ＭＳ Ｐゴシック" panose="020B0600070205080204" pitchFamily="34" charset="-128"/>
              </a:rPr>
              <a:t>What questions to ask of Level, Trend, Peaks</a:t>
            </a:r>
          </a:p>
          <a:p>
            <a:pPr marL="908050" lvl="1" indent="-436563" eaLnBrk="1" hangingPunct="1">
              <a:lnSpc>
                <a:spcPct val="70000"/>
              </a:lnSpc>
            </a:pPr>
            <a:r>
              <a:rPr lang="en-US" altLang="en-US" sz="2000">
                <a:ea typeface="ＭＳ Ｐゴシック" panose="020B0600070205080204" pitchFamily="34" charset="-128"/>
              </a:rPr>
              <a:t>How do our data compare with last year?</a:t>
            </a:r>
          </a:p>
          <a:p>
            <a:pPr marL="908050" lvl="1" indent="-436563" eaLnBrk="1" hangingPunct="1">
              <a:lnSpc>
                <a:spcPct val="70000"/>
              </a:lnSpc>
            </a:pPr>
            <a:r>
              <a:rPr lang="en-US" altLang="en-US" sz="2000">
                <a:ea typeface="ＭＳ Ｐゴシック" panose="020B0600070205080204" pitchFamily="34" charset="-128"/>
              </a:rPr>
              <a:t>How do our data compare with national/regional norms?</a:t>
            </a:r>
          </a:p>
          <a:p>
            <a:pPr marL="908050" lvl="1" indent="-436563" eaLnBrk="1" hangingPunct="1">
              <a:lnSpc>
                <a:spcPct val="70000"/>
              </a:lnSpc>
            </a:pPr>
            <a:r>
              <a:rPr lang="en-US" altLang="en-US" sz="2000">
                <a:ea typeface="ＭＳ Ｐゴシック" panose="020B0600070205080204" pitchFamily="34" charset="-128"/>
              </a:rPr>
              <a:t>How do our data compare with our preferred/expected status?</a:t>
            </a:r>
          </a:p>
          <a:p>
            <a:pPr marL="469900" indent="-469900" eaLnBrk="1" hangingPunct="1">
              <a:lnSpc>
                <a:spcPct val="70000"/>
              </a:lnSpc>
            </a:pPr>
            <a:r>
              <a:rPr lang="en-US" altLang="en-US" sz="1100" b="1">
                <a:ea typeface="ＭＳ Ｐゴシック" panose="020B0600070205080204" pitchFamily="34" charset="-128"/>
              </a:rPr>
              <a:t>If a problem is identified, then ask</a:t>
            </a:r>
          </a:p>
          <a:p>
            <a:pPr marL="908050" lvl="1" indent="-436563" eaLnBrk="1" hangingPunct="1">
              <a:lnSpc>
                <a:spcPct val="70000"/>
              </a:lnSpc>
            </a:pPr>
            <a:r>
              <a:rPr lang="en-US" altLang="en-US" sz="2000">
                <a:ea typeface="ＭＳ Ｐゴシック" panose="020B0600070205080204" pitchFamily="34" charset="-128"/>
              </a:rPr>
              <a:t>What are the data we need to make a good decision?</a:t>
            </a:r>
            <a:endParaRPr lang="en-US" altLang="en-US" sz="1100">
              <a:ea typeface="ＭＳ Ｐゴシック" panose="020B0600070205080204" pitchFamily="34" charset="-128"/>
            </a:endParaRPr>
          </a:p>
          <a:p>
            <a:pPr marL="469900" indent="-469900">
              <a:lnSpc>
                <a:spcPct val="90000"/>
              </a:lnSpc>
            </a:pPr>
            <a:endParaRPr lang="en-US" altLang="en-US" sz="1100">
              <a:ea typeface="ＭＳ Ｐゴシック" panose="020B0600070205080204" pitchFamily="34" charset="-128"/>
            </a:endParaRPr>
          </a:p>
        </p:txBody>
      </p:sp>
      <p:sp>
        <p:nvSpPr>
          <p:cNvPr id="131075" name="Slide Number Placeholder 3">
            <a:extLst>
              <a:ext uri="{FF2B5EF4-FFF2-40B4-BE49-F238E27FC236}">
                <a16:creationId xmlns:a16="http://schemas.microsoft.com/office/drawing/2014/main" id="{E39B03B7-B610-E741-A972-00B0C499A5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5E3E73C-656B-E448-BE67-728174920723}" type="slidenum">
              <a:rPr lang="en-US" altLang="en-US" smtClean="0"/>
              <a:pPr>
                <a:spcBef>
                  <a:spcPct val="0"/>
                </a:spcBef>
              </a:pPr>
              <a:t>54</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a:extLst>
              <a:ext uri="{FF2B5EF4-FFF2-40B4-BE49-F238E27FC236}">
                <a16:creationId xmlns:a16="http://schemas.microsoft.com/office/drawing/2014/main" id="{ED27F650-A280-434B-A024-E234CF18C3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2" name="Notes Placeholder 2">
            <a:extLst>
              <a:ext uri="{FF2B5EF4-FFF2-40B4-BE49-F238E27FC236}">
                <a16:creationId xmlns:a16="http://schemas.microsoft.com/office/drawing/2014/main" id="{DCFCF51E-036F-A048-B1DA-832B629946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33123" name="Slide Number Placeholder 3">
            <a:extLst>
              <a:ext uri="{FF2B5EF4-FFF2-40B4-BE49-F238E27FC236}">
                <a16:creationId xmlns:a16="http://schemas.microsoft.com/office/drawing/2014/main" id="{EAD67519-AB07-D14A-B78E-FBC9D5F702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C864CADE-9728-DF42-B3BA-DDA8C6C8D593}" type="slidenum">
              <a:rPr lang="en-US" altLang="en-US" smtClean="0">
                <a:latin typeface="Calibri" panose="020F0502020204030204" pitchFamily="34" charset="0"/>
              </a:rPr>
              <a:pPr/>
              <a:t>55</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190A4F03-615C-BA40-B635-E06D1F3F9F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969B0756-E8E1-8742-AE2C-5CA4168D95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Sherry</a:t>
            </a:r>
          </a:p>
        </p:txBody>
      </p:sp>
      <p:sp>
        <p:nvSpPr>
          <p:cNvPr id="27651" name="Slide Number Placeholder 3">
            <a:extLst>
              <a:ext uri="{FF2B5EF4-FFF2-40B4-BE49-F238E27FC236}">
                <a16:creationId xmlns:a16="http://schemas.microsoft.com/office/drawing/2014/main" id="{ED7DF509-ED27-1846-8C3E-C3F909AC05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C983250-7915-554C-BD18-059788DC8DD6}" type="slidenum">
              <a:rPr lang="en-US" altLang="en-US" smtClean="0"/>
              <a:pPr>
                <a:spcBef>
                  <a:spcPct val="0"/>
                </a:spcBef>
              </a:pPr>
              <a:t>6</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a:extLst>
              <a:ext uri="{FF2B5EF4-FFF2-40B4-BE49-F238E27FC236}">
                <a16:creationId xmlns:a16="http://schemas.microsoft.com/office/drawing/2014/main" id="{2870DDD6-73CD-2849-9F26-DE37B59863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Notes Placeholder 2">
            <a:extLst>
              <a:ext uri="{FF2B5EF4-FFF2-40B4-BE49-F238E27FC236}">
                <a16:creationId xmlns:a16="http://schemas.microsoft.com/office/drawing/2014/main" id="{0EF86161-7C05-764D-9790-8998E03F1B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35171" name="Slide Number Placeholder 3">
            <a:extLst>
              <a:ext uri="{FF2B5EF4-FFF2-40B4-BE49-F238E27FC236}">
                <a16:creationId xmlns:a16="http://schemas.microsoft.com/office/drawing/2014/main" id="{94239C25-6B62-FD43-8309-32D207F1F5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269A1A3C-A6D0-3A4D-837C-20C9A2B97A25}" type="slidenum">
              <a:rPr lang="en-US" altLang="en-US" smtClean="0">
                <a:latin typeface="Calibri" panose="020F0502020204030204" pitchFamily="34" charset="0"/>
              </a:rPr>
              <a:pPr/>
              <a:t>56</a:t>
            </a:fld>
            <a:endParaRPr lang="en-US" altLang="en-US">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a:extLst>
              <a:ext uri="{FF2B5EF4-FFF2-40B4-BE49-F238E27FC236}">
                <a16:creationId xmlns:a16="http://schemas.microsoft.com/office/drawing/2014/main" id="{1F157ADE-1830-5E4C-845B-D527C49759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Notes Placeholder 2">
            <a:extLst>
              <a:ext uri="{FF2B5EF4-FFF2-40B4-BE49-F238E27FC236}">
                <a16:creationId xmlns:a16="http://schemas.microsoft.com/office/drawing/2014/main" id="{93FEFA44-E4BB-A746-80FF-8F911769E6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39267" name="Slide Number Placeholder 3">
            <a:extLst>
              <a:ext uri="{FF2B5EF4-FFF2-40B4-BE49-F238E27FC236}">
                <a16:creationId xmlns:a16="http://schemas.microsoft.com/office/drawing/2014/main" id="{E7B41857-9BAD-7A47-BED5-2DEFAE34AF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02460B32-2B57-A543-A59E-CD0A8C4C1B6F}" type="slidenum">
              <a:rPr lang="en-US" altLang="en-US" smtClean="0">
                <a:latin typeface="Calibri" panose="020F0502020204030204" pitchFamily="34" charset="0"/>
              </a:rPr>
              <a:pPr/>
              <a:t>57</a:t>
            </a:fld>
            <a:endParaRPr lang="en-US" altLang="en-US">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a:extLst>
              <a:ext uri="{FF2B5EF4-FFF2-40B4-BE49-F238E27FC236}">
                <a16:creationId xmlns:a16="http://schemas.microsoft.com/office/drawing/2014/main" id="{F6F330A4-1A2D-C848-9F62-FBF8A736AC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6" name="Notes Placeholder 2">
            <a:extLst>
              <a:ext uri="{FF2B5EF4-FFF2-40B4-BE49-F238E27FC236}">
                <a16:creationId xmlns:a16="http://schemas.microsoft.com/office/drawing/2014/main" id="{D61F244D-5F9A-BF4D-BD77-CC12B08873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44387" name="Slide Number Placeholder 3">
            <a:extLst>
              <a:ext uri="{FF2B5EF4-FFF2-40B4-BE49-F238E27FC236}">
                <a16:creationId xmlns:a16="http://schemas.microsoft.com/office/drawing/2014/main" id="{37E6E0F9-C649-9742-92DB-537D155247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CDDFAEB5-153F-6542-B10F-CD529D4C4B17}" type="slidenum">
              <a:rPr lang="en-US" altLang="en-US" smtClean="0">
                <a:latin typeface="Calibri" panose="020F0502020204030204" pitchFamily="34" charset="0"/>
              </a:rPr>
              <a:pPr/>
              <a:t>61</a:t>
            </a:fld>
            <a:endParaRPr lang="en-US" altLang="en-US">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a:extLst>
              <a:ext uri="{FF2B5EF4-FFF2-40B4-BE49-F238E27FC236}">
                <a16:creationId xmlns:a16="http://schemas.microsoft.com/office/drawing/2014/main" id="{8F13D1AA-6B65-CC4E-A63C-0EA2812B0B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Notes Placeholder 2">
            <a:extLst>
              <a:ext uri="{FF2B5EF4-FFF2-40B4-BE49-F238E27FC236}">
                <a16:creationId xmlns:a16="http://schemas.microsoft.com/office/drawing/2014/main" id="{3F40DE28-E0E6-0F41-BE9B-C578CEFB79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46435" name="Slide Number Placeholder 3">
            <a:extLst>
              <a:ext uri="{FF2B5EF4-FFF2-40B4-BE49-F238E27FC236}">
                <a16:creationId xmlns:a16="http://schemas.microsoft.com/office/drawing/2014/main" id="{8FC88BC5-A138-A34C-BE5B-C59EBFAF70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9F0722E2-D1E5-A748-809E-150244A4A4B9}" type="slidenum">
              <a:rPr lang="en-US" altLang="en-US" smtClean="0">
                <a:latin typeface="Calibri" panose="020F0502020204030204" pitchFamily="34" charset="0"/>
              </a:rPr>
              <a:pPr/>
              <a:t>62</a:t>
            </a:fld>
            <a:endParaRPr lang="en-US" altLang="en-US">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a:extLst>
              <a:ext uri="{FF2B5EF4-FFF2-40B4-BE49-F238E27FC236}">
                <a16:creationId xmlns:a16="http://schemas.microsoft.com/office/drawing/2014/main" id="{B8F82948-D62B-0A46-AC94-C99A766403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2" name="Notes Placeholder 2">
            <a:extLst>
              <a:ext uri="{FF2B5EF4-FFF2-40B4-BE49-F238E27FC236}">
                <a16:creationId xmlns:a16="http://schemas.microsoft.com/office/drawing/2014/main" id="{2E9DB2C8-8B24-2149-8B12-08F9C9642A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48483" name="Slide Number Placeholder 3">
            <a:extLst>
              <a:ext uri="{FF2B5EF4-FFF2-40B4-BE49-F238E27FC236}">
                <a16:creationId xmlns:a16="http://schemas.microsoft.com/office/drawing/2014/main" id="{8BD15460-2956-9E4D-8C2B-43A652ACA2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BD946218-C35D-D344-986F-A7626381188C}" type="slidenum">
              <a:rPr lang="en-US" altLang="en-US" smtClean="0">
                <a:latin typeface="Calibri" panose="020F0502020204030204" pitchFamily="34" charset="0"/>
              </a:rPr>
              <a:pPr/>
              <a:t>63</a:t>
            </a:fld>
            <a:endParaRPr lang="en-US" altLang="en-US">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a:extLst>
              <a:ext uri="{FF2B5EF4-FFF2-40B4-BE49-F238E27FC236}">
                <a16:creationId xmlns:a16="http://schemas.microsoft.com/office/drawing/2014/main" id="{8F13D1AA-6B65-CC4E-A63C-0EA2812B0B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Notes Placeholder 2">
            <a:extLst>
              <a:ext uri="{FF2B5EF4-FFF2-40B4-BE49-F238E27FC236}">
                <a16:creationId xmlns:a16="http://schemas.microsoft.com/office/drawing/2014/main" id="{3F40DE28-E0E6-0F41-BE9B-C578CEFB79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46435" name="Slide Number Placeholder 3">
            <a:extLst>
              <a:ext uri="{FF2B5EF4-FFF2-40B4-BE49-F238E27FC236}">
                <a16:creationId xmlns:a16="http://schemas.microsoft.com/office/drawing/2014/main" id="{8FC88BC5-A138-A34C-BE5B-C59EBFAF70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9F0722E2-D1E5-A748-809E-150244A4A4B9}" type="slidenum">
              <a:rPr lang="en-US" altLang="en-US" smtClean="0">
                <a:latin typeface="Calibri" panose="020F0502020204030204" pitchFamily="34" charset="0"/>
              </a:rPr>
              <a:pPr/>
              <a:t>64</a:t>
            </a:fld>
            <a:endParaRPr lang="en-US" altLang="en-US">
              <a:latin typeface="Calibri" panose="020F0502020204030204" pitchFamily="34" charset="0"/>
            </a:endParaRPr>
          </a:p>
        </p:txBody>
      </p:sp>
    </p:spTree>
    <p:extLst>
      <p:ext uri="{BB962C8B-B14F-4D97-AF65-F5344CB8AC3E}">
        <p14:creationId xmlns:p14="http://schemas.microsoft.com/office/powerpoint/2010/main" val="41693086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a:extLst>
              <a:ext uri="{FF2B5EF4-FFF2-40B4-BE49-F238E27FC236}">
                <a16:creationId xmlns:a16="http://schemas.microsoft.com/office/drawing/2014/main" id="{20BAF6B8-FD64-8E42-B653-44F242F1F3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0" name="Notes Placeholder 2">
            <a:extLst>
              <a:ext uri="{FF2B5EF4-FFF2-40B4-BE49-F238E27FC236}">
                <a16:creationId xmlns:a16="http://schemas.microsoft.com/office/drawing/2014/main" id="{BA8BA1C8-2345-AE45-BBA1-33FC3F5EDB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800">
                <a:ea typeface="ＭＳ Ｐゴシック" panose="020B0600070205080204" pitchFamily="34" charset="-128"/>
              </a:rPr>
              <a:t>Sherry</a:t>
            </a:r>
          </a:p>
          <a:p>
            <a:pPr eaLnBrk="1" hangingPunct="1">
              <a:spcBef>
                <a:spcPct val="0"/>
              </a:spcBef>
            </a:pPr>
            <a:r>
              <a:rPr lang="en-US" altLang="en-US" sz="2800">
                <a:ea typeface="ＭＳ Ｐゴシック" panose="020B0600070205080204" pitchFamily="34" charset="-128"/>
              </a:rPr>
              <a:t>Action Plan Elements:</a:t>
            </a:r>
          </a:p>
          <a:p>
            <a:pPr lvl="1" eaLnBrk="1" hangingPunct="1">
              <a:spcBef>
                <a:spcPct val="0"/>
              </a:spcBef>
            </a:pPr>
            <a:r>
              <a:rPr lang="en-US" altLang="en-US" sz="2800">
                <a:ea typeface="ＭＳ Ｐゴシック" panose="020B0600070205080204" pitchFamily="34" charset="-128"/>
              </a:rPr>
              <a:t>Who?</a:t>
            </a:r>
          </a:p>
          <a:p>
            <a:pPr lvl="1" eaLnBrk="1" hangingPunct="1">
              <a:spcBef>
                <a:spcPct val="0"/>
              </a:spcBef>
            </a:pPr>
            <a:r>
              <a:rPr lang="en-US" altLang="en-US" sz="2800">
                <a:ea typeface="ＭＳ Ｐゴシック" panose="020B0600070205080204" pitchFamily="34" charset="-128"/>
              </a:rPr>
              <a:t>By When?</a:t>
            </a:r>
          </a:p>
          <a:p>
            <a:pPr lvl="1" eaLnBrk="1" hangingPunct="1">
              <a:spcBef>
                <a:spcPct val="0"/>
              </a:spcBef>
            </a:pPr>
            <a:r>
              <a:rPr lang="en-US" altLang="en-US" sz="2800">
                <a:ea typeface="ＭＳ Ｐゴシック" panose="020B0600070205080204" pitchFamily="34" charset="-128"/>
              </a:rPr>
              <a:t>Goal with Timeline</a:t>
            </a:r>
          </a:p>
          <a:p>
            <a:pPr lvl="1" eaLnBrk="1" hangingPunct="1">
              <a:spcBef>
                <a:spcPct val="0"/>
              </a:spcBef>
            </a:pPr>
            <a:r>
              <a:rPr lang="en-US" altLang="en-US" sz="2800">
                <a:ea typeface="ＭＳ Ｐゴシック" panose="020B0600070205080204" pitchFamily="34" charset="-128"/>
              </a:rPr>
              <a:t>Fidelity of Implementation Measure</a:t>
            </a:r>
          </a:p>
          <a:p>
            <a:pPr lvl="1" eaLnBrk="1" hangingPunct="1">
              <a:spcBef>
                <a:spcPct val="0"/>
              </a:spcBef>
            </a:pPr>
            <a:r>
              <a:rPr lang="en-US" altLang="en-US" sz="2800">
                <a:ea typeface="ＭＳ Ｐゴシック" panose="020B0600070205080204" pitchFamily="34" charset="-128"/>
              </a:rPr>
              <a:t>Effectiveness of Implementation Measure</a:t>
            </a:r>
          </a:p>
          <a:p>
            <a:pPr lvl="1" eaLnBrk="1" hangingPunct="1">
              <a:spcBef>
                <a:spcPct val="0"/>
              </a:spcBef>
            </a:pPr>
            <a:endParaRPr lang="en-US" altLang="en-US">
              <a:ea typeface="ＭＳ Ｐゴシック" panose="020B0600070205080204" pitchFamily="34" charset="-128"/>
            </a:endParaRPr>
          </a:p>
          <a:p>
            <a:pPr lvl="1"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150531" name="Slide Number Placeholder 3">
            <a:extLst>
              <a:ext uri="{FF2B5EF4-FFF2-40B4-BE49-F238E27FC236}">
                <a16:creationId xmlns:a16="http://schemas.microsoft.com/office/drawing/2014/main" id="{6869B77E-AA01-A14B-92D9-87C8353774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05B599A0-63F2-B448-A457-B013D817734E}" type="slidenum">
              <a:rPr lang="en-US" altLang="en-US" smtClean="0">
                <a:solidFill>
                  <a:srgbClr val="000000"/>
                </a:solidFill>
                <a:latin typeface="Calibri" panose="020F0502020204030204" pitchFamily="34" charset="0"/>
              </a:rPr>
              <a:pPr/>
              <a:t>65</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a:extLst>
              <a:ext uri="{FF2B5EF4-FFF2-40B4-BE49-F238E27FC236}">
                <a16:creationId xmlns:a16="http://schemas.microsoft.com/office/drawing/2014/main" id="{D4F2BB16-B9DA-C04C-8C88-C19848BA41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a:extLst>
              <a:ext uri="{FF2B5EF4-FFF2-40B4-BE49-F238E27FC236}">
                <a16:creationId xmlns:a16="http://schemas.microsoft.com/office/drawing/2014/main" id="{366D2352-CD66-234E-8C28-0DE1834281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52579" name="Slide Number Placeholder 3">
            <a:extLst>
              <a:ext uri="{FF2B5EF4-FFF2-40B4-BE49-F238E27FC236}">
                <a16:creationId xmlns:a16="http://schemas.microsoft.com/office/drawing/2014/main" id="{93F5465C-FB19-4D4C-85C5-BB6F119E02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F23515F6-F52D-6E47-9505-61E6A7F45DFA}" type="slidenum">
              <a:rPr lang="en-US" altLang="en-US" smtClean="0">
                <a:latin typeface="Calibri" panose="020F0502020204030204" pitchFamily="34" charset="0"/>
              </a:rPr>
              <a:pPr/>
              <a:t>66</a:t>
            </a:fld>
            <a:endParaRPr lang="en-US" altLang="en-US">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a:extLst>
              <a:ext uri="{FF2B5EF4-FFF2-40B4-BE49-F238E27FC236}">
                <a16:creationId xmlns:a16="http://schemas.microsoft.com/office/drawing/2014/main" id="{1C9700BE-FCE4-104F-A894-41901C9251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6" name="Notes Placeholder 2">
            <a:extLst>
              <a:ext uri="{FF2B5EF4-FFF2-40B4-BE49-F238E27FC236}">
                <a16:creationId xmlns:a16="http://schemas.microsoft.com/office/drawing/2014/main" id="{AA544AD1-5CDF-F547-89D5-965A36B019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en-US" sz="2200">
                <a:ea typeface="ＭＳ Ｐゴシック" panose="020B0600070205080204" pitchFamily="34" charset="-128"/>
              </a:rPr>
              <a:t>Sherry</a:t>
            </a:r>
          </a:p>
          <a:p>
            <a:pPr eaLnBrk="1" hangingPunct="1">
              <a:lnSpc>
                <a:spcPct val="80000"/>
              </a:lnSpc>
              <a:spcBef>
                <a:spcPct val="0"/>
              </a:spcBef>
            </a:pPr>
            <a:r>
              <a:rPr lang="en-US" altLang="en-US" sz="2200">
                <a:ea typeface="ＭＳ Ｐゴシック" panose="020B0600070205080204" pitchFamily="34" charset="-128"/>
              </a:rPr>
              <a:t>Define how you will know that the solutions were implemented as planned (with fidelity)?</a:t>
            </a:r>
          </a:p>
          <a:p>
            <a:pPr lvl="2" eaLnBrk="1" hangingPunct="1">
              <a:lnSpc>
                <a:spcPct val="80000"/>
              </a:lnSpc>
              <a:spcBef>
                <a:spcPct val="0"/>
              </a:spcBef>
            </a:pPr>
            <a:r>
              <a:rPr lang="en-US" altLang="en-US" sz="2200">
                <a:ea typeface="ＭＳ Ｐゴシック" panose="020B0600070205080204" pitchFamily="34" charset="-128"/>
              </a:rPr>
              <a:t>How often will you conduct a status review?</a:t>
            </a:r>
          </a:p>
          <a:p>
            <a:pPr eaLnBrk="1" hangingPunct="1">
              <a:lnSpc>
                <a:spcPct val="80000"/>
              </a:lnSpc>
              <a:spcBef>
                <a:spcPct val="0"/>
              </a:spcBef>
            </a:pPr>
            <a:r>
              <a:rPr lang="en-US" altLang="en-US" sz="2200">
                <a:ea typeface="ＭＳ Ｐゴシック" panose="020B0600070205080204" pitchFamily="34" charset="-128"/>
              </a:rPr>
              <a:t>Define how you will know that the solutions had a positive effect on student achievement, social competence, and/or safety?</a:t>
            </a:r>
          </a:p>
          <a:p>
            <a:pPr lvl="2" eaLnBrk="1" hangingPunct="1">
              <a:lnSpc>
                <a:spcPct val="80000"/>
              </a:lnSpc>
              <a:spcBef>
                <a:spcPct val="0"/>
              </a:spcBef>
            </a:pPr>
            <a:r>
              <a:rPr lang="en-US" altLang="en-US" sz="2200">
                <a:ea typeface="ＭＳ Ｐゴシック" panose="020B0600070205080204" pitchFamily="34" charset="-128"/>
              </a:rPr>
              <a:t>How often will you monitor student progress?</a:t>
            </a:r>
          </a:p>
          <a:p>
            <a:pPr lvl="2" eaLnBrk="1" hangingPunct="1">
              <a:lnSpc>
                <a:spcPct val="80000"/>
              </a:lnSpc>
              <a:spcBef>
                <a:spcPct val="0"/>
              </a:spcBef>
            </a:pPr>
            <a:endParaRPr lang="en-US" altLang="en-US" sz="2200">
              <a:ea typeface="ＭＳ Ｐゴシック" panose="020B0600070205080204" pitchFamily="34" charset="-128"/>
            </a:endParaRPr>
          </a:p>
          <a:p>
            <a:pPr eaLnBrk="1" hangingPunct="1">
              <a:lnSpc>
                <a:spcPct val="90000"/>
              </a:lnSpc>
              <a:spcBef>
                <a:spcPct val="0"/>
              </a:spcBef>
            </a:pPr>
            <a:r>
              <a:rPr lang="en-US" altLang="en-US" sz="2400">
                <a:ea typeface="ＭＳ Ｐゴシック" panose="020B0600070205080204" pitchFamily="34" charset="-128"/>
              </a:rPr>
              <a:t>What will the data tell you when the problem is solved?   </a:t>
            </a:r>
          </a:p>
          <a:p>
            <a:pPr lvl="1" eaLnBrk="1" hangingPunct="1">
              <a:lnSpc>
                <a:spcPct val="90000"/>
              </a:lnSpc>
              <a:spcBef>
                <a:spcPct val="0"/>
              </a:spcBef>
            </a:pPr>
            <a:r>
              <a:rPr lang="en-US" altLang="en-US" sz="2400">
                <a:ea typeface="ＭＳ Ｐゴシック" panose="020B0600070205080204" pitchFamily="34" charset="-128"/>
              </a:rPr>
              <a:t>Base on team-established standard</a:t>
            </a:r>
          </a:p>
          <a:p>
            <a:pPr lvl="1" eaLnBrk="1" hangingPunct="1">
              <a:lnSpc>
                <a:spcPct val="90000"/>
              </a:lnSpc>
              <a:spcBef>
                <a:spcPct val="0"/>
              </a:spcBef>
            </a:pPr>
            <a:r>
              <a:rPr lang="en-US" altLang="en-US" sz="2400">
                <a:ea typeface="ＭＳ Ｐゴシック" panose="020B0600070205080204" pitchFamily="34" charset="-128"/>
              </a:rPr>
              <a:t>Easier to monitor if quantifiable (</a:t>
            </a:r>
            <a:r>
              <a:rPr lang="ja-JP" altLang="en-US" sz="2400">
                <a:ea typeface="ＭＳ Ｐゴシック" panose="020B0600070205080204" pitchFamily="34" charset="-128"/>
              </a:rPr>
              <a:t>“</a:t>
            </a:r>
            <a:r>
              <a:rPr lang="en-US" altLang="ja-JP" sz="2400">
                <a:ea typeface="ＭＳ Ｐゴシック" panose="020B0600070205080204" pitchFamily="34" charset="-128"/>
              </a:rPr>
              <a:t>countable</a:t>
            </a:r>
            <a:r>
              <a:rPr lang="ja-JP" altLang="en-US" sz="2400">
                <a:ea typeface="ＭＳ Ｐゴシック" panose="020B0600070205080204" pitchFamily="34" charset="-128"/>
              </a:rPr>
              <a:t>”</a:t>
            </a:r>
            <a:r>
              <a:rPr lang="en-US" altLang="ja-JP" sz="2400">
                <a:ea typeface="ＭＳ Ｐゴシック" panose="020B0600070205080204" pitchFamily="34" charset="-128"/>
              </a:rPr>
              <a:t>)</a:t>
            </a:r>
          </a:p>
          <a:p>
            <a:pPr lvl="1" eaLnBrk="1" hangingPunct="1">
              <a:lnSpc>
                <a:spcPct val="90000"/>
              </a:lnSpc>
              <a:spcBef>
                <a:spcPct val="0"/>
              </a:spcBef>
            </a:pPr>
            <a:r>
              <a:rPr lang="en-US" altLang="en-US" sz="2400">
                <a:ea typeface="ＭＳ Ｐゴシック" panose="020B0600070205080204" pitchFamily="34" charset="-128"/>
              </a:rPr>
              <a:t>Record on meeting minute form for progress monitoring at future meeting(s)</a:t>
            </a:r>
          </a:p>
          <a:p>
            <a:pPr eaLnBrk="1" hangingPunct="1">
              <a:lnSpc>
                <a:spcPct val="80000"/>
              </a:lnSpc>
              <a:spcBef>
                <a:spcPct val="0"/>
              </a:spcBef>
            </a:pPr>
            <a:endParaRPr lang="en-US" altLang="en-US" sz="2200">
              <a:ea typeface="ＭＳ Ｐゴシック" panose="020B0600070205080204" pitchFamily="34" charset="-128"/>
            </a:endParaRPr>
          </a:p>
          <a:p>
            <a:pPr lvl="2" eaLnBrk="1" hangingPunct="1">
              <a:lnSpc>
                <a:spcPct val="80000"/>
              </a:lnSpc>
              <a:spcBef>
                <a:spcPct val="0"/>
              </a:spcBef>
            </a:pPr>
            <a:endParaRPr lang="en-US" altLang="en-US" sz="1000">
              <a:ea typeface="ＭＳ Ｐゴシック" panose="020B0600070205080204" pitchFamily="34" charset="-128"/>
            </a:endParaRPr>
          </a:p>
        </p:txBody>
      </p:sp>
      <p:sp>
        <p:nvSpPr>
          <p:cNvPr id="154627" name="Slide Number Placeholder 3">
            <a:extLst>
              <a:ext uri="{FF2B5EF4-FFF2-40B4-BE49-F238E27FC236}">
                <a16:creationId xmlns:a16="http://schemas.microsoft.com/office/drawing/2014/main" id="{1F4FA84E-07AB-CF46-9325-2A7C952ECA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10E73100-81E9-7444-9216-C821558D3EED}" type="slidenum">
              <a:rPr lang="en-US" altLang="en-US" smtClean="0">
                <a:solidFill>
                  <a:srgbClr val="000000"/>
                </a:solidFill>
                <a:latin typeface="Calibri" panose="020F0502020204030204" pitchFamily="34" charset="0"/>
              </a:rPr>
              <a:pPr/>
              <a:t>68</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a:extLst>
              <a:ext uri="{FF2B5EF4-FFF2-40B4-BE49-F238E27FC236}">
                <a16:creationId xmlns:a16="http://schemas.microsoft.com/office/drawing/2014/main" id="{A7A5EC78-7266-5F4F-8997-60C0147BC0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4" name="Notes Placeholder 2">
            <a:extLst>
              <a:ext uri="{FF2B5EF4-FFF2-40B4-BE49-F238E27FC236}">
                <a16:creationId xmlns:a16="http://schemas.microsoft.com/office/drawing/2014/main" id="{7D088800-903A-4B49-824D-BA5734FB72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66915" name="Slide Number Placeholder 3">
            <a:extLst>
              <a:ext uri="{FF2B5EF4-FFF2-40B4-BE49-F238E27FC236}">
                <a16:creationId xmlns:a16="http://schemas.microsoft.com/office/drawing/2014/main" id="{B0795E78-EC97-3442-97FA-95A853721A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E430F322-CD69-B543-B6B5-24BEAB51BD23}" type="slidenum">
              <a:rPr lang="en-US" altLang="en-US" smtClean="0">
                <a:latin typeface="Calibri" panose="020F0502020204030204" pitchFamily="34" charset="0"/>
              </a:rPr>
              <a:pPr/>
              <a:t>70</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0DC5BF4D-318A-3849-B5E5-374198CF51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defTabSz="914400">
              <a:spcBef>
                <a:spcPct val="0"/>
              </a:spcBef>
            </a:pPr>
            <a:fld id="{C32D0E47-72B6-234C-A847-2783492EAACB}" type="slidenum">
              <a:rPr lang="en-US" altLang="en-US" sz="1100" smtClean="0">
                <a:latin typeface="Arial" panose="020B0604020202020204" pitchFamily="34" charset="0"/>
              </a:rPr>
              <a:pPr defTabSz="914400">
                <a:spcBef>
                  <a:spcPct val="0"/>
                </a:spcBef>
              </a:pPr>
              <a:t>7</a:t>
            </a:fld>
            <a:endParaRPr lang="en-US" altLang="en-US" sz="1100">
              <a:latin typeface="Arial" panose="020B0604020202020204" pitchFamily="34" charset="0"/>
            </a:endParaRPr>
          </a:p>
        </p:txBody>
      </p:sp>
      <p:sp>
        <p:nvSpPr>
          <p:cNvPr id="29698" name="Rectangle 2">
            <a:extLst>
              <a:ext uri="{FF2B5EF4-FFF2-40B4-BE49-F238E27FC236}">
                <a16:creationId xmlns:a16="http://schemas.microsoft.com/office/drawing/2014/main" id="{6A504384-100C-7749-8989-5186816A58EE}"/>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29699" name="Rectangle 3">
            <a:extLst>
              <a:ext uri="{FF2B5EF4-FFF2-40B4-BE49-F238E27FC236}">
                <a16:creationId xmlns:a16="http://schemas.microsoft.com/office/drawing/2014/main" id="{4BF9FE46-99F7-014A-B8AD-88BE98492476}"/>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510" tIns="44462" rIns="90510" bIns="44462"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sz="1300">
                <a:latin typeface="Times New Roman" panose="02020603050405020304" pitchFamily="18" charset="0"/>
              </a:rPr>
              <a:t>3</a:t>
            </a:r>
          </a:p>
        </p:txBody>
      </p:sp>
      <p:sp>
        <p:nvSpPr>
          <p:cNvPr id="29700" name="Rectangle 4">
            <a:extLst>
              <a:ext uri="{FF2B5EF4-FFF2-40B4-BE49-F238E27FC236}">
                <a16:creationId xmlns:a16="http://schemas.microsoft.com/office/drawing/2014/main" id="{0EF7079D-5E13-FF41-BB1A-CE5671387888}"/>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29701" name="Rectangle 5">
            <a:extLst>
              <a:ext uri="{FF2B5EF4-FFF2-40B4-BE49-F238E27FC236}">
                <a16:creationId xmlns:a16="http://schemas.microsoft.com/office/drawing/2014/main" id="{AD0B9D0C-D6F6-A14A-821B-B37383AEA49C}"/>
              </a:ext>
            </a:extLst>
          </p:cNvPr>
          <p:cNvSpPr>
            <a:spLocks noChangeArrowheads="1"/>
          </p:cNvSpPr>
          <p:nvPr/>
        </p:nvSpPr>
        <p:spPr bwMode="auto">
          <a:xfrm>
            <a:off x="0"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29702" name="Rectangle 6">
            <a:extLst>
              <a:ext uri="{FF2B5EF4-FFF2-40B4-BE49-F238E27FC236}">
                <a16:creationId xmlns:a16="http://schemas.microsoft.com/office/drawing/2014/main" id="{A5A25AC3-9A6D-7A4A-9828-1639606E981E}"/>
              </a:ext>
            </a:extLst>
          </p:cNvPr>
          <p:cNvSpPr>
            <a:spLocks noGrp="1" noRot="1" noChangeAspect="1" noChangeArrowheads="1" noTextEdit="1"/>
          </p:cNvSpPr>
          <p:nvPr>
            <p:ph type="sldImg"/>
          </p:nvPr>
        </p:nvSpPr>
        <p:spPr bwMode="auto">
          <a:xfrm>
            <a:off x="1155700" y="693738"/>
            <a:ext cx="4551363" cy="3413125"/>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3" name="Rectangle 7">
            <a:extLst>
              <a:ext uri="{FF2B5EF4-FFF2-40B4-BE49-F238E27FC236}">
                <a16:creationId xmlns:a16="http://schemas.microsoft.com/office/drawing/2014/main" id="{7DF4AA93-165B-724B-9EC3-B75B4CDA46BF}"/>
              </a:ext>
            </a:extLst>
          </p:cNvPr>
          <p:cNvSpPr>
            <a:spLocks noGrp="1" noChangeArrowheads="1"/>
          </p:cNvSpPr>
          <p:nvPr>
            <p:ph type="body" idx="1"/>
          </p:nvPr>
        </p:nvSpPr>
        <p:spPr bwMode="auto">
          <a:xfrm>
            <a:off x="985838"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510" tIns="44462" rIns="90510" bIns="44462" numCol="1" anchor="t" anchorCtr="0" compatLnSpc="1">
            <a:prstTxWarp prst="textNoShape">
              <a:avLst/>
            </a:prstTxWarp>
          </a:bodyPr>
          <a:lstStyle/>
          <a:p>
            <a:pPr eaLnBrk="1" hangingPunct="1"/>
            <a:r>
              <a:rPr lang="en-US" altLang="en-US">
                <a:ea typeface="ＭＳ Ｐゴシック" panose="020B0600070205080204" pitchFamily="34" charset="-128"/>
              </a:rPr>
              <a:t>DATA</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a:extLst>
              <a:ext uri="{FF2B5EF4-FFF2-40B4-BE49-F238E27FC236}">
                <a16:creationId xmlns:a16="http://schemas.microsoft.com/office/drawing/2014/main" id="{B77A01D5-2264-9B42-96FB-1F1A25BA40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2" name="Notes Placeholder 2">
            <a:extLst>
              <a:ext uri="{FF2B5EF4-FFF2-40B4-BE49-F238E27FC236}">
                <a16:creationId xmlns:a16="http://schemas.microsoft.com/office/drawing/2014/main" id="{2CA57B74-35C8-A74B-B0F1-47200C8991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168963" name="Slide Number Placeholder 3">
            <a:extLst>
              <a:ext uri="{FF2B5EF4-FFF2-40B4-BE49-F238E27FC236}">
                <a16:creationId xmlns:a16="http://schemas.microsoft.com/office/drawing/2014/main" id="{1D48D3AC-9D4F-2C43-A978-BE52147B09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1A867D0E-619B-EF47-826D-EF4E82E76251}" type="slidenum">
              <a:rPr lang="en-US" altLang="en-US" smtClean="0">
                <a:latin typeface="Calibri" panose="020F0502020204030204" pitchFamily="34" charset="0"/>
              </a:rPr>
              <a:pPr/>
              <a:t>71</a:t>
            </a:fld>
            <a:endParaRPr lang="en-US" altLang="en-US">
              <a:latin typeface="Calibri" panose="020F050202020403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a:extLst>
              <a:ext uri="{FF2B5EF4-FFF2-40B4-BE49-F238E27FC236}">
                <a16:creationId xmlns:a16="http://schemas.microsoft.com/office/drawing/2014/main" id="{7378B6ED-1FD6-B349-9DDB-04337796A0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0" name="Notes Placeholder 2">
            <a:extLst>
              <a:ext uri="{FF2B5EF4-FFF2-40B4-BE49-F238E27FC236}">
                <a16:creationId xmlns:a16="http://schemas.microsoft.com/office/drawing/2014/main" id="{8D612631-F412-BF47-ADED-51092C04A7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hlinkClick r:id="rId3"/>
              </a:rPr>
              <a:t>https://drive.google.com/file/d/1IOy3wB8OZhG41hqF3xyq8p4OannoDbVN/view</a:t>
            </a:r>
            <a:endParaRPr lang="en-US" altLang="en-US" dirty="0">
              <a:ea typeface="ＭＳ Ｐゴシック" panose="020B0600070205080204" pitchFamily="34" charset="-128"/>
            </a:endParaRPr>
          </a:p>
        </p:txBody>
      </p:sp>
      <p:sp>
        <p:nvSpPr>
          <p:cNvPr id="171011" name="Slide Number Placeholder 3">
            <a:extLst>
              <a:ext uri="{FF2B5EF4-FFF2-40B4-BE49-F238E27FC236}">
                <a16:creationId xmlns:a16="http://schemas.microsoft.com/office/drawing/2014/main" id="{15CC9879-A49F-5245-8C2F-FFC869350E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B9F79004-3486-AA41-812F-3F389446ECAA}" type="slidenum">
              <a:rPr lang="en-US" altLang="en-US" smtClean="0">
                <a:latin typeface="Calibri" panose="020F0502020204030204" pitchFamily="34" charset="0"/>
              </a:rPr>
              <a:pPr/>
              <a:t>72</a:t>
            </a:fld>
            <a:endParaRPr lang="en-US" altLang="en-US">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a:extLst>
              <a:ext uri="{FF2B5EF4-FFF2-40B4-BE49-F238E27FC236}">
                <a16:creationId xmlns:a16="http://schemas.microsoft.com/office/drawing/2014/main" id="{A081B01A-561D-AB43-B405-D5F251B57E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6" name="Notes Placeholder 2">
            <a:extLst>
              <a:ext uri="{FF2B5EF4-FFF2-40B4-BE49-F238E27FC236}">
                <a16:creationId xmlns:a16="http://schemas.microsoft.com/office/drawing/2014/main" id="{FC502347-C683-344A-9894-C81FAABC86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ea typeface="ＭＳ Ｐゴシック" panose="020B0600070205080204" pitchFamily="34" charset="-128"/>
              </a:rPr>
              <a:t>Amy</a:t>
            </a:r>
          </a:p>
          <a:p>
            <a:pPr eaLnBrk="1" hangingPunct="1"/>
            <a:r>
              <a:rPr lang="en-US" altLang="en-US" dirty="0">
                <a:ea typeface="ＭＳ Ｐゴシック" panose="020B0600070205080204" pitchFamily="34" charset="-128"/>
              </a:rPr>
              <a:t>It is always a good time to remember the positive impact sharing data with staff can have on achieving the valued outcomes in your building. When the whole school understands the goals and sees progress from the efforts, everyone is more likely to embrace the interventions implemented to meet those goals. The best way to share data is the way that feels most natural, leads to effective decisions, and offers opportunities for everyone to engage in planning. </a:t>
            </a:r>
          </a:p>
        </p:txBody>
      </p:sp>
      <p:sp>
        <p:nvSpPr>
          <p:cNvPr id="185347" name="Slide Number Placeholder 3">
            <a:extLst>
              <a:ext uri="{FF2B5EF4-FFF2-40B4-BE49-F238E27FC236}">
                <a16:creationId xmlns:a16="http://schemas.microsoft.com/office/drawing/2014/main" id="{62208144-4596-054A-BC00-02CED926A5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62A3146E-894B-9E4A-BBDB-F8FD29E00ABD}" type="slidenum">
              <a:rPr lang="en-US" altLang="en-US" smtClean="0">
                <a:latin typeface="Calibri" panose="020F0502020204030204" pitchFamily="34" charset="0"/>
              </a:rPr>
              <a:pPr/>
              <a:t>73</a:t>
            </a:fld>
            <a:endParaRPr lang="en-US" altLang="en-US">
              <a:latin typeface="Calibri" panose="020F050202020403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a:extLst>
              <a:ext uri="{FF2B5EF4-FFF2-40B4-BE49-F238E27FC236}">
                <a16:creationId xmlns:a16="http://schemas.microsoft.com/office/drawing/2014/main" id="{EF78CF74-1F05-2949-9A49-9B98B50909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4" name="Notes Placeholder 2">
            <a:extLst>
              <a:ext uri="{FF2B5EF4-FFF2-40B4-BE49-F238E27FC236}">
                <a16:creationId xmlns:a16="http://schemas.microsoft.com/office/drawing/2014/main" id="{3E41DFF0-827A-534F-8820-C884C829BA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187395" name="Slide Number Placeholder 3">
            <a:extLst>
              <a:ext uri="{FF2B5EF4-FFF2-40B4-BE49-F238E27FC236}">
                <a16:creationId xmlns:a16="http://schemas.microsoft.com/office/drawing/2014/main" id="{6394661D-3721-F340-B9DE-5FA2AAAB9B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BC124B1-4749-A14B-BE8C-6FA6B13877F5}" type="slidenum">
              <a:rPr lang="en-US" altLang="en-US" smtClean="0"/>
              <a:pPr>
                <a:spcBef>
                  <a:spcPct val="0"/>
                </a:spcBef>
              </a:pPr>
              <a:t>74</a:t>
            </a:fld>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a:extLst>
              <a:ext uri="{FF2B5EF4-FFF2-40B4-BE49-F238E27FC236}">
                <a16:creationId xmlns:a16="http://schemas.microsoft.com/office/drawing/2014/main" id="{3284E43F-1227-D64E-944B-453DD01C1A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2" name="Notes Placeholder 2">
            <a:extLst>
              <a:ext uri="{FF2B5EF4-FFF2-40B4-BE49-F238E27FC236}">
                <a16:creationId xmlns:a16="http://schemas.microsoft.com/office/drawing/2014/main" id="{3E66ADC2-47C0-6E4B-ACE4-A15B748EBA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600">
                <a:latin typeface="Corbel" panose="020B0503020204020204" pitchFamily="34" charset="0"/>
                <a:ea typeface="ＭＳ Ｐゴシック" panose="020B0600070205080204" pitchFamily="34" charset="-128"/>
              </a:rPr>
              <a:t>Amy</a:t>
            </a:r>
          </a:p>
          <a:p>
            <a:pPr eaLnBrk="1" hangingPunct="1">
              <a:spcBef>
                <a:spcPct val="0"/>
              </a:spcBef>
            </a:pPr>
            <a:r>
              <a:rPr lang="en-US" altLang="en-US" sz="2600">
                <a:latin typeface="Corbel" panose="020B0503020204020204" pitchFamily="34" charset="0"/>
                <a:ea typeface="ＭＳ Ｐゴシック" panose="020B0600070205080204" pitchFamily="34" charset="-128"/>
              </a:rPr>
              <a:t>The leadership team plays a critical role in developing systems to support universal and targeted practices</a:t>
            </a:r>
          </a:p>
          <a:p>
            <a:pPr lvl="1" eaLnBrk="1" hangingPunct="1">
              <a:spcBef>
                <a:spcPct val="0"/>
              </a:spcBef>
            </a:pPr>
            <a:r>
              <a:rPr lang="en-US" altLang="en-US" sz="2600">
                <a:latin typeface="Corbel" panose="020B0503020204020204" pitchFamily="34" charset="0"/>
                <a:ea typeface="ＭＳ Ｐゴシック" panose="020B0600070205080204" pitchFamily="34" charset="-128"/>
              </a:rPr>
              <a:t>Create procedures for all universal and targeted interventions.</a:t>
            </a:r>
          </a:p>
          <a:p>
            <a:pPr lvl="1" eaLnBrk="1" hangingPunct="1">
              <a:spcBef>
                <a:spcPct val="0"/>
              </a:spcBef>
            </a:pPr>
            <a:r>
              <a:rPr lang="en-US" altLang="en-US" sz="2600">
                <a:latin typeface="Corbel" panose="020B0503020204020204" pitchFamily="34" charset="0"/>
                <a:ea typeface="ＭＳ Ｐゴシック" panose="020B0600070205080204" pitchFamily="34" charset="-128"/>
              </a:rPr>
              <a:t>Communicate to staff and families</a:t>
            </a:r>
          </a:p>
          <a:p>
            <a:pPr lvl="1" eaLnBrk="1" hangingPunct="1">
              <a:spcBef>
                <a:spcPct val="0"/>
              </a:spcBef>
            </a:pPr>
            <a:r>
              <a:rPr lang="en-US" altLang="en-US" sz="2600">
                <a:latin typeface="Corbel" panose="020B0503020204020204" pitchFamily="34" charset="0"/>
                <a:ea typeface="ＭＳ Ｐゴシック" panose="020B0600070205080204" pitchFamily="34" charset="-128"/>
              </a:rPr>
              <a:t>Create links between universal and targeted systems</a:t>
            </a:r>
          </a:p>
          <a:p>
            <a:pPr eaLnBrk="1" hangingPunct="1">
              <a:spcBef>
                <a:spcPct val="0"/>
              </a:spcBef>
            </a:pPr>
            <a:endParaRPr lang="en-US" altLang="en-US">
              <a:ea typeface="ＭＳ Ｐゴシック" panose="020B0600070205080204" pitchFamily="34" charset="-128"/>
            </a:endParaRPr>
          </a:p>
        </p:txBody>
      </p:sp>
      <p:sp>
        <p:nvSpPr>
          <p:cNvPr id="189443" name="Slide Number Placeholder 3">
            <a:extLst>
              <a:ext uri="{FF2B5EF4-FFF2-40B4-BE49-F238E27FC236}">
                <a16:creationId xmlns:a16="http://schemas.microsoft.com/office/drawing/2014/main" id="{B2CBD6AA-E8D4-EC4C-AA0F-CA9F0ACAA2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7FCEEBE9-FE2E-AD46-BC32-35FAC7444B40}" type="slidenum">
              <a:rPr lang="en-US" altLang="en-US" smtClean="0">
                <a:latin typeface="Calibri" panose="020F0502020204030204" pitchFamily="34" charset="0"/>
              </a:rPr>
              <a:pPr/>
              <a:t>75</a:t>
            </a:fld>
            <a:endParaRPr lang="en-US" altLang="en-US">
              <a:latin typeface="Calibri" panose="020F050202020403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a:extLst>
              <a:ext uri="{FF2B5EF4-FFF2-40B4-BE49-F238E27FC236}">
                <a16:creationId xmlns:a16="http://schemas.microsoft.com/office/drawing/2014/main" id="{85D33BBF-7E01-E24F-9DCE-1A6B6049C2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0" name="Notes Placeholder 2">
            <a:extLst>
              <a:ext uri="{FF2B5EF4-FFF2-40B4-BE49-F238E27FC236}">
                <a16:creationId xmlns:a16="http://schemas.microsoft.com/office/drawing/2014/main" id="{0CD9987F-6E99-A649-AA36-374F20D339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Amy</a:t>
            </a:r>
          </a:p>
          <a:p>
            <a:pPr eaLnBrk="1" hangingPunct="1"/>
            <a:r>
              <a:rPr lang="en-US" altLang="en-US">
                <a:ea typeface="ＭＳ Ｐゴシック" panose="020B0600070205080204" pitchFamily="34" charset="-128"/>
              </a:rPr>
              <a:t>Use data in “decision layers”</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Don’t drown in the data</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It’s “OK” to be doing well</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Decisions are more likely to be effective and efficient when they are based on data.</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The quality of decision-making depends most on the first step (defining the problem to be solved)</a:t>
            </a:r>
          </a:p>
          <a:p>
            <a:pPr lvl="2" eaLnBrk="1" hangingPunct="1"/>
            <a:r>
              <a:rPr lang="en-US" altLang="en-US">
                <a:ea typeface="ＭＳ Ｐゴシック" panose="020B0600070205080204" pitchFamily="34" charset="-128"/>
              </a:rPr>
              <a:t>Define problems with precision and clarity</a:t>
            </a: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
        <p:nvSpPr>
          <p:cNvPr id="191491" name="Slide Number Placeholder 3">
            <a:extLst>
              <a:ext uri="{FF2B5EF4-FFF2-40B4-BE49-F238E27FC236}">
                <a16:creationId xmlns:a16="http://schemas.microsoft.com/office/drawing/2014/main" id="{0EC37DFA-6EFE-9C43-B0BC-728BCD512C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AD7F5563-0B3C-F748-B9CE-6207DD298B86}" type="slidenum">
              <a:rPr lang="en-US" altLang="en-US" smtClean="0">
                <a:latin typeface="Calibri" panose="020F0502020204030204" pitchFamily="34" charset="0"/>
              </a:rPr>
              <a:pPr/>
              <a:t>76</a:t>
            </a:fld>
            <a:endParaRPr lang="en-US" altLang="en-US">
              <a:latin typeface="Calibri" panose="020F050202020403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a:extLst>
              <a:ext uri="{FF2B5EF4-FFF2-40B4-BE49-F238E27FC236}">
                <a16:creationId xmlns:a16="http://schemas.microsoft.com/office/drawing/2014/main" id="{2CA4D969-DABA-B54D-B59D-2182983032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0" name="Notes Placeholder 2">
            <a:extLst>
              <a:ext uri="{FF2B5EF4-FFF2-40B4-BE49-F238E27FC236}">
                <a16:creationId xmlns:a16="http://schemas.microsoft.com/office/drawing/2014/main" id="{596D3400-C419-0D48-B779-4136B1FB9C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96611" name="Slide Number Placeholder 3">
            <a:extLst>
              <a:ext uri="{FF2B5EF4-FFF2-40B4-BE49-F238E27FC236}">
                <a16:creationId xmlns:a16="http://schemas.microsoft.com/office/drawing/2014/main" id="{4C569BBE-4E3C-2F41-A57D-762D8FECC2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785DC177-6C26-B84B-BA3D-6396DB4F855D}" type="slidenum">
              <a:rPr lang="en-US" altLang="en-US" smtClean="0">
                <a:latin typeface="Calibri" panose="020F0502020204030204" pitchFamily="34" charset="0"/>
              </a:rPr>
              <a:pPr/>
              <a:t>78</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9D974E0D-CD5C-1844-93BB-C0DE990FC8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4C3E21BD-E3F7-364B-B3BE-24F78A6757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31747" name="Slide Number Placeholder 3">
            <a:extLst>
              <a:ext uri="{FF2B5EF4-FFF2-40B4-BE49-F238E27FC236}">
                <a16:creationId xmlns:a16="http://schemas.microsoft.com/office/drawing/2014/main" id="{784DFB94-C55A-4243-96FE-5F678B1E62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0937C1AB-5F25-C240-A139-72653B0F4F31}" type="slidenum">
              <a:rPr lang="en-US" altLang="en-US" smtClean="0">
                <a:latin typeface="Calibri" panose="020F0502020204030204" pitchFamily="34" charset="0"/>
              </a:rPr>
              <a:pPr/>
              <a:t>8</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6C7D50C2-D756-6340-B344-27A4F5C889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292DE027-FBDE-3F4A-A788-A87A7BA988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33795" name="Slide Number Placeholder 3">
            <a:extLst>
              <a:ext uri="{FF2B5EF4-FFF2-40B4-BE49-F238E27FC236}">
                <a16:creationId xmlns:a16="http://schemas.microsoft.com/office/drawing/2014/main" id="{13DF8185-718D-B74E-86CA-53C63B1DA6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69778A02-8492-C54A-BA0E-50304D49726C}"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68B03A35-6CCF-CE4B-9E7E-D3EAC43E33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5C5A70E3-1AEC-9E46-944D-4636F8CE45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35843" name="Slide Number Placeholder 3">
            <a:extLst>
              <a:ext uri="{FF2B5EF4-FFF2-40B4-BE49-F238E27FC236}">
                <a16:creationId xmlns:a16="http://schemas.microsoft.com/office/drawing/2014/main" id="{08DE437B-9FFE-7043-AC1E-F29FCAA6E0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193DD572-AB72-F245-B949-556DAFC4A3CA}" type="slidenum">
              <a:rPr lang="en-US" altLang="en-US" smtClean="0">
                <a:latin typeface="Calibri" panose="020F0502020204030204" pitchFamily="34" charset="0"/>
              </a:rPr>
              <a:pPr/>
              <a:t>10</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28FF886-1231-7547-913C-2219EB534175}"/>
              </a:ext>
            </a:extLst>
          </p:cNvPr>
          <p:cNvSpPr>
            <a:spLocks noGrp="1"/>
          </p:cNvSpPr>
          <p:nvPr>
            <p:ph type="dt" sz="half" idx="10"/>
          </p:nvPr>
        </p:nvSpPr>
        <p:spPr/>
        <p:txBody>
          <a:bodyPr/>
          <a:lstStyle>
            <a:lvl1pPr>
              <a:defRPr/>
            </a:lvl1pPr>
          </a:lstStyle>
          <a:p>
            <a:pPr>
              <a:defRPr/>
            </a:pPr>
            <a:fld id="{5952D554-34C7-9740-AAE3-D95B26153930}" type="datetime1">
              <a:rPr lang="en-US" altLang="en-US"/>
              <a:pPr>
                <a:defRPr/>
              </a:pPr>
              <a:t>11/8/21</a:t>
            </a:fld>
            <a:endParaRPr lang="en-US" altLang="en-US"/>
          </a:p>
        </p:txBody>
      </p:sp>
      <p:sp>
        <p:nvSpPr>
          <p:cNvPr id="5" name="Footer Placeholder 4">
            <a:extLst>
              <a:ext uri="{FF2B5EF4-FFF2-40B4-BE49-F238E27FC236}">
                <a16:creationId xmlns:a16="http://schemas.microsoft.com/office/drawing/2014/main" id="{64C80D78-00D0-C04F-BE9F-41549E285B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B5A52B1-1F1D-7442-BECE-02570DBAB683}"/>
              </a:ext>
            </a:extLst>
          </p:cNvPr>
          <p:cNvSpPr>
            <a:spLocks noGrp="1"/>
          </p:cNvSpPr>
          <p:nvPr>
            <p:ph type="sldNum" sz="quarter" idx="12"/>
          </p:nvPr>
        </p:nvSpPr>
        <p:spPr/>
        <p:txBody>
          <a:bodyPr/>
          <a:lstStyle>
            <a:lvl1pPr>
              <a:defRPr/>
            </a:lvl1pPr>
          </a:lstStyle>
          <a:p>
            <a:pPr>
              <a:defRPr/>
            </a:pPr>
            <a:fld id="{1985EE51-681E-8D43-AF16-4FB640F55D9D}" type="slidenum">
              <a:rPr lang="en-US" altLang="en-US"/>
              <a:pPr>
                <a:defRPr/>
              </a:pPr>
              <a:t>‹#›</a:t>
            </a:fld>
            <a:endParaRPr lang="en-US" altLang="en-US"/>
          </a:p>
        </p:txBody>
      </p:sp>
    </p:spTree>
    <p:extLst>
      <p:ext uri="{BB962C8B-B14F-4D97-AF65-F5344CB8AC3E}">
        <p14:creationId xmlns:p14="http://schemas.microsoft.com/office/powerpoint/2010/main" val="329638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B1FE8-0A56-0248-8650-7AA28040A726}"/>
              </a:ext>
            </a:extLst>
          </p:cNvPr>
          <p:cNvSpPr>
            <a:spLocks noGrp="1"/>
          </p:cNvSpPr>
          <p:nvPr>
            <p:ph type="dt" sz="half" idx="10"/>
          </p:nvPr>
        </p:nvSpPr>
        <p:spPr/>
        <p:txBody>
          <a:bodyPr/>
          <a:lstStyle>
            <a:lvl1pPr>
              <a:defRPr/>
            </a:lvl1pPr>
          </a:lstStyle>
          <a:p>
            <a:pPr>
              <a:defRPr/>
            </a:pPr>
            <a:fld id="{DCBF82A3-ACFC-B345-B58A-2106A2578900}" type="datetime1">
              <a:rPr lang="en-US" altLang="en-US"/>
              <a:pPr>
                <a:defRPr/>
              </a:pPr>
              <a:t>11/8/21</a:t>
            </a:fld>
            <a:endParaRPr lang="en-US" altLang="en-US"/>
          </a:p>
        </p:txBody>
      </p:sp>
      <p:sp>
        <p:nvSpPr>
          <p:cNvPr id="5" name="Footer Placeholder 4">
            <a:extLst>
              <a:ext uri="{FF2B5EF4-FFF2-40B4-BE49-F238E27FC236}">
                <a16:creationId xmlns:a16="http://schemas.microsoft.com/office/drawing/2014/main" id="{7F5AF41E-FCF3-C647-A442-CCCB15C343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31A7E4-DC28-DB46-A2A6-992631024247}"/>
              </a:ext>
            </a:extLst>
          </p:cNvPr>
          <p:cNvSpPr>
            <a:spLocks noGrp="1"/>
          </p:cNvSpPr>
          <p:nvPr>
            <p:ph type="sldNum" sz="quarter" idx="12"/>
          </p:nvPr>
        </p:nvSpPr>
        <p:spPr/>
        <p:txBody>
          <a:bodyPr/>
          <a:lstStyle>
            <a:lvl1pPr>
              <a:defRPr/>
            </a:lvl1pPr>
          </a:lstStyle>
          <a:p>
            <a:pPr>
              <a:defRPr/>
            </a:pPr>
            <a:fld id="{E6F41460-3F07-4142-975F-4200D5F886FD}" type="slidenum">
              <a:rPr lang="en-US" altLang="en-US"/>
              <a:pPr>
                <a:defRPr/>
              </a:pPr>
              <a:t>‹#›</a:t>
            </a:fld>
            <a:endParaRPr lang="en-US" altLang="en-US"/>
          </a:p>
        </p:txBody>
      </p:sp>
    </p:spTree>
    <p:extLst>
      <p:ext uri="{BB962C8B-B14F-4D97-AF65-F5344CB8AC3E}">
        <p14:creationId xmlns:p14="http://schemas.microsoft.com/office/powerpoint/2010/main" val="3636949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2CFE3-B450-E048-8A04-CC279B4CA3F6}"/>
              </a:ext>
            </a:extLst>
          </p:cNvPr>
          <p:cNvSpPr>
            <a:spLocks noGrp="1"/>
          </p:cNvSpPr>
          <p:nvPr>
            <p:ph type="dt" sz="half" idx="10"/>
          </p:nvPr>
        </p:nvSpPr>
        <p:spPr/>
        <p:txBody>
          <a:bodyPr/>
          <a:lstStyle>
            <a:lvl1pPr>
              <a:defRPr/>
            </a:lvl1pPr>
          </a:lstStyle>
          <a:p>
            <a:pPr>
              <a:defRPr/>
            </a:pPr>
            <a:fld id="{BFB6FE6B-BF40-4641-8375-1DAD1A9B81DE}" type="datetime1">
              <a:rPr lang="en-US" altLang="en-US"/>
              <a:pPr>
                <a:defRPr/>
              </a:pPr>
              <a:t>11/8/21</a:t>
            </a:fld>
            <a:endParaRPr lang="en-US" altLang="en-US"/>
          </a:p>
        </p:txBody>
      </p:sp>
      <p:sp>
        <p:nvSpPr>
          <p:cNvPr id="5" name="Footer Placeholder 4">
            <a:extLst>
              <a:ext uri="{FF2B5EF4-FFF2-40B4-BE49-F238E27FC236}">
                <a16:creationId xmlns:a16="http://schemas.microsoft.com/office/drawing/2014/main" id="{FC7D8A8C-9909-564A-A972-4A8B23B4C3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1A8DEB-7B73-CE4A-9498-8F4D14947FDF}"/>
              </a:ext>
            </a:extLst>
          </p:cNvPr>
          <p:cNvSpPr>
            <a:spLocks noGrp="1"/>
          </p:cNvSpPr>
          <p:nvPr>
            <p:ph type="sldNum" sz="quarter" idx="12"/>
          </p:nvPr>
        </p:nvSpPr>
        <p:spPr/>
        <p:txBody>
          <a:bodyPr/>
          <a:lstStyle>
            <a:lvl1pPr>
              <a:defRPr/>
            </a:lvl1pPr>
          </a:lstStyle>
          <a:p>
            <a:pPr>
              <a:defRPr/>
            </a:pPr>
            <a:fld id="{3FD04530-36A4-8247-B668-0CE508DD3A3E}" type="slidenum">
              <a:rPr lang="en-US" altLang="en-US"/>
              <a:pPr>
                <a:defRPr/>
              </a:pPr>
              <a:t>‹#›</a:t>
            </a:fld>
            <a:endParaRPr lang="en-US" altLang="en-US"/>
          </a:p>
        </p:txBody>
      </p:sp>
    </p:spTree>
    <p:extLst>
      <p:ext uri="{BB962C8B-B14F-4D97-AF65-F5344CB8AC3E}">
        <p14:creationId xmlns:p14="http://schemas.microsoft.com/office/powerpoint/2010/main" val="1905447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rtlCol="0">
            <a:normAutofit/>
          </a:bodyPr>
          <a:lstStyle/>
          <a:p>
            <a:pPr lvl="0"/>
            <a:endParaRPr lang="en-US" noProof="0" dirty="0"/>
          </a:p>
        </p:txBody>
      </p:sp>
      <p:sp>
        <p:nvSpPr>
          <p:cNvPr id="4" name="Date Placeholder 9">
            <a:extLst>
              <a:ext uri="{FF2B5EF4-FFF2-40B4-BE49-F238E27FC236}">
                <a16:creationId xmlns:a16="http://schemas.microsoft.com/office/drawing/2014/main" id="{62730ED0-3C89-4D4B-8B01-01078EE776A7}"/>
              </a:ext>
            </a:extLst>
          </p:cNvPr>
          <p:cNvSpPr>
            <a:spLocks noGrp="1"/>
          </p:cNvSpPr>
          <p:nvPr>
            <p:ph type="dt" sz="half" idx="10"/>
          </p:nvPr>
        </p:nvSpPr>
        <p:spPr/>
        <p:txBody>
          <a:bodyPr/>
          <a:lstStyle>
            <a:lvl1pPr>
              <a:defRPr>
                <a:solidFill>
                  <a:schemeClr val="tx1">
                    <a:tint val="75000"/>
                  </a:schemeClr>
                </a:solidFill>
                <a:latin typeface="Corbel" charset="0"/>
                <a:ea typeface="ＭＳ Ｐゴシック" charset="-128"/>
                <a:cs typeface="ＭＳ Ｐゴシック" charset="-128"/>
              </a:defRPr>
            </a:lvl1pPr>
          </a:lstStyle>
          <a:p>
            <a:pPr>
              <a:defRPr/>
            </a:pPr>
            <a:endParaRPr lang="en-US"/>
          </a:p>
        </p:txBody>
      </p:sp>
      <p:sp>
        <p:nvSpPr>
          <p:cNvPr id="5" name="Footer Placeholder 21">
            <a:extLst>
              <a:ext uri="{FF2B5EF4-FFF2-40B4-BE49-F238E27FC236}">
                <a16:creationId xmlns:a16="http://schemas.microsoft.com/office/drawing/2014/main" id="{AD43C126-3E47-844D-9CCD-A98A5080C1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FB64CA6B-FB53-0A40-987F-B596F8422CCA}"/>
              </a:ext>
            </a:extLst>
          </p:cNvPr>
          <p:cNvSpPr>
            <a:spLocks noGrp="1"/>
          </p:cNvSpPr>
          <p:nvPr>
            <p:ph type="sldNum" sz="quarter" idx="12"/>
          </p:nvPr>
        </p:nvSpPr>
        <p:spPr/>
        <p:txBody>
          <a:bodyPr/>
          <a:lstStyle>
            <a:lvl1pPr>
              <a:defRPr/>
            </a:lvl1pPr>
          </a:lstStyle>
          <a:p>
            <a:pPr>
              <a:defRPr/>
            </a:pPr>
            <a:fld id="{C7D10B36-2CA4-D648-94DF-42F4F5182A0C}" type="slidenum">
              <a:rPr lang="en-US" altLang="en-US"/>
              <a:pPr>
                <a:defRPr/>
              </a:pPr>
              <a:t>‹#›</a:t>
            </a:fld>
            <a:endParaRPr lang="en-US" altLang="en-US"/>
          </a:p>
        </p:txBody>
      </p:sp>
    </p:spTree>
    <p:extLst>
      <p:ext uri="{BB962C8B-B14F-4D97-AF65-F5344CB8AC3E}">
        <p14:creationId xmlns:p14="http://schemas.microsoft.com/office/powerpoint/2010/main" val="1254854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D4ECB-5607-354E-86FD-F7EEB3571602}"/>
              </a:ext>
            </a:extLst>
          </p:cNvPr>
          <p:cNvSpPr>
            <a:spLocks noGrp="1"/>
          </p:cNvSpPr>
          <p:nvPr>
            <p:ph type="dt" sz="half" idx="10"/>
          </p:nvPr>
        </p:nvSpPr>
        <p:spPr/>
        <p:txBody>
          <a:bodyPr/>
          <a:lstStyle>
            <a:lvl1pPr>
              <a:defRPr/>
            </a:lvl1pPr>
          </a:lstStyle>
          <a:p>
            <a:pPr>
              <a:defRPr/>
            </a:pPr>
            <a:fld id="{9AAA49E0-4205-1440-9CB1-30D2087482DB}" type="datetime1">
              <a:rPr lang="en-US" altLang="en-US"/>
              <a:pPr>
                <a:defRPr/>
              </a:pPr>
              <a:t>11/8/21</a:t>
            </a:fld>
            <a:endParaRPr lang="en-US" altLang="en-US"/>
          </a:p>
        </p:txBody>
      </p:sp>
      <p:sp>
        <p:nvSpPr>
          <p:cNvPr id="5" name="Footer Placeholder 4">
            <a:extLst>
              <a:ext uri="{FF2B5EF4-FFF2-40B4-BE49-F238E27FC236}">
                <a16:creationId xmlns:a16="http://schemas.microsoft.com/office/drawing/2014/main" id="{33D9A469-479C-BF40-814D-BF4C1E88A5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7E75D86-598C-4242-94A8-09F804EFD1CD}"/>
              </a:ext>
            </a:extLst>
          </p:cNvPr>
          <p:cNvSpPr>
            <a:spLocks noGrp="1"/>
          </p:cNvSpPr>
          <p:nvPr>
            <p:ph type="sldNum" sz="quarter" idx="12"/>
          </p:nvPr>
        </p:nvSpPr>
        <p:spPr/>
        <p:txBody>
          <a:bodyPr/>
          <a:lstStyle>
            <a:lvl1pPr>
              <a:defRPr/>
            </a:lvl1pPr>
          </a:lstStyle>
          <a:p>
            <a:pPr>
              <a:defRPr/>
            </a:pPr>
            <a:fld id="{D3026B17-7927-C946-9483-0317E32BF727}" type="slidenum">
              <a:rPr lang="en-US" altLang="en-US"/>
              <a:pPr>
                <a:defRPr/>
              </a:pPr>
              <a:t>‹#›</a:t>
            </a:fld>
            <a:endParaRPr lang="en-US" altLang="en-US"/>
          </a:p>
        </p:txBody>
      </p:sp>
    </p:spTree>
    <p:extLst>
      <p:ext uri="{BB962C8B-B14F-4D97-AF65-F5344CB8AC3E}">
        <p14:creationId xmlns:p14="http://schemas.microsoft.com/office/powerpoint/2010/main" val="51520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AB5B7A-3742-564D-9AB5-5170A3F2492B}"/>
              </a:ext>
            </a:extLst>
          </p:cNvPr>
          <p:cNvSpPr>
            <a:spLocks noGrp="1"/>
          </p:cNvSpPr>
          <p:nvPr>
            <p:ph type="dt" sz="half" idx="10"/>
          </p:nvPr>
        </p:nvSpPr>
        <p:spPr/>
        <p:txBody>
          <a:bodyPr/>
          <a:lstStyle>
            <a:lvl1pPr>
              <a:defRPr/>
            </a:lvl1pPr>
          </a:lstStyle>
          <a:p>
            <a:pPr>
              <a:defRPr/>
            </a:pPr>
            <a:fld id="{AAA15026-9D63-B046-B6CF-DF377A51E0BD}" type="datetime1">
              <a:rPr lang="en-US" altLang="en-US"/>
              <a:pPr>
                <a:defRPr/>
              </a:pPr>
              <a:t>11/8/21</a:t>
            </a:fld>
            <a:endParaRPr lang="en-US" altLang="en-US"/>
          </a:p>
        </p:txBody>
      </p:sp>
      <p:sp>
        <p:nvSpPr>
          <p:cNvPr id="5" name="Footer Placeholder 4">
            <a:extLst>
              <a:ext uri="{FF2B5EF4-FFF2-40B4-BE49-F238E27FC236}">
                <a16:creationId xmlns:a16="http://schemas.microsoft.com/office/drawing/2014/main" id="{C7776866-2FC8-0445-80EF-AADAC9753EE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A5C40AF-1236-9D43-9704-A63045F33074}"/>
              </a:ext>
            </a:extLst>
          </p:cNvPr>
          <p:cNvSpPr>
            <a:spLocks noGrp="1"/>
          </p:cNvSpPr>
          <p:nvPr>
            <p:ph type="sldNum" sz="quarter" idx="12"/>
          </p:nvPr>
        </p:nvSpPr>
        <p:spPr/>
        <p:txBody>
          <a:bodyPr/>
          <a:lstStyle>
            <a:lvl1pPr>
              <a:defRPr/>
            </a:lvl1pPr>
          </a:lstStyle>
          <a:p>
            <a:pPr>
              <a:defRPr/>
            </a:pPr>
            <a:fld id="{EF4FF993-D52E-F84B-9628-74CF40E654B2}" type="slidenum">
              <a:rPr lang="en-US" altLang="en-US"/>
              <a:pPr>
                <a:defRPr/>
              </a:pPr>
              <a:t>‹#›</a:t>
            </a:fld>
            <a:endParaRPr lang="en-US" altLang="en-US"/>
          </a:p>
        </p:txBody>
      </p:sp>
    </p:spTree>
    <p:extLst>
      <p:ext uri="{BB962C8B-B14F-4D97-AF65-F5344CB8AC3E}">
        <p14:creationId xmlns:p14="http://schemas.microsoft.com/office/powerpoint/2010/main" val="3328898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1487792-7187-F945-8F61-B0991F4E3CE9}"/>
              </a:ext>
            </a:extLst>
          </p:cNvPr>
          <p:cNvSpPr>
            <a:spLocks noGrp="1"/>
          </p:cNvSpPr>
          <p:nvPr>
            <p:ph type="dt" sz="half" idx="10"/>
          </p:nvPr>
        </p:nvSpPr>
        <p:spPr/>
        <p:txBody>
          <a:bodyPr/>
          <a:lstStyle>
            <a:lvl1pPr>
              <a:defRPr/>
            </a:lvl1pPr>
          </a:lstStyle>
          <a:p>
            <a:pPr>
              <a:defRPr/>
            </a:pPr>
            <a:fld id="{7E40EAD0-4D9F-4C47-9726-F44E4F044A0F}" type="datetime1">
              <a:rPr lang="en-US" altLang="en-US"/>
              <a:pPr>
                <a:defRPr/>
              </a:pPr>
              <a:t>11/8/21</a:t>
            </a:fld>
            <a:endParaRPr lang="en-US" altLang="en-US"/>
          </a:p>
        </p:txBody>
      </p:sp>
      <p:sp>
        <p:nvSpPr>
          <p:cNvPr id="6" name="Footer Placeholder 4">
            <a:extLst>
              <a:ext uri="{FF2B5EF4-FFF2-40B4-BE49-F238E27FC236}">
                <a16:creationId xmlns:a16="http://schemas.microsoft.com/office/drawing/2014/main" id="{380C3BCB-E804-3D4D-8ABB-E185E9D459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F9DC429-6885-314D-AF19-EB7ED2AF851D}"/>
              </a:ext>
            </a:extLst>
          </p:cNvPr>
          <p:cNvSpPr>
            <a:spLocks noGrp="1"/>
          </p:cNvSpPr>
          <p:nvPr>
            <p:ph type="sldNum" sz="quarter" idx="12"/>
          </p:nvPr>
        </p:nvSpPr>
        <p:spPr/>
        <p:txBody>
          <a:bodyPr/>
          <a:lstStyle>
            <a:lvl1pPr>
              <a:defRPr/>
            </a:lvl1pPr>
          </a:lstStyle>
          <a:p>
            <a:pPr>
              <a:defRPr/>
            </a:pPr>
            <a:fld id="{DAA04145-E066-CA46-9557-BB32571AC93D}" type="slidenum">
              <a:rPr lang="en-US" altLang="en-US"/>
              <a:pPr>
                <a:defRPr/>
              </a:pPr>
              <a:t>‹#›</a:t>
            </a:fld>
            <a:endParaRPr lang="en-US" altLang="en-US"/>
          </a:p>
        </p:txBody>
      </p:sp>
    </p:spTree>
    <p:extLst>
      <p:ext uri="{BB962C8B-B14F-4D97-AF65-F5344CB8AC3E}">
        <p14:creationId xmlns:p14="http://schemas.microsoft.com/office/powerpoint/2010/main" val="3457150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A56F20-977B-CD42-B768-736751CD4D29}"/>
              </a:ext>
            </a:extLst>
          </p:cNvPr>
          <p:cNvSpPr>
            <a:spLocks noGrp="1"/>
          </p:cNvSpPr>
          <p:nvPr>
            <p:ph type="dt" sz="half" idx="10"/>
          </p:nvPr>
        </p:nvSpPr>
        <p:spPr/>
        <p:txBody>
          <a:bodyPr/>
          <a:lstStyle>
            <a:lvl1pPr>
              <a:defRPr/>
            </a:lvl1pPr>
          </a:lstStyle>
          <a:p>
            <a:pPr>
              <a:defRPr/>
            </a:pPr>
            <a:fld id="{C39DB893-A9FA-8A42-9BB6-CC38C5B46FF6}" type="datetime1">
              <a:rPr lang="en-US" altLang="en-US"/>
              <a:pPr>
                <a:defRPr/>
              </a:pPr>
              <a:t>11/8/21</a:t>
            </a:fld>
            <a:endParaRPr lang="en-US" altLang="en-US"/>
          </a:p>
        </p:txBody>
      </p:sp>
      <p:sp>
        <p:nvSpPr>
          <p:cNvPr id="8" name="Footer Placeholder 4">
            <a:extLst>
              <a:ext uri="{FF2B5EF4-FFF2-40B4-BE49-F238E27FC236}">
                <a16:creationId xmlns:a16="http://schemas.microsoft.com/office/drawing/2014/main" id="{1EF72D2E-7AF4-134B-BA74-B981312D89C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C35FA5F-EA29-3248-AE46-A2F3110C65C8}"/>
              </a:ext>
            </a:extLst>
          </p:cNvPr>
          <p:cNvSpPr>
            <a:spLocks noGrp="1"/>
          </p:cNvSpPr>
          <p:nvPr>
            <p:ph type="sldNum" sz="quarter" idx="12"/>
          </p:nvPr>
        </p:nvSpPr>
        <p:spPr/>
        <p:txBody>
          <a:bodyPr/>
          <a:lstStyle>
            <a:lvl1pPr>
              <a:defRPr/>
            </a:lvl1pPr>
          </a:lstStyle>
          <a:p>
            <a:pPr>
              <a:defRPr/>
            </a:pPr>
            <a:fld id="{B278E745-544B-C74B-B6B5-C9515E9C8AC5}" type="slidenum">
              <a:rPr lang="en-US" altLang="en-US"/>
              <a:pPr>
                <a:defRPr/>
              </a:pPr>
              <a:t>‹#›</a:t>
            </a:fld>
            <a:endParaRPr lang="en-US" altLang="en-US"/>
          </a:p>
        </p:txBody>
      </p:sp>
    </p:spTree>
    <p:extLst>
      <p:ext uri="{BB962C8B-B14F-4D97-AF65-F5344CB8AC3E}">
        <p14:creationId xmlns:p14="http://schemas.microsoft.com/office/powerpoint/2010/main" val="3341361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BE2B012-037D-F54A-90A3-5A396228615F}"/>
              </a:ext>
            </a:extLst>
          </p:cNvPr>
          <p:cNvSpPr>
            <a:spLocks noGrp="1"/>
          </p:cNvSpPr>
          <p:nvPr>
            <p:ph type="dt" sz="half" idx="10"/>
          </p:nvPr>
        </p:nvSpPr>
        <p:spPr/>
        <p:txBody>
          <a:bodyPr/>
          <a:lstStyle>
            <a:lvl1pPr>
              <a:defRPr/>
            </a:lvl1pPr>
          </a:lstStyle>
          <a:p>
            <a:pPr>
              <a:defRPr/>
            </a:pPr>
            <a:fld id="{C705AE54-81A0-C342-B7CA-29FCF0F889ED}" type="datetime1">
              <a:rPr lang="en-US" altLang="en-US"/>
              <a:pPr>
                <a:defRPr/>
              </a:pPr>
              <a:t>11/8/21</a:t>
            </a:fld>
            <a:endParaRPr lang="en-US" altLang="en-US"/>
          </a:p>
        </p:txBody>
      </p:sp>
      <p:sp>
        <p:nvSpPr>
          <p:cNvPr id="4" name="Footer Placeholder 4">
            <a:extLst>
              <a:ext uri="{FF2B5EF4-FFF2-40B4-BE49-F238E27FC236}">
                <a16:creationId xmlns:a16="http://schemas.microsoft.com/office/drawing/2014/main" id="{36A65A4B-D988-AD47-AEE2-D3856042B38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361348B-CB43-D04D-B21B-6361FF5F6841}"/>
              </a:ext>
            </a:extLst>
          </p:cNvPr>
          <p:cNvSpPr>
            <a:spLocks noGrp="1"/>
          </p:cNvSpPr>
          <p:nvPr>
            <p:ph type="sldNum" sz="quarter" idx="12"/>
          </p:nvPr>
        </p:nvSpPr>
        <p:spPr/>
        <p:txBody>
          <a:bodyPr/>
          <a:lstStyle>
            <a:lvl1pPr>
              <a:defRPr/>
            </a:lvl1pPr>
          </a:lstStyle>
          <a:p>
            <a:pPr>
              <a:defRPr/>
            </a:pPr>
            <a:fld id="{AD7E2BA2-680D-4E4D-8764-3BCC364065C5}" type="slidenum">
              <a:rPr lang="en-US" altLang="en-US"/>
              <a:pPr>
                <a:defRPr/>
              </a:pPr>
              <a:t>‹#›</a:t>
            </a:fld>
            <a:endParaRPr lang="en-US" altLang="en-US"/>
          </a:p>
        </p:txBody>
      </p:sp>
    </p:spTree>
    <p:extLst>
      <p:ext uri="{BB962C8B-B14F-4D97-AF65-F5344CB8AC3E}">
        <p14:creationId xmlns:p14="http://schemas.microsoft.com/office/powerpoint/2010/main" val="1862952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F8F76C8-8FBD-8243-B312-2030C01D3BE9}"/>
              </a:ext>
            </a:extLst>
          </p:cNvPr>
          <p:cNvSpPr>
            <a:spLocks noGrp="1"/>
          </p:cNvSpPr>
          <p:nvPr>
            <p:ph type="dt" sz="half" idx="10"/>
          </p:nvPr>
        </p:nvSpPr>
        <p:spPr/>
        <p:txBody>
          <a:bodyPr/>
          <a:lstStyle>
            <a:lvl1pPr>
              <a:defRPr/>
            </a:lvl1pPr>
          </a:lstStyle>
          <a:p>
            <a:pPr>
              <a:defRPr/>
            </a:pPr>
            <a:fld id="{488DBF09-242F-4A48-962A-848B7684A36F}" type="datetime1">
              <a:rPr lang="en-US" altLang="en-US"/>
              <a:pPr>
                <a:defRPr/>
              </a:pPr>
              <a:t>11/8/21</a:t>
            </a:fld>
            <a:endParaRPr lang="en-US" altLang="en-US"/>
          </a:p>
        </p:txBody>
      </p:sp>
      <p:sp>
        <p:nvSpPr>
          <p:cNvPr id="3" name="Footer Placeholder 4">
            <a:extLst>
              <a:ext uri="{FF2B5EF4-FFF2-40B4-BE49-F238E27FC236}">
                <a16:creationId xmlns:a16="http://schemas.microsoft.com/office/drawing/2014/main" id="{8C8E4C1A-3DB3-1443-B553-858F906ED76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7713E08-9C25-1444-B937-2E08D672A3A5}"/>
              </a:ext>
            </a:extLst>
          </p:cNvPr>
          <p:cNvSpPr>
            <a:spLocks noGrp="1"/>
          </p:cNvSpPr>
          <p:nvPr>
            <p:ph type="sldNum" sz="quarter" idx="12"/>
          </p:nvPr>
        </p:nvSpPr>
        <p:spPr/>
        <p:txBody>
          <a:bodyPr/>
          <a:lstStyle>
            <a:lvl1pPr>
              <a:defRPr/>
            </a:lvl1pPr>
          </a:lstStyle>
          <a:p>
            <a:pPr>
              <a:defRPr/>
            </a:pPr>
            <a:fld id="{54A26F04-9DE7-DE4E-9D5A-16228BEB0BB8}" type="slidenum">
              <a:rPr lang="en-US" altLang="en-US"/>
              <a:pPr>
                <a:defRPr/>
              </a:pPr>
              <a:t>‹#›</a:t>
            </a:fld>
            <a:endParaRPr lang="en-US" altLang="en-US"/>
          </a:p>
        </p:txBody>
      </p:sp>
    </p:spTree>
    <p:extLst>
      <p:ext uri="{BB962C8B-B14F-4D97-AF65-F5344CB8AC3E}">
        <p14:creationId xmlns:p14="http://schemas.microsoft.com/office/powerpoint/2010/main" val="3907639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1F91D459-0715-A84C-ADFC-A9D499EE848C}"/>
              </a:ext>
            </a:extLst>
          </p:cNvPr>
          <p:cNvSpPr>
            <a:spLocks noGrp="1"/>
          </p:cNvSpPr>
          <p:nvPr>
            <p:ph type="dt" sz="half" idx="10"/>
          </p:nvPr>
        </p:nvSpPr>
        <p:spPr/>
        <p:txBody>
          <a:bodyPr/>
          <a:lstStyle>
            <a:lvl1pPr>
              <a:defRPr/>
            </a:lvl1pPr>
          </a:lstStyle>
          <a:p>
            <a:pPr>
              <a:defRPr/>
            </a:pPr>
            <a:fld id="{BE485C18-B5E6-664C-B57E-78570E10B6B9}" type="datetime1">
              <a:rPr lang="en-US" altLang="en-US"/>
              <a:pPr>
                <a:defRPr/>
              </a:pPr>
              <a:t>11/8/21</a:t>
            </a:fld>
            <a:endParaRPr lang="en-US" altLang="en-US"/>
          </a:p>
        </p:txBody>
      </p:sp>
      <p:sp>
        <p:nvSpPr>
          <p:cNvPr id="6" name="Footer Placeholder 4">
            <a:extLst>
              <a:ext uri="{FF2B5EF4-FFF2-40B4-BE49-F238E27FC236}">
                <a16:creationId xmlns:a16="http://schemas.microsoft.com/office/drawing/2014/main" id="{4FFF5439-E7E6-3C4B-B4FE-68F0500A5C2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E9274B0-72B8-4242-A59D-46790347FA26}"/>
              </a:ext>
            </a:extLst>
          </p:cNvPr>
          <p:cNvSpPr>
            <a:spLocks noGrp="1"/>
          </p:cNvSpPr>
          <p:nvPr>
            <p:ph type="sldNum" sz="quarter" idx="12"/>
          </p:nvPr>
        </p:nvSpPr>
        <p:spPr/>
        <p:txBody>
          <a:bodyPr/>
          <a:lstStyle>
            <a:lvl1pPr>
              <a:defRPr/>
            </a:lvl1pPr>
          </a:lstStyle>
          <a:p>
            <a:pPr>
              <a:defRPr/>
            </a:pPr>
            <a:fld id="{E01407D1-C458-8F4F-A7C2-55B2648901DD}" type="slidenum">
              <a:rPr lang="en-US" altLang="en-US"/>
              <a:pPr>
                <a:defRPr/>
              </a:pPr>
              <a:t>‹#›</a:t>
            </a:fld>
            <a:endParaRPr lang="en-US" altLang="en-US"/>
          </a:p>
        </p:txBody>
      </p:sp>
    </p:spTree>
    <p:extLst>
      <p:ext uri="{BB962C8B-B14F-4D97-AF65-F5344CB8AC3E}">
        <p14:creationId xmlns:p14="http://schemas.microsoft.com/office/powerpoint/2010/main" val="1393972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BA6B0AC2-E933-7044-9036-1C796270E67F}"/>
              </a:ext>
            </a:extLst>
          </p:cNvPr>
          <p:cNvSpPr>
            <a:spLocks noGrp="1"/>
          </p:cNvSpPr>
          <p:nvPr>
            <p:ph type="dt" sz="half" idx="10"/>
          </p:nvPr>
        </p:nvSpPr>
        <p:spPr/>
        <p:txBody>
          <a:bodyPr/>
          <a:lstStyle>
            <a:lvl1pPr>
              <a:defRPr/>
            </a:lvl1pPr>
          </a:lstStyle>
          <a:p>
            <a:pPr>
              <a:defRPr/>
            </a:pPr>
            <a:fld id="{F31A138A-AF37-6540-AD8E-3F417F2B4756}" type="datetime1">
              <a:rPr lang="en-US" altLang="en-US"/>
              <a:pPr>
                <a:defRPr/>
              </a:pPr>
              <a:t>11/8/21</a:t>
            </a:fld>
            <a:endParaRPr lang="en-US" altLang="en-US"/>
          </a:p>
        </p:txBody>
      </p:sp>
      <p:sp>
        <p:nvSpPr>
          <p:cNvPr id="6" name="Footer Placeholder 4">
            <a:extLst>
              <a:ext uri="{FF2B5EF4-FFF2-40B4-BE49-F238E27FC236}">
                <a16:creationId xmlns:a16="http://schemas.microsoft.com/office/drawing/2014/main" id="{1951CFFB-DE1B-F944-A28F-C2F0D1DD674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C91F051-6DB9-B246-9F2F-D94B84F69833}"/>
              </a:ext>
            </a:extLst>
          </p:cNvPr>
          <p:cNvSpPr>
            <a:spLocks noGrp="1"/>
          </p:cNvSpPr>
          <p:nvPr>
            <p:ph type="sldNum" sz="quarter" idx="12"/>
          </p:nvPr>
        </p:nvSpPr>
        <p:spPr/>
        <p:txBody>
          <a:bodyPr/>
          <a:lstStyle>
            <a:lvl1pPr>
              <a:defRPr/>
            </a:lvl1pPr>
          </a:lstStyle>
          <a:p>
            <a:pPr>
              <a:defRPr/>
            </a:pPr>
            <a:fld id="{566E2507-1943-034A-8C36-5B956A1178C4}" type="slidenum">
              <a:rPr lang="en-US" altLang="en-US"/>
              <a:pPr>
                <a:defRPr/>
              </a:pPr>
              <a:t>‹#›</a:t>
            </a:fld>
            <a:endParaRPr lang="en-US" altLang="en-US"/>
          </a:p>
        </p:txBody>
      </p:sp>
    </p:spTree>
    <p:extLst>
      <p:ext uri="{BB962C8B-B14F-4D97-AF65-F5344CB8AC3E}">
        <p14:creationId xmlns:p14="http://schemas.microsoft.com/office/powerpoint/2010/main" val="1859610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BDD892E-B8C0-4A41-9FC1-102AC827E0F6}"/>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905ED65-FD8B-D94C-A34B-1E8FA96D47AF}"/>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E315701-2D77-B34E-81C2-29D8280EF85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Corbel" charset="0"/>
                <a:ea typeface="ＭＳ Ｐゴシック" charset="-128"/>
              </a:defRPr>
            </a:lvl1pPr>
          </a:lstStyle>
          <a:p>
            <a:pPr>
              <a:defRPr/>
            </a:pPr>
            <a:fld id="{E9066E47-E8D5-2C40-8495-255ADBF7FE09}" type="datetime1">
              <a:rPr lang="en-US" altLang="en-US"/>
              <a:pPr>
                <a:defRPr/>
              </a:pPr>
              <a:t>11/8/21</a:t>
            </a:fld>
            <a:endParaRPr lang="en-US" altLang="en-US"/>
          </a:p>
        </p:txBody>
      </p:sp>
      <p:sp>
        <p:nvSpPr>
          <p:cNvPr id="5" name="Footer Placeholder 4">
            <a:extLst>
              <a:ext uri="{FF2B5EF4-FFF2-40B4-BE49-F238E27FC236}">
                <a16:creationId xmlns:a16="http://schemas.microsoft.com/office/drawing/2014/main" id="{F84375AE-5480-1B41-A0C6-99C6D302DC6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Corbel"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2F3EA474-4874-094C-8DEE-84C5D432627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Corbel" charset="0"/>
                <a:ea typeface="ＭＳ Ｐゴシック" charset="-128"/>
              </a:defRPr>
            </a:lvl1pPr>
          </a:lstStyle>
          <a:p>
            <a:pPr>
              <a:defRPr/>
            </a:pPr>
            <a:fld id="{B3F471DC-3AED-084D-8603-5818C822A7F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charset="0"/>
        </a:defRPr>
      </a:lvl2pPr>
      <a:lvl3pPr algn="l" defTabSz="685800" rtl="0" eaLnBrk="0" fontAlgn="base" hangingPunct="0">
        <a:lnSpc>
          <a:spcPct val="90000"/>
        </a:lnSpc>
        <a:spcBef>
          <a:spcPct val="0"/>
        </a:spcBef>
        <a:spcAft>
          <a:spcPct val="0"/>
        </a:spcAft>
        <a:defRPr sz="3300">
          <a:solidFill>
            <a:schemeClr val="tx1"/>
          </a:solidFill>
          <a:latin typeface="Calibri Light" charset="0"/>
        </a:defRPr>
      </a:lvl3pPr>
      <a:lvl4pPr algn="l" defTabSz="685800" rtl="0" eaLnBrk="0" fontAlgn="base" hangingPunct="0">
        <a:lnSpc>
          <a:spcPct val="90000"/>
        </a:lnSpc>
        <a:spcBef>
          <a:spcPct val="0"/>
        </a:spcBef>
        <a:spcAft>
          <a:spcPct val="0"/>
        </a:spcAft>
        <a:defRPr sz="3300">
          <a:solidFill>
            <a:schemeClr val="tx1"/>
          </a:solidFill>
          <a:latin typeface="Calibri Light" charset="0"/>
        </a:defRPr>
      </a:lvl4pPr>
      <a:lvl5pPr algn="l" defTabSz="685800" rtl="0" eaLnBrk="0" fontAlgn="base" hangingPunct="0">
        <a:lnSpc>
          <a:spcPct val="90000"/>
        </a:lnSpc>
        <a:spcBef>
          <a:spcPct val="0"/>
        </a:spcBef>
        <a:spcAft>
          <a:spcPct val="0"/>
        </a:spcAft>
        <a:defRPr sz="3300">
          <a:solidFill>
            <a:schemeClr val="tx1"/>
          </a:solidFill>
          <a:latin typeface="Calibri Light" charset="0"/>
        </a:defRPr>
      </a:lvl5pPr>
      <a:lvl6pPr marL="457200" algn="l" defTabSz="685800" rtl="0" fontAlgn="base">
        <a:lnSpc>
          <a:spcPct val="90000"/>
        </a:lnSpc>
        <a:spcBef>
          <a:spcPct val="0"/>
        </a:spcBef>
        <a:spcAft>
          <a:spcPct val="0"/>
        </a:spcAft>
        <a:defRPr sz="3300">
          <a:solidFill>
            <a:schemeClr val="tx1"/>
          </a:solidFill>
          <a:latin typeface="Calibri Light" charset="0"/>
        </a:defRPr>
      </a:lvl6pPr>
      <a:lvl7pPr marL="914400" algn="l" defTabSz="685800" rtl="0" fontAlgn="base">
        <a:lnSpc>
          <a:spcPct val="90000"/>
        </a:lnSpc>
        <a:spcBef>
          <a:spcPct val="0"/>
        </a:spcBef>
        <a:spcAft>
          <a:spcPct val="0"/>
        </a:spcAft>
        <a:defRPr sz="3300">
          <a:solidFill>
            <a:schemeClr val="tx1"/>
          </a:solidFill>
          <a:latin typeface="Calibri Light" charset="0"/>
        </a:defRPr>
      </a:lvl7pPr>
      <a:lvl8pPr marL="1371600" algn="l" defTabSz="685800" rtl="0" fontAlgn="base">
        <a:lnSpc>
          <a:spcPct val="90000"/>
        </a:lnSpc>
        <a:spcBef>
          <a:spcPct val="0"/>
        </a:spcBef>
        <a:spcAft>
          <a:spcPct val="0"/>
        </a:spcAft>
        <a:defRPr sz="3300">
          <a:solidFill>
            <a:schemeClr val="tx1"/>
          </a:solidFill>
          <a:latin typeface="Calibri Light" charset="0"/>
        </a:defRPr>
      </a:lvl8pPr>
      <a:lvl9pPr marL="1828800" algn="l" defTabSz="685800" rtl="0" fontAlgn="base">
        <a:lnSpc>
          <a:spcPct val="90000"/>
        </a:lnSpc>
        <a:spcBef>
          <a:spcPct val="0"/>
        </a:spcBef>
        <a:spcAft>
          <a:spcPct val="0"/>
        </a:spcAft>
        <a:defRPr sz="3300">
          <a:solidFill>
            <a:schemeClr val="tx1"/>
          </a:solidFill>
          <a:latin typeface="Calibri Light"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na.eventscloud.com/ereg/index.php?eventid=630465&amp;"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assets-global.website-files.com/5d3725188825e071f1670246/6062383b3f8932b212e9c98b_PBIS%20Cultural%20Responsiveness%20Field%20Guide%20v2.pdf"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s://www.pbisvermont.org/training-resources/webinars/"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pbisapps.org/community/Pages/The-October-Catch.aspx"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2.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1.png"/><Relationship Id="rId2" Type="http://schemas.openxmlformats.org/officeDocument/2006/relationships/tags" Target="../tags/tag2.xml"/><Relationship Id="rId16" Type="http://schemas.openxmlformats.org/officeDocument/2006/relationships/image" Target="../media/image2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43.xml"/><Relationship Id="rId5" Type="http://schemas.openxmlformats.org/officeDocument/2006/relationships/tags" Target="../tags/tag5.xml"/><Relationship Id="rId15" Type="http://schemas.openxmlformats.org/officeDocument/2006/relationships/image" Target="../media/image24.png"/><Relationship Id="rId10" Type="http://schemas.openxmlformats.org/officeDocument/2006/relationships/slideLayout" Target="../slideLayouts/slideLayout4.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4.xml"/><Relationship Id="rId5" Type="http://schemas.openxmlformats.org/officeDocument/2006/relationships/tags" Target="../tags/tag14.xml"/><Relationship Id="rId4" Type="http://schemas.openxmlformats.org/officeDocument/2006/relationships/tags" Target="../tags/tag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17.xml"/><Relationship Id="rId7" Type="http://schemas.openxmlformats.org/officeDocument/2006/relationships/image" Target="../media/image26.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44.xml"/><Relationship Id="rId5" Type="http://schemas.openxmlformats.org/officeDocument/2006/relationships/slideLayout" Target="../slideLayouts/slideLayout2.xml"/><Relationship Id="rId4" Type="http://schemas.openxmlformats.org/officeDocument/2006/relationships/tags" Target="../tags/tag18.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www.pbis.org/Common/Cms/files/TIPS/TIPS%20Policy%20Brief.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pbisapps.org/community/Pages/Sustaining-Implementation-Together.aspx"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drive.google.com/file/d/1IOy3wB8OZhG41hqF3xyq8p4OannoDbVN/view"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3.xml.rels><?xml version="1.0" encoding="UTF-8" standalone="yes"?>
<Relationships xmlns="http://schemas.openxmlformats.org/package/2006/relationships"><Relationship Id="rId3" Type="http://schemas.openxmlformats.org/officeDocument/2006/relationships/hyperlink" Target="https://www.pbisvermont.org/wp-content/uploads/2017/12/StaffDataPresentationTemplateTFISAS2018.pptx"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s://www.facebook.com/JfkElementary/" TargetMode="External"/><Relationship Id="rId5" Type="http://schemas.openxmlformats.org/officeDocument/2006/relationships/hyperlink" Target="https://twitter.com/hrouelle" TargetMode="External"/><Relationship Id="rId4" Type="http://schemas.openxmlformats.org/officeDocument/2006/relationships/hyperlink" Target="https://fwsu-blog.org/tag/pbis/"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www.pbisvermont.org/professional-development-calendar/"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docs.google.com/document/d/1DjAb3Ghy9Gl0t-6s2tFE58cUrUiXKjQBvmD-C2YIZDE/edit"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s://assets-global.website-files.com/5d3725188825e071f1670246/5d702a94884d46bd54628aeb_a1_h2_tipsfidelitychecklist-2.pdf" TargetMode="External"/><Relationship Id="rId5" Type="http://schemas.openxmlformats.org/officeDocument/2006/relationships/hyperlink" Target="https://assets-global.website-files.com/5d3725188825e071f1670246/6062383b3f8932b212e9c98b_PBIS%20Cultural%20Responsiveness%20Field%20Guide%20v2.pdf" TargetMode="External"/><Relationship Id="rId4" Type="http://schemas.openxmlformats.org/officeDocument/2006/relationships/hyperlink" Target="https://www.pbisapps.org/resource/data-drill-down-custom-report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3">
            <a:extLst>
              <a:ext uri="{FF2B5EF4-FFF2-40B4-BE49-F238E27FC236}">
                <a16:creationId xmlns:a16="http://schemas.microsoft.com/office/drawing/2014/main" id="{215BA3D9-1ED4-584E-B577-80C36AAE0C83}"/>
              </a:ext>
            </a:extLst>
          </p:cNvPr>
          <p:cNvSpPr>
            <a:spLocks noGrp="1"/>
          </p:cNvSpPr>
          <p:nvPr>
            <p:ph type="ctrTitle"/>
          </p:nvPr>
        </p:nvSpPr>
        <p:spPr>
          <a:xfrm>
            <a:off x="0" y="-215900"/>
            <a:ext cx="9144000" cy="1470025"/>
          </a:xfrm>
        </p:spPr>
        <p:txBody>
          <a:bodyPr/>
          <a:lstStyle/>
          <a:p>
            <a:pPr eaLnBrk="1" hangingPunct="1">
              <a:defRPr/>
            </a:pPr>
            <a:r>
              <a:rPr lang="en-US" altLang="en-US" sz="6600" b="1" dirty="0">
                <a:solidFill>
                  <a:schemeClr val="accent6">
                    <a:lumMod val="50000"/>
                  </a:schemeClr>
                </a:solidFill>
              </a:rPr>
              <a:t>Facilitating Data Days</a:t>
            </a:r>
            <a:endParaRPr lang="en-US" altLang="en-US" sz="4000" i="1" dirty="0">
              <a:solidFill>
                <a:schemeClr val="accent6">
                  <a:lumMod val="50000"/>
                </a:schemeClr>
              </a:solidFill>
            </a:endParaRPr>
          </a:p>
        </p:txBody>
      </p:sp>
      <p:pic>
        <p:nvPicPr>
          <p:cNvPr id="16386" name="Picture 1">
            <a:extLst>
              <a:ext uri="{FF2B5EF4-FFF2-40B4-BE49-F238E27FC236}">
                <a16:creationId xmlns:a16="http://schemas.microsoft.com/office/drawing/2014/main" id="{D6DC6C56-5641-E34E-8AC7-9D550AB68F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3400" y="1866900"/>
            <a:ext cx="55943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7F31739-F1F8-3146-9933-FB8826D3EF2C}"/>
              </a:ext>
            </a:extLst>
          </p:cNvPr>
          <p:cNvSpPr txBox="1"/>
          <p:nvPr/>
        </p:nvSpPr>
        <p:spPr>
          <a:xfrm>
            <a:off x="0" y="5811838"/>
            <a:ext cx="9144000" cy="830262"/>
          </a:xfrm>
          <a:prstGeom prst="rect">
            <a:avLst/>
          </a:prstGeom>
          <a:noFill/>
        </p:spPr>
        <p:txBody>
          <a:bodyPr>
            <a:spAutoFit/>
          </a:bodyPr>
          <a:lstStyle/>
          <a:p>
            <a:pPr algn="ctr" eaLnBrk="1" hangingPunct="1">
              <a:defRPr/>
            </a:pPr>
            <a:r>
              <a:rPr lang="en-US" sz="2400" i="1" dirty="0">
                <a:latin typeface="+mn-lt"/>
                <a:ea typeface="ＭＳ Ｐゴシック" charset="-128"/>
              </a:rPr>
              <a:t>Presented by the VTPBIS State Team </a:t>
            </a:r>
          </a:p>
          <a:p>
            <a:pPr algn="ctr" eaLnBrk="1" hangingPunct="1">
              <a:defRPr/>
            </a:pPr>
            <a:r>
              <a:rPr lang="en-US" sz="2400" i="1" dirty="0">
                <a:latin typeface="+mn-lt"/>
                <a:ea typeface="ＭＳ Ｐゴシック" charset="-128"/>
              </a:rPr>
              <a:t>November, 2021</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3B757BF3-C6C0-2F4A-966E-FDAB0ACC3AB7}"/>
              </a:ext>
            </a:extLst>
          </p:cNvPr>
          <p:cNvSpPr>
            <a:spLocks noGrp="1"/>
          </p:cNvSpPr>
          <p:nvPr>
            <p:ph type="title"/>
          </p:nvPr>
        </p:nvSpPr>
        <p:spPr/>
        <p:txBody>
          <a:bodyPr/>
          <a:lstStyle/>
          <a:p>
            <a:pPr>
              <a:defRPr/>
            </a:pPr>
            <a:r>
              <a:rPr lang="en-US" altLang="en-US" sz="4000" b="1" dirty="0">
                <a:solidFill>
                  <a:schemeClr val="accent6">
                    <a:lumMod val="50000"/>
                  </a:schemeClr>
                </a:solidFill>
                <a:ea typeface="ＭＳ Ｐゴシック" panose="020B0600070205080204" pitchFamily="34" charset="-128"/>
              </a:rPr>
              <a:t>What Are </a:t>
            </a:r>
            <a:r>
              <a:rPr lang="en-US" altLang="en-US" sz="4000" b="1" i="1" dirty="0">
                <a:solidFill>
                  <a:schemeClr val="accent6">
                    <a:lumMod val="50000"/>
                  </a:schemeClr>
                </a:solidFill>
                <a:ea typeface="ＭＳ Ｐゴシック" panose="020B0600070205080204" pitchFamily="34" charset="-128"/>
              </a:rPr>
              <a:t>Your </a:t>
            </a:r>
            <a:r>
              <a:rPr lang="en-US" altLang="en-US" sz="4000" b="1" dirty="0">
                <a:solidFill>
                  <a:schemeClr val="accent6">
                    <a:lumMod val="50000"/>
                  </a:schemeClr>
                </a:solidFill>
                <a:ea typeface="ＭＳ Ｐゴシック" panose="020B0600070205080204" pitchFamily="34" charset="-128"/>
              </a:rPr>
              <a:t>Outcomes?</a:t>
            </a:r>
            <a:endParaRPr lang="en-US" altLang="en-US" sz="4000" b="1" i="1" dirty="0">
              <a:solidFill>
                <a:schemeClr val="accent6">
                  <a:lumMod val="50000"/>
                </a:schemeClr>
              </a:solidFill>
              <a:ea typeface="ＭＳ Ｐゴシック" panose="020B0600070205080204" pitchFamily="34" charset="-128"/>
            </a:endParaRPr>
          </a:p>
        </p:txBody>
      </p:sp>
      <p:sp>
        <p:nvSpPr>
          <p:cNvPr id="39938" name="Content Placeholder 2">
            <a:extLst>
              <a:ext uri="{FF2B5EF4-FFF2-40B4-BE49-F238E27FC236}">
                <a16:creationId xmlns:a16="http://schemas.microsoft.com/office/drawing/2014/main" id="{B860F255-EC3D-AD4D-93C0-33CB097FB2F1}"/>
              </a:ext>
            </a:extLst>
          </p:cNvPr>
          <p:cNvSpPr>
            <a:spLocks noGrp="1"/>
          </p:cNvSpPr>
          <p:nvPr>
            <p:ph idx="1"/>
          </p:nvPr>
        </p:nvSpPr>
        <p:spPr/>
        <p:txBody>
          <a:bodyPr/>
          <a:lstStyle/>
          <a:p>
            <a:pPr marL="0" indent="0">
              <a:buFont typeface="Arial" panose="020B0604020202020204" pitchFamily="34" charset="0"/>
              <a:buNone/>
              <a:defRPr/>
            </a:pPr>
            <a:r>
              <a:rPr lang="en-US" altLang="en-US" sz="2400" dirty="0">
                <a:ea typeface="ＭＳ Ｐゴシック" panose="020B0600070205080204" pitchFamily="34" charset="-128"/>
              </a:rPr>
              <a:t>Outcomes should be:</a:t>
            </a:r>
          </a:p>
          <a:p>
            <a:pPr lvl="1">
              <a:defRPr/>
            </a:pPr>
            <a:r>
              <a:rPr lang="en-US" altLang="en-US" sz="2400" dirty="0">
                <a:ea typeface="ＭＳ Ｐゴシック" panose="020B0600070205080204" pitchFamily="34" charset="-128"/>
              </a:rPr>
              <a:t>Locally determined</a:t>
            </a:r>
          </a:p>
          <a:p>
            <a:pPr lvl="1">
              <a:defRPr/>
            </a:pPr>
            <a:r>
              <a:rPr lang="en-US" altLang="en-US" sz="2400" dirty="0">
                <a:ea typeface="ＭＳ Ｐゴシック" panose="020B0600070205080204" pitchFamily="34" charset="-128"/>
              </a:rPr>
              <a:t>Contextually and culturally relevant</a:t>
            </a:r>
          </a:p>
          <a:p>
            <a:pPr lvl="1">
              <a:defRPr/>
            </a:pPr>
            <a:r>
              <a:rPr lang="en-US" altLang="en-US" sz="2400" dirty="0">
                <a:ea typeface="ＭＳ Ｐゴシック" panose="020B0600070205080204" pitchFamily="34" charset="-128"/>
              </a:rPr>
              <a:t>Observable and measurable</a:t>
            </a:r>
          </a:p>
          <a:p>
            <a:pPr lvl="1">
              <a:defRPr/>
            </a:pPr>
            <a:r>
              <a:rPr lang="en-US" altLang="en-US" sz="2400" dirty="0">
                <a:ea typeface="ＭＳ Ｐゴシック" panose="020B0600070205080204" pitchFamily="34" charset="-128"/>
              </a:rPr>
              <a:t>Summarized in goal statements</a:t>
            </a:r>
          </a:p>
          <a:p>
            <a:pPr marL="685800" lvl="2" indent="0">
              <a:buFont typeface="Arial" panose="020B0604020202020204" pitchFamily="34" charset="0"/>
              <a:buNone/>
              <a:defRPr/>
            </a:pPr>
            <a:endParaRPr lang="en-US" altLang="en-US" sz="2400" dirty="0">
              <a:ea typeface="ＭＳ Ｐゴシック" panose="020B0600070205080204" pitchFamily="34" charset="-128"/>
            </a:endParaRPr>
          </a:p>
          <a:p>
            <a:pPr marL="0" indent="0">
              <a:buFont typeface="Arial" panose="020B0604020202020204" pitchFamily="34" charset="0"/>
              <a:buNone/>
              <a:defRPr/>
            </a:pPr>
            <a:r>
              <a:rPr lang="en-US" altLang="en-US" sz="2400" dirty="0">
                <a:ea typeface="ＭＳ Ｐゴシック" panose="020B0600070205080204" pitchFamily="34" charset="-128"/>
              </a:rPr>
              <a:t>Consider using a “SMART Goal Format”</a:t>
            </a:r>
          </a:p>
          <a:p>
            <a:pPr marL="342900" lvl="1" indent="0">
              <a:buFont typeface="Arial" panose="020B0604020202020204" pitchFamily="34" charset="0"/>
              <a:buNone/>
              <a:defRPr/>
            </a:pPr>
            <a:endParaRPr lang="en-US" altLang="en-US" sz="2400" dirty="0">
              <a:ea typeface="ＭＳ Ｐゴシック" panose="020B0600070205080204" pitchFamily="34" charset="-128"/>
            </a:endParaRPr>
          </a:p>
        </p:txBody>
      </p:sp>
      <p:pic>
        <p:nvPicPr>
          <p:cNvPr id="34819" name="Picture 1">
            <a:extLst>
              <a:ext uri="{FF2B5EF4-FFF2-40B4-BE49-F238E27FC236}">
                <a16:creationId xmlns:a16="http://schemas.microsoft.com/office/drawing/2014/main" id="{04802F1B-9257-2643-9FD2-5DE0B91609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5388" y="2401888"/>
            <a:ext cx="21066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091C7390-A34C-C849-AFFD-95AB7B9849D2}"/>
              </a:ext>
            </a:extLst>
          </p:cNvPr>
          <p:cNvSpPr>
            <a:spLocks noGrp="1"/>
          </p:cNvSpPr>
          <p:nvPr>
            <p:ph type="title"/>
          </p:nvPr>
        </p:nvSpPr>
        <p:spPr/>
        <p:txBody>
          <a:bodyPr/>
          <a:lstStyle/>
          <a:p>
            <a:pPr>
              <a:defRPr/>
            </a:pPr>
            <a:r>
              <a:rPr lang="en-US" altLang="en-US" sz="4000" b="1" dirty="0">
                <a:solidFill>
                  <a:schemeClr val="accent6">
                    <a:lumMod val="50000"/>
                  </a:schemeClr>
                </a:solidFill>
                <a:ea typeface="ＭＳ Ｐゴシック" panose="020B0600070205080204" pitchFamily="34" charset="-128"/>
              </a:rPr>
              <a:t>Sample Outcomes</a:t>
            </a:r>
          </a:p>
        </p:txBody>
      </p:sp>
      <p:sp>
        <p:nvSpPr>
          <p:cNvPr id="36866" name="Content Placeholder 2">
            <a:extLst>
              <a:ext uri="{FF2B5EF4-FFF2-40B4-BE49-F238E27FC236}">
                <a16:creationId xmlns:a16="http://schemas.microsoft.com/office/drawing/2014/main" id="{6BD5FD70-1792-AB40-A169-7706D8070D16}"/>
              </a:ext>
            </a:extLst>
          </p:cNvPr>
          <p:cNvSpPr>
            <a:spLocks noGrp="1"/>
          </p:cNvSpPr>
          <p:nvPr>
            <p:ph idx="1"/>
          </p:nvPr>
        </p:nvSpPr>
        <p:spPr/>
        <p:txBody>
          <a:bodyPr/>
          <a:lstStyle/>
          <a:p>
            <a:r>
              <a:rPr lang="en-US" altLang="en-US" sz="2800" dirty="0">
                <a:ea typeface="ＭＳ Ｐゴシック" panose="020B0600070205080204" pitchFamily="34" charset="-128"/>
              </a:rPr>
              <a:t>Reduce problem behaviors</a:t>
            </a:r>
          </a:p>
          <a:p>
            <a:r>
              <a:rPr lang="en-US" altLang="en-US" sz="2800" dirty="0">
                <a:ea typeface="ＭＳ Ｐゴシック" panose="020B0600070205080204" pitchFamily="34" charset="-128"/>
              </a:rPr>
              <a:t>Increase engagement</a:t>
            </a:r>
          </a:p>
          <a:p>
            <a:r>
              <a:rPr lang="en-US" altLang="en-US" sz="2800" dirty="0">
                <a:ea typeface="ＭＳ Ｐゴシック" panose="020B0600070205080204" pitchFamily="34" charset="-128"/>
              </a:rPr>
              <a:t>Reduce bullying</a:t>
            </a:r>
          </a:p>
          <a:p>
            <a:r>
              <a:rPr lang="en-US" altLang="en-US" sz="2800" dirty="0">
                <a:ea typeface="ＭＳ Ｐゴシック" panose="020B0600070205080204" pitchFamily="34" charset="-128"/>
              </a:rPr>
              <a:t>Increase attendance</a:t>
            </a:r>
          </a:p>
          <a:p>
            <a:r>
              <a:rPr lang="en-US" altLang="en-US" sz="2800" dirty="0">
                <a:ea typeface="ＭＳ Ｐゴシック" panose="020B0600070205080204" pitchFamily="34" charset="-128"/>
              </a:rPr>
              <a:t>Decrease referrals for Special Education</a:t>
            </a:r>
          </a:p>
          <a:p>
            <a:r>
              <a:rPr lang="en-US" altLang="en-US" sz="2800" dirty="0">
                <a:ea typeface="ＭＳ Ｐゴシック" panose="020B0600070205080204" pitchFamily="34" charset="-128"/>
              </a:rPr>
              <a:t>Increase school morale</a:t>
            </a:r>
          </a:p>
          <a:p>
            <a:r>
              <a:rPr lang="en-US" altLang="en-US" sz="2800" dirty="0">
                <a:ea typeface="ＭＳ Ｐゴシック" panose="020B0600070205080204" pitchFamily="34" charset="-128"/>
              </a:rPr>
              <a:t>Improve academic scores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62E9A16E-323E-8649-A67A-3497BA37136C}"/>
              </a:ext>
            </a:extLst>
          </p:cNvPr>
          <p:cNvSpPr>
            <a:spLocks noGrp="1"/>
          </p:cNvSpPr>
          <p:nvPr>
            <p:ph type="title"/>
          </p:nvPr>
        </p:nvSpPr>
        <p:spPr/>
        <p:txBody>
          <a:bodyPr/>
          <a:lstStyle/>
          <a:p>
            <a:pPr>
              <a:defRPr/>
            </a:pPr>
            <a:r>
              <a:rPr lang="en-US" altLang="en-US" sz="4000" b="1" dirty="0">
                <a:solidFill>
                  <a:schemeClr val="accent6">
                    <a:lumMod val="50000"/>
                  </a:schemeClr>
                </a:solidFill>
                <a:ea typeface="ＭＳ Ｐゴシック" panose="020B0600070205080204" pitchFamily="34" charset="-128"/>
              </a:rPr>
              <a:t>Sample Outcome Statements</a:t>
            </a:r>
          </a:p>
        </p:txBody>
      </p:sp>
      <p:sp>
        <p:nvSpPr>
          <p:cNvPr id="38914" name="Content Placeholder 2">
            <a:extLst>
              <a:ext uri="{FF2B5EF4-FFF2-40B4-BE49-F238E27FC236}">
                <a16:creationId xmlns:a16="http://schemas.microsoft.com/office/drawing/2014/main" id="{D214E715-2A0C-5743-82D9-011BD12B82D6}"/>
              </a:ext>
            </a:extLst>
          </p:cNvPr>
          <p:cNvSpPr>
            <a:spLocks noGrp="1"/>
          </p:cNvSpPr>
          <p:nvPr>
            <p:ph idx="1"/>
          </p:nvPr>
        </p:nvSpPr>
        <p:spPr/>
        <p:txBody>
          <a:bodyPr/>
          <a:lstStyle/>
          <a:p>
            <a:pPr marL="0" indent="0">
              <a:buFont typeface="Arial" panose="020B0604020202020204" pitchFamily="34" charset="0"/>
              <a:buNone/>
            </a:pPr>
            <a:r>
              <a:rPr lang="en-US" altLang="en-US" sz="2000" i="1" dirty="0">
                <a:ea typeface="ＭＳ Ｐゴシック" panose="020B0600070205080204" pitchFamily="34" charset="-128"/>
              </a:rPr>
              <a:t>“</a:t>
            </a:r>
            <a:r>
              <a:rPr lang="en-US" altLang="ja-JP" sz="2000" i="1" dirty="0">
                <a:ea typeface="ＭＳ Ｐゴシック" panose="020B0600070205080204" pitchFamily="34" charset="-128"/>
              </a:rPr>
              <a:t>Given school-wide implementation of PBIS with fidelity, we will decrease the number of student suspensions and expulsions by 10% by the end of the school year.</a:t>
            </a:r>
            <a:r>
              <a:rPr lang="en-US" altLang="en-US" sz="2000" i="1" dirty="0">
                <a:ea typeface="ＭＳ Ｐゴシック" panose="020B0600070205080204" pitchFamily="34" charset="-128"/>
              </a:rPr>
              <a:t>”</a:t>
            </a:r>
          </a:p>
          <a:p>
            <a:pPr marL="0" indent="0">
              <a:buFont typeface="Arial" panose="020B0604020202020204" pitchFamily="34" charset="0"/>
              <a:buNone/>
            </a:pPr>
            <a:endParaRPr lang="en-US" altLang="en-US" sz="2000" i="1" dirty="0">
              <a:ea typeface="ＭＳ Ｐゴシック" panose="020B0600070205080204" pitchFamily="34" charset="-128"/>
            </a:endParaRPr>
          </a:p>
          <a:p>
            <a:pPr marL="0" indent="0">
              <a:buFont typeface="Arial" panose="020B0604020202020204" pitchFamily="34" charset="0"/>
              <a:buNone/>
            </a:pPr>
            <a:r>
              <a:rPr lang="en-US" altLang="en-US" sz="2000" i="1" dirty="0">
                <a:ea typeface="ＭＳ Ｐゴシック" panose="020B0600070205080204" pitchFamily="34" charset="-128"/>
              </a:rPr>
              <a:t>“Given opportunities for teachers to reflect with each other, for leadership to validate their concerns, and a plan to address staffing supports at the leadership level, staff school climate data will improve to an overall average score of 3.5 by Spring, 2022.”</a:t>
            </a:r>
          </a:p>
          <a:p>
            <a:pPr marL="0" indent="0">
              <a:buFont typeface="Arial" panose="020B0604020202020204" pitchFamily="34" charset="0"/>
              <a:buNone/>
            </a:pPr>
            <a:endParaRPr lang="en-US" altLang="ja-JP" sz="2000" i="1" dirty="0">
              <a:ea typeface="ＭＳ Ｐゴシック" panose="020B0600070205080204" pitchFamily="34" charset="-128"/>
            </a:endParaRPr>
          </a:p>
          <a:p>
            <a:pPr marL="0" indent="0">
              <a:buNone/>
            </a:pPr>
            <a:r>
              <a:rPr lang="en-US" altLang="ja-JP" sz="2000" i="1" dirty="0">
                <a:ea typeface="ＭＳ Ｐゴシック" panose="020B0600070205080204" pitchFamily="34" charset="-128"/>
              </a:rPr>
              <a:t>“Given a monthly review of student outcome data </a:t>
            </a:r>
            <a:r>
              <a:rPr lang="en-US" sz="2000" i="1" dirty="0"/>
              <a:t>disaggregated by race/ethnicity, the rate of referrals for black students will be even compared with all other groups by the end of the school year.”</a:t>
            </a:r>
            <a:endParaRPr lang="en-US" altLang="ja-JP" sz="2000" i="1" dirty="0">
              <a:ea typeface="ＭＳ Ｐゴシック" panose="020B0600070205080204" pitchFamily="34" charset="-128"/>
            </a:endParaRPr>
          </a:p>
          <a:p>
            <a:pPr marL="0" indent="0">
              <a:buFont typeface="Arial" panose="020B0604020202020204" pitchFamily="34" charset="0"/>
              <a:buNone/>
            </a:pPr>
            <a:endParaRPr lang="en-US" altLang="en-US" sz="2800" i="1" dirty="0">
              <a:ea typeface="ＭＳ Ｐゴシック" panose="020B0600070205080204" pitchFamily="34" charset="-128"/>
            </a:endParaRPr>
          </a:p>
          <a:p>
            <a:pPr marL="0" indent="0">
              <a:buFont typeface="Arial" panose="020B0604020202020204" pitchFamily="34" charset="0"/>
              <a:buNone/>
            </a:pPr>
            <a:endParaRPr lang="en-US" altLang="en-US" sz="2800" i="1" dirty="0">
              <a:solidFill>
                <a:srgbClr val="FF0000"/>
              </a:solidFill>
              <a:ea typeface="ＭＳ Ｐゴシック" panose="020B0600070205080204"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5FE0127D-7AE1-414F-A75E-751B622458A6}"/>
              </a:ext>
            </a:extLst>
          </p:cNvPr>
          <p:cNvSpPr>
            <a:spLocks noGrp="1"/>
          </p:cNvSpPr>
          <p:nvPr>
            <p:ph type="title"/>
          </p:nvPr>
        </p:nvSpPr>
        <p:spPr/>
        <p:txBody>
          <a:bodyPr/>
          <a:lstStyle/>
          <a:p>
            <a:pPr>
              <a:defRPr/>
            </a:pPr>
            <a:r>
              <a:rPr lang="en-US" altLang="en-US" sz="4000" b="1" i="1" dirty="0">
                <a:solidFill>
                  <a:schemeClr val="accent6">
                    <a:lumMod val="50000"/>
                  </a:schemeClr>
                </a:solidFill>
                <a:ea typeface="ＭＳ Ｐゴシック" panose="020B0600070205080204" pitchFamily="34" charset="-128"/>
              </a:rPr>
              <a:t>After the Webinar </a:t>
            </a:r>
            <a:br>
              <a:rPr lang="en-US" altLang="en-US" sz="4000" b="1" dirty="0">
                <a:solidFill>
                  <a:schemeClr val="accent6">
                    <a:lumMod val="50000"/>
                  </a:schemeClr>
                </a:solidFill>
                <a:ea typeface="ＭＳ Ｐゴシック" panose="020B0600070205080204" pitchFamily="34" charset="-128"/>
              </a:rPr>
            </a:br>
            <a:r>
              <a:rPr lang="en-US" altLang="en-US" sz="4000" b="1" dirty="0">
                <a:solidFill>
                  <a:schemeClr val="accent6">
                    <a:lumMod val="50000"/>
                  </a:schemeClr>
                </a:solidFill>
                <a:ea typeface="ＭＳ Ｐゴシック" panose="020B0600070205080204" pitchFamily="34" charset="-128"/>
              </a:rPr>
              <a:t>Workbook - Activity 1a. Outcomes </a:t>
            </a:r>
            <a:endParaRPr lang="en-US" altLang="en-US" sz="4000" b="1" dirty="0">
              <a:solidFill>
                <a:schemeClr val="accent6">
                  <a:lumMod val="50000"/>
                </a:schemeClr>
              </a:solidFill>
              <a:highlight>
                <a:srgbClr val="FFFF00"/>
              </a:highlight>
              <a:ea typeface="ＭＳ Ｐゴシック" panose="020B0600070205080204" pitchFamily="34" charset="-128"/>
            </a:endParaRPr>
          </a:p>
        </p:txBody>
      </p:sp>
      <p:sp>
        <p:nvSpPr>
          <p:cNvPr id="40962" name="Content Placeholder 2">
            <a:extLst>
              <a:ext uri="{FF2B5EF4-FFF2-40B4-BE49-F238E27FC236}">
                <a16:creationId xmlns:a16="http://schemas.microsoft.com/office/drawing/2014/main" id="{3833AE1C-029C-FC42-9FAC-50AB7D7F6E9C}"/>
              </a:ext>
            </a:extLst>
          </p:cNvPr>
          <p:cNvSpPr>
            <a:spLocks noGrp="1"/>
          </p:cNvSpPr>
          <p:nvPr>
            <p:ph idx="1"/>
          </p:nvPr>
        </p:nvSpPr>
        <p:spPr/>
        <p:txBody>
          <a:bodyPr/>
          <a:lstStyle/>
          <a:p>
            <a:endParaRPr lang="en-US" altLang="en-US" sz="900" dirty="0">
              <a:ea typeface="ＭＳ Ｐゴシック" panose="020B0600070205080204" pitchFamily="34" charset="-128"/>
            </a:endParaRPr>
          </a:p>
          <a:p>
            <a:r>
              <a:rPr lang="en-US" altLang="en-US" sz="2800" dirty="0">
                <a:ea typeface="ＭＳ Ｐゴシック" panose="020B0600070205080204" pitchFamily="34" charset="-128"/>
              </a:rPr>
              <a:t>Draft an outcome statement that is specific, (observable and) measurable, achievable, realistic, and timely (SMART).</a:t>
            </a:r>
          </a:p>
          <a:p>
            <a:endParaRPr lang="en-US" altLang="en-US" sz="900" dirty="0">
              <a:ea typeface="ＭＳ Ｐゴシック" panose="020B0600070205080204" pitchFamily="34" charset="-128"/>
            </a:endParaRPr>
          </a:p>
          <a:p>
            <a:r>
              <a:rPr lang="en-US" altLang="en-US" sz="2800" dirty="0">
                <a:ea typeface="ＭＳ Ｐゴシック" panose="020B0600070205080204" pitchFamily="34" charset="-128"/>
              </a:rPr>
              <a:t>How will you ensure that </a:t>
            </a:r>
            <a:r>
              <a:rPr lang="en-US" altLang="en-US" sz="2800" b="1" i="1" dirty="0">
                <a:solidFill>
                  <a:srgbClr val="000000"/>
                </a:solidFill>
                <a:ea typeface="ＭＳ Ｐゴシック" panose="020B0600070205080204" pitchFamily="34" charset="-128"/>
              </a:rPr>
              <a:t>all</a:t>
            </a:r>
            <a:r>
              <a:rPr lang="en-US" altLang="en-US" sz="2800" dirty="0">
                <a:ea typeface="ＭＳ Ｐゴシック" panose="020B0600070205080204" pitchFamily="34" charset="-128"/>
              </a:rPr>
              <a:t> stakeholders will experience the same results?</a:t>
            </a:r>
            <a:endParaRPr lang="en-US" altLang="en-US" sz="2800" i="1" dirty="0">
              <a:ea typeface="ＭＳ Ｐゴシック" panose="020B0600070205080204" pitchFamily="34" charset="-128"/>
            </a:endParaRPr>
          </a:p>
          <a:p>
            <a:pPr marL="600075" lvl="2" indent="0">
              <a:buFont typeface="Arial" panose="020B0604020202020204" pitchFamily="34" charset="0"/>
              <a:buNone/>
            </a:pPr>
            <a:r>
              <a:rPr lang="en-US" altLang="en-US" sz="1800" i="1" dirty="0">
                <a:ea typeface="ＭＳ Ｐゴシック" panose="020B0600070205080204" pitchFamily="34" charset="-128"/>
              </a:rPr>
              <a:t>Use the Smart Goal Template to record your outcome statement. </a:t>
            </a:r>
          </a:p>
          <a:p>
            <a:endParaRPr lang="en-US" altLang="en-US" sz="2800" dirty="0">
              <a:ea typeface="ＭＳ Ｐゴシック" panose="020B0600070205080204" pitchFamily="34" charset="-128"/>
            </a:endParaRPr>
          </a:p>
          <a:p>
            <a:endParaRPr lang="en-US" altLang="en-US" sz="2800" dirty="0">
              <a:ea typeface="ＭＳ Ｐゴシック" panose="020B0600070205080204"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1083C2-7DC0-4048-B9C5-66A029738D32}"/>
              </a:ext>
            </a:extLst>
          </p:cNvPr>
          <p:cNvSpPr>
            <a:spLocks noGrp="1"/>
          </p:cNvSpPr>
          <p:nvPr>
            <p:ph type="title"/>
          </p:nvPr>
        </p:nvSpPr>
        <p:spPr/>
        <p:txBody>
          <a:bodyPr/>
          <a:lstStyle/>
          <a:p>
            <a:pPr>
              <a:defRPr/>
            </a:pPr>
            <a:r>
              <a:rPr lang="en-US" sz="4000" b="1" dirty="0">
                <a:solidFill>
                  <a:schemeClr val="accent6">
                    <a:lumMod val="50000"/>
                  </a:schemeClr>
                </a:solidFill>
              </a:rPr>
              <a:t>Type into the chat box:</a:t>
            </a:r>
          </a:p>
        </p:txBody>
      </p:sp>
      <p:sp>
        <p:nvSpPr>
          <p:cNvPr id="43010" name="Content Placeholder 3">
            <a:extLst>
              <a:ext uri="{FF2B5EF4-FFF2-40B4-BE49-F238E27FC236}">
                <a16:creationId xmlns:a16="http://schemas.microsoft.com/office/drawing/2014/main" id="{152F9222-86A5-5248-B8E0-4A50B22EF932}"/>
              </a:ext>
            </a:extLst>
          </p:cNvPr>
          <p:cNvSpPr>
            <a:spLocks noGrp="1"/>
          </p:cNvSpPr>
          <p:nvPr>
            <p:ph idx="1"/>
          </p:nvPr>
        </p:nvSpPr>
        <p:spPr/>
        <p:txBody>
          <a:bodyPr/>
          <a:lstStyle/>
          <a:p>
            <a:r>
              <a:rPr lang="en-US" altLang="en-US" sz="3200" dirty="0"/>
              <a:t>What data do you collect/use to assess the social/emotional/behavioral strengths and challenges at your school?</a:t>
            </a:r>
          </a:p>
          <a:p>
            <a:endParaRPr lang="en-US" altLang="en-US" sz="3200" dirty="0"/>
          </a:p>
          <a:p>
            <a:r>
              <a:rPr lang="en-US" altLang="en-US" sz="3200" dirty="0"/>
              <a:t>How do you use this data for decision-making?</a:t>
            </a:r>
          </a:p>
        </p:txBody>
      </p:sp>
      <p:sp>
        <p:nvSpPr>
          <p:cNvPr id="2" name="Slide Number Placeholder 1">
            <a:extLst>
              <a:ext uri="{FF2B5EF4-FFF2-40B4-BE49-F238E27FC236}">
                <a16:creationId xmlns:a16="http://schemas.microsoft.com/office/drawing/2014/main" id="{17ED76B2-A699-4543-A3A6-12C95893E185}"/>
              </a:ext>
            </a:extLst>
          </p:cNvPr>
          <p:cNvSpPr>
            <a:spLocks noGrp="1"/>
          </p:cNvSpPr>
          <p:nvPr>
            <p:ph type="sldNum" sz="quarter" idx="12"/>
          </p:nvPr>
        </p:nvSpPr>
        <p:spPr/>
        <p:txBody>
          <a:bodyPr/>
          <a:lstStyle/>
          <a:p>
            <a:pPr>
              <a:defRPr/>
            </a:pPr>
            <a:fld id="{2416816D-7C37-7046-A50B-780B003AF926}" type="slidenum">
              <a:rPr lang="en-US" altLang="en-US" smtClean="0"/>
              <a:pPr>
                <a:defRPr/>
              </a:pPr>
              <a:t>14</a:t>
            </a:fld>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2EF71FB0-783D-5240-9A40-11BA5DC5A3E0}"/>
              </a:ext>
            </a:extLst>
          </p:cNvPr>
          <p:cNvSpPr>
            <a:spLocks noGrp="1"/>
          </p:cNvSpPr>
          <p:nvPr>
            <p:ph type="title" idx="4294967295"/>
          </p:nvPr>
        </p:nvSpPr>
        <p:spPr>
          <a:xfrm>
            <a:off x="223838" y="122238"/>
            <a:ext cx="9144000" cy="1252537"/>
          </a:xfrm>
        </p:spPr>
        <p:txBody>
          <a:bodyPr/>
          <a:lstStyle/>
          <a:p>
            <a:pPr eaLnBrk="1" hangingPunct="1">
              <a:defRPr/>
            </a:pPr>
            <a:r>
              <a:rPr lang="en-US" altLang="en-US" sz="4000" b="1" dirty="0">
                <a:solidFill>
                  <a:srgbClr val="006600"/>
                </a:solidFill>
                <a:ea typeface="Calibri" panose="020F0502020204030204" pitchFamily="34" charset="0"/>
                <a:cs typeface="Calibri" panose="020F0502020204030204" pitchFamily="34" charset="0"/>
              </a:rPr>
              <a:t>Types of Data to Consider</a:t>
            </a:r>
          </a:p>
        </p:txBody>
      </p:sp>
      <p:grpSp>
        <p:nvGrpSpPr>
          <p:cNvPr id="45058" name="Group 11">
            <a:extLst>
              <a:ext uri="{FF2B5EF4-FFF2-40B4-BE49-F238E27FC236}">
                <a16:creationId xmlns:a16="http://schemas.microsoft.com/office/drawing/2014/main" id="{DA28ED65-9CDE-0548-8762-DAA259AB88AF}"/>
              </a:ext>
            </a:extLst>
          </p:cNvPr>
          <p:cNvGrpSpPr>
            <a:grpSpLocks/>
          </p:cNvGrpSpPr>
          <p:nvPr/>
        </p:nvGrpSpPr>
        <p:grpSpPr bwMode="auto">
          <a:xfrm>
            <a:off x="2749550" y="1144588"/>
            <a:ext cx="6618288" cy="5564187"/>
            <a:chOff x="2019300" y="1165225"/>
            <a:chExt cx="6446838" cy="4737100"/>
          </a:xfrm>
        </p:grpSpPr>
        <p:sp>
          <p:nvSpPr>
            <p:cNvPr id="45062" name="AutoShape 3">
              <a:extLst>
                <a:ext uri="{FF2B5EF4-FFF2-40B4-BE49-F238E27FC236}">
                  <a16:creationId xmlns:a16="http://schemas.microsoft.com/office/drawing/2014/main" id="{3F74C01B-4B68-0A4C-B5A6-02FC4819E056}"/>
                </a:ext>
              </a:extLst>
            </p:cNvPr>
            <p:cNvSpPr>
              <a:spLocks noChangeArrowheads="1"/>
            </p:cNvSpPr>
            <p:nvPr/>
          </p:nvSpPr>
          <p:spPr bwMode="auto">
            <a:xfrm>
              <a:off x="2019300" y="1165225"/>
              <a:ext cx="6446838" cy="4737100"/>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prstMaterial="legacyMatte">
              <a:bevelT w="13500" h="13500" prst="angle"/>
              <a:bevelB w="13500" h="13500" prst="angle"/>
              <a:extrusionClr>
                <a:srgbClr val="336600"/>
              </a:extrusionClr>
              <a:contourClr>
                <a:srgbClr val="2E8E2E"/>
              </a:contourClr>
            </a:sp3d>
          </p:spPr>
          <p:txBody>
            <a:bodyPr wrap="none" anchor="ctr">
              <a:flatTx/>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eaLnBrk="1" hangingPunct="1"/>
              <a:endParaRPr lang="en-US" altLang="en-US">
                <a:latin typeface="Arial" panose="020B0604020202020204" pitchFamily="34" charset="0"/>
              </a:endParaRPr>
            </a:p>
          </p:txBody>
        </p:sp>
        <p:sp>
          <p:nvSpPr>
            <p:cNvPr id="45063" name="AutoShape 6">
              <a:extLst>
                <a:ext uri="{FF2B5EF4-FFF2-40B4-BE49-F238E27FC236}">
                  <a16:creationId xmlns:a16="http://schemas.microsoft.com/office/drawing/2014/main" id="{7E5DCFC5-895F-C343-B5DC-66232663F74C}"/>
                </a:ext>
              </a:extLst>
            </p:cNvPr>
            <p:cNvSpPr>
              <a:spLocks noChangeArrowheads="1"/>
            </p:cNvSpPr>
            <p:nvPr/>
          </p:nvSpPr>
          <p:spPr bwMode="auto">
            <a:xfrm>
              <a:off x="3619500" y="1165225"/>
              <a:ext cx="3124200" cy="2398713"/>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prstMaterial="legacyMatte">
              <a:bevelT w="13500" h="13500" prst="angle"/>
              <a:bevelB w="13500" h="13500" prst="angle"/>
              <a:extrusionClr>
                <a:srgbClr val="FFFF00"/>
              </a:extrusionClr>
              <a:contourClr>
                <a:srgbClr val="FFFF00"/>
              </a:contourClr>
            </a:sp3d>
          </p:spPr>
          <p:txBody>
            <a:bodyPr wrap="none" anchor="ctr">
              <a:flatTx/>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eaLnBrk="1" hangingPunct="1"/>
              <a:endParaRPr lang="en-US" altLang="en-US">
                <a:latin typeface="Arial" panose="020B0604020202020204" pitchFamily="34" charset="0"/>
              </a:endParaRPr>
            </a:p>
          </p:txBody>
        </p:sp>
        <p:sp>
          <p:nvSpPr>
            <p:cNvPr id="45064" name="AutoShape 9">
              <a:extLst>
                <a:ext uri="{FF2B5EF4-FFF2-40B4-BE49-F238E27FC236}">
                  <a16:creationId xmlns:a16="http://schemas.microsoft.com/office/drawing/2014/main" id="{16079788-A61F-5444-B29A-44E7154FB057}"/>
                </a:ext>
              </a:extLst>
            </p:cNvPr>
            <p:cNvSpPr>
              <a:spLocks noChangeArrowheads="1"/>
            </p:cNvSpPr>
            <p:nvPr/>
          </p:nvSpPr>
          <p:spPr bwMode="auto">
            <a:xfrm>
              <a:off x="4676776" y="1165225"/>
              <a:ext cx="912813" cy="73815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prstMaterial="legacyMatte">
              <a:bevelT w="13500" h="13500" prst="angle"/>
              <a:bevelB w="13500" h="13500" prst="angle"/>
              <a:extrusionClr>
                <a:srgbClr val="FF0000"/>
              </a:extrusionClr>
              <a:contourClr>
                <a:srgbClr val="FF0000"/>
              </a:contourClr>
            </a:sp3d>
          </p:spPr>
          <p:txBody>
            <a:bodyPr wrap="none" anchor="ctr">
              <a:flatTx/>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eaLnBrk="1" hangingPunct="1"/>
              <a:endParaRPr lang="en-US" altLang="en-US">
                <a:latin typeface="Arial" panose="020B0604020202020204" pitchFamily="34" charset="0"/>
              </a:endParaRPr>
            </a:p>
          </p:txBody>
        </p:sp>
      </p:grpSp>
      <p:sp>
        <p:nvSpPr>
          <p:cNvPr id="26627" name="TextBox 12">
            <a:extLst>
              <a:ext uri="{FF2B5EF4-FFF2-40B4-BE49-F238E27FC236}">
                <a16:creationId xmlns:a16="http://schemas.microsoft.com/office/drawing/2014/main" id="{9DA99F99-738A-B943-955D-853205233B28}"/>
              </a:ext>
            </a:extLst>
          </p:cNvPr>
          <p:cNvSpPr txBox="1">
            <a:spLocks noChangeArrowheads="1"/>
          </p:cNvSpPr>
          <p:nvPr/>
        </p:nvSpPr>
        <p:spPr bwMode="auto">
          <a:xfrm>
            <a:off x="223838" y="3879850"/>
            <a:ext cx="352583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charset="0"/>
                <a:ea typeface="ＭＳ Ｐゴシック" charset="-128"/>
              </a:defRPr>
            </a:lvl1pPr>
            <a:lvl2pPr marL="742950" indent="-285750">
              <a:defRPr>
                <a:solidFill>
                  <a:schemeClr val="tx1"/>
                </a:solidFill>
                <a:latin typeface="Corbel" charset="0"/>
                <a:ea typeface="ＭＳ Ｐゴシック" charset="-128"/>
              </a:defRPr>
            </a:lvl2pPr>
            <a:lvl3pPr marL="1143000" indent="-228600">
              <a:defRPr>
                <a:solidFill>
                  <a:schemeClr val="tx1"/>
                </a:solidFill>
                <a:latin typeface="Corbel" charset="0"/>
                <a:ea typeface="ＭＳ Ｐゴシック" charset="-128"/>
              </a:defRPr>
            </a:lvl3pPr>
            <a:lvl4pPr marL="1600200" indent="-228600">
              <a:defRPr>
                <a:solidFill>
                  <a:schemeClr val="tx1"/>
                </a:solidFill>
                <a:latin typeface="Corbel" charset="0"/>
                <a:ea typeface="ＭＳ Ｐゴシック" charset="-128"/>
              </a:defRPr>
            </a:lvl4pPr>
            <a:lvl5pPr marL="2057400" indent="-228600">
              <a:defRPr>
                <a:solidFill>
                  <a:schemeClr val="tx1"/>
                </a:solidFill>
                <a:latin typeface="Corbe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orbe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orbe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orbe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orbel" charset="0"/>
                <a:ea typeface="ＭＳ Ｐゴシック" charset="-128"/>
              </a:defRPr>
            </a:lvl9pPr>
          </a:lstStyle>
          <a:p>
            <a:pPr eaLnBrk="1" hangingPunct="1">
              <a:defRPr/>
            </a:pPr>
            <a:r>
              <a:rPr lang="en-US" altLang="en-US" b="1" dirty="0">
                <a:solidFill>
                  <a:srgbClr val="008000"/>
                </a:solidFill>
                <a:latin typeface="+mn-lt"/>
              </a:rPr>
              <a:t>Universal:</a:t>
            </a:r>
          </a:p>
          <a:p>
            <a:pPr marL="285750" indent="-285750" eaLnBrk="1" hangingPunct="1">
              <a:buFont typeface="Arial" charset="0"/>
              <a:buChar char="•"/>
              <a:defRPr/>
            </a:pPr>
            <a:r>
              <a:rPr lang="en-US" altLang="en-US" dirty="0">
                <a:latin typeface="+mn-lt"/>
              </a:rPr>
              <a:t>TFI</a:t>
            </a:r>
            <a:endParaRPr lang="en-US" altLang="en-US" b="1" i="1" dirty="0">
              <a:latin typeface="+mn-lt"/>
            </a:endParaRPr>
          </a:p>
          <a:p>
            <a:pPr marL="285750" indent="-285750" eaLnBrk="1" hangingPunct="1">
              <a:buFont typeface="Arial" charset="0"/>
              <a:buChar char="•"/>
              <a:defRPr/>
            </a:pPr>
            <a:r>
              <a:rPr lang="en-US" altLang="en-US" dirty="0">
                <a:latin typeface="+mn-lt"/>
              </a:rPr>
              <a:t>SAS</a:t>
            </a:r>
          </a:p>
          <a:p>
            <a:pPr marL="285750" indent="-285750" eaLnBrk="1" hangingPunct="1">
              <a:buFont typeface="Arial" charset="0"/>
              <a:buChar char="•"/>
              <a:defRPr/>
            </a:pPr>
            <a:r>
              <a:rPr lang="en-US" altLang="en-US" dirty="0">
                <a:latin typeface="+mn-lt"/>
              </a:rPr>
              <a:t>SWIS</a:t>
            </a:r>
          </a:p>
          <a:p>
            <a:pPr marL="285750" indent="-285750" eaLnBrk="1" hangingPunct="1">
              <a:buFont typeface="Arial" charset="0"/>
              <a:buChar char="•"/>
              <a:defRPr/>
            </a:pPr>
            <a:r>
              <a:rPr lang="en-US" altLang="en-US" dirty="0">
                <a:latin typeface="+mn-lt"/>
              </a:rPr>
              <a:t>Attendance</a:t>
            </a:r>
          </a:p>
          <a:p>
            <a:pPr marL="285750" indent="-285750" eaLnBrk="1" hangingPunct="1">
              <a:buFont typeface="Arial" charset="0"/>
              <a:buChar char="•"/>
              <a:defRPr/>
            </a:pPr>
            <a:r>
              <a:rPr lang="en-US" altLang="en-US" dirty="0">
                <a:latin typeface="+mn-lt"/>
              </a:rPr>
              <a:t>Grades</a:t>
            </a:r>
          </a:p>
          <a:p>
            <a:pPr marL="285750" indent="-285750" eaLnBrk="1" hangingPunct="1">
              <a:buFont typeface="Arial" charset="0"/>
              <a:buChar char="•"/>
              <a:defRPr/>
            </a:pPr>
            <a:r>
              <a:rPr lang="en-US" altLang="en-US" dirty="0">
                <a:latin typeface="+mn-lt"/>
              </a:rPr>
              <a:t>School Climate</a:t>
            </a:r>
          </a:p>
          <a:p>
            <a:pPr marL="285750" indent="-285750" eaLnBrk="1" hangingPunct="1">
              <a:buFont typeface="Arial" charset="0"/>
              <a:buChar char="•"/>
              <a:defRPr/>
            </a:pPr>
            <a:r>
              <a:rPr lang="en-US" altLang="en-US" dirty="0">
                <a:latin typeface="+mn-lt"/>
              </a:rPr>
              <a:t>Family Engagement</a:t>
            </a:r>
          </a:p>
          <a:p>
            <a:pPr marL="285750" indent="-285750" eaLnBrk="1" hangingPunct="1">
              <a:buFont typeface="Arial" charset="0"/>
              <a:buChar char="•"/>
              <a:defRPr/>
            </a:pPr>
            <a:r>
              <a:rPr lang="en-US" altLang="en-US" dirty="0">
                <a:latin typeface="+mn-lt"/>
              </a:rPr>
              <a:t>Weekly Check-In</a:t>
            </a:r>
          </a:p>
        </p:txBody>
      </p:sp>
      <p:sp>
        <p:nvSpPr>
          <p:cNvPr id="14" name="TextBox 13">
            <a:extLst>
              <a:ext uri="{FF2B5EF4-FFF2-40B4-BE49-F238E27FC236}">
                <a16:creationId xmlns:a16="http://schemas.microsoft.com/office/drawing/2014/main" id="{45297DF8-D291-8744-874A-1DD90EE2F8B0}"/>
              </a:ext>
            </a:extLst>
          </p:cNvPr>
          <p:cNvSpPr txBox="1"/>
          <p:nvPr/>
        </p:nvSpPr>
        <p:spPr>
          <a:xfrm>
            <a:off x="1785938" y="2552700"/>
            <a:ext cx="2357437" cy="2308225"/>
          </a:xfrm>
          <a:prstGeom prst="rect">
            <a:avLst/>
          </a:prstGeom>
          <a:noFill/>
        </p:spPr>
        <p:txBody>
          <a:bodyPr wrap="none">
            <a:spAutoFit/>
          </a:bodyPr>
          <a:lstStyle/>
          <a:p>
            <a:pPr eaLnBrk="1" hangingPunct="1">
              <a:defRPr/>
            </a:pPr>
            <a:r>
              <a:rPr lang="en-US" b="1" dirty="0">
                <a:solidFill>
                  <a:srgbClr val="FF6600"/>
                </a:solidFill>
                <a:latin typeface="+mn-lt"/>
                <a:ea typeface="ＭＳ Ｐゴシック" charset="0"/>
                <a:cs typeface="ＭＳ Ｐゴシック" charset="0"/>
              </a:rPr>
              <a:t>Targeted:</a:t>
            </a:r>
          </a:p>
          <a:p>
            <a:pPr marL="285750" indent="-285750" eaLnBrk="1" hangingPunct="1">
              <a:buFont typeface="Arial"/>
              <a:buChar char="•"/>
              <a:defRPr/>
            </a:pPr>
            <a:r>
              <a:rPr lang="en-US" dirty="0">
                <a:latin typeface="+mn-lt"/>
                <a:ea typeface="ＭＳ Ｐゴシック" charset="0"/>
                <a:cs typeface="ＭＳ Ｐゴシック" charset="0"/>
              </a:rPr>
              <a:t>TFI</a:t>
            </a:r>
          </a:p>
          <a:p>
            <a:pPr marL="285750" indent="-285750" eaLnBrk="1" hangingPunct="1">
              <a:buFont typeface="Arial"/>
              <a:buChar char="•"/>
              <a:defRPr/>
            </a:pPr>
            <a:r>
              <a:rPr lang="en-US" dirty="0">
                <a:latin typeface="+mn-lt"/>
                <a:ea typeface="ＭＳ Ｐゴシック" charset="0"/>
                <a:cs typeface="ＭＳ Ｐゴシック" charset="0"/>
              </a:rPr>
              <a:t>SWIS-CICO</a:t>
            </a:r>
          </a:p>
          <a:p>
            <a:pPr marL="285750" indent="-285750" eaLnBrk="1" hangingPunct="1">
              <a:buFont typeface="Arial"/>
              <a:buChar char="•"/>
              <a:defRPr/>
            </a:pPr>
            <a:r>
              <a:rPr lang="en-US" dirty="0">
                <a:latin typeface="+mn-lt"/>
                <a:ea typeface="ＭＳ Ｐゴシック" charset="0"/>
                <a:cs typeface="ＭＳ Ｐゴシック" charset="0"/>
              </a:rPr>
              <a:t>EST</a:t>
            </a:r>
          </a:p>
          <a:p>
            <a:pPr marL="285750" indent="-285750" eaLnBrk="1" hangingPunct="1">
              <a:buFont typeface="Arial"/>
              <a:buChar char="•"/>
              <a:defRPr/>
            </a:pPr>
            <a:r>
              <a:rPr lang="en-US" dirty="0">
                <a:latin typeface="+mn-lt"/>
                <a:ea typeface="ＭＳ Ｐゴシック" charset="0"/>
                <a:cs typeface="ＭＳ Ｐゴシック" charset="0"/>
              </a:rPr>
              <a:t>FBA/BSP</a:t>
            </a:r>
          </a:p>
          <a:p>
            <a:pPr marL="285750" indent="-285750" eaLnBrk="1" hangingPunct="1">
              <a:buFont typeface="Arial"/>
              <a:buChar char="•"/>
              <a:defRPr/>
            </a:pPr>
            <a:r>
              <a:rPr lang="en-US" dirty="0">
                <a:latin typeface="+mn-lt"/>
                <a:ea typeface="ＭＳ Ｐゴシック" charset="0"/>
                <a:cs typeface="ＭＳ Ｐゴシック" charset="0"/>
              </a:rPr>
              <a:t>Universal Screening</a:t>
            </a:r>
          </a:p>
          <a:p>
            <a:pPr eaLnBrk="1" hangingPunct="1">
              <a:defRPr/>
            </a:pPr>
            <a:endParaRPr lang="en-US" dirty="0">
              <a:latin typeface="+mn-lt"/>
              <a:ea typeface="ＭＳ Ｐゴシック" charset="0"/>
              <a:cs typeface="ＭＳ Ｐゴシック" charset="0"/>
            </a:endParaRPr>
          </a:p>
          <a:p>
            <a:pPr eaLnBrk="1" hangingPunct="1">
              <a:defRPr/>
            </a:pPr>
            <a:endParaRPr lang="en-US" dirty="0">
              <a:latin typeface="+mn-lt"/>
              <a:ea typeface="ＭＳ Ｐゴシック" charset="0"/>
              <a:cs typeface="ＭＳ Ｐゴシック" charset="0"/>
            </a:endParaRPr>
          </a:p>
        </p:txBody>
      </p:sp>
      <p:sp>
        <p:nvSpPr>
          <p:cNvPr id="15" name="TextBox 14">
            <a:extLst>
              <a:ext uri="{FF2B5EF4-FFF2-40B4-BE49-F238E27FC236}">
                <a16:creationId xmlns:a16="http://schemas.microsoft.com/office/drawing/2014/main" id="{0DE85DA4-ED5C-8641-82A1-D6E69360B519}"/>
              </a:ext>
            </a:extLst>
          </p:cNvPr>
          <p:cNvSpPr txBox="1"/>
          <p:nvPr/>
        </p:nvSpPr>
        <p:spPr>
          <a:xfrm>
            <a:off x="3548063" y="1130300"/>
            <a:ext cx="2078037" cy="1754188"/>
          </a:xfrm>
          <a:prstGeom prst="rect">
            <a:avLst/>
          </a:prstGeom>
          <a:noFill/>
        </p:spPr>
        <p:txBody>
          <a:bodyPr>
            <a:spAutoFit/>
          </a:bodyPr>
          <a:lstStyle/>
          <a:p>
            <a:pPr eaLnBrk="1" hangingPunct="1">
              <a:defRPr/>
            </a:pPr>
            <a:r>
              <a:rPr lang="en-US" b="1" dirty="0">
                <a:solidFill>
                  <a:srgbClr val="FF0000"/>
                </a:solidFill>
                <a:latin typeface="+mn-lt"/>
                <a:ea typeface="ＭＳ Ｐゴシック" charset="0"/>
                <a:cs typeface="ＭＳ Ｐゴシック" charset="0"/>
              </a:rPr>
              <a:t>Intensive:</a:t>
            </a:r>
          </a:p>
          <a:p>
            <a:pPr marL="285750" indent="-285750" eaLnBrk="1" hangingPunct="1">
              <a:buFont typeface="Arial"/>
              <a:buChar char="•"/>
              <a:defRPr/>
            </a:pPr>
            <a:r>
              <a:rPr lang="en-US" dirty="0">
                <a:latin typeface="+mn-lt"/>
                <a:ea typeface="ＭＳ Ｐゴシック" charset="0"/>
                <a:cs typeface="ＭＳ Ｐゴシック" charset="0"/>
              </a:rPr>
              <a:t>TFI</a:t>
            </a:r>
          </a:p>
          <a:p>
            <a:pPr marL="285750" indent="-285750" eaLnBrk="1" hangingPunct="1">
              <a:buFont typeface="Arial"/>
              <a:buChar char="•"/>
              <a:defRPr/>
            </a:pPr>
            <a:r>
              <a:rPr lang="en-US" dirty="0">
                <a:latin typeface="+mn-lt"/>
                <a:ea typeface="ＭＳ Ｐゴシック" charset="0"/>
                <a:cs typeface="ＭＳ Ｐゴシック" charset="0"/>
              </a:rPr>
              <a:t>I-SWIS</a:t>
            </a:r>
          </a:p>
          <a:p>
            <a:pPr marL="285750" indent="-285750" eaLnBrk="1" hangingPunct="1">
              <a:buFont typeface="Arial"/>
              <a:buChar char="•"/>
              <a:defRPr/>
            </a:pPr>
            <a:r>
              <a:rPr lang="en-US" dirty="0">
                <a:latin typeface="+mn-lt"/>
                <a:ea typeface="ＭＳ Ｐゴシック" charset="0"/>
                <a:cs typeface="ＭＳ Ｐゴシック" charset="0"/>
              </a:rPr>
              <a:t>EST</a:t>
            </a:r>
          </a:p>
          <a:p>
            <a:pPr marL="285750" indent="-285750" eaLnBrk="1" hangingPunct="1">
              <a:buFont typeface="Arial"/>
              <a:buChar char="•"/>
              <a:defRPr/>
            </a:pPr>
            <a:r>
              <a:rPr lang="en-US" dirty="0">
                <a:latin typeface="+mn-lt"/>
                <a:ea typeface="ＭＳ Ｐゴシック" charset="0"/>
                <a:cs typeface="ＭＳ Ｐゴシック" charset="0"/>
              </a:rPr>
              <a:t>FBA/BSP</a:t>
            </a:r>
          </a:p>
          <a:p>
            <a:pPr eaLnBrk="1" hangingPunct="1">
              <a:defRPr/>
            </a:pPr>
            <a:endParaRPr lang="en-US" dirty="0">
              <a:latin typeface="+mn-lt"/>
              <a:ea typeface="ＭＳ Ｐゴシック" charset="0"/>
              <a:cs typeface="ＭＳ Ｐゴシック" charset="0"/>
            </a:endParaRPr>
          </a:p>
        </p:txBody>
      </p:sp>
      <p:sp>
        <p:nvSpPr>
          <p:cNvPr id="12" name="Thought Bubble: Cloud 1">
            <a:extLst>
              <a:ext uri="{FF2B5EF4-FFF2-40B4-BE49-F238E27FC236}">
                <a16:creationId xmlns:a16="http://schemas.microsoft.com/office/drawing/2014/main" id="{50B97AC6-B718-CD41-AA4D-80FFF5E6D87E}"/>
              </a:ext>
            </a:extLst>
          </p:cNvPr>
          <p:cNvSpPr/>
          <p:nvPr/>
        </p:nvSpPr>
        <p:spPr>
          <a:xfrm>
            <a:off x="76200" y="392827"/>
            <a:ext cx="2895600" cy="2897345"/>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Consider Community Data – MH, Substance Abuse, Homelessness, Placement, etc.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4C42B2BE-CDA0-5343-8C77-A643E1041F19}"/>
              </a:ext>
            </a:extLst>
          </p:cNvPr>
          <p:cNvSpPr>
            <a:spLocks noGrp="1"/>
          </p:cNvSpPr>
          <p:nvPr>
            <p:ph type="title"/>
          </p:nvPr>
        </p:nvSpPr>
        <p:spPr>
          <a:xfrm>
            <a:off x="1" y="2589024"/>
            <a:ext cx="9144000" cy="1143000"/>
          </a:xfrm>
        </p:spPr>
        <p:txBody>
          <a:bodyPr/>
          <a:lstStyle/>
          <a:p>
            <a:pPr algn="ctr" eaLnBrk="1" hangingPunct="1">
              <a:defRPr/>
            </a:pPr>
            <a:r>
              <a:rPr lang="en-US" altLang="en-US" sz="4000" b="1" dirty="0">
                <a:solidFill>
                  <a:schemeClr val="accent6">
                    <a:lumMod val="50000"/>
                  </a:schemeClr>
                </a:solidFill>
              </a:rPr>
              <a:t>Data help us ask the right questions. </a:t>
            </a:r>
            <a:br>
              <a:rPr lang="en-US" altLang="en-US" sz="4000" b="1" dirty="0">
                <a:solidFill>
                  <a:schemeClr val="accent6">
                    <a:lumMod val="50000"/>
                  </a:schemeClr>
                </a:solidFill>
              </a:rPr>
            </a:br>
            <a:br>
              <a:rPr lang="en-US" altLang="en-US" sz="4000" b="1" dirty="0">
                <a:solidFill>
                  <a:schemeClr val="accent6">
                    <a:lumMod val="50000"/>
                  </a:schemeClr>
                </a:solidFill>
              </a:rPr>
            </a:br>
            <a:r>
              <a:rPr lang="en-US" altLang="en-US" sz="4000" b="1" dirty="0">
                <a:solidFill>
                  <a:schemeClr val="accent6">
                    <a:lumMod val="50000"/>
                  </a:schemeClr>
                </a:solidFill>
              </a:rPr>
              <a:t>They do not provide the answers.</a:t>
            </a:r>
            <a:br>
              <a:rPr lang="en-US" altLang="en-US" sz="4000" b="1" dirty="0">
                <a:solidFill>
                  <a:schemeClr val="accent6">
                    <a:lumMod val="50000"/>
                  </a:schemeClr>
                </a:solidFill>
              </a:rPr>
            </a:br>
            <a:endParaRPr lang="en-US" altLang="en-US" sz="4000" b="1" dirty="0">
              <a:solidFill>
                <a:schemeClr val="accent6">
                  <a:lumMod val="50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9B247-9E37-2348-B3A9-A5AA266C8AA1}"/>
              </a:ext>
            </a:extLst>
          </p:cNvPr>
          <p:cNvSpPr>
            <a:spLocks noGrp="1"/>
          </p:cNvSpPr>
          <p:nvPr>
            <p:ph type="title"/>
          </p:nvPr>
        </p:nvSpPr>
        <p:spPr/>
        <p:txBody>
          <a:bodyPr/>
          <a:lstStyle/>
          <a:p>
            <a:pPr>
              <a:defRPr/>
            </a:pPr>
            <a:r>
              <a:rPr lang="en-US" sz="4000" b="1" dirty="0">
                <a:solidFill>
                  <a:schemeClr val="accent6">
                    <a:lumMod val="50000"/>
                  </a:schemeClr>
                </a:solidFill>
              </a:rPr>
              <a:t>After the Webinar: </a:t>
            </a:r>
            <a:br>
              <a:rPr lang="en-US" sz="4000" b="1" dirty="0">
                <a:solidFill>
                  <a:schemeClr val="accent6">
                    <a:lumMod val="50000"/>
                  </a:schemeClr>
                </a:solidFill>
              </a:rPr>
            </a:br>
            <a:r>
              <a:rPr lang="en-US" sz="4000" b="1" dirty="0">
                <a:solidFill>
                  <a:schemeClr val="accent6">
                    <a:lumMod val="50000"/>
                  </a:schemeClr>
                </a:solidFill>
              </a:rPr>
              <a:t>Workbook Activity - 1b. Outcomes </a:t>
            </a:r>
          </a:p>
        </p:txBody>
      </p:sp>
      <p:sp>
        <p:nvSpPr>
          <p:cNvPr id="49154" name="Content Placeholder 2">
            <a:extLst>
              <a:ext uri="{FF2B5EF4-FFF2-40B4-BE49-F238E27FC236}">
                <a16:creationId xmlns:a16="http://schemas.microsoft.com/office/drawing/2014/main" id="{15617C8B-5ED2-4645-BCF4-B5AC125E0EAA}"/>
              </a:ext>
            </a:extLst>
          </p:cNvPr>
          <p:cNvSpPr>
            <a:spLocks noGrp="1"/>
          </p:cNvSpPr>
          <p:nvPr>
            <p:ph idx="1"/>
          </p:nvPr>
        </p:nvSpPr>
        <p:spPr/>
        <p:txBody>
          <a:bodyPr/>
          <a:lstStyle/>
          <a:p>
            <a:r>
              <a:rPr lang="en-US" altLang="en-US" sz="2800" dirty="0"/>
              <a:t>Review your Outcomes Statement. What </a:t>
            </a:r>
            <a:r>
              <a:rPr lang="en-US" altLang="en-US" sz="2800" b="1" dirty="0"/>
              <a:t>data</a:t>
            </a:r>
            <a:r>
              <a:rPr lang="en-US" altLang="en-US" sz="2800" dirty="0"/>
              <a:t> will you use to measure progress?</a:t>
            </a:r>
          </a:p>
        </p:txBody>
      </p:sp>
      <p:sp>
        <p:nvSpPr>
          <p:cNvPr id="4" name="Slide Number Placeholder 3">
            <a:extLst>
              <a:ext uri="{FF2B5EF4-FFF2-40B4-BE49-F238E27FC236}">
                <a16:creationId xmlns:a16="http://schemas.microsoft.com/office/drawing/2014/main" id="{F1CF20DD-F179-A442-8115-94182741840B}"/>
              </a:ext>
            </a:extLst>
          </p:cNvPr>
          <p:cNvSpPr>
            <a:spLocks noGrp="1"/>
          </p:cNvSpPr>
          <p:nvPr>
            <p:ph type="sldNum" sz="quarter" idx="12"/>
          </p:nvPr>
        </p:nvSpPr>
        <p:spPr/>
        <p:txBody>
          <a:bodyPr/>
          <a:lstStyle/>
          <a:p>
            <a:pPr>
              <a:defRPr/>
            </a:pPr>
            <a:fld id="{4AB4791E-FAC5-8D4E-B22D-0D677A2BC567}" type="slidenum">
              <a:rPr lang="en-US" altLang="en-US" smtClean="0"/>
              <a:pPr>
                <a:defRPr/>
              </a:pPr>
              <a:t>17</a:t>
            </a:fld>
            <a:endParaRPr lang="en-US"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5A15AB4F-89DB-474F-85C1-2EF2D3C2DFA0}"/>
              </a:ext>
            </a:extLst>
          </p:cNvPr>
          <p:cNvSpPr>
            <a:spLocks noGrp="1"/>
          </p:cNvSpPr>
          <p:nvPr>
            <p:ph type="title"/>
          </p:nvPr>
        </p:nvSpPr>
        <p:spPr>
          <a:xfrm>
            <a:off x="457200" y="927100"/>
            <a:ext cx="8229600" cy="4333875"/>
          </a:xfrm>
        </p:spPr>
        <p:txBody>
          <a:bodyPr/>
          <a:lstStyle/>
          <a:p>
            <a:pPr algn="ctr">
              <a:defRPr/>
            </a:pPr>
            <a:r>
              <a:rPr lang="en-US" altLang="en-US" sz="4400" b="1" dirty="0">
                <a:solidFill>
                  <a:schemeClr val="accent6">
                    <a:lumMod val="50000"/>
                  </a:schemeClr>
                </a:solidFill>
                <a:ea typeface="ＭＳ Ｐゴシック" panose="020B0600070205080204" pitchFamily="34" charset="-128"/>
              </a:rPr>
              <a:t>The Tiered Fidelity Inventory (TFI) Will Help you Get to Outcomes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hape 202">
            <a:extLst>
              <a:ext uri="{FF2B5EF4-FFF2-40B4-BE49-F238E27FC236}">
                <a16:creationId xmlns:a16="http://schemas.microsoft.com/office/drawing/2014/main" id="{677627CE-8855-2348-B890-5D3DBA457C69}"/>
              </a:ext>
            </a:extLst>
          </p:cNvPr>
          <p:cNvSpPr>
            <a:spLocks noGrp="1"/>
          </p:cNvSpPr>
          <p:nvPr>
            <p:ph type="title"/>
          </p:nvPr>
        </p:nvSpPr>
        <p:spPr/>
        <p:txBody>
          <a:bodyPr lIns="91425" tIns="45700" rIns="91425" bIns="45700"/>
          <a:lstStyle/>
          <a:p>
            <a:pPr>
              <a:buSzPct val="25000"/>
              <a:defRPr/>
            </a:pPr>
            <a:r>
              <a:rPr lang="en-US" altLang="en-US" sz="4000" b="1" dirty="0">
                <a:solidFill>
                  <a:schemeClr val="accent6">
                    <a:lumMod val="75000"/>
                  </a:schemeClr>
                </a:solidFill>
                <a:ea typeface="ＭＳ Ｐゴシック" panose="020B0600070205080204" pitchFamily="34" charset="-128"/>
                <a:sym typeface="Calibri" panose="020F0502020204030204" pitchFamily="34" charset="0"/>
              </a:rPr>
              <a:t>TFI</a:t>
            </a:r>
          </a:p>
        </p:txBody>
      </p:sp>
      <p:sp>
        <p:nvSpPr>
          <p:cNvPr id="52226" name="Shape 203">
            <a:extLst>
              <a:ext uri="{FF2B5EF4-FFF2-40B4-BE49-F238E27FC236}">
                <a16:creationId xmlns:a16="http://schemas.microsoft.com/office/drawing/2014/main" id="{9B4F8BC5-8144-E847-A265-174861CDD980}"/>
              </a:ext>
            </a:extLst>
          </p:cNvPr>
          <p:cNvSpPr>
            <a:spLocks noGrp="1"/>
          </p:cNvSpPr>
          <p:nvPr>
            <p:ph type="body" idx="1"/>
          </p:nvPr>
        </p:nvSpPr>
        <p:spPr>
          <a:xfrm>
            <a:off x="457200" y="1600200"/>
            <a:ext cx="8229600" cy="5126277"/>
          </a:xfrm>
        </p:spPr>
        <p:txBody>
          <a:bodyPr lIns="91425" tIns="45700" rIns="91425" bIns="45700"/>
          <a:lstStyle/>
          <a:p>
            <a:pPr>
              <a:spcBef>
                <a:spcPts val="638"/>
              </a:spcBef>
              <a:buClr>
                <a:srgbClr val="000000"/>
              </a:buClr>
            </a:pPr>
            <a:r>
              <a:rPr lang="en-US" altLang="en-US" b="1" i="1" dirty="0">
                <a:ea typeface="ＭＳ Ｐゴシック" panose="020B0600070205080204" pitchFamily="34" charset="-128"/>
              </a:rPr>
              <a:t>What?</a:t>
            </a:r>
            <a:r>
              <a:rPr lang="en-US" altLang="en-US" dirty="0">
                <a:ea typeface="ＭＳ Ｐゴシック" panose="020B0600070205080204" pitchFamily="34" charset="-128"/>
              </a:rPr>
              <a:t> An efficient and effective validated measure to assess fidelity of core PBIS features at all 3 tiers – Teams, Implementation, and Evaluation</a:t>
            </a:r>
          </a:p>
          <a:p>
            <a:pPr>
              <a:spcBef>
                <a:spcPts val="638"/>
              </a:spcBef>
              <a:buClr>
                <a:srgbClr val="000000"/>
              </a:buClr>
              <a:buFont typeface="Arial" panose="020B0604020202020204" pitchFamily="34" charset="0"/>
              <a:buNone/>
            </a:pPr>
            <a:endParaRPr lang="en-US" altLang="en-US" dirty="0">
              <a:ea typeface="ＭＳ Ｐゴシック" panose="020B0600070205080204" pitchFamily="34" charset="-128"/>
            </a:endParaRPr>
          </a:p>
          <a:p>
            <a:pPr>
              <a:spcBef>
                <a:spcPts val="638"/>
              </a:spcBef>
              <a:buClr>
                <a:srgbClr val="000000"/>
              </a:buClr>
            </a:pPr>
            <a:r>
              <a:rPr lang="en-US" altLang="en-US" b="1" i="1" dirty="0">
                <a:ea typeface="ＭＳ Ｐゴシック" panose="020B0600070205080204" pitchFamily="34" charset="-128"/>
              </a:rPr>
              <a:t>Why?</a:t>
            </a:r>
            <a:r>
              <a:rPr lang="en-US" altLang="en-US" dirty="0">
                <a:ea typeface="ＭＳ Ｐゴシック" panose="020B0600070205080204" pitchFamily="34" charset="-128"/>
              </a:rPr>
              <a:t> To guide and sustain effective implementation of PBIS</a:t>
            </a:r>
          </a:p>
          <a:p>
            <a:pPr>
              <a:spcBef>
                <a:spcPts val="638"/>
              </a:spcBef>
              <a:buClr>
                <a:srgbClr val="000000"/>
              </a:buClr>
            </a:pPr>
            <a:endParaRPr lang="en-US" altLang="en-US" dirty="0">
              <a:ea typeface="ＭＳ Ｐゴシック" panose="020B0600070205080204" pitchFamily="34" charset="-128"/>
            </a:endParaRPr>
          </a:p>
          <a:p>
            <a:pPr>
              <a:spcBef>
                <a:spcPct val="0"/>
              </a:spcBef>
              <a:buClr>
                <a:srgbClr val="000000"/>
              </a:buClr>
            </a:pPr>
            <a:r>
              <a:rPr lang="en-US" altLang="en-US" b="1" i="1" dirty="0">
                <a:ea typeface="ＭＳ Ｐゴシック" panose="020B0600070205080204" pitchFamily="34" charset="-128"/>
              </a:rPr>
              <a:t>When? </a:t>
            </a:r>
            <a:r>
              <a:rPr lang="en-US" altLang="en-US" dirty="0">
                <a:solidFill>
                  <a:srgbClr val="000000"/>
                </a:solidFill>
                <a:ea typeface="ＭＳ Ｐゴシック" panose="020B0600070205080204" pitchFamily="34" charset="-128"/>
                <a:sym typeface="Calibri" panose="020F0502020204030204" pitchFamily="34" charset="0"/>
              </a:rPr>
              <a:t>Expectation is once a year for all schools  </a:t>
            </a:r>
          </a:p>
          <a:p>
            <a:pPr lvl="1">
              <a:spcBef>
                <a:spcPct val="0"/>
              </a:spcBef>
              <a:buClr>
                <a:srgbClr val="000000"/>
              </a:buClr>
            </a:pPr>
            <a:r>
              <a:rPr lang="en-US" altLang="en-US" sz="2100" b="1" i="1" dirty="0">
                <a:solidFill>
                  <a:srgbClr val="000000"/>
                </a:solidFill>
                <a:ea typeface="ＭＳ Ｐゴシック" panose="020B0600070205080204" pitchFamily="34" charset="-128"/>
                <a:sym typeface="Calibri" panose="020F0502020204030204" pitchFamily="34" charset="0"/>
              </a:rPr>
              <a:t>Window open January 1st - March 31st</a:t>
            </a:r>
            <a:r>
              <a:rPr lang="en-US" altLang="en-US" sz="2100" dirty="0">
                <a:solidFill>
                  <a:srgbClr val="000000"/>
                </a:solidFill>
                <a:ea typeface="ＭＳ Ｐゴシック" panose="020B0600070205080204" pitchFamily="34" charset="-128"/>
                <a:sym typeface="Calibri" panose="020F0502020204030204" pitchFamily="34" charset="0"/>
              </a:rPr>
              <a:t> (for TFI and SAS)</a:t>
            </a:r>
          </a:p>
          <a:p>
            <a:pPr lvl="1">
              <a:spcBef>
                <a:spcPts val="638"/>
              </a:spcBef>
              <a:buClr>
                <a:srgbClr val="000000"/>
              </a:buClr>
            </a:pPr>
            <a:r>
              <a:rPr lang="en-US" altLang="en-US" dirty="0">
                <a:solidFill>
                  <a:srgbClr val="000000"/>
                </a:solidFill>
                <a:ea typeface="ＭＳ Ｐゴシック" panose="020B0600070205080204" pitchFamily="34" charset="-128"/>
                <a:sym typeface="Calibri" panose="020F0502020204030204" pitchFamily="34" charset="0"/>
              </a:rPr>
              <a:t>Consider completing TFI more than once to monitor/assess progress</a:t>
            </a:r>
            <a:endParaRPr lang="en-US" altLang="en-US" strike="sngStrike" dirty="0">
              <a:ea typeface="ＭＳ Ｐゴシック" panose="020B0600070205080204" pitchFamily="34" charset="-128"/>
            </a:endParaRPr>
          </a:p>
          <a:p>
            <a:pPr lvl="1">
              <a:spcBef>
                <a:spcPts val="638"/>
              </a:spcBef>
            </a:pPr>
            <a:r>
              <a:rPr lang="en-US" altLang="en-US" dirty="0">
                <a:solidFill>
                  <a:srgbClr val="000000"/>
                </a:solidFill>
                <a:ea typeface="ＭＳ Ｐゴシック" panose="020B0600070205080204" pitchFamily="34" charset="-128"/>
                <a:sym typeface="Calibri" panose="020F0502020204030204" pitchFamily="34" charset="0"/>
              </a:rPr>
              <a:t>Teams should anticipate 30 minutes to complete each tier’s assessment the first time</a:t>
            </a:r>
          </a:p>
          <a:p>
            <a:pPr lvl="1">
              <a:spcBef>
                <a:spcPts val="638"/>
              </a:spcBef>
            </a:pPr>
            <a:endParaRPr lang="en-US" altLang="en-US" dirty="0">
              <a:solidFill>
                <a:srgbClr val="000000"/>
              </a:solidFill>
              <a:ea typeface="ＭＳ Ｐゴシック" panose="020B0600070205080204" pitchFamily="34" charset="-128"/>
              <a:sym typeface="Calibri" panose="020F0502020204030204" pitchFamily="34" charset="0"/>
            </a:endParaRPr>
          </a:p>
          <a:p>
            <a:pPr>
              <a:spcBef>
                <a:spcPts val="638"/>
              </a:spcBef>
            </a:pPr>
            <a:r>
              <a:rPr lang="en-US" altLang="en-US" b="1" i="1" dirty="0">
                <a:solidFill>
                  <a:srgbClr val="000000"/>
                </a:solidFill>
                <a:ea typeface="ＭＳ Ｐゴシック" panose="020B0600070205080204" pitchFamily="34" charset="-128"/>
                <a:sym typeface="Calibri" panose="020F0502020204030204" pitchFamily="34" charset="0"/>
              </a:rPr>
              <a:t>Upcoming TFI Webinar: </a:t>
            </a:r>
            <a:r>
              <a:rPr lang="en-US" altLang="en-US" dirty="0">
                <a:solidFill>
                  <a:srgbClr val="000000"/>
                </a:solidFill>
                <a:ea typeface="ＭＳ Ｐゴシック" panose="020B0600070205080204" pitchFamily="34" charset="-128"/>
                <a:sym typeface="Calibri" panose="020F0502020204030204" pitchFamily="34" charset="0"/>
              </a:rPr>
              <a:t>January 6</a:t>
            </a:r>
            <a:r>
              <a:rPr lang="en-US" altLang="en-US" baseline="30000" dirty="0">
                <a:solidFill>
                  <a:srgbClr val="000000"/>
                </a:solidFill>
                <a:ea typeface="ＭＳ Ｐゴシック" panose="020B0600070205080204" pitchFamily="34" charset="-128"/>
                <a:sym typeface="Calibri" panose="020F0502020204030204" pitchFamily="34" charset="0"/>
              </a:rPr>
              <a:t>th</a:t>
            </a:r>
          </a:p>
          <a:p>
            <a:pPr lvl="1">
              <a:spcBef>
                <a:spcPts val="638"/>
              </a:spcBef>
            </a:pPr>
            <a:r>
              <a:rPr lang="en-US" altLang="en-US" dirty="0">
                <a:solidFill>
                  <a:srgbClr val="000000"/>
                </a:solidFill>
                <a:ea typeface="ＭＳ Ｐゴシック" panose="020B0600070205080204" pitchFamily="34" charset="-128"/>
                <a:sym typeface="Calibri" panose="020F0502020204030204" pitchFamily="34" charset="0"/>
              </a:rPr>
              <a:t>Registration: </a:t>
            </a:r>
            <a:r>
              <a:rPr lang="en-US" altLang="en-US" dirty="0">
                <a:solidFill>
                  <a:srgbClr val="000000"/>
                </a:solidFill>
                <a:ea typeface="ＭＳ Ｐゴシック" panose="020B0600070205080204" pitchFamily="34" charset="-128"/>
                <a:sym typeface="Calibri" panose="020F0502020204030204" pitchFamily="34" charset="0"/>
                <a:hlinkClick r:id="rId3"/>
              </a:rPr>
              <a:t>https://na.eventscloud.com/ereg/index.php?eventid=630465&amp;</a:t>
            </a:r>
            <a:r>
              <a:rPr lang="en-US" altLang="en-US" dirty="0">
                <a:solidFill>
                  <a:srgbClr val="000000"/>
                </a:solidFill>
                <a:ea typeface="ＭＳ Ｐゴシック" panose="020B0600070205080204" pitchFamily="34" charset="-128"/>
                <a:sym typeface="Calibri" panose="020F0502020204030204" pitchFamily="34" charset="0"/>
              </a:rPr>
              <a:t> </a:t>
            </a:r>
          </a:p>
          <a:p>
            <a:pPr lvl="1">
              <a:spcBef>
                <a:spcPts val="638"/>
              </a:spcBef>
            </a:pPr>
            <a:endParaRPr lang="en-US" altLang="en-US" dirty="0">
              <a:solidFill>
                <a:srgbClr val="000000"/>
              </a:solidFill>
              <a:ea typeface="ＭＳ Ｐゴシック" panose="020B0600070205080204" pitchFamily="34" charset="-128"/>
              <a:sym typeface="Calibri" panose="020F0502020204030204" pitchFamily="34" charset="0"/>
            </a:endParaRPr>
          </a:p>
          <a:p>
            <a:pPr>
              <a:spcBef>
                <a:spcPts val="638"/>
              </a:spcBef>
            </a:pPr>
            <a:r>
              <a:rPr lang="en-US" altLang="en-US" b="1" i="1" dirty="0">
                <a:solidFill>
                  <a:srgbClr val="000000"/>
                </a:solidFill>
                <a:ea typeface="ＭＳ Ｐゴシック" panose="020B0600070205080204" pitchFamily="34" charset="-128"/>
                <a:sym typeface="Calibri" panose="020F0502020204030204" pitchFamily="34" charset="0"/>
              </a:rPr>
              <a:t>Consider the </a:t>
            </a:r>
            <a:r>
              <a:rPr lang="en-US" altLang="en-US" b="1" i="1" dirty="0">
                <a:solidFill>
                  <a:srgbClr val="000000"/>
                </a:solidFill>
                <a:ea typeface="ＭＳ Ｐゴシック" panose="020B0600070205080204" pitchFamily="34" charset="-128"/>
                <a:sym typeface="Calibri" panose="020F0502020204030204" pitchFamily="34" charset="0"/>
                <a:hlinkClick r:id="rId4"/>
              </a:rPr>
              <a:t>TFI Culturally Responsiveness Field Guide</a:t>
            </a:r>
            <a:endParaRPr lang="en-US" altLang="en-US" sz="2100" dirty="0">
              <a:solidFill>
                <a:srgbClr val="000000"/>
              </a:solidFill>
              <a:ea typeface="ＭＳ Ｐゴシック" panose="020B0600070205080204" pitchFamily="34" charset="-128"/>
              <a:sym typeface="Calibri" panose="020F0502020204030204" pitchFamily="34" charset="0"/>
            </a:endParaRPr>
          </a:p>
          <a:p>
            <a:pPr>
              <a:spcBef>
                <a:spcPts val="638"/>
              </a:spcBef>
              <a:buClr>
                <a:srgbClr val="000000"/>
              </a:buClr>
            </a:pPr>
            <a:endParaRPr lang="en-US" altLang="en-US" b="1" i="1" dirty="0">
              <a:ea typeface="ＭＳ Ｐゴシック" panose="020B0600070205080204" pitchFamily="34" charset="-128"/>
            </a:endParaRPr>
          </a:p>
          <a:p>
            <a:pPr>
              <a:spcBef>
                <a:spcPts val="638"/>
              </a:spcBef>
              <a:buClr>
                <a:srgbClr val="000000"/>
              </a:buClr>
              <a:buFont typeface="Arial" panose="020B0604020202020204" pitchFamily="34" charset="0"/>
              <a:buNone/>
            </a:pPr>
            <a:r>
              <a:rPr lang="en-US" altLang="en-US" dirty="0">
                <a:ea typeface="ＭＳ Ｐゴシック" panose="020B0600070205080204" pitchFamily="34" charset="-128"/>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38103777-43FF-5443-9D65-846CE241E173}"/>
              </a:ext>
            </a:extLst>
          </p:cNvPr>
          <p:cNvSpPr>
            <a:spLocks noChangeArrowheads="1"/>
          </p:cNvSpPr>
          <p:nvPr/>
        </p:nvSpPr>
        <p:spPr bwMode="auto">
          <a:xfrm>
            <a:off x="0" y="5356941"/>
            <a:ext cx="9144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1500" dirty="0">
                <a:solidFill>
                  <a:srgbClr val="000000"/>
                </a:solidFill>
                <a:latin typeface="Lato" pitchFamily="34" charset="0"/>
              </a:rPr>
              <a:t>All materials can be found here: </a:t>
            </a:r>
            <a:r>
              <a:rPr lang="en-US" altLang="en-US" sz="1500" dirty="0">
                <a:solidFill>
                  <a:srgbClr val="000000"/>
                </a:solidFill>
                <a:latin typeface="Lato" pitchFamily="34" charset="0"/>
                <a:hlinkClick r:id="rId2"/>
              </a:rPr>
              <a:t>https://www.pbisvermont.org/training-resources/webinars/</a:t>
            </a:r>
            <a:endParaRPr lang="en-US" altLang="en-US" sz="1500" dirty="0">
              <a:solidFill>
                <a:srgbClr val="000000"/>
              </a:solidFill>
              <a:latin typeface="Lato" pitchFamily="34" charset="0"/>
            </a:endParaRPr>
          </a:p>
          <a:p>
            <a:pPr algn="ctr"/>
            <a:endParaRPr lang="en-US" altLang="en-US" sz="1500" dirty="0"/>
          </a:p>
        </p:txBody>
      </p:sp>
      <p:sp>
        <p:nvSpPr>
          <p:cNvPr id="3" name="Oval 2">
            <a:extLst>
              <a:ext uri="{FF2B5EF4-FFF2-40B4-BE49-F238E27FC236}">
                <a16:creationId xmlns:a16="http://schemas.microsoft.com/office/drawing/2014/main" id="{2C29BC24-361B-7841-A9E3-D112EB71C2EA}"/>
              </a:ext>
            </a:extLst>
          </p:cNvPr>
          <p:cNvSpPr/>
          <p:nvPr/>
        </p:nvSpPr>
        <p:spPr>
          <a:xfrm>
            <a:off x="1001316" y="2494336"/>
            <a:ext cx="2166938" cy="2116931"/>
          </a:xfrm>
          <a:prstGeom prst="ellipse">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227" name="TextBox 3">
            <a:extLst>
              <a:ext uri="{FF2B5EF4-FFF2-40B4-BE49-F238E27FC236}">
                <a16:creationId xmlns:a16="http://schemas.microsoft.com/office/drawing/2014/main" id="{2695443D-BDD3-0348-9FDE-0D0F46D7EAC9}"/>
              </a:ext>
            </a:extLst>
          </p:cNvPr>
          <p:cNvSpPr txBox="1">
            <a:spLocks noChangeArrowheads="1"/>
          </p:cNvSpPr>
          <p:nvPr/>
        </p:nvSpPr>
        <p:spPr bwMode="auto">
          <a:xfrm>
            <a:off x="1304925" y="2547938"/>
            <a:ext cx="155971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dirty="0"/>
              <a:t>You will be muted during this session. Please use the chat box or raise your hand.</a:t>
            </a:r>
          </a:p>
        </p:txBody>
      </p:sp>
      <p:sp>
        <p:nvSpPr>
          <p:cNvPr id="5" name="Oval 4">
            <a:extLst>
              <a:ext uri="{FF2B5EF4-FFF2-40B4-BE49-F238E27FC236}">
                <a16:creationId xmlns:a16="http://schemas.microsoft.com/office/drawing/2014/main" id="{E4BD3053-AAFC-9D4B-8254-5F1CC6E21F81}"/>
              </a:ext>
            </a:extLst>
          </p:cNvPr>
          <p:cNvSpPr/>
          <p:nvPr/>
        </p:nvSpPr>
        <p:spPr>
          <a:xfrm>
            <a:off x="3345656" y="2493170"/>
            <a:ext cx="2166938" cy="2116931"/>
          </a:xfrm>
          <a:prstGeom prst="ellipse">
            <a:avLst/>
          </a:prstGeom>
          <a:solidFill>
            <a:schemeClr val="accent3">
              <a:lumMod val="40000"/>
              <a:lumOff val="60000"/>
            </a:schemeClr>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p>
        </p:txBody>
      </p:sp>
      <p:sp>
        <p:nvSpPr>
          <p:cNvPr id="52229" name="TextBox 5">
            <a:extLst>
              <a:ext uri="{FF2B5EF4-FFF2-40B4-BE49-F238E27FC236}">
                <a16:creationId xmlns:a16="http://schemas.microsoft.com/office/drawing/2014/main" id="{C3F7CA03-4656-6C42-8D14-5D5DA4AF1419}"/>
              </a:ext>
            </a:extLst>
          </p:cNvPr>
          <p:cNvSpPr txBox="1">
            <a:spLocks noChangeArrowheads="1"/>
          </p:cNvSpPr>
          <p:nvPr/>
        </p:nvSpPr>
        <p:spPr bwMode="auto">
          <a:xfrm>
            <a:off x="3649267" y="3101579"/>
            <a:ext cx="15597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dirty="0"/>
              <a:t>You can show or hide your video.</a:t>
            </a:r>
          </a:p>
        </p:txBody>
      </p:sp>
      <p:sp>
        <p:nvSpPr>
          <p:cNvPr id="7" name="Oval 6">
            <a:extLst>
              <a:ext uri="{FF2B5EF4-FFF2-40B4-BE49-F238E27FC236}">
                <a16:creationId xmlns:a16="http://schemas.microsoft.com/office/drawing/2014/main" id="{3393FBDD-B1D6-DB4B-8531-CD92B47E3101}"/>
              </a:ext>
            </a:extLst>
          </p:cNvPr>
          <p:cNvSpPr/>
          <p:nvPr/>
        </p:nvSpPr>
        <p:spPr>
          <a:xfrm>
            <a:off x="5816204" y="2493169"/>
            <a:ext cx="2166938" cy="2116931"/>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52231" name="TextBox 7">
            <a:extLst>
              <a:ext uri="{FF2B5EF4-FFF2-40B4-BE49-F238E27FC236}">
                <a16:creationId xmlns:a16="http://schemas.microsoft.com/office/drawing/2014/main" id="{853E0510-A94D-A84C-B3D6-13E7E7350ADE}"/>
              </a:ext>
            </a:extLst>
          </p:cNvPr>
          <p:cNvSpPr txBox="1">
            <a:spLocks noChangeArrowheads="1"/>
          </p:cNvSpPr>
          <p:nvPr/>
        </p:nvSpPr>
        <p:spPr bwMode="auto">
          <a:xfrm>
            <a:off x="6119218" y="3089969"/>
            <a:ext cx="156090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dirty="0"/>
              <a:t>This session is being recorded.</a:t>
            </a:r>
          </a:p>
        </p:txBody>
      </p:sp>
      <p:sp>
        <p:nvSpPr>
          <p:cNvPr id="2" name="TextBox 1">
            <a:extLst>
              <a:ext uri="{FF2B5EF4-FFF2-40B4-BE49-F238E27FC236}">
                <a16:creationId xmlns:a16="http://schemas.microsoft.com/office/drawing/2014/main" id="{9B75872C-05DF-4749-A3E1-3C599AEDE4B5}"/>
              </a:ext>
            </a:extLst>
          </p:cNvPr>
          <p:cNvSpPr txBox="1"/>
          <p:nvPr/>
        </p:nvSpPr>
        <p:spPr>
          <a:xfrm>
            <a:off x="0" y="577730"/>
            <a:ext cx="9144000" cy="600164"/>
          </a:xfrm>
          <a:prstGeom prst="rect">
            <a:avLst/>
          </a:prstGeom>
          <a:noFill/>
        </p:spPr>
        <p:txBody>
          <a:bodyPr wrap="square" rtlCol="0">
            <a:spAutoFit/>
          </a:bodyPr>
          <a:lstStyle/>
          <a:p>
            <a:pPr algn="ctr"/>
            <a:r>
              <a:rPr lang="en-US" sz="3300" b="1" dirty="0">
                <a:solidFill>
                  <a:schemeClr val="accent6">
                    <a:lumMod val="75000"/>
                  </a:schemeClr>
                </a:solidFill>
              </a:rPr>
              <a:t>Welcome!</a:t>
            </a:r>
          </a:p>
        </p:txBody>
      </p:sp>
    </p:spTree>
    <p:extLst>
      <p:ext uri="{BB962C8B-B14F-4D97-AF65-F5344CB8AC3E}">
        <p14:creationId xmlns:p14="http://schemas.microsoft.com/office/powerpoint/2010/main" val="1200949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hape 350">
            <a:extLst>
              <a:ext uri="{FF2B5EF4-FFF2-40B4-BE49-F238E27FC236}">
                <a16:creationId xmlns:a16="http://schemas.microsoft.com/office/drawing/2014/main" id="{A68F1D6E-1EE0-6546-B8DC-8E7BA2C26A5E}"/>
              </a:ext>
            </a:extLst>
          </p:cNvPr>
          <p:cNvSpPr>
            <a:spLocks noGrp="1"/>
          </p:cNvSpPr>
          <p:nvPr>
            <p:ph type="title"/>
          </p:nvPr>
        </p:nvSpPr>
        <p:spPr/>
        <p:txBody>
          <a:bodyPr lIns="91425" tIns="91425" rIns="91425" bIns="91425"/>
          <a:lstStyle/>
          <a:p>
            <a:pPr>
              <a:defRPr/>
            </a:pPr>
            <a:r>
              <a:rPr lang="en-US" altLang="en-US" sz="4000" b="1" dirty="0">
                <a:solidFill>
                  <a:schemeClr val="accent6">
                    <a:lumMod val="50000"/>
                  </a:schemeClr>
                </a:solidFill>
                <a:ea typeface="ＭＳ Ｐゴシック" panose="020B0600070205080204" pitchFamily="34" charset="-128"/>
              </a:rPr>
              <a:t>Example Subscale Report</a:t>
            </a:r>
          </a:p>
        </p:txBody>
      </p:sp>
      <p:pic>
        <p:nvPicPr>
          <p:cNvPr id="65538" name="Shape 351">
            <a:extLst>
              <a:ext uri="{FF2B5EF4-FFF2-40B4-BE49-F238E27FC236}">
                <a16:creationId xmlns:a16="http://schemas.microsoft.com/office/drawing/2014/main" id="{B494CFF7-A84B-EC4A-8F26-9691E0826C3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17763"/>
          <a:stretch>
            <a:fillRect/>
          </a:stretch>
        </p:blipFill>
        <p:spPr bwMode="auto">
          <a:xfrm>
            <a:off x="170454" y="1516988"/>
            <a:ext cx="8803091" cy="465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hape 335">
            <a:extLst>
              <a:ext uri="{FF2B5EF4-FFF2-40B4-BE49-F238E27FC236}">
                <a16:creationId xmlns:a16="http://schemas.microsoft.com/office/drawing/2014/main" id="{00CBCA47-95F5-CD43-866A-81B63AD3CED9}"/>
              </a:ext>
            </a:extLst>
          </p:cNvPr>
          <p:cNvSpPr>
            <a:spLocks noGrp="1"/>
          </p:cNvSpPr>
          <p:nvPr>
            <p:ph type="title"/>
          </p:nvPr>
        </p:nvSpPr>
        <p:spPr/>
        <p:txBody>
          <a:bodyPr lIns="91425" tIns="45700" rIns="91425" bIns="45700"/>
          <a:lstStyle/>
          <a:p>
            <a:pPr>
              <a:buSzPct val="25000"/>
              <a:defRPr/>
            </a:pPr>
            <a:r>
              <a:rPr lang="en-US" altLang="en-US" sz="4000" b="1" dirty="0">
                <a:solidFill>
                  <a:schemeClr val="accent6">
                    <a:lumMod val="50000"/>
                  </a:schemeClr>
                </a:solidFill>
                <a:ea typeface="ＭＳ Ｐゴシック" panose="020B0600070205080204" pitchFamily="34" charset="-128"/>
                <a:sym typeface="Calibri" panose="020F0502020204030204" pitchFamily="34" charset="0"/>
              </a:rPr>
              <a:t>After Assessment</a:t>
            </a:r>
          </a:p>
        </p:txBody>
      </p:sp>
      <p:sp>
        <p:nvSpPr>
          <p:cNvPr id="67586" name="Shape 336">
            <a:extLst>
              <a:ext uri="{FF2B5EF4-FFF2-40B4-BE49-F238E27FC236}">
                <a16:creationId xmlns:a16="http://schemas.microsoft.com/office/drawing/2014/main" id="{4FB5C822-B941-A544-8C38-31C75D62C5E9}"/>
              </a:ext>
            </a:extLst>
          </p:cNvPr>
          <p:cNvSpPr>
            <a:spLocks noGrp="1"/>
          </p:cNvSpPr>
          <p:nvPr>
            <p:ph type="body" idx="1"/>
          </p:nvPr>
        </p:nvSpPr>
        <p:spPr>
          <a:xfrm>
            <a:off x="457200" y="1600200"/>
            <a:ext cx="8229600" cy="4525963"/>
          </a:xfrm>
        </p:spPr>
        <p:txBody>
          <a:bodyPr lIns="91425" tIns="45700" rIns="91425" bIns="45700"/>
          <a:lstStyle/>
          <a:p>
            <a:pPr marL="0" indent="0">
              <a:spcBef>
                <a:spcPct val="0"/>
              </a:spcBef>
              <a:buClr>
                <a:srgbClr val="000000"/>
              </a:buClr>
              <a:buFont typeface="Arial" panose="020B0604020202020204" pitchFamily="34" charset="0"/>
              <a:buNone/>
            </a:pPr>
            <a:r>
              <a:rPr lang="en-US" altLang="en-US" sz="2800" dirty="0">
                <a:solidFill>
                  <a:srgbClr val="000000"/>
                </a:solidFill>
                <a:ea typeface="ＭＳ Ｐゴシック" panose="020B0600070205080204" pitchFamily="34" charset="-128"/>
                <a:sym typeface="Calibri" panose="020F0502020204030204" pitchFamily="34" charset="0"/>
              </a:rPr>
              <a:t>Analyze data:</a:t>
            </a:r>
          </a:p>
          <a:p>
            <a:pPr lvl="1" indent="-361950">
              <a:spcBef>
                <a:spcPts val="400"/>
              </a:spcBef>
              <a:buClr>
                <a:srgbClr val="000000"/>
              </a:buClr>
            </a:pPr>
            <a:r>
              <a:rPr lang="en-US" altLang="en-US" sz="2800" dirty="0">
                <a:solidFill>
                  <a:srgbClr val="000000"/>
                </a:solidFill>
                <a:ea typeface="ＭＳ Ｐゴシック" panose="020B0600070205080204" pitchFamily="34" charset="-128"/>
                <a:sym typeface="Calibri" panose="020F0502020204030204" pitchFamily="34" charset="0"/>
              </a:rPr>
              <a:t>Total score report</a:t>
            </a:r>
          </a:p>
          <a:p>
            <a:pPr lvl="1" indent="-361950">
              <a:spcBef>
                <a:spcPts val="400"/>
              </a:spcBef>
              <a:buClr>
                <a:srgbClr val="000000"/>
              </a:buClr>
            </a:pPr>
            <a:r>
              <a:rPr lang="en-US" altLang="en-US" sz="2800" dirty="0">
                <a:solidFill>
                  <a:srgbClr val="000000"/>
                </a:solidFill>
                <a:ea typeface="ＭＳ Ｐゴシック" panose="020B0600070205080204" pitchFamily="34" charset="-128"/>
                <a:sym typeface="Calibri" panose="020F0502020204030204" pitchFamily="34" charset="0"/>
              </a:rPr>
              <a:t>Subscale report (broken down by tier)</a:t>
            </a:r>
          </a:p>
          <a:p>
            <a:pPr lvl="1" indent="-361950">
              <a:spcBef>
                <a:spcPts val="400"/>
              </a:spcBef>
              <a:buClr>
                <a:srgbClr val="000000"/>
              </a:buClr>
            </a:pPr>
            <a:r>
              <a:rPr lang="en-US" altLang="en-US" sz="2800" dirty="0">
                <a:solidFill>
                  <a:srgbClr val="000000"/>
                </a:solidFill>
                <a:ea typeface="ＭＳ Ｐゴシック" panose="020B0600070205080204" pitchFamily="34" charset="-128"/>
                <a:sym typeface="Calibri" panose="020F0502020204030204" pitchFamily="34" charset="0"/>
              </a:rPr>
              <a:t>Sub-sub scale report (broken down by components)</a:t>
            </a:r>
          </a:p>
          <a:p>
            <a:pPr lvl="1" indent="-361950">
              <a:spcBef>
                <a:spcPts val="400"/>
              </a:spcBef>
              <a:buClr>
                <a:srgbClr val="000000"/>
              </a:buClr>
            </a:pPr>
            <a:r>
              <a:rPr lang="en-US" altLang="en-US" sz="2800" dirty="0">
                <a:solidFill>
                  <a:srgbClr val="000000"/>
                </a:solidFill>
                <a:ea typeface="ＭＳ Ｐゴシック" panose="020B0600070205080204" pitchFamily="34" charset="-128"/>
                <a:sym typeface="Calibri" panose="020F0502020204030204" pitchFamily="34" charset="0"/>
              </a:rPr>
              <a:t>Individual items report</a:t>
            </a:r>
            <a:endParaRPr lang="en-US" altLang="en-US" sz="2800" dirty="0">
              <a:ea typeface="ＭＳ Ｐゴシック" panose="020B0600070205080204" pitchFamily="34" charset="-128"/>
              <a:sym typeface="Calibri" panose="020F0502020204030204" pitchFamily="34" charset="0"/>
            </a:endParaRPr>
          </a:p>
          <a:p>
            <a:pPr lvl="2" indent="-361950">
              <a:spcBef>
                <a:spcPts val="400"/>
              </a:spcBef>
              <a:buClr>
                <a:srgbClr val="000000"/>
              </a:buClr>
            </a:pPr>
            <a:r>
              <a:rPr lang="en-US" altLang="en-US" sz="2400" dirty="0">
                <a:solidFill>
                  <a:srgbClr val="000000"/>
                </a:solidFill>
                <a:ea typeface="ＭＳ Ｐゴシック" panose="020B0600070205080204" pitchFamily="34" charset="-128"/>
                <a:sym typeface="Calibri" panose="020F0502020204030204" pitchFamily="34" charset="0"/>
              </a:rPr>
              <a:t>Celebrate your 2’s, examine your 0’s and 1’s</a:t>
            </a:r>
          </a:p>
          <a:p>
            <a:pPr lvl="2" indent="-361950">
              <a:spcBef>
                <a:spcPts val="400"/>
              </a:spcBef>
              <a:buClr>
                <a:srgbClr val="000000"/>
              </a:buClr>
            </a:pPr>
            <a:r>
              <a:rPr lang="en-US" altLang="en-US" sz="2400" dirty="0">
                <a:ea typeface="ＭＳ Ｐゴシック" panose="020B0600070205080204" pitchFamily="34" charset="-128"/>
              </a:rPr>
              <a:t>Select a small number of items (1-3) for implementation action planning </a:t>
            </a:r>
          </a:p>
          <a:p>
            <a:pPr lvl="2" indent="-361950">
              <a:spcBef>
                <a:spcPts val="400"/>
              </a:spcBef>
              <a:buClr>
                <a:srgbClr val="000000"/>
              </a:buClr>
            </a:pPr>
            <a:r>
              <a:rPr lang="en-US" altLang="en-US" sz="2400" dirty="0">
                <a:ea typeface="ＭＳ Ｐゴシック" panose="020B0600070205080204" pitchFamily="34" charset="-128"/>
              </a:rPr>
              <a:t>Ask: “What are the smallest changes we can make in the next three months to improve implementation?”</a:t>
            </a:r>
          </a:p>
          <a:p>
            <a:pPr lvl="2" indent="-361950">
              <a:spcBef>
                <a:spcPts val="400"/>
              </a:spcBef>
              <a:buClr>
                <a:srgbClr val="000000"/>
              </a:buClr>
            </a:pPr>
            <a:r>
              <a:rPr lang="en-US" altLang="en-US" sz="2400" dirty="0">
                <a:ea typeface="ＭＳ Ｐゴシック" panose="020B0600070205080204" pitchFamily="34" charset="-128"/>
              </a:rPr>
              <a:t>Problem solve any challenges</a:t>
            </a:r>
          </a:p>
          <a:p>
            <a:pPr lvl="2" indent="-361950">
              <a:spcBef>
                <a:spcPts val="400"/>
              </a:spcBef>
              <a:buClr>
                <a:srgbClr val="000000"/>
              </a:buClr>
            </a:pPr>
            <a:r>
              <a:rPr lang="en-US" altLang="en-US" sz="2400" dirty="0">
                <a:ea typeface="ＭＳ Ｐゴシック" panose="020B0600070205080204" pitchFamily="34" charset="-128"/>
              </a:rPr>
              <a:t>Record the strategies you like on TFI Action Plan template</a:t>
            </a:r>
          </a:p>
          <a:p>
            <a:pPr lvl="2" indent="-361950">
              <a:spcBef>
                <a:spcPts val="400"/>
              </a:spcBef>
              <a:buClr>
                <a:srgbClr val="000000"/>
              </a:buClr>
            </a:pPr>
            <a:endParaRPr lang="en-US" altLang="en-US" sz="2400" dirty="0">
              <a:solidFill>
                <a:srgbClr val="000000"/>
              </a:solidFill>
              <a:ea typeface="ＭＳ Ｐゴシック" panose="020B0600070205080204" pitchFamily="34" charset="-128"/>
              <a:sym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130BE166-F6D5-5640-AEBD-66DED28644B9}"/>
              </a:ext>
            </a:extLst>
          </p:cNvPr>
          <p:cNvSpPr>
            <a:spLocks noGrp="1"/>
          </p:cNvSpPr>
          <p:nvPr>
            <p:ph type="title"/>
          </p:nvPr>
        </p:nvSpPr>
        <p:spPr/>
        <p:txBody>
          <a:bodyPr/>
          <a:lstStyle/>
          <a:p>
            <a:pPr eaLnBrk="1" hangingPunct="1">
              <a:defRPr/>
            </a:pPr>
            <a:r>
              <a:rPr lang="en-US" altLang="en-US" sz="4000" b="1" dirty="0">
                <a:solidFill>
                  <a:schemeClr val="accent6">
                    <a:lumMod val="50000"/>
                  </a:schemeClr>
                </a:solidFill>
              </a:rPr>
              <a:t>Action Planning Form</a:t>
            </a:r>
          </a:p>
        </p:txBody>
      </p:sp>
      <p:pic>
        <p:nvPicPr>
          <p:cNvPr id="69634" name="Picture 3">
            <a:extLst>
              <a:ext uri="{FF2B5EF4-FFF2-40B4-BE49-F238E27FC236}">
                <a16:creationId xmlns:a16="http://schemas.microsoft.com/office/drawing/2014/main" id="{93EC2AD4-20F4-7745-B595-1651734AC79F}"/>
              </a:ext>
            </a:extLst>
          </p:cNvPr>
          <p:cNvPicPr>
            <a:picLocks noChangeAspect="1"/>
          </p:cNvPicPr>
          <p:nvPr/>
        </p:nvPicPr>
        <p:blipFill>
          <a:blip r:embed="rId3">
            <a:extLst>
              <a:ext uri="{28A0092B-C50C-407E-A947-70E740481C1C}">
                <a14:useLocalDpi xmlns:a14="http://schemas.microsoft.com/office/drawing/2010/main" val="0"/>
              </a:ext>
            </a:extLst>
          </a:blip>
          <a:srcRect t="7080"/>
          <a:stretch>
            <a:fillRect/>
          </a:stretch>
        </p:blipFill>
        <p:spPr bwMode="auto">
          <a:xfrm>
            <a:off x="733425" y="1417638"/>
            <a:ext cx="7459663" cy="46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60C48516-4628-704C-BDDB-870FD3711C17}"/>
              </a:ext>
            </a:extLst>
          </p:cNvPr>
          <p:cNvSpPr>
            <a:spLocks noChangeArrowheads="1"/>
          </p:cNvSpPr>
          <p:nvPr/>
        </p:nvSpPr>
        <p:spPr bwMode="auto">
          <a:xfrm>
            <a:off x="2257425" y="4887913"/>
            <a:ext cx="1071563" cy="257175"/>
          </a:xfrm>
          <a:prstGeom prst="rect">
            <a:avLst/>
          </a:prstGeom>
          <a:noFill/>
          <a:ln>
            <a:noFill/>
          </a:ln>
          <a:extLst>
            <a:ext uri="{909E8E84-426E-40dd-AFC4-6F175D3DCCD1}"/>
            <a:ext uri="{91240B29-F687-4f45-9708-019B960494DF}"/>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endParaRPr lang="en-US" altLang="en-US" sz="1013">
              <a:solidFill>
                <a:schemeClr val="bg2">
                  <a:lumMod val="50000"/>
                </a:schemeClr>
              </a:solidFill>
              <a:latin typeface="Arial" panose="020B0604020202020204" pitchFamily="34" charset="0"/>
            </a:endParaRPr>
          </a:p>
        </p:txBody>
      </p:sp>
      <p:sp>
        <p:nvSpPr>
          <p:cNvPr id="76802" name="Rectangle 3">
            <a:extLst>
              <a:ext uri="{FF2B5EF4-FFF2-40B4-BE49-F238E27FC236}">
                <a16:creationId xmlns:a16="http://schemas.microsoft.com/office/drawing/2014/main" id="{85E869CF-6104-9244-B8F6-9E4A7F115C1B}"/>
              </a:ext>
            </a:extLst>
          </p:cNvPr>
          <p:cNvSpPr>
            <a:spLocks noChangeArrowheads="1"/>
          </p:cNvSpPr>
          <p:nvPr/>
        </p:nvSpPr>
        <p:spPr bwMode="auto">
          <a:xfrm>
            <a:off x="3640138" y="4735513"/>
            <a:ext cx="1628775" cy="257175"/>
          </a:xfrm>
          <a:prstGeom prst="rect">
            <a:avLst/>
          </a:prstGeom>
          <a:noFill/>
          <a:ln>
            <a:noFill/>
          </a:ln>
          <a:extLst>
            <a:ext uri="{909E8E84-426E-40dd-AFC4-6F175D3DCCD1}"/>
            <a:ext uri="{91240B29-F687-4f45-9708-019B960494DF}"/>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endParaRPr lang="en-US" altLang="en-US" sz="1013">
              <a:solidFill>
                <a:schemeClr val="bg2">
                  <a:lumMod val="50000"/>
                </a:schemeClr>
              </a:solidFill>
              <a:latin typeface="Arial" panose="020B0604020202020204" pitchFamily="34" charset="0"/>
            </a:endParaRPr>
          </a:p>
        </p:txBody>
      </p:sp>
      <p:sp>
        <p:nvSpPr>
          <p:cNvPr id="76803" name="Oval 4">
            <a:extLst>
              <a:ext uri="{FF2B5EF4-FFF2-40B4-BE49-F238E27FC236}">
                <a16:creationId xmlns:a16="http://schemas.microsoft.com/office/drawing/2014/main" id="{FC2C7682-96B7-1140-A2AC-636CF702CC2B}"/>
              </a:ext>
            </a:extLst>
          </p:cNvPr>
          <p:cNvSpPr>
            <a:spLocks noChangeArrowheads="1"/>
          </p:cNvSpPr>
          <p:nvPr/>
        </p:nvSpPr>
        <p:spPr bwMode="auto">
          <a:xfrm>
            <a:off x="3475038" y="2235200"/>
            <a:ext cx="2312987" cy="2312988"/>
          </a:xfrm>
          <a:prstGeom prst="ellipse">
            <a:avLst/>
          </a:prstGeom>
          <a:solidFill>
            <a:srgbClr val="FFFF00"/>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endParaRPr lang="en-US" altLang="en-US" sz="1013">
              <a:solidFill>
                <a:schemeClr val="bg2">
                  <a:lumMod val="50000"/>
                </a:schemeClr>
              </a:solidFill>
              <a:latin typeface="Arial" panose="020B0604020202020204" pitchFamily="34" charset="0"/>
            </a:endParaRPr>
          </a:p>
        </p:txBody>
      </p:sp>
      <p:grpSp>
        <p:nvGrpSpPr>
          <p:cNvPr id="2" name="Group 23">
            <a:extLst>
              <a:ext uri="{FF2B5EF4-FFF2-40B4-BE49-F238E27FC236}">
                <a16:creationId xmlns:a16="http://schemas.microsoft.com/office/drawing/2014/main" id="{7324FE1D-5034-4548-82CA-F58E36BF9C0B}"/>
              </a:ext>
            </a:extLst>
          </p:cNvPr>
          <p:cNvGrpSpPr>
            <a:grpSpLocks/>
          </p:cNvGrpSpPr>
          <p:nvPr/>
        </p:nvGrpSpPr>
        <p:grpSpPr bwMode="auto">
          <a:xfrm>
            <a:off x="2705100" y="2143125"/>
            <a:ext cx="2027412" cy="1539875"/>
            <a:chOff x="1474788" y="1123950"/>
            <a:chExt cx="3603586" cy="2736850"/>
          </a:xfrm>
        </p:grpSpPr>
        <p:sp>
          <p:nvSpPr>
            <p:cNvPr id="76814" name="Oval 5">
              <a:extLst>
                <a:ext uri="{FF2B5EF4-FFF2-40B4-BE49-F238E27FC236}">
                  <a16:creationId xmlns:a16="http://schemas.microsoft.com/office/drawing/2014/main" id="{A755BC23-B2BA-DD4C-BF23-1DACC9C7DE24}"/>
                </a:ext>
              </a:extLst>
            </p:cNvPr>
            <p:cNvSpPr>
              <a:spLocks noChangeArrowheads="1"/>
            </p:cNvSpPr>
            <p:nvPr/>
          </p:nvSpPr>
          <p:spPr bwMode="auto">
            <a:xfrm>
              <a:off x="3021374" y="1803931"/>
              <a:ext cx="2057000" cy="2056869"/>
            </a:xfrm>
            <a:prstGeom prst="ellipse">
              <a:avLst/>
            </a:prstGeom>
            <a:solidFill>
              <a:srgbClr val="00B050">
                <a:alpha val="50195"/>
              </a:srgbClr>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1350" b="1" dirty="0">
                  <a:latin typeface="Arial" panose="020B0604020202020204" pitchFamily="34" charset="0"/>
                </a:rPr>
                <a:t>Systems</a:t>
              </a:r>
            </a:p>
          </p:txBody>
        </p:sp>
        <p:sp>
          <p:nvSpPr>
            <p:cNvPr id="76815" name="Rectangle 11">
              <a:extLst>
                <a:ext uri="{FF2B5EF4-FFF2-40B4-BE49-F238E27FC236}">
                  <a16:creationId xmlns:a16="http://schemas.microsoft.com/office/drawing/2014/main" id="{F1D77159-29AD-E241-8CB9-BB3EAEA95A16}"/>
                </a:ext>
              </a:extLst>
            </p:cNvPr>
            <p:cNvSpPr>
              <a:spLocks noChangeArrowheads="1"/>
            </p:cNvSpPr>
            <p:nvPr/>
          </p:nvSpPr>
          <p:spPr bwMode="auto">
            <a:xfrm>
              <a:off x="1474788" y="1123950"/>
              <a:ext cx="1884877" cy="736411"/>
            </a:xfrm>
            <a:prstGeom prst="rect">
              <a:avLst/>
            </a:prstGeom>
            <a:noFill/>
            <a:ln>
              <a:noFill/>
            </a:ln>
            <a:extLst>
              <a:ext uri="{909E8E84-426E-40dd-AFC4-6F175D3DCCD1}"/>
              <a:ext uri="{91240B29-F687-4f45-9708-019B960494DF}"/>
            </a:extLst>
          </p:spPr>
          <p:txBody>
            <a:bodyPr wrap="none" lIns="50900" tIns="25004" rIns="50900" bIns="25004"/>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defRPr/>
              </a:pPr>
              <a:r>
                <a:rPr lang="en-US" altLang="en-US" sz="1350" dirty="0">
                  <a:cs typeface="Calibri" panose="020F0502020204030204" pitchFamily="34" charset="0"/>
                </a:rPr>
                <a:t>Supporting</a:t>
              </a:r>
            </a:p>
            <a:p>
              <a:pPr>
                <a:spcBef>
                  <a:spcPct val="0"/>
                </a:spcBef>
                <a:buFontTx/>
                <a:buNone/>
                <a:defRPr/>
              </a:pPr>
              <a:r>
                <a:rPr lang="en-US" altLang="en-US" sz="1350" dirty="0">
                  <a:cs typeface="Calibri" panose="020F0502020204030204" pitchFamily="34" charset="0"/>
                </a:rPr>
                <a:t>Staff Behavior</a:t>
              </a:r>
            </a:p>
          </p:txBody>
        </p:sp>
        <p:sp>
          <p:nvSpPr>
            <p:cNvPr id="76816" name="Freeform 14">
              <a:extLst>
                <a:ext uri="{FF2B5EF4-FFF2-40B4-BE49-F238E27FC236}">
                  <a16:creationId xmlns:a16="http://schemas.microsoft.com/office/drawing/2014/main" id="{39BB13D9-0A18-D24C-B8ED-A4C04B5F84BD}"/>
                </a:ext>
              </a:extLst>
            </p:cNvPr>
            <p:cNvSpPr>
              <a:spLocks/>
            </p:cNvSpPr>
            <p:nvPr/>
          </p:nvSpPr>
          <p:spPr bwMode="auto">
            <a:xfrm>
              <a:off x="1785172" y="2038114"/>
              <a:ext cx="733635" cy="781555"/>
            </a:xfrm>
            <a:custGeom>
              <a:avLst/>
              <a:gdLst>
                <a:gd name="T0" fmla="*/ 2147483646 w 461"/>
                <a:gd name="T1" fmla="*/ 2147483646 h 493"/>
                <a:gd name="T2" fmla="*/ 2147483646 w 461"/>
                <a:gd name="T3" fmla="*/ 2147483646 h 493"/>
                <a:gd name="T4" fmla="*/ 2147483646 w 461"/>
                <a:gd name="T5" fmla="*/ 2147483646 h 493"/>
                <a:gd name="T6" fmla="*/ 2147483646 w 461"/>
                <a:gd name="T7" fmla="*/ 2147483646 h 493"/>
                <a:gd name="T8" fmla="*/ 2147483646 w 461"/>
                <a:gd name="T9" fmla="*/ 2147483646 h 493"/>
                <a:gd name="T10" fmla="*/ 2147483646 w 461"/>
                <a:gd name="T11" fmla="*/ 2147483646 h 493"/>
                <a:gd name="T12" fmla="*/ 2147483646 w 461"/>
                <a:gd name="T13" fmla="*/ 2147483646 h 493"/>
                <a:gd name="T14" fmla="*/ 2147483646 w 461"/>
                <a:gd name="T15" fmla="*/ 2147483646 h 493"/>
                <a:gd name="T16" fmla="*/ 2147483646 w 461"/>
                <a:gd name="T17" fmla="*/ 2147483646 h 493"/>
                <a:gd name="T18" fmla="*/ 2147483646 w 461"/>
                <a:gd name="T19" fmla="*/ 2147483646 h 493"/>
                <a:gd name="T20" fmla="*/ 2147483646 w 461"/>
                <a:gd name="T21" fmla="*/ 2147483646 h 493"/>
                <a:gd name="T22" fmla="*/ 2147483646 w 461"/>
                <a:gd name="T23" fmla="*/ 2147483646 h 493"/>
                <a:gd name="T24" fmla="*/ 2147483646 w 461"/>
                <a:gd name="T25" fmla="*/ 2147483646 h 493"/>
                <a:gd name="T26" fmla="*/ 2147483646 w 461"/>
                <a:gd name="T27" fmla="*/ 2147483646 h 493"/>
                <a:gd name="T28" fmla="*/ 2147483646 w 461"/>
                <a:gd name="T29" fmla="*/ 2147483646 h 493"/>
                <a:gd name="T30" fmla="*/ 0 w 461"/>
                <a:gd name="T31" fmla="*/ 2147483646 h 493"/>
                <a:gd name="T32" fmla="*/ 0 w 461"/>
                <a:gd name="T33" fmla="*/ 0 h 493"/>
                <a:gd name="T34" fmla="*/ 2147483646 w 461"/>
                <a:gd name="T35" fmla="*/ 0 h 493"/>
                <a:gd name="T36" fmla="*/ 2147483646 w 461"/>
                <a:gd name="T37" fmla="*/ 2147483646 h 493"/>
                <a:gd name="T38" fmla="*/ 2147483646 w 461"/>
                <a:gd name="T39" fmla="*/ 2147483646 h 493"/>
                <a:gd name="T40" fmla="*/ 2147483646 w 461"/>
                <a:gd name="T41" fmla="*/ 2147483646 h 493"/>
                <a:gd name="T42" fmla="*/ 2147483646 w 461"/>
                <a:gd name="T43" fmla="*/ 2147483646 h 493"/>
                <a:gd name="T44" fmla="*/ 2147483646 w 461"/>
                <a:gd name="T45" fmla="*/ 2147483646 h 493"/>
                <a:gd name="T46" fmla="*/ 2147483646 w 461"/>
                <a:gd name="T47" fmla="*/ 2147483646 h 493"/>
                <a:gd name="T48" fmla="*/ 2147483646 w 461"/>
                <a:gd name="T49" fmla="*/ 2147483646 h 493"/>
                <a:gd name="T50" fmla="*/ 2147483646 w 461"/>
                <a:gd name="T51" fmla="*/ 2147483646 h 493"/>
                <a:gd name="T52" fmla="*/ 2147483646 w 461"/>
                <a:gd name="T53" fmla="*/ 2147483646 h 493"/>
                <a:gd name="T54" fmla="*/ 2147483646 w 461"/>
                <a:gd name="T55" fmla="*/ 2147483646 h 493"/>
                <a:gd name="T56" fmla="*/ 2147483646 w 461"/>
                <a:gd name="T57" fmla="*/ 2147483646 h 493"/>
                <a:gd name="T58" fmla="*/ 2147483646 w 461"/>
                <a:gd name="T59" fmla="*/ 2147483646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pPr>
                <a:defRPr/>
              </a:pPr>
              <a:endParaRPr lang="en-US" sz="788">
                <a:solidFill>
                  <a:schemeClr val="bg2">
                    <a:lumMod val="50000"/>
                  </a:schemeClr>
                </a:solidFill>
              </a:endParaRPr>
            </a:p>
          </p:txBody>
        </p:sp>
      </p:grpSp>
      <p:grpSp>
        <p:nvGrpSpPr>
          <p:cNvPr id="75781" name="Group 22">
            <a:extLst>
              <a:ext uri="{FF2B5EF4-FFF2-40B4-BE49-F238E27FC236}">
                <a16:creationId xmlns:a16="http://schemas.microsoft.com/office/drawing/2014/main" id="{69390404-3B9C-D74D-8786-E98B8B307E74}"/>
              </a:ext>
            </a:extLst>
          </p:cNvPr>
          <p:cNvGrpSpPr>
            <a:grpSpLocks/>
          </p:cNvGrpSpPr>
          <p:nvPr/>
        </p:nvGrpSpPr>
        <p:grpSpPr bwMode="auto">
          <a:xfrm>
            <a:off x="3176588" y="3257550"/>
            <a:ext cx="2227262" cy="1668463"/>
            <a:chOff x="2281238" y="3048000"/>
            <a:chExt cx="3960812" cy="2965450"/>
          </a:xfrm>
        </p:grpSpPr>
        <p:sp>
          <p:nvSpPr>
            <p:cNvPr id="76811" name="Oval 7">
              <a:extLst>
                <a:ext uri="{FF2B5EF4-FFF2-40B4-BE49-F238E27FC236}">
                  <a16:creationId xmlns:a16="http://schemas.microsoft.com/office/drawing/2014/main" id="{1FE75F83-6E72-CC40-9708-705B6A1DD141}"/>
                </a:ext>
              </a:extLst>
            </p:cNvPr>
            <p:cNvSpPr>
              <a:spLocks noChangeArrowheads="1"/>
            </p:cNvSpPr>
            <p:nvPr/>
          </p:nvSpPr>
          <p:spPr bwMode="auto">
            <a:xfrm>
              <a:off x="3887582" y="3048000"/>
              <a:ext cx="2055219" cy="2056911"/>
            </a:xfrm>
            <a:prstGeom prst="ellipse">
              <a:avLst/>
            </a:prstGeom>
            <a:solidFill>
              <a:schemeClr val="bg1"/>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1350" b="1" dirty="0">
                  <a:latin typeface="Arial" panose="020B0604020202020204" pitchFamily="34" charset="0"/>
                </a:rPr>
                <a:t>Practices</a:t>
              </a:r>
            </a:p>
          </p:txBody>
        </p:sp>
        <p:sp>
          <p:nvSpPr>
            <p:cNvPr id="76812" name="Rectangle 13">
              <a:extLst>
                <a:ext uri="{FF2B5EF4-FFF2-40B4-BE49-F238E27FC236}">
                  <a16:creationId xmlns:a16="http://schemas.microsoft.com/office/drawing/2014/main" id="{DB80EDBB-B202-8143-BDA6-B05EEE2499C2}"/>
                </a:ext>
              </a:extLst>
            </p:cNvPr>
            <p:cNvSpPr>
              <a:spLocks noChangeArrowheads="1"/>
            </p:cNvSpPr>
            <p:nvPr/>
          </p:nvSpPr>
          <p:spPr bwMode="auto">
            <a:xfrm>
              <a:off x="2281238" y="5505571"/>
              <a:ext cx="3960812" cy="507879"/>
            </a:xfrm>
            <a:prstGeom prst="rect">
              <a:avLst/>
            </a:prstGeom>
            <a:noFill/>
            <a:ln>
              <a:noFill/>
            </a:ln>
            <a:extLst>
              <a:ext uri="{909E8E84-426E-40dd-AFC4-6F175D3DCCD1}"/>
              <a:ext uri="{91240B29-F687-4f45-9708-019B960494DF}"/>
            </a:extLst>
          </p:spPr>
          <p:txBody>
            <a:bodyPr wrap="none" lIns="50900" tIns="25004" rIns="50900" bIns="25004"/>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defRPr/>
              </a:pPr>
              <a:r>
                <a:rPr lang="en-US" altLang="en-US" sz="1350" dirty="0">
                  <a:latin typeface="+mn-lt"/>
                </a:rPr>
                <a:t>Supporting Student Behavior</a:t>
              </a:r>
            </a:p>
          </p:txBody>
        </p:sp>
        <p:sp>
          <p:nvSpPr>
            <p:cNvPr id="76813" name="Freeform 15">
              <a:extLst>
                <a:ext uri="{FF2B5EF4-FFF2-40B4-BE49-F238E27FC236}">
                  <a16:creationId xmlns:a16="http://schemas.microsoft.com/office/drawing/2014/main" id="{A84EBA7E-C893-9248-A827-FCEE47534E62}"/>
                </a:ext>
              </a:extLst>
            </p:cNvPr>
            <p:cNvSpPr>
              <a:spLocks/>
            </p:cNvSpPr>
            <p:nvPr/>
          </p:nvSpPr>
          <p:spPr bwMode="auto">
            <a:xfrm>
              <a:off x="2814803" y="4724001"/>
              <a:ext cx="683191" cy="832358"/>
            </a:xfrm>
            <a:custGeom>
              <a:avLst/>
              <a:gdLst>
                <a:gd name="T0" fmla="*/ 2147483646 w 431"/>
                <a:gd name="T1" fmla="*/ 2147483646 h 524"/>
                <a:gd name="T2" fmla="*/ 2147483646 w 431"/>
                <a:gd name="T3" fmla="*/ 0 h 524"/>
                <a:gd name="T4" fmla="*/ 2147483646 w 431"/>
                <a:gd name="T5" fmla="*/ 2147483646 h 524"/>
                <a:gd name="T6" fmla="*/ 2147483646 w 431"/>
                <a:gd name="T7" fmla="*/ 2147483646 h 524"/>
                <a:gd name="T8" fmla="*/ 2147483646 w 431"/>
                <a:gd name="T9" fmla="*/ 2147483646 h 524"/>
                <a:gd name="T10" fmla="*/ 2147483646 w 431"/>
                <a:gd name="T11" fmla="*/ 2147483646 h 524"/>
                <a:gd name="T12" fmla="*/ 2147483646 w 431"/>
                <a:gd name="T13" fmla="*/ 2147483646 h 524"/>
                <a:gd name="T14" fmla="*/ 2147483646 w 431"/>
                <a:gd name="T15" fmla="*/ 2147483646 h 524"/>
                <a:gd name="T16" fmla="*/ 2147483646 w 431"/>
                <a:gd name="T17" fmla="*/ 2147483646 h 524"/>
                <a:gd name="T18" fmla="*/ 2147483646 w 431"/>
                <a:gd name="T19" fmla="*/ 2147483646 h 524"/>
                <a:gd name="T20" fmla="*/ 0 w 431"/>
                <a:gd name="T21" fmla="*/ 2147483646 h 524"/>
                <a:gd name="T22" fmla="*/ 2147483646 w 431"/>
                <a:gd name="T23" fmla="*/ 2147483646 h 524"/>
                <a:gd name="T24" fmla="*/ 2147483646 w 431"/>
                <a:gd name="T25" fmla="*/ 2147483646 h 524"/>
                <a:gd name="T26" fmla="*/ 2147483646 w 431"/>
                <a:gd name="T27" fmla="*/ 2147483646 h 524"/>
                <a:gd name="T28" fmla="*/ 2147483646 w 431"/>
                <a:gd name="T29" fmla="*/ 2147483646 h 524"/>
                <a:gd name="T30" fmla="*/ 2147483646 w 431"/>
                <a:gd name="T31" fmla="*/ 2147483646 h 524"/>
                <a:gd name="T32" fmla="*/ 2147483646 w 431"/>
                <a:gd name="T33" fmla="*/ 2147483646 h 524"/>
                <a:gd name="T34" fmla="*/ 2147483646 w 431"/>
                <a:gd name="T35" fmla="*/ 2147483646 h 524"/>
                <a:gd name="T36" fmla="*/ 2147483646 w 431"/>
                <a:gd name="T37" fmla="*/ 2147483646 h 524"/>
                <a:gd name="T38" fmla="*/ 2147483646 w 431"/>
                <a:gd name="T39" fmla="*/ 2147483646 h 524"/>
                <a:gd name="T40" fmla="*/ 2147483646 w 431"/>
                <a:gd name="T41" fmla="*/ 2147483646 h 524"/>
                <a:gd name="T42" fmla="*/ 2147483646 w 431"/>
                <a:gd name="T43" fmla="*/ 2147483646 h 524"/>
                <a:gd name="T44" fmla="*/ 2147483646 w 431"/>
                <a:gd name="T45" fmla="*/ 2147483646 h 5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1"/>
                <a:gd name="T70" fmla="*/ 0 h 524"/>
                <a:gd name="T71" fmla="*/ 431 w 431"/>
                <a:gd name="T72" fmla="*/ 524 h 5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1" h="524">
                  <a:moveTo>
                    <a:pt x="430" y="144"/>
                  </a:moveTo>
                  <a:lnTo>
                    <a:pt x="243" y="0"/>
                  </a:lnTo>
                  <a:lnTo>
                    <a:pt x="246" y="72"/>
                  </a:lnTo>
                  <a:lnTo>
                    <a:pt x="195" y="77"/>
                  </a:lnTo>
                  <a:lnTo>
                    <a:pt x="149" y="93"/>
                  </a:lnTo>
                  <a:lnTo>
                    <a:pt x="107" y="113"/>
                  </a:lnTo>
                  <a:lnTo>
                    <a:pt x="70" y="139"/>
                  </a:lnTo>
                  <a:lnTo>
                    <a:pt x="40" y="175"/>
                  </a:lnTo>
                  <a:lnTo>
                    <a:pt x="17" y="211"/>
                  </a:lnTo>
                  <a:lnTo>
                    <a:pt x="3" y="251"/>
                  </a:lnTo>
                  <a:lnTo>
                    <a:pt x="0" y="298"/>
                  </a:lnTo>
                  <a:lnTo>
                    <a:pt x="3" y="523"/>
                  </a:lnTo>
                  <a:lnTo>
                    <a:pt x="127" y="518"/>
                  </a:lnTo>
                  <a:lnTo>
                    <a:pt x="124" y="293"/>
                  </a:lnTo>
                  <a:lnTo>
                    <a:pt x="127" y="277"/>
                  </a:lnTo>
                  <a:lnTo>
                    <a:pt x="133" y="262"/>
                  </a:lnTo>
                  <a:lnTo>
                    <a:pt x="144" y="251"/>
                  </a:lnTo>
                  <a:lnTo>
                    <a:pt x="161" y="241"/>
                  </a:lnTo>
                  <a:lnTo>
                    <a:pt x="178" y="231"/>
                  </a:lnTo>
                  <a:lnTo>
                    <a:pt x="198" y="226"/>
                  </a:lnTo>
                  <a:lnTo>
                    <a:pt x="246" y="216"/>
                  </a:lnTo>
                  <a:lnTo>
                    <a:pt x="249" y="293"/>
                  </a:lnTo>
                  <a:lnTo>
                    <a:pt x="430" y="144"/>
                  </a:lnTo>
                </a:path>
              </a:pathLst>
            </a:custGeom>
            <a:solidFill>
              <a:srgbClr val="FFFF00"/>
            </a:solidFill>
            <a:ln w="12700" cap="rnd">
              <a:solidFill>
                <a:schemeClr val="tx1"/>
              </a:solidFill>
              <a:round/>
              <a:headEnd/>
              <a:tailEnd/>
            </a:ln>
          </p:spPr>
          <p:txBody>
            <a:bodyPr/>
            <a:lstStyle/>
            <a:p>
              <a:pPr>
                <a:defRPr/>
              </a:pPr>
              <a:endParaRPr lang="en-US" sz="788">
                <a:solidFill>
                  <a:schemeClr val="bg2">
                    <a:lumMod val="50000"/>
                  </a:schemeClr>
                </a:solidFill>
              </a:endParaRPr>
            </a:p>
          </p:txBody>
        </p:sp>
      </p:grpSp>
      <p:sp>
        <p:nvSpPr>
          <p:cNvPr id="76806" name="Rectangle 16">
            <a:extLst>
              <a:ext uri="{FF2B5EF4-FFF2-40B4-BE49-F238E27FC236}">
                <a16:creationId xmlns:a16="http://schemas.microsoft.com/office/drawing/2014/main" id="{4D587DB7-9A85-1A48-AF4A-C85D5A496169}"/>
              </a:ext>
            </a:extLst>
          </p:cNvPr>
          <p:cNvSpPr>
            <a:spLocks noChangeArrowheads="1"/>
          </p:cNvSpPr>
          <p:nvPr/>
        </p:nvSpPr>
        <p:spPr bwMode="auto">
          <a:xfrm>
            <a:off x="4116388" y="2311400"/>
            <a:ext cx="942975" cy="230188"/>
          </a:xfrm>
          <a:prstGeom prst="rect">
            <a:avLst/>
          </a:prstGeom>
          <a:noFill/>
          <a:ln>
            <a:noFill/>
          </a:ln>
          <a:extLst>
            <a:ext uri="{909E8E84-426E-40dd-AFC4-6F175D3DCCD1}"/>
            <a:ext uri="{91240B29-F687-4f45-9708-019B960494DF}"/>
          </a:extLst>
        </p:spPr>
        <p:txBody>
          <a:bodyPr wrap="none" lIns="50900" tIns="25004" rIns="50900" bIns="25004"/>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defRPr/>
            </a:pPr>
            <a:r>
              <a:rPr lang="en-US" altLang="en-US" sz="1350" dirty="0">
                <a:latin typeface="+mn-lt"/>
              </a:rPr>
              <a:t>OUTCOMES</a:t>
            </a:r>
          </a:p>
        </p:txBody>
      </p:sp>
      <p:grpSp>
        <p:nvGrpSpPr>
          <p:cNvPr id="75783" name="Group 24">
            <a:extLst>
              <a:ext uri="{FF2B5EF4-FFF2-40B4-BE49-F238E27FC236}">
                <a16:creationId xmlns:a16="http://schemas.microsoft.com/office/drawing/2014/main" id="{7FC82640-08A7-614F-A3FD-7C183640949C}"/>
              </a:ext>
            </a:extLst>
          </p:cNvPr>
          <p:cNvGrpSpPr>
            <a:grpSpLocks/>
          </p:cNvGrpSpPr>
          <p:nvPr/>
        </p:nvGrpSpPr>
        <p:grpSpPr bwMode="auto">
          <a:xfrm>
            <a:off x="4555429" y="2143125"/>
            <a:ext cx="1886298" cy="1552575"/>
            <a:chOff x="4764186" y="1212850"/>
            <a:chExt cx="3354289" cy="2759075"/>
          </a:xfrm>
        </p:grpSpPr>
        <p:sp>
          <p:nvSpPr>
            <p:cNvPr id="76808" name="Oval 6">
              <a:extLst>
                <a:ext uri="{FF2B5EF4-FFF2-40B4-BE49-F238E27FC236}">
                  <a16:creationId xmlns:a16="http://schemas.microsoft.com/office/drawing/2014/main" id="{BCA6F39E-E9FC-9149-B1C0-3B12FA06C34A}"/>
                </a:ext>
              </a:extLst>
            </p:cNvPr>
            <p:cNvSpPr>
              <a:spLocks noChangeArrowheads="1"/>
            </p:cNvSpPr>
            <p:nvPr/>
          </p:nvSpPr>
          <p:spPr bwMode="auto">
            <a:xfrm>
              <a:off x="4764186" y="1915315"/>
              <a:ext cx="2057935" cy="2056610"/>
            </a:xfrm>
            <a:prstGeom prst="ellipse">
              <a:avLst/>
            </a:prstGeom>
            <a:solidFill>
              <a:srgbClr val="FF0000">
                <a:alpha val="70979"/>
              </a:srgbClr>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1350" b="1" dirty="0">
                  <a:latin typeface="Arial" panose="020B0604020202020204" pitchFamily="34" charset="0"/>
                </a:rPr>
                <a:t>     Data</a:t>
              </a:r>
            </a:p>
          </p:txBody>
        </p:sp>
        <p:sp>
          <p:nvSpPr>
            <p:cNvPr id="76809" name="Rectangle 12">
              <a:extLst>
                <a:ext uri="{FF2B5EF4-FFF2-40B4-BE49-F238E27FC236}">
                  <a16:creationId xmlns:a16="http://schemas.microsoft.com/office/drawing/2014/main" id="{03E19149-8435-6945-94A9-CC6F448B6EE5}"/>
                </a:ext>
              </a:extLst>
            </p:cNvPr>
            <p:cNvSpPr>
              <a:spLocks noChangeArrowheads="1"/>
            </p:cNvSpPr>
            <p:nvPr/>
          </p:nvSpPr>
          <p:spPr bwMode="auto">
            <a:xfrm>
              <a:off x="6320254" y="1212850"/>
              <a:ext cx="1798221" cy="1066391"/>
            </a:xfrm>
            <a:prstGeom prst="rect">
              <a:avLst/>
            </a:prstGeom>
            <a:noFill/>
            <a:ln>
              <a:noFill/>
            </a:ln>
            <a:extLst>
              <a:ext uri="{909E8E84-426E-40dd-AFC4-6F175D3DCCD1}"/>
              <a:ext uri="{91240B29-F687-4f45-9708-019B960494DF}"/>
            </a:extLst>
          </p:spPr>
          <p:txBody>
            <a:bodyPr wrap="none" lIns="50900" tIns="25004" rIns="50900" bIns="25004"/>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defRPr/>
              </a:pPr>
              <a:r>
                <a:rPr lang="en-US" altLang="en-US" sz="1350" dirty="0">
                  <a:cs typeface="Calibri" panose="020F0502020204030204" pitchFamily="34" charset="0"/>
                </a:rPr>
                <a:t>Supporting</a:t>
              </a:r>
            </a:p>
            <a:p>
              <a:pPr>
                <a:spcBef>
                  <a:spcPct val="0"/>
                </a:spcBef>
                <a:buFontTx/>
                <a:buNone/>
                <a:defRPr/>
              </a:pPr>
              <a:r>
                <a:rPr lang="en-US" altLang="en-US" sz="1350" dirty="0">
                  <a:cs typeface="Calibri" panose="020F0502020204030204" pitchFamily="34" charset="0"/>
                </a:rPr>
                <a:t>Decision Making</a:t>
              </a:r>
            </a:p>
          </p:txBody>
        </p:sp>
        <p:sp>
          <p:nvSpPr>
            <p:cNvPr id="76810" name="Freeform 19">
              <a:extLst>
                <a:ext uri="{FF2B5EF4-FFF2-40B4-BE49-F238E27FC236}">
                  <a16:creationId xmlns:a16="http://schemas.microsoft.com/office/drawing/2014/main" id="{BB5841C3-A5A1-6C4D-B00B-DA894788496A}"/>
                </a:ext>
              </a:extLst>
            </p:cNvPr>
            <p:cNvSpPr>
              <a:spLocks/>
            </p:cNvSpPr>
            <p:nvPr/>
          </p:nvSpPr>
          <p:spPr bwMode="auto">
            <a:xfrm rot="10800000" flipV="1">
              <a:off x="6930012" y="2115615"/>
              <a:ext cx="731144" cy="781457"/>
            </a:xfrm>
            <a:custGeom>
              <a:avLst/>
              <a:gdLst>
                <a:gd name="T0" fmla="*/ 2147483646 w 461"/>
                <a:gd name="T1" fmla="*/ 2147483646 h 493"/>
                <a:gd name="T2" fmla="*/ 2147483646 w 461"/>
                <a:gd name="T3" fmla="*/ 2147483646 h 493"/>
                <a:gd name="T4" fmla="*/ 2147483646 w 461"/>
                <a:gd name="T5" fmla="*/ 2147483646 h 493"/>
                <a:gd name="T6" fmla="*/ 2147483646 w 461"/>
                <a:gd name="T7" fmla="*/ 2147483646 h 493"/>
                <a:gd name="T8" fmla="*/ 2147483646 w 461"/>
                <a:gd name="T9" fmla="*/ 2147483646 h 493"/>
                <a:gd name="T10" fmla="*/ 2147483646 w 461"/>
                <a:gd name="T11" fmla="*/ 2147483646 h 493"/>
                <a:gd name="T12" fmla="*/ 2147483646 w 461"/>
                <a:gd name="T13" fmla="*/ 2147483646 h 493"/>
                <a:gd name="T14" fmla="*/ 2147483646 w 461"/>
                <a:gd name="T15" fmla="*/ 2147483646 h 493"/>
                <a:gd name="T16" fmla="*/ 2147483646 w 461"/>
                <a:gd name="T17" fmla="*/ 2147483646 h 493"/>
                <a:gd name="T18" fmla="*/ 2147483646 w 461"/>
                <a:gd name="T19" fmla="*/ 2147483646 h 493"/>
                <a:gd name="T20" fmla="*/ 2147483646 w 461"/>
                <a:gd name="T21" fmla="*/ 2147483646 h 493"/>
                <a:gd name="T22" fmla="*/ 2147483646 w 461"/>
                <a:gd name="T23" fmla="*/ 2147483646 h 493"/>
                <a:gd name="T24" fmla="*/ 2147483646 w 461"/>
                <a:gd name="T25" fmla="*/ 2147483646 h 493"/>
                <a:gd name="T26" fmla="*/ 2147483646 w 461"/>
                <a:gd name="T27" fmla="*/ 2147483646 h 493"/>
                <a:gd name="T28" fmla="*/ 2147483646 w 461"/>
                <a:gd name="T29" fmla="*/ 2147483646 h 493"/>
                <a:gd name="T30" fmla="*/ 0 w 461"/>
                <a:gd name="T31" fmla="*/ 2147483646 h 493"/>
                <a:gd name="T32" fmla="*/ 0 w 461"/>
                <a:gd name="T33" fmla="*/ 0 h 493"/>
                <a:gd name="T34" fmla="*/ 2147483646 w 461"/>
                <a:gd name="T35" fmla="*/ 0 h 493"/>
                <a:gd name="T36" fmla="*/ 2147483646 w 461"/>
                <a:gd name="T37" fmla="*/ 2147483646 h 493"/>
                <a:gd name="T38" fmla="*/ 2147483646 w 461"/>
                <a:gd name="T39" fmla="*/ 2147483646 h 493"/>
                <a:gd name="T40" fmla="*/ 2147483646 w 461"/>
                <a:gd name="T41" fmla="*/ 2147483646 h 493"/>
                <a:gd name="T42" fmla="*/ 2147483646 w 461"/>
                <a:gd name="T43" fmla="*/ 2147483646 h 493"/>
                <a:gd name="T44" fmla="*/ 2147483646 w 461"/>
                <a:gd name="T45" fmla="*/ 2147483646 h 493"/>
                <a:gd name="T46" fmla="*/ 2147483646 w 461"/>
                <a:gd name="T47" fmla="*/ 2147483646 h 493"/>
                <a:gd name="T48" fmla="*/ 2147483646 w 461"/>
                <a:gd name="T49" fmla="*/ 2147483646 h 493"/>
                <a:gd name="T50" fmla="*/ 2147483646 w 461"/>
                <a:gd name="T51" fmla="*/ 2147483646 h 493"/>
                <a:gd name="T52" fmla="*/ 2147483646 w 461"/>
                <a:gd name="T53" fmla="*/ 2147483646 h 493"/>
                <a:gd name="T54" fmla="*/ 2147483646 w 461"/>
                <a:gd name="T55" fmla="*/ 2147483646 h 493"/>
                <a:gd name="T56" fmla="*/ 2147483646 w 461"/>
                <a:gd name="T57" fmla="*/ 2147483646 h 493"/>
                <a:gd name="T58" fmla="*/ 2147483646 w 461"/>
                <a:gd name="T59" fmla="*/ 2147483646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pPr>
                <a:defRPr/>
              </a:pPr>
              <a:endParaRPr lang="en-US" sz="788">
                <a:solidFill>
                  <a:schemeClr val="bg2">
                    <a:lumMod val="50000"/>
                  </a:schemeClr>
                </a:solidFill>
              </a:endParaRPr>
            </a:p>
          </p:txBody>
        </p:sp>
      </p:grpSp>
      <p:sp>
        <p:nvSpPr>
          <p:cNvPr id="68616" name="Title 3">
            <a:extLst>
              <a:ext uri="{FF2B5EF4-FFF2-40B4-BE49-F238E27FC236}">
                <a16:creationId xmlns:a16="http://schemas.microsoft.com/office/drawing/2014/main" id="{A722CE4F-95E3-0A40-9DE6-9A3E9AEEDA01}"/>
              </a:ext>
            </a:extLst>
          </p:cNvPr>
          <p:cNvSpPr>
            <a:spLocks noGrp="1"/>
          </p:cNvSpPr>
          <p:nvPr>
            <p:ph type="title"/>
          </p:nvPr>
        </p:nvSpPr>
        <p:spPr/>
        <p:txBody>
          <a:bodyPr/>
          <a:lstStyle/>
          <a:p>
            <a:pPr>
              <a:defRPr/>
            </a:pPr>
            <a:r>
              <a:rPr lang="en-US" altLang="en-US" sz="4000" b="1" dirty="0">
                <a:solidFill>
                  <a:schemeClr val="accent6">
                    <a:lumMod val="50000"/>
                  </a:schemeClr>
                </a:solidFill>
              </a:rPr>
              <a:t>Having a Strong Team Will Help You Get to Outcomes</a:t>
            </a:r>
          </a:p>
        </p:txBody>
      </p:sp>
      <p:sp>
        <p:nvSpPr>
          <p:cNvPr id="3" name="TextBox 2">
            <a:extLst>
              <a:ext uri="{FF2B5EF4-FFF2-40B4-BE49-F238E27FC236}">
                <a16:creationId xmlns:a16="http://schemas.microsoft.com/office/drawing/2014/main" id="{A4B6DFEE-12FA-8B43-BAFA-A9BC63AEAA1F}"/>
              </a:ext>
            </a:extLst>
          </p:cNvPr>
          <p:cNvSpPr txBox="1"/>
          <p:nvPr/>
        </p:nvSpPr>
        <p:spPr>
          <a:xfrm>
            <a:off x="4333400" y="3195677"/>
            <a:ext cx="785600" cy="369332"/>
          </a:xfrm>
          <a:prstGeom prst="rect">
            <a:avLst/>
          </a:prstGeom>
          <a:noFill/>
        </p:spPr>
        <p:txBody>
          <a:bodyPr wrap="none" rtlCol="0">
            <a:spAutoFit/>
          </a:bodyPr>
          <a:lstStyle/>
          <a:p>
            <a:r>
              <a:rPr lang="en-US" b="1" dirty="0">
                <a:latin typeface="+mn-lt"/>
              </a:rPr>
              <a:t>Equity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584D93B1-5718-5F46-8E3F-0DC2408592F1}"/>
              </a:ext>
            </a:extLst>
          </p:cNvPr>
          <p:cNvSpPr>
            <a:spLocks noGrp="1"/>
          </p:cNvSpPr>
          <p:nvPr>
            <p:ph type="title"/>
          </p:nvPr>
        </p:nvSpPr>
        <p:spPr>
          <a:xfrm>
            <a:off x="304800" y="371475"/>
            <a:ext cx="7967663" cy="771525"/>
          </a:xfrm>
        </p:spPr>
        <p:txBody>
          <a:bodyPr/>
          <a:lstStyle/>
          <a:p>
            <a:pPr eaLnBrk="1" hangingPunct="1">
              <a:defRPr/>
            </a:pPr>
            <a:r>
              <a:rPr lang="en-US" altLang="en-US" sz="4000" b="1" dirty="0">
                <a:solidFill>
                  <a:schemeClr val="accent6">
                    <a:lumMod val="50000"/>
                  </a:schemeClr>
                </a:solidFill>
                <a:ea typeface="ＭＳ Ｐゴシック" panose="020B0600070205080204" pitchFamily="34" charset="-128"/>
              </a:rPr>
              <a:t>Team Meeting Systems Foundations</a:t>
            </a:r>
          </a:p>
        </p:txBody>
      </p:sp>
      <p:sp>
        <p:nvSpPr>
          <p:cNvPr id="77826" name="TextBox 6">
            <a:extLst>
              <a:ext uri="{FF2B5EF4-FFF2-40B4-BE49-F238E27FC236}">
                <a16:creationId xmlns:a16="http://schemas.microsoft.com/office/drawing/2014/main" id="{3DBA0470-AB4B-C240-AC34-F74E7A82CD4B}"/>
              </a:ext>
            </a:extLst>
          </p:cNvPr>
          <p:cNvSpPr txBox="1">
            <a:spLocks noChangeArrowheads="1"/>
          </p:cNvSpPr>
          <p:nvPr/>
        </p:nvSpPr>
        <p:spPr bwMode="auto">
          <a:xfrm>
            <a:off x="4316413" y="2681288"/>
            <a:ext cx="184150"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eaLnBrk="1" hangingPunct="1">
              <a:spcBef>
                <a:spcPts val="2000"/>
              </a:spcBef>
              <a:buClr>
                <a:srgbClr val="FF7F01"/>
              </a:buClr>
              <a:buSzPct val="90000"/>
            </a:pPr>
            <a:endParaRPr lang="en-US" altLang="en-US" sz="2800" b="1">
              <a:solidFill>
                <a:srgbClr val="174576"/>
              </a:solidFill>
            </a:endParaRPr>
          </a:p>
        </p:txBody>
      </p:sp>
      <p:sp>
        <p:nvSpPr>
          <p:cNvPr id="77827" name="Rectangle 1">
            <a:extLst>
              <a:ext uri="{FF2B5EF4-FFF2-40B4-BE49-F238E27FC236}">
                <a16:creationId xmlns:a16="http://schemas.microsoft.com/office/drawing/2014/main" id="{3A4B9CC7-76EB-8A4C-B0E5-0C49CA735683}"/>
              </a:ext>
            </a:extLst>
          </p:cNvPr>
          <p:cNvSpPr>
            <a:spLocks noChangeArrowheads="1"/>
          </p:cNvSpPr>
          <p:nvPr/>
        </p:nvSpPr>
        <p:spPr bwMode="auto">
          <a:xfrm>
            <a:off x="682625" y="1465263"/>
            <a:ext cx="7291388"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buFont typeface="Arial" panose="020B0604020202020204" pitchFamily="34" charset="0"/>
              <a:buChar char="•"/>
            </a:pPr>
            <a:r>
              <a:rPr lang="en-US" altLang="en-US" sz="3200"/>
              <a:t>Why do we meet?</a:t>
            </a:r>
          </a:p>
          <a:p>
            <a:pPr>
              <a:buFont typeface="Arial" panose="020B0604020202020204" pitchFamily="34" charset="0"/>
              <a:buChar char="•"/>
            </a:pPr>
            <a:r>
              <a:rPr lang="en-US" altLang="en-US" sz="3200"/>
              <a:t>When do we meet?</a:t>
            </a:r>
          </a:p>
          <a:p>
            <a:pPr>
              <a:buFont typeface="Arial" panose="020B0604020202020204" pitchFamily="34" charset="0"/>
              <a:buChar char="•"/>
            </a:pPr>
            <a:r>
              <a:rPr lang="en-US" altLang="en-US" sz="3200"/>
              <a:t>What decisions do we make?</a:t>
            </a:r>
          </a:p>
          <a:p>
            <a:pPr>
              <a:buFont typeface="Arial" panose="020B0604020202020204" pitchFamily="34" charset="0"/>
              <a:buChar char="•"/>
            </a:pPr>
            <a:r>
              <a:rPr lang="en-US" altLang="en-US" sz="3200"/>
              <a:t>What data do we use to make those decisions?</a:t>
            </a:r>
          </a:p>
          <a:p>
            <a:pPr>
              <a:buFont typeface="Arial" panose="020B0604020202020204" pitchFamily="34" charset="0"/>
              <a:buChar char="•"/>
            </a:pPr>
            <a:r>
              <a:rPr lang="en-US" altLang="en-US" sz="3200"/>
              <a:t>How will we document our decisions?</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5">
            <a:extLst>
              <a:ext uri="{FF2B5EF4-FFF2-40B4-BE49-F238E27FC236}">
                <a16:creationId xmlns:a16="http://schemas.microsoft.com/office/drawing/2014/main" id="{AB650F62-EEC0-7642-89A5-CB33BA7EBCDB}"/>
              </a:ext>
            </a:extLst>
          </p:cNvPr>
          <p:cNvSpPr>
            <a:spLocks noGrp="1"/>
          </p:cNvSpPr>
          <p:nvPr>
            <p:ph type="title"/>
          </p:nvPr>
        </p:nvSpPr>
        <p:spPr/>
        <p:txBody>
          <a:bodyPr/>
          <a:lstStyle/>
          <a:p>
            <a:pPr>
              <a:defRPr/>
            </a:pPr>
            <a:r>
              <a:rPr lang="en-US" altLang="en-US" sz="4000" b="1" dirty="0">
                <a:solidFill>
                  <a:schemeClr val="accent6">
                    <a:lumMod val="50000"/>
                  </a:schemeClr>
                </a:solidFill>
              </a:rPr>
              <a:t>Type into the </a:t>
            </a:r>
            <a:r>
              <a:rPr lang="en-US" altLang="en-US" sz="4000" b="1" dirty="0" err="1">
                <a:solidFill>
                  <a:schemeClr val="accent6">
                    <a:lumMod val="50000"/>
                  </a:schemeClr>
                </a:solidFill>
              </a:rPr>
              <a:t>Chatbox</a:t>
            </a:r>
            <a:r>
              <a:rPr lang="en-US" altLang="en-US" sz="4000" b="1" dirty="0">
                <a:solidFill>
                  <a:schemeClr val="accent6">
                    <a:lumMod val="50000"/>
                  </a:schemeClr>
                </a:solidFill>
              </a:rPr>
              <a:t>:</a:t>
            </a:r>
          </a:p>
        </p:txBody>
      </p:sp>
      <p:sp>
        <p:nvSpPr>
          <p:cNvPr id="79874" name="Content Placeholder 1">
            <a:extLst>
              <a:ext uri="{FF2B5EF4-FFF2-40B4-BE49-F238E27FC236}">
                <a16:creationId xmlns:a16="http://schemas.microsoft.com/office/drawing/2014/main" id="{8C7F1BFA-FD78-3C44-BDFA-E6370ECBC749}"/>
              </a:ext>
            </a:extLst>
          </p:cNvPr>
          <p:cNvSpPr>
            <a:spLocks noGrp="1"/>
          </p:cNvSpPr>
          <p:nvPr>
            <p:ph idx="1"/>
          </p:nvPr>
        </p:nvSpPr>
        <p:spPr/>
        <p:txBody>
          <a:bodyPr/>
          <a:lstStyle/>
          <a:p>
            <a:r>
              <a:rPr lang="en-US" altLang="en-US" sz="2800" dirty="0"/>
              <a:t>3-4 team meeting behaviors that you dislike the most</a:t>
            </a:r>
          </a:p>
          <a:p>
            <a:endParaRPr lang="en-US" altLang="en-US" sz="2800" dirty="0"/>
          </a:p>
          <a:p>
            <a:r>
              <a:rPr lang="en-US" altLang="en-US" sz="2800" dirty="0"/>
              <a:t>What are 3-4 strategies that might help prevent these undesirable team meeting behaviors?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96B11A5-BE17-B442-A652-9DE8773AFB99}"/>
              </a:ext>
            </a:extLst>
          </p:cNvPr>
          <p:cNvSpPr/>
          <p:nvPr/>
        </p:nvSpPr>
        <p:spPr>
          <a:xfrm>
            <a:off x="169863" y="2741613"/>
            <a:ext cx="2636837" cy="24892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969" name="Title 1">
            <a:extLst>
              <a:ext uri="{FF2B5EF4-FFF2-40B4-BE49-F238E27FC236}">
                <a16:creationId xmlns:a16="http://schemas.microsoft.com/office/drawing/2014/main" id="{21BF0868-121B-E046-AEA1-155949114E29}"/>
              </a:ext>
            </a:extLst>
          </p:cNvPr>
          <p:cNvSpPr>
            <a:spLocks noGrp="1"/>
          </p:cNvSpPr>
          <p:nvPr>
            <p:ph type="title"/>
          </p:nvPr>
        </p:nvSpPr>
        <p:spPr/>
        <p:txBody>
          <a:bodyPr/>
          <a:lstStyle/>
          <a:p>
            <a:pPr>
              <a:defRPr/>
            </a:pPr>
            <a:r>
              <a:rPr lang="en-US" altLang="en-US" sz="4000" b="1" dirty="0">
                <a:solidFill>
                  <a:schemeClr val="accent6">
                    <a:lumMod val="50000"/>
                  </a:schemeClr>
                </a:solidFill>
              </a:rPr>
              <a:t>What Makes a Dream Team?</a:t>
            </a:r>
            <a:br>
              <a:rPr lang="en-US" altLang="en-US" sz="4000" b="1" dirty="0">
                <a:solidFill>
                  <a:schemeClr val="accent6">
                    <a:lumMod val="50000"/>
                  </a:schemeClr>
                </a:solidFill>
              </a:rPr>
            </a:br>
            <a:endParaRPr lang="en-US" altLang="en-US" sz="4000" b="1" dirty="0">
              <a:solidFill>
                <a:schemeClr val="accent6">
                  <a:lumMod val="50000"/>
                </a:schemeClr>
              </a:solidFill>
            </a:endParaRPr>
          </a:p>
        </p:txBody>
      </p:sp>
      <p:sp>
        <p:nvSpPr>
          <p:cNvPr id="2" name="Oval 1">
            <a:extLst>
              <a:ext uri="{FF2B5EF4-FFF2-40B4-BE49-F238E27FC236}">
                <a16:creationId xmlns:a16="http://schemas.microsoft.com/office/drawing/2014/main" id="{E48C7465-B183-BF41-8F08-58AED101582C}"/>
              </a:ext>
            </a:extLst>
          </p:cNvPr>
          <p:cNvSpPr/>
          <p:nvPr/>
        </p:nvSpPr>
        <p:spPr>
          <a:xfrm>
            <a:off x="2714625" y="1128713"/>
            <a:ext cx="3944938" cy="3224212"/>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900" name="TextBox 3">
            <a:extLst>
              <a:ext uri="{FF2B5EF4-FFF2-40B4-BE49-F238E27FC236}">
                <a16:creationId xmlns:a16="http://schemas.microsoft.com/office/drawing/2014/main" id="{9E445B74-76E1-5645-A65C-8EB59D43E1A9}"/>
              </a:ext>
            </a:extLst>
          </p:cNvPr>
          <p:cNvSpPr txBox="1">
            <a:spLocks noChangeArrowheads="1"/>
          </p:cNvSpPr>
          <p:nvPr/>
        </p:nvSpPr>
        <p:spPr bwMode="auto">
          <a:xfrm>
            <a:off x="3328988" y="1952625"/>
            <a:ext cx="26558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a:r>
              <a:rPr lang="en-US" altLang="en-US" sz="2800" b="1">
                <a:latin typeface="Calibri" panose="020F0502020204030204" pitchFamily="34" charset="0"/>
              </a:rPr>
              <a:t>Think of a successful team experience. </a:t>
            </a:r>
          </a:p>
        </p:txBody>
      </p:sp>
      <p:sp>
        <p:nvSpPr>
          <p:cNvPr id="8" name="Oval 7">
            <a:extLst>
              <a:ext uri="{FF2B5EF4-FFF2-40B4-BE49-F238E27FC236}">
                <a16:creationId xmlns:a16="http://schemas.microsoft.com/office/drawing/2014/main" id="{7A77A5D7-1A7C-BD44-9320-3A034A2F2650}"/>
              </a:ext>
            </a:extLst>
          </p:cNvPr>
          <p:cNvSpPr/>
          <p:nvPr/>
        </p:nvSpPr>
        <p:spPr>
          <a:xfrm>
            <a:off x="2508250" y="4352925"/>
            <a:ext cx="2347913" cy="2217738"/>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a:extLst>
              <a:ext uri="{FF2B5EF4-FFF2-40B4-BE49-F238E27FC236}">
                <a16:creationId xmlns:a16="http://schemas.microsoft.com/office/drawing/2014/main" id="{A6B36E41-93F6-9E45-B76A-1B03DE44CED8}"/>
              </a:ext>
            </a:extLst>
          </p:cNvPr>
          <p:cNvSpPr txBox="1">
            <a:spLocks noChangeArrowheads="1"/>
          </p:cNvSpPr>
          <p:nvPr/>
        </p:nvSpPr>
        <p:spPr bwMode="auto">
          <a:xfrm>
            <a:off x="398463" y="3667125"/>
            <a:ext cx="26479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r>
              <a:rPr lang="en-US" altLang="en-US" sz="2600" b="1"/>
              <a:t>Predictability</a:t>
            </a:r>
          </a:p>
        </p:txBody>
      </p:sp>
      <p:sp>
        <p:nvSpPr>
          <p:cNvPr id="5" name="TextBox 4">
            <a:extLst>
              <a:ext uri="{FF2B5EF4-FFF2-40B4-BE49-F238E27FC236}">
                <a16:creationId xmlns:a16="http://schemas.microsoft.com/office/drawing/2014/main" id="{B8DF4DD7-6EEA-9145-B0D9-90404E9DCDF0}"/>
              </a:ext>
            </a:extLst>
          </p:cNvPr>
          <p:cNvSpPr txBox="1">
            <a:spLocks noChangeArrowheads="1"/>
          </p:cNvSpPr>
          <p:nvPr/>
        </p:nvSpPr>
        <p:spPr bwMode="auto">
          <a:xfrm>
            <a:off x="2682875" y="5184775"/>
            <a:ext cx="26479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r>
              <a:rPr lang="en-US" altLang="en-US" sz="2600" b="1"/>
              <a:t>Participation</a:t>
            </a:r>
          </a:p>
        </p:txBody>
      </p:sp>
      <p:sp>
        <p:nvSpPr>
          <p:cNvPr id="11" name="Oval 10">
            <a:extLst>
              <a:ext uri="{FF2B5EF4-FFF2-40B4-BE49-F238E27FC236}">
                <a16:creationId xmlns:a16="http://schemas.microsoft.com/office/drawing/2014/main" id="{BC4BBFFD-27C0-5F41-B444-6C26E01794EF}"/>
              </a:ext>
            </a:extLst>
          </p:cNvPr>
          <p:cNvSpPr/>
          <p:nvPr/>
        </p:nvSpPr>
        <p:spPr>
          <a:xfrm>
            <a:off x="5141913" y="4265613"/>
            <a:ext cx="2468562" cy="233045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1">
            <a:extLst>
              <a:ext uri="{FF2B5EF4-FFF2-40B4-BE49-F238E27FC236}">
                <a16:creationId xmlns:a16="http://schemas.microsoft.com/office/drawing/2014/main" id="{B84713F8-B7B0-A846-B1F9-230147FAD43E}"/>
              </a:ext>
            </a:extLst>
          </p:cNvPr>
          <p:cNvSpPr txBox="1">
            <a:spLocks noChangeArrowheads="1"/>
          </p:cNvSpPr>
          <p:nvPr/>
        </p:nvSpPr>
        <p:spPr bwMode="auto">
          <a:xfrm>
            <a:off x="5176838" y="5133975"/>
            <a:ext cx="26479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r>
              <a:rPr lang="en-US" altLang="en-US" sz="2600" b="1"/>
              <a:t>Communication</a:t>
            </a:r>
          </a:p>
        </p:txBody>
      </p:sp>
      <p:sp>
        <p:nvSpPr>
          <p:cNvPr id="13" name="Oval 12">
            <a:extLst>
              <a:ext uri="{FF2B5EF4-FFF2-40B4-BE49-F238E27FC236}">
                <a16:creationId xmlns:a16="http://schemas.microsoft.com/office/drawing/2014/main" id="{2845EA23-E70E-9547-8F69-65AE63C67B75}"/>
              </a:ext>
            </a:extLst>
          </p:cNvPr>
          <p:cNvSpPr/>
          <p:nvPr/>
        </p:nvSpPr>
        <p:spPr>
          <a:xfrm>
            <a:off x="6780213" y="2566988"/>
            <a:ext cx="2228850" cy="2105025"/>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3E07A777-D0D8-984E-A268-A51CD23C8F9E}"/>
              </a:ext>
            </a:extLst>
          </p:cNvPr>
          <p:cNvSpPr txBox="1">
            <a:spLocks noChangeArrowheads="1"/>
          </p:cNvSpPr>
          <p:nvPr/>
        </p:nvSpPr>
        <p:spPr bwMode="auto">
          <a:xfrm>
            <a:off x="6780213" y="3336925"/>
            <a:ext cx="26479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r>
              <a:rPr lang="en-US" altLang="en-US" sz="2600" b="1"/>
              <a:t>Accountability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p:bldP spid="5" grpId="0"/>
      <p:bldP spid="11" grpId="0" animBg="1"/>
      <p:bldP spid="12" grpId="0"/>
      <p:bldP spid="13"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659FC9BE-282F-4D43-A9EA-279C61773995}"/>
              </a:ext>
            </a:extLst>
          </p:cNvPr>
          <p:cNvSpPr>
            <a:spLocks noGrp="1"/>
          </p:cNvSpPr>
          <p:nvPr>
            <p:ph type="title"/>
          </p:nvPr>
        </p:nvSpPr>
        <p:spPr>
          <a:xfrm>
            <a:off x="779463" y="295275"/>
            <a:ext cx="7583487" cy="1076325"/>
          </a:xfrm>
        </p:spPr>
        <p:txBody>
          <a:bodyPr/>
          <a:lstStyle/>
          <a:p>
            <a:pPr algn="ctr" eaLnBrk="1" hangingPunct="1">
              <a:defRPr/>
            </a:pPr>
            <a:r>
              <a:rPr lang="en-US" altLang="en-US" sz="4000" b="1" dirty="0">
                <a:solidFill>
                  <a:schemeClr val="accent6">
                    <a:lumMod val="50000"/>
                  </a:schemeClr>
                </a:solidFill>
                <a:ea typeface="ＭＳ Ｐゴシック" panose="020B0600070205080204" pitchFamily="34" charset="-128"/>
              </a:rPr>
              <a:t>Characteristics of an Effective</a:t>
            </a:r>
            <a:br>
              <a:rPr lang="en-US" altLang="en-US" sz="4000" b="1" dirty="0">
                <a:solidFill>
                  <a:schemeClr val="accent6">
                    <a:lumMod val="50000"/>
                  </a:schemeClr>
                </a:solidFill>
                <a:ea typeface="ＭＳ Ｐゴシック" panose="020B0600070205080204" pitchFamily="34" charset="-128"/>
              </a:rPr>
            </a:br>
            <a:r>
              <a:rPr lang="en-US" altLang="en-US" sz="4000" b="1" dirty="0">
                <a:solidFill>
                  <a:schemeClr val="accent6">
                    <a:lumMod val="50000"/>
                  </a:schemeClr>
                </a:solidFill>
                <a:ea typeface="ＭＳ Ｐゴシック" panose="020B0600070205080204" pitchFamily="34" charset="-128"/>
              </a:rPr>
              <a:t>Data Team</a:t>
            </a:r>
          </a:p>
        </p:txBody>
      </p:sp>
      <p:pic>
        <p:nvPicPr>
          <p:cNvPr id="81922" name="Picture 5">
            <a:extLst>
              <a:ext uri="{FF2B5EF4-FFF2-40B4-BE49-F238E27FC236}">
                <a16:creationId xmlns:a16="http://schemas.microsoft.com/office/drawing/2014/main" id="{3473B57F-ADAD-B14E-B236-612A6F83669D}"/>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t="3311" b="3311"/>
          <a:stretch>
            <a:fillRect/>
          </a:stretch>
        </p:blipFill>
        <p:spPr bwMode="auto">
          <a:xfrm>
            <a:off x="536575" y="1616075"/>
            <a:ext cx="80692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B13BE685-D7F4-E74D-AB7A-164EBC8011FE}"/>
              </a:ext>
            </a:extLst>
          </p:cNvPr>
          <p:cNvSpPr>
            <a:spLocks noGrp="1"/>
          </p:cNvSpPr>
          <p:nvPr>
            <p:ph type="title"/>
          </p:nvPr>
        </p:nvSpPr>
        <p:spPr/>
        <p:txBody>
          <a:bodyPr/>
          <a:lstStyle/>
          <a:p>
            <a:pPr algn="ctr">
              <a:defRPr/>
            </a:pPr>
            <a:r>
              <a:rPr lang="en-US" altLang="en-US" sz="4000" b="1" dirty="0">
                <a:solidFill>
                  <a:schemeClr val="accent6">
                    <a:lumMod val="50000"/>
                  </a:schemeClr>
                </a:solidFill>
                <a:ea typeface="ＭＳ Ｐゴシック" panose="020B0600070205080204" pitchFamily="34" charset="-128"/>
              </a:rPr>
              <a:t>Characteristics of an Effective</a:t>
            </a:r>
            <a:br>
              <a:rPr lang="en-US" altLang="en-US" sz="4000" b="1" dirty="0">
                <a:solidFill>
                  <a:schemeClr val="accent6">
                    <a:lumMod val="50000"/>
                  </a:schemeClr>
                </a:solidFill>
                <a:ea typeface="ＭＳ Ｐゴシック" panose="020B0600070205080204" pitchFamily="34" charset="-128"/>
              </a:rPr>
            </a:br>
            <a:r>
              <a:rPr lang="en-US" altLang="en-US" sz="4000" b="1" dirty="0">
                <a:solidFill>
                  <a:schemeClr val="accent6">
                    <a:lumMod val="50000"/>
                  </a:schemeClr>
                </a:solidFill>
                <a:ea typeface="ＭＳ Ｐゴシック" panose="020B0600070205080204" pitchFamily="34" charset="-128"/>
              </a:rPr>
              <a:t>Data Team</a:t>
            </a:r>
            <a:endParaRPr lang="en-US" altLang="en-US" sz="3600" dirty="0">
              <a:solidFill>
                <a:schemeClr val="accent6">
                  <a:lumMod val="50000"/>
                </a:schemeClr>
              </a:solidFill>
            </a:endParaRPr>
          </a:p>
        </p:txBody>
      </p:sp>
      <p:pic>
        <p:nvPicPr>
          <p:cNvPr id="83970" name="Content Placeholder 4">
            <a:extLst>
              <a:ext uri="{FF2B5EF4-FFF2-40B4-BE49-F238E27FC236}">
                <a16:creationId xmlns:a16="http://schemas.microsoft.com/office/drawing/2014/main" id="{24DE81FA-455E-1646-9A5D-889CEBD909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5163" b="32494"/>
          <a:stretch>
            <a:fillRect/>
          </a:stretch>
        </p:blipFill>
        <p:spPr>
          <a:xfrm>
            <a:off x="0" y="1690688"/>
            <a:ext cx="4962525" cy="2801937"/>
          </a:xfrm>
        </p:spPr>
      </p:pic>
      <p:sp>
        <p:nvSpPr>
          <p:cNvPr id="4" name="Slide Number Placeholder 3">
            <a:extLst>
              <a:ext uri="{FF2B5EF4-FFF2-40B4-BE49-F238E27FC236}">
                <a16:creationId xmlns:a16="http://schemas.microsoft.com/office/drawing/2014/main" id="{51E653A1-4948-B546-A9FF-30633163005C}"/>
              </a:ext>
            </a:extLst>
          </p:cNvPr>
          <p:cNvSpPr>
            <a:spLocks noGrp="1"/>
          </p:cNvSpPr>
          <p:nvPr>
            <p:ph type="sldNum" sz="quarter" idx="12"/>
          </p:nvPr>
        </p:nvSpPr>
        <p:spPr/>
        <p:txBody>
          <a:bodyPr/>
          <a:lstStyle/>
          <a:p>
            <a:pPr>
              <a:defRPr/>
            </a:pPr>
            <a:fld id="{B5389B13-CEE4-5F43-A17C-01BBCFE1AC63}" type="slidenum">
              <a:rPr lang="en-US" altLang="en-US" smtClean="0"/>
              <a:pPr>
                <a:defRPr/>
              </a:pPr>
              <a:t>28</a:t>
            </a:fld>
            <a:endParaRPr lang="en-US" altLang="en-US"/>
          </a:p>
        </p:txBody>
      </p:sp>
      <p:pic>
        <p:nvPicPr>
          <p:cNvPr id="83972" name="Picture 6">
            <a:extLst>
              <a:ext uri="{FF2B5EF4-FFF2-40B4-BE49-F238E27FC236}">
                <a16:creationId xmlns:a16="http://schemas.microsoft.com/office/drawing/2014/main" id="{BEA2B7CF-0075-3C49-829A-5200B5292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270" b="32935"/>
          <a:stretch>
            <a:fillRect/>
          </a:stretch>
        </p:blipFill>
        <p:spPr bwMode="auto">
          <a:xfrm>
            <a:off x="1122363" y="4060825"/>
            <a:ext cx="8021637"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64CAFA53-243B-3342-8561-65E233D06343}"/>
              </a:ext>
            </a:extLst>
          </p:cNvPr>
          <p:cNvSpPr>
            <a:spLocks noGrp="1"/>
          </p:cNvSpPr>
          <p:nvPr>
            <p:ph type="title"/>
          </p:nvPr>
        </p:nvSpPr>
        <p:spPr/>
        <p:txBody>
          <a:bodyPr/>
          <a:lstStyle/>
          <a:p>
            <a:pPr>
              <a:defRPr/>
            </a:pPr>
            <a:r>
              <a:rPr lang="en-US" altLang="en-US" sz="4000" b="1" dirty="0">
                <a:solidFill>
                  <a:schemeClr val="accent6">
                    <a:lumMod val="50000"/>
                  </a:schemeClr>
                </a:solidFill>
              </a:rPr>
              <a:t>TFI Teaming Elements:</a:t>
            </a:r>
          </a:p>
        </p:txBody>
      </p:sp>
      <p:sp>
        <p:nvSpPr>
          <p:cNvPr id="84994" name="Content Placeholder 2">
            <a:extLst>
              <a:ext uri="{FF2B5EF4-FFF2-40B4-BE49-F238E27FC236}">
                <a16:creationId xmlns:a16="http://schemas.microsoft.com/office/drawing/2014/main" id="{861AC2FC-D964-6F46-B751-7B2771C44C3E}"/>
              </a:ext>
            </a:extLst>
          </p:cNvPr>
          <p:cNvSpPr>
            <a:spLocks noGrp="1"/>
          </p:cNvSpPr>
          <p:nvPr>
            <p:ph idx="1"/>
          </p:nvPr>
        </p:nvSpPr>
        <p:spPr/>
        <p:txBody>
          <a:bodyPr/>
          <a:lstStyle/>
          <a:p>
            <a:r>
              <a:rPr lang="en-US" altLang="en-US" sz="2400" b="1" i="1" dirty="0"/>
              <a:t>Teams need people with multiple skills and perspectives to implement PBIS well.</a:t>
            </a:r>
            <a:endParaRPr lang="en-US" altLang="en-US" sz="2400" dirty="0"/>
          </a:p>
          <a:p>
            <a:pPr lvl="1"/>
            <a:r>
              <a:rPr lang="en-US" altLang="en-US" sz="2000" dirty="0"/>
              <a:t>Coordinator, behavioral expertise</a:t>
            </a:r>
            <a:r>
              <a:rPr lang="en-US" altLang="en-US" dirty="0"/>
              <a:t>, administrative </a:t>
            </a:r>
            <a:r>
              <a:rPr lang="en-US" altLang="en-US" sz="2000" dirty="0"/>
              <a:t>authority, knowledge about academic/behavior outcomes, knowledge about school operations, family/student perspective included</a:t>
            </a:r>
          </a:p>
          <a:p>
            <a:r>
              <a:rPr lang="en-US" altLang="en-US" sz="2400" b="1" i="1" dirty="0"/>
              <a:t>Specific features are necessary to ensure meetings are effective for action planning and tracking progress. Explicit features:</a:t>
            </a:r>
            <a:endParaRPr lang="en-US" altLang="en-US" sz="2400" dirty="0"/>
          </a:p>
          <a:p>
            <a:pPr lvl="1"/>
            <a:r>
              <a:rPr lang="en-US" altLang="en-US" dirty="0"/>
              <a:t>Regular, monthly meetings</a:t>
            </a:r>
          </a:p>
          <a:p>
            <a:pPr lvl="1"/>
            <a:r>
              <a:rPr lang="en-US" altLang="en-US" dirty="0"/>
              <a:t>Consistently followed meeting format</a:t>
            </a:r>
          </a:p>
          <a:p>
            <a:pPr lvl="1"/>
            <a:r>
              <a:rPr lang="en-US" altLang="en-US" dirty="0"/>
              <a:t>Minutes taken during and disseminated after each meeting </a:t>
            </a:r>
          </a:p>
          <a:p>
            <a:pPr lvl="1"/>
            <a:r>
              <a:rPr lang="en-US" altLang="en-US" dirty="0"/>
              <a:t>Participant roles are clearly defined</a:t>
            </a:r>
          </a:p>
          <a:p>
            <a:pPr lvl="1"/>
            <a:r>
              <a:rPr lang="en-US" altLang="en-US" dirty="0"/>
              <a:t>Action plan current to the school year</a:t>
            </a:r>
          </a:p>
          <a:p>
            <a:pPr lvl="2"/>
            <a:endParaRPr lang="en-US" altLang="en-US" sz="1800" dirty="0"/>
          </a:p>
          <a:p>
            <a:pPr lvl="1"/>
            <a:endParaRPr lang="en-US" altLang="en-US" sz="2000" dirty="0"/>
          </a:p>
          <a:p>
            <a:pPr lvl="1"/>
            <a:endParaRPr lang="en-US" altLang="en-US" sz="2000" dirty="0"/>
          </a:p>
          <a:p>
            <a:endParaRPr lang="en-US" altLang="en-US" sz="2000" dirty="0"/>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a:extLst>
              <a:ext uri="{FF2B5EF4-FFF2-40B4-BE49-F238E27FC236}">
                <a16:creationId xmlns:a16="http://schemas.microsoft.com/office/drawing/2014/main" id="{F23F8A01-7A72-A944-B653-F71E5BDE2245}"/>
              </a:ext>
            </a:extLst>
          </p:cNvPr>
          <p:cNvSpPr>
            <a:spLocks noGrp="1"/>
          </p:cNvSpPr>
          <p:nvPr>
            <p:ph type="title"/>
          </p:nvPr>
        </p:nvSpPr>
        <p:spPr/>
        <p:txBody>
          <a:bodyPr/>
          <a:lstStyle/>
          <a:p>
            <a:pPr>
              <a:defRPr/>
            </a:pPr>
            <a:r>
              <a:rPr lang="en-US" altLang="en-US" sz="4000" b="1" dirty="0">
                <a:solidFill>
                  <a:schemeClr val="accent6">
                    <a:lumMod val="50000"/>
                  </a:schemeClr>
                </a:solidFill>
                <a:ea typeface="ＭＳ Ｐゴシック" panose="020B0600070205080204" pitchFamily="34" charset="-128"/>
              </a:rPr>
              <a:t>Always Start with Data</a:t>
            </a:r>
          </a:p>
        </p:txBody>
      </p:sp>
      <p:sp>
        <p:nvSpPr>
          <p:cNvPr id="30722" name="Content Placeholder 4">
            <a:extLst>
              <a:ext uri="{FF2B5EF4-FFF2-40B4-BE49-F238E27FC236}">
                <a16:creationId xmlns:a16="http://schemas.microsoft.com/office/drawing/2014/main" id="{BC4F31D4-B449-C94A-B252-16F97AC1406D}"/>
              </a:ext>
            </a:extLst>
          </p:cNvPr>
          <p:cNvSpPr>
            <a:spLocks noGrp="1"/>
          </p:cNvSpPr>
          <p:nvPr>
            <p:ph idx="1"/>
          </p:nvPr>
        </p:nvSpPr>
        <p:spPr>
          <a:xfrm>
            <a:off x="628650" y="1412875"/>
            <a:ext cx="8170863" cy="774700"/>
          </a:xfrm>
        </p:spPr>
        <p:txBody>
          <a:bodyPr>
            <a:normAutofit/>
          </a:bodyPr>
          <a:lstStyle/>
          <a:p>
            <a:pPr marL="0" indent="0" algn="ctr">
              <a:buFont typeface="Arial" panose="020B0604020202020204" pitchFamily="34" charset="0"/>
              <a:buNone/>
              <a:defRPr/>
            </a:pPr>
            <a:r>
              <a:rPr lang="en-US" altLang="en-US" sz="2250" dirty="0">
                <a:ea typeface="ＭＳ Ｐゴシック" panose="020B0600070205080204" pitchFamily="34" charset="-128"/>
              </a:rPr>
              <a:t>Attending today’s Data Day Session:</a:t>
            </a:r>
          </a:p>
        </p:txBody>
      </p:sp>
      <p:grpSp>
        <p:nvGrpSpPr>
          <p:cNvPr id="18435" name="Group 4">
            <a:extLst>
              <a:ext uri="{FF2B5EF4-FFF2-40B4-BE49-F238E27FC236}">
                <a16:creationId xmlns:a16="http://schemas.microsoft.com/office/drawing/2014/main" id="{7F700E00-1EB7-C142-9F47-A16180D0B375}"/>
              </a:ext>
            </a:extLst>
          </p:cNvPr>
          <p:cNvGrpSpPr>
            <a:grpSpLocks/>
          </p:cNvGrpSpPr>
          <p:nvPr/>
        </p:nvGrpSpPr>
        <p:grpSpPr bwMode="auto">
          <a:xfrm>
            <a:off x="2704306" y="2187575"/>
            <a:ext cx="1612900" cy="1660525"/>
            <a:chOff x="4368800" y="2159000"/>
            <a:chExt cx="2348905" cy="2456876"/>
          </a:xfrm>
        </p:grpSpPr>
        <p:sp>
          <p:nvSpPr>
            <p:cNvPr id="2" name="Oval 1">
              <a:extLst>
                <a:ext uri="{FF2B5EF4-FFF2-40B4-BE49-F238E27FC236}">
                  <a16:creationId xmlns:a16="http://schemas.microsoft.com/office/drawing/2014/main" id="{C923EDA5-5AD9-5F44-A777-D8443F595000}"/>
                </a:ext>
              </a:extLst>
            </p:cNvPr>
            <p:cNvSpPr>
              <a:spLocks noChangeArrowheads="1"/>
            </p:cNvSpPr>
            <p:nvPr/>
          </p:nvSpPr>
          <p:spPr bwMode="auto">
            <a:xfrm>
              <a:off x="4368800" y="2159000"/>
              <a:ext cx="2348905" cy="2456876"/>
            </a:xfrm>
            <a:prstGeom prst="ellipse">
              <a:avLst/>
            </a:prstGeom>
            <a:solidFill>
              <a:schemeClr val="accent6">
                <a:lumMod val="40000"/>
                <a:lumOff val="60000"/>
              </a:schemeClr>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defRPr/>
              </a:pPr>
              <a:endParaRPr lang="en-US" altLang="en-US" sz="1350">
                <a:solidFill>
                  <a:srgbClr val="000000"/>
                </a:solidFill>
              </a:endParaRPr>
            </a:p>
          </p:txBody>
        </p:sp>
        <p:sp>
          <p:nvSpPr>
            <p:cNvPr id="18440" name="TextBox 2">
              <a:extLst>
                <a:ext uri="{FF2B5EF4-FFF2-40B4-BE49-F238E27FC236}">
                  <a16:creationId xmlns:a16="http://schemas.microsoft.com/office/drawing/2014/main" id="{83EC3897-2053-9C4E-A23D-88ABD4899CE1}"/>
                </a:ext>
              </a:extLst>
            </p:cNvPr>
            <p:cNvSpPr txBox="1">
              <a:spLocks noChangeArrowheads="1"/>
            </p:cNvSpPr>
            <p:nvPr/>
          </p:nvSpPr>
          <p:spPr bwMode="auto">
            <a:xfrm>
              <a:off x="4388867" y="2728402"/>
              <a:ext cx="2328838" cy="157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dirty="0"/>
                <a:t>13</a:t>
              </a:r>
            </a:p>
            <a:p>
              <a:pPr algn="ctr">
                <a:lnSpc>
                  <a:spcPct val="100000"/>
                </a:lnSpc>
                <a:spcBef>
                  <a:spcPct val="0"/>
                </a:spcBef>
                <a:buFont typeface="Arial" panose="020B0604020202020204" pitchFamily="34" charset="0"/>
                <a:buNone/>
              </a:pPr>
              <a:r>
                <a:rPr lang="en-US" altLang="en-US" dirty="0"/>
                <a:t>participants</a:t>
              </a:r>
            </a:p>
            <a:p>
              <a:pPr algn="ctr">
                <a:lnSpc>
                  <a:spcPct val="100000"/>
                </a:lnSpc>
                <a:spcBef>
                  <a:spcPct val="0"/>
                </a:spcBef>
                <a:buFont typeface="Arial" panose="020B0604020202020204" pitchFamily="34" charset="0"/>
                <a:buNone/>
              </a:pPr>
              <a:endParaRPr lang="en-US" altLang="en-US" dirty="0"/>
            </a:p>
          </p:txBody>
        </p:sp>
      </p:grpSp>
      <p:grpSp>
        <p:nvGrpSpPr>
          <p:cNvPr id="30725" name="Group 7">
            <a:extLst>
              <a:ext uri="{FF2B5EF4-FFF2-40B4-BE49-F238E27FC236}">
                <a16:creationId xmlns:a16="http://schemas.microsoft.com/office/drawing/2014/main" id="{5C24ADED-6E80-DA49-94E5-61BD1A986514}"/>
              </a:ext>
            </a:extLst>
          </p:cNvPr>
          <p:cNvGrpSpPr>
            <a:grpSpLocks/>
          </p:cNvGrpSpPr>
          <p:nvPr/>
        </p:nvGrpSpPr>
        <p:grpSpPr bwMode="auto">
          <a:xfrm>
            <a:off x="4826795" y="2180034"/>
            <a:ext cx="1614488" cy="1659731"/>
            <a:chOff x="6483350" y="2554585"/>
            <a:chExt cx="2349500" cy="2336800"/>
          </a:xfrm>
          <a:solidFill>
            <a:schemeClr val="accent6">
              <a:lumMod val="40000"/>
              <a:lumOff val="60000"/>
            </a:schemeClr>
          </a:solidFill>
        </p:grpSpPr>
        <p:sp>
          <p:nvSpPr>
            <p:cNvPr id="10" name="Oval 9">
              <a:extLst>
                <a:ext uri="{FF2B5EF4-FFF2-40B4-BE49-F238E27FC236}">
                  <a16:creationId xmlns:a16="http://schemas.microsoft.com/office/drawing/2014/main" id="{C6931AAA-A26C-4748-912E-9F28896BBECB}"/>
                </a:ext>
              </a:extLst>
            </p:cNvPr>
            <p:cNvSpPr>
              <a:spLocks noChangeArrowheads="1"/>
            </p:cNvSpPr>
            <p:nvPr/>
          </p:nvSpPr>
          <p:spPr bwMode="auto">
            <a:xfrm>
              <a:off x="6483350" y="2554585"/>
              <a:ext cx="2349500" cy="2336800"/>
            </a:xfrm>
            <a:prstGeom prst="ellipse">
              <a:avLst/>
            </a:prstGeom>
            <a:grpFill/>
            <a:ln w="9525">
              <a:solidFill>
                <a:srgbClr val="4A7EBB"/>
              </a:solidFill>
              <a:round/>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defRPr/>
              </a:pPr>
              <a:endParaRPr lang="en-US" altLang="en-US" sz="1350" dirty="0">
                <a:solidFill>
                  <a:srgbClr val="000000"/>
                </a:solidFill>
              </a:endParaRPr>
            </a:p>
          </p:txBody>
        </p:sp>
        <p:sp>
          <p:nvSpPr>
            <p:cNvPr id="30727" name="TextBox 10">
              <a:extLst>
                <a:ext uri="{FF2B5EF4-FFF2-40B4-BE49-F238E27FC236}">
                  <a16:creationId xmlns:a16="http://schemas.microsoft.com/office/drawing/2014/main" id="{37251203-8E52-4247-934F-F5C234C238D8}"/>
                </a:ext>
              </a:extLst>
            </p:cNvPr>
            <p:cNvSpPr txBox="1">
              <a:spLocks noChangeArrowheads="1"/>
            </p:cNvSpPr>
            <p:nvPr/>
          </p:nvSpPr>
          <p:spPr bwMode="auto">
            <a:xfrm>
              <a:off x="6723276" y="2986665"/>
              <a:ext cx="1869648" cy="149499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 typeface="Arial" panose="020B0604020202020204" pitchFamily="34" charset="0"/>
                <a:buNone/>
                <a:defRPr/>
              </a:pPr>
              <a:r>
                <a:rPr lang="en-US" altLang="en-US" sz="2100" dirty="0"/>
                <a:t>8 schools and </a:t>
              </a:r>
            </a:p>
            <a:p>
              <a:pPr algn="ctr">
                <a:spcBef>
                  <a:spcPct val="0"/>
                </a:spcBef>
                <a:buFont typeface="Arial" panose="020B0604020202020204" pitchFamily="34" charset="0"/>
                <a:buNone/>
                <a:defRPr/>
              </a:pPr>
              <a:r>
                <a:rPr lang="en-US" altLang="en-US" sz="2100" dirty="0"/>
                <a:t>1 SU/SD</a:t>
              </a:r>
            </a:p>
          </p:txBody>
        </p:sp>
      </p:grpSp>
      <p:pic>
        <p:nvPicPr>
          <p:cNvPr id="4" name="Picture 3" descr="A group of people sitting at a park&#10;&#10;Description automatically generated">
            <a:extLst>
              <a:ext uri="{FF2B5EF4-FFF2-40B4-BE49-F238E27FC236}">
                <a16:creationId xmlns:a16="http://schemas.microsoft.com/office/drawing/2014/main" id="{F6EBD09B-DB5D-6B4A-8448-799576448E9F}"/>
              </a:ext>
            </a:extLst>
          </p:cNvPr>
          <p:cNvPicPr>
            <a:picLocks noChangeAspect="1"/>
          </p:cNvPicPr>
          <p:nvPr/>
        </p:nvPicPr>
        <p:blipFill rotWithShape="1">
          <a:blip r:embed="rId3"/>
          <a:srcRect t="8659" b="21477"/>
          <a:stretch/>
        </p:blipFill>
        <p:spPr>
          <a:xfrm>
            <a:off x="1816412" y="4105516"/>
            <a:ext cx="5795338" cy="275248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7">
            <a:extLst>
              <a:ext uri="{FF2B5EF4-FFF2-40B4-BE49-F238E27FC236}">
                <a16:creationId xmlns:a16="http://schemas.microsoft.com/office/drawing/2014/main" id="{2ADCC37F-5F5D-C547-8E60-F12FEF5253F1}"/>
              </a:ext>
            </a:extLst>
          </p:cNvPr>
          <p:cNvSpPr>
            <a:spLocks noGrp="1"/>
          </p:cNvSpPr>
          <p:nvPr>
            <p:ph type="title" idx="4294967295"/>
          </p:nvPr>
        </p:nvSpPr>
        <p:spPr>
          <a:xfrm>
            <a:off x="149225" y="884238"/>
            <a:ext cx="8912225" cy="1143000"/>
          </a:xfrm>
        </p:spPr>
        <p:txBody>
          <a:bodyPr/>
          <a:lstStyle/>
          <a:p>
            <a:pPr algn="ctr"/>
            <a:r>
              <a:rPr lang="ja-JP" altLang="en-US">
                <a:ea typeface="ＭＳ Ｐゴシック" panose="020B0600070205080204" pitchFamily="34" charset="-128"/>
              </a:rPr>
              <a:t>“</a:t>
            </a:r>
            <a:r>
              <a:rPr lang="en-US" altLang="ja-JP">
                <a:ea typeface="ＭＳ Ｐゴシック" panose="020B0600070205080204" pitchFamily="34" charset="-128"/>
              </a:rPr>
              <a:t>Critical to success is the administrator’s active role in supporting the school-based team process.</a:t>
            </a:r>
            <a:r>
              <a:rPr lang="ja-JP" altLang="en-US">
                <a:ea typeface="ＭＳ Ｐゴシック" panose="020B0600070205080204" pitchFamily="34" charset="-128"/>
              </a:rPr>
              <a:t>”</a:t>
            </a:r>
            <a:r>
              <a:rPr lang="en-US" altLang="ja-JP">
                <a:ea typeface="ＭＳ Ｐゴシック" panose="020B0600070205080204" pitchFamily="34" charset="-128"/>
              </a:rPr>
              <a:t> </a:t>
            </a:r>
            <a:br>
              <a:rPr lang="en-US" altLang="ja-JP">
                <a:ea typeface="ＭＳ Ｐゴシック" panose="020B0600070205080204" pitchFamily="34" charset="-128"/>
              </a:rPr>
            </a:br>
            <a:r>
              <a:rPr lang="en-US" altLang="ja-JP">
                <a:ea typeface="ＭＳ Ｐゴシック" panose="020B0600070205080204" pitchFamily="34" charset="-128"/>
              </a:rPr>
              <a:t>– Tim Lewis</a:t>
            </a:r>
            <a:endParaRPr lang="en-US" altLang="en-US">
              <a:ea typeface="ＭＳ Ｐゴシック" panose="020B0600070205080204" pitchFamily="34" charset="-128"/>
            </a:endParaRPr>
          </a:p>
        </p:txBody>
      </p:sp>
      <p:sp>
        <p:nvSpPr>
          <p:cNvPr id="86018" name="TextBox 8">
            <a:extLst>
              <a:ext uri="{FF2B5EF4-FFF2-40B4-BE49-F238E27FC236}">
                <a16:creationId xmlns:a16="http://schemas.microsoft.com/office/drawing/2014/main" id="{10D1A3B9-902C-AA49-A454-B710D321CEB7}"/>
              </a:ext>
            </a:extLst>
          </p:cNvPr>
          <p:cNvSpPr txBox="1">
            <a:spLocks noChangeArrowheads="1"/>
          </p:cNvSpPr>
          <p:nvPr/>
        </p:nvSpPr>
        <p:spPr bwMode="auto">
          <a:xfrm>
            <a:off x="2230438" y="4289425"/>
            <a:ext cx="46513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eaLnBrk="1" hangingPunct="1"/>
            <a:r>
              <a:rPr lang="en-US" altLang="en-US" sz="5400">
                <a:solidFill>
                  <a:srgbClr val="FF0000"/>
                </a:solidFill>
              </a:rPr>
              <a:t>THANK YOU </a:t>
            </a:r>
          </a:p>
          <a:p>
            <a:pPr algn="ctr" eaLnBrk="1" hangingPunct="1"/>
            <a:r>
              <a:rPr lang="en-US" altLang="en-US" sz="5400">
                <a:solidFill>
                  <a:srgbClr val="FF0000"/>
                </a:solidFill>
              </a:rPr>
              <a:t>Administrators!</a:t>
            </a:r>
          </a:p>
        </p:txBody>
      </p:sp>
      <p:pic>
        <p:nvPicPr>
          <p:cNvPr id="86019" name="Picture 9">
            <a:extLst>
              <a:ext uri="{FF2B5EF4-FFF2-40B4-BE49-F238E27FC236}">
                <a16:creationId xmlns:a16="http://schemas.microsoft.com/office/drawing/2014/main" id="{390C2A6E-E084-1346-82AC-5C21B06A19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18122" y="2133600"/>
            <a:ext cx="2107756"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Box 1">
            <a:extLst>
              <a:ext uri="{FF2B5EF4-FFF2-40B4-BE49-F238E27FC236}">
                <a16:creationId xmlns:a16="http://schemas.microsoft.com/office/drawing/2014/main" id="{B1CB6D76-FBBC-0C42-83DF-9CCFDDB1B4F1}"/>
              </a:ext>
            </a:extLst>
          </p:cNvPr>
          <p:cNvSpPr txBox="1">
            <a:spLocks noChangeArrowheads="1"/>
          </p:cNvSpPr>
          <p:nvPr/>
        </p:nvSpPr>
        <p:spPr bwMode="auto">
          <a:xfrm>
            <a:off x="2209800" y="60198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eaLnBrk="1" hangingPunct="1"/>
            <a:r>
              <a:rPr lang="en-US" altLang="en-US" dirty="0">
                <a:latin typeface="+mn-lt"/>
              </a:rPr>
              <a:t>Complete PBIS Administrator Self-Assessment for continuous improvement!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FFCC4-2274-4F47-B92F-8693FB362EEC}"/>
              </a:ext>
            </a:extLst>
          </p:cNvPr>
          <p:cNvSpPr>
            <a:spLocks noGrp="1"/>
          </p:cNvSpPr>
          <p:nvPr>
            <p:ph type="title"/>
          </p:nvPr>
        </p:nvSpPr>
        <p:spPr>
          <a:xfrm>
            <a:off x="185738" y="365125"/>
            <a:ext cx="8958262" cy="1325563"/>
          </a:xfrm>
        </p:spPr>
        <p:txBody>
          <a:bodyPr/>
          <a:lstStyle/>
          <a:p>
            <a:pPr>
              <a:defRPr/>
            </a:pPr>
            <a:r>
              <a:rPr lang="en-US" sz="4000" b="1" i="1" dirty="0">
                <a:solidFill>
                  <a:schemeClr val="accent6">
                    <a:lumMod val="50000"/>
                  </a:schemeClr>
                </a:solidFill>
              </a:rPr>
              <a:t>After the Webinar:</a:t>
            </a:r>
            <a:br>
              <a:rPr lang="en-US" sz="4000" b="1" i="1" dirty="0">
                <a:solidFill>
                  <a:schemeClr val="accent6">
                    <a:lumMod val="50000"/>
                  </a:schemeClr>
                </a:solidFill>
              </a:rPr>
            </a:br>
            <a:r>
              <a:rPr lang="en-US" sz="4000" b="1" dirty="0">
                <a:solidFill>
                  <a:schemeClr val="accent6">
                    <a:lumMod val="50000"/>
                  </a:schemeClr>
                </a:solidFill>
              </a:rPr>
              <a:t>Workbook – Activity 2. TFI Teaming Features</a:t>
            </a:r>
          </a:p>
        </p:txBody>
      </p:sp>
      <p:sp>
        <p:nvSpPr>
          <p:cNvPr id="67586" name="Content Placeholder 2">
            <a:extLst>
              <a:ext uri="{FF2B5EF4-FFF2-40B4-BE49-F238E27FC236}">
                <a16:creationId xmlns:a16="http://schemas.microsoft.com/office/drawing/2014/main" id="{6FECF42A-CD49-3042-85BF-C0C5B920A77F}"/>
              </a:ext>
            </a:extLst>
          </p:cNvPr>
          <p:cNvSpPr>
            <a:spLocks noGrp="1"/>
          </p:cNvSpPr>
          <p:nvPr>
            <p:ph idx="1"/>
          </p:nvPr>
        </p:nvSpPr>
        <p:spPr>
          <a:xfrm>
            <a:off x="628650" y="1997075"/>
            <a:ext cx="7886700" cy="4351338"/>
          </a:xfrm>
        </p:spPr>
        <p:txBody>
          <a:bodyPr/>
          <a:lstStyle/>
          <a:p>
            <a:pPr marL="304800" lvl="1" indent="-304800" eaLnBrk="1" hangingPunct="1">
              <a:lnSpc>
                <a:spcPct val="80000"/>
              </a:lnSpc>
              <a:buFont typeface="Wingdings 2" pitchFamily="2" charset="2"/>
              <a:buNone/>
              <a:defRPr/>
            </a:pPr>
            <a:r>
              <a:rPr lang="en-US" altLang="en-US" sz="2400" dirty="0">
                <a:ea typeface="ＭＳ Ｐゴシック" panose="020B0600070205080204" pitchFamily="34" charset="-128"/>
              </a:rPr>
              <a:t>As a leadership team:</a:t>
            </a:r>
          </a:p>
          <a:p>
            <a:pPr marL="304800" lvl="1" indent="-304800" eaLnBrk="1" hangingPunct="1">
              <a:lnSpc>
                <a:spcPct val="80000"/>
              </a:lnSpc>
              <a:buFont typeface="Wingdings 2" pitchFamily="2" charset="2"/>
              <a:buNone/>
              <a:defRPr/>
            </a:pPr>
            <a:endParaRPr lang="en-US" altLang="en-US" sz="2400" dirty="0">
              <a:ea typeface="ＭＳ Ｐゴシック" panose="020B0600070205080204" pitchFamily="34" charset="-128"/>
            </a:endParaRPr>
          </a:p>
          <a:p>
            <a:pPr marL="815975" lvl="2" indent="-457200" eaLnBrk="1" hangingPunct="1">
              <a:lnSpc>
                <a:spcPct val="80000"/>
              </a:lnSpc>
              <a:buFont typeface="+mj-lt"/>
              <a:buAutoNum type="arabicPeriod"/>
              <a:defRPr/>
            </a:pPr>
            <a:r>
              <a:rPr lang="en-US" altLang="en-US" sz="2400" dirty="0">
                <a:ea typeface="ＭＳ Ｐゴシック" panose="020B0600070205080204" pitchFamily="34" charset="-128"/>
              </a:rPr>
              <a:t>Review the Team Features from the TFI and create an action plan; </a:t>
            </a:r>
          </a:p>
          <a:p>
            <a:pPr marL="815975" lvl="2" indent="-457200" eaLnBrk="1" hangingPunct="1">
              <a:lnSpc>
                <a:spcPct val="80000"/>
              </a:lnSpc>
              <a:buFont typeface="+mj-lt"/>
              <a:buAutoNum type="arabicPeriod"/>
              <a:defRPr/>
            </a:pPr>
            <a:endParaRPr lang="en-US" altLang="en-US" sz="2400" dirty="0">
              <a:ea typeface="ＭＳ Ｐゴシック" panose="020B0600070205080204" pitchFamily="34" charset="-128"/>
            </a:endParaRPr>
          </a:p>
          <a:p>
            <a:pPr marL="358775" lvl="2" indent="0" eaLnBrk="1" hangingPunct="1">
              <a:lnSpc>
                <a:spcPct val="80000"/>
              </a:lnSpc>
              <a:buFont typeface="Arial" panose="020B0604020202020204" pitchFamily="34" charset="0"/>
              <a:buNone/>
              <a:defRPr/>
            </a:pPr>
            <a:r>
              <a:rPr lang="en-US" altLang="en-US" sz="2400" dirty="0">
                <a:ea typeface="ＭＳ Ｐゴシック" panose="020B0600070205080204" pitchFamily="34" charset="-128"/>
              </a:rPr>
              <a:t>and/or</a:t>
            </a:r>
          </a:p>
          <a:p>
            <a:pPr marL="815975" lvl="2" indent="-457200" eaLnBrk="1" hangingPunct="1">
              <a:lnSpc>
                <a:spcPct val="80000"/>
              </a:lnSpc>
              <a:buFont typeface="+mj-lt"/>
              <a:buAutoNum type="arabicPeriod"/>
              <a:defRPr/>
            </a:pPr>
            <a:endParaRPr lang="en-US" altLang="en-US" sz="2400" dirty="0">
              <a:ea typeface="ＭＳ Ｐゴシック" panose="020B0600070205080204" pitchFamily="34" charset="-128"/>
            </a:endParaRPr>
          </a:p>
          <a:p>
            <a:pPr marL="358775" lvl="2" indent="0" eaLnBrk="1" hangingPunct="1">
              <a:lnSpc>
                <a:spcPct val="80000"/>
              </a:lnSpc>
              <a:buFont typeface="Arial" panose="020B0604020202020204" pitchFamily="34" charset="0"/>
              <a:buNone/>
              <a:defRPr/>
            </a:pPr>
            <a:r>
              <a:rPr lang="en-US" altLang="en-US" sz="2400" dirty="0">
                <a:ea typeface="ＭＳ Ｐゴシック" panose="020B0600070205080204" pitchFamily="34" charset="-128"/>
              </a:rPr>
              <a:t>2. Complete the </a:t>
            </a:r>
            <a:r>
              <a:rPr lang="en-US" altLang="en-US" sz="2400" b="1" dirty="0">
                <a:ea typeface="ＭＳ Ｐゴシック" panose="020B0600070205080204" pitchFamily="34" charset="-128"/>
              </a:rPr>
              <a:t>Leadership Team Meeting Self-Assessment</a:t>
            </a:r>
            <a:r>
              <a:rPr lang="en-US" altLang="en-US" sz="2400" dirty="0">
                <a:ea typeface="ＭＳ Ｐゴシック" panose="020B0600070205080204" pitchFamily="34" charset="-128"/>
              </a:rPr>
              <a:t> tool</a:t>
            </a:r>
          </a:p>
          <a:p>
            <a:pPr marL="358775" lvl="2" indent="0" eaLnBrk="1" hangingPunct="1">
              <a:lnSpc>
                <a:spcPct val="80000"/>
              </a:lnSpc>
              <a:buNone/>
              <a:defRPr/>
            </a:pPr>
            <a:endParaRPr lang="en-US" altLang="en-US" sz="2400" strike="sngStrike" dirty="0">
              <a:ea typeface="ＭＳ Ｐゴシック" panose="020B0600070205080204" pitchFamily="34" charset="-128"/>
            </a:endParaRPr>
          </a:p>
          <a:p>
            <a:pPr marL="358775" lvl="2" indent="0" eaLnBrk="1" hangingPunct="1">
              <a:lnSpc>
                <a:spcPct val="80000"/>
              </a:lnSpc>
              <a:buFont typeface="Arial" panose="020B0604020202020204" pitchFamily="34" charset="0"/>
              <a:buNone/>
              <a:defRPr/>
            </a:pPr>
            <a:r>
              <a:rPr lang="en-US" altLang="en-US" sz="2400" i="1" dirty="0">
                <a:ea typeface="ＭＳ Ｐゴシック" panose="020B0600070205080204" pitchFamily="34" charset="-128"/>
              </a:rPr>
              <a:t>Identify and celebrate 2-3 team strengths and 2-3 action steps your team will take. Be prepared to report out.</a:t>
            </a:r>
            <a:endParaRPr lang="en-US" altLang="en-US" sz="2200" i="1" dirty="0">
              <a:ea typeface="ＭＳ Ｐゴシック" panose="020B0600070205080204" pitchFamily="34" charset="-128"/>
            </a:endParaRPr>
          </a:p>
          <a:p>
            <a:pPr eaLnBrk="1" hangingPunct="1">
              <a:lnSpc>
                <a:spcPct val="80000"/>
              </a:lnSpc>
              <a:defRPr/>
            </a:pPr>
            <a:endParaRPr lang="en-US" altLang="en-US" sz="2000" dirty="0">
              <a:ea typeface="ＭＳ Ｐゴシック" panose="020B0600070205080204" pitchFamily="34"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C2AE177A-9D24-C34B-9065-B31D2E909204}"/>
              </a:ext>
            </a:extLst>
          </p:cNvPr>
          <p:cNvSpPr>
            <a:spLocks noGrp="1"/>
          </p:cNvSpPr>
          <p:nvPr>
            <p:ph type="title"/>
          </p:nvPr>
        </p:nvSpPr>
        <p:spPr>
          <a:xfrm>
            <a:off x="1508125" y="677863"/>
            <a:ext cx="6172200" cy="442912"/>
          </a:xfrm>
        </p:spPr>
        <p:txBody>
          <a:bodyPr/>
          <a:lstStyle/>
          <a:p>
            <a:pPr algn="ctr" eaLnBrk="1" hangingPunct="1">
              <a:defRPr/>
            </a:pPr>
            <a:r>
              <a:rPr lang="en-US" altLang="en-US" sz="4000" b="1" dirty="0">
                <a:solidFill>
                  <a:schemeClr val="accent6">
                    <a:lumMod val="50000"/>
                  </a:schemeClr>
                </a:solidFill>
              </a:rPr>
              <a:t>TIPS Offers:</a:t>
            </a:r>
          </a:p>
        </p:txBody>
      </p:sp>
      <p:graphicFrame>
        <p:nvGraphicFramePr>
          <p:cNvPr id="6" name="Content Placeholder 5">
            <a:extLst>
              <a:ext uri="{FF2B5EF4-FFF2-40B4-BE49-F238E27FC236}">
                <a16:creationId xmlns:a16="http://schemas.microsoft.com/office/drawing/2014/main" id="{03FFC8AF-21F5-484E-BDA9-B1234E8B4F34}"/>
              </a:ext>
            </a:extLst>
          </p:cNvPr>
          <p:cNvGraphicFramePr>
            <a:graphicFrameLocks noGrp="1"/>
          </p:cNvGraphicFramePr>
          <p:nvPr>
            <p:ph idx="1"/>
          </p:nvPr>
        </p:nvGraphicFramePr>
        <p:xfrm>
          <a:off x="1291608" y="1918212"/>
          <a:ext cx="6937991" cy="4286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55F7DE5F-F36F-054C-901A-76DAB7117C58}"/>
              </a:ext>
            </a:extLst>
          </p:cNvPr>
          <p:cNvSpPr>
            <a:spLocks noGrp="1"/>
          </p:cNvSpPr>
          <p:nvPr>
            <p:ph type="title"/>
          </p:nvPr>
        </p:nvSpPr>
        <p:spPr>
          <a:xfrm>
            <a:off x="304800" y="228600"/>
            <a:ext cx="8839200" cy="1560513"/>
          </a:xfrm>
        </p:spPr>
        <p:txBody>
          <a:bodyPr/>
          <a:lstStyle/>
          <a:p>
            <a:pPr eaLnBrk="1" hangingPunct="1">
              <a:defRPr/>
            </a:pPr>
            <a:r>
              <a:rPr lang="en-US" altLang="en-US" sz="4000" b="1" dirty="0">
                <a:solidFill>
                  <a:schemeClr val="accent6">
                    <a:lumMod val="50000"/>
                  </a:schemeClr>
                </a:solidFill>
              </a:rPr>
              <a:t>Effective meetings extend before and after the actual meeting time. </a:t>
            </a:r>
            <a:br>
              <a:rPr lang="en-US" altLang="en-US" sz="4000" b="1" dirty="0">
                <a:solidFill>
                  <a:schemeClr val="accent6">
                    <a:lumMod val="50000"/>
                  </a:schemeClr>
                </a:solidFill>
              </a:rPr>
            </a:br>
            <a:r>
              <a:rPr lang="en-US" altLang="en-US" sz="4000" b="1" dirty="0">
                <a:solidFill>
                  <a:schemeClr val="accent6">
                    <a:lumMod val="50000"/>
                  </a:schemeClr>
                </a:solidFill>
              </a:rPr>
              <a:t>Other key roles are necessary!</a:t>
            </a:r>
          </a:p>
        </p:txBody>
      </p:sp>
      <p:grpSp>
        <p:nvGrpSpPr>
          <p:cNvPr id="92162" name="Group 3">
            <a:extLst>
              <a:ext uri="{FF2B5EF4-FFF2-40B4-BE49-F238E27FC236}">
                <a16:creationId xmlns:a16="http://schemas.microsoft.com/office/drawing/2014/main" id="{467560C4-FC39-394F-8815-E34F0A1B10B6}"/>
              </a:ext>
            </a:extLst>
          </p:cNvPr>
          <p:cNvGrpSpPr>
            <a:grpSpLocks/>
          </p:cNvGrpSpPr>
          <p:nvPr/>
        </p:nvGrpSpPr>
        <p:grpSpPr bwMode="auto">
          <a:xfrm>
            <a:off x="444500" y="2000250"/>
            <a:ext cx="8286750" cy="4445000"/>
            <a:chOff x="444340" y="2000625"/>
            <a:chExt cx="8286910" cy="4445000"/>
          </a:xfrm>
        </p:grpSpPr>
        <p:sp>
          <p:nvSpPr>
            <p:cNvPr id="5" name="Rounded Rectangle 4">
              <a:extLst>
                <a:ext uri="{FF2B5EF4-FFF2-40B4-BE49-F238E27FC236}">
                  <a16:creationId xmlns:a16="http://schemas.microsoft.com/office/drawing/2014/main" id="{6DC1F508-87AA-CE46-9EE2-75D22868E1CD}"/>
                </a:ext>
              </a:extLst>
            </p:cNvPr>
            <p:cNvSpPr/>
            <p:nvPr/>
          </p:nvSpPr>
          <p:spPr bwMode="auto">
            <a:xfrm>
              <a:off x="444340" y="2000625"/>
              <a:ext cx="2498773" cy="3230563"/>
            </a:xfrm>
            <a:prstGeom prst="roundRect">
              <a:avLst/>
            </a:prstGeom>
            <a:solidFill>
              <a:schemeClr val="tx1">
                <a:lumMod val="25000"/>
                <a:lumOff val="75000"/>
              </a:schemeClr>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91407" tIns="45704" rIns="91407" bIns="45704"/>
            <a:lstStyle/>
            <a:p>
              <a:pPr algn="ctr" defTabSz="914400" eaLnBrk="1" hangingPunct="1">
                <a:spcAft>
                  <a:spcPts val="400"/>
                </a:spcAft>
                <a:defRPr/>
              </a:pPr>
              <a:r>
                <a:rPr lang="en-US" sz="2000" b="1" dirty="0">
                  <a:solidFill>
                    <a:srgbClr val="174576"/>
                  </a:solidFill>
                  <a:ea typeface="ＭＳ Ｐゴシック" charset="0"/>
                  <a:cs typeface="ＭＳ Ｐゴシック" charset="0"/>
                </a:rPr>
                <a:t>BEFORE:</a:t>
              </a:r>
            </a:p>
            <a:p>
              <a:pPr defTabSz="914400" eaLnBrk="1" hangingPunct="1">
                <a:spcAft>
                  <a:spcPts val="400"/>
                </a:spcAft>
                <a:buFont typeface="Arial" charset="0"/>
                <a:buChar char="•"/>
                <a:defRPr/>
              </a:pPr>
              <a:r>
                <a:rPr lang="en-US" sz="2000" dirty="0">
                  <a:solidFill>
                    <a:srgbClr val="103154"/>
                  </a:solidFill>
                  <a:ea typeface="ＭＳ Ｐゴシック" charset="0"/>
                  <a:cs typeface="ＭＳ Ｐゴシック" charset="0"/>
                </a:rPr>
                <a:t>Set agenda and send to team</a:t>
              </a:r>
            </a:p>
            <a:p>
              <a:pPr defTabSz="914400" eaLnBrk="1" hangingPunct="1">
                <a:spcAft>
                  <a:spcPts val="400"/>
                </a:spcAft>
                <a:buFont typeface="Arial" charset="0"/>
                <a:buChar char="•"/>
                <a:defRPr/>
              </a:pPr>
              <a:r>
                <a:rPr lang="en-US" sz="2000" dirty="0">
                  <a:solidFill>
                    <a:srgbClr val="103154"/>
                  </a:solidFill>
                  <a:ea typeface="ＭＳ Ｐゴシック" charset="0"/>
                  <a:cs typeface="ＭＳ Ｐゴシック" charset="0"/>
                </a:rPr>
                <a:t>Collect data, review, and prepare summary statements</a:t>
              </a:r>
            </a:p>
          </p:txBody>
        </p:sp>
        <p:sp>
          <p:nvSpPr>
            <p:cNvPr id="6" name="Rounded Rectangle 5">
              <a:extLst>
                <a:ext uri="{FF2B5EF4-FFF2-40B4-BE49-F238E27FC236}">
                  <a16:creationId xmlns:a16="http://schemas.microsoft.com/office/drawing/2014/main" id="{AD7D9223-657C-F94A-9E99-E4FE4B90278A}"/>
                </a:ext>
              </a:extLst>
            </p:cNvPr>
            <p:cNvSpPr/>
            <p:nvPr/>
          </p:nvSpPr>
          <p:spPr bwMode="auto">
            <a:xfrm>
              <a:off x="3281258" y="2000625"/>
              <a:ext cx="2581325" cy="4445000"/>
            </a:xfrm>
            <a:prstGeom prst="roundRect">
              <a:avLst/>
            </a:prstGeom>
            <a:solidFill>
              <a:schemeClr val="tx1">
                <a:lumMod val="25000"/>
                <a:lumOff val="75000"/>
              </a:schemeClr>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91407" tIns="45704" rIns="91407" bIns="45704"/>
            <a:lstStyle/>
            <a:p>
              <a:pPr algn="ctr" defTabSz="914400" eaLnBrk="1" hangingPunct="1">
                <a:spcBef>
                  <a:spcPts val="300"/>
                </a:spcBef>
                <a:spcAft>
                  <a:spcPts val="400"/>
                </a:spcAft>
                <a:defRPr/>
              </a:pPr>
              <a:r>
                <a:rPr lang="en-US" sz="2000" b="1">
                  <a:solidFill>
                    <a:srgbClr val="103154"/>
                  </a:solidFill>
                  <a:ea typeface="ＭＳ Ｐゴシック" charset="0"/>
                  <a:cs typeface="ＭＳ Ｐゴシック" charset="0"/>
                </a:rPr>
                <a:t>DURING:</a:t>
              </a:r>
            </a:p>
            <a:p>
              <a:pPr defTabSz="914400" eaLnBrk="1" hangingPunct="1">
                <a:spcBef>
                  <a:spcPts val="300"/>
                </a:spcBef>
                <a:spcAft>
                  <a:spcPts val="400"/>
                </a:spcAft>
                <a:buFont typeface="Arial" charset="0"/>
                <a:buChar char="•"/>
                <a:defRPr/>
              </a:pPr>
              <a:r>
                <a:rPr lang="en-US" sz="2000">
                  <a:solidFill>
                    <a:srgbClr val="103154"/>
                  </a:solidFill>
                  <a:ea typeface="ＭＳ Ｐゴシック" charset="0"/>
                  <a:cs typeface="ＭＳ Ｐゴシック" charset="0"/>
                </a:rPr>
                <a:t>Follow agenda &amp; time frames </a:t>
              </a:r>
            </a:p>
            <a:p>
              <a:pPr defTabSz="914400" eaLnBrk="1" hangingPunct="1">
                <a:spcBef>
                  <a:spcPts val="300"/>
                </a:spcBef>
                <a:spcAft>
                  <a:spcPts val="400"/>
                </a:spcAft>
                <a:buFont typeface="Arial" charset="0"/>
                <a:buChar char="•"/>
                <a:defRPr/>
              </a:pPr>
              <a:r>
                <a:rPr lang="en-US" sz="2000">
                  <a:solidFill>
                    <a:srgbClr val="103154"/>
                  </a:solidFill>
                  <a:ea typeface="ＭＳ Ｐゴシック" charset="0"/>
                  <a:cs typeface="ＭＳ Ｐゴシック" charset="0"/>
                </a:rPr>
                <a:t>Review data</a:t>
              </a:r>
            </a:p>
            <a:p>
              <a:pPr defTabSz="914400" eaLnBrk="1" hangingPunct="1">
                <a:spcBef>
                  <a:spcPts val="300"/>
                </a:spcBef>
                <a:spcAft>
                  <a:spcPts val="400"/>
                </a:spcAft>
                <a:buFont typeface="Arial" charset="0"/>
                <a:buChar char="•"/>
                <a:defRPr/>
              </a:pPr>
              <a:r>
                <a:rPr lang="en-US" sz="2000">
                  <a:solidFill>
                    <a:srgbClr val="103154"/>
                  </a:solidFill>
                  <a:ea typeface="ＭＳ Ｐゴシック" charset="0"/>
                  <a:cs typeface="ＭＳ Ｐゴシック" charset="0"/>
                </a:rPr>
                <a:t>Make precision problem statements</a:t>
              </a:r>
            </a:p>
            <a:p>
              <a:pPr defTabSz="914400" eaLnBrk="1" hangingPunct="1">
                <a:spcBef>
                  <a:spcPts val="300"/>
                </a:spcBef>
                <a:spcAft>
                  <a:spcPts val="400"/>
                </a:spcAft>
                <a:buFont typeface="Arial" charset="0"/>
                <a:buChar char="•"/>
                <a:defRPr/>
              </a:pPr>
              <a:r>
                <a:rPr lang="en-US" sz="2000">
                  <a:solidFill>
                    <a:srgbClr val="103154"/>
                  </a:solidFill>
                  <a:ea typeface="ＭＳ Ｐゴシック" charset="0"/>
                  <a:cs typeface="ＭＳ Ｐゴシック" charset="0"/>
                </a:rPr>
                <a:t>Develop solutions</a:t>
              </a:r>
            </a:p>
            <a:p>
              <a:pPr defTabSz="914400" eaLnBrk="1" hangingPunct="1">
                <a:spcBef>
                  <a:spcPts val="300"/>
                </a:spcBef>
                <a:spcAft>
                  <a:spcPts val="400"/>
                </a:spcAft>
                <a:buFont typeface="Arial" charset="0"/>
                <a:buChar char="•"/>
                <a:defRPr/>
              </a:pPr>
              <a:r>
                <a:rPr lang="en-US" sz="2000">
                  <a:solidFill>
                    <a:srgbClr val="103154"/>
                  </a:solidFill>
                  <a:ea typeface="ＭＳ Ｐゴシック" charset="0"/>
                  <a:cs typeface="ＭＳ Ｐゴシック" charset="0"/>
                </a:rPr>
                <a:t>Take notes and set action items</a:t>
              </a:r>
            </a:p>
            <a:p>
              <a:pPr defTabSz="914400" eaLnBrk="1" hangingPunct="1">
                <a:spcBef>
                  <a:spcPts val="300"/>
                </a:spcBef>
                <a:spcAft>
                  <a:spcPts val="300"/>
                </a:spcAft>
                <a:buFont typeface="Arial" charset="0"/>
                <a:buChar char="•"/>
                <a:defRPr/>
              </a:pPr>
              <a:endParaRPr lang="en-US">
                <a:solidFill>
                  <a:srgbClr val="103154"/>
                </a:solidFill>
                <a:ea typeface="ＭＳ Ｐゴシック" charset="0"/>
                <a:cs typeface="ＭＳ Ｐゴシック" charset="0"/>
              </a:endParaRPr>
            </a:p>
            <a:p>
              <a:pPr algn="ctr" defTabSz="914400" eaLnBrk="1" hangingPunct="1">
                <a:spcBef>
                  <a:spcPts val="300"/>
                </a:spcBef>
                <a:spcAft>
                  <a:spcPts val="300"/>
                </a:spcAft>
                <a:defRPr/>
              </a:pPr>
              <a:endParaRPr lang="en-US">
                <a:solidFill>
                  <a:srgbClr val="103154"/>
                </a:solidFill>
                <a:ea typeface="ＭＳ Ｐゴシック" charset="0"/>
                <a:cs typeface="ＭＳ Ｐゴシック" charset="0"/>
              </a:endParaRPr>
            </a:p>
          </p:txBody>
        </p:sp>
        <p:sp>
          <p:nvSpPr>
            <p:cNvPr id="7" name="Rounded Rectangle 6">
              <a:extLst>
                <a:ext uri="{FF2B5EF4-FFF2-40B4-BE49-F238E27FC236}">
                  <a16:creationId xmlns:a16="http://schemas.microsoft.com/office/drawing/2014/main" id="{307923FD-BAD0-8D43-9356-CA83FCC7DF3F}"/>
                </a:ext>
              </a:extLst>
            </p:cNvPr>
            <p:cNvSpPr/>
            <p:nvPr/>
          </p:nvSpPr>
          <p:spPr bwMode="auto">
            <a:xfrm>
              <a:off x="6248352" y="2000625"/>
              <a:ext cx="2482898" cy="3284538"/>
            </a:xfrm>
            <a:prstGeom prst="roundRect">
              <a:avLst/>
            </a:prstGeom>
            <a:solidFill>
              <a:schemeClr val="tx1">
                <a:lumMod val="25000"/>
                <a:lumOff val="75000"/>
              </a:schemeClr>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91407" tIns="45704" rIns="91407" bIns="45704"/>
            <a:lstStyle/>
            <a:p>
              <a:pPr algn="ctr" defTabSz="914400" eaLnBrk="1" hangingPunct="1">
                <a:spcBef>
                  <a:spcPts val="400"/>
                </a:spcBef>
                <a:spcAft>
                  <a:spcPts val="400"/>
                </a:spcAft>
                <a:defRPr/>
              </a:pPr>
              <a:r>
                <a:rPr lang="en-US" sz="2000" b="1">
                  <a:solidFill>
                    <a:srgbClr val="103154"/>
                  </a:solidFill>
                  <a:ea typeface="ＭＳ Ｐゴシック" charset="0"/>
                  <a:cs typeface="ＭＳ Ｐゴシック" charset="0"/>
                </a:rPr>
                <a:t>AFTER:</a:t>
              </a:r>
            </a:p>
            <a:p>
              <a:pPr defTabSz="914400" eaLnBrk="1" hangingPunct="1">
                <a:spcBef>
                  <a:spcPts val="400"/>
                </a:spcBef>
                <a:spcAft>
                  <a:spcPts val="400"/>
                </a:spcAft>
                <a:buFont typeface="Arial" charset="0"/>
                <a:buChar char="•"/>
                <a:defRPr/>
              </a:pPr>
              <a:r>
                <a:rPr lang="en-US" sz="2000">
                  <a:solidFill>
                    <a:srgbClr val="103154"/>
                  </a:solidFill>
                  <a:ea typeface="ＭＳ Ｐゴシック" charset="0"/>
                  <a:cs typeface="ＭＳ Ｐゴシック" charset="0"/>
                </a:rPr>
                <a:t>Complete action items</a:t>
              </a:r>
            </a:p>
            <a:p>
              <a:pPr defTabSz="914400" eaLnBrk="1" hangingPunct="1">
                <a:spcBef>
                  <a:spcPts val="400"/>
                </a:spcBef>
                <a:spcAft>
                  <a:spcPts val="400"/>
                </a:spcAft>
                <a:buFont typeface="Arial" charset="0"/>
                <a:buChar char="•"/>
                <a:defRPr/>
              </a:pPr>
              <a:r>
                <a:rPr lang="en-US" sz="2000">
                  <a:solidFill>
                    <a:srgbClr val="103154"/>
                  </a:solidFill>
                  <a:ea typeface="ＭＳ Ｐゴシック" charset="0"/>
                  <a:cs typeface="ＭＳ Ｐゴシック" charset="0"/>
                </a:rPr>
                <a:t>Follow-up on action item status</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Box 9">
            <a:extLst>
              <a:ext uri="{FF2B5EF4-FFF2-40B4-BE49-F238E27FC236}">
                <a16:creationId xmlns:a16="http://schemas.microsoft.com/office/drawing/2014/main" id="{80AFC883-CD2A-AB40-B225-CB29BF7AF68C}"/>
              </a:ext>
            </a:extLst>
          </p:cNvPr>
          <p:cNvSpPr txBox="1">
            <a:spLocks noChangeArrowheads="1"/>
          </p:cNvSpPr>
          <p:nvPr/>
        </p:nvSpPr>
        <p:spPr bwMode="auto">
          <a:xfrm>
            <a:off x="3429000" y="32162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endParaRPr lang="en-US" altLang="en-US"/>
          </a:p>
        </p:txBody>
      </p:sp>
      <p:pic>
        <p:nvPicPr>
          <p:cNvPr id="94210" name="Picture 11">
            <a:extLst>
              <a:ext uri="{FF2B5EF4-FFF2-40B4-BE49-F238E27FC236}">
                <a16:creationId xmlns:a16="http://schemas.microsoft.com/office/drawing/2014/main" id="{0900445D-97B4-FB4F-AB4B-70DDCAF21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890588"/>
            <a:ext cx="8910637"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58044DD3-6730-BC47-BD6A-A2ED2505D1D3}"/>
              </a:ext>
            </a:extLst>
          </p:cNvPr>
          <p:cNvSpPr/>
          <p:nvPr/>
        </p:nvSpPr>
        <p:spPr>
          <a:xfrm>
            <a:off x="7516813" y="890588"/>
            <a:ext cx="1425575" cy="9334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C56C332A-5AB3-4B40-B143-FBE6CBF8E88B}"/>
              </a:ext>
            </a:extLst>
          </p:cNvPr>
          <p:cNvSpPr>
            <a:spLocks noGrp="1"/>
          </p:cNvSpPr>
          <p:nvPr>
            <p:ph type="title"/>
          </p:nvPr>
        </p:nvSpPr>
        <p:spPr/>
        <p:txBody>
          <a:bodyPr/>
          <a:lstStyle/>
          <a:p>
            <a:pPr eaLnBrk="1" hangingPunct="1"/>
            <a:r>
              <a:rPr lang="en-US" altLang="en-US" sz="4000" b="1" dirty="0">
                <a:solidFill>
                  <a:srgbClr val="006600"/>
                </a:solidFill>
              </a:rPr>
              <a:t>Data Analyst: Role &amp; Responsibilities</a:t>
            </a:r>
          </a:p>
        </p:txBody>
      </p:sp>
      <p:sp>
        <p:nvSpPr>
          <p:cNvPr id="89090" name="Content Placeholder 2">
            <a:extLst>
              <a:ext uri="{FF2B5EF4-FFF2-40B4-BE49-F238E27FC236}">
                <a16:creationId xmlns:a16="http://schemas.microsoft.com/office/drawing/2014/main" id="{E5D63AED-1CFE-D641-8D6F-A2229653521E}"/>
              </a:ext>
            </a:extLst>
          </p:cNvPr>
          <p:cNvSpPr>
            <a:spLocks noGrp="1"/>
          </p:cNvSpPr>
          <p:nvPr>
            <p:ph idx="1"/>
          </p:nvPr>
        </p:nvSpPr>
        <p:spPr/>
        <p:txBody>
          <a:bodyPr/>
          <a:lstStyle/>
          <a:p>
            <a:pPr eaLnBrk="1" hangingPunct="1"/>
            <a:r>
              <a:rPr lang="en-US" altLang="en-US" dirty="0"/>
              <a:t>Establish the role of a data analyst </a:t>
            </a:r>
            <a:r>
              <a:rPr lang="en-US" altLang="en-US" b="1" i="1" dirty="0"/>
              <a:t>(and backup person)</a:t>
            </a:r>
          </a:p>
          <a:p>
            <a:pPr eaLnBrk="1" hangingPunct="1"/>
            <a:r>
              <a:rPr lang="en-US" altLang="en-US" dirty="0">
                <a:ea typeface="Calibri" panose="020F0502020204030204" pitchFamily="34" charset="0"/>
                <a:cs typeface="Calibri" panose="020F0502020204030204" pitchFamily="34" charset="0"/>
              </a:rPr>
              <a:t>Use the data sources needed for problem solving and decision making (</a:t>
            </a:r>
            <a:r>
              <a:rPr lang="en-US" altLang="en-US" dirty="0"/>
              <a:t>DIBELS, SWIS, etc.)</a:t>
            </a:r>
            <a:endParaRPr lang="en-US" altLang="en-US" dirty="0">
              <a:ea typeface="Calibri" panose="020F0502020204030204" pitchFamily="34" charset="0"/>
              <a:cs typeface="Calibri" panose="020F0502020204030204" pitchFamily="34" charset="0"/>
            </a:endParaRPr>
          </a:p>
          <a:p>
            <a:pPr eaLnBrk="1" hangingPunct="1"/>
            <a:r>
              <a:rPr lang="en-US" altLang="en-US" dirty="0">
                <a:ea typeface="Calibri" panose="020F0502020204030204" pitchFamily="34" charset="0"/>
                <a:cs typeface="Calibri" panose="020F0502020204030204" pitchFamily="34" charset="0"/>
              </a:rPr>
              <a:t>Create written data summaries in advance to assist for efficient problem solving</a:t>
            </a:r>
          </a:p>
          <a:p>
            <a:r>
              <a:rPr lang="en-US" altLang="en-US" dirty="0"/>
              <a:t>Launch meeting with a data summary to help define the problem with precision</a:t>
            </a:r>
          </a:p>
          <a:p>
            <a:r>
              <a:rPr lang="en-US" altLang="en-US" dirty="0"/>
              <a:t>Refine precision of problem statement through inferences and hypothesis </a:t>
            </a:r>
          </a:p>
          <a:p>
            <a:pPr eaLnBrk="1" hangingPunct="1"/>
            <a:endParaRPr lang="en-US" altLang="en-US" dirty="0">
              <a:ea typeface="Calibri" panose="020F0502020204030204" pitchFamily="34" charset="0"/>
              <a:cs typeface="Calibri" panose="020F0502020204030204" pitchFamily="34" charset="0"/>
            </a:endParaRPr>
          </a:p>
        </p:txBody>
      </p:sp>
      <p:pic>
        <p:nvPicPr>
          <p:cNvPr id="89091" name="Picture 2">
            <a:extLst>
              <a:ext uri="{FF2B5EF4-FFF2-40B4-BE49-F238E27FC236}">
                <a16:creationId xmlns:a16="http://schemas.microsoft.com/office/drawing/2014/main" id="{05D437EB-5BD8-8942-8FE4-C02C14EB7BE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76948" y="4988536"/>
            <a:ext cx="4190103" cy="170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3996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496DF2EA-C66F-6C4E-9929-B7B2BAEBA2A6}"/>
              </a:ext>
            </a:extLst>
          </p:cNvPr>
          <p:cNvSpPr>
            <a:spLocks noGrp="1"/>
          </p:cNvSpPr>
          <p:nvPr>
            <p:ph type="title"/>
          </p:nvPr>
        </p:nvSpPr>
        <p:spPr>
          <a:xfrm>
            <a:off x="628650" y="511175"/>
            <a:ext cx="7583488" cy="1152525"/>
          </a:xfrm>
        </p:spPr>
        <p:txBody>
          <a:bodyPr/>
          <a:lstStyle/>
          <a:p>
            <a:pPr eaLnBrk="1" hangingPunct="1">
              <a:defRPr/>
            </a:pPr>
            <a:r>
              <a:rPr lang="en-US" altLang="en-US" sz="4000" b="1" dirty="0">
                <a:solidFill>
                  <a:schemeClr val="accent6">
                    <a:lumMod val="50000"/>
                  </a:schemeClr>
                </a:solidFill>
              </a:rPr>
              <a:t>Poll: </a:t>
            </a:r>
            <a:r>
              <a:rPr lang="en-US" altLang="en-US" sz="3200" b="1" dirty="0">
                <a:solidFill>
                  <a:schemeClr val="accent6">
                    <a:lumMod val="50000"/>
                  </a:schemeClr>
                </a:solidFill>
              </a:rPr>
              <a:t>To what extent does </a:t>
            </a:r>
            <a:br>
              <a:rPr lang="en-US" altLang="en-US" sz="3200" b="1" dirty="0">
                <a:solidFill>
                  <a:schemeClr val="accent6">
                    <a:lumMod val="50000"/>
                  </a:schemeClr>
                </a:solidFill>
              </a:rPr>
            </a:br>
            <a:r>
              <a:rPr lang="en-US" altLang="en-US" sz="3200" b="1" dirty="0">
                <a:solidFill>
                  <a:schemeClr val="accent6">
                    <a:lumMod val="50000"/>
                  </a:schemeClr>
                </a:solidFill>
              </a:rPr>
              <a:t>someone serve as data analyst in your PBIS planning meetings?</a:t>
            </a:r>
          </a:p>
        </p:txBody>
      </p:sp>
      <p:sp>
        <p:nvSpPr>
          <p:cNvPr id="100354" name="Content Placeholder 2">
            <a:extLst>
              <a:ext uri="{FF2B5EF4-FFF2-40B4-BE49-F238E27FC236}">
                <a16:creationId xmlns:a16="http://schemas.microsoft.com/office/drawing/2014/main" id="{1ED840A1-9087-4949-A050-6A41F01BE07D}"/>
              </a:ext>
            </a:extLst>
          </p:cNvPr>
          <p:cNvSpPr>
            <a:spLocks noGrp="1"/>
          </p:cNvSpPr>
          <p:nvPr>
            <p:ph idx="1"/>
          </p:nvPr>
        </p:nvSpPr>
        <p:spPr>
          <a:xfrm>
            <a:off x="628650" y="2105025"/>
            <a:ext cx="7886700" cy="4351338"/>
          </a:xfrm>
        </p:spPr>
        <p:txBody>
          <a:bodyPr/>
          <a:lstStyle/>
          <a:p>
            <a:pPr marL="0" indent="0" eaLnBrk="1" hangingPunct="1">
              <a:buFont typeface="Wingdings 2" pitchFamily="2" charset="2"/>
              <a:buNone/>
            </a:pPr>
            <a:r>
              <a:rPr lang="en-US" altLang="en-US" sz="2400" dirty="0"/>
              <a:t>1.  Data has not been used in our meetings so there has been no need for a data analyst.</a:t>
            </a:r>
          </a:p>
          <a:p>
            <a:pPr marL="0" indent="0" eaLnBrk="1" hangingPunct="1">
              <a:buFont typeface="Wingdings 2" pitchFamily="2" charset="2"/>
              <a:buNone/>
            </a:pPr>
            <a:r>
              <a:rPr lang="en-US" altLang="en-US" sz="2400" dirty="0"/>
              <a:t>2.  There is no one in particular serving in this role.  The Team reviews and analyzes the data together at the meetings.</a:t>
            </a:r>
          </a:p>
          <a:p>
            <a:pPr marL="0" indent="0" eaLnBrk="1" hangingPunct="1">
              <a:buFont typeface="Wingdings 2" pitchFamily="2" charset="2"/>
              <a:buNone/>
            </a:pPr>
            <a:r>
              <a:rPr lang="en-US" altLang="en-US" sz="2400" dirty="0"/>
              <a:t>3.  One person on the team brings data to the meeting for the team to review.</a:t>
            </a:r>
          </a:p>
          <a:p>
            <a:pPr marL="0" indent="0" eaLnBrk="1" hangingPunct="1">
              <a:buFont typeface="Wingdings 2" pitchFamily="2" charset="2"/>
              <a:buNone/>
            </a:pPr>
            <a:r>
              <a:rPr lang="en-US" altLang="en-US" sz="2400" dirty="0"/>
              <a:t>4.  There is a person identified in this role who prepares data for review and points out trends in advance for discussion and problem solving at meetings.</a:t>
            </a:r>
          </a:p>
          <a:p>
            <a:pPr marL="0" indent="0" eaLnBrk="1" hangingPunct="1"/>
            <a:endParaRPr lang="en-US"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620FD-7277-DC4F-86B6-2EC0A746F6FA}"/>
              </a:ext>
            </a:extLst>
          </p:cNvPr>
          <p:cNvSpPr>
            <a:spLocks noGrp="1"/>
          </p:cNvSpPr>
          <p:nvPr>
            <p:ph type="title"/>
          </p:nvPr>
        </p:nvSpPr>
        <p:spPr/>
        <p:txBody>
          <a:bodyPr/>
          <a:lstStyle/>
          <a:p>
            <a:r>
              <a:rPr lang="en-US" b="1" i="1" dirty="0">
                <a:solidFill>
                  <a:schemeClr val="accent6">
                    <a:lumMod val="50000"/>
                  </a:schemeClr>
                </a:solidFill>
              </a:rPr>
              <a:t>After the Webinar</a:t>
            </a:r>
            <a:br>
              <a:rPr lang="en-US" b="1" i="1" dirty="0">
                <a:solidFill>
                  <a:schemeClr val="accent6">
                    <a:lumMod val="50000"/>
                  </a:schemeClr>
                </a:solidFill>
              </a:rPr>
            </a:br>
            <a:r>
              <a:rPr lang="en-US" b="1" dirty="0">
                <a:solidFill>
                  <a:schemeClr val="accent6">
                    <a:lumMod val="50000"/>
                  </a:schemeClr>
                </a:solidFill>
              </a:rPr>
              <a:t>Activity 3: Data Analyst</a:t>
            </a:r>
            <a:endParaRPr lang="en-US" b="1" i="1" dirty="0">
              <a:solidFill>
                <a:schemeClr val="accent6">
                  <a:lumMod val="50000"/>
                </a:schemeClr>
              </a:solidFill>
            </a:endParaRPr>
          </a:p>
        </p:txBody>
      </p:sp>
      <p:sp>
        <p:nvSpPr>
          <p:cNvPr id="3" name="Content Placeholder 2">
            <a:extLst>
              <a:ext uri="{FF2B5EF4-FFF2-40B4-BE49-F238E27FC236}">
                <a16:creationId xmlns:a16="http://schemas.microsoft.com/office/drawing/2014/main" id="{1E7B5BB7-3648-5144-A9B3-722030F04164}"/>
              </a:ext>
            </a:extLst>
          </p:cNvPr>
          <p:cNvSpPr>
            <a:spLocks noGrp="1"/>
          </p:cNvSpPr>
          <p:nvPr>
            <p:ph idx="1"/>
          </p:nvPr>
        </p:nvSpPr>
        <p:spPr/>
        <p:txBody>
          <a:bodyPr/>
          <a:lstStyle/>
          <a:p>
            <a:r>
              <a:rPr lang="en-US" dirty="0"/>
              <a:t>Identify your data analyst </a:t>
            </a:r>
            <a:r>
              <a:rPr lang="en-US" i="1" dirty="0"/>
              <a:t>and</a:t>
            </a:r>
            <a:r>
              <a:rPr lang="en-US" dirty="0"/>
              <a:t> a backup person</a:t>
            </a:r>
          </a:p>
        </p:txBody>
      </p:sp>
      <p:sp>
        <p:nvSpPr>
          <p:cNvPr id="4" name="Slide Number Placeholder 3">
            <a:extLst>
              <a:ext uri="{FF2B5EF4-FFF2-40B4-BE49-F238E27FC236}">
                <a16:creationId xmlns:a16="http://schemas.microsoft.com/office/drawing/2014/main" id="{F6F6A9FA-384A-4E4E-9D1A-89CE3D5C6776}"/>
              </a:ext>
            </a:extLst>
          </p:cNvPr>
          <p:cNvSpPr>
            <a:spLocks noGrp="1"/>
          </p:cNvSpPr>
          <p:nvPr>
            <p:ph type="sldNum" sz="quarter" idx="12"/>
          </p:nvPr>
        </p:nvSpPr>
        <p:spPr/>
        <p:txBody>
          <a:bodyPr/>
          <a:lstStyle/>
          <a:p>
            <a:pPr>
              <a:defRPr/>
            </a:pPr>
            <a:fld id="{D3026B17-7927-C946-9483-0317E32BF727}" type="slidenum">
              <a:rPr lang="en-US" altLang="en-US" smtClean="0"/>
              <a:pPr>
                <a:defRPr/>
              </a:pPr>
              <a:t>37</a:t>
            </a:fld>
            <a:endParaRPr lang="en-US" altLang="en-US"/>
          </a:p>
        </p:txBody>
      </p:sp>
    </p:spTree>
    <p:extLst>
      <p:ext uri="{BB962C8B-B14F-4D97-AF65-F5344CB8AC3E}">
        <p14:creationId xmlns:p14="http://schemas.microsoft.com/office/powerpoint/2010/main" val="851532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0AAF267C-636F-C442-B88F-4AD4108F2421}"/>
              </a:ext>
            </a:extLst>
          </p:cNvPr>
          <p:cNvSpPr>
            <a:spLocks noGrp="1"/>
          </p:cNvSpPr>
          <p:nvPr>
            <p:ph type="title"/>
          </p:nvPr>
        </p:nvSpPr>
        <p:spPr/>
        <p:txBody>
          <a:bodyPr/>
          <a:lstStyle/>
          <a:p>
            <a:pPr eaLnBrk="1" hangingPunct="1">
              <a:defRPr/>
            </a:pPr>
            <a:r>
              <a:rPr lang="en-US" altLang="en-US" sz="4000" b="1" dirty="0">
                <a:solidFill>
                  <a:schemeClr val="accent6">
                    <a:lumMod val="50000"/>
                  </a:schemeClr>
                </a:solidFill>
              </a:rPr>
              <a:t>Data-Based Decision-Making Can Occur at Many Levels</a:t>
            </a:r>
          </a:p>
        </p:txBody>
      </p:sp>
      <p:sp>
        <p:nvSpPr>
          <p:cNvPr id="103426" name="Rectangle 3">
            <a:extLst>
              <a:ext uri="{FF2B5EF4-FFF2-40B4-BE49-F238E27FC236}">
                <a16:creationId xmlns:a16="http://schemas.microsoft.com/office/drawing/2014/main" id="{A49E6562-815A-824C-A033-049C99043298}"/>
              </a:ext>
            </a:extLst>
          </p:cNvPr>
          <p:cNvSpPr>
            <a:spLocks noGrp="1"/>
          </p:cNvSpPr>
          <p:nvPr>
            <p:ph type="body" idx="1"/>
          </p:nvPr>
        </p:nvSpPr>
        <p:spPr>
          <a:xfrm>
            <a:off x="533400" y="1828800"/>
            <a:ext cx="8229600" cy="4302125"/>
          </a:xfrm>
        </p:spPr>
        <p:txBody>
          <a:bodyPr/>
          <a:lstStyle/>
          <a:p>
            <a:pPr eaLnBrk="1" hangingPunct="1"/>
            <a:r>
              <a:rPr lang="en-US" altLang="en-US" sz="3600"/>
              <a:t> Whole school</a:t>
            </a:r>
          </a:p>
          <a:p>
            <a:pPr eaLnBrk="1" hangingPunct="1"/>
            <a:r>
              <a:rPr lang="en-US" altLang="en-US" sz="3600"/>
              <a:t> Small groups or school areas</a:t>
            </a:r>
          </a:p>
          <a:p>
            <a:pPr eaLnBrk="1" hangingPunct="1"/>
            <a:r>
              <a:rPr lang="en-US" altLang="en-US" sz="3600"/>
              <a:t> Individual student</a:t>
            </a:r>
          </a:p>
          <a:p>
            <a:pPr eaLnBrk="1" hangingPunct="1"/>
            <a:endParaRPr lang="en-US" altLang="en-US" sz="3600"/>
          </a:p>
          <a:p>
            <a:pPr eaLnBrk="1" hangingPunct="1"/>
            <a:r>
              <a:rPr lang="en-US" altLang="en-US" sz="3600"/>
              <a:t> Same basic process</a:t>
            </a:r>
          </a:p>
        </p:txBody>
      </p:sp>
      <p:sp>
        <p:nvSpPr>
          <p:cNvPr id="103427" name="Isosceles Triangle 7">
            <a:extLst>
              <a:ext uri="{FF2B5EF4-FFF2-40B4-BE49-F238E27FC236}">
                <a16:creationId xmlns:a16="http://schemas.microsoft.com/office/drawing/2014/main" id="{8D3F79CA-DCB5-4243-BE8C-6CC5364B7159}"/>
              </a:ext>
            </a:extLst>
          </p:cNvPr>
          <p:cNvSpPr>
            <a:spLocks noChangeArrowheads="1"/>
          </p:cNvSpPr>
          <p:nvPr/>
        </p:nvSpPr>
        <p:spPr bwMode="auto">
          <a:xfrm>
            <a:off x="6702425" y="1905000"/>
            <a:ext cx="1374775" cy="2678113"/>
          </a:xfrm>
          <a:prstGeom prst="triangle">
            <a:avLst>
              <a:gd name="adj" fmla="val 50000"/>
            </a:avLst>
          </a:prstGeom>
          <a:solidFill>
            <a:srgbClr val="00B050"/>
          </a:solidFill>
          <a:ln w="9525">
            <a:solidFill>
              <a:schemeClr val="tx1"/>
            </a:solidFill>
            <a:round/>
            <a:headEnd/>
            <a:tailEnd/>
          </a:ln>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103428" name="Isosceles Triangle 8">
            <a:extLst>
              <a:ext uri="{FF2B5EF4-FFF2-40B4-BE49-F238E27FC236}">
                <a16:creationId xmlns:a16="http://schemas.microsoft.com/office/drawing/2014/main" id="{FBBC1074-4649-1940-A4A4-D4E627CCBC79}"/>
              </a:ext>
            </a:extLst>
          </p:cNvPr>
          <p:cNvSpPr>
            <a:spLocks noChangeArrowheads="1"/>
          </p:cNvSpPr>
          <p:nvPr/>
        </p:nvSpPr>
        <p:spPr bwMode="auto">
          <a:xfrm>
            <a:off x="7162800" y="1905000"/>
            <a:ext cx="457200" cy="838200"/>
          </a:xfrm>
          <a:prstGeom prst="triangle">
            <a:avLst>
              <a:gd name="adj" fmla="val 46014"/>
            </a:avLst>
          </a:prstGeom>
          <a:solidFill>
            <a:srgbClr val="FFFF00"/>
          </a:solidFill>
          <a:ln w="9525">
            <a:solidFill>
              <a:schemeClr val="tx1"/>
            </a:solidFill>
            <a:round/>
            <a:headEnd/>
            <a:tailEnd/>
          </a:ln>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103429" name="Isosceles Triangle 9">
            <a:extLst>
              <a:ext uri="{FF2B5EF4-FFF2-40B4-BE49-F238E27FC236}">
                <a16:creationId xmlns:a16="http://schemas.microsoft.com/office/drawing/2014/main" id="{BFBB198B-B380-D148-872F-80823EADB041}"/>
              </a:ext>
            </a:extLst>
          </p:cNvPr>
          <p:cNvSpPr>
            <a:spLocks noChangeArrowheads="1"/>
          </p:cNvSpPr>
          <p:nvPr/>
        </p:nvSpPr>
        <p:spPr bwMode="auto">
          <a:xfrm flipH="1">
            <a:off x="7239000" y="1905000"/>
            <a:ext cx="304800" cy="533400"/>
          </a:xfrm>
          <a:prstGeom prst="triangle">
            <a:avLst>
              <a:gd name="adj" fmla="val 50000"/>
            </a:avLst>
          </a:prstGeom>
          <a:solidFill>
            <a:srgbClr val="FF0000"/>
          </a:solidFill>
          <a:ln w="9525">
            <a:solidFill>
              <a:schemeClr val="tx1"/>
            </a:solidFill>
            <a:round/>
            <a:headEnd/>
            <a:tailEnd/>
          </a:ln>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FEB810F8-6060-5E41-818F-48CAEBA99BD5}"/>
              </a:ext>
            </a:extLst>
          </p:cNvPr>
          <p:cNvSpPr>
            <a:spLocks noGrp="1"/>
          </p:cNvSpPr>
          <p:nvPr>
            <p:ph type="title"/>
          </p:nvPr>
        </p:nvSpPr>
        <p:spPr>
          <a:xfrm>
            <a:off x="457200" y="381000"/>
            <a:ext cx="8229600" cy="1143000"/>
          </a:xfrm>
        </p:spPr>
        <p:txBody>
          <a:bodyPr/>
          <a:lstStyle/>
          <a:p>
            <a:pPr>
              <a:defRPr/>
            </a:pPr>
            <a:r>
              <a:rPr lang="en-US" altLang="en-US" sz="4000" b="1" dirty="0">
                <a:solidFill>
                  <a:schemeClr val="accent6">
                    <a:lumMod val="50000"/>
                  </a:schemeClr>
                </a:solidFill>
                <a:ea typeface="ＭＳ Ｐゴシック" panose="020B0600070205080204" pitchFamily="34" charset="-128"/>
              </a:rPr>
              <a:t>One Way to Organize Data</a:t>
            </a:r>
          </a:p>
        </p:txBody>
      </p:sp>
      <p:graphicFrame>
        <p:nvGraphicFramePr>
          <p:cNvPr id="4" name="Content Placeholder 3">
            <a:extLst>
              <a:ext uri="{FF2B5EF4-FFF2-40B4-BE49-F238E27FC236}">
                <a16:creationId xmlns:a16="http://schemas.microsoft.com/office/drawing/2014/main" id="{4B890BAC-1D1F-6347-9B80-2BB90AF140D9}"/>
              </a:ext>
            </a:extLst>
          </p:cNvPr>
          <p:cNvGraphicFramePr>
            <a:graphicFrameLocks noGrp="1"/>
          </p:cNvGraphicFramePr>
          <p:nvPr>
            <p:ph idx="1"/>
          </p:nvPr>
        </p:nvGraphicFramePr>
        <p:xfrm>
          <a:off x="990600" y="2133600"/>
          <a:ext cx="7200900" cy="3565558"/>
        </p:xfrm>
        <a:graphic>
          <a:graphicData uri="http://schemas.openxmlformats.org/drawingml/2006/table">
            <a:tbl>
              <a:tblPr/>
              <a:tblGrid>
                <a:gridCol w="1439863">
                  <a:extLst>
                    <a:ext uri="{9D8B030D-6E8A-4147-A177-3AD203B41FA5}">
                      <a16:colId xmlns:a16="http://schemas.microsoft.com/office/drawing/2014/main" val="20000"/>
                    </a:ext>
                  </a:extLst>
                </a:gridCol>
                <a:gridCol w="1439862">
                  <a:extLst>
                    <a:ext uri="{9D8B030D-6E8A-4147-A177-3AD203B41FA5}">
                      <a16:colId xmlns:a16="http://schemas.microsoft.com/office/drawing/2014/main" val="20001"/>
                    </a:ext>
                  </a:extLst>
                </a:gridCol>
                <a:gridCol w="1441450">
                  <a:extLst>
                    <a:ext uri="{9D8B030D-6E8A-4147-A177-3AD203B41FA5}">
                      <a16:colId xmlns:a16="http://schemas.microsoft.com/office/drawing/2014/main" val="20002"/>
                    </a:ext>
                  </a:extLst>
                </a:gridCol>
                <a:gridCol w="1439863">
                  <a:extLst>
                    <a:ext uri="{9D8B030D-6E8A-4147-A177-3AD203B41FA5}">
                      <a16:colId xmlns:a16="http://schemas.microsoft.com/office/drawing/2014/main" val="20003"/>
                    </a:ext>
                  </a:extLst>
                </a:gridCol>
                <a:gridCol w="1439862">
                  <a:extLst>
                    <a:ext uri="{9D8B030D-6E8A-4147-A177-3AD203B41FA5}">
                      <a16:colId xmlns:a16="http://schemas.microsoft.com/office/drawing/2014/main" val="20004"/>
                    </a:ext>
                  </a:extLst>
                </a:gridCol>
              </a:tblGrid>
              <a:tr h="822866">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Student</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Calibri" charset="0"/>
                          <a:ea typeface="ＭＳ Ｐゴシック" charset="-128"/>
                        </a:rPr>
                        <a:t>GPA</a:t>
                      </a:r>
                      <a:endParaRPr kumimoji="0" lang="en-US" altLang="en-US" sz="2400" b="1" i="0" u="none" strike="noStrike" cap="none" normalizeH="0" baseline="0" dirty="0">
                        <a:ln>
                          <a:noFill/>
                        </a:ln>
                        <a:solidFill>
                          <a:srgbClr val="FFFFFF"/>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Course Failures</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Days Absent</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ODRs</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45711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Josh</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extLst>
                  <a:ext uri="{0D108BD9-81ED-4DB2-BD59-A6C34878D82A}">
                    <a16:rowId xmlns:a16="http://schemas.microsoft.com/office/drawing/2014/main" val="10001"/>
                  </a:ext>
                </a:extLst>
              </a:tr>
              <a:tr h="45711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Mary</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4.1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r h="45711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Kelly</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2.8</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extLst>
                  <a:ext uri="{0D108BD9-81ED-4DB2-BD59-A6C34878D82A}">
                    <a16:rowId xmlns:a16="http://schemas.microsoft.com/office/drawing/2014/main" val="10003"/>
                  </a:ext>
                </a:extLst>
              </a:tr>
              <a:tr h="45711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Jacob</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1.4</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4"/>
                  </a:ext>
                </a:extLst>
              </a:tr>
              <a:tr h="45711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Susan</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3.5</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extLst>
                  <a:ext uri="{0D108BD9-81ED-4DB2-BD59-A6C34878D82A}">
                    <a16:rowId xmlns:a16="http://schemas.microsoft.com/office/drawing/2014/main" val="10005"/>
                  </a:ext>
                </a:extLst>
              </a:tr>
              <a:tr h="45711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Mark</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1.9</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5</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Calibri" charset="0"/>
                          <a:ea typeface="ＭＳ Ｐゴシック" charset="-128"/>
                        </a:rPr>
                        <a:t>7</a:t>
                      </a:r>
                      <a:endParaRPr kumimoji="0" lang="en-US" altLang="en-US" sz="2400" b="0" i="0" u="none" strike="noStrike" cap="none" normalizeH="0" baseline="0" dirty="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6"/>
                  </a:ext>
                </a:extLst>
              </a:tr>
            </a:tbl>
          </a:graphicData>
        </a:graphic>
      </p:graphicFrame>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Right Arrow 2">
            <a:extLst>
              <a:ext uri="{FF2B5EF4-FFF2-40B4-BE49-F238E27FC236}">
                <a16:creationId xmlns:a16="http://schemas.microsoft.com/office/drawing/2014/main" id="{37FD7ED3-D8C8-2842-B375-2A9C6BF54DA3}"/>
              </a:ext>
            </a:extLst>
          </p:cNvPr>
          <p:cNvSpPr/>
          <p:nvPr/>
        </p:nvSpPr>
        <p:spPr>
          <a:xfrm rot="10800000">
            <a:off x="123825" y="1624013"/>
            <a:ext cx="8764588" cy="1108075"/>
          </a:xfrm>
          <a:prstGeom prst="leftRightArrow">
            <a:avLst/>
          </a:prstGeom>
          <a:gradFill flip="none" rotWithShape="1">
            <a:gsLst>
              <a:gs pos="0">
                <a:srgbClr val="92D050"/>
              </a:gs>
              <a:gs pos="80850">
                <a:schemeClr val="accent2"/>
              </a:gs>
              <a:gs pos="30000">
                <a:srgbClr val="FFFF00"/>
              </a:gs>
              <a:gs pos="61000">
                <a:schemeClr val="accent4"/>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 name="Rectangle 3">
            <a:extLst>
              <a:ext uri="{FF2B5EF4-FFF2-40B4-BE49-F238E27FC236}">
                <a16:creationId xmlns:a16="http://schemas.microsoft.com/office/drawing/2014/main" id="{95F2C812-A89A-1347-AC77-43208C37CC3D}"/>
              </a:ext>
            </a:extLst>
          </p:cNvPr>
          <p:cNvSpPr/>
          <p:nvPr/>
        </p:nvSpPr>
        <p:spPr>
          <a:xfrm>
            <a:off x="123825" y="1098550"/>
            <a:ext cx="2217738" cy="550863"/>
          </a:xfrm>
          <a:prstGeom prst="rect">
            <a:avLst/>
          </a:prstGeom>
          <a:solidFill>
            <a:srgbClr val="C0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What is data-based decision making?</a:t>
            </a:r>
          </a:p>
        </p:txBody>
      </p:sp>
      <p:sp>
        <p:nvSpPr>
          <p:cNvPr id="7" name="Rectangle 6">
            <a:extLst>
              <a:ext uri="{FF2B5EF4-FFF2-40B4-BE49-F238E27FC236}">
                <a16:creationId xmlns:a16="http://schemas.microsoft.com/office/drawing/2014/main" id="{6A64C65E-DB13-9041-9945-482F745912C7}"/>
              </a:ext>
            </a:extLst>
          </p:cNvPr>
          <p:cNvSpPr/>
          <p:nvPr/>
        </p:nvSpPr>
        <p:spPr>
          <a:xfrm>
            <a:off x="2341563" y="1095375"/>
            <a:ext cx="2219325" cy="5508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r>
              <a:rPr lang="en-US" b="1" dirty="0">
                <a:solidFill>
                  <a:schemeClr val="tx1"/>
                </a:solidFill>
              </a:rPr>
              <a:t>Still learning and growing</a:t>
            </a:r>
          </a:p>
        </p:txBody>
      </p:sp>
      <p:sp>
        <p:nvSpPr>
          <p:cNvPr id="8" name="Rectangle 7">
            <a:extLst>
              <a:ext uri="{FF2B5EF4-FFF2-40B4-BE49-F238E27FC236}">
                <a16:creationId xmlns:a16="http://schemas.microsoft.com/office/drawing/2014/main" id="{1718AA46-1ECD-4647-BE43-C59D47AB49DF}"/>
              </a:ext>
            </a:extLst>
          </p:cNvPr>
          <p:cNvSpPr/>
          <p:nvPr/>
        </p:nvSpPr>
        <p:spPr>
          <a:xfrm>
            <a:off x="4560888" y="1095375"/>
            <a:ext cx="2219325" cy="550863"/>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en-US" sz="1400" b="1" dirty="0">
                <a:solidFill>
                  <a:schemeClr val="tx1"/>
                </a:solidFill>
              </a:rPr>
              <a:t>We know how to do it, now we’re working to sustain it</a:t>
            </a:r>
          </a:p>
        </p:txBody>
      </p:sp>
      <p:sp>
        <p:nvSpPr>
          <p:cNvPr id="9" name="Rectangle 8">
            <a:extLst>
              <a:ext uri="{FF2B5EF4-FFF2-40B4-BE49-F238E27FC236}">
                <a16:creationId xmlns:a16="http://schemas.microsoft.com/office/drawing/2014/main" id="{3A340C59-7E75-4649-822A-E516BB190DC1}"/>
              </a:ext>
            </a:extLst>
          </p:cNvPr>
          <p:cNvSpPr/>
          <p:nvPr/>
        </p:nvSpPr>
        <p:spPr>
          <a:xfrm>
            <a:off x="6780213" y="1095375"/>
            <a:ext cx="2217737" cy="550863"/>
          </a:xfrm>
          <a:prstGeom prst="rect">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b="1" dirty="0">
                <a:solidFill>
                  <a:schemeClr val="tx1"/>
                </a:solidFill>
              </a:rPr>
              <a:t>Very fluent </a:t>
            </a:r>
          </a:p>
          <a:p>
            <a:pPr algn="ctr" eaLnBrk="1" hangingPunct="1">
              <a:defRPr/>
            </a:pPr>
            <a:r>
              <a:rPr lang="en-US" b="1" dirty="0">
                <a:solidFill>
                  <a:schemeClr val="tx1"/>
                </a:solidFill>
              </a:rPr>
              <a:t>and very effective</a:t>
            </a:r>
          </a:p>
        </p:txBody>
      </p:sp>
      <p:sp>
        <p:nvSpPr>
          <p:cNvPr id="12" name="Title 1">
            <a:extLst>
              <a:ext uri="{FF2B5EF4-FFF2-40B4-BE49-F238E27FC236}">
                <a16:creationId xmlns:a16="http://schemas.microsoft.com/office/drawing/2014/main" id="{2D720026-99D2-AF47-8766-A901BB688730}"/>
              </a:ext>
            </a:extLst>
          </p:cNvPr>
          <p:cNvSpPr txBox="1">
            <a:spLocks/>
          </p:cNvSpPr>
          <p:nvPr/>
        </p:nvSpPr>
        <p:spPr>
          <a:xfrm>
            <a:off x="4143375" y="2843213"/>
            <a:ext cx="4745038" cy="14954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100" b="1" dirty="0">
                <a:solidFill>
                  <a:schemeClr val="accent4">
                    <a:lumMod val="10000"/>
                  </a:schemeClr>
                </a:solidFill>
              </a:rPr>
              <a:t>Becoming Data Based</a:t>
            </a:r>
          </a:p>
          <a:p>
            <a:pPr>
              <a:defRPr/>
            </a:pPr>
            <a:r>
              <a:rPr lang="en-US" sz="2100" i="1" dirty="0">
                <a:solidFill>
                  <a:schemeClr val="accent4">
                    <a:lumMod val="10000"/>
                  </a:schemeClr>
                </a:solidFill>
              </a:rPr>
              <a:t>How are you currently embracing a data-based decision-making process that leads to results?</a:t>
            </a:r>
          </a:p>
        </p:txBody>
      </p:sp>
      <p:pic>
        <p:nvPicPr>
          <p:cNvPr id="22535" name="Picture 10">
            <a:extLst>
              <a:ext uri="{FF2B5EF4-FFF2-40B4-BE49-F238E27FC236}">
                <a16:creationId xmlns:a16="http://schemas.microsoft.com/office/drawing/2014/main" id="{BD434F7B-A38B-7A42-98F1-E553116A075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813" y="2598738"/>
            <a:ext cx="5410201" cy="340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6" name="TextBox 1">
            <a:extLst>
              <a:ext uri="{FF2B5EF4-FFF2-40B4-BE49-F238E27FC236}">
                <a16:creationId xmlns:a16="http://schemas.microsoft.com/office/drawing/2014/main" id="{765DED38-F157-AE4C-94E9-DC99B9AB7BF9}"/>
              </a:ext>
            </a:extLst>
          </p:cNvPr>
          <p:cNvSpPr txBox="1">
            <a:spLocks noChangeArrowheads="1"/>
          </p:cNvSpPr>
          <p:nvPr/>
        </p:nvSpPr>
        <p:spPr bwMode="auto">
          <a:xfrm>
            <a:off x="4862513" y="4156075"/>
            <a:ext cx="383381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2100" b="1" i="1" dirty="0">
                <a:latin typeface="Arial" panose="020B0604020202020204" pitchFamily="34" charset="0"/>
              </a:rPr>
              <a:t>Pick a color that matches your experience.</a:t>
            </a:r>
          </a:p>
          <a:p>
            <a:pPr eaLnBrk="1" hangingPunct="1">
              <a:buFont typeface="Arial" panose="020B0604020202020204" pitchFamily="34" charset="0"/>
              <a:buChar char="•"/>
            </a:pPr>
            <a:r>
              <a:rPr lang="en-US" altLang="en-US" sz="2100" b="1" i="1" dirty="0">
                <a:latin typeface="Arial" panose="020B0604020202020204" pitchFamily="34" charset="0"/>
              </a:rPr>
              <a:t>Type your color into the chat box and what might help you get to the next color.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par>
                          <p:cTn id="8" fill="hold" nodeType="afterGroup">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40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5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C5F5DCCF-4F23-8747-8309-698E6F986A81}"/>
              </a:ext>
            </a:extLst>
          </p:cNvPr>
          <p:cNvSpPr>
            <a:spLocks noGrp="1"/>
          </p:cNvSpPr>
          <p:nvPr>
            <p:ph type="title"/>
          </p:nvPr>
        </p:nvSpPr>
        <p:spPr>
          <a:xfrm>
            <a:off x="438150" y="365125"/>
            <a:ext cx="8286750" cy="1325563"/>
          </a:xfrm>
        </p:spPr>
        <p:txBody>
          <a:bodyPr/>
          <a:lstStyle/>
          <a:p>
            <a:pPr>
              <a:defRPr/>
            </a:pPr>
            <a:r>
              <a:rPr lang="en-US" altLang="en-US" sz="4000" b="1" dirty="0">
                <a:solidFill>
                  <a:schemeClr val="accent6">
                    <a:lumMod val="50000"/>
                  </a:schemeClr>
                </a:solidFill>
                <a:ea typeface="ＭＳ Ｐゴシック" panose="020B0600070205080204" pitchFamily="34" charset="-128"/>
              </a:rPr>
              <a:t>Creating Your Own Data System</a:t>
            </a:r>
          </a:p>
        </p:txBody>
      </p:sp>
      <p:graphicFrame>
        <p:nvGraphicFramePr>
          <p:cNvPr id="4" name="Content Placeholder 3">
            <a:extLst>
              <a:ext uri="{FF2B5EF4-FFF2-40B4-BE49-F238E27FC236}">
                <a16:creationId xmlns:a16="http://schemas.microsoft.com/office/drawing/2014/main" id="{54DA96E4-2023-D645-8EA0-9E544B0E5E6D}"/>
              </a:ext>
            </a:extLst>
          </p:cNvPr>
          <p:cNvGraphicFramePr>
            <a:graphicFrameLocks noGrp="1"/>
          </p:cNvGraphicFramePr>
          <p:nvPr/>
        </p:nvGraphicFramePr>
        <p:xfrm>
          <a:off x="685800" y="1828800"/>
          <a:ext cx="7586663" cy="4116388"/>
        </p:xfrm>
        <a:graphic>
          <a:graphicData uri="http://schemas.openxmlformats.org/drawingml/2006/table">
            <a:tbl>
              <a:tblPr/>
              <a:tblGrid>
                <a:gridCol w="1143000">
                  <a:extLst>
                    <a:ext uri="{9D8B030D-6E8A-4147-A177-3AD203B41FA5}">
                      <a16:colId xmlns:a16="http://schemas.microsoft.com/office/drawing/2014/main" val="20000"/>
                    </a:ext>
                  </a:extLst>
                </a:gridCol>
                <a:gridCol w="906463">
                  <a:extLst>
                    <a:ext uri="{9D8B030D-6E8A-4147-A177-3AD203B41FA5}">
                      <a16:colId xmlns:a16="http://schemas.microsoft.com/office/drawing/2014/main" val="20001"/>
                    </a:ext>
                  </a:extLst>
                </a:gridCol>
                <a:gridCol w="1844675">
                  <a:extLst>
                    <a:ext uri="{9D8B030D-6E8A-4147-A177-3AD203B41FA5}">
                      <a16:colId xmlns:a16="http://schemas.microsoft.com/office/drawing/2014/main" val="20002"/>
                    </a:ext>
                  </a:extLst>
                </a:gridCol>
                <a:gridCol w="1846262">
                  <a:extLst>
                    <a:ext uri="{9D8B030D-6E8A-4147-A177-3AD203B41FA5}">
                      <a16:colId xmlns:a16="http://schemas.microsoft.com/office/drawing/2014/main" val="20003"/>
                    </a:ext>
                  </a:extLst>
                </a:gridCol>
                <a:gridCol w="1846263">
                  <a:extLst>
                    <a:ext uri="{9D8B030D-6E8A-4147-A177-3AD203B41FA5}">
                      <a16:colId xmlns:a16="http://schemas.microsoft.com/office/drawing/2014/main" val="20004"/>
                    </a:ext>
                  </a:extLst>
                </a:gridCol>
              </a:tblGrid>
              <a:tr h="936625">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Student</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ODRs</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Be Safe</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Be Kind</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Be Responsible</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52070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Josh</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extLst>
                  <a:ext uri="{0D108BD9-81ED-4DB2-BD59-A6C34878D82A}">
                    <a16:rowId xmlns:a16="http://schemas.microsoft.com/office/drawing/2014/main" val="10001"/>
                  </a:ext>
                </a:extLst>
              </a:tr>
              <a:tr h="576263">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Mary</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r h="52070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Kelly</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extLst>
                  <a:ext uri="{0D108BD9-81ED-4DB2-BD59-A6C34878D82A}">
                    <a16:rowId xmlns:a16="http://schemas.microsoft.com/office/drawing/2014/main" val="10003"/>
                  </a:ext>
                </a:extLst>
              </a:tr>
              <a:tr h="52070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Jacob</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4"/>
                  </a:ext>
                </a:extLst>
              </a:tr>
              <a:tr h="52070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Susan</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extLst>
                  <a:ext uri="{0D108BD9-81ED-4DB2-BD59-A6C34878D82A}">
                    <a16:rowId xmlns:a16="http://schemas.microsoft.com/office/drawing/2014/main" val="10005"/>
                  </a:ext>
                </a:extLst>
              </a:tr>
              <a:tr h="52070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Mark</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7</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6"/>
                  </a:ext>
                </a:extLst>
              </a:tr>
            </a:tbl>
          </a:graphicData>
        </a:graphic>
      </p:graphicFrame>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0">
            <a:extLst>
              <a:ext uri="{FF2B5EF4-FFF2-40B4-BE49-F238E27FC236}">
                <a16:creationId xmlns:a16="http://schemas.microsoft.com/office/drawing/2014/main" id="{218D702D-A613-A548-BE87-7323D59695FC}"/>
              </a:ext>
            </a:extLst>
          </p:cNvPr>
          <p:cNvSpPr>
            <a:spLocks noGrp="1"/>
          </p:cNvSpPr>
          <p:nvPr>
            <p:ph type="title"/>
          </p:nvPr>
        </p:nvSpPr>
        <p:spPr>
          <a:xfrm>
            <a:off x="131763" y="-166688"/>
            <a:ext cx="7585075" cy="1143001"/>
          </a:xfrm>
        </p:spPr>
        <p:txBody>
          <a:bodyPr/>
          <a:lstStyle/>
          <a:p>
            <a:pPr eaLnBrk="1" hangingPunct="1">
              <a:defRPr/>
            </a:pPr>
            <a:r>
              <a:rPr lang="en-US" altLang="en-US" sz="4000" b="1" dirty="0">
                <a:solidFill>
                  <a:schemeClr val="accent6">
                    <a:lumMod val="50000"/>
                  </a:schemeClr>
                </a:solidFill>
              </a:rPr>
              <a:t>SWIS Big 7: Core Reports</a:t>
            </a:r>
          </a:p>
        </p:txBody>
      </p:sp>
      <p:pic>
        <p:nvPicPr>
          <p:cNvPr id="109570" name="Picture 8">
            <a:extLst>
              <a:ext uri="{FF2B5EF4-FFF2-40B4-BE49-F238E27FC236}">
                <a16:creationId xmlns:a16="http://schemas.microsoft.com/office/drawing/2014/main" id="{4A4E2553-7C1F-FB4D-8FE2-BD26440CBB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004888"/>
            <a:ext cx="5029200"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Box 11">
            <a:extLst>
              <a:ext uri="{FF2B5EF4-FFF2-40B4-BE49-F238E27FC236}">
                <a16:creationId xmlns:a16="http://schemas.microsoft.com/office/drawing/2014/main" id="{BA1D5D9D-E242-A045-9A8A-88EEAA2EB8F3}"/>
              </a:ext>
            </a:extLst>
          </p:cNvPr>
          <p:cNvSpPr txBox="1">
            <a:spLocks noChangeArrowheads="1"/>
          </p:cNvSpPr>
          <p:nvPr/>
        </p:nvSpPr>
        <p:spPr bwMode="auto">
          <a:xfrm rot="497450">
            <a:off x="4059238" y="1185863"/>
            <a:ext cx="4843462"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defTabSz="914400" eaLnBrk="1" hangingPunct="1"/>
            <a:r>
              <a:rPr lang="en-US" altLang="en-US" sz="2400">
                <a:solidFill>
                  <a:srgbClr val="103154"/>
                </a:solidFill>
                <a:latin typeface="Arial" panose="020B0604020202020204" pitchFamily="34" charset="0"/>
              </a:rPr>
              <a:t>Avg. Referrals Per Day Per Month</a:t>
            </a:r>
          </a:p>
        </p:txBody>
      </p:sp>
      <p:sp>
        <p:nvSpPr>
          <p:cNvPr id="109572" name="TextBox 13">
            <a:extLst>
              <a:ext uri="{FF2B5EF4-FFF2-40B4-BE49-F238E27FC236}">
                <a16:creationId xmlns:a16="http://schemas.microsoft.com/office/drawing/2014/main" id="{502E1F9D-15E4-594A-BCC6-F07E3A79F1CA}"/>
              </a:ext>
            </a:extLst>
          </p:cNvPr>
          <p:cNvSpPr txBox="1">
            <a:spLocks noChangeArrowheads="1"/>
          </p:cNvSpPr>
          <p:nvPr/>
        </p:nvSpPr>
        <p:spPr bwMode="auto">
          <a:xfrm rot="-982419">
            <a:off x="1187450" y="5802313"/>
            <a:ext cx="103981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defTabSz="914400" eaLnBrk="1" hangingPunct="1"/>
            <a:r>
              <a:rPr lang="en-US" altLang="en-US" sz="2400">
                <a:solidFill>
                  <a:srgbClr val="103154"/>
                </a:solidFill>
                <a:latin typeface="Arial" panose="020B0604020202020204" pitchFamily="34" charset="0"/>
              </a:rPr>
              <a:t>Grade</a:t>
            </a:r>
          </a:p>
        </p:txBody>
      </p:sp>
      <p:sp>
        <p:nvSpPr>
          <p:cNvPr id="109573" name="TextBox 14">
            <a:extLst>
              <a:ext uri="{FF2B5EF4-FFF2-40B4-BE49-F238E27FC236}">
                <a16:creationId xmlns:a16="http://schemas.microsoft.com/office/drawing/2014/main" id="{171D6B7F-5B6F-E443-A000-BC98C684959C}"/>
              </a:ext>
            </a:extLst>
          </p:cNvPr>
          <p:cNvSpPr txBox="1">
            <a:spLocks noChangeArrowheads="1"/>
          </p:cNvSpPr>
          <p:nvPr/>
        </p:nvSpPr>
        <p:spPr bwMode="auto">
          <a:xfrm rot="1136086">
            <a:off x="7091363" y="5748338"/>
            <a:ext cx="12493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defTabSz="914400" eaLnBrk="1" hangingPunct="1"/>
            <a:r>
              <a:rPr lang="en-US" altLang="en-US" sz="2400">
                <a:solidFill>
                  <a:srgbClr val="103154"/>
                </a:solidFill>
                <a:latin typeface="Arial" panose="020B0604020202020204" pitchFamily="34" charset="0"/>
              </a:rPr>
              <a:t>Student</a:t>
            </a:r>
          </a:p>
        </p:txBody>
      </p:sp>
      <p:sp>
        <p:nvSpPr>
          <p:cNvPr id="109574" name="TextBox 15">
            <a:extLst>
              <a:ext uri="{FF2B5EF4-FFF2-40B4-BE49-F238E27FC236}">
                <a16:creationId xmlns:a16="http://schemas.microsoft.com/office/drawing/2014/main" id="{F9EA2602-A1FD-FD44-B0AA-B584DD6B9D08}"/>
              </a:ext>
            </a:extLst>
          </p:cNvPr>
          <p:cNvSpPr txBox="1">
            <a:spLocks noChangeArrowheads="1"/>
          </p:cNvSpPr>
          <p:nvPr/>
        </p:nvSpPr>
        <p:spPr bwMode="auto">
          <a:xfrm rot="1136086">
            <a:off x="7262813" y="4221163"/>
            <a:ext cx="1403350"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defTabSz="914400" eaLnBrk="1" hangingPunct="1"/>
            <a:r>
              <a:rPr lang="en-US" altLang="en-US" sz="2400">
                <a:solidFill>
                  <a:srgbClr val="103154"/>
                </a:solidFill>
                <a:latin typeface="Arial" panose="020B0604020202020204" pitchFamily="34" charset="0"/>
              </a:rPr>
              <a:t>Problem </a:t>
            </a:r>
          </a:p>
          <a:p>
            <a:pPr defTabSz="914400" eaLnBrk="1" hangingPunct="1"/>
            <a:r>
              <a:rPr lang="en-US" altLang="en-US" sz="2400">
                <a:solidFill>
                  <a:srgbClr val="103154"/>
                </a:solidFill>
                <a:latin typeface="Arial" panose="020B0604020202020204" pitchFamily="34" charset="0"/>
              </a:rPr>
              <a:t>Behavior</a:t>
            </a:r>
          </a:p>
        </p:txBody>
      </p:sp>
      <p:sp>
        <p:nvSpPr>
          <p:cNvPr id="109575" name="TextBox 16">
            <a:extLst>
              <a:ext uri="{FF2B5EF4-FFF2-40B4-BE49-F238E27FC236}">
                <a16:creationId xmlns:a16="http://schemas.microsoft.com/office/drawing/2014/main" id="{D3B130A9-F112-764C-B394-0D8B3A19AFD4}"/>
              </a:ext>
            </a:extLst>
          </p:cNvPr>
          <p:cNvSpPr txBox="1">
            <a:spLocks noChangeArrowheads="1"/>
          </p:cNvSpPr>
          <p:nvPr/>
        </p:nvSpPr>
        <p:spPr bwMode="auto">
          <a:xfrm rot="-1076346">
            <a:off x="320675" y="4356100"/>
            <a:ext cx="194151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defTabSz="914400" eaLnBrk="1" hangingPunct="1"/>
            <a:r>
              <a:rPr lang="en-US" altLang="en-US" sz="2400">
                <a:solidFill>
                  <a:srgbClr val="103154"/>
                </a:solidFill>
                <a:latin typeface="Arial" panose="020B0604020202020204" pitchFamily="34" charset="0"/>
              </a:rPr>
              <a:t>Day of Week</a:t>
            </a:r>
          </a:p>
        </p:txBody>
      </p:sp>
      <p:sp>
        <p:nvSpPr>
          <p:cNvPr id="109576" name="TextBox 17">
            <a:extLst>
              <a:ext uri="{FF2B5EF4-FFF2-40B4-BE49-F238E27FC236}">
                <a16:creationId xmlns:a16="http://schemas.microsoft.com/office/drawing/2014/main" id="{54478428-8CF5-CC4E-BBCE-3F85D79D61FC}"/>
              </a:ext>
            </a:extLst>
          </p:cNvPr>
          <p:cNvSpPr txBox="1">
            <a:spLocks noChangeArrowheads="1"/>
          </p:cNvSpPr>
          <p:nvPr/>
        </p:nvSpPr>
        <p:spPr bwMode="auto">
          <a:xfrm rot="1136086">
            <a:off x="7146925" y="2913063"/>
            <a:ext cx="134937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defTabSz="914400" eaLnBrk="1" hangingPunct="1"/>
            <a:r>
              <a:rPr lang="en-US" altLang="en-US" sz="2400">
                <a:solidFill>
                  <a:srgbClr val="103154"/>
                </a:solidFill>
                <a:latin typeface="Arial" panose="020B0604020202020204" pitchFamily="34" charset="0"/>
              </a:rPr>
              <a:t>Location</a:t>
            </a:r>
          </a:p>
        </p:txBody>
      </p:sp>
      <p:sp>
        <p:nvSpPr>
          <p:cNvPr id="109577" name="TextBox 18">
            <a:extLst>
              <a:ext uri="{FF2B5EF4-FFF2-40B4-BE49-F238E27FC236}">
                <a16:creationId xmlns:a16="http://schemas.microsoft.com/office/drawing/2014/main" id="{D8E9AF60-2681-234B-B8EF-D37A96B154B7}"/>
              </a:ext>
            </a:extLst>
          </p:cNvPr>
          <p:cNvSpPr txBox="1">
            <a:spLocks noChangeArrowheads="1"/>
          </p:cNvSpPr>
          <p:nvPr/>
        </p:nvSpPr>
        <p:spPr bwMode="auto">
          <a:xfrm rot="-1384272">
            <a:off x="1144588" y="2817813"/>
            <a:ext cx="8572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defTabSz="914400" eaLnBrk="1" hangingPunct="1"/>
            <a:r>
              <a:rPr lang="en-US" altLang="en-US" sz="2400">
                <a:solidFill>
                  <a:srgbClr val="103154"/>
                </a:solidFill>
                <a:latin typeface="Arial" panose="020B0604020202020204" pitchFamily="34" charset="0"/>
              </a:rPr>
              <a:t>Time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BF0B44DA-BFCB-354A-938E-F16BB2CA028C}"/>
              </a:ext>
            </a:extLst>
          </p:cNvPr>
          <p:cNvSpPr>
            <a:spLocks noGrp="1"/>
          </p:cNvSpPr>
          <p:nvPr>
            <p:ph type="title"/>
          </p:nvPr>
        </p:nvSpPr>
        <p:spPr>
          <a:xfrm>
            <a:off x="133350" y="295275"/>
            <a:ext cx="9010650" cy="1143000"/>
          </a:xfrm>
        </p:spPr>
        <p:txBody>
          <a:bodyPr rtlCol="0">
            <a:noAutofit/>
          </a:bodyPr>
          <a:lstStyle/>
          <a:p>
            <a:pPr eaLnBrk="1" fontAlgn="auto" hangingPunct="1">
              <a:spcAft>
                <a:spcPts val="0"/>
              </a:spcAft>
              <a:defRPr/>
            </a:pPr>
            <a:r>
              <a:rPr lang="en-US" sz="4000" b="1" dirty="0">
                <a:solidFill>
                  <a:schemeClr val="accent6">
                    <a:lumMod val="50000"/>
                  </a:schemeClr>
                </a:solidFill>
              </a:rPr>
              <a:t>Organizing SWIS Data for Decision-Making</a:t>
            </a:r>
          </a:p>
        </p:txBody>
      </p:sp>
      <p:sp>
        <p:nvSpPr>
          <p:cNvPr id="111618" name="Content Placeholder 2">
            <a:extLst>
              <a:ext uri="{FF2B5EF4-FFF2-40B4-BE49-F238E27FC236}">
                <a16:creationId xmlns:a16="http://schemas.microsoft.com/office/drawing/2014/main" id="{8787D814-BD1B-A34F-981D-BAE68644E1D0}"/>
              </a:ext>
            </a:extLst>
          </p:cNvPr>
          <p:cNvSpPr>
            <a:spLocks noGrp="1"/>
          </p:cNvSpPr>
          <p:nvPr>
            <p:ph idx="1"/>
          </p:nvPr>
        </p:nvSpPr>
        <p:spPr>
          <a:xfrm>
            <a:off x="533400" y="1752600"/>
            <a:ext cx="8305800" cy="4724400"/>
          </a:xfrm>
        </p:spPr>
        <p:txBody>
          <a:bodyPr/>
          <a:lstStyle/>
          <a:p>
            <a:pPr marL="457200" indent="-457200" eaLnBrk="1" hangingPunct="1"/>
            <a:r>
              <a:rPr lang="en-US" altLang="en-US" sz="2300" dirty="0">
                <a:ea typeface="ＭＳ Ｐゴシック" panose="020B0600070205080204" pitchFamily="34" charset="-128"/>
              </a:rPr>
              <a:t>Universal Screening Tool</a:t>
            </a:r>
          </a:p>
          <a:p>
            <a:pPr marL="806450" lvl="1" indent="-457200" eaLnBrk="1" hangingPunct="1"/>
            <a:r>
              <a:rPr lang="en-US" altLang="en-US" sz="2300" dirty="0">
                <a:ea typeface="ＭＳ Ｐゴシック" panose="020B0600070205080204" pitchFamily="34" charset="-128"/>
              </a:rPr>
              <a:t>Proportion of students with </a:t>
            </a:r>
          </a:p>
          <a:p>
            <a:pPr lvl="2" eaLnBrk="1" hangingPunct="1"/>
            <a:r>
              <a:rPr lang="en-US" altLang="en-US" sz="2300" dirty="0">
                <a:ea typeface="ＭＳ Ｐゴシック" panose="020B0600070205080204" pitchFamily="34" charset="-128"/>
              </a:rPr>
              <a:t>0-1 Student Behavior Observation and Data Forms (BODFs)</a:t>
            </a:r>
          </a:p>
          <a:p>
            <a:pPr lvl="2" eaLnBrk="1" hangingPunct="1"/>
            <a:r>
              <a:rPr lang="en-US" altLang="en-US" sz="2300" dirty="0">
                <a:ea typeface="ＭＳ Ｐゴシック" panose="020B0600070205080204" pitchFamily="34" charset="-128"/>
              </a:rPr>
              <a:t>2-5 BODFs</a:t>
            </a:r>
          </a:p>
          <a:p>
            <a:pPr lvl="2" eaLnBrk="1" hangingPunct="1"/>
            <a:r>
              <a:rPr lang="en-US" altLang="en-US" sz="2300" dirty="0">
                <a:ea typeface="ＭＳ Ｐゴシック" panose="020B0600070205080204" pitchFamily="34" charset="-128"/>
              </a:rPr>
              <a:t>6+ BODFs</a:t>
            </a:r>
          </a:p>
          <a:p>
            <a:pPr marL="457200" indent="-457200" eaLnBrk="1" hangingPunct="1"/>
            <a:r>
              <a:rPr lang="en-US" altLang="en-US" sz="2300" dirty="0">
                <a:ea typeface="ＭＳ Ｐゴシック" panose="020B0600070205080204" pitchFamily="34" charset="-128"/>
              </a:rPr>
              <a:t>Progress Monitoring Tool </a:t>
            </a:r>
          </a:p>
          <a:p>
            <a:pPr marL="457200" indent="-457200" eaLnBrk="1" hangingPunct="1"/>
            <a:r>
              <a:rPr lang="en-US" altLang="en-US" sz="2300" dirty="0">
                <a:ea typeface="ＭＳ Ｐゴシック" panose="020B0600070205080204" pitchFamily="34" charset="-128"/>
              </a:rPr>
              <a:t>Compare data across time</a:t>
            </a:r>
          </a:p>
          <a:p>
            <a:pPr marL="806450" lvl="1" indent="-457200" eaLnBrk="1" hangingPunct="1"/>
            <a:r>
              <a:rPr lang="en-US" altLang="en-US" sz="2300" dirty="0">
                <a:ea typeface="ＭＳ Ｐゴシック" panose="020B0600070205080204" pitchFamily="34" charset="-128"/>
              </a:rPr>
              <a:t>Prevent previous problem patterns </a:t>
            </a:r>
          </a:p>
          <a:p>
            <a:pPr marL="457200" indent="-457200" eaLnBrk="1" hangingPunct="1"/>
            <a:r>
              <a:rPr lang="en-US" altLang="en-US" sz="2300" dirty="0">
                <a:ea typeface="ＭＳ Ｐゴシック" panose="020B0600070205080204" pitchFamily="34" charset="-128"/>
              </a:rPr>
              <a:t>Define problems with precision that lead to solvable problems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EA79CE1D-676C-EE48-952A-5EB514013D94}"/>
              </a:ext>
            </a:extLst>
          </p:cNvPr>
          <p:cNvSpPr>
            <a:spLocks noGrp="1"/>
          </p:cNvSpPr>
          <p:nvPr>
            <p:ph type="title"/>
          </p:nvPr>
        </p:nvSpPr>
        <p:spPr>
          <a:xfrm>
            <a:off x="222250" y="152400"/>
            <a:ext cx="7848600" cy="1143000"/>
          </a:xfrm>
        </p:spPr>
        <p:txBody>
          <a:bodyPr/>
          <a:lstStyle/>
          <a:p>
            <a:pPr eaLnBrk="1" hangingPunct="1">
              <a:defRPr/>
            </a:pPr>
            <a:r>
              <a:rPr lang="en-US" altLang="en-US" sz="4000" b="1" dirty="0">
                <a:solidFill>
                  <a:schemeClr val="accent6">
                    <a:lumMod val="50000"/>
                  </a:schemeClr>
                </a:solidFill>
                <a:ea typeface="ＭＳ Ｐゴシック" panose="020B0600070205080204" pitchFamily="34" charset="-128"/>
              </a:rPr>
              <a:t>Using the Referrals by Student Report as a Universal Screening Tool</a:t>
            </a:r>
          </a:p>
        </p:txBody>
      </p:sp>
      <p:sp>
        <p:nvSpPr>
          <p:cNvPr id="44038" name="Oval 3">
            <a:extLst>
              <a:ext uri="{FF2B5EF4-FFF2-40B4-BE49-F238E27FC236}">
                <a16:creationId xmlns:a16="http://schemas.microsoft.com/office/drawing/2014/main" id="{3EEA1B05-DFD8-4841-B8EB-26C590418C76}"/>
              </a:ext>
            </a:extLst>
          </p:cNvPr>
          <p:cNvSpPr>
            <a:spLocks noChangeArrowheads="1"/>
          </p:cNvSpPr>
          <p:nvPr/>
        </p:nvSpPr>
        <p:spPr bwMode="auto">
          <a:xfrm>
            <a:off x="5105400" y="2971800"/>
            <a:ext cx="3048000" cy="1981200"/>
          </a:xfrm>
          <a:prstGeom prst="ellipse">
            <a:avLst/>
          </a:prstGeom>
          <a:noFill/>
          <a:ln w="38100">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endParaRPr lang="en-US" altLang="en-US">
              <a:latin typeface="Calibri" panose="020F0502020204030204" pitchFamily="34" charset="0"/>
            </a:endParaRPr>
          </a:p>
        </p:txBody>
      </p:sp>
      <p:pic>
        <p:nvPicPr>
          <p:cNvPr id="113667" name="Picture 7">
            <a:extLst>
              <a:ext uri="{FF2B5EF4-FFF2-40B4-BE49-F238E27FC236}">
                <a16:creationId xmlns:a16="http://schemas.microsoft.com/office/drawing/2014/main" id="{C735DC24-16FD-4046-81E7-EE6291F90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1288" y="6299200"/>
            <a:ext cx="1358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2">
            <a:extLst>
              <a:ext uri="{FF2B5EF4-FFF2-40B4-BE49-F238E27FC236}">
                <a16:creationId xmlns:a16="http://schemas.microsoft.com/office/drawing/2014/main" id="{9E8BAA5E-4496-6A44-A8D9-06BD55644F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1716088"/>
            <a:ext cx="9085263"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EDFE4742-1B42-0348-A861-4A51C16B8005}"/>
              </a:ext>
            </a:extLst>
          </p:cNvPr>
          <p:cNvSpPr/>
          <p:nvPr/>
        </p:nvSpPr>
        <p:spPr bwMode="auto">
          <a:xfrm>
            <a:off x="572494" y="4572000"/>
            <a:ext cx="8342906" cy="769042"/>
          </a:xfrm>
          <a:prstGeom prst="rect">
            <a:avLst/>
          </a:prstGeom>
          <a:solidFill>
            <a:schemeClr val="accent2">
              <a:alpha val="40000"/>
            </a:schemeClr>
          </a:solidFill>
          <a:ln>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eaLnBrk="1" hangingPunct="1">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1" name="Rectangle 10">
            <a:extLst>
              <a:ext uri="{FF2B5EF4-FFF2-40B4-BE49-F238E27FC236}">
                <a16:creationId xmlns:a16="http://schemas.microsoft.com/office/drawing/2014/main" id="{07D58E59-1C64-4B49-9B2F-5FCEA6ED3272}"/>
              </a:ext>
            </a:extLst>
          </p:cNvPr>
          <p:cNvSpPr/>
          <p:nvPr/>
        </p:nvSpPr>
        <p:spPr bwMode="auto">
          <a:xfrm>
            <a:off x="8001000" y="2213344"/>
            <a:ext cx="914400" cy="2358656"/>
          </a:xfrm>
          <a:prstGeom prst="rect">
            <a:avLst/>
          </a:prstGeom>
          <a:solidFill>
            <a:srgbClr val="C00000">
              <a:alpha val="40000"/>
            </a:srgbClr>
          </a:solidFill>
          <a:ln>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eaLnBrk="1" hangingPunct="1">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wipe(left)">
                                      <p:cBhvr>
                                        <p:cTn id="7" dur="500"/>
                                        <p:tgtEl>
                                          <p:spTgt spid="4403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2000"/>
                                        <p:tgtEl>
                                          <p:spTgt spid="10"/>
                                        </p:tgtEl>
                                      </p:cBhvr>
                                    </p:animEffect>
                                  </p:childTnLst>
                                </p:cTn>
                              </p:par>
                            </p:childTnLst>
                          </p:cTn>
                        </p:par>
                        <p:par>
                          <p:cTn id="12" fill="hold" nodeType="afterGroup">
                            <p:stCondLst>
                              <p:cond delay="25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76BB60-4821-984F-8457-3AA0922CB2CB}"/>
              </a:ext>
            </a:extLst>
          </p:cNvPr>
          <p:cNvSpPr>
            <a:spLocks noGrp="1"/>
          </p:cNvSpPr>
          <p:nvPr>
            <p:ph type="title"/>
          </p:nvPr>
        </p:nvSpPr>
        <p:spPr>
          <a:xfrm>
            <a:off x="352425" y="301625"/>
            <a:ext cx="8439150" cy="1325563"/>
          </a:xfrm>
        </p:spPr>
        <p:txBody>
          <a:bodyPr rtlCol="0">
            <a:normAutofit/>
          </a:bodyPr>
          <a:lstStyle/>
          <a:p>
            <a:pPr algn="ctr" eaLnBrk="1" fontAlgn="auto" hangingPunct="1">
              <a:spcAft>
                <a:spcPts val="0"/>
              </a:spcAft>
              <a:defRPr/>
            </a:pPr>
            <a:r>
              <a:rPr lang="en-US" sz="4400" b="1" dirty="0">
                <a:solidFill>
                  <a:schemeClr val="accent6">
                    <a:lumMod val="50000"/>
                  </a:schemeClr>
                </a:solidFill>
                <a:latin typeface="Calibri" panose="020F0502020204030204" pitchFamily="34" charset="0"/>
                <a:cs typeface="Calibri" panose="020F0502020204030204" pitchFamily="34" charset="0"/>
              </a:rPr>
              <a:t>Discipline Data for Universal Screening? </a:t>
            </a:r>
          </a:p>
        </p:txBody>
      </p:sp>
      <p:graphicFrame>
        <p:nvGraphicFramePr>
          <p:cNvPr id="14" name="Content Placeholder 13">
            <a:extLst>
              <a:ext uri="{FF2B5EF4-FFF2-40B4-BE49-F238E27FC236}">
                <a16:creationId xmlns:a16="http://schemas.microsoft.com/office/drawing/2014/main" id="{7156A0E0-8786-B644-92F2-D792B7211371}"/>
              </a:ext>
            </a:extLst>
          </p:cNvPr>
          <p:cNvGraphicFramePr>
            <a:graphicFrameLocks noGrp="1"/>
          </p:cNvGraphicFramePr>
          <p:nvPr>
            <p:ph idx="1"/>
          </p:nvPr>
        </p:nvGraphicFramePr>
        <p:xfrm>
          <a:off x="609600" y="1969826"/>
          <a:ext cx="6953442" cy="3897575"/>
        </p:xfrm>
        <a:graphic>
          <a:graphicData uri="http://schemas.openxmlformats.org/drawingml/2006/chart">
            <c:chart xmlns:c="http://schemas.openxmlformats.org/drawingml/2006/chart" xmlns:r="http://schemas.openxmlformats.org/officeDocument/2006/relationships" r:id="rId3"/>
          </a:graphicData>
        </a:graphic>
      </p:graphicFrame>
      <p:pic>
        <p:nvPicPr>
          <p:cNvPr id="205827" name="Picture 14">
            <a:extLst>
              <a:ext uri="{FF2B5EF4-FFF2-40B4-BE49-F238E27FC236}">
                <a16:creationId xmlns:a16="http://schemas.microsoft.com/office/drawing/2014/main" id="{65884C88-CE5D-7442-8686-7B3D5B26EE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2471738"/>
            <a:ext cx="609600" cy="8477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2FFF973-3EB3-9241-B36D-E4922E422382}"/>
              </a:ext>
            </a:extLst>
          </p:cNvPr>
          <p:cNvSpPr/>
          <p:nvPr/>
        </p:nvSpPr>
        <p:spPr>
          <a:xfrm>
            <a:off x="533400" y="1936750"/>
            <a:ext cx="7334250" cy="369888"/>
          </a:xfrm>
          <a:prstGeom prst="rect">
            <a:avLst/>
          </a:prstGeom>
        </p:spPr>
        <p:txBody>
          <a:bodyPr lIns="91438" tIns="45719" rIns="91438" bIns="45719">
            <a:spAutoFit/>
          </a:bodyPr>
          <a:lstStyle/>
          <a:p>
            <a:pPr algn="ctr" defTabSz="685800" eaLnBrk="1" fontAlgn="auto" hangingPunct="1">
              <a:spcBef>
                <a:spcPts val="0"/>
              </a:spcBef>
              <a:spcAft>
                <a:spcPts val="0"/>
              </a:spcAft>
              <a:defRPr sz="1800" b="1" i="0" u="none" strike="noStrike" kern="1200" baseline="0">
                <a:solidFill>
                  <a:srgbClr val="000000"/>
                </a:solidFill>
                <a:latin typeface="+mn-lt"/>
                <a:ea typeface="+mn-ea"/>
                <a:cs typeface="+mn-cs"/>
              </a:defRPr>
            </a:pPr>
            <a:r>
              <a:rPr lang="en-US" b="1" dirty="0">
                <a:solidFill>
                  <a:srgbClr val="000000"/>
                </a:solidFill>
                <a:latin typeface="Calibri" panose="020F0502020204030204"/>
                <a:ea typeface="+mn-ea"/>
              </a:rPr>
              <a:t>Cumulative Mean ODRs Per Month for Elementary Schools </a:t>
            </a:r>
          </a:p>
        </p:txBody>
      </p:sp>
      <p:grpSp>
        <p:nvGrpSpPr>
          <p:cNvPr id="205829" name="Group 22">
            <a:extLst>
              <a:ext uri="{FF2B5EF4-FFF2-40B4-BE49-F238E27FC236}">
                <a16:creationId xmlns:a16="http://schemas.microsoft.com/office/drawing/2014/main" id="{0EF05BD6-EBA5-204A-A323-28D491E2537E}"/>
              </a:ext>
            </a:extLst>
          </p:cNvPr>
          <p:cNvGrpSpPr>
            <a:grpSpLocks/>
          </p:cNvGrpSpPr>
          <p:nvPr/>
        </p:nvGrpSpPr>
        <p:grpSpPr bwMode="auto">
          <a:xfrm>
            <a:off x="1828800" y="2667000"/>
            <a:ext cx="1600200" cy="1752600"/>
            <a:chOff x="1828800" y="1809750"/>
            <a:chExt cx="1600200" cy="1752600"/>
          </a:xfrm>
        </p:grpSpPr>
        <p:sp>
          <p:nvSpPr>
            <p:cNvPr id="21" name="Down Arrow 20">
              <a:extLst>
                <a:ext uri="{FF2B5EF4-FFF2-40B4-BE49-F238E27FC236}">
                  <a16:creationId xmlns:a16="http://schemas.microsoft.com/office/drawing/2014/main" id="{E1D387A9-2EEB-7C48-B60B-372F13B5ECF7}"/>
                </a:ext>
              </a:extLst>
            </p:cNvPr>
            <p:cNvSpPr/>
            <p:nvPr/>
          </p:nvSpPr>
          <p:spPr>
            <a:xfrm>
              <a:off x="2362200" y="2724150"/>
              <a:ext cx="5334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dirty="0">
                <a:solidFill>
                  <a:prstClr val="white"/>
                </a:solidFill>
              </a:endParaRPr>
            </a:p>
          </p:txBody>
        </p:sp>
        <p:sp>
          <p:nvSpPr>
            <p:cNvPr id="22" name="Rounded Rectangle 21">
              <a:extLst>
                <a:ext uri="{FF2B5EF4-FFF2-40B4-BE49-F238E27FC236}">
                  <a16:creationId xmlns:a16="http://schemas.microsoft.com/office/drawing/2014/main" id="{5919B5C5-316B-284D-8A45-69D1B3B6C5F7}"/>
                </a:ext>
              </a:extLst>
            </p:cNvPr>
            <p:cNvSpPr/>
            <p:nvPr/>
          </p:nvSpPr>
          <p:spPr>
            <a:xfrm>
              <a:off x="1828800" y="1809750"/>
              <a:ext cx="1600200" cy="9144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defTabSz="685800" eaLnBrk="1" fontAlgn="auto" hangingPunct="1">
                <a:spcBef>
                  <a:spcPts val="0"/>
                </a:spcBef>
                <a:spcAft>
                  <a:spcPts val="0"/>
                </a:spcAft>
                <a:defRPr/>
              </a:pPr>
              <a:r>
                <a:rPr lang="en-US" dirty="0">
                  <a:solidFill>
                    <a:prstClr val="black"/>
                  </a:solidFill>
                </a:rPr>
                <a:t>Differences become clear in  October</a:t>
              </a:r>
            </a:p>
          </p:txBody>
        </p:sp>
      </p:grpSp>
      <p:sp>
        <p:nvSpPr>
          <p:cNvPr id="24" name="TextBox 23">
            <a:extLst>
              <a:ext uri="{FF2B5EF4-FFF2-40B4-BE49-F238E27FC236}">
                <a16:creationId xmlns:a16="http://schemas.microsoft.com/office/drawing/2014/main" id="{F21ACD42-0EF4-2D41-9AE6-A5BE184CB52E}"/>
              </a:ext>
            </a:extLst>
          </p:cNvPr>
          <p:cNvSpPr txBox="1"/>
          <p:nvPr/>
        </p:nvSpPr>
        <p:spPr>
          <a:xfrm>
            <a:off x="6705600" y="5562600"/>
            <a:ext cx="2362200" cy="369888"/>
          </a:xfrm>
          <a:prstGeom prst="rect">
            <a:avLst/>
          </a:prstGeom>
          <a:noFill/>
        </p:spPr>
        <p:txBody>
          <a:bodyPr lIns="91438" tIns="45719" rIns="91438" bIns="45719">
            <a:spAutoFit/>
          </a:bodyPr>
          <a:lstStyle/>
          <a:p>
            <a:pPr algn="r" defTabSz="685800" eaLnBrk="1" fontAlgn="auto" hangingPunct="1">
              <a:spcBef>
                <a:spcPts val="0"/>
              </a:spcBef>
              <a:spcAft>
                <a:spcPts val="0"/>
              </a:spcAft>
              <a:defRPr/>
            </a:pPr>
            <a:r>
              <a:rPr lang="en-US" dirty="0">
                <a:solidFill>
                  <a:prstClr val="black"/>
                </a:solidFill>
                <a:latin typeface="Calibri" panose="020F0502020204030204"/>
                <a:ea typeface="+mn-ea"/>
              </a:rPr>
              <a:t>McIntosh et al (2010) </a:t>
            </a:r>
          </a:p>
        </p:txBody>
      </p:sp>
      <p:sp>
        <p:nvSpPr>
          <p:cNvPr id="2" name="Slide Number Placeholder 1">
            <a:extLst>
              <a:ext uri="{FF2B5EF4-FFF2-40B4-BE49-F238E27FC236}">
                <a16:creationId xmlns:a16="http://schemas.microsoft.com/office/drawing/2014/main" id="{A1630010-F48B-6B4E-9BAE-8765AB44AD78}"/>
              </a:ext>
            </a:extLst>
          </p:cNvPr>
          <p:cNvSpPr>
            <a:spLocks noGrp="1"/>
          </p:cNvSpPr>
          <p:nvPr>
            <p:ph type="sldNum" sz="quarter" idx="12"/>
          </p:nvPr>
        </p:nvSpPr>
        <p:spPr>
          <a:xfrm>
            <a:off x="4843463" y="4432300"/>
            <a:ext cx="1543050" cy="206375"/>
          </a:xfrm>
        </p:spPr>
        <p:txBody>
          <a:bodyPr lIns="51359" tIns="25717" rIns="51359" bIns="25717"/>
          <a:lstStyle>
            <a:defPPr>
              <a:defRPr lang="en-US"/>
            </a:defPPr>
            <a:lvl1pPr marL="0" algn="r" defTabSz="684653" rtl="0" eaLnBrk="1" latinLnBrk="0" hangingPunct="1">
              <a:defRPr sz="675" kern="1200">
                <a:solidFill>
                  <a:schemeClr val="tx1">
                    <a:tint val="75000"/>
                  </a:schemeClr>
                </a:solidFill>
                <a:latin typeface="+mn-lt"/>
                <a:ea typeface="+mn-ea"/>
                <a:cs typeface="+mn-cs"/>
              </a:defRPr>
            </a:lvl1pPr>
            <a:lvl2pPr marL="342290" algn="l" defTabSz="684653" rtl="0" eaLnBrk="1" latinLnBrk="0" hangingPunct="1">
              <a:defRPr sz="1350" kern="1200">
                <a:solidFill>
                  <a:schemeClr val="tx1"/>
                </a:solidFill>
                <a:latin typeface="+mn-lt"/>
                <a:ea typeface="+mn-ea"/>
                <a:cs typeface="+mn-cs"/>
              </a:defRPr>
            </a:lvl2pPr>
            <a:lvl3pPr marL="684653" algn="l" defTabSz="684653" rtl="0" eaLnBrk="1" latinLnBrk="0" hangingPunct="1">
              <a:defRPr sz="1350" kern="1200">
                <a:solidFill>
                  <a:schemeClr val="tx1"/>
                </a:solidFill>
                <a:latin typeface="+mn-lt"/>
                <a:ea typeface="+mn-ea"/>
                <a:cs typeface="+mn-cs"/>
              </a:defRPr>
            </a:lvl3pPr>
            <a:lvl4pPr marL="1026966" algn="l" defTabSz="684653" rtl="0" eaLnBrk="1" latinLnBrk="0" hangingPunct="1">
              <a:defRPr sz="1350" kern="1200">
                <a:solidFill>
                  <a:schemeClr val="tx1"/>
                </a:solidFill>
                <a:latin typeface="+mn-lt"/>
                <a:ea typeface="+mn-ea"/>
                <a:cs typeface="+mn-cs"/>
              </a:defRPr>
            </a:lvl4pPr>
            <a:lvl5pPr marL="1369304" algn="l" defTabSz="684653" rtl="0" eaLnBrk="1" latinLnBrk="0" hangingPunct="1">
              <a:defRPr sz="1350" kern="1200">
                <a:solidFill>
                  <a:schemeClr val="tx1"/>
                </a:solidFill>
                <a:latin typeface="+mn-lt"/>
                <a:ea typeface="+mn-ea"/>
                <a:cs typeface="+mn-cs"/>
              </a:defRPr>
            </a:lvl5pPr>
            <a:lvl6pPr marL="1711593" algn="l" defTabSz="684653" rtl="0" eaLnBrk="1" latinLnBrk="0" hangingPunct="1">
              <a:defRPr sz="1350" kern="1200">
                <a:solidFill>
                  <a:schemeClr val="tx1"/>
                </a:solidFill>
                <a:latin typeface="+mn-lt"/>
                <a:ea typeface="+mn-ea"/>
                <a:cs typeface="+mn-cs"/>
              </a:defRPr>
            </a:lvl6pPr>
            <a:lvl7pPr marL="2053883" algn="l" defTabSz="684653" rtl="0" eaLnBrk="1" latinLnBrk="0" hangingPunct="1">
              <a:defRPr sz="1350" kern="1200">
                <a:solidFill>
                  <a:schemeClr val="tx1"/>
                </a:solidFill>
                <a:latin typeface="+mn-lt"/>
                <a:ea typeface="+mn-ea"/>
                <a:cs typeface="+mn-cs"/>
              </a:defRPr>
            </a:lvl7pPr>
            <a:lvl8pPr marL="2396220" algn="l" defTabSz="684653" rtl="0" eaLnBrk="1" latinLnBrk="0" hangingPunct="1">
              <a:defRPr sz="1350" kern="1200">
                <a:solidFill>
                  <a:schemeClr val="tx1"/>
                </a:solidFill>
                <a:latin typeface="+mn-lt"/>
                <a:ea typeface="+mn-ea"/>
                <a:cs typeface="+mn-cs"/>
              </a:defRPr>
            </a:lvl8pPr>
            <a:lvl9pPr marL="2738549" algn="l" defTabSz="684653" rtl="0" eaLnBrk="1" latinLnBrk="0" hangingPunct="1">
              <a:defRPr sz="1350" kern="1200">
                <a:solidFill>
                  <a:schemeClr val="tx1"/>
                </a:solidFill>
                <a:latin typeface="+mn-lt"/>
                <a:ea typeface="+mn-ea"/>
                <a:cs typeface="+mn-cs"/>
              </a:defRPr>
            </a:lvl9pPr>
          </a:lstStyle>
          <a:p>
            <a:pPr fontAlgn="auto">
              <a:spcBef>
                <a:spcPts val="0"/>
              </a:spcBef>
              <a:spcAft>
                <a:spcPts val="0"/>
              </a:spcAft>
              <a:defRPr/>
            </a:pPr>
            <a:fld id="{14F0928F-F4CD-C349-9A27-3898B56E11C5}" type="slidenum">
              <a:rPr lang="en-US">
                <a:solidFill>
                  <a:prstClr val="black">
                    <a:tint val="75000"/>
                  </a:prstClr>
                </a:solidFill>
              </a:rPr>
              <a:pPr fontAlgn="auto">
                <a:spcBef>
                  <a:spcPts val="0"/>
                </a:spcBef>
                <a:spcAft>
                  <a:spcPts val="0"/>
                </a:spcAft>
                <a:defRPr/>
              </a:pPr>
              <a:t>44</a:t>
            </a:fld>
            <a:endParaRPr lang="en-US">
              <a:solidFill>
                <a:prstClr val="black">
                  <a:tint val="75000"/>
                </a:prstClr>
              </a:solidFill>
            </a:endParaRPr>
          </a:p>
        </p:txBody>
      </p:sp>
    </p:spTree>
    <p:extLst>
      <p:ext uri="{BB962C8B-B14F-4D97-AF65-F5344CB8AC3E}">
        <p14:creationId xmlns:p14="http://schemas.microsoft.com/office/powerpoint/2010/main" val="4103353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C70EB-F3C9-A844-8535-1FE9ACC35B66}"/>
              </a:ext>
            </a:extLst>
          </p:cNvPr>
          <p:cNvSpPr>
            <a:spLocks noGrp="1"/>
          </p:cNvSpPr>
          <p:nvPr>
            <p:ph type="title"/>
          </p:nvPr>
        </p:nvSpPr>
        <p:spPr/>
        <p:txBody>
          <a:bodyPr rtlCol="0">
            <a:normAutofit/>
          </a:bodyPr>
          <a:lstStyle/>
          <a:p>
            <a:pPr eaLnBrk="1" fontAlgn="auto" hangingPunct="1">
              <a:spcAft>
                <a:spcPts val="0"/>
              </a:spcAft>
              <a:defRPr/>
            </a:pPr>
            <a:r>
              <a:rPr lang="en-US" sz="4400" b="1" dirty="0">
                <a:solidFill>
                  <a:schemeClr val="accent6">
                    <a:lumMod val="50000"/>
                  </a:schemeClr>
                </a:solidFill>
                <a:latin typeface="+mn-lt"/>
              </a:rPr>
              <a:t>The “October Catch” Possibilities</a:t>
            </a:r>
          </a:p>
        </p:txBody>
      </p:sp>
      <p:graphicFrame>
        <p:nvGraphicFramePr>
          <p:cNvPr id="6" name="Content Placeholder 5">
            <a:extLst>
              <a:ext uri="{FF2B5EF4-FFF2-40B4-BE49-F238E27FC236}">
                <a16:creationId xmlns:a16="http://schemas.microsoft.com/office/drawing/2014/main" id="{7C20A912-D1A5-7E4C-BF28-F18298C184CF}"/>
              </a:ext>
            </a:extLst>
          </p:cNvPr>
          <p:cNvGraphicFramePr>
            <a:graphicFrameLocks noGrp="1"/>
          </p:cNvGraphicFramePr>
          <p:nvPr>
            <p:ph idx="1"/>
          </p:nvPr>
        </p:nvGraphicFramePr>
        <p:xfrm>
          <a:off x="304800" y="1943100"/>
          <a:ext cx="8458200"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Rounded Rectangle 6">
            <a:extLst>
              <a:ext uri="{FF2B5EF4-FFF2-40B4-BE49-F238E27FC236}">
                <a16:creationId xmlns:a16="http://schemas.microsoft.com/office/drawing/2014/main" id="{2C7C18DC-9C0E-8345-AB74-DC2C5BFB8727}"/>
              </a:ext>
            </a:extLst>
          </p:cNvPr>
          <p:cNvSpPr/>
          <p:nvPr/>
        </p:nvSpPr>
        <p:spPr>
          <a:xfrm>
            <a:off x="6430963" y="4191000"/>
            <a:ext cx="914400" cy="381000"/>
          </a:xfrm>
          <a:prstGeom prst="roundRect">
            <a:avLst/>
          </a:prstGeom>
        </p:spPr>
        <p:style>
          <a:lnRef idx="2">
            <a:schemeClr val="accent1"/>
          </a:lnRef>
          <a:fillRef idx="1">
            <a:schemeClr val="lt1"/>
          </a:fillRef>
          <a:effectRef idx="0">
            <a:schemeClr val="accent1"/>
          </a:effectRef>
          <a:fontRef idx="minor">
            <a:schemeClr val="dk1"/>
          </a:fontRef>
        </p:style>
        <p:txBody>
          <a:bodyPr lIns="91438" tIns="45719" rIns="91438" bIns="45719" anchor="ctr"/>
          <a:lstStyle/>
          <a:p>
            <a:pPr algn="ctr" defTabSz="685800" eaLnBrk="1" fontAlgn="auto" hangingPunct="1">
              <a:spcBef>
                <a:spcPts val="0"/>
              </a:spcBef>
              <a:spcAft>
                <a:spcPts val="0"/>
              </a:spcAft>
              <a:defRPr/>
            </a:pPr>
            <a:r>
              <a:rPr lang="en-US" dirty="0">
                <a:solidFill>
                  <a:prstClr val="black"/>
                </a:solidFill>
              </a:rPr>
              <a:t>20%</a:t>
            </a:r>
          </a:p>
        </p:txBody>
      </p:sp>
      <p:cxnSp>
        <p:nvCxnSpPr>
          <p:cNvPr id="9" name="Straight Connector 8">
            <a:extLst>
              <a:ext uri="{FF2B5EF4-FFF2-40B4-BE49-F238E27FC236}">
                <a16:creationId xmlns:a16="http://schemas.microsoft.com/office/drawing/2014/main" id="{B9E06E07-C62A-6040-A627-F6C7D50B0482}"/>
              </a:ext>
            </a:extLst>
          </p:cNvPr>
          <p:cNvCxnSpPr/>
          <p:nvPr/>
        </p:nvCxnSpPr>
        <p:spPr>
          <a:xfrm flipV="1">
            <a:off x="2895600" y="2389188"/>
            <a:ext cx="0" cy="2971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A67E8C86-2A6B-5141-A004-F85FD38F8FCF}"/>
              </a:ext>
            </a:extLst>
          </p:cNvPr>
          <p:cNvSpPr/>
          <p:nvPr/>
        </p:nvSpPr>
        <p:spPr>
          <a:xfrm>
            <a:off x="6430963" y="2895600"/>
            <a:ext cx="914400" cy="381000"/>
          </a:xfrm>
          <a:prstGeom prst="roundRect">
            <a:avLst/>
          </a:prstGeom>
        </p:spPr>
        <p:style>
          <a:lnRef idx="2">
            <a:schemeClr val="accent1"/>
          </a:lnRef>
          <a:fillRef idx="1">
            <a:schemeClr val="lt1"/>
          </a:fillRef>
          <a:effectRef idx="0">
            <a:schemeClr val="accent1"/>
          </a:effectRef>
          <a:fontRef idx="minor">
            <a:schemeClr val="dk1"/>
          </a:fontRef>
        </p:style>
        <p:txBody>
          <a:bodyPr lIns="91438" tIns="45719" rIns="91438" bIns="45719" anchor="ctr"/>
          <a:lstStyle/>
          <a:p>
            <a:pPr algn="ctr" defTabSz="685800" eaLnBrk="1" fontAlgn="auto" hangingPunct="1">
              <a:spcBef>
                <a:spcPts val="0"/>
              </a:spcBef>
              <a:spcAft>
                <a:spcPts val="0"/>
              </a:spcAft>
              <a:defRPr/>
            </a:pPr>
            <a:r>
              <a:rPr lang="en-US" dirty="0">
                <a:solidFill>
                  <a:prstClr val="black"/>
                </a:solidFill>
              </a:rPr>
              <a:t>30%</a:t>
            </a:r>
          </a:p>
        </p:txBody>
      </p:sp>
      <p:cxnSp>
        <p:nvCxnSpPr>
          <p:cNvPr id="8" name="Straight Connector 7">
            <a:extLst>
              <a:ext uri="{FF2B5EF4-FFF2-40B4-BE49-F238E27FC236}">
                <a16:creationId xmlns:a16="http://schemas.microsoft.com/office/drawing/2014/main" id="{4653E7CA-1909-3F47-A7C7-7E48EF606642}"/>
              </a:ext>
            </a:extLst>
          </p:cNvPr>
          <p:cNvCxnSpPr/>
          <p:nvPr/>
        </p:nvCxnSpPr>
        <p:spPr>
          <a:xfrm flipV="1">
            <a:off x="4800600" y="2362200"/>
            <a:ext cx="0" cy="2971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7029411-6165-B046-BD6D-262199AA53B9}"/>
              </a:ext>
            </a:extLst>
          </p:cNvPr>
          <p:cNvCxnSpPr/>
          <p:nvPr/>
        </p:nvCxnSpPr>
        <p:spPr>
          <a:xfrm flipV="1">
            <a:off x="6019800" y="2359025"/>
            <a:ext cx="0" cy="2971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26C030AD-9EA4-8C43-94CE-780AF5D14CA5}"/>
              </a:ext>
            </a:extLst>
          </p:cNvPr>
          <p:cNvSpPr/>
          <p:nvPr/>
        </p:nvSpPr>
        <p:spPr>
          <a:xfrm>
            <a:off x="7286625" y="4019550"/>
            <a:ext cx="1771650" cy="1833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eaLnBrk="1" fontAlgn="auto" hangingPunct="1">
              <a:spcBef>
                <a:spcPts val="0"/>
              </a:spcBef>
              <a:spcAft>
                <a:spcPts val="0"/>
              </a:spcAft>
              <a:defRPr/>
            </a:pPr>
            <a:r>
              <a:rPr lang="en-US" sz="1400" dirty="0">
                <a:solidFill>
                  <a:prstClr val="white"/>
                </a:solidFill>
              </a:rPr>
              <a:t>In a school of 500 students this could mean </a:t>
            </a:r>
          </a:p>
          <a:p>
            <a:pPr marL="133347" indent="-133347" defTabSz="685800" eaLnBrk="1" fontAlgn="auto" hangingPunct="1">
              <a:spcBef>
                <a:spcPts val="0"/>
              </a:spcBef>
              <a:spcAft>
                <a:spcPts val="0"/>
              </a:spcAft>
              <a:buFont typeface="Arial" panose="020B0604020202020204" pitchFamily="34" charset="0"/>
              <a:buChar char="•"/>
              <a:defRPr/>
            </a:pPr>
            <a:r>
              <a:rPr lang="en-US" sz="1400" b="1" u="sng" dirty="0">
                <a:solidFill>
                  <a:prstClr val="white"/>
                </a:solidFill>
              </a:rPr>
              <a:t>150</a:t>
            </a:r>
            <a:r>
              <a:rPr lang="en-US" sz="1400" b="1" dirty="0">
                <a:solidFill>
                  <a:prstClr val="white"/>
                </a:solidFill>
              </a:rPr>
              <a:t> less referrals</a:t>
            </a:r>
          </a:p>
          <a:p>
            <a:pPr marL="133347" indent="-133347" defTabSz="685800" eaLnBrk="1" fontAlgn="auto" hangingPunct="1">
              <a:spcBef>
                <a:spcPts val="0"/>
              </a:spcBef>
              <a:spcAft>
                <a:spcPts val="0"/>
              </a:spcAft>
              <a:buFont typeface="Arial" panose="020B0604020202020204" pitchFamily="34" charset="0"/>
              <a:buChar char="•"/>
              <a:defRPr/>
            </a:pPr>
            <a:r>
              <a:rPr lang="en-US" sz="1400" b="1" dirty="0">
                <a:solidFill>
                  <a:prstClr val="white"/>
                </a:solidFill>
              </a:rPr>
              <a:t>25-75 hours staff time</a:t>
            </a:r>
          </a:p>
          <a:p>
            <a:pPr algn="ctr" defTabSz="685800" eaLnBrk="1" fontAlgn="auto" hangingPunct="1">
              <a:spcBef>
                <a:spcPts val="0"/>
              </a:spcBef>
              <a:spcAft>
                <a:spcPts val="0"/>
              </a:spcAft>
              <a:defRPr/>
            </a:pPr>
            <a:r>
              <a:rPr lang="en-US" sz="1400" dirty="0">
                <a:solidFill>
                  <a:prstClr val="white"/>
                </a:solidFill>
              </a:rPr>
              <a:t>per school year! </a:t>
            </a:r>
          </a:p>
        </p:txBody>
      </p:sp>
      <p:sp>
        <p:nvSpPr>
          <p:cNvPr id="4" name="Slide Number Placeholder 3">
            <a:extLst>
              <a:ext uri="{FF2B5EF4-FFF2-40B4-BE49-F238E27FC236}">
                <a16:creationId xmlns:a16="http://schemas.microsoft.com/office/drawing/2014/main" id="{81D19B8C-2226-B94F-9D3A-E5D8924BE68E}"/>
              </a:ext>
            </a:extLst>
          </p:cNvPr>
          <p:cNvSpPr>
            <a:spLocks noGrp="1"/>
          </p:cNvSpPr>
          <p:nvPr>
            <p:ph type="sldNum" sz="quarter" idx="12"/>
          </p:nvPr>
        </p:nvSpPr>
        <p:spPr>
          <a:xfrm>
            <a:off x="4843463" y="4432300"/>
            <a:ext cx="1543050" cy="206375"/>
          </a:xfrm>
        </p:spPr>
        <p:txBody>
          <a:bodyPr lIns="51359" tIns="25717" rIns="51359" bIns="25717"/>
          <a:lstStyle>
            <a:defPPr>
              <a:defRPr lang="en-US"/>
            </a:defPPr>
            <a:lvl1pPr marL="0" algn="r" defTabSz="684653" rtl="0" eaLnBrk="1" latinLnBrk="0" hangingPunct="1">
              <a:defRPr sz="675" kern="1200">
                <a:solidFill>
                  <a:schemeClr val="tx1">
                    <a:tint val="75000"/>
                  </a:schemeClr>
                </a:solidFill>
                <a:latin typeface="+mn-lt"/>
                <a:ea typeface="+mn-ea"/>
                <a:cs typeface="+mn-cs"/>
              </a:defRPr>
            </a:lvl1pPr>
            <a:lvl2pPr marL="342290" algn="l" defTabSz="684653" rtl="0" eaLnBrk="1" latinLnBrk="0" hangingPunct="1">
              <a:defRPr sz="1350" kern="1200">
                <a:solidFill>
                  <a:schemeClr val="tx1"/>
                </a:solidFill>
                <a:latin typeface="+mn-lt"/>
                <a:ea typeface="+mn-ea"/>
                <a:cs typeface="+mn-cs"/>
              </a:defRPr>
            </a:lvl2pPr>
            <a:lvl3pPr marL="684653" algn="l" defTabSz="684653" rtl="0" eaLnBrk="1" latinLnBrk="0" hangingPunct="1">
              <a:defRPr sz="1350" kern="1200">
                <a:solidFill>
                  <a:schemeClr val="tx1"/>
                </a:solidFill>
                <a:latin typeface="+mn-lt"/>
                <a:ea typeface="+mn-ea"/>
                <a:cs typeface="+mn-cs"/>
              </a:defRPr>
            </a:lvl3pPr>
            <a:lvl4pPr marL="1026966" algn="l" defTabSz="684653" rtl="0" eaLnBrk="1" latinLnBrk="0" hangingPunct="1">
              <a:defRPr sz="1350" kern="1200">
                <a:solidFill>
                  <a:schemeClr val="tx1"/>
                </a:solidFill>
                <a:latin typeface="+mn-lt"/>
                <a:ea typeface="+mn-ea"/>
                <a:cs typeface="+mn-cs"/>
              </a:defRPr>
            </a:lvl4pPr>
            <a:lvl5pPr marL="1369304" algn="l" defTabSz="684653" rtl="0" eaLnBrk="1" latinLnBrk="0" hangingPunct="1">
              <a:defRPr sz="1350" kern="1200">
                <a:solidFill>
                  <a:schemeClr val="tx1"/>
                </a:solidFill>
                <a:latin typeface="+mn-lt"/>
                <a:ea typeface="+mn-ea"/>
                <a:cs typeface="+mn-cs"/>
              </a:defRPr>
            </a:lvl5pPr>
            <a:lvl6pPr marL="1711593" algn="l" defTabSz="684653" rtl="0" eaLnBrk="1" latinLnBrk="0" hangingPunct="1">
              <a:defRPr sz="1350" kern="1200">
                <a:solidFill>
                  <a:schemeClr val="tx1"/>
                </a:solidFill>
                <a:latin typeface="+mn-lt"/>
                <a:ea typeface="+mn-ea"/>
                <a:cs typeface="+mn-cs"/>
              </a:defRPr>
            </a:lvl6pPr>
            <a:lvl7pPr marL="2053883" algn="l" defTabSz="684653" rtl="0" eaLnBrk="1" latinLnBrk="0" hangingPunct="1">
              <a:defRPr sz="1350" kern="1200">
                <a:solidFill>
                  <a:schemeClr val="tx1"/>
                </a:solidFill>
                <a:latin typeface="+mn-lt"/>
                <a:ea typeface="+mn-ea"/>
                <a:cs typeface="+mn-cs"/>
              </a:defRPr>
            </a:lvl7pPr>
            <a:lvl8pPr marL="2396220" algn="l" defTabSz="684653" rtl="0" eaLnBrk="1" latinLnBrk="0" hangingPunct="1">
              <a:defRPr sz="1350" kern="1200">
                <a:solidFill>
                  <a:schemeClr val="tx1"/>
                </a:solidFill>
                <a:latin typeface="+mn-lt"/>
                <a:ea typeface="+mn-ea"/>
                <a:cs typeface="+mn-cs"/>
              </a:defRPr>
            </a:lvl8pPr>
            <a:lvl9pPr marL="2738549" algn="l" defTabSz="684653" rtl="0" eaLnBrk="1" latinLnBrk="0" hangingPunct="1">
              <a:defRPr sz="1350" kern="1200">
                <a:solidFill>
                  <a:schemeClr val="tx1"/>
                </a:solidFill>
                <a:latin typeface="+mn-lt"/>
                <a:ea typeface="+mn-ea"/>
                <a:cs typeface="+mn-cs"/>
              </a:defRPr>
            </a:lvl9pPr>
          </a:lstStyle>
          <a:p>
            <a:pPr fontAlgn="auto">
              <a:spcBef>
                <a:spcPts val="0"/>
              </a:spcBef>
              <a:spcAft>
                <a:spcPts val="0"/>
              </a:spcAft>
              <a:defRPr/>
            </a:pPr>
            <a:fld id="{50149DCF-8153-614E-AE65-F64DD5B2B9CD}" type="slidenum">
              <a:rPr lang="en-US">
                <a:solidFill>
                  <a:prstClr val="black">
                    <a:tint val="75000"/>
                  </a:prstClr>
                </a:solidFill>
              </a:rPr>
              <a:pPr fontAlgn="auto">
                <a:spcBef>
                  <a:spcPts val="0"/>
                </a:spcBef>
                <a:spcAft>
                  <a:spcPts val="0"/>
                </a:spcAft>
                <a:defRPr/>
              </a:pPr>
              <a:t>45</a:t>
            </a:fld>
            <a:endParaRPr lang="en-US">
              <a:solidFill>
                <a:prstClr val="black">
                  <a:tint val="75000"/>
                </a:prstClr>
              </a:solidFill>
            </a:endParaRPr>
          </a:p>
        </p:txBody>
      </p:sp>
    </p:spTree>
    <p:extLst>
      <p:ext uri="{BB962C8B-B14F-4D97-AF65-F5344CB8AC3E}">
        <p14:creationId xmlns:p14="http://schemas.microsoft.com/office/powerpoint/2010/main" val="2921789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55E2-1D21-1E43-8037-848934FB53EB}"/>
              </a:ext>
            </a:extLst>
          </p:cNvPr>
          <p:cNvSpPr>
            <a:spLocks noGrp="1"/>
          </p:cNvSpPr>
          <p:nvPr>
            <p:ph type="title" idx="4294967295"/>
          </p:nvPr>
        </p:nvSpPr>
        <p:spPr>
          <a:xfrm>
            <a:off x="381000" y="450850"/>
            <a:ext cx="7886700" cy="1457325"/>
          </a:xfrm>
        </p:spPr>
        <p:txBody>
          <a:bodyPr>
            <a:noAutofit/>
          </a:bodyPr>
          <a:lstStyle/>
          <a:p>
            <a:pPr>
              <a:defRPr/>
            </a:pPr>
            <a:r>
              <a:rPr lang="en-US" sz="4000" b="1" dirty="0">
                <a:solidFill>
                  <a:schemeClr val="accent6">
                    <a:lumMod val="50000"/>
                  </a:schemeClr>
                </a:solidFill>
              </a:rPr>
              <a:t>Great Article on the “October Catch”:</a:t>
            </a:r>
            <a:br>
              <a:rPr lang="en-US" sz="2400" b="1" dirty="0">
                <a:solidFill>
                  <a:schemeClr val="accent6">
                    <a:lumMod val="50000"/>
                  </a:schemeClr>
                </a:solidFill>
              </a:rPr>
            </a:br>
            <a:r>
              <a:rPr lang="en-US" sz="2400" dirty="0">
                <a:hlinkClick r:id="rId3"/>
              </a:rPr>
              <a:t>https://www.pbisapps.org/community/Pages/The-October-Catch.aspx</a:t>
            </a:r>
            <a:br>
              <a:rPr lang="en-US" sz="2400" dirty="0"/>
            </a:br>
            <a:endParaRPr lang="en-US" sz="2400" b="1" dirty="0">
              <a:solidFill>
                <a:schemeClr val="accent6">
                  <a:lumMod val="50000"/>
                </a:schemeClr>
              </a:solidFill>
            </a:endParaRPr>
          </a:p>
        </p:txBody>
      </p:sp>
      <p:pic>
        <p:nvPicPr>
          <p:cNvPr id="117762" name="Picture 3">
            <a:hlinkClick r:id="rId3"/>
            <a:extLst>
              <a:ext uri="{FF2B5EF4-FFF2-40B4-BE49-F238E27FC236}">
                <a16:creationId xmlns:a16="http://schemas.microsoft.com/office/drawing/2014/main" id="{8EA80EB3-5D7F-1E47-B8FC-57053F010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25663"/>
            <a:ext cx="9144000"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6">
            <a:extLst>
              <a:ext uri="{FF2B5EF4-FFF2-40B4-BE49-F238E27FC236}">
                <a16:creationId xmlns:a16="http://schemas.microsoft.com/office/drawing/2014/main" id="{A83FBB06-479F-B846-8569-B8BAA705F989}"/>
              </a:ext>
            </a:extLst>
          </p:cNvPr>
          <p:cNvSpPr>
            <a:spLocks noGrp="1"/>
          </p:cNvSpPr>
          <p:nvPr>
            <p:ph type="title"/>
          </p:nvPr>
        </p:nvSpPr>
        <p:spPr>
          <a:xfrm>
            <a:off x="628650" y="244475"/>
            <a:ext cx="7583488" cy="993775"/>
          </a:xfrm>
        </p:spPr>
        <p:txBody>
          <a:bodyPr/>
          <a:lstStyle/>
          <a:p>
            <a:pPr eaLnBrk="1" hangingPunct="1">
              <a:defRPr/>
            </a:pPr>
            <a:r>
              <a:rPr lang="en-US" altLang="en-US" sz="4000" b="1" dirty="0">
                <a:solidFill>
                  <a:schemeClr val="accent6">
                    <a:lumMod val="50000"/>
                  </a:schemeClr>
                </a:solidFill>
                <a:ea typeface="Calibri" panose="020F0502020204030204" pitchFamily="34" charset="0"/>
                <a:cs typeface="Calibri" panose="020F0502020204030204" pitchFamily="34" charset="0"/>
              </a:rPr>
              <a:t>Indicators of Possible Problems</a:t>
            </a:r>
          </a:p>
        </p:txBody>
      </p:sp>
      <p:sp>
        <p:nvSpPr>
          <p:cNvPr id="119810" name="Content Placeholder 7">
            <a:extLst>
              <a:ext uri="{FF2B5EF4-FFF2-40B4-BE49-F238E27FC236}">
                <a16:creationId xmlns:a16="http://schemas.microsoft.com/office/drawing/2014/main" id="{C3293D9F-119F-3C41-BC07-7BD3029CFB1F}"/>
              </a:ext>
            </a:extLst>
          </p:cNvPr>
          <p:cNvSpPr>
            <a:spLocks noGrp="1"/>
          </p:cNvSpPr>
          <p:nvPr>
            <p:ph idx="1"/>
          </p:nvPr>
        </p:nvSpPr>
        <p:spPr>
          <a:xfrm>
            <a:off x="628650" y="1457325"/>
            <a:ext cx="7886700" cy="4351338"/>
          </a:xfrm>
        </p:spPr>
        <p:txBody>
          <a:bodyPr/>
          <a:lstStyle/>
          <a:p>
            <a:pPr marL="0" indent="0" eaLnBrk="1" hangingPunct="1">
              <a:lnSpc>
                <a:spcPct val="70000"/>
              </a:lnSpc>
              <a:buFont typeface="Wingdings 2" pitchFamily="2" charset="2"/>
              <a:buNone/>
            </a:pPr>
            <a:r>
              <a:rPr lang="en-US" altLang="en-US" sz="3200" dirty="0"/>
              <a:t>Identify problems based on your school’</a:t>
            </a:r>
            <a:r>
              <a:rPr lang="en-US" altLang="ja-JP" sz="3200" dirty="0">
                <a:cs typeface="Yu Gothic" panose="020B0400000000000000" pitchFamily="34" charset="-128"/>
              </a:rPr>
              <a:t>s:</a:t>
            </a:r>
          </a:p>
          <a:p>
            <a:pPr marL="0" indent="0" eaLnBrk="1" hangingPunct="1">
              <a:lnSpc>
                <a:spcPct val="70000"/>
              </a:lnSpc>
              <a:buFont typeface="Wingdings 3" pitchFamily="2" charset="2"/>
              <a:buNone/>
            </a:pPr>
            <a:endParaRPr lang="en-US" altLang="en-US" sz="3200" dirty="0"/>
          </a:p>
          <a:p>
            <a:pPr lvl="1" eaLnBrk="1" hangingPunct="1">
              <a:lnSpc>
                <a:spcPct val="70000"/>
              </a:lnSpc>
            </a:pPr>
            <a:r>
              <a:rPr lang="en-US" altLang="en-US" sz="2800" dirty="0"/>
              <a:t>Desirable and undesirable trends</a:t>
            </a:r>
            <a:endParaRPr lang="en-US" altLang="ja-JP" sz="2800" dirty="0">
              <a:cs typeface="Yu Gothic" panose="020B0400000000000000" pitchFamily="34" charset="-128"/>
            </a:endParaRPr>
          </a:p>
          <a:p>
            <a:pPr lvl="1" eaLnBrk="1" hangingPunct="1">
              <a:lnSpc>
                <a:spcPct val="70000"/>
              </a:lnSpc>
            </a:pPr>
            <a:endParaRPr lang="en-US" altLang="en-US" sz="2800" dirty="0"/>
          </a:p>
          <a:p>
            <a:pPr lvl="1" eaLnBrk="1" hangingPunct="1">
              <a:lnSpc>
                <a:spcPct val="70000"/>
              </a:lnSpc>
            </a:pPr>
            <a:r>
              <a:rPr lang="en-US" altLang="ja-JP" sz="2800" dirty="0">
                <a:cs typeface="Yu Gothic" panose="020B0400000000000000" pitchFamily="34" charset="-128"/>
              </a:rPr>
              <a:t>Average Referrals Per Day Per Month for this year and for corresponding months of the previous year</a:t>
            </a:r>
          </a:p>
          <a:p>
            <a:pPr lvl="1" eaLnBrk="1" hangingPunct="1">
              <a:lnSpc>
                <a:spcPct val="70000"/>
              </a:lnSpc>
              <a:buFont typeface="Verdana" panose="020B0604030504040204" pitchFamily="34" charset="0"/>
              <a:buNone/>
            </a:pPr>
            <a:endParaRPr lang="en-US" altLang="ja-JP" sz="2800" dirty="0">
              <a:cs typeface="Yu Gothic" panose="020B0400000000000000" pitchFamily="34" charset="-128"/>
            </a:endParaRPr>
          </a:p>
          <a:p>
            <a:pPr lvl="1" eaLnBrk="1" hangingPunct="1">
              <a:lnSpc>
                <a:spcPct val="70000"/>
              </a:lnSpc>
            </a:pPr>
            <a:r>
              <a:rPr lang="en-US" altLang="ja-JP" sz="2800" dirty="0">
                <a:cs typeface="Yu Gothic" panose="020B0400000000000000" pitchFamily="34" charset="-128"/>
              </a:rPr>
              <a:t>Average Referrals Per Day Per Month compared to the national median</a:t>
            </a:r>
            <a:endParaRPr lang="en-US" altLang="en-US" sz="2800" dirty="0"/>
          </a:p>
          <a:p>
            <a:pPr lvl="1" eaLnBrk="1" hangingPunct="1">
              <a:lnSpc>
                <a:spcPct val="70000"/>
              </a:lnSpc>
              <a:buFont typeface="Verdana" panose="020B0604030504040204" pitchFamily="34" charset="0"/>
              <a:buNone/>
            </a:pPr>
            <a:endParaRPr lang="en-US" altLang="en-US" sz="2800" dirty="0"/>
          </a:p>
          <a:p>
            <a:pPr lvl="1" eaLnBrk="1" hangingPunct="1">
              <a:lnSpc>
                <a:spcPct val="70000"/>
              </a:lnSpc>
            </a:pPr>
            <a:r>
              <a:rPr lang="en-US" altLang="en-US" sz="2800" dirty="0"/>
              <a:t>Faculty, parent, and student opinions regarding acceptable or not acceptable levels of BODFs</a:t>
            </a:r>
            <a:endParaRPr lang="en-US" altLang="en-US" sz="2400" dirty="0"/>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3"/>
          <p:cNvSpPr>
            <a:spLocks noGrp="1"/>
          </p:cNvSpPr>
          <p:nvPr>
            <p:ph type="title"/>
            <p:custDataLst>
              <p:tags r:id="rId2"/>
            </p:custDataLst>
          </p:nvPr>
        </p:nvSpPr>
        <p:spPr>
          <a:xfrm>
            <a:off x="628650" y="365125"/>
            <a:ext cx="7886700" cy="1325563"/>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CICO - Reports:</a:t>
            </a:r>
          </a:p>
        </p:txBody>
      </p:sp>
      <p:sp>
        <p:nvSpPr>
          <p:cNvPr id="65538" name="Content Placeholder 5"/>
          <p:cNvSpPr>
            <a:spLocks noGrp="1"/>
          </p:cNvSpPr>
          <p:nvPr>
            <p:ph sz="half" idx="1"/>
            <p:custDataLst>
              <p:tags r:id="rId3"/>
            </p:custDataLst>
          </p:nvPr>
        </p:nvSpPr>
        <p:spPr>
          <a:xfrm>
            <a:off x="533400" y="1968500"/>
            <a:ext cx="3657600" cy="3975100"/>
          </a:xfrm>
          <a:prstGeom prst="rect">
            <a:avLst/>
          </a:prstGeom>
          <a:noFill/>
          <a:ln>
            <a:miter lim="800000"/>
          </a:ln>
        </p:spPr>
        <p:txBody>
          <a:bodyPr vert="horz" wrap="square" lIns="91440" tIns="45720" rIns="91440" bIns="45720" anchor="t" anchorCtr="0">
            <a:noAutofit/>
          </a:bodyPr>
          <a:lstStyle>
            <a:lvl1pPr marL="171450" indent="-171450" algn="l" defTabSz="685800" rtl="0" eaLnBrk="0" fontAlgn="base" hangingPunct="0">
              <a:lnSpc>
                <a:spcPct val="90000"/>
              </a:lnSpc>
              <a:spcBef>
                <a:spcPts val="750"/>
              </a:spcBef>
              <a:spcAft>
                <a:spcPct val="0"/>
              </a:spcAft>
              <a:buClrTx/>
              <a:buSzTx/>
              <a:buFont typeface="Arial"/>
              <a:buChar char="•"/>
              <a:defRPr kumimoji="0" lang="en-US" altLang="en-US" sz="1900" b="0" i="0" u="none" baseline="0">
                <a:solidFill>
                  <a:schemeClr val="tx1"/>
                </a:solidFill>
                <a:effectLst/>
                <a:latin typeface="Calibri" charset="0"/>
              </a:defRPr>
            </a:lvl1pPr>
            <a:lvl2pPr marL="514350" indent="-171450" algn="l" defTabSz="685800" rtl="0" eaLnBrk="0" fontAlgn="base" hangingPunct="0">
              <a:lnSpc>
                <a:spcPct val="90000"/>
              </a:lnSpc>
              <a:spcBef>
                <a:spcPts val="375"/>
              </a:spcBef>
              <a:spcAft>
                <a:spcPct val="0"/>
              </a:spcAft>
              <a:buClrTx/>
              <a:buSzTx/>
              <a:buFont typeface="Arial"/>
              <a:buChar char="•"/>
              <a:defRPr kumimoji="0" lang="en-US" altLang="en-US" sz="1600" b="0" i="0" u="none" baseline="0">
                <a:solidFill>
                  <a:schemeClr val="tx1"/>
                </a:solidFill>
                <a:effectLst/>
                <a:latin typeface="Calibri" charset="0"/>
              </a:defRPr>
            </a:lvl2pPr>
            <a:lvl3pPr marL="857250" indent="-171450" algn="l" defTabSz="685800" rtl="0" eaLnBrk="0" fontAlgn="base" hangingPunct="0">
              <a:lnSpc>
                <a:spcPct val="90000"/>
              </a:lnSpc>
              <a:spcBef>
                <a:spcPts val="375"/>
              </a:spcBef>
              <a:spcAft>
                <a:spcPct val="0"/>
              </a:spcAft>
              <a:buClrTx/>
              <a:buSzTx/>
              <a:buFont typeface="Arial"/>
              <a:buChar char="•"/>
              <a:defRPr kumimoji="0" lang="en-US" altLang="en-US" sz="1300" b="0" i="0" u="none" baseline="0">
                <a:solidFill>
                  <a:schemeClr val="tx1"/>
                </a:solidFill>
                <a:effectLst/>
                <a:latin typeface="Calibri" charset="0"/>
              </a:defRPr>
            </a:lvl3pPr>
            <a:lvl4pPr marL="1200150" indent="-171450" algn="l" defTabSz="685800" rtl="0" eaLnBrk="0" fontAlgn="base" hangingPunct="0">
              <a:lnSpc>
                <a:spcPct val="90000"/>
              </a:lnSpc>
              <a:spcBef>
                <a:spcPts val="375"/>
              </a:spcBef>
              <a:spcAft>
                <a:spcPct val="0"/>
              </a:spcAft>
              <a:buClrTx/>
              <a:buSzTx/>
              <a:buFont typeface="Arial"/>
              <a:buChar char="•"/>
              <a:defRPr kumimoji="0" lang="en-US" altLang="en-US" sz="1100" b="0" i="0" u="none" baseline="0">
                <a:solidFill>
                  <a:schemeClr val="tx1"/>
                </a:solidFill>
                <a:effectLst/>
                <a:latin typeface="Calibri" charset="0"/>
              </a:defRPr>
            </a:lvl4pPr>
            <a:lvl5pPr marL="1543050" indent="-171450" algn="l" defTabSz="685800" rtl="0" eaLnBrk="0" fontAlgn="base" hangingPunct="0">
              <a:lnSpc>
                <a:spcPct val="90000"/>
              </a:lnSpc>
              <a:spcBef>
                <a:spcPts val="375"/>
              </a:spcBef>
              <a:spcAft>
                <a:spcPct val="0"/>
              </a:spcAft>
              <a:buClrTx/>
              <a:buSzTx/>
              <a:buFont typeface="Arial"/>
              <a:buChar char="•"/>
              <a:defRPr kumimoji="0" lang="en-US" altLang="en-US" sz="1100" b="0" i="0" u="none" baseline="0">
                <a:solidFill>
                  <a:schemeClr val="tx1"/>
                </a:solidFill>
                <a:effectLst/>
                <a:latin typeface="Calibri" charset="0"/>
              </a:defRPr>
            </a:lvl5pPr>
          </a:lstStyle>
          <a:p>
            <a:pPr lvl="0" eaLnBrk="1" hangingPunct="1"/>
            <a:r>
              <a:rPr lang="en-US" altLang="en-US" sz="2100"/>
              <a:t>School-wide Report</a:t>
            </a:r>
          </a:p>
          <a:p>
            <a:pPr lvl="0" eaLnBrk="1" hangingPunct="1"/>
            <a:r>
              <a:rPr lang="en-US" altLang="en-US" sz="2100"/>
              <a:t>Average Daily Points</a:t>
            </a:r>
          </a:p>
          <a:p>
            <a:pPr lvl="0" eaLnBrk="1" hangingPunct="1"/>
            <a:r>
              <a:rPr lang="en-US" altLang="en-US" sz="2100"/>
              <a:t>Student Count</a:t>
            </a:r>
          </a:p>
          <a:p>
            <a:pPr lvl="0" eaLnBrk="1" hangingPunct="1"/>
            <a:r>
              <a:rPr lang="en-US" altLang="en-US" sz="2100"/>
              <a:t>Student Period</a:t>
            </a:r>
          </a:p>
          <a:p>
            <a:pPr lvl="0" eaLnBrk="1" hangingPunct="1"/>
            <a:r>
              <a:rPr lang="en-US" altLang="en-US" sz="2100"/>
              <a:t>Student Single Period</a:t>
            </a:r>
          </a:p>
        </p:txBody>
      </p:sp>
      <p:pic>
        <p:nvPicPr>
          <p:cNvPr id="65539" name="Content Placeholder 7"/>
          <p:cNvPicPr>
            <a:picLocks noGrp="1" noChangeAspect="1"/>
          </p:cNvPicPr>
          <p:nvPr>
            <p:ph sz="half" idx="2"/>
            <p:custDataLst>
              <p:tags r:id="rId4"/>
            </p:custDataLst>
          </p:nvPr>
        </p:nvPicPr>
        <p:blipFill>
          <a:blip r:embed="rId12"/>
          <a:srcRect t="-56974" b="-56974"/>
          <a:stretch>
            <a:fillRect/>
          </a:stretch>
        </p:blipFill>
        <p:spPr>
          <a:xfrm>
            <a:off x="4095750" y="-1143000"/>
            <a:ext cx="4819650" cy="4989513"/>
          </a:xfrm>
          <a:prstGeom prst="rect">
            <a:avLst/>
          </a:prstGeom>
          <a:noFill/>
          <a:ln>
            <a:noFill/>
            <a:miter lim="800000"/>
          </a:ln>
        </p:spPr>
      </p:pic>
      <p:sp>
        <p:nvSpPr>
          <p:cNvPr id="65540" name="Slide Number Placeholder 2"/>
          <p:cNvSpPr>
            <a:spLocks noGrp="1"/>
          </p:cNvSpPr>
          <p:nvPr>
            <p:ph type="sldNum" idx="12"/>
            <p:custDataLst>
              <p:tags r:id="rId5"/>
            </p:custDataLst>
          </p:nvPr>
        </p:nvSpPr>
        <p:spPr>
          <a:xfrm>
            <a:off x="6457950" y="6356350"/>
            <a:ext cx="2057400" cy="365125"/>
          </a:xfrm>
          <a:prstGeom prst="rect">
            <a:avLst/>
          </a:prstGeom>
          <a:noFill/>
          <a:ln>
            <a:noFill/>
            <a:miter lim="800000"/>
          </a:ln>
        </p:spPr>
        <p:txBody>
          <a:bodyPr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E38EFA6E-3004-466A-8B93-B6C5C1831F4B}" type="slidenum">
              <a:rPr lang="en-US" altLang="en-US" sz="1100">
                <a:solidFill>
                  <a:srgbClr val="A6A6A6"/>
                </a:solidFill>
                <a:latin typeface="Arial"/>
              </a:rPr>
              <a:t>48</a:t>
            </a:fld>
            <a:endParaRPr lang="en-US" altLang="en-US" sz="1100">
              <a:solidFill>
                <a:srgbClr val="A6A6A6"/>
              </a:solidFill>
              <a:latin typeface="Arial"/>
            </a:endParaRPr>
          </a:p>
        </p:txBody>
      </p:sp>
      <p:pic>
        <p:nvPicPr>
          <p:cNvPr id="65541" name="Picture 8"/>
          <p:cNvPicPr>
            <a:picLocks noChangeAspect="1"/>
          </p:cNvPicPr>
          <p:nvPr>
            <p:custDataLst>
              <p:tags r:id="rId6"/>
            </p:custDataLst>
          </p:nvPr>
        </p:nvPicPr>
        <p:blipFill>
          <a:blip r:embed="rId13"/>
          <a:stretch>
            <a:fillRect/>
          </a:stretch>
        </p:blipFill>
        <p:spPr>
          <a:xfrm>
            <a:off x="4114800" y="2362200"/>
            <a:ext cx="4800600" cy="1828800"/>
          </a:xfrm>
          <a:prstGeom prst="rect">
            <a:avLst/>
          </a:prstGeom>
          <a:noFill/>
          <a:ln>
            <a:noFill/>
            <a:miter lim="800000"/>
          </a:ln>
        </p:spPr>
      </p:pic>
      <p:pic>
        <p:nvPicPr>
          <p:cNvPr id="65542" name="Picture 9"/>
          <p:cNvPicPr>
            <a:picLocks noChangeAspect="1"/>
          </p:cNvPicPr>
          <p:nvPr>
            <p:custDataLst>
              <p:tags r:id="rId7"/>
            </p:custDataLst>
          </p:nvPr>
        </p:nvPicPr>
        <p:blipFill>
          <a:blip r:embed="rId14"/>
          <a:stretch>
            <a:fillRect/>
          </a:stretch>
        </p:blipFill>
        <p:spPr>
          <a:xfrm>
            <a:off x="4191000" y="3962400"/>
            <a:ext cx="4724400" cy="1371600"/>
          </a:xfrm>
          <a:prstGeom prst="rect">
            <a:avLst/>
          </a:prstGeom>
          <a:noFill/>
          <a:ln>
            <a:noFill/>
            <a:miter lim="800000"/>
          </a:ln>
        </p:spPr>
      </p:pic>
      <p:pic>
        <p:nvPicPr>
          <p:cNvPr id="65543" name="Picture 10"/>
          <p:cNvPicPr>
            <a:picLocks noChangeAspect="1"/>
          </p:cNvPicPr>
          <p:nvPr>
            <p:custDataLst>
              <p:tags r:id="rId8"/>
            </p:custDataLst>
          </p:nvPr>
        </p:nvPicPr>
        <p:blipFill>
          <a:blip r:embed="rId15"/>
          <a:stretch>
            <a:fillRect/>
          </a:stretch>
        </p:blipFill>
        <p:spPr>
          <a:xfrm>
            <a:off x="4237038" y="5334000"/>
            <a:ext cx="4678362" cy="1371600"/>
          </a:xfrm>
          <a:prstGeom prst="rect">
            <a:avLst/>
          </a:prstGeom>
          <a:noFill/>
          <a:ln>
            <a:noFill/>
            <a:miter lim="800000"/>
          </a:ln>
        </p:spPr>
      </p:pic>
      <p:pic>
        <p:nvPicPr>
          <p:cNvPr id="65544" name="Picture 11"/>
          <p:cNvPicPr>
            <a:picLocks noChangeAspect="1"/>
          </p:cNvPicPr>
          <p:nvPr>
            <p:custDataLst>
              <p:tags r:id="rId9"/>
            </p:custDataLst>
          </p:nvPr>
        </p:nvPicPr>
        <p:blipFill>
          <a:blip r:embed="rId16"/>
          <a:stretch>
            <a:fillRect/>
          </a:stretch>
        </p:blipFill>
        <p:spPr>
          <a:xfrm>
            <a:off x="228600" y="5029200"/>
            <a:ext cx="3962400" cy="1600200"/>
          </a:xfrm>
          <a:prstGeom prst="rect">
            <a:avLst/>
          </a:prstGeom>
          <a:noFill/>
          <a:ln>
            <a:noFill/>
            <a:miter lim="800000"/>
          </a:ln>
        </p:spPr>
      </p:pic>
    </p:spTree>
    <p:custDataLst>
      <p:tags r:id="rId1"/>
    </p:custDataLst>
    <p:extLst>
      <p:ext uri="{BB962C8B-B14F-4D97-AF65-F5344CB8AC3E}">
        <p14:creationId xmlns:p14="http://schemas.microsoft.com/office/powerpoint/2010/main" val="3096614035"/>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DE978992-B8F6-BA49-AA9D-24833B3E19AC}"/>
              </a:ext>
            </a:extLst>
          </p:cNvPr>
          <p:cNvSpPr>
            <a:spLocks noGrp="1"/>
          </p:cNvSpPr>
          <p:nvPr>
            <p:ph type="title"/>
            <p:custDataLst>
              <p:tags r:id="rId2"/>
            </p:custDataLst>
          </p:nvPr>
        </p:nvSpPr>
        <p:spPr/>
        <p:txBody>
          <a:bodyPr vert="horz" wrap="square" lIns="91440" tIns="45720" rIns="91440" bIns="45720" numCol="1" anchor="ctr" anchorCtr="0" compatLnSpc="1">
            <a:prstTxWarp prst="textNoShape">
              <a:avLst/>
            </a:prstTxWarp>
          </a:bodyPr>
          <a:lstStyle/>
          <a:p>
            <a:pPr marL="0" marR="0" lvl="0" indent="0" algn="l" defTabSz="685800" rtl="0" eaLnBrk="0" fontAlgn="base" latinLnBrk="0" hangingPunct="0">
              <a:lnSpc>
                <a:spcPct val="90000"/>
              </a:lnSpc>
              <a:spcBef>
                <a:spcPct val="0"/>
              </a:spcBef>
              <a:spcAft>
                <a:spcPct val="0"/>
              </a:spcAft>
              <a:buClrTx/>
              <a:buSzTx/>
              <a:buFontTx/>
              <a:buNone/>
              <a:defRPr/>
            </a:pPr>
            <a:r>
              <a:rPr kumimoji="0" lang="en-US" sz="4000" b="1" i="0" u="none" strike="noStrike" kern="1200" cap="none" spc="0" normalizeH="0" baseline="0" noProof="0">
                <a:ln>
                  <a:noFill/>
                </a:ln>
                <a:solidFill>
                  <a:schemeClr val="accent6">
                    <a:lumMod val="50000"/>
                  </a:schemeClr>
                </a:solidFill>
                <a:effectLst/>
                <a:uLnTx/>
                <a:uFillTx/>
                <a:latin typeface="+mj-lt"/>
                <a:ea typeface="+mj-ea"/>
                <a:cs typeface="+mj-cs"/>
              </a:rPr>
              <a:t>Do you have decision rules for CICO?</a:t>
            </a:r>
          </a:p>
        </p:txBody>
      </p:sp>
      <p:sp>
        <p:nvSpPr>
          <p:cNvPr id="67586" name="Content Placeholder 2">
            <a:extLst>
              <a:ext uri="{FF2B5EF4-FFF2-40B4-BE49-F238E27FC236}">
                <a16:creationId xmlns:a16="http://schemas.microsoft.com/office/drawing/2014/main" id="{DDB496F4-A839-FB47-936E-672EDAD834FB}"/>
              </a:ext>
            </a:extLst>
          </p:cNvPr>
          <p:cNvSpPr>
            <a:spLocks noGrp="1"/>
          </p:cNvSpPr>
          <p:nvPr>
            <p:ph sz="half" idx="1"/>
            <p:custDataLst>
              <p:tags r:id="rId3"/>
            </p:custDataLst>
          </p:nvPr>
        </p:nvSpPr>
        <p:spPr>
          <a:xfrm>
            <a:off x="628650" y="1477963"/>
            <a:ext cx="3886200" cy="4351337"/>
          </a:xfrm>
        </p:spPr>
        <p:txBody>
          <a:bodyPr vert="horz" wrap="square" lIns="91440" tIns="45720" rIns="91440" bIns="45720" numCol="1" anchor="t" anchorCtr="0" compatLnSpc="1">
            <a:prstTxWarp prst="textNoShape">
              <a:avLst/>
            </a:prstTxWarp>
            <a:noAutofit/>
          </a:bodyPr>
          <a:lstStyle>
            <a:lvl1pPr marL="171450" indent="-171450" algn="l" defTabSz="685800" rtl="0" eaLnBrk="0" fontAlgn="base" hangingPunct="0">
              <a:lnSpc>
                <a:spcPct val="90000"/>
              </a:lnSpc>
              <a:spcBef>
                <a:spcPts val="750"/>
              </a:spcBef>
              <a:spcAft>
                <a:spcPct val="0"/>
              </a:spcAft>
              <a:buClrTx/>
              <a:buSzTx/>
              <a:buFont typeface="Arial"/>
              <a:buChar char="•"/>
              <a:defRPr kumimoji="0" lang="en-US" altLang="en-US" sz="1900" b="0" i="0" u="none" baseline="0">
                <a:solidFill>
                  <a:schemeClr val="tx1"/>
                </a:solidFill>
                <a:effectLst/>
                <a:latin typeface="Calibri" charset="0"/>
              </a:defRPr>
            </a:lvl1pPr>
            <a:lvl2pPr marL="514350" indent="-171450" algn="l" defTabSz="685800" rtl="0" eaLnBrk="0" fontAlgn="base" hangingPunct="0">
              <a:lnSpc>
                <a:spcPct val="90000"/>
              </a:lnSpc>
              <a:spcBef>
                <a:spcPts val="375"/>
              </a:spcBef>
              <a:spcAft>
                <a:spcPct val="0"/>
              </a:spcAft>
              <a:buClrTx/>
              <a:buSzTx/>
              <a:buFont typeface="Arial"/>
              <a:buChar char="•"/>
              <a:defRPr kumimoji="0" lang="en-US" altLang="en-US" sz="1600" b="0" i="0" u="none" baseline="0">
                <a:solidFill>
                  <a:schemeClr val="tx1"/>
                </a:solidFill>
                <a:effectLst/>
                <a:latin typeface="Calibri" charset="0"/>
              </a:defRPr>
            </a:lvl2pPr>
            <a:lvl3pPr marL="857250" indent="-171450" algn="l" defTabSz="685800" rtl="0" eaLnBrk="0" fontAlgn="base" hangingPunct="0">
              <a:lnSpc>
                <a:spcPct val="90000"/>
              </a:lnSpc>
              <a:spcBef>
                <a:spcPts val="375"/>
              </a:spcBef>
              <a:spcAft>
                <a:spcPct val="0"/>
              </a:spcAft>
              <a:buClrTx/>
              <a:buSzTx/>
              <a:buFont typeface="Arial"/>
              <a:buChar char="•"/>
              <a:defRPr kumimoji="0" lang="en-US" altLang="en-US" sz="1300" b="0" i="0" u="none" baseline="0">
                <a:solidFill>
                  <a:schemeClr val="tx1"/>
                </a:solidFill>
                <a:effectLst/>
                <a:latin typeface="Calibri" charset="0"/>
              </a:defRPr>
            </a:lvl3pPr>
            <a:lvl4pPr marL="1200150" indent="-171450" algn="l" defTabSz="685800" rtl="0" eaLnBrk="0" fontAlgn="base" hangingPunct="0">
              <a:lnSpc>
                <a:spcPct val="90000"/>
              </a:lnSpc>
              <a:spcBef>
                <a:spcPts val="375"/>
              </a:spcBef>
              <a:spcAft>
                <a:spcPct val="0"/>
              </a:spcAft>
              <a:buClrTx/>
              <a:buSzTx/>
              <a:buFont typeface="Arial"/>
              <a:buChar char="•"/>
              <a:defRPr kumimoji="0" lang="en-US" altLang="en-US" sz="1100" b="0" i="0" u="none" baseline="0">
                <a:solidFill>
                  <a:schemeClr val="tx1"/>
                </a:solidFill>
                <a:effectLst/>
                <a:latin typeface="Calibri" charset="0"/>
              </a:defRPr>
            </a:lvl4pPr>
            <a:lvl5pPr marL="1543050" indent="-171450" algn="l" defTabSz="685800" rtl="0" eaLnBrk="0" fontAlgn="base" hangingPunct="0">
              <a:lnSpc>
                <a:spcPct val="90000"/>
              </a:lnSpc>
              <a:spcBef>
                <a:spcPts val="375"/>
              </a:spcBef>
              <a:spcAft>
                <a:spcPct val="0"/>
              </a:spcAft>
              <a:buClrTx/>
              <a:buSzTx/>
              <a:buFont typeface="Arial"/>
              <a:buChar char="•"/>
              <a:defRPr kumimoji="0" lang="en-US" altLang="en-US" sz="1100" b="0" i="0" u="none" baseline="0">
                <a:solidFill>
                  <a:schemeClr val="tx1"/>
                </a:solidFill>
                <a:effectLst/>
                <a:latin typeface="Calibri" charset="0"/>
              </a:defRPr>
            </a:lvl5pPr>
          </a:lstStyle>
          <a:p>
            <a:pPr marL="0" marR="0" lvl="0" indent="0">
              <a:buNone/>
            </a:pPr>
            <a:r>
              <a:rPr sz="2100" b="1" u="sng" dirty="0"/>
              <a:t>Consider referring students for additional supports when:</a:t>
            </a:r>
          </a:p>
          <a:p>
            <a:pPr marL="171450" marR="0" lvl="0" indent="-171450"/>
            <a:r>
              <a:rPr sz="2100" dirty="0"/>
              <a:t>You see failure for 2-6 weeks</a:t>
            </a:r>
          </a:p>
          <a:p>
            <a:pPr marL="171450" marR="0" lvl="0" indent="-171450"/>
            <a:r>
              <a:rPr sz="2100" dirty="0"/>
              <a:t>Student receives 6th </a:t>
            </a:r>
            <a:r>
              <a:rPr lang="en-US" sz="2100" dirty="0"/>
              <a:t>BODF</a:t>
            </a:r>
            <a:endParaRPr sz="2100" dirty="0"/>
          </a:p>
          <a:p>
            <a:pPr marL="171450" marR="0" lvl="0" indent="-171450"/>
            <a:r>
              <a:rPr sz="2100" dirty="0"/>
              <a:t>Five absences in 30 days</a:t>
            </a:r>
          </a:p>
          <a:p>
            <a:pPr marL="171450" marR="0" lvl="0" indent="-171450"/>
            <a:r>
              <a:rPr sz="2100" dirty="0"/>
              <a:t>Problem behaviors become dangerous</a:t>
            </a:r>
          </a:p>
          <a:p>
            <a:pPr marL="171450" marR="0" lvl="0" indent="-171450"/>
            <a:r>
              <a:rPr sz="2100" dirty="0"/>
              <a:t>There is a mental health concern</a:t>
            </a:r>
          </a:p>
          <a:p>
            <a:pPr marL="171450" marR="0" lvl="0" indent="-171450"/>
            <a:r>
              <a:rPr sz="2100" dirty="0"/>
              <a:t>The family requests additional supports</a:t>
            </a:r>
            <a:br>
              <a:rPr sz="2100" dirty="0"/>
            </a:br>
            <a:endParaRPr sz="2100" dirty="0"/>
          </a:p>
          <a:p>
            <a:pPr marL="171450" marR="0" lvl="0" indent="-171450"/>
            <a:endParaRPr sz="2100" dirty="0"/>
          </a:p>
        </p:txBody>
      </p:sp>
      <p:sp>
        <p:nvSpPr>
          <p:cNvPr id="67587" name="Content Placeholder 3">
            <a:extLst>
              <a:ext uri="{FF2B5EF4-FFF2-40B4-BE49-F238E27FC236}">
                <a16:creationId xmlns:a16="http://schemas.microsoft.com/office/drawing/2014/main" id="{3BEF2D4E-81CB-5040-B3BC-3D0F3CAC89E4}"/>
              </a:ext>
            </a:extLst>
          </p:cNvPr>
          <p:cNvSpPr>
            <a:spLocks noGrp="1"/>
          </p:cNvSpPr>
          <p:nvPr>
            <p:ph sz="half" idx="2"/>
            <p:custDataLst>
              <p:tags r:id="rId4"/>
            </p:custDataLst>
          </p:nvPr>
        </p:nvSpPr>
        <p:spPr>
          <a:xfrm>
            <a:off x="4629150" y="1497013"/>
            <a:ext cx="3886200" cy="4351337"/>
          </a:xfrm>
        </p:spPr>
        <p:txBody>
          <a:bodyPr vert="horz" wrap="square" lIns="91440" tIns="45720" rIns="91440" bIns="45720" numCol="1" anchor="t" anchorCtr="0" compatLnSpc="1">
            <a:prstTxWarp prst="textNoShape">
              <a:avLst/>
            </a:prstTxWarp>
            <a:noAutofit/>
          </a:bodyPr>
          <a:lstStyle>
            <a:lvl1pPr marL="171450" indent="-171450" algn="l" defTabSz="685800" rtl="0" eaLnBrk="0" fontAlgn="base" hangingPunct="0">
              <a:lnSpc>
                <a:spcPct val="90000"/>
              </a:lnSpc>
              <a:spcBef>
                <a:spcPts val="750"/>
              </a:spcBef>
              <a:spcAft>
                <a:spcPct val="0"/>
              </a:spcAft>
              <a:buClrTx/>
              <a:buSzTx/>
              <a:buFont typeface="Arial"/>
              <a:buChar char="•"/>
              <a:defRPr kumimoji="0" lang="en-US" altLang="en-US" sz="1900" b="0" i="0" u="none" baseline="0">
                <a:solidFill>
                  <a:schemeClr val="tx1"/>
                </a:solidFill>
                <a:effectLst/>
                <a:latin typeface="Calibri" charset="0"/>
              </a:defRPr>
            </a:lvl1pPr>
            <a:lvl2pPr marL="514350" indent="-171450" algn="l" defTabSz="685800" rtl="0" eaLnBrk="0" fontAlgn="base" hangingPunct="0">
              <a:lnSpc>
                <a:spcPct val="90000"/>
              </a:lnSpc>
              <a:spcBef>
                <a:spcPts val="375"/>
              </a:spcBef>
              <a:spcAft>
                <a:spcPct val="0"/>
              </a:spcAft>
              <a:buClrTx/>
              <a:buSzTx/>
              <a:buFont typeface="Arial"/>
              <a:buChar char="•"/>
              <a:defRPr kumimoji="0" lang="en-US" altLang="en-US" sz="1600" b="0" i="0" u="none" baseline="0">
                <a:solidFill>
                  <a:schemeClr val="tx1"/>
                </a:solidFill>
                <a:effectLst/>
                <a:latin typeface="Calibri" charset="0"/>
              </a:defRPr>
            </a:lvl2pPr>
            <a:lvl3pPr marL="857250" indent="-171450" algn="l" defTabSz="685800" rtl="0" eaLnBrk="0" fontAlgn="base" hangingPunct="0">
              <a:lnSpc>
                <a:spcPct val="90000"/>
              </a:lnSpc>
              <a:spcBef>
                <a:spcPts val="375"/>
              </a:spcBef>
              <a:spcAft>
                <a:spcPct val="0"/>
              </a:spcAft>
              <a:buClrTx/>
              <a:buSzTx/>
              <a:buFont typeface="Arial"/>
              <a:buChar char="•"/>
              <a:defRPr kumimoji="0" lang="en-US" altLang="en-US" sz="1300" b="0" i="0" u="none" baseline="0">
                <a:solidFill>
                  <a:schemeClr val="tx1"/>
                </a:solidFill>
                <a:effectLst/>
                <a:latin typeface="Calibri" charset="0"/>
              </a:defRPr>
            </a:lvl3pPr>
            <a:lvl4pPr marL="1200150" indent="-171450" algn="l" defTabSz="685800" rtl="0" eaLnBrk="0" fontAlgn="base" hangingPunct="0">
              <a:lnSpc>
                <a:spcPct val="90000"/>
              </a:lnSpc>
              <a:spcBef>
                <a:spcPts val="375"/>
              </a:spcBef>
              <a:spcAft>
                <a:spcPct val="0"/>
              </a:spcAft>
              <a:buClrTx/>
              <a:buSzTx/>
              <a:buFont typeface="Arial"/>
              <a:buChar char="•"/>
              <a:defRPr kumimoji="0" lang="en-US" altLang="en-US" sz="1100" b="0" i="0" u="none" baseline="0">
                <a:solidFill>
                  <a:schemeClr val="tx1"/>
                </a:solidFill>
                <a:effectLst/>
                <a:latin typeface="Calibri" charset="0"/>
              </a:defRPr>
            </a:lvl4pPr>
            <a:lvl5pPr marL="1543050" indent="-171450" algn="l" defTabSz="685800" rtl="0" eaLnBrk="0" fontAlgn="base" hangingPunct="0">
              <a:lnSpc>
                <a:spcPct val="90000"/>
              </a:lnSpc>
              <a:spcBef>
                <a:spcPts val="375"/>
              </a:spcBef>
              <a:spcAft>
                <a:spcPct val="0"/>
              </a:spcAft>
              <a:buClrTx/>
              <a:buSzTx/>
              <a:buFont typeface="Arial"/>
              <a:buChar char="•"/>
              <a:defRPr kumimoji="0" lang="en-US" altLang="en-US" sz="1100" b="0" i="0" u="none" baseline="0">
                <a:solidFill>
                  <a:schemeClr val="tx1"/>
                </a:solidFill>
                <a:effectLst/>
                <a:latin typeface="Calibri" charset="0"/>
              </a:defRPr>
            </a:lvl5pPr>
          </a:lstStyle>
          <a:p>
            <a:pPr marL="0" marR="0" lvl="0" indent="0">
              <a:buNone/>
            </a:pPr>
            <a:r>
              <a:rPr sz="2100" b="1" u="sng" dirty="0"/>
              <a:t>Fade students from CICO who:</a:t>
            </a:r>
          </a:p>
          <a:p>
            <a:pPr marL="171450" marR="0" lvl="0" indent="-171450"/>
            <a:endParaRPr sz="2100" dirty="0"/>
          </a:p>
          <a:p>
            <a:pPr marL="171450" marR="0" lvl="0" indent="-171450"/>
            <a:r>
              <a:rPr sz="2100" dirty="0"/>
              <a:t>Consistently meet their goals for at least four weeks. This is an average across days. </a:t>
            </a:r>
          </a:p>
          <a:p>
            <a:pPr marL="0" marR="0" lvl="0" indent="0">
              <a:buNone/>
            </a:pPr>
            <a:endParaRPr sz="2100" dirty="0"/>
          </a:p>
          <a:p>
            <a:pPr marL="171450" marR="0" lvl="0" indent="-171450"/>
            <a:r>
              <a:rPr sz="2100" dirty="0"/>
              <a:t>Haven’t received a</a:t>
            </a:r>
            <a:r>
              <a:rPr lang="en-US" sz="2100" dirty="0"/>
              <a:t> BODF</a:t>
            </a:r>
            <a:r>
              <a:rPr sz="2100" dirty="0"/>
              <a:t> for at least four weeks.</a:t>
            </a:r>
          </a:p>
          <a:p>
            <a:pPr marL="171450" marR="0" lvl="0" indent="-171450"/>
            <a:endParaRPr sz="2100" dirty="0"/>
          </a:p>
        </p:txBody>
      </p:sp>
      <p:sp>
        <p:nvSpPr>
          <p:cNvPr id="67588" name="Slide Number Placeholder 4">
            <a:extLst>
              <a:ext uri="{FF2B5EF4-FFF2-40B4-BE49-F238E27FC236}">
                <a16:creationId xmlns:a16="http://schemas.microsoft.com/office/drawing/2014/main" id="{973CD467-E885-CD40-A7D9-FC4BA6858055}"/>
              </a:ext>
            </a:extLst>
          </p:cNvPr>
          <p:cNvSpPr txBox="1">
            <a:spLocks noGrp="1"/>
          </p:cNvSpPr>
          <p:nvPr>
            <p:ph type="sldNum" idx="12"/>
            <p:custDataLst>
              <p:tags r:id="rId5"/>
            </p:custDataLst>
          </p:nvPr>
        </p:nvSpPr>
        <p:spPr>
          <a:xfrm>
            <a:off x="6457950" y="6356350"/>
            <a:ext cx="2057400" cy="365125"/>
          </a:xfrm>
          <a:prstGeom prst="rect">
            <a:avLst/>
          </a:prstGeom>
          <a:noFill/>
        </p:spPr>
        <p:txBody>
          <a:bodyPr vert="horz" lIns="91440" tIns="45720" rIns="91440" bIns="45720" rtlCol="0" anchor="ctr"/>
          <a:lstStyle/>
          <a:p>
            <a:pPr marL="0" marR="0" lvl="0" indent="0" algn="r" defTabSz="457200" rtl="0" eaLnBrk="1" fontAlgn="base" latinLnBrk="0" hangingPunct="1">
              <a:lnSpc>
                <a:spcPct val="100000"/>
              </a:lnSpc>
              <a:spcBef>
                <a:spcPct val="0"/>
              </a:spcBef>
              <a:spcAft>
                <a:spcPct val="0"/>
              </a:spcAft>
              <a:buClrTx/>
              <a:buSzTx/>
              <a:buFontTx/>
              <a:buNone/>
              <a:defRPr/>
            </a:pPr>
            <a:fld id="{4355A746-4CDC-C840-A427-C4FFD228ED45}" type="slidenum">
              <a:rPr kumimoji="0" lang="en-US" altLang="en-US" sz="900" b="0" i="0" u="none" strike="noStrike" kern="1200" cap="none" spc="0" normalizeH="0" baseline="0" noProof="0" smtClean="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49</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ustDataLst>
      <p:tags r:id="rId1"/>
    </p:custDataLst>
    <p:extLst>
      <p:ext uri="{BB962C8B-B14F-4D97-AF65-F5344CB8AC3E}">
        <p14:creationId xmlns:p14="http://schemas.microsoft.com/office/powerpoint/2010/main" val="3155693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365764FA-C476-694E-8D73-3C046993E371}"/>
              </a:ext>
            </a:extLst>
          </p:cNvPr>
          <p:cNvSpPr>
            <a:spLocks noGrp="1"/>
          </p:cNvSpPr>
          <p:nvPr>
            <p:ph type="title"/>
          </p:nvPr>
        </p:nvSpPr>
        <p:spPr>
          <a:xfrm>
            <a:off x="381000" y="300038"/>
            <a:ext cx="8763000" cy="850900"/>
          </a:xfrm>
        </p:spPr>
        <p:txBody>
          <a:bodyPr/>
          <a:lstStyle/>
          <a:p>
            <a:pPr eaLnBrk="1" hangingPunct="1">
              <a:defRPr/>
            </a:pPr>
            <a:r>
              <a:rPr lang="en-US" altLang="en-US" sz="4000" b="1" dirty="0">
                <a:solidFill>
                  <a:schemeClr val="accent6">
                    <a:lumMod val="50000"/>
                  </a:schemeClr>
                </a:solidFill>
              </a:rPr>
              <a:t>Purpose</a:t>
            </a:r>
          </a:p>
        </p:txBody>
      </p:sp>
      <p:sp>
        <p:nvSpPr>
          <p:cNvPr id="24578" name="Rectangle 3">
            <a:extLst>
              <a:ext uri="{FF2B5EF4-FFF2-40B4-BE49-F238E27FC236}">
                <a16:creationId xmlns:a16="http://schemas.microsoft.com/office/drawing/2014/main" id="{966C10B8-83F4-1D4D-B362-8A175596C754}"/>
              </a:ext>
            </a:extLst>
          </p:cNvPr>
          <p:cNvSpPr>
            <a:spLocks noGrp="1"/>
          </p:cNvSpPr>
          <p:nvPr>
            <p:ph idx="1"/>
          </p:nvPr>
        </p:nvSpPr>
        <p:spPr>
          <a:xfrm>
            <a:off x="311150" y="1173163"/>
            <a:ext cx="5375275" cy="5259387"/>
          </a:xfrm>
        </p:spPr>
        <p:txBody>
          <a:bodyPr/>
          <a:lstStyle/>
          <a:p>
            <a:pPr eaLnBrk="1" hangingPunct="1"/>
            <a:r>
              <a:rPr lang="en-US" altLang="en-US" sz="2600" dirty="0"/>
              <a:t>To build competence and confidence in your role as facilitators of data review</a:t>
            </a:r>
          </a:p>
          <a:p>
            <a:pPr eaLnBrk="1" hangingPunct="1"/>
            <a:endParaRPr lang="en-US" altLang="en-US" sz="2600" dirty="0"/>
          </a:p>
          <a:p>
            <a:pPr eaLnBrk="1" hangingPunct="1"/>
            <a:r>
              <a:rPr lang="en-US" altLang="en-US" sz="2600" dirty="0">
                <a:ea typeface="ＭＳ Ｐゴシック" panose="020B0600070205080204" pitchFamily="34" charset="-128"/>
              </a:rPr>
              <a:t>To help School/SU Leadership Teams plan improvements based on a review of data and the use of a problem-solving/decision-making process</a:t>
            </a:r>
          </a:p>
          <a:p>
            <a:pPr eaLnBrk="1" hangingPunct="1"/>
            <a:endParaRPr lang="en-US" altLang="en-US" sz="2600" dirty="0">
              <a:ea typeface="ＭＳ Ｐゴシック" panose="020B0600070205080204" pitchFamily="34" charset="-128"/>
            </a:endParaRPr>
          </a:p>
          <a:p>
            <a:pPr eaLnBrk="1" hangingPunct="1"/>
            <a:r>
              <a:rPr lang="en-US" altLang="en-US" sz="2600" dirty="0">
                <a:ea typeface="ＭＳ Ｐゴシック" panose="020B0600070205080204" pitchFamily="34" charset="-128"/>
              </a:rPr>
              <a:t>To develop internal capacity for continuous problem solving and planning</a:t>
            </a:r>
          </a:p>
        </p:txBody>
      </p:sp>
      <p:pic>
        <p:nvPicPr>
          <p:cNvPr id="24579" name="Picture 4">
            <a:extLst>
              <a:ext uri="{FF2B5EF4-FFF2-40B4-BE49-F238E27FC236}">
                <a16:creationId xmlns:a16="http://schemas.microsoft.com/office/drawing/2014/main" id="{F24D360B-7F8B-024D-A264-66073FFA52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0075" y="1382713"/>
            <a:ext cx="3105150"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a:extLst>
              <a:ext uri="{FF2B5EF4-FFF2-40B4-BE49-F238E27FC236}">
                <a16:creationId xmlns:a16="http://schemas.microsoft.com/office/drawing/2014/main" id="{EBF39E60-0D9B-EB49-A818-198C44C685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9900" y="4143375"/>
            <a:ext cx="35941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09" name="Title 1"/>
          <p:cNvSpPr>
            <a:spLocks noGrp="1"/>
          </p:cNvSpPr>
          <p:nvPr>
            <p:ph type="title"/>
            <p:custDataLst>
              <p:tags r:id="rId2"/>
            </p:custDataLst>
          </p:nvPr>
        </p:nvSpPr>
        <p:spPr>
          <a:xfrm>
            <a:off x="628650" y="365125"/>
            <a:ext cx="7886700" cy="1325563"/>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I-SWIS Reports:</a:t>
            </a:r>
          </a:p>
        </p:txBody>
      </p:sp>
      <p:pic>
        <p:nvPicPr>
          <p:cNvPr id="68610" name="Content Placeholder 2"/>
          <p:cNvPicPr>
            <a:picLocks noGrp="1" noChangeAspect="1"/>
          </p:cNvPicPr>
          <p:nvPr>
            <p:ph idx="1"/>
            <p:custDataLst>
              <p:tags r:id="rId3"/>
            </p:custDataLst>
          </p:nvPr>
        </p:nvPicPr>
        <p:blipFill>
          <a:blip r:embed="rId7"/>
          <a:stretch>
            <a:fillRect/>
          </a:stretch>
        </p:blipFill>
        <p:spPr>
          <a:xfrm>
            <a:off x="149225" y="1504950"/>
            <a:ext cx="5199063" cy="4291013"/>
          </a:xfrm>
          <a:prstGeom prst="rect">
            <a:avLst/>
          </a:prstGeom>
          <a:noFill/>
          <a:ln>
            <a:noFill/>
            <a:miter lim="800000"/>
          </a:ln>
        </p:spPr>
      </p:pic>
      <p:pic>
        <p:nvPicPr>
          <p:cNvPr id="68611" name="Picture 5"/>
          <p:cNvPicPr>
            <a:picLocks noChangeAspect="1"/>
          </p:cNvPicPr>
          <p:nvPr>
            <p:custDataLst>
              <p:tags r:id="rId4"/>
            </p:custDataLst>
          </p:nvPr>
        </p:nvPicPr>
        <p:blipFill>
          <a:blip r:embed="rId8"/>
          <a:stretch>
            <a:fillRect/>
          </a:stretch>
        </p:blipFill>
        <p:spPr>
          <a:xfrm>
            <a:off x="5322888" y="1512888"/>
            <a:ext cx="3863975" cy="4283075"/>
          </a:xfrm>
          <a:prstGeom prst="rect">
            <a:avLst/>
          </a:prstGeom>
          <a:noFill/>
          <a:ln>
            <a:noFill/>
            <a:miter lim="800000"/>
          </a:ln>
        </p:spPr>
      </p:pic>
    </p:spTree>
    <p:custDataLst>
      <p:tags r:id="rId1"/>
    </p:custDataLst>
    <p:extLst>
      <p:ext uri="{BB962C8B-B14F-4D97-AF65-F5344CB8AC3E}">
        <p14:creationId xmlns:p14="http://schemas.microsoft.com/office/powerpoint/2010/main" val="2379607460"/>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extLst>
              <a:ext uri="{FF2B5EF4-FFF2-40B4-BE49-F238E27FC236}">
                <a16:creationId xmlns:a16="http://schemas.microsoft.com/office/drawing/2014/main" id="{E88080B3-3C50-CB44-A108-A4538FB3A7F6}"/>
              </a:ext>
            </a:extLst>
          </p:cNvPr>
          <p:cNvSpPr/>
          <p:nvPr/>
        </p:nvSpPr>
        <p:spPr>
          <a:xfrm>
            <a:off x="3571875" y="2244725"/>
            <a:ext cx="2028825" cy="24606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sz="900" dirty="0"/>
          </a:p>
        </p:txBody>
      </p:sp>
      <p:sp>
        <p:nvSpPr>
          <p:cNvPr id="5" name="Right Arrow 4">
            <a:extLst>
              <a:ext uri="{FF2B5EF4-FFF2-40B4-BE49-F238E27FC236}">
                <a16:creationId xmlns:a16="http://schemas.microsoft.com/office/drawing/2014/main" id="{6C81893B-6FA7-FE4D-8CB0-0A245292F58A}"/>
              </a:ext>
            </a:extLst>
          </p:cNvPr>
          <p:cNvSpPr/>
          <p:nvPr/>
        </p:nvSpPr>
        <p:spPr>
          <a:xfrm>
            <a:off x="6086475" y="4365625"/>
            <a:ext cx="382588" cy="20796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dirty="0"/>
          </a:p>
        </p:txBody>
      </p:sp>
      <p:sp>
        <p:nvSpPr>
          <p:cNvPr id="6" name="Right Arrow 5">
            <a:extLst>
              <a:ext uri="{FF2B5EF4-FFF2-40B4-BE49-F238E27FC236}">
                <a16:creationId xmlns:a16="http://schemas.microsoft.com/office/drawing/2014/main" id="{FA633412-5ABA-484F-8A5B-6837011C83AC}"/>
              </a:ext>
            </a:extLst>
          </p:cNvPr>
          <p:cNvSpPr/>
          <p:nvPr/>
        </p:nvSpPr>
        <p:spPr>
          <a:xfrm>
            <a:off x="4314825" y="4365625"/>
            <a:ext cx="382588" cy="20796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dirty="0"/>
          </a:p>
        </p:txBody>
      </p:sp>
      <p:sp>
        <p:nvSpPr>
          <p:cNvPr id="7" name="Right Arrow 6">
            <a:extLst>
              <a:ext uri="{FF2B5EF4-FFF2-40B4-BE49-F238E27FC236}">
                <a16:creationId xmlns:a16="http://schemas.microsoft.com/office/drawing/2014/main" id="{FA8AEE01-10ED-2846-A667-110D8769F008}"/>
              </a:ext>
            </a:extLst>
          </p:cNvPr>
          <p:cNvSpPr/>
          <p:nvPr/>
        </p:nvSpPr>
        <p:spPr>
          <a:xfrm>
            <a:off x="2560638" y="4357688"/>
            <a:ext cx="382587" cy="20796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dirty="0"/>
          </a:p>
        </p:txBody>
      </p:sp>
      <p:sp>
        <p:nvSpPr>
          <p:cNvPr id="8" name="Freeform 7">
            <a:extLst>
              <a:ext uri="{FF2B5EF4-FFF2-40B4-BE49-F238E27FC236}">
                <a16:creationId xmlns:a16="http://schemas.microsoft.com/office/drawing/2014/main" id="{13CE0B6A-ACF5-B048-8387-221C2845BB31}"/>
              </a:ext>
            </a:extLst>
          </p:cNvPr>
          <p:cNvSpPr/>
          <p:nvPr/>
        </p:nvSpPr>
        <p:spPr>
          <a:xfrm>
            <a:off x="1171575" y="3757613"/>
            <a:ext cx="1408113" cy="1408112"/>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lIns="361030" tIns="292896" rIns="361030" bIns="292896" spcCol="1270" anchor="ctr"/>
          <a:lstStyle/>
          <a:p>
            <a:pPr algn="ctr" defTabSz="1066800" eaLnBrk="1" hangingPunct="1">
              <a:lnSpc>
                <a:spcPct val="90000"/>
              </a:lnSpc>
              <a:spcAft>
                <a:spcPct val="35000"/>
              </a:spcAft>
              <a:defRPr/>
            </a:pPr>
            <a:r>
              <a:rPr lang="en-US" sz="1500" dirty="0"/>
              <a:t>Problem</a:t>
            </a:r>
            <a:endParaRPr lang="en-US" dirty="0"/>
          </a:p>
        </p:txBody>
      </p:sp>
      <p:sp>
        <p:nvSpPr>
          <p:cNvPr id="9" name="Freeform 8">
            <a:extLst>
              <a:ext uri="{FF2B5EF4-FFF2-40B4-BE49-F238E27FC236}">
                <a16:creationId xmlns:a16="http://schemas.microsoft.com/office/drawing/2014/main" id="{ADE1411F-2236-034C-95C5-C23B5F146142}"/>
              </a:ext>
            </a:extLst>
          </p:cNvPr>
          <p:cNvSpPr/>
          <p:nvPr/>
        </p:nvSpPr>
        <p:spPr>
          <a:xfrm>
            <a:off x="2943225" y="3757613"/>
            <a:ext cx="1408113" cy="1408112"/>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2451115"/>
              <a:satOff val="-3409"/>
              <a:lumOff val="-1307"/>
              <a:alphaOff val="0"/>
            </a:schemeClr>
          </a:fillRef>
          <a:effectRef idx="0">
            <a:schemeClr val="accent5">
              <a:alpha val="50000"/>
              <a:hueOff val="-2451115"/>
              <a:satOff val="-3409"/>
              <a:lumOff val="-1307"/>
              <a:alphaOff val="0"/>
            </a:schemeClr>
          </a:effectRef>
          <a:fontRef idx="minor">
            <a:schemeClr val="tx1"/>
          </a:fontRef>
        </p:style>
        <p:txBody>
          <a:bodyPr lIns="361030" tIns="292896" rIns="361030" bIns="292896" spcCol="1270" anchor="ctr"/>
          <a:lstStyle/>
          <a:p>
            <a:pPr algn="ctr" defTabSz="1066800" eaLnBrk="1" hangingPunct="1">
              <a:lnSpc>
                <a:spcPct val="90000"/>
              </a:lnSpc>
              <a:spcAft>
                <a:spcPct val="35000"/>
              </a:spcAft>
              <a:defRPr/>
            </a:pPr>
            <a:r>
              <a:rPr lang="en-US" sz="1500" dirty="0"/>
              <a:t>Problem Solving</a:t>
            </a:r>
          </a:p>
        </p:txBody>
      </p:sp>
      <p:sp>
        <p:nvSpPr>
          <p:cNvPr id="10" name="Freeform 9">
            <a:extLst>
              <a:ext uri="{FF2B5EF4-FFF2-40B4-BE49-F238E27FC236}">
                <a16:creationId xmlns:a16="http://schemas.microsoft.com/office/drawing/2014/main" id="{45DA9188-469B-934F-84D0-7ED27C7261D3}"/>
              </a:ext>
            </a:extLst>
          </p:cNvPr>
          <p:cNvSpPr/>
          <p:nvPr/>
        </p:nvSpPr>
        <p:spPr>
          <a:xfrm>
            <a:off x="4714875" y="3757613"/>
            <a:ext cx="1408113" cy="1408112"/>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4902231"/>
              <a:satOff val="-6819"/>
              <a:lumOff val="-2615"/>
              <a:alphaOff val="0"/>
            </a:schemeClr>
          </a:fillRef>
          <a:effectRef idx="0">
            <a:schemeClr val="accent5">
              <a:alpha val="50000"/>
              <a:hueOff val="-4902231"/>
              <a:satOff val="-6819"/>
              <a:lumOff val="-2615"/>
              <a:alphaOff val="0"/>
            </a:schemeClr>
          </a:effectRef>
          <a:fontRef idx="minor">
            <a:schemeClr val="tx1"/>
          </a:fontRef>
        </p:style>
        <p:txBody>
          <a:bodyPr lIns="361030" tIns="292896" rIns="361030" bIns="292896" spcCol="1270" anchor="ctr"/>
          <a:lstStyle/>
          <a:p>
            <a:pPr algn="ctr" defTabSz="1066800" eaLnBrk="1" hangingPunct="1">
              <a:lnSpc>
                <a:spcPct val="90000"/>
              </a:lnSpc>
              <a:spcAft>
                <a:spcPct val="35000"/>
              </a:spcAft>
              <a:defRPr/>
            </a:pPr>
            <a:r>
              <a:rPr lang="en-US" sz="1500" dirty="0"/>
              <a:t>Solution</a:t>
            </a:r>
          </a:p>
        </p:txBody>
      </p:sp>
      <p:sp>
        <p:nvSpPr>
          <p:cNvPr id="11" name="Freeform 10">
            <a:extLst>
              <a:ext uri="{FF2B5EF4-FFF2-40B4-BE49-F238E27FC236}">
                <a16:creationId xmlns:a16="http://schemas.microsoft.com/office/drawing/2014/main" id="{EE394096-BA6C-094E-B5D3-3EEFA89EDEAE}"/>
              </a:ext>
            </a:extLst>
          </p:cNvPr>
          <p:cNvSpPr/>
          <p:nvPr/>
        </p:nvSpPr>
        <p:spPr>
          <a:xfrm>
            <a:off x="6507163" y="3757613"/>
            <a:ext cx="1408112" cy="1408112"/>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7353345"/>
              <a:satOff val="-10228"/>
              <a:lumOff val="-3922"/>
              <a:alphaOff val="0"/>
            </a:schemeClr>
          </a:fillRef>
          <a:effectRef idx="0">
            <a:schemeClr val="accent5">
              <a:alpha val="50000"/>
              <a:hueOff val="-7353345"/>
              <a:satOff val="-10228"/>
              <a:lumOff val="-3922"/>
              <a:alphaOff val="0"/>
            </a:schemeClr>
          </a:effectRef>
          <a:fontRef idx="minor">
            <a:schemeClr val="tx1"/>
          </a:fontRef>
        </p:style>
        <p:txBody>
          <a:bodyPr lIns="361030" tIns="292896" rIns="361030" bIns="292896" spcCol="1270" anchor="ctr"/>
          <a:lstStyle/>
          <a:p>
            <a:pPr algn="ctr" defTabSz="1066800" eaLnBrk="1" hangingPunct="1">
              <a:lnSpc>
                <a:spcPct val="90000"/>
              </a:lnSpc>
              <a:spcAft>
                <a:spcPct val="35000"/>
              </a:spcAft>
              <a:defRPr/>
            </a:pPr>
            <a:r>
              <a:rPr lang="en-US" sz="1400" dirty="0"/>
              <a:t>Action Planning</a:t>
            </a:r>
          </a:p>
        </p:txBody>
      </p:sp>
      <p:sp>
        <p:nvSpPr>
          <p:cNvPr id="12" name="Freeform 11">
            <a:extLst>
              <a:ext uri="{FF2B5EF4-FFF2-40B4-BE49-F238E27FC236}">
                <a16:creationId xmlns:a16="http://schemas.microsoft.com/office/drawing/2014/main" id="{ED7345DA-9AA7-CE46-9CB6-B6D1148C0108}"/>
              </a:ext>
            </a:extLst>
          </p:cNvPr>
          <p:cNvSpPr/>
          <p:nvPr/>
        </p:nvSpPr>
        <p:spPr>
          <a:xfrm>
            <a:off x="1833563" y="1833563"/>
            <a:ext cx="1676400" cy="1677987"/>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lIns="361030" tIns="292896" rIns="361030" bIns="292896" spcCol="1270" anchor="ctr"/>
          <a:lstStyle/>
          <a:p>
            <a:pPr algn="ctr" defTabSz="1066800" eaLnBrk="1" hangingPunct="1">
              <a:lnSpc>
                <a:spcPct val="90000"/>
              </a:lnSpc>
              <a:spcAft>
                <a:spcPct val="35000"/>
              </a:spcAft>
              <a:defRPr/>
            </a:pPr>
            <a:r>
              <a:rPr lang="en-US" sz="1500" dirty="0"/>
              <a:t>Problem	</a:t>
            </a:r>
          </a:p>
        </p:txBody>
      </p:sp>
      <p:sp>
        <p:nvSpPr>
          <p:cNvPr id="13" name="Freeform 12">
            <a:extLst>
              <a:ext uri="{FF2B5EF4-FFF2-40B4-BE49-F238E27FC236}">
                <a16:creationId xmlns:a16="http://schemas.microsoft.com/office/drawing/2014/main" id="{5AF2AFBE-1436-BC42-9398-44F2CB2CC64F}"/>
              </a:ext>
            </a:extLst>
          </p:cNvPr>
          <p:cNvSpPr/>
          <p:nvPr/>
        </p:nvSpPr>
        <p:spPr>
          <a:xfrm>
            <a:off x="5600700" y="1833563"/>
            <a:ext cx="1677988" cy="1677987"/>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lIns="361030" tIns="292896" rIns="361030" bIns="292896" spcCol="1270" anchor="ctr"/>
          <a:lstStyle/>
          <a:p>
            <a:pPr algn="ctr" defTabSz="1066800" eaLnBrk="1" hangingPunct="1">
              <a:lnSpc>
                <a:spcPct val="90000"/>
              </a:lnSpc>
              <a:spcAft>
                <a:spcPct val="35000"/>
              </a:spcAft>
              <a:defRPr/>
            </a:pPr>
            <a:r>
              <a:rPr lang="en-US" sz="1500" dirty="0"/>
              <a:t>Solution</a:t>
            </a:r>
          </a:p>
        </p:txBody>
      </p:sp>
      <p:pic>
        <p:nvPicPr>
          <p:cNvPr id="121867" name="Picture 15">
            <a:extLst>
              <a:ext uri="{FF2B5EF4-FFF2-40B4-BE49-F238E27FC236}">
                <a16:creationId xmlns:a16="http://schemas.microsoft.com/office/drawing/2014/main" id="{E44EE900-A562-C946-B479-008EDCA182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81950" y="6251575"/>
            <a:ext cx="762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8" name="TextBox 1">
            <a:extLst>
              <a:ext uri="{FF2B5EF4-FFF2-40B4-BE49-F238E27FC236}">
                <a16:creationId xmlns:a16="http://schemas.microsoft.com/office/drawing/2014/main" id="{520ACA5B-60EE-A543-B2FD-2367549A576D}"/>
              </a:ext>
            </a:extLst>
          </p:cNvPr>
          <p:cNvSpPr txBox="1">
            <a:spLocks noChangeArrowheads="1"/>
          </p:cNvSpPr>
          <p:nvPr/>
        </p:nvSpPr>
        <p:spPr bwMode="auto">
          <a:xfrm>
            <a:off x="412750" y="5438775"/>
            <a:ext cx="83470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eaLnBrk="1" hangingPunct="1"/>
            <a:r>
              <a:rPr lang="en-US" altLang="en-US" sz="2600" b="1"/>
              <a:t>What data tools do you use to move through data review, problem solving, and action planning?</a:t>
            </a:r>
          </a:p>
        </p:txBody>
      </p:sp>
      <p:sp>
        <p:nvSpPr>
          <p:cNvPr id="14" name="Title 13">
            <a:extLst>
              <a:ext uri="{FF2B5EF4-FFF2-40B4-BE49-F238E27FC236}">
                <a16:creationId xmlns:a16="http://schemas.microsoft.com/office/drawing/2014/main" id="{1F601E39-0017-6F4D-A5CB-90FF67E318A2}"/>
              </a:ext>
            </a:extLst>
          </p:cNvPr>
          <p:cNvSpPr>
            <a:spLocks noGrp="1"/>
          </p:cNvSpPr>
          <p:nvPr>
            <p:ph type="title"/>
          </p:nvPr>
        </p:nvSpPr>
        <p:spPr/>
        <p:txBody>
          <a:bodyPr/>
          <a:lstStyle/>
          <a:p>
            <a:pPr>
              <a:defRPr/>
            </a:pPr>
            <a:r>
              <a:rPr lang="en-US" sz="4000" b="1" dirty="0">
                <a:solidFill>
                  <a:schemeClr val="accent6">
                    <a:lumMod val="50000"/>
                  </a:schemeClr>
                </a:solidFill>
              </a:rPr>
              <a:t>Improving Decision Making</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nodeType="afterGroup">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0-#ppt_w/2"/>
                                          </p:val>
                                        </p:tav>
                                        <p:tav tm="100000">
                                          <p:val>
                                            <p:strVal val="#ppt_x"/>
                                          </p:val>
                                        </p:tav>
                                      </p:tavLst>
                                    </p:anim>
                                    <p:anim calcmode="lin" valueType="num">
                                      <p:cBhvr additive="base">
                                        <p:cTn id="12" dur="2000" fill="hold"/>
                                        <p:tgtEl>
                                          <p:spTgt spid="4"/>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4000"/>
                            </p:stCondLst>
                            <p:childTnLst>
                              <p:par>
                                <p:cTn id="14" presetID="21" presetClass="entr" presetSubtype="1"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2000"/>
                                        <p:tgtEl>
                                          <p:spTgt spid="1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0-#ppt_w/2"/>
                                          </p:val>
                                        </p:tav>
                                        <p:tav tm="100000">
                                          <p:val>
                                            <p:strVal val="#ppt_x"/>
                                          </p:val>
                                        </p:tav>
                                      </p:tavLst>
                                    </p:anim>
                                    <p:anim calcmode="lin" valueType="num">
                                      <p:cBhvr additive="base">
                                        <p:cTn id="22" dur="100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1000"/>
                            </p:stCondLst>
                            <p:childTnLst>
                              <p:par>
                                <p:cTn id="28" presetID="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fill="hold"/>
                                        <p:tgtEl>
                                          <p:spTgt spid="9"/>
                                        </p:tgtEl>
                                        <p:attrNameLst>
                                          <p:attrName>ppt_x</p:attrName>
                                        </p:attrNameLst>
                                      </p:cBhvr>
                                      <p:tavLst>
                                        <p:tav tm="0">
                                          <p:val>
                                            <p:strVal val="0-#ppt_w/2"/>
                                          </p:val>
                                        </p:tav>
                                        <p:tav tm="100000">
                                          <p:val>
                                            <p:strVal val="#ppt_x"/>
                                          </p:val>
                                        </p:tav>
                                      </p:tavLst>
                                    </p:anim>
                                    <p:anim calcmode="lin" valueType="num">
                                      <p:cBhvr additive="base">
                                        <p:cTn id="31" dur="1000" fill="hold"/>
                                        <p:tgtEl>
                                          <p:spTgt spid="9"/>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1000" fill="hold"/>
                                        <p:tgtEl>
                                          <p:spTgt spid="6"/>
                                        </p:tgtEl>
                                        <p:attrNameLst>
                                          <p:attrName>ppt_x</p:attrName>
                                        </p:attrNameLst>
                                      </p:cBhvr>
                                      <p:tavLst>
                                        <p:tav tm="0">
                                          <p:val>
                                            <p:strVal val="0-#ppt_w/2"/>
                                          </p:val>
                                        </p:tav>
                                        <p:tav tm="100000">
                                          <p:val>
                                            <p:strVal val="#ppt_x"/>
                                          </p:val>
                                        </p:tav>
                                      </p:tavLst>
                                    </p:anim>
                                    <p:anim calcmode="lin" valueType="num">
                                      <p:cBhvr additive="base">
                                        <p:cTn id="35" dur="1000" fill="hold"/>
                                        <p:tgtEl>
                                          <p:spTgt spid="6"/>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2000"/>
                            </p:stCondLst>
                            <p:childTnLst>
                              <p:par>
                                <p:cTn id="37" presetID="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0-#ppt_w/2"/>
                                          </p:val>
                                        </p:tav>
                                        <p:tav tm="100000">
                                          <p:val>
                                            <p:strVal val="#ppt_x"/>
                                          </p:val>
                                        </p:tav>
                                      </p:tavLst>
                                    </p:anim>
                                    <p:anim calcmode="lin" valueType="num">
                                      <p:cBhvr additive="base">
                                        <p:cTn id="40" dur="10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1000" fill="hold"/>
                                        <p:tgtEl>
                                          <p:spTgt spid="5"/>
                                        </p:tgtEl>
                                        <p:attrNameLst>
                                          <p:attrName>ppt_x</p:attrName>
                                        </p:attrNameLst>
                                      </p:cBhvr>
                                      <p:tavLst>
                                        <p:tav tm="0">
                                          <p:val>
                                            <p:strVal val="0-#ppt_w/2"/>
                                          </p:val>
                                        </p:tav>
                                        <p:tav tm="100000">
                                          <p:val>
                                            <p:strVal val="#ppt_x"/>
                                          </p:val>
                                        </p:tav>
                                      </p:tavLst>
                                    </p:anim>
                                    <p:anim calcmode="lin" valueType="num">
                                      <p:cBhvr additive="base">
                                        <p:cTn id="44" dur="1000" fill="hold"/>
                                        <p:tgtEl>
                                          <p:spTgt spid="5"/>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3000"/>
                            </p:stCondLst>
                            <p:childTnLst>
                              <p:par>
                                <p:cTn id="46" presetID="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1000" fill="hold"/>
                                        <p:tgtEl>
                                          <p:spTgt spid="11"/>
                                        </p:tgtEl>
                                        <p:attrNameLst>
                                          <p:attrName>ppt_x</p:attrName>
                                        </p:attrNameLst>
                                      </p:cBhvr>
                                      <p:tavLst>
                                        <p:tav tm="0">
                                          <p:val>
                                            <p:strVal val="0-#ppt_w/2"/>
                                          </p:val>
                                        </p:tav>
                                        <p:tav tm="100000">
                                          <p:val>
                                            <p:strVal val="#ppt_x"/>
                                          </p:val>
                                        </p:tav>
                                      </p:tavLst>
                                    </p:anim>
                                    <p:anim calcmode="lin" valueType="num">
                                      <p:cBhvr additive="base">
                                        <p:cTn id="49"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7CF6B5D5-93E6-B049-AE0F-16F7C6820A44}"/>
              </a:ext>
            </a:extLst>
          </p:cNvPr>
          <p:cNvSpPr>
            <a:spLocks noGrp="1"/>
          </p:cNvSpPr>
          <p:nvPr>
            <p:ph type="title"/>
          </p:nvPr>
        </p:nvSpPr>
        <p:spPr>
          <a:xfrm>
            <a:off x="1390650" y="647700"/>
            <a:ext cx="6172200" cy="442913"/>
          </a:xfrm>
        </p:spPr>
        <p:txBody>
          <a:bodyPr>
            <a:noAutofit/>
          </a:bodyPr>
          <a:lstStyle/>
          <a:p>
            <a:pPr algn="ctr" eaLnBrk="1" hangingPunct="1">
              <a:defRPr/>
            </a:pPr>
            <a:r>
              <a:rPr lang="en-US" altLang="en-US" sz="4000" b="1" dirty="0">
                <a:solidFill>
                  <a:schemeClr val="accent6">
                    <a:lumMod val="50000"/>
                  </a:schemeClr>
                </a:solidFill>
              </a:rPr>
              <a:t>TIPS Offers:</a:t>
            </a:r>
          </a:p>
        </p:txBody>
      </p:sp>
      <p:graphicFrame>
        <p:nvGraphicFramePr>
          <p:cNvPr id="6" name="Content Placeholder 5">
            <a:extLst>
              <a:ext uri="{FF2B5EF4-FFF2-40B4-BE49-F238E27FC236}">
                <a16:creationId xmlns:a16="http://schemas.microsoft.com/office/drawing/2014/main" id="{03FFC8AF-21F5-484E-BDA9-B1234E8B4F34}"/>
              </a:ext>
            </a:extLst>
          </p:cNvPr>
          <p:cNvGraphicFramePr>
            <a:graphicFrameLocks noGrp="1"/>
          </p:cNvGraphicFramePr>
          <p:nvPr>
            <p:ph idx="1"/>
            <p:extLst>
              <p:ext uri="{D42A27DB-BD31-4B8C-83A1-F6EECF244321}">
                <p14:modId xmlns:p14="http://schemas.microsoft.com/office/powerpoint/2010/main" val="3461659512"/>
              </p:ext>
            </p:extLst>
          </p:nvPr>
        </p:nvGraphicFramePr>
        <p:xfrm>
          <a:off x="762000" y="1643063"/>
          <a:ext cx="7753350" cy="4471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EEB7DA27-023C-5347-8E4E-C09521AA10F9}"/>
              </a:ext>
            </a:extLst>
          </p:cNvPr>
          <p:cNvSpPr/>
          <p:nvPr/>
        </p:nvSpPr>
        <p:spPr>
          <a:xfrm>
            <a:off x="178230" y="6236613"/>
            <a:ext cx="8787539" cy="430887"/>
          </a:xfrm>
          <a:prstGeom prst="rect">
            <a:avLst/>
          </a:prstGeom>
        </p:spPr>
        <p:txBody>
          <a:bodyPr wrap="square">
            <a:spAutoFit/>
          </a:bodyPr>
          <a:lstStyle/>
          <a:p>
            <a:pPr algn="ctr" defTabSz="914400" eaLnBrk="1" hangingPunct="1">
              <a:defRPr/>
            </a:pPr>
            <a:r>
              <a:rPr lang="en-US" altLang="en-US" sz="2200" dirty="0">
                <a:solidFill>
                  <a:srgbClr val="103154"/>
                </a:solidFill>
              </a:rPr>
              <a:t>Innovation Neutral: Use for Reading, Behavior, Math, School Improvement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a:extLst>
              <a:ext uri="{FF2B5EF4-FFF2-40B4-BE49-F238E27FC236}">
                <a16:creationId xmlns:a16="http://schemas.microsoft.com/office/drawing/2014/main" id="{4129D049-F438-BA4C-9D8A-DA66A0954DD8}"/>
              </a:ext>
            </a:extLst>
          </p:cNvPr>
          <p:cNvSpPr>
            <a:spLocks noGrp="1"/>
          </p:cNvSpPr>
          <p:nvPr>
            <p:ph type="title"/>
          </p:nvPr>
        </p:nvSpPr>
        <p:spPr>
          <a:xfrm>
            <a:off x="457200" y="457200"/>
            <a:ext cx="8229600" cy="765175"/>
          </a:xfrm>
        </p:spPr>
        <p:txBody>
          <a:bodyPr rtlCol="0">
            <a:normAutofit fontScale="90000"/>
          </a:bodyPr>
          <a:lstStyle/>
          <a:p>
            <a:pPr eaLnBrk="1" fontAlgn="auto" hangingPunct="1">
              <a:spcAft>
                <a:spcPts val="0"/>
              </a:spcAft>
              <a:defRPr/>
            </a:pPr>
            <a:br>
              <a:rPr lang="en-US" altLang="en-US" sz="1900" b="1" dirty="0"/>
            </a:br>
            <a:br>
              <a:rPr lang="en-US" altLang="en-US" sz="1900" b="1" dirty="0"/>
            </a:br>
            <a:br>
              <a:rPr lang="en-US" altLang="en-US" sz="1900" b="1" dirty="0"/>
            </a:br>
            <a:br>
              <a:rPr lang="en-US" altLang="en-US" sz="1900" dirty="0"/>
            </a:br>
            <a:r>
              <a:rPr lang="en-US" altLang="en-US" sz="2900" b="1" dirty="0">
                <a:solidFill>
                  <a:srgbClr val="FF6600"/>
                </a:solidFill>
              </a:rPr>
              <a:t>TIPS Problem-Solving </a:t>
            </a:r>
            <a:r>
              <a:rPr lang="ja-JP" altLang="en-US" sz="2900" b="1" dirty="0">
                <a:solidFill>
                  <a:srgbClr val="FF6600"/>
                </a:solidFill>
              </a:rPr>
              <a:t>“</a:t>
            </a:r>
            <a:r>
              <a:rPr lang="en-US" altLang="ja-JP" sz="2900" b="1" dirty="0">
                <a:solidFill>
                  <a:srgbClr val="FF6600"/>
                </a:solidFill>
              </a:rPr>
              <a:t>Mantra</a:t>
            </a:r>
            <a:r>
              <a:rPr lang="ja-JP" altLang="en-US" sz="2900" b="1" dirty="0">
                <a:solidFill>
                  <a:srgbClr val="FF6600"/>
                </a:solidFill>
              </a:rPr>
              <a:t>”</a:t>
            </a:r>
            <a:endParaRPr lang="en-US" altLang="en-US" sz="2900" b="1" dirty="0">
              <a:solidFill>
                <a:srgbClr val="FF6600"/>
              </a:solidFill>
            </a:endParaRPr>
          </a:p>
        </p:txBody>
      </p:sp>
      <p:sp>
        <p:nvSpPr>
          <p:cNvPr id="118786" name="Content Placeholder 5">
            <a:extLst>
              <a:ext uri="{FF2B5EF4-FFF2-40B4-BE49-F238E27FC236}">
                <a16:creationId xmlns:a16="http://schemas.microsoft.com/office/drawing/2014/main" id="{0A5DDB0C-9737-6D46-98CA-77C3A9A9978C}"/>
              </a:ext>
            </a:extLst>
          </p:cNvPr>
          <p:cNvSpPr>
            <a:spLocks noGrp="1"/>
          </p:cNvSpPr>
          <p:nvPr>
            <p:ph idx="1"/>
          </p:nvPr>
        </p:nvSpPr>
        <p:spPr>
          <a:xfrm>
            <a:off x="609600" y="1123950"/>
            <a:ext cx="8229600" cy="5694363"/>
          </a:xfrm>
        </p:spPr>
        <p:txBody>
          <a:bodyPr/>
          <a:lstStyle/>
          <a:p>
            <a:pPr eaLnBrk="1" hangingPunct="1">
              <a:buFontTx/>
              <a:buNone/>
            </a:pPr>
            <a:r>
              <a:rPr lang="en-US" altLang="en-US" sz="2700"/>
              <a:t> </a:t>
            </a:r>
          </a:p>
          <a:p>
            <a:pPr eaLnBrk="1" hangingPunct="1">
              <a:buFontTx/>
              <a:buAutoNum type="arabicPeriod"/>
            </a:pPr>
            <a:r>
              <a:rPr lang="en-US" altLang="en-US" sz="2700" b="1"/>
              <a:t> Do we have a problem? If so, what is the </a:t>
            </a:r>
            <a:r>
              <a:rPr lang="en-US" altLang="en-US" sz="2700" b="1" i="1"/>
              <a:t>precise </a:t>
            </a:r>
            <a:r>
              <a:rPr lang="en-US" altLang="en-US" sz="2700" b="1"/>
              <a:t>nature of our problem?</a:t>
            </a:r>
            <a:r>
              <a:rPr lang="en-US" altLang="en-US" sz="2700"/>
              <a:t> (identify, define, clarify, confirm/disconfirm inferences)</a:t>
            </a:r>
          </a:p>
          <a:p>
            <a:pPr eaLnBrk="1" hangingPunct="1">
              <a:buFontTx/>
              <a:buAutoNum type="arabicPeriod"/>
            </a:pPr>
            <a:r>
              <a:rPr lang="en-US" altLang="en-US" sz="2700" b="1"/>
              <a:t> What is our goal? How will we know we’ve met our goal? </a:t>
            </a:r>
            <a:r>
              <a:rPr lang="en-US" altLang="en-US" sz="2700"/>
              <a:t>(what data will we use?)</a:t>
            </a:r>
            <a:endParaRPr lang="en-US" altLang="en-US" sz="2700" b="1"/>
          </a:p>
          <a:p>
            <a:pPr eaLnBrk="1" hangingPunct="1">
              <a:buFontTx/>
              <a:buAutoNum type="arabicPeriod"/>
            </a:pPr>
            <a:r>
              <a:rPr lang="en-US" altLang="en-US" sz="2700" b="1"/>
              <a:t> Why does the problem exist, &amp; what can we do about it? </a:t>
            </a:r>
            <a:r>
              <a:rPr lang="en-US" altLang="en-US" sz="2700"/>
              <a:t>(hypothesis &amp; solution)</a:t>
            </a:r>
          </a:p>
          <a:p>
            <a:pPr eaLnBrk="1" hangingPunct="1">
              <a:buFontTx/>
              <a:buAutoNum type="arabicPeriod"/>
            </a:pPr>
            <a:r>
              <a:rPr lang="en-US" altLang="en-US" sz="2700" b="1"/>
              <a:t> What are the actual elements of our plan? </a:t>
            </a:r>
            <a:r>
              <a:rPr lang="en-US" altLang="en-US" sz="2700"/>
              <a:t>(action plan)</a:t>
            </a:r>
          </a:p>
          <a:p>
            <a:pPr eaLnBrk="1" hangingPunct="1">
              <a:buFontTx/>
              <a:buAutoNum type="arabicPeriod"/>
            </a:pPr>
            <a:r>
              <a:rPr lang="en-US" altLang="en-US" sz="2700" b="1"/>
              <a:t> Is our plan being implemented with fidelity &amp; is it working? </a:t>
            </a:r>
            <a:r>
              <a:rPr lang="en-US" altLang="en-US" sz="2700"/>
              <a:t>(evaluate &amp; revise plan)</a:t>
            </a:r>
          </a:p>
          <a:p>
            <a:pPr eaLnBrk="1" hangingPunct="1">
              <a:buFontTx/>
              <a:buAutoNum type="arabicPeriod"/>
            </a:pPr>
            <a:r>
              <a:rPr lang="en-US" altLang="en-US" sz="2700" b="1"/>
              <a:t> What next steps are needed?</a:t>
            </a:r>
          </a:p>
        </p:txBody>
      </p:sp>
      <p:sp>
        <p:nvSpPr>
          <p:cNvPr id="34820" name="TextBox 5">
            <a:extLst>
              <a:ext uri="{FF2B5EF4-FFF2-40B4-BE49-F238E27FC236}">
                <a16:creationId xmlns:a16="http://schemas.microsoft.com/office/drawing/2014/main" id="{C6FBEB6F-69BE-2545-A6E7-08DFC25E6628}"/>
              </a:ext>
            </a:extLst>
          </p:cNvPr>
          <p:cNvSpPr txBox="1">
            <a:spLocks noChangeArrowheads="1"/>
          </p:cNvSpPr>
          <p:nvPr/>
        </p:nvSpPr>
        <p:spPr bwMode="auto">
          <a:xfrm rot="20772593">
            <a:off x="-128588" y="239713"/>
            <a:ext cx="4160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charset="0"/>
                <a:ea typeface="ＭＳ Ｐゴシック" charset="-128"/>
              </a:defRPr>
            </a:lvl1pPr>
            <a:lvl2pPr marL="742950" indent="-285750">
              <a:defRPr>
                <a:solidFill>
                  <a:schemeClr val="tx1"/>
                </a:solidFill>
                <a:latin typeface="Corbel" charset="0"/>
                <a:ea typeface="ＭＳ Ｐゴシック" charset="-128"/>
              </a:defRPr>
            </a:lvl2pPr>
            <a:lvl3pPr marL="1143000" indent="-228600">
              <a:defRPr>
                <a:solidFill>
                  <a:schemeClr val="tx1"/>
                </a:solidFill>
                <a:latin typeface="Corbel" charset="0"/>
                <a:ea typeface="ＭＳ Ｐゴシック" charset="-128"/>
              </a:defRPr>
            </a:lvl3pPr>
            <a:lvl4pPr marL="1600200" indent="-228600">
              <a:defRPr>
                <a:solidFill>
                  <a:schemeClr val="tx1"/>
                </a:solidFill>
                <a:latin typeface="Corbel" charset="0"/>
                <a:ea typeface="ＭＳ Ｐゴシック" charset="-128"/>
              </a:defRPr>
            </a:lvl4pPr>
            <a:lvl5pPr marL="2057400" indent="-228600">
              <a:defRPr>
                <a:solidFill>
                  <a:schemeClr val="tx1"/>
                </a:solidFill>
                <a:latin typeface="Corbel" charset="0"/>
                <a:ea typeface="ＭＳ Ｐゴシック" charset="-128"/>
              </a:defRPr>
            </a:lvl5pPr>
            <a:lvl6pPr marL="2514600" indent="-228600" eaLnBrk="0" fontAlgn="base" hangingPunct="0">
              <a:spcBef>
                <a:spcPct val="0"/>
              </a:spcBef>
              <a:spcAft>
                <a:spcPct val="0"/>
              </a:spcAft>
              <a:defRPr>
                <a:solidFill>
                  <a:schemeClr val="tx1"/>
                </a:solidFill>
                <a:latin typeface="Corbel" charset="0"/>
                <a:ea typeface="ＭＳ Ｐゴシック" charset="-128"/>
              </a:defRPr>
            </a:lvl6pPr>
            <a:lvl7pPr marL="2971800" indent="-228600" eaLnBrk="0" fontAlgn="base" hangingPunct="0">
              <a:spcBef>
                <a:spcPct val="0"/>
              </a:spcBef>
              <a:spcAft>
                <a:spcPct val="0"/>
              </a:spcAft>
              <a:defRPr>
                <a:solidFill>
                  <a:schemeClr val="tx1"/>
                </a:solidFill>
                <a:latin typeface="Corbel" charset="0"/>
                <a:ea typeface="ＭＳ Ｐゴシック" charset="-128"/>
              </a:defRPr>
            </a:lvl7pPr>
            <a:lvl8pPr marL="3429000" indent="-228600" eaLnBrk="0" fontAlgn="base" hangingPunct="0">
              <a:spcBef>
                <a:spcPct val="0"/>
              </a:spcBef>
              <a:spcAft>
                <a:spcPct val="0"/>
              </a:spcAft>
              <a:defRPr>
                <a:solidFill>
                  <a:schemeClr val="tx1"/>
                </a:solidFill>
                <a:latin typeface="Corbel" charset="0"/>
                <a:ea typeface="ＭＳ Ｐゴシック" charset="-128"/>
              </a:defRPr>
            </a:lvl8pPr>
            <a:lvl9pPr marL="3886200" indent="-228600" eaLnBrk="0" fontAlgn="base" hangingPunct="0">
              <a:spcBef>
                <a:spcPct val="0"/>
              </a:spcBef>
              <a:spcAft>
                <a:spcPct val="0"/>
              </a:spcAft>
              <a:defRPr>
                <a:solidFill>
                  <a:schemeClr val="tx1"/>
                </a:solidFill>
                <a:latin typeface="Corbel" charset="0"/>
                <a:ea typeface="ＭＳ Ｐゴシック" charset="-128"/>
              </a:defRPr>
            </a:lvl9pPr>
          </a:lstStyle>
          <a:p>
            <a:pPr defTabSz="914400" eaLnBrk="1" hangingPunct="1">
              <a:defRPr/>
            </a:pPr>
            <a:r>
              <a:rPr lang="en-US" altLang="en-US" sz="3600" b="1" dirty="0">
                <a:solidFill>
                  <a:schemeClr val="accent6">
                    <a:lumMod val="50000"/>
                  </a:schemeClr>
                </a:solidFill>
                <a:latin typeface="+mj-lt"/>
              </a:rPr>
              <a:t>REMEMBER to use…..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878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878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878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8786">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8786">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878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E0B3E630-1BE0-E54B-8A06-B2C783326519}"/>
              </a:ext>
            </a:extLst>
          </p:cNvPr>
          <p:cNvSpPr>
            <a:spLocks noGrp="1"/>
          </p:cNvSpPr>
          <p:nvPr>
            <p:ph type="title"/>
          </p:nvPr>
        </p:nvSpPr>
        <p:spPr>
          <a:xfrm>
            <a:off x="508000" y="271463"/>
            <a:ext cx="7886700" cy="1325562"/>
          </a:xfrm>
        </p:spPr>
        <p:txBody>
          <a:bodyPr/>
          <a:lstStyle/>
          <a:p>
            <a:pPr>
              <a:defRPr/>
            </a:pPr>
            <a:r>
              <a:rPr lang="en-US" altLang="en-US" sz="4000" b="1" dirty="0">
                <a:solidFill>
                  <a:schemeClr val="accent6">
                    <a:lumMod val="50000"/>
                  </a:schemeClr>
                </a:solidFill>
              </a:rPr>
              <a:t>1. Do we have a problem? If so, what is the </a:t>
            </a:r>
            <a:r>
              <a:rPr lang="en-US" altLang="en-US" sz="4000" b="1" i="1" dirty="0">
                <a:solidFill>
                  <a:schemeClr val="accent6">
                    <a:lumMod val="50000"/>
                  </a:schemeClr>
                </a:solidFill>
              </a:rPr>
              <a:t>precise </a:t>
            </a:r>
            <a:r>
              <a:rPr lang="en-US" altLang="en-US" sz="4000" b="1" dirty="0">
                <a:solidFill>
                  <a:schemeClr val="accent6">
                    <a:lumMod val="50000"/>
                  </a:schemeClr>
                </a:solidFill>
              </a:rPr>
              <a:t>nature of our problem?</a:t>
            </a:r>
            <a:endParaRPr lang="en-US" altLang="en-US" sz="4000" b="1" dirty="0">
              <a:solidFill>
                <a:schemeClr val="accent6">
                  <a:lumMod val="50000"/>
                </a:schemeClr>
              </a:solidFill>
              <a:ea typeface="ＭＳ Ｐゴシック" panose="020B0600070205080204" pitchFamily="34" charset="-128"/>
            </a:endParaRPr>
          </a:p>
        </p:txBody>
      </p:sp>
      <p:pic>
        <p:nvPicPr>
          <p:cNvPr id="130050" name="Picture 4">
            <a:extLst>
              <a:ext uri="{FF2B5EF4-FFF2-40B4-BE49-F238E27FC236}">
                <a16:creationId xmlns:a16="http://schemas.microsoft.com/office/drawing/2014/main" id="{3DB200F3-174A-3E45-B030-23FDBDF723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249035">
            <a:off x="365125" y="2286000"/>
            <a:ext cx="3495675"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5">
            <a:extLst>
              <a:ext uri="{FF2B5EF4-FFF2-40B4-BE49-F238E27FC236}">
                <a16:creationId xmlns:a16="http://schemas.microsoft.com/office/drawing/2014/main" id="{6F71A6BD-5A6A-B646-821F-53D116C9F8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91639">
            <a:off x="5065713" y="2098675"/>
            <a:ext cx="3690937"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8">
            <a:extLst>
              <a:ext uri="{FF2B5EF4-FFF2-40B4-BE49-F238E27FC236}">
                <a16:creationId xmlns:a16="http://schemas.microsoft.com/office/drawing/2014/main" id="{2509C66B-50A2-1541-B2FF-3F415609D1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191000"/>
            <a:ext cx="2717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a:extLst>
              <a:ext uri="{FF2B5EF4-FFF2-40B4-BE49-F238E27FC236}">
                <a16:creationId xmlns:a16="http://schemas.microsoft.com/office/drawing/2014/main" id="{E1DC520A-81F1-CF49-A1CC-88C7D523E504}"/>
              </a:ext>
            </a:extLst>
          </p:cNvPr>
          <p:cNvSpPr>
            <a:spLocks noGrp="1"/>
          </p:cNvSpPr>
          <p:nvPr>
            <p:ph type="title"/>
          </p:nvPr>
        </p:nvSpPr>
        <p:spPr>
          <a:xfrm>
            <a:off x="493713" y="284163"/>
            <a:ext cx="7583487" cy="1143000"/>
          </a:xfrm>
        </p:spPr>
        <p:txBody>
          <a:bodyPr/>
          <a:lstStyle/>
          <a:p>
            <a:pPr eaLnBrk="1" hangingPunct="1">
              <a:defRPr/>
            </a:pPr>
            <a:r>
              <a:rPr lang="en-US" altLang="en-US" sz="4000" b="1" dirty="0">
                <a:solidFill>
                  <a:schemeClr val="accent6">
                    <a:lumMod val="50000"/>
                  </a:schemeClr>
                </a:solidFill>
              </a:rPr>
              <a:t>What Does this Graph Tell You?</a:t>
            </a:r>
          </a:p>
        </p:txBody>
      </p:sp>
      <p:pic>
        <p:nvPicPr>
          <p:cNvPr id="132098" name="Picture 2">
            <a:extLst>
              <a:ext uri="{FF2B5EF4-FFF2-40B4-BE49-F238E27FC236}">
                <a16:creationId xmlns:a16="http://schemas.microsoft.com/office/drawing/2014/main" id="{02ED92E7-A242-F94E-8EE3-D7B8976C05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8763"/>
            <a:ext cx="894715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A9BA7B15-3349-2349-A29E-365BD3D39D09}"/>
              </a:ext>
            </a:extLst>
          </p:cNvPr>
          <p:cNvSpPr>
            <a:spLocks noGrp="1"/>
          </p:cNvSpPr>
          <p:nvPr>
            <p:ph type="title"/>
          </p:nvPr>
        </p:nvSpPr>
        <p:spPr>
          <a:xfrm>
            <a:off x="628650" y="176213"/>
            <a:ext cx="7886700" cy="1325562"/>
          </a:xfrm>
        </p:spPr>
        <p:txBody>
          <a:bodyPr/>
          <a:lstStyle/>
          <a:p>
            <a:pPr eaLnBrk="1" hangingPunct="1">
              <a:defRPr/>
            </a:pPr>
            <a:r>
              <a:rPr lang="en-US" altLang="en-US" sz="4000" b="1" dirty="0">
                <a:solidFill>
                  <a:schemeClr val="accent6">
                    <a:lumMod val="50000"/>
                  </a:schemeClr>
                </a:solidFill>
              </a:rPr>
              <a:t>Same Graph Looking at Majors Only</a:t>
            </a:r>
          </a:p>
        </p:txBody>
      </p:sp>
      <p:pic>
        <p:nvPicPr>
          <p:cNvPr id="134146" name="Picture 2">
            <a:extLst>
              <a:ext uri="{FF2B5EF4-FFF2-40B4-BE49-F238E27FC236}">
                <a16:creationId xmlns:a16="http://schemas.microsoft.com/office/drawing/2014/main" id="{72888453-6B67-4D4B-B503-F011FA4055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690688"/>
            <a:ext cx="7742238"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a:extLst>
              <a:ext uri="{FF2B5EF4-FFF2-40B4-BE49-F238E27FC236}">
                <a16:creationId xmlns:a16="http://schemas.microsoft.com/office/drawing/2014/main" id="{FBBABA11-E1C8-A64C-8874-E02164444E97}"/>
              </a:ext>
            </a:extLst>
          </p:cNvPr>
          <p:cNvSpPr>
            <a:spLocks noGrp="1"/>
          </p:cNvSpPr>
          <p:nvPr>
            <p:ph type="title"/>
          </p:nvPr>
        </p:nvSpPr>
        <p:spPr/>
        <p:txBody>
          <a:bodyPr/>
          <a:lstStyle/>
          <a:p>
            <a:pPr eaLnBrk="1" hangingPunct="1">
              <a:defRPr/>
            </a:pPr>
            <a:r>
              <a:rPr lang="en-US" altLang="en-US" sz="4000" b="1" dirty="0">
                <a:solidFill>
                  <a:schemeClr val="accent6">
                    <a:lumMod val="50000"/>
                  </a:schemeClr>
                </a:solidFill>
              </a:rPr>
              <a:t>What Does this Graph Tell You?</a:t>
            </a:r>
          </a:p>
        </p:txBody>
      </p:sp>
      <p:pic>
        <p:nvPicPr>
          <p:cNvPr id="138242" name="Picture 1">
            <a:extLst>
              <a:ext uri="{FF2B5EF4-FFF2-40B4-BE49-F238E27FC236}">
                <a16:creationId xmlns:a16="http://schemas.microsoft.com/office/drawing/2014/main" id="{162DA759-255F-B54D-B1E9-9D5C036C9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2109788"/>
            <a:ext cx="8293100"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E20793F6-3A63-7F40-8F2B-57A62655B6CC}"/>
              </a:ext>
            </a:extLst>
          </p:cNvPr>
          <p:cNvSpPr>
            <a:spLocks noGrp="1"/>
          </p:cNvSpPr>
          <p:nvPr>
            <p:ph type="title"/>
          </p:nvPr>
        </p:nvSpPr>
        <p:spPr>
          <a:xfrm>
            <a:off x="295275" y="228600"/>
            <a:ext cx="8382000" cy="1143000"/>
          </a:xfrm>
        </p:spPr>
        <p:txBody>
          <a:bodyPr/>
          <a:lstStyle/>
          <a:p>
            <a:pPr eaLnBrk="1" hangingPunct="1">
              <a:defRPr/>
            </a:pPr>
            <a:r>
              <a:rPr lang="en-US" altLang="en-US" sz="4000" b="1" dirty="0">
                <a:solidFill>
                  <a:schemeClr val="accent6">
                    <a:lumMod val="50000"/>
                  </a:schemeClr>
                </a:solidFill>
              </a:rPr>
              <a:t>1. Do we have a problem? If so, what is the </a:t>
            </a:r>
            <a:r>
              <a:rPr lang="en-US" altLang="en-US" sz="4000" b="1" i="1" dirty="0">
                <a:solidFill>
                  <a:schemeClr val="accent6">
                    <a:lumMod val="50000"/>
                  </a:schemeClr>
                </a:solidFill>
              </a:rPr>
              <a:t>precise </a:t>
            </a:r>
            <a:r>
              <a:rPr lang="en-US" altLang="en-US" sz="4000" b="1" dirty="0">
                <a:solidFill>
                  <a:schemeClr val="accent6">
                    <a:lumMod val="50000"/>
                  </a:schemeClr>
                </a:solidFill>
              </a:rPr>
              <a:t>nature of our problem?</a:t>
            </a:r>
            <a:endParaRPr lang="en-US" altLang="en-US" sz="4000" b="1" dirty="0">
              <a:solidFill>
                <a:schemeClr val="accent6">
                  <a:lumMod val="50000"/>
                </a:schemeClr>
              </a:solidFill>
              <a:ea typeface="ＭＳ Ｐゴシック" panose="020B0600070205080204" pitchFamily="34" charset="-128"/>
            </a:endParaRPr>
          </a:p>
        </p:txBody>
      </p:sp>
      <p:graphicFrame>
        <p:nvGraphicFramePr>
          <p:cNvPr id="51203" name="Group 3">
            <a:extLst>
              <a:ext uri="{FF2B5EF4-FFF2-40B4-BE49-F238E27FC236}">
                <a16:creationId xmlns:a16="http://schemas.microsoft.com/office/drawing/2014/main" id="{E692055D-6ACF-1C4A-8C72-5014B952AD3C}"/>
              </a:ext>
            </a:extLst>
          </p:cNvPr>
          <p:cNvGraphicFramePr>
            <a:graphicFrameLocks noGrp="1"/>
          </p:cNvGraphicFramePr>
          <p:nvPr>
            <p:ph type="tbl" idx="4294967295"/>
          </p:nvPr>
        </p:nvGraphicFramePr>
        <p:xfrm>
          <a:off x="457200" y="1752600"/>
          <a:ext cx="8763000" cy="4791075"/>
        </p:xfrm>
        <a:graphic>
          <a:graphicData uri="http://schemas.openxmlformats.org/drawingml/2006/table">
            <a:tbl>
              <a:tblPr/>
              <a:tblGrid>
                <a:gridCol w="4868863">
                  <a:extLst>
                    <a:ext uri="{9D8B030D-6E8A-4147-A177-3AD203B41FA5}">
                      <a16:colId xmlns:a16="http://schemas.microsoft.com/office/drawing/2014/main" val="20000"/>
                    </a:ext>
                  </a:extLst>
                </a:gridCol>
                <a:gridCol w="3894137">
                  <a:extLst>
                    <a:ext uri="{9D8B030D-6E8A-4147-A177-3AD203B41FA5}">
                      <a16:colId xmlns:a16="http://schemas.microsoft.com/office/drawing/2014/main" val="20001"/>
                    </a:ext>
                  </a:extLst>
                </a:gridCol>
              </a:tblGrid>
              <a:tr h="152400">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1" i="0" u="none" strike="noStrike" cap="none" normalizeH="0" baseline="0">
                          <a:ln>
                            <a:noFill/>
                          </a:ln>
                          <a:solidFill>
                            <a:schemeClr val="tx1"/>
                          </a:solidFill>
                          <a:effectLst/>
                          <a:latin typeface="Times New Roman" charset="0"/>
                          <a:ea typeface="ＭＳ Ｐゴシック" charset="0"/>
                          <a:cs typeface="ＭＳ Ｐゴシック" charset="0"/>
                        </a:rPr>
                        <a:t>Question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1" i="0" u="none" strike="noStrike" cap="none" normalizeH="0" baseline="0">
                          <a:ln>
                            <a:noFill/>
                          </a:ln>
                          <a:solidFill>
                            <a:schemeClr val="tx1"/>
                          </a:solidFill>
                          <a:effectLst/>
                          <a:latin typeface="Times New Roman" charset="0"/>
                          <a:ea typeface="ＭＳ Ｐゴシック" charset="0"/>
                          <a:cs typeface="ＭＳ Ｐゴシック" charset="0"/>
                        </a:rPr>
                        <a:t>SWIS Table/Graph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2175">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1" i="0" u="none" strike="noStrike" cap="none" normalizeH="0" baseline="0">
                          <a:ln>
                            <a:noFill/>
                          </a:ln>
                          <a:solidFill>
                            <a:schemeClr val="tx1"/>
                          </a:solidFill>
                          <a:effectLst/>
                          <a:latin typeface="Times New Roman" charset="0"/>
                          <a:ea typeface="ＭＳ Ｐゴシック" charset="0"/>
                          <a:cs typeface="ＭＳ Ｐゴシック" charset="0"/>
                        </a:rPr>
                        <a:t>What</a:t>
                      </a: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 problem behaviors are occurring?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Referrals by problem behavior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0425">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1" i="0" u="none" strike="noStrike" cap="none" normalizeH="0" baseline="0">
                          <a:ln>
                            <a:noFill/>
                          </a:ln>
                          <a:solidFill>
                            <a:schemeClr val="tx1"/>
                          </a:solidFill>
                          <a:effectLst/>
                          <a:latin typeface="Times New Roman" charset="0"/>
                          <a:ea typeface="ＭＳ Ｐゴシック" charset="0"/>
                          <a:cs typeface="ＭＳ Ｐゴシック" charset="0"/>
                        </a:rPr>
                        <a:t>When</a:t>
                      </a: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 are problem behaviors occurring?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Referrals by time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0425">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1" i="0" u="none" strike="noStrike" cap="none" normalizeH="0" baseline="0">
                          <a:ln>
                            <a:noFill/>
                          </a:ln>
                          <a:solidFill>
                            <a:schemeClr val="tx1"/>
                          </a:solidFill>
                          <a:effectLst/>
                          <a:latin typeface="Times New Roman" charset="0"/>
                          <a:ea typeface="ＭＳ Ｐゴシック" charset="0"/>
                          <a:cs typeface="ＭＳ Ｐゴシック" charset="0"/>
                        </a:rPr>
                        <a:t>Where</a:t>
                      </a: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 are problem behaviors occurring?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Referrals by location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60425">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1" i="0" u="none" strike="noStrike" cap="none" normalizeH="0" baseline="0">
                          <a:ln>
                            <a:noFill/>
                          </a:ln>
                          <a:solidFill>
                            <a:schemeClr val="tx1"/>
                          </a:solidFill>
                          <a:effectLst/>
                          <a:latin typeface="Times New Roman" charset="0"/>
                          <a:ea typeface="ＭＳ Ｐゴシック" charset="0"/>
                          <a:cs typeface="ＭＳ Ｐゴシック" charset="0"/>
                        </a:rPr>
                        <a:t>Who</a:t>
                      </a: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 is engaging in problem behaviors?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Referrals by student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0425">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1" i="0" u="none" strike="noStrike" cap="none" normalizeH="0" baseline="0">
                          <a:ln>
                            <a:noFill/>
                          </a:ln>
                          <a:solidFill>
                            <a:schemeClr val="tx1"/>
                          </a:solidFill>
                          <a:effectLst/>
                          <a:latin typeface="Times New Roman" charset="0"/>
                          <a:ea typeface="ＭＳ Ｐゴシック" charset="0"/>
                          <a:cs typeface="ＭＳ Ｐゴシック" charset="0"/>
                        </a:rPr>
                        <a:t>Why </a:t>
                      </a: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do problem behaviors keep happening?</a:t>
                      </a:r>
                      <a:endParaRPr kumimoji="0" lang="en-US" sz="24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Referrals by motivation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 name="TextBox 4">
            <a:extLst>
              <a:ext uri="{FF2B5EF4-FFF2-40B4-BE49-F238E27FC236}">
                <a16:creationId xmlns:a16="http://schemas.microsoft.com/office/drawing/2014/main" id="{408FFF88-E204-8C4A-9237-97A179716931}"/>
              </a:ext>
            </a:extLst>
          </p:cNvPr>
          <p:cNvSpPr txBox="1">
            <a:spLocks noChangeArrowheads="1"/>
          </p:cNvSpPr>
          <p:nvPr/>
        </p:nvSpPr>
        <p:spPr bwMode="auto">
          <a:xfrm rot="-1563293">
            <a:off x="1608138" y="3500438"/>
            <a:ext cx="63309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eaLnBrk="1" hangingPunct="1"/>
            <a:r>
              <a:rPr lang="en-US" altLang="en-US" sz="2400" b="1">
                <a:solidFill>
                  <a:srgbClr val="FF6600"/>
                </a:solidFill>
                <a:latin typeface="Arial" panose="020B0604020202020204" pitchFamily="34" charset="0"/>
              </a:rPr>
              <a:t>What is the data we need for a decision?</a:t>
            </a:r>
            <a:endParaRPr lang="en-US" altLang="en-US" sz="2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a:extLst>
              <a:ext uri="{FF2B5EF4-FFF2-40B4-BE49-F238E27FC236}">
                <a16:creationId xmlns:a16="http://schemas.microsoft.com/office/drawing/2014/main" id="{89DB7EA8-80B2-3B41-8A43-DBCF5E50D669}"/>
              </a:ext>
            </a:extLst>
          </p:cNvPr>
          <p:cNvSpPr>
            <a:spLocks noGrp="1"/>
          </p:cNvSpPr>
          <p:nvPr>
            <p:ph type="title"/>
          </p:nvPr>
        </p:nvSpPr>
        <p:spPr>
          <a:xfrm>
            <a:off x="238125" y="1514475"/>
            <a:ext cx="8058150" cy="1533525"/>
          </a:xfrm>
        </p:spPr>
        <p:txBody>
          <a:bodyPr/>
          <a:lstStyle/>
          <a:p>
            <a:pPr eaLnBrk="1" hangingPunct="1"/>
            <a:r>
              <a:rPr lang="en-US" altLang="en-US" sz="2400">
                <a:solidFill>
                  <a:srgbClr val="FF6600"/>
                </a:solidFill>
                <a:ea typeface="ＭＳ Ｐゴシック" panose="020B0600070205080204" pitchFamily="34" charset="-128"/>
              </a:rPr>
              <a:t>Example: </a:t>
            </a:r>
            <a:r>
              <a:rPr lang="en-US" altLang="en-US" sz="2400">
                <a:ea typeface="ＭＳ Ｐゴシック" panose="020B0600070205080204" pitchFamily="34" charset="-128"/>
              </a:rPr>
              <a:t>Primary to Precise</a:t>
            </a:r>
          </a:p>
        </p:txBody>
      </p:sp>
      <p:sp>
        <p:nvSpPr>
          <p:cNvPr id="3" name="Content Placeholder 2">
            <a:extLst>
              <a:ext uri="{FF2B5EF4-FFF2-40B4-BE49-F238E27FC236}">
                <a16:creationId xmlns:a16="http://schemas.microsoft.com/office/drawing/2014/main" id="{9E48B696-FA6C-F149-8195-558BD861D030}"/>
              </a:ext>
            </a:extLst>
          </p:cNvPr>
          <p:cNvSpPr>
            <a:spLocks noGrp="1"/>
          </p:cNvSpPr>
          <p:nvPr>
            <p:ph sz="half" idx="1"/>
          </p:nvPr>
        </p:nvSpPr>
        <p:spPr>
          <a:xfrm>
            <a:off x="228600" y="2895600"/>
            <a:ext cx="4267200" cy="3886200"/>
          </a:xfrm>
        </p:spPr>
        <p:txBody>
          <a:bodyPr/>
          <a:lstStyle/>
          <a:p>
            <a:pPr eaLnBrk="1" hangingPunct="1"/>
            <a:r>
              <a:rPr lang="en-US" altLang="en-US" sz="2400">
                <a:ea typeface="ＭＳ Ｐゴシック" panose="020B0600070205080204" pitchFamily="34" charset="-128"/>
              </a:rPr>
              <a:t>Inappropriate behavior is increasing</a:t>
            </a:r>
          </a:p>
          <a:p>
            <a:pPr eaLnBrk="1" hangingPunct="1"/>
            <a:endParaRPr lang="en-US" altLang="en-US" sz="2400">
              <a:ea typeface="ＭＳ Ｐゴシック" panose="020B0600070205080204" pitchFamily="34" charset="-128"/>
            </a:endParaRPr>
          </a:p>
          <a:p>
            <a:pPr eaLnBrk="1" hangingPunct="1"/>
            <a:endParaRPr lang="en-US" altLang="en-US" sz="2400">
              <a:ea typeface="ＭＳ Ｐゴシック" panose="020B0600070205080204" pitchFamily="34" charset="-128"/>
            </a:endParaRPr>
          </a:p>
          <a:p>
            <a:pPr eaLnBrk="1" hangingPunct="1"/>
            <a:endParaRPr lang="en-US" altLang="en-US" sz="2400">
              <a:ea typeface="ＭＳ Ｐゴシック" panose="020B0600070205080204" pitchFamily="34" charset="-128"/>
            </a:endParaRPr>
          </a:p>
          <a:p>
            <a:pPr eaLnBrk="1" hangingPunct="1"/>
            <a:endParaRPr lang="en-US" altLang="en-US" sz="2400">
              <a:ea typeface="ＭＳ Ｐゴシック" panose="020B0600070205080204" pitchFamily="34" charset="-128"/>
            </a:endParaRPr>
          </a:p>
          <a:p>
            <a:pPr eaLnBrk="1" hangingPunct="1">
              <a:buFont typeface="Arial" panose="020B0604020202020204" pitchFamily="34" charset="0"/>
              <a:buNone/>
            </a:pPr>
            <a:endParaRPr lang="en-US" altLang="en-US" sz="2400">
              <a:ea typeface="ＭＳ Ｐゴシック" panose="020B0600070205080204" pitchFamily="34" charset="-128"/>
            </a:endParaRPr>
          </a:p>
        </p:txBody>
      </p:sp>
      <p:sp>
        <p:nvSpPr>
          <p:cNvPr id="4" name="Content Placeholder 3">
            <a:extLst>
              <a:ext uri="{FF2B5EF4-FFF2-40B4-BE49-F238E27FC236}">
                <a16:creationId xmlns:a16="http://schemas.microsoft.com/office/drawing/2014/main" id="{46755A0B-24F3-AF4B-9D8E-C4C2DEE66C7A}"/>
              </a:ext>
            </a:extLst>
          </p:cNvPr>
          <p:cNvSpPr>
            <a:spLocks noGrp="1"/>
          </p:cNvSpPr>
          <p:nvPr>
            <p:ph sz="half" idx="2"/>
          </p:nvPr>
        </p:nvSpPr>
        <p:spPr>
          <a:xfrm>
            <a:off x="4648200" y="2895600"/>
            <a:ext cx="4038600" cy="2134774"/>
          </a:xfrm>
        </p:spPr>
        <p:txBody>
          <a:bodyPr/>
          <a:lstStyle/>
          <a:p>
            <a:pPr eaLnBrk="1" hangingPunct="1">
              <a:lnSpc>
                <a:spcPct val="70000"/>
              </a:lnSpc>
              <a:spcBef>
                <a:spcPct val="0"/>
              </a:spcBef>
            </a:pPr>
            <a:r>
              <a:rPr lang="en-US" altLang="en-US" sz="2400" dirty="0">
                <a:ea typeface="Calibri" panose="020F0502020204030204" pitchFamily="34" charset="0"/>
                <a:cs typeface="Calibri" panose="020F0502020204030204" pitchFamily="34" charset="0"/>
              </a:rPr>
              <a:t>Disrespect is increasing on the playground during 3</a:t>
            </a:r>
            <a:r>
              <a:rPr lang="en-US" altLang="en-US" sz="2400" baseline="30000" dirty="0">
                <a:ea typeface="Calibri" panose="020F0502020204030204" pitchFamily="34" charset="0"/>
                <a:cs typeface="Calibri" panose="020F0502020204030204" pitchFamily="34" charset="0"/>
              </a:rPr>
              <a:t>rd</a:t>
            </a:r>
            <a:r>
              <a:rPr lang="en-US" altLang="en-US" sz="2400" dirty="0">
                <a:ea typeface="Calibri" panose="020F0502020204030204" pitchFamily="34" charset="0"/>
                <a:cs typeface="Calibri" panose="020F0502020204030204" pitchFamily="34" charset="0"/>
              </a:rPr>
              <a:t>-6</a:t>
            </a:r>
            <a:r>
              <a:rPr lang="en-US" altLang="en-US" sz="2400" baseline="30000" dirty="0">
                <a:ea typeface="Calibri" panose="020F0502020204030204" pitchFamily="34" charset="0"/>
                <a:cs typeface="Calibri" panose="020F0502020204030204" pitchFamily="34" charset="0"/>
              </a:rPr>
              <a:t>th</a:t>
            </a:r>
            <a:r>
              <a:rPr lang="en-US" altLang="en-US" sz="2400" dirty="0">
                <a:ea typeface="Calibri" panose="020F0502020204030204" pitchFamily="34" charset="0"/>
                <a:cs typeface="Calibri" panose="020F0502020204030204" pitchFamily="34" charset="0"/>
              </a:rPr>
              <a:t> grade recess times. This behavior seems to be motivated by desiring access to items/activities.</a:t>
            </a:r>
          </a:p>
        </p:txBody>
      </p:sp>
      <p:cxnSp>
        <p:nvCxnSpPr>
          <p:cNvPr id="8" name="Straight Arrow Connector 7">
            <a:extLst>
              <a:ext uri="{FF2B5EF4-FFF2-40B4-BE49-F238E27FC236}">
                <a16:creationId xmlns:a16="http://schemas.microsoft.com/office/drawing/2014/main" id="{D404E051-CACC-A14C-BBB4-615C2A30EF9E}"/>
              </a:ext>
            </a:extLst>
          </p:cNvPr>
          <p:cNvCxnSpPr/>
          <p:nvPr/>
        </p:nvCxnSpPr>
        <p:spPr>
          <a:xfrm>
            <a:off x="2667000" y="3606800"/>
            <a:ext cx="19050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1317" name="TextBox 1">
            <a:extLst>
              <a:ext uri="{FF2B5EF4-FFF2-40B4-BE49-F238E27FC236}">
                <a16:creationId xmlns:a16="http://schemas.microsoft.com/office/drawing/2014/main" id="{82F59C46-D70E-8C4F-9630-AC9AA80BC55A}"/>
              </a:ext>
            </a:extLst>
          </p:cNvPr>
          <p:cNvSpPr txBox="1">
            <a:spLocks noChangeArrowheads="1"/>
          </p:cNvSpPr>
          <p:nvPr/>
        </p:nvSpPr>
        <p:spPr bwMode="auto">
          <a:xfrm>
            <a:off x="190500" y="436563"/>
            <a:ext cx="8915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eaLnBrk="1" hangingPunct="1"/>
            <a:r>
              <a:rPr lang="en-US" altLang="en-US" sz="3200" b="1" u="sng">
                <a:solidFill>
                  <a:srgbClr val="FF6600"/>
                </a:solidFill>
              </a:rPr>
              <a:t>Precise Problem Statements</a:t>
            </a:r>
            <a:r>
              <a:rPr lang="en-US" altLang="en-US" sz="3200" b="1">
                <a:solidFill>
                  <a:srgbClr val="FF6600"/>
                </a:solidFill>
              </a:rPr>
              <a:t> </a:t>
            </a:r>
            <a:r>
              <a:rPr lang="en-US" altLang="en-US" sz="3200"/>
              <a:t>include information about the what, when, where, who, when, and why</a:t>
            </a:r>
            <a:endParaRPr lang="en-US" altLang="en-US" sz="32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1">
            <a:extLst>
              <a:ext uri="{FF2B5EF4-FFF2-40B4-BE49-F238E27FC236}">
                <a16:creationId xmlns:a16="http://schemas.microsoft.com/office/drawing/2014/main" id="{BA311857-65B5-7243-B5DE-90D820929012}"/>
              </a:ext>
            </a:extLst>
          </p:cNvPr>
          <p:cNvSpPr>
            <a:spLocks noGrp="1"/>
          </p:cNvSpPr>
          <p:nvPr>
            <p:ph type="title"/>
          </p:nvPr>
        </p:nvSpPr>
        <p:spPr/>
        <p:txBody>
          <a:bodyPr/>
          <a:lstStyle/>
          <a:p>
            <a:pPr>
              <a:defRPr/>
            </a:pPr>
            <a:r>
              <a:rPr lang="en-US" altLang="en-US" sz="4000" b="1" dirty="0">
                <a:solidFill>
                  <a:schemeClr val="accent6">
                    <a:lumMod val="50000"/>
                  </a:schemeClr>
                </a:solidFill>
                <a:ea typeface="ＭＳ Ｐゴシック" panose="020B0600070205080204" pitchFamily="34" charset="-128"/>
              </a:rPr>
              <a:t>Objectives:</a:t>
            </a:r>
            <a:br>
              <a:rPr lang="en-US" altLang="en-US" dirty="0">
                <a:ea typeface="ＭＳ Ｐゴシック" panose="020B0600070205080204" pitchFamily="34" charset="-128"/>
              </a:rPr>
            </a:br>
            <a:r>
              <a:rPr lang="en-US" altLang="en-US" sz="3200" dirty="0">
                <a:ea typeface="ＭＳ Ｐゴシック" panose="020B0600070205080204" pitchFamily="34" charset="-128"/>
              </a:rPr>
              <a:t>By the end of this training, you will have:</a:t>
            </a:r>
          </a:p>
        </p:txBody>
      </p:sp>
      <p:sp>
        <p:nvSpPr>
          <p:cNvPr id="27649" name="Content Placeholder 2">
            <a:extLst>
              <a:ext uri="{FF2B5EF4-FFF2-40B4-BE49-F238E27FC236}">
                <a16:creationId xmlns:a16="http://schemas.microsoft.com/office/drawing/2014/main" id="{5C8DE879-A081-3249-8685-D49AF615A6B2}"/>
              </a:ext>
            </a:extLst>
          </p:cNvPr>
          <p:cNvSpPr>
            <a:spLocks noGrp="1"/>
          </p:cNvSpPr>
          <p:nvPr>
            <p:ph idx="1"/>
          </p:nvPr>
        </p:nvSpPr>
        <p:spPr/>
        <p:txBody>
          <a:bodyPr/>
          <a:lstStyle/>
          <a:p>
            <a:pPr eaLnBrk="1" hangingPunct="1">
              <a:lnSpc>
                <a:spcPct val="70000"/>
              </a:lnSpc>
              <a:spcBef>
                <a:spcPct val="0"/>
              </a:spcBef>
              <a:spcAft>
                <a:spcPts val="1800"/>
              </a:spcAft>
              <a:defRPr/>
            </a:pPr>
            <a:r>
              <a:rPr lang="en-US" altLang="en-US" dirty="0"/>
              <a:t>Identified specific outcomes you would like to achieve</a:t>
            </a:r>
          </a:p>
          <a:p>
            <a:pPr eaLnBrk="1" hangingPunct="1">
              <a:lnSpc>
                <a:spcPct val="70000"/>
              </a:lnSpc>
              <a:spcBef>
                <a:spcPct val="0"/>
              </a:spcBef>
              <a:spcAft>
                <a:spcPts val="1800"/>
              </a:spcAft>
              <a:defRPr/>
            </a:pPr>
            <a:r>
              <a:rPr lang="en-US" altLang="en-US" dirty="0"/>
              <a:t>Understood how PBIS data can help you measure progress toward equitable outcomes</a:t>
            </a:r>
          </a:p>
          <a:p>
            <a:pPr eaLnBrk="1" hangingPunct="1">
              <a:lnSpc>
                <a:spcPct val="70000"/>
              </a:lnSpc>
              <a:spcBef>
                <a:spcPct val="0"/>
              </a:spcBef>
              <a:spcAft>
                <a:spcPts val="1800"/>
              </a:spcAft>
              <a:defRPr/>
            </a:pPr>
            <a:r>
              <a:rPr lang="en-US" altLang="en-US" dirty="0"/>
              <a:t>Consider the use of PBIS fidelity data to prioritize focus areas</a:t>
            </a:r>
          </a:p>
          <a:p>
            <a:pPr eaLnBrk="1" hangingPunct="1">
              <a:lnSpc>
                <a:spcPct val="70000"/>
              </a:lnSpc>
              <a:spcBef>
                <a:spcPct val="0"/>
              </a:spcBef>
              <a:spcAft>
                <a:spcPts val="1800"/>
              </a:spcAft>
              <a:defRPr/>
            </a:pPr>
            <a:r>
              <a:rPr lang="en-US" altLang="en-US" dirty="0"/>
              <a:t>Considered Team Initiated Problem Solving (TIPS) model as a process for data-based decision making</a:t>
            </a:r>
          </a:p>
          <a:p>
            <a:pPr eaLnBrk="1" hangingPunct="1">
              <a:lnSpc>
                <a:spcPct val="70000"/>
              </a:lnSpc>
              <a:spcBef>
                <a:spcPct val="0"/>
              </a:spcBef>
              <a:spcAft>
                <a:spcPts val="1800"/>
              </a:spcAft>
              <a:defRPr/>
            </a:pPr>
            <a:r>
              <a:rPr lang="en-US" altLang="en-US" dirty="0"/>
              <a:t>See how the </a:t>
            </a:r>
            <a:r>
              <a:rPr lang="ja-JP" altLang="en-US"/>
              <a:t>“</a:t>
            </a:r>
            <a:r>
              <a:rPr lang="en-US" altLang="ja-JP" dirty="0"/>
              <a:t>Big 7</a:t>
            </a:r>
            <a:r>
              <a:rPr lang="ja-JP" altLang="en-US"/>
              <a:t>”</a:t>
            </a:r>
            <a:r>
              <a:rPr lang="en-US" altLang="ja-JP" dirty="0"/>
              <a:t> behavior data are used to identify problems and develop solutions</a:t>
            </a:r>
          </a:p>
          <a:p>
            <a:pPr eaLnBrk="1" hangingPunct="1">
              <a:lnSpc>
                <a:spcPct val="70000"/>
              </a:lnSpc>
              <a:spcBef>
                <a:spcPct val="0"/>
              </a:spcBef>
              <a:spcAft>
                <a:spcPts val="1800"/>
              </a:spcAft>
              <a:defRPr/>
            </a:pPr>
            <a:r>
              <a:rPr lang="en-US" altLang="en-US" dirty="0"/>
              <a:t>Developed a plan for continuous data review and problem solving</a:t>
            </a:r>
          </a:p>
          <a:p>
            <a:pPr eaLnBrk="1" hangingPunct="1">
              <a:lnSpc>
                <a:spcPct val="70000"/>
              </a:lnSpc>
              <a:spcBef>
                <a:spcPct val="0"/>
              </a:spcBef>
              <a:spcAft>
                <a:spcPts val="1800"/>
              </a:spcAft>
              <a:defRPr/>
            </a:pPr>
            <a:r>
              <a:rPr lang="en-US" altLang="en-US" dirty="0"/>
              <a:t>Discussed strategies for sharing data with stakeholders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98E98-D90F-CE4F-AAB4-69FD59A32618}"/>
              </a:ext>
            </a:extLst>
          </p:cNvPr>
          <p:cNvSpPr>
            <a:spLocks noGrp="1"/>
          </p:cNvSpPr>
          <p:nvPr>
            <p:ph type="title"/>
          </p:nvPr>
        </p:nvSpPr>
        <p:spPr>
          <a:xfrm>
            <a:off x="301625" y="320675"/>
            <a:ext cx="8410575" cy="1325563"/>
          </a:xfrm>
        </p:spPr>
        <p:txBody>
          <a:bodyPr/>
          <a:lstStyle/>
          <a:p>
            <a:pPr>
              <a:defRPr/>
            </a:pPr>
            <a:r>
              <a:rPr lang="en-US" altLang="en-US" sz="4000" b="1" dirty="0">
                <a:solidFill>
                  <a:schemeClr val="accent6">
                    <a:lumMod val="50000"/>
                  </a:schemeClr>
                </a:solidFill>
              </a:rPr>
              <a:t>2. What is our goal? How will we know we’ve met our goal?</a:t>
            </a:r>
            <a:endParaRPr lang="en-US" sz="4000" dirty="0">
              <a:solidFill>
                <a:schemeClr val="accent6">
                  <a:lumMod val="50000"/>
                </a:schemeClr>
              </a:solidFill>
            </a:endParaRPr>
          </a:p>
        </p:txBody>
      </p:sp>
      <p:sp>
        <p:nvSpPr>
          <p:cNvPr id="142338" name="Content Placeholder 5">
            <a:extLst>
              <a:ext uri="{FF2B5EF4-FFF2-40B4-BE49-F238E27FC236}">
                <a16:creationId xmlns:a16="http://schemas.microsoft.com/office/drawing/2014/main" id="{A0D82B24-79AC-0443-A604-EE86B2D16142}"/>
              </a:ext>
            </a:extLst>
          </p:cNvPr>
          <p:cNvSpPr>
            <a:spLocks noGrp="1"/>
          </p:cNvSpPr>
          <p:nvPr>
            <p:ph idx="1"/>
          </p:nvPr>
        </p:nvSpPr>
        <p:spPr/>
        <p:txBody>
          <a:bodyPr/>
          <a:lstStyle/>
          <a:p>
            <a:r>
              <a:rPr lang="en-US" altLang="en-US" sz="2400"/>
              <a:t>Set a goal that defines levels at which the problem is no longer a problem </a:t>
            </a:r>
          </a:p>
          <a:p>
            <a:r>
              <a:rPr lang="en-US" altLang="en-US" sz="2400"/>
              <a:t>Set goals that are </a:t>
            </a:r>
            <a:r>
              <a:rPr lang="en-US" altLang="en-US" sz="2400">
                <a:ea typeface="ＭＳ Ｐゴシック" panose="020B0600070205080204" pitchFamily="34" charset="-128"/>
              </a:rPr>
              <a:t>specific, (observable and) measurable, achievable, realistic, and timely</a:t>
            </a:r>
          </a:p>
          <a:p>
            <a:r>
              <a:rPr lang="en-US" altLang="en-US" sz="2400">
                <a:ea typeface="ＭＳ Ｐゴシック" panose="020B0600070205080204" pitchFamily="34" charset="-128"/>
              </a:rPr>
              <a:t>What data will you use to know that you’ve met your goal?</a:t>
            </a:r>
          </a:p>
        </p:txBody>
      </p:sp>
      <p:sp>
        <p:nvSpPr>
          <p:cNvPr id="5" name="Slide Number Placeholder 4">
            <a:extLst>
              <a:ext uri="{FF2B5EF4-FFF2-40B4-BE49-F238E27FC236}">
                <a16:creationId xmlns:a16="http://schemas.microsoft.com/office/drawing/2014/main" id="{72409F03-8E59-4C46-9B24-8A920228E68C}"/>
              </a:ext>
            </a:extLst>
          </p:cNvPr>
          <p:cNvSpPr>
            <a:spLocks noGrp="1"/>
          </p:cNvSpPr>
          <p:nvPr>
            <p:ph type="sldNum" sz="quarter" idx="12"/>
          </p:nvPr>
        </p:nvSpPr>
        <p:spPr/>
        <p:txBody>
          <a:bodyPr/>
          <a:lstStyle/>
          <a:p>
            <a:pPr>
              <a:defRPr/>
            </a:pPr>
            <a:fld id="{25C70E15-2F94-BD46-91E3-41C9C9302990}" type="slidenum">
              <a:rPr lang="en-US" altLang="en-US" smtClean="0"/>
              <a:pPr>
                <a:defRPr/>
              </a:pPr>
              <a:t>60</a:t>
            </a:fld>
            <a:endParaRPr lang="en-US"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4">
            <a:extLst>
              <a:ext uri="{FF2B5EF4-FFF2-40B4-BE49-F238E27FC236}">
                <a16:creationId xmlns:a16="http://schemas.microsoft.com/office/drawing/2014/main" id="{38B07BD0-871A-6842-9F37-EB1546D129B4}"/>
              </a:ext>
            </a:extLst>
          </p:cNvPr>
          <p:cNvSpPr>
            <a:spLocks noGrp="1"/>
          </p:cNvSpPr>
          <p:nvPr>
            <p:ph type="title"/>
          </p:nvPr>
        </p:nvSpPr>
        <p:spPr/>
        <p:txBody>
          <a:bodyPr/>
          <a:lstStyle/>
          <a:p>
            <a:pPr eaLnBrk="1" hangingPunct="1">
              <a:defRPr/>
            </a:pPr>
            <a:r>
              <a:rPr lang="en-US" altLang="en-US" sz="4000" b="1" dirty="0">
                <a:solidFill>
                  <a:schemeClr val="accent6">
                    <a:lumMod val="50000"/>
                  </a:schemeClr>
                </a:solidFill>
              </a:rPr>
              <a:t>3. Why does the problem exist &amp; what can we do about it? </a:t>
            </a:r>
            <a:br>
              <a:rPr lang="en-US" altLang="en-US" sz="4000" b="1" dirty="0">
                <a:solidFill>
                  <a:schemeClr val="accent6">
                    <a:lumMod val="50000"/>
                  </a:schemeClr>
                </a:solidFill>
              </a:rPr>
            </a:br>
            <a:r>
              <a:rPr lang="en-US" altLang="en-US" sz="4000" b="1" dirty="0">
                <a:solidFill>
                  <a:schemeClr val="accent6">
                    <a:lumMod val="50000"/>
                  </a:schemeClr>
                </a:solidFill>
              </a:rPr>
              <a:t>(hypothesis &amp; solution)</a:t>
            </a:r>
          </a:p>
        </p:txBody>
      </p:sp>
      <p:pic>
        <p:nvPicPr>
          <p:cNvPr id="143362" name="Content Placeholder 7">
            <a:extLst>
              <a:ext uri="{FF2B5EF4-FFF2-40B4-BE49-F238E27FC236}">
                <a16:creationId xmlns:a16="http://schemas.microsoft.com/office/drawing/2014/main" id="{B4F66A72-69F3-EA42-AF99-B515DE46E4C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128" t="3172" r="986" b="-3172"/>
          <a:stretch>
            <a:fillRect/>
          </a:stretch>
        </p:blipFill>
        <p:spPr>
          <a:xfrm>
            <a:off x="579438" y="2228850"/>
            <a:ext cx="3959225" cy="2990850"/>
          </a:xfrm>
        </p:spPr>
      </p:pic>
      <p:sp>
        <p:nvSpPr>
          <p:cNvPr id="49155" name="Content Placeholder 6">
            <a:extLst>
              <a:ext uri="{FF2B5EF4-FFF2-40B4-BE49-F238E27FC236}">
                <a16:creationId xmlns:a16="http://schemas.microsoft.com/office/drawing/2014/main" id="{DFD4AB2B-7B5E-2F4D-928C-027F832AD1A5}"/>
              </a:ext>
            </a:extLst>
          </p:cNvPr>
          <p:cNvSpPr>
            <a:spLocks noGrp="1"/>
          </p:cNvSpPr>
          <p:nvPr>
            <p:ph sz="half" idx="2"/>
          </p:nvPr>
        </p:nvSpPr>
        <p:spPr/>
        <p:txBody>
          <a:bodyPr/>
          <a:lstStyle/>
          <a:p>
            <a:pPr eaLnBrk="1" hangingPunct="1">
              <a:buClr>
                <a:schemeClr val="tx1"/>
              </a:buClr>
              <a:buFont typeface="Arial" charset="0"/>
              <a:buChar char="•"/>
              <a:defRPr/>
            </a:pPr>
            <a:r>
              <a:rPr lang="en-US" altLang="en-US" sz="2800" dirty="0">
                <a:solidFill>
                  <a:srgbClr val="0000FF"/>
                </a:solidFill>
              </a:rPr>
              <a:t> Problem Statement: </a:t>
            </a:r>
            <a:r>
              <a:rPr lang="en-US" altLang="en-US" sz="2800" dirty="0"/>
              <a:t>The sixth grade boys are showing disrespectful behavior toward one another during recess.</a:t>
            </a:r>
          </a:p>
          <a:p>
            <a:pPr eaLnBrk="1" hangingPunct="1">
              <a:buClr>
                <a:schemeClr val="tx1"/>
              </a:buClr>
              <a:buFont typeface="Arial" charset="0"/>
              <a:buChar char="•"/>
              <a:defRPr/>
            </a:pPr>
            <a:r>
              <a:rPr lang="en-US" altLang="en-US" sz="2800" dirty="0">
                <a:solidFill>
                  <a:srgbClr val="0000FF"/>
                </a:solidFill>
              </a:rPr>
              <a:t> Hypothesis: </a:t>
            </a:r>
            <a:r>
              <a:rPr lang="en-US" altLang="en-US" sz="2800" dirty="0"/>
              <a:t>We believe they are looking for access to items/ activities.</a:t>
            </a:r>
          </a:p>
          <a:p>
            <a:pPr marL="609600" indent="-609600" eaLnBrk="1" hangingPunct="1">
              <a:buFont typeface="Arial" charset="0"/>
              <a:buChar char="•"/>
              <a:defRPr/>
            </a:pPr>
            <a:endParaRPr lang="en-US" altLang="en-US" sz="20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6">
            <a:extLst>
              <a:ext uri="{FF2B5EF4-FFF2-40B4-BE49-F238E27FC236}">
                <a16:creationId xmlns:a16="http://schemas.microsoft.com/office/drawing/2014/main" id="{5D358D03-9D1F-0343-8C2E-D3555605155F}"/>
              </a:ext>
            </a:extLst>
          </p:cNvPr>
          <p:cNvSpPr>
            <a:spLocks noGrp="1"/>
          </p:cNvSpPr>
          <p:nvPr>
            <p:ph type="title" idx="4294967295"/>
          </p:nvPr>
        </p:nvSpPr>
        <p:spPr>
          <a:xfrm>
            <a:off x="334963" y="442913"/>
            <a:ext cx="8515350" cy="685800"/>
          </a:xfrm>
        </p:spPr>
        <p:txBody>
          <a:bodyPr/>
          <a:lstStyle/>
          <a:p>
            <a:pPr eaLnBrk="1" hangingPunct="1">
              <a:defRPr/>
            </a:pPr>
            <a:r>
              <a:rPr lang="en-US" altLang="en-US" sz="4000" b="1" dirty="0">
                <a:solidFill>
                  <a:schemeClr val="accent6">
                    <a:lumMod val="50000"/>
                  </a:schemeClr>
                </a:solidFill>
              </a:rPr>
              <a:t>Solution Development for Disrespect on the Playground</a:t>
            </a:r>
          </a:p>
        </p:txBody>
      </p:sp>
      <p:graphicFrame>
        <p:nvGraphicFramePr>
          <p:cNvPr id="9" name="Content Placeholder 8">
            <a:extLst>
              <a:ext uri="{FF2B5EF4-FFF2-40B4-BE49-F238E27FC236}">
                <a16:creationId xmlns:a16="http://schemas.microsoft.com/office/drawing/2014/main" id="{82DBE9FF-ABF3-2440-8161-080FC1344B72}"/>
              </a:ext>
            </a:extLst>
          </p:cNvPr>
          <p:cNvGraphicFramePr>
            <a:graphicFrameLocks noGrp="1"/>
          </p:cNvGraphicFramePr>
          <p:nvPr>
            <p:ph idx="4294967295"/>
          </p:nvPr>
        </p:nvGraphicFramePr>
        <p:xfrm>
          <a:off x="334963" y="1612900"/>
          <a:ext cx="8515350" cy="4854577"/>
        </p:xfrm>
        <a:graphic>
          <a:graphicData uri="http://schemas.openxmlformats.org/drawingml/2006/table">
            <a:tbl>
              <a:tblPr/>
              <a:tblGrid>
                <a:gridCol w="4410232">
                  <a:extLst>
                    <a:ext uri="{9D8B030D-6E8A-4147-A177-3AD203B41FA5}">
                      <a16:colId xmlns:a16="http://schemas.microsoft.com/office/drawing/2014/main" val="20000"/>
                    </a:ext>
                  </a:extLst>
                </a:gridCol>
                <a:gridCol w="4105118">
                  <a:extLst>
                    <a:ext uri="{9D8B030D-6E8A-4147-A177-3AD203B41FA5}">
                      <a16:colId xmlns:a16="http://schemas.microsoft.com/office/drawing/2014/main" val="20001"/>
                    </a:ext>
                  </a:extLst>
                </a:gridCol>
              </a:tblGrid>
              <a:tr h="732904">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Prevention: Remove/alter </a:t>
                      </a:r>
                      <a:r>
                        <a:rPr kumimoji="0" lang="ja-JP" altLang="en-US" sz="2000" b="1" i="0" u="none" strike="noStrike" cap="none" normalizeH="0" baseline="0" dirty="0">
                          <a:ln>
                            <a:noFill/>
                          </a:ln>
                          <a:solidFill>
                            <a:schemeClr val="tx1"/>
                          </a:solidFill>
                          <a:effectLst/>
                          <a:latin typeface="+mn-lt"/>
                          <a:ea typeface="ＭＳ Ｐゴシック" charset="-128"/>
                        </a:rPr>
                        <a:t>“</a:t>
                      </a:r>
                      <a:r>
                        <a:rPr kumimoji="0" lang="en-US" altLang="ja-JP" sz="2000" b="1" i="0" u="none" strike="noStrike" cap="none" normalizeH="0" baseline="0" dirty="0">
                          <a:ln>
                            <a:noFill/>
                          </a:ln>
                          <a:solidFill>
                            <a:schemeClr val="tx1"/>
                          </a:solidFill>
                          <a:effectLst/>
                          <a:latin typeface="+mn-lt"/>
                          <a:ea typeface="ＭＳ Ｐゴシック" charset="-128"/>
                        </a:rPr>
                        <a:t>trigger</a:t>
                      </a:r>
                      <a:r>
                        <a:rPr kumimoji="0" lang="ja-JP" altLang="en-US" sz="2000" b="1" i="0" u="none" strike="noStrike" cap="none" normalizeH="0" baseline="0" dirty="0">
                          <a:ln>
                            <a:noFill/>
                          </a:ln>
                          <a:solidFill>
                            <a:schemeClr val="tx1"/>
                          </a:solidFill>
                          <a:effectLst/>
                          <a:latin typeface="+mn-lt"/>
                          <a:ea typeface="ＭＳ Ｐゴシック" charset="-128"/>
                        </a:rPr>
                        <a:t>”</a:t>
                      </a:r>
                      <a:r>
                        <a:rPr kumimoji="0" lang="en-US" altLang="ja-JP" sz="2000" b="1" i="0" u="none" strike="noStrike" cap="none" normalizeH="0" baseline="0" dirty="0">
                          <a:ln>
                            <a:noFill/>
                          </a:ln>
                          <a:solidFill>
                            <a:schemeClr val="tx1"/>
                          </a:solidFill>
                          <a:effectLst/>
                          <a:latin typeface="+mn-lt"/>
                          <a:ea typeface="ＭＳ Ｐゴシック" charset="-128"/>
                        </a:rPr>
                        <a:t> for problem behavior</a:t>
                      </a:r>
                      <a:endParaRPr kumimoji="0" lang="en-US" altLang="en-US" sz="2000" b="1" i="0" u="none" strike="noStrike" cap="none" normalizeH="0" baseline="0" dirty="0">
                        <a:ln>
                          <a:noFill/>
                        </a:ln>
                        <a:solidFill>
                          <a:schemeClr val="tx1"/>
                        </a:solidFill>
                        <a:effectLst/>
                        <a:latin typeface="+mn-lt"/>
                        <a:ea typeface="ＭＳ Ｐゴシック" charset="-128"/>
                      </a:endParaRP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1" u="none" strike="noStrike" cap="none" normalizeH="0" baseline="0" dirty="0">
                        <a:ln>
                          <a:noFill/>
                        </a:ln>
                        <a:solidFill>
                          <a:schemeClr val="tx1"/>
                        </a:solidFill>
                        <a:effectLst/>
                        <a:latin typeface="+mn-lt"/>
                        <a:ea typeface="ＭＳ Ｐゴシック" charset="-128"/>
                      </a:endParaRP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78166">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Teaching: Define, instruct &amp; model expected behavior </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1" u="none" strike="noStrike" cap="none" normalizeH="0" baseline="0" dirty="0">
                        <a:ln>
                          <a:noFill/>
                        </a:ln>
                        <a:solidFill>
                          <a:schemeClr val="tx1"/>
                        </a:solidFill>
                        <a:effectLst/>
                        <a:latin typeface="+mn-lt"/>
                        <a:ea typeface="ＭＳ Ｐゴシック" charset="-128"/>
                      </a:endParaRP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678166">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Reward: Expected/alternative behavior when it occurs; prompt as necessary</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1" u="none" strike="noStrike" cap="none" normalizeH="0" baseline="0" dirty="0">
                        <a:ln>
                          <a:noFill/>
                        </a:ln>
                        <a:solidFill>
                          <a:schemeClr val="tx1"/>
                        </a:solidFill>
                        <a:effectLst/>
                        <a:latin typeface="+mn-lt"/>
                        <a:ea typeface="ＭＳ Ｐゴシック" charset="-128"/>
                      </a:endParaRP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875071">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Extinction: Increase acknowledgement of presence of desired behavior</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1" u="none" strike="noStrike" cap="none" normalizeH="0" baseline="0" dirty="0">
                        <a:ln>
                          <a:noFill/>
                        </a:ln>
                        <a:solidFill>
                          <a:schemeClr val="tx1"/>
                        </a:solidFill>
                        <a:effectLst/>
                        <a:latin typeface="+mn-lt"/>
                        <a:ea typeface="ＭＳ Ｐゴシック" charset="-128"/>
                      </a:endParaRP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1068797">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Corrective Consequence: Use non-rewarding/non-reinforcing responses when problem behavior occurs </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1" u="none" strike="noStrike" cap="none" normalizeH="0" baseline="0" dirty="0">
                        <a:ln>
                          <a:noFill/>
                        </a:ln>
                        <a:solidFill>
                          <a:schemeClr val="tx1"/>
                        </a:solidFill>
                        <a:effectLst/>
                        <a:latin typeface="+mn-lt"/>
                        <a:ea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1" u="none" strike="noStrike" cap="none" normalizeH="0" baseline="0" dirty="0">
                        <a:ln>
                          <a:noFill/>
                        </a:ln>
                        <a:solidFill>
                          <a:schemeClr val="tx1"/>
                        </a:solidFill>
                        <a:effectLst/>
                        <a:latin typeface="+mn-lt"/>
                        <a:ea typeface="ＭＳ Ｐゴシック" charset="-128"/>
                      </a:endParaRP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821473">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Data Collection: Indicate how you know when you have a solution</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1" u="none" strike="noStrike" cap="none" normalizeH="0" baseline="0" dirty="0">
                        <a:ln>
                          <a:noFill/>
                        </a:ln>
                        <a:solidFill>
                          <a:schemeClr val="tx1"/>
                        </a:solidFill>
                        <a:effectLst/>
                        <a:latin typeface="+mn-lt"/>
                        <a:ea typeface="ＭＳ Ｐゴシック" charset="-128"/>
                      </a:endParaRP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6">
            <a:extLst>
              <a:ext uri="{FF2B5EF4-FFF2-40B4-BE49-F238E27FC236}">
                <a16:creationId xmlns:a16="http://schemas.microsoft.com/office/drawing/2014/main" id="{DF681A81-5A96-C740-B28C-DF580A7A81D5}"/>
              </a:ext>
            </a:extLst>
          </p:cNvPr>
          <p:cNvSpPr>
            <a:spLocks noGrp="1"/>
          </p:cNvSpPr>
          <p:nvPr>
            <p:ph type="title" idx="4294967295"/>
          </p:nvPr>
        </p:nvSpPr>
        <p:spPr>
          <a:xfrm>
            <a:off x="171450" y="157163"/>
            <a:ext cx="8972550" cy="914400"/>
          </a:xfrm>
        </p:spPr>
        <p:txBody>
          <a:bodyPr/>
          <a:lstStyle/>
          <a:p>
            <a:pPr eaLnBrk="1" hangingPunct="1">
              <a:defRPr/>
            </a:pPr>
            <a:r>
              <a:rPr lang="en-US" altLang="en-US" sz="4000" b="1" dirty="0">
                <a:solidFill>
                  <a:schemeClr val="accent6">
                    <a:lumMod val="50000"/>
                  </a:schemeClr>
                </a:solidFill>
              </a:rPr>
              <a:t>Solution Development for Disrespect on the Playground</a:t>
            </a:r>
          </a:p>
        </p:txBody>
      </p:sp>
      <p:graphicFrame>
        <p:nvGraphicFramePr>
          <p:cNvPr id="9" name="Content Placeholder 8">
            <a:extLst>
              <a:ext uri="{FF2B5EF4-FFF2-40B4-BE49-F238E27FC236}">
                <a16:creationId xmlns:a16="http://schemas.microsoft.com/office/drawing/2014/main" id="{82DBE9FF-ABF3-2440-8161-080FC1344B72}"/>
              </a:ext>
            </a:extLst>
          </p:cNvPr>
          <p:cNvGraphicFramePr>
            <a:graphicFrameLocks noGrp="1"/>
          </p:cNvGraphicFramePr>
          <p:nvPr>
            <p:ph idx="4294967295"/>
            <p:extLst>
              <p:ext uri="{D42A27DB-BD31-4B8C-83A1-F6EECF244321}">
                <p14:modId xmlns:p14="http://schemas.microsoft.com/office/powerpoint/2010/main" val="3560443469"/>
              </p:ext>
            </p:extLst>
          </p:nvPr>
        </p:nvGraphicFramePr>
        <p:xfrm>
          <a:off x="171450" y="1160463"/>
          <a:ext cx="8543925" cy="5716855"/>
        </p:xfrm>
        <a:graphic>
          <a:graphicData uri="http://schemas.openxmlformats.org/drawingml/2006/table">
            <a:tbl>
              <a:tblPr/>
              <a:tblGrid>
                <a:gridCol w="4425030">
                  <a:extLst>
                    <a:ext uri="{9D8B030D-6E8A-4147-A177-3AD203B41FA5}">
                      <a16:colId xmlns:a16="http://schemas.microsoft.com/office/drawing/2014/main" val="20000"/>
                    </a:ext>
                  </a:extLst>
                </a:gridCol>
                <a:gridCol w="4118895">
                  <a:extLst>
                    <a:ext uri="{9D8B030D-6E8A-4147-A177-3AD203B41FA5}">
                      <a16:colId xmlns:a16="http://schemas.microsoft.com/office/drawing/2014/main" val="20001"/>
                    </a:ext>
                  </a:extLst>
                </a:gridCol>
              </a:tblGrid>
              <a:tr h="778590">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mn-lt"/>
                          <a:ea typeface="ＭＳ Ｐゴシック" charset="-128"/>
                        </a:rPr>
                        <a:t>Prevention: Remove/alter </a:t>
                      </a:r>
                      <a:r>
                        <a:rPr kumimoji="0" lang="ja-JP" altLang="en-US" sz="1800" b="1" i="0" u="none" strike="noStrike" cap="none" normalizeH="0" baseline="0" dirty="0">
                          <a:ln>
                            <a:noFill/>
                          </a:ln>
                          <a:solidFill>
                            <a:schemeClr val="tx1"/>
                          </a:solidFill>
                          <a:effectLst/>
                          <a:latin typeface="+mn-lt"/>
                          <a:ea typeface="ＭＳ Ｐゴシック" charset="-128"/>
                        </a:rPr>
                        <a:t>“</a:t>
                      </a:r>
                      <a:r>
                        <a:rPr kumimoji="0" lang="en-US" altLang="ja-JP" sz="1800" b="1" i="0" u="none" strike="noStrike" cap="none" normalizeH="0" baseline="0" dirty="0">
                          <a:ln>
                            <a:noFill/>
                          </a:ln>
                          <a:solidFill>
                            <a:schemeClr val="tx1"/>
                          </a:solidFill>
                          <a:effectLst/>
                          <a:latin typeface="+mn-lt"/>
                          <a:ea typeface="ＭＳ Ｐゴシック" charset="-128"/>
                        </a:rPr>
                        <a:t>trigger</a:t>
                      </a:r>
                      <a:r>
                        <a:rPr kumimoji="0" lang="ja-JP" altLang="en-US" sz="1800" b="1" i="0" u="none" strike="noStrike" cap="none" normalizeH="0" baseline="0" dirty="0">
                          <a:ln>
                            <a:noFill/>
                          </a:ln>
                          <a:solidFill>
                            <a:schemeClr val="tx1"/>
                          </a:solidFill>
                          <a:effectLst/>
                          <a:latin typeface="+mn-lt"/>
                          <a:ea typeface="ＭＳ Ｐゴシック" charset="-128"/>
                        </a:rPr>
                        <a:t>”</a:t>
                      </a:r>
                      <a:r>
                        <a:rPr kumimoji="0" lang="en-US" altLang="ja-JP" sz="1800" b="1" i="0" u="none" strike="noStrike" cap="none" normalizeH="0" baseline="0" dirty="0">
                          <a:ln>
                            <a:noFill/>
                          </a:ln>
                          <a:solidFill>
                            <a:schemeClr val="tx1"/>
                          </a:solidFill>
                          <a:effectLst/>
                          <a:latin typeface="+mn-lt"/>
                          <a:ea typeface="ＭＳ Ｐゴシック" charset="-128"/>
                        </a:rPr>
                        <a:t> for problem behavior</a:t>
                      </a:r>
                      <a:endParaRPr kumimoji="0" lang="en-US" altLang="en-US" sz="1800" b="1" i="0" u="none" strike="noStrike" cap="none" normalizeH="0" baseline="0" dirty="0">
                        <a:ln>
                          <a:noFill/>
                        </a:ln>
                        <a:solidFill>
                          <a:schemeClr val="tx1"/>
                        </a:solidFill>
                        <a:effectLst/>
                        <a:latin typeface="+mn-lt"/>
                        <a:ea typeface="ＭＳ Ｐゴシック" charset="-128"/>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mn-lt"/>
                          <a:ea typeface="ＭＳ Ｐゴシック" charset="-128"/>
                        </a:rPr>
                        <a:t>Maintain current recess schedule but shift classes to balance numbers; add more playground activity options</a:t>
                      </a:r>
                      <a:endParaRPr kumimoji="0" lang="en-US" altLang="en-US" sz="1800" b="1" i="1" u="none" strike="noStrike" cap="none" normalizeH="0" baseline="0" dirty="0">
                        <a:ln>
                          <a:noFill/>
                        </a:ln>
                        <a:solidFill>
                          <a:schemeClr val="tx1"/>
                        </a:solidFill>
                        <a:effectLst/>
                        <a:latin typeface="+mn-lt"/>
                        <a:ea typeface="ＭＳ Ｐゴシック" charset="-128"/>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873742">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mn-lt"/>
                          <a:ea typeface="ＭＳ Ｐゴシック" charset="-128"/>
                        </a:rPr>
                        <a:t>Teaching: Define, instruct &amp; model expected behavior </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mn-lt"/>
                          <a:ea typeface="ＭＳ Ｐゴシック" charset="-128"/>
                        </a:rPr>
                        <a:t>Reteach behavioral expectations on the playground; model resolving conflict respectfully; teach new recess games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717007">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mn-lt"/>
                          <a:ea typeface="ＭＳ Ｐゴシック" charset="-128"/>
                        </a:rPr>
                        <a:t>Reward: Expected/alternative behavior when it occurs; prompt as necessary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mn-lt"/>
                          <a:ea typeface="ＭＳ Ｐゴシック" charset="-128"/>
                        </a:rPr>
                        <a:t>Establish </a:t>
                      </a:r>
                      <a:r>
                        <a:rPr kumimoji="0" lang="ja-JP" altLang="en-US" sz="1800" b="0" i="1" u="none" strike="noStrike" cap="none" normalizeH="0" baseline="0" dirty="0">
                          <a:ln>
                            <a:noFill/>
                          </a:ln>
                          <a:solidFill>
                            <a:schemeClr val="tx1"/>
                          </a:solidFill>
                          <a:effectLst/>
                          <a:latin typeface="+mn-lt"/>
                          <a:ea typeface="ＭＳ Ｐゴシック" charset="-128"/>
                        </a:rPr>
                        <a:t>“</a:t>
                      </a:r>
                      <a:r>
                        <a:rPr kumimoji="0" lang="en-US" altLang="ja-JP" sz="1800" b="0" i="1" u="none" strike="noStrike" cap="none" normalizeH="0" baseline="0" dirty="0">
                          <a:ln>
                            <a:noFill/>
                          </a:ln>
                          <a:solidFill>
                            <a:schemeClr val="tx1"/>
                          </a:solidFill>
                          <a:effectLst/>
                          <a:latin typeface="+mn-lt"/>
                          <a:ea typeface="ＭＳ Ｐゴシック" charset="-128"/>
                        </a:rPr>
                        <a:t>Friday Five”: Extra 5 min of recess on Friday for five respectful days.</a:t>
                      </a:r>
                      <a:endParaRPr kumimoji="0" lang="en-US" altLang="en-US" sz="1800" b="0" i="1" u="none" strike="noStrike" cap="none" normalizeH="0" baseline="0" dirty="0">
                        <a:ln>
                          <a:noFill/>
                        </a:ln>
                        <a:solidFill>
                          <a:schemeClr val="tx1"/>
                        </a:solidFill>
                        <a:effectLst/>
                        <a:latin typeface="+mn-lt"/>
                        <a:ea typeface="ＭＳ Ｐゴシック" charset="-128"/>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929617">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mn-lt"/>
                          <a:ea typeface="ＭＳ Ｐゴシック" charset="-128"/>
                        </a:rPr>
                        <a:t>Extinction: Increase acknowledgement of presence of desired behavior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mn-lt"/>
                        <a:ea typeface="ＭＳ Ｐゴシック" charset="-128"/>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mn-lt"/>
                          <a:ea typeface="ＭＳ Ｐゴシック" charset="-128"/>
                        </a:rPr>
                        <a:t>Encourage all students to work for</a:t>
                      </a:r>
                      <a:r>
                        <a:rPr kumimoji="0" lang="ja-JP" altLang="en-US" sz="1800" b="0" i="1" u="none" strike="noStrike" cap="none" normalizeH="0" baseline="0">
                          <a:ln>
                            <a:noFill/>
                          </a:ln>
                          <a:solidFill>
                            <a:schemeClr val="tx1"/>
                          </a:solidFill>
                          <a:effectLst/>
                          <a:latin typeface="+mn-lt"/>
                          <a:ea typeface="ＭＳ Ｐゴシック" charset="-128"/>
                        </a:rPr>
                        <a:t>“</a:t>
                      </a:r>
                      <a:r>
                        <a:rPr kumimoji="0" lang="en-US" altLang="ja-JP" sz="1800" b="0" i="1" u="none" strike="noStrike" cap="none" normalizeH="0" baseline="0" dirty="0">
                          <a:ln>
                            <a:noFill/>
                          </a:ln>
                          <a:solidFill>
                            <a:schemeClr val="tx1"/>
                          </a:solidFill>
                          <a:effectLst/>
                          <a:latin typeface="+mn-lt"/>
                          <a:ea typeface="ＭＳ Ｐゴシック" charset="-128"/>
                        </a:rPr>
                        <a:t>Friday Five”… make problem behavior less rewarding than desired behavior</a:t>
                      </a:r>
                      <a:endParaRPr kumimoji="0" lang="en-US" altLang="en-US" sz="1800" b="0" i="1" u="none" strike="noStrike" cap="none" normalizeH="0" baseline="0" dirty="0">
                        <a:ln>
                          <a:noFill/>
                        </a:ln>
                        <a:solidFill>
                          <a:schemeClr val="tx1"/>
                        </a:solidFill>
                        <a:effectLst/>
                        <a:latin typeface="+mn-lt"/>
                        <a:ea typeface="ＭＳ Ｐゴシック" charset="-128"/>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1135864">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mn-lt"/>
                          <a:ea typeface="ＭＳ Ｐゴシック" charset="-128"/>
                        </a:rPr>
                        <a:t>Corrective Consequence: Use non-rewarding/non-reinforcing responses when problem behavior occurs </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mn-lt"/>
                          <a:ea typeface="ＭＳ Ｐゴシック" charset="-128"/>
                        </a:rPr>
                        <a:t>Active supervision and continued early consequence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1105555">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mn-lt"/>
                          <a:ea typeface="ＭＳ Ｐゴシック" charset="-128"/>
                        </a:rPr>
                        <a:t>Data Collection: Indicate how you know when you have a solution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mn-lt"/>
                        <a:ea typeface="ＭＳ Ｐゴシック" charset="-128"/>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mn-lt"/>
                          <a:ea typeface="ＭＳ Ｐゴシック" charset="-128"/>
                        </a:rPr>
                        <a:t>Maintain BODF record and supervisor  weekly report </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6">
            <a:extLst>
              <a:ext uri="{FF2B5EF4-FFF2-40B4-BE49-F238E27FC236}">
                <a16:creationId xmlns:a16="http://schemas.microsoft.com/office/drawing/2014/main" id="{5D358D03-9D1F-0343-8C2E-D3555605155F}"/>
              </a:ext>
            </a:extLst>
          </p:cNvPr>
          <p:cNvSpPr>
            <a:spLocks noGrp="1"/>
          </p:cNvSpPr>
          <p:nvPr>
            <p:ph type="title" idx="4294967295"/>
          </p:nvPr>
        </p:nvSpPr>
        <p:spPr>
          <a:xfrm>
            <a:off x="334963" y="442913"/>
            <a:ext cx="8515350" cy="685800"/>
          </a:xfrm>
        </p:spPr>
        <p:txBody>
          <a:bodyPr/>
          <a:lstStyle/>
          <a:p>
            <a:pPr eaLnBrk="1" hangingPunct="1">
              <a:defRPr/>
            </a:pPr>
            <a:r>
              <a:rPr lang="en-US" altLang="en-US" sz="4000" b="1" dirty="0">
                <a:solidFill>
                  <a:schemeClr val="accent6">
                    <a:lumMod val="50000"/>
                  </a:schemeClr>
                </a:solidFill>
              </a:rPr>
              <a:t>Solution Development for CICO</a:t>
            </a:r>
          </a:p>
        </p:txBody>
      </p:sp>
      <p:graphicFrame>
        <p:nvGraphicFramePr>
          <p:cNvPr id="9" name="Content Placeholder 8">
            <a:extLst>
              <a:ext uri="{FF2B5EF4-FFF2-40B4-BE49-F238E27FC236}">
                <a16:creationId xmlns:a16="http://schemas.microsoft.com/office/drawing/2014/main" id="{82DBE9FF-ABF3-2440-8161-080FC1344B72}"/>
              </a:ext>
            </a:extLst>
          </p:cNvPr>
          <p:cNvGraphicFramePr>
            <a:graphicFrameLocks noGrp="1"/>
          </p:cNvGraphicFramePr>
          <p:nvPr>
            <p:ph idx="4294967295"/>
            <p:extLst>
              <p:ext uri="{D42A27DB-BD31-4B8C-83A1-F6EECF244321}">
                <p14:modId xmlns:p14="http://schemas.microsoft.com/office/powerpoint/2010/main" val="4157010412"/>
              </p:ext>
            </p:extLst>
          </p:nvPr>
        </p:nvGraphicFramePr>
        <p:xfrm>
          <a:off x="293687" y="1128713"/>
          <a:ext cx="8515350" cy="5517334"/>
        </p:xfrm>
        <a:graphic>
          <a:graphicData uri="http://schemas.openxmlformats.org/drawingml/2006/table">
            <a:tbl>
              <a:tblPr/>
              <a:tblGrid>
                <a:gridCol w="4410232">
                  <a:extLst>
                    <a:ext uri="{9D8B030D-6E8A-4147-A177-3AD203B41FA5}">
                      <a16:colId xmlns:a16="http://schemas.microsoft.com/office/drawing/2014/main" val="20000"/>
                    </a:ext>
                  </a:extLst>
                </a:gridCol>
                <a:gridCol w="4105118">
                  <a:extLst>
                    <a:ext uri="{9D8B030D-6E8A-4147-A177-3AD203B41FA5}">
                      <a16:colId xmlns:a16="http://schemas.microsoft.com/office/drawing/2014/main" val="20001"/>
                    </a:ext>
                  </a:extLst>
                </a:gridCol>
              </a:tblGrid>
              <a:tr h="732904">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Prevention: Remove/alter </a:t>
                      </a:r>
                      <a:r>
                        <a:rPr kumimoji="0" lang="ja-JP" altLang="en-US" sz="2000" b="1" i="0" u="none" strike="noStrike" cap="none" normalizeH="0" baseline="0" dirty="0">
                          <a:ln>
                            <a:noFill/>
                          </a:ln>
                          <a:solidFill>
                            <a:schemeClr val="tx1"/>
                          </a:solidFill>
                          <a:effectLst/>
                          <a:latin typeface="+mn-lt"/>
                          <a:ea typeface="ＭＳ Ｐゴシック" charset="-128"/>
                        </a:rPr>
                        <a:t>“</a:t>
                      </a:r>
                      <a:r>
                        <a:rPr kumimoji="0" lang="en-US" altLang="ja-JP" sz="2000" b="1" i="0" u="none" strike="noStrike" cap="none" normalizeH="0" baseline="0" dirty="0">
                          <a:ln>
                            <a:noFill/>
                          </a:ln>
                          <a:solidFill>
                            <a:schemeClr val="tx1"/>
                          </a:solidFill>
                          <a:effectLst/>
                          <a:latin typeface="+mn-lt"/>
                          <a:ea typeface="ＭＳ Ｐゴシック" charset="-128"/>
                        </a:rPr>
                        <a:t>trigger</a:t>
                      </a:r>
                      <a:r>
                        <a:rPr kumimoji="0" lang="ja-JP" altLang="en-US" sz="2000" b="1" i="0" u="none" strike="noStrike" cap="none" normalizeH="0" baseline="0" dirty="0">
                          <a:ln>
                            <a:noFill/>
                          </a:ln>
                          <a:solidFill>
                            <a:schemeClr val="tx1"/>
                          </a:solidFill>
                          <a:effectLst/>
                          <a:latin typeface="+mn-lt"/>
                          <a:ea typeface="ＭＳ Ｐゴシック" charset="-128"/>
                        </a:rPr>
                        <a:t>”</a:t>
                      </a:r>
                      <a:r>
                        <a:rPr kumimoji="0" lang="en-US" altLang="ja-JP" sz="2000" b="1" i="0" u="none" strike="noStrike" cap="none" normalizeH="0" baseline="0" dirty="0">
                          <a:ln>
                            <a:noFill/>
                          </a:ln>
                          <a:solidFill>
                            <a:schemeClr val="tx1"/>
                          </a:solidFill>
                          <a:effectLst/>
                          <a:latin typeface="+mn-lt"/>
                          <a:ea typeface="ＭＳ Ｐゴシック" charset="-128"/>
                        </a:rPr>
                        <a:t> for problem behavior</a:t>
                      </a:r>
                      <a:endParaRPr kumimoji="0" lang="en-US" altLang="en-US" sz="2000" b="1" i="0" u="none" strike="noStrike" cap="none" normalizeH="0" baseline="0" dirty="0">
                        <a:ln>
                          <a:noFill/>
                        </a:ln>
                        <a:solidFill>
                          <a:schemeClr val="tx1"/>
                        </a:solidFill>
                        <a:effectLst/>
                        <a:latin typeface="+mn-lt"/>
                        <a:ea typeface="ＭＳ Ｐゴシック" charset="-128"/>
                      </a:endParaRP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solidFill>
                          <a:effectLst/>
                          <a:latin typeface="+mn-lt"/>
                          <a:ea typeface="ＭＳ Ｐゴシック" charset="-128"/>
                        </a:rPr>
                        <a:t>Review with teachers the brief protocol for checking in positively with students</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78166">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Teaching: Define, instruct &amp; model expected behavior </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solidFill>
                          <a:effectLst/>
                          <a:latin typeface="+mn-lt"/>
                          <a:ea typeface="ＭＳ Ｐゴシック" charset="-128"/>
                        </a:rPr>
                        <a:t>Teach and model to students what expectations look like in action</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678166">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Reward: Expected/alternative behavior when it occurs; prompt as necessary</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solidFill>
                          <a:effectLst/>
                          <a:latin typeface="+mn-lt"/>
                          <a:ea typeface="ＭＳ Ｐゴシック" charset="-128"/>
                        </a:rPr>
                        <a:t>Pair positive feedback with points; Provide additional reinforcer at end of day for meeting goal</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875071">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Extinction: Increase acknowledgement of presence of desired behavior</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solidFill>
                          <a:effectLst/>
                          <a:latin typeface="+mn-lt"/>
                          <a:ea typeface="ＭＳ Ｐゴシック" charset="-128"/>
                        </a:rPr>
                        <a:t>Acknowledge other students for demonstrating the expectations in action and why</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1068797">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Corrective Consequence: Use non-rewarding/non-reinforcing responses when problem behavior occurs </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solidFill>
                          <a:effectLst/>
                          <a:latin typeface="+mn-lt"/>
                          <a:ea typeface="ＭＳ Ｐゴシック" charset="-128"/>
                        </a:rPr>
                        <a:t>State expectation without responding to problem behavior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1" u="none" strike="noStrike" cap="none" normalizeH="0" baseline="0" dirty="0">
                        <a:ln>
                          <a:noFill/>
                        </a:ln>
                        <a:solidFill>
                          <a:schemeClr val="tx1"/>
                        </a:solidFill>
                        <a:effectLst/>
                        <a:latin typeface="+mn-lt"/>
                        <a:ea typeface="ＭＳ Ｐゴシック" charset="-128"/>
                      </a:endParaRP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821473">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Data Collection: Indicate how you know when you have a solution</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solidFill>
                          <a:effectLst/>
                          <a:latin typeface="+mn-lt"/>
                          <a:ea typeface="ＭＳ Ｐゴシック" charset="-128"/>
                        </a:rPr>
                        <a:t>60% of students meet CICO goal for 2 weeks</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91581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a:extLst>
              <a:ext uri="{FF2B5EF4-FFF2-40B4-BE49-F238E27FC236}">
                <a16:creationId xmlns:a16="http://schemas.microsoft.com/office/drawing/2014/main" id="{91DF848D-04FE-D24F-A869-4154752866EB}"/>
              </a:ext>
            </a:extLst>
          </p:cNvPr>
          <p:cNvSpPr>
            <a:spLocks noGrp="1"/>
          </p:cNvSpPr>
          <p:nvPr>
            <p:ph type="title"/>
          </p:nvPr>
        </p:nvSpPr>
        <p:spPr>
          <a:xfrm>
            <a:off x="457200" y="762000"/>
            <a:ext cx="8458200" cy="1143000"/>
          </a:xfrm>
        </p:spPr>
        <p:txBody>
          <a:bodyPr/>
          <a:lstStyle/>
          <a:p>
            <a:pPr eaLnBrk="1" hangingPunct="1">
              <a:defRPr/>
            </a:pPr>
            <a:r>
              <a:rPr lang="is-IS" altLang="en-US" sz="4000" b="1" dirty="0">
                <a:solidFill>
                  <a:schemeClr val="accent6">
                    <a:lumMod val="50000"/>
                  </a:schemeClr>
                </a:solidFill>
              </a:rPr>
              <a:t>…</a:t>
            </a:r>
            <a:r>
              <a:rPr lang="en-US" altLang="en-US" sz="4000" b="1" dirty="0">
                <a:solidFill>
                  <a:schemeClr val="accent6">
                    <a:lumMod val="50000"/>
                  </a:schemeClr>
                </a:solidFill>
              </a:rPr>
              <a:t>include logistics:</a:t>
            </a:r>
            <a:br>
              <a:rPr lang="en-US" altLang="en-US" sz="3200" dirty="0">
                <a:solidFill>
                  <a:schemeClr val="accent6">
                    <a:lumMod val="50000"/>
                  </a:schemeClr>
                </a:solidFill>
              </a:rPr>
            </a:br>
            <a:endParaRPr lang="en-US" altLang="en-US" sz="3200" dirty="0">
              <a:solidFill>
                <a:schemeClr val="accent6">
                  <a:lumMod val="50000"/>
                </a:schemeClr>
              </a:solidFill>
            </a:endParaRPr>
          </a:p>
        </p:txBody>
      </p:sp>
      <p:pic>
        <p:nvPicPr>
          <p:cNvPr id="149506" name="Picture 5">
            <a:extLst>
              <a:ext uri="{FF2B5EF4-FFF2-40B4-BE49-F238E27FC236}">
                <a16:creationId xmlns:a16="http://schemas.microsoft.com/office/drawing/2014/main" id="{557F1B40-34B7-D841-B301-B4465F4C7E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747838"/>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C22E7F4-E7C1-324A-899C-6E3A2F25937E}"/>
              </a:ext>
            </a:extLst>
          </p:cNvPr>
          <p:cNvGraphicFramePr>
            <a:graphicFrameLocks noGrp="1"/>
          </p:cNvGraphicFramePr>
          <p:nvPr/>
        </p:nvGraphicFramePr>
        <p:xfrm>
          <a:off x="447675" y="522288"/>
          <a:ext cx="8326438" cy="5748338"/>
        </p:xfrm>
        <a:graphic>
          <a:graphicData uri="http://schemas.openxmlformats.org/drawingml/2006/table">
            <a:tbl>
              <a:tblPr firstRow="1" firstCol="1" bandRow="1">
                <a:tableStyleId>{5C22544A-7EE6-4342-B048-85BDC9FD1C3A}</a:tableStyleId>
              </a:tblPr>
              <a:tblGrid>
                <a:gridCol w="1826821">
                  <a:extLst>
                    <a:ext uri="{9D8B030D-6E8A-4147-A177-3AD203B41FA5}">
                      <a16:colId xmlns:a16="http://schemas.microsoft.com/office/drawing/2014/main" val="1787903531"/>
                    </a:ext>
                  </a:extLst>
                </a:gridCol>
                <a:gridCol w="855957">
                  <a:extLst>
                    <a:ext uri="{9D8B030D-6E8A-4147-A177-3AD203B41FA5}">
                      <a16:colId xmlns:a16="http://schemas.microsoft.com/office/drawing/2014/main" val="1931045507"/>
                    </a:ext>
                  </a:extLst>
                </a:gridCol>
                <a:gridCol w="1107416">
                  <a:extLst>
                    <a:ext uri="{9D8B030D-6E8A-4147-A177-3AD203B41FA5}">
                      <a16:colId xmlns:a16="http://schemas.microsoft.com/office/drawing/2014/main" val="1792275959"/>
                    </a:ext>
                  </a:extLst>
                </a:gridCol>
                <a:gridCol w="1127400">
                  <a:extLst>
                    <a:ext uri="{9D8B030D-6E8A-4147-A177-3AD203B41FA5}">
                      <a16:colId xmlns:a16="http://schemas.microsoft.com/office/drawing/2014/main" val="2736076920"/>
                    </a:ext>
                  </a:extLst>
                </a:gridCol>
                <a:gridCol w="241466">
                  <a:extLst>
                    <a:ext uri="{9D8B030D-6E8A-4147-A177-3AD203B41FA5}">
                      <a16:colId xmlns:a16="http://schemas.microsoft.com/office/drawing/2014/main" val="1281251014"/>
                    </a:ext>
                  </a:extLst>
                </a:gridCol>
                <a:gridCol w="1583689">
                  <a:extLst>
                    <a:ext uri="{9D8B030D-6E8A-4147-A177-3AD203B41FA5}">
                      <a16:colId xmlns:a16="http://schemas.microsoft.com/office/drawing/2014/main" val="1288261344"/>
                    </a:ext>
                  </a:extLst>
                </a:gridCol>
                <a:gridCol w="1583689">
                  <a:extLst>
                    <a:ext uri="{9D8B030D-6E8A-4147-A177-3AD203B41FA5}">
                      <a16:colId xmlns:a16="http://schemas.microsoft.com/office/drawing/2014/main" val="2194490867"/>
                    </a:ext>
                  </a:extLst>
                </a:gridCol>
              </a:tblGrid>
              <a:tr h="318367">
                <a:tc gridSpan="5">
                  <a:txBody>
                    <a:bodyPr/>
                    <a:lstStyle/>
                    <a:p>
                      <a:pPr marL="0" marR="0">
                        <a:spcBef>
                          <a:spcPts val="0"/>
                        </a:spcBef>
                        <a:spcAft>
                          <a:spcPts val="0"/>
                        </a:spcAft>
                      </a:pPr>
                      <a:r>
                        <a:rPr lang="en-US" sz="800">
                          <a:effectLst/>
                        </a:rPr>
                        <a:t>Date of Initial Meeting: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spcBef>
                          <a:spcPts val="0"/>
                        </a:spcBef>
                        <a:spcAft>
                          <a:spcPts val="0"/>
                        </a:spcAft>
                      </a:pPr>
                      <a:r>
                        <a:rPr lang="en-US" sz="700">
                          <a:effectLst/>
                        </a:rPr>
                        <a:t>Date(s) of Review Meetings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nchor="ctr"/>
                </a:tc>
                <a:tc hMerge="1">
                  <a:txBody>
                    <a:bodyPr/>
                    <a:lstStyle/>
                    <a:p>
                      <a:endParaRPr lang="en-US"/>
                    </a:p>
                  </a:txBody>
                  <a:tcPr/>
                </a:tc>
                <a:extLst>
                  <a:ext uri="{0D108BD9-81ED-4DB2-BD59-A6C34878D82A}">
                    <a16:rowId xmlns:a16="http://schemas.microsoft.com/office/drawing/2014/main" val="909677201"/>
                  </a:ext>
                </a:extLst>
              </a:tr>
              <a:tr h="318367">
                <a:tc gridSpan="5">
                  <a:txBody>
                    <a:bodyPr/>
                    <a:lstStyle/>
                    <a:p>
                      <a:pPr marL="0" marR="0">
                        <a:spcBef>
                          <a:spcPts val="0"/>
                        </a:spcBef>
                        <a:spcAft>
                          <a:spcPts val="0"/>
                        </a:spcAft>
                      </a:pPr>
                      <a:r>
                        <a:rPr lang="en-US" sz="800">
                          <a:effectLst/>
                        </a:rPr>
                        <a:t>Brief Problem Description </a:t>
                      </a:r>
                      <a:r>
                        <a:rPr lang="en-US" sz="700">
                          <a:effectLst/>
                        </a:rPr>
                        <a:t>(e.g., student name, group identifier, brief item description):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nchor="ctr"/>
                </a:tc>
                <a:tc hMerge="1">
                  <a:txBody>
                    <a:bodyPr/>
                    <a:lstStyle/>
                    <a:p>
                      <a:endParaRPr lang="en-US"/>
                    </a:p>
                  </a:txBody>
                  <a:tcPr/>
                </a:tc>
                <a:extLst>
                  <a:ext uri="{0D108BD9-81ED-4DB2-BD59-A6C34878D82A}">
                    <a16:rowId xmlns:a16="http://schemas.microsoft.com/office/drawing/2014/main" val="1735329149"/>
                  </a:ext>
                </a:extLst>
              </a:tr>
              <a:tr h="751554">
                <a:tc>
                  <a:txBody>
                    <a:bodyPr/>
                    <a:lstStyle/>
                    <a:p>
                      <a:pPr marL="0" marR="0">
                        <a:spcBef>
                          <a:spcPts val="0"/>
                        </a:spcBef>
                        <a:spcAft>
                          <a:spcPts val="0"/>
                        </a:spcAft>
                      </a:pPr>
                      <a:r>
                        <a:rPr lang="en-US" sz="600">
                          <a:effectLst/>
                        </a:rPr>
                        <a:t>                      </a:t>
                      </a:r>
                      <a:r>
                        <a:rPr lang="en-US" sz="800">
                          <a:effectLst/>
                        </a:rPr>
                        <a:t>Precise Problem          </a:t>
                      </a:r>
                      <a:r>
                        <a:rPr lang="en-US" sz="600">
                          <a:effectLst/>
                        </a:rPr>
                        <a:t>è</a:t>
                      </a:r>
                      <a:endParaRPr lang="en-US" sz="800">
                        <a:effectLst/>
                      </a:endParaRPr>
                    </a:p>
                    <a:p>
                      <a:pPr marL="0" marR="0" algn="ctr">
                        <a:spcBef>
                          <a:spcPts val="0"/>
                        </a:spcBef>
                        <a:spcAft>
                          <a:spcPts val="0"/>
                        </a:spcAft>
                      </a:pPr>
                      <a:r>
                        <a:rPr lang="en-US" sz="800">
                          <a:effectLst/>
                        </a:rPr>
                        <a:t>Statement</a:t>
                      </a:r>
                    </a:p>
                    <a:p>
                      <a:pPr marL="0" marR="0" algn="ctr">
                        <a:spcBef>
                          <a:spcPts val="0"/>
                        </a:spcBef>
                        <a:spcAft>
                          <a:spcPts val="0"/>
                        </a:spcAft>
                      </a:pPr>
                      <a:r>
                        <a:rPr lang="en-US" sz="600">
                          <a:effectLst/>
                        </a:rPr>
                        <a:t>What? When? Where? Who? Why? How Often?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a:txBody>
                    <a:bodyPr/>
                    <a:lstStyle/>
                    <a:p>
                      <a:pPr marL="0" marR="0">
                        <a:spcBef>
                          <a:spcPts val="0"/>
                        </a:spcBef>
                        <a:spcAft>
                          <a:spcPts val="0"/>
                        </a:spcAft>
                      </a:pPr>
                      <a:r>
                        <a:rPr lang="en-US" sz="800">
                          <a:effectLst/>
                        </a:rPr>
                        <a:t>     Goal and  </a:t>
                      </a:r>
                      <a:r>
                        <a:rPr lang="en-US" sz="600">
                          <a:effectLst/>
                        </a:rPr>
                        <a:t>è</a:t>
                      </a:r>
                      <a:endParaRPr lang="en-US" sz="800">
                        <a:effectLst/>
                      </a:endParaRPr>
                    </a:p>
                    <a:p>
                      <a:pPr marL="0" marR="0" algn="ctr">
                        <a:spcBef>
                          <a:spcPts val="0"/>
                        </a:spcBef>
                        <a:spcAft>
                          <a:spcPts val="0"/>
                        </a:spcAft>
                      </a:pPr>
                      <a:r>
                        <a:rPr lang="en-US" sz="800">
                          <a:effectLst/>
                        </a:rPr>
                        <a:t> Timeline </a:t>
                      </a:r>
                    </a:p>
                    <a:p>
                      <a:pPr marL="0" marR="0" algn="ctr">
                        <a:spcBef>
                          <a:spcPts val="0"/>
                        </a:spcBef>
                        <a:spcAft>
                          <a:spcPts val="0"/>
                        </a:spcAft>
                      </a:pPr>
                      <a:r>
                        <a:rPr lang="en-US" sz="600">
                          <a:effectLst/>
                        </a:rPr>
                        <a:t>What? By When?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a:txBody>
                    <a:bodyPr/>
                    <a:lstStyle/>
                    <a:p>
                      <a:pPr marL="0" marR="0" algn="ctr">
                        <a:spcBef>
                          <a:spcPts val="0"/>
                        </a:spcBef>
                        <a:spcAft>
                          <a:spcPts val="0"/>
                        </a:spcAft>
                      </a:pPr>
                      <a:r>
                        <a:rPr lang="en-US" sz="800">
                          <a:effectLst/>
                        </a:rPr>
                        <a:t>Solution </a:t>
                      </a:r>
                      <a:r>
                        <a:rPr lang="en-US" sz="600">
                          <a:effectLst/>
                        </a:rPr>
                        <a:t>è</a:t>
                      </a:r>
                      <a:endParaRPr lang="en-US" sz="800">
                        <a:effectLst/>
                      </a:endParaRPr>
                    </a:p>
                    <a:p>
                      <a:pPr marL="0" marR="0" algn="ctr">
                        <a:spcBef>
                          <a:spcPts val="0"/>
                        </a:spcBef>
                        <a:spcAft>
                          <a:spcPts val="0"/>
                        </a:spcAft>
                      </a:pPr>
                      <a:r>
                        <a:rPr lang="en-US" sz="800">
                          <a:effectLst/>
                        </a:rPr>
                        <a:t>Actions</a:t>
                      </a:r>
                    </a:p>
                    <a:p>
                      <a:pPr marL="0" marR="0" algn="ctr">
                        <a:spcBef>
                          <a:spcPts val="0"/>
                        </a:spcBef>
                        <a:spcAft>
                          <a:spcPts val="0"/>
                        </a:spcAft>
                      </a:pPr>
                      <a:r>
                        <a:rPr lang="en-US" sz="600">
                          <a:effectLst/>
                        </a:rPr>
                        <a:t>By Who? By When?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a:txBody>
                    <a:bodyPr/>
                    <a:lstStyle/>
                    <a:p>
                      <a:pPr marL="0" marR="0" algn="ctr">
                        <a:spcBef>
                          <a:spcPts val="0"/>
                        </a:spcBef>
                        <a:spcAft>
                          <a:spcPts val="0"/>
                        </a:spcAft>
                      </a:pPr>
                      <a:r>
                        <a:rPr lang="en-US" sz="800">
                          <a:effectLst/>
                        </a:rPr>
                        <a:t>   Identify Fidelity  </a:t>
                      </a:r>
                      <a:r>
                        <a:rPr lang="en-US" sz="600">
                          <a:effectLst/>
                        </a:rPr>
                        <a:t>è</a:t>
                      </a:r>
                      <a:endParaRPr lang="en-US" sz="800">
                        <a:effectLst/>
                      </a:endParaRPr>
                    </a:p>
                    <a:p>
                      <a:pPr marL="0" marR="0" algn="ctr">
                        <a:spcBef>
                          <a:spcPts val="0"/>
                        </a:spcBef>
                        <a:spcAft>
                          <a:spcPts val="0"/>
                        </a:spcAft>
                      </a:pPr>
                      <a:r>
                        <a:rPr lang="en-US" sz="800">
                          <a:effectLst/>
                        </a:rPr>
                        <a:t>and Outcome Data</a:t>
                      </a:r>
                    </a:p>
                    <a:p>
                      <a:pPr marL="0" marR="0" algn="ctr">
                        <a:spcBef>
                          <a:spcPts val="0"/>
                        </a:spcBef>
                        <a:spcAft>
                          <a:spcPts val="0"/>
                        </a:spcAft>
                      </a:pPr>
                      <a:r>
                        <a:rPr lang="en-US" sz="600">
                          <a:effectLst/>
                        </a:rPr>
                        <a:t>What? When? Who?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rowSpan="7">
                  <a:txBody>
                    <a:bodyPr/>
                    <a:lstStyle/>
                    <a:p>
                      <a:pPr marL="0" marR="0" algn="ctr">
                        <a:spcBef>
                          <a:spcPts val="0"/>
                        </a:spcBef>
                        <a:spcAft>
                          <a:spcPts val="0"/>
                        </a:spcAft>
                      </a:pPr>
                      <a:r>
                        <a:rPr lang="en-US" sz="500">
                          <a:effectLst/>
                        </a:rPr>
                        <a:t> </a:t>
                      </a:r>
                      <a:endParaRPr lang="en-US" sz="800">
                        <a:effectLst/>
                      </a:endParaRPr>
                    </a:p>
                    <a:p>
                      <a:pPr marL="0" marR="0" algn="ctr">
                        <a:spcBef>
                          <a:spcPts val="0"/>
                        </a:spcBef>
                        <a:spcAft>
                          <a:spcPts val="0"/>
                        </a:spcAft>
                      </a:pPr>
                      <a:r>
                        <a:rPr lang="en-US" sz="800">
                          <a:effectLst/>
                        </a:rPr>
                        <a:t>I</a:t>
                      </a:r>
                    </a:p>
                    <a:p>
                      <a:pPr marL="0" marR="0" algn="ctr">
                        <a:spcBef>
                          <a:spcPts val="0"/>
                        </a:spcBef>
                        <a:spcAft>
                          <a:spcPts val="0"/>
                        </a:spcAft>
                      </a:pPr>
                      <a:r>
                        <a:rPr lang="en-US" sz="800">
                          <a:effectLst/>
                        </a:rPr>
                        <a:t>M</a:t>
                      </a:r>
                    </a:p>
                    <a:p>
                      <a:pPr marL="0" marR="0" algn="ctr">
                        <a:spcBef>
                          <a:spcPts val="0"/>
                        </a:spcBef>
                        <a:spcAft>
                          <a:spcPts val="0"/>
                        </a:spcAft>
                      </a:pPr>
                      <a:r>
                        <a:rPr lang="en-US" sz="800">
                          <a:effectLst/>
                        </a:rPr>
                        <a:t>P</a:t>
                      </a:r>
                    </a:p>
                    <a:p>
                      <a:pPr marL="0" marR="0" algn="ctr">
                        <a:spcBef>
                          <a:spcPts val="0"/>
                        </a:spcBef>
                        <a:spcAft>
                          <a:spcPts val="0"/>
                        </a:spcAft>
                      </a:pPr>
                      <a:r>
                        <a:rPr lang="en-US" sz="800">
                          <a:effectLst/>
                        </a:rPr>
                        <a:t>L</a:t>
                      </a:r>
                    </a:p>
                    <a:p>
                      <a:pPr marL="0" marR="0" algn="ctr">
                        <a:spcBef>
                          <a:spcPts val="0"/>
                        </a:spcBef>
                        <a:spcAft>
                          <a:spcPts val="0"/>
                        </a:spcAft>
                      </a:pPr>
                      <a:r>
                        <a:rPr lang="en-US" sz="800">
                          <a:effectLst/>
                        </a:rPr>
                        <a:t>E</a:t>
                      </a:r>
                    </a:p>
                    <a:p>
                      <a:pPr marL="0" marR="0" algn="ctr">
                        <a:spcBef>
                          <a:spcPts val="0"/>
                        </a:spcBef>
                        <a:spcAft>
                          <a:spcPts val="0"/>
                        </a:spcAft>
                      </a:pPr>
                      <a:r>
                        <a:rPr lang="en-US" sz="800">
                          <a:effectLst/>
                        </a:rPr>
                        <a:t>M</a:t>
                      </a:r>
                    </a:p>
                    <a:p>
                      <a:pPr marL="0" marR="0" algn="ctr">
                        <a:spcBef>
                          <a:spcPts val="0"/>
                        </a:spcBef>
                        <a:spcAft>
                          <a:spcPts val="0"/>
                        </a:spcAft>
                      </a:pPr>
                      <a:r>
                        <a:rPr lang="en-US" sz="800">
                          <a:effectLst/>
                        </a:rPr>
                        <a:t>E</a:t>
                      </a:r>
                    </a:p>
                    <a:p>
                      <a:pPr marL="0" marR="0" algn="ctr">
                        <a:spcBef>
                          <a:spcPts val="0"/>
                        </a:spcBef>
                        <a:spcAft>
                          <a:spcPts val="0"/>
                        </a:spcAft>
                      </a:pPr>
                      <a:r>
                        <a:rPr lang="en-US" sz="800">
                          <a:effectLst/>
                        </a:rPr>
                        <a:t>N</a:t>
                      </a:r>
                    </a:p>
                    <a:p>
                      <a:pPr marL="0" marR="0" algn="ctr">
                        <a:spcBef>
                          <a:spcPts val="0"/>
                        </a:spcBef>
                        <a:spcAft>
                          <a:spcPts val="0"/>
                        </a:spcAft>
                      </a:pPr>
                      <a:r>
                        <a:rPr lang="en-US" sz="800">
                          <a:effectLst/>
                        </a:rPr>
                        <a:t>T</a:t>
                      </a:r>
                    </a:p>
                    <a:p>
                      <a:pPr marL="0" marR="0" algn="ctr">
                        <a:spcBef>
                          <a:spcPts val="0"/>
                        </a:spcBef>
                        <a:spcAft>
                          <a:spcPts val="0"/>
                        </a:spcAft>
                      </a:pPr>
                      <a:r>
                        <a:rPr lang="en-US" sz="800">
                          <a:effectLst/>
                        </a:rPr>
                        <a:t> </a:t>
                      </a:r>
                    </a:p>
                    <a:p>
                      <a:pPr marL="0" marR="0" algn="ctr">
                        <a:spcBef>
                          <a:spcPts val="0"/>
                        </a:spcBef>
                        <a:spcAft>
                          <a:spcPts val="0"/>
                        </a:spcAft>
                      </a:pPr>
                      <a:r>
                        <a:rPr lang="en-US" sz="800">
                          <a:effectLst/>
                        </a:rPr>
                        <a:t>S</a:t>
                      </a:r>
                    </a:p>
                    <a:p>
                      <a:pPr marL="0" marR="0" algn="ctr">
                        <a:spcBef>
                          <a:spcPts val="0"/>
                        </a:spcBef>
                        <a:spcAft>
                          <a:spcPts val="0"/>
                        </a:spcAft>
                      </a:pPr>
                      <a:r>
                        <a:rPr lang="en-US" sz="800">
                          <a:effectLst/>
                        </a:rPr>
                        <a:t>O</a:t>
                      </a:r>
                    </a:p>
                    <a:p>
                      <a:pPr marL="0" marR="0" algn="ctr">
                        <a:spcBef>
                          <a:spcPts val="0"/>
                        </a:spcBef>
                        <a:spcAft>
                          <a:spcPts val="0"/>
                        </a:spcAft>
                      </a:pPr>
                      <a:r>
                        <a:rPr lang="en-US" sz="800">
                          <a:effectLst/>
                        </a:rPr>
                        <a:t>L</a:t>
                      </a:r>
                    </a:p>
                    <a:p>
                      <a:pPr marL="0" marR="0" algn="ctr">
                        <a:spcBef>
                          <a:spcPts val="0"/>
                        </a:spcBef>
                        <a:spcAft>
                          <a:spcPts val="0"/>
                        </a:spcAft>
                      </a:pPr>
                      <a:r>
                        <a:rPr lang="en-US" sz="800">
                          <a:effectLst/>
                        </a:rPr>
                        <a:t>U</a:t>
                      </a:r>
                    </a:p>
                    <a:p>
                      <a:pPr marL="0" marR="0" algn="ctr">
                        <a:spcBef>
                          <a:spcPts val="0"/>
                        </a:spcBef>
                        <a:spcAft>
                          <a:spcPts val="0"/>
                        </a:spcAft>
                      </a:pPr>
                      <a:r>
                        <a:rPr lang="en-US" sz="800">
                          <a:effectLst/>
                        </a:rPr>
                        <a:t>T</a:t>
                      </a:r>
                    </a:p>
                    <a:p>
                      <a:pPr marL="0" marR="0" algn="ctr">
                        <a:spcBef>
                          <a:spcPts val="0"/>
                        </a:spcBef>
                        <a:spcAft>
                          <a:spcPts val="0"/>
                        </a:spcAft>
                      </a:pPr>
                      <a:r>
                        <a:rPr lang="en-US" sz="800">
                          <a:effectLst/>
                        </a:rPr>
                        <a:t>I</a:t>
                      </a:r>
                    </a:p>
                    <a:p>
                      <a:pPr marL="0" marR="0" algn="ctr">
                        <a:spcBef>
                          <a:spcPts val="0"/>
                        </a:spcBef>
                        <a:spcAft>
                          <a:spcPts val="0"/>
                        </a:spcAft>
                      </a:pPr>
                      <a:r>
                        <a:rPr lang="en-US" sz="800">
                          <a:effectLst/>
                        </a:rPr>
                        <a:t>O</a:t>
                      </a:r>
                    </a:p>
                    <a:p>
                      <a:pPr marL="0" marR="0" algn="ctr">
                        <a:spcBef>
                          <a:spcPts val="0"/>
                        </a:spcBef>
                        <a:spcAft>
                          <a:spcPts val="0"/>
                        </a:spcAft>
                      </a:pPr>
                      <a:r>
                        <a:rPr lang="en-US" sz="800">
                          <a:effectLst/>
                        </a:rPr>
                        <a:t>N</a:t>
                      </a:r>
                    </a:p>
                    <a:p>
                      <a:pPr marL="0" marR="0" algn="ctr">
                        <a:spcBef>
                          <a:spcPts val="0"/>
                        </a:spcBef>
                        <a:spcAft>
                          <a:spcPts val="0"/>
                        </a:spcAft>
                      </a:pPr>
                      <a:r>
                        <a:rPr lang="en-US" sz="800">
                          <a:effectLst/>
                        </a:rPr>
                        <a: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gridSpan="2">
                  <a:txBody>
                    <a:bodyPr/>
                    <a:lstStyle/>
                    <a:p>
                      <a:pPr marL="0" marR="0" algn="ctr">
                        <a:spcBef>
                          <a:spcPts val="0"/>
                        </a:spcBef>
                        <a:spcAft>
                          <a:spcPts val="0"/>
                        </a:spcAft>
                      </a:pPr>
                      <a:r>
                        <a:rPr lang="en-US" sz="800">
                          <a:effectLst/>
                        </a:rPr>
                        <a:t>Did it work?</a:t>
                      </a:r>
                    </a:p>
                    <a:p>
                      <a:pPr marL="0" marR="0" algn="ctr">
                        <a:spcBef>
                          <a:spcPts val="0"/>
                        </a:spcBef>
                        <a:spcAft>
                          <a:spcPts val="0"/>
                        </a:spcAft>
                      </a:pPr>
                      <a:r>
                        <a:rPr lang="en-US" sz="800">
                          <a:effectLst/>
                        </a:rPr>
                        <a:t>(Review current levels and compare to goal)   </a:t>
                      </a:r>
                    </a:p>
                    <a:p>
                      <a:pPr marL="0" marR="0" algn="ctr">
                        <a:spcBef>
                          <a:spcPts val="0"/>
                        </a:spcBef>
                        <a:spcAft>
                          <a:spcPts val="0"/>
                        </a:spcAft>
                      </a:pPr>
                      <a:r>
                        <a:rPr lang="en-US" sz="800">
                          <a:effectLst/>
                        </a:rPr>
                        <a:t>ê</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hMerge="1">
                  <a:txBody>
                    <a:bodyPr/>
                    <a:lstStyle/>
                    <a:p>
                      <a:endParaRPr lang="en-US"/>
                    </a:p>
                  </a:txBody>
                  <a:tcPr/>
                </a:tc>
                <a:extLst>
                  <a:ext uri="{0D108BD9-81ED-4DB2-BD59-A6C34878D82A}">
                    <a16:rowId xmlns:a16="http://schemas.microsoft.com/office/drawing/2014/main" val="455372394"/>
                  </a:ext>
                </a:extLst>
              </a:tr>
              <a:tr h="701449">
                <a:tc rowSpan="4">
                  <a:txBody>
                    <a:bodyPr/>
                    <a:lstStyle/>
                    <a:p>
                      <a:pPr marL="0" marR="0">
                        <a:spcBef>
                          <a:spcPts val="0"/>
                        </a:spcBef>
                        <a:spcAft>
                          <a:spcPts val="0"/>
                        </a:spcAft>
                      </a:pPr>
                      <a:r>
                        <a:rPr lang="en-US" sz="800">
                          <a:effectLst/>
                        </a:rPr>
                        <a:t> </a:t>
                      </a:r>
                    </a:p>
                    <a:p>
                      <a:pPr marL="0" marR="0">
                        <a:spcBef>
                          <a:spcPts val="0"/>
                        </a:spcBef>
                        <a:spcAft>
                          <a:spcPts val="0"/>
                        </a:spcAft>
                      </a:pPr>
                      <a:r>
                        <a:rPr lang="en-US" sz="800">
                          <a:effectLst/>
                        </a:rPr>
                        <a:t> </a:t>
                      </a:r>
                    </a:p>
                    <a:p>
                      <a:pPr marL="0" marR="0">
                        <a:spcBef>
                          <a:spcPts val="0"/>
                        </a:spcBef>
                        <a:spcAft>
                          <a:spcPts val="0"/>
                        </a:spcAft>
                      </a:pPr>
                      <a:r>
                        <a:rPr lang="en-US" sz="800">
                          <a:effectLst/>
                        </a:rPr>
                        <a:t> </a:t>
                      </a:r>
                    </a:p>
                    <a:p>
                      <a:pPr marL="0" marR="0">
                        <a:spcBef>
                          <a:spcPts val="0"/>
                        </a:spcBef>
                        <a:spcAft>
                          <a:spcPts val="0"/>
                        </a:spcAft>
                      </a:pPr>
                      <a:r>
                        <a:rPr lang="en-US" sz="800">
                          <a:effectLst/>
                        </a:rPr>
                        <a:t> </a:t>
                      </a:r>
                    </a:p>
                    <a:p>
                      <a:pPr marL="0" marR="0">
                        <a:spcBef>
                          <a:spcPts val="0"/>
                        </a:spcBef>
                        <a:spcAft>
                          <a:spcPts val="0"/>
                        </a:spcAft>
                      </a:pPr>
                      <a:r>
                        <a:rPr lang="en-US" sz="800">
                          <a:effectLst/>
                        </a:rPr>
                        <a:t> </a:t>
                      </a:r>
                    </a:p>
                    <a:p>
                      <a:pPr marL="0" marR="0">
                        <a:spcBef>
                          <a:spcPts val="0"/>
                        </a:spcBef>
                        <a:spcAft>
                          <a:spcPts val="0"/>
                        </a:spcAft>
                      </a:pPr>
                      <a:r>
                        <a:rPr lang="en-US" sz="800">
                          <a:effectLst/>
                        </a:rPr>
                        <a:t> </a:t>
                      </a:r>
                    </a:p>
                    <a:p>
                      <a:pPr marL="0" marR="0">
                        <a:spcBef>
                          <a:spcPts val="0"/>
                        </a:spcBef>
                        <a:spcAft>
                          <a:spcPts val="0"/>
                        </a:spcAft>
                      </a:pPr>
                      <a:r>
                        <a:rPr lang="en-US" sz="800">
                          <a:effectLst/>
                        </a:rPr>
                        <a:t> </a:t>
                      </a:r>
                    </a:p>
                    <a:p>
                      <a:pPr marL="0" marR="0">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rowSpan="6">
                  <a:txBody>
                    <a:bodyPr/>
                    <a:lstStyle/>
                    <a:p>
                      <a:pPr marL="0" marR="0">
                        <a:spcBef>
                          <a:spcPts val="0"/>
                        </a:spcBef>
                        <a:spcAft>
                          <a:spcPts val="0"/>
                        </a:spcAft>
                      </a:pPr>
                      <a:r>
                        <a:rPr lang="en-US" sz="800">
                          <a:effectLst/>
                        </a:rPr>
                        <a:t> </a:t>
                      </a:r>
                    </a:p>
                    <a:p>
                      <a:pPr marL="0" marR="0">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rowSpan="6">
                  <a:txBody>
                    <a:bodyPr/>
                    <a:lstStyle/>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a:txBody>
                    <a:bodyPr/>
                    <a:lstStyle/>
                    <a:p>
                      <a:pPr marL="0" marR="0" algn="ctr">
                        <a:spcBef>
                          <a:spcPts val="0"/>
                        </a:spcBef>
                        <a:spcAft>
                          <a:spcPts val="0"/>
                        </a:spcAft>
                      </a:pPr>
                      <a:r>
                        <a:rPr lang="en-US" sz="800" dirty="0">
                          <a:effectLst/>
                        </a:rPr>
                        <a:t>What fidelity data will we collect?</a:t>
                      </a:r>
                    </a:p>
                    <a:p>
                      <a:pPr marL="0" marR="0" algn="ctr">
                        <a:spcBef>
                          <a:spcPts val="0"/>
                        </a:spcBef>
                        <a:spcAft>
                          <a:spcPts val="0"/>
                        </a:spcAft>
                      </a:pPr>
                      <a:r>
                        <a:rPr lang="en-US" sz="600" dirty="0">
                          <a:effectLst/>
                        </a:rPr>
                        <a:t>What? When? Who?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vMerge="1">
                  <a:txBody>
                    <a:bodyPr/>
                    <a:lstStyle/>
                    <a:p>
                      <a:endParaRPr lang="en-US"/>
                    </a:p>
                  </a:txBody>
                  <a:tcPr/>
                </a:tc>
                <a:tc rowSpan="4">
                  <a:txBody>
                    <a:bodyPr/>
                    <a:lstStyle/>
                    <a:p>
                      <a:pPr marL="0" marR="0">
                        <a:spcBef>
                          <a:spcPts val="0"/>
                        </a:spcBef>
                        <a:spcAft>
                          <a:spcPts val="0"/>
                        </a:spcAft>
                      </a:pPr>
                      <a:r>
                        <a:rPr lang="en-US" sz="800">
                          <a:effectLst/>
                        </a:rPr>
                        <a:t>Fidelity Data: </a:t>
                      </a:r>
                    </a:p>
                    <a:p>
                      <a:pPr marL="0" marR="0">
                        <a:spcBef>
                          <a:spcPts val="0"/>
                        </a:spcBef>
                        <a:spcAft>
                          <a:spcPts val="0"/>
                        </a:spcAft>
                      </a:pPr>
                      <a:r>
                        <a:rPr lang="en-US" sz="800">
                          <a:effectLst/>
                        </a:rPr>
                        <a:t> </a:t>
                      </a:r>
                    </a:p>
                    <a:p>
                      <a:pPr marL="0" marR="0">
                        <a:spcBef>
                          <a:spcPts val="0"/>
                        </a:spcBef>
                        <a:spcAft>
                          <a:spcPts val="0"/>
                        </a:spcAft>
                      </a:pPr>
                      <a:r>
                        <a:rPr lang="en-US" sz="800">
                          <a:effectLst/>
                        </a:rPr>
                        <a:t> </a:t>
                      </a:r>
                    </a:p>
                    <a:p>
                      <a:pPr marL="0" marR="0">
                        <a:spcBef>
                          <a:spcPts val="0"/>
                        </a:spcBef>
                        <a:spcAft>
                          <a:spcPts val="0"/>
                        </a:spcAft>
                      </a:pPr>
                      <a:r>
                        <a:rPr lang="en-US" sz="800">
                          <a:effectLst/>
                        </a:rPr>
                        <a:t>Level of Implementation</a:t>
                      </a:r>
                    </a:p>
                    <a:p>
                      <a:pPr marL="0" marR="0">
                        <a:spcBef>
                          <a:spcPts val="0"/>
                        </a:spcBef>
                        <a:spcAft>
                          <a:spcPts val="0"/>
                        </a:spcAft>
                      </a:pPr>
                      <a:r>
                        <a:rPr lang="en-US" sz="800">
                          <a:effectLst/>
                        </a:rPr>
                        <a:t> Not started</a:t>
                      </a:r>
                    </a:p>
                    <a:p>
                      <a:pPr marL="0" marR="0">
                        <a:spcBef>
                          <a:spcPts val="0"/>
                        </a:spcBef>
                        <a:spcAft>
                          <a:spcPts val="0"/>
                        </a:spcAft>
                      </a:pPr>
                      <a:r>
                        <a:rPr lang="en-US" sz="800">
                          <a:effectLst/>
                        </a:rPr>
                        <a:t> Partial implementation</a:t>
                      </a:r>
                    </a:p>
                    <a:p>
                      <a:pPr marL="0" marR="0">
                        <a:spcBef>
                          <a:spcPts val="0"/>
                        </a:spcBef>
                        <a:spcAft>
                          <a:spcPts val="0"/>
                        </a:spcAft>
                      </a:pPr>
                      <a:r>
                        <a:rPr lang="en-US" sz="800">
                          <a:effectLst/>
                        </a:rPr>
                        <a:t> Implemented with fidelity</a:t>
                      </a:r>
                    </a:p>
                    <a:p>
                      <a:pPr marL="0" marR="0">
                        <a:spcBef>
                          <a:spcPts val="0"/>
                        </a:spcBef>
                        <a:spcAft>
                          <a:spcPts val="0"/>
                        </a:spcAft>
                      </a:pPr>
                      <a:r>
                        <a:rPr lang="en-US" sz="800">
                          <a:effectLst/>
                        </a:rPr>
                        <a:t> Stopped</a:t>
                      </a:r>
                    </a:p>
                    <a:p>
                      <a:pPr marL="0" marR="0">
                        <a:spcBef>
                          <a:spcPts val="0"/>
                        </a:spcBef>
                        <a:spcAft>
                          <a:spcPts val="0"/>
                        </a:spcAft>
                      </a:pPr>
                      <a:r>
                        <a:rPr lang="en-US" sz="800">
                          <a:effectLst/>
                        </a:rPr>
                        <a:t>Notes: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rowSpan="4">
                  <a:txBody>
                    <a:bodyPr/>
                    <a:lstStyle/>
                    <a:p>
                      <a:pPr marL="0" marR="0">
                        <a:spcBef>
                          <a:spcPts val="0"/>
                        </a:spcBef>
                        <a:spcAft>
                          <a:spcPts val="0"/>
                        </a:spcAft>
                      </a:pPr>
                      <a:r>
                        <a:rPr lang="en-US" sz="800">
                          <a:effectLst/>
                        </a:rPr>
                        <a:t>Outcome Data (Current Levels):</a:t>
                      </a:r>
                    </a:p>
                    <a:p>
                      <a:pPr marL="0" marR="0">
                        <a:spcBef>
                          <a:spcPts val="0"/>
                        </a:spcBef>
                        <a:spcAft>
                          <a:spcPts val="0"/>
                        </a:spcAft>
                      </a:pPr>
                      <a:r>
                        <a:rPr lang="en-US" sz="800">
                          <a:effectLst/>
                        </a:rPr>
                        <a:t> </a:t>
                      </a:r>
                    </a:p>
                    <a:p>
                      <a:pPr marL="0" marR="0">
                        <a:spcBef>
                          <a:spcPts val="0"/>
                        </a:spcBef>
                        <a:spcAft>
                          <a:spcPts val="0"/>
                        </a:spcAft>
                      </a:pPr>
                      <a:r>
                        <a:rPr lang="en-US" sz="800">
                          <a:effectLst/>
                        </a:rPr>
                        <a:t> </a:t>
                      </a:r>
                    </a:p>
                    <a:p>
                      <a:pPr marL="0" marR="0">
                        <a:spcBef>
                          <a:spcPts val="0"/>
                        </a:spcBef>
                        <a:spcAft>
                          <a:spcPts val="0"/>
                        </a:spcAft>
                      </a:pPr>
                      <a:r>
                        <a:rPr lang="en-US" sz="800">
                          <a:effectLst/>
                        </a:rPr>
                        <a:t>Comparison to Goal</a:t>
                      </a:r>
                    </a:p>
                    <a:p>
                      <a:pPr marL="0" marR="0">
                        <a:spcBef>
                          <a:spcPts val="0"/>
                        </a:spcBef>
                        <a:spcAft>
                          <a:spcPts val="0"/>
                        </a:spcAft>
                      </a:pPr>
                      <a:r>
                        <a:rPr lang="en-US" sz="800">
                          <a:effectLst/>
                        </a:rPr>
                        <a:t> Worse</a:t>
                      </a:r>
                    </a:p>
                    <a:p>
                      <a:pPr marL="0" marR="0">
                        <a:spcBef>
                          <a:spcPts val="0"/>
                        </a:spcBef>
                        <a:spcAft>
                          <a:spcPts val="0"/>
                        </a:spcAft>
                      </a:pPr>
                      <a:r>
                        <a:rPr lang="en-US" sz="800">
                          <a:effectLst/>
                        </a:rPr>
                        <a:t> No Change</a:t>
                      </a:r>
                    </a:p>
                    <a:p>
                      <a:pPr marL="0" marR="0">
                        <a:spcBef>
                          <a:spcPts val="0"/>
                        </a:spcBef>
                        <a:spcAft>
                          <a:spcPts val="0"/>
                        </a:spcAft>
                      </a:pPr>
                      <a:r>
                        <a:rPr lang="en-US" sz="800">
                          <a:effectLst/>
                        </a:rPr>
                        <a:t> Improved but not to goal</a:t>
                      </a:r>
                    </a:p>
                    <a:p>
                      <a:pPr marL="0" marR="0">
                        <a:spcBef>
                          <a:spcPts val="0"/>
                        </a:spcBef>
                        <a:spcAft>
                          <a:spcPts val="0"/>
                        </a:spcAft>
                      </a:pPr>
                      <a:r>
                        <a:rPr lang="en-US" sz="800">
                          <a:effectLst/>
                        </a:rPr>
                        <a:t> Goal met</a:t>
                      </a:r>
                    </a:p>
                    <a:p>
                      <a:pPr marL="0" marR="0">
                        <a:spcBef>
                          <a:spcPts val="0"/>
                        </a:spcBef>
                        <a:spcAft>
                          <a:spcPts val="0"/>
                        </a:spcAft>
                      </a:pPr>
                      <a:r>
                        <a:rPr lang="en-US" sz="800">
                          <a:effectLst/>
                        </a:rPr>
                        <a:t>Notes: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extLst>
                  <a:ext uri="{0D108BD9-81ED-4DB2-BD59-A6C34878D82A}">
                    <a16:rowId xmlns:a16="http://schemas.microsoft.com/office/drawing/2014/main" val="3274385414"/>
                  </a:ext>
                </a:extLst>
              </a:tr>
              <a:tr h="114507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47435405"/>
                  </a:ext>
                </a:extLst>
              </a:tr>
              <a:tr h="70144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tabLst>
                          <a:tab pos="1531620" algn="l"/>
                        </a:tabLst>
                      </a:pPr>
                      <a:r>
                        <a:rPr lang="en-US" sz="800">
                          <a:effectLst/>
                        </a:rPr>
                        <a:t>What outcome data will we collect?</a:t>
                      </a:r>
                    </a:p>
                    <a:p>
                      <a:pPr marL="0" marR="0" algn="ctr">
                        <a:spcBef>
                          <a:spcPts val="0"/>
                        </a:spcBef>
                        <a:spcAft>
                          <a:spcPts val="0"/>
                        </a:spcAft>
                        <a:tabLst>
                          <a:tab pos="1531620" algn="l"/>
                        </a:tabLst>
                      </a:pPr>
                      <a:r>
                        <a:rPr lang="en-US" sz="600">
                          <a:effectLst/>
                        </a:rPr>
                        <a:t>What? When? Who?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14970799"/>
                  </a:ext>
                </a:extLst>
              </a:tr>
              <a:tr h="41754">
                <a:tc vMerge="1">
                  <a:txBody>
                    <a:bodyPr/>
                    <a:lstStyle/>
                    <a:p>
                      <a:endParaRPr lang="en-US"/>
                    </a:p>
                  </a:txBody>
                  <a:tcPr/>
                </a:tc>
                <a:tc vMerge="1">
                  <a:txBody>
                    <a:bodyPr/>
                    <a:lstStyle/>
                    <a:p>
                      <a:endParaRPr lang="en-US"/>
                    </a:p>
                  </a:txBody>
                  <a:tcPr/>
                </a:tc>
                <a:tc vMerge="1">
                  <a:txBody>
                    <a:bodyPr/>
                    <a:lstStyle/>
                    <a:p>
                      <a:endParaRPr lang="en-US"/>
                    </a:p>
                  </a:txBody>
                  <a:tcPr/>
                </a:tc>
                <a:tc rowSpan="3">
                  <a:txBody>
                    <a:bodyPr/>
                    <a:lstStyle/>
                    <a:p>
                      <a:pPr marL="0" marR="0">
                        <a:spcBef>
                          <a:spcPts val="0"/>
                        </a:spcBef>
                        <a:spcAft>
                          <a:spcPts val="0"/>
                        </a:spcAft>
                        <a:tabLst>
                          <a:tab pos="1531620" algn="l"/>
                        </a:tabLs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95155961"/>
                  </a:ext>
                </a:extLst>
              </a:tr>
              <a:tr h="267219">
                <a:tc>
                  <a:txBody>
                    <a:bodyPr/>
                    <a:lstStyle/>
                    <a:p>
                      <a:pPr marL="0" marR="0">
                        <a:spcBef>
                          <a:spcPts val="0"/>
                        </a:spcBef>
                        <a:spcAft>
                          <a:spcPts val="0"/>
                        </a:spcAft>
                      </a:pPr>
                      <a:r>
                        <a:rPr lang="en-US" sz="700">
                          <a:effectLst/>
                        </a:rPr>
                        <a:t>Current Levels: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marL="0" marR="0" algn="ctr">
                        <a:spcBef>
                          <a:spcPts val="0"/>
                        </a:spcBef>
                        <a:spcAft>
                          <a:spcPts val="0"/>
                        </a:spcAft>
                      </a:pPr>
                      <a:r>
                        <a:rPr lang="en-US" sz="800">
                          <a:effectLst/>
                        </a:rPr>
                        <a:t> Next Steps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hMerge="1">
                  <a:txBody>
                    <a:bodyPr/>
                    <a:lstStyle/>
                    <a:p>
                      <a:endParaRPr lang="en-US"/>
                    </a:p>
                  </a:txBody>
                  <a:tcPr/>
                </a:tc>
                <a:extLst>
                  <a:ext uri="{0D108BD9-81ED-4DB2-BD59-A6C34878D82A}">
                    <a16:rowId xmlns:a16="http://schemas.microsoft.com/office/drawing/2014/main" val="3623747984"/>
                  </a:ext>
                </a:extLst>
              </a:tr>
              <a:tr h="1503105">
                <a:tc>
                  <a:txBody>
                    <a:bodyPr/>
                    <a:lstStyle/>
                    <a:p>
                      <a:pPr marL="0" marR="0">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marL="0" marR="0">
                        <a:spcBef>
                          <a:spcPts val="0"/>
                        </a:spcBef>
                        <a:spcAft>
                          <a:spcPts val="0"/>
                        </a:spcAft>
                      </a:pPr>
                      <a:r>
                        <a:rPr lang="en-US" sz="800" dirty="0">
                          <a:effectLst/>
                        </a:rPr>
                        <a:t> Continue current plan  </a:t>
                      </a:r>
                    </a:p>
                    <a:p>
                      <a:pPr marL="0" marR="0">
                        <a:spcBef>
                          <a:spcPts val="0"/>
                        </a:spcBef>
                        <a:spcAft>
                          <a:spcPts val="0"/>
                        </a:spcAft>
                      </a:pPr>
                      <a:r>
                        <a:rPr lang="en-US" sz="800" dirty="0">
                          <a:effectLst/>
                        </a:rPr>
                        <a:t> Modify plan    </a:t>
                      </a:r>
                    </a:p>
                    <a:p>
                      <a:pPr marL="0" marR="0">
                        <a:spcBef>
                          <a:spcPts val="0"/>
                        </a:spcBef>
                        <a:spcAft>
                          <a:spcPts val="0"/>
                        </a:spcAft>
                      </a:pPr>
                      <a:r>
                        <a:rPr lang="en-US" sz="800" dirty="0">
                          <a:effectLst/>
                        </a:rPr>
                        <a:t> Discontinue plan   </a:t>
                      </a:r>
                    </a:p>
                    <a:p>
                      <a:pPr marL="0" marR="0">
                        <a:spcBef>
                          <a:spcPts val="0"/>
                        </a:spcBef>
                        <a:spcAft>
                          <a:spcPts val="0"/>
                        </a:spcAft>
                      </a:pPr>
                      <a:r>
                        <a:rPr lang="en-US" sz="800" dirty="0">
                          <a:effectLst/>
                        </a:rPr>
                        <a:t> Other</a:t>
                      </a:r>
                    </a:p>
                    <a:p>
                      <a:pPr marL="0" marR="0">
                        <a:spcBef>
                          <a:spcPts val="0"/>
                        </a:spcBef>
                        <a:spcAft>
                          <a:spcPts val="0"/>
                        </a:spcAft>
                      </a:pPr>
                      <a:r>
                        <a:rPr lang="en-US" sz="800" dirty="0">
                          <a:effectLst/>
                        </a:rPr>
                        <a:t>Notes: </a:t>
                      </a:r>
                    </a:p>
                    <a:p>
                      <a:pPr marL="0" marR="0">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hMerge="1">
                  <a:txBody>
                    <a:bodyPr/>
                    <a:lstStyle/>
                    <a:p>
                      <a:endParaRPr lang="en-US"/>
                    </a:p>
                  </a:txBody>
                  <a:tcPr/>
                </a:tc>
                <a:extLst>
                  <a:ext uri="{0D108BD9-81ED-4DB2-BD59-A6C34878D82A}">
                    <a16:rowId xmlns:a16="http://schemas.microsoft.com/office/drawing/2014/main" val="263573425"/>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C6AAE2-2A56-BE49-BAF6-8C69CBCE726B}"/>
              </a:ext>
            </a:extLst>
          </p:cNvPr>
          <p:cNvSpPr>
            <a:spLocks noGrp="1"/>
          </p:cNvSpPr>
          <p:nvPr>
            <p:ph type="title"/>
          </p:nvPr>
        </p:nvSpPr>
        <p:spPr/>
        <p:txBody>
          <a:bodyPr/>
          <a:lstStyle/>
          <a:p>
            <a:r>
              <a:rPr lang="en-US" b="1" i="1" dirty="0">
                <a:solidFill>
                  <a:schemeClr val="accent6">
                    <a:lumMod val="50000"/>
                  </a:schemeClr>
                </a:solidFill>
              </a:rPr>
              <a:t>After the Webinar</a:t>
            </a:r>
            <a:br>
              <a:rPr lang="en-US" b="1" i="1" dirty="0">
                <a:solidFill>
                  <a:schemeClr val="accent6">
                    <a:lumMod val="50000"/>
                  </a:schemeClr>
                </a:solidFill>
              </a:rPr>
            </a:br>
            <a:r>
              <a:rPr lang="en-US" b="1" dirty="0">
                <a:solidFill>
                  <a:schemeClr val="accent6">
                    <a:lumMod val="50000"/>
                  </a:schemeClr>
                </a:solidFill>
              </a:rPr>
              <a:t>Activities 4 and 5: TIPS Minutes and Solution Development Form</a:t>
            </a:r>
            <a:endParaRPr lang="en-US" b="1" i="1" dirty="0">
              <a:solidFill>
                <a:schemeClr val="accent6">
                  <a:lumMod val="50000"/>
                </a:schemeClr>
              </a:solidFill>
            </a:endParaRPr>
          </a:p>
        </p:txBody>
      </p:sp>
      <p:sp>
        <p:nvSpPr>
          <p:cNvPr id="4" name="Content Placeholder 3">
            <a:extLst>
              <a:ext uri="{FF2B5EF4-FFF2-40B4-BE49-F238E27FC236}">
                <a16:creationId xmlns:a16="http://schemas.microsoft.com/office/drawing/2014/main" id="{ADAD44EC-E2CC-8E40-B7DA-EA659103D549}"/>
              </a:ext>
            </a:extLst>
          </p:cNvPr>
          <p:cNvSpPr>
            <a:spLocks noGrp="1"/>
          </p:cNvSpPr>
          <p:nvPr>
            <p:ph idx="1"/>
          </p:nvPr>
        </p:nvSpPr>
        <p:spPr/>
        <p:txBody>
          <a:bodyPr/>
          <a:lstStyle/>
          <a:p>
            <a:r>
              <a:rPr lang="en-US" dirty="0"/>
              <a:t>Activity 4: Review the TIPS Meeting form to determine how you will use it</a:t>
            </a:r>
          </a:p>
          <a:p>
            <a:endParaRPr lang="en-US" dirty="0"/>
          </a:p>
          <a:p>
            <a:r>
              <a:rPr lang="en-US" dirty="0"/>
              <a:t>Activity 5: Using your data, develop a precise problem statement an hypothesis. Then use the Solution Development Form to create a plan.</a:t>
            </a:r>
          </a:p>
        </p:txBody>
      </p:sp>
      <p:sp>
        <p:nvSpPr>
          <p:cNvPr id="2" name="Slide Number Placeholder 1">
            <a:extLst>
              <a:ext uri="{FF2B5EF4-FFF2-40B4-BE49-F238E27FC236}">
                <a16:creationId xmlns:a16="http://schemas.microsoft.com/office/drawing/2014/main" id="{7590CD6D-5BCC-A640-B024-9F40BE3965ED}"/>
              </a:ext>
            </a:extLst>
          </p:cNvPr>
          <p:cNvSpPr>
            <a:spLocks noGrp="1"/>
          </p:cNvSpPr>
          <p:nvPr>
            <p:ph type="sldNum" sz="quarter" idx="12"/>
          </p:nvPr>
        </p:nvSpPr>
        <p:spPr/>
        <p:txBody>
          <a:bodyPr/>
          <a:lstStyle/>
          <a:p>
            <a:pPr>
              <a:defRPr/>
            </a:pPr>
            <a:fld id="{54A26F04-9DE7-DE4E-9D5A-16228BEB0BB8}" type="slidenum">
              <a:rPr lang="en-US" altLang="en-US" smtClean="0"/>
              <a:pPr>
                <a:defRPr/>
              </a:pPr>
              <a:t>67</a:t>
            </a:fld>
            <a:endParaRPr lang="en-US" altLang="en-US"/>
          </a:p>
        </p:txBody>
      </p:sp>
    </p:spTree>
    <p:extLst>
      <p:ext uri="{BB962C8B-B14F-4D97-AF65-F5344CB8AC3E}">
        <p14:creationId xmlns:p14="http://schemas.microsoft.com/office/powerpoint/2010/main" val="2204513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a:extLst>
              <a:ext uri="{FF2B5EF4-FFF2-40B4-BE49-F238E27FC236}">
                <a16:creationId xmlns:a16="http://schemas.microsoft.com/office/drawing/2014/main" id="{BF543999-C8C1-EA40-B048-DE7102E16359}"/>
              </a:ext>
            </a:extLst>
          </p:cNvPr>
          <p:cNvSpPr>
            <a:spLocks noGrp="1"/>
          </p:cNvSpPr>
          <p:nvPr>
            <p:ph type="title"/>
          </p:nvPr>
        </p:nvSpPr>
        <p:spPr>
          <a:xfrm>
            <a:off x="261938" y="250825"/>
            <a:ext cx="8229600" cy="1528763"/>
          </a:xfrm>
        </p:spPr>
        <p:txBody>
          <a:bodyPr/>
          <a:lstStyle/>
          <a:p>
            <a:pPr eaLnBrk="1" hangingPunct="1">
              <a:defRPr/>
            </a:pPr>
            <a:r>
              <a:rPr lang="en-US" altLang="en-US" sz="4000" b="1" dirty="0">
                <a:solidFill>
                  <a:schemeClr val="accent6">
                    <a:lumMod val="50000"/>
                  </a:schemeClr>
                </a:solidFill>
              </a:rPr>
              <a:t>5. Is our plan being implemented with fidelity &amp; is it working? (evaluate &amp; revise plan)</a:t>
            </a:r>
          </a:p>
        </p:txBody>
      </p:sp>
      <p:pic>
        <p:nvPicPr>
          <p:cNvPr id="153602" name="Picture 4">
            <a:extLst>
              <a:ext uri="{FF2B5EF4-FFF2-40B4-BE49-F238E27FC236}">
                <a16:creationId xmlns:a16="http://schemas.microsoft.com/office/drawing/2014/main" id="{5B74E460-CB2B-B244-BE9D-F1F579D60B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133600"/>
            <a:ext cx="4724400"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extBox 1">
            <a:extLst>
              <a:ext uri="{FF2B5EF4-FFF2-40B4-BE49-F238E27FC236}">
                <a16:creationId xmlns:a16="http://schemas.microsoft.com/office/drawing/2014/main" id="{AB766C9B-8CC5-9740-84F5-F5B1188E5C5B}"/>
              </a:ext>
            </a:extLst>
          </p:cNvPr>
          <p:cNvSpPr txBox="1">
            <a:spLocks noChangeArrowheads="1"/>
          </p:cNvSpPr>
          <p:nvPr/>
        </p:nvSpPr>
        <p:spPr bwMode="auto">
          <a:xfrm>
            <a:off x="381000" y="5943600"/>
            <a:ext cx="84518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a:r>
              <a:rPr lang="en-US" altLang="en-US" sz="2500" dirty="0">
                <a:latin typeface="Calibri" panose="020F0502020204030204" pitchFamily="34" charset="0"/>
              </a:rPr>
              <a:t>**Report data back to staff (i.e. when you implemented this plan, ODRs on the playground dropped by 20%!)</a:t>
            </a: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04C11-0FC6-FC46-B5BE-51D484FC9C03}"/>
              </a:ext>
            </a:extLst>
          </p:cNvPr>
          <p:cNvSpPr>
            <a:spLocks noGrp="1"/>
          </p:cNvSpPr>
          <p:nvPr>
            <p:ph type="title"/>
          </p:nvPr>
        </p:nvSpPr>
        <p:spPr/>
        <p:txBody>
          <a:bodyPr/>
          <a:lstStyle/>
          <a:p>
            <a:pPr>
              <a:defRPr/>
            </a:pPr>
            <a:r>
              <a:rPr lang="en-US" altLang="en-US" sz="4000" b="1" dirty="0">
                <a:solidFill>
                  <a:schemeClr val="accent6">
                    <a:lumMod val="50000"/>
                  </a:schemeClr>
                </a:solidFill>
              </a:rPr>
              <a:t>6. What next steps are needed?</a:t>
            </a:r>
            <a:endParaRPr lang="en-US" sz="4000" dirty="0">
              <a:solidFill>
                <a:schemeClr val="accent6">
                  <a:lumMod val="50000"/>
                </a:schemeClr>
              </a:solidFill>
            </a:endParaRPr>
          </a:p>
        </p:txBody>
      </p:sp>
      <p:sp>
        <p:nvSpPr>
          <p:cNvPr id="155650" name="Content Placeholder 2">
            <a:extLst>
              <a:ext uri="{FF2B5EF4-FFF2-40B4-BE49-F238E27FC236}">
                <a16:creationId xmlns:a16="http://schemas.microsoft.com/office/drawing/2014/main" id="{F4DC7A0F-2B17-254E-897B-122906D53B1D}"/>
              </a:ext>
            </a:extLst>
          </p:cNvPr>
          <p:cNvSpPr>
            <a:spLocks noGrp="1"/>
          </p:cNvSpPr>
          <p:nvPr>
            <p:ph idx="1"/>
          </p:nvPr>
        </p:nvSpPr>
        <p:spPr/>
        <p:txBody>
          <a:bodyPr/>
          <a:lstStyle/>
          <a:p>
            <a:r>
              <a:rPr lang="en-US" altLang="en-US" sz="2400"/>
              <a:t>Continue</a:t>
            </a:r>
          </a:p>
          <a:p>
            <a:r>
              <a:rPr lang="en-US" altLang="en-US" sz="2400"/>
              <a:t>Modify</a:t>
            </a:r>
          </a:p>
          <a:p>
            <a:r>
              <a:rPr lang="en-US" altLang="en-US" sz="2400"/>
              <a:t>Stop plan</a:t>
            </a:r>
          </a:p>
          <a:p>
            <a:r>
              <a:rPr lang="en-US" altLang="en-US" sz="2400"/>
              <a:t>Continue through problem solving process again</a:t>
            </a:r>
          </a:p>
        </p:txBody>
      </p:sp>
      <p:sp>
        <p:nvSpPr>
          <p:cNvPr id="4" name="Slide Number Placeholder 3">
            <a:extLst>
              <a:ext uri="{FF2B5EF4-FFF2-40B4-BE49-F238E27FC236}">
                <a16:creationId xmlns:a16="http://schemas.microsoft.com/office/drawing/2014/main" id="{B3106CB0-CBA1-1D43-A034-1F3D5E3596A6}"/>
              </a:ext>
            </a:extLst>
          </p:cNvPr>
          <p:cNvSpPr>
            <a:spLocks noGrp="1"/>
          </p:cNvSpPr>
          <p:nvPr>
            <p:ph type="sldNum" sz="quarter" idx="12"/>
          </p:nvPr>
        </p:nvSpPr>
        <p:spPr/>
        <p:txBody>
          <a:bodyPr/>
          <a:lstStyle/>
          <a:p>
            <a:pPr>
              <a:defRPr/>
            </a:pPr>
            <a:fld id="{22FA6D43-4314-2341-8BA8-1F6165D90B3E}" type="slidenum">
              <a:rPr lang="en-US" altLang="en-US" smtClean="0"/>
              <a:pPr>
                <a:defRPr/>
              </a:pPr>
              <a:t>69</a:t>
            </a:fld>
            <a:endParaRPr lang="en-US" altLang="en-US"/>
          </a:p>
        </p:txBody>
      </p:sp>
      <p:sp>
        <p:nvSpPr>
          <p:cNvPr id="5" name="Rectangle 4">
            <a:extLst>
              <a:ext uri="{FF2B5EF4-FFF2-40B4-BE49-F238E27FC236}">
                <a16:creationId xmlns:a16="http://schemas.microsoft.com/office/drawing/2014/main" id="{9772DE07-A34B-0E46-8755-7227AA3103DC}"/>
              </a:ext>
            </a:extLst>
          </p:cNvPr>
          <p:cNvSpPr/>
          <p:nvPr/>
        </p:nvSpPr>
        <p:spPr>
          <a:xfrm>
            <a:off x="227013" y="4695825"/>
            <a:ext cx="8688387" cy="1568450"/>
          </a:xfrm>
          <a:prstGeom prst="rect">
            <a:avLst/>
          </a:prstGeom>
        </p:spPr>
        <p:txBody>
          <a:bodyPr>
            <a:spAutoFit/>
          </a:bodyPr>
          <a:lstStyle/>
          <a:p>
            <a:pPr algn="ctr">
              <a:defRPr/>
            </a:pPr>
            <a:r>
              <a:rPr lang="en-US" sz="2800" b="1" dirty="0">
                <a:solidFill>
                  <a:schemeClr val="accent6">
                    <a:lumMod val="50000"/>
                  </a:schemeClr>
                </a:solidFill>
                <a:latin typeface="Calibri" panose="020F0502020204030204" pitchFamily="34" charset="0"/>
                <a:cs typeface="Calibri" panose="020F0502020204030204" pitchFamily="34" charset="0"/>
              </a:rPr>
              <a:t>Big Idea:</a:t>
            </a:r>
          </a:p>
          <a:p>
            <a:pPr algn="ctr">
              <a:defRPr/>
            </a:pPr>
            <a:r>
              <a:rPr lang="en-US" sz="2800" b="1" dirty="0">
                <a:solidFill>
                  <a:schemeClr val="accent6">
                    <a:lumMod val="50000"/>
                  </a:schemeClr>
                </a:solidFill>
                <a:latin typeface="Calibri" panose="020F0502020204030204" pitchFamily="34" charset="0"/>
                <a:cs typeface="Calibri" panose="020F0502020204030204" pitchFamily="34" charset="0"/>
              </a:rPr>
              <a:t>Improved problem solving has a positive impact on student outcomes </a:t>
            </a:r>
          </a:p>
          <a:p>
            <a:pPr algn="ctr">
              <a:defRPr/>
            </a:pPr>
            <a:r>
              <a:rPr lang="en-US" sz="1200" dirty="0">
                <a:solidFill>
                  <a:schemeClr val="accent6">
                    <a:lumMod val="50000"/>
                  </a:schemeClr>
                </a:solidFill>
                <a:latin typeface="Calibri" panose="020F0502020204030204" pitchFamily="34" charset="0"/>
                <a:cs typeface="Calibri" panose="020F0502020204030204" pitchFamily="34" charset="0"/>
                <a:hlinkClick r:id="rId2"/>
              </a:rPr>
              <a:t>(</a:t>
            </a:r>
            <a:r>
              <a:rPr lang="en-US" sz="1200" dirty="0">
                <a:solidFill>
                  <a:schemeClr val="accent6">
                    <a:lumMod val="50000"/>
                  </a:schemeClr>
                </a:solidFill>
                <a:hlinkClick r:id="rId2"/>
              </a:rPr>
              <a:t>Horner, Algozzine, Todd, Algozzine, Cusumano, and Preston (in preparation))</a:t>
            </a:r>
            <a:endParaRPr lang="en-US" sz="1200" dirty="0">
              <a:solidFill>
                <a:schemeClr val="accent6">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70D3828B-D058-6648-A13C-0F98B1F9083D}"/>
              </a:ext>
            </a:extLst>
          </p:cNvPr>
          <p:cNvSpPr>
            <a:spLocks noChangeArrowheads="1"/>
          </p:cNvSpPr>
          <p:nvPr/>
        </p:nvSpPr>
        <p:spPr bwMode="auto">
          <a:xfrm>
            <a:off x="1485900" y="5373688"/>
            <a:ext cx="14287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endParaRPr lang="en-US" altLang="en-US" sz="1350">
              <a:latin typeface="Arial" panose="020B0604020202020204" pitchFamily="34" charset="0"/>
            </a:endParaRPr>
          </a:p>
        </p:txBody>
      </p:sp>
      <p:sp>
        <p:nvSpPr>
          <p:cNvPr id="71682" name="Rectangle 3">
            <a:extLst>
              <a:ext uri="{FF2B5EF4-FFF2-40B4-BE49-F238E27FC236}">
                <a16:creationId xmlns:a16="http://schemas.microsoft.com/office/drawing/2014/main" id="{AB269C29-C387-E94A-BB6D-E03072EC2E2F}"/>
              </a:ext>
            </a:extLst>
          </p:cNvPr>
          <p:cNvSpPr>
            <a:spLocks noChangeArrowheads="1"/>
          </p:cNvSpPr>
          <p:nvPr/>
        </p:nvSpPr>
        <p:spPr bwMode="auto">
          <a:xfrm>
            <a:off x="3330575" y="5170488"/>
            <a:ext cx="2171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endParaRPr lang="en-US" altLang="en-US" sz="1350">
              <a:latin typeface="Arial" panose="020B0604020202020204" pitchFamily="34" charset="0"/>
            </a:endParaRPr>
          </a:p>
        </p:txBody>
      </p:sp>
      <p:sp>
        <p:nvSpPr>
          <p:cNvPr id="71683" name="Oval 4">
            <a:extLst>
              <a:ext uri="{FF2B5EF4-FFF2-40B4-BE49-F238E27FC236}">
                <a16:creationId xmlns:a16="http://schemas.microsoft.com/office/drawing/2014/main" id="{40BA7291-BBA3-C44B-BD36-6373578579C9}"/>
              </a:ext>
            </a:extLst>
          </p:cNvPr>
          <p:cNvSpPr>
            <a:spLocks noChangeArrowheads="1"/>
          </p:cNvSpPr>
          <p:nvPr/>
        </p:nvSpPr>
        <p:spPr bwMode="auto">
          <a:xfrm>
            <a:off x="3109913" y="1836738"/>
            <a:ext cx="3082925" cy="3084512"/>
          </a:xfrm>
          <a:prstGeom prst="ellipse">
            <a:avLst/>
          </a:prstGeom>
          <a:solidFill>
            <a:srgbClr val="FFFF00"/>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endParaRPr lang="en-US" altLang="en-US" sz="1350">
              <a:latin typeface="Arial" panose="020B0604020202020204" pitchFamily="34" charset="0"/>
            </a:endParaRPr>
          </a:p>
        </p:txBody>
      </p:sp>
      <p:grpSp>
        <p:nvGrpSpPr>
          <p:cNvPr id="28676" name="Group 23">
            <a:extLst>
              <a:ext uri="{FF2B5EF4-FFF2-40B4-BE49-F238E27FC236}">
                <a16:creationId xmlns:a16="http://schemas.microsoft.com/office/drawing/2014/main" id="{4C3620CC-031E-DC40-A447-55EAC1FB89C7}"/>
              </a:ext>
            </a:extLst>
          </p:cNvPr>
          <p:cNvGrpSpPr>
            <a:grpSpLocks/>
          </p:cNvGrpSpPr>
          <p:nvPr/>
        </p:nvGrpSpPr>
        <p:grpSpPr bwMode="auto">
          <a:xfrm>
            <a:off x="2082800" y="1714500"/>
            <a:ext cx="2614800" cy="2052638"/>
            <a:chOff x="1474788" y="1123950"/>
            <a:chExt cx="3486398" cy="2736850"/>
          </a:xfrm>
        </p:grpSpPr>
        <p:sp>
          <p:nvSpPr>
            <p:cNvPr id="28687" name="Rectangle 11">
              <a:extLst>
                <a:ext uri="{FF2B5EF4-FFF2-40B4-BE49-F238E27FC236}">
                  <a16:creationId xmlns:a16="http://schemas.microsoft.com/office/drawing/2014/main" id="{7384E54C-6FA5-6F40-A9F3-7D73CBBA197A}"/>
                </a:ext>
              </a:extLst>
            </p:cNvPr>
            <p:cNvSpPr>
              <a:spLocks noChangeArrowheads="1"/>
            </p:cNvSpPr>
            <p:nvPr/>
          </p:nvSpPr>
          <p:spPr bwMode="auto">
            <a:xfrm>
              <a:off x="1474788" y="1123950"/>
              <a:ext cx="18859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6" tIns="33338" rIns="67866" bIns="33338"/>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latin typeface="+mn-lt"/>
                </a:rPr>
                <a:t>Supporting</a:t>
              </a:r>
            </a:p>
            <a:p>
              <a:pPr>
                <a:lnSpc>
                  <a:spcPct val="100000"/>
                </a:lnSpc>
                <a:spcBef>
                  <a:spcPct val="0"/>
                </a:spcBef>
                <a:buFontTx/>
                <a:buNone/>
              </a:pPr>
              <a:r>
                <a:rPr lang="en-US" altLang="en-US" sz="1800" dirty="0">
                  <a:latin typeface="+mn-lt"/>
                </a:rPr>
                <a:t>Staff Behavior</a:t>
              </a:r>
            </a:p>
          </p:txBody>
        </p:sp>
        <p:sp>
          <p:nvSpPr>
            <p:cNvPr id="28688" name="Freeform 14">
              <a:extLst>
                <a:ext uri="{FF2B5EF4-FFF2-40B4-BE49-F238E27FC236}">
                  <a16:creationId xmlns:a16="http://schemas.microsoft.com/office/drawing/2014/main" id="{FD411C98-0D0E-E04D-A0B8-46E72770656D}"/>
                </a:ext>
              </a:extLst>
            </p:cNvPr>
            <p:cNvSpPr>
              <a:spLocks/>
            </p:cNvSpPr>
            <p:nvPr/>
          </p:nvSpPr>
          <p:spPr bwMode="auto">
            <a:xfrm>
              <a:off x="1785938" y="2038350"/>
              <a:ext cx="731837" cy="782638"/>
            </a:xfrm>
            <a:custGeom>
              <a:avLst/>
              <a:gdLst>
                <a:gd name="T0" fmla="*/ 2147483646 w 461"/>
                <a:gd name="T1" fmla="*/ 2147483646 h 493"/>
                <a:gd name="T2" fmla="*/ 2147483646 w 461"/>
                <a:gd name="T3" fmla="*/ 2147483646 h 493"/>
                <a:gd name="T4" fmla="*/ 2147483646 w 461"/>
                <a:gd name="T5" fmla="*/ 2147483646 h 493"/>
                <a:gd name="T6" fmla="*/ 2147483646 w 461"/>
                <a:gd name="T7" fmla="*/ 2147483646 h 493"/>
                <a:gd name="T8" fmla="*/ 2147483646 w 461"/>
                <a:gd name="T9" fmla="*/ 2147483646 h 493"/>
                <a:gd name="T10" fmla="*/ 2147483646 w 461"/>
                <a:gd name="T11" fmla="*/ 2147483646 h 493"/>
                <a:gd name="T12" fmla="*/ 2147483646 w 461"/>
                <a:gd name="T13" fmla="*/ 2147483646 h 493"/>
                <a:gd name="T14" fmla="*/ 2147483646 w 461"/>
                <a:gd name="T15" fmla="*/ 2147483646 h 493"/>
                <a:gd name="T16" fmla="*/ 2147483646 w 461"/>
                <a:gd name="T17" fmla="*/ 2147483646 h 493"/>
                <a:gd name="T18" fmla="*/ 2147483646 w 461"/>
                <a:gd name="T19" fmla="*/ 2147483646 h 493"/>
                <a:gd name="T20" fmla="*/ 2147483646 w 461"/>
                <a:gd name="T21" fmla="*/ 2147483646 h 493"/>
                <a:gd name="T22" fmla="*/ 2147483646 w 461"/>
                <a:gd name="T23" fmla="*/ 2147483646 h 493"/>
                <a:gd name="T24" fmla="*/ 2147483646 w 461"/>
                <a:gd name="T25" fmla="*/ 2147483646 h 493"/>
                <a:gd name="T26" fmla="*/ 2147483646 w 461"/>
                <a:gd name="T27" fmla="*/ 2147483646 h 493"/>
                <a:gd name="T28" fmla="*/ 2147483646 w 461"/>
                <a:gd name="T29" fmla="*/ 2147483646 h 493"/>
                <a:gd name="T30" fmla="*/ 0 w 461"/>
                <a:gd name="T31" fmla="*/ 2147483646 h 493"/>
                <a:gd name="T32" fmla="*/ 0 w 461"/>
                <a:gd name="T33" fmla="*/ 0 h 493"/>
                <a:gd name="T34" fmla="*/ 2147483646 w 461"/>
                <a:gd name="T35" fmla="*/ 0 h 493"/>
                <a:gd name="T36" fmla="*/ 2147483646 w 461"/>
                <a:gd name="T37" fmla="*/ 2147483646 h 493"/>
                <a:gd name="T38" fmla="*/ 2147483646 w 461"/>
                <a:gd name="T39" fmla="*/ 2147483646 h 493"/>
                <a:gd name="T40" fmla="*/ 2147483646 w 461"/>
                <a:gd name="T41" fmla="*/ 2147483646 h 493"/>
                <a:gd name="T42" fmla="*/ 2147483646 w 461"/>
                <a:gd name="T43" fmla="*/ 2147483646 h 493"/>
                <a:gd name="T44" fmla="*/ 2147483646 w 461"/>
                <a:gd name="T45" fmla="*/ 2147483646 h 493"/>
                <a:gd name="T46" fmla="*/ 2147483646 w 461"/>
                <a:gd name="T47" fmla="*/ 2147483646 h 493"/>
                <a:gd name="T48" fmla="*/ 2147483646 w 461"/>
                <a:gd name="T49" fmla="*/ 2147483646 h 493"/>
                <a:gd name="T50" fmla="*/ 2147483646 w 461"/>
                <a:gd name="T51" fmla="*/ 2147483646 h 493"/>
                <a:gd name="T52" fmla="*/ 2147483646 w 461"/>
                <a:gd name="T53" fmla="*/ 2147483646 h 493"/>
                <a:gd name="T54" fmla="*/ 2147483646 w 461"/>
                <a:gd name="T55" fmla="*/ 2147483646 h 493"/>
                <a:gd name="T56" fmla="*/ 2147483646 w 461"/>
                <a:gd name="T57" fmla="*/ 2147483646 h 493"/>
                <a:gd name="T58" fmla="*/ 2147483646 w 461"/>
                <a:gd name="T59" fmla="*/ 2147483646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a:p>
          </p:txBody>
        </p:sp>
        <p:sp>
          <p:nvSpPr>
            <p:cNvPr id="28686" name="Oval 5">
              <a:extLst>
                <a:ext uri="{FF2B5EF4-FFF2-40B4-BE49-F238E27FC236}">
                  <a16:creationId xmlns:a16="http://schemas.microsoft.com/office/drawing/2014/main" id="{68653298-EC92-0E45-8460-B40B58040456}"/>
                </a:ext>
              </a:extLst>
            </p:cNvPr>
            <p:cNvSpPr>
              <a:spLocks noChangeArrowheads="1"/>
            </p:cNvSpPr>
            <p:nvPr/>
          </p:nvSpPr>
          <p:spPr bwMode="auto">
            <a:xfrm>
              <a:off x="3026538" y="1803401"/>
              <a:ext cx="1934648" cy="2057399"/>
            </a:xfrm>
            <a:prstGeom prst="ellipse">
              <a:avLst/>
            </a:prstGeom>
            <a:solidFill>
              <a:srgbClr val="00B050">
                <a:alpha val="50195"/>
              </a:srgbClr>
            </a:solidFill>
            <a:ln w="12700">
              <a:solidFill>
                <a:schemeClr val="tx1"/>
              </a:solidFill>
              <a:round/>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dirty="0">
                  <a:latin typeface="+mn-lt"/>
                </a:rPr>
                <a:t>Systems</a:t>
              </a:r>
            </a:p>
          </p:txBody>
        </p:sp>
      </p:grpSp>
      <p:grpSp>
        <p:nvGrpSpPr>
          <p:cNvPr id="28677" name="Group 22">
            <a:extLst>
              <a:ext uri="{FF2B5EF4-FFF2-40B4-BE49-F238E27FC236}">
                <a16:creationId xmlns:a16="http://schemas.microsoft.com/office/drawing/2014/main" id="{9EF7C156-8398-304F-8472-38B94381CD50}"/>
              </a:ext>
            </a:extLst>
          </p:cNvPr>
          <p:cNvGrpSpPr>
            <a:grpSpLocks/>
          </p:cNvGrpSpPr>
          <p:nvPr/>
        </p:nvGrpSpPr>
        <p:grpSpPr bwMode="auto">
          <a:xfrm>
            <a:off x="2711450" y="3200400"/>
            <a:ext cx="2970213" cy="2224088"/>
            <a:chOff x="2281238" y="3048000"/>
            <a:chExt cx="3960812" cy="2965450"/>
          </a:xfrm>
        </p:grpSpPr>
        <p:sp>
          <p:nvSpPr>
            <p:cNvPr id="28683" name="Oval 7">
              <a:extLst>
                <a:ext uri="{FF2B5EF4-FFF2-40B4-BE49-F238E27FC236}">
                  <a16:creationId xmlns:a16="http://schemas.microsoft.com/office/drawing/2014/main" id="{7D8C6318-5571-D946-A92D-AB50C0835031}"/>
                </a:ext>
              </a:extLst>
            </p:cNvPr>
            <p:cNvSpPr>
              <a:spLocks noChangeArrowheads="1"/>
            </p:cNvSpPr>
            <p:nvPr/>
          </p:nvSpPr>
          <p:spPr bwMode="auto">
            <a:xfrm>
              <a:off x="3886200" y="3048000"/>
              <a:ext cx="2057400" cy="2057400"/>
            </a:xfrm>
            <a:prstGeom prst="ellipse">
              <a:avLst/>
            </a:prstGeom>
            <a:solidFill>
              <a:schemeClr val="bg2"/>
            </a:solidFill>
            <a:ln w="12700">
              <a:solidFill>
                <a:schemeClr val="tx1"/>
              </a:solidFill>
              <a:round/>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dirty="0">
                  <a:latin typeface="+mn-lt"/>
                </a:rPr>
                <a:t>Practices</a:t>
              </a:r>
            </a:p>
          </p:txBody>
        </p:sp>
        <p:sp>
          <p:nvSpPr>
            <p:cNvPr id="28684" name="Rectangle 13">
              <a:extLst>
                <a:ext uri="{FF2B5EF4-FFF2-40B4-BE49-F238E27FC236}">
                  <a16:creationId xmlns:a16="http://schemas.microsoft.com/office/drawing/2014/main" id="{8D39281E-66C2-B644-8E11-E67D3157F6E0}"/>
                </a:ext>
              </a:extLst>
            </p:cNvPr>
            <p:cNvSpPr>
              <a:spLocks noChangeArrowheads="1"/>
            </p:cNvSpPr>
            <p:nvPr/>
          </p:nvSpPr>
          <p:spPr bwMode="auto">
            <a:xfrm>
              <a:off x="2281238" y="5505450"/>
              <a:ext cx="39608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6" tIns="33338" rIns="67866" bIns="33338"/>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latin typeface="+mn-lt"/>
                </a:rPr>
                <a:t>Supporting Student Behavior</a:t>
              </a:r>
            </a:p>
          </p:txBody>
        </p:sp>
        <p:sp>
          <p:nvSpPr>
            <p:cNvPr id="28685" name="Freeform 15">
              <a:extLst>
                <a:ext uri="{FF2B5EF4-FFF2-40B4-BE49-F238E27FC236}">
                  <a16:creationId xmlns:a16="http://schemas.microsoft.com/office/drawing/2014/main" id="{0BAE96BF-5981-2D4F-8E70-FE8CC04A344F}"/>
                </a:ext>
              </a:extLst>
            </p:cNvPr>
            <p:cNvSpPr>
              <a:spLocks/>
            </p:cNvSpPr>
            <p:nvPr/>
          </p:nvSpPr>
          <p:spPr bwMode="auto">
            <a:xfrm>
              <a:off x="2814638" y="4724400"/>
              <a:ext cx="684212" cy="831850"/>
            </a:xfrm>
            <a:custGeom>
              <a:avLst/>
              <a:gdLst>
                <a:gd name="T0" fmla="*/ 2147483646 w 431"/>
                <a:gd name="T1" fmla="*/ 2147483646 h 524"/>
                <a:gd name="T2" fmla="*/ 2147483646 w 431"/>
                <a:gd name="T3" fmla="*/ 0 h 524"/>
                <a:gd name="T4" fmla="*/ 2147483646 w 431"/>
                <a:gd name="T5" fmla="*/ 2147483646 h 524"/>
                <a:gd name="T6" fmla="*/ 2147483646 w 431"/>
                <a:gd name="T7" fmla="*/ 2147483646 h 524"/>
                <a:gd name="T8" fmla="*/ 2147483646 w 431"/>
                <a:gd name="T9" fmla="*/ 2147483646 h 524"/>
                <a:gd name="T10" fmla="*/ 2147483646 w 431"/>
                <a:gd name="T11" fmla="*/ 2147483646 h 524"/>
                <a:gd name="T12" fmla="*/ 2147483646 w 431"/>
                <a:gd name="T13" fmla="*/ 2147483646 h 524"/>
                <a:gd name="T14" fmla="*/ 2147483646 w 431"/>
                <a:gd name="T15" fmla="*/ 2147483646 h 524"/>
                <a:gd name="T16" fmla="*/ 2147483646 w 431"/>
                <a:gd name="T17" fmla="*/ 2147483646 h 524"/>
                <a:gd name="T18" fmla="*/ 2147483646 w 431"/>
                <a:gd name="T19" fmla="*/ 2147483646 h 524"/>
                <a:gd name="T20" fmla="*/ 0 w 431"/>
                <a:gd name="T21" fmla="*/ 2147483646 h 524"/>
                <a:gd name="T22" fmla="*/ 2147483646 w 431"/>
                <a:gd name="T23" fmla="*/ 2147483646 h 524"/>
                <a:gd name="T24" fmla="*/ 2147483646 w 431"/>
                <a:gd name="T25" fmla="*/ 2147483646 h 524"/>
                <a:gd name="T26" fmla="*/ 2147483646 w 431"/>
                <a:gd name="T27" fmla="*/ 2147483646 h 524"/>
                <a:gd name="T28" fmla="*/ 2147483646 w 431"/>
                <a:gd name="T29" fmla="*/ 2147483646 h 524"/>
                <a:gd name="T30" fmla="*/ 2147483646 w 431"/>
                <a:gd name="T31" fmla="*/ 2147483646 h 524"/>
                <a:gd name="T32" fmla="*/ 2147483646 w 431"/>
                <a:gd name="T33" fmla="*/ 2147483646 h 524"/>
                <a:gd name="T34" fmla="*/ 2147483646 w 431"/>
                <a:gd name="T35" fmla="*/ 2147483646 h 524"/>
                <a:gd name="T36" fmla="*/ 2147483646 w 431"/>
                <a:gd name="T37" fmla="*/ 2147483646 h 524"/>
                <a:gd name="T38" fmla="*/ 2147483646 w 431"/>
                <a:gd name="T39" fmla="*/ 2147483646 h 524"/>
                <a:gd name="T40" fmla="*/ 2147483646 w 431"/>
                <a:gd name="T41" fmla="*/ 2147483646 h 524"/>
                <a:gd name="T42" fmla="*/ 2147483646 w 431"/>
                <a:gd name="T43" fmla="*/ 2147483646 h 524"/>
                <a:gd name="T44" fmla="*/ 2147483646 w 431"/>
                <a:gd name="T45" fmla="*/ 2147483646 h 5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1"/>
                <a:gd name="T70" fmla="*/ 0 h 524"/>
                <a:gd name="T71" fmla="*/ 431 w 431"/>
                <a:gd name="T72" fmla="*/ 524 h 5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1" h="524">
                  <a:moveTo>
                    <a:pt x="430" y="144"/>
                  </a:moveTo>
                  <a:lnTo>
                    <a:pt x="243" y="0"/>
                  </a:lnTo>
                  <a:lnTo>
                    <a:pt x="246" y="72"/>
                  </a:lnTo>
                  <a:lnTo>
                    <a:pt x="195" y="77"/>
                  </a:lnTo>
                  <a:lnTo>
                    <a:pt x="149" y="93"/>
                  </a:lnTo>
                  <a:lnTo>
                    <a:pt x="107" y="113"/>
                  </a:lnTo>
                  <a:lnTo>
                    <a:pt x="70" y="139"/>
                  </a:lnTo>
                  <a:lnTo>
                    <a:pt x="40" y="175"/>
                  </a:lnTo>
                  <a:lnTo>
                    <a:pt x="17" y="211"/>
                  </a:lnTo>
                  <a:lnTo>
                    <a:pt x="3" y="251"/>
                  </a:lnTo>
                  <a:lnTo>
                    <a:pt x="0" y="298"/>
                  </a:lnTo>
                  <a:lnTo>
                    <a:pt x="3" y="523"/>
                  </a:lnTo>
                  <a:lnTo>
                    <a:pt x="127" y="518"/>
                  </a:lnTo>
                  <a:lnTo>
                    <a:pt x="124" y="293"/>
                  </a:lnTo>
                  <a:lnTo>
                    <a:pt x="127" y="277"/>
                  </a:lnTo>
                  <a:lnTo>
                    <a:pt x="133" y="262"/>
                  </a:lnTo>
                  <a:lnTo>
                    <a:pt x="144" y="251"/>
                  </a:lnTo>
                  <a:lnTo>
                    <a:pt x="161" y="241"/>
                  </a:lnTo>
                  <a:lnTo>
                    <a:pt x="178" y="231"/>
                  </a:lnTo>
                  <a:lnTo>
                    <a:pt x="198" y="226"/>
                  </a:lnTo>
                  <a:lnTo>
                    <a:pt x="246" y="216"/>
                  </a:lnTo>
                  <a:lnTo>
                    <a:pt x="249" y="293"/>
                  </a:lnTo>
                  <a:lnTo>
                    <a:pt x="430" y="144"/>
                  </a:lnTo>
                </a:path>
              </a:pathLst>
            </a:custGeom>
            <a:solidFill>
              <a:srgbClr val="FFFF00"/>
            </a:solidFill>
            <a:ln w="12700" cap="rnd">
              <a:solidFill>
                <a:schemeClr val="tx1"/>
              </a:solidFill>
              <a:round/>
              <a:headEnd/>
              <a:tailEnd/>
            </a:ln>
          </p:spPr>
          <p:txBody>
            <a:bodyPr/>
            <a:lstStyle/>
            <a:p>
              <a:endParaRPr lang="en-US"/>
            </a:p>
          </p:txBody>
        </p:sp>
      </p:grpSp>
      <p:sp>
        <p:nvSpPr>
          <p:cNvPr id="28678" name="Rectangle 16">
            <a:extLst>
              <a:ext uri="{FF2B5EF4-FFF2-40B4-BE49-F238E27FC236}">
                <a16:creationId xmlns:a16="http://schemas.microsoft.com/office/drawing/2014/main" id="{94F43F9A-D567-0F4D-8AAC-632F02228904}"/>
              </a:ext>
            </a:extLst>
          </p:cNvPr>
          <p:cNvSpPr>
            <a:spLocks noChangeArrowheads="1"/>
          </p:cNvSpPr>
          <p:nvPr/>
        </p:nvSpPr>
        <p:spPr bwMode="auto">
          <a:xfrm>
            <a:off x="4022725" y="1915521"/>
            <a:ext cx="1257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6" tIns="33338" rIns="67866" bIns="33338"/>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latin typeface="+mn-lt"/>
              </a:rPr>
              <a:t>OUTCOMES</a:t>
            </a:r>
          </a:p>
        </p:txBody>
      </p:sp>
      <p:grpSp>
        <p:nvGrpSpPr>
          <p:cNvPr id="4" name="Group 24">
            <a:extLst>
              <a:ext uri="{FF2B5EF4-FFF2-40B4-BE49-F238E27FC236}">
                <a16:creationId xmlns:a16="http://schemas.microsoft.com/office/drawing/2014/main" id="{97A0D47D-9D69-5F4D-829A-2E789A8F3835}"/>
              </a:ext>
            </a:extLst>
          </p:cNvPr>
          <p:cNvGrpSpPr>
            <a:grpSpLocks/>
          </p:cNvGrpSpPr>
          <p:nvPr/>
        </p:nvGrpSpPr>
        <p:grpSpPr bwMode="auto">
          <a:xfrm>
            <a:off x="4483100" y="1714500"/>
            <a:ext cx="2549525" cy="2070100"/>
            <a:chOff x="4719638" y="1212850"/>
            <a:chExt cx="3398837" cy="2759075"/>
          </a:xfrm>
        </p:grpSpPr>
        <p:sp>
          <p:nvSpPr>
            <p:cNvPr id="28680" name="Oval 6">
              <a:extLst>
                <a:ext uri="{FF2B5EF4-FFF2-40B4-BE49-F238E27FC236}">
                  <a16:creationId xmlns:a16="http://schemas.microsoft.com/office/drawing/2014/main" id="{D1D52AE2-1941-2648-A389-7E613338EAB0}"/>
                </a:ext>
              </a:extLst>
            </p:cNvPr>
            <p:cNvSpPr>
              <a:spLocks noChangeArrowheads="1"/>
            </p:cNvSpPr>
            <p:nvPr/>
          </p:nvSpPr>
          <p:spPr bwMode="auto">
            <a:xfrm>
              <a:off x="4719638" y="1914525"/>
              <a:ext cx="2057400" cy="2057400"/>
            </a:xfrm>
            <a:prstGeom prst="ellipse">
              <a:avLst/>
            </a:prstGeom>
            <a:solidFill>
              <a:srgbClr val="FF0000">
                <a:alpha val="70979"/>
              </a:srgbClr>
            </a:solidFill>
            <a:ln w="12700">
              <a:solidFill>
                <a:schemeClr val="tx1"/>
              </a:solidFill>
              <a:round/>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dirty="0">
                  <a:latin typeface="+mn-lt"/>
                </a:rPr>
                <a:t>     Data</a:t>
              </a:r>
            </a:p>
          </p:txBody>
        </p:sp>
        <p:sp>
          <p:nvSpPr>
            <p:cNvPr id="28681" name="Rectangle 12">
              <a:extLst>
                <a:ext uri="{FF2B5EF4-FFF2-40B4-BE49-F238E27FC236}">
                  <a16:creationId xmlns:a16="http://schemas.microsoft.com/office/drawing/2014/main" id="{741D71D0-064A-174F-9A76-E55A8C5E2DF9}"/>
                </a:ext>
              </a:extLst>
            </p:cNvPr>
            <p:cNvSpPr>
              <a:spLocks noChangeArrowheads="1"/>
            </p:cNvSpPr>
            <p:nvPr/>
          </p:nvSpPr>
          <p:spPr bwMode="auto">
            <a:xfrm>
              <a:off x="6319838" y="1212850"/>
              <a:ext cx="1798637"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6" tIns="33338" rIns="67866" bIns="33338"/>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dirty="0">
                  <a:latin typeface="+mn-lt"/>
                </a:rPr>
                <a:t>Supporting</a:t>
              </a:r>
            </a:p>
            <a:p>
              <a:pPr>
                <a:lnSpc>
                  <a:spcPct val="100000"/>
                </a:lnSpc>
                <a:spcBef>
                  <a:spcPct val="0"/>
                </a:spcBef>
                <a:buFontTx/>
                <a:buNone/>
              </a:pPr>
              <a:r>
                <a:rPr lang="en-US" altLang="en-US" sz="1800" dirty="0">
                  <a:latin typeface="+mn-lt"/>
                </a:rPr>
                <a:t>Decision Making</a:t>
              </a:r>
            </a:p>
          </p:txBody>
        </p:sp>
        <p:sp>
          <p:nvSpPr>
            <p:cNvPr id="28682" name="Freeform 19">
              <a:extLst>
                <a:ext uri="{FF2B5EF4-FFF2-40B4-BE49-F238E27FC236}">
                  <a16:creationId xmlns:a16="http://schemas.microsoft.com/office/drawing/2014/main" id="{E0B26FFB-5D36-6846-953D-C6EDBB592331}"/>
                </a:ext>
              </a:extLst>
            </p:cNvPr>
            <p:cNvSpPr>
              <a:spLocks/>
            </p:cNvSpPr>
            <p:nvPr/>
          </p:nvSpPr>
          <p:spPr bwMode="auto">
            <a:xfrm rot="10800000" flipV="1">
              <a:off x="6929438" y="2114550"/>
              <a:ext cx="731837" cy="782638"/>
            </a:xfrm>
            <a:custGeom>
              <a:avLst/>
              <a:gdLst>
                <a:gd name="T0" fmla="*/ 2147483646 w 461"/>
                <a:gd name="T1" fmla="*/ 2147483646 h 493"/>
                <a:gd name="T2" fmla="*/ 2147483646 w 461"/>
                <a:gd name="T3" fmla="*/ 2147483646 h 493"/>
                <a:gd name="T4" fmla="*/ 2147483646 w 461"/>
                <a:gd name="T5" fmla="*/ 2147483646 h 493"/>
                <a:gd name="T6" fmla="*/ 2147483646 w 461"/>
                <a:gd name="T7" fmla="*/ 2147483646 h 493"/>
                <a:gd name="T8" fmla="*/ 2147483646 w 461"/>
                <a:gd name="T9" fmla="*/ 2147483646 h 493"/>
                <a:gd name="T10" fmla="*/ 2147483646 w 461"/>
                <a:gd name="T11" fmla="*/ 2147483646 h 493"/>
                <a:gd name="T12" fmla="*/ 2147483646 w 461"/>
                <a:gd name="T13" fmla="*/ 2147483646 h 493"/>
                <a:gd name="T14" fmla="*/ 2147483646 w 461"/>
                <a:gd name="T15" fmla="*/ 2147483646 h 493"/>
                <a:gd name="T16" fmla="*/ 2147483646 w 461"/>
                <a:gd name="T17" fmla="*/ 2147483646 h 493"/>
                <a:gd name="T18" fmla="*/ 2147483646 w 461"/>
                <a:gd name="T19" fmla="*/ 2147483646 h 493"/>
                <a:gd name="T20" fmla="*/ 2147483646 w 461"/>
                <a:gd name="T21" fmla="*/ 2147483646 h 493"/>
                <a:gd name="T22" fmla="*/ 2147483646 w 461"/>
                <a:gd name="T23" fmla="*/ 2147483646 h 493"/>
                <a:gd name="T24" fmla="*/ 2147483646 w 461"/>
                <a:gd name="T25" fmla="*/ 2147483646 h 493"/>
                <a:gd name="T26" fmla="*/ 2147483646 w 461"/>
                <a:gd name="T27" fmla="*/ 2147483646 h 493"/>
                <a:gd name="T28" fmla="*/ 2147483646 w 461"/>
                <a:gd name="T29" fmla="*/ 2147483646 h 493"/>
                <a:gd name="T30" fmla="*/ 0 w 461"/>
                <a:gd name="T31" fmla="*/ 2147483646 h 493"/>
                <a:gd name="T32" fmla="*/ 0 w 461"/>
                <a:gd name="T33" fmla="*/ 0 h 493"/>
                <a:gd name="T34" fmla="*/ 2147483646 w 461"/>
                <a:gd name="T35" fmla="*/ 0 h 493"/>
                <a:gd name="T36" fmla="*/ 2147483646 w 461"/>
                <a:gd name="T37" fmla="*/ 2147483646 h 493"/>
                <a:gd name="T38" fmla="*/ 2147483646 w 461"/>
                <a:gd name="T39" fmla="*/ 2147483646 h 493"/>
                <a:gd name="T40" fmla="*/ 2147483646 w 461"/>
                <a:gd name="T41" fmla="*/ 2147483646 h 493"/>
                <a:gd name="T42" fmla="*/ 2147483646 w 461"/>
                <a:gd name="T43" fmla="*/ 2147483646 h 493"/>
                <a:gd name="T44" fmla="*/ 2147483646 w 461"/>
                <a:gd name="T45" fmla="*/ 2147483646 h 493"/>
                <a:gd name="T46" fmla="*/ 2147483646 w 461"/>
                <a:gd name="T47" fmla="*/ 2147483646 h 493"/>
                <a:gd name="T48" fmla="*/ 2147483646 w 461"/>
                <a:gd name="T49" fmla="*/ 2147483646 h 493"/>
                <a:gd name="T50" fmla="*/ 2147483646 w 461"/>
                <a:gd name="T51" fmla="*/ 2147483646 h 493"/>
                <a:gd name="T52" fmla="*/ 2147483646 w 461"/>
                <a:gd name="T53" fmla="*/ 2147483646 h 493"/>
                <a:gd name="T54" fmla="*/ 2147483646 w 461"/>
                <a:gd name="T55" fmla="*/ 2147483646 h 493"/>
                <a:gd name="T56" fmla="*/ 2147483646 w 461"/>
                <a:gd name="T57" fmla="*/ 2147483646 h 493"/>
                <a:gd name="T58" fmla="*/ 2147483646 w 461"/>
                <a:gd name="T59" fmla="*/ 2147483646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a:p>
          </p:txBody>
        </p:sp>
      </p:grpSp>
      <p:sp>
        <p:nvSpPr>
          <p:cNvPr id="2" name="TextBox 1">
            <a:extLst>
              <a:ext uri="{FF2B5EF4-FFF2-40B4-BE49-F238E27FC236}">
                <a16:creationId xmlns:a16="http://schemas.microsoft.com/office/drawing/2014/main" id="{25920D97-7543-9F46-A69A-D9FF7F8A3ABA}"/>
              </a:ext>
            </a:extLst>
          </p:cNvPr>
          <p:cNvSpPr txBox="1"/>
          <p:nvPr/>
        </p:nvSpPr>
        <p:spPr>
          <a:xfrm>
            <a:off x="4232812" y="3168906"/>
            <a:ext cx="785600" cy="369332"/>
          </a:xfrm>
          <a:prstGeom prst="rect">
            <a:avLst/>
          </a:prstGeom>
          <a:noFill/>
        </p:spPr>
        <p:txBody>
          <a:bodyPr wrap="none" rtlCol="0">
            <a:spAutoFit/>
          </a:bodyPr>
          <a:lstStyle/>
          <a:p>
            <a:r>
              <a:rPr lang="en-US" b="1" dirty="0">
                <a:latin typeface="+mn-lt"/>
              </a:rPr>
              <a:t>Equity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CD60F27D-6391-E24F-8E26-3597D3FD8C9C}"/>
              </a:ext>
            </a:extLst>
          </p:cNvPr>
          <p:cNvSpPr>
            <a:spLocks noGrp="1"/>
          </p:cNvSpPr>
          <p:nvPr>
            <p:ph type="title"/>
          </p:nvPr>
        </p:nvSpPr>
        <p:spPr/>
        <p:txBody>
          <a:bodyPr/>
          <a:lstStyle/>
          <a:p>
            <a:pPr>
              <a:defRPr/>
            </a:pPr>
            <a:r>
              <a:rPr lang="en-US" altLang="en-US" sz="4000" b="1" dirty="0">
                <a:solidFill>
                  <a:schemeClr val="accent6">
                    <a:lumMod val="50000"/>
                  </a:schemeClr>
                </a:solidFill>
                <a:ea typeface="ＭＳ Ｐゴシック" panose="020B0600070205080204" pitchFamily="34" charset="-128"/>
              </a:rPr>
              <a:t>Sharing Data</a:t>
            </a:r>
          </a:p>
        </p:txBody>
      </p:sp>
      <p:sp>
        <p:nvSpPr>
          <p:cNvPr id="165890" name="Content Placeholder 2">
            <a:extLst>
              <a:ext uri="{FF2B5EF4-FFF2-40B4-BE49-F238E27FC236}">
                <a16:creationId xmlns:a16="http://schemas.microsoft.com/office/drawing/2014/main" id="{69CB3020-9137-4844-8388-96F74DCE751B}"/>
              </a:ext>
            </a:extLst>
          </p:cNvPr>
          <p:cNvSpPr>
            <a:spLocks noGrp="1"/>
          </p:cNvSpPr>
          <p:nvPr>
            <p:ph idx="1"/>
          </p:nvPr>
        </p:nvSpPr>
        <p:spPr/>
        <p:txBody>
          <a:bodyPr/>
          <a:lstStyle/>
          <a:p>
            <a:r>
              <a:rPr lang="en-US" altLang="en-US" sz="2400" b="1">
                <a:ea typeface="ＭＳ Ｐゴシック" panose="020B0600070205080204" pitchFamily="34" charset="-128"/>
              </a:rPr>
              <a:t>How often </a:t>
            </a:r>
            <a:r>
              <a:rPr lang="en-US" altLang="en-US" sz="2400">
                <a:ea typeface="ＭＳ Ｐゴシック" panose="020B0600070205080204" pitchFamily="34" charset="-128"/>
              </a:rPr>
              <a:t>the leadership team shares data with all school staff has the </a:t>
            </a:r>
            <a:r>
              <a:rPr lang="en-US" altLang="en-US" sz="2400" b="1">
                <a:ea typeface="ＭＳ Ｐゴシック" panose="020B0600070205080204" pitchFamily="34" charset="-128"/>
              </a:rPr>
              <a:t>most significant </a:t>
            </a:r>
            <a:r>
              <a:rPr lang="en-US" altLang="en-US" sz="2400">
                <a:ea typeface="ＭＳ Ｐゴシック" panose="020B0600070205080204" pitchFamily="34" charset="-128"/>
              </a:rPr>
              <a:t>impact on whether the school sustained implementation (McIntosh, Kim, Mercer, Strickland-Cohen, &amp; Horner​, 2015) </a:t>
            </a:r>
          </a:p>
          <a:p>
            <a:r>
              <a:rPr lang="en-US" altLang="en-US" sz="2400">
                <a:ea typeface="ＭＳ Ｐゴシック" panose="020B0600070205080204" pitchFamily="34" charset="-128"/>
              </a:rPr>
              <a:t>Builds understanding of goals, progress, outcomes – leads to </a:t>
            </a:r>
            <a:r>
              <a:rPr lang="en-US" altLang="en-US" sz="2400" b="1">
                <a:ea typeface="ＭＳ Ｐゴシック" panose="020B0600070205080204" pitchFamily="34" charset="-128"/>
              </a:rPr>
              <a:t>buy-in</a:t>
            </a:r>
          </a:p>
          <a:p>
            <a:r>
              <a:rPr lang="en-US" altLang="en-US" sz="2400">
                <a:ea typeface="ＭＳ Ｐゴシック" panose="020B0600070205080204" pitchFamily="34" charset="-128"/>
              </a:rPr>
              <a:t>The best way to share data is the way that feels most natural, leads to effective decisions, and offers opportunities for everyone to engage in planning</a:t>
            </a:r>
            <a:br>
              <a:rPr lang="en-US" altLang="en-US" sz="2400">
                <a:ea typeface="ＭＳ Ｐゴシック" panose="020B0600070205080204" pitchFamily="34" charset="-128"/>
              </a:rPr>
            </a:br>
            <a:endParaRPr lang="en-US" altLang="en-US" sz="2400">
              <a:ea typeface="ＭＳ Ｐゴシック" panose="020B0600070205080204" pitchFamily="34" charset="-128"/>
            </a:endParaRPr>
          </a:p>
        </p:txBody>
      </p:sp>
      <p:sp>
        <p:nvSpPr>
          <p:cNvPr id="165891" name="Rectangle 4">
            <a:extLst>
              <a:ext uri="{FF2B5EF4-FFF2-40B4-BE49-F238E27FC236}">
                <a16:creationId xmlns:a16="http://schemas.microsoft.com/office/drawing/2014/main" id="{42290C0D-BCBA-724E-9091-912B192C10D1}"/>
              </a:ext>
            </a:extLst>
          </p:cNvPr>
          <p:cNvSpPr>
            <a:spLocks noChangeArrowheads="1"/>
          </p:cNvSpPr>
          <p:nvPr/>
        </p:nvSpPr>
        <p:spPr bwMode="auto">
          <a:xfrm>
            <a:off x="1676400" y="6229350"/>
            <a:ext cx="6229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eaLnBrk="1" hangingPunct="1"/>
            <a:r>
              <a:rPr lang="en-US" altLang="en-US" sz="1200">
                <a:latin typeface="Arial" panose="020B0604020202020204" pitchFamily="34" charset="0"/>
                <a:hlinkClick r:id="rId3"/>
              </a:rPr>
              <a:t>https://www.pbisapps.org/community/Pages/Sustaining-Implementation-Together.aspx</a:t>
            </a:r>
            <a:endParaRPr lang="en-US" altLang="en-US" sz="1200">
              <a:latin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54528-048B-B645-93B9-D4E97F4FBA00}"/>
              </a:ext>
            </a:extLst>
          </p:cNvPr>
          <p:cNvSpPr>
            <a:spLocks noGrp="1"/>
          </p:cNvSpPr>
          <p:nvPr>
            <p:ph type="title"/>
          </p:nvPr>
        </p:nvSpPr>
        <p:spPr/>
        <p:txBody>
          <a:bodyPr/>
          <a:lstStyle/>
          <a:p>
            <a:pPr>
              <a:defRPr/>
            </a:pPr>
            <a:r>
              <a:rPr lang="en-US" sz="4000" b="1" dirty="0">
                <a:solidFill>
                  <a:schemeClr val="accent6">
                    <a:lumMod val="50000"/>
                  </a:schemeClr>
                </a:solidFill>
              </a:rPr>
              <a:t>Disseminating Data: Use Data as a Story-Telling Device</a:t>
            </a:r>
          </a:p>
        </p:txBody>
      </p:sp>
      <p:sp>
        <p:nvSpPr>
          <p:cNvPr id="3" name="Content Placeholder 2">
            <a:extLst>
              <a:ext uri="{FF2B5EF4-FFF2-40B4-BE49-F238E27FC236}">
                <a16:creationId xmlns:a16="http://schemas.microsoft.com/office/drawing/2014/main" id="{983E97B3-CAED-CF46-879D-F40B8523B4ED}"/>
              </a:ext>
            </a:extLst>
          </p:cNvPr>
          <p:cNvSpPr>
            <a:spLocks noGrp="1"/>
          </p:cNvSpPr>
          <p:nvPr>
            <p:ph idx="1"/>
          </p:nvPr>
        </p:nvSpPr>
        <p:spPr>
          <a:xfrm>
            <a:off x="779463" y="1949450"/>
            <a:ext cx="7583487" cy="4527550"/>
          </a:xfrm>
        </p:spPr>
        <p:txBody>
          <a:bodyPr>
            <a:normAutofit/>
          </a:bodyPr>
          <a:lstStyle/>
          <a:p>
            <a:pPr>
              <a:defRPr/>
            </a:pPr>
            <a:r>
              <a:rPr lang="en-US" dirty="0"/>
              <a:t>What data are you collecting?</a:t>
            </a:r>
          </a:p>
          <a:p>
            <a:pPr>
              <a:defRPr/>
            </a:pPr>
            <a:r>
              <a:rPr lang="en-US" dirty="0"/>
              <a:t>What questions can you answer with this data?</a:t>
            </a:r>
          </a:p>
          <a:p>
            <a:pPr>
              <a:defRPr/>
            </a:pPr>
            <a:r>
              <a:rPr lang="en-US" dirty="0"/>
              <a:t>Which of those questions tell a compelling story?</a:t>
            </a:r>
          </a:p>
          <a:p>
            <a:pPr>
              <a:defRPr/>
            </a:pPr>
            <a:r>
              <a:rPr lang="en-US" dirty="0"/>
              <a:t>OR Which questions get to the heart of your work?</a:t>
            </a:r>
          </a:p>
          <a:p>
            <a:pPr>
              <a:defRPr/>
            </a:pPr>
            <a:r>
              <a:rPr lang="en-US" dirty="0"/>
              <a:t>Who is your targeted audience for your story?</a:t>
            </a:r>
          </a:p>
          <a:p>
            <a:pPr>
              <a:defRPr/>
            </a:pPr>
            <a:r>
              <a:rPr lang="en-US" dirty="0"/>
              <a:t>How could you display the data to convey the story of PBIS?</a:t>
            </a:r>
          </a:p>
          <a:p>
            <a:pPr>
              <a:defRPr/>
            </a:pPr>
            <a:endParaRPr lang="en-US" dirty="0"/>
          </a:p>
          <a:p>
            <a:pPr marL="0" indent="0" algn="ctr">
              <a:buFont typeface="Wingdings 2" pitchFamily="2" charset="2"/>
              <a:buNone/>
              <a:defRPr/>
            </a:pPr>
            <a:r>
              <a:rPr lang="en-US" dirty="0"/>
              <a:t>REMEMBER! </a:t>
            </a:r>
          </a:p>
          <a:p>
            <a:pPr marL="0" indent="0" algn="ctr">
              <a:buFont typeface="Wingdings 2" pitchFamily="2" charset="2"/>
              <a:buNone/>
              <a:defRPr/>
            </a:pPr>
            <a:r>
              <a:rPr lang="en-US" dirty="0"/>
              <a:t>Before we can measure success, we must define success!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1E156-B0FF-FC47-8020-9E0407E2AB31}"/>
              </a:ext>
            </a:extLst>
          </p:cNvPr>
          <p:cNvSpPr>
            <a:spLocks noGrp="1"/>
          </p:cNvSpPr>
          <p:nvPr>
            <p:ph type="title"/>
          </p:nvPr>
        </p:nvSpPr>
        <p:spPr/>
        <p:txBody>
          <a:bodyPr/>
          <a:lstStyle/>
          <a:p>
            <a:pPr>
              <a:defRPr/>
            </a:pPr>
            <a:r>
              <a:rPr lang="en-US" sz="4000" b="1" dirty="0">
                <a:solidFill>
                  <a:schemeClr val="accent6">
                    <a:lumMod val="50000"/>
                  </a:schemeClr>
                </a:solidFill>
              </a:rPr>
              <a:t>Disseminating Data: With Students!</a:t>
            </a:r>
          </a:p>
        </p:txBody>
      </p:sp>
      <p:pic>
        <p:nvPicPr>
          <p:cNvPr id="169986" name="Content Placeholder 5" descr="A group of people looking at a computer&#10;&#10;Description automatically generated">
            <a:hlinkClick r:id="rId3"/>
            <a:extLst>
              <a:ext uri="{FF2B5EF4-FFF2-40B4-BE49-F238E27FC236}">
                <a16:creationId xmlns:a16="http://schemas.microsoft.com/office/drawing/2014/main" id="{18D2B288-2BA4-994F-8826-B42C98DE274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711200" y="1825625"/>
            <a:ext cx="7721600" cy="4351338"/>
          </a:xfrm>
        </p:spPr>
      </p:pic>
      <p:sp>
        <p:nvSpPr>
          <p:cNvPr id="4" name="Slide Number Placeholder 3">
            <a:extLst>
              <a:ext uri="{FF2B5EF4-FFF2-40B4-BE49-F238E27FC236}">
                <a16:creationId xmlns:a16="http://schemas.microsoft.com/office/drawing/2014/main" id="{42F7437C-328F-9641-A2EC-7BB8E1FEC0A4}"/>
              </a:ext>
            </a:extLst>
          </p:cNvPr>
          <p:cNvSpPr>
            <a:spLocks noGrp="1"/>
          </p:cNvSpPr>
          <p:nvPr>
            <p:ph type="sldNum" sz="quarter" idx="12"/>
          </p:nvPr>
        </p:nvSpPr>
        <p:spPr/>
        <p:txBody>
          <a:bodyPr/>
          <a:lstStyle/>
          <a:p>
            <a:pPr>
              <a:defRPr/>
            </a:pPr>
            <a:fld id="{5604F1E6-DDCF-4443-A43D-9B0669D00F8B}" type="slidenum">
              <a:rPr lang="en-US" altLang="en-US" smtClean="0"/>
              <a:pPr>
                <a:defRPr/>
              </a:pPr>
              <a:t>72</a:t>
            </a:fld>
            <a:endParaRPr lang="en-US"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a:extLst>
              <a:ext uri="{FF2B5EF4-FFF2-40B4-BE49-F238E27FC236}">
                <a16:creationId xmlns:a16="http://schemas.microsoft.com/office/drawing/2014/main" id="{132E489A-5752-9844-A9FC-E72CA9F144CB}"/>
              </a:ext>
            </a:extLst>
          </p:cNvPr>
          <p:cNvSpPr>
            <a:spLocks noGrp="1"/>
          </p:cNvSpPr>
          <p:nvPr>
            <p:ph type="title"/>
          </p:nvPr>
        </p:nvSpPr>
        <p:spPr>
          <a:xfrm>
            <a:off x="628649" y="174625"/>
            <a:ext cx="7886700" cy="1325563"/>
          </a:xfrm>
        </p:spPr>
        <p:txBody>
          <a:bodyPr/>
          <a:lstStyle/>
          <a:p>
            <a:pPr eaLnBrk="1" hangingPunct="1">
              <a:defRPr/>
            </a:pPr>
            <a:r>
              <a:rPr lang="en-US" altLang="en-US" sz="4000" b="1" i="1" dirty="0">
                <a:solidFill>
                  <a:schemeClr val="accent6">
                    <a:lumMod val="50000"/>
                  </a:schemeClr>
                </a:solidFill>
              </a:rPr>
              <a:t>After the Webinar</a:t>
            </a:r>
            <a:br>
              <a:rPr lang="en-US" altLang="en-US" sz="4000" b="1" i="1" dirty="0">
                <a:solidFill>
                  <a:schemeClr val="accent6">
                    <a:lumMod val="50000"/>
                  </a:schemeClr>
                </a:solidFill>
              </a:rPr>
            </a:br>
            <a:r>
              <a:rPr lang="en-US" altLang="en-US" sz="4000" b="1" dirty="0">
                <a:solidFill>
                  <a:schemeClr val="accent6">
                    <a:lumMod val="50000"/>
                  </a:schemeClr>
                </a:solidFill>
              </a:rPr>
              <a:t>Activity 6 – Sharing Data:</a:t>
            </a:r>
            <a:endParaRPr lang="en-US" altLang="en-US" sz="4000" b="1" i="1" dirty="0">
              <a:solidFill>
                <a:schemeClr val="accent6">
                  <a:lumMod val="50000"/>
                </a:schemeClr>
              </a:solidFill>
            </a:endParaRPr>
          </a:p>
        </p:txBody>
      </p:sp>
      <p:sp>
        <p:nvSpPr>
          <p:cNvPr id="177154" name="Content Placeholder 2">
            <a:extLst>
              <a:ext uri="{FF2B5EF4-FFF2-40B4-BE49-F238E27FC236}">
                <a16:creationId xmlns:a16="http://schemas.microsoft.com/office/drawing/2014/main" id="{10AAE4C6-740E-D64B-813D-5C7687386C1F}"/>
              </a:ext>
            </a:extLst>
          </p:cNvPr>
          <p:cNvSpPr>
            <a:spLocks noGrp="1"/>
          </p:cNvSpPr>
          <p:nvPr>
            <p:ph idx="1"/>
          </p:nvPr>
        </p:nvSpPr>
        <p:spPr>
          <a:xfrm>
            <a:off x="454865" y="1500188"/>
            <a:ext cx="8234269" cy="4351338"/>
          </a:xfrm>
        </p:spPr>
        <p:txBody>
          <a:bodyPr/>
          <a:lstStyle/>
          <a:p>
            <a:pPr marL="0" indent="0" eaLnBrk="1" hangingPunct="1">
              <a:buFont typeface="Arial" panose="020B0604020202020204" pitchFamily="34" charset="0"/>
              <a:buNone/>
              <a:defRPr/>
            </a:pPr>
            <a:r>
              <a:rPr lang="en-US" altLang="en-US" sz="2800" dirty="0"/>
              <a:t>Choose 1-2 things you/your team will do to share data with others and begin planning next steps. Consider the following: </a:t>
            </a:r>
          </a:p>
          <a:p>
            <a:pPr eaLnBrk="1" hangingPunct="1">
              <a:defRPr/>
            </a:pPr>
            <a:r>
              <a:rPr lang="en-US" altLang="en-US" sz="2000" dirty="0"/>
              <a:t>Email monthly report: give context, provide connections, suggest next steps</a:t>
            </a:r>
          </a:p>
          <a:p>
            <a:pPr eaLnBrk="1" hangingPunct="1">
              <a:defRPr/>
            </a:pPr>
            <a:r>
              <a:rPr lang="en-US" altLang="en-US" sz="2000" dirty="0"/>
              <a:t>Create a data wall focusing on data related to school-wide goals</a:t>
            </a:r>
          </a:p>
          <a:p>
            <a:pPr eaLnBrk="1" hangingPunct="1">
              <a:defRPr/>
            </a:pPr>
            <a:r>
              <a:rPr lang="en-US" altLang="en-US" sz="2000" dirty="0"/>
              <a:t>Invite students to reflect and plan around data</a:t>
            </a:r>
          </a:p>
          <a:p>
            <a:pPr eaLnBrk="1" hangingPunct="1">
              <a:defRPr/>
            </a:pPr>
            <a:r>
              <a:rPr lang="en-US" sz="2000" dirty="0"/>
              <a:t>Create a PowerPoint presentation on your fidelity data (see VTPBIS Presentation Template at </a:t>
            </a:r>
            <a:r>
              <a:rPr lang="en-US" sz="2000" dirty="0">
                <a:solidFill>
                  <a:srgbClr val="FF0000"/>
                </a:solidFill>
                <a:hlinkClick r:id="rId3"/>
              </a:rPr>
              <a:t>https://www.pbisvermont.org/wp-content/uploads/2017/12/StaffDataPresentationTemplateTFISAS2018.pptx</a:t>
            </a:r>
            <a:endParaRPr lang="en-US" altLang="en-US" sz="2000" dirty="0"/>
          </a:p>
          <a:p>
            <a:pPr eaLnBrk="1" hangingPunct="1">
              <a:defRPr/>
            </a:pPr>
            <a:r>
              <a:rPr lang="en-US" altLang="en-US" sz="2000" dirty="0"/>
              <a:t>Share student outcome data at a monthly staff meeting. Invite all staff to participate in finding ways to improve outcomes</a:t>
            </a:r>
          </a:p>
          <a:p>
            <a:pPr eaLnBrk="1" hangingPunct="1">
              <a:defRPr/>
            </a:pPr>
            <a:r>
              <a:rPr lang="en-US" altLang="en-US" sz="2000" dirty="0"/>
              <a:t>Present to parents, school boards, community</a:t>
            </a:r>
          </a:p>
          <a:p>
            <a:pPr eaLnBrk="1" hangingPunct="1">
              <a:defRPr/>
            </a:pPr>
            <a:r>
              <a:rPr lang="en-US" altLang="en-US" sz="2000" dirty="0"/>
              <a:t>Utilize social media/the web (i.e. Twitter, Facebook, blog, school website)</a:t>
            </a:r>
          </a:p>
          <a:p>
            <a:pPr lvl="1" eaLnBrk="1" hangingPunct="1">
              <a:defRPr/>
            </a:pPr>
            <a:r>
              <a:rPr lang="en-US" altLang="en-US" sz="1700" dirty="0"/>
              <a:t>Examples: </a:t>
            </a:r>
            <a:r>
              <a:rPr lang="en-US" altLang="en-US" sz="1700" dirty="0">
                <a:hlinkClick r:id="rId4"/>
              </a:rPr>
              <a:t>FWSU’s blog</a:t>
            </a:r>
            <a:r>
              <a:rPr lang="en-US" altLang="en-US" sz="1700" dirty="0"/>
              <a:t>, </a:t>
            </a:r>
            <a:r>
              <a:rPr lang="en-US" altLang="en-US" sz="1700" dirty="0">
                <a:hlinkClick r:id="rId5"/>
              </a:rPr>
              <a:t>Chamberlin’s Twitter</a:t>
            </a:r>
            <a:r>
              <a:rPr lang="en-US" altLang="en-US" sz="1700" dirty="0"/>
              <a:t>, </a:t>
            </a:r>
            <a:r>
              <a:rPr lang="en-US" altLang="en-US" sz="1700" dirty="0">
                <a:hlinkClick r:id="rId6"/>
              </a:rPr>
              <a:t>JFK’s Facebook</a:t>
            </a:r>
            <a:endParaRPr lang="en-US" altLang="en-US" sz="17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3">
            <a:extLst>
              <a:ext uri="{FF2B5EF4-FFF2-40B4-BE49-F238E27FC236}">
                <a16:creationId xmlns:a16="http://schemas.microsoft.com/office/drawing/2014/main" id="{FCCD9541-D12C-3240-83B3-4E4DCB26D360}"/>
              </a:ext>
            </a:extLst>
          </p:cNvPr>
          <p:cNvSpPr>
            <a:spLocks noGrp="1"/>
          </p:cNvSpPr>
          <p:nvPr>
            <p:ph type="ctrTitle"/>
          </p:nvPr>
        </p:nvSpPr>
        <p:spPr>
          <a:xfrm>
            <a:off x="1190625" y="2628900"/>
            <a:ext cx="6411913" cy="1470025"/>
          </a:xfrm>
        </p:spPr>
        <p:txBody>
          <a:bodyPr>
            <a:noAutofit/>
          </a:bodyPr>
          <a:lstStyle/>
          <a:p>
            <a:pPr eaLnBrk="1" hangingPunct="1">
              <a:defRPr/>
            </a:pPr>
            <a:r>
              <a:rPr lang="en-US" altLang="en-US" sz="4000" b="1" dirty="0">
                <a:solidFill>
                  <a:schemeClr val="accent6">
                    <a:lumMod val="50000"/>
                  </a:schemeClr>
                </a:solidFill>
                <a:ea typeface="ＭＳ Ｐゴシック" panose="020B0600070205080204" pitchFamily="34" charset="-128"/>
              </a:rPr>
              <a:t>Building Internal Capacity for Data-Based Decision-Making: Data Days Back at School </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1">
            <a:extLst>
              <a:ext uri="{FF2B5EF4-FFF2-40B4-BE49-F238E27FC236}">
                <a16:creationId xmlns:a16="http://schemas.microsoft.com/office/drawing/2014/main" id="{C7D9DC41-57F5-0440-BEAA-EF0E703B3D6D}"/>
              </a:ext>
            </a:extLst>
          </p:cNvPr>
          <p:cNvSpPr>
            <a:spLocks noGrp="1"/>
          </p:cNvSpPr>
          <p:nvPr>
            <p:ph type="title"/>
          </p:nvPr>
        </p:nvSpPr>
        <p:spPr/>
        <p:txBody>
          <a:bodyPr/>
          <a:lstStyle/>
          <a:p>
            <a:pPr eaLnBrk="1" hangingPunct="1"/>
            <a:r>
              <a:rPr lang="en-US" altLang="en-US" sz="4000" b="1">
                <a:solidFill>
                  <a:srgbClr val="006600"/>
                </a:solidFill>
              </a:rPr>
              <a:t>Responsibilities for Facilitating Data Review and Improvement Planning:</a:t>
            </a:r>
          </a:p>
        </p:txBody>
      </p:sp>
      <p:sp>
        <p:nvSpPr>
          <p:cNvPr id="188418" name="Content Placeholder 8">
            <a:extLst>
              <a:ext uri="{FF2B5EF4-FFF2-40B4-BE49-F238E27FC236}">
                <a16:creationId xmlns:a16="http://schemas.microsoft.com/office/drawing/2014/main" id="{B1050937-E1A8-8147-8E62-94FB281AFBDA}"/>
              </a:ext>
            </a:extLst>
          </p:cNvPr>
          <p:cNvSpPr>
            <a:spLocks noGrp="1"/>
          </p:cNvSpPr>
          <p:nvPr>
            <p:ph idx="1"/>
          </p:nvPr>
        </p:nvSpPr>
        <p:spPr>
          <a:xfrm>
            <a:off x="779463" y="1900238"/>
            <a:ext cx="7583487" cy="4244975"/>
          </a:xfrm>
        </p:spPr>
        <p:txBody>
          <a:bodyPr/>
          <a:lstStyle/>
          <a:p>
            <a:pPr eaLnBrk="1" hangingPunct="1"/>
            <a:r>
              <a:rPr lang="en-US" altLang="en-US" sz="2800" dirty="0"/>
              <a:t>Schedule </a:t>
            </a:r>
            <a:r>
              <a:rPr lang="en-US" altLang="ja-JP" sz="2800" b="1" dirty="0">
                <a:cs typeface="Yu Gothic" panose="020B0400000000000000" pitchFamily="34" charset="-128"/>
              </a:rPr>
              <a:t>Data Days </a:t>
            </a:r>
            <a:r>
              <a:rPr lang="en-US" altLang="ja-JP" sz="2800" dirty="0">
                <a:cs typeface="Yu Gothic" panose="020B0400000000000000" pitchFamily="34" charset="-128"/>
              </a:rPr>
              <a:t>– Fall, Winter, Spring</a:t>
            </a:r>
          </a:p>
          <a:p>
            <a:pPr eaLnBrk="1" hangingPunct="1"/>
            <a:r>
              <a:rPr lang="en-US" altLang="en-US" sz="2800" dirty="0"/>
              <a:t>Identify/enhance the role of the </a:t>
            </a:r>
            <a:r>
              <a:rPr lang="en-US" altLang="en-US" sz="2800" b="1" dirty="0"/>
              <a:t>Data Analyst</a:t>
            </a:r>
          </a:p>
          <a:p>
            <a:pPr eaLnBrk="1" hangingPunct="1"/>
            <a:r>
              <a:rPr lang="en-US" altLang="en-US" sz="2800" dirty="0"/>
              <a:t>Complete the </a:t>
            </a:r>
            <a:r>
              <a:rPr lang="en-US" altLang="en-US" sz="2800" b="1" dirty="0"/>
              <a:t>TFI + SAS and/or School Climate Survey</a:t>
            </a:r>
          </a:p>
          <a:p>
            <a:pPr eaLnBrk="1" hangingPunct="1"/>
            <a:r>
              <a:rPr lang="en-US" altLang="en-US" sz="2800" dirty="0"/>
              <a:t>Plan </a:t>
            </a:r>
            <a:r>
              <a:rPr lang="en-US" altLang="en-US" sz="2800" b="1" dirty="0"/>
              <a:t>professional development </a:t>
            </a:r>
            <a:r>
              <a:rPr lang="en-US" altLang="en-US" sz="2800" dirty="0"/>
              <a:t>around priorities identified through assessments </a:t>
            </a:r>
          </a:p>
          <a:p>
            <a:pPr lvl="1" eaLnBrk="1" hangingPunct="1"/>
            <a:r>
              <a:rPr lang="en-US" altLang="en-US" sz="2800" dirty="0"/>
              <a:t>TIPS/SWIS learning module</a:t>
            </a:r>
          </a:p>
          <a:p>
            <a:pPr lvl="1" eaLnBrk="1" hangingPunct="1"/>
            <a:r>
              <a:rPr lang="en-US" altLang="en-US" sz="2800" dirty="0"/>
              <a:t>Universal Screening</a:t>
            </a:r>
          </a:p>
          <a:p>
            <a:pPr lvl="1" eaLnBrk="1" hangingPunct="1"/>
            <a:r>
              <a:rPr lang="en-US" altLang="en-US" sz="2800" dirty="0"/>
              <a:t>Training in classroom management, FBA/BSP, crisis prevention and intervention, other</a:t>
            </a:r>
          </a:p>
          <a:p>
            <a:pPr eaLnBrk="1" hangingPunct="1"/>
            <a:endParaRPr lang="en-US" altLang="en-US" sz="28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a:extLst>
              <a:ext uri="{FF2B5EF4-FFF2-40B4-BE49-F238E27FC236}">
                <a16:creationId xmlns:a16="http://schemas.microsoft.com/office/drawing/2014/main" id="{03AE96FD-A8CD-AE4E-A50E-AD023AD442BB}"/>
              </a:ext>
            </a:extLst>
          </p:cNvPr>
          <p:cNvSpPr>
            <a:spLocks noGrp="1"/>
          </p:cNvSpPr>
          <p:nvPr>
            <p:ph type="title"/>
          </p:nvPr>
        </p:nvSpPr>
        <p:spPr/>
        <p:txBody>
          <a:bodyPr/>
          <a:lstStyle/>
          <a:p>
            <a:pPr eaLnBrk="1" hangingPunct="1">
              <a:defRPr/>
            </a:pPr>
            <a:r>
              <a:rPr lang="en-US" altLang="en-US" sz="4000" b="1" dirty="0">
                <a:solidFill>
                  <a:schemeClr val="accent6">
                    <a:lumMod val="50000"/>
                  </a:schemeClr>
                </a:solidFill>
              </a:rPr>
              <a:t>General Recommendations for PBIS Decision-Making</a:t>
            </a:r>
          </a:p>
        </p:txBody>
      </p:sp>
      <p:sp>
        <p:nvSpPr>
          <p:cNvPr id="60419" name="Rectangle 3">
            <a:extLst>
              <a:ext uri="{FF2B5EF4-FFF2-40B4-BE49-F238E27FC236}">
                <a16:creationId xmlns:a16="http://schemas.microsoft.com/office/drawing/2014/main" id="{5F5115C5-18E1-E348-B957-0B86274BE174}"/>
              </a:ext>
            </a:extLst>
          </p:cNvPr>
          <p:cNvSpPr>
            <a:spLocks noGrp="1"/>
          </p:cNvSpPr>
          <p:nvPr>
            <p:ph type="body" idx="1"/>
          </p:nvPr>
        </p:nvSpPr>
        <p:spPr/>
        <p:txBody>
          <a:bodyPr/>
          <a:lstStyle/>
          <a:p>
            <a:pPr marL="342900" indent="-342900" eaLnBrk="1" hangingPunct="1">
              <a:lnSpc>
                <a:spcPct val="80000"/>
              </a:lnSpc>
            </a:pPr>
            <a:r>
              <a:rPr lang="en-US" altLang="en-US" sz="2800" dirty="0"/>
              <a:t>Never stop doing what is already working</a:t>
            </a:r>
          </a:p>
          <a:p>
            <a:pPr marL="342900" indent="-342900" eaLnBrk="1" hangingPunct="1">
              <a:lnSpc>
                <a:spcPct val="80000"/>
              </a:lnSpc>
            </a:pPr>
            <a:endParaRPr lang="en-US" altLang="en-US" sz="2800" dirty="0"/>
          </a:p>
          <a:p>
            <a:pPr marL="342900" indent="-342900" eaLnBrk="1" hangingPunct="1">
              <a:lnSpc>
                <a:spcPct val="80000"/>
              </a:lnSpc>
            </a:pPr>
            <a:r>
              <a:rPr lang="en-US" altLang="en-US" sz="2800" dirty="0"/>
              <a:t>Always look for the smallest change that will produce the largest effect</a:t>
            </a:r>
          </a:p>
          <a:p>
            <a:pPr marL="1022350" lvl="2" indent="-350838" eaLnBrk="1" hangingPunct="1">
              <a:lnSpc>
                <a:spcPct val="80000"/>
              </a:lnSpc>
            </a:pPr>
            <a:r>
              <a:rPr lang="en-US" altLang="en-US" sz="2200" dirty="0"/>
              <a:t>Avoid defining too many goals </a:t>
            </a:r>
          </a:p>
          <a:p>
            <a:pPr marL="1022350" lvl="2" indent="-350838" eaLnBrk="1" hangingPunct="1">
              <a:lnSpc>
                <a:spcPct val="80000"/>
              </a:lnSpc>
            </a:pPr>
            <a:r>
              <a:rPr lang="en-US" altLang="en-US" sz="2200" dirty="0"/>
              <a:t>Do a small number of things well</a:t>
            </a:r>
          </a:p>
          <a:p>
            <a:pPr marL="342900" indent="-342900" eaLnBrk="1" hangingPunct="1">
              <a:lnSpc>
                <a:spcPct val="80000"/>
              </a:lnSpc>
            </a:pPr>
            <a:endParaRPr lang="en-US" altLang="en-US" sz="2800" dirty="0"/>
          </a:p>
          <a:p>
            <a:pPr marL="342900" indent="-342900" eaLnBrk="1" hangingPunct="1">
              <a:lnSpc>
                <a:spcPct val="80000"/>
              </a:lnSpc>
            </a:pPr>
            <a:r>
              <a:rPr lang="en-US" altLang="en-US" sz="2800" dirty="0"/>
              <a:t>Do not add something new without also defining what you will stop doing to make the addition possible.</a:t>
            </a:r>
          </a:p>
          <a:p>
            <a:pPr marL="342900" indent="-342900" eaLnBrk="1" hangingPunct="1">
              <a:lnSpc>
                <a:spcPct val="80000"/>
              </a:lnSpc>
            </a:pPr>
            <a:endParaRPr lang="en-US" altLang="en-US" sz="2800" dirty="0"/>
          </a:p>
          <a:p>
            <a:pPr marL="342900" indent="-342900" eaLnBrk="1" hangingPunct="1">
              <a:lnSpc>
                <a:spcPct val="80000"/>
              </a:lnSpc>
            </a:pPr>
            <a:endParaRPr lang="en-US"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04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41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41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04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8984B-70D2-5249-A2AF-2DE87DB0A85D}"/>
              </a:ext>
            </a:extLst>
          </p:cNvPr>
          <p:cNvSpPr>
            <a:spLocks noGrp="1"/>
          </p:cNvSpPr>
          <p:nvPr>
            <p:ph type="title"/>
          </p:nvPr>
        </p:nvSpPr>
        <p:spPr/>
        <p:txBody>
          <a:bodyPr/>
          <a:lstStyle/>
          <a:p>
            <a:pPr>
              <a:defRPr/>
            </a:pPr>
            <a:r>
              <a:rPr lang="en-US" sz="4000" b="1" i="1" dirty="0">
                <a:solidFill>
                  <a:schemeClr val="accent6">
                    <a:lumMod val="50000"/>
                  </a:schemeClr>
                </a:solidFill>
              </a:rPr>
              <a:t>After the Webinar</a:t>
            </a:r>
            <a:br>
              <a:rPr lang="en-US" sz="4000" b="1" dirty="0">
                <a:solidFill>
                  <a:schemeClr val="accent6">
                    <a:lumMod val="50000"/>
                  </a:schemeClr>
                </a:solidFill>
              </a:rPr>
            </a:br>
            <a:r>
              <a:rPr lang="en-US" sz="4000" b="1">
                <a:solidFill>
                  <a:schemeClr val="accent6">
                    <a:lumMod val="50000"/>
                  </a:schemeClr>
                </a:solidFill>
              </a:rPr>
              <a:t>Activity </a:t>
            </a:r>
            <a:r>
              <a:rPr lang="en-US" sz="4000" b="1" dirty="0">
                <a:solidFill>
                  <a:schemeClr val="accent6">
                    <a:lumMod val="50000"/>
                  </a:schemeClr>
                </a:solidFill>
              </a:rPr>
              <a:t>7</a:t>
            </a:r>
            <a:r>
              <a:rPr lang="en-US" sz="4000" b="1">
                <a:solidFill>
                  <a:schemeClr val="accent6">
                    <a:lumMod val="50000"/>
                  </a:schemeClr>
                </a:solidFill>
              </a:rPr>
              <a:t> </a:t>
            </a:r>
            <a:r>
              <a:rPr lang="en-US" sz="4000" b="1" dirty="0">
                <a:solidFill>
                  <a:schemeClr val="accent6">
                    <a:lumMod val="50000"/>
                  </a:schemeClr>
                </a:solidFill>
              </a:rPr>
              <a:t>- Plan Next Steps:</a:t>
            </a:r>
          </a:p>
        </p:txBody>
      </p:sp>
      <p:sp>
        <p:nvSpPr>
          <p:cNvPr id="192514" name="Content Placeholder 2">
            <a:extLst>
              <a:ext uri="{FF2B5EF4-FFF2-40B4-BE49-F238E27FC236}">
                <a16:creationId xmlns:a16="http://schemas.microsoft.com/office/drawing/2014/main" id="{863C4687-D19E-FC4A-9C82-7BF3852B404F}"/>
              </a:ext>
            </a:extLst>
          </p:cNvPr>
          <p:cNvSpPr>
            <a:spLocks noGrp="1"/>
          </p:cNvSpPr>
          <p:nvPr>
            <p:ph idx="1"/>
          </p:nvPr>
        </p:nvSpPr>
        <p:spPr/>
        <p:txBody>
          <a:bodyPr/>
          <a:lstStyle/>
          <a:p>
            <a:pPr eaLnBrk="1" hangingPunct="1"/>
            <a:r>
              <a:rPr lang="en-US" altLang="en-US" sz="2800" dirty="0"/>
              <a:t>Schedule </a:t>
            </a:r>
            <a:r>
              <a:rPr lang="en-US" altLang="ja-JP" sz="2800" dirty="0">
                <a:cs typeface="Yu Gothic" panose="020B0400000000000000" pitchFamily="34" charset="-128"/>
              </a:rPr>
              <a:t>Data Days – Winter, Spring</a:t>
            </a:r>
          </a:p>
          <a:p>
            <a:pPr eaLnBrk="1" hangingPunct="1"/>
            <a:r>
              <a:rPr lang="en-US" altLang="en-US" sz="2800" dirty="0"/>
              <a:t>Identify/enhance the role of the Data Analyst</a:t>
            </a:r>
          </a:p>
          <a:p>
            <a:pPr eaLnBrk="1" hangingPunct="1"/>
            <a:r>
              <a:rPr lang="en-US" altLang="en-US" sz="2800" dirty="0"/>
              <a:t>Plan professional development around priorities. Go to: </a:t>
            </a:r>
            <a:r>
              <a:rPr lang="en-US" altLang="en-US" sz="2800" dirty="0">
                <a:hlinkClick r:id="rId2"/>
              </a:rPr>
              <a:t>https://www.pbisvermont.org/professional-development-calendar/</a:t>
            </a:r>
            <a:r>
              <a:rPr lang="en-US" altLang="en-US" sz="2800" dirty="0"/>
              <a:t> </a:t>
            </a:r>
          </a:p>
          <a:p>
            <a:pPr eaLnBrk="1" hangingPunct="1"/>
            <a:r>
              <a:rPr lang="en-US" altLang="en-US" sz="2800" dirty="0"/>
              <a:t>Schedule date for leadership team to complete TFI</a:t>
            </a:r>
          </a:p>
          <a:p>
            <a:pPr eaLnBrk="1" hangingPunct="1"/>
            <a:r>
              <a:rPr lang="en-US" altLang="en-US" sz="2800" dirty="0"/>
              <a:t>Schedule dates and process for all-staff completion of the SAS and/or School Climate Survey</a:t>
            </a:r>
          </a:p>
          <a:p>
            <a:endParaRPr lang="en-US" altLang="en-US" dirty="0"/>
          </a:p>
        </p:txBody>
      </p:sp>
      <p:sp>
        <p:nvSpPr>
          <p:cNvPr id="4" name="Slide Number Placeholder 3">
            <a:extLst>
              <a:ext uri="{FF2B5EF4-FFF2-40B4-BE49-F238E27FC236}">
                <a16:creationId xmlns:a16="http://schemas.microsoft.com/office/drawing/2014/main" id="{63B3FFBD-80D3-E945-BD15-BA8DAB1C1590}"/>
              </a:ext>
            </a:extLst>
          </p:cNvPr>
          <p:cNvSpPr>
            <a:spLocks noGrp="1"/>
          </p:cNvSpPr>
          <p:nvPr>
            <p:ph type="sldNum" sz="quarter" idx="12"/>
          </p:nvPr>
        </p:nvSpPr>
        <p:spPr/>
        <p:txBody>
          <a:bodyPr/>
          <a:lstStyle/>
          <a:p>
            <a:pPr>
              <a:defRPr/>
            </a:pPr>
            <a:fld id="{C550C13D-C38F-AD43-A414-4407AA37B758}" type="slidenum">
              <a:rPr lang="en-US" altLang="en-US" smtClean="0"/>
              <a:pPr>
                <a:defRPr/>
              </a:pPr>
              <a:t>77</a:t>
            </a:fld>
            <a:endParaRPr lang="en-US"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a:extLst>
              <a:ext uri="{FF2B5EF4-FFF2-40B4-BE49-F238E27FC236}">
                <a16:creationId xmlns:a16="http://schemas.microsoft.com/office/drawing/2014/main" id="{DBB6A487-DD4E-D44C-A982-637882542EAB}"/>
              </a:ext>
            </a:extLst>
          </p:cNvPr>
          <p:cNvSpPr>
            <a:spLocks noGrp="1"/>
          </p:cNvSpPr>
          <p:nvPr>
            <p:ph type="title"/>
          </p:nvPr>
        </p:nvSpPr>
        <p:spPr/>
        <p:txBody>
          <a:bodyPr/>
          <a:lstStyle/>
          <a:p>
            <a:pPr>
              <a:defRPr/>
            </a:pPr>
            <a:r>
              <a:rPr lang="en-US" altLang="en-US" sz="4000" b="1" dirty="0">
                <a:solidFill>
                  <a:schemeClr val="accent6">
                    <a:lumMod val="50000"/>
                  </a:schemeClr>
                </a:solidFill>
                <a:ea typeface="ＭＳ Ｐゴシック" panose="020B0600070205080204" pitchFamily="34" charset="-128"/>
              </a:rPr>
              <a:t>Resources </a:t>
            </a:r>
            <a:endParaRPr lang="en-US" altLang="en-US" sz="4000" b="1" dirty="0">
              <a:solidFill>
                <a:srgbClr val="FF0000"/>
              </a:solidFill>
              <a:ea typeface="ＭＳ Ｐゴシック" panose="020B0600070205080204" pitchFamily="34" charset="-128"/>
            </a:endParaRPr>
          </a:p>
        </p:txBody>
      </p:sp>
      <p:sp>
        <p:nvSpPr>
          <p:cNvPr id="192514" name="Content Placeholder 2">
            <a:extLst>
              <a:ext uri="{FF2B5EF4-FFF2-40B4-BE49-F238E27FC236}">
                <a16:creationId xmlns:a16="http://schemas.microsoft.com/office/drawing/2014/main" id="{4141A098-F159-234F-A2AC-6B49CDEB1DF7}"/>
              </a:ext>
            </a:extLst>
          </p:cNvPr>
          <p:cNvSpPr>
            <a:spLocks noGrp="1"/>
          </p:cNvSpPr>
          <p:nvPr>
            <p:ph idx="1"/>
          </p:nvPr>
        </p:nvSpPr>
        <p:spPr>
          <a:xfrm>
            <a:off x="628650" y="1549580"/>
            <a:ext cx="7886700" cy="4351338"/>
          </a:xfrm>
        </p:spPr>
        <p:txBody>
          <a:bodyPr/>
          <a:lstStyle/>
          <a:p>
            <a:pPr>
              <a:defRPr/>
            </a:pPr>
            <a:r>
              <a:rPr lang="en-US" altLang="en-US" sz="2800" dirty="0">
                <a:ea typeface="ＭＳ Ｐゴシック" panose="020B0600070205080204" pitchFamily="34" charset="-128"/>
                <a:hlinkClick r:id="rId3"/>
              </a:rPr>
              <a:t>TIPS Meeting Minutes Template (Google Doc version)</a:t>
            </a:r>
            <a:endParaRPr lang="en-US" altLang="en-US" sz="2800" dirty="0">
              <a:ea typeface="ＭＳ Ｐゴシック" panose="020B0600070205080204" pitchFamily="34" charset="-128"/>
            </a:endParaRPr>
          </a:p>
          <a:p>
            <a:pPr>
              <a:defRPr/>
            </a:pPr>
            <a:r>
              <a:rPr lang="en-US" altLang="en-US" sz="2800" dirty="0">
                <a:ea typeface="ＭＳ Ｐゴシック" panose="020B0600070205080204" pitchFamily="34" charset="-128"/>
                <a:hlinkClick r:id="rId4"/>
              </a:rPr>
              <a:t>SWIS Drill Down Video</a:t>
            </a:r>
            <a:endParaRPr lang="en-US" altLang="en-US" sz="2800" dirty="0">
              <a:ea typeface="ＭＳ Ｐゴシック" panose="020B0600070205080204" pitchFamily="34" charset="-128"/>
            </a:endParaRPr>
          </a:p>
          <a:p>
            <a:pPr>
              <a:defRPr/>
            </a:pPr>
            <a:r>
              <a:rPr lang="en-US" altLang="en-US" sz="2800" dirty="0">
                <a:ea typeface="ＭＳ Ｐゴシック" panose="020B0600070205080204" pitchFamily="34" charset="-128"/>
                <a:hlinkClick r:id="rId5"/>
              </a:rPr>
              <a:t>PBIS Culturally Responsiveness Fieldguide</a:t>
            </a:r>
            <a:endParaRPr lang="en-US" altLang="en-US" sz="2800" dirty="0">
              <a:ea typeface="ＭＳ Ｐゴシック" panose="020B0600070205080204" pitchFamily="34" charset="-128"/>
            </a:endParaRPr>
          </a:p>
          <a:p>
            <a:pPr>
              <a:defRPr/>
            </a:pPr>
            <a:r>
              <a:rPr lang="en-US" altLang="en-US" sz="2800" dirty="0">
                <a:ea typeface="ＭＳ Ｐゴシック" panose="020B0600070205080204" pitchFamily="34" charset="-128"/>
                <a:hlinkClick r:id="rId6"/>
              </a:rPr>
              <a:t>TIPS Fidelity Checklist</a:t>
            </a:r>
            <a:endParaRPr lang="en-US" altLang="en-US" sz="2800" dirty="0">
              <a:ea typeface="ＭＳ Ｐゴシック" panose="020B0600070205080204" pitchFamily="34" charset="-128"/>
            </a:endParaRPr>
          </a:p>
          <a:p>
            <a:pPr>
              <a:defRPr/>
            </a:pPr>
            <a:r>
              <a:rPr lang="en-US" altLang="en-US" sz="2800" dirty="0">
                <a:solidFill>
                  <a:srgbClr val="7030A0"/>
                </a:solidFill>
                <a:hlinkClick r:id="rId4"/>
              </a:rPr>
              <a:t>Drill Down Video </a:t>
            </a:r>
            <a:endParaRPr lang="en-US" altLang="en-US" sz="2800" dirty="0">
              <a:solidFill>
                <a:srgbClr val="7030A0"/>
              </a:solidFill>
            </a:endParaRPr>
          </a:p>
          <a:p>
            <a:pPr marL="0" indent="0">
              <a:buNone/>
              <a:defRPr/>
            </a:pPr>
            <a:endParaRPr lang="en-US" altLang="en-US" sz="2800" dirty="0"/>
          </a:p>
          <a:p>
            <a:pPr marL="0" indent="0">
              <a:buNone/>
              <a:defRPr/>
            </a:pPr>
            <a:endParaRPr lang="en-US" altLang="en-US" sz="2800" dirty="0">
              <a:ea typeface="ＭＳ Ｐゴシック" panose="020B0600070205080204" pitchFamily="34" charset="-128"/>
            </a:endParaRPr>
          </a:p>
          <a:p>
            <a:pPr marL="0" indent="0">
              <a:buFont typeface="Arial" panose="020B0604020202020204" pitchFamily="34" charset="0"/>
              <a:buNone/>
              <a:defRPr/>
            </a:pPr>
            <a:endParaRPr lang="en-US" altLang="en-US" sz="2800" dirty="0">
              <a:ea typeface="ＭＳ Ｐゴシック" panose="020B0600070205080204"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2">
            <a:extLst>
              <a:ext uri="{FF2B5EF4-FFF2-40B4-BE49-F238E27FC236}">
                <a16:creationId xmlns:a16="http://schemas.microsoft.com/office/drawing/2014/main" id="{C8E2E4C9-C434-004A-B51D-47F258D4ED7A}"/>
              </a:ext>
            </a:extLst>
          </p:cNvPr>
          <p:cNvSpPr>
            <a:spLocks noGrp="1"/>
          </p:cNvSpPr>
          <p:nvPr>
            <p:ph type="title"/>
          </p:nvPr>
        </p:nvSpPr>
        <p:spPr/>
        <p:txBody>
          <a:bodyPr/>
          <a:lstStyle/>
          <a:p>
            <a:pPr eaLnBrk="1" hangingPunct="1">
              <a:defRPr/>
            </a:pPr>
            <a:r>
              <a:rPr lang="en-US" altLang="en-US" sz="4000" b="1" dirty="0">
                <a:solidFill>
                  <a:schemeClr val="accent6">
                    <a:lumMod val="50000"/>
                  </a:schemeClr>
                </a:solidFill>
                <a:ea typeface="Calibri Light" panose="020F0302020204030204" pitchFamily="34" charset="0"/>
                <a:cs typeface="Calibri Light" panose="020F0302020204030204" pitchFamily="34" charset="0"/>
              </a:rPr>
              <a:t>Big Ideas About Data</a:t>
            </a:r>
          </a:p>
        </p:txBody>
      </p:sp>
      <p:sp>
        <p:nvSpPr>
          <p:cNvPr id="30722" name="Content Placeholder 1">
            <a:extLst>
              <a:ext uri="{FF2B5EF4-FFF2-40B4-BE49-F238E27FC236}">
                <a16:creationId xmlns:a16="http://schemas.microsoft.com/office/drawing/2014/main" id="{DE5402F2-A971-2944-830A-5D311931C9A4}"/>
              </a:ext>
            </a:extLst>
          </p:cNvPr>
          <p:cNvSpPr>
            <a:spLocks noGrp="1"/>
          </p:cNvSpPr>
          <p:nvPr>
            <p:ph idx="1"/>
          </p:nvPr>
        </p:nvSpPr>
        <p:spPr>
          <a:xfrm>
            <a:off x="389731" y="1695451"/>
            <a:ext cx="8364538" cy="3859212"/>
          </a:xfrm>
        </p:spPr>
        <p:txBody>
          <a:bodyPr/>
          <a:lstStyle/>
          <a:p>
            <a:pPr eaLnBrk="1" hangingPunct="1"/>
            <a:r>
              <a:rPr lang="en-US" altLang="en-US" sz="2800" dirty="0">
                <a:ea typeface="ＭＳ Ｐゴシック" panose="020B0600070205080204" pitchFamily="34" charset="-128"/>
              </a:rPr>
              <a:t> All data should serve a purpose </a:t>
            </a:r>
          </a:p>
          <a:p>
            <a:pPr eaLnBrk="1" hangingPunct="1"/>
            <a:r>
              <a:rPr lang="en-US" altLang="en-US" sz="2800" dirty="0">
                <a:ea typeface="ＭＳ Ｐゴシック" panose="020B0600070205080204" pitchFamily="34" charset="-128"/>
              </a:rPr>
              <a:t> Collect data with fidelity </a:t>
            </a:r>
          </a:p>
          <a:p>
            <a:pPr eaLnBrk="1" hangingPunct="1"/>
            <a:r>
              <a:rPr lang="en-US" altLang="en-US" sz="2800" dirty="0">
                <a:ea typeface="ＭＳ Ｐゴシック" panose="020B0600070205080204" pitchFamily="34" charset="-128"/>
              </a:rPr>
              <a:t> Be prompt about looking at data and acting upon it </a:t>
            </a:r>
          </a:p>
          <a:p>
            <a:pPr eaLnBrk="1" hangingPunct="1"/>
            <a:r>
              <a:rPr lang="en-US" altLang="en-US" sz="2800" dirty="0">
                <a:ea typeface="ＭＳ Ｐゴシック" panose="020B0600070205080204" pitchFamily="34" charset="-128"/>
              </a:rPr>
              <a:t> Use multiple sources of data to confirm what you see </a:t>
            </a:r>
          </a:p>
          <a:p>
            <a:pPr eaLnBrk="1" hangingPunct="1"/>
            <a:r>
              <a:rPr lang="en-US" altLang="en-US" sz="2800" dirty="0">
                <a:ea typeface="ＭＳ Ｐゴシック" panose="020B0600070205080204" pitchFamily="34" charset="-128"/>
              </a:rPr>
              <a:t> Use data to support, not punish </a:t>
            </a:r>
          </a:p>
          <a:p>
            <a:pPr eaLnBrk="1" hangingPunct="1"/>
            <a:r>
              <a:rPr lang="en-US" altLang="en-US" sz="2800" dirty="0">
                <a:ea typeface="ＭＳ Ｐゴシック" panose="020B0600070205080204" pitchFamily="34" charset="-128"/>
              </a:rPr>
              <a:t> Disaggregate data for equity considerations</a:t>
            </a:r>
          </a:p>
          <a:p>
            <a:pPr eaLnBrk="1" hangingPunct="1"/>
            <a:endParaRPr lang="en-US" altLang="en-US" sz="2800" dirty="0">
              <a:ea typeface="ＭＳ Ｐゴシック" panose="020B0600070205080204" pitchFamily="34" charset="-128"/>
            </a:endParaRPr>
          </a:p>
          <a:p>
            <a:pPr marL="0" indent="0" eaLnBrk="1" hangingPunct="1">
              <a:buNone/>
            </a:pPr>
            <a:endParaRPr lang="en-US" altLang="en-US" sz="2800" dirty="0">
              <a:solidFill>
                <a:srgbClr val="FF0000"/>
              </a:solidFill>
              <a:ea typeface="ＭＳ Ｐゴシック" panose="020B0600070205080204" pitchFamily="34" charset="-128"/>
            </a:endParaRPr>
          </a:p>
          <a:p>
            <a:pPr eaLnBrk="1" hangingPunct="1"/>
            <a:endParaRPr lang="en-US" altLang="en-US" sz="2800" dirty="0">
              <a:latin typeface="Arial" panose="020B0604020202020204" pitchFamily="34" charset="0"/>
              <a:ea typeface="ＭＳ Ｐゴシック" panose="020B0600070205080204"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D907A73B-CE53-6E49-9BA2-E684801B4E79}"/>
              </a:ext>
            </a:extLst>
          </p:cNvPr>
          <p:cNvSpPr>
            <a:spLocks noGrp="1"/>
          </p:cNvSpPr>
          <p:nvPr>
            <p:ph type="title"/>
          </p:nvPr>
        </p:nvSpPr>
        <p:spPr/>
        <p:txBody>
          <a:bodyPr/>
          <a:lstStyle/>
          <a:p>
            <a:pPr>
              <a:defRPr/>
            </a:pPr>
            <a:r>
              <a:rPr lang="en-US" altLang="en-US" sz="4000" b="1" dirty="0">
                <a:solidFill>
                  <a:schemeClr val="accent6">
                    <a:lumMod val="50000"/>
                  </a:schemeClr>
                </a:solidFill>
                <a:ea typeface="ＭＳ Ｐゴシック" panose="020B0600070205080204" pitchFamily="34" charset="-128"/>
              </a:rPr>
              <a:t>Start with Outcomes</a:t>
            </a:r>
          </a:p>
        </p:txBody>
      </p:sp>
      <p:sp>
        <p:nvSpPr>
          <p:cNvPr id="32770" name="Content Placeholder 2">
            <a:extLst>
              <a:ext uri="{FF2B5EF4-FFF2-40B4-BE49-F238E27FC236}">
                <a16:creationId xmlns:a16="http://schemas.microsoft.com/office/drawing/2014/main" id="{0DFCB258-8B5E-2D4D-871F-378DA629BB97}"/>
              </a:ext>
            </a:extLst>
          </p:cNvPr>
          <p:cNvSpPr>
            <a:spLocks noGrp="1"/>
          </p:cNvSpPr>
          <p:nvPr>
            <p:ph idx="1"/>
          </p:nvPr>
        </p:nvSpPr>
        <p:spPr/>
        <p:txBody>
          <a:bodyPr/>
          <a:lstStyle/>
          <a:p>
            <a:pPr marL="0" indent="0" algn="ctr">
              <a:buFont typeface="Arial" panose="020B0604020202020204" pitchFamily="34" charset="0"/>
              <a:buNone/>
            </a:pPr>
            <a:r>
              <a:rPr lang="en-US" altLang="en-US" sz="3200">
                <a:ea typeface="ＭＳ Ｐゴシック" panose="020B0600070205080204" pitchFamily="34" charset="-128"/>
              </a:rPr>
              <a:t>How will you know if PBIS is working if you are not sure where it should be taking you?</a:t>
            </a:r>
          </a:p>
        </p:txBody>
      </p:sp>
      <p:pic>
        <p:nvPicPr>
          <p:cNvPr id="32771" name="Picture 1">
            <a:extLst>
              <a:ext uri="{FF2B5EF4-FFF2-40B4-BE49-F238E27FC236}">
                <a16:creationId xmlns:a16="http://schemas.microsoft.com/office/drawing/2014/main" id="{9860C645-F888-4542-B166-D0700A5A35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0" y="3109913"/>
            <a:ext cx="4127500"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c843bcc-004e-43a3-a1f6-bf877afbab5e}&quot; /&gt;&lt;isInvalidForFieldText val=&quot;0&quot; /&gt;&lt;Image&gt;&lt;filename val=&quot;E:\breeze\content\1108976012\2707112030-1\input\breezo\data\asimages\{cc843bcc-004e-43a3-a1f6-bf877afbab5e}.png&quot; /&gt;&lt;left val=&quot;76&quot; /&gt;&lt;top val=&quot;86&quot; /&gt;&lt;width val=&quot;783&quot; /&gt;&lt;height val=&quot;50&quot; /&gt;&lt;hasText val=&quot;1&quot; /&gt;&lt;/Image&gt;&lt;/ThreeDShapeInfo&gt;"/>
  <p:tag name="PRESENTER_SHAPETEXTINFO" val="&lt;ShapeTextInfo&gt;&lt;TableIndex row=&quot;-1&quot; col=&quot;-1&quot;&gt;&lt;linesCount val=&quot;1&quot; /&gt;&lt;lineCharCount val=&quot;36&quot; /&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bd32c050-6f4a-4c39-b5e4-04392498e75b}&quot; /&gt;&lt;isInvalidForFieldText val=&quot;0&quot; /&gt;&lt;Image&gt;&lt;filename val=&quot;E:\breeze\content\1108976012\2707112030-1\input\breezo\data\asimages\{bd32c050-6f4a-4c39-b5e4-04392498e75b}.png&quot; /&gt;&lt;left val=&quot;73&quot; /&gt;&lt;top val=&quot;163&quot; /&gt;&lt;width val=&quot;363&quot; /&gt;&lt;height val=&quot;393&quot; /&gt;&lt;hasText val=&quot;1&quot; /&gt;&lt;/Image&gt;&lt;/ThreeDShapeInfo&gt;"/>
  <p:tag name="PRESENTER_SHAPETEXTINFO" val="&lt;ShapeTextInfo&gt;&lt;TableIndex row=&quot;-1&quot; col=&quot;-1&quot;&gt;&lt;linesCount val=&quot;7&quot; /&gt;&lt;lineCharCount val=&quot;58&quot; /&gt;&lt;lineCharCount val=&quot;30&quot; /&gt;&lt;lineCharCount val=&quot;25&quot; /&gt;&lt;lineCharCount val=&quot;25&quot; /&gt;&lt;lineCharCount val=&quot;35&quot; /&gt;&lt;lineCharCount val=&quot;33&quot; /&gt;&lt;lineCharCount val=&quot;41&quot; /&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b9d6a421-1e6b-46f1-918c-e5cc7615cba4}&quot; /&gt;&lt;isInvalidForFieldText val=&quot;0&quot; /&gt;&lt;Image&gt;&lt;filename val=&quot;E:\breeze\content\1108976012\2707112030-1\input\breezo\data\asimages\{b9d6a421-1e6b-46f1-918c-e5cc7615cba4}.png&quot; /&gt;&lt;left val=&quot;493&quot; /&gt;&lt;top val=&quot;163&quot; /&gt;&lt;width val=&quot;390&quot; /&gt;&lt;height val=&quot;280&quot; /&gt;&lt;hasText val=&quot;1&quot; /&gt;&lt;/Image&gt;&lt;/ThreeDShapeInfo&gt;"/>
  <p:tag name="PRESENTER_SHAPETEXTINFO" val="&lt;ShapeTextInfo&gt;&lt;TableIndex row=&quot;-1&quot; col=&quot;-1&quot;&gt;&lt;linesCount val=&quot;5&quot; /&gt;&lt;lineCharCount val=&quot;29&quot; /&gt;&lt;lineCharCount val=&quot;1&quot; /&gt;&lt;lineCharCount val=&quot;88&quot; /&gt;&lt;lineCharCount val=&quot;1&quot; /&gt;&lt;lineCharCount val=&quot;49&quot; /&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5e3cba9-4bf9-4f3c-9d07-5815c4301422}&quot; /&gt;&lt;isInvalidForFieldText val=&quot;0&quot; /&gt;&lt;Image&gt;&lt;filename val=&quot;E:\breeze\content\1108976012\2707112030-1\input\breezo\data\asimages\{25e3cba9-4bf9-4f3c-9d07-5815c4301422}.png&quot; /&gt;&lt;left val=&quot;870&quot; /&gt;&lt;top val=&quot;680&quot; /&gt;&lt;width val=&quot;17&quot; /&gt;&lt;height val=&quot;13&quot; /&gt;&lt;hasText val=&quot;1&quot; /&gt;&lt;/Image&gt;&lt;/ThreeDShapeInfo&gt;"/>
  <p:tag name="PRESENTER_SHAPETEXTINFO" val="&lt;ShapeTextInfo&gt;&lt;TableIndex row=&quot;-1&quot; col=&quot;-1&quot;&gt;&lt;linesCount val=&quot;1&quot; /&gt;&lt;lineCharCount val=&quot;2&quot; /&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d20e45f0-888b-4dbb-9a04-15f22c25bbd4}&quot; /&gt;&lt;isInvalidForFieldText val=&quot;0&quot; /&gt;&lt;Image&gt;&lt;filename val=&quot;E:\breeze\content\1108976012\2707112030-1\input\breezo\data\asimages\{d20e45f0-888b-4dbb-9a04-15f22c25bbd4}.png&quot; /&gt;&lt;left val=&quot;76&quot; /&gt;&lt;top val=&quot;86&quot; /&gt;&lt;width val=&quot;327&quot; /&gt;&lt;height val=&quot;50&quot; /&gt;&lt;hasText val=&quot;1&quot; /&gt;&lt;/Image&gt;&lt;/ThreeDShapeInfo&gt;"/>
  <p:tag name="PRESENTER_SHAPETEXTINFO" val="&lt;ShapeTextInfo&gt;&lt;TableIndex row=&quot;-1&quot; col=&quot;-1&quot;&gt;&lt;linesCount val=&quot;1&quot; /&gt;&lt;lineCharCount val=&quot;15&quot; /&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2e2b89be-c00a-48e1-b96e-10a22f55f9ee}&quot; /&gt;&lt;isInvalidForFieldText val=&quot;0&quot; /&gt;&lt;Image&gt;&lt;filename val=&quot;E:\breeze\content\1108976012\2707112030-1\input\breezo\data\asimages\{2e2b89be-c00a-48e1-b96e-10a22f55f9ee}.jpg&quot; /&gt;&lt;left val=&quot;13&quot; /&gt;&lt;top val=&quot;156&quot; /&gt;&lt;width val=&quot;550&quot; /&gt;&lt;height val=&quot;453&quot; /&gt;&lt;hasText val=&quot;1&quot; /&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35560cc4-a39a-4145-adec-1930170d151f}&quot; /&gt;&lt;isInvalidForFieldText val=&quot;0&quot; /&gt;&lt;Image&gt;&lt;filename val=&quot;E:\breeze\content\1108976012\2707112030-1\input\breezo\data\asimages\{35560cc4-a39a-4145-adec-1930170d151f}.jpg&quot; /&gt;&lt;left val=&quot;556&quot; /&gt;&lt;top val=&quot;156&quot; /&gt;&lt;width val=&quot;403&quot; /&gt;&lt;height val=&quot;453&quot; /&gt;&lt;hasText val=&quot;1&quot; /&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da004a2-40f6-477c-a5c5-9d2a9a7214f4}&quot; /&gt;&lt;isInvalidForFieldText val=&quot;0&quot; /&gt;&lt;Image&gt;&lt;filename val=&quot;E:\breeze\content\1108976012\2707112030-1\input\breezo\data\asimages\{ada004a2-40f6-477c-a5c5-9d2a9a7214f4}.png&quot; /&gt;&lt;left val=&quot;76&quot; /&gt;&lt;top val=&quot;86&quot; /&gt;&lt;width val=&quot;313&quot; /&gt;&lt;height val=&quot;50&quot; /&gt;&lt;hasText val=&quot;1&quot; /&gt;&lt;/Image&gt;&lt;/ThreeDShapeInfo&gt;"/>
  <p:tag name="PRESENTER_SHAPETEXTINFO" val="&lt;ShapeTextInfo&gt;&lt;TableIndex row=&quot;-1&quot; col=&quot;-1&quot;&gt;&lt;linesCount val=&quot;1&quot; /&gt;&lt;lineCharCount val=&quot;15&quot; /&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2be5e58c-6a8a-48c6-829b-ec659a57ee6f}&quot; /&gt;&lt;isInvalidForFieldText val=&quot;0&quot; /&gt;&lt;Image&gt;&lt;filename val=&quot;E:\breeze\content\1108976012\2707112030-1\input\breezo\data\asimages\{2be5e58c-6a8a-48c6-829b-ec659a57ee6f}.png&quot; /&gt;&lt;left val=&quot;66&quot; /&gt;&lt;top val=&quot;213&quot; /&gt;&lt;width val=&quot;260&quot; /&gt;&lt;height val=&quot;193&quot; /&gt;&lt;hasText val=&quot;1&quot; /&gt;&lt;/Image&gt;&lt;/ThreeDShapeInfo&gt;"/>
  <p:tag name="PRESENTER_SHAPETEXTINFO" val="&lt;ShapeTextInfo&gt;&lt;TableIndex row=&quot;-1&quot; col=&quot;-1&quot;&gt;&lt;linesCount val=&quot;5&quot; /&gt;&lt;lineCharCount val=&quot;19&quot; /&gt;&lt;lineCharCount val=&quot;21&quot; /&gt;&lt;lineCharCount val=&quot;14&quot; /&gt;&lt;lineCharCount val=&quot;15&quot; /&gt;&lt;lineCharCount val=&quot;21&quot; /&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c58c820-9198-48e9-adcf-2f1bf5296345}&quot; /&gt;&lt;isInvalidForFieldText val=&quot;0&quot; /&gt;&lt;Image&gt;&lt;filename val=&quot;E:\breeze\content\1108976012\2707112030-1\input\breezo\data\asimages\{5c58c820-9198-48e9-adcf-2f1bf5296345}.png&quot; /&gt;&lt;left val=&quot;426&quot; /&gt;&lt;top val=&quot;16&quot; /&gt;&lt;width val=&quot;513&quot; /&gt;&lt;height val=&quot;250&quot; /&gt;&lt;hasText val=&quot;1&quot; /&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07b6b6e-59d7-4225-8046-31023c059106}&quot; /&gt;&lt;isInvalidForFieldText val=&quot;0&quot; /&gt;&lt;Image&gt;&lt;filename val=&quot;E:\breeze\content\1108976012\2707112030-1\input\breezo\data\asimages\{707b6b6e-59d7-4225-8046-31023c059106}.png&quot; /&gt;&lt;left val=&quot;866&quot; /&gt;&lt;top val=&quot;680&quot; /&gt;&lt;width val=&quot;20&quot; /&gt;&lt;height val=&quot;13&quot; /&gt;&lt;hasText val=&quot;1&quot; /&gt;&lt;/Image&gt;&lt;/ThreeDShapeInfo&gt;"/>
  <p:tag name="PRESENTER_SHAPETEXTINFO" val="&lt;ShapeTextInfo&gt;&lt;TableIndex row=&quot;-1&quot; col=&quot;-1&quot;&gt;&lt;linesCount val=&quot;1&quot; /&gt;&lt;lineCharCount val=&quot;2&quot; /&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82080478-7c86-4950-817a-ffc614618a26}&quot; /&gt;&lt;isInvalidForFieldText val=&quot;0&quot; /&gt;&lt;Image&gt;&lt;filename val=&quot;E:\breeze\content\1108976012\2707112030-1\input\breezo\data\asimages\{82080478-7c86-4950-817a-ffc614618a26}.png&quot; /&gt;&lt;left val=&quot;430&quot; /&gt;&lt;top val=&quot;246&quot; /&gt;&lt;width val=&quot;510&quot; /&gt;&lt;height val=&quot;197&quot; /&gt;&lt;hasText val=&quot;1&quot; /&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98b4728a-5a8c-4cce-889e-0dca2cf8fd52}&quot; /&gt;&lt;isInvalidForFieldText val=&quot;0&quot; /&gt;&lt;Image&gt;&lt;filename val=&quot;E:\breeze\content\1108976012\2707112030-1\input\breezo\data\asimages\{98b4728a-5a8c-4cce-889e-0dca2cf8fd52}.png&quot; /&gt;&lt;left val=&quot;436&quot; /&gt;&lt;top val=&quot;413&quot; /&gt;&lt;width val=&quot;503&quot; /&gt;&lt;height val=&quot;150&quot; /&gt;&lt;hasText val=&quot;1&quot; /&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2f471ae3-73e7-4de0-9cdf-f217482bc3a9}&quot; /&gt;&lt;isInvalidForFieldText val=&quot;0&quot; /&gt;&lt;Image&gt;&lt;filename val=&quot;E:\breeze\content\1108976012\2707112030-1\input\breezo\data\asimages\{2f471ae3-73e7-4de0-9cdf-f217482bc3a9}.png&quot; /&gt;&lt;left val=&quot;443&quot; /&gt;&lt;top val=&quot;556&quot; /&gt;&lt;width val=&quot;493&quot; /&gt;&lt;height val=&quot;150&quot; /&gt;&lt;hasText val=&quot;1&quot; /&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INFO" val="&lt;ThreeDShapeInfo&gt;&lt;uuid val=&quot;{3e0104b3-0d68-404c-8334-2aa1f8ab6286}&quot; /&gt;&lt;isInvalidForFieldText val=&quot;0&quot; /&gt;&lt;Image&gt;&lt;filename val=&quot;E:\breeze\content\1108976012\2707112030-1\input\breezo\data\asimages\{3e0104b3-0d68-404c-8334-2aa1f8ab6286}.png&quot; /&gt;&lt;left val=&quot;23&quot; /&gt;&lt;top val=&quot;526&quot; /&gt;&lt;width val=&quot;420&quot; /&gt;&lt;height val=&quot;170&quot; /&gt;&lt;hasText val=&quot;1&quot; /&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B797DD875C85147B87C996FE48D053E" ma:contentTypeVersion="11" ma:contentTypeDescription="Create a new document." ma:contentTypeScope="" ma:versionID="79f48100331d28030fe17ea7514773a3">
  <xsd:schema xmlns:xsd="http://www.w3.org/2001/XMLSchema" xmlns:xs="http://www.w3.org/2001/XMLSchema" xmlns:p="http://schemas.microsoft.com/office/2006/metadata/properties" xmlns:ns2="32000199-8dea-4845-b421-a5b6e43f47a7" targetNamespace="http://schemas.microsoft.com/office/2006/metadata/properties" ma:root="true" ma:fieldsID="b53e5e37c9594b190f0801c81b07f34a" ns2:_="">
    <xsd:import namespace="32000199-8dea-4845-b421-a5b6e43f47a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000199-8dea-4845-b421-a5b6e43f47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FA9B04-6253-4FBF-8B29-4E9F0EBD987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2C04936-59B0-4432-AEAA-41B613B13E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000199-8dea-4845-b421-a5b6e43f47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313C5B-A89E-40F8-9317-10EE11895A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15061</TotalTime>
  <Words>5061</Words>
  <Application>Microsoft Macintosh PowerPoint</Application>
  <PresentationFormat>On-screen Show (4:3)</PresentationFormat>
  <Paragraphs>838</Paragraphs>
  <Slides>78</Slides>
  <Notes>66</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78</vt:i4>
      </vt:variant>
    </vt:vector>
  </HeadingPairs>
  <TitlesOfParts>
    <vt:vector size="92" baseType="lpstr">
      <vt:lpstr>Arial</vt:lpstr>
      <vt:lpstr>Calibri</vt:lpstr>
      <vt:lpstr>Calibri Light</vt:lpstr>
      <vt:lpstr>Corbel</vt:lpstr>
      <vt:lpstr>Helvetica Neue</vt:lpstr>
      <vt:lpstr>Lato</vt:lpstr>
      <vt:lpstr>Segoe</vt:lpstr>
      <vt:lpstr>Times</vt:lpstr>
      <vt:lpstr>Times New Roman</vt:lpstr>
      <vt:lpstr>Verdana</vt:lpstr>
      <vt:lpstr>Wingdings</vt:lpstr>
      <vt:lpstr>Wingdings 2</vt:lpstr>
      <vt:lpstr>Wingdings 3</vt:lpstr>
      <vt:lpstr>Office Theme</vt:lpstr>
      <vt:lpstr>Facilitating Data Days</vt:lpstr>
      <vt:lpstr>PowerPoint Presentation</vt:lpstr>
      <vt:lpstr>Always Start with Data</vt:lpstr>
      <vt:lpstr>PowerPoint Presentation</vt:lpstr>
      <vt:lpstr>Purpose</vt:lpstr>
      <vt:lpstr>Objectives: By the end of this training, you will have:</vt:lpstr>
      <vt:lpstr>PowerPoint Presentation</vt:lpstr>
      <vt:lpstr>Big Ideas About Data</vt:lpstr>
      <vt:lpstr>Start with Outcomes</vt:lpstr>
      <vt:lpstr>What Are Your Outcomes?</vt:lpstr>
      <vt:lpstr>Sample Outcomes</vt:lpstr>
      <vt:lpstr>Sample Outcome Statements</vt:lpstr>
      <vt:lpstr>After the Webinar  Workbook - Activity 1a. Outcomes </vt:lpstr>
      <vt:lpstr>Type into the chat box:</vt:lpstr>
      <vt:lpstr>Types of Data to Consider</vt:lpstr>
      <vt:lpstr>Data help us ask the right questions.   They do not provide the answers. </vt:lpstr>
      <vt:lpstr>After the Webinar:  Workbook Activity - 1b. Outcomes </vt:lpstr>
      <vt:lpstr>The Tiered Fidelity Inventory (TFI) Will Help you Get to Outcomes</vt:lpstr>
      <vt:lpstr>TFI</vt:lpstr>
      <vt:lpstr>Example Subscale Report</vt:lpstr>
      <vt:lpstr>After Assessment</vt:lpstr>
      <vt:lpstr>Action Planning Form</vt:lpstr>
      <vt:lpstr>Having a Strong Team Will Help You Get to Outcomes</vt:lpstr>
      <vt:lpstr>Team Meeting Systems Foundations</vt:lpstr>
      <vt:lpstr>Type into the Chatbox:</vt:lpstr>
      <vt:lpstr>What Makes a Dream Team? </vt:lpstr>
      <vt:lpstr>Characteristics of an Effective Data Team</vt:lpstr>
      <vt:lpstr>Characteristics of an Effective Data Team</vt:lpstr>
      <vt:lpstr>TFI Teaming Elements:</vt:lpstr>
      <vt:lpstr>“Critical to success is the administrator’s active role in supporting the school-based team process.”  – Tim Lewis</vt:lpstr>
      <vt:lpstr>After the Webinar: Workbook – Activity 2. TFI Teaming Features</vt:lpstr>
      <vt:lpstr>TIPS Offers:</vt:lpstr>
      <vt:lpstr>Effective meetings extend before and after the actual meeting time.  Other key roles are necessary!</vt:lpstr>
      <vt:lpstr>PowerPoint Presentation</vt:lpstr>
      <vt:lpstr>Data Analyst: Role &amp; Responsibilities</vt:lpstr>
      <vt:lpstr>Poll: To what extent does  someone serve as data analyst in your PBIS planning meetings?</vt:lpstr>
      <vt:lpstr>After the Webinar Activity 3: Data Analyst</vt:lpstr>
      <vt:lpstr>Data-Based Decision-Making Can Occur at Many Levels</vt:lpstr>
      <vt:lpstr>One Way to Organize Data</vt:lpstr>
      <vt:lpstr>Creating Your Own Data System</vt:lpstr>
      <vt:lpstr>SWIS Big 7: Core Reports</vt:lpstr>
      <vt:lpstr>Organizing SWIS Data for Decision-Making</vt:lpstr>
      <vt:lpstr>Using the Referrals by Student Report as a Universal Screening Tool</vt:lpstr>
      <vt:lpstr>Discipline Data for Universal Screening? </vt:lpstr>
      <vt:lpstr>The “October Catch” Possibilities</vt:lpstr>
      <vt:lpstr>Great Article on the “October Catch”: https://www.pbisapps.org/community/Pages/The-October-Catch.aspx </vt:lpstr>
      <vt:lpstr>Indicators of Possible Problems</vt:lpstr>
      <vt:lpstr>CICO - Reports:</vt:lpstr>
      <vt:lpstr>Do you have decision rules for CICO?</vt:lpstr>
      <vt:lpstr>I-SWIS Reports:</vt:lpstr>
      <vt:lpstr>Improving Decision Making</vt:lpstr>
      <vt:lpstr>TIPS Offers:</vt:lpstr>
      <vt:lpstr>    TIPS Problem-Solving “Mantra”</vt:lpstr>
      <vt:lpstr>1. Do we have a problem? If so, what is the precise nature of our problem?</vt:lpstr>
      <vt:lpstr>What Does this Graph Tell You?</vt:lpstr>
      <vt:lpstr>Same Graph Looking at Majors Only</vt:lpstr>
      <vt:lpstr>What Does this Graph Tell You?</vt:lpstr>
      <vt:lpstr>1. Do we have a problem? If so, what is the precise nature of our problem?</vt:lpstr>
      <vt:lpstr>Example: Primary to Precise</vt:lpstr>
      <vt:lpstr>2. What is our goal? How will we know we’ve met our goal?</vt:lpstr>
      <vt:lpstr>3. Why does the problem exist &amp; what can we do about it?  (hypothesis &amp; solution)</vt:lpstr>
      <vt:lpstr>Solution Development for Disrespect on the Playground</vt:lpstr>
      <vt:lpstr>Solution Development for Disrespect on the Playground</vt:lpstr>
      <vt:lpstr>Solution Development for CICO</vt:lpstr>
      <vt:lpstr>…include logistics: </vt:lpstr>
      <vt:lpstr>PowerPoint Presentation</vt:lpstr>
      <vt:lpstr>After the Webinar Activities 4 and 5: TIPS Minutes and Solution Development Form</vt:lpstr>
      <vt:lpstr>5. Is our plan being implemented with fidelity &amp; is it working? (evaluate &amp; revise plan)</vt:lpstr>
      <vt:lpstr>6. What next steps are needed?</vt:lpstr>
      <vt:lpstr>Sharing Data</vt:lpstr>
      <vt:lpstr>Disseminating Data: Use Data as a Story-Telling Device</vt:lpstr>
      <vt:lpstr>Disseminating Data: With Students!</vt:lpstr>
      <vt:lpstr>After the Webinar Activity 6 – Sharing Data:</vt:lpstr>
      <vt:lpstr>Building Internal Capacity for Data-Based Decision-Making: Data Days Back at School </vt:lpstr>
      <vt:lpstr>Responsibilities for Facilitating Data Review and Improvement Planning:</vt:lpstr>
      <vt:lpstr>General Recommendations for PBIS Decision-Making</vt:lpstr>
      <vt:lpstr>After the Webinar Activity 7 - Plan Next Steps:</vt:lpstr>
      <vt:lpstr>Resources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VTPBiS School and SU/SD Coordinators Webinar:  Facilitating Data Days</dc:title>
  <dc:creator>Cassandra Townshend</dc:creator>
  <cp:lastModifiedBy> </cp:lastModifiedBy>
  <cp:revision>230</cp:revision>
  <dcterms:created xsi:type="dcterms:W3CDTF">2014-05-26T23:16:50Z</dcterms:created>
  <dcterms:modified xsi:type="dcterms:W3CDTF">2021-11-09T01:36:17Z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0x0101006B797DD875C85147B87C996FE48D053E</vt:lpwstr>
  </property>
</Properties>
</file>