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6"/>
  </p:notesMasterIdLst>
  <p:sldIdLst>
    <p:sldId id="1627" r:id="rId2"/>
    <p:sldId id="471" r:id="rId3"/>
    <p:sldId id="259" r:id="rId4"/>
    <p:sldId id="275" r:id="rId5"/>
    <p:sldId id="3518" r:id="rId6"/>
    <p:sldId id="3520" r:id="rId7"/>
    <p:sldId id="288" r:id="rId8"/>
    <p:sldId id="366" r:id="rId9"/>
    <p:sldId id="3528" r:id="rId10"/>
    <p:sldId id="1597" r:id="rId11"/>
    <p:sldId id="1554" r:id="rId12"/>
    <p:sldId id="1555" r:id="rId13"/>
    <p:sldId id="576" r:id="rId14"/>
    <p:sldId id="669" r:id="rId15"/>
    <p:sldId id="1557" r:id="rId16"/>
    <p:sldId id="3525" r:id="rId17"/>
    <p:sldId id="292" r:id="rId18"/>
    <p:sldId id="3504" r:id="rId19"/>
    <p:sldId id="608" r:id="rId20"/>
    <p:sldId id="3498" r:id="rId21"/>
    <p:sldId id="307" r:id="rId22"/>
    <p:sldId id="308" r:id="rId23"/>
    <p:sldId id="1570" r:id="rId24"/>
    <p:sldId id="1606" r:id="rId25"/>
    <p:sldId id="1568" r:id="rId26"/>
    <p:sldId id="1440" r:id="rId27"/>
    <p:sldId id="3500" r:id="rId28"/>
    <p:sldId id="1412" r:id="rId29"/>
    <p:sldId id="1414" r:id="rId30"/>
    <p:sldId id="1610" r:id="rId31"/>
    <p:sldId id="1415" r:id="rId32"/>
    <p:sldId id="3499" r:id="rId33"/>
    <p:sldId id="1441" r:id="rId34"/>
    <p:sldId id="488" r:id="rId35"/>
    <p:sldId id="1615" r:id="rId36"/>
    <p:sldId id="3501" r:id="rId37"/>
    <p:sldId id="1586" r:id="rId38"/>
    <p:sldId id="3526" r:id="rId39"/>
    <p:sldId id="1420" r:id="rId40"/>
    <p:sldId id="3514" r:id="rId41"/>
    <p:sldId id="3513" r:id="rId42"/>
    <p:sldId id="1530" r:id="rId43"/>
    <p:sldId id="3503" r:id="rId44"/>
    <p:sldId id="1533" r:id="rId45"/>
    <p:sldId id="1421" r:id="rId46"/>
    <p:sldId id="1423" r:id="rId47"/>
    <p:sldId id="3522" r:id="rId48"/>
    <p:sldId id="3527" r:id="rId49"/>
    <p:sldId id="3523" r:id="rId50"/>
    <p:sldId id="1452" r:id="rId51"/>
    <p:sldId id="1534" r:id="rId52"/>
    <p:sldId id="1446" r:id="rId53"/>
    <p:sldId id="1587" r:id="rId54"/>
    <p:sldId id="1495" r:id="rId55"/>
    <p:sldId id="1479" r:id="rId56"/>
    <p:sldId id="1453" r:id="rId57"/>
    <p:sldId id="1504" r:id="rId58"/>
    <p:sldId id="1585" r:id="rId59"/>
    <p:sldId id="1575" r:id="rId60"/>
    <p:sldId id="1483" r:id="rId61"/>
    <p:sldId id="1592" r:id="rId62"/>
    <p:sldId id="1506" r:id="rId63"/>
    <p:sldId id="1535" r:id="rId64"/>
    <p:sldId id="1507" r:id="rId65"/>
    <p:sldId id="1508" r:id="rId66"/>
    <p:sldId id="1590" r:id="rId67"/>
    <p:sldId id="1486" r:id="rId68"/>
    <p:sldId id="1482" r:id="rId69"/>
    <p:sldId id="1485" r:id="rId70"/>
    <p:sldId id="1518" r:id="rId71"/>
    <p:sldId id="1510" r:id="rId72"/>
    <p:sldId id="1593" r:id="rId73"/>
    <p:sldId id="1511" r:id="rId74"/>
    <p:sldId id="1513" r:id="rId75"/>
    <p:sldId id="1578" r:id="rId76"/>
    <p:sldId id="1576" r:id="rId77"/>
    <p:sldId id="1519" r:id="rId78"/>
    <p:sldId id="1595" r:id="rId79"/>
    <p:sldId id="1515" r:id="rId80"/>
    <p:sldId id="1516" r:id="rId81"/>
    <p:sldId id="3515" r:id="rId82"/>
    <p:sldId id="1521" r:id="rId83"/>
    <p:sldId id="1522" r:id="rId84"/>
    <p:sldId id="1524" r:id="rId85"/>
    <p:sldId id="482" r:id="rId86"/>
    <p:sldId id="487" r:id="rId87"/>
    <p:sldId id="258" r:id="rId88"/>
    <p:sldId id="3517" r:id="rId89"/>
    <p:sldId id="364" r:id="rId90"/>
    <p:sldId id="3529" r:id="rId91"/>
    <p:sldId id="369" r:id="rId92"/>
    <p:sldId id="648" r:id="rId93"/>
    <p:sldId id="3516" r:id="rId94"/>
    <p:sldId id="794" r:id="rId95"/>
    <p:sldId id="269" r:id="rId96"/>
    <p:sldId id="320" r:id="rId97"/>
    <p:sldId id="3530" r:id="rId98"/>
    <p:sldId id="3531" r:id="rId99"/>
    <p:sldId id="260" r:id="rId100"/>
    <p:sldId id="332" r:id="rId101"/>
    <p:sldId id="274" r:id="rId102"/>
    <p:sldId id="3532" r:id="rId103"/>
    <p:sldId id="322" r:id="rId104"/>
    <p:sldId id="276" r:id="rId105"/>
    <p:sldId id="279" r:id="rId106"/>
    <p:sldId id="281" r:id="rId107"/>
    <p:sldId id="283" r:id="rId108"/>
    <p:sldId id="328" r:id="rId109"/>
    <p:sldId id="325" r:id="rId110"/>
    <p:sldId id="285" r:id="rId111"/>
    <p:sldId id="286" r:id="rId112"/>
    <p:sldId id="620" r:id="rId113"/>
    <p:sldId id="291" r:id="rId114"/>
    <p:sldId id="329" r:id="rId115"/>
    <p:sldId id="333" r:id="rId116"/>
    <p:sldId id="290" r:id="rId117"/>
    <p:sldId id="297" r:id="rId118"/>
    <p:sldId id="298" r:id="rId119"/>
    <p:sldId id="299" r:id="rId120"/>
    <p:sldId id="300" r:id="rId121"/>
    <p:sldId id="326" r:id="rId122"/>
    <p:sldId id="335" r:id="rId123"/>
    <p:sldId id="306" r:id="rId124"/>
    <p:sldId id="336" r:id="rId125"/>
    <p:sldId id="309" r:id="rId126"/>
    <p:sldId id="272" r:id="rId127"/>
    <p:sldId id="3533" r:id="rId128"/>
    <p:sldId id="615" r:id="rId129"/>
    <p:sldId id="587" r:id="rId130"/>
    <p:sldId id="477" r:id="rId131"/>
    <p:sldId id="256" r:id="rId132"/>
    <p:sldId id="3510" r:id="rId133"/>
    <p:sldId id="3511" r:id="rId134"/>
    <p:sldId id="590"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p:restoredTop sz="95781"/>
  </p:normalViewPr>
  <p:slideViewPr>
    <p:cSldViewPr snapToGrid="0" snapToObjects="1">
      <p:cViewPr varScale="1">
        <p:scale>
          <a:sx n="97" d="100"/>
          <a:sy n="97" d="100"/>
        </p:scale>
        <p:origin x="528"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68" d="100"/>
          <a:sy n="68" d="100"/>
        </p:scale>
        <p:origin x="4024" y="2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37763244148837E-2"/>
          <c:y val="0"/>
          <c:w val="0.92298671259842524"/>
          <c:h val="0.8610799723759234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dLbl>
              <c:idx val="1"/>
              <c:tx>
                <c:rich>
                  <a:bodyPr/>
                  <a:lstStyle/>
                  <a:p>
                    <a:r>
                      <a:rPr lang="en-US" dirty="0"/>
                      <a:t>4.9</a:t>
                    </a:r>
                    <a:r>
                      <a:rPr lang="en-US" baseline="0" dirty="0"/>
                      <a:t> %</a:t>
                    </a:r>
                    <a:endParaRPr lang="en-US" dirty="0"/>
                  </a:p>
                </c:rich>
              </c:tx>
              <c:dLblPos val="outEnd"/>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CBF3-0B4D-8C29-AFBF924DE13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Typically Benefit</c:v>
                </c:pt>
                <c:pt idx="1">
                  <c:v>Your Average</c:v>
                </c:pt>
              </c:strCache>
            </c:strRef>
          </c:cat>
          <c:val>
            <c:numRef>
              <c:f>Sheet1!$B$2:$B$3</c:f>
              <c:numCache>
                <c:formatCode>0.00%</c:formatCode>
                <c:ptCount val="2"/>
                <c:pt idx="0" formatCode="0%">
                  <c:v>0.12</c:v>
                </c:pt>
                <c:pt idx="1">
                  <c:v>2.1999999999999999E-2</c:v>
                </c:pt>
              </c:numCache>
            </c:numRef>
          </c:val>
          <c:extLst>
            <c:ext xmlns:c16="http://schemas.microsoft.com/office/drawing/2014/chart" uri="{C3380CC4-5D6E-409C-BE32-E72D297353CC}">
              <c16:uniqueId val="{00000000-912A-2E4C-814D-25520A1E954B}"/>
            </c:ext>
          </c:extLst>
        </c:ser>
        <c:dLbls>
          <c:showLegendKey val="0"/>
          <c:showVal val="0"/>
          <c:showCatName val="0"/>
          <c:showSerName val="0"/>
          <c:showPercent val="0"/>
          <c:showBubbleSize val="0"/>
        </c:dLbls>
        <c:gapWidth val="219"/>
        <c:overlap val="-27"/>
        <c:axId val="132714399"/>
        <c:axId val="132716191"/>
      </c:barChart>
      <c:catAx>
        <c:axId val="13271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716191"/>
        <c:crosses val="autoZero"/>
        <c:auto val="1"/>
        <c:lblAlgn val="ctr"/>
        <c:lblOffset val="100"/>
        <c:noMultiLvlLbl val="0"/>
      </c:catAx>
      <c:valAx>
        <c:axId val="132716191"/>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13271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ABC7A-5E51-1B46-AE87-1FD07F6DB7E1}" type="doc">
      <dgm:prSet loTypeId="urn:microsoft.com/office/officeart/2005/8/layout/balance1" loCatId="list" qsTypeId="urn:microsoft.com/office/officeart/2005/8/quickstyle/simple1" qsCatId="simple" csTypeId="urn:microsoft.com/office/officeart/2005/8/colors/accent0_2" csCatId="mainScheme" phldr="1"/>
      <dgm:spPr/>
      <dgm:t>
        <a:bodyPr/>
        <a:lstStyle/>
        <a:p>
          <a:endParaRPr lang="en-US"/>
        </a:p>
      </dgm:t>
    </dgm:pt>
    <dgm:pt modelId="{65C17CE9-95AD-C84E-803C-4A9691B27B57}">
      <dgm:prSet phldrT="[Text]" custT="1"/>
      <dgm:spPr>
        <a:solidFill>
          <a:srgbClr val="FFFF00">
            <a:alpha val="90000"/>
          </a:srgbClr>
        </a:solidFill>
        <a:ln w="12700"/>
      </dgm:spPr>
      <dgm:t>
        <a:bodyPr/>
        <a:lstStyle/>
        <a:p>
          <a:r>
            <a:rPr lang="en-US" sz="2400" b="1" dirty="0"/>
            <a:t>Risk Factors</a:t>
          </a:r>
        </a:p>
      </dgm:t>
    </dgm:pt>
    <dgm:pt modelId="{491E6FE6-2031-164C-B3E3-91E7B938681C}" type="parTrans" cxnId="{98C9AB3B-965A-A448-B05B-E9D95AB612EE}">
      <dgm:prSet/>
      <dgm:spPr/>
      <dgm:t>
        <a:bodyPr/>
        <a:lstStyle/>
        <a:p>
          <a:endParaRPr lang="en-US"/>
        </a:p>
      </dgm:t>
    </dgm:pt>
    <dgm:pt modelId="{E07C557F-6CC8-6C48-94D2-EDA11900F22D}" type="sibTrans" cxnId="{98C9AB3B-965A-A448-B05B-E9D95AB612EE}">
      <dgm:prSet/>
      <dgm:spPr/>
      <dgm:t>
        <a:bodyPr/>
        <a:lstStyle/>
        <a:p>
          <a:endParaRPr lang="en-US"/>
        </a:p>
      </dgm:t>
    </dgm:pt>
    <dgm:pt modelId="{1BE7C212-07B3-1E48-A9C5-940DC13C6158}">
      <dgm:prSet phldrT="[Text]" custT="1"/>
      <dgm:spPr>
        <a:solidFill>
          <a:srgbClr val="A8D08B"/>
        </a:solidFill>
        <a:ln w="12700"/>
      </dgm:spPr>
      <dgm:t>
        <a:bodyPr/>
        <a:lstStyle/>
        <a:p>
          <a:r>
            <a:rPr lang="en-US" sz="2400" b="1" dirty="0"/>
            <a:t>Protective Factors</a:t>
          </a:r>
        </a:p>
      </dgm:t>
    </dgm:pt>
    <dgm:pt modelId="{6BA6ECD8-7EFF-8D41-BC68-F4CA124723E3}" type="parTrans" cxnId="{0E6522B8-EA56-1240-8F7F-D65C7E0CAE5A}">
      <dgm:prSet/>
      <dgm:spPr/>
      <dgm:t>
        <a:bodyPr/>
        <a:lstStyle/>
        <a:p>
          <a:endParaRPr lang="en-US"/>
        </a:p>
      </dgm:t>
    </dgm:pt>
    <dgm:pt modelId="{AF8CC47C-FF30-1040-9407-E5197D1153FC}" type="sibTrans" cxnId="{0E6522B8-EA56-1240-8F7F-D65C7E0CAE5A}">
      <dgm:prSet/>
      <dgm:spPr/>
      <dgm:t>
        <a:bodyPr/>
        <a:lstStyle/>
        <a:p>
          <a:endParaRPr lang="en-US"/>
        </a:p>
      </dgm:t>
    </dgm:pt>
    <dgm:pt modelId="{3AC437BA-CA43-0D4C-9109-F5C7C48A6549}">
      <dgm:prSet phldrT="[Text]" custT="1"/>
      <dgm:spPr>
        <a:solidFill>
          <a:srgbClr val="FFFF00"/>
        </a:solidFill>
        <a:ln w="12700"/>
      </dgm:spPr>
      <dgm:t>
        <a:bodyPr/>
        <a:lstStyle/>
        <a:p>
          <a:r>
            <a:rPr lang="en-US" sz="1800" dirty="0"/>
            <a:t>Antisocial behavior</a:t>
          </a:r>
        </a:p>
      </dgm:t>
    </dgm:pt>
    <dgm:pt modelId="{F0983518-2E49-0D49-BA81-54EC8BEA35DF}" type="parTrans" cxnId="{57C6465F-C8A3-264F-93FD-74853A39FB54}">
      <dgm:prSet/>
      <dgm:spPr/>
      <dgm:t>
        <a:bodyPr/>
        <a:lstStyle/>
        <a:p>
          <a:endParaRPr lang="en-US"/>
        </a:p>
      </dgm:t>
    </dgm:pt>
    <dgm:pt modelId="{547B6476-6357-E845-B59F-159C1FDCB14A}" type="sibTrans" cxnId="{57C6465F-C8A3-264F-93FD-74853A39FB54}">
      <dgm:prSet/>
      <dgm:spPr/>
      <dgm:t>
        <a:bodyPr/>
        <a:lstStyle/>
        <a:p>
          <a:endParaRPr lang="en-US"/>
        </a:p>
      </dgm:t>
    </dgm:pt>
    <dgm:pt modelId="{3EC4E4F9-7C1A-D246-BA06-FE399CC1C827}">
      <dgm:prSet phldrT="[Text]" custT="1"/>
      <dgm:spPr>
        <a:solidFill>
          <a:srgbClr val="FFFF00"/>
        </a:solidFill>
        <a:ln w="12700"/>
      </dgm:spPr>
      <dgm:t>
        <a:bodyPr/>
        <a:lstStyle/>
        <a:p>
          <a:r>
            <a:rPr lang="en-US" sz="1800" dirty="0"/>
            <a:t>Substance Use</a:t>
          </a:r>
        </a:p>
      </dgm:t>
    </dgm:pt>
    <dgm:pt modelId="{7536ED38-35D9-3249-ADAB-262EB33EC5B1}" type="parTrans" cxnId="{8C6254BB-0F50-D140-B813-96527B593927}">
      <dgm:prSet/>
      <dgm:spPr/>
      <dgm:t>
        <a:bodyPr/>
        <a:lstStyle/>
        <a:p>
          <a:endParaRPr lang="en-US"/>
        </a:p>
      </dgm:t>
    </dgm:pt>
    <dgm:pt modelId="{F7A35603-BEAE-3145-AA18-6AB8A2B008C0}" type="sibTrans" cxnId="{8C6254BB-0F50-D140-B813-96527B593927}">
      <dgm:prSet/>
      <dgm:spPr/>
      <dgm:t>
        <a:bodyPr/>
        <a:lstStyle/>
        <a:p>
          <a:endParaRPr lang="en-US"/>
        </a:p>
      </dgm:t>
    </dgm:pt>
    <dgm:pt modelId="{186C0AFC-D8A8-5942-A0AB-63DAD419D32C}">
      <dgm:prSet phldrT="[Text]" custT="1"/>
      <dgm:spPr>
        <a:solidFill>
          <a:srgbClr val="FFFF00"/>
        </a:solidFill>
        <a:ln w="12700"/>
      </dgm:spPr>
      <dgm:t>
        <a:bodyPr/>
        <a:lstStyle/>
        <a:p>
          <a:r>
            <a:rPr lang="en-US" sz="1800" dirty="0"/>
            <a:t>Disability</a:t>
          </a:r>
        </a:p>
      </dgm:t>
    </dgm:pt>
    <dgm:pt modelId="{A51380DA-B453-7B43-8445-297BB3947FDF}" type="parTrans" cxnId="{EB96F2B6-B44D-3144-8E1A-D51A53211A5F}">
      <dgm:prSet/>
      <dgm:spPr/>
      <dgm:t>
        <a:bodyPr/>
        <a:lstStyle/>
        <a:p>
          <a:endParaRPr lang="en-US"/>
        </a:p>
      </dgm:t>
    </dgm:pt>
    <dgm:pt modelId="{2D90F0AB-4D89-6649-8F5D-54EFD516FB16}" type="sibTrans" cxnId="{EB96F2B6-B44D-3144-8E1A-D51A53211A5F}">
      <dgm:prSet/>
      <dgm:spPr/>
      <dgm:t>
        <a:bodyPr/>
        <a:lstStyle/>
        <a:p>
          <a:endParaRPr lang="en-US"/>
        </a:p>
      </dgm:t>
    </dgm:pt>
    <dgm:pt modelId="{72293949-9C42-6846-93C7-95A86EAD9DA7}">
      <dgm:prSet phldrT="[Text]" custT="1"/>
      <dgm:spPr>
        <a:solidFill>
          <a:srgbClr val="FFFF00"/>
        </a:solidFill>
        <a:ln w="12700"/>
      </dgm:spPr>
      <dgm:t>
        <a:bodyPr/>
        <a:lstStyle/>
        <a:p>
          <a:r>
            <a:rPr lang="en-US" sz="1800" dirty="0"/>
            <a:t>Mental illness</a:t>
          </a:r>
        </a:p>
      </dgm:t>
    </dgm:pt>
    <dgm:pt modelId="{EFC6CEB2-B88C-4447-A9EE-7AAA8DABD0A5}" type="parTrans" cxnId="{39563F5D-6784-A048-A0B5-48DC6773D42F}">
      <dgm:prSet/>
      <dgm:spPr/>
      <dgm:t>
        <a:bodyPr/>
        <a:lstStyle/>
        <a:p>
          <a:endParaRPr lang="en-US"/>
        </a:p>
      </dgm:t>
    </dgm:pt>
    <dgm:pt modelId="{6ABC28CE-02AA-8D40-AA68-D1C29CA091CF}" type="sibTrans" cxnId="{39563F5D-6784-A048-A0B5-48DC6773D42F}">
      <dgm:prSet/>
      <dgm:spPr/>
      <dgm:t>
        <a:bodyPr/>
        <a:lstStyle/>
        <a:p>
          <a:endParaRPr lang="en-US"/>
        </a:p>
      </dgm:t>
    </dgm:pt>
    <dgm:pt modelId="{08307001-B79C-2945-9941-B15315529707}">
      <dgm:prSet phldrT="[Text]" custT="1"/>
      <dgm:spPr>
        <a:solidFill>
          <a:srgbClr val="A8D08B"/>
        </a:solidFill>
        <a:ln w="12700"/>
      </dgm:spPr>
      <dgm:t>
        <a:bodyPr/>
        <a:lstStyle/>
        <a:p>
          <a:r>
            <a:rPr lang="en-US" sz="1800" dirty="0"/>
            <a:t>Self-management skills</a:t>
          </a:r>
        </a:p>
      </dgm:t>
    </dgm:pt>
    <dgm:pt modelId="{7D96E728-FD4A-FE45-99AD-51A9563AE901}" type="parTrans" cxnId="{8BF22222-56B6-0C4A-B5DC-6FE316C66F2C}">
      <dgm:prSet/>
      <dgm:spPr/>
      <dgm:t>
        <a:bodyPr/>
        <a:lstStyle/>
        <a:p>
          <a:endParaRPr lang="en-US"/>
        </a:p>
      </dgm:t>
    </dgm:pt>
    <dgm:pt modelId="{24E843A1-AC95-D649-94B2-BCE4157946E0}" type="sibTrans" cxnId="{8BF22222-56B6-0C4A-B5DC-6FE316C66F2C}">
      <dgm:prSet/>
      <dgm:spPr/>
      <dgm:t>
        <a:bodyPr/>
        <a:lstStyle/>
        <a:p>
          <a:endParaRPr lang="en-US"/>
        </a:p>
      </dgm:t>
    </dgm:pt>
    <dgm:pt modelId="{94BC4DCD-CEB3-0A4A-8C14-D37C28402F64}">
      <dgm:prSet phldrT="[Text]" custT="1"/>
      <dgm:spPr>
        <a:solidFill>
          <a:srgbClr val="A8D08B"/>
        </a:solidFill>
        <a:ln w="12700"/>
      </dgm:spPr>
      <dgm:t>
        <a:bodyPr/>
        <a:lstStyle/>
        <a:p>
          <a:r>
            <a:rPr lang="en-US" sz="1800" dirty="0"/>
            <a:t>Interpersonal skills</a:t>
          </a:r>
        </a:p>
      </dgm:t>
    </dgm:pt>
    <dgm:pt modelId="{D42F7CC8-EF67-FD47-BBDA-8038A7005BE6}" type="parTrans" cxnId="{92F5B444-87DE-E949-A9CD-5FE90BC0CB16}">
      <dgm:prSet/>
      <dgm:spPr/>
      <dgm:t>
        <a:bodyPr/>
        <a:lstStyle/>
        <a:p>
          <a:endParaRPr lang="en-US"/>
        </a:p>
      </dgm:t>
    </dgm:pt>
    <dgm:pt modelId="{7AF65172-B7EC-0845-BFBE-70D9FDABD5C9}" type="sibTrans" cxnId="{92F5B444-87DE-E949-A9CD-5FE90BC0CB16}">
      <dgm:prSet/>
      <dgm:spPr/>
      <dgm:t>
        <a:bodyPr/>
        <a:lstStyle/>
        <a:p>
          <a:endParaRPr lang="en-US"/>
        </a:p>
      </dgm:t>
    </dgm:pt>
    <dgm:pt modelId="{B718DAF1-2397-A944-B05F-63729B5DF86A}">
      <dgm:prSet phldrT="[Text]" custT="1"/>
      <dgm:spPr>
        <a:solidFill>
          <a:srgbClr val="A8D08B"/>
        </a:solidFill>
        <a:ln w="12700"/>
      </dgm:spPr>
      <dgm:t>
        <a:bodyPr/>
        <a:lstStyle/>
        <a:p>
          <a:r>
            <a:rPr lang="en-US" sz="1800" dirty="0"/>
            <a:t>Healthy habits</a:t>
          </a:r>
        </a:p>
      </dgm:t>
    </dgm:pt>
    <dgm:pt modelId="{0D48F6B5-C7EA-244B-825B-5534E9F0B99E}" type="parTrans" cxnId="{59C27194-060C-4A44-8B1E-2A9268D447B8}">
      <dgm:prSet/>
      <dgm:spPr/>
      <dgm:t>
        <a:bodyPr/>
        <a:lstStyle/>
        <a:p>
          <a:endParaRPr lang="en-US"/>
        </a:p>
      </dgm:t>
    </dgm:pt>
    <dgm:pt modelId="{B1CAC4D5-9353-EC44-9326-B9F5F7AE0EEE}" type="sibTrans" cxnId="{59C27194-060C-4A44-8B1E-2A9268D447B8}">
      <dgm:prSet/>
      <dgm:spPr/>
      <dgm:t>
        <a:bodyPr/>
        <a:lstStyle/>
        <a:p>
          <a:endParaRPr lang="en-US"/>
        </a:p>
      </dgm:t>
    </dgm:pt>
    <dgm:pt modelId="{20F845EB-297D-5947-82AD-4B6B8FBC735B}">
      <dgm:prSet phldrT="[Text]" custT="1"/>
      <dgm:spPr>
        <a:solidFill>
          <a:srgbClr val="A8D08B"/>
        </a:solidFill>
        <a:ln w="12700"/>
      </dgm:spPr>
      <dgm:t>
        <a:bodyPr/>
        <a:lstStyle/>
        <a:p>
          <a:r>
            <a:rPr lang="en-US" sz="1800" dirty="0"/>
            <a:t>Academic competence</a:t>
          </a:r>
        </a:p>
        <a:p>
          <a:r>
            <a:rPr lang="en-US" sz="1800" dirty="0"/>
            <a:t>School connectedness</a:t>
          </a:r>
        </a:p>
      </dgm:t>
    </dgm:pt>
    <dgm:pt modelId="{48AEA806-7A97-F049-AAAE-B86639397A30}" type="parTrans" cxnId="{2C57BF54-6F67-B243-84D6-D15C4C2E9302}">
      <dgm:prSet/>
      <dgm:spPr/>
      <dgm:t>
        <a:bodyPr/>
        <a:lstStyle/>
        <a:p>
          <a:endParaRPr lang="en-US"/>
        </a:p>
      </dgm:t>
    </dgm:pt>
    <dgm:pt modelId="{6AE12937-BBFD-B146-A704-FF93917C2AF8}" type="sibTrans" cxnId="{2C57BF54-6F67-B243-84D6-D15C4C2E9302}">
      <dgm:prSet/>
      <dgm:spPr/>
      <dgm:t>
        <a:bodyPr/>
        <a:lstStyle/>
        <a:p>
          <a:endParaRPr lang="en-US"/>
        </a:p>
      </dgm:t>
    </dgm:pt>
    <dgm:pt modelId="{BE100828-4C1E-3A4E-9A7F-22E8493799A6}" type="pres">
      <dgm:prSet presAssocID="{79AABC7A-5E51-1B46-AE87-1FD07F6DB7E1}" presName="outerComposite" presStyleCnt="0">
        <dgm:presLayoutVars>
          <dgm:chMax val="2"/>
          <dgm:animLvl val="lvl"/>
          <dgm:resizeHandles val="exact"/>
        </dgm:presLayoutVars>
      </dgm:prSet>
      <dgm:spPr/>
    </dgm:pt>
    <dgm:pt modelId="{B87F272C-1A6D-684B-BD63-7B62AE6BE9F4}" type="pres">
      <dgm:prSet presAssocID="{79AABC7A-5E51-1B46-AE87-1FD07F6DB7E1}" presName="dummyMaxCanvas" presStyleCnt="0"/>
      <dgm:spPr/>
    </dgm:pt>
    <dgm:pt modelId="{04B660D9-478B-3942-9632-A518DBF76D2A}" type="pres">
      <dgm:prSet presAssocID="{79AABC7A-5E51-1B46-AE87-1FD07F6DB7E1}" presName="parentComposite" presStyleCnt="0"/>
      <dgm:spPr/>
    </dgm:pt>
    <dgm:pt modelId="{329F084D-891C-114E-855F-E0C46D2DA366}" type="pres">
      <dgm:prSet presAssocID="{79AABC7A-5E51-1B46-AE87-1FD07F6DB7E1}" presName="parent1" presStyleLbl="alignAccFollowNode1" presStyleIdx="0" presStyleCnt="4" custLinFactNeighborX="6591">
        <dgm:presLayoutVars>
          <dgm:chMax val="4"/>
        </dgm:presLayoutVars>
      </dgm:prSet>
      <dgm:spPr/>
    </dgm:pt>
    <dgm:pt modelId="{3E16337A-0AF9-CC48-ABEB-905B3FE7D2EF}" type="pres">
      <dgm:prSet presAssocID="{79AABC7A-5E51-1B46-AE87-1FD07F6DB7E1}" presName="parent2" presStyleLbl="alignAccFollowNode1" presStyleIdx="1" presStyleCnt="4" custScaleX="126113" custScaleY="96226" custLinFactNeighborX="10069">
        <dgm:presLayoutVars>
          <dgm:chMax val="4"/>
        </dgm:presLayoutVars>
      </dgm:prSet>
      <dgm:spPr/>
    </dgm:pt>
    <dgm:pt modelId="{23FB1BAA-99D5-3049-A53A-1206298CCC33}" type="pres">
      <dgm:prSet presAssocID="{79AABC7A-5E51-1B46-AE87-1FD07F6DB7E1}" presName="childrenComposite" presStyleCnt="0"/>
      <dgm:spPr/>
    </dgm:pt>
    <dgm:pt modelId="{826268B5-8EAF-6D4A-B289-529BA28FE903}" type="pres">
      <dgm:prSet presAssocID="{79AABC7A-5E51-1B46-AE87-1FD07F6DB7E1}" presName="dummyMaxCanvas_ChildArea" presStyleCnt="0"/>
      <dgm:spPr/>
    </dgm:pt>
    <dgm:pt modelId="{E5C88705-B7F6-164B-95CD-BE77B72339C3}" type="pres">
      <dgm:prSet presAssocID="{79AABC7A-5E51-1B46-AE87-1FD07F6DB7E1}" presName="fulcrum" presStyleLbl="alignAccFollowNode1" presStyleIdx="2" presStyleCnt="4"/>
      <dgm:spPr>
        <a:noFill/>
        <a:ln w="12700">
          <a:noFill/>
        </a:ln>
      </dgm:spPr>
    </dgm:pt>
    <dgm:pt modelId="{D5121040-9BB0-3940-A092-88EB660FE993}" type="pres">
      <dgm:prSet presAssocID="{79AABC7A-5E51-1B46-AE87-1FD07F6DB7E1}" presName="balance_44" presStyleLbl="alignAccFollowNode1" presStyleIdx="3" presStyleCnt="4" custLinFactY="1526" custLinFactNeighborX="-4257" custLinFactNeighborY="100000">
        <dgm:presLayoutVars>
          <dgm:bulletEnabled val="1"/>
        </dgm:presLayoutVars>
      </dgm:prSet>
      <dgm:spPr>
        <a:noFill/>
        <a:ln w="12700">
          <a:noFill/>
        </a:ln>
      </dgm:spPr>
    </dgm:pt>
    <dgm:pt modelId="{B7962050-8790-CC48-8554-4DDD865E6CF3}" type="pres">
      <dgm:prSet presAssocID="{79AABC7A-5E51-1B46-AE87-1FD07F6DB7E1}" presName="right_44_1" presStyleLbl="node1" presStyleIdx="0" presStyleCnt="8" custScaleX="134076" custScaleY="100345" custLinFactNeighborX="1932" custLinFactNeighborY="30776">
        <dgm:presLayoutVars>
          <dgm:bulletEnabled val="1"/>
        </dgm:presLayoutVars>
      </dgm:prSet>
      <dgm:spPr/>
    </dgm:pt>
    <dgm:pt modelId="{570DA92F-B737-A54B-807E-872064103E04}" type="pres">
      <dgm:prSet presAssocID="{79AABC7A-5E51-1B46-AE87-1FD07F6DB7E1}" presName="right_44_2" presStyleLbl="node1" presStyleIdx="1" presStyleCnt="8" custScaleX="120620" custLinFactNeighborX="-2768" custLinFactNeighborY="28646">
        <dgm:presLayoutVars>
          <dgm:bulletEnabled val="1"/>
        </dgm:presLayoutVars>
      </dgm:prSet>
      <dgm:spPr/>
    </dgm:pt>
    <dgm:pt modelId="{A9C7B37B-9F67-B04E-B803-8237A08FBB62}" type="pres">
      <dgm:prSet presAssocID="{79AABC7A-5E51-1B46-AE87-1FD07F6DB7E1}" presName="right_44_3" presStyleLbl="node1" presStyleIdx="2" presStyleCnt="8" custScaleX="120620" custLinFactNeighborX="-2768" custLinFactNeighborY="35845">
        <dgm:presLayoutVars>
          <dgm:bulletEnabled val="1"/>
        </dgm:presLayoutVars>
      </dgm:prSet>
      <dgm:spPr/>
    </dgm:pt>
    <dgm:pt modelId="{635413E1-5B63-7A41-B9C4-4E1847FE7C2C}" type="pres">
      <dgm:prSet presAssocID="{79AABC7A-5E51-1B46-AE87-1FD07F6DB7E1}" presName="right_44_4" presStyleLbl="node1" presStyleIdx="3" presStyleCnt="8" custScaleX="159499" custScaleY="169255" custLinFactNeighborX="4375" custLinFactNeighborY="-4940">
        <dgm:presLayoutVars>
          <dgm:bulletEnabled val="1"/>
        </dgm:presLayoutVars>
      </dgm:prSet>
      <dgm:spPr/>
    </dgm:pt>
    <dgm:pt modelId="{B990FAD8-0B02-7343-B014-9CE46AAEB75C}" type="pres">
      <dgm:prSet presAssocID="{79AABC7A-5E51-1B46-AE87-1FD07F6DB7E1}" presName="left_44_1" presStyleLbl="node1" presStyleIdx="4" presStyleCnt="8">
        <dgm:presLayoutVars>
          <dgm:bulletEnabled val="1"/>
        </dgm:presLayoutVars>
      </dgm:prSet>
      <dgm:spPr/>
    </dgm:pt>
    <dgm:pt modelId="{2AC770DF-56AF-C940-AFC0-12A64EE1B82B}" type="pres">
      <dgm:prSet presAssocID="{79AABC7A-5E51-1B46-AE87-1FD07F6DB7E1}" presName="left_44_2" presStyleLbl="node1" presStyleIdx="5" presStyleCnt="8">
        <dgm:presLayoutVars>
          <dgm:bulletEnabled val="1"/>
        </dgm:presLayoutVars>
      </dgm:prSet>
      <dgm:spPr/>
    </dgm:pt>
    <dgm:pt modelId="{B7F5C569-3D08-5B4D-B8B8-FBB48B8A9F07}" type="pres">
      <dgm:prSet presAssocID="{79AABC7A-5E51-1B46-AE87-1FD07F6DB7E1}" presName="left_44_3" presStyleLbl="node1" presStyleIdx="6" presStyleCnt="8">
        <dgm:presLayoutVars>
          <dgm:bulletEnabled val="1"/>
        </dgm:presLayoutVars>
      </dgm:prSet>
      <dgm:spPr/>
    </dgm:pt>
    <dgm:pt modelId="{AE2E15E2-696F-8E40-81CB-52B81A2B72E5}" type="pres">
      <dgm:prSet presAssocID="{79AABC7A-5E51-1B46-AE87-1FD07F6DB7E1}" presName="left_44_4" presStyleLbl="node1" presStyleIdx="7" presStyleCnt="8">
        <dgm:presLayoutVars>
          <dgm:bulletEnabled val="1"/>
        </dgm:presLayoutVars>
      </dgm:prSet>
      <dgm:spPr/>
    </dgm:pt>
  </dgm:ptLst>
  <dgm:cxnLst>
    <dgm:cxn modelId="{8BF22222-56B6-0C4A-B5DC-6FE316C66F2C}" srcId="{1BE7C212-07B3-1E48-A9C5-940DC13C6158}" destId="{08307001-B79C-2945-9941-B15315529707}" srcOrd="0" destOrd="0" parTransId="{7D96E728-FD4A-FE45-99AD-51A9563AE901}" sibTransId="{24E843A1-AC95-D649-94B2-BCE4157946E0}"/>
    <dgm:cxn modelId="{98C9AB3B-965A-A448-B05B-E9D95AB612EE}" srcId="{79AABC7A-5E51-1B46-AE87-1FD07F6DB7E1}" destId="{65C17CE9-95AD-C84E-803C-4A9691B27B57}" srcOrd="0" destOrd="0" parTransId="{491E6FE6-2031-164C-B3E3-91E7B938681C}" sibTransId="{E07C557F-6CC8-6C48-94D2-EDA11900F22D}"/>
    <dgm:cxn modelId="{92F5B444-87DE-E949-A9CD-5FE90BC0CB16}" srcId="{1BE7C212-07B3-1E48-A9C5-940DC13C6158}" destId="{94BC4DCD-CEB3-0A4A-8C14-D37C28402F64}" srcOrd="1" destOrd="0" parTransId="{D42F7CC8-EF67-FD47-BBDA-8038A7005BE6}" sibTransId="{7AF65172-B7EC-0845-BFBE-70D9FDABD5C9}"/>
    <dgm:cxn modelId="{811CD44D-3488-9447-8FB5-32686474D98B}" type="presOf" srcId="{72293949-9C42-6846-93C7-95A86EAD9DA7}" destId="{AE2E15E2-696F-8E40-81CB-52B81A2B72E5}" srcOrd="0" destOrd="0" presId="urn:microsoft.com/office/officeart/2005/8/layout/balance1"/>
    <dgm:cxn modelId="{2C57BF54-6F67-B243-84D6-D15C4C2E9302}" srcId="{1BE7C212-07B3-1E48-A9C5-940DC13C6158}" destId="{20F845EB-297D-5947-82AD-4B6B8FBC735B}" srcOrd="3" destOrd="0" parTransId="{48AEA806-7A97-F049-AAAE-B86639397A30}" sibTransId="{6AE12937-BBFD-B146-A704-FF93917C2AF8}"/>
    <dgm:cxn modelId="{1CAB8556-4E08-A64D-BCF9-7BE94CBA1B57}" type="presOf" srcId="{186C0AFC-D8A8-5942-A0AB-63DAD419D32C}" destId="{B7F5C569-3D08-5B4D-B8B8-FBB48B8A9F07}" srcOrd="0" destOrd="0" presId="urn:microsoft.com/office/officeart/2005/8/layout/balance1"/>
    <dgm:cxn modelId="{A39A7659-DFDB-7443-AB79-62818211DAAC}" type="presOf" srcId="{94BC4DCD-CEB3-0A4A-8C14-D37C28402F64}" destId="{570DA92F-B737-A54B-807E-872064103E04}" srcOrd="0" destOrd="0" presId="urn:microsoft.com/office/officeart/2005/8/layout/balance1"/>
    <dgm:cxn modelId="{4CF5685A-7050-5B47-9108-6B4E5A9234C9}" type="presOf" srcId="{08307001-B79C-2945-9941-B15315529707}" destId="{B7962050-8790-CC48-8554-4DDD865E6CF3}" srcOrd="0" destOrd="0" presId="urn:microsoft.com/office/officeart/2005/8/layout/balance1"/>
    <dgm:cxn modelId="{39563F5D-6784-A048-A0B5-48DC6773D42F}" srcId="{65C17CE9-95AD-C84E-803C-4A9691B27B57}" destId="{72293949-9C42-6846-93C7-95A86EAD9DA7}" srcOrd="3" destOrd="0" parTransId="{EFC6CEB2-B88C-4447-A9EE-7AAA8DABD0A5}" sibTransId="{6ABC28CE-02AA-8D40-AA68-D1C29CA091CF}"/>
    <dgm:cxn modelId="{57C6465F-C8A3-264F-93FD-74853A39FB54}" srcId="{65C17CE9-95AD-C84E-803C-4A9691B27B57}" destId="{3AC437BA-CA43-0D4C-9109-F5C7C48A6549}" srcOrd="0" destOrd="0" parTransId="{F0983518-2E49-0D49-BA81-54EC8BEA35DF}" sibTransId="{547B6476-6357-E845-B59F-159C1FDCB14A}"/>
    <dgm:cxn modelId="{BA50646F-CBBA-844E-8ACA-0A2097FF577B}" type="presOf" srcId="{20F845EB-297D-5947-82AD-4B6B8FBC735B}" destId="{635413E1-5B63-7A41-B9C4-4E1847FE7C2C}" srcOrd="0" destOrd="0" presId="urn:microsoft.com/office/officeart/2005/8/layout/balance1"/>
    <dgm:cxn modelId="{BE0C4E74-089F-CB43-9C66-7F6FF2F018D3}" type="presOf" srcId="{3EC4E4F9-7C1A-D246-BA06-FE399CC1C827}" destId="{2AC770DF-56AF-C940-AFC0-12A64EE1B82B}" srcOrd="0" destOrd="0" presId="urn:microsoft.com/office/officeart/2005/8/layout/balance1"/>
    <dgm:cxn modelId="{BD33F880-9ACC-5B4F-9F49-171A86678B25}" type="presOf" srcId="{79AABC7A-5E51-1B46-AE87-1FD07F6DB7E1}" destId="{BE100828-4C1E-3A4E-9A7F-22E8493799A6}" srcOrd="0" destOrd="0" presId="urn:microsoft.com/office/officeart/2005/8/layout/balance1"/>
    <dgm:cxn modelId="{59C27194-060C-4A44-8B1E-2A9268D447B8}" srcId="{1BE7C212-07B3-1E48-A9C5-940DC13C6158}" destId="{B718DAF1-2397-A944-B05F-63729B5DF86A}" srcOrd="2" destOrd="0" parTransId="{0D48F6B5-C7EA-244B-825B-5534E9F0B99E}" sibTransId="{B1CAC4D5-9353-EC44-9326-B9F5F7AE0EEE}"/>
    <dgm:cxn modelId="{338CC9AB-A050-4B4A-A22B-A229F7AD4A21}" type="presOf" srcId="{65C17CE9-95AD-C84E-803C-4A9691B27B57}" destId="{329F084D-891C-114E-855F-E0C46D2DA366}" srcOrd="0" destOrd="0" presId="urn:microsoft.com/office/officeart/2005/8/layout/balance1"/>
    <dgm:cxn modelId="{08BF94AD-BD72-9048-AB35-3F6CC1347BEB}" type="presOf" srcId="{1BE7C212-07B3-1E48-A9C5-940DC13C6158}" destId="{3E16337A-0AF9-CC48-ABEB-905B3FE7D2EF}" srcOrd="0" destOrd="0" presId="urn:microsoft.com/office/officeart/2005/8/layout/balance1"/>
    <dgm:cxn modelId="{EB96F2B6-B44D-3144-8E1A-D51A53211A5F}" srcId="{65C17CE9-95AD-C84E-803C-4A9691B27B57}" destId="{186C0AFC-D8A8-5942-A0AB-63DAD419D32C}" srcOrd="2" destOrd="0" parTransId="{A51380DA-B453-7B43-8445-297BB3947FDF}" sibTransId="{2D90F0AB-4D89-6649-8F5D-54EFD516FB16}"/>
    <dgm:cxn modelId="{0E6522B8-EA56-1240-8F7F-D65C7E0CAE5A}" srcId="{79AABC7A-5E51-1B46-AE87-1FD07F6DB7E1}" destId="{1BE7C212-07B3-1E48-A9C5-940DC13C6158}" srcOrd="1" destOrd="0" parTransId="{6BA6ECD8-7EFF-8D41-BC68-F4CA124723E3}" sibTransId="{AF8CC47C-FF30-1040-9407-E5197D1153FC}"/>
    <dgm:cxn modelId="{8C6254BB-0F50-D140-B813-96527B593927}" srcId="{65C17CE9-95AD-C84E-803C-4A9691B27B57}" destId="{3EC4E4F9-7C1A-D246-BA06-FE399CC1C827}" srcOrd="1" destOrd="0" parTransId="{7536ED38-35D9-3249-ADAB-262EB33EC5B1}" sibTransId="{F7A35603-BEAE-3145-AA18-6AB8A2B008C0}"/>
    <dgm:cxn modelId="{34F327BE-850E-0F4C-B956-0E3E340DB6F4}" type="presOf" srcId="{3AC437BA-CA43-0D4C-9109-F5C7C48A6549}" destId="{B990FAD8-0B02-7343-B014-9CE46AAEB75C}" srcOrd="0" destOrd="0" presId="urn:microsoft.com/office/officeart/2005/8/layout/balance1"/>
    <dgm:cxn modelId="{B2C1D3EC-28F5-9846-B60E-323EBAB9BB5D}" type="presOf" srcId="{B718DAF1-2397-A944-B05F-63729B5DF86A}" destId="{A9C7B37B-9F67-B04E-B803-8237A08FBB62}" srcOrd="0" destOrd="0" presId="urn:microsoft.com/office/officeart/2005/8/layout/balance1"/>
    <dgm:cxn modelId="{C80B06A4-1F0A-9045-8C26-D084BD7B3C88}" type="presParOf" srcId="{BE100828-4C1E-3A4E-9A7F-22E8493799A6}" destId="{B87F272C-1A6D-684B-BD63-7B62AE6BE9F4}" srcOrd="0" destOrd="0" presId="urn:microsoft.com/office/officeart/2005/8/layout/balance1"/>
    <dgm:cxn modelId="{914A1D0B-0FEA-BA4D-8A43-5DE6C7CAFF11}" type="presParOf" srcId="{BE100828-4C1E-3A4E-9A7F-22E8493799A6}" destId="{04B660D9-478B-3942-9632-A518DBF76D2A}" srcOrd="1" destOrd="0" presId="urn:microsoft.com/office/officeart/2005/8/layout/balance1"/>
    <dgm:cxn modelId="{15C6A89F-BA01-8E47-B6B6-CDFAA812B988}" type="presParOf" srcId="{04B660D9-478B-3942-9632-A518DBF76D2A}" destId="{329F084D-891C-114E-855F-E0C46D2DA366}" srcOrd="0" destOrd="0" presId="urn:microsoft.com/office/officeart/2005/8/layout/balance1"/>
    <dgm:cxn modelId="{43850C08-9B6F-1A46-B6BA-BAD53AB4ABD8}" type="presParOf" srcId="{04B660D9-478B-3942-9632-A518DBF76D2A}" destId="{3E16337A-0AF9-CC48-ABEB-905B3FE7D2EF}" srcOrd="1" destOrd="0" presId="urn:microsoft.com/office/officeart/2005/8/layout/balance1"/>
    <dgm:cxn modelId="{03207793-E7CF-CA42-AC52-FEF005FC711A}" type="presParOf" srcId="{BE100828-4C1E-3A4E-9A7F-22E8493799A6}" destId="{23FB1BAA-99D5-3049-A53A-1206298CCC33}" srcOrd="2" destOrd="0" presId="urn:microsoft.com/office/officeart/2005/8/layout/balance1"/>
    <dgm:cxn modelId="{56CF4FEF-2BFA-D048-812E-47A7E11D8DB3}" type="presParOf" srcId="{23FB1BAA-99D5-3049-A53A-1206298CCC33}" destId="{826268B5-8EAF-6D4A-B289-529BA28FE903}" srcOrd="0" destOrd="0" presId="urn:microsoft.com/office/officeart/2005/8/layout/balance1"/>
    <dgm:cxn modelId="{3DB9142B-4A3A-134C-BFD6-7EA5882A6473}" type="presParOf" srcId="{23FB1BAA-99D5-3049-A53A-1206298CCC33}" destId="{E5C88705-B7F6-164B-95CD-BE77B72339C3}" srcOrd="1" destOrd="0" presId="urn:microsoft.com/office/officeart/2005/8/layout/balance1"/>
    <dgm:cxn modelId="{35384433-BD6B-A94D-BDE8-C7057E94E59A}" type="presParOf" srcId="{23FB1BAA-99D5-3049-A53A-1206298CCC33}" destId="{D5121040-9BB0-3940-A092-88EB660FE993}" srcOrd="2" destOrd="0" presId="urn:microsoft.com/office/officeart/2005/8/layout/balance1"/>
    <dgm:cxn modelId="{4322B126-AE28-A54C-A924-CD1389E9FEC4}" type="presParOf" srcId="{23FB1BAA-99D5-3049-A53A-1206298CCC33}" destId="{B7962050-8790-CC48-8554-4DDD865E6CF3}" srcOrd="3" destOrd="0" presId="urn:microsoft.com/office/officeart/2005/8/layout/balance1"/>
    <dgm:cxn modelId="{E68AFB32-A195-C846-B1FB-C46544C9AED4}" type="presParOf" srcId="{23FB1BAA-99D5-3049-A53A-1206298CCC33}" destId="{570DA92F-B737-A54B-807E-872064103E04}" srcOrd="4" destOrd="0" presId="urn:microsoft.com/office/officeart/2005/8/layout/balance1"/>
    <dgm:cxn modelId="{27C67A72-9E45-994F-B9EB-FF6F54F17D8B}" type="presParOf" srcId="{23FB1BAA-99D5-3049-A53A-1206298CCC33}" destId="{A9C7B37B-9F67-B04E-B803-8237A08FBB62}" srcOrd="5" destOrd="0" presId="urn:microsoft.com/office/officeart/2005/8/layout/balance1"/>
    <dgm:cxn modelId="{016BCB17-858D-214F-BF10-9D3B20B63A24}" type="presParOf" srcId="{23FB1BAA-99D5-3049-A53A-1206298CCC33}" destId="{635413E1-5B63-7A41-B9C4-4E1847FE7C2C}" srcOrd="6" destOrd="0" presId="urn:microsoft.com/office/officeart/2005/8/layout/balance1"/>
    <dgm:cxn modelId="{82E50F73-BD61-9C4A-9038-DCEDAAB756EC}" type="presParOf" srcId="{23FB1BAA-99D5-3049-A53A-1206298CCC33}" destId="{B990FAD8-0B02-7343-B014-9CE46AAEB75C}" srcOrd="7" destOrd="0" presId="urn:microsoft.com/office/officeart/2005/8/layout/balance1"/>
    <dgm:cxn modelId="{71576F78-3E18-6E4C-AAC2-58F6B4B8E380}" type="presParOf" srcId="{23FB1BAA-99D5-3049-A53A-1206298CCC33}" destId="{2AC770DF-56AF-C940-AFC0-12A64EE1B82B}" srcOrd="8" destOrd="0" presId="urn:microsoft.com/office/officeart/2005/8/layout/balance1"/>
    <dgm:cxn modelId="{0C76A39A-5D88-3E4F-B715-80ED5DE8FFC5}" type="presParOf" srcId="{23FB1BAA-99D5-3049-A53A-1206298CCC33}" destId="{B7F5C569-3D08-5B4D-B8B8-FBB48B8A9F07}" srcOrd="9" destOrd="0" presId="urn:microsoft.com/office/officeart/2005/8/layout/balance1"/>
    <dgm:cxn modelId="{240E0BD0-7C17-F74B-8D20-8D38EEDF0DD2}" type="presParOf" srcId="{23FB1BAA-99D5-3049-A53A-1206298CCC33}" destId="{AE2E15E2-696F-8E40-81CB-52B81A2B72E5}"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928274-2B4D-E44E-BB3B-718AADA05079}"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n-US"/>
        </a:p>
      </dgm:t>
    </dgm:pt>
    <dgm:pt modelId="{91CBF230-05B6-5E49-95A1-EC879563FF54}">
      <dgm:prSet phldrT="[Text]"/>
      <dgm:spPr/>
      <dgm:t>
        <a:bodyPr/>
        <a:lstStyle/>
        <a:p>
          <a:r>
            <a:rPr lang="en-US" dirty="0">
              <a:latin typeface="Calibri"/>
              <a:cs typeface="Calibri"/>
            </a:rPr>
            <a:t>Increase the number of appropriate responses to adult directions</a:t>
          </a:r>
        </a:p>
      </dgm:t>
    </dgm:pt>
    <dgm:pt modelId="{90787B7F-FF11-5845-A069-9A9E63EE09EA}" type="parTrans" cxnId="{F22BA055-A5ED-EF4A-8B39-D8EBB3C18121}">
      <dgm:prSet/>
      <dgm:spPr/>
      <dgm:t>
        <a:bodyPr/>
        <a:lstStyle/>
        <a:p>
          <a:endParaRPr lang="en-US">
            <a:latin typeface="Calibri"/>
            <a:cs typeface="Calibri"/>
          </a:endParaRPr>
        </a:p>
      </dgm:t>
    </dgm:pt>
    <dgm:pt modelId="{7436585E-701F-C441-B8E0-4C9BC748C785}" type="sibTrans" cxnId="{F22BA055-A5ED-EF4A-8B39-D8EBB3C18121}">
      <dgm:prSet/>
      <dgm:spPr/>
      <dgm:t>
        <a:bodyPr/>
        <a:lstStyle/>
        <a:p>
          <a:endParaRPr lang="en-US">
            <a:latin typeface="Calibri"/>
            <a:cs typeface="Calibri"/>
          </a:endParaRPr>
        </a:p>
      </dgm:t>
    </dgm:pt>
    <dgm:pt modelId="{96104448-133A-A245-8286-920291BC5942}">
      <dgm:prSet phldrT="[Text]"/>
      <dgm:spPr>
        <a:solidFill>
          <a:schemeClr val="bg1"/>
        </a:solidFill>
      </dgm:spPr>
      <dgm:t>
        <a:bodyPr/>
        <a:lstStyle/>
        <a:p>
          <a:r>
            <a:rPr lang="en-US" dirty="0">
              <a:latin typeface="Calibri"/>
              <a:cs typeface="Calibri"/>
            </a:rPr>
            <a:t>Decrease the number of times he runs away from adults following a direction</a:t>
          </a:r>
        </a:p>
      </dgm:t>
    </dgm:pt>
    <dgm:pt modelId="{645766FF-CED1-F347-946F-10ECFCD47575}" type="parTrans" cxnId="{589DDBE9-B64B-8B48-A817-2F6C8CA5F0A8}">
      <dgm:prSet/>
      <dgm:spPr/>
      <dgm:t>
        <a:bodyPr/>
        <a:lstStyle/>
        <a:p>
          <a:endParaRPr lang="en-US">
            <a:latin typeface="Calibri"/>
            <a:cs typeface="Calibri"/>
          </a:endParaRPr>
        </a:p>
      </dgm:t>
    </dgm:pt>
    <dgm:pt modelId="{556DF35F-0CA7-3E44-B15A-5C15C67D3517}" type="sibTrans" cxnId="{589DDBE9-B64B-8B48-A817-2F6C8CA5F0A8}">
      <dgm:prSet/>
      <dgm:spPr/>
      <dgm:t>
        <a:bodyPr/>
        <a:lstStyle/>
        <a:p>
          <a:endParaRPr lang="en-US">
            <a:latin typeface="Calibri"/>
            <a:cs typeface="Calibri"/>
          </a:endParaRPr>
        </a:p>
      </dgm:t>
    </dgm:pt>
    <dgm:pt modelId="{41934C0F-8A36-764D-96D1-39ECE36C1079}" type="pres">
      <dgm:prSet presAssocID="{51928274-2B4D-E44E-BB3B-718AADA05079}" presName="compositeShape" presStyleCnt="0">
        <dgm:presLayoutVars>
          <dgm:chMax val="2"/>
          <dgm:dir/>
          <dgm:resizeHandles val="exact"/>
        </dgm:presLayoutVars>
      </dgm:prSet>
      <dgm:spPr/>
    </dgm:pt>
    <dgm:pt modelId="{5963605B-6F29-1745-8ECE-D21BC2E95787}" type="pres">
      <dgm:prSet presAssocID="{91CBF230-05B6-5E49-95A1-EC879563FF54}" presName="upArrow" presStyleLbl="node1" presStyleIdx="0" presStyleCnt="2"/>
      <dgm:spPr/>
    </dgm:pt>
    <dgm:pt modelId="{2E7C8586-F769-BE4B-A13B-E350BD2548A1}" type="pres">
      <dgm:prSet presAssocID="{91CBF230-05B6-5E49-95A1-EC879563FF54}" presName="upArrowText" presStyleLbl="revTx" presStyleIdx="0" presStyleCnt="2">
        <dgm:presLayoutVars>
          <dgm:chMax val="0"/>
          <dgm:bulletEnabled val="1"/>
        </dgm:presLayoutVars>
      </dgm:prSet>
      <dgm:spPr/>
    </dgm:pt>
    <dgm:pt modelId="{C5C7DFFF-2035-2948-915B-029A896C9325}" type="pres">
      <dgm:prSet presAssocID="{96104448-133A-A245-8286-920291BC5942}" presName="downArrow" presStyleLbl="node1" presStyleIdx="1" presStyleCnt="2"/>
      <dgm:spPr>
        <a:solidFill>
          <a:srgbClr val="FF0000"/>
        </a:solidFill>
      </dgm:spPr>
    </dgm:pt>
    <dgm:pt modelId="{F6A032FD-48CA-7F4F-A9B9-2681160A1921}" type="pres">
      <dgm:prSet presAssocID="{96104448-133A-A245-8286-920291BC5942}" presName="downArrowText" presStyleLbl="revTx" presStyleIdx="1" presStyleCnt="2">
        <dgm:presLayoutVars>
          <dgm:chMax val="0"/>
          <dgm:bulletEnabled val="1"/>
        </dgm:presLayoutVars>
      </dgm:prSet>
      <dgm:spPr/>
    </dgm:pt>
  </dgm:ptLst>
  <dgm:cxnLst>
    <dgm:cxn modelId="{C7DD8D30-07F7-DB41-ADAB-1D1F490F3A0F}" type="presOf" srcId="{96104448-133A-A245-8286-920291BC5942}" destId="{F6A032FD-48CA-7F4F-A9B9-2681160A1921}" srcOrd="0" destOrd="0" presId="urn:microsoft.com/office/officeart/2005/8/layout/arrow4"/>
    <dgm:cxn modelId="{68E14D33-8AD0-A347-A3B0-C968CA633A01}" type="presOf" srcId="{51928274-2B4D-E44E-BB3B-718AADA05079}" destId="{41934C0F-8A36-764D-96D1-39ECE36C1079}" srcOrd="0" destOrd="0" presId="urn:microsoft.com/office/officeart/2005/8/layout/arrow4"/>
    <dgm:cxn modelId="{F22BA055-A5ED-EF4A-8B39-D8EBB3C18121}" srcId="{51928274-2B4D-E44E-BB3B-718AADA05079}" destId="{91CBF230-05B6-5E49-95A1-EC879563FF54}" srcOrd="0" destOrd="0" parTransId="{90787B7F-FF11-5845-A069-9A9E63EE09EA}" sibTransId="{7436585E-701F-C441-B8E0-4C9BC748C785}"/>
    <dgm:cxn modelId="{97C993DE-2E6B-D444-A8A5-E14788FE6162}" type="presOf" srcId="{91CBF230-05B6-5E49-95A1-EC879563FF54}" destId="{2E7C8586-F769-BE4B-A13B-E350BD2548A1}" srcOrd="0" destOrd="0" presId="urn:microsoft.com/office/officeart/2005/8/layout/arrow4"/>
    <dgm:cxn modelId="{589DDBE9-B64B-8B48-A817-2F6C8CA5F0A8}" srcId="{51928274-2B4D-E44E-BB3B-718AADA05079}" destId="{96104448-133A-A245-8286-920291BC5942}" srcOrd="1" destOrd="0" parTransId="{645766FF-CED1-F347-946F-10ECFCD47575}" sibTransId="{556DF35F-0CA7-3E44-B15A-5C15C67D3517}"/>
    <dgm:cxn modelId="{40B2710E-3CF8-C349-AE82-F12B9DE2174F}" type="presParOf" srcId="{41934C0F-8A36-764D-96D1-39ECE36C1079}" destId="{5963605B-6F29-1745-8ECE-D21BC2E95787}" srcOrd="0" destOrd="0" presId="urn:microsoft.com/office/officeart/2005/8/layout/arrow4"/>
    <dgm:cxn modelId="{E5D0C55D-6F95-3243-8C2C-9CF82E40946D}" type="presParOf" srcId="{41934C0F-8A36-764D-96D1-39ECE36C1079}" destId="{2E7C8586-F769-BE4B-A13B-E350BD2548A1}" srcOrd="1" destOrd="0" presId="urn:microsoft.com/office/officeart/2005/8/layout/arrow4"/>
    <dgm:cxn modelId="{85E62C8B-7529-BA49-B5F6-67272A3DBE26}" type="presParOf" srcId="{41934C0F-8A36-764D-96D1-39ECE36C1079}" destId="{C5C7DFFF-2035-2948-915B-029A896C9325}" srcOrd="2" destOrd="0" presId="urn:microsoft.com/office/officeart/2005/8/layout/arrow4"/>
    <dgm:cxn modelId="{3D32B6F7-EC2A-AE49-BD23-010CF6D6A7A8}" type="presParOf" srcId="{41934C0F-8A36-764D-96D1-39ECE36C1079}" destId="{F6A032FD-48CA-7F4F-A9B9-2681160A1921}" srcOrd="3" destOrd="0" presId="urn:microsoft.com/office/officeart/2005/8/layout/arrow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BBB062-030D-8447-99BE-1ABA1346B2DD}" type="doc">
      <dgm:prSet loTypeId="urn:microsoft.com/office/officeart/2005/8/layout/equation1" loCatId="" qsTypeId="urn:microsoft.com/office/officeart/2005/8/quickstyle/simple4" qsCatId="simple" csTypeId="urn:microsoft.com/office/officeart/2005/8/colors/accent1_2" csCatId="accent1" phldr="1"/>
      <dgm:spPr/>
    </dgm:pt>
    <dgm:pt modelId="{F3142D69-4FD9-894D-AC14-228EB3F88727}">
      <dgm:prSet phldrT="[Text]" custT="1"/>
      <dgm:spPr>
        <a:effectLst/>
      </dgm:spPr>
      <dgm:t>
        <a:bodyPr/>
        <a:lstStyle/>
        <a:p>
          <a:r>
            <a:rPr lang="en-US" sz="1800" i="1" dirty="0">
              <a:solidFill>
                <a:srgbClr val="000000"/>
              </a:solidFill>
              <a:latin typeface="Calibri"/>
              <a:cs typeface="Calibri"/>
            </a:rPr>
            <a:t>Antecedent</a:t>
          </a:r>
        </a:p>
      </dgm:t>
    </dgm:pt>
    <dgm:pt modelId="{B0E4B042-807B-7F4D-8514-8CC7BAD291EA}" type="parTrans" cxnId="{681A3A8A-D205-BE42-A040-2721CE179772}">
      <dgm:prSet/>
      <dgm:spPr/>
      <dgm:t>
        <a:bodyPr/>
        <a:lstStyle/>
        <a:p>
          <a:endParaRPr lang="en-US" sz="1800">
            <a:solidFill>
              <a:srgbClr val="000000"/>
            </a:solidFill>
            <a:latin typeface="Calibri"/>
            <a:cs typeface="Calibri"/>
          </a:endParaRPr>
        </a:p>
      </dgm:t>
    </dgm:pt>
    <dgm:pt modelId="{ECE7D556-DDFF-CC44-AEB6-C9D1FBEC64D1}" type="sibTrans" cxnId="{681A3A8A-D205-BE42-A040-2721CE179772}">
      <dgm:prSet custT="1"/>
      <dgm:spPr>
        <a:effectLst/>
      </dgm:spPr>
      <dgm:t>
        <a:bodyPr/>
        <a:lstStyle/>
        <a:p>
          <a:endParaRPr lang="en-US" sz="1800">
            <a:solidFill>
              <a:srgbClr val="000000"/>
            </a:solidFill>
            <a:latin typeface="Calibri"/>
            <a:cs typeface="Calibri"/>
          </a:endParaRPr>
        </a:p>
      </dgm:t>
    </dgm:pt>
    <dgm:pt modelId="{E9417845-5DEB-AE4D-979E-22935B22E5D6}">
      <dgm:prSet phldrT="[Text]" custT="1"/>
      <dgm:spPr>
        <a:effectLst/>
      </dgm:spPr>
      <dgm:t>
        <a:bodyPr/>
        <a:lstStyle/>
        <a:p>
          <a:r>
            <a:rPr lang="en-US" sz="1800" i="1" dirty="0">
              <a:solidFill>
                <a:srgbClr val="000000"/>
              </a:solidFill>
              <a:latin typeface="Calibri"/>
              <a:cs typeface="Calibri"/>
            </a:rPr>
            <a:t>Behavior</a:t>
          </a:r>
        </a:p>
      </dgm:t>
    </dgm:pt>
    <dgm:pt modelId="{8330BF03-2585-3942-9F17-86FC71660442}" type="parTrans" cxnId="{AD3C3A9A-A275-6D46-895B-BD2B47900F7E}">
      <dgm:prSet/>
      <dgm:spPr/>
      <dgm:t>
        <a:bodyPr/>
        <a:lstStyle/>
        <a:p>
          <a:endParaRPr lang="en-US" sz="1800">
            <a:solidFill>
              <a:srgbClr val="000000"/>
            </a:solidFill>
            <a:latin typeface="Calibri"/>
            <a:cs typeface="Calibri"/>
          </a:endParaRPr>
        </a:p>
      </dgm:t>
    </dgm:pt>
    <dgm:pt modelId="{8F23BFF0-5485-1140-ADF3-12F70EA2E987}" type="sibTrans" cxnId="{AD3C3A9A-A275-6D46-895B-BD2B47900F7E}">
      <dgm:prSet custT="1"/>
      <dgm:spPr>
        <a:effectLst/>
      </dgm:spPr>
      <dgm:t>
        <a:bodyPr/>
        <a:lstStyle/>
        <a:p>
          <a:endParaRPr lang="en-US" sz="1800">
            <a:solidFill>
              <a:srgbClr val="000000"/>
            </a:solidFill>
            <a:latin typeface="Calibri"/>
            <a:cs typeface="Calibri"/>
          </a:endParaRPr>
        </a:p>
      </dgm:t>
    </dgm:pt>
    <dgm:pt modelId="{80261CE1-D5C1-4941-9182-E3B4F0C43F61}">
      <dgm:prSet phldrT="[Text]" custT="1"/>
      <dgm:spPr>
        <a:effectLst/>
      </dgm:spPr>
      <dgm:t>
        <a:bodyPr/>
        <a:lstStyle/>
        <a:p>
          <a:r>
            <a:rPr lang="en-US" sz="1800" i="1" dirty="0">
              <a:solidFill>
                <a:srgbClr val="000000"/>
              </a:solidFill>
              <a:latin typeface="Calibri"/>
              <a:cs typeface="Calibri"/>
            </a:rPr>
            <a:t>Consequence</a:t>
          </a:r>
        </a:p>
      </dgm:t>
    </dgm:pt>
    <dgm:pt modelId="{B11D13CA-19BE-494E-BE73-AB0658618ED2}" type="parTrans" cxnId="{CD2CB150-7EF4-2447-8219-FCEC4B61F6F4}">
      <dgm:prSet/>
      <dgm:spPr/>
      <dgm:t>
        <a:bodyPr/>
        <a:lstStyle/>
        <a:p>
          <a:endParaRPr lang="en-US" sz="1800">
            <a:solidFill>
              <a:srgbClr val="000000"/>
            </a:solidFill>
            <a:latin typeface="Calibri"/>
            <a:cs typeface="Calibri"/>
          </a:endParaRPr>
        </a:p>
      </dgm:t>
    </dgm:pt>
    <dgm:pt modelId="{57ED5B0C-AD51-2F4C-B154-DA78F2887DBA}" type="sibTrans" cxnId="{CD2CB150-7EF4-2447-8219-FCEC4B61F6F4}">
      <dgm:prSet custT="1"/>
      <dgm:spPr>
        <a:effectLst/>
      </dgm:spPr>
      <dgm:t>
        <a:bodyPr/>
        <a:lstStyle/>
        <a:p>
          <a:endParaRPr lang="en-US" sz="1800">
            <a:solidFill>
              <a:srgbClr val="000000"/>
            </a:solidFill>
            <a:latin typeface="Calibri"/>
            <a:cs typeface="Calibri"/>
          </a:endParaRPr>
        </a:p>
      </dgm:t>
    </dgm:pt>
    <dgm:pt modelId="{F5A5BD48-504F-7E4E-AE68-085648406C13}">
      <dgm:prSet phldrT="[Text]" custT="1"/>
      <dgm:spPr>
        <a:effectLst/>
      </dgm:spPr>
      <dgm:t>
        <a:bodyPr/>
        <a:lstStyle/>
        <a:p>
          <a:r>
            <a:rPr lang="en-US" sz="1800" i="1" dirty="0">
              <a:solidFill>
                <a:srgbClr val="000000"/>
              </a:solidFill>
              <a:latin typeface="Calibri"/>
              <a:cs typeface="Calibri"/>
            </a:rPr>
            <a:t>Function</a:t>
          </a:r>
        </a:p>
      </dgm:t>
    </dgm:pt>
    <dgm:pt modelId="{CC6A3E4E-0883-884B-882B-3A93F67489C9}" type="parTrans" cxnId="{5DCB086E-9FB3-A947-A9DC-6D107B68F233}">
      <dgm:prSet/>
      <dgm:spPr/>
      <dgm:t>
        <a:bodyPr/>
        <a:lstStyle/>
        <a:p>
          <a:endParaRPr lang="en-US" sz="1800">
            <a:solidFill>
              <a:srgbClr val="000000"/>
            </a:solidFill>
            <a:latin typeface="Calibri"/>
            <a:cs typeface="Calibri"/>
          </a:endParaRPr>
        </a:p>
      </dgm:t>
    </dgm:pt>
    <dgm:pt modelId="{A855573F-824A-CA43-8276-37BDCE4ACAF1}" type="sibTrans" cxnId="{5DCB086E-9FB3-A947-A9DC-6D107B68F233}">
      <dgm:prSet/>
      <dgm:spPr/>
      <dgm:t>
        <a:bodyPr/>
        <a:lstStyle/>
        <a:p>
          <a:endParaRPr lang="en-US" sz="1800">
            <a:solidFill>
              <a:srgbClr val="000000"/>
            </a:solidFill>
            <a:latin typeface="Calibri"/>
            <a:cs typeface="Calibri"/>
          </a:endParaRPr>
        </a:p>
      </dgm:t>
    </dgm:pt>
    <dgm:pt modelId="{543C31C9-8E16-9D4E-A236-A3A6711030CE}" type="pres">
      <dgm:prSet presAssocID="{39BBB062-030D-8447-99BE-1ABA1346B2DD}" presName="linearFlow" presStyleCnt="0">
        <dgm:presLayoutVars>
          <dgm:dir/>
          <dgm:resizeHandles val="exact"/>
        </dgm:presLayoutVars>
      </dgm:prSet>
      <dgm:spPr/>
    </dgm:pt>
    <dgm:pt modelId="{EF433C10-64B4-974B-981C-B54032668A2C}" type="pres">
      <dgm:prSet presAssocID="{F3142D69-4FD9-894D-AC14-228EB3F88727}" presName="node" presStyleLbl="node1" presStyleIdx="0" presStyleCnt="4" custScaleX="141843">
        <dgm:presLayoutVars>
          <dgm:bulletEnabled val="1"/>
        </dgm:presLayoutVars>
      </dgm:prSet>
      <dgm:spPr/>
    </dgm:pt>
    <dgm:pt modelId="{A5A4297F-F500-4F49-B67E-612892E85B4F}" type="pres">
      <dgm:prSet presAssocID="{ECE7D556-DDFF-CC44-AEB6-C9D1FBEC64D1}" presName="spacerL" presStyleCnt="0"/>
      <dgm:spPr/>
    </dgm:pt>
    <dgm:pt modelId="{C8433DAB-69A9-E44E-A7FE-CEC6C409BD10}" type="pres">
      <dgm:prSet presAssocID="{ECE7D556-DDFF-CC44-AEB6-C9D1FBEC64D1}" presName="sibTrans" presStyleLbl="sibTrans2D1" presStyleIdx="0" presStyleCnt="3"/>
      <dgm:spPr/>
    </dgm:pt>
    <dgm:pt modelId="{4A99481B-F750-9C45-96DB-5B2FCA711662}" type="pres">
      <dgm:prSet presAssocID="{ECE7D556-DDFF-CC44-AEB6-C9D1FBEC64D1}" presName="spacerR" presStyleCnt="0"/>
      <dgm:spPr/>
    </dgm:pt>
    <dgm:pt modelId="{5782998B-E8F5-C749-8EF6-4E3DA0E3CA5C}" type="pres">
      <dgm:prSet presAssocID="{E9417845-5DEB-AE4D-979E-22935B22E5D6}" presName="node" presStyleLbl="node1" presStyleIdx="1" presStyleCnt="4">
        <dgm:presLayoutVars>
          <dgm:bulletEnabled val="1"/>
        </dgm:presLayoutVars>
      </dgm:prSet>
      <dgm:spPr/>
    </dgm:pt>
    <dgm:pt modelId="{83D2D4ED-CFFA-B94E-AF2D-9FDFEE264B14}" type="pres">
      <dgm:prSet presAssocID="{8F23BFF0-5485-1140-ADF3-12F70EA2E987}" presName="spacerL" presStyleCnt="0"/>
      <dgm:spPr/>
    </dgm:pt>
    <dgm:pt modelId="{669B9420-A634-904B-A5E5-18BD8C5650E2}" type="pres">
      <dgm:prSet presAssocID="{8F23BFF0-5485-1140-ADF3-12F70EA2E987}" presName="sibTrans" presStyleLbl="sibTrans2D1" presStyleIdx="1" presStyleCnt="3"/>
      <dgm:spPr/>
    </dgm:pt>
    <dgm:pt modelId="{3F4E9F47-EB16-C94B-B120-3BB413278A85}" type="pres">
      <dgm:prSet presAssocID="{8F23BFF0-5485-1140-ADF3-12F70EA2E987}" presName="spacerR" presStyleCnt="0"/>
      <dgm:spPr/>
    </dgm:pt>
    <dgm:pt modelId="{DE6C001F-6D4C-5646-899B-FFDDF656D8C8}" type="pres">
      <dgm:prSet presAssocID="{80261CE1-D5C1-4941-9182-E3B4F0C43F61}" presName="node" presStyleLbl="node1" presStyleIdx="2" presStyleCnt="4" custScaleX="138774">
        <dgm:presLayoutVars>
          <dgm:bulletEnabled val="1"/>
        </dgm:presLayoutVars>
      </dgm:prSet>
      <dgm:spPr/>
    </dgm:pt>
    <dgm:pt modelId="{5A38DEDA-B93C-8E4F-88D5-E8F7D8C35373}" type="pres">
      <dgm:prSet presAssocID="{57ED5B0C-AD51-2F4C-B154-DA78F2887DBA}" presName="spacerL" presStyleCnt="0"/>
      <dgm:spPr/>
    </dgm:pt>
    <dgm:pt modelId="{6E0A3781-BDE4-3C45-9A7E-3587388F5AD4}" type="pres">
      <dgm:prSet presAssocID="{57ED5B0C-AD51-2F4C-B154-DA78F2887DBA}" presName="sibTrans" presStyleLbl="sibTrans2D1" presStyleIdx="2" presStyleCnt="3" custLinFactNeighborX="23244" custLinFactNeighborY="-984"/>
      <dgm:spPr/>
    </dgm:pt>
    <dgm:pt modelId="{38B09377-BD37-0542-BEC5-5779AA5E73E3}" type="pres">
      <dgm:prSet presAssocID="{57ED5B0C-AD51-2F4C-B154-DA78F2887DBA}" presName="spacerR" presStyleCnt="0"/>
      <dgm:spPr/>
    </dgm:pt>
    <dgm:pt modelId="{24A4441F-FE8D-DA42-9D2C-D6FBA8F23BC5}" type="pres">
      <dgm:prSet presAssocID="{F5A5BD48-504F-7E4E-AE68-085648406C13}" presName="node" presStyleLbl="node1" presStyleIdx="3" presStyleCnt="4">
        <dgm:presLayoutVars>
          <dgm:bulletEnabled val="1"/>
        </dgm:presLayoutVars>
      </dgm:prSet>
      <dgm:spPr/>
    </dgm:pt>
  </dgm:ptLst>
  <dgm:cxnLst>
    <dgm:cxn modelId="{D8CBA024-018B-2645-B9DF-DA05B6779EF9}" type="presOf" srcId="{E9417845-5DEB-AE4D-979E-22935B22E5D6}" destId="{5782998B-E8F5-C749-8EF6-4E3DA0E3CA5C}" srcOrd="0" destOrd="0" presId="urn:microsoft.com/office/officeart/2005/8/layout/equation1"/>
    <dgm:cxn modelId="{CD2CB150-7EF4-2447-8219-FCEC4B61F6F4}" srcId="{39BBB062-030D-8447-99BE-1ABA1346B2DD}" destId="{80261CE1-D5C1-4941-9182-E3B4F0C43F61}" srcOrd="2" destOrd="0" parTransId="{B11D13CA-19BE-494E-BE73-AB0658618ED2}" sibTransId="{57ED5B0C-AD51-2F4C-B154-DA78F2887DBA}"/>
    <dgm:cxn modelId="{DE6B1767-AE34-4F4F-A451-D2C6AB1D8F03}" type="presOf" srcId="{ECE7D556-DDFF-CC44-AEB6-C9D1FBEC64D1}" destId="{C8433DAB-69A9-E44E-A7FE-CEC6C409BD10}" srcOrd="0" destOrd="0" presId="urn:microsoft.com/office/officeart/2005/8/layout/equation1"/>
    <dgm:cxn modelId="{5DCB086E-9FB3-A947-A9DC-6D107B68F233}" srcId="{39BBB062-030D-8447-99BE-1ABA1346B2DD}" destId="{F5A5BD48-504F-7E4E-AE68-085648406C13}" srcOrd="3" destOrd="0" parTransId="{CC6A3E4E-0883-884B-882B-3A93F67489C9}" sibTransId="{A855573F-824A-CA43-8276-37BDCE4ACAF1}"/>
    <dgm:cxn modelId="{027A6880-F419-1E4B-BD80-36C2D58584D1}" type="presOf" srcId="{57ED5B0C-AD51-2F4C-B154-DA78F2887DBA}" destId="{6E0A3781-BDE4-3C45-9A7E-3587388F5AD4}" srcOrd="0" destOrd="0" presId="urn:microsoft.com/office/officeart/2005/8/layout/equation1"/>
    <dgm:cxn modelId="{9FA5BC80-4F45-DB48-A3D1-A1080BC5D23E}" type="presOf" srcId="{F5A5BD48-504F-7E4E-AE68-085648406C13}" destId="{24A4441F-FE8D-DA42-9D2C-D6FBA8F23BC5}" srcOrd="0" destOrd="0" presId="urn:microsoft.com/office/officeart/2005/8/layout/equation1"/>
    <dgm:cxn modelId="{681A3A8A-D205-BE42-A040-2721CE179772}" srcId="{39BBB062-030D-8447-99BE-1ABA1346B2DD}" destId="{F3142D69-4FD9-894D-AC14-228EB3F88727}" srcOrd="0" destOrd="0" parTransId="{B0E4B042-807B-7F4D-8514-8CC7BAD291EA}" sibTransId="{ECE7D556-DDFF-CC44-AEB6-C9D1FBEC64D1}"/>
    <dgm:cxn modelId="{AD3C3A9A-A275-6D46-895B-BD2B47900F7E}" srcId="{39BBB062-030D-8447-99BE-1ABA1346B2DD}" destId="{E9417845-5DEB-AE4D-979E-22935B22E5D6}" srcOrd="1" destOrd="0" parTransId="{8330BF03-2585-3942-9F17-86FC71660442}" sibTransId="{8F23BFF0-5485-1140-ADF3-12F70EA2E987}"/>
    <dgm:cxn modelId="{AE36D3B7-931A-7D4B-A2B1-2197D1F9806D}" type="presOf" srcId="{80261CE1-D5C1-4941-9182-E3B4F0C43F61}" destId="{DE6C001F-6D4C-5646-899B-FFDDF656D8C8}" srcOrd="0" destOrd="0" presId="urn:microsoft.com/office/officeart/2005/8/layout/equation1"/>
    <dgm:cxn modelId="{2E6750CD-FF56-DC48-A879-4A502662EAF7}" type="presOf" srcId="{F3142D69-4FD9-894D-AC14-228EB3F88727}" destId="{EF433C10-64B4-974B-981C-B54032668A2C}" srcOrd="0" destOrd="0" presId="urn:microsoft.com/office/officeart/2005/8/layout/equation1"/>
    <dgm:cxn modelId="{392AD7D5-6832-5548-989A-3A01891605CC}" type="presOf" srcId="{39BBB062-030D-8447-99BE-1ABA1346B2DD}" destId="{543C31C9-8E16-9D4E-A236-A3A6711030CE}" srcOrd="0" destOrd="0" presId="urn:microsoft.com/office/officeart/2005/8/layout/equation1"/>
    <dgm:cxn modelId="{915FDADD-080B-3747-B9D7-C8A4601876F5}" type="presOf" srcId="{8F23BFF0-5485-1140-ADF3-12F70EA2E987}" destId="{669B9420-A634-904B-A5E5-18BD8C5650E2}" srcOrd="0" destOrd="0" presId="urn:microsoft.com/office/officeart/2005/8/layout/equation1"/>
    <dgm:cxn modelId="{1009EC02-B97B-7145-9256-7413D71E2647}" type="presParOf" srcId="{543C31C9-8E16-9D4E-A236-A3A6711030CE}" destId="{EF433C10-64B4-974B-981C-B54032668A2C}" srcOrd="0" destOrd="0" presId="urn:microsoft.com/office/officeart/2005/8/layout/equation1"/>
    <dgm:cxn modelId="{C18E7DEC-6934-714E-9235-A1E7C35E2C7B}" type="presParOf" srcId="{543C31C9-8E16-9D4E-A236-A3A6711030CE}" destId="{A5A4297F-F500-4F49-B67E-612892E85B4F}" srcOrd="1" destOrd="0" presId="urn:microsoft.com/office/officeart/2005/8/layout/equation1"/>
    <dgm:cxn modelId="{7299D3A3-0535-6141-B289-5B3E3F60327D}" type="presParOf" srcId="{543C31C9-8E16-9D4E-A236-A3A6711030CE}" destId="{C8433DAB-69A9-E44E-A7FE-CEC6C409BD10}" srcOrd="2" destOrd="0" presId="urn:microsoft.com/office/officeart/2005/8/layout/equation1"/>
    <dgm:cxn modelId="{88C2979F-AD5C-BA44-A879-D496E6F2F5AB}" type="presParOf" srcId="{543C31C9-8E16-9D4E-A236-A3A6711030CE}" destId="{4A99481B-F750-9C45-96DB-5B2FCA711662}" srcOrd="3" destOrd="0" presId="urn:microsoft.com/office/officeart/2005/8/layout/equation1"/>
    <dgm:cxn modelId="{63A015AA-F38B-7A47-867B-3A65FD9E5002}" type="presParOf" srcId="{543C31C9-8E16-9D4E-A236-A3A6711030CE}" destId="{5782998B-E8F5-C749-8EF6-4E3DA0E3CA5C}" srcOrd="4" destOrd="0" presId="urn:microsoft.com/office/officeart/2005/8/layout/equation1"/>
    <dgm:cxn modelId="{B18B3D68-4330-724C-9F9F-7EE6CE359466}" type="presParOf" srcId="{543C31C9-8E16-9D4E-A236-A3A6711030CE}" destId="{83D2D4ED-CFFA-B94E-AF2D-9FDFEE264B14}" srcOrd="5" destOrd="0" presId="urn:microsoft.com/office/officeart/2005/8/layout/equation1"/>
    <dgm:cxn modelId="{EF7860FE-311C-F742-BCAC-2A40712B2F84}" type="presParOf" srcId="{543C31C9-8E16-9D4E-A236-A3A6711030CE}" destId="{669B9420-A634-904B-A5E5-18BD8C5650E2}" srcOrd="6" destOrd="0" presId="urn:microsoft.com/office/officeart/2005/8/layout/equation1"/>
    <dgm:cxn modelId="{CCDD39EB-9D56-034B-98A8-005239760744}" type="presParOf" srcId="{543C31C9-8E16-9D4E-A236-A3A6711030CE}" destId="{3F4E9F47-EB16-C94B-B120-3BB413278A85}" srcOrd="7" destOrd="0" presId="urn:microsoft.com/office/officeart/2005/8/layout/equation1"/>
    <dgm:cxn modelId="{CACAA877-D458-1B45-82D3-A6E3ED05791E}" type="presParOf" srcId="{543C31C9-8E16-9D4E-A236-A3A6711030CE}" destId="{DE6C001F-6D4C-5646-899B-FFDDF656D8C8}" srcOrd="8" destOrd="0" presId="urn:microsoft.com/office/officeart/2005/8/layout/equation1"/>
    <dgm:cxn modelId="{814D2227-AF73-4D41-95FA-CC6D15F05224}" type="presParOf" srcId="{543C31C9-8E16-9D4E-A236-A3A6711030CE}" destId="{5A38DEDA-B93C-8E4F-88D5-E8F7D8C35373}" srcOrd="9" destOrd="0" presId="urn:microsoft.com/office/officeart/2005/8/layout/equation1"/>
    <dgm:cxn modelId="{E2ED5B38-3673-A44B-B2A0-42AD1FC9580E}" type="presParOf" srcId="{543C31C9-8E16-9D4E-A236-A3A6711030CE}" destId="{6E0A3781-BDE4-3C45-9A7E-3587388F5AD4}" srcOrd="10" destOrd="0" presId="urn:microsoft.com/office/officeart/2005/8/layout/equation1"/>
    <dgm:cxn modelId="{ED8DB6F5-C7F3-0146-A981-111CB42671AF}" type="presParOf" srcId="{543C31C9-8E16-9D4E-A236-A3A6711030CE}" destId="{38B09377-BD37-0542-BEC5-5779AA5E73E3}" srcOrd="11" destOrd="0" presId="urn:microsoft.com/office/officeart/2005/8/layout/equation1"/>
    <dgm:cxn modelId="{42DE2F3B-10E2-F441-BBF3-46957F6C9D91}" type="presParOf" srcId="{543C31C9-8E16-9D4E-A236-A3A6711030CE}" destId="{24A4441F-FE8D-DA42-9D2C-D6FBA8F23BC5}"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605651-9733-F948-BDE0-464CA51039A3}" type="doc">
      <dgm:prSet loTypeId="urn:microsoft.com/office/officeart/2005/8/layout/process1" loCatId="" qsTypeId="urn:microsoft.com/office/officeart/2005/8/quickstyle/simple2" qsCatId="simple" csTypeId="urn:microsoft.com/office/officeart/2005/8/colors/colorful1#9" csCatId="colorful" phldr="1"/>
      <dgm:spPr/>
    </dgm:pt>
    <dgm:pt modelId="{AD530443-0471-AD4C-ABE6-CD2EFD607469}">
      <dgm:prSet phldrT="[Text]"/>
      <dgm:spPr/>
      <dgm:t>
        <a:bodyPr/>
        <a:lstStyle/>
        <a:p>
          <a:r>
            <a:rPr lang="en-US" dirty="0">
              <a:latin typeface="Calibri"/>
              <a:cs typeface="Calibri"/>
            </a:rPr>
            <a:t>Setting</a:t>
          </a:r>
        </a:p>
      </dgm:t>
    </dgm:pt>
    <dgm:pt modelId="{EAFB1586-15C9-234B-9CEB-7A8E10E0C2A5}" type="parTrans" cxnId="{AE28ECCE-F72F-894B-B25A-C8363C297F07}">
      <dgm:prSet/>
      <dgm:spPr/>
      <dgm:t>
        <a:bodyPr/>
        <a:lstStyle/>
        <a:p>
          <a:endParaRPr lang="en-US">
            <a:latin typeface="Calibri"/>
            <a:cs typeface="Calibri"/>
          </a:endParaRPr>
        </a:p>
      </dgm:t>
    </dgm:pt>
    <dgm:pt modelId="{700738C3-42C5-1F46-AE3E-1C1ECC3C01A2}" type="sibTrans" cxnId="{AE28ECCE-F72F-894B-B25A-C8363C297F07}">
      <dgm:prSet/>
      <dgm:spPr/>
      <dgm:t>
        <a:bodyPr/>
        <a:lstStyle/>
        <a:p>
          <a:endParaRPr lang="en-US">
            <a:latin typeface="Calibri"/>
            <a:cs typeface="Calibri"/>
          </a:endParaRPr>
        </a:p>
      </dgm:t>
    </dgm:pt>
    <dgm:pt modelId="{C1A6D792-A979-D74A-804A-173A9B8D3515}">
      <dgm:prSet phldrT="[Text]"/>
      <dgm:spPr/>
      <dgm:t>
        <a:bodyPr/>
        <a:lstStyle/>
        <a:p>
          <a:r>
            <a:rPr lang="en-US" dirty="0">
              <a:latin typeface="Calibri"/>
              <a:cs typeface="Calibri"/>
            </a:rPr>
            <a:t>Antecedent</a:t>
          </a:r>
        </a:p>
      </dgm:t>
    </dgm:pt>
    <dgm:pt modelId="{742F0A15-2E64-1D49-86D4-28EDF382D405}" type="parTrans" cxnId="{12CFBC90-0915-2449-B3C0-19D169222D2A}">
      <dgm:prSet/>
      <dgm:spPr/>
      <dgm:t>
        <a:bodyPr/>
        <a:lstStyle/>
        <a:p>
          <a:endParaRPr lang="en-US">
            <a:latin typeface="Calibri"/>
            <a:cs typeface="Calibri"/>
          </a:endParaRPr>
        </a:p>
      </dgm:t>
    </dgm:pt>
    <dgm:pt modelId="{03E22461-7409-5942-AC82-FD8892689F47}" type="sibTrans" cxnId="{12CFBC90-0915-2449-B3C0-19D169222D2A}">
      <dgm:prSet/>
      <dgm:spPr/>
      <dgm:t>
        <a:bodyPr/>
        <a:lstStyle/>
        <a:p>
          <a:endParaRPr lang="en-US">
            <a:latin typeface="Calibri"/>
            <a:cs typeface="Calibri"/>
          </a:endParaRPr>
        </a:p>
      </dgm:t>
    </dgm:pt>
    <dgm:pt modelId="{A6914411-AD5A-EC4D-B730-9A396AD2ECFE}">
      <dgm:prSet phldrT="[Text]"/>
      <dgm:spPr/>
      <dgm:t>
        <a:bodyPr/>
        <a:lstStyle/>
        <a:p>
          <a:r>
            <a:rPr lang="en-US" dirty="0">
              <a:latin typeface="Calibri"/>
              <a:cs typeface="Calibri"/>
            </a:rPr>
            <a:t>Behavior</a:t>
          </a:r>
        </a:p>
      </dgm:t>
    </dgm:pt>
    <dgm:pt modelId="{018E47A8-8215-BE49-B606-33131B209036}" type="parTrans" cxnId="{77BB2D2B-D3B8-DA4C-8352-89F5E97D7A71}">
      <dgm:prSet/>
      <dgm:spPr/>
      <dgm:t>
        <a:bodyPr/>
        <a:lstStyle/>
        <a:p>
          <a:endParaRPr lang="en-US">
            <a:latin typeface="Calibri"/>
            <a:cs typeface="Calibri"/>
          </a:endParaRPr>
        </a:p>
      </dgm:t>
    </dgm:pt>
    <dgm:pt modelId="{7AEC5232-BADA-4A4A-820A-1C65B048A21E}" type="sibTrans" cxnId="{77BB2D2B-D3B8-DA4C-8352-89F5E97D7A71}">
      <dgm:prSet/>
      <dgm:spPr/>
      <dgm:t>
        <a:bodyPr/>
        <a:lstStyle/>
        <a:p>
          <a:endParaRPr lang="en-US">
            <a:latin typeface="Calibri"/>
            <a:cs typeface="Calibri"/>
          </a:endParaRPr>
        </a:p>
      </dgm:t>
    </dgm:pt>
    <dgm:pt modelId="{1D1F11F7-9711-B04E-86BE-39C1E29A3698}">
      <dgm:prSet phldrT="[Text]"/>
      <dgm:spPr/>
      <dgm:t>
        <a:bodyPr/>
        <a:lstStyle/>
        <a:p>
          <a:r>
            <a:rPr lang="en-US" dirty="0">
              <a:latin typeface="Calibri"/>
              <a:cs typeface="Calibri"/>
            </a:rPr>
            <a:t>Consequence</a:t>
          </a:r>
        </a:p>
      </dgm:t>
    </dgm:pt>
    <dgm:pt modelId="{E83C7287-92A4-2341-AABC-45A4CA9A92D1}" type="parTrans" cxnId="{751B87D3-2009-704C-83A9-733002D92B49}">
      <dgm:prSet/>
      <dgm:spPr/>
      <dgm:t>
        <a:bodyPr/>
        <a:lstStyle/>
        <a:p>
          <a:endParaRPr lang="en-US">
            <a:latin typeface="Calibri"/>
            <a:cs typeface="Calibri"/>
          </a:endParaRPr>
        </a:p>
      </dgm:t>
    </dgm:pt>
    <dgm:pt modelId="{52783D3D-CBE8-E447-BD14-9BA0C5393CDB}" type="sibTrans" cxnId="{751B87D3-2009-704C-83A9-733002D92B49}">
      <dgm:prSet/>
      <dgm:spPr/>
      <dgm:t>
        <a:bodyPr/>
        <a:lstStyle/>
        <a:p>
          <a:endParaRPr lang="en-US">
            <a:latin typeface="Calibri"/>
            <a:cs typeface="Calibri"/>
          </a:endParaRPr>
        </a:p>
      </dgm:t>
    </dgm:pt>
    <dgm:pt modelId="{7206E4FD-5FE8-8144-8C65-9EA8DE956CAD}" type="pres">
      <dgm:prSet presAssocID="{AE605651-9733-F948-BDE0-464CA51039A3}" presName="Name0" presStyleCnt="0">
        <dgm:presLayoutVars>
          <dgm:dir/>
          <dgm:resizeHandles val="exact"/>
        </dgm:presLayoutVars>
      </dgm:prSet>
      <dgm:spPr/>
    </dgm:pt>
    <dgm:pt modelId="{B5F033FD-0D9E-294A-B1B5-46BCFC28E4A4}" type="pres">
      <dgm:prSet presAssocID="{AD530443-0471-AD4C-ABE6-CD2EFD607469}" presName="node" presStyleLbl="node1" presStyleIdx="0" presStyleCnt="4" custLinFactY="14114" custLinFactNeighborX="8851" custLinFactNeighborY="100000">
        <dgm:presLayoutVars>
          <dgm:bulletEnabled val="1"/>
        </dgm:presLayoutVars>
      </dgm:prSet>
      <dgm:spPr/>
    </dgm:pt>
    <dgm:pt modelId="{EC1C2ABD-86B5-6048-A5E5-9A0B3C4F818A}" type="pres">
      <dgm:prSet presAssocID="{700738C3-42C5-1F46-AE3E-1C1ECC3C01A2}" presName="sibTrans" presStyleLbl="sibTrans2D1" presStyleIdx="0" presStyleCnt="3"/>
      <dgm:spPr/>
    </dgm:pt>
    <dgm:pt modelId="{50C3D69B-A636-1940-B866-E405FCD90764}" type="pres">
      <dgm:prSet presAssocID="{700738C3-42C5-1F46-AE3E-1C1ECC3C01A2}" presName="connectorText" presStyleLbl="sibTrans2D1" presStyleIdx="0" presStyleCnt="3"/>
      <dgm:spPr/>
    </dgm:pt>
    <dgm:pt modelId="{110B7031-56AF-6A43-A35A-BBA4609F1D81}" type="pres">
      <dgm:prSet presAssocID="{C1A6D792-A979-D74A-804A-173A9B8D3515}" presName="node" presStyleLbl="node1" presStyleIdx="1" presStyleCnt="4" custLinFactY="14114" custLinFactNeighborX="-6224" custLinFactNeighborY="100000">
        <dgm:presLayoutVars>
          <dgm:bulletEnabled val="1"/>
        </dgm:presLayoutVars>
      </dgm:prSet>
      <dgm:spPr/>
    </dgm:pt>
    <dgm:pt modelId="{87705875-C96D-A340-9B2B-571A36D63678}" type="pres">
      <dgm:prSet presAssocID="{03E22461-7409-5942-AC82-FD8892689F47}" presName="sibTrans" presStyleLbl="sibTrans2D1" presStyleIdx="1" presStyleCnt="3"/>
      <dgm:spPr/>
    </dgm:pt>
    <dgm:pt modelId="{1E7CE618-AF69-5549-BFC0-9DE5ECE17F99}" type="pres">
      <dgm:prSet presAssocID="{03E22461-7409-5942-AC82-FD8892689F47}" presName="connectorText" presStyleLbl="sibTrans2D1" presStyleIdx="1" presStyleCnt="3"/>
      <dgm:spPr/>
    </dgm:pt>
    <dgm:pt modelId="{EF304864-0BAD-5B44-A82D-BC6C41768781}" type="pres">
      <dgm:prSet presAssocID="{A6914411-AD5A-EC4D-B730-9A396AD2ECFE}" presName="node" presStyleLbl="node1" presStyleIdx="2" presStyleCnt="4" custLinFactY="14114" custLinFactNeighborX="4016" custLinFactNeighborY="100000">
        <dgm:presLayoutVars>
          <dgm:bulletEnabled val="1"/>
        </dgm:presLayoutVars>
      </dgm:prSet>
      <dgm:spPr/>
    </dgm:pt>
    <dgm:pt modelId="{EB9CB455-D79D-1B4D-9DF2-18FE9BB061C4}" type="pres">
      <dgm:prSet presAssocID="{7AEC5232-BADA-4A4A-820A-1C65B048A21E}" presName="sibTrans" presStyleLbl="sibTrans2D1" presStyleIdx="2" presStyleCnt="3" custAng="21429112" custLinFactNeighborX="11355" custLinFactNeighborY="6311"/>
      <dgm:spPr/>
    </dgm:pt>
    <dgm:pt modelId="{08AE1296-D7DF-8348-8930-B91450ECEC40}" type="pres">
      <dgm:prSet presAssocID="{7AEC5232-BADA-4A4A-820A-1C65B048A21E}" presName="connectorText" presStyleLbl="sibTrans2D1" presStyleIdx="2" presStyleCnt="3"/>
      <dgm:spPr/>
    </dgm:pt>
    <dgm:pt modelId="{B7E0C987-8388-2340-8A15-B4507B193361}" type="pres">
      <dgm:prSet presAssocID="{1D1F11F7-9711-B04E-86BE-39C1E29A3698}" presName="node" presStyleLbl="node1" presStyleIdx="3" presStyleCnt="4" custLinFactY="12460" custLinFactNeighborX="6577" custLinFactNeighborY="100000">
        <dgm:presLayoutVars>
          <dgm:bulletEnabled val="1"/>
        </dgm:presLayoutVars>
      </dgm:prSet>
      <dgm:spPr/>
    </dgm:pt>
  </dgm:ptLst>
  <dgm:cxnLst>
    <dgm:cxn modelId="{411AFA0D-3720-7D44-9C20-A18093D0B560}" type="presOf" srcId="{700738C3-42C5-1F46-AE3E-1C1ECC3C01A2}" destId="{EC1C2ABD-86B5-6048-A5E5-9A0B3C4F818A}" srcOrd="0" destOrd="0" presId="urn:microsoft.com/office/officeart/2005/8/layout/process1"/>
    <dgm:cxn modelId="{3B94A310-29CC-254C-9527-6B2138379534}" type="presOf" srcId="{700738C3-42C5-1F46-AE3E-1C1ECC3C01A2}" destId="{50C3D69B-A636-1940-B866-E405FCD90764}" srcOrd="1" destOrd="0" presId="urn:microsoft.com/office/officeart/2005/8/layout/process1"/>
    <dgm:cxn modelId="{1C5F4E1A-782D-0F4C-8FB2-EE5360A7F739}" type="presOf" srcId="{A6914411-AD5A-EC4D-B730-9A396AD2ECFE}" destId="{EF304864-0BAD-5B44-A82D-BC6C41768781}" srcOrd="0" destOrd="0" presId="urn:microsoft.com/office/officeart/2005/8/layout/process1"/>
    <dgm:cxn modelId="{77BB2D2B-D3B8-DA4C-8352-89F5E97D7A71}" srcId="{AE605651-9733-F948-BDE0-464CA51039A3}" destId="{A6914411-AD5A-EC4D-B730-9A396AD2ECFE}" srcOrd="2" destOrd="0" parTransId="{018E47A8-8215-BE49-B606-33131B209036}" sibTransId="{7AEC5232-BADA-4A4A-820A-1C65B048A21E}"/>
    <dgm:cxn modelId="{80E0C62D-8B15-8E4A-B2D5-72D699F85314}" type="presOf" srcId="{C1A6D792-A979-D74A-804A-173A9B8D3515}" destId="{110B7031-56AF-6A43-A35A-BBA4609F1D81}" srcOrd="0" destOrd="0" presId="urn:microsoft.com/office/officeart/2005/8/layout/process1"/>
    <dgm:cxn modelId="{731D6534-058D-2E48-95A4-7F382207D6D9}" type="presOf" srcId="{7AEC5232-BADA-4A4A-820A-1C65B048A21E}" destId="{08AE1296-D7DF-8348-8930-B91450ECEC40}" srcOrd="1" destOrd="0" presId="urn:microsoft.com/office/officeart/2005/8/layout/process1"/>
    <dgm:cxn modelId="{928E1B54-7528-7D41-B4E2-24A6E3113DF1}" type="presOf" srcId="{03E22461-7409-5942-AC82-FD8892689F47}" destId="{87705875-C96D-A340-9B2B-571A36D63678}" srcOrd="0" destOrd="0" presId="urn:microsoft.com/office/officeart/2005/8/layout/process1"/>
    <dgm:cxn modelId="{602D085A-B468-E546-8C42-FA4EC7B7CEDC}" type="presOf" srcId="{AE605651-9733-F948-BDE0-464CA51039A3}" destId="{7206E4FD-5FE8-8144-8C65-9EA8DE956CAD}" srcOrd="0" destOrd="0" presId="urn:microsoft.com/office/officeart/2005/8/layout/process1"/>
    <dgm:cxn modelId="{BC6CC160-2B91-F549-9F07-F3F108471E31}" type="presOf" srcId="{03E22461-7409-5942-AC82-FD8892689F47}" destId="{1E7CE618-AF69-5549-BFC0-9DE5ECE17F99}" srcOrd="1" destOrd="0" presId="urn:microsoft.com/office/officeart/2005/8/layout/process1"/>
    <dgm:cxn modelId="{12CFBC90-0915-2449-B3C0-19D169222D2A}" srcId="{AE605651-9733-F948-BDE0-464CA51039A3}" destId="{C1A6D792-A979-D74A-804A-173A9B8D3515}" srcOrd="1" destOrd="0" parTransId="{742F0A15-2E64-1D49-86D4-28EDF382D405}" sibTransId="{03E22461-7409-5942-AC82-FD8892689F47}"/>
    <dgm:cxn modelId="{B6D890A4-012E-9D49-B481-1D8776759EFD}" type="presOf" srcId="{AD530443-0471-AD4C-ABE6-CD2EFD607469}" destId="{B5F033FD-0D9E-294A-B1B5-46BCFC28E4A4}" srcOrd="0" destOrd="0" presId="urn:microsoft.com/office/officeart/2005/8/layout/process1"/>
    <dgm:cxn modelId="{9D68E0B2-C858-6743-870B-9B946193ED08}" type="presOf" srcId="{1D1F11F7-9711-B04E-86BE-39C1E29A3698}" destId="{B7E0C987-8388-2340-8A15-B4507B193361}" srcOrd="0" destOrd="0" presId="urn:microsoft.com/office/officeart/2005/8/layout/process1"/>
    <dgm:cxn modelId="{EDFF63B6-2636-D540-A1C5-5ED81C9E5459}" type="presOf" srcId="{7AEC5232-BADA-4A4A-820A-1C65B048A21E}" destId="{EB9CB455-D79D-1B4D-9DF2-18FE9BB061C4}" srcOrd="0" destOrd="0" presId="urn:microsoft.com/office/officeart/2005/8/layout/process1"/>
    <dgm:cxn modelId="{AE28ECCE-F72F-894B-B25A-C8363C297F07}" srcId="{AE605651-9733-F948-BDE0-464CA51039A3}" destId="{AD530443-0471-AD4C-ABE6-CD2EFD607469}" srcOrd="0" destOrd="0" parTransId="{EAFB1586-15C9-234B-9CEB-7A8E10E0C2A5}" sibTransId="{700738C3-42C5-1F46-AE3E-1C1ECC3C01A2}"/>
    <dgm:cxn modelId="{751B87D3-2009-704C-83A9-733002D92B49}" srcId="{AE605651-9733-F948-BDE0-464CA51039A3}" destId="{1D1F11F7-9711-B04E-86BE-39C1E29A3698}" srcOrd="3" destOrd="0" parTransId="{E83C7287-92A4-2341-AABC-45A4CA9A92D1}" sibTransId="{52783D3D-CBE8-E447-BD14-9BA0C5393CDB}"/>
    <dgm:cxn modelId="{0AEFF713-ECC4-C64A-BE7E-262B5F3EF07F}" type="presParOf" srcId="{7206E4FD-5FE8-8144-8C65-9EA8DE956CAD}" destId="{B5F033FD-0D9E-294A-B1B5-46BCFC28E4A4}" srcOrd="0" destOrd="0" presId="urn:microsoft.com/office/officeart/2005/8/layout/process1"/>
    <dgm:cxn modelId="{EE9E2C66-2AC1-7F45-A21A-826A6F1AAE10}" type="presParOf" srcId="{7206E4FD-5FE8-8144-8C65-9EA8DE956CAD}" destId="{EC1C2ABD-86B5-6048-A5E5-9A0B3C4F818A}" srcOrd="1" destOrd="0" presId="urn:microsoft.com/office/officeart/2005/8/layout/process1"/>
    <dgm:cxn modelId="{169B123A-2B56-0E47-9C29-A220DB12A596}" type="presParOf" srcId="{EC1C2ABD-86B5-6048-A5E5-9A0B3C4F818A}" destId="{50C3D69B-A636-1940-B866-E405FCD90764}" srcOrd="0" destOrd="0" presId="urn:microsoft.com/office/officeart/2005/8/layout/process1"/>
    <dgm:cxn modelId="{88DF397D-93C2-824C-8569-0AC98EB15DA4}" type="presParOf" srcId="{7206E4FD-5FE8-8144-8C65-9EA8DE956CAD}" destId="{110B7031-56AF-6A43-A35A-BBA4609F1D81}" srcOrd="2" destOrd="0" presId="urn:microsoft.com/office/officeart/2005/8/layout/process1"/>
    <dgm:cxn modelId="{0A9304AC-C0AB-CA40-AE89-3DBD85F65C3D}" type="presParOf" srcId="{7206E4FD-5FE8-8144-8C65-9EA8DE956CAD}" destId="{87705875-C96D-A340-9B2B-571A36D63678}" srcOrd="3" destOrd="0" presId="urn:microsoft.com/office/officeart/2005/8/layout/process1"/>
    <dgm:cxn modelId="{762B11D5-091F-7C4E-AD84-99957C006E39}" type="presParOf" srcId="{87705875-C96D-A340-9B2B-571A36D63678}" destId="{1E7CE618-AF69-5549-BFC0-9DE5ECE17F99}" srcOrd="0" destOrd="0" presId="urn:microsoft.com/office/officeart/2005/8/layout/process1"/>
    <dgm:cxn modelId="{313B741B-F7F6-E942-BE58-7A6FF81245C9}" type="presParOf" srcId="{7206E4FD-5FE8-8144-8C65-9EA8DE956CAD}" destId="{EF304864-0BAD-5B44-A82D-BC6C41768781}" srcOrd="4" destOrd="0" presId="urn:microsoft.com/office/officeart/2005/8/layout/process1"/>
    <dgm:cxn modelId="{BCEDBA51-D281-074D-B1D5-53FE6800F38F}" type="presParOf" srcId="{7206E4FD-5FE8-8144-8C65-9EA8DE956CAD}" destId="{EB9CB455-D79D-1B4D-9DF2-18FE9BB061C4}" srcOrd="5" destOrd="0" presId="urn:microsoft.com/office/officeart/2005/8/layout/process1"/>
    <dgm:cxn modelId="{6D46A21C-9746-E542-ADCC-D750A846C4F5}" type="presParOf" srcId="{EB9CB455-D79D-1B4D-9DF2-18FE9BB061C4}" destId="{08AE1296-D7DF-8348-8930-B91450ECEC40}" srcOrd="0" destOrd="0" presId="urn:microsoft.com/office/officeart/2005/8/layout/process1"/>
    <dgm:cxn modelId="{F5507B09-5826-274A-AF26-3E1DB310875E}" type="presParOf" srcId="{7206E4FD-5FE8-8144-8C65-9EA8DE956CAD}" destId="{B7E0C987-8388-2340-8A15-B4507B19336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00BD5C-8289-3442-BCFF-9269181CE99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47873DC9-A0BB-C34D-8C5F-DAEB8658FBAC}">
      <dgm:prSet/>
      <dgm:spPr/>
      <dgm:t>
        <a:bodyPr/>
        <a:lstStyle/>
        <a:p>
          <a:pPr rtl="0"/>
          <a:r>
            <a:rPr lang="en-US" dirty="0"/>
            <a:t>Exploration</a:t>
          </a:r>
        </a:p>
      </dgm:t>
    </dgm:pt>
    <dgm:pt modelId="{AF1D62F7-9562-F648-8018-81E678502A14}" type="parTrans" cxnId="{54F1E7FD-7E79-AF40-AFE1-91B14B02DD8C}">
      <dgm:prSet/>
      <dgm:spPr/>
      <dgm:t>
        <a:bodyPr/>
        <a:lstStyle/>
        <a:p>
          <a:endParaRPr lang="en-US"/>
        </a:p>
      </dgm:t>
    </dgm:pt>
    <dgm:pt modelId="{BC70B730-6594-614C-A5B4-5937D014FAC5}" type="sibTrans" cxnId="{54F1E7FD-7E79-AF40-AFE1-91B14B02DD8C}">
      <dgm:prSet/>
      <dgm:spPr/>
      <dgm:t>
        <a:bodyPr/>
        <a:lstStyle/>
        <a:p>
          <a:endParaRPr lang="en-US"/>
        </a:p>
      </dgm:t>
    </dgm:pt>
    <dgm:pt modelId="{A823A596-1243-BC45-8216-625DF2450646}">
      <dgm:prSet/>
      <dgm:spPr/>
      <dgm:t>
        <a:bodyPr/>
        <a:lstStyle/>
        <a:p>
          <a:pPr rtl="0"/>
          <a:r>
            <a:rPr lang="en-US" dirty="0"/>
            <a:t>Installation</a:t>
          </a:r>
        </a:p>
      </dgm:t>
    </dgm:pt>
    <dgm:pt modelId="{072D81CA-7113-2949-B2ED-9AD6DB562D0A}" type="parTrans" cxnId="{E8C463DD-C3CF-F749-81DD-70E45602A25D}">
      <dgm:prSet/>
      <dgm:spPr/>
      <dgm:t>
        <a:bodyPr/>
        <a:lstStyle/>
        <a:p>
          <a:endParaRPr lang="en-US"/>
        </a:p>
      </dgm:t>
    </dgm:pt>
    <dgm:pt modelId="{9A26B5BD-6B7D-4841-8FA4-4FCD4B161AC0}" type="sibTrans" cxnId="{E8C463DD-C3CF-F749-81DD-70E45602A25D}">
      <dgm:prSet/>
      <dgm:spPr/>
      <dgm:t>
        <a:bodyPr/>
        <a:lstStyle/>
        <a:p>
          <a:endParaRPr lang="en-US"/>
        </a:p>
      </dgm:t>
    </dgm:pt>
    <dgm:pt modelId="{44B0E8EA-E538-0F47-B29F-D19A6E4427F5}">
      <dgm:prSet/>
      <dgm:spPr/>
      <dgm:t>
        <a:bodyPr/>
        <a:lstStyle/>
        <a:p>
          <a:pPr rtl="0"/>
          <a:r>
            <a:rPr lang="en-US" dirty="0"/>
            <a:t>Initial Implementation</a:t>
          </a:r>
        </a:p>
      </dgm:t>
    </dgm:pt>
    <dgm:pt modelId="{5B59FC1A-B02A-CF49-B3F8-4CA359E10A00}" type="parTrans" cxnId="{CA55DCAE-ECC9-A840-87AF-64D2611B599E}">
      <dgm:prSet/>
      <dgm:spPr/>
      <dgm:t>
        <a:bodyPr/>
        <a:lstStyle/>
        <a:p>
          <a:endParaRPr lang="en-US"/>
        </a:p>
      </dgm:t>
    </dgm:pt>
    <dgm:pt modelId="{EED75ADA-6929-334D-AC69-3DADE1A602FB}" type="sibTrans" cxnId="{CA55DCAE-ECC9-A840-87AF-64D2611B599E}">
      <dgm:prSet/>
      <dgm:spPr/>
      <dgm:t>
        <a:bodyPr/>
        <a:lstStyle/>
        <a:p>
          <a:endParaRPr lang="en-US"/>
        </a:p>
      </dgm:t>
    </dgm:pt>
    <dgm:pt modelId="{4D6E0DED-E363-C848-9703-F368559A31E4}">
      <dgm:prSet/>
      <dgm:spPr/>
      <dgm:t>
        <a:bodyPr/>
        <a:lstStyle/>
        <a:p>
          <a:pPr rtl="0"/>
          <a:r>
            <a:rPr lang="en-US" dirty="0"/>
            <a:t>Full Implementation</a:t>
          </a:r>
        </a:p>
      </dgm:t>
    </dgm:pt>
    <dgm:pt modelId="{1F84114A-46EB-484B-B7F8-40A269DC14C7}" type="parTrans" cxnId="{51F39534-DA7C-1E4F-A740-ADDE1BAD21A4}">
      <dgm:prSet/>
      <dgm:spPr/>
      <dgm:t>
        <a:bodyPr/>
        <a:lstStyle/>
        <a:p>
          <a:endParaRPr lang="en-US"/>
        </a:p>
      </dgm:t>
    </dgm:pt>
    <dgm:pt modelId="{D335F3FF-535D-F242-B56E-47DBB352A963}" type="sibTrans" cxnId="{51F39534-DA7C-1E4F-A740-ADDE1BAD21A4}">
      <dgm:prSet/>
      <dgm:spPr/>
      <dgm:t>
        <a:bodyPr/>
        <a:lstStyle/>
        <a:p>
          <a:endParaRPr lang="en-US"/>
        </a:p>
      </dgm:t>
    </dgm:pt>
    <dgm:pt modelId="{DB7FB467-857B-6F4B-BD17-1DC282322E91}">
      <dgm:prSet/>
      <dgm:spPr/>
      <dgm:t>
        <a:bodyPr/>
        <a:lstStyle/>
        <a:p>
          <a:pPr rtl="0"/>
          <a:r>
            <a:rPr lang="en-US" dirty="0"/>
            <a:t>Innovation</a:t>
          </a:r>
        </a:p>
      </dgm:t>
    </dgm:pt>
    <dgm:pt modelId="{C8C50648-6A8D-0949-8CB4-3D8BEAC7A6E8}" type="parTrans" cxnId="{CA89BB56-F923-654B-88EC-4580B38C7170}">
      <dgm:prSet/>
      <dgm:spPr/>
      <dgm:t>
        <a:bodyPr/>
        <a:lstStyle/>
        <a:p>
          <a:endParaRPr lang="en-US"/>
        </a:p>
      </dgm:t>
    </dgm:pt>
    <dgm:pt modelId="{725B6408-222B-B04C-8AE1-AABE9DFDA7E0}" type="sibTrans" cxnId="{CA89BB56-F923-654B-88EC-4580B38C7170}">
      <dgm:prSet/>
      <dgm:spPr/>
      <dgm:t>
        <a:bodyPr/>
        <a:lstStyle/>
        <a:p>
          <a:endParaRPr lang="en-US"/>
        </a:p>
      </dgm:t>
    </dgm:pt>
    <dgm:pt modelId="{E87EEEE8-3D0A-EA41-81F0-0E14349C9D4D}">
      <dgm:prSet/>
      <dgm:spPr/>
      <dgm:t>
        <a:bodyPr/>
        <a:lstStyle/>
        <a:p>
          <a:pPr rtl="0"/>
          <a:r>
            <a:rPr lang="en-US" dirty="0"/>
            <a:t>Sustainability</a:t>
          </a:r>
        </a:p>
      </dgm:t>
    </dgm:pt>
    <dgm:pt modelId="{287B3DF9-1C78-1E4F-AD80-8757108D1EA0}" type="parTrans" cxnId="{85745B62-C676-C449-A1DE-8063C6E4B273}">
      <dgm:prSet/>
      <dgm:spPr/>
      <dgm:t>
        <a:bodyPr/>
        <a:lstStyle/>
        <a:p>
          <a:endParaRPr lang="en-US"/>
        </a:p>
      </dgm:t>
    </dgm:pt>
    <dgm:pt modelId="{E376D2DC-C945-EB47-A0C2-CFC48CFB7DCA}" type="sibTrans" cxnId="{85745B62-C676-C449-A1DE-8063C6E4B273}">
      <dgm:prSet/>
      <dgm:spPr/>
      <dgm:t>
        <a:bodyPr/>
        <a:lstStyle/>
        <a:p>
          <a:endParaRPr lang="en-US"/>
        </a:p>
      </dgm:t>
    </dgm:pt>
    <dgm:pt modelId="{EB029922-003C-A84F-ADFD-FE5582484780}" type="pres">
      <dgm:prSet presAssocID="{3500BD5C-8289-3442-BCFF-9269181CE99F}" presName="rootnode" presStyleCnt="0">
        <dgm:presLayoutVars>
          <dgm:chMax/>
          <dgm:chPref/>
          <dgm:dir/>
          <dgm:animLvl val="lvl"/>
        </dgm:presLayoutVars>
      </dgm:prSet>
      <dgm:spPr/>
    </dgm:pt>
    <dgm:pt modelId="{073C81B0-B0DD-FD49-85C8-F3DBFD2B8F9C}" type="pres">
      <dgm:prSet presAssocID="{47873DC9-A0BB-C34D-8C5F-DAEB8658FBAC}" presName="composite" presStyleCnt="0"/>
      <dgm:spPr/>
    </dgm:pt>
    <dgm:pt modelId="{B4711FC8-AEA1-4048-AA31-B4375C267384}" type="pres">
      <dgm:prSet presAssocID="{47873DC9-A0BB-C34D-8C5F-DAEB8658FBAC}" presName="LShape" presStyleLbl="alignNode1" presStyleIdx="0" presStyleCnt="11"/>
      <dgm:spPr/>
    </dgm:pt>
    <dgm:pt modelId="{CDC558BF-29D0-BE46-89AB-EA3A956D99B9}" type="pres">
      <dgm:prSet presAssocID="{47873DC9-A0BB-C34D-8C5F-DAEB8658FBAC}" presName="ParentText" presStyleLbl="revTx" presStyleIdx="0" presStyleCnt="6">
        <dgm:presLayoutVars>
          <dgm:chMax val="0"/>
          <dgm:chPref val="0"/>
          <dgm:bulletEnabled val="1"/>
        </dgm:presLayoutVars>
      </dgm:prSet>
      <dgm:spPr/>
    </dgm:pt>
    <dgm:pt modelId="{6991E3B5-7293-5F4D-ADCD-45D3BC3397A7}" type="pres">
      <dgm:prSet presAssocID="{47873DC9-A0BB-C34D-8C5F-DAEB8658FBAC}" presName="Triangle" presStyleLbl="alignNode1" presStyleIdx="1" presStyleCnt="11"/>
      <dgm:spPr/>
    </dgm:pt>
    <dgm:pt modelId="{30E297A7-3B80-004A-B5BB-92214128683E}" type="pres">
      <dgm:prSet presAssocID="{BC70B730-6594-614C-A5B4-5937D014FAC5}" presName="sibTrans" presStyleCnt="0"/>
      <dgm:spPr/>
    </dgm:pt>
    <dgm:pt modelId="{BFFCF2AD-AD41-2247-8FDE-D68B31D83FB3}" type="pres">
      <dgm:prSet presAssocID="{BC70B730-6594-614C-A5B4-5937D014FAC5}" presName="space" presStyleCnt="0"/>
      <dgm:spPr/>
    </dgm:pt>
    <dgm:pt modelId="{C56CB33F-E68D-694B-832C-094F8CB215AB}" type="pres">
      <dgm:prSet presAssocID="{A823A596-1243-BC45-8216-625DF2450646}" presName="composite" presStyleCnt="0"/>
      <dgm:spPr/>
    </dgm:pt>
    <dgm:pt modelId="{B22B960C-D0C0-0445-813D-9ABF0AF1E434}" type="pres">
      <dgm:prSet presAssocID="{A823A596-1243-BC45-8216-625DF2450646}" presName="LShape" presStyleLbl="alignNode1" presStyleIdx="2" presStyleCnt="11"/>
      <dgm:spPr/>
    </dgm:pt>
    <dgm:pt modelId="{130D7069-C8A2-8048-8FCA-18684F50F57B}" type="pres">
      <dgm:prSet presAssocID="{A823A596-1243-BC45-8216-625DF2450646}" presName="ParentText" presStyleLbl="revTx" presStyleIdx="1" presStyleCnt="6">
        <dgm:presLayoutVars>
          <dgm:chMax val="0"/>
          <dgm:chPref val="0"/>
          <dgm:bulletEnabled val="1"/>
        </dgm:presLayoutVars>
      </dgm:prSet>
      <dgm:spPr/>
    </dgm:pt>
    <dgm:pt modelId="{90FD477B-D6AB-BE4C-AC41-B0F05DB702CC}" type="pres">
      <dgm:prSet presAssocID="{A823A596-1243-BC45-8216-625DF2450646}" presName="Triangle" presStyleLbl="alignNode1" presStyleIdx="3" presStyleCnt="11"/>
      <dgm:spPr/>
    </dgm:pt>
    <dgm:pt modelId="{3247CC92-1131-C84D-B990-9F7DAB1D2E37}" type="pres">
      <dgm:prSet presAssocID="{9A26B5BD-6B7D-4841-8FA4-4FCD4B161AC0}" presName="sibTrans" presStyleCnt="0"/>
      <dgm:spPr/>
    </dgm:pt>
    <dgm:pt modelId="{F2E03B35-2C79-1C4A-BECE-C51E50B13A71}" type="pres">
      <dgm:prSet presAssocID="{9A26B5BD-6B7D-4841-8FA4-4FCD4B161AC0}" presName="space" presStyleCnt="0"/>
      <dgm:spPr/>
    </dgm:pt>
    <dgm:pt modelId="{B1AA64A8-EEE2-9043-8E7C-1ACA586C8CFE}" type="pres">
      <dgm:prSet presAssocID="{44B0E8EA-E538-0F47-B29F-D19A6E4427F5}" presName="composite" presStyleCnt="0"/>
      <dgm:spPr/>
    </dgm:pt>
    <dgm:pt modelId="{0EAC804B-2AD2-2947-B4D0-4466CDD0C391}" type="pres">
      <dgm:prSet presAssocID="{44B0E8EA-E538-0F47-B29F-D19A6E4427F5}" presName="LShape" presStyleLbl="alignNode1" presStyleIdx="4" presStyleCnt="11"/>
      <dgm:spPr/>
    </dgm:pt>
    <dgm:pt modelId="{29B6DE09-9640-D14E-88EE-5BFB81F964AF}" type="pres">
      <dgm:prSet presAssocID="{44B0E8EA-E538-0F47-B29F-D19A6E4427F5}" presName="ParentText" presStyleLbl="revTx" presStyleIdx="2" presStyleCnt="6">
        <dgm:presLayoutVars>
          <dgm:chMax val="0"/>
          <dgm:chPref val="0"/>
          <dgm:bulletEnabled val="1"/>
        </dgm:presLayoutVars>
      </dgm:prSet>
      <dgm:spPr/>
    </dgm:pt>
    <dgm:pt modelId="{BB3CF0FE-BD63-DA4E-88A1-73EA3DAB30CD}" type="pres">
      <dgm:prSet presAssocID="{44B0E8EA-E538-0F47-B29F-D19A6E4427F5}" presName="Triangle" presStyleLbl="alignNode1" presStyleIdx="5" presStyleCnt="11"/>
      <dgm:spPr/>
    </dgm:pt>
    <dgm:pt modelId="{28C6979B-576D-E74B-A583-C0273C5188FD}" type="pres">
      <dgm:prSet presAssocID="{EED75ADA-6929-334D-AC69-3DADE1A602FB}" presName="sibTrans" presStyleCnt="0"/>
      <dgm:spPr/>
    </dgm:pt>
    <dgm:pt modelId="{F88F0C1C-AA51-094F-9328-23B62F7CA517}" type="pres">
      <dgm:prSet presAssocID="{EED75ADA-6929-334D-AC69-3DADE1A602FB}" presName="space" presStyleCnt="0"/>
      <dgm:spPr/>
    </dgm:pt>
    <dgm:pt modelId="{98A5F3A3-3AFD-2745-BCB4-0A90C057240F}" type="pres">
      <dgm:prSet presAssocID="{4D6E0DED-E363-C848-9703-F368559A31E4}" presName="composite" presStyleCnt="0"/>
      <dgm:spPr/>
    </dgm:pt>
    <dgm:pt modelId="{6579A1A9-19FD-364F-8756-E6C6E20AD525}" type="pres">
      <dgm:prSet presAssocID="{4D6E0DED-E363-C848-9703-F368559A31E4}" presName="LShape" presStyleLbl="alignNode1" presStyleIdx="6" presStyleCnt="11"/>
      <dgm:spPr/>
    </dgm:pt>
    <dgm:pt modelId="{046DC587-338B-D643-B0EE-F1C4F2669BC0}" type="pres">
      <dgm:prSet presAssocID="{4D6E0DED-E363-C848-9703-F368559A31E4}" presName="ParentText" presStyleLbl="revTx" presStyleIdx="3" presStyleCnt="6">
        <dgm:presLayoutVars>
          <dgm:chMax val="0"/>
          <dgm:chPref val="0"/>
          <dgm:bulletEnabled val="1"/>
        </dgm:presLayoutVars>
      </dgm:prSet>
      <dgm:spPr/>
    </dgm:pt>
    <dgm:pt modelId="{C572E897-F87F-FB4A-8B9B-CAB99E69AFB5}" type="pres">
      <dgm:prSet presAssocID="{4D6E0DED-E363-C848-9703-F368559A31E4}" presName="Triangle" presStyleLbl="alignNode1" presStyleIdx="7" presStyleCnt="11"/>
      <dgm:spPr/>
    </dgm:pt>
    <dgm:pt modelId="{C27CCE3D-E027-5448-821A-EF9628C35DEC}" type="pres">
      <dgm:prSet presAssocID="{D335F3FF-535D-F242-B56E-47DBB352A963}" presName="sibTrans" presStyleCnt="0"/>
      <dgm:spPr/>
    </dgm:pt>
    <dgm:pt modelId="{837148CE-F0F5-EC4C-8BB1-C593DF8ECBCB}" type="pres">
      <dgm:prSet presAssocID="{D335F3FF-535D-F242-B56E-47DBB352A963}" presName="space" presStyleCnt="0"/>
      <dgm:spPr/>
    </dgm:pt>
    <dgm:pt modelId="{7D1F36C6-F37B-2F48-8107-969FC76EE5AE}" type="pres">
      <dgm:prSet presAssocID="{DB7FB467-857B-6F4B-BD17-1DC282322E91}" presName="composite" presStyleCnt="0"/>
      <dgm:spPr/>
    </dgm:pt>
    <dgm:pt modelId="{D987F730-D3A8-334F-99FE-B964585FF850}" type="pres">
      <dgm:prSet presAssocID="{DB7FB467-857B-6F4B-BD17-1DC282322E91}" presName="LShape" presStyleLbl="alignNode1" presStyleIdx="8" presStyleCnt="11"/>
      <dgm:spPr/>
    </dgm:pt>
    <dgm:pt modelId="{FFA6CC39-CA63-934B-A8D9-949928302285}" type="pres">
      <dgm:prSet presAssocID="{DB7FB467-857B-6F4B-BD17-1DC282322E91}" presName="ParentText" presStyleLbl="revTx" presStyleIdx="4" presStyleCnt="6">
        <dgm:presLayoutVars>
          <dgm:chMax val="0"/>
          <dgm:chPref val="0"/>
          <dgm:bulletEnabled val="1"/>
        </dgm:presLayoutVars>
      </dgm:prSet>
      <dgm:spPr/>
    </dgm:pt>
    <dgm:pt modelId="{FC971C7F-C597-1141-AC2A-E10ACA7E9887}" type="pres">
      <dgm:prSet presAssocID="{DB7FB467-857B-6F4B-BD17-1DC282322E91}" presName="Triangle" presStyleLbl="alignNode1" presStyleIdx="9" presStyleCnt="11"/>
      <dgm:spPr/>
    </dgm:pt>
    <dgm:pt modelId="{D791390E-23E9-D047-B5DE-478AC1DF85FB}" type="pres">
      <dgm:prSet presAssocID="{725B6408-222B-B04C-8AE1-AABE9DFDA7E0}" presName="sibTrans" presStyleCnt="0"/>
      <dgm:spPr/>
    </dgm:pt>
    <dgm:pt modelId="{2E71D7B8-9E94-4442-BFEB-E91FB9E9CDEA}" type="pres">
      <dgm:prSet presAssocID="{725B6408-222B-B04C-8AE1-AABE9DFDA7E0}" presName="space" presStyleCnt="0"/>
      <dgm:spPr/>
    </dgm:pt>
    <dgm:pt modelId="{4DF013F4-7DF6-804A-B49B-78A0F762D984}" type="pres">
      <dgm:prSet presAssocID="{E87EEEE8-3D0A-EA41-81F0-0E14349C9D4D}" presName="composite" presStyleCnt="0"/>
      <dgm:spPr/>
    </dgm:pt>
    <dgm:pt modelId="{7C488DF9-AE35-5742-A5ED-612A7183DCCE}" type="pres">
      <dgm:prSet presAssocID="{E87EEEE8-3D0A-EA41-81F0-0E14349C9D4D}" presName="LShape" presStyleLbl="alignNode1" presStyleIdx="10" presStyleCnt="11"/>
      <dgm:spPr/>
    </dgm:pt>
    <dgm:pt modelId="{50DA1F91-5C46-7C4C-82A5-DDAA5B10A78E}" type="pres">
      <dgm:prSet presAssocID="{E87EEEE8-3D0A-EA41-81F0-0E14349C9D4D}" presName="ParentText" presStyleLbl="revTx" presStyleIdx="5" presStyleCnt="6">
        <dgm:presLayoutVars>
          <dgm:chMax val="0"/>
          <dgm:chPref val="0"/>
          <dgm:bulletEnabled val="1"/>
        </dgm:presLayoutVars>
      </dgm:prSet>
      <dgm:spPr/>
    </dgm:pt>
  </dgm:ptLst>
  <dgm:cxnLst>
    <dgm:cxn modelId="{D66C8208-B7CA-0A40-9BA5-BD2EB78FA3EE}" type="presOf" srcId="{A823A596-1243-BC45-8216-625DF2450646}" destId="{130D7069-C8A2-8048-8FCA-18684F50F57B}" srcOrd="0" destOrd="0" presId="urn:microsoft.com/office/officeart/2009/3/layout/StepUpProcess"/>
    <dgm:cxn modelId="{A898CF14-28DE-FF47-BEB5-6812902CF9EF}" type="presOf" srcId="{E87EEEE8-3D0A-EA41-81F0-0E14349C9D4D}" destId="{50DA1F91-5C46-7C4C-82A5-DDAA5B10A78E}" srcOrd="0" destOrd="0" presId="urn:microsoft.com/office/officeart/2009/3/layout/StepUpProcess"/>
    <dgm:cxn modelId="{61C5092C-3654-A04A-A2BD-1DDD2BD4729F}" type="presOf" srcId="{44B0E8EA-E538-0F47-B29F-D19A6E4427F5}" destId="{29B6DE09-9640-D14E-88EE-5BFB81F964AF}" srcOrd="0" destOrd="0" presId="urn:microsoft.com/office/officeart/2009/3/layout/StepUpProcess"/>
    <dgm:cxn modelId="{51F39534-DA7C-1E4F-A740-ADDE1BAD21A4}" srcId="{3500BD5C-8289-3442-BCFF-9269181CE99F}" destId="{4D6E0DED-E363-C848-9703-F368559A31E4}" srcOrd="3" destOrd="0" parTransId="{1F84114A-46EB-484B-B7F8-40A269DC14C7}" sibTransId="{D335F3FF-535D-F242-B56E-47DBB352A963}"/>
    <dgm:cxn modelId="{CA89BB56-F923-654B-88EC-4580B38C7170}" srcId="{3500BD5C-8289-3442-BCFF-9269181CE99F}" destId="{DB7FB467-857B-6F4B-BD17-1DC282322E91}" srcOrd="4" destOrd="0" parTransId="{C8C50648-6A8D-0949-8CB4-3D8BEAC7A6E8}" sibTransId="{725B6408-222B-B04C-8AE1-AABE9DFDA7E0}"/>
    <dgm:cxn modelId="{E51C7E5C-6F90-5E4D-AEC5-9E741046B1BF}" type="presOf" srcId="{4D6E0DED-E363-C848-9703-F368559A31E4}" destId="{046DC587-338B-D643-B0EE-F1C4F2669BC0}" srcOrd="0" destOrd="0" presId="urn:microsoft.com/office/officeart/2009/3/layout/StepUpProcess"/>
    <dgm:cxn modelId="{85745B62-C676-C449-A1DE-8063C6E4B273}" srcId="{3500BD5C-8289-3442-BCFF-9269181CE99F}" destId="{E87EEEE8-3D0A-EA41-81F0-0E14349C9D4D}" srcOrd="5" destOrd="0" parTransId="{287B3DF9-1C78-1E4F-AD80-8757108D1EA0}" sibTransId="{E376D2DC-C945-EB47-A0C2-CFC48CFB7DCA}"/>
    <dgm:cxn modelId="{CA55DCAE-ECC9-A840-87AF-64D2611B599E}" srcId="{3500BD5C-8289-3442-BCFF-9269181CE99F}" destId="{44B0E8EA-E538-0F47-B29F-D19A6E4427F5}" srcOrd="2" destOrd="0" parTransId="{5B59FC1A-B02A-CF49-B3F8-4CA359E10A00}" sibTransId="{EED75ADA-6929-334D-AC69-3DADE1A602FB}"/>
    <dgm:cxn modelId="{C4087BBF-D2B9-0440-9DCC-DF622846943C}" type="presOf" srcId="{47873DC9-A0BB-C34D-8C5F-DAEB8658FBAC}" destId="{CDC558BF-29D0-BE46-89AB-EA3A956D99B9}" srcOrd="0" destOrd="0" presId="urn:microsoft.com/office/officeart/2009/3/layout/StepUpProcess"/>
    <dgm:cxn modelId="{DB37E4C2-60BE-0D4C-92ED-3F3BE08C3EF0}" type="presOf" srcId="{DB7FB467-857B-6F4B-BD17-1DC282322E91}" destId="{FFA6CC39-CA63-934B-A8D9-949928302285}" srcOrd="0" destOrd="0" presId="urn:microsoft.com/office/officeart/2009/3/layout/StepUpProcess"/>
    <dgm:cxn modelId="{E8C463DD-C3CF-F749-81DD-70E45602A25D}" srcId="{3500BD5C-8289-3442-BCFF-9269181CE99F}" destId="{A823A596-1243-BC45-8216-625DF2450646}" srcOrd="1" destOrd="0" parTransId="{072D81CA-7113-2949-B2ED-9AD6DB562D0A}" sibTransId="{9A26B5BD-6B7D-4841-8FA4-4FCD4B161AC0}"/>
    <dgm:cxn modelId="{6D9F6CE1-24AF-444B-A4A9-CE85F5856DF7}" type="presOf" srcId="{3500BD5C-8289-3442-BCFF-9269181CE99F}" destId="{EB029922-003C-A84F-ADFD-FE5582484780}" srcOrd="0" destOrd="0" presId="urn:microsoft.com/office/officeart/2009/3/layout/StepUpProcess"/>
    <dgm:cxn modelId="{54F1E7FD-7E79-AF40-AFE1-91B14B02DD8C}" srcId="{3500BD5C-8289-3442-BCFF-9269181CE99F}" destId="{47873DC9-A0BB-C34D-8C5F-DAEB8658FBAC}" srcOrd="0" destOrd="0" parTransId="{AF1D62F7-9562-F648-8018-81E678502A14}" sibTransId="{BC70B730-6594-614C-A5B4-5937D014FAC5}"/>
    <dgm:cxn modelId="{10D88B38-ED66-454B-9023-3FC0251B5E03}" type="presParOf" srcId="{EB029922-003C-A84F-ADFD-FE5582484780}" destId="{073C81B0-B0DD-FD49-85C8-F3DBFD2B8F9C}" srcOrd="0" destOrd="0" presId="urn:microsoft.com/office/officeart/2009/3/layout/StepUpProcess"/>
    <dgm:cxn modelId="{9AEABDAE-F7DA-A048-B6EB-27099AC1B7FB}" type="presParOf" srcId="{073C81B0-B0DD-FD49-85C8-F3DBFD2B8F9C}" destId="{B4711FC8-AEA1-4048-AA31-B4375C267384}" srcOrd="0" destOrd="0" presId="urn:microsoft.com/office/officeart/2009/3/layout/StepUpProcess"/>
    <dgm:cxn modelId="{928D56BC-C5FA-254C-957A-CCA0D7439F4C}" type="presParOf" srcId="{073C81B0-B0DD-FD49-85C8-F3DBFD2B8F9C}" destId="{CDC558BF-29D0-BE46-89AB-EA3A956D99B9}" srcOrd="1" destOrd="0" presId="urn:microsoft.com/office/officeart/2009/3/layout/StepUpProcess"/>
    <dgm:cxn modelId="{DBBCBA09-7A64-FC48-AE3F-3C9D5400B266}" type="presParOf" srcId="{073C81B0-B0DD-FD49-85C8-F3DBFD2B8F9C}" destId="{6991E3B5-7293-5F4D-ADCD-45D3BC3397A7}" srcOrd="2" destOrd="0" presId="urn:microsoft.com/office/officeart/2009/3/layout/StepUpProcess"/>
    <dgm:cxn modelId="{B1AABB1D-E692-2743-A44E-9C7AACEFF3B1}" type="presParOf" srcId="{EB029922-003C-A84F-ADFD-FE5582484780}" destId="{30E297A7-3B80-004A-B5BB-92214128683E}" srcOrd="1" destOrd="0" presId="urn:microsoft.com/office/officeart/2009/3/layout/StepUpProcess"/>
    <dgm:cxn modelId="{7FB63C4E-CE33-C94A-8BEA-07307853BAC1}" type="presParOf" srcId="{30E297A7-3B80-004A-B5BB-92214128683E}" destId="{BFFCF2AD-AD41-2247-8FDE-D68B31D83FB3}" srcOrd="0" destOrd="0" presId="urn:microsoft.com/office/officeart/2009/3/layout/StepUpProcess"/>
    <dgm:cxn modelId="{F414F2BF-E1CD-D244-959F-E3FA14FAA045}" type="presParOf" srcId="{EB029922-003C-A84F-ADFD-FE5582484780}" destId="{C56CB33F-E68D-694B-832C-094F8CB215AB}" srcOrd="2" destOrd="0" presId="urn:microsoft.com/office/officeart/2009/3/layout/StepUpProcess"/>
    <dgm:cxn modelId="{EE00FD0F-C2BD-A647-A1F1-13F92EFFA436}" type="presParOf" srcId="{C56CB33F-E68D-694B-832C-094F8CB215AB}" destId="{B22B960C-D0C0-0445-813D-9ABF0AF1E434}" srcOrd="0" destOrd="0" presId="urn:microsoft.com/office/officeart/2009/3/layout/StepUpProcess"/>
    <dgm:cxn modelId="{111B5FD1-8656-444E-998D-EB2693CF7DAE}" type="presParOf" srcId="{C56CB33F-E68D-694B-832C-094F8CB215AB}" destId="{130D7069-C8A2-8048-8FCA-18684F50F57B}" srcOrd="1" destOrd="0" presId="urn:microsoft.com/office/officeart/2009/3/layout/StepUpProcess"/>
    <dgm:cxn modelId="{49A8C4B9-1853-C547-B478-6D45C1AB6FB0}" type="presParOf" srcId="{C56CB33F-E68D-694B-832C-094F8CB215AB}" destId="{90FD477B-D6AB-BE4C-AC41-B0F05DB702CC}" srcOrd="2" destOrd="0" presId="urn:microsoft.com/office/officeart/2009/3/layout/StepUpProcess"/>
    <dgm:cxn modelId="{5F412531-FA56-264D-9843-D02BA8C80234}" type="presParOf" srcId="{EB029922-003C-A84F-ADFD-FE5582484780}" destId="{3247CC92-1131-C84D-B990-9F7DAB1D2E37}" srcOrd="3" destOrd="0" presId="urn:microsoft.com/office/officeart/2009/3/layout/StepUpProcess"/>
    <dgm:cxn modelId="{8B353223-CD6F-2A46-AB86-2512CD4F7C2D}" type="presParOf" srcId="{3247CC92-1131-C84D-B990-9F7DAB1D2E37}" destId="{F2E03B35-2C79-1C4A-BECE-C51E50B13A71}" srcOrd="0" destOrd="0" presId="urn:microsoft.com/office/officeart/2009/3/layout/StepUpProcess"/>
    <dgm:cxn modelId="{55653FCD-9A06-5D46-9485-49791A06744D}" type="presParOf" srcId="{EB029922-003C-A84F-ADFD-FE5582484780}" destId="{B1AA64A8-EEE2-9043-8E7C-1ACA586C8CFE}" srcOrd="4" destOrd="0" presId="urn:microsoft.com/office/officeart/2009/3/layout/StepUpProcess"/>
    <dgm:cxn modelId="{718AE790-CA59-9F41-9CC5-0AE3801619A5}" type="presParOf" srcId="{B1AA64A8-EEE2-9043-8E7C-1ACA586C8CFE}" destId="{0EAC804B-2AD2-2947-B4D0-4466CDD0C391}" srcOrd="0" destOrd="0" presId="urn:microsoft.com/office/officeart/2009/3/layout/StepUpProcess"/>
    <dgm:cxn modelId="{386D4BCA-275E-6A48-B598-9BE1CE62F76E}" type="presParOf" srcId="{B1AA64A8-EEE2-9043-8E7C-1ACA586C8CFE}" destId="{29B6DE09-9640-D14E-88EE-5BFB81F964AF}" srcOrd="1" destOrd="0" presId="urn:microsoft.com/office/officeart/2009/3/layout/StepUpProcess"/>
    <dgm:cxn modelId="{D84DD623-35BA-D948-BC25-311280A15C7D}" type="presParOf" srcId="{B1AA64A8-EEE2-9043-8E7C-1ACA586C8CFE}" destId="{BB3CF0FE-BD63-DA4E-88A1-73EA3DAB30CD}" srcOrd="2" destOrd="0" presId="urn:microsoft.com/office/officeart/2009/3/layout/StepUpProcess"/>
    <dgm:cxn modelId="{A78F47CD-CA59-3E4F-BE78-1BB0C66155EC}" type="presParOf" srcId="{EB029922-003C-A84F-ADFD-FE5582484780}" destId="{28C6979B-576D-E74B-A583-C0273C5188FD}" srcOrd="5" destOrd="0" presId="urn:microsoft.com/office/officeart/2009/3/layout/StepUpProcess"/>
    <dgm:cxn modelId="{C3400A9B-7F2E-0C4D-81BE-9AD5E64B52D6}" type="presParOf" srcId="{28C6979B-576D-E74B-A583-C0273C5188FD}" destId="{F88F0C1C-AA51-094F-9328-23B62F7CA517}" srcOrd="0" destOrd="0" presId="urn:microsoft.com/office/officeart/2009/3/layout/StepUpProcess"/>
    <dgm:cxn modelId="{72985DD7-33CE-9143-8945-5818B147624C}" type="presParOf" srcId="{EB029922-003C-A84F-ADFD-FE5582484780}" destId="{98A5F3A3-3AFD-2745-BCB4-0A90C057240F}" srcOrd="6" destOrd="0" presId="urn:microsoft.com/office/officeart/2009/3/layout/StepUpProcess"/>
    <dgm:cxn modelId="{276C14BC-49BE-3847-BE4E-075668733F0C}" type="presParOf" srcId="{98A5F3A3-3AFD-2745-BCB4-0A90C057240F}" destId="{6579A1A9-19FD-364F-8756-E6C6E20AD525}" srcOrd="0" destOrd="0" presId="urn:microsoft.com/office/officeart/2009/3/layout/StepUpProcess"/>
    <dgm:cxn modelId="{7610A519-B8FA-214A-A09B-7E8BB9B722B8}" type="presParOf" srcId="{98A5F3A3-3AFD-2745-BCB4-0A90C057240F}" destId="{046DC587-338B-D643-B0EE-F1C4F2669BC0}" srcOrd="1" destOrd="0" presId="urn:microsoft.com/office/officeart/2009/3/layout/StepUpProcess"/>
    <dgm:cxn modelId="{1E7B6343-65B2-2046-B9CD-C3EDC8BDCB5F}" type="presParOf" srcId="{98A5F3A3-3AFD-2745-BCB4-0A90C057240F}" destId="{C572E897-F87F-FB4A-8B9B-CAB99E69AFB5}" srcOrd="2" destOrd="0" presId="urn:microsoft.com/office/officeart/2009/3/layout/StepUpProcess"/>
    <dgm:cxn modelId="{AAA1A609-A6AB-574B-A649-A46D5E45C161}" type="presParOf" srcId="{EB029922-003C-A84F-ADFD-FE5582484780}" destId="{C27CCE3D-E027-5448-821A-EF9628C35DEC}" srcOrd="7" destOrd="0" presId="urn:microsoft.com/office/officeart/2009/3/layout/StepUpProcess"/>
    <dgm:cxn modelId="{E1CD3EBD-45D7-C149-B775-EA5A315932A1}" type="presParOf" srcId="{C27CCE3D-E027-5448-821A-EF9628C35DEC}" destId="{837148CE-F0F5-EC4C-8BB1-C593DF8ECBCB}" srcOrd="0" destOrd="0" presId="urn:microsoft.com/office/officeart/2009/3/layout/StepUpProcess"/>
    <dgm:cxn modelId="{A50ED71D-B3D7-E94E-9249-74052D2165A0}" type="presParOf" srcId="{EB029922-003C-A84F-ADFD-FE5582484780}" destId="{7D1F36C6-F37B-2F48-8107-969FC76EE5AE}" srcOrd="8" destOrd="0" presId="urn:microsoft.com/office/officeart/2009/3/layout/StepUpProcess"/>
    <dgm:cxn modelId="{9910495E-4AA7-FB45-B19C-232971BD4D17}" type="presParOf" srcId="{7D1F36C6-F37B-2F48-8107-969FC76EE5AE}" destId="{D987F730-D3A8-334F-99FE-B964585FF850}" srcOrd="0" destOrd="0" presId="urn:microsoft.com/office/officeart/2009/3/layout/StepUpProcess"/>
    <dgm:cxn modelId="{43F98602-C1EF-D344-BD8C-82DE5F9C3657}" type="presParOf" srcId="{7D1F36C6-F37B-2F48-8107-969FC76EE5AE}" destId="{FFA6CC39-CA63-934B-A8D9-949928302285}" srcOrd="1" destOrd="0" presId="urn:microsoft.com/office/officeart/2009/3/layout/StepUpProcess"/>
    <dgm:cxn modelId="{1B5D11B3-7103-F24A-9877-EED021F2BAD4}" type="presParOf" srcId="{7D1F36C6-F37B-2F48-8107-969FC76EE5AE}" destId="{FC971C7F-C597-1141-AC2A-E10ACA7E9887}" srcOrd="2" destOrd="0" presId="urn:microsoft.com/office/officeart/2009/3/layout/StepUpProcess"/>
    <dgm:cxn modelId="{51084536-8737-BD4B-B191-A01EC8AD0556}" type="presParOf" srcId="{EB029922-003C-A84F-ADFD-FE5582484780}" destId="{D791390E-23E9-D047-B5DE-478AC1DF85FB}" srcOrd="9" destOrd="0" presId="urn:microsoft.com/office/officeart/2009/3/layout/StepUpProcess"/>
    <dgm:cxn modelId="{6FF80325-A8A3-CB49-87A0-B5472C0B14CE}" type="presParOf" srcId="{D791390E-23E9-D047-B5DE-478AC1DF85FB}" destId="{2E71D7B8-9E94-4442-BFEB-E91FB9E9CDEA}" srcOrd="0" destOrd="0" presId="urn:microsoft.com/office/officeart/2009/3/layout/StepUpProcess"/>
    <dgm:cxn modelId="{7B69265D-4348-5B46-A289-A19EC58D8C9E}" type="presParOf" srcId="{EB029922-003C-A84F-ADFD-FE5582484780}" destId="{4DF013F4-7DF6-804A-B49B-78A0F762D984}" srcOrd="10" destOrd="0" presId="urn:microsoft.com/office/officeart/2009/3/layout/StepUpProcess"/>
    <dgm:cxn modelId="{6A45FAE1-2A98-3F49-B25A-D50134B09057}" type="presParOf" srcId="{4DF013F4-7DF6-804A-B49B-78A0F762D984}" destId="{7C488DF9-AE35-5742-A5ED-612A7183DCCE}" srcOrd="0" destOrd="0" presId="urn:microsoft.com/office/officeart/2009/3/layout/StepUpProcess"/>
    <dgm:cxn modelId="{1D5E39CF-3CBA-2742-B8B9-5BA3B0F9227D}" type="presParOf" srcId="{4DF013F4-7DF6-804A-B49B-78A0F762D984}" destId="{50DA1F91-5C46-7C4C-82A5-DDAA5B10A7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B6829132-EDC0-0E4A-8BD4-5739CF2A9EDA}"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38681894-D465-B249-BB45-45EEDC90D179}" type="presOf" srcId="{47674A09-9520-420F-9F0B-B150E9454BB5}" destId="{E56AD7BB-BE5A-4291-A469-A249A6DDF639}" srcOrd="1" destOrd="0" presId="urn:microsoft.com/office/officeart/2005/8/layout/pyramid1"/>
    <dgm:cxn modelId="{5E5CD3B0-87BD-184F-945D-BB67D7FFBCB3}" type="presOf" srcId="{C23299B2-BC21-48F2-A684-87AC1328B708}" destId="{860136A2-BC36-4BC2-AC9F-4F15965CAAF2}" srcOrd="0" destOrd="0" presId="urn:microsoft.com/office/officeart/2005/8/layout/pyramid1"/>
    <dgm:cxn modelId="{BE99F1F9-2BC5-C24C-91FB-18D7BFF71F0D}" type="presParOf" srcId="{860136A2-BC36-4BC2-AC9F-4F15965CAAF2}" destId="{5DE2F9FD-84D6-47A0-B0C2-3E100271E551}" srcOrd="0" destOrd="0" presId="urn:microsoft.com/office/officeart/2005/8/layout/pyramid1"/>
    <dgm:cxn modelId="{8E35C724-B9DA-4A43-90F0-AF9BAD0E064D}" type="presParOf" srcId="{5DE2F9FD-84D6-47A0-B0C2-3E100271E551}" destId="{CEF699C1-73B8-4B5E-AE13-87B8A23DED2D}" srcOrd="0" destOrd="0" presId="urn:microsoft.com/office/officeart/2005/8/layout/pyramid1"/>
    <dgm:cxn modelId="{BE5F4A69-66FF-B24E-9D32-613CD832DB77}"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a:t>Universal</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t>Targeted</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t>Intensive</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983A7D40-2665-1545-AA1D-87EF8E44D5C3}" type="presOf" srcId="{B60BBE5F-A665-46F2-B919-1153C04CBD02}" destId="{D6BFCB8B-9EFA-490C-AAD3-ED7928DE275A}"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236C4353-A200-48EB-89CB-BD45285A3F41}" srcId="{7A39768E-39A6-4FA9-A4B1-F5CD4CB6EEAE}" destId="{636B6905-8B07-4A8A-9920-CB8277CBCEC8}" srcOrd="1" destOrd="0" parTransId="{1F4EB6FC-6070-47DA-9E35-F176490CE62F}" sibTransId="{465F3017-FBCE-4CE5-8C7F-08B964924BB3}"/>
    <dgm:cxn modelId="{61838675-EDA3-424A-B753-A09A644C2AEA}" type="presOf" srcId="{7A39768E-39A6-4FA9-A4B1-F5CD4CB6EEAE}" destId="{C418DCAE-306E-4AF7-A07C-93313C08AC51}" srcOrd="0" destOrd="0" presId="urn:microsoft.com/office/officeart/2005/8/layout/arrow2"/>
    <dgm:cxn modelId="{FF0DCE8B-1CEA-A54B-BA11-9D6060D6AB77}" type="presOf" srcId="{18A232E2-9330-45BA-8F3D-94B65CEB4C6E}" destId="{CBF801E5-F605-4B6B-AD44-734A83015E31}" srcOrd="0" destOrd="0" presId="urn:microsoft.com/office/officeart/2005/8/layout/arrow2"/>
    <dgm:cxn modelId="{2FEFBCB5-C4A1-6940-B10B-C5CAFC9E3CB7}" type="presOf" srcId="{636B6905-8B07-4A8A-9920-CB8277CBCEC8}" destId="{762E8C8B-CBB3-47CF-BB93-4E34DA5A865B}"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1B34414D-DDB7-BB4D-AD7B-DAF405351FB0}" type="presParOf" srcId="{C418DCAE-306E-4AF7-A07C-93313C08AC51}" destId="{71BCD42B-AD35-4119-8173-705E9B203F4E}" srcOrd="0" destOrd="0" presId="urn:microsoft.com/office/officeart/2005/8/layout/arrow2"/>
    <dgm:cxn modelId="{F3C8480B-585D-364F-B0DF-31973D985DF3}" type="presParOf" srcId="{C418DCAE-306E-4AF7-A07C-93313C08AC51}" destId="{1DC85ACA-369C-4434-B04E-417D8B11B123}" srcOrd="1" destOrd="0" presId="urn:microsoft.com/office/officeart/2005/8/layout/arrow2"/>
    <dgm:cxn modelId="{E2B2C143-64E1-3649-B806-0E1C5F63B037}" type="presParOf" srcId="{1DC85ACA-369C-4434-B04E-417D8B11B123}" destId="{7A58CA06-7CF4-4880-8AFF-C27C46361B7A}" srcOrd="0" destOrd="0" presId="urn:microsoft.com/office/officeart/2005/8/layout/arrow2"/>
    <dgm:cxn modelId="{11B70EE9-C3AA-0A40-B90D-6728D69A012C}" type="presParOf" srcId="{1DC85ACA-369C-4434-B04E-417D8B11B123}" destId="{CBF801E5-F605-4B6B-AD44-734A83015E31}" srcOrd="1" destOrd="0" presId="urn:microsoft.com/office/officeart/2005/8/layout/arrow2"/>
    <dgm:cxn modelId="{65B1B01C-29DB-794D-BAAA-BA7BC721E828}" type="presParOf" srcId="{1DC85ACA-369C-4434-B04E-417D8B11B123}" destId="{486B20C5-91A5-4C36-8053-3B9ACF3D938D}" srcOrd="2" destOrd="0" presId="urn:microsoft.com/office/officeart/2005/8/layout/arrow2"/>
    <dgm:cxn modelId="{089A6DC8-8AFC-D34D-A314-A00D1485652A}" type="presParOf" srcId="{1DC85ACA-369C-4434-B04E-417D8B11B123}" destId="{762E8C8B-CBB3-47CF-BB93-4E34DA5A865B}" srcOrd="3" destOrd="0" presId="urn:microsoft.com/office/officeart/2005/8/layout/arrow2"/>
    <dgm:cxn modelId="{62EF15D4-F635-9549-A911-9030BEF67C44}" type="presParOf" srcId="{1DC85ACA-369C-4434-B04E-417D8B11B123}" destId="{CC2DC6BB-4BD5-444C-A232-89F7B6D9B5AD}" srcOrd="4" destOrd="0" presId="urn:microsoft.com/office/officeart/2005/8/layout/arrow2"/>
    <dgm:cxn modelId="{B07F2734-09C7-E741-9371-AD7EB509D937}"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9EA2C9-22B5-4C46-9CFB-2D9F252C14EF}" type="doc">
      <dgm:prSet loTypeId="urn:microsoft.com/office/officeart/2005/8/layout/default#2" loCatId="" qsTypeId="urn:microsoft.com/office/officeart/2005/8/quickstyle/simple1" qsCatId="simple" csTypeId="urn:microsoft.com/office/officeart/2005/8/colors/colorful1#3" csCatId="colorful" phldr="1"/>
      <dgm:spPr/>
      <dgm:t>
        <a:bodyPr/>
        <a:lstStyle/>
        <a:p>
          <a:endParaRPr lang="en-US"/>
        </a:p>
      </dgm:t>
    </dgm:pt>
    <dgm:pt modelId="{F4239BE7-D81B-A44D-BCF9-D7576141160A}">
      <dgm:prSet/>
      <dgm:spPr/>
      <dgm:t>
        <a:bodyPr/>
        <a:lstStyle/>
        <a:p>
          <a:pPr rtl="0"/>
          <a:r>
            <a:rPr lang="en-US" dirty="0"/>
            <a:t>a positive caring adult </a:t>
          </a:r>
        </a:p>
      </dgm:t>
    </dgm:pt>
    <dgm:pt modelId="{772E3DFD-21A1-1142-8E0E-6BA5D8D658F9}" type="parTrans" cxnId="{D9B46E36-A4B5-CB4A-A7E9-B17AF352820D}">
      <dgm:prSet/>
      <dgm:spPr/>
      <dgm:t>
        <a:bodyPr/>
        <a:lstStyle/>
        <a:p>
          <a:endParaRPr lang="en-US"/>
        </a:p>
      </dgm:t>
    </dgm:pt>
    <dgm:pt modelId="{627E0D99-360B-4A4A-ADCB-E5EF06920552}" type="sibTrans" cxnId="{D9B46E36-A4B5-CB4A-A7E9-B17AF352820D}">
      <dgm:prSet/>
      <dgm:spPr/>
      <dgm:t>
        <a:bodyPr/>
        <a:lstStyle/>
        <a:p>
          <a:endParaRPr lang="en-US"/>
        </a:p>
      </dgm:t>
    </dgm:pt>
    <dgm:pt modelId="{4F2B7277-D033-FD49-B07C-547C256B9150}">
      <dgm:prSet/>
      <dgm:spPr/>
      <dgm:t>
        <a:bodyPr/>
        <a:lstStyle/>
        <a:p>
          <a:pPr rtl="0"/>
          <a:r>
            <a:rPr lang="en-US" dirty="0">
              <a:solidFill>
                <a:schemeClr val="tx1"/>
              </a:solidFill>
            </a:rPr>
            <a:t>daily positive interactions with teachers &amp; other adults </a:t>
          </a:r>
        </a:p>
      </dgm:t>
    </dgm:pt>
    <dgm:pt modelId="{04FB529E-01E9-524F-980B-398E8A6E218B}" type="parTrans" cxnId="{7DF8A36D-EEDB-7E43-B070-4350E4C284D4}">
      <dgm:prSet/>
      <dgm:spPr/>
      <dgm:t>
        <a:bodyPr/>
        <a:lstStyle/>
        <a:p>
          <a:endParaRPr lang="en-US"/>
        </a:p>
      </dgm:t>
    </dgm:pt>
    <dgm:pt modelId="{7E416563-AC43-9D4C-8C43-960B82E7E738}" type="sibTrans" cxnId="{7DF8A36D-EEDB-7E43-B070-4350E4C284D4}">
      <dgm:prSet/>
      <dgm:spPr/>
      <dgm:t>
        <a:bodyPr/>
        <a:lstStyle/>
        <a:p>
          <a:endParaRPr lang="en-US"/>
        </a:p>
      </dgm:t>
    </dgm:pt>
    <dgm:pt modelId="{069240B4-A780-574D-AAC5-FF624C3F0E4C}">
      <dgm:prSet/>
      <dgm:spPr/>
      <dgm:t>
        <a:bodyPr/>
        <a:lstStyle/>
        <a:p>
          <a:pPr rtl="0"/>
          <a:r>
            <a:rPr lang="en-US"/>
            <a:t>supervision and monitoring of students </a:t>
          </a:r>
        </a:p>
      </dgm:t>
    </dgm:pt>
    <dgm:pt modelId="{83CCF3C0-104B-4B4D-B033-4DFB890B7B83}" type="parTrans" cxnId="{66DF5041-78CD-F744-AB63-FF7B8EDA6A79}">
      <dgm:prSet/>
      <dgm:spPr/>
      <dgm:t>
        <a:bodyPr/>
        <a:lstStyle/>
        <a:p>
          <a:endParaRPr lang="en-US"/>
        </a:p>
      </dgm:t>
    </dgm:pt>
    <dgm:pt modelId="{14168F35-7EB7-2644-AAC6-F7689B658207}" type="sibTrans" cxnId="{66DF5041-78CD-F744-AB63-FF7B8EDA6A79}">
      <dgm:prSet/>
      <dgm:spPr/>
      <dgm:t>
        <a:bodyPr/>
        <a:lstStyle/>
        <a:p>
          <a:endParaRPr lang="en-US"/>
        </a:p>
      </dgm:t>
    </dgm:pt>
    <dgm:pt modelId="{29DEF8BB-D4A7-ED42-B0F0-859332B0870C}">
      <dgm:prSet/>
      <dgm:spPr/>
      <dgm:t>
        <a:bodyPr/>
        <a:lstStyle/>
        <a:p>
          <a:pPr rtl="0"/>
          <a:r>
            <a:rPr lang="en-US" dirty="0"/>
            <a:t>more performance feedback</a:t>
          </a:r>
        </a:p>
      </dgm:t>
    </dgm:pt>
    <dgm:pt modelId="{20F2B52D-8254-9145-A2FB-49A933006003}" type="parTrans" cxnId="{F8550538-8850-B048-ABD2-CCE6215E60E8}">
      <dgm:prSet/>
      <dgm:spPr/>
      <dgm:t>
        <a:bodyPr/>
        <a:lstStyle/>
        <a:p>
          <a:endParaRPr lang="en-US"/>
        </a:p>
      </dgm:t>
    </dgm:pt>
    <dgm:pt modelId="{7CA541E4-47E3-4E48-979C-B6303D83B73E}" type="sibTrans" cxnId="{F8550538-8850-B048-ABD2-CCE6215E60E8}">
      <dgm:prSet/>
      <dgm:spPr/>
      <dgm:t>
        <a:bodyPr/>
        <a:lstStyle/>
        <a:p>
          <a:endParaRPr lang="en-US"/>
        </a:p>
      </dgm:t>
    </dgm:pt>
    <dgm:pt modelId="{91F1A592-E659-CA42-9FED-05E2E3A5F0F5}" type="pres">
      <dgm:prSet presAssocID="{399EA2C9-22B5-4C46-9CFB-2D9F252C14EF}" presName="diagram" presStyleCnt="0">
        <dgm:presLayoutVars>
          <dgm:dir/>
          <dgm:resizeHandles val="exact"/>
        </dgm:presLayoutVars>
      </dgm:prSet>
      <dgm:spPr/>
    </dgm:pt>
    <dgm:pt modelId="{DAADFFAC-B534-E744-89FB-4FE04F07973A}" type="pres">
      <dgm:prSet presAssocID="{F4239BE7-D81B-A44D-BCF9-D7576141160A}" presName="node" presStyleLbl="node1" presStyleIdx="0" presStyleCnt="4">
        <dgm:presLayoutVars>
          <dgm:bulletEnabled val="1"/>
        </dgm:presLayoutVars>
      </dgm:prSet>
      <dgm:spPr/>
    </dgm:pt>
    <dgm:pt modelId="{9818A6ED-5141-2A4E-A79E-32B7E9EADC72}" type="pres">
      <dgm:prSet presAssocID="{627E0D99-360B-4A4A-ADCB-E5EF06920552}" presName="sibTrans" presStyleCnt="0"/>
      <dgm:spPr/>
    </dgm:pt>
    <dgm:pt modelId="{0AF07A31-0FBE-9047-B485-B9F18B5F1603}" type="pres">
      <dgm:prSet presAssocID="{4F2B7277-D033-FD49-B07C-547C256B9150}" presName="node" presStyleLbl="node1" presStyleIdx="1" presStyleCnt="4">
        <dgm:presLayoutVars>
          <dgm:bulletEnabled val="1"/>
        </dgm:presLayoutVars>
      </dgm:prSet>
      <dgm:spPr/>
    </dgm:pt>
    <dgm:pt modelId="{DD76D405-AB8B-F84D-ACE1-B3E1543022B4}" type="pres">
      <dgm:prSet presAssocID="{7E416563-AC43-9D4C-8C43-960B82E7E738}" presName="sibTrans" presStyleCnt="0"/>
      <dgm:spPr/>
    </dgm:pt>
    <dgm:pt modelId="{220B8F43-15F3-854D-9280-E2A601501F01}" type="pres">
      <dgm:prSet presAssocID="{069240B4-A780-574D-AAC5-FF624C3F0E4C}" presName="node" presStyleLbl="node1" presStyleIdx="2" presStyleCnt="4">
        <dgm:presLayoutVars>
          <dgm:bulletEnabled val="1"/>
        </dgm:presLayoutVars>
      </dgm:prSet>
      <dgm:spPr/>
    </dgm:pt>
    <dgm:pt modelId="{32236017-5453-F64E-B80D-8DCE85F84F4C}" type="pres">
      <dgm:prSet presAssocID="{14168F35-7EB7-2644-AAC6-F7689B658207}" presName="sibTrans" presStyleCnt="0"/>
      <dgm:spPr/>
    </dgm:pt>
    <dgm:pt modelId="{9CB0473A-259A-E54F-8345-F22E86466F74}" type="pres">
      <dgm:prSet presAssocID="{29DEF8BB-D4A7-ED42-B0F0-859332B0870C}" presName="node" presStyleLbl="node1" presStyleIdx="3" presStyleCnt="4">
        <dgm:presLayoutVars>
          <dgm:bulletEnabled val="1"/>
        </dgm:presLayoutVars>
      </dgm:prSet>
      <dgm:spPr/>
    </dgm:pt>
  </dgm:ptLst>
  <dgm:cxnLst>
    <dgm:cxn modelId="{BC088435-6216-5B49-AF17-EBD47A8B41AC}" type="presOf" srcId="{F4239BE7-D81B-A44D-BCF9-D7576141160A}" destId="{DAADFFAC-B534-E744-89FB-4FE04F07973A}" srcOrd="0" destOrd="0" presId="urn:microsoft.com/office/officeart/2005/8/layout/default#2"/>
    <dgm:cxn modelId="{D9B46E36-A4B5-CB4A-A7E9-B17AF352820D}" srcId="{399EA2C9-22B5-4C46-9CFB-2D9F252C14EF}" destId="{F4239BE7-D81B-A44D-BCF9-D7576141160A}" srcOrd="0" destOrd="0" parTransId="{772E3DFD-21A1-1142-8E0E-6BA5D8D658F9}" sibTransId="{627E0D99-360B-4A4A-ADCB-E5EF06920552}"/>
    <dgm:cxn modelId="{F8550538-8850-B048-ABD2-CCE6215E60E8}" srcId="{399EA2C9-22B5-4C46-9CFB-2D9F252C14EF}" destId="{29DEF8BB-D4A7-ED42-B0F0-859332B0870C}" srcOrd="3" destOrd="0" parTransId="{20F2B52D-8254-9145-A2FB-49A933006003}" sibTransId="{7CA541E4-47E3-4E48-979C-B6303D83B73E}"/>
    <dgm:cxn modelId="{66DF5041-78CD-F744-AB63-FF7B8EDA6A79}" srcId="{399EA2C9-22B5-4C46-9CFB-2D9F252C14EF}" destId="{069240B4-A780-574D-AAC5-FF624C3F0E4C}" srcOrd="2" destOrd="0" parTransId="{83CCF3C0-104B-4B4D-B033-4DFB890B7B83}" sibTransId="{14168F35-7EB7-2644-AAC6-F7689B658207}"/>
    <dgm:cxn modelId="{0B532848-596E-B945-A766-D20A1EEA41C4}" type="presOf" srcId="{069240B4-A780-574D-AAC5-FF624C3F0E4C}" destId="{220B8F43-15F3-854D-9280-E2A601501F01}" srcOrd="0" destOrd="0" presId="urn:microsoft.com/office/officeart/2005/8/layout/default#2"/>
    <dgm:cxn modelId="{7DF8A36D-EEDB-7E43-B070-4350E4C284D4}" srcId="{399EA2C9-22B5-4C46-9CFB-2D9F252C14EF}" destId="{4F2B7277-D033-FD49-B07C-547C256B9150}" srcOrd="1" destOrd="0" parTransId="{04FB529E-01E9-524F-980B-398E8A6E218B}" sibTransId="{7E416563-AC43-9D4C-8C43-960B82E7E738}"/>
    <dgm:cxn modelId="{FF4F7686-EF4D-2E4E-B64F-6A37E0E1E285}" type="presOf" srcId="{29DEF8BB-D4A7-ED42-B0F0-859332B0870C}" destId="{9CB0473A-259A-E54F-8345-F22E86466F74}" srcOrd="0" destOrd="0" presId="urn:microsoft.com/office/officeart/2005/8/layout/default#2"/>
    <dgm:cxn modelId="{8760E5A7-9E55-2145-BD54-FD043F61F2EB}" type="presOf" srcId="{4F2B7277-D033-FD49-B07C-547C256B9150}" destId="{0AF07A31-0FBE-9047-B485-B9F18B5F1603}" srcOrd="0" destOrd="0" presId="urn:microsoft.com/office/officeart/2005/8/layout/default#2"/>
    <dgm:cxn modelId="{EDCE6DE1-FFE9-1746-BA4C-6F021CD1E16A}" type="presOf" srcId="{399EA2C9-22B5-4C46-9CFB-2D9F252C14EF}" destId="{91F1A592-E659-CA42-9FED-05E2E3A5F0F5}" srcOrd="0" destOrd="0" presId="urn:microsoft.com/office/officeart/2005/8/layout/default#2"/>
    <dgm:cxn modelId="{9805C507-E6E2-4548-8579-B2E8B2AB0E93}" type="presParOf" srcId="{91F1A592-E659-CA42-9FED-05E2E3A5F0F5}" destId="{DAADFFAC-B534-E744-89FB-4FE04F07973A}" srcOrd="0" destOrd="0" presId="urn:microsoft.com/office/officeart/2005/8/layout/default#2"/>
    <dgm:cxn modelId="{F4B08764-BE16-7F40-B81C-933CA6D8E428}" type="presParOf" srcId="{91F1A592-E659-CA42-9FED-05E2E3A5F0F5}" destId="{9818A6ED-5141-2A4E-A79E-32B7E9EADC72}" srcOrd="1" destOrd="0" presId="urn:microsoft.com/office/officeart/2005/8/layout/default#2"/>
    <dgm:cxn modelId="{B38DA610-799E-5F4A-996C-72C5FACFD5C2}" type="presParOf" srcId="{91F1A592-E659-CA42-9FED-05E2E3A5F0F5}" destId="{0AF07A31-0FBE-9047-B485-B9F18B5F1603}" srcOrd="2" destOrd="0" presId="urn:microsoft.com/office/officeart/2005/8/layout/default#2"/>
    <dgm:cxn modelId="{236F5525-02BD-E542-8314-EDBD23BF5238}" type="presParOf" srcId="{91F1A592-E659-CA42-9FED-05E2E3A5F0F5}" destId="{DD76D405-AB8B-F84D-ACE1-B3E1543022B4}" srcOrd="3" destOrd="0" presId="urn:microsoft.com/office/officeart/2005/8/layout/default#2"/>
    <dgm:cxn modelId="{F5537795-0690-2B4F-B824-921C974B97C2}" type="presParOf" srcId="{91F1A592-E659-CA42-9FED-05E2E3A5F0F5}" destId="{220B8F43-15F3-854D-9280-E2A601501F01}" srcOrd="4" destOrd="0" presId="urn:microsoft.com/office/officeart/2005/8/layout/default#2"/>
    <dgm:cxn modelId="{1E08C964-548C-B940-A8EE-702B3608308A}" type="presParOf" srcId="{91F1A592-E659-CA42-9FED-05E2E3A5F0F5}" destId="{32236017-5453-F64E-B80D-8DCE85F84F4C}" srcOrd="5" destOrd="0" presId="urn:microsoft.com/office/officeart/2005/8/layout/default#2"/>
    <dgm:cxn modelId="{E8989C9D-FB94-7046-BDDF-80230351614A}" type="presParOf" srcId="{91F1A592-E659-CA42-9FED-05E2E3A5F0F5}" destId="{9CB0473A-259A-E54F-8345-F22E86466F74}"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A1363-B6BA-AF41-BACF-264D6FAE2F2E}" type="doc">
      <dgm:prSet loTypeId="urn:microsoft.com/office/officeart/2005/8/layout/list1" loCatId="" qsTypeId="urn:microsoft.com/office/officeart/2005/8/quickstyle/simple1" qsCatId="simple" csTypeId="urn:microsoft.com/office/officeart/2005/8/colors/colorful1#3" csCatId="colorful"/>
      <dgm:spPr/>
      <dgm:t>
        <a:bodyPr/>
        <a:lstStyle/>
        <a:p>
          <a:endParaRPr lang="en-US"/>
        </a:p>
      </dgm:t>
    </dgm:pt>
    <dgm:pt modelId="{C1194A1B-1A3A-D141-8144-1CAAEAF59774}">
      <dgm:prSet/>
      <dgm:spPr/>
      <dgm:t>
        <a:bodyPr/>
        <a:lstStyle/>
        <a:p>
          <a:pPr rtl="0"/>
          <a:r>
            <a:rPr lang="en-US" dirty="0">
              <a:latin typeface="Calibri"/>
              <a:cs typeface="Calibri"/>
            </a:rPr>
            <a:t>Access Adult Attention/Support:</a:t>
          </a:r>
        </a:p>
      </dgm:t>
    </dgm:pt>
    <dgm:pt modelId="{8D0AD08C-C307-F847-A750-DCF6F84AAE3B}" type="parTrans" cxnId="{ABD45593-6E5A-DB42-8CF2-62B425C52991}">
      <dgm:prSet/>
      <dgm:spPr/>
      <dgm:t>
        <a:bodyPr/>
        <a:lstStyle/>
        <a:p>
          <a:endParaRPr lang="en-US">
            <a:latin typeface="Calibri"/>
            <a:cs typeface="Calibri"/>
          </a:endParaRPr>
        </a:p>
      </dgm:t>
    </dgm:pt>
    <dgm:pt modelId="{961DE9C8-F8A0-4248-8656-554339764753}" type="sibTrans" cxnId="{ABD45593-6E5A-DB42-8CF2-62B425C52991}">
      <dgm:prSet/>
      <dgm:spPr/>
      <dgm:t>
        <a:bodyPr/>
        <a:lstStyle/>
        <a:p>
          <a:endParaRPr lang="en-US">
            <a:latin typeface="Calibri"/>
            <a:cs typeface="Calibri"/>
          </a:endParaRPr>
        </a:p>
      </dgm:t>
    </dgm:pt>
    <dgm:pt modelId="{46CE29F0-AD91-2F4D-AED5-9012B7979DD5}">
      <dgm:prSet/>
      <dgm:spPr/>
      <dgm:t>
        <a:bodyPr/>
        <a:lstStyle/>
        <a:p>
          <a:pPr rtl="0"/>
          <a:r>
            <a:rPr lang="en-US" dirty="0">
              <a:latin typeface="Calibri"/>
              <a:cs typeface="Calibri"/>
            </a:rPr>
            <a:t>Check-In/Check-Out</a:t>
          </a:r>
        </a:p>
      </dgm:t>
    </dgm:pt>
    <dgm:pt modelId="{86CF8601-562F-7346-A814-216714B5643D}" type="parTrans" cxnId="{2D6AAB74-42F4-A14D-BE67-C13BF3ECF640}">
      <dgm:prSet/>
      <dgm:spPr/>
      <dgm:t>
        <a:bodyPr/>
        <a:lstStyle/>
        <a:p>
          <a:endParaRPr lang="en-US">
            <a:latin typeface="Calibri"/>
            <a:cs typeface="Calibri"/>
          </a:endParaRPr>
        </a:p>
      </dgm:t>
    </dgm:pt>
    <dgm:pt modelId="{0693A369-5296-4D4C-A4CF-EDB0AC887202}" type="sibTrans" cxnId="{2D6AAB74-42F4-A14D-BE67-C13BF3ECF640}">
      <dgm:prSet/>
      <dgm:spPr/>
      <dgm:t>
        <a:bodyPr/>
        <a:lstStyle/>
        <a:p>
          <a:endParaRPr lang="en-US">
            <a:latin typeface="Calibri"/>
            <a:cs typeface="Calibri"/>
          </a:endParaRPr>
        </a:p>
      </dgm:t>
    </dgm:pt>
    <dgm:pt modelId="{45C776C5-2420-FD4E-93B1-8C2208551E1A}">
      <dgm:prSet/>
      <dgm:spPr/>
      <dgm:t>
        <a:bodyPr/>
        <a:lstStyle/>
        <a:p>
          <a:pPr rtl="0"/>
          <a:r>
            <a:rPr lang="en-US" dirty="0">
              <a:latin typeface="Calibri"/>
              <a:cs typeface="Calibri"/>
            </a:rPr>
            <a:t>Adult Mentoring Programs  </a:t>
          </a:r>
        </a:p>
      </dgm:t>
    </dgm:pt>
    <dgm:pt modelId="{2F68D29F-01E7-244D-824D-80F50E542FB8}" type="parTrans" cxnId="{A23ED527-1896-FB4F-8E20-06D7ED8F4A8C}">
      <dgm:prSet/>
      <dgm:spPr/>
      <dgm:t>
        <a:bodyPr/>
        <a:lstStyle/>
        <a:p>
          <a:endParaRPr lang="en-US">
            <a:latin typeface="Calibri"/>
            <a:cs typeface="Calibri"/>
          </a:endParaRPr>
        </a:p>
      </dgm:t>
    </dgm:pt>
    <dgm:pt modelId="{D42293A5-29D4-1F4C-90F6-4A905C980EF6}" type="sibTrans" cxnId="{A23ED527-1896-FB4F-8E20-06D7ED8F4A8C}">
      <dgm:prSet/>
      <dgm:spPr/>
      <dgm:t>
        <a:bodyPr/>
        <a:lstStyle/>
        <a:p>
          <a:endParaRPr lang="en-US">
            <a:latin typeface="Calibri"/>
            <a:cs typeface="Calibri"/>
          </a:endParaRPr>
        </a:p>
      </dgm:t>
    </dgm:pt>
    <dgm:pt modelId="{5D6D9881-7952-E345-BACC-15FA58A0F3A1}">
      <dgm:prSet/>
      <dgm:spPr/>
      <dgm:t>
        <a:bodyPr/>
        <a:lstStyle/>
        <a:p>
          <a:pPr rtl="0"/>
          <a:r>
            <a:rPr lang="en-US" dirty="0">
              <a:solidFill>
                <a:schemeClr val="tx1"/>
              </a:solidFill>
              <a:latin typeface="Calibri"/>
              <a:cs typeface="Calibri"/>
            </a:rPr>
            <a:t>Access Peer Attention/Support:</a:t>
          </a:r>
        </a:p>
      </dgm:t>
    </dgm:pt>
    <dgm:pt modelId="{42DAF7EA-35B3-214B-9FA2-25206FC51B0A}" type="parTrans" cxnId="{4FAAE111-FCDB-3540-A687-87400C7466FC}">
      <dgm:prSet/>
      <dgm:spPr/>
      <dgm:t>
        <a:bodyPr/>
        <a:lstStyle/>
        <a:p>
          <a:endParaRPr lang="en-US">
            <a:latin typeface="Calibri"/>
            <a:cs typeface="Calibri"/>
          </a:endParaRPr>
        </a:p>
      </dgm:t>
    </dgm:pt>
    <dgm:pt modelId="{87EF3AC0-CA07-964E-B0A4-73963A1FFA84}" type="sibTrans" cxnId="{4FAAE111-FCDB-3540-A687-87400C7466FC}">
      <dgm:prSet/>
      <dgm:spPr/>
      <dgm:t>
        <a:bodyPr/>
        <a:lstStyle/>
        <a:p>
          <a:endParaRPr lang="en-US">
            <a:latin typeface="Calibri"/>
            <a:cs typeface="Calibri"/>
          </a:endParaRPr>
        </a:p>
      </dgm:t>
    </dgm:pt>
    <dgm:pt modelId="{C5D9E4B2-A192-0E49-9188-91F5C8201298}">
      <dgm:prSet/>
      <dgm:spPr/>
      <dgm:t>
        <a:bodyPr/>
        <a:lstStyle/>
        <a:p>
          <a:pPr rtl="0"/>
          <a:r>
            <a:rPr lang="en-US" dirty="0">
              <a:latin typeface="Calibri"/>
              <a:cs typeface="Calibri"/>
            </a:rPr>
            <a:t>Social Skills Instruction</a:t>
          </a:r>
        </a:p>
      </dgm:t>
    </dgm:pt>
    <dgm:pt modelId="{4403D87F-9428-C14C-82C1-93B95A654998}" type="parTrans" cxnId="{348C63B8-3551-DC45-96D4-A0BA67382EF1}">
      <dgm:prSet/>
      <dgm:spPr/>
      <dgm:t>
        <a:bodyPr/>
        <a:lstStyle/>
        <a:p>
          <a:endParaRPr lang="en-US">
            <a:latin typeface="Calibri"/>
            <a:cs typeface="Calibri"/>
          </a:endParaRPr>
        </a:p>
      </dgm:t>
    </dgm:pt>
    <dgm:pt modelId="{2DDD1AF6-A49C-B846-95DF-2B30DE81AC17}" type="sibTrans" cxnId="{348C63B8-3551-DC45-96D4-A0BA67382EF1}">
      <dgm:prSet/>
      <dgm:spPr/>
      <dgm:t>
        <a:bodyPr/>
        <a:lstStyle/>
        <a:p>
          <a:endParaRPr lang="en-US">
            <a:latin typeface="Calibri"/>
            <a:cs typeface="Calibri"/>
          </a:endParaRPr>
        </a:p>
      </dgm:t>
    </dgm:pt>
    <dgm:pt modelId="{631CBA2F-BCE8-154A-A67A-D3B077EA42D8}">
      <dgm:prSet/>
      <dgm:spPr/>
      <dgm:t>
        <a:bodyPr/>
        <a:lstStyle/>
        <a:p>
          <a:pPr rtl="0"/>
          <a:r>
            <a:rPr lang="en-US" dirty="0">
              <a:latin typeface="Calibri"/>
              <a:cs typeface="Calibri"/>
            </a:rPr>
            <a:t>Peer Mentoring</a:t>
          </a:r>
        </a:p>
      </dgm:t>
    </dgm:pt>
    <dgm:pt modelId="{4EF0BC65-8AF4-FA49-BE01-77B59C26022D}" type="parTrans" cxnId="{05CD0551-B99E-A541-A538-CFFD463CD129}">
      <dgm:prSet/>
      <dgm:spPr/>
      <dgm:t>
        <a:bodyPr/>
        <a:lstStyle/>
        <a:p>
          <a:endParaRPr lang="en-US">
            <a:latin typeface="Calibri"/>
            <a:cs typeface="Calibri"/>
          </a:endParaRPr>
        </a:p>
      </dgm:t>
    </dgm:pt>
    <dgm:pt modelId="{83793691-65A9-B14A-B551-8BFAC7CF75D9}" type="sibTrans" cxnId="{05CD0551-B99E-A541-A538-CFFD463CD129}">
      <dgm:prSet/>
      <dgm:spPr/>
      <dgm:t>
        <a:bodyPr/>
        <a:lstStyle/>
        <a:p>
          <a:endParaRPr lang="en-US">
            <a:latin typeface="Calibri"/>
            <a:cs typeface="Calibri"/>
          </a:endParaRPr>
        </a:p>
      </dgm:t>
    </dgm:pt>
    <dgm:pt modelId="{B2A341CF-FD01-5A4C-B509-5FCB186CA07E}">
      <dgm:prSet/>
      <dgm:spPr/>
      <dgm:t>
        <a:bodyPr/>
        <a:lstStyle/>
        <a:p>
          <a:pPr rtl="0"/>
          <a:r>
            <a:rPr lang="en-US" dirty="0">
              <a:latin typeface="Calibri"/>
              <a:cs typeface="Calibri"/>
            </a:rPr>
            <a:t>Self-Monitoring with Peer Support (function: academic task escape)</a:t>
          </a:r>
        </a:p>
      </dgm:t>
    </dgm:pt>
    <dgm:pt modelId="{E9E7DF88-66D2-2049-A78D-AEB4DFACCC66}" type="parTrans" cxnId="{520664D1-7253-C341-992E-3DFF5DEA1936}">
      <dgm:prSet/>
      <dgm:spPr/>
      <dgm:t>
        <a:bodyPr/>
        <a:lstStyle/>
        <a:p>
          <a:endParaRPr lang="en-US">
            <a:latin typeface="Calibri"/>
            <a:cs typeface="Calibri"/>
          </a:endParaRPr>
        </a:p>
      </dgm:t>
    </dgm:pt>
    <dgm:pt modelId="{EA660811-344E-534F-99C3-A2860CAE13AE}" type="sibTrans" cxnId="{520664D1-7253-C341-992E-3DFF5DEA1936}">
      <dgm:prSet/>
      <dgm:spPr/>
      <dgm:t>
        <a:bodyPr/>
        <a:lstStyle/>
        <a:p>
          <a:endParaRPr lang="en-US">
            <a:latin typeface="Calibri"/>
            <a:cs typeface="Calibri"/>
          </a:endParaRPr>
        </a:p>
      </dgm:t>
    </dgm:pt>
    <dgm:pt modelId="{90505400-2825-D34B-9F06-777BB04BFDF9}">
      <dgm:prSet/>
      <dgm:spPr/>
      <dgm:t>
        <a:bodyPr/>
        <a:lstStyle/>
        <a:p>
          <a:pPr rtl="0"/>
          <a:r>
            <a:rPr lang="en-US" dirty="0">
              <a:solidFill>
                <a:schemeClr val="tx1"/>
              </a:solidFill>
              <a:latin typeface="Calibri"/>
              <a:cs typeface="Calibri"/>
            </a:rPr>
            <a:t>Academic Skills Support </a:t>
          </a:r>
        </a:p>
      </dgm:t>
    </dgm:pt>
    <dgm:pt modelId="{D8012410-404B-6F47-ABD8-141F318BCA8B}" type="parTrans" cxnId="{A83FE644-0363-7847-9432-2FA9504AFBEF}">
      <dgm:prSet/>
      <dgm:spPr/>
      <dgm:t>
        <a:bodyPr/>
        <a:lstStyle/>
        <a:p>
          <a:endParaRPr lang="en-US">
            <a:latin typeface="Calibri"/>
            <a:cs typeface="Calibri"/>
          </a:endParaRPr>
        </a:p>
      </dgm:t>
    </dgm:pt>
    <dgm:pt modelId="{1F28B801-253D-2141-BD27-F4056BE04140}" type="sibTrans" cxnId="{A83FE644-0363-7847-9432-2FA9504AFBEF}">
      <dgm:prSet/>
      <dgm:spPr/>
      <dgm:t>
        <a:bodyPr/>
        <a:lstStyle/>
        <a:p>
          <a:endParaRPr lang="en-US">
            <a:latin typeface="Calibri"/>
            <a:cs typeface="Calibri"/>
          </a:endParaRPr>
        </a:p>
      </dgm:t>
    </dgm:pt>
    <dgm:pt modelId="{657CADFA-34E5-094A-B8E5-919D15046FCF}">
      <dgm:prSet/>
      <dgm:spPr/>
      <dgm:t>
        <a:bodyPr/>
        <a:lstStyle/>
        <a:p>
          <a:pPr rtl="0"/>
          <a:r>
            <a:rPr lang="en-US" dirty="0">
              <a:latin typeface="Calibri"/>
              <a:cs typeface="Calibri"/>
            </a:rPr>
            <a:t>Organization/Homework planning support</a:t>
          </a:r>
        </a:p>
      </dgm:t>
    </dgm:pt>
    <dgm:pt modelId="{79D4D694-8B9D-6D4C-9BE2-4A950F64610B}" type="parTrans" cxnId="{6853F4A7-6982-574A-8D25-879C628BAC34}">
      <dgm:prSet/>
      <dgm:spPr/>
      <dgm:t>
        <a:bodyPr/>
        <a:lstStyle/>
        <a:p>
          <a:endParaRPr lang="en-US">
            <a:latin typeface="Calibri"/>
            <a:cs typeface="Calibri"/>
          </a:endParaRPr>
        </a:p>
      </dgm:t>
    </dgm:pt>
    <dgm:pt modelId="{1EE57026-C912-2447-8EED-A2B039880247}" type="sibTrans" cxnId="{6853F4A7-6982-574A-8D25-879C628BAC34}">
      <dgm:prSet/>
      <dgm:spPr/>
      <dgm:t>
        <a:bodyPr/>
        <a:lstStyle/>
        <a:p>
          <a:endParaRPr lang="en-US">
            <a:latin typeface="Calibri"/>
            <a:cs typeface="Calibri"/>
          </a:endParaRPr>
        </a:p>
      </dgm:t>
    </dgm:pt>
    <dgm:pt modelId="{CA292148-1A34-6F47-8E04-0373D35128AB}">
      <dgm:prSet/>
      <dgm:spPr/>
      <dgm:t>
        <a:bodyPr/>
        <a:lstStyle/>
        <a:p>
          <a:pPr rtl="0"/>
          <a:r>
            <a:rPr lang="en-US" dirty="0">
              <a:latin typeface="Calibri"/>
              <a:cs typeface="Calibri"/>
            </a:rPr>
            <a:t>Homework completion club</a:t>
          </a:r>
        </a:p>
      </dgm:t>
    </dgm:pt>
    <dgm:pt modelId="{3EC4E6A2-E816-2242-8597-707439223834}" type="parTrans" cxnId="{3809006A-56D3-6049-8C45-D4D58C6B862E}">
      <dgm:prSet/>
      <dgm:spPr/>
      <dgm:t>
        <a:bodyPr/>
        <a:lstStyle/>
        <a:p>
          <a:endParaRPr lang="en-US">
            <a:latin typeface="Calibri"/>
            <a:cs typeface="Calibri"/>
          </a:endParaRPr>
        </a:p>
      </dgm:t>
    </dgm:pt>
    <dgm:pt modelId="{573101D1-499C-2D41-8DC0-C9D241AA8BAD}" type="sibTrans" cxnId="{3809006A-56D3-6049-8C45-D4D58C6B862E}">
      <dgm:prSet/>
      <dgm:spPr/>
      <dgm:t>
        <a:bodyPr/>
        <a:lstStyle/>
        <a:p>
          <a:endParaRPr lang="en-US">
            <a:latin typeface="Calibri"/>
            <a:cs typeface="Calibri"/>
          </a:endParaRPr>
        </a:p>
      </dgm:t>
    </dgm:pt>
    <dgm:pt modelId="{74BB1317-A11A-C44E-BD19-4E740AB1D5B5}">
      <dgm:prSet/>
      <dgm:spPr/>
      <dgm:t>
        <a:bodyPr/>
        <a:lstStyle/>
        <a:p>
          <a:pPr rtl="0"/>
          <a:r>
            <a:rPr lang="en-US" dirty="0">
              <a:latin typeface="Calibri"/>
              <a:cs typeface="Calibri"/>
            </a:rPr>
            <a:t>Tutoring</a:t>
          </a:r>
        </a:p>
      </dgm:t>
    </dgm:pt>
    <dgm:pt modelId="{4A1DA514-C2BD-1B42-9F86-A68AFF7C4770}" type="parTrans" cxnId="{4F24043C-0B20-384B-9FE1-3B570253E817}">
      <dgm:prSet/>
      <dgm:spPr/>
      <dgm:t>
        <a:bodyPr/>
        <a:lstStyle/>
        <a:p>
          <a:endParaRPr lang="en-US">
            <a:latin typeface="Calibri"/>
            <a:cs typeface="Calibri"/>
          </a:endParaRPr>
        </a:p>
      </dgm:t>
    </dgm:pt>
    <dgm:pt modelId="{27C58703-1E38-E04A-B3DC-C2AB75ADBAB1}" type="sibTrans" cxnId="{4F24043C-0B20-384B-9FE1-3B570253E817}">
      <dgm:prSet/>
      <dgm:spPr/>
      <dgm:t>
        <a:bodyPr/>
        <a:lstStyle/>
        <a:p>
          <a:endParaRPr lang="en-US">
            <a:latin typeface="Calibri"/>
            <a:cs typeface="Calibri"/>
          </a:endParaRPr>
        </a:p>
      </dgm:t>
    </dgm:pt>
    <dgm:pt modelId="{2CB708EC-E188-5447-964E-40B2FA2F2334}" type="pres">
      <dgm:prSet presAssocID="{606A1363-B6BA-AF41-BACF-264D6FAE2F2E}" presName="linear" presStyleCnt="0">
        <dgm:presLayoutVars>
          <dgm:dir/>
          <dgm:animLvl val="lvl"/>
          <dgm:resizeHandles val="exact"/>
        </dgm:presLayoutVars>
      </dgm:prSet>
      <dgm:spPr/>
    </dgm:pt>
    <dgm:pt modelId="{398632BB-A666-A140-8056-5556056DAE32}" type="pres">
      <dgm:prSet presAssocID="{C1194A1B-1A3A-D141-8144-1CAAEAF59774}" presName="parentLin" presStyleCnt="0"/>
      <dgm:spPr/>
    </dgm:pt>
    <dgm:pt modelId="{FE58F101-890B-5643-A2D1-13B29CDC43A0}" type="pres">
      <dgm:prSet presAssocID="{C1194A1B-1A3A-D141-8144-1CAAEAF59774}" presName="parentLeftMargin" presStyleLbl="node1" presStyleIdx="0" presStyleCnt="3"/>
      <dgm:spPr/>
    </dgm:pt>
    <dgm:pt modelId="{5A1480F1-2662-A840-8BC9-23BE5E02EA76}" type="pres">
      <dgm:prSet presAssocID="{C1194A1B-1A3A-D141-8144-1CAAEAF59774}" presName="parentText" presStyleLbl="node1" presStyleIdx="0" presStyleCnt="3">
        <dgm:presLayoutVars>
          <dgm:chMax val="0"/>
          <dgm:bulletEnabled val="1"/>
        </dgm:presLayoutVars>
      </dgm:prSet>
      <dgm:spPr/>
    </dgm:pt>
    <dgm:pt modelId="{1EF7F98E-94A5-044A-81AE-46D01D2731CA}" type="pres">
      <dgm:prSet presAssocID="{C1194A1B-1A3A-D141-8144-1CAAEAF59774}" presName="negativeSpace" presStyleCnt="0"/>
      <dgm:spPr/>
    </dgm:pt>
    <dgm:pt modelId="{F34D5258-58A9-F143-B270-6BA29D98AF8E}" type="pres">
      <dgm:prSet presAssocID="{C1194A1B-1A3A-D141-8144-1CAAEAF59774}" presName="childText" presStyleLbl="conFgAcc1" presStyleIdx="0" presStyleCnt="3">
        <dgm:presLayoutVars>
          <dgm:bulletEnabled val="1"/>
        </dgm:presLayoutVars>
      </dgm:prSet>
      <dgm:spPr/>
    </dgm:pt>
    <dgm:pt modelId="{0346DDB3-166A-F34F-998C-5BC05168887A}" type="pres">
      <dgm:prSet presAssocID="{961DE9C8-F8A0-4248-8656-554339764753}" presName="spaceBetweenRectangles" presStyleCnt="0"/>
      <dgm:spPr/>
    </dgm:pt>
    <dgm:pt modelId="{A9EC70D9-FCD4-8D4C-824F-7BD5921690EF}" type="pres">
      <dgm:prSet presAssocID="{5D6D9881-7952-E345-BACC-15FA58A0F3A1}" presName="parentLin" presStyleCnt="0"/>
      <dgm:spPr/>
    </dgm:pt>
    <dgm:pt modelId="{80F2DF49-3938-334F-A3D2-28DEEB7B8115}" type="pres">
      <dgm:prSet presAssocID="{5D6D9881-7952-E345-BACC-15FA58A0F3A1}" presName="parentLeftMargin" presStyleLbl="node1" presStyleIdx="0" presStyleCnt="3"/>
      <dgm:spPr/>
    </dgm:pt>
    <dgm:pt modelId="{D018D51C-113A-6640-825F-3DBAEF172076}" type="pres">
      <dgm:prSet presAssocID="{5D6D9881-7952-E345-BACC-15FA58A0F3A1}" presName="parentText" presStyleLbl="node1" presStyleIdx="1" presStyleCnt="3">
        <dgm:presLayoutVars>
          <dgm:chMax val="0"/>
          <dgm:bulletEnabled val="1"/>
        </dgm:presLayoutVars>
      </dgm:prSet>
      <dgm:spPr/>
    </dgm:pt>
    <dgm:pt modelId="{DFE3290C-EC80-C549-8335-C43290033103}" type="pres">
      <dgm:prSet presAssocID="{5D6D9881-7952-E345-BACC-15FA58A0F3A1}" presName="negativeSpace" presStyleCnt="0"/>
      <dgm:spPr/>
    </dgm:pt>
    <dgm:pt modelId="{1A56BD32-BE7C-674E-8EDC-99F64E24C8AA}" type="pres">
      <dgm:prSet presAssocID="{5D6D9881-7952-E345-BACC-15FA58A0F3A1}" presName="childText" presStyleLbl="conFgAcc1" presStyleIdx="1" presStyleCnt="3">
        <dgm:presLayoutVars>
          <dgm:bulletEnabled val="1"/>
        </dgm:presLayoutVars>
      </dgm:prSet>
      <dgm:spPr/>
    </dgm:pt>
    <dgm:pt modelId="{90E80BE0-3D06-1A4E-8E27-4B098112041D}" type="pres">
      <dgm:prSet presAssocID="{87EF3AC0-CA07-964E-B0A4-73963A1FFA84}" presName="spaceBetweenRectangles" presStyleCnt="0"/>
      <dgm:spPr/>
    </dgm:pt>
    <dgm:pt modelId="{00978D6F-B3F7-5A4F-93B7-A05799567DD4}" type="pres">
      <dgm:prSet presAssocID="{90505400-2825-D34B-9F06-777BB04BFDF9}" presName="parentLin" presStyleCnt="0"/>
      <dgm:spPr/>
    </dgm:pt>
    <dgm:pt modelId="{6249C92F-DDB5-FC41-8D09-C559CBC433FE}" type="pres">
      <dgm:prSet presAssocID="{90505400-2825-D34B-9F06-777BB04BFDF9}" presName="parentLeftMargin" presStyleLbl="node1" presStyleIdx="1" presStyleCnt="3"/>
      <dgm:spPr/>
    </dgm:pt>
    <dgm:pt modelId="{3DE29DC4-51D3-A942-9F79-A3A150AF3609}" type="pres">
      <dgm:prSet presAssocID="{90505400-2825-D34B-9F06-777BB04BFDF9}" presName="parentText" presStyleLbl="node1" presStyleIdx="2" presStyleCnt="3">
        <dgm:presLayoutVars>
          <dgm:chMax val="0"/>
          <dgm:bulletEnabled val="1"/>
        </dgm:presLayoutVars>
      </dgm:prSet>
      <dgm:spPr/>
    </dgm:pt>
    <dgm:pt modelId="{8EBB75D0-2705-F646-A321-18648621A4FD}" type="pres">
      <dgm:prSet presAssocID="{90505400-2825-D34B-9F06-777BB04BFDF9}" presName="negativeSpace" presStyleCnt="0"/>
      <dgm:spPr/>
    </dgm:pt>
    <dgm:pt modelId="{D69F45BF-AECB-B840-8351-71A65C8B2F03}" type="pres">
      <dgm:prSet presAssocID="{90505400-2825-D34B-9F06-777BB04BFDF9}" presName="childText" presStyleLbl="conFgAcc1" presStyleIdx="2" presStyleCnt="3">
        <dgm:presLayoutVars>
          <dgm:bulletEnabled val="1"/>
        </dgm:presLayoutVars>
      </dgm:prSet>
      <dgm:spPr/>
    </dgm:pt>
  </dgm:ptLst>
  <dgm:cxnLst>
    <dgm:cxn modelId="{9937CD10-A8DB-4144-8730-0E032F769D41}" type="presOf" srcId="{C1194A1B-1A3A-D141-8144-1CAAEAF59774}" destId="{5A1480F1-2662-A840-8BC9-23BE5E02EA76}" srcOrd="1" destOrd="0" presId="urn:microsoft.com/office/officeart/2005/8/layout/list1"/>
    <dgm:cxn modelId="{4FAAE111-FCDB-3540-A687-87400C7466FC}" srcId="{606A1363-B6BA-AF41-BACF-264D6FAE2F2E}" destId="{5D6D9881-7952-E345-BACC-15FA58A0F3A1}" srcOrd="1" destOrd="0" parTransId="{42DAF7EA-35B3-214B-9FA2-25206FC51B0A}" sibTransId="{87EF3AC0-CA07-964E-B0A4-73963A1FFA84}"/>
    <dgm:cxn modelId="{1B24F517-2A7B-A344-BED5-01E5CB7D4604}" type="presOf" srcId="{C1194A1B-1A3A-D141-8144-1CAAEAF59774}" destId="{FE58F101-890B-5643-A2D1-13B29CDC43A0}" srcOrd="0" destOrd="0" presId="urn:microsoft.com/office/officeart/2005/8/layout/list1"/>
    <dgm:cxn modelId="{A23ED527-1896-FB4F-8E20-06D7ED8F4A8C}" srcId="{C1194A1B-1A3A-D141-8144-1CAAEAF59774}" destId="{45C776C5-2420-FD4E-93B1-8C2208551E1A}" srcOrd="1" destOrd="0" parTransId="{2F68D29F-01E7-244D-824D-80F50E542FB8}" sibTransId="{D42293A5-29D4-1F4C-90F6-4A905C980EF6}"/>
    <dgm:cxn modelId="{BB23C92A-2CD5-3B47-9AE4-9DBE92E683BC}" type="presOf" srcId="{5D6D9881-7952-E345-BACC-15FA58A0F3A1}" destId="{D018D51C-113A-6640-825F-3DBAEF172076}" srcOrd="1" destOrd="0" presId="urn:microsoft.com/office/officeart/2005/8/layout/list1"/>
    <dgm:cxn modelId="{045A2C35-B7A9-B64E-ABB2-B69E1D51E12D}" type="presOf" srcId="{45C776C5-2420-FD4E-93B1-8C2208551E1A}" destId="{F34D5258-58A9-F143-B270-6BA29D98AF8E}" srcOrd="0" destOrd="1" presId="urn:microsoft.com/office/officeart/2005/8/layout/list1"/>
    <dgm:cxn modelId="{4F24043C-0B20-384B-9FE1-3B570253E817}" srcId="{90505400-2825-D34B-9F06-777BB04BFDF9}" destId="{74BB1317-A11A-C44E-BD19-4E740AB1D5B5}" srcOrd="2" destOrd="0" parTransId="{4A1DA514-C2BD-1B42-9F86-A68AFF7C4770}" sibTransId="{27C58703-1E38-E04A-B3DC-C2AB75ADBAB1}"/>
    <dgm:cxn modelId="{A83FE644-0363-7847-9432-2FA9504AFBEF}" srcId="{606A1363-B6BA-AF41-BACF-264D6FAE2F2E}" destId="{90505400-2825-D34B-9F06-777BB04BFDF9}" srcOrd="2" destOrd="0" parTransId="{D8012410-404B-6F47-ABD8-141F318BCA8B}" sibTransId="{1F28B801-253D-2141-BD27-F4056BE04140}"/>
    <dgm:cxn modelId="{BC33924A-AA65-484D-B328-822DF75F968D}" type="presOf" srcId="{90505400-2825-D34B-9F06-777BB04BFDF9}" destId="{6249C92F-DDB5-FC41-8D09-C559CBC433FE}" srcOrd="0" destOrd="0" presId="urn:microsoft.com/office/officeart/2005/8/layout/list1"/>
    <dgm:cxn modelId="{05CD0551-B99E-A541-A538-CFFD463CD129}" srcId="{5D6D9881-7952-E345-BACC-15FA58A0F3A1}" destId="{631CBA2F-BCE8-154A-A67A-D3B077EA42D8}" srcOrd="1" destOrd="0" parTransId="{4EF0BC65-8AF4-FA49-BE01-77B59C26022D}" sibTransId="{83793691-65A9-B14A-B551-8BFAC7CF75D9}"/>
    <dgm:cxn modelId="{7FB9BC66-7B48-694C-9513-38563AC5C5A0}" type="presOf" srcId="{46CE29F0-AD91-2F4D-AED5-9012B7979DD5}" destId="{F34D5258-58A9-F143-B270-6BA29D98AF8E}" srcOrd="0" destOrd="0" presId="urn:microsoft.com/office/officeart/2005/8/layout/list1"/>
    <dgm:cxn modelId="{3809006A-56D3-6049-8C45-D4D58C6B862E}" srcId="{90505400-2825-D34B-9F06-777BB04BFDF9}" destId="{CA292148-1A34-6F47-8E04-0373D35128AB}" srcOrd="1" destOrd="0" parTransId="{3EC4E6A2-E816-2242-8597-707439223834}" sibTransId="{573101D1-499C-2D41-8DC0-C9D241AA8BAD}"/>
    <dgm:cxn modelId="{38E3A26C-88E2-0F4F-A83D-E2B42943ED38}" type="presOf" srcId="{C5D9E4B2-A192-0E49-9188-91F5C8201298}" destId="{1A56BD32-BE7C-674E-8EDC-99F64E24C8AA}" srcOrd="0" destOrd="0" presId="urn:microsoft.com/office/officeart/2005/8/layout/list1"/>
    <dgm:cxn modelId="{2D6AAB74-42F4-A14D-BE67-C13BF3ECF640}" srcId="{C1194A1B-1A3A-D141-8144-1CAAEAF59774}" destId="{46CE29F0-AD91-2F4D-AED5-9012B7979DD5}" srcOrd="0" destOrd="0" parTransId="{86CF8601-562F-7346-A814-216714B5643D}" sibTransId="{0693A369-5296-4D4C-A4CF-EDB0AC887202}"/>
    <dgm:cxn modelId="{D9F91A7D-B272-CE4D-BBE7-46B0F0EFB71A}" type="presOf" srcId="{74BB1317-A11A-C44E-BD19-4E740AB1D5B5}" destId="{D69F45BF-AECB-B840-8351-71A65C8B2F03}" srcOrd="0" destOrd="2" presId="urn:microsoft.com/office/officeart/2005/8/layout/list1"/>
    <dgm:cxn modelId="{CA779981-268E-0243-93B3-27FF5C759AB1}" type="presOf" srcId="{631CBA2F-BCE8-154A-A67A-D3B077EA42D8}" destId="{1A56BD32-BE7C-674E-8EDC-99F64E24C8AA}" srcOrd="0" destOrd="1" presId="urn:microsoft.com/office/officeart/2005/8/layout/list1"/>
    <dgm:cxn modelId="{DC99CD8A-F905-BF4F-97A4-9E18B770D076}" type="presOf" srcId="{90505400-2825-D34B-9F06-777BB04BFDF9}" destId="{3DE29DC4-51D3-A942-9F79-A3A150AF3609}" srcOrd="1" destOrd="0" presId="urn:microsoft.com/office/officeart/2005/8/layout/list1"/>
    <dgm:cxn modelId="{0E36FE92-E930-C143-A9C0-2ACACB20653C}" type="presOf" srcId="{B2A341CF-FD01-5A4C-B509-5FCB186CA07E}" destId="{1A56BD32-BE7C-674E-8EDC-99F64E24C8AA}" srcOrd="0" destOrd="2" presId="urn:microsoft.com/office/officeart/2005/8/layout/list1"/>
    <dgm:cxn modelId="{ABD45593-6E5A-DB42-8CF2-62B425C52991}" srcId="{606A1363-B6BA-AF41-BACF-264D6FAE2F2E}" destId="{C1194A1B-1A3A-D141-8144-1CAAEAF59774}" srcOrd="0" destOrd="0" parTransId="{8D0AD08C-C307-F847-A750-DCF6F84AAE3B}" sibTransId="{961DE9C8-F8A0-4248-8656-554339764753}"/>
    <dgm:cxn modelId="{6853F4A7-6982-574A-8D25-879C628BAC34}" srcId="{90505400-2825-D34B-9F06-777BB04BFDF9}" destId="{657CADFA-34E5-094A-B8E5-919D15046FCF}" srcOrd="0" destOrd="0" parTransId="{79D4D694-8B9D-6D4C-9BE2-4A950F64610B}" sibTransId="{1EE57026-C912-2447-8EED-A2B039880247}"/>
    <dgm:cxn modelId="{348C63B8-3551-DC45-96D4-A0BA67382EF1}" srcId="{5D6D9881-7952-E345-BACC-15FA58A0F3A1}" destId="{C5D9E4B2-A192-0E49-9188-91F5C8201298}" srcOrd="0" destOrd="0" parTransId="{4403D87F-9428-C14C-82C1-93B95A654998}" sibTransId="{2DDD1AF6-A49C-B846-95DF-2B30DE81AC17}"/>
    <dgm:cxn modelId="{520664D1-7253-C341-992E-3DFF5DEA1936}" srcId="{5D6D9881-7952-E345-BACC-15FA58A0F3A1}" destId="{B2A341CF-FD01-5A4C-B509-5FCB186CA07E}" srcOrd="2" destOrd="0" parTransId="{E9E7DF88-66D2-2049-A78D-AEB4DFACCC66}" sibTransId="{EA660811-344E-534F-99C3-A2860CAE13AE}"/>
    <dgm:cxn modelId="{E4BD2FE1-7A4B-E642-8825-D10E2AA01AB0}" type="presOf" srcId="{657CADFA-34E5-094A-B8E5-919D15046FCF}" destId="{D69F45BF-AECB-B840-8351-71A65C8B2F03}" srcOrd="0" destOrd="0" presId="urn:microsoft.com/office/officeart/2005/8/layout/list1"/>
    <dgm:cxn modelId="{C4616AEF-5DB1-734C-B6A2-3C4AB3B91C31}" type="presOf" srcId="{CA292148-1A34-6F47-8E04-0373D35128AB}" destId="{D69F45BF-AECB-B840-8351-71A65C8B2F03}" srcOrd="0" destOrd="1" presId="urn:microsoft.com/office/officeart/2005/8/layout/list1"/>
    <dgm:cxn modelId="{B8717BF3-B7E3-F14C-B14F-0A8D99C6F274}" type="presOf" srcId="{606A1363-B6BA-AF41-BACF-264D6FAE2F2E}" destId="{2CB708EC-E188-5447-964E-40B2FA2F2334}" srcOrd="0" destOrd="0" presId="urn:microsoft.com/office/officeart/2005/8/layout/list1"/>
    <dgm:cxn modelId="{72DC31F8-DDBD-7841-B654-72471D792E97}" type="presOf" srcId="{5D6D9881-7952-E345-BACC-15FA58A0F3A1}" destId="{80F2DF49-3938-334F-A3D2-28DEEB7B8115}" srcOrd="0" destOrd="0" presId="urn:microsoft.com/office/officeart/2005/8/layout/list1"/>
    <dgm:cxn modelId="{009AABCF-7C39-104B-A2D8-35119904D462}" type="presParOf" srcId="{2CB708EC-E188-5447-964E-40B2FA2F2334}" destId="{398632BB-A666-A140-8056-5556056DAE32}" srcOrd="0" destOrd="0" presId="urn:microsoft.com/office/officeart/2005/8/layout/list1"/>
    <dgm:cxn modelId="{B7E05AF5-89EC-1A44-8C83-3F12FA0F5026}" type="presParOf" srcId="{398632BB-A666-A140-8056-5556056DAE32}" destId="{FE58F101-890B-5643-A2D1-13B29CDC43A0}" srcOrd="0" destOrd="0" presId="urn:microsoft.com/office/officeart/2005/8/layout/list1"/>
    <dgm:cxn modelId="{EC0BBFE7-425A-BA4B-B159-47F0035C6652}" type="presParOf" srcId="{398632BB-A666-A140-8056-5556056DAE32}" destId="{5A1480F1-2662-A840-8BC9-23BE5E02EA76}" srcOrd="1" destOrd="0" presId="urn:microsoft.com/office/officeart/2005/8/layout/list1"/>
    <dgm:cxn modelId="{202AEA0D-DBBD-CD49-9C4E-EC8285BFC876}" type="presParOf" srcId="{2CB708EC-E188-5447-964E-40B2FA2F2334}" destId="{1EF7F98E-94A5-044A-81AE-46D01D2731CA}" srcOrd="1" destOrd="0" presId="urn:microsoft.com/office/officeart/2005/8/layout/list1"/>
    <dgm:cxn modelId="{432C7EA6-3B7D-BF4E-BE46-538A3448C59D}" type="presParOf" srcId="{2CB708EC-E188-5447-964E-40B2FA2F2334}" destId="{F34D5258-58A9-F143-B270-6BA29D98AF8E}" srcOrd="2" destOrd="0" presId="urn:microsoft.com/office/officeart/2005/8/layout/list1"/>
    <dgm:cxn modelId="{9807E4AE-9A4D-604B-A801-0DB2783ED68A}" type="presParOf" srcId="{2CB708EC-E188-5447-964E-40B2FA2F2334}" destId="{0346DDB3-166A-F34F-998C-5BC05168887A}" srcOrd="3" destOrd="0" presId="urn:microsoft.com/office/officeart/2005/8/layout/list1"/>
    <dgm:cxn modelId="{B78436AA-F130-0A44-BA81-952EC62D8379}" type="presParOf" srcId="{2CB708EC-E188-5447-964E-40B2FA2F2334}" destId="{A9EC70D9-FCD4-8D4C-824F-7BD5921690EF}" srcOrd="4" destOrd="0" presId="urn:microsoft.com/office/officeart/2005/8/layout/list1"/>
    <dgm:cxn modelId="{8FBFFDF5-DB04-6F4A-B9DA-53EA1DC19429}" type="presParOf" srcId="{A9EC70D9-FCD4-8D4C-824F-7BD5921690EF}" destId="{80F2DF49-3938-334F-A3D2-28DEEB7B8115}" srcOrd="0" destOrd="0" presId="urn:microsoft.com/office/officeart/2005/8/layout/list1"/>
    <dgm:cxn modelId="{17847602-B1F3-564D-8804-7536C09B6BA1}" type="presParOf" srcId="{A9EC70D9-FCD4-8D4C-824F-7BD5921690EF}" destId="{D018D51C-113A-6640-825F-3DBAEF172076}" srcOrd="1" destOrd="0" presId="urn:microsoft.com/office/officeart/2005/8/layout/list1"/>
    <dgm:cxn modelId="{9FB0F4F3-C5A2-D64D-8899-3D1B0C90DF37}" type="presParOf" srcId="{2CB708EC-E188-5447-964E-40B2FA2F2334}" destId="{DFE3290C-EC80-C549-8335-C43290033103}" srcOrd="5" destOrd="0" presId="urn:microsoft.com/office/officeart/2005/8/layout/list1"/>
    <dgm:cxn modelId="{F11286FF-3CA3-1547-9597-83588B59EDE0}" type="presParOf" srcId="{2CB708EC-E188-5447-964E-40B2FA2F2334}" destId="{1A56BD32-BE7C-674E-8EDC-99F64E24C8AA}" srcOrd="6" destOrd="0" presId="urn:microsoft.com/office/officeart/2005/8/layout/list1"/>
    <dgm:cxn modelId="{C531CB01-949A-6540-82C8-D902FAA721CF}" type="presParOf" srcId="{2CB708EC-E188-5447-964E-40B2FA2F2334}" destId="{90E80BE0-3D06-1A4E-8E27-4B098112041D}" srcOrd="7" destOrd="0" presId="urn:microsoft.com/office/officeart/2005/8/layout/list1"/>
    <dgm:cxn modelId="{2B170800-4172-1641-9E1C-87A4718F56ED}" type="presParOf" srcId="{2CB708EC-E188-5447-964E-40B2FA2F2334}" destId="{00978D6F-B3F7-5A4F-93B7-A05799567DD4}" srcOrd="8" destOrd="0" presId="urn:microsoft.com/office/officeart/2005/8/layout/list1"/>
    <dgm:cxn modelId="{7ED18BF3-994C-B449-928A-8F9BD63D06C9}" type="presParOf" srcId="{00978D6F-B3F7-5A4F-93B7-A05799567DD4}" destId="{6249C92F-DDB5-FC41-8D09-C559CBC433FE}" srcOrd="0" destOrd="0" presId="urn:microsoft.com/office/officeart/2005/8/layout/list1"/>
    <dgm:cxn modelId="{F912D278-5258-2D4B-BBA2-E91F8C67B750}" type="presParOf" srcId="{00978D6F-B3F7-5A4F-93B7-A05799567DD4}" destId="{3DE29DC4-51D3-A942-9F79-A3A150AF3609}" srcOrd="1" destOrd="0" presId="urn:microsoft.com/office/officeart/2005/8/layout/list1"/>
    <dgm:cxn modelId="{6D69FCE1-6740-4748-8114-832672CB9B61}" type="presParOf" srcId="{2CB708EC-E188-5447-964E-40B2FA2F2334}" destId="{8EBB75D0-2705-F646-A321-18648621A4FD}" srcOrd="9" destOrd="0" presId="urn:microsoft.com/office/officeart/2005/8/layout/list1"/>
    <dgm:cxn modelId="{D4B84447-22FB-094A-BCCB-10FC51724D4A}" type="presParOf" srcId="{2CB708EC-E188-5447-964E-40B2FA2F2334}" destId="{D69F45BF-AECB-B840-8351-71A65C8B2F0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134C63-D848-A044-8418-6DBBF6BF663D}" type="doc">
      <dgm:prSet loTypeId="urn:microsoft.com/office/officeart/2005/8/layout/cycle2" loCatId="" qsTypeId="urn:microsoft.com/office/officeart/2005/8/quickstyle/simple1" qsCatId="simple" csTypeId="urn:microsoft.com/office/officeart/2005/8/colors/colorful1#4" csCatId="colorful" phldr="1"/>
      <dgm:spPr/>
      <dgm:t>
        <a:bodyPr/>
        <a:lstStyle/>
        <a:p>
          <a:endParaRPr lang="en-US"/>
        </a:p>
      </dgm:t>
    </dgm:pt>
    <dgm:pt modelId="{31FC6D81-70E0-2343-86B9-088B4D0071AC}">
      <dgm:prSet phldrT="[Text]" custT="1"/>
      <dgm:spPr/>
      <dgm:t>
        <a:bodyPr/>
        <a:lstStyle/>
        <a:p>
          <a:r>
            <a:rPr lang="en-US" sz="2000" dirty="0"/>
            <a:t>1 Teaming</a:t>
          </a:r>
        </a:p>
      </dgm:t>
    </dgm:pt>
    <dgm:pt modelId="{7DE89E21-1908-A84A-A233-D622A1621D79}" type="parTrans" cxnId="{2A86BE0D-4945-7343-B242-FCEE91E105F8}">
      <dgm:prSet/>
      <dgm:spPr/>
      <dgm:t>
        <a:bodyPr/>
        <a:lstStyle/>
        <a:p>
          <a:endParaRPr lang="en-US" sz="1800"/>
        </a:p>
      </dgm:t>
    </dgm:pt>
    <dgm:pt modelId="{F225DDC2-6AB1-7049-BB6C-A99BB5ED76D5}" type="sibTrans" cxnId="{2A86BE0D-4945-7343-B242-FCEE91E105F8}">
      <dgm:prSet custT="1"/>
      <dgm:spPr/>
      <dgm:t>
        <a:bodyPr/>
        <a:lstStyle/>
        <a:p>
          <a:endParaRPr lang="en-US" sz="1100"/>
        </a:p>
      </dgm:t>
    </dgm:pt>
    <dgm:pt modelId="{0A0B5E5B-2932-764E-AE4C-906BAF234D2F}">
      <dgm:prSet phldrT="[Text]" custT="1"/>
      <dgm:spPr/>
      <dgm:t>
        <a:bodyPr/>
        <a:lstStyle/>
        <a:p>
          <a:r>
            <a:rPr lang="en-US" sz="2000" dirty="0"/>
            <a:t>2 Goals</a:t>
          </a:r>
        </a:p>
      </dgm:t>
    </dgm:pt>
    <dgm:pt modelId="{77D3A009-CCB4-A345-A9D1-B194EF3F7062}" type="parTrans" cxnId="{882511CF-0789-294E-A08B-D37BA458A21A}">
      <dgm:prSet/>
      <dgm:spPr/>
      <dgm:t>
        <a:bodyPr/>
        <a:lstStyle/>
        <a:p>
          <a:endParaRPr lang="en-US" sz="1800"/>
        </a:p>
      </dgm:t>
    </dgm:pt>
    <dgm:pt modelId="{B5096505-7EAF-2F41-95AE-25ECC9457B38}" type="sibTrans" cxnId="{882511CF-0789-294E-A08B-D37BA458A21A}">
      <dgm:prSet custT="1"/>
      <dgm:spPr/>
      <dgm:t>
        <a:bodyPr/>
        <a:lstStyle/>
        <a:p>
          <a:endParaRPr lang="en-US" sz="1100"/>
        </a:p>
      </dgm:t>
    </dgm:pt>
    <dgm:pt modelId="{1AC0F6C6-F176-7C4F-A69B-F19F424AA732}">
      <dgm:prSet phldrT="[Text]" custT="1"/>
      <dgm:spPr/>
      <dgm:t>
        <a:bodyPr/>
        <a:lstStyle/>
        <a:p>
          <a:r>
            <a:rPr lang="en-US" sz="2000" dirty="0"/>
            <a:t>3 Assessment (FBA)</a:t>
          </a:r>
        </a:p>
      </dgm:t>
    </dgm:pt>
    <dgm:pt modelId="{E958BB26-EA35-814F-9F0F-AE21BDB3BC91}" type="parTrans" cxnId="{A578C5DB-173B-2C41-81B9-71AFB51D0560}">
      <dgm:prSet/>
      <dgm:spPr/>
      <dgm:t>
        <a:bodyPr/>
        <a:lstStyle/>
        <a:p>
          <a:endParaRPr lang="en-US" sz="1800"/>
        </a:p>
      </dgm:t>
    </dgm:pt>
    <dgm:pt modelId="{ABE24B52-C314-AE40-837F-2A3845F26899}" type="sibTrans" cxnId="{A578C5DB-173B-2C41-81B9-71AFB51D0560}">
      <dgm:prSet custT="1"/>
      <dgm:spPr/>
      <dgm:t>
        <a:bodyPr/>
        <a:lstStyle/>
        <a:p>
          <a:endParaRPr lang="en-US" sz="1100"/>
        </a:p>
      </dgm:t>
    </dgm:pt>
    <dgm:pt modelId="{BDF05EAA-B0EA-5849-AE1B-0C210E6163FE}">
      <dgm:prSet phldrT="[Text]" custT="1"/>
      <dgm:spPr/>
      <dgm:t>
        <a:bodyPr/>
        <a:lstStyle/>
        <a:p>
          <a:r>
            <a:rPr lang="en-US" sz="1800" dirty="0"/>
            <a:t>4 Intervention (BSP)</a:t>
          </a:r>
        </a:p>
      </dgm:t>
    </dgm:pt>
    <dgm:pt modelId="{4BD3EF17-00DE-A241-A65B-0527AA020864}" type="parTrans" cxnId="{5DBFCD85-57AB-9848-98C5-39D633AA3190}">
      <dgm:prSet/>
      <dgm:spPr/>
      <dgm:t>
        <a:bodyPr/>
        <a:lstStyle/>
        <a:p>
          <a:endParaRPr lang="en-US" sz="1800"/>
        </a:p>
      </dgm:t>
    </dgm:pt>
    <dgm:pt modelId="{FDF55ACC-5FC3-D248-91A9-C91A3004765F}" type="sibTrans" cxnId="{5DBFCD85-57AB-9848-98C5-39D633AA3190}">
      <dgm:prSet custT="1"/>
      <dgm:spPr/>
      <dgm:t>
        <a:bodyPr/>
        <a:lstStyle/>
        <a:p>
          <a:endParaRPr lang="en-US" sz="1100"/>
        </a:p>
      </dgm:t>
    </dgm:pt>
    <dgm:pt modelId="{347EBF31-170F-2A4A-8F89-723C966C966A}">
      <dgm:prSet phldrT="[Text]" custT="1"/>
      <dgm:spPr/>
      <dgm:t>
        <a:bodyPr/>
        <a:lstStyle/>
        <a:p>
          <a:r>
            <a:rPr lang="en-US" sz="2000" dirty="0"/>
            <a:t>5 Evaluation (BSP)</a:t>
          </a:r>
        </a:p>
      </dgm:t>
    </dgm:pt>
    <dgm:pt modelId="{E77B773B-5FEF-F641-902D-DFCD91C9E56D}" type="parTrans" cxnId="{828E5C09-1EB5-D34F-9917-DE4296932A28}">
      <dgm:prSet/>
      <dgm:spPr/>
      <dgm:t>
        <a:bodyPr/>
        <a:lstStyle/>
        <a:p>
          <a:endParaRPr lang="en-US" sz="1800"/>
        </a:p>
      </dgm:t>
    </dgm:pt>
    <dgm:pt modelId="{5038B7BD-8EFB-EE43-B193-7424EAFB6113}" type="sibTrans" cxnId="{828E5C09-1EB5-D34F-9917-DE4296932A28}">
      <dgm:prSet custT="1"/>
      <dgm:spPr/>
      <dgm:t>
        <a:bodyPr/>
        <a:lstStyle/>
        <a:p>
          <a:endParaRPr lang="en-US" sz="1100"/>
        </a:p>
      </dgm:t>
    </dgm:pt>
    <dgm:pt modelId="{C2043448-EBEC-4849-B221-2BFF37C4A0FA}" type="pres">
      <dgm:prSet presAssocID="{C9134C63-D848-A044-8418-6DBBF6BF663D}" presName="cycle" presStyleCnt="0">
        <dgm:presLayoutVars>
          <dgm:dir/>
          <dgm:resizeHandles val="exact"/>
        </dgm:presLayoutVars>
      </dgm:prSet>
      <dgm:spPr/>
    </dgm:pt>
    <dgm:pt modelId="{17DE8D63-6B0A-054E-9EDE-D12C8825CCAD}" type="pres">
      <dgm:prSet presAssocID="{31FC6D81-70E0-2343-86B9-088B4D0071AC}" presName="node" presStyleLbl="node1" presStyleIdx="0" presStyleCnt="5">
        <dgm:presLayoutVars>
          <dgm:bulletEnabled val="1"/>
        </dgm:presLayoutVars>
      </dgm:prSet>
      <dgm:spPr/>
    </dgm:pt>
    <dgm:pt modelId="{3D1F2DC8-3071-3948-A3B6-4B5DF1D05757}" type="pres">
      <dgm:prSet presAssocID="{F225DDC2-6AB1-7049-BB6C-A99BB5ED76D5}" presName="sibTrans" presStyleLbl="sibTrans2D1" presStyleIdx="0" presStyleCnt="5"/>
      <dgm:spPr/>
    </dgm:pt>
    <dgm:pt modelId="{8973BC1F-40F1-794B-9A38-0E1298B02A4C}" type="pres">
      <dgm:prSet presAssocID="{F225DDC2-6AB1-7049-BB6C-A99BB5ED76D5}" presName="connectorText" presStyleLbl="sibTrans2D1" presStyleIdx="0" presStyleCnt="5"/>
      <dgm:spPr/>
    </dgm:pt>
    <dgm:pt modelId="{B714E91A-C160-194D-8B67-B94DB17B0E43}" type="pres">
      <dgm:prSet presAssocID="{0A0B5E5B-2932-764E-AE4C-906BAF234D2F}" presName="node" presStyleLbl="node1" presStyleIdx="1" presStyleCnt="5">
        <dgm:presLayoutVars>
          <dgm:bulletEnabled val="1"/>
        </dgm:presLayoutVars>
      </dgm:prSet>
      <dgm:spPr/>
    </dgm:pt>
    <dgm:pt modelId="{6D832F3D-176A-DA4E-B8B0-AEA4786E9D37}" type="pres">
      <dgm:prSet presAssocID="{B5096505-7EAF-2F41-95AE-25ECC9457B38}" presName="sibTrans" presStyleLbl="sibTrans2D1" presStyleIdx="1" presStyleCnt="5"/>
      <dgm:spPr/>
    </dgm:pt>
    <dgm:pt modelId="{F165D642-19F8-8147-BC9E-DCE087A3063E}" type="pres">
      <dgm:prSet presAssocID="{B5096505-7EAF-2F41-95AE-25ECC9457B38}" presName="connectorText" presStyleLbl="sibTrans2D1" presStyleIdx="1" presStyleCnt="5"/>
      <dgm:spPr/>
    </dgm:pt>
    <dgm:pt modelId="{B69FD425-294C-1046-84B7-634DDC3FCABF}" type="pres">
      <dgm:prSet presAssocID="{1AC0F6C6-F176-7C4F-A69B-F19F424AA732}" presName="node" presStyleLbl="node1" presStyleIdx="2" presStyleCnt="5" custScaleX="105754">
        <dgm:presLayoutVars>
          <dgm:bulletEnabled val="1"/>
        </dgm:presLayoutVars>
      </dgm:prSet>
      <dgm:spPr/>
    </dgm:pt>
    <dgm:pt modelId="{2EE71718-80D7-3748-A55B-759900103859}" type="pres">
      <dgm:prSet presAssocID="{ABE24B52-C314-AE40-837F-2A3845F26899}" presName="sibTrans" presStyleLbl="sibTrans2D1" presStyleIdx="2" presStyleCnt="5"/>
      <dgm:spPr/>
    </dgm:pt>
    <dgm:pt modelId="{7C36B6C4-0A6F-E84D-BE93-961C2FA2A85E}" type="pres">
      <dgm:prSet presAssocID="{ABE24B52-C314-AE40-837F-2A3845F26899}" presName="connectorText" presStyleLbl="sibTrans2D1" presStyleIdx="2" presStyleCnt="5"/>
      <dgm:spPr/>
    </dgm:pt>
    <dgm:pt modelId="{8B6B9EE8-0D21-2940-A616-F3CF2E364D24}" type="pres">
      <dgm:prSet presAssocID="{BDF05EAA-B0EA-5849-AE1B-0C210E6163FE}" presName="node" presStyleLbl="node1" presStyleIdx="3" presStyleCnt="5" custScaleX="105753">
        <dgm:presLayoutVars>
          <dgm:bulletEnabled val="1"/>
        </dgm:presLayoutVars>
      </dgm:prSet>
      <dgm:spPr/>
    </dgm:pt>
    <dgm:pt modelId="{227F59A3-CD55-AC49-A8EC-537072C3CADC}" type="pres">
      <dgm:prSet presAssocID="{FDF55ACC-5FC3-D248-91A9-C91A3004765F}" presName="sibTrans" presStyleLbl="sibTrans2D1" presStyleIdx="3" presStyleCnt="5"/>
      <dgm:spPr/>
    </dgm:pt>
    <dgm:pt modelId="{F1A7B74C-5D0F-B84C-A31B-26208E88E11C}" type="pres">
      <dgm:prSet presAssocID="{FDF55ACC-5FC3-D248-91A9-C91A3004765F}" presName="connectorText" presStyleLbl="sibTrans2D1" presStyleIdx="3" presStyleCnt="5"/>
      <dgm:spPr/>
    </dgm:pt>
    <dgm:pt modelId="{055A228B-730B-E548-B01D-38059EFC69F8}" type="pres">
      <dgm:prSet presAssocID="{347EBF31-170F-2A4A-8F89-723C966C966A}" presName="node" presStyleLbl="node1" presStyleIdx="4" presStyleCnt="5">
        <dgm:presLayoutVars>
          <dgm:bulletEnabled val="1"/>
        </dgm:presLayoutVars>
      </dgm:prSet>
      <dgm:spPr/>
    </dgm:pt>
    <dgm:pt modelId="{6035C700-9C39-114E-92F4-BC4585231EDA}" type="pres">
      <dgm:prSet presAssocID="{5038B7BD-8EFB-EE43-B193-7424EAFB6113}" presName="sibTrans" presStyleLbl="sibTrans2D1" presStyleIdx="4" presStyleCnt="5"/>
      <dgm:spPr/>
    </dgm:pt>
    <dgm:pt modelId="{8DFC3654-657B-B045-8BEB-2DD5767D2D1F}" type="pres">
      <dgm:prSet presAssocID="{5038B7BD-8EFB-EE43-B193-7424EAFB6113}" presName="connectorText" presStyleLbl="sibTrans2D1" presStyleIdx="4" presStyleCnt="5"/>
      <dgm:spPr/>
    </dgm:pt>
  </dgm:ptLst>
  <dgm:cxnLst>
    <dgm:cxn modelId="{E2520301-F9F2-6144-B298-840F9A879B9E}" type="presOf" srcId="{C9134C63-D848-A044-8418-6DBBF6BF663D}" destId="{C2043448-EBEC-4849-B221-2BFF37C4A0FA}" srcOrd="0" destOrd="0" presId="urn:microsoft.com/office/officeart/2005/8/layout/cycle2"/>
    <dgm:cxn modelId="{828E5C09-1EB5-D34F-9917-DE4296932A28}" srcId="{C9134C63-D848-A044-8418-6DBBF6BF663D}" destId="{347EBF31-170F-2A4A-8F89-723C966C966A}" srcOrd="4" destOrd="0" parTransId="{E77B773B-5FEF-F641-902D-DFCD91C9E56D}" sibTransId="{5038B7BD-8EFB-EE43-B193-7424EAFB6113}"/>
    <dgm:cxn modelId="{2A86BE0D-4945-7343-B242-FCEE91E105F8}" srcId="{C9134C63-D848-A044-8418-6DBBF6BF663D}" destId="{31FC6D81-70E0-2343-86B9-088B4D0071AC}" srcOrd="0" destOrd="0" parTransId="{7DE89E21-1908-A84A-A233-D622A1621D79}" sibTransId="{F225DDC2-6AB1-7049-BB6C-A99BB5ED76D5}"/>
    <dgm:cxn modelId="{B077FE0D-75F6-BB43-B262-AD00E4D6A1DF}" type="presOf" srcId="{F225DDC2-6AB1-7049-BB6C-A99BB5ED76D5}" destId="{8973BC1F-40F1-794B-9A38-0E1298B02A4C}" srcOrd="1" destOrd="0" presId="urn:microsoft.com/office/officeart/2005/8/layout/cycle2"/>
    <dgm:cxn modelId="{35B02F15-8D6E-C946-91EE-0257B8D6EB5C}" type="presOf" srcId="{347EBF31-170F-2A4A-8F89-723C966C966A}" destId="{055A228B-730B-E548-B01D-38059EFC69F8}" srcOrd="0" destOrd="0" presId="urn:microsoft.com/office/officeart/2005/8/layout/cycle2"/>
    <dgm:cxn modelId="{D88FC549-2F20-4443-9EBB-02F1099F6510}" type="presOf" srcId="{FDF55ACC-5FC3-D248-91A9-C91A3004765F}" destId="{F1A7B74C-5D0F-B84C-A31B-26208E88E11C}" srcOrd="1" destOrd="0" presId="urn:microsoft.com/office/officeart/2005/8/layout/cycle2"/>
    <dgm:cxn modelId="{E56B7A50-93CA-7941-9053-195BE405AE3E}" type="presOf" srcId="{B5096505-7EAF-2F41-95AE-25ECC9457B38}" destId="{F165D642-19F8-8147-BC9E-DCE087A3063E}" srcOrd="1" destOrd="0" presId="urn:microsoft.com/office/officeart/2005/8/layout/cycle2"/>
    <dgm:cxn modelId="{B7980C6F-38C5-E84C-BEE3-7910718D1A75}" type="presOf" srcId="{5038B7BD-8EFB-EE43-B193-7424EAFB6113}" destId="{6035C700-9C39-114E-92F4-BC4585231EDA}" srcOrd="0" destOrd="0" presId="urn:microsoft.com/office/officeart/2005/8/layout/cycle2"/>
    <dgm:cxn modelId="{424BAD74-5727-C84F-961B-E53E790FE461}" type="presOf" srcId="{ABE24B52-C314-AE40-837F-2A3845F26899}" destId="{2EE71718-80D7-3748-A55B-759900103859}" srcOrd="0" destOrd="0" presId="urn:microsoft.com/office/officeart/2005/8/layout/cycle2"/>
    <dgm:cxn modelId="{5DBFCD85-57AB-9848-98C5-39D633AA3190}" srcId="{C9134C63-D848-A044-8418-6DBBF6BF663D}" destId="{BDF05EAA-B0EA-5849-AE1B-0C210E6163FE}" srcOrd="3" destOrd="0" parTransId="{4BD3EF17-00DE-A241-A65B-0527AA020864}" sibTransId="{FDF55ACC-5FC3-D248-91A9-C91A3004765F}"/>
    <dgm:cxn modelId="{6704778A-2069-A544-85D3-71115AC9A5FA}" type="presOf" srcId="{0A0B5E5B-2932-764E-AE4C-906BAF234D2F}" destId="{B714E91A-C160-194D-8B67-B94DB17B0E43}" srcOrd="0" destOrd="0" presId="urn:microsoft.com/office/officeart/2005/8/layout/cycle2"/>
    <dgm:cxn modelId="{FDAD1A99-5E0D-884A-A680-ECAEC9D9FC6E}" type="presOf" srcId="{F225DDC2-6AB1-7049-BB6C-A99BB5ED76D5}" destId="{3D1F2DC8-3071-3948-A3B6-4B5DF1D05757}" srcOrd="0" destOrd="0" presId="urn:microsoft.com/office/officeart/2005/8/layout/cycle2"/>
    <dgm:cxn modelId="{677A17A2-4B4A-B640-BD62-CE086B76FC5C}" type="presOf" srcId="{ABE24B52-C314-AE40-837F-2A3845F26899}" destId="{7C36B6C4-0A6F-E84D-BE93-961C2FA2A85E}" srcOrd="1" destOrd="0" presId="urn:microsoft.com/office/officeart/2005/8/layout/cycle2"/>
    <dgm:cxn modelId="{3AD07AA7-36B4-6B4B-81AE-359D2F11BA35}" type="presOf" srcId="{5038B7BD-8EFB-EE43-B193-7424EAFB6113}" destId="{8DFC3654-657B-B045-8BEB-2DD5767D2D1F}" srcOrd="1" destOrd="0" presId="urn:microsoft.com/office/officeart/2005/8/layout/cycle2"/>
    <dgm:cxn modelId="{B5AD62BD-CA50-BD40-8EAC-85C3FD4D386D}" type="presOf" srcId="{BDF05EAA-B0EA-5849-AE1B-0C210E6163FE}" destId="{8B6B9EE8-0D21-2940-A616-F3CF2E364D24}" srcOrd="0" destOrd="0" presId="urn:microsoft.com/office/officeart/2005/8/layout/cycle2"/>
    <dgm:cxn modelId="{73D510CA-7C01-D34A-9D34-93B04AA3B44A}" type="presOf" srcId="{31FC6D81-70E0-2343-86B9-088B4D0071AC}" destId="{17DE8D63-6B0A-054E-9EDE-D12C8825CCAD}" srcOrd="0" destOrd="0" presId="urn:microsoft.com/office/officeart/2005/8/layout/cycle2"/>
    <dgm:cxn modelId="{882511CF-0789-294E-A08B-D37BA458A21A}" srcId="{C9134C63-D848-A044-8418-6DBBF6BF663D}" destId="{0A0B5E5B-2932-764E-AE4C-906BAF234D2F}" srcOrd="1" destOrd="0" parTransId="{77D3A009-CCB4-A345-A9D1-B194EF3F7062}" sibTransId="{B5096505-7EAF-2F41-95AE-25ECC9457B38}"/>
    <dgm:cxn modelId="{9164C6CF-4227-3040-BDC1-00EC344EC6EC}" type="presOf" srcId="{FDF55ACC-5FC3-D248-91A9-C91A3004765F}" destId="{227F59A3-CD55-AC49-A8EC-537072C3CADC}" srcOrd="0" destOrd="0" presId="urn:microsoft.com/office/officeart/2005/8/layout/cycle2"/>
    <dgm:cxn modelId="{0BDD8AD2-80CE-FE4D-BE1B-9D01F02A8716}" type="presOf" srcId="{B5096505-7EAF-2F41-95AE-25ECC9457B38}" destId="{6D832F3D-176A-DA4E-B8B0-AEA4786E9D37}" srcOrd="0" destOrd="0" presId="urn:microsoft.com/office/officeart/2005/8/layout/cycle2"/>
    <dgm:cxn modelId="{A578C5DB-173B-2C41-81B9-71AFB51D0560}" srcId="{C9134C63-D848-A044-8418-6DBBF6BF663D}" destId="{1AC0F6C6-F176-7C4F-A69B-F19F424AA732}" srcOrd="2" destOrd="0" parTransId="{E958BB26-EA35-814F-9F0F-AE21BDB3BC91}" sibTransId="{ABE24B52-C314-AE40-837F-2A3845F26899}"/>
    <dgm:cxn modelId="{E2B42EF3-B347-0343-8A90-D95CF1483968}" type="presOf" srcId="{1AC0F6C6-F176-7C4F-A69B-F19F424AA732}" destId="{B69FD425-294C-1046-84B7-634DDC3FCABF}" srcOrd="0" destOrd="0" presId="urn:microsoft.com/office/officeart/2005/8/layout/cycle2"/>
    <dgm:cxn modelId="{D598B2D8-C597-EB43-BB3C-3DB0AF1E646E}" type="presParOf" srcId="{C2043448-EBEC-4849-B221-2BFF37C4A0FA}" destId="{17DE8D63-6B0A-054E-9EDE-D12C8825CCAD}" srcOrd="0" destOrd="0" presId="urn:microsoft.com/office/officeart/2005/8/layout/cycle2"/>
    <dgm:cxn modelId="{68A4E592-28A4-3D4A-A75E-CA482F96ACEC}" type="presParOf" srcId="{C2043448-EBEC-4849-B221-2BFF37C4A0FA}" destId="{3D1F2DC8-3071-3948-A3B6-4B5DF1D05757}" srcOrd="1" destOrd="0" presId="urn:microsoft.com/office/officeart/2005/8/layout/cycle2"/>
    <dgm:cxn modelId="{42AE6563-568E-9B44-9E10-A0C0A1BCE20D}" type="presParOf" srcId="{3D1F2DC8-3071-3948-A3B6-4B5DF1D05757}" destId="{8973BC1F-40F1-794B-9A38-0E1298B02A4C}" srcOrd="0" destOrd="0" presId="urn:microsoft.com/office/officeart/2005/8/layout/cycle2"/>
    <dgm:cxn modelId="{0960B877-89B9-BF4C-9BCA-0E0EE2D5BA52}" type="presParOf" srcId="{C2043448-EBEC-4849-B221-2BFF37C4A0FA}" destId="{B714E91A-C160-194D-8B67-B94DB17B0E43}" srcOrd="2" destOrd="0" presId="urn:microsoft.com/office/officeart/2005/8/layout/cycle2"/>
    <dgm:cxn modelId="{8C48985B-211D-6C43-A925-3727FD357279}" type="presParOf" srcId="{C2043448-EBEC-4849-B221-2BFF37C4A0FA}" destId="{6D832F3D-176A-DA4E-B8B0-AEA4786E9D37}" srcOrd="3" destOrd="0" presId="urn:microsoft.com/office/officeart/2005/8/layout/cycle2"/>
    <dgm:cxn modelId="{DD771A54-5C76-F44A-A242-C4FA38751427}" type="presParOf" srcId="{6D832F3D-176A-DA4E-B8B0-AEA4786E9D37}" destId="{F165D642-19F8-8147-BC9E-DCE087A3063E}" srcOrd="0" destOrd="0" presId="urn:microsoft.com/office/officeart/2005/8/layout/cycle2"/>
    <dgm:cxn modelId="{46296E87-FF8F-614C-AE63-CBF59B95FB49}" type="presParOf" srcId="{C2043448-EBEC-4849-B221-2BFF37C4A0FA}" destId="{B69FD425-294C-1046-84B7-634DDC3FCABF}" srcOrd="4" destOrd="0" presId="urn:microsoft.com/office/officeart/2005/8/layout/cycle2"/>
    <dgm:cxn modelId="{A5A65314-CD0F-474F-BC81-639FF65E4046}" type="presParOf" srcId="{C2043448-EBEC-4849-B221-2BFF37C4A0FA}" destId="{2EE71718-80D7-3748-A55B-759900103859}" srcOrd="5" destOrd="0" presId="urn:microsoft.com/office/officeart/2005/8/layout/cycle2"/>
    <dgm:cxn modelId="{8A61B946-1F17-4041-834B-2350368A5887}" type="presParOf" srcId="{2EE71718-80D7-3748-A55B-759900103859}" destId="{7C36B6C4-0A6F-E84D-BE93-961C2FA2A85E}" srcOrd="0" destOrd="0" presId="urn:microsoft.com/office/officeart/2005/8/layout/cycle2"/>
    <dgm:cxn modelId="{EBE6D567-39B5-494B-BE87-51DCE34DA600}" type="presParOf" srcId="{C2043448-EBEC-4849-B221-2BFF37C4A0FA}" destId="{8B6B9EE8-0D21-2940-A616-F3CF2E364D24}" srcOrd="6" destOrd="0" presId="urn:microsoft.com/office/officeart/2005/8/layout/cycle2"/>
    <dgm:cxn modelId="{B181F34D-A031-7F48-93A4-A727184A6303}" type="presParOf" srcId="{C2043448-EBEC-4849-B221-2BFF37C4A0FA}" destId="{227F59A3-CD55-AC49-A8EC-537072C3CADC}" srcOrd="7" destOrd="0" presId="urn:microsoft.com/office/officeart/2005/8/layout/cycle2"/>
    <dgm:cxn modelId="{5093B688-0B71-1F44-A6F7-94169EC56AF8}" type="presParOf" srcId="{227F59A3-CD55-AC49-A8EC-537072C3CADC}" destId="{F1A7B74C-5D0F-B84C-A31B-26208E88E11C}" srcOrd="0" destOrd="0" presId="urn:microsoft.com/office/officeart/2005/8/layout/cycle2"/>
    <dgm:cxn modelId="{4CABAE8E-8621-4842-94C8-92149281DBF4}" type="presParOf" srcId="{C2043448-EBEC-4849-B221-2BFF37C4A0FA}" destId="{055A228B-730B-E548-B01D-38059EFC69F8}" srcOrd="8" destOrd="0" presId="urn:microsoft.com/office/officeart/2005/8/layout/cycle2"/>
    <dgm:cxn modelId="{E3BF8D9A-741D-0146-BAB2-64536FB4A220}" type="presParOf" srcId="{C2043448-EBEC-4849-B221-2BFF37C4A0FA}" destId="{6035C700-9C39-114E-92F4-BC4585231EDA}" srcOrd="9" destOrd="0" presId="urn:microsoft.com/office/officeart/2005/8/layout/cycle2"/>
    <dgm:cxn modelId="{51A1E2DF-A8C2-B94F-B49B-A0ED6AF9B1CB}" type="presParOf" srcId="{6035C700-9C39-114E-92F4-BC4585231EDA}" destId="{8DFC3654-657B-B045-8BEB-2DD5767D2D1F}" srcOrd="0" destOrd="0" presId="urn:microsoft.com/office/officeart/2005/8/layout/cycle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6BA647-9CBE-2D44-B1C5-46BECFD4A8A4}" type="doc">
      <dgm:prSet loTypeId="urn:microsoft.com/office/officeart/2005/8/layout/radial6" loCatId="" qsTypeId="urn:microsoft.com/office/officeart/2005/8/quickstyle/simple1" qsCatId="simple" csTypeId="urn:microsoft.com/office/officeart/2005/8/colors/colorful1#7" csCatId="colorful" phldr="1"/>
      <dgm:spPr/>
      <dgm:t>
        <a:bodyPr/>
        <a:lstStyle/>
        <a:p>
          <a:endParaRPr lang="en-US"/>
        </a:p>
      </dgm:t>
    </dgm:pt>
    <dgm:pt modelId="{BB570EC1-C874-5241-83DF-92061D7310B5}">
      <dgm:prSet/>
      <dgm:spPr/>
      <dgm:t>
        <a:bodyPr/>
        <a:lstStyle/>
        <a:p>
          <a:pPr rtl="0"/>
          <a:r>
            <a:rPr lang="en-US" dirty="0"/>
            <a:t>Teacher</a:t>
          </a:r>
        </a:p>
      </dgm:t>
    </dgm:pt>
    <dgm:pt modelId="{5BA2C9AA-8AAF-1641-9719-71FEAD8601EE}" type="parTrans" cxnId="{F9D7A781-7C9C-014D-AE2B-ADD6B6EEC271}">
      <dgm:prSet/>
      <dgm:spPr/>
      <dgm:t>
        <a:bodyPr/>
        <a:lstStyle/>
        <a:p>
          <a:endParaRPr lang="en-US"/>
        </a:p>
      </dgm:t>
    </dgm:pt>
    <dgm:pt modelId="{3A6F68AB-7E4F-E947-B88F-D5F778ED5609}" type="sibTrans" cxnId="{F9D7A781-7C9C-014D-AE2B-ADD6B6EEC271}">
      <dgm:prSet/>
      <dgm:spPr/>
      <dgm:t>
        <a:bodyPr/>
        <a:lstStyle/>
        <a:p>
          <a:endParaRPr lang="en-US"/>
        </a:p>
      </dgm:t>
    </dgm:pt>
    <dgm:pt modelId="{03D2F64B-AFD8-9A48-A5EA-E16F7A6344DA}">
      <dgm:prSet/>
      <dgm:spPr/>
      <dgm:t>
        <a:bodyPr/>
        <a:lstStyle/>
        <a:p>
          <a:pPr rtl="0"/>
          <a:r>
            <a:rPr lang="en-US" dirty="0"/>
            <a:t>Parent</a:t>
          </a:r>
        </a:p>
      </dgm:t>
    </dgm:pt>
    <dgm:pt modelId="{C170E46E-E58E-9B4A-97D1-7F29AD04AFF5}" type="parTrans" cxnId="{4FA9E0E9-ABD4-5E4A-B9FA-842395EBCCD3}">
      <dgm:prSet/>
      <dgm:spPr/>
      <dgm:t>
        <a:bodyPr/>
        <a:lstStyle/>
        <a:p>
          <a:endParaRPr lang="en-US"/>
        </a:p>
      </dgm:t>
    </dgm:pt>
    <dgm:pt modelId="{8DEA9405-6188-9A41-BB73-01C291748D7D}" type="sibTrans" cxnId="{4FA9E0E9-ABD4-5E4A-B9FA-842395EBCCD3}">
      <dgm:prSet/>
      <dgm:spPr/>
      <dgm:t>
        <a:bodyPr/>
        <a:lstStyle/>
        <a:p>
          <a:endParaRPr lang="en-US"/>
        </a:p>
      </dgm:t>
    </dgm:pt>
    <dgm:pt modelId="{744B1550-F1BA-554E-BAEE-99CE328ED5A2}">
      <dgm:prSet/>
      <dgm:spPr/>
      <dgm:t>
        <a:bodyPr/>
        <a:lstStyle/>
        <a:p>
          <a:pPr rtl="0"/>
          <a:r>
            <a:rPr lang="en-US" dirty="0"/>
            <a:t>Behavior expert</a:t>
          </a:r>
        </a:p>
      </dgm:t>
    </dgm:pt>
    <dgm:pt modelId="{59418ECB-163C-2A44-A54E-9D8347C68F42}" type="parTrans" cxnId="{6D6644AD-CFA0-7A45-8BF0-139905F0A78D}">
      <dgm:prSet/>
      <dgm:spPr/>
      <dgm:t>
        <a:bodyPr/>
        <a:lstStyle/>
        <a:p>
          <a:endParaRPr lang="en-US"/>
        </a:p>
      </dgm:t>
    </dgm:pt>
    <dgm:pt modelId="{9C6849F8-ABF9-D347-A83C-7D991A34278D}" type="sibTrans" cxnId="{6D6644AD-CFA0-7A45-8BF0-139905F0A78D}">
      <dgm:prSet/>
      <dgm:spPr/>
      <dgm:t>
        <a:bodyPr/>
        <a:lstStyle/>
        <a:p>
          <a:endParaRPr lang="en-US"/>
        </a:p>
      </dgm:t>
    </dgm:pt>
    <dgm:pt modelId="{63F5E6CC-8C9D-A04E-9279-EF429907E435}">
      <dgm:prSet/>
      <dgm:spPr/>
      <dgm:t>
        <a:bodyPr/>
        <a:lstStyle/>
        <a:p>
          <a:pPr rtl="0"/>
          <a:r>
            <a:rPr lang="en-US" dirty="0"/>
            <a:t>Resource expert</a:t>
          </a:r>
        </a:p>
      </dgm:t>
    </dgm:pt>
    <dgm:pt modelId="{7BFF05AB-ADBF-0243-B78D-1CE19866E929}" type="parTrans" cxnId="{8E1BC1E4-D4C0-8344-8C9B-E2591BBA47F4}">
      <dgm:prSet/>
      <dgm:spPr/>
      <dgm:t>
        <a:bodyPr/>
        <a:lstStyle/>
        <a:p>
          <a:endParaRPr lang="en-US"/>
        </a:p>
      </dgm:t>
    </dgm:pt>
    <dgm:pt modelId="{94110691-9393-464A-A8EA-87B90B03C89E}" type="sibTrans" cxnId="{8E1BC1E4-D4C0-8344-8C9B-E2591BBA47F4}">
      <dgm:prSet/>
      <dgm:spPr/>
      <dgm:t>
        <a:bodyPr/>
        <a:lstStyle/>
        <a:p>
          <a:endParaRPr lang="en-US"/>
        </a:p>
      </dgm:t>
    </dgm:pt>
    <dgm:pt modelId="{9D090E19-2A7C-3540-B4DC-B20C8BEC0B10}">
      <dgm:prSet/>
      <dgm:spPr/>
      <dgm:t>
        <a:bodyPr/>
        <a:lstStyle/>
        <a:p>
          <a:pPr rtl="0"/>
          <a:r>
            <a:rPr lang="en-US" dirty="0"/>
            <a:t>Student</a:t>
          </a:r>
        </a:p>
      </dgm:t>
    </dgm:pt>
    <dgm:pt modelId="{5EAAEB03-A029-174A-9E66-C60E447E52D6}" type="parTrans" cxnId="{CB51AF58-4440-EE45-957F-1E09DC699B74}">
      <dgm:prSet/>
      <dgm:spPr/>
      <dgm:t>
        <a:bodyPr/>
        <a:lstStyle/>
        <a:p>
          <a:endParaRPr lang="en-US"/>
        </a:p>
      </dgm:t>
    </dgm:pt>
    <dgm:pt modelId="{CC7DA8FE-7DA0-2C4A-9527-E22293066FA5}" type="sibTrans" cxnId="{CB51AF58-4440-EE45-957F-1E09DC699B74}">
      <dgm:prSet/>
      <dgm:spPr/>
      <dgm:t>
        <a:bodyPr/>
        <a:lstStyle/>
        <a:p>
          <a:endParaRPr lang="en-US"/>
        </a:p>
      </dgm:t>
    </dgm:pt>
    <dgm:pt modelId="{BDEEC2AF-3A02-3D47-8267-EF1BA3B0A82E}">
      <dgm:prSet/>
      <dgm:spPr/>
      <dgm:t>
        <a:bodyPr/>
        <a:lstStyle/>
        <a:p>
          <a:pPr rtl="0"/>
          <a:r>
            <a:rPr lang="en-US" dirty="0"/>
            <a:t>Others?</a:t>
          </a:r>
        </a:p>
      </dgm:t>
    </dgm:pt>
    <dgm:pt modelId="{675CC7DA-B9AD-5642-AC1A-CC0287C503D5}" type="parTrans" cxnId="{48FC1E6D-5C3A-D046-9E96-8B387BAAC481}">
      <dgm:prSet/>
      <dgm:spPr/>
      <dgm:t>
        <a:bodyPr/>
        <a:lstStyle/>
        <a:p>
          <a:endParaRPr lang="en-US"/>
        </a:p>
      </dgm:t>
    </dgm:pt>
    <dgm:pt modelId="{5D34F424-6F11-104B-84DA-9FC19943CCE4}" type="sibTrans" cxnId="{48FC1E6D-5C3A-D046-9E96-8B387BAAC481}">
      <dgm:prSet/>
      <dgm:spPr/>
      <dgm:t>
        <a:bodyPr/>
        <a:lstStyle/>
        <a:p>
          <a:endParaRPr lang="en-US"/>
        </a:p>
      </dgm:t>
    </dgm:pt>
    <dgm:pt modelId="{8796F3B1-FD37-2F43-B3E4-2CA24B50EE51}" type="pres">
      <dgm:prSet presAssocID="{D46BA647-9CBE-2D44-B1C5-46BECFD4A8A4}" presName="Name0" presStyleCnt="0">
        <dgm:presLayoutVars>
          <dgm:chMax val="1"/>
          <dgm:dir/>
          <dgm:animLvl val="ctr"/>
          <dgm:resizeHandles val="exact"/>
        </dgm:presLayoutVars>
      </dgm:prSet>
      <dgm:spPr/>
    </dgm:pt>
    <dgm:pt modelId="{AEDC2539-FF0C-5A42-A07C-BA22429BF1C6}" type="pres">
      <dgm:prSet presAssocID="{9D090E19-2A7C-3540-B4DC-B20C8BEC0B10}" presName="centerShape" presStyleLbl="node0" presStyleIdx="0" presStyleCnt="1"/>
      <dgm:spPr/>
    </dgm:pt>
    <dgm:pt modelId="{2177D60C-9C37-694C-9BB9-95241DDE9269}" type="pres">
      <dgm:prSet presAssocID="{BB570EC1-C874-5241-83DF-92061D7310B5}" presName="node" presStyleLbl="node1" presStyleIdx="0" presStyleCnt="5">
        <dgm:presLayoutVars>
          <dgm:bulletEnabled val="1"/>
        </dgm:presLayoutVars>
      </dgm:prSet>
      <dgm:spPr/>
    </dgm:pt>
    <dgm:pt modelId="{F13032B1-287F-384F-B040-DD050094B46C}" type="pres">
      <dgm:prSet presAssocID="{BB570EC1-C874-5241-83DF-92061D7310B5}" presName="dummy" presStyleCnt="0"/>
      <dgm:spPr/>
    </dgm:pt>
    <dgm:pt modelId="{177D43C4-F201-2541-8B5D-848E6A64D52A}" type="pres">
      <dgm:prSet presAssocID="{3A6F68AB-7E4F-E947-B88F-D5F778ED5609}" presName="sibTrans" presStyleLbl="sibTrans2D1" presStyleIdx="0" presStyleCnt="5"/>
      <dgm:spPr/>
    </dgm:pt>
    <dgm:pt modelId="{39F05796-0D92-804B-87F5-CA61C0D520AA}" type="pres">
      <dgm:prSet presAssocID="{03D2F64B-AFD8-9A48-A5EA-E16F7A6344DA}" presName="node" presStyleLbl="node1" presStyleIdx="1" presStyleCnt="5">
        <dgm:presLayoutVars>
          <dgm:bulletEnabled val="1"/>
        </dgm:presLayoutVars>
      </dgm:prSet>
      <dgm:spPr/>
    </dgm:pt>
    <dgm:pt modelId="{0163DD1E-0D0F-9C48-A5BD-BC90CEAD9E20}" type="pres">
      <dgm:prSet presAssocID="{03D2F64B-AFD8-9A48-A5EA-E16F7A6344DA}" presName="dummy" presStyleCnt="0"/>
      <dgm:spPr/>
    </dgm:pt>
    <dgm:pt modelId="{C246D128-B87C-A545-8ED3-775D3398EC18}" type="pres">
      <dgm:prSet presAssocID="{8DEA9405-6188-9A41-BB73-01C291748D7D}" presName="sibTrans" presStyleLbl="sibTrans2D1" presStyleIdx="1" presStyleCnt="5"/>
      <dgm:spPr/>
    </dgm:pt>
    <dgm:pt modelId="{EB00333B-149C-894E-AA13-47A7960C89A3}" type="pres">
      <dgm:prSet presAssocID="{744B1550-F1BA-554E-BAEE-99CE328ED5A2}" presName="node" presStyleLbl="node1" presStyleIdx="2" presStyleCnt="5">
        <dgm:presLayoutVars>
          <dgm:bulletEnabled val="1"/>
        </dgm:presLayoutVars>
      </dgm:prSet>
      <dgm:spPr/>
    </dgm:pt>
    <dgm:pt modelId="{D9D5D1F5-F0B9-5F44-8042-D1BFE57C7416}" type="pres">
      <dgm:prSet presAssocID="{744B1550-F1BA-554E-BAEE-99CE328ED5A2}" presName="dummy" presStyleCnt="0"/>
      <dgm:spPr/>
    </dgm:pt>
    <dgm:pt modelId="{F60B39FC-9ED5-1242-AC3A-3D8AD00256B2}" type="pres">
      <dgm:prSet presAssocID="{9C6849F8-ABF9-D347-A83C-7D991A34278D}" presName="sibTrans" presStyleLbl="sibTrans2D1" presStyleIdx="2" presStyleCnt="5"/>
      <dgm:spPr/>
    </dgm:pt>
    <dgm:pt modelId="{3A1F5500-724A-2E46-BC43-DF8C071D61ED}" type="pres">
      <dgm:prSet presAssocID="{63F5E6CC-8C9D-A04E-9279-EF429907E435}" presName="node" presStyleLbl="node1" presStyleIdx="3" presStyleCnt="5">
        <dgm:presLayoutVars>
          <dgm:bulletEnabled val="1"/>
        </dgm:presLayoutVars>
      </dgm:prSet>
      <dgm:spPr/>
    </dgm:pt>
    <dgm:pt modelId="{EC5861FB-C7C6-AA4B-9C9C-A054D7805D04}" type="pres">
      <dgm:prSet presAssocID="{63F5E6CC-8C9D-A04E-9279-EF429907E435}" presName="dummy" presStyleCnt="0"/>
      <dgm:spPr/>
    </dgm:pt>
    <dgm:pt modelId="{D04B705B-004D-FA43-A4DB-53A52333A1AC}" type="pres">
      <dgm:prSet presAssocID="{94110691-9393-464A-A8EA-87B90B03C89E}" presName="sibTrans" presStyleLbl="sibTrans2D1" presStyleIdx="3" presStyleCnt="5"/>
      <dgm:spPr/>
    </dgm:pt>
    <dgm:pt modelId="{01DF97E2-7EC3-9E40-8737-FC9EFD0EF1AB}" type="pres">
      <dgm:prSet presAssocID="{BDEEC2AF-3A02-3D47-8267-EF1BA3B0A82E}" presName="node" presStyleLbl="node1" presStyleIdx="4" presStyleCnt="5">
        <dgm:presLayoutVars>
          <dgm:bulletEnabled val="1"/>
        </dgm:presLayoutVars>
      </dgm:prSet>
      <dgm:spPr/>
    </dgm:pt>
    <dgm:pt modelId="{6405542E-4A19-CF4A-A8FE-A648F44986B5}" type="pres">
      <dgm:prSet presAssocID="{BDEEC2AF-3A02-3D47-8267-EF1BA3B0A82E}" presName="dummy" presStyleCnt="0"/>
      <dgm:spPr/>
    </dgm:pt>
    <dgm:pt modelId="{CC352F70-19E5-CE41-ACB9-DDA6ACE001D7}" type="pres">
      <dgm:prSet presAssocID="{5D34F424-6F11-104B-84DA-9FC19943CCE4}" presName="sibTrans" presStyleLbl="sibTrans2D1" presStyleIdx="4" presStyleCnt="5"/>
      <dgm:spPr/>
    </dgm:pt>
  </dgm:ptLst>
  <dgm:cxnLst>
    <dgm:cxn modelId="{1D719F36-A6B7-FD49-B73F-5A7AB9BD33B9}" type="presOf" srcId="{03D2F64B-AFD8-9A48-A5EA-E16F7A6344DA}" destId="{39F05796-0D92-804B-87F5-CA61C0D520AA}" srcOrd="0" destOrd="0" presId="urn:microsoft.com/office/officeart/2005/8/layout/radial6"/>
    <dgm:cxn modelId="{2B24873C-4091-E144-BE24-FF4F031C0047}" type="presOf" srcId="{63F5E6CC-8C9D-A04E-9279-EF429907E435}" destId="{3A1F5500-724A-2E46-BC43-DF8C071D61ED}" srcOrd="0" destOrd="0" presId="urn:microsoft.com/office/officeart/2005/8/layout/radial6"/>
    <dgm:cxn modelId="{CB51AF58-4440-EE45-957F-1E09DC699B74}" srcId="{D46BA647-9CBE-2D44-B1C5-46BECFD4A8A4}" destId="{9D090E19-2A7C-3540-B4DC-B20C8BEC0B10}" srcOrd="0" destOrd="0" parTransId="{5EAAEB03-A029-174A-9E66-C60E447E52D6}" sibTransId="{CC7DA8FE-7DA0-2C4A-9527-E22293066FA5}"/>
    <dgm:cxn modelId="{4F6D625D-1C31-8943-B75F-5289ED0CB441}" type="presOf" srcId="{5D34F424-6F11-104B-84DA-9FC19943CCE4}" destId="{CC352F70-19E5-CE41-ACB9-DDA6ACE001D7}" srcOrd="0" destOrd="0" presId="urn:microsoft.com/office/officeart/2005/8/layout/radial6"/>
    <dgm:cxn modelId="{30B47767-2A90-424E-B1EA-6414176F0838}" type="presOf" srcId="{8DEA9405-6188-9A41-BB73-01C291748D7D}" destId="{C246D128-B87C-A545-8ED3-775D3398EC18}" srcOrd="0" destOrd="0" presId="urn:microsoft.com/office/officeart/2005/8/layout/radial6"/>
    <dgm:cxn modelId="{48FC1E6D-5C3A-D046-9E96-8B387BAAC481}" srcId="{9D090E19-2A7C-3540-B4DC-B20C8BEC0B10}" destId="{BDEEC2AF-3A02-3D47-8267-EF1BA3B0A82E}" srcOrd="4" destOrd="0" parTransId="{675CC7DA-B9AD-5642-AC1A-CC0287C503D5}" sibTransId="{5D34F424-6F11-104B-84DA-9FC19943CCE4}"/>
    <dgm:cxn modelId="{40E9107C-11EA-2844-8C81-3461F450D3ED}" type="presOf" srcId="{D46BA647-9CBE-2D44-B1C5-46BECFD4A8A4}" destId="{8796F3B1-FD37-2F43-B3E4-2CA24B50EE51}" srcOrd="0" destOrd="0" presId="urn:microsoft.com/office/officeart/2005/8/layout/radial6"/>
    <dgm:cxn modelId="{F9D7A781-7C9C-014D-AE2B-ADD6B6EEC271}" srcId="{9D090E19-2A7C-3540-B4DC-B20C8BEC0B10}" destId="{BB570EC1-C874-5241-83DF-92061D7310B5}" srcOrd="0" destOrd="0" parTransId="{5BA2C9AA-8AAF-1641-9719-71FEAD8601EE}" sibTransId="{3A6F68AB-7E4F-E947-B88F-D5F778ED5609}"/>
    <dgm:cxn modelId="{A03EAB85-B362-9F44-AAC6-8BF3605F30B1}" type="presOf" srcId="{9D090E19-2A7C-3540-B4DC-B20C8BEC0B10}" destId="{AEDC2539-FF0C-5A42-A07C-BA22429BF1C6}" srcOrd="0" destOrd="0" presId="urn:microsoft.com/office/officeart/2005/8/layout/radial6"/>
    <dgm:cxn modelId="{7010FD90-289F-514A-B226-FC6ABB301526}" type="presOf" srcId="{9C6849F8-ABF9-D347-A83C-7D991A34278D}" destId="{F60B39FC-9ED5-1242-AC3A-3D8AD00256B2}" srcOrd="0" destOrd="0" presId="urn:microsoft.com/office/officeart/2005/8/layout/radial6"/>
    <dgm:cxn modelId="{187266A0-B965-AB4A-9655-CC64715879CB}" type="presOf" srcId="{BDEEC2AF-3A02-3D47-8267-EF1BA3B0A82E}" destId="{01DF97E2-7EC3-9E40-8737-FC9EFD0EF1AB}" srcOrd="0" destOrd="0" presId="urn:microsoft.com/office/officeart/2005/8/layout/radial6"/>
    <dgm:cxn modelId="{4A822AA2-DCC9-0E44-A673-C514D387C033}" type="presOf" srcId="{744B1550-F1BA-554E-BAEE-99CE328ED5A2}" destId="{EB00333B-149C-894E-AA13-47A7960C89A3}" srcOrd="0" destOrd="0" presId="urn:microsoft.com/office/officeart/2005/8/layout/radial6"/>
    <dgm:cxn modelId="{6D6644AD-CFA0-7A45-8BF0-139905F0A78D}" srcId="{9D090E19-2A7C-3540-B4DC-B20C8BEC0B10}" destId="{744B1550-F1BA-554E-BAEE-99CE328ED5A2}" srcOrd="2" destOrd="0" parTransId="{59418ECB-163C-2A44-A54E-9D8347C68F42}" sibTransId="{9C6849F8-ABF9-D347-A83C-7D991A34278D}"/>
    <dgm:cxn modelId="{872CD7B7-B310-7540-AC4A-16CD993E9382}" type="presOf" srcId="{94110691-9393-464A-A8EA-87B90B03C89E}" destId="{D04B705B-004D-FA43-A4DB-53A52333A1AC}" srcOrd="0" destOrd="0" presId="urn:microsoft.com/office/officeart/2005/8/layout/radial6"/>
    <dgm:cxn modelId="{C9D784D2-A5CD-FA44-BE14-E9E69EC4C900}" type="presOf" srcId="{3A6F68AB-7E4F-E947-B88F-D5F778ED5609}" destId="{177D43C4-F201-2541-8B5D-848E6A64D52A}" srcOrd="0" destOrd="0" presId="urn:microsoft.com/office/officeart/2005/8/layout/radial6"/>
    <dgm:cxn modelId="{8E1BC1E4-D4C0-8344-8C9B-E2591BBA47F4}" srcId="{9D090E19-2A7C-3540-B4DC-B20C8BEC0B10}" destId="{63F5E6CC-8C9D-A04E-9279-EF429907E435}" srcOrd="3" destOrd="0" parTransId="{7BFF05AB-ADBF-0243-B78D-1CE19866E929}" sibTransId="{94110691-9393-464A-A8EA-87B90B03C89E}"/>
    <dgm:cxn modelId="{E1C7C1E7-72C2-9F41-AEC2-310A3B696D11}" type="presOf" srcId="{BB570EC1-C874-5241-83DF-92061D7310B5}" destId="{2177D60C-9C37-694C-9BB9-95241DDE9269}" srcOrd="0" destOrd="0" presId="urn:microsoft.com/office/officeart/2005/8/layout/radial6"/>
    <dgm:cxn modelId="{4FA9E0E9-ABD4-5E4A-B9FA-842395EBCCD3}" srcId="{9D090E19-2A7C-3540-B4DC-B20C8BEC0B10}" destId="{03D2F64B-AFD8-9A48-A5EA-E16F7A6344DA}" srcOrd="1" destOrd="0" parTransId="{C170E46E-E58E-9B4A-97D1-7F29AD04AFF5}" sibTransId="{8DEA9405-6188-9A41-BB73-01C291748D7D}"/>
    <dgm:cxn modelId="{E3EB1868-0875-1645-A36B-BCBEE8AEF098}" type="presParOf" srcId="{8796F3B1-FD37-2F43-B3E4-2CA24B50EE51}" destId="{AEDC2539-FF0C-5A42-A07C-BA22429BF1C6}" srcOrd="0" destOrd="0" presId="urn:microsoft.com/office/officeart/2005/8/layout/radial6"/>
    <dgm:cxn modelId="{011B80FF-A647-1047-B402-E48BD5821D64}" type="presParOf" srcId="{8796F3B1-FD37-2F43-B3E4-2CA24B50EE51}" destId="{2177D60C-9C37-694C-9BB9-95241DDE9269}" srcOrd="1" destOrd="0" presId="urn:microsoft.com/office/officeart/2005/8/layout/radial6"/>
    <dgm:cxn modelId="{F46F1065-B47B-D44A-A0AA-6C11DBACD92B}" type="presParOf" srcId="{8796F3B1-FD37-2F43-B3E4-2CA24B50EE51}" destId="{F13032B1-287F-384F-B040-DD050094B46C}" srcOrd="2" destOrd="0" presId="urn:microsoft.com/office/officeart/2005/8/layout/radial6"/>
    <dgm:cxn modelId="{EB101DC3-BA0F-EB46-A294-4052D3B50408}" type="presParOf" srcId="{8796F3B1-FD37-2F43-B3E4-2CA24B50EE51}" destId="{177D43C4-F201-2541-8B5D-848E6A64D52A}" srcOrd="3" destOrd="0" presId="urn:microsoft.com/office/officeart/2005/8/layout/radial6"/>
    <dgm:cxn modelId="{FC49AD9D-864E-8B4A-B46F-BC9DA7436719}" type="presParOf" srcId="{8796F3B1-FD37-2F43-B3E4-2CA24B50EE51}" destId="{39F05796-0D92-804B-87F5-CA61C0D520AA}" srcOrd="4" destOrd="0" presId="urn:microsoft.com/office/officeart/2005/8/layout/radial6"/>
    <dgm:cxn modelId="{66D1A83C-451D-3E47-8622-89C05E36CAAA}" type="presParOf" srcId="{8796F3B1-FD37-2F43-B3E4-2CA24B50EE51}" destId="{0163DD1E-0D0F-9C48-A5BD-BC90CEAD9E20}" srcOrd="5" destOrd="0" presId="urn:microsoft.com/office/officeart/2005/8/layout/radial6"/>
    <dgm:cxn modelId="{894CF22E-FFF5-8341-B5A6-72AAEB15C4F7}" type="presParOf" srcId="{8796F3B1-FD37-2F43-B3E4-2CA24B50EE51}" destId="{C246D128-B87C-A545-8ED3-775D3398EC18}" srcOrd="6" destOrd="0" presId="urn:microsoft.com/office/officeart/2005/8/layout/radial6"/>
    <dgm:cxn modelId="{78BE0133-774E-F14B-9022-DD7A2418BDA8}" type="presParOf" srcId="{8796F3B1-FD37-2F43-B3E4-2CA24B50EE51}" destId="{EB00333B-149C-894E-AA13-47A7960C89A3}" srcOrd="7" destOrd="0" presId="urn:microsoft.com/office/officeart/2005/8/layout/radial6"/>
    <dgm:cxn modelId="{052B326E-A460-4645-8B05-31166B34C222}" type="presParOf" srcId="{8796F3B1-FD37-2F43-B3E4-2CA24B50EE51}" destId="{D9D5D1F5-F0B9-5F44-8042-D1BFE57C7416}" srcOrd="8" destOrd="0" presId="urn:microsoft.com/office/officeart/2005/8/layout/radial6"/>
    <dgm:cxn modelId="{C414D4C8-4F70-DB49-B8CC-1C5EAA51E431}" type="presParOf" srcId="{8796F3B1-FD37-2F43-B3E4-2CA24B50EE51}" destId="{F60B39FC-9ED5-1242-AC3A-3D8AD00256B2}" srcOrd="9" destOrd="0" presId="urn:microsoft.com/office/officeart/2005/8/layout/radial6"/>
    <dgm:cxn modelId="{698E7796-5176-7240-885D-E92F5B9494CE}" type="presParOf" srcId="{8796F3B1-FD37-2F43-B3E4-2CA24B50EE51}" destId="{3A1F5500-724A-2E46-BC43-DF8C071D61ED}" srcOrd="10" destOrd="0" presId="urn:microsoft.com/office/officeart/2005/8/layout/radial6"/>
    <dgm:cxn modelId="{B7D3A4B2-9072-7943-8666-BC998A868BA4}" type="presParOf" srcId="{8796F3B1-FD37-2F43-B3E4-2CA24B50EE51}" destId="{EC5861FB-C7C6-AA4B-9C9C-A054D7805D04}" srcOrd="11" destOrd="0" presId="urn:microsoft.com/office/officeart/2005/8/layout/radial6"/>
    <dgm:cxn modelId="{32ABF853-AD00-F344-88A4-9E6B79049CA9}" type="presParOf" srcId="{8796F3B1-FD37-2F43-B3E4-2CA24B50EE51}" destId="{D04B705B-004D-FA43-A4DB-53A52333A1AC}" srcOrd="12" destOrd="0" presId="urn:microsoft.com/office/officeart/2005/8/layout/radial6"/>
    <dgm:cxn modelId="{3AF33950-B4ED-E044-81ED-DD3BDA7436E1}" type="presParOf" srcId="{8796F3B1-FD37-2F43-B3E4-2CA24B50EE51}" destId="{01DF97E2-7EC3-9E40-8737-FC9EFD0EF1AB}" srcOrd="13" destOrd="0" presId="urn:microsoft.com/office/officeart/2005/8/layout/radial6"/>
    <dgm:cxn modelId="{20FFBBA1-89BC-404F-9FBA-CC8E1F4C3C6F}" type="presParOf" srcId="{8796F3B1-FD37-2F43-B3E4-2CA24B50EE51}" destId="{6405542E-4A19-CF4A-A8FE-A648F44986B5}" srcOrd="14" destOrd="0" presId="urn:microsoft.com/office/officeart/2005/8/layout/radial6"/>
    <dgm:cxn modelId="{DC203AAA-0E91-F842-A0A8-AF971E5F80B8}" type="presParOf" srcId="{8796F3B1-FD37-2F43-B3E4-2CA24B50EE51}" destId="{CC352F70-19E5-CE41-ACB9-DDA6ACE001D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09255B-CA7E-2B4B-936C-807EC7A4AFAB}" type="doc">
      <dgm:prSet loTypeId="urn:microsoft.com/office/officeart/2005/8/layout/default#3" loCatId="" qsTypeId="urn:microsoft.com/office/officeart/2005/8/quickstyle/simple2" qsCatId="simple" csTypeId="urn:microsoft.com/office/officeart/2005/8/colors/colorful1#8" csCatId="colorful" phldr="1"/>
      <dgm:spPr/>
      <dgm:t>
        <a:bodyPr/>
        <a:lstStyle/>
        <a:p>
          <a:endParaRPr lang="en-US"/>
        </a:p>
      </dgm:t>
    </dgm:pt>
    <dgm:pt modelId="{9BB4BAB0-7155-394D-A853-210B06441235}">
      <dgm:prSet/>
      <dgm:spPr/>
      <dgm:t>
        <a:bodyPr/>
        <a:lstStyle/>
        <a:p>
          <a:pPr rtl="0"/>
          <a:r>
            <a:rPr lang="en-US" dirty="0">
              <a:latin typeface="Calibri"/>
              <a:cs typeface="Calibri"/>
            </a:rPr>
            <a:t>Dedicated time</a:t>
          </a:r>
        </a:p>
      </dgm:t>
    </dgm:pt>
    <dgm:pt modelId="{D6600059-9909-0F45-855A-A2DADC340642}" type="parTrans" cxnId="{F0134DCE-B8A3-9D42-BBD3-1CA140123047}">
      <dgm:prSet/>
      <dgm:spPr/>
      <dgm:t>
        <a:bodyPr/>
        <a:lstStyle/>
        <a:p>
          <a:endParaRPr lang="en-US">
            <a:latin typeface="Calibri"/>
            <a:cs typeface="Calibri"/>
          </a:endParaRPr>
        </a:p>
      </dgm:t>
    </dgm:pt>
    <dgm:pt modelId="{2330C44C-8683-1A4E-B7BD-50C33091B663}" type="sibTrans" cxnId="{F0134DCE-B8A3-9D42-BBD3-1CA140123047}">
      <dgm:prSet/>
      <dgm:spPr/>
      <dgm:t>
        <a:bodyPr/>
        <a:lstStyle/>
        <a:p>
          <a:endParaRPr lang="en-US">
            <a:latin typeface="Calibri"/>
            <a:cs typeface="Calibri"/>
          </a:endParaRPr>
        </a:p>
      </dgm:t>
    </dgm:pt>
    <dgm:pt modelId="{12622C34-C279-E444-9189-E89994C4D95A}">
      <dgm:prSet/>
      <dgm:spPr/>
      <dgm:t>
        <a:bodyPr/>
        <a:lstStyle/>
        <a:p>
          <a:pPr rtl="0"/>
          <a:r>
            <a:rPr lang="en-US" dirty="0">
              <a:latin typeface="Calibri"/>
              <a:cs typeface="Calibri"/>
            </a:rPr>
            <a:t>Creative problem solving</a:t>
          </a:r>
        </a:p>
      </dgm:t>
    </dgm:pt>
    <dgm:pt modelId="{ED6A01FB-3E11-E34C-9248-A02CBC621C73}" type="parTrans" cxnId="{BE871175-2507-0C41-B39E-0042731027E9}">
      <dgm:prSet/>
      <dgm:spPr/>
      <dgm:t>
        <a:bodyPr/>
        <a:lstStyle/>
        <a:p>
          <a:endParaRPr lang="en-US">
            <a:latin typeface="Calibri"/>
            <a:cs typeface="Calibri"/>
          </a:endParaRPr>
        </a:p>
      </dgm:t>
    </dgm:pt>
    <dgm:pt modelId="{26118C89-6E31-CA48-9A63-E0C0CE90092D}" type="sibTrans" cxnId="{BE871175-2507-0C41-B39E-0042731027E9}">
      <dgm:prSet/>
      <dgm:spPr/>
      <dgm:t>
        <a:bodyPr/>
        <a:lstStyle/>
        <a:p>
          <a:endParaRPr lang="en-US">
            <a:latin typeface="Calibri"/>
            <a:cs typeface="Calibri"/>
          </a:endParaRPr>
        </a:p>
      </dgm:t>
    </dgm:pt>
    <dgm:pt modelId="{1E0C49E2-EE28-E546-B0F1-8B3319E8CD4C}">
      <dgm:prSet/>
      <dgm:spPr/>
      <dgm:t>
        <a:bodyPr/>
        <a:lstStyle/>
        <a:p>
          <a:pPr rtl="0"/>
          <a:r>
            <a:rPr lang="en-US" dirty="0">
              <a:latin typeface="Calibri"/>
              <a:cs typeface="Calibri"/>
            </a:rPr>
            <a:t>Organized team process</a:t>
          </a:r>
        </a:p>
      </dgm:t>
    </dgm:pt>
    <dgm:pt modelId="{ADC39E23-A96E-634D-BF7B-8842535FD2F3}" type="parTrans" cxnId="{570666E0-361D-4C42-9437-08D03D70F815}">
      <dgm:prSet/>
      <dgm:spPr/>
      <dgm:t>
        <a:bodyPr/>
        <a:lstStyle/>
        <a:p>
          <a:endParaRPr lang="en-US">
            <a:latin typeface="Calibri"/>
            <a:cs typeface="Calibri"/>
          </a:endParaRPr>
        </a:p>
      </dgm:t>
    </dgm:pt>
    <dgm:pt modelId="{0DE8798E-7E04-6B47-A340-A254A5D5F6F1}" type="sibTrans" cxnId="{570666E0-361D-4C42-9437-08D03D70F815}">
      <dgm:prSet/>
      <dgm:spPr/>
      <dgm:t>
        <a:bodyPr/>
        <a:lstStyle/>
        <a:p>
          <a:endParaRPr lang="en-US">
            <a:latin typeface="Calibri"/>
            <a:cs typeface="Calibri"/>
          </a:endParaRPr>
        </a:p>
      </dgm:t>
    </dgm:pt>
    <dgm:pt modelId="{6FA057C2-D9C6-3A4C-9F4B-65B7511ACEF9}">
      <dgm:prSet/>
      <dgm:spPr/>
      <dgm:t>
        <a:bodyPr/>
        <a:lstStyle/>
        <a:p>
          <a:pPr rtl="0"/>
          <a:r>
            <a:rPr lang="en-US" dirty="0">
              <a:latin typeface="Calibri"/>
              <a:cs typeface="Calibri"/>
            </a:rPr>
            <a:t>Handling conflict</a:t>
          </a:r>
        </a:p>
      </dgm:t>
    </dgm:pt>
    <dgm:pt modelId="{A6B4A302-FF36-C542-9891-636C804AD833}" type="parTrans" cxnId="{5E256C4B-4947-0046-BD36-1C8660485124}">
      <dgm:prSet/>
      <dgm:spPr/>
      <dgm:t>
        <a:bodyPr/>
        <a:lstStyle/>
        <a:p>
          <a:endParaRPr lang="en-US">
            <a:latin typeface="Calibri"/>
            <a:cs typeface="Calibri"/>
          </a:endParaRPr>
        </a:p>
      </dgm:t>
    </dgm:pt>
    <dgm:pt modelId="{CC78EDDF-E315-1142-8EE3-95A2897F502A}" type="sibTrans" cxnId="{5E256C4B-4947-0046-BD36-1C8660485124}">
      <dgm:prSet/>
      <dgm:spPr/>
      <dgm:t>
        <a:bodyPr/>
        <a:lstStyle/>
        <a:p>
          <a:endParaRPr lang="en-US">
            <a:latin typeface="Calibri"/>
            <a:cs typeface="Calibri"/>
          </a:endParaRPr>
        </a:p>
      </dgm:t>
    </dgm:pt>
    <dgm:pt modelId="{38853AC3-9ED8-D548-A57E-594A6F4FB5B5}" type="pres">
      <dgm:prSet presAssocID="{0A09255B-CA7E-2B4B-936C-807EC7A4AFAB}" presName="diagram" presStyleCnt="0">
        <dgm:presLayoutVars>
          <dgm:dir/>
          <dgm:resizeHandles val="exact"/>
        </dgm:presLayoutVars>
      </dgm:prSet>
      <dgm:spPr/>
    </dgm:pt>
    <dgm:pt modelId="{40F49B64-1E20-3748-BA9B-E7B93C15B80F}" type="pres">
      <dgm:prSet presAssocID="{1E0C49E2-EE28-E546-B0F1-8B3319E8CD4C}" presName="node" presStyleLbl="node1" presStyleIdx="0" presStyleCnt="4">
        <dgm:presLayoutVars>
          <dgm:bulletEnabled val="1"/>
        </dgm:presLayoutVars>
      </dgm:prSet>
      <dgm:spPr/>
    </dgm:pt>
    <dgm:pt modelId="{B0E99A4B-64AC-BF4C-AF11-A2295EFAD64F}" type="pres">
      <dgm:prSet presAssocID="{0DE8798E-7E04-6B47-A340-A254A5D5F6F1}" presName="sibTrans" presStyleCnt="0"/>
      <dgm:spPr/>
    </dgm:pt>
    <dgm:pt modelId="{D529DCA9-D9E7-524C-901B-F46DCB677569}" type="pres">
      <dgm:prSet presAssocID="{9BB4BAB0-7155-394D-A853-210B06441235}" presName="node" presStyleLbl="node1" presStyleIdx="1" presStyleCnt="4">
        <dgm:presLayoutVars>
          <dgm:bulletEnabled val="1"/>
        </dgm:presLayoutVars>
      </dgm:prSet>
      <dgm:spPr/>
    </dgm:pt>
    <dgm:pt modelId="{C2DD5833-F8DC-D24A-B5D7-D8130928AFF2}" type="pres">
      <dgm:prSet presAssocID="{2330C44C-8683-1A4E-B7BD-50C33091B663}" presName="sibTrans" presStyleCnt="0"/>
      <dgm:spPr/>
    </dgm:pt>
    <dgm:pt modelId="{75F440B8-AC94-564B-B688-9E7EBA571652}" type="pres">
      <dgm:prSet presAssocID="{12622C34-C279-E444-9189-E89994C4D95A}" presName="node" presStyleLbl="node1" presStyleIdx="2" presStyleCnt="4">
        <dgm:presLayoutVars>
          <dgm:bulletEnabled val="1"/>
        </dgm:presLayoutVars>
      </dgm:prSet>
      <dgm:spPr/>
    </dgm:pt>
    <dgm:pt modelId="{D55EE92C-8FA7-284C-B8DE-37D68B64EABD}" type="pres">
      <dgm:prSet presAssocID="{26118C89-6E31-CA48-9A63-E0C0CE90092D}" presName="sibTrans" presStyleCnt="0"/>
      <dgm:spPr/>
    </dgm:pt>
    <dgm:pt modelId="{CE95AAAC-95E3-654F-AB66-0805216C9CB2}" type="pres">
      <dgm:prSet presAssocID="{6FA057C2-D9C6-3A4C-9F4B-65B7511ACEF9}" presName="node" presStyleLbl="node1" presStyleIdx="3" presStyleCnt="4">
        <dgm:presLayoutVars>
          <dgm:bulletEnabled val="1"/>
        </dgm:presLayoutVars>
      </dgm:prSet>
      <dgm:spPr/>
    </dgm:pt>
  </dgm:ptLst>
  <dgm:cxnLst>
    <dgm:cxn modelId="{1126211A-77A0-824D-96DA-987B7D9D5F11}" type="presOf" srcId="{1E0C49E2-EE28-E546-B0F1-8B3319E8CD4C}" destId="{40F49B64-1E20-3748-BA9B-E7B93C15B80F}" srcOrd="0" destOrd="0" presId="urn:microsoft.com/office/officeart/2005/8/layout/default#3"/>
    <dgm:cxn modelId="{1A8C5044-63D6-0947-8A35-FFCED6A3D470}" type="presOf" srcId="{6FA057C2-D9C6-3A4C-9F4B-65B7511ACEF9}" destId="{CE95AAAC-95E3-654F-AB66-0805216C9CB2}" srcOrd="0" destOrd="0" presId="urn:microsoft.com/office/officeart/2005/8/layout/default#3"/>
    <dgm:cxn modelId="{5E256C4B-4947-0046-BD36-1C8660485124}" srcId="{0A09255B-CA7E-2B4B-936C-807EC7A4AFAB}" destId="{6FA057C2-D9C6-3A4C-9F4B-65B7511ACEF9}" srcOrd="3" destOrd="0" parTransId="{A6B4A302-FF36-C542-9891-636C804AD833}" sibTransId="{CC78EDDF-E315-1142-8EE3-95A2897F502A}"/>
    <dgm:cxn modelId="{A1B08764-B3C7-8E45-B240-1D4453AE131A}" type="presOf" srcId="{9BB4BAB0-7155-394D-A853-210B06441235}" destId="{D529DCA9-D9E7-524C-901B-F46DCB677569}" srcOrd="0" destOrd="0" presId="urn:microsoft.com/office/officeart/2005/8/layout/default#3"/>
    <dgm:cxn modelId="{BE871175-2507-0C41-B39E-0042731027E9}" srcId="{0A09255B-CA7E-2B4B-936C-807EC7A4AFAB}" destId="{12622C34-C279-E444-9189-E89994C4D95A}" srcOrd="2" destOrd="0" parTransId="{ED6A01FB-3E11-E34C-9248-A02CBC621C73}" sibTransId="{26118C89-6E31-CA48-9A63-E0C0CE90092D}"/>
    <dgm:cxn modelId="{D8C54C76-1FCF-DE49-85D0-EF05427849BD}" type="presOf" srcId="{12622C34-C279-E444-9189-E89994C4D95A}" destId="{75F440B8-AC94-564B-B688-9E7EBA571652}" srcOrd="0" destOrd="0" presId="urn:microsoft.com/office/officeart/2005/8/layout/default#3"/>
    <dgm:cxn modelId="{F0134DCE-B8A3-9D42-BBD3-1CA140123047}" srcId="{0A09255B-CA7E-2B4B-936C-807EC7A4AFAB}" destId="{9BB4BAB0-7155-394D-A853-210B06441235}" srcOrd="1" destOrd="0" parTransId="{D6600059-9909-0F45-855A-A2DADC340642}" sibTransId="{2330C44C-8683-1A4E-B7BD-50C33091B663}"/>
    <dgm:cxn modelId="{FC5F10DE-5722-B84A-A474-0257656AF27C}" type="presOf" srcId="{0A09255B-CA7E-2B4B-936C-807EC7A4AFAB}" destId="{38853AC3-9ED8-D548-A57E-594A6F4FB5B5}" srcOrd="0" destOrd="0" presId="urn:microsoft.com/office/officeart/2005/8/layout/default#3"/>
    <dgm:cxn modelId="{570666E0-361D-4C42-9437-08D03D70F815}" srcId="{0A09255B-CA7E-2B4B-936C-807EC7A4AFAB}" destId="{1E0C49E2-EE28-E546-B0F1-8B3319E8CD4C}" srcOrd="0" destOrd="0" parTransId="{ADC39E23-A96E-634D-BF7B-8842535FD2F3}" sibTransId="{0DE8798E-7E04-6B47-A340-A254A5D5F6F1}"/>
    <dgm:cxn modelId="{F0AE2747-3AD7-574E-A941-FA8FC06AC2D7}" type="presParOf" srcId="{38853AC3-9ED8-D548-A57E-594A6F4FB5B5}" destId="{40F49B64-1E20-3748-BA9B-E7B93C15B80F}" srcOrd="0" destOrd="0" presId="urn:microsoft.com/office/officeart/2005/8/layout/default#3"/>
    <dgm:cxn modelId="{BAEDCD78-9A8D-4646-81A5-130C90E5806C}" type="presParOf" srcId="{38853AC3-9ED8-D548-A57E-594A6F4FB5B5}" destId="{B0E99A4B-64AC-BF4C-AF11-A2295EFAD64F}" srcOrd="1" destOrd="0" presId="urn:microsoft.com/office/officeart/2005/8/layout/default#3"/>
    <dgm:cxn modelId="{3CD1D5D7-101D-2749-98B1-FE4958CD2AA8}" type="presParOf" srcId="{38853AC3-9ED8-D548-A57E-594A6F4FB5B5}" destId="{D529DCA9-D9E7-524C-901B-F46DCB677569}" srcOrd="2" destOrd="0" presId="urn:microsoft.com/office/officeart/2005/8/layout/default#3"/>
    <dgm:cxn modelId="{78051564-1C6A-ED4D-B424-F001E69D9036}" type="presParOf" srcId="{38853AC3-9ED8-D548-A57E-594A6F4FB5B5}" destId="{C2DD5833-F8DC-D24A-B5D7-D8130928AFF2}" srcOrd="3" destOrd="0" presId="urn:microsoft.com/office/officeart/2005/8/layout/default#3"/>
    <dgm:cxn modelId="{59DEF85A-3236-B641-8BCD-FFBE6294F7EF}" type="presParOf" srcId="{38853AC3-9ED8-D548-A57E-594A6F4FB5B5}" destId="{75F440B8-AC94-564B-B688-9E7EBA571652}" srcOrd="4" destOrd="0" presId="urn:microsoft.com/office/officeart/2005/8/layout/default#3"/>
    <dgm:cxn modelId="{D1F4F336-8790-BC45-8ED4-41CA5B0659CC}" type="presParOf" srcId="{38853AC3-9ED8-D548-A57E-594A6F4FB5B5}" destId="{D55EE92C-8FA7-284C-B8DE-37D68B64EABD}" srcOrd="5" destOrd="0" presId="urn:microsoft.com/office/officeart/2005/8/layout/default#3"/>
    <dgm:cxn modelId="{AEDAA0D0-8FC1-074E-8632-226D702DBE02}" type="presParOf" srcId="{38853AC3-9ED8-D548-A57E-594A6F4FB5B5}" destId="{CE95AAAC-95E3-654F-AB66-0805216C9CB2}"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F084D-891C-114E-855F-E0C46D2DA366}">
      <dsp:nvSpPr>
        <dsp:cNvPr id="0" name=""/>
        <dsp:cNvSpPr/>
      </dsp:nvSpPr>
      <dsp:spPr>
        <a:xfrm>
          <a:off x="1121800" y="49088"/>
          <a:ext cx="1500848" cy="833804"/>
        </a:xfrm>
        <a:prstGeom prst="roundRect">
          <a:avLst>
            <a:gd name="adj" fmla="val 10000"/>
          </a:avLst>
        </a:prstGeom>
        <a:solidFill>
          <a:srgbClr val="FFFF00">
            <a:alpha val="90000"/>
          </a:srgb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Risk Factors</a:t>
          </a:r>
        </a:p>
      </dsp:txBody>
      <dsp:txXfrm>
        <a:off x="1146221" y="73509"/>
        <a:ext cx="1452006" cy="784962"/>
      </dsp:txXfrm>
    </dsp:sp>
    <dsp:sp modelId="{3E16337A-0AF9-CC48-ABEB-905B3FE7D2EF}">
      <dsp:nvSpPr>
        <dsp:cNvPr id="0" name=""/>
        <dsp:cNvSpPr/>
      </dsp:nvSpPr>
      <dsp:spPr>
        <a:xfrm>
          <a:off x="3145933" y="64822"/>
          <a:ext cx="1892764" cy="802336"/>
        </a:xfrm>
        <a:prstGeom prst="roundRect">
          <a:avLst>
            <a:gd name="adj" fmla="val 10000"/>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Protective Factors</a:t>
          </a:r>
        </a:p>
      </dsp:txBody>
      <dsp:txXfrm>
        <a:off x="3169433" y="88322"/>
        <a:ext cx="1845764" cy="755336"/>
      </dsp:txXfrm>
    </dsp:sp>
    <dsp:sp modelId="{E5C88705-B7F6-164B-95CD-BE77B72339C3}">
      <dsp:nvSpPr>
        <dsp:cNvPr id="0" name=""/>
        <dsp:cNvSpPr/>
      </dsp:nvSpPr>
      <dsp:spPr>
        <a:xfrm>
          <a:off x="2544375" y="3592758"/>
          <a:ext cx="625353" cy="625353"/>
        </a:xfrm>
        <a:prstGeom prst="triangl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121040-9BB0-3940-A092-88EB660FE993}">
      <dsp:nvSpPr>
        <dsp:cNvPr id="0" name=""/>
        <dsp:cNvSpPr/>
      </dsp:nvSpPr>
      <dsp:spPr>
        <a:xfrm>
          <a:off x="821263" y="3588288"/>
          <a:ext cx="3752120" cy="25347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962050-8790-CC48-8554-4DDD865E6CF3}">
      <dsp:nvSpPr>
        <dsp:cNvPr id="0" name=""/>
        <dsp:cNvSpPr/>
      </dsp:nvSpPr>
      <dsp:spPr>
        <a:xfrm>
          <a:off x="2963855" y="2944489"/>
          <a:ext cx="2012277" cy="515395"/>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Self-management skills</a:t>
          </a:r>
        </a:p>
      </dsp:txBody>
      <dsp:txXfrm>
        <a:off x="2989015" y="2969649"/>
        <a:ext cx="1961957" cy="465075"/>
      </dsp:txXfrm>
    </dsp:sp>
    <dsp:sp modelId="{570DA92F-B737-A54B-807E-872064103E04}">
      <dsp:nvSpPr>
        <dsp:cNvPr id="0" name=""/>
        <dsp:cNvSpPr/>
      </dsp:nvSpPr>
      <dsp:spPr>
        <a:xfrm>
          <a:off x="2994292" y="2380789"/>
          <a:ext cx="1810323" cy="513623"/>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Interpersonal skills</a:t>
          </a:r>
        </a:p>
      </dsp:txBody>
      <dsp:txXfrm>
        <a:off x="3019365" y="2405862"/>
        <a:ext cx="1760177" cy="463477"/>
      </dsp:txXfrm>
    </dsp:sp>
    <dsp:sp modelId="{A9C7B37B-9F67-B04E-B803-8237A08FBB62}">
      <dsp:nvSpPr>
        <dsp:cNvPr id="0" name=""/>
        <dsp:cNvSpPr/>
      </dsp:nvSpPr>
      <dsp:spPr>
        <a:xfrm>
          <a:off x="2994292" y="1864118"/>
          <a:ext cx="1810323" cy="513623"/>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Healthy habits</a:t>
          </a:r>
        </a:p>
      </dsp:txBody>
      <dsp:txXfrm>
        <a:off x="3019365" y="1889191"/>
        <a:ext cx="1760177" cy="463477"/>
      </dsp:txXfrm>
    </dsp:sp>
    <dsp:sp modelId="{635413E1-5B63-7A41-B9C4-4E1847FE7C2C}">
      <dsp:nvSpPr>
        <dsp:cNvPr id="0" name=""/>
        <dsp:cNvSpPr/>
      </dsp:nvSpPr>
      <dsp:spPr>
        <a:xfrm>
          <a:off x="2809740" y="913130"/>
          <a:ext cx="2393838" cy="869333"/>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Academic competence</a:t>
          </a:r>
        </a:p>
        <a:p>
          <a:pPr marL="0" lvl="0" indent="0" algn="ctr" defTabSz="800100">
            <a:lnSpc>
              <a:spcPct val="90000"/>
            </a:lnSpc>
            <a:spcBef>
              <a:spcPct val="0"/>
            </a:spcBef>
            <a:spcAft>
              <a:spcPct val="35000"/>
            </a:spcAft>
            <a:buNone/>
          </a:pPr>
          <a:r>
            <a:rPr lang="en-US" sz="1800" kern="1200" dirty="0"/>
            <a:t>School connectedness</a:t>
          </a:r>
        </a:p>
      </dsp:txBody>
      <dsp:txXfrm>
        <a:off x="2852177" y="955567"/>
        <a:ext cx="2308964" cy="784459"/>
      </dsp:txXfrm>
    </dsp:sp>
    <dsp:sp modelId="{B990FAD8-0B02-7343-B014-9CE46AAEB75C}">
      <dsp:nvSpPr>
        <dsp:cNvPr id="0" name=""/>
        <dsp:cNvSpPr/>
      </dsp:nvSpPr>
      <dsp:spPr>
        <a:xfrm>
          <a:off x="1022681" y="2787302"/>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Antisocial behavior</a:t>
          </a:r>
        </a:p>
      </dsp:txBody>
      <dsp:txXfrm>
        <a:off x="1047754" y="2812375"/>
        <a:ext cx="1450702" cy="463477"/>
      </dsp:txXfrm>
    </dsp:sp>
    <dsp:sp modelId="{2AC770DF-56AF-C940-AFC0-12A64EE1B82B}">
      <dsp:nvSpPr>
        <dsp:cNvPr id="0" name=""/>
        <dsp:cNvSpPr/>
      </dsp:nvSpPr>
      <dsp:spPr>
        <a:xfrm>
          <a:off x="1022681" y="2233656"/>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Substance Use</a:t>
          </a:r>
        </a:p>
      </dsp:txBody>
      <dsp:txXfrm>
        <a:off x="1047754" y="2258729"/>
        <a:ext cx="1450702" cy="463477"/>
      </dsp:txXfrm>
    </dsp:sp>
    <dsp:sp modelId="{B7F5C569-3D08-5B4D-B8B8-FBB48B8A9F07}">
      <dsp:nvSpPr>
        <dsp:cNvPr id="0" name=""/>
        <dsp:cNvSpPr/>
      </dsp:nvSpPr>
      <dsp:spPr>
        <a:xfrm>
          <a:off x="1022681" y="1680010"/>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1047754" y="1705083"/>
        <a:ext cx="1450702" cy="463477"/>
      </dsp:txXfrm>
    </dsp:sp>
    <dsp:sp modelId="{AE2E15E2-696F-8E40-81CB-52B81A2B72E5}">
      <dsp:nvSpPr>
        <dsp:cNvPr id="0" name=""/>
        <dsp:cNvSpPr/>
      </dsp:nvSpPr>
      <dsp:spPr>
        <a:xfrm>
          <a:off x="1022681" y="1116358"/>
          <a:ext cx="1500848" cy="513623"/>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Mental illness</a:t>
          </a:r>
        </a:p>
      </dsp:txBody>
      <dsp:txXfrm>
        <a:off x="1047754" y="1141431"/>
        <a:ext cx="1450702" cy="4634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605B-6F29-1745-8ECE-D21BC2E95787}">
      <dsp:nvSpPr>
        <dsp:cNvPr id="0" name=""/>
        <dsp:cNvSpPr/>
      </dsp:nvSpPr>
      <dsp:spPr>
        <a:xfrm>
          <a:off x="4526" y="0"/>
          <a:ext cx="2715768" cy="2134362"/>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C8586-F769-BE4B-A13B-E350BD2548A1}">
      <dsp:nvSpPr>
        <dsp:cNvPr id="0" name=""/>
        <dsp:cNvSpPr/>
      </dsp:nvSpPr>
      <dsp:spPr>
        <a:xfrm>
          <a:off x="2801767" y="0"/>
          <a:ext cx="4608576" cy="21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0" rIns="234696" bIns="234696"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Calibri"/>
              <a:cs typeface="Calibri"/>
            </a:rPr>
            <a:t>Increase the number of appropriate responses to adult directions</a:t>
          </a:r>
        </a:p>
      </dsp:txBody>
      <dsp:txXfrm>
        <a:off x="2801767" y="0"/>
        <a:ext cx="4608576" cy="2134362"/>
      </dsp:txXfrm>
    </dsp:sp>
    <dsp:sp modelId="{C5C7DFFF-2035-2948-915B-029A896C9325}">
      <dsp:nvSpPr>
        <dsp:cNvPr id="0" name=""/>
        <dsp:cNvSpPr/>
      </dsp:nvSpPr>
      <dsp:spPr>
        <a:xfrm>
          <a:off x="819256" y="2312225"/>
          <a:ext cx="2715768" cy="2134362"/>
        </a:xfrm>
        <a:prstGeom prst="downArrow">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032FD-48CA-7F4F-A9B9-2681160A1921}">
      <dsp:nvSpPr>
        <dsp:cNvPr id="0" name=""/>
        <dsp:cNvSpPr/>
      </dsp:nvSpPr>
      <dsp:spPr>
        <a:xfrm>
          <a:off x="3616497" y="2312225"/>
          <a:ext cx="4608576" cy="213436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34696" tIns="0" rIns="234696" bIns="234696" numCol="1" spcCol="1270" anchor="ctr" anchorCtr="0">
          <a:noAutofit/>
        </a:bodyPr>
        <a:lstStyle/>
        <a:p>
          <a:pPr marL="0" lvl="0" indent="0" algn="l" defTabSz="1466850">
            <a:lnSpc>
              <a:spcPct val="90000"/>
            </a:lnSpc>
            <a:spcBef>
              <a:spcPct val="0"/>
            </a:spcBef>
            <a:spcAft>
              <a:spcPct val="35000"/>
            </a:spcAft>
            <a:buNone/>
          </a:pPr>
          <a:r>
            <a:rPr lang="en-US" sz="3300" kern="1200" dirty="0">
              <a:latin typeface="Calibri"/>
              <a:cs typeface="Calibri"/>
            </a:rPr>
            <a:t>Decrease the number of times he runs away from adults following a direction</a:t>
          </a:r>
        </a:p>
      </dsp:txBody>
      <dsp:txXfrm>
        <a:off x="3616497" y="2312225"/>
        <a:ext cx="4608576" cy="21343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3C10-64B4-974B-981C-B54032668A2C}">
      <dsp:nvSpPr>
        <dsp:cNvPr id="0" name=""/>
        <dsp:cNvSpPr/>
      </dsp:nvSpPr>
      <dsp:spPr>
        <a:xfrm>
          <a:off x="2854" y="574978"/>
          <a:ext cx="1827565" cy="12884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Antecedent</a:t>
          </a:r>
        </a:p>
      </dsp:txBody>
      <dsp:txXfrm>
        <a:off x="270495" y="763666"/>
        <a:ext cx="1292283" cy="911066"/>
      </dsp:txXfrm>
    </dsp:sp>
    <dsp:sp modelId="{C8433DAB-69A9-E44E-A7FE-CEC6C409BD10}">
      <dsp:nvSpPr>
        <dsp:cNvPr id="0" name=""/>
        <dsp:cNvSpPr/>
      </dsp:nvSpPr>
      <dsp:spPr>
        <a:xfrm>
          <a:off x="1935041" y="845551"/>
          <a:ext cx="747296" cy="747296"/>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2034095" y="1131317"/>
        <a:ext cx="549188" cy="175764"/>
      </dsp:txXfrm>
    </dsp:sp>
    <dsp:sp modelId="{5782998B-E8F5-C749-8EF6-4E3DA0E3CA5C}">
      <dsp:nvSpPr>
        <dsp:cNvPr id="0" name=""/>
        <dsp:cNvSpPr/>
      </dsp:nvSpPr>
      <dsp:spPr>
        <a:xfrm>
          <a:off x="2786959" y="574978"/>
          <a:ext cx="1288442" cy="12884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Behavior</a:t>
          </a:r>
        </a:p>
      </dsp:txBody>
      <dsp:txXfrm>
        <a:off x="2975647" y="763666"/>
        <a:ext cx="911066" cy="911066"/>
      </dsp:txXfrm>
    </dsp:sp>
    <dsp:sp modelId="{669B9420-A634-904B-A5E5-18BD8C5650E2}">
      <dsp:nvSpPr>
        <dsp:cNvPr id="0" name=""/>
        <dsp:cNvSpPr/>
      </dsp:nvSpPr>
      <dsp:spPr>
        <a:xfrm>
          <a:off x="4180022" y="845551"/>
          <a:ext cx="747296" cy="747296"/>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4279076" y="1131317"/>
        <a:ext cx="549188" cy="175764"/>
      </dsp:txXfrm>
    </dsp:sp>
    <dsp:sp modelId="{DE6C001F-6D4C-5646-899B-FFDDF656D8C8}">
      <dsp:nvSpPr>
        <dsp:cNvPr id="0" name=""/>
        <dsp:cNvSpPr/>
      </dsp:nvSpPr>
      <dsp:spPr>
        <a:xfrm>
          <a:off x="5031940" y="574978"/>
          <a:ext cx="1788022" cy="12884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Consequence</a:t>
          </a:r>
        </a:p>
      </dsp:txBody>
      <dsp:txXfrm>
        <a:off x="5293790" y="763666"/>
        <a:ext cx="1264322" cy="911066"/>
      </dsp:txXfrm>
    </dsp:sp>
    <dsp:sp modelId="{6E0A3781-BDE4-3C45-9A7E-3587388F5AD4}">
      <dsp:nvSpPr>
        <dsp:cNvPr id="0" name=""/>
        <dsp:cNvSpPr/>
      </dsp:nvSpPr>
      <dsp:spPr>
        <a:xfrm>
          <a:off x="6948903" y="838198"/>
          <a:ext cx="747296" cy="747296"/>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0000"/>
            </a:solidFill>
            <a:latin typeface="Calibri"/>
            <a:cs typeface="Calibri"/>
          </a:endParaRPr>
        </a:p>
      </dsp:txBody>
      <dsp:txXfrm>
        <a:off x="7047957" y="992141"/>
        <a:ext cx="549188" cy="439410"/>
      </dsp:txXfrm>
    </dsp:sp>
    <dsp:sp modelId="{24A4441F-FE8D-DA42-9D2C-D6FBA8F23BC5}">
      <dsp:nvSpPr>
        <dsp:cNvPr id="0" name=""/>
        <dsp:cNvSpPr/>
      </dsp:nvSpPr>
      <dsp:spPr>
        <a:xfrm>
          <a:off x="7776503" y="574978"/>
          <a:ext cx="1288442" cy="128844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solidFill>
                <a:srgbClr val="000000"/>
              </a:solidFill>
              <a:latin typeface="Calibri"/>
              <a:cs typeface="Calibri"/>
            </a:rPr>
            <a:t>Function</a:t>
          </a:r>
        </a:p>
      </dsp:txBody>
      <dsp:txXfrm>
        <a:off x="7965191" y="763666"/>
        <a:ext cx="911066" cy="9110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033FD-0D9E-294A-B1B5-46BCFC28E4A4}">
      <dsp:nvSpPr>
        <dsp:cNvPr id="0" name=""/>
        <dsp:cNvSpPr/>
      </dsp:nvSpPr>
      <dsp:spPr>
        <a:xfrm>
          <a:off x="63461" y="1885373"/>
          <a:ext cx="1683711" cy="101022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Setting</a:t>
          </a:r>
        </a:p>
      </dsp:txBody>
      <dsp:txXfrm>
        <a:off x="93050" y="1914962"/>
        <a:ext cx="1624533" cy="951048"/>
      </dsp:txXfrm>
    </dsp:sp>
    <dsp:sp modelId="{EC1C2ABD-86B5-6048-A5E5-9A0B3C4F818A}">
      <dsp:nvSpPr>
        <dsp:cNvPr id="0" name=""/>
        <dsp:cNvSpPr/>
      </dsp:nvSpPr>
      <dsp:spPr>
        <a:xfrm>
          <a:off x="1890161" y="2181706"/>
          <a:ext cx="303137" cy="4175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1890161" y="2265218"/>
        <a:ext cx="212196" cy="250536"/>
      </dsp:txXfrm>
    </dsp:sp>
    <dsp:sp modelId="{110B7031-56AF-6A43-A35A-BBA4609F1D81}">
      <dsp:nvSpPr>
        <dsp:cNvPr id="0" name=""/>
        <dsp:cNvSpPr/>
      </dsp:nvSpPr>
      <dsp:spPr>
        <a:xfrm>
          <a:off x="2319128" y="1885373"/>
          <a:ext cx="1683711" cy="101022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Antecedent</a:t>
          </a:r>
        </a:p>
      </dsp:txBody>
      <dsp:txXfrm>
        <a:off x="2348717" y="1914962"/>
        <a:ext cx="1624533" cy="951048"/>
      </dsp:txXfrm>
    </dsp:sp>
    <dsp:sp modelId="{87705875-C96D-A340-9B2B-571A36D63678}">
      <dsp:nvSpPr>
        <dsp:cNvPr id="0" name=""/>
        <dsp:cNvSpPr/>
      </dsp:nvSpPr>
      <dsp:spPr>
        <a:xfrm>
          <a:off x="4188452" y="2181706"/>
          <a:ext cx="393498" cy="4175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4188452" y="2265218"/>
        <a:ext cx="275449" cy="250536"/>
      </dsp:txXfrm>
    </dsp:sp>
    <dsp:sp modelId="{EF304864-0BAD-5B44-A82D-BC6C41768781}">
      <dsp:nvSpPr>
        <dsp:cNvPr id="0" name=""/>
        <dsp:cNvSpPr/>
      </dsp:nvSpPr>
      <dsp:spPr>
        <a:xfrm>
          <a:off x="4745289" y="1885373"/>
          <a:ext cx="1683711" cy="1010226"/>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Behavior</a:t>
          </a:r>
        </a:p>
      </dsp:txBody>
      <dsp:txXfrm>
        <a:off x="4774878" y="1914962"/>
        <a:ext cx="1624533" cy="951048"/>
      </dsp:txXfrm>
    </dsp:sp>
    <dsp:sp modelId="{EB9CB455-D79D-1B4D-9DF2-18FE9BB061C4}">
      <dsp:nvSpPr>
        <dsp:cNvPr id="0" name=""/>
        <dsp:cNvSpPr/>
      </dsp:nvSpPr>
      <dsp:spPr>
        <a:xfrm rot="21429112">
          <a:off x="6630707" y="2208058"/>
          <a:ext cx="344652" cy="4175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latin typeface="Calibri"/>
            <a:cs typeface="Calibri"/>
          </a:endParaRPr>
        </a:p>
      </dsp:txBody>
      <dsp:txXfrm>
        <a:off x="6630771" y="2294139"/>
        <a:ext cx="241256" cy="250536"/>
      </dsp:txXfrm>
    </dsp:sp>
    <dsp:sp modelId="{B7E0C987-8388-2340-8A15-B4507B193361}">
      <dsp:nvSpPr>
        <dsp:cNvPr id="0" name=""/>
        <dsp:cNvSpPr/>
      </dsp:nvSpPr>
      <dsp:spPr>
        <a:xfrm>
          <a:off x="7079288" y="1885373"/>
          <a:ext cx="1683711" cy="101022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a:cs typeface="Calibri"/>
            </a:rPr>
            <a:t>Consequence</a:t>
          </a:r>
        </a:p>
      </dsp:txBody>
      <dsp:txXfrm>
        <a:off x="7108877" y="1914962"/>
        <a:ext cx="1624533" cy="951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11FC8-AEA1-4048-AA31-B4375C267384}">
      <dsp:nvSpPr>
        <dsp:cNvPr id="0" name=""/>
        <dsp:cNvSpPr/>
      </dsp:nvSpPr>
      <dsp:spPr>
        <a:xfrm rot="5400000">
          <a:off x="280058" y="1921356"/>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DC558BF-29D0-BE46-89AB-EA3A956D99B9}">
      <dsp:nvSpPr>
        <dsp:cNvPr id="0" name=""/>
        <dsp:cNvSpPr/>
      </dsp:nvSpPr>
      <dsp:spPr>
        <a:xfrm>
          <a:off x="139562" y="2339812"/>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Exploration</a:t>
          </a:r>
        </a:p>
      </dsp:txBody>
      <dsp:txXfrm>
        <a:off x="139562" y="2339812"/>
        <a:ext cx="1264406" cy="1108326"/>
      </dsp:txXfrm>
    </dsp:sp>
    <dsp:sp modelId="{6991E3B5-7293-5F4D-ADCD-45D3BC3397A7}">
      <dsp:nvSpPr>
        <dsp:cNvPr id="0" name=""/>
        <dsp:cNvSpPr/>
      </dsp:nvSpPr>
      <dsp:spPr>
        <a:xfrm>
          <a:off x="1165401" y="1818247"/>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22B960C-D0C0-0445-813D-9ABF0AF1E434}">
      <dsp:nvSpPr>
        <dsp:cNvPr id="0" name=""/>
        <dsp:cNvSpPr/>
      </dsp:nvSpPr>
      <dsp:spPr>
        <a:xfrm rot="5400000">
          <a:off x="1827938" y="1538331"/>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30D7069-C8A2-8048-8FCA-18684F50F57B}">
      <dsp:nvSpPr>
        <dsp:cNvPr id="0" name=""/>
        <dsp:cNvSpPr/>
      </dsp:nvSpPr>
      <dsp:spPr>
        <a:xfrm>
          <a:off x="1687442" y="1956788"/>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Installation</a:t>
          </a:r>
        </a:p>
      </dsp:txBody>
      <dsp:txXfrm>
        <a:off x="1687442" y="1956788"/>
        <a:ext cx="1264406" cy="1108326"/>
      </dsp:txXfrm>
    </dsp:sp>
    <dsp:sp modelId="{90FD477B-D6AB-BE4C-AC41-B0F05DB702CC}">
      <dsp:nvSpPr>
        <dsp:cNvPr id="0" name=""/>
        <dsp:cNvSpPr/>
      </dsp:nvSpPr>
      <dsp:spPr>
        <a:xfrm>
          <a:off x="2713281" y="1435223"/>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AC804B-2AD2-2947-B4D0-4466CDD0C391}">
      <dsp:nvSpPr>
        <dsp:cNvPr id="0" name=""/>
        <dsp:cNvSpPr/>
      </dsp:nvSpPr>
      <dsp:spPr>
        <a:xfrm rot="5400000">
          <a:off x="3375818" y="1155307"/>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B6DE09-9640-D14E-88EE-5BFB81F964AF}">
      <dsp:nvSpPr>
        <dsp:cNvPr id="0" name=""/>
        <dsp:cNvSpPr/>
      </dsp:nvSpPr>
      <dsp:spPr>
        <a:xfrm>
          <a:off x="3235322" y="1573764"/>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Initial Implementation</a:t>
          </a:r>
        </a:p>
      </dsp:txBody>
      <dsp:txXfrm>
        <a:off x="3235322" y="1573764"/>
        <a:ext cx="1264406" cy="1108326"/>
      </dsp:txXfrm>
    </dsp:sp>
    <dsp:sp modelId="{BB3CF0FE-BD63-DA4E-88A1-73EA3DAB30CD}">
      <dsp:nvSpPr>
        <dsp:cNvPr id="0" name=""/>
        <dsp:cNvSpPr/>
      </dsp:nvSpPr>
      <dsp:spPr>
        <a:xfrm>
          <a:off x="4261161" y="1052198"/>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79A1A9-19FD-364F-8756-E6C6E20AD525}">
      <dsp:nvSpPr>
        <dsp:cNvPr id="0" name=""/>
        <dsp:cNvSpPr/>
      </dsp:nvSpPr>
      <dsp:spPr>
        <a:xfrm rot="5400000">
          <a:off x="4923698" y="772282"/>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46DC587-338B-D643-B0EE-F1C4F2669BC0}">
      <dsp:nvSpPr>
        <dsp:cNvPr id="0" name=""/>
        <dsp:cNvSpPr/>
      </dsp:nvSpPr>
      <dsp:spPr>
        <a:xfrm>
          <a:off x="4783202" y="1190739"/>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Full Implementation</a:t>
          </a:r>
        </a:p>
      </dsp:txBody>
      <dsp:txXfrm>
        <a:off x="4783202" y="1190739"/>
        <a:ext cx="1264406" cy="1108326"/>
      </dsp:txXfrm>
    </dsp:sp>
    <dsp:sp modelId="{C572E897-F87F-FB4A-8B9B-CAB99E69AFB5}">
      <dsp:nvSpPr>
        <dsp:cNvPr id="0" name=""/>
        <dsp:cNvSpPr/>
      </dsp:nvSpPr>
      <dsp:spPr>
        <a:xfrm>
          <a:off x="5809040" y="669174"/>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87F730-D3A8-334F-99FE-B964585FF850}">
      <dsp:nvSpPr>
        <dsp:cNvPr id="0" name=""/>
        <dsp:cNvSpPr/>
      </dsp:nvSpPr>
      <dsp:spPr>
        <a:xfrm rot="5400000">
          <a:off x="6471578" y="389258"/>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FA6CC39-CA63-934B-A8D9-949928302285}">
      <dsp:nvSpPr>
        <dsp:cNvPr id="0" name=""/>
        <dsp:cNvSpPr/>
      </dsp:nvSpPr>
      <dsp:spPr>
        <a:xfrm>
          <a:off x="6331082" y="807715"/>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Innovation</a:t>
          </a:r>
        </a:p>
      </dsp:txBody>
      <dsp:txXfrm>
        <a:off x="6331082" y="807715"/>
        <a:ext cx="1264406" cy="1108326"/>
      </dsp:txXfrm>
    </dsp:sp>
    <dsp:sp modelId="{FC971C7F-C597-1141-AC2A-E10ACA7E9887}">
      <dsp:nvSpPr>
        <dsp:cNvPr id="0" name=""/>
        <dsp:cNvSpPr/>
      </dsp:nvSpPr>
      <dsp:spPr>
        <a:xfrm>
          <a:off x="7356920" y="286150"/>
          <a:ext cx="238567" cy="238567"/>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C488DF9-AE35-5742-A5ED-612A7183DCCE}">
      <dsp:nvSpPr>
        <dsp:cNvPr id="0" name=""/>
        <dsp:cNvSpPr/>
      </dsp:nvSpPr>
      <dsp:spPr>
        <a:xfrm rot="5400000">
          <a:off x="8019458" y="6234"/>
          <a:ext cx="841675" cy="1400529"/>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DA1F91-5C46-7C4C-82A5-DDAA5B10A78E}">
      <dsp:nvSpPr>
        <dsp:cNvPr id="0" name=""/>
        <dsp:cNvSpPr/>
      </dsp:nvSpPr>
      <dsp:spPr>
        <a:xfrm>
          <a:off x="7878962" y="424690"/>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Sustainability</a:t>
          </a:r>
        </a:p>
      </dsp:txBody>
      <dsp:txXfrm>
        <a:off x="7878962" y="424690"/>
        <a:ext cx="1264406" cy="11083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6096000" cy="5638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Universal</a:t>
          </a: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Targeted</a:t>
          </a: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t>Intensive</a:t>
          </a:r>
        </a:p>
      </dsp:txBody>
      <dsp:txXfrm>
        <a:off x="1884427" y="634989"/>
        <a:ext cx="2310380" cy="492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FFAC-B534-E744-89FB-4FE04F07973A}">
      <dsp:nvSpPr>
        <dsp:cNvPr id="0" name=""/>
        <dsp:cNvSpPr/>
      </dsp:nvSpPr>
      <dsp:spPr>
        <a:xfrm>
          <a:off x="524194" y="538"/>
          <a:ext cx="3419623" cy="20517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a positive caring adult </a:t>
          </a:r>
        </a:p>
      </dsp:txBody>
      <dsp:txXfrm>
        <a:off x="524194" y="538"/>
        <a:ext cx="3419623" cy="2051774"/>
      </dsp:txXfrm>
    </dsp:sp>
    <dsp:sp modelId="{0AF07A31-0FBE-9047-B485-B9F18B5F1603}">
      <dsp:nvSpPr>
        <dsp:cNvPr id="0" name=""/>
        <dsp:cNvSpPr/>
      </dsp:nvSpPr>
      <dsp:spPr>
        <a:xfrm>
          <a:off x="4285781" y="538"/>
          <a:ext cx="3419623" cy="20517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daily positive interactions with teachers &amp; other adults </a:t>
          </a:r>
        </a:p>
      </dsp:txBody>
      <dsp:txXfrm>
        <a:off x="4285781" y="538"/>
        <a:ext cx="3419623" cy="2051774"/>
      </dsp:txXfrm>
    </dsp:sp>
    <dsp:sp modelId="{220B8F43-15F3-854D-9280-E2A601501F01}">
      <dsp:nvSpPr>
        <dsp:cNvPr id="0" name=""/>
        <dsp:cNvSpPr/>
      </dsp:nvSpPr>
      <dsp:spPr>
        <a:xfrm>
          <a:off x="524194" y="2394275"/>
          <a:ext cx="3419623" cy="20517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a:t>supervision and monitoring of students </a:t>
          </a:r>
        </a:p>
      </dsp:txBody>
      <dsp:txXfrm>
        <a:off x="524194" y="2394275"/>
        <a:ext cx="3419623" cy="2051774"/>
      </dsp:txXfrm>
    </dsp:sp>
    <dsp:sp modelId="{9CB0473A-259A-E54F-8345-F22E86466F74}">
      <dsp:nvSpPr>
        <dsp:cNvPr id="0" name=""/>
        <dsp:cNvSpPr/>
      </dsp:nvSpPr>
      <dsp:spPr>
        <a:xfrm>
          <a:off x="4285781" y="2394275"/>
          <a:ext cx="3419623" cy="20517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more performance feedback</a:t>
          </a:r>
        </a:p>
      </dsp:txBody>
      <dsp:txXfrm>
        <a:off x="4285781" y="2394275"/>
        <a:ext cx="3419623" cy="2051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5258-58A9-F143-B270-6BA29D98AF8E}">
      <dsp:nvSpPr>
        <dsp:cNvPr id="0" name=""/>
        <dsp:cNvSpPr/>
      </dsp:nvSpPr>
      <dsp:spPr>
        <a:xfrm>
          <a:off x="0" y="343013"/>
          <a:ext cx="8229600" cy="93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Check-In/Check-Out</a:t>
          </a:r>
        </a:p>
        <a:p>
          <a:pPr marL="171450" lvl="1" indent="-171450" algn="l" defTabSz="711200" rtl="0">
            <a:lnSpc>
              <a:spcPct val="90000"/>
            </a:lnSpc>
            <a:spcBef>
              <a:spcPct val="0"/>
            </a:spcBef>
            <a:spcAft>
              <a:spcPct val="15000"/>
            </a:spcAft>
            <a:buChar char="•"/>
          </a:pPr>
          <a:r>
            <a:rPr lang="en-US" sz="1600" kern="1200" dirty="0">
              <a:latin typeface="Calibri"/>
              <a:cs typeface="Calibri"/>
            </a:rPr>
            <a:t>Adult Mentoring Programs  </a:t>
          </a:r>
        </a:p>
      </dsp:txBody>
      <dsp:txXfrm>
        <a:off x="0" y="343013"/>
        <a:ext cx="8229600" cy="932400"/>
      </dsp:txXfrm>
    </dsp:sp>
    <dsp:sp modelId="{5A1480F1-2662-A840-8BC9-23BE5E02EA76}">
      <dsp:nvSpPr>
        <dsp:cNvPr id="0" name=""/>
        <dsp:cNvSpPr/>
      </dsp:nvSpPr>
      <dsp:spPr>
        <a:xfrm>
          <a:off x="411480" y="106853"/>
          <a:ext cx="5760720"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Calibri"/>
              <a:cs typeface="Calibri"/>
            </a:rPr>
            <a:t>Access Adult Attention/Support:</a:t>
          </a:r>
        </a:p>
      </dsp:txBody>
      <dsp:txXfrm>
        <a:off x="434537" y="129910"/>
        <a:ext cx="5714606" cy="426206"/>
      </dsp:txXfrm>
    </dsp:sp>
    <dsp:sp modelId="{1A56BD32-BE7C-674E-8EDC-99F64E24C8AA}">
      <dsp:nvSpPr>
        <dsp:cNvPr id="0" name=""/>
        <dsp:cNvSpPr/>
      </dsp:nvSpPr>
      <dsp:spPr>
        <a:xfrm>
          <a:off x="0" y="1597973"/>
          <a:ext cx="8229600" cy="120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Social Skills Instruction</a:t>
          </a:r>
        </a:p>
        <a:p>
          <a:pPr marL="171450" lvl="1" indent="-171450" algn="l" defTabSz="711200" rtl="0">
            <a:lnSpc>
              <a:spcPct val="90000"/>
            </a:lnSpc>
            <a:spcBef>
              <a:spcPct val="0"/>
            </a:spcBef>
            <a:spcAft>
              <a:spcPct val="15000"/>
            </a:spcAft>
            <a:buChar char="•"/>
          </a:pPr>
          <a:r>
            <a:rPr lang="en-US" sz="1600" kern="1200" dirty="0">
              <a:latin typeface="Calibri"/>
              <a:cs typeface="Calibri"/>
            </a:rPr>
            <a:t>Peer Mentoring</a:t>
          </a:r>
        </a:p>
        <a:p>
          <a:pPr marL="171450" lvl="1" indent="-171450" algn="l" defTabSz="711200" rtl="0">
            <a:lnSpc>
              <a:spcPct val="90000"/>
            </a:lnSpc>
            <a:spcBef>
              <a:spcPct val="0"/>
            </a:spcBef>
            <a:spcAft>
              <a:spcPct val="15000"/>
            </a:spcAft>
            <a:buChar char="•"/>
          </a:pPr>
          <a:r>
            <a:rPr lang="en-US" sz="1600" kern="1200" dirty="0">
              <a:latin typeface="Calibri"/>
              <a:cs typeface="Calibri"/>
            </a:rPr>
            <a:t>Self-Monitoring with Peer Support (function: academic task escape)</a:t>
          </a:r>
        </a:p>
      </dsp:txBody>
      <dsp:txXfrm>
        <a:off x="0" y="1597973"/>
        <a:ext cx="8229600" cy="1209600"/>
      </dsp:txXfrm>
    </dsp:sp>
    <dsp:sp modelId="{D018D51C-113A-6640-825F-3DBAEF172076}">
      <dsp:nvSpPr>
        <dsp:cNvPr id="0" name=""/>
        <dsp:cNvSpPr/>
      </dsp:nvSpPr>
      <dsp:spPr>
        <a:xfrm>
          <a:off x="411480" y="1361813"/>
          <a:ext cx="5760720" cy="472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Access Peer Attention/Support:</a:t>
          </a:r>
        </a:p>
      </dsp:txBody>
      <dsp:txXfrm>
        <a:off x="434537" y="1384870"/>
        <a:ext cx="5714606" cy="426206"/>
      </dsp:txXfrm>
    </dsp:sp>
    <dsp:sp modelId="{D69F45BF-AECB-B840-8351-71A65C8B2F03}">
      <dsp:nvSpPr>
        <dsp:cNvPr id="0" name=""/>
        <dsp:cNvSpPr/>
      </dsp:nvSpPr>
      <dsp:spPr>
        <a:xfrm>
          <a:off x="0" y="3130134"/>
          <a:ext cx="8229600" cy="120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Calibri"/>
              <a:cs typeface="Calibri"/>
            </a:rPr>
            <a:t>Organization/Homework planning support</a:t>
          </a:r>
        </a:p>
        <a:p>
          <a:pPr marL="171450" lvl="1" indent="-171450" algn="l" defTabSz="711200" rtl="0">
            <a:lnSpc>
              <a:spcPct val="90000"/>
            </a:lnSpc>
            <a:spcBef>
              <a:spcPct val="0"/>
            </a:spcBef>
            <a:spcAft>
              <a:spcPct val="15000"/>
            </a:spcAft>
            <a:buChar char="•"/>
          </a:pPr>
          <a:r>
            <a:rPr lang="en-US" sz="1600" kern="1200" dirty="0">
              <a:latin typeface="Calibri"/>
              <a:cs typeface="Calibri"/>
            </a:rPr>
            <a:t>Homework completion club</a:t>
          </a:r>
        </a:p>
        <a:p>
          <a:pPr marL="171450" lvl="1" indent="-171450" algn="l" defTabSz="711200" rtl="0">
            <a:lnSpc>
              <a:spcPct val="90000"/>
            </a:lnSpc>
            <a:spcBef>
              <a:spcPct val="0"/>
            </a:spcBef>
            <a:spcAft>
              <a:spcPct val="15000"/>
            </a:spcAft>
            <a:buChar char="•"/>
          </a:pPr>
          <a:r>
            <a:rPr lang="en-US" sz="1600" kern="1200" dirty="0">
              <a:latin typeface="Calibri"/>
              <a:cs typeface="Calibri"/>
            </a:rPr>
            <a:t>Tutoring</a:t>
          </a:r>
        </a:p>
      </dsp:txBody>
      <dsp:txXfrm>
        <a:off x="0" y="3130134"/>
        <a:ext cx="8229600" cy="1209600"/>
      </dsp:txXfrm>
    </dsp:sp>
    <dsp:sp modelId="{3DE29DC4-51D3-A942-9F79-A3A150AF3609}">
      <dsp:nvSpPr>
        <dsp:cNvPr id="0" name=""/>
        <dsp:cNvSpPr/>
      </dsp:nvSpPr>
      <dsp:spPr>
        <a:xfrm>
          <a:off x="411480" y="2893974"/>
          <a:ext cx="5760720" cy="4723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tx1"/>
              </a:solidFill>
              <a:latin typeface="Calibri"/>
              <a:cs typeface="Calibri"/>
            </a:rPr>
            <a:t>Academic Skills Support </a:t>
          </a:r>
        </a:p>
      </dsp:txBody>
      <dsp:txXfrm>
        <a:off x="434537" y="2917031"/>
        <a:ext cx="571460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8D63-6B0A-054E-9EDE-D12C8825CCAD}">
      <dsp:nvSpPr>
        <dsp:cNvPr id="0" name=""/>
        <dsp:cNvSpPr/>
      </dsp:nvSpPr>
      <dsp:spPr>
        <a:xfrm>
          <a:off x="3072333" y="2060"/>
          <a:ext cx="1932533" cy="19325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1 Teaming</a:t>
          </a:r>
        </a:p>
      </dsp:txBody>
      <dsp:txXfrm>
        <a:off x="3355346" y="285073"/>
        <a:ext cx="1366507" cy="1366507"/>
      </dsp:txXfrm>
    </dsp:sp>
    <dsp:sp modelId="{3D1F2DC8-3071-3948-A3B6-4B5DF1D05757}">
      <dsp:nvSpPr>
        <dsp:cNvPr id="0" name=""/>
        <dsp:cNvSpPr/>
      </dsp:nvSpPr>
      <dsp:spPr>
        <a:xfrm rot="2160000">
          <a:off x="4943680" y="1486249"/>
          <a:ext cx="513275" cy="65222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58384" y="1571441"/>
        <a:ext cx="359293" cy="391337"/>
      </dsp:txXfrm>
    </dsp:sp>
    <dsp:sp modelId="{B714E91A-C160-194D-8B67-B94DB17B0E43}">
      <dsp:nvSpPr>
        <dsp:cNvPr id="0" name=""/>
        <dsp:cNvSpPr/>
      </dsp:nvSpPr>
      <dsp:spPr>
        <a:xfrm>
          <a:off x="5419274" y="1707212"/>
          <a:ext cx="1932533" cy="193253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2 Goals</a:t>
          </a:r>
        </a:p>
      </dsp:txBody>
      <dsp:txXfrm>
        <a:off x="5702287" y="1990225"/>
        <a:ext cx="1366507" cy="1366507"/>
      </dsp:txXfrm>
    </dsp:sp>
    <dsp:sp modelId="{6D832F3D-176A-DA4E-B8B0-AEA4786E9D37}">
      <dsp:nvSpPr>
        <dsp:cNvPr id="0" name=""/>
        <dsp:cNvSpPr/>
      </dsp:nvSpPr>
      <dsp:spPr>
        <a:xfrm rot="6480000">
          <a:off x="5687207" y="3710775"/>
          <a:ext cx="510667" cy="6522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787478" y="3768370"/>
        <a:ext cx="357467" cy="391337"/>
      </dsp:txXfrm>
    </dsp:sp>
    <dsp:sp modelId="{B69FD425-294C-1046-84B7-634DDC3FCABF}">
      <dsp:nvSpPr>
        <dsp:cNvPr id="0" name=""/>
        <dsp:cNvSpPr/>
      </dsp:nvSpPr>
      <dsp:spPr>
        <a:xfrm>
          <a:off x="4467223" y="4466206"/>
          <a:ext cx="2043731" cy="19325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3 Assessment (FBA)</a:t>
          </a:r>
        </a:p>
      </dsp:txBody>
      <dsp:txXfrm>
        <a:off x="4766520" y="4749219"/>
        <a:ext cx="1445137" cy="1366507"/>
      </dsp:txXfrm>
    </dsp:sp>
    <dsp:sp modelId="{2EE71718-80D7-3748-A55B-759900103859}">
      <dsp:nvSpPr>
        <dsp:cNvPr id="0" name=""/>
        <dsp:cNvSpPr/>
      </dsp:nvSpPr>
      <dsp:spPr>
        <a:xfrm rot="10800000">
          <a:off x="3824280" y="5106358"/>
          <a:ext cx="454346" cy="65222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960584" y="5236804"/>
        <a:ext cx="318042" cy="391337"/>
      </dsp:txXfrm>
    </dsp:sp>
    <dsp:sp modelId="{8B6B9EE8-0D21-2940-A616-F3CF2E364D24}">
      <dsp:nvSpPr>
        <dsp:cNvPr id="0" name=""/>
        <dsp:cNvSpPr/>
      </dsp:nvSpPr>
      <dsp:spPr>
        <a:xfrm>
          <a:off x="1566254" y="4466206"/>
          <a:ext cx="2043711" cy="19325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4 Intervention (BSP)</a:t>
          </a:r>
        </a:p>
      </dsp:txBody>
      <dsp:txXfrm>
        <a:off x="1865549" y="4749219"/>
        <a:ext cx="1445121" cy="1366507"/>
      </dsp:txXfrm>
    </dsp:sp>
    <dsp:sp modelId="{227F59A3-CD55-AC49-A8EC-537072C3CADC}">
      <dsp:nvSpPr>
        <dsp:cNvPr id="0" name=""/>
        <dsp:cNvSpPr/>
      </dsp:nvSpPr>
      <dsp:spPr>
        <a:xfrm rot="15120000">
          <a:off x="1888256" y="3738266"/>
          <a:ext cx="510668" cy="6522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88527" y="3941563"/>
        <a:ext cx="357468" cy="391337"/>
      </dsp:txXfrm>
    </dsp:sp>
    <dsp:sp modelId="{055A228B-730B-E548-B01D-38059EFC69F8}">
      <dsp:nvSpPr>
        <dsp:cNvPr id="0" name=""/>
        <dsp:cNvSpPr/>
      </dsp:nvSpPr>
      <dsp:spPr>
        <a:xfrm>
          <a:off x="725392" y="1707212"/>
          <a:ext cx="1932533" cy="193253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5 Evaluation (BSP)</a:t>
          </a:r>
        </a:p>
      </dsp:txBody>
      <dsp:txXfrm>
        <a:off x="1008405" y="1990225"/>
        <a:ext cx="1366507" cy="1366507"/>
      </dsp:txXfrm>
    </dsp:sp>
    <dsp:sp modelId="{6035C700-9C39-114E-92F4-BC4585231EDA}">
      <dsp:nvSpPr>
        <dsp:cNvPr id="0" name=""/>
        <dsp:cNvSpPr/>
      </dsp:nvSpPr>
      <dsp:spPr>
        <a:xfrm rot="19440000">
          <a:off x="2596739" y="1503326"/>
          <a:ext cx="513275" cy="65222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11443" y="1679026"/>
        <a:ext cx="359293" cy="3913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2F70-19E5-CE41-ACB9-DDA6ACE001D7}">
      <dsp:nvSpPr>
        <dsp:cNvPr id="0" name=""/>
        <dsp:cNvSpPr/>
      </dsp:nvSpPr>
      <dsp:spPr>
        <a:xfrm>
          <a:off x="1519242" y="630790"/>
          <a:ext cx="4200515" cy="4200515"/>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B705B-004D-FA43-A4DB-53A52333A1AC}">
      <dsp:nvSpPr>
        <dsp:cNvPr id="0" name=""/>
        <dsp:cNvSpPr/>
      </dsp:nvSpPr>
      <dsp:spPr>
        <a:xfrm>
          <a:off x="1519242" y="630790"/>
          <a:ext cx="4200515" cy="4200515"/>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B39FC-9ED5-1242-AC3A-3D8AD00256B2}">
      <dsp:nvSpPr>
        <dsp:cNvPr id="0" name=""/>
        <dsp:cNvSpPr/>
      </dsp:nvSpPr>
      <dsp:spPr>
        <a:xfrm>
          <a:off x="1519242" y="630790"/>
          <a:ext cx="4200515" cy="4200515"/>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6D128-B87C-A545-8ED3-775D3398EC18}">
      <dsp:nvSpPr>
        <dsp:cNvPr id="0" name=""/>
        <dsp:cNvSpPr/>
      </dsp:nvSpPr>
      <dsp:spPr>
        <a:xfrm>
          <a:off x="1519242" y="630790"/>
          <a:ext cx="4200515" cy="4200515"/>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D43C4-F201-2541-8B5D-848E6A64D52A}">
      <dsp:nvSpPr>
        <dsp:cNvPr id="0" name=""/>
        <dsp:cNvSpPr/>
      </dsp:nvSpPr>
      <dsp:spPr>
        <a:xfrm>
          <a:off x="1519242" y="630790"/>
          <a:ext cx="4200515" cy="4200515"/>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C2539-FF0C-5A42-A07C-BA22429BF1C6}">
      <dsp:nvSpPr>
        <dsp:cNvPr id="0" name=""/>
        <dsp:cNvSpPr/>
      </dsp:nvSpPr>
      <dsp:spPr>
        <a:xfrm>
          <a:off x="2652768" y="1764317"/>
          <a:ext cx="1933463" cy="19334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0">
            <a:lnSpc>
              <a:spcPct val="90000"/>
            </a:lnSpc>
            <a:spcBef>
              <a:spcPct val="0"/>
            </a:spcBef>
            <a:spcAft>
              <a:spcPct val="35000"/>
            </a:spcAft>
            <a:buNone/>
          </a:pPr>
          <a:r>
            <a:rPr lang="en-US" sz="3100" kern="1200" dirty="0"/>
            <a:t>Student</a:t>
          </a:r>
        </a:p>
      </dsp:txBody>
      <dsp:txXfrm>
        <a:off x="2935917" y="2047466"/>
        <a:ext cx="1367165" cy="1367165"/>
      </dsp:txXfrm>
    </dsp:sp>
    <dsp:sp modelId="{2177D60C-9C37-694C-9BB9-95241DDE9269}">
      <dsp:nvSpPr>
        <dsp:cNvPr id="0" name=""/>
        <dsp:cNvSpPr/>
      </dsp:nvSpPr>
      <dsp:spPr>
        <a:xfrm>
          <a:off x="2942787" y="2802"/>
          <a:ext cx="1353424" cy="13534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Teacher</a:t>
          </a:r>
        </a:p>
      </dsp:txBody>
      <dsp:txXfrm>
        <a:off x="3140991" y="201006"/>
        <a:ext cx="957016" cy="957016"/>
      </dsp:txXfrm>
    </dsp:sp>
    <dsp:sp modelId="{39F05796-0D92-804B-87F5-CA61C0D520AA}">
      <dsp:nvSpPr>
        <dsp:cNvPr id="0" name=""/>
        <dsp:cNvSpPr/>
      </dsp:nvSpPr>
      <dsp:spPr>
        <a:xfrm>
          <a:off x="4893913" y="1420377"/>
          <a:ext cx="1353424" cy="13534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Parent</a:t>
          </a:r>
        </a:p>
      </dsp:txBody>
      <dsp:txXfrm>
        <a:off x="5092117" y="1618581"/>
        <a:ext cx="957016" cy="957016"/>
      </dsp:txXfrm>
    </dsp:sp>
    <dsp:sp modelId="{EB00333B-149C-894E-AA13-47A7960C89A3}">
      <dsp:nvSpPr>
        <dsp:cNvPr id="0" name=""/>
        <dsp:cNvSpPr/>
      </dsp:nvSpPr>
      <dsp:spPr>
        <a:xfrm>
          <a:off x="4148649" y="3714063"/>
          <a:ext cx="1353424" cy="13534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Behavior expert</a:t>
          </a:r>
        </a:p>
      </dsp:txBody>
      <dsp:txXfrm>
        <a:off x="4346853" y="3912267"/>
        <a:ext cx="957016" cy="957016"/>
      </dsp:txXfrm>
    </dsp:sp>
    <dsp:sp modelId="{3A1F5500-724A-2E46-BC43-DF8C071D61ED}">
      <dsp:nvSpPr>
        <dsp:cNvPr id="0" name=""/>
        <dsp:cNvSpPr/>
      </dsp:nvSpPr>
      <dsp:spPr>
        <a:xfrm>
          <a:off x="1736925" y="3714063"/>
          <a:ext cx="1353424" cy="13534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Resource expert</a:t>
          </a:r>
        </a:p>
      </dsp:txBody>
      <dsp:txXfrm>
        <a:off x="1935129" y="3912267"/>
        <a:ext cx="957016" cy="957016"/>
      </dsp:txXfrm>
    </dsp:sp>
    <dsp:sp modelId="{01DF97E2-7EC3-9E40-8737-FC9EFD0EF1AB}">
      <dsp:nvSpPr>
        <dsp:cNvPr id="0" name=""/>
        <dsp:cNvSpPr/>
      </dsp:nvSpPr>
      <dsp:spPr>
        <a:xfrm>
          <a:off x="991662" y="1420377"/>
          <a:ext cx="1353424" cy="1353424"/>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t>Others?</a:t>
          </a:r>
        </a:p>
      </dsp:txBody>
      <dsp:txXfrm>
        <a:off x="1189866" y="1618581"/>
        <a:ext cx="957016" cy="957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9B64-1E20-3748-BA9B-E7B93C15B80F}">
      <dsp:nvSpPr>
        <dsp:cNvPr id="0" name=""/>
        <dsp:cNvSpPr/>
      </dsp:nvSpPr>
      <dsp:spPr>
        <a:xfrm>
          <a:off x="524194" y="538"/>
          <a:ext cx="3419623" cy="205177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Organized team process</a:t>
          </a:r>
        </a:p>
      </dsp:txBody>
      <dsp:txXfrm>
        <a:off x="524194" y="538"/>
        <a:ext cx="3419623" cy="2051774"/>
      </dsp:txXfrm>
    </dsp:sp>
    <dsp:sp modelId="{D529DCA9-D9E7-524C-901B-F46DCB677569}">
      <dsp:nvSpPr>
        <dsp:cNvPr id="0" name=""/>
        <dsp:cNvSpPr/>
      </dsp:nvSpPr>
      <dsp:spPr>
        <a:xfrm>
          <a:off x="4285781" y="538"/>
          <a:ext cx="3419623" cy="205177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Dedicated time</a:t>
          </a:r>
        </a:p>
      </dsp:txBody>
      <dsp:txXfrm>
        <a:off x="4285781" y="538"/>
        <a:ext cx="3419623" cy="2051774"/>
      </dsp:txXfrm>
    </dsp:sp>
    <dsp:sp modelId="{75F440B8-AC94-564B-B688-9E7EBA571652}">
      <dsp:nvSpPr>
        <dsp:cNvPr id="0" name=""/>
        <dsp:cNvSpPr/>
      </dsp:nvSpPr>
      <dsp:spPr>
        <a:xfrm>
          <a:off x="524194" y="2394275"/>
          <a:ext cx="3419623" cy="205177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Creative problem solving</a:t>
          </a:r>
        </a:p>
      </dsp:txBody>
      <dsp:txXfrm>
        <a:off x="524194" y="2394275"/>
        <a:ext cx="3419623" cy="2051774"/>
      </dsp:txXfrm>
    </dsp:sp>
    <dsp:sp modelId="{CE95AAAC-95E3-654F-AB66-0805216C9CB2}">
      <dsp:nvSpPr>
        <dsp:cNvPr id="0" name=""/>
        <dsp:cNvSpPr/>
      </dsp:nvSpPr>
      <dsp:spPr>
        <a:xfrm>
          <a:off x="4285781" y="2394275"/>
          <a:ext cx="3419623" cy="205177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Calibri"/>
              <a:cs typeface="Calibri"/>
            </a:rPr>
            <a:t>Handling conflict</a:t>
          </a:r>
        </a:p>
      </dsp:txBody>
      <dsp:txXfrm>
        <a:off x="4285781" y="2394275"/>
        <a:ext cx="3419623" cy="205177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2EAE4-DCFE-E248-8A6B-286B8EB4300D}" type="datetimeFigureOut">
              <a:rPr lang="en-US" smtClean="0"/>
              <a:t>6/15/21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B015C-04EA-E24D-AD99-ACED6D85B783}" type="slidenum">
              <a:rPr lang="en-US" smtClean="0"/>
              <a:t>‹#›</a:t>
            </a:fld>
            <a:endParaRPr lang="en-US"/>
          </a:p>
        </p:txBody>
      </p:sp>
    </p:spTree>
    <p:extLst>
      <p:ext uri="{BB962C8B-B14F-4D97-AF65-F5344CB8AC3E}">
        <p14:creationId xmlns:p14="http://schemas.microsoft.com/office/powerpoint/2010/main" val="102155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76388C09-3198-C949-BE5D-F95AF53019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25A7BD5D-9E74-1249-8D14-670081BAEF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0E38E3EA-02FA-7745-AEC8-BB848715E5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85F86D-B461-7342-AC15-2DF33FB99B9F}" type="slidenum">
              <a:rPr lang="en-US" altLang="en-US" sz="1200" smtClean="0">
                <a:latin typeface="Calibri" panose="020F0502020204030204" pitchFamily="34" charset="0"/>
              </a:rPr>
              <a:pPr/>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0543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Every day we are working with students, families </a:t>
            </a:r>
            <a:r>
              <a:rPr lang="en-US" sz="1400" b="1" i="1" dirty="0"/>
              <a:t>and </a:t>
            </a:r>
            <a:r>
              <a:rPr lang="en-US" sz="1400" b="0" i="0" dirty="0"/>
              <a:t>colleagues</a:t>
            </a:r>
            <a:r>
              <a:rPr lang="en-US" sz="1400" dirty="0"/>
              <a:t> who come into our schools with precipitating factors that we may or may not know about – such as mental illness, substance abuse, or disability. These risk factors can be balanced by such things as being successful at learning, being physically active and having strong social or daily living skills. </a:t>
            </a:r>
          </a:p>
          <a:p>
            <a:endParaRPr lang="en-US" sz="1400" dirty="0"/>
          </a:p>
          <a:p>
            <a:r>
              <a:rPr lang="en-US" sz="1600" dirty="0"/>
              <a:t>Schools that engage students in rigorous and relevant academic opportunities while promoting the development of healthy social, emotional, and behavioral routines and habits can help balance out these risk factors to overcome struggles.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20</a:t>
            </a:fld>
            <a:endParaRPr lang="en-US"/>
          </a:p>
        </p:txBody>
      </p:sp>
    </p:spTree>
    <p:extLst>
      <p:ext uri="{BB962C8B-B14F-4D97-AF65-F5344CB8AC3E}">
        <p14:creationId xmlns:p14="http://schemas.microsoft.com/office/powerpoint/2010/main" val="2116256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r>
              <a:rPr lang="en-US" dirty="0"/>
              <a:t>However, balancing the boat becomes harder when risk factors are heavier than the protective factors due to trauma, outside influences such as negative peer modeling, family disruption, bullying, and explicit and implicit bias.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Keeping our boat afloat requires a balancing of the effects of life’s challenges with supports</a:t>
            </a:r>
          </a:p>
          <a:p>
            <a:r>
              <a:rPr lang="en-US" dirty="0"/>
              <a:t>As educators, we need to explicitly focus on both learning about these risk factors and the things that influence them while avoiding some of the responses that WE KNOW DO NOT WORK!</a:t>
            </a: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21</a:t>
            </a:fld>
            <a:endParaRPr lang="en-US"/>
          </a:p>
        </p:txBody>
      </p:sp>
    </p:spTree>
    <p:extLst>
      <p:ext uri="{BB962C8B-B14F-4D97-AF65-F5344CB8AC3E}">
        <p14:creationId xmlns:p14="http://schemas.microsoft.com/office/powerpoint/2010/main" val="223931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play a DELIBERATE role in promoting protective factors for so many of our students through carefully selecting effective responses.</a:t>
            </a:r>
          </a:p>
          <a:p>
            <a:endParaRPr lang="en-US" dirty="0"/>
          </a:p>
          <a:p>
            <a:r>
              <a:rPr lang="en-US" dirty="0"/>
              <a:t>This institute provide some of the gems for your treasure chest that can help you even the keel for our learners and our schools;</a:t>
            </a:r>
          </a:p>
          <a:p>
            <a:r>
              <a:rPr lang="en-US" dirty="0"/>
              <a:t>	Offerings have a focus on charting a course of prevention within a system that provides access to learning for students. </a:t>
            </a:r>
          </a:p>
          <a:p>
            <a:r>
              <a:rPr lang="en-US" dirty="0"/>
              <a:t>	Several strands delve into how to use data to make the most effective and efficient decisions to help navigate the waters.  </a:t>
            </a:r>
          </a:p>
          <a:p>
            <a:r>
              <a:rPr lang="en-US" dirty="0"/>
              <a:t>	There are many topic-based consultants here that can help you take your team’s learning to a higher level beyond just training with the goal of high fidelity implementation.</a:t>
            </a:r>
          </a:p>
          <a:p>
            <a:endParaRPr lang="en-US" dirty="0"/>
          </a:p>
          <a:p>
            <a:r>
              <a:rPr lang="en-US" dirty="0"/>
              <a:t>It is hero’s work, daunting, exhilarating and rewarding.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22</a:t>
            </a:fld>
            <a:endParaRPr lang="en-US"/>
          </a:p>
        </p:txBody>
      </p:sp>
    </p:spTree>
    <p:extLst>
      <p:ext uri="{BB962C8B-B14F-4D97-AF65-F5344CB8AC3E}">
        <p14:creationId xmlns:p14="http://schemas.microsoft.com/office/powerpoint/2010/main" val="1031620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53F0157E-4380-194A-BE3D-94A7B67B10DE}" type="slidenum">
              <a:rPr lang="en-US" altLang="en-US">
                <a:latin typeface="Times" charset="0"/>
              </a:rPr>
              <a:pPr>
                <a:spcBef>
                  <a:spcPct val="0"/>
                </a:spcBef>
              </a:pPr>
              <a:t>23</a:t>
            </a:fld>
            <a:endParaRPr lang="en-US" altLang="en-US">
              <a:latin typeface="Times"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dirty="0">
              <a:latin typeface="Times" charset="0"/>
            </a:endParaRPr>
          </a:p>
        </p:txBody>
      </p:sp>
    </p:spTree>
    <p:extLst>
      <p:ext uri="{BB962C8B-B14F-4D97-AF65-F5344CB8AC3E}">
        <p14:creationId xmlns:p14="http://schemas.microsoft.com/office/powerpoint/2010/main" val="190364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24</a:t>
            </a:fld>
            <a:endParaRPr lang="en-US"/>
          </a:p>
        </p:txBody>
      </p:sp>
    </p:spTree>
    <p:extLst>
      <p:ext uri="{BB962C8B-B14F-4D97-AF65-F5344CB8AC3E}">
        <p14:creationId xmlns:p14="http://schemas.microsoft.com/office/powerpoint/2010/main" val="136436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900">
                <a:latin typeface="Times New Roman" charset="0"/>
              </a:rPr>
              <a:t>Every student has competencies.  Label behavior not STUDENTS.  Everyone at one point or another needs targeted or intensive supports.  Dylan is doing great in reading but may need more support in Math and with anger management.</a:t>
            </a:r>
          </a:p>
        </p:txBody>
      </p:sp>
      <p:sp>
        <p:nvSpPr>
          <p:cNvPr id="5939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7ACD6BB1-E9FA-6940-9422-1A6F6F7D9ED5}" type="slidenum">
              <a:rPr lang="en-US" altLang="en-US">
                <a:solidFill>
                  <a:srgbClr val="000000"/>
                </a:solidFill>
                <a:latin typeface="Times New Roman" charset="0"/>
              </a:rPr>
              <a:pPr defTabSz="957468">
                <a:spcBef>
                  <a:spcPct val="0"/>
                </a:spcBef>
              </a:pPr>
              <a:t>25</a:t>
            </a:fld>
            <a:endParaRPr lang="en-US" altLang="en-US">
              <a:solidFill>
                <a:srgbClr val="000000"/>
              </a:solidFill>
              <a:latin typeface="Times New Roman" charset="0"/>
            </a:endParaRPr>
          </a:p>
        </p:txBody>
      </p:sp>
    </p:spTree>
    <p:extLst>
      <p:ext uri="{BB962C8B-B14F-4D97-AF65-F5344CB8AC3E}">
        <p14:creationId xmlns:p14="http://schemas.microsoft.com/office/powerpoint/2010/main" val="364228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Not 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26</a:t>
            </a:fld>
            <a:endParaRPr lang="en-US"/>
          </a:p>
        </p:txBody>
      </p:sp>
    </p:spTree>
    <p:extLst>
      <p:ext uri="{BB962C8B-B14F-4D97-AF65-F5344CB8AC3E}">
        <p14:creationId xmlns:p14="http://schemas.microsoft.com/office/powerpoint/2010/main" val="269122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Need to have a system that builds from the base…</a:t>
            </a:r>
          </a:p>
          <a:p>
            <a:pPr eaLnBrk="1" hangingPunct="1">
              <a:spcBef>
                <a:spcPct val="0"/>
              </a:spcBef>
            </a:pPr>
            <a:r>
              <a:rPr lang="en-US" dirty="0">
                <a:latin typeface="Calibri" charset="0"/>
                <a:ea typeface="ＭＳ Ｐゴシック" charset="0"/>
                <a:cs typeface="ＭＳ Ｐゴシック" charset="0"/>
              </a:rPr>
              <a:t>VT had schools with really good individualized systems and schools that do a great job with Universal supports.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building the supports in between that has been the challenge.  It </a:t>
            </a:r>
            <a:r>
              <a:rPr lang="en-US" altLang="ja-JP" dirty="0" err="1">
                <a:latin typeface="Calibri" charset="0"/>
                <a:ea typeface="ＭＳ Ｐゴシック" charset="0"/>
                <a:cs typeface="ＭＳ Ｐゴシック" charset="0"/>
              </a:rPr>
              <a:t>doesn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come naturally.</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Ken</a:t>
            </a: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EFC5A2E-1FC8-8D41-9189-CE2A54BD582D}" type="slidenum">
              <a:rPr lang="en-US" sz="1300">
                <a:latin typeface="Calibri" charset="0"/>
              </a:rPr>
              <a:pPr eaLnBrk="1" hangingPunct="1"/>
              <a:t>28</a:t>
            </a:fld>
            <a:endParaRPr lang="en-US" sz="1300">
              <a:latin typeface="Calibri" charset="0"/>
            </a:endParaRPr>
          </a:p>
        </p:txBody>
      </p:sp>
    </p:spTree>
    <p:extLst>
      <p:ext uri="{BB962C8B-B14F-4D97-AF65-F5344CB8AC3E}">
        <p14:creationId xmlns:p14="http://schemas.microsoft.com/office/powerpoint/2010/main" val="4235127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29</a:t>
            </a:fld>
            <a:endParaRPr lang="en-US"/>
          </a:p>
        </p:txBody>
      </p:sp>
    </p:spTree>
    <p:extLst>
      <p:ext uri="{BB962C8B-B14F-4D97-AF65-F5344CB8AC3E}">
        <p14:creationId xmlns:p14="http://schemas.microsoft.com/office/powerpoint/2010/main" val="25140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31</a:t>
            </a:fld>
            <a:endParaRPr lang="en-US"/>
          </a:p>
        </p:txBody>
      </p:sp>
    </p:spTree>
    <p:extLst>
      <p:ext uri="{BB962C8B-B14F-4D97-AF65-F5344CB8AC3E}">
        <p14:creationId xmlns:p14="http://schemas.microsoft.com/office/powerpoint/2010/main" val="169440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737A50D-A3D9-6F47-93D1-A9858E7BDE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D54201EE-BDAC-0645-A0C6-2C85800C54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Please change your name so it indicates which school you are in.</a:t>
            </a:r>
          </a:p>
          <a:p>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25D4ADED-7714-774D-9862-71E59E1CB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5E4F55-A437-9A48-AEE1-4164E470A8BC}" type="slidenum">
              <a:rPr lang="en-US" altLang="en-US" sz="1200" smtClean="0">
                <a:latin typeface="Calibri" panose="020F0502020204030204" pitchFamily="34" charset="0"/>
              </a:rPr>
              <a:pPr/>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136942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0</a:t>
            </a:r>
            <a:r>
              <a:rPr lang="en-US" baseline="0" dirty="0"/>
              <a:t> TO 4%</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32</a:t>
            </a:fld>
            <a:endParaRPr lang="en-US"/>
          </a:p>
        </p:txBody>
      </p:sp>
    </p:spTree>
    <p:extLst>
      <p:ext uri="{BB962C8B-B14F-4D97-AF65-F5344CB8AC3E}">
        <p14:creationId xmlns:p14="http://schemas.microsoft.com/office/powerpoint/2010/main" val="3816428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33</a:t>
            </a:fld>
            <a:endParaRPr lang="en-US"/>
          </a:p>
        </p:txBody>
      </p:sp>
    </p:spTree>
    <p:extLst>
      <p:ext uri="{BB962C8B-B14F-4D97-AF65-F5344CB8AC3E}">
        <p14:creationId xmlns:p14="http://schemas.microsoft.com/office/powerpoint/2010/main" val="2691029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6"/>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9763" eaLnBrk="0" hangingPunct="0">
              <a:defRPr>
                <a:solidFill>
                  <a:schemeClr val="tx1"/>
                </a:solidFill>
                <a:latin typeface="Arial" charset="0"/>
                <a:ea typeface="ＭＳ Ｐゴシック" charset="0"/>
              </a:defRPr>
            </a:lvl1pPr>
            <a:lvl2pPr marL="729057" indent="-280406" defTabSz="909763" eaLnBrk="0" hangingPunct="0">
              <a:defRPr>
                <a:solidFill>
                  <a:schemeClr val="tx1"/>
                </a:solidFill>
                <a:latin typeface="Arial" charset="0"/>
                <a:ea typeface="ＭＳ Ｐゴシック" charset="0"/>
              </a:defRPr>
            </a:lvl2pPr>
            <a:lvl3pPr marL="1121626" indent="-224325" defTabSz="909763" eaLnBrk="0" hangingPunct="0">
              <a:defRPr>
                <a:solidFill>
                  <a:schemeClr val="tx1"/>
                </a:solidFill>
                <a:latin typeface="Arial" charset="0"/>
                <a:ea typeface="ＭＳ Ｐゴシック" charset="0"/>
              </a:defRPr>
            </a:lvl3pPr>
            <a:lvl4pPr marL="1570276" indent="-224325" defTabSz="909763" eaLnBrk="0" hangingPunct="0">
              <a:defRPr>
                <a:solidFill>
                  <a:schemeClr val="tx1"/>
                </a:solidFill>
                <a:latin typeface="Arial" charset="0"/>
                <a:ea typeface="ＭＳ Ｐゴシック" charset="0"/>
              </a:defRPr>
            </a:lvl4pPr>
            <a:lvl5pPr marL="2018927" indent="-224325" defTabSz="909763" eaLnBrk="0" hangingPunct="0">
              <a:defRPr>
                <a:solidFill>
                  <a:schemeClr val="tx1"/>
                </a:solidFill>
                <a:latin typeface="Arial" charset="0"/>
                <a:ea typeface="ＭＳ Ｐゴシック" charset="0"/>
              </a:defRPr>
            </a:lvl5pPr>
            <a:lvl6pPr marL="2467577" indent="-224325" defTabSz="909763" eaLnBrk="0" fontAlgn="base" hangingPunct="0">
              <a:spcBef>
                <a:spcPct val="0"/>
              </a:spcBef>
              <a:spcAft>
                <a:spcPct val="0"/>
              </a:spcAft>
              <a:defRPr>
                <a:solidFill>
                  <a:schemeClr val="tx1"/>
                </a:solidFill>
                <a:latin typeface="Arial" charset="0"/>
                <a:ea typeface="ＭＳ Ｐゴシック" charset="0"/>
              </a:defRPr>
            </a:lvl6pPr>
            <a:lvl7pPr marL="2916227" indent="-224325" defTabSz="909763" eaLnBrk="0" fontAlgn="base" hangingPunct="0">
              <a:spcBef>
                <a:spcPct val="0"/>
              </a:spcBef>
              <a:spcAft>
                <a:spcPct val="0"/>
              </a:spcAft>
              <a:defRPr>
                <a:solidFill>
                  <a:schemeClr val="tx1"/>
                </a:solidFill>
                <a:latin typeface="Arial" charset="0"/>
                <a:ea typeface="ＭＳ Ｐゴシック" charset="0"/>
              </a:defRPr>
            </a:lvl7pPr>
            <a:lvl8pPr marL="3364878" indent="-224325" defTabSz="909763" eaLnBrk="0" fontAlgn="base" hangingPunct="0">
              <a:spcBef>
                <a:spcPct val="0"/>
              </a:spcBef>
              <a:spcAft>
                <a:spcPct val="0"/>
              </a:spcAft>
              <a:defRPr>
                <a:solidFill>
                  <a:schemeClr val="tx1"/>
                </a:solidFill>
                <a:latin typeface="Arial" charset="0"/>
                <a:ea typeface="ＭＳ Ｐゴシック" charset="0"/>
              </a:defRPr>
            </a:lvl8pPr>
            <a:lvl9pPr marL="3813528" indent="-224325" defTabSz="90976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5EBEE36-50F4-0546-A968-B96847A78D35}" type="slidenum">
              <a:rPr lang="en-US" smtClean="0"/>
              <a:pPr eaLnBrk="1" hangingPunct="1">
                <a:defRPr/>
              </a:pPr>
              <a:t>34</a:t>
            </a:fld>
            <a:endParaRPr lang="en-US"/>
          </a:p>
        </p:txBody>
      </p:sp>
      <p:sp>
        <p:nvSpPr>
          <p:cNvPr id="7373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nchor="b"/>
          <a:lstStyle>
            <a:lvl1pPr defTabSz="931863" eaLnBrk="0" hangingPunct="0">
              <a:defRPr sz="2400">
                <a:solidFill>
                  <a:schemeClr val="tx1"/>
                </a:solidFill>
                <a:latin typeface="Arial" charset="0"/>
                <a:ea typeface="ＭＳ Ｐゴシック" charset="0"/>
                <a:cs typeface="ＭＳ Ｐゴシック" charset="0"/>
              </a:defRPr>
            </a:lvl1pPr>
            <a:lvl2pPr marL="742950" indent="-285750" defTabSz="931863" eaLnBrk="0" hangingPunct="0">
              <a:defRPr sz="2400">
                <a:solidFill>
                  <a:schemeClr val="tx1"/>
                </a:solidFill>
                <a:latin typeface="Arial" charset="0"/>
                <a:ea typeface="ＭＳ Ｐゴシック" charset="0"/>
              </a:defRPr>
            </a:lvl2pPr>
            <a:lvl3pPr marL="1143000" indent="-228600" defTabSz="931863" eaLnBrk="0" hangingPunct="0">
              <a:defRPr sz="2400">
                <a:solidFill>
                  <a:schemeClr val="tx1"/>
                </a:solidFill>
                <a:latin typeface="Arial" charset="0"/>
                <a:ea typeface="ＭＳ Ｐゴシック" charset="0"/>
              </a:defRPr>
            </a:lvl3pPr>
            <a:lvl4pPr marL="1600200" indent="-228600" defTabSz="931863" eaLnBrk="0" hangingPunct="0">
              <a:defRPr sz="2400">
                <a:solidFill>
                  <a:schemeClr val="tx1"/>
                </a:solidFill>
                <a:latin typeface="Arial" charset="0"/>
                <a:ea typeface="ＭＳ Ｐゴシック" charset="0"/>
              </a:defRPr>
            </a:lvl4pPr>
            <a:lvl5pPr marL="2057400" indent="-228600" defTabSz="931863" eaLnBrk="0" hangingPunct="0">
              <a:defRPr sz="2400">
                <a:solidFill>
                  <a:schemeClr val="tx1"/>
                </a:solidFill>
                <a:latin typeface="Arial"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9A710CD-98A1-7746-8557-179453053C31}" type="slidenum">
              <a:rPr lang="en-US" sz="1200">
                <a:cs typeface="Arial" charset="0"/>
              </a:rPr>
              <a:pPr algn="r" eaLnBrk="1" hangingPunct="1"/>
              <a:t>34</a:t>
            </a:fld>
            <a:endParaRPr lang="en-US" sz="1200">
              <a:cs typeface="Arial" charset="0"/>
            </a:endParaRPr>
          </a:p>
        </p:txBody>
      </p:sp>
      <p:sp>
        <p:nvSpPr>
          <p:cNvPr id="157700" name="Rectangle 2"/>
          <p:cNvSpPr>
            <a:spLocks noGrp="1" noRot="1" noChangeAspect="1" noChangeArrowheads="1" noTextEdit="1"/>
          </p:cNvSpPr>
          <p:nvPr>
            <p:ph type="sldImg"/>
          </p:nvPr>
        </p:nvSpPr>
        <p:spPr>
          <a:ln/>
        </p:spPr>
      </p:sp>
      <p:sp>
        <p:nvSpPr>
          <p:cNvPr id="157701"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0"/>
              </a:spcBef>
              <a:defRPr/>
            </a:pPr>
            <a:r>
              <a:rPr lang="en-US" dirty="0">
                <a:cs typeface="+mn-cs"/>
              </a:rPr>
              <a:t>Remember to review this in slide show so you can see that it is animated.</a:t>
            </a:r>
          </a:p>
        </p:txBody>
      </p:sp>
    </p:spTree>
    <p:extLst>
      <p:ext uri="{BB962C8B-B14F-4D97-AF65-F5344CB8AC3E}">
        <p14:creationId xmlns:p14="http://schemas.microsoft.com/office/powerpoint/2010/main" val="2071551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 example of how to apply PBIS teaching matrix to internalizing. Can be for a student in particular.</a:t>
            </a:r>
          </a:p>
        </p:txBody>
      </p:sp>
      <p:sp>
        <p:nvSpPr>
          <p:cNvPr id="4" name="Slide Number Placeholder 3"/>
          <p:cNvSpPr>
            <a:spLocks noGrp="1"/>
          </p:cNvSpPr>
          <p:nvPr>
            <p:ph type="sldNum" sz="quarter" idx="5"/>
          </p:nvPr>
        </p:nvSpPr>
        <p:spPr/>
        <p:txBody>
          <a:bodyPr/>
          <a:lstStyle/>
          <a:p>
            <a:pPr>
              <a:defRPr/>
            </a:pPr>
            <a:fld id="{9CBC7803-9206-5142-A705-44EDD7185A02}" type="slidenum">
              <a:rPr lang="en-US" smtClean="0"/>
              <a:pPr>
                <a:defRPr/>
              </a:pPr>
              <a:t>35</a:t>
            </a:fld>
            <a:endParaRPr lang="en-US"/>
          </a:p>
        </p:txBody>
      </p:sp>
    </p:spTree>
    <p:extLst>
      <p:ext uri="{BB962C8B-B14F-4D97-AF65-F5344CB8AC3E}">
        <p14:creationId xmlns:p14="http://schemas.microsoft.com/office/powerpoint/2010/main" val="228157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a little over 9 minutes. While it talks about referral to the targeted team, this school did much more individualizing at the targeted team level. I think it’s a good example of individualizing targeted interventions. </a:t>
            </a:r>
          </a:p>
        </p:txBody>
      </p:sp>
      <p:sp>
        <p:nvSpPr>
          <p:cNvPr id="4" name="Slide Number Placeholder 3"/>
          <p:cNvSpPr>
            <a:spLocks noGrp="1"/>
          </p:cNvSpPr>
          <p:nvPr>
            <p:ph type="sldNum" sz="quarter" idx="5"/>
          </p:nvPr>
        </p:nvSpPr>
        <p:spPr/>
        <p:txBody>
          <a:bodyPr/>
          <a:lstStyle/>
          <a:p>
            <a:pPr>
              <a:defRPr/>
            </a:pPr>
            <a:fld id="{9CBC7803-9206-5142-A705-44EDD7185A02}" type="slidenum">
              <a:rPr lang="en-US" smtClean="0"/>
              <a:pPr>
                <a:defRPr/>
              </a:pPr>
              <a:t>37</a:t>
            </a:fld>
            <a:endParaRPr lang="en-US"/>
          </a:p>
        </p:txBody>
      </p:sp>
    </p:spTree>
    <p:extLst>
      <p:ext uri="{BB962C8B-B14F-4D97-AF65-F5344CB8AC3E}">
        <p14:creationId xmlns:p14="http://schemas.microsoft.com/office/powerpoint/2010/main" val="3854278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p:txBody>
      </p:sp>
    </p:spTree>
    <p:extLst>
      <p:ext uri="{BB962C8B-B14F-4D97-AF65-F5344CB8AC3E}">
        <p14:creationId xmlns:p14="http://schemas.microsoft.com/office/powerpoint/2010/main" val="251469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p:txBody>
      </p:sp>
    </p:spTree>
    <p:extLst>
      <p:ext uri="{BB962C8B-B14F-4D97-AF65-F5344CB8AC3E}">
        <p14:creationId xmlns:p14="http://schemas.microsoft.com/office/powerpoint/2010/main" val="4225815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42</a:t>
            </a:fld>
            <a:endParaRPr lang="en-US"/>
          </a:p>
        </p:txBody>
      </p:sp>
    </p:spTree>
    <p:extLst>
      <p:ext uri="{BB962C8B-B14F-4D97-AF65-F5344CB8AC3E}">
        <p14:creationId xmlns:p14="http://schemas.microsoft.com/office/powerpoint/2010/main" val="1558594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CBC7803-9206-5142-A705-44EDD7185A02}" type="slidenum">
              <a:rPr lang="en-US" smtClean="0"/>
              <a:pPr>
                <a:defRPr/>
              </a:pPr>
              <a:t>43</a:t>
            </a:fld>
            <a:endParaRPr lang="en-US"/>
          </a:p>
        </p:txBody>
      </p:sp>
    </p:spTree>
    <p:extLst>
      <p:ext uri="{BB962C8B-B14F-4D97-AF65-F5344CB8AC3E}">
        <p14:creationId xmlns:p14="http://schemas.microsoft.com/office/powerpoint/2010/main" val="2798112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44</a:t>
            </a:fld>
            <a:endParaRPr lang="en-US"/>
          </a:p>
        </p:txBody>
      </p:sp>
    </p:spTree>
    <p:extLst>
      <p:ext uri="{BB962C8B-B14F-4D97-AF65-F5344CB8AC3E}">
        <p14:creationId xmlns:p14="http://schemas.microsoft.com/office/powerpoint/2010/main" val="245553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5" name="Google Shape;195;gca84ad60de_1_627:notes">
            <a:extLst>
              <a:ext uri="{FF2B5EF4-FFF2-40B4-BE49-F238E27FC236}">
                <a16:creationId xmlns:a16="http://schemas.microsoft.com/office/drawing/2014/main" id="{E0ABC5F0-FE3E-844C-901C-E26F1D535C6E}"/>
              </a:ext>
            </a:extLst>
          </p:cNvPr>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3906" name="Google Shape;196;gca84ad60de_1_627:notes">
            <a:extLst>
              <a:ext uri="{FF2B5EF4-FFF2-40B4-BE49-F238E27FC236}">
                <a16:creationId xmlns:a16="http://schemas.microsoft.com/office/drawing/2014/main" id="{E15C36B8-9115-7040-8F9C-98BFF8F310E7}"/>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r>
              <a:rPr lang="en-US" altLang="en-US">
                <a:ea typeface="ＭＳ Ｐゴシック" panose="020B0600070205080204" pitchFamily="34" charset="-128"/>
              </a:rPr>
              <a:t>Unlike many initiatives or training for educators, PBIS has best shot at sustainability because it is focused on having systems (a team, administrator support, presentations to staff, assessing level of staff buy-in, procedures – things that support staff to implement practices); Data – to help make decisions; and Practices that are evidenced based reviewed by the team through looking at data.</a:t>
            </a:r>
          </a:p>
          <a:p>
            <a:pPr eaLnBrk="1" hangingPunct="1"/>
            <a:endParaRPr lang="en-US" altLang="en-US">
              <a:ea typeface="ＭＳ Ｐゴシック" panose="020B0600070205080204" pitchFamily="34" charset="-128"/>
            </a:endParaRPr>
          </a:p>
          <a:p>
            <a:r>
              <a:rPr lang="en-US" altLang="en-US">
                <a:ea typeface="ＭＳ Ｐゴシック" panose="020B0600070205080204" pitchFamily="34" charset="-128"/>
              </a:rPr>
              <a:t>means that EVERY CHILD receives whatever she/he/they need to develop to her/his/their full academic and social potential and to thrive academically and social-emotionally. </a:t>
            </a:r>
            <a:r>
              <a:rPr lang="en-US" altLang="en-US" b="1" i="1">
                <a:ea typeface="ＭＳ Ｐゴシック" panose="020B0600070205080204" pitchFamily="34" charset="-128"/>
              </a:rPr>
              <a:t>Every</a:t>
            </a:r>
            <a:r>
              <a:rPr lang="en-US" altLang="en-US" b="1">
                <a:ea typeface="ＭＳ Ｐゴシック" panose="020B0600070205080204" pitchFamily="34" charset="-128"/>
              </a:rPr>
              <a:t> child, </a:t>
            </a:r>
            <a:r>
              <a:rPr lang="en-US" altLang="en-US" b="1" i="1">
                <a:ea typeface="ＭＳ Ｐゴシック" panose="020B0600070205080204" pitchFamily="34" charset="-128"/>
              </a:rPr>
              <a:t>every</a:t>
            </a:r>
            <a:r>
              <a:rPr lang="en-US" altLang="en-US" b="1">
                <a:ea typeface="ＭＳ Ｐゴシック" panose="020B0600070205080204" pitchFamily="34" charset="-128"/>
              </a:rPr>
              <a:t> day. Period.</a:t>
            </a:r>
            <a:r>
              <a:rPr lang="en-US" altLang="en-US">
                <a:ea typeface="ＭＳ Ｐゴシック" panose="020B0600070205080204" pitchFamily="34" charset="-128"/>
              </a:rPr>
              <a:t> </a:t>
            </a:r>
          </a:p>
          <a:p>
            <a:r>
              <a:rPr lang="en-US" altLang="en-US">
                <a:ea typeface="ＭＳ Ｐゴシック" panose="020B0600070205080204" pitchFamily="34" charset="-128"/>
              </a:rPr>
              <a:t>(Aguilar, 2020)</a:t>
            </a:r>
          </a:p>
          <a:p>
            <a:pPr>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3921069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3EEA7A8-686D-9746-9D81-E2FE1F3750D9}" type="slidenum">
              <a:rPr lang="en-US" sz="1300">
                <a:latin typeface="Calibri" charset="0"/>
              </a:rPr>
              <a:pPr eaLnBrk="1" hangingPunct="1"/>
              <a:t>45</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975360" y="4560570"/>
            <a:ext cx="5364480" cy="432054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Gill Sans MT" charset="0"/>
                <a:ea typeface="ＭＳ Ｐゴシック" charset="0"/>
                <a:cs typeface="ＭＳ Ｐゴシック" charset="0"/>
              </a:rPr>
              <a:t>Intervention is </a:t>
            </a:r>
            <a:r>
              <a:rPr lang="en-US">
                <a:solidFill>
                  <a:srgbClr val="FF0000"/>
                </a:solidFill>
                <a:latin typeface="Gill Sans MT" charset="0"/>
                <a:ea typeface="ＭＳ Ｐゴシック" charset="0"/>
                <a:cs typeface="ＭＳ Ｐゴシック" charset="0"/>
              </a:rPr>
              <a:t>continuously</a:t>
            </a:r>
            <a:r>
              <a:rPr lang="en-US">
                <a:latin typeface="Gill Sans MT" charset="0"/>
                <a:ea typeface="ＭＳ Ｐゴシック" charset="0"/>
                <a:cs typeface="ＭＳ Ｐゴシック" charset="0"/>
              </a:rPr>
              <a:t> available</a:t>
            </a:r>
          </a:p>
          <a:p>
            <a:pPr eaLnBrk="1" hangingPunct="1"/>
            <a:r>
              <a:rPr lang="en-US">
                <a:latin typeface="Gill Sans MT" charset="0"/>
                <a:ea typeface="ＭＳ Ｐゴシック" charset="0"/>
                <a:cs typeface="ＭＳ Ｐゴシック" charset="0"/>
              </a:rPr>
              <a:t>Rapid access to intervention (72 hr.)</a:t>
            </a:r>
          </a:p>
          <a:p>
            <a:pPr eaLnBrk="1" hangingPunct="1"/>
            <a:r>
              <a:rPr lang="en-US">
                <a:latin typeface="Gill Sans MT" charset="0"/>
                <a:ea typeface="ＭＳ Ｐゴシック" charset="0"/>
                <a:cs typeface="ＭＳ Ｐゴシック" charset="0"/>
              </a:rPr>
              <a:t>Very </a:t>
            </a:r>
            <a:r>
              <a:rPr lang="en-US">
                <a:solidFill>
                  <a:srgbClr val="FF0000"/>
                </a:solidFill>
                <a:latin typeface="Gill Sans MT" charset="0"/>
                <a:ea typeface="ＭＳ Ｐゴシック" charset="0"/>
                <a:cs typeface="ＭＳ Ｐゴシック" charset="0"/>
              </a:rPr>
              <a:t>low effort </a:t>
            </a:r>
            <a:r>
              <a:rPr lang="en-US">
                <a:latin typeface="Gill Sans MT" charset="0"/>
                <a:ea typeface="ＭＳ Ｐゴシック" charset="0"/>
                <a:cs typeface="ＭＳ Ｐゴシック" charset="0"/>
              </a:rPr>
              <a:t>by teachers</a:t>
            </a:r>
          </a:p>
          <a:p>
            <a:pPr eaLnBrk="1" hangingPunct="1"/>
            <a:r>
              <a:rPr lang="en-US">
                <a:latin typeface="Gill Sans MT" charset="0"/>
                <a:ea typeface="ＭＳ Ｐゴシック" charset="0"/>
                <a:cs typeface="ＭＳ Ｐゴシック" charset="0"/>
              </a:rPr>
              <a:t>Consistent with </a:t>
            </a:r>
            <a:r>
              <a:rPr lang="en-US">
                <a:solidFill>
                  <a:srgbClr val="FF0000"/>
                </a:solidFill>
                <a:latin typeface="Gill Sans MT" charset="0"/>
                <a:ea typeface="ＭＳ Ｐゴシック" charset="0"/>
                <a:cs typeface="ＭＳ Ｐゴシック" charset="0"/>
              </a:rPr>
              <a:t>school-wide </a:t>
            </a:r>
            <a:r>
              <a:rPr lang="en-US">
                <a:latin typeface="Gill Sans MT" charset="0"/>
                <a:ea typeface="ＭＳ Ｐゴシック" charset="0"/>
                <a:cs typeface="ＭＳ Ｐゴシック" charset="0"/>
              </a:rPr>
              <a:t>expectations</a:t>
            </a:r>
          </a:p>
          <a:p>
            <a:pPr eaLnBrk="1" hangingPunct="1"/>
            <a:r>
              <a:rPr lang="en-US">
                <a:solidFill>
                  <a:srgbClr val="FF0000"/>
                </a:solidFill>
                <a:latin typeface="Gill Sans MT" charset="0"/>
                <a:ea typeface="ＭＳ Ｐゴシック" charset="0"/>
                <a:cs typeface="ＭＳ Ｐゴシック" charset="0"/>
              </a:rPr>
              <a:t>All</a:t>
            </a:r>
            <a:r>
              <a:rPr lang="en-US">
                <a:latin typeface="Gill Sans MT" charset="0"/>
                <a:ea typeface="ＭＳ Ｐゴシック" charset="0"/>
                <a:cs typeface="ＭＳ Ｐゴシック" charset="0"/>
              </a:rPr>
              <a:t> staff/faculty in school are involved/have access</a:t>
            </a:r>
          </a:p>
          <a:p>
            <a:pPr eaLnBrk="1" hangingPunct="1"/>
            <a:r>
              <a:rPr lang="en-US">
                <a:solidFill>
                  <a:srgbClr val="FF0000"/>
                </a:solidFill>
                <a:latin typeface="Gill Sans MT" charset="0"/>
                <a:ea typeface="ＭＳ Ｐゴシック" charset="0"/>
                <a:cs typeface="ＭＳ Ｐゴシック" charset="0"/>
              </a:rPr>
              <a:t>Flexible</a:t>
            </a:r>
            <a:r>
              <a:rPr lang="en-US">
                <a:latin typeface="Gill Sans MT" charset="0"/>
                <a:ea typeface="ＭＳ Ｐゴシック" charset="0"/>
                <a:cs typeface="ＭＳ Ｐゴシック" charset="0"/>
              </a:rPr>
              <a:t> intervention based on descriptive functional assessment</a:t>
            </a:r>
          </a:p>
          <a:p>
            <a:pPr eaLnBrk="1" hangingPunct="1"/>
            <a:r>
              <a:rPr lang="en-US">
                <a:latin typeface="Gill Sans MT" charset="0"/>
                <a:ea typeface="ＭＳ Ｐゴシック" charset="0"/>
                <a:cs typeface="ＭＳ Ｐゴシック" charset="0"/>
              </a:rPr>
              <a:t>Adequate resources (admin., team)</a:t>
            </a:r>
          </a:p>
          <a:p>
            <a:pPr eaLnBrk="1" hangingPunct="1"/>
            <a:r>
              <a:rPr lang="en-US">
                <a:latin typeface="Gill Sans MT" charset="0"/>
                <a:ea typeface="ＭＳ Ｐゴシック" charset="0"/>
                <a:cs typeface="ＭＳ Ｐゴシック" charset="0"/>
              </a:rPr>
              <a:t>Continuous </a:t>
            </a:r>
            <a:r>
              <a:rPr lang="en-US">
                <a:solidFill>
                  <a:srgbClr val="FF0000"/>
                </a:solidFill>
                <a:latin typeface="Gill Sans MT" charset="0"/>
                <a:ea typeface="ＭＳ Ｐゴシック" charset="0"/>
                <a:cs typeface="ＭＳ Ｐゴシック" charset="0"/>
              </a:rPr>
              <a:t>monitoring</a:t>
            </a:r>
            <a:r>
              <a:rPr lang="en-US">
                <a:latin typeface="Gill Sans MT" charset="0"/>
                <a:ea typeface="ＭＳ Ｐゴシック" charset="0"/>
                <a:cs typeface="ＭＳ Ｐゴシック" charset="0"/>
              </a:rPr>
              <a:t> for decision-making</a:t>
            </a:r>
          </a:p>
        </p:txBody>
      </p:sp>
    </p:spTree>
    <p:extLst>
      <p:ext uri="{BB962C8B-B14F-4D97-AF65-F5344CB8AC3E}">
        <p14:creationId xmlns:p14="http://schemas.microsoft.com/office/powerpoint/2010/main" val="3491705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Direct</a:t>
            </a:r>
            <a:r>
              <a:rPr lang="en-US" b="1" baseline="0" dirty="0"/>
              <a:t> them to Handbook for this activity, go to next slide</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46</a:t>
            </a:fld>
            <a:endParaRPr lang="en-US"/>
          </a:p>
        </p:txBody>
      </p:sp>
    </p:spTree>
    <p:extLst>
      <p:ext uri="{BB962C8B-B14F-4D97-AF65-F5344CB8AC3E}">
        <p14:creationId xmlns:p14="http://schemas.microsoft.com/office/powerpoint/2010/main" val="1365133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Arial" charset="0"/>
                <a:ea typeface="ＭＳ Ｐゴシック" charset="0"/>
                <a:cs typeface="ＭＳ Ｐゴシック" charset="0"/>
              </a:rPr>
              <a:t>In Handbook</a:t>
            </a:r>
          </a:p>
          <a:p>
            <a:r>
              <a:rPr lang="en-US" b="1" dirty="0">
                <a:latin typeface="Arial" charset="0"/>
                <a:ea typeface="ＭＳ Ｐゴシック" charset="0"/>
                <a:cs typeface="ＭＳ Ｐゴシック" charset="0"/>
              </a:rPr>
              <a:t>Each team shares two most successful practices with large group</a:t>
            </a:r>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229069-4DFD-2643-9D72-101A7139054A}" type="slidenum">
              <a:rPr lang="en-US" sz="1300">
                <a:latin typeface="Calibri" charset="0"/>
              </a:rPr>
              <a:pPr eaLnBrk="1" hangingPunct="1"/>
              <a:t>49</a:t>
            </a:fld>
            <a:endParaRPr lang="en-US" sz="1300">
              <a:latin typeface="Calibri" charset="0"/>
            </a:endParaRPr>
          </a:p>
        </p:txBody>
      </p:sp>
    </p:spTree>
    <p:extLst>
      <p:ext uri="{BB962C8B-B14F-4D97-AF65-F5344CB8AC3E}">
        <p14:creationId xmlns:p14="http://schemas.microsoft.com/office/powerpoint/2010/main" val="2034248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not everyone present was part of webinar</a:t>
            </a:r>
            <a:r>
              <a:rPr lang="en-US" b="1" baseline="0" dirty="0"/>
              <a:t>, readiness, or BAT then bring each other up to date and get additional input from one another in next activity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50</a:t>
            </a:fld>
            <a:endParaRPr lang="en-US"/>
          </a:p>
        </p:txBody>
      </p:sp>
    </p:spTree>
    <p:extLst>
      <p:ext uri="{BB962C8B-B14F-4D97-AF65-F5344CB8AC3E}">
        <p14:creationId xmlns:p14="http://schemas.microsoft.com/office/powerpoint/2010/main" val="781974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51</a:t>
            </a:fld>
            <a:endParaRPr lang="en-US"/>
          </a:p>
        </p:txBody>
      </p:sp>
    </p:spTree>
    <p:extLst>
      <p:ext uri="{BB962C8B-B14F-4D97-AF65-F5344CB8AC3E}">
        <p14:creationId xmlns:p14="http://schemas.microsoft.com/office/powerpoint/2010/main" val="2374514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need to figure out where you as the intensive team fit in</a:t>
            </a:r>
          </a:p>
          <a:p>
            <a:r>
              <a:rPr lang="en-US" b="1" dirty="0"/>
              <a:t>KEN through 78</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52</a:t>
            </a:fld>
            <a:endParaRPr lang="en-US"/>
          </a:p>
        </p:txBody>
      </p:sp>
    </p:spTree>
    <p:extLst>
      <p:ext uri="{BB962C8B-B14F-4D97-AF65-F5344CB8AC3E}">
        <p14:creationId xmlns:p14="http://schemas.microsoft.com/office/powerpoint/2010/main" val="2575955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2339"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EDD96D05-70C7-455A-BEBF-A4BDC5FED1AB}" type="slidenum">
              <a:rPr lang="en-US" altLang="en-US" sz="1300" b="0"/>
              <a:pPr/>
              <a:t>54</a:t>
            </a:fld>
            <a:endParaRPr lang="en-US" altLang="en-US" sz="1300" b="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0609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This is who the parent will call if there are problems.  Administrator needs to know what is happening with all student plans.</a:t>
            </a:r>
          </a:p>
          <a:p>
            <a:r>
              <a:rPr lang="en-US" dirty="0"/>
              <a:t>Know what the practices look like when implemented with fidelity; </a:t>
            </a:r>
          </a:p>
          <a:p>
            <a:r>
              <a:rPr lang="en-US" dirty="0"/>
              <a:t>Access special resources, if needed.</a:t>
            </a:r>
          </a:p>
          <a:p>
            <a:r>
              <a:rPr lang="en-US" dirty="0"/>
              <a:t>Support team meeting time</a:t>
            </a:r>
          </a:p>
          <a:p>
            <a:r>
              <a:rPr lang="en-US" dirty="0"/>
              <a:t>Be flexible around school policies/procedures.</a:t>
            </a:r>
          </a:p>
          <a:p>
            <a:r>
              <a:rPr lang="en-US" dirty="0"/>
              <a:t>Be committed to helping students and LRE.</a:t>
            </a:r>
          </a:p>
          <a:p>
            <a:r>
              <a:rPr lang="en-US" dirty="0"/>
              <a:t>Be aware of data using tracking tools; help decide what needs to change.</a:t>
            </a:r>
          </a:p>
          <a:p>
            <a:pPr eaLnBrk="1" hangingPunct="1"/>
            <a:endParaRPr lang="en-US" dirty="0">
              <a:latin typeface="Calibri" charset="0"/>
              <a:ea typeface="ＭＳ Ｐゴシック" charset="0"/>
              <a:cs typeface="ＭＳ Ｐゴシック" charset="0"/>
            </a:endParaRPr>
          </a:p>
          <a:p>
            <a:r>
              <a:rPr lang="en-US" dirty="0"/>
              <a:t>Attend Leadership Team Meetings</a:t>
            </a:r>
          </a:p>
          <a:p>
            <a:r>
              <a:rPr lang="en-US" dirty="0"/>
              <a:t>With leadership team, identify staff to facilitate individual team-based meetings.</a:t>
            </a:r>
          </a:p>
          <a:p>
            <a:r>
              <a:rPr lang="en-US" dirty="0"/>
              <a:t>Help team complete behavior tasks on time</a:t>
            </a:r>
          </a:p>
          <a:p>
            <a:r>
              <a:rPr lang="en-US" dirty="0"/>
              <a:t>Data organization and reporting</a:t>
            </a:r>
          </a:p>
          <a:p>
            <a:r>
              <a:rPr lang="en-US" dirty="0"/>
              <a:t>Meet with student teams weekly</a:t>
            </a:r>
          </a:p>
          <a:p>
            <a:pPr eaLnBrk="1" hangingPunct="1"/>
            <a:endParaRPr lang="en-US" dirty="0">
              <a:latin typeface="Calibri" charset="0"/>
              <a:ea typeface="ＭＳ Ｐゴシック" charset="0"/>
              <a:cs typeface="ＭＳ Ｐゴシック" charset="0"/>
            </a:endParaRPr>
          </a:p>
        </p:txBody>
      </p:sp>
      <p:sp>
        <p:nvSpPr>
          <p:cNvPr id="901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752CC24-EC37-204E-8A92-156FC51742CA}" type="slidenum">
              <a:rPr lang="en-US" sz="1300">
                <a:latin typeface="Calibri" charset="0"/>
              </a:rPr>
              <a:pPr eaLnBrk="1" hangingPunct="1"/>
              <a:t>55</a:t>
            </a:fld>
            <a:endParaRPr lang="en-US" sz="1300">
              <a:latin typeface="Calibri" charset="0"/>
            </a:endParaRPr>
          </a:p>
        </p:txBody>
      </p:sp>
    </p:spTree>
    <p:extLst>
      <p:ext uri="{BB962C8B-B14F-4D97-AF65-F5344CB8AC3E}">
        <p14:creationId xmlns:p14="http://schemas.microsoft.com/office/powerpoint/2010/main" val="3385885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56</a:t>
            </a:fld>
            <a:endParaRPr lang="en-US"/>
          </a:p>
        </p:txBody>
      </p:sp>
    </p:spTree>
    <p:extLst>
      <p:ext uri="{BB962C8B-B14F-4D97-AF65-F5344CB8AC3E}">
        <p14:creationId xmlns:p14="http://schemas.microsoft.com/office/powerpoint/2010/main" val="1534127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Individual student team will look different than your intensive SYSTEMS</a:t>
            </a:r>
            <a:r>
              <a:rPr lang="en-US" b="1" baseline="0" dirty="0"/>
              <a:t> team!</a:t>
            </a:r>
            <a:endParaRPr lang="en-US" b="1" dirty="0"/>
          </a:p>
          <a:p>
            <a:endParaRPr lang="en-US" b="1" dirty="0"/>
          </a:p>
          <a:p>
            <a:r>
              <a:rPr lang="en-US" b="1" dirty="0"/>
              <a:t>Who are the essential people</a:t>
            </a:r>
            <a:r>
              <a:rPr lang="en-US" b="1" baseline="0" dirty="0"/>
              <a:t> to have on your individual student teams?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57</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d1dd25b0d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dd1dd25b0d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034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04044-1225-4A44-BE9C-F37E00F93E3B}" type="slidenum">
              <a:rPr lang="en-US" smtClean="0"/>
              <a:pPr/>
              <a:t>58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DE-PBS/SCSS: SEL &amp; SWPBIS Integration Module</a:t>
            </a:r>
          </a:p>
        </p:txBody>
      </p:sp>
    </p:spTree>
    <p:extLst>
      <p:ext uri="{BB962C8B-B14F-4D97-AF65-F5344CB8AC3E}">
        <p14:creationId xmlns:p14="http://schemas.microsoft.com/office/powerpoint/2010/main" val="3910164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Pull up your</a:t>
            </a:r>
            <a:r>
              <a:rPr lang="en-US" b="1" baseline="0" dirty="0"/>
              <a:t> BAT from PBIS apps website … should have completed this as part of pre-institute tasks</a:t>
            </a:r>
          </a:p>
          <a:p>
            <a:r>
              <a:rPr lang="en-US" b="1" baseline="0" dirty="0"/>
              <a:t>Review readiness checklist and BAT</a:t>
            </a:r>
          </a:p>
          <a:p>
            <a:r>
              <a:rPr lang="en-US" b="1" baseline="0" dirty="0"/>
              <a:t>THEN …</a:t>
            </a:r>
          </a:p>
          <a:p>
            <a:r>
              <a:rPr lang="en-US" b="1" baseline="0" dirty="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59</a:t>
            </a:fld>
            <a:endParaRPr lang="en-US"/>
          </a:p>
        </p:txBody>
      </p:sp>
    </p:spTree>
    <p:extLst>
      <p:ext uri="{BB962C8B-B14F-4D97-AF65-F5344CB8AC3E}">
        <p14:creationId xmlns:p14="http://schemas.microsoft.com/office/powerpoint/2010/main" val="1826837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We’ve focused today on systems.</a:t>
            </a:r>
          </a:p>
          <a:p>
            <a:r>
              <a:rPr lang="en-US" b="1" dirty="0"/>
              <a:t>We’re going</a:t>
            </a:r>
            <a:r>
              <a:rPr lang="en-US" b="1" baseline="0" dirty="0"/>
              <a:t> to move for the rest of the week to focusing on intensive supports for students</a:t>
            </a:r>
          </a:p>
          <a:p>
            <a:r>
              <a:rPr lang="en-US" b="1" baseline="0" dirty="0"/>
              <a:t>Hand out books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60</a:t>
            </a:fld>
            <a:endParaRPr lang="en-US"/>
          </a:p>
        </p:txBody>
      </p:sp>
    </p:spTree>
    <p:extLst>
      <p:ext uri="{BB962C8B-B14F-4D97-AF65-F5344CB8AC3E}">
        <p14:creationId xmlns:p14="http://schemas.microsoft.com/office/powerpoint/2010/main" val="32325815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a:t>
            </a:r>
            <a:r>
              <a:rPr lang="en-US" b="1" baseline="0" dirty="0"/>
              <a:t> ACTIVELY INVOLVED and INVESTED</a:t>
            </a:r>
          </a:p>
          <a:p>
            <a:endParaRPr lang="en-US" b="1" baseline="0" dirty="0"/>
          </a:p>
          <a:p>
            <a:r>
              <a:rPr lang="en-US" b="1" baseline="0" dirty="0"/>
              <a:t>This is exactly how the Behavior Support Plan is organized</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62</a:t>
            </a:fld>
            <a:endParaRPr lang="en-US"/>
          </a:p>
        </p:txBody>
      </p:sp>
    </p:spTree>
    <p:extLst>
      <p:ext uri="{BB962C8B-B14F-4D97-AF65-F5344CB8AC3E}">
        <p14:creationId xmlns:p14="http://schemas.microsoft.com/office/powerpoint/2010/main" val="3030941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a:t>
            </a:r>
            <a:r>
              <a:rPr lang="en-US" b="1" baseline="0" dirty="0"/>
              <a:t> necessarily an easy thing to do; need to invest more effort to make them run well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64</a:t>
            </a:fld>
            <a:endParaRPr lang="en-US"/>
          </a:p>
        </p:txBody>
      </p:sp>
    </p:spTree>
    <p:extLst>
      <p:ext uri="{BB962C8B-B14F-4D97-AF65-F5344CB8AC3E}">
        <p14:creationId xmlns:p14="http://schemas.microsoft.com/office/powerpoint/2010/main" val="2488757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the most successful individual interventions are built on student’s strengths, not on remediating their weaknesses</a:t>
            </a:r>
          </a:p>
          <a:p>
            <a:r>
              <a:rPr lang="en-US" b="1" dirty="0"/>
              <a:t>Don’t just</a:t>
            </a:r>
            <a:r>
              <a:rPr lang="en-US" b="1" baseline="0" dirty="0"/>
              <a:t> mention the positives, but truly celebrate them</a:t>
            </a:r>
          </a:p>
          <a:p>
            <a:endParaRPr lang="en-US" b="1" baseline="0" dirty="0"/>
          </a:p>
          <a:p>
            <a:r>
              <a:rPr lang="en-US" b="1" baseline="0" dirty="0"/>
              <a:t>Hold up </a:t>
            </a:r>
            <a:r>
              <a:rPr lang="en-US" b="1" baseline="0" dirty="0" err="1"/>
              <a:t>Bx</a:t>
            </a:r>
            <a:r>
              <a:rPr lang="en-US" b="1" baseline="0" dirty="0"/>
              <a:t> Support Plan and direct their attention to where this sample agenda is built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65</a:t>
            </a:fld>
            <a:endParaRPr lang="en-US"/>
          </a:p>
        </p:txBody>
      </p:sp>
    </p:spTree>
    <p:extLst>
      <p:ext uri="{BB962C8B-B14F-4D97-AF65-F5344CB8AC3E}">
        <p14:creationId xmlns:p14="http://schemas.microsoft.com/office/powerpoint/2010/main" val="319805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activity two:</a:t>
            </a:r>
            <a:r>
              <a:rPr lang="en-US" b="1" baseline="0" dirty="0"/>
              <a:t>  Power Imbalances today</a:t>
            </a:r>
          </a:p>
          <a:p>
            <a:r>
              <a:rPr lang="en-US" b="1" baseline="0" dirty="0"/>
              <a:t>Do activity one tomorrow:  Positions and Interests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67</a:t>
            </a:fld>
            <a:endParaRPr lang="en-US"/>
          </a:p>
        </p:txBody>
      </p:sp>
    </p:spTree>
    <p:extLst>
      <p:ext uri="{BB962C8B-B14F-4D97-AF65-F5344CB8AC3E}">
        <p14:creationId xmlns:p14="http://schemas.microsoft.com/office/powerpoint/2010/main" val="3861263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68</a:t>
            </a:fld>
            <a:endParaRPr lang="en-US"/>
          </a:p>
        </p:txBody>
      </p:sp>
    </p:spTree>
    <p:extLst>
      <p:ext uri="{BB962C8B-B14F-4D97-AF65-F5344CB8AC3E}">
        <p14:creationId xmlns:p14="http://schemas.microsoft.com/office/powerpoint/2010/main" val="495284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Should have done this as part of pre-institute task,</a:t>
            </a:r>
            <a:r>
              <a:rPr lang="en-US" b="1" baseline="0" dirty="0"/>
              <a:t> after having watched the 13-minute webinar</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69</a:t>
            </a:fld>
            <a:endParaRPr lang="en-US"/>
          </a:p>
        </p:txBody>
      </p:sp>
    </p:spTree>
    <p:extLst>
      <p:ext uri="{BB962C8B-B14F-4D97-AF65-F5344CB8AC3E}">
        <p14:creationId xmlns:p14="http://schemas.microsoft.com/office/powerpoint/2010/main" val="3551568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70</a:t>
            </a:fld>
            <a:endParaRPr lang="en-US"/>
          </a:p>
        </p:txBody>
      </p:sp>
    </p:spTree>
    <p:extLst>
      <p:ext uri="{BB962C8B-B14F-4D97-AF65-F5344CB8AC3E}">
        <p14:creationId xmlns:p14="http://schemas.microsoft.com/office/powerpoint/2010/main" val="225081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charset="0"/>
              </a:rPr>
              <a:t>Talk about pace and differentiation activities </a:t>
            </a:r>
          </a:p>
        </p:txBody>
      </p:sp>
      <p:sp>
        <p:nvSpPr>
          <p:cNvPr id="296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64C8DF05-AFE7-6F46-85C9-9DA4382FE102}" type="slidenum">
              <a:rPr lang="en-US" altLang="en-US">
                <a:latin typeface="Arial" charset="0"/>
              </a:rPr>
              <a:pPr>
                <a:spcBef>
                  <a:spcPct val="0"/>
                </a:spcBef>
              </a:pPr>
              <a:t>11</a:t>
            </a:fld>
            <a:endParaRPr lang="en-US" altLang="en-US">
              <a:latin typeface="Arial" charset="0"/>
            </a:endParaRPr>
          </a:p>
        </p:txBody>
      </p:sp>
    </p:spTree>
    <p:extLst>
      <p:ext uri="{BB962C8B-B14F-4D97-AF65-F5344CB8AC3E}">
        <p14:creationId xmlns:p14="http://schemas.microsoft.com/office/powerpoint/2010/main" val="1892066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Workbook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71</a:t>
            </a:fld>
            <a:endParaRPr lang="en-US"/>
          </a:p>
        </p:txBody>
      </p:sp>
    </p:spTree>
    <p:extLst>
      <p:ext uri="{BB962C8B-B14F-4D97-AF65-F5344CB8AC3E}">
        <p14:creationId xmlns:p14="http://schemas.microsoft.com/office/powerpoint/2010/main" val="1460445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a:t>Who are the essential people</a:t>
            </a:r>
            <a:r>
              <a:rPr lang="en-US" baseline="0" dirty="0"/>
              <a:t> to have on your individual student teams?</a:t>
            </a:r>
          </a:p>
          <a:p>
            <a:r>
              <a:rPr lang="en-US" baseline="0" dirty="0"/>
              <a:t>Goals to support child AS WELL AS the adults providing primary interventions with child.</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73</a:t>
            </a:fld>
            <a:endParaRPr lang="en-US"/>
          </a:p>
        </p:txBody>
      </p:sp>
    </p:spTree>
    <p:extLst>
      <p:ext uri="{BB962C8B-B14F-4D97-AF65-F5344CB8AC3E}">
        <p14:creationId xmlns:p14="http://schemas.microsoft.com/office/powerpoint/2010/main" val="25950627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74</a:t>
            </a:fld>
            <a:endParaRPr lang="en-US"/>
          </a:p>
        </p:txBody>
      </p:sp>
    </p:spTree>
    <p:extLst>
      <p:ext uri="{BB962C8B-B14F-4D97-AF65-F5344CB8AC3E}">
        <p14:creationId xmlns:p14="http://schemas.microsoft.com/office/powerpoint/2010/main" val="2327581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76</a:t>
            </a:fld>
            <a:endParaRPr lang="en-US"/>
          </a:p>
        </p:txBody>
      </p:sp>
    </p:spTree>
    <p:extLst>
      <p:ext uri="{BB962C8B-B14F-4D97-AF65-F5344CB8AC3E}">
        <p14:creationId xmlns:p14="http://schemas.microsoft.com/office/powerpoint/2010/main" val="3227572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Emphasize that they’re thinking about a real student but this is just practice </a:t>
            </a:r>
            <a:r>
              <a:rPr lang="en-US" b="1" dirty="0" err="1"/>
              <a:t>bc</a:t>
            </a:r>
            <a:r>
              <a:rPr lang="en-US" b="1" baseline="0" dirty="0"/>
              <a:t> you don’t have all the proper team members with you today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77</a:t>
            </a:fld>
            <a:endParaRPr lang="en-US"/>
          </a:p>
        </p:txBody>
      </p:sp>
    </p:spTree>
    <p:extLst>
      <p:ext uri="{BB962C8B-B14F-4D97-AF65-F5344CB8AC3E}">
        <p14:creationId xmlns:p14="http://schemas.microsoft.com/office/powerpoint/2010/main" val="1955066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xfrm>
            <a:off x="457200" y="719138"/>
            <a:ext cx="6400800" cy="36004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charset="0"/>
                <a:ea typeface="ＭＳ Ｐゴシック" charset="0"/>
                <a:cs typeface="ＭＳ Ｐゴシック" charset="0"/>
              </a:rPr>
              <a:t>Do you have people identified?</a:t>
            </a:r>
          </a:p>
          <a:p>
            <a:pPr eaLnBrk="1" hangingPunct="1">
              <a:spcBef>
                <a:spcPct val="0"/>
              </a:spcBef>
            </a:pPr>
            <a:r>
              <a:rPr lang="en-US" b="1" dirty="0">
                <a:latin typeface="Arial" charset="0"/>
                <a:ea typeface="ＭＳ Ｐゴシック" charset="0"/>
                <a:cs typeface="ＭＳ Ｐゴシック" charset="0"/>
              </a:rPr>
              <a:t>Do they feel competent and confident?</a:t>
            </a:r>
          </a:p>
          <a:p>
            <a:pPr eaLnBrk="1" hangingPunct="1">
              <a:spcBef>
                <a:spcPct val="0"/>
              </a:spcBef>
            </a:pPr>
            <a:r>
              <a:rPr lang="en-US" b="1" dirty="0">
                <a:latin typeface="Arial" charset="0"/>
                <a:ea typeface="ＭＳ Ｐゴシック" charset="0"/>
                <a:cs typeface="ＭＳ Ｐゴシック" charset="0"/>
              </a:rPr>
              <a:t>And are they doing them?</a:t>
            </a: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40097626" indent="-39614320" eaLnBrk="0" hangingPunct="0">
              <a:defRPr sz="2500">
                <a:solidFill>
                  <a:schemeClr val="tx1"/>
                </a:solidFill>
                <a:latin typeface="Calibri" charset="0"/>
                <a:ea typeface="ＭＳ Ｐゴシック" charset="0"/>
              </a:defRPr>
            </a:lvl2pPr>
            <a:lvl3pPr eaLnBrk="0" hangingPunct="0">
              <a:defRPr sz="2500">
                <a:solidFill>
                  <a:schemeClr val="tx1"/>
                </a:solidFill>
                <a:latin typeface="Calibri" charset="0"/>
                <a:ea typeface="ＭＳ Ｐゴシック" charset="0"/>
              </a:defRPr>
            </a:lvl3pPr>
            <a:lvl4pPr eaLnBrk="0" hangingPunct="0">
              <a:defRPr sz="2500">
                <a:solidFill>
                  <a:schemeClr val="tx1"/>
                </a:solidFill>
                <a:latin typeface="Calibri" charset="0"/>
                <a:ea typeface="ＭＳ Ｐゴシック" charset="0"/>
              </a:defRPr>
            </a:lvl4pPr>
            <a:lvl5pPr eaLnBrk="0" hangingPunct="0">
              <a:defRPr sz="2500">
                <a:solidFill>
                  <a:schemeClr val="tx1"/>
                </a:solidFill>
                <a:latin typeface="Calibri" charset="0"/>
                <a:ea typeface="ＭＳ Ｐゴシック" charset="0"/>
              </a:defRPr>
            </a:lvl5pPr>
            <a:lvl6pPr marL="483306" eaLnBrk="0" fontAlgn="base" hangingPunct="0">
              <a:spcBef>
                <a:spcPct val="0"/>
              </a:spcBef>
              <a:spcAft>
                <a:spcPct val="0"/>
              </a:spcAft>
              <a:defRPr sz="2500">
                <a:solidFill>
                  <a:schemeClr val="tx1"/>
                </a:solidFill>
                <a:latin typeface="Calibri" charset="0"/>
                <a:ea typeface="ＭＳ Ｐゴシック" charset="0"/>
              </a:defRPr>
            </a:lvl6pPr>
            <a:lvl7pPr marL="966612" eaLnBrk="0" fontAlgn="base" hangingPunct="0">
              <a:spcBef>
                <a:spcPct val="0"/>
              </a:spcBef>
              <a:spcAft>
                <a:spcPct val="0"/>
              </a:spcAft>
              <a:defRPr sz="2500">
                <a:solidFill>
                  <a:schemeClr val="tx1"/>
                </a:solidFill>
                <a:latin typeface="Calibri" charset="0"/>
                <a:ea typeface="ＭＳ Ｐゴシック" charset="0"/>
              </a:defRPr>
            </a:lvl7pPr>
            <a:lvl8pPr marL="1449918" eaLnBrk="0" fontAlgn="base" hangingPunct="0">
              <a:spcBef>
                <a:spcPct val="0"/>
              </a:spcBef>
              <a:spcAft>
                <a:spcPct val="0"/>
              </a:spcAft>
              <a:defRPr sz="2500">
                <a:solidFill>
                  <a:schemeClr val="tx1"/>
                </a:solidFill>
                <a:latin typeface="Calibri" charset="0"/>
                <a:ea typeface="ＭＳ Ｐゴシック" charset="0"/>
              </a:defRPr>
            </a:lvl8pPr>
            <a:lvl9pPr marL="1933224"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373D923-F20F-7241-89DE-D7D25D308D7E}" type="slidenum">
              <a:rPr lang="en-US" sz="1300"/>
              <a:pPr eaLnBrk="1" hangingPunct="1"/>
              <a:t>79</a:t>
            </a:fld>
            <a:endParaRPr lang="en-US" sz="1300"/>
          </a:p>
        </p:txBody>
      </p:sp>
    </p:spTree>
    <p:extLst>
      <p:ext uri="{BB962C8B-B14F-4D97-AF65-F5344CB8AC3E}">
        <p14:creationId xmlns:p14="http://schemas.microsoft.com/office/powerpoint/2010/main" val="3046029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a:t>
            </a:r>
            <a:r>
              <a:rPr lang="en-US" baseline="0" dirty="0"/>
              <a:t> have in-house capacity for simple FBAs</a:t>
            </a:r>
            <a:endParaRPr lang="en-US" dirty="0"/>
          </a:p>
          <a:p>
            <a:r>
              <a:rPr lang="en-US" dirty="0"/>
              <a:t>This looks</a:t>
            </a:r>
            <a:r>
              <a:rPr lang="en-US" baseline="0" dirty="0"/>
              <a:t> like a dichotomy, but is really on a continuum</a:t>
            </a:r>
          </a:p>
          <a:p>
            <a:r>
              <a:rPr lang="en-US" baseline="0" dirty="0"/>
              <a:t>Know when to call in an “expert” or outside consultant</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80</a:t>
            </a:fld>
            <a:endParaRPr lang="en-US"/>
          </a:p>
        </p:txBody>
      </p:sp>
    </p:spTree>
    <p:extLst>
      <p:ext uri="{BB962C8B-B14F-4D97-AF65-F5344CB8AC3E}">
        <p14:creationId xmlns:p14="http://schemas.microsoft.com/office/powerpoint/2010/main" val="38434739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Handbook</a:t>
            </a:r>
          </a:p>
          <a:p>
            <a:r>
              <a:rPr lang="en-US" b="1" dirty="0"/>
              <a:t>Should have done this as part of pre-institute task,</a:t>
            </a:r>
            <a:r>
              <a:rPr lang="en-US" b="1" baseline="0" dirty="0"/>
              <a:t> after having watched the 13-minute webinar</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81</a:t>
            </a:fld>
            <a:endParaRPr lang="en-US"/>
          </a:p>
        </p:txBody>
      </p:sp>
    </p:spTree>
    <p:extLst>
      <p:ext uri="{BB962C8B-B14F-4D97-AF65-F5344CB8AC3E}">
        <p14:creationId xmlns:p14="http://schemas.microsoft.com/office/powerpoint/2010/main" val="10656848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82</a:t>
            </a:fld>
            <a:endParaRPr lang="en-US"/>
          </a:p>
        </p:txBody>
      </p:sp>
    </p:spTree>
    <p:extLst>
      <p:ext uri="{BB962C8B-B14F-4D97-AF65-F5344CB8AC3E}">
        <p14:creationId xmlns:p14="http://schemas.microsoft.com/office/powerpoint/2010/main" val="42229044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83</a:t>
            </a:fld>
            <a:endParaRPr lang="en-US"/>
          </a:p>
        </p:txBody>
      </p:sp>
    </p:spTree>
    <p:extLst>
      <p:ext uri="{BB962C8B-B14F-4D97-AF65-F5344CB8AC3E}">
        <p14:creationId xmlns:p14="http://schemas.microsoft.com/office/powerpoint/2010/main" val="44149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274F54-EBF7-4145-9088-2D91CCDAC09E}" type="slidenum">
              <a:rPr lang="en-US" smtClean="0"/>
              <a:t>13</a:t>
            </a:fld>
            <a:endParaRPr lang="en-US"/>
          </a:p>
        </p:txBody>
      </p:sp>
    </p:spTree>
    <p:extLst>
      <p:ext uri="{BB962C8B-B14F-4D97-AF65-F5344CB8AC3E}">
        <p14:creationId xmlns:p14="http://schemas.microsoft.com/office/powerpoint/2010/main" val="286563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Jesse 15 minutes 10:35-10:50</a:t>
            </a:r>
          </a:p>
          <a:p>
            <a:r>
              <a:rPr lang="en-US" dirty="0"/>
              <a:t>NOW BREAK</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84</a:t>
            </a:fld>
            <a:endParaRPr lang="en-US"/>
          </a:p>
        </p:txBody>
      </p:sp>
    </p:spTree>
    <p:extLst>
      <p:ext uri="{BB962C8B-B14F-4D97-AF65-F5344CB8AC3E}">
        <p14:creationId xmlns:p14="http://schemas.microsoft.com/office/powerpoint/2010/main" val="38335090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33442900-4E2E-44D7-90E7-446BC445B1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4C6D3108-904B-4B5F-83B5-42074400B2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Cortney</a:t>
            </a:r>
          </a:p>
        </p:txBody>
      </p:sp>
      <p:sp>
        <p:nvSpPr>
          <p:cNvPr id="35843" name="Slide Number Placeholder 3">
            <a:extLst>
              <a:ext uri="{FF2B5EF4-FFF2-40B4-BE49-F238E27FC236}">
                <a16:creationId xmlns:a16="http://schemas.microsoft.com/office/drawing/2014/main" id="{497B8D58-7339-4AEE-9AA3-D068F0641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EAD040D-1865-4B12-8342-DAB9C1326134}" type="slidenum">
              <a:rPr lang="en-US" altLang="en-US"/>
              <a:pPr/>
              <a:t>85</a:t>
            </a:fld>
            <a:endParaRPr lang="en-US" altLang="en-US"/>
          </a:p>
        </p:txBody>
      </p:sp>
    </p:spTree>
    <p:extLst>
      <p:ext uri="{BB962C8B-B14F-4D97-AF65-F5344CB8AC3E}">
        <p14:creationId xmlns:p14="http://schemas.microsoft.com/office/powerpoint/2010/main" val="362654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2ADB22F-23B2-4D6C-9CD9-64CB3156B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F78607B2-86E3-41C7-8C6A-C3BC8F3032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Cortney</a:t>
            </a:r>
          </a:p>
          <a:p>
            <a:pPr eaLnBrk="1" hangingPunct="1">
              <a:spcBef>
                <a:spcPct val="0"/>
              </a:spcBef>
            </a:pPr>
            <a:r>
              <a:rPr lang="en-US" altLang="en-US"/>
              <a:t>Requires less physical effort and provide quicker, more reliable access to the pay-off than the problem behavior did</a:t>
            </a:r>
          </a:p>
          <a:p>
            <a:pPr eaLnBrk="1" hangingPunct="1">
              <a:spcBef>
                <a:spcPct val="0"/>
              </a:spcBef>
            </a:pPr>
            <a:r>
              <a:rPr lang="en-US" altLang="en-US" b="1">
                <a:solidFill>
                  <a:srgbClr val="005500"/>
                </a:solidFill>
              </a:rPr>
              <a:t>Replacement Behaviors</a:t>
            </a:r>
          </a:p>
          <a:p>
            <a:pPr eaLnBrk="1" hangingPunct="1">
              <a:spcBef>
                <a:spcPct val="0"/>
              </a:spcBef>
            </a:pPr>
            <a:r>
              <a:rPr lang="en-US" altLang="en-US" b="1">
                <a:solidFill>
                  <a:srgbClr val="005500"/>
                </a:solidFill>
              </a:rPr>
              <a:t>		</a:t>
            </a:r>
            <a:r>
              <a:rPr lang="en-US" altLang="en-US"/>
              <a:t>an immediate attempt to reduce </a:t>
            </a:r>
            <a:r>
              <a:rPr lang="en-US" altLang="en-US" b="1"/>
              <a:t>disruption</a:t>
            </a:r>
            <a:r>
              <a:rPr lang="en-US" altLang="en-US"/>
              <a:t> and 		</a:t>
            </a:r>
            <a:r>
              <a:rPr lang="en-US" altLang="en-US" b="1"/>
              <a:t>potentially dangerous </a:t>
            </a:r>
            <a:r>
              <a:rPr lang="en-US" altLang="en-US"/>
              <a:t>behavior in the classroom</a:t>
            </a:r>
          </a:p>
          <a:p>
            <a:pPr eaLnBrk="1" hangingPunct="1">
              <a:spcBef>
                <a:spcPct val="0"/>
              </a:spcBef>
            </a:pPr>
            <a:r>
              <a:rPr lang="en-US" altLang="en-US" b="1">
                <a:solidFill>
                  <a:srgbClr val="005500"/>
                </a:solidFill>
              </a:rPr>
              <a:t>		</a:t>
            </a:r>
            <a:r>
              <a:rPr lang="en-US" altLang="en-US"/>
              <a:t>(take some of the pressure off the teacher)</a:t>
            </a:r>
          </a:p>
          <a:p>
            <a:pPr eaLnBrk="1" hangingPunct="1">
              <a:spcBef>
                <a:spcPct val="0"/>
              </a:spcBef>
            </a:pPr>
            <a:endParaRPr lang="en-US" altLang="en-US"/>
          </a:p>
          <a:p>
            <a:pPr eaLnBrk="1" hangingPunct="1">
              <a:spcBef>
                <a:spcPct val="0"/>
              </a:spcBef>
            </a:pPr>
            <a:r>
              <a:rPr lang="en-US" altLang="en-US"/>
              <a:t>		actively begin breaking down student’s habit of 		using problem behavior to meet their needs, by 		replacing it with a more acceptable replacement 		behavior</a:t>
            </a:r>
          </a:p>
          <a:p>
            <a:pPr eaLnBrk="1" hangingPunct="1">
              <a:spcBef>
                <a:spcPct val="0"/>
              </a:spcBef>
            </a:pPr>
            <a:endParaRPr lang="en-US" altLang="en-US"/>
          </a:p>
          <a:p>
            <a:pPr eaLnBrk="1" hangingPunct="1">
              <a:spcBef>
                <a:spcPct val="0"/>
              </a:spcBef>
            </a:pPr>
            <a:endParaRPr lang="en-US" altLang="en-US"/>
          </a:p>
        </p:txBody>
      </p:sp>
      <p:sp>
        <p:nvSpPr>
          <p:cNvPr id="43011" name="Slide Number Placeholder 3">
            <a:extLst>
              <a:ext uri="{FF2B5EF4-FFF2-40B4-BE49-F238E27FC236}">
                <a16:creationId xmlns:a16="http://schemas.microsoft.com/office/drawing/2014/main" id="{5C2E2DEB-E511-4ACA-A62D-6D7AF976FB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8A1BE9-9CA4-4F99-8684-0448A2D52A32}" type="slidenum">
              <a:rPr lang="en-US" altLang="en-US"/>
              <a:pPr>
                <a:spcBef>
                  <a:spcPct val="0"/>
                </a:spcBef>
              </a:pPr>
              <a:t>86</a:t>
            </a:fld>
            <a:endParaRPr lang="en-US" altLang="en-US"/>
          </a:p>
        </p:txBody>
      </p:sp>
    </p:spTree>
    <p:extLst>
      <p:ext uri="{BB962C8B-B14F-4D97-AF65-F5344CB8AC3E}">
        <p14:creationId xmlns:p14="http://schemas.microsoft.com/office/powerpoint/2010/main" val="788047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381000" y="685800"/>
            <a:ext cx="6096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p>
            <a:r>
              <a:t>Cortney</a:t>
            </a:r>
          </a:p>
        </p:txBody>
      </p:sp>
    </p:spTree>
    <p:extLst>
      <p:ext uri="{BB962C8B-B14F-4D97-AF65-F5344CB8AC3E}">
        <p14:creationId xmlns:p14="http://schemas.microsoft.com/office/powerpoint/2010/main" val="13990319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t>Cortney</a:t>
            </a:r>
          </a:p>
        </p:txBody>
      </p:sp>
    </p:spTree>
    <p:extLst>
      <p:ext uri="{BB962C8B-B14F-4D97-AF65-F5344CB8AC3E}">
        <p14:creationId xmlns:p14="http://schemas.microsoft.com/office/powerpoint/2010/main" val="23169129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89</a:t>
            </a:fld>
            <a:endParaRPr lang="en-US"/>
          </a:p>
        </p:txBody>
      </p:sp>
    </p:spTree>
    <p:extLst>
      <p:ext uri="{BB962C8B-B14F-4D97-AF65-F5344CB8AC3E}">
        <p14:creationId xmlns:p14="http://schemas.microsoft.com/office/powerpoint/2010/main" val="8832712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Direct – abuse, natural disaster</a:t>
            </a:r>
          </a:p>
          <a:p>
            <a:r>
              <a:rPr lang="en-US" sz="1800" dirty="0"/>
              <a:t>Secondary</a:t>
            </a:r>
            <a:r>
              <a:rPr lang="en-US" sz="1800" baseline="0" dirty="0"/>
              <a:t> – witnessing community or domestic violence</a:t>
            </a:r>
          </a:p>
          <a:p>
            <a:r>
              <a:rPr lang="en-US" sz="1800" baseline="0" dirty="0"/>
              <a:t>Vicarious – hearing stories of trauma (teacher, social worker, etc.)</a:t>
            </a:r>
          </a:p>
          <a:p>
            <a:endParaRPr lang="en-US" sz="1800" baseline="0" dirty="0"/>
          </a:p>
          <a:p>
            <a:r>
              <a:rPr lang="en-US" sz="1800" baseline="0" dirty="0"/>
              <a:t>Experience == helplessness, isolation/loneliness, mistrust and shame</a:t>
            </a:r>
            <a:endParaRPr lang="en-US" sz="1800" dirty="0"/>
          </a:p>
        </p:txBody>
      </p:sp>
      <p:sp>
        <p:nvSpPr>
          <p:cNvPr id="4" name="Slide Number Placeholder 3"/>
          <p:cNvSpPr>
            <a:spLocks noGrp="1"/>
          </p:cNvSpPr>
          <p:nvPr>
            <p:ph type="sldNum" sz="quarter" idx="10"/>
          </p:nvPr>
        </p:nvSpPr>
        <p:spPr/>
        <p:txBody>
          <a:bodyPr/>
          <a:lstStyle/>
          <a:p>
            <a:fld id="{7EBBCB1B-747A-42C8-BC64-C5BB0FE6A878}" type="slidenum">
              <a:rPr lang="en-US" smtClean="0"/>
              <a:t>92</a:t>
            </a:fld>
            <a:endParaRPr lang="en-US" dirty="0"/>
          </a:p>
        </p:txBody>
      </p:sp>
    </p:spTree>
    <p:extLst>
      <p:ext uri="{BB962C8B-B14F-4D97-AF65-F5344CB8AC3E}">
        <p14:creationId xmlns:p14="http://schemas.microsoft.com/office/powerpoint/2010/main" val="20755682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BBCB1B-747A-42C8-BC64-C5BB0FE6A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44188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101</a:t>
            </a:fld>
            <a:endParaRPr lang="en-US"/>
          </a:p>
        </p:txBody>
      </p:sp>
    </p:spTree>
    <p:extLst>
      <p:ext uri="{BB962C8B-B14F-4D97-AF65-F5344CB8AC3E}">
        <p14:creationId xmlns:p14="http://schemas.microsoft.com/office/powerpoint/2010/main" val="10414325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Teri</a:t>
            </a:r>
          </a:p>
        </p:txBody>
      </p:sp>
      <p:sp>
        <p:nvSpPr>
          <p:cNvPr id="4" name="Slide Number Placeholder 3"/>
          <p:cNvSpPr>
            <a:spLocks noGrp="1"/>
          </p:cNvSpPr>
          <p:nvPr>
            <p:ph type="sldNum" sz="quarter" idx="10"/>
          </p:nvPr>
        </p:nvSpPr>
        <p:spPr/>
        <p:txBody>
          <a:bodyPr/>
          <a:lstStyle/>
          <a:p>
            <a:fld id="{6171395A-D7F1-7E47-BF80-E558164720D1}" type="slidenum">
              <a:rPr lang="en-US" smtClean="0"/>
              <a:pPr/>
              <a:t>102</a:t>
            </a:fld>
            <a:endParaRPr lang="en-US"/>
          </a:p>
        </p:txBody>
      </p:sp>
    </p:spTree>
    <p:extLst>
      <p:ext uri="{BB962C8B-B14F-4D97-AF65-F5344CB8AC3E}">
        <p14:creationId xmlns:p14="http://schemas.microsoft.com/office/powerpoint/2010/main" val="244068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MTSS</a:t>
            </a:r>
          </a:p>
          <a:p>
            <a:pPr lvl="2"/>
            <a:endParaRPr lang="en-US" dirty="0"/>
          </a:p>
          <a:p>
            <a:pPr lvl="2"/>
            <a:r>
              <a:rPr lang="en-US" dirty="0"/>
              <a:t>Systems: </a:t>
            </a:r>
            <a:r>
              <a:rPr lang="en-US" b="1" dirty="0"/>
              <a:t>Importance of a teaming infrastructure – how are you connecting with other teams doing SEL work?</a:t>
            </a:r>
          </a:p>
          <a:p>
            <a:pPr lvl="3"/>
            <a:r>
              <a:rPr lang="en-US" dirty="0"/>
              <a:t>Agree that it’s a priority and communicate widely</a:t>
            </a:r>
          </a:p>
          <a:p>
            <a:pPr lvl="3"/>
            <a:r>
              <a:rPr lang="en-US" dirty="0"/>
              <a:t>Work with community partners</a:t>
            </a:r>
            <a:br>
              <a:rPr lang="en-US" dirty="0"/>
            </a:br>
            <a:r>
              <a:rPr lang="en-US" dirty="0"/>
              <a:t>Staff Handbook</a:t>
            </a:r>
          </a:p>
          <a:p>
            <a:pPr lvl="3"/>
            <a:r>
              <a:rPr lang="en-US" dirty="0"/>
              <a:t>Action plan</a:t>
            </a:r>
          </a:p>
          <a:p>
            <a:pPr lvl="2"/>
            <a:endParaRPr lang="en-US" dirty="0"/>
          </a:p>
          <a:p>
            <a:pPr lvl="2"/>
            <a:r>
              <a:rPr lang="en-US" dirty="0"/>
              <a:t>Practices: Have an understanding of SEL</a:t>
            </a:r>
          </a:p>
          <a:p>
            <a:pPr lvl="3"/>
            <a:r>
              <a:rPr lang="en-US" dirty="0"/>
              <a:t>Have an inventory of what already exists</a:t>
            </a:r>
          </a:p>
          <a:p>
            <a:pPr lvl="3"/>
            <a:r>
              <a:rPr lang="en-US" dirty="0"/>
              <a:t>Bring in community resources/interventions</a:t>
            </a:r>
          </a:p>
          <a:p>
            <a:pPr lvl="2"/>
            <a:endParaRPr lang="en-US" dirty="0"/>
          </a:p>
          <a:p>
            <a:pPr lvl="2"/>
            <a:r>
              <a:rPr lang="en-US" dirty="0"/>
              <a:t>Data: Formal/Informal surveys and screeners</a:t>
            </a:r>
          </a:p>
          <a:p>
            <a:pPr lvl="3"/>
            <a:r>
              <a:rPr lang="en-US" altLang="en-US" sz="1600" dirty="0"/>
              <a:t>Use data to prioritize making the smallest change for the greatest impact</a:t>
            </a:r>
          </a:p>
          <a:p>
            <a:pPr lvl="3"/>
            <a:r>
              <a:rPr lang="en-US" sz="1600" dirty="0"/>
              <a:t>Do you look at your SWIS data by ethnicity? If not, could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6F536A-C0EF-2647-B46D-35445453D4CA}" type="slidenum">
              <a:rPr kumimoji="0" lang="en-US" altLang="en-US" sz="1200" b="0" i="0" u="none" strike="noStrike" kern="1200" cap="none" spc="0" normalizeH="0" baseline="0" noProof="0" smtClean="0">
                <a:ln>
                  <a:noFill/>
                </a:ln>
                <a:solidFill>
                  <a:prstClr val="black"/>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8407213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86100" y="582613"/>
            <a:ext cx="3886200" cy="2914650"/>
          </a:xfrm>
        </p:spPr>
      </p:sp>
      <p:sp>
        <p:nvSpPr>
          <p:cNvPr id="3" name="Notes Placeholder 2"/>
          <p:cNvSpPr>
            <a:spLocks noGrp="1"/>
          </p:cNvSpPr>
          <p:nvPr>
            <p:ph type="body" idx="1"/>
          </p:nvPr>
        </p:nvSpPr>
        <p:spPr/>
        <p:txBody>
          <a:bodyPr/>
          <a:lstStyle/>
          <a:p>
            <a:r>
              <a:rPr lang="en-US" dirty="0"/>
              <a:t>Change routine – example of student resisting coming to Circle</a:t>
            </a:r>
            <a:r>
              <a:rPr lang="en-US" baseline="0" dirty="0"/>
              <a:t> starting with sitting and listening – change first Circle activity to singing a song</a:t>
            </a:r>
            <a:endParaRPr lang="en-US" dirty="0"/>
          </a:p>
        </p:txBody>
      </p:sp>
      <p:sp>
        <p:nvSpPr>
          <p:cNvPr id="4" name="Slide Number Placeholder 3"/>
          <p:cNvSpPr>
            <a:spLocks noGrp="1"/>
          </p:cNvSpPr>
          <p:nvPr>
            <p:ph type="sldNum" sz="quarter" idx="10"/>
          </p:nvPr>
        </p:nvSpPr>
        <p:spPr/>
        <p:txBody>
          <a:bodyPr/>
          <a:lstStyle/>
          <a:p>
            <a:fld id="{6171395A-D7F1-7E47-BF80-E558164720D1}" type="slidenum">
              <a:rPr lang="en-US" smtClean="0"/>
              <a:pPr/>
              <a:t>103</a:t>
            </a:fld>
            <a:endParaRPr lang="en-US"/>
          </a:p>
        </p:txBody>
      </p:sp>
    </p:spTree>
    <p:extLst>
      <p:ext uri="{BB962C8B-B14F-4D97-AF65-F5344CB8AC3E}">
        <p14:creationId xmlns:p14="http://schemas.microsoft.com/office/powerpoint/2010/main" val="11243333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a:extLst>
              <a:ext uri="{FF2B5EF4-FFF2-40B4-BE49-F238E27FC236}">
                <a16:creationId xmlns:a16="http://schemas.microsoft.com/office/drawing/2014/main" id="{FFC8C3C4-2128-B646-A4B2-31C88B4147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4" name="Notes Placeholder 2">
            <a:extLst>
              <a:ext uri="{FF2B5EF4-FFF2-40B4-BE49-F238E27FC236}">
                <a16:creationId xmlns:a16="http://schemas.microsoft.com/office/drawing/2014/main" id="{48357333-4235-3645-B749-1C684009DA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2000">
                <a:ea typeface="ＭＳ Ｐゴシック" panose="020B0600070205080204" pitchFamily="34" charset="-128"/>
              </a:rPr>
              <a:t>SWIS Trainings </a:t>
            </a:r>
          </a:p>
          <a:p>
            <a:pPr eaLnBrk="1" hangingPunct="1">
              <a:spcBef>
                <a:spcPct val="0"/>
              </a:spcBef>
              <a:buFontTx/>
              <a:buChar char="•"/>
            </a:pPr>
            <a:r>
              <a:rPr lang="en-US" altLang="en-US" sz="2000">
                <a:ea typeface="ＭＳ Ｐゴシック" panose="020B0600070205080204" pitchFamily="34" charset="-128"/>
              </a:rPr>
              <a:t>Post Implementation SET</a:t>
            </a:r>
          </a:p>
          <a:p>
            <a:pPr eaLnBrk="1" hangingPunct="1">
              <a:spcBef>
                <a:spcPct val="0"/>
              </a:spcBef>
              <a:buFontTx/>
              <a:buChar char="•"/>
            </a:pPr>
            <a:r>
              <a:rPr lang="en-US" altLang="en-US" sz="2000">
                <a:ea typeface="ＭＳ Ｐゴシック" panose="020B0600070205080204" pitchFamily="34" charset="-128"/>
              </a:rPr>
              <a:t>Support Available</a:t>
            </a:r>
          </a:p>
          <a:p>
            <a:pPr eaLnBrk="1" hangingPunct="1">
              <a:spcBef>
                <a:spcPct val="0"/>
              </a:spcBef>
              <a:buFontTx/>
              <a:buChar char="•"/>
            </a:pPr>
            <a:endParaRPr lang="en-US" altLang="en-US" sz="200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279555" name="Slide Number Placeholder 3">
            <a:extLst>
              <a:ext uri="{FF2B5EF4-FFF2-40B4-BE49-F238E27FC236}">
                <a16:creationId xmlns:a16="http://schemas.microsoft.com/office/drawing/2014/main" id="{1F05782F-356A-8146-8009-04FA67356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9302E48-7AAA-0A4F-BEC2-B101702DC0A6}" type="slidenum">
              <a:rPr lang="en-US" altLang="en-US" smtClean="0"/>
              <a:pPr>
                <a:spcBef>
                  <a:spcPct val="0"/>
                </a:spcBef>
              </a:pPr>
              <a:t>127</a:t>
            </a:fld>
            <a:endParaRPr lang="en-US" altLang="en-US"/>
          </a:p>
        </p:txBody>
      </p:sp>
    </p:spTree>
    <p:extLst>
      <p:ext uri="{BB962C8B-B14F-4D97-AF65-F5344CB8AC3E}">
        <p14:creationId xmlns:p14="http://schemas.microsoft.com/office/powerpoint/2010/main" val="10570641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F281F9A-9261-6D4B-BD2D-5C9B879848B3}" type="slidenum">
              <a:rPr lang="en-US" altLang="en-US" smtClean="0"/>
              <a:pPr>
                <a:defRPr/>
              </a:pPr>
              <a:t>128</a:t>
            </a:fld>
            <a:endParaRPr lang="en-US" altLang="en-US" dirty="0"/>
          </a:p>
        </p:txBody>
      </p:sp>
    </p:spTree>
    <p:extLst>
      <p:ext uri="{BB962C8B-B14F-4D97-AF65-F5344CB8AC3E}">
        <p14:creationId xmlns:p14="http://schemas.microsoft.com/office/powerpoint/2010/main" val="2223452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89" name="Shape 263"/>
          <p:cNvSpPr>
            <a:spLocks noGrp="1"/>
          </p:cNvSpPr>
          <p:nvPr>
            <p:ph type="body" idx="1"/>
          </p:nvPr>
        </p:nvSpPr>
        <p:spPr bwMode="auto">
          <a:xfrm>
            <a:off x="685800" y="4416425"/>
            <a:ext cx="54864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5" tIns="91425" rIns="91425" bIns="91425"/>
          <a:lstStyle/>
          <a:p>
            <a:pPr>
              <a:spcBef>
                <a:spcPct val="0"/>
              </a:spcBef>
            </a:pPr>
            <a:endParaRPr lang="en-US" altLang="en-US"/>
          </a:p>
        </p:txBody>
      </p:sp>
      <p:sp>
        <p:nvSpPr>
          <p:cNvPr id="140290" name="Shape 264"/>
          <p:cNvSpPr>
            <a:spLocks noGrp="1" noRot="1" noChangeAspect="1" noTextEdit="1"/>
          </p:cNvSpPr>
          <p:nvPr>
            <p:ph type="sldImg" idx="2"/>
          </p:nvPr>
        </p:nvSpPr>
        <p:spPr bwMode="auto">
          <a:xfrm>
            <a:off x="1104900" y="696913"/>
            <a:ext cx="4648200" cy="3486150"/>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3431456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a:extLst>
              <a:ext uri="{FF2B5EF4-FFF2-40B4-BE49-F238E27FC236}">
                <a16:creationId xmlns:a16="http://schemas.microsoft.com/office/drawing/2014/main" id="{3401AA4C-D57D-8F40-A1C2-C95EBF7BA6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0" name="Notes Placeholder 2">
            <a:extLst>
              <a:ext uri="{FF2B5EF4-FFF2-40B4-BE49-F238E27FC236}">
                <a16:creationId xmlns:a16="http://schemas.microsoft.com/office/drawing/2014/main" id="{0471C48D-8D4E-E040-9474-CBF884D07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000">
                <a:ea typeface="ＭＳ Ｐゴシック" panose="020B0600070205080204" pitchFamily="34" charset="-128"/>
              </a:rPr>
              <a:t>We’ve learned the importance of identifying a contact at each level of the cascade.  </a:t>
            </a:r>
          </a:p>
          <a:p>
            <a:r>
              <a:rPr lang="en-US" altLang="en-US" sz="2000">
                <a:ea typeface="ＭＳ Ｐゴシック" panose="020B0600070205080204" pitchFamily="34" charset="-128"/>
              </a:rPr>
              <a:t>We’ve learned that the beauty of a healthy cascade is that it will continue to sustain if one piece is missing….</a:t>
            </a:r>
          </a:p>
        </p:txBody>
      </p:sp>
      <p:sp>
        <p:nvSpPr>
          <p:cNvPr id="283651" name="Slide Number Placeholder 3">
            <a:extLst>
              <a:ext uri="{FF2B5EF4-FFF2-40B4-BE49-F238E27FC236}">
                <a16:creationId xmlns:a16="http://schemas.microsoft.com/office/drawing/2014/main" id="{D434FBEE-1546-034B-854C-3E711886B3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41B61C-1487-1747-AE24-545CFE3B1249}" type="slidenum">
              <a:rPr lang="en-US" altLang="en-US" sz="1200" smtClean="0">
                <a:solidFill>
                  <a:srgbClr val="000000"/>
                </a:solidFill>
                <a:latin typeface="Calibri" panose="020F0502020204030204" pitchFamily="34" charset="0"/>
              </a:rPr>
              <a:pPr/>
              <a:t>130</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06104256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b02e9885b_1_1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 name="Google Shape;74;gcb02e9885b_1_15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1" indent="0" algn="l" rtl="0">
              <a:spcBef>
                <a:spcPts val="0"/>
              </a:spcBef>
              <a:spcAft>
                <a:spcPts val="0"/>
              </a:spcAft>
              <a:buNone/>
            </a:pPr>
            <a:endParaRPr sz="2200">
              <a:solidFill>
                <a:srgbClr val="000000"/>
              </a:solidFill>
            </a:endParaRPr>
          </a:p>
        </p:txBody>
      </p:sp>
      <p:sp>
        <p:nvSpPr>
          <p:cNvPr id="75" name="Google Shape;75;gcb02e9885b_1_15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90492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9F0B5ED-2352-7244-937E-9D1142E3F8A9}" type="slidenum">
              <a:rPr kumimoji="0" lang="en-US" altLang="x-none" sz="1200" b="0" i="0" u="none" strike="noStrike" kern="1200" cap="none" spc="0" normalizeH="0" baseline="0" noProof="0" smtClean="0">
                <a:ln>
                  <a:noFill/>
                </a:ln>
                <a:solidFill>
                  <a:prstClr val="black"/>
                </a:solidFill>
                <a:effectLst/>
                <a:uLnTx/>
                <a:uFillTx/>
                <a:latin typeface="Calibri"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132</a:t>
            </a:fld>
            <a:endPar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8205466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01" name="Shape 528">
            <a:extLst>
              <a:ext uri="{FF2B5EF4-FFF2-40B4-BE49-F238E27FC236}">
                <a16:creationId xmlns:a16="http://schemas.microsoft.com/office/drawing/2014/main" id="{D7359AFB-6B3A-5C4C-A470-73CD1FABD220}"/>
              </a:ext>
            </a:extLst>
          </p:cNvPr>
          <p:cNvSpPr>
            <a:spLocks noGrp="1"/>
          </p:cNvSpPr>
          <p:nvPr>
            <p:ph type="body" idx="1"/>
          </p:nvPr>
        </p:nvSpPr>
        <p:spPr bwMode="auto">
          <a:xfrm>
            <a:off x="685800" y="4416425"/>
            <a:ext cx="54864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128002" name="Shape 529">
            <a:extLst>
              <a:ext uri="{FF2B5EF4-FFF2-40B4-BE49-F238E27FC236}">
                <a16:creationId xmlns:a16="http://schemas.microsoft.com/office/drawing/2014/main" id="{04EA5ECA-6A3A-2A47-904A-0285CF9B5589}"/>
              </a:ext>
            </a:extLst>
          </p:cNvPr>
          <p:cNvSpPr>
            <a:spLocks noGrp="1" noRot="1" noChangeAspect="1" noTextEdit="1"/>
          </p:cNvSpPr>
          <p:nvPr>
            <p:ph type="sldImg" idx="2"/>
          </p:nvPr>
        </p:nvSpPr>
        <p:spPr bwMode="auto">
          <a:xfrm>
            <a:off x="330200" y="696913"/>
            <a:ext cx="61976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5891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16</a:t>
            </a:fld>
            <a:endParaRPr lang="en-US"/>
          </a:p>
        </p:txBody>
      </p:sp>
    </p:spTree>
    <p:extLst>
      <p:ext uri="{BB962C8B-B14F-4D97-AF65-F5344CB8AC3E}">
        <p14:creationId xmlns:p14="http://schemas.microsoft.com/office/powerpoint/2010/main" val="175158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item in</a:t>
            </a:r>
            <a:r>
              <a:rPr lang="en-US" dirty="0"/>
              <a:t> workbooks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18</a:t>
            </a:fld>
            <a:endParaRPr lang="en-US"/>
          </a:p>
        </p:txBody>
      </p:sp>
    </p:spTree>
    <p:extLst>
      <p:ext uri="{BB962C8B-B14F-4D97-AF65-F5344CB8AC3E}">
        <p14:creationId xmlns:p14="http://schemas.microsoft.com/office/powerpoint/2010/main" val="25072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859-DDB1-F342-99D4-809471A99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0DF75-DDF5-7A46-84B4-E78D0E962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E01E4B-C428-B348-A9D3-F361EB5227D1}"/>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5" name="Footer Placeholder 4">
            <a:extLst>
              <a:ext uri="{FF2B5EF4-FFF2-40B4-BE49-F238E27FC236}">
                <a16:creationId xmlns:a16="http://schemas.microsoft.com/office/drawing/2014/main" id="{AF0182DB-E3C6-9044-9D78-BB48B0F671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0F630-EA20-014D-8BDF-147BB4E43C95}"/>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98318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FA95-AEB5-A247-85F9-3335DF1E16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0B509-6395-CC4A-9615-4B8E413B3F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999D6-BD4D-9748-AF25-DA29AAEDD81C}"/>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5" name="Footer Placeholder 4">
            <a:extLst>
              <a:ext uri="{FF2B5EF4-FFF2-40B4-BE49-F238E27FC236}">
                <a16:creationId xmlns:a16="http://schemas.microsoft.com/office/drawing/2014/main" id="{DE1E206C-671F-FA4E-AE3F-466DEE485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971D7-A645-C847-8744-0C060CABF878}"/>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398272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23181-4BB9-7943-A672-A2F8934630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19C7E-EEFE-5841-891B-6E2812D3FE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C2AB2-8787-F34E-8C0C-AEF0C411338B}"/>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5" name="Footer Placeholder 4">
            <a:extLst>
              <a:ext uri="{FF2B5EF4-FFF2-40B4-BE49-F238E27FC236}">
                <a16:creationId xmlns:a16="http://schemas.microsoft.com/office/drawing/2014/main" id="{BDD7C53E-E576-E545-B8EB-E6FD8B214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C98E7-D821-1446-A1BB-2567DA68E1C9}"/>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36959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21"/>
          </p:nvPr>
        </p:nvSpPr>
        <p:spPr>
          <a:xfrm>
            <a:off x="381002" y="394860"/>
            <a:ext cx="10477500" cy="248081"/>
          </a:xfrm>
          <a:prstGeom prst="rect">
            <a:avLst/>
          </a:prstGeom>
        </p:spPr>
        <p:txBody>
          <a:bodyPr anchor="b">
            <a:spAutoFit/>
          </a:bodyPr>
          <a:lstStyle>
            <a:lvl1pPr marL="0" indent="0" defTabSz="241093">
              <a:lnSpc>
                <a:spcPct val="80000"/>
              </a:lnSpc>
              <a:spcBef>
                <a:spcPts val="0"/>
              </a:spcBef>
              <a:buClrTx/>
              <a:buSzTx/>
              <a:buFontTx/>
              <a:buNone/>
              <a:defRPr sz="1265" cap="all" spc="63">
                <a:latin typeface="DIN Alternate Bold"/>
                <a:ea typeface="DIN Alternate Bold"/>
                <a:cs typeface="DIN Alternate Bold"/>
                <a:sym typeface="DIN Alternate Bold"/>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026072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481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77F-6118-194A-ADBD-C39DF2846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90C06-3A21-C94B-B2D6-9644915330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5E997-D0F2-5844-AC84-D86802606BE9}"/>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5" name="Footer Placeholder 4">
            <a:extLst>
              <a:ext uri="{FF2B5EF4-FFF2-40B4-BE49-F238E27FC236}">
                <a16:creationId xmlns:a16="http://schemas.microsoft.com/office/drawing/2014/main" id="{3E094175-DF8C-9040-8C1D-56EF79B17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EE80C-9E44-5544-A731-3A9307EED2B2}"/>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04041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2D17-4B97-E54A-9C0A-929DF4225D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529B7E-49FF-174F-8A91-17755BF6E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AC8183-E4D6-B347-B74E-E543B7CE36EE}"/>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5" name="Footer Placeholder 4">
            <a:extLst>
              <a:ext uri="{FF2B5EF4-FFF2-40B4-BE49-F238E27FC236}">
                <a16:creationId xmlns:a16="http://schemas.microsoft.com/office/drawing/2014/main" id="{B136562D-1895-D248-B812-BB852BA37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2C60-297B-1B4B-BFB0-5B680334D49D}"/>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1334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A495-D494-4C42-8C76-1B7BDF3ED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6E0A2-1241-E143-9EDC-328C8376B9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0807B-A984-944C-841F-43050836A3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669B0-5335-4A47-B0CE-D6A10EC7F20C}"/>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6" name="Footer Placeholder 5">
            <a:extLst>
              <a:ext uri="{FF2B5EF4-FFF2-40B4-BE49-F238E27FC236}">
                <a16:creationId xmlns:a16="http://schemas.microsoft.com/office/drawing/2014/main" id="{AD3C4AAA-71DF-B044-BBDD-C997BF9B9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1B491-2348-F14B-97D6-6750637D0AE8}"/>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8211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081B-7195-E94D-883B-A7ABFAD4C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466B5-8A0B-0746-ACDD-C5454EEF39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81916-122A-8340-A5EF-B8676D792D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D7BE2B-9BDD-744A-957F-E0B586B4B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7596B-6085-3C4D-B0CD-BFE21AA89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B30B7B-4601-0F4E-9D52-227135C4736C}"/>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8" name="Footer Placeholder 7">
            <a:extLst>
              <a:ext uri="{FF2B5EF4-FFF2-40B4-BE49-F238E27FC236}">
                <a16:creationId xmlns:a16="http://schemas.microsoft.com/office/drawing/2014/main" id="{772543B8-8AB2-554E-AD3F-26C638AF04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6A06C8-2410-844B-893D-0898D0A3E44C}"/>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1738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11EB-A28E-9B47-A0BD-364A8922FC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E5D9C-DF6A-1747-BA57-15553789F293}"/>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4" name="Footer Placeholder 3">
            <a:extLst>
              <a:ext uri="{FF2B5EF4-FFF2-40B4-BE49-F238E27FC236}">
                <a16:creationId xmlns:a16="http://schemas.microsoft.com/office/drawing/2014/main" id="{83DD4F44-E72B-3E49-9320-A4305F9047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AA9024-0913-8D45-B6E8-02BE342976D3}"/>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32547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AF070-4E62-6849-BBE1-17C12682D4FF}"/>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3" name="Footer Placeholder 2">
            <a:extLst>
              <a:ext uri="{FF2B5EF4-FFF2-40B4-BE49-F238E27FC236}">
                <a16:creationId xmlns:a16="http://schemas.microsoft.com/office/drawing/2014/main" id="{D254CE3A-3FD2-5C47-B385-AC7B48441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4CF527-29C7-DD4D-89CB-DDA2BD394219}"/>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308735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06A7-2F94-D24B-A86E-3C6B4F7E6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686C32-903F-2A46-B703-EE7105886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B6911-6A9B-6E4D-9095-0F489A390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9BC83-26A9-8F43-A359-5B9982FA3E4B}"/>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6" name="Footer Placeholder 5">
            <a:extLst>
              <a:ext uri="{FF2B5EF4-FFF2-40B4-BE49-F238E27FC236}">
                <a16:creationId xmlns:a16="http://schemas.microsoft.com/office/drawing/2014/main" id="{1F6C4E31-0A59-8742-8D54-041EFF217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FC792-AC26-3049-B2BB-589D0B50E112}"/>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412589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A2F5-4B7E-8C44-8EC2-EB8A6640E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D5DA06-49E9-D04E-A440-90C485B949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DE9B41-4264-4846-8F86-35606586C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404B5E-25A7-A24F-AA40-7DFD80632DC3}"/>
              </a:ext>
            </a:extLst>
          </p:cNvPr>
          <p:cNvSpPr>
            <a:spLocks noGrp="1"/>
          </p:cNvSpPr>
          <p:nvPr>
            <p:ph type="dt" sz="half" idx="10"/>
          </p:nvPr>
        </p:nvSpPr>
        <p:spPr/>
        <p:txBody>
          <a:bodyPr/>
          <a:lstStyle/>
          <a:p>
            <a:fld id="{C41A7EA5-2D03-BB4D-A475-D9BD24526E7E}" type="datetimeFigureOut">
              <a:rPr lang="en-US" smtClean="0"/>
              <a:t>6/15/21</a:t>
            </a:fld>
            <a:endParaRPr lang="en-US"/>
          </a:p>
        </p:txBody>
      </p:sp>
      <p:sp>
        <p:nvSpPr>
          <p:cNvPr id="6" name="Footer Placeholder 5">
            <a:extLst>
              <a:ext uri="{FF2B5EF4-FFF2-40B4-BE49-F238E27FC236}">
                <a16:creationId xmlns:a16="http://schemas.microsoft.com/office/drawing/2014/main" id="{F6760A0D-84C0-B241-9E4C-707D84CA5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CD242-DE95-1644-9818-16AD26756732}"/>
              </a:ext>
            </a:extLst>
          </p:cNvPr>
          <p:cNvSpPr>
            <a:spLocks noGrp="1"/>
          </p:cNvSpPr>
          <p:nvPr>
            <p:ph type="sldNum" sz="quarter" idx="12"/>
          </p:nvPr>
        </p:nvSpPr>
        <p:spPr/>
        <p:txBody>
          <a:bodyPr/>
          <a:lstStyle/>
          <a:p>
            <a:fld id="{6195D4BD-34A1-914D-A817-43A55530C7EF}" type="slidenum">
              <a:rPr lang="en-US" smtClean="0"/>
              <a:t>‹#›</a:t>
            </a:fld>
            <a:endParaRPr lang="en-US"/>
          </a:p>
        </p:txBody>
      </p:sp>
    </p:spTree>
    <p:extLst>
      <p:ext uri="{BB962C8B-B14F-4D97-AF65-F5344CB8AC3E}">
        <p14:creationId xmlns:p14="http://schemas.microsoft.com/office/powerpoint/2010/main" val="29136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B2C56-955B-3F43-9372-952C330875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72BC1A-A247-2347-89E9-25E86F502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B2575-DD55-7D40-92B2-F86E08C40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A7EA5-2D03-BB4D-A475-D9BD24526E7E}" type="datetimeFigureOut">
              <a:rPr lang="en-US" smtClean="0"/>
              <a:t>6/15/21</a:t>
            </a:fld>
            <a:endParaRPr lang="en-US"/>
          </a:p>
        </p:txBody>
      </p:sp>
      <p:sp>
        <p:nvSpPr>
          <p:cNvPr id="5" name="Footer Placeholder 4">
            <a:extLst>
              <a:ext uri="{FF2B5EF4-FFF2-40B4-BE49-F238E27FC236}">
                <a16:creationId xmlns:a16="http://schemas.microsoft.com/office/drawing/2014/main" id="{4240C3E0-2817-C646-BD17-B0F7CA74A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5200AA-98AA-D44C-957B-3538592D0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5D4BD-34A1-914D-A817-43A55530C7EF}" type="slidenum">
              <a:rPr lang="en-US" smtClean="0"/>
              <a:t>‹#›</a:t>
            </a:fld>
            <a:endParaRPr lang="en-US"/>
          </a:p>
        </p:txBody>
      </p:sp>
    </p:spTree>
    <p:extLst>
      <p:ext uri="{BB962C8B-B14F-4D97-AF65-F5344CB8AC3E}">
        <p14:creationId xmlns:p14="http://schemas.microsoft.com/office/powerpoint/2010/main" val="275084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bit.ly/VTBEST202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pbisapps.org/"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pbisvermont.org/resources/evaluation-tools/swi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www.pbisvermont.org/resources/coaches-a-coordinators/coaches"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hyperlink" Target="https://www.facebook.com/groups/PBiSVermont/"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twitter.com/vtpbis"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134.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hyperlink" Target="https://www.youtube.com/watch?v=08Xawh4yaMA&amp;feature=youtu.be&amp;list=RD08Xawh4yaMA"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ssets.website-files.com/5d3725188825e071f1670246/5eb5c85db37ac4da314cddf1_Guidance%20on%20Adapting%20Check-in%20Check-out%20(CICO)%20for%20Distance%20Learning.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btFC13oz9m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file:///Users/jesse/Documents/mystuff/Wraparound/Wrap-PBIS/Vermont/2012/OverviewMeeting-5-5-12/!OLE_LINK5"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Microsoft_Word_Document.docx"/></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vermontfamilynetwork.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cccoe.net/social/skillslist.htm" TargetMode="External"/><Relationship Id="rId4" Type="http://schemas.openxmlformats.org/officeDocument/2006/relationships/hyperlink" Target="http://www.pbisworld.com/"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9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cccoe.net/social/skillslist.htm" TargetMode="External"/><Relationship Id="rId4" Type="http://schemas.openxmlformats.org/officeDocument/2006/relationships/hyperlink" Target="http://www.pbisworld.com/"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9">
            <a:extLst>
              <a:ext uri="{FF2B5EF4-FFF2-40B4-BE49-F238E27FC236}">
                <a16:creationId xmlns:a16="http://schemas.microsoft.com/office/drawing/2014/main" id="{2F9A1BBB-1E77-A449-8D02-1520866F6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475" y="206943"/>
            <a:ext cx="5133050" cy="34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1">
            <a:extLst>
              <a:ext uri="{FF2B5EF4-FFF2-40B4-BE49-F238E27FC236}">
                <a16:creationId xmlns:a16="http://schemas.microsoft.com/office/drawing/2014/main" id="{233C1625-295C-8E4E-A227-1D9F619BA428}"/>
              </a:ext>
            </a:extLst>
          </p:cNvPr>
          <p:cNvSpPr txBox="1">
            <a:spLocks noChangeArrowheads="1"/>
          </p:cNvSpPr>
          <p:nvPr/>
        </p:nvSpPr>
        <p:spPr bwMode="auto">
          <a:xfrm>
            <a:off x="0" y="3833813"/>
            <a:ext cx="12192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5400" dirty="0">
                <a:cs typeface="Calibri" panose="020F0502020204030204" pitchFamily="34" charset="0"/>
              </a:rPr>
              <a:t>VTPBIS Intensive</a:t>
            </a:r>
            <a:r>
              <a:rPr lang="en-US" altLang="en-US" sz="5400" dirty="0"/>
              <a:t> L</a:t>
            </a:r>
            <a:r>
              <a:rPr lang="en-US" altLang="en-US" sz="5400" dirty="0">
                <a:cs typeface="Calibri" panose="020F0502020204030204" pitchFamily="34" charset="0"/>
              </a:rPr>
              <a:t>evel Training</a:t>
            </a:r>
          </a:p>
          <a:p>
            <a:pPr algn="ctr">
              <a:spcBef>
                <a:spcPct val="0"/>
              </a:spcBef>
              <a:buFontTx/>
              <a:buNone/>
            </a:pPr>
            <a:r>
              <a:rPr lang="en-US" altLang="en-US" sz="5400" dirty="0">
                <a:cs typeface="Calibri" panose="020F0502020204030204" pitchFamily="34" charset="0"/>
              </a:rPr>
              <a:t>Ken </a:t>
            </a:r>
            <a:r>
              <a:rPr lang="en-US" altLang="en-US" sz="5400" dirty="0" err="1">
                <a:cs typeface="Calibri" panose="020F0502020204030204" pitchFamily="34" charset="0"/>
              </a:rPr>
              <a:t>Kramberg</a:t>
            </a:r>
            <a:r>
              <a:rPr lang="en-US" altLang="en-US" sz="5400" dirty="0">
                <a:cs typeface="Calibri" panose="020F0502020204030204" pitchFamily="34" charset="0"/>
              </a:rPr>
              <a:t> and Jeremy </a:t>
            </a:r>
            <a:r>
              <a:rPr lang="en-US" altLang="en-US" sz="5400" dirty="0" err="1">
                <a:cs typeface="Calibri" panose="020F0502020204030204" pitchFamily="34" charset="0"/>
              </a:rPr>
              <a:t>Tretiak</a:t>
            </a:r>
            <a:endParaRPr lang="en-US" altLang="en-US" sz="5400" dirty="0">
              <a:cs typeface="Calibri" panose="020F0502020204030204" pitchFamily="34" charset="0"/>
            </a:endParaRPr>
          </a:p>
        </p:txBody>
      </p:sp>
      <p:sp>
        <p:nvSpPr>
          <p:cNvPr id="30726" name="TextBox 1">
            <a:extLst>
              <a:ext uri="{FF2B5EF4-FFF2-40B4-BE49-F238E27FC236}">
                <a16:creationId xmlns:a16="http://schemas.microsoft.com/office/drawing/2014/main" id="{B577857D-369F-B646-9083-55436AB76326}"/>
              </a:ext>
            </a:extLst>
          </p:cNvPr>
          <p:cNvSpPr txBox="1">
            <a:spLocks noChangeArrowheads="1"/>
          </p:cNvSpPr>
          <p:nvPr/>
        </p:nvSpPr>
        <p:spPr bwMode="auto">
          <a:xfrm>
            <a:off x="1643062" y="5914730"/>
            <a:ext cx="8905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400" dirty="0">
                <a:cs typeface="Calibri" panose="020F0502020204030204" pitchFamily="34" charset="0"/>
              </a:rPr>
              <a:t>All materials can be found here:</a:t>
            </a:r>
          </a:p>
          <a:p>
            <a:pPr algn="ctr">
              <a:spcBef>
                <a:spcPct val="0"/>
              </a:spcBef>
              <a:buFontTx/>
              <a:buNone/>
            </a:pPr>
            <a:r>
              <a:rPr lang="en-US" sz="2400" b="1" u="sng" dirty="0">
                <a:solidFill>
                  <a:srgbClr val="FF0000"/>
                </a:solidFill>
                <a:cs typeface="Calibri" panose="020F0502020204030204" pitchFamily="34" charset="0"/>
                <a:hlinkClick r:id="rId4"/>
              </a:rPr>
              <a:t>bit.ly/VTBEST2021</a:t>
            </a:r>
            <a:endParaRPr lang="en-US" altLang="en-US" sz="2400" dirty="0">
              <a:cs typeface="Calibri" panose="020F0502020204030204" pitchFamily="34" charset="0"/>
            </a:endParaRPr>
          </a:p>
        </p:txBody>
      </p:sp>
    </p:spTree>
    <p:extLst>
      <p:ext uri="{BB962C8B-B14F-4D97-AF65-F5344CB8AC3E}">
        <p14:creationId xmlns:p14="http://schemas.microsoft.com/office/powerpoint/2010/main" val="3204776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09EB-F615-4A4F-8A00-6865F5D63518}"/>
              </a:ext>
            </a:extLst>
          </p:cNvPr>
          <p:cNvSpPr>
            <a:spLocks noGrp="1"/>
          </p:cNvSpPr>
          <p:nvPr>
            <p:ph type="title"/>
          </p:nvPr>
        </p:nvSpPr>
        <p:spPr/>
        <p:txBody>
          <a:bodyPr/>
          <a:lstStyle/>
          <a:p>
            <a:r>
              <a:rPr lang="en-US" dirty="0"/>
              <a:t>Two Things:</a:t>
            </a:r>
          </a:p>
        </p:txBody>
      </p:sp>
      <p:sp>
        <p:nvSpPr>
          <p:cNvPr id="3" name="Content Placeholder 2">
            <a:extLst>
              <a:ext uri="{FF2B5EF4-FFF2-40B4-BE49-F238E27FC236}">
                <a16:creationId xmlns:a16="http://schemas.microsoft.com/office/drawing/2014/main" id="{BBE5FD6C-1766-6A46-BCDD-71360D2E5DC7}"/>
              </a:ext>
            </a:extLst>
          </p:cNvPr>
          <p:cNvSpPr>
            <a:spLocks noGrp="1"/>
          </p:cNvSpPr>
          <p:nvPr>
            <p:ph idx="1"/>
          </p:nvPr>
        </p:nvSpPr>
        <p:spPr/>
        <p:txBody>
          <a:bodyPr/>
          <a:lstStyle/>
          <a:p>
            <a:pPr marL="514350" indent="-514350">
              <a:buFont typeface="+mj-lt"/>
              <a:buAutoNum type="arabicPeriod"/>
            </a:pPr>
            <a:r>
              <a:rPr lang="en-US" dirty="0"/>
              <a:t>Learning and Installing the Intensive Level of PBIS cannot be accomplished in a four day training/ session. We will provide follow up implementation training/coaching upon request.</a:t>
            </a:r>
          </a:p>
          <a:p>
            <a:pPr marL="514350" indent="-514350">
              <a:buFont typeface="+mj-lt"/>
              <a:buAutoNum type="arabicPeriod"/>
            </a:pPr>
            <a:r>
              <a:rPr lang="en-US" dirty="0"/>
              <a:t>This is different from other VTPBIS training!</a:t>
            </a:r>
          </a:p>
        </p:txBody>
      </p:sp>
    </p:spTree>
    <p:extLst>
      <p:ext uri="{BB962C8B-B14F-4D97-AF65-F5344CB8AC3E}">
        <p14:creationId xmlns:p14="http://schemas.microsoft.com/office/powerpoint/2010/main" val="17368914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Setting Event Strategies</a:t>
            </a:r>
          </a:p>
        </p:txBody>
      </p:sp>
      <p:sp>
        <p:nvSpPr>
          <p:cNvPr id="5" name="Text Placeholder 4"/>
          <p:cNvSpPr>
            <a:spLocks noGrp="1"/>
          </p:cNvSpPr>
          <p:nvPr>
            <p:ph type="body" idx="1"/>
          </p:nvPr>
        </p:nvSpPr>
        <p:spPr/>
        <p:txBody>
          <a:bodyPr/>
          <a:lstStyle/>
          <a:p>
            <a:r>
              <a:rPr lang="en-US" dirty="0"/>
              <a:t>WHAT WE CAN CONTROL</a:t>
            </a:r>
          </a:p>
        </p:txBody>
      </p:sp>
      <p:sp>
        <p:nvSpPr>
          <p:cNvPr id="6" name="Content Placeholder 5"/>
          <p:cNvSpPr>
            <a:spLocks noGrp="1"/>
          </p:cNvSpPr>
          <p:nvPr>
            <p:ph sz="half" idx="2"/>
          </p:nvPr>
        </p:nvSpPr>
        <p:spPr/>
        <p:txBody>
          <a:bodyPr/>
          <a:lstStyle/>
          <a:p>
            <a:pPr marL="177561" indent="-166918">
              <a:buClr>
                <a:srgbClr val="24603B"/>
              </a:buClr>
              <a:buSzPct val="84745"/>
              <a:buFont typeface="Arial"/>
              <a:buChar char="•"/>
              <a:tabLst>
                <a:tab pos="182041" algn="l"/>
              </a:tabLst>
            </a:pPr>
            <a:r>
              <a:rPr lang="en-US" sz="2471" dirty="0">
                <a:cs typeface="Calibri"/>
              </a:rPr>
              <a:t>Engaging</a:t>
            </a:r>
            <a:r>
              <a:rPr lang="en-US" sz="2471" spc="4" dirty="0">
                <a:cs typeface="Calibri"/>
              </a:rPr>
              <a:t> </a:t>
            </a:r>
            <a:r>
              <a:rPr lang="en-US" sz="2471" dirty="0">
                <a:cs typeface="Calibri"/>
              </a:rPr>
              <a:t>families</a:t>
            </a:r>
          </a:p>
          <a:p>
            <a:pPr>
              <a:lnSpc>
                <a:spcPts val="618"/>
              </a:lnSpc>
              <a:spcBef>
                <a:spcPts val="4"/>
              </a:spcBef>
              <a:buClr>
                <a:srgbClr val="24603B"/>
              </a:buClr>
              <a:buFont typeface="Arial"/>
              <a:buChar char="•"/>
            </a:pPr>
            <a:endParaRPr lang="en-US" sz="529" dirty="0">
              <a:cs typeface="Calibri"/>
            </a:endParaRPr>
          </a:p>
          <a:p>
            <a:pPr marL="182041" indent="-170839">
              <a:buClr>
                <a:srgbClr val="24603B"/>
              </a:buClr>
              <a:buSzPct val="84745"/>
              <a:buFont typeface="Arial"/>
              <a:buChar char="•"/>
              <a:tabLst>
                <a:tab pos="182041" algn="l"/>
              </a:tabLst>
            </a:pPr>
            <a:r>
              <a:rPr lang="en-US" sz="2471" dirty="0">
                <a:cs typeface="Calibri"/>
              </a:rPr>
              <a:t>Structu</a:t>
            </a:r>
            <a:r>
              <a:rPr lang="en-US" sz="2471" spc="-12" dirty="0">
                <a:cs typeface="Calibri"/>
              </a:rPr>
              <a:t>r</a:t>
            </a:r>
            <a:r>
              <a:rPr lang="en-US" sz="2471" dirty="0">
                <a:cs typeface="Calibri"/>
              </a:rPr>
              <a:t>e</a:t>
            </a:r>
            <a:r>
              <a:rPr lang="en-US" sz="2471" spc="4" dirty="0">
                <a:cs typeface="Calibri"/>
              </a:rPr>
              <a:t> </a:t>
            </a:r>
            <a:r>
              <a:rPr lang="en-US" sz="2471" dirty="0">
                <a:cs typeface="Calibri"/>
              </a:rPr>
              <a:t>/</a:t>
            </a:r>
            <a:r>
              <a:rPr lang="en-US" sz="2471" spc="4" dirty="0">
                <a:cs typeface="Calibri"/>
              </a:rPr>
              <a:t> </a:t>
            </a:r>
            <a:r>
              <a:rPr lang="en-US" sz="2471" dirty="0">
                <a:cs typeface="Calibri"/>
              </a:rPr>
              <a:t>schedule</a:t>
            </a:r>
          </a:p>
          <a:p>
            <a:pPr>
              <a:lnSpc>
                <a:spcPts val="662"/>
              </a:lnSpc>
              <a:spcBef>
                <a:spcPts val="28"/>
              </a:spcBef>
              <a:buClr>
                <a:srgbClr val="24603B"/>
              </a:buClr>
              <a:buFont typeface="Arial"/>
              <a:buChar char="•"/>
            </a:pPr>
            <a:endParaRPr lang="en-US" sz="618" dirty="0">
              <a:cs typeface="Calibri"/>
            </a:endParaRPr>
          </a:p>
          <a:p>
            <a:pPr marL="177561" marR="150673" indent="-166918">
              <a:lnSpc>
                <a:spcPct val="100800"/>
              </a:lnSpc>
              <a:buClr>
                <a:srgbClr val="24603B"/>
              </a:buClr>
              <a:buSzPct val="84745"/>
              <a:buFont typeface="Arial"/>
              <a:buChar char="•"/>
              <a:tabLst>
                <a:tab pos="182041" algn="l"/>
              </a:tabLst>
            </a:pPr>
            <a:r>
              <a:rPr lang="en-US" sz="2471" dirty="0">
                <a:cs typeface="Calibri"/>
              </a:rPr>
              <a:t>Class</a:t>
            </a:r>
            <a:r>
              <a:rPr lang="en-US" sz="2471" spc="-12" dirty="0">
                <a:cs typeface="Calibri"/>
              </a:rPr>
              <a:t>r</a:t>
            </a:r>
            <a:r>
              <a:rPr lang="en-US" sz="2471" dirty="0">
                <a:cs typeface="Calibri"/>
              </a:rPr>
              <a:t>oom accommodations</a:t>
            </a:r>
            <a:r>
              <a:rPr lang="en-US" sz="2471" spc="4" dirty="0">
                <a:cs typeface="Calibri"/>
              </a:rPr>
              <a:t> </a:t>
            </a:r>
            <a:r>
              <a:rPr lang="en-US" sz="2471" dirty="0">
                <a:cs typeface="Calibri"/>
              </a:rPr>
              <a:t>and modifications</a:t>
            </a:r>
          </a:p>
          <a:p>
            <a:pPr>
              <a:lnSpc>
                <a:spcPts val="485"/>
              </a:lnSpc>
              <a:spcBef>
                <a:spcPts val="23"/>
              </a:spcBef>
              <a:buClr>
                <a:srgbClr val="24603B"/>
              </a:buClr>
              <a:buFont typeface="Arial"/>
              <a:buChar char="•"/>
            </a:pPr>
            <a:endParaRPr lang="en-US" sz="353" dirty="0">
              <a:cs typeface="Calibri"/>
            </a:endParaRPr>
          </a:p>
          <a:p>
            <a:pPr marL="177561" marR="1231161" indent="-166918">
              <a:lnSpc>
                <a:spcPct val="102800"/>
              </a:lnSpc>
              <a:buClr>
                <a:srgbClr val="24603B"/>
              </a:buClr>
              <a:buSzPct val="84745"/>
              <a:buFont typeface="Arial"/>
              <a:buChar char="•"/>
              <a:tabLst>
                <a:tab pos="182041" algn="l"/>
              </a:tabLst>
            </a:pPr>
            <a:r>
              <a:rPr lang="en-US" sz="2471" dirty="0">
                <a:cs typeface="Calibri"/>
              </a:rPr>
              <a:t>Home/school communication</a:t>
            </a:r>
          </a:p>
          <a:p>
            <a:endParaRPr lang="en-US" dirty="0"/>
          </a:p>
        </p:txBody>
      </p:sp>
      <p:sp>
        <p:nvSpPr>
          <p:cNvPr id="7" name="Text Placeholder 6"/>
          <p:cNvSpPr>
            <a:spLocks noGrp="1"/>
          </p:cNvSpPr>
          <p:nvPr>
            <p:ph type="body" sz="quarter" idx="3"/>
          </p:nvPr>
        </p:nvSpPr>
        <p:spPr/>
        <p:txBody>
          <a:bodyPr/>
          <a:lstStyle/>
          <a:p>
            <a:r>
              <a:rPr lang="en-US" dirty="0"/>
              <a:t>WHAT WE CANNOT</a:t>
            </a:r>
          </a:p>
        </p:txBody>
      </p:sp>
      <p:sp>
        <p:nvSpPr>
          <p:cNvPr id="8" name="Content Placeholder 7"/>
          <p:cNvSpPr>
            <a:spLocks noGrp="1"/>
          </p:cNvSpPr>
          <p:nvPr>
            <p:ph sz="quarter" idx="4"/>
          </p:nvPr>
        </p:nvSpPr>
        <p:spPr/>
        <p:txBody>
          <a:bodyPr/>
          <a:lstStyle/>
          <a:p>
            <a:pPr>
              <a:lnSpc>
                <a:spcPts val="574"/>
              </a:lnSpc>
              <a:spcBef>
                <a:spcPts val="22"/>
              </a:spcBef>
            </a:pPr>
            <a:endParaRPr lang="en-US" sz="529" dirty="0">
              <a:cs typeface="Calibri"/>
            </a:endParaRPr>
          </a:p>
          <a:p>
            <a:pPr marL="177561" indent="-166918">
              <a:buClr>
                <a:srgbClr val="24603B"/>
              </a:buClr>
              <a:buSzPct val="84745"/>
              <a:buFont typeface="Arial"/>
              <a:buChar char="•"/>
              <a:tabLst>
                <a:tab pos="182041" algn="l"/>
              </a:tabLst>
            </a:pPr>
            <a:r>
              <a:rPr lang="en-US" sz="2471" dirty="0">
                <a:cs typeface="Calibri"/>
              </a:rPr>
              <a:t>History</a:t>
            </a:r>
            <a:r>
              <a:rPr lang="en-US" sz="2471" spc="4" dirty="0">
                <a:cs typeface="Calibri"/>
              </a:rPr>
              <a:t> </a:t>
            </a:r>
            <a:r>
              <a:rPr lang="en-US" sz="2471" dirty="0">
                <a:cs typeface="Calibri"/>
              </a:rPr>
              <a:t>o</a:t>
            </a:r>
            <a:r>
              <a:rPr lang="en-US" sz="2471" spc="4" dirty="0">
                <a:cs typeface="Calibri"/>
              </a:rPr>
              <a:t>f </a:t>
            </a:r>
            <a:r>
              <a:rPr lang="en-US" sz="2471" dirty="0">
                <a:cs typeface="Calibri"/>
              </a:rPr>
              <a:t>trauma</a:t>
            </a:r>
          </a:p>
          <a:p>
            <a:pPr>
              <a:lnSpc>
                <a:spcPts val="529"/>
              </a:lnSpc>
              <a:spcBef>
                <a:spcPts val="4"/>
              </a:spcBef>
              <a:buClr>
                <a:srgbClr val="24603B"/>
              </a:buClr>
              <a:buFont typeface="Arial"/>
              <a:buChar char="•"/>
            </a:pPr>
            <a:endParaRPr lang="en-US" sz="353" dirty="0">
              <a:cs typeface="Calibri"/>
            </a:endParaRPr>
          </a:p>
          <a:p>
            <a:pPr marL="177561" marR="11202" indent="-166918">
              <a:lnSpc>
                <a:spcPct val="102800"/>
              </a:lnSpc>
              <a:buClr>
                <a:srgbClr val="24603B"/>
              </a:buClr>
              <a:buSzPct val="84745"/>
              <a:buFont typeface="Arial"/>
              <a:buChar char="•"/>
              <a:tabLst>
                <a:tab pos="182041" algn="l"/>
              </a:tabLst>
            </a:pPr>
            <a:r>
              <a:rPr lang="en-US" sz="2471" spc="-4" dirty="0">
                <a:cs typeface="Calibri"/>
              </a:rPr>
              <a:t>M</a:t>
            </a:r>
            <a:r>
              <a:rPr lang="en-US" sz="2471" dirty="0">
                <a:cs typeface="Calibri"/>
              </a:rPr>
              <a:t>edical</a:t>
            </a:r>
            <a:r>
              <a:rPr lang="en-US" sz="2471" spc="4" dirty="0">
                <a:cs typeface="Calibri"/>
              </a:rPr>
              <a:t> </a:t>
            </a:r>
            <a:r>
              <a:rPr lang="en-US" sz="2471" dirty="0">
                <a:cs typeface="Calibri"/>
              </a:rPr>
              <a:t>/</a:t>
            </a:r>
            <a:r>
              <a:rPr lang="en-US" sz="2471" spc="4" dirty="0">
                <a:cs typeface="Calibri"/>
              </a:rPr>
              <a:t> </a:t>
            </a:r>
            <a:r>
              <a:rPr lang="en-US" sz="2471" dirty="0">
                <a:cs typeface="Calibri"/>
              </a:rPr>
              <a:t>physical conditions</a:t>
            </a:r>
          </a:p>
          <a:p>
            <a:pPr>
              <a:lnSpc>
                <a:spcPts val="574"/>
              </a:lnSpc>
              <a:spcBef>
                <a:spcPts val="22"/>
              </a:spcBef>
              <a:buClr>
                <a:srgbClr val="24603B"/>
              </a:buClr>
              <a:buFont typeface="Arial"/>
              <a:buChar char="•"/>
            </a:pPr>
            <a:endParaRPr lang="en-US" sz="529" dirty="0">
              <a:cs typeface="Calibri"/>
            </a:endParaRPr>
          </a:p>
          <a:p>
            <a:pPr marL="182041" indent="-170839">
              <a:buClr>
                <a:srgbClr val="24603B"/>
              </a:buClr>
              <a:buSzPct val="84745"/>
              <a:buFont typeface="Arial"/>
              <a:buChar char="•"/>
              <a:tabLst>
                <a:tab pos="182041" algn="l"/>
              </a:tabLst>
            </a:pPr>
            <a:r>
              <a:rPr lang="en-US" sz="2471" spc="-128" dirty="0">
                <a:cs typeface="Calibri"/>
              </a:rPr>
              <a:t>T</a:t>
            </a:r>
            <a:r>
              <a:rPr lang="en-US" sz="2471" dirty="0">
                <a:cs typeface="Calibri"/>
              </a:rPr>
              <a:t>emperament</a:t>
            </a:r>
          </a:p>
          <a:p>
            <a:pPr>
              <a:lnSpc>
                <a:spcPts val="706"/>
              </a:lnSpc>
              <a:spcBef>
                <a:spcPts val="9"/>
              </a:spcBef>
              <a:buClr>
                <a:srgbClr val="24603B"/>
              </a:buClr>
              <a:buFont typeface="Arial"/>
              <a:buChar char="•"/>
            </a:pPr>
            <a:endParaRPr lang="en-US" sz="618" dirty="0">
              <a:cs typeface="Calibri"/>
            </a:endParaRPr>
          </a:p>
          <a:p>
            <a:pPr marL="182041" indent="-170839">
              <a:buClr>
                <a:srgbClr val="24603B"/>
              </a:buClr>
              <a:buSzPct val="84745"/>
              <a:buFont typeface="Arial"/>
              <a:buChar char="•"/>
              <a:tabLst>
                <a:tab pos="182041" algn="l"/>
              </a:tabLst>
            </a:pPr>
            <a:r>
              <a:rPr lang="en-US" sz="2471" dirty="0">
                <a:cs typeface="Calibri"/>
              </a:rPr>
              <a:t>S</a:t>
            </a:r>
            <a:r>
              <a:rPr lang="en-US" sz="2471" spc="-4" dirty="0">
                <a:cs typeface="Calibri"/>
              </a:rPr>
              <a:t>e</a:t>
            </a:r>
            <a:r>
              <a:rPr lang="en-US" sz="2471" dirty="0">
                <a:cs typeface="Calibri"/>
              </a:rPr>
              <a:t>nsory</a:t>
            </a:r>
            <a:r>
              <a:rPr lang="en-US" sz="2471" spc="4" dirty="0">
                <a:cs typeface="Calibri"/>
              </a:rPr>
              <a:t> </a:t>
            </a:r>
            <a:r>
              <a:rPr lang="en-US" sz="2471" dirty="0">
                <a:cs typeface="Calibri"/>
              </a:rPr>
              <a:t>p</a:t>
            </a:r>
            <a:r>
              <a:rPr lang="en-US" sz="2471" spc="-12" dirty="0">
                <a:cs typeface="Calibri"/>
              </a:rPr>
              <a:t>r</a:t>
            </a:r>
            <a:r>
              <a:rPr lang="en-US" sz="2471" dirty="0">
                <a:cs typeface="Calibri"/>
              </a:rPr>
              <a:t>ofile</a:t>
            </a:r>
          </a:p>
          <a:p>
            <a:pPr>
              <a:lnSpc>
                <a:spcPts val="618"/>
              </a:lnSpc>
              <a:spcBef>
                <a:spcPts val="4"/>
              </a:spcBef>
              <a:buClr>
                <a:srgbClr val="24603B"/>
              </a:buClr>
              <a:buFont typeface="Arial"/>
              <a:buChar char="•"/>
            </a:pPr>
            <a:endParaRPr lang="en-US" sz="529" dirty="0">
              <a:cs typeface="Calibri"/>
            </a:endParaRPr>
          </a:p>
          <a:p>
            <a:pPr marL="182041" indent="-170839">
              <a:buClr>
                <a:srgbClr val="24603B"/>
              </a:buClr>
              <a:buSzPct val="84745"/>
              <a:buFont typeface="Arial"/>
              <a:buChar char="•"/>
              <a:tabLst>
                <a:tab pos="182041" algn="l"/>
              </a:tabLst>
            </a:pPr>
            <a:r>
              <a:rPr lang="en-US" sz="2471" dirty="0">
                <a:cs typeface="Calibri"/>
              </a:rPr>
              <a:t>Carry-in</a:t>
            </a:r>
            <a:r>
              <a:rPr lang="en-US" sz="2471" spc="4" dirty="0">
                <a:cs typeface="Calibri"/>
              </a:rPr>
              <a:t> </a:t>
            </a:r>
            <a:r>
              <a:rPr lang="en-US" sz="2471" dirty="0">
                <a:cs typeface="Calibri"/>
              </a:rPr>
              <a:t>issues</a:t>
            </a:r>
          </a:p>
          <a:p>
            <a:endParaRPr lang="en-US" dirty="0"/>
          </a:p>
        </p:txBody>
      </p:sp>
    </p:spTree>
    <p:extLst>
      <p:ext uri="{BB962C8B-B14F-4D97-AF65-F5344CB8AC3E}">
        <p14:creationId xmlns:p14="http://schemas.microsoft.com/office/powerpoint/2010/main" val="32729666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7844119" y="0"/>
            <a:ext cx="4343400"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2071379" y="1613647"/>
            <a:ext cx="4936940" cy="4168586"/>
          </a:xfrm>
          <a:prstGeom prst="rect">
            <a:avLst/>
          </a:prstGeom>
        </p:spPr>
        <p:txBody>
          <a:bodyPr vert="horz" wrap="square" lIns="0" tIns="0" rIns="0" bIns="0" rtlCol="0">
            <a:noAutofit/>
          </a:bodyPr>
          <a:lstStyle/>
          <a:p>
            <a:pPr marL="414495" marR="11202" indent="-403291">
              <a:lnSpc>
                <a:spcPct val="100400"/>
              </a:lnSpc>
              <a:buFont typeface="Arial" panose="020B0604020202020204" pitchFamily="34" charset="0"/>
              <a:buChar char="•"/>
            </a:pPr>
            <a:r>
              <a:rPr lang="en-US" sz="3177" dirty="0">
                <a:solidFill>
                  <a:srgbClr val="404040"/>
                </a:solidFill>
                <a:latin typeface="Calibri"/>
                <a:cs typeface="Calibri"/>
              </a:rPr>
              <a:t>Use the </a:t>
            </a:r>
            <a:r>
              <a:rPr lang="en-US" sz="3177" i="1" dirty="0">
                <a:solidFill>
                  <a:srgbClr val="404040"/>
                </a:solidFill>
                <a:latin typeface="Calibri"/>
                <a:cs typeface="Calibri"/>
              </a:rPr>
              <a:t>Setting Events Interventions Brainstorming Tool </a:t>
            </a:r>
            <a:r>
              <a:rPr lang="en-US" sz="3177" dirty="0">
                <a:solidFill>
                  <a:srgbClr val="404040"/>
                </a:solidFill>
                <a:latin typeface="Calibri"/>
                <a:cs typeface="Calibri"/>
              </a:rPr>
              <a:t>in your Intensive Level F-BSP Appendix page 15</a:t>
            </a:r>
          </a:p>
          <a:p>
            <a:pPr marL="414495" marR="11202" indent="-403291">
              <a:lnSpc>
                <a:spcPct val="100400"/>
              </a:lnSpc>
              <a:buFont typeface="Arial" panose="020B0604020202020204" pitchFamily="34" charset="0"/>
              <a:buChar char="•"/>
            </a:pPr>
            <a:r>
              <a:rPr sz="3177" dirty="0">
                <a:solidFill>
                  <a:srgbClr val="404040"/>
                </a:solidFill>
                <a:latin typeface="Calibri"/>
                <a:cs typeface="Calibri"/>
              </a:rPr>
              <a:t>List</a:t>
            </a:r>
            <a:r>
              <a:rPr sz="3177" spc="4" dirty="0">
                <a:solidFill>
                  <a:srgbClr val="404040"/>
                </a:solidFill>
                <a:latin typeface="Calibri"/>
                <a:cs typeface="Calibri"/>
              </a:rPr>
              <a:t> </a:t>
            </a:r>
            <a:r>
              <a:rPr sz="3177" dirty="0">
                <a:solidFill>
                  <a:srgbClr val="404040"/>
                </a:solidFill>
                <a:latin typeface="Calibri"/>
                <a:cs typeface="Calibri"/>
              </a:rPr>
              <a:t>some</a:t>
            </a:r>
            <a:r>
              <a:rPr sz="3177" spc="4" dirty="0">
                <a:solidFill>
                  <a:srgbClr val="404040"/>
                </a:solidFill>
                <a:latin typeface="Calibri"/>
                <a:cs typeface="Calibri"/>
              </a:rPr>
              <a:t> </a:t>
            </a:r>
            <a:r>
              <a:rPr sz="3177" dirty="0">
                <a:solidFill>
                  <a:srgbClr val="404040"/>
                </a:solidFill>
                <a:latin typeface="Calibri"/>
                <a:cs typeface="Calibri"/>
              </a:rPr>
              <a:t>setting</a:t>
            </a:r>
            <a:r>
              <a:rPr sz="3177" spc="4" dirty="0">
                <a:solidFill>
                  <a:srgbClr val="404040"/>
                </a:solidFill>
                <a:latin typeface="Calibri"/>
                <a:cs typeface="Calibri"/>
              </a:rPr>
              <a:t> </a:t>
            </a:r>
            <a:r>
              <a:rPr sz="3177" dirty="0">
                <a:solidFill>
                  <a:srgbClr val="404040"/>
                </a:solidFill>
                <a:latin typeface="Calibri"/>
                <a:cs typeface="Calibri"/>
              </a:rPr>
              <a:t>event strategies</a:t>
            </a:r>
            <a:r>
              <a:rPr sz="3177" spc="4" dirty="0">
                <a:solidFill>
                  <a:srgbClr val="404040"/>
                </a:solidFill>
                <a:latin typeface="Calibri"/>
                <a:cs typeface="Calibri"/>
              </a:rPr>
              <a:t> </a:t>
            </a:r>
            <a:r>
              <a:rPr sz="3177" dirty="0">
                <a:solidFill>
                  <a:srgbClr val="404040"/>
                </a:solidFill>
                <a:latin typeface="Calibri"/>
                <a:cs typeface="Calibri"/>
              </a:rPr>
              <a:t>for</a:t>
            </a:r>
            <a:r>
              <a:rPr sz="3177" spc="4" dirty="0">
                <a:solidFill>
                  <a:srgbClr val="404040"/>
                </a:solidFill>
                <a:latin typeface="Calibri"/>
                <a:cs typeface="Calibri"/>
              </a:rPr>
              <a:t> </a:t>
            </a:r>
            <a:r>
              <a:rPr sz="3177" dirty="0">
                <a:solidFill>
                  <a:srgbClr val="404040"/>
                </a:solidFill>
                <a:latin typeface="Calibri"/>
                <a:cs typeface="Calibri"/>
              </a:rPr>
              <a:t>your</a:t>
            </a:r>
            <a:r>
              <a:rPr sz="3177" spc="4" dirty="0">
                <a:solidFill>
                  <a:srgbClr val="404040"/>
                </a:solidFill>
                <a:latin typeface="Calibri"/>
                <a:cs typeface="Calibri"/>
              </a:rPr>
              <a:t> </a:t>
            </a:r>
            <a:r>
              <a:rPr sz="3177" dirty="0">
                <a:solidFill>
                  <a:srgbClr val="404040"/>
                </a:solidFill>
                <a:latin typeface="Calibri"/>
                <a:cs typeface="Calibri"/>
              </a:rPr>
              <a:t>student</a:t>
            </a:r>
            <a:r>
              <a:rPr sz="3177" spc="4" dirty="0">
                <a:solidFill>
                  <a:srgbClr val="404040"/>
                </a:solidFill>
                <a:latin typeface="Calibri"/>
                <a:cs typeface="Calibri"/>
              </a:rPr>
              <a:t> </a:t>
            </a:r>
            <a:r>
              <a:rPr sz="3177" dirty="0">
                <a:solidFill>
                  <a:srgbClr val="404040"/>
                </a:solidFill>
                <a:latin typeface="Calibri"/>
                <a:cs typeface="Calibri"/>
              </a:rPr>
              <a:t>in the</a:t>
            </a:r>
            <a:r>
              <a:rPr sz="3177" spc="4" dirty="0">
                <a:solidFill>
                  <a:srgbClr val="404040"/>
                </a:solidFill>
                <a:latin typeface="Calibri"/>
                <a:cs typeface="Calibri"/>
              </a:rPr>
              <a:t> </a:t>
            </a:r>
            <a:r>
              <a:rPr lang="en-US" sz="3177" spc="4" dirty="0">
                <a:solidFill>
                  <a:srgbClr val="404040"/>
                </a:solidFill>
                <a:latin typeface="Calibri"/>
                <a:cs typeface="Calibri"/>
              </a:rPr>
              <a:t>BSP (pg. 9)</a:t>
            </a:r>
            <a:endParaRPr sz="3177" dirty="0">
              <a:latin typeface="Calibri"/>
              <a:cs typeface="Calibri"/>
            </a:endParaRPr>
          </a:p>
        </p:txBody>
      </p:sp>
      <p:sp>
        <p:nvSpPr>
          <p:cNvPr id="6" name="Title 5"/>
          <p:cNvSpPr>
            <a:spLocks noGrp="1"/>
          </p:cNvSpPr>
          <p:nvPr>
            <p:ph type="title"/>
          </p:nvPr>
        </p:nvSpPr>
        <p:spPr>
          <a:xfrm>
            <a:off x="2102225" y="274638"/>
            <a:ext cx="5741894" cy="1143000"/>
          </a:xfrm>
        </p:spPr>
        <p:txBody>
          <a:bodyPr/>
          <a:lstStyle/>
          <a:p>
            <a:r>
              <a:rPr lang="en-US" dirty="0"/>
              <a:t>F-BSP Activity</a:t>
            </a:r>
          </a:p>
        </p:txBody>
      </p:sp>
      <p:sp>
        <p:nvSpPr>
          <p:cNvPr id="5" name="Thought Bubble: Cloud 4">
            <a:extLst>
              <a:ext uri="{FF2B5EF4-FFF2-40B4-BE49-F238E27FC236}">
                <a16:creationId xmlns:a16="http://schemas.microsoft.com/office/drawing/2014/main" id="{BF1F0B70-F89D-4C2C-B8D2-F5B90EB9A2FF}"/>
              </a:ext>
            </a:extLst>
          </p:cNvPr>
          <p:cNvSpPr/>
          <p:nvPr/>
        </p:nvSpPr>
        <p:spPr>
          <a:xfrm>
            <a:off x="9532357" y="2175709"/>
            <a:ext cx="2575420" cy="16106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a:t>
            </a:r>
          </a:p>
          <a:p>
            <a:pPr algn="ctr"/>
            <a:endParaRPr lang="en-US" dirty="0"/>
          </a:p>
          <a:p>
            <a:pPr algn="ctr"/>
            <a:r>
              <a:rPr lang="en-US" dirty="0"/>
              <a:t>Representation</a:t>
            </a:r>
          </a:p>
        </p:txBody>
      </p:sp>
    </p:spTree>
    <p:extLst>
      <p:ext uri="{BB962C8B-B14F-4D97-AF65-F5344CB8AC3E}">
        <p14:creationId xmlns:p14="http://schemas.microsoft.com/office/powerpoint/2010/main" val="29544470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24" dirty="0">
                <a:solidFill>
                  <a:srgbClr val="000000"/>
                </a:solidFill>
                <a:latin typeface="Calibri"/>
                <a:cs typeface="Calibri"/>
              </a:rPr>
              <a:t>Antece</a:t>
            </a:r>
            <a:r>
              <a:rPr spc="-119" dirty="0">
                <a:solidFill>
                  <a:srgbClr val="000000"/>
                </a:solidFill>
                <a:latin typeface="Calibri"/>
                <a:cs typeface="Calibri"/>
              </a:rPr>
              <a:t>d</a:t>
            </a:r>
            <a:r>
              <a:rPr spc="-124" dirty="0">
                <a:solidFill>
                  <a:srgbClr val="000000"/>
                </a:solidFill>
                <a:latin typeface="Calibri"/>
                <a:cs typeface="Calibri"/>
              </a:rPr>
              <a:t>en</a:t>
            </a:r>
            <a:r>
              <a:rPr spc="-12" dirty="0">
                <a:solidFill>
                  <a:srgbClr val="000000"/>
                </a:solidFill>
                <a:latin typeface="Calibri"/>
                <a:cs typeface="Calibri"/>
              </a:rPr>
              <a:t>t</a:t>
            </a:r>
            <a:r>
              <a:rPr spc="-190" dirty="0">
                <a:solidFill>
                  <a:srgbClr val="000000"/>
                </a:solidFill>
                <a:latin typeface="Calibri"/>
                <a:cs typeface="Calibri"/>
              </a:rPr>
              <a:t> </a:t>
            </a:r>
            <a:r>
              <a:rPr spc="-115" dirty="0">
                <a:solidFill>
                  <a:srgbClr val="000000"/>
                </a:solidFill>
                <a:latin typeface="Calibri"/>
                <a:cs typeface="Calibri"/>
              </a:rPr>
              <a:t>Str</a:t>
            </a:r>
            <a:r>
              <a:rPr spc="-119" dirty="0">
                <a:solidFill>
                  <a:srgbClr val="000000"/>
                </a:solidFill>
                <a:latin typeface="Calibri"/>
                <a:cs typeface="Calibri"/>
              </a:rPr>
              <a:t>a</a:t>
            </a:r>
            <a:r>
              <a:rPr spc="-115" dirty="0">
                <a:solidFill>
                  <a:srgbClr val="000000"/>
                </a:solidFill>
                <a:latin typeface="Calibri"/>
                <a:cs typeface="Calibri"/>
              </a:rPr>
              <a:t>te</a:t>
            </a:r>
            <a:r>
              <a:rPr spc="-119" dirty="0">
                <a:solidFill>
                  <a:srgbClr val="000000"/>
                </a:solidFill>
                <a:latin typeface="Calibri"/>
                <a:cs typeface="Calibri"/>
              </a:rPr>
              <a:t>g</a:t>
            </a:r>
            <a:r>
              <a:rPr spc="-115"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2318442" y="1949823"/>
            <a:ext cx="7315760" cy="3571001"/>
          </a:xfrm>
          <a:prstGeom prst="rect">
            <a:avLst/>
          </a:prstGeom>
        </p:spPr>
        <p:txBody>
          <a:bodyPr vert="horz" wrap="square" lIns="0" tIns="0" rIns="0" bIns="0" rtlCol="0">
            <a:noAutofit/>
          </a:bodyPr>
          <a:lstStyle/>
          <a:p>
            <a:pPr marL="11202" marR="11202">
              <a:lnSpc>
                <a:spcPct val="100400"/>
              </a:lnSpc>
              <a:tabLst>
                <a:tab pos="1705588" algn="l"/>
              </a:tabLst>
            </a:pPr>
            <a:r>
              <a:rPr sz="2824" b="1" i="1" spc="-4" dirty="0">
                <a:latin typeface="Calibri"/>
                <a:cs typeface="Calibri"/>
              </a:rPr>
              <a:t>Antece</a:t>
            </a:r>
            <a:r>
              <a:rPr sz="2824" b="1" i="1" dirty="0">
                <a:latin typeface="Calibri"/>
                <a:cs typeface="Calibri"/>
              </a:rPr>
              <a:t>d</a:t>
            </a:r>
            <a:r>
              <a:rPr sz="2824" b="1" i="1" spc="-4" dirty="0">
                <a:latin typeface="Calibri"/>
                <a:cs typeface="Calibri"/>
              </a:rPr>
              <a:t>ent</a:t>
            </a:r>
            <a:r>
              <a:rPr sz="2824" b="1" i="1" dirty="0">
                <a:latin typeface="Calibri"/>
                <a:cs typeface="Calibri"/>
              </a:rPr>
              <a:t>s</a:t>
            </a:r>
            <a:r>
              <a:rPr sz="2824" b="1" i="1" spc="9" dirty="0">
                <a:latin typeface="Calibri"/>
                <a:cs typeface="Calibri"/>
              </a:rPr>
              <a:t> </a:t>
            </a:r>
            <a:r>
              <a:rPr sz="2824" dirty="0">
                <a:latin typeface="Calibri"/>
                <a:cs typeface="Calibri"/>
              </a:rPr>
              <a:t>a</a:t>
            </a:r>
            <a:r>
              <a:rPr sz="2824" spc="-12" dirty="0">
                <a:latin typeface="Calibri"/>
                <a:cs typeface="Calibri"/>
              </a:rPr>
              <a:t>r</a:t>
            </a:r>
            <a:r>
              <a:rPr sz="2824" dirty="0">
                <a:latin typeface="Calibri"/>
                <a:cs typeface="Calibri"/>
              </a:rPr>
              <a:t>e</a:t>
            </a:r>
            <a:r>
              <a:rPr sz="2824" spc="4" dirty="0">
                <a:latin typeface="Calibri"/>
                <a:cs typeface="Calibri"/>
              </a:rPr>
              <a:t> </a:t>
            </a:r>
            <a:r>
              <a:rPr sz="2824" dirty="0">
                <a:latin typeface="Calibri"/>
                <a:cs typeface="Calibri"/>
              </a:rPr>
              <a:t>the</a:t>
            </a:r>
            <a:r>
              <a:rPr sz="2824" spc="9" dirty="0">
                <a:latin typeface="Calibri"/>
                <a:cs typeface="Calibri"/>
              </a:rPr>
              <a:t> </a:t>
            </a:r>
            <a:r>
              <a:rPr sz="2824" spc="-4" dirty="0">
                <a:latin typeface="Calibri"/>
                <a:cs typeface="Calibri"/>
              </a:rPr>
              <a:t>events </a:t>
            </a:r>
            <a:r>
              <a:rPr sz="2824" dirty="0">
                <a:latin typeface="Calibri"/>
                <a:cs typeface="Calibri"/>
              </a:rPr>
              <a:t>that</a:t>
            </a:r>
            <a:r>
              <a:rPr sz="2824" spc="4" dirty="0">
                <a:latin typeface="Calibri"/>
                <a:cs typeface="Calibri"/>
              </a:rPr>
              <a:t> </a:t>
            </a:r>
            <a:r>
              <a:rPr sz="2824" dirty="0">
                <a:latin typeface="Calibri"/>
                <a:cs typeface="Calibri"/>
              </a:rPr>
              <a:t>immediately</a:t>
            </a:r>
            <a:r>
              <a:rPr sz="2824" spc="4" dirty="0">
                <a:latin typeface="Calibri"/>
                <a:cs typeface="Calibri"/>
              </a:rPr>
              <a:t> </a:t>
            </a:r>
            <a:r>
              <a:rPr sz="2824" dirty="0">
                <a:latin typeface="Calibri"/>
                <a:cs typeface="Calibri"/>
              </a:rPr>
              <a:t>p</a:t>
            </a:r>
            <a:r>
              <a:rPr sz="2824" spc="-12" dirty="0">
                <a:latin typeface="Calibri"/>
                <a:cs typeface="Calibri"/>
              </a:rPr>
              <a:t>r</a:t>
            </a:r>
            <a:r>
              <a:rPr sz="2824" dirty="0">
                <a:latin typeface="Calibri"/>
                <a:cs typeface="Calibri"/>
              </a:rPr>
              <a:t>ecede</a:t>
            </a:r>
            <a:r>
              <a:rPr sz="2824" spc="4" dirty="0">
                <a:latin typeface="Calibri"/>
                <a:cs typeface="Calibri"/>
              </a:rPr>
              <a:t> </a:t>
            </a:r>
            <a:r>
              <a:rPr lang="en-US" sz="2824" spc="4" dirty="0">
                <a:latin typeface="Calibri"/>
                <a:cs typeface="Calibri"/>
              </a:rPr>
              <a:t>a</a:t>
            </a:r>
            <a:r>
              <a:rPr sz="2824" dirty="0">
                <a:latin typeface="Calibri"/>
                <a:cs typeface="Calibri"/>
              </a:rPr>
              <a:t> behavi</a:t>
            </a:r>
            <a:r>
              <a:rPr sz="2824" spc="-4" dirty="0">
                <a:latin typeface="Calibri"/>
                <a:cs typeface="Calibri"/>
              </a:rPr>
              <a:t>o</a:t>
            </a:r>
            <a:r>
              <a:rPr sz="2824" spc="-193" dirty="0">
                <a:latin typeface="Calibri"/>
                <a:cs typeface="Calibri"/>
              </a:rPr>
              <a:t>r</a:t>
            </a:r>
            <a:r>
              <a:rPr sz="2824" spc="4" dirty="0">
                <a:latin typeface="Calibri"/>
                <a:cs typeface="Calibri"/>
              </a:rPr>
              <a:t>.	</a:t>
            </a:r>
            <a:endParaRPr lang="en-US" sz="2824" spc="4" dirty="0">
              <a:latin typeface="Calibri"/>
              <a:cs typeface="Calibri"/>
            </a:endParaRPr>
          </a:p>
          <a:p>
            <a:pPr marL="11202" marR="11202">
              <a:lnSpc>
                <a:spcPct val="100400"/>
              </a:lnSpc>
              <a:tabLst>
                <a:tab pos="1705588" algn="l"/>
              </a:tabLst>
            </a:pPr>
            <a:endParaRPr lang="en-US" sz="2824" b="1" i="1" spc="4" dirty="0">
              <a:latin typeface="Calibri"/>
              <a:cs typeface="Calibri"/>
            </a:endParaRPr>
          </a:p>
          <a:p>
            <a:pPr marL="11202" marR="11202">
              <a:lnSpc>
                <a:spcPct val="100400"/>
              </a:lnSpc>
              <a:tabLst>
                <a:tab pos="1705588" algn="l"/>
              </a:tabLst>
            </a:pPr>
            <a:r>
              <a:rPr sz="2824" b="1" i="1" spc="-4" dirty="0">
                <a:latin typeface="Calibri"/>
                <a:cs typeface="Calibri"/>
              </a:rPr>
              <a:t>Antece</a:t>
            </a:r>
            <a:r>
              <a:rPr sz="2824" b="1" i="1" dirty="0">
                <a:latin typeface="Calibri"/>
                <a:cs typeface="Calibri"/>
              </a:rPr>
              <a:t>d</a:t>
            </a:r>
            <a:r>
              <a:rPr sz="2824" b="1" i="1" spc="-4" dirty="0">
                <a:latin typeface="Calibri"/>
                <a:cs typeface="Calibri"/>
              </a:rPr>
              <a:t>en</a:t>
            </a:r>
            <a:r>
              <a:rPr sz="2824" b="1" i="1" dirty="0">
                <a:latin typeface="Calibri"/>
                <a:cs typeface="Calibri"/>
              </a:rPr>
              <a:t>t</a:t>
            </a:r>
            <a:r>
              <a:rPr sz="2824" b="1" i="1" spc="4" dirty="0">
                <a:latin typeface="Calibri"/>
                <a:cs typeface="Calibri"/>
              </a:rPr>
              <a:t> </a:t>
            </a:r>
            <a:r>
              <a:rPr sz="2824" b="1" i="1" spc="-4" dirty="0">
                <a:latin typeface="Calibri"/>
                <a:cs typeface="Calibri"/>
              </a:rPr>
              <a:t>str</a:t>
            </a:r>
            <a:r>
              <a:rPr sz="2824" b="1" i="1" dirty="0">
                <a:latin typeface="Calibri"/>
                <a:cs typeface="Calibri"/>
              </a:rPr>
              <a:t>a</a:t>
            </a:r>
            <a:r>
              <a:rPr sz="2824" b="1" i="1" spc="-4" dirty="0">
                <a:latin typeface="Calibri"/>
                <a:cs typeface="Calibri"/>
              </a:rPr>
              <a:t>te</a:t>
            </a:r>
            <a:r>
              <a:rPr sz="2824" b="1" i="1" dirty="0">
                <a:latin typeface="Calibri"/>
                <a:cs typeface="Calibri"/>
              </a:rPr>
              <a:t>g</a:t>
            </a:r>
            <a:r>
              <a:rPr sz="2824" b="1" i="1" spc="-4" dirty="0">
                <a:latin typeface="Calibri"/>
                <a:cs typeface="Calibri"/>
              </a:rPr>
              <a:t>ie</a:t>
            </a:r>
            <a:r>
              <a:rPr sz="2824" b="1" i="1" dirty="0">
                <a:latin typeface="Calibri"/>
                <a:cs typeface="Calibri"/>
              </a:rPr>
              <a:t>s</a:t>
            </a:r>
            <a:r>
              <a:rPr sz="2824" b="1" i="1" spc="12" dirty="0">
                <a:latin typeface="Calibri"/>
                <a:cs typeface="Calibri"/>
              </a:rPr>
              <a:t> </a:t>
            </a:r>
            <a:r>
              <a:rPr sz="2824" dirty="0">
                <a:latin typeface="Calibri"/>
                <a:cs typeface="Calibri"/>
              </a:rPr>
              <a:t>a</a:t>
            </a:r>
            <a:r>
              <a:rPr sz="2824" spc="-12" dirty="0">
                <a:latin typeface="Calibri"/>
                <a:cs typeface="Calibri"/>
              </a:rPr>
              <a:t>r</a:t>
            </a:r>
            <a:r>
              <a:rPr sz="2824" dirty="0">
                <a:latin typeface="Calibri"/>
                <a:cs typeface="Calibri"/>
              </a:rPr>
              <a:t>e</a:t>
            </a:r>
            <a:r>
              <a:rPr lang="en-US" sz="2824" spc="4" dirty="0">
                <a:latin typeface="Calibri"/>
                <a:cs typeface="Calibri"/>
              </a:rPr>
              <a:t> environmental changes that reduce effectiveness of challenging behaviors </a:t>
            </a:r>
            <a:r>
              <a:rPr lang="en-US" sz="2824" dirty="0">
                <a:latin typeface="Calibri"/>
                <a:cs typeface="Calibri"/>
              </a:rPr>
              <a:t>and promote efficiency of</a:t>
            </a:r>
            <a:r>
              <a:rPr sz="2824" dirty="0">
                <a:latin typeface="Calibri"/>
                <a:cs typeface="Calibri"/>
              </a:rPr>
              <a:t> </a:t>
            </a:r>
            <a:r>
              <a:rPr sz="2824" spc="-12" dirty="0">
                <a:latin typeface="Calibri"/>
                <a:cs typeface="Calibri"/>
              </a:rPr>
              <a:t>r</a:t>
            </a:r>
            <a:r>
              <a:rPr sz="2824" dirty="0">
                <a:latin typeface="Calibri"/>
                <a:cs typeface="Calibri"/>
              </a:rPr>
              <a:t>eplacement</a:t>
            </a:r>
            <a:r>
              <a:rPr sz="2824" spc="4" dirty="0">
                <a:latin typeface="Calibri"/>
                <a:cs typeface="Calibri"/>
              </a:rPr>
              <a:t> </a:t>
            </a:r>
            <a:r>
              <a:rPr sz="2824" dirty="0">
                <a:latin typeface="Calibri"/>
                <a:cs typeface="Calibri"/>
              </a:rPr>
              <a:t>behaviors</a:t>
            </a:r>
            <a:endParaRPr lang="en-US" sz="2824" dirty="0">
              <a:latin typeface="Calibri"/>
              <a:cs typeface="Calibri"/>
            </a:endParaRPr>
          </a:p>
          <a:p>
            <a:pPr marL="11202" marR="11202">
              <a:lnSpc>
                <a:spcPct val="100400"/>
              </a:lnSpc>
              <a:tabLst>
                <a:tab pos="1705588" algn="l"/>
              </a:tabLst>
            </a:pPr>
            <a:endParaRPr lang="en-US" sz="2824" dirty="0">
              <a:latin typeface="Calibri"/>
              <a:cs typeface="Calibri"/>
            </a:endParaRPr>
          </a:p>
          <a:p>
            <a:pPr>
              <a:lnSpc>
                <a:spcPts val="662"/>
              </a:lnSpc>
              <a:spcBef>
                <a:spcPts val="27"/>
              </a:spcBef>
            </a:pPr>
            <a:endParaRPr sz="706" dirty="0">
              <a:latin typeface="Calibri"/>
              <a:cs typeface="Calibri"/>
            </a:endParaRPr>
          </a:p>
        </p:txBody>
      </p:sp>
      <p:sp>
        <p:nvSpPr>
          <p:cNvPr id="10" name="object 10"/>
          <p:cNvSpPr txBox="1"/>
          <p:nvPr/>
        </p:nvSpPr>
        <p:spPr>
          <a:xfrm>
            <a:off x="2318444" y="5534385"/>
            <a:ext cx="3881157" cy="348503"/>
          </a:xfrm>
          <a:prstGeom prst="rect">
            <a:avLst/>
          </a:prstGeom>
        </p:spPr>
        <p:txBody>
          <a:bodyPr vert="horz" wrap="square" lIns="0" tIns="0" rIns="0" bIns="0" rtlCol="0">
            <a:noAutofit/>
          </a:bodyPr>
          <a:lstStyle/>
          <a:p>
            <a:pPr marL="11202"/>
            <a:endParaRPr sz="2294" dirty="0">
              <a:latin typeface="Century Gothic"/>
              <a:cs typeface="Century Gothic"/>
            </a:endParaRPr>
          </a:p>
        </p:txBody>
      </p:sp>
    </p:spTree>
    <p:extLst>
      <p:ext uri="{BB962C8B-B14F-4D97-AF65-F5344CB8AC3E}">
        <p14:creationId xmlns:p14="http://schemas.microsoft.com/office/powerpoint/2010/main" val="23091557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24" dirty="0">
                <a:solidFill>
                  <a:srgbClr val="000000"/>
                </a:solidFill>
                <a:latin typeface="Calibri"/>
                <a:cs typeface="Calibri"/>
              </a:rPr>
              <a:t>Antece</a:t>
            </a:r>
            <a:r>
              <a:rPr spc="-119" dirty="0">
                <a:solidFill>
                  <a:srgbClr val="000000"/>
                </a:solidFill>
                <a:latin typeface="Calibri"/>
                <a:cs typeface="Calibri"/>
              </a:rPr>
              <a:t>d</a:t>
            </a:r>
            <a:r>
              <a:rPr spc="-124" dirty="0">
                <a:solidFill>
                  <a:srgbClr val="000000"/>
                </a:solidFill>
                <a:latin typeface="Calibri"/>
                <a:cs typeface="Calibri"/>
              </a:rPr>
              <a:t>en</a:t>
            </a:r>
            <a:r>
              <a:rPr spc="-12" dirty="0">
                <a:solidFill>
                  <a:srgbClr val="000000"/>
                </a:solidFill>
                <a:latin typeface="Calibri"/>
                <a:cs typeface="Calibri"/>
              </a:rPr>
              <a:t>t</a:t>
            </a:r>
            <a:r>
              <a:rPr spc="-190" dirty="0">
                <a:solidFill>
                  <a:srgbClr val="000000"/>
                </a:solidFill>
                <a:latin typeface="Calibri"/>
                <a:cs typeface="Calibri"/>
              </a:rPr>
              <a:t> </a:t>
            </a:r>
            <a:r>
              <a:rPr spc="-115" dirty="0">
                <a:solidFill>
                  <a:srgbClr val="000000"/>
                </a:solidFill>
                <a:latin typeface="Calibri"/>
                <a:cs typeface="Calibri"/>
              </a:rPr>
              <a:t>Str</a:t>
            </a:r>
            <a:r>
              <a:rPr spc="-119" dirty="0">
                <a:solidFill>
                  <a:srgbClr val="000000"/>
                </a:solidFill>
                <a:latin typeface="Calibri"/>
                <a:cs typeface="Calibri"/>
              </a:rPr>
              <a:t>a</a:t>
            </a:r>
            <a:r>
              <a:rPr spc="-115" dirty="0">
                <a:solidFill>
                  <a:srgbClr val="000000"/>
                </a:solidFill>
                <a:latin typeface="Calibri"/>
                <a:cs typeface="Calibri"/>
              </a:rPr>
              <a:t>te</a:t>
            </a:r>
            <a:r>
              <a:rPr spc="-119" dirty="0">
                <a:solidFill>
                  <a:srgbClr val="000000"/>
                </a:solidFill>
                <a:latin typeface="Calibri"/>
                <a:cs typeface="Calibri"/>
              </a:rPr>
              <a:t>g</a:t>
            </a:r>
            <a:r>
              <a:rPr spc="-115" dirty="0">
                <a:solidFill>
                  <a:srgbClr val="000000"/>
                </a:solidFill>
                <a:latin typeface="Calibri"/>
                <a:cs typeface="Calibri"/>
              </a:rPr>
              <a:t>ies</a:t>
            </a:r>
            <a:endParaRPr dirty="0">
              <a:solidFill>
                <a:srgbClr val="000000"/>
              </a:solidFill>
              <a:latin typeface="Calibri"/>
              <a:cs typeface="Calibri"/>
            </a:endParaRPr>
          </a:p>
        </p:txBody>
      </p:sp>
      <p:sp>
        <p:nvSpPr>
          <p:cNvPr id="9" name="object 9"/>
          <p:cNvSpPr txBox="1"/>
          <p:nvPr/>
        </p:nvSpPr>
        <p:spPr>
          <a:xfrm>
            <a:off x="2071163" y="1484793"/>
            <a:ext cx="7991722" cy="4768091"/>
          </a:xfrm>
          <a:prstGeom prst="rect">
            <a:avLst/>
          </a:prstGeom>
        </p:spPr>
        <p:txBody>
          <a:bodyPr vert="horz" wrap="square" lIns="0" tIns="0" rIns="0" bIns="0" rtlCol="0">
            <a:noAutofit/>
          </a:bodyPr>
          <a:lstStyle/>
          <a:p>
            <a:pPr>
              <a:lnSpc>
                <a:spcPts val="662"/>
              </a:lnSpc>
              <a:spcBef>
                <a:spcPts val="27"/>
              </a:spcBef>
            </a:pPr>
            <a:endParaRPr sz="706" dirty="0">
              <a:latin typeface="Calibri"/>
              <a:cs typeface="Calibri"/>
            </a:endParaRPr>
          </a:p>
          <a:p>
            <a:pPr marL="11202"/>
            <a:r>
              <a:rPr sz="2559" b="1" i="1" u="heavy" dirty="0">
                <a:latin typeface="Calibri"/>
                <a:cs typeface="Calibri"/>
              </a:rPr>
              <a:t>Exa</a:t>
            </a:r>
            <a:r>
              <a:rPr sz="2559" b="1" i="1" u="heavy" spc="-4" dirty="0">
                <a:latin typeface="Calibri"/>
                <a:cs typeface="Calibri"/>
              </a:rPr>
              <a:t>m</a:t>
            </a:r>
            <a:r>
              <a:rPr sz="2559" b="1" i="1" u="heavy" dirty="0">
                <a:latin typeface="Calibri"/>
                <a:cs typeface="Calibri"/>
              </a:rPr>
              <a:t>pl</a:t>
            </a:r>
            <a:r>
              <a:rPr sz="2559" b="1" i="1" u="heavy" spc="-4" dirty="0">
                <a:latin typeface="Calibri"/>
                <a:cs typeface="Calibri"/>
              </a:rPr>
              <a:t>e</a:t>
            </a:r>
            <a:r>
              <a:rPr sz="2559" b="1" i="1" u="heavy" dirty="0">
                <a:latin typeface="Calibri"/>
                <a:cs typeface="Calibri"/>
              </a:rPr>
              <a:t>s</a:t>
            </a:r>
            <a:endParaRPr sz="2559" dirty="0">
              <a:latin typeface="Calibri"/>
              <a:cs typeface="Calibri"/>
            </a:endParaRPr>
          </a:p>
          <a:p>
            <a:pPr>
              <a:lnSpc>
                <a:spcPts val="485"/>
              </a:lnSpc>
              <a:spcBef>
                <a:spcPts val="25"/>
              </a:spcBef>
            </a:pPr>
            <a:endParaRPr sz="529" dirty="0">
              <a:latin typeface="Calibri"/>
              <a:cs typeface="Calibri"/>
            </a:endParaRPr>
          </a:p>
          <a:p>
            <a:pPr marL="414495" indent="-403291">
              <a:buFont typeface="Arial" panose="020B0604020202020204" pitchFamily="34" charset="0"/>
              <a:buChar char="•"/>
            </a:pPr>
            <a:r>
              <a:rPr sz="2294" spc="-12" dirty="0">
                <a:latin typeface="Calibri"/>
                <a:cs typeface="Calibri"/>
              </a:rPr>
              <a:t>Eliminat</a:t>
            </a:r>
            <a:r>
              <a:rPr sz="2294" spc="-18" dirty="0">
                <a:latin typeface="Calibri"/>
                <a:cs typeface="Calibri"/>
              </a:rPr>
              <a:t>e the </a:t>
            </a:r>
            <a:r>
              <a:rPr lang="en-US" sz="2294" spc="-18" dirty="0">
                <a:latin typeface="Calibri"/>
                <a:cs typeface="Calibri"/>
              </a:rPr>
              <a:t>antecedent altogether</a:t>
            </a:r>
            <a:endParaRPr lang="en-US" sz="2294" spc="-12" dirty="0">
              <a:latin typeface="Calibri"/>
              <a:cs typeface="Calibri"/>
            </a:endParaRPr>
          </a:p>
          <a:p>
            <a:pPr marL="414495" indent="-403291">
              <a:buFont typeface="Arial" panose="020B0604020202020204" pitchFamily="34" charset="0"/>
              <a:buChar char="•"/>
            </a:pPr>
            <a:r>
              <a:rPr sz="2294" spc="-26" dirty="0">
                <a:latin typeface="Calibri"/>
                <a:cs typeface="Calibri"/>
              </a:rPr>
              <a:t>M</a:t>
            </a:r>
            <a:r>
              <a:rPr sz="2294" spc="-12" dirty="0">
                <a:latin typeface="Calibri"/>
                <a:cs typeface="Calibri"/>
              </a:rPr>
              <a:t>odify task t</a:t>
            </a:r>
            <a:r>
              <a:rPr sz="2294" spc="-18" dirty="0">
                <a:latin typeface="Calibri"/>
                <a:cs typeface="Calibri"/>
              </a:rPr>
              <a:t>o </a:t>
            </a:r>
            <a:r>
              <a:rPr sz="2294" spc="-12" dirty="0">
                <a:latin typeface="Calibri"/>
                <a:cs typeface="Calibri"/>
              </a:rPr>
              <a:t>incor</a:t>
            </a:r>
            <a:r>
              <a:rPr sz="2294" spc="-18" dirty="0">
                <a:latin typeface="Calibri"/>
                <a:cs typeface="Calibri"/>
              </a:rPr>
              <a:t>porate </a:t>
            </a:r>
            <a:r>
              <a:rPr sz="2294" spc="-9" dirty="0">
                <a:latin typeface="Calibri"/>
                <a:cs typeface="Calibri"/>
              </a:rPr>
              <a:t>st</a:t>
            </a:r>
            <a:r>
              <a:rPr sz="2294" spc="-18" dirty="0">
                <a:latin typeface="Calibri"/>
                <a:cs typeface="Calibri"/>
              </a:rPr>
              <a:t>udent </a:t>
            </a:r>
            <a:r>
              <a:rPr sz="2294" spc="-12" dirty="0">
                <a:latin typeface="Calibri"/>
                <a:cs typeface="Calibri"/>
              </a:rPr>
              <a:t>int</a:t>
            </a:r>
            <a:r>
              <a:rPr sz="2294" spc="-18" dirty="0">
                <a:latin typeface="Calibri"/>
                <a:cs typeface="Calibri"/>
              </a:rPr>
              <a:t>e</a:t>
            </a:r>
            <a:r>
              <a:rPr sz="2294" spc="-9" dirty="0">
                <a:latin typeface="Calibri"/>
                <a:cs typeface="Calibri"/>
              </a:rPr>
              <a:t>r</a:t>
            </a:r>
            <a:r>
              <a:rPr sz="2294" spc="-12" dirty="0">
                <a:latin typeface="Calibri"/>
                <a:cs typeface="Calibri"/>
              </a:rPr>
              <a:t>est</a:t>
            </a:r>
            <a:r>
              <a:rPr sz="2294" spc="-9" dirty="0">
                <a:latin typeface="Calibri"/>
                <a:cs typeface="Calibri"/>
              </a:rPr>
              <a:t>s</a:t>
            </a:r>
            <a:endParaRPr lang="en-US" sz="2294" spc="-9" dirty="0">
              <a:latin typeface="Calibri"/>
              <a:cs typeface="Calibri"/>
            </a:endParaRPr>
          </a:p>
          <a:p>
            <a:pPr marL="414495" indent="-403291">
              <a:buFont typeface="Arial" panose="020B0604020202020204" pitchFamily="34" charset="0"/>
              <a:buChar char="•"/>
            </a:pPr>
            <a:r>
              <a:rPr lang="en-US" sz="2294" spc="-9" dirty="0">
                <a:latin typeface="Calibri"/>
                <a:cs typeface="Calibri"/>
              </a:rPr>
              <a:t>Make task more meaningful</a:t>
            </a:r>
            <a:endParaRPr lang="en-US" sz="2294" spc="-18" dirty="0">
              <a:latin typeface="Calibri"/>
              <a:cs typeface="Calibri"/>
            </a:endParaRPr>
          </a:p>
          <a:p>
            <a:pPr marL="414495" indent="-403291">
              <a:buFont typeface="Arial" panose="020B0604020202020204" pitchFamily="34" charset="0"/>
              <a:buChar char="•"/>
            </a:pPr>
            <a:r>
              <a:rPr lang="en-US" sz="2294" spc="-18" dirty="0">
                <a:latin typeface="Calibri"/>
                <a:cs typeface="Calibri"/>
              </a:rPr>
              <a:t>Reduce</a:t>
            </a:r>
            <a:r>
              <a:rPr sz="2294" spc="-18" dirty="0">
                <a:latin typeface="Calibri"/>
                <a:cs typeface="Calibri"/>
              </a:rPr>
              <a:t> t</a:t>
            </a:r>
            <a:r>
              <a:rPr sz="2294" spc="-12" dirty="0">
                <a:latin typeface="Calibri"/>
                <a:cs typeface="Calibri"/>
              </a:rPr>
              <a:t>ask di</a:t>
            </a:r>
            <a:r>
              <a:rPr sz="2294" spc="4" dirty="0">
                <a:latin typeface="Calibri"/>
                <a:cs typeface="Calibri"/>
              </a:rPr>
              <a:t>f</a:t>
            </a:r>
            <a:r>
              <a:rPr sz="2294" dirty="0">
                <a:latin typeface="Calibri"/>
                <a:cs typeface="Calibri"/>
              </a:rPr>
              <a:t>ficu</a:t>
            </a:r>
            <a:r>
              <a:rPr sz="2294" spc="-4" dirty="0">
                <a:latin typeface="Calibri"/>
                <a:cs typeface="Calibri"/>
              </a:rPr>
              <a:t>lt</a:t>
            </a:r>
            <a:r>
              <a:rPr sz="2294" spc="-12" dirty="0">
                <a:latin typeface="Calibri"/>
                <a:cs typeface="Calibri"/>
              </a:rPr>
              <a:t>y</a:t>
            </a:r>
            <a:r>
              <a:rPr lang="en-US" sz="2294" spc="-12" dirty="0">
                <a:latin typeface="Calibri"/>
                <a:cs typeface="Calibri"/>
              </a:rPr>
              <a:t> level</a:t>
            </a:r>
          </a:p>
          <a:p>
            <a:pPr marL="414495" indent="-403291">
              <a:buFont typeface="Arial" panose="020B0604020202020204" pitchFamily="34" charset="0"/>
              <a:buChar char="•"/>
            </a:pPr>
            <a:r>
              <a:rPr lang="en-US" sz="2294" spc="-12" dirty="0">
                <a:latin typeface="Calibri"/>
                <a:cs typeface="Calibri"/>
              </a:rPr>
              <a:t>Break task down, given first part only</a:t>
            </a:r>
          </a:p>
          <a:p>
            <a:pPr marL="414495" indent="-403291">
              <a:buFont typeface="Arial" panose="020B0604020202020204" pitchFamily="34" charset="0"/>
              <a:buChar char="•"/>
            </a:pPr>
            <a:r>
              <a:rPr lang="en-US" sz="2294" spc="-12" dirty="0">
                <a:latin typeface="Calibri"/>
                <a:cs typeface="Calibri"/>
              </a:rPr>
              <a:t>Prompt alternative or replacement behavior</a:t>
            </a:r>
          </a:p>
          <a:p>
            <a:pPr marL="414495" indent="-403291">
              <a:buFont typeface="Arial" panose="020B0604020202020204" pitchFamily="34" charset="0"/>
              <a:buChar char="•"/>
            </a:pPr>
            <a:r>
              <a:rPr lang="en-US" sz="2294" spc="-12" dirty="0">
                <a:latin typeface="Calibri"/>
                <a:cs typeface="Calibri"/>
              </a:rPr>
              <a:t>Take a proactive break</a:t>
            </a:r>
          </a:p>
          <a:p>
            <a:pPr marL="414495" indent="-403291">
              <a:buFont typeface="Arial" panose="020B0604020202020204" pitchFamily="34" charset="0"/>
              <a:buChar char="•"/>
            </a:pPr>
            <a:r>
              <a:rPr lang="en-US" sz="2294" spc="-12" dirty="0">
                <a:latin typeface="Calibri"/>
                <a:cs typeface="Calibri"/>
              </a:rPr>
              <a:t>Change the routine</a:t>
            </a:r>
          </a:p>
          <a:p>
            <a:pPr marL="414495" indent="-403291">
              <a:buFont typeface="Arial" panose="020B0604020202020204" pitchFamily="34" charset="0"/>
              <a:buChar char="•"/>
            </a:pPr>
            <a:r>
              <a:rPr lang="en-US" sz="2294" spc="-12" dirty="0">
                <a:latin typeface="Calibri"/>
                <a:cs typeface="Calibri"/>
              </a:rPr>
              <a:t>Give a choice</a:t>
            </a:r>
          </a:p>
          <a:p>
            <a:pPr marL="414495" indent="-403291">
              <a:buFont typeface="Arial" panose="020B0604020202020204" pitchFamily="34" charset="0"/>
              <a:buChar char="•"/>
            </a:pPr>
            <a:r>
              <a:rPr lang="en-US" sz="2294" spc="-12" dirty="0">
                <a:latin typeface="Calibri"/>
                <a:cs typeface="Calibri"/>
              </a:rPr>
              <a:t>Change language &amp; tone used in giving the direction</a:t>
            </a:r>
          </a:p>
          <a:p>
            <a:pPr marL="414495" indent="-403291">
              <a:buFont typeface="Arial" panose="020B0604020202020204" pitchFamily="34" charset="0"/>
              <a:buChar char="•"/>
            </a:pPr>
            <a:endParaRPr lang="en-US" sz="2294" spc="-12" dirty="0">
              <a:latin typeface="Calibri"/>
              <a:cs typeface="Calibri"/>
            </a:endParaRPr>
          </a:p>
          <a:p>
            <a:pPr marL="414495" indent="-403291">
              <a:buFont typeface="Arial" panose="020B0604020202020204" pitchFamily="34" charset="0"/>
              <a:buChar char="•"/>
            </a:pPr>
            <a:endParaRPr sz="2294" dirty="0">
              <a:latin typeface="Calibri"/>
              <a:cs typeface="Calibri"/>
            </a:endParaRPr>
          </a:p>
        </p:txBody>
      </p:sp>
      <p:sp>
        <p:nvSpPr>
          <p:cNvPr id="10" name="object 10"/>
          <p:cNvSpPr txBox="1"/>
          <p:nvPr/>
        </p:nvSpPr>
        <p:spPr>
          <a:xfrm>
            <a:off x="2318444" y="5534385"/>
            <a:ext cx="3881157" cy="348503"/>
          </a:xfrm>
          <a:prstGeom prst="rect">
            <a:avLst/>
          </a:prstGeom>
        </p:spPr>
        <p:txBody>
          <a:bodyPr vert="horz" wrap="square" lIns="0" tIns="0" rIns="0" bIns="0" rtlCol="0">
            <a:noAutofit/>
          </a:bodyPr>
          <a:lstStyle/>
          <a:p>
            <a:pPr marL="11202"/>
            <a:endParaRPr sz="2294" dirty="0">
              <a:latin typeface="Century Gothic"/>
              <a:cs typeface="Century Gothic"/>
            </a:endParaRPr>
          </a:p>
        </p:txBody>
      </p:sp>
    </p:spTree>
    <p:extLst>
      <p:ext uri="{BB962C8B-B14F-4D97-AF65-F5344CB8AC3E}">
        <p14:creationId xmlns:p14="http://schemas.microsoft.com/office/powerpoint/2010/main" val="25405595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37546" y="0"/>
            <a:ext cx="45544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2166299" y="1675226"/>
            <a:ext cx="4588249" cy="3770833"/>
          </a:xfrm>
          <a:prstGeom prst="rect">
            <a:avLst/>
          </a:prstGeom>
        </p:spPr>
        <p:txBody>
          <a:bodyPr vert="horz" wrap="square" lIns="0" tIns="0" rIns="0" bIns="0" rtlCol="0">
            <a:noAutofit/>
          </a:bodyPr>
          <a:lstStyle/>
          <a:p>
            <a:pPr marL="438580" marR="853074" indent="-427938">
              <a:lnSpc>
                <a:spcPts val="3088"/>
              </a:lnSpc>
              <a:buClr>
                <a:srgbClr val="24603B"/>
              </a:buClr>
              <a:buSzPct val="84745"/>
              <a:buFont typeface="Arial"/>
              <a:buChar char="•"/>
              <a:tabLst>
                <a:tab pos="438580" algn="l"/>
              </a:tabLst>
            </a:pPr>
            <a:r>
              <a:rPr lang="en-US" sz="3177" spc="-4" dirty="0">
                <a:solidFill>
                  <a:srgbClr val="404040"/>
                </a:solidFill>
                <a:latin typeface="Calibri"/>
                <a:cs typeface="Calibri"/>
              </a:rPr>
              <a:t>Use</a:t>
            </a:r>
            <a:r>
              <a:rPr lang="en-US" sz="3177" dirty="0">
                <a:solidFill>
                  <a:srgbClr val="404040"/>
                </a:solidFill>
                <a:latin typeface="Calibri"/>
                <a:cs typeface="Calibri"/>
              </a:rPr>
              <a:t> </a:t>
            </a:r>
            <a:r>
              <a:rPr lang="en-US" sz="3177" i="1" dirty="0">
                <a:solidFill>
                  <a:srgbClr val="404040"/>
                </a:solidFill>
                <a:latin typeface="Calibri"/>
                <a:cs typeface="Calibri"/>
              </a:rPr>
              <a:t>Antecedent</a:t>
            </a:r>
            <a:r>
              <a:rPr sz="3177" i="1" spc="4" dirty="0">
                <a:solidFill>
                  <a:srgbClr val="404040"/>
                </a:solidFill>
                <a:latin typeface="Calibri"/>
                <a:cs typeface="Calibri"/>
              </a:rPr>
              <a:t> </a:t>
            </a:r>
            <a:r>
              <a:rPr sz="3177" i="1" spc="-4" dirty="0">
                <a:solidFill>
                  <a:srgbClr val="404040"/>
                </a:solidFill>
                <a:latin typeface="Calibri"/>
                <a:cs typeface="Calibri"/>
              </a:rPr>
              <a:t>Interventions </a:t>
            </a:r>
            <a:r>
              <a:rPr sz="3177" i="1" dirty="0">
                <a:solidFill>
                  <a:srgbClr val="404040"/>
                </a:solidFill>
                <a:latin typeface="Calibri"/>
                <a:cs typeface="Calibri"/>
              </a:rPr>
              <a:t>Brainsto</a:t>
            </a:r>
            <a:r>
              <a:rPr sz="3177" i="1" spc="71" dirty="0">
                <a:solidFill>
                  <a:srgbClr val="404040"/>
                </a:solidFill>
                <a:latin typeface="Calibri"/>
                <a:cs typeface="Calibri"/>
              </a:rPr>
              <a:t>r</a:t>
            </a:r>
            <a:r>
              <a:rPr sz="3177" i="1" dirty="0">
                <a:solidFill>
                  <a:srgbClr val="404040"/>
                </a:solidFill>
                <a:latin typeface="Calibri"/>
                <a:cs typeface="Calibri"/>
              </a:rPr>
              <a:t>ming</a:t>
            </a:r>
            <a:r>
              <a:rPr lang="en-US" sz="3177" i="1" spc="4" dirty="0">
                <a:solidFill>
                  <a:srgbClr val="404040"/>
                </a:solidFill>
                <a:latin typeface="Calibri"/>
                <a:cs typeface="Calibri"/>
              </a:rPr>
              <a:t> Tool </a:t>
            </a:r>
            <a:r>
              <a:rPr lang="en-US" sz="3177" spc="4" dirty="0">
                <a:solidFill>
                  <a:srgbClr val="404040"/>
                </a:solidFill>
                <a:latin typeface="Calibri"/>
                <a:cs typeface="Calibri"/>
              </a:rPr>
              <a:t>in your F-BSP Appendix pg. 16</a:t>
            </a:r>
            <a:endParaRPr sz="3177" dirty="0">
              <a:latin typeface="Calibri"/>
              <a:cs typeface="Calibri"/>
            </a:endParaRPr>
          </a:p>
          <a:p>
            <a:pPr>
              <a:lnSpc>
                <a:spcPts val="529"/>
              </a:lnSpc>
              <a:spcBef>
                <a:spcPts val="37"/>
              </a:spcBef>
              <a:buClr>
                <a:srgbClr val="24603B"/>
              </a:buClr>
              <a:buFont typeface="Arial"/>
              <a:buChar char="•"/>
            </a:pPr>
            <a:endParaRPr sz="3177" dirty="0">
              <a:latin typeface="Calibri"/>
              <a:cs typeface="Calibri"/>
            </a:endParaRPr>
          </a:p>
          <a:p>
            <a:pPr marL="438580" marR="11202" indent="-427938">
              <a:lnSpc>
                <a:spcPct val="100800"/>
              </a:lnSpc>
              <a:buClr>
                <a:srgbClr val="24603B"/>
              </a:buClr>
              <a:buSzPct val="84745"/>
              <a:buFont typeface="Arial"/>
              <a:buChar char="•"/>
              <a:tabLst>
                <a:tab pos="438580" algn="l"/>
              </a:tabLst>
            </a:pPr>
            <a:r>
              <a:rPr sz="3177" dirty="0">
                <a:solidFill>
                  <a:srgbClr val="404040"/>
                </a:solidFill>
                <a:latin typeface="Calibri"/>
                <a:cs typeface="Calibri"/>
              </a:rPr>
              <a:t>List</a:t>
            </a:r>
            <a:r>
              <a:rPr sz="3177" spc="4" dirty="0">
                <a:solidFill>
                  <a:srgbClr val="404040"/>
                </a:solidFill>
                <a:latin typeface="Calibri"/>
                <a:cs typeface="Calibri"/>
              </a:rPr>
              <a:t> </a:t>
            </a:r>
            <a:r>
              <a:rPr sz="3177" dirty="0">
                <a:solidFill>
                  <a:srgbClr val="404040"/>
                </a:solidFill>
                <a:latin typeface="Calibri"/>
                <a:cs typeface="Calibri"/>
              </a:rPr>
              <a:t>some</a:t>
            </a:r>
            <a:r>
              <a:rPr sz="3177" spc="4" dirty="0">
                <a:solidFill>
                  <a:srgbClr val="404040"/>
                </a:solidFill>
                <a:latin typeface="Calibri"/>
                <a:cs typeface="Calibri"/>
              </a:rPr>
              <a:t> </a:t>
            </a:r>
            <a:r>
              <a:rPr sz="3177" dirty="0">
                <a:solidFill>
                  <a:srgbClr val="404040"/>
                </a:solidFill>
                <a:latin typeface="Calibri"/>
                <a:cs typeface="Calibri"/>
              </a:rPr>
              <a:t>antecedent strategies</a:t>
            </a:r>
            <a:r>
              <a:rPr sz="3177" spc="4" dirty="0">
                <a:solidFill>
                  <a:srgbClr val="404040"/>
                </a:solidFill>
                <a:latin typeface="Calibri"/>
                <a:cs typeface="Calibri"/>
              </a:rPr>
              <a:t> </a:t>
            </a:r>
            <a:r>
              <a:rPr sz="3177" dirty="0">
                <a:solidFill>
                  <a:srgbClr val="404040"/>
                </a:solidFill>
                <a:latin typeface="Calibri"/>
                <a:cs typeface="Calibri"/>
              </a:rPr>
              <a:t>for</a:t>
            </a:r>
            <a:r>
              <a:rPr sz="3177" spc="4" dirty="0">
                <a:solidFill>
                  <a:srgbClr val="404040"/>
                </a:solidFill>
                <a:latin typeface="Calibri"/>
                <a:cs typeface="Calibri"/>
              </a:rPr>
              <a:t> </a:t>
            </a:r>
            <a:r>
              <a:rPr sz="3177" dirty="0">
                <a:solidFill>
                  <a:srgbClr val="404040"/>
                </a:solidFill>
                <a:latin typeface="Calibri"/>
                <a:cs typeface="Calibri"/>
              </a:rPr>
              <a:t>your</a:t>
            </a:r>
            <a:r>
              <a:rPr sz="3177" spc="4" dirty="0">
                <a:solidFill>
                  <a:srgbClr val="404040"/>
                </a:solidFill>
                <a:latin typeface="Calibri"/>
                <a:cs typeface="Calibri"/>
              </a:rPr>
              <a:t> </a:t>
            </a:r>
            <a:r>
              <a:rPr sz="3177" dirty="0">
                <a:solidFill>
                  <a:srgbClr val="404040"/>
                </a:solidFill>
                <a:latin typeface="Calibri"/>
                <a:cs typeface="Calibri"/>
              </a:rPr>
              <a:t>student in</a:t>
            </a:r>
            <a:r>
              <a:rPr sz="3177" spc="4" dirty="0">
                <a:solidFill>
                  <a:srgbClr val="404040"/>
                </a:solidFill>
                <a:latin typeface="Calibri"/>
                <a:cs typeface="Calibri"/>
              </a:rPr>
              <a:t> </a:t>
            </a:r>
            <a:r>
              <a:rPr sz="3177" dirty="0">
                <a:solidFill>
                  <a:srgbClr val="404040"/>
                </a:solidFill>
                <a:latin typeface="Calibri"/>
                <a:cs typeface="Calibri"/>
              </a:rPr>
              <a:t>the</a:t>
            </a:r>
            <a:r>
              <a:rPr sz="3177" spc="4" dirty="0">
                <a:solidFill>
                  <a:srgbClr val="404040"/>
                </a:solidFill>
                <a:latin typeface="Calibri"/>
                <a:cs typeface="Calibri"/>
              </a:rPr>
              <a:t> </a:t>
            </a:r>
            <a:r>
              <a:rPr lang="en-US" sz="3177" spc="4" dirty="0">
                <a:solidFill>
                  <a:srgbClr val="404040"/>
                </a:solidFill>
                <a:latin typeface="Calibri"/>
                <a:cs typeface="Calibri"/>
              </a:rPr>
              <a:t>BSP (pg.9)</a:t>
            </a:r>
            <a:endParaRPr sz="3177" dirty="0">
              <a:latin typeface="Calibri"/>
              <a:cs typeface="Calibri"/>
            </a:endParaRPr>
          </a:p>
        </p:txBody>
      </p:sp>
      <p:sp>
        <p:nvSpPr>
          <p:cNvPr id="5" name="Title 4"/>
          <p:cNvSpPr>
            <a:spLocks noGrp="1"/>
          </p:cNvSpPr>
          <p:nvPr>
            <p:ph type="title"/>
          </p:nvPr>
        </p:nvSpPr>
        <p:spPr>
          <a:xfrm>
            <a:off x="2102225" y="274638"/>
            <a:ext cx="5540188" cy="1143000"/>
          </a:xfrm>
        </p:spPr>
        <p:txBody>
          <a:bodyPr/>
          <a:lstStyle/>
          <a:p>
            <a:r>
              <a:rPr lang="en-US" dirty="0"/>
              <a:t>F-BSP Activity</a:t>
            </a:r>
          </a:p>
        </p:txBody>
      </p:sp>
      <p:sp>
        <p:nvSpPr>
          <p:cNvPr id="6" name="Thought Bubble: Cloud 5">
            <a:extLst>
              <a:ext uri="{FF2B5EF4-FFF2-40B4-BE49-F238E27FC236}">
                <a16:creationId xmlns:a16="http://schemas.microsoft.com/office/drawing/2014/main" id="{EBA2CA72-72CC-48F1-B1AA-498266893A95}"/>
              </a:ext>
            </a:extLst>
          </p:cNvPr>
          <p:cNvSpPr/>
          <p:nvPr/>
        </p:nvSpPr>
        <p:spPr>
          <a:xfrm>
            <a:off x="9590813" y="1862849"/>
            <a:ext cx="2424418" cy="16106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a:t>
            </a:r>
          </a:p>
        </p:txBody>
      </p:sp>
    </p:spTree>
    <p:extLst>
      <p:ext uri="{BB962C8B-B14F-4D97-AF65-F5344CB8AC3E}">
        <p14:creationId xmlns:p14="http://schemas.microsoft.com/office/powerpoint/2010/main" val="20662591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761385" y="5733249"/>
            <a:ext cx="465604" cy="197224"/>
          </a:xfrm>
          <a:prstGeom prst="rect">
            <a:avLst/>
          </a:prstGeom>
        </p:spPr>
        <p:txBody>
          <a:bodyPr vert="horz" wrap="square" lIns="0" tIns="0" rIns="0" bIns="0" rtlCol="0">
            <a:noAutofit/>
          </a:bodyPr>
          <a:lstStyle/>
          <a:p>
            <a:pPr marL="11202"/>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endParaRPr sz="1147">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57284" rIns="0" bIns="0" numCol="1" rtlCol="0" anchor="ctr" anchorCtr="0" compatLnSpc="1">
            <a:prstTxWarp prst="textNoShape">
              <a:avLst/>
            </a:prstTxWarp>
            <a:noAutofit/>
          </a:bodyPr>
          <a:lstStyle/>
          <a:p>
            <a:pPr marL="11202"/>
            <a:r>
              <a:rPr lang="en-US" spc="-97" dirty="0">
                <a:solidFill>
                  <a:srgbClr val="000000"/>
                </a:solidFill>
                <a:latin typeface="Calibri"/>
                <a:cs typeface="Calibri"/>
              </a:rPr>
              <a:t>Behavior Teaching Strategies</a:t>
            </a:r>
            <a:endParaRPr dirty="0">
              <a:solidFill>
                <a:srgbClr val="000000"/>
              </a:solidFill>
              <a:latin typeface="Calibri"/>
              <a:cs typeface="Calibri"/>
            </a:endParaRPr>
          </a:p>
        </p:txBody>
      </p:sp>
      <p:sp>
        <p:nvSpPr>
          <p:cNvPr id="9" name="object 9"/>
          <p:cNvSpPr txBox="1"/>
          <p:nvPr/>
        </p:nvSpPr>
        <p:spPr>
          <a:xfrm>
            <a:off x="2318439" y="1544336"/>
            <a:ext cx="6786844" cy="4051487"/>
          </a:xfrm>
          <a:prstGeom prst="rect">
            <a:avLst/>
          </a:prstGeom>
        </p:spPr>
        <p:txBody>
          <a:bodyPr vert="horz" wrap="square" lIns="0" tIns="0" rIns="0" bIns="0" rtlCol="0">
            <a:noAutofit/>
          </a:bodyPr>
          <a:lstStyle/>
          <a:p>
            <a:pPr marL="11202"/>
            <a:r>
              <a:rPr sz="2559" b="1" spc="-4" dirty="0">
                <a:latin typeface="Calibri"/>
                <a:cs typeface="Calibri"/>
              </a:rPr>
              <a:t>Ac</a:t>
            </a:r>
            <a:r>
              <a:rPr sz="2559" b="1" dirty="0">
                <a:latin typeface="Calibri"/>
                <a:cs typeface="Calibri"/>
              </a:rPr>
              <a:t>q</a:t>
            </a:r>
            <a:r>
              <a:rPr sz="2559" b="1" spc="-4" dirty="0">
                <a:latin typeface="Calibri"/>
                <a:cs typeface="Calibri"/>
              </a:rPr>
              <a:t>uisitio</a:t>
            </a:r>
            <a:r>
              <a:rPr sz="2559" b="1" dirty="0">
                <a:latin typeface="Calibri"/>
                <a:cs typeface="Calibri"/>
              </a:rPr>
              <a:t>n</a:t>
            </a:r>
            <a:r>
              <a:rPr sz="2559" b="1" spc="4" dirty="0">
                <a:latin typeface="Calibri"/>
                <a:cs typeface="Calibri"/>
              </a:rPr>
              <a:t> </a:t>
            </a:r>
            <a:r>
              <a:rPr sz="2559" b="1" spc="-4" dirty="0">
                <a:latin typeface="Calibri"/>
                <a:cs typeface="Calibri"/>
              </a:rPr>
              <a:t>Ch</a:t>
            </a:r>
            <a:r>
              <a:rPr sz="2559" b="1" dirty="0">
                <a:latin typeface="Calibri"/>
                <a:cs typeface="Calibri"/>
              </a:rPr>
              <a:t>a</a:t>
            </a:r>
            <a:r>
              <a:rPr sz="2559" b="1" spc="-4" dirty="0">
                <a:latin typeface="Calibri"/>
                <a:cs typeface="Calibri"/>
              </a:rPr>
              <a:t>llen</a:t>
            </a:r>
            <a:r>
              <a:rPr sz="2559" b="1" dirty="0">
                <a:latin typeface="Calibri"/>
                <a:cs typeface="Calibri"/>
              </a:rPr>
              <a:t>g</a:t>
            </a:r>
            <a:r>
              <a:rPr sz="2559" b="1" spc="-4" dirty="0">
                <a:latin typeface="Calibri"/>
                <a:cs typeface="Calibri"/>
              </a:rPr>
              <a:t>es</a:t>
            </a:r>
            <a:endParaRPr sz="2559" dirty="0">
              <a:latin typeface="Calibri"/>
              <a:cs typeface="Calibri"/>
            </a:endParaRPr>
          </a:p>
          <a:p>
            <a:pPr marL="438580" marR="11202" indent="-178682">
              <a:lnSpc>
                <a:spcPct val="101400"/>
              </a:lnSpc>
              <a:spcBef>
                <a:spcPts val="437"/>
              </a:spcBef>
              <a:buClr>
                <a:srgbClr val="24603B"/>
              </a:buClr>
              <a:buSzPct val="84782"/>
              <a:buFont typeface="Arial"/>
              <a:buChar char="•"/>
              <a:tabLst>
                <a:tab pos="431298" algn="l"/>
              </a:tabLst>
            </a:pPr>
            <a:r>
              <a:rPr sz="2030" spc="9" dirty="0">
                <a:latin typeface="Calibri"/>
                <a:cs typeface="Calibri"/>
              </a:rPr>
              <a:t>Absence of knowledge </a:t>
            </a:r>
            <a:r>
              <a:rPr sz="2030" spc="4" dirty="0">
                <a:latin typeface="Calibri"/>
                <a:cs typeface="Calibri"/>
              </a:rPr>
              <a:t>for</a:t>
            </a:r>
            <a:r>
              <a:rPr sz="2030" spc="9" dirty="0">
                <a:latin typeface="Calibri"/>
                <a:cs typeface="Calibri"/>
              </a:rPr>
              <a:t> executing </a:t>
            </a:r>
            <a:r>
              <a:rPr sz="2030" spc="4" dirty="0">
                <a:latin typeface="Calibri"/>
                <a:cs typeface="Calibri"/>
              </a:rPr>
              <a:t>skill</a:t>
            </a:r>
            <a:r>
              <a:rPr sz="2030" spc="9" dirty="0">
                <a:latin typeface="Calibri"/>
                <a:cs typeface="Calibri"/>
              </a:rPr>
              <a:t> or </a:t>
            </a:r>
            <a:r>
              <a:rPr sz="2030" spc="4" dirty="0">
                <a:latin typeface="Calibri"/>
                <a:cs typeface="Calibri"/>
              </a:rPr>
              <a:t>failu</a:t>
            </a:r>
            <a:r>
              <a:rPr sz="2030" spc="-4" dirty="0">
                <a:latin typeface="Calibri"/>
                <a:cs typeface="Calibri"/>
              </a:rPr>
              <a:t>r</a:t>
            </a:r>
            <a:r>
              <a:rPr sz="2030" spc="9" dirty="0">
                <a:latin typeface="Calibri"/>
                <a:cs typeface="Calibri"/>
              </a:rPr>
              <a:t>e</a:t>
            </a:r>
            <a:r>
              <a:rPr sz="2030" spc="4" dirty="0">
                <a:latin typeface="Calibri"/>
                <a:cs typeface="Calibri"/>
              </a:rPr>
              <a:t> to</a:t>
            </a:r>
            <a:r>
              <a:rPr sz="2030" spc="9" dirty="0">
                <a:latin typeface="Calibri"/>
                <a:cs typeface="Calibri"/>
              </a:rPr>
              <a:t> discriminate which social behaviors </a:t>
            </a:r>
            <a:r>
              <a:rPr sz="2030" spc="12" dirty="0">
                <a:latin typeface="Calibri"/>
                <a:cs typeface="Calibri"/>
              </a:rPr>
              <a:t>a</a:t>
            </a:r>
            <a:r>
              <a:rPr sz="2030" spc="-4" dirty="0">
                <a:latin typeface="Calibri"/>
                <a:cs typeface="Calibri"/>
              </a:rPr>
              <a:t>r</a:t>
            </a:r>
            <a:r>
              <a:rPr sz="2030" spc="9" dirty="0">
                <a:latin typeface="Calibri"/>
                <a:cs typeface="Calibri"/>
              </a:rPr>
              <a:t>e app</a:t>
            </a:r>
            <a:r>
              <a:rPr sz="2030" spc="-4" dirty="0">
                <a:latin typeface="Calibri"/>
                <a:cs typeface="Calibri"/>
              </a:rPr>
              <a:t>r</a:t>
            </a:r>
            <a:r>
              <a:rPr sz="2030" spc="9" dirty="0">
                <a:latin typeface="Calibri"/>
                <a:cs typeface="Calibri"/>
              </a:rPr>
              <a:t>opriate </a:t>
            </a:r>
            <a:r>
              <a:rPr sz="2030" spc="4" dirty="0">
                <a:latin typeface="Calibri"/>
                <a:cs typeface="Calibri"/>
              </a:rPr>
              <a:t>in</a:t>
            </a:r>
            <a:r>
              <a:rPr sz="2030" spc="9" dirty="0">
                <a:latin typeface="Calibri"/>
                <a:cs typeface="Calibri"/>
              </a:rPr>
              <a:t> specific situations (ca</a:t>
            </a:r>
            <a:r>
              <a:rPr sz="2030" spc="4" dirty="0">
                <a:latin typeface="Calibri"/>
                <a:cs typeface="Calibri"/>
              </a:rPr>
              <a:t>n</a:t>
            </a:r>
            <a:r>
              <a:rPr sz="2030" spc="9" dirty="0">
                <a:latin typeface="Calibri"/>
                <a:cs typeface="Calibri"/>
              </a:rPr>
              <a:t>’</a:t>
            </a:r>
            <a:r>
              <a:rPr sz="2030" spc="4" dirty="0">
                <a:latin typeface="Calibri"/>
                <a:cs typeface="Calibri"/>
              </a:rPr>
              <a:t>t</a:t>
            </a:r>
            <a:r>
              <a:rPr sz="2030" spc="9" dirty="0">
                <a:latin typeface="Calibri"/>
                <a:cs typeface="Calibri"/>
              </a:rPr>
              <a:t> d</a:t>
            </a:r>
            <a:r>
              <a:rPr sz="2030" spc="12" dirty="0">
                <a:latin typeface="Calibri"/>
                <a:cs typeface="Calibri"/>
              </a:rPr>
              <a:t>o</a:t>
            </a:r>
            <a:r>
              <a:rPr sz="1853" spc="4" dirty="0">
                <a:latin typeface="Calibri"/>
                <a:cs typeface="Calibri"/>
              </a:rPr>
              <a:t>)</a:t>
            </a:r>
            <a:endParaRPr sz="1853" dirty="0">
              <a:latin typeface="Calibri"/>
              <a:cs typeface="Calibri"/>
            </a:endParaRPr>
          </a:p>
          <a:p>
            <a:pPr>
              <a:lnSpc>
                <a:spcPts val="706"/>
              </a:lnSpc>
              <a:spcBef>
                <a:spcPts val="4"/>
              </a:spcBef>
              <a:buClr>
                <a:srgbClr val="24603B"/>
              </a:buClr>
              <a:buFont typeface="Arial"/>
              <a:buChar char="•"/>
            </a:pPr>
            <a:endParaRPr sz="706" dirty="0">
              <a:latin typeface="Calibri"/>
              <a:cs typeface="Calibri"/>
            </a:endParaRPr>
          </a:p>
          <a:p>
            <a:pPr marL="11202"/>
            <a:r>
              <a:rPr sz="2559" b="1" dirty="0">
                <a:latin typeface="Calibri"/>
                <a:cs typeface="Calibri"/>
              </a:rPr>
              <a:t>Performance</a:t>
            </a:r>
            <a:r>
              <a:rPr sz="2559" b="1" spc="4" dirty="0">
                <a:latin typeface="Calibri"/>
                <a:cs typeface="Calibri"/>
              </a:rPr>
              <a:t> </a:t>
            </a:r>
            <a:r>
              <a:rPr sz="2559" b="1" dirty="0">
                <a:latin typeface="Calibri"/>
                <a:cs typeface="Calibri"/>
              </a:rPr>
              <a:t>Challenges</a:t>
            </a:r>
            <a:endParaRPr sz="2559" dirty="0">
              <a:latin typeface="Calibri"/>
              <a:cs typeface="Calibri"/>
            </a:endParaRPr>
          </a:p>
          <a:p>
            <a:pPr marL="438580" marR="638545" indent="-178682">
              <a:lnSpc>
                <a:spcPct val="102699"/>
              </a:lnSpc>
              <a:spcBef>
                <a:spcPts val="432"/>
              </a:spcBef>
              <a:buClr>
                <a:srgbClr val="24603B"/>
              </a:buClr>
              <a:buSzPct val="84782"/>
              <a:buFont typeface="Arial"/>
              <a:buChar char="•"/>
              <a:tabLst>
                <a:tab pos="431298" algn="l"/>
              </a:tabLst>
            </a:pPr>
            <a:r>
              <a:rPr sz="2030" spc="4" dirty="0">
                <a:latin typeface="Calibri"/>
                <a:cs typeface="Calibri"/>
              </a:rPr>
              <a:t>Skill</a:t>
            </a:r>
            <a:r>
              <a:rPr sz="2030" spc="9" dirty="0">
                <a:latin typeface="Calibri"/>
                <a:cs typeface="Calibri"/>
              </a:rPr>
              <a:t> </a:t>
            </a:r>
            <a:r>
              <a:rPr sz="2030" spc="4" dirty="0">
                <a:latin typeface="Calibri"/>
                <a:cs typeface="Calibri"/>
              </a:rPr>
              <a:t>is</a:t>
            </a:r>
            <a:r>
              <a:rPr sz="2030" spc="9" dirty="0">
                <a:latin typeface="Calibri"/>
                <a:cs typeface="Calibri"/>
              </a:rPr>
              <a:t> </a:t>
            </a:r>
            <a:r>
              <a:rPr sz="2030" spc="12" dirty="0">
                <a:latin typeface="Calibri"/>
                <a:cs typeface="Calibri"/>
              </a:rPr>
              <a:t>p</a:t>
            </a:r>
            <a:r>
              <a:rPr sz="2030" spc="-4" dirty="0">
                <a:latin typeface="Calibri"/>
                <a:cs typeface="Calibri"/>
              </a:rPr>
              <a:t>r</a:t>
            </a:r>
            <a:r>
              <a:rPr sz="2030" spc="9" dirty="0">
                <a:latin typeface="Calibri"/>
                <a:cs typeface="Calibri"/>
              </a:rPr>
              <a:t>esent </a:t>
            </a:r>
            <a:r>
              <a:rPr sz="2030" spc="4" dirty="0">
                <a:latin typeface="Calibri"/>
                <a:cs typeface="Calibri"/>
              </a:rPr>
              <a:t>in</a:t>
            </a:r>
            <a:r>
              <a:rPr sz="2030" spc="9" dirty="0">
                <a:latin typeface="Calibri"/>
                <a:cs typeface="Calibri"/>
              </a:rPr>
              <a:t> </a:t>
            </a:r>
            <a:r>
              <a:rPr sz="2030" spc="-4" dirty="0">
                <a:latin typeface="Calibri"/>
                <a:cs typeface="Calibri"/>
              </a:rPr>
              <a:t>r</a:t>
            </a:r>
            <a:r>
              <a:rPr sz="2030" spc="9" dirty="0">
                <a:latin typeface="Calibri"/>
                <a:cs typeface="Calibri"/>
              </a:rPr>
              <a:t>epertoi</a:t>
            </a:r>
            <a:r>
              <a:rPr sz="2030" spc="-4" dirty="0">
                <a:latin typeface="Calibri"/>
                <a:cs typeface="Calibri"/>
              </a:rPr>
              <a:t>r</a:t>
            </a:r>
            <a:r>
              <a:rPr sz="2030" spc="9" dirty="0">
                <a:latin typeface="Calibri"/>
                <a:cs typeface="Calibri"/>
              </a:rPr>
              <a:t>e, but student </a:t>
            </a:r>
            <a:r>
              <a:rPr sz="2030" spc="4" dirty="0">
                <a:latin typeface="Calibri"/>
                <a:cs typeface="Calibri"/>
              </a:rPr>
              <a:t>fails</a:t>
            </a:r>
            <a:r>
              <a:rPr sz="2030" spc="9" dirty="0">
                <a:latin typeface="Calibri"/>
                <a:cs typeface="Calibri"/>
              </a:rPr>
              <a:t> to pe</a:t>
            </a:r>
            <a:r>
              <a:rPr sz="2030" spc="101" dirty="0">
                <a:latin typeface="Calibri"/>
                <a:cs typeface="Calibri"/>
              </a:rPr>
              <a:t>r</a:t>
            </a:r>
            <a:r>
              <a:rPr sz="2030" spc="9" dirty="0">
                <a:latin typeface="Calibri"/>
                <a:cs typeface="Calibri"/>
              </a:rPr>
              <a:t>fo</a:t>
            </a:r>
            <a:r>
              <a:rPr sz="2030" spc="62" dirty="0">
                <a:latin typeface="Calibri"/>
                <a:cs typeface="Calibri"/>
              </a:rPr>
              <a:t>r</a:t>
            </a:r>
            <a:r>
              <a:rPr sz="2030" spc="18" dirty="0">
                <a:latin typeface="Calibri"/>
                <a:cs typeface="Calibri"/>
              </a:rPr>
              <a:t>m</a:t>
            </a:r>
            <a:r>
              <a:rPr sz="2030" spc="9" dirty="0">
                <a:latin typeface="Calibri"/>
                <a:cs typeface="Calibri"/>
              </a:rPr>
              <a:t> at acceptable levels (wo</a:t>
            </a:r>
            <a:r>
              <a:rPr sz="2030" spc="4" dirty="0">
                <a:latin typeface="Calibri"/>
                <a:cs typeface="Calibri"/>
              </a:rPr>
              <a:t>n</a:t>
            </a:r>
            <a:r>
              <a:rPr sz="2030" spc="9" dirty="0">
                <a:latin typeface="Calibri"/>
                <a:cs typeface="Calibri"/>
              </a:rPr>
              <a:t>’</a:t>
            </a:r>
            <a:r>
              <a:rPr sz="2030" spc="4" dirty="0">
                <a:latin typeface="Calibri"/>
                <a:cs typeface="Calibri"/>
              </a:rPr>
              <a:t>t</a:t>
            </a:r>
            <a:r>
              <a:rPr sz="2030" spc="9" dirty="0">
                <a:latin typeface="Calibri"/>
                <a:cs typeface="Calibri"/>
              </a:rPr>
              <a:t> </a:t>
            </a:r>
            <a:r>
              <a:rPr sz="2030" spc="4" dirty="0">
                <a:latin typeface="Calibri"/>
                <a:cs typeface="Calibri"/>
              </a:rPr>
              <a:t>do)</a:t>
            </a:r>
            <a:endParaRPr sz="2030" dirty="0">
              <a:latin typeface="Calibri"/>
              <a:cs typeface="Calibri"/>
            </a:endParaRPr>
          </a:p>
          <a:p>
            <a:pPr>
              <a:lnSpc>
                <a:spcPts val="574"/>
              </a:lnSpc>
              <a:spcBef>
                <a:spcPts val="43"/>
              </a:spcBef>
              <a:buClr>
                <a:srgbClr val="24603B"/>
              </a:buClr>
              <a:buFont typeface="Arial"/>
              <a:buChar char="•"/>
            </a:pPr>
            <a:endParaRPr sz="618" dirty="0">
              <a:latin typeface="Calibri"/>
              <a:cs typeface="Calibri"/>
            </a:endParaRPr>
          </a:p>
          <a:p>
            <a:pPr marL="11202"/>
            <a:r>
              <a:rPr sz="2559" b="1" dirty="0">
                <a:latin typeface="Calibri"/>
                <a:cs typeface="Calibri"/>
              </a:rPr>
              <a:t>Flu</a:t>
            </a:r>
            <a:r>
              <a:rPr sz="2559" b="1" spc="-4" dirty="0">
                <a:latin typeface="Calibri"/>
                <a:cs typeface="Calibri"/>
              </a:rPr>
              <a:t>e</a:t>
            </a:r>
            <a:r>
              <a:rPr sz="2559" b="1" dirty="0">
                <a:latin typeface="Calibri"/>
                <a:cs typeface="Calibri"/>
              </a:rPr>
              <a:t>n</a:t>
            </a:r>
            <a:r>
              <a:rPr sz="2559" b="1" spc="-4" dirty="0">
                <a:latin typeface="Calibri"/>
                <a:cs typeface="Calibri"/>
              </a:rPr>
              <a:t>c</a:t>
            </a:r>
            <a:r>
              <a:rPr sz="2559" b="1" dirty="0">
                <a:latin typeface="Calibri"/>
                <a:cs typeface="Calibri"/>
              </a:rPr>
              <a:t>y</a:t>
            </a:r>
            <a:r>
              <a:rPr sz="2559" b="1" spc="4" dirty="0">
                <a:latin typeface="Calibri"/>
                <a:cs typeface="Calibri"/>
              </a:rPr>
              <a:t> </a:t>
            </a:r>
            <a:r>
              <a:rPr sz="2559" b="1" dirty="0">
                <a:latin typeface="Calibri"/>
                <a:cs typeface="Calibri"/>
              </a:rPr>
              <a:t>Chall</a:t>
            </a:r>
            <a:r>
              <a:rPr sz="2559" b="1" spc="-4" dirty="0">
                <a:latin typeface="Calibri"/>
                <a:cs typeface="Calibri"/>
              </a:rPr>
              <a:t>e</a:t>
            </a:r>
            <a:r>
              <a:rPr sz="2559" b="1" dirty="0">
                <a:latin typeface="Calibri"/>
                <a:cs typeface="Calibri"/>
              </a:rPr>
              <a:t>ng</a:t>
            </a:r>
            <a:r>
              <a:rPr sz="2559" b="1" spc="-4" dirty="0">
                <a:latin typeface="Calibri"/>
                <a:cs typeface="Calibri"/>
              </a:rPr>
              <a:t>e</a:t>
            </a:r>
            <a:r>
              <a:rPr sz="2559" b="1" dirty="0">
                <a:latin typeface="Calibri"/>
                <a:cs typeface="Calibri"/>
              </a:rPr>
              <a:t>s</a:t>
            </a:r>
            <a:endParaRPr sz="2559" dirty="0">
              <a:latin typeface="Calibri"/>
              <a:cs typeface="Calibri"/>
            </a:endParaRPr>
          </a:p>
          <a:p>
            <a:pPr>
              <a:lnSpc>
                <a:spcPts val="441"/>
              </a:lnSpc>
              <a:spcBef>
                <a:spcPts val="23"/>
              </a:spcBef>
            </a:pPr>
            <a:endParaRPr sz="353" dirty="0">
              <a:latin typeface="Calibri"/>
              <a:cs typeface="Calibri"/>
            </a:endParaRPr>
          </a:p>
          <a:p>
            <a:pPr marL="438580" marR="96342" indent="-178682">
              <a:lnSpc>
                <a:spcPct val="101400"/>
              </a:lnSpc>
              <a:buClr>
                <a:srgbClr val="24603B"/>
              </a:buClr>
              <a:buSzPct val="84782"/>
              <a:buFont typeface="Arial"/>
              <a:buChar char="•"/>
              <a:tabLst>
                <a:tab pos="431298" algn="l"/>
              </a:tabLst>
            </a:pPr>
            <a:r>
              <a:rPr sz="2030" spc="9" dirty="0">
                <a:latin typeface="Calibri"/>
                <a:cs typeface="Calibri"/>
              </a:rPr>
              <a:t>Lack of exposu</a:t>
            </a:r>
            <a:r>
              <a:rPr sz="2030" spc="-4" dirty="0">
                <a:latin typeface="Calibri"/>
                <a:cs typeface="Calibri"/>
              </a:rPr>
              <a:t>r</a:t>
            </a:r>
            <a:r>
              <a:rPr sz="2030" spc="9" dirty="0">
                <a:latin typeface="Calibri"/>
                <a:cs typeface="Calibri"/>
              </a:rPr>
              <a:t>e to suf</a:t>
            </a:r>
            <a:r>
              <a:rPr sz="2030" spc="4" dirty="0">
                <a:latin typeface="Calibri"/>
                <a:cs typeface="Calibri"/>
              </a:rPr>
              <a:t>ficient</a:t>
            </a:r>
            <a:r>
              <a:rPr sz="2030" spc="9" dirty="0">
                <a:latin typeface="Calibri"/>
                <a:cs typeface="Calibri"/>
              </a:rPr>
              <a:t> or </a:t>
            </a:r>
            <a:r>
              <a:rPr sz="2030" spc="4" dirty="0">
                <a:latin typeface="Calibri"/>
                <a:cs typeface="Calibri"/>
              </a:rPr>
              <a:t>skilled</a:t>
            </a:r>
            <a:r>
              <a:rPr sz="2030" spc="9" dirty="0">
                <a:latin typeface="Calibri"/>
                <a:cs typeface="Calibri"/>
              </a:rPr>
              <a:t> models of social behavio</a:t>
            </a:r>
            <a:r>
              <a:rPr sz="2030" spc="-212" dirty="0">
                <a:latin typeface="Calibri"/>
                <a:cs typeface="Calibri"/>
              </a:rPr>
              <a:t>r</a:t>
            </a:r>
            <a:r>
              <a:rPr sz="2030" spc="4" dirty="0">
                <a:latin typeface="Calibri"/>
                <a:cs typeface="Calibri"/>
              </a:rPr>
              <a:t>,</a:t>
            </a:r>
            <a:r>
              <a:rPr sz="2030" spc="9" dirty="0">
                <a:latin typeface="Calibri"/>
                <a:cs typeface="Calibri"/>
              </a:rPr>
              <a:t> insuf</a:t>
            </a:r>
            <a:r>
              <a:rPr sz="2030" spc="4" dirty="0">
                <a:latin typeface="Calibri"/>
                <a:cs typeface="Calibri"/>
              </a:rPr>
              <a:t>ficient</a:t>
            </a:r>
            <a:r>
              <a:rPr sz="2030" spc="9" dirty="0">
                <a:latin typeface="Calibri"/>
                <a:cs typeface="Calibri"/>
              </a:rPr>
              <a:t> </a:t>
            </a:r>
            <a:r>
              <a:rPr sz="2030" spc="-4" dirty="0">
                <a:latin typeface="Calibri"/>
                <a:cs typeface="Calibri"/>
              </a:rPr>
              <a:t>r</a:t>
            </a:r>
            <a:r>
              <a:rPr sz="2030" spc="9" dirty="0">
                <a:latin typeface="Calibri"/>
                <a:cs typeface="Calibri"/>
              </a:rPr>
              <a:t>ehearsal/practice or low rates or inconsistent delivery of </a:t>
            </a:r>
            <a:r>
              <a:rPr sz="2030" spc="-4" dirty="0">
                <a:latin typeface="Calibri"/>
                <a:cs typeface="Calibri"/>
              </a:rPr>
              <a:t>r</a:t>
            </a:r>
            <a:r>
              <a:rPr sz="2030" spc="9" dirty="0">
                <a:latin typeface="Calibri"/>
                <a:cs typeface="Calibri"/>
              </a:rPr>
              <a:t>einfo</a:t>
            </a:r>
            <a:r>
              <a:rPr sz="2030" spc="-12" dirty="0">
                <a:latin typeface="Calibri"/>
                <a:cs typeface="Calibri"/>
              </a:rPr>
              <a:t>r</a:t>
            </a:r>
            <a:r>
              <a:rPr sz="2030" spc="9" dirty="0">
                <a:latin typeface="Calibri"/>
                <a:cs typeface="Calibri"/>
              </a:rPr>
              <a:t>cement</a:t>
            </a:r>
            <a:r>
              <a:rPr lang="en-US" sz="2030" spc="9" dirty="0">
                <a:latin typeface="Calibri"/>
                <a:cs typeface="Calibri"/>
              </a:rPr>
              <a:t> of skilled performance</a:t>
            </a:r>
            <a:endParaRPr sz="2030" dirty="0">
              <a:latin typeface="Calibri"/>
              <a:cs typeface="Calibri"/>
            </a:endParaRPr>
          </a:p>
        </p:txBody>
      </p:sp>
    </p:spTree>
    <p:extLst>
      <p:ext uri="{BB962C8B-B14F-4D97-AF65-F5344CB8AC3E}">
        <p14:creationId xmlns:p14="http://schemas.microsoft.com/office/powerpoint/2010/main" val="15533363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2102225" y="274639"/>
            <a:ext cx="7987553" cy="1406245"/>
          </a:xfrm>
          <a:prstGeom prst="rect">
            <a:avLst/>
          </a:prstGeom>
        </p:spPr>
        <p:txBody>
          <a:bodyPr vert="horz" wrap="square" lIns="0" tIns="220695" rIns="0" bIns="0" numCol="1" rtlCol="0" anchor="ctr" anchorCtr="0" compatLnSpc="1">
            <a:prstTxWarp prst="textNoShape">
              <a:avLst/>
            </a:prstTxWarp>
            <a:noAutofit/>
          </a:bodyPr>
          <a:lstStyle/>
          <a:p>
            <a:pPr marL="11202"/>
            <a:r>
              <a:rPr lang="en-US" spc="-119" dirty="0">
                <a:solidFill>
                  <a:srgbClr val="000000"/>
                </a:solidFill>
                <a:latin typeface="Calibri"/>
                <a:cs typeface="Calibri"/>
              </a:rPr>
              <a:t>Behavior Teaching – Adapt your </a:t>
            </a:r>
            <a:br>
              <a:rPr lang="en-US" spc="-119" dirty="0">
                <a:solidFill>
                  <a:srgbClr val="000000"/>
                </a:solidFill>
                <a:latin typeface="Calibri"/>
                <a:cs typeface="Calibri"/>
              </a:rPr>
            </a:br>
            <a:r>
              <a:rPr lang="en-US" spc="-119" dirty="0">
                <a:solidFill>
                  <a:srgbClr val="000000"/>
                </a:solidFill>
                <a:latin typeface="Calibri"/>
                <a:cs typeface="Calibri"/>
              </a:rPr>
              <a:t>social skills curricula</a:t>
            </a:r>
            <a:endParaRPr dirty="0">
              <a:solidFill>
                <a:srgbClr val="000000"/>
              </a:solidFill>
              <a:latin typeface="Calibri"/>
              <a:cs typeface="Calibri"/>
            </a:endParaRPr>
          </a:p>
        </p:txBody>
      </p:sp>
      <p:sp>
        <p:nvSpPr>
          <p:cNvPr id="8" name="object 8"/>
          <p:cNvSpPr txBox="1"/>
          <p:nvPr/>
        </p:nvSpPr>
        <p:spPr>
          <a:xfrm>
            <a:off x="2318442" y="2033068"/>
            <a:ext cx="7475501" cy="4139132"/>
          </a:xfrm>
          <a:prstGeom prst="rect">
            <a:avLst/>
          </a:prstGeom>
        </p:spPr>
        <p:txBody>
          <a:bodyPr vert="horz" wrap="square" lIns="0" tIns="0" rIns="0" bIns="0" rtlCol="0">
            <a:noAutofit/>
          </a:bodyPr>
          <a:lstStyle/>
          <a:p>
            <a:pPr marL="177561" marR="11202" indent="-166918">
              <a:lnSpc>
                <a:spcPct val="101099"/>
              </a:lnSpc>
              <a:buClr>
                <a:srgbClr val="24603B"/>
              </a:buClr>
              <a:buSzPct val="85714"/>
              <a:buFont typeface="Arial"/>
              <a:buChar char="•"/>
              <a:tabLst>
                <a:tab pos="182041" algn="l"/>
              </a:tabLst>
            </a:pPr>
            <a:r>
              <a:rPr sz="2735" spc="12" dirty="0">
                <a:latin typeface="Calibri"/>
                <a:cs typeface="Calibri"/>
              </a:rPr>
              <a:t>So</a:t>
            </a:r>
            <a:r>
              <a:rPr sz="2735" spc="9" dirty="0">
                <a:latin typeface="Calibri"/>
                <a:cs typeface="Calibri"/>
              </a:rPr>
              <a:t>cial </a:t>
            </a:r>
            <a:r>
              <a:rPr sz="2735" spc="4" dirty="0">
                <a:latin typeface="Calibri"/>
                <a:cs typeface="Calibri"/>
              </a:rPr>
              <a:t>skills</a:t>
            </a:r>
            <a:r>
              <a:rPr sz="2735" spc="9" dirty="0">
                <a:latin typeface="Calibri"/>
                <a:cs typeface="Calibri"/>
              </a:rPr>
              <a:t> </a:t>
            </a:r>
            <a:r>
              <a:rPr sz="2735" spc="12" dirty="0">
                <a:latin typeface="Calibri"/>
                <a:cs typeface="Calibri"/>
              </a:rPr>
              <a:t>curriculum</a:t>
            </a:r>
            <a:r>
              <a:rPr sz="2735" spc="9" dirty="0">
                <a:latin typeface="Calibri"/>
                <a:cs typeface="Calibri"/>
              </a:rPr>
              <a:t> </a:t>
            </a:r>
            <a:r>
              <a:rPr sz="2735" spc="12" dirty="0">
                <a:latin typeface="Calibri"/>
                <a:cs typeface="Calibri"/>
              </a:rPr>
              <a:t>must</a:t>
            </a:r>
            <a:r>
              <a:rPr sz="2735" spc="9" dirty="0">
                <a:latin typeface="Calibri"/>
                <a:cs typeface="Calibri"/>
              </a:rPr>
              <a:t> </a:t>
            </a:r>
            <a:r>
              <a:rPr sz="2735" spc="18" dirty="0">
                <a:latin typeface="Calibri"/>
                <a:cs typeface="Calibri"/>
              </a:rPr>
              <a:t>match</a:t>
            </a:r>
            <a:r>
              <a:rPr sz="2735" spc="9" dirty="0">
                <a:latin typeface="Calibri"/>
                <a:cs typeface="Calibri"/>
              </a:rPr>
              <a:t> </a:t>
            </a:r>
            <a:r>
              <a:rPr sz="2735" spc="12" dirty="0">
                <a:latin typeface="Calibri"/>
                <a:cs typeface="Calibri"/>
              </a:rPr>
              <a:t>the</a:t>
            </a:r>
            <a:r>
              <a:rPr sz="2735" spc="9" dirty="0">
                <a:latin typeface="Calibri"/>
                <a:cs typeface="Calibri"/>
              </a:rPr>
              <a:t> specific </a:t>
            </a:r>
            <a:r>
              <a:rPr sz="2735" spc="12" dirty="0">
                <a:latin typeface="Calibri"/>
                <a:cs typeface="Calibri"/>
              </a:rPr>
              <a:t>need.</a:t>
            </a:r>
            <a:endParaRPr sz="2735" dirty="0">
              <a:latin typeface="Calibri"/>
              <a:cs typeface="Calibri"/>
            </a:endParaRPr>
          </a:p>
          <a:p>
            <a:pPr>
              <a:lnSpc>
                <a:spcPts val="706"/>
              </a:lnSpc>
              <a:spcBef>
                <a:spcPts val="4"/>
              </a:spcBef>
              <a:buClr>
                <a:srgbClr val="24603B"/>
              </a:buClr>
              <a:buFont typeface="Arial"/>
              <a:buChar char="•"/>
            </a:pPr>
            <a:endParaRPr sz="706" dirty="0">
              <a:latin typeface="Calibri"/>
              <a:cs typeface="Calibri"/>
            </a:endParaRPr>
          </a:p>
          <a:p>
            <a:pPr marL="182041" indent="-170839">
              <a:buClr>
                <a:srgbClr val="24603B"/>
              </a:buClr>
              <a:buSzPct val="85714"/>
              <a:buFont typeface="Arial"/>
              <a:buChar char="•"/>
              <a:tabLst>
                <a:tab pos="182041" algn="l"/>
              </a:tabLst>
            </a:pPr>
            <a:r>
              <a:rPr sz="2735" spc="12" dirty="0">
                <a:solidFill>
                  <a:srgbClr val="FF0000"/>
                </a:solidFill>
                <a:latin typeface="Calibri"/>
                <a:cs typeface="Calibri"/>
              </a:rPr>
              <a:t>An</a:t>
            </a:r>
            <a:r>
              <a:rPr sz="2735" spc="9" dirty="0">
                <a:solidFill>
                  <a:srgbClr val="FF0000"/>
                </a:solidFill>
                <a:latin typeface="Calibri"/>
                <a:cs typeface="Calibri"/>
              </a:rPr>
              <a:t> </a:t>
            </a:r>
            <a:r>
              <a:rPr sz="2735" spc="12" dirty="0">
                <a:solidFill>
                  <a:srgbClr val="FF0000"/>
                </a:solidFill>
                <a:latin typeface="Calibri"/>
                <a:cs typeface="Calibri"/>
              </a:rPr>
              <a:t>ideal</a:t>
            </a:r>
            <a:r>
              <a:rPr sz="2735" spc="9" dirty="0">
                <a:solidFill>
                  <a:srgbClr val="FF0000"/>
                </a:solidFill>
                <a:latin typeface="Calibri"/>
                <a:cs typeface="Calibri"/>
              </a:rPr>
              <a:t> </a:t>
            </a:r>
            <a:r>
              <a:rPr sz="2735" spc="12" dirty="0">
                <a:solidFill>
                  <a:srgbClr val="FF0000"/>
                </a:solidFill>
                <a:latin typeface="Calibri"/>
                <a:cs typeface="Calibri"/>
              </a:rPr>
              <a:t>curriculum</a:t>
            </a:r>
            <a:r>
              <a:rPr sz="2735" spc="9" dirty="0">
                <a:solidFill>
                  <a:srgbClr val="FF0000"/>
                </a:solidFill>
                <a:latin typeface="Calibri"/>
                <a:cs typeface="Calibri"/>
              </a:rPr>
              <a:t> </a:t>
            </a:r>
            <a:r>
              <a:rPr sz="2735" spc="12" dirty="0">
                <a:solidFill>
                  <a:srgbClr val="FF0000"/>
                </a:solidFill>
                <a:latin typeface="Calibri"/>
                <a:cs typeface="Calibri"/>
              </a:rPr>
              <a:t>does</a:t>
            </a:r>
            <a:r>
              <a:rPr sz="2735" spc="9" dirty="0">
                <a:solidFill>
                  <a:srgbClr val="FF0000"/>
                </a:solidFill>
                <a:latin typeface="Calibri"/>
                <a:cs typeface="Calibri"/>
              </a:rPr>
              <a:t> </a:t>
            </a:r>
            <a:r>
              <a:rPr sz="2735" spc="12" dirty="0">
                <a:solidFill>
                  <a:srgbClr val="FF0000"/>
                </a:solidFill>
                <a:latin typeface="Calibri"/>
                <a:cs typeface="Calibri"/>
              </a:rPr>
              <a:t>not</a:t>
            </a:r>
            <a:r>
              <a:rPr sz="2735" spc="9" dirty="0">
                <a:solidFill>
                  <a:srgbClr val="FF0000"/>
                </a:solidFill>
                <a:latin typeface="Calibri"/>
                <a:cs typeface="Calibri"/>
              </a:rPr>
              <a:t> exist.</a:t>
            </a:r>
            <a:endParaRPr sz="2735" dirty="0">
              <a:latin typeface="Calibri"/>
              <a:cs typeface="Calibri"/>
            </a:endParaRPr>
          </a:p>
          <a:p>
            <a:pPr>
              <a:lnSpc>
                <a:spcPts val="662"/>
              </a:lnSpc>
              <a:spcBef>
                <a:spcPts val="12"/>
              </a:spcBef>
              <a:buClr>
                <a:srgbClr val="24603B"/>
              </a:buClr>
              <a:buFont typeface="Arial"/>
              <a:buChar char="•"/>
            </a:pPr>
            <a:endParaRPr sz="706" dirty="0">
              <a:latin typeface="Calibri"/>
              <a:cs typeface="Calibri"/>
            </a:endParaRPr>
          </a:p>
          <a:p>
            <a:pPr marL="177561" marR="1067042" indent="-166918">
              <a:lnSpc>
                <a:spcPct val="100499"/>
              </a:lnSpc>
              <a:buClr>
                <a:srgbClr val="24603B"/>
              </a:buClr>
              <a:buSzPct val="85714"/>
              <a:buFont typeface="Arial"/>
              <a:buChar char="•"/>
              <a:tabLst>
                <a:tab pos="182041" algn="l"/>
              </a:tabLst>
            </a:pPr>
            <a:r>
              <a:rPr sz="2735" spc="12" dirty="0">
                <a:latin typeface="Calibri"/>
                <a:cs typeface="Calibri"/>
              </a:rPr>
              <a:t>Basic</a:t>
            </a:r>
            <a:r>
              <a:rPr sz="2735" spc="9" dirty="0">
                <a:latin typeface="Calibri"/>
                <a:cs typeface="Calibri"/>
              </a:rPr>
              <a:t> set </a:t>
            </a:r>
            <a:r>
              <a:rPr sz="2735" spc="12" dirty="0">
                <a:latin typeface="Calibri"/>
                <a:cs typeface="Calibri"/>
              </a:rPr>
              <a:t>of</a:t>
            </a:r>
            <a:r>
              <a:rPr sz="2735" spc="9" dirty="0">
                <a:latin typeface="Calibri"/>
                <a:cs typeface="Calibri"/>
              </a:rPr>
              <a:t> </a:t>
            </a:r>
            <a:r>
              <a:rPr sz="2735" spc="12" dirty="0">
                <a:latin typeface="Calibri"/>
                <a:cs typeface="Calibri"/>
              </a:rPr>
              <a:t>“P</a:t>
            </a:r>
            <a:r>
              <a:rPr sz="2735" spc="-9" dirty="0">
                <a:latin typeface="Calibri"/>
                <a:cs typeface="Calibri"/>
              </a:rPr>
              <a:t>r</a:t>
            </a:r>
            <a:r>
              <a:rPr sz="2735" spc="12" dirty="0">
                <a:latin typeface="Calibri"/>
                <a:cs typeface="Calibri"/>
              </a:rPr>
              <a:t>efer</a:t>
            </a:r>
            <a:r>
              <a:rPr sz="2735" spc="-9" dirty="0">
                <a:latin typeface="Calibri"/>
                <a:cs typeface="Calibri"/>
              </a:rPr>
              <a:t>r</a:t>
            </a:r>
            <a:r>
              <a:rPr sz="2735" spc="18" dirty="0">
                <a:latin typeface="Calibri"/>
                <a:cs typeface="Calibri"/>
              </a:rPr>
              <a:t>ed</a:t>
            </a:r>
            <a:r>
              <a:rPr sz="2735" spc="9" dirty="0">
                <a:latin typeface="Calibri"/>
                <a:cs typeface="Calibri"/>
              </a:rPr>
              <a:t> </a:t>
            </a:r>
            <a:r>
              <a:rPr sz="2735" spc="-132" dirty="0">
                <a:latin typeface="Calibri"/>
                <a:cs typeface="Calibri"/>
              </a:rPr>
              <a:t>T</a:t>
            </a:r>
            <a:r>
              <a:rPr sz="2735" spc="12" dirty="0">
                <a:latin typeface="Calibri"/>
                <a:cs typeface="Calibri"/>
              </a:rPr>
              <a:t>eaching Practice</a:t>
            </a:r>
            <a:r>
              <a:rPr sz="2735" spc="4" dirty="0">
                <a:latin typeface="Calibri"/>
                <a:cs typeface="Calibri"/>
              </a:rPr>
              <a:t>s</a:t>
            </a:r>
            <a:r>
              <a:rPr sz="2735" spc="12" dirty="0">
                <a:latin typeface="Calibri"/>
                <a:cs typeface="Calibri"/>
              </a:rPr>
              <a:t>”</a:t>
            </a:r>
            <a:r>
              <a:rPr sz="2735" spc="-71" dirty="0">
                <a:latin typeface="Calibri"/>
                <a:cs typeface="Calibri"/>
              </a:rPr>
              <a:t> </a:t>
            </a:r>
            <a:r>
              <a:rPr sz="2735" spc="9" dirty="0">
                <a:latin typeface="Calibri"/>
                <a:cs typeface="Calibri"/>
              </a:rPr>
              <a:t>exists.</a:t>
            </a:r>
            <a:endParaRPr sz="2735" dirty="0">
              <a:latin typeface="Calibri"/>
              <a:cs typeface="Calibri"/>
            </a:endParaRPr>
          </a:p>
          <a:p>
            <a:pPr>
              <a:lnSpc>
                <a:spcPts val="662"/>
              </a:lnSpc>
              <a:spcBef>
                <a:spcPts val="31"/>
              </a:spcBef>
              <a:buClr>
                <a:srgbClr val="24603B"/>
              </a:buClr>
              <a:buFont typeface="Arial"/>
              <a:buChar char="•"/>
            </a:pPr>
            <a:endParaRPr sz="706" dirty="0">
              <a:latin typeface="Calibri"/>
              <a:cs typeface="Calibri"/>
            </a:endParaRPr>
          </a:p>
          <a:p>
            <a:pPr marL="177561" marR="259340" indent="-166918">
              <a:lnSpc>
                <a:spcPct val="100499"/>
              </a:lnSpc>
              <a:buClr>
                <a:srgbClr val="24603B"/>
              </a:buClr>
              <a:buSzPct val="85714"/>
              <a:buFont typeface="Arial"/>
              <a:buChar char="•"/>
              <a:tabLst>
                <a:tab pos="182041" algn="l"/>
              </a:tabLst>
            </a:pPr>
            <a:r>
              <a:rPr sz="2735" spc="9" dirty="0">
                <a:latin typeface="Calibri"/>
                <a:cs typeface="Calibri"/>
              </a:rPr>
              <a:t>Initially</a:t>
            </a:r>
            <a:r>
              <a:rPr sz="2735" spc="4" dirty="0">
                <a:latin typeface="Calibri"/>
                <a:cs typeface="Calibri"/>
              </a:rPr>
              <a:t>,</a:t>
            </a:r>
            <a:r>
              <a:rPr sz="2735" spc="9" dirty="0">
                <a:latin typeface="Calibri"/>
                <a:cs typeface="Calibri"/>
              </a:rPr>
              <a:t> </a:t>
            </a:r>
            <a:r>
              <a:rPr sz="2735" spc="12" dirty="0">
                <a:latin typeface="Calibri"/>
                <a:cs typeface="Calibri"/>
              </a:rPr>
              <a:t>lea</a:t>
            </a:r>
            <a:r>
              <a:rPr sz="2735" spc="62" dirty="0">
                <a:latin typeface="Calibri"/>
                <a:cs typeface="Calibri"/>
              </a:rPr>
              <a:t>r</a:t>
            </a:r>
            <a:r>
              <a:rPr sz="2735" spc="12" dirty="0">
                <a:latin typeface="Calibri"/>
                <a:cs typeface="Calibri"/>
              </a:rPr>
              <a:t>ning</a:t>
            </a:r>
            <a:r>
              <a:rPr sz="2735" spc="9" dirty="0">
                <a:latin typeface="Calibri"/>
                <a:cs typeface="Calibri"/>
              </a:rPr>
              <a:t> </a:t>
            </a:r>
            <a:r>
              <a:rPr sz="2735" spc="18" dirty="0">
                <a:latin typeface="Calibri"/>
                <a:cs typeface="Calibri"/>
              </a:rPr>
              <a:t>how</a:t>
            </a:r>
            <a:r>
              <a:rPr sz="2735" spc="9" dirty="0">
                <a:latin typeface="Calibri"/>
                <a:cs typeface="Calibri"/>
              </a:rPr>
              <a:t> </a:t>
            </a:r>
            <a:r>
              <a:rPr sz="2735" spc="12" dirty="0">
                <a:latin typeface="Calibri"/>
                <a:cs typeface="Calibri"/>
              </a:rPr>
              <a:t>to</a:t>
            </a:r>
            <a:r>
              <a:rPr sz="2735" spc="9" dirty="0">
                <a:latin typeface="Calibri"/>
                <a:cs typeface="Calibri"/>
              </a:rPr>
              <a:t> </a:t>
            </a:r>
            <a:r>
              <a:rPr sz="2735" spc="12" dirty="0">
                <a:latin typeface="Calibri"/>
                <a:cs typeface="Calibri"/>
              </a:rPr>
              <a:t>teach</a:t>
            </a:r>
            <a:r>
              <a:rPr sz="2735" spc="9" dirty="0">
                <a:latin typeface="Calibri"/>
                <a:cs typeface="Calibri"/>
              </a:rPr>
              <a:t> social</a:t>
            </a:r>
            <a:r>
              <a:rPr sz="2735" spc="4" dirty="0">
                <a:latin typeface="Calibri"/>
                <a:cs typeface="Calibri"/>
              </a:rPr>
              <a:t> skills</a:t>
            </a:r>
            <a:r>
              <a:rPr sz="2735" spc="9" dirty="0">
                <a:latin typeface="Calibri"/>
                <a:cs typeface="Calibri"/>
              </a:rPr>
              <a:t> </a:t>
            </a:r>
            <a:r>
              <a:rPr sz="2735" spc="12" dirty="0">
                <a:latin typeface="Calibri"/>
                <a:cs typeface="Calibri"/>
              </a:rPr>
              <a:t>takes</a:t>
            </a:r>
            <a:r>
              <a:rPr sz="2735" spc="9" dirty="0">
                <a:latin typeface="Calibri"/>
                <a:cs typeface="Calibri"/>
              </a:rPr>
              <a:t> </a:t>
            </a:r>
            <a:r>
              <a:rPr sz="2735" spc="12" dirty="0">
                <a:latin typeface="Calibri"/>
                <a:cs typeface="Calibri"/>
              </a:rPr>
              <a:t>time</a:t>
            </a:r>
            <a:r>
              <a:rPr sz="2735" spc="9" dirty="0">
                <a:latin typeface="Calibri"/>
                <a:cs typeface="Calibri"/>
              </a:rPr>
              <a:t> </a:t>
            </a:r>
            <a:r>
              <a:rPr sz="2735" spc="18" dirty="0">
                <a:latin typeface="Calibri"/>
                <a:cs typeface="Calibri"/>
              </a:rPr>
              <a:t>and</a:t>
            </a:r>
            <a:r>
              <a:rPr sz="2735" spc="9" dirty="0">
                <a:latin typeface="Calibri"/>
                <a:cs typeface="Calibri"/>
              </a:rPr>
              <a:t> </a:t>
            </a:r>
            <a:r>
              <a:rPr sz="2735" spc="12" dirty="0">
                <a:latin typeface="Calibri"/>
                <a:cs typeface="Calibri"/>
              </a:rPr>
              <a:t>energ</a:t>
            </a:r>
            <a:r>
              <a:rPr sz="2735" spc="9" dirty="0">
                <a:latin typeface="Calibri"/>
                <a:cs typeface="Calibri"/>
              </a:rPr>
              <a:t>y</a:t>
            </a:r>
            <a:r>
              <a:rPr sz="2735" spc="4" dirty="0">
                <a:latin typeface="Calibri"/>
                <a:cs typeface="Calibri"/>
              </a:rPr>
              <a:t>.</a:t>
            </a:r>
            <a:endParaRPr lang="en-US" sz="2735" spc="4" dirty="0">
              <a:latin typeface="Calibri"/>
              <a:cs typeface="Calibri"/>
            </a:endParaRPr>
          </a:p>
          <a:p>
            <a:pPr marL="177561" marR="259340" indent="-166918">
              <a:lnSpc>
                <a:spcPct val="100499"/>
              </a:lnSpc>
              <a:buClr>
                <a:srgbClr val="24603B"/>
              </a:buClr>
              <a:buSzPct val="85714"/>
              <a:buFont typeface="Arial"/>
              <a:buChar char="•"/>
              <a:tabLst>
                <a:tab pos="182041" algn="l"/>
              </a:tabLst>
            </a:pPr>
            <a:r>
              <a:rPr lang="en-US" sz="2735" spc="4" dirty="0">
                <a:latin typeface="Calibri"/>
                <a:cs typeface="Calibri"/>
              </a:rPr>
              <a:t>And there must be a plan to prompt and reinforce social skills in the natural context.</a:t>
            </a:r>
            <a:endParaRPr sz="2735" dirty="0">
              <a:latin typeface="Calibri"/>
              <a:cs typeface="Calibri"/>
            </a:endParaRPr>
          </a:p>
        </p:txBody>
      </p:sp>
    </p:spTree>
    <p:extLst>
      <p:ext uri="{BB962C8B-B14F-4D97-AF65-F5344CB8AC3E}">
        <p14:creationId xmlns:p14="http://schemas.microsoft.com/office/powerpoint/2010/main" val="41103019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2102225" y="274639"/>
            <a:ext cx="7987553" cy="1406245"/>
          </a:xfrm>
          <a:prstGeom prst="rect">
            <a:avLst/>
          </a:prstGeom>
        </p:spPr>
        <p:txBody>
          <a:bodyPr vert="horz" wrap="square" lIns="0" tIns="0" rIns="0" bIns="0" numCol="1" rtlCol="0" anchor="ctr" anchorCtr="0" compatLnSpc="1">
            <a:prstTxWarp prst="textNoShape">
              <a:avLst/>
            </a:prstTxWarp>
            <a:noAutofit/>
          </a:bodyPr>
          <a:lstStyle/>
          <a:p>
            <a:pPr marL="11202" marR="11202">
              <a:lnSpc>
                <a:spcPct val="100099"/>
              </a:lnSpc>
            </a:pPr>
            <a:r>
              <a:rPr lang="en-US" spc="-97" dirty="0">
                <a:solidFill>
                  <a:srgbClr val="000000"/>
                </a:solidFill>
                <a:latin typeface="Calibri"/>
                <a:cs typeface="Calibri"/>
              </a:rPr>
              <a:t>Behavioral</a:t>
            </a:r>
            <a:r>
              <a:rPr spc="-180" dirty="0">
                <a:solidFill>
                  <a:srgbClr val="000000"/>
                </a:solidFill>
                <a:latin typeface="Calibri"/>
                <a:cs typeface="Calibri"/>
              </a:rPr>
              <a:t> </a:t>
            </a:r>
            <a:r>
              <a:rPr spc="-97" dirty="0">
                <a:solidFill>
                  <a:srgbClr val="000000"/>
                </a:solidFill>
                <a:latin typeface="Calibri"/>
                <a:cs typeface="Calibri"/>
              </a:rPr>
              <a:t>Skill</a:t>
            </a:r>
            <a:r>
              <a:rPr dirty="0">
                <a:solidFill>
                  <a:srgbClr val="000000"/>
                </a:solidFill>
                <a:latin typeface="Calibri"/>
                <a:cs typeface="Calibri"/>
              </a:rPr>
              <a:t>s</a:t>
            </a:r>
            <a:r>
              <a:rPr spc="-180" dirty="0">
                <a:solidFill>
                  <a:srgbClr val="000000"/>
                </a:solidFill>
                <a:latin typeface="Calibri"/>
                <a:cs typeface="Calibri"/>
              </a:rPr>
              <a:t> </a:t>
            </a:r>
            <a:r>
              <a:rPr spc="-97" dirty="0">
                <a:solidFill>
                  <a:srgbClr val="000000"/>
                </a:solidFill>
                <a:latin typeface="Calibri"/>
                <a:cs typeface="Calibri"/>
              </a:rPr>
              <a:t>Instructio</a:t>
            </a:r>
            <a:r>
              <a:rPr dirty="0">
                <a:solidFill>
                  <a:srgbClr val="000000"/>
                </a:solidFill>
                <a:latin typeface="Calibri"/>
                <a:cs typeface="Calibri"/>
              </a:rPr>
              <a:t>n</a:t>
            </a:r>
            <a:r>
              <a:rPr spc="-180" dirty="0">
                <a:solidFill>
                  <a:srgbClr val="000000"/>
                </a:solidFill>
                <a:latin typeface="Calibri"/>
                <a:cs typeface="Calibri"/>
              </a:rPr>
              <a:t> </a:t>
            </a:r>
            <a:r>
              <a:rPr spc="-97" dirty="0">
                <a:solidFill>
                  <a:srgbClr val="000000"/>
                </a:solidFill>
                <a:latin typeface="Calibri"/>
                <a:cs typeface="Calibri"/>
              </a:rPr>
              <a:t>a</a:t>
            </a:r>
            <a:r>
              <a:rPr dirty="0">
                <a:solidFill>
                  <a:srgbClr val="000000"/>
                </a:solidFill>
                <a:latin typeface="Calibri"/>
                <a:cs typeface="Calibri"/>
              </a:rPr>
              <a:t>t</a:t>
            </a:r>
            <a:r>
              <a:rPr spc="-97" dirty="0">
                <a:solidFill>
                  <a:srgbClr val="000000"/>
                </a:solidFill>
                <a:latin typeface="Calibri"/>
                <a:cs typeface="Calibri"/>
              </a:rPr>
              <a:t> </a:t>
            </a:r>
            <a:r>
              <a:rPr lang="en-US" spc="-97" dirty="0">
                <a:solidFill>
                  <a:srgbClr val="000000"/>
                </a:solidFill>
                <a:latin typeface="Calibri"/>
                <a:cs typeface="Calibri"/>
              </a:rPr>
              <a:t>the </a:t>
            </a:r>
            <a:br>
              <a:rPr lang="en-US" spc="-97" dirty="0">
                <a:solidFill>
                  <a:srgbClr val="000000"/>
                </a:solidFill>
                <a:latin typeface="Calibri"/>
                <a:cs typeface="Calibri"/>
              </a:rPr>
            </a:br>
            <a:r>
              <a:rPr spc="-97" dirty="0">
                <a:solidFill>
                  <a:srgbClr val="000000"/>
                </a:solidFill>
                <a:latin typeface="Calibri"/>
                <a:cs typeface="Calibri"/>
              </a:rPr>
              <a:t>Intensiv</a:t>
            </a:r>
            <a:r>
              <a:rPr dirty="0">
                <a:solidFill>
                  <a:srgbClr val="000000"/>
                </a:solidFill>
                <a:latin typeface="Calibri"/>
                <a:cs typeface="Calibri"/>
              </a:rPr>
              <a:t>e</a:t>
            </a:r>
            <a:r>
              <a:rPr spc="-180" dirty="0">
                <a:solidFill>
                  <a:srgbClr val="000000"/>
                </a:solidFill>
                <a:latin typeface="Calibri"/>
                <a:cs typeface="Calibri"/>
              </a:rPr>
              <a:t> </a:t>
            </a:r>
            <a:r>
              <a:rPr spc="-97" dirty="0">
                <a:solidFill>
                  <a:srgbClr val="000000"/>
                </a:solidFill>
                <a:latin typeface="Calibri"/>
                <a:cs typeface="Calibri"/>
              </a:rPr>
              <a:t>Level</a:t>
            </a:r>
            <a:endParaRPr dirty="0">
              <a:solidFill>
                <a:srgbClr val="000000"/>
              </a:solidFill>
              <a:latin typeface="Calibri"/>
              <a:cs typeface="Calibri"/>
            </a:endParaRPr>
          </a:p>
        </p:txBody>
      </p:sp>
      <p:sp>
        <p:nvSpPr>
          <p:cNvPr id="8" name="object 8"/>
          <p:cNvSpPr txBox="1">
            <a:spLocks noGrp="1"/>
          </p:cNvSpPr>
          <p:nvPr>
            <p:ph idx="1"/>
          </p:nvPr>
        </p:nvSpPr>
        <p:spPr>
          <a:xfrm>
            <a:off x="2102225" y="1919923"/>
            <a:ext cx="7987553" cy="4446588"/>
          </a:xfrm>
          <a:prstGeom prst="rect">
            <a:avLst/>
          </a:prstGeom>
        </p:spPr>
        <p:txBody>
          <a:bodyPr vert="horz" wrap="square" lIns="0" tIns="0" rIns="0" bIns="0" numCol="1" rtlCol="0" anchor="t" anchorCtr="0" compatLnSpc="1">
            <a:prstTxWarp prst="textNoShape">
              <a:avLst/>
            </a:prstTxWarp>
            <a:noAutofit/>
          </a:bodyPr>
          <a:lstStyle/>
          <a:p>
            <a:pPr marL="177561" marR="122107" indent="-166918">
              <a:lnSpc>
                <a:spcPts val="3088"/>
              </a:lnSpc>
              <a:buClr>
                <a:srgbClr val="24603B"/>
              </a:buClr>
              <a:buSzPct val="84745"/>
              <a:buFont typeface="Arial"/>
              <a:buChar char="•"/>
              <a:tabLst>
                <a:tab pos="182041" algn="l"/>
              </a:tabLst>
            </a:pPr>
            <a:r>
              <a:rPr sz="2559" dirty="0">
                <a:latin typeface="Calibri"/>
                <a:cs typeface="Calibri"/>
              </a:rPr>
              <a:t>Link</a:t>
            </a:r>
            <a:r>
              <a:rPr sz="2559" spc="4" dirty="0">
                <a:latin typeface="Calibri"/>
                <a:cs typeface="Calibri"/>
              </a:rPr>
              <a:t> </a:t>
            </a:r>
            <a:r>
              <a:rPr sz="2559" dirty="0">
                <a:latin typeface="Calibri"/>
                <a:cs typeface="Calibri"/>
              </a:rPr>
              <a:t>with</a:t>
            </a:r>
            <a:r>
              <a:rPr sz="2559" spc="4" dirty="0">
                <a:latin typeface="Calibri"/>
                <a:cs typeface="Calibri"/>
              </a:rPr>
              <a:t> </a:t>
            </a:r>
            <a:r>
              <a:rPr sz="2559" dirty="0">
                <a:latin typeface="Calibri"/>
                <a:cs typeface="Calibri"/>
              </a:rPr>
              <a:t>functional</a:t>
            </a:r>
            <a:r>
              <a:rPr sz="2559" spc="4" dirty="0">
                <a:latin typeface="Calibri"/>
                <a:cs typeface="Calibri"/>
              </a:rPr>
              <a:t> </a:t>
            </a:r>
            <a:r>
              <a:rPr sz="2559" dirty="0">
                <a:latin typeface="Calibri"/>
                <a:cs typeface="Calibri"/>
              </a:rPr>
              <a:t>assessment</a:t>
            </a:r>
            <a:r>
              <a:rPr sz="2559" spc="4" dirty="0">
                <a:latin typeface="Calibri"/>
                <a:cs typeface="Calibri"/>
              </a:rPr>
              <a:t> </a:t>
            </a:r>
            <a:r>
              <a:rPr sz="2559" dirty="0">
                <a:latin typeface="Calibri"/>
                <a:cs typeface="Calibri"/>
              </a:rPr>
              <a:t>and</a:t>
            </a:r>
            <a:r>
              <a:rPr sz="2559" spc="4" dirty="0">
                <a:latin typeface="Calibri"/>
                <a:cs typeface="Calibri"/>
              </a:rPr>
              <a:t> </a:t>
            </a:r>
            <a:r>
              <a:rPr sz="2559" dirty="0">
                <a:latin typeface="Calibri"/>
                <a:cs typeface="Calibri"/>
              </a:rPr>
              <a:t>behavior planning</a:t>
            </a:r>
          </a:p>
          <a:p>
            <a:pPr>
              <a:lnSpc>
                <a:spcPts val="529"/>
              </a:lnSpc>
              <a:spcBef>
                <a:spcPts val="37"/>
              </a:spcBef>
              <a:buClr>
                <a:srgbClr val="24603B"/>
              </a:buClr>
              <a:buFont typeface="Arial"/>
              <a:buChar char="•"/>
            </a:pPr>
            <a:endParaRPr sz="529" dirty="0">
              <a:latin typeface="Calibri"/>
              <a:cs typeface="Calibri"/>
            </a:endParaRPr>
          </a:p>
          <a:p>
            <a:pPr marL="177561" marR="11202" indent="-166918">
              <a:lnSpc>
                <a:spcPct val="100800"/>
              </a:lnSpc>
              <a:buClr>
                <a:srgbClr val="24603B"/>
              </a:buClr>
              <a:buSzPct val="84745"/>
              <a:buFont typeface="Arial"/>
              <a:buChar char="•"/>
              <a:tabLst>
                <a:tab pos="182041" algn="l"/>
              </a:tabLst>
            </a:pPr>
            <a:r>
              <a:rPr sz="2559" dirty="0">
                <a:latin typeface="Calibri"/>
                <a:cs typeface="Calibri"/>
              </a:rPr>
              <a:t>C</a:t>
            </a:r>
            <a:r>
              <a:rPr sz="2559" spc="-12" dirty="0">
                <a:latin typeface="Calibri"/>
                <a:cs typeface="Calibri"/>
              </a:rPr>
              <a:t>r</a:t>
            </a:r>
            <a:r>
              <a:rPr sz="2559" dirty="0">
                <a:latin typeface="Calibri"/>
                <a:cs typeface="Calibri"/>
              </a:rPr>
              <a:t>eate</a:t>
            </a:r>
            <a:r>
              <a:rPr sz="2559" spc="4" dirty="0">
                <a:latin typeface="Calibri"/>
                <a:cs typeface="Calibri"/>
              </a:rPr>
              <a:t> </a:t>
            </a:r>
            <a:r>
              <a:rPr sz="2559" dirty="0">
                <a:latin typeface="Calibri"/>
                <a:cs typeface="Calibri"/>
              </a:rPr>
              <a:t>individualized</a:t>
            </a:r>
            <a:r>
              <a:rPr sz="2559" spc="4" dirty="0">
                <a:latin typeface="Calibri"/>
                <a:cs typeface="Calibri"/>
              </a:rPr>
              <a:t> </a:t>
            </a:r>
            <a:r>
              <a:rPr sz="2559" dirty="0">
                <a:latin typeface="Calibri"/>
                <a:cs typeface="Calibri"/>
              </a:rPr>
              <a:t>plans</a:t>
            </a:r>
            <a:r>
              <a:rPr sz="2559" spc="4" dirty="0">
                <a:latin typeface="Calibri"/>
                <a:cs typeface="Calibri"/>
              </a:rPr>
              <a:t> </a:t>
            </a:r>
            <a:r>
              <a:rPr sz="2559" dirty="0">
                <a:latin typeface="Calibri"/>
                <a:cs typeface="Calibri"/>
              </a:rPr>
              <a:t>within</a:t>
            </a:r>
            <a:r>
              <a:rPr sz="2559" spc="4" dirty="0">
                <a:latin typeface="Calibri"/>
                <a:cs typeface="Calibri"/>
              </a:rPr>
              <a:t> </a:t>
            </a:r>
            <a:r>
              <a:rPr sz="2559" dirty="0">
                <a:latin typeface="Calibri"/>
                <a:cs typeface="Calibri"/>
              </a:rPr>
              <a:t>the</a:t>
            </a:r>
            <a:r>
              <a:rPr sz="2559" spc="4" dirty="0">
                <a:latin typeface="Calibri"/>
                <a:cs typeface="Calibri"/>
              </a:rPr>
              <a:t> </a:t>
            </a:r>
            <a:r>
              <a:rPr sz="2559" dirty="0">
                <a:latin typeface="Calibri"/>
                <a:cs typeface="Calibri"/>
              </a:rPr>
              <a:t>context o</a:t>
            </a:r>
            <a:r>
              <a:rPr sz="2559" spc="4" dirty="0">
                <a:latin typeface="Calibri"/>
                <a:cs typeface="Calibri"/>
              </a:rPr>
              <a:t>f </a:t>
            </a:r>
            <a:r>
              <a:rPr sz="2559" dirty="0">
                <a:latin typeface="Calibri"/>
                <a:cs typeface="Calibri"/>
              </a:rPr>
              <a:t>the</a:t>
            </a:r>
            <a:r>
              <a:rPr sz="2559" spc="4" dirty="0">
                <a:latin typeface="Calibri"/>
                <a:cs typeface="Calibri"/>
              </a:rPr>
              <a:t> </a:t>
            </a:r>
            <a:r>
              <a:rPr sz="2559" dirty="0">
                <a:latin typeface="Calibri"/>
                <a:cs typeface="Calibri"/>
              </a:rPr>
              <a:t>Universal</a:t>
            </a:r>
            <a:r>
              <a:rPr sz="2559" spc="4" dirty="0">
                <a:latin typeface="Calibri"/>
                <a:cs typeface="Calibri"/>
              </a:rPr>
              <a:t> </a:t>
            </a:r>
            <a:r>
              <a:rPr sz="2559" spc="-4" dirty="0">
                <a:latin typeface="Calibri"/>
                <a:cs typeface="Calibri"/>
              </a:rPr>
              <a:t>(</a:t>
            </a:r>
            <a:r>
              <a:rPr sz="2559" dirty="0">
                <a:latin typeface="Calibri"/>
                <a:cs typeface="Calibri"/>
              </a:rPr>
              <a:t>school-wide)</a:t>
            </a:r>
            <a:r>
              <a:rPr sz="2559" spc="4" dirty="0">
                <a:latin typeface="Calibri"/>
                <a:cs typeface="Calibri"/>
              </a:rPr>
              <a:t> </a:t>
            </a:r>
            <a:r>
              <a:rPr sz="2559" dirty="0">
                <a:latin typeface="Calibri"/>
                <a:cs typeface="Calibri"/>
              </a:rPr>
              <a:t>social</a:t>
            </a:r>
            <a:r>
              <a:rPr sz="2559" spc="4" dirty="0">
                <a:latin typeface="Calibri"/>
                <a:cs typeface="Calibri"/>
              </a:rPr>
              <a:t> </a:t>
            </a:r>
            <a:r>
              <a:rPr sz="2559" dirty="0">
                <a:latin typeface="Calibri"/>
                <a:cs typeface="Calibri"/>
              </a:rPr>
              <a:t>skills instruction</a:t>
            </a:r>
          </a:p>
          <a:p>
            <a:pPr>
              <a:lnSpc>
                <a:spcPts val="574"/>
              </a:lnSpc>
              <a:spcBef>
                <a:spcPts val="22"/>
              </a:spcBef>
              <a:buClr>
                <a:srgbClr val="24603B"/>
              </a:buClr>
              <a:buFont typeface="Arial"/>
              <a:buChar char="•"/>
            </a:pPr>
            <a:endParaRPr sz="618" dirty="0">
              <a:latin typeface="Calibri"/>
              <a:cs typeface="Calibri"/>
            </a:endParaRPr>
          </a:p>
          <a:p>
            <a:pPr marL="182041" indent="-170839">
              <a:buClr>
                <a:srgbClr val="24603B"/>
              </a:buClr>
              <a:buSzPct val="84745"/>
              <a:buFont typeface="Arial"/>
              <a:buChar char="•"/>
              <a:tabLst>
                <a:tab pos="182041" algn="l"/>
              </a:tabLst>
            </a:pPr>
            <a:r>
              <a:rPr sz="2559" dirty="0">
                <a:latin typeface="Calibri"/>
                <a:cs typeface="Calibri"/>
              </a:rPr>
              <a:t>P</a:t>
            </a:r>
            <a:r>
              <a:rPr sz="2559" spc="-12" dirty="0">
                <a:latin typeface="Calibri"/>
                <a:cs typeface="Calibri"/>
              </a:rPr>
              <a:t>r</a:t>
            </a:r>
            <a:r>
              <a:rPr sz="2559" dirty="0">
                <a:latin typeface="Calibri"/>
                <a:cs typeface="Calibri"/>
              </a:rPr>
              <a:t>e-teach</a:t>
            </a:r>
            <a:r>
              <a:rPr sz="2559" spc="4" dirty="0">
                <a:latin typeface="Calibri"/>
                <a:cs typeface="Calibri"/>
              </a:rPr>
              <a:t>, </a:t>
            </a:r>
            <a:r>
              <a:rPr sz="2559" dirty="0">
                <a:latin typeface="Calibri"/>
                <a:cs typeface="Calibri"/>
              </a:rPr>
              <a:t>p</a:t>
            </a:r>
            <a:r>
              <a:rPr sz="2559" spc="-12" dirty="0">
                <a:latin typeface="Calibri"/>
                <a:cs typeface="Calibri"/>
              </a:rPr>
              <a:t>r</a:t>
            </a:r>
            <a:r>
              <a:rPr sz="2559" dirty="0">
                <a:latin typeface="Calibri"/>
                <a:cs typeface="Calibri"/>
              </a:rPr>
              <a:t>e-cor</a:t>
            </a:r>
            <a:r>
              <a:rPr sz="2559" spc="-12" dirty="0">
                <a:latin typeface="Calibri"/>
                <a:cs typeface="Calibri"/>
              </a:rPr>
              <a:t>r</a:t>
            </a:r>
            <a:r>
              <a:rPr sz="2559" dirty="0">
                <a:latin typeface="Calibri"/>
                <a:cs typeface="Calibri"/>
              </a:rPr>
              <a:t>ect</a:t>
            </a:r>
            <a:r>
              <a:rPr sz="2559" spc="4" dirty="0">
                <a:latin typeface="Calibri"/>
                <a:cs typeface="Calibri"/>
              </a:rPr>
              <a:t>, </a:t>
            </a:r>
            <a:r>
              <a:rPr sz="2559" spc="-12" dirty="0">
                <a:latin typeface="Calibri"/>
                <a:cs typeface="Calibri"/>
              </a:rPr>
              <a:t>r</a:t>
            </a:r>
            <a:r>
              <a:rPr sz="2559" dirty="0">
                <a:latin typeface="Calibri"/>
                <a:cs typeface="Calibri"/>
              </a:rPr>
              <a:t>e-teach</a:t>
            </a:r>
          </a:p>
          <a:p>
            <a:pPr>
              <a:lnSpc>
                <a:spcPts val="706"/>
              </a:lnSpc>
              <a:spcBef>
                <a:spcPts val="9"/>
              </a:spcBef>
              <a:buClr>
                <a:srgbClr val="24603B"/>
              </a:buClr>
              <a:buFont typeface="Arial"/>
              <a:buChar char="•"/>
            </a:pPr>
            <a:endParaRPr sz="706" dirty="0">
              <a:latin typeface="Calibri"/>
              <a:cs typeface="Calibri"/>
            </a:endParaRPr>
          </a:p>
          <a:p>
            <a:pPr marL="182041" indent="-170839">
              <a:buClr>
                <a:srgbClr val="24603B"/>
              </a:buClr>
              <a:buSzPct val="84745"/>
              <a:buFont typeface="Arial"/>
              <a:buChar char="•"/>
              <a:tabLst>
                <a:tab pos="182041" algn="l"/>
              </a:tabLst>
            </a:pPr>
            <a:r>
              <a:rPr sz="2559" dirty="0">
                <a:latin typeface="Calibri"/>
                <a:cs typeface="Calibri"/>
              </a:rPr>
              <a:t>Integrate</a:t>
            </a:r>
            <a:r>
              <a:rPr sz="2559" spc="9" dirty="0">
                <a:latin typeface="Calibri"/>
                <a:cs typeface="Calibri"/>
              </a:rPr>
              <a:t> </a:t>
            </a:r>
            <a:r>
              <a:rPr sz="2559" dirty="0">
                <a:latin typeface="Calibri"/>
                <a:cs typeface="Calibri"/>
              </a:rPr>
              <a:t>what</a:t>
            </a:r>
            <a:r>
              <a:rPr sz="2559" spc="4" dirty="0">
                <a:latin typeface="Calibri"/>
                <a:cs typeface="Calibri"/>
              </a:rPr>
              <a:t> </a:t>
            </a:r>
            <a:r>
              <a:rPr sz="2559" dirty="0">
                <a:latin typeface="Calibri"/>
                <a:cs typeface="Calibri"/>
              </a:rPr>
              <a:t>the</a:t>
            </a:r>
            <a:r>
              <a:rPr sz="2559" spc="9" dirty="0">
                <a:latin typeface="Calibri"/>
                <a:cs typeface="Calibri"/>
              </a:rPr>
              <a:t> </a:t>
            </a:r>
            <a:r>
              <a:rPr sz="2559" dirty="0">
                <a:latin typeface="Calibri"/>
                <a:cs typeface="Calibri"/>
              </a:rPr>
              <a:t>student</a:t>
            </a:r>
            <a:r>
              <a:rPr sz="2559" spc="9" dirty="0">
                <a:latin typeface="Calibri"/>
                <a:cs typeface="Calibri"/>
              </a:rPr>
              <a:t> </a:t>
            </a:r>
            <a:r>
              <a:rPr sz="2559" dirty="0">
                <a:latin typeface="Calibri"/>
                <a:cs typeface="Calibri"/>
              </a:rPr>
              <a:t>does</a:t>
            </a:r>
            <a:r>
              <a:rPr sz="2559" spc="4" dirty="0">
                <a:latin typeface="Calibri"/>
                <a:cs typeface="Calibri"/>
              </a:rPr>
              <a:t> </a:t>
            </a:r>
            <a:r>
              <a:rPr sz="2559" dirty="0">
                <a:latin typeface="Calibri"/>
                <a:cs typeface="Calibri"/>
              </a:rPr>
              <a:t>well</a:t>
            </a:r>
          </a:p>
          <a:p>
            <a:pPr>
              <a:lnSpc>
                <a:spcPts val="706"/>
              </a:lnSpc>
              <a:spcBef>
                <a:spcPts val="26"/>
              </a:spcBef>
              <a:buClr>
                <a:srgbClr val="24603B"/>
              </a:buClr>
              <a:buFont typeface="Arial"/>
              <a:buChar char="•"/>
            </a:pPr>
            <a:endParaRPr sz="706" dirty="0">
              <a:latin typeface="Calibri"/>
              <a:cs typeface="Calibri"/>
            </a:endParaRPr>
          </a:p>
          <a:p>
            <a:pPr marL="177561" marR="623421" indent="-166918">
              <a:lnSpc>
                <a:spcPts val="3114"/>
              </a:lnSpc>
              <a:buClr>
                <a:srgbClr val="24603B"/>
              </a:buClr>
              <a:buSzPct val="84745"/>
              <a:buFont typeface="Arial"/>
              <a:buChar char="•"/>
              <a:tabLst>
                <a:tab pos="182041" algn="l"/>
              </a:tabLst>
            </a:pPr>
            <a:r>
              <a:rPr sz="2559" dirty="0">
                <a:latin typeface="Calibri"/>
                <a:cs typeface="Calibri"/>
              </a:rPr>
              <a:t>Evidence</a:t>
            </a:r>
            <a:r>
              <a:rPr sz="2559" spc="4" dirty="0">
                <a:latin typeface="Calibri"/>
                <a:cs typeface="Calibri"/>
              </a:rPr>
              <a:t> </a:t>
            </a:r>
            <a:r>
              <a:rPr sz="2559" dirty="0">
                <a:latin typeface="Calibri"/>
                <a:cs typeface="Calibri"/>
              </a:rPr>
              <a:t>o</a:t>
            </a:r>
            <a:r>
              <a:rPr sz="2559" spc="4" dirty="0">
                <a:latin typeface="Calibri"/>
                <a:cs typeface="Calibri"/>
              </a:rPr>
              <a:t>f </a:t>
            </a:r>
            <a:r>
              <a:rPr sz="2559" dirty="0">
                <a:latin typeface="Calibri"/>
                <a:cs typeface="Calibri"/>
              </a:rPr>
              <a:t>generalization</a:t>
            </a:r>
            <a:r>
              <a:rPr sz="2559" spc="4" dirty="0">
                <a:latin typeface="Calibri"/>
                <a:cs typeface="Calibri"/>
              </a:rPr>
              <a:t> </a:t>
            </a:r>
            <a:r>
              <a:rPr sz="2559" dirty="0">
                <a:latin typeface="Calibri"/>
                <a:cs typeface="Calibri"/>
              </a:rPr>
              <a:t>should</a:t>
            </a:r>
            <a:r>
              <a:rPr sz="2559" spc="4" dirty="0">
                <a:latin typeface="Calibri"/>
                <a:cs typeface="Calibri"/>
              </a:rPr>
              <a:t> </a:t>
            </a:r>
            <a:r>
              <a:rPr sz="2559" dirty="0">
                <a:latin typeface="Calibri"/>
                <a:cs typeface="Calibri"/>
              </a:rPr>
              <a:t>include school</a:t>
            </a:r>
            <a:r>
              <a:rPr sz="2559" spc="4" dirty="0">
                <a:latin typeface="Calibri"/>
                <a:cs typeface="Calibri"/>
              </a:rPr>
              <a:t>, </a:t>
            </a:r>
            <a:r>
              <a:rPr sz="2559" dirty="0">
                <a:latin typeface="Calibri"/>
                <a:cs typeface="Calibri"/>
              </a:rPr>
              <a:t>home</a:t>
            </a:r>
            <a:r>
              <a:rPr lang="en-US" sz="2559" dirty="0">
                <a:latin typeface="Calibri"/>
                <a:cs typeface="Calibri"/>
              </a:rPr>
              <a:t>,</a:t>
            </a:r>
            <a:r>
              <a:rPr sz="2559" spc="4" dirty="0">
                <a:latin typeface="Calibri"/>
                <a:cs typeface="Calibri"/>
              </a:rPr>
              <a:t> </a:t>
            </a:r>
            <a:r>
              <a:rPr sz="2559" dirty="0">
                <a:latin typeface="Calibri"/>
                <a:cs typeface="Calibri"/>
              </a:rPr>
              <a:t>and</a:t>
            </a:r>
            <a:r>
              <a:rPr sz="2559" spc="4" dirty="0">
                <a:latin typeface="Calibri"/>
                <a:cs typeface="Calibri"/>
              </a:rPr>
              <a:t> </a:t>
            </a:r>
            <a:r>
              <a:rPr sz="2559" dirty="0">
                <a:latin typeface="Calibri"/>
                <a:cs typeface="Calibri"/>
              </a:rPr>
              <a:t>community</a:t>
            </a:r>
          </a:p>
        </p:txBody>
      </p:sp>
    </p:spTree>
    <p:extLst>
      <p:ext uri="{BB962C8B-B14F-4D97-AF65-F5344CB8AC3E}">
        <p14:creationId xmlns:p14="http://schemas.microsoft.com/office/powerpoint/2010/main" val="13317516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29120" y="1411941"/>
            <a:ext cx="4522134" cy="1188944"/>
          </a:xfrm>
          <a:prstGeom prst="rect">
            <a:avLst/>
          </a:prstGeom>
        </p:spPr>
        <p:txBody>
          <a:bodyPr vert="horz" wrap="square" lIns="0" tIns="0" rIns="0" bIns="0" rtlCol="0">
            <a:noAutofit/>
          </a:bodyPr>
          <a:lstStyle/>
          <a:p>
            <a:pPr marL="11202" marR="11202">
              <a:lnSpc>
                <a:spcPct val="100400"/>
              </a:lnSpc>
            </a:pPr>
            <a:endParaRPr sz="2559" dirty="0">
              <a:latin typeface="Century Gothic"/>
              <a:cs typeface="Century Gothic"/>
            </a:endParaRPr>
          </a:p>
        </p:txBody>
      </p:sp>
      <p:sp>
        <p:nvSpPr>
          <p:cNvPr id="4" name="Rectangle 3"/>
          <p:cNvSpPr/>
          <p:nvPr/>
        </p:nvSpPr>
        <p:spPr>
          <a:xfrm>
            <a:off x="2126748" y="1477470"/>
            <a:ext cx="4802471" cy="5024461"/>
          </a:xfrm>
          <a:prstGeom prst="rect">
            <a:avLst/>
          </a:prstGeom>
        </p:spPr>
        <p:txBody>
          <a:bodyPr wrap="square" lIns="80654" tIns="40327" rIns="80654" bIns="40327">
            <a:spAutoFit/>
          </a:bodyPr>
          <a:lstStyle/>
          <a:p>
            <a:pPr marL="403291" indent="-403291">
              <a:buFont typeface="Arial" panose="020B0604020202020204" pitchFamily="34" charset="0"/>
              <a:buChar char="•"/>
            </a:pPr>
            <a:r>
              <a:rPr lang="en-US" sz="2471" dirty="0">
                <a:latin typeface="Calibri"/>
                <a:cs typeface="Calibri"/>
              </a:rPr>
              <a:t>Take one of your targeted interventions from your inventory and plan how you can adapt it to teach one of the replacement behaviors in your F-BSP for your student</a:t>
            </a:r>
          </a:p>
          <a:p>
            <a:pPr marL="403291" indent="-403291">
              <a:buFont typeface="Arial" panose="020B0604020202020204" pitchFamily="34" charset="0"/>
              <a:buChar char="•"/>
            </a:pPr>
            <a:r>
              <a:rPr lang="en-US" sz="2471" dirty="0">
                <a:latin typeface="Calibri"/>
                <a:cs typeface="Calibri"/>
              </a:rPr>
              <a:t>Use the </a:t>
            </a:r>
            <a:r>
              <a:rPr lang="en-US" sz="2471" i="1" dirty="0">
                <a:latin typeface="Calibri"/>
                <a:cs typeface="Calibri"/>
              </a:rPr>
              <a:t>Behavior Teaching Interventions Brainstorming</a:t>
            </a:r>
          </a:p>
          <a:p>
            <a:r>
              <a:rPr lang="en-US" sz="2471" i="1" dirty="0">
                <a:latin typeface="Calibri"/>
                <a:cs typeface="Calibri"/>
              </a:rPr>
              <a:t>     Tool, </a:t>
            </a:r>
            <a:r>
              <a:rPr lang="en-US" sz="2471" dirty="0">
                <a:latin typeface="Calibri"/>
                <a:cs typeface="Calibri"/>
              </a:rPr>
              <a:t>pg. 17 in F-BSP Appendix</a:t>
            </a:r>
          </a:p>
          <a:p>
            <a:pPr marL="403291" indent="-403291">
              <a:buFont typeface="Arial" panose="020B0604020202020204" pitchFamily="34" charset="0"/>
              <a:buChar char="•"/>
            </a:pPr>
            <a:r>
              <a:rPr lang="en-US" sz="2471" dirty="0">
                <a:latin typeface="Calibri"/>
                <a:cs typeface="Calibri"/>
              </a:rPr>
              <a:t>List some Behavior    </a:t>
            </a:r>
          </a:p>
          <a:p>
            <a:r>
              <a:rPr lang="en-US" sz="2471" dirty="0">
                <a:latin typeface="Calibri"/>
                <a:cs typeface="Calibri"/>
              </a:rPr>
              <a:t>      Strategies in your      </a:t>
            </a:r>
          </a:p>
          <a:p>
            <a:r>
              <a:rPr lang="en-US" sz="2471" dirty="0">
                <a:latin typeface="Calibri"/>
                <a:cs typeface="Calibri"/>
              </a:rPr>
              <a:t>      student’s F-BSP</a:t>
            </a:r>
          </a:p>
          <a:p>
            <a:endParaRPr lang="en-US" sz="2471" dirty="0">
              <a:latin typeface="Calibri"/>
              <a:cs typeface="Calibri"/>
            </a:endParaRPr>
          </a:p>
        </p:txBody>
      </p:sp>
      <p:sp>
        <p:nvSpPr>
          <p:cNvPr id="5" name="Title 4"/>
          <p:cNvSpPr>
            <a:spLocks noGrp="1"/>
          </p:cNvSpPr>
          <p:nvPr>
            <p:ph type="title"/>
          </p:nvPr>
        </p:nvSpPr>
        <p:spPr>
          <a:xfrm>
            <a:off x="1245536" y="358796"/>
            <a:ext cx="5405718" cy="1143000"/>
          </a:xfrm>
        </p:spPr>
        <p:txBody>
          <a:bodyPr/>
          <a:lstStyle/>
          <a:p>
            <a:r>
              <a:rPr lang="en-US" dirty="0"/>
              <a:t>F-BSP Activity</a:t>
            </a:r>
          </a:p>
        </p:txBody>
      </p:sp>
      <p:sp>
        <p:nvSpPr>
          <p:cNvPr id="7" name="object 2"/>
          <p:cNvSpPr/>
          <p:nvPr/>
        </p:nvSpPr>
        <p:spPr>
          <a:xfrm>
            <a:off x="7938053" y="0"/>
            <a:ext cx="42496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6" name="Thought Bubble: Cloud 5">
            <a:extLst>
              <a:ext uri="{FF2B5EF4-FFF2-40B4-BE49-F238E27FC236}">
                <a16:creationId xmlns:a16="http://schemas.microsoft.com/office/drawing/2014/main" id="{02BC5CD1-E6E4-4E1B-A612-1D49F95D4E86}"/>
              </a:ext>
            </a:extLst>
          </p:cNvPr>
          <p:cNvSpPr/>
          <p:nvPr/>
        </p:nvSpPr>
        <p:spPr>
          <a:xfrm>
            <a:off x="9362114" y="2006413"/>
            <a:ext cx="2706388" cy="20286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a:p>
            <a:pPr algn="ctr"/>
            <a:endParaRPr lang="en-US" dirty="0"/>
          </a:p>
          <a:p>
            <a:pPr algn="ctr"/>
            <a:r>
              <a:rPr lang="en-US" dirty="0"/>
              <a:t>Meaningful participation</a:t>
            </a:r>
          </a:p>
        </p:txBody>
      </p:sp>
    </p:spTree>
    <p:extLst>
      <p:ext uri="{BB962C8B-B14F-4D97-AF65-F5344CB8AC3E}">
        <p14:creationId xmlns:p14="http://schemas.microsoft.com/office/powerpoint/2010/main" val="42015884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761385" y="5733249"/>
            <a:ext cx="465604" cy="197224"/>
          </a:xfrm>
          <a:prstGeom prst="rect">
            <a:avLst/>
          </a:prstGeom>
        </p:spPr>
        <p:txBody>
          <a:bodyPr vert="horz" wrap="square" lIns="0" tIns="0" rIns="0" bIns="0" rtlCol="0">
            <a:noAutofit/>
          </a:bodyPr>
          <a:lstStyle/>
          <a:p>
            <a:pPr marL="11202"/>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endParaRPr sz="1147">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24" dirty="0">
                <a:solidFill>
                  <a:srgbClr val="000000"/>
                </a:solidFill>
                <a:latin typeface="Calibri"/>
                <a:cs typeface="Calibri"/>
              </a:rPr>
              <a:t>Consequenc</a:t>
            </a:r>
            <a:r>
              <a:rPr spc="-26" dirty="0">
                <a:solidFill>
                  <a:srgbClr val="000000"/>
                </a:solidFill>
                <a:latin typeface="Calibri"/>
                <a:cs typeface="Calibri"/>
              </a:rPr>
              <a:t>e</a:t>
            </a:r>
            <a:r>
              <a:rPr spc="-190" dirty="0">
                <a:solidFill>
                  <a:srgbClr val="000000"/>
                </a:solidFill>
                <a:latin typeface="Calibri"/>
                <a:cs typeface="Calibri"/>
              </a:rPr>
              <a:t> </a:t>
            </a:r>
            <a:r>
              <a:rPr spc="-115" dirty="0">
                <a:solidFill>
                  <a:srgbClr val="000000"/>
                </a:solidFill>
                <a:latin typeface="Calibri"/>
                <a:cs typeface="Calibri"/>
              </a:rPr>
              <a:t>Strategies</a:t>
            </a:r>
            <a:endParaRPr dirty="0">
              <a:solidFill>
                <a:srgbClr val="000000"/>
              </a:solidFill>
              <a:latin typeface="Calibri"/>
              <a:cs typeface="Calibri"/>
            </a:endParaRPr>
          </a:p>
        </p:txBody>
      </p:sp>
      <p:sp>
        <p:nvSpPr>
          <p:cNvPr id="9" name="object 9"/>
          <p:cNvSpPr txBox="1"/>
          <p:nvPr/>
        </p:nvSpPr>
        <p:spPr>
          <a:xfrm>
            <a:off x="2318442" y="1755609"/>
            <a:ext cx="7475501" cy="4295570"/>
          </a:xfrm>
          <a:prstGeom prst="rect">
            <a:avLst/>
          </a:prstGeom>
        </p:spPr>
        <p:txBody>
          <a:bodyPr vert="horz" wrap="square" lIns="0" tIns="0" rIns="0" bIns="0" rtlCol="0">
            <a:noAutofit/>
          </a:bodyPr>
          <a:lstStyle/>
          <a:p>
            <a:pPr marL="414495" marR="11202" indent="-403291">
              <a:lnSpc>
                <a:spcPct val="100699"/>
              </a:lnSpc>
              <a:buFont typeface="Arial" panose="020B0604020202020204" pitchFamily="34" charset="0"/>
              <a:buChar char="•"/>
              <a:tabLst>
                <a:tab pos="4363393" algn="l"/>
                <a:tab pos="5306088" algn="l"/>
              </a:tabLst>
            </a:pPr>
            <a:r>
              <a:rPr lang="en-US" sz="3177" dirty="0">
                <a:latin typeface="Calibri"/>
                <a:cs typeface="Calibri"/>
              </a:rPr>
              <a:t>M</a:t>
            </a:r>
            <a:r>
              <a:rPr sz="3177" dirty="0">
                <a:latin typeface="Calibri"/>
                <a:cs typeface="Calibri"/>
              </a:rPr>
              <a:t>inimize </a:t>
            </a:r>
            <a:r>
              <a:rPr sz="3177" spc="-12" dirty="0">
                <a:latin typeface="Calibri"/>
                <a:cs typeface="Calibri"/>
              </a:rPr>
              <a:t>r</a:t>
            </a:r>
            <a:r>
              <a:rPr sz="3177" dirty="0">
                <a:latin typeface="Calibri"/>
                <a:cs typeface="Calibri"/>
              </a:rPr>
              <a:t>einfo</a:t>
            </a:r>
            <a:r>
              <a:rPr sz="3177" spc="-22" dirty="0">
                <a:latin typeface="Calibri"/>
                <a:cs typeface="Calibri"/>
              </a:rPr>
              <a:t>r</a:t>
            </a:r>
            <a:r>
              <a:rPr sz="3177" dirty="0">
                <a:latin typeface="Calibri"/>
                <a:cs typeface="Calibri"/>
              </a:rPr>
              <a:t>cement</a:t>
            </a:r>
            <a:r>
              <a:rPr sz="3177" spc="4" dirty="0">
                <a:latin typeface="Calibri"/>
                <a:cs typeface="Calibri"/>
              </a:rPr>
              <a:t> </a:t>
            </a:r>
            <a:r>
              <a:rPr sz="3177" dirty="0">
                <a:latin typeface="Calibri"/>
                <a:cs typeface="Calibri"/>
              </a:rPr>
              <a:t>for</a:t>
            </a:r>
            <a:r>
              <a:rPr sz="3177" spc="4" dirty="0">
                <a:latin typeface="Calibri"/>
                <a:cs typeface="Calibri"/>
              </a:rPr>
              <a:t> </a:t>
            </a:r>
            <a:r>
              <a:rPr lang="en-US" sz="3177" dirty="0">
                <a:latin typeface="Calibri"/>
                <a:cs typeface="Calibri"/>
              </a:rPr>
              <a:t>behavior targeted for decrease</a:t>
            </a:r>
            <a:endParaRPr lang="en-US" sz="3177" spc="4" dirty="0">
              <a:latin typeface="Calibri"/>
              <a:cs typeface="Calibri"/>
            </a:endParaRPr>
          </a:p>
          <a:p>
            <a:pPr marL="414495" marR="11202" indent="-403291">
              <a:lnSpc>
                <a:spcPct val="100699"/>
              </a:lnSpc>
              <a:buFont typeface="Arial" panose="020B0604020202020204" pitchFamily="34" charset="0"/>
              <a:buChar char="•"/>
              <a:tabLst>
                <a:tab pos="4363393" algn="l"/>
                <a:tab pos="5306088" algn="l"/>
              </a:tabLst>
            </a:pPr>
            <a:r>
              <a:rPr lang="en-US" sz="3177" spc="4" dirty="0">
                <a:latin typeface="Calibri"/>
                <a:cs typeface="Calibri"/>
              </a:rPr>
              <a:t>R</a:t>
            </a:r>
            <a:r>
              <a:rPr sz="3177" dirty="0">
                <a:latin typeface="Calibri"/>
                <a:cs typeface="Calibri"/>
              </a:rPr>
              <a:t>edi</a:t>
            </a:r>
            <a:r>
              <a:rPr sz="3177" spc="-12" dirty="0">
                <a:latin typeface="Calibri"/>
                <a:cs typeface="Calibri"/>
              </a:rPr>
              <a:t>r</a:t>
            </a:r>
            <a:r>
              <a:rPr sz="3177" dirty="0">
                <a:latin typeface="Calibri"/>
                <a:cs typeface="Calibri"/>
              </a:rPr>
              <a:t>ect</a:t>
            </a:r>
            <a:r>
              <a:rPr sz="3177" spc="4" dirty="0">
                <a:latin typeface="Calibri"/>
                <a:cs typeface="Calibri"/>
              </a:rPr>
              <a:t> </a:t>
            </a:r>
            <a:r>
              <a:rPr lang="en-US" sz="3177" spc="4" dirty="0">
                <a:latin typeface="Calibri"/>
                <a:cs typeface="Calibri"/>
              </a:rPr>
              <a:t>to </a:t>
            </a:r>
            <a:r>
              <a:rPr lang="en-US" sz="3177" dirty="0">
                <a:latin typeface="Calibri"/>
                <a:cs typeface="Calibri"/>
              </a:rPr>
              <a:t>and reinforce occurrence of</a:t>
            </a:r>
            <a:r>
              <a:rPr sz="3177" spc="4" dirty="0">
                <a:latin typeface="Calibri"/>
                <a:cs typeface="Calibri"/>
              </a:rPr>
              <a:t> </a:t>
            </a:r>
            <a:r>
              <a:rPr sz="3177" dirty="0">
                <a:latin typeface="Calibri"/>
                <a:cs typeface="Calibri"/>
              </a:rPr>
              <a:t>alte</a:t>
            </a:r>
            <a:r>
              <a:rPr sz="3177" spc="53" dirty="0">
                <a:latin typeface="Calibri"/>
                <a:cs typeface="Calibri"/>
              </a:rPr>
              <a:t>r</a:t>
            </a:r>
            <a:r>
              <a:rPr sz="3177" dirty="0">
                <a:latin typeface="Calibri"/>
                <a:cs typeface="Calibri"/>
              </a:rPr>
              <a:t>native</a:t>
            </a:r>
            <a:r>
              <a:rPr sz="3177" spc="4" dirty="0">
                <a:latin typeface="Calibri"/>
                <a:cs typeface="Calibri"/>
              </a:rPr>
              <a:t> </a:t>
            </a:r>
            <a:r>
              <a:rPr sz="3177" dirty="0">
                <a:latin typeface="Calibri"/>
                <a:cs typeface="Calibri"/>
              </a:rPr>
              <a:t>behavio</a:t>
            </a:r>
            <a:r>
              <a:rPr sz="3177" spc="-193" dirty="0">
                <a:latin typeface="Calibri"/>
                <a:cs typeface="Calibri"/>
              </a:rPr>
              <a:t>r</a:t>
            </a:r>
            <a:endParaRPr lang="en-US" sz="3177" spc="-193" dirty="0">
              <a:latin typeface="Calibri"/>
              <a:cs typeface="Calibri"/>
            </a:endParaRPr>
          </a:p>
          <a:p>
            <a:pPr marL="414495" marR="11202" indent="-403291">
              <a:lnSpc>
                <a:spcPct val="100699"/>
              </a:lnSpc>
              <a:buFont typeface="Arial" panose="020B0604020202020204" pitchFamily="34" charset="0"/>
              <a:buChar char="•"/>
              <a:tabLst>
                <a:tab pos="4363393" algn="l"/>
                <a:tab pos="5306088" algn="l"/>
              </a:tabLst>
            </a:pPr>
            <a:r>
              <a:rPr lang="en-US" sz="3177" spc="4" dirty="0">
                <a:latin typeface="Calibri"/>
                <a:cs typeface="Calibri"/>
              </a:rPr>
              <a:t>Consequence-based interventions</a:t>
            </a:r>
            <a:r>
              <a:rPr sz="3177" spc="4" dirty="0">
                <a:latin typeface="Calibri"/>
                <a:cs typeface="Calibri"/>
              </a:rPr>
              <a:t> </a:t>
            </a:r>
            <a:r>
              <a:rPr lang="en-US" sz="3177" spc="4" dirty="0">
                <a:latin typeface="Calibri"/>
                <a:cs typeface="Calibri"/>
              </a:rPr>
              <a:t>are </a:t>
            </a:r>
            <a:r>
              <a:rPr sz="3177" dirty="0">
                <a:latin typeface="Calibri"/>
                <a:cs typeface="Calibri"/>
              </a:rPr>
              <a:t>designed</a:t>
            </a:r>
            <a:r>
              <a:rPr sz="3177" spc="4" dirty="0">
                <a:latin typeface="Calibri"/>
                <a:cs typeface="Calibri"/>
              </a:rPr>
              <a:t> </a:t>
            </a:r>
            <a:r>
              <a:rPr sz="3177" dirty="0">
                <a:latin typeface="Calibri"/>
                <a:cs typeface="Calibri"/>
              </a:rPr>
              <a:t>in</a:t>
            </a:r>
            <a:r>
              <a:rPr sz="3177" spc="4" dirty="0">
                <a:latin typeface="Calibri"/>
                <a:cs typeface="Calibri"/>
              </a:rPr>
              <a:t> </a:t>
            </a:r>
            <a:r>
              <a:rPr sz="3177" dirty="0">
                <a:latin typeface="Calibri"/>
                <a:cs typeface="Calibri"/>
              </a:rPr>
              <a:t>combination</a:t>
            </a:r>
            <a:r>
              <a:rPr sz="3177" spc="4" dirty="0">
                <a:latin typeface="Calibri"/>
                <a:cs typeface="Calibri"/>
              </a:rPr>
              <a:t> </a:t>
            </a:r>
            <a:r>
              <a:rPr sz="3177" dirty="0">
                <a:latin typeface="Calibri"/>
                <a:cs typeface="Calibri"/>
              </a:rPr>
              <a:t>with teaching</a:t>
            </a:r>
            <a:r>
              <a:rPr sz="3177" spc="4" dirty="0">
                <a:latin typeface="Calibri"/>
                <a:cs typeface="Calibri"/>
              </a:rPr>
              <a:t> </a:t>
            </a:r>
            <a:r>
              <a:rPr sz="3177" dirty="0">
                <a:latin typeface="Calibri"/>
                <a:cs typeface="Calibri"/>
              </a:rPr>
              <a:t>strategies</a:t>
            </a:r>
            <a:r>
              <a:rPr lang="en-US" sz="3177" dirty="0">
                <a:latin typeface="Calibri"/>
                <a:cs typeface="Calibri"/>
              </a:rPr>
              <a:t> for replacement behaviors</a:t>
            </a:r>
            <a:endParaRPr sz="3177" dirty="0">
              <a:latin typeface="Calibri"/>
              <a:cs typeface="Calibri"/>
            </a:endParaRPr>
          </a:p>
          <a:p>
            <a:pPr>
              <a:lnSpc>
                <a:spcPts val="574"/>
              </a:lnSpc>
              <a:spcBef>
                <a:spcPts val="22"/>
              </a:spcBef>
            </a:pPr>
            <a:endParaRPr sz="618" dirty="0">
              <a:latin typeface="Calibri"/>
              <a:cs typeface="Calibri"/>
            </a:endParaRPr>
          </a:p>
        </p:txBody>
      </p:sp>
      <p:sp>
        <p:nvSpPr>
          <p:cNvPr id="10" name="object 10"/>
          <p:cNvSpPr txBox="1"/>
          <p:nvPr/>
        </p:nvSpPr>
        <p:spPr>
          <a:xfrm>
            <a:off x="2318441" y="5522495"/>
            <a:ext cx="1510553" cy="348503"/>
          </a:xfrm>
          <a:prstGeom prst="rect">
            <a:avLst/>
          </a:prstGeom>
        </p:spPr>
        <p:txBody>
          <a:bodyPr vert="horz" wrap="square" lIns="0" tIns="0" rIns="0" bIns="0" rtlCol="0">
            <a:noAutofit/>
          </a:bodyPr>
          <a:lstStyle/>
          <a:p>
            <a:pPr marL="182041" indent="-170839">
              <a:buClr>
                <a:srgbClr val="24603B"/>
              </a:buClr>
              <a:buSzPct val="84313"/>
              <a:buFont typeface="Arial"/>
              <a:buChar char="•"/>
              <a:tabLst>
                <a:tab pos="182041" algn="l"/>
              </a:tabLst>
            </a:pPr>
            <a:endParaRPr sz="2294" dirty="0">
              <a:latin typeface="Century Gothic"/>
              <a:cs typeface="Century Gothic"/>
            </a:endParaRPr>
          </a:p>
        </p:txBody>
      </p:sp>
    </p:spTree>
    <p:extLst>
      <p:ext uri="{BB962C8B-B14F-4D97-AF65-F5344CB8AC3E}">
        <p14:creationId xmlns:p14="http://schemas.microsoft.com/office/powerpoint/2010/main" val="155414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dirty="0"/>
              <a:t>Learning Outcomes </a:t>
            </a:r>
          </a:p>
        </p:txBody>
      </p:sp>
      <p:sp>
        <p:nvSpPr>
          <p:cNvPr id="28674" name="Rectangle 3"/>
          <p:cNvSpPr>
            <a:spLocks noGrp="1" noChangeArrowheads="1"/>
          </p:cNvSpPr>
          <p:nvPr>
            <p:ph idx="1"/>
          </p:nvPr>
        </p:nvSpPr>
        <p:spPr>
          <a:xfrm>
            <a:off x="1981200" y="1697039"/>
            <a:ext cx="8229600" cy="4446587"/>
          </a:xfrm>
        </p:spPr>
        <p:txBody>
          <a:bodyPr/>
          <a:lstStyle/>
          <a:p>
            <a:pPr marL="0" indent="0">
              <a:buNone/>
            </a:pPr>
            <a:r>
              <a:rPr lang="en-US" altLang="en-US" sz="2600" dirty="0"/>
              <a:t>By the end of our time together, your team will have:</a:t>
            </a:r>
          </a:p>
          <a:p>
            <a:r>
              <a:rPr lang="en-US" altLang="en-US" sz="2600" dirty="0"/>
              <a:t>Increased fluency in VTPBIS</a:t>
            </a:r>
            <a:r>
              <a:rPr lang="en-US" altLang="en-US" sz="2600" dirty="0">
                <a:solidFill>
                  <a:srgbClr val="FF0000"/>
                </a:solidFill>
              </a:rPr>
              <a:t> </a:t>
            </a:r>
            <a:r>
              <a:rPr lang="en-US" altLang="en-US" sz="2600" dirty="0"/>
              <a:t>– systems, data and practices</a:t>
            </a:r>
          </a:p>
          <a:p>
            <a:r>
              <a:rPr lang="en-US" altLang="en-US" sz="2600" dirty="0"/>
              <a:t>Strengthened Tier II</a:t>
            </a:r>
          </a:p>
          <a:p>
            <a:r>
              <a:rPr lang="en-US" altLang="en-US" sz="2600" dirty="0"/>
              <a:t>Used data to guide action planning</a:t>
            </a:r>
          </a:p>
          <a:p>
            <a:r>
              <a:rPr lang="en-US" altLang="en-US" sz="2600" dirty="0"/>
              <a:t>Practiced the use of the VTPBIS Behavior Support Plan</a:t>
            </a:r>
          </a:p>
          <a:p>
            <a:r>
              <a:rPr lang="en-US" altLang="en-US" sz="2600" dirty="0"/>
              <a:t>Begun the development of an Intensive Implementation Plan and roll-out activities </a:t>
            </a:r>
          </a:p>
          <a:p>
            <a:r>
              <a:rPr lang="en-US" altLang="en-US" sz="2600" dirty="0"/>
              <a:t>Planned and scheduled year-long meetings</a:t>
            </a:r>
            <a:endParaRPr lang="en-US" altLang="en-US" dirty="0"/>
          </a:p>
          <a:p>
            <a:r>
              <a:rPr lang="en-US" altLang="en-US" sz="2600" dirty="0"/>
              <a:t>Had a good time together!</a:t>
            </a:r>
          </a:p>
          <a:p>
            <a:pPr lvl="1"/>
            <a:endParaRPr lang="en-US" altLang="en-US" dirty="0"/>
          </a:p>
          <a:p>
            <a:endParaRPr lang="en-US" altLang="en-US" dirty="0"/>
          </a:p>
        </p:txBody>
      </p:sp>
    </p:spTree>
    <p:extLst>
      <p:ext uri="{BB962C8B-B14F-4D97-AF65-F5344CB8AC3E}">
        <p14:creationId xmlns:p14="http://schemas.microsoft.com/office/powerpoint/2010/main" val="1755979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761385" y="5733249"/>
            <a:ext cx="465604" cy="197224"/>
          </a:xfrm>
          <a:prstGeom prst="rect">
            <a:avLst/>
          </a:prstGeom>
        </p:spPr>
        <p:txBody>
          <a:bodyPr vert="horz" wrap="square" lIns="0" tIns="0" rIns="0" bIns="0" rtlCol="0">
            <a:noAutofit/>
          </a:bodyPr>
          <a:lstStyle/>
          <a:p>
            <a:pPr marL="11202"/>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endParaRPr sz="1147">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24" dirty="0">
                <a:solidFill>
                  <a:srgbClr val="000000"/>
                </a:solidFill>
                <a:latin typeface="Calibri"/>
                <a:cs typeface="Calibri"/>
              </a:rPr>
              <a:t>Consequenc</a:t>
            </a:r>
            <a:r>
              <a:rPr spc="-26" dirty="0">
                <a:solidFill>
                  <a:srgbClr val="000000"/>
                </a:solidFill>
                <a:latin typeface="Calibri"/>
                <a:cs typeface="Calibri"/>
              </a:rPr>
              <a:t>e</a:t>
            </a:r>
            <a:r>
              <a:rPr spc="-190" dirty="0">
                <a:solidFill>
                  <a:srgbClr val="000000"/>
                </a:solidFill>
                <a:latin typeface="Calibri"/>
                <a:cs typeface="Calibri"/>
              </a:rPr>
              <a:t> </a:t>
            </a:r>
            <a:r>
              <a:rPr spc="-115" dirty="0">
                <a:solidFill>
                  <a:srgbClr val="000000"/>
                </a:solidFill>
                <a:latin typeface="Calibri"/>
                <a:cs typeface="Calibri"/>
              </a:rPr>
              <a:t>Strategies</a:t>
            </a:r>
            <a:endParaRPr dirty="0">
              <a:solidFill>
                <a:srgbClr val="000000"/>
              </a:solidFill>
              <a:latin typeface="Calibri"/>
              <a:cs typeface="Calibri"/>
            </a:endParaRPr>
          </a:p>
        </p:txBody>
      </p:sp>
      <p:sp>
        <p:nvSpPr>
          <p:cNvPr id="12" name="Content Placeholder 11"/>
          <p:cNvSpPr>
            <a:spLocks noGrp="1"/>
          </p:cNvSpPr>
          <p:nvPr>
            <p:ph idx="1"/>
          </p:nvPr>
        </p:nvSpPr>
        <p:spPr>
          <a:xfrm>
            <a:off x="2118836" y="1433084"/>
            <a:ext cx="7987553" cy="5150278"/>
          </a:xfrm>
        </p:spPr>
        <p:txBody>
          <a:bodyPr/>
          <a:lstStyle/>
          <a:p>
            <a:pPr marL="0" indent="0">
              <a:buNone/>
            </a:pPr>
            <a:r>
              <a:rPr lang="en-US" sz="2647" b="1" i="1" dirty="0">
                <a:latin typeface="Calibri"/>
                <a:cs typeface="Calibri"/>
              </a:rPr>
              <a:t>Exa</a:t>
            </a:r>
            <a:r>
              <a:rPr lang="en-US" sz="2647" b="1" i="1" spc="-4" dirty="0">
                <a:latin typeface="Calibri"/>
                <a:cs typeface="Calibri"/>
              </a:rPr>
              <a:t>m</a:t>
            </a:r>
            <a:r>
              <a:rPr lang="en-US" sz="2647" b="1" i="1" dirty="0">
                <a:latin typeface="Calibri"/>
                <a:cs typeface="Calibri"/>
              </a:rPr>
              <a:t>pl</a:t>
            </a:r>
            <a:r>
              <a:rPr lang="en-US" sz="2647" b="1" i="1" spc="-4" dirty="0">
                <a:latin typeface="Calibri"/>
                <a:cs typeface="Calibri"/>
              </a:rPr>
              <a:t>es</a:t>
            </a:r>
            <a:r>
              <a:rPr lang="en-US" sz="2647" b="1" i="1" dirty="0">
                <a:latin typeface="Calibri"/>
                <a:cs typeface="Calibri"/>
              </a:rPr>
              <a:t>:</a:t>
            </a:r>
            <a:endParaRPr lang="en-US" sz="2647" dirty="0">
              <a:latin typeface="Calibri"/>
              <a:cs typeface="Calibri"/>
            </a:endParaRPr>
          </a:p>
          <a:p>
            <a:pPr>
              <a:lnSpc>
                <a:spcPts val="485"/>
              </a:lnSpc>
              <a:spcBef>
                <a:spcPts val="25"/>
              </a:spcBef>
            </a:pPr>
            <a:endParaRPr lang="en-US" sz="2647" dirty="0">
              <a:latin typeface="Calibri"/>
              <a:cs typeface="Calibri"/>
            </a:endParaRPr>
          </a:p>
          <a:p>
            <a:pPr marL="182041" indent="-170839">
              <a:buClr>
                <a:srgbClr val="24603B"/>
              </a:buClr>
              <a:buSzPct val="84313"/>
              <a:buFont typeface="Arial"/>
              <a:buChar char="•"/>
              <a:tabLst>
                <a:tab pos="182041" algn="l"/>
              </a:tabLst>
            </a:pPr>
            <a:r>
              <a:rPr lang="en-US" sz="2647" spc="-22" dirty="0">
                <a:latin typeface="Calibri"/>
                <a:cs typeface="Calibri"/>
              </a:rPr>
              <a:t>Reinforcement (positive or negative) to increase alternative or desirable behaviors</a:t>
            </a:r>
          </a:p>
          <a:p>
            <a:pPr marL="182041" indent="-170839">
              <a:buClr>
                <a:srgbClr val="24603B"/>
              </a:buClr>
              <a:buSzPct val="84313"/>
              <a:buFont typeface="Arial"/>
              <a:buChar char="•"/>
              <a:tabLst>
                <a:tab pos="182041" algn="l"/>
              </a:tabLst>
            </a:pPr>
            <a:r>
              <a:rPr lang="en-US" sz="2647" spc="-22" dirty="0">
                <a:latin typeface="Calibri"/>
                <a:cs typeface="Calibri"/>
              </a:rPr>
              <a:t>Extinction</a:t>
            </a:r>
          </a:p>
          <a:p>
            <a:pPr marL="182041" indent="-170839">
              <a:buClr>
                <a:srgbClr val="24603B"/>
              </a:buClr>
              <a:buSzPct val="84313"/>
              <a:buFont typeface="Arial"/>
              <a:buChar char="•"/>
              <a:tabLst>
                <a:tab pos="182041" algn="l"/>
              </a:tabLst>
            </a:pPr>
            <a:r>
              <a:rPr lang="en-US" sz="2647" spc="-22" dirty="0">
                <a:latin typeface="Calibri"/>
                <a:cs typeface="Calibri"/>
              </a:rPr>
              <a:t>Strategies to decrease problem behaviors – e.g., ‘time out’ </a:t>
            </a:r>
          </a:p>
          <a:p>
            <a:pPr marL="182041" indent="-170839">
              <a:buClr>
                <a:srgbClr val="24603B"/>
              </a:buClr>
              <a:buSzPct val="84313"/>
              <a:buFont typeface="Arial"/>
              <a:buChar char="•"/>
              <a:tabLst>
                <a:tab pos="182041" algn="l"/>
              </a:tabLst>
            </a:pPr>
            <a:r>
              <a:rPr lang="en-US" sz="2647" spc="-9" dirty="0">
                <a:latin typeface="Calibri"/>
                <a:cs typeface="Calibri"/>
              </a:rPr>
              <a:t>Redirection to alternative behaviors</a:t>
            </a:r>
            <a:endParaRPr lang="en-US" sz="2647" dirty="0">
              <a:latin typeface="Calibri"/>
              <a:cs typeface="Calibri"/>
            </a:endParaRPr>
          </a:p>
        </p:txBody>
      </p:sp>
      <p:sp>
        <p:nvSpPr>
          <p:cNvPr id="10" name="object 10"/>
          <p:cNvSpPr txBox="1"/>
          <p:nvPr/>
        </p:nvSpPr>
        <p:spPr>
          <a:xfrm>
            <a:off x="2318441" y="5522495"/>
            <a:ext cx="1510553" cy="348503"/>
          </a:xfrm>
          <a:prstGeom prst="rect">
            <a:avLst/>
          </a:prstGeom>
        </p:spPr>
        <p:txBody>
          <a:bodyPr vert="horz" wrap="square" lIns="0" tIns="0" rIns="0" bIns="0" rtlCol="0">
            <a:noAutofit/>
          </a:bodyPr>
          <a:lstStyle/>
          <a:p>
            <a:pPr marL="11202">
              <a:buClr>
                <a:srgbClr val="24603B"/>
              </a:buClr>
              <a:buSzPct val="84313"/>
              <a:tabLst>
                <a:tab pos="182041" algn="l"/>
              </a:tabLst>
            </a:pPr>
            <a:endParaRPr sz="2294" dirty="0">
              <a:latin typeface="Century Gothic"/>
              <a:cs typeface="Century Gothic"/>
            </a:endParaRPr>
          </a:p>
        </p:txBody>
      </p:sp>
    </p:spTree>
    <p:extLst>
      <p:ext uri="{BB962C8B-B14F-4D97-AF65-F5344CB8AC3E}">
        <p14:creationId xmlns:p14="http://schemas.microsoft.com/office/powerpoint/2010/main" val="35389734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94746" y="0"/>
            <a:ext cx="40972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1860177" y="1613648"/>
            <a:ext cx="4935071" cy="4437529"/>
          </a:xfrm>
          <a:prstGeom prst="rect">
            <a:avLst/>
          </a:prstGeom>
        </p:spPr>
        <p:txBody>
          <a:bodyPr vert="horz" wrap="square" lIns="0" tIns="0" rIns="0" bIns="0" rtlCol="0">
            <a:noAutofit/>
          </a:bodyPr>
          <a:lstStyle/>
          <a:p>
            <a:pPr marL="438580" marR="1533069" indent="-427938">
              <a:lnSpc>
                <a:spcPct val="100400"/>
              </a:lnSpc>
              <a:buClr>
                <a:srgbClr val="24603B"/>
              </a:buClr>
              <a:buSzPct val="84745"/>
              <a:buFont typeface="Arial"/>
              <a:buChar char="•"/>
              <a:tabLst>
                <a:tab pos="438580" algn="l"/>
              </a:tabLst>
            </a:pPr>
            <a:r>
              <a:rPr lang="en-US" sz="3177" spc="-4" dirty="0">
                <a:solidFill>
                  <a:srgbClr val="404040"/>
                </a:solidFill>
                <a:latin typeface="Calibri"/>
                <a:cs typeface="Calibri"/>
              </a:rPr>
              <a:t>Use the </a:t>
            </a:r>
            <a:r>
              <a:rPr lang="en-US" sz="3177" i="1" spc="-4" dirty="0">
                <a:solidFill>
                  <a:srgbClr val="404040"/>
                </a:solidFill>
                <a:latin typeface="Calibri"/>
                <a:cs typeface="Calibri"/>
              </a:rPr>
              <a:t>Consequence Intervention Brainstorming Tool</a:t>
            </a:r>
            <a:r>
              <a:rPr lang="en-US" sz="3177" spc="-4" dirty="0">
                <a:solidFill>
                  <a:srgbClr val="404040"/>
                </a:solidFill>
                <a:latin typeface="Calibri"/>
                <a:cs typeface="Calibri"/>
              </a:rPr>
              <a:t>, F-BSP Appendix, page 18</a:t>
            </a:r>
            <a:endParaRPr sz="3177" dirty="0">
              <a:latin typeface="Calibri"/>
              <a:cs typeface="Calibri"/>
            </a:endParaRPr>
          </a:p>
          <a:p>
            <a:pPr marL="438580" marR="11202" indent="-427938">
              <a:lnSpc>
                <a:spcPct val="101200"/>
              </a:lnSpc>
              <a:buClr>
                <a:srgbClr val="24603B"/>
              </a:buClr>
              <a:buSzPct val="84745"/>
              <a:buFont typeface="Arial"/>
              <a:buChar char="•"/>
              <a:tabLst>
                <a:tab pos="438580" algn="l"/>
              </a:tabLst>
            </a:pPr>
            <a:r>
              <a:rPr sz="3177" dirty="0">
                <a:solidFill>
                  <a:srgbClr val="404040"/>
                </a:solidFill>
                <a:latin typeface="Calibri"/>
                <a:cs typeface="Calibri"/>
              </a:rPr>
              <a:t>List</a:t>
            </a:r>
            <a:r>
              <a:rPr sz="3177" spc="4" dirty="0">
                <a:solidFill>
                  <a:srgbClr val="404040"/>
                </a:solidFill>
                <a:latin typeface="Calibri"/>
                <a:cs typeface="Calibri"/>
              </a:rPr>
              <a:t> </a:t>
            </a:r>
            <a:r>
              <a:rPr sz="3177" dirty="0">
                <a:solidFill>
                  <a:srgbClr val="404040"/>
                </a:solidFill>
                <a:latin typeface="Calibri"/>
                <a:cs typeface="Calibri"/>
              </a:rPr>
              <a:t>some</a:t>
            </a:r>
            <a:r>
              <a:rPr sz="3177" spc="4" dirty="0">
                <a:solidFill>
                  <a:srgbClr val="404040"/>
                </a:solidFill>
                <a:latin typeface="Calibri"/>
                <a:cs typeface="Calibri"/>
              </a:rPr>
              <a:t> </a:t>
            </a:r>
            <a:r>
              <a:rPr sz="3177" dirty="0">
                <a:solidFill>
                  <a:srgbClr val="404040"/>
                </a:solidFill>
                <a:latin typeface="Calibri"/>
                <a:cs typeface="Calibri"/>
              </a:rPr>
              <a:t>consequence strategies</a:t>
            </a:r>
            <a:r>
              <a:rPr sz="3177" spc="4" dirty="0">
                <a:solidFill>
                  <a:srgbClr val="404040"/>
                </a:solidFill>
                <a:latin typeface="Calibri"/>
                <a:cs typeface="Calibri"/>
              </a:rPr>
              <a:t> </a:t>
            </a:r>
            <a:r>
              <a:rPr sz="3177" dirty="0">
                <a:solidFill>
                  <a:srgbClr val="404040"/>
                </a:solidFill>
                <a:latin typeface="Calibri"/>
                <a:cs typeface="Calibri"/>
              </a:rPr>
              <a:t>for</a:t>
            </a:r>
            <a:r>
              <a:rPr sz="3177" spc="4" dirty="0">
                <a:solidFill>
                  <a:srgbClr val="404040"/>
                </a:solidFill>
                <a:latin typeface="Calibri"/>
                <a:cs typeface="Calibri"/>
              </a:rPr>
              <a:t> </a:t>
            </a:r>
            <a:r>
              <a:rPr sz="3177" dirty="0">
                <a:solidFill>
                  <a:srgbClr val="404040"/>
                </a:solidFill>
                <a:latin typeface="Calibri"/>
                <a:cs typeface="Calibri"/>
              </a:rPr>
              <a:t>your student</a:t>
            </a:r>
            <a:r>
              <a:rPr sz="3177" spc="4" dirty="0">
                <a:solidFill>
                  <a:srgbClr val="404040"/>
                </a:solidFill>
                <a:latin typeface="Calibri"/>
                <a:cs typeface="Calibri"/>
              </a:rPr>
              <a:t> </a:t>
            </a:r>
            <a:r>
              <a:rPr sz="3177" dirty="0">
                <a:solidFill>
                  <a:srgbClr val="404040"/>
                </a:solidFill>
                <a:latin typeface="Calibri"/>
                <a:cs typeface="Calibri"/>
              </a:rPr>
              <a:t>in</a:t>
            </a:r>
            <a:r>
              <a:rPr sz="3177" spc="4" dirty="0">
                <a:solidFill>
                  <a:srgbClr val="404040"/>
                </a:solidFill>
                <a:latin typeface="Calibri"/>
                <a:cs typeface="Calibri"/>
              </a:rPr>
              <a:t> </a:t>
            </a:r>
            <a:r>
              <a:rPr sz="3177" dirty="0">
                <a:solidFill>
                  <a:srgbClr val="404040"/>
                </a:solidFill>
                <a:latin typeface="Calibri"/>
                <a:cs typeface="Calibri"/>
              </a:rPr>
              <a:t>the</a:t>
            </a:r>
            <a:r>
              <a:rPr sz="3177" spc="4" dirty="0">
                <a:solidFill>
                  <a:srgbClr val="404040"/>
                </a:solidFill>
                <a:latin typeface="Calibri"/>
                <a:cs typeface="Calibri"/>
              </a:rPr>
              <a:t> </a:t>
            </a:r>
            <a:r>
              <a:rPr lang="en-US" sz="3177" spc="4" dirty="0">
                <a:solidFill>
                  <a:srgbClr val="404040"/>
                </a:solidFill>
                <a:latin typeface="Calibri"/>
                <a:cs typeface="Calibri"/>
              </a:rPr>
              <a:t>BSP (page 9)</a:t>
            </a:r>
            <a:endParaRPr sz="3177" dirty="0">
              <a:latin typeface="Calibri"/>
              <a:cs typeface="Calibri"/>
            </a:endParaRPr>
          </a:p>
        </p:txBody>
      </p:sp>
      <p:sp>
        <p:nvSpPr>
          <p:cNvPr id="5" name="Title 4"/>
          <p:cNvSpPr>
            <a:spLocks noGrp="1"/>
          </p:cNvSpPr>
          <p:nvPr>
            <p:ph type="title"/>
          </p:nvPr>
        </p:nvSpPr>
        <p:spPr>
          <a:xfrm>
            <a:off x="2102224" y="274638"/>
            <a:ext cx="5674659" cy="1143000"/>
          </a:xfrm>
        </p:spPr>
        <p:txBody>
          <a:bodyPr/>
          <a:lstStyle/>
          <a:p>
            <a:r>
              <a:rPr lang="en-US" dirty="0"/>
              <a:t>F-BSP Activity</a:t>
            </a:r>
          </a:p>
        </p:txBody>
      </p:sp>
      <p:sp>
        <p:nvSpPr>
          <p:cNvPr id="6" name="Thought Bubble: Cloud 5">
            <a:extLst>
              <a:ext uri="{FF2B5EF4-FFF2-40B4-BE49-F238E27FC236}">
                <a16:creationId xmlns:a16="http://schemas.microsoft.com/office/drawing/2014/main" id="{7237BCBA-5F75-4598-AC70-397C227F7F29}"/>
              </a:ext>
            </a:extLst>
          </p:cNvPr>
          <p:cNvSpPr/>
          <p:nvPr/>
        </p:nvSpPr>
        <p:spPr>
          <a:xfrm>
            <a:off x="9630561" y="2312463"/>
            <a:ext cx="2483141" cy="17478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Meaningful participation</a:t>
            </a:r>
          </a:p>
          <a:p>
            <a:pPr algn="ctr"/>
            <a:endParaRPr lang="en-US" dirty="0"/>
          </a:p>
          <a:p>
            <a:pPr algn="ctr"/>
            <a:r>
              <a:rPr lang="en-US" dirty="0"/>
              <a:t>High Outcomes</a:t>
            </a:r>
          </a:p>
        </p:txBody>
      </p:sp>
    </p:spTree>
    <p:extLst>
      <p:ext uri="{BB962C8B-B14F-4D97-AF65-F5344CB8AC3E}">
        <p14:creationId xmlns:p14="http://schemas.microsoft.com/office/powerpoint/2010/main" val="2266149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99934E8-704C-C540-A7E3-080D2724B104}"/>
              </a:ext>
            </a:extLst>
          </p:cNvPr>
          <p:cNvGrpSpPr/>
          <p:nvPr/>
        </p:nvGrpSpPr>
        <p:grpSpPr>
          <a:xfrm>
            <a:off x="4347883" y="2218767"/>
            <a:ext cx="3160058" cy="2756647"/>
            <a:chOff x="725392" y="1707212"/>
            <a:chExt cx="1932533" cy="1932533"/>
          </a:xfrm>
        </p:grpSpPr>
        <p:sp>
          <p:nvSpPr>
            <p:cNvPr id="4" name="Oval 3">
              <a:extLst>
                <a:ext uri="{FF2B5EF4-FFF2-40B4-BE49-F238E27FC236}">
                  <a16:creationId xmlns:a16="http://schemas.microsoft.com/office/drawing/2014/main" id="{E349F9D3-9A53-3442-A5AD-F1C241024E63}"/>
                </a:ext>
              </a:extLst>
            </p:cNvPr>
            <p:cNvSpPr/>
            <p:nvPr/>
          </p:nvSpPr>
          <p:spPr>
            <a:xfrm>
              <a:off x="725392" y="1707212"/>
              <a:ext cx="1932533" cy="1932533"/>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 name="Oval 4">
              <a:extLst>
                <a:ext uri="{FF2B5EF4-FFF2-40B4-BE49-F238E27FC236}">
                  <a16:creationId xmlns:a16="http://schemas.microsoft.com/office/drawing/2014/main" id="{84A5F214-7B5B-D941-9700-F6CDA7634CC2}"/>
                </a:ext>
              </a:extLst>
            </p:cNvPr>
            <p:cNvSpPr txBox="1"/>
            <p:nvPr/>
          </p:nvSpPr>
          <p:spPr>
            <a:xfrm>
              <a:off x="1008405" y="1990225"/>
              <a:ext cx="1366507" cy="1366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412" tIns="22412" rIns="22412" bIns="22412" numCol="1" spcCol="1270" anchor="ctr" anchorCtr="0">
              <a:noAutofit/>
            </a:bodyPr>
            <a:lstStyle/>
            <a:p>
              <a:pPr algn="ctr" defTabSz="784454">
                <a:lnSpc>
                  <a:spcPct val="90000"/>
                </a:lnSpc>
                <a:spcAft>
                  <a:spcPct val="35000"/>
                </a:spcAft>
              </a:pPr>
              <a:r>
                <a:rPr lang="en-US" sz="3883" dirty="0"/>
                <a:t>5 Evaluation (BSP)</a:t>
              </a:r>
            </a:p>
          </p:txBody>
        </p:sp>
      </p:grpSp>
    </p:spTree>
    <p:extLst>
      <p:ext uri="{BB962C8B-B14F-4D97-AF65-F5344CB8AC3E}">
        <p14:creationId xmlns:p14="http://schemas.microsoft.com/office/powerpoint/2010/main" val="928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377361" y="5729441"/>
            <a:ext cx="849965" cy="386043"/>
          </a:xfrm>
          <a:prstGeom prst="rect">
            <a:avLst/>
          </a:prstGeom>
        </p:spPr>
        <p:txBody>
          <a:bodyPr vert="horz" wrap="square" lIns="0" tIns="0" rIns="0" bIns="0" rtlCol="0">
            <a:noAutofit/>
          </a:bodyPr>
          <a:lstStyle/>
          <a:p>
            <a:pPr marL="11202" marR="11202" indent="383688">
              <a:lnSpc>
                <a:spcPct val="102099"/>
              </a:lnSpc>
            </a:pPr>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r>
              <a:rPr sz="1147" spc="53" dirty="0">
                <a:solidFill>
                  <a:srgbClr val="FFFFFF"/>
                </a:solidFill>
                <a:latin typeface="Times New Roman"/>
                <a:cs typeface="Times New Roman"/>
              </a:rPr>
              <a:t> </a:t>
            </a:r>
            <a:r>
              <a:rPr sz="1147" spc="88" dirty="0">
                <a:solidFill>
                  <a:srgbClr val="FFFFFF"/>
                </a:solidFill>
                <a:latin typeface="Times New Roman"/>
                <a:cs typeface="Times New Roman"/>
              </a:rPr>
              <a:t>on</a:t>
            </a:r>
            <a:r>
              <a:rPr sz="1147" spc="-18" dirty="0">
                <a:solidFill>
                  <a:srgbClr val="FFFFFF"/>
                </a:solidFill>
                <a:latin typeface="Times New Roman"/>
                <a:cs typeface="Times New Roman"/>
              </a:rPr>
              <a:t> </a:t>
            </a:r>
            <a:r>
              <a:rPr sz="1147" spc="12" dirty="0">
                <a:solidFill>
                  <a:srgbClr val="FFFFFF"/>
                </a:solidFill>
                <a:latin typeface="Times New Roman"/>
                <a:cs typeface="Times New Roman"/>
              </a:rPr>
              <a:t>Disability</a:t>
            </a:r>
            <a:endParaRPr sz="1147">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Ste</a:t>
            </a:r>
            <a:r>
              <a:rPr spc="-26" dirty="0">
                <a:solidFill>
                  <a:srgbClr val="000000"/>
                </a:solidFill>
                <a:latin typeface="Calibri"/>
                <a:cs typeface="Calibri"/>
              </a:rPr>
              <a:t>p</a:t>
            </a:r>
            <a:r>
              <a:rPr spc="-190" dirty="0">
                <a:solidFill>
                  <a:srgbClr val="000000"/>
                </a:solidFill>
                <a:latin typeface="Calibri"/>
                <a:cs typeface="Calibri"/>
              </a:rPr>
              <a:t> </a:t>
            </a:r>
            <a:r>
              <a:rPr spc="-119" dirty="0">
                <a:solidFill>
                  <a:srgbClr val="000000"/>
                </a:solidFill>
                <a:latin typeface="Calibri"/>
                <a:cs typeface="Calibri"/>
              </a:rPr>
              <a:t>5</a:t>
            </a:r>
            <a:r>
              <a:rPr spc="-12" dirty="0">
                <a:solidFill>
                  <a:srgbClr val="000000"/>
                </a:solidFill>
                <a:latin typeface="Calibri"/>
                <a:cs typeface="Calibri"/>
              </a:rPr>
              <a:t>:</a:t>
            </a:r>
            <a:r>
              <a:rPr spc="-184" dirty="0">
                <a:solidFill>
                  <a:srgbClr val="000000"/>
                </a:solidFill>
                <a:latin typeface="Calibri"/>
                <a:cs typeface="Calibri"/>
              </a:rPr>
              <a:t> </a:t>
            </a:r>
            <a:r>
              <a:rPr spc="-119" dirty="0">
                <a:solidFill>
                  <a:srgbClr val="000000"/>
                </a:solidFill>
                <a:latin typeface="Calibri"/>
                <a:cs typeface="Calibri"/>
              </a:rPr>
              <a:t>Evaluation</a:t>
            </a:r>
            <a:endParaRPr dirty="0">
              <a:solidFill>
                <a:srgbClr val="000000"/>
              </a:solidFill>
              <a:latin typeface="Calibri"/>
              <a:cs typeface="Calibri"/>
            </a:endParaRPr>
          </a:p>
        </p:txBody>
      </p:sp>
      <p:sp>
        <p:nvSpPr>
          <p:cNvPr id="9" name="object 9"/>
          <p:cNvSpPr txBox="1"/>
          <p:nvPr/>
        </p:nvSpPr>
        <p:spPr>
          <a:xfrm>
            <a:off x="1072443" y="2015258"/>
            <a:ext cx="4710391" cy="3939808"/>
          </a:xfrm>
          <a:prstGeom prst="rect">
            <a:avLst/>
          </a:prstGeom>
        </p:spPr>
        <p:txBody>
          <a:bodyPr vert="horz" wrap="square" lIns="0" tIns="0" rIns="0" bIns="0" rtlCol="0">
            <a:noAutofit/>
          </a:bodyPr>
          <a:lstStyle/>
          <a:p>
            <a:pPr marL="177561" marR="11202" indent="-166918">
              <a:lnSpc>
                <a:spcPts val="3088"/>
              </a:lnSpc>
              <a:buClr>
                <a:srgbClr val="24603B"/>
              </a:buClr>
              <a:buSzPct val="84745"/>
              <a:buFont typeface="Arial"/>
              <a:buChar char="•"/>
              <a:tabLst>
                <a:tab pos="182041" algn="l"/>
              </a:tabLst>
            </a:pPr>
            <a:r>
              <a:rPr lang="en-US" sz="3177" spc="4" dirty="0">
                <a:latin typeface="Calibri"/>
                <a:cs typeface="Calibri"/>
              </a:rPr>
              <a:t>Progress towards identified,</a:t>
            </a:r>
            <a:r>
              <a:rPr sz="3177" spc="4" dirty="0">
                <a:latin typeface="Calibri"/>
                <a:cs typeface="Calibri"/>
              </a:rPr>
              <a:t> </a:t>
            </a:r>
            <a:r>
              <a:rPr sz="3177" dirty="0">
                <a:latin typeface="Calibri"/>
                <a:cs typeface="Calibri"/>
              </a:rPr>
              <a:t>measurable </a:t>
            </a:r>
            <a:r>
              <a:rPr sz="3177" spc="-4" dirty="0">
                <a:latin typeface="Calibri"/>
                <a:cs typeface="Calibri"/>
              </a:rPr>
              <a:t>goals</a:t>
            </a:r>
            <a:endParaRPr sz="3177" dirty="0">
              <a:latin typeface="Calibri"/>
              <a:cs typeface="Calibri"/>
            </a:endParaRPr>
          </a:p>
          <a:p>
            <a:pPr>
              <a:lnSpc>
                <a:spcPts val="662"/>
              </a:lnSpc>
              <a:spcBef>
                <a:spcPts val="41"/>
              </a:spcBef>
              <a:buClr>
                <a:srgbClr val="24603B"/>
              </a:buClr>
              <a:buFont typeface="Arial"/>
              <a:buChar char="•"/>
            </a:pPr>
            <a:endParaRPr sz="3177" dirty="0">
              <a:latin typeface="Calibri"/>
              <a:cs typeface="Calibri"/>
            </a:endParaRPr>
          </a:p>
          <a:p>
            <a:pPr marL="177561" marR="891163" indent="-166918">
              <a:lnSpc>
                <a:spcPts val="3114"/>
              </a:lnSpc>
              <a:buClr>
                <a:srgbClr val="24603B"/>
              </a:buClr>
              <a:buSzPct val="84745"/>
              <a:buFont typeface="Arial"/>
              <a:buChar char="•"/>
              <a:tabLst>
                <a:tab pos="182041" algn="l"/>
              </a:tabLst>
            </a:pPr>
            <a:r>
              <a:rPr sz="3177" dirty="0">
                <a:latin typeface="Calibri"/>
                <a:cs typeface="Calibri"/>
              </a:rPr>
              <a:t>Fidelity</a:t>
            </a:r>
            <a:r>
              <a:rPr sz="3177" spc="4" dirty="0">
                <a:latin typeface="Calibri"/>
                <a:cs typeface="Calibri"/>
              </a:rPr>
              <a:t> </a:t>
            </a:r>
            <a:r>
              <a:rPr sz="3177" dirty="0">
                <a:latin typeface="Calibri"/>
                <a:cs typeface="Calibri"/>
              </a:rPr>
              <a:t>o</a:t>
            </a:r>
            <a:r>
              <a:rPr sz="3177" spc="4" dirty="0">
                <a:latin typeface="Calibri"/>
                <a:cs typeface="Calibri"/>
              </a:rPr>
              <a:t>f implementation</a:t>
            </a:r>
            <a:endParaRPr sz="3177" dirty="0">
              <a:latin typeface="Calibri"/>
              <a:cs typeface="Calibri"/>
            </a:endParaRPr>
          </a:p>
          <a:p>
            <a:pPr>
              <a:lnSpc>
                <a:spcPts val="662"/>
              </a:lnSpc>
              <a:spcBef>
                <a:spcPts val="36"/>
              </a:spcBef>
              <a:buClr>
                <a:srgbClr val="24603B"/>
              </a:buClr>
              <a:buFont typeface="Arial"/>
              <a:buChar char="•"/>
            </a:pPr>
            <a:endParaRPr sz="3177" dirty="0">
              <a:latin typeface="Calibri"/>
              <a:cs typeface="Calibri"/>
            </a:endParaRPr>
          </a:p>
          <a:p>
            <a:pPr marL="177561" marR="883882" indent="-166918">
              <a:lnSpc>
                <a:spcPts val="3114"/>
              </a:lnSpc>
              <a:buClr>
                <a:srgbClr val="24603B"/>
              </a:buClr>
              <a:buSzPct val="84745"/>
              <a:buFont typeface="Arial"/>
              <a:buChar char="•"/>
              <a:tabLst>
                <a:tab pos="182041" algn="l"/>
              </a:tabLst>
            </a:pPr>
            <a:r>
              <a:rPr lang="en-US" sz="3177" spc="-4" dirty="0">
                <a:latin typeface="Calibri"/>
                <a:cs typeface="Calibri"/>
              </a:rPr>
              <a:t>D</a:t>
            </a:r>
            <a:r>
              <a:rPr sz="3177" dirty="0">
                <a:latin typeface="Calibri"/>
                <a:cs typeface="Calibri"/>
              </a:rPr>
              <a:t>ata-</a:t>
            </a:r>
            <a:r>
              <a:rPr sz="3177" spc="-4" dirty="0">
                <a:latin typeface="Calibri"/>
                <a:cs typeface="Calibri"/>
              </a:rPr>
              <a:t>b</a:t>
            </a:r>
            <a:r>
              <a:rPr sz="3177" dirty="0">
                <a:latin typeface="Calibri"/>
                <a:cs typeface="Calibri"/>
              </a:rPr>
              <a:t>ased</a:t>
            </a:r>
            <a:r>
              <a:rPr lang="en-US" sz="3177" dirty="0">
                <a:latin typeface="Calibri"/>
                <a:cs typeface="Calibri"/>
              </a:rPr>
              <a:t> </a:t>
            </a:r>
            <a:r>
              <a:rPr sz="3177" dirty="0">
                <a:latin typeface="Calibri"/>
                <a:cs typeface="Calibri"/>
              </a:rPr>
              <a:t>decisions</a:t>
            </a:r>
          </a:p>
        </p:txBody>
      </p:sp>
      <p:sp>
        <p:nvSpPr>
          <p:cNvPr id="10" name="object 10"/>
          <p:cNvSpPr/>
          <p:nvPr/>
        </p:nvSpPr>
        <p:spPr>
          <a:xfrm>
            <a:off x="5782835" y="1075767"/>
            <a:ext cx="4548988" cy="5203869"/>
          </a:xfrm>
          <a:prstGeom prst="rect">
            <a:avLst/>
          </a:prstGeom>
          <a:blipFill>
            <a:blip r:embed="rId2" cstate="print"/>
            <a:stretch>
              <a:fillRect/>
            </a:stretch>
          </a:blipFill>
        </p:spPr>
        <p:txBody>
          <a:bodyPr wrap="square" lIns="0" tIns="0" rIns="0" bIns="0" rtlCol="0">
            <a:noAutofit/>
          </a:bodyPr>
          <a:lstStyle/>
          <a:p>
            <a:endParaRPr/>
          </a:p>
        </p:txBody>
      </p:sp>
      <p:grpSp>
        <p:nvGrpSpPr>
          <p:cNvPr id="11" name="Group 10"/>
          <p:cNvGrpSpPr/>
          <p:nvPr/>
        </p:nvGrpSpPr>
        <p:grpSpPr>
          <a:xfrm>
            <a:off x="8771471" y="248024"/>
            <a:ext cx="1306703" cy="1169614"/>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7"/>
              <a:ext cx="914400" cy="812866"/>
            </a:xfrm>
            <a:prstGeom prst="rect">
              <a:avLst/>
            </a:prstGeom>
            <a:noFill/>
          </p:spPr>
          <p:txBody>
            <a:bodyPr wrap="square" rtlCol="0">
              <a:spAutoFit/>
            </a:bodyPr>
            <a:lstStyle/>
            <a:p>
              <a:pPr algn="ctr"/>
              <a:r>
                <a:rPr lang="en-US" sz="2118" dirty="0">
                  <a:latin typeface="+mj-lt"/>
                </a:rPr>
                <a:t>TFI</a:t>
              </a:r>
            </a:p>
          </p:txBody>
        </p:sp>
      </p:grpSp>
    </p:spTree>
    <p:extLst>
      <p:ext uri="{BB962C8B-B14F-4D97-AF65-F5344CB8AC3E}">
        <p14:creationId xmlns:p14="http://schemas.microsoft.com/office/powerpoint/2010/main" val="21148838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60177" y="1479177"/>
            <a:ext cx="5042648" cy="4409240"/>
          </a:xfrm>
          <a:prstGeom prst="rect">
            <a:avLst/>
          </a:prstGeom>
        </p:spPr>
        <p:txBody>
          <a:bodyPr vert="horz" wrap="square" lIns="0" tIns="0" rIns="0" bIns="0" rtlCol="0">
            <a:noAutofit/>
          </a:bodyPr>
          <a:lstStyle/>
          <a:p>
            <a:pPr marL="414495" marR="11202" indent="-403291">
              <a:lnSpc>
                <a:spcPct val="100400"/>
              </a:lnSpc>
              <a:buFont typeface="Arial" panose="020B0604020202020204" pitchFamily="34" charset="0"/>
              <a:buChar char="•"/>
            </a:pPr>
            <a:r>
              <a:rPr lang="en-US" sz="2824" dirty="0">
                <a:latin typeface="Calibri" panose="020F0502020204030204" pitchFamily="34" charset="0"/>
                <a:cs typeface="Calibri" panose="020F0502020204030204" pitchFamily="34" charset="0"/>
              </a:rPr>
              <a:t>Refer to the Stage 2 Goals on p. 2 of your BSP</a:t>
            </a:r>
          </a:p>
          <a:p>
            <a:pPr marL="414495" marR="11202" indent="-403291">
              <a:lnSpc>
                <a:spcPct val="100400"/>
              </a:lnSpc>
              <a:buFont typeface="Arial" panose="020B0604020202020204" pitchFamily="34" charset="0"/>
              <a:buChar char="•"/>
            </a:pPr>
            <a:r>
              <a:rPr lang="en-US" sz="2824" dirty="0">
                <a:latin typeface="Calibri" panose="020F0502020204030204" pitchFamily="34" charset="0"/>
                <a:cs typeface="Calibri" panose="020F0502020204030204" pitchFamily="34" charset="0"/>
              </a:rPr>
              <a:t>Further refine these goals in light of your BSP interventions</a:t>
            </a:r>
          </a:p>
          <a:p>
            <a:pPr marL="414495" marR="11202" indent="-403291">
              <a:lnSpc>
                <a:spcPct val="100400"/>
              </a:lnSpc>
              <a:buFont typeface="Arial" panose="020B0604020202020204" pitchFamily="34" charset="0"/>
              <a:buChar char="•"/>
            </a:pPr>
            <a:r>
              <a:rPr lang="en-US" sz="2824" dirty="0">
                <a:latin typeface="Calibri" panose="020F0502020204030204" pitchFamily="34" charset="0"/>
                <a:cs typeface="Calibri" panose="020F0502020204030204" pitchFamily="34" charset="0"/>
              </a:rPr>
              <a:t>Record your newly refined goals on the Long &amp; Short-Term Behavioral Goals of the Evaluation section of your </a:t>
            </a:r>
          </a:p>
          <a:p>
            <a:pPr marL="11202" marR="11202">
              <a:lnSpc>
                <a:spcPct val="100400"/>
              </a:lnSpc>
            </a:pPr>
            <a:r>
              <a:rPr lang="en-US" sz="2824" dirty="0">
                <a:latin typeface="Calibri" panose="020F0502020204030204" pitchFamily="34" charset="0"/>
                <a:cs typeface="Calibri" panose="020F0502020204030204" pitchFamily="34" charset="0"/>
              </a:rPr>
              <a:t>     F-BSP (p.11) </a:t>
            </a:r>
            <a:endParaRPr sz="2824"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2263590" y="201706"/>
            <a:ext cx="5472953" cy="1143000"/>
          </a:xfrm>
        </p:spPr>
        <p:txBody>
          <a:bodyPr/>
          <a:lstStyle/>
          <a:p>
            <a:r>
              <a:rPr lang="en-US" dirty="0"/>
              <a:t>F-BSP Activity</a:t>
            </a:r>
          </a:p>
        </p:txBody>
      </p:sp>
      <p:sp>
        <p:nvSpPr>
          <p:cNvPr id="6" name="object 2"/>
          <p:cNvSpPr/>
          <p:nvPr/>
        </p:nvSpPr>
        <p:spPr>
          <a:xfrm>
            <a:off x="7665409" y="0"/>
            <a:ext cx="45544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Thought Bubble: Cloud 4">
            <a:extLst>
              <a:ext uri="{FF2B5EF4-FFF2-40B4-BE49-F238E27FC236}">
                <a16:creationId xmlns:a16="http://schemas.microsoft.com/office/drawing/2014/main" id="{7458C0FC-7103-45CD-B5F6-1FB68E8A668D}"/>
              </a:ext>
            </a:extLst>
          </p:cNvPr>
          <p:cNvSpPr/>
          <p:nvPr/>
        </p:nvSpPr>
        <p:spPr>
          <a:xfrm>
            <a:off x="9580228" y="1918981"/>
            <a:ext cx="2499919" cy="176378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a:p>
            <a:pPr algn="ctr"/>
            <a:endParaRPr lang="en-US" dirty="0"/>
          </a:p>
          <a:p>
            <a:pPr algn="ctr"/>
            <a:r>
              <a:rPr lang="en-US" dirty="0"/>
              <a:t>Meaningful Participation</a:t>
            </a:r>
          </a:p>
        </p:txBody>
      </p:sp>
    </p:spTree>
    <p:extLst>
      <p:ext uri="{BB962C8B-B14F-4D97-AF65-F5344CB8AC3E}">
        <p14:creationId xmlns:p14="http://schemas.microsoft.com/office/powerpoint/2010/main" val="41918011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p:nvPr/>
        </p:nvSpPr>
        <p:spPr>
          <a:xfrm>
            <a:off x="4818531" y="1479180"/>
            <a:ext cx="4353485" cy="401731"/>
          </a:xfrm>
          <a:prstGeom prst="rect">
            <a:avLst/>
          </a:prstGeom>
        </p:spPr>
        <p:txBody>
          <a:bodyPr vert="horz" wrap="square" lIns="0" tIns="0" rIns="0" bIns="0" rtlCol="0">
            <a:noAutofit/>
          </a:bodyPr>
          <a:lstStyle/>
          <a:p>
            <a:pPr marL="11202"/>
            <a:r>
              <a:rPr lang="en-US" sz="2559" u="heavy" dirty="0">
                <a:solidFill>
                  <a:srgbClr val="000000"/>
                </a:solidFill>
                <a:latin typeface="Calibri"/>
                <a:cs typeface="Calibri"/>
                <a:hlinkClick r:id="rId2"/>
              </a:rPr>
              <a:t>www.pbisapps.org</a:t>
            </a:r>
            <a:endParaRPr lang="en-US" sz="2559" u="heavy" dirty="0">
              <a:solidFill>
                <a:srgbClr val="000000"/>
              </a:solidFill>
              <a:latin typeface="Calibri"/>
              <a:cs typeface="Calibri"/>
            </a:endParaRPr>
          </a:p>
          <a:p>
            <a:pPr marL="11202"/>
            <a:endParaRPr sz="2559" dirty="0">
              <a:solidFill>
                <a:srgbClr val="000000"/>
              </a:solidFill>
              <a:latin typeface="Calibri"/>
              <a:cs typeface="Calibri"/>
            </a:endParaRPr>
          </a:p>
        </p:txBody>
      </p:sp>
      <p:sp>
        <p:nvSpPr>
          <p:cNvPr id="5" name="object 10"/>
          <p:cNvSpPr/>
          <p:nvPr/>
        </p:nvSpPr>
        <p:spPr>
          <a:xfrm>
            <a:off x="4078941" y="2084295"/>
            <a:ext cx="4235824" cy="4737352"/>
          </a:xfrm>
          <a:prstGeom prst="rect">
            <a:avLst/>
          </a:prstGeom>
          <a:blipFill>
            <a:blip r:embed="rId3" cstate="print"/>
            <a:stretch>
              <a:fillRect/>
            </a:stretch>
          </a:blipFill>
        </p:spPr>
        <p:txBody>
          <a:bodyPr wrap="square" lIns="0" tIns="0" rIns="0" bIns="0" rtlCol="0">
            <a:noAutofit/>
          </a:bodyPr>
          <a:lstStyle/>
          <a:p>
            <a:endParaRPr/>
          </a:p>
        </p:txBody>
      </p:sp>
      <p:sp>
        <p:nvSpPr>
          <p:cNvPr id="6" name="Title 11"/>
          <p:cNvSpPr txBox="1">
            <a:spLocks/>
          </p:cNvSpPr>
          <p:nvPr/>
        </p:nvSpPr>
        <p:spPr bwMode="auto">
          <a:xfrm>
            <a:off x="2236695" y="201706"/>
            <a:ext cx="7987553" cy="1143000"/>
          </a:xfrm>
          <a:prstGeom prst="rect">
            <a:avLst/>
          </a:prstGeom>
          <a:no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89875" tIns="44937" rIns="89875" bIns="44937"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sz="4324" dirty="0"/>
              <a:t>Evaluation: SWIS-ISIS Demo</a:t>
            </a:r>
          </a:p>
        </p:txBody>
      </p:sp>
    </p:spTree>
    <p:extLst>
      <p:ext uri="{BB962C8B-B14F-4D97-AF65-F5344CB8AC3E}">
        <p14:creationId xmlns:p14="http://schemas.microsoft.com/office/powerpoint/2010/main" val="15588273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37546" y="0"/>
            <a:ext cx="45544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1927412" y="1008530"/>
            <a:ext cx="4908176" cy="5446059"/>
          </a:xfrm>
          <a:prstGeom prst="rect">
            <a:avLst/>
          </a:prstGeom>
        </p:spPr>
        <p:txBody>
          <a:bodyPr vert="horz" wrap="square" lIns="0" tIns="0" rIns="0" bIns="0" rtlCol="0">
            <a:noAutofit/>
          </a:bodyPr>
          <a:lstStyle/>
          <a:p>
            <a:pPr marL="10643" marR="11202">
              <a:lnSpc>
                <a:spcPct val="100800"/>
              </a:lnSpc>
              <a:buClr>
                <a:srgbClr val="24603B"/>
              </a:buClr>
              <a:buSzPct val="84745"/>
              <a:tabLst>
                <a:tab pos="438580" algn="l"/>
              </a:tabLst>
            </a:pPr>
            <a:endParaRPr lang="en-US" sz="3088" spc="-4" dirty="0">
              <a:solidFill>
                <a:srgbClr val="404040"/>
              </a:solidFill>
              <a:latin typeface="Calibri"/>
              <a:cs typeface="Calibri"/>
            </a:endParaRPr>
          </a:p>
          <a:p>
            <a:pPr marL="438580" marR="11202" indent="-427938">
              <a:lnSpc>
                <a:spcPct val="100800"/>
              </a:lnSpc>
              <a:buClr>
                <a:srgbClr val="24603B"/>
              </a:buClr>
              <a:buSzPct val="84745"/>
              <a:buFont typeface="Arial"/>
              <a:buChar char="•"/>
              <a:tabLst>
                <a:tab pos="438580" algn="l"/>
              </a:tabLst>
            </a:pPr>
            <a:r>
              <a:rPr lang="en-US" sz="3088" spc="-4" dirty="0">
                <a:solidFill>
                  <a:srgbClr val="404040"/>
                </a:solidFill>
                <a:latin typeface="Calibri"/>
                <a:cs typeface="Calibri"/>
              </a:rPr>
              <a:t>Decide what data system you will use to track your intensive-level data.  Record this in the </a:t>
            </a:r>
            <a:r>
              <a:rPr lang="en-US" sz="3088" i="1" spc="-4" dirty="0">
                <a:solidFill>
                  <a:srgbClr val="404040"/>
                </a:solidFill>
                <a:latin typeface="Calibri"/>
                <a:cs typeface="Calibri"/>
              </a:rPr>
              <a:t>Create a System for Managing the Daily Data </a:t>
            </a:r>
            <a:r>
              <a:rPr lang="en-US" sz="3088" spc="-4" dirty="0">
                <a:solidFill>
                  <a:srgbClr val="404040"/>
                </a:solidFill>
                <a:latin typeface="Calibri"/>
                <a:cs typeface="Calibri"/>
              </a:rPr>
              <a:t>section of your Intensive Level Roll-Out Plan</a:t>
            </a:r>
          </a:p>
        </p:txBody>
      </p:sp>
      <p:sp>
        <p:nvSpPr>
          <p:cNvPr id="5" name="Title 4"/>
          <p:cNvSpPr>
            <a:spLocks noGrp="1"/>
          </p:cNvSpPr>
          <p:nvPr>
            <p:ph type="title"/>
          </p:nvPr>
        </p:nvSpPr>
        <p:spPr>
          <a:xfrm>
            <a:off x="2061882" y="201706"/>
            <a:ext cx="5540188" cy="1143000"/>
          </a:xfrm>
        </p:spPr>
        <p:txBody>
          <a:bodyPr/>
          <a:lstStyle/>
          <a:p>
            <a:r>
              <a:rPr lang="en-US" dirty="0"/>
              <a:t>Activity #13</a:t>
            </a:r>
          </a:p>
        </p:txBody>
      </p:sp>
      <p:sp>
        <p:nvSpPr>
          <p:cNvPr id="6" name="Thought Bubble: Cloud 5">
            <a:extLst>
              <a:ext uri="{FF2B5EF4-FFF2-40B4-BE49-F238E27FC236}">
                <a16:creationId xmlns:a16="http://schemas.microsoft.com/office/drawing/2014/main" id="{DB615804-67C2-440F-A823-A10EA1787510}"/>
              </a:ext>
            </a:extLst>
          </p:cNvPr>
          <p:cNvSpPr/>
          <p:nvPr/>
        </p:nvSpPr>
        <p:spPr>
          <a:xfrm>
            <a:off x="9521505" y="2018848"/>
            <a:ext cx="2516697" cy="17310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p:txBody>
      </p:sp>
    </p:spTree>
    <p:extLst>
      <p:ext uri="{BB962C8B-B14F-4D97-AF65-F5344CB8AC3E}">
        <p14:creationId xmlns:p14="http://schemas.microsoft.com/office/powerpoint/2010/main" val="17636318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761385" y="5733249"/>
            <a:ext cx="465604" cy="197224"/>
          </a:xfrm>
          <a:prstGeom prst="rect">
            <a:avLst/>
          </a:prstGeom>
        </p:spPr>
        <p:txBody>
          <a:bodyPr vert="horz" wrap="square" lIns="0" tIns="0" rIns="0" bIns="0" rtlCol="0">
            <a:noAutofit/>
          </a:bodyPr>
          <a:lstStyle/>
          <a:p>
            <a:pPr marL="11202"/>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endParaRPr sz="1147">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Measurin</a:t>
            </a:r>
            <a:r>
              <a:rPr spc="-26" dirty="0">
                <a:solidFill>
                  <a:srgbClr val="000000"/>
                </a:solidFill>
                <a:latin typeface="Calibri"/>
                <a:cs typeface="Calibri"/>
              </a:rPr>
              <a:t>g</a:t>
            </a:r>
            <a:r>
              <a:rPr spc="-190" dirty="0">
                <a:solidFill>
                  <a:srgbClr val="000000"/>
                </a:solidFill>
                <a:latin typeface="Calibri"/>
                <a:cs typeface="Calibri"/>
              </a:rPr>
              <a:t> </a:t>
            </a:r>
            <a:r>
              <a:rPr spc="-115" dirty="0">
                <a:solidFill>
                  <a:srgbClr val="000000"/>
                </a:solidFill>
                <a:latin typeface="Calibri"/>
                <a:cs typeface="Calibri"/>
              </a:rPr>
              <a:t>Fidelity</a:t>
            </a:r>
            <a:endParaRPr dirty="0">
              <a:solidFill>
                <a:srgbClr val="000000"/>
              </a:solidFill>
              <a:latin typeface="Calibri"/>
              <a:cs typeface="Calibri"/>
            </a:endParaRPr>
          </a:p>
        </p:txBody>
      </p:sp>
      <p:sp>
        <p:nvSpPr>
          <p:cNvPr id="9" name="object 9"/>
          <p:cNvSpPr/>
          <p:nvPr/>
        </p:nvSpPr>
        <p:spPr>
          <a:xfrm>
            <a:off x="2244052" y="1713176"/>
            <a:ext cx="1997254" cy="2511551"/>
          </a:xfrm>
          <a:custGeom>
            <a:avLst/>
            <a:gdLst/>
            <a:ahLst/>
            <a:cxnLst/>
            <a:rect l="l" t="t" r="r" b="b"/>
            <a:pathLst>
              <a:path w="2263555" h="2846425">
                <a:moveTo>
                  <a:pt x="0" y="0"/>
                </a:moveTo>
                <a:lnTo>
                  <a:pt x="2263555" y="0"/>
                </a:lnTo>
                <a:lnTo>
                  <a:pt x="2263555"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0" name="object 10"/>
          <p:cNvSpPr/>
          <p:nvPr/>
        </p:nvSpPr>
        <p:spPr>
          <a:xfrm>
            <a:off x="4241305" y="1713176"/>
            <a:ext cx="5706443" cy="2511551"/>
          </a:xfrm>
          <a:custGeom>
            <a:avLst/>
            <a:gdLst/>
            <a:ahLst/>
            <a:cxnLst/>
            <a:rect l="l" t="t" r="r" b="b"/>
            <a:pathLst>
              <a:path w="6467302" h="2846425">
                <a:moveTo>
                  <a:pt x="0" y="0"/>
                </a:moveTo>
                <a:lnTo>
                  <a:pt x="6467302" y="0"/>
                </a:lnTo>
                <a:lnTo>
                  <a:pt x="6467302" y="2846425"/>
                </a:lnTo>
                <a:lnTo>
                  <a:pt x="0" y="2846425"/>
                </a:lnTo>
                <a:lnTo>
                  <a:pt x="0" y="0"/>
                </a:lnTo>
                <a:close/>
              </a:path>
            </a:pathLst>
          </a:custGeom>
          <a:solidFill>
            <a:srgbClr val="E47026"/>
          </a:solidFill>
        </p:spPr>
        <p:txBody>
          <a:bodyPr wrap="square" lIns="0" tIns="0" rIns="0" bIns="0" rtlCol="0">
            <a:noAutofit/>
          </a:bodyPr>
          <a:lstStyle/>
          <a:p>
            <a:endParaRPr/>
          </a:p>
        </p:txBody>
      </p:sp>
      <p:sp>
        <p:nvSpPr>
          <p:cNvPr id="11" name="object 11"/>
          <p:cNvSpPr/>
          <p:nvPr/>
        </p:nvSpPr>
        <p:spPr>
          <a:xfrm flipH="1">
            <a:off x="4200967" y="1707234"/>
            <a:ext cx="40340" cy="4411181"/>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2" name="object 12"/>
          <p:cNvSpPr/>
          <p:nvPr/>
        </p:nvSpPr>
        <p:spPr>
          <a:xfrm>
            <a:off x="2238106" y="4224727"/>
            <a:ext cx="7715586"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3" name="object 13"/>
          <p:cNvSpPr/>
          <p:nvPr/>
        </p:nvSpPr>
        <p:spPr>
          <a:xfrm>
            <a:off x="2244049" y="1707231"/>
            <a:ext cx="0" cy="4635430"/>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4" name="object 14"/>
          <p:cNvSpPr/>
          <p:nvPr/>
        </p:nvSpPr>
        <p:spPr>
          <a:xfrm flipH="1">
            <a:off x="9907409" y="1707234"/>
            <a:ext cx="40340" cy="4411181"/>
          </a:xfrm>
          <a:custGeom>
            <a:avLst/>
            <a:gdLst/>
            <a:ahLst/>
            <a:cxnLst/>
            <a:rect l="l" t="t" r="r" b="b"/>
            <a:pathLst>
              <a:path h="5253487">
                <a:moveTo>
                  <a:pt x="0" y="0"/>
                </a:moveTo>
                <a:lnTo>
                  <a:pt x="0" y="5253487"/>
                </a:lnTo>
              </a:path>
            </a:pathLst>
          </a:custGeom>
          <a:ln w="13473">
            <a:solidFill>
              <a:srgbClr val="DB5A1E"/>
            </a:solidFill>
          </a:ln>
        </p:spPr>
        <p:txBody>
          <a:bodyPr wrap="square" lIns="0" tIns="0" rIns="0" bIns="0" rtlCol="0">
            <a:noAutofit/>
          </a:bodyPr>
          <a:lstStyle/>
          <a:p>
            <a:endParaRPr/>
          </a:p>
        </p:txBody>
      </p:sp>
      <p:sp>
        <p:nvSpPr>
          <p:cNvPr id="15" name="object 15"/>
          <p:cNvSpPr/>
          <p:nvPr/>
        </p:nvSpPr>
        <p:spPr>
          <a:xfrm>
            <a:off x="2238106" y="1713176"/>
            <a:ext cx="7715586" cy="0"/>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6" name="object 16"/>
          <p:cNvSpPr/>
          <p:nvPr/>
        </p:nvSpPr>
        <p:spPr>
          <a:xfrm flipV="1">
            <a:off x="2238106" y="5983944"/>
            <a:ext cx="7715586" cy="134471"/>
          </a:xfrm>
          <a:custGeom>
            <a:avLst/>
            <a:gdLst/>
            <a:ahLst/>
            <a:cxnLst/>
            <a:rect l="l" t="t" r="r" b="b"/>
            <a:pathLst>
              <a:path w="8744331">
                <a:moveTo>
                  <a:pt x="0" y="0"/>
                </a:moveTo>
                <a:lnTo>
                  <a:pt x="8744331" y="0"/>
                </a:lnTo>
              </a:path>
            </a:pathLst>
          </a:custGeom>
          <a:ln w="13477">
            <a:solidFill>
              <a:srgbClr val="DB5A1E"/>
            </a:solidFill>
          </a:ln>
        </p:spPr>
        <p:txBody>
          <a:bodyPr wrap="square" lIns="0" tIns="0" rIns="0" bIns="0" rtlCol="0">
            <a:noAutofit/>
          </a:bodyPr>
          <a:lstStyle/>
          <a:p>
            <a:endParaRPr/>
          </a:p>
        </p:txBody>
      </p:sp>
      <p:sp>
        <p:nvSpPr>
          <p:cNvPr id="17" name="object 17"/>
          <p:cNvSpPr txBox="1"/>
          <p:nvPr/>
        </p:nvSpPr>
        <p:spPr>
          <a:xfrm>
            <a:off x="2318444" y="1771068"/>
            <a:ext cx="6911228" cy="2401421"/>
          </a:xfrm>
          <a:prstGeom prst="rect">
            <a:avLst/>
          </a:prstGeom>
        </p:spPr>
        <p:txBody>
          <a:bodyPr vert="horz" wrap="square" lIns="0" tIns="0" rIns="0" bIns="0" rtlCol="0">
            <a:noAutofit/>
          </a:bodyPr>
          <a:lstStyle/>
          <a:p>
            <a:pPr marL="2007497" marR="211168" indent="-1996856">
              <a:lnSpc>
                <a:spcPct val="100400"/>
              </a:lnSpc>
              <a:tabLst>
                <a:tab pos="2007497" algn="l"/>
              </a:tabLst>
            </a:pPr>
            <a:r>
              <a:rPr sz="2559" b="1" i="1" spc="-4" dirty="0">
                <a:latin typeface="Calibri"/>
                <a:cs typeface="Calibri"/>
              </a:rPr>
              <a:t>A</a:t>
            </a:r>
            <a:r>
              <a:rPr sz="2559" b="1" i="1" dirty="0">
                <a:latin typeface="Calibri"/>
                <a:cs typeface="Calibri"/>
              </a:rPr>
              <a:t>d</a:t>
            </a:r>
            <a:r>
              <a:rPr sz="2559" b="1" i="1" spc="-4" dirty="0">
                <a:latin typeface="Calibri"/>
                <a:cs typeface="Calibri"/>
              </a:rPr>
              <a:t>herenc</a:t>
            </a:r>
            <a:r>
              <a:rPr sz="2559" b="1" i="1" dirty="0">
                <a:latin typeface="Calibri"/>
                <a:cs typeface="Calibri"/>
              </a:rPr>
              <a:t>e	</a:t>
            </a:r>
            <a:r>
              <a:rPr sz="2559" spc="-4" dirty="0">
                <a:latin typeface="Calibri"/>
                <a:cs typeface="Calibri"/>
              </a:rPr>
              <a:t>A</a:t>
            </a:r>
            <a:r>
              <a:rPr sz="2559" spc="-12" dirty="0">
                <a:latin typeface="Calibri"/>
                <a:cs typeface="Calibri"/>
              </a:rPr>
              <a:t>r</a:t>
            </a:r>
            <a:r>
              <a:rPr sz="2559" dirty="0">
                <a:latin typeface="Calibri"/>
                <a:cs typeface="Calibri"/>
              </a:rPr>
              <a:t>e</a:t>
            </a:r>
            <a:r>
              <a:rPr sz="2559" spc="4" dirty="0">
                <a:latin typeface="Calibri"/>
                <a:cs typeface="Calibri"/>
              </a:rPr>
              <a:t> </a:t>
            </a:r>
            <a:r>
              <a:rPr sz="2559" u="heavy" dirty="0">
                <a:latin typeface="Calibri"/>
                <a:cs typeface="Calibri"/>
              </a:rPr>
              <a:t>minimum</a:t>
            </a:r>
            <a:r>
              <a:rPr sz="2559" spc="4" dirty="0">
                <a:latin typeface="Calibri"/>
                <a:cs typeface="Calibri"/>
              </a:rPr>
              <a:t> </a:t>
            </a:r>
            <a:r>
              <a:rPr sz="2559" dirty="0">
                <a:latin typeface="Calibri"/>
                <a:cs typeface="Calibri"/>
              </a:rPr>
              <a:t>components</a:t>
            </a:r>
            <a:r>
              <a:rPr sz="2559" spc="4" dirty="0">
                <a:latin typeface="Calibri"/>
                <a:cs typeface="Calibri"/>
              </a:rPr>
              <a:t> </a:t>
            </a:r>
            <a:r>
              <a:rPr sz="2559" dirty="0">
                <a:latin typeface="Calibri"/>
                <a:cs typeface="Calibri"/>
              </a:rPr>
              <a:t>o</a:t>
            </a:r>
            <a:r>
              <a:rPr sz="2559" spc="4" dirty="0">
                <a:latin typeface="Calibri"/>
                <a:cs typeface="Calibri"/>
              </a:rPr>
              <a:t>f intervention</a:t>
            </a:r>
            <a:r>
              <a:rPr sz="2559" spc="9" dirty="0">
                <a:latin typeface="Calibri"/>
                <a:cs typeface="Calibri"/>
              </a:rPr>
              <a:t> </a:t>
            </a:r>
            <a:r>
              <a:rPr sz="2559" dirty="0">
                <a:latin typeface="Calibri"/>
                <a:cs typeface="Calibri"/>
              </a:rPr>
              <a:t>strategies</a:t>
            </a:r>
            <a:r>
              <a:rPr sz="2559" spc="9" dirty="0">
                <a:latin typeface="Calibri"/>
                <a:cs typeface="Calibri"/>
              </a:rPr>
              <a:t> </a:t>
            </a:r>
            <a:r>
              <a:rPr sz="2559" dirty="0">
                <a:latin typeface="Calibri"/>
                <a:cs typeface="Calibri"/>
              </a:rPr>
              <a:t>being implemented?</a:t>
            </a:r>
          </a:p>
          <a:p>
            <a:pPr marL="2007497" marR="11202">
              <a:lnSpc>
                <a:spcPts val="3185"/>
              </a:lnSpc>
              <a:spcBef>
                <a:spcPts val="18"/>
              </a:spcBef>
            </a:pPr>
            <a:r>
              <a:rPr sz="2559" spc="-4" dirty="0">
                <a:latin typeface="Calibri"/>
                <a:cs typeface="Calibri"/>
              </a:rPr>
              <a:t>(</a:t>
            </a:r>
            <a:r>
              <a:rPr sz="2559" dirty="0">
                <a:latin typeface="Calibri"/>
                <a:cs typeface="Calibri"/>
              </a:rPr>
              <a:t>e</a:t>
            </a:r>
            <a:r>
              <a:rPr sz="2559" spc="4" dirty="0">
                <a:latin typeface="Calibri"/>
                <a:cs typeface="Calibri"/>
              </a:rPr>
              <a:t>.g., </a:t>
            </a:r>
            <a:r>
              <a:rPr sz="2559" dirty="0">
                <a:latin typeface="Calibri"/>
                <a:cs typeface="Calibri"/>
              </a:rPr>
              <a:t>teacher</a:t>
            </a:r>
            <a:r>
              <a:rPr sz="2559" spc="4" dirty="0">
                <a:latin typeface="Calibri"/>
                <a:cs typeface="Calibri"/>
              </a:rPr>
              <a:t> </a:t>
            </a:r>
            <a:r>
              <a:rPr sz="2559" dirty="0">
                <a:latin typeface="Calibri"/>
                <a:cs typeface="Calibri"/>
              </a:rPr>
              <a:t>p</a:t>
            </a:r>
            <a:r>
              <a:rPr sz="2559" spc="-12" dirty="0">
                <a:latin typeface="Calibri"/>
                <a:cs typeface="Calibri"/>
              </a:rPr>
              <a:t>r</a:t>
            </a:r>
            <a:r>
              <a:rPr sz="2559" dirty="0">
                <a:latin typeface="Calibri"/>
                <a:cs typeface="Calibri"/>
              </a:rPr>
              <a:t>oviding</a:t>
            </a:r>
            <a:r>
              <a:rPr sz="2559" spc="4" dirty="0">
                <a:latin typeface="Calibri"/>
                <a:cs typeface="Calibri"/>
              </a:rPr>
              <a:t> </a:t>
            </a:r>
            <a:r>
              <a:rPr sz="2559" dirty="0">
                <a:latin typeface="Calibri"/>
                <a:cs typeface="Calibri"/>
              </a:rPr>
              <a:t>praise when</a:t>
            </a:r>
            <a:r>
              <a:rPr sz="2559" spc="4" dirty="0">
                <a:latin typeface="Calibri"/>
                <a:cs typeface="Calibri"/>
              </a:rPr>
              <a:t> </a:t>
            </a:r>
            <a:r>
              <a:rPr sz="2559" spc="-12" dirty="0">
                <a:latin typeface="Calibri"/>
                <a:cs typeface="Calibri"/>
              </a:rPr>
              <a:t>r</a:t>
            </a:r>
            <a:r>
              <a:rPr sz="2559" dirty="0">
                <a:latin typeface="Calibri"/>
                <a:cs typeface="Calibri"/>
              </a:rPr>
              <a:t>eplacement</a:t>
            </a:r>
            <a:r>
              <a:rPr sz="2559" spc="4" dirty="0">
                <a:latin typeface="Calibri"/>
                <a:cs typeface="Calibri"/>
              </a:rPr>
              <a:t> </a:t>
            </a:r>
            <a:r>
              <a:rPr sz="2559" dirty="0">
                <a:latin typeface="Calibri"/>
                <a:cs typeface="Calibri"/>
              </a:rPr>
              <a:t>behavior o</a:t>
            </a:r>
            <a:r>
              <a:rPr lang="en-US" sz="2559" spc="9" dirty="0">
                <a:latin typeface="Calibri"/>
                <a:cs typeface="Calibri"/>
              </a:rPr>
              <a:t>ccurs</a:t>
            </a:r>
            <a:r>
              <a:rPr sz="2559" dirty="0">
                <a:latin typeface="Calibri"/>
                <a:cs typeface="Calibri"/>
              </a:rPr>
              <a:t>)</a:t>
            </a:r>
          </a:p>
        </p:txBody>
      </p:sp>
      <p:sp>
        <p:nvSpPr>
          <p:cNvPr id="18" name="object 18"/>
          <p:cNvSpPr txBox="1"/>
          <p:nvPr/>
        </p:nvSpPr>
        <p:spPr>
          <a:xfrm>
            <a:off x="2318443" y="4284209"/>
            <a:ext cx="1173816" cy="401731"/>
          </a:xfrm>
          <a:prstGeom prst="rect">
            <a:avLst/>
          </a:prstGeom>
        </p:spPr>
        <p:txBody>
          <a:bodyPr vert="horz" wrap="square" lIns="0" tIns="0" rIns="0" bIns="0" rtlCol="0">
            <a:noAutofit/>
          </a:bodyPr>
          <a:lstStyle/>
          <a:p>
            <a:pPr marL="11202"/>
            <a:r>
              <a:rPr sz="2559" b="1" i="1" spc="-4" dirty="0">
                <a:latin typeface="Calibri"/>
                <a:cs typeface="Calibri"/>
              </a:rPr>
              <a:t>Quality</a:t>
            </a:r>
            <a:endParaRPr sz="2559" dirty="0">
              <a:latin typeface="Calibri"/>
              <a:cs typeface="Calibri"/>
            </a:endParaRPr>
          </a:p>
        </p:txBody>
      </p:sp>
      <p:sp>
        <p:nvSpPr>
          <p:cNvPr id="19" name="object 19"/>
          <p:cNvSpPr txBox="1"/>
          <p:nvPr/>
        </p:nvSpPr>
        <p:spPr>
          <a:xfrm>
            <a:off x="4315698" y="4282618"/>
            <a:ext cx="5504891" cy="1634088"/>
          </a:xfrm>
          <a:prstGeom prst="rect">
            <a:avLst/>
          </a:prstGeom>
        </p:spPr>
        <p:txBody>
          <a:bodyPr vert="horz" wrap="square" lIns="0" tIns="0" rIns="0" bIns="0" rtlCol="0">
            <a:noAutofit/>
          </a:bodyPr>
          <a:lstStyle/>
          <a:p>
            <a:pPr marL="11202" marR="11202">
              <a:lnSpc>
                <a:spcPct val="100400"/>
              </a:lnSpc>
            </a:pPr>
            <a:r>
              <a:rPr sz="2559" dirty="0">
                <a:latin typeface="Calibri"/>
                <a:cs typeface="Calibri"/>
              </a:rPr>
              <a:t>How</a:t>
            </a:r>
            <a:r>
              <a:rPr sz="2559" spc="4" dirty="0">
                <a:latin typeface="Calibri"/>
                <a:cs typeface="Calibri"/>
              </a:rPr>
              <a:t> </a:t>
            </a:r>
            <a:r>
              <a:rPr sz="2559" u="heavy" dirty="0">
                <a:latin typeface="Calibri"/>
                <a:cs typeface="Calibri"/>
              </a:rPr>
              <a:t>well</a:t>
            </a:r>
            <a:r>
              <a:rPr sz="2559" spc="4" dirty="0">
                <a:latin typeface="Calibri"/>
                <a:cs typeface="Calibri"/>
              </a:rPr>
              <a:t> </a:t>
            </a:r>
            <a:r>
              <a:rPr sz="2559" spc="-4" dirty="0">
                <a:latin typeface="Calibri"/>
                <a:cs typeface="Calibri"/>
              </a:rPr>
              <a:t>i</a:t>
            </a:r>
            <a:r>
              <a:rPr sz="2559" dirty="0">
                <a:latin typeface="Calibri"/>
                <a:cs typeface="Calibri"/>
              </a:rPr>
              <a:t>s</a:t>
            </a:r>
            <a:r>
              <a:rPr sz="2559" spc="4" dirty="0">
                <a:latin typeface="Calibri"/>
                <a:cs typeface="Calibri"/>
              </a:rPr>
              <a:t> </a:t>
            </a:r>
            <a:r>
              <a:rPr sz="2559" spc="-4" dirty="0">
                <a:latin typeface="Calibri"/>
                <a:cs typeface="Calibri"/>
              </a:rPr>
              <a:t>th</a:t>
            </a:r>
            <a:r>
              <a:rPr sz="2559" dirty="0">
                <a:latin typeface="Calibri"/>
                <a:cs typeface="Calibri"/>
              </a:rPr>
              <a:t>e</a:t>
            </a:r>
            <a:r>
              <a:rPr sz="2559" spc="4" dirty="0">
                <a:latin typeface="Calibri"/>
                <a:cs typeface="Calibri"/>
              </a:rPr>
              <a:t> </a:t>
            </a:r>
            <a:r>
              <a:rPr sz="2559" spc="-4" dirty="0">
                <a:latin typeface="Calibri"/>
                <a:cs typeface="Calibri"/>
              </a:rPr>
              <a:t>pla</a:t>
            </a:r>
            <a:r>
              <a:rPr sz="2559" dirty="0">
                <a:latin typeface="Calibri"/>
                <a:cs typeface="Calibri"/>
              </a:rPr>
              <a:t>n</a:t>
            </a:r>
            <a:r>
              <a:rPr sz="2559" spc="4" dirty="0">
                <a:latin typeface="Calibri"/>
                <a:cs typeface="Calibri"/>
              </a:rPr>
              <a:t> </a:t>
            </a:r>
            <a:r>
              <a:rPr sz="2559" spc="-4" dirty="0">
                <a:latin typeface="Calibri"/>
                <a:cs typeface="Calibri"/>
              </a:rPr>
              <a:t>being </a:t>
            </a:r>
            <a:r>
              <a:rPr sz="2559" dirty="0">
                <a:latin typeface="Calibri"/>
                <a:cs typeface="Calibri"/>
              </a:rPr>
              <a:t>implemented?</a:t>
            </a:r>
            <a:r>
              <a:rPr sz="2559" spc="4" dirty="0">
                <a:latin typeface="Calibri"/>
                <a:cs typeface="Calibri"/>
              </a:rPr>
              <a:t> </a:t>
            </a:r>
            <a:r>
              <a:rPr sz="2559" spc="-4" dirty="0">
                <a:latin typeface="Calibri"/>
                <a:cs typeface="Calibri"/>
              </a:rPr>
              <a:t>(</a:t>
            </a:r>
            <a:r>
              <a:rPr sz="2559" dirty="0">
                <a:latin typeface="Calibri"/>
                <a:cs typeface="Calibri"/>
              </a:rPr>
              <a:t>e</a:t>
            </a:r>
            <a:r>
              <a:rPr sz="2559" spc="4" dirty="0">
                <a:latin typeface="Calibri"/>
                <a:cs typeface="Calibri"/>
              </a:rPr>
              <a:t>.g., </a:t>
            </a:r>
            <a:r>
              <a:rPr sz="2559" dirty="0">
                <a:latin typeface="Calibri"/>
                <a:cs typeface="Calibri"/>
              </a:rPr>
              <a:t>sta</a:t>
            </a:r>
            <a:r>
              <a:rPr sz="2559" spc="9" dirty="0">
                <a:latin typeface="Calibri"/>
                <a:cs typeface="Calibri"/>
              </a:rPr>
              <a:t>f</a:t>
            </a:r>
            <a:r>
              <a:rPr sz="2559" spc="4" dirty="0">
                <a:latin typeface="Calibri"/>
                <a:cs typeface="Calibri"/>
              </a:rPr>
              <a:t>f </a:t>
            </a:r>
            <a:r>
              <a:rPr sz="2559" dirty="0">
                <a:latin typeface="Calibri"/>
                <a:cs typeface="Calibri"/>
              </a:rPr>
              <a:t>gave student</a:t>
            </a:r>
            <a:r>
              <a:rPr sz="2559" spc="4" dirty="0">
                <a:latin typeface="Calibri"/>
                <a:cs typeface="Calibri"/>
              </a:rPr>
              <a:t> </a:t>
            </a:r>
            <a:r>
              <a:rPr sz="2559" spc="-12" dirty="0">
                <a:latin typeface="Calibri"/>
                <a:cs typeface="Calibri"/>
              </a:rPr>
              <a:t>r</a:t>
            </a:r>
            <a:r>
              <a:rPr sz="2559" dirty="0">
                <a:latin typeface="Calibri"/>
                <a:cs typeface="Calibri"/>
              </a:rPr>
              <a:t>eminder</a:t>
            </a:r>
            <a:r>
              <a:rPr sz="2559" spc="4" dirty="0">
                <a:latin typeface="Calibri"/>
                <a:cs typeface="Calibri"/>
              </a:rPr>
              <a:t> </a:t>
            </a:r>
            <a:r>
              <a:rPr sz="2559" dirty="0">
                <a:latin typeface="Calibri"/>
                <a:cs typeface="Calibri"/>
              </a:rPr>
              <a:t>sheet</a:t>
            </a:r>
            <a:r>
              <a:rPr sz="2559" spc="4" dirty="0">
                <a:latin typeface="Calibri"/>
                <a:cs typeface="Calibri"/>
              </a:rPr>
              <a:t>, </a:t>
            </a:r>
            <a:r>
              <a:rPr sz="2559" dirty="0">
                <a:latin typeface="Calibri"/>
                <a:cs typeface="Calibri"/>
              </a:rPr>
              <a:t>but</a:t>
            </a:r>
            <a:r>
              <a:rPr sz="2559" spc="4" dirty="0">
                <a:latin typeface="Calibri"/>
                <a:cs typeface="Calibri"/>
              </a:rPr>
              <a:t> </a:t>
            </a:r>
            <a:r>
              <a:rPr sz="2559" dirty="0">
                <a:latin typeface="Calibri"/>
                <a:cs typeface="Calibri"/>
              </a:rPr>
              <a:t>didn’t</a:t>
            </a:r>
            <a:r>
              <a:rPr lang="en-US" sz="2559" dirty="0">
                <a:latin typeface="Calibri"/>
                <a:cs typeface="Calibri"/>
              </a:rPr>
              <a:t> review it)</a:t>
            </a:r>
            <a:endParaRPr sz="2559" dirty="0">
              <a:latin typeface="Calibri"/>
              <a:cs typeface="Calibri"/>
            </a:endParaRPr>
          </a:p>
        </p:txBody>
      </p:sp>
      <p:grpSp>
        <p:nvGrpSpPr>
          <p:cNvPr id="20" name="Group 19"/>
          <p:cNvGrpSpPr/>
          <p:nvPr/>
        </p:nvGrpSpPr>
        <p:grpSpPr>
          <a:xfrm>
            <a:off x="8471491" y="221168"/>
            <a:ext cx="1306703" cy="1169614"/>
            <a:chOff x="3184855" y="2847536"/>
            <a:chExt cx="2090530" cy="2273104"/>
          </a:xfrm>
        </p:grpSpPr>
        <p:sp>
          <p:nvSpPr>
            <p:cNvPr id="21" name="5-Point Star 20"/>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772920" y="3753257"/>
              <a:ext cx="914400" cy="812866"/>
            </a:xfrm>
            <a:prstGeom prst="rect">
              <a:avLst/>
            </a:prstGeom>
            <a:noFill/>
          </p:spPr>
          <p:txBody>
            <a:bodyPr wrap="square" rtlCol="0">
              <a:spAutoFit/>
            </a:bodyPr>
            <a:lstStyle/>
            <a:p>
              <a:pPr algn="ctr"/>
              <a:r>
                <a:rPr lang="en-US" sz="2118" dirty="0">
                  <a:solidFill>
                    <a:schemeClr val="bg1"/>
                  </a:solidFill>
                  <a:latin typeface="+mj-lt"/>
                </a:rPr>
                <a:t>TFI</a:t>
              </a:r>
            </a:p>
          </p:txBody>
        </p:sp>
      </p:grpSp>
    </p:spTree>
    <p:extLst>
      <p:ext uri="{BB962C8B-B14F-4D97-AF65-F5344CB8AC3E}">
        <p14:creationId xmlns:p14="http://schemas.microsoft.com/office/powerpoint/2010/main" val="25626532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37546" y="0"/>
            <a:ext cx="45544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4" name="object 4"/>
          <p:cNvSpPr txBox="1"/>
          <p:nvPr/>
        </p:nvSpPr>
        <p:spPr>
          <a:xfrm>
            <a:off x="2102224" y="1500410"/>
            <a:ext cx="4554454" cy="4437529"/>
          </a:xfrm>
          <a:prstGeom prst="rect">
            <a:avLst/>
          </a:prstGeom>
        </p:spPr>
        <p:txBody>
          <a:bodyPr vert="horz" wrap="square" lIns="0" tIns="0" rIns="0" bIns="0" rtlCol="0">
            <a:noAutofit/>
          </a:bodyPr>
          <a:lstStyle/>
          <a:p>
            <a:pPr marL="11202" marR="11202">
              <a:lnSpc>
                <a:spcPct val="100699"/>
              </a:lnSpc>
            </a:pPr>
            <a:r>
              <a:rPr lang="en-US" sz="3177" dirty="0">
                <a:solidFill>
                  <a:srgbClr val="404040"/>
                </a:solidFill>
                <a:latin typeface="Calibri"/>
                <a:cs typeface="Calibri"/>
              </a:rPr>
              <a:t>F</a:t>
            </a:r>
            <a:r>
              <a:rPr sz="3177" dirty="0">
                <a:solidFill>
                  <a:srgbClr val="404040"/>
                </a:solidFill>
                <a:latin typeface="Calibri"/>
                <a:cs typeface="Calibri"/>
              </a:rPr>
              <a:t>or</a:t>
            </a:r>
            <a:r>
              <a:rPr sz="3177" spc="4" dirty="0">
                <a:solidFill>
                  <a:srgbClr val="404040"/>
                </a:solidFill>
                <a:latin typeface="Calibri"/>
                <a:cs typeface="Calibri"/>
              </a:rPr>
              <a:t> </a:t>
            </a:r>
            <a:r>
              <a:rPr sz="3177" dirty="0">
                <a:solidFill>
                  <a:srgbClr val="404040"/>
                </a:solidFill>
                <a:latin typeface="Calibri"/>
                <a:cs typeface="Calibri"/>
              </a:rPr>
              <a:t>your</a:t>
            </a:r>
            <a:r>
              <a:rPr sz="3177" spc="4" dirty="0">
                <a:solidFill>
                  <a:srgbClr val="404040"/>
                </a:solidFill>
                <a:latin typeface="Calibri"/>
                <a:cs typeface="Calibri"/>
              </a:rPr>
              <a:t> </a:t>
            </a:r>
            <a:r>
              <a:rPr sz="3177" dirty="0">
                <a:solidFill>
                  <a:srgbClr val="404040"/>
                </a:solidFill>
                <a:latin typeface="Calibri"/>
                <a:cs typeface="Calibri"/>
              </a:rPr>
              <a:t>student</a:t>
            </a:r>
            <a:r>
              <a:rPr sz="3177" spc="4" dirty="0">
                <a:solidFill>
                  <a:srgbClr val="404040"/>
                </a:solidFill>
                <a:latin typeface="Calibri"/>
                <a:cs typeface="Calibri"/>
              </a:rPr>
              <a:t>, </a:t>
            </a:r>
            <a:r>
              <a:rPr lang="en-US" sz="3177" dirty="0">
                <a:solidFill>
                  <a:srgbClr val="404040"/>
                </a:solidFill>
                <a:latin typeface="Calibri"/>
                <a:cs typeface="Calibri"/>
              </a:rPr>
              <a:t>determine how you will evaluate fidelity of implementation of your BSP plan.</a:t>
            </a:r>
            <a:r>
              <a:rPr lang="en-US" sz="3177" spc="4" dirty="0">
                <a:solidFill>
                  <a:srgbClr val="404040"/>
                </a:solidFill>
                <a:latin typeface="Calibri"/>
                <a:cs typeface="Calibri"/>
              </a:rPr>
              <a:t>  Record this in the </a:t>
            </a:r>
            <a:r>
              <a:rPr lang="en-US" sz="3177" i="1" spc="4" dirty="0">
                <a:solidFill>
                  <a:srgbClr val="404040"/>
                </a:solidFill>
                <a:latin typeface="Calibri"/>
                <a:cs typeface="Calibri"/>
              </a:rPr>
              <a:t>Evaluation Procedures </a:t>
            </a:r>
            <a:r>
              <a:rPr lang="en-US" sz="3177" spc="4" dirty="0">
                <a:solidFill>
                  <a:srgbClr val="404040"/>
                </a:solidFill>
                <a:latin typeface="Calibri"/>
                <a:cs typeface="Calibri"/>
              </a:rPr>
              <a:t>section of your student’s BSP.</a:t>
            </a:r>
            <a:endParaRPr sz="3177" dirty="0">
              <a:latin typeface="Calibri"/>
              <a:cs typeface="Calibri"/>
            </a:endParaRPr>
          </a:p>
        </p:txBody>
      </p:sp>
      <p:sp>
        <p:nvSpPr>
          <p:cNvPr id="5" name="Title 4"/>
          <p:cNvSpPr>
            <a:spLocks noGrp="1"/>
          </p:cNvSpPr>
          <p:nvPr>
            <p:ph type="title"/>
          </p:nvPr>
        </p:nvSpPr>
        <p:spPr>
          <a:xfrm>
            <a:off x="2102223" y="274638"/>
            <a:ext cx="5405718" cy="1143000"/>
          </a:xfrm>
        </p:spPr>
        <p:txBody>
          <a:bodyPr/>
          <a:lstStyle/>
          <a:p>
            <a:r>
              <a:rPr lang="en-US" dirty="0"/>
              <a:t>F-BSP Activity</a:t>
            </a:r>
          </a:p>
        </p:txBody>
      </p:sp>
      <p:sp>
        <p:nvSpPr>
          <p:cNvPr id="6" name="Thought Bubble: Cloud 5">
            <a:extLst>
              <a:ext uri="{FF2B5EF4-FFF2-40B4-BE49-F238E27FC236}">
                <a16:creationId xmlns:a16="http://schemas.microsoft.com/office/drawing/2014/main" id="{81990813-2676-497A-BBCF-43AEBF136C7E}"/>
              </a:ext>
            </a:extLst>
          </p:cNvPr>
          <p:cNvSpPr/>
          <p:nvPr/>
        </p:nvSpPr>
        <p:spPr>
          <a:xfrm>
            <a:off x="9521505" y="2018848"/>
            <a:ext cx="2516697" cy="17310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p:txBody>
      </p:sp>
    </p:spTree>
    <p:extLst>
      <p:ext uri="{BB962C8B-B14F-4D97-AF65-F5344CB8AC3E}">
        <p14:creationId xmlns:p14="http://schemas.microsoft.com/office/powerpoint/2010/main" val="18652014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126242" y="5729437"/>
            <a:ext cx="1100978" cy="571500"/>
          </a:xfrm>
          <a:prstGeom prst="rect">
            <a:avLst/>
          </a:prstGeom>
        </p:spPr>
        <p:txBody>
          <a:bodyPr vert="horz" wrap="square" lIns="0" tIns="0" rIns="0" bIns="0" rtlCol="0">
            <a:noAutofit/>
          </a:bodyPr>
          <a:lstStyle/>
          <a:p>
            <a:pPr marL="11202" marR="11202" indent="634625" algn="r">
              <a:lnSpc>
                <a:spcPct val="102099"/>
              </a:lnSpc>
            </a:pPr>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r>
              <a:rPr sz="1147" spc="53" dirty="0">
                <a:solidFill>
                  <a:srgbClr val="FFFFFF"/>
                </a:solidFill>
                <a:latin typeface="Times New Roman"/>
                <a:cs typeface="Times New Roman"/>
              </a:rPr>
              <a:t> </a:t>
            </a:r>
            <a:r>
              <a:rPr sz="1147" spc="88" dirty="0">
                <a:solidFill>
                  <a:srgbClr val="FFFFFF"/>
                </a:solidFill>
                <a:latin typeface="Times New Roman"/>
                <a:cs typeface="Times New Roman"/>
              </a:rPr>
              <a:t>on</a:t>
            </a:r>
            <a:r>
              <a:rPr sz="1147" spc="-18" dirty="0">
                <a:solidFill>
                  <a:srgbClr val="FFFFFF"/>
                </a:solidFill>
                <a:latin typeface="Times New Roman"/>
                <a:cs typeface="Times New Roman"/>
              </a:rPr>
              <a:t> </a:t>
            </a:r>
            <a:r>
              <a:rPr sz="1147" spc="12" dirty="0">
                <a:solidFill>
                  <a:srgbClr val="FFFFFF"/>
                </a:solidFill>
                <a:latin typeface="Times New Roman"/>
                <a:cs typeface="Times New Roman"/>
              </a:rPr>
              <a:t>Disability</a:t>
            </a:r>
            <a:r>
              <a:rPr sz="1147" spc="9" dirty="0">
                <a:solidFill>
                  <a:srgbClr val="FFFFFF"/>
                </a:solidFill>
                <a:latin typeface="Times New Roman"/>
                <a:cs typeface="Times New Roman"/>
              </a:rPr>
              <a:t> </a:t>
            </a:r>
            <a:r>
              <a:rPr sz="1147" spc="88" dirty="0">
                <a:solidFill>
                  <a:srgbClr val="FFFFFF"/>
                </a:solidFill>
                <a:latin typeface="Times New Roman"/>
                <a:cs typeface="Times New Roman"/>
              </a:rPr>
              <a:t>and</a:t>
            </a:r>
            <a:r>
              <a:rPr sz="1147" spc="-18" dirty="0">
                <a:solidFill>
                  <a:srgbClr val="FFFFFF"/>
                </a:solidFill>
                <a:latin typeface="Times New Roman"/>
                <a:cs typeface="Times New Roman"/>
              </a:rPr>
              <a:t> </a:t>
            </a:r>
            <a:r>
              <a:rPr sz="1147" spc="-128" dirty="0">
                <a:solidFill>
                  <a:srgbClr val="FFFFFF"/>
                </a:solidFill>
                <a:latin typeface="Times New Roman"/>
                <a:cs typeface="Times New Roman"/>
              </a:rPr>
              <a:t>C</a:t>
            </a:r>
            <a:r>
              <a:rPr sz="1147" spc="79" dirty="0">
                <a:solidFill>
                  <a:srgbClr val="FFFFFF"/>
                </a:solidFill>
                <a:latin typeface="Times New Roman"/>
                <a:cs typeface="Times New Roman"/>
              </a:rPr>
              <a:t>ommunity</a:t>
            </a:r>
            <a:endParaRPr sz="1147">
              <a:latin typeface="Times New Roman"/>
              <a:cs typeface="Times New Roman"/>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
                <a:cs typeface="Calibri "/>
              </a:rPr>
              <a:t>Behavio</a:t>
            </a:r>
            <a:r>
              <a:rPr spc="-12" dirty="0">
                <a:solidFill>
                  <a:srgbClr val="000000"/>
                </a:solidFill>
                <a:latin typeface="Calibri "/>
                <a:cs typeface="Calibri "/>
              </a:rPr>
              <a:t>r</a:t>
            </a:r>
            <a:r>
              <a:rPr spc="-184" dirty="0">
                <a:solidFill>
                  <a:srgbClr val="000000"/>
                </a:solidFill>
                <a:latin typeface="Calibri "/>
                <a:cs typeface="Calibri "/>
              </a:rPr>
              <a:t> </a:t>
            </a:r>
            <a:r>
              <a:rPr spc="-97" dirty="0">
                <a:solidFill>
                  <a:srgbClr val="000000"/>
                </a:solidFill>
                <a:latin typeface="Calibri "/>
                <a:cs typeface="Calibri "/>
              </a:rPr>
              <a:t>i</a:t>
            </a:r>
            <a:r>
              <a:rPr dirty="0">
                <a:solidFill>
                  <a:srgbClr val="000000"/>
                </a:solidFill>
                <a:latin typeface="Calibri "/>
                <a:cs typeface="Calibri "/>
              </a:rPr>
              <a:t>s</a:t>
            </a:r>
            <a:r>
              <a:rPr spc="-184" dirty="0">
                <a:solidFill>
                  <a:srgbClr val="000000"/>
                </a:solidFill>
                <a:latin typeface="Calibri "/>
                <a:cs typeface="Calibri "/>
              </a:rPr>
              <a:t> </a:t>
            </a:r>
            <a:r>
              <a:rPr spc="-119" dirty="0">
                <a:solidFill>
                  <a:srgbClr val="000000"/>
                </a:solidFill>
                <a:latin typeface="Calibri "/>
                <a:cs typeface="Calibri "/>
              </a:rPr>
              <a:t>improving</a:t>
            </a:r>
            <a:endParaRPr dirty="0">
              <a:solidFill>
                <a:srgbClr val="000000"/>
              </a:solidFill>
              <a:latin typeface="Calibri "/>
              <a:cs typeface="Calibri "/>
            </a:endParaRPr>
          </a:p>
        </p:txBody>
      </p:sp>
      <p:sp>
        <p:nvSpPr>
          <p:cNvPr id="9" name="object 9"/>
          <p:cNvSpPr/>
          <p:nvPr/>
        </p:nvSpPr>
        <p:spPr>
          <a:xfrm>
            <a:off x="6095896" y="2641370"/>
            <a:ext cx="3016790" cy="349149"/>
          </a:xfrm>
          <a:custGeom>
            <a:avLst/>
            <a:gdLst/>
            <a:ahLst/>
            <a:cxnLst/>
            <a:rect l="l" t="t" r="r" b="b"/>
            <a:pathLst>
              <a:path w="3419029" h="395702">
                <a:moveTo>
                  <a:pt x="0" y="0"/>
                </a:moveTo>
                <a:lnTo>
                  <a:pt x="0" y="197851"/>
                </a:lnTo>
                <a:lnTo>
                  <a:pt x="3419029" y="197851"/>
                </a:lnTo>
                <a:lnTo>
                  <a:pt x="3419029" y="395702"/>
                </a:lnTo>
              </a:path>
            </a:pathLst>
          </a:custGeom>
          <a:ln w="28042">
            <a:solidFill>
              <a:srgbClr val="1F5C3B"/>
            </a:solidFill>
          </a:ln>
        </p:spPr>
        <p:txBody>
          <a:bodyPr wrap="square" lIns="0" tIns="0" rIns="0" bIns="0" rtlCol="0">
            <a:noAutofit/>
          </a:bodyPr>
          <a:lstStyle/>
          <a:p>
            <a:endParaRPr sz="2206">
              <a:latin typeface="Calibri"/>
              <a:cs typeface="Calibri"/>
            </a:endParaRPr>
          </a:p>
        </p:txBody>
      </p:sp>
      <p:sp>
        <p:nvSpPr>
          <p:cNvPr id="10" name="object 10"/>
          <p:cNvSpPr/>
          <p:nvPr/>
        </p:nvSpPr>
        <p:spPr>
          <a:xfrm>
            <a:off x="6436639" y="3821833"/>
            <a:ext cx="249320" cy="1945263"/>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206">
              <a:latin typeface="Calibri"/>
              <a:cs typeface="Calibri"/>
            </a:endParaRPr>
          </a:p>
        </p:txBody>
      </p:sp>
      <p:sp>
        <p:nvSpPr>
          <p:cNvPr id="11" name="object 11"/>
          <p:cNvSpPr/>
          <p:nvPr/>
        </p:nvSpPr>
        <p:spPr>
          <a:xfrm>
            <a:off x="6436639" y="3821833"/>
            <a:ext cx="249320" cy="764803"/>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206">
              <a:latin typeface="Calibri"/>
              <a:cs typeface="Calibri"/>
            </a:endParaRPr>
          </a:p>
        </p:txBody>
      </p:sp>
      <p:sp>
        <p:nvSpPr>
          <p:cNvPr id="12" name="object 12"/>
          <p:cNvSpPr/>
          <p:nvPr/>
        </p:nvSpPr>
        <p:spPr>
          <a:xfrm>
            <a:off x="6095899" y="2641370"/>
            <a:ext cx="1005596" cy="349149"/>
          </a:xfrm>
          <a:custGeom>
            <a:avLst/>
            <a:gdLst/>
            <a:ahLst/>
            <a:cxnLst/>
            <a:rect l="l" t="t" r="r" b="b"/>
            <a:pathLst>
              <a:path w="1139676" h="395702">
                <a:moveTo>
                  <a:pt x="0" y="0"/>
                </a:moveTo>
                <a:lnTo>
                  <a:pt x="0" y="197851"/>
                </a:lnTo>
                <a:lnTo>
                  <a:pt x="1139676" y="197851"/>
                </a:lnTo>
                <a:lnTo>
                  <a:pt x="1139676" y="395702"/>
                </a:lnTo>
              </a:path>
            </a:pathLst>
          </a:custGeom>
          <a:ln w="28041">
            <a:solidFill>
              <a:srgbClr val="1F5C3B"/>
            </a:solidFill>
          </a:ln>
        </p:spPr>
        <p:txBody>
          <a:bodyPr wrap="square" lIns="0" tIns="0" rIns="0" bIns="0" rtlCol="0">
            <a:noAutofit/>
          </a:bodyPr>
          <a:lstStyle/>
          <a:p>
            <a:endParaRPr sz="2206">
              <a:latin typeface="Calibri"/>
              <a:cs typeface="Calibri"/>
            </a:endParaRPr>
          </a:p>
        </p:txBody>
      </p:sp>
      <p:sp>
        <p:nvSpPr>
          <p:cNvPr id="13" name="object 13"/>
          <p:cNvSpPr/>
          <p:nvPr/>
        </p:nvSpPr>
        <p:spPr>
          <a:xfrm>
            <a:off x="5090302" y="2641370"/>
            <a:ext cx="1005596" cy="349149"/>
          </a:xfrm>
          <a:custGeom>
            <a:avLst/>
            <a:gdLst/>
            <a:ahLst/>
            <a:cxnLst/>
            <a:rect l="l" t="t" r="r" b="b"/>
            <a:pathLst>
              <a:path w="1139676" h="395702">
                <a:moveTo>
                  <a:pt x="1139676" y="0"/>
                </a:moveTo>
                <a:lnTo>
                  <a:pt x="1139676" y="197851"/>
                </a:lnTo>
                <a:lnTo>
                  <a:pt x="0" y="197851"/>
                </a:lnTo>
                <a:lnTo>
                  <a:pt x="0" y="395702"/>
                </a:lnTo>
              </a:path>
            </a:pathLst>
          </a:custGeom>
          <a:ln w="28041">
            <a:solidFill>
              <a:srgbClr val="1F5C3B"/>
            </a:solidFill>
          </a:ln>
        </p:spPr>
        <p:txBody>
          <a:bodyPr wrap="square" lIns="0" tIns="0" rIns="0" bIns="0" rtlCol="0">
            <a:noAutofit/>
          </a:bodyPr>
          <a:lstStyle/>
          <a:p>
            <a:endParaRPr sz="2206">
              <a:latin typeface="Calibri"/>
              <a:cs typeface="Calibri"/>
            </a:endParaRPr>
          </a:p>
        </p:txBody>
      </p:sp>
      <p:sp>
        <p:nvSpPr>
          <p:cNvPr id="14" name="object 14"/>
          <p:cNvSpPr/>
          <p:nvPr/>
        </p:nvSpPr>
        <p:spPr>
          <a:xfrm>
            <a:off x="2414252" y="3821833"/>
            <a:ext cx="249320" cy="1945263"/>
          </a:xfrm>
          <a:custGeom>
            <a:avLst/>
            <a:gdLst/>
            <a:ahLst/>
            <a:cxnLst/>
            <a:rect l="l" t="t" r="r" b="b"/>
            <a:pathLst>
              <a:path w="282563" h="2204631">
                <a:moveTo>
                  <a:pt x="0" y="0"/>
                </a:moveTo>
                <a:lnTo>
                  <a:pt x="0" y="2204631"/>
                </a:lnTo>
                <a:lnTo>
                  <a:pt x="282563" y="2204631"/>
                </a:lnTo>
              </a:path>
            </a:pathLst>
          </a:custGeom>
          <a:ln w="28034">
            <a:solidFill>
              <a:srgbClr val="276745"/>
            </a:solidFill>
          </a:ln>
        </p:spPr>
        <p:txBody>
          <a:bodyPr wrap="square" lIns="0" tIns="0" rIns="0" bIns="0" rtlCol="0">
            <a:noAutofit/>
          </a:bodyPr>
          <a:lstStyle/>
          <a:p>
            <a:endParaRPr sz="2206">
              <a:latin typeface="Calibri"/>
              <a:cs typeface="Calibri"/>
            </a:endParaRPr>
          </a:p>
        </p:txBody>
      </p:sp>
      <p:sp>
        <p:nvSpPr>
          <p:cNvPr id="15" name="object 15"/>
          <p:cNvSpPr/>
          <p:nvPr/>
        </p:nvSpPr>
        <p:spPr>
          <a:xfrm>
            <a:off x="2414252" y="3821833"/>
            <a:ext cx="249320" cy="764803"/>
          </a:xfrm>
          <a:custGeom>
            <a:avLst/>
            <a:gdLst/>
            <a:ahLst/>
            <a:cxnLst/>
            <a:rect l="l" t="t" r="r" b="b"/>
            <a:pathLst>
              <a:path w="282563" h="866777">
                <a:moveTo>
                  <a:pt x="0" y="0"/>
                </a:moveTo>
                <a:lnTo>
                  <a:pt x="0" y="866777"/>
                </a:lnTo>
                <a:lnTo>
                  <a:pt x="282563" y="866777"/>
                </a:lnTo>
              </a:path>
            </a:pathLst>
          </a:custGeom>
          <a:ln w="28035">
            <a:solidFill>
              <a:srgbClr val="276745"/>
            </a:solidFill>
          </a:ln>
        </p:spPr>
        <p:txBody>
          <a:bodyPr wrap="square" lIns="0" tIns="0" rIns="0" bIns="0" rtlCol="0">
            <a:noAutofit/>
          </a:bodyPr>
          <a:lstStyle/>
          <a:p>
            <a:endParaRPr sz="2206">
              <a:latin typeface="Calibri"/>
              <a:cs typeface="Calibri"/>
            </a:endParaRPr>
          </a:p>
        </p:txBody>
      </p:sp>
      <p:sp>
        <p:nvSpPr>
          <p:cNvPr id="16" name="object 16"/>
          <p:cNvSpPr/>
          <p:nvPr/>
        </p:nvSpPr>
        <p:spPr>
          <a:xfrm>
            <a:off x="3079106" y="2641370"/>
            <a:ext cx="3016790" cy="349149"/>
          </a:xfrm>
          <a:custGeom>
            <a:avLst/>
            <a:gdLst/>
            <a:ahLst/>
            <a:cxnLst/>
            <a:rect l="l" t="t" r="r" b="b"/>
            <a:pathLst>
              <a:path w="3419029" h="395702">
                <a:moveTo>
                  <a:pt x="3419029" y="0"/>
                </a:moveTo>
                <a:lnTo>
                  <a:pt x="3419029" y="197851"/>
                </a:lnTo>
                <a:lnTo>
                  <a:pt x="0" y="197851"/>
                </a:lnTo>
                <a:lnTo>
                  <a:pt x="0" y="395702"/>
                </a:lnTo>
              </a:path>
            </a:pathLst>
          </a:custGeom>
          <a:ln w="28042">
            <a:solidFill>
              <a:srgbClr val="1F5C3B"/>
            </a:solidFill>
          </a:ln>
        </p:spPr>
        <p:txBody>
          <a:bodyPr wrap="square" lIns="0" tIns="0" rIns="0" bIns="0" rtlCol="0">
            <a:noAutofit/>
          </a:bodyPr>
          <a:lstStyle/>
          <a:p>
            <a:endParaRPr sz="2206">
              <a:latin typeface="Calibri"/>
              <a:cs typeface="Calibri"/>
            </a:endParaRPr>
          </a:p>
        </p:txBody>
      </p:sp>
      <p:sp>
        <p:nvSpPr>
          <p:cNvPr id="17" name="object 17"/>
          <p:cNvSpPr/>
          <p:nvPr/>
        </p:nvSpPr>
        <p:spPr>
          <a:xfrm>
            <a:off x="4549590" y="1810062"/>
            <a:ext cx="3116140" cy="831309"/>
          </a:xfrm>
          <a:custGeom>
            <a:avLst/>
            <a:gdLst/>
            <a:ahLst/>
            <a:cxnLst/>
            <a:rect l="l" t="t" r="r" b="b"/>
            <a:pathLst>
              <a:path w="3100616" h="942150">
                <a:moveTo>
                  <a:pt x="0" y="0"/>
                </a:moveTo>
                <a:lnTo>
                  <a:pt x="3100616" y="0"/>
                </a:lnTo>
                <a:lnTo>
                  <a:pt x="3100616" y="942150"/>
                </a:lnTo>
                <a:lnTo>
                  <a:pt x="0" y="942150"/>
                </a:lnTo>
                <a:lnTo>
                  <a:pt x="0" y="0"/>
                </a:lnTo>
                <a:close/>
              </a:path>
            </a:pathLst>
          </a:custGeom>
          <a:solidFill>
            <a:srgbClr val="2C714C"/>
          </a:solidFill>
        </p:spPr>
        <p:txBody>
          <a:bodyPr wrap="square" lIns="0" tIns="0" rIns="0" bIns="0" rtlCol="0">
            <a:noAutofit/>
          </a:bodyPr>
          <a:lstStyle/>
          <a:p>
            <a:endParaRPr sz="2206">
              <a:latin typeface="Calibri"/>
              <a:cs typeface="Calibri"/>
            </a:endParaRPr>
          </a:p>
        </p:txBody>
      </p:sp>
      <p:sp>
        <p:nvSpPr>
          <p:cNvPr id="18" name="object 18"/>
          <p:cNvSpPr/>
          <p:nvPr/>
        </p:nvSpPr>
        <p:spPr>
          <a:xfrm>
            <a:off x="4482354" y="1810062"/>
            <a:ext cx="3294529" cy="831309"/>
          </a:xfrm>
          <a:custGeom>
            <a:avLst/>
            <a:gdLst/>
            <a:ahLst/>
            <a:cxnLst/>
            <a:rect l="l" t="t" r="r" b="b"/>
            <a:pathLst>
              <a:path w="3100616" h="942150">
                <a:moveTo>
                  <a:pt x="0" y="0"/>
                </a:moveTo>
                <a:lnTo>
                  <a:pt x="3100616" y="0"/>
                </a:lnTo>
                <a:lnTo>
                  <a:pt x="3100616" y="942150"/>
                </a:lnTo>
                <a:lnTo>
                  <a:pt x="0" y="942150"/>
                </a:lnTo>
                <a:lnTo>
                  <a:pt x="0" y="0"/>
                </a:lnTo>
                <a:close/>
              </a:path>
            </a:pathLst>
          </a:custGeom>
          <a:ln w="28041">
            <a:solidFill>
              <a:srgbClr val="FFFFFF"/>
            </a:solidFill>
          </a:ln>
        </p:spPr>
        <p:txBody>
          <a:bodyPr wrap="square" lIns="0" tIns="0" rIns="0" bIns="0" rtlCol="0">
            <a:noAutofit/>
          </a:bodyPr>
          <a:lstStyle/>
          <a:p>
            <a:endParaRPr sz="2206">
              <a:latin typeface="Calibri"/>
              <a:cs typeface="Calibri"/>
            </a:endParaRPr>
          </a:p>
        </p:txBody>
      </p:sp>
      <p:sp>
        <p:nvSpPr>
          <p:cNvPr id="19" name="object 19"/>
          <p:cNvSpPr txBox="1"/>
          <p:nvPr/>
        </p:nvSpPr>
        <p:spPr>
          <a:xfrm>
            <a:off x="4549589" y="1836601"/>
            <a:ext cx="3160059" cy="583870"/>
          </a:xfrm>
          <a:prstGeom prst="rect">
            <a:avLst/>
          </a:prstGeom>
        </p:spPr>
        <p:txBody>
          <a:bodyPr vert="horz" wrap="square" lIns="0" tIns="0" rIns="0" bIns="0" rtlCol="0">
            <a:noAutofit/>
          </a:bodyPr>
          <a:lstStyle/>
          <a:p>
            <a:pPr algn="ctr">
              <a:lnSpc>
                <a:spcPct val="100000"/>
              </a:lnSpc>
            </a:pPr>
            <a:r>
              <a:rPr sz="2206" spc="-9" dirty="0">
                <a:solidFill>
                  <a:srgbClr val="FFFFFF"/>
                </a:solidFill>
                <a:latin typeface="Calibri"/>
                <a:cs typeface="Calibri"/>
              </a:rPr>
              <a:t>Positive behavior </a:t>
            </a:r>
            <a:r>
              <a:rPr sz="2206" spc="-12" dirty="0">
                <a:solidFill>
                  <a:srgbClr val="FFFFFF"/>
                </a:solidFill>
                <a:latin typeface="Calibri"/>
                <a:cs typeface="Calibri"/>
              </a:rPr>
              <a:t>change</a:t>
            </a:r>
            <a:endParaRPr lang="en-US" sz="2206" spc="-12" dirty="0">
              <a:solidFill>
                <a:srgbClr val="FFFFFF"/>
              </a:solidFill>
              <a:latin typeface="Calibri"/>
              <a:cs typeface="Calibri"/>
            </a:endParaRPr>
          </a:p>
          <a:p>
            <a:pPr algn="ctr">
              <a:lnSpc>
                <a:spcPct val="100000"/>
              </a:lnSpc>
            </a:pPr>
            <a:endParaRPr dirty="0">
              <a:latin typeface="Calibri"/>
              <a:cs typeface="Calibri"/>
            </a:endParaRPr>
          </a:p>
          <a:p>
            <a:pPr algn="ctr">
              <a:lnSpc>
                <a:spcPts val="971"/>
              </a:lnSpc>
            </a:pPr>
            <a:r>
              <a:rPr spc="4" dirty="0">
                <a:solidFill>
                  <a:srgbClr val="FFFFFF"/>
                </a:solidFill>
                <a:latin typeface="Calibri"/>
                <a:cs typeface="Calibri"/>
              </a:rPr>
              <a:t>Behavior p</a:t>
            </a:r>
            <a:r>
              <a:rPr spc="-4" dirty="0">
                <a:solidFill>
                  <a:srgbClr val="FFFFFF"/>
                </a:solidFill>
                <a:latin typeface="Calibri"/>
                <a:cs typeface="Calibri"/>
              </a:rPr>
              <a:t>r</a:t>
            </a:r>
            <a:r>
              <a:rPr spc="4" dirty="0">
                <a:solidFill>
                  <a:srgbClr val="FFFFFF"/>
                </a:solidFill>
                <a:latin typeface="Calibri"/>
                <a:cs typeface="Calibri"/>
              </a:rPr>
              <a:t>og</a:t>
            </a:r>
            <a:r>
              <a:rPr spc="-4" dirty="0">
                <a:solidFill>
                  <a:srgbClr val="FFFFFF"/>
                </a:solidFill>
                <a:latin typeface="Calibri"/>
                <a:cs typeface="Calibri"/>
              </a:rPr>
              <a:t>r</a:t>
            </a:r>
            <a:r>
              <a:rPr spc="4" dirty="0">
                <a:solidFill>
                  <a:srgbClr val="FFFFFF"/>
                </a:solidFill>
                <a:latin typeface="Calibri"/>
                <a:cs typeface="Calibri"/>
              </a:rPr>
              <a:t>ess &amp; Good </a:t>
            </a:r>
            <a:r>
              <a:rPr dirty="0">
                <a:solidFill>
                  <a:srgbClr val="FFFFFF"/>
                </a:solidFill>
                <a:latin typeface="Calibri"/>
                <a:cs typeface="Calibri"/>
              </a:rPr>
              <a:t>fidelity</a:t>
            </a:r>
            <a:endParaRPr dirty="0">
              <a:latin typeface="Calibri"/>
              <a:cs typeface="Calibri"/>
            </a:endParaRPr>
          </a:p>
        </p:txBody>
      </p:sp>
      <p:sp>
        <p:nvSpPr>
          <p:cNvPr id="20" name="object 20"/>
          <p:cNvSpPr/>
          <p:nvPr/>
        </p:nvSpPr>
        <p:spPr>
          <a:xfrm>
            <a:off x="2248034" y="2990523"/>
            <a:ext cx="1662144" cy="831309"/>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206">
              <a:latin typeface="Calibri"/>
              <a:cs typeface="Calibri"/>
            </a:endParaRPr>
          </a:p>
        </p:txBody>
      </p:sp>
      <p:sp>
        <p:nvSpPr>
          <p:cNvPr id="21" name="object 21"/>
          <p:cNvSpPr/>
          <p:nvPr/>
        </p:nvSpPr>
        <p:spPr>
          <a:xfrm>
            <a:off x="2248033" y="2990523"/>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206">
              <a:latin typeface="Calibri"/>
              <a:cs typeface="Calibri"/>
            </a:endParaRPr>
          </a:p>
        </p:txBody>
      </p:sp>
      <p:sp>
        <p:nvSpPr>
          <p:cNvPr id="22" name="object 22"/>
          <p:cNvSpPr txBox="1"/>
          <p:nvPr/>
        </p:nvSpPr>
        <p:spPr>
          <a:xfrm>
            <a:off x="2539724" y="3254093"/>
            <a:ext cx="1299401" cy="218586"/>
          </a:xfrm>
          <a:prstGeom prst="rect">
            <a:avLst/>
          </a:prstGeom>
        </p:spPr>
        <p:txBody>
          <a:bodyPr vert="horz" wrap="square" lIns="0" tIns="0" rIns="0" bIns="0" rtlCol="0">
            <a:noAutofit/>
          </a:bodyPr>
          <a:lstStyle/>
          <a:p>
            <a:pPr marL="11202"/>
            <a:r>
              <a:rPr sz="2206" spc="9" dirty="0">
                <a:solidFill>
                  <a:srgbClr val="FFFFFF"/>
                </a:solidFill>
                <a:latin typeface="Calibri"/>
                <a:cs typeface="Calibri"/>
              </a:rPr>
              <a:t>Extension</a:t>
            </a:r>
            <a:endParaRPr sz="2206" dirty="0">
              <a:latin typeface="Calibri"/>
              <a:cs typeface="Calibri"/>
            </a:endParaRPr>
          </a:p>
        </p:txBody>
      </p:sp>
      <p:sp>
        <p:nvSpPr>
          <p:cNvPr id="23" name="object 23"/>
          <p:cNvSpPr/>
          <p:nvPr/>
        </p:nvSpPr>
        <p:spPr>
          <a:xfrm>
            <a:off x="2665618" y="4341535"/>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sz="2206">
              <a:latin typeface="Calibri"/>
              <a:cs typeface="Calibri"/>
            </a:endParaRPr>
          </a:p>
        </p:txBody>
      </p:sp>
      <p:sp>
        <p:nvSpPr>
          <p:cNvPr id="24" name="object 24"/>
          <p:cNvSpPr/>
          <p:nvPr/>
        </p:nvSpPr>
        <p:spPr>
          <a:xfrm>
            <a:off x="2663570" y="4341533"/>
            <a:ext cx="1662143" cy="857824"/>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206">
              <a:latin typeface="Calibri"/>
              <a:cs typeface="Calibri"/>
            </a:endParaRPr>
          </a:p>
        </p:txBody>
      </p:sp>
      <p:sp>
        <p:nvSpPr>
          <p:cNvPr id="25" name="object 25"/>
          <p:cNvSpPr txBox="1"/>
          <p:nvPr/>
        </p:nvSpPr>
        <p:spPr>
          <a:xfrm>
            <a:off x="2763063" y="4434557"/>
            <a:ext cx="1460912" cy="567733"/>
          </a:xfrm>
          <a:prstGeom prst="rect">
            <a:avLst/>
          </a:prstGeom>
        </p:spPr>
        <p:txBody>
          <a:bodyPr vert="horz" wrap="square" lIns="0" tIns="0" rIns="0" bIns="0" rtlCol="0">
            <a:noAutofit/>
          </a:bodyPr>
          <a:lstStyle/>
          <a:p>
            <a:pPr marL="11202"/>
            <a:r>
              <a:rPr sz="2206" spc="4" dirty="0">
                <a:solidFill>
                  <a:srgbClr val="FFFFFF"/>
                </a:solidFill>
                <a:latin typeface="Calibri"/>
                <a:cs typeface="Calibri"/>
              </a:rPr>
              <a:t>Ne</a:t>
            </a:r>
            <a:r>
              <a:rPr sz="2206" spc="12" dirty="0">
                <a:solidFill>
                  <a:srgbClr val="FFFFFF"/>
                </a:solidFill>
                <a:latin typeface="Calibri"/>
                <a:cs typeface="Calibri"/>
              </a:rPr>
              <a:t>w</a:t>
            </a:r>
            <a:r>
              <a:rPr sz="2206" spc="4" dirty="0">
                <a:solidFill>
                  <a:srgbClr val="FFFFFF"/>
                </a:solidFill>
                <a:latin typeface="Calibri"/>
                <a:cs typeface="Calibri"/>
              </a:rPr>
              <a:t> s</a:t>
            </a:r>
            <a:r>
              <a:rPr sz="2206" dirty="0">
                <a:solidFill>
                  <a:srgbClr val="FFFFFF"/>
                </a:solidFill>
                <a:latin typeface="Calibri"/>
                <a:cs typeface="Calibri"/>
              </a:rPr>
              <a:t>etti</a:t>
            </a:r>
            <a:r>
              <a:rPr sz="2206" spc="4" dirty="0">
                <a:solidFill>
                  <a:srgbClr val="FFFFFF"/>
                </a:solidFill>
                <a:latin typeface="Calibri"/>
                <a:cs typeface="Calibri"/>
              </a:rPr>
              <a:t>ngs</a:t>
            </a:r>
            <a:endParaRPr sz="2206" dirty="0">
              <a:latin typeface="Calibri"/>
              <a:cs typeface="Calibri"/>
            </a:endParaRPr>
          </a:p>
        </p:txBody>
      </p:sp>
      <p:sp>
        <p:nvSpPr>
          <p:cNvPr id="26" name="object 26"/>
          <p:cNvSpPr/>
          <p:nvPr/>
        </p:nvSpPr>
        <p:spPr>
          <a:xfrm>
            <a:off x="2663570" y="5351442"/>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27" name="object 27"/>
          <p:cNvSpPr/>
          <p:nvPr/>
        </p:nvSpPr>
        <p:spPr>
          <a:xfrm>
            <a:off x="2663570" y="5351442"/>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28" name="object 28"/>
          <p:cNvSpPr txBox="1"/>
          <p:nvPr/>
        </p:nvSpPr>
        <p:spPr>
          <a:xfrm>
            <a:off x="2771133" y="5615012"/>
            <a:ext cx="1452843" cy="289672"/>
          </a:xfrm>
          <a:prstGeom prst="rect">
            <a:avLst/>
          </a:prstGeom>
        </p:spPr>
        <p:txBody>
          <a:bodyPr vert="horz" wrap="square" lIns="0" tIns="0" rIns="0" bIns="0" rtlCol="0">
            <a:noAutofit/>
          </a:bodyPr>
          <a:lstStyle/>
          <a:p>
            <a:pPr marL="11202"/>
            <a:r>
              <a:rPr sz="2206" spc="4" dirty="0">
                <a:solidFill>
                  <a:srgbClr val="FFFFFF"/>
                </a:solidFill>
                <a:latin typeface="Calibri"/>
                <a:cs typeface="Calibri"/>
              </a:rPr>
              <a:t>Ne</a:t>
            </a:r>
            <a:r>
              <a:rPr sz="2206" spc="12" dirty="0">
                <a:solidFill>
                  <a:srgbClr val="FFFFFF"/>
                </a:solidFill>
                <a:latin typeface="Calibri"/>
                <a:cs typeface="Calibri"/>
              </a:rPr>
              <a:t>w</a:t>
            </a:r>
            <a:r>
              <a:rPr sz="2206" spc="4" dirty="0">
                <a:solidFill>
                  <a:srgbClr val="FFFFFF"/>
                </a:solidFill>
                <a:latin typeface="Calibri"/>
                <a:cs typeface="Calibri"/>
              </a:rPr>
              <a:t> people</a:t>
            </a:r>
            <a:endParaRPr sz="2206">
              <a:latin typeface="Calibri"/>
              <a:cs typeface="Calibri"/>
            </a:endParaRPr>
          </a:p>
        </p:txBody>
      </p:sp>
      <p:sp>
        <p:nvSpPr>
          <p:cNvPr id="29" name="object 29"/>
          <p:cNvSpPr/>
          <p:nvPr/>
        </p:nvSpPr>
        <p:spPr>
          <a:xfrm>
            <a:off x="4259229" y="2990523"/>
            <a:ext cx="1662144" cy="831309"/>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206">
              <a:latin typeface="Calibri"/>
              <a:cs typeface="Calibri"/>
            </a:endParaRPr>
          </a:p>
        </p:txBody>
      </p:sp>
      <p:sp>
        <p:nvSpPr>
          <p:cNvPr id="30" name="object 30"/>
          <p:cNvSpPr/>
          <p:nvPr/>
        </p:nvSpPr>
        <p:spPr>
          <a:xfrm>
            <a:off x="4259229" y="2990523"/>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206">
              <a:latin typeface="Calibri"/>
              <a:cs typeface="Calibri"/>
            </a:endParaRPr>
          </a:p>
        </p:txBody>
      </p:sp>
      <p:sp>
        <p:nvSpPr>
          <p:cNvPr id="31" name="object 31"/>
          <p:cNvSpPr txBox="1"/>
          <p:nvPr/>
        </p:nvSpPr>
        <p:spPr>
          <a:xfrm>
            <a:off x="4611756" y="3254093"/>
            <a:ext cx="963146" cy="289672"/>
          </a:xfrm>
          <a:prstGeom prst="rect">
            <a:avLst/>
          </a:prstGeom>
        </p:spPr>
        <p:txBody>
          <a:bodyPr vert="horz" wrap="square" lIns="0" tIns="0" rIns="0" bIns="0" rtlCol="0">
            <a:noAutofit/>
          </a:bodyPr>
          <a:lstStyle/>
          <a:p>
            <a:pPr marL="11202"/>
            <a:r>
              <a:rPr sz="2206" spc="9" dirty="0">
                <a:solidFill>
                  <a:srgbClr val="FFFFFF"/>
                </a:solidFill>
                <a:latin typeface="Calibri"/>
                <a:cs typeface="Calibri"/>
              </a:rPr>
              <a:t>Shaping</a:t>
            </a:r>
            <a:endParaRPr sz="2206">
              <a:latin typeface="Calibri"/>
              <a:cs typeface="Calibri"/>
            </a:endParaRPr>
          </a:p>
        </p:txBody>
      </p:sp>
      <p:sp>
        <p:nvSpPr>
          <p:cNvPr id="32" name="object 32"/>
          <p:cNvSpPr/>
          <p:nvPr/>
        </p:nvSpPr>
        <p:spPr>
          <a:xfrm>
            <a:off x="6270424" y="2990523"/>
            <a:ext cx="1662144" cy="831309"/>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206">
              <a:latin typeface="Calibri"/>
              <a:cs typeface="Calibri"/>
            </a:endParaRPr>
          </a:p>
        </p:txBody>
      </p:sp>
      <p:sp>
        <p:nvSpPr>
          <p:cNvPr id="33" name="object 33"/>
          <p:cNvSpPr/>
          <p:nvPr/>
        </p:nvSpPr>
        <p:spPr>
          <a:xfrm>
            <a:off x="6270423" y="2990523"/>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206">
              <a:latin typeface="Calibri"/>
              <a:cs typeface="Calibri"/>
            </a:endParaRPr>
          </a:p>
        </p:txBody>
      </p:sp>
      <p:sp>
        <p:nvSpPr>
          <p:cNvPr id="34" name="object 34"/>
          <p:cNvSpPr txBox="1"/>
          <p:nvPr/>
        </p:nvSpPr>
        <p:spPr>
          <a:xfrm>
            <a:off x="6696672" y="3254093"/>
            <a:ext cx="815788" cy="289672"/>
          </a:xfrm>
          <a:prstGeom prst="rect">
            <a:avLst/>
          </a:prstGeom>
        </p:spPr>
        <p:txBody>
          <a:bodyPr vert="horz" wrap="square" lIns="0" tIns="0" rIns="0" bIns="0" rtlCol="0">
            <a:noAutofit/>
          </a:bodyPr>
          <a:lstStyle/>
          <a:p>
            <a:pPr marL="11202"/>
            <a:r>
              <a:rPr sz="2206" spc="4" dirty="0">
                <a:solidFill>
                  <a:srgbClr val="FFFFFF"/>
                </a:solidFill>
                <a:latin typeface="Calibri"/>
                <a:cs typeface="Calibri"/>
              </a:rPr>
              <a:t>Fading</a:t>
            </a:r>
            <a:endParaRPr sz="2206" dirty="0">
              <a:latin typeface="Calibri"/>
              <a:cs typeface="Calibri"/>
            </a:endParaRPr>
          </a:p>
        </p:txBody>
      </p:sp>
      <p:sp>
        <p:nvSpPr>
          <p:cNvPr id="35" name="object 35"/>
          <p:cNvSpPr/>
          <p:nvPr/>
        </p:nvSpPr>
        <p:spPr>
          <a:xfrm>
            <a:off x="6685961" y="4170980"/>
            <a:ext cx="1662144" cy="831309"/>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sz="2206">
              <a:latin typeface="Calibri"/>
              <a:cs typeface="Calibri"/>
            </a:endParaRPr>
          </a:p>
        </p:txBody>
      </p:sp>
      <p:sp>
        <p:nvSpPr>
          <p:cNvPr id="36" name="object 36"/>
          <p:cNvSpPr/>
          <p:nvPr/>
        </p:nvSpPr>
        <p:spPr>
          <a:xfrm>
            <a:off x="6685959" y="4170980"/>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206">
              <a:latin typeface="Calibri"/>
              <a:cs typeface="Calibri"/>
            </a:endParaRPr>
          </a:p>
        </p:txBody>
      </p:sp>
      <p:sp>
        <p:nvSpPr>
          <p:cNvPr id="37" name="object 37"/>
          <p:cNvSpPr txBox="1"/>
          <p:nvPr/>
        </p:nvSpPr>
        <p:spPr>
          <a:xfrm>
            <a:off x="6814069" y="4341534"/>
            <a:ext cx="1411941" cy="503704"/>
          </a:xfrm>
          <a:prstGeom prst="rect">
            <a:avLst/>
          </a:prstGeom>
        </p:spPr>
        <p:txBody>
          <a:bodyPr vert="horz" wrap="square" lIns="0" tIns="0" rIns="0" bIns="0" rtlCol="0">
            <a:noAutofit/>
          </a:bodyPr>
          <a:lstStyle/>
          <a:p>
            <a:pPr marL="11202" marR="11202" indent="201086">
              <a:lnSpc>
                <a:spcPts val="1968"/>
              </a:lnSpc>
            </a:pPr>
            <a:r>
              <a:rPr sz="2206" spc="9" dirty="0">
                <a:solidFill>
                  <a:srgbClr val="FFFFFF"/>
                </a:solidFill>
                <a:latin typeface="Calibri"/>
                <a:cs typeface="Calibri"/>
              </a:rPr>
              <a:t>Delayed</a:t>
            </a:r>
            <a:r>
              <a:rPr sz="2206" spc="4" dirty="0">
                <a:solidFill>
                  <a:srgbClr val="FFFFFF"/>
                </a:solidFill>
                <a:latin typeface="Calibri"/>
                <a:cs typeface="Calibri"/>
              </a:rPr>
              <a:t> gratification</a:t>
            </a:r>
            <a:endParaRPr sz="2206">
              <a:latin typeface="Calibri"/>
              <a:cs typeface="Calibri"/>
            </a:endParaRPr>
          </a:p>
        </p:txBody>
      </p:sp>
      <p:sp>
        <p:nvSpPr>
          <p:cNvPr id="38" name="object 38"/>
          <p:cNvSpPr/>
          <p:nvPr/>
        </p:nvSpPr>
        <p:spPr>
          <a:xfrm>
            <a:off x="6685959" y="5351442"/>
            <a:ext cx="1763276" cy="831309"/>
          </a:xfrm>
          <a:custGeom>
            <a:avLst/>
            <a:gdLst/>
            <a:ahLst/>
            <a:cxnLst/>
            <a:rect l="l" t="t" r="r" b="b"/>
            <a:pathLst>
              <a:path w="1883763" h="942150">
                <a:moveTo>
                  <a:pt x="0" y="0"/>
                </a:moveTo>
                <a:lnTo>
                  <a:pt x="1883763" y="0"/>
                </a:lnTo>
                <a:lnTo>
                  <a:pt x="1883763" y="942150"/>
                </a:lnTo>
                <a:lnTo>
                  <a:pt x="0" y="942150"/>
                </a:lnTo>
                <a:lnTo>
                  <a:pt x="0" y="0"/>
                </a:lnTo>
                <a:close/>
              </a:path>
            </a:pathLst>
          </a:custGeom>
          <a:solidFill>
            <a:srgbClr val="2C714C"/>
          </a:solidFill>
        </p:spPr>
        <p:txBody>
          <a:bodyPr wrap="square" lIns="0" tIns="0" rIns="0" bIns="0" rtlCol="0">
            <a:noAutofit/>
          </a:bodyPr>
          <a:lstStyle/>
          <a:p>
            <a:endParaRPr/>
          </a:p>
        </p:txBody>
      </p:sp>
      <p:sp>
        <p:nvSpPr>
          <p:cNvPr id="39" name="object 39"/>
          <p:cNvSpPr/>
          <p:nvPr/>
        </p:nvSpPr>
        <p:spPr>
          <a:xfrm>
            <a:off x="6685960" y="5351442"/>
            <a:ext cx="1763277" cy="831309"/>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a:p>
        </p:txBody>
      </p:sp>
      <p:sp>
        <p:nvSpPr>
          <p:cNvPr id="40" name="object 40"/>
          <p:cNvSpPr txBox="1"/>
          <p:nvPr/>
        </p:nvSpPr>
        <p:spPr>
          <a:xfrm>
            <a:off x="6846866" y="5521991"/>
            <a:ext cx="1535136" cy="503704"/>
          </a:xfrm>
          <a:prstGeom prst="rect">
            <a:avLst/>
          </a:prstGeom>
        </p:spPr>
        <p:txBody>
          <a:bodyPr vert="horz" wrap="square" lIns="0" tIns="0" rIns="0" bIns="0" rtlCol="0">
            <a:noAutofit/>
          </a:bodyPr>
          <a:lstStyle/>
          <a:p>
            <a:pPr marL="145074" marR="11202" indent="-134431">
              <a:lnSpc>
                <a:spcPts val="1968"/>
              </a:lnSpc>
            </a:pPr>
            <a:r>
              <a:rPr sz="2206" spc="4" dirty="0">
                <a:solidFill>
                  <a:srgbClr val="FFFFFF"/>
                </a:solidFill>
                <a:latin typeface="Calibri"/>
                <a:cs typeface="Calibri"/>
              </a:rPr>
              <a:t>Inte</a:t>
            </a:r>
            <a:r>
              <a:rPr sz="2206" spc="53" dirty="0">
                <a:solidFill>
                  <a:srgbClr val="FFFFFF"/>
                </a:solidFill>
                <a:latin typeface="Calibri"/>
                <a:cs typeface="Calibri"/>
              </a:rPr>
              <a:t>r</a:t>
            </a:r>
            <a:r>
              <a:rPr sz="2206" spc="9" dirty="0">
                <a:solidFill>
                  <a:srgbClr val="FFFFFF"/>
                </a:solidFill>
                <a:latin typeface="Calibri"/>
                <a:cs typeface="Calibri"/>
              </a:rPr>
              <a:t>mittent schedule</a:t>
            </a:r>
            <a:endParaRPr sz="2206" dirty="0">
              <a:latin typeface="Calibri"/>
              <a:cs typeface="Calibri"/>
            </a:endParaRPr>
          </a:p>
        </p:txBody>
      </p:sp>
      <p:sp>
        <p:nvSpPr>
          <p:cNvPr id="41" name="object 41"/>
          <p:cNvSpPr/>
          <p:nvPr/>
        </p:nvSpPr>
        <p:spPr>
          <a:xfrm>
            <a:off x="8281619" y="2990523"/>
            <a:ext cx="1662142" cy="831309"/>
          </a:xfrm>
          <a:custGeom>
            <a:avLst/>
            <a:gdLst/>
            <a:ahLst/>
            <a:cxnLst/>
            <a:rect l="l" t="t" r="r" b="b"/>
            <a:pathLst>
              <a:path w="1883761" h="942150">
                <a:moveTo>
                  <a:pt x="0" y="0"/>
                </a:moveTo>
                <a:lnTo>
                  <a:pt x="1883761" y="0"/>
                </a:lnTo>
                <a:lnTo>
                  <a:pt x="1883761" y="942150"/>
                </a:lnTo>
                <a:lnTo>
                  <a:pt x="0" y="942150"/>
                </a:lnTo>
                <a:lnTo>
                  <a:pt x="0" y="0"/>
                </a:lnTo>
                <a:close/>
              </a:path>
            </a:pathLst>
          </a:custGeom>
          <a:solidFill>
            <a:srgbClr val="2C714C"/>
          </a:solidFill>
        </p:spPr>
        <p:txBody>
          <a:bodyPr wrap="square" lIns="0" tIns="0" rIns="0" bIns="0" rtlCol="0">
            <a:noAutofit/>
          </a:bodyPr>
          <a:lstStyle/>
          <a:p>
            <a:endParaRPr sz="2206">
              <a:latin typeface="Calibri"/>
              <a:cs typeface="Calibri"/>
            </a:endParaRPr>
          </a:p>
        </p:txBody>
      </p:sp>
      <p:sp>
        <p:nvSpPr>
          <p:cNvPr id="42" name="object 42"/>
          <p:cNvSpPr/>
          <p:nvPr/>
        </p:nvSpPr>
        <p:spPr>
          <a:xfrm>
            <a:off x="8281617" y="2990523"/>
            <a:ext cx="1662143" cy="831309"/>
          </a:xfrm>
          <a:custGeom>
            <a:avLst/>
            <a:gdLst/>
            <a:ahLst/>
            <a:cxnLst/>
            <a:rect l="l" t="t" r="r" b="b"/>
            <a:pathLst>
              <a:path w="1883762" h="942150">
                <a:moveTo>
                  <a:pt x="0" y="0"/>
                </a:moveTo>
                <a:lnTo>
                  <a:pt x="1883762" y="0"/>
                </a:lnTo>
                <a:lnTo>
                  <a:pt x="1883762" y="942150"/>
                </a:lnTo>
                <a:lnTo>
                  <a:pt x="0" y="942150"/>
                </a:lnTo>
                <a:lnTo>
                  <a:pt x="0" y="0"/>
                </a:lnTo>
                <a:close/>
              </a:path>
            </a:pathLst>
          </a:custGeom>
          <a:ln w="28040">
            <a:solidFill>
              <a:srgbClr val="FFFFFF"/>
            </a:solidFill>
          </a:ln>
        </p:spPr>
        <p:txBody>
          <a:bodyPr wrap="square" lIns="0" tIns="0" rIns="0" bIns="0" rtlCol="0">
            <a:noAutofit/>
          </a:bodyPr>
          <a:lstStyle/>
          <a:p>
            <a:endParaRPr sz="2206">
              <a:latin typeface="Calibri"/>
              <a:cs typeface="Calibri"/>
            </a:endParaRPr>
          </a:p>
        </p:txBody>
      </p:sp>
      <p:sp>
        <p:nvSpPr>
          <p:cNvPr id="43" name="object 43"/>
          <p:cNvSpPr txBox="1"/>
          <p:nvPr/>
        </p:nvSpPr>
        <p:spPr>
          <a:xfrm>
            <a:off x="8301467" y="3161072"/>
            <a:ext cx="1628775" cy="503704"/>
          </a:xfrm>
          <a:prstGeom prst="rect">
            <a:avLst/>
          </a:prstGeom>
        </p:spPr>
        <p:txBody>
          <a:bodyPr vert="horz" wrap="square" lIns="0" tIns="0" rIns="0" bIns="0" rtlCol="0">
            <a:noAutofit/>
          </a:bodyPr>
          <a:lstStyle/>
          <a:p>
            <a:pPr marL="11202" marR="11202" indent="565728">
              <a:lnSpc>
                <a:spcPts val="1968"/>
              </a:lnSpc>
            </a:pPr>
            <a:r>
              <a:rPr sz="2206" spc="9" dirty="0">
                <a:solidFill>
                  <a:srgbClr val="FFFFFF"/>
                </a:solidFill>
                <a:latin typeface="Calibri"/>
                <a:cs typeface="Calibri"/>
              </a:rPr>
              <a:t>S</a:t>
            </a:r>
            <a:r>
              <a:rPr sz="2206" spc="4" dirty="0">
                <a:solidFill>
                  <a:srgbClr val="FFFFFF"/>
                </a:solidFill>
                <a:latin typeface="Calibri"/>
                <a:cs typeface="Calibri"/>
              </a:rPr>
              <a:t>elf-</a:t>
            </a:r>
            <a:r>
              <a:rPr sz="2206" spc="9" dirty="0">
                <a:solidFill>
                  <a:srgbClr val="FFFFFF"/>
                </a:solidFill>
                <a:latin typeface="Calibri"/>
                <a:cs typeface="Calibri"/>
              </a:rPr>
              <a:t> Management</a:t>
            </a:r>
            <a:endParaRPr sz="2206">
              <a:latin typeface="Calibri"/>
              <a:cs typeface="Calibri"/>
            </a:endParaRPr>
          </a:p>
        </p:txBody>
      </p:sp>
    </p:spTree>
    <p:extLst>
      <p:ext uri="{BB962C8B-B14F-4D97-AF65-F5344CB8AC3E}">
        <p14:creationId xmlns:p14="http://schemas.microsoft.com/office/powerpoint/2010/main" val="317417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see this star</a:t>
            </a:r>
            <a:r>
              <a:rPr lang="is-IS" dirty="0"/>
              <a:t>…</a:t>
            </a:r>
            <a:endParaRPr lang="en-US" dirty="0"/>
          </a:p>
        </p:txBody>
      </p:sp>
      <p:grpSp>
        <p:nvGrpSpPr>
          <p:cNvPr id="6" name="Group 5"/>
          <p:cNvGrpSpPr/>
          <p:nvPr/>
        </p:nvGrpSpPr>
        <p:grpSpPr>
          <a:xfrm>
            <a:off x="4450080" y="2689078"/>
            <a:ext cx="2912013" cy="2869809"/>
            <a:chOff x="2363372" y="2250831"/>
            <a:chExt cx="2912013" cy="2869809"/>
          </a:xfrm>
        </p:grpSpPr>
        <p:sp>
          <p:nvSpPr>
            <p:cNvPr id="4" name="5-Point Star 3"/>
            <p:cNvSpPr/>
            <p:nvPr/>
          </p:nvSpPr>
          <p:spPr>
            <a:xfrm>
              <a:off x="2363372" y="2250831"/>
              <a:ext cx="2912013" cy="2869809"/>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76246" y="3557341"/>
              <a:ext cx="914400" cy="461665"/>
            </a:xfrm>
            <a:prstGeom prst="rect">
              <a:avLst/>
            </a:prstGeom>
            <a:noFill/>
          </p:spPr>
          <p:txBody>
            <a:bodyPr wrap="square" rtlCol="0">
              <a:spAutoFit/>
            </a:bodyPr>
            <a:lstStyle/>
            <a:p>
              <a:pPr algn="ctr"/>
              <a:r>
                <a:rPr lang="en-US" sz="2400" dirty="0">
                  <a:solidFill>
                    <a:schemeClr val="bg1"/>
                  </a:solidFill>
                  <a:latin typeface="+mj-lt"/>
                </a:rPr>
                <a:t>TFI</a:t>
              </a:r>
            </a:p>
          </p:txBody>
        </p:sp>
      </p:grpSp>
      <p:sp>
        <p:nvSpPr>
          <p:cNvPr id="7" name="Rectangle 3"/>
          <p:cNvSpPr>
            <a:spLocks noGrp="1" noChangeArrowheads="1"/>
          </p:cNvSpPr>
          <p:nvPr>
            <p:ph idx="1"/>
          </p:nvPr>
        </p:nvSpPr>
        <p:spPr>
          <a:xfrm>
            <a:off x="1981200" y="1697039"/>
            <a:ext cx="8229600" cy="1027110"/>
          </a:xfrm>
        </p:spPr>
        <p:txBody>
          <a:bodyPr/>
          <a:lstStyle/>
          <a:p>
            <a:pPr marL="0" indent="0">
              <a:buNone/>
            </a:pPr>
            <a:r>
              <a:rPr lang="en-US" altLang="en-US" sz="2400" dirty="0"/>
              <a:t>It indicates that the information/activities on that slide correlate with an item on the TFI (</a:t>
            </a:r>
            <a:r>
              <a:rPr lang="en-US" altLang="en-US" sz="2400"/>
              <a:t>Tiered Fidelity Inventory)</a:t>
            </a:r>
            <a:endParaRPr lang="en-US" altLang="en-US" sz="2400" dirty="0"/>
          </a:p>
        </p:txBody>
      </p:sp>
    </p:spTree>
    <p:extLst>
      <p:ext uri="{BB962C8B-B14F-4D97-AF65-F5344CB8AC3E}">
        <p14:creationId xmlns:p14="http://schemas.microsoft.com/office/powerpoint/2010/main" val="13976605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Behavio</a:t>
            </a:r>
            <a:r>
              <a:rPr spc="-12" dirty="0">
                <a:solidFill>
                  <a:srgbClr val="000000"/>
                </a:solidFill>
                <a:latin typeface="Calibri"/>
                <a:cs typeface="Calibri"/>
              </a:rPr>
              <a:t>r</a:t>
            </a:r>
            <a:r>
              <a:rPr spc="-184" dirty="0">
                <a:solidFill>
                  <a:srgbClr val="000000"/>
                </a:solidFill>
                <a:latin typeface="Calibri"/>
                <a:cs typeface="Calibri"/>
              </a:rPr>
              <a:t> </a:t>
            </a:r>
            <a:r>
              <a:rPr spc="-97" dirty="0">
                <a:solidFill>
                  <a:srgbClr val="000000"/>
                </a:solidFill>
                <a:latin typeface="Calibri"/>
                <a:cs typeface="Calibri"/>
              </a:rPr>
              <a:t>i</a:t>
            </a:r>
            <a:r>
              <a:rPr dirty="0">
                <a:solidFill>
                  <a:srgbClr val="000000"/>
                </a:solidFill>
                <a:latin typeface="Calibri"/>
                <a:cs typeface="Calibri"/>
              </a:rPr>
              <a:t>s</a:t>
            </a:r>
            <a:r>
              <a:rPr spc="-184" dirty="0">
                <a:solidFill>
                  <a:srgbClr val="000000"/>
                </a:solidFill>
                <a:latin typeface="Calibri"/>
                <a:cs typeface="Calibri"/>
              </a:rPr>
              <a:t> </a:t>
            </a:r>
            <a:r>
              <a:rPr spc="-128" dirty="0">
                <a:solidFill>
                  <a:srgbClr val="000000"/>
                </a:solidFill>
                <a:latin typeface="Calibri"/>
                <a:cs typeface="Calibri"/>
              </a:rPr>
              <a:t>NO</a:t>
            </a:r>
            <a:r>
              <a:rPr spc="-18" dirty="0">
                <a:solidFill>
                  <a:srgbClr val="000000"/>
                </a:solidFill>
                <a:latin typeface="Calibri"/>
                <a:cs typeface="Calibri"/>
              </a:rPr>
              <a:t>T</a:t>
            </a:r>
            <a:r>
              <a:rPr spc="-184" dirty="0">
                <a:solidFill>
                  <a:srgbClr val="000000"/>
                </a:solidFill>
                <a:latin typeface="Calibri"/>
                <a:cs typeface="Calibri"/>
              </a:rPr>
              <a:t> </a:t>
            </a:r>
            <a:r>
              <a:rPr spc="-119" dirty="0">
                <a:solidFill>
                  <a:srgbClr val="000000"/>
                </a:solidFill>
                <a:latin typeface="Calibri"/>
                <a:cs typeface="Calibri"/>
              </a:rPr>
              <a:t>improving</a:t>
            </a:r>
            <a:endParaRPr dirty="0">
              <a:solidFill>
                <a:srgbClr val="000000"/>
              </a:solidFill>
              <a:latin typeface="Calibri"/>
              <a:cs typeface="Calibri"/>
            </a:endParaRPr>
          </a:p>
        </p:txBody>
      </p:sp>
      <p:sp>
        <p:nvSpPr>
          <p:cNvPr id="9" name="object 9"/>
          <p:cNvSpPr/>
          <p:nvPr/>
        </p:nvSpPr>
        <p:spPr>
          <a:xfrm>
            <a:off x="6261400" y="3315976"/>
            <a:ext cx="221814" cy="2780876"/>
          </a:xfrm>
          <a:custGeom>
            <a:avLst/>
            <a:gdLst/>
            <a:ahLst/>
            <a:cxnLst/>
            <a:rect l="l" t="t" r="r" b="b"/>
            <a:pathLst>
              <a:path w="251389" h="3151659">
                <a:moveTo>
                  <a:pt x="0" y="0"/>
                </a:moveTo>
                <a:lnTo>
                  <a:pt x="0" y="3151659"/>
                </a:lnTo>
                <a:lnTo>
                  <a:pt x="251389" y="3151659"/>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0" name="object 10"/>
          <p:cNvSpPr/>
          <p:nvPr/>
        </p:nvSpPr>
        <p:spPr>
          <a:xfrm>
            <a:off x="6261400" y="3315978"/>
            <a:ext cx="221814" cy="1730651"/>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1" name="object 11"/>
          <p:cNvSpPr/>
          <p:nvPr/>
        </p:nvSpPr>
        <p:spPr>
          <a:xfrm>
            <a:off x="6261400" y="3315976"/>
            <a:ext cx="221814" cy="680426"/>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2" name="object 12"/>
          <p:cNvSpPr/>
          <p:nvPr/>
        </p:nvSpPr>
        <p:spPr>
          <a:xfrm>
            <a:off x="5958252" y="2265754"/>
            <a:ext cx="894655" cy="310629"/>
          </a:xfrm>
          <a:custGeom>
            <a:avLst/>
            <a:gdLst/>
            <a:ahLst/>
            <a:cxnLst/>
            <a:rect l="l" t="t" r="r" b="b"/>
            <a:pathLst>
              <a:path w="1013941" h="352046">
                <a:moveTo>
                  <a:pt x="0" y="0"/>
                </a:moveTo>
                <a:lnTo>
                  <a:pt x="0" y="176023"/>
                </a:lnTo>
                <a:lnTo>
                  <a:pt x="1013941" y="176023"/>
                </a:lnTo>
                <a:lnTo>
                  <a:pt x="1013941"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3" name="object 13"/>
          <p:cNvSpPr/>
          <p:nvPr/>
        </p:nvSpPr>
        <p:spPr>
          <a:xfrm>
            <a:off x="4472091" y="3315978"/>
            <a:ext cx="221814" cy="1730651"/>
          </a:xfrm>
          <a:custGeom>
            <a:avLst/>
            <a:gdLst/>
            <a:ahLst/>
            <a:cxnLst/>
            <a:rect l="l" t="t" r="r" b="b"/>
            <a:pathLst>
              <a:path w="251389" h="1961405">
                <a:moveTo>
                  <a:pt x="0" y="0"/>
                </a:moveTo>
                <a:lnTo>
                  <a:pt x="0" y="1961405"/>
                </a:lnTo>
                <a:lnTo>
                  <a:pt x="251389" y="1961405"/>
                </a:lnTo>
              </a:path>
            </a:pathLst>
          </a:custGeom>
          <a:ln w="28034">
            <a:solidFill>
              <a:srgbClr val="D26621"/>
            </a:solidFill>
          </a:ln>
        </p:spPr>
        <p:txBody>
          <a:bodyPr wrap="square" lIns="0" tIns="0" rIns="0" bIns="0" rtlCol="0">
            <a:noAutofit/>
          </a:bodyPr>
          <a:lstStyle/>
          <a:p>
            <a:endParaRPr>
              <a:latin typeface="Calibri"/>
              <a:cs typeface="Calibri"/>
            </a:endParaRPr>
          </a:p>
        </p:txBody>
      </p:sp>
      <p:sp>
        <p:nvSpPr>
          <p:cNvPr id="14" name="object 14"/>
          <p:cNvSpPr/>
          <p:nvPr/>
        </p:nvSpPr>
        <p:spPr>
          <a:xfrm>
            <a:off x="4472091" y="3315976"/>
            <a:ext cx="221814" cy="680426"/>
          </a:xfrm>
          <a:custGeom>
            <a:avLst/>
            <a:gdLst/>
            <a:ahLst/>
            <a:cxnLst/>
            <a:rect l="l" t="t" r="r" b="b"/>
            <a:pathLst>
              <a:path w="251389" h="771150">
                <a:moveTo>
                  <a:pt x="0" y="0"/>
                </a:moveTo>
                <a:lnTo>
                  <a:pt x="0" y="771150"/>
                </a:lnTo>
                <a:lnTo>
                  <a:pt x="251389" y="771150"/>
                </a:lnTo>
              </a:path>
            </a:pathLst>
          </a:custGeom>
          <a:ln w="28035">
            <a:solidFill>
              <a:srgbClr val="D26621"/>
            </a:solidFill>
          </a:ln>
        </p:spPr>
        <p:txBody>
          <a:bodyPr wrap="square" lIns="0" tIns="0" rIns="0" bIns="0" rtlCol="0">
            <a:noAutofit/>
          </a:bodyPr>
          <a:lstStyle/>
          <a:p>
            <a:endParaRPr>
              <a:latin typeface="Calibri"/>
              <a:cs typeface="Calibri"/>
            </a:endParaRPr>
          </a:p>
        </p:txBody>
      </p:sp>
      <p:sp>
        <p:nvSpPr>
          <p:cNvPr id="15" name="object 15"/>
          <p:cNvSpPr/>
          <p:nvPr/>
        </p:nvSpPr>
        <p:spPr>
          <a:xfrm>
            <a:off x="5063596" y="2265754"/>
            <a:ext cx="894655" cy="310629"/>
          </a:xfrm>
          <a:custGeom>
            <a:avLst/>
            <a:gdLst/>
            <a:ahLst/>
            <a:cxnLst/>
            <a:rect l="l" t="t" r="r" b="b"/>
            <a:pathLst>
              <a:path w="1013941" h="352046">
                <a:moveTo>
                  <a:pt x="1013941" y="0"/>
                </a:moveTo>
                <a:lnTo>
                  <a:pt x="1013941" y="176023"/>
                </a:lnTo>
                <a:lnTo>
                  <a:pt x="0" y="176023"/>
                </a:lnTo>
                <a:lnTo>
                  <a:pt x="0" y="352046"/>
                </a:lnTo>
              </a:path>
            </a:pathLst>
          </a:custGeom>
          <a:ln w="28041">
            <a:solidFill>
              <a:srgbClr val="BE5A1B"/>
            </a:solidFill>
          </a:ln>
        </p:spPr>
        <p:txBody>
          <a:bodyPr wrap="square" lIns="0" tIns="0" rIns="0" bIns="0" rtlCol="0">
            <a:noAutofit/>
          </a:bodyPr>
          <a:lstStyle/>
          <a:p>
            <a:endParaRPr>
              <a:latin typeface="Calibri"/>
              <a:cs typeface="Calibri"/>
            </a:endParaRPr>
          </a:p>
        </p:txBody>
      </p:sp>
      <p:sp>
        <p:nvSpPr>
          <p:cNvPr id="16" name="object 16"/>
          <p:cNvSpPr/>
          <p:nvPr/>
        </p:nvSpPr>
        <p:spPr>
          <a:xfrm>
            <a:off x="4229815" y="1526156"/>
            <a:ext cx="3456872" cy="739594"/>
          </a:xfrm>
          <a:custGeom>
            <a:avLst/>
            <a:gdLst/>
            <a:ahLst/>
            <a:cxnLst/>
            <a:rect l="l" t="t" r="r" b="b"/>
            <a:pathLst>
              <a:path w="3917787" h="838206">
                <a:moveTo>
                  <a:pt x="0" y="0"/>
                </a:moveTo>
                <a:lnTo>
                  <a:pt x="3917787" y="0"/>
                </a:lnTo>
                <a:lnTo>
                  <a:pt x="3917787" y="838206"/>
                </a:lnTo>
                <a:lnTo>
                  <a:pt x="0" y="838206"/>
                </a:lnTo>
                <a:lnTo>
                  <a:pt x="0" y="0"/>
                </a:lnTo>
                <a:close/>
              </a:path>
            </a:pathLst>
          </a:custGeom>
          <a:solidFill>
            <a:srgbClr val="E47026"/>
          </a:solidFill>
        </p:spPr>
        <p:txBody>
          <a:bodyPr wrap="square" lIns="0" tIns="0" rIns="0" bIns="0" rtlCol="0">
            <a:noAutofit/>
          </a:bodyPr>
          <a:lstStyle/>
          <a:p>
            <a:endParaRPr/>
          </a:p>
        </p:txBody>
      </p:sp>
      <p:sp>
        <p:nvSpPr>
          <p:cNvPr id="17" name="object 17"/>
          <p:cNvSpPr/>
          <p:nvPr/>
        </p:nvSpPr>
        <p:spPr>
          <a:xfrm>
            <a:off x="4229813" y="1526156"/>
            <a:ext cx="3456870" cy="739594"/>
          </a:xfrm>
          <a:custGeom>
            <a:avLst/>
            <a:gdLst/>
            <a:ahLst/>
            <a:cxnLst/>
            <a:rect l="l" t="t" r="r" b="b"/>
            <a:pathLst>
              <a:path w="3917786" h="838206">
                <a:moveTo>
                  <a:pt x="0" y="0"/>
                </a:moveTo>
                <a:lnTo>
                  <a:pt x="3917786" y="0"/>
                </a:lnTo>
                <a:lnTo>
                  <a:pt x="3917786" y="838206"/>
                </a:lnTo>
                <a:lnTo>
                  <a:pt x="0" y="838206"/>
                </a:lnTo>
                <a:lnTo>
                  <a:pt x="0" y="0"/>
                </a:lnTo>
                <a:close/>
              </a:path>
            </a:pathLst>
          </a:custGeom>
          <a:ln w="28042">
            <a:solidFill>
              <a:srgbClr val="FFFFFF"/>
            </a:solidFill>
          </a:ln>
        </p:spPr>
        <p:txBody>
          <a:bodyPr wrap="square" lIns="0" tIns="0" rIns="0" bIns="0" rtlCol="0">
            <a:noAutofit/>
          </a:bodyPr>
          <a:lstStyle/>
          <a:p>
            <a:endParaRPr/>
          </a:p>
        </p:txBody>
      </p:sp>
      <p:sp>
        <p:nvSpPr>
          <p:cNvPr id="18" name="object 18"/>
          <p:cNvSpPr txBox="1"/>
          <p:nvPr/>
        </p:nvSpPr>
        <p:spPr>
          <a:xfrm>
            <a:off x="4691518" y="1698441"/>
            <a:ext cx="2749190" cy="453091"/>
          </a:xfrm>
          <a:prstGeom prst="rect">
            <a:avLst/>
          </a:prstGeom>
        </p:spPr>
        <p:txBody>
          <a:bodyPr vert="horz" wrap="square" lIns="0" tIns="0" rIns="0" bIns="0" rtlCol="0">
            <a:noAutofit/>
          </a:bodyPr>
          <a:lstStyle/>
          <a:p>
            <a:pPr marL="811624" marR="11202" indent="-800983">
              <a:lnSpc>
                <a:spcPts val="1587"/>
              </a:lnSpc>
            </a:pPr>
            <a:r>
              <a:rPr sz="1765" spc="-12" dirty="0">
                <a:solidFill>
                  <a:srgbClr val="FFFFFF"/>
                </a:solidFill>
                <a:latin typeface="Calibri"/>
                <a:cs typeface="Calibri"/>
              </a:rPr>
              <a:t>Data </a:t>
            </a:r>
            <a:r>
              <a:rPr sz="1765" spc="-9" dirty="0">
                <a:solidFill>
                  <a:srgbClr val="FFFFFF"/>
                </a:solidFill>
                <a:latin typeface="Calibri"/>
                <a:cs typeface="Calibri"/>
              </a:rPr>
              <a:t>indicat</a:t>
            </a:r>
            <a:r>
              <a:rPr sz="1765" spc="-12" dirty="0">
                <a:solidFill>
                  <a:srgbClr val="FFFFFF"/>
                </a:solidFill>
                <a:latin typeface="Calibri"/>
                <a:cs typeface="Calibri"/>
              </a:rPr>
              <a:t>e </a:t>
            </a:r>
            <a:r>
              <a:rPr sz="1765" spc="-9" dirty="0">
                <a:solidFill>
                  <a:srgbClr val="FFFFFF"/>
                </a:solidFill>
                <a:latin typeface="Calibri"/>
                <a:cs typeface="Calibri"/>
              </a:rPr>
              <a:t>behavior </a:t>
            </a:r>
            <a:r>
              <a:rPr sz="1765" spc="-12" dirty="0">
                <a:solidFill>
                  <a:srgbClr val="FFFFFF"/>
                </a:solidFill>
                <a:latin typeface="Calibri"/>
                <a:cs typeface="Calibri"/>
              </a:rPr>
              <a:t>not imp</a:t>
            </a:r>
            <a:r>
              <a:rPr sz="1765" spc="-9" dirty="0">
                <a:solidFill>
                  <a:srgbClr val="FFFFFF"/>
                </a:solidFill>
                <a:latin typeface="Calibri"/>
                <a:cs typeface="Calibri"/>
              </a:rPr>
              <a:t>roving</a:t>
            </a:r>
            <a:endParaRPr sz="1765" dirty="0">
              <a:latin typeface="Calibri"/>
              <a:cs typeface="Calibri"/>
            </a:endParaRPr>
          </a:p>
        </p:txBody>
      </p:sp>
      <p:sp>
        <p:nvSpPr>
          <p:cNvPr id="19" name="object 19"/>
          <p:cNvSpPr/>
          <p:nvPr/>
        </p:nvSpPr>
        <p:spPr>
          <a:xfrm>
            <a:off x="3877236" y="2576382"/>
            <a:ext cx="1925744" cy="739594"/>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1" name="object 21"/>
          <p:cNvSpPr txBox="1"/>
          <p:nvPr/>
        </p:nvSpPr>
        <p:spPr>
          <a:xfrm>
            <a:off x="4011708" y="2663568"/>
            <a:ext cx="1649856" cy="576543"/>
          </a:xfrm>
          <a:prstGeom prst="rect">
            <a:avLst/>
          </a:prstGeom>
        </p:spPr>
        <p:txBody>
          <a:bodyPr vert="horz" wrap="square" lIns="0" tIns="0" rIns="0" bIns="0" rtlCol="0">
            <a:noAutofit/>
          </a:bodyPr>
          <a:lstStyle/>
          <a:p>
            <a:pPr marL="11202" marR="11202" algn="ctr">
              <a:lnSpc>
                <a:spcPts val="1500"/>
              </a:lnSpc>
            </a:pPr>
            <a:r>
              <a:rPr spc="-9" dirty="0">
                <a:solidFill>
                  <a:srgbClr val="FFFFFF"/>
                </a:solidFill>
                <a:latin typeface="Calibri"/>
                <a:cs typeface="Calibri"/>
              </a:rPr>
              <a:t>Interventions implemented with</a:t>
            </a:r>
            <a:r>
              <a:rPr spc="-4" dirty="0">
                <a:solidFill>
                  <a:srgbClr val="FFFFFF"/>
                </a:solidFill>
                <a:latin typeface="Calibri"/>
                <a:cs typeface="Calibri"/>
              </a:rPr>
              <a:t> </a:t>
            </a:r>
            <a:r>
              <a:rPr spc="-9" dirty="0">
                <a:solidFill>
                  <a:srgbClr val="FFFFFF"/>
                </a:solidFill>
                <a:latin typeface="Calibri"/>
                <a:cs typeface="Calibri"/>
              </a:rPr>
              <a:t>fidelity</a:t>
            </a:r>
            <a:endParaRPr dirty="0">
              <a:latin typeface="Calibri"/>
              <a:cs typeface="Calibri"/>
            </a:endParaRPr>
          </a:p>
        </p:txBody>
      </p:sp>
      <p:sp>
        <p:nvSpPr>
          <p:cNvPr id="22" name="object 22"/>
          <p:cNvSpPr/>
          <p:nvPr/>
        </p:nvSpPr>
        <p:spPr>
          <a:xfrm>
            <a:off x="4693905" y="3626606"/>
            <a:ext cx="1478767" cy="739594"/>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3" name="object 23"/>
          <p:cNvSpPr/>
          <p:nvPr/>
        </p:nvSpPr>
        <p:spPr>
          <a:xfrm>
            <a:off x="4693906" y="3626606"/>
            <a:ext cx="1478766" cy="739594"/>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4" name="object 24"/>
          <p:cNvSpPr txBox="1"/>
          <p:nvPr/>
        </p:nvSpPr>
        <p:spPr>
          <a:xfrm>
            <a:off x="4967529" y="3810115"/>
            <a:ext cx="937933" cy="386043"/>
          </a:xfrm>
          <a:prstGeom prst="rect">
            <a:avLst/>
          </a:prstGeom>
        </p:spPr>
        <p:txBody>
          <a:bodyPr vert="horz" wrap="square" lIns="0" tIns="0" rIns="0" bIns="0" rtlCol="0">
            <a:noAutofit/>
          </a:bodyPr>
          <a:lstStyle/>
          <a:p>
            <a:pPr marL="81218" marR="11202" indent="-70577">
              <a:lnSpc>
                <a:spcPts val="1500"/>
              </a:lnSpc>
            </a:pPr>
            <a:r>
              <a:rPr spc="-9" dirty="0">
                <a:solidFill>
                  <a:srgbClr val="FFFFFF"/>
                </a:solidFill>
                <a:latin typeface="Calibri"/>
                <a:cs typeface="Calibri"/>
              </a:rPr>
              <a:t>Hypothesis incor</a:t>
            </a:r>
            <a:r>
              <a:rPr spc="-12" dirty="0">
                <a:solidFill>
                  <a:srgbClr val="FFFFFF"/>
                </a:solidFill>
                <a:latin typeface="Calibri"/>
                <a:cs typeface="Calibri"/>
              </a:rPr>
              <a:t>r</a:t>
            </a:r>
            <a:r>
              <a:rPr spc="-9" dirty="0">
                <a:solidFill>
                  <a:srgbClr val="FFFFFF"/>
                </a:solidFill>
                <a:latin typeface="Calibri"/>
                <a:cs typeface="Calibri"/>
              </a:rPr>
              <a:t>ect</a:t>
            </a:r>
            <a:endParaRPr>
              <a:latin typeface="Calibri"/>
              <a:cs typeface="Calibri"/>
            </a:endParaRPr>
          </a:p>
        </p:txBody>
      </p:sp>
      <p:sp>
        <p:nvSpPr>
          <p:cNvPr id="25" name="object 25"/>
          <p:cNvSpPr/>
          <p:nvPr/>
        </p:nvSpPr>
        <p:spPr>
          <a:xfrm>
            <a:off x="4693905" y="4676831"/>
            <a:ext cx="1478767" cy="739594"/>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26" name="object 26"/>
          <p:cNvSpPr/>
          <p:nvPr/>
        </p:nvSpPr>
        <p:spPr>
          <a:xfrm>
            <a:off x="4693906" y="4676831"/>
            <a:ext cx="1478766" cy="739594"/>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27" name="object 27"/>
          <p:cNvSpPr txBox="1"/>
          <p:nvPr/>
        </p:nvSpPr>
        <p:spPr>
          <a:xfrm>
            <a:off x="4708355" y="4860340"/>
            <a:ext cx="1456765" cy="386043"/>
          </a:xfrm>
          <a:prstGeom prst="rect">
            <a:avLst/>
          </a:prstGeom>
        </p:spPr>
        <p:txBody>
          <a:bodyPr vert="horz" wrap="square" lIns="0" tIns="0" rIns="0" bIns="0" rtlCol="0">
            <a:noAutofit/>
          </a:bodyPr>
          <a:lstStyle/>
          <a:p>
            <a:pPr marL="274463" marR="11202" indent="-263820">
              <a:lnSpc>
                <a:spcPts val="1500"/>
              </a:lnSpc>
            </a:pPr>
            <a:r>
              <a:rPr spc="-9" dirty="0">
                <a:solidFill>
                  <a:srgbClr val="FFFFFF"/>
                </a:solidFill>
                <a:latin typeface="Calibri"/>
                <a:cs typeface="Calibri"/>
              </a:rPr>
              <a:t>Interventions </a:t>
            </a:r>
            <a:r>
              <a:rPr spc="-12" dirty="0">
                <a:solidFill>
                  <a:srgbClr val="FFFFFF"/>
                </a:solidFill>
                <a:latin typeface="Calibri"/>
                <a:cs typeface="Calibri"/>
              </a:rPr>
              <a:t>are</a:t>
            </a:r>
            <a:r>
              <a:rPr spc="-9" dirty="0">
                <a:solidFill>
                  <a:srgbClr val="FFFFFF"/>
                </a:solidFill>
                <a:latin typeface="Calibri"/>
                <a:cs typeface="Calibri"/>
              </a:rPr>
              <a:t> insufficient</a:t>
            </a:r>
            <a:endParaRPr>
              <a:latin typeface="Calibri"/>
              <a:cs typeface="Calibri"/>
            </a:endParaRPr>
          </a:p>
        </p:txBody>
      </p:sp>
      <p:sp>
        <p:nvSpPr>
          <p:cNvPr id="28" name="object 28"/>
          <p:cNvSpPr/>
          <p:nvPr/>
        </p:nvSpPr>
        <p:spPr>
          <a:xfrm>
            <a:off x="6113523" y="2576382"/>
            <a:ext cx="2201245" cy="739594"/>
          </a:xfrm>
          <a:custGeom>
            <a:avLst/>
            <a:gdLst/>
            <a:ahLst/>
            <a:cxnLst/>
            <a:rect l="l" t="t" r="r" b="b"/>
            <a:pathLst>
              <a:path w="1675936" h="838206">
                <a:moveTo>
                  <a:pt x="0" y="0"/>
                </a:moveTo>
                <a:lnTo>
                  <a:pt x="1675936" y="0"/>
                </a:lnTo>
                <a:lnTo>
                  <a:pt x="1675936"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0" name="object 30"/>
          <p:cNvSpPr txBox="1"/>
          <p:nvPr/>
        </p:nvSpPr>
        <p:spPr>
          <a:xfrm>
            <a:off x="6123618" y="2663568"/>
            <a:ext cx="2056679" cy="576543"/>
          </a:xfrm>
          <a:prstGeom prst="rect">
            <a:avLst/>
          </a:prstGeom>
        </p:spPr>
        <p:txBody>
          <a:bodyPr vert="horz" wrap="square" lIns="0" tIns="0" rIns="0" bIns="0" rtlCol="0">
            <a:noAutofit/>
          </a:bodyPr>
          <a:lstStyle/>
          <a:p>
            <a:pPr marL="11202" marR="11202" algn="ctr">
              <a:lnSpc>
                <a:spcPts val="1500"/>
              </a:lnSpc>
            </a:pPr>
            <a:r>
              <a:rPr spc="-9" dirty="0">
                <a:solidFill>
                  <a:srgbClr val="FFFFFF"/>
                </a:solidFill>
                <a:latin typeface="Calibri"/>
                <a:cs typeface="Calibri"/>
              </a:rPr>
              <a:t>Interventions not implemented</a:t>
            </a:r>
            <a:r>
              <a:rPr spc="-4" dirty="0">
                <a:solidFill>
                  <a:srgbClr val="FFFFFF"/>
                </a:solidFill>
                <a:latin typeface="Calibri"/>
                <a:cs typeface="Calibri"/>
              </a:rPr>
              <a:t> </a:t>
            </a:r>
            <a:r>
              <a:rPr spc="-9" dirty="0">
                <a:solidFill>
                  <a:srgbClr val="FFFFFF"/>
                </a:solidFill>
                <a:latin typeface="Calibri"/>
                <a:cs typeface="Calibri"/>
              </a:rPr>
              <a:t>w/ fidelity</a:t>
            </a:r>
            <a:endParaRPr dirty="0">
              <a:latin typeface="Calibri"/>
              <a:cs typeface="Calibri"/>
            </a:endParaRPr>
          </a:p>
        </p:txBody>
      </p:sp>
      <p:sp>
        <p:nvSpPr>
          <p:cNvPr id="31" name="object 31"/>
          <p:cNvSpPr/>
          <p:nvPr/>
        </p:nvSpPr>
        <p:spPr>
          <a:xfrm>
            <a:off x="6566648" y="3626606"/>
            <a:ext cx="2017059" cy="739594"/>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3" name="object 33"/>
          <p:cNvSpPr txBox="1"/>
          <p:nvPr/>
        </p:nvSpPr>
        <p:spPr>
          <a:xfrm>
            <a:off x="6644395" y="3793755"/>
            <a:ext cx="1872077" cy="576543"/>
          </a:xfrm>
          <a:prstGeom prst="rect">
            <a:avLst/>
          </a:prstGeom>
        </p:spPr>
        <p:txBody>
          <a:bodyPr vert="horz" wrap="square" lIns="0" tIns="0" rIns="0" bIns="0" rtlCol="0">
            <a:noAutofit/>
          </a:bodyPr>
          <a:lstStyle/>
          <a:p>
            <a:pPr marL="11202" marR="11202" indent="-560" algn="ctr">
              <a:lnSpc>
                <a:spcPts val="1500"/>
              </a:lnSpc>
            </a:pPr>
            <a:r>
              <a:rPr spc="-9" dirty="0">
                <a:solidFill>
                  <a:srgbClr val="FFFFFF"/>
                </a:solidFill>
                <a:latin typeface="Calibri"/>
                <a:cs typeface="Calibri"/>
              </a:rPr>
              <a:t>Strategies</a:t>
            </a:r>
            <a:r>
              <a:rPr spc="-4" dirty="0">
                <a:solidFill>
                  <a:srgbClr val="FFFFFF"/>
                </a:solidFill>
                <a:latin typeface="Calibri"/>
                <a:cs typeface="Calibri"/>
              </a:rPr>
              <a:t> </a:t>
            </a:r>
            <a:r>
              <a:rPr spc="-9" dirty="0">
                <a:solidFill>
                  <a:srgbClr val="FFFFFF"/>
                </a:solidFill>
                <a:latin typeface="Calibri"/>
                <a:cs typeface="Calibri"/>
              </a:rPr>
              <a:t>too difficult</a:t>
            </a:r>
            <a:r>
              <a:rPr spc="-4" dirty="0">
                <a:solidFill>
                  <a:srgbClr val="FFFFFF"/>
                </a:solidFill>
                <a:latin typeface="Calibri"/>
                <a:cs typeface="Calibri"/>
              </a:rPr>
              <a:t> </a:t>
            </a:r>
            <a:r>
              <a:rPr spc="-9" dirty="0">
                <a:solidFill>
                  <a:srgbClr val="FFFFFF"/>
                </a:solidFill>
                <a:latin typeface="Calibri"/>
                <a:cs typeface="Calibri"/>
              </a:rPr>
              <a:t>or</a:t>
            </a:r>
            <a:r>
              <a:rPr spc="-4" dirty="0">
                <a:solidFill>
                  <a:srgbClr val="FFFFFF"/>
                </a:solidFill>
                <a:latin typeface="Calibri"/>
                <a:cs typeface="Calibri"/>
              </a:rPr>
              <a:t> </a:t>
            </a:r>
            <a:r>
              <a:rPr spc="-9" dirty="0">
                <a:solidFill>
                  <a:srgbClr val="FFFFFF"/>
                </a:solidFill>
                <a:latin typeface="Calibri"/>
                <a:cs typeface="Calibri"/>
              </a:rPr>
              <a:t>time consuming</a:t>
            </a:r>
            <a:endParaRPr dirty="0">
              <a:latin typeface="Calibri"/>
              <a:cs typeface="Calibri"/>
            </a:endParaRPr>
          </a:p>
        </p:txBody>
      </p:sp>
      <p:sp>
        <p:nvSpPr>
          <p:cNvPr id="34" name="object 34"/>
          <p:cNvSpPr/>
          <p:nvPr/>
        </p:nvSpPr>
        <p:spPr>
          <a:xfrm>
            <a:off x="6483216" y="4676831"/>
            <a:ext cx="1478766" cy="739594"/>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5" name="object 35"/>
          <p:cNvSpPr/>
          <p:nvPr/>
        </p:nvSpPr>
        <p:spPr>
          <a:xfrm>
            <a:off x="6483216" y="4676831"/>
            <a:ext cx="1478766" cy="739594"/>
          </a:xfrm>
          <a:custGeom>
            <a:avLst/>
            <a:gdLst/>
            <a:ahLst/>
            <a:cxnLst/>
            <a:rect l="l" t="t" r="r" b="b"/>
            <a:pathLst>
              <a:path w="1675935" h="838206">
                <a:moveTo>
                  <a:pt x="0" y="0"/>
                </a:moveTo>
                <a:lnTo>
                  <a:pt x="1675935" y="0"/>
                </a:lnTo>
                <a:lnTo>
                  <a:pt x="1675935" y="838206"/>
                </a:lnTo>
                <a:lnTo>
                  <a:pt x="0" y="838206"/>
                </a:lnTo>
                <a:lnTo>
                  <a:pt x="0" y="0"/>
                </a:lnTo>
                <a:close/>
              </a:path>
            </a:pathLst>
          </a:custGeom>
          <a:ln w="28040">
            <a:solidFill>
              <a:srgbClr val="FFFFFF"/>
            </a:solidFill>
          </a:ln>
        </p:spPr>
        <p:txBody>
          <a:bodyPr wrap="square" lIns="0" tIns="0" rIns="0" bIns="0" rtlCol="0">
            <a:noAutofit/>
          </a:bodyPr>
          <a:lstStyle/>
          <a:p>
            <a:endParaRPr>
              <a:latin typeface="Calibri"/>
              <a:cs typeface="Calibri"/>
            </a:endParaRPr>
          </a:p>
        </p:txBody>
      </p:sp>
      <p:sp>
        <p:nvSpPr>
          <p:cNvPr id="36" name="object 36"/>
          <p:cNvSpPr txBox="1"/>
          <p:nvPr/>
        </p:nvSpPr>
        <p:spPr>
          <a:xfrm>
            <a:off x="6556960" y="4764018"/>
            <a:ext cx="1337422" cy="576543"/>
          </a:xfrm>
          <a:prstGeom prst="rect">
            <a:avLst/>
          </a:prstGeom>
        </p:spPr>
        <p:txBody>
          <a:bodyPr vert="horz" wrap="square" lIns="0" tIns="0" rIns="0" bIns="0" rtlCol="0">
            <a:noAutofit/>
          </a:bodyPr>
          <a:lstStyle/>
          <a:p>
            <a:pPr marL="11202" marR="11202" indent="-560" algn="ctr">
              <a:lnSpc>
                <a:spcPts val="1500"/>
              </a:lnSpc>
            </a:pPr>
            <a:r>
              <a:rPr spc="-9" dirty="0">
                <a:solidFill>
                  <a:srgbClr val="FFFFFF"/>
                </a:solidFill>
                <a:latin typeface="Calibri"/>
                <a:cs typeface="Calibri"/>
              </a:rPr>
              <a:t>BSP</a:t>
            </a:r>
            <a:r>
              <a:rPr spc="-4" dirty="0">
                <a:solidFill>
                  <a:srgbClr val="FFFFFF"/>
                </a:solidFill>
                <a:latin typeface="Calibri"/>
                <a:cs typeface="Calibri"/>
              </a:rPr>
              <a:t> </a:t>
            </a:r>
            <a:r>
              <a:rPr spc="-9" dirty="0">
                <a:solidFill>
                  <a:srgbClr val="FFFFFF"/>
                </a:solidFill>
                <a:latin typeface="Calibri"/>
                <a:cs typeface="Calibri"/>
              </a:rPr>
              <a:t>does</a:t>
            </a:r>
            <a:r>
              <a:rPr spc="-4" dirty="0">
                <a:solidFill>
                  <a:srgbClr val="FFFFFF"/>
                </a:solidFill>
                <a:latin typeface="Calibri"/>
                <a:cs typeface="Calibri"/>
              </a:rPr>
              <a:t> </a:t>
            </a:r>
            <a:r>
              <a:rPr spc="-9" dirty="0">
                <a:solidFill>
                  <a:srgbClr val="FFFFFF"/>
                </a:solidFill>
                <a:latin typeface="Calibri"/>
                <a:cs typeface="Calibri"/>
              </a:rPr>
              <a:t>not match</a:t>
            </a:r>
            <a:r>
              <a:rPr spc="-4" dirty="0">
                <a:solidFill>
                  <a:srgbClr val="FFFFFF"/>
                </a:solidFill>
                <a:latin typeface="Calibri"/>
                <a:cs typeface="Calibri"/>
              </a:rPr>
              <a:t> </a:t>
            </a:r>
            <a:r>
              <a:rPr spc="-9" dirty="0">
                <a:solidFill>
                  <a:srgbClr val="FFFFFF"/>
                </a:solidFill>
                <a:latin typeface="Calibri"/>
                <a:cs typeface="Calibri"/>
              </a:rPr>
              <a:t>teacher context</a:t>
            </a:r>
            <a:endParaRPr dirty="0">
              <a:latin typeface="Calibri"/>
              <a:cs typeface="Calibri"/>
            </a:endParaRPr>
          </a:p>
        </p:txBody>
      </p:sp>
      <p:sp>
        <p:nvSpPr>
          <p:cNvPr id="37" name="object 37"/>
          <p:cNvSpPr/>
          <p:nvPr/>
        </p:nvSpPr>
        <p:spPr>
          <a:xfrm>
            <a:off x="6483216" y="5727055"/>
            <a:ext cx="1478766" cy="739594"/>
          </a:xfrm>
          <a:custGeom>
            <a:avLst/>
            <a:gdLst/>
            <a:ahLst/>
            <a:cxnLst/>
            <a:rect l="l" t="t" r="r" b="b"/>
            <a:pathLst>
              <a:path w="1675935" h="838206">
                <a:moveTo>
                  <a:pt x="0" y="0"/>
                </a:moveTo>
                <a:lnTo>
                  <a:pt x="1675935" y="0"/>
                </a:lnTo>
                <a:lnTo>
                  <a:pt x="1675935" y="838206"/>
                </a:lnTo>
                <a:lnTo>
                  <a:pt x="0" y="838206"/>
                </a:lnTo>
                <a:lnTo>
                  <a:pt x="0" y="0"/>
                </a:lnTo>
                <a:close/>
              </a:path>
            </a:pathLst>
          </a:custGeom>
          <a:solidFill>
            <a:srgbClr val="E47026"/>
          </a:solidFill>
        </p:spPr>
        <p:txBody>
          <a:bodyPr wrap="square" lIns="0" tIns="0" rIns="0" bIns="0" rtlCol="0">
            <a:noAutofit/>
          </a:bodyPr>
          <a:lstStyle/>
          <a:p>
            <a:endParaRPr>
              <a:latin typeface="Calibri"/>
              <a:cs typeface="Calibri"/>
            </a:endParaRPr>
          </a:p>
        </p:txBody>
      </p:sp>
      <p:sp>
        <p:nvSpPr>
          <p:cNvPr id="39" name="object 39"/>
          <p:cNvSpPr txBox="1"/>
          <p:nvPr/>
        </p:nvSpPr>
        <p:spPr>
          <a:xfrm>
            <a:off x="6515949" y="5814242"/>
            <a:ext cx="1462643" cy="576543"/>
          </a:xfrm>
          <a:prstGeom prst="rect">
            <a:avLst/>
          </a:prstGeom>
        </p:spPr>
        <p:txBody>
          <a:bodyPr vert="horz" wrap="square" lIns="0" tIns="0" rIns="0" bIns="0" rtlCol="0">
            <a:noAutofit/>
          </a:bodyPr>
          <a:lstStyle/>
          <a:p>
            <a:pPr marL="11202" marR="11202" indent="-560" algn="ctr">
              <a:lnSpc>
                <a:spcPts val="1500"/>
              </a:lnSpc>
            </a:pPr>
            <a:r>
              <a:rPr spc="-79" dirty="0">
                <a:solidFill>
                  <a:srgbClr val="FFFFFF"/>
                </a:solidFill>
                <a:latin typeface="Calibri"/>
                <a:cs typeface="Calibri"/>
              </a:rPr>
              <a:t>T</a:t>
            </a:r>
            <a:r>
              <a:rPr spc="-9" dirty="0">
                <a:solidFill>
                  <a:srgbClr val="FFFFFF"/>
                </a:solidFill>
                <a:latin typeface="Calibri"/>
                <a:cs typeface="Calibri"/>
              </a:rPr>
              <a:t>eacher experiencing intervention</a:t>
            </a:r>
            <a:r>
              <a:rPr spc="-4" dirty="0">
                <a:solidFill>
                  <a:srgbClr val="FFFFFF"/>
                </a:solidFill>
                <a:latin typeface="Calibri"/>
                <a:cs typeface="Calibri"/>
              </a:rPr>
              <a:t> </a:t>
            </a:r>
            <a:r>
              <a:rPr spc="-9" dirty="0">
                <a:solidFill>
                  <a:srgbClr val="FFFFFF"/>
                </a:solidFill>
                <a:latin typeface="Calibri"/>
                <a:cs typeface="Calibri"/>
              </a:rPr>
              <a:t>drift</a:t>
            </a:r>
            <a:endParaRPr dirty="0">
              <a:latin typeface="Calibri"/>
              <a:cs typeface="Calibri"/>
            </a:endParaRPr>
          </a:p>
        </p:txBody>
      </p:sp>
      <p:sp>
        <p:nvSpPr>
          <p:cNvPr id="2" name="TextBox 1">
            <a:extLst>
              <a:ext uri="{FF2B5EF4-FFF2-40B4-BE49-F238E27FC236}">
                <a16:creationId xmlns:a16="http://schemas.microsoft.com/office/drawing/2014/main" id="{72CFC653-69AD-DD4E-B4F8-C9C9D2E0C9C6}"/>
              </a:ext>
            </a:extLst>
          </p:cNvPr>
          <p:cNvSpPr txBox="1"/>
          <p:nvPr/>
        </p:nvSpPr>
        <p:spPr>
          <a:xfrm rot="19847552">
            <a:off x="3000115" y="3376644"/>
            <a:ext cx="5810693" cy="825611"/>
          </a:xfrm>
          <a:prstGeom prst="rect">
            <a:avLst/>
          </a:prstGeom>
          <a:solidFill>
            <a:srgbClr val="FF0000"/>
          </a:solidFill>
        </p:spPr>
        <p:txBody>
          <a:bodyPr wrap="none" rtlCol="0">
            <a:spAutoFit/>
          </a:bodyPr>
          <a:lstStyle/>
          <a:p>
            <a:r>
              <a:rPr lang="en-US" sz="4765" dirty="0"/>
              <a:t>Focus on Relationships</a:t>
            </a:r>
          </a:p>
        </p:txBody>
      </p:sp>
    </p:spTree>
    <p:extLst>
      <p:ext uri="{BB962C8B-B14F-4D97-AF65-F5344CB8AC3E}">
        <p14:creationId xmlns:p14="http://schemas.microsoft.com/office/powerpoint/2010/main" val="5634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97" dirty="0">
                <a:solidFill>
                  <a:srgbClr val="000000"/>
                </a:solidFill>
                <a:latin typeface="Calibri"/>
                <a:cs typeface="Calibri"/>
              </a:rPr>
              <a:t>Crisi</a:t>
            </a:r>
            <a:r>
              <a:rPr dirty="0">
                <a:solidFill>
                  <a:srgbClr val="000000"/>
                </a:solidFill>
                <a:latin typeface="Calibri"/>
                <a:cs typeface="Calibri"/>
              </a:rPr>
              <a:t>s</a:t>
            </a:r>
            <a:r>
              <a:rPr spc="-184" dirty="0">
                <a:solidFill>
                  <a:srgbClr val="000000"/>
                </a:solidFill>
                <a:latin typeface="Calibri"/>
                <a:cs typeface="Calibri"/>
              </a:rPr>
              <a:t> </a:t>
            </a:r>
            <a:r>
              <a:rPr lang="en-US" spc="-124" dirty="0">
                <a:solidFill>
                  <a:srgbClr val="000000"/>
                </a:solidFill>
                <a:latin typeface="Calibri"/>
                <a:cs typeface="Calibri"/>
              </a:rPr>
              <a:t>Response</a:t>
            </a:r>
            <a:endParaRPr dirty="0">
              <a:solidFill>
                <a:srgbClr val="000000"/>
              </a:solidFill>
              <a:latin typeface="Calibri"/>
              <a:cs typeface="Calibri"/>
            </a:endParaRPr>
          </a:p>
        </p:txBody>
      </p:sp>
      <p:sp>
        <p:nvSpPr>
          <p:cNvPr id="8" name="object 8"/>
          <p:cNvSpPr txBox="1"/>
          <p:nvPr/>
        </p:nvSpPr>
        <p:spPr>
          <a:xfrm>
            <a:off x="2263589" y="1597565"/>
            <a:ext cx="8022072" cy="4096105"/>
          </a:xfrm>
          <a:prstGeom prst="rect">
            <a:avLst/>
          </a:prstGeom>
        </p:spPr>
        <p:txBody>
          <a:bodyPr vert="horz" wrap="square" lIns="0" tIns="0" rIns="0" bIns="0" rtlCol="0">
            <a:noAutofit/>
          </a:bodyPr>
          <a:lstStyle/>
          <a:p>
            <a:pPr marL="177561" marR="858115" indent="-166918">
              <a:lnSpc>
                <a:spcPts val="3088"/>
              </a:lnSpc>
              <a:buClr>
                <a:srgbClr val="24603B"/>
              </a:buClr>
              <a:buSzPct val="84745"/>
              <a:buFont typeface="Arial"/>
              <a:buChar char="•"/>
              <a:tabLst>
                <a:tab pos="182041" algn="l"/>
              </a:tabLst>
            </a:pPr>
            <a:r>
              <a:rPr lang="en-US" sz="2824" dirty="0">
                <a:latin typeface="Calibri"/>
                <a:cs typeface="Calibri"/>
              </a:rPr>
              <a:t>Crisis Team:  </a:t>
            </a:r>
            <a:r>
              <a:rPr sz="2824" dirty="0">
                <a:latin typeface="Calibri"/>
                <a:cs typeface="Calibri"/>
              </a:rPr>
              <a:t>Sm</a:t>
            </a:r>
            <a:r>
              <a:rPr sz="2824" spc="-4" dirty="0">
                <a:latin typeface="Calibri"/>
                <a:cs typeface="Calibri"/>
              </a:rPr>
              <a:t>a</a:t>
            </a:r>
            <a:r>
              <a:rPr sz="2824" dirty="0">
                <a:latin typeface="Calibri"/>
                <a:cs typeface="Calibri"/>
              </a:rPr>
              <a:t>ll</a:t>
            </a:r>
            <a:r>
              <a:rPr sz="2824" spc="4" dirty="0">
                <a:latin typeface="Calibri"/>
                <a:cs typeface="Calibri"/>
              </a:rPr>
              <a:t> </a:t>
            </a:r>
            <a:r>
              <a:rPr sz="2824" dirty="0">
                <a:latin typeface="Calibri"/>
                <a:cs typeface="Calibri"/>
              </a:rPr>
              <a:t>g</a:t>
            </a:r>
            <a:r>
              <a:rPr sz="2824" spc="-12" dirty="0">
                <a:latin typeface="Calibri"/>
                <a:cs typeface="Calibri"/>
              </a:rPr>
              <a:t>r</a:t>
            </a:r>
            <a:r>
              <a:rPr sz="2824" dirty="0">
                <a:latin typeface="Calibri"/>
                <a:cs typeface="Calibri"/>
              </a:rPr>
              <a:t>oup</a:t>
            </a:r>
            <a:r>
              <a:rPr sz="2824" spc="4" dirty="0">
                <a:latin typeface="Calibri"/>
                <a:cs typeface="Calibri"/>
              </a:rPr>
              <a:t> </a:t>
            </a:r>
            <a:r>
              <a:rPr sz="2824" dirty="0">
                <a:latin typeface="Calibri"/>
                <a:cs typeface="Calibri"/>
              </a:rPr>
              <a:t>o</a:t>
            </a:r>
            <a:r>
              <a:rPr sz="2824" spc="4" dirty="0">
                <a:latin typeface="Calibri"/>
                <a:cs typeface="Calibri"/>
              </a:rPr>
              <a:t>f </a:t>
            </a:r>
            <a:r>
              <a:rPr lang="en-US" sz="2824" spc="4" dirty="0">
                <a:latin typeface="Calibri"/>
                <a:cs typeface="Calibri"/>
              </a:rPr>
              <a:t>3-5 </a:t>
            </a:r>
            <a:r>
              <a:rPr sz="2824" dirty="0">
                <a:latin typeface="Calibri"/>
                <a:cs typeface="Calibri"/>
              </a:rPr>
              <a:t>trained</a:t>
            </a:r>
            <a:r>
              <a:rPr sz="2824" spc="4" dirty="0">
                <a:latin typeface="Calibri"/>
                <a:cs typeface="Calibri"/>
              </a:rPr>
              <a:t> </a:t>
            </a:r>
            <a:r>
              <a:rPr sz="2824" dirty="0">
                <a:latin typeface="Calibri"/>
                <a:cs typeface="Calibri"/>
              </a:rPr>
              <a:t>sta</a:t>
            </a:r>
            <a:r>
              <a:rPr sz="2824" spc="9" dirty="0">
                <a:latin typeface="Calibri"/>
                <a:cs typeface="Calibri"/>
              </a:rPr>
              <a:t>f</a:t>
            </a:r>
            <a:r>
              <a:rPr sz="2824" spc="4" dirty="0">
                <a:latin typeface="Calibri"/>
                <a:cs typeface="Calibri"/>
              </a:rPr>
              <a:t>f </a:t>
            </a:r>
            <a:r>
              <a:rPr sz="2824" dirty="0">
                <a:latin typeface="Calibri"/>
                <a:cs typeface="Calibri"/>
              </a:rPr>
              <a:t>available</a:t>
            </a:r>
            <a:r>
              <a:rPr sz="2824" spc="4" dirty="0">
                <a:latin typeface="Calibri"/>
                <a:cs typeface="Calibri"/>
              </a:rPr>
              <a:t> </a:t>
            </a:r>
            <a:r>
              <a:rPr sz="2824" dirty="0">
                <a:latin typeface="Calibri"/>
                <a:cs typeface="Calibri"/>
              </a:rPr>
              <a:t>to </a:t>
            </a:r>
            <a:r>
              <a:rPr sz="2824" spc="-12" dirty="0">
                <a:latin typeface="Calibri"/>
                <a:cs typeface="Calibri"/>
              </a:rPr>
              <a:t>r</a:t>
            </a:r>
            <a:r>
              <a:rPr sz="2824" dirty="0">
                <a:latin typeface="Calibri"/>
                <a:cs typeface="Calibri"/>
              </a:rPr>
              <a:t>espond</a:t>
            </a:r>
            <a:r>
              <a:rPr sz="2824" spc="4" dirty="0">
                <a:latin typeface="Calibri"/>
                <a:cs typeface="Calibri"/>
              </a:rPr>
              <a:t> </a:t>
            </a:r>
            <a:r>
              <a:rPr sz="2824" dirty="0">
                <a:latin typeface="Calibri"/>
                <a:cs typeface="Calibri"/>
              </a:rPr>
              <a:t>to</a:t>
            </a:r>
            <a:r>
              <a:rPr sz="2824" spc="4" dirty="0">
                <a:latin typeface="Calibri"/>
                <a:cs typeface="Calibri"/>
              </a:rPr>
              <a:t> </a:t>
            </a:r>
            <a:r>
              <a:rPr sz="2824" dirty="0">
                <a:latin typeface="Calibri"/>
                <a:cs typeface="Calibri"/>
              </a:rPr>
              <a:t>crises</a:t>
            </a:r>
            <a:endParaRPr lang="en-US" sz="2824" dirty="0">
              <a:latin typeface="Calibri"/>
              <a:cs typeface="Calibri"/>
            </a:endParaRPr>
          </a:p>
          <a:p>
            <a:pPr marL="177561" marR="858115" indent="-166918">
              <a:lnSpc>
                <a:spcPts val="3088"/>
              </a:lnSpc>
              <a:buClr>
                <a:srgbClr val="24603B"/>
              </a:buClr>
              <a:buSzPct val="84745"/>
              <a:buFont typeface="Arial"/>
              <a:buChar char="•"/>
              <a:tabLst>
                <a:tab pos="182041" algn="l"/>
              </a:tabLst>
            </a:pPr>
            <a:endParaRPr lang="en-US" sz="2824" dirty="0">
              <a:latin typeface="Calibri"/>
              <a:cs typeface="Calibri"/>
            </a:endParaRPr>
          </a:p>
          <a:p>
            <a:pPr marL="10642" marR="858115">
              <a:lnSpc>
                <a:spcPts val="3088"/>
              </a:lnSpc>
              <a:buClr>
                <a:srgbClr val="24603B"/>
              </a:buClr>
              <a:buSzPct val="84745"/>
              <a:tabLst>
                <a:tab pos="182041" algn="l"/>
              </a:tabLst>
            </a:pPr>
            <a:r>
              <a:rPr lang="en-US" sz="2824" dirty="0">
                <a:latin typeface="Calibri"/>
                <a:cs typeface="Calibri"/>
              </a:rPr>
              <a:t>       Does your school have a team?</a:t>
            </a:r>
          </a:p>
          <a:p>
            <a:pPr marL="10642" marR="858115">
              <a:lnSpc>
                <a:spcPts val="3088"/>
              </a:lnSpc>
              <a:buClr>
                <a:srgbClr val="24603B"/>
              </a:buClr>
              <a:buSzPct val="84745"/>
              <a:tabLst>
                <a:tab pos="182041" algn="l"/>
              </a:tabLst>
            </a:pPr>
            <a:r>
              <a:rPr lang="en-US" sz="2824" dirty="0">
                <a:latin typeface="Calibri"/>
                <a:cs typeface="Calibri"/>
              </a:rPr>
              <a:t>       Who needs training?</a:t>
            </a:r>
          </a:p>
          <a:p>
            <a:pPr marL="177561" marR="858115" indent="-166918">
              <a:lnSpc>
                <a:spcPts val="3088"/>
              </a:lnSpc>
              <a:buClr>
                <a:srgbClr val="24603B"/>
              </a:buClr>
              <a:buSzPct val="84745"/>
              <a:buFont typeface="Arial"/>
              <a:buChar char="•"/>
              <a:tabLst>
                <a:tab pos="182041" algn="l"/>
              </a:tabLst>
            </a:pPr>
            <a:endParaRPr lang="en-US" sz="706" dirty="0">
              <a:latin typeface="Calibri"/>
              <a:cs typeface="Calibri"/>
            </a:endParaRPr>
          </a:p>
          <a:p>
            <a:pPr marL="177561" marR="858115" indent="-166918">
              <a:lnSpc>
                <a:spcPts val="3088"/>
              </a:lnSpc>
              <a:buClr>
                <a:srgbClr val="24603B"/>
              </a:buClr>
              <a:buSzPct val="84745"/>
              <a:buFont typeface="Arial"/>
              <a:buChar char="•"/>
              <a:tabLst>
                <a:tab pos="182041" algn="l"/>
              </a:tabLst>
            </a:pPr>
            <a:r>
              <a:rPr lang="en-US" sz="2824" dirty="0">
                <a:latin typeface="Calibri"/>
                <a:cs typeface="Calibri"/>
              </a:rPr>
              <a:t>School-wide procedure established for calling crisis team in</a:t>
            </a:r>
          </a:p>
          <a:p>
            <a:pPr marL="177561" marR="858115" indent="-166918">
              <a:lnSpc>
                <a:spcPts val="3088"/>
              </a:lnSpc>
              <a:buClr>
                <a:srgbClr val="24603B"/>
              </a:buClr>
              <a:buSzPct val="84745"/>
              <a:buFont typeface="Arial"/>
              <a:buChar char="•"/>
              <a:tabLst>
                <a:tab pos="182041" algn="l"/>
              </a:tabLst>
            </a:pPr>
            <a:endParaRPr lang="en-US" sz="2824" dirty="0">
              <a:latin typeface="Calibri"/>
              <a:cs typeface="Calibri"/>
            </a:endParaRPr>
          </a:p>
          <a:p>
            <a:pPr marL="10642" marR="858115">
              <a:lnSpc>
                <a:spcPts val="3088"/>
              </a:lnSpc>
              <a:buClr>
                <a:srgbClr val="24603B"/>
              </a:buClr>
              <a:buSzPct val="84745"/>
              <a:tabLst>
                <a:tab pos="182041" algn="l"/>
              </a:tabLst>
            </a:pPr>
            <a:r>
              <a:rPr lang="en-US" sz="2824" dirty="0">
                <a:latin typeface="Calibri"/>
                <a:cs typeface="Calibri"/>
              </a:rPr>
              <a:t>        Does your school have a procedure?</a:t>
            </a:r>
          </a:p>
          <a:p>
            <a:pPr marL="177561" marR="858115" indent="-166918">
              <a:lnSpc>
                <a:spcPts val="3088"/>
              </a:lnSpc>
              <a:buClr>
                <a:srgbClr val="24603B"/>
              </a:buClr>
              <a:buSzPct val="84745"/>
              <a:buFont typeface="Arial"/>
              <a:buChar char="•"/>
              <a:tabLst>
                <a:tab pos="182041" algn="l"/>
              </a:tabLst>
            </a:pPr>
            <a:endParaRPr lang="en-US" sz="2824" dirty="0">
              <a:latin typeface="Calibri"/>
              <a:cs typeface="Calibri"/>
            </a:endParaRPr>
          </a:p>
        </p:txBody>
      </p:sp>
    </p:spTree>
    <p:extLst>
      <p:ext uri="{BB962C8B-B14F-4D97-AF65-F5344CB8AC3E}">
        <p14:creationId xmlns:p14="http://schemas.microsoft.com/office/powerpoint/2010/main" val="39657620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p:nvPr/>
        </p:nvSpPr>
        <p:spPr>
          <a:xfrm>
            <a:off x="2167590" y="1411941"/>
            <a:ext cx="7673228" cy="4215136"/>
          </a:xfrm>
          <a:prstGeom prst="rect">
            <a:avLst/>
          </a:prstGeom>
        </p:spPr>
        <p:txBody>
          <a:bodyPr vert="horz" wrap="square" lIns="0" tIns="0" rIns="0" bIns="0" rtlCol="0">
            <a:noAutofit/>
          </a:bodyPr>
          <a:lstStyle/>
          <a:p>
            <a:pPr marL="11202"/>
            <a:r>
              <a:rPr sz="3353" b="1" spc="-97" dirty="0">
                <a:solidFill>
                  <a:srgbClr val="FFFFFF"/>
                </a:solidFill>
                <a:latin typeface="Century Gothic"/>
                <a:cs typeface="Century Gothic"/>
              </a:rPr>
              <a:t>Wha</a:t>
            </a:r>
            <a:r>
              <a:rPr sz="3353" b="1" dirty="0">
                <a:solidFill>
                  <a:srgbClr val="FFFFFF"/>
                </a:solidFill>
                <a:latin typeface="Century Gothic"/>
                <a:cs typeface="Century Gothic"/>
              </a:rPr>
              <a:t>t</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i</a:t>
            </a:r>
            <a:r>
              <a:rPr sz="3353" b="1" dirty="0">
                <a:solidFill>
                  <a:srgbClr val="FFFFFF"/>
                </a:solidFill>
                <a:latin typeface="Century Gothic"/>
                <a:cs typeface="Century Gothic"/>
              </a:rPr>
              <a:t>s</a:t>
            </a:r>
            <a:r>
              <a:rPr sz="3353" b="1" spc="-180" dirty="0">
                <a:solidFill>
                  <a:srgbClr val="FFFFFF"/>
                </a:solidFill>
                <a:latin typeface="Century Gothic"/>
                <a:cs typeface="Century Gothic"/>
              </a:rPr>
              <a:t> </a:t>
            </a:r>
            <a:r>
              <a:rPr sz="3353" b="1" dirty="0">
                <a:solidFill>
                  <a:srgbClr val="FFFFFF"/>
                </a:solidFill>
                <a:latin typeface="Century Gothic"/>
                <a:cs typeface="Century Gothic"/>
              </a:rPr>
              <a:t>a</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menta</a:t>
            </a:r>
            <a:r>
              <a:rPr sz="3353" b="1" dirty="0">
                <a:solidFill>
                  <a:srgbClr val="FFFFFF"/>
                </a:solidFill>
                <a:latin typeface="Century Gothic"/>
                <a:cs typeface="Century Gothic"/>
              </a:rPr>
              <a:t>l</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healt</a:t>
            </a:r>
            <a:r>
              <a:rPr sz="3353" b="1" dirty="0">
                <a:solidFill>
                  <a:srgbClr val="FFFFFF"/>
                </a:solidFill>
                <a:latin typeface="Century Gothic"/>
                <a:cs typeface="Century Gothic"/>
              </a:rPr>
              <a:t>h</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crisis?</a:t>
            </a:r>
            <a:endParaRPr sz="3353" dirty="0">
              <a:latin typeface="Century Gothic"/>
              <a:cs typeface="Century Gothic"/>
            </a:endParaRPr>
          </a:p>
          <a:p>
            <a:pPr>
              <a:lnSpc>
                <a:spcPts val="529"/>
              </a:lnSpc>
              <a:spcBef>
                <a:spcPts val="4"/>
              </a:spcBef>
            </a:pPr>
            <a:endParaRPr sz="529" dirty="0"/>
          </a:p>
          <a:p>
            <a:pPr>
              <a:lnSpc>
                <a:spcPts val="882"/>
              </a:lnSpc>
            </a:pPr>
            <a:endParaRPr sz="882" dirty="0"/>
          </a:p>
          <a:p>
            <a:pPr>
              <a:lnSpc>
                <a:spcPts val="882"/>
              </a:lnSpc>
            </a:pPr>
            <a:endParaRPr sz="882" dirty="0"/>
          </a:p>
          <a:p>
            <a:pPr>
              <a:lnSpc>
                <a:spcPts val="882"/>
              </a:lnSpc>
            </a:pPr>
            <a:endParaRPr sz="882" dirty="0"/>
          </a:p>
          <a:p>
            <a:pPr>
              <a:lnSpc>
                <a:spcPts val="882"/>
              </a:lnSpc>
            </a:pPr>
            <a:endParaRPr sz="882" dirty="0"/>
          </a:p>
          <a:p>
            <a:pPr marL="350079" marR="11202" algn="ctr">
              <a:lnSpc>
                <a:spcPct val="100099"/>
              </a:lnSpc>
            </a:pPr>
            <a:r>
              <a:rPr sz="3794" i="1" spc="-4" dirty="0">
                <a:latin typeface="Calibri"/>
                <a:cs typeface="Calibri"/>
              </a:rPr>
              <a:t>A</a:t>
            </a:r>
            <a:r>
              <a:rPr sz="3794" i="1" dirty="0">
                <a:latin typeface="Calibri"/>
                <a:cs typeface="Calibri"/>
              </a:rPr>
              <a:t>ny</a:t>
            </a:r>
            <a:r>
              <a:rPr sz="3794" i="1" spc="4" dirty="0">
                <a:latin typeface="Calibri"/>
                <a:cs typeface="Calibri"/>
              </a:rPr>
              <a:t> </a:t>
            </a:r>
            <a:r>
              <a:rPr sz="3794" i="1" dirty="0">
                <a:latin typeface="Calibri"/>
                <a:cs typeface="Calibri"/>
              </a:rPr>
              <a:t>situation</a:t>
            </a:r>
            <a:r>
              <a:rPr sz="3794" i="1" spc="4" dirty="0">
                <a:latin typeface="Calibri"/>
                <a:cs typeface="Calibri"/>
              </a:rPr>
              <a:t> </a:t>
            </a:r>
            <a:r>
              <a:rPr sz="3794" i="1" dirty="0">
                <a:latin typeface="Calibri"/>
                <a:cs typeface="Calibri"/>
              </a:rPr>
              <a:t>in</a:t>
            </a:r>
            <a:r>
              <a:rPr sz="3794" i="1" spc="4" dirty="0">
                <a:latin typeface="Calibri"/>
                <a:cs typeface="Calibri"/>
              </a:rPr>
              <a:t> </a:t>
            </a:r>
            <a:r>
              <a:rPr sz="3794" i="1" dirty="0">
                <a:latin typeface="Calibri"/>
                <a:cs typeface="Calibri"/>
              </a:rPr>
              <a:t>which</a:t>
            </a:r>
            <a:r>
              <a:rPr sz="3794" i="1" spc="4" dirty="0">
                <a:latin typeface="Calibri"/>
                <a:cs typeface="Calibri"/>
              </a:rPr>
              <a:t> </a:t>
            </a:r>
            <a:r>
              <a:rPr sz="3794" i="1" dirty="0">
                <a:latin typeface="Calibri"/>
                <a:cs typeface="Calibri"/>
              </a:rPr>
              <a:t>the</a:t>
            </a:r>
            <a:r>
              <a:rPr sz="3794" i="1" spc="4" dirty="0">
                <a:latin typeface="Calibri"/>
                <a:cs typeface="Calibri"/>
              </a:rPr>
              <a:t> </a:t>
            </a:r>
            <a:r>
              <a:rPr sz="3794" i="1" dirty="0">
                <a:latin typeface="Calibri"/>
                <a:cs typeface="Calibri"/>
              </a:rPr>
              <a:t>child’s </a:t>
            </a:r>
            <a:r>
              <a:rPr sz="3794" i="1" spc="-4" dirty="0">
                <a:latin typeface="Calibri"/>
                <a:cs typeface="Calibri"/>
              </a:rPr>
              <a:t>b</a:t>
            </a:r>
            <a:r>
              <a:rPr sz="3794" i="1" dirty="0">
                <a:latin typeface="Calibri"/>
                <a:cs typeface="Calibri"/>
              </a:rPr>
              <a:t>ehaviors</a:t>
            </a:r>
            <a:r>
              <a:rPr sz="3794" i="1" spc="4" dirty="0">
                <a:latin typeface="Calibri"/>
                <a:cs typeface="Calibri"/>
              </a:rPr>
              <a:t> </a:t>
            </a:r>
            <a:r>
              <a:rPr sz="3794" i="1" spc="-4" dirty="0">
                <a:latin typeface="Calibri"/>
                <a:cs typeface="Calibri"/>
              </a:rPr>
              <a:t>p</a:t>
            </a:r>
            <a:r>
              <a:rPr sz="3794" i="1" dirty="0">
                <a:latin typeface="Calibri"/>
                <a:cs typeface="Calibri"/>
              </a:rPr>
              <a:t>uts</a:t>
            </a:r>
            <a:r>
              <a:rPr sz="3794" i="1" spc="4" dirty="0">
                <a:latin typeface="Calibri"/>
                <a:cs typeface="Calibri"/>
              </a:rPr>
              <a:t> </a:t>
            </a:r>
            <a:r>
              <a:rPr sz="3794" i="1" dirty="0">
                <a:latin typeface="Calibri"/>
                <a:cs typeface="Calibri"/>
              </a:rPr>
              <a:t>them</a:t>
            </a:r>
            <a:r>
              <a:rPr sz="3794" i="1" spc="4" dirty="0">
                <a:latin typeface="Calibri"/>
                <a:cs typeface="Calibri"/>
              </a:rPr>
              <a:t> </a:t>
            </a:r>
            <a:r>
              <a:rPr sz="3794" i="1" dirty="0">
                <a:latin typeface="Calibri"/>
                <a:cs typeface="Calibri"/>
              </a:rPr>
              <a:t>at</a:t>
            </a:r>
            <a:r>
              <a:rPr sz="3794" i="1" spc="4" dirty="0">
                <a:latin typeface="Calibri"/>
                <a:cs typeface="Calibri"/>
              </a:rPr>
              <a:t> </a:t>
            </a:r>
            <a:r>
              <a:rPr sz="3794" i="1" dirty="0">
                <a:latin typeface="Calibri"/>
                <a:cs typeface="Calibri"/>
              </a:rPr>
              <a:t>risk</a:t>
            </a:r>
            <a:r>
              <a:rPr sz="3794" i="1" spc="4" dirty="0">
                <a:latin typeface="Calibri"/>
                <a:cs typeface="Calibri"/>
              </a:rPr>
              <a:t> </a:t>
            </a:r>
            <a:r>
              <a:rPr sz="3794" i="1" dirty="0">
                <a:latin typeface="Calibri"/>
                <a:cs typeface="Calibri"/>
              </a:rPr>
              <a:t>of hurting</a:t>
            </a:r>
            <a:r>
              <a:rPr sz="3794" i="1" spc="4" dirty="0">
                <a:latin typeface="Calibri"/>
                <a:cs typeface="Calibri"/>
              </a:rPr>
              <a:t> </a:t>
            </a:r>
            <a:r>
              <a:rPr sz="3794" i="1" dirty="0">
                <a:latin typeface="Calibri"/>
                <a:cs typeface="Calibri"/>
              </a:rPr>
              <a:t>themselves</a:t>
            </a:r>
            <a:r>
              <a:rPr sz="3794" i="1" spc="4" dirty="0">
                <a:latin typeface="Calibri"/>
                <a:cs typeface="Calibri"/>
              </a:rPr>
              <a:t> </a:t>
            </a:r>
            <a:r>
              <a:rPr sz="3794" i="1" dirty="0">
                <a:latin typeface="Calibri"/>
                <a:cs typeface="Calibri"/>
              </a:rPr>
              <a:t>or</a:t>
            </a:r>
            <a:r>
              <a:rPr sz="3794" i="1" spc="4" dirty="0">
                <a:latin typeface="Calibri"/>
                <a:cs typeface="Calibri"/>
              </a:rPr>
              <a:t> </a:t>
            </a:r>
            <a:r>
              <a:rPr sz="3794" i="1" dirty="0">
                <a:latin typeface="Calibri"/>
                <a:cs typeface="Calibri"/>
              </a:rPr>
              <a:t>others</a:t>
            </a:r>
            <a:r>
              <a:rPr sz="3794" i="1" spc="4" dirty="0">
                <a:latin typeface="Calibri"/>
                <a:cs typeface="Calibri"/>
              </a:rPr>
              <a:t> </a:t>
            </a:r>
            <a:r>
              <a:rPr sz="3794" i="1" dirty="0">
                <a:latin typeface="Calibri"/>
                <a:cs typeface="Calibri"/>
              </a:rPr>
              <a:t>and</a:t>
            </a:r>
            <a:r>
              <a:rPr sz="3794" i="1" spc="9" dirty="0">
                <a:latin typeface="Calibri"/>
                <a:cs typeface="Calibri"/>
              </a:rPr>
              <a:t> </a:t>
            </a:r>
            <a:r>
              <a:rPr sz="3794" i="1" dirty="0">
                <a:latin typeface="Calibri"/>
                <a:cs typeface="Calibri"/>
              </a:rPr>
              <a:t>the</a:t>
            </a:r>
            <a:r>
              <a:rPr sz="3794" i="1" spc="9" dirty="0">
                <a:latin typeface="Calibri"/>
                <a:cs typeface="Calibri"/>
              </a:rPr>
              <a:t> </a:t>
            </a:r>
            <a:r>
              <a:rPr sz="3794" i="1" dirty="0">
                <a:latin typeface="Calibri"/>
                <a:cs typeface="Calibri"/>
              </a:rPr>
              <a:t>adults</a:t>
            </a:r>
            <a:r>
              <a:rPr sz="3794" i="1" spc="4" dirty="0">
                <a:latin typeface="Calibri"/>
                <a:cs typeface="Calibri"/>
              </a:rPr>
              <a:t> </a:t>
            </a:r>
            <a:r>
              <a:rPr sz="3794" i="1" dirty="0">
                <a:latin typeface="Calibri"/>
                <a:cs typeface="Calibri"/>
              </a:rPr>
              <a:t>are</a:t>
            </a:r>
            <a:r>
              <a:rPr lang="en-US" sz="3794" i="1" dirty="0">
                <a:latin typeface="Calibri"/>
                <a:cs typeface="Calibri"/>
              </a:rPr>
              <a:t> not</a:t>
            </a:r>
            <a:r>
              <a:rPr sz="3794" i="1" spc="9" dirty="0">
                <a:latin typeface="Calibri"/>
                <a:cs typeface="Calibri"/>
              </a:rPr>
              <a:t> </a:t>
            </a:r>
            <a:r>
              <a:rPr sz="3794" i="1" dirty="0">
                <a:latin typeface="Calibri"/>
                <a:cs typeface="Calibri"/>
              </a:rPr>
              <a:t>able</a:t>
            </a:r>
            <a:r>
              <a:rPr sz="3794" i="1" spc="4" dirty="0">
                <a:latin typeface="Calibri"/>
                <a:cs typeface="Calibri"/>
              </a:rPr>
              <a:t> </a:t>
            </a:r>
            <a:r>
              <a:rPr sz="3794" i="1" dirty="0">
                <a:latin typeface="Calibri"/>
                <a:cs typeface="Calibri"/>
              </a:rPr>
              <a:t>to resolve</a:t>
            </a:r>
            <a:r>
              <a:rPr sz="3794" i="1" spc="4" dirty="0">
                <a:latin typeface="Calibri"/>
                <a:cs typeface="Calibri"/>
              </a:rPr>
              <a:t> </a:t>
            </a:r>
            <a:r>
              <a:rPr sz="3794" i="1" dirty="0">
                <a:latin typeface="Calibri"/>
                <a:cs typeface="Calibri"/>
              </a:rPr>
              <a:t>the</a:t>
            </a:r>
            <a:r>
              <a:rPr sz="3794" i="1" spc="4" dirty="0">
                <a:latin typeface="Calibri"/>
                <a:cs typeface="Calibri"/>
              </a:rPr>
              <a:t> </a:t>
            </a:r>
            <a:r>
              <a:rPr sz="3794" i="1" dirty="0">
                <a:latin typeface="Calibri"/>
                <a:cs typeface="Calibri"/>
              </a:rPr>
              <a:t>situation</a:t>
            </a:r>
            <a:r>
              <a:rPr sz="3794" i="1" spc="4" dirty="0">
                <a:latin typeface="Calibri"/>
                <a:cs typeface="Calibri"/>
              </a:rPr>
              <a:t> </a:t>
            </a:r>
            <a:r>
              <a:rPr sz="3794" i="1" dirty="0">
                <a:latin typeface="Calibri"/>
                <a:cs typeface="Calibri"/>
              </a:rPr>
              <a:t>with</a:t>
            </a:r>
            <a:r>
              <a:rPr sz="3794" i="1" spc="4" dirty="0">
                <a:latin typeface="Calibri"/>
                <a:cs typeface="Calibri"/>
              </a:rPr>
              <a:t> </a:t>
            </a:r>
            <a:r>
              <a:rPr sz="3794" i="1" dirty="0">
                <a:latin typeface="Calibri"/>
                <a:cs typeface="Calibri"/>
              </a:rPr>
              <a:t>the</a:t>
            </a:r>
            <a:r>
              <a:rPr sz="3794" i="1" spc="4" dirty="0">
                <a:latin typeface="Calibri"/>
                <a:cs typeface="Calibri"/>
              </a:rPr>
              <a:t> </a:t>
            </a:r>
            <a:r>
              <a:rPr sz="3794" i="1" dirty="0">
                <a:latin typeface="Calibri"/>
                <a:cs typeface="Calibri"/>
              </a:rPr>
              <a:t>skills and</a:t>
            </a:r>
            <a:r>
              <a:rPr sz="3794" i="1" spc="4" dirty="0">
                <a:latin typeface="Calibri"/>
                <a:cs typeface="Calibri"/>
              </a:rPr>
              <a:t> </a:t>
            </a:r>
            <a:r>
              <a:rPr sz="3794" i="1" dirty="0">
                <a:latin typeface="Calibri"/>
                <a:cs typeface="Calibri"/>
              </a:rPr>
              <a:t>resources</a:t>
            </a:r>
            <a:r>
              <a:rPr sz="3794" i="1" spc="4" dirty="0">
                <a:latin typeface="Calibri"/>
                <a:cs typeface="Calibri"/>
              </a:rPr>
              <a:t> </a:t>
            </a:r>
            <a:r>
              <a:rPr sz="3794" i="1" dirty="0">
                <a:latin typeface="Calibri"/>
                <a:cs typeface="Calibri"/>
              </a:rPr>
              <a:t>availa</a:t>
            </a:r>
            <a:r>
              <a:rPr sz="3794" i="1" spc="-4" dirty="0">
                <a:latin typeface="Calibri"/>
                <a:cs typeface="Calibri"/>
              </a:rPr>
              <a:t>b</a:t>
            </a:r>
            <a:r>
              <a:rPr sz="3794" i="1" dirty="0">
                <a:latin typeface="Calibri"/>
                <a:cs typeface="Calibri"/>
              </a:rPr>
              <a:t>le.</a:t>
            </a:r>
            <a:endParaRPr sz="3794" dirty="0">
              <a:latin typeface="Calibri"/>
              <a:cs typeface="Calibri"/>
            </a:endParaRPr>
          </a:p>
        </p:txBody>
      </p:sp>
      <p:sp>
        <p:nvSpPr>
          <p:cNvPr id="5" name="Title 11"/>
          <p:cNvSpPr txBox="1">
            <a:spLocks/>
          </p:cNvSpPr>
          <p:nvPr/>
        </p:nvSpPr>
        <p:spPr bwMode="auto">
          <a:xfrm>
            <a:off x="2196354" y="268941"/>
            <a:ext cx="7987553" cy="1143000"/>
          </a:xfrm>
          <a:prstGeom prst="rect">
            <a:avLst/>
          </a:prstGeom>
          <a:noFill/>
          <a:ln>
            <a:noFill/>
          </a:ln>
          <a:extLst>
            <a:ext uri="{FAA26D3D-D897-4be2-8F04-BA451C77F1D7}">
              <ma14:placeholderFlag xmlns:ma14="http://schemas.microsoft.com/office/mac/drawingml/2011/main" xmlns=""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89875" tIns="44937" rIns="89875" bIns="44937" numCol="1" anchor="ctr" anchorCtr="0" compatLnSpc="1">
            <a:prstTxWarp prst="textNoShape">
              <a:avLst/>
            </a:prstTxWarp>
          </a:bodyPr>
          <a:lstStyle>
            <a:lvl1pPr algn="ctr" defTabSz="509412" rtl="0" eaLnBrk="0" fontAlgn="base" hangingPunct="0">
              <a:spcBef>
                <a:spcPct val="0"/>
              </a:spcBef>
              <a:spcAft>
                <a:spcPct val="0"/>
              </a:spcAft>
              <a:defRPr sz="4900" kern="1200">
                <a:solidFill>
                  <a:schemeClr val="tx1"/>
                </a:solidFill>
                <a:latin typeface="+mj-lt"/>
                <a:ea typeface="ＭＳ Ｐゴシック" charset="-128"/>
                <a:cs typeface="ＭＳ Ｐゴシック" charset="-128"/>
              </a:defRPr>
            </a:lvl1pPr>
            <a:lvl2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2pPr>
            <a:lvl3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3pPr>
            <a:lvl4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4pPr>
            <a:lvl5pPr algn="ctr" defTabSz="509412" rtl="0" eaLnBrk="0" fontAlgn="base" hangingPunct="0">
              <a:spcBef>
                <a:spcPct val="0"/>
              </a:spcBef>
              <a:spcAft>
                <a:spcPct val="0"/>
              </a:spcAft>
              <a:defRPr sz="4900">
                <a:solidFill>
                  <a:schemeClr val="tx1"/>
                </a:solidFill>
                <a:latin typeface="Calibri" charset="0"/>
                <a:ea typeface="ＭＳ Ｐゴシック" charset="-128"/>
                <a:cs typeface="ＭＳ Ｐゴシック" charset="-128"/>
              </a:defRPr>
            </a:lvl5pPr>
            <a:lvl6pPr marL="509412"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824"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237"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649" algn="ctr" defTabSz="509412" rtl="0" fontAlgn="base">
              <a:spcBef>
                <a:spcPct val="0"/>
              </a:spcBef>
              <a:spcAft>
                <a:spcPct val="0"/>
              </a:spcAft>
              <a:defRPr sz="4900">
                <a:solidFill>
                  <a:schemeClr val="tx1"/>
                </a:solidFill>
                <a:latin typeface="Calibri" charset="0"/>
                <a:ea typeface="ＭＳ Ｐゴシック" charset="-128"/>
                <a:cs typeface="ＭＳ Ｐゴシック" charset="-128"/>
              </a:defRPr>
            </a:lvl9pPr>
          </a:lstStyle>
          <a:p>
            <a:r>
              <a:rPr lang="en-US" sz="4324" dirty="0"/>
              <a:t>What is a safety crisis?</a:t>
            </a:r>
          </a:p>
        </p:txBody>
      </p:sp>
    </p:spTree>
    <p:extLst>
      <p:ext uri="{BB962C8B-B14F-4D97-AF65-F5344CB8AC3E}">
        <p14:creationId xmlns:p14="http://schemas.microsoft.com/office/powerpoint/2010/main" val="17864641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prstGeom prst="rect">
            <a:avLst/>
          </a:prstGeom>
        </p:spPr>
        <p:txBody>
          <a:bodyPr vert="horz" wrap="square" lIns="0" tIns="257284" rIns="0" bIns="0" numCol="1" rtlCol="0" anchor="ctr" anchorCtr="0" compatLnSpc="1">
            <a:prstTxWarp prst="textNoShape">
              <a:avLst/>
            </a:prstTxWarp>
            <a:noAutofit/>
          </a:bodyPr>
          <a:lstStyle/>
          <a:p>
            <a:pPr marL="11202"/>
            <a:r>
              <a:rPr spc="-97" dirty="0">
                <a:solidFill>
                  <a:srgbClr val="000000"/>
                </a:solidFill>
                <a:latin typeface="Calibri"/>
                <a:cs typeface="Calibri"/>
              </a:rPr>
              <a:t>Crisi</a:t>
            </a:r>
            <a:r>
              <a:rPr dirty="0">
                <a:solidFill>
                  <a:srgbClr val="000000"/>
                </a:solidFill>
                <a:latin typeface="Calibri"/>
                <a:cs typeface="Calibri"/>
              </a:rPr>
              <a:t>s</a:t>
            </a:r>
            <a:r>
              <a:rPr spc="-180" dirty="0">
                <a:solidFill>
                  <a:srgbClr val="000000"/>
                </a:solidFill>
                <a:latin typeface="Calibri"/>
                <a:cs typeface="Calibri"/>
              </a:rPr>
              <a:t> </a:t>
            </a:r>
            <a:r>
              <a:rPr spc="-97" dirty="0">
                <a:solidFill>
                  <a:srgbClr val="000000"/>
                </a:solidFill>
                <a:latin typeface="Calibri"/>
                <a:cs typeface="Calibri"/>
              </a:rPr>
              <a:t>Prevention/Interventio</a:t>
            </a:r>
            <a:r>
              <a:rPr dirty="0">
                <a:solidFill>
                  <a:srgbClr val="000000"/>
                </a:solidFill>
                <a:latin typeface="Calibri"/>
                <a:cs typeface="Calibri"/>
              </a:rPr>
              <a:t>n</a:t>
            </a:r>
            <a:r>
              <a:rPr spc="-180" dirty="0">
                <a:solidFill>
                  <a:srgbClr val="000000"/>
                </a:solidFill>
                <a:latin typeface="Calibri"/>
                <a:cs typeface="Calibri"/>
              </a:rPr>
              <a:t> </a:t>
            </a:r>
            <a:r>
              <a:rPr spc="-97" dirty="0">
                <a:solidFill>
                  <a:srgbClr val="000000"/>
                </a:solidFill>
                <a:latin typeface="Calibri"/>
                <a:cs typeface="Calibri"/>
              </a:rPr>
              <a:t>Plan</a:t>
            </a:r>
            <a:endParaRPr dirty="0">
              <a:solidFill>
                <a:srgbClr val="000000"/>
              </a:solidFill>
              <a:latin typeface="Calibri"/>
              <a:cs typeface="Calibri"/>
            </a:endParaRPr>
          </a:p>
        </p:txBody>
      </p:sp>
      <p:sp>
        <p:nvSpPr>
          <p:cNvPr id="8" name="object 8"/>
          <p:cNvSpPr txBox="1"/>
          <p:nvPr/>
        </p:nvSpPr>
        <p:spPr>
          <a:xfrm>
            <a:off x="2318442" y="1758383"/>
            <a:ext cx="6624918" cy="3672168"/>
          </a:xfrm>
          <a:prstGeom prst="rect">
            <a:avLst/>
          </a:prstGeom>
        </p:spPr>
        <p:txBody>
          <a:bodyPr vert="horz" wrap="square" lIns="0" tIns="0" rIns="0" bIns="0" rtlCol="0">
            <a:noAutofit/>
          </a:bodyPr>
          <a:lstStyle/>
          <a:p>
            <a:pPr marL="177561" indent="-166918">
              <a:buClr>
                <a:srgbClr val="24603B"/>
              </a:buClr>
              <a:buSzPct val="84745"/>
              <a:buFont typeface="Arial"/>
              <a:buChar char="•"/>
              <a:tabLst>
                <a:tab pos="182041" algn="l"/>
              </a:tabLst>
            </a:pPr>
            <a:r>
              <a:rPr sz="3088" dirty="0">
                <a:latin typeface="Calibri"/>
                <a:cs typeface="Calibri"/>
              </a:rPr>
              <a:t>S</a:t>
            </a:r>
            <a:r>
              <a:rPr sz="3088" spc="-4" dirty="0">
                <a:latin typeface="Calibri"/>
                <a:cs typeface="Calibri"/>
              </a:rPr>
              <a:t>i</a:t>
            </a:r>
            <a:r>
              <a:rPr sz="3088" dirty="0">
                <a:latin typeface="Calibri"/>
                <a:cs typeface="Calibri"/>
              </a:rPr>
              <a:t>tuation</a:t>
            </a:r>
            <a:r>
              <a:rPr sz="3088" spc="4" dirty="0">
                <a:latin typeface="Calibri"/>
                <a:cs typeface="Calibri"/>
              </a:rPr>
              <a:t> </a:t>
            </a:r>
            <a:r>
              <a:rPr sz="3088" spc="-4" dirty="0">
                <a:latin typeface="Calibri"/>
                <a:cs typeface="Calibri"/>
              </a:rPr>
              <a:t>(</a:t>
            </a:r>
            <a:r>
              <a:rPr sz="3088" dirty="0">
                <a:latin typeface="Calibri"/>
                <a:cs typeface="Calibri"/>
              </a:rPr>
              <a:t>triggers/st</a:t>
            </a:r>
            <a:r>
              <a:rPr sz="3088" spc="-12" dirty="0">
                <a:latin typeface="Calibri"/>
                <a:cs typeface="Calibri"/>
              </a:rPr>
              <a:t>r</a:t>
            </a:r>
            <a:r>
              <a:rPr sz="3088" dirty="0">
                <a:latin typeface="Calibri"/>
                <a:cs typeface="Calibri"/>
              </a:rPr>
              <a:t>essors)</a:t>
            </a:r>
          </a:p>
          <a:p>
            <a:pPr>
              <a:lnSpc>
                <a:spcPts val="574"/>
              </a:lnSpc>
              <a:spcBef>
                <a:spcPts val="22"/>
              </a:spcBef>
              <a:buClr>
                <a:srgbClr val="24603B"/>
              </a:buClr>
              <a:buFont typeface="Arial"/>
              <a:buChar char="•"/>
            </a:pPr>
            <a:endParaRPr sz="3088" dirty="0">
              <a:latin typeface="Calibri"/>
              <a:cs typeface="Calibri"/>
            </a:endParaRPr>
          </a:p>
          <a:p>
            <a:pPr marL="182041" indent="-170839">
              <a:buClr>
                <a:srgbClr val="24603B"/>
              </a:buClr>
              <a:buSzPct val="84745"/>
              <a:buFont typeface="Arial"/>
              <a:buChar char="•"/>
              <a:tabLst>
                <a:tab pos="182041" algn="l"/>
              </a:tabLst>
            </a:pPr>
            <a:r>
              <a:rPr sz="3088" dirty="0">
                <a:latin typeface="Calibri"/>
                <a:cs typeface="Calibri"/>
              </a:rPr>
              <a:t>Coping</a:t>
            </a:r>
            <a:r>
              <a:rPr sz="3088" spc="4" dirty="0">
                <a:latin typeface="Calibri"/>
                <a:cs typeface="Calibri"/>
              </a:rPr>
              <a:t> </a:t>
            </a:r>
            <a:r>
              <a:rPr sz="3088" dirty="0">
                <a:latin typeface="Calibri"/>
                <a:cs typeface="Calibri"/>
              </a:rPr>
              <a:t>Strategies</a:t>
            </a:r>
          </a:p>
          <a:p>
            <a:pPr>
              <a:lnSpc>
                <a:spcPts val="618"/>
              </a:lnSpc>
              <a:spcBef>
                <a:spcPts val="4"/>
              </a:spcBef>
              <a:buClr>
                <a:srgbClr val="24603B"/>
              </a:buClr>
              <a:buFont typeface="Arial"/>
              <a:buChar char="•"/>
            </a:pPr>
            <a:endParaRPr sz="3088" dirty="0">
              <a:latin typeface="Calibri"/>
              <a:cs typeface="Calibri"/>
            </a:endParaRPr>
          </a:p>
          <a:p>
            <a:pPr marL="182041" indent="-170839">
              <a:buClr>
                <a:srgbClr val="24603B"/>
              </a:buClr>
              <a:buSzPct val="84745"/>
              <a:buFont typeface="Arial"/>
              <a:buChar char="•"/>
              <a:tabLst>
                <a:tab pos="182041" algn="l"/>
              </a:tabLst>
            </a:pPr>
            <a:r>
              <a:rPr sz="3088" dirty="0">
                <a:latin typeface="Calibri"/>
                <a:cs typeface="Calibri"/>
              </a:rPr>
              <a:t>What</a:t>
            </a:r>
            <a:r>
              <a:rPr sz="3088" spc="4" dirty="0">
                <a:latin typeface="Calibri"/>
                <a:cs typeface="Calibri"/>
              </a:rPr>
              <a:t> </a:t>
            </a:r>
            <a:r>
              <a:rPr sz="3088" dirty="0">
                <a:latin typeface="Calibri"/>
                <a:cs typeface="Calibri"/>
              </a:rPr>
              <a:t>is</a:t>
            </a:r>
            <a:r>
              <a:rPr sz="3088" spc="4" dirty="0">
                <a:latin typeface="Calibri"/>
                <a:cs typeface="Calibri"/>
              </a:rPr>
              <a:t> </a:t>
            </a:r>
            <a:r>
              <a:rPr sz="3088" dirty="0">
                <a:latin typeface="Calibri"/>
                <a:cs typeface="Calibri"/>
              </a:rPr>
              <a:t>needed</a:t>
            </a:r>
            <a:r>
              <a:rPr sz="3088" spc="4" dirty="0">
                <a:latin typeface="Calibri"/>
                <a:cs typeface="Calibri"/>
              </a:rPr>
              <a:t> </a:t>
            </a:r>
            <a:r>
              <a:rPr sz="3088" dirty="0">
                <a:latin typeface="Calibri"/>
                <a:cs typeface="Calibri"/>
              </a:rPr>
              <a:t>to</a:t>
            </a:r>
            <a:r>
              <a:rPr sz="3088" spc="4" dirty="0">
                <a:latin typeface="Calibri"/>
                <a:cs typeface="Calibri"/>
              </a:rPr>
              <a:t> </a:t>
            </a:r>
            <a:r>
              <a:rPr sz="3088" dirty="0">
                <a:latin typeface="Calibri"/>
                <a:cs typeface="Calibri"/>
              </a:rPr>
              <a:t>feel</a:t>
            </a:r>
            <a:r>
              <a:rPr sz="3088" spc="4" dirty="0">
                <a:latin typeface="Calibri"/>
                <a:cs typeface="Calibri"/>
              </a:rPr>
              <a:t> </a:t>
            </a:r>
            <a:r>
              <a:rPr sz="3088" dirty="0">
                <a:latin typeface="Calibri"/>
                <a:cs typeface="Calibri"/>
              </a:rPr>
              <a:t>safe</a:t>
            </a:r>
            <a:r>
              <a:rPr sz="3088" spc="4" dirty="0">
                <a:latin typeface="Calibri"/>
                <a:cs typeface="Calibri"/>
              </a:rPr>
              <a:t> </a:t>
            </a:r>
            <a:r>
              <a:rPr sz="3088" dirty="0">
                <a:latin typeface="Calibri"/>
                <a:cs typeface="Calibri"/>
              </a:rPr>
              <a:t>in</a:t>
            </a:r>
            <a:r>
              <a:rPr sz="3088" spc="4" dirty="0">
                <a:latin typeface="Calibri"/>
                <a:cs typeface="Calibri"/>
              </a:rPr>
              <a:t> </a:t>
            </a:r>
            <a:r>
              <a:rPr sz="3088" dirty="0">
                <a:latin typeface="Calibri"/>
                <a:cs typeface="Calibri"/>
              </a:rPr>
              <a:t>crisis</a:t>
            </a:r>
          </a:p>
          <a:p>
            <a:pPr>
              <a:lnSpc>
                <a:spcPts val="706"/>
              </a:lnSpc>
              <a:spcBef>
                <a:spcPts val="9"/>
              </a:spcBef>
              <a:buClr>
                <a:srgbClr val="24603B"/>
              </a:buClr>
              <a:buFont typeface="Arial"/>
              <a:buChar char="•"/>
            </a:pPr>
            <a:endParaRPr sz="3088" dirty="0">
              <a:latin typeface="Calibri"/>
              <a:cs typeface="Calibri"/>
            </a:endParaRPr>
          </a:p>
          <a:p>
            <a:pPr marL="182041" indent="-170839">
              <a:buClr>
                <a:srgbClr val="24603B"/>
              </a:buClr>
              <a:buSzPct val="84745"/>
              <a:buFont typeface="Arial"/>
              <a:buChar char="•"/>
              <a:tabLst>
                <a:tab pos="182041" algn="l"/>
              </a:tabLst>
            </a:pPr>
            <a:r>
              <a:rPr sz="3088" dirty="0">
                <a:latin typeface="Calibri"/>
                <a:cs typeface="Calibri"/>
              </a:rPr>
              <a:t>Key</a:t>
            </a:r>
            <a:r>
              <a:rPr sz="3088" spc="4" dirty="0">
                <a:latin typeface="Calibri"/>
                <a:cs typeface="Calibri"/>
              </a:rPr>
              <a:t> </a:t>
            </a:r>
            <a:r>
              <a:rPr sz="3088" dirty="0">
                <a:latin typeface="Calibri"/>
                <a:cs typeface="Calibri"/>
              </a:rPr>
              <a:t>support</a:t>
            </a:r>
            <a:r>
              <a:rPr sz="3088" spc="4" dirty="0">
                <a:latin typeface="Calibri"/>
                <a:cs typeface="Calibri"/>
              </a:rPr>
              <a:t> </a:t>
            </a:r>
            <a:r>
              <a:rPr sz="3088" dirty="0">
                <a:latin typeface="Calibri"/>
                <a:cs typeface="Calibri"/>
              </a:rPr>
              <a:t>people</a:t>
            </a:r>
            <a:r>
              <a:rPr sz="3088" spc="4" dirty="0">
                <a:latin typeface="Calibri"/>
                <a:cs typeface="Calibri"/>
              </a:rPr>
              <a:t> </a:t>
            </a:r>
            <a:r>
              <a:rPr sz="3088" dirty="0">
                <a:latin typeface="Calibri"/>
                <a:cs typeface="Calibri"/>
              </a:rPr>
              <a:t>to</a:t>
            </a:r>
            <a:r>
              <a:rPr sz="3088" spc="4" dirty="0">
                <a:latin typeface="Calibri"/>
                <a:cs typeface="Calibri"/>
              </a:rPr>
              <a:t> </a:t>
            </a:r>
            <a:r>
              <a:rPr sz="3088" dirty="0">
                <a:latin typeface="Calibri"/>
                <a:cs typeface="Calibri"/>
              </a:rPr>
              <a:t>contact</a:t>
            </a:r>
          </a:p>
          <a:p>
            <a:pPr>
              <a:lnSpc>
                <a:spcPts val="618"/>
              </a:lnSpc>
              <a:spcBef>
                <a:spcPts val="4"/>
              </a:spcBef>
              <a:buClr>
                <a:srgbClr val="24603B"/>
              </a:buClr>
              <a:buFont typeface="Arial"/>
              <a:buChar char="•"/>
            </a:pPr>
            <a:endParaRPr sz="3088" dirty="0">
              <a:latin typeface="Calibri"/>
              <a:cs typeface="Calibri"/>
            </a:endParaRPr>
          </a:p>
          <a:p>
            <a:pPr marL="182041" indent="-170839">
              <a:buClr>
                <a:srgbClr val="24603B"/>
              </a:buClr>
              <a:buSzPct val="84745"/>
              <a:buFont typeface="Arial"/>
              <a:buChar char="•"/>
              <a:tabLst>
                <a:tab pos="182041" algn="l"/>
              </a:tabLst>
            </a:pPr>
            <a:r>
              <a:rPr sz="3088" dirty="0">
                <a:latin typeface="Calibri"/>
                <a:cs typeface="Calibri"/>
              </a:rPr>
              <a:t>What</a:t>
            </a:r>
            <a:r>
              <a:rPr sz="3088" spc="4" dirty="0">
                <a:latin typeface="Calibri"/>
                <a:cs typeface="Calibri"/>
              </a:rPr>
              <a:t> </a:t>
            </a:r>
            <a:r>
              <a:rPr sz="3088" dirty="0">
                <a:latin typeface="Calibri"/>
                <a:cs typeface="Calibri"/>
              </a:rPr>
              <a:t>to</a:t>
            </a:r>
            <a:r>
              <a:rPr sz="3088" spc="4" dirty="0">
                <a:latin typeface="Calibri"/>
                <a:cs typeface="Calibri"/>
              </a:rPr>
              <a:t> </a:t>
            </a:r>
            <a:r>
              <a:rPr sz="3088" dirty="0">
                <a:latin typeface="Calibri"/>
                <a:cs typeface="Calibri"/>
              </a:rPr>
              <a:t>do</a:t>
            </a:r>
            <a:r>
              <a:rPr sz="3088" spc="4" dirty="0">
                <a:latin typeface="Calibri"/>
                <a:cs typeface="Calibri"/>
              </a:rPr>
              <a:t> </a:t>
            </a:r>
            <a:r>
              <a:rPr sz="3088" dirty="0">
                <a:latin typeface="Calibri"/>
                <a:cs typeface="Calibri"/>
              </a:rPr>
              <a:t>to</a:t>
            </a:r>
            <a:r>
              <a:rPr sz="3088" spc="4" dirty="0">
                <a:latin typeface="Calibri"/>
                <a:cs typeface="Calibri"/>
              </a:rPr>
              <a:t> </a:t>
            </a:r>
            <a:r>
              <a:rPr sz="3088" dirty="0">
                <a:latin typeface="Calibri"/>
                <a:cs typeface="Calibri"/>
              </a:rPr>
              <a:t>manage</a:t>
            </a:r>
            <a:r>
              <a:rPr sz="3088" spc="4" dirty="0">
                <a:latin typeface="Calibri"/>
                <a:cs typeface="Calibri"/>
              </a:rPr>
              <a:t> </a:t>
            </a:r>
            <a:r>
              <a:rPr sz="3088" dirty="0">
                <a:latin typeface="Calibri"/>
                <a:cs typeface="Calibri"/>
              </a:rPr>
              <a:t>a</a:t>
            </a:r>
            <a:r>
              <a:rPr sz="3088" spc="4" dirty="0">
                <a:latin typeface="Calibri"/>
                <a:cs typeface="Calibri"/>
              </a:rPr>
              <a:t> </a:t>
            </a:r>
            <a:r>
              <a:rPr sz="3088" dirty="0">
                <a:latin typeface="Calibri"/>
                <a:cs typeface="Calibri"/>
              </a:rPr>
              <a:t>crisis</a:t>
            </a:r>
          </a:p>
          <a:p>
            <a:pPr>
              <a:lnSpc>
                <a:spcPts val="618"/>
              </a:lnSpc>
              <a:spcBef>
                <a:spcPts val="4"/>
              </a:spcBef>
              <a:buClr>
                <a:srgbClr val="24603B"/>
              </a:buClr>
              <a:buFont typeface="Arial"/>
              <a:buChar char="•"/>
            </a:pPr>
            <a:endParaRPr sz="3088" dirty="0">
              <a:latin typeface="Calibri"/>
              <a:cs typeface="Calibri"/>
            </a:endParaRPr>
          </a:p>
          <a:p>
            <a:pPr marL="182041" indent="-170839">
              <a:buClr>
                <a:srgbClr val="24603B"/>
              </a:buClr>
              <a:buSzPct val="84745"/>
              <a:buFont typeface="Arial"/>
              <a:buChar char="•"/>
              <a:tabLst>
                <a:tab pos="182041" algn="l"/>
              </a:tabLst>
            </a:pPr>
            <a:r>
              <a:rPr sz="3088" dirty="0">
                <a:latin typeface="Calibri"/>
                <a:cs typeface="Calibri"/>
              </a:rPr>
              <a:t>What</a:t>
            </a:r>
            <a:r>
              <a:rPr sz="3088" spc="4" dirty="0">
                <a:latin typeface="Calibri"/>
                <a:cs typeface="Calibri"/>
              </a:rPr>
              <a:t> </a:t>
            </a:r>
            <a:r>
              <a:rPr sz="3088" dirty="0">
                <a:latin typeface="Calibri"/>
                <a:cs typeface="Calibri"/>
              </a:rPr>
              <a:t>not</a:t>
            </a:r>
            <a:r>
              <a:rPr sz="3088" spc="4" dirty="0">
                <a:latin typeface="Calibri"/>
                <a:cs typeface="Calibri"/>
              </a:rPr>
              <a:t> </a:t>
            </a:r>
            <a:r>
              <a:rPr sz="3088" dirty="0">
                <a:latin typeface="Calibri"/>
                <a:cs typeface="Calibri"/>
              </a:rPr>
              <a:t>to</a:t>
            </a:r>
            <a:r>
              <a:rPr sz="3088" spc="4" dirty="0">
                <a:latin typeface="Calibri"/>
                <a:cs typeface="Calibri"/>
              </a:rPr>
              <a:t> </a:t>
            </a:r>
            <a:r>
              <a:rPr sz="3088" dirty="0">
                <a:latin typeface="Calibri"/>
                <a:cs typeface="Calibri"/>
              </a:rPr>
              <a:t>do</a:t>
            </a:r>
          </a:p>
          <a:p>
            <a:pPr>
              <a:lnSpc>
                <a:spcPts val="794"/>
              </a:lnSpc>
              <a:spcBef>
                <a:spcPts val="32"/>
              </a:spcBef>
              <a:buClr>
                <a:srgbClr val="24603B"/>
              </a:buClr>
              <a:buFont typeface="Arial"/>
              <a:buChar char="•"/>
            </a:pPr>
            <a:endParaRPr sz="3088" dirty="0">
              <a:latin typeface="Calibri"/>
              <a:cs typeface="Calibri"/>
            </a:endParaRPr>
          </a:p>
          <a:p>
            <a:pPr marL="177561" marR="11202" indent="-166918">
              <a:lnSpc>
                <a:spcPts val="3114"/>
              </a:lnSpc>
              <a:buClr>
                <a:srgbClr val="24603B"/>
              </a:buClr>
              <a:buSzPct val="84745"/>
              <a:buFont typeface="Arial"/>
              <a:buChar char="•"/>
              <a:tabLst>
                <a:tab pos="182041" algn="l"/>
              </a:tabLst>
            </a:pPr>
            <a:r>
              <a:rPr sz="3088" dirty="0">
                <a:latin typeface="Calibri"/>
                <a:cs typeface="Calibri"/>
              </a:rPr>
              <a:t>Conditions</a:t>
            </a:r>
            <a:r>
              <a:rPr sz="3088" spc="4" dirty="0">
                <a:latin typeface="Calibri"/>
                <a:cs typeface="Calibri"/>
              </a:rPr>
              <a:t> </a:t>
            </a:r>
            <a:r>
              <a:rPr sz="3088" dirty="0">
                <a:latin typeface="Calibri"/>
                <a:cs typeface="Calibri"/>
              </a:rPr>
              <a:t>for</a:t>
            </a:r>
            <a:r>
              <a:rPr sz="3088" spc="4" dirty="0">
                <a:latin typeface="Calibri"/>
                <a:cs typeface="Calibri"/>
              </a:rPr>
              <a:t> </a:t>
            </a:r>
            <a:r>
              <a:rPr sz="3088" dirty="0">
                <a:latin typeface="Calibri"/>
                <a:cs typeface="Calibri"/>
              </a:rPr>
              <a:t>emergency</a:t>
            </a:r>
            <a:r>
              <a:rPr sz="3088" spc="4" dirty="0">
                <a:latin typeface="Calibri"/>
                <a:cs typeface="Calibri"/>
              </a:rPr>
              <a:t> </a:t>
            </a:r>
            <a:r>
              <a:rPr sz="3088" spc="-12" dirty="0">
                <a:latin typeface="Calibri"/>
                <a:cs typeface="Calibri"/>
              </a:rPr>
              <a:t>r</a:t>
            </a:r>
            <a:r>
              <a:rPr sz="3088" dirty="0">
                <a:latin typeface="Calibri"/>
                <a:cs typeface="Calibri"/>
              </a:rPr>
              <a:t>oom,</a:t>
            </a:r>
            <a:r>
              <a:rPr sz="3088" spc="4" dirty="0">
                <a:latin typeface="Calibri"/>
                <a:cs typeface="Calibri"/>
              </a:rPr>
              <a:t> </a:t>
            </a:r>
            <a:r>
              <a:rPr sz="3088" dirty="0">
                <a:latin typeface="Calibri"/>
                <a:cs typeface="Calibri"/>
              </a:rPr>
              <a:t>police</a:t>
            </a:r>
            <a:r>
              <a:rPr sz="3088" spc="4" dirty="0">
                <a:latin typeface="Calibri"/>
                <a:cs typeface="Calibri"/>
              </a:rPr>
              <a:t>, </a:t>
            </a:r>
            <a:r>
              <a:rPr sz="3088" spc="-4" dirty="0">
                <a:latin typeface="Calibri"/>
                <a:cs typeface="Calibri"/>
              </a:rPr>
              <a:t>hospital</a:t>
            </a:r>
            <a:endParaRPr sz="3088" dirty="0">
              <a:latin typeface="Calibri"/>
              <a:cs typeface="Calibri"/>
            </a:endParaRPr>
          </a:p>
        </p:txBody>
      </p:sp>
      <p:sp>
        <p:nvSpPr>
          <p:cNvPr id="9" name="object 9"/>
          <p:cNvSpPr/>
          <p:nvPr/>
        </p:nvSpPr>
        <p:spPr>
          <a:xfrm>
            <a:off x="7665172" y="1689559"/>
            <a:ext cx="2530614" cy="1570634"/>
          </a:xfrm>
          <a:custGeom>
            <a:avLst/>
            <a:gdLst/>
            <a:ahLst/>
            <a:cxnLst/>
            <a:rect l="l" t="t" r="r" b="b"/>
            <a:pathLst>
              <a:path w="2868029" h="1780052">
                <a:moveTo>
                  <a:pt x="253779" y="0"/>
                </a:moveTo>
                <a:lnTo>
                  <a:pt x="0" y="1248252"/>
                </a:lnTo>
                <a:lnTo>
                  <a:pt x="2614250" y="1780052"/>
                </a:lnTo>
                <a:lnTo>
                  <a:pt x="2868029" y="531799"/>
                </a:lnTo>
                <a:lnTo>
                  <a:pt x="253779" y="0"/>
                </a:lnTo>
                <a:close/>
              </a:path>
            </a:pathLst>
          </a:custGeom>
          <a:solidFill>
            <a:srgbClr val="FF2600"/>
          </a:solidFill>
        </p:spPr>
        <p:txBody>
          <a:bodyPr wrap="square" lIns="0" tIns="0" rIns="0" bIns="0" rtlCol="0">
            <a:noAutofit/>
          </a:bodyPr>
          <a:lstStyle/>
          <a:p>
            <a:endParaRPr/>
          </a:p>
        </p:txBody>
      </p:sp>
      <p:sp>
        <p:nvSpPr>
          <p:cNvPr id="10" name="object 10"/>
          <p:cNvSpPr txBox="1"/>
          <p:nvPr/>
        </p:nvSpPr>
        <p:spPr>
          <a:xfrm rot="660000">
            <a:off x="8326331" y="1969638"/>
            <a:ext cx="1367141" cy="252693"/>
          </a:xfrm>
          <a:prstGeom prst="rect">
            <a:avLst/>
          </a:prstGeom>
        </p:spPr>
        <p:txBody>
          <a:bodyPr vert="horz" wrap="square" lIns="0" tIns="0" rIns="0" bIns="0" rtlCol="0">
            <a:noAutofit/>
          </a:bodyPr>
          <a:lstStyle/>
          <a:p>
            <a:pPr>
              <a:lnSpc>
                <a:spcPts val="1990"/>
              </a:lnSpc>
            </a:pPr>
            <a:r>
              <a:rPr sz="2559" baseline="2923" dirty="0">
                <a:solidFill>
                  <a:srgbClr val="FFFFFF"/>
                </a:solidFill>
                <a:latin typeface="Century Gothic"/>
                <a:cs typeface="Century Gothic"/>
              </a:rPr>
              <a:t>C</a:t>
            </a:r>
            <a:r>
              <a:rPr sz="2559" spc="-26" baseline="2923" dirty="0">
                <a:solidFill>
                  <a:srgbClr val="FFFFFF"/>
                </a:solidFill>
                <a:latin typeface="Century Gothic"/>
                <a:cs typeface="Century Gothic"/>
              </a:rPr>
              <a:t>o</a:t>
            </a:r>
            <a:r>
              <a:rPr sz="2559" spc="-26" baseline="1461" dirty="0">
                <a:solidFill>
                  <a:srgbClr val="FFFFFF"/>
                </a:solidFill>
                <a:latin typeface="Century Gothic"/>
                <a:cs typeface="Century Gothic"/>
              </a:rPr>
              <a:t>o</a:t>
            </a:r>
            <a:r>
              <a:rPr sz="2559" spc="-38" baseline="1461" dirty="0">
                <a:solidFill>
                  <a:srgbClr val="FFFFFF"/>
                </a:solidFill>
                <a:latin typeface="Century Gothic"/>
                <a:cs typeface="Century Gothic"/>
              </a:rPr>
              <a:t>r</a:t>
            </a:r>
            <a:r>
              <a:rPr sz="2559" spc="-26" baseline="1461" dirty="0">
                <a:solidFill>
                  <a:srgbClr val="FFFFFF"/>
                </a:solidFill>
                <a:latin typeface="Century Gothic"/>
                <a:cs typeface="Century Gothic"/>
              </a:rPr>
              <a:t>dina</a:t>
            </a:r>
            <a:r>
              <a:rPr sz="1677" spc="-18" dirty="0">
                <a:solidFill>
                  <a:srgbClr val="FFFFFF"/>
                </a:solidFill>
                <a:latin typeface="Century Gothic"/>
                <a:cs typeface="Century Gothic"/>
              </a:rPr>
              <a:t>te</a:t>
            </a:r>
            <a:r>
              <a:rPr sz="1677" dirty="0">
                <a:solidFill>
                  <a:srgbClr val="FFFFFF"/>
                </a:solidFill>
                <a:latin typeface="Century Gothic"/>
                <a:cs typeface="Century Gothic"/>
              </a:rPr>
              <a:t>d</a:t>
            </a:r>
            <a:endParaRPr sz="1677">
              <a:latin typeface="Century Gothic"/>
              <a:cs typeface="Century Gothic"/>
            </a:endParaRPr>
          </a:p>
        </p:txBody>
      </p:sp>
      <p:sp>
        <p:nvSpPr>
          <p:cNvPr id="11" name="object 11"/>
          <p:cNvSpPr txBox="1"/>
          <p:nvPr/>
        </p:nvSpPr>
        <p:spPr>
          <a:xfrm rot="660000">
            <a:off x="8278619" y="2214475"/>
            <a:ext cx="1363286" cy="252693"/>
          </a:xfrm>
          <a:prstGeom prst="rect">
            <a:avLst/>
          </a:prstGeom>
        </p:spPr>
        <p:txBody>
          <a:bodyPr vert="horz" wrap="square" lIns="0" tIns="0" rIns="0" bIns="0" rtlCol="0">
            <a:noAutofit/>
          </a:bodyPr>
          <a:lstStyle/>
          <a:p>
            <a:pPr>
              <a:lnSpc>
                <a:spcPts val="1990"/>
              </a:lnSpc>
            </a:pPr>
            <a:r>
              <a:rPr sz="2559" baseline="2923" dirty="0">
                <a:solidFill>
                  <a:srgbClr val="FFFFFF"/>
                </a:solidFill>
                <a:latin typeface="Century Gothic"/>
                <a:cs typeface="Century Gothic"/>
              </a:rPr>
              <a:t>S</a:t>
            </a:r>
            <a:r>
              <a:rPr sz="2559" spc="-26" baseline="2923" dirty="0">
                <a:solidFill>
                  <a:srgbClr val="FFFFFF"/>
                </a:solidFill>
                <a:latin typeface="Century Gothic"/>
                <a:cs typeface="Century Gothic"/>
              </a:rPr>
              <a:t>e</a:t>
            </a:r>
            <a:r>
              <a:rPr sz="2559" spc="-26" baseline="1461" dirty="0">
                <a:solidFill>
                  <a:srgbClr val="FFFFFF"/>
                </a:solidFill>
                <a:latin typeface="Century Gothic"/>
                <a:cs typeface="Century Gothic"/>
              </a:rPr>
              <a:t>rvi</a:t>
            </a:r>
            <a:r>
              <a:rPr sz="2559" baseline="1461" dirty="0">
                <a:solidFill>
                  <a:srgbClr val="FFFFFF"/>
                </a:solidFill>
                <a:latin typeface="Century Gothic"/>
                <a:cs typeface="Century Gothic"/>
              </a:rPr>
              <a:t>c</a:t>
            </a:r>
            <a:r>
              <a:rPr sz="2559" spc="-26" baseline="1461" dirty="0">
                <a:solidFill>
                  <a:srgbClr val="FFFFFF"/>
                </a:solidFill>
                <a:latin typeface="Century Gothic"/>
                <a:cs typeface="Century Gothic"/>
              </a:rPr>
              <a:t>e</a:t>
            </a:r>
            <a:r>
              <a:rPr sz="2559" baseline="1461" dirty="0">
                <a:solidFill>
                  <a:srgbClr val="FFFFFF"/>
                </a:solidFill>
                <a:latin typeface="Century Gothic"/>
                <a:cs typeface="Century Gothic"/>
              </a:rPr>
              <a:t>s</a:t>
            </a:r>
            <a:r>
              <a:rPr sz="2559" spc="-19" baseline="1461" dirty="0">
                <a:solidFill>
                  <a:srgbClr val="FFFFFF"/>
                </a:solidFill>
                <a:latin typeface="Century Gothic"/>
                <a:cs typeface="Century Gothic"/>
              </a:rPr>
              <a:t> </a:t>
            </a:r>
            <a:r>
              <a:rPr sz="1677" spc="-18" dirty="0">
                <a:solidFill>
                  <a:srgbClr val="FFFFFF"/>
                </a:solidFill>
                <a:latin typeface="Century Gothic"/>
                <a:cs typeface="Century Gothic"/>
              </a:rPr>
              <a:t>Pla</a:t>
            </a:r>
            <a:r>
              <a:rPr sz="1677" dirty="0">
                <a:solidFill>
                  <a:srgbClr val="FFFFFF"/>
                </a:solidFill>
                <a:latin typeface="Century Gothic"/>
                <a:cs typeface="Century Gothic"/>
              </a:rPr>
              <a:t>n</a:t>
            </a:r>
            <a:endParaRPr sz="1677">
              <a:latin typeface="Century Gothic"/>
              <a:cs typeface="Century Gothic"/>
            </a:endParaRPr>
          </a:p>
        </p:txBody>
      </p:sp>
      <p:sp>
        <p:nvSpPr>
          <p:cNvPr id="12" name="object 12"/>
          <p:cNvSpPr txBox="1"/>
          <p:nvPr/>
        </p:nvSpPr>
        <p:spPr>
          <a:xfrm rot="660000">
            <a:off x="8084206" y="2477205"/>
            <a:ext cx="1585158" cy="212912"/>
          </a:xfrm>
          <a:prstGeom prst="rect">
            <a:avLst/>
          </a:prstGeom>
        </p:spPr>
        <p:txBody>
          <a:bodyPr vert="horz" wrap="square" lIns="0" tIns="0" rIns="0" bIns="0" rtlCol="0">
            <a:noAutofit/>
          </a:bodyPr>
          <a:lstStyle/>
          <a:p>
            <a:pPr>
              <a:lnSpc>
                <a:spcPct val="100000"/>
              </a:lnSpc>
            </a:pPr>
            <a:r>
              <a:rPr sz="2559" b="1" i="1" baseline="2923" dirty="0">
                <a:solidFill>
                  <a:srgbClr val="FFFFFF"/>
                </a:solidFill>
                <a:latin typeface="Century Gothic"/>
                <a:cs typeface="Century Gothic"/>
              </a:rPr>
              <a:t>Proactive</a:t>
            </a:r>
            <a:r>
              <a:rPr sz="2559" b="1" i="1" spc="-19" baseline="2923" dirty="0">
                <a:solidFill>
                  <a:srgbClr val="FFFFFF"/>
                </a:solidFill>
                <a:latin typeface="Century Gothic"/>
                <a:cs typeface="Century Gothic"/>
              </a:rPr>
              <a:t> </a:t>
            </a:r>
            <a:r>
              <a:rPr sz="1677" b="1" i="1" dirty="0">
                <a:solidFill>
                  <a:srgbClr val="FFFFFF"/>
                </a:solidFill>
                <a:latin typeface="Century Gothic"/>
                <a:cs typeface="Century Gothic"/>
              </a:rPr>
              <a:t>Crisis</a:t>
            </a:r>
            <a:endParaRPr sz="1677" dirty="0">
              <a:latin typeface="Century Gothic"/>
              <a:cs typeface="Century Gothic"/>
            </a:endParaRPr>
          </a:p>
        </p:txBody>
      </p:sp>
      <p:sp>
        <p:nvSpPr>
          <p:cNvPr id="13" name="object 13"/>
          <p:cNvSpPr txBox="1"/>
          <p:nvPr/>
        </p:nvSpPr>
        <p:spPr>
          <a:xfrm rot="660000">
            <a:off x="8487204" y="2713327"/>
            <a:ext cx="743314" cy="252132"/>
          </a:xfrm>
          <a:prstGeom prst="rect">
            <a:avLst/>
          </a:prstGeom>
        </p:spPr>
        <p:txBody>
          <a:bodyPr vert="horz" wrap="square" lIns="0" tIns="0" rIns="0" bIns="0" rtlCol="0">
            <a:noAutofit/>
          </a:bodyPr>
          <a:lstStyle/>
          <a:p>
            <a:pPr>
              <a:lnSpc>
                <a:spcPts val="1985"/>
              </a:lnSpc>
            </a:pPr>
            <a:r>
              <a:rPr sz="2559" baseline="1461" dirty="0">
                <a:solidFill>
                  <a:srgbClr val="FFFFFF"/>
                </a:solidFill>
                <a:latin typeface="Century Gothic"/>
                <a:cs typeface="Century Gothic"/>
              </a:rPr>
              <a:t>f</a:t>
            </a:r>
            <a:r>
              <a:rPr sz="2559" spc="-26" baseline="1461" dirty="0">
                <a:solidFill>
                  <a:srgbClr val="FFFFFF"/>
                </a:solidFill>
                <a:latin typeface="Century Gothic"/>
                <a:cs typeface="Century Gothic"/>
              </a:rPr>
              <a:t>o</a:t>
            </a:r>
            <a:r>
              <a:rPr sz="2559" spc="46" baseline="1461" dirty="0">
                <a:solidFill>
                  <a:srgbClr val="FFFFFF"/>
                </a:solidFill>
                <a:latin typeface="Century Gothic"/>
                <a:cs typeface="Century Gothic"/>
              </a:rPr>
              <a:t>r</a:t>
            </a:r>
            <a:r>
              <a:rPr sz="2559" baseline="1461" dirty="0">
                <a:solidFill>
                  <a:srgbClr val="FFFFFF"/>
                </a:solidFill>
                <a:latin typeface="Century Gothic"/>
                <a:cs typeface="Century Gothic"/>
              </a:rPr>
              <a:t>m</a:t>
            </a:r>
            <a:r>
              <a:rPr sz="2559" spc="-26" baseline="1461" dirty="0">
                <a:solidFill>
                  <a:srgbClr val="FFFFFF"/>
                </a:solidFill>
                <a:latin typeface="Century Gothic"/>
                <a:cs typeface="Century Gothic"/>
              </a:rPr>
              <a:t>a</a:t>
            </a:r>
            <a:r>
              <a:rPr sz="1677" dirty="0">
                <a:solidFill>
                  <a:srgbClr val="FFFFFF"/>
                </a:solidFill>
                <a:latin typeface="Century Gothic"/>
                <a:cs typeface="Century Gothic"/>
              </a:rPr>
              <a:t>t</a:t>
            </a:r>
            <a:endParaRPr sz="1677">
              <a:latin typeface="Century Gothic"/>
              <a:cs typeface="Century Gothic"/>
            </a:endParaRPr>
          </a:p>
        </p:txBody>
      </p:sp>
    </p:spTree>
    <p:extLst>
      <p:ext uri="{BB962C8B-B14F-4D97-AF65-F5344CB8AC3E}">
        <p14:creationId xmlns:p14="http://schemas.microsoft.com/office/powerpoint/2010/main" val="39380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
                                            <p:txEl>
                                              <p:pRg st="4" end="4"/>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8094746" y="0"/>
            <a:ext cx="40972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object 4"/>
          <p:cNvSpPr txBox="1"/>
          <p:nvPr/>
        </p:nvSpPr>
        <p:spPr>
          <a:xfrm>
            <a:off x="1860177" y="1748122"/>
            <a:ext cx="5715000" cy="4773705"/>
          </a:xfrm>
          <a:prstGeom prst="rect">
            <a:avLst/>
          </a:prstGeom>
        </p:spPr>
        <p:txBody>
          <a:bodyPr vert="horz" wrap="square" lIns="0" tIns="0" rIns="0" bIns="0" rtlCol="0">
            <a:noAutofit/>
          </a:bodyPr>
          <a:lstStyle/>
          <a:p>
            <a:pPr>
              <a:lnSpc>
                <a:spcPts val="529"/>
              </a:lnSpc>
              <a:spcBef>
                <a:spcPts val="28"/>
              </a:spcBef>
              <a:buClr>
                <a:srgbClr val="24603B"/>
              </a:buClr>
              <a:buFont typeface="Arial"/>
              <a:buChar char="•"/>
            </a:pPr>
            <a:endParaRPr sz="529" dirty="0">
              <a:latin typeface="Calibri"/>
              <a:cs typeface="Calibri"/>
            </a:endParaRPr>
          </a:p>
          <a:p>
            <a:pPr marL="438580" marR="397130" indent="-427938">
              <a:lnSpc>
                <a:spcPct val="101200"/>
              </a:lnSpc>
              <a:buClr>
                <a:srgbClr val="24603B"/>
              </a:buClr>
              <a:buSzPct val="84745"/>
              <a:buFont typeface="Arial"/>
              <a:buChar char="•"/>
              <a:tabLst>
                <a:tab pos="438580" algn="l"/>
              </a:tabLst>
            </a:pPr>
            <a:r>
              <a:rPr lang="en-US" sz="2559" dirty="0">
                <a:solidFill>
                  <a:srgbClr val="404040"/>
                </a:solidFill>
                <a:latin typeface="Calibri"/>
                <a:cs typeface="Calibri"/>
              </a:rPr>
              <a:t>Complete the Proactive Crisis Plan for your student in the BSP, p. 10</a:t>
            </a:r>
          </a:p>
          <a:p>
            <a:pPr marL="438580" marR="397130" indent="-427938">
              <a:lnSpc>
                <a:spcPct val="101200"/>
              </a:lnSpc>
              <a:buClr>
                <a:srgbClr val="24603B"/>
              </a:buClr>
              <a:buSzPct val="84745"/>
              <a:buFont typeface="Arial"/>
              <a:buChar char="•"/>
              <a:tabLst>
                <a:tab pos="438580" algn="l"/>
              </a:tabLst>
            </a:pPr>
            <a:r>
              <a:rPr lang="en-US" sz="2559" dirty="0">
                <a:solidFill>
                  <a:srgbClr val="404040"/>
                </a:solidFill>
                <a:latin typeface="Calibri"/>
                <a:cs typeface="Calibri"/>
              </a:rPr>
              <a:t>If your student is not at-risk for crisis, identify a student who is and complete the plan with respect to that student</a:t>
            </a:r>
            <a:endParaRPr lang="en-US" sz="2559" dirty="0">
              <a:latin typeface="Calibri"/>
              <a:cs typeface="Calibri"/>
            </a:endParaRPr>
          </a:p>
          <a:p>
            <a:pPr marL="438580" marR="397130" indent="-427938">
              <a:lnSpc>
                <a:spcPct val="101200"/>
              </a:lnSpc>
              <a:buClr>
                <a:srgbClr val="24603B"/>
              </a:buClr>
              <a:buSzPct val="84745"/>
              <a:buFont typeface="Arial"/>
              <a:buChar char="•"/>
              <a:tabLst>
                <a:tab pos="438580" algn="l"/>
              </a:tabLst>
            </a:pPr>
            <a:r>
              <a:rPr lang="en-US" sz="2559" dirty="0">
                <a:solidFill>
                  <a:srgbClr val="404040"/>
                </a:solidFill>
                <a:latin typeface="Calibri"/>
                <a:cs typeface="Calibri"/>
              </a:rPr>
              <a:t>Identify who needs to be part </a:t>
            </a:r>
          </a:p>
          <a:p>
            <a:pPr marL="10642" marR="397130">
              <a:lnSpc>
                <a:spcPct val="101200"/>
              </a:lnSpc>
              <a:buClr>
                <a:srgbClr val="24603B"/>
              </a:buClr>
              <a:buSzPct val="84745"/>
              <a:tabLst>
                <a:tab pos="438580" algn="l"/>
              </a:tabLst>
            </a:pPr>
            <a:r>
              <a:rPr lang="en-US" sz="2559" dirty="0">
                <a:solidFill>
                  <a:srgbClr val="404040"/>
                </a:solidFill>
                <a:latin typeface="Calibri"/>
                <a:cs typeface="Calibri"/>
              </a:rPr>
              <a:t>     of a planning meeting to </a:t>
            </a:r>
          </a:p>
          <a:p>
            <a:pPr marL="10642" marR="397130">
              <a:lnSpc>
                <a:spcPct val="101200"/>
              </a:lnSpc>
              <a:buClr>
                <a:srgbClr val="24603B"/>
              </a:buClr>
              <a:buSzPct val="84745"/>
              <a:tabLst>
                <a:tab pos="438580" algn="l"/>
              </a:tabLst>
            </a:pPr>
            <a:r>
              <a:rPr lang="en-US" sz="2559" dirty="0">
                <a:solidFill>
                  <a:srgbClr val="404040"/>
                </a:solidFill>
                <a:latin typeface="Calibri"/>
                <a:cs typeface="Calibri"/>
              </a:rPr>
              <a:t>     finalize the Proactive Crisis </a:t>
            </a:r>
          </a:p>
          <a:p>
            <a:pPr marL="10642" marR="397130">
              <a:lnSpc>
                <a:spcPct val="101200"/>
              </a:lnSpc>
              <a:buClr>
                <a:srgbClr val="24603B"/>
              </a:buClr>
              <a:buSzPct val="84745"/>
              <a:tabLst>
                <a:tab pos="438580" algn="l"/>
              </a:tabLst>
            </a:pPr>
            <a:r>
              <a:rPr lang="en-US" sz="2559" dirty="0">
                <a:solidFill>
                  <a:srgbClr val="404040"/>
                </a:solidFill>
                <a:latin typeface="Calibri"/>
                <a:cs typeface="Calibri"/>
              </a:rPr>
              <a:t>     Plan after you get back</a:t>
            </a:r>
            <a:endParaRPr sz="2559" dirty="0">
              <a:latin typeface="Calibri"/>
              <a:cs typeface="Calibri"/>
            </a:endParaRPr>
          </a:p>
        </p:txBody>
      </p:sp>
      <p:sp>
        <p:nvSpPr>
          <p:cNvPr id="6" name="Title 4"/>
          <p:cNvSpPr>
            <a:spLocks noGrp="1"/>
          </p:cNvSpPr>
          <p:nvPr>
            <p:ph type="title"/>
          </p:nvPr>
        </p:nvSpPr>
        <p:spPr>
          <a:xfrm>
            <a:off x="2196355" y="268941"/>
            <a:ext cx="5540188" cy="1143000"/>
          </a:xfrm>
        </p:spPr>
        <p:txBody>
          <a:bodyPr/>
          <a:lstStyle/>
          <a:p>
            <a:r>
              <a:rPr lang="en-US" dirty="0"/>
              <a:t>F-BSP Activity</a:t>
            </a:r>
          </a:p>
        </p:txBody>
      </p:sp>
    </p:spTree>
    <p:extLst>
      <p:ext uri="{BB962C8B-B14F-4D97-AF65-F5344CB8AC3E}">
        <p14:creationId xmlns:p14="http://schemas.microsoft.com/office/powerpoint/2010/main" val="38955652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1908119" y="47697"/>
            <a:ext cx="8458200" cy="1332723"/>
          </a:xfrm>
          <a:prstGeom prst="rect">
            <a:avLst/>
          </a:prstGeom>
        </p:spPr>
        <p:txBody>
          <a:bodyPr vert="horz" wrap="square" lIns="0" tIns="225896" rIns="0" bIns="0" numCol="1" rtlCol="0" anchor="ctr" anchorCtr="0" compatLnSpc="1">
            <a:prstTxWarp prst="textNoShape">
              <a:avLst/>
            </a:prstTxWarp>
            <a:noAutofit/>
          </a:bodyPr>
          <a:lstStyle/>
          <a:p>
            <a:pPr marL="11202"/>
            <a:r>
              <a:rPr lang="en-US" spc="-119" dirty="0">
                <a:solidFill>
                  <a:srgbClr val="000000"/>
                </a:solidFill>
                <a:latin typeface="Calibri"/>
                <a:cs typeface="Calibri"/>
              </a:rPr>
              <a:t>Consider an Interconnected Systems Framework</a:t>
            </a:r>
            <a:endParaRPr dirty="0">
              <a:solidFill>
                <a:srgbClr val="000000"/>
              </a:solidFill>
              <a:latin typeface="Calibri"/>
              <a:cs typeface="Calibri"/>
            </a:endParaRPr>
          </a:p>
        </p:txBody>
      </p:sp>
      <p:sp>
        <p:nvSpPr>
          <p:cNvPr id="8" name="object 8"/>
          <p:cNvSpPr/>
          <p:nvPr/>
        </p:nvSpPr>
        <p:spPr>
          <a:xfrm>
            <a:off x="4742044" y="1337159"/>
            <a:ext cx="2707706" cy="2708479"/>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5658693" y="1965301"/>
            <a:ext cx="880781" cy="316006"/>
          </a:xfrm>
          <a:prstGeom prst="rect">
            <a:avLst/>
          </a:prstGeom>
        </p:spPr>
        <p:txBody>
          <a:bodyPr vert="horz" wrap="square" lIns="0" tIns="0" rIns="0" bIns="0" rtlCol="0">
            <a:noAutofit/>
          </a:bodyPr>
          <a:lstStyle/>
          <a:p>
            <a:pPr marL="11202"/>
            <a:r>
              <a:rPr sz="2030" b="1" spc="9" dirty="0">
                <a:latin typeface="Century Gothic"/>
                <a:cs typeface="Century Gothic"/>
              </a:rPr>
              <a:t>S</a:t>
            </a:r>
            <a:r>
              <a:rPr sz="2030" b="1" spc="4" dirty="0">
                <a:latin typeface="Century Gothic"/>
                <a:cs typeface="Century Gothic"/>
              </a:rPr>
              <a:t>c</a:t>
            </a:r>
            <a:r>
              <a:rPr sz="2030" b="1" spc="9" dirty="0">
                <a:latin typeface="Century Gothic"/>
                <a:cs typeface="Century Gothic"/>
              </a:rPr>
              <a:t>hool</a:t>
            </a:r>
            <a:endParaRPr sz="2030">
              <a:latin typeface="Century Gothic"/>
              <a:cs typeface="Century Gothic"/>
            </a:endParaRPr>
          </a:p>
        </p:txBody>
      </p:sp>
      <p:sp>
        <p:nvSpPr>
          <p:cNvPr id="10" name="object 10"/>
          <p:cNvSpPr/>
          <p:nvPr/>
        </p:nvSpPr>
        <p:spPr>
          <a:xfrm>
            <a:off x="5939683" y="2404907"/>
            <a:ext cx="2707706" cy="2708479"/>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txBox="1"/>
          <p:nvPr/>
        </p:nvSpPr>
        <p:spPr>
          <a:xfrm>
            <a:off x="7402839" y="3723209"/>
            <a:ext cx="1037104" cy="316006"/>
          </a:xfrm>
          <a:prstGeom prst="rect">
            <a:avLst/>
          </a:prstGeom>
        </p:spPr>
        <p:txBody>
          <a:bodyPr vert="horz" wrap="square" lIns="0" tIns="0" rIns="0" bIns="0" rtlCol="0">
            <a:noAutofit/>
          </a:bodyPr>
          <a:lstStyle/>
          <a:p>
            <a:pPr marL="11202"/>
            <a:r>
              <a:rPr sz="2030" b="1" spc="12" dirty="0">
                <a:latin typeface="Century Gothic"/>
                <a:cs typeface="Century Gothic"/>
              </a:rPr>
              <a:t>Fam</a:t>
            </a:r>
            <a:r>
              <a:rPr sz="2030" b="1" dirty="0">
                <a:latin typeface="Century Gothic"/>
                <a:cs typeface="Century Gothic"/>
              </a:rPr>
              <a:t>ili</a:t>
            </a:r>
            <a:r>
              <a:rPr sz="2030" b="1" spc="9" dirty="0">
                <a:latin typeface="Century Gothic"/>
                <a:cs typeface="Century Gothic"/>
              </a:rPr>
              <a:t>es</a:t>
            </a:r>
            <a:endParaRPr sz="2030">
              <a:latin typeface="Century Gothic"/>
              <a:cs typeface="Century Gothic"/>
            </a:endParaRPr>
          </a:p>
        </p:txBody>
      </p:sp>
      <p:sp>
        <p:nvSpPr>
          <p:cNvPr id="12" name="object 12"/>
          <p:cNvSpPr/>
          <p:nvPr/>
        </p:nvSpPr>
        <p:spPr>
          <a:xfrm>
            <a:off x="4742044" y="3733124"/>
            <a:ext cx="2707706" cy="2708479"/>
          </a:xfrm>
          <a:prstGeom prst="rect">
            <a:avLst/>
          </a:prstGeom>
          <a:blipFill>
            <a:blip r:embed="rId4" cstate="print"/>
            <a:stretch>
              <a:fillRect/>
            </a:stretch>
          </a:blipFill>
        </p:spPr>
        <p:txBody>
          <a:bodyPr wrap="square" lIns="0" tIns="0" rIns="0" bIns="0" rtlCol="0">
            <a:noAutofit/>
          </a:bodyPr>
          <a:lstStyle/>
          <a:p>
            <a:endParaRPr/>
          </a:p>
        </p:txBody>
      </p:sp>
      <p:sp>
        <p:nvSpPr>
          <p:cNvPr id="13" name="object 13"/>
          <p:cNvSpPr txBox="1"/>
          <p:nvPr/>
        </p:nvSpPr>
        <p:spPr>
          <a:xfrm>
            <a:off x="5206288" y="5481117"/>
            <a:ext cx="1785097" cy="316006"/>
          </a:xfrm>
          <a:prstGeom prst="rect">
            <a:avLst/>
          </a:prstGeom>
        </p:spPr>
        <p:txBody>
          <a:bodyPr vert="horz" wrap="square" lIns="0" tIns="0" rIns="0" bIns="0" rtlCol="0">
            <a:noAutofit/>
          </a:bodyPr>
          <a:lstStyle/>
          <a:p>
            <a:pPr marL="11202"/>
            <a:r>
              <a:rPr sz="2030" b="1" spc="4" dirty="0">
                <a:latin typeface="Century Gothic"/>
                <a:cs typeface="Century Gothic"/>
              </a:rPr>
              <a:t>Mental</a:t>
            </a:r>
            <a:r>
              <a:rPr sz="2030" b="1" spc="9" dirty="0">
                <a:latin typeface="Century Gothic"/>
                <a:cs typeface="Century Gothic"/>
              </a:rPr>
              <a:t> </a:t>
            </a:r>
            <a:r>
              <a:rPr sz="2030" b="1" spc="4" dirty="0">
                <a:latin typeface="Century Gothic"/>
                <a:cs typeface="Century Gothic"/>
              </a:rPr>
              <a:t>Health</a:t>
            </a:r>
            <a:endParaRPr sz="2030">
              <a:latin typeface="Century Gothic"/>
              <a:cs typeface="Century Gothic"/>
            </a:endParaRPr>
          </a:p>
        </p:txBody>
      </p:sp>
      <p:sp>
        <p:nvSpPr>
          <p:cNvPr id="14" name="object 14"/>
          <p:cNvSpPr/>
          <p:nvPr/>
        </p:nvSpPr>
        <p:spPr>
          <a:xfrm>
            <a:off x="3544403" y="2535142"/>
            <a:ext cx="2707706" cy="2708479"/>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txBox="1"/>
          <p:nvPr/>
        </p:nvSpPr>
        <p:spPr>
          <a:xfrm>
            <a:off x="3742078" y="3440662"/>
            <a:ext cx="1069041" cy="875179"/>
          </a:xfrm>
          <a:prstGeom prst="rect">
            <a:avLst/>
          </a:prstGeom>
        </p:spPr>
        <p:txBody>
          <a:bodyPr vert="horz" wrap="square" lIns="0" tIns="0" rIns="0" bIns="0" rtlCol="0">
            <a:noAutofit/>
          </a:bodyPr>
          <a:lstStyle/>
          <a:p>
            <a:pPr algn="ctr"/>
            <a:r>
              <a:rPr sz="2030" b="1" spc="12" dirty="0">
                <a:latin typeface="Century Gothic"/>
                <a:cs typeface="Century Gothic"/>
              </a:rPr>
              <a:t>DCF</a:t>
            </a:r>
            <a:endParaRPr sz="2030">
              <a:latin typeface="Century Gothic"/>
              <a:cs typeface="Century Gothic"/>
            </a:endParaRPr>
          </a:p>
          <a:p>
            <a:pPr algn="ctr">
              <a:lnSpc>
                <a:spcPts val="2153"/>
              </a:lnSpc>
            </a:pPr>
            <a:r>
              <a:rPr sz="2030" b="1" spc="12" dirty="0">
                <a:latin typeface="Century Gothic"/>
                <a:cs typeface="Century Gothic"/>
              </a:rPr>
              <a:t>Fam</a:t>
            </a:r>
            <a:r>
              <a:rPr sz="2030" b="1" dirty="0">
                <a:latin typeface="Century Gothic"/>
                <a:cs typeface="Century Gothic"/>
              </a:rPr>
              <a:t>il</a:t>
            </a:r>
            <a:r>
              <a:rPr sz="2030" b="1" spc="9" dirty="0">
                <a:latin typeface="Century Gothic"/>
                <a:cs typeface="Century Gothic"/>
              </a:rPr>
              <a:t>y</a:t>
            </a:r>
            <a:endParaRPr sz="2030">
              <a:latin typeface="Century Gothic"/>
              <a:cs typeface="Century Gothic"/>
            </a:endParaRPr>
          </a:p>
          <a:p>
            <a:pPr algn="ctr">
              <a:lnSpc>
                <a:spcPts val="2246"/>
              </a:lnSpc>
            </a:pPr>
            <a:r>
              <a:rPr sz="2030" b="1" spc="9" dirty="0">
                <a:latin typeface="Century Gothic"/>
                <a:cs typeface="Century Gothic"/>
              </a:rPr>
              <a:t>S</a:t>
            </a:r>
            <a:r>
              <a:rPr sz="2030" b="1" spc="4" dirty="0">
                <a:latin typeface="Century Gothic"/>
                <a:cs typeface="Century Gothic"/>
              </a:rPr>
              <a:t>e</a:t>
            </a:r>
            <a:r>
              <a:rPr sz="2030" b="1" spc="9" dirty="0">
                <a:latin typeface="Century Gothic"/>
                <a:cs typeface="Century Gothic"/>
              </a:rPr>
              <a:t>rv</a:t>
            </a:r>
            <a:r>
              <a:rPr sz="2030" b="1" dirty="0">
                <a:latin typeface="Century Gothic"/>
                <a:cs typeface="Century Gothic"/>
              </a:rPr>
              <a:t>i</a:t>
            </a:r>
            <a:r>
              <a:rPr sz="2030" b="1" spc="9" dirty="0">
                <a:latin typeface="Century Gothic"/>
                <a:cs typeface="Century Gothic"/>
              </a:rPr>
              <a:t>ces</a:t>
            </a:r>
            <a:endParaRPr sz="2030">
              <a:latin typeface="Century Gothic"/>
              <a:cs typeface="Century Gothic"/>
            </a:endParaRPr>
          </a:p>
        </p:txBody>
      </p:sp>
      <p:grpSp>
        <p:nvGrpSpPr>
          <p:cNvPr id="16" name="Group 15"/>
          <p:cNvGrpSpPr/>
          <p:nvPr/>
        </p:nvGrpSpPr>
        <p:grpSpPr>
          <a:xfrm>
            <a:off x="9864549" y="393797"/>
            <a:ext cx="1306703" cy="1169614"/>
            <a:chOff x="3184855" y="2847536"/>
            <a:chExt cx="2090530" cy="2273104"/>
          </a:xfrm>
        </p:grpSpPr>
        <p:sp>
          <p:nvSpPr>
            <p:cNvPr id="17" name="5-Point Star 1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772920" y="3753257"/>
              <a:ext cx="914400" cy="812866"/>
            </a:xfrm>
            <a:prstGeom prst="rect">
              <a:avLst/>
            </a:prstGeom>
            <a:noFill/>
          </p:spPr>
          <p:txBody>
            <a:bodyPr wrap="square" rtlCol="0">
              <a:spAutoFit/>
            </a:bodyPr>
            <a:lstStyle/>
            <a:p>
              <a:pPr algn="ctr"/>
              <a:r>
                <a:rPr lang="en-US" sz="2118" dirty="0">
                  <a:solidFill>
                    <a:schemeClr val="bg1"/>
                  </a:solidFill>
                  <a:latin typeface="+mj-lt"/>
                </a:rPr>
                <a:t>TFI</a:t>
              </a:r>
            </a:p>
          </p:txBody>
        </p:sp>
      </p:grpSp>
    </p:spTree>
    <p:extLst>
      <p:ext uri="{BB962C8B-B14F-4D97-AF65-F5344CB8AC3E}">
        <p14:creationId xmlns:p14="http://schemas.microsoft.com/office/powerpoint/2010/main" val="1309616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2102225" y="0"/>
            <a:ext cx="7987553" cy="1143000"/>
          </a:xfrm>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Takin</a:t>
            </a:r>
            <a:r>
              <a:rPr spc="-26" dirty="0">
                <a:solidFill>
                  <a:srgbClr val="000000"/>
                </a:solidFill>
                <a:latin typeface="Calibri"/>
                <a:cs typeface="Calibri"/>
              </a:rPr>
              <a:t>g</a:t>
            </a:r>
            <a:r>
              <a:rPr spc="-190" dirty="0">
                <a:solidFill>
                  <a:srgbClr val="000000"/>
                </a:solidFill>
                <a:latin typeface="Calibri"/>
                <a:cs typeface="Calibri"/>
              </a:rPr>
              <a:t> </a:t>
            </a:r>
            <a:r>
              <a:rPr spc="-119" dirty="0">
                <a:solidFill>
                  <a:srgbClr val="000000"/>
                </a:solidFill>
                <a:latin typeface="Calibri"/>
                <a:cs typeface="Calibri"/>
              </a:rPr>
              <a:t>Car</a:t>
            </a:r>
            <a:r>
              <a:rPr spc="-26" dirty="0">
                <a:solidFill>
                  <a:srgbClr val="000000"/>
                </a:solidFill>
                <a:latin typeface="Calibri"/>
                <a:cs typeface="Calibri"/>
              </a:rPr>
              <a:t>e</a:t>
            </a:r>
            <a:r>
              <a:rPr spc="-190" dirty="0">
                <a:solidFill>
                  <a:srgbClr val="000000"/>
                </a:solidFill>
                <a:latin typeface="Calibri"/>
                <a:cs typeface="Calibri"/>
              </a:rPr>
              <a:t> </a:t>
            </a:r>
            <a:r>
              <a:rPr spc="-124" dirty="0">
                <a:solidFill>
                  <a:srgbClr val="000000"/>
                </a:solidFill>
                <a:latin typeface="Calibri"/>
                <a:cs typeface="Calibri"/>
              </a:rPr>
              <a:t>o</a:t>
            </a:r>
            <a:r>
              <a:rPr spc="-12" dirty="0">
                <a:solidFill>
                  <a:srgbClr val="000000"/>
                </a:solidFill>
                <a:latin typeface="Calibri"/>
                <a:cs typeface="Calibri"/>
              </a:rPr>
              <a:t>f</a:t>
            </a:r>
            <a:r>
              <a:rPr spc="-190" dirty="0">
                <a:solidFill>
                  <a:srgbClr val="000000"/>
                </a:solidFill>
                <a:latin typeface="Calibri"/>
                <a:cs typeface="Calibri"/>
              </a:rPr>
              <a:t> </a:t>
            </a:r>
            <a:r>
              <a:rPr spc="-115" dirty="0">
                <a:solidFill>
                  <a:srgbClr val="000000"/>
                </a:solidFill>
                <a:latin typeface="Calibri"/>
                <a:cs typeface="Calibri"/>
              </a:rPr>
              <a:t>Yourself</a:t>
            </a:r>
            <a:endParaRPr dirty="0">
              <a:solidFill>
                <a:srgbClr val="000000"/>
              </a:solidFill>
              <a:latin typeface="Calibri"/>
              <a:cs typeface="Calibri"/>
            </a:endParaRPr>
          </a:p>
        </p:txBody>
      </p:sp>
      <p:sp>
        <p:nvSpPr>
          <p:cNvPr id="8" name="object 8"/>
          <p:cNvSpPr/>
          <p:nvPr/>
        </p:nvSpPr>
        <p:spPr>
          <a:xfrm>
            <a:off x="2244052" y="2003034"/>
            <a:ext cx="2407404" cy="1872964"/>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E47026"/>
          </a:solidFill>
        </p:spPr>
        <p:txBody>
          <a:bodyPr wrap="square" lIns="0" tIns="0" rIns="0" bIns="0" rtlCol="0">
            <a:noAutofit/>
          </a:bodyPr>
          <a:lstStyle/>
          <a:p>
            <a:endParaRPr/>
          </a:p>
        </p:txBody>
      </p:sp>
      <p:sp>
        <p:nvSpPr>
          <p:cNvPr id="9" name="object 9"/>
          <p:cNvSpPr/>
          <p:nvPr/>
        </p:nvSpPr>
        <p:spPr>
          <a:xfrm>
            <a:off x="2244052" y="2003038"/>
            <a:ext cx="2407404" cy="1872965"/>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0" name="object 10"/>
          <p:cNvSpPr txBox="1"/>
          <p:nvPr/>
        </p:nvSpPr>
        <p:spPr>
          <a:xfrm>
            <a:off x="2311307" y="2059241"/>
            <a:ext cx="2140324" cy="1619810"/>
          </a:xfrm>
          <a:prstGeom prst="rect">
            <a:avLst/>
          </a:prstGeom>
        </p:spPr>
        <p:txBody>
          <a:bodyPr vert="horz" wrap="square" lIns="0" tIns="0" rIns="0" bIns="0" rtlCol="0">
            <a:noAutofit/>
          </a:bodyPr>
          <a:lstStyle/>
          <a:p>
            <a:pPr marL="11202"/>
            <a:r>
              <a:rPr sz="2030" spc="9" dirty="0">
                <a:latin typeface="Calibri"/>
                <a:cs typeface="Calibri"/>
              </a:rPr>
              <a:t>Recognize signs</a:t>
            </a:r>
            <a:endParaRPr sz="2030" dirty="0">
              <a:latin typeface="Calibri"/>
              <a:cs typeface="Calibri"/>
            </a:endParaRPr>
          </a:p>
          <a:p>
            <a:pPr>
              <a:lnSpc>
                <a:spcPts val="662"/>
              </a:lnSpc>
              <a:spcBef>
                <a:spcPts val="12"/>
              </a:spcBef>
            </a:pPr>
            <a:endParaRPr sz="706" dirty="0">
              <a:latin typeface="Calibri"/>
              <a:cs typeface="Calibri"/>
            </a:endParaRPr>
          </a:p>
          <a:p>
            <a:pPr marL="165237" indent="-154595">
              <a:buClr>
                <a:srgbClr val="FFFFFF"/>
              </a:buClr>
              <a:buFont typeface="Century Gothic"/>
              <a:buChar char="•"/>
              <a:tabLst>
                <a:tab pos="171399" algn="l"/>
              </a:tabLst>
            </a:pPr>
            <a:r>
              <a:rPr dirty="0">
                <a:latin typeface="Calibri"/>
                <a:cs typeface="Calibri"/>
              </a:rPr>
              <a:t>Irritability</a:t>
            </a:r>
          </a:p>
          <a:p>
            <a:pPr marL="165237" marR="11202" indent="-154595">
              <a:lnSpc>
                <a:spcPts val="1685"/>
              </a:lnSpc>
              <a:spcBef>
                <a:spcPts val="300"/>
              </a:spcBef>
              <a:buClr>
                <a:srgbClr val="FFFFFF"/>
              </a:buClr>
              <a:buFont typeface="Century Gothic"/>
              <a:buChar char="•"/>
              <a:tabLst>
                <a:tab pos="171399" algn="l"/>
              </a:tabLst>
            </a:pPr>
            <a:r>
              <a:rPr dirty="0">
                <a:latin typeface="Calibri"/>
                <a:cs typeface="Calibri"/>
              </a:rPr>
              <a:t>Di</a:t>
            </a:r>
            <a:r>
              <a:rPr spc="4" dirty="0">
                <a:latin typeface="Calibri"/>
                <a:cs typeface="Calibri"/>
              </a:rPr>
              <a:t>f</a:t>
            </a:r>
            <a:r>
              <a:rPr dirty="0">
                <a:latin typeface="Calibri"/>
                <a:cs typeface="Calibri"/>
              </a:rPr>
              <a:t>ficulty planning &amp; concentrating</a:t>
            </a:r>
          </a:p>
          <a:p>
            <a:pPr marL="171399" indent="-160757">
              <a:spcBef>
                <a:spcPts val="132"/>
              </a:spcBef>
              <a:buClr>
                <a:srgbClr val="FFFFFF"/>
              </a:buClr>
              <a:buFont typeface="Century Gothic"/>
              <a:buChar char="•"/>
              <a:tabLst>
                <a:tab pos="171399" algn="l"/>
              </a:tabLst>
            </a:pPr>
            <a:r>
              <a:rPr dirty="0">
                <a:latin typeface="Calibri"/>
                <a:cs typeface="Calibri"/>
              </a:rPr>
              <a:t>Numb</a:t>
            </a:r>
          </a:p>
          <a:p>
            <a:pPr marL="171399" indent="-160757">
              <a:spcBef>
                <a:spcPts val="57"/>
              </a:spcBef>
              <a:buClr>
                <a:srgbClr val="FFFFFF"/>
              </a:buClr>
              <a:buFont typeface="Century Gothic"/>
              <a:buChar char="•"/>
              <a:tabLst>
                <a:tab pos="171399" algn="l"/>
              </a:tabLst>
            </a:pPr>
            <a:r>
              <a:rPr dirty="0">
                <a:latin typeface="Calibri"/>
                <a:cs typeface="Calibri"/>
              </a:rPr>
              <a:t>Intensive feeling</a:t>
            </a:r>
          </a:p>
        </p:txBody>
      </p:sp>
      <p:sp>
        <p:nvSpPr>
          <p:cNvPr id="11" name="object 11"/>
          <p:cNvSpPr/>
          <p:nvPr/>
        </p:nvSpPr>
        <p:spPr>
          <a:xfrm>
            <a:off x="4892197" y="2003034"/>
            <a:ext cx="2407404" cy="1872964"/>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D5D23F"/>
          </a:solidFill>
        </p:spPr>
        <p:txBody>
          <a:bodyPr wrap="square" lIns="0" tIns="0" rIns="0" bIns="0" rtlCol="0">
            <a:noAutofit/>
          </a:bodyPr>
          <a:lstStyle/>
          <a:p>
            <a:endParaRPr/>
          </a:p>
        </p:txBody>
      </p:sp>
      <p:sp>
        <p:nvSpPr>
          <p:cNvPr id="12" name="object 12"/>
          <p:cNvSpPr/>
          <p:nvPr/>
        </p:nvSpPr>
        <p:spPr>
          <a:xfrm>
            <a:off x="4892197" y="2003038"/>
            <a:ext cx="2407404" cy="1872965"/>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3" name="object 13"/>
          <p:cNvSpPr txBox="1"/>
          <p:nvPr/>
        </p:nvSpPr>
        <p:spPr>
          <a:xfrm>
            <a:off x="4959453" y="2059241"/>
            <a:ext cx="2166657" cy="1144121"/>
          </a:xfrm>
          <a:prstGeom prst="rect">
            <a:avLst/>
          </a:prstGeom>
        </p:spPr>
        <p:txBody>
          <a:bodyPr vert="horz" wrap="square" lIns="0" tIns="0" rIns="0" bIns="0" rtlCol="0">
            <a:noAutofit/>
          </a:bodyPr>
          <a:lstStyle/>
          <a:p>
            <a:pPr marL="11202"/>
            <a:r>
              <a:rPr sz="2030" spc="9" dirty="0">
                <a:latin typeface="Calibri"/>
                <a:cs typeface="Calibri"/>
              </a:rPr>
              <a:t>Don’t </a:t>
            </a:r>
            <a:r>
              <a:rPr sz="2030" spc="12" dirty="0">
                <a:latin typeface="Calibri"/>
                <a:cs typeface="Calibri"/>
              </a:rPr>
              <a:t>go</a:t>
            </a:r>
            <a:r>
              <a:rPr sz="2030" spc="9" dirty="0">
                <a:latin typeface="Calibri"/>
                <a:cs typeface="Calibri"/>
              </a:rPr>
              <a:t> </a:t>
            </a:r>
            <a:r>
              <a:rPr sz="2030" spc="4" dirty="0">
                <a:latin typeface="Calibri"/>
                <a:cs typeface="Calibri"/>
              </a:rPr>
              <a:t>it</a:t>
            </a:r>
            <a:r>
              <a:rPr sz="2030" spc="9" dirty="0">
                <a:latin typeface="Calibri"/>
                <a:cs typeface="Calibri"/>
              </a:rPr>
              <a:t> alone</a:t>
            </a:r>
            <a:endParaRPr sz="2030" dirty="0">
              <a:latin typeface="Calibri"/>
              <a:cs typeface="Calibri"/>
            </a:endParaRPr>
          </a:p>
          <a:p>
            <a:pPr>
              <a:lnSpc>
                <a:spcPts val="662"/>
              </a:lnSpc>
              <a:spcBef>
                <a:spcPts val="12"/>
              </a:spcBef>
            </a:pPr>
            <a:endParaRPr sz="706" dirty="0">
              <a:latin typeface="Calibri"/>
              <a:cs typeface="Calibri"/>
            </a:endParaRPr>
          </a:p>
          <a:p>
            <a:pPr marL="171399" indent="-160757">
              <a:buFont typeface="Century Gothic"/>
              <a:buChar char="•"/>
              <a:tabLst>
                <a:tab pos="171399" algn="l"/>
              </a:tabLst>
            </a:pPr>
            <a:r>
              <a:rPr spc="-79" dirty="0">
                <a:latin typeface="Calibri"/>
                <a:cs typeface="Calibri"/>
              </a:rPr>
              <a:t>T</a:t>
            </a:r>
            <a:r>
              <a:rPr dirty="0">
                <a:latin typeface="Calibri"/>
                <a:cs typeface="Calibri"/>
              </a:rPr>
              <a:t>eams</a:t>
            </a:r>
          </a:p>
          <a:p>
            <a:pPr marL="171399" indent="-160757">
              <a:spcBef>
                <a:spcPts val="57"/>
              </a:spcBef>
              <a:buFont typeface="Century Gothic"/>
              <a:buChar char="•"/>
              <a:tabLst>
                <a:tab pos="171399" algn="l"/>
              </a:tabLst>
            </a:pPr>
            <a:r>
              <a:rPr dirty="0">
                <a:latin typeface="Calibri"/>
                <a:cs typeface="Calibri"/>
              </a:rPr>
              <a:t>Administrators</a:t>
            </a:r>
          </a:p>
          <a:p>
            <a:pPr marL="171399" indent="-160757">
              <a:spcBef>
                <a:spcPts val="57"/>
              </a:spcBef>
              <a:buFont typeface="Century Gothic"/>
              <a:buChar char="•"/>
              <a:tabLst>
                <a:tab pos="171399" algn="l"/>
              </a:tabLst>
            </a:pPr>
            <a:r>
              <a:rPr dirty="0">
                <a:latin typeface="Calibri"/>
                <a:cs typeface="Calibri"/>
              </a:rPr>
              <a:t>Colleagues</a:t>
            </a:r>
          </a:p>
        </p:txBody>
      </p:sp>
      <p:sp>
        <p:nvSpPr>
          <p:cNvPr id="14" name="object 14"/>
          <p:cNvSpPr/>
          <p:nvPr/>
        </p:nvSpPr>
        <p:spPr>
          <a:xfrm>
            <a:off x="7540342" y="2003034"/>
            <a:ext cx="2407404" cy="1872964"/>
          </a:xfrm>
          <a:custGeom>
            <a:avLst/>
            <a:gdLst/>
            <a:ahLst/>
            <a:cxnLst/>
            <a:rect l="l" t="t" r="r" b="b"/>
            <a:pathLst>
              <a:path w="2728391" h="2122693">
                <a:moveTo>
                  <a:pt x="0" y="0"/>
                </a:moveTo>
                <a:lnTo>
                  <a:pt x="2728391" y="0"/>
                </a:lnTo>
                <a:lnTo>
                  <a:pt x="2728391" y="2122693"/>
                </a:lnTo>
                <a:lnTo>
                  <a:pt x="0" y="2122693"/>
                </a:lnTo>
                <a:lnTo>
                  <a:pt x="0" y="0"/>
                </a:lnTo>
                <a:close/>
              </a:path>
            </a:pathLst>
          </a:custGeom>
          <a:solidFill>
            <a:srgbClr val="9FC6DC"/>
          </a:solidFill>
        </p:spPr>
        <p:txBody>
          <a:bodyPr wrap="square" lIns="0" tIns="0" rIns="0" bIns="0" rtlCol="0">
            <a:noAutofit/>
          </a:bodyPr>
          <a:lstStyle/>
          <a:p>
            <a:endParaRPr/>
          </a:p>
        </p:txBody>
      </p:sp>
      <p:sp>
        <p:nvSpPr>
          <p:cNvPr id="15" name="object 15"/>
          <p:cNvSpPr/>
          <p:nvPr/>
        </p:nvSpPr>
        <p:spPr>
          <a:xfrm>
            <a:off x="7540342" y="2003038"/>
            <a:ext cx="2407404" cy="1872965"/>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6" name="object 16"/>
          <p:cNvSpPr txBox="1"/>
          <p:nvPr/>
        </p:nvSpPr>
        <p:spPr>
          <a:xfrm>
            <a:off x="7540343" y="2059241"/>
            <a:ext cx="2260693" cy="1654141"/>
          </a:xfrm>
          <a:prstGeom prst="rect">
            <a:avLst/>
          </a:prstGeom>
        </p:spPr>
        <p:txBody>
          <a:bodyPr vert="horz" wrap="square" lIns="0" tIns="0" rIns="0" bIns="0" rtlCol="0">
            <a:noAutofit/>
          </a:bodyPr>
          <a:lstStyle/>
          <a:p>
            <a:pPr marL="11202" marR="11202">
              <a:lnSpc>
                <a:spcPct val="90400"/>
              </a:lnSpc>
            </a:pPr>
            <a:r>
              <a:rPr sz="2030" spc="9" dirty="0">
                <a:solidFill>
                  <a:srgbClr val="000000"/>
                </a:solidFill>
                <a:latin typeface="Calibri"/>
                <a:cs typeface="Calibri"/>
              </a:rPr>
              <a:t>Recognize as occupational</a:t>
            </a:r>
            <a:r>
              <a:rPr sz="2030" spc="4" dirty="0">
                <a:solidFill>
                  <a:srgbClr val="000000"/>
                </a:solidFill>
                <a:latin typeface="Calibri"/>
                <a:cs typeface="Calibri"/>
              </a:rPr>
              <a:t> haza</a:t>
            </a:r>
            <a:r>
              <a:rPr sz="2030" spc="-9" dirty="0">
                <a:solidFill>
                  <a:srgbClr val="000000"/>
                </a:solidFill>
                <a:latin typeface="Calibri"/>
                <a:cs typeface="Calibri"/>
              </a:rPr>
              <a:t>r</a:t>
            </a:r>
            <a:r>
              <a:rPr sz="2030" spc="12" dirty="0">
                <a:solidFill>
                  <a:srgbClr val="000000"/>
                </a:solidFill>
                <a:latin typeface="Calibri"/>
                <a:cs typeface="Calibri"/>
              </a:rPr>
              <a:t>d</a:t>
            </a:r>
            <a:endParaRPr sz="2030" dirty="0">
              <a:solidFill>
                <a:srgbClr val="000000"/>
              </a:solidFill>
              <a:latin typeface="Calibri"/>
              <a:cs typeface="Calibri"/>
            </a:endParaRPr>
          </a:p>
          <a:p>
            <a:pPr>
              <a:lnSpc>
                <a:spcPts val="662"/>
              </a:lnSpc>
              <a:spcBef>
                <a:spcPts val="12"/>
              </a:spcBef>
            </a:pPr>
            <a:endParaRPr sz="706" dirty="0">
              <a:solidFill>
                <a:srgbClr val="000000"/>
              </a:solidFill>
              <a:latin typeface="Calibri"/>
              <a:cs typeface="Calibri"/>
            </a:endParaRPr>
          </a:p>
          <a:p>
            <a:pPr marL="171399" marR="32487" indent="-160757">
              <a:buClr>
                <a:srgbClr val="FFFFFF"/>
              </a:buClr>
              <a:buFont typeface="Century Gothic"/>
              <a:buChar char="•"/>
              <a:tabLst>
                <a:tab pos="171399" algn="l"/>
              </a:tabLst>
            </a:pPr>
            <a:r>
              <a:rPr dirty="0">
                <a:solidFill>
                  <a:srgbClr val="000000"/>
                </a:solidFill>
                <a:latin typeface="Calibri"/>
                <a:cs typeface="Calibri"/>
              </a:rPr>
              <a:t>“cost of caring”</a:t>
            </a:r>
          </a:p>
          <a:p>
            <a:pPr marL="171399" marR="161318" indent="-160757">
              <a:spcBef>
                <a:spcPts val="57"/>
              </a:spcBef>
              <a:buClr>
                <a:srgbClr val="FFFFFF"/>
              </a:buClr>
              <a:buFont typeface="Century Gothic"/>
              <a:buChar char="•"/>
              <a:tabLst>
                <a:tab pos="171399" algn="l"/>
              </a:tabLst>
            </a:pPr>
            <a:r>
              <a:rPr dirty="0">
                <a:solidFill>
                  <a:srgbClr val="000000"/>
                </a:solidFill>
                <a:latin typeface="Calibri"/>
                <a:cs typeface="Calibri"/>
              </a:rPr>
              <a:t>NOT weakness</a:t>
            </a:r>
          </a:p>
        </p:txBody>
      </p:sp>
      <p:sp>
        <p:nvSpPr>
          <p:cNvPr id="17" name="object 17"/>
          <p:cNvSpPr/>
          <p:nvPr/>
        </p:nvSpPr>
        <p:spPr>
          <a:xfrm>
            <a:off x="3568125" y="4116810"/>
            <a:ext cx="2407404" cy="1872965"/>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941100"/>
          </a:solidFill>
        </p:spPr>
        <p:txBody>
          <a:bodyPr wrap="square" lIns="0" tIns="0" rIns="0" bIns="0" rtlCol="0">
            <a:noAutofit/>
          </a:bodyPr>
          <a:lstStyle/>
          <a:p>
            <a:endParaRPr/>
          </a:p>
        </p:txBody>
      </p:sp>
      <p:sp>
        <p:nvSpPr>
          <p:cNvPr id="18" name="object 18"/>
          <p:cNvSpPr/>
          <p:nvPr/>
        </p:nvSpPr>
        <p:spPr>
          <a:xfrm>
            <a:off x="3568125" y="4116810"/>
            <a:ext cx="2407404" cy="1872965"/>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19" name="object 19"/>
          <p:cNvSpPr txBox="1"/>
          <p:nvPr/>
        </p:nvSpPr>
        <p:spPr>
          <a:xfrm>
            <a:off x="3635382" y="4212018"/>
            <a:ext cx="2008094" cy="1140759"/>
          </a:xfrm>
          <a:prstGeom prst="rect">
            <a:avLst/>
          </a:prstGeom>
        </p:spPr>
        <p:txBody>
          <a:bodyPr vert="horz" wrap="square" lIns="0" tIns="0" rIns="0" bIns="0" rtlCol="0">
            <a:noAutofit/>
          </a:bodyPr>
          <a:lstStyle/>
          <a:p>
            <a:pPr marL="11202" marR="171959">
              <a:lnSpc>
                <a:spcPts val="2153"/>
              </a:lnSpc>
            </a:pPr>
            <a:r>
              <a:rPr sz="2030" spc="9" dirty="0">
                <a:solidFill>
                  <a:srgbClr val="FFFFFF"/>
                </a:solidFill>
                <a:latin typeface="Calibri"/>
                <a:cs typeface="Calibri"/>
              </a:rPr>
              <a:t>S</a:t>
            </a:r>
            <a:r>
              <a:rPr sz="2030" spc="4" dirty="0">
                <a:solidFill>
                  <a:srgbClr val="FFFFFF"/>
                </a:solidFill>
                <a:latin typeface="Calibri"/>
                <a:cs typeface="Calibri"/>
              </a:rPr>
              <a:t>e</a:t>
            </a:r>
            <a:r>
              <a:rPr sz="2030" spc="9" dirty="0">
                <a:solidFill>
                  <a:srgbClr val="FFFFFF"/>
                </a:solidFill>
                <a:latin typeface="Calibri"/>
                <a:cs typeface="Calibri"/>
              </a:rPr>
              <a:t>ek help with own trauma</a:t>
            </a:r>
            <a:endParaRPr sz="2030" dirty="0">
              <a:latin typeface="Calibri"/>
              <a:cs typeface="Calibri"/>
            </a:endParaRPr>
          </a:p>
          <a:p>
            <a:pPr>
              <a:lnSpc>
                <a:spcPts val="618"/>
              </a:lnSpc>
              <a:spcBef>
                <a:spcPts val="32"/>
              </a:spcBef>
            </a:pPr>
            <a:endParaRPr sz="618" dirty="0">
              <a:latin typeface="Calibri"/>
              <a:cs typeface="Calibri"/>
            </a:endParaRPr>
          </a:p>
          <a:p>
            <a:pPr marL="171399" indent="-160757">
              <a:buClr>
                <a:srgbClr val="FFFFFF"/>
              </a:buClr>
              <a:buFont typeface="Century Gothic"/>
              <a:buChar char="•"/>
              <a:tabLst>
                <a:tab pos="171399" algn="l"/>
              </a:tabLst>
            </a:pPr>
            <a:r>
              <a:rPr dirty="0">
                <a:solidFill>
                  <a:srgbClr val="FFFFFF"/>
                </a:solidFill>
                <a:latin typeface="Calibri"/>
                <a:cs typeface="Calibri"/>
              </a:rPr>
              <a:t>Education</a:t>
            </a:r>
            <a:endParaRPr dirty="0">
              <a:latin typeface="Calibri"/>
              <a:cs typeface="Calibri"/>
            </a:endParaRPr>
          </a:p>
          <a:p>
            <a:pPr marL="171399" indent="-160757">
              <a:spcBef>
                <a:spcPts val="154"/>
              </a:spcBef>
              <a:buClr>
                <a:srgbClr val="FFFFFF"/>
              </a:buClr>
              <a:buFont typeface="Century Gothic"/>
              <a:buChar char="•"/>
              <a:tabLst>
                <a:tab pos="171399" algn="l"/>
              </a:tabLst>
            </a:pPr>
            <a:r>
              <a:rPr spc="-84" dirty="0">
                <a:solidFill>
                  <a:srgbClr val="FFFFFF"/>
                </a:solidFill>
                <a:latin typeface="Calibri"/>
                <a:cs typeface="Calibri"/>
              </a:rPr>
              <a:t>T</a:t>
            </a:r>
            <a:r>
              <a:rPr dirty="0">
                <a:solidFill>
                  <a:srgbClr val="FFFFFF"/>
                </a:solidFill>
                <a:latin typeface="Calibri"/>
                <a:cs typeface="Calibri"/>
              </a:rPr>
              <a:t>alk to p</a:t>
            </a:r>
            <a:r>
              <a:rPr spc="-9" dirty="0">
                <a:solidFill>
                  <a:srgbClr val="FFFFFF"/>
                </a:solidFill>
                <a:latin typeface="Calibri"/>
                <a:cs typeface="Calibri"/>
              </a:rPr>
              <a:t>r</a:t>
            </a:r>
            <a:r>
              <a:rPr dirty="0">
                <a:solidFill>
                  <a:srgbClr val="FFFFFF"/>
                </a:solidFill>
                <a:latin typeface="Calibri"/>
                <a:cs typeface="Calibri"/>
              </a:rPr>
              <a:t>ofessional</a:t>
            </a:r>
            <a:endParaRPr dirty="0">
              <a:latin typeface="Calibri"/>
              <a:cs typeface="Calibri"/>
            </a:endParaRPr>
          </a:p>
        </p:txBody>
      </p:sp>
      <p:sp>
        <p:nvSpPr>
          <p:cNvPr id="20" name="object 20"/>
          <p:cNvSpPr/>
          <p:nvPr/>
        </p:nvSpPr>
        <p:spPr>
          <a:xfrm>
            <a:off x="6175603" y="4162984"/>
            <a:ext cx="2407404" cy="1872965"/>
          </a:xfrm>
          <a:custGeom>
            <a:avLst/>
            <a:gdLst/>
            <a:ahLst/>
            <a:cxnLst/>
            <a:rect l="l" t="t" r="r" b="b"/>
            <a:pathLst>
              <a:path w="2728391" h="2122694">
                <a:moveTo>
                  <a:pt x="0" y="0"/>
                </a:moveTo>
                <a:lnTo>
                  <a:pt x="2728391" y="0"/>
                </a:lnTo>
                <a:lnTo>
                  <a:pt x="2728391" y="2122694"/>
                </a:lnTo>
                <a:lnTo>
                  <a:pt x="0" y="2122694"/>
                </a:lnTo>
                <a:lnTo>
                  <a:pt x="0" y="0"/>
                </a:lnTo>
                <a:close/>
              </a:path>
            </a:pathLst>
          </a:custGeom>
          <a:solidFill>
            <a:srgbClr val="A79E9E"/>
          </a:solidFill>
        </p:spPr>
        <p:txBody>
          <a:bodyPr wrap="square" lIns="0" tIns="0" rIns="0" bIns="0" rtlCol="0">
            <a:noAutofit/>
          </a:bodyPr>
          <a:lstStyle/>
          <a:p>
            <a:endParaRPr/>
          </a:p>
        </p:txBody>
      </p:sp>
      <p:sp>
        <p:nvSpPr>
          <p:cNvPr id="21" name="object 21"/>
          <p:cNvSpPr/>
          <p:nvPr/>
        </p:nvSpPr>
        <p:spPr>
          <a:xfrm>
            <a:off x="6216270" y="4116810"/>
            <a:ext cx="2407404" cy="1872965"/>
          </a:xfrm>
          <a:custGeom>
            <a:avLst/>
            <a:gdLst/>
            <a:ahLst/>
            <a:cxnLst/>
            <a:rect l="l" t="t" r="r" b="b"/>
            <a:pathLst>
              <a:path w="2728391" h="2122694">
                <a:moveTo>
                  <a:pt x="0" y="0"/>
                </a:moveTo>
                <a:lnTo>
                  <a:pt x="2728391" y="0"/>
                </a:lnTo>
                <a:lnTo>
                  <a:pt x="2728391" y="2122694"/>
                </a:lnTo>
                <a:lnTo>
                  <a:pt x="0" y="2122694"/>
                </a:lnTo>
                <a:lnTo>
                  <a:pt x="0" y="0"/>
                </a:lnTo>
                <a:close/>
              </a:path>
            </a:pathLst>
          </a:custGeom>
          <a:ln w="28039">
            <a:solidFill>
              <a:srgbClr val="FFFFFF"/>
            </a:solidFill>
          </a:ln>
        </p:spPr>
        <p:txBody>
          <a:bodyPr wrap="square" lIns="0" tIns="0" rIns="0" bIns="0" rtlCol="0">
            <a:noAutofit/>
          </a:bodyPr>
          <a:lstStyle/>
          <a:p>
            <a:endParaRPr/>
          </a:p>
        </p:txBody>
      </p:sp>
      <p:sp>
        <p:nvSpPr>
          <p:cNvPr id="22" name="object 22"/>
          <p:cNvSpPr txBox="1"/>
          <p:nvPr/>
        </p:nvSpPr>
        <p:spPr>
          <a:xfrm>
            <a:off x="6514213" y="4212018"/>
            <a:ext cx="1730185" cy="1732889"/>
          </a:xfrm>
          <a:prstGeom prst="rect">
            <a:avLst/>
          </a:prstGeom>
        </p:spPr>
        <p:txBody>
          <a:bodyPr vert="horz" wrap="square" lIns="0" tIns="0" rIns="0" bIns="0" rtlCol="0">
            <a:noAutofit/>
          </a:bodyPr>
          <a:lstStyle/>
          <a:p>
            <a:pPr marL="11202" marR="11202">
              <a:lnSpc>
                <a:spcPts val="2153"/>
              </a:lnSpc>
            </a:pPr>
            <a:r>
              <a:rPr sz="2030" spc="9" dirty="0">
                <a:solidFill>
                  <a:srgbClr val="FFFFFF"/>
                </a:solidFill>
                <a:latin typeface="Calibri"/>
                <a:cs typeface="Calibri"/>
              </a:rPr>
              <a:t>Attend to </a:t>
            </a:r>
            <a:r>
              <a:rPr sz="2030" spc="4" dirty="0">
                <a:solidFill>
                  <a:srgbClr val="FFFFFF"/>
                </a:solidFill>
                <a:latin typeface="Calibri"/>
                <a:cs typeface="Calibri"/>
              </a:rPr>
              <a:t>self</a:t>
            </a:r>
            <a:r>
              <a:rPr sz="2030" spc="9" dirty="0">
                <a:solidFill>
                  <a:srgbClr val="FFFFFF"/>
                </a:solidFill>
                <a:latin typeface="Calibri"/>
                <a:cs typeface="Calibri"/>
              </a:rPr>
              <a:t> ca</a:t>
            </a:r>
            <a:r>
              <a:rPr sz="2030" spc="-4" dirty="0">
                <a:solidFill>
                  <a:srgbClr val="FFFFFF"/>
                </a:solidFill>
                <a:latin typeface="Calibri"/>
                <a:cs typeface="Calibri"/>
              </a:rPr>
              <a:t>r</a:t>
            </a:r>
            <a:r>
              <a:rPr sz="2030" spc="9" dirty="0">
                <a:solidFill>
                  <a:srgbClr val="FFFFFF"/>
                </a:solidFill>
                <a:latin typeface="Calibri"/>
                <a:cs typeface="Calibri"/>
              </a:rPr>
              <a:t>e</a:t>
            </a:r>
            <a:endParaRPr sz="2030" dirty="0">
              <a:latin typeface="Calibri"/>
              <a:cs typeface="Calibri"/>
            </a:endParaRPr>
          </a:p>
          <a:p>
            <a:pPr>
              <a:lnSpc>
                <a:spcPts val="618"/>
              </a:lnSpc>
              <a:spcBef>
                <a:spcPts val="32"/>
              </a:spcBef>
            </a:pPr>
            <a:endParaRPr sz="618" dirty="0">
              <a:latin typeface="Calibri"/>
              <a:cs typeface="Calibri"/>
            </a:endParaRPr>
          </a:p>
          <a:p>
            <a:pPr marL="171399" indent="-160757">
              <a:buClr>
                <a:srgbClr val="FFFFFF"/>
              </a:buClr>
              <a:buFont typeface="Century Gothic"/>
              <a:buChar char="•"/>
              <a:tabLst>
                <a:tab pos="171399" algn="l"/>
              </a:tabLst>
            </a:pPr>
            <a:r>
              <a:rPr dirty="0">
                <a:solidFill>
                  <a:srgbClr val="FFFFFF"/>
                </a:solidFill>
                <a:latin typeface="Calibri"/>
                <a:cs typeface="Calibri"/>
              </a:rPr>
              <a:t>Eat well</a:t>
            </a:r>
            <a:endParaRPr dirty="0">
              <a:latin typeface="Calibri"/>
              <a:cs typeface="Calibri"/>
            </a:endParaRPr>
          </a:p>
          <a:p>
            <a:pPr marL="171399" indent="-160757">
              <a:spcBef>
                <a:spcPts val="154"/>
              </a:spcBef>
              <a:buClr>
                <a:srgbClr val="FFFFFF"/>
              </a:buClr>
              <a:buFont typeface="Century Gothic"/>
              <a:buChar char="•"/>
              <a:tabLst>
                <a:tab pos="171399" algn="l"/>
              </a:tabLst>
            </a:pPr>
            <a:r>
              <a:rPr dirty="0">
                <a:solidFill>
                  <a:srgbClr val="FFFFFF"/>
                </a:solidFill>
                <a:latin typeface="Calibri"/>
                <a:cs typeface="Calibri"/>
              </a:rPr>
              <a:t>Exe</a:t>
            </a:r>
            <a:r>
              <a:rPr spc="-12" dirty="0">
                <a:solidFill>
                  <a:srgbClr val="FFFFFF"/>
                </a:solidFill>
                <a:latin typeface="Calibri"/>
                <a:cs typeface="Calibri"/>
              </a:rPr>
              <a:t>r</a:t>
            </a:r>
            <a:r>
              <a:rPr dirty="0">
                <a:solidFill>
                  <a:srgbClr val="FFFFFF"/>
                </a:solidFill>
                <a:latin typeface="Calibri"/>
                <a:cs typeface="Calibri"/>
              </a:rPr>
              <a:t>cise</a:t>
            </a:r>
            <a:endParaRPr dirty="0">
              <a:latin typeface="Calibri"/>
              <a:cs typeface="Calibri"/>
            </a:endParaRPr>
          </a:p>
          <a:p>
            <a:pPr marL="171399" indent="-160757">
              <a:spcBef>
                <a:spcPts val="57"/>
              </a:spcBef>
              <a:buClr>
                <a:srgbClr val="FFFFFF"/>
              </a:buClr>
              <a:buFont typeface="Century Gothic"/>
              <a:buChar char="•"/>
              <a:tabLst>
                <a:tab pos="171399" algn="l"/>
              </a:tabLst>
            </a:pPr>
            <a:r>
              <a:rPr dirty="0">
                <a:solidFill>
                  <a:srgbClr val="FFFFFF"/>
                </a:solidFill>
                <a:latin typeface="Calibri"/>
                <a:cs typeface="Calibri"/>
              </a:rPr>
              <a:t>Sleep</a:t>
            </a:r>
            <a:endParaRPr lang="en-US" dirty="0">
              <a:solidFill>
                <a:srgbClr val="FFFFFF"/>
              </a:solidFill>
              <a:latin typeface="Calibri"/>
              <a:cs typeface="Calibri"/>
            </a:endParaRPr>
          </a:p>
          <a:p>
            <a:pPr marL="171399" indent="-160757">
              <a:spcBef>
                <a:spcPts val="57"/>
              </a:spcBef>
              <a:buClr>
                <a:srgbClr val="FFFFFF"/>
              </a:buClr>
              <a:buFont typeface="Century Gothic"/>
              <a:buChar char="•"/>
              <a:tabLst>
                <a:tab pos="171399" algn="l"/>
              </a:tabLst>
            </a:pPr>
            <a:r>
              <a:rPr lang="en-US" dirty="0">
                <a:solidFill>
                  <a:srgbClr val="FFFFFF"/>
                </a:solidFill>
                <a:latin typeface="Calibri"/>
                <a:cs typeface="Calibri"/>
              </a:rPr>
              <a:t>Laugh &amp; Cry</a:t>
            </a:r>
            <a:endParaRPr dirty="0">
              <a:latin typeface="Calibri"/>
              <a:cs typeface="Calibri"/>
            </a:endParaRPr>
          </a:p>
        </p:txBody>
      </p:sp>
      <p:sp>
        <p:nvSpPr>
          <p:cNvPr id="23" name="object 23"/>
          <p:cNvSpPr/>
          <p:nvPr/>
        </p:nvSpPr>
        <p:spPr>
          <a:xfrm>
            <a:off x="7136796" y="1142369"/>
            <a:ext cx="3209873" cy="713508"/>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0891247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F86F6D0D-F09E-5149-B64E-1A73CF76845D}"/>
              </a:ext>
            </a:extLst>
          </p:cNvPr>
          <p:cNvSpPr>
            <a:spLocks noGrp="1" noChangeArrowheads="1"/>
          </p:cNvSpPr>
          <p:nvPr>
            <p:ph type="ctrTitle" idx="4294967295"/>
          </p:nvPr>
        </p:nvSpPr>
        <p:spPr>
          <a:xfrm>
            <a:off x="3267075" y="578735"/>
            <a:ext cx="5657850" cy="2298576"/>
          </a:xfrm>
          <a:prstGeom prst="rect">
            <a:avLst/>
          </a:prstGeom>
        </p:spPr>
        <p:txBody>
          <a:bodyPr>
            <a:normAutofit fontScale="90000"/>
          </a:bodyPr>
          <a:lstStyle/>
          <a:p>
            <a:pPr algn="ctr" eaLnBrk="1" hangingPunct="1">
              <a:defRPr/>
            </a:pPr>
            <a:r>
              <a:rPr lang="en-US" altLang="en-US" b="1" dirty="0">
                <a:solidFill>
                  <a:schemeClr val="accent6">
                    <a:lumMod val="50000"/>
                  </a:schemeClr>
                </a:solidFill>
              </a:rPr>
              <a:t>Where do we go from here…</a:t>
            </a:r>
            <a:br>
              <a:rPr lang="en-US" altLang="en-US" b="1" dirty="0">
                <a:solidFill>
                  <a:schemeClr val="accent6">
                    <a:lumMod val="50000"/>
                  </a:schemeClr>
                </a:solidFill>
              </a:rPr>
            </a:br>
            <a:r>
              <a:rPr lang="en-US" altLang="en-US" b="1" dirty="0">
                <a:solidFill>
                  <a:schemeClr val="accent6">
                    <a:lumMod val="50000"/>
                  </a:schemeClr>
                </a:solidFill>
              </a:rPr>
              <a:t>    thoughts and/or questions…</a:t>
            </a:r>
          </a:p>
        </p:txBody>
      </p:sp>
      <p:pic>
        <p:nvPicPr>
          <p:cNvPr id="278530" name="Picture 4" descr="MCj04348590000[1]">
            <a:extLst>
              <a:ext uri="{FF2B5EF4-FFF2-40B4-BE49-F238E27FC236}">
                <a16:creationId xmlns:a16="http://schemas.microsoft.com/office/drawing/2014/main" id="{D52CA616-4D24-DE4E-BCD2-BF03CEC36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087" y="3885692"/>
            <a:ext cx="2266121" cy="191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1144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30" dirty="0">
                <a:latin typeface="+mn-lt"/>
              </a:rPr>
              <a:t>Did we achieve what we set out to do?</a:t>
            </a:r>
          </a:p>
        </p:txBody>
      </p:sp>
      <p:sp>
        <p:nvSpPr>
          <p:cNvPr id="4" name="Content Placeholder 3">
            <a:extLst>
              <a:ext uri="{FF2B5EF4-FFF2-40B4-BE49-F238E27FC236}">
                <a16:creationId xmlns:a16="http://schemas.microsoft.com/office/drawing/2014/main" id="{3EE8E8BA-B60F-3C44-B0D5-855DF138A9D5}"/>
              </a:ext>
            </a:extLst>
          </p:cNvPr>
          <p:cNvSpPr>
            <a:spLocks noGrp="1"/>
          </p:cNvSpPr>
          <p:nvPr>
            <p:ph idx="1"/>
          </p:nvPr>
        </p:nvSpPr>
        <p:spPr/>
        <p:txBody>
          <a:bodyPr/>
          <a:lstStyle/>
          <a:p>
            <a:r>
              <a:rPr lang="en-US" altLang="en-US" sz="2824" dirty="0"/>
              <a:t>Increased fluency in VTPBIS</a:t>
            </a:r>
            <a:r>
              <a:rPr lang="en-US" altLang="en-US" sz="2824" dirty="0">
                <a:solidFill>
                  <a:srgbClr val="FF0000"/>
                </a:solidFill>
              </a:rPr>
              <a:t> </a:t>
            </a:r>
            <a:r>
              <a:rPr lang="en-US" altLang="en-US" sz="2824" dirty="0"/>
              <a:t>– systems, data and practices</a:t>
            </a:r>
          </a:p>
          <a:p>
            <a:r>
              <a:rPr lang="en-US" altLang="en-US" sz="2824" dirty="0"/>
              <a:t>Used data to guide action planning</a:t>
            </a:r>
          </a:p>
          <a:p>
            <a:r>
              <a:rPr lang="en-US" altLang="en-US" sz="2824" dirty="0"/>
              <a:t>Practiced the use of the VTPBIS Behavior Support Plan</a:t>
            </a:r>
          </a:p>
          <a:p>
            <a:r>
              <a:rPr lang="en-US" altLang="en-US" sz="2824" dirty="0"/>
              <a:t>Begun the development of an Intensive Implementation Plan and roll-out activities </a:t>
            </a:r>
          </a:p>
          <a:p>
            <a:r>
              <a:rPr lang="en-US" altLang="en-US" sz="2824" dirty="0"/>
              <a:t>Planned and scheduled year-long meetings</a:t>
            </a:r>
          </a:p>
          <a:p>
            <a:r>
              <a:rPr lang="en-US" altLang="en-US" sz="2824" dirty="0"/>
              <a:t>Had a good time together!</a:t>
            </a:r>
          </a:p>
          <a:p>
            <a:endParaRPr lang="en-US" dirty="0"/>
          </a:p>
        </p:txBody>
      </p:sp>
    </p:spTree>
    <p:extLst>
      <p:ext uri="{BB962C8B-B14F-4D97-AF65-F5344CB8AC3E}">
        <p14:creationId xmlns:p14="http://schemas.microsoft.com/office/powerpoint/2010/main" val="32701543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hape 267"/>
          <p:cNvSpPr>
            <a:spLocks noGrp="1"/>
          </p:cNvSpPr>
          <p:nvPr>
            <p:ph idx="1"/>
          </p:nvPr>
        </p:nvSpPr>
        <p:spPr/>
        <p:txBody>
          <a:bodyPr vert="horz" wrap="square" lIns="66552" tIns="33267" rIns="66552" bIns="33267" numCol="1" rtlCol="0" anchor="t" anchorCtr="0" compatLnSpc="1">
            <a:prstTxWarp prst="textNoShape">
              <a:avLst/>
            </a:prstTxWarp>
            <a:normAutofit/>
          </a:bodyPr>
          <a:lstStyle/>
          <a:p>
            <a:pPr marL="0" indent="0">
              <a:lnSpc>
                <a:spcPct val="200000"/>
              </a:lnSpc>
              <a:spcBef>
                <a:spcPct val="0"/>
              </a:spcBef>
              <a:buClr>
                <a:srgbClr val="000000"/>
              </a:buClr>
              <a:buSzPct val="25000"/>
              <a:buNone/>
            </a:pPr>
            <a:r>
              <a:rPr lang="en-US" altLang="en-US" sz="2621" dirty="0"/>
              <a:t>R</a:t>
            </a:r>
            <a:r>
              <a:rPr lang="en-US" altLang="en-US" sz="2621" dirty="0">
                <a:solidFill>
                  <a:srgbClr val="000000"/>
                </a:solidFill>
                <a:sym typeface="Calibri" charset="0"/>
              </a:rPr>
              <a:t>ecommended Steps:</a:t>
            </a:r>
          </a:p>
          <a:p>
            <a:pPr marL="665665" lvl="1" indent="-379060">
              <a:spcBef>
                <a:spcPts val="291"/>
              </a:spcBef>
              <a:buClr>
                <a:srgbClr val="000000"/>
              </a:buClr>
              <a:buFont typeface="Calibri" charset="0"/>
              <a:buAutoNum type="arabicPeriod"/>
            </a:pPr>
            <a:r>
              <a:rPr lang="en-US" altLang="en-US" sz="2330" dirty="0"/>
              <a:t>Set aside a time to finish/revise your </a:t>
            </a:r>
            <a:r>
              <a:rPr lang="en-US" altLang="en-US" sz="2330" dirty="0">
                <a:solidFill>
                  <a:srgbClr val="FF0000"/>
                </a:solidFill>
              </a:rPr>
              <a:t>Workbook and Action Plan </a:t>
            </a:r>
            <a:r>
              <a:rPr lang="en-US" altLang="en-US" sz="2330" dirty="0"/>
              <a:t>- schedule this </a:t>
            </a:r>
            <a:r>
              <a:rPr lang="en-US" altLang="en-US" sz="2330" b="1" dirty="0"/>
              <a:t>now</a:t>
            </a:r>
          </a:p>
          <a:p>
            <a:pPr marL="665665" lvl="1" indent="-379060">
              <a:spcBef>
                <a:spcPts val="291"/>
              </a:spcBef>
              <a:buClr>
                <a:srgbClr val="000000"/>
              </a:buClr>
              <a:buFont typeface="Calibri" charset="0"/>
              <a:buAutoNum type="arabicPeriod"/>
            </a:pPr>
            <a:r>
              <a:rPr lang="en-US" altLang="en-US" sz="2330" dirty="0"/>
              <a:t>Obtain your </a:t>
            </a:r>
            <a:r>
              <a:rPr lang="en-US" altLang="en-US" sz="2330" dirty="0">
                <a:hlinkClick r:id="rId3"/>
              </a:rPr>
              <a:t>SWIS License</a:t>
            </a:r>
            <a:r>
              <a:rPr lang="en-US" altLang="en-US" sz="2330" u="sng" dirty="0">
                <a:hlinkClick r:id="rId3"/>
              </a:rPr>
              <a:t> </a:t>
            </a:r>
            <a:r>
              <a:rPr lang="en-US" altLang="en-US" sz="2330" dirty="0"/>
              <a:t>(optional)</a:t>
            </a:r>
          </a:p>
          <a:p>
            <a:pPr marL="665665" lvl="1" indent="-379060">
              <a:spcBef>
                <a:spcPts val="291"/>
              </a:spcBef>
              <a:buClr>
                <a:srgbClr val="000000"/>
              </a:buClr>
              <a:buFont typeface="Calibri" charset="0"/>
              <a:buAutoNum type="arabicPeriod"/>
            </a:pPr>
            <a:r>
              <a:rPr lang="en-US" altLang="en-US" sz="2330" dirty="0"/>
              <a:t>Consider </a:t>
            </a:r>
            <a:r>
              <a:rPr lang="en-US" altLang="en-US" sz="2330" dirty="0">
                <a:solidFill>
                  <a:srgbClr val="FF0000"/>
                </a:solidFill>
              </a:rPr>
              <a:t>BEST/Act 230 funding</a:t>
            </a:r>
            <a:r>
              <a:rPr lang="en-US" altLang="en-US" sz="2330" dirty="0"/>
              <a:t> (training and coaching)</a:t>
            </a:r>
          </a:p>
          <a:p>
            <a:pPr marL="665665" lvl="1" indent="-379060">
              <a:spcBef>
                <a:spcPts val="291"/>
              </a:spcBef>
              <a:buClr>
                <a:srgbClr val="000000"/>
              </a:buClr>
              <a:buFont typeface="Calibri" charset="0"/>
              <a:buAutoNum type="arabicPeriod"/>
            </a:pPr>
            <a:r>
              <a:rPr lang="en-US" altLang="en-US" sz="2330" dirty="0"/>
              <a:t>Plan your professional development for next year</a:t>
            </a:r>
          </a:p>
          <a:p>
            <a:pPr marL="956893" lvl="2" indent="-379060">
              <a:spcBef>
                <a:spcPts val="291"/>
              </a:spcBef>
              <a:buClr>
                <a:srgbClr val="000000"/>
              </a:buClr>
            </a:pPr>
            <a:r>
              <a:rPr lang="en-US" altLang="en-US" sz="2038" dirty="0">
                <a:solidFill>
                  <a:srgbClr val="FF0000"/>
                </a:solidFill>
              </a:rPr>
              <a:t>VTPBIS Professional Learning Calendar</a:t>
            </a:r>
            <a:endParaRPr lang="en-US" altLang="en-US" sz="2038" dirty="0"/>
          </a:p>
        </p:txBody>
      </p:sp>
      <p:sp>
        <p:nvSpPr>
          <p:cNvPr id="4" name="TextBox 3">
            <a:extLst>
              <a:ext uri="{FF2B5EF4-FFF2-40B4-BE49-F238E27FC236}">
                <a16:creationId xmlns:a16="http://schemas.microsoft.com/office/drawing/2014/main" id="{9CE5A73E-7FE3-804C-97E7-6B3935DA2AEA}"/>
              </a:ext>
            </a:extLst>
          </p:cNvPr>
          <p:cNvSpPr txBox="1"/>
          <p:nvPr/>
        </p:nvSpPr>
        <p:spPr>
          <a:xfrm>
            <a:off x="3554581" y="605119"/>
            <a:ext cx="5099281" cy="689869"/>
          </a:xfrm>
          <a:prstGeom prst="rect">
            <a:avLst/>
          </a:prstGeom>
          <a:noFill/>
        </p:spPr>
        <p:txBody>
          <a:bodyPr wrap="none" rtlCol="0">
            <a:spAutoFit/>
          </a:bodyPr>
          <a:lstStyle/>
          <a:p>
            <a:r>
              <a:rPr lang="en-US" sz="3883" b="1" dirty="0"/>
              <a:t>Get Ready for Next Year</a:t>
            </a:r>
          </a:p>
        </p:txBody>
      </p:sp>
    </p:spTree>
    <p:extLst>
      <p:ext uri="{BB962C8B-B14F-4D97-AF65-F5344CB8AC3E}">
        <p14:creationId xmlns:p14="http://schemas.microsoft.com/office/powerpoint/2010/main" val="4018617732"/>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D935C2-B84B-6449-B039-BE78F3536277}"/>
              </a:ext>
            </a:extLst>
          </p:cNvPr>
          <p:cNvSpPr>
            <a:spLocks noGrp="1"/>
          </p:cNvSpPr>
          <p:nvPr>
            <p:ph type="title"/>
          </p:nvPr>
        </p:nvSpPr>
        <p:spPr/>
        <p:txBody>
          <a:bodyPr>
            <a:normAutofit/>
          </a:bodyPr>
          <a:lstStyle/>
          <a:p>
            <a:r>
              <a:rPr lang="en-US" b="1" dirty="0"/>
              <a:t>Implementation Levels (N=165)</a:t>
            </a:r>
          </a:p>
        </p:txBody>
      </p:sp>
      <p:pic>
        <p:nvPicPr>
          <p:cNvPr id="10" name="Picture 9">
            <a:extLst>
              <a:ext uri="{FF2B5EF4-FFF2-40B4-BE49-F238E27FC236}">
                <a16:creationId xmlns:a16="http://schemas.microsoft.com/office/drawing/2014/main" id="{BA947F8F-3FB0-B94F-90A2-36A65A117986}"/>
              </a:ext>
            </a:extLst>
          </p:cNvPr>
          <p:cNvPicPr>
            <a:picLocks noChangeAspect="1"/>
          </p:cNvPicPr>
          <p:nvPr/>
        </p:nvPicPr>
        <p:blipFill>
          <a:blip r:embed="rId3"/>
          <a:stretch>
            <a:fillRect/>
          </a:stretch>
        </p:blipFill>
        <p:spPr>
          <a:xfrm>
            <a:off x="3599449" y="2026392"/>
            <a:ext cx="5161547" cy="3775014"/>
          </a:xfrm>
          <a:prstGeom prst="rect">
            <a:avLst/>
          </a:prstGeom>
        </p:spPr>
      </p:pic>
      <p:sp>
        <p:nvSpPr>
          <p:cNvPr id="2" name="TextBox 1">
            <a:extLst>
              <a:ext uri="{FF2B5EF4-FFF2-40B4-BE49-F238E27FC236}">
                <a16:creationId xmlns:a16="http://schemas.microsoft.com/office/drawing/2014/main" id="{6329C4F5-EAC1-A848-952F-37A748FFC935}"/>
              </a:ext>
            </a:extLst>
          </p:cNvPr>
          <p:cNvSpPr txBox="1"/>
          <p:nvPr/>
        </p:nvSpPr>
        <p:spPr>
          <a:xfrm>
            <a:off x="8458200" y="3913899"/>
            <a:ext cx="1300356" cy="923330"/>
          </a:xfrm>
          <a:prstGeom prst="rect">
            <a:avLst/>
          </a:prstGeom>
          <a:noFill/>
        </p:spPr>
        <p:txBody>
          <a:bodyPr wrap="none" rtlCol="0">
            <a:spAutoFit/>
          </a:bodyPr>
          <a:lstStyle/>
          <a:p>
            <a:r>
              <a:rPr lang="en-US" dirty="0"/>
              <a:t>SY 2020</a:t>
            </a:r>
          </a:p>
          <a:p>
            <a:r>
              <a:rPr lang="en-US" dirty="0"/>
              <a:t>165 Schools</a:t>
            </a:r>
          </a:p>
          <a:p>
            <a:r>
              <a:rPr lang="en-US" dirty="0"/>
              <a:t>48 SUs/SDs</a:t>
            </a:r>
          </a:p>
        </p:txBody>
      </p:sp>
    </p:spTree>
    <p:extLst>
      <p:ext uri="{BB962C8B-B14F-4D97-AF65-F5344CB8AC3E}">
        <p14:creationId xmlns:p14="http://schemas.microsoft.com/office/powerpoint/2010/main" val="36039280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D01FC0A-B7A3-C248-9B79-384D7D8E692A}"/>
              </a:ext>
            </a:extLst>
          </p:cNvPr>
          <p:cNvSpPr/>
          <p:nvPr/>
        </p:nvSpPr>
        <p:spPr>
          <a:xfrm>
            <a:off x="3325813" y="1839914"/>
            <a:ext cx="5594350" cy="3095625"/>
          </a:xfrm>
          <a:prstGeom prst="ellipse">
            <a:avLst/>
          </a:prstGeom>
          <a:solidFill>
            <a:schemeClr val="tx1">
              <a:alpha val="8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7219" name="Rectangle 24">
            <a:extLst>
              <a:ext uri="{FF2B5EF4-FFF2-40B4-BE49-F238E27FC236}">
                <a16:creationId xmlns:a16="http://schemas.microsoft.com/office/drawing/2014/main" id="{8E347C24-2879-4344-895F-2976D717F8B0}"/>
              </a:ext>
            </a:extLst>
          </p:cNvPr>
          <p:cNvSpPr>
            <a:spLocks noGrp="1" noChangeArrowheads="1"/>
          </p:cNvSpPr>
          <p:nvPr>
            <p:ph type="title"/>
          </p:nvPr>
        </p:nvSpPr>
        <p:spPr>
          <a:xfrm>
            <a:off x="0" y="700088"/>
            <a:ext cx="12192000" cy="557212"/>
          </a:xfrm>
        </p:spPr>
        <p:txBody>
          <a:bodyPr vert="horz" lIns="26788" tIns="26788" rIns="87746" bIns="26788" rtlCol="0" anchor="ctr">
            <a:normAutofit fontScale="90000"/>
          </a:bodyPr>
          <a:lstStyle/>
          <a:p>
            <a:pPr marL="42863" algn="ctr">
              <a:defRPr/>
            </a:pPr>
            <a:r>
              <a:rPr lang="en-US" altLang="en-US" b="1" dirty="0">
                <a:solidFill>
                  <a:schemeClr val="accent6">
                    <a:lumMod val="50000"/>
                  </a:schemeClr>
                </a:solidFill>
                <a:latin typeface="+mn-lt"/>
                <a:sym typeface="Arial" charset="0"/>
              </a:rPr>
              <a:t>Vermont PBIS Cascade of Support</a:t>
            </a:r>
          </a:p>
        </p:txBody>
      </p:sp>
      <p:grpSp>
        <p:nvGrpSpPr>
          <p:cNvPr id="282627" name="Group 8">
            <a:extLst>
              <a:ext uri="{FF2B5EF4-FFF2-40B4-BE49-F238E27FC236}">
                <a16:creationId xmlns:a16="http://schemas.microsoft.com/office/drawing/2014/main" id="{4FF74560-34B2-A944-B1A8-E687AF4F6A94}"/>
              </a:ext>
            </a:extLst>
          </p:cNvPr>
          <p:cNvGrpSpPr>
            <a:grpSpLocks/>
          </p:cNvGrpSpPr>
          <p:nvPr/>
        </p:nvGrpSpPr>
        <p:grpSpPr bwMode="auto">
          <a:xfrm>
            <a:off x="4854576" y="1911351"/>
            <a:ext cx="2735263" cy="2995613"/>
            <a:chOff x="3432066" y="1584577"/>
            <a:chExt cx="3492961" cy="3994723"/>
          </a:xfrm>
        </p:grpSpPr>
        <p:sp>
          <p:nvSpPr>
            <p:cNvPr id="21" name="AutoShape 11">
              <a:extLst>
                <a:ext uri="{FF2B5EF4-FFF2-40B4-BE49-F238E27FC236}">
                  <a16:creationId xmlns:a16="http://schemas.microsoft.com/office/drawing/2014/main" id="{63AB3893-31C4-F54E-8D1E-F0020E786C49}"/>
                </a:ext>
              </a:extLst>
            </p:cNvPr>
            <p:cNvSpPr>
              <a:spLocks/>
            </p:cNvSpPr>
            <p:nvPr/>
          </p:nvSpPr>
          <p:spPr bwMode="auto">
            <a:xfrm rot="20605107" flipH="1">
              <a:off x="5601229" y="2005855"/>
              <a:ext cx="1106881" cy="698600"/>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482204">
                <a:defRPr/>
              </a:pPr>
              <a:endParaRPr lang="en-US" sz="2250">
                <a:solidFill>
                  <a:srgbClr val="FFFFFF"/>
                </a:solidFill>
                <a:latin typeface="Chalkboard" charset="0"/>
                <a:ea typeface="ヒラギノ角ゴ ProN W3" charset="-128"/>
                <a:cs typeface="ヒラギノ角ゴ ProN W3" charset="-128"/>
                <a:sym typeface="Chalkboard" charset="0"/>
              </a:endParaRPr>
            </a:p>
          </p:txBody>
        </p:sp>
        <p:sp>
          <p:nvSpPr>
            <p:cNvPr id="23" name="AutoShape 25">
              <a:extLst>
                <a:ext uri="{FF2B5EF4-FFF2-40B4-BE49-F238E27FC236}">
                  <a16:creationId xmlns:a16="http://schemas.microsoft.com/office/drawing/2014/main" id="{6F5162DC-1222-6541-9CA8-5A1C317CAA66}"/>
                </a:ext>
              </a:extLst>
            </p:cNvPr>
            <p:cNvSpPr>
              <a:spLocks/>
            </p:cNvSpPr>
            <p:nvPr/>
          </p:nvSpPr>
          <p:spPr bwMode="auto">
            <a:xfrm rot="8781472" flipH="1">
              <a:off x="5876936" y="4296416"/>
              <a:ext cx="1048091" cy="772693"/>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482204">
                <a:defRPr/>
              </a:pPr>
              <a:endParaRPr lang="en-US" sz="2250">
                <a:solidFill>
                  <a:srgbClr val="FFFFFF"/>
                </a:solidFill>
                <a:latin typeface="Chalkboard" charset="0"/>
                <a:ea typeface="ヒラギノ角ゴ ProN W3" charset="-128"/>
                <a:cs typeface="ヒラギノ角ゴ ProN W3" charset="-128"/>
                <a:sym typeface="Chalkboard" charset="0"/>
              </a:endParaRPr>
            </a:p>
          </p:txBody>
        </p:sp>
        <p:sp>
          <p:nvSpPr>
            <p:cNvPr id="137228" name="TextBox 1">
              <a:extLst>
                <a:ext uri="{FF2B5EF4-FFF2-40B4-BE49-F238E27FC236}">
                  <a16:creationId xmlns:a16="http://schemas.microsoft.com/office/drawing/2014/main" id="{8349E7C2-6490-6B42-89FE-C629D14F4238}"/>
                </a:ext>
              </a:extLst>
            </p:cNvPr>
            <p:cNvSpPr txBox="1">
              <a:spLocks noChangeArrowheads="1"/>
            </p:cNvSpPr>
            <p:nvPr/>
          </p:nvSpPr>
          <p:spPr bwMode="auto">
            <a:xfrm>
              <a:off x="3961180" y="5056408"/>
              <a:ext cx="2556368" cy="522892"/>
            </a:xfrm>
            <a:prstGeom prst="rect">
              <a:avLst/>
            </a:prstGeom>
            <a:noFill/>
            <a:ln>
              <a:noFill/>
            </a:ln>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defRPr/>
              </a:pPr>
              <a:r>
                <a:rPr lang="en-US" altLang="en-US" sz="1950" b="1">
                  <a:solidFill>
                    <a:srgbClr val="000000"/>
                  </a:solidFill>
                </a:rPr>
                <a:t>FEEDBACK LOOPS</a:t>
              </a:r>
            </a:p>
          </p:txBody>
        </p:sp>
        <p:sp>
          <p:nvSpPr>
            <p:cNvPr id="137229" name="TextBox 6">
              <a:extLst>
                <a:ext uri="{FF2B5EF4-FFF2-40B4-BE49-F238E27FC236}">
                  <a16:creationId xmlns:a16="http://schemas.microsoft.com/office/drawing/2014/main" id="{73542A67-B373-1F44-8C22-DBE7023AB44C}"/>
                </a:ext>
              </a:extLst>
            </p:cNvPr>
            <p:cNvSpPr txBox="1">
              <a:spLocks noChangeArrowheads="1"/>
            </p:cNvSpPr>
            <p:nvPr/>
          </p:nvSpPr>
          <p:spPr bwMode="auto">
            <a:xfrm>
              <a:off x="3961180" y="1584577"/>
              <a:ext cx="2438787" cy="522892"/>
            </a:xfrm>
            <a:prstGeom prst="rect">
              <a:avLst/>
            </a:prstGeom>
            <a:noFill/>
            <a:ln>
              <a:noFill/>
            </a:ln>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defRPr/>
              </a:pPr>
              <a:r>
                <a:rPr lang="en-US" altLang="en-US" sz="1950" b="1">
                  <a:solidFill>
                    <a:srgbClr val="000000"/>
                  </a:solidFill>
                </a:rPr>
                <a:t>SUPPORT LOOPS</a:t>
              </a:r>
            </a:p>
          </p:txBody>
        </p:sp>
        <p:sp>
          <p:nvSpPr>
            <p:cNvPr id="24" name="AutoShape 11">
              <a:extLst>
                <a:ext uri="{FF2B5EF4-FFF2-40B4-BE49-F238E27FC236}">
                  <a16:creationId xmlns:a16="http://schemas.microsoft.com/office/drawing/2014/main" id="{E9B84BBB-D2C9-914E-9831-6C12FD916FCA}"/>
                </a:ext>
              </a:extLst>
            </p:cNvPr>
            <p:cNvSpPr>
              <a:spLocks/>
            </p:cNvSpPr>
            <p:nvPr/>
          </p:nvSpPr>
          <p:spPr bwMode="auto">
            <a:xfrm rot="20605107" flipH="1">
              <a:off x="3432066" y="2005855"/>
              <a:ext cx="1106881" cy="698600"/>
            </a:xfrm>
            <a:custGeom>
              <a:avLst/>
              <a:gdLst>
                <a:gd name="T0" fmla="*/ 23969568 w 21600"/>
                <a:gd name="T1" fmla="*/ 11242788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chemeClr val="accent6">
                    <a:lumMod val="75000"/>
                  </a:schemeClr>
                </a:gs>
                <a:gs pos="100000">
                  <a:srgbClr val="FFFFFF"/>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lIns="0" tIns="0" rIns="0" bIns="0"/>
            <a:lstStyle/>
            <a:p>
              <a:pPr algn="ctr" defTabSz="482204">
                <a:defRPr/>
              </a:pPr>
              <a:endParaRPr lang="en-US" sz="2250">
                <a:solidFill>
                  <a:srgbClr val="FFFFFF"/>
                </a:solidFill>
                <a:latin typeface="Chalkboard" charset="0"/>
                <a:ea typeface="ヒラギノ角ゴ ProN W3" charset="-128"/>
                <a:cs typeface="ヒラギノ角ゴ ProN W3" charset="-128"/>
                <a:sym typeface="Chalkboard" charset="0"/>
              </a:endParaRPr>
            </a:p>
          </p:txBody>
        </p:sp>
        <p:sp>
          <p:nvSpPr>
            <p:cNvPr id="27" name="AutoShape 25">
              <a:extLst>
                <a:ext uri="{FF2B5EF4-FFF2-40B4-BE49-F238E27FC236}">
                  <a16:creationId xmlns:a16="http://schemas.microsoft.com/office/drawing/2014/main" id="{1EBB846D-1A3C-1745-84F6-5709FFC7F0B5}"/>
                </a:ext>
              </a:extLst>
            </p:cNvPr>
            <p:cNvSpPr>
              <a:spLocks/>
            </p:cNvSpPr>
            <p:nvPr/>
          </p:nvSpPr>
          <p:spPr bwMode="auto">
            <a:xfrm rot="8781472" flipH="1">
              <a:off x="3594246" y="4296416"/>
              <a:ext cx="1048091" cy="772693"/>
            </a:xfrm>
            <a:custGeom>
              <a:avLst/>
              <a:gdLst>
                <a:gd name="T0" fmla="*/ 1606623736 w 21600"/>
                <a:gd name="T1" fmla="*/ 515604503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0" y="16933"/>
                  </a:lnTo>
                  <a:cubicBezTo>
                    <a:pt x="0" y="9498"/>
                    <a:pt x="4143" y="3472"/>
                    <a:pt x="9255" y="3472"/>
                  </a:cubicBezTo>
                  <a:lnTo>
                    <a:pt x="15342" y="3472"/>
                  </a:lnTo>
                  <a:lnTo>
                    <a:pt x="15342" y="0"/>
                  </a:lnTo>
                  <a:lnTo>
                    <a:pt x="21600" y="7869"/>
                  </a:lnTo>
                  <a:lnTo>
                    <a:pt x="15342" y="15737"/>
                  </a:lnTo>
                  <a:lnTo>
                    <a:pt x="15342" y="12266"/>
                  </a:lnTo>
                  <a:lnTo>
                    <a:pt x="9255" y="12266"/>
                  </a:lnTo>
                  <a:cubicBezTo>
                    <a:pt x="7483" y="12266"/>
                    <a:pt x="6046" y="14355"/>
                    <a:pt x="6046" y="16933"/>
                  </a:cubicBezTo>
                  <a:lnTo>
                    <a:pt x="6046" y="21600"/>
                  </a:lnTo>
                  <a:close/>
                  <a:moveTo>
                    <a:pt x="0" y="21600"/>
                  </a:moveTo>
                </a:path>
              </a:pathLst>
            </a:custGeom>
            <a:gradFill flip="none" rotWithShape="1">
              <a:gsLst>
                <a:gs pos="0">
                  <a:srgbClr val="408000"/>
                </a:gs>
                <a:gs pos="100000">
                  <a:srgbClr val="EAEEF5"/>
                </a:gs>
              </a:gsLst>
              <a:path path="shape">
                <a:fillToRect l="50000" t="50000" r="50000" b="50000"/>
              </a:path>
              <a:tileRect/>
            </a:gradFill>
            <a:ln w="9525">
              <a:solidFill>
                <a:schemeClr val="tx1"/>
              </a:solidFill>
              <a:round/>
              <a:headEnd/>
              <a:tailEnd/>
            </a:ln>
            <a:effectLst>
              <a:outerShdw dist="25399" dir="5400000" algn="ctr" rotWithShape="0">
                <a:schemeClr val="bg2">
                  <a:alpha val="34998"/>
                </a:schemeClr>
              </a:outerShdw>
            </a:effectLst>
          </p:spPr>
          <p:txBody>
            <a:bodyPr rot="10800000" lIns="0" tIns="0" rIns="0" bIns="0"/>
            <a:lstStyle/>
            <a:p>
              <a:pPr algn="ctr" defTabSz="482204">
                <a:defRPr/>
              </a:pPr>
              <a:endParaRPr lang="en-US" sz="2250">
                <a:solidFill>
                  <a:srgbClr val="FFFFFF"/>
                </a:solidFill>
                <a:latin typeface="Chalkboard" charset="0"/>
                <a:ea typeface="ヒラギノ角ゴ ProN W3" charset="-128"/>
                <a:cs typeface="ヒラギノ角ゴ ProN W3" charset="-128"/>
                <a:sym typeface="Chalkboard" charset="0"/>
              </a:endParaRPr>
            </a:p>
          </p:txBody>
        </p:sp>
      </p:grpSp>
      <p:sp>
        <p:nvSpPr>
          <p:cNvPr id="30" name="Rectangle 5">
            <a:extLst>
              <a:ext uri="{FF2B5EF4-FFF2-40B4-BE49-F238E27FC236}">
                <a16:creationId xmlns:a16="http://schemas.microsoft.com/office/drawing/2014/main" id="{EEEF6923-06E2-314F-AC54-94025600F4A9}"/>
              </a:ext>
            </a:extLst>
          </p:cNvPr>
          <p:cNvSpPr>
            <a:spLocks/>
          </p:cNvSpPr>
          <p:nvPr/>
        </p:nvSpPr>
        <p:spPr bwMode="auto">
          <a:xfrm>
            <a:off x="3663950" y="2725738"/>
            <a:ext cx="1568450" cy="1268412"/>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2100" u="sng">
                <a:solidFill>
                  <a:srgbClr val="000000"/>
                </a:solidFill>
                <a:sym typeface="Chalkboard" charset="0"/>
              </a:rPr>
              <a:t>School Level:</a:t>
            </a:r>
          </a:p>
          <a:p>
            <a:pPr algn="ctr">
              <a:defRPr/>
            </a:pPr>
            <a:endParaRPr lang="en-US" altLang="en-US" sz="375">
              <a:solidFill>
                <a:srgbClr val="000000"/>
              </a:solidFill>
              <a:sym typeface="Chalkboard" charset="0"/>
            </a:endParaRPr>
          </a:p>
          <a:p>
            <a:pPr algn="ctr">
              <a:defRPr/>
            </a:pPr>
            <a:r>
              <a:rPr lang="en-US" altLang="en-US" sz="1950">
                <a:solidFill>
                  <a:srgbClr val="000000"/>
                </a:solidFill>
                <a:sym typeface="Chalkboard" charset="0"/>
              </a:rPr>
              <a:t>School </a:t>
            </a:r>
          </a:p>
          <a:p>
            <a:pPr algn="ctr">
              <a:defRPr/>
            </a:pPr>
            <a:r>
              <a:rPr lang="en-US" altLang="en-US" sz="1950">
                <a:solidFill>
                  <a:srgbClr val="000000"/>
                </a:solidFill>
                <a:sym typeface="Chalkboard" charset="0"/>
              </a:rPr>
              <a:t>Coordinators</a:t>
            </a:r>
          </a:p>
          <a:p>
            <a:pPr algn="ctr">
              <a:defRPr/>
            </a:pPr>
            <a:endParaRPr lang="en-US" altLang="en-US" sz="2250">
              <a:solidFill>
                <a:srgbClr val="000000"/>
              </a:solidFill>
              <a:sym typeface="Chalkboard" charset="0"/>
            </a:endParaRPr>
          </a:p>
        </p:txBody>
      </p:sp>
      <p:sp>
        <p:nvSpPr>
          <p:cNvPr id="33" name="Rectangle 5">
            <a:extLst>
              <a:ext uri="{FF2B5EF4-FFF2-40B4-BE49-F238E27FC236}">
                <a16:creationId xmlns:a16="http://schemas.microsoft.com/office/drawing/2014/main" id="{B56D9323-BBFE-4746-B093-F5B57EF908CF}"/>
              </a:ext>
            </a:extLst>
          </p:cNvPr>
          <p:cNvSpPr>
            <a:spLocks/>
          </p:cNvSpPr>
          <p:nvPr/>
        </p:nvSpPr>
        <p:spPr bwMode="auto">
          <a:xfrm>
            <a:off x="5357814" y="2727325"/>
            <a:ext cx="1570037" cy="1265238"/>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2100" u="sng">
                <a:solidFill>
                  <a:srgbClr val="000000"/>
                </a:solidFill>
                <a:sym typeface="Chalkboard" charset="0"/>
              </a:rPr>
              <a:t>SU/SD Level:</a:t>
            </a:r>
          </a:p>
          <a:p>
            <a:pPr algn="ctr">
              <a:defRPr/>
            </a:pPr>
            <a:endParaRPr lang="en-US" altLang="en-US" sz="375" u="sng">
              <a:solidFill>
                <a:srgbClr val="000000"/>
              </a:solidFill>
              <a:sym typeface="Chalkboard" charset="0"/>
            </a:endParaRPr>
          </a:p>
          <a:p>
            <a:pPr algn="ctr">
              <a:defRPr/>
            </a:pPr>
            <a:r>
              <a:rPr lang="en-US" altLang="en-US" sz="1950">
                <a:solidFill>
                  <a:srgbClr val="000000"/>
                </a:solidFill>
                <a:sym typeface="Chalkboard" charset="0"/>
              </a:rPr>
              <a:t>SU/SD Coordinators</a:t>
            </a:r>
          </a:p>
          <a:p>
            <a:pPr algn="ctr">
              <a:defRPr/>
            </a:pPr>
            <a:endParaRPr lang="en-US" altLang="en-US" sz="2250">
              <a:solidFill>
                <a:srgbClr val="000000"/>
              </a:solidFill>
              <a:sym typeface="Chalkboard" charset="0"/>
            </a:endParaRPr>
          </a:p>
        </p:txBody>
      </p:sp>
      <p:sp>
        <p:nvSpPr>
          <p:cNvPr id="36" name="Rectangle 5">
            <a:extLst>
              <a:ext uri="{FF2B5EF4-FFF2-40B4-BE49-F238E27FC236}">
                <a16:creationId xmlns:a16="http://schemas.microsoft.com/office/drawing/2014/main" id="{3B103670-ACCE-3347-BD1F-7FA4797DB541}"/>
              </a:ext>
            </a:extLst>
          </p:cNvPr>
          <p:cNvSpPr>
            <a:spLocks/>
          </p:cNvSpPr>
          <p:nvPr/>
        </p:nvSpPr>
        <p:spPr bwMode="auto">
          <a:xfrm>
            <a:off x="7051675" y="2728914"/>
            <a:ext cx="1570038" cy="1265237"/>
          </a:xfrm>
          <a:prstGeom prst="rect">
            <a:avLst/>
          </a:prstGeom>
          <a:solidFill>
            <a:schemeClr val="tx2">
              <a:lumMod val="40000"/>
              <a:lumOff val="60000"/>
            </a:schemeClr>
          </a:solidFill>
          <a:ln w="9525">
            <a:solidFill>
              <a:schemeClr val="tx2"/>
            </a:solidFill>
            <a:round/>
            <a:headEnd/>
            <a:tailEnd/>
          </a:ln>
          <a:effectLst>
            <a:outerShdw dist="25399" dir="5400000" algn="ctr" rotWithShape="0">
              <a:schemeClr val="bg2">
                <a:alpha val="34998"/>
              </a:schemeClr>
            </a:outerShdw>
          </a:effectLst>
        </p:spPr>
        <p:txBody>
          <a:bodyPr lIns="0" tIns="0" rIns="0" bIns="0"/>
          <a:lstStyle>
            <a:lvl1pPr defTabSz="642938">
              <a:defRPr sz="2400">
                <a:solidFill>
                  <a:schemeClr val="tx1"/>
                </a:solidFill>
                <a:latin typeface="Arial" charset="0"/>
                <a:ea typeface="ＭＳ Ｐゴシック" charset="-128"/>
              </a:defRPr>
            </a:lvl1pPr>
            <a:lvl2pPr marL="742950" indent="-285750" defTabSz="642938">
              <a:defRPr sz="2400">
                <a:solidFill>
                  <a:schemeClr val="tx1"/>
                </a:solidFill>
                <a:latin typeface="Arial" charset="0"/>
                <a:ea typeface="ＭＳ Ｐゴシック" charset="-128"/>
              </a:defRPr>
            </a:lvl2pPr>
            <a:lvl3pPr marL="1143000" indent="-228600" defTabSz="642938">
              <a:defRPr sz="2400">
                <a:solidFill>
                  <a:schemeClr val="tx1"/>
                </a:solidFill>
                <a:latin typeface="Arial" charset="0"/>
                <a:ea typeface="ＭＳ Ｐゴシック" charset="-128"/>
              </a:defRPr>
            </a:lvl3pPr>
            <a:lvl4pPr marL="1600200" indent="-228600" defTabSz="642938">
              <a:defRPr sz="2400">
                <a:solidFill>
                  <a:schemeClr val="tx1"/>
                </a:solidFill>
                <a:latin typeface="Arial" charset="0"/>
                <a:ea typeface="ＭＳ Ｐゴシック" charset="-128"/>
              </a:defRPr>
            </a:lvl4pPr>
            <a:lvl5pPr marL="2057400" indent="-228600" defTabSz="642938">
              <a:defRPr sz="2400">
                <a:solidFill>
                  <a:schemeClr val="tx1"/>
                </a:solidFill>
                <a:latin typeface="Arial" charset="0"/>
                <a:ea typeface="ＭＳ Ｐゴシック" charset="-128"/>
              </a:defRPr>
            </a:lvl5pPr>
            <a:lvl6pPr marL="2514600" indent="-228600" defTabSz="64293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64293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64293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642938"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en-US" altLang="en-US" sz="2100" u="sng">
                <a:solidFill>
                  <a:srgbClr val="000000"/>
                </a:solidFill>
                <a:sym typeface="Chalkboard" charset="0"/>
              </a:rPr>
              <a:t>State Level:</a:t>
            </a:r>
          </a:p>
          <a:p>
            <a:pPr algn="ctr">
              <a:defRPr/>
            </a:pPr>
            <a:endParaRPr lang="en-US" altLang="en-US" sz="375">
              <a:solidFill>
                <a:srgbClr val="000000"/>
              </a:solidFill>
              <a:sym typeface="Chalkboard" charset="0"/>
            </a:endParaRPr>
          </a:p>
          <a:p>
            <a:pPr algn="ctr">
              <a:defRPr/>
            </a:pPr>
            <a:r>
              <a:rPr lang="en-US" altLang="en-US" sz="1950">
                <a:solidFill>
                  <a:srgbClr val="000000"/>
                </a:solidFill>
                <a:sym typeface="Chalkboard" charset="0"/>
              </a:rPr>
              <a:t>TAs</a:t>
            </a:r>
          </a:p>
          <a:p>
            <a:pPr algn="ctr">
              <a:defRPr/>
            </a:pPr>
            <a:r>
              <a:rPr lang="en-US" altLang="en-US" sz="1950">
                <a:solidFill>
                  <a:srgbClr val="000000"/>
                </a:solidFill>
                <a:sym typeface="Chalkboard" charset="0"/>
              </a:rPr>
              <a:t>Trainers</a:t>
            </a:r>
          </a:p>
          <a:p>
            <a:pPr algn="ctr">
              <a:defRPr/>
            </a:pPr>
            <a:r>
              <a:rPr lang="en-US" altLang="en-US" sz="1950">
                <a:solidFill>
                  <a:srgbClr val="000000"/>
                </a:solidFill>
                <a:sym typeface="Chalkboard" charset="0"/>
              </a:rPr>
              <a:t>Coaches</a:t>
            </a:r>
          </a:p>
          <a:p>
            <a:pPr algn="ctr">
              <a:defRPr/>
            </a:pPr>
            <a:endParaRPr lang="en-US" altLang="en-US" sz="2250">
              <a:solidFill>
                <a:srgbClr val="000000"/>
              </a:solidFill>
              <a:sym typeface="Chalkboard" charset="0"/>
            </a:endParaRPr>
          </a:p>
        </p:txBody>
      </p:sp>
      <p:sp>
        <p:nvSpPr>
          <p:cNvPr id="10" name="Moon 9">
            <a:extLst>
              <a:ext uri="{FF2B5EF4-FFF2-40B4-BE49-F238E27FC236}">
                <a16:creationId xmlns:a16="http://schemas.microsoft.com/office/drawing/2014/main" id="{76105833-04A0-3145-BE9B-C96E28B2157E}"/>
              </a:ext>
            </a:extLst>
          </p:cNvPr>
          <p:cNvSpPr/>
          <p:nvPr/>
        </p:nvSpPr>
        <p:spPr>
          <a:xfrm rot="16200000">
            <a:off x="5307807" y="1916907"/>
            <a:ext cx="1630363" cy="5594350"/>
          </a:xfrm>
          <a:prstGeom prst="moon">
            <a:avLst>
              <a:gd name="adj" fmla="val 32256"/>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 anchor="ctr"/>
          <a:lstStyle/>
          <a:p>
            <a:pPr algn="ctr">
              <a:defRPr/>
            </a:pPr>
            <a:endParaRPr lang="en-US" dirty="0">
              <a:solidFill>
                <a:prstClr val="black"/>
              </a:solidFill>
            </a:endParaRPr>
          </a:p>
        </p:txBody>
      </p:sp>
      <p:sp>
        <p:nvSpPr>
          <p:cNvPr id="22" name="Rectangle 21">
            <a:extLst>
              <a:ext uri="{FF2B5EF4-FFF2-40B4-BE49-F238E27FC236}">
                <a16:creationId xmlns:a16="http://schemas.microsoft.com/office/drawing/2014/main" id="{D4457806-D4ED-0643-914C-CE2804105207}"/>
              </a:ext>
            </a:extLst>
          </p:cNvPr>
          <p:cNvSpPr/>
          <p:nvPr/>
        </p:nvSpPr>
        <p:spPr>
          <a:xfrm>
            <a:off x="4141972" y="3938442"/>
            <a:ext cx="3998546" cy="1359601"/>
          </a:xfrm>
          <a:prstGeom prst="rect">
            <a:avLst/>
          </a:prstGeom>
          <a:noFill/>
        </p:spPr>
        <p:txBody>
          <a:bodyPr spcFirstLastPara="1" wrap="none">
            <a:prstTxWarp prst="textArchDown">
              <a:avLst>
                <a:gd name="adj" fmla="val 20024684"/>
              </a:avLst>
            </a:prstTxWarp>
            <a:spAutoFit/>
          </a:bodyPr>
          <a:lstStyle/>
          <a:p>
            <a:pPr algn="ctr">
              <a:defRPr/>
            </a:pPr>
            <a:r>
              <a:rPr lang="en-US" dirty="0">
                <a:ln w="0"/>
                <a:solidFill>
                  <a:prstClr val="black"/>
                </a:solidFill>
                <a:latin typeface="Calibri" charset="0"/>
                <a:ea typeface="Calibri" charset="0"/>
                <a:cs typeface="Calibri" charset="0"/>
              </a:rPr>
              <a:t>Leadership Teams at ALL Levels of Support</a:t>
            </a:r>
          </a:p>
        </p:txBody>
      </p:sp>
    </p:spTree>
    <p:extLst>
      <p:ext uri="{BB962C8B-B14F-4D97-AF65-F5344CB8AC3E}">
        <p14:creationId xmlns:p14="http://schemas.microsoft.com/office/powerpoint/2010/main" val="349085509"/>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609600" y="346075"/>
            <a:ext cx="10972800" cy="682400"/>
          </a:xfrm>
          <a:prstGeom prst="rect">
            <a:avLst/>
          </a:prstGeom>
          <a:noFill/>
          <a:ln>
            <a:noFill/>
          </a:ln>
        </p:spPr>
        <p:txBody>
          <a:bodyPr spcFirstLastPara="1" vert="horz" wrap="square" lIns="121900" tIns="60933" rIns="121900" bIns="60933" rtlCol="0" anchor="t" anchorCtr="0">
            <a:noAutofit/>
          </a:bodyPr>
          <a:lstStyle/>
          <a:p>
            <a:pPr marL="457189" indent="-457189">
              <a:spcBef>
                <a:spcPts val="0"/>
              </a:spcBef>
            </a:pPr>
            <a:r>
              <a:rPr lang="en" b="1" dirty="0">
                <a:solidFill>
                  <a:schemeClr val="accent6">
                    <a:lumMod val="50000"/>
                  </a:schemeClr>
                </a:solidFill>
              </a:rPr>
              <a:t>Coaching Support</a:t>
            </a:r>
            <a:endParaRPr b="1" dirty="0">
              <a:solidFill>
                <a:schemeClr val="accent6">
                  <a:lumMod val="50000"/>
                </a:schemeClr>
              </a:solidFill>
            </a:endParaRPr>
          </a:p>
        </p:txBody>
      </p:sp>
      <p:sp>
        <p:nvSpPr>
          <p:cNvPr id="78" name="Google Shape;78;p16"/>
          <p:cNvSpPr txBox="1">
            <a:spLocks noGrp="1"/>
          </p:cNvSpPr>
          <p:nvPr>
            <p:ph type="body" idx="1"/>
          </p:nvPr>
        </p:nvSpPr>
        <p:spPr>
          <a:xfrm>
            <a:off x="609600" y="1228733"/>
            <a:ext cx="9508000" cy="3793600"/>
          </a:xfrm>
          <a:prstGeom prst="rect">
            <a:avLst/>
          </a:prstGeom>
          <a:noFill/>
          <a:ln>
            <a:noFill/>
          </a:ln>
        </p:spPr>
        <p:txBody>
          <a:bodyPr spcFirstLastPara="1" vert="horz" wrap="square" lIns="121900" tIns="60933" rIns="121900" bIns="60933" rtlCol="0" anchor="t" anchorCtr="0">
            <a:noAutofit/>
          </a:bodyPr>
          <a:lstStyle/>
          <a:p>
            <a:pPr marL="457189" indent="-423323">
              <a:spcBef>
                <a:spcPts val="0"/>
              </a:spcBef>
              <a:buClr>
                <a:srgbClr val="000000"/>
              </a:buClr>
              <a:buSzPts val="1800"/>
              <a:buChar char="●"/>
            </a:pPr>
            <a:r>
              <a:rPr lang="en" dirty="0">
                <a:solidFill>
                  <a:srgbClr val="000000"/>
                </a:solidFill>
              </a:rPr>
              <a:t>What?</a:t>
            </a:r>
            <a:endParaRPr dirty="0"/>
          </a:p>
          <a:p>
            <a:pPr marL="990575" lvl="1" indent="-347125">
              <a:spcBef>
                <a:spcPts val="633"/>
              </a:spcBef>
              <a:buClr>
                <a:srgbClr val="000000"/>
              </a:buClr>
              <a:buSzPts val="1800"/>
              <a:buChar char="○"/>
            </a:pPr>
            <a:r>
              <a:rPr lang="en" dirty="0">
                <a:solidFill>
                  <a:srgbClr val="000000"/>
                </a:solidFill>
              </a:rPr>
              <a:t>Support for PBIS implementation &amp; fidelity</a:t>
            </a:r>
            <a:endParaRPr dirty="0">
              <a:solidFill>
                <a:srgbClr val="000000"/>
              </a:solidFill>
            </a:endParaRPr>
          </a:p>
          <a:p>
            <a:pPr marL="990575" lvl="1" indent="-347125">
              <a:spcBef>
                <a:spcPts val="633"/>
              </a:spcBef>
              <a:buClr>
                <a:srgbClr val="000000"/>
              </a:buClr>
              <a:buSzPts val="1800"/>
              <a:buChar char="○"/>
            </a:pPr>
            <a:r>
              <a:rPr lang="en" dirty="0">
                <a:solidFill>
                  <a:srgbClr val="000000"/>
                </a:solidFill>
              </a:rPr>
              <a:t>Create school/SU/SD capacity for internal coaching</a:t>
            </a:r>
            <a:endParaRPr dirty="0"/>
          </a:p>
          <a:p>
            <a:pPr marL="457189" indent="-423323">
              <a:spcBef>
                <a:spcPts val="633"/>
              </a:spcBef>
              <a:buClr>
                <a:srgbClr val="000000"/>
              </a:buClr>
              <a:buSzPts val="1800"/>
              <a:buChar char="●"/>
            </a:pPr>
            <a:r>
              <a:rPr lang="en" dirty="0">
                <a:solidFill>
                  <a:srgbClr val="000000"/>
                </a:solidFill>
              </a:rPr>
              <a:t>Why?</a:t>
            </a:r>
            <a:endParaRPr dirty="0"/>
          </a:p>
          <a:p>
            <a:pPr marL="990575" lvl="1" indent="-347125">
              <a:spcBef>
                <a:spcPts val="633"/>
              </a:spcBef>
              <a:buClr>
                <a:srgbClr val="000000"/>
              </a:buClr>
              <a:buSzPts val="1800"/>
              <a:buChar char="○"/>
            </a:pPr>
            <a:r>
              <a:rPr lang="en" dirty="0">
                <a:solidFill>
                  <a:srgbClr val="000000"/>
                </a:solidFill>
              </a:rPr>
              <a:t>Brings experience, expertise, &amp; external perspective</a:t>
            </a:r>
            <a:endParaRPr dirty="0"/>
          </a:p>
          <a:p>
            <a:pPr marL="457189" indent="-423323">
              <a:spcBef>
                <a:spcPts val="633"/>
              </a:spcBef>
              <a:buClr>
                <a:srgbClr val="000000"/>
              </a:buClr>
              <a:buSzPts val="1800"/>
              <a:buChar char="●"/>
            </a:pPr>
            <a:r>
              <a:rPr lang="en" dirty="0">
                <a:solidFill>
                  <a:srgbClr val="000000"/>
                </a:solidFill>
              </a:rPr>
              <a:t>How?  </a:t>
            </a:r>
            <a:endParaRPr dirty="0"/>
          </a:p>
          <a:p>
            <a:pPr marL="1219170" lvl="1" indent="-457189">
              <a:spcBef>
                <a:spcPts val="633"/>
              </a:spcBef>
              <a:buClr>
                <a:srgbClr val="000000"/>
              </a:buClr>
              <a:buSzPts val="1800"/>
              <a:buChar char="○"/>
            </a:pPr>
            <a:r>
              <a:rPr lang="en" dirty="0">
                <a:solidFill>
                  <a:schemeClr val="dk1"/>
                </a:solidFill>
              </a:rPr>
              <a:t>SU/SD apply for BEST/Act 230 funds</a:t>
            </a:r>
            <a:endParaRPr dirty="0">
              <a:solidFill>
                <a:schemeClr val="dk1"/>
              </a:solidFill>
            </a:endParaRPr>
          </a:p>
          <a:p>
            <a:pPr marL="1219170" lvl="1" indent="-457189">
              <a:spcBef>
                <a:spcPts val="633"/>
              </a:spcBef>
              <a:buClr>
                <a:srgbClr val="000000"/>
              </a:buClr>
              <a:buSzPts val="1800"/>
              <a:buChar char="○"/>
            </a:pPr>
            <a:r>
              <a:rPr lang="en" dirty="0">
                <a:solidFill>
                  <a:srgbClr val="000000"/>
                </a:solidFill>
              </a:rPr>
              <a:t>Contract with </a:t>
            </a:r>
            <a:r>
              <a:rPr lang="en" u="sng" dirty="0">
                <a:solidFill>
                  <a:schemeClr val="hlink"/>
                </a:solidFill>
                <a:hlinkClick r:id="rId3"/>
              </a:rPr>
              <a:t>state-approved VTPBIS Coaches</a:t>
            </a:r>
            <a:r>
              <a:rPr lang="en" dirty="0">
                <a:solidFill>
                  <a:srgbClr val="000000"/>
                </a:solidFill>
              </a:rPr>
              <a:t> directly</a:t>
            </a:r>
            <a:endParaRPr dirty="0"/>
          </a:p>
          <a:p>
            <a:pPr marL="990575" lvl="1" indent="-194728">
              <a:spcBef>
                <a:spcPts val="633"/>
              </a:spcBef>
              <a:buClr>
                <a:srgbClr val="000000"/>
              </a:buClr>
              <a:buSzPts val="2200"/>
              <a:buNone/>
            </a:pPr>
            <a:endParaRPr sz="2933" dirty="0">
              <a:solidFill>
                <a:srgbClr val="000000"/>
              </a:solidFill>
            </a:endParaRPr>
          </a:p>
          <a:p>
            <a:pPr marL="990575" lvl="1" indent="-380990">
              <a:spcBef>
                <a:spcPts val="751"/>
              </a:spcBef>
              <a:buClr>
                <a:srgbClr val="000000"/>
              </a:buClr>
              <a:buSzPts val="550"/>
              <a:buNone/>
            </a:pPr>
            <a:endParaRPr sz="2933" dirty="0">
              <a:solidFill>
                <a:srgbClr val="000000"/>
              </a:solidFill>
            </a:endParaRPr>
          </a:p>
        </p:txBody>
      </p:sp>
      <p:grpSp>
        <p:nvGrpSpPr>
          <p:cNvPr id="79" name="Google Shape;79;p16"/>
          <p:cNvGrpSpPr/>
          <p:nvPr/>
        </p:nvGrpSpPr>
        <p:grpSpPr>
          <a:xfrm>
            <a:off x="9510500" y="4776034"/>
            <a:ext cx="2242000" cy="1723508"/>
            <a:chOff x="6938075" y="1088050"/>
            <a:chExt cx="1681500" cy="1292631"/>
          </a:xfrm>
        </p:grpSpPr>
        <p:sp>
          <p:nvSpPr>
            <p:cNvPr id="80" name="Google Shape;80;p16"/>
            <p:cNvSpPr/>
            <p:nvPr/>
          </p:nvSpPr>
          <p:spPr>
            <a:xfrm>
              <a:off x="6938075" y="1088050"/>
              <a:ext cx="1681500" cy="1243500"/>
            </a:xfrm>
            <a:prstGeom prst="wedgeRoundRectCallout">
              <a:avLst>
                <a:gd name="adj1" fmla="val -44958"/>
                <a:gd name="adj2" fmla="val 71588"/>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 name="Google Shape;81;p16"/>
            <p:cNvSpPr txBox="1"/>
            <p:nvPr/>
          </p:nvSpPr>
          <p:spPr>
            <a:xfrm>
              <a:off x="7051025" y="1088050"/>
              <a:ext cx="1455600" cy="1292631"/>
            </a:xfrm>
            <a:prstGeom prst="rect">
              <a:avLst/>
            </a:prstGeom>
            <a:noFill/>
            <a:ln>
              <a:noFill/>
            </a:ln>
          </p:spPr>
          <p:txBody>
            <a:bodyPr spcFirstLastPara="1" wrap="square" lIns="121900" tIns="121900" rIns="121900" bIns="121900" anchor="t" anchorCtr="0">
              <a:spAutoFit/>
            </a:bodyPr>
            <a:lstStyle/>
            <a:p>
              <a:pPr algn="ctr"/>
              <a:r>
                <a:rPr lang="en" sz="1600"/>
                <a:t>“Our coach was invaluable in our first year at the Universal level. She was incredibly supportive.”</a:t>
              </a:r>
              <a:endParaRPr sz="1600"/>
            </a:p>
          </p:txBody>
        </p:sp>
      </p:grpSp>
      <p:sp>
        <p:nvSpPr>
          <p:cNvPr id="82" name="Google Shape;82;p16"/>
          <p:cNvSpPr/>
          <p:nvPr/>
        </p:nvSpPr>
        <p:spPr>
          <a:xfrm>
            <a:off x="609600" y="4932233"/>
            <a:ext cx="2242000" cy="1658000"/>
          </a:xfrm>
          <a:prstGeom prst="wedgeRoundRectCallout">
            <a:avLst>
              <a:gd name="adj1" fmla="val 71189"/>
              <a:gd name="adj2" fmla="val 40014"/>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 name="Google Shape;83;p16"/>
          <p:cNvSpPr txBox="1"/>
          <p:nvPr/>
        </p:nvSpPr>
        <p:spPr>
          <a:xfrm>
            <a:off x="711900" y="5022434"/>
            <a:ext cx="1827600" cy="1477287"/>
          </a:xfrm>
          <a:prstGeom prst="rect">
            <a:avLst/>
          </a:prstGeom>
          <a:solidFill>
            <a:srgbClr val="D9EAD3"/>
          </a:solidFill>
          <a:ln>
            <a:noFill/>
          </a:ln>
        </p:spPr>
        <p:txBody>
          <a:bodyPr spcFirstLastPara="1" wrap="square" lIns="121900" tIns="121900" rIns="121900" bIns="121900" anchor="t" anchorCtr="0">
            <a:spAutoFit/>
          </a:bodyPr>
          <a:lstStyle/>
          <a:p>
            <a:pPr algn="ctr"/>
            <a:r>
              <a:rPr lang="en" sz="1600" dirty="0"/>
              <a:t>“[Our coach] was very skilled in listening and then meeting our needs.”</a:t>
            </a:r>
            <a:endParaRPr sz="1600" dirty="0"/>
          </a:p>
        </p:txBody>
      </p:sp>
      <p:grpSp>
        <p:nvGrpSpPr>
          <p:cNvPr id="84" name="Google Shape;84;p16"/>
          <p:cNvGrpSpPr/>
          <p:nvPr/>
        </p:nvGrpSpPr>
        <p:grpSpPr>
          <a:xfrm>
            <a:off x="9510500" y="1544934"/>
            <a:ext cx="2242000" cy="2045600"/>
            <a:chOff x="7090475" y="3250025"/>
            <a:chExt cx="1681500" cy="1534200"/>
          </a:xfrm>
        </p:grpSpPr>
        <p:sp>
          <p:nvSpPr>
            <p:cNvPr id="85" name="Google Shape;85;p16"/>
            <p:cNvSpPr/>
            <p:nvPr/>
          </p:nvSpPr>
          <p:spPr>
            <a:xfrm>
              <a:off x="7090475" y="3250025"/>
              <a:ext cx="1681500" cy="1534200"/>
            </a:xfrm>
            <a:prstGeom prst="wedgeRoundRectCallout">
              <a:avLst>
                <a:gd name="adj1" fmla="val -44958"/>
                <a:gd name="adj2" fmla="val 71588"/>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 name="Google Shape;86;p16"/>
            <p:cNvSpPr txBox="1"/>
            <p:nvPr/>
          </p:nvSpPr>
          <p:spPr>
            <a:xfrm>
              <a:off x="7245875" y="3278375"/>
              <a:ext cx="1370700" cy="1477298"/>
            </a:xfrm>
            <a:prstGeom prst="rect">
              <a:avLst/>
            </a:prstGeom>
            <a:noFill/>
            <a:ln>
              <a:noFill/>
            </a:ln>
          </p:spPr>
          <p:txBody>
            <a:bodyPr spcFirstLastPara="1" wrap="square" lIns="121900" tIns="121900" rIns="121900" bIns="121900" anchor="t" anchorCtr="0">
              <a:spAutoFit/>
            </a:bodyPr>
            <a:lstStyle/>
            <a:p>
              <a:pPr algn="ctr"/>
              <a:r>
                <a:rPr lang="en" sz="1600"/>
                <a:t>“It’s very important to have a different set of eyes on the data and to provide external feedback.”</a:t>
              </a:r>
              <a:endParaRPr sz="1600"/>
            </a:p>
          </p:txBody>
        </p:sp>
      </p:grpSp>
    </p:spTree>
    <p:extLst>
      <p:ext uri="{BB962C8B-B14F-4D97-AF65-F5344CB8AC3E}">
        <p14:creationId xmlns:p14="http://schemas.microsoft.com/office/powerpoint/2010/main" val="31601268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BACF41AD-32B8-3040-A220-17E86388C8E6}"/>
              </a:ext>
            </a:extLst>
          </p:cNvPr>
          <p:cNvPicPr>
            <a:picLocks noGrp="1" noChangeAspect="1"/>
          </p:cNvPicPr>
          <p:nvPr>
            <p:ph sz="half" idx="4294967295"/>
          </p:nvPr>
        </p:nvPicPr>
        <p:blipFill rotWithShape="1">
          <a:blip r:embed="rId3"/>
          <a:srcRect t="3376" b="6075"/>
          <a:stretch/>
        </p:blipFill>
        <p:spPr>
          <a:xfrm>
            <a:off x="2904251" y="961865"/>
            <a:ext cx="6392455" cy="4951709"/>
          </a:xfrm>
        </p:spPr>
      </p:pic>
    </p:spTree>
    <p:extLst>
      <p:ext uri="{BB962C8B-B14F-4D97-AF65-F5344CB8AC3E}">
        <p14:creationId xmlns:p14="http://schemas.microsoft.com/office/powerpoint/2010/main" val="804683627"/>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a:extLst>
              <a:ext uri="{FF2B5EF4-FFF2-40B4-BE49-F238E27FC236}">
                <a16:creationId xmlns:a16="http://schemas.microsoft.com/office/drawing/2014/main" id="{9DE61621-448F-914D-B067-01A7F2D30800}"/>
              </a:ext>
            </a:extLst>
          </p:cNvPr>
          <p:cNvSpPr>
            <a:spLocks noChangeArrowheads="1"/>
          </p:cNvSpPr>
          <p:nvPr/>
        </p:nvSpPr>
        <p:spPr bwMode="auto">
          <a:xfrm rot="-1646119">
            <a:off x="2445236" y="3541605"/>
            <a:ext cx="5147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hangingPunct="0">
              <a:spcBef>
                <a:spcPct val="0"/>
              </a:spcBef>
              <a:buNone/>
            </a:pPr>
            <a:r>
              <a:rPr lang="en-US" altLang="en-US" sz="1800">
                <a:solidFill>
                  <a:prstClr val="black"/>
                </a:solidFill>
                <a:latin typeface="Arial" panose="020B0604020202020204" pitchFamily="34" charset="0"/>
                <a:hlinkClick r:id="rId3"/>
              </a:rPr>
              <a:t>https://www.facebook.com/groups/PBISVermont/</a:t>
            </a:r>
            <a:endParaRPr lang="en-US" altLang="en-US" sz="1800">
              <a:solidFill>
                <a:prstClr val="black"/>
              </a:solidFill>
              <a:latin typeface="Arial" panose="020B0604020202020204" pitchFamily="34" charset="0"/>
            </a:endParaRPr>
          </a:p>
          <a:p>
            <a:pPr defTabSz="342900" eaLnBrk="0" hangingPunct="0">
              <a:spcBef>
                <a:spcPct val="0"/>
              </a:spcBef>
              <a:buNone/>
            </a:pPr>
            <a:endParaRPr lang="en-US" altLang="en-US" sz="1800">
              <a:solidFill>
                <a:prstClr val="black"/>
              </a:solidFill>
              <a:latin typeface="Arial" panose="020B0604020202020204" pitchFamily="34" charset="0"/>
            </a:endParaRPr>
          </a:p>
        </p:txBody>
      </p:sp>
      <p:pic>
        <p:nvPicPr>
          <p:cNvPr id="126978" name="Picture 3">
            <a:extLst>
              <a:ext uri="{FF2B5EF4-FFF2-40B4-BE49-F238E27FC236}">
                <a16:creationId xmlns:a16="http://schemas.microsoft.com/office/drawing/2014/main" id="{03E42B79-26CD-7145-B365-56BE7AB740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7540">
            <a:off x="2952751" y="2480074"/>
            <a:ext cx="2862263" cy="14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4">
            <a:extLst>
              <a:ext uri="{FF2B5EF4-FFF2-40B4-BE49-F238E27FC236}">
                <a16:creationId xmlns:a16="http://schemas.microsoft.com/office/drawing/2014/main" id="{CEB8D30E-8BEB-E64E-8D02-0CCF0D58A5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15578">
            <a:off x="7094936" y="2169319"/>
            <a:ext cx="22955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AutoShape 2" descr="mage result for pinterest">
            <a:extLst>
              <a:ext uri="{FF2B5EF4-FFF2-40B4-BE49-F238E27FC236}">
                <a16:creationId xmlns:a16="http://schemas.microsoft.com/office/drawing/2014/main" id="{B0A69579-AD34-4E4D-B9C1-6CDEBB0D7512}"/>
              </a:ext>
            </a:extLst>
          </p:cNvPr>
          <p:cNvSpPr>
            <a:spLocks noChangeAspect="1" noChangeArrowheads="1"/>
          </p:cNvSpPr>
          <p:nvPr/>
        </p:nvSpPr>
        <p:spPr bwMode="auto">
          <a:xfrm>
            <a:off x="2667000" y="8572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hangingPunct="0">
              <a:spcBef>
                <a:spcPct val="0"/>
              </a:spcBef>
              <a:buNone/>
            </a:pPr>
            <a:endParaRPr lang="en-US" altLang="en-US" sz="1800">
              <a:solidFill>
                <a:prstClr val="black"/>
              </a:solidFill>
              <a:latin typeface="Arial" panose="020B0604020202020204" pitchFamily="34" charset="0"/>
            </a:endParaRPr>
          </a:p>
        </p:txBody>
      </p:sp>
      <p:sp>
        <p:nvSpPr>
          <p:cNvPr id="126981" name="Rectangle 2">
            <a:extLst>
              <a:ext uri="{FF2B5EF4-FFF2-40B4-BE49-F238E27FC236}">
                <a16:creationId xmlns:a16="http://schemas.microsoft.com/office/drawing/2014/main" id="{C387DEB0-477A-1148-8B33-772E2F0AA052}"/>
              </a:ext>
            </a:extLst>
          </p:cNvPr>
          <p:cNvSpPr>
            <a:spLocks noChangeArrowheads="1"/>
          </p:cNvSpPr>
          <p:nvPr/>
        </p:nvSpPr>
        <p:spPr bwMode="auto">
          <a:xfrm>
            <a:off x="6947298" y="3993359"/>
            <a:ext cx="31039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342900" eaLnBrk="0" hangingPunct="0">
              <a:spcBef>
                <a:spcPct val="0"/>
              </a:spcBef>
              <a:buNone/>
            </a:pPr>
            <a:r>
              <a:rPr lang="en-US" altLang="en-US" sz="1800">
                <a:solidFill>
                  <a:prstClr val="black"/>
                </a:solidFill>
                <a:latin typeface="Arial" panose="020B0604020202020204" pitchFamily="34" charset="0"/>
                <a:hlinkClick r:id="rId6"/>
              </a:rPr>
              <a:t>https://twitter.com/vtpbis</a:t>
            </a:r>
            <a:endParaRPr lang="en-US" altLang="en-US" sz="1800">
              <a:solidFill>
                <a:prstClr val="black"/>
              </a:solidFill>
              <a:latin typeface="Arial" panose="020B0604020202020204" pitchFamily="34" charset="0"/>
            </a:endParaRPr>
          </a:p>
          <a:p>
            <a:pPr defTabSz="342900" eaLnBrk="0" hangingPunct="0">
              <a:spcBef>
                <a:spcPct val="0"/>
              </a:spcBef>
              <a:buNone/>
            </a:pPr>
            <a:endParaRPr lang="en-US" altLang="en-US" sz="1800">
              <a:solidFill>
                <a:prstClr val="black"/>
              </a:solidFill>
              <a:latin typeface="Arial" panose="020B0604020202020204" pitchFamily="34" charset="0"/>
            </a:endParaRPr>
          </a:p>
        </p:txBody>
      </p:sp>
      <p:sp>
        <p:nvSpPr>
          <p:cNvPr id="126982" name="Title 8">
            <a:extLst>
              <a:ext uri="{FF2B5EF4-FFF2-40B4-BE49-F238E27FC236}">
                <a16:creationId xmlns:a16="http://schemas.microsoft.com/office/drawing/2014/main" id="{3D2A6C6E-6073-8440-84AF-FD49E61D6610}"/>
              </a:ext>
            </a:extLst>
          </p:cNvPr>
          <p:cNvSpPr>
            <a:spLocks noGrp="1"/>
          </p:cNvSpPr>
          <p:nvPr>
            <p:ph type="title"/>
          </p:nvPr>
        </p:nvSpPr>
        <p:spPr>
          <a:noFill/>
        </p:spPr>
        <p:txBody>
          <a:bodyPr/>
          <a:lstStyle/>
          <a:p>
            <a:r>
              <a:rPr lang="en-US" altLang="en-US" b="1" dirty="0">
                <a:solidFill>
                  <a:schemeClr val="accent3">
                    <a:lumMod val="50000"/>
                  </a:schemeClr>
                </a:solidFill>
                <a:latin typeface="Calibri Light" panose="020F0302020204030204" pitchFamily="34" charset="0"/>
                <a:ea typeface="ＭＳ Ｐゴシック" panose="020B0600070205080204" pitchFamily="34" charset="-128"/>
                <a:cs typeface="Calibri Light" panose="020F0302020204030204" pitchFamily="34" charset="0"/>
              </a:rPr>
              <a:t>Stay Connected</a:t>
            </a:r>
          </a:p>
        </p:txBody>
      </p:sp>
      <p:sp>
        <p:nvSpPr>
          <p:cNvPr id="126983" name="TextBox 12">
            <a:extLst>
              <a:ext uri="{FF2B5EF4-FFF2-40B4-BE49-F238E27FC236}">
                <a16:creationId xmlns:a16="http://schemas.microsoft.com/office/drawing/2014/main" id="{E139A111-C065-5347-9718-1F99DA214B68}"/>
              </a:ext>
            </a:extLst>
          </p:cNvPr>
          <p:cNvSpPr txBox="1">
            <a:spLocks noChangeArrowheads="1"/>
          </p:cNvSpPr>
          <p:nvPr/>
        </p:nvSpPr>
        <p:spPr bwMode="auto">
          <a:xfrm>
            <a:off x="4233864" y="4687493"/>
            <a:ext cx="3887391"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342900">
              <a:spcBef>
                <a:spcPct val="0"/>
              </a:spcBef>
              <a:buNone/>
            </a:pPr>
            <a:r>
              <a:rPr lang="en-US" altLang="en-US" sz="2250" b="1">
                <a:solidFill>
                  <a:srgbClr val="0000FF"/>
                </a:solidFill>
              </a:rPr>
              <a:t>Please share all of the awesome things you are doing by using #VTPBIS or @VTPBIS</a:t>
            </a:r>
          </a:p>
        </p:txBody>
      </p:sp>
    </p:spTree>
    <p:extLst>
      <p:ext uri="{BB962C8B-B14F-4D97-AF65-F5344CB8AC3E}">
        <p14:creationId xmlns:p14="http://schemas.microsoft.com/office/powerpoint/2010/main" val="2845210925"/>
      </p:ext>
    </p:extLst>
  </p:cSld>
  <p:clrMapOvr>
    <a:masterClrMapping/>
  </p:clrMapOvr>
  <p:transition spd="slow">
    <p:cu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2"/>
          <p:cNvSpPr>
            <a:spLocks noGrp="1"/>
          </p:cNvSpPr>
          <p:nvPr>
            <p:ph type="subTitle" idx="1"/>
          </p:nvPr>
        </p:nvSpPr>
        <p:spPr>
          <a:xfrm>
            <a:off x="1524000" y="1165548"/>
            <a:ext cx="9144000" cy="1558033"/>
          </a:xfrm>
        </p:spPr>
        <p:txBody>
          <a:bodyPr>
            <a:normAutofit/>
          </a:bodyPr>
          <a:lstStyle/>
          <a:p>
            <a:pPr eaLnBrk="1" hangingPunct="1"/>
            <a:r>
              <a:rPr lang="en-US" altLang="en-US" sz="5824" b="1" dirty="0"/>
              <a:t>THANK YOU!</a:t>
            </a:r>
          </a:p>
        </p:txBody>
      </p:sp>
      <p:pic>
        <p:nvPicPr>
          <p:cNvPr id="5" name="Picture 4">
            <a:hlinkClick r:id="rId2"/>
          </p:cNvPr>
          <p:cNvPicPr>
            <a:picLocks noChangeAspect="1"/>
          </p:cNvPicPr>
          <p:nvPr/>
        </p:nvPicPr>
        <p:blipFill>
          <a:blip r:embed="rId3"/>
          <a:stretch>
            <a:fillRect/>
          </a:stretch>
        </p:blipFill>
        <p:spPr>
          <a:xfrm>
            <a:off x="5669698" y="4134421"/>
            <a:ext cx="121856" cy="228387"/>
          </a:xfrm>
          <a:prstGeom prst="rect">
            <a:avLst/>
          </a:prstGeom>
        </p:spPr>
      </p:pic>
    </p:spTree>
    <p:extLst>
      <p:ext uri="{BB962C8B-B14F-4D97-AF65-F5344CB8AC3E}">
        <p14:creationId xmlns:p14="http://schemas.microsoft.com/office/powerpoint/2010/main" val="309733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231638-5F3C-7341-BA66-D8994EFCA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143" y="1543050"/>
            <a:ext cx="6813714" cy="5314950"/>
          </a:xfrm>
          <a:prstGeom prst="rect">
            <a:avLst/>
          </a:prstGeom>
        </p:spPr>
      </p:pic>
      <p:sp>
        <p:nvSpPr>
          <p:cNvPr id="2" name="TextBox 1">
            <a:extLst>
              <a:ext uri="{FF2B5EF4-FFF2-40B4-BE49-F238E27FC236}">
                <a16:creationId xmlns:a16="http://schemas.microsoft.com/office/drawing/2014/main" id="{AB3C85BB-4CFC-3945-8960-E3C60A441031}"/>
              </a:ext>
            </a:extLst>
          </p:cNvPr>
          <p:cNvSpPr txBox="1"/>
          <p:nvPr/>
        </p:nvSpPr>
        <p:spPr>
          <a:xfrm>
            <a:off x="1790700" y="152400"/>
            <a:ext cx="8610600" cy="1846659"/>
          </a:xfrm>
          <a:prstGeom prst="rect">
            <a:avLst/>
          </a:prstGeom>
          <a:noFill/>
        </p:spPr>
        <p:txBody>
          <a:bodyPr wrap="square" rtlCol="0">
            <a:spAutoFit/>
          </a:bodyPr>
          <a:lstStyle/>
          <a:p>
            <a:pPr algn="ctr"/>
            <a:r>
              <a:rPr lang="en-US" sz="2400" b="1" dirty="0"/>
              <a:t>“The fundamental purpose of PBIS is to make schools more effective and equitable learning environments.” </a:t>
            </a:r>
          </a:p>
          <a:p>
            <a:pPr algn="ctr"/>
            <a:endParaRPr lang="en-US" sz="1200" i="1" dirty="0"/>
          </a:p>
          <a:p>
            <a:pPr algn="ctr"/>
            <a:r>
              <a:rPr lang="en-US" i="1" dirty="0"/>
              <a:t>Rob Horner, Co-Director of the OSEP Technical Assistance Center for PBIS</a:t>
            </a:r>
            <a:endParaRPr lang="en-US" dirty="0"/>
          </a:p>
          <a:p>
            <a:br>
              <a:rPr lang="en-US" dirty="0"/>
            </a:br>
            <a:endParaRPr lang="en-US" dirty="0"/>
          </a:p>
        </p:txBody>
      </p:sp>
    </p:spTree>
    <p:extLst>
      <p:ext uri="{BB962C8B-B14F-4D97-AF65-F5344CB8AC3E}">
        <p14:creationId xmlns:p14="http://schemas.microsoft.com/office/powerpoint/2010/main" val="29305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Setting up for Success </a:t>
            </a:r>
          </a:p>
        </p:txBody>
      </p:sp>
    </p:spTree>
    <p:extLst>
      <p:ext uri="{BB962C8B-B14F-4D97-AF65-F5344CB8AC3E}">
        <p14:creationId xmlns:p14="http://schemas.microsoft.com/office/powerpoint/2010/main" val="140217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0469" y="2103438"/>
            <a:ext cx="5486400" cy="1143000"/>
          </a:xfrm>
        </p:spPr>
        <p:txBody>
          <a:bodyPr>
            <a:normAutofit/>
          </a:bodyPr>
          <a:lstStyle/>
          <a:p>
            <a:r>
              <a:rPr lang="en-US" sz="4800" b="1" dirty="0"/>
              <a:t>Opening Activity</a:t>
            </a:r>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10820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BEST Expectations</a:t>
            </a:r>
            <a:endParaRPr lang="en-US" dirty="0"/>
          </a:p>
        </p:txBody>
      </p:sp>
      <p:sp>
        <p:nvSpPr>
          <p:cNvPr id="4" name="Content Placeholder 3"/>
          <p:cNvSpPr>
            <a:spLocks noGrp="1"/>
          </p:cNvSpPr>
          <p:nvPr>
            <p:ph idx="1"/>
          </p:nvPr>
        </p:nvSpPr>
        <p:spPr>
          <a:xfrm>
            <a:off x="1981200" y="1600200"/>
            <a:ext cx="8229600" cy="2971800"/>
          </a:xfrm>
        </p:spPr>
        <p:txBody>
          <a:bodyPr>
            <a:normAutofit fontScale="77500" lnSpcReduction="20000"/>
          </a:bodyPr>
          <a:lstStyle/>
          <a:p>
            <a:pPr indent="-372944">
              <a:lnSpc>
                <a:spcPct val="140000"/>
              </a:lnSpc>
              <a:buSzPct val="100000"/>
              <a:buBlip>
                <a:blip r:embed="rId2"/>
              </a:buBlip>
            </a:pPr>
            <a:r>
              <a:rPr lang="en-US" sz="4000" b="1" dirty="0">
                <a:solidFill>
                  <a:schemeClr val="accent4">
                    <a:lumMod val="50000"/>
                  </a:schemeClr>
                </a:solidFill>
              </a:rPr>
              <a:t> </a:t>
            </a:r>
            <a:r>
              <a:rPr lang="en-US" sz="4400" b="1" dirty="0"/>
              <a:t>B</a:t>
            </a:r>
            <a:r>
              <a:rPr lang="en-US" sz="4400" dirty="0"/>
              <a:t>e Respectful</a:t>
            </a:r>
          </a:p>
          <a:p>
            <a:pPr>
              <a:lnSpc>
                <a:spcPct val="140000"/>
              </a:lnSpc>
              <a:buSzPct val="100000"/>
              <a:buBlip>
                <a:blip r:embed="rId2"/>
              </a:buBlip>
            </a:pPr>
            <a:r>
              <a:rPr lang="en-US" sz="4400" b="1" dirty="0"/>
              <a:t> E</a:t>
            </a:r>
            <a:r>
              <a:rPr lang="en-US" sz="4400" dirty="0"/>
              <a:t>ngage</a:t>
            </a:r>
          </a:p>
          <a:p>
            <a:pPr>
              <a:lnSpc>
                <a:spcPct val="140000"/>
              </a:lnSpc>
              <a:buSzPct val="100000"/>
              <a:buBlip>
                <a:blip r:embed="rId2"/>
              </a:buBlip>
            </a:pPr>
            <a:r>
              <a:rPr lang="en-US" sz="4400" b="1" dirty="0"/>
              <a:t> S</a:t>
            </a:r>
            <a:r>
              <a:rPr lang="en-US" sz="4400" dirty="0"/>
              <a:t>trengths-based</a:t>
            </a:r>
          </a:p>
          <a:p>
            <a:pPr>
              <a:lnSpc>
                <a:spcPct val="140000"/>
              </a:lnSpc>
              <a:buSzPct val="100000"/>
              <a:buBlip>
                <a:blip r:embed="rId2"/>
              </a:buBlip>
            </a:pPr>
            <a:r>
              <a:rPr lang="en-US" sz="4400" b="1" dirty="0"/>
              <a:t> T</a:t>
            </a:r>
            <a:r>
              <a:rPr lang="en-US" sz="4400" dirty="0"/>
              <a:t>eam Solutions</a:t>
            </a:r>
          </a:p>
          <a:p>
            <a:endParaRPr lang="en-US" sz="4000" dirty="0">
              <a:solidFill>
                <a:schemeClr val="accent4">
                  <a:lumMod val="50000"/>
                </a:schemeClr>
              </a:solidFill>
            </a:endParaRPr>
          </a:p>
        </p:txBody>
      </p:sp>
      <p:pic>
        <p:nvPicPr>
          <p:cNvPr id="6" name="Picture 5"/>
          <p:cNvPicPr>
            <a:picLocks noChangeAspect="1"/>
          </p:cNvPicPr>
          <p:nvPr/>
        </p:nvPicPr>
        <p:blipFill>
          <a:blip r:embed="rId3"/>
          <a:stretch>
            <a:fillRect/>
          </a:stretch>
        </p:blipFill>
        <p:spPr>
          <a:xfrm>
            <a:off x="6934201" y="1752601"/>
            <a:ext cx="2895599" cy="2471385"/>
          </a:xfrm>
          <a:prstGeom prst="rect">
            <a:avLst/>
          </a:prstGeom>
        </p:spPr>
      </p:pic>
      <p:sp>
        <p:nvSpPr>
          <p:cNvPr id="3" name="Rectangle 2">
            <a:extLst>
              <a:ext uri="{FF2B5EF4-FFF2-40B4-BE49-F238E27FC236}">
                <a16:creationId xmlns:a16="http://schemas.microsoft.com/office/drawing/2014/main" id="{CC1BF28F-7224-D64A-97F2-A5847BBB2B37}"/>
              </a:ext>
            </a:extLst>
          </p:cNvPr>
          <p:cNvSpPr/>
          <p:nvPr/>
        </p:nvSpPr>
        <p:spPr>
          <a:xfrm>
            <a:off x="3962400" y="4754562"/>
            <a:ext cx="4724400" cy="1477328"/>
          </a:xfrm>
          <a:prstGeom prst="rect">
            <a:avLst/>
          </a:prstGeom>
        </p:spPr>
        <p:txBody>
          <a:bodyPr wrap="square">
            <a:spAutoFit/>
          </a:bodyPr>
          <a:lstStyle/>
          <a:p>
            <a:r>
              <a:rPr lang="en-US" dirty="0"/>
              <a:t>Activity:</a:t>
            </a:r>
          </a:p>
          <a:p>
            <a:r>
              <a:rPr lang="en-US" dirty="0"/>
              <a:t>BREAK-OUT GROUPS by B, E, S,T</a:t>
            </a:r>
          </a:p>
          <a:p>
            <a:endParaRPr lang="en-US" dirty="0"/>
          </a:p>
          <a:p>
            <a:r>
              <a:rPr lang="en-US" dirty="0"/>
              <a:t>Talk about how you want to be together to promote these expectations in action.</a:t>
            </a:r>
          </a:p>
        </p:txBody>
      </p:sp>
    </p:spTree>
    <p:extLst>
      <p:ext uri="{BB962C8B-B14F-4D97-AF65-F5344CB8AC3E}">
        <p14:creationId xmlns:p14="http://schemas.microsoft.com/office/powerpoint/2010/main" val="99115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86400" cy="1143000"/>
          </a:xfrm>
        </p:spPr>
        <p:txBody>
          <a:bodyPr/>
          <a:lstStyle/>
          <a:p>
            <a:r>
              <a:rPr lang="en-US" dirty="0"/>
              <a:t>Activity #1</a:t>
            </a:r>
          </a:p>
        </p:txBody>
      </p:sp>
      <p:sp>
        <p:nvSpPr>
          <p:cNvPr id="5" name="Subtitle 4"/>
          <p:cNvSpPr>
            <a:spLocks noGrp="1"/>
          </p:cNvSpPr>
          <p:nvPr>
            <p:ph idx="1"/>
          </p:nvPr>
        </p:nvSpPr>
        <p:spPr>
          <a:xfrm>
            <a:off x="2618834" y="1692276"/>
            <a:ext cx="5498123" cy="4191000"/>
          </a:xfrm>
        </p:spPr>
        <p:txBody>
          <a:bodyPr/>
          <a:lstStyle/>
          <a:p>
            <a:pPr marL="0" indent="0">
              <a:buNone/>
            </a:pPr>
            <a:r>
              <a:rPr lang="en-US" b="1" dirty="0"/>
              <a:t>In your workbook:</a:t>
            </a:r>
          </a:p>
          <a:p>
            <a:r>
              <a:rPr lang="en-US" dirty="0"/>
              <a:t>Create your norms and roles for your team this week</a:t>
            </a:r>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51859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a:extLst>
              <a:ext uri="{FF2B5EF4-FFF2-40B4-BE49-F238E27FC236}">
                <a16:creationId xmlns:a16="http://schemas.microsoft.com/office/drawing/2014/main" id="{F13E1ADC-B4E8-E549-B864-AE619DAEAD2B}"/>
              </a:ext>
            </a:extLst>
          </p:cNvPr>
          <p:cNvSpPr>
            <a:spLocks noGrp="1"/>
          </p:cNvSpPr>
          <p:nvPr>
            <p:ph type="title" idx="4294967295"/>
          </p:nvPr>
        </p:nvSpPr>
        <p:spPr>
          <a:xfrm>
            <a:off x="1828800" y="2590800"/>
            <a:ext cx="8229600" cy="1143000"/>
          </a:xfrm>
          <a:noFill/>
          <a:extLst>
            <a:ext uri="{909E8E84-426E-40DD-AFC4-6F175D3DCCD1}">
              <a14:hiddenFill xmlns:a14="http://schemas.microsoft.com/office/drawing/2010/main">
                <a:solidFill>
                  <a:srgbClr val="FFFF00">
                    <a:alpha val="83136"/>
                  </a:srgbClr>
                </a:solidFill>
              </a14:hiddenFill>
            </a:ext>
          </a:extLst>
        </p:spPr>
        <p:txBody>
          <a:bodyPr>
            <a:normAutofit/>
          </a:bodyPr>
          <a:lstStyle/>
          <a:p>
            <a:pPr algn="ctr"/>
            <a:r>
              <a:rPr lang="en-US" altLang="en-US" sz="4800" b="1" dirty="0">
                <a:solidFill>
                  <a:srgbClr val="006600"/>
                </a:solidFill>
                <a:ea typeface="ＭＳ Ｐゴシック" panose="020B0600070205080204" pitchFamily="34" charset="-128"/>
              </a:rPr>
              <a:t>Let’s Get Grounded</a:t>
            </a:r>
            <a:endParaRPr lang="en-US" altLang="en-US" sz="4800" dirty="0">
              <a:ea typeface="ＭＳ Ｐゴシック" panose="020B0600070205080204" pitchFamily="34" charset="-128"/>
            </a:endParaRPr>
          </a:p>
        </p:txBody>
      </p:sp>
    </p:spTree>
    <p:extLst>
      <p:ext uri="{BB962C8B-B14F-4D97-AF65-F5344CB8AC3E}">
        <p14:creationId xmlns:p14="http://schemas.microsoft.com/office/powerpoint/2010/main" val="167858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a:extLst>
              <a:ext uri="{FF2B5EF4-FFF2-40B4-BE49-F238E27FC236}">
                <a16:creationId xmlns:a16="http://schemas.microsoft.com/office/drawing/2014/main" id="{3164B883-8583-694B-95A4-4EDF9D54B28A}"/>
              </a:ext>
            </a:extLst>
          </p:cNvPr>
          <p:cNvSpPr>
            <a:spLocks noChangeShapeType="1"/>
          </p:cNvSpPr>
          <p:nvPr/>
        </p:nvSpPr>
        <p:spPr bwMode="auto">
          <a:xfrm flipH="1" flipV="1">
            <a:off x="8126413" y="3297239"/>
            <a:ext cx="1382712" cy="1165225"/>
          </a:xfrm>
          <a:prstGeom prst="line">
            <a:avLst/>
          </a:prstGeom>
          <a:noFill/>
          <a:ln w="101600">
            <a:solidFill>
              <a:srgbClr val="F5D328"/>
            </a:solidFill>
            <a:miter lim="400000"/>
            <a:headEnd/>
            <a:tailEnd type="arrow" w="med" len="med"/>
          </a:ln>
          <a:extLst>
            <a:ext uri="{909E8E84-426E-40DD-AFC4-6F175D3DCCD1}">
              <a14:hiddenFill xmlns:a14="http://schemas.microsoft.com/office/drawing/2010/main">
                <a:noFill/>
              </a14:hiddenFill>
            </a:ext>
          </a:extLst>
        </p:spPr>
        <p:txBody>
          <a:bodyPr lIns="19050" tIns="19050" rIns="19050" bIns="19050" anchor="ctr"/>
          <a:lstStyle/>
          <a:p>
            <a:endParaRPr lang="en-US"/>
          </a:p>
        </p:txBody>
      </p:sp>
      <p:sp>
        <p:nvSpPr>
          <p:cNvPr id="32770" name="Line">
            <a:extLst>
              <a:ext uri="{FF2B5EF4-FFF2-40B4-BE49-F238E27FC236}">
                <a16:creationId xmlns:a16="http://schemas.microsoft.com/office/drawing/2014/main" id="{AD690853-A97E-4F4A-907B-C80E61CE7789}"/>
              </a:ext>
            </a:extLst>
          </p:cNvPr>
          <p:cNvSpPr>
            <a:spLocks noChangeShapeType="1"/>
          </p:cNvSpPr>
          <p:nvPr/>
        </p:nvSpPr>
        <p:spPr bwMode="auto">
          <a:xfrm flipV="1">
            <a:off x="2460625" y="3416300"/>
            <a:ext cx="0" cy="787400"/>
          </a:xfrm>
          <a:prstGeom prst="line">
            <a:avLst/>
          </a:prstGeom>
          <a:noFill/>
          <a:ln w="101600">
            <a:solidFill>
              <a:srgbClr val="F5D328"/>
            </a:solidFill>
            <a:miter lim="400000"/>
            <a:headEnd/>
            <a:tailEnd type="arrow" w="med" len="med"/>
          </a:ln>
          <a:extLst>
            <a:ext uri="{909E8E84-426E-40DD-AFC4-6F175D3DCCD1}">
              <a14:hiddenFill xmlns:a14="http://schemas.microsoft.com/office/drawing/2010/main">
                <a:noFill/>
              </a14:hiddenFill>
            </a:ext>
          </a:extLst>
        </p:spPr>
        <p:txBody>
          <a:bodyPr lIns="19050" tIns="19050" rIns="19050" bIns="19050" anchor="ctr"/>
          <a:lstStyle/>
          <a:p>
            <a:endParaRPr lang="en-US"/>
          </a:p>
        </p:txBody>
      </p:sp>
      <p:sp>
        <p:nvSpPr>
          <p:cNvPr id="583" name="Adjust your microphone and webcam, and share your screen during group discussions…">
            <a:extLst>
              <a:ext uri="{FF2B5EF4-FFF2-40B4-BE49-F238E27FC236}">
                <a16:creationId xmlns:a16="http://schemas.microsoft.com/office/drawing/2014/main" id="{DCD86A52-5778-1543-BDB6-7780BBEDB2AB}"/>
              </a:ext>
            </a:extLst>
          </p:cNvPr>
          <p:cNvSpPr txBox="1"/>
          <p:nvPr/>
        </p:nvSpPr>
        <p:spPr>
          <a:xfrm>
            <a:off x="1792288" y="4462463"/>
            <a:ext cx="4927600" cy="500062"/>
          </a:xfrm>
          <a:prstGeom prst="rect">
            <a:avLst/>
          </a:prstGeom>
          <a:ln w="12700">
            <a:miter lim="400000"/>
          </a:ln>
        </p:spPr>
        <p:txBody>
          <a:bodyPr lIns="19050" tIns="19050" rIns="19050" bIns="19050">
            <a:spAutoFit/>
          </a:bodyPr>
          <a:lstStyle/>
          <a:p>
            <a:pPr defTabSz="342900">
              <a:defRPr sz="4000" b="1" spc="-79">
                <a:solidFill>
                  <a:srgbClr val="000000"/>
                </a:solidFill>
                <a:uFill>
                  <a:solidFill>
                    <a:srgbClr val="000000"/>
                  </a:solidFill>
                </a:uFill>
                <a:latin typeface="Helvetica Neue"/>
                <a:ea typeface="Helvetica Neue"/>
                <a:cs typeface="Helvetica Neue"/>
                <a:sym typeface="Helvetica Neue"/>
              </a:defRPr>
            </a:pPr>
            <a:r>
              <a:rPr lang="en-US" sz="1500" b="1" spc="-30" dirty="0">
                <a:solidFill>
                  <a:srgbClr val="000000"/>
                </a:solidFill>
                <a:uFill>
                  <a:solidFill>
                    <a:srgbClr val="000000"/>
                  </a:solidFill>
                </a:uFill>
                <a:latin typeface="Calibri" panose="020F0502020204030204" pitchFamily="34" charset="0"/>
                <a:ea typeface="Helvetica Neue"/>
                <a:cs typeface="Calibri" panose="020F0502020204030204" pitchFamily="34" charset="0"/>
                <a:sym typeface="Helvetica Neue"/>
              </a:rPr>
              <a:t>Turn</a:t>
            </a:r>
            <a:r>
              <a:rPr sz="1500" b="1" spc="-30" dirty="0">
                <a:solidFill>
                  <a:srgbClr val="000000"/>
                </a:solidFill>
                <a:uFill>
                  <a:solidFill>
                    <a:srgbClr val="000000"/>
                  </a:solidFill>
                </a:uFill>
                <a:latin typeface="Calibri" panose="020F0502020204030204" pitchFamily="34" charset="0"/>
                <a:ea typeface="Helvetica Neue"/>
                <a:cs typeface="Calibri" panose="020F0502020204030204" pitchFamily="34" charset="0"/>
                <a:sym typeface="Helvetica Neue"/>
              </a:rPr>
              <a:t> your microphone and webcam</a:t>
            </a:r>
            <a:r>
              <a:rPr lang="en-US" sz="1500" b="1" spc="-30" dirty="0">
                <a:solidFill>
                  <a:srgbClr val="000000"/>
                </a:solidFill>
                <a:uFill>
                  <a:solidFill>
                    <a:srgbClr val="000000"/>
                  </a:solidFill>
                </a:uFill>
                <a:latin typeface="Calibri" panose="020F0502020204030204" pitchFamily="34" charset="0"/>
                <a:ea typeface="Helvetica Neue"/>
                <a:cs typeface="Calibri" panose="020F0502020204030204" pitchFamily="34" charset="0"/>
                <a:sym typeface="Helvetica Neue"/>
              </a:rPr>
              <a:t> on and off</a:t>
            </a:r>
            <a:endParaRPr sz="1500" b="1" spc="-30" dirty="0">
              <a:solidFill>
                <a:srgbClr val="000000"/>
              </a:solidFill>
              <a:uFill>
                <a:solidFill>
                  <a:srgbClr val="000000"/>
                </a:solidFill>
              </a:uFill>
              <a:latin typeface="Calibri" panose="020F0502020204030204" pitchFamily="34" charset="0"/>
              <a:ea typeface="Helvetica Neue"/>
              <a:cs typeface="Calibri" panose="020F0502020204030204" pitchFamily="34" charset="0"/>
              <a:sym typeface="Helvetica Neue"/>
            </a:endParaRPr>
          </a:p>
          <a:p>
            <a:pPr defTabSz="342900">
              <a:defRPr sz="4000" b="1" i="1" spc="-79">
                <a:solidFill>
                  <a:srgbClr val="000000"/>
                </a:solidFill>
                <a:uFill>
                  <a:solidFill>
                    <a:srgbClr val="000000"/>
                  </a:solidFill>
                </a:uFill>
                <a:latin typeface="Helvetica Neue"/>
                <a:ea typeface="Helvetica Neue"/>
                <a:cs typeface="Helvetica Neue"/>
                <a:sym typeface="Helvetica Neue"/>
              </a:defRPr>
            </a:pPr>
            <a:r>
              <a:rPr sz="1500" b="1" i="1" spc="-30" dirty="0">
                <a:solidFill>
                  <a:srgbClr val="000000"/>
                </a:solidFill>
                <a:uFill>
                  <a:solidFill>
                    <a:srgbClr val="000000"/>
                  </a:solidFill>
                </a:uFill>
                <a:latin typeface="Calibri" panose="020F0502020204030204" pitchFamily="34" charset="0"/>
                <a:ea typeface="Helvetica Neue"/>
                <a:cs typeface="Calibri" panose="020F0502020204030204" pitchFamily="34" charset="0"/>
                <a:sym typeface="Helvetica Neue"/>
              </a:rPr>
              <a:t>(</a:t>
            </a:r>
            <a:r>
              <a:rPr lang="en-US" sz="1500" b="1" i="1" spc="-30" dirty="0">
                <a:solidFill>
                  <a:srgbClr val="000000"/>
                </a:solidFill>
                <a:uFill>
                  <a:solidFill>
                    <a:srgbClr val="000000"/>
                  </a:solidFill>
                </a:uFill>
                <a:latin typeface="Calibri" panose="020F0502020204030204" pitchFamily="34" charset="0"/>
                <a:ea typeface="Helvetica Neue"/>
                <a:cs typeface="Calibri" panose="020F0502020204030204" pitchFamily="34" charset="0"/>
                <a:sym typeface="Helvetica Neue"/>
              </a:rPr>
              <a:t>P</a:t>
            </a:r>
            <a:r>
              <a:rPr sz="1500" b="1" i="1" spc="-30" dirty="0">
                <a:solidFill>
                  <a:srgbClr val="000000"/>
                </a:solidFill>
                <a:uFill>
                  <a:solidFill>
                    <a:srgbClr val="000000"/>
                  </a:solidFill>
                </a:uFill>
                <a:latin typeface="Calibri" panose="020F0502020204030204" pitchFamily="34" charset="0"/>
                <a:ea typeface="Helvetica Neue"/>
                <a:cs typeface="Calibri" panose="020F0502020204030204" pitchFamily="34" charset="0"/>
                <a:sym typeface="Helvetica Neue"/>
              </a:rPr>
              <a:t>lease stay muted when presenter is speaking)</a:t>
            </a:r>
          </a:p>
        </p:txBody>
      </p:sp>
      <p:sp>
        <p:nvSpPr>
          <p:cNvPr id="32772" name="Line">
            <a:extLst>
              <a:ext uri="{FF2B5EF4-FFF2-40B4-BE49-F238E27FC236}">
                <a16:creationId xmlns:a16="http://schemas.microsoft.com/office/drawing/2014/main" id="{A4422533-E79A-1D47-B751-457BFA52836C}"/>
              </a:ext>
            </a:extLst>
          </p:cNvPr>
          <p:cNvSpPr>
            <a:spLocks noChangeShapeType="1"/>
          </p:cNvSpPr>
          <p:nvPr/>
        </p:nvSpPr>
        <p:spPr bwMode="auto">
          <a:xfrm flipV="1">
            <a:off x="3271838" y="3416300"/>
            <a:ext cx="0" cy="787400"/>
          </a:xfrm>
          <a:prstGeom prst="line">
            <a:avLst/>
          </a:prstGeom>
          <a:noFill/>
          <a:ln w="101600">
            <a:solidFill>
              <a:srgbClr val="F5D328"/>
            </a:solidFill>
            <a:miter lim="400000"/>
            <a:headEnd/>
            <a:tailEnd type="arrow" w="med" len="med"/>
          </a:ln>
          <a:extLst>
            <a:ext uri="{909E8E84-426E-40DD-AFC4-6F175D3DCCD1}">
              <a14:hiddenFill xmlns:a14="http://schemas.microsoft.com/office/drawing/2010/main">
                <a:noFill/>
              </a14:hiddenFill>
            </a:ext>
          </a:extLst>
        </p:spPr>
        <p:txBody>
          <a:bodyPr lIns="19050" tIns="19050" rIns="19050" bIns="19050" anchor="ctr"/>
          <a:lstStyle/>
          <a:p>
            <a:endParaRPr lang="en-US"/>
          </a:p>
        </p:txBody>
      </p:sp>
      <p:sp>
        <p:nvSpPr>
          <p:cNvPr id="2" name="Title 1">
            <a:extLst>
              <a:ext uri="{FF2B5EF4-FFF2-40B4-BE49-F238E27FC236}">
                <a16:creationId xmlns:a16="http://schemas.microsoft.com/office/drawing/2014/main" id="{A91BCFDF-6C4E-1E4A-9883-D61C56541D22}"/>
              </a:ext>
            </a:extLst>
          </p:cNvPr>
          <p:cNvSpPr>
            <a:spLocks noGrp="1"/>
          </p:cNvSpPr>
          <p:nvPr>
            <p:ph type="title"/>
          </p:nvPr>
        </p:nvSpPr>
        <p:spPr/>
        <p:txBody>
          <a:bodyPr/>
          <a:lstStyle/>
          <a:p>
            <a:pPr>
              <a:defRPr/>
            </a:pPr>
            <a:r>
              <a:rPr lang="en-US" b="1" dirty="0">
                <a:solidFill>
                  <a:schemeClr val="accent6">
                    <a:lumMod val="50000"/>
                  </a:schemeClr>
                </a:solidFill>
              </a:rPr>
              <a:t>Zoom 101</a:t>
            </a:r>
          </a:p>
        </p:txBody>
      </p:sp>
      <p:grpSp>
        <p:nvGrpSpPr>
          <p:cNvPr id="32774" name="Group">
            <a:extLst>
              <a:ext uri="{FF2B5EF4-FFF2-40B4-BE49-F238E27FC236}">
                <a16:creationId xmlns:a16="http://schemas.microsoft.com/office/drawing/2014/main" id="{365B073A-53EE-8043-A8F7-25AB90EFAFAB}"/>
              </a:ext>
            </a:extLst>
          </p:cNvPr>
          <p:cNvGrpSpPr>
            <a:grpSpLocks/>
          </p:cNvGrpSpPr>
          <p:nvPr/>
        </p:nvGrpSpPr>
        <p:grpSpPr bwMode="auto">
          <a:xfrm>
            <a:off x="2184400" y="2892425"/>
            <a:ext cx="7594600" cy="465138"/>
            <a:chOff x="21469" y="0"/>
            <a:chExt cx="20252719" cy="1239191"/>
          </a:xfrm>
        </p:grpSpPr>
        <p:pic>
          <p:nvPicPr>
            <p:cNvPr id="32780" name="Zoom.us_participant_main room toolbar.png" descr="Zoom.us_participant_main room toolbar.png">
              <a:extLst>
                <a:ext uri="{FF2B5EF4-FFF2-40B4-BE49-F238E27FC236}">
                  <a16:creationId xmlns:a16="http://schemas.microsoft.com/office/drawing/2014/main" id="{8782A28C-BEFA-EA43-ABEF-BE0A62BEE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5" y="0"/>
              <a:ext cx="20247925" cy="1239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781" name="Image" descr="Image">
              <a:extLst>
                <a:ext uri="{FF2B5EF4-FFF2-40B4-BE49-F238E27FC236}">
                  <a16:creationId xmlns:a16="http://schemas.microsoft.com/office/drawing/2014/main" id="{AB3F2288-655E-A341-BA84-6D5D258C9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9" y="40088"/>
              <a:ext cx="1473137" cy="115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1" name="Open the Participants panel to see who’s here and update your status!">
            <a:extLst>
              <a:ext uri="{FF2B5EF4-FFF2-40B4-BE49-F238E27FC236}">
                <a16:creationId xmlns:a16="http://schemas.microsoft.com/office/drawing/2014/main" id="{095ED208-2981-A848-A0CF-62832AB9554B}"/>
              </a:ext>
            </a:extLst>
          </p:cNvPr>
          <p:cNvSpPr txBox="1"/>
          <p:nvPr/>
        </p:nvSpPr>
        <p:spPr>
          <a:xfrm>
            <a:off x="4802188" y="3509963"/>
            <a:ext cx="5637212" cy="730250"/>
          </a:xfrm>
          <a:prstGeom prst="rect">
            <a:avLst/>
          </a:prstGeom>
          <a:ln w="12700">
            <a:miter lim="400000"/>
          </a:ln>
        </p:spPr>
        <p:txBody>
          <a:bodyPr lIns="19050" tIns="19050" rIns="19050" bIns="19050">
            <a:spAutoFit/>
          </a:bodyPr>
          <a:lstStyle>
            <a:lvl1pPr algn="l">
              <a:defRPr sz="4000" b="1" spc="-79">
                <a:solidFill>
                  <a:srgbClr val="000000"/>
                </a:solidFill>
                <a:uFill>
                  <a:solidFill>
                    <a:srgbClr val="000000"/>
                  </a:solidFill>
                </a:uFill>
                <a:latin typeface="Helvetica Neue"/>
                <a:ea typeface="Helvetica Neue"/>
                <a:cs typeface="Helvetica Neue"/>
                <a:sym typeface="Helvetica Neue"/>
              </a:defRPr>
            </a:lvl1pPr>
          </a:lstStyle>
          <a:p>
            <a:pPr defTabSz="342900">
              <a:defRPr/>
            </a:pPr>
            <a:r>
              <a:rPr sz="1500" spc="-30" dirty="0">
                <a:latin typeface="Calibri" panose="020F0502020204030204" pitchFamily="34" charset="0"/>
                <a:cs typeface="Calibri" panose="020F0502020204030204" pitchFamily="34" charset="0"/>
              </a:rPr>
              <a:t>Open the Participants panel to see who’s here and update your </a:t>
            </a:r>
            <a:r>
              <a:rPr lang="en-US" sz="1500" spc="-30" dirty="0">
                <a:latin typeface="Calibri" panose="020F0502020204030204" pitchFamily="34" charset="0"/>
                <a:cs typeface="Calibri" panose="020F0502020204030204" pitchFamily="34" charset="0"/>
              </a:rPr>
              <a:t>name:</a:t>
            </a:r>
          </a:p>
          <a:p>
            <a:pPr defTabSz="342900">
              <a:defRPr/>
            </a:pPr>
            <a:r>
              <a:rPr lang="en-US" sz="1500" spc="-30" dirty="0">
                <a:latin typeface="Calibri" panose="020F0502020204030204" pitchFamily="34" charset="0"/>
                <a:cs typeface="Calibri" panose="020F0502020204030204" pitchFamily="34" charset="0"/>
              </a:rPr>
              <a:t> * Hover over your name in the list and click “More”</a:t>
            </a:r>
          </a:p>
          <a:p>
            <a:pPr defTabSz="342900">
              <a:defRPr/>
            </a:pPr>
            <a:r>
              <a:rPr lang="en-US" sz="1500" spc="-30" dirty="0">
                <a:latin typeface="Calibri" panose="020F0502020204030204" pitchFamily="34" charset="0"/>
                <a:cs typeface="Calibri" panose="020F0502020204030204" pitchFamily="34" charset="0"/>
              </a:rPr>
              <a:t> * Then click “rename” to change your display name</a:t>
            </a:r>
            <a:endParaRPr sz="1500" spc="-30" dirty="0">
              <a:latin typeface="Calibri" panose="020F0502020204030204" pitchFamily="34" charset="0"/>
              <a:cs typeface="Calibri" panose="020F0502020204030204" pitchFamily="34" charset="0"/>
            </a:endParaRPr>
          </a:p>
        </p:txBody>
      </p:sp>
      <p:sp>
        <p:nvSpPr>
          <p:cNvPr id="32776" name="Line">
            <a:extLst>
              <a:ext uri="{FF2B5EF4-FFF2-40B4-BE49-F238E27FC236}">
                <a16:creationId xmlns:a16="http://schemas.microsoft.com/office/drawing/2014/main" id="{8EF1FB10-8041-0149-8F73-5755987463B7}"/>
              </a:ext>
            </a:extLst>
          </p:cNvPr>
          <p:cNvSpPr>
            <a:spLocks noChangeShapeType="1"/>
          </p:cNvSpPr>
          <p:nvPr/>
        </p:nvSpPr>
        <p:spPr bwMode="auto">
          <a:xfrm flipV="1">
            <a:off x="4525963" y="3055938"/>
            <a:ext cx="552450" cy="887412"/>
          </a:xfrm>
          <a:prstGeom prst="line">
            <a:avLst/>
          </a:prstGeom>
          <a:noFill/>
          <a:ln w="101600">
            <a:solidFill>
              <a:srgbClr val="F5D328"/>
            </a:solidFill>
            <a:miter lim="400000"/>
            <a:headEnd/>
            <a:tailEnd type="arrow" w="med" len="med"/>
          </a:ln>
          <a:extLst>
            <a:ext uri="{909E8E84-426E-40DD-AFC4-6F175D3DCCD1}">
              <a14:hiddenFill xmlns:a14="http://schemas.microsoft.com/office/drawing/2010/main">
                <a:noFill/>
              </a14:hiddenFill>
            </a:ext>
          </a:extLst>
        </p:spPr>
        <p:txBody>
          <a:bodyPr lIns="19050" tIns="19050" rIns="19050" bIns="19050" anchor="ctr"/>
          <a:lstStyle/>
          <a:p>
            <a:endParaRPr lang="en-US"/>
          </a:p>
        </p:txBody>
      </p:sp>
      <p:sp>
        <p:nvSpPr>
          <p:cNvPr id="13" name="Chat your questions and view links from the presenter or moderator">
            <a:extLst>
              <a:ext uri="{FF2B5EF4-FFF2-40B4-BE49-F238E27FC236}">
                <a16:creationId xmlns:a16="http://schemas.microsoft.com/office/drawing/2014/main" id="{F0FFA3CA-38CF-4B4A-A994-3F5B342EE760}"/>
              </a:ext>
            </a:extLst>
          </p:cNvPr>
          <p:cNvSpPr txBox="1"/>
          <p:nvPr/>
        </p:nvSpPr>
        <p:spPr>
          <a:xfrm>
            <a:off x="7319964" y="1576388"/>
            <a:ext cx="3381375" cy="500062"/>
          </a:xfrm>
          <a:prstGeom prst="rect">
            <a:avLst/>
          </a:prstGeom>
          <a:ln w="12700">
            <a:miter lim="400000"/>
          </a:ln>
        </p:spPr>
        <p:txBody>
          <a:bodyPr lIns="19050" tIns="19050" rIns="19050" bIns="19050">
            <a:spAutoFit/>
          </a:bodyPr>
          <a:lstStyle>
            <a:lvl1pPr algn="l">
              <a:defRPr sz="4000" b="1" spc="-79">
                <a:solidFill>
                  <a:srgbClr val="000000"/>
                </a:solidFill>
                <a:uFill>
                  <a:solidFill>
                    <a:srgbClr val="000000"/>
                  </a:solidFill>
                </a:uFill>
                <a:latin typeface="Helvetica Neue"/>
                <a:ea typeface="Helvetica Neue"/>
                <a:cs typeface="Helvetica Neue"/>
                <a:sym typeface="Helvetica Neue"/>
              </a:defRPr>
            </a:lvl1pPr>
          </a:lstStyle>
          <a:p>
            <a:pPr defTabSz="342900">
              <a:defRPr/>
            </a:pPr>
            <a:r>
              <a:rPr lang="en-US" sz="1500" spc="-30" dirty="0">
                <a:latin typeface="Calibri" panose="020F0502020204030204" pitchFamily="34" charset="0"/>
                <a:cs typeface="Calibri" panose="020F0502020204030204" pitchFamily="34" charset="0"/>
              </a:rPr>
              <a:t>Post your questions in the chat and keep an eye out for posted links or files.</a:t>
            </a:r>
            <a:endParaRPr sz="1500" spc="-30" dirty="0">
              <a:latin typeface="Calibri" panose="020F0502020204030204" pitchFamily="34" charset="0"/>
              <a:cs typeface="Calibri" panose="020F0502020204030204" pitchFamily="34" charset="0"/>
            </a:endParaRPr>
          </a:p>
        </p:txBody>
      </p:sp>
      <p:sp>
        <p:nvSpPr>
          <p:cNvPr id="32778" name="Line">
            <a:extLst>
              <a:ext uri="{FF2B5EF4-FFF2-40B4-BE49-F238E27FC236}">
                <a16:creationId xmlns:a16="http://schemas.microsoft.com/office/drawing/2014/main" id="{8A2144ED-04F9-C44E-AD9B-AB53CB24CE6F}"/>
              </a:ext>
            </a:extLst>
          </p:cNvPr>
          <p:cNvSpPr>
            <a:spLocks noChangeShapeType="1"/>
          </p:cNvSpPr>
          <p:nvPr/>
        </p:nvSpPr>
        <p:spPr bwMode="auto">
          <a:xfrm flipH="1">
            <a:off x="7015163" y="1822450"/>
            <a:ext cx="207962" cy="1104900"/>
          </a:xfrm>
          <a:prstGeom prst="line">
            <a:avLst/>
          </a:prstGeom>
          <a:noFill/>
          <a:ln w="101600">
            <a:solidFill>
              <a:srgbClr val="F5D328"/>
            </a:solidFill>
            <a:miter lim="400000"/>
            <a:headEnd/>
            <a:tailEnd type="arrow" w="med" len="med"/>
          </a:ln>
          <a:extLst>
            <a:ext uri="{909E8E84-426E-40DD-AFC4-6F175D3DCCD1}">
              <a14:hiddenFill xmlns:a14="http://schemas.microsoft.com/office/drawing/2010/main">
                <a:noFill/>
              </a14:hiddenFill>
            </a:ext>
          </a:extLst>
        </p:spPr>
        <p:txBody>
          <a:bodyPr lIns="19050" tIns="19050" rIns="19050" bIns="19050" anchor="ctr"/>
          <a:lstStyle/>
          <a:p>
            <a:endParaRPr lang="en-US"/>
          </a:p>
        </p:txBody>
      </p:sp>
      <p:sp>
        <p:nvSpPr>
          <p:cNvPr id="15" name="Chat your questions and view links from the presenter or moderator">
            <a:extLst>
              <a:ext uri="{FF2B5EF4-FFF2-40B4-BE49-F238E27FC236}">
                <a16:creationId xmlns:a16="http://schemas.microsoft.com/office/drawing/2014/main" id="{D70845D8-5EE6-7342-A030-318591ACACBA}"/>
              </a:ext>
            </a:extLst>
          </p:cNvPr>
          <p:cNvSpPr txBox="1"/>
          <p:nvPr/>
        </p:nvSpPr>
        <p:spPr>
          <a:xfrm>
            <a:off x="6497638" y="4552950"/>
            <a:ext cx="4170362" cy="1193800"/>
          </a:xfrm>
          <a:prstGeom prst="rect">
            <a:avLst/>
          </a:prstGeom>
          <a:ln w="12700">
            <a:miter lim="400000"/>
          </a:ln>
        </p:spPr>
        <p:txBody>
          <a:bodyPr lIns="19050" tIns="19050" rIns="19050" bIns="19050">
            <a:spAutoFit/>
          </a:bodyPr>
          <a:lstStyle>
            <a:lvl1pPr algn="l">
              <a:defRPr sz="4000" b="1" spc="-79">
                <a:solidFill>
                  <a:srgbClr val="000000"/>
                </a:solidFill>
                <a:uFill>
                  <a:solidFill>
                    <a:srgbClr val="000000"/>
                  </a:solidFill>
                </a:uFill>
                <a:latin typeface="Helvetica Neue"/>
                <a:ea typeface="Helvetica Neue"/>
                <a:cs typeface="Helvetica Neue"/>
                <a:sym typeface="Helvetica Neue"/>
              </a:defRPr>
            </a:lvl1pPr>
          </a:lstStyle>
          <a:p>
            <a:pPr defTabSz="342900">
              <a:defRPr/>
            </a:pPr>
            <a:r>
              <a:rPr lang="en-US" sz="1500" spc="-30" dirty="0">
                <a:latin typeface="Calibri" panose="020F0502020204030204" pitchFamily="34" charset="0"/>
                <a:cs typeface="Calibri" panose="020F0502020204030204" pitchFamily="34" charset="0"/>
              </a:rPr>
              <a:t>Use the “Reactions” to raise your hand, give a thumbs up, and other interactive reactions.</a:t>
            </a:r>
          </a:p>
          <a:p>
            <a:pPr defTabSz="342900">
              <a:defRPr/>
            </a:pPr>
            <a:endParaRPr lang="en-US" sz="1500" spc="-30" dirty="0">
              <a:latin typeface="Calibri" panose="020F0502020204030204" pitchFamily="34" charset="0"/>
              <a:cs typeface="Calibri" panose="020F0502020204030204" pitchFamily="34" charset="0"/>
            </a:endParaRPr>
          </a:p>
          <a:p>
            <a:pPr defTabSz="342900">
              <a:defRPr/>
            </a:pPr>
            <a:r>
              <a:rPr lang="en-US" sz="1500" spc="-30" dirty="0">
                <a:latin typeface="Calibri" panose="020F0502020204030204" pitchFamily="34" charset="0"/>
                <a:cs typeface="Calibri" panose="020F0502020204030204" pitchFamily="34" charset="0"/>
              </a:rPr>
              <a:t>You can raise your hand if you have a questions or post your question in the chat.</a:t>
            </a:r>
          </a:p>
        </p:txBody>
      </p:sp>
    </p:spTree>
    <p:extLst>
      <p:ext uri="{BB962C8B-B14F-4D97-AF65-F5344CB8AC3E}">
        <p14:creationId xmlns:p14="http://schemas.microsoft.com/office/powerpoint/2010/main" val="257228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5967062" y="1576779"/>
            <a:ext cx="0" cy="33719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4917048" y="3774058"/>
            <a:ext cx="2100028" cy="2349347"/>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5967062" y="1576778"/>
            <a:ext cx="776723" cy="1850710"/>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9" name="Diagram 8">
            <a:extLst>
              <a:ext uri="{FF2B5EF4-FFF2-40B4-BE49-F238E27FC236}">
                <a16:creationId xmlns:a16="http://schemas.microsoft.com/office/drawing/2014/main" id="{6A8F0324-2C13-7141-8840-FC4B82A05D3B}"/>
              </a:ext>
            </a:extLst>
          </p:cNvPr>
          <p:cNvGraphicFramePr/>
          <p:nvPr/>
        </p:nvGraphicFramePr>
        <p:xfrm>
          <a:off x="3157328" y="1676400"/>
          <a:ext cx="5910457"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4392ECC3-8132-D84D-BF45-25776DF197D0}"/>
              </a:ext>
            </a:extLst>
          </p:cNvPr>
          <p:cNvSpPr txBox="1">
            <a:spLocks/>
          </p:cNvSpPr>
          <p:nvPr/>
        </p:nvSpPr>
        <p:spPr>
          <a:xfrm>
            <a:off x="3048000" y="541913"/>
            <a:ext cx="6553196" cy="5484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50" b="1" dirty="0"/>
              <a:t>Implementation Challenge</a:t>
            </a:r>
          </a:p>
        </p:txBody>
      </p:sp>
    </p:spTree>
    <p:extLst>
      <p:ext uri="{BB962C8B-B14F-4D97-AF65-F5344CB8AC3E}">
        <p14:creationId xmlns:p14="http://schemas.microsoft.com/office/powerpoint/2010/main" val="202603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5997201" y="1498078"/>
            <a:ext cx="1046363" cy="32395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2294672">
            <a:off x="5917832" y="3478256"/>
            <a:ext cx="2251465" cy="2518762"/>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rot="20473203">
            <a:off x="6311212" y="1358306"/>
            <a:ext cx="860155" cy="2066402"/>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Down Arrow 4">
            <a:extLst>
              <a:ext uri="{FF2B5EF4-FFF2-40B4-BE49-F238E27FC236}">
                <a16:creationId xmlns:a16="http://schemas.microsoft.com/office/drawing/2014/main" id="{75ADADBC-EDFA-A643-9DEE-58B45165FB9B}"/>
              </a:ext>
            </a:extLst>
          </p:cNvPr>
          <p:cNvSpPr/>
          <p:nvPr/>
        </p:nvSpPr>
        <p:spPr bwMode="auto">
          <a:xfrm>
            <a:off x="4445735" y="1467638"/>
            <a:ext cx="2426542" cy="3808074"/>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spcBef>
                <a:spcPts val="450"/>
              </a:spcBef>
              <a:spcAft>
                <a:spcPts val="450"/>
              </a:spcAft>
            </a:pPr>
            <a:r>
              <a:rPr lang="en-US" sz="2100" dirty="0">
                <a:latin typeface="Calibri" panose="020F0502020204030204" pitchFamily="34" charset="0"/>
                <a:ea typeface="Arial Hebrew" charset="-79"/>
                <a:cs typeface="Calibri" panose="020F0502020204030204" pitchFamily="34" charset="0"/>
              </a:rPr>
              <a:t>Risk </a:t>
            </a:r>
            <a:r>
              <a:rPr lang="en-US" sz="2000" dirty="0">
                <a:latin typeface="Calibri" panose="020F0502020204030204" pitchFamily="34" charset="0"/>
                <a:ea typeface="Arial Hebrew" charset="-79"/>
                <a:cs typeface="Calibri" panose="020F0502020204030204" pitchFamily="34" charset="0"/>
              </a:rPr>
              <a:t>Enhancers</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Trauma</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Negative modelling</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Family, school, community disruption</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Discrimination</a:t>
            </a:r>
          </a:p>
        </p:txBody>
      </p:sp>
      <p:sp>
        <p:nvSpPr>
          <p:cNvPr id="10" name="TextBox 9">
            <a:extLst>
              <a:ext uri="{FF2B5EF4-FFF2-40B4-BE49-F238E27FC236}">
                <a16:creationId xmlns:a16="http://schemas.microsoft.com/office/drawing/2014/main" id="{C9E9AFF5-D814-5B48-929C-A32C935BD4E7}"/>
              </a:ext>
            </a:extLst>
          </p:cNvPr>
          <p:cNvSpPr txBox="1"/>
          <p:nvPr/>
        </p:nvSpPr>
        <p:spPr>
          <a:xfrm>
            <a:off x="1694643" y="1335783"/>
            <a:ext cx="2494049" cy="4162678"/>
          </a:xfrm>
          <a:prstGeom prst="rect">
            <a:avLst/>
          </a:prstGeom>
          <a:solidFill>
            <a:schemeClr val="bg1"/>
          </a:solidFill>
        </p:spPr>
        <p:txBody>
          <a:bodyPr wrap="square" rtlCol="0">
            <a:spAutoFit/>
          </a:bodyPr>
          <a:lstStyle/>
          <a:p>
            <a:pPr algn="ctr">
              <a:spcBef>
                <a:spcPts val="450"/>
              </a:spcBef>
              <a:spcAft>
                <a:spcPts val="450"/>
              </a:spcAft>
            </a:pPr>
            <a:r>
              <a:rPr lang="en-US" sz="1650" b="1" dirty="0"/>
              <a:t>INEFFECTIVE RESPONSE</a:t>
            </a:r>
          </a:p>
          <a:p>
            <a:pPr marL="214313" indent="-214313">
              <a:spcBef>
                <a:spcPts val="450"/>
              </a:spcBef>
              <a:spcAft>
                <a:spcPts val="450"/>
              </a:spcAft>
              <a:buFont typeface="Arial" charset="0"/>
              <a:buChar char="•"/>
            </a:pPr>
            <a:r>
              <a:rPr lang="en-US" sz="1650" dirty="0"/>
              <a:t>Reactive management</a:t>
            </a:r>
          </a:p>
          <a:p>
            <a:pPr marL="214313" indent="-214313">
              <a:spcBef>
                <a:spcPts val="450"/>
              </a:spcBef>
              <a:spcAft>
                <a:spcPts val="450"/>
              </a:spcAft>
              <a:buFont typeface="Arial" charset="0"/>
              <a:buChar char="•"/>
            </a:pPr>
            <a:r>
              <a:rPr lang="en-US" sz="1650" dirty="0"/>
              <a:t>Exclusion, segregation, isolation</a:t>
            </a:r>
          </a:p>
          <a:p>
            <a:pPr marL="214313" indent="-214313">
              <a:spcBef>
                <a:spcPts val="450"/>
              </a:spcBef>
              <a:spcAft>
                <a:spcPts val="450"/>
              </a:spcAft>
              <a:buFont typeface="Arial" charset="0"/>
              <a:buChar char="•"/>
            </a:pPr>
            <a:r>
              <a:rPr lang="en-US" sz="1650" dirty="0"/>
              <a:t>Train &amp; hope</a:t>
            </a:r>
          </a:p>
          <a:p>
            <a:pPr marL="214313" indent="-214313">
              <a:spcBef>
                <a:spcPts val="450"/>
              </a:spcBef>
              <a:spcAft>
                <a:spcPts val="450"/>
              </a:spcAft>
              <a:buFont typeface="Arial" charset="0"/>
              <a:buChar char="•"/>
            </a:pPr>
            <a:r>
              <a:rPr lang="en-US" sz="1650" dirty="0"/>
              <a:t>Non-evidence-based practices</a:t>
            </a:r>
          </a:p>
          <a:p>
            <a:pPr marL="214313" indent="-214313">
              <a:spcBef>
                <a:spcPts val="450"/>
              </a:spcBef>
              <a:spcAft>
                <a:spcPts val="450"/>
              </a:spcAft>
              <a:buFont typeface="Arial" charset="0"/>
              <a:buChar char="•"/>
            </a:pPr>
            <a:r>
              <a:rPr lang="en-US" sz="1650" dirty="0"/>
              <a:t>Subjective decision making</a:t>
            </a:r>
          </a:p>
          <a:p>
            <a:pPr marL="214313" indent="-214313">
              <a:spcBef>
                <a:spcPts val="450"/>
              </a:spcBef>
              <a:spcAft>
                <a:spcPts val="450"/>
              </a:spcAft>
              <a:buFont typeface="Arial" charset="0"/>
              <a:buChar char="•"/>
            </a:pPr>
            <a:r>
              <a:rPr lang="en-US" sz="1650" dirty="0"/>
              <a:t>Low quality implementation of evidence-based practices</a:t>
            </a:r>
          </a:p>
        </p:txBody>
      </p:sp>
      <p:grpSp>
        <p:nvGrpSpPr>
          <p:cNvPr id="11" name="Group 10">
            <a:extLst>
              <a:ext uri="{FF2B5EF4-FFF2-40B4-BE49-F238E27FC236}">
                <a16:creationId xmlns:a16="http://schemas.microsoft.com/office/drawing/2014/main" id="{1447EDF9-5701-244E-AE92-CE88621EAA98}"/>
              </a:ext>
            </a:extLst>
          </p:cNvPr>
          <p:cNvGrpSpPr/>
          <p:nvPr/>
        </p:nvGrpSpPr>
        <p:grpSpPr>
          <a:xfrm rot="20414245">
            <a:off x="6759857" y="985539"/>
            <a:ext cx="1295820" cy="742686"/>
            <a:chOff x="4122492" y="0"/>
            <a:chExt cx="1727760" cy="940455"/>
          </a:xfrm>
        </p:grpSpPr>
        <p:sp>
          <p:nvSpPr>
            <p:cNvPr id="12" name="Rounded Rectangle 11">
              <a:extLst>
                <a:ext uri="{FF2B5EF4-FFF2-40B4-BE49-F238E27FC236}">
                  <a16:creationId xmlns:a16="http://schemas.microsoft.com/office/drawing/2014/main" id="{572F9FFA-8095-5D49-A0A9-97A68A3C31E8}"/>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13" name="Rounded Rectangle 4">
              <a:extLst>
                <a:ext uri="{FF2B5EF4-FFF2-40B4-BE49-F238E27FC236}">
                  <a16:creationId xmlns:a16="http://schemas.microsoft.com/office/drawing/2014/main" id="{1D3FA3F4-D6EE-7F42-AAC1-7D2828970E97}"/>
                </a:ext>
              </a:extLst>
            </p:cNvPr>
            <p:cNvSpPr txBox="1"/>
            <p:nvPr/>
          </p:nvSpPr>
          <p:spPr>
            <a:xfrm>
              <a:off x="4150037" y="27545"/>
              <a:ext cx="1700215"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en-US" sz="2100" dirty="0"/>
                <a:t>Protective Factors</a:t>
              </a:r>
            </a:p>
          </p:txBody>
        </p:sp>
      </p:grpSp>
      <p:grpSp>
        <p:nvGrpSpPr>
          <p:cNvPr id="14" name="Group 13">
            <a:extLst>
              <a:ext uri="{FF2B5EF4-FFF2-40B4-BE49-F238E27FC236}">
                <a16:creationId xmlns:a16="http://schemas.microsoft.com/office/drawing/2014/main" id="{640303EB-1881-B245-BBE8-4DD66D31A854}"/>
              </a:ext>
            </a:extLst>
          </p:cNvPr>
          <p:cNvGrpSpPr/>
          <p:nvPr/>
        </p:nvGrpSpPr>
        <p:grpSpPr>
          <a:xfrm rot="20386149">
            <a:off x="7154962" y="2267949"/>
            <a:ext cx="1396575" cy="493605"/>
            <a:chOff x="4160110" y="1324160"/>
            <a:chExt cx="1862100" cy="637252"/>
          </a:xfrm>
        </p:grpSpPr>
        <p:sp>
          <p:nvSpPr>
            <p:cNvPr id="15" name="Rounded Rectangle 14">
              <a:extLst>
                <a:ext uri="{FF2B5EF4-FFF2-40B4-BE49-F238E27FC236}">
                  <a16:creationId xmlns:a16="http://schemas.microsoft.com/office/drawing/2014/main" id="{43B74075-51F5-674C-9BFB-A4C2493825FB}"/>
                </a:ext>
              </a:extLst>
            </p:cNvPr>
            <p:cNvSpPr/>
            <p:nvPr/>
          </p:nvSpPr>
          <p:spPr>
            <a:xfrm>
              <a:off x="4160110" y="1324160"/>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6" name="Rounded Rectangle 4">
              <a:extLst>
                <a:ext uri="{FF2B5EF4-FFF2-40B4-BE49-F238E27FC236}">
                  <a16:creationId xmlns:a16="http://schemas.microsoft.com/office/drawing/2014/main" id="{9F08C20F-A515-3F45-A522-06145FCD705E}"/>
                </a:ext>
              </a:extLst>
            </p:cNvPr>
            <p:cNvSpPr txBox="1"/>
            <p:nvPr/>
          </p:nvSpPr>
          <p:spPr>
            <a:xfrm>
              <a:off x="4191218" y="1355268"/>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Academic competence</a:t>
              </a:r>
            </a:p>
          </p:txBody>
        </p:sp>
      </p:grpSp>
      <p:grpSp>
        <p:nvGrpSpPr>
          <p:cNvPr id="17" name="Group 16">
            <a:extLst>
              <a:ext uri="{FF2B5EF4-FFF2-40B4-BE49-F238E27FC236}">
                <a16:creationId xmlns:a16="http://schemas.microsoft.com/office/drawing/2014/main" id="{8B20FFE5-F07D-C348-8537-74C01ADB1D66}"/>
              </a:ext>
            </a:extLst>
          </p:cNvPr>
          <p:cNvGrpSpPr/>
          <p:nvPr/>
        </p:nvGrpSpPr>
        <p:grpSpPr>
          <a:xfrm rot="20387278">
            <a:off x="7101994" y="2749095"/>
            <a:ext cx="1945417" cy="477939"/>
            <a:chOff x="4117441" y="2023482"/>
            <a:chExt cx="2074792" cy="637252"/>
          </a:xfrm>
        </p:grpSpPr>
        <p:sp>
          <p:nvSpPr>
            <p:cNvPr id="18" name="Rounded Rectangle 17">
              <a:extLst>
                <a:ext uri="{FF2B5EF4-FFF2-40B4-BE49-F238E27FC236}">
                  <a16:creationId xmlns:a16="http://schemas.microsoft.com/office/drawing/2014/main" id="{C3A6C3F5-F4F8-D84A-8ED0-DBE9E970EB3A}"/>
                </a:ext>
              </a:extLst>
            </p:cNvPr>
            <p:cNvSpPr/>
            <p:nvPr/>
          </p:nvSpPr>
          <p:spPr>
            <a:xfrm>
              <a:off x="4160110" y="2023482"/>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4">
              <a:extLst>
                <a:ext uri="{FF2B5EF4-FFF2-40B4-BE49-F238E27FC236}">
                  <a16:creationId xmlns:a16="http://schemas.microsoft.com/office/drawing/2014/main" id="{DC80E754-8EB0-F04E-8022-5579F9E77239}"/>
                </a:ext>
              </a:extLst>
            </p:cNvPr>
            <p:cNvSpPr txBox="1"/>
            <p:nvPr/>
          </p:nvSpPr>
          <p:spPr>
            <a:xfrm>
              <a:off x="4117441" y="2151585"/>
              <a:ext cx="2074792" cy="35548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Healthy habits</a:t>
              </a:r>
            </a:p>
          </p:txBody>
        </p:sp>
      </p:grpSp>
      <p:grpSp>
        <p:nvGrpSpPr>
          <p:cNvPr id="20" name="Group 19">
            <a:extLst>
              <a:ext uri="{FF2B5EF4-FFF2-40B4-BE49-F238E27FC236}">
                <a16:creationId xmlns:a16="http://schemas.microsoft.com/office/drawing/2014/main" id="{BDC9586B-90B7-164E-94C5-C364EB54E3D7}"/>
              </a:ext>
            </a:extLst>
          </p:cNvPr>
          <p:cNvGrpSpPr/>
          <p:nvPr/>
        </p:nvGrpSpPr>
        <p:grpSpPr>
          <a:xfrm rot="20402559">
            <a:off x="7134688" y="3274313"/>
            <a:ext cx="1978285" cy="477939"/>
            <a:chOff x="4160110" y="2710391"/>
            <a:chExt cx="1862100" cy="637252"/>
          </a:xfrm>
        </p:grpSpPr>
        <p:sp>
          <p:nvSpPr>
            <p:cNvPr id="21" name="Rounded Rectangle 20">
              <a:extLst>
                <a:ext uri="{FF2B5EF4-FFF2-40B4-BE49-F238E27FC236}">
                  <a16:creationId xmlns:a16="http://schemas.microsoft.com/office/drawing/2014/main" id="{CFA69462-E7CD-C649-AB98-EAF2F06D7714}"/>
                </a:ext>
              </a:extLst>
            </p:cNvPr>
            <p:cNvSpPr/>
            <p:nvPr/>
          </p:nvSpPr>
          <p:spPr>
            <a:xfrm>
              <a:off x="4160110" y="2710391"/>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2" name="Rounded Rectangle 4">
              <a:extLst>
                <a:ext uri="{FF2B5EF4-FFF2-40B4-BE49-F238E27FC236}">
                  <a16:creationId xmlns:a16="http://schemas.microsoft.com/office/drawing/2014/main" id="{769B29C9-77B7-9445-A49D-79C6101FA3B2}"/>
                </a:ext>
              </a:extLst>
            </p:cNvPr>
            <p:cNvSpPr txBox="1"/>
            <p:nvPr/>
          </p:nvSpPr>
          <p:spPr>
            <a:xfrm>
              <a:off x="4191218" y="2741499"/>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Interpersonal skills</a:t>
              </a:r>
            </a:p>
          </p:txBody>
        </p:sp>
      </p:grpSp>
      <p:grpSp>
        <p:nvGrpSpPr>
          <p:cNvPr id="23" name="Group 22">
            <a:extLst>
              <a:ext uri="{FF2B5EF4-FFF2-40B4-BE49-F238E27FC236}">
                <a16:creationId xmlns:a16="http://schemas.microsoft.com/office/drawing/2014/main" id="{13DD11DC-0560-9344-B9E2-DBA11C78DB19}"/>
              </a:ext>
            </a:extLst>
          </p:cNvPr>
          <p:cNvGrpSpPr/>
          <p:nvPr/>
        </p:nvGrpSpPr>
        <p:grpSpPr>
          <a:xfrm rot="20373926">
            <a:off x="7099084" y="3843085"/>
            <a:ext cx="1872756" cy="477939"/>
            <a:chOff x="4160110" y="3397299"/>
            <a:chExt cx="1862100" cy="637252"/>
          </a:xfrm>
        </p:grpSpPr>
        <p:sp>
          <p:nvSpPr>
            <p:cNvPr id="24" name="Rounded Rectangle 23">
              <a:extLst>
                <a:ext uri="{FF2B5EF4-FFF2-40B4-BE49-F238E27FC236}">
                  <a16:creationId xmlns:a16="http://schemas.microsoft.com/office/drawing/2014/main" id="{B4A52421-FE58-684E-BACF-D3A48B5161F1}"/>
                </a:ext>
              </a:extLst>
            </p:cNvPr>
            <p:cNvSpPr/>
            <p:nvPr/>
          </p:nvSpPr>
          <p:spPr>
            <a:xfrm>
              <a:off x="4160110" y="3397299"/>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42488334-0DEC-0949-A400-4F13E0605902}"/>
                </a:ext>
              </a:extLst>
            </p:cNvPr>
            <p:cNvSpPr txBox="1"/>
            <p:nvPr/>
          </p:nvSpPr>
          <p:spPr>
            <a:xfrm>
              <a:off x="4191217" y="3428407"/>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Self-management skills</a:t>
              </a:r>
            </a:p>
          </p:txBody>
        </p:sp>
      </p:grpSp>
      <p:sp>
        <p:nvSpPr>
          <p:cNvPr id="26" name="Title 1">
            <a:extLst>
              <a:ext uri="{FF2B5EF4-FFF2-40B4-BE49-F238E27FC236}">
                <a16:creationId xmlns:a16="http://schemas.microsoft.com/office/drawing/2014/main" id="{637768B6-39A5-C348-B858-5A7E974147BE}"/>
              </a:ext>
            </a:extLst>
          </p:cNvPr>
          <p:cNvSpPr txBox="1">
            <a:spLocks/>
          </p:cNvSpPr>
          <p:nvPr/>
        </p:nvSpPr>
        <p:spPr>
          <a:xfrm>
            <a:off x="3044041" y="401439"/>
            <a:ext cx="6103918" cy="5484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50" b="1" dirty="0"/>
              <a:t>Implementation Challenge</a:t>
            </a:r>
          </a:p>
        </p:txBody>
      </p:sp>
      <p:grpSp>
        <p:nvGrpSpPr>
          <p:cNvPr id="27" name="Group 26">
            <a:extLst>
              <a:ext uri="{FF2B5EF4-FFF2-40B4-BE49-F238E27FC236}">
                <a16:creationId xmlns:a16="http://schemas.microsoft.com/office/drawing/2014/main" id="{51B7559F-EBE5-E84D-BBC6-82575F8C8C50}"/>
              </a:ext>
            </a:extLst>
          </p:cNvPr>
          <p:cNvGrpSpPr/>
          <p:nvPr/>
        </p:nvGrpSpPr>
        <p:grpSpPr>
          <a:xfrm rot="20386149">
            <a:off x="6874737" y="1673502"/>
            <a:ext cx="2054846" cy="565692"/>
            <a:chOff x="4068474" y="1324160"/>
            <a:chExt cx="2088919" cy="443408"/>
          </a:xfrm>
        </p:grpSpPr>
        <p:sp>
          <p:nvSpPr>
            <p:cNvPr id="28" name="Rounded Rectangle 27">
              <a:extLst>
                <a:ext uri="{FF2B5EF4-FFF2-40B4-BE49-F238E27FC236}">
                  <a16:creationId xmlns:a16="http://schemas.microsoft.com/office/drawing/2014/main" id="{6C06ED6B-922C-5144-8740-445C550F18DD}"/>
                </a:ext>
              </a:extLst>
            </p:cNvPr>
            <p:cNvSpPr/>
            <p:nvPr/>
          </p:nvSpPr>
          <p:spPr>
            <a:xfrm>
              <a:off x="4160110" y="1324160"/>
              <a:ext cx="1862100" cy="429918"/>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9" name="Rounded Rectangle 4">
              <a:extLst>
                <a:ext uri="{FF2B5EF4-FFF2-40B4-BE49-F238E27FC236}">
                  <a16:creationId xmlns:a16="http://schemas.microsoft.com/office/drawing/2014/main" id="{D5F69E7D-06FE-0B49-ADB0-CACD8F14D6E9}"/>
                </a:ext>
              </a:extLst>
            </p:cNvPr>
            <p:cNvSpPr txBox="1"/>
            <p:nvPr/>
          </p:nvSpPr>
          <p:spPr>
            <a:xfrm>
              <a:off x="4068474" y="1362524"/>
              <a:ext cx="2088919" cy="40504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School connectedness</a:t>
              </a:r>
            </a:p>
          </p:txBody>
        </p:sp>
      </p:grpSp>
    </p:spTree>
    <p:extLst>
      <p:ext uri="{BB962C8B-B14F-4D97-AF65-F5344CB8AC3E}">
        <p14:creationId xmlns:p14="http://schemas.microsoft.com/office/powerpoint/2010/main" val="35791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stCxn id="8" idx="0"/>
            <a:endCxn id="7" idx="0"/>
          </p:cNvCxnSpPr>
          <p:nvPr/>
        </p:nvCxnSpPr>
        <p:spPr>
          <a:xfrm>
            <a:off x="6301354" y="1610505"/>
            <a:ext cx="1" cy="33382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5028556" y="3524897"/>
            <a:ext cx="2545597" cy="2847814"/>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6301353" y="1610505"/>
            <a:ext cx="941522" cy="1687728"/>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a:extLst>
              <a:ext uri="{FF2B5EF4-FFF2-40B4-BE49-F238E27FC236}">
                <a16:creationId xmlns:a16="http://schemas.microsoft.com/office/drawing/2014/main" id="{96B94E97-8D42-B24A-AD03-22D816F569B3}"/>
              </a:ext>
            </a:extLst>
          </p:cNvPr>
          <p:cNvSpPr txBox="1"/>
          <p:nvPr/>
        </p:nvSpPr>
        <p:spPr>
          <a:xfrm>
            <a:off x="1726122" y="1921196"/>
            <a:ext cx="2588743" cy="3908762"/>
          </a:xfrm>
          <a:prstGeom prst="rect">
            <a:avLst/>
          </a:prstGeom>
          <a:solidFill>
            <a:schemeClr val="bg1"/>
          </a:solidFill>
        </p:spPr>
        <p:txBody>
          <a:bodyPr wrap="square" rtlCol="0">
            <a:spAutoFit/>
          </a:bodyPr>
          <a:lstStyle/>
          <a:p>
            <a:pPr algn="ctr">
              <a:spcBef>
                <a:spcPts val="450"/>
              </a:spcBef>
              <a:spcAft>
                <a:spcPts val="450"/>
              </a:spcAft>
            </a:pPr>
            <a:r>
              <a:rPr lang="en-US" sz="1650" b="1" dirty="0"/>
              <a:t>INEFFECTIVE RESPONSE</a:t>
            </a:r>
          </a:p>
          <a:p>
            <a:pPr marL="214313" indent="-214313">
              <a:spcBef>
                <a:spcPts val="450"/>
              </a:spcBef>
              <a:spcAft>
                <a:spcPts val="450"/>
              </a:spcAft>
              <a:buFont typeface="Arial" charset="0"/>
              <a:buChar char="•"/>
            </a:pPr>
            <a:r>
              <a:rPr lang="en-US" sz="1650" dirty="0"/>
              <a:t>Reactive management</a:t>
            </a:r>
          </a:p>
          <a:p>
            <a:pPr marL="214313" indent="-214313">
              <a:spcBef>
                <a:spcPts val="450"/>
              </a:spcBef>
              <a:spcAft>
                <a:spcPts val="450"/>
              </a:spcAft>
              <a:buFont typeface="Arial" charset="0"/>
              <a:buChar char="•"/>
            </a:pPr>
            <a:r>
              <a:rPr lang="en-US" sz="1650" dirty="0"/>
              <a:t>Exclusion, segregation, isolation</a:t>
            </a:r>
          </a:p>
          <a:p>
            <a:pPr marL="214313" indent="-214313">
              <a:spcBef>
                <a:spcPts val="450"/>
              </a:spcBef>
              <a:spcAft>
                <a:spcPts val="450"/>
              </a:spcAft>
              <a:buFont typeface="Arial" charset="0"/>
              <a:buChar char="•"/>
            </a:pPr>
            <a:r>
              <a:rPr lang="en-US" sz="1650" dirty="0"/>
              <a:t>Train &amp; hope</a:t>
            </a:r>
          </a:p>
          <a:p>
            <a:pPr marL="214313" indent="-214313">
              <a:spcBef>
                <a:spcPts val="450"/>
              </a:spcBef>
              <a:spcAft>
                <a:spcPts val="450"/>
              </a:spcAft>
              <a:buFont typeface="Arial" charset="0"/>
              <a:buChar char="•"/>
            </a:pPr>
            <a:r>
              <a:rPr lang="en-US" sz="1650" dirty="0"/>
              <a:t>Non-evidence-based practices</a:t>
            </a:r>
          </a:p>
          <a:p>
            <a:pPr marL="214313" indent="-214313">
              <a:spcBef>
                <a:spcPts val="450"/>
              </a:spcBef>
              <a:spcAft>
                <a:spcPts val="450"/>
              </a:spcAft>
              <a:buFont typeface="Arial" charset="0"/>
              <a:buChar char="•"/>
            </a:pPr>
            <a:r>
              <a:rPr lang="en-US" sz="1650" dirty="0"/>
              <a:t>Subjective decision making</a:t>
            </a:r>
          </a:p>
          <a:p>
            <a:pPr marL="214313" indent="-214313">
              <a:spcBef>
                <a:spcPts val="450"/>
              </a:spcBef>
              <a:spcAft>
                <a:spcPts val="450"/>
              </a:spcAft>
              <a:buFont typeface="Arial" charset="0"/>
              <a:buChar char="•"/>
            </a:pPr>
            <a:r>
              <a:rPr lang="en-US" sz="1650" dirty="0"/>
              <a:t>Low quality implementation of evidence-based practices</a:t>
            </a:r>
          </a:p>
        </p:txBody>
      </p:sp>
      <p:sp>
        <p:nvSpPr>
          <p:cNvPr id="10" name="Down Arrow 9">
            <a:extLst>
              <a:ext uri="{FF2B5EF4-FFF2-40B4-BE49-F238E27FC236}">
                <a16:creationId xmlns:a16="http://schemas.microsoft.com/office/drawing/2014/main" id="{2E16EEC5-3052-8649-BAFB-9DD60A80EDB4}"/>
              </a:ext>
            </a:extLst>
          </p:cNvPr>
          <p:cNvSpPr/>
          <p:nvPr/>
        </p:nvSpPr>
        <p:spPr bwMode="auto">
          <a:xfrm>
            <a:off x="4037818" y="1622494"/>
            <a:ext cx="2263535" cy="3587182"/>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spcBef>
                <a:spcPts val="450"/>
              </a:spcBef>
              <a:spcAft>
                <a:spcPts val="450"/>
              </a:spcAft>
            </a:pPr>
            <a:r>
              <a:rPr lang="en-US" sz="2000" dirty="0">
                <a:latin typeface="Calibri" panose="020F0502020204030204" pitchFamily="34" charset="0"/>
                <a:ea typeface="Arial Hebrew" charset="-79"/>
                <a:cs typeface="Calibri" panose="020F0502020204030204" pitchFamily="34" charset="0"/>
              </a:rPr>
              <a:t>Risk Enhancers</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Trauma</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Negative modelling</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Family, school, community disruption</a:t>
            </a:r>
          </a:p>
          <a:p>
            <a:pPr marL="257175" indent="-257175">
              <a:spcBef>
                <a:spcPts val="450"/>
              </a:spcBef>
              <a:spcAft>
                <a:spcPts val="450"/>
              </a:spcAft>
              <a:buFont typeface="Arial" charset="0"/>
              <a:buChar char="•"/>
            </a:pPr>
            <a:r>
              <a:rPr lang="en-US" dirty="0">
                <a:latin typeface="Calibri" panose="020F0502020204030204" pitchFamily="34" charset="0"/>
                <a:ea typeface="Arial Hebrew" charset="-79"/>
                <a:cs typeface="Calibri" panose="020F0502020204030204" pitchFamily="34" charset="0"/>
              </a:rPr>
              <a:t>Discrimination</a:t>
            </a:r>
          </a:p>
        </p:txBody>
      </p:sp>
      <p:grpSp>
        <p:nvGrpSpPr>
          <p:cNvPr id="11" name="Group 10">
            <a:extLst>
              <a:ext uri="{FF2B5EF4-FFF2-40B4-BE49-F238E27FC236}">
                <a16:creationId xmlns:a16="http://schemas.microsoft.com/office/drawing/2014/main" id="{B9506F7F-0515-7D4E-AD18-B47B964DF9AF}"/>
              </a:ext>
            </a:extLst>
          </p:cNvPr>
          <p:cNvGrpSpPr/>
          <p:nvPr/>
        </p:nvGrpSpPr>
        <p:grpSpPr>
          <a:xfrm>
            <a:off x="6672217" y="1726091"/>
            <a:ext cx="1561856" cy="705341"/>
            <a:chOff x="4122492" y="0"/>
            <a:chExt cx="1692819" cy="940455"/>
          </a:xfrm>
        </p:grpSpPr>
        <p:sp>
          <p:nvSpPr>
            <p:cNvPr id="24" name="Rounded Rectangle 23">
              <a:extLst>
                <a:ext uri="{FF2B5EF4-FFF2-40B4-BE49-F238E27FC236}">
                  <a16:creationId xmlns:a16="http://schemas.microsoft.com/office/drawing/2014/main" id="{3B4003DC-D259-A248-B2FA-340D8FF87A31}"/>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1F2B0CF2-1CA3-E84A-8D87-7CE30C0E2751}"/>
                </a:ext>
              </a:extLst>
            </p:cNvPr>
            <p:cNvSpPr txBox="1"/>
            <p:nvPr/>
          </p:nvSpPr>
          <p:spPr>
            <a:xfrm>
              <a:off x="4150037" y="27545"/>
              <a:ext cx="1665274"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en-US" sz="2100" dirty="0"/>
                <a:t>Protective Factors</a:t>
              </a:r>
            </a:p>
          </p:txBody>
        </p:sp>
      </p:grpSp>
      <p:grpSp>
        <p:nvGrpSpPr>
          <p:cNvPr id="12" name="Group 11">
            <a:extLst>
              <a:ext uri="{FF2B5EF4-FFF2-40B4-BE49-F238E27FC236}">
                <a16:creationId xmlns:a16="http://schemas.microsoft.com/office/drawing/2014/main" id="{842C69A9-3128-654F-B971-30846475C1A6}"/>
              </a:ext>
            </a:extLst>
          </p:cNvPr>
          <p:cNvGrpSpPr/>
          <p:nvPr/>
        </p:nvGrpSpPr>
        <p:grpSpPr>
          <a:xfrm>
            <a:off x="6301352" y="4489538"/>
            <a:ext cx="2103112" cy="434490"/>
            <a:chOff x="4122492" y="3088454"/>
            <a:chExt cx="1795005" cy="579320"/>
          </a:xfrm>
        </p:grpSpPr>
        <p:sp>
          <p:nvSpPr>
            <p:cNvPr id="22" name="Rounded Rectangle 21">
              <a:extLst>
                <a:ext uri="{FF2B5EF4-FFF2-40B4-BE49-F238E27FC236}">
                  <a16:creationId xmlns:a16="http://schemas.microsoft.com/office/drawing/2014/main" id="{0F81404C-B5B6-5D44-998B-57CC36F507EC}"/>
                </a:ext>
              </a:extLst>
            </p:cNvPr>
            <p:cNvSpPr/>
            <p:nvPr/>
          </p:nvSpPr>
          <p:spPr>
            <a:xfrm>
              <a:off x="4122492" y="3088454"/>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3" name="Rounded Rectangle 6">
              <a:extLst>
                <a:ext uri="{FF2B5EF4-FFF2-40B4-BE49-F238E27FC236}">
                  <a16:creationId xmlns:a16="http://schemas.microsoft.com/office/drawing/2014/main" id="{16541430-2DAD-644D-B782-F308CC426346}"/>
                </a:ext>
              </a:extLst>
            </p:cNvPr>
            <p:cNvSpPr txBox="1"/>
            <p:nvPr/>
          </p:nvSpPr>
          <p:spPr>
            <a:xfrm>
              <a:off x="4150772" y="3116734"/>
              <a:ext cx="1766725"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Self-management skills</a:t>
              </a:r>
            </a:p>
          </p:txBody>
        </p:sp>
      </p:grpSp>
      <p:grpSp>
        <p:nvGrpSpPr>
          <p:cNvPr id="13" name="Group 12">
            <a:extLst>
              <a:ext uri="{FF2B5EF4-FFF2-40B4-BE49-F238E27FC236}">
                <a16:creationId xmlns:a16="http://schemas.microsoft.com/office/drawing/2014/main" id="{FBC99948-A2E9-A641-A94E-021F0689E3A2}"/>
              </a:ext>
            </a:extLst>
          </p:cNvPr>
          <p:cNvGrpSpPr/>
          <p:nvPr/>
        </p:nvGrpSpPr>
        <p:grpSpPr>
          <a:xfrm>
            <a:off x="6494613" y="4021192"/>
            <a:ext cx="1815571" cy="434490"/>
            <a:chOff x="4122492" y="2463992"/>
            <a:chExt cx="1692819" cy="579320"/>
          </a:xfrm>
        </p:grpSpPr>
        <p:sp>
          <p:nvSpPr>
            <p:cNvPr id="20" name="Rounded Rectangle 19">
              <a:extLst>
                <a:ext uri="{FF2B5EF4-FFF2-40B4-BE49-F238E27FC236}">
                  <a16:creationId xmlns:a16="http://schemas.microsoft.com/office/drawing/2014/main" id="{FD99FFF2-6409-384C-91B1-A2CAA2B5A247}"/>
                </a:ext>
              </a:extLst>
            </p:cNvPr>
            <p:cNvSpPr/>
            <p:nvPr/>
          </p:nvSpPr>
          <p:spPr>
            <a:xfrm>
              <a:off x="4122492" y="246399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8">
              <a:extLst>
                <a:ext uri="{FF2B5EF4-FFF2-40B4-BE49-F238E27FC236}">
                  <a16:creationId xmlns:a16="http://schemas.microsoft.com/office/drawing/2014/main" id="{1BED215A-873F-B64F-B58C-18B60BC0F661}"/>
                </a:ext>
              </a:extLst>
            </p:cNvPr>
            <p:cNvSpPr txBox="1"/>
            <p:nvPr/>
          </p:nvSpPr>
          <p:spPr>
            <a:xfrm>
              <a:off x="4150772" y="249227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Interpersonal skills</a:t>
              </a:r>
            </a:p>
          </p:txBody>
        </p:sp>
      </p:grpSp>
      <p:grpSp>
        <p:nvGrpSpPr>
          <p:cNvPr id="14" name="Group 13">
            <a:extLst>
              <a:ext uri="{FF2B5EF4-FFF2-40B4-BE49-F238E27FC236}">
                <a16:creationId xmlns:a16="http://schemas.microsoft.com/office/drawing/2014/main" id="{01638D9C-611B-4A40-8A45-4ACB3E68721D}"/>
              </a:ext>
            </a:extLst>
          </p:cNvPr>
          <p:cNvGrpSpPr/>
          <p:nvPr/>
        </p:nvGrpSpPr>
        <p:grpSpPr>
          <a:xfrm>
            <a:off x="6748328" y="3552845"/>
            <a:ext cx="1535764" cy="434490"/>
            <a:chOff x="4122492" y="1839529"/>
            <a:chExt cx="1692819" cy="579320"/>
          </a:xfrm>
        </p:grpSpPr>
        <p:sp>
          <p:nvSpPr>
            <p:cNvPr id="18" name="Rounded Rectangle 17">
              <a:extLst>
                <a:ext uri="{FF2B5EF4-FFF2-40B4-BE49-F238E27FC236}">
                  <a16:creationId xmlns:a16="http://schemas.microsoft.com/office/drawing/2014/main" id="{A046BC4A-EABB-C744-A1B4-78DC9F7D9EB8}"/>
                </a:ext>
              </a:extLst>
            </p:cNvPr>
            <p:cNvSpPr/>
            <p:nvPr/>
          </p:nvSpPr>
          <p:spPr>
            <a:xfrm>
              <a:off x="4122492" y="1839529"/>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10">
              <a:extLst>
                <a:ext uri="{FF2B5EF4-FFF2-40B4-BE49-F238E27FC236}">
                  <a16:creationId xmlns:a16="http://schemas.microsoft.com/office/drawing/2014/main" id="{4C874667-22CF-9640-903E-6D05C7F0E618}"/>
                </a:ext>
              </a:extLst>
            </p:cNvPr>
            <p:cNvSpPr txBox="1"/>
            <p:nvPr/>
          </p:nvSpPr>
          <p:spPr>
            <a:xfrm>
              <a:off x="4150772" y="1867809"/>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Healthy habits</a:t>
              </a:r>
            </a:p>
          </p:txBody>
        </p:sp>
      </p:grpSp>
      <p:grpSp>
        <p:nvGrpSpPr>
          <p:cNvPr id="15" name="Group 14">
            <a:extLst>
              <a:ext uri="{FF2B5EF4-FFF2-40B4-BE49-F238E27FC236}">
                <a16:creationId xmlns:a16="http://schemas.microsoft.com/office/drawing/2014/main" id="{E203B4B1-6094-5548-82B7-CB1676E4AEC7}"/>
              </a:ext>
            </a:extLst>
          </p:cNvPr>
          <p:cNvGrpSpPr/>
          <p:nvPr/>
        </p:nvGrpSpPr>
        <p:grpSpPr>
          <a:xfrm>
            <a:off x="6758657" y="3087864"/>
            <a:ext cx="1551527" cy="434490"/>
            <a:chOff x="4122492" y="1203782"/>
            <a:chExt cx="1692819" cy="579320"/>
          </a:xfrm>
        </p:grpSpPr>
        <p:sp>
          <p:nvSpPr>
            <p:cNvPr id="16" name="Rounded Rectangle 15">
              <a:extLst>
                <a:ext uri="{FF2B5EF4-FFF2-40B4-BE49-F238E27FC236}">
                  <a16:creationId xmlns:a16="http://schemas.microsoft.com/office/drawing/2014/main" id="{B2A9704E-4587-B446-8101-8B21D27EC483}"/>
                </a:ext>
              </a:extLst>
            </p:cNvPr>
            <p:cNvSpPr/>
            <p:nvPr/>
          </p:nvSpPr>
          <p:spPr>
            <a:xfrm>
              <a:off x="4122492" y="120378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7" name="Rounded Rectangle 12">
              <a:extLst>
                <a:ext uri="{FF2B5EF4-FFF2-40B4-BE49-F238E27FC236}">
                  <a16:creationId xmlns:a16="http://schemas.microsoft.com/office/drawing/2014/main" id="{2EB227E0-6E2C-5E4E-BC26-A89F8B15129E}"/>
                </a:ext>
              </a:extLst>
            </p:cNvPr>
            <p:cNvSpPr txBox="1"/>
            <p:nvPr/>
          </p:nvSpPr>
          <p:spPr>
            <a:xfrm>
              <a:off x="4150772" y="123206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Academic competence</a:t>
              </a:r>
            </a:p>
          </p:txBody>
        </p:sp>
      </p:grpSp>
      <p:sp>
        <p:nvSpPr>
          <p:cNvPr id="26" name="Title 1">
            <a:extLst>
              <a:ext uri="{FF2B5EF4-FFF2-40B4-BE49-F238E27FC236}">
                <a16:creationId xmlns:a16="http://schemas.microsoft.com/office/drawing/2014/main" id="{DB70D515-0E6A-0A4D-961B-5F3B2619D6F7}"/>
              </a:ext>
            </a:extLst>
          </p:cNvPr>
          <p:cNvSpPr txBox="1">
            <a:spLocks/>
          </p:cNvSpPr>
          <p:nvPr/>
        </p:nvSpPr>
        <p:spPr>
          <a:xfrm>
            <a:off x="1720678" y="482392"/>
            <a:ext cx="7886700" cy="54848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50" b="1" dirty="0">
                <a:solidFill>
                  <a:schemeClr val="accent1"/>
                </a:solidFill>
              </a:rPr>
              <a:t>Implementation Challenge</a:t>
            </a:r>
          </a:p>
        </p:txBody>
      </p:sp>
      <p:sp>
        <p:nvSpPr>
          <p:cNvPr id="27" name="TextBox 26">
            <a:extLst>
              <a:ext uri="{FF2B5EF4-FFF2-40B4-BE49-F238E27FC236}">
                <a16:creationId xmlns:a16="http://schemas.microsoft.com/office/drawing/2014/main" id="{57E7DF2C-0115-9E4C-978A-483B95E6DCDC}"/>
              </a:ext>
            </a:extLst>
          </p:cNvPr>
          <p:cNvSpPr txBox="1"/>
          <p:nvPr/>
        </p:nvSpPr>
        <p:spPr>
          <a:xfrm>
            <a:off x="8394668" y="1074004"/>
            <a:ext cx="2263536" cy="4257683"/>
          </a:xfrm>
          <a:prstGeom prst="rect">
            <a:avLst/>
          </a:prstGeom>
          <a:solidFill>
            <a:schemeClr val="bg1"/>
          </a:solidFill>
        </p:spPr>
        <p:txBody>
          <a:bodyPr wrap="square" rtlCol="0" anchor="ctr">
            <a:noAutofit/>
          </a:bodyPr>
          <a:lstStyle/>
          <a:p>
            <a:pPr algn="ctr">
              <a:spcBef>
                <a:spcPts val="450"/>
              </a:spcBef>
              <a:spcAft>
                <a:spcPts val="450"/>
              </a:spcAft>
            </a:pPr>
            <a:r>
              <a:rPr lang="en-US" sz="1650" b="1" dirty="0"/>
              <a:t>EFFECTIVE RESPONSE</a:t>
            </a:r>
          </a:p>
          <a:p>
            <a:pPr marL="214313" indent="-214313">
              <a:spcBef>
                <a:spcPts val="450"/>
              </a:spcBef>
              <a:spcAft>
                <a:spcPts val="450"/>
              </a:spcAft>
              <a:buFont typeface="Arial" charset="0"/>
              <a:buChar char="•"/>
            </a:pPr>
            <a:r>
              <a:rPr lang="en-US" sz="1650" dirty="0"/>
              <a:t>Trauma-informed decision making</a:t>
            </a:r>
          </a:p>
          <a:p>
            <a:pPr marL="214313" indent="-214313">
              <a:spcBef>
                <a:spcPts val="450"/>
              </a:spcBef>
              <a:spcAft>
                <a:spcPts val="450"/>
              </a:spcAft>
              <a:buFont typeface="Arial" charset="0"/>
              <a:buChar char="•"/>
            </a:pPr>
            <a:r>
              <a:rPr lang="en-US" sz="1650" dirty="0"/>
              <a:t>Prevention-based behavioral sciences</a:t>
            </a:r>
          </a:p>
          <a:p>
            <a:pPr marL="214313" indent="-214313">
              <a:spcBef>
                <a:spcPts val="450"/>
              </a:spcBef>
              <a:spcAft>
                <a:spcPts val="450"/>
              </a:spcAft>
              <a:buFont typeface="Arial" charset="0"/>
              <a:buChar char="•"/>
            </a:pPr>
            <a:r>
              <a:rPr lang="en-US" sz="1650" dirty="0"/>
              <a:t>Tiered support systems</a:t>
            </a:r>
          </a:p>
          <a:p>
            <a:pPr marL="214313" indent="-214313">
              <a:spcBef>
                <a:spcPts val="450"/>
              </a:spcBef>
              <a:spcAft>
                <a:spcPts val="450"/>
              </a:spcAft>
              <a:buFont typeface="Arial" charset="0"/>
              <a:buChar char="•"/>
            </a:pPr>
            <a:r>
              <a:rPr lang="en-US" sz="1650" dirty="0"/>
              <a:t>Data-based decision-making teaming</a:t>
            </a:r>
          </a:p>
          <a:p>
            <a:pPr marL="214313" indent="-214313">
              <a:spcBef>
                <a:spcPts val="450"/>
              </a:spcBef>
              <a:spcAft>
                <a:spcPts val="450"/>
              </a:spcAft>
              <a:buFont typeface="Arial" charset="0"/>
              <a:buChar char="•"/>
            </a:pPr>
            <a:r>
              <a:rPr lang="en-US" sz="1650" dirty="0"/>
              <a:t>Continuous coached professional development</a:t>
            </a:r>
          </a:p>
          <a:p>
            <a:pPr marL="214313" indent="-214313">
              <a:spcBef>
                <a:spcPts val="450"/>
              </a:spcBef>
              <a:spcAft>
                <a:spcPts val="450"/>
              </a:spcAft>
              <a:buFont typeface="Arial" charset="0"/>
              <a:buChar char="•"/>
            </a:pPr>
            <a:r>
              <a:rPr lang="en-US" sz="1650" dirty="0"/>
              <a:t>High fidelity implementation</a:t>
            </a:r>
          </a:p>
          <a:p>
            <a:pPr marL="214313" indent="-214313">
              <a:spcBef>
                <a:spcPts val="450"/>
              </a:spcBef>
              <a:spcAft>
                <a:spcPts val="450"/>
              </a:spcAft>
              <a:buFont typeface="Arial" charset="0"/>
              <a:buChar char="•"/>
            </a:pPr>
            <a:r>
              <a:rPr lang="en-US" sz="1650" dirty="0"/>
              <a:t>Proactive, competent, informed leadership</a:t>
            </a:r>
          </a:p>
        </p:txBody>
      </p:sp>
      <p:sp>
        <p:nvSpPr>
          <p:cNvPr id="2" name="TextBox 1">
            <a:extLst>
              <a:ext uri="{FF2B5EF4-FFF2-40B4-BE49-F238E27FC236}">
                <a16:creationId xmlns:a16="http://schemas.microsoft.com/office/drawing/2014/main" id="{A599F0D1-67E9-564C-A31B-408A6D62FE67}"/>
              </a:ext>
            </a:extLst>
          </p:cNvPr>
          <p:cNvSpPr txBox="1"/>
          <p:nvPr/>
        </p:nvSpPr>
        <p:spPr>
          <a:xfrm>
            <a:off x="5263957" y="5859621"/>
            <a:ext cx="5031314" cy="369332"/>
          </a:xfrm>
          <a:prstGeom prst="rect">
            <a:avLst/>
          </a:prstGeom>
          <a:noFill/>
        </p:spPr>
        <p:txBody>
          <a:bodyPr wrap="none" rtlCol="0">
            <a:spAutoFit/>
          </a:bodyPr>
          <a:lstStyle/>
          <a:p>
            <a:r>
              <a:rPr lang="en-US" dirty="0">
                <a:highlight>
                  <a:srgbClr val="FFFF00"/>
                </a:highlight>
              </a:rPr>
              <a:t>Intentionally creating connections and relationships</a:t>
            </a:r>
          </a:p>
        </p:txBody>
      </p:sp>
      <p:grpSp>
        <p:nvGrpSpPr>
          <p:cNvPr id="28" name="Group 27">
            <a:extLst>
              <a:ext uri="{FF2B5EF4-FFF2-40B4-BE49-F238E27FC236}">
                <a16:creationId xmlns:a16="http://schemas.microsoft.com/office/drawing/2014/main" id="{96F48B5F-EC5C-974C-AD0B-65EC38B40319}"/>
              </a:ext>
            </a:extLst>
          </p:cNvPr>
          <p:cNvGrpSpPr/>
          <p:nvPr/>
        </p:nvGrpSpPr>
        <p:grpSpPr>
          <a:xfrm>
            <a:off x="6784577" y="2347253"/>
            <a:ext cx="1551527" cy="1077451"/>
            <a:chOff x="4122492" y="943965"/>
            <a:chExt cx="1692819" cy="1380414"/>
          </a:xfrm>
        </p:grpSpPr>
        <p:sp>
          <p:nvSpPr>
            <p:cNvPr id="29" name="Rounded Rectangle 28">
              <a:extLst>
                <a:ext uri="{FF2B5EF4-FFF2-40B4-BE49-F238E27FC236}">
                  <a16:creationId xmlns:a16="http://schemas.microsoft.com/office/drawing/2014/main" id="{33DC2E44-02FD-2E4D-9952-1210B91352C6}"/>
                </a:ext>
              </a:extLst>
            </p:cNvPr>
            <p:cNvSpPr/>
            <p:nvPr/>
          </p:nvSpPr>
          <p:spPr>
            <a:xfrm>
              <a:off x="4122492" y="120378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30" name="Rounded Rectangle 12">
              <a:extLst>
                <a:ext uri="{FF2B5EF4-FFF2-40B4-BE49-F238E27FC236}">
                  <a16:creationId xmlns:a16="http://schemas.microsoft.com/office/drawing/2014/main" id="{AB955799-2322-6F4F-92E6-A0A9B61CBAFA}"/>
                </a:ext>
              </a:extLst>
            </p:cNvPr>
            <p:cNvSpPr txBox="1"/>
            <p:nvPr/>
          </p:nvSpPr>
          <p:spPr>
            <a:xfrm>
              <a:off x="4150772" y="943965"/>
              <a:ext cx="1636259" cy="138041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Aft>
                  <a:spcPct val="35000"/>
                </a:spcAft>
              </a:pPr>
              <a:r>
                <a:rPr lang="en-US" dirty="0"/>
                <a:t>School Connectedness</a:t>
              </a:r>
            </a:p>
          </p:txBody>
        </p:sp>
      </p:grpSp>
    </p:spTree>
    <p:extLst>
      <p:ext uri="{BB962C8B-B14F-4D97-AF65-F5344CB8AC3E}">
        <p14:creationId xmlns:p14="http://schemas.microsoft.com/office/powerpoint/2010/main" val="29104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itle 14"/>
          <p:cNvSpPr>
            <a:spLocks noGrp="1"/>
          </p:cNvSpPr>
          <p:nvPr>
            <p:ph type="title"/>
          </p:nvPr>
        </p:nvSpPr>
        <p:spPr>
          <a:xfrm>
            <a:off x="1981200" y="153989"/>
            <a:ext cx="8229600" cy="1417637"/>
          </a:xfrm>
        </p:spPr>
        <p:txBody>
          <a:bodyPr/>
          <a:lstStyle/>
          <a:p>
            <a:r>
              <a:rPr lang="en-US" altLang="en-US" dirty="0"/>
              <a:t>Implementation Science</a:t>
            </a:r>
          </a:p>
        </p:txBody>
      </p:sp>
      <p:graphicFrame>
        <p:nvGraphicFramePr>
          <p:cNvPr id="9" name="Content Placeholder 3"/>
          <p:cNvGraphicFramePr>
            <a:graphicFrameLocks noGrp="1"/>
          </p:cNvGraphicFramePr>
          <p:nvPr/>
        </p:nvGraphicFramePr>
        <p:xfrm>
          <a:off x="1524000" y="1638300"/>
          <a:ext cx="9144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p:cNvSpPr>
            <a:spLocks/>
          </p:cNvSpPr>
          <p:nvPr/>
        </p:nvSpPr>
        <p:spPr bwMode="auto">
          <a:xfrm rot="4582621">
            <a:off x="4341813" y="1614488"/>
            <a:ext cx="990600" cy="5943600"/>
          </a:xfrm>
          <a:prstGeom prst="rightBrace">
            <a:avLst>
              <a:gd name="adj1" fmla="val 8333"/>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a:defRPr/>
            </a:pPr>
            <a:endParaRPr lang="en-US"/>
          </a:p>
        </p:txBody>
      </p:sp>
      <p:sp>
        <p:nvSpPr>
          <p:cNvPr id="11" name="Text Box 4"/>
          <p:cNvSpPr txBox="1">
            <a:spLocks noChangeArrowheads="1"/>
          </p:cNvSpPr>
          <p:nvPr/>
        </p:nvSpPr>
        <p:spPr bwMode="auto">
          <a:xfrm>
            <a:off x="4038600" y="5143501"/>
            <a:ext cx="1828800" cy="523875"/>
          </a:xfrm>
          <a:prstGeom prst="rect">
            <a:avLst/>
          </a:prstGeom>
          <a:noFill/>
          <a:ln>
            <a:noFill/>
          </a:ln>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spcBef>
                <a:spcPct val="50000"/>
              </a:spcBef>
              <a:defRPr/>
            </a:pPr>
            <a:r>
              <a:rPr lang="en-US" sz="2800" b="1" i="1" dirty="0">
                <a:solidFill>
                  <a:srgbClr val="FF0000"/>
                </a:solidFill>
                <a:latin typeface="+mj-lt"/>
                <a:cs typeface="Arial" charset="0"/>
              </a:rPr>
              <a:t>2-4 years</a:t>
            </a:r>
          </a:p>
        </p:txBody>
      </p:sp>
    </p:spTree>
    <p:extLst>
      <p:ext uri="{BB962C8B-B14F-4D97-AF65-F5344CB8AC3E}">
        <p14:creationId xmlns:p14="http://schemas.microsoft.com/office/powerpoint/2010/main" val="207212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E5ABF-4216-6E4D-A8D9-4961C7343262}"/>
              </a:ext>
            </a:extLst>
          </p:cNvPr>
          <p:cNvSpPr>
            <a:spLocks noGrp="1"/>
          </p:cNvSpPr>
          <p:nvPr>
            <p:ph type="title"/>
          </p:nvPr>
        </p:nvSpPr>
        <p:spPr/>
        <p:txBody>
          <a:bodyPr>
            <a:noAutofit/>
          </a:bodyPr>
          <a:lstStyle/>
          <a:p>
            <a:r>
              <a:rPr lang="en-US" sz="3200" b="1" dirty="0"/>
              <a:t>What does this mean to you and how can you promote this way of thinking?</a:t>
            </a:r>
          </a:p>
        </p:txBody>
      </p:sp>
      <p:sp>
        <p:nvSpPr>
          <p:cNvPr id="4" name="Content Placeholder 3">
            <a:extLst>
              <a:ext uri="{FF2B5EF4-FFF2-40B4-BE49-F238E27FC236}">
                <a16:creationId xmlns:a16="http://schemas.microsoft.com/office/drawing/2014/main" id="{C2DB1D95-B7A2-BE42-B576-93D556794897}"/>
              </a:ext>
            </a:extLst>
          </p:cNvPr>
          <p:cNvSpPr>
            <a:spLocks noGrp="1"/>
          </p:cNvSpPr>
          <p:nvPr>
            <p:ph sz="half" idx="1"/>
          </p:nvPr>
        </p:nvSpPr>
        <p:spPr>
          <a:xfrm>
            <a:off x="2152649" y="2438400"/>
            <a:ext cx="4570672" cy="3500438"/>
          </a:xfrm>
        </p:spPr>
        <p:txBody>
          <a:bodyPr/>
          <a:lstStyle/>
          <a:p>
            <a:pPr marL="0" indent="0">
              <a:buNone/>
            </a:pPr>
            <a:r>
              <a:rPr lang="en-US" sz="2000" dirty="0"/>
              <a:t>“Instructional supports, practices, and interventions can be tiered – students can not! There are no “tier 2 students” (or tier 3 or tier 1). By assigning this type of label to students we make their current status permanent. That is the antithesis of the concepts underlying a multi-tiered system of supports.”</a:t>
            </a:r>
          </a:p>
          <a:p>
            <a:pPr marL="0" indent="0">
              <a:buNone/>
            </a:pPr>
            <a:endParaRPr lang="en-US" sz="2000" dirty="0"/>
          </a:p>
          <a:p>
            <a:pPr marL="0" indent="0">
              <a:buNone/>
            </a:pPr>
            <a:r>
              <a:rPr lang="en-US" sz="2000" i="1" dirty="0" err="1"/>
              <a:t>VTmtss</a:t>
            </a:r>
            <a:r>
              <a:rPr lang="en-US" sz="2000" i="1" dirty="0"/>
              <a:t> Field Guide 2019</a:t>
            </a:r>
          </a:p>
        </p:txBody>
      </p:sp>
      <p:pic>
        <p:nvPicPr>
          <p:cNvPr id="7" name="Content Placeholder 6">
            <a:extLst>
              <a:ext uri="{FF2B5EF4-FFF2-40B4-BE49-F238E27FC236}">
                <a16:creationId xmlns:a16="http://schemas.microsoft.com/office/drawing/2014/main" id="{97846F1B-1AD8-F745-8D2C-533CC20083B0}"/>
              </a:ext>
            </a:extLst>
          </p:cNvPr>
          <p:cNvPicPr>
            <a:picLocks noGrp="1" noChangeAspect="1"/>
          </p:cNvPicPr>
          <p:nvPr>
            <p:ph sz="half" idx="2"/>
          </p:nvPr>
        </p:nvPicPr>
        <p:blipFill>
          <a:blip r:embed="rId3"/>
          <a:stretch>
            <a:fillRect/>
          </a:stretch>
        </p:blipFill>
        <p:spPr>
          <a:xfrm>
            <a:off x="6723322" y="2226469"/>
            <a:ext cx="3665591" cy="3249410"/>
          </a:xfrm>
        </p:spPr>
      </p:pic>
    </p:spTree>
    <p:extLst>
      <p:ext uri="{BB962C8B-B14F-4D97-AF65-F5344CB8AC3E}">
        <p14:creationId xmlns:p14="http://schemas.microsoft.com/office/powerpoint/2010/main" val="62690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276600" y="11430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914400" y="8890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8371" name="Straight Connector 19"/>
          <p:cNvCxnSpPr>
            <a:cxnSpLocks noChangeShapeType="1"/>
          </p:cNvCxnSpPr>
          <p:nvPr/>
        </p:nvCxnSpPr>
        <p:spPr bwMode="auto">
          <a:xfrm rot="16200000" flipH="1">
            <a:off x="4191000" y="5307013"/>
            <a:ext cx="1371600" cy="3048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2" name="Straight Connector 23"/>
          <p:cNvCxnSpPr>
            <a:cxnSpLocks noChangeShapeType="1"/>
          </p:cNvCxnSpPr>
          <p:nvPr/>
        </p:nvCxnSpPr>
        <p:spPr bwMode="auto">
          <a:xfrm rot="5400000" flipH="1" flipV="1">
            <a:off x="3924300" y="4583113"/>
            <a:ext cx="26670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3" name="Straight Connector 25"/>
          <p:cNvCxnSpPr>
            <a:cxnSpLocks noChangeShapeType="1"/>
          </p:cNvCxnSpPr>
          <p:nvPr/>
        </p:nvCxnSpPr>
        <p:spPr bwMode="auto">
          <a:xfrm rot="16200000" flipH="1">
            <a:off x="5219700" y="3744913"/>
            <a:ext cx="914400" cy="3810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4" name="Straight Connector 27"/>
          <p:cNvCxnSpPr>
            <a:cxnSpLocks noChangeShapeType="1"/>
          </p:cNvCxnSpPr>
          <p:nvPr/>
        </p:nvCxnSpPr>
        <p:spPr bwMode="auto">
          <a:xfrm rot="5400000" flipH="1" flipV="1">
            <a:off x="4762500" y="3135313"/>
            <a:ext cx="23622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5" name="Straight Connector 29"/>
          <p:cNvCxnSpPr>
            <a:cxnSpLocks noChangeShapeType="1"/>
          </p:cNvCxnSpPr>
          <p:nvPr/>
        </p:nvCxnSpPr>
        <p:spPr bwMode="auto">
          <a:xfrm rot="5400000" flipH="1" flipV="1">
            <a:off x="6057900" y="1638300"/>
            <a:ext cx="5334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6" name="Straight Connector 31"/>
          <p:cNvCxnSpPr>
            <a:cxnSpLocks noChangeShapeType="1"/>
          </p:cNvCxnSpPr>
          <p:nvPr/>
        </p:nvCxnSpPr>
        <p:spPr bwMode="auto">
          <a:xfrm rot="5400000">
            <a:off x="5829301" y="4811713"/>
            <a:ext cx="2362200" cy="3175"/>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7" name="Straight Connector 33"/>
          <p:cNvCxnSpPr>
            <a:cxnSpLocks noChangeShapeType="1"/>
          </p:cNvCxnSpPr>
          <p:nvPr/>
        </p:nvCxnSpPr>
        <p:spPr bwMode="auto">
          <a:xfrm rot="5400000" flipH="1" flipV="1">
            <a:off x="6324600" y="4849813"/>
            <a:ext cx="1828800" cy="457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8" name="Straight Connector 35"/>
          <p:cNvCxnSpPr>
            <a:cxnSpLocks noChangeShapeType="1"/>
          </p:cNvCxnSpPr>
          <p:nvPr/>
        </p:nvCxnSpPr>
        <p:spPr bwMode="auto">
          <a:xfrm rot="16200000" flipH="1">
            <a:off x="6515100" y="5116513"/>
            <a:ext cx="2438400" cy="533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79" name="Straight Connector 39"/>
          <p:cNvCxnSpPr>
            <a:cxnSpLocks noChangeShapeType="1"/>
          </p:cNvCxnSpPr>
          <p:nvPr/>
        </p:nvCxnSpPr>
        <p:spPr bwMode="auto">
          <a:xfrm rot="16200000" flipH="1">
            <a:off x="5600700" y="2830513"/>
            <a:ext cx="2209800" cy="1524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0" name="Straight Connector 45"/>
          <p:cNvCxnSpPr>
            <a:cxnSpLocks noChangeShapeType="1"/>
          </p:cNvCxnSpPr>
          <p:nvPr/>
        </p:nvCxnSpPr>
        <p:spPr bwMode="auto">
          <a:xfrm flipV="1">
            <a:off x="6019800" y="1981200"/>
            <a:ext cx="228600" cy="762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1" name="Straight Connector 47"/>
          <p:cNvCxnSpPr>
            <a:cxnSpLocks noChangeShapeType="1"/>
          </p:cNvCxnSpPr>
          <p:nvPr/>
        </p:nvCxnSpPr>
        <p:spPr bwMode="auto">
          <a:xfrm rot="5400000" flipH="1" flipV="1">
            <a:off x="6705600" y="37068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cxnSp>
        <p:nvCxnSpPr>
          <p:cNvPr id="58382" name="Straight Connector 49"/>
          <p:cNvCxnSpPr>
            <a:cxnSpLocks noChangeShapeType="1"/>
          </p:cNvCxnSpPr>
          <p:nvPr/>
        </p:nvCxnSpPr>
        <p:spPr bwMode="auto">
          <a:xfrm rot="16200000" flipV="1">
            <a:off x="6324600" y="1497013"/>
            <a:ext cx="381000" cy="228600"/>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cxnSp>
      <p:sp>
        <p:nvSpPr>
          <p:cNvPr id="58383" name="TextBox 21"/>
          <p:cNvSpPr txBox="1">
            <a:spLocks noChangeArrowheads="1"/>
          </p:cNvSpPr>
          <p:nvPr/>
        </p:nvSpPr>
        <p:spPr bwMode="auto">
          <a:xfrm>
            <a:off x="5473700" y="1954213"/>
            <a:ext cx="8588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Math</a:t>
            </a:r>
          </a:p>
        </p:txBody>
      </p:sp>
      <p:sp>
        <p:nvSpPr>
          <p:cNvPr id="58384" name="TextBox 22"/>
          <p:cNvSpPr txBox="1">
            <a:spLocks noChangeArrowheads="1"/>
          </p:cNvSpPr>
          <p:nvPr/>
        </p:nvSpPr>
        <p:spPr bwMode="auto">
          <a:xfrm>
            <a:off x="4552951" y="5992813"/>
            <a:ext cx="12096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Reading</a:t>
            </a:r>
          </a:p>
        </p:txBody>
      </p:sp>
      <p:sp>
        <p:nvSpPr>
          <p:cNvPr id="58385" name="TextBox 24"/>
          <p:cNvSpPr txBox="1">
            <a:spLocks noChangeArrowheads="1"/>
          </p:cNvSpPr>
          <p:nvPr/>
        </p:nvSpPr>
        <p:spPr bwMode="auto">
          <a:xfrm>
            <a:off x="4473576" y="4087813"/>
            <a:ext cx="2625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Adult relationships</a:t>
            </a:r>
          </a:p>
        </p:txBody>
      </p:sp>
      <p:sp>
        <p:nvSpPr>
          <p:cNvPr id="58386" name="TextBox 26"/>
          <p:cNvSpPr txBox="1">
            <a:spLocks noChangeArrowheads="1"/>
          </p:cNvSpPr>
          <p:nvPr/>
        </p:nvSpPr>
        <p:spPr bwMode="auto">
          <a:xfrm>
            <a:off x="5578476" y="1066801"/>
            <a:ext cx="16351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Anger Mgt.</a:t>
            </a:r>
          </a:p>
        </p:txBody>
      </p:sp>
      <p:sp>
        <p:nvSpPr>
          <p:cNvPr id="58387" name="TextBox 28"/>
          <p:cNvSpPr txBox="1">
            <a:spLocks noChangeArrowheads="1"/>
          </p:cNvSpPr>
          <p:nvPr/>
        </p:nvSpPr>
        <p:spPr bwMode="auto">
          <a:xfrm>
            <a:off x="6607175" y="5002213"/>
            <a:ext cx="1722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Attendance</a:t>
            </a:r>
          </a:p>
        </p:txBody>
      </p:sp>
      <p:sp>
        <p:nvSpPr>
          <p:cNvPr id="58388" name="TextBox 30"/>
          <p:cNvSpPr txBox="1">
            <a:spLocks noChangeArrowheads="1"/>
          </p:cNvSpPr>
          <p:nvPr/>
        </p:nvSpPr>
        <p:spPr bwMode="auto">
          <a:xfrm>
            <a:off x="6856413" y="6319838"/>
            <a:ext cx="2203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Peer Interaction</a:t>
            </a:r>
          </a:p>
        </p:txBody>
      </p:sp>
      <p:sp>
        <p:nvSpPr>
          <p:cNvPr id="58389" name="TextBox 32"/>
          <p:cNvSpPr txBox="1">
            <a:spLocks noChangeArrowheads="1"/>
          </p:cNvSpPr>
          <p:nvPr/>
        </p:nvSpPr>
        <p:spPr bwMode="auto">
          <a:xfrm>
            <a:off x="6491288" y="3287713"/>
            <a:ext cx="114141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Science</a:t>
            </a:r>
          </a:p>
        </p:txBody>
      </p:sp>
      <p:sp>
        <p:nvSpPr>
          <p:cNvPr id="58390" name="Title 1"/>
          <p:cNvSpPr>
            <a:spLocks noGrp="1"/>
          </p:cNvSpPr>
          <p:nvPr>
            <p:ph type="title"/>
          </p:nvPr>
        </p:nvSpPr>
        <p:spPr>
          <a:xfrm>
            <a:off x="2057400" y="0"/>
            <a:ext cx="8229600" cy="1143000"/>
          </a:xfrm>
        </p:spPr>
        <p:txBody>
          <a:bodyPr>
            <a:normAutofit fontScale="90000"/>
          </a:bodyPr>
          <a:lstStyle/>
          <a:p>
            <a:br>
              <a:rPr lang="en-US" altLang="en-US" sz="3300"/>
            </a:br>
            <a:r>
              <a:rPr lang="en-US" altLang="en-US" sz="3300"/>
              <a:t>Continuum of Support for “Dylan” within MTSS-B/PBIS &amp; MTSS-A</a:t>
            </a:r>
            <a:br>
              <a:rPr lang="en-US" altLang="en-US" sz="3300"/>
            </a:br>
            <a:endParaRPr lang="en-US" altLang="en-US" sz="3300"/>
          </a:p>
        </p:txBody>
      </p:sp>
      <p:sp>
        <p:nvSpPr>
          <p:cNvPr id="35" name="TextBox 34"/>
          <p:cNvSpPr txBox="1">
            <a:spLocks noChangeArrowheads="1"/>
          </p:cNvSpPr>
          <p:nvPr/>
        </p:nvSpPr>
        <p:spPr bwMode="auto">
          <a:xfrm rot="1727287">
            <a:off x="6738939" y="2673351"/>
            <a:ext cx="43894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a:solidFill>
                  <a:srgbClr val="FF0000"/>
                </a:solidFill>
                <a:latin typeface="Arial" charset="0"/>
              </a:rPr>
              <a:t>Label Behavior, Not Students!</a:t>
            </a:r>
          </a:p>
        </p:txBody>
      </p:sp>
    </p:spTree>
    <p:extLst>
      <p:ext uri="{BB962C8B-B14F-4D97-AF65-F5344CB8AC3E}">
        <p14:creationId xmlns:p14="http://schemas.microsoft.com/office/powerpoint/2010/main" val="3461976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dirty="0"/>
            </a:br>
            <a:r>
              <a:rPr lang="en-US" dirty="0"/>
              <a:t>Activities #2a and 2b</a:t>
            </a:r>
            <a:br>
              <a:rPr lang="en-US" dirty="0"/>
            </a:br>
            <a:endParaRPr lang="en-US" dirty="0"/>
          </a:p>
        </p:txBody>
      </p:sp>
      <p:sp>
        <p:nvSpPr>
          <p:cNvPr id="5" name="Subtitle 4"/>
          <p:cNvSpPr>
            <a:spLocks noGrp="1"/>
          </p:cNvSpPr>
          <p:nvPr>
            <p:ph idx="1"/>
          </p:nvPr>
        </p:nvSpPr>
        <p:spPr>
          <a:xfrm>
            <a:off x="1265583" y="1690688"/>
            <a:ext cx="8229600" cy="4724400"/>
          </a:xfrm>
        </p:spPr>
        <p:txBody>
          <a:bodyPr/>
          <a:lstStyle/>
          <a:p>
            <a:pPr marL="0" indent="0">
              <a:buNone/>
            </a:pPr>
            <a:r>
              <a:rPr lang="en-US" sz="2400" dirty="0"/>
              <a:t>2a. </a:t>
            </a:r>
            <a:r>
              <a:rPr lang="en-US" sz="2400" b="1" dirty="0"/>
              <a:t>In your Workbook:</a:t>
            </a:r>
            <a:r>
              <a:rPr lang="en-US" sz="2400" dirty="0"/>
              <a:t> Draw a triangle and jot down some traits of your student corresponding to levels of support needed.</a:t>
            </a:r>
          </a:p>
          <a:p>
            <a:pPr marL="0" indent="0">
              <a:buNone/>
            </a:pPr>
            <a:endParaRPr lang="en-US" sz="2400" dirty="0"/>
          </a:p>
          <a:p>
            <a:pPr marL="0" indent="0">
              <a:buNone/>
            </a:pPr>
            <a:r>
              <a:rPr lang="en-US" sz="2400" dirty="0"/>
              <a:t>2b. </a:t>
            </a:r>
            <a:r>
              <a:rPr lang="en-US" sz="2400" b="1" dirty="0"/>
              <a:t>In your Workbook:</a:t>
            </a:r>
            <a:r>
              <a:rPr lang="en-US" sz="2400" dirty="0"/>
              <a:t> Read </a:t>
            </a:r>
            <a:r>
              <a:rPr lang="en-US" sz="2400" i="1" dirty="0"/>
              <a:t>the Heart of the Matter </a:t>
            </a:r>
            <a:r>
              <a:rPr lang="en-US" sz="2400" dirty="0"/>
              <a:t>and answer the questions about your student.</a:t>
            </a:r>
          </a:p>
          <a:p>
            <a:pPr marL="0" indent="0">
              <a:buNone/>
            </a:pPr>
            <a:br>
              <a:rPr lang="en-US" sz="1800" dirty="0"/>
            </a:br>
            <a:r>
              <a:rPr lang="en-US" sz="2400" dirty="0"/>
              <a:t>In the </a:t>
            </a:r>
            <a:r>
              <a:rPr lang="en-US" sz="2400" b="1" dirty="0"/>
              <a:t>Behavior Support Plan, top of p. 3, </a:t>
            </a:r>
            <a:r>
              <a:rPr lang="en-US" sz="2400" dirty="0"/>
              <a:t>write the student’s strengths in the Student Profile.</a:t>
            </a:r>
            <a:endParaRPr lang="en-US" sz="2400" b="1" dirty="0"/>
          </a:p>
          <a:p>
            <a:pPr marL="0" indent="0">
              <a:buNone/>
            </a:pPr>
            <a:endParaRPr lang="en-US" sz="2400" dirty="0"/>
          </a:p>
          <a:p>
            <a:pPr marL="0" indent="0">
              <a:buNone/>
            </a:pPr>
            <a:endParaRPr lang="en-US" sz="1800" dirty="0"/>
          </a:p>
        </p:txBody>
      </p:sp>
      <p:sp>
        <p:nvSpPr>
          <p:cNvPr id="6" name="object 2"/>
          <p:cNvSpPr/>
          <p:nvPr/>
        </p:nvSpPr>
        <p:spPr>
          <a:xfrm>
            <a:off x="8322365" y="0"/>
            <a:ext cx="3869635" cy="6858001"/>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366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3A0B58-DC3E-1445-B3B9-1307D91F3238}"/>
              </a:ext>
            </a:extLst>
          </p:cNvPr>
          <p:cNvSpPr>
            <a:spLocks noGrp="1"/>
          </p:cNvSpPr>
          <p:nvPr>
            <p:ph type="title"/>
          </p:nvPr>
        </p:nvSpPr>
        <p:spPr>
          <a:xfrm>
            <a:off x="1981200" y="2514600"/>
            <a:ext cx="8229600" cy="1143000"/>
          </a:xfrm>
        </p:spPr>
        <p:txBody>
          <a:bodyPr>
            <a:normAutofit/>
          </a:bodyPr>
          <a:lstStyle/>
          <a:p>
            <a:pPr algn="ctr"/>
            <a:r>
              <a:rPr lang="en-US" sz="4800" b="1" dirty="0">
                <a:solidFill>
                  <a:schemeClr val="accent5">
                    <a:lumMod val="50000"/>
                  </a:schemeClr>
                </a:solidFill>
              </a:rPr>
              <a:t>Solidifying Tier II</a:t>
            </a:r>
          </a:p>
        </p:txBody>
      </p:sp>
    </p:spTree>
    <p:extLst>
      <p:ext uri="{BB962C8B-B14F-4D97-AF65-F5344CB8AC3E}">
        <p14:creationId xmlns:p14="http://schemas.microsoft.com/office/powerpoint/2010/main" val="545980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US" dirty="0"/>
              <a:t>SW-PBIS Supports for All Students</a:t>
            </a:r>
          </a:p>
        </p:txBody>
      </p:sp>
      <p:sp>
        <p:nvSpPr>
          <p:cNvPr id="19458" name="Isosceles Triangle 3"/>
          <p:cNvSpPr>
            <a:spLocks noChangeArrowheads="1"/>
          </p:cNvSpPr>
          <p:nvPr/>
        </p:nvSpPr>
        <p:spPr bwMode="auto">
          <a:xfrm>
            <a:off x="6031542" y="1457270"/>
            <a:ext cx="4065587" cy="5248331"/>
          </a:xfrm>
          <a:prstGeom prst="triangle">
            <a:avLst>
              <a:gd name="adj" fmla="val 50000"/>
            </a:avLst>
          </a:prstGeom>
          <a:gradFill rotWithShape="1">
            <a:gsLst>
              <a:gs pos="0">
                <a:srgbClr val="FFFFFF"/>
              </a:gs>
              <a:gs pos="5000">
                <a:srgbClr val="FF0000"/>
              </a:gs>
              <a:gs pos="20000">
                <a:srgbClr val="FFFF00"/>
              </a:gs>
              <a:gs pos="100000">
                <a:srgbClr val="008000"/>
              </a:gs>
            </a:gsLst>
            <a:lin ang="540000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n-US">
              <a:solidFill>
                <a:srgbClr val="FFFFFF"/>
              </a:solidFill>
            </a:endParaRPr>
          </a:p>
        </p:txBody>
      </p:sp>
      <p:sp>
        <p:nvSpPr>
          <p:cNvPr id="19459" name="TextBox 7"/>
          <p:cNvSpPr txBox="1">
            <a:spLocks noChangeArrowheads="1"/>
          </p:cNvSpPr>
          <p:nvPr/>
        </p:nvSpPr>
        <p:spPr bwMode="auto">
          <a:xfrm>
            <a:off x="7543800" y="1722453"/>
            <a:ext cx="11430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5-15%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80-90%</a:t>
            </a:r>
          </a:p>
        </p:txBody>
      </p:sp>
      <p:sp>
        <p:nvSpPr>
          <p:cNvPr id="19460" name="Right Arrow 8"/>
          <p:cNvSpPr>
            <a:spLocks noChangeArrowheads="1"/>
          </p:cNvSpPr>
          <p:nvPr/>
        </p:nvSpPr>
        <p:spPr bwMode="auto">
          <a:xfrm>
            <a:off x="2133601" y="2667000"/>
            <a:ext cx="5010041" cy="1828800"/>
          </a:xfrm>
          <a:prstGeom prst="rightArrow">
            <a:avLst>
              <a:gd name="adj1" fmla="val 50000"/>
              <a:gd name="adj2" fmla="val 49997"/>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000000"/>
                </a:solidFill>
                <a:cs typeface="Century Gothic" charset="0"/>
              </a:rPr>
              <a:t>Targeted Supports </a:t>
            </a:r>
            <a:r>
              <a:rPr lang="en-US" sz="1600" dirty="0">
                <a:solidFill>
                  <a:srgbClr val="000000"/>
                </a:solidFill>
                <a:cs typeface="Century Gothic" charset="0"/>
              </a:rPr>
              <a:t>– Provided to students determined to be </a:t>
            </a:r>
            <a:r>
              <a:rPr lang="ja-JP" altLang="en-US" sz="1600" dirty="0">
                <a:solidFill>
                  <a:srgbClr val="000000"/>
                </a:solidFill>
                <a:cs typeface="Century Gothic" charset="0"/>
              </a:rPr>
              <a:t>“</a:t>
            </a:r>
            <a:r>
              <a:rPr lang="en-US" altLang="ja-JP" sz="1600" dirty="0">
                <a:solidFill>
                  <a:srgbClr val="000000"/>
                </a:solidFill>
                <a:cs typeface="Century Gothic" charset="0"/>
              </a:rPr>
              <a:t>at-risk</a:t>
            </a:r>
            <a:r>
              <a:rPr lang="ja-JP" altLang="en-US" sz="1600" dirty="0">
                <a:solidFill>
                  <a:srgbClr val="000000"/>
                </a:solidFill>
                <a:cs typeface="Century Gothic" charset="0"/>
              </a:rPr>
              <a:t>”</a:t>
            </a:r>
            <a:r>
              <a:rPr lang="en-US" altLang="ja-JP" sz="1600" dirty="0">
                <a:solidFill>
                  <a:srgbClr val="000000"/>
                </a:solidFill>
                <a:cs typeface="Century Gothic" charset="0"/>
              </a:rPr>
              <a:t> of emotional and behavioral challenges.</a:t>
            </a:r>
            <a:endParaRPr lang="en-US" sz="1600" dirty="0">
              <a:solidFill>
                <a:srgbClr val="000000"/>
              </a:solidFill>
              <a:cs typeface="Century Gothic" charset="0"/>
            </a:endParaRPr>
          </a:p>
        </p:txBody>
      </p:sp>
      <p:sp>
        <p:nvSpPr>
          <p:cNvPr id="19461" name="Right Arrow 9"/>
          <p:cNvSpPr>
            <a:spLocks noChangeArrowheads="1"/>
          </p:cNvSpPr>
          <p:nvPr/>
        </p:nvSpPr>
        <p:spPr bwMode="auto">
          <a:xfrm>
            <a:off x="2133601" y="1395440"/>
            <a:ext cx="5536977" cy="1619224"/>
          </a:xfrm>
          <a:prstGeom prst="rightArrow">
            <a:avLst>
              <a:gd name="adj1" fmla="val 50000"/>
              <a:gd name="adj2" fmla="val 49995"/>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chemeClr val="bg1"/>
                </a:solidFill>
                <a:cs typeface="Century Gothic" charset="0"/>
              </a:rPr>
              <a:t>Intensive Supports </a:t>
            </a:r>
            <a:r>
              <a:rPr lang="en-US" sz="1600" dirty="0">
                <a:solidFill>
                  <a:schemeClr val="bg1"/>
                </a:solidFill>
                <a:cs typeface="Century Gothic" charset="0"/>
              </a:rPr>
              <a:t>– Individualized interventions provided to students with most complex emotional and behavioral needs.</a:t>
            </a:r>
          </a:p>
        </p:txBody>
      </p:sp>
      <p:sp>
        <p:nvSpPr>
          <p:cNvPr id="19462" name="Right Arrow 10"/>
          <p:cNvSpPr>
            <a:spLocks noChangeArrowheads="1"/>
          </p:cNvSpPr>
          <p:nvPr/>
        </p:nvSpPr>
        <p:spPr bwMode="auto">
          <a:xfrm>
            <a:off x="1752601" y="4319560"/>
            <a:ext cx="4552841" cy="1928840"/>
          </a:xfrm>
          <a:prstGeom prst="rightArrow">
            <a:avLst>
              <a:gd name="adj1" fmla="val 50000"/>
              <a:gd name="adj2" fmla="val 49994"/>
            </a:avLst>
          </a:prstGeom>
          <a:solidFill>
            <a:srgbClr val="0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1600" i="1" dirty="0">
                <a:solidFill>
                  <a:srgbClr val="FFFFFF"/>
                </a:solidFill>
                <a:cs typeface="Century Gothic" charset="0"/>
              </a:rPr>
              <a:t>Universal Supports </a:t>
            </a:r>
            <a:r>
              <a:rPr lang="en-US" sz="1600" dirty="0">
                <a:solidFill>
                  <a:srgbClr val="FFFFFF"/>
                </a:solidFill>
                <a:cs typeface="Century Gothic" charset="0"/>
              </a:rPr>
              <a:t>– Supports provided to all students. Expectations are taught, reinforced, and monitored in all settings. </a:t>
            </a:r>
          </a:p>
        </p:txBody>
      </p:sp>
      <p:sp>
        <p:nvSpPr>
          <p:cNvPr id="19463" name="Text Box 8"/>
          <p:cNvSpPr txBox="1">
            <a:spLocks noChangeArrowheads="1"/>
          </p:cNvSpPr>
          <p:nvPr/>
        </p:nvSpPr>
        <p:spPr bwMode="auto">
          <a:xfrm>
            <a:off x="8526982" y="3264486"/>
            <a:ext cx="25146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rgbClr val="800000"/>
                </a:solidFill>
                <a:latin typeface="Gill Sans" charset="0"/>
              </a:rPr>
              <a:t>Check-in/Check-out</a:t>
            </a:r>
          </a:p>
        </p:txBody>
      </p:sp>
      <p:sp>
        <p:nvSpPr>
          <p:cNvPr id="19464" name="Text Box 9"/>
          <p:cNvSpPr txBox="1">
            <a:spLocks noChangeArrowheads="1"/>
          </p:cNvSpPr>
          <p:nvPr/>
        </p:nvSpPr>
        <p:spPr bwMode="auto">
          <a:xfrm>
            <a:off x="8458091" y="2316618"/>
            <a:ext cx="2286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Individualized CICO</a:t>
            </a:r>
            <a:endParaRPr lang="en-US" sz="2000" dirty="0">
              <a:solidFill>
                <a:srgbClr val="800000"/>
              </a:solidFill>
              <a:latin typeface="Gill Sans" charset="0"/>
            </a:endParaRPr>
          </a:p>
        </p:txBody>
      </p:sp>
      <p:sp>
        <p:nvSpPr>
          <p:cNvPr id="19465" name="Text Box 10"/>
          <p:cNvSpPr txBox="1">
            <a:spLocks noChangeArrowheads="1"/>
          </p:cNvSpPr>
          <p:nvPr/>
        </p:nvSpPr>
        <p:spPr bwMode="auto">
          <a:xfrm>
            <a:off x="8592443" y="1993189"/>
            <a:ext cx="150964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Simple FBA/BSP</a:t>
            </a:r>
          </a:p>
        </p:txBody>
      </p:sp>
      <p:sp>
        <p:nvSpPr>
          <p:cNvPr id="19466" name="Text Box 11"/>
          <p:cNvSpPr txBox="1">
            <a:spLocks noChangeArrowheads="1"/>
          </p:cNvSpPr>
          <p:nvPr/>
        </p:nvSpPr>
        <p:spPr bwMode="auto">
          <a:xfrm>
            <a:off x="8443442" y="1680981"/>
            <a:ext cx="17324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Complex FBA/BSP</a:t>
            </a:r>
          </a:p>
        </p:txBody>
      </p:sp>
      <p:sp>
        <p:nvSpPr>
          <p:cNvPr id="16" name="Text Box 12"/>
          <p:cNvSpPr txBox="1">
            <a:spLocks noChangeArrowheads="1"/>
          </p:cNvSpPr>
          <p:nvPr/>
        </p:nvSpPr>
        <p:spPr bwMode="auto">
          <a:xfrm>
            <a:off x="8194230" y="1351722"/>
            <a:ext cx="12545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Wraparound</a:t>
            </a:r>
          </a:p>
        </p:txBody>
      </p:sp>
      <p:sp>
        <p:nvSpPr>
          <p:cNvPr id="19468" name="Text Box 16"/>
          <p:cNvSpPr txBox="1">
            <a:spLocks noChangeArrowheads="1"/>
          </p:cNvSpPr>
          <p:nvPr/>
        </p:nvSpPr>
        <p:spPr bwMode="auto">
          <a:xfrm>
            <a:off x="8535256" y="2641054"/>
            <a:ext cx="221297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Social/Academic   </a:t>
            </a:r>
          </a:p>
          <a:p>
            <a:pPr algn="ctr"/>
            <a:r>
              <a:rPr lang="en-US" sz="1600" dirty="0">
                <a:solidFill>
                  <a:srgbClr val="800000"/>
                </a:solidFill>
                <a:latin typeface="Gill Sans" charset="0"/>
              </a:rPr>
              <a:t>   Instructional Groups</a:t>
            </a:r>
          </a:p>
        </p:txBody>
      </p:sp>
      <p:sp>
        <p:nvSpPr>
          <p:cNvPr id="19469" name="Text Box 8"/>
          <p:cNvSpPr txBox="1">
            <a:spLocks noChangeArrowheads="1"/>
          </p:cNvSpPr>
          <p:nvPr/>
        </p:nvSpPr>
        <p:spPr bwMode="auto">
          <a:xfrm>
            <a:off x="6934200" y="5410200"/>
            <a:ext cx="25146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chemeClr val="bg1"/>
                </a:solidFill>
                <a:latin typeface="Gill Sans" charset="0"/>
              </a:rPr>
              <a:t>School &amp; Class-wide expectations &amp; supports</a:t>
            </a:r>
          </a:p>
        </p:txBody>
      </p:sp>
    </p:spTree>
    <p:extLst>
      <p:ext uri="{BB962C8B-B14F-4D97-AF65-F5344CB8AC3E}">
        <p14:creationId xmlns:p14="http://schemas.microsoft.com/office/powerpoint/2010/main" val="8142321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981200" y="274638"/>
            <a:ext cx="8229600" cy="1249362"/>
          </a:xfrm>
        </p:spPr>
        <p:txBody>
          <a:bodyPr>
            <a:normAutofit fontScale="90000"/>
          </a:bodyPr>
          <a:lstStyle/>
          <a:p>
            <a:r>
              <a:rPr lang="en-US" dirty="0"/>
              <a:t>Ensure Check-In/Check-Out (CICO) supports are in place</a:t>
            </a:r>
          </a:p>
        </p:txBody>
      </p:sp>
      <p:sp>
        <p:nvSpPr>
          <p:cNvPr id="21506" name="Content Placeholder 2"/>
          <p:cNvSpPr>
            <a:spLocks noGrp="1"/>
          </p:cNvSpPr>
          <p:nvPr>
            <p:ph idx="1"/>
          </p:nvPr>
        </p:nvSpPr>
        <p:spPr>
          <a:xfrm>
            <a:off x="838200" y="2232024"/>
            <a:ext cx="10515600" cy="4351338"/>
          </a:xfrm>
        </p:spPr>
        <p:txBody>
          <a:bodyPr/>
          <a:lstStyle/>
          <a:p>
            <a:pPr marL="0" indent="0">
              <a:buNone/>
            </a:pPr>
            <a:r>
              <a:rPr lang="en-US" b="1" dirty="0"/>
              <a:t>Default targeted intervention.  WHY?</a:t>
            </a:r>
          </a:p>
          <a:p>
            <a:r>
              <a:rPr lang="en-US" dirty="0"/>
              <a:t>Most students receive multiple BODRs for peer or adult attention.</a:t>
            </a:r>
          </a:p>
          <a:p>
            <a:r>
              <a:rPr lang="en-US" dirty="0"/>
              <a:t>Evidence indicates CICO is effective practice for reducing acting out behavior related to attention seeking.</a:t>
            </a:r>
          </a:p>
          <a:p>
            <a:r>
              <a:rPr lang="en-US" dirty="0"/>
              <a:t>Schools must have strong CICO in place!  </a:t>
            </a:r>
          </a:p>
        </p:txBody>
      </p:sp>
      <p:grpSp>
        <p:nvGrpSpPr>
          <p:cNvPr id="4" name="Group 3"/>
          <p:cNvGrpSpPr/>
          <p:nvPr/>
        </p:nvGrpSpPr>
        <p:grpSpPr>
          <a:xfrm>
            <a:off x="9067800" y="609600"/>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820881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Google Shape;198;p32">
            <a:extLst>
              <a:ext uri="{FF2B5EF4-FFF2-40B4-BE49-F238E27FC236}">
                <a16:creationId xmlns:a16="http://schemas.microsoft.com/office/drawing/2014/main" id="{42BCF338-D83B-D44F-A18A-85B0E9CD7F49}"/>
              </a:ext>
            </a:extLst>
          </p:cNvPr>
          <p:cNvSpPr txBox="1">
            <a:spLocks noGrp="1"/>
          </p:cNvSpPr>
          <p:nvPr>
            <p:ph type="title"/>
          </p:nvPr>
        </p:nvSpPr>
        <p:spPr>
          <a:xfrm>
            <a:off x="750887" y="885827"/>
            <a:ext cx="4364038" cy="3000376"/>
          </a:xfrm>
        </p:spPr>
        <p:txBody>
          <a:bodyPr rtlCol="0">
            <a:normAutofit/>
          </a:bodyPr>
          <a:lstStyle/>
          <a:p>
            <a:pPr algn="l">
              <a:lnSpc>
                <a:spcPct val="115000"/>
              </a:lnSpc>
              <a:buClr>
                <a:schemeClr val="dk1"/>
              </a:buClr>
              <a:buSzPct val="41509"/>
              <a:defRPr/>
            </a:pPr>
            <a:r>
              <a:rPr lang="en" sz="2650" dirty="0"/>
              <a:t>“The fundamental purpose of PBIS is to make schools more </a:t>
            </a:r>
            <a:r>
              <a:rPr lang="en" sz="2650" b="1" dirty="0"/>
              <a:t>effective</a:t>
            </a:r>
            <a:r>
              <a:rPr lang="en" sz="2650" dirty="0"/>
              <a:t> and </a:t>
            </a:r>
            <a:r>
              <a:rPr lang="en" sz="2650" b="1" dirty="0"/>
              <a:t>equitable</a:t>
            </a:r>
            <a:r>
              <a:rPr lang="en" sz="2650" dirty="0"/>
              <a:t> learning environments.” </a:t>
            </a:r>
            <a:endParaRPr dirty="0"/>
          </a:p>
        </p:txBody>
      </p:sp>
      <p:sp>
        <p:nvSpPr>
          <p:cNvPr id="122882" name="Google Shape;199;p32">
            <a:extLst>
              <a:ext uri="{FF2B5EF4-FFF2-40B4-BE49-F238E27FC236}">
                <a16:creationId xmlns:a16="http://schemas.microsoft.com/office/drawing/2014/main" id="{30565A32-3FA5-D244-8085-ACAAE7473449}"/>
              </a:ext>
            </a:extLst>
          </p:cNvPr>
          <p:cNvSpPr>
            <a:spLocks noGrp="1"/>
          </p:cNvSpPr>
          <p:nvPr>
            <p:ph type="subTitle" idx="1"/>
          </p:nvPr>
        </p:nvSpPr>
        <p:spPr>
          <a:xfrm>
            <a:off x="738188" y="4643440"/>
            <a:ext cx="5048250" cy="1541462"/>
          </a:xfrm>
        </p:spPr>
        <p:txBody>
          <a:bodyPr>
            <a:normAutofit fontScale="85000" lnSpcReduction="10000"/>
          </a:bodyPr>
          <a:lstStyle/>
          <a:p>
            <a:pPr marL="0" indent="0" algn="l">
              <a:lnSpc>
                <a:spcPct val="115000"/>
              </a:lnSpc>
              <a:spcBef>
                <a:spcPct val="0"/>
              </a:spcBef>
              <a:spcAft>
                <a:spcPct val="0"/>
              </a:spcAft>
              <a:buClr>
                <a:srgbClr val="000000"/>
              </a:buClr>
              <a:buSzPts val="1100"/>
            </a:pPr>
            <a:r>
              <a:rPr lang="en-US" altLang="en-US" sz="2000" i="1" dirty="0">
                <a:solidFill>
                  <a:srgbClr val="000000"/>
                </a:solidFill>
              </a:rPr>
              <a:t>Rob Horner, OSEP Technical Assistance Center for PBIS</a:t>
            </a:r>
          </a:p>
          <a:p>
            <a:pPr marL="0" indent="0" algn="l">
              <a:lnSpc>
                <a:spcPct val="115000"/>
              </a:lnSpc>
              <a:spcBef>
                <a:spcPct val="0"/>
              </a:spcBef>
              <a:spcAft>
                <a:spcPct val="0"/>
              </a:spcAft>
              <a:buClr>
                <a:srgbClr val="000000"/>
              </a:buClr>
              <a:buSzPts val="1100"/>
            </a:pPr>
            <a:endParaRPr lang="en-US" altLang="en-US" sz="2000" i="1" dirty="0">
              <a:solidFill>
                <a:srgbClr val="000000"/>
              </a:solidFill>
            </a:endParaRPr>
          </a:p>
          <a:p>
            <a:pPr marL="0" indent="0" algn="l">
              <a:lnSpc>
                <a:spcPct val="115000"/>
              </a:lnSpc>
              <a:spcBef>
                <a:spcPct val="0"/>
              </a:spcBef>
              <a:spcAft>
                <a:spcPct val="0"/>
              </a:spcAft>
              <a:buClr>
                <a:srgbClr val="000000"/>
              </a:buClr>
              <a:buSzPts val="1100"/>
            </a:pPr>
            <a:r>
              <a:rPr lang="en-US" altLang="en-US" sz="2300" i="1" dirty="0">
                <a:solidFill>
                  <a:srgbClr val="000000"/>
                </a:solidFill>
              </a:rPr>
              <a:t>PBIS is not fully implemented until it is culturally responsive.</a:t>
            </a:r>
            <a:endParaRPr lang="en-US" altLang="en-US" sz="2300" dirty="0">
              <a:solidFill>
                <a:srgbClr val="000000"/>
              </a:solidFill>
            </a:endParaRPr>
          </a:p>
          <a:p>
            <a:pPr marL="0" indent="0">
              <a:spcBef>
                <a:spcPct val="0"/>
              </a:spcBef>
              <a:spcAft>
                <a:spcPct val="0"/>
              </a:spcAft>
            </a:pPr>
            <a:endParaRPr lang="en-US" altLang="en-US" dirty="0"/>
          </a:p>
        </p:txBody>
      </p:sp>
      <p:pic>
        <p:nvPicPr>
          <p:cNvPr id="200" name="Google Shape;200;p32" descr="Venn diagram of overlapping circles labeled Systems, Data, and Practices. The center is labeled Equity." title="PBIS Systems, Data, and Practices">
            <a:extLst>
              <a:ext uri="{FF2B5EF4-FFF2-40B4-BE49-F238E27FC236}">
                <a16:creationId xmlns:a16="http://schemas.microsoft.com/office/drawing/2014/main" id="{C503D4A3-6644-704F-965A-0E04963B5438}"/>
              </a:ext>
            </a:extLst>
          </p:cNvPr>
          <p:cNvPicPr preferRelativeResize="0"/>
          <p:nvPr/>
        </p:nvPicPr>
        <p:blipFill rotWithShape="1">
          <a:blip r:embed="rId3">
            <a:alphaModFix/>
          </a:blip>
          <a:srcRect/>
          <a:stretch/>
        </p:blipFill>
        <p:spPr>
          <a:xfrm>
            <a:off x="6405563" y="1330325"/>
            <a:ext cx="4044950" cy="4197350"/>
          </a:xfrm>
          <a:prstGeom prst="rect">
            <a:avLst/>
          </a:prstGeom>
          <a:noFill/>
          <a:ln>
            <a:noFill/>
          </a:ln>
        </p:spPr>
      </p:pic>
    </p:spTree>
    <p:extLst>
      <p:ext uri="{BB962C8B-B14F-4D97-AF65-F5344CB8AC3E}">
        <p14:creationId xmlns:p14="http://schemas.microsoft.com/office/powerpoint/2010/main" val="2536403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BE33-7188-484C-9917-5559DBFD74EF}"/>
              </a:ext>
            </a:extLst>
          </p:cNvPr>
          <p:cNvSpPr>
            <a:spLocks noGrp="1"/>
          </p:cNvSpPr>
          <p:nvPr>
            <p:ph type="title"/>
          </p:nvPr>
        </p:nvSpPr>
        <p:spPr/>
        <p:txBody>
          <a:bodyPr/>
          <a:lstStyle/>
          <a:p>
            <a:r>
              <a:rPr lang="en-US" sz="4000" b="1" dirty="0"/>
              <a:t>Big Ideas about Check-in/Check-out (CICO)</a:t>
            </a:r>
          </a:p>
        </p:txBody>
      </p:sp>
      <p:sp>
        <p:nvSpPr>
          <p:cNvPr id="3" name="Content Placeholder 2">
            <a:extLst>
              <a:ext uri="{FF2B5EF4-FFF2-40B4-BE49-F238E27FC236}">
                <a16:creationId xmlns:a16="http://schemas.microsoft.com/office/drawing/2014/main" id="{64DB7CD0-7928-3C4B-A28F-2EA90360A7AD}"/>
              </a:ext>
            </a:extLst>
          </p:cNvPr>
          <p:cNvSpPr>
            <a:spLocks noGrp="1"/>
          </p:cNvSpPr>
          <p:nvPr>
            <p:ph idx="1"/>
          </p:nvPr>
        </p:nvSpPr>
        <p:spPr/>
        <p:txBody>
          <a:bodyPr/>
          <a:lstStyle/>
          <a:p>
            <a:r>
              <a:rPr lang="en-US" sz="2400" dirty="0"/>
              <a:t>It works! </a:t>
            </a:r>
          </a:p>
          <a:p>
            <a:r>
              <a:rPr lang="en-US" sz="2400" dirty="0"/>
              <a:t>Provides </a:t>
            </a:r>
            <a:r>
              <a:rPr lang="en-US" sz="2400" b="1" dirty="0"/>
              <a:t>prompts</a:t>
            </a:r>
            <a:r>
              <a:rPr lang="en-US" sz="2400" dirty="0"/>
              <a:t> for positive feedback (5:1)</a:t>
            </a:r>
          </a:p>
          <a:p>
            <a:r>
              <a:rPr lang="en-US" sz="2400" dirty="0"/>
              <a:t>Provides </a:t>
            </a:r>
            <a:r>
              <a:rPr lang="en-US" sz="2400" b="1" dirty="0"/>
              <a:t>structure</a:t>
            </a:r>
            <a:r>
              <a:rPr lang="en-US" sz="2400" dirty="0"/>
              <a:t> for corrective feedback</a:t>
            </a:r>
          </a:p>
          <a:p>
            <a:r>
              <a:rPr lang="en-US" sz="2400" dirty="0"/>
              <a:t>Easily </a:t>
            </a:r>
            <a:r>
              <a:rPr lang="en-US" sz="2400" b="1" dirty="0"/>
              <a:t>embedded</a:t>
            </a:r>
            <a:r>
              <a:rPr lang="en-US" sz="2400" dirty="0"/>
              <a:t> into classroom routines</a:t>
            </a:r>
          </a:p>
          <a:p>
            <a:r>
              <a:rPr lang="en-US" sz="2400" dirty="0"/>
              <a:t>If 70% of students not responding to CICO, need to examine </a:t>
            </a:r>
            <a:r>
              <a:rPr lang="en-US" sz="2400" b="1" dirty="0"/>
              <a:t>systems </a:t>
            </a:r>
            <a:r>
              <a:rPr lang="en-US" sz="2400" dirty="0"/>
              <a:t>features</a:t>
            </a:r>
          </a:p>
          <a:p>
            <a:r>
              <a:rPr lang="en-US" sz="2400" b="1" dirty="0"/>
              <a:t>Circling numbers is not an intervention</a:t>
            </a:r>
          </a:p>
          <a:p>
            <a:r>
              <a:rPr lang="en-US" sz="2400" b="1" dirty="0"/>
              <a:t>Can be expanded to additional  behaviors once Basic CICO is in place</a:t>
            </a:r>
          </a:p>
          <a:p>
            <a:endParaRPr lang="en-US" dirty="0"/>
          </a:p>
        </p:txBody>
      </p:sp>
    </p:spTree>
    <p:extLst>
      <p:ext uri="{BB962C8B-B14F-4D97-AF65-F5344CB8AC3E}">
        <p14:creationId xmlns:p14="http://schemas.microsoft.com/office/powerpoint/2010/main" val="3776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77009" y="76200"/>
            <a:ext cx="9753599" cy="1417638"/>
          </a:xfrm>
        </p:spPr>
        <p:txBody>
          <a:bodyPr>
            <a:normAutofit/>
          </a:bodyPr>
          <a:lstStyle/>
          <a:p>
            <a:r>
              <a:rPr lang="en-US" dirty="0"/>
              <a:t>All Check In-Check Out programs have:</a:t>
            </a:r>
          </a:p>
        </p:txBody>
      </p:sp>
      <p:graphicFrame>
        <p:nvGraphicFramePr>
          <p:cNvPr id="6" name="Content Placeholder 5"/>
          <p:cNvGraphicFramePr>
            <a:graphicFrameLocks noGrp="1"/>
          </p:cNvGraphicFramePr>
          <p:nvPr>
            <p:ph idx="1"/>
          </p:nvPr>
        </p:nvGraphicFramePr>
        <p:xfrm>
          <a:off x="1981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6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t>Statistically Speaking …</a:t>
            </a:r>
          </a:p>
        </p:txBody>
      </p:sp>
      <p:sp>
        <p:nvSpPr>
          <p:cNvPr id="23554" name="Content Placeholder 2"/>
          <p:cNvSpPr>
            <a:spLocks noGrp="1"/>
          </p:cNvSpPr>
          <p:nvPr>
            <p:ph idx="1"/>
          </p:nvPr>
        </p:nvSpPr>
        <p:spPr>
          <a:xfrm>
            <a:off x="2222942" y="2395456"/>
            <a:ext cx="3620645" cy="2591991"/>
          </a:xfrm>
        </p:spPr>
        <p:txBody>
          <a:bodyPr/>
          <a:lstStyle/>
          <a:p>
            <a:pPr marL="0" indent="0">
              <a:buNone/>
            </a:pPr>
            <a:r>
              <a:rPr lang="en-US" b="1" dirty="0"/>
              <a:t>Up to 12% of students with chronic  </a:t>
            </a:r>
            <a:r>
              <a:rPr lang="en-US" b="1"/>
              <a:t>behavior challenges </a:t>
            </a:r>
            <a:r>
              <a:rPr lang="en-US" b="1" dirty="0"/>
              <a:t>act out for adult or peer attention</a:t>
            </a:r>
          </a:p>
          <a:p>
            <a:pPr marL="0" indent="0">
              <a:buNone/>
            </a:pPr>
            <a:endParaRPr lang="en-US" dirty="0"/>
          </a:p>
        </p:txBody>
      </p:sp>
      <p:sp>
        <p:nvSpPr>
          <p:cNvPr id="5" name="TextBox 4"/>
          <p:cNvSpPr txBox="1"/>
          <p:nvPr/>
        </p:nvSpPr>
        <p:spPr>
          <a:xfrm>
            <a:off x="8413823" y="3565321"/>
            <a:ext cx="1555234" cy="715581"/>
          </a:xfrm>
          <a:prstGeom prst="rect">
            <a:avLst/>
          </a:prstGeom>
          <a:noFill/>
        </p:spPr>
        <p:txBody>
          <a:bodyPr wrap="none" rtlCol="0">
            <a:spAutoFit/>
          </a:bodyPr>
          <a:lstStyle/>
          <a:p>
            <a:pPr algn="ctr"/>
            <a:r>
              <a:rPr lang="en-US" sz="4050" b="1" i="1" dirty="0">
                <a:latin typeface="Century Gothic"/>
                <a:cs typeface="Century Gothic"/>
              </a:rPr>
              <a:t>Why?</a:t>
            </a:r>
          </a:p>
        </p:txBody>
      </p:sp>
      <p:graphicFrame>
        <p:nvGraphicFramePr>
          <p:cNvPr id="2" name="Chart 1">
            <a:extLst>
              <a:ext uri="{FF2B5EF4-FFF2-40B4-BE49-F238E27FC236}">
                <a16:creationId xmlns:a16="http://schemas.microsoft.com/office/drawing/2014/main" id="{95DA77A3-3FE9-5A45-8867-AF5D34E849E1}"/>
              </a:ext>
            </a:extLst>
          </p:cNvPr>
          <p:cNvGraphicFramePr/>
          <p:nvPr/>
        </p:nvGraphicFramePr>
        <p:xfrm>
          <a:off x="5987099" y="2611147"/>
          <a:ext cx="4376101" cy="356105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BD60A848-089E-5349-B047-8C857BE0B1BA}"/>
              </a:ext>
            </a:extLst>
          </p:cNvPr>
          <p:cNvSpPr/>
          <p:nvPr/>
        </p:nvSpPr>
        <p:spPr>
          <a:xfrm>
            <a:off x="6795778" y="2224639"/>
            <a:ext cx="2981907" cy="341632"/>
          </a:xfrm>
          <a:prstGeom prst="rect">
            <a:avLst/>
          </a:prstGeom>
        </p:spPr>
        <p:txBody>
          <a:bodyPr wrap="none">
            <a:spAutoFit/>
          </a:bodyPr>
          <a:lstStyle/>
          <a:p>
            <a:pPr algn="ctr">
              <a:defRPr sz="2160" b="1" i="0" u="none" strike="noStrike" kern="1200" baseline="0">
                <a:solidFill>
                  <a:prstClr val="black"/>
                </a:solidFill>
                <a:latin typeface="Century Gothic"/>
                <a:ea typeface="+mn-ea"/>
                <a:cs typeface="Century Gothic"/>
              </a:defRPr>
            </a:pPr>
            <a:r>
              <a:rPr lang="en-US" sz="1620" dirty="0"/>
              <a:t>Receiving CICO (</a:t>
            </a:r>
            <a:r>
              <a:rPr lang="en-US" sz="1620" i="1" dirty="0"/>
              <a:t>from SWIS</a:t>
            </a:r>
            <a:r>
              <a:rPr lang="en-US" sz="1620" dirty="0"/>
              <a:t>)</a:t>
            </a:r>
          </a:p>
        </p:txBody>
      </p:sp>
    </p:spTree>
    <p:extLst>
      <p:ext uri="{BB962C8B-B14F-4D97-AF65-F5344CB8AC3E}">
        <p14:creationId xmlns:p14="http://schemas.microsoft.com/office/powerpoint/2010/main" val="33578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486400" cy="1143000"/>
          </a:xfrm>
        </p:spPr>
        <p:txBody>
          <a:bodyPr/>
          <a:lstStyle/>
          <a:p>
            <a:r>
              <a:rPr lang="en-US" dirty="0"/>
              <a:t>Activity #3</a:t>
            </a:r>
          </a:p>
        </p:txBody>
      </p:sp>
      <p:sp>
        <p:nvSpPr>
          <p:cNvPr id="5" name="Subtitle 4"/>
          <p:cNvSpPr>
            <a:spLocks noGrp="1"/>
          </p:cNvSpPr>
          <p:nvPr>
            <p:ph idx="1"/>
          </p:nvPr>
        </p:nvSpPr>
        <p:spPr>
          <a:xfrm>
            <a:off x="1969477" y="1600200"/>
            <a:ext cx="5498123" cy="4191000"/>
          </a:xfrm>
        </p:spPr>
        <p:txBody>
          <a:bodyPr/>
          <a:lstStyle/>
          <a:p>
            <a:pPr marL="0" indent="0">
              <a:buNone/>
            </a:pPr>
            <a:r>
              <a:rPr lang="en-US" b="1" dirty="0"/>
              <a:t>Do the Math:</a:t>
            </a:r>
          </a:p>
          <a:p>
            <a:pPr marL="0" indent="0">
              <a:buNone/>
            </a:pPr>
            <a:r>
              <a:rPr lang="en-US" dirty="0"/>
              <a:t>Given your enrollment, how many students would benefit from CICO?  </a:t>
            </a:r>
          </a:p>
          <a:p>
            <a:pPr marL="0" indent="0">
              <a:buNone/>
            </a:pPr>
            <a:r>
              <a:rPr lang="en-US" dirty="0"/>
              <a:t>&gt; Write this in your workbook, top of Pg. 6</a:t>
            </a:r>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032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5"/>
          <p:cNvSpPr>
            <a:spLocks noChangeArrowheads="1"/>
          </p:cNvSpPr>
          <p:nvPr/>
        </p:nvSpPr>
        <p:spPr bwMode="auto">
          <a:xfrm>
            <a:off x="-721519" y="-118955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2706" name="Rectangle 6"/>
          <p:cNvSpPr>
            <a:spLocks noChangeArrowheads="1"/>
          </p:cNvSpPr>
          <p:nvPr/>
        </p:nvSpPr>
        <p:spPr bwMode="auto">
          <a:xfrm>
            <a:off x="-721519" y="-88951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latin typeface="Calibri" charset="0"/>
            </a:endParaRPr>
          </a:p>
        </p:txBody>
      </p:sp>
      <p:sp>
        <p:nvSpPr>
          <p:cNvPr id="72707" name="Rectangle 7"/>
          <p:cNvSpPr>
            <a:spLocks noChangeArrowheads="1"/>
          </p:cNvSpPr>
          <p:nvPr/>
        </p:nvSpPr>
        <p:spPr bwMode="auto">
          <a:xfrm>
            <a:off x="4260879" y="904169"/>
            <a:ext cx="3736920" cy="934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b="1" u="sng">
                <a:solidFill>
                  <a:srgbClr val="3333CC"/>
                </a:solidFill>
                <a:cs typeface="Times New Roman" charset="0"/>
              </a:rPr>
              <a:t>Daily Progress Report (DPR) Sample</a:t>
            </a:r>
            <a:br>
              <a:rPr lang="en-US" b="1" u="sng">
                <a:solidFill>
                  <a:srgbClr val="3333CC"/>
                </a:solidFill>
                <a:cs typeface="Times New Roman" charset="0"/>
              </a:rPr>
            </a:br>
            <a:endParaRPr lang="en-US" sz="675" b="1" u="sng">
              <a:solidFill>
                <a:srgbClr val="3333CC"/>
              </a:solidFill>
            </a:endParaRPr>
          </a:p>
          <a:p>
            <a:pPr algn="ctr" eaLnBrk="0" hangingPunct="0"/>
            <a:r>
              <a:rPr lang="en-US" sz="750">
                <a:latin typeface="Comic Sans MS" charset="0"/>
                <a:cs typeface="Times New Roman" charset="0"/>
              </a:rPr>
              <a:t>NAME:______________________  DATE:__________________</a:t>
            </a:r>
          </a:p>
          <a:p>
            <a:pPr algn="ctr" eaLnBrk="0" hangingPunct="0"/>
            <a:endParaRPr lang="en-US" sz="750"/>
          </a:p>
          <a:p>
            <a:pPr algn="ctr" eaLnBrk="0" hangingPunct="0"/>
            <a:r>
              <a:rPr lang="en-US" sz="750">
                <a:cs typeface="Times New Roman" charset="0"/>
              </a:rPr>
              <a:t>Teachers please indicate YES (2), SO-SO (1), or NO (0) regarding the student</a:t>
            </a:r>
            <a:r>
              <a:rPr lang="ja-JP" altLang="en-US" sz="750">
                <a:cs typeface="Times New Roman" charset="0"/>
              </a:rPr>
              <a:t>’</a:t>
            </a:r>
            <a:r>
              <a:rPr lang="en-US" altLang="ja-JP" sz="750">
                <a:cs typeface="Times New Roman" charset="0"/>
              </a:rPr>
              <a:t>s achievement</a:t>
            </a:r>
            <a:br>
              <a:rPr lang="en-US" altLang="ja-JP" sz="750">
                <a:cs typeface="Times New Roman" charset="0"/>
              </a:rPr>
            </a:br>
            <a:r>
              <a:rPr lang="en-US" altLang="ja-JP" sz="750">
                <a:cs typeface="Times New Roman" charset="0"/>
              </a:rPr>
              <a:t> in relation to the following sets of expectations/behaviors</a:t>
            </a:r>
            <a:r>
              <a:rPr lang="en-US" altLang="ja-JP" sz="675">
                <a:latin typeface="Comic Sans MS" charset="0"/>
                <a:cs typeface="Times New Roman" charset="0"/>
              </a:rPr>
              <a:t>.</a:t>
            </a:r>
            <a:endParaRPr lang="en-US">
              <a:latin typeface="Calibri" charset="0"/>
            </a:endParaRPr>
          </a:p>
        </p:txBody>
      </p:sp>
      <p:graphicFrame>
        <p:nvGraphicFramePr>
          <p:cNvPr id="23604" name="Group 52"/>
          <p:cNvGraphicFramePr>
            <a:graphicFrameLocks noGrp="1"/>
          </p:cNvGraphicFramePr>
          <p:nvPr/>
        </p:nvGraphicFramePr>
        <p:xfrm>
          <a:off x="3067051" y="1939528"/>
          <a:ext cx="6115050" cy="3432572"/>
        </p:xfrm>
        <a:graphic>
          <a:graphicData uri="http://schemas.openxmlformats.org/drawingml/2006/table">
            <a:tbl>
              <a:tblPr/>
              <a:tblGrid>
                <a:gridCol w="1388269">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gridCol w="1183481">
                  <a:extLst>
                    <a:ext uri="{9D8B030D-6E8A-4147-A177-3AD203B41FA5}">
                      <a16:colId xmlns:a16="http://schemas.microsoft.com/office/drawing/2014/main" val="20004"/>
                    </a:ext>
                  </a:extLst>
                </a:gridCol>
              </a:tblGrid>
              <a:tr h="403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Times New Roman" pitchFamily="18" charset="0"/>
                        </a:rPr>
                        <a:t>EXPECTATIONS</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cs typeface="Times New Roman" pitchFamily="18" charset="0"/>
                        </a:rPr>
                        <a:t>1 st block</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cs typeface="Times New Roman" pitchFamily="18" charset="0"/>
                        </a:rPr>
                        <a:t>2</a:t>
                      </a:r>
                      <a:r>
                        <a:rPr kumimoji="0" lang="en-US" sz="700" b="1" i="0" u="none" strike="noStrike" cap="none" normalizeH="0" baseline="30000">
                          <a:ln>
                            <a:noFill/>
                          </a:ln>
                          <a:solidFill>
                            <a:schemeClr val="tx1"/>
                          </a:solidFill>
                          <a:effectLst/>
                          <a:latin typeface="Arial" charset="0"/>
                          <a:cs typeface="Times New Roman" pitchFamily="18" charset="0"/>
                        </a:rPr>
                        <a:t> </a:t>
                      </a:r>
                      <a:r>
                        <a:rPr kumimoji="0" lang="en-US" sz="700" b="1" i="0" u="none" strike="noStrike" cap="none" normalizeH="0" baseline="0">
                          <a:ln>
                            <a:noFill/>
                          </a:ln>
                          <a:solidFill>
                            <a:schemeClr val="tx1"/>
                          </a:solidFill>
                          <a:effectLst/>
                          <a:latin typeface="Arial" charset="0"/>
                          <a:cs typeface="Times New Roman" pitchFamily="18" charset="0"/>
                        </a:rPr>
                        <a:t>nd block</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chemeClr val="tx1"/>
                          </a:solidFill>
                          <a:effectLst/>
                          <a:latin typeface="Arial" charset="0"/>
                          <a:cs typeface="Times New Roman" pitchFamily="18" charset="0"/>
                        </a:rPr>
                        <a:t>3 rd block</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cs typeface="Times New Roman" pitchFamily="18" charset="0"/>
                        </a:rPr>
                        <a:t>4 </a:t>
                      </a:r>
                      <a:r>
                        <a:rPr kumimoji="0" lang="en-US" sz="700" b="1" i="0" u="none" strike="noStrike" cap="none" normalizeH="0" baseline="0" dirty="0" err="1">
                          <a:ln>
                            <a:noFill/>
                          </a:ln>
                          <a:solidFill>
                            <a:schemeClr val="tx1"/>
                          </a:solidFill>
                          <a:effectLst/>
                          <a:latin typeface="Arial" charset="0"/>
                          <a:cs typeface="Times New Roman" pitchFamily="18" charset="0"/>
                        </a:rPr>
                        <a:t>th</a:t>
                      </a:r>
                      <a:r>
                        <a:rPr kumimoji="0" lang="en-US" sz="700" b="1" i="0" u="none" strike="noStrike" cap="none" normalizeH="0" baseline="0" dirty="0">
                          <a:ln>
                            <a:noFill/>
                          </a:ln>
                          <a:solidFill>
                            <a:schemeClr val="tx1"/>
                          </a:solidFill>
                          <a:effectLst/>
                          <a:latin typeface="Arial" charset="0"/>
                          <a:cs typeface="Times New Roman" pitchFamily="18" charset="0"/>
                        </a:rPr>
                        <a:t> block</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val="10000"/>
                  </a:ext>
                </a:extLst>
              </a:tr>
              <a:tr h="6822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Times New Roman" pitchFamily="18" charset="0"/>
                        </a:rPr>
                        <a:t>Be Safe</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Times New Roman" pitchFamily="18" charset="0"/>
                        </a:rPr>
                        <a:t>2      1      0</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Times New Roman" pitchFamily="18" charset="0"/>
                        </a:rPr>
                        <a:t>Be Respectful</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Times New Roman" pitchFamily="18" charset="0"/>
                        </a:rPr>
                        <a:t>2        1        0</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72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Arial" charset="0"/>
                          <a:cs typeface="Times New Roman" pitchFamily="18" charset="0"/>
                        </a:rPr>
                        <a:t>Be Responsible</a:t>
                      </a: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cs typeface="Times New Roman" pitchFamily="18" charset="0"/>
                        </a:rPr>
                        <a:t>2        1        0</a:t>
                      </a:r>
                      <a:endParaRPr kumimoji="0" lang="en-US" sz="14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2        1        0</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Total Points</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8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Arial" charset="0"/>
                          <a:cs typeface="Times New Roman" pitchFamily="18" charset="0"/>
                        </a:rPr>
                        <a:t>Teacher Initials</a:t>
                      </a:r>
                      <a:endParaRPr kumimoji="0" lang="en-US" sz="14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cs typeface="Arial" charset="0"/>
                      </a:endParaRPr>
                    </a:p>
                  </a:txBody>
                  <a:tcPr marL="68580" marR="68580" marT="34292" marB="34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752" name="Rectangle 52"/>
          <p:cNvSpPr>
            <a:spLocks noChangeArrowheads="1"/>
          </p:cNvSpPr>
          <p:nvPr/>
        </p:nvSpPr>
        <p:spPr bwMode="auto">
          <a:xfrm>
            <a:off x="-590550" y="5073205"/>
            <a:ext cx="6816329" cy="1315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endParaRPr lang="en-US" sz="675" dirty="0">
              <a:latin typeface="Calibri" charset="0"/>
              <a:cs typeface="Times New Roman" charset="0"/>
            </a:endParaRPr>
          </a:p>
          <a:p>
            <a:pPr algn="ctr"/>
            <a:endParaRPr lang="en-US" sz="675" dirty="0">
              <a:latin typeface="Calibri" charset="0"/>
              <a:cs typeface="Times New Roman" charset="0"/>
            </a:endParaRPr>
          </a:p>
          <a:p>
            <a:pPr algn="ctr"/>
            <a:endParaRPr lang="en-US" sz="675" dirty="0">
              <a:latin typeface="Calibri" charset="0"/>
              <a:cs typeface="Times New Roman" charset="0"/>
            </a:endParaRPr>
          </a:p>
          <a:p>
            <a:pPr algn="ctr"/>
            <a:endParaRPr lang="en-US" sz="675" dirty="0">
              <a:latin typeface="Calibri" charset="0"/>
              <a:cs typeface="Times New Roman" charset="0"/>
            </a:endParaRPr>
          </a:p>
          <a:p>
            <a:pPr algn="ctr"/>
            <a:r>
              <a:rPr lang="en-US" sz="675" dirty="0">
                <a:latin typeface="Calibri" charset="0"/>
                <a:cs typeface="Times New Roman" charset="0"/>
              </a:rPr>
              <a:t>					</a:t>
            </a:r>
            <a:r>
              <a:rPr lang="en-US" sz="1050" dirty="0">
                <a:cs typeface="Times New Roman" charset="0"/>
              </a:rPr>
              <a:t>Adapted from Grant Middle School STAR CLUB</a:t>
            </a:r>
            <a:endParaRPr lang="en-US" sz="1050" dirty="0"/>
          </a:p>
          <a:p>
            <a:pPr eaLnBrk="0" hangingPunct="0"/>
            <a:r>
              <a:rPr lang="en-US" sz="675" dirty="0">
                <a:latin typeface="Comic Sans MS" charset="0"/>
                <a:cs typeface="Times New Roman" charset="0"/>
              </a:rPr>
              <a:t>									           </a:t>
            </a:r>
            <a:endParaRPr lang="en-US" sz="675" dirty="0">
              <a:latin typeface="Calibri" charset="0"/>
            </a:endParaRPr>
          </a:p>
          <a:p>
            <a:pPr eaLnBrk="0" hangingPunct="0"/>
            <a:endParaRPr lang="en-US" dirty="0">
              <a:latin typeface="Calibri" charset="0"/>
            </a:endParaRPr>
          </a:p>
        </p:txBody>
      </p:sp>
      <p:sp>
        <p:nvSpPr>
          <p:cNvPr id="72753" name="Rectangle 53"/>
          <p:cNvSpPr>
            <a:spLocks noChangeArrowheads="1"/>
          </p:cNvSpPr>
          <p:nvPr/>
        </p:nvSpPr>
        <p:spPr bwMode="auto">
          <a:xfrm>
            <a:off x="1945484" y="7679059"/>
            <a:ext cx="4498347" cy="196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75">
                <a:latin typeface="Calibri" charset="0"/>
                <a:cs typeface="Times New Roman" charset="0"/>
              </a:rPr>
              <a:t>Adapted from </a:t>
            </a:r>
            <a:r>
              <a:rPr lang="en-US" sz="675" i="1">
                <a:latin typeface="Calibri" charset="0"/>
                <a:cs typeface="Times New Roman" charset="0"/>
              </a:rPr>
              <a:t>Responding to Problem Behavior in Schools: The Behavior Education Program</a:t>
            </a:r>
            <a:r>
              <a:rPr lang="en-US" sz="675">
                <a:latin typeface="Calibri" charset="0"/>
                <a:cs typeface="Times New Roman" charset="0"/>
              </a:rPr>
              <a:t> by Crone, Horner, and Hawken</a:t>
            </a:r>
            <a:endParaRPr lang="en-US">
              <a:latin typeface="Calibri" charset="0"/>
            </a:endParaRPr>
          </a:p>
        </p:txBody>
      </p:sp>
      <p:sp>
        <p:nvSpPr>
          <p:cNvPr id="2" name="TextBox 1"/>
          <p:cNvSpPr txBox="1">
            <a:spLocks noChangeArrowheads="1"/>
          </p:cNvSpPr>
          <p:nvPr/>
        </p:nvSpPr>
        <p:spPr bwMode="auto">
          <a:xfrm>
            <a:off x="3067050" y="2513028"/>
            <a:ext cx="1371600"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50" b="1" dirty="0">
                <a:solidFill>
                  <a:srgbClr val="FF0000"/>
                </a:solidFill>
                <a:cs typeface="Times New Roman" charset="0"/>
              </a:rPr>
              <a:t>Use your words</a:t>
            </a:r>
          </a:p>
          <a:p>
            <a:pPr algn="ctr" eaLnBrk="1" hangingPunct="1"/>
            <a:r>
              <a:rPr lang="en-US" sz="1050" b="1" dirty="0">
                <a:solidFill>
                  <a:srgbClr val="FF0000"/>
                </a:solidFill>
                <a:cs typeface="Times New Roman" charset="0"/>
              </a:rPr>
              <a:t>Use deep breathing </a:t>
            </a:r>
          </a:p>
        </p:txBody>
      </p:sp>
      <p:sp>
        <p:nvSpPr>
          <p:cNvPr id="9" name="TextBox 8"/>
          <p:cNvSpPr txBox="1">
            <a:spLocks noChangeArrowheads="1"/>
          </p:cNvSpPr>
          <p:nvPr/>
        </p:nvSpPr>
        <p:spPr bwMode="auto">
          <a:xfrm>
            <a:off x="3067050" y="3160119"/>
            <a:ext cx="13716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975" b="1" dirty="0">
                <a:solidFill>
                  <a:srgbClr val="FF0000"/>
                </a:solidFill>
                <a:cs typeface="Times New Roman" charset="0"/>
              </a:rPr>
              <a:t>Keep arm</a:t>
            </a:r>
            <a:r>
              <a:rPr lang="ja-JP" altLang="en-US" sz="975" b="1">
                <a:solidFill>
                  <a:srgbClr val="FF0000"/>
                </a:solidFill>
                <a:cs typeface="Times New Roman" charset="0"/>
              </a:rPr>
              <a:t>’</a:t>
            </a:r>
            <a:r>
              <a:rPr lang="en-US" altLang="ja-JP" sz="975" b="1" dirty="0">
                <a:solidFill>
                  <a:srgbClr val="FF0000"/>
                </a:solidFill>
                <a:cs typeface="Times New Roman" charset="0"/>
              </a:rPr>
              <a:t>s distance</a:t>
            </a:r>
          </a:p>
          <a:p>
            <a:pPr algn="ctr" eaLnBrk="1" hangingPunct="1"/>
            <a:r>
              <a:rPr lang="en-US" sz="975" b="1" dirty="0">
                <a:solidFill>
                  <a:srgbClr val="FF0000"/>
                </a:solidFill>
                <a:cs typeface="Times New Roman" charset="0"/>
              </a:rPr>
              <a:t>Use #2 voice level when upset</a:t>
            </a:r>
            <a:endParaRPr lang="en-US" sz="975" dirty="0">
              <a:solidFill>
                <a:srgbClr val="FF0000"/>
              </a:solidFill>
              <a:cs typeface="Arial" charset="0"/>
            </a:endParaRPr>
          </a:p>
        </p:txBody>
      </p:sp>
      <p:sp>
        <p:nvSpPr>
          <p:cNvPr id="10" name="TextBox 9"/>
          <p:cNvSpPr txBox="1">
            <a:spLocks noChangeArrowheads="1"/>
          </p:cNvSpPr>
          <p:nvPr/>
        </p:nvSpPr>
        <p:spPr bwMode="auto">
          <a:xfrm>
            <a:off x="3067050" y="4018361"/>
            <a:ext cx="1371600"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50" b="1" dirty="0">
                <a:solidFill>
                  <a:srgbClr val="FF0000"/>
                </a:solidFill>
                <a:cs typeface="Times New Roman" charset="0"/>
              </a:rPr>
              <a:t>Ask for breaks</a:t>
            </a:r>
          </a:p>
          <a:p>
            <a:pPr algn="ctr" eaLnBrk="1" hangingPunct="1"/>
            <a:r>
              <a:rPr lang="en-US" sz="1050" b="1" dirty="0">
                <a:solidFill>
                  <a:srgbClr val="FF0000"/>
                </a:solidFill>
                <a:cs typeface="Times New Roman" charset="0"/>
              </a:rPr>
              <a:t>Self-monitor with DPR</a:t>
            </a:r>
            <a:endParaRPr lang="en-US" sz="1050" dirty="0">
              <a:solidFill>
                <a:srgbClr val="FF0000"/>
              </a:solidFill>
              <a:cs typeface="Arial" charset="0"/>
            </a:endParaRPr>
          </a:p>
        </p:txBody>
      </p:sp>
      <p:sp>
        <p:nvSpPr>
          <p:cNvPr id="12" name="TextBox 11"/>
          <p:cNvSpPr txBox="1">
            <a:spLocks noChangeArrowheads="1"/>
          </p:cNvSpPr>
          <p:nvPr/>
        </p:nvSpPr>
        <p:spPr bwMode="auto">
          <a:xfrm>
            <a:off x="8210550" y="871539"/>
            <a:ext cx="13144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ja-JP" altLang="en-US" sz="1200" b="1" dirty="0">
                <a:solidFill>
                  <a:srgbClr val="FF0000"/>
                </a:solidFill>
              </a:rPr>
              <a:t>“</a:t>
            </a:r>
            <a:r>
              <a:rPr lang="en-US" altLang="ja-JP" sz="1200" b="1" dirty="0">
                <a:solidFill>
                  <a:srgbClr val="FF0000"/>
                </a:solidFill>
              </a:rPr>
              <a:t>Individualized Student Card linked to Tier 3 FBA/BIP"</a:t>
            </a:r>
            <a:endParaRPr lang="en-US" sz="1200" b="1" dirty="0">
              <a:solidFill>
                <a:srgbClr val="FF0000"/>
              </a:solidFill>
            </a:endParaRPr>
          </a:p>
        </p:txBody>
      </p:sp>
    </p:spTree>
    <p:extLst>
      <p:ext uri="{BB962C8B-B14F-4D97-AF65-F5344CB8AC3E}">
        <p14:creationId xmlns:p14="http://schemas.microsoft.com/office/powerpoint/2010/main" val="21574976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916C-AD78-0D42-B292-E628EACA55E1}"/>
              </a:ext>
            </a:extLst>
          </p:cNvPr>
          <p:cNvSpPr>
            <a:spLocks noGrp="1"/>
          </p:cNvSpPr>
          <p:nvPr>
            <p:ph type="title"/>
          </p:nvPr>
        </p:nvSpPr>
        <p:spPr/>
        <p:txBody>
          <a:bodyPr/>
          <a:lstStyle/>
          <a:p>
            <a:r>
              <a:rPr lang="en-US" sz="4000" b="1" dirty="0"/>
              <a:t>Adding Internalizing Characteristics to Teaching Matrix</a:t>
            </a:r>
          </a:p>
        </p:txBody>
      </p:sp>
      <p:pic>
        <p:nvPicPr>
          <p:cNvPr id="6" name="Picture 5">
            <a:extLst>
              <a:ext uri="{FF2B5EF4-FFF2-40B4-BE49-F238E27FC236}">
                <a16:creationId xmlns:a16="http://schemas.microsoft.com/office/drawing/2014/main" id="{EFBC83B4-D500-384D-8541-8F45C83F0FBF}"/>
              </a:ext>
            </a:extLst>
          </p:cNvPr>
          <p:cNvPicPr>
            <a:picLocks noChangeAspect="1"/>
          </p:cNvPicPr>
          <p:nvPr/>
        </p:nvPicPr>
        <p:blipFill>
          <a:blip r:embed="rId3"/>
          <a:stretch>
            <a:fillRect/>
          </a:stretch>
        </p:blipFill>
        <p:spPr>
          <a:xfrm>
            <a:off x="1981200" y="1417638"/>
            <a:ext cx="8229600" cy="4838231"/>
          </a:xfrm>
          <a:prstGeom prst="rect">
            <a:avLst/>
          </a:prstGeom>
        </p:spPr>
      </p:pic>
    </p:spTree>
    <p:extLst>
      <p:ext uri="{BB962C8B-B14F-4D97-AF65-F5344CB8AC3E}">
        <p14:creationId xmlns:p14="http://schemas.microsoft.com/office/powerpoint/2010/main" val="426004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A40CA615-32A8-5E46-B476-59E7A35FA785}"/>
              </a:ext>
            </a:extLst>
          </p:cNvPr>
          <p:cNvPicPr>
            <a:picLocks noChangeAspect="1"/>
          </p:cNvPicPr>
          <p:nvPr/>
        </p:nvPicPr>
        <p:blipFill>
          <a:blip r:embed="rId3"/>
          <a:stretch>
            <a:fillRect/>
          </a:stretch>
        </p:blipFill>
        <p:spPr>
          <a:xfrm>
            <a:off x="3733800" y="325433"/>
            <a:ext cx="4724400" cy="6207134"/>
          </a:xfrm>
          <a:prstGeom prst="rect">
            <a:avLst/>
          </a:prstGeom>
        </p:spPr>
      </p:pic>
    </p:spTree>
    <p:extLst>
      <p:ext uri="{BB962C8B-B14F-4D97-AF65-F5344CB8AC3E}">
        <p14:creationId xmlns:p14="http://schemas.microsoft.com/office/powerpoint/2010/main" val="4034444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12E6-BF99-CD47-92C1-DF1CF07D3600}"/>
              </a:ext>
            </a:extLst>
          </p:cNvPr>
          <p:cNvSpPr>
            <a:spLocks noGrp="1"/>
          </p:cNvSpPr>
          <p:nvPr>
            <p:ph type="title"/>
          </p:nvPr>
        </p:nvSpPr>
        <p:spPr/>
        <p:txBody>
          <a:bodyPr/>
          <a:lstStyle/>
          <a:p>
            <a:r>
              <a:rPr lang="en-US" dirty="0"/>
              <a:t>Individualizing CICO: Video</a:t>
            </a:r>
          </a:p>
        </p:txBody>
      </p:sp>
      <p:sp>
        <p:nvSpPr>
          <p:cNvPr id="3" name="Content Placeholder 2">
            <a:extLst>
              <a:ext uri="{FF2B5EF4-FFF2-40B4-BE49-F238E27FC236}">
                <a16:creationId xmlns:a16="http://schemas.microsoft.com/office/drawing/2014/main" id="{42C5A7D5-8A95-1E40-8014-8682441F5DDD}"/>
              </a:ext>
            </a:extLst>
          </p:cNvPr>
          <p:cNvSpPr>
            <a:spLocks noGrp="1"/>
          </p:cNvSpPr>
          <p:nvPr>
            <p:ph idx="1"/>
          </p:nvPr>
        </p:nvSpPr>
        <p:spPr>
          <a:xfrm>
            <a:off x="1828800" y="2667000"/>
            <a:ext cx="8229600" cy="2667000"/>
          </a:xfrm>
        </p:spPr>
        <p:txBody>
          <a:bodyPr/>
          <a:lstStyle/>
          <a:p>
            <a:pPr marL="0" indent="0" algn="ctr">
              <a:buNone/>
            </a:pPr>
            <a:r>
              <a:rPr lang="en-US" dirty="0"/>
              <a:t> </a:t>
            </a:r>
            <a:r>
              <a:rPr lang="en-US" u="sng" dirty="0">
                <a:hlinkClick r:id="rId3"/>
              </a:rPr>
              <a:t>https://www.youtube.com/watch?v=btFC13oz9mM</a:t>
            </a:r>
            <a:endParaRPr lang="en-US" u="sng" dirty="0"/>
          </a:p>
          <a:p>
            <a:pPr marL="0" indent="0" algn="ctr">
              <a:buNone/>
            </a:pPr>
            <a:endParaRPr lang="en-US" dirty="0"/>
          </a:p>
        </p:txBody>
      </p:sp>
    </p:spTree>
    <p:extLst>
      <p:ext uri="{BB962C8B-B14F-4D97-AF65-F5344CB8AC3E}">
        <p14:creationId xmlns:p14="http://schemas.microsoft.com/office/powerpoint/2010/main" val="2191551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81200" y="274638"/>
            <a:ext cx="5334000" cy="1143000"/>
          </a:xfrm>
        </p:spPr>
        <p:txBody>
          <a:bodyPr/>
          <a:lstStyle/>
          <a:p>
            <a:r>
              <a:rPr lang="en-US" b="1" dirty="0"/>
              <a:t>Activity #4</a:t>
            </a:r>
          </a:p>
        </p:txBody>
      </p:sp>
      <p:sp>
        <p:nvSpPr>
          <p:cNvPr id="30722" name="Rectangle 3"/>
          <p:cNvSpPr>
            <a:spLocks noGrp="1" noChangeArrowheads="1"/>
          </p:cNvSpPr>
          <p:nvPr>
            <p:ph idx="1"/>
          </p:nvPr>
        </p:nvSpPr>
        <p:spPr>
          <a:xfrm>
            <a:off x="795130" y="1692276"/>
            <a:ext cx="6983896" cy="3741115"/>
          </a:xfrm>
        </p:spPr>
        <p:txBody>
          <a:bodyPr>
            <a:normAutofit/>
          </a:bodyPr>
          <a:lstStyle/>
          <a:p>
            <a:r>
              <a:rPr lang="en-US" sz="3600" dirty="0"/>
              <a:t>Consider what modifications to CICO could be made to meet the needs of some of your students.</a:t>
            </a:r>
          </a:p>
          <a:p>
            <a:endParaRPr lang="en-US" sz="3600" dirty="0"/>
          </a:p>
          <a:p>
            <a:r>
              <a:rPr lang="en-US" sz="3600" dirty="0"/>
              <a:t>How could modifications to CICO support your selected student/s?</a:t>
            </a:r>
          </a:p>
          <a:p>
            <a:pPr marL="0" indent="0">
              <a:buNone/>
            </a:pPr>
            <a:endParaRPr lang="en-US" sz="3600" b="1" dirty="0"/>
          </a:p>
        </p:txBody>
      </p:sp>
      <p:sp>
        <p:nvSpPr>
          <p:cNvPr id="4"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r>
              <a:rPr lang="en-US" dirty="0"/>
              <a:t>n</a:t>
            </a:r>
            <a:endParaRPr dirty="0"/>
          </a:p>
        </p:txBody>
      </p:sp>
      <p:sp>
        <p:nvSpPr>
          <p:cNvPr id="2" name="Cloud Callout 1">
            <a:extLst>
              <a:ext uri="{FF2B5EF4-FFF2-40B4-BE49-F238E27FC236}">
                <a16:creationId xmlns:a16="http://schemas.microsoft.com/office/drawing/2014/main" id="{0E1ACF9C-C4D7-8347-AB27-7F740C27F30E}"/>
              </a:ext>
            </a:extLst>
          </p:cNvPr>
          <p:cNvSpPr/>
          <p:nvPr/>
        </p:nvSpPr>
        <p:spPr>
          <a:xfrm>
            <a:off x="9486899" y="2114550"/>
            <a:ext cx="2214563" cy="13144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Meaningful Participation</a:t>
            </a:r>
          </a:p>
        </p:txBody>
      </p:sp>
    </p:spTree>
    <p:extLst>
      <p:ext uri="{BB962C8B-B14F-4D97-AF65-F5344CB8AC3E}">
        <p14:creationId xmlns:p14="http://schemas.microsoft.com/office/powerpoint/2010/main" val="2812325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81200" y="274638"/>
            <a:ext cx="5334000" cy="1143000"/>
          </a:xfrm>
        </p:spPr>
        <p:txBody>
          <a:bodyPr/>
          <a:lstStyle/>
          <a:p>
            <a:r>
              <a:rPr lang="en-US" b="1" dirty="0"/>
              <a:t>Activity #5 (optional)</a:t>
            </a:r>
          </a:p>
        </p:txBody>
      </p:sp>
      <p:sp>
        <p:nvSpPr>
          <p:cNvPr id="30722" name="Rectangle 3"/>
          <p:cNvSpPr>
            <a:spLocks noGrp="1" noChangeArrowheads="1"/>
          </p:cNvSpPr>
          <p:nvPr>
            <p:ph idx="1"/>
          </p:nvPr>
        </p:nvSpPr>
        <p:spPr>
          <a:xfrm>
            <a:off x="2133600" y="2057400"/>
            <a:ext cx="4114800" cy="3379788"/>
          </a:xfrm>
        </p:spPr>
        <p:txBody>
          <a:bodyPr/>
          <a:lstStyle/>
          <a:p>
            <a:pPr marL="0" indent="0">
              <a:buNone/>
            </a:pPr>
            <a:r>
              <a:rPr lang="en-US" sz="3600" dirty="0"/>
              <a:t>Complete the CICO Self-Assessment in your workbook pg. 6</a:t>
            </a:r>
          </a:p>
        </p:txBody>
      </p:sp>
      <p:sp>
        <p:nvSpPr>
          <p:cNvPr id="4"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878138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8"/>
          <p:cNvPicPr preferRelativeResize="0"/>
          <p:nvPr/>
        </p:nvPicPr>
        <p:blipFill>
          <a:blip r:embed="rId3">
            <a:alphaModFix/>
          </a:blip>
          <a:stretch>
            <a:fillRect/>
          </a:stretch>
        </p:blipFill>
        <p:spPr>
          <a:xfrm>
            <a:off x="1844600" y="0"/>
            <a:ext cx="8502787" cy="6451600"/>
          </a:xfrm>
          <a:prstGeom prst="rect">
            <a:avLst/>
          </a:prstGeom>
          <a:noFill/>
          <a:ln>
            <a:noFill/>
          </a:ln>
        </p:spPr>
      </p:pic>
      <p:sp>
        <p:nvSpPr>
          <p:cNvPr id="342" name="Google Shape;342;p48"/>
          <p:cNvSpPr txBox="1"/>
          <p:nvPr/>
        </p:nvSpPr>
        <p:spPr>
          <a:xfrm>
            <a:off x="9390800" y="6324401"/>
            <a:ext cx="2801200" cy="984845"/>
          </a:xfrm>
          <a:prstGeom prst="rect">
            <a:avLst/>
          </a:prstGeom>
          <a:noFill/>
          <a:ln>
            <a:noFill/>
          </a:ln>
        </p:spPr>
        <p:txBody>
          <a:bodyPr spcFirstLastPara="1" wrap="square" lIns="121900" tIns="121900" rIns="121900" bIns="121900" anchor="t" anchorCtr="0">
            <a:spAutoFit/>
          </a:bodyPr>
          <a:lstStyle/>
          <a:p>
            <a:r>
              <a:rPr lang="en" sz="2400"/>
              <a:t>(Payno-Simmons, 2021)</a:t>
            </a:r>
            <a:endParaRPr sz="2400"/>
          </a:p>
        </p:txBody>
      </p:sp>
      <p:sp>
        <p:nvSpPr>
          <p:cNvPr id="2" name="Rectangle 1">
            <a:extLst>
              <a:ext uri="{FF2B5EF4-FFF2-40B4-BE49-F238E27FC236}">
                <a16:creationId xmlns:a16="http://schemas.microsoft.com/office/drawing/2014/main" id="{0C69B572-AA9B-E14A-AB4A-D74EA2032D33}"/>
              </a:ext>
            </a:extLst>
          </p:cNvPr>
          <p:cNvSpPr/>
          <p:nvPr/>
        </p:nvSpPr>
        <p:spPr>
          <a:xfrm>
            <a:off x="5977217" y="3244334"/>
            <a:ext cx="237566" cy="369332"/>
          </a:xfrm>
          <a:prstGeom prst="rect">
            <a:avLst/>
          </a:prstGeom>
        </p:spPr>
        <p:txBody>
          <a:bodyPr wrap="none">
            <a:spAutoFit/>
          </a:bodyPr>
          <a:lstStyle/>
          <a:p>
            <a:r>
              <a:rPr lang="en-US" dirty="0">
                <a:solidFill>
                  <a:srgbClr val="000000"/>
                </a:solidFill>
              </a:rPr>
              <a:t> </a:t>
            </a:r>
            <a:endParaRPr lang="en-US" dirty="0"/>
          </a:p>
        </p:txBody>
      </p:sp>
    </p:spTree>
    <p:extLst>
      <p:ext uri="{BB962C8B-B14F-4D97-AF65-F5344CB8AC3E}">
        <p14:creationId xmlns:p14="http://schemas.microsoft.com/office/powerpoint/2010/main" val="4087707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A72C-773B-5841-8049-87932682CE14}"/>
              </a:ext>
            </a:extLst>
          </p:cNvPr>
          <p:cNvSpPr>
            <a:spLocks noGrp="1"/>
          </p:cNvSpPr>
          <p:nvPr>
            <p:ph type="title"/>
          </p:nvPr>
        </p:nvSpPr>
        <p:spPr>
          <a:xfrm>
            <a:off x="1311965" y="2590800"/>
            <a:ext cx="8898835" cy="1143000"/>
          </a:xfrm>
        </p:spPr>
        <p:txBody>
          <a:bodyPr>
            <a:noAutofit/>
          </a:bodyPr>
          <a:lstStyle/>
          <a:p>
            <a:r>
              <a:rPr lang="en-US" sz="4800" b="1" dirty="0">
                <a:solidFill>
                  <a:schemeClr val="accent6">
                    <a:lumMod val="75000"/>
                  </a:schemeClr>
                </a:solidFill>
              </a:rPr>
              <a:t>Other Targeted Level Interventions</a:t>
            </a:r>
          </a:p>
        </p:txBody>
      </p:sp>
    </p:spTree>
    <p:extLst>
      <p:ext uri="{BB962C8B-B14F-4D97-AF65-F5344CB8AC3E}">
        <p14:creationId xmlns:p14="http://schemas.microsoft.com/office/powerpoint/2010/main" val="1774413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E4E1-6BE1-2C47-B77A-49DFE0655884}"/>
              </a:ext>
            </a:extLst>
          </p:cNvPr>
          <p:cNvSpPr>
            <a:spLocks noGrp="1"/>
          </p:cNvSpPr>
          <p:nvPr>
            <p:ph type="title"/>
          </p:nvPr>
        </p:nvSpPr>
        <p:spPr>
          <a:xfrm>
            <a:off x="371061" y="365125"/>
            <a:ext cx="11357113" cy="1325563"/>
          </a:xfrm>
        </p:spPr>
        <p:txBody>
          <a:bodyPr>
            <a:normAutofit fontScale="90000"/>
          </a:bodyPr>
          <a:lstStyle/>
          <a:p>
            <a:br>
              <a:rPr lang="en-US" dirty="0"/>
            </a:br>
            <a:br>
              <a:rPr lang="en-US" dirty="0"/>
            </a:br>
            <a:r>
              <a:rPr lang="en-US" dirty="0"/>
              <a:t>PBIS, SEL, RP, and Trauma-Informed Practices - Commonalities:</a:t>
            </a:r>
            <a:br>
              <a:rPr lang="en-US" dirty="0"/>
            </a:br>
            <a:br>
              <a:rPr lang="en-US" dirty="0"/>
            </a:br>
            <a:endParaRPr lang="en-US" dirty="0"/>
          </a:p>
        </p:txBody>
      </p:sp>
      <p:sp>
        <p:nvSpPr>
          <p:cNvPr id="3" name="Content Placeholder 2">
            <a:extLst>
              <a:ext uri="{FF2B5EF4-FFF2-40B4-BE49-F238E27FC236}">
                <a16:creationId xmlns:a16="http://schemas.microsoft.com/office/drawing/2014/main" id="{93006F86-C915-CE4F-A1CD-D75423BC4FCA}"/>
              </a:ext>
            </a:extLst>
          </p:cNvPr>
          <p:cNvSpPr>
            <a:spLocks noGrp="1"/>
          </p:cNvSpPr>
          <p:nvPr>
            <p:ph idx="1"/>
          </p:nvPr>
        </p:nvSpPr>
        <p:spPr>
          <a:xfrm>
            <a:off x="1934817" y="1789043"/>
            <a:ext cx="8229600" cy="4446588"/>
          </a:xfrm>
        </p:spPr>
        <p:txBody>
          <a:bodyPr>
            <a:normAutofit lnSpcReduction="10000"/>
          </a:bodyPr>
          <a:lstStyle/>
          <a:p>
            <a:r>
              <a:rPr lang="en-US" dirty="0"/>
              <a:t>Whole-school</a:t>
            </a:r>
          </a:p>
          <a:p>
            <a:r>
              <a:rPr lang="en-US" dirty="0"/>
              <a:t>Positive, strengths-based</a:t>
            </a:r>
          </a:p>
          <a:p>
            <a:r>
              <a:rPr lang="en-US" dirty="0"/>
              <a:t>Proactive/prevention-focused</a:t>
            </a:r>
          </a:p>
          <a:p>
            <a:r>
              <a:rPr lang="en-US" dirty="0"/>
              <a:t>Contribute to </a:t>
            </a:r>
            <a:r>
              <a:rPr lang="en-US" u="sng" dirty="0"/>
              <a:t>and</a:t>
            </a:r>
            <a:r>
              <a:rPr lang="en-US" dirty="0"/>
              <a:t> depend on an equitable learning environment</a:t>
            </a:r>
          </a:p>
          <a:p>
            <a:r>
              <a:rPr lang="en-US" dirty="0"/>
              <a:t>Same end goals in mind</a:t>
            </a:r>
          </a:p>
          <a:p>
            <a:pPr lvl="1"/>
            <a:r>
              <a:rPr lang="en-US" dirty="0"/>
              <a:t>To build a safe, respectful, and productive learning environment</a:t>
            </a:r>
          </a:p>
          <a:p>
            <a:pPr lvl="1"/>
            <a:r>
              <a:rPr lang="en-US" dirty="0"/>
              <a:t>To establish a positive school climate where students and adults have strong, positive relationships and students understand what is expected of them as learners at school</a:t>
            </a:r>
          </a:p>
          <a:p>
            <a:endParaRPr lang="en-US" dirty="0"/>
          </a:p>
        </p:txBody>
      </p:sp>
    </p:spTree>
    <p:extLst>
      <p:ext uri="{BB962C8B-B14F-4D97-AF65-F5344CB8AC3E}">
        <p14:creationId xmlns:p14="http://schemas.microsoft.com/office/powerpoint/2010/main" val="3988443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78966" y="533401"/>
            <a:ext cx="6476753" cy="6096001"/>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1676400" y="1886511"/>
            <a:ext cx="2188509" cy="1694890"/>
          </a:xfrm>
          <a:prstGeom prst="rect">
            <a:avLst/>
          </a:prstGeom>
        </p:spPr>
        <p:txBody>
          <a:bodyPr vert="horz" wrap="square" lIns="0" tIns="0" rIns="0" bIns="0" rtlCol="0">
            <a:noAutofit/>
          </a:bodyPr>
          <a:lstStyle/>
          <a:p>
            <a:pPr marL="11206" marR="11206">
              <a:lnSpc>
                <a:spcPts val="4491"/>
              </a:lnSpc>
            </a:pPr>
            <a:r>
              <a:rPr sz="3750" b="1" spc="-119" dirty="0">
                <a:solidFill>
                  <a:schemeClr val="accent6">
                    <a:lumMod val="75000"/>
                  </a:schemeClr>
                </a:solidFill>
                <a:latin typeface="Calibri"/>
                <a:cs typeface="Calibri"/>
              </a:rPr>
              <a:t>Social Emotional Learning</a:t>
            </a:r>
            <a:endParaRPr sz="3750" dirty="0">
              <a:solidFill>
                <a:schemeClr val="accent6">
                  <a:lumMod val="75000"/>
                </a:schemeClr>
              </a:solidFill>
              <a:latin typeface="Calibri"/>
              <a:cs typeface="Calibri"/>
            </a:endParaRPr>
          </a:p>
        </p:txBody>
      </p:sp>
      <p:sp>
        <p:nvSpPr>
          <p:cNvPr id="4" name="TextBox 3"/>
          <p:cNvSpPr txBox="1"/>
          <p:nvPr/>
        </p:nvSpPr>
        <p:spPr>
          <a:xfrm>
            <a:off x="1676400" y="152401"/>
            <a:ext cx="5577144" cy="1323439"/>
          </a:xfrm>
          <a:prstGeom prst="rect">
            <a:avLst/>
          </a:prstGeom>
          <a:noFill/>
        </p:spPr>
        <p:txBody>
          <a:bodyPr wrap="square" rtlCol="0">
            <a:spAutoFit/>
          </a:bodyPr>
          <a:lstStyle/>
          <a:p>
            <a:r>
              <a:rPr lang="en-US" sz="4000" b="1" dirty="0">
                <a:solidFill>
                  <a:schemeClr val="accent6">
                    <a:lumMod val="75000"/>
                  </a:schemeClr>
                </a:solidFill>
                <a:latin typeface="Calibri"/>
                <a:cs typeface="Calibri"/>
              </a:rPr>
              <a:t>Targeted Level Interventions for</a:t>
            </a:r>
          </a:p>
        </p:txBody>
      </p:sp>
      <p:grpSp>
        <p:nvGrpSpPr>
          <p:cNvPr id="5" name="Group 4"/>
          <p:cNvGrpSpPr/>
          <p:nvPr/>
        </p:nvGrpSpPr>
        <p:grpSpPr>
          <a:xfrm>
            <a:off x="9220200" y="37039"/>
            <a:ext cx="1434548" cy="992723"/>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1" y="3753255"/>
              <a:ext cx="914400" cy="1057105"/>
            </a:xfrm>
            <a:prstGeom prst="rect">
              <a:avLst/>
            </a:prstGeom>
            <a:noFill/>
          </p:spPr>
          <p:txBody>
            <a:bodyPr wrap="square" rtlCol="0">
              <a:spAutoFit/>
            </a:bodyPr>
            <a:lstStyle/>
            <a:p>
              <a:pPr algn="ctr"/>
              <a:r>
                <a:rPr lang="en-US" sz="2400" dirty="0">
                  <a:solidFill>
                    <a:schemeClr val="bg1"/>
                  </a:solidFill>
                  <a:latin typeface="+mj-lt"/>
                </a:rPr>
                <a:t>TFI</a:t>
              </a:r>
            </a:p>
          </p:txBody>
        </p:sp>
      </p:grpSp>
      <p:pic>
        <p:nvPicPr>
          <p:cNvPr id="11" name="Picture 10">
            <a:extLst>
              <a:ext uri="{FF2B5EF4-FFF2-40B4-BE49-F238E27FC236}">
                <a16:creationId xmlns:a16="http://schemas.microsoft.com/office/drawing/2014/main" id="{9664B5C0-34FD-E942-994B-A846C9E14CAF}"/>
              </a:ext>
            </a:extLst>
          </p:cNvPr>
          <p:cNvPicPr>
            <a:picLocks noChangeAspect="1"/>
          </p:cNvPicPr>
          <p:nvPr/>
        </p:nvPicPr>
        <p:blipFill>
          <a:blip r:embed="rId4"/>
          <a:stretch>
            <a:fillRect/>
          </a:stretch>
        </p:blipFill>
        <p:spPr>
          <a:xfrm>
            <a:off x="1768685" y="5287407"/>
            <a:ext cx="1130300" cy="1054100"/>
          </a:xfrm>
          <a:prstGeom prst="rect">
            <a:avLst/>
          </a:prstGeom>
        </p:spPr>
      </p:pic>
    </p:spTree>
    <p:extLst>
      <p:ext uri="{BB962C8B-B14F-4D97-AF65-F5344CB8AC3E}">
        <p14:creationId xmlns:p14="http://schemas.microsoft.com/office/powerpoint/2010/main" val="3194506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495DF-049E-EA4E-87CA-BADF835CB4BD}"/>
              </a:ext>
            </a:extLst>
          </p:cNvPr>
          <p:cNvPicPr>
            <a:picLocks noChangeAspect="1"/>
          </p:cNvPicPr>
          <p:nvPr/>
        </p:nvPicPr>
        <p:blipFill>
          <a:blip r:embed="rId3"/>
          <a:stretch>
            <a:fillRect/>
          </a:stretch>
        </p:blipFill>
        <p:spPr>
          <a:xfrm>
            <a:off x="1873250" y="1746250"/>
            <a:ext cx="8445500" cy="3365500"/>
          </a:xfrm>
          <a:prstGeom prst="rect">
            <a:avLst/>
          </a:prstGeom>
        </p:spPr>
      </p:pic>
      <p:sp>
        <p:nvSpPr>
          <p:cNvPr id="4" name="Title 3">
            <a:extLst>
              <a:ext uri="{FF2B5EF4-FFF2-40B4-BE49-F238E27FC236}">
                <a16:creationId xmlns:a16="http://schemas.microsoft.com/office/drawing/2014/main" id="{892A016B-1A9A-BD4F-A54A-4986500FCC1F}"/>
              </a:ext>
            </a:extLst>
          </p:cNvPr>
          <p:cNvSpPr>
            <a:spLocks noGrp="1"/>
          </p:cNvSpPr>
          <p:nvPr>
            <p:ph type="title"/>
          </p:nvPr>
        </p:nvSpPr>
        <p:spPr/>
        <p:txBody>
          <a:bodyPr/>
          <a:lstStyle/>
          <a:p>
            <a:r>
              <a:rPr lang="en-US" sz="4000" dirty="0"/>
              <a:t>SEL is Essential Now More than EVER!</a:t>
            </a:r>
          </a:p>
        </p:txBody>
      </p:sp>
      <p:pic>
        <p:nvPicPr>
          <p:cNvPr id="6" name="Picture 5">
            <a:extLst>
              <a:ext uri="{FF2B5EF4-FFF2-40B4-BE49-F238E27FC236}">
                <a16:creationId xmlns:a16="http://schemas.microsoft.com/office/drawing/2014/main" id="{63126446-DB03-C543-938C-93E666E5A128}"/>
              </a:ext>
            </a:extLst>
          </p:cNvPr>
          <p:cNvPicPr>
            <a:picLocks noChangeAspect="1"/>
          </p:cNvPicPr>
          <p:nvPr/>
        </p:nvPicPr>
        <p:blipFill>
          <a:blip r:embed="rId4"/>
          <a:stretch>
            <a:fillRect/>
          </a:stretch>
        </p:blipFill>
        <p:spPr>
          <a:xfrm>
            <a:off x="5530850" y="5237646"/>
            <a:ext cx="1130300" cy="1054100"/>
          </a:xfrm>
          <a:prstGeom prst="rect">
            <a:avLst/>
          </a:prstGeom>
        </p:spPr>
      </p:pic>
    </p:spTree>
    <p:extLst>
      <p:ext uri="{BB962C8B-B14F-4D97-AF65-F5344CB8AC3E}">
        <p14:creationId xmlns:p14="http://schemas.microsoft.com/office/powerpoint/2010/main" val="1032202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6" y="5733504"/>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69"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2285999" y="1676400"/>
            <a:ext cx="7058025" cy="3881438"/>
          </a:xfrm>
          <a:prstGeom prst="rect">
            <a:avLst/>
          </a:prstGeom>
        </p:spPr>
        <p:txBody>
          <a:bodyPr vert="horz" wrap="square" lIns="0" tIns="0" rIns="0" bIns="0" rtlCol="0">
            <a:noAutofit/>
          </a:bodyPr>
          <a:lstStyle/>
          <a:p>
            <a:pPr marL="182105" indent="-170899">
              <a:buClr>
                <a:srgbClr val="24603B"/>
              </a:buClr>
              <a:buSzPct val="84745"/>
              <a:buFont typeface="Arial"/>
              <a:buChar char="•"/>
              <a:tabLst>
                <a:tab pos="182105" algn="l"/>
              </a:tabLst>
            </a:pPr>
            <a:r>
              <a:rPr sz="3600" dirty="0">
                <a:latin typeface="Calibri"/>
                <a:cs typeface="Calibri"/>
              </a:rPr>
              <a:t>S</a:t>
            </a:r>
            <a:r>
              <a:rPr sz="3600" spc="-4" dirty="0">
                <a:latin typeface="Calibri"/>
                <a:cs typeface="Calibri"/>
              </a:rPr>
              <a:t>e</a:t>
            </a:r>
            <a:r>
              <a:rPr sz="3600" dirty="0">
                <a:latin typeface="Calibri"/>
                <a:cs typeface="Calibri"/>
              </a:rPr>
              <a:t>cond</a:t>
            </a:r>
            <a:r>
              <a:rPr sz="3600" spc="4" dirty="0">
                <a:latin typeface="Calibri"/>
                <a:cs typeface="Calibri"/>
              </a:rPr>
              <a:t> </a:t>
            </a:r>
            <a:r>
              <a:rPr sz="3600" dirty="0">
                <a:latin typeface="Calibri"/>
                <a:cs typeface="Calibri"/>
              </a:rPr>
              <a:t>Step</a:t>
            </a:r>
          </a:p>
          <a:p>
            <a:pPr>
              <a:lnSpc>
                <a:spcPts val="574"/>
              </a:lnSpc>
              <a:spcBef>
                <a:spcPts val="22"/>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Social</a:t>
            </a:r>
            <a:r>
              <a:rPr sz="3600" spc="4" dirty="0">
                <a:latin typeface="Calibri"/>
                <a:cs typeface="Calibri"/>
              </a:rPr>
              <a:t> </a:t>
            </a:r>
            <a:r>
              <a:rPr sz="3600" dirty="0">
                <a:latin typeface="Calibri"/>
                <a:cs typeface="Calibri"/>
              </a:rPr>
              <a:t>Cognition</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Inc</a:t>
            </a:r>
            <a:r>
              <a:rPr sz="3600" spc="-13" dirty="0">
                <a:latin typeface="Calibri"/>
                <a:cs typeface="Calibri"/>
              </a:rPr>
              <a:t>r</a:t>
            </a:r>
            <a:r>
              <a:rPr sz="3600" dirty="0">
                <a:latin typeface="Calibri"/>
                <a:cs typeface="Calibri"/>
              </a:rPr>
              <a:t>edible</a:t>
            </a:r>
            <a:r>
              <a:rPr sz="3600" spc="4" dirty="0">
                <a:latin typeface="Calibri"/>
                <a:cs typeface="Calibri"/>
              </a:rPr>
              <a:t> </a:t>
            </a:r>
            <a:r>
              <a:rPr sz="3600" spc="-234" dirty="0">
                <a:latin typeface="Calibri"/>
                <a:cs typeface="Calibri"/>
              </a:rPr>
              <a:t>Y</a:t>
            </a:r>
            <a:r>
              <a:rPr sz="3600" dirty="0">
                <a:latin typeface="Calibri"/>
                <a:cs typeface="Calibri"/>
              </a:rPr>
              <a:t>ears</a:t>
            </a:r>
          </a:p>
          <a:p>
            <a:pPr>
              <a:lnSpc>
                <a:spcPts val="706"/>
              </a:lnSpc>
              <a:spcBef>
                <a:spcPts val="9"/>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a:t>
            </a:r>
            <a:r>
              <a:rPr sz="3600" spc="-4" dirty="0">
                <a:latin typeface="Calibri"/>
                <a:cs typeface="Calibri"/>
              </a:rPr>
              <a:t>A</a:t>
            </a:r>
            <a:r>
              <a:rPr sz="3600" dirty="0">
                <a:latin typeface="Calibri"/>
                <a:cs typeface="Calibri"/>
              </a:rPr>
              <a:t>S</a:t>
            </a:r>
            <a:r>
              <a:rPr sz="3600" spc="-4" dirty="0">
                <a:latin typeface="Calibri"/>
                <a:cs typeface="Calibri"/>
              </a:rPr>
              <a:t>E</a:t>
            </a:r>
            <a:r>
              <a:rPr sz="3600" dirty="0">
                <a:latin typeface="Calibri"/>
                <a:cs typeface="Calibri"/>
              </a:rPr>
              <a:t>L</a:t>
            </a:r>
            <a:r>
              <a:rPr sz="3600" spc="4" dirty="0">
                <a:latin typeface="Calibri"/>
                <a:cs typeface="Calibri"/>
              </a:rPr>
              <a:t> </a:t>
            </a:r>
            <a:r>
              <a:rPr sz="3600" dirty="0">
                <a:latin typeface="Calibri"/>
                <a:cs typeface="Calibri"/>
              </a:rPr>
              <a:t>WEBSITE</a:t>
            </a:r>
            <a:endParaRPr lang="en-US" sz="3600" dirty="0">
              <a:latin typeface="Calibri"/>
              <a:cs typeface="Calibri"/>
            </a:endParaRPr>
          </a:p>
          <a:p>
            <a:pPr marL="182105" indent="-170899">
              <a:buClr>
                <a:srgbClr val="24603B"/>
              </a:buClr>
              <a:buSzPct val="84745"/>
              <a:buFont typeface="Arial"/>
              <a:buChar char="•"/>
              <a:tabLst>
                <a:tab pos="182105" algn="l"/>
              </a:tabLst>
            </a:pPr>
            <a:r>
              <a:rPr lang="en-US" sz="3600" dirty="0">
                <a:latin typeface="Calibri"/>
                <a:cs typeface="Calibri"/>
              </a:rPr>
              <a:t>REP ( Resiliency Ed. </a:t>
            </a:r>
            <a:r>
              <a:rPr lang="en-US" sz="3600">
                <a:latin typeface="Calibri"/>
                <a:cs typeface="Calibri"/>
              </a:rPr>
              <a:t>Program)</a:t>
            </a:r>
            <a:endParaRPr lang="en-US" sz="3600" dirty="0">
              <a:latin typeface="Calibri"/>
              <a:cs typeface="Calibri"/>
            </a:endParaRPr>
          </a:p>
          <a:p>
            <a:pPr marL="182105" indent="-170899">
              <a:buClr>
                <a:srgbClr val="24603B"/>
              </a:buClr>
              <a:buSzPct val="84745"/>
              <a:buFont typeface="Arial"/>
              <a:buChar char="•"/>
              <a:tabLst>
                <a:tab pos="182105" algn="l"/>
              </a:tabLst>
            </a:pPr>
            <a:endParaRPr lang="en-US" sz="3600" dirty="0">
              <a:latin typeface="Calibri"/>
              <a:cs typeface="Calibri"/>
            </a:endParaRPr>
          </a:p>
          <a:p>
            <a:pPr marL="11206">
              <a:buClr>
                <a:srgbClr val="24603B"/>
              </a:buClr>
              <a:buSzPct val="84745"/>
              <a:tabLst>
                <a:tab pos="182105" algn="l"/>
              </a:tabLst>
            </a:pPr>
            <a:r>
              <a:rPr lang="en-US" sz="3600" b="1" i="1" dirty="0">
                <a:latin typeface="Calibri"/>
                <a:cs typeface="Calibri"/>
              </a:rPr>
              <a:t>What do you use?</a:t>
            </a:r>
            <a:endParaRPr sz="3600" b="1" i="1" dirty="0">
              <a:latin typeface="Calibri"/>
              <a:cs typeface="Calibri"/>
            </a:endParaRPr>
          </a:p>
          <a:p>
            <a:pPr>
              <a:lnSpc>
                <a:spcPts val="618"/>
              </a:lnSpc>
              <a:spcBef>
                <a:spcPts val="4"/>
              </a:spcBef>
            </a:pPr>
            <a:endParaRPr sz="618" dirty="0"/>
          </a:p>
        </p:txBody>
      </p:sp>
      <p:sp>
        <p:nvSpPr>
          <p:cNvPr id="11" name="Title 10"/>
          <p:cNvSpPr>
            <a:spLocks noGrp="1"/>
          </p:cNvSpPr>
          <p:nvPr>
            <p:ph type="title"/>
          </p:nvPr>
        </p:nvSpPr>
        <p:spPr/>
        <p:txBody>
          <a:bodyPr/>
          <a:lstStyle/>
          <a:p>
            <a:r>
              <a:rPr lang="en-US" dirty="0"/>
              <a:t>Some SEL Examples</a:t>
            </a:r>
          </a:p>
        </p:txBody>
      </p:sp>
    </p:spTree>
    <p:extLst>
      <p:ext uri="{BB962C8B-B14F-4D97-AF65-F5344CB8AC3E}">
        <p14:creationId xmlns:p14="http://schemas.microsoft.com/office/powerpoint/2010/main" val="2610777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a:bodyPr>
          <a:lstStyle/>
          <a:p>
            <a:r>
              <a:rPr lang="en-US"/>
              <a:t>Targeted Interventions Based on Functions of Behavior </a:t>
            </a:r>
          </a:p>
        </p:txBody>
      </p:sp>
      <p:graphicFrame>
        <p:nvGraphicFramePr>
          <p:cNvPr id="2" name="Content Placeholder 1"/>
          <p:cNvGraphicFramePr>
            <a:graphicFrameLocks noGrp="1"/>
          </p:cNvGraphicFramePr>
          <p:nvPr>
            <p:ph idx="1"/>
          </p:nvPr>
        </p:nvGraphicFramePr>
        <p:xfrm>
          <a:off x="1981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8839200" y="533400"/>
            <a:ext cx="137160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19"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31642790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nvGraphicFramePr>
        <p:xfrm>
          <a:off x="1828800" y="1143000"/>
          <a:ext cx="8458200" cy="5461000"/>
        </p:xfrm>
        <a:graphic>
          <a:graphicData uri="http://schemas.openxmlformats.org/presentationml/2006/ole">
            <mc:AlternateContent xmlns:mc="http://schemas.openxmlformats.org/markup-compatibility/2006">
              <mc:Choice xmlns:v="urn:schemas-microsoft-com:vml" Requires="v">
                <p:oleObj spid="_x0000_s1066" name="Document" r:id="rId4" imgW="31288889" imgH="26615873" progId="Word.Document.12">
                  <p:link updateAutomatic="1"/>
                </p:oleObj>
              </mc:Choice>
              <mc:Fallback>
                <p:oleObj name="Document" r:id="rId4" imgW="31288889" imgH="26615873" progId="Word.Document.12">
                  <p:link updateAutomatic="1"/>
                  <p:pic>
                    <p:nvPicPr>
                      <p:cNvPr id="3686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143000"/>
                        <a:ext cx="8458200" cy="546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6866" name="Title 1"/>
          <p:cNvSpPr>
            <a:spLocks noGrp="1"/>
          </p:cNvSpPr>
          <p:nvPr>
            <p:ph type="title"/>
          </p:nvPr>
        </p:nvSpPr>
        <p:spPr/>
        <p:txBody>
          <a:bodyPr>
            <a:normAutofit/>
          </a:bodyPr>
          <a:lstStyle/>
          <a:p>
            <a:pPr algn="ctr"/>
            <a:r>
              <a:rPr lang="en-US" i="1" dirty="0"/>
              <a:t>Inventory of Existing Targeted Interventions</a:t>
            </a:r>
          </a:p>
        </p:txBody>
      </p:sp>
    </p:spTree>
    <p:extLst>
      <p:ext uri="{BB962C8B-B14F-4D97-AF65-F5344CB8AC3E}">
        <p14:creationId xmlns:p14="http://schemas.microsoft.com/office/powerpoint/2010/main" val="301588045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storative Principles"/>
          <p:cNvSpPr txBox="1">
            <a:spLocks noGrp="1"/>
          </p:cNvSpPr>
          <p:nvPr>
            <p:ph type="title"/>
          </p:nvPr>
        </p:nvSpPr>
        <p:spPr>
          <a:prstGeom prst="rect">
            <a:avLst/>
          </a:prstGeom>
        </p:spPr>
        <p:txBody>
          <a:bodyPr/>
          <a:lstStyle>
            <a:lvl1pPr defTabSz="467359">
              <a:spcBef>
                <a:spcPts val="2200"/>
              </a:spcBef>
              <a:defRPr sz="4800"/>
            </a:lvl1pPr>
          </a:lstStyle>
          <a:p>
            <a:r>
              <a:t>Restorative Principles</a:t>
            </a:r>
          </a:p>
        </p:txBody>
      </p:sp>
      <p:sp>
        <p:nvSpPr>
          <p:cNvPr id="305" name="Gear"/>
          <p:cNvSpPr/>
          <p:nvPr/>
        </p:nvSpPr>
        <p:spPr>
          <a:xfrm>
            <a:off x="2926597" y="2020029"/>
            <a:ext cx="2143753" cy="2144170"/>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C79A7"/>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6" name="Gear"/>
          <p:cNvSpPr/>
          <p:nvPr/>
        </p:nvSpPr>
        <p:spPr>
          <a:xfrm>
            <a:off x="5679369" y="2430365"/>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A2B6"/>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7" name="Gear"/>
          <p:cNvSpPr/>
          <p:nvPr/>
        </p:nvSpPr>
        <p:spPr>
          <a:xfrm>
            <a:off x="7323664" y="3537588"/>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DF657F"/>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8" name="Gear"/>
          <p:cNvSpPr/>
          <p:nvPr/>
        </p:nvSpPr>
        <p:spPr>
          <a:xfrm>
            <a:off x="4126686" y="3611149"/>
            <a:ext cx="2143126" cy="2143542"/>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B7AC59"/>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9" name="Exploring Relationship"/>
          <p:cNvSpPr txBox="1"/>
          <p:nvPr/>
        </p:nvSpPr>
        <p:spPr>
          <a:xfrm>
            <a:off x="3480642" y="2874318"/>
            <a:ext cx="1035667"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Exploring</a:t>
            </a:r>
            <a:br>
              <a:rPr sz="1477"/>
            </a:br>
            <a:r>
              <a:rPr sz="1477"/>
              <a:t>Relationship</a:t>
            </a:r>
          </a:p>
        </p:txBody>
      </p:sp>
      <p:sp>
        <p:nvSpPr>
          <p:cNvPr id="310" name="Meaningful Engagement"/>
          <p:cNvSpPr txBox="1"/>
          <p:nvPr/>
        </p:nvSpPr>
        <p:spPr>
          <a:xfrm>
            <a:off x="4661886" y="4465126"/>
            <a:ext cx="1072729"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Meaningful</a:t>
            </a:r>
            <a:br>
              <a:rPr sz="1477"/>
            </a:br>
            <a:r>
              <a:rPr sz="1477"/>
              <a:t>Engagement</a:t>
            </a:r>
          </a:p>
        </p:txBody>
      </p:sp>
      <p:sp>
        <p:nvSpPr>
          <p:cNvPr id="311" name="Agency &amp; Choice"/>
          <p:cNvSpPr txBox="1"/>
          <p:nvPr/>
        </p:nvSpPr>
        <p:spPr>
          <a:xfrm>
            <a:off x="6434980" y="3193257"/>
            <a:ext cx="631902"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Agency</a:t>
            </a:r>
            <a:br>
              <a:rPr sz="1477"/>
            </a:br>
            <a:r>
              <a:rPr sz="1477"/>
              <a:t>&amp;</a:t>
            </a:r>
            <a:br>
              <a:rPr sz="1477"/>
            </a:br>
            <a:r>
              <a:rPr sz="1477"/>
              <a:t>Choice</a:t>
            </a:r>
          </a:p>
        </p:txBody>
      </p:sp>
      <p:sp>
        <p:nvSpPr>
          <p:cNvPr id="312" name="Responsibility/ Accountability"/>
          <p:cNvSpPr txBox="1"/>
          <p:nvPr/>
        </p:nvSpPr>
        <p:spPr>
          <a:xfrm>
            <a:off x="7780958" y="4465126"/>
            <a:ext cx="1228540"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Responsibility/</a:t>
            </a:r>
            <a:br>
              <a:rPr sz="1477"/>
            </a:br>
            <a:r>
              <a:rPr sz="1477"/>
              <a:t>Accountability</a:t>
            </a:r>
          </a:p>
        </p:txBody>
      </p:sp>
    </p:spTree>
    <p:extLst>
      <p:ext uri="{BB962C8B-B14F-4D97-AF65-F5344CB8AC3E}">
        <p14:creationId xmlns:p14="http://schemas.microsoft.com/office/powerpoint/2010/main" val="22650914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accel="50000" decel="50000" fill="hold" grpId="0" nodeType="clickEffect">
                                  <p:stCondLst>
                                    <p:cond delay="0"/>
                                  </p:stCondLst>
                                  <p:childTnLst>
                                    <p:animRot by="-2700000">
                                      <p:cBhvr>
                                        <p:cTn id="6" dur="3000" fill="hold"/>
                                        <p:tgtEl>
                                          <p:spTgt spid="305"/>
                                        </p:tgtEl>
                                        <p:attrNameLst>
                                          <p:attrName>r</p:attrName>
                                        </p:attrNameLst>
                                      </p:cBhvr>
                                    </p:animRot>
                                  </p:childTnLst>
                                </p:cTn>
                              </p:par>
                            </p:childTnLst>
                          </p:cTn>
                        </p:par>
                        <p:par>
                          <p:cTn id="7" fill="hold">
                            <p:stCondLst>
                              <p:cond delay="0"/>
                            </p:stCondLst>
                            <p:childTnLst>
                              <p:par>
                                <p:cTn id="8" presetID="8" presetClass="emph" presetSubtype="0" accel="50000" decel="50000" fill="hold" grpId="0" nodeType="withEffect">
                                  <p:stCondLst>
                                    <p:cond delay="0"/>
                                  </p:stCondLst>
                                  <p:childTnLst>
                                    <p:animRot by="2700000">
                                      <p:cBhvr>
                                        <p:cTn id="9" dur="3000" fill="hold"/>
                                        <p:tgtEl>
                                          <p:spTgt spid="308"/>
                                        </p:tgtEl>
                                        <p:attrNameLst>
                                          <p:attrName>r</p:attrName>
                                        </p:attrNameLst>
                                      </p:cBhvr>
                                    </p:animRot>
                                  </p:childTnLst>
                                </p:cTn>
                              </p:par>
                            </p:childTnLst>
                          </p:cTn>
                        </p:par>
                        <p:par>
                          <p:cTn id="10" fill="hold">
                            <p:stCondLst>
                              <p:cond delay="0"/>
                            </p:stCondLst>
                            <p:childTnLst>
                              <p:par>
                                <p:cTn id="11" presetID="8" presetClass="emph" presetSubtype="0" accel="50000" decel="50000" fill="hold" grpId="0" nodeType="withEffect">
                                  <p:stCondLst>
                                    <p:cond delay="0"/>
                                  </p:stCondLst>
                                  <p:childTnLst>
                                    <p:animRot by="-2700000">
                                      <p:cBhvr>
                                        <p:cTn id="12" dur="3000" fill="hold"/>
                                        <p:tgtEl>
                                          <p:spTgt spid="306"/>
                                        </p:tgtEl>
                                        <p:attrNameLst>
                                          <p:attrName>r</p:attrName>
                                        </p:attrNameLst>
                                      </p:cBhvr>
                                    </p:animRot>
                                  </p:childTnLst>
                                </p:cTn>
                              </p:par>
                            </p:childTnLst>
                          </p:cTn>
                        </p:par>
                        <p:par>
                          <p:cTn id="13" fill="hold">
                            <p:stCondLst>
                              <p:cond delay="0"/>
                            </p:stCondLst>
                            <p:childTnLst>
                              <p:par>
                                <p:cTn id="14" presetID="8" presetClass="emph" presetSubtype="0" accel="50000" decel="50000" fill="hold" grpId="0" nodeType="withEffect">
                                  <p:stCondLst>
                                    <p:cond delay="0"/>
                                  </p:stCondLst>
                                  <p:childTnLst>
                                    <p:animRot by="2700000">
                                      <p:cBhvr>
                                        <p:cTn id="15" dur="3000" fill="hold"/>
                                        <p:tgtEl>
                                          <p:spTgt spid="30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accel="50000" decel="50000" fill="hold" grpId="1" nodeType="clickEffect">
                                  <p:stCondLst>
                                    <p:cond delay="0"/>
                                  </p:stCondLst>
                                  <p:childTnLst>
                                    <p:animRot by="-43140000">
                                      <p:cBhvr>
                                        <p:cTn id="19" dur="8000" fill="hold"/>
                                        <p:tgtEl>
                                          <p:spTgt spid="305"/>
                                        </p:tgtEl>
                                        <p:attrNameLst>
                                          <p:attrName>r</p:attrName>
                                        </p:attrNameLst>
                                      </p:cBhvr>
                                    </p:animRot>
                                  </p:childTnLst>
                                </p:cTn>
                              </p:par>
                            </p:childTnLst>
                          </p:cTn>
                        </p:par>
                        <p:par>
                          <p:cTn id="20" fill="hold">
                            <p:stCondLst>
                              <p:cond delay="0"/>
                            </p:stCondLst>
                            <p:childTnLst>
                              <p:par>
                                <p:cTn id="21" presetID="8" presetClass="emph" presetSubtype="0" accel="50000" decel="50000" fill="hold" grpId="1" nodeType="withEffect">
                                  <p:stCondLst>
                                    <p:cond delay="0"/>
                                  </p:stCondLst>
                                  <p:childTnLst>
                                    <p:animRot by="-43140000">
                                      <p:cBhvr>
                                        <p:cTn id="22" dur="8000" fill="hold"/>
                                        <p:tgtEl>
                                          <p:spTgt spid="306"/>
                                        </p:tgtEl>
                                        <p:attrNameLst>
                                          <p:attrName>r</p:attrName>
                                        </p:attrNameLst>
                                      </p:cBhvr>
                                    </p:animRot>
                                  </p:childTnLst>
                                </p:cTn>
                              </p:par>
                            </p:childTnLst>
                          </p:cTn>
                        </p:par>
                        <p:par>
                          <p:cTn id="23" fill="hold">
                            <p:stCondLst>
                              <p:cond delay="0"/>
                            </p:stCondLst>
                            <p:childTnLst>
                              <p:par>
                                <p:cTn id="24" presetID="8" presetClass="emph" presetSubtype="0" accel="50000" decel="50000" fill="hold" grpId="1" nodeType="withEffect">
                                  <p:stCondLst>
                                    <p:cond delay="0"/>
                                  </p:stCondLst>
                                  <p:childTnLst>
                                    <p:animRot by="43140000">
                                      <p:cBhvr>
                                        <p:cTn id="25" dur="8000" fill="hold"/>
                                        <p:tgtEl>
                                          <p:spTgt spid="307"/>
                                        </p:tgtEl>
                                        <p:attrNameLst>
                                          <p:attrName>r</p:attrName>
                                        </p:attrNameLst>
                                      </p:cBhvr>
                                    </p:animRot>
                                  </p:childTnLst>
                                </p:cTn>
                              </p:par>
                            </p:childTnLst>
                          </p:cTn>
                        </p:par>
                        <p:par>
                          <p:cTn id="26" fill="hold">
                            <p:stCondLst>
                              <p:cond delay="0"/>
                            </p:stCondLst>
                            <p:childTnLst>
                              <p:par>
                                <p:cTn id="27" presetID="8" presetClass="emph" presetSubtype="0" accel="50000" decel="50000" fill="hold" grpId="1" nodeType="withEffect">
                                  <p:stCondLst>
                                    <p:cond delay="0"/>
                                  </p:stCondLst>
                                  <p:childTnLst>
                                    <p:animRot by="43140000">
                                      <p:cBhvr>
                                        <p:cTn id="28" dur="8000" fill="hold"/>
                                        <p:tgtEl>
                                          <p:spTgt spid="3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05" grpId="1" animBg="1" advAuto="0"/>
      <p:bldP spid="306" grpId="0" animBg="1" advAuto="0"/>
      <p:bldP spid="306" grpId="1" animBg="1" advAuto="0"/>
      <p:bldP spid="307" grpId="0" animBg="1" advAuto="0"/>
      <p:bldP spid="307" grpId="1" animBg="1" advAuto="0"/>
      <p:bldP spid="308" grpId="0" animBg="1" advAuto="0"/>
      <p:bldP spid="308"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748E-FEC6-FF4F-A5B3-0ED2EE87B676}"/>
              </a:ext>
            </a:extLst>
          </p:cNvPr>
          <p:cNvSpPr>
            <a:spLocks noGrp="1"/>
          </p:cNvSpPr>
          <p:nvPr>
            <p:ph type="title"/>
          </p:nvPr>
        </p:nvSpPr>
        <p:spPr/>
        <p:txBody>
          <a:bodyPr/>
          <a:lstStyle/>
          <a:p>
            <a:r>
              <a:rPr lang="en-US" b="1" dirty="0"/>
              <a:t>Continuum: Mindset Shift	</a:t>
            </a:r>
            <a:endParaRPr lang="en-US" dirty="0"/>
          </a:p>
        </p:txBody>
      </p:sp>
      <p:pic>
        <p:nvPicPr>
          <p:cNvPr id="1026" name="Picture 2" descr="https://lh5.googleusercontent.com/3-Q3JmZt7Mb3JoQu3oSl3Vuopkgt-5-jBlA1wxExxiI2OksQhiAS1d_6ySeUzddZcd7LkX1dEG9GUT8Rp060qONGxuVCzUatJ4_88OGN-ZnhWajTGMkkxtOI_jsVuk70nbEcskUy">
            <a:extLst>
              <a:ext uri="{FF2B5EF4-FFF2-40B4-BE49-F238E27FC236}">
                <a16:creationId xmlns:a16="http://schemas.microsoft.com/office/drawing/2014/main" id="{A1067F90-CD0C-0B47-A5E7-9B3BA4B82B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6489" y="2400896"/>
            <a:ext cx="7439025"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3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81200" y="274638"/>
            <a:ext cx="5410200" cy="1143000"/>
          </a:xfrm>
        </p:spPr>
        <p:txBody>
          <a:bodyPr/>
          <a:lstStyle/>
          <a:p>
            <a:r>
              <a:rPr lang="en-US" dirty="0"/>
              <a:t>Activity #6</a:t>
            </a:r>
          </a:p>
        </p:txBody>
      </p:sp>
      <p:sp>
        <p:nvSpPr>
          <p:cNvPr id="34818" name="Rectangle 3"/>
          <p:cNvSpPr>
            <a:spLocks noGrp="1" noChangeArrowheads="1"/>
          </p:cNvSpPr>
          <p:nvPr>
            <p:ph idx="1"/>
          </p:nvPr>
        </p:nvSpPr>
        <p:spPr>
          <a:xfrm>
            <a:off x="1828800" y="1600200"/>
            <a:ext cx="5562600" cy="4446588"/>
          </a:xfrm>
        </p:spPr>
        <p:txBody>
          <a:bodyPr/>
          <a:lstStyle/>
          <a:p>
            <a:r>
              <a:rPr lang="en-US" dirty="0"/>
              <a:t>Review/complete the </a:t>
            </a:r>
            <a:r>
              <a:rPr lang="en-US" i="1" dirty="0"/>
              <a:t>Inventory of Targeted Supports </a:t>
            </a:r>
            <a:r>
              <a:rPr lang="en-US" dirty="0"/>
              <a:t>(in workbook, page 8)</a:t>
            </a:r>
          </a:p>
          <a:p>
            <a:r>
              <a:rPr lang="en-US" dirty="0"/>
              <a:t>What do your practices look like along a continuum from not at all restorative to high application of the principles? What can be done to make them more aligned with restorative principles?</a:t>
            </a:r>
          </a:p>
          <a:p>
            <a:endParaRPr lang="en-US" sz="2000" dirty="0"/>
          </a:p>
          <a:p>
            <a:endParaRPr lang="en-US" sz="2000" dirty="0"/>
          </a:p>
        </p:txBody>
      </p:sp>
      <p:sp>
        <p:nvSpPr>
          <p:cNvPr id="4" name="object 2"/>
          <p:cNvSpPr/>
          <p:nvPr/>
        </p:nvSpPr>
        <p:spPr>
          <a:xfrm>
            <a:off x="7924800" y="-16790"/>
            <a:ext cx="4267200" cy="687479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3764495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Restorative Principles"/>
          <p:cNvSpPr txBox="1">
            <a:spLocks noGrp="1"/>
          </p:cNvSpPr>
          <p:nvPr>
            <p:ph type="title"/>
          </p:nvPr>
        </p:nvSpPr>
        <p:spPr>
          <a:prstGeom prst="rect">
            <a:avLst/>
          </a:prstGeom>
        </p:spPr>
        <p:txBody>
          <a:bodyPr/>
          <a:lstStyle>
            <a:lvl1pPr defTabSz="467359">
              <a:spcBef>
                <a:spcPts val="2200"/>
              </a:spcBef>
              <a:defRPr sz="4800"/>
            </a:lvl1pPr>
          </a:lstStyle>
          <a:p>
            <a:r>
              <a:t>Restorative Principles</a:t>
            </a:r>
          </a:p>
        </p:txBody>
      </p:sp>
      <p:sp>
        <p:nvSpPr>
          <p:cNvPr id="305" name="Gear"/>
          <p:cNvSpPr/>
          <p:nvPr/>
        </p:nvSpPr>
        <p:spPr>
          <a:xfrm>
            <a:off x="2926597" y="2020029"/>
            <a:ext cx="2143753" cy="2144170"/>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C79A7"/>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6" name="Gear"/>
          <p:cNvSpPr/>
          <p:nvPr/>
        </p:nvSpPr>
        <p:spPr>
          <a:xfrm>
            <a:off x="5679369" y="2430365"/>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A2B6"/>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7" name="Gear"/>
          <p:cNvSpPr/>
          <p:nvPr/>
        </p:nvSpPr>
        <p:spPr>
          <a:xfrm>
            <a:off x="7323664" y="3537588"/>
            <a:ext cx="2143126" cy="2143543"/>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DF657F"/>
          </a:solidFill>
          <a:ln w="12700">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8" name="Gear"/>
          <p:cNvSpPr/>
          <p:nvPr/>
        </p:nvSpPr>
        <p:spPr>
          <a:xfrm>
            <a:off x="4126686" y="3611149"/>
            <a:ext cx="2143126" cy="2143542"/>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B7AC59"/>
          </a:solidFill>
          <a:ln w="3175">
            <a:miter lim="400000"/>
          </a:ln>
        </p:spPr>
        <p:txBody>
          <a:bodyPr lIns="14288" tIns="14288" rIns="14288" bIns="14288" anchor="ctr"/>
          <a:lstStyle/>
          <a:p>
            <a:pPr algn="ctr" defTabSz="155781">
              <a:lnSpc>
                <a:spcPct val="120000"/>
              </a:lnSpc>
              <a:defRPr sz="1200" spc="-24">
                <a:solidFill>
                  <a:srgbClr val="000000"/>
                </a:solidFill>
                <a:latin typeface="Canela Deck Bold"/>
                <a:ea typeface="Canela Deck Bold"/>
                <a:cs typeface="Canela Deck Bold"/>
                <a:sym typeface="Canela Deck Bold"/>
              </a:defRPr>
            </a:pPr>
            <a:endParaRPr sz="633"/>
          </a:p>
        </p:txBody>
      </p:sp>
      <p:sp>
        <p:nvSpPr>
          <p:cNvPr id="309" name="Exploring Relationship"/>
          <p:cNvSpPr txBox="1"/>
          <p:nvPr/>
        </p:nvSpPr>
        <p:spPr>
          <a:xfrm>
            <a:off x="3480642" y="2874318"/>
            <a:ext cx="1035667"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Exploring</a:t>
            </a:r>
            <a:br>
              <a:rPr sz="1477"/>
            </a:br>
            <a:r>
              <a:rPr sz="1477"/>
              <a:t>Relationship</a:t>
            </a:r>
          </a:p>
        </p:txBody>
      </p:sp>
      <p:sp>
        <p:nvSpPr>
          <p:cNvPr id="310" name="Meaningful Engagement"/>
          <p:cNvSpPr txBox="1"/>
          <p:nvPr/>
        </p:nvSpPr>
        <p:spPr>
          <a:xfrm>
            <a:off x="4661886" y="4465126"/>
            <a:ext cx="1072729"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Meaningful</a:t>
            </a:r>
            <a:br>
              <a:rPr sz="1477"/>
            </a:br>
            <a:r>
              <a:rPr sz="1477"/>
              <a:t>Engagement</a:t>
            </a:r>
          </a:p>
        </p:txBody>
      </p:sp>
      <p:sp>
        <p:nvSpPr>
          <p:cNvPr id="311" name="Agency &amp; Choice"/>
          <p:cNvSpPr txBox="1"/>
          <p:nvPr/>
        </p:nvSpPr>
        <p:spPr>
          <a:xfrm>
            <a:off x="6434980" y="3193257"/>
            <a:ext cx="631902"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Agency</a:t>
            </a:r>
            <a:br>
              <a:rPr sz="1477"/>
            </a:br>
            <a:r>
              <a:rPr sz="1477"/>
              <a:t>&amp;</a:t>
            </a:r>
            <a:br>
              <a:rPr sz="1477"/>
            </a:br>
            <a:r>
              <a:rPr sz="1477"/>
              <a:t>Choice</a:t>
            </a:r>
          </a:p>
        </p:txBody>
      </p:sp>
      <p:sp>
        <p:nvSpPr>
          <p:cNvPr id="312" name="Responsibility/ Accountability"/>
          <p:cNvSpPr txBox="1"/>
          <p:nvPr/>
        </p:nvSpPr>
        <p:spPr>
          <a:xfrm>
            <a:off x="7780958" y="4465126"/>
            <a:ext cx="1228540" cy="389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858" tIns="12858" rIns="12858" bIns="12858">
            <a:spAutoFit/>
          </a:bodyPr>
          <a:lstStyle/>
          <a:p>
            <a:pPr algn="ctr" defTabSz="914345">
              <a:lnSpc>
                <a:spcPct val="80000"/>
              </a:lnSpc>
              <a:spcBef>
                <a:spcPts val="1529"/>
              </a:spcBef>
              <a:defRPr sz="2800">
                <a:solidFill>
                  <a:srgbClr val="000000"/>
                </a:solidFill>
                <a:latin typeface="Proxima Nova Medium"/>
                <a:ea typeface="Proxima Nova Medium"/>
                <a:cs typeface="Proxima Nova Medium"/>
                <a:sym typeface="Proxima Nova Medium"/>
              </a:defRPr>
            </a:pPr>
            <a:r>
              <a:rPr sz="1477"/>
              <a:t>Responsibility/</a:t>
            </a:r>
            <a:br>
              <a:rPr sz="1477"/>
            </a:br>
            <a:r>
              <a:rPr sz="1477"/>
              <a:t>Accountability</a:t>
            </a:r>
          </a:p>
        </p:txBody>
      </p:sp>
    </p:spTree>
    <p:extLst>
      <p:ext uri="{BB962C8B-B14F-4D97-AF65-F5344CB8AC3E}">
        <p14:creationId xmlns:p14="http://schemas.microsoft.com/office/powerpoint/2010/main" val="36211593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accel="50000" decel="50000" fill="hold" grpId="0" nodeType="clickEffect">
                                  <p:stCondLst>
                                    <p:cond delay="0"/>
                                  </p:stCondLst>
                                  <p:childTnLst>
                                    <p:animRot by="-2700000">
                                      <p:cBhvr>
                                        <p:cTn id="6" dur="3000" fill="hold"/>
                                        <p:tgtEl>
                                          <p:spTgt spid="305"/>
                                        </p:tgtEl>
                                        <p:attrNameLst>
                                          <p:attrName>r</p:attrName>
                                        </p:attrNameLst>
                                      </p:cBhvr>
                                    </p:animRot>
                                  </p:childTnLst>
                                </p:cTn>
                              </p:par>
                            </p:childTnLst>
                          </p:cTn>
                        </p:par>
                        <p:par>
                          <p:cTn id="7" fill="hold">
                            <p:stCondLst>
                              <p:cond delay="0"/>
                            </p:stCondLst>
                            <p:childTnLst>
                              <p:par>
                                <p:cTn id="8" presetID="8" presetClass="emph" presetSubtype="0" accel="50000" decel="50000" fill="hold" grpId="0" nodeType="withEffect">
                                  <p:stCondLst>
                                    <p:cond delay="0"/>
                                  </p:stCondLst>
                                  <p:childTnLst>
                                    <p:animRot by="2700000">
                                      <p:cBhvr>
                                        <p:cTn id="9" dur="3000" fill="hold"/>
                                        <p:tgtEl>
                                          <p:spTgt spid="308"/>
                                        </p:tgtEl>
                                        <p:attrNameLst>
                                          <p:attrName>r</p:attrName>
                                        </p:attrNameLst>
                                      </p:cBhvr>
                                    </p:animRot>
                                  </p:childTnLst>
                                </p:cTn>
                              </p:par>
                            </p:childTnLst>
                          </p:cTn>
                        </p:par>
                        <p:par>
                          <p:cTn id="10" fill="hold">
                            <p:stCondLst>
                              <p:cond delay="0"/>
                            </p:stCondLst>
                            <p:childTnLst>
                              <p:par>
                                <p:cTn id="11" presetID="8" presetClass="emph" presetSubtype="0" accel="50000" decel="50000" fill="hold" grpId="0" nodeType="withEffect">
                                  <p:stCondLst>
                                    <p:cond delay="0"/>
                                  </p:stCondLst>
                                  <p:childTnLst>
                                    <p:animRot by="-2700000">
                                      <p:cBhvr>
                                        <p:cTn id="12" dur="3000" fill="hold"/>
                                        <p:tgtEl>
                                          <p:spTgt spid="306"/>
                                        </p:tgtEl>
                                        <p:attrNameLst>
                                          <p:attrName>r</p:attrName>
                                        </p:attrNameLst>
                                      </p:cBhvr>
                                    </p:animRot>
                                  </p:childTnLst>
                                </p:cTn>
                              </p:par>
                            </p:childTnLst>
                          </p:cTn>
                        </p:par>
                        <p:par>
                          <p:cTn id="13" fill="hold">
                            <p:stCondLst>
                              <p:cond delay="0"/>
                            </p:stCondLst>
                            <p:childTnLst>
                              <p:par>
                                <p:cTn id="14" presetID="8" presetClass="emph" presetSubtype="0" accel="50000" decel="50000" fill="hold" grpId="0" nodeType="withEffect">
                                  <p:stCondLst>
                                    <p:cond delay="0"/>
                                  </p:stCondLst>
                                  <p:childTnLst>
                                    <p:animRot by="2700000">
                                      <p:cBhvr>
                                        <p:cTn id="15" dur="3000" fill="hold"/>
                                        <p:tgtEl>
                                          <p:spTgt spid="30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accel="50000" decel="50000" fill="hold" grpId="1" nodeType="clickEffect">
                                  <p:stCondLst>
                                    <p:cond delay="0"/>
                                  </p:stCondLst>
                                  <p:childTnLst>
                                    <p:animRot by="-43140000">
                                      <p:cBhvr>
                                        <p:cTn id="19" dur="8000" fill="hold"/>
                                        <p:tgtEl>
                                          <p:spTgt spid="305"/>
                                        </p:tgtEl>
                                        <p:attrNameLst>
                                          <p:attrName>r</p:attrName>
                                        </p:attrNameLst>
                                      </p:cBhvr>
                                    </p:animRot>
                                  </p:childTnLst>
                                </p:cTn>
                              </p:par>
                            </p:childTnLst>
                          </p:cTn>
                        </p:par>
                        <p:par>
                          <p:cTn id="20" fill="hold">
                            <p:stCondLst>
                              <p:cond delay="0"/>
                            </p:stCondLst>
                            <p:childTnLst>
                              <p:par>
                                <p:cTn id="21" presetID="8" presetClass="emph" presetSubtype="0" accel="50000" decel="50000" fill="hold" grpId="1" nodeType="withEffect">
                                  <p:stCondLst>
                                    <p:cond delay="0"/>
                                  </p:stCondLst>
                                  <p:childTnLst>
                                    <p:animRot by="-43140000">
                                      <p:cBhvr>
                                        <p:cTn id="22" dur="8000" fill="hold"/>
                                        <p:tgtEl>
                                          <p:spTgt spid="306"/>
                                        </p:tgtEl>
                                        <p:attrNameLst>
                                          <p:attrName>r</p:attrName>
                                        </p:attrNameLst>
                                      </p:cBhvr>
                                    </p:animRot>
                                  </p:childTnLst>
                                </p:cTn>
                              </p:par>
                            </p:childTnLst>
                          </p:cTn>
                        </p:par>
                        <p:par>
                          <p:cTn id="23" fill="hold">
                            <p:stCondLst>
                              <p:cond delay="0"/>
                            </p:stCondLst>
                            <p:childTnLst>
                              <p:par>
                                <p:cTn id="24" presetID="8" presetClass="emph" presetSubtype="0" accel="50000" decel="50000" fill="hold" grpId="1" nodeType="withEffect">
                                  <p:stCondLst>
                                    <p:cond delay="0"/>
                                  </p:stCondLst>
                                  <p:childTnLst>
                                    <p:animRot by="43140000">
                                      <p:cBhvr>
                                        <p:cTn id="25" dur="8000" fill="hold"/>
                                        <p:tgtEl>
                                          <p:spTgt spid="307"/>
                                        </p:tgtEl>
                                        <p:attrNameLst>
                                          <p:attrName>r</p:attrName>
                                        </p:attrNameLst>
                                      </p:cBhvr>
                                    </p:animRot>
                                  </p:childTnLst>
                                </p:cTn>
                              </p:par>
                            </p:childTnLst>
                          </p:cTn>
                        </p:par>
                        <p:par>
                          <p:cTn id="26" fill="hold">
                            <p:stCondLst>
                              <p:cond delay="0"/>
                            </p:stCondLst>
                            <p:childTnLst>
                              <p:par>
                                <p:cTn id="27" presetID="8" presetClass="emph" presetSubtype="0" accel="50000" decel="50000" fill="hold" grpId="1" nodeType="withEffect">
                                  <p:stCondLst>
                                    <p:cond delay="0"/>
                                  </p:stCondLst>
                                  <p:childTnLst>
                                    <p:animRot by="43140000">
                                      <p:cBhvr>
                                        <p:cTn id="28" dur="8000" fill="hold"/>
                                        <p:tgtEl>
                                          <p:spTgt spid="3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05" grpId="1" animBg="1" advAuto="0"/>
      <p:bldP spid="306" grpId="0" animBg="1" advAuto="0"/>
      <p:bldP spid="306" grpId="1" animBg="1" advAuto="0"/>
      <p:bldP spid="307" grpId="0" animBg="1" advAuto="0"/>
      <p:bldP spid="307" grpId="1" animBg="1" advAuto="0"/>
      <p:bldP spid="308" grpId="0" animBg="1" advAuto="0"/>
      <p:bldP spid="308" grpId="1"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Check-In</a:t>
            </a:r>
          </a:p>
        </p:txBody>
      </p:sp>
      <p:sp>
        <p:nvSpPr>
          <p:cNvPr id="5" name="Subtitle 4"/>
          <p:cNvSpPr>
            <a:spLocks noGrp="1"/>
          </p:cNvSpPr>
          <p:nvPr>
            <p:ph idx="1"/>
          </p:nvPr>
        </p:nvSpPr>
        <p:spPr>
          <a:xfrm>
            <a:off x="1981200" y="1447800"/>
            <a:ext cx="4191000" cy="4953000"/>
          </a:xfrm>
        </p:spPr>
        <p:txBody>
          <a:bodyPr/>
          <a:lstStyle/>
          <a:p>
            <a:pPr marL="457200" indent="-457200">
              <a:buFont typeface="Arial"/>
              <a:buChar char="•"/>
            </a:pPr>
            <a:r>
              <a:rPr lang="en-US" i="1" dirty="0"/>
              <a:t>Who participated in webinar?</a:t>
            </a:r>
          </a:p>
          <a:p>
            <a:pPr marL="0" indent="0">
              <a:buNone/>
            </a:pPr>
            <a:endParaRPr lang="en-US" sz="1800" i="1" dirty="0"/>
          </a:p>
          <a:p>
            <a:pPr marL="457200" indent="-457200">
              <a:buFont typeface="Arial"/>
              <a:buChar char="•"/>
            </a:pPr>
            <a:r>
              <a:rPr lang="en-US" i="1" dirty="0"/>
              <a:t>Who completed Readiness Checklist as a Team?</a:t>
            </a:r>
          </a:p>
          <a:p>
            <a:pPr marL="0" indent="0">
              <a:buNone/>
            </a:pPr>
            <a:endParaRPr lang="en-US" sz="1400" i="1" dirty="0"/>
          </a:p>
        </p:txBody>
      </p:sp>
      <p:pic>
        <p:nvPicPr>
          <p:cNvPr id="6" name="Picture 5" descr="leader.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00800" y="1676400"/>
            <a:ext cx="3733804" cy="4724400"/>
          </a:xfrm>
          <a:prstGeom prst="rect">
            <a:avLst/>
          </a:prstGeom>
        </p:spPr>
      </p:pic>
    </p:spTree>
    <p:extLst>
      <p:ext uri="{BB962C8B-B14F-4D97-AF65-F5344CB8AC3E}">
        <p14:creationId xmlns:p14="http://schemas.microsoft.com/office/powerpoint/2010/main" val="327951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105400" cy="1143000"/>
          </a:xfrm>
        </p:spPr>
        <p:txBody>
          <a:bodyPr/>
          <a:lstStyle/>
          <a:p>
            <a:r>
              <a:rPr lang="en-US" dirty="0"/>
              <a:t>Activity #7</a:t>
            </a:r>
          </a:p>
        </p:txBody>
      </p:sp>
      <p:sp>
        <p:nvSpPr>
          <p:cNvPr id="5" name="Subtitle 4"/>
          <p:cNvSpPr>
            <a:spLocks noGrp="1"/>
          </p:cNvSpPr>
          <p:nvPr>
            <p:ph idx="1"/>
          </p:nvPr>
        </p:nvSpPr>
        <p:spPr>
          <a:xfrm>
            <a:off x="1828800" y="2209800"/>
            <a:ext cx="5105400" cy="3532188"/>
          </a:xfrm>
        </p:spPr>
        <p:txBody>
          <a:bodyPr/>
          <a:lstStyle/>
          <a:p>
            <a:pPr marL="0" indent="0" algn="ctr">
              <a:buNone/>
            </a:pPr>
            <a:r>
              <a:rPr lang="en-US" b="1" dirty="0"/>
              <a:t>Review / Complete </a:t>
            </a:r>
          </a:p>
          <a:p>
            <a:pPr marL="0" indent="0" algn="ctr">
              <a:buNone/>
            </a:pPr>
            <a:r>
              <a:rPr lang="en-US" b="1" i="1" dirty="0"/>
              <a:t>Readiness Checklist</a:t>
            </a:r>
          </a:p>
          <a:p>
            <a:pPr marL="0" indent="0" algn="ctr">
              <a:buNone/>
            </a:pPr>
            <a:r>
              <a:rPr lang="en-US" dirty="0"/>
              <a:t>&gt; In your workbook</a:t>
            </a:r>
          </a:p>
          <a:p>
            <a:pPr marL="0" indent="0" algn="ctr">
              <a:buNone/>
            </a:pPr>
            <a:r>
              <a:rPr lang="en-US" i="1" dirty="0"/>
              <a:t>        </a:t>
            </a:r>
            <a:endParaRPr lang="en-US" dirty="0"/>
          </a:p>
          <a:p>
            <a:pPr marL="0" indent="0" algn="ctr">
              <a:buNone/>
            </a:pPr>
            <a:endParaRPr lang="en-US" dirty="0"/>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8995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74543"/>
            <a:ext cx="7901609" cy="1143000"/>
          </a:xfrm>
        </p:spPr>
        <p:txBody>
          <a:bodyPr>
            <a:normAutofit/>
          </a:bodyPr>
          <a:lstStyle/>
          <a:p>
            <a:pPr>
              <a:defRPr/>
            </a:pPr>
            <a:r>
              <a:rPr lang="en-US" dirty="0"/>
              <a:t>Necessary Conversations (Teams)</a:t>
            </a:r>
          </a:p>
        </p:txBody>
      </p:sp>
      <p:sp>
        <p:nvSpPr>
          <p:cNvPr id="54287" name="TextBox 12"/>
          <p:cNvSpPr txBox="1">
            <a:spLocks noChangeArrowheads="1"/>
          </p:cNvSpPr>
          <p:nvPr/>
        </p:nvSpPr>
        <p:spPr bwMode="auto">
          <a:xfrm>
            <a:off x="8534400" y="1153180"/>
            <a:ext cx="1371600" cy="523220"/>
          </a:xfrm>
          <a:prstGeom prst="rect">
            <a:avLst/>
          </a:prstGeom>
          <a:solidFill>
            <a:srgbClr val="CC0000"/>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3</a:t>
            </a:r>
          </a:p>
        </p:txBody>
      </p:sp>
      <p:sp>
        <p:nvSpPr>
          <p:cNvPr id="54286" name="TextBox 11"/>
          <p:cNvSpPr txBox="1">
            <a:spLocks noChangeArrowheads="1"/>
          </p:cNvSpPr>
          <p:nvPr/>
        </p:nvSpPr>
        <p:spPr bwMode="auto">
          <a:xfrm>
            <a:off x="5791200" y="1153180"/>
            <a:ext cx="1371600" cy="523220"/>
          </a:xfrm>
          <a:prstGeom prst="rect">
            <a:avLst/>
          </a:prstGeom>
          <a:solidFill>
            <a:srgbClr val="FFCC00"/>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2</a:t>
            </a:r>
          </a:p>
        </p:txBody>
      </p:sp>
      <p:sp>
        <p:nvSpPr>
          <p:cNvPr id="4" name="Rounded Rectangle 3"/>
          <p:cNvSpPr/>
          <p:nvPr/>
        </p:nvSpPr>
        <p:spPr>
          <a:xfrm>
            <a:off x="2362200" y="16764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SU/District Team</a:t>
            </a:r>
            <a:r>
              <a:rPr lang="en-US" sz="1500" dirty="0">
                <a:solidFill>
                  <a:srgbClr val="000000"/>
                </a:solidFill>
              </a:rPr>
              <a:t> </a:t>
            </a:r>
          </a:p>
          <a:p>
            <a:pPr>
              <a:defRPr/>
            </a:pPr>
            <a:r>
              <a:rPr lang="en-US" sz="1500" dirty="0">
                <a:solidFill>
                  <a:srgbClr val="000000"/>
                </a:solidFill>
              </a:rPr>
              <a:t>•Coordinates implementation</a:t>
            </a:r>
          </a:p>
          <a:p>
            <a:pPr>
              <a:defRPr/>
            </a:pPr>
            <a:r>
              <a:rPr lang="en-US" sz="1500" dirty="0">
                <a:solidFill>
                  <a:srgbClr val="000000"/>
                </a:solidFill>
              </a:rPr>
              <a:t>•Ensures access to resources</a:t>
            </a:r>
          </a:p>
          <a:p>
            <a:pPr>
              <a:defRPr/>
            </a:pPr>
            <a:r>
              <a:rPr lang="en-US" sz="1500" dirty="0">
                <a:solidFill>
                  <a:srgbClr val="000000"/>
                </a:solidFill>
              </a:rPr>
              <a:t>•Reviews data across schools</a:t>
            </a:r>
          </a:p>
        </p:txBody>
      </p:sp>
      <p:sp>
        <p:nvSpPr>
          <p:cNvPr id="6" name="Rounded Rectangle 5"/>
          <p:cNvSpPr/>
          <p:nvPr/>
        </p:nvSpPr>
        <p:spPr>
          <a:xfrm>
            <a:off x="5105400" y="16764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chemeClr val="tx1"/>
                </a:solidFill>
              </a:rPr>
              <a:t>SU/District Team – Targeted/Intensive:</a:t>
            </a:r>
          </a:p>
          <a:p>
            <a:pPr>
              <a:defRPr/>
            </a:pPr>
            <a:r>
              <a:rPr lang="en-US" sz="1700" dirty="0">
                <a:solidFill>
                  <a:schemeClr val="tx1"/>
                </a:solidFill>
              </a:rPr>
              <a:t>•Secures resources</a:t>
            </a:r>
          </a:p>
          <a:p>
            <a:pPr>
              <a:defRPr/>
            </a:pPr>
            <a:r>
              <a:rPr lang="en-US" sz="1700" dirty="0">
                <a:solidFill>
                  <a:schemeClr val="tx1"/>
                </a:solidFill>
              </a:rPr>
              <a:t>•Focuses on student outcomes</a:t>
            </a:r>
          </a:p>
          <a:p>
            <a:pPr>
              <a:defRPr/>
            </a:pPr>
            <a:r>
              <a:rPr lang="en-US" sz="1700" dirty="0">
                <a:solidFill>
                  <a:schemeClr val="tx1"/>
                </a:solidFill>
              </a:rPr>
              <a:t>•Focuses on fidelity of practices across the district/SU</a:t>
            </a:r>
          </a:p>
        </p:txBody>
      </p:sp>
      <p:sp>
        <p:nvSpPr>
          <p:cNvPr id="7" name="Rounded Rectangle 6"/>
          <p:cNvSpPr/>
          <p:nvPr/>
        </p:nvSpPr>
        <p:spPr>
          <a:xfrm>
            <a:off x="2362200" y="34290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Leadership Team</a:t>
            </a:r>
          </a:p>
          <a:p>
            <a:pPr>
              <a:defRPr/>
            </a:pPr>
            <a:r>
              <a:rPr lang="en-US" sz="1700" dirty="0">
                <a:solidFill>
                  <a:srgbClr val="000000"/>
                </a:solidFill>
              </a:rPr>
              <a:t>•Plans and implements 6 school components of PBIS</a:t>
            </a:r>
          </a:p>
        </p:txBody>
      </p:sp>
      <p:sp>
        <p:nvSpPr>
          <p:cNvPr id="8" name="Rounded Rectangle 7"/>
          <p:cNvSpPr/>
          <p:nvPr/>
        </p:nvSpPr>
        <p:spPr>
          <a:xfrm>
            <a:off x="5105400" y="5181600"/>
            <a:ext cx="2590800" cy="1600200"/>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Student Level Team</a:t>
            </a:r>
          </a:p>
          <a:p>
            <a:pPr>
              <a:defRPr/>
            </a:pPr>
            <a:r>
              <a:rPr lang="en-US" sz="1600" dirty="0">
                <a:solidFill>
                  <a:schemeClr val="tx1"/>
                </a:solidFill>
              </a:rPr>
              <a:t>•Matches students to interventions</a:t>
            </a:r>
          </a:p>
          <a:p>
            <a:pPr>
              <a:defRPr/>
            </a:pPr>
            <a:r>
              <a:rPr lang="en-US" sz="1600" dirty="0">
                <a:solidFill>
                  <a:schemeClr val="tx1"/>
                </a:solidFill>
              </a:rPr>
              <a:t>•Evaluates &amp; monitors student progress</a:t>
            </a:r>
          </a:p>
        </p:txBody>
      </p:sp>
      <p:sp>
        <p:nvSpPr>
          <p:cNvPr id="9" name="Rounded Rectangle 8"/>
          <p:cNvSpPr/>
          <p:nvPr/>
        </p:nvSpPr>
        <p:spPr>
          <a:xfrm>
            <a:off x="7848600" y="5181600"/>
            <a:ext cx="2590800" cy="160020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Student Level Team</a:t>
            </a:r>
          </a:p>
          <a:p>
            <a:pPr>
              <a:defRPr/>
            </a:pPr>
            <a:r>
              <a:rPr lang="en-US" sz="1600" dirty="0">
                <a:solidFill>
                  <a:srgbClr val="000000"/>
                </a:solidFill>
              </a:rPr>
              <a:t>•Completes FBA/BIP </a:t>
            </a:r>
          </a:p>
          <a:p>
            <a:pPr>
              <a:defRPr/>
            </a:pPr>
            <a:r>
              <a:rPr lang="en-US" sz="1600" dirty="0">
                <a:solidFill>
                  <a:srgbClr val="000000"/>
                </a:solidFill>
              </a:rPr>
              <a:t>•Evaluate &amp; monitor student progress</a:t>
            </a:r>
          </a:p>
          <a:p>
            <a:pPr>
              <a:defRPr/>
            </a:pPr>
            <a:r>
              <a:rPr lang="en-US" sz="1600" dirty="0">
                <a:solidFill>
                  <a:srgbClr val="000000"/>
                </a:solidFill>
              </a:rPr>
              <a:t>Facilitates wraparound</a:t>
            </a:r>
          </a:p>
        </p:txBody>
      </p:sp>
      <p:sp>
        <p:nvSpPr>
          <p:cNvPr id="10" name="Rounded Rectangle 9"/>
          <p:cNvSpPr/>
          <p:nvPr/>
        </p:nvSpPr>
        <p:spPr>
          <a:xfrm>
            <a:off x="5105400" y="34290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Systems Level Team – Targeted/Intensive:</a:t>
            </a:r>
          </a:p>
          <a:p>
            <a:pPr>
              <a:defRPr/>
            </a:pPr>
            <a:r>
              <a:rPr lang="en-US" sz="1700" dirty="0">
                <a:solidFill>
                  <a:srgbClr val="000000"/>
                </a:solidFill>
              </a:rPr>
              <a:t>•Creates procedures for referral, screening &amp; evaluation</a:t>
            </a:r>
          </a:p>
          <a:p>
            <a:pPr>
              <a:defRPr/>
            </a:pPr>
            <a:r>
              <a:rPr lang="en-US" sz="1700" dirty="0">
                <a:solidFill>
                  <a:srgbClr val="000000"/>
                </a:solidFill>
              </a:rPr>
              <a:t>•Communicates with staff and families</a:t>
            </a:r>
          </a:p>
        </p:txBody>
      </p:sp>
      <p:sp>
        <p:nvSpPr>
          <p:cNvPr id="54285" name="TextBox 10"/>
          <p:cNvSpPr txBox="1">
            <a:spLocks noChangeArrowheads="1"/>
          </p:cNvSpPr>
          <p:nvPr/>
        </p:nvSpPr>
        <p:spPr bwMode="auto">
          <a:xfrm>
            <a:off x="2971800" y="1193800"/>
            <a:ext cx="1371600" cy="523220"/>
          </a:xfrm>
          <a:prstGeom prst="rect">
            <a:avLst/>
          </a:prstGeom>
          <a:solidFill>
            <a:srgbClr val="008040"/>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1</a:t>
            </a:r>
          </a:p>
        </p:txBody>
      </p:sp>
      <p:sp>
        <p:nvSpPr>
          <p:cNvPr id="54288" name="TextBox 15"/>
          <p:cNvSpPr txBox="1">
            <a:spLocks noChangeArrowheads="1"/>
          </p:cNvSpPr>
          <p:nvPr/>
        </p:nvSpPr>
        <p:spPr bwMode="auto">
          <a:xfrm rot="-5400000">
            <a:off x="1183482" y="2169469"/>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SU/District</a:t>
            </a:r>
          </a:p>
        </p:txBody>
      </p:sp>
      <p:sp>
        <p:nvSpPr>
          <p:cNvPr id="54289" name="TextBox 16"/>
          <p:cNvSpPr txBox="1">
            <a:spLocks noChangeArrowheads="1"/>
          </p:cNvSpPr>
          <p:nvPr/>
        </p:nvSpPr>
        <p:spPr bwMode="auto">
          <a:xfrm rot="-5400000">
            <a:off x="1183482" y="3921920"/>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School</a:t>
            </a:r>
          </a:p>
        </p:txBody>
      </p:sp>
      <p:sp>
        <p:nvSpPr>
          <p:cNvPr id="54290" name="TextBox 17"/>
          <p:cNvSpPr txBox="1">
            <a:spLocks noChangeArrowheads="1"/>
          </p:cNvSpPr>
          <p:nvPr/>
        </p:nvSpPr>
        <p:spPr bwMode="auto">
          <a:xfrm rot="-5400000">
            <a:off x="1183482" y="5522120"/>
            <a:ext cx="1600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Student</a:t>
            </a:r>
          </a:p>
        </p:txBody>
      </p:sp>
      <p:grpSp>
        <p:nvGrpSpPr>
          <p:cNvPr id="24" name="Group 23"/>
          <p:cNvGrpSpPr/>
          <p:nvPr/>
        </p:nvGrpSpPr>
        <p:grpSpPr>
          <a:xfrm>
            <a:off x="9220200" y="0"/>
            <a:ext cx="1480930" cy="1325562"/>
            <a:chOff x="3184855" y="2847536"/>
            <a:chExt cx="2090530" cy="2273104"/>
          </a:xfrm>
        </p:grpSpPr>
        <p:sp>
          <p:nvSpPr>
            <p:cNvPr id="25" name="5-Point Star 2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078012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50D1-6E6B-0F44-ACEC-81006302A514}"/>
              </a:ext>
            </a:extLst>
          </p:cNvPr>
          <p:cNvSpPr>
            <a:spLocks noGrp="1"/>
          </p:cNvSpPr>
          <p:nvPr>
            <p:ph type="title"/>
          </p:nvPr>
        </p:nvSpPr>
        <p:spPr>
          <a:xfrm>
            <a:off x="927651" y="274638"/>
            <a:ext cx="9965635" cy="1990307"/>
          </a:xfrm>
        </p:spPr>
        <p:txBody>
          <a:bodyPr/>
          <a:lstStyle/>
          <a:p>
            <a:r>
              <a:rPr lang="en-US" dirty="0"/>
              <a:t>Intensive Level – Three Types of Teams </a:t>
            </a:r>
            <a:br>
              <a:rPr lang="en-US" dirty="0"/>
            </a:br>
            <a:r>
              <a:rPr lang="en-US" dirty="0"/>
              <a:t>(or Conversations)</a:t>
            </a:r>
          </a:p>
        </p:txBody>
      </p:sp>
      <p:sp>
        <p:nvSpPr>
          <p:cNvPr id="3" name="Content Placeholder 2">
            <a:extLst>
              <a:ext uri="{FF2B5EF4-FFF2-40B4-BE49-F238E27FC236}">
                <a16:creationId xmlns:a16="http://schemas.microsoft.com/office/drawing/2014/main" id="{6A327EF3-E053-4C44-A574-43205E333F44}"/>
              </a:ext>
            </a:extLst>
          </p:cNvPr>
          <p:cNvSpPr>
            <a:spLocks noGrp="1"/>
          </p:cNvSpPr>
          <p:nvPr>
            <p:ph idx="1"/>
          </p:nvPr>
        </p:nvSpPr>
        <p:spPr>
          <a:xfrm>
            <a:off x="1969168" y="2264945"/>
            <a:ext cx="8229600" cy="4446588"/>
          </a:xfrm>
        </p:spPr>
        <p:txBody>
          <a:bodyPr/>
          <a:lstStyle/>
          <a:p>
            <a:pPr marL="514350" indent="-514350">
              <a:buFont typeface="+mj-lt"/>
              <a:buAutoNum type="arabicPeriod"/>
            </a:pPr>
            <a:r>
              <a:rPr lang="en-US" dirty="0"/>
              <a:t>Systems Level</a:t>
            </a:r>
          </a:p>
          <a:p>
            <a:pPr marL="514350" indent="-514350">
              <a:buFont typeface="+mj-lt"/>
              <a:buAutoNum type="arabicPeriod"/>
            </a:pPr>
            <a:r>
              <a:rPr lang="en-US" dirty="0"/>
              <a:t>Individual Student Referral, Review</a:t>
            </a:r>
          </a:p>
          <a:p>
            <a:pPr marL="514350" indent="-514350">
              <a:buFont typeface="+mj-lt"/>
              <a:buAutoNum type="arabicPeriod"/>
            </a:pPr>
            <a:r>
              <a:rPr lang="en-US" dirty="0"/>
              <a:t>Student Specific</a:t>
            </a:r>
          </a:p>
          <a:p>
            <a:endParaRPr lang="en-US" dirty="0"/>
          </a:p>
          <a:p>
            <a:pPr marL="0" indent="0">
              <a:buNone/>
            </a:pPr>
            <a:r>
              <a:rPr lang="en-US" i="1" dirty="0"/>
              <a:t>Some people will always be on every Individual Student Team</a:t>
            </a:r>
          </a:p>
          <a:p>
            <a:pPr marL="0" indent="0">
              <a:buNone/>
            </a:pPr>
            <a:endParaRPr lang="en-US" i="1" dirty="0"/>
          </a:p>
        </p:txBody>
      </p:sp>
    </p:spTree>
    <p:extLst>
      <p:ext uri="{BB962C8B-B14F-4D97-AF65-F5344CB8AC3E}">
        <p14:creationId xmlns:p14="http://schemas.microsoft.com/office/powerpoint/2010/main" val="100550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a:t>Intensive Team: Objectives</a:t>
            </a:r>
            <a:endParaRPr lang="en-US" altLang="en-US" dirty="0"/>
          </a:p>
        </p:txBody>
      </p:sp>
      <p:sp>
        <p:nvSpPr>
          <p:cNvPr id="19460" name="Rectangle 3"/>
          <p:cNvSpPr>
            <a:spLocks noGrp="1" noChangeArrowheads="1"/>
          </p:cNvSpPr>
          <p:nvPr>
            <p:ph idx="1"/>
          </p:nvPr>
        </p:nvSpPr>
        <p:spPr/>
        <p:txBody>
          <a:bodyPr/>
          <a:lstStyle/>
          <a:p>
            <a:r>
              <a:rPr lang="en-US" altLang="en-US" dirty="0"/>
              <a:t>Manage teacher requests for assistance</a:t>
            </a:r>
          </a:p>
          <a:p>
            <a:r>
              <a:rPr lang="en-US" altLang="en-US" dirty="0"/>
              <a:t>Ensure that teachers and students receive support in a timely and meaningful manner</a:t>
            </a:r>
          </a:p>
          <a:p>
            <a:r>
              <a:rPr lang="en-US" altLang="en-US" dirty="0"/>
              <a:t>Provide a general forum for discussions and possible solutions for individual student behavioral concerns </a:t>
            </a:r>
          </a:p>
          <a:p>
            <a:r>
              <a:rPr lang="en-US" altLang="en-US" dirty="0"/>
              <a:t>Organize a  collaborative effort to support the teacher (Todd et. al., 1999)</a:t>
            </a:r>
          </a:p>
        </p:txBody>
      </p:sp>
      <p:grpSp>
        <p:nvGrpSpPr>
          <p:cNvPr id="21" name="Group 20"/>
          <p:cNvGrpSpPr/>
          <p:nvPr/>
        </p:nvGrpSpPr>
        <p:grpSpPr>
          <a:xfrm>
            <a:off x="9220200" y="762000"/>
            <a:ext cx="1176130" cy="1020762"/>
            <a:chOff x="3184855" y="2847536"/>
            <a:chExt cx="2090530" cy="2273104"/>
          </a:xfrm>
        </p:grpSpPr>
        <p:sp>
          <p:nvSpPr>
            <p:cNvPr id="22" name="5-Point Star 2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643773" y="3626263"/>
              <a:ext cx="1172691" cy="1028068"/>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609754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828800" y="838200"/>
            <a:ext cx="8229600" cy="1752600"/>
          </a:xfrm>
        </p:spPr>
        <p:txBody>
          <a:bodyPr/>
          <a:lstStyle/>
          <a:p>
            <a:r>
              <a:rPr lang="en-US" dirty="0"/>
              <a:t>Role of the Administrator</a:t>
            </a:r>
          </a:p>
        </p:txBody>
      </p:sp>
      <p:sp>
        <p:nvSpPr>
          <p:cNvPr id="6" name="Rectangle 2">
            <a:extLst>
              <a:ext uri="{FF2B5EF4-FFF2-40B4-BE49-F238E27FC236}">
                <a16:creationId xmlns:a16="http://schemas.microsoft.com/office/drawing/2014/main" id="{B94AA4E0-5A3B-5F40-A1AA-C23A64713BF5}"/>
              </a:ext>
            </a:extLst>
          </p:cNvPr>
          <p:cNvSpPr txBox="1">
            <a:spLocks noChangeArrowheads="1"/>
          </p:cNvSpPr>
          <p:nvPr/>
        </p:nvSpPr>
        <p:spPr bwMode="auto">
          <a:xfrm>
            <a:off x="1828800" y="3092966"/>
            <a:ext cx="8229600" cy="1905000"/>
          </a:xfrm>
          <a:prstGeom prst="rect">
            <a:avLst/>
          </a:prstGeom>
          <a:solidFill>
            <a:srgbClr val="FF0000"/>
          </a:solidFill>
          <a:ln>
            <a:no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dirty="0"/>
              <a:t>Role of Intensive Team Coordinator</a:t>
            </a:r>
          </a:p>
        </p:txBody>
      </p:sp>
    </p:spTree>
    <p:extLst>
      <p:ext uri="{BB962C8B-B14F-4D97-AF65-F5344CB8AC3E}">
        <p14:creationId xmlns:p14="http://schemas.microsoft.com/office/powerpoint/2010/main" val="121481414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105400" cy="1143000"/>
          </a:xfrm>
        </p:spPr>
        <p:txBody>
          <a:bodyPr/>
          <a:lstStyle/>
          <a:p>
            <a:r>
              <a:rPr lang="en-US" dirty="0"/>
              <a:t>Activity #8</a:t>
            </a:r>
          </a:p>
        </p:txBody>
      </p:sp>
      <p:sp>
        <p:nvSpPr>
          <p:cNvPr id="5" name="Subtitle 4"/>
          <p:cNvSpPr>
            <a:spLocks noGrp="1"/>
          </p:cNvSpPr>
          <p:nvPr>
            <p:ph idx="1"/>
          </p:nvPr>
        </p:nvSpPr>
        <p:spPr>
          <a:xfrm>
            <a:off x="1790700" y="1417638"/>
            <a:ext cx="5486400" cy="4114800"/>
          </a:xfrm>
        </p:spPr>
        <p:txBody>
          <a:bodyPr>
            <a:normAutofit fontScale="92500" lnSpcReduction="10000"/>
          </a:bodyPr>
          <a:lstStyle/>
          <a:p>
            <a:pPr marL="0" indent="0">
              <a:buNone/>
            </a:pPr>
            <a:r>
              <a:rPr lang="en-US" sz="3000" dirty="0"/>
              <a:t>Complete </a:t>
            </a:r>
            <a:r>
              <a:rPr lang="en-US" sz="3000" i="1" dirty="0"/>
              <a:t>Team Profile and Meeting Schedule in workbook, pg. 9</a:t>
            </a:r>
          </a:p>
          <a:p>
            <a:pPr marL="0" indent="0">
              <a:buNone/>
            </a:pPr>
            <a:r>
              <a:rPr lang="en-US" sz="3000" i="1" dirty="0"/>
              <a:t>     1. Intensive Intervention         </a:t>
            </a:r>
          </a:p>
          <a:p>
            <a:pPr marL="0" indent="0">
              <a:buNone/>
            </a:pPr>
            <a:r>
              <a:rPr lang="en-US" sz="3000" i="1" dirty="0"/>
              <a:t>         Team Roster -</a:t>
            </a:r>
          </a:p>
          <a:p>
            <a:pPr marL="0" indent="0">
              <a:buNone/>
            </a:pPr>
            <a:r>
              <a:rPr lang="en-US" sz="3000" i="1" dirty="0"/>
              <a:t>           System Level</a:t>
            </a:r>
          </a:p>
          <a:p>
            <a:pPr marL="0" indent="0">
              <a:buNone/>
            </a:pPr>
            <a:r>
              <a:rPr lang="en-US" sz="3000" i="1" dirty="0"/>
              <a:t>           Student Referral/Review 			Level</a:t>
            </a:r>
          </a:p>
          <a:p>
            <a:pPr marL="0" indent="0">
              <a:spcBef>
                <a:spcPts val="0"/>
              </a:spcBef>
              <a:buNone/>
            </a:pPr>
            <a:r>
              <a:rPr lang="en-US" i="1" dirty="0"/>
              <a:t>        </a:t>
            </a:r>
            <a:r>
              <a:rPr lang="en-US" sz="2000" i="1" dirty="0"/>
              <a:t> List people who will always be on </a:t>
            </a:r>
          </a:p>
          <a:p>
            <a:pPr marL="0" indent="0">
              <a:spcBef>
                <a:spcPts val="0"/>
              </a:spcBef>
              <a:buNone/>
            </a:pPr>
            <a:r>
              <a:rPr lang="en-US" sz="2000" i="1" dirty="0"/>
              <a:t>		every Individual Student Team</a:t>
            </a:r>
          </a:p>
          <a:p>
            <a:pPr marL="0" indent="0">
              <a:buNone/>
            </a:pPr>
            <a:r>
              <a:rPr lang="en-US" i="1" dirty="0"/>
              <a:t>        </a:t>
            </a:r>
            <a:endParaRPr lang="en-US" dirty="0"/>
          </a:p>
          <a:p>
            <a:endParaRPr lang="en-US" dirty="0"/>
          </a:p>
        </p:txBody>
      </p:sp>
      <p:sp>
        <p:nvSpPr>
          <p:cNvPr id="6" name="object 2"/>
          <p:cNvSpPr/>
          <p:nvPr/>
        </p:nvSpPr>
        <p:spPr>
          <a:xfrm>
            <a:off x="7997287" y="-389333"/>
            <a:ext cx="4026976" cy="6890288"/>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dirty="0"/>
          </a:p>
        </p:txBody>
      </p:sp>
      <p:sp>
        <p:nvSpPr>
          <p:cNvPr id="2" name="Cloud Callout 1">
            <a:extLst>
              <a:ext uri="{FF2B5EF4-FFF2-40B4-BE49-F238E27FC236}">
                <a16:creationId xmlns:a16="http://schemas.microsoft.com/office/drawing/2014/main" id="{C19BE310-0480-0249-9D1B-4FFE46DEB74D}"/>
              </a:ext>
            </a:extLst>
          </p:cNvPr>
          <p:cNvSpPr/>
          <p:nvPr/>
        </p:nvSpPr>
        <p:spPr>
          <a:xfrm>
            <a:off x="9344026" y="1243013"/>
            <a:ext cx="2680238" cy="150018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p:txBody>
      </p:sp>
    </p:spTree>
    <p:extLst>
      <p:ext uri="{BB962C8B-B14F-4D97-AF65-F5344CB8AC3E}">
        <p14:creationId xmlns:p14="http://schemas.microsoft.com/office/powerpoint/2010/main" val="3775887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 for Request for Assistance: Individual Student Teams</a:t>
            </a:r>
          </a:p>
        </p:txBody>
      </p:sp>
      <p:pic>
        <p:nvPicPr>
          <p:cNvPr id="4" name="Content Placeholder 3" descr="meeting1.png"/>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2538" r="-42538"/>
          <a:stretch>
            <a:fillRect/>
          </a:stretch>
        </p:blipFill>
        <p:spPr>
          <a:xfrm>
            <a:off x="1981200" y="1649412"/>
            <a:ext cx="8229600" cy="4446588"/>
          </a:xfrm>
        </p:spPr>
      </p:pic>
      <p:grpSp>
        <p:nvGrpSpPr>
          <p:cNvPr id="5" name="Group 4"/>
          <p:cNvGrpSpPr/>
          <p:nvPr/>
        </p:nvGrpSpPr>
        <p:grpSpPr>
          <a:xfrm>
            <a:off x="10356574" y="785191"/>
            <a:ext cx="1404730" cy="12493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65732" y="3753256"/>
              <a:ext cx="914399" cy="839959"/>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64472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338" y="1111620"/>
            <a:ext cx="5875358" cy="485417"/>
          </a:xfrm>
          <a:noFill/>
        </p:spPr>
        <p:txBody>
          <a:bodyPr>
            <a:noAutofit/>
          </a:bodyPr>
          <a:lstStyle/>
          <a:p>
            <a:r>
              <a:rPr lang="en-US" sz="1950" dirty="0"/>
              <a:t>Example Request for Assistance Form</a:t>
            </a:r>
          </a:p>
        </p:txBody>
      </p:sp>
      <p:sp>
        <p:nvSpPr>
          <p:cNvPr id="3" name="Content Placeholder 2"/>
          <p:cNvSpPr>
            <a:spLocks noGrp="1"/>
          </p:cNvSpPr>
          <p:nvPr>
            <p:ph idx="1"/>
          </p:nvPr>
        </p:nvSpPr>
        <p:spPr>
          <a:xfrm>
            <a:off x="3741389" y="1655624"/>
            <a:ext cx="4548571" cy="371088"/>
          </a:xfrm>
        </p:spPr>
        <p:txBody>
          <a:bodyPr>
            <a:normAutofit/>
          </a:bodyPr>
          <a:lstStyle/>
          <a:p>
            <a:pPr marL="0" indent="0" algn="ctr">
              <a:buNone/>
            </a:pPr>
            <a:r>
              <a:rPr lang="en-US" sz="1200" dirty="0"/>
              <a:t>Number of ODR: __________ Number of nurses visits: ____________</a:t>
            </a:r>
          </a:p>
        </p:txBody>
      </p:sp>
      <p:graphicFrame>
        <p:nvGraphicFramePr>
          <p:cNvPr id="4" name="Object 3"/>
          <p:cNvGraphicFramePr>
            <a:graphicFrameLocks noChangeAspect="1"/>
          </p:cNvGraphicFramePr>
          <p:nvPr/>
        </p:nvGraphicFramePr>
        <p:xfrm>
          <a:off x="2840842" y="2104286"/>
          <a:ext cx="6684159" cy="4071631"/>
        </p:xfrm>
        <a:graphic>
          <a:graphicData uri="http://schemas.openxmlformats.org/presentationml/2006/ole">
            <mc:AlternateContent xmlns:mc="http://schemas.openxmlformats.org/markup-compatibility/2006">
              <mc:Choice xmlns:v="urn:schemas-microsoft-com:vml" Requires="v">
                <p:oleObj spid="_x0000_s2090" name="Document" r:id="rId4" imgW="8750300" imgH="5448300" progId="Word.Document.12">
                  <p:embed/>
                </p:oleObj>
              </mc:Choice>
              <mc:Fallback>
                <p:oleObj name="Document" r:id="rId4" imgW="8750300" imgH="5448300" progId="Word.Document.12">
                  <p:embed/>
                  <p:pic>
                    <p:nvPicPr>
                      <p:cNvPr id="4" name="Object 3"/>
                      <p:cNvPicPr>
                        <a:picLocks noChangeAspect="1" noChangeArrowheads="1"/>
                      </p:cNvPicPr>
                      <p:nvPr/>
                    </p:nvPicPr>
                    <p:blipFill>
                      <a:blip r:embed="rId5"/>
                      <a:srcRect/>
                      <a:stretch>
                        <a:fillRect/>
                      </a:stretch>
                    </p:blipFill>
                    <p:spPr bwMode="auto">
                      <a:xfrm>
                        <a:off x="2840842" y="2104286"/>
                        <a:ext cx="6684159" cy="4071631"/>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E989E402-C05C-5F4E-9E5B-479187964BDD}"/>
              </a:ext>
            </a:extLst>
          </p:cNvPr>
          <p:cNvSpPr txBox="1"/>
          <p:nvPr/>
        </p:nvSpPr>
        <p:spPr>
          <a:xfrm>
            <a:off x="2971801" y="1257300"/>
            <a:ext cx="184731" cy="369332"/>
          </a:xfrm>
          <a:prstGeom prst="rect">
            <a:avLst/>
          </a:prstGeom>
          <a:noFill/>
        </p:spPr>
        <p:txBody>
          <a:bodyPr wrap="none" rtlCol="0">
            <a:spAutoFit/>
          </a:bodyPr>
          <a:lstStyle/>
          <a:p>
            <a:endParaRPr lang="en-US" dirty="0"/>
          </a:p>
        </p:txBody>
      </p:sp>
      <p:grpSp>
        <p:nvGrpSpPr>
          <p:cNvPr id="7" name="Group 6">
            <a:extLst>
              <a:ext uri="{FF2B5EF4-FFF2-40B4-BE49-F238E27FC236}">
                <a16:creationId xmlns:a16="http://schemas.microsoft.com/office/drawing/2014/main" id="{AF92342B-9E89-A74E-8A47-6B3AAACC7B56}"/>
              </a:ext>
            </a:extLst>
          </p:cNvPr>
          <p:cNvGrpSpPr/>
          <p:nvPr/>
        </p:nvGrpSpPr>
        <p:grpSpPr>
          <a:xfrm>
            <a:off x="8632135" y="364963"/>
            <a:ext cx="1785730" cy="1493312"/>
            <a:chOff x="3184855" y="2847536"/>
            <a:chExt cx="2090530" cy="2273104"/>
          </a:xfrm>
        </p:grpSpPr>
        <p:sp>
          <p:nvSpPr>
            <p:cNvPr id="9" name="5-Point Star 8">
              <a:extLst>
                <a:ext uri="{FF2B5EF4-FFF2-40B4-BE49-F238E27FC236}">
                  <a16:creationId xmlns:a16="http://schemas.microsoft.com/office/drawing/2014/main" id="{1903BC72-F999-2741-8B15-18B3962087EB}"/>
                </a:ext>
              </a:extLst>
            </p:cNvPr>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BF03311-411B-454D-AF09-31AE879BAA11}"/>
                </a:ext>
              </a:extLst>
            </p:cNvPr>
            <p:cNvSpPr txBox="1"/>
            <p:nvPr/>
          </p:nvSpPr>
          <p:spPr>
            <a:xfrm>
              <a:off x="3772920" y="3753256"/>
              <a:ext cx="914400" cy="702742"/>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607873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5105400" cy="1143000"/>
          </a:xfrm>
        </p:spPr>
        <p:txBody>
          <a:bodyPr/>
          <a:lstStyle/>
          <a:p>
            <a:r>
              <a:rPr lang="en-US" dirty="0"/>
              <a:t>Activity #9</a:t>
            </a:r>
          </a:p>
        </p:txBody>
      </p:sp>
      <p:sp>
        <p:nvSpPr>
          <p:cNvPr id="5" name="Subtitle 4"/>
          <p:cNvSpPr>
            <a:spLocks noGrp="1"/>
          </p:cNvSpPr>
          <p:nvPr>
            <p:ph idx="1"/>
          </p:nvPr>
        </p:nvSpPr>
        <p:spPr>
          <a:xfrm>
            <a:off x="1998785" y="1460552"/>
            <a:ext cx="4953000" cy="4876800"/>
          </a:xfrm>
        </p:spPr>
        <p:txBody>
          <a:bodyPr/>
          <a:lstStyle/>
          <a:p>
            <a:pPr>
              <a:buFont typeface="Arial" panose="020B0604020202020204" pitchFamily="34" charset="0"/>
              <a:buChar char="•"/>
            </a:pPr>
            <a:r>
              <a:rPr lang="en-US" dirty="0"/>
              <a:t>Develop a </a:t>
            </a:r>
            <a:r>
              <a:rPr lang="en-US" i="1" dirty="0"/>
              <a:t>Request for Assistance Process</a:t>
            </a:r>
            <a:r>
              <a:rPr lang="en-US" dirty="0"/>
              <a:t> to refer a student for development of intensive level supports</a:t>
            </a:r>
          </a:p>
          <a:p>
            <a:pPr>
              <a:buFont typeface="Arial" panose="020B0604020202020204" pitchFamily="34" charset="0"/>
              <a:buChar char="•"/>
            </a:pPr>
            <a:r>
              <a:rPr lang="en-US" dirty="0"/>
              <a:t>Record this in your </a:t>
            </a:r>
            <a:r>
              <a:rPr lang="en-US" b="1" dirty="0"/>
              <a:t>workbook</a:t>
            </a:r>
            <a:r>
              <a:rPr lang="en-US" dirty="0"/>
              <a:t>, page 11</a:t>
            </a:r>
            <a:r>
              <a:rPr lang="en-US" i="1" dirty="0">
                <a:solidFill>
                  <a:srgbClr val="FF0000"/>
                </a:solidFill>
              </a:rPr>
              <a:t>      </a:t>
            </a:r>
            <a:endParaRPr lang="en-US" dirty="0">
              <a:solidFill>
                <a:srgbClr val="FF0000"/>
              </a:solidFill>
            </a:endParaRPr>
          </a:p>
          <a:p>
            <a:endParaRPr lang="en-US" dirty="0"/>
          </a:p>
        </p:txBody>
      </p:sp>
      <p:sp>
        <p:nvSpPr>
          <p:cNvPr id="6"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517548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748E-FEC6-FF4F-A5B3-0ED2EE87B676}"/>
              </a:ext>
            </a:extLst>
          </p:cNvPr>
          <p:cNvSpPr>
            <a:spLocks noGrp="1"/>
          </p:cNvSpPr>
          <p:nvPr>
            <p:ph type="title"/>
          </p:nvPr>
        </p:nvSpPr>
        <p:spPr/>
        <p:txBody>
          <a:bodyPr/>
          <a:lstStyle/>
          <a:p>
            <a:r>
              <a:rPr lang="en-US" b="1" dirty="0"/>
              <a:t>Continuum: Mindset Shift	</a:t>
            </a:r>
            <a:endParaRPr lang="en-US" dirty="0"/>
          </a:p>
        </p:txBody>
      </p:sp>
      <p:pic>
        <p:nvPicPr>
          <p:cNvPr id="1026" name="Picture 2" descr="https://lh5.googleusercontent.com/3-Q3JmZt7Mb3JoQu3oSl3Vuopkgt-5-jBlA1wxExxiI2OksQhiAS1d_6ySeUzddZcd7LkX1dEG9GUT8Rp060qONGxuVCzUatJ4_88OGN-ZnhWajTGMkkxtOI_jsVuk70nbEcskUy">
            <a:extLst>
              <a:ext uri="{FF2B5EF4-FFF2-40B4-BE49-F238E27FC236}">
                <a16:creationId xmlns:a16="http://schemas.microsoft.com/office/drawing/2014/main" id="{A1067F90-CD0C-0B47-A5E7-9B3BA4B82B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6489" y="2400896"/>
            <a:ext cx="7439025" cy="2914650"/>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CF8FAFC4-7C61-D349-9BDE-AAB75B4D5C03}"/>
              </a:ext>
            </a:extLst>
          </p:cNvPr>
          <p:cNvSpPr/>
          <p:nvPr/>
        </p:nvSpPr>
        <p:spPr>
          <a:xfrm>
            <a:off x="9129713" y="401510"/>
            <a:ext cx="2443161" cy="164160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Meaningful Participation</a:t>
            </a:r>
          </a:p>
        </p:txBody>
      </p:sp>
    </p:spTree>
    <p:extLst>
      <p:ext uri="{BB962C8B-B14F-4D97-AF65-F5344CB8AC3E}">
        <p14:creationId xmlns:p14="http://schemas.microsoft.com/office/powerpoint/2010/main" val="27574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95400" y="0"/>
          <a:ext cx="8077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TextBox 4"/>
          <p:cNvSpPr txBox="1">
            <a:spLocks noChangeArrowheads="1"/>
          </p:cNvSpPr>
          <p:nvPr/>
        </p:nvSpPr>
        <p:spPr bwMode="auto">
          <a:xfrm>
            <a:off x="8915401" y="3295472"/>
            <a:ext cx="178752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cs typeface="Calibri"/>
              </a:rPr>
              <a:t>Adapted from: Dunlap et al. (2010)</a:t>
            </a:r>
            <a:r>
              <a:rPr lang="en-US" sz="1800" i="1" dirty="0">
                <a:latin typeface="Calibri"/>
                <a:cs typeface="Calibri"/>
              </a:rPr>
              <a:t>. Prevent, Teach, Reinforce</a:t>
            </a:r>
          </a:p>
        </p:txBody>
      </p:sp>
      <p:sp>
        <p:nvSpPr>
          <p:cNvPr id="7" name="TextBox 6"/>
          <p:cNvSpPr txBox="1"/>
          <p:nvPr/>
        </p:nvSpPr>
        <p:spPr>
          <a:xfrm rot="10800000" flipH="1" flipV="1">
            <a:off x="3810002" y="2286000"/>
            <a:ext cx="2938463" cy="2308324"/>
          </a:xfrm>
          <a:prstGeom prst="rect">
            <a:avLst/>
          </a:prstGeom>
          <a:noFill/>
        </p:spPr>
        <p:txBody>
          <a:bodyPr>
            <a:spAutoFit/>
          </a:bodyPr>
          <a:lstStyle/>
          <a:p>
            <a:pPr algn="ctr">
              <a:defRPr/>
            </a:pPr>
            <a:r>
              <a:rPr lang="en-US" sz="3600" dirty="0">
                <a:latin typeface="+mj-lt"/>
              </a:rPr>
              <a:t>Vermont’s Planning Process for Students</a:t>
            </a:r>
          </a:p>
        </p:txBody>
      </p:sp>
      <p:pic>
        <p:nvPicPr>
          <p:cNvPr id="2" name="Picture 1"/>
          <p:cNvPicPr>
            <a:picLocks noChangeAspect="1"/>
          </p:cNvPicPr>
          <p:nvPr/>
        </p:nvPicPr>
        <p:blipFill rotWithShape="1">
          <a:blip r:embed="rId8"/>
          <a:srcRect l="13326" t="13104" r="19238"/>
          <a:stretch/>
        </p:blipFill>
        <p:spPr>
          <a:xfrm>
            <a:off x="8839201" y="4537848"/>
            <a:ext cx="1741431" cy="2243952"/>
          </a:xfrm>
          <a:prstGeom prst="rect">
            <a:avLst/>
          </a:prstGeom>
        </p:spPr>
      </p:pic>
      <p:sp>
        <p:nvSpPr>
          <p:cNvPr id="3" name="TextBox 2">
            <a:extLst>
              <a:ext uri="{FF2B5EF4-FFF2-40B4-BE49-F238E27FC236}">
                <a16:creationId xmlns:a16="http://schemas.microsoft.com/office/drawing/2014/main" id="{999574E0-0DDE-BD45-A86B-1325E4BC3D20}"/>
              </a:ext>
            </a:extLst>
          </p:cNvPr>
          <p:cNvSpPr txBox="1"/>
          <p:nvPr/>
        </p:nvSpPr>
        <p:spPr>
          <a:xfrm>
            <a:off x="6761019" y="6844145"/>
            <a:ext cx="4445319" cy="369332"/>
          </a:xfrm>
          <a:prstGeom prst="rect">
            <a:avLst/>
          </a:prstGeom>
          <a:noFill/>
        </p:spPr>
        <p:txBody>
          <a:bodyPr wrap="none" rtlCol="0">
            <a:spAutoFit/>
          </a:bodyPr>
          <a:lstStyle/>
          <a:p>
            <a:r>
              <a:rPr lang="en-US" dirty="0" err="1"/>
              <a:t>Inserst</a:t>
            </a:r>
            <a:r>
              <a:rPr lang="en-US" dirty="0"/>
              <a:t> this as transition slide for each section</a:t>
            </a:r>
          </a:p>
        </p:txBody>
      </p:sp>
    </p:spTree>
    <p:extLst>
      <p:ext uri="{BB962C8B-B14F-4D97-AF65-F5344CB8AC3E}">
        <p14:creationId xmlns:p14="http://schemas.microsoft.com/office/powerpoint/2010/main" val="197889223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D89DDB-8D82-504D-90A6-1B87D19C6A6C}"/>
              </a:ext>
            </a:extLst>
          </p:cNvPr>
          <p:cNvGrpSpPr/>
          <p:nvPr/>
        </p:nvGrpSpPr>
        <p:grpSpPr>
          <a:xfrm>
            <a:off x="3200401" y="990601"/>
            <a:ext cx="5334000" cy="4953000"/>
            <a:chOff x="3020461" y="2062"/>
            <a:chExt cx="1932533" cy="1932533"/>
          </a:xfrm>
        </p:grpSpPr>
        <p:sp>
          <p:nvSpPr>
            <p:cNvPr id="5" name="Oval 4">
              <a:extLst>
                <a:ext uri="{FF2B5EF4-FFF2-40B4-BE49-F238E27FC236}">
                  <a16:creationId xmlns:a16="http://schemas.microsoft.com/office/drawing/2014/main" id="{27A37CE5-8FFB-F346-A03F-ACC7309426CE}"/>
                </a:ext>
              </a:extLst>
            </p:cNvPr>
            <p:cNvSpPr/>
            <p:nvPr/>
          </p:nvSpPr>
          <p:spPr>
            <a:xfrm>
              <a:off x="3020461" y="2062"/>
              <a:ext cx="1932533" cy="193253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9D194C66-1D35-3440-9807-0FBEA92D4460}"/>
                </a:ext>
              </a:extLst>
            </p:cNvPr>
            <p:cNvSpPr txBox="1"/>
            <p:nvPr/>
          </p:nvSpPr>
          <p:spPr>
            <a:xfrm>
              <a:off x="3303474" y="285075"/>
              <a:ext cx="1366507" cy="1366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4400" dirty="0"/>
                <a:t>1. Teaming</a:t>
              </a:r>
            </a:p>
          </p:txBody>
        </p:sp>
      </p:grpSp>
    </p:spTree>
    <p:extLst>
      <p:ext uri="{BB962C8B-B14F-4D97-AF65-F5344CB8AC3E}">
        <p14:creationId xmlns:p14="http://schemas.microsoft.com/office/powerpoint/2010/main" val="38540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t>Recommended Team Members</a:t>
            </a:r>
          </a:p>
        </p:txBody>
      </p:sp>
      <p:graphicFrame>
        <p:nvGraphicFramePr>
          <p:cNvPr id="2" name="Content Placeholder 1"/>
          <p:cNvGraphicFramePr>
            <a:graphicFrameLocks noGrp="1"/>
          </p:cNvGraphicFramePr>
          <p:nvPr>
            <p:ph idx="1"/>
          </p:nvPr>
        </p:nvGraphicFramePr>
        <p:xfrm>
          <a:off x="1066800" y="14478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277100" y="1985826"/>
            <a:ext cx="3276600" cy="4031873"/>
          </a:xfrm>
          <a:prstGeom prst="rect">
            <a:avLst/>
          </a:prstGeom>
        </p:spPr>
        <p:txBody>
          <a:bodyPr wrap="square">
            <a:spAutoFit/>
          </a:bodyPr>
          <a:lstStyle/>
          <a:p>
            <a:pPr eaLnBrk="1" hangingPunct="1"/>
            <a:r>
              <a:rPr lang="en-US" sz="3200" dirty="0">
                <a:latin typeface="Calibri"/>
                <a:cs typeface="Calibri"/>
              </a:rPr>
              <a:t>People who are actively involved with the student and invested in the student’</a:t>
            </a:r>
            <a:r>
              <a:rPr lang="en-US" altLang="ja-JP" sz="3200" dirty="0">
                <a:latin typeface="Calibri"/>
                <a:cs typeface="Calibri"/>
              </a:rPr>
              <a:t>s success </a:t>
            </a:r>
            <a:r>
              <a:rPr lang="en-US" sz="3200" dirty="0">
                <a:latin typeface="Calibri"/>
                <a:cs typeface="Calibri"/>
              </a:rPr>
              <a:t>+ Input from student as appropriate!</a:t>
            </a:r>
          </a:p>
        </p:txBody>
      </p:sp>
      <p:grpSp>
        <p:nvGrpSpPr>
          <p:cNvPr id="5" name="Group 4"/>
          <p:cNvGrpSpPr/>
          <p:nvPr/>
        </p:nvGrpSpPr>
        <p:grpSpPr>
          <a:xfrm>
            <a:off x="9405730" y="660264"/>
            <a:ext cx="1480930" cy="13255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18768691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Responsibilities of Individual Student Teams</a:t>
            </a:r>
          </a:p>
        </p:txBody>
      </p:sp>
      <p:sp>
        <p:nvSpPr>
          <p:cNvPr id="3" name="Content Placeholder 2"/>
          <p:cNvSpPr>
            <a:spLocks noGrp="1"/>
          </p:cNvSpPr>
          <p:nvPr>
            <p:ph idx="1"/>
          </p:nvPr>
        </p:nvSpPr>
        <p:spPr/>
        <p:txBody>
          <a:bodyPr/>
          <a:lstStyle/>
          <a:p>
            <a:r>
              <a:rPr lang="en-US" sz="2600" dirty="0"/>
              <a:t>Meet weekly at first, then less frequently per need</a:t>
            </a:r>
          </a:p>
          <a:p>
            <a:r>
              <a:rPr lang="en-US" sz="2600" dirty="0"/>
              <a:t>Set up meeting schedule at the beginning</a:t>
            </a:r>
          </a:p>
          <a:p>
            <a:r>
              <a:rPr lang="en-US" sz="2600" dirty="0"/>
              <a:t>Agree on initial behavioral goals for student</a:t>
            </a:r>
          </a:p>
          <a:p>
            <a:r>
              <a:rPr lang="en-US" sz="2600" dirty="0"/>
              <a:t>Participate in completing FBA for the F-BSP</a:t>
            </a:r>
          </a:p>
          <a:p>
            <a:r>
              <a:rPr lang="en-US" sz="2600" dirty="0"/>
              <a:t>Develop BSP (and, if needed, Crisis Plan)</a:t>
            </a:r>
          </a:p>
          <a:p>
            <a:r>
              <a:rPr lang="en-US" sz="2600" dirty="0"/>
              <a:t>Train additional staff to implement BSP</a:t>
            </a:r>
          </a:p>
          <a:p>
            <a:r>
              <a:rPr lang="en-US" sz="2600" dirty="0"/>
              <a:t>Oversee implementation of BSP</a:t>
            </a:r>
          </a:p>
          <a:p>
            <a:r>
              <a:rPr lang="en-US" sz="2600" dirty="0"/>
              <a:t>Collect and review data to evaluate effectiveness and fidelity of BSP</a:t>
            </a:r>
          </a:p>
          <a:p>
            <a:r>
              <a:rPr lang="en-US" sz="2600" dirty="0"/>
              <a:t>Revise BSP as needed</a:t>
            </a:r>
          </a:p>
          <a:p>
            <a:endParaRPr lang="en-US" sz="2600" dirty="0"/>
          </a:p>
          <a:p>
            <a:endParaRPr lang="en-US" sz="2600" dirty="0"/>
          </a:p>
          <a:p>
            <a:endParaRPr lang="en-US" sz="2600" dirty="0"/>
          </a:p>
        </p:txBody>
      </p:sp>
      <p:grpSp>
        <p:nvGrpSpPr>
          <p:cNvPr id="4" name="Group 3"/>
          <p:cNvGrpSpPr/>
          <p:nvPr/>
        </p:nvGrpSpPr>
        <p:grpSpPr>
          <a:xfrm>
            <a:off x="10104782" y="1162844"/>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3876492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Team Members</a:t>
            </a:r>
          </a:p>
        </p:txBody>
      </p:sp>
      <p:graphicFrame>
        <p:nvGraphicFramePr>
          <p:cNvPr id="4" name="Content Placeholder 3"/>
          <p:cNvGraphicFramePr>
            <a:graphicFrameLocks noGrp="1"/>
          </p:cNvGraphicFramePr>
          <p:nvPr>
            <p:ph idx="1"/>
          </p:nvPr>
        </p:nvGraphicFramePr>
        <p:xfrm>
          <a:off x="1981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9508435" y="334963"/>
            <a:ext cx="1404730" cy="12954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6"/>
              <a:ext cx="914399" cy="810107"/>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46211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Team Meeting Structure</a:t>
            </a:r>
          </a:p>
        </p:txBody>
      </p:sp>
      <p:sp>
        <p:nvSpPr>
          <p:cNvPr id="3" name="Content Placeholder 2"/>
          <p:cNvSpPr>
            <a:spLocks noGrp="1"/>
          </p:cNvSpPr>
          <p:nvPr>
            <p:ph idx="1"/>
          </p:nvPr>
        </p:nvSpPr>
        <p:spPr/>
        <p:txBody>
          <a:bodyPr/>
          <a:lstStyle/>
          <a:p>
            <a:pPr marL="514350" indent="-514350">
              <a:buFont typeface="+mj-lt"/>
              <a:buAutoNum type="arabicPeriod"/>
            </a:pPr>
            <a:r>
              <a:rPr lang="en-US" dirty="0"/>
              <a:t>Start with positives!</a:t>
            </a:r>
          </a:p>
          <a:p>
            <a:pPr marL="514350" indent="-514350">
              <a:buFont typeface="+mj-lt"/>
              <a:buAutoNum type="arabicPeriod"/>
            </a:pPr>
            <a:r>
              <a:rPr lang="en-US" dirty="0"/>
              <a:t>Review all relevant data</a:t>
            </a:r>
          </a:p>
          <a:p>
            <a:pPr marL="514350" indent="-514350">
              <a:buFont typeface="+mj-lt"/>
              <a:buAutoNum type="arabicPeriod"/>
            </a:pPr>
            <a:r>
              <a:rPr lang="en-US" dirty="0"/>
              <a:t>Brainstorm ideas based on data</a:t>
            </a:r>
          </a:p>
          <a:p>
            <a:pPr marL="514350" indent="-514350">
              <a:buFont typeface="+mj-lt"/>
              <a:buAutoNum type="arabicPeriod"/>
            </a:pPr>
            <a:r>
              <a:rPr lang="en-US" dirty="0"/>
              <a:t>Discuss, prioritize, make data-based decisions</a:t>
            </a:r>
          </a:p>
          <a:p>
            <a:pPr marL="514350" indent="-514350">
              <a:buFont typeface="+mj-lt"/>
              <a:buAutoNum type="arabicPeriod"/>
            </a:pPr>
            <a:r>
              <a:rPr lang="en-US" dirty="0"/>
              <a:t>Gain consensus and implement agreed upon steps</a:t>
            </a:r>
          </a:p>
          <a:p>
            <a:pPr marL="0" indent="0" algn="ctr">
              <a:buNone/>
            </a:pPr>
            <a:r>
              <a:rPr lang="en-US" sz="3600" b="1" i="1" dirty="0">
                <a:solidFill>
                  <a:srgbClr val="FF0000"/>
                </a:solidFill>
              </a:rPr>
              <a:t>STICK WITH YOUR AGENDA</a:t>
            </a:r>
          </a:p>
        </p:txBody>
      </p:sp>
    </p:spTree>
    <p:extLst>
      <p:ext uri="{BB962C8B-B14F-4D97-AF65-F5344CB8AC3E}">
        <p14:creationId xmlns:p14="http://schemas.microsoft.com/office/powerpoint/2010/main" val="2820641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97D-8FE0-574C-BBD7-FFCFC06B8657}"/>
              </a:ext>
            </a:extLst>
          </p:cNvPr>
          <p:cNvSpPr>
            <a:spLocks noGrp="1"/>
          </p:cNvSpPr>
          <p:nvPr>
            <p:ph type="title"/>
          </p:nvPr>
        </p:nvSpPr>
        <p:spPr/>
        <p:txBody>
          <a:bodyPr/>
          <a:lstStyle/>
          <a:p>
            <a:r>
              <a:rPr lang="en-US" dirty="0"/>
              <a:t>Family Permission Example</a:t>
            </a:r>
          </a:p>
        </p:txBody>
      </p:sp>
      <p:pic>
        <p:nvPicPr>
          <p:cNvPr id="5" name="Content Placeholder 4">
            <a:extLst>
              <a:ext uri="{FF2B5EF4-FFF2-40B4-BE49-F238E27FC236}">
                <a16:creationId xmlns:a16="http://schemas.microsoft.com/office/drawing/2014/main" id="{64086E0B-80AA-9940-AAFC-1A48DE5B73E2}"/>
              </a:ext>
            </a:extLst>
          </p:cNvPr>
          <p:cNvPicPr>
            <a:picLocks noGrp="1" noChangeAspect="1"/>
          </p:cNvPicPr>
          <p:nvPr>
            <p:ph idx="1"/>
          </p:nvPr>
        </p:nvPicPr>
        <p:blipFill>
          <a:blip r:embed="rId2"/>
          <a:stretch>
            <a:fillRect/>
          </a:stretch>
        </p:blipFill>
        <p:spPr>
          <a:xfrm>
            <a:off x="2667000" y="1407152"/>
            <a:ext cx="6934200" cy="4886381"/>
          </a:xfrm>
        </p:spPr>
      </p:pic>
    </p:spTree>
    <p:extLst>
      <p:ext uri="{BB962C8B-B14F-4D97-AF65-F5344CB8AC3E}">
        <p14:creationId xmlns:p14="http://schemas.microsoft.com/office/powerpoint/2010/main" val="1595652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 Family Support Resources</a:t>
            </a:r>
          </a:p>
        </p:txBody>
      </p:sp>
      <p:sp>
        <p:nvSpPr>
          <p:cNvPr id="3" name="Content Placeholder 2"/>
          <p:cNvSpPr>
            <a:spLocks noGrp="1"/>
          </p:cNvSpPr>
          <p:nvPr>
            <p:ph idx="1"/>
          </p:nvPr>
        </p:nvSpPr>
        <p:spPr/>
        <p:txBody>
          <a:bodyPr/>
          <a:lstStyle/>
          <a:p>
            <a:pPr marL="0" indent="0">
              <a:buNone/>
            </a:pPr>
            <a:r>
              <a:rPr lang="en-US" u="sng" dirty="0">
                <a:hlinkClick r:id="rId3"/>
              </a:rPr>
              <a:t>www.vermontfamilynetwork.org</a:t>
            </a:r>
            <a:endParaRPr lang="en-US" u="sng" dirty="0"/>
          </a:p>
          <a:p>
            <a:pPr marL="0" indent="0">
              <a:buNone/>
            </a:pPr>
            <a:endParaRPr lang="en-US" u="sng" dirty="0"/>
          </a:p>
          <a:p>
            <a:endParaRPr lang="en-US" dirty="0"/>
          </a:p>
          <a:p>
            <a:endParaRPr lang="en-US" dirty="0"/>
          </a:p>
          <a:p>
            <a:endParaRPr lang="en-US" dirty="0"/>
          </a:p>
          <a:p>
            <a:pPr marL="0" indent="0" algn="r">
              <a:buNone/>
            </a:pPr>
            <a:r>
              <a:rPr lang="en-US" u="sng" dirty="0">
                <a:hlinkClick r:id="rId3"/>
              </a:rPr>
              <a:t>www.vffcmh.org</a:t>
            </a:r>
            <a:endParaRPr lang="en-US" u="sng" dirty="0"/>
          </a:p>
          <a:p>
            <a:endParaRPr lang="en-US" dirty="0"/>
          </a:p>
        </p:txBody>
      </p:sp>
      <p:pic>
        <p:nvPicPr>
          <p:cNvPr id="4" name="Picture 3" descr="VFN-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266" y="2590800"/>
            <a:ext cx="3435347" cy="1905000"/>
          </a:xfrm>
          <a:prstGeom prst="rect">
            <a:avLst/>
          </a:prstGeom>
        </p:spPr>
      </p:pic>
      <p:pic>
        <p:nvPicPr>
          <p:cNvPr id="5" name="Picture 4"/>
          <p:cNvPicPr>
            <a:picLocks noChangeAspect="1"/>
          </p:cNvPicPr>
          <p:nvPr/>
        </p:nvPicPr>
        <p:blipFill>
          <a:blip r:embed="rId5"/>
          <a:stretch>
            <a:fillRect/>
          </a:stretch>
        </p:blipFill>
        <p:spPr>
          <a:xfrm>
            <a:off x="7467600" y="2438403"/>
            <a:ext cx="2278194" cy="2207316"/>
          </a:xfrm>
          <a:prstGeom prst="rect">
            <a:avLst/>
          </a:prstGeom>
        </p:spPr>
      </p:pic>
    </p:spTree>
    <p:extLst>
      <p:ext uri="{BB962C8B-B14F-4D97-AF65-F5344CB8AC3E}">
        <p14:creationId xmlns:p14="http://schemas.microsoft.com/office/powerpoint/2010/main" val="23662232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562600" cy="1143000"/>
          </a:xfrm>
        </p:spPr>
        <p:txBody>
          <a:bodyPr/>
          <a:lstStyle/>
          <a:p>
            <a:r>
              <a:rPr lang="en-US" dirty="0"/>
              <a:t>Activity #10</a:t>
            </a:r>
          </a:p>
        </p:txBody>
      </p:sp>
      <p:sp>
        <p:nvSpPr>
          <p:cNvPr id="4" name="Subtitle 3"/>
          <p:cNvSpPr>
            <a:spLocks noGrp="1"/>
          </p:cNvSpPr>
          <p:nvPr>
            <p:ph idx="1"/>
          </p:nvPr>
        </p:nvSpPr>
        <p:spPr/>
        <p:txBody>
          <a:bodyPr/>
          <a:lstStyle/>
          <a:p>
            <a:pPr marL="0" indent="0">
              <a:buNone/>
            </a:pPr>
            <a:r>
              <a:rPr lang="en-US" sz="4000" dirty="0"/>
              <a:t>Heart of the Matter, </a:t>
            </a:r>
          </a:p>
          <a:p>
            <a:pPr marL="0" indent="0">
              <a:buNone/>
            </a:pPr>
            <a:r>
              <a:rPr lang="en-US" sz="4000" dirty="0"/>
              <a:t>Part 2 </a:t>
            </a:r>
          </a:p>
          <a:p>
            <a:pPr marL="0" indent="0">
              <a:buNone/>
            </a:pPr>
            <a:r>
              <a:rPr lang="en-US" sz="4000" dirty="0"/>
              <a:t>(in workbook, pg. 12)</a:t>
            </a:r>
          </a:p>
        </p:txBody>
      </p:sp>
      <p:sp>
        <p:nvSpPr>
          <p:cNvPr id="5"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210036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74638"/>
            <a:ext cx="5334000" cy="1143000"/>
          </a:xfrm>
        </p:spPr>
        <p:txBody>
          <a:bodyPr/>
          <a:lstStyle/>
          <a:p>
            <a:r>
              <a:rPr lang="en-US" dirty="0"/>
              <a:t>Activity #11</a:t>
            </a:r>
          </a:p>
        </p:txBody>
      </p:sp>
      <p:sp>
        <p:nvSpPr>
          <p:cNvPr id="21507" name="Content Placeholder 2"/>
          <p:cNvSpPr>
            <a:spLocks noGrp="1"/>
          </p:cNvSpPr>
          <p:nvPr>
            <p:ph idx="1"/>
          </p:nvPr>
        </p:nvSpPr>
        <p:spPr>
          <a:xfrm>
            <a:off x="1790070" y="1448830"/>
            <a:ext cx="4953000" cy="5090553"/>
          </a:xfrm>
        </p:spPr>
        <p:txBody>
          <a:bodyPr/>
          <a:lstStyle/>
          <a:p>
            <a:pPr>
              <a:buFont typeface="Arial" panose="020B0604020202020204" pitchFamily="34" charset="0"/>
              <a:buChar char="•"/>
            </a:pPr>
            <a:r>
              <a:rPr lang="en-US" dirty="0"/>
              <a:t>Review/complete/plan steps from </a:t>
            </a:r>
            <a:r>
              <a:rPr lang="en-US" i="1" dirty="0"/>
              <a:t>Family Engagement Checklist </a:t>
            </a:r>
            <a:r>
              <a:rPr lang="en-US" dirty="0"/>
              <a:t>in workbook (pgs. 13-14)</a:t>
            </a:r>
          </a:p>
          <a:p>
            <a:pPr>
              <a:buFont typeface="Arial" panose="020B0604020202020204" pitchFamily="34" charset="0"/>
              <a:buChar char="•"/>
            </a:pPr>
            <a:r>
              <a:rPr lang="en-US" i="1" dirty="0"/>
              <a:t>Develop Family Awareness and Consent &amp; Student Awareness </a:t>
            </a:r>
            <a:r>
              <a:rPr lang="en-US" dirty="0"/>
              <a:t>sections of your in your workbook</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object 2"/>
          <p:cNvSpPr/>
          <p:nvPr/>
        </p:nvSpPr>
        <p:spPr>
          <a:xfrm>
            <a:off x="6743070"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dirty="0"/>
          </a:p>
        </p:txBody>
      </p:sp>
      <p:sp>
        <p:nvSpPr>
          <p:cNvPr id="3" name="Cloud Callout 2">
            <a:extLst>
              <a:ext uri="{FF2B5EF4-FFF2-40B4-BE49-F238E27FC236}">
                <a16:creationId xmlns:a16="http://schemas.microsoft.com/office/drawing/2014/main" id="{D4163CD0-F7A7-6B4D-A1E4-30B6956C895E}"/>
              </a:ext>
            </a:extLst>
          </p:cNvPr>
          <p:cNvSpPr/>
          <p:nvPr/>
        </p:nvSpPr>
        <p:spPr>
          <a:xfrm>
            <a:off x="8886825" y="1214438"/>
            <a:ext cx="2618115" cy="221456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Representation</a:t>
            </a:r>
          </a:p>
          <a:p>
            <a:pPr algn="ctr"/>
            <a:endParaRPr lang="en-US" dirty="0"/>
          </a:p>
          <a:p>
            <a:pPr algn="ctr"/>
            <a:r>
              <a:rPr lang="en-US" dirty="0"/>
              <a:t>Meaningful Participation</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95369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76806" y="5685381"/>
            <a:ext cx="1608855" cy="87967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8671004" y="5737509"/>
            <a:ext cx="553187" cy="75239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816068" y="5729438"/>
            <a:ext cx="8560174" cy="907116"/>
          </a:xfrm>
          <a:prstGeom prst="rect">
            <a:avLst/>
          </a:prstGeom>
        </p:spPr>
        <p:txBody>
          <a:bodyPr vert="horz" wrap="square" lIns="0" tIns="0" rIns="0" bIns="0" rtlCol="0">
            <a:noAutofit/>
          </a:bodyPr>
          <a:lstStyle/>
          <a:p>
            <a:pPr marL="7319186" marR="159637" indent="634625" algn="r">
              <a:lnSpc>
                <a:spcPct val="102099"/>
              </a:lnSpc>
            </a:pPr>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r>
              <a:rPr sz="1147" spc="53" dirty="0">
                <a:solidFill>
                  <a:srgbClr val="FFFFFF"/>
                </a:solidFill>
                <a:latin typeface="Times New Roman"/>
                <a:cs typeface="Times New Roman"/>
              </a:rPr>
              <a:t> </a:t>
            </a:r>
            <a:r>
              <a:rPr sz="1147" spc="88" dirty="0">
                <a:solidFill>
                  <a:srgbClr val="FFFFFF"/>
                </a:solidFill>
                <a:latin typeface="Times New Roman"/>
                <a:cs typeface="Times New Roman"/>
              </a:rPr>
              <a:t>on</a:t>
            </a:r>
            <a:r>
              <a:rPr sz="1147" spc="-18" dirty="0">
                <a:solidFill>
                  <a:srgbClr val="FFFFFF"/>
                </a:solidFill>
                <a:latin typeface="Times New Roman"/>
                <a:cs typeface="Times New Roman"/>
              </a:rPr>
              <a:t> </a:t>
            </a:r>
            <a:r>
              <a:rPr sz="1147" spc="12" dirty="0">
                <a:solidFill>
                  <a:srgbClr val="FFFFFF"/>
                </a:solidFill>
                <a:latin typeface="Times New Roman"/>
                <a:cs typeface="Times New Roman"/>
              </a:rPr>
              <a:t>Disability</a:t>
            </a:r>
            <a:r>
              <a:rPr sz="1147" spc="9" dirty="0">
                <a:solidFill>
                  <a:srgbClr val="FFFFFF"/>
                </a:solidFill>
                <a:latin typeface="Times New Roman"/>
                <a:cs typeface="Times New Roman"/>
              </a:rPr>
              <a:t> </a:t>
            </a:r>
            <a:r>
              <a:rPr sz="1147" spc="88" dirty="0">
                <a:solidFill>
                  <a:srgbClr val="FFFFFF"/>
                </a:solidFill>
                <a:latin typeface="Times New Roman"/>
                <a:cs typeface="Times New Roman"/>
              </a:rPr>
              <a:t>and</a:t>
            </a:r>
            <a:r>
              <a:rPr sz="1147" spc="-18" dirty="0">
                <a:solidFill>
                  <a:srgbClr val="FFFFFF"/>
                </a:solidFill>
                <a:latin typeface="Times New Roman"/>
                <a:cs typeface="Times New Roman"/>
              </a:rPr>
              <a:t> </a:t>
            </a:r>
            <a:r>
              <a:rPr sz="1147" spc="-128" dirty="0">
                <a:solidFill>
                  <a:srgbClr val="FFFFFF"/>
                </a:solidFill>
                <a:latin typeface="Times New Roman"/>
                <a:cs typeface="Times New Roman"/>
              </a:rPr>
              <a:t>C</a:t>
            </a:r>
            <a:r>
              <a:rPr sz="1147" spc="79" dirty="0">
                <a:solidFill>
                  <a:srgbClr val="FFFFFF"/>
                </a:solidFill>
                <a:latin typeface="Times New Roman"/>
                <a:cs typeface="Times New Roman"/>
              </a:rPr>
              <a:t>ommunity</a:t>
            </a:r>
            <a:endParaRPr sz="1147">
              <a:latin typeface="Times New Roman"/>
              <a:cs typeface="Times New Roman"/>
            </a:endParaRPr>
          </a:p>
          <a:p>
            <a:pPr marR="159637" algn="r">
              <a:spcBef>
                <a:spcPts val="26"/>
              </a:spcBef>
            </a:pPr>
            <a:r>
              <a:rPr sz="1147" spc="26" dirty="0">
                <a:solidFill>
                  <a:srgbClr val="FFFFFF"/>
                </a:solidFill>
                <a:latin typeface="Times New Roman"/>
                <a:cs typeface="Times New Roman"/>
              </a:rPr>
              <a:t>Inclusion</a:t>
            </a:r>
            <a:endParaRPr sz="1147">
              <a:latin typeface="Times New Roman"/>
              <a:cs typeface="Times New Roman"/>
            </a:endParaRPr>
          </a:p>
        </p:txBody>
      </p:sp>
      <p:sp>
        <p:nvSpPr>
          <p:cNvPr id="7" name="object 7"/>
          <p:cNvSpPr/>
          <p:nvPr/>
        </p:nvSpPr>
        <p:spPr>
          <a:xfrm>
            <a:off x="1906331" y="5922881"/>
            <a:ext cx="2762966" cy="659711"/>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Resource</a:t>
            </a:r>
            <a:r>
              <a:rPr spc="-18" dirty="0">
                <a:solidFill>
                  <a:srgbClr val="000000"/>
                </a:solidFill>
                <a:latin typeface="Calibri"/>
                <a:cs typeface="Calibri"/>
              </a:rPr>
              <a:t>s</a:t>
            </a:r>
            <a:r>
              <a:rPr spc="-190" dirty="0">
                <a:solidFill>
                  <a:srgbClr val="000000"/>
                </a:solidFill>
                <a:latin typeface="Calibri"/>
                <a:cs typeface="Calibri"/>
              </a:rPr>
              <a:t> </a:t>
            </a:r>
            <a:r>
              <a:rPr spc="-115" dirty="0">
                <a:solidFill>
                  <a:srgbClr val="000000"/>
                </a:solidFill>
                <a:latin typeface="Calibri"/>
                <a:cs typeface="Calibri"/>
              </a:rPr>
              <a:t>fo</a:t>
            </a:r>
            <a:r>
              <a:rPr spc="-12" dirty="0">
                <a:solidFill>
                  <a:srgbClr val="000000"/>
                </a:solidFill>
                <a:latin typeface="Calibri"/>
                <a:cs typeface="Calibri"/>
              </a:rPr>
              <a:t>r</a:t>
            </a:r>
            <a:r>
              <a:rPr spc="-184" dirty="0">
                <a:solidFill>
                  <a:srgbClr val="000000"/>
                </a:solidFill>
                <a:latin typeface="Calibri"/>
                <a:cs typeface="Calibri"/>
              </a:rPr>
              <a:t> </a:t>
            </a:r>
            <a:r>
              <a:rPr spc="-115" dirty="0">
                <a:solidFill>
                  <a:srgbClr val="000000"/>
                </a:solidFill>
                <a:latin typeface="Calibri"/>
                <a:cs typeface="Calibri"/>
              </a:rPr>
              <a:t>Interventions</a:t>
            </a:r>
            <a:endParaRPr dirty="0">
              <a:solidFill>
                <a:srgbClr val="000000"/>
              </a:solidFill>
              <a:latin typeface="Calibri"/>
              <a:cs typeface="Calibri"/>
            </a:endParaRPr>
          </a:p>
        </p:txBody>
      </p:sp>
      <p:sp>
        <p:nvSpPr>
          <p:cNvPr id="9" name="object 9"/>
          <p:cNvSpPr txBox="1"/>
          <p:nvPr/>
        </p:nvSpPr>
        <p:spPr>
          <a:xfrm>
            <a:off x="2740677" y="1758384"/>
            <a:ext cx="6623797" cy="1349749"/>
          </a:xfrm>
          <a:prstGeom prst="rect">
            <a:avLst/>
          </a:prstGeom>
        </p:spPr>
        <p:txBody>
          <a:bodyPr vert="horz" wrap="square" lIns="0" tIns="0" rIns="0" bIns="0" rtlCol="0">
            <a:noAutofit/>
          </a:bodyPr>
          <a:lstStyle/>
          <a:p>
            <a:pPr marL="91860" algn="ctr"/>
            <a:r>
              <a:rPr sz="2559" u="heavy" dirty="0">
                <a:solidFill>
                  <a:srgbClr val="F7B615"/>
                </a:solidFill>
                <a:latin typeface="Calibri"/>
                <a:cs typeface="Calibri"/>
                <a:hlinkClick r:id="rId4"/>
              </a:rPr>
              <a:t>www</a:t>
            </a:r>
            <a:r>
              <a:rPr sz="2559" u="heavy" spc="4" dirty="0">
                <a:solidFill>
                  <a:srgbClr val="F7B615"/>
                </a:solidFill>
                <a:latin typeface="Calibri"/>
                <a:cs typeface="Calibri"/>
                <a:hlinkClick r:id="rId4"/>
              </a:rPr>
              <a:t>.pbisworld.com</a:t>
            </a:r>
            <a:endParaRPr sz="2559" dirty="0">
              <a:latin typeface="Calibri"/>
              <a:cs typeface="Calibri"/>
            </a:endParaRPr>
          </a:p>
          <a:p>
            <a:pPr>
              <a:lnSpc>
                <a:spcPts val="794"/>
              </a:lnSpc>
              <a:spcBef>
                <a:spcPts val="17"/>
              </a:spcBef>
            </a:pPr>
            <a:endParaRPr sz="794" dirty="0">
              <a:latin typeface="Calibri"/>
              <a:cs typeface="Calibri"/>
            </a:endParaRPr>
          </a:p>
          <a:p>
            <a:pPr>
              <a:lnSpc>
                <a:spcPts val="882"/>
              </a:lnSpc>
            </a:pPr>
            <a:endParaRPr sz="882" dirty="0">
              <a:latin typeface="Calibri"/>
              <a:cs typeface="Calibri"/>
            </a:endParaRPr>
          </a:p>
          <a:p>
            <a:pPr>
              <a:lnSpc>
                <a:spcPts val="882"/>
              </a:lnSpc>
            </a:pPr>
            <a:endParaRPr sz="882" dirty="0">
              <a:latin typeface="Calibri"/>
              <a:cs typeface="Calibri"/>
            </a:endParaRPr>
          </a:p>
          <a:p>
            <a:pPr>
              <a:lnSpc>
                <a:spcPts val="882"/>
              </a:lnSpc>
            </a:pPr>
            <a:endParaRPr sz="882" dirty="0">
              <a:latin typeface="Calibri"/>
              <a:cs typeface="Calibri"/>
            </a:endParaRPr>
          </a:p>
          <a:p>
            <a:pPr>
              <a:lnSpc>
                <a:spcPts val="882"/>
              </a:lnSpc>
            </a:pPr>
            <a:endParaRPr sz="882" dirty="0">
              <a:latin typeface="Calibri"/>
              <a:cs typeface="Calibri"/>
            </a:endParaRPr>
          </a:p>
          <a:p>
            <a:pPr algn="ctr">
              <a:lnSpc>
                <a:spcPct val="100000"/>
              </a:lnSpc>
            </a:pPr>
            <a:r>
              <a:rPr sz="2559" u="heavy" dirty="0">
                <a:solidFill>
                  <a:srgbClr val="F7B615"/>
                </a:solidFill>
                <a:latin typeface="Calibri"/>
                <a:cs typeface="Calibri"/>
                <a:hlinkClick r:id="rId5"/>
              </a:rPr>
              <a:t>http</a:t>
            </a:r>
            <a:r>
              <a:rPr sz="2559" u="heavy" spc="4" dirty="0">
                <a:solidFill>
                  <a:srgbClr val="F7B615"/>
                </a:solidFill>
                <a:latin typeface="Calibri"/>
                <a:cs typeface="Calibri"/>
                <a:hlinkClick r:id="rId5"/>
              </a:rPr>
              <a:t>://www.cccoe.net/social/skillslist.htm</a:t>
            </a:r>
            <a:endParaRPr sz="2559" dirty="0">
              <a:latin typeface="Calibri"/>
              <a:cs typeface="Calibri"/>
            </a:endParaRPr>
          </a:p>
        </p:txBody>
      </p:sp>
      <p:sp>
        <p:nvSpPr>
          <p:cNvPr id="10" name="object 10"/>
          <p:cNvSpPr/>
          <p:nvPr/>
        </p:nvSpPr>
        <p:spPr>
          <a:xfrm>
            <a:off x="1816068" y="3925055"/>
            <a:ext cx="8559663" cy="2711333"/>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120836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F-BSP Template and Tool</a:t>
            </a:r>
            <a:endParaRPr lang="en-US" dirty="0"/>
          </a:p>
        </p:txBody>
      </p:sp>
      <p:sp>
        <p:nvSpPr>
          <p:cNvPr id="3" name="Content Placeholder 2"/>
          <p:cNvSpPr>
            <a:spLocks noGrp="1"/>
          </p:cNvSpPr>
          <p:nvPr>
            <p:ph idx="1"/>
          </p:nvPr>
        </p:nvSpPr>
        <p:spPr/>
        <p:txBody>
          <a:bodyPr>
            <a:normAutofit/>
          </a:bodyPr>
          <a:lstStyle/>
          <a:p>
            <a:r>
              <a:rPr lang="en-US" dirty="0"/>
              <a:t>An interview tool for collecting relevant information</a:t>
            </a:r>
          </a:p>
          <a:p>
            <a:endParaRPr lang="en-US" dirty="0"/>
          </a:p>
          <a:p>
            <a:r>
              <a:rPr lang="en-US" dirty="0"/>
              <a:t>Information comes from staff, parents, and students</a:t>
            </a:r>
          </a:p>
          <a:p>
            <a:endParaRPr lang="en-US" dirty="0"/>
          </a:p>
          <a:p>
            <a:r>
              <a:rPr lang="en-US" dirty="0"/>
              <a:t>Information gathered through the F-BSP template informs the behavior support plan </a:t>
            </a:r>
          </a:p>
        </p:txBody>
      </p:sp>
    </p:spTree>
    <p:extLst>
      <p:ext uri="{BB962C8B-B14F-4D97-AF65-F5344CB8AC3E}">
        <p14:creationId xmlns:p14="http://schemas.microsoft.com/office/powerpoint/2010/main" val="512868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274638"/>
            <a:ext cx="5562600" cy="1143000"/>
          </a:xfrm>
        </p:spPr>
        <p:txBody>
          <a:bodyPr/>
          <a:lstStyle/>
          <a:p>
            <a:r>
              <a:rPr lang="en-US" dirty="0"/>
              <a:t>F-BSP Activity </a:t>
            </a:r>
          </a:p>
        </p:txBody>
      </p:sp>
      <p:sp>
        <p:nvSpPr>
          <p:cNvPr id="23555" name="Content Placeholder 2"/>
          <p:cNvSpPr>
            <a:spLocks noGrp="1"/>
          </p:cNvSpPr>
          <p:nvPr>
            <p:ph idx="1"/>
          </p:nvPr>
        </p:nvSpPr>
        <p:spPr>
          <a:xfrm>
            <a:off x="1828800" y="1524000"/>
            <a:ext cx="5334000" cy="4648200"/>
          </a:xfrm>
        </p:spPr>
        <p:txBody>
          <a:bodyPr/>
          <a:lstStyle/>
          <a:p>
            <a:pPr marL="457200" indent="-457200">
              <a:buFont typeface="Arial"/>
              <a:buChar char="•"/>
            </a:pPr>
            <a:r>
              <a:rPr lang="en-US" b="1" dirty="0"/>
              <a:t>For your student </a:t>
            </a:r>
            <a:r>
              <a:rPr lang="en-US" dirty="0"/>
              <a:t>who needs intensive supports, complete </a:t>
            </a:r>
            <a:r>
              <a:rPr lang="en-US" i="1" dirty="0"/>
              <a:t>Stage 1: Teaming </a:t>
            </a:r>
            <a:r>
              <a:rPr lang="en-US" dirty="0"/>
              <a:t>section of the Intensive Level F-BSP (p.2)</a:t>
            </a:r>
          </a:p>
          <a:p>
            <a:pPr marL="457200" indent="-457200">
              <a:buFont typeface="Arial"/>
              <a:buChar char="•"/>
            </a:pPr>
            <a:r>
              <a:rPr lang="en-US" dirty="0"/>
              <a:t>For the same student, complete </a:t>
            </a:r>
            <a:r>
              <a:rPr lang="en-US" i="1" dirty="0"/>
              <a:t>Clarifying Roles and Goals of Team Members </a:t>
            </a:r>
            <a:r>
              <a:rPr lang="en-US" dirty="0"/>
              <a:t>in F-BSP Appendix (1) &amp; discuss the questions at the bottom</a:t>
            </a:r>
          </a:p>
        </p:txBody>
      </p:sp>
      <p:sp>
        <p:nvSpPr>
          <p:cNvPr id="4"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2" name="Thought Bubble: Cloud 1">
            <a:extLst>
              <a:ext uri="{FF2B5EF4-FFF2-40B4-BE49-F238E27FC236}">
                <a16:creationId xmlns:a16="http://schemas.microsoft.com/office/drawing/2014/main" id="{676ACEAD-CF60-45C4-AC4B-9AD61858A346}"/>
              </a:ext>
            </a:extLst>
          </p:cNvPr>
          <p:cNvSpPr/>
          <p:nvPr/>
        </p:nvSpPr>
        <p:spPr>
          <a:xfrm>
            <a:off x="9395670" y="1417638"/>
            <a:ext cx="2424418" cy="16106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Meaningful participation</a:t>
            </a:r>
          </a:p>
        </p:txBody>
      </p:sp>
    </p:spTree>
    <p:extLst>
      <p:ext uri="{BB962C8B-B14F-4D97-AF65-F5344CB8AC3E}">
        <p14:creationId xmlns:p14="http://schemas.microsoft.com/office/powerpoint/2010/main" val="23110857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078E9F-AB87-7F46-AB40-740C30E4B88D}"/>
              </a:ext>
            </a:extLst>
          </p:cNvPr>
          <p:cNvSpPr txBox="1"/>
          <p:nvPr/>
        </p:nvSpPr>
        <p:spPr>
          <a:xfrm>
            <a:off x="6004561" y="3566160"/>
            <a:ext cx="184731" cy="369332"/>
          </a:xfrm>
          <a:prstGeom prst="rect">
            <a:avLst/>
          </a:prstGeom>
          <a:noFill/>
        </p:spPr>
        <p:txBody>
          <a:bodyPr wrap="none" rtlCol="0">
            <a:spAutoFit/>
          </a:bodyPr>
          <a:lstStyle/>
          <a:p>
            <a:endParaRPr lang="en-US" dirty="0"/>
          </a:p>
        </p:txBody>
      </p:sp>
      <p:grpSp>
        <p:nvGrpSpPr>
          <p:cNvPr id="5" name="Group 4">
            <a:extLst>
              <a:ext uri="{FF2B5EF4-FFF2-40B4-BE49-F238E27FC236}">
                <a16:creationId xmlns:a16="http://schemas.microsoft.com/office/drawing/2014/main" id="{C8F2B65D-9E2F-A949-86B4-56C17C235902}"/>
              </a:ext>
            </a:extLst>
          </p:cNvPr>
          <p:cNvGrpSpPr/>
          <p:nvPr/>
        </p:nvGrpSpPr>
        <p:grpSpPr>
          <a:xfrm>
            <a:off x="3352800" y="990601"/>
            <a:ext cx="5334000" cy="5105399"/>
            <a:chOff x="5419274" y="1707212"/>
            <a:chExt cx="1932533" cy="1932533"/>
          </a:xfrm>
        </p:grpSpPr>
        <p:sp>
          <p:nvSpPr>
            <p:cNvPr id="6" name="Oval 5">
              <a:extLst>
                <a:ext uri="{FF2B5EF4-FFF2-40B4-BE49-F238E27FC236}">
                  <a16:creationId xmlns:a16="http://schemas.microsoft.com/office/drawing/2014/main" id="{75474E91-DA66-A342-92CD-5D6F21A0C023}"/>
                </a:ext>
              </a:extLst>
            </p:cNvPr>
            <p:cNvSpPr/>
            <p:nvPr/>
          </p:nvSpPr>
          <p:spPr>
            <a:xfrm>
              <a:off x="5419274" y="1707212"/>
              <a:ext cx="1932533" cy="1932533"/>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74A21DF9-CFEB-0F4B-8DB8-AF9D2219AFBB}"/>
                </a:ext>
              </a:extLst>
            </p:cNvPr>
            <p:cNvSpPr txBox="1"/>
            <p:nvPr/>
          </p:nvSpPr>
          <p:spPr>
            <a:xfrm>
              <a:off x="5702287" y="1990225"/>
              <a:ext cx="1366507" cy="1366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4400" dirty="0"/>
                <a:t>2. Goals</a:t>
              </a:r>
              <a:endParaRPr lang="en-US" sz="2000" dirty="0"/>
            </a:p>
          </p:txBody>
        </p:sp>
      </p:grpSp>
    </p:spTree>
    <p:extLst>
      <p:ext uri="{BB962C8B-B14F-4D97-AF65-F5344CB8AC3E}">
        <p14:creationId xmlns:p14="http://schemas.microsoft.com/office/powerpoint/2010/main" val="13109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Setting Goals</a:t>
            </a:r>
          </a:p>
        </p:txBody>
      </p:sp>
      <p:sp>
        <p:nvSpPr>
          <p:cNvPr id="5" name="Content Placeholder 4"/>
          <p:cNvSpPr>
            <a:spLocks noGrp="1"/>
          </p:cNvSpPr>
          <p:nvPr>
            <p:ph idx="1"/>
          </p:nvPr>
        </p:nvSpPr>
        <p:spPr>
          <a:xfrm>
            <a:off x="1981200" y="1600200"/>
            <a:ext cx="4343400" cy="4446588"/>
          </a:xfrm>
        </p:spPr>
        <p:txBody>
          <a:bodyPr/>
          <a:lstStyle/>
          <a:p>
            <a:r>
              <a:rPr lang="en-US" dirty="0"/>
              <a:t>Goals abide by the “fair-pair” rule</a:t>
            </a:r>
          </a:p>
          <a:p>
            <a:pPr lvl="1"/>
            <a:r>
              <a:rPr lang="en-US" dirty="0"/>
              <a:t>Include relevant behavior(s) to increase and/or behavior(s) identified for decrease</a:t>
            </a:r>
          </a:p>
          <a:p>
            <a:r>
              <a:rPr lang="en-US" dirty="0"/>
              <a:t>Team has conversation to reach consensus</a:t>
            </a:r>
          </a:p>
          <a:p>
            <a:endParaRPr lang="en-US" dirty="0"/>
          </a:p>
        </p:txBody>
      </p:sp>
      <p:pic>
        <p:nvPicPr>
          <p:cNvPr id="3" name="Picture 2" descr="archer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81000"/>
            <a:ext cx="6400800" cy="6858000"/>
          </a:xfrm>
          <a:prstGeom prst="rect">
            <a:avLst/>
          </a:prstGeom>
        </p:spPr>
      </p:pic>
      <p:grpSp>
        <p:nvGrpSpPr>
          <p:cNvPr id="6" name="Group 5"/>
          <p:cNvGrpSpPr/>
          <p:nvPr/>
        </p:nvGrpSpPr>
        <p:grpSpPr>
          <a:xfrm>
            <a:off x="9180444" y="92076"/>
            <a:ext cx="1480930" cy="1325562"/>
            <a:chOff x="3184855" y="2847536"/>
            <a:chExt cx="2090530" cy="2273104"/>
          </a:xfrm>
        </p:grpSpPr>
        <p:sp>
          <p:nvSpPr>
            <p:cNvPr id="7" name="5-Point Star 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353852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Fair-pair rule example</a:t>
            </a:r>
          </a:p>
        </p:txBody>
      </p:sp>
      <p:graphicFrame>
        <p:nvGraphicFramePr>
          <p:cNvPr id="4" name="Content Placeholder 3"/>
          <p:cNvGraphicFramePr>
            <a:graphicFrameLocks noGrp="1"/>
          </p:cNvGraphicFramePr>
          <p:nvPr>
            <p:ph idx="1"/>
          </p:nvPr>
        </p:nvGraphicFramePr>
        <p:xfrm>
          <a:off x="1981200" y="1725612"/>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267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a:spLocks noGrp="1"/>
          </p:cNvSpPr>
          <p:nvPr>
            <p:ph type="title"/>
          </p:nvPr>
        </p:nvSpPr>
        <p:spPr>
          <a:xfrm>
            <a:off x="1179442" y="365125"/>
            <a:ext cx="10174357" cy="1325563"/>
          </a:xfrm>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Collectin</a:t>
            </a:r>
            <a:r>
              <a:rPr spc="-26" dirty="0">
                <a:solidFill>
                  <a:srgbClr val="000000"/>
                </a:solidFill>
                <a:latin typeface="Calibri"/>
                <a:cs typeface="Calibri"/>
              </a:rPr>
              <a:t>g</a:t>
            </a:r>
            <a:r>
              <a:rPr spc="-190" dirty="0">
                <a:solidFill>
                  <a:srgbClr val="000000"/>
                </a:solidFill>
                <a:latin typeface="Calibri"/>
                <a:cs typeface="Calibri"/>
              </a:rPr>
              <a:t> </a:t>
            </a:r>
            <a:r>
              <a:rPr spc="-119" dirty="0">
                <a:solidFill>
                  <a:srgbClr val="000000"/>
                </a:solidFill>
                <a:latin typeface="Calibri"/>
                <a:cs typeface="Calibri"/>
              </a:rPr>
              <a:t>Data</a:t>
            </a:r>
            <a:r>
              <a:rPr lang="en-US" spc="-119" dirty="0">
                <a:solidFill>
                  <a:srgbClr val="000000"/>
                </a:solidFill>
                <a:latin typeface="Calibri"/>
                <a:cs typeface="Calibri"/>
              </a:rPr>
              <a:t> for F-BSP</a:t>
            </a:r>
            <a:endParaRPr dirty="0">
              <a:solidFill>
                <a:srgbClr val="000000"/>
              </a:solidFill>
              <a:latin typeface="Calibri"/>
              <a:cs typeface="Calibri"/>
            </a:endParaRPr>
          </a:p>
        </p:txBody>
      </p:sp>
      <p:sp>
        <p:nvSpPr>
          <p:cNvPr id="8" name="object 8"/>
          <p:cNvSpPr txBox="1"/>
          <p:nvPr/>
        </p:nvSpPr>
        <p:spPr>
          <a:xfrm>
            <a:off x="2209800" y="1684790"/>
            <a:ext cx="7924800" cy="4804829"/>
          </a:xfrm>
          <a:prstGeom prst="rect">
            <a:avLst/>
          </a:prstGeom>
        </p:spPr>
        <p:txBody>
          <a:bodyPr vert="horz" wrap="square" lIns="0" tIns="0" rIns="0" bIns="0" rtlCol="0">
            <a:noAutofit/>
          </a:bodyPr>
          <a:lstStyle/>
          <a:p>
            <a:pPr marL="11202"/>
            <a:r>
              <a:rPr lang="en-US" sz="3177" spc="4" dirty="0">
                <a:latin typeface="Calibri"/>
                <a:cs typeface="Calibri"/>
              </a:rPr>
              <a:t>For each behavior, the team must</a:t>
            </a:r>
            <a:r>
              <a:rPr sz="3177" spc="4" dirty="0">
                <a:latin typeface="Calibri"/>
                <a:cs typeface="Calibri"/>
              </a:rPr>
              <a:t>:</a:t>
            </a:r>
            <a:endParaRPr sz="3177" dirty="0">
              <a:latin typeface="Calibri"/>
              <a:cs typeface="Calibri"/>
            </a:endParaRPr>
          </a:p>
          <a:p>
            <a:pPr>
              <a:lnSpc>
                <a:spcPts val="441"/>
              </a:lnSpc>
              <a:spcBef>
                <a:spcPts val="42"/>
              </a:spcBef>
            </a:pPr>
            <a:endParaRPr sz="3177" dirty="0">
              <a:latin typeface="Calibri"/>
              <a:cs typeface="Calibri"/>
            </a:endParaRPr>
          </a:p>
          <a:p>
            <a:pPr marL="431298" indent="-170839">
              <a:buClr>
                <a:srgbClr val="24603B"/>
              </a:buClr>
              <a:buSzPct val="84313"/>
              <a:buFont typeface="Arial"/>
              <a:buChar char="•"/>
              <a:tabLst>
                <a:tab pos="431298" algn="l"/>
              </a:tabLst>
            </a:pPr>
            <a:r>
              <a:rPr sz="3177" spc="-22" dirty="0">
                <a:latin typeface="Calibri"/>
                <a:cs typeface="Calibri"/>
              </a:rPr>
              <a:t>D</a:t>
            </a:r>
            <a:r>
              <a:rPr sz="3177" spc="-18" dirty="0">
                <a:latin typeface="Calibri"/>
                <a:cs typeface="Calibri"/>
              </a:rPr>
              <a:t>efine the</a:t>
            </a:r>
            <a:r>
              <a:rPr lang="en-US" sz="3177" spc="-18" dirty="0">
                <a:latin typeface="Calibri"/>
                <a:cs typeface="Calibri"/>
              </a:rPr>
              <a:t> behavior</a:t>
            </a:r>
            <a:r>
              <a:rPr sz="3177" spc="-18" dirty="0">
                <a:latin typeface="Calibri"/>
                <a:cs typeface="Calibri"/>
              </a:rPr>
              <a:t> </a:t>
            </a:r>
            <a:r>
              <a:rPr lang="en-US" sz="3177" spc="-12" dirty="0">
                <a:latin typeface="Calibri"/>
                <a:cs typeface="Calibri"/>
              </a:rPr>
              <a:t>in</a:t>
            </a:r>
            <a:r>
              <a:rPr sz="3177" spc="-12" dirty="0">
                <a:latin typeface="Calibri"/>
                <a:cs typeface="Calibri"/>
              </a:rPr>
              <a:t> </a:t>
            </a:r>
            <a:r>
              <a:rPr sz="3177" spc="-18" dirty="0">
                <a:latin typeface="Calibri"/>
                <a:cs typeface="Calibri"/>
              </a:rPr>
              <a:t>measur</a:t>
            </a:r>
            <a:r>
              <a:rPr sz="3177" spc="-12" dirty="0">
                <a:latin typeface="Calibri"/>
                <a:cs typeface="Calibri"/>
              </a:rPr>
              <a:t>able </a:t>
            </a:r>
            <a:r>
              <a:rPr sz="3177" spc="-18" dirty="0">
                <a:latin typeface="Calibri"/>
                <a:cs typeface="Calibri"/>
              </a:rPr>
              <a:t>and </a:t>
            </a:r>
            <a:r>
              <a:rPr sz="3177" spc="-12" dirty="0">
                <a:latin typeface="Calibri"/>
                <a:cs typeface="Calibri"/>
              </a:rPr>
              <a:t>observable</a:t>
            </a:r>
            <a:r>
              <a:rPr lang="en-US" sz="3177" spc="-12" dirty="0">
                <a:latin typeface="Calibri"/>
                <a:cs typeface="Calibri"/>
              </a:rPr>
              <a:t> terms</a:t>
            </a:r>
            <a:endParaRPr sz="3177" dirty="0">
              <a:latin typeface="Calibri"/>
              <a:cs typeface="Calibri"/>
            </a:endParaRPr>
          </a:p>
          <a:p>
            <a:pPr>
              <a:lnSpc>
                <a:spcPts val="574"/>
              </a:lnSpc>
              <a:spcBef>
                <a:spcPts val="4"/>
              </a:spcBef>
              <a:buClr>
                <a:srgbClr val="24603B"/>
              </a:buClr>
              <a:buFont typeface="Arial"/>
              <a:buChar char="•"/>
            </a:pPr>
            <a:endParaRPr sz="3177" dirty="0">
              <a:latin typeface="Calibri"/>
              <a:cs typeface="Calibri"/>
            </a:endParaRPr>
          </a:p>
          <a:p>
            <a:pPr marL="431298" indent="-170839">
              <a:buClr>
                <a:srgbClr val="24603B"/>
              </a:buClr>
              <a:buSzPct val="84313"/>
              <a:buFont typeface="Arial"/>
              <a:buChar char="•"/>
              <a:tabLst>
                <a:tab pos="431298" algn="l"/>
              </a:tabLst>
            </a:pPr>
            <a:r>
              <a:rPr sz="3177" spc="-22" dirty="0">
                <a:latin typeface="Calibri"/>
                <a:cs typeface="Calibri"/>
              </a:rPr>
              <a:t>D</a:t>
            </a:r>
            <a:r>
              <a:rPr sz="3177" spc="-18" dirty="0">
                <a:latin typeface="Calibri"/>
                <a:cs typeface="Calibri"/>
              </a:rPr>
              <a:t>ete</a:t>
            </a:r>
            <a:r>
              <a:rPr sz="3177" spc="62" dirty="0">
                <a:latin typeface="Calibri"/>
                <a:cs typeface="Calibri"/>
              </a:rPr>
              <a:t>r</a:t>
            </a:r>
            <a:r>
              <a:rPr sz="3177" spc="-18" dirty="0">
                <a:latin typeface="Calibri"/>
                <a:cs typeface="Calibri"/>
              </a:rPr>
              <a:t>mine </a:t>
            </a:r>
            <a:r>
              <a:rPr sz="3177" spc="-12" dirty="0">
                <a:latin typeface="Calibri"/>
                <a:cs typeface="Calibri"/>
              </a:rPr>
              <a:t>best </a:t>
            </a:r>
            <a:r>
              <a:rPr sz="3177" spc="-22" dirty="0">
                <a:latin typeface="Calibri"/>
                <a:cs typeface="Calibri"/>
              </a:rPr>
              <a:t>met</a:t>
            </a:r>
            <a:r>
              <a:rPr sz="3177" spc="-18" dirty="0">
                <a:latin typeface="Calibri"/>
                <a:cs typeface="Calibri"/>
              </a:rPr>
              <a:t>hod for measur</a:t>
            </a:r>
            <a:r>
              <a:rPr sz="3177" spc="-12" dirty="0">
                <a:latin typeface="Calibri"/>
                <a:cs typeface="Calibri"/>
              </a:rPr>
              <a:t>ing</a:t>
            </a:r>
            <a:endParaRPr sz="3177" dirty="0">
              <a:latin typeface="Calibri"/>
              <a:cs typeface="Calibri"/>
            </a:endParaRPr>
          </a:p>
          <a:p>
            <a:pPr>
              <a:lnSpc>
                <a:spcPts val="441"/>
              </a:lnSpc>
              <a:spcBef>
                <a:spcPts val="42"/>
              </a:spcBef>
              <a:buClr>
                <a:srgbClr val="24603B"/>
              </a:buClr>
              <a:buFont typeface="Arial"/>
              <a:buChar char="•"/>
            </a:pPr>
            <a:endParaRPr sz="3177" dirty="0">
              <a:latin typeface="Calibri"/>
              <a:cs typeface="Calibri"/>
            </a:endParaRPr>
          </a:p>
          <a:p>
            <a:pPr marL="431298" indent="-170839">
              <a:buClr>
                <a:srgbClr val="24603B"/>
              </a:buClr>
              <a:buSzPct val="84313"/>
              <a:buFont typeface="Arial"/>
              <a:buChar char="•"/>
              <a:tabLst>
                <a:tab pos="431298" algn="l"/>
              </a:tabLst>
            </a:pPr>
            <a:r>
              <a:rPr lang="en-US" sz="3177" spc="-18" dirty="0">
                <a:latin typeface="Calibri"/>
                <a:cs typeface="Calibri"/>
              </a:rPr>
              <a:t>Choose a plan for assessing the data</a:t>
            </a:r>
            <a:endParaRPr sz="3177" dirty="0">
              <a:latin typeface="Calibri"/>
              <a:cs typeface="Calibri"/>
            </a:endParaRPr>
          </a:p>
          <a:p>
            <a:pPr>
              <a:lnSpc>
                <a:spcPts val="662"/>
              </a:lnSpc>
              <a:spcBef>
                <a:spcPts val="26"/>
              </a:spcBef>
            </a:pPr>
            <a:endParaRPr sz="3177" dirty="0">
              <a:latin typeface="Calibri"/>
              <a:cs typeface="Calibri"/>
            </a:endParaRPr>
          </a:p>
          <a:p>
            <a:pPr marL="11202"/>
            <a:endParaRPr lang="en-US" sz="3177" dirty="0">
              <a:latin typeface="Calibri"/>
              <a:cs typeface="Calibri"/>
            </a:endParaRPr>
          </a:p>
          <a:p>
            <a:pPr marL="11202"/>
            <a:r>
              <a:rPr sz="3177" b="1" dirty="0">
                <a:latin typeface="Calibri"/>
                <a:cs typeface="Calibri"/>
              </a:rPr>
              <a:t>Baseline</a:t>
            </a:r>
            <a:r>
              <a:rPr sz="3177" b="1" spc="4" dirty="0">
                <a:latin typeface="Calibri"/>
                <a:cs typeface="Calibri"/>
              </a:rPr>
              <a:t> </a:t>
            </a:r>
            <a:r>
              <a:rPr sz="3177" b="1" dirty="0">
                <a:latin typeface="Calibri"/>
                <a:cs typeface="Calibri"/>
              </a:rPr>
              <a:t>data</a:t>
            </a:r>
            <a:r>
              <a:rPr sz="3177" b="1" spc="4" dirty="0">
                <a:latin typeface="Calibri"/>
                <a:cs typeface="Calibri"/>
              </a:rPr>
              <a:t> </a:t>
            </a:r>
            <a:r>
              <a:rPr lang="en-US" sz="3177" b="1" spc="4" dirty="0">
                <a:latin typeface="Calibri"/>
                <a:cs typeface="Calibri"/>
              </a:rPr>
              <a:t>are</a:t>
            </a:r>
            <a:r>
              <a:rPr sz="3177" b="1" spc="4" dirty="0">
                <a:latin typeface="Calibri"/>
                <a:cs typeface="Calibri"/>
              </a:rPr>
              <a:t> </a:t>
            </a:r>
            <a:r>
              <a:rPr lang="en-US" sz="3177" b="1" dirty="0">
                <a:latin typeface="Calibri"/>
                <a:cs typeface="Calibri"/>
              </a:rPr>
              <a:t>critical for assessing the effectiveness of the interventions</a:t>
            </a:r>
          </a:p>
        </p:txBody>
      </p:sp>
    </p:spTree>
    <p:extLst>
      <p:ext uri="{BB962C8B-B14F-4D97-AF65-F5344CB8AC3E}">
        <p14:creationId xmlns:p14="http://schemas.microsoft.com/office/powerpoint/2010/main" val="882509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Data</a:t>
            </a:r>
          </a:p>
        </p:txBody>
      </p:sp>
      <p:sp>
        <p:nvSpPr>
          <p:cNvPr id="3" name="Content Placeholder 2">
            <a:extLst>
              <a:ext uri="{FF2B5EF4-FFF2-40B4-BE49-F238E27FC236}">
                <a16:creationId xmlns:a16="http://schemas.microsoft.com/office/drawing/2014/main" id="{E35F1BCF-8F97-4ACC-A6FF-B3D49522F1BC}"/>
              </a:ext>
            </a:extLst>
          </p:cNvPr>
          <p:cNvSpPr>
            <a:spLocks noGrp="1"/>
          </p:cNvSpPr>
          <p:nvPr>
            <p:ph idx="1"/>
          </p:nvPr>
        </p:nvSpPr>
        <p:spPr>
          <a:xfrm>
            <a:off x="1866900" y="1600200"/>
            <a:ext cx="8458200" cy="4906962"/>
          </a:xfrm>
        </p:spPr>
        <p:txBody>
          <a:bodyPr/>
          <a:lstStyle/>
          <a:p>
            <a:pPr marL="274637" lvl="1" indent="0">
              <a:buNone/>
              <a:defRPr/>
            </a:pPr>
            <a:r>
              <a:rPr lang="en-US" b="1" dirty="0"/>
              <a:t>Direct Observation:</a:t>
            </a:r>
          </a:p>
          <a:p>
            <a:pPr marL="617537" lvl="1" indent="-342900">
              <a:defRPr/>
            </a:pPr>
            <a:r>
              <a:rPr lang="en-US" dirty="0"/>
              <a:t>Frequency = Instances of the behavior within a certain time period Total counts = Every occurrence of the behavior (e.g., call outs)</a:t>
            </a:r>
          </a:p>
          <a:p>
            <a:pPr marL="617537" lvl="1" indent="-342900">
              <a:defRPr/>
            </a:pPr>
            <a:r>
              <a:rPr lang="en-US" dirty="0"/>
              <a:t>Duration = Length of each occurrence of the behavior (e.g., tantrums)</a:t>
            </a:r>
          </a:p>
          <a:p>
            <a:pPr marL="617537" lvl="1" indent="-342900">
              <a:defRPr/>
            </a:pPr>
            <a:r>
              <a:rPr lang="en-US" dirty="0"/>
              <a:t>Antecedent-Behavior-Consequence Charts = For low-frequency, but usually high-severity behavior</a:t>
            </a:r>
          </a:p>
          <a:p>
            <a:pPr marL="617537" lvl="1" indent="-342900">
              <a:defRPr/>
            </a:pPr>
            <a:r>
              <a:rPr lang="en-US" dirty="0"/>
              <a:t>Existing school-based data sources/screeners/self-reports</a:t>
            </a:r>
          </a:p>
        </p:txBody>
      </p:sp>
    </p:spTree>
    <p:extLst>
      <p:ext uri="{BB962C8B-B14F-4D97-AF65-F5344CB8AC3E}">
        <p14:creationId xmlns:p14="http://schemas.microsoft.com/office/powerpoint/2010/main" val="2897135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274638"/>
            <a:ext cx="5334000" cy="1143000"/>
          </a:xfrm>
        </p:spPr>
        <p:txBody>
          <a:bodyPr/>
          <a:lstStyle/>
          <a:p>
            <a:r>
              <a:rPr lang="en-US" dirty="0"/>
              <a:t>F-BSP Activity</a:t>
            </a:r>
          </a:p>
        </p:txBody>
      </p:sp>
      <p:sp>
        <p:nvSpPr>
          <p:cNvPr id="25603" name="Content Placeholder 2"/>
          <p:cNvSpPr>
            <a:spLocks noGrp="1"/>
          </p:cNvSpPr>
          <p:nvPr>
            <p:ph idx="1"/>
          </p:nvPr>
        </p:nvSpPr>
        <p:spPr>
          <a:xfrm>
            <a:off x="1752600" y="1417639"/>
            <a:ext cx="5334000" cy="5014353"/>
          </a:xfrm>
        </p:spPr>
        <p:txBody>
          <a:bodyPr/>
          <a:lstStyle/>
          <a:p>
            <a:pPr marL="457200" indent="-457200">
              <a:buFont typeface="Arial"/>
              <a:buChar char="•"/>
            </a:pPr>
            <a:r>
              <a:rPr lang="en-US" dirty="0"/>
              <a:t>Complete </a:t>
            </a:r>
            <a:r>
              <a:rPr lang="en-US" i="1" dirty="0"/>
              <a:t>Stage 2: Goals </a:t>
            </a:r>
            <a:r>
              <a:rPr lang="en-US" dirty="0"/>
              <a:t>from p. 2 of F-BSP for your student</a:t>
            </a:r>
          </a:p>
          <a:p>
            <a:pPr marL="457200" indent="-457200">
              <a:buFont typeface="Arial"/>
              <a:buChar char="•"/>
            </a:pPr>
            <a:r>
              <a:rPr lang="en-US" dirty="0"/>
              <a:t>Discuss if observations might be needed to gather baseline data</a:t>
            </a:r>
          </a:p>
          <a:p>
            <a:pPr marL="457200" indent="-457200">
              <a:buFont typeface="Arial"/>
              <a:buChar char="•"/>
            </a:pPr>
            <a:r>
              <a:rPr lang="en-US" dirty="0"/>
              <a:t>Choose a method for collecting baseline data</a:t>
            </a:r>
          </a:p>
        </p:txBody>
      </p:sp>
      <p:sp>
        <p:nvSpPr>
          <p:cNvPr id="4" name="object 2"/>
          <p:cNvSpPr/>
          <p:nvPr/>
        </p:nvSpPr>
        <p:spPr>
          <a:xfrm>
            <a:off x="7543800" y="0"/>
            <a:ext cx="4648200"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Thought Bubble: Cloud 4">
            <a:extLst>
              <a:ext uri="{FF2B5EF4-FFF2-40B4-BE49-F238E27FC236}">
                <a16:creationId xmlns:a16="http://schemas.microsoft.com/office/drawing/2014/main" id="{964DE830-A70C-470E-9D7D-7B465DE401AE}"/>
              </a:ext>
            </a:extLst>
          </p:cNvPr>
          <p:cNvSpPr/>
          <p:nvPr/>
        </p:nvSpPr>
        <p:spPr>
          <a:xfrm>
            <a:off x="9487949" y="1825903"/>
            <a:ext cx="2516697" cy="17561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a:p>
            <a:pPr algn="ctr"/>
            <a:endParaRPr lang="en-US" dirty="0"/>
          </a:p>
          <a:p>
            <a:pPr algn="ctr"/>
            <a:r>
              <a:rPr lang="en-US" dirty="0"/>
              <a:t>High Outcomes</a:t>
            </a:r>
          </a:p>
        </p:txBody>
      </p:sp>
    </p:spTree>
    <p:extLst>
      <p:ext uri="{BB962C8B-B14F-4D97-AF65-F5344CB8AC3E}">
        <p14:creationId xmlns:p14="http://schemas.microsoft.com/office/powerpoint/2010/main" val="2266935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9E4C45-06CF-7D4A-994F-E826ECA69092}"/>
              </a:ext>
            </a:extLst>
          </p:cNvPr>
          <p:cNvGrpSpPr/>
          <p:nvPr/>
        </p:nvGrpSpPr>
        <p:grpSpPr>
          <a:xfrm>
            <a:off x="6046172" y="1759313"/>
            <a:ext cx="4088428" cy="3879487"/>
            <a:chOff x="1566254" y="4466206"/>
            <a:chExt cx="2043711" cy="1932533"/>
          </a:xfrm>
        </p:grpSpPr>
        <p:sp>
          <p:nvSpPr>
            <p:cNvPr id="3" name="Oval 2">
              <a:extLst>
                <a:ext uri="{FF2B5EF4-FFF2-40B4-BE49-F238E27FC236}">
                  <a16:creationId xmlns:a16="http://schemas.microsoft.com/office/drawing/2014/main" id="{B072BB0D-ECD2-284D-A28C-5C139B705D92}"/>
                </a:ext>
              </a:extLst>
            </p:cNvPr>
            <p:cNvSpPr/>
            <p:nvPr/>
          </p:nvSpPr>
          <p:spPr>
            <a:xfrm>
              <a:off x="1566254" y="4466206"/>
              <a:ext cx="2043711" cy="1932533"/>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Oval 4">
              <a:extLst>
                <a:ext uri="{FF2B5EF4-FFF2-40B4-BE49-F238E27FC236}">
                  <a16:creationId xmlns:a16="http://schemas.microsoft.com/office/drawing/2014/main" id="{E7CAFFB2-A3D1-744D-AA4E-8B3A17B2031D}"/>
                </a:ext>
              </a:extLst>
            </p:cNvPr>
            <p:cNvSpPr txBox="1"/>
            <p:nvPr/>
          </p:nvSpPr>
          <p:spPr>
            <a:xfrm>
              <a:off x="1865549" y="4749219"/>
              <a:ext cx="1445121" cy="1366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defTabSz="800100">
                <a:lnSpc>
                  <a:spcPct val="90000"/>
                </a:lnSpc>
                <a:spcBef>
                  <a:spcPct val="0"/>
                </a:spcBef>
                <a:spcAft>
                  <a:spcPct val="35000"/>
                </a:spcAft>
              </a:pPr>
              <a:r>
                <a:rPr lang="en-US" sz="4400" dirty="0"/>
                <a:t>4. Intervention (BSP)</a:t>
              </a:r>
            </a:p>
          </p:txBody>
        </p:sp>
      </p:grpSp>
      <p:sp>
        <p:nvSpPr>
          <p:cNvPr id="5" name="TextBox 4">
            <a:extLst>
              <a:ext uri="{FF2B5EF4-FFF2-40B4-BE49-F238E27FC236}">
                <a16:creationId xmlns:a16="http://schemas.microsoft.com/office/drawing/2014/main" id="{7BEAC876-BA40-5E41-B443-A2AE33A3AA16}"/>
              </a:ext>
            </a:extLst>
          </p:cNvPr>
          <p:cNvSpPr txBox="1"/>
          <p:nvPr/>
        </p:nvSpPr>
        <p:spPr>
          <a:xfrm>
            <a:off x="7010401" y="3566160"/>
            <a:ext cx="184731" cy="369332"/>
          </a:xfrm>
          <a:prstGeom prst="rect">
            <a:avLst/>
          </a:prstGeom>
          <a:noFill/>
        </p:spPr>
        <p:txBody>
          <a:bodyPr wrap="none" rtlCol="0">
            <a:spAutoFit/>
          </a:bodyPr>
          <a:lstStyle/>
          <a:p>
            <a:endParaRPr lang="en-US" dirty="0"/>
          </a:p>
        </p:txBody>
      </p:sp>
      <p:grpSp>
        <p:nvGrpSpPr>
          <p:cNvPr id="6" name="Group 5">
            <a:extLst>
              <a:ext uri="{FF2B5EF4-FFF2-40B4-BE49-F238E27FC236}">
                <a16:creationId xmlns:a16="http://schemas.microsoft.com/office/drawing/2014/main" id="{FFA1CE5E-4881-9643-9BFA-8C2219DAA964}"/>
              </a:ext>
            </a:extLst>
          </p:cNvPr>
          <p:cNvGrpSpPr/>
          <p:nvPr/>
        </p:nvGrpSpPr>
        <p:grpSpPr>
          <a:xfrm>
            <a:off x="1981201" y="1759313"/>
            <a:ext cx="4064971" cy="3879486"/>
            <a:chOff x="4467223" y="4466206"/>
            <a:chExt cx="2043731" cy="1932533"/>
          </a:xfrm>
        </p:grpSpPr>
        <p:sp>
          <p:nvSpPr>
            <p:cNvPr id="7" name="Oval 6">
              <a:extLst>
                <a:ext uri="{FF2B5EF4-FFF2-40B4-BE49-F238E27FC236}">
                  <a16:creationId xmlns:a16="http://schemas.microsoft.com/office/drawing/2014/main" id="{F2267E09-F761-0F4E-AB60-7B8862DCCE49}"/>
                </a:ext>
              </a:extLst>
            </p:cNvPr>
            <p:cNvSpPr/>
            <p:nvPr/>
          </p:nvSpPr>
          <p:spPr>
            <a:xfrm>
              <a:off x="4467223" y="4466206"/>
              <a:ext cx="2043731" cy="1932533"/>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Oval 4">
              <a:extLst>
                <a:ext uri="{FF2B5EF4-FFF2-40B4-BE49-F238E27FC236}">
                  <a16:creationId xmlns:a16="http://schemas.microsoft.com/office/drawing/2014/main" id="{A723E5CE-1B09-744D-AB9E-8EFE62E53CEF}"/>
                </a:ext>
              </a:extLst>
            </p:cNvPr>
            <p:cNvSpPr txBox="1"/>
            <p:nvPr/>
          </p:nvSpPr>
          <p:spPr>
            <a:xfrm>
              <a:off x="4766520" y="4749219"/>
              <a:ext cx="1445137" cy="1366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4000" dirty="0"/>
                <a:t>3. Assessment (FBA)</a:t>
              </a:r>
            </a:p>
          </p:txBody>
        </p:sp>
      </p:grpSp>
    </p:spTree>
    <p:extLst>
      <p:ext uri="{BB962C8B-B14F-4D97-AF65-F5344CB8AC3E}">
        <p14:creationId xmlns:p14="http://schemas.microsoft.com/office/powerpoint/2010/main" val="340476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Steps 3 &amp; 4 </a:t>
            </a:r>
            <a:r>
              <a:rPr lang="en-US" sz="3600" dirty="0"/>
              <a:t>Assessment &amp; Intervention</a:t>
            </a:r>
            <a:endParaRPr lang="en-US" dirty="0"/>
          </a:p>
        </p:txBody>
      </p:sp>
      <p:sp>
        <p:nvSpPr>
          <p:cNvPr id="26627" name="Rectangle 3"/>
          <p:cNvSpPr>
            <a:spLocks noGrp="1" noChangeArrowheads="1"/>
          </p:cNvSpPr>
          <p:nvPr>
            <p:ph idx="1"/>
          </p:nvPr>
        </p:nvSpPr>
        <p:spPr/>
        <p:txBody>
          <a:bodyPr/>
          <a:lstStyle/>
          <a:p>
            <a:r>
              <a:rPr lang="en-US" i="1" dirty="0"/>
              <a:t>Assessment</a:t>
            </a:r>
            <a:r>
              <a:rPr lang="en-US" dirty="0"/>
              <a:t>=Functional Behavior Assessment (FBA)</a:t>
            </a:r>
          </a:p>
          <a:p>
            <a:r>
              <a:rPr lang="en-US" i="1" dirty="0"/>
              <a:t>Intervention</a:t>
            </a:r>
            <a:r>
              <a:rPr lang="en-US" dirty="0"/>
              <a:t> = Behavior Support Plan (BSP)</a:t>
            </a:r>
          </a:p>
          <a:p>
            <a:r>
              <a:rPr lang="en-US" dirty="0"/>
              <a:t>School should have personnel ready to provide simple FBA/BSP</a:t>
            </a:r>
          </a:p>
        </p:txBody>
      </p:sp>
      <p:graphicFrame>
        <p:nvGraphicFramePr>
          <p:cNvPr id="2" name="Diagram 1"/>
          <p:cNvGraphicFramePr/>
          <p:nvPr/>
        </p:nvGraphicFramePr>
        <p:xfrm>
          <a:off x="1600200" y="4191000"/>
          <a:ext cx="9067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9372600" y="533400"/>
            <a:ext cx="1328530" cy="13716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4"/>
              <a:ext cx="914399" cy="765101"/>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4744028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Relationships</a:t>
            </a:r>
          </a:p>
        </p:txBody>
      </p:sp>
      <p:sp>
        <p:nvSpPr>
          <p:cNvPr id="3" name="Content Placeholder 2"/>
          <p:cNvSpPr>
            <a:spLocks noGrp="1"/>
          </p:cNvSpPr>
          <p:nvPr>
            <p:ph idx="1"/>
          </p:nvPr>
        </p:nvSpPr>
        <p:spPr/>
        <p:txBody>
          <a:bodyPr/>
          <a:lstStyle/>
          <a:p>
            <a:r>
              <a:rPr lang="en-US" sz="2824" dirty="0"/>
              <a:t>The effectiveness of an intervention often hinges on the quality of the relationship with the helping adult</a:t>
            </a:r>
          </a:p>
          <a:p>
            <a:r>
              <a:rPr lang="en-US" sz="2824" dirty="0"/>
              <a:t>“People don’t care what you know, until they know that you care.”</a:t>
            </a:r>
          </a:p>
        </p:txBody>
      </p:sp>
    </p:spTree>
    <p:extLst>
      <p:ext uri="{BB962C8B-B14F-4D97-AF65-F5344CB8AC3E}">
        <p14:creationId xmlns:p14="http://schemas.microsoft.com/office/powerpoint/2010/main" val="3764719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vs. Complex FBA</a:t>
            </a:r>
          </a:p>
        </p:txBody>
      </p:sp>
      <p:graphicFrame>
        <p:nvGraphicFramePr>
          <p:cNvPr id="4" name="Content Placeholder 3"/>
          <p:cNvGraphicFramePr>
            <a:graphicFrameLocks noGrp="1"/>
          </p:cNvGraphicFramePr>
          <p:nvPr>
            <p:ph idx="1"/>
          </p:nvPr>
        </p:nvGraphicFramePr>
        <p:xfrm>
          <a:off x="1676399" y="1600201"/>
          <a:ext cx="8839202" cy="5108108"/>
        </p:xfrm>
        <a:graphic>
          <a:graphicData uri="http://schemas.openxmlformats.org/drawingml/2006/table">
            <a:tbl>
              <a:tblPr firstRow="1" bandRow="1">
                <a:tableStyleId>{10A1B5D5-9B99-4C35-A422-299274C87663}</a:tableStyleId>
              </a:tblPr>
              <a:tblGrid>
                <a:gridCol w="594234">
                  <a:extLst>
                    <a:ext uri="{9D8B030D-6E8A-4147-A177-3AD203B41FA5}">
                      <a16:colId xmlns:a16="http://schemas.microsoft.com/office/drawing/2014/main" val="20000"/>
                    </a:ext>
                  </a:extLst>
                </a:gridCol>
                <a:gridCol w="4122484">
                  <a:extLst>
                    <a:ext uri="{9D8B030D-6E8A-4147-A177-3AD203B41FA5}">
                      <a16:colId xmlns:a16="http://schemas.microsoft.com/office/drawing/2014/main" val="20001"/>
                    </a:ext>
                  </a:extLst>
                </a:gridCol>
                <a:gridCol w="4122484">
                  <a:extLst>
                    <a:ext uri="{9D8B030D-6E8A-4147-A177-3AD203B41FA5}">
                      <a16:colId xmlns:a16="http://schemas.microsoft.com/office/drawing/2014/main" val="20002"/>
                    </a:ext>
                  </a:extLst>
                </a:gridCol>
              </a:tblGrid>
              <a:tr h="454491">
                <a:tc>
                  <a:txBody>
                    <a:bodyPr/>
                    <a:lstStyle/>
                    <a:p>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0000"/>
                    </a:solidFill>
                  </a:tcPr>
                </a:tc>
                <a:tc>
                  <a:txBody>
                    <a:bodyPr/>
                    <a:lstStyle/>
                    <a:p>
                      <a:pPr algn="ctr"/>
                      <a:r>
                        <a:rPr lang="en-US" sz="2400" dirty="0">
                          <a:solidFill>
                            <a:schemeClr val="tx1"/>
                          </a:solidFill>
                          <a:latin typeface="Calibri"/>
                          <a:cs typeface="Calibri"/>
                        </a:rPr>
                        <a:t>SIMPLE</a:t>
                      </a: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Calibri"/>
                          <a:cs typeface="Calibri"/>
                        </a:rPr>
                        <a:t>COMPLEX</a:t>
                      </a: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73524">
                <a:tc>
                  <a:txBody>
                    <a:bodyPr/>
                    <a:lstStyle/>
                    <a:p>
                      <a:pPr algn="ctr"/>
                      <a:r>
                        <a:rPr lang="en-US" sz="2400" b="1" dirty="0">
                          <a:latin typeface="Calibri"/>
                          <a:cs typeface="Calibri"/>
                        </a:rPr>
                        <a:t>FOR</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Students with high frequency behaviors (not dangerous), received interventions that did not improve behavior, show behaviors in only 1-2 settings</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Students that demonstrate dangerous behaviors or show behaviors that occur in 3 or more school settings</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6902">
                <a:tc>
                  <a:txBody>
                    <a:bodyPr/>
                    <a:lstStyle/>
                    <a:p>
                      <a:pPr algn="ctr"/>
                      <a:r>
                        <a:rPr lang="en-US" sz="2400" b="1" dirty="0">
                          <a:latin typeface="Calibri"/>
                          <a:cs typeface="Calibri"/>
                        </a:rPr>
                        <a:t>WHAT</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Relatively simple and efficient process to</a:t>
                      </a:r>
                      <a:r>
                        <a:rPr lang="en-US" sz="1900" kern="1200" baseline="0" dirty="0">
                          <a:effectLst/>
                          <a:latin typeface="Calibri"/>
                          <a:cs typeface="Calibri"/>
                        </a:rPr>
                        <a:t> guide</a:t>
                      </a:r>
                      <a:r>
                        <a:rPr lang="en-US" sz="1900" kern="1200" dirty="0">
                          <a:effectLst/>
                          <a:latin typeface="Calibri"/>
                          <a:cs typeface="Calibri"/>
                        </a:rPr>
                        <a:t> behavior support planning </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a:effectLst/>
                          <a:latin typeface="Calibri"/>
                          <a:cs typeface="Calibri"/>
                        </a:rPr>
                        <a:t>Time-intensive process involves emergency planning, family-centered planning, &amp; collaboration outside agencies </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00482">
                <a:tc>
                  <a:txBody>
                    <a:bodyPr/>
                    <a:lstStyle/>
                    <a:p>
                      <a:pPr algn="ctr"/>
                      <a:r>
                        <a:rPr lang="en-US" sz="2400" b="1" dirty="0">
                          <a:latin typeface="Calibri"/>
                          <a:cs typeface="Calibri"/>
                        </a:rPr>
                        <a:t>WHO</a:t>
                      </a: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kern="1200" dirty="0">
                          <a:effectLst/>
                          <a:latin typeface="Calibri"/>
                          <a:cs typeface="Calibri"/>
                        </a:rPr>
                        <a:t>Team of school-based personnel (ex:</a:t>
                      </a:r>
                      <a:r>
                        <a:rPr lang="en-US" sz="1900" kern="1200" baseline="0" dirty="0">
                          <a:effectLst/>
                          <a:latin typeface="Calibri"/>
                          <a:cs typeface="Calibri"/>
                        </a:rPr>
                        <a:t>  </a:t>
                      </a:r>
                      <a:r>
                        <a:rPr lang="en-US" sz="1900" kern="1200" dirty="0">
                          <a:effectLst/>
                          <a:latin typeface="Calibri"/>
                          <a:cs typeface="Calibri"/>
                        </a:rPr>
                        <a:t>teachers, special educator, counselor, administrator, behavior support personnel)</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dirty="0">
                          <a:latin typeface="Calibri"/>
                          <a:cs typeface="Calibri"/>
                        </a:rPr>
                        <a:t>School-based</a:t>
                      </a:r>
                      <a:r>
                        <a:rPr lang="en-US" sz="1900" baseline="0" dirty="0">
                          <a:latin typeface="Calibri"/>
                          <a:cs typeface="Calibri"/>
                        </a:rPr>
                        <a:t> team with professionals trained to implement interventions for students with severe problem behaviors (ex:  behavior specialist or school psychologist)</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76169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74638"/>
            <a:ext cx="5334000" cy="1143000"/>
          </a:xfrm>
        </p:spPr>
        <p:txBody>
          <a:bodyPr/>
          <a:lstStyle/>
          <a:p>
            <a:r>
              <a:rPr lang="en-US" dirty="0"/>
              <a:t>Activity #12</a:t>
            </a:r>
          </a:p>
        </p:txBody>
      </p:sp>
      <p:sp>
        <p:nvSpPr>
          <p:cNvPr id="21507" name="Content Placeholder 2"/>
          <p:cNvSpPr>
            <a:spLocks noGrp="1"/>
          </p:cNvSpPr>
          <p:nvPr>
            <p:ph idx="1"/>
          </p:nvPr>
        </p:nvSpPr>
        <p:spPr>
          <a:xfrm>
            <a:off x="1676400" y="1784910"/>
            <a:ext cx="4953000" cy="5090553"/>
          </a:xfrm>
        </p:spPr>
        <p:txBody>
          <a:bodyPr/>
          <a:lstStyle/>
          <a:p>
            <a:pPr>
              <a:buFont typeface="Arial" panose="020B0604020202020204" pitchFamily="34" charset="0"/>
              <a:buChar char="•"/>
            </a:pPr>
            <a:r>
              <a:rPr lang="en-US" sz="2400" dirty="0"/>
              <a:t>Discuss – What has been your experience with FBA/BSPs? </a:t>
            </a:r>
          </a:p>
          <a:p>
            <a:pPr marL="0" indent="0">
              <a:buNone/>
            </a:pPr>
            <a:endParaRPr lang="en-US" sz="2400" dirty="0"/>
          </a:p>
          <a:p>
            <a:pPr>
              <a:buFont typeface="Arial" panose="020B0604020202020204" pitchFamily="34" charset="0"/>
              <a:buChar char="•"/>
            </a:pPr>
            <a:r>
              <a:rPr lang="en-US" sz="2400" dirty="0"/>
              <a:t>Complete Activity #12 – Develop FBA/BSP Capacity that Demonstrate RP Principles of:</a:t>
            </a:r>
          </a:p>
          <a:p>
            <a:pPr lvl="2"/>
            <a:r>
              <a:rPr lang="en-US" dirty="0"/>
              <a:t>Agency and Choice</a:t>
            </a:r>
          </a:p>
          <a:p>
            <a:pPr lvl="2"/>
            <a:r>
              <a:rPr lang="en-US" dirty="0"/>
              <a:t>Exploring Relationships</a:t>
            </a:r>
          </a:p>
          <a:p>
            <a:pPr lvl="2"/>
            <a:r>
              <a:rPr lang="en-US" dirty="0"/>
              <a:t>Meaningful Engagement</a:t>
            </a:r>
          </a:p>
          <a:p>
            <a:pPr lvl="2"/>
            <a:r>
              <a:rPr lang="en-US" dirty="0"/>
              <a:t>Participatory Decision-Making</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object 2"/>
          <p:cNvSpPr/>
          <p:nvPr/>
        </p:nvSpPr>
        <p:spPr>
          <a:xfrm>
            <a:off x="7030285" y="0"/>
            <a:ext cx="5161715"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Thought Bubble: Cloud 4">
            <a:extLst>
              <a:ext uri="{FF2B5EF4-FFF2-40B4-BE49-F238E27FC236}">
                <a16:creationId xmlns:a16="http://schemas.microsoft.com/office/drawing/2014/main" id="{7540641D-2B15-40B6-BF2D-01DE98CF31A9}"/>
              </a:ext>
            </a:extLst>
          </p:cNvPr>
          <p:cNvSpPr/>
          <p:nvPr/>
        </p:nvSpPr>
        <p:spPr>
          <a:xfrm>
            <a:off x="8363825" y="2824192"/>
            <a:ext cx="3741490" cy="323265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a:t>
            </a:r>
          </a:p>
          <a:p>
            <a:pPr algn="ctr"/>
            <a:endParaRPr lang="en-US" dirty="0"/>
          </a:p>
          <a:p>
            <a:pPr algn="ctr"/>
            <a:r>
              <a:rPr lang="en-US" dirty="0"/>
              <a:t>Representation</a:t>
            </a:r>
          </a:p>
          <a:p>
            <a:pPr algn="ctr"/>
            <a:endParaRPr lang="en-US" dirty="0"/>
          </a:p>
          <a:p>
            <a:pPr algn="ctr"/>
            <a:r>
              <a:rPr lang="en-US" dirty="0"/>
              <a:t>Meaningful Participation</a:t>
            </a:r>
          </a:p>
          <a:p>
            <a:pPr algn="ctr"/>
            <a:endParaRPr lang="en-US" dirty="0"/>
          </a:p>
          <a:p>
            <a:pPr algn="ctr"/>
            <a:r>
              <a:rPr lang="en-US" dirty="0"/>
              <a:t>High Outcomes</a:t>
            </a:r>
          </a:p>
        </p:txBody>
      </p:sp>
    </p:spTree>
    <p:extLst>
      <p:ext uri="{BB962C8B-B14F-4D97-AF65-F5344CB8AC3E}">
        <p14:creationId xmlns:p14="http://schemas.microsoft.com/office/powerpoint/2010/main" val="1465705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Pathway</a:t>
            </a:r>
          </a:p>
        </p:txBody>
      </p:sp>
      <p:graphicFrame>
        <p:nvGraphicFramePr>
          <p:cNvPr id="6" name="Content Placeholder 5"/>
          <p:cNvGraphicFramePr>
            <a:graphicFrameLocks noGrp="1"/>
          </p:cNvGraphicFramePr>
          <p:nvPr>
            <p:ph idx="1"/>
          </p:nvPr>
        </p:nvGraphicFramePr>
        <p:xfrm>
          <a:off x="1656776" y="1037621"/>
          <a:ext cx="8763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888435" y="4292264"/>
            <a:ext cx="1905000" cy="1200329"/>
          </a:xfrm>
          <a:prstGeom prst="rect">
            <a:avLst/>
          </a:prstGeom>
          <a:noFill/>
        </p:spPr>
        <p:txBody>
          <a:bodyPr wrap="square" rtlCol="0">
            <a:spAutoFit/>
          </a:bodyPr>
          <a:lstStyle/>
          <a:p>
            <a:r>
              <a:rPr lang="en-US" dirty="0">
                <a:latin typeface="Calibri"/>
                <a:cs typeface="Calibri"/>
              </a:rPr>
              <a:t>Typically on days when he has worked alone for 30 min… </a:t>
            </a:r>
          </a:p>
        </p:txBody>
      </p:sp>
      <p:sp>
        <p:nvSpPr>
          <p:cNvPr id="8" name="TextBox 7"/>
          <p:cNvSpPr txBox="1"/>
          <p:nvPr/>
        </p:nvSpPr>
        <p:spPr>
          <a:xfrm>
            <a:off x="4114800" y="4292263"/>
            <a:ext cx="2057400" cy="923330"/>
          </a:xfrm>
          <a:prstGeom prst="rect">
            <a:avLst/>
          </a:prstGeom>
          <a:noFill/>
        </p:spPr>
        <p:txBody>
          <a:bodyPr wrap="square" rtlCol="0">
            <a:spAutoFit/>
          </a:bodyPr>
          <a:lstStyle/>
          <a:p>
            <a:r>
              <a:rPr lang="en-US" dirty="0">
                <a:latin typeface="Calibri"/>
                <a:cs typeface="Calibri"/>
              </a:rPr>
              <a:t>when given math work sheets &amp; other assignments…</a:t>
            </a:r>
          </a:p>
        </p:txBody>
      </p:sp>
      <p:sp>
        <p:nvSpPr>
          <p:cNvPr id="9" name="TextBox 8"/>
          <p:cNvSpPr txBox="1"/>
          <p:nvPr/>
        </p:nvSpPr>
        <p:spPr>
          <a:xfrm>
            <a:off x="6458396" y="4292263"/>
            <a:ext cx="1778000" cy="923330"/>
          </a:xfrm>
          <a:prstGeom prst="rect">
            <a:avLst/>
          </a:prstGeom>
          <a:noFill/>
        </p:spPr>
        <p:txBody>
          <a:bodyPr wrap="square" rtlCol="0">
            <a:spAutoFit/>
          </a:bodyPr>
          <a:lstStyle/>
          <a:p>
            <a:r>
              <a:rPr lang="en-US" dirty="0">
                <a:latin typeface="Calibri"/>
                <a:cs typeface="Calibri"/>
              </a:rPr>
              <a:t>he doesn’t do his work and uses profanity.</a:t>
            </a:r>
          </a:p>
        </p:txBody>
      </p:sp>
      <p:sp>
        <p:nvSpPr>
          <p:cNvPr id="10" name="TextBox 9"/>
          <p:cNvSpPr txBox="1"/>
          <p:nvPr/>
        </p:nvSpPr>
        <p:spPr>
          <a:xfrm>
            <a:off x="8806070" y="4298345"/>
            <a:ext cx="1752600" cy="1477328"/>
          </a:xfrm>
          <a:prstGeom prst="rect">
            <a:avLst/>
          </a:prstGeom>
          <a:noFill/>
        </p:spPr>
        <p:txBody>
          <a:bodyPr wrap="square" rtlCol="0">
            <a:spAutoFit/>
          </a:bodyPr>
          <a:lstStyle/>
          <a:p>
            <a:r>
              <a:rPr lang="en-US" dirty="0">
                <a:latin typeface="Calibri"/>
                <a:cs typeface="Calibri"/>
              </a:rPr>
              <a:t>His work doesn’t get completed and he avoids teacher requests.</a:t>
            </a:r>
          </a:p>
        </p:txBody>
      </p:sp>
      <p:grpSp>
        <p:nvGrpSpPr>
          <p:cNvPr id="11" name="Group 10"/>
          <p:cNvGrpSpPr/>
          <p:nvPr/>
        </p:nvGrpSpPr>
        <p:grpSpPr>
          <a:xfrm>
            <a:off x="8915400" y="457200"/>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6"/>
              <a:ext cx="914400" cy="791674"/>
            </a:xfrm>
            <a:prstGeom prst="rect">
              <a:avLst/>
            </a:prstGeom>
            <a:noFill/>
          </p:spPr>
          <p:txBody>
            <a:bodyPr wrap="square" rtlCol="0">
              <a:spAutoFit/>
            </a:bodyPr>
            <a:lstStyle/>
            <a:p>
              <a:pPr algn="ctr"/>
              <a:r>
                <a:rPr lang="en-US" sz="2400" dirty="0">
                  <a:solidFill>
                    <a:schemeClr val="bg1"/>
                  </a:solidFill>
                  <a:latin typeface="+mj-lt"/>
                </a:rPr>
                <a:t>TFI</a:t>
              </a:r>
            </a:p>
          </p:txBody>
        </p:sp>
      </p:grpSp>
    </p:spTree>
    <p:extLst>
      <p:ext uri="{BB962C8B-B14F-4D97-AF65-F5344CB8AC3E}">
        <p14:creationId xmlns:p14="http://schemas.microsoft.com/office/powerpoint/2010/main" val="23941038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ltLang="en-US" dirty="0"/>
              <a:t>Hypothesis Summary</a:t>
            </a:r>
          </a:p>
        </p:txBody>
      </p:sp>
      <p:sp>
        <p:nvSpPr>
          <p:cNvPr id="29699" name="Rectangle 3"/>
          <p:cNvSpPr>
            <a:spLocks noGrp="1" noChangeArrowheads="1"/>
          </p:cNvSpPr>
          <p:nvPr>
            <p:ph idx="1"/>
          </p:nvPr>
        </p:nvSpPr>
        <p:spPr>
          <a:xfrm>
            <a:off x="1981200" y="1600200"/>
            <a:ext cx="8229600" cy="4724400"/>
          </a:xfrm>
        </p:spPr>
        <p:txBody>
          <a:bodyPr/>
          <a:lstStyle/>
          <a:p>
            <a:pPr marL="0" indent="0">
              <a:buNone/>
            </a:pPr>
            <a:r>
              <a:rPr lang="en-US" altLang="en-US" i="1" dirty="0"/>
              <a:t>When given math worksheets &amp; other assignments, James does not do his work, uses profanity, &amp; disrupts lessons, especially when he has worked alone for 30 minutes without peer contact. His work does not get the completed, and he avoids teachers’ requests. </a:t>
            </a:r>
          </a:p>
          <a:p>
            <a:pPr marL="0" indent="0">
              <a:buNone/>
            </a:pPr>
            <a:endParaRPr lang="en-US" altLang="en-US" i="1" dirty="0"/>
          </a:p>
          <a:p>
            <a:pPr marL="0" indent="0">
              <a:buNone/>
            </a:pPr>
            <a:r>
              <a:rPr lang="en-US" altLang="en-US" i="1" dirty="0"/>
              <a:t>Therefore, the hypothesized function of the behavior is escape/avoidance.</a:t>
            </a:r>
          </a:p>
        </p:txBody>
      </p:sp>
    </p:spTree>
    <p:extLst>
      <p:ext uri="{BB962C8B-B14F-4D97-AF65-F5344CB8AC3E}">
        <p14:creationId xmlns:p14="http://schemas.microsoft.com/office/powerpoint/2010/main" val="34482078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5410200" cy="1143000"/>
          </a:xfrm>
        </p:spPr>
        <p:txBody>
          <a:bodyPr/>
          <a:lstStyle/>
          <a:p>
            <a:r>
              <a:rPr lang="en-US" dirty="0"/>
              <a:t>F-BSP Activity</a:t>
            </a:r>
          </a:p>
        </p:txBody>
      </p:sp>
      <p:sp>
        <p:nvSpPr>
          <p:cNvPr id="3" name="Content Placeholder 2"/>
          <p:cNvSpPr>
            <a:spLocks noGrp="1"/>
          </p:cNvSpPr>
          <p:nvPr>
            <p:ph idx="1"/>
          </p:nvPr>
        </p:nvSpPr>
        <p:spPr>
          <a:xfrm>
            <a:off x="1905000" y="1524000"/>
            <a:ext cx="5334000" cy="4446588"/>
          </a:xfrm>
        </p:spPr>
        <p:txBody>
          <a:bodyPr/>
          <a:lstStyle/>
          <a:p>
            <a:pPr marL="0" indent="0">
              <a:buNone/>
            </a:pPr>
            <a:r>
              <a:rPr lang="en-US" b="1" dirty="0"/>
              <a:t>Complete Stage 3: Assessment</a:t>
            </a:r>
            <a:endParaRPr lang="en-US" sz="2000" b="1" dirty="0"/>
          </a:p>
          <a:p>
            <a:pPr marL="0" indent="0">
              <a:buNone/>
            </a:pPr>
            <a:r>
              <a:rPr lang="en-US" sz="2000" b="1" dirty="0"/>
              <a:t>(the FBA portion of your Behavior Support Plan):</a:t>
            </a:r>
          </a:p>
          <a:p>
            <a:pPr marL="457200" indent="-457200">
              <a:buFont typeface="Arial"/>
              <a:buChar char="•"/>
            </a:pPr>
            <a:r>
              <a:rPr lang="en-US" sz="2000" dirty="0"/>
              <a:t>Choose ONE behavior for your student, complete </a:t>
            </a:r>
            <a:r>
              <a:rPr lang="en-US" sz="2000" i="1" dirty="0"/>
              <a:t>Description of Behavior </a:t>
            </a:r>
            <a:r>
              <a:rPr lang="en-US" sz="2000" dirty="0"/>
              <a:t>on page 3 of F-BSP</a:t>
            </a:r>
          </a:p>
          <a:p>
            <a:pPr marL="457200" indent="-457200">
              <a:buFont typeface="Arial"/>
              <a:buChar char="•"/>
            </a:pPr>
            <a:r>
              <a:rPr lang="en-US" sz="2000" dirty="0"/>
              <a:t>Review, discuss, &amp; complete questions in </a:t>
            </a:r>
            <a:r>
              <a:rPr lang="en-US" sz="2000" i="1" dirty="0"/>
              <a:t>Teacher Interview </a:t>
            </a:r>
            <a:r>
              <a:rPr lang="en-US" sz="2000" dirty="0"/>
              <a:t>section of F-BSP (p. 3-4) </a:t>
            </a:r>
          </a:p>
          <a:p>
            <a:pPr marL="457200" indent="-457200">
              <a:buFont typeface="Arial"/>
              <a:buChar char="•"/>
            </a:pPr>
            <a:r>
              <a:rPr lang="en-US" sz="2000" dirty="0"/>
              <a:t>Write the results of your discussion in the </a:t>
            </a:r>
            <a:r>
              <a:rPr lang="en-US" sz="2000" i="1" dirty="0"/>
              <a:t>Propose a Testable Explanation </a:t>
            </a:r>
            <a:r>
              <a:rPr lang="en-US" sz="2000" dirty="0"/>
              <a:t>table (p. 4)</a:t>
            </a:r>
          </a:p>
          <a:p>
            <a:pPr marL="457200" indent="-457200">
              <a:buFont typeface="Arial"/>
              <a:buChar char="•"/>
            </a:pPr>
            <a:r>
              <a:rPr lang="en-US" sz="2000" dirty="0"/>
              <a:t>Develop hypothesis for function of the behavior – write this under </a:t>
            </a:r>
            <a:r>
              <a:rPr lang="en-US" sz="2000" i="1" dirty="0"/>
              <a:t>Function of Behavior </a:t>
            </a:r>
            <a:r>
              <a:rPr lang="en-US" sz="2000" dirty="0"/>
              <a:t>(p. 4)</a:t>
            </a:r>
          </a:p>
          <a:p>
            <a:endParaRPr lang="en-US" dirty="0"/>
          </a:p>
        </p:txBody>
      </p:sp>
      <p:sp>
        <p:nvSpPr>
          <p:cNvPr id="4" name="object 2"/>
          <p:cNvSpPr/>
          <p:nvPr/>
        </p:nvSpPr>
        <p:spPr>
          <a:xfrm>
            <a:off x="7658100" y="0"/>
            <a:ext cx="4533900"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5" name="Thought Bubble: Cloud 4">
            <a:extLst>
              <a:ext uri="{FF2B5EF4-FFF2-40B4-BE49-F238E27FC236}">
                <a16:creationId xmlns:a16="http://schemas.microsoft.com/office/drawing/2014/main" id="{4ADC0DC4-E6CF-4F6E-A016-FCEA986416A3}"/>
              </a:ext>
            </a:extLst>
          </p:cNvPr>
          <p:cNvSpPr/>
          <p:nvPr/>
        </p:nvSpPr>
        <p:spPr>
          <a:xfrm>
            <a:off x="9546672" y="1851070"/>
            <a:ext cx="2533474" cy="16106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a:p>
            <a:pPr algn="ctr"/>
            <a:endParaRPr lang="en-US" dirty="0"/>
          </a:p>
          <a:p>
            <a:pPr algn="ctr"/>
            <a:r>
              <a:rPr lang="en-US" dirty="0"/>
              <a:t>Meaningful Participation</a:t>
            </a:r>
          </a:p>
        </p:txBody>
      </p:sp>
    </p:spTree>
    <p:extLst>
      <p:ext uri="{BB962C8B-B14F-4D97-AF65-F5344CB8AC3E}">
        <p14:creationId xmlns:p14="http://schemas.microsoft.com/office/powerpoint/2010/main" val="267608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C5AE5D3-68A1-4A62-8537-17AF462FA62B}"/>
              </a:ext>
            </a:extLst>
          </p:cNvPr>
          <p:cNvSpPr>
            <a:spLocks noGrp="1"/>
          </p:cNvSpPr>
          <p:nvPr>
            <p:ph type="title"/>
          </p:nvPr>
        </p:nvSpPr>
        <p:spPr>
          <a:xfrm>
            <a:off x="2102225" y="367415"/>
            <a:ext cx="7987553" cy="830495"/>
          </a:xfrm>
        </p:spPr>
        <p:txBody>
          <a:bodyPr/>
          <a:lstStyle/>
          <a:p>
            <a:pPr algn="l" eaLnBrk="1" hangingPunct="1"/>
            <a:r>
              <a:rPr lang="en-US" altLang="en-US" b="1" dirty="0"/>
              <a:t>Competing Behavior Pathway</a:t>
            </a:r>
          </a:p>
        </p:txBody>
      </p:sp>
      <p:sp>
        <p:nvSpPr>
          <p:cNvPr id="34818" name="Content Placeholder 2">
            <a:extLst>
              <a:ext uri="{FF2B5EF4-FFF2-40B4-BE49-F238E27FC236}">
                <a16:creationId xmlns:a16="http://schemas.microsoft.com/office/drawing/2014/main" id="{6C475984-F1AE-4136-8303-0C958F00580F}"/>
              </a:ext>
            </a:extLst>
          </p:cNvPr>
          <p:cNvSpPr>
            <a:spLocks noGrp="1"/>
          </p:cNvSpPr>
          <p:nvPr>
            <p:ph idx="1"/>
          </p:nvPr>
        </p:nvSpPr>
        <p:spPr>
          <a:xfrm>
            <a:off x="1941980" y="1653990"/>
            <a:ext cx="7987553" cy="4392846"/>
          </a:xfrm>
        </p:spPr>
        <p:txBody>
          <a:bodyPr/>
          <a:lstStyle/>
          <a:p>
            <a:pPr marL="0" indent="0">
              <a:buNone/>
            </a:pPr>
            <a:r>
              <a:rPr lang="en-US" altLang="en-US"/>
              <a:t>Desi</a:t>
            </a:r>
          </a:p>
          <a:p>
            <a:pPr marL="0" indent="0">
              <a:buNone/>
            </a:pPr>
            <a:endParaRPr lang="en-US" altLang="en-US"/>
          </a:p>
        </p:txBody>
      </p:sp>
      <p:sp>
        <p:nvSpPr>
          <p:cNvPr id="4" name="Rectangle 3">
            <a:extLst>
              <a:ext uri="{FF2B5EF4-FFF2-40B4-BE49-F238E27FC236}">
                <a16:creationId xmlns:a16="http://schemas.microsoft.com/office/drawing/2014/main" id="{D1C7161A-2FD9-4DDF-84C2-43A45A87CE85}"/>
              </a:ext>
            </a:extLst>
          </p:cNvPr>
          <p:cNvSpPr>
            <a:spLocks noChangeArrowheads="1"/>
          </p:cNvSpPr>
          <p:nvPr/>
        </p:nvSpPr>
        <p:spPr bwMode="auto">
          <a:xfrm>
            <a:off x="1855694" y="1653988"/>
            <a:ext cx="3081618" cy="480732"/>
          </a:xfrm>
          <a:prstGeom prst="rect">
            <a:avLst/>
          </a:prstGeom>
          <a:solidFill>
            <a:srgbClr val="BFBFBF"/>
          </a:solidFill>
          <a:ln w="9525">
            <a:solidFill>
              <a:srgbClr val="8F9F95"/>
            </a:solidFill>
            <a:miter lim="800000"/>
            <a:headEnd/>
            <a:tailEnd/>
          </a:ln>
          <a:effectLst>
            <a:outerShdw blurRad="40000" dist="23000" dir="5400000" rotWithShape="0">
              <a:srgbClr val="808080">
                <a:alpha val="34998"/>
              </a:srgbClr>
            </a:outerShdw>
          </a:effectLst>
        </p:spPr>
        <p:txBody>
          <a:bodyPr anchor="ctr"/>
          <a:lstStyle/>
          <a:p>
            <a:pPr>
              <a:defRPr/>
            </a:pPr>
            <a:r>
              <a:rPr lang="en-US" sz="1747" b="1" dirty="0"/>
              <a:t>Routine:</a:t>
            </a:r>
          </a:p>
        </p:txBody>
      </p:sp>
      <p:sp>
        <p:nvSpPr>
          <p:cNvPr id="5" name="Rectangle 4">
            <a:extLst>
              <a:ext uri="{FF2B5EF4-FFF2-40B4-BE49-F238E27FC236}">
                <a16:creationId xmlns:a16="http://schemas.microsoft.com/office/drawing/2014/main" id="{0460152E-CFF7-4191-861A-E88692B29406}"/>
              </a:ext>
            </a:extLst>
          </p:cNvPr>
          <p:cNvSpPr>
            <a:spLocks noChangeArrowheads="1"/>
          </p:cNvSpPr>
          <p:nvPr/>
        </p:nvSpPr>
        <p:spPr bwMode="auto">
          <a:xfrm>
            <a:off x="5935757" y="1653988"/>
            <a:ext cx="1799665" cy="1158688"/>
          </a:xfrm>
          <a:prstGeom prst="rect">
            <a:avLst/>
          </a:prstGeom>
          <a:noFill/>
          <a:ln w="38100">
            <a:solidFill>
              <a:schemeClr val="tx1"/>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747"/>
              <a:t>Desired Behavior</a:t>
            </a:r>
          </a:p>
          <a:p>
            <a:pPr eaLnBrk="1" hangingPunct="1">
              <a:spcBef>
                <a:spcPct val="0"/>
              </a:spcBef>
              <a:buFontTx/>
              <a:buNone/>
            </a:pPr>
            <a:endParaRPr lang="en-US" altLang="en-US" sz="1747"/>
          </a:p>
          <a:p>
            <a:pPr eaLnBrk="1" hangingPunct="1">
              <a:spcBef>
                <a:spcPct val="0"/>
              </a:spcBef>
              <a:buFontTx/>
              <a:buNone/>
            </a:pPr>
            <a:endParaRPr lang="en-US" altLang="en-US" sz="1747"/>
          </a:p>
          <a:p>
            <a:pPr eaLnBrk="1" hangingPunct="1">
              <a:spcBef>
                <a:spcPct val="0"/>
              </a:spcBef>
              <a:buFontTx/>
              <a:buNone/>
            </a:pPr>
            <a:endParaRPr lang="en-US" altLang="en-US" sz="1747"/>
          </a:p>
        </p:txBody>
      </p:sp>
      <p:sp>
        <p:nvSpPr>
          <p:cNvPr id="7" name="Rectangle 6">
            <a:extLst>
              <a:ext uri="{FF2B5EF4-FFF2-40B4-BE49-F238E27FC236}">
                <a16:creationId xmlns:a16="http://schemas.microsoft.com/office/drawing/2014/main" id="{C1F485F7-9D81-4B45-9357-57C27B0C5BAC}"/>
              </a:ext>
            </a:extLst>
          </p:cNvPr>
          <p:cNvSpPr>
            <a:spLocks noChangeArrowheads="1"/>
          </p:cNvSpPr>
          <p:nvPr/>
        </p:nvSpPr>
        <p:spPr bwMode="auto">
          <a:xfrm>
            <a:off x="7957298" y="1653988"/>
            <a:ext cx="2379009" cy="1158688"/>
          </a:xfrm>
          <a:prstGeom prst="rect">
            <a:avLst/>
          </a:prstGeom>
          <a:noFill/>
          <a:ln w="38100">
            <a:solidFill>
              <a:schemeClr val="tx1"/>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747"/>
              <a:t>Consequence/Function</a:t>
            </a:r>
          </a:p>
          <a:p>
            <a:pPr eaLnBrk="1" hangingPunct="1">
              <a:spcBef>
                <a:spcPct val="0"/>
              </a:spcBef>
              <a:buFontTx/>
              <a:buNone/>
            </a:pPr>
            <a:endParaRPr lang="en-US" altLang="en-US" sz="1747"/>
          </a:p>
          <a:p>
            <a:pPr eaLnBrk="1" hangingPunct="1">
              <a:spcBef>
                <a:spcPct val="0"/>
              </a:spcBef>
              <a:buFontTx/>
              <a:buNone/>
            </a:pPr>
            <a:endParaRPr lang="en-US" altLang="en-US" sz="1747"/>
          </a:p>
          <a:p>
            <a:pPr eaLnBrk="1" hangingPunct="1">
              <a:spcBef>
                <a:spcPct val="0"/>
              </a:spcBef>
              <a:buFontTx/>
              <a:buNone/>
            </a:pPr>
            <a:endParaRPr lang="en-US" altLang="en-US" sz="1747"/>
          </a:p>
        </p:txBody>
      </p:sp>
      <p:sp>
        <p:nvSpPr>
          <p:cNvPr id="8" name="Rectangle 7">
            <a:extLst>
              <a:ext uri="{FF2B5EF4-FFF2-40B4-BE49-F238E27FC236}">
                <a16:creationId xmlns:a16="http://schemas.microsoft.com/office/drawing/2014/main" id="{AD5A9F15-28A5-41F4-B078-0E130D1C4D07}"/>
              </a:ext>
            </a:extLst>
          </p:cNvPr>
          <p:cNvSpPr>
            <a:spLocks noChangeArrowheads="1"/>
          </p:cNvSpPr>
          <p:nvPr/>
        </p:nvSpPr>
        <p:spPr bwMode="auto">
          <a:xfrm>
            <a:off x="1855695" y="3207124"/>
            <a:ext cx="1799665" cy="1158688"/>
          </a:xfrm>
          <a:prstGeom prst="rect">
            <a:avLst/>
          </a:prstGeom>
          <a:solidFill>
            <a:srgbClr val="D07676"/>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747">
                <a:solidFill>
                  <a:srgbClr val="FFFFFF"/>
                </a:solidFill>
              </a:rPr>
              <a:t>Setting Event</a:t>
            </a:r>
          </a:p>
          <a:p>
            <a:pPr eaLnBrk="1" hangingPunct="1">
              <a:spcBef>
                <a:spcPct val="0"/>
              </a:spcBef>
              <a:buFontTx/>
              <a:buNone/>
            </a:pPr>
            <a:endParaRPr lang="en-US" altLang="en-US" sz="1747"/>
          </a:p>
          <a:p>
            <a:pPr eaLnBrk="1" hangingPunct="1">
              <a:spcBef>
                <a:spcPct val="0"/>
              </a:spcBef>
              <a:buFontTx/>
              <a:buNone/>
            </a:pPr>
            <a:endParaRPr lang="en-US" altLang="en-US" sz="1747"/>
          </a:p>
          <a:p>
            <a:pPr eaLnBrk="1" hangingPunct="1">
              <a:spcBef>
                <a:spcPct val="0"/>
              </a:spcBef>
              <a:buFontTx/>
              <a:buNone/>
            </a:pPr>
            <a:endParaRPr lang="en-US" altLang="en-US" sz="1747"/>
          </a:p>
        </p:txBody>
      </p:sp>
      <p:sp>
        <p:nvSpPr>
          <p:cNvPr id="9" name="Rectangle 8">
            <a:extLst>
              <a:ext uri="{FF2B5EF4-FFF2-40B4-BE49-F238E27FC236}">
                <a16:creationId xmlns:a16="http://schemas.microsoft.com/office/drawing/2014/main" id="{4BB16A5C-4EBE-45A7-B330-10C4DBEFE9C1}"/>
              </a:ext>
            </a:extLst>
          </p:cNvPr>
          <p:cNvSpPr>
            <a:spLocks noChangeArrowheads="1"/>
          </p:cNvSpPr>
          <p:nvPr/>
        </p:nvSpPr>
        <p:spPr bwMode="auto">
          <a:xfrm>
            <a:off x="3864910" y="3207124"/>
            <a:ext cx="1799665" cy="1158688"/>
          </a:xfrm>
          <a:prstGeom prst="rect">
            <a:avLst/>
          </a:prstGeom>
          <a:solidFill>
            <a:srgbClr val="BB8D24"/>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747">
                <a:solidFill>
                  <a:schemeClr val="bg1"/>
                </a:solidFill>
              </a:rPr>
              <a:t>Antecedent</a:t>
            </a:r>
          </a:p>
          <a:p>
            <a:pPr eaLnBrk="1" hangingPunct="1">
              <a:spcBef>
                <a:spcPct val="0"/>
              </a:spcBef>
              <a:buFontTx/>
              <a:buNone/>
            </a:pPr>
            <a:endParaRPr lang="en-US" altLang="en-US" sz="1747"/>
          </a:p>
          <a:p>
            <a:pPr eaLnBrk="1" hangingPunct="1">
              <a:spcBef>
                <a:spcPct val="0"/>
              </a:spcBef>
              <a:buFontTx/>
              <a:buNone/>
            </a:pPr>
            <a:endParaRPr lang="en-US" altLang="en-US" sz="1747"/>
          </a:p>
          <a:p>
            <a:pPr eaLnBrk="1" hangingPunct="1">
              <a:spcBef>
                <a:spcPct val="0"/>
              </a:spcBef>
              <a:buFontTx/>
              <a:buNone/>
            </a:pPr>
            <a:endParaRPr lang="en-US" altLang="en-US" sz="1747"/>
          </a:p>
        </p:txBody>
      </p:sp>
      <p:sp>
        <p:nvSpPr>
          <p:cNvPr id="10" name="Rectangle 9">
            <a:extLst>
              <a:ext uri="{FF2B5EF4-FFF2-40B4-BE49-F238E27FC236}">
                <a16:creationId xmlns:a16="http://schemas.microsoft.com/office/drawing/2014/main" id="{D421358E-8ED3-4250-BDEF-078472E335A2}"/>
              </a:ext>
            </a:extLst>
          </p:cNvPr>
          <p:cNvSpPr>
            <a:spLocks noChangeArrowheads="1"/>
          </p:cNvSpPr>
          <p:nvPr/>
        </p:nvSpPr>
        <p:spPr bwMode="auto">
          <a:xfrm>
            <a:off x="5935757" y="3207124"/>
            <a:ext cx="1799665" cy="1158688"/>
          </a:xfrm>
          <a:prstGeom prst="rect">
            <a:avLst/>
          </a:prstGeom>
          <a:solidFill>
            <a:srgbClr val="005500"/>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50" dirty="0">
                <a:solidFill>
                  <a:srgbClr val="FFFFFF"/>
                </a:solidFill>
              </a:rPr>
              <a:t>Challenging Behavior</a:t>
            </a:r>
          </a:p>
          <a:p>
            <a:pPr eaLnBrk="1" hangingPunct="1">
              <a:spcBef>
                <a:spcPct val="0"/>
              </a:spcBef>
              <a:buFontTx/>
              <a:buNone/>
            </a:pPr>
            <a:endParaRPr lang="en-US" altLang="en-US" sz="1747" dirty="0"/>
          </a:p>
          <a:p>
            <a:pPr eaLnBrk="1" hangingPunct="1">
              <a:spcBef>
                <a:spcPct val="0"/>
              </a:spcBef>
              <a:buFontTx/>
              <a:buNone/>
            </a:pPr>
            <a:endParaRPr lang="en-US" altLang="en-US" sz="1747" dirty="0"/>
          </a:p>
          <a:p>
            <a:pPr eaLnBrk="1" hangingPunct="1">
              <a:spcBef>
                <a:spcPct val="0"/>
              </a:spcBef>
              <a:buFontTx/>
              <a:buNone/>
            </a:pPr>
            <a:endParaRPr lang="en-US" altLang="en-US" sz="1747" dirty="0"/>
          </a:p>
        </p:txBody>
      </p:sp>
      <p:sp>
        <p:nvSpPr>
          <p:cNvPr id="11" name="Rectangle 10">
            <a:extLst>
              <a:ext uri="{FF2B5EF4-FFF2-40B4-BE49-F238E27FC236}">
                <a16:creationId xmlns:a16="http://schemas.microsoft.com/office/drawing/2014/main" id="{74EDDCB2-0D38-4244-A4F3-05503A1979A1}"/>
              </a:ext>
            </a:extLst>
          </p:cNvPr>
          <p:cNvSpPr>
            <a:spLocks noChangeArrowheads="1"/>
          </p:cNvSpPr>
          <p:nvPr/>
        </p:nvSpPr>
        <p:spPr bwMode="auto">
          <a:xfrm>
            <a:off x="7957298" y="3207124"/>
            <a:ext cx="2379009" cy="1158688"/>
          </a:xfrm>
          <a:prstGeom prst="rect">
            <a:avLst/>
          </a:prstGeom>
          <a:solidFill>
            <a:srgbClr val="800000"/>
          </a:solidFill>
          <a:ln w="38100">
            <a:solidFill>
              <a:schemeClr val="tx1"/>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747">
                <a:solidFill>
                  <a:srgbClr val="FFFFFF"/>
                </a:solidFill>
              </a:rPr>
              <a:t>Consequence/Function</a:t>
            </a:r>
          </a:p>
          <a:p>
            <a:pPr eaLnBrk="1" hangingPunct="1">
              <a:spcBef>
                <a:spcPct val="0"/>
              </a:spcBef>
              <a:buFontTx/>
              <a:buNone/>
            </a:pPr>
            <a:endParaRPr lang="en-US" altLang="en-US" sz="1747"/>
          </a:p>
          <a:p>
            <a:pPr eaLnBrk="1" hangingPunct="1">
              <a:spcBef>
                <a:spcPct val="0"/>
              </a:spcBef>
              <a:buFontTx/>
              <a:buNone/>
            </a:pPr>
            <a:endParaRPr lang="en-US" altLang="en-US" sz="1747"/>
          </a:p>
          <a:p>
            <a:pPr eaLnBrk="1" hangingPunct="1">
              <a:spcBef>
                <a:spcPct val="0"/>
              </a:spcBef>
              <a:buFontTx/>
              <a:buNone/>
            </a:pPr>
            <a:endParaRPr lang="en-US" altLang="en-US" sz="1747"/>
          </a:p>
        </p:txBody>
      </p:sp>
      <p:sp>
        <p:nvSpPr>
          <p:cNvPr id="14" name="Rectangle 13">
            <a:extLst>
              <a:ext uri="{FF2B5EF4-FFF2-40B4-BE49-F238E27FC236}">
                <a16:creationId xmlns:a16="http://schemas.microsoft.com/office/drawing/2014/main" id="{51BD0A50-5295-421E-A50C-386B9EED4113}"/>
              </a:ext>
            </a:extLst>
          </p:cNvPr>
          <p:cNvSpPr>
            <a:spLocks noChangeArrowheads="1"/>
          </p:cNvSpPr>
          <p:nvPr/>
        </p:nvSpPr>
        <p:spPr bwMode="auto">
          <a:xfrm>
            <a:off x="5812491" y="4760259"/>
            <a:ext cx="2366682" cy="1158688"/>
          </a:xfrm>
          <a:prstGeom prst="rect">
            <a:avLst/>
          </a:prstGeom>
          <a:noFill/>
          <a:ln w="38100">
            <a:solidFill>
              <a:schemeClr val="tx1"/>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747"/>
          </a:p>
          <a:p>
            <a:pPr eaLnBrk="1" hangingPunct="1">
              <a:spcBef>
                <a:spcPct val="0"/>
              </a:spcBef>
              <a:buFontTx/>
              <a:buNone/>
            </a:pPr>
            <a:r>
              <a:rPr lang="en-US" altLang="en-US" sz="1747"/>
              <a:t>Alternative Behavior</a:t>
            </a:r>
          </a:p>
          <a:p>
            <a:pPr eaLnBrk="1" hangingPunct="1">
              <a:spcBef>
                <a:spcPct val="0"/>
              </a:spcBef>
              <a:buFontTx/>
              <a:buNone/>
            </a:pPr>
            <a:endParaRPr lang="en-US" altLang="en-US" sz="1747"/>
          </a:p>
          <a:p>
            <a:pPr eaLnBrk="1" hangingPunct="1">
              <a:spcBef>
                <a:spcPct val="0"/>
              </a:spcBef>
              <a:buFontTx/>
              <a:buNone/>
            </a:pPr>
            <a:endParaRPr lang="en-US" altLang="en-US" sz="1747"/>
          </a:p>
          <a:p>
            <a:pPr eaLnBrk="1" hangingPunct="1">
              <a:spcBef>
                <a:spcPct val="0"/>
              </a:spcBef>
              <a:buFontTx/>
              <a:buNone/>
            </a:pPr>
            <a:endParaRPr lang="en-US" altLang="en-US" sz="1747"/>
          </a:p>
        </p:txBody>
      </p:sp>
      <p:cxnSp>
        <p:nvCxnSpPr>
          <p:cNvPr id="16" name="Straight Arrow Connector 15">
            <a:extLst>
              <a:ext uri="{FF2B5EF4-FFF2-40B4-BE49-F238E27FC236}">
                <a16:creationId xmlns:a16="http://schemas.microsoft.com/office/drawing/2014/main" id="{26AE7B01-F60B-4BDE-AEE6-19142A5F8F11}"/>
              </a:ext>
            </a:extLst>
          </p:cNvPr>
          <p:cNvCxnSpPr>
            <a:cxnSpLocks noChangeShapeType="1"/>
          </p:cNvCxnSpPr>
          <p:nvPr/>
        </p:nvCxnSpPr>
        <p:spPr bwMode="auto">
          <a:xfrm>
            <a:off x="3445810" y="3774141"/>
            <a:ext cx="665629"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C5FB3761-3C88-404D-AB3E-31DE1CED08E3}"/>
              </a:ext>
            </a:extLst>
          </p:cNvPr>
          <p:cNvCxnSpPr>
            <a:cxnSpLocks noChangeShapeType="1"/>
          </p:cNvCxnSpPr>
          <p:nvPr/>
        </p:nvCxnSpPr>
        <p:spPr bwMode="auto">
          <a:xfrm>
            <a:off x="5479678" y="3774141"/>
            <a:ext cx="665629"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05ECC19F-0B33-4FBE-853A-678F287528DA}"/>
              </a:ext>
            </a:extLst>
          </p:cNvPr>
          <p:cNvCxnSpPr>
            <a:cxnSpLocks noChangeShapeType="1"/>
          </p:cNvCxnSpPr>
          <p:nvPr/>
        </p:nvCxnSpPr>
        <p:spPr bwMode="auto">
          <a:xfrm>
            <a:off x="7513545" y="3786468"/>
            <a:ext cx="665629"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0A65B513-E06A-4684-9525-BAC31641CFF2}"/>
              </a:ext>
            </a:extLst>
          </p:cNvPr>
          <p:cNvCxnSpPr>
            <a:cxnSpLocks noChangeShapeType="1"/>
          </p:cNvCxnSpPr>
          <p:nvPr/>
        </p:nvCxnSpPr>
        <p:spPr bwMode="auto">
          <a:xfrm>
            <a:off x="7513545" y="2233332"/>
            <a:ext cx="665629" cy="0"/>
          </a:xfrm>
          <a:prstGeom prst="straightConnector1">
            <a:avLst/>
          </a:prstGeom>
          <a:noFill/>
          <a:ln w="38100">
            <a:solidFill>
              <a:schemeClr val="tx2"/>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a:extLst>
              <a:ext uri="{FF2B5EF4-FFF2-40B4-BE49-F238E27FC236}">
                <a16:creationId xmlns:a16="http://schemas.microsoft.com/office/drawing/2014/main" id="{59B6D0B6-B323-4C1A-9C36-D92AB8EE29E1}"/>
              </a:ext>
            </a:extLst>
          </p:cNvPr>
          <p:cNvCxnSpPr>
            <a:cxnSpLocks noChangeShapeType="1"/>
          </p:cNvCxnSpPr>
          <p:nvPr/>
        </p:nvCxnSpPr>
        <p:spPr bwMode="auto">
          <a:xfrm flipV="1">
            <a:off x="5146862" y="2430557"/>
            <a:ext cx="1158688" cy="924485"/>
          </a:xfrm>
          <a:prstGeom prst="straightConnector1">
            <a:avLst/>
          </a:prstGeom>
          <a:noFill/>
          <a:ln w="38100">
            <a:solidFill>
              <a:srgbClr val="D2533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9" name="Straight Arrow Connector 28">
            <a:extLst>
              <a:ext uri="{FF2B5EF4-FFF2-40B4-BE49-F238E27FC236}">
                <a16:creationId xmlns:a16="http://schemas.microsoft.com/office/drawing/2014/main" id="{9776B7C7-EE95-46C5-BD5A-8E5B72791352}"/>
              </a:ext>
            </a:extLst>
          </p:cNvPr>
          <p:cNvCxnSpPr>
            <a:cxnSpLocks noChangeShapeType="1"/>
            <a:endCxn id="14" idx="1"/>
          </p:cNvCxnSpPr>
          <p:nvPr/>
        </p:nvCxnSpPr>
        <p:spPr bwMode="auto">
          <a:xfrm>
            <a:off x="5146863" y="4168589"/>
            <a:ext cx="665629" cy="1171015"/>
          </a:xfrm>
          <a:prstGeom prst="straightConnector1">
            <a:avLst/>
          </a:prstGeom>
          <a:noFill/>
          <a:ln w="38100">
            <a:solidFill>
              <a:srgbClr val="D2533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Arrow Connector 32">
            <a:extLst>
              <a:ext uri="{FF2B5EF4-FFF2-40B4-BE49-F238E27FC236}">
                <a16:creationId xmlns:a16="http://schemas.microsoft.com/office/drawing/2014/main" id="{6E2AE6F7-21F7-4D5D-89E2-EE963D3B51B0}"/>
              </a:ext>
            </a:extLst>
          </p:cNvPr>
          <p:cNvCxnSpPr>
            <a:cxnSpLocks noChangeShapeType="1"/>
            <a:stCxn id="14" idx="3"/>
          </p:cNvCxnSpPr>
          <p:nvPr/>
        </p:nvCxnSpPr>
        <p:spPr bwMode="auto">
          <a:xfrm flipV="1">
            <a:off x="8179174" y="4168589"/>
            <a:ext cx="1060076" cy="1171015"/>
          </a:xfrm>
          <a:prstGeom prst="straightConnector1">
            <a:avLst/>
          </a:prstGeom>
          <a:noFill/>
          <a:ln w="38100">
            <a:solidFill>
              <a:srgbClr val="D2533C"/>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34" name="Slide Number Placeholder 1">
            <a:extLst>
              <a:ext uri="{FF2B5EF4-FFF2-40B4-BE49-F238E27FC236}">
                <a16:creationId xmlns:a16="http://schemas.microsoft.com/office/drawing/2014/main" id="{D28D5031-8A55-4EAA-99C1-B641DCD15F22}"/>
              </a:ext>
            </a:extLst>
          </p:cNvPr>
          <p:cNvSpPr>
            <a:spLocks noGrp="1"/>
          </p:cNvSpPr>
          <p:nvPr>
            <p:ph type="sldNum" sz="quarter" idx="4294967295"/>
          </p:nvPr>
        </p:nvSpPr>
        <p:spPr bwMode="auto">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106">
                <a:solidFill>
                  <a:schemeClr val="tx1"/>
                </a:solidFill>
                <a:latin typeface="Calibri" panose="020F0502020204030204" pitchFamily="34" charset="0"/>
                <a:ea typeface="MS PGothic" panose="020B0600070205080204" pitchFamily="34" charset="-128"/>
              </a:defRPr>
            </a:lvl1pPr>
            <a:lvl2pPr marL="721137" indent="-277360">
              <a:spcBef>
                <a:spcPct val="20000"/>
              </a:spcBef>
              <a:buFont typeface="Arial" panose="020B0604020202020204" pitchFamily="34" charset="0"/>
              <a:buChar char="–"/>
              <a:defRPr sz="2718">
                <a:solidFill>
                  <a:schemeClr val="tx1"/>
                </a:solidFill>
                <a:latin typeface="Calibri" panose="020F0502020204030204" pitchFamily="34" charset="0"/>
                <a:ea typeface="MS PGothic" panose="020B0600070205080204" pitchFamily="34" charset="-128"/>
              </a:defRPr>
            </a:lvl2pPr>
            <a:lvl3pPr marL="1109442" indent="-221888">
              <a:spcBef>
                <a:spcPct val="20000"/>
              </a:spcBef>
              <a:buFont typeface="Arial" panose="020B0604020202020204" pitchFamily="34" charset="0"/>
              <a:buChar char="•"/>
              <a:defRPr sz="2330">
                <a:solidFill>
                  <a:schemeClr val="tx1"/>
                </a:solidFill>
                <a:latin typeface="Calibri" panose="020F0502020204030204" pitchFamily="34" charset="0"/>
                <a:ea typeface="MS PGothic" panose="020B0600070205080204" pitchFamily="34" charset="-128"/>
              </a:defRPr>
            </a:lvl3pPr>
            <a:lvl4pPr marL="1553218" indent="-221888">
              <a:spcBef>
                <a:spcPct val="20000"/>
              </a:spcBef>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4pPr>
            <a:lvl5pPr marL="1996995" indent="-221888">
              <a:spcBef>
                <a:spcPct val="20000"/>
              </a:spcBef>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5pPr>
            <a:lvl6pPr marL="2440771"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6pPr>
            <a:lvl7pPr marL="2884548"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7pPr>
            <a:lvl8pPr marL="3328325"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8pPr>
            <a:lvl9pPr marL="3772101"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1CE70D1-DE10-49AF-9AAB-C3F54EF95A8B}" type="slidenum">
              <a:rPr lang="en-US" altLang="en-US" sz="1165">
                <a:solidFill>
                  <a:srgbClr val="8D8D8F"/>
                </a:solidFill>
              </a:rPr>
              <a:pPr>
                <a:spcBef>
                  <a:spcPct val="0"/>
                </a:spcBef>
                <a:buFontTx/>
                <a:buNone/>
              </a:pPr>
              <a:t>85</a:t>
            </a:fld>
            <a:endParaRPr lang="en-US" altLang="en-US" sz="1165">
              <a:solidFill>
                <a:srgbClr val="8D8D8F"/>
              </a:solidFill>
            </a:endParaRPr>
          </a:p>
        </p:txBody>
      </p:sp>
    </p:spTree>
    <p:extLst>
      <p:ext uri="{BB962C8B-B14F-4D97-AF65-F5344CB8AC3E}">
        <p14:creationId xmlns:p14="http://schemas.microsoft.com/office/powerpoint/2010/main" val="9719365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E173-6D27-4239-9410-76F57E69134C}"/>
              </a:ext>
            </a:extLst>
          </p:cNvPr>
          <p:cNvSpPr>
            <a:spLocks noGrp="1"/>
          </p:cNvSpPr>
          <p:nvPr>
            <p:ph type="title"/>
          </p:nvPr>
        </p:nvSpPr>
        <p:spPr>
          <a:xfrm>
            <a:off x="475622" y="160005"/>
            <a:ext cx="11716378" cy="1325563"/>
          </a:xfrm>
        </p:spPr>
        <p:txBody>
          <a:bodyPr rtlCol="0">
            <a:normAutofit/>
          </a:bodyPr>
          <a:lstStyle/>
          <a:p>
            <a:pPr>
              <a:defRPr/>
            </a:pPr>
            <a:r>
              <a:rPr lang="en-US" b="1" dirty="0">
                <a:ea typeface="+mj-ea"/>
                <a:cs typeface="+mj-cs"/>
              </a:rPr>
              <a:t>Essential Characteristics of Alternative Behaviors</a:t>
            </a:r>
          </a:p>
        </p:txBody>
      </p:sp>
      <p:sp>
        <p:nvSpPr>
          <p:cNvPr id="3" name="Content Placeholder 2">
            <a:extLst>
              <a:ext uri="{FF2B5EF4-FFF2-40B4-BE49-F238E27FC236}">
                <a16:creationId xmlns:a16="http://schemas.microsoft.com/office/drawing/2014/main" id="{ACECC43B-5D32-4F8F-9253-FD1ADAC565E9}"/>
              </a:ext>
            </a:extLst>
          </p:cNvPr>
          <p:cNvSpPr>
            <a:spLocks noGrp="1"/>
          </p:cNvSpPr>
          <p:nvPr>
            <p:ph idx="1"/>
          </p:nvPr>
        </p:nvSpPr>
        <p:spPr>
          <a:xfrm>
            <a:off x="2102225" y="1801907"/>
            <a:ext cx="7987553" cy="4573121"/>
          </a:xfrm>
        </p:spPr>
        <p:txBody>
          <a:bodyPr>
            <a:normAutofit/>
          </a:bodyPr>
          <a:lstStyle/>
          <a:p>
            <a:pPr eaLnBrk="1" hangingPunct="1"/>
            <a:r>
              <a:rPr lang="en-US" altLang="en-US" dirty="0"/>
              <a:t>Serves the same function as the behavior identified for reduction</a:t>
            </a:r>
          </a:p>
          <a:p>
            <a:pPr eaLnBrk="1" hangingPunct="1"/>
            <a:r>
              <a:rPr lang="en-US" altLang="en-US" dirty="0"/>
              <a:t>Is easier to do and more efficient than the identified behavior</a:t>
            </a:r>
          </a:p>
          <a:p>
            <a:pPr eaLnBrk="1" hangingPunct="1"/>
            <a:r>
              <a:rPr lang="en-US" altLang="en-US" dirty="0"/>
              <a:t>Socially acceptable/valid</a:t>
            </a:r>
          </a:p>
          <a:p>
            <a:pPr eaLnBrk="1" hangingPunct="1"/>
            <a:r>
              <a:rPr lang="en-US" altLang="en-US" dirty="0"/>
              <a:t>Ecologically appropriate</a:t>
            </a:r>
          </a:p>
          <a:p>
            <a:pPr eaLnBrk="1" hangingPunct="1"/>
            <a:r>
              <a:rPr lang="en-US" altLang="en-US" dirty="0"/>
              <a:t>Provides an efficient pathway to further growth</a:t>
            </a:r>
          </a:p>
          <a:p>
            <a:pPr eaLnBrk="1" hangingPunct="1"/>
            <a:endParaRPr lang="en-US" altLang="en-US" dirty="0"/>
          </a:p>
        </p:txBody>
      </p:sp>
      <p:sp>
        <p:nvSpPr>
          <p:cNvPr id="41987" name="Slide Number Placeholder 3">
            <a:extLst>
              <a:ext uri="{FF2B5EF4-FFF2-40B4-BE49-F238E27FC236}">
                <a16:creationId xmlns:a16="http://schemas.microsoft.com/office/drawing/2014/main" id="{0E447E10-B2A0-4FB9-A03E-55E1D200F9AB}"/>
              </a:ext>
            </a:extLst>
          </p:cNvPr>
          <p:cNvSpPr>
            <a:spLocks noGrp="1"/>
          </p:cNvSpPr>
          <p:nvPr>
            <p:ph type="sldNum" sz="quarter" idx="4294967295"/>
          </p:nvPr>
        </p:nvSpPr>
        <p:spPr bwMode="auto">
          <a:xfrm>
            <a:off x="8077200" y="635635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106">
                <a:solidFill>
                  <a:schemeClr val="tx1"/>
                </a:solidFill>
                <a:latin typeface="Calibri" panose="020F0502020204030204" pitchFamily="34" charset="0"/>
                <a:ea typeface="MS PGothic" panose="020B0600070205080204" pitchFamily="34" charset="-128"/>
              </a:defRPr>
            </a:lvl1pPr>
            <a:lvl2pPr marL="721137" indent="-277360">
              <a:spcBef>
                <a:spcPct val="20000"/>
              </a:spcBef>
              <a:buFont typeface="Arial" panose="020B0604020202020204" pitchFamily="34" charset="0"/>
              <a:buChar char="–"/>
              <a:defRPr sz="2718">
                <a:solidFill>
                  <a:schemeClr val="tx1"/>
                </a:solidFill>
                <a:latin typeface="Calibri" panose="020F0502020204030204" pitchFamily="34" charset="0"/>
                <a:ea typeface="MS PGothic" panose="020B0600070205080204" pitchFamily="34" charset="-128"/>
              </a:defRPr>
            </a:lvl2pPr>
            <a:lvl3pPr marL="1109442" indent="-221888">
              <a:spcBef>
                <a:spcPct val="20000"/>
              </a:spcBef>
              <a:buFont typeface="Arial" panose="020B0604020202020204" pitchFamily="34" charset="0"/>
              <a:buChar char="•"/>
              <a:defRPr sz="2330">
                <a:solidFill>
                  <a:schemeClr val="tx1"/>
                </a:solidFill>
                <a:latin typeface="Calibri" panose="020F0502020204030204" pitchFamily="34" charset="0"/>
                <a:ea typeface="MS PGothic" panose="020B0600070205080204" pitchFamily="34" charset="-128"/>
              </a:defRPr>
            </a:lvl3pPr>
            <a:lvl4pPr marL="1553218" indent="-221888">
              <a:spcBef>
                <a:spcPct val="20000"/>
              </a:spcBef>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4pPr>
            <a:lvl5pPr marL="1996995" indent="-221888">
              <a:spcBef>
                <a:spcPct val="20000"/>
              </a:spcBef>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5pPr>
            <a:lvl6pPr marL="2440771"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6pPr>
            <a:lvl7pPr marL="2884548"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7pPr>
            <a:lvl8pPr marL="3328325"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8pPr>
            <a:lvl9pPr marL="3772101" indent="-221888" defTabSz="443777" eaLnBrk="0" fontAlgn="base" hangingPunct="0">
              <a:spcBef>
                <a:spcPct val="20000"/>
              </a:spcBef>
              <a:spcAft>
                <a:spcPct val="0"/>
              </a:spcAft>
              <a:buFont typeface="Arial" panose="020B0604020202020204" pitchFamily="34" charset="0"/>
              <a:buChar char="»"/>
              <a:defRPr sz="1941">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E2F555F-37AB-4A75-A339-7D4C3CF4CE9D}" type="slidenum">
              <a:rPr lang="en-US" altLang="en-US" sz="1165">
                <a:solidFill>
                  <a:srgbClr val="8D8D8F"/>
                </a:solidFill>
              </a:rPr>
              <a:pPr>
                <a:spcBef>
                  <a:spcPct val="0"/>
                </a:spcBef>
                <a:buFontTx/>
                <a:buNone/>
              </a:pPr>
              <a:t>86</a:t>
            </a:fld>
            <a:endParaRPr lang="en-US" altLang="en-US" sz="1165">
              <a:solidFill>
                <a:srgbClr val="8D8D8F"/>
              </a:solidFill>
            </a:endParaRPr>
          </a:p>
        </p:txBody>
      </p:sp>
    </p:spTree>
    <p:extLst>
      <p:ext uri="{BB962C8B-B14F-4D97-AF65-F5344CB8AC3E}">
        <p14:creationId xmlns:p14="http://schemas.microsoft.com/office/powerpoint/2010/main" val="36674963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2102225" y="367414"/>
            <a:ext cx="7987553" cy="830497"/>
          </a:xfrm>
          <a:prstGeom prst="rect">
            <a:avLst/>
          </a:prstGeom>
        </p:spPr>
        <p:txBody>
          <a:bodyPr/>
          <a:lstStyle/>
          <a:p>
            <a:r>
              <a:t>Competing Behavior Pathway</a:t>
            </a:r>
          </a:p>
        </p:txBody>
      </p:sp>
      <p:sp>
        <p:nvSpPr>
          <p:cNvPr id="102" name="Content Placeholder 2"/>
          <p:cNvSpPr txBox="1">
            <a:spLocks noGrp="1"/>
          </p:cNvSpPr>
          <p:nvPr>
            <p:ph type="body" idx="1"/>
          </p:nvPr>
        </p:nvSpPr>
        <p:spPr>
          <a:xfrm>
            <a:off x="1941980" y="1653990"/>
            <a:ext cx="7987553" cy="4392846"/>
          </a:xfrm>
          <a:prstGeom prst="rect">
            <a:avLst/>
          </a:prstGeom>
        </p:spPr>
        <p:txBody>
          <a:bodyPr/>
          <a:lstStyle>
            <a:lvl1pPr marL="0" indent="0">
              <a:buSzTx/>
              <a:buNone/>
            </a:lvl1pPr>
          </a:lstStyle>
          <a:p>
            <a:r>
              <a:t>Desi</a:t>
            </a:r>
          </a:p>
        </p:txBody>
      </p:sp>
      <p:grpSp>
        <p:nvGrpSpPr>
          <p:cNvPr id="105" name="Rectangle 3"/>
          <p:cNvGrpSpPr/>
          <p:nvPr/>
        </p:nvGrpSpPr>
        <p:grpSpPr>
          <a:xfrm>
            <a:off x="1855694" y="1653987"/>
            <a:ext cx="3081619" cy="480733"/>
            <a:chOff x="0" y="0"/>
            <a:chExt cx="3081618" cy="480731"/>
          </a:xfrm>
        </p:grpSpPr>
        <p:sp>
          <p:nvSpPr>
            <p:cNvPr id="103" name="Rectangle"/>
            <p:cNvSpPr/>
            <p:nvPr/>
          </p:nvSpPr>
          <p:spPr>
            <a:xfrm>
              <a:off x="-1" y="0"/>
              <a:ext cx="3081620" cy="480732"/>
            </a:xfrm>
            <a:prstGeom prst="rect">
              <a:avLst/>
            </a:prstGeom>
            <a:solidFill>
              <a:srgbClr val="BFBFBF"/>
            </a:solidFill>
            <a:ln w="9525" cap="flat">
              <a:solidFill>
                <a:srgbClr val="8F9F95"/>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endParaRPr/>
            </a:p>
          </p:txBody>
        </p:sp>
        <p:sp>
          <p:nvSpPr>
            <p:cNvPr id="104" name="Routine:"/>
            <p:cNvSpPr txBox="1"/>
            <p:nvPr/>
          </p:nvSpPr>
          <p:spPr>
            <a:xfrm>
              <a:off x="50482" y="85120"/>
              <a:ext cx="2980654" cy="3104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defRPr sz="1700" b="1"/>
              </a:lvl1pPr>
            </a:lstStyle>
            <a:p>
              <a:r>
                <a:t>Routine:</a:t>
              </a:r>
            </a:p>
          </p:txBody>
        </p:sp>
      </p:grpSp>
      <p:grpSp>
        <p:nvGrpSpPr>
          <p:cNvPr id="108" name="Rectangle 4"/>
          <p:cNvGrpSpPr/>
          <p:nvPr/>
        </p:nvGrpSpPr>
        <p:grpSpPr>
          <a:xfrm>
            <a:off x="5935757" y="1653987"/>
            <a:ext cx="1799666" cy="1158689"/>
            <a:chOff x="0" y="0"/>
            <a:chExt cx="1799664" cy="1158687"/>
          </a:xfrm>
        </p:grpSpPr>
        <p:sp>
          <p:nvSpPr>
            <p:cNvPr id="106" name="Rectangle"/>
            <p:cNvSpPr/>
            <p:nvPr/>
          </p:nvSpPr>
          <p:spPr>
            <a:xfrm>
              <a:off x="0" y="0"/>
              <a:ext cx="1799665" cy="1158688"/>
            </a:xfrm>
            <a:prstGeom prst="rect">
              <a:avLst/>
            </a:prstGeom>
            <a:no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a:solidFill>
                    <a:srgbClr val="AE0101"/>
                  </a:solidFill>
                </a:defRPr>
              </a:pPr>
              <a:endParaRPr/>
            </a:p>
          </p:txBody>
        </p:sp>
        <p:sp>
          <p:nvSpPr>
            <p:cNvPr id="107" name="Desired Behavior…"/>
            <p:cNvSpPr txBox="1"/>
            <p:nvPr/>
          </p:nvSpPr>
          <p:spPr>
            <a:xfrm>
              <a:off x="64770" y="133400"/>
              <a:ext cx="1670125" cy="891888"/>
            </a:xfrm>
            <a:prstGeom prst="rect">
              <a:avLst/>
            </a:prstGeom>
            <a:noFill/>
            <a:ln w="12700" cap="flat">
              <a:noFill/>
              <a:miter lim="400000"/>
            </a:ln>
            <a:effectLst>
              <a:outerShdw blurRad="38100" dist="23000" dir="5400000" rotWithShape="0">
                <a:srgbClr val="808080">
                  <a:alpha val="3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700" b="1"/>
              </a:pPr>
              <a:r>
                <a:t>Desired Behavior</a:t>
              </a:r>
              <a:endParaRPr sz="3200"/>
            </a:p>
            <a:p>
              <a:pPr>
                <a:defRPr b="1">
                  <a:solidFill>
                    <a:srgbClr val="AE0101"/>
                  </a:solidFill>
                </a:defRPr>
              </a:pPr>
              <a:r>
                <a:t>Complete math assignment</a:t>
              </a:r>
            </a:p>
          </p:txBody>
        </p:sp>
      </p:grpSp>
      <p:grpSp>
        <p:nvGrpSpPr>
          <p:cNvPr id="111" name="Rectangle 6"/>
          <p:cNvGrpSpPr/>
          <p:nvPr/>
        </p:nvGrpSpPr>
        <p:grpSpPr>
          <a:xfrm>
            <a:off x="7957297" y="1653987"/>
            <a:ext cx="2379011" cy="1158689"/>
            <a:chOff x="0" y="0"/>
            <a:chExt cx="2379009" cy="1158687"/>
          </a:xfrm>
        </p:grpSpPr>
        <p:sp>
          <p:nvSpPr>
            <p:cNvPr id="109" name="Rectangle"/>
            <p:cNvSpPr/>
            <p:nvPr/>
          </p:nvSpPr>
          <p:spPr>
            <a:xfrm>
              <a:off x="-1" y="0"/>
              <a:ext cx="2379011" cy="1158688"/>
            </a:xfrm>
            <a:prstGeom prst="rect">
              <a:avLst/>
            </a:prstGeom>
            <a:no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3200"/>
              </a:pPr>
              <a:endParaRPr/>
            </a:p>
          </p:txBody>
        </p:sp>
        <p:sp>
          <p:nvSpPr>
            <p:cNvPr id="110" name="Consequence/Function…"/>
            <p:cNvSpPr txBox="1"/>
            <p:nvPr/>
          </p:nvSpPr>
          <p:spPr>
            <a:xfrm>
              <a:off x="64769" y="147501"/>
              <a:ext cx="2249471" cy="863686"/>
            </a:xfrm>
            <a:prstGeom prst="rect">
              <a:avLst/>
            </a:prstGeom>
            <a:noFill/>
            <a:ln w="12700" cap="flat">
              <a:noFill/>
              <a:miter lim="400000"/>
            </a:ln>
            <a:effectLst>
              <a:outerShdw blurRad="38100" dist="23000" dir="5400000" rotWithShape="0">
                <a:srgbClr val="808080">
                  <a:alpha val="3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700" b="1"/>
              </a:pPr>
              <a:r>
                <a:t>Consequence/Function</a:t>
              </a:r>
              <a:endParaRPr sz="3200"/>
            </a:p>
            <a:p>
              <a:pPr>
                <a:defRPr sz="1700"/>
              </a:pPr>
              <a:r>
                <a:t>Success, teacher acknowledgment</a:t>
              </a:r>
              <a:r>
                <a:rPr sz="1900"/>
                <a:t> </a:t>
              </a:r>
            </a:p>
          </p:txBody>
        </p:sp>
      </p:grpSp>
      <p:grpSp>
        <p:nvGrpSpPr>
          <p:cNvPr id="114" name="Rectangle 7"/>
          <p:cNvGrpSpPr/>
          <p:nvPr/>
        </p:nvGrpSpPr>
        <p:grpSpPr>
          <a:xfrm>
            <a:off x="1855695" y="3207124"/>
            <a:ext cx="1799666" cy="1158689"/>
            <a:chOff x="0" y="0"/>
            <a:chExt cx="1799664" cy="1158687"/>
          </a:xfrm>
        </p:grpSpPr>
        <p:sp>
          <p:nvSpPr>
            <p:cNvPr id="112" name="Rectangle"/>
            <p:cNvSpPr/>
            <p:nvPr/>
          </p:nvSpPr>
          <p:spPr>
            <a:xfrm>
              <a:off x="0" y="0"/>
              <a:ext cx="1799665" cy="1158688"/>
            </a:xfrm>
            <a:prstGeom prst="rect">
              <a:avLst/>
            </a:prstGeom>
            <a:solidFill>
              <a:srgbClr val="D07676"/>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3200"/>
              </a:pPr>
              <a:endParaRPr/>
            </a:p>
          </p:txBody>
        </p:sp>
        <p:sp>
          <p:nvSpPr>
            <p:cNvPr id="113" name="Setting Event…"/>
            <p:cNvSpPr txBox="1"/>
            <p:nvPr/>
          </p:nvSpPr>
          <p:spPr>
            <a:xfrm>
              <a:off x="64770" y="64294"/>
              <a:ext cx="1670125" cy="1030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600" b="1">
                  <a:solidFill>
                    <a:srgbClr val="FFFFFF"/>
                  </a:solidFill>
                </a:defRPr>
              </a:pPr>
              <a:r>
                <a:t>Setting Event</a:t>
              </a:r>
              <a:endParaRPr sz="3200"/>
            </a:p>
            <a:p>
              <a:pPr>
                <a:defRPr sz="1700">
                  <a:solidFill>
                    <a:srgbClr val="FFFFFF"/>
                  </a:solidFill>
                </a:defRPr>
              </a:pPr>
              <a:endParaRPr sz="3200"/>
            </a:p>
            <a:p>
              <a:pPr>
                <a:defRPr sz="1400">
                  <a:solidFill>
                    <a:srgbClr val="FFFFFF"/>
                  </a:solidFill>
                </a:defRPr>
              </a:pPr>
              <a:r>
                <a:t>Poor grades in math class</a:t>
              </a:r>
            </a:p>
          </p:txBody>
        </p:sp>
      </p:grpSp>
      <p:grpSp>
        <p:nvGrpSpPr>
          <p:cNvPr id="117" name="Rectangle 8"/>
          <p:cNvGrpSpPr/>
          <p:nvPr/>
        </p:nvGrpSpPr>
        <p:grpSpPr>
          <a:xfrm>
            <a:off x="3864909" y="3207124"/>
            <a:ext cx="1799666" cy="1158689"/>
            <a:chOff x="0" y="0"/>
            <a:chExt cx="1799664" cy="1158687"/>
          </a:xfrm>
        </p:grpSpPr>
        <p:sp>
          <p:nvSpPr>
            <p:cNvPr id="115" name="Rectangle"/>
            <p:cNvSpPr/>
            <p:nvPr/>
          </p:nvSpPr>
          <p:spPr>
            <a:xfrm>
              <a:off x="0" y="0"/>
              <a:ext cx="1799665" cy="1158688"/>
            </a:xfrm>
            <a:prstGeom prst="rect">
              <a:avLst/>
            </a:prstGeom>
            <a:solidFill>
              <a:srgbClr val="BB8D24"/>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1400"/>
              </a:pPr>
              <a:endParaRPr/>
            </a:p>
          </p:txBody>
        </p:sp>
        <p:sp>
          <p:nvSpPr>
            <p:cNvPr id="116" name="Antecedent…"/>
            <p:cNvSpPr txBox="1"/>
            <p:nvPr/>
          </p:nvSpPr>
          <p:spPr>
            <a:xfrm>
              <a:off x="64770" y="83344"/>
              <a:ext cx="1670125" cy="992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600" b="1">
                  <a:solidFill>
                    <a:srgbClr val="FFFFFF"/>
                  </a:solidFill>
                </a:defRPr>
              </a:pPr>
              <a:r>
                <a:t>Antecedent</a:t>
              </a:r>
              <a:endParaRPr sz="3200"/>
            </a:p>
            <a:p>
              <a:pPr>
                <a:defRPr sz="1400">
                  <a:solidFill>
                    <a:srgbClr val="FFFFFF"/>
                  </a:solidFill>
                </a:defRPr>
              </a:pPr>
              <a:endParaRPr sz="3200"/>
            </a:p>
            <a:p>
              <a:pPr>
                <a:defRPr sz="1400">
                  <a:solidFill>
                    <a:srgbClr val="FFFFFF"/>
                  </a:solidFill>
                </a:defRPr>
              </a:pPr>
              <a:r>
                <a:t>double-digit addition problems</a:t>
              </a:r>
            </a:p>
          </p:txBody>
        </p:sp>
      </p:grpSp>
      <p:grpSp>
        <p:nvGrpSpPr>
          <p:cNvPr id="120" name="Rectangle 9"/>
          <p:cNvGrpSpPr/>
          <p:nvPr/>
        </p:nvGrpSpPr>
        <p:grpSpPr>
          <a:xfrm>
            <a:off x="5935757" y="3207124"/>
            <a:ext cx="1799666" cy="1158689"/>
            <a:chOff x="0" y="0"/>
            <a:chExt cx="1799664" cy="1158687"/>
          </a:xfrm>
        </p:grpSpPr>
        <p:sp>
          <p:nvSpPr>
            <p:cNvPr id="118" name="Rectangle"/>
            <p:cNvSpPr/>
            <p:nvPr/>
          </p:nvSpPr>
          <p:spPr>
            <a:xfrm>
              <a:off x="0" y="0"/>
              <a:ext cx="1799665" cy="1158688"/>
            </a:xfrm>
            <a:prstGeom prst="rect">
              <a:avLst/>
            </a:prstGeom>
            <a:solidFill>
              <a:srgbClr val="005500"/>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3200"/>
              </a:pPr>
              <a:endParaRPr/>
            </a:p>
          </p:txBody>
        </p:sp>
        <p:sp>
          <p:nvSpPr>
            <p:cNvPr id="119" name="Challenging Behavior…"/>
            <p:cNvSpPr txBox="1"/>
            <p:nvPr/>
          </p:nvSpPr>
          <p:spPr>
            <a:xfrm>
              <a:off x="64770" y="96044"/>
              <a:ext cx="1670125" cy="9666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400" b="1">
                  <a:solidFill>
                    <a:srgbClr val="FFFFFF"/>
                  </a:solidFill>
                </a:defRPr>
              </a:pPr>
              <a:r>
                <a:t>Challenging Behavior</a:t>
              </a:r>
              <a:endParaRPr sz="3200"/>
            </a:p>
            <a:p>
              <a:pPr>
                <a:defRPr sz="1400">
                  <a:solidFill>
                    <a:srgbClr val="FFFFFF"/>
                  </a:solidFill>
                </a:defRPr>
              </a:pPr>
              <a:endParaRPr sz="3200"/>
            </a:p>
            <a:p>
              <a:pPr>
                <a:defRPr sz="1400">
                  <a:solidFill>
                    <a:srgbClr val="FFFFFF"/>
                  </a:solidFill>
                </a:defRPr>
              </a:pPr>
              <a:r>
                <a:t>Crying, pushing papers off desk</a:t>
              </a:r>
            </a:p>
          </p:txBody>
        </p:sp>
      </p:grpSp>
      <p:grpSp>
        <p:nvGrpSpPr>
          <p:cNvPr id="123" name="Rectangle 10"/>
          <p:cNvGrpSpPr/>
          <p:nvPr/>
        </p:nvGrpSpPr>
        <p:grpSpPr>
          <a:xfrm>
            <a:off x="7957297" y="3207124"/>
            <a:ext cx="2379011" cy="1158689"/>
            <a:chOff x="0" y="0"/>
            <a:chExt cx="2379009" cy="1158687"/>
          </a:xfrm>
        </p:grpSpPr>
        <p:sp>
          <p:nvSpPr>
            <p:cNvPr id="121" name="Rectangle"/>
            <p:cNvSpPr/>
            <p:nvPr/>
          </p:nvSpPr>
          <p:spPr>
            <a:xfrm>
              <a:off x="-1" y="0"/>
              <a:ext cx="2379011" cy="1158688"/>
            </a:xfrm>
            <a:prstGeom prst="rect">
              <a:avLst/>
            </a:prstGeom>
            <a:solidFill>
              <a:srgbClr val="800000"/>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1400">
                  <a:solidFill>
                    <a:srgbClr val="FFFFFF"/>
                  </a:solidFill>
                </a:defRPr>
              </a:pPr>
              <a:endParaRPr/>
            </a:p>
          </p:txBody>
        </p:sp>
        <p:sp>
          <p:nvSpPr>
            <p:cNvPr id="122" name="Consequence/Function…"/>
            <p:cNvSpPr txBox="1"/>
            <p:nvPr/>
          </p:nvSpPr>
          <p:spPr>
            <a:xfrm>
              <a:off x="64769" y="70644"/>
              <a:ext cx="2249471" cy="1017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600" b="1">
                  <a:solidFill>
                    <a:srgbClr val="FFFFFF"/>
                  </a:solidFill>
                </a:defRPr>
              </a:pPr>
              <a:r>
                <a:t>Consequence/Function</a:t>
              </a:r>
              <a:endParaRPr sz="3200"/>
            </a:p>
            <a:p>
              <a:pPr>
                <a:defRPr sz="1600">
                  <a:solidFill>
                    <a:srgbClr val="FFFFFF"/>
                  </a:solidFill>
                </a:defRPr>
              </a:pPr>
              <a:endParaRPr sz="3200"/>
            </a:p>
            <a:p>
              <a:pPr>
                <a:defRPr sz="1400">
                  <a:solidFill>
                    <a:srgbClr val="FFFFFF"/>
                  </a:solidFill>
                </a:defRPr>
              </a:pPr>
              <a:r>
                <a:t>Sent to hall to ‘calm down’ </a:t>
              </a:r>
              <a:r>
                <a:rPr b="1"/>
                <a:t>Function:</a:t>
              </a:r>
              <a:r>
                <a:t> escape task</a:t>
              </a:r>
            </a:p>
          </p:txBody>
        </p:sp>
      </p:grpSp>
      <p:grpSp>
        <p:nvGrpSpPr>
          <p:cNvPr id="126" name="Rectangle 13"/>
          <p:cNvGrpSpPr/>
          <p:nvPr/>
        </p:nvGrpSpPr>
        <p:grpSpPr>
          <a:xfrm>
            <a:off x="5812490" y="4485857"/>
            <a:ext cx="2366683" cy="1707492"/>
            <a:chOff x="0" y="0"/>
            <a:chExt cx="2366682" cy="1707490"/>
          </a:xfrm>
        </p:grpSpPr>
        <p:sp>
          <p:nvSpPr>
            <p:cNvPr id="124" name="Rectangle"/>
            <p:cNvSpPr/>
            <p:nvPr/>
          </p:nvSpPr>
          <p:spPr>
            <a:xfrm>
              <a:off x="0" y="274401"/>
              <a:ext cx="2366683" cy="1158689"/>
            </a:xfrm>
            <a:prstGeom prst="rect">
              <a:avLst/>
            </a:prstGeom>
            <a:no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1700"/>
              </a:pPr>
              <a:endParaRPr/>
            </a:p>
          </p:txBody>
        </p:sp>
        <p:sp>
          <p:nvSpPr>
            <p:cNvPr id="125" name="Alternative Behavior…"/>
            <p:cNvSpPr txBox="1"/>
            <p:nvPr/>
          </p:nvSpPr>
          <p:spPr>
            <a:xfrm>
              <a:off x="64769" y="0"/>
              <a:ext cx="2237144" cy="1707491"/>
            </a:xfrm>
            <a:prstGeom prst="rect">
              <a:avLst/>
            </a:prstGeom>
            <a:noFill/>
            <a:ln w="12700" cap="flat">
              <a:noFill/>
              <a:miter lim="400000"/>
            </a:ln>
            <a:effectLst>
              <a:outerShdw blurRad="38100" dist="23000" dir="5400000" rotWithShape="0">
                <a:srgbClr val="808080">
                  <a:alpha val="3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700"/>
              </a:pPr>
              <a:endParaRPr/>
            </a:p>
            <a:p>
              <a:pPr>
                <a:defRPr sz="1700" b="1"/>
              </a:pPr>
              <a:r>
                <a:t>Alternative Behavior</a:t>
              </a:r>
              <a:endParaRPr sz="3200"/>
            </a:p>
            <a:p>
              <a:pPr>
                <a:defRPr b="1">
                  <a:solidFill>
                    <a:srgbClr val="005500"/>
                  </a:solidFill>
                </a:defRPr>
              </a:pPr>
              <a:r>
                <a:t>Raise hand &amp; ask for break</a:t>
              </a:r>
              <a:r>
                <a:rPr sz="2000"/>
                <a:t> </a:t>
              </a:r>
              <a:endParaRPr sz="1700"/>
            </a:p>
            <a:p>
              <a:pPr>
                <a:defRPr sz="1700"/>
              </a:pPr>
              <a:endParaRPr sz="1700"/>
            </a:p>
          </p:txBody>
        </p:sp>
      </p:grpSp>
      <p:sp>
        <p:nvSpPr>
          <p:cNvPr id="127" name="Straight Arrow Connector 15"/>
          <p:cNvSpPr/>
          <p:nvPr/>
        </p:nvSpPr>
        <p:spPr>
          <a:xfrm>
            <a:off x="3396503" y="3786468"/>
            <a:ext cx="468408"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28" name="Straight Arrow Connector 19"/>
          <p:cNvSpPr/>
          <p:nvPr/>
        </p:nvSpPr>
        <p:spPr>
          <a:xfrm>
            <a:off x="5510493" y="3786468"/>
            <a:ext cx="425264"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29" name="Straight Arrow Connector 20"/>
          <p:cNvSpPr/>
          <p:nvPr/>
        </p:nvSpPr>
        <p:spPr>
          <a:xfrm>
            <a:off x="7513545" y="3786468"/>
            <a:ext cx="443754"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30" name="Straight Arrow Connector 21"/>
          <p:cNvSpPr/>
          <p:nvPr/>
        </p:nvSpPr>
        <p:spPr>
          <a:xfrm>
            <a:off x="7513545" y="2233332"/>
            <a:ext cx="443754"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31" name="Straight Arrow Connector 23"/>
          <p:cNvSpPr/>
          <p:nvPr/>
        </p:nvSpPr>
        <p:spPr>
          <a:xfrm flipV="1">
            <a:off x="5146861" y="2233332"/>
            <a:ext cx="788896" cy="1121713"/>
          </a:xfrm>
          <a:prstGeom prst="line">
            <a:avLst/>
          </a:prstGeom>
          <a:ln w="38100">
            <a:solidFill>
              <a:srgbClr val="D2533C"/>
            </a:solidFill>
            <a:tailEnd type="triangle"/>
          </a:ln>
          <a:effectLst>
            <a:outerShdw blurRad="38100" dist="20000" dir="5400000" rotWithShape="0">
              <a:srgbClr val="808080">
                <a:alpha val="37999"/>
              </a:srgbClr>
            </a:outerShdw>
          </a:effectLst>
        </p:spPr>
        <p:txBody>
          <a:bodyPr lIns="45719" rIns="45719"/>
          <a:lstStyle/>
          <a:p>
            <a:endParaRPr/>
          </a:p>
        </p:txBody>
      </p:sp>
      <p:sp>
        <p:nvSpPr>
          <p:cNvPr id="132" name="Straight Arrow Connector 28"/>
          <p:cNvSpPr/>
          <p:nvPr/>
        </p:nvSpPr>
        <p:spPr>
          <a:xfrm>
            <a:off x="5146862" y="4168588"/>
            <a:ext cx="665630" cy="1171016"/>
          </a:xfrm>
          <a:prstGeom prst="line">
            <a:avLst/>
          </a:prstGeom>
          <a:ln w="38100">
            <a:solidFill>
              <a:srgbClr val="D2533C"/>
            </a:solidFill>
            <a:tailEnd type="triangle"/>
          </a:ln>
          <a:effectLst>
            <a:outerShdw blurRad="38100" dist="20000" dir="5400000" rotWithShape="0">
              <a:srgbClr val="808080">
                <a:alpha val="37999"/>
              </a:srgbClr>
            </a:outerShdw>
          </a:effectLst>
        </p:spPr>
        <p:txBody>
          <a:bodyPr lIns="45719" rIns="45719"/>
          <a:lstStyle/>
          <a:p>
            <a:endParaRPr/>
          </a:p>
        </p:txBody>
      </p:sp>
      <p:sp>
        <p:nvSpPr>
          <p:cNvPr id="150" name="Straight Arrow Connector 32"/>
          <p:cNvSpPr/>
          <p:nvPr/>
        </p:nvSpPr>
        <p:spPr>
          <a:xfrm>
            <a:off x="8114365" y="4385049"/>
            <a:ext cx="203450" cy="1469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38100">
            <a:solidFill>
              <a:srgbClr val="D2533C"/>
            </a:solidFill>
            <a:tailEnd type="triangle"/>
          </a:ln>
          <a:effectLst>
            <a:outerShdw blurRad="38100" dist="20000" dir="5400000" rotWithShape="0">
              <a:srgbClr val="808080">
                <a:alpha val="37999"/>
              </a:srgbClr>
            </a:outerShdw>
          </a:effectLst>
        </p:spPr>
        <p:txBody>
          <a:bodyPr/>
          <a:lstStyle/>
          <a:p>
            <a:endParaRPr/>
          </a:p>
        </p:txBody>
      </p:sp>
      <p:sp>
        <p:nvSpPr>
          <p:cNvPr id="134" name="Slide Number Placeholder 1"/>
          <p:cNvSpPr txBox="1">
            <a:spLocks noGrp="1"/>
          </p:cNvSpPr>
          <p:nvPr>
            <p:ph type="sldNum" sz="quarter" idx="4294967295"/>
          </p:nvPr>
        </p:nvSpPr>
        <p:spPr>
          <a:xfrm>
            <a:off x="10035855" y="6426059"/>
            <a:ext cx="174945" cy="2257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100">
                <a:solidFill>
                  <a:srgbClr val="8D8D8F"/>
                </a:solidFill>
              </a:defRPr>
            </a:lvl1pPr>
          </a:lstStyle>
          <a:p>
            <a:fld id="{86CB4B4D-7CA3-9044-876B-883B54F8677D}" type="slidenum">
              <a:t>87</a:t>
            </a:fld>
            <a:endParaRPr/>
          </a:p>
        </p:txBody>
      </p:sp>
      <p:grpSp>
        <p:nvGrpSpPr>
          <p:cNvPr id="137" name="AutoShape 20"/>
          <p:cNvGrpSpPr/>
          <p:nvPr/>
        </p:nvGrpSpPr>
        <p:grpSpPr>
          <a:xfrm>
            <a:off x="4099113" y="1653988"/>
            <a:ext cx="1331259" cy="1648643"/>
            <a:chOff x="0" y="0"/>
            <a:chExt cx="1331258" cy="1648642"/>
          </a:xfrm>
        </p:grpSpPr>
        <p:sp>
          <p:nvSpPr>
            <p:cNvPr id="135" name="Shape"/>
            <p:cNvSpPr/>
            <p:nvPr/>
          </p:nvSpPr>
          <p:spPr>
            <a:xfrm>
              <a:off x="0" y="0"/>
              <a:ext cx="1331259" cy="1648643"/>
            </a:xfrm>
            <a:custGeom>
              <a:avLst/>
              <a:gdLst/>
              <a:ahLst/>
              <a:cxnLst>
                <a:cxn ang="0">
                  <a:pos x="wd2" y="hd2"/>
                </a:cxn>
                <a:cxn ang="5400000">
                  <a:pos x="wd2" y="hd2"/>
                </a:cxn>
                <a:cxn ang="10800000">
                  <a:pos x="wd2" y="hd2"/>
                </a:cxn>
                <a:cxn ang="16200000">
                  <a:pos x="wd2" y="hd2"/>
                </a:cxn>
              </a:cxnLst>
              <a:rect l="0" t="0" r="r" b="b"/>
              <a:pathLst>
                <a:path w="21600" h="21600" extrusionOk="0">
                  <a:moveTo>
                    <a:pt x="0" y="2100"/>
                  </a:moveTo>
                  <a:cubicBezTo>
                    <a:pt x="0" y="940"/>
                    <a:pt x="1164" y="0"/>
                    <a:pt x="2600" y="0"/>
                  </a:cubicBezTo>
                  <a:lnTo>
                    <a:pt x="12600" y="0"/>
                  </a:lnTo>
                  <a:lnTo>
                    <a:pt x="19000" y="0"/>
                  </a:lnTo>
                  <a:cubicBezTo>
                    <a:pt x="20436" y="0"/>
                    <a:pt x="21600" y="940"/>
                    <a:pt x="21600" y="2100"/>
                  </a:cubicBezTo>
                  <a:lnTo>
                    <a:pt x="21600" y="10497"/>
                  </a:lnTo>
                  <a:cubicBezTo>
                    <a:pt x="21600" y="11657"/>
                    <a:pt x="20436" y="12597"/>
                    <a:pt x="19000" y="12597"/>
                  </a:cubicBezTo>
                  <a:lnTo>
                    <a:pt x="18000" y="12597"/>
                  </a:lnTo>
                  <a:lnTo>
                    <a:pt x="12275" y="21600"/>
                  </a:lnTo>
                  <a:lnTo>
                    <a:pt x="12600" y="12597"/>
                  </a:lnTo>
                  <a:lnTo>
                    <a:pt x="2600" y="12597"/>
                  </a:lnTo>
                  <a:cubicBezTo>
                    <a:pt x="1164" y="12597"/>
                    <a:pt x="0" y="11657"/>
                    <a:pt x="0" y="10497"/>
                  </a:cubicBezTo>
                  <a:lnTo>
                    <a:pt x="0" y="10497"/>
                  </a:lnTo>
                  <a:lnTo>
                    <a:pt x="0" y="7348"/>
                  </a:lnTo>
                  <a:close/>
                </a:path>
              </a:pathLst>
            </a:custGeom>
            <a:solidFill>
              <a:schemeClr val="accent1"/>
            </a:solidFill>
            <a:ln w="28575" cap="flat">
              <a:solidFill>
                <a:srgbClr val="000000"/>
              </a:solidFill>
              <a:prstDash val="solid"/>
              <a:miter lim="800000"/>
            </a:ln>
            <a:effectLst/>
          </p:spPr>
          <p:txBody>
            <a:bodyPr wrap="square" lIns="45719" tIns="45719" rIns="45719" bIns="45719" numCol="1" anchor="t">
              <a:noAutofit/>
            </a:bodyPr>
            <a:lstStyle/>
            <a:p>
              <a:pPr algn="ctr">
                <a:defRPr sz="1300">
                  <a:latin typeface="Arial"/>
                  <a:ea typeface="Arial"/>
                  <a:cs typeface="Arial"/>
                  <a:sym typeface="Arial"/>
                </a:defRPr>
              </a:pPr>
              <a:endParaRPr/>
            </a:p>
          </p:txBody>
        </p:sp>
        <p:sp>
          <p:nvSpPr>
            <p:cNvPr id="136" name="1. This is what we’re asking the student to do."/>
            <p:cNvSpPr txBox="1"/>
            <p:nvPr/>
          </p:nvSpPr>
          <p:spPr>
            <a:xfrm>
              <a:off x="106942" y="61222"/>
              <a:ext cx="1117375" cy="848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300">
                  <a:latin typeface="Arial"/>
                  <a:ea typeface="Arial"/>
                  <a:cs typeface="Arial"/>
                  <a:sym typeface="Arial"/>
                </a:defRPr>
              </a:pPr>
              <a:r>
                <a:t>1. This is what we’re asking the student to do.</a:t>
              </a:r>
            </a:p>
          </p:txBody>
        </p:sp>
      </p:grpSp>
      <p:grpSp>
        <p:nvGrpSpPr>
          <p:cNvPr id="140" name="AutoShape 21"/>
          <p:cNvGrpSpPr/>
          <p:nvPr/>
        </p:nvGrpSpPr>
        <p:grpSpPr>
          <a:xfrm>
            <a:off x="9596718" y="4377828"/>
            <a:ext cx="1479177" cy="1343032"/>
            <a:chOff x="0" y="0"/>
            <a:chExt cx="1479175" cy="1343031"/>
          </a:xfrm>
        </p:grpSpPr>
        <p:sp>
          <p:nvSpPr>
            <p:cNvPr id="138" name="Shape"/>
            <p:cNvSpPr/>
            <p:nvPr/>
          </p:nvSpPr>
          <p:spPr>
            <a:xfrm>
              <a:off x="0" y="0"/>
              <a:ext cx="1479177" cy="1343032"/>
            </a:xfrm>
            <a:custGeom>
              <a:avLst/>
              <a:gdLst/>
              <a:ahLst/>
              <a:cxnLst>
                <a:cxn ang="0">
                  <a:pos x="wd2" y="hd2"/>
                </a:cxn>
                <a:cxn ang="5400000">
                  <a:pos x="wd2" y="hd2"/>
                </a:cxn>
                <a:cxn ang="10800000">
                  <a:pos x="wd2" y="hd2"/>
                </a:cxn>
                <a:cxn ang="16200000">
                  <a:pos x="wd2" y="hd2"/>
                </a:cxn>
              </a:cxnLst>
              <a:rect l="0" t="0" r="r" b="b"/>
              <a:pathLst>
                <a:path w="21600" h="21600" extrusionOk="0">
                  <a:moveTo>
                    <a:pt x="0" y="8714"/>
                  </a:moveTo>
                  <a:cubicBezTo>
                    <a:pt x="0" y="7291"/>
                    <a:pt x="1048" y="6137"/>
                    <a:pt x="2340" y="6137"/>
                  </a:cubicBezTo>
                  <a:lnTo>
                    <a:pt x="3600" y="6137"/>
                  </a:lnTo>
                  <a:lnTo>
                    <a:pt x="3492" y="0"/>
                  </a:lnTo>
                  <a:lnTo>
                    <a:pt x="9000" y="6137"/>
                  </a:lnTo>
                  <a:lnTo>
                    <a:pt x="19260" y="6137"/>
                  </a:lnTo>
                  <a:cubicBezTo>
                    <a:pt x="20552" y="6137"/>
                    <a:pt x="21600" y="7291"/>
                    <a:pt x="21600" y="8714"/>
                  </a:cubicBezTo>
                  <a:lnTo>
                    <a:pt x="21600" y="8714"/>
                  </a:lnTo>
                  <a:lnTo>
                    <a:pt x="21600" y="19023"/>
                  </a:lnTo>
                  <a:cubicBezTo>
                    <a:pt x="21600" y="20446"/>
                    <a:pt x="20552" y="21600"/>
                    <a:pt x="19260" y="21600"/>
                  </a:cubicBezTo>
                  <a:lnTo>
                    <a:pt x="2340" y="21600"/>
                  </a:lnTo>
                  <a:cubicBezTo>
                    <a:pt x="1048" y="21600"/>
                    <a:pt x="0" y="20446"/>
                    <a:pt x="0" y="19023"/>
                  </a:cubicBezTo>
                  <a:lnTo>
                    <a:pt x="0" y="8714"/>
                  </a:lnTo>
                  <a:close/>
                </a:path>
              </a:pathLst>
            </a:custGeom>
            <a:solidFill>
              <a:schemeClr val="accent1"/>
            </a:solidFill>
            <a:ln w="28575" cap="flat">
              <a:solidFill>
                <a:srgbClr val="000000"/>
              </a:solidFill>
              <a:prstDash val="solid"/>
              <a:miter lim="800000"/>
            </a:ln>
            <a:effectLst/>
          </p:spPr>
          <p:txBody>
            <a:bodyPr wrap="square" lIns="45719" tIns="45719" rIns="45719" bIns="45719" numCol="1" anchor="t">
              <a:noAutofit/>
            </a:bodyPr>
            <a:lstStyle/>
            <a:p>
              <a:pPr algn="ctr">
                <a:defRPr sz="3200"/>
              </a:pPr>
              <a:endParaRPr/>
            </a:p>
          </p:txBody>
        </p:sp>
        <p:sp>
          <p:nvSpPr>
            <p:cNvPr id="139" name="2. This is what the student is currently obtaining."/>
            <p:cNvSpPr txBox="1"/>
            <p:nvPr/>
          </p:nvSpPr>
          <p:spPr>
            <a:xfrm>
              <a:off x="106942" y="442789"/>
              <a:ext cx="1265292" cy="848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300">
                  <a:latin typeface="Arial"/>
                  <a:ea typeface="Arial"/>
                  <a:cs typeface="Arial"/>
                  <a:sym typeface="Arial"/>
                </a:defRPr>
              </a:lvl1pPr>
            </a:lstStyle>
            <a:p>
              <a:r>
                <a:t>2. This is what the student is currently obtaining.</a:t>
              </a:r>
            </a:p>
          </p:txBody>
        </p:sp>
      </p:grpSp>
      <p:grpSp>
        <p:nvGrpSpPr>
          <p:cNvPr id="143" name="AutoShape 22"/>
          <p:cNvGrpSpPr/>
          <p:nvPr/>
        </p:nvGrpSpPr>
        <p:grpSpPr>
          <a:xfrm>
            <a:off x="9522759" y="495298"/>
            <a:ext cx="1553136" cy="1122664"/>
            <a:chOff x="0" y="0"/>
            <a:chExt cx="1553135" cy="1122663"/>
          </a:xfrm>
        </p:grpSpPr>
        <p:sp>
          <p:nvSpPr>
            <p:cNvPr id="141" name="Shape"/>
            <p:cNvSpPr/>
            <p:nvPr/>
          </p:nvSpPr>
          <p:spPr>
            <a:xfrm>
              <a:off x="0" y="0"/>
              <a:ext cx="1553136" cy="1122664"/>
            </a:xfrm>
            <a:custGeom>
              <a:avLst/>
              <a:gdLst/>
              <a:ahLst/>
              <a:cxnLst>
                <a:cxn ang="0">
                  <a:pos x="wd2" y="hd2"/>
                </a:cxn>
                <a:cxn ang="5400000">
                  <a:pos x="wd2" y="hd2"/>
                </a:cxn>
                <a:cxn ang="10800000">
                  <a:pos x="wd2" y="hd2"/>
                </a:cxn>
                <a:cxn ang="16200000">
                  <a:pos x="wd2" y="hd2"/>
                </a:cxn>
              </a:cxnLst>
              <a:rect l="0" t="0" r="r" b="b"/>
              <a:pathLst>
                <a:path w="21600" h="21600" extrusionOk="0">
                  <a:moveTo>
                    <a:pt x="0" y="3083"/>
                  </a:moveTo>
                  <a:cubicBezTo>
                    <a:pt x="0" y="1380"/>
                    <a:pt x="998" y="0"/>
                    <a:pt x="2229" y="0"/>
                  </a:cubicBezTo>
                  <a:lnTo>
                    <a:pt x="3600" y="0"/>
                  </a:lnTo>
                  <a:lnTo>
                    <a:pt x="19371" y="0"/>
                  </a:lnTo>
                  <a:cubicBezTo>
                    <a:pt x="20602" y="0"/>
                    <a:pt x="21600" y="1380"/>
                    <a:pt x="21600" y="3083"/>
                  </a:cubicBezTo>
                  <a:lnTo>
                    <a:pt x="21600" y="15415"/>
                  </a:lnTo>
                  <a:cubicBezTo>
                    <a:pt x="21600" y="17118"/>
                    <a:pt x="20602" y="18499"/>
                    <a:pt x="19371" y="18499"/>
                  </a:cubicBezTo>
                  <a:lnTo>
                    <a:pt x="9000" y="18499"/>
                  </a:lnTo>
                  <a:lnTo>
                    <a:pt x="3570" y="21600"/>
                  </a:lnTo>
                  <a:lnTo>
                    <a:pt x="3600" y="18499"/>
                  </a:lnTo>
                  <a:lnTo>
                    <a:pt x="2229" y="18499"/>
                  </a:lnTo>
                  <a:cubicBezTo>
                    <a:pt x="998" y="18499"/>
                    <a:pt x="0" y="17118"/>
                    <a:pt x="0" y="15415"/>
                  </a:cubicBezTo>
                  <a:lnTo>
                    <a:pt x="0" y="15415"/>
                  </a:lnTo>
                  <a:lnTo>
                    <a:pt x="0" y="10791"/>
                  </a:lnTo>
                  <a:close/>
                </a:path>
              </a:pathLst>
            </a:custGeom>
            <a:solidFill>
              <a:schemeClr val="accent1"/>
            </a:solidFill>
            <a:ln w="28575" cap="flat">
              <a:solidFill>
                <a:srgbClr val="000000"/>
              </a:solidFill>
              <a:prstDash val="solid"/>
              <a:miter lim="800000"/>
            </a:ln>
            <a:effectLst/>
          </p:spPr>
          <p:txBody>
            <a:bodyPr wrap="square" lIns="45719" tIns="45719" rIns="45719" bIns="45719" numCol="1" anchor="t">
              <a:noAutofit/>
            </a:bodyPr>
            <a:lstStyle/>
            <a:p>
              <a:pPr algn="ctr">
                <a:defRPr sz="1300">
                  <a:latin typeface="Arial"/>
                  <a:ea typeface="Arial"/>
                  <a:cs typeface="Arial"/>
                  <a:sym typeface="Arial"/>
                </a:defRPr>
              </a:pPr>
              <a:endParaRPr/>
            </a:p>
          </p:txBody>
        </p:sp>
        <p:sp>
          <p:nvSpPr>
            <p:cNvPr id="142" name="3. Look how different this is from what’s happening now"/>
            <p:cNvSpPr txBox="1"/>
            <p:nvPr/>
          </p:nvSpPr>
          <p:spPr>
            <a:xfrm>
              <a:off x="106942" y="61222"/>
              <a:ext cx="1339251" cy="848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300">
                  <a:latin typeface="Arial"/>
                  <a:ea typeface="Arial"/>
                  <a:cs typeface="Arial"/>
                  <a:sym typeface="Arial"/>
                </a:defRPr>
              </a:pPr>
              <a:r>
                <a:t>3. Look how different this is from what’s happening now</a:t>
              </a:r>
            </a:p>
          </p:txBody>
        </p:sp>
      </p:grpSp>
      <p:grpSp>
        <p:nvGrpSpPr>
          <p:cNvPr id="146" name="AutoShape 23"/>
          <p:cNvGrpSpPr/>
          <p:nvPr/>
        </p:nvGrpSpPr>
        <p:grpSpPr>
          <a:xfrm>
            <a:off x="6626039" y="495298"/>
            <a:ext cx="2218765" cy="1119126"/>
            <a:chOff x="0" y="0"/>
            <a:chExt cx="2218764" cy="1119125"/>
          </a:xfrm>
        </p:grpSpPr>
        <p:sp>
          <p:nvSpPr>
            <p:cNvPr id="144" name="Shape"/>
            <p:cNvSpPr/>
            <p:nvPr/>
          </p:nvSpPr>
          <p:spPr>
            <a:xfrm>
              <a:off x="0" y="0"/>
              <a:ext cx="2218766" cy="1119126"/>
            </a:xfrm>
            <a:custGeom>
              <a:avLst/>
              <a:gdLst/>
              <a:ahLst/>
              <a:cxnLst>
                <a:cxn ang="0">
                  <a:pos x="wd2" y="hd2"/>
                </a:cxn>
                <a:cxn ang="5400000">
                  <a:pos x="wd2" y="hd2"/>
                </a:cxn>
                <a:cxn ang="10800000">
                  <a:pos x="wd2" y="hd2"/>
                </a:cxn>
                <a:cxn ang="16200000">
                  <a:pos x="wd2" y="hd2"/>
                </a:cxn>
              </a:cxnLst>
              <a:rect l="0" t="0" r="r" b="b"/>
              <a:pathLst>
                <a:path w="21600" h="21600" extrusionOk="0">
                  <a:moveTo>
                    <a:pt x="0" y="3093"/>
                  </a:moveTo>
                  <a:cubicBezTo>
                    <a:pt x="0" y="1385"/>
                    <a:pt x="698" y="0"/>
                    <a:pt x="1560" y="0"/>
                  </a:cubicBezTo>
                  <a:lnTo>
                    <a:pt x="3600" y="0"/>
                  </a:lnTo>
                  <a:lnTo>
                    <a:pt x="20040" y="0"/>
                  </a:lnTo>
                  <a:cubicBezTo>
                    <a:pt x="20902" y="0"/>
                    <a:pt x="21600" y="1385"/>
                    <a:pt x="21600" y="3093"/>
                  </a:cubicBezTo>
                  <a:lnTo>
                    <a:pt x="21600" y="15464"/>
                  </a:lnTo>
                  <a:cubicBezTo>
                    <a:pt x="21600" y="17172"/>
                    <a:pt x="20902" y="18557"/>
                    <a:pt x="20040" y="18557"/>
                  </a:cubicBezTo>
                  <a:lnTo>
                    <a:pt x="9000" y="18557"/>
                  </a:lnTo>
                  <a:lnTo>
                    <a:pt x="3587" y="21600"/>
                  </a:lnTo>
                  <a:lnTo>
                    <a:pt x="3600" y="18557"/>
                  </a:lnTo>
                  <a:lnTo>
                    <a:pt x="1560" y="18557"/>
                  </a:lnTo>
                  <a:cubicBezTo>
                    <a:pt x="698" y="18557"/>
                    <a:pt x="0" y="17172"/>
                    <a:pt x="0" y="15464"/>
                  </a:cubicBezTo>
                  <a:lnTo>
                    <a:pt x="0" y="15464"/>
                  </a:lnTo>
                  <a:lnTo>
                    <a:pt x="0" y="10825"/>
                  </a:lnTo>
                  <a:close/>
                </a:path>
              </a:pathLst>
            </a:custGeom>
            <a:solidFill>
              <a:schemeClr val="accent1"/>
            </a:solidFill>
            <a:ln w="28575" cap="flat">
              <a:solidFill>
                <a:srgbClr val="000000"/>
              </a:solidFill>
              <a:prstDash val="solid"/>
              <a:miter lim="800000"/>
            </a:ln>
            <a:effectLst/>
          </p:spPr>
          <p:txBody>
            <a:bodyPr wrap="square" lIns="45719" tIns="45719" rIns="45719" bIns="45719" numCol="1" anchor="t">
              <a:noAutofit/>
            </a:bodyPr>
            <a:lstStyle/>
            <a:p>
              <a:pPr algn="ctr">
                <a:defRPr sz="3200"/>
              </a:pPr>
              <a:endParaRPr/>
            </a:p>
          </p:txBody>
        </p:sp>
        <p:sp>
          <p:nvSpPr>
            <p:cNvPr id="145" name="4. The student is going to need to gain numeracy skills before being able to do this like peers"/>
            <p:cNvSpPr txBox="1"/>
            <p:nvPr/>
          </p:nvSpPr>
          <p:spPr>
            <a:xfrm>
              <a:off x="106942" y="61222"/>
              <a:ext cx="2004881" cy="848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300">
                  <a:latin typeface="Arial"/>
                  <a:ea typeface="Arial"/>
                  <a:cs typeface="Arial"/>
                  <a:sym typeface="Arial"/>
                </a:defRPr>
              </a:lvl1pPr>
            </a:lstStyle>
            <a:p>
              <a:r>
                <a:t>4. The student is going to need to gain numeracy skills before being able to do this like peers</a:t>
              </a:r>
            </a:p>
          </p:txBody>
        </p:sp>
      </p:grpSp>
      <p:grpSp>
        <p:nvGrpSpPr>
          <p:cNvPr id="149" name="AutoShape 24"/>
          <p:cNvGrpSpPr/>
          <p:nvPr/>
        </p:nvGrpSpPr>
        <p:grpSpPr>
          <a:xfrm>
            <a:off x="3811316" y="5371975"/>
            <a:ext cx="1973764" cy="964532"/>
            <a:chOff x="0" y="0"/>
            <a:chExt cx="1973763" cy="964531"/>
          </a:xfrm>
        </p:grpSpPr>
        <p:sp>
          <p:nvSpPr>
            <p:cNvPr id="147" name="Shape"/>
            <p:cNvSpPr/>
            <p:nvPr/>
          </p:nvSpPr>
          <p:spPr>
            <a:xfrm>
              <a:off x="0" y="0"/>
              <a:ext cx="1973764" cy="964532"/>
            </a:xfrm>
            <a:custGeom>
              <a:avLst/>
              <a:gdLst/>
              <a:ahLst/>
              <a:cxnLst>
                <a:cxn ang="0">
                  <a:pos x="wd2" y="hd2"/>
                </a:cxn>
                <a:cxn ang="5400000">
                  <a:pos x="wd2" y="hd2"/>
                </a:cxn>
                <a:cxn ang="10800000">
                  <a:pos x="wd2" y="hd2"/>
                </a:cxn>
                <a:cxn ang="16200000">
                  <a:pos x="wd2" y="hd2"/>
                </a:cxn>
              </a:cxnLst>
              <a:rect l="0" t="0" r="r" b="b"/>
              <a:pathLst>
                <a:path w="21600" h="21600" extrusionOk="0">
                  <a:moveTo>
                    <a:pt x="0" y="3657"/>
                  </a:moveTo>
                  <a:cubicBezTo>
                    <a:pt x="0" y="1675"/>
                    <a:pt x="785" y="69"/>
                    <a:pt x="1754" y="69"/>
                  </a:cubicBezTo>
                  <a:lnTo>
                    <a:pt x="10387" y="69"/>
                  </a:lnTo>
                  <a:lnTo>
                    <a:pt x="16053" y="69"/>
                  </a:lnTo>
                  <a:cubicBezTo>
                    <a:pt x="17021" y="69"/>
                    <a:pt x="17806" y="1675"/>
                    <a:pt x="17806" y="3657"/>
                  </a:cubicBezTo>
                  <a:lnTo>
                    <a:pt x="17806" y="3657"/>
                  </a:lnTo>
                  <a:lnTo>
                    <a:pt x="21600" y="0"/>
                  </a:lnTo>
                  <a:lnTo>
                    <a:pt x="17806" y="9040"/>
                  </a:lnTo>
                  <a:lnTo>
                    <a:pt x="17806" y="18011"/>
                  </a:lnTo>
                  <a:cubicBezTo>
                    <a:pt x="17806" y="19993"/>
                    <a:pt x="17021" y="21600"/>
                    <a:pt x="16053" y="21600"/>
                  </a:cubicBezTo>
                  <a:lnTo>
                    <a:pt x="1754" y="21600"/>
                  </a:lnTo>
                  <a:cubicBezTo>
                    <a:pt x="785" y="21600"/>
                    <a:pt x="0" y="19993"/>
                    <a:pt x="0" y="18011"/>
                  </a:cubicBezTo>
                  <a:lnTo>
                    <a:pt x="0" y="3657"/>
                  </a:lnTo>
                  <a:close/>
                </a:path>
              </a:pathLst>
            </a:custGeom>
            <a:solidFill>
              <a:schemeClr val="accent1"/>
            </a:solidFill>
            <a:ln w="28575" cap="flat">
              <a:solidFill>
                <a:srgbClr val="000000"/>
              </a:solidFill>
              <a:prstDash val="solid"/>
              <a:miter lim="800000"/>
            </a:ln>
            <a:effectLst/>
          </p:spPr>
          <p:txBody>
            <a:bodyPr wrap="square" lIns="45719" tIns="45719" rIns="45719" bIns="45719" numCol="1" anchor="t">
              <a:noAutofit/>
            </a:bodyPr>
            <a:lstStyle/>
            <a:p>
              <a:pPr algn="ctr">
                <a:defRPr sz="3200"/>
              </a:pPr>
              <a:endParaRPr/>
            </a:p>
          </p:txBody>
        </p:sp>
        <p:sp>
          <p:nvSpPr>
            <p:cNvPr id="148" name="5. So… in the meantime we use the Alternative behavior"/>
            <p:cNvSpPr txBox="1"/>
            <p:nvPr/>
          </p:nvSpPr>
          <p:spPr>
            <a:xfrm>
              <a:off x="106942" y="64289"/>
              <a:ext cx="1413210" cy="8480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300">
                  <a:latin typeface="Arial"/>
                  <a:ea typeface="Arial"/>
                  <a:cs typeface="Arial"/>
                  <a:sym typeface="Arial"/>
                </a:defRPr>
              </a:lvl1pPr>
            </a:lstStyle>
            <a:p>
              <a:r>
                <a:t>5. So… in the meantime we use the Alternative behavior</a:t>
              </a:r>
            </a:p>
          </p:txBody>
        </p:sp>
      </p:grpSp>
    </p:spTree>
    <p:extLst>
      <p:ext uri="{BB962C8B-B14F-4D97-AF65-F5344CB8AC3E}">
        <p14:creationId xmlns:p14="http://schemas.microsoft.com/office/powerpoint/2010/main" val="345725715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43"/>
                                        </p:tgtEl>
                                        <p:attrNameLst>
                                          <p:attrName>style.visibility</p:attrName>
                                        </p:attrNameLst>
                                      </p:cBhvr>
                                      <p:to>
                                        <p:strVal val="visible"/>
                                      </p:to>
                                    </p:set>
                                    <p:animEffect transition="in" filter="fade">
                                      <p:cBhvr>
                                        <p:cTn id="17" dur="500"/>
                                        <p:tgtEl>
                                          <p:spTgt spid="1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46"/>
                                        </p:tgtEl>
                                        <p:attrNameLst>
                                          <p:attrName>style.visibility</p:attrName>
                                        </p:attrNameLst>
                                      </p:cBhvr>
                                      <p:to>
                                        <p:strVal val="visible"/>
                                      </p:to>
                                    </p:set>
                                    <p:animEffect transition="in" filter="fade">
                                      <p:cBhvr>
                                        <p:cTn id="22" dur="500"/>
                                        <p:tgtEl>
                                          <p:spTgt spid="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149"/>
                                        </p:tgtEl>
                                        <p:attrNameLst>
                                          <p:attrName>style.visibility</p:attrName>
                                        </p:attrNameLst>
                                      </p:cBhvr>
                                      <p:to>
                                        <p:strVal val="visible"/>
                                      </p:to>
                                    </p:set>
                                    <p:animEffect transition="in" filter="fade">
                                      <p:cBhvr>
                                        <p:cTn id="2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advAuto="0"/>
      <p:bldP spid="140" grpId="0" animBg="1" advAuto="0"/>
      <p:bldP spid="143" grpId="0" animBg="1" advAuto="0"/>
      <p:bldP spid="146" grpId="0" animBg="1" advAuto="0"/>
      <p:bldP spid="149" grpId="0" animBg="1" advAuto="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xfrm>
            <a:off x="580945" y="67358"/>
            <a:ext cx="11135896" cy="830496"/>
          </a:xfrm>
          <a:prstGeom prst="rect">
            <a:avLst/>
          </a:prstGeom>
        </p:spPr>
        <p:txBody>
          <a:bodyPr/>
          <a:lstStyle>
            <a:lvl1pPr defTabSz="704087">
              <a:defRPr sz="3387"/>
            </a:lvl1pPr>
          </a:lstStyle>
          <a:p>
            <a:r>
              <a:t>Competing Behavior Pathway Integrating Restorative Questions</a:t>
            </a:r>
          </a:p>
        </p:txBody>
      </p:sp>
      <p:grpSp>
        <p:nvGrpSpPr>
          <p:cNvPr id="161" name="Rectangle 4"/>
          <p:cNvGrpSpPr/>
          <p:nvPr/>
        </p:nvGrpSpPr>
        <p:grpSpPr>
          <a:xfrm>
            <a:off x="6691117" y="5159160"/>
            <a:ext cx="1799666" cy="1158689"/>
            <a:chOff x="0" y="0"/>
            <a:chExt cx="1799664" cy="1158687"/>
          </a:xfrm>
        </p:grpSpPr>
        <p:sp>
          <p:nvSpPr>
            <p:cNvPr id="159" name="Rectangle"/>
            <p:cNvSpPr/>
            <p:nvPr/>
          </p:nvSpPr>
          <p:spPr>
            <a:xfrm>
              <a:off x="0" y="0"/>
              <a:ext cx="1799665" cy="1158688"/>
            </a:xfrm>
            <a:prstGeom prst="rect">
              <a:avLst/>
            </a:prstGeom>
            <a:no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a:solidFill>
                    <a:srgbClr val="AE0101"/>
                  </a:solidFill>
                </a:defRPr>
              </a:pPr>
              <a:endParaRPr/>
            </a:p>
          </p:txBody>
        </p:sp>
        <p:sp>
          <p:nvSpPr>
            <p:cNvPr id="160" name="Desired Behavior…"/>
            <p:cNvSpPr txBox="1"/>
            <p:nvPr/>
          </p:nvSpPr>
          <p:spPr>
            <a:xfrm>
              <a:off x="64770" y="133400"/>
              <a:ext cx="1670126" cy="891888"/>
            </a:xfrm>
            <a:prstGeom prst="rect">
              <a:avLst/>
            </a:prstGeom>
            <a:noFill/>
            <a:ln w="12700" cap="flat">
              <a:noFill/>
              <a:miter lim="400000"/>
            </a:ln>
            <a:effectLst>
              <a:outerShdw blurRad="38100" dist="23000" dir="5400000" rotWithShape="0">
                <a:srgbClr val="808080">
                  <a:alpha val="3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700" b="1"/>
              </a:pPr>
              <a:r>
                <a:t>Desired Behavior</a:t>
              </a:r>
              <a:endParaRPr sz="3200"/>
            </a:p>
            <a:p>
              <a:pPr>
                <a:defRPr b="1">
                  <a:solidFill>
                    <a:srgbClr val="AE0101"/>
                  </a:solidFill>
                </a:defRPr>
              </a:pPr>
              <a:r>
                <a:t>Complete math assignment</a:t>
              </a:r>
            </a:p>
          </p:txBody>
        </p:sp>
      </p:grpSp>
      <p:grpSp>
        <p:nvGrpSpPr>
          <p:cNvPr id="164" name="Rectangle 6"/>
          <p:cNvGrpSpPr/>
          <p:nvPr/>
        </p:nvGrpSpPr>
        <p:grpSpPr>
          <a:xfrm>
            <a:off x="9349994" y="5159160"/>
            <a:ext cx="2379011" cy="1158689"/>
            <a:chOff x="0" y="37305"/>
            <a:chExt cx="2379009" cy="1158687"/>
          </a:xfrm>
        </p:grpSpPr>
        <p:sp>
          <p:nvSpPr>
            <p:cNvPr id="162" name="Rectangle"/>
            <p:cNvSpPr/>
            <p:nvPr/>
          </p:nvSpPr>
          <p:spPr>
            <a:xfrm>
              <a:off x="0" y="37305"/>
              <a:ext cx="2379010" cy="1158689"/>
            </a:xfrm>
            <a:prstGeom prst="rect">
              <a:avLst/>
            </a:prstGeom>
            <a:no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3200"/>
              </a:pPr>
              <a:endParaRPr/>
            </a:p>
          </p:txBody>
        </p:sp>
        <p:sp>
          <p:nvSpPr>
            <p:cNvPr id="163" name="Consequence/Function…"/>
            <p:cNvSpPr/>
            <p:nvPr/>
          </p:nvSpPr>
          <p:spPr>
            <a:xfrm>
              <a:off x="64770" y="616649"/>
              <a:ext cx="224947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outerShdw blurRad="38100" dist="23000" dir="5400000" rotWithShape="0">
                <a:srgbClr val="808080">
                  <a:alpha val="3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700" b="1"/>
              </a:pPr>
              <a:r>
                <a:t>Consequence/Function</a:t>
              </a:r>
              <a:endParaRPr sz="3200"/>
            </a:p>
            <a:p>
              <a:pPr>
                <a:defRPr sz="1400"/>
              </a:pPr>
              <a:r>
                <a:t>Success, teacher acknowledgment </a:t>
              </a:r>
            </a:p>
            <a:p>
              <a:pPr>
                <a:defRPr sz="1400"/>
              </a:pPr>
              <a:r>
                <a:t>Agency, choice, self-determination</a:t>
              </a:r>
            </a:p>
          </p:txBody>
        </p:sp>
      </p:grpSp>
      <p:grpSp>
        <p:nvGrpSpPr>
          <p:cNvPr id="167" name="Rectangle 7"/>
          <p:cNvGrpSpPr/>
          <p:nvPr/>
        </p:nvGrpSpPr>
        <p:grpSpPr>
          <a:xfrm>
            <a:off x="1130486" y="1306918"/>
            <a:ext cx="1799666" cy="1158689"/>
            <a:chOff x="0" y="0"/>
            <a:chExt cx="1799664" cy="1158687"/>
          </a:xfrm>
        </p:grpSpPr>
        <p:sp>
          <p:nvSpPr>
            <p:cNvPr id="165" name="Rectangle"/>
            <p:cNvSpPr/>
            <p:nvPr/>
          </p:nvSpPr>
          <p:spPr>
            <a:xfrm>
              <a:off x="0" y="0"/>
              <a:ext cx="1799665" cy="1158688"/>
            </a:xfrm>
            <a:prstGeom prst="rect">
              <a:avLst/>
            </a:prstGeom>
            <a:solidFill>
              <a:srgbClr val="D07676"/>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3200"/>
              </a:pPr>
              <a:endParaRPr/>
            </a:p>
          </p:txBody>
        </p:sp>
        <p:sp>
          <p:nvSpPr>
            <p:cNvPr id="166" name="Setting Event…"/>
            <p:cNvSpPr txBox="1"/>
            <p:nvPr/>
          </p:nvSpPr>
          <p:spPr>
            <a:xfrm>
              <a:off x="64770" y="64294"/>
              <a:ext cx="1670126" cy="10301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600" b="1">
                  <a:solidFill>
                    <a:srgbClr val="FFFFFF"/>
                  </a:solidFill>
                </a:defRPr>
              </a:pPr>
              <a:r>
                <a:t>Setting Event</a:t>
              </a:r>
              <a:endParaRPr sz="3200"/>
            </a:p>
            <a:p>
              <a:pPr>
                <a:defRPr sz="1700">
                  <a:solidFill>
                    <a:srgbClr val="FFFFFF"/>
                  </a:solidFill>
                </a:defRPr>
              </a:pPr>
              <a:endParaRPr sz="3200"/>
            </a:p>
            <a:p>
              <a:pPr>
                <a:defRPr sz="1400">
                  <a:solidFill>
                    <a:srgbClr val="FFFFFF"/>
                  </a:solidFill>
                </a:defRPr>
              </a:pPr>
              <a:r>
                <a:t>Poor grades in math class</a:t>
              </a:r>
            </a:p>
          </p:txBody>
        </p:sp>
      </p:grpSp>
      <p:grpSp>
        <p:nvGrpSpPr>
          <p:cNvPr id="170" name="Rectangle 8"/>
          <p:cNvGrpSpPr/>
          <p:nvPr/>
        </p:nvGrpSpPr>
        <p:grpSpPr>
          <a:xfrm>
            <a:off x="3533121" y="1306918"/>
            <a:ext cx="1799666" cy="1158689"/>
            <a:chOff x="0" y="0"/>
            <a:chExt cx="1799664" cy="1158687"/>
          </a:xfrm>
        </p:grpSpPr>
        <p:sp>
          <p:nvSpPr>
            <p:cNvPr id="168" name="Rectangle"/>
            <p:cNvSpPr/>
            <p:nvPr/>
          </p:nvSpPr>
          <p:spPr>
            <a:xfrm>
              <a:off x="0" y="0"/>
              <a:ext cx="1799665" cy="1158688"/>
            </a:xfrm>
            <a:prstGeom prst="rect">
              <a:avLst/>
            </a:prstGeom>
            <a:solidFill>
              <a:srgbClr val="BB8D24"/>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1400"/>
              </a:pPr>
              <a:endParaRPr/>
            </a:p>
          </p:txBody>
        </p:sp>
        <p:sp>
          <p:nvSpPr>
            <p:cNvPr id="169" name="Antecedent…"/>
            <p:cNvSpPr txBox="1"/>
            <p:nvPr/>
          </p:nvSpPr>
          <p:spPr>
            <a:xfrm>
              <a:off x="64770" y="83344"/>
              <a:ext cx="1670126" cy="9920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600" b="1">
                  <a:solidFill>
                    <a:srgbClr val="FFFFFF"/>
                  </a:solidFill>
                </a:defRPr>
              </a:pPr>
              <a:r>
                <a:t>Antecedent</a:t>
              </a:r>
              <a:endParaRPr sz="3200"/>
            </a:p>
            <a:p>
              <a:pPr>
                <a:defRPr sz="1400">
                  <a:solidFill>
                    <a:srgbClr val="FFFFFF"/>
                  </a:solidFill>
                </a:defRPr>
              </a:pPr>
              <a:endParaRPr sz="3200"/>
            </a:p>
            <a:p>
              <a:pPr>
                <a:defRPr sz="1400">
                  <a:solidFill>
                    <a:srgbClr val="FFFFFF"/>
                  </a:solidFill>
                </a:defRPr>
              </a:pPr>
              <a:r>
                <a:t>double-digit addition problems</a:t>
              </a:r>
            </a:p>
          </p:txBody>
        </p:sp>
      </p:grpSp>
      <p:grpSp>
        <p:nvGrpSpPr>
          <p:cNvPr id="173" name="Rectangle 9"/>
          <p:cNvGrpSpPr/>
          <p:nvPr/>
        </p:nvGrpSpPr>
        <p:grpSpPr>
          <a:xfrm>
            <a:off x="5924199" y="1306918"/>
            <a:ext cx="1799666" cy="1158689"/>
            <a:chOff x="0" y="0"/>
            <a:chExt cx="1799664" cy="1158687"/>
          </a:xfrm>
        </p:grpSpPr>
        <p:sp>
          <p:nvSpPr>
            <p:cNvPr id="171" name="Rectangle"/>
            <p:cNvSpPr/>
            <p:nvPr/>
          </p:nvSpPr>
          <p:spPr>
            <a:xfrm>
              <a:off x="0" y="0"/>
              <a:ext cx="1799665" cy="1158688"/>
            </a:xfrm>
            <a:prstGeom prst="rect">
              <a:avLst/>
            </a:prstGeom>
            <a:solidFill>
              <a:srgbClr val="005500"/>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3200"/>
              </a:pPr>
              <a:endParaRPr/>
            </a:p>
          </p:txBody>
        </p:sp>
        <p:sp>
          <p:nvSpPr>
            <p:cNvPr id="172" name="Challenging Behavior…"/>
            <p:cNvSpPr txBox="1"/>
            <p:nvPr/>
          </p:nvSpPr>
          <p:spPr>
            <a:xfrm>
              <a:off x="64770" y="96044"/>
              <a:ext cx="1670126" cy="9666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400" b="1">
                  <a:solidFill>
                    <a:srgbClr val="FFFFFF"/>
                  </a:solidFill>
                </a:defRPr>
              </a:pPr>
              <a:r>
                <a:t>Challenging Behavior</a:t>
              </a:r>
              <a:endParaRPr sz="3200"/>
            </a:p>
            <a:p>
              <a:pPr>
                <a:defRPr sz="1400">
                  <a:solidFill>
                    <a:srgbClr val="FFFFFF"/>
                  </a:solidFill>
                </a:defRPr>
              </a:pPr>
              <a:endParaRPr sz="3200"/>
            </a:p>
            <a:p>
              <a:pPr>
                <a:defRPr sz="1400">
                  <a:solidFill>
                    <a:srgbClr val="FFFFFF"/>
                  </a:solidFill>
                </a:defRPr>
              </a:pPr>
              <a:r>
                <a:t>Crying, pushing papers off desk</a:t>
              </a:r>
            </a:p>
          </p:txBody>
        </p:sp>
      </p:grpSp>
      <p:grpSp>
        <p:nvGrpSpPr>
          <p:cNvPr id="176" name="Rectangle 10"/>
          <p:cNvGrpSpPr/>
          <p:nvPr/>
        </p:nvGrpSpPr>
        <p:grpSpPr>
          <a:xfrm>
            <a:off x="8516096" y="1306918"/>
            <a:ext cx="2379010" cy="1158689"/>
            <a:chOff x="0" y="0"/>
            <a:chExt cx="2379009" cy="1158687"/>
          </a:xfrm>
        </p:grpSpPr>
        <p:sp>
          <p:nvSpPr>
            <p:cNvPr id="174" name="Rectangle"/>
            <p:cNvSpPr/>
            <p:nvPr/>
          </p:nvSpPr>
          <p:spPr>
            <a:xfrm>
              <a:off x="-1" y="0"/>
              <a:ext cx="2379011" cy="1158688"/>
            </a:xfrm>
            <a:prstGeom prst="rect">
              <a:avLst/>
            </a:prstGeom>
            <a:solidFill>
              <a:srgbClr val="800000"/>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1400">
                  <a:solidFill>
                    <a:srgbClr val="FFFFFF"/>
                  </a:solidFill>
                </a:defRPr>
              </a:pPr>
              <a:endParaRPr/>
            </a:p>
          </p:txBody>
        </p:sp>
        <p:sp>
          <p:nvSpPr>
            <p:cNvPr id="175" name="Consequence/Function…"/>
            <p:cNvSpPr txBox="1"/>
            <p:nvPr/>
          </p:nvSpPr>
          <p:spPr>
            <a:xfrm>
              <a:off x="64769" y="70644"/>
              <a:ext cx="2249471" cy="1017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600" b="1">
                  <a:solidFill>
                    <a:srgbClr val="FFFFFF"/>
                  </a:solidFill>
                </a:defRPr>
              </a:pPr>
              <a:r>
                <a:rPr dirty="0"/>
                <a:t>Consequence/Function</a:t>
              </a:r>
              <a:endParaRPr sz="3200" dirty="0"/>
            </a:p>
            <a:p>
              <a:pPr>
                <a:defRPr sz="1600">
                  <a:solidFill>
                    <a:srgbClr val="FFFFFF"/>
                  </a:solidFill>
                </a:defRPr>
              </a:pPr>
              <a:endParaRPr sz="3200" dirty="0"/>
            </a:p>
            <a:p>
              <a:pPr>
                <a:defRPr sz="1400">
                  <a:solidFill>
                    <a:srgbClr val="FFFFFF"/>
                  </a:solidFill>
                </a:defRPr>
              </a:pPr>
              <a:r>
                <a:rPr dirty="0"/>
                <a:t>Sent to hall to ‘calm down’ </a:t>
              </a:r>
              <a:r>
                <a:rPr b="1" dirty="0"/>
                <a:t>Function:</a:t>
              </a:r>
              <a:r>
                <a:rPr dirty="0"/>
                <a:t> escape task</a:t>
              </a:r>
            </a:p>
          </p:txBody>
        </p:sp>
      </p:grpSp>
      <p:grpSp>
        <p:nvGrpSpPr>
          <p:cNvPr id="179" name="Rectangle 13"/>
          <p:cNvGrpSpPr/>
          <p:nvPr/>
        </p:nvGrpSpPr>
        <p:grpSpPr>
          <a:xfrm>
            <a:off x="6670221" y="3666326"/>
            <a:ext cx="2059584" cy="1485929"/>
            <a:chOff x="0" y="0"/>
            <a:chExt cx="2059583" cy="1485927"/>
          </a:xfrm>
        </p:grpSpPr>
        <p:sp>
          <p:nvSpPr>
            <p:cNvPr id="177" name="Rectangle"/>
            <p:cNvSpPr/>
            <p:nvPr/>
          </p:nvSpPr>
          <p:spPr>
            <a:xfrm>
              <a:off x="0" y="238795"/>
              <a:ext cx="2059584" cy="1008338"/>
            </a:xfrm>
            <a:prstGeom prst="rect">
              <a:avLst/>
            </a:prstGeom>
            <a:no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1700"/>
              </a:pPr>
              <a:endParaRPr/>
            </a:p>
          </p:txBody>
        </p:sp>
        <p:sp>
          <p:nvSpPr>
            <p:cNvPr id="178" name="Alternative Behavior…"/>
            <p:cNvSpPr txBox="1"/>
            <p:nvPr/>
          </p:nvSpPr>
          <p:spPr>
            <a:xfrm>
              <a:off x="56365" y="0"/>
              <a:ext cx="1946853" cy="1485928"/>
            </a:xfrm>
            <a:prstGeom prst="rect">
              <a:avLst/>
            </a:prstGeom>
            <a:noFill/>
            <a:ln w="12700" cap="flat">
              <a:noFill/>
              <a:miter lim="400000"/>
            </a:ln>
            <a:effectLst>
              <a:outerShdw blurRad="38100" dist="23000" dir="5400000" rotWithShape="0">
                <a:srgbClr val="808080">
                  <a:alpha val="3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sz="1700" b="1"/>
              </a:pPr>
              <a:r>
                <a:t>Alternative Behavior</a:t>
              </a:r>
              <a:endParaRPr sz="3200"/>
            </a:p>
            <a:p>
              <a:pPr>
                <a:defRPr b="1">
                  <a:solidFill>
                    <a:srgbClr val="005500"/>
                  </a:solidFill>
                </a:defRPr>
              </a:pPr>
              <a:r>
                <a:t>Raise hand &amp; ask for break</a:t>
              </a:r>
            </a:p>
          </p:txBody>
        </p:sp>
      </p:grpSp>
      <p:sp>
        <p:nvSpPr>
          <p:cNvPr id="180" name="Straight Arrow Connector 15"/>
          <p:cNvSpPr/>
          <p:nvPr/>
        </p:nvSpPr>
        <p:spPr>
          <a:xfrm>
            <a:off x="2997433" y="1886262"/>
            <a:ext cx="468408"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81" name="Straight Arrow Connector 19"/>
          <p:cNvSpPr/>
          <p:nvPr/>
        </p:nvSpPr>
        <p:spPr>
          <a:xfrm>
            <a:off x="5421639" y="1886262"/>
            <a:ext cx="425264"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82" name="Straight Arrow Connector 20"/>
          <p:cNvSpPr/>
          <p:nvPr/>
        </p:nvSpPr>
        <p:spPr>
          <a:xfrm>
            <a:off x="7801161" y="1886262"/>
            <a:ext cx="649196"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83" name="Straight Arrow Connector 21"/>
          <p:cNvSpPr/>
          <p:nvPr/>
        </p:nvSpPr>
        <p:spPr>
          <a:xfrm>
            <a:off x="8503770" y="5738504"/>
            <a:ext cx="892250" cy="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84" name="Slide Number Placeholder 1"/>
          <p:cNvSpPr txBox="1">
            <a:spLocks noGrp="1"/>
          </p:cNvSpPr>
          <p:nvPr>
            <p:ph type="sldNum" sz="quarter" idx="4294967295"/>
          </p:nvPr>
        </p:nvSpPr>
        <p:spPr>
          <a:xfrm>
            <a:off x="10035855" y="6426060"/>
            <a:ext cx="174945" cy="22570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100">
                <a:solidFill>
                  <a:srgbClr val="8D8D8F"/>
                </a:solidFill>
              </a:defRPr>
            </a:lvl1pPr>
          </a:lstStyle>
          <a:p>
            <a:fld id="{86CB4B4D-7CA3-9044-876B-883B54F8677D}" type="slidenum">
              <a:t>88</a:t>
            </a:fld>
            <a:endParaRPr/>
          </a:p>
        </p:txBody>
      </p:sp>
      <p:sp>
        <p:nvSpPr>
          <p:cNvPr id="185" name="Restorative Questions…"/>
          <p:cNvSpPr/>
          <p:nvPr/>
        </p:nvSpPr>
        <p:spPr>
          <a:xfrm>
            <a:off x="1511305" y="2751142"/>
            <a:ext cx="4483647" cy="3125628"/>
          </a:xfrm>
          <a:prstGeom prst="wedgeEllipseCallout">
            <a:avLst>
              <a:gd name="adj1" fmla="val 71130"/>
              <a:gd name="adj2" fmla="val -57721"/>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b="1"/>
            </a:pPr>
            <a:r>
              <a:rPr dirty="0"/>
              <a:t>Restorative Questions</a:t>
            </a:r>
          </a:p>
          <a:p>
            <a:pPr marL="173789" indent="-173789">
              <a:buSzPct val="100000"/>
              <a:buAutoNum type="arabicPeriod"/>
              <a:defRPr sz="1600">
                <a:latin typeface="Arial"/>
                <a:ea typeface="Arial"/>
                <a:cs typeface="Arial"/>
                <a:sym typeface="Arial"/>
              </a:defRPr>
            </a:pPr>
            <a:r>
              <a:rPr dirty="0"/>
              <a:t>What happened?</a:t>
            </a:r>
          </a:p>
          <a:p>
            <a:pPr marL="173789" indent="-173789">
              <a:buSzPct val="100000"/>
              <a:buAutoNum type="arabicPeriod"/>
              <a:defRPr sz="1600">
                <a:latin typeface="Arial"/>
                <a:ea typeface="Arial"/>
                <a:cs typeface="Arial"/>
                <a:sym typeface="Arial"/>
              </a:defRPr>
            </a:pPr>
            <a:r>
              <a:rPr dirty="0"/>
              <a:t>What led up to this?</a:t>
            </a:r>
          </a:p>
          <a:p>
            <a:pPr marL="173789" indent="-173789">
              <a:buSzPct val="100000"/>
              <a:buAutoNum type="arabicPeriod"/>
              <a:defRPr sz="1600">
                <a:latin typeface="Arial"/>
                <a:ea typeface="Arial"/>
                <a:cs typeface="Arial"/>
                <a:sym typeface="Arial"/>
              </a:defRPr>
            </a:pPr>
            <a:r>
              <a:rPr dirty="0"/>
              <a:t>What were you thinking/feeling at the time?</a:t>
            </a:r>
          </a:p>
          <a:p>
            <a:pPr>
              <a:defRPr sz="1600">
                <a:latin typeface="Arial"/>
                <a:ea typeface="Arial"/>
                <a:cs typeface="Arial"/>
                <a:sym typeface="Arial"/>
              </a:defRPr>
            </a:pPr>
            <a:r>
              <a:rPr dirty="0"/>
              <a:t>4. What were you hoping for at the time?</a:t>
            </a:r>
          </a:p>
          <a:p>
            <a:pPr>
              <a:defRPr sz="1600">
                <a:latin typeface="Arial"/>
                <a:ea typeface="Arial"/>
                <a:cs typeface="Arial"/>
                <a:sym typeface="Arial"/>
              </a:defRPr>
            </a:pPr>
            <a:r>
              <a:rPr dirty="0"/>
              <a:t>5. Who was affected? How?</a:t>
            </a:r>
          </a:p>
          <a:p>
            <a:pPr>
              <a:defRPr sz="1600">
                <a:latin typeface="Arial"/>
                <a:ea typeface="Arial"/>
                <a:cs typeface="Arial"/>
                <a:sym typeface="Arial"/>
              </a:defRPr>
            </a:pPr>
            <a:r>
              <a:rPr dirty="0"/>
              <a:t>6. What support do you need in order to do things differently in the future?</a:t>
            </a:r>
          </a:p>
        </p:txBody>
      </p:sp>
      <p:sp>
        <p:nvSpPr>
          <p:cNvPr id="186" name="Straight Arrow Connector 21"/>
          <p:cNvSpPr/>
          <p:nvPr/>
        </p:nvSpPr>
        <p:spPr>
          <a:xfrm flipV="1">
            <a:off x="1598988" y="2521250"/>
            <a:ext cx="1882603" cy="786834"/>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87" name="Straight Arrow Connector 21"/>
          <p:cNvSpPr/>
          <p:nvPr/>
        </p:nvSpPr>
        <p:spPr>
          <a:xfrm flipV="1">
            <a:off x="1595662" y="2564125"/>
            <a:ext cx="2187" cy="115869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88" name="Straight Arrow Connector 21"/>
          <p:cNvSpPr/>
          <p:nvPr/>
        </p:nvSpPr>
        <p:spPr>
          <a:xfrm flipV="1">
            <a:off x="5440302" y="2615604"/>
            <a:ext cx="3051256" cy="1903141"/>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89" name="Straight Arrow Connector 21"/>
          <p:cNvSpPr/>
          <p:nvPr/>
        </p:nvSpPr>
        <p:spPr>
          <a:xfrm>
            <a:off x="3574208" y="5558907"/>
            <a:ext cx="635725" cy="635726"/>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90" name="The student is going to need to gain numeracy skills before being able to do this like peers"/>
          <p:cNvSpPr/>
          <p:nvPr/>
        </p:nvSpPr>
        <p:spPr>
          <a:xfrm>
            <a:off x="4209933" y="5803641"/>
            <a:ext cx="2046884" cy="950387"/>
          </a:xfrm>
          <a:prstGeom prst="roundRect">
            <a:avLst>
              <a:gd name="adj" fmla="val 20045"/>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300">
                <a:latin typeface="Arial"/>
                <a:ea typeface="Arial"/>
                <a:cs typeface="Arial"/>
                <a:sym typeface="Arial"/>
              </a:defRPr>
            </a:lvl1pPr>
          </a:lstStyle>
          <a:p>
            <a:r>
              <a:t>The student is going to need to gain numeracy skills before being able to do this like peers</a:t>
            </a:r>
          </a:p>
        </p:txBody>
      </p:sp>
      <p:sp>
        <p:nvSpPr>
          <p:cNvPr id="191" name="Straight Arrow Connector 21"/>
          <p:cNvSpPr/>
          <p:nvPr/>
        </p:nvSpPr>
        <p:spPr>
          <a:xfrm flipV="1">
            <a:off x="5150069" y="4483802"/>
            <a:ext cx="1444975" cy="668453"/>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92" name="Straight Arrow Connector 21"/>
          <p:cNvSpPr/>
          <p:nvPr/>
        </p:nvSpPr>
        <p:spPr>
          <a:xfrm flipV="1">
            <a:off x="6289625" y="5683819"/>
            <a:ext cx="388504" cy="388504"/>
          </a:xfrm>
          <a:prstGeom prst="line">
            <a:avLst/>
          </a:prstGeom>
          <a:ln w="38100">
            <a:solidFill>
              <a:srgbClr val="44546A"/>
            </a:solidFill>
            <a:tailEnd type="triangle"/>
          </a:ln>
          <a:effectLst>
            <a:outerShdw blurRad="38100" dist="20000" dir="5400000" rotWithShape="0">
              <a:srgbClr val="808080">
                <a:alpha val="37999"/>
              </a:srgbClr>
            </a:outerShdw>
          </a:effectLst>
        </p:spPr>
        <p:txBody>
          <a:bodyPr lIns="45719" rIns="45719"/>
          <a:lstStyle/>
          <a:p>
            <a:endParaRPr/>
          </a:p>
        </p:txBody>
      </p:sp>
      <p:sp>
        <p:nvSpPr>
          <p:cNvPr id="193" name="Oval"/>
          <p:cNvSpPr/>
          <p:nvPr/>
        </p:nvSpPr>
        <p:spPr>
          <a:xfrm>
            <a:off x="8490784" y="2192852"/>
            <a:ext cx="2046884" cy="354335"/>
          </a:xfrm>
          <a:prstGeom prst="ellipse">
            <a:avLst/>
          </a:prstGeom>
          <a:ln w="25400">
            <a:solidFill>
              <a:schemeClr val="accent2"/>
            </a:solidFill>
            <a:miter lim="400000"/>
          </a:ln>
        </p:spPr>
        <p:txBody>
          <a:bodyPr lIns="45719" rIns="45719" anchor="ctr"/>
          <a:lstStyle/>
          <a:p>
            <a:endParaRPr/>
          </a:p>
        </p:txBody>
      </p:sp>
      <p:grpSp>
        <p:nvGrpSpPr>
          <p:cNvPr id="196" name="Rectangle 10"/>
          <p:cNvGrpSpPr/>
          <p:nvPr/>
        </p:nvGrpSpPr>
        <p:grpSpPr>
          <a:xfrm>
            <a:off x="8643097" y="2720393"/>
            <a:ext cx="2379010" cy="534077"/>
            <a:chOff x="0" y="31115"/>
            <a:chExt cx="2379009" cy="534076"/>
          </a:xfrm>
        </p:grpSpPr>
        <p:sp>
          <p:nvSpPr>
            <p:cNvPr id="194" name="Rectangle"/>
            <p:cNvSpPr/>
            <p:nvPr/>
          </p:nvSpPr>
          <p:spPr>
            <a:xfrm>
              <a:off x="0" y="31115"/>
              <a:ext cx="2379010" cy="534078"/>
            </a:xfrm>
            <a:prstGeom prst="rect">
              <a:avLst/>
            </a:prstGeom>
            <a:solidFill>
              <a:srgbClr val="800000"/>
            </a:solidFill>
            <a:ln w="38100" cap="flat">
              <a:solidFill>
                <a:srgbClr val="000000"/>
              </a:solidFill>
              <a:prstDash val="solid"/>
              <a:miter lim="800000"/>
            </a:ln>
            <a:effectLst>
              <a:outerShdw blurRad="38100" dist="23000" dir="5400000" rotWithShape="0">
                <a:srgbClr val="808080">
                  <a:alpha val="34998"/>
                </a:srgbClr>
              </a:outerShdw>
            </a:effectLst>
          </p:spPr>
          <p:txBody>
            <a:bodyPr wrap="square" lIns="45719" tIns="45719" rIns="45719" bIns="45719" numCol="1" anchor="ctr">
              <a:noAutofit/>
            </a:bodyPr>
            <a:lstStyle/>
            <a:p>
              <a:pPr>
                <a:defRPr sz="1400">
                  <a:solidFill>
                    <a:srgbClr val="FFFFFF"/>
                  </a:solidFill>
                </a:defRPr>
              </a:pPr>
              <a:endParaRPr/>
            </a:p>
          </p:txBody>
        </p:sp>
        <p:sp>
          <p:nvSpPr>
            <p:cNvPr id="195" name="Unintended Consequence…"/>
            <p:cNvSpPr/>
            <p:nvPr/>
          </p:nvSpPr>
          <p:spPr>
            <a:xfrm>
              <a:off x="64769" y="404296"/>
              <a:ext cx="231091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defRPr sz="1600" b="1">
                  <a:solidFill>
                    <a:srgbClr val="FFFFFF"/>
                  </a:solidFill>
                </a:defRPr>
              </a:pPr>
              <a:r>
                <a:rPr dirty="0"/>
                <a:t>Unintended Consequence</a:t>
              </a:r>
            </a:p>
            <a:p>
              <a:pPr>
                <a:defRPr sz="1600">
                  <a:solidFill>
                    <a:srgbClr val="FFFFFF"/>
                  </a:solidFill>
                </a:defRPr>
              </a:pPr>
              <a:r>
                <a:t>Disrupt class</a:t>
              </a:r>
            </a:p>
          </p:txBody>
        </p:sp>
      </p:grpSp>
      <p:sp>
        <p:nvSpPr>
          <p:cNvPr id="2" name="Left Brace 1">
            <a:extLst>
              <a:ext uri="{FF2B5EF4-FFF2-40B4-BE49-F238E27FC236}">
                <a16:creationId xmlns:a16="http://schemas.microsoft.com/office/drawing/2014/main" id="{F1C55B97-518A-124F-8ECD-95AAE80D699F}"/>
              </a:ext>
            </a:extLst>
          </p:cNvPr>
          <p:cNvSpPr/>
          <p:nvPr/>
        </p:nvSpPr>
        <p:spPr>
          <a:xfrm>
            <a:off x="1729391" y="3164889"/>
            <a:ext cx="567558" cy="924115"/>
          </a:xfrm>
          <a:prstGeom prst="leftBrace">
            <a:avLst/>
          </a:prstGeom>
          <a:ln w="19050"/>
        </p:spPr>
        <p:style>
          <a:lnRef idx="1">
            <a:schemeClr val="dk1"/>
          </a:lnRef>
          <a:fillRef idx="0">
            <a:schemeClr val="dk1"/>
          </a:fillRef>
          <a:effectRef idx="0">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3" name="Right Brace 2">
            <a:extLst>
              <a:ext uri="{FF2B5EF4-FFF2-40B4-BE49-F238E27FC236}">
                <a16:creationId xmlns:a16="http://schemas.microsoft.com/office/drawing/2014/main" id="{6E75E1BB-E3A2-DC4A-8364-C07BA1FAB440}"/>
              </a:ext>
            </a:extLst>
          </p:cNvPr>
          <p:cNvSpPr/>
          <p:nvPr/>
        </p:nvSpPr>
        <p:spPr>
          <a:xfrm>
            <a:off x="4971393" y="4193628"/>
            <a:ext cx="450246" cy="624400"/>
          </a:xfrm>
          <a:prstGeom prst="rightBrace">
            <a:avLst/>
          </a:prstGeom>
          <a:ln w="19050"/>
        </p:spPr>
        <p:style>
          <a:lnRef idx="1">
            <a:schemeClr val="dk1"/>
          </a:lnRef>
          <a:fillRef idx="0">
            <a:schemeClr val="dk1"/>
          </a:fillRef>
          <a:effectRef idx="0">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408650396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p:tmAbs val="0"/>
                                  </p:iterate>
                                  <p:childTnLst>
                                    <p:set>
                                      <p:cBhvr>
                                        <p:cTn id="11" fill="hold"/>
                                        <p:tgtEl>
                                          <p:spTgt spid="176"/>
                                        </p:tgtEl>
                                        <p:attrNameLst>
                                          <p:attrName>style.visibility</p:attrName>
                                        </p:attrNameLst>
                                      </p:cBhvr>
                                      <p:to>
                                        <p:strVal val="visible"/>
                                      </p:to>
                                    </p:set>
                                    <p:anim calcmode="lin" valueType="num">
                                      <p:cBhvr>
                                        <p:cTn id="12" dur="1000" fill="hold"/>
                                        <p:tgtEl>
                                          <p:spTgt spid="176"/>
                                        </p:tgtEl>
                                        <p:attrNameLst>
                                          <p:attrName>ppt_x</p:attrName>
                                        </p:attrNameLst>
                                      </p:cBhvr>
                                      <p:tavLst>
                                        <p:tav tm="0">
                                          <p:val>
                                            <p:strVal val="0-#ppt_w/2"/>
                                          </p:val>
                                        </p:tav>
                                        <p:tav tm="100000">
                                          <p:val>
                                            <p:strVal val="#ppt_x"/>
                                          </p:val>
                                        </p:tav>
                                      </p:tavLst>
                                    </p:anim>
                                    <p:anim calcmode="lin" valueType="num">
                                      <p:cBhvr>
                                        <p:cTn id="13" dur="1000" fill="hold"/>
                                        <p:tgtEl>
                                          <p:spTgt spid="17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182"/>
                                        </p:tgtEl>
                                        <p:attrNameLst>
                                          <p:attrName>style.visibility</p:attrName>
                                        </p:attrNameLst>
                                      </p:cBhvr>
                                      <p:to>
                                        <p:strVal val="visible"/>
                                      </p:to>
                                    </p:set>
                                    <p:anim calcmode="lin" valueType="num">
                                      <p:cBhvr>
                                        <p:cTn id="17" dur="1000" fill="hold"/>
                                        <p:tgtEl>
                                          <p:spTgt spid="182"/>
                                        </p:tgtEl>
                                        <p:attrNameLst>
                                          <p:attrName>ppt_x</p:attrName>
                                        </p:attrNameLst>
                                      </p:cBhvr>
                                      <p:tavLst>
                                        <p:tav tm="0">
                                          <p:val>
                                            <p:strVal val="0-#ppt_w/2"/>
                                          </p:val>
                                        </p:tav>
                                        <p:tav tm="100000">
                                          <p:val>
                                            <p:strVal val="#ppt_x"/>
                                          </p:val>
                                        </p:tav>
                                      </p:tavLst>
                                    </p:anim>
                                    <p:anim calcmode="lin" valueType="num">
                                      <p:cBhvr>
                                        <p:cTn id="18" dur="1000" fill="hold"/>
                                        <p:tgtEl>
                                          <p:spTgt spid="18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fill="hold" grpId="0" nodeType="clickEffect">
                                  <p:stCondLst>
                                    <p:cond delay="0"/>
                                  </p:stCondLst>
                                  <p:iterate>
                                    <p:tmAbs val="0"/>
                                  </p:iterate>
                                  <p:childTnLst>
                                    <p:set>
                                      <p:cBhvr>
                                        <p:cTn id="22" fill="hold"/>
                                        <p:tgtEl>
                                          <p:spTgt spid="185">
                                            <p:bg/>
                                          </p:spTgt>
                                        </p:tgtEl>
                                        <p:attrNameLst>
                                          <p:attrName>style.visibility</p:attrName>
                                        </p:attrNameLst>
                                      </p:cBhvr>
                                      <p:to>
                                        <p:strVal val="visible"/>
                                      </p:to>
                                    </p:set>
                                    <p:animEffect transition="in" filter="fade">
                                      <p:cBhvr>
                                        <p:cTn id="23" dur="1000"/>
                                        <p:tgtEl>
                                          <p:spTgt spid="185">
                                            <p:bg/>
                                          </p:spTgt>
                                        </p:tgtEl>
                                      </p:cBhvr>
                                    </p:animEffect>
                                  </p:childTnLst>
                                </p:cTn>
                              </p:par>
                              <p:par>
                                <p:cTn id="24" presetID="10" presetClass="entr" presetSubtype="0" fill="hold" grpId="0" nodeType="withEffect">
                                  <p:stCondLst>
                                    <p:cond delay="0"/>
                                  </p:stCondLst>
                                  <p:iterate>
                                    <p:tmAbs val="0"/>
                                  </p:iterate>
                                  <p:childTnLst>
                                    <p:set>
                                      <p:cBhvr>
                                        <p:cTn id="25" fill="hold"/>
                                        <p:tgtEl>
                                          <p:spTgt spid="185">
                                            <p:txEl>
                                              <p:pRg st="0" end="0"/>
                                            </p:txEl>
                                          </p:spTgt>
                                        </p:tgtEl>
                                        <p:attrNameLst>
                                          <p:attrName>style.visibility</p:attrName>
                                        </p:attrNameLst>
                                      </p:cBhvr>
                                      <p:to>
                                        <p:strVal val="visible"/>
                                      </p:to>
                                    </p:set>
                                    <p:animEffect transition="in" filter="fade">
                                      <p:cBhvr>
                                        <p:cTn id="26" dur="1000"/>
                                        <p:tgtEl>
                                          <p:spTgt spid="185">
                                            <p:txEl>
                                              <p:pRg st="0" end="0"/>
                                            </p:txEl>
                                          </p:spTgt>
                                        </p:tgtEl>
                                      </p:cBhvr>
                                    </p:animEffect>
                                  </p:childTnLst>
                                </p:cTn>
                              </p:par>
                            </p:childTnLst>
                          </p:cTn>
                        </p:par>
                        <p:par>
                          <p:cTn id="27" fill="hold">
                            <p:stCondLst>
                              <p:cond delay="1000"/>
                            </p:stCondLst>
                            <p:childTnLst>
                              <p:par>
                                <p:cTn id="28" presetID="10" presetClass="entr" fill="hold" grpId="0" nodeType="afterEffect">
                                  <p:stCondLst>
                                    <p:cond delay="0"/>
                                  </p:stCondLst>
                                  <p:iterate>
                                    <p:tmAbs val="0"/>
                                  </p:iterate>
                                  <p:childTnLst>
                                    <p:set>
                                      <p:cBhvr>
                                        <p:cTn id="29" fill="hold"/>
                                        <p:tgtEl>
                                          <p:spTgt spid="185">
                                            <p:txEl>
                                              <p:pRg st="1" end="1"/>
                                            </p:txEl>
                                          </p:spTgt>
                                        </p:tgtEl>
                                        <p:attrNameLst>
                                          <p:attrName>style.visibility</p:attrName>
                                        </p:attrNameLst>
                                      </p:cBhvr>
                                      <p:to>
                                        <p:strVal val="visible"/>
                                      </p:to>
                                    </p:set>
                                    <p:animEffect transition="in" filter="fade">
                                      <p:cBhvr>
                                        <p:cTn id="30" dur="1000"/>
                                        <p:tgtEl>
                                          <p:spTgt spid="185">
                                            <p:txEl>
                                              <p:pRg st="1" end="1"/>
                                            </p:txEl>
                                          </p:spTgt>
                                        </p:tgtEl>
                                      </p:cBhvr>
                                    </p:animEffect>
                                  </p:childTnLst>
                                </p:cTn>
                              </p:par>
                            </p:childTnLst>
                          </p:cTn>
                        </p:par>
                        <p:par>
                          <p:cTn id="31" fill="hold">
                            <p:stCondLst>
                              <p:cond delay="2000"/>
                            </p:stCondLst>
                            <p:childTnLst>
                              <p:par>
                                <p:cTn id="32" presetID="10" presetClass="entr" fill="hold" grpId="0" nodeType="afterEffect">
                                  <p:stCondLst>
                                    <p:cond delay="0"/>
                                  </p:stCondLst>
                                  <p:iterate>
                                    <p:tmAbs val="0"/>
                                  </p:iterate>
                                  <p:childTnLst>
                                    <p:set>
                                      <p:cBhvr>
                                        <p:cTn id="33" fill="hold"/>
                                        <p:tgtEl>
                                          <p:spTgt spid="185">
                                            <p:txEl>
                                              <p:pRg st="2" end="2"/>
                                            </p:txEl>
                                          </p:spTgt>
                                        </p:tgtEl>
                                        <p:attrNameLst>
                                          <p:attrName>style.visibility</p:attrName>
                                        </p:attrNameLst>
                                      </p:cBhvr>
                                      <p:to>
                                        <p:strVal val="visible"/>
                                      </p:to>
                                    </p:set>
                                    <p:animEffect transition="in" filter="fade">
                                      <p:cBhvr>
                                        <p:cTn id="34" dur="1000"/>
                                        <p:tgtEl>
                                          <p:spTgt spid="185">
                                            <p:txEl>
                                              <p:pRg st="2" end="2"/>
                                            </p:txEl>
                                          </p:spTgt>
                                        </p:tgtEl>
                                      </p:cBhvr>
                                    </p:animEffect>
                                  </p:childTnLst>
                                </p:cTn>
                              </p:par>
                            </p:childTnLst>
                          </p:cTn>
                        </p:par>
                        <p:par>
                          <p:cTn id="35" fill="hold">
                            <p:stCondLst>
                              <p:cond delay="3000"/>
                            </p:stCondLst>
                            <p:childTnLst>
                              <p:par>
                                <p:cTn id="36" presetID="10" presetClass="entr" fill="hold" grpId="0" nodeType="afterEffect">
                                  <p:stCondLst>
                                    <p:cond delay="0"/>
                                  </p:stCondLst>
                                  <p:iterate>
                                    <p:tmAbs val="0"/>
                                  </p:iterate>
                                  <p:childTnLst>
                                    <p:set>
                                      <p:cBhvr>
                                        <p:cTn id="37" fill="hold"/>
                                        <p:tgtEl>
                                          <p:spTgt spid="185">
                                            <p:txEl>
                                              <p:pRg st="3" end="3"/>
                                            </p:txEl>
                                          </p:spTgt>
                                        </p:tgtEl>
                                        <p:attrNameLst>
                                          <p:attrName>style.visibility</p:attrName>
                                        </p:attrNameLst>
                                      </p:cBhvr>
                                      <p:to>
                                        <p:strVal val="visible"/>
                                      </p:to>
                                    </p:set>
                                    <p:animEffect transition="in" filter="fade">
                                      <p:cBhvr>
                                        <p:cTn id="38" dur="1000"/>
                                        <p:tgtEl>
                                          <p:spTgt spid="185">
                                            <p:txEl>
                                              <p:pRg st="3" end="3"/>
                                            </p:txEl>
                                          </p:spTgt>
                                        </p:tgtEl>
                                      </p:cBhvr>
                                    </p:animEffect>
                                  </p:childTnLst>
                                </p:cTn>
                              </p:par>
                            </p:childTnLst>
                          </p:cTn>
                        </p:par>
                        <p:par>
                          <p:cTn id="39" fill="hold">
                            <p:stCondLst>
                              <p:cond delay="4000"/>
                            </p:stCondLst>
                            <p:childTnLst>
                              <p:par>
                                <p:cTn id="40" presetID="10" presetClass="entr" fill="hold" grpId="0" nodeType="afterEffect">
                                  <p:stCondLst>
                                    <p:cond delay="0"/>
                                  </p:stCondLst>
                                  <p:iterate>
                                    <p:tmAbs val="0"/>
                                  </p:iterate>
                                  <p:childTnLst>
                                    <p:set>
                                      <p:cBhvr>
                                        <p:cTn id="41" fill="hold"/>
                                        <p:tgtEl>
                                          <p:spTgt spid="187"/>
                                        </p:tgtEl>
                                        <p:attrNameLst>
                                          <p:attrName>style.visibility</p:attrName>
                                        </p:attrNameLst>
                                      </p:cBhvr>
                                      <p:to>
                                        <p:strVal val="visible"/>
                                      </p:to>
                                    </p:set>
                                    <p:animEffect transition="in" filter="fade">
                                      <p:cBhvr>
                                        <p:cTn id="42" dur="1000"/>
                                        <p:tgtEl>
                                          <p:spTgt spid="187"/>
                                        </p:tgtEl>
                                      </p:cBhvr>
                                    </p:animEffect>
                                  </p:childTnLst>
                                </p:cTn>
                              </p:par>
                            </p:childTnLst>
                          </p:cTn>
                        </p:par>
                        <p:par>
                          <p:cTn id="43" fill="hold">
                            <p:stCondLst>
                              <p:cond delay="5000"/>
                            </p:stCondLst>
                            <p:childTnLst>
                              <p:par>
                                <p:cTn id="44" presetID="10" presetClass="entr" fill="hold" grpId="0" nodeType="afterEffect">
                                  <p:stCondLst>
                                    <p:cond delay="0"/>
                                  </p:stCondLst>
                                  <p:iterate>
                                    <p:tmAbs val="0"/>
                                  </p:iterate>
                                  <p:childTnLst>
                                    <p:set>
                                      <p:cBhvr>
                                        <p:cTn id="45" fill="hold"/>
                                        <p:tgtEl>
                                          <p:spTgt spid="186"/>
                                        </p:tgtEl>
                                        <p:attrNameLst>
                                          <p:attrName>style.visibility</p:attrName>
                                        </p:attrNameLst>
                                      </p:cBhvr>
                                      <p:to>
                                        <p:strVal val="visible"/>
                                      </p:to>
                                    </p:set>
                                    <p:animEffect transition="in" filter="fade">
                                      <p:cBhvr>
                                        <p:cTn id="46" dur="1000"/>
                                        <p:tgtEl>
                                          <p:spTgt spid="186"/>
                                        </p:tgtEl>
                                      </p:cBhvr>
                                    </p:animEffect>
                                  </p:childTnLst>
                                </p:cTn>
                              </p:par>
                            </p:childTnLst>
                          </p:cTn>
                        </p:par>
                        <p:par>
                          <p:cTn id="47" fill="hold">
                            <p:stCondLst>
                              <p:cond delay="6000"/>
                            </p:stCondLst>
                            <p:childTnLst>
                              <p:par>
                                <p:cTn id="48" presetID="15" presetClass="entr" presetSubtype="8" fill="hold" grpId="0" nodeType="afterEffect">
                                  <p:stCondLst>
                                    <p:cond delay="0"/>
                                  </p:stCondLst>
                                  <p:iterate>
                                    <p:tmAbs val="0"/>
                                  </p:iterate>
                                  <p:childTnLst>
                                    <p:set>
                                      <p:cBhvr>
                                        <p:cTn id="49" fill="hold"/>
                                        <p:tgtEl>
                                          <p:spTgt spid="167"/>
                                        </p:tgtEl>
                                        <p:attrNameLst>
                                          <p:attrName>style.visibility</p:attrName>
                                        </p:attrNameLst>
                                      </p:cBhvr>
                                      <p:to>
                                        <p:strVal val="visible"/>
                                      </p:to>
                                    </p:set>
                                    <p:anim calcmode="lin" valueType="num">
                                      <p:cBhvr>
                                        <p:cTn id="50" dur="1000" fill="hold"/>
                                        <p:tgtEl>
                                          <p:spTgt spid="167"/>
                                        </p:tgtEl>
                                        <p:attrNameLst>
                                          <p:attrName>ppt_w</p:attrName>
                                        </p:attrNameLst>
                                      </p:cBhvr>
                                      <p:tavLst>
                                        <p:tav tm="0">
                                          <p:val>
                                            <p:fltVal val="0"/>
                                          </p:val>
                                        </p:tav>
                                        <p:tav tm="100000">
                                          <p:val>
                                            <p:strVal val="#ppt_w"/>
                                          </p:val>
                                        </p:tav>
                                      </p:tavLst>
                                    </p:anim>
                                    <p:anim calcmode="lin" valueType="num">
                                      <p:cBhvr>
                                        <p:cTn id="51" dur="1000" fill="hold"/>
                                        <p:tgtEl>
                                          <p:spTgt spid="167"/>
                                        </p:tgtEl>
                                        <p:attrNameLst>
                                          <p:attrName>ppt_h</p:attrName>
                                        </p:attrNameLst>
                                      </p:cBhvr>
                                      <p:tavLst>
                                        <p:tav tm="0">
                                          <p:val>
                                            <p:fltVal val="0"/>
                                          </p:val>
                                        </p:tav>
                                        <p:tav tm="100000">
                                          <p:val>
                                            <p:strVal val="#ppt_h"/>
                                          </p:val>
                                        </p:tav>
                                      </p:tavLst>
                                    </p:anim>
                                    <p:anim calcmode="lin" valueType="num">
                                      <p:cBhvr>
                                        <p:cTn id="52" dur="1000" fill="hold"/>
                                        <p:tgtEl>
                                          <p:spTgt spid="167"/>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67"/>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7000"/>
                            </p:stCondLst>
                            <p:childTnLst>
                              <p:par>
                                <p:cTn id="55" presetID="15" presetClass="entr" presetSubtype="8" fill="hold" grpId="0" nodeType="afterEffect">
                                  <p:stCondLst>
                                    <p:cond delay="0"/>
                                  </p:stCondLst>
                                  <p:iterate>
                                    <p:tmAbs val="0"/>
                                  </p:iterate>
                                  <p:childTnLst>
                                    <p:set>
                                      <p:cBhvr>
                                        <p:cTn id="56" fill="hold"/>
                                        <p:tgtEl>
                                          <p:spTgt spid="170"/>
                                        </p:tgtEl>
                                        <p:attrNameLst>
                                          <p:attrName>style.visibility</p:attrName>
                                        </p:attrNameLst>
                                      </p:cBhvr>
                                      <p:to>
                                        <p:strVal val="visible"/>
                                      </p:to>
                                    </p:set>
                                    <p:anim calcmode="lin" valueType="num">
                                      <p:cBhvr>
                                        <p:cTn id="57" dur="1000" fill="hold"/>
                                        <p:tgtEl>
                                          <p:spTgt spid="170"/>
                                        </p:tgtEl>
                                        <p:attrNameLst>
                                          <p:attrName>ppt_w</p:attrName>
                                        </p:attrNameLst>
                                      </p:cBhvr>
                                      <p:tavLst>
                                        <p:tav tm="0">
                                          <p:val>
                                            <p:fltVal val="0"/>
                                          </p:val>
                                        </p:tav>
                                        <p:tav tm="100000">
                                          <p:val>
                                            <p:strVal val="#ppt_w"/>
                                          </p:val>
                                        </p:tav>
                                      </p:tavLst>
                                    </p:anim>
                                    <p:anim calcmode="lin" valueType="num">
                                      <p:cBhvr>
                                        <p:cTn id="58" dur="1000" fill="hold"/>
                                        <p:tgtEl>
                                          <p:spTgt spid="170"/>
                                        </p:tgtEl>
                                        <p:attrNameLst>
                                          <p:attrName>ppt_h</p:attrName>
                                        </p:attrNameLst>
                                      </p:cBhvr>
                                      <p:tavLst>
                                        <p:tav tm="0">
                                          <p:val>
                                            <p:fltVal val="0"/>
                                          </p:val>
                                        </p:tav>
                                        <p:tav tm="100000">
                                          <p:val>
                                            <p:strVal val="#ppt_h"/>
                                          </p:val>
                                        </p:tav>
                                      </p:tavLst>
                                    </p:anim>
                                    <p:anim calcmode="lin" valueType="num">
                                      <p:cBhvr>
                                        <p:cTn id="59" dur="1000" fill="hold"/>
                                        <p:tgtEl>
                                          <p:spTgt spid="17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70"/>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8000"/>
                            </p:stCondLst>
                            <p:childTnLst>
                              <p:par>
                                <p:cTn id="62" presetID="15" presetClass="entr" presetSubtype="8" fill="hold" grpId="0" nodeType="afterEffect">
                                  <p:stCondLst>
                                    <p:cond delay="0"/>
                                  </p:stCondLst>
                                  <p:iterate>
                                    <p:tmAbs val="0"/>
                                  </p:iterate>
                                  <p:childTnLst>
                                    <p:set>
                                      <p:cBhvr>
                                        <p:cTn id="63" fill="hold"/>
                                        <p:tgtEl>
                                          <p:spTgt spid="180"/>
                                        </p:tgtEl>
                                        <p:attrNameLst>
                                          <p:attrName>style.visibility</p:attrName>
                                        </p:attrNameLst>
                                      </p:cBhvr>
                                      <p:to>
                                        <p:strVal val="visible"/>
                                      </p:to>
                                    </p:set>
                                    <p:anim calcmode="lin" valueType="num">
                                      <p:cBhvr>
                                        <p:cTn id="64" dur="1000" fill="hold"/>
                                        <p:tgtEl>
                                          <p:spTgt spid="180"/>
                                        </p:tgtEl>
                                        <p:attrNameLst>
                                          <p:attrName>ppt_w</p:attrName>
                                        </p:attrNameLst>
                                      </p:cBhvr>
                                      <p:tavLst>
                                        <p:tav tm="0">
                                          <p:val>
                                            <p:fltVal val="0"/>
                                          </p:val>
                                        </p:tav>
                                        <p:tav tm="100000">
                                          <p:val>
                                            <p:strVal val="#ppt_w"/>
                                          </p:val>
                                        </p:tav>
                                      </p:tavLst>
                                    </p:anim>
                                    <p:anim calcmode="lin" valueType="num">
                                      <p:cBhvr>
                                        <p:cTn id="65" dur="1000" fill="hold"/>
                                        <p:tgtEl>
                                          <p:spTgt spid="180"/>
                                        </p:tgtEl>
                                        <p:attrNameLst>
                                          <p:attrName>ppt_h</p:attrName>
                                        </p:attrNameLst>
                                      </p:cBhvr>
                                      <p:tavLst>
                                        <p:tav tm="0">
                                          <p:val>
                                            <p:fltVal val="0"/>
                                          </p:val>
                                        </p:tav>
                                        <p:tav tm="100000">
                                          <p:val>
                                            <p:strVal val="#ppt_h"/>
                                          </p:val>
                                        </p:tav>
                                      </p:tavLst>
                                    </p:anim>
                                    <p:anim calcmode="lin" valueType="num">
                                      <p:cBhvr>
                                        <p:cTn id="66" dur="1000" fill="hold"/>
                                        <p:tgtEl>
                                          <p:spTgt spid="180"/>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80"/>
                                        </p:tgtEl>
                                        <p:attrNameLst>
                                          <p:attrName>ppt_y</p:attrName>
                                        </p:attrNameLst>
                                      </p:cBhvr>
                                      <p:tavLst>
                                        <p:tav tm="0" fmla="#ppt_y+(sin(-2*pi*(1-$))*-#ppt_x+cos(-2*pi*(1-$))*(1-#ppt_y))*(1-$)">
                                          <p:val>
                                            <p:fltVal val="0"/>
                                          </p:val>
                                        </p:tav>
                                        <p:tav tm="100000">
                                          <p:val>
                                            <p:fltVal val="1"/>
                                          </p:val>
                                        </p:tav>
                                      </p:tavLst>
                                    </p:anim>
                                  </p:childTnLst>
                                </p:cTn>
                              </p:par>
                            </p:childTnLst>
                          </p:cTn>
                        </p:par>
                        <p:par>
                          <p:cTn id="68" fill="hold">
                            <p:stCondLst>
                              <p:cond delay="9000"/>
                            </p:stCondLst>
                            <p:childTnLst>
                              <p:par>
                                <p:cTn id="69" presetID="15" presetClass="entr" presetSubtype="8" fill="hold" grpId="0" nodeType="afterEffect">
                                  <p:stCondLst>
                                    <p:cond delay="0"/>
                                  </p:stCondLst>
                                  <p:iterate>
                                    <p:tmAbs val="0"/>
                                  </p:iterate>
                                  <p:childTnLst>
                                    <p:set>
                                      <p:cBhvr>
                                        <p:cTn id="70" fill="hold"/>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 calcmode="lin" valueType="num">
                                      <p:cBhvr>
                                        <p:cTn id="73" dur="1000" fill="hold"/>
                                        <p:tgtEl>
                                          <p:spTgt spid="18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fill="hold" grpId="0" nodeType="clickEffect">
                                  <p:stCondLst>
                                    <p:cond delay="0"/>
                                  </p:stCondLst>
                                  <p:iterate>
                                    <p:tmAbs val="0"/>
                                  </p:iterate>
                                  <p:childTnLst>
                                    <p:set>
                                      <p:cBhvr>
                                        <p:cTn id="78" fill="hold"/>
                                        <p:tgtEl>
                                          <p:spTgt spid="185">
                                            <p:txEl>
                                              <p:pRg st="4" end="4"/>
                                            </p:txEl>
                                          </p:spTgt>
                                        </p:tgtEl>
                                        <p:attrNameLst>
                                          <p:attrName>style.visibility</p:attrName>
                                        </p:attrNameLst>
                                      </p:cBhvr>
                                      <p:to>
                                        <p:strVal val="visible"/>
                                      </p:to>
                                    </p:set>
                                    <p:animEffect transition="in" filter="fade">
                                      <p:cBhvr>
                                        <p:cTn id="79" dur="1000"/>
                                        <p:tgtEl>
                                          <p:spTgt spid="185">
                                            <p:txEl>
                                              <p:pRg st="4" end="4"/>
                                            </p:txEl>
                                          </p:spTgt>
                                        </p:tgtEl>
                                      </p:cBhvr>
                                    </p:animEffect>
                                  </p:childTnLst>
                                </p:cTn>
                              </p:par>
                            </p:childTnLst>
                          </p:cTn>
                        </p:par>
                        <p:par>
                          <p:cTn id="80" fill="hold">
                            <p:stCondLst>
                              <p:cond delay="1000"/>
                            </p:stCondLst>
                            <p:childTnLst>
                              <p:par>
                                <p:cTn id="81" presetID="10" presetClass="entr" fill="hold" grpId="0" nodeType="afterEffect">
                                  <p:stCondLst>
                                    <p:cond delay="0"/>
                                  </p:stCondLst>
                                  <p:iterate>
                                    <p:tmAbs val="0"/>
                                  </p:iterate>
                                  <p:childTnLst>
                                    <p:set>
                                      <p:cBhvr>
                                        <p:cTn id="82" fill="hold"/>
                                        <p:tgtEl>
                                          <p:spTgt spid="185">
                                            <p:txEl>
                                              <p:pRg st="5" end="5"/>
                                            </p:txEl>
                                          </p:spTgt>
                                        </p:tgtEl>
                                        <p:attrNameLst>
                                          <p:attrName>style.visibility</p:attrName>
                                        </p:attrNameLst>
                                      </p:cBhvr>
                                      <p:to>
                                        <p:strVal val="visible"/>
                                      </p:to>
                                    </p:set>
                                    <p:animEffect transition="in" filter="fade">
                                      <p:cBhvr>
                                        <p:cTn id="83" dur="1000"/>
                                        <p:tgtEl>
                                          <p:spTgt spid="185">
                                            <p:txEl>
                                              <p:pRg st="5" end="5"/>
                                            </p:txEl>
                                          </p:spTgt>
                                        </p:tgtEl>
                                      </p:cBhvr>
                                    </p:animEffect>
                                  </p:childTnLst>
                                </p:cTn>
                              </p:par>
                            </p:childTnLst>
                          </p:cTn>
                        </p:par>
                        <p:par>
                          <p:cTn id="84" fill="hold">
                            <p:stCondLst>
                              <p:cond delay="2000"/>
                            </p:stCondLst>
                            <p:childTnLst>
                              <p:par>
                                <p:cTn id="85" presetID="10" presetClass="entr" fill="hold" grpId="0" nodeType="afterEffect">
                                  <p:stCondLst>
                                    <p:cond delay="0"/>
                                  </p:stCondLst>
                                  <p:iterate>
                                    <p:tmAbs val="0"/>
                                  </p:iterate>
                                  <p:childTnLst>
                                    <p:set>
                                      <p:cBhvr>
                                        <p:cTn id="86" fill="hold"/>
                                        <p:tgtEl>
                                          <p:spTgt spid="188"/>
                                        </p:tgtEl>
                                        <p:attrNameLst>
                                          <p:attrName>style.visibility</p:attrName>
                                        </p:attrNameLst>
                                      </p:cBhvr>
                                      <p:to>
                                        <p:strVal val="visible"/>
                                      </p:to>
                                    </p:set>
                                    <p:animEffect transition="in" filter="fade">
                                      <p:cBhvr>
                                        <p:cTn id="87" dur="1000"/>
                                        <p:tgtEl>
                                          <p:spTgt spid="188"/>
                                        </p:tgtEl>
                                      </p:cBhvr>
                                    </p:animEffect>
                                  </p:childTnLst>
                                </p:cTn>
                              </p:par>
                            </p:childTnLst>
                          </p:cTn>
                        </p:par>
                        <p:par>
                          <p:cTn id="88" fill="hold">
                            <p:stCondLst>
                              <p:cond delay="3000"/>
                            </p:stCondLst>
                            <p:childTnLst>
                              <p:par>
                                <p:cTn id="89" presetID="10" presetClass="entr" fill="hold" grpId="0" nodeType="afterEffect">
                                  <p:stCondLst>
                                    <p:cond delay="0"/>
                                  </p:stCondLst>
                                  <p:iterate>
                                    <p:tmAbs val="0"/>
                                  </p:iterate>
                                  <p:childTnLst>
                                    <p:set>
                                      <p:cBhvr>
                                        <p:cTn id="90" fill="hold"/>
                                        <p:tgtEl>
                                          <p:spTgt spid="193"/>
                                        </p:tgtEl>
                                        <p:attrNameLst>
                                          <p:attrName>style.visibility</p:attrName>
                                        </p:attrNameLst>
                                      </p:cBhvr>
                                      <p:to>
                                        <p:strVal val="visible"/>
                                      </p:to>
                                    </p:set>
                                    <p:animEffect transition="in" filter="fade">
                                      <p:cBhvr>
                                        <p:cTn id="91" dur="1000"/>
                                        <p:tgtEl>
                                          <p:spTgt spid="193"/>
                                        </p:tgtEl>
                                      </p:cBhvr>
                                    </p:animEffect>
                                  </p:childTnLst>
                                </p:cTn>
                              </p:par>
                            </p:childTnLst>
                          </p:cTn>
                        </p:par>
                        <p:par>
                          <p:cTn id="92" fill="hold">
                            <p:stCondLst>
                              <p:cond delay="4000"/>
                            </p:stCondLst>
                            <p:childTnLst>
                              <p:par>
                                <p:cTn id="93" presetID="2" presetClass="entr" presetSubtype="8" fill="hold" grpId="0" nodeType="afterEffect">
                                  <p:stCondLst>
                                    <p:cond delay="0"/>
                                  </p:stCondLst>
                                  <p:iterate>
                                    <p:tmAbs val="0"/>
                                  </p:iterate>
                                  <p:childTnLst>
                                    <p:set>
                                      <p:cBhvr>
                                        <p:cTn id="94" fill="hold"/>
                                        <p:tgtEl>
                                          <p:spTgt spid="196"/>
                                        </p:tgtEl>
                                        <p:attrNameLst>
                                          <p:attrName>style.visibility</p:attrName>
                                        </p:attrNameLst>
                                      </p:cBhvr>
                                      <p:to>
                                        <p:strVal val="visible"/>
                                      </p:to>
                                    </p:set>
                                    <p:anim calcmode="lin" valueType="num">
                                      <p:cBhvr>
                                        <p:cTn id="95" dur="1000" fill="hold"/>
                                        <p:tgtEl>
                                          <p:spTgt spid="196"/>
                                        </p:tgtEl>
                                        <p:attrNameLst>
                                          <p:attrName>ppt_x</p:attrName>
                                        </p:attrNameLst>
                                      </p:cBhvr>
                                      <p:tavLst>
                                        <p:tav tm="0">
                                          <p:val>
                                            <p:strVal val="0-#ppt_w/2"/>
                                          </p:val>
                                        </p:tav>
                                        <p:tav tm="100000">
                                          <p:val>
                                            <p:strVal val="#ppt_x"/>
                                          </p:val>
                                        </p:tav>
                                      </p:tavLst>
                                    </p:anim>
                                    <p:anim calcmode="lin" valueType="num">
                                      <p:cBhvr>
                                        <p:cTn id="96" dur="10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fill="hold" grpId="0" nodeType="clickEffect">
                                  <p:stCondLst>
                                    <p:cond delay="0"/>
                                  </p:stCondLst>
                                  <p:iterate>
                                    <p:tmAbs val="0"/>
                                  </p:iterate>
                                  <p:childTnLst>
                                    <p:set>
                                      <p:cBhvr>
                                        <p:cTn id="100" fill="hold"/>
                                        <p:tgtEl>
                                          <p:spTgt spid="185">
                                            <p:txEl>
                                              <p:pRg st="6" end="6"/>
                                            </p:txEl>
                                          </p:spTgt>
                                        </p:tgtEl>
                                        <p:attrNameLst>
                                          <p:attrName>style.visibility</p:attrName>
                                        </p:attrNameLst>
                                      </p:cBhvr>
                                      <p:to>
                                        <p:strVal val="visible"/>
                                      </p:to>
                                    </p:set>
                                    <p:animEffect transition="in" filter="fade">
                                      <p:cBhvr>
                                        <p:cTn id="101" dur="1000"/>
                                        <p:tgtEl>
                                          <p:spTgt spid="185">
                                            <p:txEl>
                                              <p:pRg st="6" end="6"/>
                                            </p:txEl>
                                          </p:spTgt>
                                        </p:tgtEl>
                                      </p:cBhvr>
                                    </p:animEffect>
                                  </p:childTnLst>
                                </p:cTn>
                              </p:par>
                            </p:childTnLst>
                          </p:cTn>
                        </p:par>
                        <p:par>
                          <p:cTn id="102" fill="hold">
                            <p:stCondLst>
                              <p:cond delay="1000"/>
                            </p:stCondLst>
                            <p:childTnLst>
                              <p:par>
                                <p:cTn id="103" presetID="10" presetClass="entr" fill="hold" grpId="0" nodeType="afterEffect">
                                  <p:stCondLst>
                                    <p:cond delay="0"/>
                                  </p:stCondLst>
                                  <p:iterate>
                                    <p:tmAbs val="0"/>
                                  </p:iterate>
                                  <p:childTnLst>
                                    <p:set>
                                      <p:cBhvr>
                                        <p:cTn id="104" fill="hold"/>
                                        <p:tgtEl>
                                          <p:spTgt spid="189"/>
                                        </p:tgtEl>
                                        <p:attrNameLst>
                                          <p:attrName>style.visibility</p:attrName>
                                        </p:attrNameLst>
                                      </p:cBhvr>
                                      <p:to>
                                        <p:strVal val="visible"/>
                                      </p:to>
                                    </p:set>
                                    <p:animEffect transition="in" filter="fade">
                                      <p:cBhvr>
                                        <p:cTn id="105" dur="1000"/>
                                        <p:tgtEl>
                                          <p:spTgt spid="189"/>
                                        </p:tgtEl>
                                      </p:cBhvr>
                                    </p:animEffect>
                                  </p:childTnLst>
                                </p:cTn>
                              </p:par>
                            </p:childTnLst>
                          </p:cTn>
                        </p:par>
                        <p:par>
                          <p:cTn id="106" fill="hold">
                            <p:stCondLst>
                              <p:cond delay="2000"/>
                            </p:stCondLst>
                            <p:childTnLst>
                              <p:par>
                                <p:cTn id="107" presetID="10" presetClass="entr" fill="hold" grpId="0" nodeType="afterEffect">
                                  <p:stCondLst>
                                    <p:cond delay="0"/>
                                  </p:stCondLst>
                                  <p:iterate>
                                    <p:tmAbs val="0"/>
                                  </p:iterate>
                                  <p:childTnLst>
                                    <p:set>
                                      <p:cBhvr>
                                        <p:cTn id="108" fill="hold"/>
                                        <p:tgtEl>
                                          <p:spTgt spid="190"/>
                                        </p:tgtEl>
                                        <p:attrNameLst>
                                          <p:attrName>style.visibility</p:attrName>
                                        </p:attrNameLst>
                                      </p:cBhvr>
                                      <p:to>
                                        <p:strVal val="visible"/>
                                      </p:to>
                                    </p:set>
                                    <p:animEffect transition="in" filter="fade">
                                      <p:cBhvr>
                                        <p:cTn id="109" dur="1000"/>
                                        <p:tgtEl>
                                          <p:spTgt spid="190"/>
                                        </p:tgtEl>
                                      </p:cBhvr>
                                    </p:animEffect>
                                  </p:childTnLst>
                                </p:cTn>
                              </p:par>
                            </p:childTnLst>
                          </p:cTn>
                        </p:par>
                        <p:par>
                          <p:cTn id="110" fill="hold">
                            <p:stCondLst>
                              <p:cond delay="3000"/>
                            </p:stCondLst>
                            <p:childTnLst>
                              <p:par>
                                <p:cTn id="111" presetID="10" presetClass="entr" fill="hold" grpId="0" nodeType="afterEffect">
                                  <p:stCondLst>
                                    <p:cond delay="0"/>
                                  </p:stCondLst>
                                  <p:iterate>
                                    <p:tmAbs val="0"/>
                                  </p:iterate>
                                  <p:childTnLst>
                                    <p:set>
                                      <p:cBhvr>
                                        <p:cTn id="112" fill="hold"/>
                                        <p:tgtEl>
                                          <p:spTgt spid="191"/>
                                        </p:tgtEl>
                                        <p:attrNameLst>
                                          <p:attrName>style.visibility</p:attrName>
                                        </p:attrNameLst>
                                      </p:cBhvr>
                                      <p:to>
                                        <p:strVal val="visible"/>
                                      </p:to>
                                    </p:set>
                                    <p:animEffect transition="in" filter="fade">
                                      <p:cBhvr>
                                        <p:cTn id="113" dur="1000"/>
                                        <p:tgtEl>
                                          <p:spTgt spid="191"/>
                                        </p:tgtEl>
                                      </p:cBhvr>
                                    </p:animEffect>
                                  </p:childTnLst>
                                </p:cTn>
                              </p:par>
                            </p:childTnLst>
                          </p:cTn>
                        </p:par>
                        <p:par>
                          <p:cTn id="114" fill="hold">
                            <p:stCondLst>
                              <p:cond delay="4000"/>
                            </p:stCondLst>
                            <p:childTnLst>
                              <p:par>
                                <p:cTn id="115" presetID="10" presetClass="entr" fill="hold" grpId="0" nodeType="afterEffect">
                                  <p:stCondLst>
                                    <p:cond delay="0"/>
                                  </p:stCondLst>
                                  <p:iterate>
                                    <p:tmAbs val="0"/>
                                  </p:iterate>
                                  <p:childTnLst>
                                    <p:set>
                                      <p:cBhvr>
                                        <p:cTn id="116" fill="hold"/>
                                        <p:tgtEl>
                                          <p:spTgt spid="192"/>
                                        </p:tgtEl>
                                        <p:attrNameLst>
                                          <p:attrName>style.visibility</p:attrName>
                                        </p:attrNameLst>
                                      </p:cBhvr>
                                      <p:to>
                                        <p:strVal val="visible"/>
                                      </p:to>
                                    </p:set>
                                    <p:animEffect transition="in" filter="fade">
                                      <p:cBhvr>
                                        <p:cTn id="117" dur="1000"/>
                                        <p:tgtEl>
                                          <p:spTgt spid="192"/>
                                        </p:tgtEl>
                                      </p:cBhvr>
                                    </p:animEffect>
                                  </p:childTnLst>
                                </p:cTn>
                              </p:par>
                            </p:childTnLst>
                          </p:cTn>
                        </p:par>
                        <p:par>
                          <p:cTn id="118" fill="hold">
                            <p:stCondLst>
                              <p:cond delay="5000"/>
                            </p:stCondLst>
                            <p:childTnLst>
                              <p:par>
                                <p:cTn id="119" presetID="10" presetClass="entr" fill="hold" grpId="0" nodeType="afterEffect">
                                  <p:stCondLst>
                                    <p:cond delay="0"/>
                                  </p:stCondLst>
                                  <p:iterate>
                                    <p:tmAbs val="0"/>
                                  </p:iterate>
                                  <p:childTnLst>
                                    <p:set>
                                      <p:cBhvr>
                                        <p:cTn id="120" fill="hold"/>
                                        <p:tgtEl>
                                          <p:spTgt spid="179"/>
                                        </p:tgtEl>
                                        <p:attrNameLst>
                                          <p:attrName>style.visibility</p:attrName>
                                        </p:attrNameLst>
                                      </p:cBhvr>
                                      <p:to>
                                        <p:strVal val="visible"/>
                                      </p:to>
                                    </p:set>
                                    <p:animEffect transition="in" filter="fade">
                                      <p:cBhvr>
                                        <p:cTn id="121" dur="1000"/>
                                        <p:tgtEl>
                                          <p:spTgt spid="179"/>
                                        </p:tgtEl>
                                      </p:cBhvr>
                                    </p:animEffect>
                                  </p:childTnLst>
                                </p:cTn>
                              </p:par>
                            </p:childTnLst>
                          </p:cTn>
                        </p:par>
                        <p:par>
                          <p:cTn id="122" fill="hold">
                            <p:stCondLst>
                              <p:cond delay="6000"/>
                            </p:stCondLst>
                            <p:childTnLst>
                              <p:par>
                                <p:cTn id="123" presetID="10" presetClass="entr" fill="hold" grpId="0" nodeType="afterEffect">
                                  <p:stCondLst>
                                    <p:cond delay="0"/>
                                  </p:stCondLst>
                                  <p:iterate>
                                    <p:tmAbs val="0"/>
                                  </p:iterate>
                                  <p:childTnLst>
                                    <p:set>
                                      <p:cBhvr>
                                        <p:cTn id="124" fill="hold"/>
                                        <p:tgtEl>
                                          <p:spTgt spid="161"/>
                                        </p:tgtEl>
                                        <p:attrNameLst>
                                          <p:attrName>style.visibility</p:attrName>
                                        </p:attrNameLst>
                                      </p:cBhvr>
                                      <p:to>
                                        <p:strVal val="visible"/>
                                      </p:to>
                                    </p:set>
                                    <p:animEffect transition="in" filter="fade">
                                      <p:cBhvr>
                                        <p:cTn id="125" dur="1000"/>
                                        <p:tgtEl>
                                          <p:spTgt spid="161"/>
                                        </p:tgtEl>
                                      </p:cBhvr>
                                    </p:animEffect>
                                  </p:childTnLst>
                                </p:cTn>
                              </p:par>
                            </p:childTnLst>
                          </p:cTn>
                        </p:par>
                        <p:par>
                          <p:cTn id="126" fill="hold">
                            <p:stCondLst>
                              <p:cond delay="7000"/>
                            </p:stCondLst>
                            <p:childTnLst>
                              <p:par>
                                <p:cTn id="127" presetID="10" presetClass="entr" fill="hold" grpId="0" nodeType="afterEffect">
                                  <p:stCondLst>
                                    <p:cond delay="0"/>
                                  </p:stCondLst>
                                  <p:iterate>
                                    <p:tmAbs val="0"/>
                                  </p:iterate>
                                  <p:childTnLst>
                                    <p:set>
                                      <p:cBhvr>
                                        <p:cTn id="128" fill="hold"/>
                                        <p:tgtEl>
                                          <p:spTgt spid="183"/>
                                        </p:tgtEl>
                                        <p:attrNameLst>
                                          <p:attrName>style.visibility</p:attrName>
                                        </p:attrNameLst>
                                      </p:cBhvr>
                                      <p:to>
                                        <p:strVal val="visible"/>
                                      </p:to>
                                    </p:set>
                                    <p:animEffect transition="in" filter="fade">
                                      <p:cBhvr>
                                        <p:cTn id="129" dur="1000"/>
                                        <p:tgtEl>
                                          <p:spTgt spid="183"/>
                                        </p:tgtEl>
                                      </p:cBhvr>
                                    </p:animEffect>
                                  </p:childTnLst>
                                </p:cTn>
                              </p:par>
                            </p:childTnLst>
                          </p:cTn>
                        </p:par>
                        <p:par>
                          <p:cTn id="130" fill="hold">
                            <p:stCondLst>
                              <p:cond delay="8000"/>
                            </p:stCondLst>
                            <p:childTnLst>
                              <p:par>
                                <p:cTn id="131" presetID="10" presetClass="entr" fill="hold" grpId="0" nodeType="afterEffect">
                                  <p:stCondLst>
                                    <p:cond delay="0"/>
                                  </p:stCondLst>
                                  <p:iterate>
                                    <p:tmAbs val="0"/>
                                  </p:iterate>
                                  <p:childTnLst>
                                    <p:set>
                                      <p:cBhvr>
                                        <p:cTn id="132" fill="hold"/>
                                        <p:tgtEl>
                                          <p:spTgt spid="164"/>
                                        </p:tgtEl>
                                        <p:attrNameLst>
                                          <p:attrName>style.visibility</p:attrName>
                                        </p:attrNameLst>
                                      </p:cBhvr>
                                      <p:to>
                                        <p:strVal val="visible"/>
                                      </p:to>
                                    </p:set>
                                    <p:animEffect transition="in" filter="fade">
                                      <p:cBhvr>
                                        <p:cTn id="133"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advAuto="0"/>
      <p:bldP spid="164" grpId="0" animBg="1" advAuto="0"/>
      <p:bldP spid="167" grpId="0" animBg="1" advAuto="0"/>
      <p:bldP spid="170" grpId="0" animBg="1" advAuto="0"/>
      <p:bldP spid="173" grpId="0" animBg="1" advAuto="0"/>
      <p:bldP spid="176" grpId="0" animBg="1" advAuto="0"/>
      <p:bldP spid="179" grpId="0" animBg="1" advAuto="0"/>
      <p:bldP spid="180" grpId="0" animBg="1" advAuto="0"/>
      <p:bldP spid="181" grpId="0" animBg="1" advAuto="0"/>
      <p:bldP spid="182" grpId="0" animBg="1" advAuto="0"/>
      <p:bldP spid="183" grpId="0" animBg="1" advAuto="0"/>
      <p:bldP spid="185" grpId="0" build="p" bldLvl="5" animBg="1" advAuto="0"/>
      <p:bldP spid="186" grpId="0" animBg="1" advAuto="0"/>
      <p:bldP spid="187" grpId="0" animBg="1" advAuto="0"/>
      <p:bldP spid="188" grpId="0" animBg="1" advAuto="0"/>
      <p:bldP spid="189" grpId="0" animBg="1" advAuto="0"/>
      <p:bldP spid="190" grpId="0" animBg="1" advAuto="0"/>
      <p:bldP spid="191" grpId="0" animBg="1" advAuto="0"/>
      <p:bldP spid="192" grpId="0" animBg="1" advAuto="0"/>
      <p:bldP spid="193" grpId="0" animBg="1" advAuto="0"/>
      <p:bldP spid="196" grpId="0" animBg="1"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7637546" y="0"/>
            <a:ext cx="4554454" cy="6858000"/>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
        <p:nvSpPr>
          <p:cNvPr id="3" name="object 3"/>
          <p:cNvSpPr txBox="1"/>
          <p:nvPr/>
        </p:nvSpPr>
        <p:spPr>
          <a:xfrm>
            <a:off x="2033120" y="1815357"/>
            <a:ext cx="4667999" cy="3630705"/>
          </a:xfrm>
          <a:prstGeom prst="rect">
            <a:avLst/>
          </a:prstGeom>
        </p:spPr>
        <p:txBody>
          <a:bodyPr vert="horz" wrap="square" lIns="0" tIns="0" rIns="0" bIns="0" rtlCol="0">
            <a:noAutofit/>
          </a:bodyPr>
          <a:lstStyle/>
          <a:p>
            <a:pPr marL="414495" marR="11202" indent="-403291">
              <a:lnSpc>
                <a:spcPct val="100400"/>
              </a:lnSpc>
              <a:buFont typeface="Arial" panose="020B0604020202020204" pitchFamily="34" charset="0"/>
              <a:buChar char="•"/>
            </a:pPr>
            <a:r>
              <a:rPr lang="en-US" sz="3177" dirty="0">
                <a:solidFill>
                  <a:srgbClr val="404040"/>
                </a:solidFill>
                <a:latin typeface="Calibri"/>
                <a:cs typeface="Calibri"/>
              </a:rPr>
              <a:t>Complete Step 6: </a:t>
            </a:r>
            <a:r>
              <a:rPr lang="en-US" sz="3177" i="1" dirty="0">
                <a:solidFill>
                  <a:srgbClr val="404040"/>
                </a:solidFill>
                <a:latin typeface="Calibri"/>
                <a:cs typeface="Calibri"/>
              </a:rPr>
              <a:t>Build a Competing Behavior Pathway </a:t>
            </a:r>
            <a:r>
              <a:rPr lang="en-US" sz="3177" dirty="0">
                <a:solidFill>
                  <a:srgbClr val="404040"/>
                </a:solidFill>
                <a:latin typeface="Calibri"/>
                <a:cs typeface="Calibri"/>
              </a:rPr>
              <a:t>on p. 8 of your Intensive Level F-BSP</a:t>
            </a:r>
          </a:p>
        </p:txBody>
      </p:sp>
      <p:sp>
        <p:nvSpPr>
          <p:cNvPr id="6" name="Title 5"/>
          <p:cNvSpPr>
            <a:spLocks noGrp="1"/>
          </p:cNvSpPr>
          <p:nvPr>
            <p:ph type="title"/>
          </p:nvPr>
        </p:nvSpPr>
        <p:spPr>
          <a:xfrm>
            <a:off x="2102225" y="274638"/>
            <a:ext cx="5741894" cy="1143000"/>
          </a:xfrm>
        </p:spPr>
        <p:txBody>
          <a:bodyPr/>
          <a:lstStyle/>
          <a:p>
            <a:r>
              <a:rPr lang="en-US" dirty="0"/>
              <a:t>F-BSP Activity</a:t>
            </a:r>
          </a:p>
        </p:txBody>
      </p:sp>
      <p:sp>
        <p:nvSpPr>
          <p:cNvPr id="5" name="Thought Bubble: Cloud 4">
            <a:extLst>
              <a:ext uri="{FF2B5EF4-FFF2-40B4-BE49-F238E27FC236}">
                <a16:creationId xmlns:a16="http://schemas.microsoft.com/office/drawing/2014/main" id="{BEFBBE08-7827-41B7-AE56-D7273AEC357D}"/>
              </a:ext>
            </a:extLst>
          </p:cNvPr>
          <p:cNvSpPr/>
          <p:nvPr/>
        </p:nvSpPr>
        <p:spPr>
          <a:xfrm>
            <a:off x="9588124" y="1755887"/>
            <a:ext cx="2424418" cy="16106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Outcomes</a:t>
            </a:r>
          </a:p>
        </p:txBody>
      </p:sp>
    </p:spTree>
    <p:extLst>
      <p:ext uri="{BB962C8B-B14F-4D97-AF65-F5344CB8AC3E}">
        <p14:creationId xmlns:p14="http://schemas.microsoft.com/office/powerpoint/2010/main" val="26690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Relationships</a:t>
            </a:r>
          </a:p>
        </p:txBody>
      </p:sp>
      <p:sp>
        <p:nvSpPr>
          <p:cNvPr id="3" name="Content Placeholder 2"/>
          <p:cNvSpPr>
            <a:spLocks noGrp="1"/>
          </p:cNvSpPr>
          <p:nvPr>
            <p:ph idx="1"/>
          </p:nvPr>
        </p:nvSpPr>
        <p:spPr/>
        <p:txBody>
          <a:bodyPr/>
          <a:lstStyle/>
          <a:p>
            <a:r>
              <a:rPr lang="en-US" dirty="0"/>
              <a:t>The Effectiveness Of An Intervention Often Hinges On The Quality Of The Relationship With The Helping Adult</a:t>
            </a:r>
          </a:p>
          <a:p>
            <a:endParaRPr lang="en-US" dirty="0"/>
          </a:p>
          <a:p>
            <a:r>
              <a:rPr lang="en-US" dirty="0"/>
              <a:t>Well Designed and Informed Behavior Support Plans Often Fail Because The Helping Adult Fails To Establish  A Positive Helping  Relationship With the Child and Family</a:t>
            </a:r>
          </a:p>
          <a:p>
            <a:endParaRPr lang="en-US" dirty="0"/>
          </a:p>
          <a:p>
            <a:r>
              <a:rPr lang="en-US" dirty="0"/>
              <a:t>Sometimes  A Poorly Designed Or Marginal Plan Is Successful Because Of The Quality Of The Relationships</a:t>
            </a:r>
          </a:p>
        </p:txBody>
      </p:sp>
      <p:sp>
        <p:nvSpPr>
          <p:cNvPr id="4" name="Cloud Callout 3">
            <a:extLst>
              <a:ext uri="{FF2B5EF4-FFF2-40B4-BE49-F238E27FC236}">
                <a16:creationId xmlns:a16="http://schemas.microsoft.com/office/drawing/2014/main" id="{84B50AAA-4324-684F-B99B-947875579FDE}"/>
              </a:ext>
            </a:extLst>
          </p:cNvPr>
          <p:cNvSpPr/>
          <p:nvPr/>
        </p:nvSpPr>
        <p:spPr>
          <a:xfrm>
            <a:off x="8643936" y="1"/>
            <a:ext cx="3014664" cy="16906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dirty="0"/>
              <a:t>Meaningful Participation</a:t>
            </a:r>
          </a:p>
          <a:p>
            <a:pPr marL="285750" indent="-285750" algn="ctr">
              <a:buFont typeface="Arial" panose="020B0604020202020204" pitchFamily="34" charset="0"/>
              <a:buChar char="•"/>
            </a:pPr>
            <a:r>
              <a:rPr lang="en-US" dirty="0"/>
              <a:t>Representation</a:t>
            </a:r>
          </a:p>
        </p:txBody>
      </p:sp>
    </p:spTree>
    <p:extLst>
      <p:ext uri="{BB962C8B-B14F-4D97-AF65-F5344CB8AC3E}">
        <p14:creationId xmlns:p14="http://schemas.microsoft.com/office/powerpoint/2010/main" val="23762354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Relationships</a:t>
            </a:r>
          </a:p>
        </p:txBody>
      </p:sp>
      <p:sp>
        <p:nvSpPr>
          <p:cNvPr id="3" name="Content Placeholder 2"/>
          <p:cNvSpPr>
            <a:spLocks noGrp="1"/>
          </p:cNvSpPr>
          <p:nvPr>
            <p:ph idx="1"/>
          </p:nvPr>
        </p:nvSpPr>
        <p:spPr/>
        <p:txBody>
          <a:bodyPr/>
          <a:lstStyle/>
          <a:p>
            <a:endParaRPr lang="en-US" sz="2824" dirty="0"/>
          </a:p>
          <a:p>
            <a:endParaRPr lang="en-US" sz="2824" dirty="0"/>
          </a:p>
          <a:p>
            <a:r>
              <a:rPr lang="en-US" sz="2824" dirty="0"/>
              <a:t>The effectiveness of an intervention often hinges on the quality of the  child’s relationship with the helping adults </a:t>
            </a:r>
          </a:p>
          <a:p>
            <a:endParaRPr lang="en-US" sz="2824" dirty="0"/>
          </a:p>
          <a:p>
            <a:r>
              <a:rPr lang="en-US" sz="2824" dirty="0"/>
              <a:t>The quality of the relationship with family</a:t>
            </a:r>
          </a:p>
          <a:p>
            <a:endParaRPr lang="en-US" sz="2824" dirty="0"/>
          </a:p>
          <a:p>
            <a:r>
              <a:rPr lang="en-US" sz="2824" dirty="0"/>
              <a:t>“People don’t care what you know, until they know that you care.”</a:t>
            </a:r>
          </a:p>
        </p:txBody>
      </p:sp>
      <p:sp>
        <p:nvSpPr>
          <p:cNvPr id="4" name="Thought Bubble: Cloud 3">
            <a:extLst>
              <a:ext uri="{FF2B5EF4-FFF2-40B4-BE49-F238E27FC236}">
                <a16:creationId xmlns:a16="http://schemas.microsoft.com/office/drawing/2014/main" id="{96C328F9-2BC3-49CA-8DAC-CB2933C9E42F}"/>
              </a:ext>
            </a:extLst>
          </p:cNvPr>
          <p:cNvSpPr/>
          <p:nvPr/>
        </p:nvSpPr>
        <p:spPr>
          <a:xfrm>
            <a:off x="7524923" y="681037"/>
            <a:ext cx="2525087" cy="16106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a:t>
            </a:r>
          </a:p>
          <a:p>
            <a:pPr algn="ctr"/>
            <a:endParaRPr lang="en-US" dirty="0"/>
          </a:p>
          <a:p>
            <a:pPr algn="ctr"/>
            <a:r>
              <a:rPr lang="en-US" dirty="0"/>
              <a:t>Representation</a:t>
            </a:r>
          </a:p>
        </p:txBody>
      </p:sp>
    </p:spTree>
    <p:extLst>
      <p:ext uri="{BB962C8B-B14F-4D97-AF65-F5344CB8AC3E}">
        <p14:creationId xmlns:p14="http://schemas.microsoft.com/office/powerpoint/2010/main" val="39535997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77" dirty="0"/>
              <a:t>When engaged in an emotionally charged event…</a:t>
            </a:r>
          </a:p>
        </p:txBody>
      </p:sp>
      <p:sp>
        <p:nvSpPr>
          <p:cNvPr id="3" name="Content Placeholder 2"/>
          <p:cNvSpPr>
            <a:spLocks noGrp="1"/>
          </p:cNvSpPr>
          <p:nvPr>
            <p:ph idx="1"/>
          </p:nvPr>
        </p:nvSpPr>
        <p:spPr/>
        <p:txBody>
          <a:bodyPr>
            <a:normAutofit/>
          </a:bodyPr>
          <a:lstStyle/>
          <a:p>
            <a:pPr marL="0" indent="0">
              <a:buNone/>
            </a:pPr>
            <a:endParaRPr lang="en-US" b="1" dirty="0"/>
          </a:p>
          <a:p>
            <a:pPr marL="0" indent="0">
              <a:buNone/>
            </a:pPr>
            <a:r>
              <a:rPr lang="en-US" b="1" u="sng" dirty="0"/>
              <a:t>Validating:</a:t>
            </a:r>
          </a:p>
          <a:p>
            <a:pPr marL="0" indent="0">
              <a:buNone/>
            </a:pPr>
            <a:r>
              <a:rPr lang="en-US" dirty="0"/>
              <a:t>Acknowledge feelings</a:t>
            </a:r>
          </a:p>
          <a:p>
            <a:pPr marL="0" indent="0">
              <a:buNone/>
            </a:pPr>
            <a:r>
              <a:rPr lang="en-US" dirty="0"/>
              <a:t>You must </a:t>
            </a:r>
            <a:r>
              <a:rPr lang="en-US" b="1" dirty="0"/>
              <a:t>deal with the feelings first before you can focus on the behavior</a:t>
            </a:r>
          </a:p>
          <a:p>
            <a:pPr marL="0" indent="0">
              <a:buNone/>
            </a:pPr>
            <a:endParaRPr lang="en-US" b="1" u="sng" dirty="0"/>
          </a:p>
          <a:p>
            <a:pPr marL="0" indent="0">
              <a:buNone/>
            </a:pPr>
            <a:r>
              <a:rPr lang="en-US" b="1" u="sng" dirty="0"/>
              <a:t>Active Listening:</a:t>
            </a:r>
          </a:p>
          <a:p>
            <a:pPr marL="0" indent="0">
              <a:buNone/>
            </a:pPr>
            <a:r>
              <a:rPr lang="en-US" b="1" dirty="0"/>
              <a:t>Children who are heard, listen. </a:t>
            </a:r>
            <a:r>
              <a:rPr lang="en-US" dirty="0"/>
              <a:t>Kids want to tell their story.</a:t>
            </a:r>
            <a:endParaRPr lang="en-US" b="1" dirty="0"/>
          </a:p>
        </p:txBody>
      </p:sp>
    </p:spTree>
    <p:extLst>
      <p:ext uri="{BB962C8B-B14F-4D97-AF65-F5344CB8AC3E}">
        <p14:creationId xmlns:p14="http://schemas.microsoft.com/office/powerpoint/2010/main" val="26580808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664259" y="6081437"/>
            <a:ext cx="2234240" cy="372023"/>
            <a:chOff x="152400" y="6205955"/>
            <a:chExt cx="2978987" cy="496031"/>
          </a:xfrm>
          <a:solidFill>
            <a:srgbClr val="92D050"/>
          </a:solidFill>
        </p:grpSpPr>
        <p:sp>
          <p:nvSpPr>
            <p:cNvPr id="22" name="TextBox 21"/>
            <p:cNvSpPr txBox="1"/>
            <p:nvPr/>
          </p:nvSpPr>
          <p:spPr>
            <a:xfrm>
              <a:off x="769187" y="6247330"/>
              <a:ext cx="2362200" cy="369332"/>
            </a:xfrm>
            <a:prstGeom prst="rect">
              <a:avLst/>
            </a:prstGeom>
            <a:noFill/>
          </p:spPr>
          <p:txBody>
            <a:bodyPr wrap="square" rtlCol="0">
              <a:spAutoFit/>
            </a:bodyPr>
            <a:lstStyle/>
            <a:p>
              <a:r>
                <a:rPr lang="en-US" sz="1200" dirty="0">
                  <a:latin typeface="+mj-lt"/>
                </a:rPr>
                <a:t> NFI Vermont 2018</a:t>
              </a:r>
            </a:p>
          </p:txBody>
        </p:sp>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grpFill/>
            <a:ln w="9525" algn="in">
              <a:no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13" name="Title 1"/>
          <p:cNvSpPr txBox="1">
            <a:spLocks/>
          </p:cNvSpPr>
          <p:nvPr/>
        </p:nvSpPr>
        <p:spPr>
          <a:xfrm>
            <a:off x="-1743436" y="6558336"/>
            <a:ext cx="8022043" cy="1174115"/>
          </a:xfrm>
          <a:prstGeom prst="rect">
            <a:avLst/>
          </a:prstGeom>
          <a:effectLst>
            <a:outerShdw blurRad="25400" dir="17880000">
              <a:srgbClr val="000000">
                <a:alpha val="46000"/>
              </a:srgbClr>
            </a:outerShdw>
          </a:effectLst>
        </p:spPr>
        <p:txBody>
          <a:bodyPr vert="horz" lIns="68580" tIns="34290" rIns="68580" bIns="3429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57175" indent="-257175" algn="l">
              <a:buFont typeface="+mj-lt"/>
              <a:buAutoNum type="arabicPeriod"/>
            </a:pPr>
            <a:endParaRPr lang="en-US" sz="1200" dirty="0"/>
          </a:p>
        </p:txBody>
      </p:sp>
      <p:sp>
        <p:nvSpPr>
          <p:cNvPr id="3" name="Freeform 2"/>
          <p:cNvSpPr/>
          <p:nvPr/>
        </p:nvSpPr>
        <p:spPr>
          <a:xfrm>
            <a:off x="5587368" y="4059534"/>
            <a:ext cx="1807867" cy="1807867"/>
          </a:xfrm>
          <a:custGeom>
            <a:avLst/>
            <a:gdLst>
              <a:gd name="connsiteX0" fmla="*/ 1417983 w 1997710"/>
              <a:gd name="connsiteY0" fmla="*/ 318512 h 1997710"/>
              <a:gd name="connsiteX1" fmla="*/ 1573373 w 1997710"/>
              <a:gd name="connsiteY1" fmla="*/ 188117 h 1997710"/>
              <a:gd name="connsiteX2" fmla="*/ 1697512 w 1997710"/>
              <a:gd name="connsiteY2" fmla="*/ 292282 h 1997710"/>
              <a:gd name="connsiteX3" fmla="*/ 1596081 w 1997710"/>
              <a:gd name="connsiteY3" fmla="*/ 467954 h 1997710"/>
              <a:gd name="connsiteX4" fmla="*/ 1757242 w 1997710"/>
              <a:gd name="connsiteY4" fmla="*/ 747092 h 1997710"/>
              <a:gd name="connsiteX5" fmla="*/ 1960094 w 1997710"/>
              <a:gd name="connsiteY5" fmla="*/ 747087 h 1997710"/>
              <a:gd name="connsiteX6" fmla="*/ 1988234 w 1997710"/>
              <a:gd name="connsiteY6" fmla="*/ 906677 h 1997710"/>
              <a:gd name="connsiteX7" fmla="*/ 1797614 w 1997710"/>
              <a:gd name="connsiteY7" fmla="*/ 976051 h 1997710"/>
              <a:gd name="connsiteX8" fmla="*/ 1741644 w 1997710"/>
              <a:gd name="connsiteY8" fmla="*/ 1293475 h 1997710"/>
              <a:gd name="connsiteX9" fmla="*/ 1897040 w 1997710"/>
              <a:gd name="connsiteY9" fmla="*/ 1423862 h 1997710"/>
              <a:gd name="connsiteX10" fmla="*/ 1816014 w 1997710"/>
              <a:gd name="connsiteY10" fmla="*/ 1564203 h 1997710"/>
              <a:gd name="connsiteX11" fmla="*/ 1625398 w 1997710"/>
              <a:gd name="connsiteY11" fmla="*/ 1494818 h 1997710"/>
              <a:gd name="connsiteX12" fmla="*/ 1378486 w 1997710"/>
              <a:gd name="connsiteY12" fmla="*/ 1702002 h 1997710"/>
              <a:gd name="connsiteX13" fmla="*/ 1413716 w 1997710"/>
              <a:gd name="connsiteY13" fmla="*/ 1901771 h 1997710"/>
              <a:gd name="connsiteX14" fmla="*/ 1261437 w 1997710"/>
              <a:gd name="connsiteY14" fmla="*/ 1957196 h 1997710"/>
              <a:gd name="connsiteX15" fmla="*/ 1160016 w 1997710"/>
              <a:gd name="connsiteY15" fmla="*/ 1781519 h 1997710"/>
              <a:gd name="connsiteX16" fmla="*/ 837695 w 1997710"/>
              <a:gd name="connsiteY16" fmla="*/ 1781519 h 1997710"/>
              <a:gd name="connsiteX17" fmla="*/ 736273 w 1997710"/>
              <a:gd name="connsiteY17" fmla="*/ 1957196 h 1997710"/>
              <a:gd name="connsiteX18" fmla="*/ 583994 w 1997710"/>
              <a:gd name="connsiteY18" fmla="*/ 1901771 h 1997710"/>
              <a:gd name="connsiteX19" fmla="*/ 619225 w 1997710"/>
              <a:gd name="connsiteY19" fmla="*/ 1702002 h 1997710"/>
              <a:gd name="connsiteX20" fmla="*/ 372313 w 1997710"/>
              <a:gd name="connsiteY20" fmla="*/ 1494818 h 1997710"/>
              <a:gd name="connsiteX21" fmla="*/ 181696 w 1997710"/>
              <a:gd name="connsiteY21" fmla="*/ 1564203 h 1997710"/>
              <a:gd name="connsiteX22" fmla="*/ 100670 w 1997710"/>
              <a:gd name="connsiteY22" fmla="*/ 1423862 h 1997710"/>
              <a:gd name="connsiteX23" fmla="*/ 256067 w 1997710"/>
              <a:gd name="connsiteY23" fmla="*/ 1293475 h 1997710"/>
              <a:gd name="connsiteX24" fmla="*/ 200097 w 1997710"/>
              <a:gd name="connsiteY24" fmla="*/ 976051 h 1997710"/>
              <a:gd name="connsiteX25" fmla="*/ 9476 w 1997710"/>
              <a:gd name="connsiteY25" fmla="*/ 906677 h 1997710"/>
              <a:gd name="connsiteX26" fmla="*/ 37616 w 1997710"/>
              <a:gd name="connsiteY26" fmla="*/ 747087 h 1997710"/>
              <a:gd name="connsiteX27" fmla="*/ 240468 w 1997710"/>
              <a:gd name="connsiteY27" fmla="*/ 747092 h 1997710"/>
              <a:gd name="connsiteX28" fmla="*/ 401628 w 1997710"/>
              <a:gd name="connsiteY28" fmla="*/ 467954 h 1997710"/>
              <a:gd name="connsiteX29" fmla="*/ 300198 w 1997710"/>
              <a:gd name="connsiteY29" fmla="*/ 292282 h 1997710"/>
              <a:gd name="connsiteX30" fmla="*/ 424337 w 1997710"/>
              <a:gd name="connsiteY30" fmla="*/ 188117 h 1997710"/>
              <a:gd name="connsiteX31" fmla="*/ 579727 w 1997710"/>
              <a:gd name="connsiteY31" fmla="*/ 318512 h 1997710"/>
              <a:gd name="connsiteX32" fmla="*/ 882610 w 1997710"/>
              <a:gd name="connsiteY32" fmla="*/ 208272 h 1997710"/>
              <a:gd name="connsiteX33" fmla="*/ 917829 w 1997710"/>
              <a:gd name="connsiteY33" fmla="*/ 8501 h 1997710"/>
              <a:gd name="connsiteX34" fmla="*/ 1079881 w 1997710"/>
              <a:gd name="connsiteY34" fmla="*/ 8501 h 1997710"/>
              <a:gd name="connsiteX35" fmla="*/ 1115100 w 1997710"/>
              <a:gd name="connsiteY35" fmla="*/ 208272 h 1997710"/>
              <a:gd name="connsiteX36" fmla="*/ 1417983 w 1997710"/>
              <a:gd name="connsiteY36" fmla="*/ 318512 h 199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97710" h="1997710">
                <a:moveTo>
                  <a:pt x="1417983" y="318512"/>
                </a:moveTo>
                <a:lnTo>
                  <a:pt x="1573373" y="188117"/>
                </a:lnTo>
                <a:lnTo>
                  <a:pt x="1697512" y="292282"/>
                </a:lnTo>
                <a:lnTo>
                  <a:pt x="1596081" y="467954"/>
                </a:lnTo>
                <a:cubicBezTo>
                  <a:pt x="1668204" y="549087"/>
                  <a:pt x="1723040" y="644065"/>
                  <a:pt x="1757242" y="747092"/>
                </a:cubicBezTo>
                <a:lnTo>
                  <a:pt x="1960094" y="747087"/>
                </a:lnTo>
                <a:lnTo>
                  <a:pt x="1988234" y="906677"/>
                </a:lnTo>
                <a:lnTo>
                  <a:pt x="1797614" y="976051"/>
                </a:lnTo>
                <a:cubicBezTo>
                  <a:pt x="1800712" y="1084562"/>
                  <a:pt x="1781668" y="1192567"/>
                  <a:pt x="1741644" y="1293475"/>
                </a:cubicBezTo>
                <a:lnTo>
                  <a:pt x="1897040" y="1423862"/>
                </a:lnTo>
                <a:lnTo>
                  <a:pt x="1816014" y="1564203"/>
                </a:lnTo>
                <a:lnTo>
                  <a:pt x="1625398" y="1494818"/>
                </a:lnTo>
                <a:cubicBezTo>
                  <a:pt x="1558021" y="1579934"/>
                  <a:pt x="1474008" y="1650429"/>
                  <a:pt x="1378486" y="1702002"/>
                </a:cubicBezTo>
                <a:lnTo>
                  <a:pt x="1413716" y="1901771"/>
                </a:lnTo>
                <a:lnTo>
                  <a:pt x="1261437" y="1957196"/>
                </a:lnTo>
                <a:lnTo>
                  <a:pt x="1160016" y="1781519"/>
                </a:lnTo>
                <a:cubicBezTo>
                  <a:pt x="1053691" y="1803413"/>
                  <a:pt x="944020" y="1803413"/>
                  <a:pt x="837695" y="1781519"/>
                </a:cubicBezTo>
                <a:lnTo>
                  <a:pt x="736273" y="1957196"/>
                </a:lnTo>
                <a:lnTo>
                  <a:pt x="583994" y="1901771"/>
                </a:lnTo>
                <a:lnTo>
                  <a:pt x="619225" y="1702002"/>
                </a:lnTo>
                <a:cubicBezTo>
                  <a:pt x="523702" y="1650429"/>
                  <a:pt x="439689" y="1579934"/>
                  <a:pt x="372313" y="1494818"/>
                </a:cubicBezTo>
                <a:lnTo>
                  <a:pt x="181696" y="1564203"/>
                </a:lnTo>
                <a:lnTo>
                  <a:pt x="100670" y="1423862"/>
                </a:lnTo>
                <a:lnTo>
                  <a:pt x="256067" y="1293475"/>
                </a:lnTo>
                <a:cubicBezTo>
                  <a:pt x="216043" y="1192567"/>
                  <a:pt x="196999" y="1084562"/>
                  <a:pt x="200097" y="976051"/>
                </a:cubicBezTo>
                <a:lnTo>
                  <a:pt x="9476" y="906677"/>
                </a:lnTo>
                <a:lnTo>
                  <a:pt x="37616" y="747087"/>
                </a:lnTo>
                <a:lnTo>
                  <a:pt x="240468" y="747092"/>
                </a:lnTo>
                <a:cubicBezTo>
                  <a:pt x="274670" y="644065"/>
                  <a:pt x="329505" y="549087"/>
                  <a:pt x="401628" y="467954"/>
                </a:cubicBezTo>
                <a:lnTo>
                  <a:pt x="300198" y="292282"/>
                </a:lnTo>
                <a:lnTo>
                  <a:pt x="424337" y="188117"/>
                </a:lnTo>
                <a:lnTo>
                  <a:pt x="579727" y="318512"/>
                </a:lnTo>
                <a:cubicBezTo>
                  <a:pt x="672152" y="261573"/>
                  <a:pt x="775209" y="224064"/>
                  <a:pt x="882610" y="208272"/>
                </a:cubicBezTo>
                <a:lnTo>
                  <a:pt x="917829" y="8501"/>
                </a:lnTo>
                <a:lnTo>
                  <a:pt x="1079881" y="8501"/>
                </a:lnTo>
                <a:lnTo>
                  <a:pt x="1115100" y="208272"/>
                </a:lnTo>
                <a:cubicBezTo>
                  <a:pt x="1222501" y="224064"/>
                  <a:pt x="1325558" y="261574"/>
                  <a:pt x="1417983" y="318512"/>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8847" tIns="398591" rIns="348847" bIns="424794" numCol="1" spcCol="1270" anchor="ctr" anchorCtr="0">
            <a:noAutofit/>
          </a:bodyPr>
          <a:lstStyle/>
          <a:p>
            <a:pPr algn="ctr" defTabSz="1666875">
              <a:lnSpc>
                <a:spcPct val="90000"/>
              </a:lnSpc>
              <a:spcAft>
                <a:spcPct val="35000"/>
              </a:spcAft>
            </a:pPr>
            <a:r>
              <a:rPr lang="en-US" sz="3750" dirty="0">
                <a:solidFill>
                  <a:schemeClr val="tx1"/>
                </a:solidFill>
              </a:rPr>
              <a:t> </a:t>
            </a:r>
          </a:p>
        </p:txBody>
      </p:sp>
      <p:sp>
        <p:nvSpPr>
          <p:cNvPr id="4" name="Freeform 3"/>
          <p:cNvSpPr/>
          <p:nvPr/>
        </p:nvSpPr>
        <p:spPr>
          <a:xfrm>
            <a:off x="4678681" y="3597953"/>
            <a:ext cx="1406296" cy="1408597"/>
          </a:xfrm>
          <a:custGeom>
            <a:avLst/>
            <a:gdLst>
              <a:gd name="connsiteX0" fmla="*/ 1162754 w 1553971"/>
              <a:gd name="connsiteY0" fmla="*/ 393956 h 1556513"/>
              <a:gd name="connsiteX1" fmla="*/ 1392087 w 1553971"/>
              <a:gd name="connsiteY1" fmla="*/ 325092 h 1556513"/>
              <a:gd name="connsiteX2" fmla="*/ 1476543 w 1553971"/>
              <a:gd name="connsiteY2" fmla="*/ 471717 h 1556513"/>
              <a:gd name="connsiteX3" fmla="*/ 1301908 w 1553971"/>
              <a:gd name="connsiteY3" fmla="*/ 635540 h 1556513"/>
              <a:gd name="connsiteX4" fmla="*/ 1301908 w 1553971"/>
              <a:gd name="connsiteY4" fmla="*/ 920972 h 1556513"/>
              <a:gd name="connsiteX5" fmla="*/ 1476543 w 1553971"/>
              <a:gd name="connsiteY5" fmla="*/ 1084796 h 1556513"/>
              <a:gd name="connsiteX6" fmla="*/ 1392087 w 1553971"/>
              <a:gd name="connsiteY6" fmla="*/ 1231421 h 1556513"/>
              <a:gd name="connsiteX7" fmla="*/ 1162754 w 1553971"/>
              <a:gd name="connsiteY7" fmla="*/ 1162557 h 1556513"/>
              <a:gd name="connsiteX8" fmla="*/ 916139 w 1553971"/>
              <a:gd name="connsiteY8" fmla="*/ 1305273 h 1556513"/>
              <a:gd name="connsiteX9" fmla="*/ 861346 w 1553971"/>
              <a:gd name="connsiteY9" fmla="*/ 1538368 h 1556513"/>
              <a:gd name="connsiteX10" fmla="*/ 692625 w 1553971"/>
              <a:gd name="connsiteY10" fmla="*/ 1538368 h 1556513"/>
              <a:gd name="connsiteX11" fmla="*/ 637832 w 1553971"/>
              <a:gd name="connsiteY11" fmla="*/ 1305273 h 1556513"/>
              <a:gd name="connsiteX12" fmla="*/ 391217 w 1553971"/>
              <a:gd name="connsiteY12" fmla="*/ 1162557 h 1556513"/>
              <a:gd name="connsiteX13" fmla="*/ 161884 w 1553971"/>
              <a:gd name="connsiteY13" fmla="*/ 1231421 h 1556513"/>
              <a:gd name="connsiteX14" fmla="*/ 77428 w 1553971"/>
              <a:gd name="connsiteY14" fmla="*/ 1084796 h 1556513"/>
              <a:gd name="connsiteX15" fmla="*/ 252063 w 1553971"/>
              <a:gd name="connsiteY15" fmla="*/ 920973 h 1556513"/>
              <a:gd name="connsiteX16" fmla="*/ 252063 w 1553971"/>
              <a:gd name="connsiteY16" fmla="*/ 635541 h 1556513"/>
              <a:gd name="connsiteX17" fmla="*/ 77428 w 1553971"/>
              <a:gd name="connsiteY17" fmla="*/ 471717 h 1556513"/>
              <a:gd name="connsiteX18" fmla="*/ 161884 w 1553971"/>
              <a:gd name="connsiteY18" fmla="*/ 325092 h 1556513"/>
              <a:gd name="connsiteX19" fmla="*/ 391217 w 1553971"/>
              <a:gd name="connsiteY19" fmla="*/ 393956 h 1556513"/>
              <a:gd name="connsiteX20" fmla="*/ 637832 w 1553971"/>
              <a:gd name="connsiteY20" fmla="*/ 251240 h 1556513"/>
              <a:gd name="connsiteX21" fmla="*/ 692625 w 1553971"/>
              <a:gd name="connsiteY21" fmla="*/ 18145 h 1556513"/>
              <a:gd name="connsiteX22" fmla="*/ 861346 w 1553971"/>
              <a:gd name="connsiteY22" fmla="*/ 18145 h 1556513"/>
              <a:gd name="connsiteX23" fmla="*/ 916139 w 1553971"/>
              <a:gd name="connsiteY23" fmla="*/ 251240 h 1556513"/>
              <a:gd name="connsiteX24" fmla="*/ 1162754 w 1553971"/>
              <a:gd name="connsiteY24" fmla="*/ 393956 h 15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3971" h="1556513">
                <a:moveTo>
                  <a:pt x="1162754" y="393956"/>
                </a:moveTo>
                <a:lnTo>
                  <a:pt x="1392087" y="325092"/>
                </a:lnTo>
                <a:lnTo>
                  <a:pt x="1476543" y="471717"/>
                </a:lnTo>
                <a:lnTo>
                  <a:pt x="1301908" y="635540"/>
                </a:lnTo>
                <a:cubicBezTo>
                  <a:pt x="1327198" y="728996"/>
                  <a:pt x="1327198" y="827517"/>
                  <a:pt x="1301908" y="920972"/>
                </a:cubicBezTo>
                <a:lnTo>
                  <a:pt x="1476543" y="1084796"/>
                </a:lnTo>
                <a:lnTo>
                  <a:pt x="1392087" y="1231421"/>
                </a:lnTo>
                <a:lnTo>
                  <a:pt x="1162754" y="1162557"/>
                </a:lnTo>
                <a:cubicBezTo>
                  <a:pt x="1094653" y="1231238"/>
                  <a:pt x="1009530" y="1280499"/>
                  <a:pt x="916139" y="1305273"/>
                </a:cubicBezTo>
                <a:lnTo>
                  <a:pt x="861346" y="1538368"/>
                </a:lnTo>
                <a:lnTo>
                  <a:pt x="692625" y="1538368"/>
                </a:lnTo>
                <a:lnTo>
                  <a:pt x="637832" y="1305273"/>
                </a:lnTo>
                <a:cubicBezTo>
                  <a:pt x="544441" y="1280499"/>
                  <a:pt x="459318" y="1231238"/>
                  <a:pt x="391217" y="1162557"/>
                </a:cubicBezTo>
                <a:lnTo>
                  <a:pt x="161884" y="1231421"/>
                </a:lnTo>
                <a:lnTo>
                  <a:pt x="77428" y="1084796"/>
                </a:lnTo>
                <a:lnTo>
                  <a:pt x="252063" y="920973"/>
                </a:lnTo>
                <a:cubicBezTo>
                  <a:pt x="226773" y="827517"/>
                  <a:pt x="226773" y="728996"/>
                  <a:pt x="252063" y="635541"/>
                </a:cubicBezTo>
                <a:lnTo>
                  <a:pt x="77428" y="471717"/>
                </a:lnTo>
                <a:lnTo>
                  <a:pt x="161884" y="325092"/>
                </a:lnTo>
                <a:lnTo>
                  <a:pt x="391217" y="393956"/>
                </a:lnTo>
                <a:cubicBezTo>
                  <a:pt x="459318" y="325275"/>
                  <a:pt x="544441" y="276014"/>
                  <a:pt x="637832" y="251240"/>
                </a:cubicBezTo>
                <a:lnTo>
                  <a:pt x="692625" y="18145"/>
                </a:lnTo>
                <a:lnTo>
                  <a:pt x="861346" y="18145"/>
                </a:lnTo>
                <a:lnTo>
                  <a:pt x="916139" y="251240"/>
                </a:lnTo>
                <a:cubicBezTo>
                  <a:pt x="1009530" y="276014"/>
                  <a:pt x="1094653" y="325275"/>
                  <a:pt x="1162754" y="393956"/>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43" tIns="306897" rIns="304843" bIns="306897" numCol="1" spcCol="1270" anchor="ctr" anchorCtr="0">
            <a:noAutofit/>
          </a:bodyPr>
          <a:lstStyle/>
          <a:p>
            <a:pPr algn="ctr" defTabSz="400050">
              <a:lnSpc>
                <a:spcPct val="90000"/>
              </a:lnSpc>
              <a:spcAft>
                <a:spcPct val="35000"/>
              </a:spcAft>
            </a:pPr>
            <a:r>
              <a:rPr lang="en-US" sz="900" dirty="0">
                <a:solidFill>
                  <a:schemeClr val="tx1"/>
                </a:solidFill>
              </a:rPr>
              <a:t> </a:t>
            </a:r>
          </a:p>
        </p:txBody>
      </p:sp>
      <p:sp>
        <p:nvSpPr>
          <p:cNvPr id="5" name="Freeform 4"/>
          <p:cNvSpPr/>
          <p:nvPr/>
        </p:nvSpPr>
        <p:spPr>
          <a:xfrm rot="21431852">
            <a:off x="5206895" y="2730613"/>
            <a:ext cx="1378282" cy="1307591"/>
          </a:xfrm>
          <a:custGeom>
            <a:avLst/>
            <a:gdLst>
              <a:gd name="connsiteX0" fmla="*/ 1065148 w 1423525"/>
              <a:gd name="connsiteY0" fmla="*/ 360543 h 1423525"/>
              <a:gd name="connsiteX1" fmla="*/ 1275166 w 1423525"/>
              <a:gd name="connsiteY1" fmla="*/ 297247 h 1423525"/>
              <a:gd name="connsiteX2" fmla="*/ 1352445 w 1423525"/>
              <a:gd name="connsiteY2" fmla="*/ 431098 h 1423525"/>
              <a:gd name="connsiteX3" fmla="*/ 1192621 w 1423525"/>
              <a:gd name="connsiteY3" fmla="*/ 581331 h 1423525"/>
              <a:gd name="connsiteX4" fmla="*/ 1192621 w 1423525"/>
              <a:gd name="connsiteY4" fmla="*/ 842194 h 1423525"/>
              <a:gd name="connsiteX5" fmla="*/ 1352445 w 1423525"/>
              <a:gd name="connsiteY5" fmla="*/ 992427 h 1423525"/>
              <a:gd name="connsiteX6" fmla="*/ 1275166 w 1423525"/>
              <a:gd name="connsiteY6" fmla="*/ 1126278 h 1423525"/>
              <a:gd name="connsiteX7" fmla="*/ 1065148 w 1423525"/>
              <a:gd name="connsiteY7" fmla="*/ 1062982 h 1423525"/>
              <a:gd name="connsiteX8" fmla="*/ 839234 w 1423525"/>
              <a:gd name="connsiteY8" fmla="*/ 1193413 h 1423525"/>
              <a:gd name="connsiteX9" fmla="*/ 789041 w 1423525"/>
              <a:gd name="connsiteY9" fmla="*/ 1406942 h 1423525"/>
              <a:gd name="connsiteX10" fmla="*/ 634484 w 1423525"/>
              <a:gd name="connsiteY10" fmla="*/ 1406942 h 1423525"/>
              <a:gd name="connsiteX11" fmla="*/ 584290 w 1423525"/>
              <a:gd name="connsiteY11" fmla="*/ 1193413 h 1423525"/>
              <a:gd name="connsiteX12" fmla="*/ 358376 w 1423525"/>
              <a:gd name="connsiteY12" fmla="*/ 1062982 h 1423525"/>
              <a:gd name="connsiteX13" fmla="*/ 148359 w 1423525"/>
              <a:gd name="connsiteY13" fmla="*/ 1126278 h 1423525"/>
              <a:gd name="connsiteX14" fmla="*/ 71080 w 1423525"/>
              <a:gd name="connsiteY14" fmla="*/ 992427 h 1423525"/>
              <a:gd name="connsiteX15" fmla="*/ 230904 w 1423525"/>
              <a:gd name="connsiteY15" fmla="*/ 842194 h 1423525"/>
              <a:gd name="connsiteX16" fmla="*/ 230904 w 1423525"/>
              <a:gd name="connsiteY16" fmla="*/ 581331 h 1423525"/>
              <a:gd name="connsiteX17" fmla="*/ 71080 w 1423525"/>
              <a:gd name="connsiteY17" fmla="*/ 431098 h 1423525"/>
              <a:gd name="connsiteX18" fmla="*/ 148359 w 1423525"/>
              <a:gd name="connsiteY18" fmla="*/ 297247 h 1423525"/>
              <a:gd name="connsiteX19" fmla="*/ 358377 w 1423525"/>
              <a:gd name="connsiteY19" fmla="*/ 360543 h 1423525"/>
              <a:gd name="connsiteX20" fmla="*/ 584291 w 1423525"/>
              <a:gd name="connsiteY20" fmla="*/ 230112 h 1423525"/>
              <a:gd name="connsiteX21" fmla="*/ 634484 w 1423525"/>
              <a:gd name="connsiteY21" fmla="*/ 16583 h 1423525"/>
              <a:gd name="connsiteX22" fmla="*/ 789041 w 1423525"/>
              <a:gd name="connsiteY22" fmla="*/ 16583 h 1423525"/>
              <a:gd name="connsiteX23" fmla="*/ 839235 w 1423525"/>
              <a:gd name="connsiteY23" fmla="*/ 230112 h 1423525"/>
              <a:gd name="connsiteX24" fmla="*/ 1065149 w 1423525"/>
              <a:gd name="connsiteY24" fmla="*/ 360543 h 1423525"/>
              <a:gd name="connsiteX25" fmla="*/ 1065148 w 1423525"/>
              <a:gd name="connsiteY25" fmla="*/ 360543 h 142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3525" h="1423525">
                <a:moveTo>
                  <a:pt x="916247" y="360085"/>
                </a:moveTo>
                <a:lnTo>
                  <a:pt x="1068507" y="265783"/>
                </a:lnTo>
                <a:lnTo>
                  <a:pt x="1157741" y="355017"/>
                </a:lnTo>
                <a:lnTo>
                  <a:pt x="1063440" y="507277"/>
                </a:lnTo>
                <a:cubicBezTo>
                  <a:pt x="1099761" y="569743"/>
                  <a:pt x="1118789" y="640756"/>
                  <a:pt x="1118567" y="713013"/>
                </a:cubicBezTo>
                <a:lnTo>
                  <a:pt x="1276364" y="797723"/>
                </a:lnTo>
                <a:lnTo>
                  <a:pt x="1243702" y="919619"/>
                </a:lnTo>
                <a:lnTo>
                  <a:pt x="1064690" y="914081"/>
                </a:lnTo>
                <a:cubicBezTo>
                  <a:pt x="1028754" y="976769"/>
                  <a:pt x="976769" y="1028754"/>
                  <a:pt x="914081" y="1064690"/>
                </a:cubicBezTo>
                <a:lnTo>
                  <a:pt x="919619" y="1243702"/>
                </a:lnTo>
                <a:lnTo>
                  <a:pt x="797724" y="1276364"/>
                </a:lnTo>
                <a:lnTo>
                  <a:pt x="713013" y="1118566"/>
                </a:lnTo>
                <a:cubicBezTo>
                  <a:pt x="640755" y="1118788"/>
                  <a:pt x="569743" y="1099761"/>
                  <a:pt x="507277" y="1063440"/>
                </a:cubicBezTo>
                <a:lnTo>
                  <a:pt x="355018" y="1157742"/>
                </a:lnTo>
                <a:lnTo>
                  <a:pt x="265784" y="1068508"/>
                </a:lnTo>
                <a:lnTo>
                  <a:pt x="360085" y="916248"/>
                </a:lnTo>
                <a:cubicBezTo>
                  <a:pt x="323764" y="853782"/>
                  <a:pt x="304736" y="782769"/>
                  <a:pt x="304958" y="710512"/>
                </a:cubicBezTo>
                <a:lnTo>
                  <a:pt x="147161" y="625802"/>
                </a:lnTo>
                <a:lnTo>
                  <a:pt x="179823" y="503906"/>
                </a:lnTo>
                <a:lnTo>
                  <a:pt x="358835" y="509444"/>
                </a:lnTo>
                <a:cubicBezTo>
                  <a:pt x="394771" y="446756"/>
                  <a:pt x="446756" y="394771"/>
                  <a:pt x="509444" y="358835"/>
                </a:cubicBezTo>
                <a:lnTo>
                  <a:pt x="503906" y="179823"/>
                </a:lnTo>
                <a:lnTo>
                  <a:pt x="625801" y="147161"/>
                </a:lnTo>
                <a:lnTo>
                  <a:pt x="710512" y="304959"/>
                </a:lnTo>
                <a:cubicBezTo>
                  <a:pt x="782770" y="304737"/>
                  <a:pt x="853782" y="323764"/>
                  <a:pt x="916248" y="360085"/>
                </a:cubicBezTo>
                <a:lnTo>
                  <a:pt x="916247" y="36008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1764" tIns="401765" rIns="401764" bIns="401763" numCol="1" spcCol="1270" anchor="ctr" anchorCtr="0">
            <a:noAutofit/>
          </a:bodyPr>
          <a:lstStyle/>
          <a:p>
            <a:pPr algn="ctr" defTabSz="1666875">
              <a:lnSpc>
                <a:spcPct val="90000"/>
              </a:lnSpc>
              <a:spcAft>
                <a:spcPct val="35000"/>
              </a:spcAft>
            </a:pPr>
            <a:r>
              <a:rPr lang="en-US" sz="3750" dirty="0">
                <a:solidFill>
                  <a:schemeClr val="tx1"/>
                </a:solidFill>
              </a:rPr>
              <a:t> </a:t>
            </a:r>
          </a:p>
        </p:txBody>
      </p:sp>
      <p:sp>
        <p:nvSpPr>
          <p:cNvPr id="6" name="Circular Arrow 5"/>
          <p:cNvSpPr/>
          <p:nvPr/>
        </p:nvSpPr>
        <p:spPr>
          <a:xfrm rot="20899000">
            <a:off x="5680287" y="3851487"/>
            <a:ext cx="1917801" cy="1917801"/>
          </a:xfrm>
          <a:prstGeom prst="circularArrow">
            <a:avLst>
              <a:gd name="adj1" fmla="val 4688"/>
              <a:gd name="adj2" fmla="val 299029"/>
              <a:gd name="adj3" fmla="val 2501218"/>
              <a:gd name="adj4" fmla="val 1589386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Shape 6"/>
          <p:cNvSpPr/>
          <p:nvPr/>
        </p:nvSpPr>
        <p:spPr>
          <a:xfrm>
            <a:off x="4479052" y="3406050"/>
            <a:ext cx="1393403" cy="1393403"/>
          </a:xfrm>
          <a:prstGeom prst="leftCircularArrow">
            <a:avLst>
              <a:gd name="adj1" fmla="val 6452"/>
              <a:gd name="adj2" fmla="val 429999"/>
              <a:gd name="adj3" fmla="val 10489124"/>
              <a:gd name="adj4" fmla="val 15399627"/>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Circular Arrow 7"/>
          <p:cNvSpPr/>
          <p:nvPr/>
        </p:nvSpPr>
        <p:spPr>
          <a:xfrm rot="755875">
            <a:off x="5079953" y="2653016"/>
            <a:ext cx="1502369" cy="1502369"/>
          </a:xfrm>
          <a:prstGeom prst="circularArrow">
            <a:avLst>
              <a:gd name="adj1" fmla="val 5984"/>
              <a:gd name="adj2" fmla="val 394124"/>
              <a:gd name="adj3" fmla="val 13313824"/>
              <a:gd name="adj4" fmla="val 9771226"/>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p:cNvSpPr txBox="1"/>
          <p:nvPr/>
        </p:nvSpPr>
        <p:spPr>
          <a:xfrm>
            <a:off x="5519161" y="3200401"/>
            <a:ext cx="919111" cy="276999"/>
          </a:xfrm>
          <a:prstGeom prst="rect">
            <a:avLst/>
          </a:prstGeom>
          <a:noFill/>
        </p:spPr>
        <p:txBody>
          <a:bodyPr wrap="square" rtlCol="0">
            <a:spAutoFit/>
          </a:bodyPr>
          <a:lstStyle/>
          <a:p>
            <a:r>
              <a:rPr lang="en-US" sz="1200" b="1" dirty="0"/>
              <a:t>Event(s)</a:t>
            </a:r>
          </a:p>
        </p:txBody>
      </p:sp>
      <p:sp>
        <p:nvSpPr>
          <p:cNvPr id="14" name="TextBox 13"/>
          <p:cNvSpPr txBox="1"/>
          <p:nvPr/>
        </p:nvSpPr>
        <p:spPr>
          <a:xfrm>
            <a:off x="4919954" y="4150099"/>
            <a:ext cx="947446" cy="254589"/>
          </a:xfrm>
          <a:prstGeom prst="rect">
            <a:avLst/>
          </a:prstGeom>
          <a:noFill/>
        </p:spPr>
        <p:txBody>
          <a:bodyPr wrap="square" rtlCol="0">
            <a:spAutoFit/>
          </a:bodyPr>
          <a:lstStyle/>
          <a:p>
            <a:r>
              <a:rPr lang="en-US" sz="1050" b="1" dirty="0"/>
              <a:t>Experience</a:t>
            </a:r>
          </a:p>
        </p:txBody>
      </p:sp>
      <p:sp>
        <p:nvSpPr>
          <p:cNvPr id="15" name="TextBox 14"/>
          <p:cNvSpPr txBox="1"/>
          <p:nvPr/>
        </p:nvSpPr>
        <p:spPr>
          <a:xfrm>
            <a:off x="6113983" y="4784644"/>
            <a:ext cx="1034380" cy="276999"/>
          </a:xfrm>
          <a:prstGeom prst="rect">
            <a:avLst/>
          </a:prstGeom>
          <a:noFill/>
        </p:spPr>
        <p:txBody>
          <a:bodyPr wrap="square" rtlCol="0">
            <a:spAutoFit/>
          </a:bodyPr>
          <a:lstStyle/>
          <a:p>
            <a:r>
              <a:rPr lang="en-US" sz="1200" b="1" dirty="0"/>
              <a:t>Effects</a:t>
            </a:r>
          </a:p>
        </p:txBody>
      </p:sp>
      <p:pic>
        <p:nvPicPr>
          <p:cNvPr id="24" name="Picture 2" descr="Image result for SAMHSA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481213" y="6092295"/>
            <a:ext cx="1337310" cy="468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91300" y="3005680"/>
            <a:ext cx="3137854" cy="369332"/>
          </a:xfrm>
          <a:prstGeom prst="rect">
            <a:avLst/>
          </a:prstGeom>
          <a:noFill/>
        </p:spPr>
        <p:txBody>
          <a:bodyPr wrap="square" rtlCol="0">
            <a:spAutoFit/>
          </a:bodyPr>
          <a:lstStyle/>
          <a:p>
            <a:r>
              <a:rPr lang="en-US" dirty="0">
                <a:solidFill>
                  <a:srgbClr val="FFC000"/>
                </a:solidFill>
              </a:rPr>
              <a:t>Direct, secondary, vicarious</a:t>
            </a:r>
          </a:p>
        </p:txBody>
      </p:sp>
      <p:sp>
        <p:nvSpPr>
          <p:cNvPr id="9" name="TextBox 8"/>
          <p:cNvSpPr txBox="1"/>
          <p:nvPr/>
        </p:nvSpPr>
        <p:spPr>
          <a:xfrm>
            <a:off x="2236174" y="3605401"/>
            <a:ext cx="2233631" cy="923330"/>
          </a:xfrm>
          <a:prstGeom prst="rect">
            <a:avLst/>
          </a:prstGeom>
          <a:noFill/>
        </p:spPr>
        <p:txBody>
          <a:bodyPr wrap="square" rtlCol="0">
            <a:spAutoFit/>
          </a:bodyPr>
          <a:lstStyle/>
          <a:p>
            <a:r>
              <a:rPr lang="en-US" dirty="0">
                <a:solidFill>
                  <a:srgbClr val="FF0000"/>
                </a:solidFill>
              </a:rPr>
              <a:t>Helplessness, isolation/loneliness, mistrust and shame</a:t>
            </a:r>
          </a:p>
        </p:txBody>
      </p:sp>
      <p:sp>
        <p:nvSpPr>
          <p:cNvPr id="10" name="TextBox 9"/>
          <p:cNvSpPr txBox="1"/>
          <p:nvPr/>
        </p:nvSpPr>
        <p:spPr>
          <a:xfrm>
            <a:off x="7528212" y="4172459"/>
            <a:ext cx="2025887" cy="646331"/>
          </a:xfrm>
          <a:prstGeom prst="rect">
            <a:avLst/>
          </a:prstGeom>
          <a:noFill/>
        </p:spPr>
        <p:txBody>
          <a:bodyPr wrap="square" rtlCol="0">
            <a:spAutoFit/>
          </a:bodyPr>
          <a:lstStyle/>
          <a:p>
            <a:r>
              <a:rPr lang="en-US" dirty="0">
                <a:solidFill>
                  <a:srgbClr val="00B050"/>
                </a:solidFill>
              </a:rPr>
              <a:t>Functioning in multiple domains</a:t>
            </a:r>
          </a:p>
        </p:txBody>
      </p:sp>
      <p:sp>
        <p:nvSpPr>
          <p:cNvPr id="17" name="Title 16">
            <a:extLst>
              <a:ext uri="{FF2B5EF4-FFF2-40B4-BE49-F238E27FC236}">
                <a16:creationId xmlns:a16="http://schemas.microsoft.com/office/drawing/2014/main" id="{88AC0A02-A3BF-CE46-B568-52D9F29E69E5}"/>
              </a:ext>
            </a:extLst>
          </p:cNvPr>
          <p:cNvSpPr>
            <a:spLocks noGrp="1"/>
          </p:cNvSpPr>
          <p:nvPr>
            <p:ph type="title"/>
          </p:nvPr>
        </p:nvSpPr>
        <p:spPr/>
        <p:txBody>
          <a:bodyPr/>
          <a:lstStyle/>
          <a:p>
            <a:r>
              <a:rPr lang="en-US" dirty="0"/>
              <a:t>What is Trauma?</a:t>
            </a:r>
          </a:p>
        </p:txBody>
      </p:sp>
      <p:sp>
        <p:nvSpPr>
          <p:cNvPr id="25" name="object 3">
            <a:extLst>
              <a:ext uri="{FF2B5EF4-FFF2-40B4-BE49-F238E27FC236}">
                <a16:creationId xmlns:a16="http://schemas.microsoft.com/office/drawing/2014/main" id="{CA2566AD-3C1E-3B4A-AC3B-4580FA2163DD}"/>
              </a:ext>
            </a:extLst>
          </p:cNvPr>
          <p:cNvSpPr txBox="1"/>
          <p:nvPr/>
        </p:nvSpPr>
        <p:spPr>
          <a:xfrm>
            <a:off x="2033120" y="1593292"/>
            <a:ext cx="8177681" cy="1095586"/>
          </a:xfrm>
          <a:prstGeom prst="rect">
            <a:avLst/>
          </a:prstGeom>
        </p:spPr>
        <p:txBody>
          <a:bodyPr vert="horz" wrap="square" lIns="0" tIns="0" rIns="0" bIns="0" rtlCol="0">
            <a:noAutofit/>
          </a:bodyPr>
          <a:lstStyle/>
          <a:p>
            <a:r>
              <a:rPr lang="en-US" sz="2000" dirty="0"/>
              <a:t>Trauma is a sudden, unpredictable, physiological experience that overwhelms a person’s ability to cope. It</a:t>
            </a:r>
            <a:r>
              <a:rPr lang="en-US" altLang="en-US" sz="2000" dirty="0"/>
              <a:t> is not just an event itself, but rather a response to a stressful experience in which a person’s ability to cope is dramatically undermined.</a:t>
            </a:r>
          </a:p>
        </p:txBody>
      </p:sp>
      <p:sp>
        <p:nvSpPr>
          <p:cNvPr id="12" name="TextBox 11">
            <a:extLst>
              <a:ext uri="{FF2B5EF4-FFF2-40B4-BE49-F238E27FC236}">
                <a16:creationId xmlns:a16="http://schemas.microsoft.com/office/drawing/2014/main" id="{E5328409-9E44-B148-BBD5-A82965CA812C}"/>
              </a:ext>
            </a:extLst>
          </p:cNvPr>
          <p:cNvSpPr txBox="1"/>
          <p:nvPr/>
        </p:nvSpPr>
        <p:spPr>
          <a:xfrm>
            <a:off x="3989615" y="60415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p:bldP spid="9" grpId="0"/>
      <p:bldP spid="1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108077-07D9-5E45-9898-F0ED2EA04334}"/>
              </a:ext>
            </a:extLst>
          </p:cNvPr>
          <p:cNvPicPr>
            <a:picLocks noChangeAspect="1"/>
          </p:cNvPicPr>
          <p:nvPr/>
        </p:nvPicPr>
        <p:blipFill>
          <a:blip r:embed="rId2"/>
          <a:stretch>
            <a:fillRect/>
          </a:stretch>
        </p:blipFill>
        <p:spPr>
          <a:xfrm>
            <a:off x="2137562" y="304801"/>
            <a:ext cx="7916876" cy="5949555"/>
          </a:xfrm>
          <a:prstGeom prst="rect">
            <a:avLst/>
          </a:prstGeom>
        </p:spPr>
      </p:pic>
    </p:spTree>
    <p:extLst>
      <p:ext uri="{BB962C8B-B14F-4D97-AF65-F5344CB8AC3E}">
        <p14:creationId xmlns:p14="http://schemas.microsoft.com/office/powerpoint/2010/main" val="27157548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09775" y="6063731"/>
            <a:ext cx="1771650" cy="276999"/>
          </a:xfrm>
          <a:prstGeom prst="rect">
            <a:avLst/>
          </a:prstGeom>
          <a:noFill/>
        </p:spPr>
        <p:txBody>
          <a:bodyPr wrap="square" rtlCol="0">
            <a:spAutoFit/>
          </a:bodyPr>
          <a:lstStyle/>
          <a:p>
            <a:pPr defTabSz="342900"/>
            <a:r>
              <a:rPr lang="en-US" sz="1200" dirty="0">
                <a:latin typeface="Calisto MT" panose="02040603050505030304"/>
              </a:rPr>
              <a:t>© NFI Vermont 2018</a:t>
            </a:r>
          </a:p>
        </p:txBody>
      </p:sp>
      <p:grpSp>
        <p:nvGrpSpPr>
          <p:cNvPr id="23" name="Group 22"/>
          <p:cNvGrpSpPr/>
          <p:nvPr/>
        </p:nvGrpSpPr>
        <p:grpSpPr>
          <a:xfrm>
            <a:off x="1619725" y="5968707"/>
            <a:ext cx="408624" cy="372023"/>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sto MT" panose="02040603050505030304"/>
              </a:endParaRPr>
            </a:p>
          </p:txBody>
        </p:sp>
      </p:grpSp>
      <p:sp>
        <p:nvSpPr>
          <p:cNvPr id="12" name="Title 1"/>
          <p:cNvSpPr txBox="1">
            <a:spLocks/>
          </p:cNvSpPr>
          <p:nvPr/>
        </p:nvSpPr>
        <p:spPr>
          <a:xfrm>
            <a:off x="2209346" y="987409"/>
            <a:ext cx="7765322" cy="727838"/>
          </a:xfrm>
          <a:prstGeom prst="rect">
            <a:avLst/>
          </a:prstGeom>
          <a:effectLst>
            <a:outerShdw blurRad="25400" dir="17880000">
              <a:srgbClr val="000000">
                <a:alpha val="46000"/>
              </a:srgbClr>
            </a:outerShdw>
          </a:effectLst>
        </p:spPr>
        <p:txBody>
          <a:bodyPr vert="horz" lIns="68580" tIns="34290" rIns="68580" bIns="3429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405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rPr>
              <a:t> </a:t>
            </a:r>
          </a:p>
        </p:txBody>
      </p:sp>
      <p:sp>
        <p:nvSpPr>
          <p:cNvPr id="13" name="Title 1"/>
          <p:cNvSpPr txBox="1">
            <a:spLocks/>
          </p:cNvSpPr>
          <p:nvPr/>
        </p:nvSpPr>
        <p:spPr>
          <a:xfrm>
            <a:off x="2209346" y="1934579"/>
            <a:ext cx="7765322" cy="3643505"/>
          </a:xfrm>
          <a:prstGeom prst="rect">
            <a:avLst/>
          </a:prstGeom>
          <a:effectLst>
            <a:outerShdw blurRad="25400" dir="17880000">
              <a:srgbClr val="000000">
                <a:alpha val="46000"/>
              </a:srgbClr>
            </a:outerShdw>
          </a:effectLst>
        </p:spPr>
        <p:txBody>
          <a:bodyPr vert="horz" lIns="68580" tIns="34290" rIns="68580" bIns="3429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342900">
              <a:spcAft>
                <a:spcPts val="450"/>
              </a:spcAft>
            </a:pPr>
            <a:endParaRPr lang="en-US" sz="18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cs typeface="Times New Roman" panose="02020603050405020304" pitchFamily="18" charset="0"/>
            </a:endParaRPr>
          </a:p>
          <a:p>
            <a:pPr marL="257175" indent="-257175" algn="l" defTabSz="342900">
              <a:lnSpc>
                <a:spcPct val="150000"/>
              </a:lnSpc>
              <a:spcAft>
                <a:spcPts val="450"/>
              </a:spcAft>
              <a:buFont typeface="+mj-lt"/>
              <a:buAutoNum type="arabicPeriod"/>
            </a:pPr>
            <a:endParaRPr lang="en-US" sz="120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latin typeface="Calisto MT" panose="02040603050505030304"/>
              <a:cs typeface="Times New Roman" panose="02020603050405020304" pitchFamily="18" charset="0"/>
            </a:endParaRPr>
          </a:p>
        </p:txBody>
      </p:sp>
      <p:pic>
        <p:nvPicPr>
          <p:cNvPr id="9" name="Content Placeholder 3"/>
          <p:cNvPicPr>
            <a:picLocks noChangeAspect="1"/>
          </p:cNvPicPr>
          <p:nvPr/>
        </p:nvPicPr>
        <p:blipFill>
          <a:blip r:embed="rId4"/>
          <a:stretch>
            <a:fillRect/>
          </a:stretch>
        </p:blipFill>
        <p:spPr>
          <a:xfrm>
            <a:off x="2009776" y="1264444"/>
            <a:ext cx="8193881" cy="4082654"/>
          </a:xfrm>
          <a:prstGeom prst="rect">
            <a:avLst/>
          </a:prstGeom>
          <a:effectLst>
            <a:outerShdw blurRad="25400" dir="17880000">
              <a:srgbClr val="000000">
                <a:alpha val="46000"/>
              </a:srgbClr>
            </a:outerShdw>
          </a:effectLst>
        </p:spPr>
      </p:pic>
      <p:sp>
        <p:nvSpPr>
          <p:cNvPr id="2" name="TextBox 1"/>
          <p:cNvSpPr txBox="1"/>
          <p:nvPr/>
        </p:nvSpPr>
        <p:spPr>
          <a:xfrm>
            <a:off x="2009776" y="3246489"/>
            <a:ext cx="8171721" cy="300082"/>
          </a:xfrm>
          <a:prstGeom prst="rect">
            <a:avLst/>
          </a:prstGeom>
          <a:solidFill>
            <a:srgbClr val="3366FF"/>
          </a:solidFill>
        </p:spPr>
        <p:txBody>
          <a:bodyPr wrap="square" rtlCol="0">
            <a:spAutoFit/>
          </a:bodyPr>
          <a:lstStyle/>
          <a:p>
            <a:pPr defTabSz="342900"/>
            <a:endParaRPr lang="en-US" sz="1350" dirty="0">
              <a:solidFill>
                <a:prstClr val="white"/>
              </a:solidFill>
              <a:latin typeface="Calisto MT" panose="02040603050505030304"/>
            </a:endParaRPr>
          </a:p>
        </p:txBody>
      </p:sp>
      <p:sp>
        <p:nvSpPr>
          <p:cNvPr id="3" name="TextBox 2"/>
          <p:cNvSpPr txBox="1"/>
          <p:nvPr/>
        </p:nvSpPr>
        <p:spPr>
          <a:xfrm>
            <a:off x="2838451" y="3756330"/>
            <a:ext cx="1406978" cy="300082"/>
          </a:xfrm>
          <a:prstGeom prst="rect">
            <a:avLst/>
          </a:prstGeom>
          <a:noFill/>
        </p:spPr>
        <p:txBody>
          <a:bodyPr wrap="square" rtlCol="0">
            <a:spAutoFit/>
          </a:bodyPr>
          <a:lstStyle/>
          <a:p>
            <a:pPr defTabSz="342900"/>
            <a:r>
              <a:rPr lang="en-US" sz="1350" dirty="0">
                <a:solidFill>
                  <a:prstClr val="white"/>
                </a:solidFill>
                <a:latin typeface="Calisto MT" panose="02040603050505030304"/>
              </a:rPr>
              <a:t>Abuse</a:t>
            </a:r>
          </a:p>
        </p:txBody>
      </p:sp>
      <p:sp>
        <p:nvSpPr>
          <p:cNvPr id="4" name="TextBox 3"/>
          <p:cNvSpPr txBox="1"/>
          <p:nvPr/>
        </p:nvSpPr>
        <p:spPr>
          <a:xfrm>
            <a:off x="3385458" y="4656364"/>
            <a:ext cx="1012371" cy="300082"/>
          </a:xfrm>
          <a:prstGeom prst="rect">
            <a:avLst/>
          </a:prstGeom>
          <a:noFill/>
        </p:spPr>
        <p:txBody>
          <a:bodyPr wrap="square" rtlCol="0">
            <a:spAutoFit/>
          </a:bodyPr>
          <a:lstStyle/>
          <a:p>
            <a:pPr defTabSz="342900"/>
            <a:r>
              <a:rPr lang="en-US" sz="1350" dirty="0">
                <a:solidFill>
                  <a:prstClr val="white"/>
                </a:solidFill>
                <a:latin typeface="Calisto MT" panose="02040603050505030304"/>
              </a:rPr>
              <a:t>Neglect</a:t>
            </a:r>
          </a:p>
        </p:txBody>
      </p:sp>
      <p:sp>
        <p:nvSpPr>
          <p:cNvPr id="5" name="TextBox 4"/>
          <p:cNvSpPr txBox="1"/>
          <p:nvPr/>
        </p:nvSpPr>
        <p:spPr>
          <a:xfrm>
            <a:off x="5938158" y="4047529"/>
            <a:ext cx="1251857" cy="300082"/>
          </a:xfrm>
          <a:prstGeom prst="rect">
            <a:avLst/>
          </a:prstGeom>
          <a:noFill/>
        </p:spPr>
        <p:txBody>
          <a:bodyPr wrap="square" rtlCol="0">
            <a:spAutoFit/>
          </a:bodyPr>
          <a:lstStyle/>
          <a:p>
            <a:pPr defTabSz="342900"/>
            <a:r>
              <a:rPr lang="en-US" sz="1350" dirty="0">
                <a:solidFill>
                  <a:prstClr val="white"/>
                </a:solidFill>
                <a:latin typeface="Calisto MT" panose="02040603050505030304"/>
              </a:rPr>
              <a:t>Fear of adults</a:t>
            </a:r>
          </a:p>
        </p:txBody>
      </p:sp>
      <p:sp>
        <p:nvSpPr>
          <p:cNvPr id="6" name="TextBox 5"/>
          <p:cNvSpPr txBox="1"/>
          <p:nvPr/>
        </p:nvSpPr>
        <p:spPr>
          <a:xfrm>
            <a:off x="4844144" y="4155623"/>
            <a:ext cx="1099457" cy="507831"/>
          </a:xfrm>
          <a:prstGeom prst="rect">
            <a:avLst/>
          </a:prstGeom>
          <a:noFill/>
        </p:spPr>
        <p:txBody>
          <a:bodyPr wrap="square" rtlCol="0">
            <a:spAutoFit/>
          </a:bodyPr>
          <a:lstStyle/>
          <a:p>
            <a:pPr defTabSz="342900"/>
            <a:r>
              <a:rPr lang="en-US" sz="1350" dirty="0">
                <a:solidFill>
                  <a:prstClr val="white"/>
                </a:solidFill>
                <a:latin typeface="Calisto MT" panose="02040603050505030304"/>
              </a:rPr>
              <a:t>Community violence</a:t>
            </a:r>
          </a:p>
        </p:txBody>
      </p:sp>
      <p:sp>
        <p:nvSpPr>
          <p:cNvPr id="7" name="TextBox 6"/>
          <p:cNvSpPr txBox="1"/>
          <p:nvPr/>
        </p:nvSpPr>
        <p:spPr>
          <a:xfrm>
            <a:off x="6411687" y="4640371"/>
            <a:ext cx="1415143" cy="507831"/>
          </a:xfrm>
          <a:prstGeom prst="rect">
            <a:avLst/>
          </a:prstGeom>
          <a:noFill/>
        </p:spPr>
        <p:txBody>
          <a:bodyPr wrap="square" rtlCol="0">
            <a:spAutoFit/>
          </a:bodyPr>
          <a:lstStyle/>
          <a:p>
            <a:pPr defTabSz="342900"/>
            <a:r>
              <a:rPr lang="en-US" sz="1350" dirty="0">
                <a:solidFill>
                  <a:prstClr val="white"/>
                </a:solidFill>
                <a:latin typeface="Calisto MT" panose="02040603050505030304"/>
              </a:rPr>
              <a:t>Poor sleep hygiene</a:t>
            </a:r>
          </a:p>
        </p:txBody>
      </p:sp>
      <p:sp>
        <p:nvSpPr>
          <p:cNvPr id="8" name="TextBox 7"/>
          <p:cNvSpPr txBox="1"/>
          <p:nvPr/>
        </p:nvSpPr>
        <p:spPr>
          <a:xfrm>
            <a:off x="8610601" y="4033330"/>
            <a:ext cx="1045028" cy="507831"/>
          </a:xfrm>
          <a:prstGeom prst="rect">
            <a:avLst/>
          </a:prstGeom>
          <a:noFill/>
        </p:spPr>
        <p:txBody>
          <a:bodyPr wrap="square" rtlCol="0">
            <a:spAutoFit/>
          </a:bodyPr>
          <a:lstStyle/>
          <a:p>
            <a:pPr defTabSz="342900"/>
            <a:r>
              <a:rPr lang="en-US" sz="1350" dirty="0">
                <a:solidFill>
                  <a:prstClr val="white"/>
                </a:solidFill>
                <a:latin typeface="Calisto MT" panose="02040603050505030304"/>
              </a:rPr>
              <a:t>Substance abuse</a:t>
            </a:r>
          </a:p>
        </p:txBody>
      </p:sp>
      <p:sp>
        <p:nvSpPr>
          <p:cNvPr id="10" name="TextBox 9"/>
          <p:cNvSpPr txBox="1"/>
          <p:nvPr/>
        </p:nvSpPr>
        <p:spPr>
          <a:xfrm>
            <a:off x="8098973" y="4794865"/>
            <a:ext cx="1556657" cy="507831"/>
          </a:xfrm>
          <a:prstGeom prst="rect">
            <a:avLst/>
          </a:prstGeom>
          <a:noFill/>
        </p:spPr>
        <p:txBody>
          <a:bodyPr wrap="square" rtlCol="0">
            <a:spAutoFit/>
          </a:bodyPr>
          <a:lstStyle/>
          <a:p>
            <a:pPr defTabSz="342900"/>
            <a:r>
              <a:rPr lang="en-US" sz="1350" dirty="0">
                <a:solidFill>
                  <a:prstClr val="white"/>
                </a:solidFill>
                <a:latin typeface="Calisto MT" panose="02040603050505030304"/>
              </a:rPr>
              <a:t>Difficulty in school</a:t>
            </a:r>
          </a:p>
        </p:txBody>
      </p:sp>
      <p:sp>
        <p:nvSpPr>
          <p:cNvPr id="11" name="TextBox 10"/>
          <p:cNvSpPr txBox="1"/>
          <p:nvPr/>
        </p:nvSpPr>
        <p:spPr>
          <a:xfrm>
            <a:off x="4397828" y="4882745"/>
            <a:ext cx="1295400" cy="507831"/>
          </a:xfrm>
          <a:prstGeom prst="rect">
            <a:avLst/>
          </a:prstGeom>
          <a:noFill/>
        </p:spPr>
        <p:txBody>
          <a:bodyPr wrap="square" rtlCol="0">
            <a:spAutoFit/>
          </a:bodyPr>
          <a:lstStyle/>
          <a:p>
            <a:pPr defTabSz="342900"/>
            <a:r>
              <a:rPr lang="en-US" sz="1350" dirty="0">
                <a:solidFill>
                  <a:prstClr val="white"/>
                </a:solidFill>
                <a:latin typeface="Calisto MT" panose="02040603050505030304"/>
              </a:rPr>
              <a:t>Incarcerated parent</a:t>
            </a:r>
          </a:p>
        </p:txBody>
      </p:sp>
      <p:sp>
        <p:nvSpPr>
          <p:cNvPr id="14" name="TextBox 13"/>
          <p:cNvSpPr txBox="1"/>
          <p:nvPr/>
        </p:nvSpPr>
        <p:spPr>
          <a:xfrm>
            <a:off x="9239882" y="4633901"/>
            <a:ext cx="941615" cy="300082"/>
          </a:xfrm>
          <a:prstGeom prst="rect">
            <a:avLst/>
          </a:prstGeom>
          <a:noFill/>
        </p:spPr>
        <p:txBody>
          <a:bodyPr wrap="square" rtlCol="0">
            <a:spAutoFit/>
          </a:bodyPr>
          <a:lstStyle/>
          <a:p>
            <a:pPr defTabSz="342900"/>
            <a:r>
              <a:rPr lang="en-US" sz="1350" dirty="0">
                <a:solidFill>
                  <a:prstClr val="white"/>
                </a:solidFill>
                <a:latin typeface="Calisto MT" panose="02040603050505030304"/>
              </a:rPr>
              <a:t>Hunger</a:t>
            </a:r>
          </a:p>
        </p:txBody>
      </p:sp>
      <p:sp>
        <p:nvSpPr>
          <p:cNvPr id="15" name="TextBox 14"/>
          <p:cNvSpPr txBox="1"/>
          <p:nvPr/>
        </p:nvSpPr>
        <p:spPr>
          <a:xfrm>
            <a:off x="2307773" y="4275704"/>
            <a:ext cx="870857" cy="507831"/>
          </a:xfrm>
          <a:prstGeom prst="rect">
            <a:avLst/>
          </a:prstGeom>
          <a:noFill/>
        </p:spPr>
        <p:txBody>
          <a:bodyPr wrap="square" rtlCol="0">
            <a:spAutoFit/>
          </a:bodyPr>
          <a:lstStyle/>
          <a:p>
            <a:pPr defTabSz="342900"/>
            <a:r>
              <a:rPr lang="en-US" sz="1350" dirty="0">
                <a:solidFill>
                  <a:prstClr val="white"/>
                </a:solidFill>
                <a:latin typeface="Calisto MT" panose="02040603050505030304"/>
              </a:rPr>
              <a:t>Sexual abuse</a:t>
            </a:r>
          </a:p>
        </p:txBody>
      </p:sp>
    </p:spTree>
    <p:extLst>
      <p:ext uri="{BB962C8B-B14F-4D97-AF65-F5344CB8AC3E}">
        <p14:creationId xmlns:p14="http://schemas.microsoft.com/office/powerpoint/2010/main" val="307376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250"/>
                                        <p:tgtEl>
                                          <p:spTgt spid="2"/>
                                        </p:tgtEl>
                                      </p:cBhvr>
                                    </p:animEffect>
                                    <p:set>
                                      <p:cBhvr>
                                        <p:cTn id="7" dur="1" fill="hold">
                                          <p:stCondLst>
                                            <p:cond delay="20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10" grpId="0"/>
      <p:bldP spid="11" grpId="0"/>
      <p:bldP spid="14" grpId="0"/>
      <p:bldP spid="1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761385" y="5733249"/>
            <a:ext cx="465604" cy="197224"/>
          </a:xfrm>
          <a:prstGeom prst="rect">
            <a:avLst/>
          </a:prstGeom>
        </p:spPr>
        <p:txBody>
          <a:bodyPr vert="horz" wrap="square" lIns="0" tIns="0" rIns="0" bIns="0" rtlCol="0">
            <a:noAutofit/>
          </a:bodyPr>
          <a:lstStyle/>
          <a:p>
            <a:pPr marL="11202"/>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endParaRPr sz="1147">
              <a:latin typeface="Times New Roman"/>
              <a:cs typeface="Times New Roman"/>
            </a:endParaRPr>
          </a:p>
        </p:txBody>
      </p:sp>
      <p:sp>
        <p:nvSpPr>
          <p:cNvPr id="7" name="object 7"/>
          <p:cNvSpPr txBox="1"/>
          <p:nvPr/>
        </p:nvSpPr>
        <p:spPr>
          <a:xfrm>
            <a:off x="7463610" y="5914786"/>
            <a:ext cx="2279837" cy="374837"/>
          </a:xfrm>
          <a:prstGeom prst="rect">
            <a:avLst/>
          </a:prstGeom>
        </p:spPr>
        <p:txBody>
          <a:bodyPr vert="horz" wrap="square" lIns="0" tIns="0" rIns="0" bIns="0" rtlCol="0">
            <a:noAutofit/>
          </a:bodyPr>
          <a:lstStyle/>
          <a:p>
            <a:pPr marL="1673101" marR="2799" indent="250936" algn="r">
              <a:lnSpc>
                <a:spcPct val="102099"/>
              </a:lnSpc>
            </a:pPr>
            <a:r>
              <a:rPr sz="1147" spc="88" dirty="0">
                <a:solidFill>
                  <a:srgbClr val="FFFFFF"/>
                </a:solidFill>
                <a:latin typeface="Times New Roman"/>
                <a:cs typeface="Times New Roman"/>
              </a:rPr>
              <a:t>on</a:t>
            </a:r>
            <a:r>
              <a:rPr sz="1147" spc="-18" dirty="0">
                <a:solidFill>
                  <a:srgbClr val="FFFFFF"/>
                </a:solidFill>
                <a:latin typeface="Times New Roman"/>
                <a:cs typeface="Times New Roman"/>
              </a:rPr>
              <a:t> </a:t>
            </a:r>
            <a:r>
              <a:rPr sz="1147" spc="-44" dirty="0">
                <a:solidFill>
                  <a:srgbClr val="FFFFFF"/>
                </a:solidFill>
                <a:latin typeface="Times New Roman"/>
                <a:cs typeface="Times New Roman"/>
              </a:rPr>
              <a:t>Di</a:t>
            </a:r>
            <a:r>
              <a:rPr sz="1147" spc="-22" dirty="0">
                <a:solidFill>
                  <a:srgbClr val="FFFFFF"/>
                </a:solidFill>
                <a:latin typeface="Times New Roman"/>
                <a:cs typeface="Times New Roman"/>
              </a:rPr>
              <a:t> </a:t>
            </a:r>
            <a:r>
              <a:rPr sz="1147" spc="88" dirty="0">
                <a:solidFill>
                  <a:srgbClr val="FFFFFF"/>
                </a:solidFill>
                <a:latin typeface="Times New Roman"/>
                <a:cs typeface="Times New Roman"/>
              </a:rPr>
              <a:t>and</a:t>
            </a:r>
            <a:r>
              <a:rPr sz="1147" spc="-18" dirty="0">
                <a:solidFill>
                  <a:srgbClr val="FFFFFF"/>
                </a:solidFill>
                <a:latin typeface="Times New Roman"/>
                <a:cs typeface="Times New Roman"/>
              </a:rPr>
              <a:t> </a:t>
            </a:r>
            <a:r>
              <a:rPr sz="1147" spc="-128" dirty="0">
                <a:solidFill>
                  <a:srgbClr val="FFFFFF"/>
                </a:solidFill>
                <a:latin typeface="Times New Roman"/>
                <a:cs typeface="Times New Roman"/>
              </a:rPr>
              <a:t>C</a:t>
            </a:r>
            <a:r>
              <a:rPr sz="1147" spc="106" dirty="0">
                <a:solidFill>
                  <a:srgbClr val="FFFFFF"/>
                </a:solidFill>
                <a:latin typeface="Times New Roman"/>
                <a:cs typeface="Times New Roman"/>
              </a:rPr>
              <a:t>om</a:t>
            </a:r>
            <a:endParaRPr sz="1147">
              <a:latin typeface="Times New Roman"/>
              <a:cs typeface="Times New Roman"/>
            </a:endParaRPr>
          </a:p>
        </p:txBody>
      </p:sp>
      <p:sp>
        <p:nvSpPr>
          <p:cNvPr id="8" name="object 8"/>
          <p:cNvSpPr txBox="1"/>
          <p:nvPr/>
        </p:nvSpPr>
        <p:spPr>
          <a:xfrm>
            <a:off x="9723155" y="5914786"/>
            <a:ext cx="504265" cy="386043"/>
          </a:xfrm>
          <a:prstGeom prst="rect">
            <a:avLst/>
          </a:prstGeom>
        </p:spPr>
        <p:txBody>
          <a:bodyPr vert="horz" wrap="square" lIns="0" tIns="0" rIns="0" bIns="0" rtlCol="0">
            <a:noAutofit/>
          </a:bodyPr>
          <a:lstStyle/>
          <a:p>
            <a:pPr marL="11202" marR="11202" indent="5602">
              <a:lnSpc>
                <a:spcPct val="102099"/>
              </a:lnSpc>
            </a:pPr>
            <a:r>
              <a:rPr sz="1147" spc="22" dirty="0">
                <a:solidFill>
                  <a:srgbClr val="FFFFFF"/>
                </a:solidFill>
                <a:latin typeface="Times New Roman"/>
                <a:cs typeface="Times New Roman"/>
              </a:rPr>
              <a:t>sability</a:t>
            </a:r>
            <a:r>
              <a:rPr sz="1147" spc="18" dirty="0">
                <a:solidFill>
                  <a:srgbClr val="FFFFFF"/>
                </a:solidFill>
                <a:latin typeface="Times New Roman"/>
                <a:cs typeface="Times New Roman"/>
              </a:rPr>
              <a:t> </a:t>
            </a:r>
            <a:r>
              <a:rPr sz="1147" spc="66" dirty="0">
                <a:solidFill>
                  <a:srgbClr val="FFFFFF"/>
                </a:solidFill>
                <a:latin typeface="Times New Roman"/>
                <a:cs typeface="Times New Roman"/>
              </a:rPr>
              <a:t>munity</a:t>
            </a:r>
            <a:endParaRPr sz="1147" dirty="0">
              <a:latin typeface="Times New Roman"/>
              <a:cs typeface="Times New Roman"/>
            </a:endParaRPr>
          </a:p>
        </p:txBody>
      </p:sp>
      <p:sp>
        <p:nvSpPr>
          <p:cNvPr id="11" name="object 11"/>
          <p:cNvSpPr/>
          <p:nvPr/>
        </p:nvSpPr>
        <p:spPr>
          <a:xfrm>
            <a:off x="2448678" y="1716241"/>
            <a:ext cx="2279510" cy="1368098"/>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E47026"/>
          </a:solidFill>
        </p:spPr>
        <p:txBody>
          <a:bodyPr wrap="square" lIns="0" tIns="0" rIns="0" bIns="0" rtlCol="0">
            <a:noAutofit/>
          </a:bodyPr>
          <a:lstStyle/>
          <a:p>
            <a:endParaRPr/>
          </a:p>
        </p:txBody>
      </p:sp>
      <p:sp>
        <p:nvSpPr>
          <p:cNvPr id="12" name="object 12"/>
          <p:cNvSpPr/>
          <p:nvPr/>
        </p:nvSpPr>
        <p:spPr>
          <a:xfrm>
            <a:off x="2448681" y="1716245"/>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3" name="object 13"/>
          <p:cNvSpPr txBox="1"/>
          <p:nvPr/>
        </p:nvSpPr>
        <p:spPr>
          <a:xfrm>
            <a:off x="2693932" y="2214432"/>
            <a:ext cx="1794623" cy="348503"/>
          </a:xfrm>
          <a:prstGeom prst="rect">
            <a:avLst/>
          </a:prstGeom>
        </p:spPr>
        <p:txBody>
          <a:bodyPr vert="horz" wrap="square" lIns="0" tIns="0" rIns="0" bIns="0" rtlCol="0">
            <a:noAutofit/>
          </a:bodyPr>
          <a:lstStyle/>
          <a:p>
            <a:pPr marL="11202"/>
            <a:r>
              <a:rPr sz="2294" spc="-18" dirty="0">
                <a:solidFill>
                  <a:srgbClr val="FFFFFF"/>
                </a:solidFill>
                <a:latin typeface="Calibri"/>
                <a:cs typeface="Calibri"/>
              </a:rPr>
              <a:t>Relationships</a:t>
            </a:r>
            <a:endParaRPr sz="2294" dirty="0">
              <a:latin typeface="Calibri"/>
              <a:cs typeface="Calibri"/>
            </a:endParaRPr>
          </a:p>
        </p:txBody>
      </p:sp>
      <p:sp>
        <p:nvSpPr>
          <p:cNvPr id="14" name="object 14"/>
          <p:cNvSpPr/>
          <p:nvPr/>
        </p:nvSpPr>
        <p:spPr>
          <a:xfrm>
            <a:off x="4956141" y="1716241"/>
            <a:ext cx="2279511" cy="1368098"/>
          </a:xfrm>
          <a:custGeom>
            <a:avLst/>
            <a:gdLst/>
            <a:ahLst/>
            <a:cxnLst/>
            <a:rect l="l" t="t" r="r" b="b"/>
            <a:pathLst>
              <a:path w="2583446" h="1550511">
                <a:moveTo>
                  <a:pt x="0" y="0"/>
                </a:moveTo>
                <a:lnTo>
                  <a:pt x="2583446" y="0"/>
                </a:lnTo>
                <a:lnTo>
                  <a:pt x="2583446" y="1550511"/>
                </a:lnTo>
                <a:lnTo>
                  <a:pt x="0" y="1550511"/>
                </a:lnTo>
                <a:lnTo>
                  <a:pt x="0" y="0"/>
                </a:lnTo>
                <a:close/>
              </a:path>
            </a:pathLst>
          </a:custGeom>
          <a:solidFill>
            <a:srgbClr val="D5D23F"/>
          </a:solidFill>
        </p:spPr>
        <p:txBody>
          <a:bodyPr wrap="square" lIns="0" tIns="0" rIns="0" bIns="0" rtlCol="0">
            <a:noAutofit/>
          </a:bodyPr>
          <a:lstStyle/>
          <a:p>
            <a:endParaRPr/>
          </a:p>
        </p:txBody>
      </p:sp>
      <p:sp>
        <p:nvSpPr>
          <p:cNvPr id="15" name="object 15"/>
          <p:cNvSpPr/>
          <p:nvPr/>
        </p:nvSpPr>
        <p:spPr>
          <a:xfrm>
            <a:off x="4956141" y="1716245"/>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6" name="object 16"/>
          <p:cNvSpPr txBox="1"/>
          <p:nvPr/>
        </p:nvSpPr>
        <p:spPr>
          <a:xfrm>
            <a:off x="5508939" y="2214432"/>
            <a:ext cx="1179979" cy="348503"/>
          </a:xfrm>
          <a:prstGeom prst="rect">
            <a:avLst/>
          </a:prstGeom>
        </p:spPr>
        <p:txBody>
          <a:bodyPr vert="horz" wrap="square" lIns="0" tIns="0" rIns="0" bIns="0" rtlCol="0">
            <a:noAutofit/>
          </a:bodyPr>
          <a:lstStyle/>
          <a:p>
            <a:pPr marL="11202"/>
            <a:r>
              <a:rPr sz="2294" spc="-18" dirty="0">
                <a:solidFill>
                  <a:srgbClr val="FFFFFF"/>
                </a:solidFill>
                <a:latin typeface="Calibri"/>
                <a:cs typeface="Calibri"/>
              </a:rPr>
              <a:t>Routines</a:t>
            </a:r>
            <a:endParaRPr sz="2294">
              <a:latin typeface="Calibri"/>
              <a:cs typeface="Calibri"/>
            </a:endParaRPr>
          </a:p>
        </p:txBody>
      </p:sp>
      <p:sp>
        <p:nvSpPr>
          <p:cNvPr id="17" name="object 17"/>
          <p:cNvSpPr/>
          <p:nvPr/>
        </p:nvSpPr>
        <p:spPr>
          <a:xfrm>
            <a:off x="7463608" y="1716241"/>
            <a:ext cx="2279510" cy="1368098"/>
          </a:xfrm>
          <a:custGeom>
            <a:avLst/>
            <a:gdLst/>
            <a:ahLst/>
            <a:cxnLst/>
            <a:rect l="l" t="t" r="r" b="b"/>
            <a:pathLst>
              <a:path w="2583445" h="1550511">
                <a:moveTo>
                  <a:pt x="0" y="0"/>
                </a:moveTo>
                <a:lnTo>
                  <a:pt x="2583445" y="0"/>
                </a:lnTo>
                <a:lnTo>
                  <a:pt x="2583445" y="1550511"/>
                </a:lnTo>
                <a:lnTo>
                  <a:pt x="0" y="1550511"/>
                </a:lnTo>
                <a:lnTo>
                  <a:pt x="0" y="0"/>
                </a:lnTo>
                <a:close/>
              </a:path>
            </a:pathLst>
          </a:custGeom>
          <a:solidFill>
            <a:srgbClr val="9FC6DC"/>
          </a:solidFill>
        </p:spPr>
        <p:txBody>
          <a:bodyPr wrap="square" lIns="0" tIns="0" rIns="0" bIns="0" rtlCol="0">
            <a:noAutofit/>
          </a:bodyPr>
          <a:lstStyle/>
          <a:p>
            <a:endParaRPr/>
          </a:p>
        </p:txBody>
      </p:sp>
      <p:sp>
        <p:nvSpPr>
          <p:cNvPr id="18" name="object 18"/>
          <p:cNvSpPr/>
          <p:nvPr/>
        </p:nvSpPr>
        <p:spPr>
          <a:xfrm>
            <a:off x="7463606" y="1716245"/>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19" name="object 19"/>
          <p:cNvSpPr txBox="1"/>
          <p:nvPr/>
        </p:nvSpPr>
        <p:spPr>
          <a:xfrm>
            <a:off x="7732124" y="2108498"/>
            <a:ext cx="1748678" cy="597834"/>
          </a:xfrm>
          <a:prstGeom prst="rect">
            <a:avLst/>
          </a:prstGeom>
        </p:spPr>
        <p:txBody>
          <a:bodyPr vert="horz" wrap="square" lIns="0" tIns="0" rIns="0" bIns="0" rtlCol="0">
            <a:noAutofit/>
          </a:bodyPr>
          <a:lstStyle/>
          <a:p>
            <a:pPr marL="266060" marR="11202" indent="-255419">
              <a:lnSpc>
                <a:spcPts val="2338"/>
              </a:lnSpc>
            </a:pPr>
            <a:r>
              <a:rPr sz="2294" spc="-137" dirty="0">
                <a:solidFill>
                  <a:srgbClr val="FFFFFF"/>
                </a:solidFill>
                <a:latin typeface="Calibri"/>
                <a:cs typeface="Calibri"/>
              </a:rPr>
              <a:t>W</a:t>
            </a:r>
            <a:r>
              <a:rPr sz="2294" spc="-18" dirty="0">
                <a:solidFill>
                  <a:srgbClr val="FFFFFF"/>
                </a:solidFill>
                <a:latin typeface="Calibri"/>
                <a:cs typeface="Calibri"/>
              </a:rPr>
              <a:t>a</a:t>
            </a:r>
            <a:r>
              <a:rPr sz="2294" spc="44" dirty="0">
                <a:solidFill>
                  <a:srgbClr val="FFFFFF"/>
                </a:solidFill>
                <a:latin typeface="Calibri"/>
                <a:cs typeface="Calibri"/>
              </a:rPr>
              <a:t>r</a:t>
            </a:r>
            <a:r>
              <a:rPr sz="2294" spc="-18" dirty="0">
                <a:solidFill>
                  <a:srgbClr val="FFFFFF"/>
                </a:solidFill>
                <a:latin typeface="Calibri"/>
                <a:cs typeface="Calibri"/>
              </a:rPr>
              <a:t>n befo</a:t>
            </a:r>
            <a:r>
              <a:rPr sz="2294" spc="-9" dirty="0">
                <a:solidFill>
                  <a:srgbClr val="FFFFFF"/>
                </a:solidFill>
                <a:latin typeface="Calibri"/>
                <a:cs typeface="Calibri"/>
              </a:rPr>
              <a:t>r</a:t>
            </a:r>
            <a:r>
              <a:rPr sz="2294" spc="-18" dirty="0">
                <a:solidFill>
                  <a:srgbClr val="FFFFFF"/>
                </a:solidFill>
                <a:latin typeface="Calibri"/>
                <a:cs typeface="Calibri"/>
              </a:rPr>
              <a:t>e</a:t>
            </a:r>
            <a:r>
              <a:rPr sz="2294" spc="-12" dirty="0">
                <a:solidFill>
                  <a:srgbClr val="FFFFFF"/>
                </a:solidFill>
                <a:latin typeface="Calibri"/>
                <a:cs typeface="Calibri"/>
              </a:rPr>
              <a:t> changes</a:t>
            </a:r>
            <a:endParaRPr sz="2294" dirty="0">
              <a:latin typeface="Calibri"/>
              <a:cs typeface="Calibri"/>
            </a:endParaRPr>
          </a:p>
        </p:txBody>
      </p:sp>
      <p:sp>
        <p:nvSpPr>
          <p:cNvPr id="20" name="object 20"/>
          <p:cNvSpPr/>
          <p:nvPr/>
        </p:nvSpPr>
        <p:spPr>
          <a:xfrm>
            <a:off x="2448678" y="3312356"/>
            <a:ext cx="2279510" cy="1368096"/>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21" name="object 21"/>
          <p:cNvSpPr/>
          <p:nvPr/>
        </p:nvSpPr>
        <p:spPr>
          <a:xfrm>
            <a:off x="2448681" y="3312358"/>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2" name="object 22"/>
          <p:cNvSpPr txBox="1"/>
          <p:nvPr/>
        </p:nvSpPr>
        <p:spPr>
          <a:xfrm>
            <a:off x="3014849" y="3810546"/>
            <a:ext cx="1153646" cy="348503"/>
          </a:xfrm>
          <a:prstGeom prst="rect">
            <a:avLst/>
          </a:prstGeom>
        </p:spPr>
        <p:txBody>
          <a:bodyPr vert="horz" wrap="square" lIns="0" tIns="0" rIns="0" bIns="0" rtlCol="0">
            <a:noAutofit/>
          </a:bodyPr>
          <a:lstStyle/>
          <a:p>
            <a:pPr marL="11202"/>
            <a:r>
              <a:rPr sz="2294" spc="-12" dirty="0">
                <a:solidFill>
                  <a:srgbClr val="FFFFFF"/>
                </a:solidFill>
                <a:latin typeface="Calibri"/>
                <a:cs typeface="Calibri"/>
              </a:rPr>
              <a:t>Choices</a:t>
            </a:r>
            <a:endParaRPr sz="2294">
              <a:latin typeface="Calibri"/>
              <a:cs typeface="Calibri"/>
            </a:endParaRPr>
          </a:p>
        </p:txBody>
      </p:sp>
      <p:sp>
        <p:nvSpPr>
          <p:cNvPr id="23" name="object 23"/>
          <p:cNvSpPr/>
          <p:nvPr/>
        </p:nvSpPr>
        <p:spPr>
          <a:xfrm>
            <a:off x="4956141" y="3312356"/>
            <a:ext cx="2279511" cy="1368096"/>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A79E9E"/>
          </a:solidFill>
        </p:spPr>
        <p:txBody>
          <a:bodyPr wrap="square" lIns="0" tIns="0" rIns="0" bIns="0" rtlCol="0">
            <a:noAutofit/>
          </a:bodyPr>
          <a:lstStyle/>
          <a:p>
            <a:endParaRPr/>
          </a:p>
        </p:txBody>
      </p:sp>
      <p:sp>
        <p:nvSpPr>
          <p:cNvPr id="24" name="object 24"/>
          <p:cNvSpPr/>
          <p:nvPr/>
        </p:nvSpPr>
        <p:spPr>
          <a:xfrm>
            <a:off x="4956141" y="3312358"/>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5" name="object 25"/>
          <p:cNvSpPr txBox="1"/>
          <p:nvPr/>
        </p:nvSpPr>
        <p:spPr>
          <a:xfrm>
            <a:off x="5347334" y="3810546"/>
            <a:ext cx="1503269" cy="348503"/>
          </a:xfrm>
          <a:prstGeom prst="rect">
            <a:avLst/>
          </a:prstGeom>
        </p:spPr>
        <p:txBody>
          <a:bodyPr vert="horz" wrap="square" lIns="0" tIns="0" rIns="0" bIns="0" rtlCol="0">
            <a:noAutofit/>
          </a:bodyPr>
          <a:lstStyle/>
          <a:p>
            <a:pPr marL="11202"/>
            <a:r>
              <a:rPr sz="2294" spc="-12" dirty="0">
                <a:solidFill>
                  <a:srgbClr val="FFFFFF"/>
                </a:solidFill>
                <a:latin typeface="Calibri"/>
                <a:cs typeface="Calibri"/>
              </a:rPr>
              <a:t>Clear </a:t>
            </a:r>
            <a:r>
              <a:rPr sz="2294" spc="-9" dirty="0">
                <a:solidFill>
                  <a:srgbClr val="FFFFFF"/>
                </a:solidFill>
                <a:latin typeface="Calibri"/>
                <a:cs typeface="Calibri"/>
              </a:rPr>
              <a:t>limits</a:t>
            </a:r>
            <a:endParaRPr sz="2294">
              <a:latin typeface="Calibri"/>
              <a:cs typeface="Calibri"/>
            </a:endParaRPr>
          </a:p>
        </p:txBody>
      </p:sp>
      <p:sp>
        <p:nvSpPr>
          <p:cNvPr id="26" name="object 26"/>
          <p:cNvSpPr/>
          <p:nvPr/>
        </p:nvSpPr>
        <p:spPr>
          <a:xfrm>
            <a:off x="7463608" y="3312356"/>
            <a:ext cx="2279510" cy="1368096"/>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E47026"/>
          </a:solidFill>
        </p:spPr>
        <p:txBody>
          <a:bodyPr wrap="square" lIns="0" tIns="0" rIns="0" bIns="0" rtlCol="0">
            <a:noAutofit/>
          </a:bodyPr>
          <a:lstStyle/>
          <a:p>
            <a:endParaRPr/>
          </a:p>
        </p:txBody>
      </p:sp>
      <p:sp>
        <p:nvSpPr>
          <p:cNvPr id="27" name="object 27"/>
          <p:cNvSpPr/>
          <p:nvPr/>
        </p:nvSpPr>
        <p:spPr>
          <a:xfrm>
            <a:off x="7463606" y="3312358"/>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28" name="object 28"/>
          <p:cNvSpPr txBox="1"/>
          <p:nvPr/>
        </p:nvSpPr>
        <p:spPr>
          <a:xfrm>
            <a:off x="7759084" y="3810546"/>
            <a:ext cx="1694890" cy="348503"/>
          </a:xfrm>
          <a:prstGeom prst="rect">
            <a:avLst/>
          </a:prstGeom>
        </p:spPr>
        <p:txBody>
          <a:bodyPr vert="horz" wrap="square" lIns="0" tIns="0" rIns="0" bIns="0" rtlCol="0">
            <a:noAutofit/>
          </a:bodyPr>
          <a:lstStyle/>
          <a:p>
            <a:pPr marL="11202"/>
            <a:r>
              <a:rPr sz="2294" spc="-12" dirty="0">
                <a:solidFill>
                  <a:srgbClr val="FFFFFF"/>
                </a:solidFill>
                <a:latin typeface="Calibri"/>
                <a:cs typeface="Calibri"/>
              </a:rPr>
              <a:t>S</a:t>
            </a:r>
            <a:r>
              <a:rPr sz="2294" spc="-22" dirty="0">
                <a:solidFill>
                  <a:srgbClr val="FFFFFF"/>
                </a:solidFill>
                <a:latin typeface="Calibri"/>
                <a:cs typeface="Calibri"/>
              </a:rPr>
              <a:t>a</a:t>
            </a:r>
            <a:r>
              <a:rPr sz="2294" dirty="0">
                <a:solidFill>
                  <a:srgbClr val="FFFFFF"/>
                </a:solidFill>
                <a:latin typeface="Calibri"/>
                <a:cs typeface="Calibri"/>
              </a:rPr>
              <a:t>fe </a:t>
            </a:r>
            <a:r>
              <a:rPr sz="2294" spc="-12" dirty="0">
                <a:solidFill>
                  <a:srgbClr val="FFFFFF"/>
                </a:solidFill>
                <a:latin typeface="Calibri"/>
                <a:cs typeface="Calibri"/>
              </a:rPr>
              <a:t>spaces</a:t>
            </a:r>
            <a:endParaRPr sz="2294">
              <a:latin typeface="Calibri"/>
              <a:cs typeface="Calibri"/>
            </a:endParaRPr>
          </a:p>
        </p:txBody>
      </p:sp>
      <p:sp>
        <p:nvSpPr>
          <p:cNvPr id="29" name="object 29"/>
          <p:cNvSpPr/>
          <p:nvPr/>
        </p:nvSpPr>
        <p:spPr>
          <a:xfrm>
            <a:off x="2448678" y="4908473"/>
            <a:ext cx="2279510" cy="1368096"/>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D5D23F"/>
          </a:solidFill>
        </p:spPr>
        <p:txBody>
          <a:bodyPr wrap="square" lIns="0" tIns="0" rIns="0" bIns="0" rtlCol="0">
            <a:noAutofit/>
          </a:bodyPr>
          <a:lstStyle/>
          <a:p>
            <a:endParaRPr/>
          </a:p>
        </p:txBody>
      </p:sp>
      <p:sp>
        <p:nvSpPr>
          <p:cNvPr id="30" name="object 30"/>
          <p:cNvSpPr/>
          <p:nvPr/>
        </p:nvSpPr>
        <p:spPr>
          <a:xfrm>
            <a:off x="2448681" y="4908470"/>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1" name="object 31"/>
          <p:cNvSpPr txBox="1"/>
          <p:nvPr/>
        </p:nvSpPr>
        <p:spPr>
          <a:xfrm>
            <a:off x="2854077" y="5300729"/>
            <a:ext cx="1474694" cy="597834"/>
          </a:xfrm>
          <a:prstGeom prst="rect">
            <a:avLst/>
          </a:prstGeom>
        </p:spPr>
        <p:txBody>
          <a:bodyPr vert="horz" wrap="square" lIns="0" tIns="0" rIns="0" bIns="0" rtlCol="0">
            <a:noAutofit/>
          </a:bodyPr>
          <a:lstStyle/>
          <a:p>
            <a:pPr marL="234133" marR="11202" indent="-223493">
              <a:lnSpc>
                <a:spcPts val="2338"/>
              </a:lnSpc>
            </a:pPr>
            <a:r>
              <a:rPr sz="2294" spc="-22" dirty="0">
                <a:solidFill>
                  <a:srgbClr val="FFFFFF"/>
                </a:solidFill>
                <a:latin typeface="Calibri"/>
                <a:cs typeface="Calibri"/>
              </a:rPr>
              <a:t>A</a:t>
            </a:r>
            <a:r>
              <a:rPr sz="2294" spc="-18" dirty="0">
                <a:solidFill>
                  <a:srgbClr val="FFFFFF"/>
                </a:solidFill>
                <a:latin typeface="Calibri"/>
                <a:cs typeface="Calibri"/>
              </a:rPr>
              <a:t>nt</a:t>
            </a:r>
            <a:r>
              <a:rPr sz="2294" spc="-12" dirty="0">
                <a:solidFill>
                  <a:srgbClr val="FFFFFF"/>
                </a:solidFill>
                <a:latin typeface="Calibri"/>
                <a:cs typeface="Calibri"/>
              </a:rPr>
              <a:t>icipat</a:t>
            </a:r>
            <a:r>
              <a:rPr sz="2294" spc="-18" dirty="0">
                <a:solidFill>
                  <a:srgbClr val="FFFFFF"/>
                </a:solidFill>
                <a:latin typeface="Calibri"/>
                <a:cs typeface="Calibri"/>
              </a:rPr>
              <a:t>e</a:t>
            </a:r>
            <a:r>
              <a:rPr sz="2294" spc="-9" dirty="0">
                <a:solidFill>
                  <a:srgbClr val="FFFFFF"/>
                </a:solidFill>
                <a:latin typeface="Calibri"/>
                <a:cs typeface="Calibri"/>
              </a:rPr>
              <a:t> </a:t>
            </a:r>
            <a:r>
              <a:rPr sz="2294" spc="-4" dirty="0">
                <a:solidFill>
                  <a:srgbClr val="FFFFFF"/>
                </a:solidFill>
                <a:latin typeface="Calibri"/>
                <a:cs typeface="Calibri"/>
              </a:rPr>
              <a:t>triggers</a:t>
            </a:r>
            <a:endParaRPr sz="2294">
              <a:latin typeface="Calibri"/>
              <a:cs typeface="Calibri"/>
            </a:endParaRPr>
          </a:p>
        </p:txBody>
      </p:sp>
      <p:sp>
        <p:nvSpPr>
          <p:cNvPr id="32" name="object 32"/>
          <p:cNvSpPr/>
          <p:nvPr/>
        </p:nvSpPr>
        <p:spPr>
          <a:xfrm>
            <a:off x="4956141" y="4908473"/>
            <a:ext cx="2279511" cy="1368096"/>
          </a:xfrm>
          <a:custGeom>
            <a:avLst/>
            <a:gdLst/>
            <a:ahLst/>
            <a:cxnLst/>
            <a:rect l="l" t="t" r="r" b="b"/>
            <a:pathLst>
              <a:path w="2583446" h="1550509">
                <a:moveTo>
                  <a:pt x="0" y="0"/>
                </a:moveTo>
                <a:lnTo>
                  <a:pt x="2583446" y="0"/>
                </a:lnTo>
                <a:lnTo>
                  <a:pt x="2583446" y="1550509"/>
                </a:lnTo>
                <a:lnTo>
                  <a:pt x="0" y="1550509"/>
                </a:lnTo>
                <a:lnTo>
                  <a:pt x="0" y="0"/>
                </a:lnTo>
                <a:close/>
              </a:path>
            </a:pathLst>
          </a:custGeom>
          <a:solidFill>
            <a:srgbClr val="9FC6DC"/>
          </a:solidFill>
        </p:spPr>
        <p:txBody>
          <a:bodyPr wrap="square" lIns="0" tIns="0" rIns="0" bIns="0" rtlCol="0">
            <a:noAutofit/>
          </a:bodyPr>
          <a:lstStyle/>
          <a:p>
            <a:endParaRPr/>
          </a:p>
        </p:txBody>
      </p:sp>
      <p:sp>
        <p:nvSpPr>
          <p:cNvPr id="33" name="object 33"/>
          <p:cNvSpPr/>
          <p:nvPr/>
        </p:nvSpPr>
        <p:spPr>
          <a:xfrm>
            <a:off x="4956141" y="4908470"/>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4" name="object 34"/>
          <p:cNvSpPr txBox="1"/>
          <p:nvPr/>
        </p:nvSpPr>
        <p:spPr>
          <a:xfrm>
            <a:off x="5118223" y="5138199"/>
            <a:ext cx="1961590" cy="914960"/>
          </a:xfrm>
          <a:prstGeom prst="rect">
            <a:avLst/>
          </a:prstGeom>
        </p:spPr>
        <p:txBody>
          <a:bodyPr vert="horz" wrap="square" lIns="0" tIns="0" rIns="0" bIns="0" rtlCol="0">
            <a:noAutofit/>
          </a:bodyPr>
          <a:lstStyle/>
          <a:p>
            <a:pPr marL="11202" marR="11202" indent="-560" algn="ctr">
              <a:lnSpc>
                <a:spcPct val="88400"/>
              </a:lnSpc>
            </a:pPr>
            <a:r>
              <a:rPr sz="2294" spc="-22" dirty="0">
                <a:solidFill>
                  <a:srgbClr val="FFFFFF"/>
                </a:solidFill>
                <a:latin typeface="Calibri"/>
                <a:cs typeface="Calibri"/>
              </a:rPr>
              <a:t>An</a:t>
            </a:r>
            <a:r>
              <a:rPr sz="2294" spc="-9" dirty="0">
                <a:solidFill>
                  <a:srgbClr val="FFFFFF"/>
                </a:solidFill>
                <a:latin typeface="Calibri"/>
                <a:cs typeface="Calibri"/>
              </a:rPr>
              <a:t>s</a:t>
            </a:r>
            <a:r>
              <a:rPr sz="2294" spc="-18" dirty="0">
                <a:solidFill>
                  <a:srgbClr val="FFFFFF"/>
                </a:solidFill>
                <a:latin typeface="Calibri"/>
                <a:cs typeface="Calibri"/>
              </a:rPr>
              <a:t>wer</a:t>
            </a:r>
            <a:r>
              <a:rPr sz="2294" spc="-12" dirty="0">
                <a:solidFill>
                  <a:srgbClr val="FFFFFF"/>
                </a:solidFill>
                <a:latin typeface="Calibri"/>
                <a:cs typeface="Calibri"/>
              </a:rPr>
              <a:t> questions about tr</a:t>
            </a:r>
            <a:r>
              <a:rPr sz="2294" spc="-18" dirty="0">
                <a:solidFill>
                  <a:srgbClr val="FFFFFF"/>
                </a:solidFill>
                <a:latin typeface="Calibri"/>
                <a:cs typeface="Calibri"/>
              </a:rPr>
              <a:t>auma</a:t>
            </a:r>
            <a:endParaRPr sz="2294" dirty="0">
              <a:latin typeface="Calibri"/>
              <a:cs typeface="Calibri"/>
            </a:endParaRPr>
          </a:p>
        </p:txBody>
      </p:sp>
      <p:sp>
        <p:nvSpPr>
          <p:cNvPr id="35" name="object 35"/>
          <p:cNvSpPr/>
          <p:nvPr/>
        </p:nvSpPr>
        <p:spPr>
          <a:xfrm>
            <a:off x="7463608" y="4908473"/>
            <a:ext cx="2279510" cy="1368096"/>
          </a:xfrm>
          <a:custGeom>
            <a:avLst/>
            <a:gdLst/>
            <a:ahLst/>
            <a:cxnLst/>
            <a:rect l="l" t="t" r="r" b="b"/>
            <a:pathLst>
              <a:path w="2583445" h="1550509">
                <a:moveTo>
                  <a:pt x="0" y="0"/>
                </a:moveTo>
                <a:lnTo>
                  <a:pt x="2583445" y="0"/>
                </a:lnTo>
                <a:lnTo>
                  <a:pt x="2583445" y="1550509"/>
                </a:lnTo>
                <a:lnTo>
                  <a:pt x="0" y="1550509"/>
                </a:lnTo>
                <a:lnTo>
                  <a:pt x="0" y="0"/>
                </a:lnTo>
                <a:close/>
              </a:path>
            </a:pathLst>
          </a:custGeom>
          <a:solidFill>
            <a:srgbClr val="941100"/>
          </a:solidFill>
        </p:spPr>
        <p:txBody>
          <a:bodyPr wrap="square" lIns="0" tIns="0" rIns="0" bIns="0" rtlCol="0">
            <a:noAutofit/>
          </a:bodyPr>
          <a:lstStyle/>
          <a:p>
            <a:endParaRPr/>
          </a:p>
        </p:txBody>
      </p:sp>
      <p:sp>
        <p:nvSpPr>
          <p:cNvPr id="36" name="object 36"/>
          <p:cNvSpPr/>
          <p:nvPr/>
        </p:nvSpPr>
        <p:spPr>
          <a:xfrm>
            <a:off x="7463606" y="4908470"/>
            <a:ext cx="2279511" cy="1368097"/>
          </a:xfrm>
          <a:custGeom>
            <a:avLst/>
            <a:gdLst/>
            <a:ahLst/>
            <a:cxnLst/>
            <a:rect l="l" t="t" r="r" b="b"/>
            <a:pathLst>
              <a:path w="2583446" h="1550510">
                <a:moveTo>
                  <a:pt x="0" y="0"/>
                </a:moveTo>
                <a:lnTo>
                  <a:pt x="2583446" y="0"/>
                </a:lnTo>
                <a:lnTo>
                  <a:pt x="2583446" y="1550510"/>
                </a:lnTo>
                <a:lnTo>
                  <a:pt x="0" y="1550510"/>
                </a:lnTo>
                <a:lnTo>
                  <a:pt x="0" y="0"/>
                </a:lnTo>
                <a:close/>
              </a:path>
            </a:pathLst>
          </a:custGeom>
          <a:ln w="47167">
            <a:solidFill>
              <a:srgbClr val="FFFFFF"/>
            </a:solidFill>
          </a:ln>
        </p:spPr>
        <p:txBody>
          <a:bodyPr wrap="square" lIns="0" tIns="0" rIns="0" bIns="0" rtlCol="0">
            <a:noAutofit/>
          </a:bodyPr>
          <a:lstStyle/>
          <a:p>
            <a:endParaRPr/>
          </a:p>
        </p:txBody>
      </p:sp>
      <p:sp>
        <p:nvSpPr>
          <p:cNvPr id="37" name="object 37"/>
          <p:cNvSpPr txBox="1"/>
          <p:nvPr/>
        </p:nvSpPr>
        <p:spPr>
          <a:xfrm>
            <a:off x="7540214" y="5098423"/>
            <a:ext cx="2132479" cy="348503"/>
          </a:xfrm>
          <a:prstGeom prst="rect">
            <a:avLst/>
          </a:prstGeom>
        </p:spPr>
        <p:txBody>
          <a:bodyPr vert="horz" wrap="square" lIns="0" tIns="0" rIns="0" bIns="0" rtlCol="0">
            <a:noAutofit/>
          </a:bodyPr>
          <a:lstStyle/>
          <a:p>
            <a:pPr marL="11202"/>
            <a:r>
              <a:rPr sz="2294" spc="-18" dirty="0">
                <a:solidFill>
                  <a:srgbClr val="FFFFFF"/>
                </a:solidFill>
                <a:latin typeface="Calibri"/>
                <a:cs typeface="Calibri"/>
              </a:rPr>
              <a:t>Under</a:t>
            </a:r>
            <a:r>
              <a:rPr sz="2294" spc="-9" dirty="0">
                <a:solidFill>
                  <a:srgbClr val="FFFFFF"/>
                </a:solidFill>
                <a:latin typeface="Calibri"/>
                <a:cs typeface="Calibri"/>
              </a:rPr>
              <a:t>st</a:t>
            </a:r>
            <a:r>
              <a:rPr sz="2294" spc="-18" dirty="0">
                <a:solidFill>
                  <a:srgbClr val="FFFFFF"/>
                </a:solidFill>
                <a:latin typeface="Calibri"/>
                <a:cs typeface="Calibri"/>
              </a:rPr>
              <a:t>and </a:t>
            </a:r>
            <a:r>
              <a:rPr sz="2294" spc="-9" dirty="0">
                <a:solidFill>
                  <a:srgbClr val="FFFFFF"/>
                </a:solidFill>
                <a:latin typeface="Calibri"/>
                <a:cs typeface="Calibri"/>
              </a:rPr>
              <a:t>link</a:t>
            </a:r>
            <a:endParaRPr sz="2294" dirty="0">
              <a:latin typeface="Calibri"/>
              <a:cs typeface="Calibri"/>
            </a:endParaRPr>
          </a:p>
        </p:txBody>
      </p:sp>
      <p:sp>
        <p:nvSpPr>
          <p:cNvPr id="38" name="object 38"/>
          <p:cNvSpPr txBox="1"/>
          <p:nvPr/>
        </p:nvSpPr>
        <p:spPr>
          <a:xfrm>
            <a:off x="7623247" y="5395722"/>
            <a:ext cx="1966632" cy="348503"/>
          </a:xfrm>
          <a:prstGeom prst="rect">
            <a:avLst/>
          </a:prstGeom>
        </p:spPr>
        <p:txBody>
          <a:bodyPr vert="horz" wrap="square" lIns="0" tIns="0" rIns="0" bIns="0" rtlCol="0">
            <a:noAutofit/>
          </a:bodyPr>
          <a:lstStyle/>
          <a:p>
            <a:pPr marL="11202"/>
            <a:r>
              <a:rPr sz="2294" spc="-18" dirty="0">
                <a:solidFill>
                  <a:srgbClr val="FFFFFF"/>
                </a:solidFill>
                <a:latin typeface="Calibri"/>
                <a:cs typeface="Calibri"/>
              </a:rPr>
              <a:t>b/w trauma &amp;</a:t>
            </a:r>
            <a:endParaRPr sz="2294" dirty="0">
              <a:latin typeface="Calibri"/>
              <a:cs typeface="Calibri"/>
            </a:endParaRPr>
          </a:p>
        </p:txBody>
      </p:sp>
      <p:sp>
        <p:nvSpPr>
          <p:cNvPr id="39" name="object 39"/>
          <p:cNvSpPr txBox="1"/>
          <p:nvPr/>
        </p:nvSpPr>
        <p:spPr>
          <a:xfrm>
            <a:off x="7976697" y="5704910"/>
            <a:ext cx="1259541" cy="348503"/>
          </a:xfrm>
          <a:prstGeom prst="rect">
            <a:avLst/>
          </a:prstGeom>
        </p:spPr>
        <p:txBody>
          <a:bodyPr vert="horz" wrap="square" lIns="0" tIns="0" rIns="0" bIns="0" rtlCol="0">
            <a:noAutofit/>
          </a:bodyPr>
          <a:lstStyle/>
          <a:p>
            <a:pPr marL="11202"/>
            <a:r>
              <a:rPr sz="2294" spc="-12" dirty="0">
                <a:solidFill>
                  <a:srgbClr val="FFFFFF"/>
                </a:solidFill>
                <a:latin typeface="Calibri"/>
                <a:cs typeface="Calibri"/>
              </a:rPr>
              <a:t>behavior</a:t>
            </a:r>
            <a:endParaRPr sz="2294" dirty="0">
              <a:latin typeface="Calibri"/>
              <a:cs typeface="Calibri"/>
            </a:endParaRPr>
          </a:p>
        </p:txBody>
      </p:sp>
      <p:sp>
        <p:nvSpPr>
          <p:cNvPr id="43" name="Title 42"/>
          <p:cNvSpPr>
            <a:spLocks noGrp="1"/>
          </p:cNvSpPr>
          <p:nvPr>
            <p:ph type="title"/>
          </p:nvPr>
        </p:nvSpPr>
        <p:spPr>
          <a:xfrm>
            <a:off x="2102225" y="201706"/>
            <a:ext cx="7987553" cy="1143000"/>
          </a:xfrm>
        </p:spPr>
        <p:txBody>
          <a:bodyPr/>
          <a:lstStyle/>
          <a:p>
            <a:r>
              <a:rPr lang="en-US" dirty="0"/>
              <a:t>General Strategies</a:t>
            </a:r>
          </a:p>
        </p:txBody>
      </p:sp>
      <p:sp>
        <p:nvSpPr>
          <p:cNvPr id="40" name="object 40"/>
          <p:cNvSpPr/>
          <p:nvPr/>
        </p:nvSpPr>
        <p:spPr>
          <a:xfrm>
            <a:off x="6998424" y="742320"/>
            <a:ext cx="3209873" cy="713508"/>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9580352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7" name="object 7"/>
          <p:cNvSpPr txBox="1"/>
          <p:nvPr/>
        </p:nvSpPr>
        <p:spPr>
          <a:xfrm>
            <a:off x="2033118" y="475822"/>
            <a:ext cx="4802471" cy="1025899"/>
          </a:xfrm>
          <a:prstGeom prst="rect">
            <a:avLst/>
          </a:prstGeom>
        </p:spPr>
        <p:txBody>
          <a:bodyPr vert="horz" wrap="square" lIns="0" tIns="0" rIns="0" bIns="0" rtlCol="0">
            <a:noAutofit/>
          </a:bodyPr>
          <a:lstStyle/>
          <a:p>
            <a:pPr marL="11202" marR="11202">
              <a:lnSpc>
                <a:spcPct val="100099"/>
              </a:lnSpc>
            </a:pPr>
            <a:r>
              <a:rPr sz="3353" b="1" spc="-97" dirty="0">
                <a:solidFill>
                  <a:srgbClr val="FFFFFF"/>
                </a:solidFill>
                <a:latin typeface="Century Gothic"/>
                <a:cs typeface="Century Gothic"/>
              </a:rPr>
              <a:t>Effectiv</a:t>
            </a:r>
            <a:r>
              <a:rPr sz="3353" b="1" dirty="0">
                <a:solidFill>
                  <a:srgbClr val="FFFFFF"/>
                </a:solidFill>
                <a:latin typeface="Century Gothic"/>
                <a:cs typeface="Century Gothic"/>
              </a:rPr>
              <a:t>e</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Menta</a:t>
            </a:r>
            <a:r>
              <a:rPr sz="3353" b="1" dirty="0">
                <a:solidFill>
                  <a:srgbClr val="FFFFFF"/>
                </a:solidFill>
                <a:latin typeface="Century Gothic"/>
                <a:cs typeface="Century Gothic"/>
              </a:rPr>
              <a:t>l</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Health Interventions</a:t>
            </a:r>
            <a:r>
              <a:rPr lang="en-US" sz="3353" b="1" spc="-97" dirty="0">
                <a:solidFill>
                  <a:srgbClr val="FFFFFF"/>
                </a:solidFill>
                <a:latin typeface="Century Gothic"/>
                <a:cs typeface="Century Gothic"/>
              </a:rPr>
              <a:t> for Trauma</a:t>
            </a:r>
            <a:endParaRPr sz="3353" dirty="0">
              <a:latin typeface="Century Gothic"/>
              <a:cs typeface="Century Gothic"/>
            </a:endParaRPr>
          </a:p>
        </p:txBody>
      </p:sp>
      <p:sp>
        <p:nvSpPr>
          <p:cNvPr id="11" name="Title 10"/>
          <p:cNvSpPr>
            <a:spLocks noGrp="1"/>
          </p:cNvSpPr>
          <p:nvPr>
            <p:ph type="title"/>
          </p:nvPr>
        </p:nvSpPr>
        <p:spPr>
          <a:xfrm>
            <a:off x="2102225" y="274641"/>
            <a:ext cx="7987553" cy="1339009"/>
          </a:xfrm>
        </p:spPr>
        <p:txBody>
          <a:bodyPr/>
          <a:lstStyle/>
          <a:p>
            <a:r>
              <a:rPr lang="en-US" dirty="0"/>
              <a:t>Effective Mental Health Interventions for Trauma</a:t>
            </a:r>
          </a:p>
        </p:txBody>
      </p:sp>
      <p:sp>
        <p:nvSpPr>
          <p:cNvPr id="8" name="object 8"/>
          <p:cNvSpPr txBox="1">
            <a:spLocks noGrp="1"/>
          </p:cNvSpPr>
          <p:nvPr>
            <p:ph idx="1"/>
          </p:nvPr>
        </p:nvSpPr>
        <p:spPr>
          <a:xfrm>
            <a:off x="2102225" y="2209706"/>
            <a:ext cx="7987553" cy="4446588"/>
          </a:xfrm>
          <a:prstGeom prst="rect">
            <a:avLst/>
          </a:prstGeom>
        </p:spPr>
        <p:txBody>
          <a:bodyPr vert="horz" wrap="square" lIns="0" tIns="0" rIns="0" bIns="0" numCol="1" rtlCol="0" anchor="t" anchorCtr="0" compatLnSpc="1">
            <a:prstTxWarp prst="textNoShape">
              <a:avLst/>
            </a:prstTxWarp>
            <a:noAutofit/>
          </a:bodyPr>
          <a:lstStyle/>
          <a:p>
            <a:pPr marL="177561" indent="-166918">
              <a:buClr>
                <a:srgbClr val="24603B"/>
              </a:buClr>
              <a:buSzPct val="84745"/>
              <a:buFont typeface="Arial"/>
              <a:buChar char="•"/>
              <a:tabLst>
                <a:tab pos="182041" algn="l"/>
              </a:tabLst>
            </a:pPr>
            <a:r>
              <a:rPr sz="2559" dirty="0">
                <a:latin typeface="Calibri"/>
                <a:cs typeface="Calibri"/>
              </a:rPr>
              <a:t>Education</a:t>
            </a:r>
            <a:r>
              <a:rPr sz="2559" spc="4" dirty="0">
                <a:latin typeface="Calibri"/>
                <a:cs typeface="Calibri"/>
              </a:rPr>
              <a:t> </a:t>
            </a:r>
            <a:r>
              <a:rPr sz="2559" dirty="0">
                <a:latin typeface="Calibri"/>
                <a:cs typeface="Calibri"/>
              </a:rPr>
              <a:t>about</a:t>
            </a:r>
            <a:r>
              <a:rPr sz="2559" spc="4" dirty="0">
                <a:latin typeface="Calibri"/>
                <a:cs typeface="Calibri"/>
              </a:rPr>
              <a:t> </a:t>
            </a:r>
            <a:r>
              <a:rPr sz="2559" dirty="0">
                <a:latin typeface="Calibri"/>
                <a:cs typeface="Calibri"/>
              </a:rPr>
              <a:t>trauma</a:t>
            </a:r>
          </a:p>
          <a:p>
            <a:pPr>
              <a:lnSpc>
                <a:spcPts val="574"/>
              </a:lnSpc>
              <a:spcBef>
                <a:spcPts val="22"/>
              </a:spcBef>
              <a:buClr>
                <a:srgbClr val="24603B"/>
              </a:buClr>
              <a:buFont typeface="Arial"/>
              <a:buChar char="•"/>
            </a:pPr>
            <a:endParaRPr sz="618" dirty="0">
              <a:latin typeface="Calibri"/>
              <a:cs typeface="Calibri"/>
            </a:endParaRPr>
          </a:p>
          <a:p>
            <a:pPr marL="182041" indent="-170839">
              <a:buClr>
                <a:srgbClr val="24603B"/>
              </a:buClr>
              <a:buSzPct val="84745"/>
              <a:buFont typeface="Arial"/>
              <a:buChar char="•"/>
              <a:tabLst>
                <a:tab pos="182041" algn="l"/>
              </a:tabLst>
            </a:pPr>
            <a:r>
              <a:rPr sz="2559" dirty="0">
                <a:latin typeface="Calibri"/>
                <a:cs typeface="Calibri"/>
              </a:rPr>
              <a:t>Helping</a:t>
            </a:r>
            <a:r>
              <a:rPr sz="2559" spc="4" dirty="0">
                <a:latin typeface="Calibri"/>
                <a:cs typeface="Calibri"/>
              </a:rPr>
              <a:t> </a:t>
            </a:r>
            <a:r>
              <a:rPr sz="2559" spc="-12" dirty="0">
                <a:latin typeface="Calibri"/>
                <a:cs typeface="Calibri"/>
              </a:rPr>
              <a:t>r</a:t>
            </a:r>
            <a:r>
              <a:rPr sz="2559" dirty="0">
                <a:latin typeface="Calibri"/>
                <a:cs typeface="Calibri"/>
              </a:rPr>
              <a:t>e-establish</a:t>
            </a:r>
            <a:r>
              <a:rPr sz="2559" spc="4" dirty="0">
                <a:latin typeface="Calibri"/>
                <a:cs typeface="Calibri"/>
              </a:rPr>
              <a:t> </a:t>
            </a:r>
            <a:r>
              <a:rPr sz="2559" dirty="0">
                <a:latin typeface="Calibri"/>
                <a:cs typeface="Calibri"/>
              </a:rPr>
              <a:t>a</a:t>
            </a:r>
            <a:r>
              <a:rPr sz="2559" spc="4" dirty="0">
                <a:latin typeface="Calibri"/>
                <a:cs typeface="Calibri"/>
              </a:rPr>
              <a:t> </a:t>
            </a:r>
            <a:r>
              <a:rPr sz="2559" dirty="0">
                <a:latin typeface="Calibri"/>
                <a:cs typeface="Calibri"/>
              </a:rPr>
              <a:t>sense</a:t>
            </a:r>
            <a:r>
              <a:rPr sz="2559" spc="4" dirty="0">
                <a:latin typeface="Calibri"/>
                <a:cs typeface="Calibri"/>
              </a:rPr>
              <a:t> </a:t>
            </a:r>
            <a:r>
              <a:rPr sz="2559" dirty="0">
                <a:latin typeface="Calibri"/>
                <a:cs typeface="Calibri"/>
              </a:rPr>
              <a:t>o</a:t>
            </a:r>
            <a:r>
              <a:rPr sz="2559" spc="4" dirty="0">
                <a:latin typeface="Calibri"/>
                <a:cs typeface="Calibri"/>
              </a:rPr>
              <a:t>f </a:t>
            </a:r>
            <a:r>
              <a:rPr sz="2559" dirty="0">
                <a:latin typeface="Calibri"/>
                <a:cs typeface="Calibri"/>
              </a:rPr>
              <a:t>safety</a:t>
            </a:r>
          </a:p>
          <a:p>
            <a:pPr>
              <a:lnSpc>
                <a:spcPts val="529"/>
              </a:lnSpc>
              <a:spcBef>
                <a:spcPts val="4"/>
              </a:spcBef>
              <a:buClr>
                <a:srgbClr val="24603B"/>
              </a:buClr>
              <a:buFont typeface="Arial"/>
              <a:buChar char="•"/>
            </a:pPr>
            <a:endParaRPr sz="529" dirty="0">
              <a:latin typeface="Calibri"/>
              <a:cs typeface="Calibri"/>
            </a:endParaRPr>
          </a:p>
          <a:p>
            <a:pPr marL="177561" marR="1383516" indent="-166918">
              <a:lnSpc>
                <a:spcPct val="102800"/>
              </a:lnSpc>
              <a:buClr>
                <a:srgbClr val="24603B"/>
              </a:buClr>
              <a:buSzPct val="84745"/>
              <a:buFont typeface="Arial"/>
              <a:buChar char="•"/>
              <a:tabLst>
                <a:tab pos="182041" algn="l"/>
              </a:tabLst>
            </a:pPr>
            <a:r>
              <a:rPr sz="2559" spc="-128" dirty="0">
                <a:latin typeface="Calibri"/>
                <a:cs typeface="Calibri"/>
              </a:rPr>
              <a:t>T</a:t>
            </a:r>
            <a:r>
              <a:rPr sz="2559" dirty="0">
                <a:latin typeface="Calibri"/>
                <a:cs typeface="Calibri"/>
              </a:rPr>
              <a:t>eaching</a:t>
            </a:r>
            <a:r>
              <a:rPr sz="2559" spc="4" dirty="0">
                <a:latin typeface="Calibri"/>
                <a:cs typeface="Calibri"/>
              </a:rPr>
              <a:t> </a:t>
            </a:r>
            <a:r>
              <a:rPr sz="2559" dirty="0">
                <a:latin typeface="Calibri"/>
                <a:cs typeface="Calibri"/>
              </a:rPr>
              <a:t>techniques</a:t>
            </a:r>
            <a:r>
              <a:rPr sz="2559" spc="4" dirty="0">
                <a:latin typeface="Calibri"/>
                <a:cs typeface="Calibri"/>
              </a:rPr>
              <a:t> </a:t>
            </a:r>
            <a:r>
              <a:rPr sz="2559" dirty="0">
                <a:latin typeface="Calibri"/>
                <a:cs typeface="Calibri"/>
              </a:rPr>
              <a:t>for</a:t>
            </a:r>
            <a:r>
              <a:rPr sz="2559" spc="4" dirty="0">
                <a:latin typeface="Calibri"/>
                <a:cs typeface="Calibri"/>
              </a:rPr>
              <a:t> </a:t>
            </a:r>
            <a:r>
              <a:rPr sz="2559" dirty="0">
                <a:latin typeface="Calibri"/>
                <a:cs typeface="Calibri"/>
              </a:rPr>
              <a:t>dealing</a:t>
            </a:r>
            <a:r>
              <a:rPr sz="2559" spc="4" dirty="0">
                <a:latin typeface="Calibri"/>
                <a:cs typeface="Calibri"/>
              </a:rPr>
              <a:t> </a:t>
            </a:r>
            <a:r>
              <a:rPr sz="2559" dirty="0">
                <a:latin typeface="Calibri"/>
                <a:cs typeface="Calibri"/>
              </a:rPr>
              <a:t>with overwhelming</a:t>
            </a:r>
            <a:r>
              <a:rPr sz="2559" spc="4" dirty="0">
                <a:latin typeface="Calibri"/>
                <a:cs typeface="Calibri"/>
              </a:rPr>
              <a:t> </a:t>
            </a:r>
            <a:r>
              <a:rPr sz="2559" dirty="0">
                <a:latin typeface="Calibri"/>
                <a:cs typeface="Calibri"/>
              </a:rPr>
              <a:t>emotional</a:t>
            </a:r>
            <a:r>
              <a:rPr sz="2559" spc="4" dirty="0">
                <a:latin typeface="Calibri"/>
                <a:cs typeface="Calibri"/>
              </a:rPr>
              <a:t> </a:t>
            </a:r>
            <a:r>
              <a:rPr sz="2559" spc="-12" dirty="0">
                <a:latin typeface="Calibri"/>
                <a:cs typeface="Calibri"/>
              </a:rPr>
              <a:t>r</a:t>
            </a:r>
            <a:r>
              <a:rPr sz="2559" dirty="0">
                <a:latin typeface="Calibri"/>
                <a:cs typeface="Calibri"/>
              </a:rPr>
              <a:t>eactions</a:t>
            </a:r>
          </a:p>
          <a:p>
            <a:pPr>
              <a:lnSpc>
                <a:spcPts val="529"/>
              </a:lnSpc>
              <a:spcBef>
                <a:spcPts val="41"/>
              </a:spcBef>
              <a:buClr>
                <a:srgbClr val="24603B"/>
              </a:buClr>
              <a:buFont typeface="Arial"/>
              <a:buChar char="•"/>
            </a:pPr>
            <a:endParaRPr sz="529" dirty="0">
              <a:latin typeface="Calibri"/>
              <a:cs typeface="Calibri"/>
            </a:endParaRPr>
          </a:p>
          <a:p>
            <a:pPr marL="177561" marR="11202" indent="-166918">
              <a:lnSpc>
                <a:spcPct val="100800"/>
              </a:lnSpc>
              <a:buClr>
                <a:srgbClr val="24603B"/>
              </a:buClr>
              <a:buSzPct val="84745"/>
              <a:buFont typeface="Arial"/>
              <a:buChar char="•"/>
              <a:tabLst>
                <a:tab pos="182041" algn="l"/>
              </a:tabLst>
            </a:pPr>
            <a:r>
              <a:rPr sz="2559" spc="-4" dirty="0">
                <a:latin typeface="Calibri"/>
                <a:cs typeface="Calibri"/>
              </a:rPr>
              <a:t>A</a:t>
            </a:r>
            <a:r>
              <a:rPr sz="2559" dirty="0">
                <a:latin typeface="Calibri"/>
                <a:cs typeface="Calibri"/>
              </a:rPr>
              <a:t>n</a:t>
            </a:r>
            <a:r>
              <a:rPr sz="2559" spc="4" dirty="0">
                <a:latin typeface="Calibri"/>
                <a:cs typeface="Calibri"/>
              </a:rPr>
              <a:t> </a:t>
            </a:r>
            <a:r>
              <a:rPr sz="2559" dirty="0">
                <a:latin typeface="Calibri"/>
                <a:cs typeface="Calibri"/>
              </a:rPr>
              <a:t>opportunity</a:t>
            </a:r>
            <a:r>
              <a:rPr sz="2559" spc="4" dirty="0">
                <a:latin typeface="Calibri"/>
                <a:cs typeface="Calibri"/>
              </a:rPr>
              <a:t> </a:t>
            </a:r>
            <a:r>
              <a:rPr sz="2559" dirty="0">
                <a:latin typeface="Calibri"/>
                <a:cs typeface="Calibri"/>
              </a:rPr>
              <a:t>to</a:t>
            </a:r>
            <a:r>
              <a:rPr sz="2559" spc="4" dirty="0">
                <a:latin typeface="Calibri"/>
                <a:cs typeface="Calibri"/>
              </a:rPr>
              <a:t> </a:t>
            </a:r>
            <a:r>
              <a:rPr sz="2559" dirty="0">
                <a:latin typeface="Calibri"/>
                <a:cs typeface="Calibri"/>
              </a:rPr>
              <a:t>talk</a:t>
            </a:r>
            <a:r>
              <a:rPr sz="2559" spc="4" dirty="0">
                <a:latin typeface="Calibri"/>
                <a:cs typeface="Calibri"/>
              </a:rPr>
              <a:t> </a:t>
            </a:r>
            <a:r>
              <a:rPr sz="2559" dirty="0">
                <a:latin typeface="Calibri"/>
                <a:cs typeface="Calibri"/>
              </a:rPr>
              <a:t>about</a:t>
            </a:r>
            <a:r>
              <a:rPr sz="2559" spc="4" dirty="0">
                <a:latin typeface="Calibri"/>
                <a:cs typeface="Calibri"/>
              </a:rPr>
              <a:t> </a:t>
            </a:r>
            <a:r>
              <a:rPr sz="2559" dirty="0">
                <a:latin typeface="Calibri"/>
                <a:cs typeface="Calibri"/>
              </a:rPr>
              <a:t>and</a:t>
            </a:r>
            <a:r>
              <a:rPr sz="2559" spc="4" dirty="0">
                <a:latin typeface="Calibri"/>
                <a:cs typeface="Calibri"/>
              </a:rPr>
              <a:t> </a:t>
            </a:r>
            <a:r>
              <a:rPr sz="2559" dirty="0">
                <a:latin typeface="Calibri"/>
                <a:cs typeface="Calibri"/>
              </a:rPr>
              <a:t>make</a:t>
            </a:r>
            <a:r>
              <a:rPr sz="2559" spc="4" dirty="0">
                <a:latin typeface="Calibri"/>
                <a:cs typeface="Calibri"/>
              </a:rPr>
              <a:t> </a:t>
            </a:r>
            <a:r>
              <a:rPr sz="2559" dirty="0">
                <a:latin typeface="Calibri"/>
                <a:cs typeface="Calibri"/>
              </a:rPr>
              <a:t>sense o</a:t>
            </a:r>
            <a:r>
              <a:rPr sz="2559" spc="4" dirty="0">
                <a:latin typeface="Calibri"/>
                <a:cs typeface="Calibri"/>
              </a:rPr>
              <a:t>f </a:t>
            </a:r>
            <a:r>
              <a:rPr sz="2559" dirty="0">
                <a:latin typeface="Calibri"/>
                <a:cs typeface="Calibri"/>
              </a:rPr>
              <a:t>the</a:t>
            </a:r>
            <a:r>
              <a:rPr sz="2559" spc="4" dirty="0">
                <a:latin typeface="Calibri"/>
                <a:cs typeface="Calibri"/>
              </a:rPr>
              <a:t> </a:t>
            </a:r>
            <a:r>
              <a:rPr sz="2559" dirty="0">
                <a:latin typeface="Calibri"/>
                <a:cs typeface="Calibri"/>
              </a:rPr>
              <a:t>traumatic</a:t>
            </a:r>
            <a:r>
              <a:rPr sz="2559" spc="4" dirty="0">
                <a:latin typeface="Calibri"/>
                <a:cs typeface="Calibri"/>
              </a:rPr>
              <a:t> </a:t>
            </a:r>
            <a:r>
              <a:rPr sz="2559" dirty="0">
                <a:latin typeface="Calibri"/>
                <a:cs typeface="Calibri"/>
              </a:rPr>
              <a:t>experience</a:t>
            </a:r>
            <a:r>
              <a:rPr sz="2559" spc="4" dirty="0">
                <a:latin typeface="Calibri"/>
                <a:cs typeface="Calibri"/>
              </a:rPr>
              <a:t> </a:t>
            </a:r>
            <a:r>
              <a:rPr sz="2559" dirty="0">
                <a:latin typeface="Calibri"/>
                <a:cs typeface="Calibri"/>
              </a:rPr>
              <a:t>in</a:t>
            </a:r>
            <a:r>
              <a:rPr sz="2559" spc="4" dirty="0">
                <a:latin typeface="Calibri"/>
                <a:cs typeface="Calibri"/>
              </a:rPr>
              <a:t> </a:t>
            </a:r>
            <a:r>
              <a:rPr sz="2559" dirty="0">
                <a:latin typeface="Calibri"/>
                <a:cs typeface="Calibri"/>
              </a:rPr>
              <a:t>a</a:t>
            </a:r>
            <a:r>
              <a:rPr sz="2559" spc="4" dirty="0">
                <a:latin typeface="Calibri"/>
                <a:cs typeface="Calibri"/>
              </a:rPr>
              <a:t> </a:t>
            </a:r>
            <a:r>
              <a:rPr sz="2559" dirty="0">
                <a:latin typeface="Calibri"/>
                <a:cs typeface="Calibri"/>
              </a:rPr>
              <a:t>safe</a:t>
            </a:r>
            <a:r>
              <a:rPr sz="2559" spc="4" dirty="0">
                <a:latin typeface="Calibri"/>
                <a:cs typeface="Calibri"/>
              </a:rPr>
              <a:t>, accepting </a:t>
            </a:r>
            <a:r>
              <a:rPr sz="2559" dirty="0">
                <a:latin typeface="Calibri"/>
                <a:cs typeface="Calibri"/>
              </a:rPr>
              <a:t>envi</a:t>
            </a:r>
            <a:r>
              <a:rPr sz="2559" spc="-12" dirty="0">
                <a:latin typeface="Calibri"/>
                <a:cs typeface="Calibri"/>
              </a:rPr>
              <a:t>r</a:t>
            </a:r>
            <a:r>
              <a:rPr sz="2559" dirty="0">
                <a:latin typeface="Calibri"/>
                <a:cs typeface="Calibri"/>
              </a:rPr>
              <a:t>onment</a:t>
            </a:r>
          </a:p>
          <a:p>
            <a:pPr>
              <a:lnSpc>
                <a:spcPts val="794"/>
              </a:lnSpc>
              <a:spcBef>
                <a:spcPts val="6"/>
              </a:spcBef>
              <a:buClr>
                <a:srgbClr val="24603B"/>
              </a:buClr>
              <a:buFont typeface="Arial"/>
              <a:buChar char="•"/>
            </a:pPr>
            <a:endParaRPr sz="794" dirty="0">
              <a:latin typeface="Calibri"/>
              <a:cs typeface="Calibri"/>
            </a:endParaRPr>
          </a:p>
          <a:p>
            <a:pPr marL="177561" marR="1079926" indent="-166918">
              <a:lnSpc>
                <a:spcPts val="3114"/>
              </a:lnSpc>
              <a:buClr>
                <a:srgbClr val="24603B"/>
              </a:buClr>
              <a:buSzPct val="84745"/>
              <a:buFont typeface="Arial"/>
              <a:buChar char="•"/>
              <a:tabLst>
                <a:tab pos="182041" algn="l"/>
              </a:tabLst>
            </a:pPr>
            <a:r>
              <a:rPr sz="2559" dirty="0">
                <a:latin typeface="Calibri"/>
                <a:cs typeface="Calibri"/>
              </a:rPr>
              <a:t>Involvement</a:t>
            </a:r>
            <a:r>
              <a:rPr sz="2559" spc="4" dirty="0">
                <a:latin typeface="Calibri"/>
                <a:cs typeface="Calibri"/>
              </a:rPr>
              <a:t>, </a:t>
            </a:r>
            <a:r>
              <a:rPr sz="2559" dirty="0">
                <a:latin typeface="Calibri"/>
                <a:cs typeface="Calibri"/>
              </a:rPr>
              <a:t>when</a:t>
            </a:r>
            <a:r>
              <a:rPr sz="2559" spc="4" dirty="0">
                <a:latin typeface="Calibri"/>
                <a:cs typeface="Calibri"/>
              </a:rPr>
              <a:t> </a:t>
            </a:r>
            <a:r>
              <a:rPr sz="2559" dirty="0">
                <a:latin typeface="Calibri"/>
                <a:cs typeface="Calibri"/>
              </a:rPr>
              <a:t>possible</a:t>
            </a:r>
            <a:r>
              <a:rPr sz="2559" spc="4" dirty="0">
                <a:latin typeface="Calibri"/>
                <a:cs typeface="Calibri"/>
              </a:rPr>
              <a:t>, </a:t>
            </a:r>
            <a:r>
              <a:rPr sz="2559" dirty="0">
                <a:latin typeface="Calibri"/>
                <a:cs typeface="Calibri"/>
              </a:rPr>
              <a:t>o</a:t>
            </a:r>
            <a:r>
              <a:rPr sz="2559" spc="4" dirty="0">
                <a:latin typeface="Calibri"/>
                <a:cs typeface="Calibri"/>
              </a:rPr>
              <a:t>f </a:t>
            </a:r>
            <a:r>
              <a:rPr sz="2559" dirty="0">
                <a:latin typeface="Calibri"/>
                <a:cs typeface="Calibri"/>
              </a:rPr>
              <a:t>primary ca</a:t>
            </a:r>
            <a:r>
              <a:rPr sz="2559" spc="-12" dirty="0">
                <a:latin typeface="Calibri"/>
                <a:cs typeface="Calibri"/>
              </a:rPr>
              <a:t>r</a:t>
            </a:r>
            <a:r>
              <a:rPr sz="2559" dirty="0">
                <a:latin typeface="Calibri"/>
                <a:cs typeface="Calibri"/>
              </a:rPr>
              <a:t>egivers</a:t>
            </a:r>
            <a:r>
              <a:rPr sz="2559" spc="4" dirty="0">
                <a:latin typeface="Calibri"/>
                <a:cs typeface="Calibri"/>
              </a:rPr>
              <a:t> </a:t>
            </a:r>
            <a:r>
              <a:rPr sz="2559" dirty="0">
                <a:latin typeface="Calibri"/>
                <a:cs typeface="Calibri"/>
              </a:rPr>
              <a:t>in</a:t>
            </a:r>
            <a:r>
              <a:rPr sz="2559" spc="4" dirty="0">
                <a:latin typeface="Calibri"/>
                <a:cs typeface="Calibri"/>
              </a:rPr>
              <a:t> </a:t>
            </a:r>
            <a:r>
              <a:rPr sz="2559" dirty="0">
                <a:latin typeface="Calibri"/>
                <a:cs typeface="Calibri"/>
              </a:rPr>
              <a:t>the</a:t>
            </a:r>
            <a:r>
              <a:rPr sz="2559" spc="4" dirty="0">
                <a:latin typeface="Calibri"/>
                <a:cs typeface="Calibri"/>
              </a:rPr>
              <a:t> </a:t>
            </a:r>
            <a:r>
              <a:rPr sz="2559" dirty="0">
                <a:latin typeface="Calibri"/>
                <a:cs typeface="Calibri"/>
              </a:rPr>
              <a:t>healing</a:t>
            </a:r>
            <a:r>
              <a:rPr sz="2559" spc="4" dirty="0">
                <a:latin typeface="Calibri"/>
                <a:cs typeface="Calibri"/>
              </a:rPr>
              <a:t> </a:t>
            </a:r>
            <a:r>
              <a:rPr sz="2559" dirty="0">
                <a:latin typeface="Calibri"/>
                <a:cs typeface="Calibri"/>
              </a:rPr>
              <a:t>p</a:t>
            </a:r>
            <a:r>
              <a:rPr sz="2559" spc="-12" dirty="0">
                <a:latin typeface="Calibri"/>
                <a:cs typeface="Calibri"/>
              </a:rPr>
              <a:t>r</a:t>
            </a:r>
            <a:r>
              <a:rPr sz="2559" dirty="0">
                <a:latin typeface="Calibri"/>
                <a:cs typeface="Calibri"/>
              </a:rPr>
              <a:t>ocess</a:t>
            </a:r>
          </a:p>
        </p:txBody>
      </p:sp>
      <p:sp>
        <p:nvSpPr>
          <p:cNvPr id="9" name="object 9"/>
          <p:cNvSpPr/>
          <p:nvPr/>
        </p:nvSpPr>
        <p:spPr>
          <a:xfrm>
            <a:off x="7136796" y="1639727"/>
            <a:ext cx="3209873" cy="713508"/>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5995247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2244052" y="5729441"/>
            <a:ext cx="7723655" cy="458321"/>
          </a:xfrm>
          <a:prstGeom prst="rect">
            <a:avLst/>
          </a:prstGeom>
        </p:spPr>
        <p:txBody>
          <a:bodyPr vert="horz" wrap="square" lIns="0" tIns="0" rIns="0" bIns="0" rtlCol="0">
            <a:noAutofit/>
          </a:bodyPr>
          <a:lstStyle/>
          <a:p>
            <a:pPr marL="7142186" indent="383688">
              <a:lnSpc>
                <a:spcPct val="102099"/>
              </a:lnSpc>
            </a:pPr>
            <a:r>
              <a:rPr sz="1147" spc="-128" dirty="0">
                <a:solidFill>
                  <a:srgbClr val="FFFFFF"/>
                </a:solidFill>
                <a:latin typeface="Times New Roman"/>
                <a:cs typeface="Times New Roman"/>
              </a:rPr>
              <a:t>C</a:t>
            </a:r>
            <a:r>
              <a:rPr sz="1147" spc="93" dirty="0">
                <a:solidFill>
                  <a:srgbClr val="FFFFFF"/>
                </a:solidFill>
                <a:latin typeface="Times New Roman"/>
                <a:cs typeface="Times New Roman"/>
              </a:rPr>
              <a:t>e</a:t>
            </a:r>
            <a:r>
              <a:rPr sz="1147" spc="53" dirty="0">
                <a:solidFill>
                  <a:srgbClr val="FFFFFF"/>
                </a:solidFill>
                <a:latin typeface="Times New Roman"/>
                <a:cs typeface="Times New Roman"/>
              </a:rPr>
              <a:t> </a:t>
            </a:r>
            <a:r>
              <a:rPr sz="1147" spc="88" dirty="0">
                <a:solidFill>
                  <a:srgbClr val="FFFFFF"/>
                </a:solidFill>
                <a:latin typeface="Times New Roman"/>
                <a:cs typeface="Times New Roman"/>
              </a:rPr>
              <a:t>on</a:t>
            </a:r>
            <a:r>
              <a:rPr sz="1147" spc="-18" dirty="0">
                <a:solidFill>
                  <a:srgbClr val="FFFFFF"/>
                </a:solidFill>
                <a:latin typeface="Times New Roman"/>
                <a:cs typeface="Times New Roman"/>
              </a:rPr>
              <a:t> </a:t>
            </a:r>
            <a:r>
              <a:rPr sz="1147" spc="22" dirty="0">
                <a:solidFill>
                  <a:srgbClr val="FFFFFF"/>
                </a:solidFill>
                <a:latin typeface="Times New Roman"/>
                <a:cs typeface="Times New Roman"/>
              </a:rPr>
              <a:t>Disab</a:t>
            </a:r>
            <a:endParaRPr sz="1147">
              <a:latin typeface="Times New Roman"/>
              <a:cs typeface="Times New Roman"/>
            </a:endParaRPr>
          </a:p>
        </p:txBody>
      </p:sp>
      <p:sp>
        <p:nvSpPr>
          <p:cNvPr id="7" name="object 7"/>
          <p:cNvSpPr txBox="1"/>
          <p:nvPr/>
        </p:nvSpPr>
        <p:spPr>
          <a:xfrm>
            <a:off x="9926864" y="5733249"/>
            <a:ext cx="300318" cy="197224"/>
          </a:xfrm>
          <a:prstGeom prst="rect">
            <a:avLst/>
          </a:prstGeom>
        </p:spPr>
        <p:txBody>
          <a:bodyPr vert="horz" wrap="square" lIns="0" tIns="0" rIns="0" bIns="0" rtlCol="0">
            <a:noAutofit/>
          </a:bodyPr>
          <a:lstStyle/>
          <a:p>
            <a:pPr marL="11202"/>
            <a:r>
              <a:rPr sz="1147" spc="79" dirty="0">
                <a:solidFill>
                  <a:srgbClr val="FFFFFF"/>
                </a:solidFill>
                <a:latin typeface="Times New Roman"/>
                <a:cs typeface="Times New Roman"/>
              </a:rPr>
              <a:t>nter</a:t>
            </a:r>
            <a:endParaRPr sz="1147">
              <a:latin typeface="Times New Roman"/>
              <a:cs typeface="Times New Roman"/>
            </a:endParaRPr>
          </a:p>
        </p:txBody>
      </p:sp>
      <p:sp>
        <p:nvSpPr>
          <p:cNvPr id="8" name="object 8"/>
          <p:cNvSpPr txBox="1"/>
          <p:nvPr/>
        </p:nvSpPr>
        <p:spPr>
          <a:xfrm>
            <a:off x="9956384" y="5918597"/>
            <a:ext cx="270622" cy="197224"/>
          </a:xfrm>
          <a:prstGeom prst="rect">
            <a:avLst/>
          </a:prstGeom>
        </p:spPr>
        <p:txBody>
          <a:bodyPr vert="horz" wrap="square" lIns="0" tIns="0" rIns="0" bIns="0" rtlCol="0">
            <a:noAutofit/>
          </a:bodyPr>
          <a:lstStyle/>
          <a:p>
            <a:pPr marL="11202"/>
            <a:r>
              <a:rPr sz="1147" dirty="0">
                <a:solidFill>
                  <a:srgbClr val="FFFFFF"/>
                </a:solidFill>
                <a:latin typeface="Times New Roman"/>
                <a:cs typeface="Times New Roman"/>
              </a:rPr>
              <a:t>ility</a:t>
            </a:r>
            <a:endParaRPr sz="1147">
              <a:latin typeface="Times New Roman"/>
              <a:cs typeface="Times New Roman"/>
            </a:endParaRPr>
          </a:p>
        </p:txBody>
      </p:sp>
      <p:sp>
        <p:nvSpPr>
          <p:cNvPr id="9" name="object 9"/>
          <p:cNvSpPr txBox="1"/>
          <p:nvPr/>
        </p:nvSpPr>
        <p:spPr>
          <a:xfrm>
            <a:off x="9126242" y="6103938"/>
            <a:ext cx="1100978" cy="197224"/>
          </a:xfrm>
          <a:prstGeom prst="rect">
            <a:avLst/>
          </a:prstGeom>
        </p:spPr>
        <p:txBody>
          <a:bodyPr vert="horz" wrap="square" lIns="0" tIns="0" rIns="0" bIns="0" rtlCol="0">
            <a:noAutofit/>
          </a:bodyPr>
          <a:lstStyle/>
          <a:p>
            <a:pPr marL="11202"/>
            <a:r>
              <a:rPr sz="1147" spc="88" dirty="0">
                <a:solidFill>
                  <a:srgbClr val="FFFFFF"/>
                </a:solidFill>
                <a:latin typeface="Times New Roman"/>
                <a:cs typeface="Times New Roman"/>
              </a:rPr>
              <a:t>and</a:t>
            </a:r>
            <a:r>
              <a:rPr sz="1147" spc="-18" dirty="0">
                <a:solidFill>
                  <a:srgbClr val="FFFFFF"/>
                </a:solidFill>
                <a:latin typeface="Times New Roman"/>
                <a:cs typeface="Times New Roman"/>
              </a:rPr>
              <a:t> </a:t>
            </a:r>
            <a:r>
              <a:rPr sz="1147" spc="-128" dirty="0">
                <a:solidFill>
                  <a:srgbClr val="FFFFFF"/>
                </a:solidFill>
                <a:latin typeface="Times New Roman"/>
                <a:cs typeface="Times New Roman"/>
              </a:rPr>
              <a:t>C</a:t>
            </a:r>
            <a:r>
              <a:rPr sz="1147" spc="79" dirty="0">
                <a:solidFill>
                  <a:srgbClr val="FFFFFF"/>
                </a:solidFill>
                <a:latin typeface="Times New Roman"/>
                <a:cs typeface="Times New Roman"/>
              </a:rPr>
              <a:t>ommunity</a:t>
            </a:r>
            <a:endParaRPr sz="1147">
              <a:latin typeface="Times New Roman"/>
              <a:cs typeface="Times New Roman"/>
            </a:endParaRPr>
          </a:p>
        </p:txBody>
      </p:sp>
      <p:sp>
        <p:nvSpPr>
          <p:cNvPr id="11" name="object 11"/>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BS</a:t>
            </a:r>
            <a:r>
              <a:rPr spc="-22" dirty="0">
                <a:solidFill>
                  <a:srgbClr val="000000"/>
                </a:solidFill>
                <a:latin typeface="Calibri"/>
                <a:cs typeface="Calibri"/>
              </a:rPr>
              <a:t>P</a:t>
            </a:r>
            <a:r>
              <a:rPr spc="-184" dirty="0">
                <a:solidFill>
                  <a:srgbClr val="000000"/>
                </a:solidFill>
                <a:latin typeface="Calibri"/>
                <a:cs typeface="Calibri"/>
              </a:rPr>
              <a:t> </a:t>
            </a:r>
            <a:r>
              <a:rPr spc="-115" dirty="0">
                <a:solidFill>
                  <a:srgbClr val="000000"/>
                </a:solidFill>
                <a:latin typeface="Calibri"/>
                <a:cs typeface="Calibri"/>
              </a:rPr>
              <a:t>Strategie</a:t>
            </a:r>
            <a:r>
              <a:rPr spc="-18" dirty="0">
                <a:solidFill>
                  <a:srgbClr val="000000"/>
                </a:solidFill>
                <a:latin typeface="Calibri"/>
                <a:cs typeface="Calibri"/>
              </a:rPr>
              <a:t>s</a:t>
            </a:r>
            <a:r>
              <a:rPr spc="-184" dirty="0">
                <a:solidFill>
                  <a:srgbClr val="000000"/>
                </a:solidFill>
                <a:latin typeface="Calibri"/>
                <a:cs typeface="Calibri"/>
              </a:rPr>
              <a:t> </a:t>
            </a:r>
            <a:r>
              <a:rPr spc="-119" dirty="0">
                <a:solidFill>
                  <a:srgbClr val="000000"/>
                </a:solidFill>
                <a:latin typeface="Calibri"/>
                <a:cs typeface="Calibri"/>
              </a:rPr>
              <a:t>Base</a:t>
            </a:r>
            <a:r>
              <a:rPr spc="-26" dirty="0">
                <a:solidFill>
                  <a:srgbClr val="000000"/>
                </a:solidFill>
                <a:latin typeface="Calibri"/>
                <a:cs typeface="Calibri"/>
              </a:rPr>
              <a:t>d</a:t>
            </a:r>
            <a:r>
              <a:rPr spc="-190" dirty="0">
                <a:solidFill>
                  <a:srgbClr val="000000"/>
                </a:solidFill>
                <a:latin typeface="Calibri"/>
                <a:cs typeface="Calibri"/>
              </a:rPr>
              <a:t> </a:t>
            </a:r>
            <a:r>
              <a:rPr spc="-124" dirty="0">
                <a:solidFill>
                  <a:srgbClr val="000000"/>
                </a:solidFill>
                <a:latin typeface="Calibri"/>
                <a:cs typeface="Calibri"/>
              </a:rPr>
              <a:t>o</a:t>
            </a:r>
            <a:r>
              <a:rPr spc="-26" dirty="0">
                <a:solidFill>
                  <a:srgbClr val="000000"/>
                </a:solidFill>
                <a:latin typeface="Calibri"/>
                <a:cs typeface="Calibri"/>
              </a:rPr>
              <a:t>n</a:t>
            </a:r>
            <a:r>
              <a:rPr spc="-184" dirty="0">
                <a:solidFill>
                  <a:srgbClr val="000000"/>
                </a:solidFill>
                <a:latin typeface="Calibri"/>
                <a:cs typeface="Calibri"/>
              </a:rPr>
              <a:t> </a:t>
            </a:r>
            <a:r>
              <a:rPr spc="-124" dirty="0">
                <a:solidFill>
                  <a:srgbClr val="000000"/>
                </a:solidFill>
                <a:latin typeface="Calibri"/>
                <a:cs typeface="Calibri"/>
              </a:rPr>
              <a:t>FBA</a:t>
            </a:r>
            <a:endParaRPr dirty="0">
              <a:solidFill>
                <a:srgbClr val="000000"/>
              </a:solidFill>
              <a:latin typeface="Calibri"/>
              <a:cs typeface="Calibri"/>
            </a:endParaRPr>
          </a:p>
        </p:txBody>
      </p:sp>
      <p:sp>
        <p:nvSpPr>
          <p:cNvPr id="12" name="object 12"/>
          <p:cNvSpPr/>
          <p:nvPr/>
        </p:nvSpPr>
        <p:spPr>
          <a:xfrm>
            <a:off x="2244049" y="2040497"/>
            <a:ext cx="7703696" cy="676920"/>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E47026"/>
            </a:solidFill>
          </a:ln>
        </p:spPr>
        <p:txBody>
          <a:bodyPr wrap="square" lIns="0" tIns="0" rIns="0" bIns="0" rtlCol="0">
            <a:noAutofit/>
          </a:bodyPr>
          <a:lstStyle/>
          <a:p>
            <a:endParaRPr/>
          </a:p>
        </p:txBody>
      </p:sp>
      <p:sp>
        <p:nvSpPr>
          <p:cNvPr id="13" name="object 13"/>
          <p:cNvSpPr/>
          <p:nvPr/>
        </p:nvSpPr>
        <p:spPr>
          <a:xfrm>
            <a:off x="2629234" y="1805549"/>
            <a:ext cx="5392588" cy="469903"/>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E47026"/>
          </a:solidFill>
        </p:spPr>
        <p:txBody>
          <a:bodyPr wrap="square" lIns="0" tIns="0" rIns="0" bIns="0" rtlCol="0">
            <a:noAutofit/>
          </a:bodyPr>
          <a:lstStyle/>
          <a:p>
            <a:endParaRPr/>
          </a:p>
        </p:txBody>
      </p:sp>
      <p:sp>
        <p:nvSpPr>
          <p:cNvPr id="14" name="object 14"/>
          <p:cNvSpPr/>
          <p:nvPr/>
        </p:nvSpPr>
        <p:spPr>
          <a:xfrm>
            <a:off x="2629239" y="1805546"/>
            <a:ext cx="5392587" cy="469904"/>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5" name="object 15"/>
          <p:cNvSpPr/>
          <p:nvPr/>
        </p:nvSpPr>
        <p:spPr>
          <a:xfrm>
            <a:off x="2244049" y="3038329"/>
            <a:ext cx="7703696" cy="902561"/>
          </a:xfrm>
          <a:custGeom>
            <a:avLst/>
            <a:gdLst/>
            <a:ahLst/>
            <a:cxnLst/>
            <a:rect l="l" t="t" r="r" b="b"/>
            <a:pathLst>
              <a:path w="8730856" h="1022902">
                <a:moveTo>
                  <a:pt x="0" y="0"/>
                </a:moveTo>
                <a:lnTo>
                  <a:pt x="8730856" y="0"/>
                </a:lnTo>
                <a:lnTo>
                  <a:pt x="8730856" y="1022902"/>
                </a:lnTo>
                <a:lnTo>
                  <a:pt x="0" y="1022902"/>
                </a:lnTo>
                <a:lnTo>
                  <a:pt x="0" y="0"/>
                </a:lnTo>
                <a:close/>
              </a:path>
            </a:pathLst>
          </a:custGeom>
          <a:ln w="28042">
            <a:solidFill>
              <a:srgbClr val="D5D23F"/>
            </a:solidFill>
          </a:ln>
        </p:spPr>
        <p:txBody>
          <a:bodyPr wrap="square" lIns="0" tIns="0" rIns="0" bIns="0" rtlCol="0">
            <a:noAutofit/>
          </a:bodyPr>
          <a:lstStyle/>
          <a:p>
            <a:endParaRPr/>
          </a:p>
        </p:txBody>
      </p:sp>
      <p:sp>
        <p:nvSpPr>
          <p:cNvPr id="16" name="object 16"/>
          <p:cNvSpPr/>
          <p:nvPr/>
        </p:nvSpPr>
        <p:spPr>
          <a:xfrm>
            <a:off x="2629234" y="2803381"/>
            <a:ext cx="5392588" cy="469903"/>
          </a:xfrm>
          <a:custGeom>
            <a:avLst/>
            <a:gdLst/>
            <a:ahLst/>
            <a:cxnLst/>
            <a:rect l="l" t="t" r="r" b="b"/>
            <a:pathLst>
              <a:path w="6111600" h="532557">
                <a:moveTo>
                  <a:pt x="6022863" y="0"/>
                </a:moveTo>
                <a:lnTo>
                  <a:pt x="75848" y="929"/>
                </a:lnTo>
                <a:lnTo>
                  <a:pt x="37117" y="16554"/>
                </a:lnTo>
                <a:lnTo>
                  <a:pt x="10131" y="47536"/>
                </a:lnTo>
                <a:lnTo>
                  <a:pt x="0" y="88761"/>
                </a:lnTo>
                <a:lnTo>
                  <a:pt x="929" y="456687"/>
                </a:lnTo>
                <a:lnTo>
                  <a:pt x="16550" y="495430"/>
                </a:lnTo>
                <a:lnTo>
                  <a:pt x="47522" y="522424"/>
                </a:lnTo>
                <a:lnTo>
                  <a:pt x="88736" y="532557"/>
                </a:lnTo>
                <a:lnTo>
                  <a:pt x="6035751" y="531628"/>
                </a:lnTo>
                <a:lnTo>
                  <a:pt x="6074482" y="516002"/>
                </a:lnTo>
                <a:lnTo>
                  <a:pt x="6101469" y="485021"/>
                </a:lnTo>
                <a:lnTo>
                  <a:pt x="6111600" y="443796"/>
                </a:lnTo>
                <a:lnTo>
                  <a:pt x="6110671" y="75869"/>
                </a:lnTo>
                <a:lnTo>
                  <a:pt x="6095049" y="37127"/>
                </a:lnTo>
                <a:lnTo>
                  <a:pt x="6064076" y="10133"/>
                </a:lnTo>
                <a:lnTo>
                  <a:pt x="6022863" y="0"/>
                </a:lnTo>
                <a:close/>
              </a:path>
            </a:pathLst>
          </a:custGeom>
          <a:solidFill>
            <a:srgbClr val="D5D23F"/>
          </a:solidFill>
        </p:spPr>
        <p:txBody>
          <a:bodyPr wrap="square" lIns="0" tIns="0" rIns="0" bIns="0" rtlCol="0">
            <a:noAutofit/>
          </a:bodyPr>
          <a:lstStyle/>
          <a:p>
            <a:endParaRPr/>
          </a:p>
        </p:txBody>
      </p:sp>
      <p:sp>
        <p:nvSpPr>
          <p:cNvPr id="17" name="object 17"/>
          <p:cNvSpPr/>
          <p:nvPr/>
        </p:nvSpPr>
        <p:spPr>
          <a:xfrm>
            <a:off x="2629239" y="2803377"/>
            <a:ext cx="5392587" cy="469904"/>
          </a:xfrm>
          <a:custGeom>
            <a:avLst/>
            <a:gdLst/>
            <a:ahLst/>
            <a:cxnLst/>
            <a:rect l="l" t="t" r="r" b="b"/>
            <a:pathLst>
              <a:path w="6111599" h="532558">
                <a:moveTo>
                  <a:pt x="0" y="88762"/>
                </a:moveTo>
                <a:lnTo>
                  <a:pt x="10131" y="47536"/>
                </a:lnTo>
                <a:lnTo>
                  <a:pt x="37117" y="16555"/>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2"/>
                </a:lnTo>
                <a:close/>
              </a:path>
            </a:pathLst>
          </a:custGeom>
          <a:ln w="28042">
            <a:solidFill>
              <a:srgbClr val="FFFFFF"/>
            </a:solidFill>
          </a:ln>
        </p:spPr>
        <p:txBody>
          <a:bodyPr wrap="square" lIns="0" tIns="0" rIns="0" bIns="0" rtlCol="0">
            <a:noAutofit/>
          </a:bodyPr>
          <a:lstStyle/>
          <a:p>
            <a:endParaRPr/>
          </a:p>
        </p:txBody>
      </p:sp>
      <p:sp>
        <p:nvSpPr>
          <p:cNvPr id="18" name="object 18"/>
          <p:cNvSpPr/>
          <p:nvPr/>
        </p:nvSpPr>
        <p:spPr>
          <a:xfrm>
            <a:off x="2244049" y="4261799"/>
            <a:ext cx="7703696" cy="676920"/>
          </a:xfrm>
          <a:custGeom>
            <a:avLst/>
            <a:gdLst/>
            <a:ahLst/>
            <a:cxnLst/>
            <a:rect l="l" t="t" r="r" b="b"/>
            <a:pathLst>
              <a:path w="8730856" h="767176">
                <a:moveTo>
                  <a:pt x="0" y="0"/>
                </a:moveTo>
                <a:lnTo>
                  <a:pt x="8730856" y="0"/>
                </a:lnTo>
                <a:lnTo>
                  <a:pt x="8730856" y="767176"/>
                </a:lnTo>
                <a:lnTo>
                  <a:pt x="0" y="767176"/>
                </a:lnTo>
                <a:lnTo>
                  <a:pt x="0" y="0"/>
                </a:lnTo>
                <a:close/>
              </a:path>
            </a:pathLst>
          </a:custGeom>
          <a:ln w="28042">
            <a:solidFill>
              <a:srgbClr val="9FC6DC"/>
            </a:solidFill>
          </a:ln>
        </p:spPr>
        <p:txBody>
          <a:bodyPr wrap="square" lIns="0" tIns="0" rIns="0" bIns="0" rtlCol="0">
            <a:noAutofit/>
          </a:bodyPr>
          <a:lstStyle/>
          <a:p>
            <a:endParaRPr/>
          </a:p>
        </p:txBody>
      </p:sp>
      <p:sp>
        <p:nvSpPr>
          <p:cNvPr id="19" name="object 19"/>
          <p:cNvSpPr/>
          <p:nvPr/>
        </p:nvSpPr>
        <p:spPr>
          <a:xfrm>
            <a:off x="2629234" y="4026852"/>
            <a:ext cx="5392588" cy="469905"/>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2" y="522425"/>
                </a:lnTo>
                <a:lnTo>
                  <a:pt x="88736" y="532559"/>
                </a:lnTo>
                <a:lnTo>
                  <a:pt x="6035751" y="531629"/>
                </a:lnTo>
                <a:lnTo>
                  <a:pt x="6074482" y="516003"/>
                </a:lnTo>
                <a:lnTo>
                  <a:pt x="6101469" y="485022"/>
                </a:lnTo>
                <a:lnTo>
                  <a:pt x="6111600" y="443797"/>
                </a:lnTo>
                <a:lnTo>
                  <a:pt x="6110671" y="75869"/>
                </a:lnTo>
                <a:lnTo>
                  <a:pt x="6095049" y="37128"/>
                </a:lnTo>
                <a:lnTo>
                  <a:pt x="6064076" y="10134"/>
                </a:lnTo>
                <a:lnTo>
                  <a:pt x="6022863" y="0"/>
                </a:lnTo>
                <a:close/>
              </a:path>
            </a:pathLst>
          </a:custGeom>
          <a:solidFill>
            <a:srgbClr val="9FC6DC"/>
          </a:solidFill>
        </p:spPr>
        <p:txBody>
          <a:bodyPr wrap="square" lIns="0" tIns="0" rIns="0" bIns="0" rtlCol="0">
            <a:noAutofit/>
          </a:bodyPr>
          <a:lstStyle/>
          <a:p>
            <a:endParaRPr dirty="0"/>
          </a:p>
        </p:txBody>
      </p:sp>
      <p:sp>
        <p:nvSpPr>
          <p:cNvPr id="20" name="object 20"/>
          <p:cNvSpPr/>
          <p:nvPr/>
        </p:nvSpPr>
        <p:spPr>
          <a:xfrm>
            <a:off x="2629239" y="4026847"/>
            <a:ext cx="5392587" cy="469904"/>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1" name="object 21"/>
          <p:cNvSpPr/>
          <p:nvPr/>
        </p:nvSpPr>
        <p:spPr>
          <a:xfrm>
            <a:off x="2244049" y="5259631"/>
            <a:ext cx="7703696" cy="927632"/>
          </a:xfrm>
          <a:custGeom>
            <a:avLst/>
            <a:gdLst/>
            <a:ahLst/>
            <a:cxnLst/>
            <a:rect l="l" t="t" r="r" b="b"/>
            <a:pathLst>
              <a:path w="8730856" h="1051316">
                <a:moveTo>
                  <a:pt x="0" y="0"/>
                </a:moveTo>
                <a:lnTo>
                  <a:pt x="8730856" y="0"/>
                </a:lnTo>
                <a:lnTo>
                  <a:pt x="8730856" y="1051316"/>
                </a:lnTo>
                <a:lnTo>
                  <a:pt x="0" y="1051316"/>
                </a:lnTo>
                <a:lnTo>
                  <a:pt x="0" y="0"/>
                </a:lnTo>
                <a:close/>
              </a:path>
            </a:pathLst>
          </a:custGeom>
          <a:solidFill>
            <a:srgbClr val="FFFFFF"/>
          </a:solidFill>
        </p:spPr>
        <p:txBody>
          <a:bodyPr wrap="square" lIns="0" tIns="0" rIns="0" bIns="0" rtlCol="0">
            <a:noAutofit/>
          </a:bodyPr>
          <a:lstStyle/>
          <a:p>
            <a:endParaRPr/>
          </a:p>
        </p:txBody>
      </p:sp>
      <p:sp>
        <p:nvSpPr>
          <p:cNvPr id="22" name="object 22"/>
          <p:cNvSpPr/>
          <p:nvPr/>
        </p:nvSpPr>
        <p:spPr>
          <a:xfrm>
            <a:off x="2244049" y="5259631"/>
            <a:ext cx="7703696" cy="927632"/>
          </a:xfrm>
          <a:custGeom>
            <a:avLst/>
            <a:gdLst/>
            <a:ahLst/>
            <a:cxnLst/>
            <a:rect l="l" t="t" r="r" b="b"/>
            <a:pathLst>
              <a:path w="8730856" h="1051316">
                <a:moveTo>
                  <a:pt x="0" y="0"/>
                </a:moveTo>
                <a:lnTo>
                  <a:pt x="8730856" y="0"/>
                </a:lnTo>
                <a:lnTo>
                  <a:pt x="8730856" y="1051316"/>
                </a:lnTo>
                <a:lnTo>
                  <a:pt x="0" y="1051316"/>
                </a:lnTo>
                <a:lnTo>
                  <a:pt x="0" y="0"/>
                </a:lnTo>
                <a:close/>
              </a:path>
            </a:pathLst>
          </a:custGeom>
          <a:ln w="28042">
            <a:solidFill>
              <a:srgbClr val="941100"/>
            </a:solidFill>
          </a:ln>
        </p:spPr>
        <p:txBody>
          <a:bodyPr wrap="square" lIns="0" tIns="0" rIns="0" bIns="0" rtlCol="0">
            <a:noAutofit/>
          </a:bodyPr>
          <a:lstStyle/>
          <a:p>
            <a:endParaRPr/>
          </a:p>
        </p:txBody>
      </p:sp>
      <p:sp>
        <p:nvSpPr>
          <p:cNvPr id="23" name="object 23"/>
          <p:cNvSpPr/>
          <p:nvPr/>
        </p:nvSpPr>
        <p:spPr>
          <a:xfrm>
            <a:off x="2629234" y="5024682"/>
            <a:ext cx="5392588" cy="469905"/>
          </a:xfrm>
          <a:custGeom>
            <a:avLst/>
            <a:gdLst/>
            <a:ahLst/>
            <a:cxnLst/>
            <a:rect l="l" t="t" r="r" b="b"/>
            <a:pathLst>
              <a:path w="6111600" h="532559">
                <a:moveTo>
                  <a:pt x="6022863" y="0"/>
                </a:moveTo>
                <a:lnTo>
                  <a:pt x="75848" y="929"/>
                </a:lnTo>
                <a:lnTo>
                  <a:pt x="37117" y="16555"/>
                </a:lnTo>
                <a:lnTo>
                  <a:pt x="10131" y="47536"/>
                </a:lnTo>
                <a:lnTo>
                  <a:pt x="0" y="88761"/>
                </a:lnTo>
                <a:lnTo>
                  <a:pt x="929" y="456688"/>
                </a:lnTo>
                <a:lnTo>
                  <a:pt x="16550" y="495430"/>
                </a:lnTo>
                <a:lnTo>
                  <a:pt x="47523" y="522425"/>
                </a:lnTo>
                <a:lnTo>
                  <a:pt x="88736" y="532559"/>
                </a:lnTo>
                <a:lnTo>
                  <a:pt x="6035752" y="531629"/>
                </a:lnTo>
                <a:lnTo>
                  <a:pt x="6074483" y="516003"/>
                </a:lnTo>
                <a:lnTo>
                  <a:pt x="6101469" y="485021"/>
                </a:lnTo>
                <a:lnTo>
                  <a:pt x="6111600" y="443796"/>
                </a:lnTo>
                <a:lnTo>
                  <a:pt x="6110671" y="75869"/>
                </a:lnTo>
                <a:lnTo>
                  <a:pt x="6095049" y="37128"/>
                </a:lnTo>
                <a:lnTo>
                  <a:pt x="6064076" y="10134"/>
                </a:lnTo>
                <a:lnTo>
                  <a:pt x="6022863" y="0"/>
                </a:lnTo>
                <a:close/>
              </a:path>
            </a:pathLst>
          </a:custGeom>
          <a:solidFill>
            <a:srgbClr val="941100"/>
          </a:solidFill>
        </p:spPr>
        <p:txBody>
          <a:bodyPr wrap="square" lIns="0" tIns="0" rIns="0" bIns="0" rtlCol="0">
            <a:noAutofit/>
          </a:bodyPr>
          <a:lstStyle/>
          <a:p>
            <a:endParaRPr/>
          </a:p>
        </p:txBody>
      </p:sp>
      <p:sp>
        <p:nvSpPr>
          <p:cNvPr id="24" name="object 24"/>
          <p:cNvSpPr/>
          <p:nvPr/>
        </p:nvSpPr>
        <p:spPr>
          <a:xfrm>
            <a:off x="2629239" y="5024678"/>
            <a:ext cx="5392587" cy="469904"/>
          </a:xfrm>
          <a:custGeom>
            <a:avLst/>
            <a:gdLst/>
            <a:ahLst/>
            <a:cxnLst/>
            <a:rect l="l" t="t" r="r" b="b"/>
            <a:pathLst>
              <a:path w="6111599" h="532558">
                <a:moveTo>
                  <a:pt x="0" y="88761"/>
                </a:moveTo>
                <a:lnTo>
                  <a:pt x="10131" y="47536"/>
                </a:lnTo>
                <a:lnTo>
                  <a:pt x="37117" y="16554"/>
                </a:lnTo>
                <a:lnTo>
                  <a:pt x="75848" y="929"/>
                </a:lnTo>
                <a:lnTo>
                  <a:pt x="6022863" y="0"/>
                </a:lnTo>
                <a:lnTo>
                  <a:pt x="6037423" y="1189"/>
                </a:lnTo>
                <a:lnTo>
                  <a:pt x="6075791" y="17511"/>
                </a:lnTo>
                <a:lnTo>
                  <a:pt x="6102214" y="48989"/>
                </a:lnTo>
                <a:lnTo>
                  <a:pt x="6111599" y="443796"/>
                </a:lnTo>
                <a:lnTo>
                  <a:pt x="6110410" y="458361"/>
                </a:lnTo>
                <a:lnTo>
                  <a:pt x="6094093" y="496739"/>
                </a:lnTo>
                <a:lnTo>
                  <a:pt x="6062624" y="523170"/>
                </a:lnTo>
                <a:lnTo>
                  <a:pt x="88736" y="532558"/>
                </a:lnTo>
                <a:lnTo>
                  <a:pt x="74176" y="531369"/>
                </a:lnTo>
                <a:lnTo>
                  <a:pt x="35808" y="515047"/>
                </a:lnTo>
                <a:lnTo>
                  <a:pt x="9385" y="483569"/>
                </a:lnTo>
                <a:lnTo>
                  <a:pt x="0" y="88761"/>
                </a:lnTo>
                <a:close/>
              </a:path>
            </a:pathLst>
          </a:custGeom>
          <a:ln w="28042">
            <a:solidFill>
              <a:srgbClr val="FFFFFF"/>
            </a:solidFill>
          </a:ln>
        </p:spPr>
        <p:txBody>
          <a:bodyPr wrap="square" lIns="0" tIns="0" rIns="0" bIns="0" rtlCol="0">
            <a:noAutofit/>
          </a:bodyPr>
          <a:lstStyle/>
          <a:p>
            <a:endParaRPr/>
          </a:p>
        </p:txBody>
      </p:sp>
      <p:sp>
        <p:nvSpPr>
          <p:cNvPr id="25" name="object 25"/>
          <p:cNvSpPr txBox="1"/>
          <p:nvPr/>
        </p:nvSpPr>
        <p:spPr>
          <a:xfrm>
            <a:off x="2917455" y="1815356"/>
            <a:ext cx="6405843" cy="3468781"/>
          </a:xfrm>
          <a:prstGeom prst="rect">
            <a:avLst/>
          </a:prstGeom>
        </p:spPr>
        <p:txBody>
          <a:bodyPr vert="horz" wrap="square" lIns="0" tIns="0" rIns="0" bIns="0" rtlCol="0">
            <a:noAutofit/>
          </a:bodyPr>
          <a:lstStyle/>
          <a:p>
            <a:pPr marL="25206"/>
            <a:r>
              <a:rPr sz="1765" b="1" dirty="0">
                <a:solidFill>
                  <a:srgbClr val="FFFFFF"/>
                </a:solidFill>
                <a:latin typeface="Calibri"/>
                <a:cs typeface="Calibri"/>
              </a:rPr>
              <a:t>S</a:t>
            </a:r>
            <a:r>
              <a:rPr sz="1765" b="1" spc="-4" dirty="0">
                <a:solidFill>
                  <a:srgbClr val="FFFFFF"/>
                </a:solidFill>
                <a:latin typeface="Calibri"/>
                <a:cs typeface="Calibri"/>
              </a:rPr>
              <a:t>e</a:t>
            </a:r>
            <a:r>
              <a:rPr sz="1765" b="1" dirty="0">
                <a:solidFill>
                  <a:srgbClr val="FFFFFF"/>
                </a:solidFill>
                <a:latin typeface="Calibri"/>
                <a:cs typeface="Calibri"/>
              </a:rPr>
              <a:t>tting Event Strategies</a:t>
            </a:r>
            <a:endParaRPr sz="1765" dirty="0">
              <a:latin typeface="Calibri"/>
              <a:cs typeface="Calibri"/>
            </a:endParaRPr>
          </a:p>
          <a:p>
            <a:pPr>
              <a:lnSpc>
                <a:spcPts val="662"/>
              </a:lnSpc>
              <a:spcBef>
                <a:spcPts val="35"/>
              </a:spcBef>
            </a:pPr>
            <a:endParaRPr sz="1765" dirty="0">
              <a:latin typeface="Calibri"/>
              <a:cs typeface="Calibri"/>
            </a:endParaRPr>
          </a:p>
          <a:p>
            <a:pPr>
              <a:lnSpc>
                <a:spcPts val="882"/>
              </a:lnSpc>
            </a:pPr>
            <a:endParaRPr sz="1765" dirty="0">
              <a:latin typeface="Calibri"/>
              <a:cs typeface="Calibri"/>
            </a:endParaRPr>
          </a:p>
          <a:p>
            <a:pPr marL="165237" indent="-154595">
              <a:buFont typeface="Century Gothic"/>
              <a:buChar char="•"/>
              <a:tabLst>
                <a:tab pos="171399" algn="l"/>
              </a:tabLst>
            </a:pPr>
            <a:r>
              <a:rPr lang="en-US" sz="1765" dirty="0">
                <a:latin typeface="Calibri"/>
                <a:cs typeface="Calibri"/>
              </a:rPr>
              <a:t>u</a:t>
            </a:r>
            <a:r>
              <a:rPr sz="1765" dirty="0">
                <a:latin typeface="Calibri"/>
                <a:cs typeface="Calibri"/>
              </a:rPr>
              <a:t>nderstanding and add</a:t>
            </a:r>
            <a:r>
              <a:rPr sz="1765" spc="-9" dirty="0">
                <a:latin typeface="Calibri"/>
                <a:cs typeface="Calibri"/>
              </a:rPr>
              <a:t>r</a:t>
            </a:r>
            <a:r>
              <a:rPr sz="1765" dirty="0">
                <a:latin typeface="Calibri"/>
                <a:cs typeface="Calibri"/>
              </a:rPr>
              <a:t>essing p</a:t>
            </a:r>
            <a:r>
              <a:rPr sz="1765" spc="-9" dirty="0">
                <a:latin typeface="Calibri"/>
                <a:cs typeface="Calibri"/>
              </a:rPr>
              <a:t>r</a:t>
            </a:r>
            <a:r>
              <a:rPr sz="1765" dirty="0">
                <a:latin typeface="Calibri"/>
                <a:cs typeface="Calibri"/>
              </a:rPr>
              <a:t>ecipitating factors (if possible)</a:t>
            </a:r>
          </a:p>
          <a:p>
            <a:pPr>
              <a:lnSpc>
                <a:spcPts val="662"/>
              </a:lnSpc>
              <a:spcBef>
                <a:spcPts val="38"/>
              </a:spcBef>
              <a:buFont typeface="Century Gothic"/>
              <a:buChar char="•"/>
            </a:pPr>
            <a:endParaRPr sz="1765" dirty="0">
              <a:latin typeface="Calibri"/>
              <a:cs typeface="Calibri"/>
            </a:endParaRPr>
          </a:p>
          <a:p>
            <a:pPr>
              <a:lnSpc>
                <a:spcPts val="882"/>
              </a:lnSpc>
              <a:buFont typeface="Century Gothic"/>
              <a:buChar char="•"/>
            </a:pPr>
            <a:endParaRPr sz="1765" dirty="0">
              <a:latin typeface="Calibri"/>
              <a:cs typeface="Calibri"/>
            </a:endParaRPr>
          </a:p>
          <a:p>
            <a:pPr>
              <a:lnSpc>
                <a:spcPts val="882"/>
              </a:lnSpc>
              <a:buFont typeface="Century Gothic"/>
              <a:buChar char="•"/>
            </a:pPr>
            <a:endParaRPr sz="1765" dirty="0">
              <a:latin typeface="Calibri"/>
              <a:cs typeface="Calibri"/>
            </a:endParaRPr>
          </a:p>
          <a:p>
            <a:pPr marL="25206"/>
            <a:r>
              <a:rPr sz="1765" b="1" dirty="0">
                <a:solidFill>
                  <a:srgbClr val="FFFFFF"/>
                </a:solidFill>
                <a:latin typeface="Calibri"/>
                <a:cs typeface="Calibri"/>
              </a:rPr>
              <a:t>Antecedent Strategies</a:t>
            </a:r>
            <a:endParaRPr sz="1765" dirty="0">
              <a:latin typeface="Calibri"/>
              <a:cs typeface="Calibri"/>
            </a:endParaRPr>
          </a:p>
          <a:p>
            <a:pPr>
              <a:lnSpc>
                <a:spcPts val="882"/>
              </a:lnSpc>
            </a:pPr>
            <a:endParaRPr sz="1765" dirty="0">
              <a:latin typeface="Calibri"/>
              <a:cs typeface="Calibri"/>
            </a:endParaRPr>
          </a:p>
          <a:p>
            <a:pPr>
              <a:lnSpc>
                <a:spcPts val="882"/>
              </a:lnSpc>
              <a:spcBef>
                <a:spcPts val="55"/>
              </a:spcBef>
            </a:pPr>
            <a:endParaRPr sz="1765" dirty="0">
              <a:latin typeface="Calibri"/>
              <a:cs typeface="Calibri"/>
            </a:endParaRPr>
          </a:p>
          <a:p>
            <a:pPr marL="165237" marR="11202" indent="-154595">
              <a:lnSpc>
                <a:spcPts val="1685"/>
              </a:lnSpc>
              <a:buFont typeface="Century Gothic"/>
              <a:buChar char="•"/>
              <a:tabLst>
                <a:tab pos="171399" algn="l"/>
              </a:tabLst>
            </a:pPr>
            <a:r>
              <a:rPr lang="en-US" sz="1765" dirty="0">
                <a:latin typeface="Calibri"/>
                <a:cs typeface="Calibri"/>
              </a:rPr>
              <a:t>r</a:t>
            </a:r>
            <a:r>
              <a:rPr sz="1765" dirty="0">
                <a:latin typeface="Calibri"/>
                <a:cs typeface="Calibri"/>
              </a:rPr>
              <a:t>edesigning the lea</a:t>
            </a:r>
            <a:r>
              <a:rPr sz="1765" spc="31" dirty="0">
                <a:latin typeface="Calibri"/>
                <a:cs typeface="Calibri"/>
              </a:rPr>
              <a:t>r</a:t>
            </a:r>
            <a:r>
              <a:rPr sz="1765" dirty="0">
                <a:latin typeface="Calibri"/>
                <a:cs typeface="Calibri"/>
              </a:rPr>
              <a:t>ning and envi</a:t>
            </a:r>
            <a:r>
              <a:rPr sz="1765" spc="-9" dirty="0">
                <a:latin typeface="Calibri"/>
                <a:cs typeface="Calibri"/>
              </a:rPr>
              <a:t>r</a:t>
            </a:r>
            <a:r>
              <a:rPr sz="1765" dirty="0">
                <a:latin typeface="Calibri"/>
                <a:cs typeface="Calibri"/>
              </a:rPr>
              <a:t>onments to p</a:t>
            </a:r>
            <a:r>
              <a:rPr sz="1765" spc="-9" dirty="0">
                <a:latin typeface="Calibri"/>
                <a:cs typeface="Calibri"/>
              </a:rPr>
              <a:t>r</a:t>
            </a:r>
            <a:r>
              <a:rPr sz="1765" dirty="0">
                <a:latin typeface="Calibri"/>
                <a:cs typeface="Calibri"/>
              </a:rPr>
              <a:t>event p</a:t>
            </a:r>
            <a:r>
              <a:rPr sz="1765" spc="-9" dirty="0">
                <a:latin typeface="Calibri"/>
                <a:cs typeface="Calibri"/>
              </a:rPr>
              <a:t>r</a:t>
            </a:r>
            <a:r>
              <a:rPr sz="1765" dirty="0">
                <a:latin typeface="Calibri"/>
                <a:cs typeface="Calibri"/>
              </a:rPr>
              <a:t>oblem behaviors</a:t>
            </a:r>
          </a:p>
          <a:p>
            <a:pPr>
              <a:lnSpc>
                <a:spcPts val="750"/>
              </a:lnSpc>
              <a:spcBef>
                <a:spcPts val="22"/>
              </a:spcBef>
              <a:buFont typeface="Century Gothic"/>
              <a:buChar char="•"/>
            </a:pPr>
            <a:endParaRPr sz="1765" dirty="0">
              <a:latin typeface="Calibri"/>
              <a:cs typeface="Calibri"/>
            </a:endParaRPr>
          </a:p>
          <a:p>
            <a:pPr>
              <a:lnSpc>
                <a:spcPts val="882"/>
              </a:lnSpc>
              <a:buFont typeface="Century Gothic"/>
              <a:buChar char="•"/>
            </a:pPr>
            <a:endParaRPr sz="1765" dirty="0">
              <a:latin typeface="Calibri"/>
              <a:cs typeface="Calibri"/>
            </a:endParaRPr>
          </a:p>
          <a:p>
            <a:pPr>
              <a:lnSpc>
                <a:spcPts val="882"/>
              </a:lnSpc>
              <a:buFont typeface="Century Gothic"/>
              <a:buChar char="•"/>
            </a:pPr>
            <a:endParaRPr sz="1765" dirty="0">
              <a:latin typeface="Calibri"/>
              <a:cs typeface="Calibri"/>
            </a:endParaRPr>
          </a:p>
          <a:p>
            <a:pPr marL="25206"/>
            <a:r>
              <a:rPr lang="en-US" sz="1765" b="1" dirty="0">
                <a:solidFill>
                  <a:srgbClr val="FFFFFF"/>
                </a:solidFill>
                <a:latin typeface="Calibri"/>
                <a:cs typeface="Calibri"/>
              </a:rPr>
              <a:t>Behavior </a:t>
            </a:r>
            <a:r>
              <a:rPr sz="1765" b="1" dirty="0">
                <a:solidFill>
                  <a:srgbClr val="FFFFFF"/>
                </a:solidFill>
                <a:latin typeface="Calibri"/>
                <a:cs typeface="Calibri"/>
              </a:rPr>
              <a:t>Teaching Strategies</a:t>
            </a:r>
            <a:endParaRPr sz="1765" dirty="0">
              <a:latin typeface="Calibri"/>
              <a:cs typeface="Calibri"/>
            </a:endParaRPr>
          </a:p>
          <a:p>
            <a:pPr>
              <a:lnSpc>
                <a:spcPts val="662"/>
              </a:lnSpc>
              <a:spcBef>
                <a:spcPts val="35"/>
              </a:spcBef>
            </a:pPr>
            <a:endParaRPr sz="1765" dirty="0">
              <a:latin typeface="Calibri"/>
              <a:cs typeface="Calibri"/>
            </a:endParaRPr>
          </a:p>
          <a:p>
            <a:pPr>
              <a:lnSpc>
                <a:spcPts val="882"/>
              </a:lnSpc>
            </a:pPr>
            <a:endParaRPr sz="1765" dirty="0">
              <a:latin typeface="Calibri"/>
              <a:cs typeface="Calibri"/>
            </a:endParaRPr>
          </a:p>
          <a:p>
            <a:pPr marL="171399" indent="-160757">
              <a:buFont typeface="Century Gothic"/>
              <a:buChar char="•"/>
              <a:tabLst>
                <a:tab pos="171399" algn="l"/>
              </a:tabLst>
            </a:pPr>
            <a:r>
              <a:rPr sz="1765" dirty="0">
                <a:latin typeface="Calibri"/>
                <a:cs typeface="Calibri"/>
              </a:rPr>
              <a:t>defining, modeling, practicing new behaviors</a:t>
            </a:r>
          </a:p>
          <a:p>
            <a:pPr>
              <a:lnSpc>
                <a:spcPts val="662"/>
              </a:lnSpc>
              <a:spcBef>
                <a:spcPts val="38"/>
              </a:spcBef>
            </a:pPr>
            <a:endParaRPr sz="1765" dirty="0">
              <a:latin typeface="Calibri"/>
              <a:cs typeface="Calibri"/>
            </a:endParaRPr>
          </a:p>
          <a:p>
            <a:pPr>
              <a:lnSpc>
                <a:spcPts val="882"/>
              </a:lnSpc>
            </a:pPr>
            <a:endParaRPr sz="1765" dirty="0">
              <a:latin typeface="Calibri"/>
              <a:cs typeface="Calibri"/>
            </a:endParaRPr>
          </a:p>
          <a:p>
            <a:pPr>
              <a:lnSpc>
                <a:spcPts val="882"/>
              </a:lnSpc>
            </a:pPr>
            <a:endParaRPr sz="1765" dirty="0">
              <a:latin typeface="Calibri"/>
              <a:cs typeface="Calibri"/>
            </a:endParaRPr>
          </a:p>
          <a:p>
            <a:pPr marL="25206"/>
            <a:r>
              <a:rPr sz="1765" b="1" dirty="0">
                <a:solidFill>
                  <a:srgbClr val="FFFFFF"/>
                </a:solidFill>
                <a:latin typeface="Calibri"/>
                <a:cs typeface="Calibri"/>
              </a:rPr>
              <a:t>Consequence Strategies</a:t>
            </a:r>
            <a:endParaRPr sz="1765" dirty="0">
              <a:latin typeface="Calibri"/>
              <a:cs typeface="Calibri"/>
            </a:endParaRPr>
          </a:p>
        </p:txBody>
      </p:sp>
      <p:sp>
        <p:nvSpPr>
          <p:cNvPr id="26" name="object 26"/>
          <p:cNvSpPr txBox="1"/>
          <p:nvPr/>
        </p:nvSpPr>
        <p:spPr>
          <a:xfrm>
            <a:off x="2830736" y="5571417"/>
            <a:ext cx="5433732" cy="249331"/>
          </a:xfrm>
          <a:prstGeom prst="rect">
            <a:avLst/>
          </a:prstGeom>
        </p:spPr>
        <p:txBody>
          <a:bodyPr vert="horz" wrap="square" lIns="0" tIns="0" rIns="0" bIns="0" rtlCol="0">
            <a:noAutofit/>
          </a:bodyPr>
          <a:lstStyle/>
          <a:p>
            <a:pPr marL="171399" indent="-160757">
              <a:buFont typeface="Century Gothic"/>
              <a:buChar char="•"/>
              <a:tabLst>
                <a:tab pos="171399" algn="l"/>
              </a:tabLst>
            </a:pPr>
            <a:r>
              <a:rPr sz="1765" dirty="0">
                <a:latin typeface="Calibri"/>
                <a:cs typeface="Calibri"/>
              </a:rPr>
              <a:t>implementing specific to generalizable </a:t>
            </a:r>
            <a:r>
              <a:rPr sz="1765" spc="-9" dirty="0">
                <a:latin typeface="Calibri"/>
                <a:cs typeface="Calibri"/>
              </a:rPr>
              <a:t>r</a:t>
            </a:r>
            <a:r>
              <a:rPr sz="1765" dirty="0">
                <a:latin typeface="Calibri"/>
                <a:cs typeface="Calibri"/>
              </a:rPr>
              <a:t>einfo</a:t>
            </a:r>
            <a:r>
              <a:rPr sz="1765" spc="-12" dirty="0">
                <a:latin typeface="Calibri"/>
                <a:cs typeface="Calibri"/>
              </a:rPr>
              <a:t>r</a:t>
            </a:r>
            <a:r>
              <a:rPr sz="1765" dirty="0">
                <a:latin typeface="Calibri"/>
                <a:cs typeface="Calibri"/>
              </a:rPr>
              <a:t>cement</a:t>
            </a:r>
          </a:p>
        </p:txBody>
      </p:sp>
      <p:sp>
        <p:nvSpPr>
          <p:cNvPr id="27" name="object 27"/>
          <p:cNvSpPr txBox="1"/>
          <p:nvPr/>
        </p:nvSpPr>
        <p:spPr>
          <a:xfrm>
            <a:off x="2830736" y="5821146"/>
            <a:ext cx="1074644" cy="249331"/>
          </a:xfrm>
          <a:prstGeom prst="rect">
            <a:avLst/>
          </a:prstGeom>
        </p:spPr>
        <p:txBody>
          <a:bodyPr vert="horz" wrap="square" lIns="0" tIns="0" rIns="0" bIns="0" rtlCol="0">
            <a:noAutofit/>
          </a:bodyPr>
          <a:lstStyle/>
          <a:p>
            <a:pPr marL="171399" indent="-160757">
              <a:buFont typeface="Century Gothic"/>
              <a:buChar char="•"/>
              <a:tabLst>
                <a:tab pos="171399" algn="l"/>
              </a:tabLst>
            </a:pPr>
            <a:r>
              <a:rPr sz="1765" dirty="0">
                <a:latin typeface="Calibri"/>
                <a:cs typeface="Calibri"/>
              </a:rPr>
              <a:t>teaching</a:t>
            </a:r>
          </a:p>
        </p:txBody>
      </p:sp>
      <p:grpSp>
        <p:nvGrpSpPr>
          <p:cNvPr id="28" name="Group 27"/>
          <p:cNvGrpSpPr/>
          <p:nvPr/>
        </p:nvGrpSpPr>
        <p:grpSpPr>
          <a:xfrm>
            <a:off x="9023380" y="441978"/>
            <a:ext cx="1306703" cy="1169614"/>
            <a:chOff x="3184855" y="2847536"/>
            <a:chExt cx="2090530" cy="2273104"/>
          </a:xfrm>
        </p:grpSpPr>
        <p:sp>
          <p:nvSpPr>
            <p:cNvPr id="29" name="5-Point Star 28"/>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3772920" y="3753257"/>
              <a:ext cx="914400" cy="812866"/>
            </a:xfrm>
            <a:prstGeom prst="rect">
              <a:avLst/>
            </a:prstGeom>
            <a:noFill/>
          </p:spPr>
          <p:txBody>
            <a:bodyPr wrap="square" rtlCol="0">
              <a:spAutoFit/>
            </a:bodyPr>
            <a:lstStyle/>
            <a:p>
              <a:pPr algn="ctr"/>
              <a:r>
                <a:rPr lang="en-US" sz="2118" dirty="0">
                  <a:solidFill>
                    <a:schemeClr val="bg1"/>
                  </a:solidFill>
                  <a:latin typeface="+mj-lt"/>
                </a:rPr>
                <a:t>TFI</a:t>
              </a:r>
            </a:p>
          </p:txBody>
        </p:sp>
      </p:grpSp>
    </p:spTree>
    <p:extLst>
      <p:ext uri="{BB962C8B-B14F-4D97-AF65-F5344CB8AC3E}">
        <p14:creationId xmlns:p14="http://schemas.microsoft.com/office/powerpoint/2010/main" val="36183390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676806" y="5685381"/>
            <a:ext cx="1608855" cy="879675"/>
          </a:xfrm>
          <a:custGeom>
            <a:avLst/>
            <a:gdLst/>
            <a:ahLst/>
            <a:cxnLst/>
            <a:rect l="l" t="t" r="r" b="b"/>
            <a:pathLst>
              <a:path w="1823369" h="996965">
                <a:moveTo>
                  <a:pt x="0" y="996965"/>
                </a:moveTo>
                <a:lnTo>
                  <a:pt x="1823369" y="996965"/>
                </a:lnTo>
                <a:lnTo>
                  <a:pt x="1823369" y="0"/>
                </a:lnTo>
                <a:lnTo>
                  <a:pt x="0" y="0"/>
                </a:lnTo>
                <a:lnTo>
                  <a:pt x="0" y="996965"/>
                </a:lnTo>
                <a:close/>
              </a:path>
            </a:pathLst>
          </a:custGeom>
          <a:solidFill>
            <a:srgbClr val="007550"/>
          </a:solidFill>
        </p:spPr>
        <p:txBody>
          <a:bodyPr wrap="square" lIns="0" tIns="0" rIns="0" bIns="0" rtlCol="0">
            <a:noAutofit/>
          </a:bodyPr>
          <a:lstStyle/>
          <a:p>
            <a:endParaRPr/>
          </a:p>
        </p:txBody>
      </p:sp>
      <p:sp>
        <p:nvSpPr>
          <p:cNvPr id="3" name="object 3"/>
          <p:cNvSpPr/>
          <p:nvPr/>
        </p:nvSpPr>
        <p:spPr>
          <a:xfrm>
            <a:off x="8756259" y="5733507"/>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8771471" y="5748952"/>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8671004" y="5737509"/>
            <a:ext cx="553187" cy="75239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816068" y="5729438"/>
            <a:ext cx="8560174" cy="907116"/>
          </a:xfrm>
          <a:prstGeom prst="rect">
            <a:avLst/>
          </a:prstGeom>
        </p:spPr>
        <p:txBody>
          <a:bodyPr vert="horz" wrap="square" lIns="0" tIns="0" rIns="0" bIns="0" rtlCol="0">
            <a:noAutofit/>
          </a:bodyPr>
          <a:lstStyle/>
          <a:p>
            <a:pPr marL="7319186" marR="159637" indent="634625" algn="r">
              <a:lnSpc>
                <a:spcPct val="102099"/>
              </a:lnSpc>
            </a:pPr>
            <a:r>
              <a:rPr sz="1147" spc="-128" dirty="0">
                <a:solidFill>
                  <a:srgbClr val="FFFFFF"/>
                </a:solidFill>
                <a:latin typeface="Times New Roman"/>
                <a:cs typeface="Times New Roman"/>
              </a:rPr>
              <a:t>C</a:t>
            </a:r>
            <a:r>
              <a:rPr sz="1147" spc="84" dirty="0">
                <a:solidFill>
                  <a:srgbClr val="FFFFFF"/>
                </a:solidFill>
                <a:latin typeface="Times New Roman"/>
                <a:cs typeface="Times New Roman"/>
              </a:rPr>
              <a:t>enter</a:t>
            </a:r>
            <a:r>
              <a:rPr sz="1147" spc="53" dirty="0">
                <a:solidFill>
                  <a:srgbClr val="FFFFFF"/>
                </a:solidFill>
                <a:latin typeface="Times New Roman"/>
                <a:cs typeface="Times New Roman"/>
              </a:rPr>
              <a:t> </a:t>
            </a:r>
            <a:r>
              <a:rPr sz="1147" spc="88" dirty="0">
                <a:solidFill>
                  <a:srgbClr val="FFFFFF"/>
                </a:solidFill>
                <a:latin typeface="Times New Roman"/>
                <a:cs typeface="Times New Roman"/>
              </a:rPr>
              <a:t>on</a:t>
            </a:r>
            <a:r>
              <a:rPr sz="1147" spc="-18" dirty="0">
                <a:solidFill>
                  <a:srgbClr val="FFFFFF"/>
                </a:solidFill>
                <a:latin typeface="Times New Roman"/>
                <a:cs typeface="Times New Roman"/>
              </a:rPr>
              <a:t> </a:t>
            </a:r>
            <a:r>
              <a:rPr sz="1147" spc="12" dirty="0">
                <a:solidFill>
                  <a:srgbClr val="FFFFFF"/>
                </a:solidFill>
                <a:latin typeface="Times New Roman"/>
                <a:cs typeface="Times New Roman"/>
              </a:rPr>
              <a:t>Disability</a:t>
            </a:r>
            <a:r>
              <a:rPr sz="1147" spc="9" dirty="0">
                <a:solidFill>
                  <a:srgbClr val="FFFFFF"/>
                </a:solidFill>
                <a:latin typeface="Times New Roman"/>
                <a:cs typeface="Times New Roman"/>
              </a:rPr>
              <a:t> </a:t>
            </a:r>
            <a:r>
              <a:rPr sz="1147" spc="88" dirty="0">
                <a:solidFill>
                  <a:srgbClr val="FFFFFF"/>
                </a:solidFill>
                <a:latin typeface="Times New Roman"/>
                <a:cs typeface="Times New Roman"/>
              </a:rPr>
              <a:t>and</a:t>
            </a:r>
            <a:r>
              <a:rPr sz="1147" spc="-18" dirty="0">
                <a:solidFill>
                  <a:srgbClr val="FFFFFF"/>
                </a:solidFill>
                <a:latin typeface="Times New Roman"/>
                <a:cs typeface="Times New Roman"/>
              </a:rPr>
              <a:t> </a:t>
            </a:r>
            <a:r>
              <a:rPr sz="1147" spc="-128" dirty="0">
                <a:solidFill>
                  <a:srgbClr val="FFFFFF"/>
                </a:solidFill>
                <a:latin typeface="Times New Roman"/>
                <a:cs typeface="Times New Roman"/>
              </a:rPr>
              <a:t>C</a:t>
            </a:r>
            <a:r>
              <a:rPr sz="1147" spc="79" dirty="0">
                <a:solidFill>
                  <a:srgbClr val="FFFFFF"/>
                </a:solidFill>
                <a:latin typeface="Times New Roman"/>
                <a:cs typeface="Times New Roman"/>
              </a:rPr>
              <a:t>ommunity</a:t>
            </a:r>
            <a:endParaRPr sz="1147">
              <a:latin typeface="Times New Roman"/>
              <a:cs typeface="Times New Roman"/>
            </a:endParaRPr>
          </a:p>
          <a:p>
            <a:pPr marR="159637" algn="r">
              <a:spcBef>
                <a:spcPts val="26"/>
              </a:spcBef>
            </a:pPr>
            <a:r>
              <a:rPr sz="1147" spc="26" dirty="0">
                <a:solidFill>
                  <a:srgbClr val="FFFFFF"/>
                </a:solidFill>
                <a:latin typeface="Times New Roman"/>
                <a:cs typeface="Times New Roman"/>
              </a:rPr>
              <a:t>Inclusion</a:t>
            </a:r>
            <a:endParaRPr sz="1147">
              <a:latin typeface="Times New Roman"/>
              <a:cs typeface="Times New Roman"/>
            </a:endParaRPr>
          </a:p>
        </p:txBody>
      </p:sp>
      <p:sp>
        <p:nvSpPr>
          <p:cNvPr id="7" name="object 7"/>
          <p:cNvSpPr/>
          <p:nvPr/>
        </p:nvSpPr>
        <p:spPr>
          <a:xfrm>
            <a:off x="1906331" y="5922881"/>
            <a:ext cx="2762966" cy="659711"/>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25896" rIns="0" bIns="0" numCol="1" rtlCol="0" anchor="ctr" anchorCtr="0" compatLnSpc="1">
            <a:prstTxWarp prst="textNoShape">
              <a:avLst/>
            </a:prstTxWarp>
            <a:noAutofit/>
          </a:bodyPr>
          <a:lstStyle/>
          <a:p>
            <a:pPr marL="11202"/>
            <a:r>
              <a:rPr spc="-119" dirty="0">
                <a:solidFill>
                  <a:srgbClr val="000000"/>
                </a:solidFill>
                <a:latin typeface="Calibri"/>
                <a:cs typeface="Calibri"/>
              </a:rPr>
              <a:t>Resource</a:t>
            </a:r>
            <a:r>
              <a:rPr spc="-18" dirty="0">
                <a:solidFill>
                  <a:srgbClr val="000000"/>
                </a:solidFill>
                <a:latin typeface="Calibri"/>
                <a:cs typeface="Calibri"/>
              </a:rPr>
              <a:t>s</a:t>
            </a:r>
            <a:r>
              <a:rPr spc="-190" dirty="0">
                <a:solidFill>
                  <a:srgbClr val="000000"/>
                </a:solidFill>
                <a:latin typeface="Calibri"/>
                <a:cs typeface="Calibri"/>
              </a:rPr>
              <a:t> </a:t>
            </a:r>
            <a:r>
              <a:rPr spc="-115" dirty="0">
                <a:solidFill>
                  <a:srgbClr val="000000"/>
                </a:solidFill>
                <a:latin typeface="Calibri"/>
                <a:cs typeface="Calibri"/>
              </a:rPr>
              <a:t>fo</a:t>
            </a:r>
            <a:r>
              <a:rPr spc="-12" dirty="0">
                <a:solidFill>
                  <a:srgbClr val="000000"/>
                </a:solidFill>
                <a:latin typeface="Calibri"/>
                <a:cs typeface="Calibri"/>
              </a:rPr>
              <a:t>r</a:t>
            </a:r>
            <a:r>
              <a:rPr spc="-184" dirty="0">
                <a:solidFill>
                  <a:srgbClr val="000000"/>
                </a:solidFill>
                <a:latin typeface="Calibri"/>
                <a:cs typeface="Calibri"/>
              </a:rPr>
              <a:t> </a:t>
            </a:r>
            <a:r>
              <a:rPr spc="-115" dirty="0">
                <a:solidFill>
                  <a:srgbClr val="000000"/>
                </a:solidFill>
                <a:latin typeface="Calibri"/>
                <a:cs typeface="Calibri"/>
              </a:rPr>
              <a:t>Interventions</a:t>
            </a:r>
            <a:endParaRPr dirty="0">
              <a:solidFill>
                <a:srgbClr val="000000"/>
              </a:solidFill>
              <a:latin typeface="Calibri"/>
              <a:cs typeface="Calibri"/>
            </a:endParaRPr>
          </a:p>
        </p:txBody>
      </p:sp>
      <p:sp>
        <p:nvSpPr>
          <p:cNvPr id="9" name="object 9"/>
          <p:cNvSpPr txBox="1"/>
          <p:nvPr/>
        </p:nvSpPr>
        <p:spPr>
          <a:xfrm>
            <a:off x="2740677" y="1758384"/>
            <a:ext cx="6623797" cy="1349749"/>
          </a:xfrm>
          <a:prstGeom prst="rect">
            <a:avLst/>
          </a:prstGeom>
        </p:spPr>
        <p:txBody>
          <a:bodyPr vert="horz" wrap="square" lIns="0" tIns="0" rIns="0" bIns="0" rtlCol="0">
            <a:noAutofit/>
          </a:bodyPr>
          <a:lstStyle/>
          <a:p>
            <a:pPr marL="91860" algn="ctr"/>
            <a:r>
              <a:rPr sz="2559" u="heavy" dirty="0">
                <a:solidFill>
                  <a:srgbClr val="F7B615"/>
                </a:solidFill>
                <a:latin typeface="Calibri"/>
                <a:cs typeface="Calibri"/>
                <a:hlinkClick r:id="rId4"/>
              </a:rPr>
              <a:t>www</a:t>
            </a:r>
            <a:r>
              <a:rPr sz="2559" u="heavy" spc="4" dirty="0">
                <a:solidFill>
                  <a:srgbClr val="F7B615"/>
                </a:solidFill>
                <a:latin typeface="Calibri"/>
                <a:cs typeface="Calibri"/>
                <a:hlinkClick r:id="rId4"/>
              </a:rPr>
              <a:t>.pbisworld.com</a:t>
            </a:r>
            <a:endParaRPr sz="2559" dirty="0">
              <a:latin typeface="Calibri"/>
              <a:cs typeface="Calibri"/>
            </a:endParaRPr>
          </a:p>
          <a:p>
            <a:pPr>
              <a:lnSpc>
                <a:spcPts val="794"/>
              </a:lnSpc>
              <a:spcBef>
                <a:spcPts val="17"/>
              </a:spcBef>
            </a:pPr>
            <a:endParaRPr sz="794" dirty="0">
              <a:latin typeface="Calibri"/>
              <a:cs typeface="Calibri"/>
            </a:endParaRPr>
          </a:p>
          <a:p>
            <a:pPr>
              <a:lnSpc>
                <a:spcPts val="882"/>
              </a:lnSpc>
            </a:pPr>
            <a:endParaRPr sz="882" dirty="0">
              <a:latin typeface="Calibri"/>
              <a:cs typeface="Calibri"/>
            </a:endParaRPr>
          </a:p>
          <a:p>
            <a:pPr>
              <a:lnSpc>
                <a:spcPts val="882"/>
              </a:lnSpc>
            </a:pPr>
            <a:endParaRPr sz="882" dirty="0">
              <a:latin typeface="Calibri"/>
              <a:cs typeface="Calibri"/>
            </a:endParaRPr>
          </a:p>
          <a:p>
            <a:pPr>
              <a:lnSpc>
                <a:spcPts val="882"/>
              </a:lnSpc>
            </a:pPr>
            <a:endParaRPr sz="882" dirty="0">
              <a:latin typeface="Calibri"/>
              <a:cs typeface="Calibri"/>
            </a:endParaRPr>
          </a:p>
          <a:p>
            <a:pPr>
              <a:lnSpc>
                <a:spcPts val="882"/>
              </a:lnSpc>
            </a:pPr>
            <a:endParaRPr sz="882" dirty="0">
              <a:latin typeface="Calibri"/>
              <a:cs typeface="Calibri"/>
            </a:endParaRPr>
          </a:p>
          <a:p>
            <a:pPr algn="ctr">
              <a:lnSpc>
                <a:spcPct val="100000"/>
              </a:lnSpc>
            </a:pPr>
            <a:r>
              <a:rPr sz="2559" u="heavy" dirty="0">
                <a:solidFill>
                  <a:srgbClr val="F7B615"/>
                </a:solidFill>
                <a:latin typeface="Calibri"/>
                <a:cs typeface="Calibri"/>
                <a:hlinkClick r:id="rId5"/>
              </a:rPr>
              <a:t>http</a:t>
            </a:r>
            <a:r>
              <a:rPr sz="2559" u="heavy" spc="4" dirty="0">
                <a:solidFill>
                  <a:srgbClr val="F7B615"/>
                </a:solidFill>
                <a:latin typeface="Calibri"/>
                <a:cs typeface="Calibri"/>
                <a:hlinkClick r:id="rId5"/>
              </a:rPr>
              <a:t>://www.cccoe.net/social/skillslist.htm</a:t>
            </a:r>
            <a:endParaRPr sz="2559" dirty="0">
              <a:latin typeface="Calibri"/>
              <a:cs typeface="Calibri"/>
            </a:endParaRPr>
          </a:p>
        </p:txBody>
      </p:sp>
      <p:sp>
        <p:nvSpPr>
          <p:cNvPr id="10" name="object 10"/>
          <p:cNvSpPr/>
          <p:nvPr/>
        </p:nvSpPr>
        <p:spPr>
          <a:xfrm>
            <a:off x="1816068" y="3925055"/>
            <a:ext cx="8559663" cy="2711333"/>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4648806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8823" y="5729441"/>
            <a:ext cx="2033307" cy="745751"/>
          </a:xfrm>
          <a:prstGeom prst="rect">
            <a:avLst/>
          </a:prstGeom>
        </p:spPr>
        <p:txBody>
          <a:bodyPr vert="horz" wrap="square" lIns="0" tIns="0" rIns="0" bIns="0" rtlCol="0">
            <a:noAutofit/>
          </a:bodyPr>
          <a:lstStyle/>
          <a:p>
            <a:pPr marL="1008229" marR="5043" indent="634625" algn="r">
              <a:lnSpc>
                <a:spcPct val="102099"/>
              </a:lnSpc>
            </a:pPr>
            <a:r>
              <a:rPr sz="1147" spc="-128" dirty="0">
                <a:solidFill>
                  <a:srgbClr val="FFFFFF"/>
                </a:solidFill>
                <a:latin typeface="Times New Roman"/>
                <a:cs typeface="Times New Roman"/>
              </a:rPr>
              <a:t>C</a:t>
            </a:r>
            <a:r>
              <a:rPr sz="1147" spc="88" dirty="0">
                <a:solidFill>
                  <a:srgbClr val="FFFFFF"/>
                </a:solidFill>
                <a:latin typeface="Times New Roman"/>
                <a:cs typeface="Times New Roman"/>
              </a:rPr>
              <a:t>ente</a:t>
            </a:r>
            <a:r>
              <a:rPr sz="1147" spc="53" dirty="0">
                <a:solidFill>
                  <a:srgbClr val="FFFFFF"/>
                </a:solidFill>
                <a:latin typeface="Times New Roman"/>
                <a:cs typeface="Times New Roman"/>
              </a:rPr>
              <a:t> </a:t>
            </a:r>
            <a:r>
              <a:rPr sz="1147" spc="88" dirty="0">
                <a:solidFill>
                  <a:srgbClr val="FFFFFF"/>
                </a:solidFill>
                <a:latin typeface="Times New Roman"/>
                <a:cs typeface="Times New Roman"/>
              </a:rPr>
              <a:t>on</a:t>
            </a:r>
            <a:r>
              <a:rPr sz="1147" spc="-18" dirty="0">
                <a:solidFill>
                  <a:srgbClr val="FFFFFF"/>
                </a:solidFill>
                <a:latin typeface="Times New Roman"/>
                <a:cs typeface="Times New Roman"/>
              </a:rPr>
              <a:t> </a:t>
            </a:r>
            <a:r>
              <a:rPr sz="1147" spc="9" dirty="0">
                <a:solidFill>
                  <a:srgbClr val="FFFFFF"/>
                </a:solidFill>
                <a:latin typeface="Times New Roman"/>
                <a:cs typeface="Times New Roman"/>
              </a:rPr>
              <a:t>Disabilit</a:t>
            </a:r>
            <a:r>
              <a:rPr sz="1147" spc="4" dirty="0">
                <a:solidFill>
                  <a:srgbClr val="FFFFFF"/>
                </a:solidFill>
                <a:latin typeface="Times New Roman"/>
                <a:cs typeface="Times New Roman"/>
              </a:rPr>
              <a:t> </a:t>
            </a:r>
            <a:r>
              <a:rPr sz="1147" spc="88" dirty="0">
                <a:solidFill>
                  <a:srgbClr val="FFFFFF"/>
                </a:solidFill>
                <a:latin typeface="Times New Roman"/>
                <a:cs typeface="Times New Roman"/>
              </a:rPr>
              <a:t>and</a:t>
            </a:r>
            <a:r>
              <a:rPr sz="1147" spc="-18" dirty="0">
                <a:solidFill>
                  <a:srgbClr val="FFFFFF"/>
                </a:solidFill>
                <a:latin typeface="Times New Roman"/>
                <a:cs typeface="Times New Roman"/>
              </a:rPr>
              <a:t> </a:t>
            </a:r>
            <a:r>
              <a:rPr sz="1147" spc="-128" dirty="0">
                <a:solidFill>
                  <a:srgbClr val="FFFFFF"/>
                </a:solidFill>
                <a:latin typeface="Times New Roman"/>
                <a:cs typeface="Times New Roman"/>
              </a:rPr>
              <a:t>C</a:t>
            </a:r>
            <a:r>
              <a:rPr sz="1147" spc="79" dirty="0">
                <a:solidFill>
                  <a:srgbClr val="FFFFFF"/>
                </a:solidFill>
                <a:latin typeface="Times New Roman"/>
                <a:cs typeface="Times New Roman"/>
              </a:rPr>
              <a:t>ommunit</a:t>
            </a:r>
            <a:endParaRPr sz="1147">
              <a:latin typeface="Times New Roman"/>
              <a:cs typeface="Times New Roman"/>
            </a:endParaRPr>
          </a:p>
          <a:p>
            <a:pPr marR="34168" algn="r">
              <a:spcBef>
                <a:spcPts val="26"/>
              </a:spcBef>
            </a:pPr>
            <a:r>
              <a:rPr sz="1147" spc="18" dirty="0">
                <a:solidFill>
                  <a:srgbClr val="FFFFFF"/>
                </a:solidFill>
                <a:latin typeface="Times New Roman"/>
                <a:cs typeface="Times New Roman"/>
              </a:rPr>
              <a:t>Inclusio</a:t>
            </a:r>
            <a:endParaRPr sz="1147">
              <a:latin typeface="Times New Roman"/>
              <a:cs typeface="Times New Roman"/>
            </a:endParaRPr>
          </a:p>
        </p:txBody>
      </p:sp>
      <p:sp>
        <p:nvSpPr>
          <p:cNvPr id="3" name="object 3"/>
          <p:cNvSpPr txBox="1"/>
          <p:nvPr/>
        </p:nvSpPr>
        <p:spPr>
          <a:xfrm>
            <a:off x="10121834" y="5729437"/>
            <a:ext cx="105335" cy="571500"/>
          </a:xfrm>
          <a:prstGeom prst="rect">
            <a:avLst/>
          </a:prstGeom>
        </p:spPr>
        <p:txBody>
          <a:bodyPr vert="horz" wrap="square" lIns="0" tIns="0" rIns="0" bIns="0" rtlCol="0">
            <a:noAutofit/>
          </a:bodyPr>
          <a:lstStyle/>
          <a:p>
            <a:pPr marL="11202" marR="11202" indent="22964" algn="just">
              <a:lnSpc>
                <a:spcPct val="102099"/>
              </a:lnSpc>
            </a:pPr>
            <a:r>
              <a:rPr sz="1147" spc="66" dirty="0">
                <a:solidFill>
                  <a:srgbClr val="FFFFFF"/>
                </a:solidFill>
                <a:latin typeface="Times New Roman"/>
                <a:cs typeface="Times New Roman"/>
              </a:rPr>
              <a:t>r</a:t>
            </a:r>
            <a:r>
              <a:rPr sz="1147" spc="49" dirty="0">
                <a:solidFill>
                  <a:srgbClr val="FFFFFF"/>
                </a:solidFill>
                <a:latin typeface="Times New Roman"/>
                <a:cs typeface="Times New Roman"/>
              </a:rPr>
              <a:t> </a:t>
            </a:r>
            <a:r>
              <a:rPr sz="1147" spc="53" dirty="0">
                <a:solidFill>
                  <a:srgbClr val="FFFFFF"/>
                </a:solidFill>
                <a:latin typeface="Times New Roman"/>
                <a:cs typeface="Times New Roman"/>
              </a:rPr>
              <a:t>y</a:t>
            </a:r>
            <a:r>
              <a:rPr sz="1147" spc="40" dirty="0">
                <a:solidFill>
                  <a:srgbClr val="FFFFFF"/>
                </a:solidFill>
                <a:latin typeface="Times New Roman"/>
                <a:cs typeface="Times New Roman"/>
              </a:rPr>
              <a:t> y</a:t>
            </a:r>
            <a:endParaRPr sz="1147">
              <a:latin typeface="Times New Roman"/>
              <a:cs typeface="Times New Roman"/>
            </a:endParaRPr>
          </a:p>
        </p:txBody>
      </p:sp>
      <p:sp>
        <p:nvSpPr>
          <p:cNvPr id="4" name="object 4"/>
          <p:cNvSpPr/>
          <p:nvPr/>
        </p:nvSpPr>
        <p:spPr>
          <a:xfrm>
            <a:off x="1906331" y="5922881"/>
            <a:ext cx="2762966" cy="659711"/>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xfrm>
            <a:off x="838098" y="-18341"/>
            <a:ext cx="10515600" cy="1325563"/>
          </a:xfrm>
          <a:prstGeom prst="rect">
            <a:avLst/>
          </a:prstGeom>
        </p:spPr>
        <p:txBody>
          <a:bodyPr vert="horz" wrap="square" lIns="0" tIns="225896" rIns="0" bIns="0" numCol="1" rtlCol="0" anchor="ctr" anchorCtr="0" compatLnSpc="1">
            <a:prstTxWarp prst="textNoShape">
              <a:avLst/>
            </a:prstTxWarp>
            <a:noAutofit/>
          </a:bodyPr>
          <a:lstStyle/>
          <a:p>
            <a:pPr marL="11202">
              <a:lnSpc>
                <a:spcPts val="4418"/>
              </a:lnSpc>
            </a:pPr>
            <a:r>
              <a:rPr spc="-119" dirty="0">
                <a:solidFill>
                  <a:srgbClr val="000000"/>
                </a:solidFill>
                <a:latin typeface="Calibri"/>
                <a:cs typeface="Calibri"/>
              </a:rPr>
              <a:t>F-BS</a:t>
            </a:r>
            <a:r>
              <a:rPr spc="-22" dirty="0">
                <a:solidFill>
                  <a:srgbClr val="000000"/>
                </a:solidFill>
                <a:latin typeface="Calibri"/>
                <a:cs typeface="Calibri"/>
              </a:rPr>
              <a:t>P</a:t>
            </a:r>
            <a:r>
              <a:rPr spc="-184" dirty="0">
                <a:solidFill>
                  <a:srgbClr val="000000"/>
                </a:solidFill>
                <a:latin typeface="Calibri"/>
                <a:cs typeface="Calibri"/>
              </a:rPr>
              <a:t> </a:t>
            </a:r>
            <a:r>
              <a:rPr spc="-119" dirty="0">
                <a:solidFill>
                  <a:srgbClr val="000000"/>
                </a:solidFill>
                <a:latin typeface="Calibri"/>
                <a:cs typeface="Calibri"/>
              </a:rPr>
              <a:t>Strateg</a:t>
            </a:r>
            <a:r>
              <a:rPr spc="-22" dirty="0">
                <a:solidFill>
                  <a:srgbClr val="000000"/>
                </a:solidFill>
                <a:latin typeface="Calibri"/>
                <a:cs typeface="Calibri"/>
              </a:rPr>
              <a:t>y</a:t>
            </a:r>
            <a:r>
              <a:rPr spc="-184" dirty="0">
                <a:solidFill>
                  <a:srgbClr val="000000"/>
                </a:solidFill>
                <a:latin typeface="Calibri"/>
                <a:cs typeface="Calibri"/>
              </a:rPr>
              <a:t> </a:t>
            </a:r>
            <a:r>
              <a:rPr spc="-119" dirty="0">
                <a:solidFill>
                  <a:srgbClr val="000000"/>
                </a:solidFill>
                <a:latin typeface="Calibri"/>
                <a:cs typeface="Calibri"/>
              </a:rPr>
              <a:t>Types</a:t>
            </a:r>
            <a:endParaRPr dirty="0">
              <a:solidFill>
                <a:srgbClr val="000000"/>
              </a:solidFill>
              <a:latin typeface="Calibri"/>
              <a:cs typeface="Calibri"/>
            </a:endParaRPr>
          </a:p>
        </p:txBody>
      </p:sp>
      <p:sp>
        <p:nvSpPr>
          <p:cNvPr id="6" name="object 6"/>
          <p:cNvSpPr/>
          <p:nvPr/>
        </p:nvSpPr>
        <p:spPr>
          <a:xfrm>
            <a:off x="2053649" y="1356420"/>
            <a:ext cx="2009328" cy="467744"/>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7" name="object 7"/>
          <p:cNvSpPr/>
          <p:nvPr/>
        </p:nvSpPr>
        <p:spPr>
          <a:xfrm>
            <a:off x="4062982" y="1356420"/>
            <a:ext cx="2032919" cy="467744"/>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8" name="object 8"/>
          <p:cNvSpPr/>
          <p:nvPr/>
        </p:nvSpPr>
        <p:spPr>
          <a:xfrm>
            <a:off x="6095898" y="1356420"/>
            <a:ext cx="2032920" cy="467744"/>
          </a:xfrm>
          <a:custGeom>
            <a:avLst/>
            <a:gdLst/>
            <a:ahLst/>
            <a:cxnLst/>
            <a:rect l="l" t="t" r="r" b="b"/>
            <a:pathLst>
              <a:path w="2303976" h="530110">
                <a:moveTo>
                  <a:pt x="0" y="0"/>
                </a:moveTo>
                <a:lnTo>
                  <a:pt x="2303976" y="0"/>
                </a:lnTo>
                <a:lnTo>
                  <a:pt x="2303976"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9" name="object 9"/>
          <p:cNvSpPr/>
          <p:nvPr/>
        </p:nvSpPr>
        <p:spPr>
          <a:xfrm>
            <a:off x="8128823" y="1356420"/>
            <a:ext cx="2032919" cy="467744"/>
          </a:xfrm>
          <a:custGeom>
            <a:avLst/>
            <a:gdLst/>
            <a:ahLst/>
            <a:cxnLst/>
            <a:rect l="l" t="t" r="r" b="b"/>
            <a:pathLst>
              <a:path w="2303975" h="530110">
                <a:moveTo>
                  <a:pt x="0" y="0"/>
                </a:moveTo>
                <a:lnTo>
                  <a:pt x="2303975" y="0"/>
                </a:lnTo>
                <a:lnTo>
                  <a:pt x="2303975" y="530110"/>
                </a:lnTo>
                <a:lnTo>
                  <a:pt x="0" y="530110"/>
                </a:lnTo>
                <a:lnTo>
                  <a:pt x="0" y="0"/>
                </a:lnTo>
                <a:close/>
              </a:path>
            </a:pathLst>
          </a:custGeom>
          <a:solidFill>
            <a:srgbClr val="9FC6DC"/>
          </a:solidFill>
        </p:spPr>
        <p:txBody>
          <a:bodyPr wrap="square" lIns="0" tIns="0" rIns="0" bIns="0" rtlCol="0">
            <a:noAutofit/>
          </a:bodyPr>
          <a:lstStyle/>
          <a:p>
            <a:endParaRPr/>
          </a:p>
        </p:txBody>
      </p:sp>
      <p:sp>
        <p:nvSpPr>
          <p:cNvPr id="10" name="object 10"/>
          <p:cNvSpPr/>
          <p:nvPr/>
        </p:nvSpPr>
        <p:spPr>
          <a:xfrm>
            <a:off x="1906139" y="1824165"/>
            <a:ext cx="2156842" cy="5022348"/>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1" name="object 11"/>
          <p:cNvSpPr/>
          <p:nvPr/>
        </p:nvSpPr>
        <p:spPr>
          <a:xfrm>
            <a:off x="4062982" y="1824165"/>
            <a:ext cx="2032919" cy="5022348"/>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2" name="object 12"/>
          <p:cNvSpPr/>
          <p:nvPr/>
        </p:nvSpPr>
        <p:spPr>
          <a:xfrm>
            <a:off x="6179503" y="1842310"/>
            <a:ext cx="2032920" cy="4446439"/>
          </a:xfrm>
          <a:custGeom>
            <a:avLst/>
            <a:gdLst/>
            <a:ahLst/>
            <a:cxnLst/>
            <a:rect l="l" t="t" r="r" b="b"/>
            <a:pathLst>
              <a:path w="2303976" h="5195086">
                <a:moveTo>
                  <a:pt x="0" y="0"/>
                </a:moveTo>
                <a:lnTo>
                  <a:pt x="2303976" y="0"/>
                </a:lnTo>
                <a:lnTo>
                  <a:pt x="2303976"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3" name="object 13"/>
          <p:cNvSpPr/>
          <p:nvPr/>
        </p:nvSpPr>
        <p:spPr>
          <a:xfrm>
            <a:off x="8128822" y="1824169"/>
            <a:ext cx="2200130" cy="5033835"/>
          </a:xfrm>
          <a:custGeom>
            <a:avLst/>
            <a:gdLst/>
            <a:ahLst/>
            <a:cxnLst/>
            <a:rect l="l" t="t" r="r" b="b"/>
            <a:pathLst>
              <a:path w="2303975" h="5195086">
                <a:moveTo>
                  <a:pt x="0" y="0"/>
                </a:moveTo>
                <a:lnTo>
                  <a:pt x="2303975" y="0"/>
                </a:lnTo>
                <a:lnTo>
                  <a:pt x="2303975" y="5195086"/>
                </a:lnTo>
                <a:lnTo>
                  <a:pt x="0" y="5195086"/>
                </a:lnTo>
                <a:lnTo>
                  <a:pt x="0" y="0"/>
                </a:lnTo>
                <a:close/>
              </a:path>
            </a:pathLst>
          </a:custGeom>
          <a:solidFill>
            <a:srgbClr val="F1F5F9"/>
          </a:solidFill>
        </p:spPr>
        <p:txBody>
          <a:bodyPr wrap="square" lIns="0" tIns="0" rIns="0" bIns="0" rtlCol="0">
            <a:noAutofit/>
          </a:bodyPr>
          <a:lstStyle/>
          <a:p>
            <a:endParaRPr/>
          </a:p>
        </p:txBody>
      </p:sp>
      <p:sp>
        <p:nvSpPr>
          <p:cNvPr id="14" name="object 14"/>
          <p:cNvSpPr/>
          <p:nvPr/>
        </p:nvSpPr>
        <p:spPr>
          <a:xfrm>
            <a:off x="2024115" y="1824165"/>
            <a:ext cx="8143569"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5" name="object 15"/>
          <p:cNvSpPr/>
          <p:nvPr/>
        </p:nvSpPr>
        <p:spPr>
          <a:xfrm>
            <a:off x="2030057" y="1350479"/>
            <a:ext cx="0" cy="5063535"/>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6" name="object 16"/>
          <p:cNvSpPr/>
          <p:nvPr/>
        </p:nvSpPr>
        <p:spPr>
          <a:xfrm>
            <a:off x="10161739" y="1350479"/>
            <a:ext cx="0" cy="5063535"/>
          </a:xfrm>
          <a:custGeom>
            <a:avLst/>
            <a:gdLst/>
            <a:ahLst/>
            <a:cxnLst/>
            <a:rect l="l" t="t" r="r" b="b"/>
            <a:pathLst>
              <a:path h="5738673">
                <a:moveTo>
                  <a:pt x="0" y="0"/>
                </a:moveTo>
                <a:lnTo>
                  <a:pt x="0" y="5738673"/>
                </a:lnTo>
              </a:path>
            </a:pathLst>
          </a:custGeom>
          <a:ln w="13473">
            <a:solidFill>
              <a:srgbClr val="8FB9D4"/>
            </a:solidFill>
          </a:ln>
        </p:spPr>
        <p:txBody>
          <a:bodyPr wrap="square" lIns="0" tIns="0" rIns="0" bIns="0" rtlCol="0">
            <a:noAutofit/>
          </a:bodyPr>
          <a:lstStyle/>
          <a:p>
            <a:endParaRPr/>
          </a:p>
        </p:txBody>
      </p:sp>
      <p:sp>
        <p:nvSpPr>
          <p:cNvPr id="17" name="object 17"/>
          <p:cNvSpPr/>
          <p:nvPr/>
        </p:nvSpPr>
        <p:spPr>
          <a:xfrm>
            <a:off x="2024115" y="1356420"/>
            <a:ext cx="8143569"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8" name="object 18"/>
          <p:cNvSpPr/>
          <p:nvPr/>
        </p:nvSpPr>
        <p:spPr>
          <a:xfrm>
            <a:off x="2024115" y="6408064"/>
            <a:ext cx="8143569" cy="0"/>
          </a:xfrm>
          <a:custGeom>
            <a:avLst/>
            <a:gdLst/>
            <a:ahLst/>
            <a:cxnLst/>
            <a:rect l="l" t="t" r="r" b="b"/>
            <a:pathLst>
              <a:path w="9229378">
                <a:moveTo>
                  <a:pt x="0" y="0"/>
                </a:moveTo>
                <a:lnTo>
                  <a:pt x="9229378" y="0"/>
                </a:lnTo>
              </a:path>
            </a:pathLst>
          </a:custGeom>
          <a:ln w="13477">
            <a:solidFill>
              <a:srgbClr val="8FB9D4"/>
            </a:solidFill>
          </a:ln>
        </p:spPr>
        <p:txBody>
          <a:bodyPr wrap="square" lIns="0" tIns="0" rIns="0" bIns="0" rtlCol="0">
            <a:noAutofit/>
          </a:bodyPr>
          <a:lstStyle/>
          <a:p>
            <a:endParaRPr/>
          </a:p>
        </p:txBody>
      </p:sp>
      <p:sp>
        <p:nvSpPr>
          <p:cNvPr id="19" name="object 19"/>
          <p:cNvSpPr txBox="1"/>
          <p:nvPr/>
        </p:nvSpPr>
        <p:spPr>
          <a:xfrm>
            <a:off x="2433769" y="1384771"/>
            <a:ext cx="3127562" cy="278466"/>
          </a:xfrm>
          <a:prstGeom prst="rect">
            <a:avLst/>
          </a:prstGeom>
        </p:spPr>
        <p:txBody>
          <a:bodyPr vert="horz" wrap="square" lIns="0" tIns="0" rIns="0" bIns="0" rtlCol="0">
            <a:noAutofit/>
          </a:bodyPr>
          <a:lstStyle/>
          <a:p>
            <a:pPr marL="11202">
              <a:lnSpc>
                <a:spcPts val="2188"/>
              </a:lnSpc>
              <a:tabLst>
                <a:tab pos="1745917" algn="l"/>
              </a:tabLst>
            </a:pPr>
            <a:r>
              <a:rPr sz="1853" b="1" spc="9" dirty="0">
                <a:solidFill>
                  <a:srgbClr val="FFFFFF"/>
                </a:solidFill>
                <a:latin typeface="Calibri"/>
                <a:cs typeface="Calibri"/>
              </a:rPr>
              <a:t>S</a:t>
            </a:r>
            <a:r>
              <a:rPr sz="1853" b="1" spc="4" dirty="0">
                <a:solidFill>
                  <a:srgbClr val="FFFFFF"/>
                </a:solidFill>
                <a:latin typeface="Calibri"/>
                <a:cs typeface="Calibri"/>
              </a:rPr>
              <a:t>etting	Antece</a:t>
            </a:r>
            <a:r>
              <a:rPr sz="1853" b="1" spc="9" dirty="0">
                <a:solidFill>
                  <a:srgbClr val="FFFFFF"/>
                </a:solidFill>
                <a:latin typeface="Calibri"/>
                <a:cs typeface="Calibri"/>
              </a:rPr>
              <a:t>d</a:t>
            </a:r>
            <a:r>
              <a:rPr sz="1853" b="1" spc="4" dirty="0">
                <a:solidFill>
                  <a:srgbClr val="FFFFFF"/>
                </a:solidFill>
                <a:latin typeface="Calibri"/>
                <a:cs typeface="Calibri"/>
              </a:rPr>
              <a:t>ent</a:t>
            </a:r>
            <a:endParaRPr sz="1853" dirty="0">
              <a:latin typeface="Calibri"/>
              <a:cs typeface="Calibri"/>
            </a:endParaRPr>
          </a:p>
        </p:txBody>
      </p:sp>
      <p:sp>
        <p:nvSpPr>
          <p:cNvPr id="20" name="object 20"/>
          <p:cNvSpPr txBox="1"/>
          <p:nvPr/>
        </p:nvSpPr>
        <p:spPr>
          <a:xfrm>
            <a:off x="6599433" y="1401744"/>
            <a:ext cx="1030941" cy="289672"/>
          </a:xfrm>
          <a:prstGeom prst="rect">
            <a:avLst/>
          </a:prstGeom>
        </p:spPr>
        <p:txBody>
          <a:bodyPr vert="horz" wrap="square" lIns="0" tIns="0" rIns="0" bIns="0" rtlCol="0">
            <a:noAutofit/>
          </a:bodyPr>
          <a:lstStyle/>
          <a:p>
            <a:pPr marL="11202"/>
            <a:r>
              <a:rPr sz="1853" b="1" spc="9" dirty="0">
                <a:solidFill>
                  <a:srgbClr val="FFFFFF"/>
                </a:solidFill>
                <a:latin typeface="Calibri"/>
                <a:cs typeface="Calibri"/>
              </a:rPr>
              <a:t>Behavior</a:t>
            </a:r>
            <a:endParaRPr sz="1853" dirty="0">
              <a:latin typeface="Calibri"/>
              <a:cs typeface="Calibri"/>
            </a:endParaRPr>
          </a:p>
        </p:txBody>
      </p:sp>
      <p:sp>
        <p:nvSpPr>
          <p:cNvPr id="21" name="object 21"/>
          <p:cNvSpPr txBox="1"/>
          <p:nvPr/>
        </p:nvSpPr>
        <p:spPr>
          <a:xfrm>
            <a:off x="8318425" y="1401744"/>
            <a:ext cx="1658471" cy="289672"/>
          </a:xfrm>
          <a:prstGeom prst="rect">
            <a:avLst/>
          </a:prstGeom>
        </p:spPr>
        <p:txBody>
          <a:bodyPr vert="horz" wrap="square" lIns="0" tIns="0" rIns="0" bIns="0" rtlCol="0">
            <a:noAutofit/>
          </a:bodyPr>
          <a:lstStyle/>
          <a:p>
            <a:pPr marL="11202"/>
            <a:r>
              <a:rPr sz="1853" b="1" spc="4" dirty="0">
                <a:solidFill>
                  <a:srgbClr val="FFFFFF"/>
                </a:solidFill>
                <a:latin typeface="Calibri"/>
                <a:cs typeface="Calibri"/>
              </a:rPr>
              <a:t>Consequence</a:t>
            </a:r>
            <a:endParaRPr sz="1853" dirty="0">
              <a:latin typeface="Calibri"/>
              <a:cs typeface="Calibri"/>
            </a:endParaRPr>
          </a:p>
        </p:txBody>
      </p:sp>
      <p:sp>
        <p:nvSpPr>
          <p:cNvPr id="22" name="object 22"/>
          <p:cNvSpPr txBox="1"/>
          <p:nvPr/>
        </p:nvSpPr>
        <p:spPr>
          <a:xfrm>
            <a:off x="2104451" y="1881116"/>
            <a:ext cx="1866900" cy="2561104"/>
          </a:xfrm>
          <a:prstGeom prst="rect">
            <a:avLst/>
          </a:prstGeom>
        </p:spPr>
        <p:txBody>
          <a:bodyPr vert="horz" wrap="square" lIns="0" tIns="0" rIns="0" bIns="0" rtlCol="0">
            <a:noAutofit/>
          </a:bodyPr>
          <a:lstStyle/>
          <a:p>
            <a:pPr marL="272222" marR="262699" indent="-261580">
              <a:lnSpc>
                <a:spcPts val="1968"/>
              </a:lnSpc>
              <a:buFont typeface="Arial"/>
              <a:buChar char="•"/>
              <a:tabLst>
                <a:tab pos="278384" algn="l"/>
              </a:tabLst>
            </a:pPr>
            <a:r>
              <a:rPr sz="1677" dirty="0">
                <a:latin typeface="Calibri"/>
                <a:cs typeface="Calibri"/>
              </a:rPr>
              <a:t>St</a:t>
            </a:r>
            <a:r>
              <a:rPr sz="1677" spc="-35" dirty="0">
                <a:latin typeface="Calibri"/>
                <a:cs typeface="Calibri"/>
              </a:rPr>
              <a:t>r</a:t>
            </a:r>
            <a:r>
              <a:rPr sz="1677" dirty="0">
                <a:latin typeface="Calibri"/>
                <a:cs typeface="Calibri"/>
              </a:rPr>
              <a:t>engthening </a:t>
            </a:r>
            <a:r>
              <a:rPr sz="1677" spc="-35" dirty="0">
                <a:latin typeface="Calibri"/>
                <a:cs typeface="Calibri"/>
              </a:rPr>
              <a:t>r</a:t>
            </a:r>
            <a:r>
              <a:rPr sz="1677" dirty="0">
                <a:latin typeface="Calibri"/>
                <a:cs typeface="Calibri"/>
              </a:rPr>
              <a:t>elationships</a:t>
            </a:r>
          </a:p>
          <a:p>
            <a:pPr marL="272222" marR="123227" indent="-261580">
              <a:lnSpc>
                <a:spcPts val="1968"/>
              </a:lnSpc>
              <a:spcBef>
                <a:spcPts val="93"/>
              </a:spcBef>
              <a:buFont typeface="Arial"/>
              <a:buChar char="•"/>
              <a:tabLst>
                <a:tab pos="278384" algn="l"/>
              </a:tabLst>
            </a:pPr>
            <a:r>
              <a:rPr sz="1677" dirty="0">
                <a:latin typeface="Calibri"/>
                <a:cs typeface="Calibri"/>
              </a:rPr>
              <a:t>Home-school com</a:t>
            </a:r>
            <a:r>
              <a:rPr sz="1677" spc="-18" dirty="0">
                <a:latin typeface="Calibri"/>
                <a:cs typeface="Calibri"/>
              </a:rPr>
              <a:t>m</a:t>
            </a:r>
            <a:r>
              <a:rPr sz="1677" dirty="0">
                <a:latin typeface="Calibri"/>
                <a:cs typeface="Calibri"/>
              </a:rPr>
              <a:t>unication</a:t>
            </a:r>
          </a:p>
          <a:p>
            <a:pPr marL="272222" marR="11202" indent="-261580">
              <a:lnSpc>
                <a:spcPts val="1968"/>
              </a:lnSpc>
              <a:spcBef>
                <a:spcPts val="93"/>
              </a:spcBef>
              <a:buFont typeface="Arial"/>
              <a:buChar char="•"/>
              <a:tabLst>
                <a:tab pos="278384" algn="l"/>
              </a:tabLst>
            </a:pPr>
            <a:r>
              <a:rPr sz="1677" dirty="0">
                <a:latin typeface="Calibri"/>
                <a:cs typeface="Calibri"/>
              </a:rPr>
              <a:t>Home-to-school </a:t>
            </a:r>
            <a:r>
              <a:rPr sz="1677" spc="-35" dirty="0">
                <a:latin typeface="Calibri"/>
                <a:cs typeface="Calibri"/>
              </a:rPr>
              <a:t>r</a:t>
            </a:r>
            <a:r>
              <a:rPr sz="1677" dirty="0">
                <a:latin typeface="Calibri"/>
                <a:cs typeface="Calibri"/>
              </a:rPr>
              <a:t>ein</a:t>
            </a:r>
            <a:r>
              <a:rPr sz="1677" spc="-18" dirty="0">
                <a:latin typeface="Calibri"/>
                <a:cs typeface="Calibri"/>
              </a:rPr>
              <a:t>f</a:t>
            </a:r>
            <a:r>
              <a:rPr sz="1677" dirty="0">
                <a:latin typeface="Calibri"/>
                <a:cs typeface="Calibri"/>
              </a:rPr>
              <a:t>o</a:t>
            </a:r>
            <a:r>
              <a:rPr sz="1677" spc="-44" dirty="0">
                <a:latin typeface="Calibri"/>
                <a:cs typeface="Calibri"/>
              </a:rPr>
              <a:t>r</a:t>
            </a:r>
            <a:r>
              <a:rPr sz="1677" dirty="0">
                <a:latin typeface="Calibri"/>
                <a:cs typeface="Calibri"/>
              </a:rPr>
              <a:t>cement</a:t>
            </a:r>
          </a:p>
          <a:p>
            <a:pPr marL="278384" indent="-267740">
              <a:lnSpc>
                <a:spcPts val="2003"/>
              </a:lnSpc>
              <a:buFont typeface="Arial"/>
              <a:buChar char="•"/>
              <a:tabLst>
                <a:tab pos="278384" algn="l"/>
              </a:tabLst>
            </a:pPr>
            <a:r>
              <a:rPr sz="1677" dirty="0">
                <a:latin typeface="Calibri"/>
                <a:cs typeface="Calibri"/>
              </a:rPr>
              <a:t>Engaging families</a:t>
            </a:r>
          </a:p>
          <a:p>
            <a:pPr marL="272222" marR="48171" indent="-261580">
              <a:lnSpc>
                <a:spcPct val="100099"/>
              </a:lnSpc>
              <a:spcBef>
                <a:spcPts val="44"/>
              </a:spcBef>
              <a:buFont typeface="Arial"/>
              <a:buChar char="•"/>
              <a:tabLst>
                <a:tab pos="278384" algn="l"/>
              </a:tabLst>
            </a:pPr>
            <a:r>
              <a:rPr sz="1677" dirty="0">
                <a:latin typeface="Calibri"/>
                <a:cs typeface="Calibri"/>
              </a:rPr>
              <a:t>Coo</a:t>
            </a:r>
            <a:r>
              <a:rPr sz="1677" spc="-26" dirty="0">
                <a:latin typeface="Calibri"/>
                <a:cs typeface="Calibri"/>
              </a:rPr>
              <a:t>r</a:t>
            </a:r>
            <a:r>
              <a:rPr sz="1677" dirty="0">
                <a:latin typeface="Calibri"/>
                <a:cs typeface="Calibri"/>
              </a:rPr>
              <a:t>dination with com</a:t>
            </a:r>
            <a:r>
              <a:rPr sz="1677" spc="-18" dirty="0">
                <a:latin typeface="Calibri"/>
                <a:cs typeface="Calibri"/>
              </a:rPr>
              <a:t>m</a:t>
            </a:r>
            <a:r>
              <a:rPr sz="1677" dirty="0">
                <a:latin typeface="Calibri"/>
                <a:cs typeface="Calibri"/>
              </a:rPr>
              <a:t>unity p</a:t>
            </a:r>
            <a:r>
              <a:rPr sz="1677" spc="-44" dirty="0">
                <a:latin typeface="Calibri"/>
                <a:cs typeface="Calibri"/>
              </a:rPr>
              <a:t>r</a:t>
            </a:r>
            <a:r>
              <a:rPr sz="1677" spc="-18" dirty="0">
                <a:latin typeface="Calibri"/>
                <a:cs typeface="Calibri"/>
              </a:rPr>
              <a:t>o</a:t>
            </a:r>
            <a:r>
              <a:rPr sz="1677" dirty="0">
                <a:latin typeface="Calibri"/>
                <a:cs typeface="Calibri"/>
              </a:rPr>
              <a:t>viders</a:t>
            </a:r>
          </a:p>
        </p:txBody>
      </p:sp>
      <p:sp>
        <p:nvSpPr>
          <p:cNvPr id="23" name="object 23"/>
          <p:cNvSpPr txBox="1"/>
          <p:nvPr/>
        </p:nvSpPr>
        <p:spPr>
          <a:xfrm>
            <a:off x="4137371" y="1868121"/>
            <a:ext cx="2004406" cy="3858185"/>
          </a:xfrm>
          <a:prstGeom prst="rect">
            <a:avLst/>
          </a:prstGeom>
        </p:spPr>
        <p:txBody>
          <a:bodyPr vert="horz" wrap="square" lIns="0" tIns="0" rIns="0" bIns="0" rtlCol="0">
            <a:noAutofit/>
          </a:bodyPr>
          <a:lstStyle/>
          <a:p>
            <a:pPr marL="272222" indent="-261580">
              <a:buFont typeface="Arial"/>
              <a:buChar char="•"/>
              <a:tabLst>
                <a:tab pos="278384" algn="l"/>
              </a:tabLst>
            </a:pPr>
            <a:r>
              <a:rPr sz="1677" dirty="0">
                <a:latin typeface="Calibri"/>
                <a:cs typeface="Calibri"/>
              </a:rPr>
              <a:t>P</a:t>
            </a:r>
            <a:r>
              <a:rPr sz="1677" spc="-44" dirty="0">
                <a:latin typeface="Calibri"/>
                <a:cs typeface="Calibri"/>
              </a:rPr>
              <a:t>r</a:t>
            </a:r>
            <a:r>
              <a:rPr sz="1677" spc="-18" dirty="0">
                <a:latin typeface="Calibri"/>
                <a:cs typeface="Calibri"/>
              </a:rPr>
              <a:t>o</a:t>
            </a:r>
            <a:r>
              <a:rPr sz="1677" dirty="0">
                <a:latin typeface="Calibri"/>
                <a:cs typeface="Calibri"/>
              </a:rPr>
              <a:t>viding choices</a:t>
            </a:r>
          </a:p>
          <a:p>
            <a:pPr marL="278384" indent="-267740">
              <a:lnSpc>
                <a:spcPts val="1968"/>
              </a:lnSpc>
              <a:buFont typeface="Arial"/>
              <a:buChar char="•"/>
              <a:tabLst>
                <a:tab pos="278384" algn="l"/>
              </a:tabLst>
            </a:pPr>
            <a:r>
              <a:rPr sz="1677" spc="-212" dirty="0">
                <a:latin typeface="Calibri"/>
                <a:cs typeface="Calibri"/>
              </a:rPr>
              <a:t>T</a:t>
            </a:r>
            <a:r>
              <a:rPr sz="1677" dirty="0">
                <a:latin typeface="Calibri"/>
                <a:cs typeface="Calibri"/>
              </a:rPr>
              <a:t>ransition</a:t>
            </a:r>
          </a:p>
          <a:p>
            <a:pPr marL="272222">
              <a:spcBef>
                <a:spcPts val="49"/>
              </a:spcBef>
            </a:pPr>
            <a:r>
              <a:rPr sz="1677" dirty="0">
                <a:latin typeface="Calibri"/>
                <a:cs typeface="Calibri"/>
              </a:rPr>
              <a:t>suppo</a:t>
            </a:r>
            <a:r>
              <a:rPr sz="1677" spc="31" dirty="0">
                <a:latin typeface="Calibri"/>
                <a:cs typeface="Calibri"/>
              </a:rPr>
              <a:t>r</a:t>
            </a:r>
            <a:r>
              <a:rPr sz="1677" dirty="0">
                <a:latin typeface="Calibri"/>
                <a:cs typeface="Calibri"/>
              </a:rPr>
              <a:t>ts</a:t>
            </a:r>
          </a:p>
          <a:p>
            <a:pPr marL="278384" indent="-267740">
              <a:lnSpc>
                <a:spcPts val="1968"/>
              </a:lnSpc>
              <a:buFont typeface="Arial"/>
              <a:buChar char="•"/>
              <a:tabLst>
                <a:tab pos="278384" algn="l"/>
              </a:tabLst>
            </a:pPr>
            <a:r>
              <a:rPr sz="1677" dirty="0">
                <a:latin typeface="Calibri"/>
                <a:cs typeface="Calibri"/>
              </a:rPr>
              <a:t>E</a:t>
            </a:r>
            <a:r>
              <a:rPr sz="1677" spc="-26" dirty="0">
                <a:latin typeface="Calibri"/>
                <a:cs typeface="Calibri"/>
              </a:rPr>
              <a:t>n</a:t>
            </a:r>
            <a:r>
              <a:rPr sz="1677" dirty="0">
                <a:latin typeface="Calibri"/>
                <a:cs typeface="Calibri"/>
              </a:rPr>
              <a:t>vi</a:t>
            </a:r>
            <a:r>
              <a:rPr sz="1677" spc="-44" dirty="0">
                <a:latin typeface="Calibri"/>
                <a:cs typeface="Calibri"/>
              </a:rPr>
              <a:t>r</a:t>
            </a:r>
            <a:r>
              <a:rPr sz="1677" dirty="0">
                <a:latin typeface="Calibri"/>
                <a:cs typeface="Calibri"/>
              </a:rPr>
              <a:t>onmental</a:t>
            </a:r>
          </a:p>
          <a:p>
            <a:pPr marL="272222">
              <a:spcBef>
                <a:spcPts val="49"/>
              </a:spcBef>
            </a:pPr>
            <a:r>
              <a:rPr sz="1677" dirty="0">
                <a:latin typeface="Calibri"/>
                <a:cs typeface="Calibri"/>
              </a:rPr>
              <a:t>suppo</a:t>
            </a:r>
            <a:r>
              <a:rPr sz="1677" spc="31" dirty="0">
                <a:latin typeface="Calibri"/>
                <a:cs typeface="Calibri"/>
              </a:rPr>
              <a:t>r</a:t>
            </a:r>
            <a:r>
              <a:rPr sz="1677" dirty="0">
                <a:latin typeface="Calibri"/>
                <a:cs typeface="Calibri"/>
              </a:rPr>
              <a:t>ts</a:t>
            </a:r>
          </a:p>
          <a:p>
            <a:pPr marL="278384" indent="-267740">
              <a:lnSpc>
                <a:spcPts val="1968"/>
              </a:lnSpc>
              <a:buFont typeface="Arial"/>
              <a:buChar char="•"/>
              <a:tabLst>
                <a:tab pos="278384" algn="l"/>
              </a:tabLst>
            </a:pPr>
            <a:r>
              <a:rPr sz="1677" dirty="0">
                <a:latin typeface="Calibri"/>
                <a:cs typeface="Calibri"/>
              </a:rPr>
              <a:t>Cu</a:t>
            </a:r>
            <a:r>
              <a:rPr sz="1677" spc="-18" dirty="0">
                <a:latin typeface="Calibri"/>
                <a:cs typeface="Calibri"/>
              </a:rPr>
              <a:t>r</a:t>
            </a:r>
            <a:r>
              <a:rPr sz="1677" dirty="0">
                <a:latin typeface="Calibri"/>
                <a:cs typeface="Calibri"/>
              </a:rPr>
              <a:t>ricular</a:t>
            </a:r>
          </a:p>
          <a:p>
            <a:pPr marL="272222">
              <a:spcBef>
                <a:spcPts val="49"/>
              </a:spcBef>
            </a:pPr>
            <a:r>
              <a:rPr sz="1677" dirty="0">
                <a:latin typeface="Calibri"/>
                <a:cs typeface="Calibri"/>
              </a:rPr>
              <a:t>modification</a:t>
            </a:r>
          </a:p>
          <a:p>
            <a:pPr marL="272222" marR="455383" indent="-261580">
              <a:lnSpc>
                <a:spcPts val="1968"/>
              </a:lnSpc>
              <a:spcBef>
                <a:spcPts val="150"/>
              </a:spcBef>
              <a:buFont typeface="Arial"/>
              <a:buChar char="•"/>
              <a:tabLst>
                <a:tab pos="278384" algn="l"/>
              </a:tabLst>
            </a:pPr>
            <a:r>
              <a:rPr sz="1677" dirty="0">
                <a:latin typeface="Calibri"/>
                <a:cs typeface="Calibri"/>
              </a:rPr>
              <a:t>Adult </a:t>
            </a:r>
            <a:r>
              <a:rPr sz="1677" spc="-35" dirty="0">
                <a:latin typeface="Calibri"/>
                <a:cs typeface="Calibri"/>
              </a:rPr>
              <a:t>v</a:t>
            </a:r>
            <a:r>
              <a:rPr sz="1677" dirty="0">
                <a:latin typeface="Calibri"/>
                <a:cs typeface="Calibri"/>
              </a:rPr>
              <a:t>erbal beh</a:t>
            </a:r>
            <a:r>
              <a:rPr sz="1677" spc="-62" dirty="0">
                <a:latin typeface="Calibri"/>
                <a:cs typeface="Calibri"/>
              </a:rPr>
              <a:t>a</a:t>
            </a:r>
            <a:r>
              <a:rPr sz="1677" dirty="0">
                <a:latin typeface="Calibri"/>
                <a:cs typeface="Calibri"/>
              </a:rPr>
              <a:t>vior</a:t>
            </a:r>
          </a:p>
          <a:p>
            <a:pPr marL="272222" marR="425696" indent="-261580">
              <a:lnSpc>
                <a:spcPts val="2056"/>
              </a:lnSpc>
              <a:spcBef>
                <a:spcPts val="22"/>
              </a:spcBef>
              <a:buFont typeface="Arial"/>
              <a:buChar char="•"/>
              <a:tabLst>
                <a:tab pos="278384" algn="l"/>
              </a:tabLst>
            </a:pPr>
            <a:r>
              <a:rPr sz="1677" dirty="0">
                <a:latin typeface="Calibri"/>
                <a:cs typeface="Calibri"/>
              </a:rPr>
              <a:t>Class</a:t>
            </a:r>
            <a:r>
              <a:rPr sz="1677" spc="-44" dirty="0">
                <a:latin typeface="Calibri"/>
                <a:cs typeface="Calibri"/>
              </a:rPr>
              <a:t>r</a:t>
            </a:r>
            <a:r>
              <a:rPr sz="1677" dirty="0">
                <a:latin typeface="Calibri"/>
                <a:cs typeface="Calibri"/>
              </a:rPr>
              <a:t>oom management</a:t>
            </a:r>
          </a:p>
          <a:p>
            <a:pPr marL="278384" indent="-267740">
              <a:lnSpc>
                <a:spcPts val="1893"/>
              </a:lnSpc>
              <a:buFont typeface="Arial"/>
              <a:buChar char="•"/>
              <a:tabLst>
                <a:tab pos="278384" algn="l"/>
              </a:tabLst>
            </a:pPr>
            <a:r>
              <a:rPr sz="1677" dirty="0">
                <a:latin typeface="Calibri"/>
                <a:cs typeface="Calibri"/>
              </a:rPr>
              <a:t>Inc</a:t>
            </a:r>
            <a:r>
              <a:rPr sz="1677" spc="-35" dirty="0">
                <a:latin typeface="Calibri"/>
                <a:cs typeface="Calibri"/>
              </a:rPr>
              <a:t>r</a:t>
            </a:r>
            <a:r>
              <a:rPr sz="1677" dirty="0">
                <a:latin typeface="Calibri"/>
                <a:cs typeface="Calibri"/>
              </a:rPr>
              <a:t>ease</a:t>
            </a:r>
          </a:p>
          <a:p>
            <a:pPr marL="272222" marR="271661">
              <a:lnSpc>
                <a:spcPts val="1968"/>
              </a:lnSpc>
              <a:spcBef>
                <a:spcPts val="150"/>
              </a:spcBef>
            </a:pPr>
            <a:r>
              <a:rPr sz="1677" dirty="0">
                <a:latin typeface="Calibri"/>
                <a:cs typeface="Calibri"/>
              </a:rPr>
              <a:t>noncontingent </a:t>
            </a:r>
            <a:r>
              <a:rPr sz="1677" spc="-35" dirty="0">
                <a:latin typeface="Calibri"/>
                <a:cs typeface="Calibri"/>
              </a:rPr>
              <a:t>r</a:t>
            </a:r>
            <a:r>
              <a:rPr sz="1677" dirty="0">
                <a:latin typeface="Calibri"/>
                <a:cs typeface="Calibri"/>
              </a:rPr>
              <a:t>ein</a:t>
            </a:r>
            <a:r>
              <a:rPr sz="1677" spc="-18" dirty="0">
                <a:latin typeface="Calibri"/>
                <a:cs typeface="Calibri"/>
              </a:rPr>
              <a:t>f</a:t>
            </a:r>
            <a:r>
              <a:rPr sz="1677" dirty="0">
                <a:latin typeface="Calibri"/>
                <a:cs typeface="Calibri"/>
              </a:rPr>
              <a:t>o</a:t>
            </a:r>
            <a:r>
              <a:rPr sz="1677" spc="-44" dirty="0">
                <a:latin typeface="Calibri"/>
                <a:cs typeface="Calibri"/>
              </a:rPr>
              <a:t>r</a:t>
            </a:r>
            <a:r>
              <a:rPr sz="1677" dirty="0">
                <a:latin typeface="Calibri"/>
                <a:cs typeface="Calibri"/>
              </a:rPr>
              <a:t>cement</a:t>
            </a:r>
          </a:p>
          <a:p>
            <a:pPr marL="278384" indent="-267740">
              <a:lnSpc>
                <a:spcPts val="2003"/>
              </a:lnSpc>
              <a:buFont typeface="Arial"/>
              <a:buChar char="•"/>
              <a:tabLst>
                <a:tab pos="278384" algn="l"/>
              </a:tabLst>
            </a:pPr>
            <a:r>
              <a:rPr sz="1677" spc="-44" dirty="0">
                <a:latin typeface="Calibri"/>
                <a:cs typeface="Calibri"/>
              </a:rPr>
              <a:t>P</a:t>
            </a:r>
            <a:r>
              <a:rPr sz="1677" dirty="0">
                <a:latin typeface="Calibri"/>
                <a:cs typeface="Calibri"/>
              </a:rPr>
              <a:t>eer suppo</a:t>
            </a:r>
            <a:r>
              <a:rPr sz="1677" spc="31" dirty="0">
                <a:latin typeface="Calibri"/>
                <a:cs typeface="Calibri"/>
              </a:rPr>
              <a:t>r</a:t>
            </a:r>
            <a:r>
              <a:rPr sz="1677" dirty="0">
                <a:latin typeface="Calibri"/>
                <a:cs typeface="Calibri"/>
              </a:rPr>
              <a:t>t</a:t>
            </a:r>
          </a:p>
        </p:txBody>
      </p:sp>
      <p:sp>
        <p:nvSpPr>
          <p:cNvPr id="24" name="object 24"/>
          <p:cNvSpPr txBox="1"/>
          <p:nvPr/>
        </p:nvSpPr>
        <p:spPr>
          <a:xfrm>
            <a:off x="4137372" y="5753100"/>
            <a:ext cx="1530163" cy="266700"/>
          </a:xfrm>
          <a:prstGeom prst="rect">
            <a:avLst/>
          </a:prstGeom>
        </p:spPr>
        <p:txBody>
          <a:bodyPr vert="horz" wrap="square" lIns="0" tIns="0" rIns="0" bIns="0" rtlCol="0">
            <a:noAutofit/>
          </a:bodyPr>
          <a:lstStyle/>
          <a:p>
            <a:pPr marL="278384" indent="-267740">
              <a:buFont typeface="Arial"/>
              <a:buChar char="•"/>
              <a:tabLst>
                <a:tab pos="278384" algn="l"/>
              </a:tabLst>
            </a:pPr>
            <a:r>
              <a:rPr sz="1677" spc="-44" dirty="0">
                <a:latin typeface="Calibri" panose="020F0502020204030204" pitchFamily="34" charset="0"/>
                <a:cs typeface="Calibri" panose="020F0502020204030204" pitchFamily="34" charset="0"/>
              </a:rPr>
              <a:t>P</a:t>
            </a:r>
            <a:r>
              <a:rPr sz="1677" dirty="0">
                <a:latin typeface="Calibri" panose="020F0502020204030204" pitchFamily="34" charset="0"/>
                <a:cs typeface="Calibri" panose="020F0502020204030204" pitchFamily="34" charset="0"/>
              </a:rPr>
              <a:t>eer modeling</a:t>
            </a:r>
          </a:p>
        </p:txBody>
      </p:sp>
      <p:sp>
        <p:nvSpPr>
          <p:cNvPr id="25" name="object 25"/>
          <p:cNvSpPr txBox="1"/>
          <p:nvPr/>
        </p:nvSpPr>
        <p:spPr>
          <a:xfrm>
            <a:off x="6170291" y="1868117"/>
            <a:ext cx="1866900" cy="3085540"/>
          </a:xfrm>
          <a:prstGeom prst="rect">
            <a:avLst/>
          </a:prstGeom>
        </p:spPr>
        <p:txBody>
          <a:bodyPr vert="horz" wrap="square" lIns="0" tIns="0" rIns="0" bIns="0" rtlCol="0">
            <a:noAutofit/>
          </a:bodyPr>
          <a:lstStyle/>
          <a:p>
            <a:pPr marL="272222" indent="-261580">
              <a:buFont typeface="Arial"/>
              <a:buChar char="•"/>
              <a:tabLst>
                <a:tab pos="278384" algn="l"/>
              </a:tabLst>
            </a:pPr>
            <a:r>
              <a:rPr sz="1677" dirty="0">
                <a:latin typeface="Calibri"/>
                <a:cs typeface="Calibri"/>
              </a:rPr>
              <a:t>Academic skills</a:t>
            </a:r>
          </a:p>
          <a:p>
            <a:pPr marL="278384" indent="-267740">
              <a:lnSpc>
                <a:spcPts val="1968"/>
              </a:lnSpc>
              <a:buFont typeface="Arial"/>
              <a:buChar char="•"/>
              <a:tabLst>
                <a:tab pos="278384" algn="l"/>
              </a:tabLst>
            </a:pPr>
            <a:r>
              <a:rPr sz="1677" dirty="0">
                <a:latin typeface="Calibri"/>
                <a:cs typeface="Calibri"/>
              </a:rPr>
              <a:t>P</a:t>
            </a:r>
            <a:r>
              <a:rPr sz="1677" spc="-44" dirty="0">
                <a:latin typeface="Calibri"/>
                <a:cs typeface="Calibri"/>
              </a:rPr>
              <a:t>r</a:t>
            </a:r>
            <a:r>
              <a:rPr sz="1677" dirty="0">
                <a:latin typeface="Calibri"/>
                <a:cs typeface="Calibri"/>
              </a:rPr>
              <a:t>oblem-solving</a:t>
            </a:r>
          </a:p>
          <a:p>
            <a:pPr marL="278384" indent="-267740">
              <a:spcBef>
                <a:spcPts val="49"/>
              </a:spcBef>
              <a:buFont typeface="Arial"/>
              <a:buChar char="•"/>
              <a:tabLst>
                <a:tab pos="278384" algn="l"/>
              </a:tabLst>
            </a:pPr>
            <a:r>
              <a:rPr sz="1677" dirty="0">
                <a:latin typeface="Calibri"/>
                <a:cs typeface="Calibri"/>
              </a:rPr>
              <a:t>Coping</a:t>
            </a:r>
          </a:p>
          <a:p>
            <a:pPr marL="278384" indent="-267740">
              <a:lnSpc>
                <a:spcPts val="1968"/>
              </a:lnSpc>
              <a:buFont typeface="Arial"/>
              <a:buChar char="•"/>
              <a:tabLst>
                <a:tab pos="278384" algn="l"/>
              </a:tabLst>
            </a:pPr>
            <a:r>
              <a:rPr sz="1677" dirty="0">
                <a:latin typeface="Calibri"/>
                <a:cs typeface="Calibri"/>
              </a:rPr>
              <a:t>Social skills</a:t>
            </a:r>
          </a:p>
          <a:p>
            <a:pPr marL="278384" indent="-267740">
              <a:lnSpc>
                <a:spcPts val="2003"/>
              </a:lnSpc>
              <a:buFont typeface="Arial"/>
              <a:buChar char="•"/>
              <a:tabLst>
                <a:tab pos="278384" algn="l"/>
              </a:tabLst>
            </a:pPr>
            <a:r>
              <a:rPr sz="1677" dirty="0">
                <a:latin typeface="Calibri"/>
                <a:cs typeface="Calibri"/>
              </a:rPr>
              <a:t>Learning skills</a:t>
            </a:r>
          </a:p>
          <a:p>
            <a:pPr marL="278384" indent="-267740">
              <a:spcBef>
                <a:spcPts val="49"/>
              </a:spcBef>
              <a:buFont typeface="Arial"/>
              <a:buChar char="•"/>
              <a:tabLst>
                <a:tab pos="278384" algn="l"/>
              </a:tabLst>
            </a:pPr>
            <a:r>
              <a:rPr sz="1677" dirty="0">
                <a:latin typeface="Calibri"/>
                <a:cs typeface="Calibri"/>
              </a:rPr>
              <a:t>Self-management</a:t>
            </a:r>
          </a:p>
          <a:p>
            <a:pPr marL="278384" indent="-267740">
              <a:lnSpc>
                <a:spcPts val="1968"/>
              </a:lnSpc>
              <a:buFont typeface="Arial"/>
              <a:buChar char="•"/>
              <a:tabLst>
                <a:tab pos="278384" algn="l"/>
              </a:tabLst>
            </a:pPr>
            <a:r>
              <a:rPr sz="1677" dirty="0">
                <a:latin typeface="Calibri"/>
                <a:cs typeface="Calibri"/>
              </a:rPr>
              <a:t>Independent</a:t>
            </a:r>
          </a:p>
          <a:p>
            <a:pPr marR="369125" algn="ctr">
              <a:spcBef>
                <a:spcPts val="49"/>
              </a:spcBef>
            </a:pPr>
            <a:r>
              <a:rPr sz="1677" spc="-35" dirty="0">
                <a:latin typeface="Calibri"/>
                <a:cs typeface="Calibri"/>
              </a:rPr>
              <a:t>r</a:t>
            </a:r>
            <a:r>
              <a:rPr sz="1677" dirty="0">
                <a:latin typeface="Calibri"/>
                <a:cs typeface="Calibri"/>
              </a:rPr>
              <a:t>esponding</a:t>
            </a:r>
          </a:p>
          <a:p>
            <a:pPr marL="272222" marR="11202" indent="-261580">
              <a:lnSpc>
                <a:spcPts val="1968"/>
              </a:lnSpc>
              <a:spcBef>
                <a:spcPts val="150"/>
              </a:spcBef>
              <a:buFont typeface="Arial"/>
              <a:buChar char="•"/>
              <a:tabLst>
                <a:tab pos="278384" algn="l"/>
              </a:tabLst>
            </a:pPr>
            <a:r>
              <a:rPr sz="1677" dirty="0">
                <a:latin typeface="Calibri"/>
                <a:cs typeface="Calibri"/>
              </a:rPr>
              <a:t>Inc</a:t>
            </a:r>
            <a:r>
              <a:rPr sz="1677" spc="-35" dirty="0">
                <a:latin typeface="Calibri"/>
                <a:cs typeface="Calibri"/>
              </a:rPr>
              <a:t>r</a:t>
            </a:r>
            <a:r>
              <a:rPr sz="1677" dirty="0">
                <a:latin typeface="Calibri"/>
                <a:cs typeface="Calibri"/>
              </a:rPr>
              <a:t>eased engaged time</a:t>
            </a:r>
          </a:p>
        </p:txBody>
      </p:sp>
      <p:sp>
        <p:nvSpPr>
          <p:cNvPr id="26" name="object 26"/>
          <p:cNvSpPr txBox="1"/>
          <p:nvPr/>
        </p:nvSpPr>
        <p:spPr>
          <a:xfrm>
            <a:off x="8203211" y="1867862"/>
            <a:ext cx="1893102" cy="2835649"/>
          </a:xfrm>
          <a:prstGeom prst="rect">
            <a:avLst/>
          </a:prstGeom>
        </p:spPr>
        <p:txBody>
          <a:bodyPr vert="horz" wrap="square" lIns="0" tIns="0" rIns="0" bIns="0" rtlCol="0">
            <a:noAutofit/>
          </a:bodyPr>
          <a:lstStyle/>
          <a:p>
            <a:pPr marL="272222" marR="11202" indent="-261580">
              <a:lnSpc>
                <a:spcPct val="100099"/>
              </a:lnSpc>
              <a:buFont typeface="Arial"/>
              <a:buChar char="•"/>
              <a:tabLst>
                <a:tab pos="278384" algn="l"/>
              </a:tabLst>
            </a:pPr>
            <a:r>
              <a:rPr sz="1677" dirty="0">
                <a:latin typeface="Calibri"/>
                <a:cs typeface="Calibri"/>
              </a:rPr>
              <a:t>Disconti</a:t>
            </a:r>
            <a:r>
              <a:rPr sz="1677" spc="-18" dirty="0">
                <a:latin typeface="Calibri"/>
                <a:cs typeface="Calibri"/>
              </a:rPr>
              <a:t>n</a:t>
            </a:r>
            <a:r>
              <a:rPr sz="1677" dirty="0">
                <a:latin typeface="Calibri"/>
                <a:cs typeface="Calibri"/>
              </a:rPr>
              <a:t>ue </a:t>
            </a:r>
            <a:r>
              <a:rPr sz="1677" spc="-35" dirty="0">
                <a:latin typeface="Calibri"/>
                <a:cs typeface="Calibri"/>
              </a:rPr>
              <a:t>r</a:t>
            </a:r>
            <a:r>
              <a:rPr sz="1677" dirty="0">
                <a:latin typeface="Calibri"/>
                <a:cs typeface="Calibri"/>
              </a:rPr>
              <a:t>ein</a:t>
            </a:r>
            <a:r>
              <a:rPr sz="1677" spc="-18" dirty="0">
                <a:latin typeface="Calibri"/>
                <a:cs typeface="Calibri"/>
              </a:rPr>
              <a:t>f</a:t>
            </a:r>
            <a:r>
              <a:rPr sz="1677" dirty="0">
                <a:latin typeface="Calibri"/>
                <a:cs typeface="Calibri"/>
              </a:rPr>
              <a:t>o</a:t>
            </a:r>
            <a:r>
              <a:rPr sz="1677" spc="-44" dirty="0">
                <a:latin typeface="Calibri"/>
                <a:cs typeface="Calibri"/>
              </a:rPr>
              <a:t>r</a:t>
            </a:r>
            <a:r>
              <a:rPr sz="1677" dirty="0">
                <a:latin typeface="Calibri"/>
                <a:cs typeface="Calibri"/>
              </a:rPr>
              <a:t>cement of p</a:t>
            </a:r>
            <a:r>
              <a:rPr sz="1677" spc="-44" dirty="0">
                <a:latin typeface="Calibri"/>
                <a:cs typeface="Calibri"/>
              </a:rPr>
              <a:t>r</a:t>
            </a:r>
            <a:r>
              <a:rPr sz="1677" dirty="0">
                <a:latin typeface="Calibri"/>
                <a:cs typeface="Calibri"/>
              </a:rPr>
              <a:t>oblem beh</a:t>
            </a:r>
            <a:r>
              <a:rPr sz="1677" spc="-62" dirty="0">
                <a:latin typeface="Calibri"/>
                <a:cs typeface="Calibri"/>
              </a:rPr>
              <a:t>a</a:t>
            </a:r>
            <a:r>
              <a:rPr sz="1677" dirty="0">
                <a:latin typeface="Calibri"/>
                <a:cs typeface="Calibri"/>
              </a:rPr>
              <a:t>vior</a:t>
            </a:r>
          </a:p>
          <a:p>
            <a:pPr marL="278384" indent="-267740">
              <a:lnSpc>
                <a:spcPts val="1968"/>
              </a:lnSpc>
              <a:buFont typeface="Arial"/>
              <a:buChar char="•"/>
              <a:tabLst>
                <a:tab pos="278384" algn="l"/>
              </a:tabLst>
            </a:pPr>
            <a:r>
              <a:rPr sz="1677" dirty="0">
                <a:latin typeface="Calibri"/>
                <a:cs typeface="Calibri"/>
              </a:rPr>
              <a:t>G</a:t>
            </a:r>
            <a:r>
              <a:rPr sz="1677" spc="-44" dirty="0">
                <a:latin typeface="Calibri"/>
                <a:cs typeface="Calibri"/>
              </a:rPr>
              <a:t>r</a:t>
            </a:r>
            <a:r>
              <a:rPr sz="1677" dirty="0">
                <a:latin typeface="Calibri"/>
                <a:cs typeface="Calibri"/>
              </a:rPr>
              <a:t>oup</a:t>
            </a:r>
          </a:p>
          <a:p>
            <a:pPr marL="272222">
              <a:spcBef>
                <a:spcPts val="49"/>
              </a:spcBef>
            </a:pPr>
            <a:r>
              <a:rPr sz="1677" dirty="0">
                <a:latin typeface="Calibri"/>
                <a:cs typeface="Calibri"/>
              </a:rPr>
              <a:t>contingencies</a:t>
            </a:r>
          </a:p>
          <a:p>
            <a:pPr marL="278384" indent="-267740">
              <a:lnSpc>
                <a:spcPts val="1968"/>
              </a:lnSpc>
              <a:buFont typeface="Arial"/>
              <a:buChar char="•"/>
              <a:tabLst>
                <a:tab pos="278384" algn="l"/>
              </a:tabLst>
            </a:pPr>
            <a:r>
              <a:rPr sz="1677" dirty="0">
                <a:latin typeface="Calibri"/>
                <a:cs typeface="Calibri"/>
              </a:rPr>
              <a:t>Inc</a:t>
            </a:r>
            <a:r>
              <a:rPr sz="1677" spc="-35" dirty="0">
                <a:latin typeface="Calibri"/>
                <a:cs typeface="Calibri"/>
              </a:rPr>
              <a:t>r</a:t>
            </a:r>
            <a:r>
              <a:rPr sz="1677" dirty="0">
                <a:latin typeface="Calibri"/>
                <a:cs typeface="Calibri"/>
              </a:rPr>
              <a:t>ease ratio of</a:t>
            </a:r>
          </a:p>
          <a:p>
            <a:pPr marL="272222">
              <a:spcBef>
                <a:spcPts val="49"/>
              </a:spcBef>
            </a:pPr>
            <a:r>
              <a:rPr sz="1677" dirty="0">
                <a:latin typeface="Calibri"/>
                <a:cs typeface="Calibri"/>
              </a:rPr>
              <a:t>+ to – </a:t>
            </a:r>
            <a:r>
              <a:rPr sz="1677" spc="-35" dirty="0">
                <a:latin typeface="Calibri"/>
                <a:cs typeface="Calibri"/>
              </a:rPr>
              <a:t>r</a:t>
            </a:r>
            <a:r>
              <a:rPr sz="1677" dirty="0">
                <a:latin typeface="Calibri"/>
                <a:cs typeface="Calibri"/>
              </a:rPr>
              <a:t>esponses</a:t>
            </a:r>
          </a:p>
          <a:p>
            <a:pPr marL="272222" marR="132189" indent="-261580">
              <a:lnSpc>
                <a:spcPts val="1968"/>
              </a:lnSpc>
              <a:spcBef>
                <a:spcPts val="150"/>
              </a:spcBef>
              <a:buFont typeface="Arial"/>
              <a:buChar char="•"/>
              <a:tabLst>
                <a:tab pos="278384" algn="l"/>
              </a:tabLst>
            </a:pPr>
            <a:r>
              <a:rPr sz="1677" dirty="0">
                <a:latin typeface="Calibri"/>
                <a:cs typeface="Calibri"/>
              </a:rPr>
              <a:t>School-to-home </a:t>
            </a:r>
            <a:r>
              <a:rPr sz="1677" spc="-35" dirty="0">
                <a:latin typeface="Calibri"/>
                <a:cs typeface="Calibri"/>
              </a:rPr>
              <a:t>r</a:t>
            </a:r>
            <a:r>
              <a:rPr sz="1677" dirty="0">
                <a:latin typeface="Calibri"/>
                <a:cs typeface="Calibri"/>
              </a:rPr>
              <a:t>ein</a:t>
            </a:r>
            <a:r>
              <a:rPr sz="1677" spc="-18" dirty="0">
                <a:latin typeface="Calibri"/>
                <a:cs typeface="Calibri"/>
              </a:rPr>
              <a:t>f</a:t>
            </a:r>
            <a:r>
              <a:rPr sz="1677" dirty="0">
                <a:latin typeface="Calibri"/>
                <a:cs typeface="Calibri"/>
              </a:rPr>
              <a:t>o</a:t>
            </a:r>
            <a:r>
              <a:rPr sz="1677" spc="-44" dirty="0">
                <a:latin typeface="Calibri"/>
                <a:cs typeface="Calibri"/>
              </a:rPr>
              <a:t>r</a:t>
            </a:r>
            <a:r>
              <a:rPr sz="1677" dirty="0">
                <a:latin typeface="Calibri"/>
                <a:cs typeface="Calibri"/>
              </a:rPr>
              <a:t>cement</a:t>
            </a:r>
          </a:p>
          <a:p>
            <a:pPr marL="272222" marR="525400" indent="-261580">
              <a:lnSpc>
                <a:spcPts val="2056"/>
              </a:lnSpc>
              <a:spcBef>
                <a:spcPts val="22"/>
              </a:spcBef>
              <a:buFont typeface="Arial"/>
              <a:buChar char="•"/>
              <a:tabLst>
                <a:tab pos="278384" algn="l"/>
              </a:tabLst>
            </a:pPr>
            <a:r>
              <a:rPr sz="1677" dirty="0">
                <a:latin typeface="Calibri"/>
                <a:cs typeface="Calibri"/>
              </a:rPr>
              <a:t>Del</a:t>
            </a:r>
            <a:r>
              <a:rPr sz="1677" spc="-71" dirty="0">
                <a:latin typeface="Calibri"/>
                <a:cs typeface="Calibri"/>
              </a:rPr>
              <a:t>a</a:t>
            </a:r>
            <a:r>
              <a:rPr sz="1677" spc="-35" dirty="0">
                <a:latin typeface="Calibri"/>
                <a:cs typeface="Calibri"/>
              </a:rPr>
              <a:t>y</a:t>
            </a:r>
            <a:r>
              <a:rPr sz="1677" dirty="0">
                <a:latin typeface="Calibri"/>
                <a:cs typeface="Calibri"/>
              </a:rPr>
              <a:t>ed gratification</a:t>
            </a:r>
          </a:p>
        </p:txBody>
      </p:sp>
      <p:sp>
        <p:nvSpPr>
          <p:cNvPr id="27" name="object 27"/>
          <p:cNvSpPr/>
          <p:nvPr/>
        </p:nvSpPr>
        <p:spPr>
          <a:xfrm>
            <a:off x="6782650" y="4898691"/>
            <a:ext cx="1738408" cy="1354983"/>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6362639" y="4850163"/>
            <a:ext cx="2040636" cy="1247204"/>
          </a:xfrm>
          <a:custGeom>
            <a:avLst/>
            <a:gdLst/>
            <a:ahLst/>
            <a:cxnLst/>
            <a:rect l="l" t="t" r="r" b="b"/>
            <a:pathLst>
              <a:path w="2017339" h="2058043">
                <a:moveTo>
                  <a:pt x="240692" y="0"/>
                </a:moveTo>
                <a:lnTo>
                  <a:pt x="0" y="1817281"/>
                </a:lnTo>
                <a:lnTo>
                  <a:pt x="1816762" y="2058043"/>
                </a:lnTo>
                <a:lnTo>
                  <a:pt x="2017339" y="543647"/>
                </a:lnTo>
                <a:lnTo>
                  <a:pt x="1754656" y="200634"/>
                </a:lnTo>
                <a:lnTo>
                  <a:pt x="240692" y="0"/>
                </a:lnTo>
                <a:close/>
              </a:path>
            </a:pathLst>
          </a:custGeom>
          <a:solidFill>
            <a:srgbClr val="FFFB00"/>
          </a:solidFill>
        </p:spPr>
        <p:txBody>
          <a:bodyPr wrap="square" lIns="0" tIns="0" rIns="0" bIns="0" rtlCol="0">
            <a:noAutofit/>
          </a:bodyPr>
          <a:lstStyle/>
          <a:p>
            <a:endParaRPr/>
          </a:p>
        </p:txBody>
      </p:sp>
      <p:sp>
        <p:nvSpPr>
          <p:cNvPr id="30" name="object 30"/>
          <p:cNvSpPr txBox="1"/>
          <p:nvPr/>
        </p:nvSpPr>
        <p:spPr>
          <a:xfrm rot="420000">
            <a:off x="6666056" y="4866012"/>
            <a:ext cx="340012" cy="235324"/>
          </a:xfrm>
          <a:prstGeom prst="rect">
            <a:avLst/>
          </a:prstGeom>
        </p:spPr>
        <p:txBody>
          <a:bodyPr vert="horz" wrap="square" lIns="0" tIns="0" rIns="0" bIns="0" rtlCol="0">
            <a:noAutofit/>
          </a:bodyPr>
          <a:lstStyle/>
          <a:p>
            <a:pPr>
              <a:lnSpc>
                <a:spcPct val="100000"/>
              </a:lnSpc>
            </a:pPr>
            <a:r>
              <a:rPr sz="1853" spc="-728" dirty="0">
                <a:latin typeface="Wingdings"/>
                <a:cs typeface="Wingdings"/>
              </a:rPr>
              <a:t>ü</a:t>
            </a:r>
            <a:endParaRPr sz="1853" dirty="0">
              <a:latin typeface="Wingdings"/>
              <a:cs typeface="Wingdings"/>
            </a:endParaRPr>
          </a:p>
        </p:txBody>
      </p:sp>
      <p:sp>
        <p:nvSpPr>
          <p:cNvPr id="34" name="object 34"/>
          <p:cNvSpPr txBox="1"/>
          <p:nvPr/>
        </p:nvSpPr>
        <p:spPr>
          <a:xfrm>
            <a:off x="10115863" y="6289284"/>
            <a:ext cx="111498" cy="197224"/>
          </a:xfrm>
          <a:prstGeom prst="rect">
            <a:avLst/>
          </a:prstGeom>
        </p:spPr>
        <p:txBody>
          <a:bodyPr vert="horz" wrap="square" lIns="0" tIns="0" rIns="0" bIns="0" rtlCol="0">
            <a:noAutofit/>
          </a:bodyPr>
          <a:lstStyle/>
          <a:p>
            <a:pPr marL="11202"/>
            <a:r>
              <a:rPr sz="1147" spc="97" dirty="0">
                <a:solidFill>
                  <a:srgbClr val="FFFFFF"/>
                </a:solidFill>
                <a:latin typeface="Times New Roman"/>
                <a:cs typeface="Times New Roman"/>
              </a:rPr>
              <a:t>n</a:t>
            </a:r>
            <a:endParaRPr sz="1147">
              <a:latin typeface="Times New Roman"/>
              <a:cs typeface="Times New Roman"/>
            </a:endParaRPr>
          </a:p>
        </p:txBody>
      </p:sp>
      <p:sp>
        <p:nvSpPr>
          <p:cNvPr id="31" name="object 31"/>
          <p:cNvSpPr txBox="1"/>
          <p:nvPr/>
        </p:nvSpPr>
        <p:spPr>
          <a:xfrm rot="420000">
            <a:off x="6952288" y="4944356"/>
            <a:ext cx="1088449" cy="508078"/>
          </a:xfrm>
          <a:prstGeom prst="rect">
            <a:avLst/>
          </a:prstGeom>
        </p:spPr>
        <p:txBody>
          <a:bodyPr vert="horz" wrap="square" lIns="0" tIns="0" rIns="0" bIns="0" rtlCol="0">
            <a:noAutofit/>
          </a:bodyPr>
          <a:lstStyle/>
          <a:p>
            <a:pPr>
              <a:lnSpc>
                <a:spcPct val="100000"/>
              </a:lnSpc>
            </a:pPr>
            <a:r>
              <a:rPr lang="en-US" sz="1853" spc="-110" dirty="0">
                <a:latin typeface="Calibri"/>
                <a:cs typeface="Calibri"/>
              </a:rPr>
              <a:t>Functionally </a:t>
            </a:r>
            <a:r>
              <a:rPr sz="1853" spc="-110" dirty="0">
                <a:latin typeface="Calibri"/>
                <a:cs typeface="Calibri"/>
              </a:rPr>
              <a:t>equivalent</a:t>
            </a:r>
            <a:endParaRPr sz="1853" dirty="0">
              <a:latin typeface="Calibri"/>
              <a:cs typeface="Calibri"/>
            </a:endParaRPr>
          </a:p>
        </p:txBody>
      </p:sp>
      <p:sp>
        <p:nvSpPr>
          <p:cNvPr id="32" name="object 32"/>
          <p:cNvSpPr txBox="1"/>
          <p:nvPr/>
        </p:nvSpPr>
        <p:spPr>
          <a:xfrm rot="420000">
            <a:off x="6604875" y="5441148"/>
            <a:ext cx="340012" cy="235324"/>
          </a:xfrm>
          <a:prstGeom prst="rect">
            <a:avLst/>
          </a:prstGeom>
        </p:spPr>
        <p:txBody>
          <a:bodyPr vert="horz" wrap="square" lIns="0" tIns="0" rIns="0" bIns="0" rtlCol="0">
            <a:noAutofit/>
          </a:bodyPr>
          <a:lstStyle/>
          <a:p>
            <a:pPr>
              <a:lnSpc>
                <a:spcPct val="100000"/>
              </a:lnSpc>
            </a:pPr>
            <a:r>
              <a:rPr sz="1853" spc="-728" dirty="0">
                <a:latin typeface="Wingdings"/>
                <a:cs typeface="Wingdings"/>
              </a:rPr>
              <a:t>ü</a:t>
            </a:r>
            <a:endParaRPr sz="1853" dirty="0">
              <a:latin typeface="Wingdings"/>
              <a:cs typeface="Wingdings"/>
            </a:endParaRPr>
          </a:p>
        </p:txBody>
      </p:sp>
      <p:sp>
        <p:nvSpPr>
          <p:cNvPr id="33" name="object 33"/>
          <p:cNvSpPr txBox="1"/>
          <p:nvPr/>
        </p:nvSpPr>
        <p:spPr>
          <a:xfrm rot="420000">
            <a:off x="6872259" y="5520473"/>
            <a:ext cx="1383229" cy="586348"/>
          </a:xfrm>
          <a:prstGeom prst="rect">
            <a:avLst/>
          </a:prstGeom>
        </p:spPr>
        <p:txBody>
          <a:bodyPr vert="horz" wrap="square" lIns="0" tIns="0" rIns="0" bIns="0" rtlCol="0">
            <a:noAutofit/>
          </a:bodyPr>
          <a:lstStyle/>
          <a:p>
            <a:pPr>
              <a:lnSpc>
                <a:spcPct val="100000"/>
              </a:lnSpc>
            </a:pPr>
            <a:r>
              <a:rPr lang="en-US" sz="1853" dirty="0">
                <a:latin typeface="Calibri"/>
                <a:cs typeface="Calibri"/>
              </a:rPr>
              <a:t>Behaviorally incompatible</a:t>
            </a:r>
            <a:endParaRPr sz="1853" dirty="0">
              <a:latin typeface="Calibri"/>
              <a:cs typeface="Calibri"/>
            </a:endParaRPr>
          </a:p>
        </p:txBody>
      </p:sp>
    </p:spTree>
    <p:extLst>
      <p:ext uri="{BB962C8B-B14F-4D97-AF65-F5344CB8AC3E}">
        <p14:creationId xmlns:p14="http://schemas.microsoft.com/office/powerpoint/2010/main" val="1360230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6963</Words>
  <Application>Microsoft Macintosh PowerPoint</Application>
  <PresentationFormat>Widescreen</PresentationFormat>
  <Paragraphs>1325</Paragraphs>
  <Slides>134</Slides>
  <Notes>77</Notes>
  <HiddenSlides>0</HiddenSlides>
  <MMClips>0</MMClips>
  <ScaleCrop>false</ScaleCrop>
  <HeadingPairs>
    <vt:vector size="10" baseType="variant">
      <vt:variant>
        <vt:lpstr>Fonts Used</vt:lpstr>
      </vt:variant>
      <vt:variant>
        <vt:i4>16</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134</vt:i4>
      </vt:variant>
    </vt:vector>
  </HeadingPairs>
  <TitlesOfParts>
    <vt:vector size="153" baseType="lpstr">
      <vt:lpstr>Arial</vt:lpstr>
      <vt:lpstr>Calibri</vt:lpstr>
      <vt:lpstr>Calibri </vt:lpstr>
      <vt:lpstr>Calibri Light</vt:lpstr>
      <vt:lpstr>Calisto MT</vt:lpstr>
      <vt:lpstr>Canela Deck Bold</vt:lpstr>
      <vt:lpstr>Century Gothic</vt:lpstr>
      <vt:lpstr>Chalkboard</vt:lpstr>
      <vt:lpstr>Comic Sans MS</vt:lpstr>
      <vt:lpstr>DIN Alternate Bold</vt:lpstr>
      <vt:lpstr>Gill Sans</vt:lpstr>
      <vt:lpstr>Gill Sans MT</vt:lpstr>
      <vt:lpstr>Proxima Nova Medium</vt:lpstr>
      <vt:lpstr>Times</vt:lpstr>
      <vt:lpstr>Times New Roman</vt:lpstr>
      <vt:lpstr>Wingdings</vt:lpstr>
      <vt:lpstr>Office Theme</vt:lpstr>
      <vt:lpstr>file:///Users/jesse/Documents/mystuff/Wraparound/Wrap-PBIS/Vermont/2012/OverviewMeeting-5-5-12/!OLE_LINK5</vt:lpstr>
      <vt:lpstr>Document</vt:lpstr>
      <vt:lpstr>PowerPoint Presentation</vt:lpstr>
      <vt:lpstr>Zoom 101</vt:lpstr>
      <vt:lpstr>“The fundamental purpose of PBIS is to make schools more effective and equitable learning environments.” </vt:lpstr>
      <vt:lpstr>PowerPoint Presentation</vt:lpstr>
      <vt:lpstr>Restorative Principles</vt:lpstr>
      <vt:lpstr>Continuum: Mindset Shift </vt:lpstr>
      <vt:lpstr>Resources for Interventions</vt:lpstr>
      <vt:lpstr>The Power of Relationships</vt:lpstr>
      <vt:lpstr>The Power of Relationships</vt:lpstr>
      <vt:lpstr>Two Things:</vt:lpstr>
      <vt:lpstr>Learning Outcomes </vt:lpstr>
      <vt:lpstr>When you see this star…</vt:lpstr>
      <vt:lpstr>Implementation Levels (N=165)</vt:lpstr>
      <vt:lpstr>PowerPoint Presentation</vt:lpstr>
      <vt:lpstr>Setting up for Success </vt:lpstr>
      <vt:lpstr>Opening Activity</vt:lpstr>
      <vt:lpstr>BEST Expectations</vt:lpstr>
      <vt:lpstr>Activity #1</vt:lpstr>
      <vt:lpstr>Let’s Get Grounded</vt:lpstr>
      <vt:lpstr>PowerPoint Presentation</vt:lpstr>
      <vt:lpstr>PowerPoint Presentation</vt:lpstr>
      <vt:lpstr>PowerPoint Presentation</vt:lpstr>
      <vt:lpstr>Implementation Science</vt:lpstr>
      <vt:lpstr>What does this mean to you and how can you promote this way of thinking?</vt:lpstr>
      <vt:lpstr> Continuum of Support for “Dylan” within MTSS-B/PBIS &amp; MTSS-A </vt:lpstr>
      <vt:lpstr> Activities #2a and 2b </vt:lpstr>
      <vt:lpstr>Solidifying Tier II</vt:lpstr>
      <vt:lpstr>SW-PBIS Supports for All Students</vt:lpstr>
      <vt:lpstr>Ensure Check-In/Check-Out (CICO) supports are in place</vt:lpstr>
      <vt:lpstr>Big Ideas about Check-in/Check-out (CICO)</vt:lpstr>
      <vt:lpstr>All Check In-Check Out programs have:</vt:lpstr>
      <vt:lpstr>Statistically Speaking …</vt:lpstr>
      <vt:lpstr>Activity #3</vt:lpstr>
      <vt:lpstr>PowerPoint Presentation</vt:lpstr>
      <vt:lpstr>Adding Internalizing Characteristics to Teaching Matrix</vt:lpstr>
      <vt:lpstr>PowerPoint Presentation</vt:lpstr>
      <vt:lpstr>Individualizing CICO: Video</vt:lpstr>
      <vt:lpstr>Activity #4</vt:lpstr>
      <vt:lpstr>Activity #5 (optional)</vt:lpstr>
      <vt:lpstr>Other Targeted Level Interventions</vt:lpstr>
      <vt:lpstr>  PBIS, SEL, RP, and Trauma-Informed Practices - Commonalities:  </vt:lpstr>
      <vt:lpstr>PowerPoint Presentation</vt:lpstr>
      <vt:lpstr>SEL is Essential Now More than EVER!</vt:lpstr>
      <vt:lpstr>Some SEL Examples</vt:lpstr>
      <vt:lpstr>Targeted Interventions Based on Functions of Behavior </vt:lpstr>
      <vt:lpstr>Inventory of Existing Targeted Interventions</vt:lpstr>
      <vt:lpstr>Restorative Principles</vt:lpstr>
      <vt:lpstr>Continuum: Mindset Shift </vt:lpstr>
      <vt:lpstr>Activity #6</vt:lpstr>
      <vt:lpstr>Check-In</vt:lpstr>
      <vt:lpstr>Activity #7</vt:lpstr>
      <vt:lpstr>Necessary Conversations (Teams)</vt:lpstr>
      <vt:lpstr>Intensive Level – Three Types of Teams  (or Conversations)</vt:lpstr>
      <vt:lpstr>Intensive Team: Objectives</vt:lpstr>
      <vt:lpstr>Role of the Administrator</vt:lpstr>
      <vt:lpstr>Activity #8</vt:lpstr>
      <vt:lpstr>Step 1 for Request for Assistance: Individual Student Teams</vt:lpstr>
      <vt:lpstr>Example Request for Assistance Form</vt:lpstr>
      <vt:lpstr>Activity #9</vt:lpstr>
      <vt:lpstr>PowerPoint Presentation</vt:lpstr>
      <vt:lpstr>PowerPoint Presentation</vt:lpstr>
      <vt:lpstr>Recommended Team Members</vt:lpstr>
      <vt:lpstr>Responsibilities of Individual Student Teams</vt:lpstr>
      <vt:lpstr>Engaging Team Members</vt:lpstr>
      <vt:lpstr>Example: Team Meeting Structure</vt:lpstr>
      <vt:lpstr>Family Permission Example</vt:lpstr>
      <vt:lpstr>VT Family Support Resources</vt:lpstr>
      <vt:lpstr>Activity #10</vt:lpstr>
      <vt:lpstr>Activity #11</vt:lpstr>
      <vt:lpstr>F-BSP Template and Tool</vt:lpstr>
      <vt:lpstr>F-BSP Activity </vt:lpstr>
      <vt:lpstr>PowerPoint Presentation</vt:lpstr>
      <vt:lpstr>Step 2: Setting Goals</vt:lpstr>
      <vt:lpstr>Fair-pair rule example</vt:lpstr>
      <vt:lpstr>Collecting Data for F-BSP</vt:lpstr>
      <vt:lpstr>Collecting Data</vt:lpstr>
      <vt:lpstr>F-BSP Activity</vt:lpstr>
      <vt:lpstr>PowerPoint Presentation</vt:lpstr>
      <vt:lpstr>Steps 3 &amp; 4 Assessment &amp; Intervention</vt:lpstr>
      <vt:lpstr>Simple vs. Complex FBA</vt:lpstr>
      <vt:lpstr>Activity #12</vt:lpstr>
      <vt:lpstr>Behavior Pathway</vt:lpstr>
      <vt:lpstr>Hypothesis Summary</vt:lpstr>
      <vt:lpstr>F-BSP Activity</vt:lpstr>
      <vt:lpstr>Competing Behavior Pathway</vt:lpstr>
      <vt:lpstr>Essential Characteristics of Alternative Behaviors</vt:lpstr>
      <vt:lpstr>Competing Behavior Pathway</vt:lpstr>
      <vt:lpstr>Competing Behavior Pathway Integrating Restorative Questions</vt:lpstr>
      <vt:lpstr>F-BSP Activity</vt:lpstr>
      <vt:lpstr>The Power of Relationships</vt:lpstr>
      <vt:lpstr>When engaged in an emotionally charged event…</vt:lpstr>
      <vt:lpstr>What is Trauma?</vt:lpstr>
      <vt:lpstr>PowerPoint Presentation</vt:lpstr>
      <vt:lpstr>PowerPoint Presentation</vt:lpstr>
      <vt:lpstr>General Strategies</vt:lpstr>
      <vt:lpstr>Effective Mental Health Interventions for Trauma</vt:lpstr>
      <vt:lpstr>BSP Strategies Based on FBA</vt:lpstr>
      <vt:lpstr>Resources for Interventions</vt:lpstr>
      <vt:lpstr>F-BSP Strategy Types</vt:lpstr>
      <vt:lpstr>Setting Event Strategies</vt:lpstr>
      <vt:lpstr>F-BSP Activity</vt:lpstr>
      <vt:lpstr>Antecedent Strategies</vt:lpstr>
      <vt:lpstr>Antecedent Strategies</vt:lpstr>
      <vt:lpstr>F-BSP Activity</vt:lpstr>
      <vt:lpstr>Behavior Teaching Strategies</vt:lpstr>
      <vt:lpstr>Behavior Teaching – Adapt your  social skills curricula</vt:lpstr>
      <vt:lpstr>Behavioral Skills Instruction at the  Intensive Level</vt:lpstr>
      <vt:lpstr>F-BSP Activity</vt:lpstr>
      <vt:lpstr>Consequence Strategies</vt:lpstr>
      <vt:lpstr>Consequence Strategies</vt:lpstr>
      <vt:lpstr>F-BSP Activity</vt:lpstr>
      <vt:lpstr>PowerPoint Presentation</vt:lpstr>
      <vt:lpstr>Step 5: Evaluation</vt:lpstr>
      <vt:lpstr>F-BSP Activity</vt:lpstr>
      <vt:lpstr>PowerPoint Presentation</vt:lpstr>
      <vt:lpstr>Activity #13</vt:lpstr>
      <vt:lpstr>Measuring Fidelity</vt:lpstr>
      <vt:lpstr>F-BSP Activity</vt:lpstr>
      <vt:lpstr>Behavior is improving</vt:lpstr>
      <vt:lpstr>Behavior is NOT improving</vt:lpstr>
      <vt:lpstr>Crisis Response</vt:lpstr>
      <vt:lpstr>PowerPoint Presentation</vt:lpstr>
      <vt:lpstr>Crisis Prevention/Intervention Plan</vt:lpstr>
      <vt:lpstr>F-BSP Activity</vt:lpstr>
      <vt:lpstr>Consider an Interconnected Systems Framework</vt:lpstr>
      <vt:lpstr>Taking Care of Yourself</vt:lpstr>
      <vt:lpstr>Where do we go from here…     thoughts and/or questions…</vt:lpstr>
      <vt:lpstr>Did we achieve what we set out to do?</vt:lpstr>
      <vt:lpstr>PowerPoint Presentation</vt:lpstr>
      <vt:lpstr>Vermont PBIS Cascade of Support</vt:lpstr>
      <vt:lpstr>Coaching Support</vt:lpstr>
      <vt:lpstr>PowerPoint Presentation</vt:lpstr>
      <vt:lpstr>Stay Connected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Kramberg</dc:creator>
  <cp:lastModifiedBy> </cp:lastModifiedBy>
  <cp:revision>33</cp:revision>
  <dcterms:created xsi:type="dcterms:W3CDTF">2021-03-24T22:00:37Z</dcterms:created>
  <dcterms:modified xsi:type="dcterms:W3CDTF">2021-06-15T18:40:43Z</dcterms:modified>
</cp:coreProperties>
</file>