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159" r:id="rId2"/>
    <p:sldMasterId id="2147484171" r:id="rId3"/>
    <p:sldMasterId id="2147484183" r:id="rId4"/>
  </p:sldMasterIdLst>
  <p:notesMasterIdLst>
    <p:notesMasterId r:id="rId81"/>
  </p:notesMasterIdLst>
  <p:handoutMasterIdLst>
    <p:handoutMasterId r:id="rId82"/>
  </p:handoutMasterIdLst>
  <p:sldIdLst>
    <p:sldId id="1551" r:id="rId5"/>
    <p:sldId id="1579" r:id="rId6"/>
    <p:sldId id="1571" r:id="rId7"/>
    <p:sldId id="1553" r:id="rId8"/>
    <p:sldId id="1554" r:id="rId9"/>
    <p:sldId id="1555" r:id="rId10"/>
    <p:sldId id="1557" r:id="rId11"/>
    <p:sldId id="1558" r:id="rId12"/>
    <p:sldId id="1580" r:id="rId13"/>
    <p:sldId id="1581" r:id="rId14"/>
    <p:sldId id="1582" r:id="rId15"/>
    <p:sldId id="1583" r:id="rId16"/>
    <p:sldId id="1584" r:id="rId17"/>
    <p:sldId id="1565" r:id="rId18"/>
    <p:sldId id="1566" r:id="rId19"/>
    <p:sldId id="1567" r:id="rId20"/>
    <p:sldId id="1568" r:id="rId21"/>
    <p:sldId id="1572" r:id="rId22"/>
    <p:sldId id="1569" r:id="rId23"/>
    <p:sldId id="1570" r:id="rId24"/>
    <p:sldId id="1550" r:id="rId25"/>
    <p:sldId id="1529" r:id="rId26"/>
    <p:sldId id="1440" r:id="rId27"/>
    <p:sldId id="1436" r:id="rId28"/>
    <p:sldId id="1412" r:id="rId29"/>
    <p:sldId id="1414" r:id="rId30"/>
    <p:sldId id="1415" r:id="rId31"/>
    <p:sldId id="1499" r:id="rId32"/>
    <p:sldId id="1441" r:id="rId33"/>
    <p:sldId id="1418" r:id="rId34"/>
    <p:sldId id="1420" r:id="rId35"/>
    <p:sldId id="1417" r:id="rId36"/>
    <p:sldId id="1530" r:id="rId37"/>
    <p:sldId id="1533" r:id="rId38"/>
    <p:sldId id="1531" r:id="rId39"/>
    <p:sldId id="1421" r:id="rId40"/>
    <p:sldId id="1423" r:id="rId41"/>
    <p:sldId id="1422" r:id="rId42"/>
    <p:sldId id="1452" r:id="rId43"/>
    <p:sldId id="1534" r:id="rId44"/>
    <p:sldId id="1446" r:id="rId45"/>
    <p:sldId id="1494" r:id="rId46"/>
    <p:sldId id="1495" r:id="rId47"/>
    <p:sldId id="1479" r:id="rId48"/>
    <p:sldId id="1480" r:id="rId49"/>
    <p:sldId id="1453" r:id="rId50"/>
    <p:sldId id="1504" r:id="rId51"/>
    <p:sldId id="1585" r:id="rId52"/>
    <p:sldId id="1575" r:id="rId53"/>
    <p:sldId id="1483" r:id="rId54"/>
    <p:sldId id="1507" r:id="rId55"/>
    <p:sldId id="1506" r:id="rId56"/>
    <p:sldId id="1482" r:id="rId57"/>
    <p:sldId id="1485" r:id="rId58"/>
    <p:sldId id="1486" r:id="rId59"/>
    <p:sldId id="1535" r:id="rId60"/>
    <p:sldId id="1508" r:id="rId61"/>
    <p:sldId id="1509" r:id="rId62"/>
    <p:sldId id="1510" r:id="rId63"/>
    <p:sldId id="1511" r:id="rId64"/>
    <p:sldId id="1512" r:id="rId65"/>
    <p:sldId id="1578" r:id="rId66"/>
    <p:sldId id="1513" r:id="rId67"/>
    <p:sldId id="1576" r:id="rId68"/>
    <p:sldId id="1577" r:id="rId69"/>
    <p:sldId id="1519" r:id="rId70"/>
    <p:sldId id="1515" r:id="rId71"/>
    <p:sldId id="1518" r:id="rId72"/>
    <p:sldId id="1516" r:id="rId73"/>
    <p:sldId id="1517" r:id="rId74"/>
    <p:sldId id="1520" r:id="rId75"/>
    <p:sldId id="1521" r:id="rId76"/>
    <p:sldId id="1522" r:id="rId77"/>
    <p:sldId id="1523" r:id="rId78"/>
    <p:sldId id="1524" r:id="rId79"/>
    <p:sldId id="1526" r:id="rId8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95A26"/>
    <a:srgbClr val="008040"/>
    <a:srgbClr val="006600"/>
    <a:srgbClr val="0000FF"/>
    <a:srgbClr val="CC0000"/>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34" autoAdjust="0"/>
    <p:restoredTop sz="92593" autoAdjust="0"/>
  </p:normalViewPr>
  <p:slideViewPr>
    <p:cSldViewPr>
      <p:cViewPr varScale="1">
        <p:scale>
          <a:sx n="63" d="100"/>
          <a:sy n="63" d="100"/>
        </p:scale>
        <p:origin x="440" y="168"/>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0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dirty="0"/>
              <a:t>Receiving CICO (</a:t>
            </a:r>
            <a:r>
              <a:rPr lang="en-US" sz="2800" i="1" dirty="0"/>
              <a:t>from SWIS</a:t>
            </a:r>
            <a:r>
              <a:rPr lang="en-US" sz="2800" dirty="0"/>
              <a:t>)</a:t>
            </a:r>
          </a:p>
        </c:rich>
      </c:tx>
      <c:layout>
        <c:manualLayout>
          <c:xMode val="edge"/>
          <c:yMode val="edge"/>
          <c:x val="0.33720361226033202"/>
          <c:y val="6.2500000000000003E-3"/>
        </c:manualLayout>
      </c:layout>
      <c:overlay val="0"/>
    </c:title>
    <c:autoTitleDeleted val="0"/>
    <c:plotArea>
      <c:layout>
        <c:manualLayout>
          <c:layoutTarget val="inner"/>
          <c:xMode val="edge"/>
          <c:yMode val="edge"/>
          <c:x val="3.8274035190045698E-3"/>
          <c:y val="0.17999975393700801"/>
          <c:w val="0.99617259648099499"/>
          <c:h val="0.69290674212598402"/>
        </c:manualLayout>
      </c:layout>
      <c:barChart>
        <c:barDir val="col"/>
        <c:grouping val="clustered"/>
        <c:varyColors val="0"/>
        <c:ser>
          <c:idx val="0"/>
          <c:order val="0"/>
          <c:tx>
            <c:strRef>
              <c:f>Sheet1!$B$1</c:f>
              <c:strCache>
                <c:ptCount val="1"/>
                <c:pt idx="0">
                  <c:v>Series 1</c:v>
                </c:pt>
              </c:strCache>
            </c:strRef>
          </c:tx>
          <c:spPr>
            <a:solidFill>
              <a:srgbClr val="FFCC00"/>
            </a:solidFill>
            <a:ln>
              <a:noFill/>
            </a:ln>
            <a:effectLst/>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Typically Benefit</c:v>
                </c:pt>
                <c:pt idx="1">
                  <c:v>Your Average</c:v>
                </c:pt>
              </c:strCache>
            </c:strRef>
          </c:cat>
          <c:val>
            <c:numRef>
              <c:f>Sheet1!$B$2:$B$3</c:f>
              <c:numCache>
                <c:formatCode>0.0%</c:formatCode>
                <c:ptCount val="2"/>
                <c:pt idx="0">
                  <c:v>0.12</c:v>
                </c:pt>
                <c:pt idx="1">
                  <c:v>1.4999999999999999E-2</c:v>
                </c:pt>
              </c:numCache>
            </c:numRef>
          </c:val>
          <c:extLst>
            <c:ext xmlns:c16="http://schemas.microsoft.com/office/drawing/2014/chart" uri="{C3380CC4-5D6E-409C-BE32-E72D297353CC}">
              <c16:uniqueId val="{00000000-6554-4AE7-8650-5088AEC553B6}"/>
            </c:ext>
          </c:extLst>
        </c:ser>
        <c:dLbls>
          <c:showLegendKey val="0"/>
          <c:showVal val="0"/>
          <c:showCatName val="0"/>
          <c:showSerName val="0"/>
          <c:showPercent val="0"/>
          <c:showBubbleSize val="0"/>
        </c:dLbls>
        <c:gapWidth val="150"/>
        <c:axId val="9290720"/>
        <c:axId val="9292096"/>
      </c:barChart>
      <c:catAx>
        <c:axId val="9290720"/>
        <c:scaling>
          <c:orientation val="minMax"/>
        </c:scaling>
        <c:delete val="0"/>
        <c:axPos val="b"/>
        <c:numFmt formatCode="General" sourceLinked="0"/>
        <c:majorTickMark val="out"/>
        <c:minorTickMark val="none"/>
        <c:tickLblPos val="nextTo"/>
        <c:txPr>
          <a:bodyPr/>
          <a:lstStyle/>
          <a:p>
            <a:pPr>
              <a:defRPr i="1"/>
            </a:pPr>
            <a:endParaRPr lang="en-US"/>
          </a:p>
        </c:txPr>
        <c:crossAx val="9292096"/>
        <c:crosses val="autoZero"/>
        <c:auto val="1"/>
        <c:lblAlgn val="ctr"/>
        <c:lblOffset val="100"/>
        <c:noMultiLvlLbl val="0"/>
      </c:catAx>
      <c:valAx>
        <c:axId val="9292096"/>
        <c:scaling>
          <c:orientation val="minMax"/>
        </c:scaling>
        <c:delete val="1"/>
        <c:axPos val="l"/>
        <c:numFmt formatCode="0.0%" sourceLinked="1"/>
        <c:majorTickMark val="out"/>
        <c:minorTickMark val="none"/>
        <c:tickLblPos val="nextTo"/>
        <c:crossAx val="9290720"/>
        <c:crosses val="autoZero"/>
        <c:crossBetween val="between"/>
      </c:valAx>
    </c:plotArea>
    <c:plotVisOnly val="1"/>
    <c:dispBlanksAs val="gap"/>
    <c:showDLblsOverMax val="0"/>
  </c:chart>
  <c:txPr>
    <a:bodyPr/>
    <a:lstStyle/>
    <a:p>
      <a:pPr>
        <a:defRPr sz="1800">
          <a:latin typeface="Century Gothic"/>
          <a:cs typeface="Century Gothic"/>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B6829132-EDC0-0E4A-8BD4-5739CF2A9EDA}"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8681894-D465-B249-BB45-45EEDC90D179}" type="presOf" srcId="{47674A09-9520-420F-9F0B-B150E9454BB5}" destId="{E56AD7BB-BE5A-4291-A469-A249A6DDF639}" srcOrd="1" destOrd="0" presId="urn:microsoft.com/office/officeart/2005/8/layout/pyramid1"/>
    <dgm:cxn modelId="{5E5CD3B0-87BD-184F-945D-BB67D7FFBCB3}" type="presOf" srcId="{C23299B2-BC21-48F2-A684-87AC1328B708}" destId="{860136A2-BC36-4BC2-AC9F-4F15965CAAF2}" srcOrd="0" destOrd="0" presId="urn:microsoft.com/office/officeart/2005/8/layout/pyramid1"/>
    <dgm:cxn modelId="{BE99F1F9-2BC5-C24C-91FB-18D7BFF71F0D}" type="presParOf" srcId="{860136A2-BC36-4BC2-AC9F-4F15965CAAF2}" destId="{5DE2F9FD-84D6-47A0-B0C2-3E100271E551}" srcOrd="0" destOrd="0" presId="urn:microsoft.com/office/officeart/2005/8/layout/pyramid1"/>
    <dgm:cxn modelId="{8E35C724-B9DA-4A43-90F0-AF9BAD0E064D}" type="presParOf" srcId="{5DE2F9FD-84D6-47A0-B0C2-3E100271E551}" destId="{CEF699C1-73B8-4B5E-AE13-87B8A23DED2D}" srcOrd="0" destOrd="0" presId="urn:microsoft.com/office/officeart/2005/8/layout/pyramid1"/>
    <dgm:cxn modelId="{BE5F4A69-66FF-B24E-9D32-613CD832DB77}"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BBB062-030D-8447-99BE-1ABA1346B2DD}" type="doc">
      <dgm:prSet loTypeId="urn:microsoft.com/office/officeart/2005/8/layout/equation1" loCatId="" qsTypeId="urn:microsoft.com/office/officeart/2005/8/quickstyle/simple4" qsCatId="simple" csTypeId="urn:microsoft.com/office/officeart/2005/8/colors/accent1_2" csCatId="accent1" phldr="1"/>
      <dgm:spPr/>
    </dgm:pt>
    <dgm:pt modelId="{F3142D69-4FD9-894D-AC14-228EB3F88727}">
      <dgm:prSet phldrT="[Text]" custT="1"/>
      <dgm:spPr>
        <a:effectLst/>
      </dgm:spPr>
      <dgm:t>
        <a:bodyPr/>
        <a:lstStyle/>
        <a:p>
          <a:r>
            <a:rPr lang="en-US" sz="1800" i="1" dirty="0">
              <a:solidFill>
                <a:srgbClr val="000000"/>
              </a:solidFill>
              <a:latin typeface="Calibri"/>
              <a:cs typeface="Calibri"/>
            </a:rPr>
            <a:t>Trigger</a:t>
          </a:r>
        </a:p>
      </dgm:t>
    </dgm:pt>
    <dgm:pt modelId="{B0E4B042-807B-7F4D-8514-8CC7BAD291EA}" type="parTrans" cxnId="{681A3A8A-D205-BE42-A040-2721CE179772}">
      <dgm:prSet/>
      <dgm:spPr/>
      <dgm:t>
        <a:bodyPr/>
        <a:lstStyle/>
        <a:p>
          <a:endParaRPr lang="en-US" sz="1800">
            <a:solidFill>
              <a:srgbClr val="000000"/>
            </a:solidFill>
            <a:latin typeface="Calibri"/>
            <a:cs typeface="Calibri"/>
          </a:endParaRPr>
        </a:p>
      </dgm:t>
    </dgm:pt>
    <dgm:pt modelId="{ECE7D556-DDFF-CC44-AEB6-C9D1FBEC64D1}" type="sibTrans" cxnId="{681A3A8A-D205-BE42-A040-2721CE179772}">
      <dgm:prSet custT="1"/>
      <dgm:spPr>
        <a:effectLst/>
      </dgm:spPr>
      <dgm:t>
        <a:bodyPr/>
        <a:lstStyle/>
        <a:p>
          <a:endParaRPr lang="en-US" sz="1800">
            <a:solidFill>
              <a:srgbClr val="000000"/>
            </a:solidFill>
            <a:latin typeface="Calibri"/>
            <a:cs typeface="Calibri"/>
          </a:endParaRPr>
        </a:p>
      </dgm:t>
    </dgm:pt>
    <dgm:pt modelId="{E9417845-5DEB-AE4D-979E-22935B22E5D6}">
      <dgm:prSet phldrT="[Text]" custT="1"/>
      <dgm:spPr>
        <a:effectLst/>
      </dgm:spPr>
      <dgm:t>
        <a:bodyPr/>
        <a:lstStyle/>
        <a:p>
          <a:r>
            <a:rPr lang="en-US" sz="1800" i="1" dirty="0">
              <a:solidFill>
                <a:srgbClr val="000000"/>
              </a:solidFill>
              <a:latin typeface="Calibri"/>
              <a:cs typeface="Calibri"/>
            </a:rPr>
            <a:t>Behavior</a:t>
          </a:r>
        </a:p>
      </dgm:t>
    </dgm:pt>
    <dgm:pt modelId="{8330BF03-2585-3942-9F17-86FC71660442}" type="parTrans" cxnId="{AD3C3A9A-A275-6D46-895B-BD2B47900F7E}">
      <dgm:prSet/>
      <dgm:spPr/>
      <dgm:t>
        <a:bodyPr/>
        <a:lstStyle/>
        <a:p>
          <a:endParaRPr lang="en-US" sz="1800">
            <a:solidFill>
              <a:srgbClr val="000000"/>
            </a:solidFill>
            <a:latin typeface="Calibri"/>
            <a:cs typeface="Calibri"/>
          </a:endParaRPr>
        </a:p>
      </dgm:t>
    </dgm:pt>
    <dgm:pt modelId="{8F23BFF0-5485-1140-ADF3-12F70EA2E987}" type="sibTrans" cxnId="{AD3C3A9A-A275-6D46-895B-BD2B47900F7E}">
      <dgm:prSet custT="1"/>
      <dgm:spPr>
        <a:effectLst/>
      </dgm:spPr>
      <dgm:t>
        <a:bodyPr/>
        <a:lstStyle/>
        <a:p>
          <a:endParaRPr lang="en-US" sz="1800">
            <a:solidFill>
              <a:srgbClr val="000000"/>
            </a:solidFill>
            <a:latin typeface="Calibri"/>
            <a:cs typeface="Calibri"/>
          </a:endParaRPr>
        </a:p>
      </dgm:t>
    </dgm:pt>
    <dgm:pt modelId="{80261CE1-D5C1-4941-9182-E3B4F0C43F61}">
      <dgm:prSet phldrT="[Text]" custT="1"/>
      <dgm:spPr>
        <a:effectLst/>
      </dgm:spPr>
      <dgm:t>
        <a:bodyPr/>
        <a:lstStyle/>
        <a:p>
          <a:r>
            <a:rPr lang="en-US" sz="1800" i="1" dirty="0">
              <a:solidFill>
                <a:srgbClr val="000000"/>
              </a:solidFill>
              <a:latin typeface="Calibri"/>
              <a:cs typeface="Calibri"/>
            </a:rPr>
            <a:t>Consequence</a:t>
          </a:r>
        </a:p>
      </dgm:t>
    </dgm:pt>
    <dgm:pt modelId="{B11D13CA-19BE-494E-BE73-AB0658618ED2}" type="parTrans" cxnId="{CD2CB150-7EF4-2447-8219-FCEC4B61F6F4}">
      <dgm:prSet/>
      <dgm:spPr/>
      <dgm:t>
        <a:bodyPr/>
        <a:lstStyle/>
        <a:p>
          <a:endParaRPr lang="en-US" sz="1800">
            <a:solidFill>
              <a:srgbClr val="000000"/>
            </a:solidFill>
            <a:latin typeface="Calibri"/>
            <a:cs typeface="Calibri"/>
          </a:endParaRPr>
        </a:p>
      </dgm:t>
    </dgm:pt>
    <dgm:pt modelId="{57ED5B0C-AD51-2F4C-B154-DA78F2887DBA}" type="sibTrans" cxnId="{CD2CB150-7EF4-2447-8219-FCEC4B61F6F4}">
      <dgm:prSet custT="1"/>
      <dgm:spPr>
        <a:effectLst/>
      </dgm:spPr>
      <dgm:t>
        <a:bodyPr/>
        <a:lstStyle/>
        <a:p>
          <a:endParaRPr lang="en-US" sz="1800">
            <a:solidFill>
              <a:srgbClr val="000000"/>
            </a:solidFill>
            <a:latin typeface="Calibri"/>
            <a:cs typeface="Calibri"/>
          </a:endParaRPr>
        </a:p>
      </dgm:t>
    </dgm:pt>
    <dgm:pt modelId="{F5A5BD48-504F-7E4E-AE68-085648406C13}">
      <dgm:prSet phldrT="[Text]" custT="1"/>
      <dgm:spPr>
        <a:effectLst/>
      </dgm:spPr>
      <dgm:t>
        <a:bodyPr/>
        <a:lstStyle/>
        <a:p>
          <a:r>
            <a:rPr lang="en-US" sz="1800" i="1" dirty="0">
              <a:solidFill>
                <a:srgbClr val="000000"/>
              </a:solidFill>
              <a:latin typeface="Calibri"/>
              <a:cs typeface="Calibri"/>
            </a:rPr>
            <a:t>Function</a:t>
          </a:r>
        </a:p>
      </dgm:t>
    </dgm:pt>
    <dgm:pt modelId="{CC6A3E4E-0883-884B-882B-3A93F67489C9}" type="parTrans" cxnId="{5DCB086E-9FB3-A947-A9DC-6D107B68F233}">
      <dgm:prSet/>
      <dgm:spPr/>
      <dgm:t>
        <a:bodyPr/>
        <a:lstStyle/>
        <a:p>
          <a:endParaRPr lang="en-US" sz="1800">
            <a:solidFill>
              <a:srgbClr val="000000"/>
            </a:solidFill>
            <a:latin typeface="Calibri"/>
            <a:cs typeface="Calibri"/>
          </a:endParaRPr>
        </a:p>
      </dgm:t>
    </dgm:pt>
    <dgm:pt modelId="{A855573F-824A-CA43-8276-37BDCE4ACAF1}" type="sibTrans" cxnId="{5DCB086E-9FB3-A947-A9DC-6D107B68F233}">
      <dgm:prSet/>
      <dgm:spPr/>
      <dgm:t>
        <a:bodyPr/>
        <a:lstStyle/>
        <a:p>
          <a:endParaRPr lang="en-US" sz="1800">
            <a:solidFill>
              <a:srgbClr val="000000"/>
            </a:solidFill>
            <a:latin typeface="Calibri"/>
            <a:cs typeface="Calibri"/>
          </a:endParaRPr>
        </a:p>
      </dgm:t>
    </dgm:pt>
    <dgm:pt modelId="{543C31C9-8E16-9D4E-A236-A3A6711030CE}" type="pres">
      <dgm:prSet presAssocID="{39BBB062-030D-8447-99BE-1ABA1346B2DD}" presName="linearFlow" presStyleCnt="0">
        <dgm:presLayoutVars>
          <dgm:dir/>
          <dgm:resizeHandles val="exact"/>
        </dgm:presLayoutVars>
      </dgm:prSet>
      <dgm:spPr/>
    </dgm:pt>
    <dgm:pt modelId="{EF433C10-64B4-974B-981C-B54032668A2C}" type="pres">
      <dgm:prSet presAssocID="{F3142D69-4FD9-894D-AC14-228EB3F88727}" presName="node" presStyleLbl="node1" presStyleIdx="0" presStyleCnt="4">
        <dgm:presLayoutVars>
          <dgm:bulletEnabled val="1"/>
        </dgm:presLayoutVars>
      </dgm:prSet>
      <dgm:spPr/>
    </dgm:pt>
    <dgm:pt modelId="{A5A4297F-F500-4F49-B67E-612892E85B4F}" type="pres">
      <dgm:prSet presAssocID="{ECE7D556-DDFF-CC44-AEB6-C9D1FBEC64D1}" presName="spacerL" presStyleCnt="0"/>
      <dgm:spPr/>
    </dgm:pt>
    <dgm:pt modelId="{C8433DAB-69A9-E44E-A7FE-CEC6C409BD10}" type="pres">
      <dgm:prSet presAssocID="{ECE7D556-DDFF-CC44-AEB6-C9D1FBEC64D1}" presName="sibTrans" presStyleLbl="sibTrans2D1" presStyleIdx="0" presStyleCnt="3"/>
      <dgm:spPr/>
    </dgm:pt>
    <dgm:pt modelId="{4A99481B-F750-9C45-96DB-5B2FCA711662}" type="pres">
      <dgm:prSet presAssocID="{ECE7D556-DDFF-CC44-AEB6-C9D1FBEC64D1}" presName="spacerR" presStyleCnt="0"/>
      <dgm:spPr/>
    </dgm:pt>
    <dgm:pt modelId="{5782998B-E8F5-C749-8EF6-4E3DA0E3CA5C}" type="pres">
      <dgm:prSet presAssocID="{E9417845-5DEB-AE4D-979E-22935B22E5D6}" presName="node" presStyleLbl="node1" presStyleIdx="1" presStyleCnt="4">
        <dgm:presLayoutVars>
          <dgm:bulletEnabled val="1"/>
        </dgm:presLayoutVars>
      </dgm:prSet>
      <dgm:spPr/>
    </dgm:pt>
    <dgm:pt modelId="{83D2D4ED-CFFA-B94E-AF2D-9FDFEE264B14}" type="pres">
      <dgm:prSet presAssocID="{8F23BFF0-5485-1140-ADF3-12F70EA2E987}" presName="spacerL" presStyleCnt="0"/>
      <dgm:spPr/>
    </dgm:pt>
    <dgm:pt modelId="{669B9420-A634-904B-A5E5-18BD8C5650E2}" type="pres">
      <dgm:prSet presAssocID="{8F23BFF0-5485-1140-ADF3-12F70EA2E987}" presName="sibTrans" presStyleLbl="sibTrans2D1" presStyleIdx="1" presStyleCnt="3"/>
      <dgm:spPr/>
    </dgm:pt>
    <dgm:pt modelId="{3F4E9F47-EB16-C94B-B120-3BB413278A85}" type="pres">
      <dgm:prSet presAssocID="{8F23BFF0-5485-1140-ADF3-12F70EA2E987}" presName="spacerR" presStyleCnt="0"/>
      <dgm:spPr/>
    </dgm:pt>
    <dgm:pt modelId="{DE6C001F-6D4C-5646-899B-FFDDF656D8C8}" type="pres">
      <dgm:prSet presAssocID="{80261CE1-D5C1-4941-9182-E3B4F0C43F61}" presName="node" presStyleLbl="node1" presStyleIdx="2" presStyleCnt="4" custScaleX="138774">
        <dgm:presLayoutVars>
          <dgm:bulletEnabled val="1"/>
        </dgm:presLayoutVars>
      </dgm:prSet>
      <dgm:spPr/>
    </dgm:pt>
    <dgm:pt modelId="{5A38DEDA-B93C-8E4F-88D5-E8F7D8C35373}" type="pres">
      <dgm:prSet presAssocID="{57ED5B0C-AD51-2F4C-B154-DA78F2887DBA}" presName="spacerL" presStyleCnt="0"/>
      <dgm:spPr/>
    </dgm:pt>
    <dgm:pt modelId="{6E0A3781-BDE4-3C45-9A7E-3587388F5AD4}" type="pres">
      <dgm:prSet presAssocID="{57ED5B0C-AD51-2F4C-B154-DA78F2887DBA}" presName="sibTrans" presStyleLbl="sibTrans2D1" presStyleIdx="2" presStyleCnt="3"/>
      <dgm:spPr/>
    </dgm:pt>
    <dgm:pt modelId="{38B09377-BD37-0542-BEC5-5779AA5E73E3}" type="pres">
      <dgm:prSet presAssocID="{57ED5B0C-AD51-2F4C-B154-DA78F2887DBA}" presName="spacerR" presStyleCnt="0"/>
      <dgm:spPr/>
    </dgm:pt>
    <dgm:pt modelId="{24A4441F-FE8D-DA42-9D2C-D6FBA8F23BC5}" type="pres">
      <dgm:prSet presAssocID="{F5A5BD48-504F-7E4E-AE68-085648406C13}" presName="node" presStyleLbl="node1" presStyleIdx="3" presStyleCnt="4">
        <dgm:presLayoutVars>
          <dgm:bulletEnabled val="1"/>
        </dgm:presLayoutVars>
      </dgm:prSet>
      <dgm:spPr/>
    </dgm:pt>
  </dgm:ptLst>
  <dgm:cxnLst>
    <dgm:cxn modelId="{D8CBA024-018B-2645-B9DF-DA05B6779EF9}" type="presOf" srcId="{E9417845-5DEB-AE4D-979E-22935B22E5D6}" destId="{5782998B-E8F5-C749-8EF6-4E3DA0E3CA5C}" srcOrd="0" destOrd="0" presId="urn:microsoft.com/office/officeart/2005/8/layout/equation1"/>
    <dgm:cxn modelId="{CD2CB150-7EF4-2447-8219-FCEC4B61F6F4}" srcId="{39BBB062-030D-8447-99BE-1ABA1346B2DD}" destId="{80261CE1-D5C1-4941-9182-E3B4F0C43F61}" srcOrd="2" destOrd="0" parTransId="{B11D13CA-19BE-494E-BE73-AB0658618ED2}" sibTransId="{57ED5B0C-AD51-2F4C-B154-DA78F2887DBA}"/>
    <dgm:cxn modelId="{DE6B1767-AE34-4F4F-A451-D2C6AB1D8F03}" type="presOf" srcId="{ECE7D556-DDFF-CC44-AEB6-C9D1FBEC64D1}" destId="{C8433DAB-69A9-E44E-A7FE-CEC6C409BD10}" srcOrd="0" destOrd="0" presId="urn:microsoft.com/office/officeart/2005/8/layout/equation1"/>
    <dgm:cxn modelId="{5DCB086E-9FB3-A947-A9DC-6D107B68F233}" srcId="{39BBB062-030D-8447-99BE-1ABA1346B2DD}" destId="{F5A5BD48-504F-7E4E-AE68-085648406C13}" srcOrd="3" destOrd="0" parTransId="{CC6A3E4E-0883-884B-882B-3A93F67489C9}" sibTransId="{A855573F-824A-CA43-8276-37BDCE4ACAF1}"/>
    <dgm:cxn modelId="{027A6880-F419-1E4B-BD80-36C2D58584D1}" type="presOf" srcId="{57ED5B0C-AD51-2F4C-B154-DA78F2887DBA}" destId="{6E0A3781-BDE4-3C45-9A7E-3587388F5AD4}" srcOrd="0" destOrd="0" presId="urn:microsoft.com/office/officeart/2005/8/layout/equation1"/>
    <dgm:cxn modelId="{9FA5BC80-4F45-DB48-A3D1-A1080BC5D23E}" type="presOf" srcId="{F5A5BD48-504F-7E4E-AE68-085648406C13}" destId="{24A4441F-FE8D-DA42-9D2C-D6FBA8F23BC5}" srcOrd="0" destOrd="0" presId="urn:microsoft.com/office/officeart/2005/8/layout/equation1"/>
    <dgm:cxn modelId="{681A3A8A-D205-BE42-A040-2721CE179772}" srcId="{39BBB062-030D-8447-99BE-1ABA1346B2DD}" destId="{F3142D69-4FD9-894D-AC14-228EB3F88727}" srcOrd="0" destOrd="0" parTransId="{B0E4B042-807B-7F4D-8514-8CC7BAD291EA}" sibTransId="{ECE7D556-DDFF-CC44-AEB6-C9D1FBEC64D1}"/>
    <dgm:cxn modelId="{AD3C3A9A-A275-6D46-895B-BD2B47900F7E}" srcId="{39BBB062-030D-8447-99BE-1ABA1346B2DD}" destId="{E9417845-5DEB-AE4D-979E-22935B22E5D6}" srcOrd="1" destOrd="0" parTransId="{8330BF03-2585-3942-9F17-86FC71660442}" sibTransId="{8F23BFF0-5485-1140-ADF3-12F70EA2E987}"/>
    <dgm:cxn modelId="{AE36D3B7-931A-7D4B-A2B1-2197D1F9806D}" type="presOf" srcId="{80261CE1-D5C1-4941-9182-E3B4F0C43F61}" destId="{DE6C001F-6D4C-5646-899B-FFDDF656D8C8}" srcOrd="0" destOrd="0" presId="urn:microsoft.com/office/officeart/2005/8/layout/equation1"/>
    <dgm:cxn modelId="{2E6750CD-FF56-DC48-A879-4A502662EAF7}" type="presOf" srcId="{F3142D69-4FD9-894D-AC14-228EB3F88727}" destId="{EF433C10-64B4-974B-981C-B54032668A2C}" srcOrd="0" destOrd="0" presId="urn:microsoft.com/office/officeart/2005/8/layout/equation1"/>
    <dgm:cxn modelId="{392AD7D5-6832-5548-989A-3A01891605CC}" type="presOf" srcId="{39BBB062-030D-8447-99BE-1ABA1346B2DD}" destId="{543C31C9-8E16-9D4E-A236-A3A6711030CE}" srcOrd="0" destOrd="0" presId="urn:microsoft.com/office/officeart/2005/8/layout/equation1"/>
    <dgm:cxn modelId="{915FDADD-080B-3747-B9D7-C8A4601876F5}" type="presOf" srcId="{8F23BFF0-5485-1140-ADF3-12F70EA2E987}" destId="{669B9420-A634-904B-A5E5-18BD8C5650E2}" srcOrd="0" destOrd="0" presId="urn:microsoft.com/office/officeart/2005/8/layout/equation1"/>
    <dgm:cxn modelId="{1009EC02-B97B-7145-9256-7413D71E2647}" type="presParOf" srcId="{543C31C9-8E16-9D4E-A236-A3A6711030CE}" destId="{EF433C10-64B4-974B-981C-B54032668A2C}" srcOrd="0" destOrd="0" presId="urn:microsoft.com/office/officeart/2005/8/layout/equation1"/>
    <dgm:cxn modelId="{C18E7DEC-6934-714E-9235-A1E7C35E2C7B}" type="presParOf" srcId="{543C31C9-8E16-9D4E-A236-A3A6711030CE}" destId="{A5A4297F-F500-4F49-B67E-612892E85B4F}" srcOrd="1" destOrd="0" presId="urn:microsoft.com/office/officeart/2005/8/layout/equation1"/>
    <dgm:cxn modelId="{7299D3A3-0535-6141-B289-5B3E3F60327D}" type="presParOf" srcId="{543C31C9-8E16-9D4E-A236-A3A6711030CE}" destId="{C8433DAB-69A9-E44E-A7FE-CEC6C409BD10}" srcOrd="2" destOrd="0" presId="urn:microsoft.com/office/officeart/2005/8/layout/equation1"/>
    <dgm:cxn modelId="{88C2979F-AD5C-BA44-A879-D496E6F2F5AB}" type="presParOf" srcId="{543C31C9-8E16-9D4E-A236-A3A6711030CE}" destId="{4A99481B-F750-9C45-96DB-5B2FCA711662}" srcOrd="3" destOrd="0" presId="urn:microsoft.com/office/officeart/2005/8/layout/equation1"/>
    <dgm:cxn modelId="{63A015AA-F38B-7A47-867B-3A65FD9E5002}" type="presParOf" srcId="{543C31C9-8E16-9D4E-A236-A3A6711030CE}" destId="{5782998B-E8F5-C749-8EF6-4E3DA0E3CA5C}" srcOrd="4" destOrd="0" presId="urn:microsoft.com/office/officeart/2005/8/layout/equation1"/>
    <dgm:cxn modelId="{B18B3D68-4330-724C-9F9F-7EE6CE359466}" type="presParOf" srcId="{543C31C9-8E16-9D4E-A236-A3A6711030CE}" destId="{83D2D4ED-CFFA-B94E-AF2D-9FDFEE264B14}" srcOrd="5" destOrd="0" presId="urn:microsoft.com/office/officeart/2005/8/layout/equation1"/>
    <dgm:cxn modelId="{EF7860FE-311C-F742-BCAC-2A40712B2F84}" type="presParOf" srcId="{543C31C9-8E16-9D4E-A236-A3A6711030CE}" destId="{669B9420-A634-904B-A5E5-18BD8C5650E2}" srcOrd="6" destOrd="0" presId="urn:microsoft.com/office/officeart/2005/8/layout/equation1"/>
    <dgm:cxn modelId="{CCDD39EB-9D56-034B-98A8-005239760744}" type="presParOf" srcId="{543C31C9-8E16-9D4E-A236-A3A6711030CE}" destId="{3F4E9F47-EB16-C94B-B120-3BB413278A85}" srcOrd="7" destOrd="0" presId="urn:microsoft.com/office/officeart/2005/8/layout/equation1"/>
    <dgm:cxn modelId="{CACAA877-D458-1B45-82D3-A6E3ED05791E}" type="presParOf" srcId="{543C31C9-8E16-9D4E-A236-A3A6711030CE}" destId="{DE6C001F-6D4C-5646-899B-FFDDF656D8C8}" srcOrd="8" destOrd="0" presId="urn:microsoft.com/office/officeart/2005/8/layout/equation1"/>
    <dgm:cxn modelId="{814D2227-AF73-4D41-95FA-CC6D15F05224}" type="presParOf" srcId="{543C31C9-8E16-9D4E-A236-A3A6711030CE}" destId="{5A38DEDA-B93C-8E4F-88D5-E8F7D8C35373}" srcOrd="9" destOrd="0" presId="urn:microsoft.com/office/officeart/2005/8/layout/equation1"/>
    <dgm:cxn modelId="{E2ED5B38-3673-A44B-B2A0-42AD1FC9580E}" type="presParOf" srcId="{543C31C9-8E16-9D4E-A236-A3A6711030CE}" destId="{6E0A3781-BDE4-3C45-9A7E-3587388F5AD4}" srcOrd="10" destOrd="0" presId="urn:microsoft.com/office/officeart/2005/8/layout/equation1"/>
    <dgm:cxn modelId="{ED8DB6F5-C7F3-0146-A981-111CB42671AF}" type="presParOf" srcId="{543C31C9-8E16-9D4E-A236-A3A6711030CE}" destId="{38B09377-BD37-0542-BEC5-5779AA5E73E3}" srcOrd="11" destOrd="0" presId="urn:microsoft.com/office/officeart/2005/8/layout/equation1"/>
    <dgm:cxn modelId="{42DE2F3B-10E2-F441-BBF3-46957F6C9D91}" type="presParOf" srcId="{543C31C9-8E16-9D4E-A236-A3A6711030CE}" destId="{24A4441F-FE8D-DA42-9D2C-D6FBA8F23BC5}"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605651-9733-F948-BDE0-464CA51039A3}" type="doc">
      <dgm:prSet loTypeId="urn:microsoft.com/office/officeart/2005/8/layout/process1" loCatId="" qsTypeId="urn:microsoft.com/office/officeart/2005/8/quickstyle/simple2" qsCatId="simple" csTypeId="urn:microsoft.com/office/officeart/2005/8/colors/colorful1#9" csCatId="colorful" phldr="1"/>
      <dgm:spPr/>
    </dgm:pt>
    <dgm:pt modelId="{AD530443-0471-AD4C-ABE6-CD2EFD607469}">
      <dgm:prSet phldrT="[Text]"/>
      <dgm:spPr/>
      <dgm:t>
        <a:bodyPr/>
        <a:lstStyle/>
        <a:p>
          <a:r>
            <a:rPr lang="en-US" dirty="0">
              <a:latin typeface="Calibri"/>
              <a:cs typeface="Calibri"/>
            </a:rPr>
            <a:t>Setting</a:t>
          </a:r>
        </a:p>
      </dgm:t>
    </dgm:pt>
    <dgm:pt modelId="{EAFB1586-15C9-234B-9CEB-7A8E10E0C2A5}" type="parTrans" cxnId="{AE28ECCE-F72F-894B-B25A-C8363C297F07}">
      <dgm:prSet/>
      <dgm:spPr/>
      <dgm:t>
        <a:bodyPr/>
        <a:lstStyle/>
        <a:p>
          <a:endParaRPr lang="en-US">
            <a:latin typeface="Calibri"/>
            <a:cs typeface="Calibri"/>
          </a:endParaRPr>
        </a:p>
      </dgm:t>
    </dgm:pt>
    <dgm:pt modelId="{700738C3-42C5-1F46-AE3E-1C1ECC3C01A2}" type="sibTrans" cxnId="{AE28ECCE-F72F-894B-B25A-C8363C297F07}">
      <dgm:prSet/>
      <dgm:spPr/>
      <dgm:t>
        <a:bodyPr/>
        <a:lstStyle/>
        <a:p>
          <a:endParaRPr lang="en-US">
            <a:latin typeface="Calibri"/>
            <a:cs typeface="Calibri"/>
          </a:endParaRPr>
        </a:p>
      </dgm:t>
    </dgm:pt>
    <dgm:pt modelId="{C1A6D792-A979-D74A-804A-173A9B8D3515}">
      <dgm:prSet phldrT="[Text]"/>
      <dgm:spPr/>
      <dgm:t>
        <a:bodyPr/>
        <a:lstStyle/>
        <a:p>
          <a:r>
            <a:rPr lang="en-US" dirty="0">
              <a:latin typeface="Calibri"/>
              <a:cs typeface="Calibri"/>
            </a:rPr>
            <a:t>Antecedent</a:t>
          </a:r>
        </a:p>
      </dgm:t>
    </dgm:pt>
    <dgm:pt modelId="{742F0A15-2E64-1D49-86D4-28EDF382D405}" type="parTrans" cxnId="{12CFBC90-0915-2449-B3C0-19D169222D2A}">
      <dgm:prSet/>
      <dgm:spPr/>
      <dgm:t>
        <a:bodyPr/>
        <a:lstStyle/>
        <a:p>
          <a:endParaRPr lang="en-US">
            <a:latin typeface="Calibri"/>
            <a:cs typeface="Calibri"/>
          </a:endParaRPr>
        </a:p>
      </dgm:t>
    </dgm:pt>
    <dgm:pt modelId="{03E22461-7409-5942-AC82-FD8892689F47}" type="sibTrans" cxnId="{12CFBC90-0915-2449-B3C0-19D169222D2A}">
      <dgm:prSet/>
      <dgm:spPr/>
      <dgm:t>
        <a:bodyPr/>
        <a:lstStyle/>
        <a:p>
          <a:endParaRPr lang="en-US">
            <a:latin typeface="Calibri"/>
            <a:cs typeface="Calibri"/>
          </a:endParaRPr>
        </a:p>
      </dgm:t>
    </dgm:pt>
    <dgm:pt modelId="{A6914411-AD5A-EC4D-B730-9A396AD2ECFE}">
      <dgm:prSet phldrT="[Text]"/>
      <dgm:spPr/>
      <dgm:t>
        <a:bodyPr/>
        <a:lstStyle/>
        <a:p>
          <a:r>
            <a:rPr lang="en-US" dirty="0">
              <a:latin typeface="Calibri"/>
              <a:cs typeface="Calibri"/>
            </a:rPr>
            <a:t>Behavior</a:t>
          </a:r>
        </a:p>
      </dgm:t>
    </dgm:pt>
    <dgm:pt modelId="{018E47A8-8215-BE49-B606-33131B209036}" type="parTrans" cxnId="{77BB2D2B-D3B8-DA4C-8352-89F5E97D7A71}">
      <dgm:prSet/>
      <dgm:spPr/>
      <dgm:t>
        <a:bodyPr/>
        <a:lstStyle/>
        <a:p>
          <a:endParaRPr lang="en-US">
            <a:latin typeface="Calibri"/>
            <a:cs typeface="Calibri"/>
          </a:endParaRPr>
        </a:p>
      </dgm:t>
    </dgm:pt>
    <dgm:pt modelId="{7AEC5232-BADA-4A4A-820A-1C65B048A21E}" type="sibTrans" cxnId="{77BB2D2B-D3B8-DA4C-8352-89F5E97D7A71}">
      <dgm:prSet/>
      <dgm:spPr/>
      <dgm:t>
        <a:bodyPr/>
        <a:lstStyle/>
        <a:p>
          <a:endParaRPr lang="en-US">
            <a:latin typeface="Calibri"/>
            <a:cs typeface="Calibri"/>
          </a:endParaRPr>
        </a:p>
      </dgm:t>
    </dgm:pt>
    <dgm:pt modelId="{1D1F11F7-9711-B04E-86BE-39C1E29A3698}">
      <dgm:prSet phldrT="[Text]"/>
      <dgm:spPr/>
      <dgm:t>
        <a:bodyPr/>
        <a:lstStyle/>
        <a:p>
          <a:r>
            <a:rPr lang="en-US" dirty="0">
              <a:latin typeface="Calibri"/>
              <a:cs typeface="Calibri"/>
            </a:rPr>
            <a:t>Consequence</a:t>
          </a:r>
        </a:p>
      </dgm:t>
    </dgm:pt>
    <dgm:pt modelId="{E83C7287-92A4-2341-AABC-45A4CA9A92D1}" type="parTrans" cxnId="{751B87D3-2009-704C-83A9-733002D92B49}">
      <dgm:prSet/>
      <dgm:spPr/>
      <dgm:t>
        <a:bodyPr/>
        <a:lstStyle/>
        <a:p>
          <a:endParaRPr lang="en-US">
            <a:latin typeface="Calibri"/>
            <a:cs typeface="Calibri"/>
          </a:endParaRPr>
        </a:p>
      </dgm:t>
    </dgm:pt>
    <dgm:pt modelId="{52783D3D-CBE8-E447-BD14-9BA0C5393CDB}" type="sibTrans" cxnId="{751B87D3-2009-704C-83A9-733002D92B49}">
      <dgm:prSet/>
      <dgm:spPr/>
      <dgm:t>
        <a:bodyPr/>
        <a:lstStyle/>
        <a:p>
          <a:endParaRPr lang="en-US">
            <a:latin typeface="Calibri"/>
            <a:cs typeface="Calibri"/>
          </a:endParaRPr>
        </a:p>
      </dgm:t>
    </dgm:pt>
    <dgm:pt modelId="{7206E4FD-5FE8-8144-8C65-9EA8DE956CAD}" type="pres">
      <dgm:prSet presAssocID="{AE605651-9733-F948-BDE0-464CA51039A3}" presName="Name0" presStyleCnt="0">
        <dgm:presLayoutVars>
          <dgm:dir/>
          <dgm:resizeHandles val="exact"/>
        </dgm:presLayoutVars>
      </dgm:prSet>
      <dgm:spPr/>
    </dgm:pt>
    <dgm:pt modelId="{B5F033FD-0D9E-294A-B1B5-46BCFC28E4A4}" type="pres">
      <dgm:prSet presAssocID="{AD530443-0471-AD4C-ABE6-CD2EFD607469}" presName="node" presStyleLbl="node1" presStyleIdx="0" presStyleCnt="4">
        <dgm:presLayoutVars>
          <dgm:bulletEnabled val="1"/>
        </dgm:presLayoutVars>
      </dgm:prSet>
      <dgm:spPr/>
    </dgm:pt>
    <dgm:pt modelId="{EC1C2ABD-86B5-6048-A5E5-9A0B3C4F818A}" type="pres">
      <dgm:prSet presAssocID="{700738C3-42C5-1F46-AE3E-1C1ECC3C01A2}" presName="sibTrans" presStyleLbl="sibTrans2D1" presStyleIdx="0" presStyleCnt="3"/>
      <dgm:spPr/>
    </dgm:pt>
    <dgm:pt modelId="{50C3D69B-A636-1940-B866-E405FCD90764}" type="pres">
      <dgm:prSet presAssocID="{700738C3-42C5-1F46-AE3E-1C1ECC3C01A2}" presName="connectorText" presStyleLbl="sibTrans2D1" presStyleIdx="0" presStyleCnt="3"/>
      <dgm:spPr/>
    </dgm:pt>
    <dgm:pt modelId="{110B7031-56AF-6A43-A35A-BBA4609F1D81}" type="pres">
      <dgm:prSet presAssocID="{C1A6D792-A979-D74A-804A-173A9B8D3515}" presName="node" presStyleLbl="node1" presStyleIdx="1" presStyleCnt="4">
        <dgm:presLayoutVars>
          <dgm:bulletEnabled val="1"/>
        </dgm:presLayoutVars>
      </dgm:prSet>
      <dgm:spPr/>
    </dgm:pt>
    <dgm:pt modelId="{87705875-C96D-A340-9B2B-571A36D63678}" type="pres">
      <dgm:prSet presAssocID="{03E22461-7409-5942-AC82-FD8892689F47}" presName="sibTrans" presStyleLbl="sibTrans2D1" presStyleIdx="1" presStyleCnt="3"/>
      <dgm:spPr/>
    </dgm:pt>
    <dgm:pt modelId="{1E7CE618-AF69-5549-BFC0-9DE5ECE17F99}" type="pres">
      <dgm:prSet presAssocID="{03E22461-7409-5942-AC82-FD8892689F47}" presName="connectorText" presStyleLbl="sibTrans2D1" presStyleIdx="1" presStyleCnt="3"/>
      <dgm:spPr/>
    </dgm:pt>
    <dgm:pt modelId="{EF304864-0BAD-5B44-A82D-BC6C41768781}" type="pres">
      <dgm:prSet presAssocID="{A6914411-AD5A-EC4D-B730-9A396AD2ECFE}" presName="node" presStyleLbl="node1" presStyleIdx="2" presStyleCnt="4">
        <dgm:presLayoutVars>
          <dgm:bulletEnabled val="1"/>
        </dgm:presLayoutVars>
      </dgm:prSet>
      <dgm:spPr/>
    </dgm:pt>
    <dgm:pt modelId="{EB9CB455-D79D-1B4D-9DF2-18FE9BB061C4}" type="pres">
      <dgm:prSet presAssocID="{7AEC5232-BADA-4A4A-820A-1C65B048A21E}" presName="sibTrans" presStyleLbl="sibTrans2D1" presStyleIdx="2" presStyleCnt="3"/>
      <dgm:spPr/>
    </dgm:pt>
    <dgm:pt modelId="{08AE1296-D7DF-8348-8930-B91450ECEC40}" type="pres">
      <dgm:prSet presAssocID="{7AEC5232-BADA-4A4A-820A-1C65B048A21E}" presName="connectorText" presStyleLbl="sibTrans2D1" presStyleIdx="2" presStyleCnt="3"/>
      <dgm:spPr/>
    </dgm:pt>
    <dgm:pt modelId="{B7E0C987-8388-2340-8A15-B4507B193361}" type="pres">
      <dgm:prSet presAssocID="{1D1F11F7-9711-B04E-86BE-39C1E29A3698}" presName="node" presStyleLbl="node1" presStyleIdx="3" presStyleCnt="4">
        <dgm:presLayoutVars>
          <dgm:bulletEnabled val="1"/>
        </dgm:presLayoutVars>
      </dgm:prSet>
      <dgm:spPr/>
    </dgm:pt>
  </dgm:ptLst>
  <dgm:cxnLst>
    <dgm:cxn modelId="{411AFA0D-3720-7D44-9C20-A18093D0B560}" type="presOf" srcId="{700738C3-42C5-1F46-AE3E-1C1ECC3C01A2}" destId="{EC1C2ABD-86B5-6048-A5E5-9A0B3C4F818A}" srcOrd="0" destOrd="0" presId="urn:microsoft.com/office/officeart/2005/8/layout/process1"/>
    <dgm:cxn modelId="{3B94A310-29CC-254C-9527-6B2138379534}" type="presOf" srcId="{700738C3-42C5-1F46-AE3E-1C1ECC3C01A2}" destId="{50C3D69B-A636-1940-B866-E405FCD90764}" srcOrd="1" destOrd="0" presId="urn:microsoft.com/office/officeart/2005/8/layout/process1"/>
    <dgm:cxn modelId="{1C5F4E1A-782D-0F4C-8FB2-EE5360A7F739}" type="presOf" srcId="{A6914411-AD5A-EC4D-B730-9A396AD2ECFE}" destId="{EF304864-0BAD-5B44-A82D-BC6C41768781}" srcOrd="0" destOrd="0" presId="urn:microsoft.com/office/officeart/2005/8/layout/process1"/>
    <dgm:cxn modelId="{77BB2D2B-D3B8-DA4C-8352-89F5E97D7A71}" srcId="{AE605651-9733-F948-BDE0-464CA51039A3}" destId="{A6914411-AD5A-EC4D-B730-9A396AD2ECFE}" srcOrd="2" destOrd="0" parTransId="{018E47A8-8215-BE49-B606-33131B209036}" sibTransId="{7AEC5232-BADA-4A4A-820A-1C65B048A21E}"/>
    <dgm:cxn modelId="{80E0C62D-8B15-8E4A-B2D5-72D699F85314}" type="presOf" srcId="{C1A6D792-A979-D74A-804A-173A9B8D3515}" destId="{110B7031-56AF-6A43-A35A-BBA4609F1D81}" srcOrd="0" destOrd="0" presId="urn:microsoft.com/office/officeart/2005/8/layout/process1"/>
    <dgm:cxn modelId="{731D6534-058D-2E48-95A4-7F382207D6D9}" type="presOf" srcId="{7AEC5232-BADA-4A4A-820A-1C65B048A21E}" destId="{08AE1296-D7DF-8348-8930-B91450ECEC40}" srcOrd="1" destOrd="0" presId="urn:microsoft.com/office/officeart/2005/8/layout/process1"/>
    <dgm:cxn modelId="{928E1B54-7528-7D41-B4E2-24A6E3113DF1}" type="presOf" srcId="{03E22461-7409-5942-AC82-FD8892689F47}" destId="{87705875-C96D-A340-9B2B-571A36D63678}" srcOrd="0" destOrd="0" presId="urn:microsoft.com/office/officeart/2005/8/layout/process1"/>
    <dgm:cxn modelId="{602D085A-B468-E546-8C42-FA4EC7B7CEDC}" type="presOf" srcId="{AE605651-9733-F948-BDE0-464CA51039A3}" destId="{7206E4FD-5FE8-8144-8C65-9EA8DE956CAD}" srcOrd="0" destOrd="0" presId="urn:microsoft.com/office/officeart/2005/8/layout/process1"/>
    <dgm:cxn modelId="{BC6CC160-2B91-F549-9F07-F3F108471E31}" type="presOf" srcId="{03E22461-7409-5942-AC82-FD8892689F47}" destId="{1E7CE618-AF69-5549-BFC0-9DE5ECE17F99}" srcOrd="1" destOrd="0" presId="urn:microsoft.com/office/officeart/2005/8/layout/process1"/>
    <dgm:cxn modelId="{12CFBC90-0915-2449-B3C0-19D169222D2A}" srcId="{AE605651-9733-F948-BDE0-464CA51039A3}" destId="{C1A6D792-A979-D74A-804A-173A9B8D3515}" srcOrd="1" destOrd="0" parTransId="{742F0A15-2E64-1D49-86D4-28EDF382D405}" sibTransId="{03E22461-7409-5942-AC82-FD8892689F47}"/>
    <dgm:cxn modelId="{B6D890A4-012E-9D49-B481-1D8776759EFD}" type="presOf" srcId="{AD530443-0471-AD4C-ABE6-CD2EFD607469}" destId="{B5F033FD-0D9E-294A-B1B5-46BCFC28E4A4}" srcOrd="0" destOrd="0" presId="urn:microsoft.com/office/officeart/2005/8/layout/process1"/>
    <dgm:cxn modelId="{9D68E0B2-C858-6743-870B-9B946193ED08}" type="presOf" srcId="{1D1F11F7-9711-B04E-86BE-39C1E29A3698}" destId="{B7E0C987-8388-2340-8A15-B4507B193361}" srcOrd="0" destOrd="0" presId="urn:microsoft.com/office/officeart/2005/8/layout/process1"/>
    <dgm:cxn modelId="{EDFF63B6-2636-D540-A1C5-5ED81C9E5459}" type="presOf" srcId="{7AEC5232-BADA-4A4A-820A-1C65B048A21E}" destId="{EB9CB455-D79D-1B4D-9DF2-18FE9BB061C4}" srcOrd="0" destOrd="0" presId="urn:microsoft.com/office/officeart/2005/8/layout/process1"/>
    <dgm:cxn modelId="{AE28ECCE-F72F-894B-B25A-C8363C297F07}" srcId="{AE605651-9733-F948-BDE0-464CA51039A3}" destId="{AD530443-0471-AD4C-ABE6-CD2EFD607469}" srcOrd="0" destOrd="0" parTransId="{EAFB1586-15C9-234B-9CEB-7A8E10E0C2A5}" sibTransId="{700738C3-42C5-1F46-AE3E-1C1ECC3C01A2}"/>
    <dgm:cxn modelId="{751B87D3-2009-704C-83A9-733002D92B49}" srcId="{AE605651-9733-F948-BDE0-464CA51039A3}" destId="{1D1F11F7-9711-B04E-86BE-39C1E29A3698}" srcOrd="3" destOrd="0" parTransId="{E83C7287-92A4-2341-AABC-45A4CA9A92D1}" sibTransId="{52783D3D-CBE8-E447-BD14-9BA0C5393CDB}"/>
    <dgm:cxn modelId="{0AEFF713-ECC4-C64A-BE7E-262B5F3EF07F}" type="presParOf" srcId="{7206E4FD-5FE8-8144-8C65-9EA8DE956CAD}" destId="{B5F033FD-0D9E-294A-B1B5-46BCFC28E4A4}" srcOrd="0" destOrd="0" presId="urn:microsoft.com/office/officeart/2005/8/layout/process1"/>
    <dgm:cxn modelId="{EE9E2C66-2AC1-7F45-A21A-826A6F1AAE10}" type="presParOf" srcId="{7206E4FD-5FE8-8144-8C65-9EA8DE956CAD}" destId="{EC1C2ABD-86B5-6048-A5E5-9A0B3C4F818A}" srcOrd="1" destOrd="0" presId="urn:microsoft.com/office/officeart/2005/8/layout/process1"/>
    <dgm:cxn modelId="{169B123A-2B56-0E47-9C29-A220DB12A596}" type="presParOf" srcId="{EC1C2ABD-86B5-6048-A5E5-9A0B3C4F818A}" destId="{50C3D69B-A636-1940-B866-E405FCD90764}" srcOrd="0" destOrd="0" presId="urn:microsoft.com/office/officeart/2005/8/layout/process1"/>
    <dgm:cxn modelId="{88DF397D-93C2-824C-8569-0AC98EB15DA4}" type="presParOf" srcId="{7206E4FD-5FE8-8144-8C65-9EA8DE956CAD}" destId="{110B7031-56AF-6A43-A35A-BBA4609F1D81}" srcOrd="2" destOrd="0" presId="urn:microsoft.com/office/officeart/2005/8/layout/process1"/>
    <dgm:cxn modelId="{0A9304AC-C0AB-CA40-AE89-3DBD85F65C3D}" type="presParOf" srcId="{7206E4FD-5FE8-8144-8C65-9EA8DE956CAD}" destId="{87705875-C96D-A340-9B2B-571A36D63678}" srcOrd="3" destOrd="0" presId="urn:microsoft.com/office/officeart/2005/8/layout/process1"/>
    <dgm:cxn modelId="{762B11D5-091F-7C4E-AD84-99957C006E39}" type="presParOf" srcId="{87705875-C96D-A340-9B2B-571A36D63678}" destId="{1E7CE618-AF69-5549-BFC0-9DE5ECE17F99}" srcOrd="0" destOrd="0" presId="urn:microsoft.com/office/officeart/2005/8/layout/process1"/>
    <dgm:cxn modelId="{313B741B-F7F6-E942-BE58-7A6FF81245C9}" type="presParOf" srcId="{7206E4FD-5FE8-8144-8C65-9EA8DE956CAD}" destId="{EF304864-0BAD-5B44-A82D-BC6C41768781}" srcOrd="4" destOrd="0" presId="urn:microsoft.com/office/officeart/2005/8/layout/process1"/>
    <dgm:cxn modelId="{BCEDBA51-D281-074D-B1D5-53FE6800F38F}" type="presParOf" srcId="{7206E4FD-5FE8-8144-8C65-9EA8DE956CAD}" destId="{EB9CB455-D79D-1B4D-9DF2-18FE9BB061C4}" srcOrd="5" destOrd="0" presId="urn:microsoft.com/office/officeart/2005/8/layout/process1"/>
    <dgm:cxn modelId="{6D46A21C-9746-E542-ADCC-D750A846C4F5}" type="presParOf" srcId="{EB9CB455-D79D-1B4D-9DF2-18FE9BB061C4}" destId="{08AE1296-D7DF-8348-8930-B91450ECEC40}" srcOrd="0" destOrd="0" presId="urn:microsoft.com/office/officeart/2005/8/layout/process1"/>
    <dgm:cxn modelId="{F5507B09-5826-274A-AF26-3E1DB310875E}" type="presParOf" srcId="{7206E4FD-5FE8-8144-8C65-9EA8DE956CAD}" destId="{B7E0C987-8388-2340-8A15-B4507B19336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t>Universal</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t>Targeted</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t>Intensive</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983A7D40-2665-1545-AA1D-87EF8E44D5C3}" type="presOf" srcId="{B60BBE5F-A665-46F2-B919-1153C04CBD02}" destId="{D6BFCB8B-9EFA-490C-AAD3-ED7928DE275A}"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236C4353-A200-48EB-89CB-BD45285A3F41}" srcId="{7A39768E-39A6-4FA9-A4B1-F5CD4CB6EEAE}" destId="{636B6905-8B07-4A8A-9920-CB8277CBCEC8}" srcOrd="1" destOrd="0" parTransId="{1F4EB6FC-6070-47DA-9E35-F176490CE62F}" sibTransId="{465F3017-FBCE-4CE5-8C7F-08B964924BB3}"/>
    <dgm:cxn modelId="{61838675-EDA3-424A-B753-A09A644C2AEA}" type="presOf" srcId="{7A39768E-39A6-4FA9-A4B1-F5CD4CB6EEAE}" destId="{C418DCAE-306E-4AF7-A07C-93313C08AC51}" srcOrd="0" destOrd="0" presId="urn:microsoft.com/office/officeart/2005/8/layout/arrow2"/>
    <dgm:cxn modelId="{FF0DCE8B-1CEA-A54B-BA11-9D6060D6AB77}" type="presOf" srcId="{18A232E2-9330-45BA-8F3D-94B65CEB4C6E}" destId="{CBF801E5-F605-4B6B-AD44-734A83015E31}" srcOrd="0" destOrd="0" presId="urn:microsoft.com/office/officeart/2005/8/layout/arrow2"/>
    <dgm:cxn modelId="{2FEFBCB5-C4A1-6940-B10B-C5CAFC9E3CB7}" type="presOf" srcId="{636B6905-8B07-4A8A-9920-CB8277CBCEC8}" destId="{762E8C8B-CBB3-47CF-BB93-4E34DA5A865B}"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1B34414D-DDB7-BB4D-AD7B-DAF405351FB0}" type="presParOf" srcId="{C418DCAE-306E-4AF7-A07C-93313C08AC51}" destId="{71BCD42B-AD35-4119-8173-705E9B203F4E}" srcOrd="0" destOrd="0" presId="urn:microsoft.com/office/officeart/2005/8/layout/arrow2"/>
    <dgm:cxn modelId="{F3C8480B-585D-364F-B0DF-31973D985DF3}" type="presParOf" srcId="{C418DCAE-306E-4AF7-A07C-93313C08AC51}" destId="{1DC85ACA-369C-4434-B04E-417D8B11B123}" srcOrd="1" destOrd="0" presId="urn:microsoft.com/office/officeart/2005/8/layout/arrow2"/>
    <dgm:cxn modelId="{E2B2C143-64E1-3649-B806-0E1C5F63B037}" type="presParOf" srcId="{1DC85ACA-369C-4434-B04E-417D8B11B123}" destId="{7A58CA06-7CF4-4880-8AFF-C27C46361B7A}" srcOrd="0" destOrd="0" presId="urn:microsoft.com/office/officeart/2005/8/layout/arrow2"/>
    <dgm:cxn modelId="{11B70EE9-C3AA-0A40-B90D-6728D69A012C}" type="presParOf" srcId="{1DC85ACA-369C-4434-B04E-417D8B11B123}" destId="{CBF801E5-F605-4B6B-AD44-734A83015E31}" srcOrd="1" destOrd="0" presId="urn:microsoft.com/office/officeart/2005/8/layout/arrow2"/>
    <dgm:cxn modelId="{65B1B01C-29DB-794D-BAAA-BA7BC721E828}" type="presParOf" srcId="{1DC85ACA-369C-4434-B04E-417D8B11B123}" destId="{486B20C5-91A5-4C36-8053-3B9ACF3D938D}" srcOrd="2" destOrd="0" presId="urn:microsoft.com/office/officeart/2005/8/layout/arrow2"/>
    <dgm:cxn modelId="{089A6DC8-8AFC-D34D-A314-A00D1485652A}" type="presParOf" srcId="{1DC85ACA-369C-4434-B04E-417D8B11B123}" destId="{762E8C8B-CBB3-47CF-BB93-4E34DA5A865B}" srcOrd="3" destOrd="0" presId="urn:microsoft.com/office/officeart/2005/8/layout/arrow2"/>
    <dgm:cxn modelId="{62EF15D4-F635-9549-A911-9030BEF67C44}" type="presParOf" srcId="{1DC85ACA-369C-4434-B04E-417D8B11B123}" destId="{CC2DC6BB-4BD5-444C-A232-89F7B6D9B5AD}" srcOrd="4" destOrd="0" presId="urn:microsoft.com/office/officeart/2005/8/layout/arrow2"/>
    <dgm:cxn modelId="{B07F2734-09C7-E741-9371-AD7EB509D937}"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0BD5C-8289-3442-BCFF-9269181CE99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47873DC9-A0BB-C34D-8C5F-DAEB8658FBAC}">
      <dgm:prSet/>
      <dgm:spPr/>
      <dgm:t>
        <a:bodyPr/>
        <a:lstStyle/>
        <a:p>
          <a:pPr rtl="0"/>
          <a:r>
            <a:rPr lang="en-US" dirty="0"/>
            <a:t>Exploration</a:t>
          </a:r>
        </a:p>
      </dgm:t>
    </dgm:pt>
    <dgm:pt modelId="{AF1D62F7-9562-F648-8018-81E678502A14}" type="parTrans" cxnId="{54F1E7FD-7E79-AF40-AFE1-91B14B02DD8C}">
      <dgm:prSet/>
      <dgm:spPr/>
      <dgm:t>
        <a:bodyPr/>
        <a:lstStyle/>
        <a:p>
          <a:endParaRPr lang="en-US"/>
        </a:p>
      </dgm:t>
    </dgm:pt>
    <dgm:pt modelId="{BC70B730-6594-614C-A5B4-5937D014FAC5}" type="sibTrans" cxnId="{54F1E7FD-7E79-AF40-AFE1-91B14B02DD8C}">
      <dgm:prSet/>
      <dgm:spPr/>
      <dgm:t>
        <a:bodyPr/>
        <a:lstStyle/>
        <a:p>
          <a:endParaRPr lang="en-US"/>
        </a:p>
      </dgm:t>
    </dgm:pt>
    <dgm:pt modelId="{A823A596-1243-BC45-8216-625DF2450646}">
      <dgm:prSet/>
      <dgm:spPr/>
      <dgm:t>
        <a:bodyPr/>
        <a:lstStyle/>
        <a:p>
          <a:pPr rtl="0"/>
          <a:r>
            <a:rPr lang="en-US" dirty="0"/>
            <a:t>Installation</a:t>
          </a:r>
        </a:p>
      </dgm:t>
    </dgm:pt>
    <dgm:pt modelId="{072D81CA-7113-2949-B2ED-9AD6DB562D0A}" type="parTrans" cxnId="{E8C463DD-C3CF-F749-81DD-70E45602A25D}">
      <dgm:prSet/>
      <dgm:spPr/>
      <dgm:t>
        <a:bodyPr/>
        <a:lstStyle/>
        <a:p>
          <a:endParaRPr lang="en-US"/>
        </a:p>
      </dgm:t>
    </dgm:pt>
    <dgm:pt modelId="{9A26B5BD-6B7D-4841-8FA4-4FCD4B161AC0}" type="sibTrans" cxnId="{E8C463DD-C3CF-F749-81DD-70E45602A25D}">
      <dgm:prSet/>
      <dgm:spPr/>
      <dgm:t>
        <a:bodyPr/>
        <a:lstStyle/>
        <a:p>
          <a:endParaRPr lang="en-US"/>
        </a:p>
      </dgm:t>
    </dgm:pt>
    <dgm:pt modelId="{44B0E8EA-E538-0F47-B29F-D19A6E4427F5}">
      <dgm:prSet/>
      <dgm:spPr/>
      <dgm:t>
        <a:bodyPr/>
        <a:lstStyle/>
        <a:p>
          <a:pPr rtl="0"/>
          <a:r>
            <a:rPr lang="en-US" dirty="0"/>
            <a:t>Initial Implementation</a:t>
          </a:r>
        </a:p>
      </dgm:t>
    </dgm:pt>
    <dgm:pt modelId="{5B59FC1A-B02A-CF49-B3F8-4CA359E10A00}" type="parTrans" cxnId="{CA55DCAE-ECC9-A840-87AF-64D2611B599E}">
      <dgm:prSet/>
      <dgm:spPr/>
      <dgm:t>
        <a:bodyPr/>
        <a:lstStyle/>
        <a:p>
          <a:endParaRPr lang="en-US"/>
        </a:p>
      </dgm:t>
    </dgm:pt>
    <dgm:pt modelId="{EED75ADA-6929-334D-AC69-3DADE1A602FB}" type="sibTrans" cxnId="{CA55DCAE-ECC9-A840-87AF-64D2611B599E}">
      <dgm:prSet/>
      <dgm:spPr/>
      <dgm:t>
        <a:bodyPr/>
        <a:lstStyle/>
        <a:p>
          <a:endParaRPr lang="en-US"/>
        </a:p>
      </dgm:t>
    </dgm:pt>
    <dgm:pt modelId="{4D6E0DED-E363-C848-9703-F368559A31E4}">
      <dgm:prSet/>
      <dgm:spPr/>
      <dgm:t>
        <a:bodyPr/>
        <a:lstStyle/>
        <a:p>
          <a:pPr rtl="0"/>
          <a:r>
            <a:rPr lang="en-US" dirty="0"/>
            <a:t>Full Implementation</a:t>
          </a:r>
        </a:p>
      </dgm:t>
    </dgm:pt>
    <dgm:pt modelId="{1F84114A-46EB-484B-B7F8-40A269DC14C7}" type="parTrans" cxnId="{51F39534-DA7C-1E4F-A740-ADDE1BAD21A4}">
      <dgm:prSet/>
      <dgm:spPr/>
      <dgm:t>
        <a:bodyPr/>
        <a:lstStyle/>
        <a:p>
          <a:endParaRPr lang="en-US"/>
        </a:p>
      </dgm:t>
    </dgm:pt>
    <dgm:pt modelId="{D335F3FF-535D-F242-B56E-47DBB352A963}" type="sibTrans" cxnId="{51F39534-DA7C-1E4F-A740-ADDE1BAD21A4}">
      <dgm:prSet/>
      <dgm:spPr/>
      <dgm:t>
        <a:bodyPr/>
        <a:lstStyle/>
        <a:p>
          <a:endParaRPr lang="en-US"/>
        </a:p>
      </dgm:t>
    </dgm:pt>
    <dgm:pt modelId="{DB7FB467-857B-6F4B-BD17-1DC282322E91}">
      <dgm:prSet/>
      <dgm:spPr/>
      <dgm:t>
        <a:bodyPr/>
        <a:lstStyle/>
        <a:p>
          <a:pPr rtl="0"/>
          <a:r>
            <a:rPr lang="en-US" dirty="0"/>
            <a:t>Innovation</a:t>
          </a:r>
        </a:p>
      </dgm:t>
    </dgm:pt>
    <dgm:pt modelId="{C8C50648-6A8D-0949-8CB4-3D8BEAC7A6E8}" type="parTrans" cxnId="{CA89BB56-F923-654B-88EC-4580B38C7170}">
      <dgm:prSet/>
      <dgm:spPr/>
      <dgm:t>
        <a:bodyPr/>
        <a:lstStyle/>
        <a:p>
          <a:endParaRPr lang="en-US"/>
        </a:p>
      </dgm:t>
    </dgm:pt>
    <dgm:pt modelId="{725B6408-222B-B04C-8AE1-AABE9DFDA7E0}" type="sibTrans" cxnId="{CA89BB56-F923-654B-88EC-4580B38C7170}">
      <dgm:prSet/>
      <dgm:spPr/>
      <dgm:t>
        <a:bodyPr/>
        <a:lstStyle/>
        <a:p>
          <a:endParaRPr lang="en-US"/>
        </a:p>
      </dgm:t>
    </dgm:pt>
    <dgm:pt modelId="{E87EEEE8-3D0A-EA41-81F0-0E14349C9D4D}">
      <dgm:prSet/>
      <dgm:spPr/>
      <dgm:t>
        <a:bodyPr/>
        <a:lstStyle/>
        <a:p>
          <a:pPr rtl="0"/>
          <a:r>
            <a:rPr lang="en-US" dirty="0"/>
            <a:t>Sustainability</a:t>
          </a:r>
        </a:p>
      </dgm:t>
    </dgm:pt>
    <dgm:pt modelId="{287B3DF9-1C78-1E4F-AD80-8757108D1EA0}" type="parTrans" cxnId="{85745B62-C676-C449-A1DE-8063C6E4B273}">
      <dgm:prSet/>
      <dgm:spPr/>
      <dgm:t>
        <a:bodyPr/>
        <a:lstStyle/>
        <a:p>
          <a:endParaRPr lang="en-US"/>
        </a:p>
      </dgm:t>
    </dgm:pt>
    <dgm:pt modelId="{E376D2DC-C945-EB47-A0C2-CFC48CFB7DCA}" type="sibTrans" cxnId="{85745B62-C676-C449-A1DE-8063C6E4B273}">
      <dgm:prSet/>
      <dgm:spPr/>
      <dgm:t>
        <a:bodyPr/>
        <a:lstStyle/>
        <a:p>
          <a:endParaRPr lang="en-US"/>
        </a:p>
      </dgm:t>
    </dgm:pt>
    <dgm:pt modelId="{EB029922-003C-A84F-ADFD-FE5582484780}" type="pres">
      <dgm:prSet presAssocID="{3500BD5C-8289-3442-BCFF-9269181CE99F}" presName="rootnode" presStyleCnt="0">
        <dgm:presLayoutVars>
          <dgm:chMax/>
          <dgm:chPref/>
          <dgm:dir/>
          <dgm:animLvl val="lvl"/>
        </dgm:presLayoutVars>
      </dgm:prSet>
      <dgm:spPr/>
    </dgm:pt>
    <dgm:pt modelId="{073C81B0-B0DD-FD49-85C8-F3DBFD2B8F9C}" type="pres">
      <dgm:prSet presAssocID="{47873DC9-A0BB-C34D-8C5F-DAEB8658FBAC}" presName="composite" presStyleCnt="0"/>
      <dgm:spPr/>
    </dgm:pt>
    <dgm:pt modelId="{B4711FC8-AEA1-4048-AA31-B4375C267384}" type="pres">
      <dgm:prSet presAssocID="{47873DC9-A0BB-C34D-8C5F-DAEB8658FBAC}" presName="LShape" presStyleLbl="alignNode1" presStyleIdx="0" presStyleCnt="11"/>
      <dgm:spPr/>
    </dgm:pt>
    <dgm:pt modelId="{CDC558BF-29D0-BE46-89AB-EA3A956D99B9}" type="pres">
      <dgm:prSet presAssocID="{47873DC9-A0BB-C34D-8C5F-DAEB8658FBAC}" presName="ParentText" presStyleLbl="revTx" presStyleIdx="0" presStyleCnt="6">
        <dgm:presLayoutVars>
          <dgm:chMax val="0"/>
          <dgm:chPref val="0"/>
          <dgm:bulletEnabled val="1"/>
        </dgm:presLayoutVars>
      </dgm:prSet>
      <dgm:spPr/>
    </dgm:pt>
    <dgm:pt modelId="{6991E3B5-7293-5F4D-ADCD-45D3BC3397A7}" type="pres">
      <dgm:prSet presAssocID="{47873DC9-A0BB-C34D-8C5F-DAEB8658FBAC}" presName="Triangle" presStyleLbl="alignNode1" presStyleIdx="1" presStyleCnt="11"/>
      <dgm:spPr/>
    </dgm:pt>
    <dgm:pt modelId="{30E297A7-3B80-004A-B5BB-92214128683E}" type="pres">
      <dgm:prSet presAssocID="{BC70B730-6594-614C-A5B4-5937D014FAC5}" presName="sibTrans" presStyleCnt="0"/>
      <dgm:spPr/>
    </dgm:pt>
    <dgm:pt modelId="{BFFCF2AD-AD41-2247-8FDE-D68B31D83FB3}" type="pres">
      <dgm:prSet presAssocID="{BC70B730-6594-614C-A5B4-5937D014FAC5}" presName="space" presStyleCnt="0"/>
      <dgm:spPr/>
    </dgm:pt>
    <dgm:pt modelId="{C56CB33F-E68D-694B-832C-094F8CB215AB}" type="pres">
      <dgm:prSet presAssocID="{A823A596-1243-BC45-8216-625DF2450646}" presName="composite" presStyleCnt="0"/>
      <dgm:spPr/>
    </dgm:pt>
    <dgm:pt modelId="{B22B960C-D0C0-0445-813D-9ABF0AF1E434}" type="pres">
      <dgm:prSet presAssocID="{A823A596-1243-BC45-8216-625DF2450646}" presName="LShape" presStyleLbl="alignNode1" presStyleIdx="2" presStyleCnt="11"/>
      <dgm:spPr/>
    </dgm:pt>
    <dgm:pt modelId="{130D7069-C8A2-8048-8FCA-18684F50F57B}" type="pres">
      <dgm:prSet presAssocID="{A823A596-1243-BC45-8216-625DF2450646}" presName="ParentText" presStyleLbl="revTx" presStyleIdx="1" presStyleCnt="6">
        <dgm:presLayoutVars>
          <dgm:chMax val="0"/>
          <dgm:chPref val="0"/>
          <dgm:bulletEnabled val="1"/>
        </dgm:presLayoutVars>
      </dgm:prSet>
      <dgm:spPr/>
    </dgm:pt>
    <dgm:pt modelId="{90FD477B-D6AB-BE4C-AC41-B0F05DB702CC}" type="pres">
      <dgm:prSet presAssocID="{A823A596-1243-BC45-8216-625DF2450646}" presName="Triangle" presStyleLbl="alignNode1" presStyleIdx="3" presStyleCnt="11"/>
      <dgm:spPr/>
    </dgm:pt>
    <dgm:pt modelId="{3247CC92-1131-C84D-B990-9F7DAB1D2E37}" type="pres">
      <dgm:prSet presAssocID="{9A26B5BD-6B7D-4841-8FA4-4FCD4B161AC0}" presName="sibTrans" presStyleCnt="0"/>
      <dgm:spPr/>
    </dgm:pt>
    <dgm:pt modelId="{F2E03B35-2C79-1C4A-BECE-C51E50B13A71}" type="pres">
      <dgm:prSet presAssocID="{9A26B5BD-6B7D-4841-8FA4-4FCD4B161AC0}" presName="space" presStyleCnt="0"/>
      <dgm:spPr/>
    </dgm:pt>
    <dgm:pt modelId="{B1AA64A8-EEE2-9043-8E7C-1ACA586C8CFE}" type="pres">
      <dgm:prSet presAssocID="{44B0E8EA-E538-0F47-B29F-D19A6E4427F5}" presName="composite" presStyleCnt="0"/>
      <dgm:spPr/>
    </dgm:pt>
    <dgm:pt modelId="{0EAC804B-2AD2-2947-B4D0-4466CDD0C391}" type="pres">
      <dgm:prSet presAssocID="{44B0E8EA-E538-0F47-B29F-D19A6E4427F5}" presName="LShape" presStyleLbl="alignNode1" presStyleIdx="4" presStyleCnt="11"/>
      <dgm:spPr/>
    </dgm:pt>
    <dgm:pt modelId="{29B6DE09-9640-D14E-88EE-5BFB81F964AF}" type="pres">
      <dgm:prSet presAssocID="{44B0E8EA-E538-0F47-B29F-D19A6E4427F5}" presName="ParentText" presStyleLbl="revTx" presStyleIdx="2" presStyleCnt="6">
        <dgm:presLayoutVars>
          <dgm:chMax val="0"/>
          <dgm:chPref val="0"/>
          <dgm:bulletEnabled val="1"/>
        </dgm:presLayoutVars>
      </dgm:prSet>
      <dgm:spPr/>
    </dgm:pt>
    <dgm:pt modelId="{BB3CF0FE-BD63-DA4E-88A1-73EA3DAB30CD}" type="pres">
      <dgm:prSet presAssocID="{44B0E8EA-E538-0F47-B29F-D19A6E4427F5}" presName="Triangle" presStyleLbl="alignNode1" presStyleIdx="5" presStyleCnt="11"/>
      <dgm:spPr/>
    </dgm:pt>
    <dgm:pt modelId="{28C6979B-576D-E74B-A583-C0273C5188FD}" type="pres">
      <dgm:prSet presAssocID="{EED75ADA-6929-334D-AC69-3DADE1A602FB}" presName="sibTrans" presStyleCnt="0"/>
      <dgm:spPr/>
    </dgm:pt>
    <dgm:pt modelId="{F88F0C1C-AA51-094F-9328-23B62F7CA517}" type="pres">
      <dgm:prSet presAssocID="{EED75ADA-6929-334D-AC69-3DADE1A602FB}" presName="space" presStyleCnt="0"/>
      <dgm:spPr/>
    </dgm:pt>
    <dgm:pt modelId="{98A5F3A3-3AFD-2745-BCB4-0A90C057240F}" type="pres">
      <dgm:prSet presAssocID="{4D6E0DED-E363-C848-9703-F368559A31E4}" presName="composite" presStyleCnt="0"/>
      <dgm:spPr/>
    </dgm:pt>
    <dgm:pt modelId="{6579A1A9-19FD-364F-8756-E6C6E20AD525}" type="pres">
      <dgm:prSet presAssocID="{4D6E0DED-E363-C848-9703-F368559A31E4}" presName="LShape" presStyleLbl="alignNode1" presStyleIdx="6" presStyleCnt="11"/>
      <dgm:spPr/>
    </dgm:pt>
    <dgm:pt modelId="{046DC587-338B-D643-B0EE-F1C4F2669BC0}" type="pres">
      <dgm:prSet presAssocID="{4D6E0DED-E363-C848-9703-F368559A31E4}" presName="ParentText" presStyleLbl="revTx" presStyleIdx="3" presStyleCnt="6">
        <dgm:presLayoutVars>
          <dgm:chMax val="0"/>
          <dgm:chPref val="0"/>
          <dgm:bulletEnabled val="1"/>
        </dgm:presLayoutVars>
      </dgm:prSet>
      <dgm:spPr/>
    </dgm:pt>
    <dgm:pt modelId="{C572E897-F87F-FB4A-8B9B-CAB99E69AFB5}" type="pres">
      <dgm:prSet presAssocID="{4D6E0DED-E363-C848-9703-F368559A31E4}" presName="Triangle" presStyleLbl="alignNode1" presStyleIdx="7" presStyleCnt="11"/>
      <dgm:spPr/>
    </dgm:pt>
    <dgm:pt modelId="{C27CCE3D-E027-5448-821A-EF9628C35DEC}" type="pres">
      <dgm:prSet presAssocID="{D335F3FF-535D-F242-B56E-47DBB352A963}" presName="sibTrans" presStyleCnt="0"/>
      <dgm:spPr/>
    </dgm:pt>
    <dgm:pt modelId="{837148CE-F0F5-EC4C-8BB1-C593DF8ECBCB}" type="pres">
      <dgm:prSet presAssocID="{D335F3FF-535D-F242-B56E-47DBB352A963}" presName="space" presStyleCnt="0"/>
      <dgm:spPr/>
    </dgm:pt>
    <dgm:pt modelId="{7D1F36C6-F37B-2F48-8107-969FC76EE5AE}" type="pres">
      <dgm:prSet presAssocID="{DB7FB467-857B-6F4B-BD17-1DC282322E91}" presName="composite" presStyleCnt="0"/>
      <dgm:spPr/>
    </dgm:pt>
    <dgm:pt modelId="{D987F730-D3A8-334F-99FE-B964585FF850}" type="pres">
      <dgm:prSet presAssocID="{DB7FB467-857B-6F4B-BD17-1DC282322E91}" presName="LShape" presStyleLbl="alignNode1" presStyleIdx="8" presStyleCnt="11"/>
      <dgm:spPr/>
    </dgm:pt>
    <dgm:pt modelId="{FFA6CC39-CA63-934B-A8D9-949928302285}" type="pres">
      <dgm:prSet presAssocID="{DB7FB467-857B-6F4B-BD17-1DC282322E91}" presName="ParentText" presStyleLbl="revTx" presStyleIdx="4" presStyleCnt="6">
        <dgm:presLayoutVars>
          <dgm:chMax val="0"/>
          <dgm:chPref val="0"/>
          <dgm:bulletEnabled val="1"/>
        </dgm:presLayoutVars>
      </dgm:prSet>
      <dgm:spPr/>
    </dgm:pt>
    <dgm:pt modelId="{FC971C7F-C597-1141-AC2A-E10ACA7E9887}" type="pres">
      <dgm:prSet presAssocID="{DB7FB467-857B-6F4B-BD17-1DC282322E91}" presName="Triangle" presStyleLbl="alignNode1" presStyleIdx="9" presStyleCnt="11"/>
      <dgm:spPr/>
    </dgm:pt>
    <dgm:pt modelId="{D791390E-23E9-D047-B5DE-478AC1DF85FB}" type="pres">
      <dgm:prSet presAssocID="{725B6408-222B-B04C-8AE1-AABE9DFDA7E0}" presName="sibTrans" presStyleCnt="0"/>
      <dgm:spPr/>
    </dgm:pt>
    <dgm:pt modelId="{2E71D7B8-9E94-4442-BFEB-E91FB9E9CDEA}" type="pres">
      <dgm:prSet presAssocID="{725B6408-222B-B04C-8AE1-AABE9DFDA7E0}" presName="space" presStyleCnt="0"/>
      <dgm:spPr/>
    </dgm:pt>
    <dgm:pt modelId="{4DF013F4-7DF6-804A-B49B-78A0F762D984}" type="pres">
      <dgm:prSet presAssocID="{E87EEEE8-3D0A-EA41-81F0-0E14349C9D4D}" presName="composite" presStyleCnt="0"/>
      <dgm:spPr/>
    </dgm:pt>
    <dgm:pt modelId="{7C488DF9-AE35-5742-A5ED-612A7183DCCE}" type="pres">
      <dgm:prSet presAssocID="{E87EEEE8-3D0A-EA41-81F0-0E14349C9D4D}" presName="LShape" presStyleLbl="alignNode1" presStyleIdx="10" presStyleCnt="11"/>
      <dgm:spPr/>
    </dgm:pt>
    <dgm:pt modelId="{50DA1F91-5C46-7C4C-82A5-DDAA5B10A78E}" type="pres">
      <dgm:prSet presAssocID="{E87EEEE8-3D0A-EA41-81F0-0E14349C9D4D}" presName="ParentText" presStyleLbl="revTx" presStyleIdx="5" presStyleCnt="6">
        <dgm:presLayoutVars>
          <dgm:chMax val="0"/>
          <dgm:chPref val="0"/>
          <dgm:bulletEnabled val="1"/>
        </dgm:presLayoutVars>
      </dgm:prSet>
      <dgm:spPr/>
    </dgm:pt>
  </dgm:ptLst>
  <dgm:cxnLst>
    <dgm:cxn modelId="{D66C8208-B7CA-0A40-9BA5-BD2EB78FA3EE}" type="presOf" srcId="{A823A596-1243-BC45-8216-625DF2450646}" destId="{130D7069-C8A2-8048-8FCA-18684F50F57B}" srcOrd="0" destOrd="0" presId="urn:microsoft.com/office/officeart/2009/3/layout/StepUpProcess"/>
    <dgm:cxn modelId="{A898CF14-28DE-FF47-BEB5-6812902CF9EF}" type="presOf" srcId="{E87EEEE8-3D0A-EA41-81F0-0E14349C9D4D}" destId="{50DA1F91-5C46-7C4C-82A5-DDAA5B10A78E}" srcOrd="0" destOrd="0" presId="urn:microsoft.com/office/officeart/2009/3/layout/StepUpProcess"/>
    <dgm:cxn modelId="{61C5092C-3654-A04A-A2BD-1DDD2BD4729F}" type="presOf" srcId="{44B0E8EA-E538-0F47-B29F-D19A6E4427F5}" destId="{29B6DE09-9640-D14E-88EE-5BFB81F964AF}" srcOrd="0" destOrd="0" presId="urn:microsoft.com/office/officeart/2009/3/layout/StepUpProcess"/>
    <dgm:cxn modelId="{51F39534-DA7C-1E4F-A740-ADDE1BAD21A4}" srcId="{3500BD5C-8289-3442-BCFF-9269181CE99F}" destId="{4D6E0DED-E363-C848-9703-F368559A31E4}" srcOrd="3" destOrd="0" parTransId="{1F84114A-46EB-484B-B7F8-40A269DC14C7}" sibTransId="{D335F3FF-535D-F242-B56E-47DBB352A963}"/>
    <dgm:cxn modelId="{CA89BB56-F923-654B-88EC-4580B38C7170}" srcId="{3500BD5C-8289-3442-BCFF-9269181CE99F}" destId="{DB7FB467-857B-6F4B-BD17-1DC282322E91}" srcOrd="4" destOrd="0" parTransId="{C8C50648-6A8D-0949-8CB4-3D8BEAC7A6E8}" sibTransId="{725B6408-222B-B04C-8AE1-AABE9DFDA7E0}"/>
    <dgm:cxn modelId="{E51C7E5C-6F90-5E4D-AEC5-9E741046B1BF}" type="presOf" srcId="{4D6E0DED-E363-C848-9703-F368559A31E4}" destId="{046DC587-338B-D643-B0EE-F1C4F2669BC0}" srcOrd="0" destOrd="0" presId="urn:microsoft.com/office/officeart/2009/3/layout/StepUpProcess"/>
    <dgm:cxn modelId="{85745B62-C676-C449-A1DE-8063C6E4B273}" srcId="{3500BD5C-8289-3442-BCFF-9269181CE99F}" destId="{E87EEEE8-3D0A-EA41-81F0-0E14349C9D4D}" srcOrd="5" destOrd="0" parTransId="{287B3DF9-1C78-1E4F-AD80-8757108D1EA0}" sibTransId="{E376D2DC-C945-EB47-A0C2-CFC48CFB7DCA}"/>
    <dgm:cxn modelId="{CA55DCAE-ECC9-A840-87AF-64D2611B599E}" srcId="{3500BD5C-8289-3442-BCFF-9269181CE99F}" destId="{44B0E8EA-E538-0F47-B29F-D19A6E4427F5}" srcOrd="2" destOrd="0" parTransId="{5B59FC1A-B02A-CF49-B3F8-4CA359E10A00}" sibTransId="{EED75ADA-6929-334D-AC69-3DADE1A602FB}"/>
    <dgm:cxn modelId="{C4087BBF-D2B9-0440-9DCC-DF622846943C}" type="presOf" srcId="{47873DC9-A0BB-C34D-8C5F-DAEB8658FBAC}" destId="{CDC558BF-29D0-BE46-89AB-EA3A956D99B9}" srcOrd="0" destOrd="0" presId="urn:microsoft.com/office/officeart/2009/3/layout/StepUpProcess"/>
    <dgm:cxn modelId="{DB37E4C2-60BE-0D4C-92ED-3F3BE08C3EF0}" type="presOf" srcId="{DB7FB467-857B-6F4B-BD17-1DC282322E91}" destId="{FFA6CC39-CA63-934B-A8D9-949928302285}" srcOrd="0" destOrd="0" presId="urn:microsoft.com/office/officeart/2009/3/layout/StepUpProcess"/>
    <dgm:cxn modelId="{E8C463DD-C3CF-F749-81DD-70E45602A25D}" srcId="{3500BD5C-8289-3442-BCFF-9269181CE99F}" destId="{A823A596-1243-BC45-8216-625DF2450646}" srcOrd="1" destOrd="0" parTransId="{072D81CA-7113-2949-B2ED-9AD6DB562D0A}" sibTransId="{9A26B5BD-6B7D-4841-8FA4-4FCD4B161AC0}"/>
    <dgm:cxn modelId="{6D9F6CE1-24AF-444B-A4A9-CE85F5856DF7}" type="presOf" srcId="{3500BD5C-8289-3442-BCFF-9269181CE99F}" destId="{EB029922-003C-A84F-ADFD-FE5582484780}" srcOrd="0" destOrd="0" presId="urn:microsoft.com/office/officeart/2009/3/layout/StepUpProcess"/>
    <dgm:cxn modelId="{54F1E7FD-7E79-AF40-AFE1-91B14B02DD8C}" srcId="{3500BD5C-8289-3442-BCFF-9269181CE99F}" destId="{47873DC9-A0BB-C34D-8C5F-DAEB8658FBAC}" srcOrd="0" destOrd="0" parTransId="{AF1D62F7-9562-F648-8018-81E678502A14}" sibTransId="{BC70B730-6594-614C-A5B4-5937D014FAC5}"/>
    <dgm:cxn modelId="{10D88B38-ED66-454B-9023-3FC0251B5E03}" type="presParOf" srcId="{EB029922-003C-A84F-ADFD-FE5582484780}" destId="{073C81B0-B0DD-FD49-85C8-F3DBFD2B8F9C}" srcOrd="0" destOrd="0" presId="urn:microsoft.com/office/officeart/2009/3/layout/StepUpProcess"/>
    <dgm:cxn modelId="{9AEABDAE-F7DA-A048-B6EB-27099AC1B7FB}" type="presParOf" srcId="{073C81B0-B0DD-FD49-85C8-F3DBFD2B8F9C}" destId="{B4711FC8-AEA1-4048-AA31-B4375C267384}" srcOrd="0" destOrd="0" presId="urn:microsoft.com/office/officeart/2009/3/layout/StepUpProcess"/>
    <dgm:cxn modelId="{928D56BC-C5FA-254C-957A-CCA0D7439F4C}" type="presParOf" srcId="{073C81B0-B0DD-FD49-85C8-F3DBFD2B8F9C}" destId="{CDC558BF-29D0-BE46-89AB-EA3A956D99B9}" srcOrd="1" destOrd="0" presId="urn:microsoft.com/office/officeart/2009/3/layout/StepUpProcess"/>
    <dgm:cxn modelId="{DBBCBA09-7A64-FC48-AE3F-3C9D5400B266}" type="presParOf" srcId="{073C81B0-B0DD-FD49-85C8-F3DBFD2B8F9C}" destId="{6991E3B5-7293-5F4D-ADCD-45D3BC3397A7}" srcOrd="2" destOrd="0" presId="urn:microsoft.com/office/officeart/2009/3/layout/StepUpProcess"/>
    <dgm:cxn modelId="{B1AABB1D-E692-2743-A44E-9C7AACEFF3B1}" type="presParOf" srcId="{EB029922-003C-A84F-ADFD-FE5582484780}" destId="{30E297A7-3B80-004A-B5BB-92214128683E}" srcOrd="1" destOrd="0" presId="urn:microsoft.com/office/officeart/2009/3/layout/StepUpProcess"/>
    <dgm:cxn modelId="{7FB63C4E-CE33-C94A-8BEA-07307853BAC1}" type="presParOf" srcId="{30E297A7-3B80-004A-B5BB-92214128683E}" destId="{BFFCF2AD-AD41-2247-8FDE-D68B31D83FB3}" srcOrd="0" destOrd="0" presId="urn:microsoft.com/office/officeart/2009/3/layout/StepUpProcess"/>
    <dgm:cxn modelId="{F414F2BF-E1CD-D244-959F-E3FA14FAA045}" type="presParOf" srcId="{EB029922-003C-A84F-ADFD-FE5582484780}" destId="{C56CB33F-E68D-694B-832C-094F8CB215AB}" srcOrd="2" destOrd="0" presId="urn:microsoft.com/office/officeart/2009/3/layout/StepUpProcess"/>
    <dgm:cxn modelId="{EE00FD0F-C2BD-A647-A1F1-13F92EFFA436}" type="presParOf" srcId="{C56CB33F-E68D-694B-832C-094F8CB215AB}" destId="{B22B960C-D0C0-0445-813D-9ABF0AF1E434}" srcOrd="0" destOrd="0" presId="urn:microsoft.com/office/officeart/2009/3/layout/StepUpProcess"/>
    <dgm:cxn modelId="{111B5FD1-8656-444E-998D-EB2693CF7DAE}" type="presParOf" srcId="{C56CB33F-E68D-694B-832C-094F8CB215AB}" destId="{130D7069-C8A2-8048-8FCA-18684F50F57B}" srcOrd="1" destOrd="0" presId="urn:microsoft.com/office/officeart/2009/3/layout/StepUpProcess"/>
    <dgm:cxn modelId="{49A8C4B9-1853-C547-B478-6D45C1AB6FB0}" type="presParOf" srcId="{C56CB33F-E68D-694B-832C-094F8CB215AB}" destId="{90FD477B-D6AB-BE4C-AC41-B0F05DB702CC}" srcOrd="2" destOrd="0" presId="urn:microsoft.com/office/officeart/2009/3/layout/StepUpProcess"/>
    <dgm:cxn modelId="{5F412531-FA56-264D-9843-D02BA8C80234}" type="presParOf" srcId="{EB029922-003C-A84F-ADFD-FE5582484780}" destId="{3247CC92-1131-C84D-B990-9F7DAB1D2E37}" srcOrd="3" destOrd="0" presId="urn:microsoft.com/office/officeart/2009/3/layout/StepUpProcess"/>
    <dgm:cxn modelId="{8B353223-CD6F-2A46-AB86-2512CD4F7C2D}" type="presParOf" srcId="{3247CC92-1131-C84D-B990-9F7DAB1D2E37}" destId="{F2E03B35-2C79-1C4A-BECE-C51E50B13A71}" srcOrd="0" destOrd="0" presId="urn:microsoft.com/office/officeart/2009/3/layout/StepUpProcess"/>
    <dgm:cxn modelId="{55653FCD-9A06-5D46-9485-49791A06744D}" type="presParOf" srcId="{EB029922-003C-A84F-ADFD-FE5582484780}" destId="{B1AA64A8-EEE2-9043-8E7C-1ACA586C8CFE}" srcOrd="4" destOrd="0" presId="urn:microsoft.com/office/officeart/2009/3/layout/StepUpProcess"/>
    <dgm:cxn modelId="{718AE790-CA59-9F41-9CC5-0AE3801619A5}" type="presParOf" srcId="{B1AA64A8-EEE2-9043-8E7C-1ACA586C8CFE}" destId="{0EAC804B-2AD2-2947-B4D0-4466CDD0C391}" srcOrd="0" destOrd="0" presId="urn:microsoft.com/office/officeart/2009/3/layout/StepUpProcess"/>
    <dgm:cxn modelId="{386D4BCA-275E-6A48-B598-9BE1CE62F76E}" type="presParOf" srcId="{B1AA64A8-EEE2-9043-8E7C-1ACA586C8CFE}" destId="{29B6DE09-9640-D14E-88EE-5BFB81F964AF}" srcOrd="1" destOrd="0" presId="urn:microsoft.com/office/officeart/2009/3/layout/StepUpProcess"/>
    <dgm:cxn modelId="{D84DD623-35BA-D948-BC25-311280A15C7D}" type="presParOf" srcId="{B1AA64A8-EEE2-9043-8E7C-1ACA586C8CFE}" destId="{BB3CF0FE-BD63-DA4E-88A1-73EA3DAB30CD}" srcOrd="2" destOrd="0" presId="urn:microsoft.com/office/officeart/2009/3/layout/StepUpProcess"/>
    <dgm:cxn modelId="{A78F47CD-CA59-3E4F-BE78-1BB0C66155EC}" type="presParOf" srcId="{EB029922-003C-A84F-ADFD-FE5582484780}" destId="{28C6979B-576D-E74B-A583-C0273C5188FD}" srcOrd="5" destOrd="0" presId="urn:microsoft.com/office/officeart/2009/3/layout/StepUpProcess"/>
    <dgm:cxn modelId="{C3400A9B-7F2E-0C4D-81BE-9AD5E64B52D6}" type="presParOf" srcId="{28C6979B-576D-E74B-A583-C0273C5188FD}" destId="{F88F0C1C-AA51-094F-9328-23B62F7CA517}" srcOrd="0" destOrd="0" presId="urn:microsoft.com/office/officeart/2009/3/layout/StepUpProcess"/>
    <dgm:cxn modelId="{72985DD7-33CE-9143-8945-5818B147624C}" type="presParOf" srcId="{EB029922-003C-A84F-ADFD-FE5582484780}" destId="{98A5F3A3-3AFD-2745-BCB4-0A90C057240F}" srcOrd="6" destOrd="0" presId="urn:microsoft.com/office/officeart/2009/3/layout/StepUpProcess"/>
    <dgm:cxn modelId="{276C14BC-49BE-3847-BE4E-075668733F0C}" type="presParOf" srcId="{98A5F3A3-3AFD-2745-BCB4-0A90C057240F}" destId="{6579A1A9-19FD-364F-8756-E6C6E20AD525}" srcOrd="0" destOrd="0" presId="urn:microsoft.com/office/officeart/2009/3/layout/StepUpProcess"/>
    <dgm:cxn modelId="{7610A519-B8FA-214A-A09B-7E8BB9B722B8}" type="presParOf" srcId="{98A5F3A3-3AFD-2745-BCB4-0A90C057240F}" destId="{046DC587-338B-D643-B0EE-F1C4F2669BC0}" srcOrd="1" destOrd="0" presId="urn:microsoft.com/office/officeart/2009/3/layout/StepUpProcess"/>
    <dgm:cxn modelId="{1E7B6343-65B2-2046-B9CD-C3EDC8BDCB5F}" type="presParOf" srcId="{98A5F3A3-3AFD-2745-BCB4-0A90C057240F}" destId="{C572E897-F87F-FB4A-8B9B-CAB99E69AFB5}" srcOrd="2" destOrd="0" presId="urn:microsoft.com/office/officeart/2009/3/layout/StepUpProcess"/>
    <dgm:cxn modelId="{AAA1A609-A6AB-574B-A649-A46D5E45C161}" type="presParOf" srcId="{EB029922-003C-A84F-ADFD-FE5582484780}" destId="{C27CCE3D-E027-5448-821A-EF9628C35DEC}" srcOrd="7" destOrd="0" presId="urn:microsoft.com/office/officeart/2009/3/layout/StepUpProcess"/>
    <dgm:cxn modelId="{E1CD3EBD-45D7-C149-B775-EA5A315932A1}" type="presParOf" srcId="{C27CCE3D-E027-5448-821A-EF9628C35DEC}" destId="{837148CE-F0F5-EC4C-8BB1-C593DF8ECBCB}" srcOrd="0" destOrd="0" presId="urn:microsoft.com/office/officeart/2009/3/layout/StepUpProcess"/>
    <dgm:cxn modelId="{A50ED71D-B3D7-E94E-9249-74052D2165A0}" type="presParOf" srcId="{EB029922-003C-A84F-ADFD-FE5582484780}" destId="{7D1F36C6-F37B-2F48-8107-969FC76EE5AE}" srcOrd="8" destOrd="0" presId="urn:microsoft.com/office/officeart/2009/3/layout/StepUpProcess"/>
    <dgm:cxn modelId="{9910495E-4AA7-FB45-B19C-232971BD4D17}" type="presParOf" srcId="{7D1F36C6-F37B-2F48-8107-969FC76EE5AE}" destId="{D987F730-D3A8-334F-99FE-B964585FF850}" srcOrd="0" destOrd="0" presId="urn:microsoft.com/office/officeart/2009/3/layout/StepUpProcess"/>
    <dgm:cxn modelId="{43F98602-C1EF-D344-BD8C-82DE5F9C3657}" type="presParOf" srcId="{7D1F36C6-F37B-2F48-8107-969FC76EE5AE}" destId="{FFA6CC39-CA63-934B-A8D9-949928302285}" srcOrd="1" destOrd="0" presId="urn:microsoft.com/office/officeart/2009/3/layout/StepUpProcess"/>
    <dgm:cxn modelId="{1B5D11B3-7103-F24A-9877-EED021F2BAD4}" type="presParOf" srcId="{7D1F36C6-F37B-2F48-8107-969FC76EE5AE}" destId="{FC971C7F-C597-1141-AC2A-E10ACA7E9887}" srcOrd="2" destOrd="0" presId="urn:microsoft.com/office/officeart/2009/3/layout/StepUpProcess"/>
    <dgm:cxn modelId="{51084536-8737-BD4B-B191-A01EC8AD0556}" type="presParOf" srcId="{EB029922-003C-A84F-ADFD-FE5582484780}" destId="{D791390E-23E9-D047-B5DE-478AC1DF85FB}" srcOrd="9" destOrd="0" presId="urn:microsoft.com/office/officeart/2009/3/layout/StepUpProcess"/>
    <dgm:cxn modelId="{6FF80325-A8A3-CB49-87A0-B5472C0B14CE}" type="presParOf" srcId="{D791390E-23E9-D047-B5DE-478AC1DF85FB}" destId="{2E71D7B8-9E94-4442-BFEB-E91FB9E9CDEA}" srcOrd="0" destOrd="0" presId="urn:microsoft.com/office/officeart/2009/3/layout/StepUpProcess"/>
    <dgm:cxn modelId="{7B69265D-4348-5B46-A289-A19EC58D8C9E}" type="presParOf" srcId="{EB029922-003C-A84F-ADFD-FE5582484780}" destId="{4DF013F4-7DF6-804A-B49B-78A0F762D984}" srcOrd="10" destOrd="0" presId="urn:microsoft.com/office/officeart/2009/3/layout/StepUpProcess"/>
    <dgm:cxn modelId="{6A45FAE1-2A98-3F49-B25A-D50134B09057}" type="presParOf" srcId="{4DF013F4-7DF6-804A-B49B-78A0F762D984}" destId="{7C488DF9-AE35-5742-A5ED-612A7183DCCE}" srcOrd="0" destOrd="0" presId="urn:microsoft.com/office/officeart/2009/3/layout/StepUpProcess"/>
    <dgm:cxn modelId="{1D5E39CF-3CBA-2742-B8B9-5BA3B0F9227D}" type="presParOf" srcId="{4DF013F4-7DF6-804A-B49B-78A0F762D984}" destId="{50DA1F91-5C46-7C4C-82A5-DDAA5B10A7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9EA2C9-22B5-4C46-9CFB-2D9F252C14EF}" type="doc">
      <dgm:prSet loTypeId="urn:microsoft.com/office/officeart/2005/8/layout/default#2" loCatId="" qsTypeId="urn:microsoft.com/office/officeart/2005/8/quickstyle/simple1" qsCatId="simple" csTypeId="urn:microsoft.com/office/officeart/2005/8/colors/colorful1#3" csCatId="colorful" phldr="1"/>
      <dgm:spPr/>
      <dgm:t>
        <a:bodyPr/>
        <a:lstStyle/>
        <a:p>
          <a:endParaRPr lang="en-US"/>
        </a:p>
      </dgm:t>
    </dgm:pt>
    <dgm:pt modelId="{F4239BE7-D81B-A44D-BCF9-D7576141160A}">
      <dgm:prSet/>
      <dgm:spPr/>
      <dgm:t>
        <a:bodyPr/>
        <a:lstStyle/>
        <a:p>
          <a:pPr rtl="0"/>
          <a:r>
            <a:rPr lang="en-US" dirty="0"/>
            <a:t>a positive caring adult </a:t>
          </a:r>
        </a:p>
      </dgm:t>
    </dgm:pt>
    <dgm:pt modelId="{772E3DFD-21A1-1142-8E0E-6BA5D8D658F9}" type="parTrans" cxnId="{D9B46E36-A4B5-CB4A-A7E9-B17AF352820D}">
      <dgm:prSet/>
      <dgm:spPr/>
      <dgm:t>
        <a:bodyPr/>
        <a:lstStyle/>
        <a:p>
          <a:endParaRPr lang="en-US"/>
        </a:p>
      </dgm:t>
    </dgm:pt>
    <dgm:pt modelId="{627E0D99-360B-4A4A-ADCB-E5EF06920552}" type="sibTrans" cxnId="{D9B46E36-A4B5-CB4A-A7E9-B17AF352820D}">
      <dgm:prSet/>
      <dgm:spPr/>
      <dgm:t>
        <a:bodyPr/>
        <a:lstStyle/>
        <a:p>
          <a:endParaRPr lang="en-US"/>
        </a:p>
      </dgm:t>
    </dgm:pt>
    <dgm:pt modelId="{4F2B7277-D033-FD49-B07C-547C256B9150}">
      <dgm:prSet/>
      <dgm:spPr/>
      <dgm:t>
        <a:bodyPr/>
        <a:lstStyle/>
        <a:p>
          <a:pPr rtl="0"/>
          <a:r>
            <a:rPr lang="en-US" dirty="0">
              <a:solidFill>
                <a:schemeClr val="tx1"/>
              </a:solidFill>
            </a:rPr>
            <a:t>daily positive interactions with teachers &amp; other adults </a:t>
          </a:r>
        </a:p>
      </dgm:t>
    </dgm:pt>
    <dgm:pt modelId="{04FB529E-01E9-524F-980B-398E8A6E218B}" type="parTrans" cxnId="{7DF8A36D-EEDB-7E43-B070-4350E4C284D4}">
      <dgm:prSet/>
      <dgm:spPr/>
      <dgm:t>
        <a:bodyPr/>
        <a:lstStyle/>
        <a:p>
          <a:endParaRPr lang="en-US"/>
        </a:p>
      </dgm:t>
    </dgm:pt>
    <dgm:pt modelId="{7E416563-AC43-9D4C-8C43-960B82E7E738}" type="sibTrans" cxnId="{7DF8A36D-EEDB-7E43-B070-4350E4C284D4}">
      <dgm:prSet/>
      <dgm:spPr/>
      <dgm:t>
        <a:bodyPr/>
        <a:lstStyle/>
        <a:p>
          <a:endParaRPr lang="en-US"/>
        </a:p>
      </dgm:t>
    </dgm:pt>
    <dgm:pt modelId="{069240B4-A780-574D-AAC5-FF624C3F0E4C}">
      <dgm:prSet/>
      <dgm:spPr/>
      <dgm:t>
        <a:bodyPr/>
        <a:lstStyle/>
        <a:p>
          <a:pPr rtl="0"/>
          <a:r>
            <a:rPr lang="en-US"/>
            <a:t>supervision and monitoring of students </a:t>
          </a:r>
        </a:p>
      </dgm:t>
    </dgm:pt>
    <dgm:pt modelId="{83CCF3C0-104B-4B4D-B033-4DFB890B7B83}" type="parTrans" cxnId="{66DF5041-78CD-F744-AB63-FF7B8EDA6A79}">
      <dgm:prSet/>
      <dgm:spPr/>
      <dgm:t>
        <a:bodyPr/>
        <a:lstStyle/>
        <a:p>
          <a:endParaRPr lang="en-US"/>
        </a:p>
      </dgm:t>
    </dgm:pt>
    <dgm:pt modelId="{14168F35-7EB7-2644-AAC6-F7689B658207}" type="sibTrans" cxnId="{66DF5041-78CD-F744-AB63-FF7B8EDA6A79}">
      <dgm:prSet/>
      <dgm:spPr/>
      <dgm:t>
        <a:bodyPr/>
        <a:lstStyle/>
        <a:p>
          <a:endParaRPr lang="en-US"/>
        </a:p>
      </dgm:t>
    </dgm:pt>
    <dgm:pt modelId="{29DEF8BB-D4A7-ED42-B0F0-859332B0870C}">
      <dgm:prSet/>
      <dgm:spPr/>
      <dgm:t>
        <a:bodyPr/>
        <a:lstStyle/>
        <a:p>
          <a:pPr rtl="0"/>
          <a:r>
            <a:rPr lang="en-US" dirty="0"/>
            <a:t>more performance feedback</a:t>
          </a:r>
        </a:p>
      </dgm:t>
    </dgm:pt>
    <dgm:pt modelId="{20F2B52D-8254-9145-A2FB-49A933006003}" type="parTrans" cxnId="{F8550538-8850-B048-ABD2-CCE6215E60E8}">
      <dgm:prSet/>
      <dgm:spPr/>
      <dgm:t>
        <a:bodyPr/>
        <a:lstStyle/>
        <a:p>
          <a:endParaRPr lang="en-US"/>
        </a:p>
      </dgm:t>
    </dgm:pt>
    <dgm:pt modelId="{7CA541E4-47E3-4E48-979C-B6303D83B73E}" type="sibTrans" cxnId="{F8550538-8850-B048-ABD2-CCE6215E60E8}">
      <dgm:prSet/>
      <dgm:spPr/>
      <dgm:t>
        <a:bodyPr/>
        <a:lstStyle/>
        <a:p>
          <a:endParaRPr lang="en-US"/>
        </a:p>
      </dgm:t>
    </dgm:pt>
    <dgm:pt modelId="{91F1A592-E659-CA42-9FED-05E2E3A5F0F5}" type="pres">
      <dgm:prSet presAssocID="{399EA2C9-22B5-4C46-9CFB-2D9F252C14EF}" presName="diagram" presStyleCnt="0">
        <dgm:presLayoutVars>
          <dgm:dir/>
          <dgm:resizeHandles val="exact"/>
        </dgm:presLayoutVars>
      </dgm:prSet>
      <dgm:spPr/>
    </dgm:pt>
    <dgm:pt modelId="{DAADFFAC-B534-E744-89FB-4FE04F07973A}" type="pres">
      <dgm:prSet presAssocID="{F4239BE7-D81B-A44D-BCF9-D7576141160A}" presName="node" presStyleLbl="node1" presStyleIdx="0" presStyleCnt="4">
        <dgm:presLayoutVars>
          <dgm:bulletEnabled val="1"/>
        </dgm:presLayoutVars>
      </dgm:prSet>
      <dgm:spPr/>
    </dgm:pt>
    <dgm:pt modelId="{9818A6ED-5141-2A4E-A79E-32B7E9EADC72}" type="pres">
      <dgm:prSet presAssocID="{627E0D99-360B-4A4A-ADCB-E5EF06920552}" presName="sibTrans" presStyleCnt="0"/>
      <dgm:spPr/>
    </dgm:pt>
    <dgm:pt modelId="{0AF07A31-0FBE-9047-B485-B9F18B5F1603}" type="pres">
      <dgm:prSet presAssocID="{4F2B7277-D033-FD49-B07C-547C256B9150}" presName="node" presStyleLbl="node1" presStyleIdx="1" presStyleCnt="4">
        <dgm:presLayoutVars>
          <dgm:bulletEnabled val="1"/>
        </dgm:presLayoutVars>
      </dgm:prSet>
      <dgm:spPr/>
    </dgm:pt>
    <dgm:pt modelId="{DD76D405-AB8B-F84D-ACE1-B3E1543022B4}" type="pres">
      <dgm:prSet presAssocID="{7E416563-AC43-9D4C-8C43-960B82E7E738}" presName="sibTrans" presStyleCnt="0"/>
      <dgm:spPr/>
    </dgm:pt>
    <dgm:pt modelId="{220B8F43-15F3-854D-9280-E2A601501F01}" type="pres">
      <dgm:prSet presAssocID="{069240B4-A780-574D-AAC5-FF624C3F0E4C}" presName="node" presStyleLbl="node1" presStyleIdx="2" presStyleCnt="4">
        <dgm:presLayoutVars>
          <dgm:bulletEnabled val="1"/>
        </dgm:presLayoutVars>
      </dgm:prSet>
      <dgm:spPr/>
    </dgm:pt>
    <dgm:pt modelId="{32236017-5453-F64E-B80D-8DCE85F84F4C}" type="pres">
      <dgm:prSet presAssocID="{14168F35-7EB7-2644-AAC6-F7689B658207}" presName="sibTrans" presStyleCnt="0"/>
      <dgm:spPr/>
    </dgm:pt>
    <dgm:pt modelId="{9CB0473A-259A-E54F-8345-F22E86466F74}" type="pres">
      <dgm:prSet presAssocID="{29DEF8BB-D4A7-ED42-B0F0-859332B0870C}" presName="node" presStyleLbl="node1" presStyleIdx="3" presStyleCnt="4">
        <dgm:presLayoutVars>
          <dgm:bulletEnabled val="1"/>
        </dgm:presLayoutVars>
      </dgm:prSet>
      <dgm:spPr/>
    </dgm:pt>
  </dgm:ptLst>
  <dgm:cxnLst>
    <dgm:cxn modelId="{BC088435-6216-5B49-AF17-EBD47A8B41AC}" type="presOf" srcId="{F4239BE7-D81B-A44D-BCF9-D7576141160A}" destId="{DAADFFAC-B534-E744-89FB-4FE04F07973A}" srcOrd="0" destOrd="0" presId="urn:microsoft.com/office/officeart/2005/8/layout/default#2"/>
    <dgm:cxn modelId="{D9B46E36-A4B5-CB4A-A7E9-B17AF352820D}" srcId="{399EA2C9-22B5-4C46-9CFB-2D9F252C14EF}" destId="{F4239BE7-D81B-A44D-BCF9-D7576141160A}" srcOrd="0" destOrd="0" parTransId="{772E3DFD-21A1-1142-8E0E-6BA5D8D658F9}" sibTransId="{627E0D99-360B-4A4A-ADCB-E5EF06920552}"/>
    <dgm:cxn modelId="{F8550538-8850-B048-ABD2-CCE6215E60E8}" srcId="{399EA2C9-22B5-4C46-9CFB-2D9F252C14EF}" destId="{29DEF8BB-D4A7-ED42-B0F0-859332B0870C}" srcOrd="3" destOrd="0" parTransId="{20F2B52D-8254-9145-A2FB-49A933006003}" sibTransId="{7CA541E4-47E3-4E48-979C-B6303D83B73E}"/>
    <dgm:cxn modelId="{66DF5041-78CD-F744-AB63-FF7B8EDA6A79}" srcId="{399EA2C9-22B5-4C46-9CFB-2D9F252C14EF}" destId="{069240B4-A780-574D-AAC5-FF624C3F0E4C}" srcOrd="2" destOrd="0" parTransId="{83CCF3C0-104B-4B4D-B033-4DFB890B7B83}" sibTransId="{14168F35-7EB7-2644-AAC6-F7689B658207}"/>
    <dgm:cxn modelId="{0B532848-596E-B945-A766-D20A1EEA41C4}" type="presOf" srcId="{069240B4-A780-574D-AAC5-FF624C3F0E4C}" destId="{220B8F43-15F3-854D-9280-E2A601501F01}" srcOrd="0" destOrd="0" presId="urn:microsoft.com/office/officeart/2005/8/layout/default#2"/>
    <dgm:cxn modelId="{7DF8A36D-EEDB-7E43-B070-4350E4C284D4}" srcId="{399EA2C9-22B5-4C46-9CFB-2D9F252C14EF}" destId="{4F2B7277-D033-FD49-B07C-547C256B9150}" srcOrd="1" destOrd="0" parTransId="{04FB529E-01E9-524F-980B-398E8A6E218B}" sibTransId="{7E416563-AC43-9D4C-8C43-960B82E7E738}"/>
    <dgm:cxn modelId="{FF4F7686-EF4D-2E4E-B64F-6A37E0E1E285}" type="presOf" srcId="{29DEF8BB-D4A7-ED42-B0F0-859332B0870C}" destId="{9CB0473A-259A-E54F-8345-F22E86466F74}" srcOrd="0" destOrd="0" presId="urn:microsoft.com/office/officeart/2005/8/layout/default#2"/>
    <dgm:cxn modelId="{8760E5A7-9E55-2145-BD54-FD043F61F2EB}" type="presOf" srcId="{4F2B7277-D033-FD49-B07C-547C256B9150}" destId="{0AF07A31-0FBE-9047-B485-B9F18B5F1603}" srcOrd="0" destOrd="0" presId="urn:microsoft.com/office/officeart/2005/8/layout/default#2"/>
    <dgm:cxn modelId="{EDCE6DE1-FFE9-1746-BA4C-6F021CD1E16A}" type="presOf" srcId="{399EA2C9-22B5-4C46-9CFB-2D9F252C14EF}" destId="{91F1A592-E659-CA42-9FED-05E2E3A5F0F5}" srcOrd="0" destOrd="0" presId="urn:microsoft.com/office/officeart/2005/8/layout/default#2"/>
    <dgm:cxn modelId="{9805C507-E6E2-4548-8579-B2E8B2AB0E93}" type="presParOf" srcId="{91F1A592-E659-CA42-9FED-05E2E3A5F0F5}" destId="{DAADFFAC-B534-E744-89FB-4FE04F07973A}" srcOrd="0" destOrd="0" presId="urn:microsoft.com/office/officeart/2005/8/layout/default#2"/>
    <dgm:cxn modelId="{F4B08764-BE16-7F40-B81C-933CA6D8E428}" type="presParOf" srcId="{91F1A592-E659-CA42-9FED-05E2E3A5F0F5}" destId="{9818A6ED-5141-2A4E-A79E-32B7E9EADC72}" srcOrd="1" destOrd="0" presId="urn:microsoft.com/office/officeart/2005/8/layout/default#2"/>
    <dgm:cxn modelId="{B38DA610-799E-5F4A-996C-72C5FACFD5C2}" type="presParOf" srcId="{91F1A592-E659-CA42-9FED-05E2E3A5F0F5}" destId="{0AF07A31-0FBE-9047-B485-B9F18B5F1603}" srcOrd="2" destOrd="0" presId="urn:microsoft.com/office/officeart/2005/8/layout/default#2"/>
    <dgm:cxn modelId="{236F5525-02BD-E542-8314-EDBD23BF5238}" type="presParOf" srcId="{91F1A592-E659-CA42-9FED-05E2E3A5F0F5}" destId="{DD76D405-AB8B-F84D-ACE1-B3E1543022B4}" srcOrd="3" destOrd="0" presId="urn:microsoft.com/office/officeart/2005/8/layout/default#2"/>
    <dgm:cxn modelId="{F5537795-0690-2B4F-B824-921C974B97C2}" type="presParOf" srcId="{91F1A592-E659-CA42-9FED-05E2E3A5F0F5}" destId="{220B8F43-15F3-854D-9280-E2A601501F01}" srcOrd="4" destOrd="0" presId="urn:microsoft.com/office/officeart/2005/8/layout/default#2"/>
    <dgm:cxn modelId="{1E08C964-548C-B940-A8EE-702B3608308A}" type="presParOf" srcId="{91F1A592-E659-CA42-9FED-05E2E3A5F0F5}" destId="{32236017-5453-F64E-B80D-8DCE85F84F4C}" srcOrd="5" destOrd="0" presId="urn:microsoft.com/office/officeart/2005/8/layout/default#2"/>
    <dgm:cxn modelId="{E8989C9D-FB94-7046-BDDF-80230351614A}" type="presParOf" srcId="{91F1A592-E659-CA42-9FED-05E2E3A5F0F5}" destId="{9CB0473A-259A-E54F-8345-F22E86466F74}"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6A1363-B6BA-AF41-BACF-264D6FAE2F2E}" type="doc">
      <dgm:prSet loTypeId="urn:microsoft.com/office/officeart/2005/8/layout/list1" loCatId="" qsTypeId="urn:microsoft.com/office/officeart/2005/8/quickstyle/simple1" qsCatId="simple" csTypeId="urn:microsoft.com/office/officeart/2005/8/colors/colorful1#3" csCatId="colorful"/>
      <dgm:spPr/>
      <dgm:t>
        <a:bodyPr/>
        <a:lstStyle/>
        <a:p>
          <a:endParaRPr lang="en-US"/>
        </a:p>
      </dgm:t>
    </dgm:pt>
    <dgm:pt modelId="{C1194A1B-1A3A-D141-8144-1CAAEAF59774}">
      <dgm:prSet/>
      <dgm:spPr/>
      <dgm:t>
        <a:bodyPr/>
        <a:lstStyle/>
        <a:p>
          <a:pPr rtl="0"/>
          <a:r>
            <a:rPr lang="en-US" dirty="0">
              <a:latin typeface="Calibri"/>
              <a:cs typeface="Calibri"/>
            </a:rPr>
            <a:t>Access Adult Attention/Support:</a:t>
          </a:r>
        </a:p>
      </dgm:t>
    </dgm:pt>
    <dgm:pt modelId="{8D0AD08C-C307-F847-A750-DCF6F84AAE3B}" type="parTrans" cxnId="{ABD45593-6E5A-DB42-8CF2-62B425C52991}">
      <dgm:prSet/>
      <dgm:spPr/>
      <dgm:t>
        <a:bodyPr/>
        <a:lstStyle/>
        <a:p>
          <a:endParaRPr lang="en-US">
            <a:latin typeface="Calibri"/>
            <a:cs typeface="Calibri"/>
          </a:endParaRPr>
        </a:p>
      </dgm:t>
    </dgm:pt>
    <dgm:pt modelId="{961DE9C8-F8A0-4248-8656-554339764753}" type="sibTrans" cxnId="{ABD45593-6E5A-DB42-8CF2-62B425C52991}">
      <dgm:prSet/>
      <dgm:spPr/>
      <dgm:t>
        <a:bodyPr/>
        <a:lstStyle/>
        <a:p>
          <a:endParaRPr lang="en-US">
            <a:latin typeface="Calibri"/>
            <a:cs typeface="Calibri"/>
          </a:endParaRPr>
        </a:p>
      </dgm:t>
    </dgm:pt>
    <dgm:pt modelId="{46CE29F0-AD91-2F4D-AED5-9012B7979DD5}">
      <dgm:prSet/>
      <dgm:spPr/>
      <dgm:t>
        <a:bodyPr/>
        <a:lstStyle/>
        <a:p>
          <a:pPr rtl="0"/>
          <a:r>
            <a:rPr lang="en-US" dirty="0">
              <a:latin typeface="Calibri"/>
              <a:cs typeface="Calibri"/>
            </a:rPr>
            <a:t>Check-In/Check-Out</a:t>
          </a:r>
        </a:p>
      </dgm:t>
    </dgm:pt>
    <dgm:pt modelId="{86CF8601-562F-7346-A814-216714B5643D}" type="parTrans" cxnId="{2D6AAB74-42F4-A14D-BE67-C13BF3ECF640}">
      <dgm:prSet/>
      <dgm:spPr/>
      <dgm:t>
        <a:bodyPr/>
        <a:lstStyle/>
        <a:p>
          <a:endParaRPr lang="en-US">
            <a:latin typeface="Calibri"/>
            <a:cs typeface="Calibri"/>
          </a:endParaRPr>
        </a:p>
      </dgm:t>
    </dgm:pt>
    <dgm:pt modelId="{0693A369-5296-4D4C-A4CF-EDB0AC887202}" type="sibTrans" cxnId="{2D6AAB74-42F4-A14D-BE67-C13BF3ECF640}">
      <dgm:prSet/>
      <dgm:spPr/>
      <dgm:t>
        <a:bodyPr/>
        <a:lstStyle/>
        <a:p>
          <a:endParaRPr lang="en-US">
            <a:latin typeface="Calibri"/>
            <a:cs typeface="Calibri"/>
          </a:endParaRPr>
        </a:p>
      </dgm:t>
    </dgm:pt>
    <dgm:pt modelId="{45C776C5-2420-FD4E-93B1-8C2208551E1A}">
      <dgm:prSet/>
      <dgm:spPr/>
      <dgm:t>
        <a:bodyPr/>
        <a:lstStyle/>
        <a:p>
          <a:pPr rtl="0"/>
          <a:r>
            <a:rPr lang="en-US" dirty="0">
              <a:latin typeface="Calibri"/>
              <a:cs typeface="Calibri"/>
            </a:rPr>
            <a:t>Adult Mentoring Programs  </a:t>
          </a:r>
        </a:p>
      </dgm:t>
    </dgm:pt>
    <dgm:pt modelId="{2F68D29F-01E7-244D-824D-80F50E542FB8}" type="parTrans" cxnId="{A23ED527-1896-FB4F-8E20-06D7ED8F4A8C}">
      <dgm:prSet/>
      <dgm:spPr/>
      <dgm:t>
        <a:bodyPr/>
        <a:lstStyle/>
        <a:p>
          <a:endParaRPr lang="en-US">
            <a:latin typeface="Calibri"/>
            <a:cs typeface="Calibri"/>
          </a:endParaRPr>
        </a:p>
      </dgm:t>
    </dgm:pt>
    <dgm:pt modelId="{D42293A5-29D4-1F4C-90F6-4A905C980EF6}" type="sibTrans" cxnId="{A23ED527-1896-FB4F-8E20-06D7ED8F4A8C}">
      <dgm:prSet/>
      <dgm:spPr/>
      <dgm:t>
        <a:bodyPr/>
        <a:lstStyle/>
        <a:p>
          <a:endParaRPr lang="en-US">
            <a:latin typeface="Calibri"/>
            <a:cs typeface="Calibri"/>
          </a:endParaRPr>
        </a:p>
      </dgm:t>
    </dgm:pt>
    <dgm:pt modelId="{5D6D9881-7952-E345-BACC-15FA58A0F3A1}">
      <dgm:prSet/>
      <dgm:spPr/>
      <dgm:t>
        <a:bodyPr/>
        <a:lstStyle/>
        <a:p>
          <a:pPr rtl="0"/>
          <a:r>
            <a:rPr lang="en-US" dirty="0">
              <a:solidFill>
                <a:schemeClr val="tx1"/>
              </a:solidFill>
              <a:latin typeface="Calibri"/>
              <a:cs typeface="Calibri"/>
            </a:rPr>
            <a:t>Access Peer Attention/Support:</a:t>
          </a:r>
        </a:p>
      </dgm:t>
    </dgm:pt>
    <dgm:pt modelId="{42DAF7EA-35B3-214B-9FA2-25206FC51B0A}" type="parTrans" cxnId="{4FAAE111-FCDB-3540-A687-87400C7466FC}">
      <dgm:prSet/>
      <dgm:spPr/>
      <dgm:t>
        <a:bodyPr/>
        <a:lstStyle/>
        <a:p>
          <a:endParaRPr lang="en-US">
            <a:latin typeface="Calibri"/>
            <a:cs typeface="Calibri"/>
          </a:endParaRPr>
        </a:p>
      </dgm:t>
    </dgm:pt>
    <dgm:pt modelId="{87EF3AC0-CA07-964E-B0A4-73963A1FFA84}" type="sibTrans" cxnId="{4FAAE111-FCDB-3540-A687-87400C7466FC}">
      <dgm:prSet/>
      <dgm:spPr/>
      <dgm:t>
        <a:bodyPr/>
        <a:lstStyle/>
        <a:p>
          <a:endParaRPr lang="en-US">
            <a:latin typeface="Calibri"/>
            <a:cs typeface="Calibri"/>
          </a:endParaRPr>
        </a:p>
      </dgm:t>
    </dgm:pt>
    <dgm:pt modelId="{C5D9E4B2-A192-0E49-9188-91F5C8201298}">
      <dgm:prSet/>
      <dgm:spPr/>
      <dgm:t>
        <a:bodyPr/>
        <a:lstStyle/>
        <a:p>
          <a:pPr rtl="0"/>
          <a:r>
            <a:rPr lang="en-US" dirty="0">
              <a:latin typeface="Calibri"/>
              <a:cs typeface="Calibri"/>
            </a:rPr>
            <a:t>Social Skills Instruction</a:t>
          </a:r>
        </a:p>
      </dgm:t>
    </dgm:pt>
    <dgm:pt modelId="{4403D87F-9428-C14C-82C1-93B95A654998}" type="parTrans" cxnId="{348C63B8-3551-DC45-96D4-A0BA67382EF1}">
      <dgm:prSet/>
      <dgm:spPr/>
      <dgm:t>
        <a:bodyPr/>
        <a:lstStyle/>
        <a:p>
          <a:endParaRPr lang="en-US">
            <a:latin typeface="Calibri"/>
            <a:cs typeface="Calibri"/>
          </a:endParaRPr>
        </a:p>
      </dgm:t>
    </dgm:pt>
    <dgm:pt modelId="{2DDD1AF6-A49C-B846-95DF-2B30DE81AC17}" type="sibTrans" cxnId="{348C63B8-3551-DC45-96D4-A0BA67382EF1}">
      <dgm:prSet/>
      <dgm:spPr/>
      <dgm:t>
        <a:bodyPr/>
        <a:lstStyle/>
        <a:p>
          <a:endParaRPr lang="en-US">
            <a:latin typeface="Calibri"/>
            <a:cs typeface="Calibri"/>
          </a:endParaRPr>
        </a:p>
      </dgm:t>
    </dgm:pt>
    <dgm:pt modelId="{631CBA2F-BCE8-154A-A67A-D3B077EA42D8}">
      <dgm:prSet/>
      <dgm:spPr/>
      <dgm:t>
        <a:bodyPr/>
        <a:lstStyle/>
        <a:p>
          <a:pPr rtl="0"/>
          <a:r>
            <a:rPr lang="en-US" dirty="0">
              <a:latin typeface="Calibri"/>
              <a:cs typeface="Calibri"/>
            </a:rPr>
            <a:t>Peer Mentoring</a:t>
          </a:r>
        </a:p>
      </dgm:t>
    </dgm:pt>
    <dgm:pt modelId="{4EF0BC65-8AF4-FA49-BE01-77B59C26022D}" type="parTrans" cxnId="{05CD0551-B99E-A541-A538-CFFD463CD129}">
      <dgm:prSet/>
      <dgm:spPr/>
      <dgm:t>
        <a:bodyPr/>
        <a:lstStyle/>
        <a:p>
          <a:endParaRPr lang="en-US">
            <a:latin typeface="Calibri"/>
            <a:cs typeface="Calibri"/>
          </a:endParaRPr>
        </a:p>
      </dgm:t>
    </dgm:pt>
    <dgm:pt modelId="{83793691-65A9-B14A-B551-8BFAC7CF75D9}" type="sibTrans" cxnId="{05CD0551-B99E-A541-A538-CFFD463CD129}">
      <dgm:prSet/>
      <dgm:spPr/>
      <dgm:t>
        <a:bodyPr/>
        <a:lstStyle/>
        <a:p>
          <a:endParaRPr lang="en-US">
            <a:latin typeface="Calibri"/>
            <a:cs typeface="Calibri"/>
          </a:endParaRPr>
        </a:p>
      </dgm:t>
    </dgm:pt>
    <dgm:pt modelId="{B2A341CF-FD01-5A4C-B509-5FCB186CA07E}">
      <dgm:prSet/>
      <dgm:spPr/>
      <dgm:t>
        <a:bodyPr/>
        <a:lstStyle/>
        <a:p>
          <a:pPr rtl="0"/>
          <a:r>
            <a:rPr lang="en-US" dirty="0">
              <a:latin typeface="Calibri"/>
              <a:cs typeface="Calibri"/>
            </a:rPr>
            <a:t>Self-Monitoring with Peer Support (function: academic task escape)</a:t>
          </a:r>
        </a:p>
      </dgm:t>
    </dgm:pt>
    <dgm:pt modelId="{E9E7DF88-66D2-2049-A78D-AEB4DFACCC66}" type="parTrans" cxnId="{520664D1-7253-C341-992E-3DFF5DEA1936}">
      <dgm:prSet/>
      <dgm:spPr/>
      <dgm:t>
        <a:bodyPr/>
        <a:lstStyle/>
        <a:p>
          <a:endParaRPr lang="en-US">
            <a:latin typeface="Calibri"/>
            <a:cs typeface="Calibri"/>
          </a:endParaRPr>
        </a:p>
      </dgm:t>
    </dgm:pt>
    <dgm:pt modelId="{EA660811-344E-534F-99C3-A2860CAE13AE}" type="sibTrans" cxnId="{520664D1-7253-C341-992E-3DFF5DEA1936}">
      <dgm:prSet/>
      <dgm:spPr/>
      <dgm:t>
        <a:bodyPr/>
        <a:lstStyle/>
        <a:p>
          <a:endParaRPr lang="en-US">
            <a:latin typeface="Calibri"/>
            <a:cs typeface="Calibri"/>
          </a:endParaRPr>
        </a:p>
      </dgm:t>
    </dgm:pt>
    <dgm:pt modelId="{90505400-2825-D34B-9F06-777BB04BFDF9}">
      <dgm:prSet/>
      <dgm:spPr/>
      <dgm:t>
        <a:bodyPr/>
        <a:lstStyle/>
        <a:p>
          <a:pPr rtl="0"/>
          <a:r>
            <a:rPr lang="en-US" dirty="0">
              <a:solidFill>
                <a:schemeClr val="tx1"/>
              </a:solidFill>
              <a:latin typeface="Calibri"/>
              <a:cs typeface="Calibri"/>
            </a:rPr>
            <a:t>Academic Skills Support </a:t>
          </a:r>
        </a:p>
      </dgm:t>
    </dgm:pt>
    <dgm:pt modelId="{D8012410-404B-6F47-ABD8-141F318BCA8B}" type="parTrans" cxnId="{A83FE644-0363-7847-9432-2FA9504AFBEF}">
      <dgm:prSet/>
      <dgm:spPr/>
      <dgm:t>
        <a:bodyPr/>
        <a:lstStyle/>
        <a:p>
          <a:endParaRPr lang="en-US">
            <a:latin typeface="Calibri"/>
            <a:cs typeface="Calibri"/>
          </a:endParaRPr>
        </a:p>
      </dgm:t>
    </dgm:pt>
    <dgm:pt modelId="{1F28B801-253D-2141-BD27-F4056BE04140}" type="sibTrans" cxnId="{A83FE644-0363-7847-9432-2FA9504AFBEF}">
      <dgm:prSet/>
      <dgm:spPr/>
      <dgm:t>
        <a:bodyPr/>
        <a:lstStyle/>
        <a:p>
          <a:endParaRPr lang="en-US">
            <a:latin typeface="Calibri"/>
            <a:cs typeface="Calibri"/>
          </a:endParaRPr>
        </a:p>
      </dgm:t>
    </dgm:pt>
    <dgm:pt modelId="{657CADFA-34E5-094A-B8E5-919D15046FCF}">
      <dgm:prSet/>
      <dgm:spPr/>
      <dgm:t>
        <a:bodyPr/>
        <a:lstStyle/>
        <a:p>
          <a:pPr rtl="0"/>
          <a:r>
            <a:rPr lang="en-US" dirty="0">
              <a:latin typeface="Calibri"/>
              <a:cs typeface="Calibri"/>
            </a:rPr>
            <a:t>Organization/Homework planning support</a:t>
          </a:r>
        </a:p>
      </dgm:t>
    </dgm:pt>
    <dgm:pt modelId="{79D4D694-8B9D-6D4C-9BE2-4A950F64610B}" type="parTrans" cxnId="{6853F4A7-6982-574A-8D25-879C628BAC34}">
      <dgm:prSet/>
      <dgm:spPr/>
      <dgm:t>
        <a:bodyPr/>
        <a:lstStyle/>
        <a:p>
          <a:endParaRPr lang="en-US">
            <a:latin typeface="Calibri"/>
            <a:cs typeface="Calibri"/>
          </a:endParaRPr>
        </a:p>
      </dgm:t>
    </dgm:pt>
    <dgm:pt modelId="{1EE57026-C912-2447-8EED-A2B039880247}" type="sibTrans" cxnId="{6853F4A7-6982-574A-8D25-879C628BAC34}">
      <dgm:prSet/>
      <dgm:spPr/>
      <dgm:t>
        <a:bodyPr/>
        <a:lstStyle/>
        <a:p>
          <a:endParaRPr lang="en-US">
            <a:latin typeface="Calibri"/>
            <a:cs typeface="Calibri"/>
          </a:endParaRPr>
        </a:p>
      </dgm:t>
    </dgm:pt>
    <dgm:pt modelId="{CA292148-1A34-6F47-8E04-0373D35128AB}">
      <dgm:prSet/>
      <dgm:spPr/>
      <dgm:t>
        <a:bodyPr/>
        <a:lstStyle/>
        <a:p>
          <a:pPr rtl="0"/>
          <a:r>
            <a:rPr lang="en-US" dirty="0">
              <a:latin typeface="Calibri"/>
              <a:cs typeface="Calibri"/>
            </a:rPr>
            <a:t>Homework completion club</a:t>
          </a:r>
        </a:p>
      </dgm:t>
    </dgm:pt>
    <dgm:pt modelId="{3EC4E6A2-E816-2242-8597-707439223834}" type="parTrans" cxnId="{3809006A-56D3-6049-8C45-D4D58C6B862E}">
      <dgm:prSet/>
      <dgm:spPr/>
      <dgm:t>
        <a:bodyPr/>
        <a:lstStyle/>
        <a:p>
          <a:endParaRPr lang="en-US">
            <a:latin typeface="Calibri"/>
            <a:cs typeface="Calibri"/>
          </a:endParaRPr>
        </a:p>
      </dgm:t>
    </dgm:pt>
    <dgm:pt modelId="{573101D1-499C-2D41-8DC0-C9D241AA8BAD}" type="sibTrans" cxnId="{3809006A-56D3-6049-8C45-D4D58C6B862E}">
      <dgm:prSet/>
      <dgm:spPr/>
      <dgm:t>
        <a:bodyPr/>
        <a:lstStyle/>
        <a:p>
          <a:endParaRPr lang="en-US">
            <a:latin typeface="Calibri"/>
            <a:cs typeface="Calibri"/>
          </a:endParaRPr>
        </a:p>
      </dgm:t>
    </dgm:pt>
    <dgm:pt modelId="{74BB1317-A11A-C44E-BD19-4E740AB1D5B5}">
      <dgm:prSet/>
      <dgm:spPr/>
      <dgm:t>
        <a:bodyPr/>
        <a:lstStyle/>
        <a:p>
          <a:pPr rtl="0"/>
          <a:r>
            <a:rPr lang="en-US" dirty="0">
              <a:latin typeface="Calibri"/>
              <a:cs typeface="Calibri"/>
            </a:rPr>
            <a:t>Tutoring</a:t>
          </a:r>
        </a:p>
      </dgm:t>
    </dgm:pt>
    <dgm:pt modelId="{4A1DA514-C2BD-1B42-9F86-A68AFF7C4770}" type="parTrans" cxnId="{4F24043C-0B20-384B-9FE1-3B570253E817}">
      <dgm:prSet/>
      <dgm:spPr/>
      <dgm:t>
        <a:bodyPr/>
        <a:lstStyle/>
        <a:p>
          <a:endParaRPr lang="en-US">
            <a:latin typeface="Calibri"/>
            <a:cs typeface="Calibri"/>
          </a:endParaRPr>
        </a:p>
      </dgm:t>
    </dgm:pt>
    <dgm:pt modelId="{27C58703-1E38-E04A-B3DC-C2AB75ADBAB1}" type="sibTrans" cxnId="{4F24043C-0B20-384B-9FE1-3B570253E817}">
      <dgm:prSet/>
      <dgm:spPr/>
      <dgm:t>
        <a:bodyPr/>
        <a:lstStyle/>
        <a:p>
          <a:endParaRPr lang="en-US">
            <a:latin typeface="Calibri"/>
            <a:cs typeface="Calibri"/>
          </a:endParaRPr>
        </a:p>
      </dgm:t>
    </dgm:pt>
    <dgm:pt modelId="{2CB708EC-E188-5447-964E-40B2FA2F2334}" type="pres">
      <dgm:prSet presAssocID="{606A1363-B6BA-AF41-BACF-264D6FAE2F2E}" presName="linear" presStyleCnt="0">
        <dgm:presLayoutVars>
          <dgm:dir/>
          <dgm:animLvl val="lvl"/>
          <dgm:resizeHandles val="exact"/>
        </dgm:presLayoutVars>
      </dgm:prSet>
      <dgm:spPr/>
    </dgm:pt>
    <dgm:pt modelId="{398632BB-A666-A140-8056-5556056DAE32}" type="pres">
      <dgm:prSet presAssocID="{C1194A1B-1A3A-D141-8144-1CAAEAF59774}" presName="parentLin" presStyleCnt="0"/>
      <dgm:spPr/>
    </dgm:pt>
    <dgm:pt modelId="{FE58F101-890B-5643-A2D1-13B29CDC43A0}" type="pres">
      <dgm:prSet presAssocID="{C1194A1B-1A3A-D141-8144-1CAAEAF59774}" presName="parentLeftMargin" presStyleLbl="node1" presStyleIdx="0" presStyleCnt="3"/>
      <dgm:spPr/>
    </dgm:pt>
    <dgm:pt modelId="{5A1480F1-2662-A840-8BC9-23BE5E02EA76}" type="pres">
      <dgm:prSet presAssocID="{C1194A1B-1A3A-D141-8144-1CAAEAF59774}" presName="parentText" presStyleLbl="node1" presStyleIdx="0" presStyleCnt="3">
        <dgm:presLayoutVars>
          <dgm:chMax val="0"/>
          <dgm:bulletEnabled val="1"/>
        </dgm:presLayoutVars>
      </dgm:prSet>
      <dgm:spPr/>
    </dgm:pt>
    <dgm:pt modelId="{1EF7F98E-94A5-044A-81AE-46D01D2731CA}" type="pres">
      <dgm:prSet presAssocID="{C1194A1B-1A3A-D141-8144-1CAAEAF59774}" presName="negativeSpace" presStyleCnt="0"/>
      <dgm:spPr/>
    </dgm:pt>
    <dgm:pt modelId="{F34D5258-58A9-F143-B270-6BA29D98AF8E}" type="pres">
      <dgm:prSet presAssocID="{C1194A1B-1A3A-D141-8144-1CAAEAF59774}" presName="childText" presStyleLbl="conFgAcc1" presStyleIdx="0" presStyleCnt="3">
        <dgm:presLayoutVars>
          <dgm:bulletEnabled val="1"/>
        </dgm:presLayoutVars>
      </dgm:prSet>
      <dgm:spPr/>
    </dgm:pt>
    <dgm:pt modelId="{0346DDB3-166A-F34F-998C-5BC05168887A}" type="pres">
      <dgm:prSet presAssocID="{961DE9C8-F8A0-4248-8656-554339764753}" presName="spaceBetweenRectangles" presStyleCnt="0"/>
      <dgm:spPr/>
    </dgm:pt>
    <dgm:pt modelId="{A9EC70D9-FCD4-8D4C-824F-7BD5921690EF}" type="pres">
      <dgm:prSet presAssocID="{5D6D9881-7952-E345-BACC-15FA58A0F3A1}" presName="parentLin" presStyleCnt="0"/>
      <dgm:spPr/>
    </dgm:pt>
    <dgm:pt modelId="{80F2DF49-3938-334F-A3D2-28DEEB7B8115}" type="pres">
      <dgm:prSet presAssocID="{5D6D9881-7952-E345-BACC-15FA58A0F3A1}" presName="parentLeftMargin" presStyleLbl="node1" presStyleIdx="0" presStyleCnt="3"/>
      <dgm:spPr/>
    </dgm:pt>
    <dgm:pt modelId="{D018D51C-113A-6640-825F-3DBAEF172076}" type="pres">
      <dgm:prSet presAssocID="{5D6D9881-7952-E345-BACC-15FA58A0F3A1}" presName="parentText" presStyleLbl="node1" presStyleIdx="1" presStyleCnt="3">
        <dgm:presLayoutVars>
          <dgm:chMax val="0"/>
          <dgm:bulletEnabled val="1"/>
        </dgm:presLayoutVars>
      </dgm:prSet>
      <dgm:spPr/>
    </dgm:pt>
    <dgm:pt modelId="{DFE3290C-EC80-C549-8335-C43290033103}" type="pres">
      <dgm:prSet presAssocID="{5D6D9881-7952-E345-BACC-15FA58A0F3A1}" presName="negativeSpace" presStyleCnt="0"/>
      <dgm:spPr/>
    </dgm:pt>
    <dgm:pt modelId="{1A56BD32-BE7C-674E-8EDC-99F64E24C8AA}" type="pres">
      <dgm:prSet presAssocID="{5D6D9881-7952-E345-BACC-15FA58A0F3A1}" presName="childText" presStyleLbl="conFgAcc1" presStyleIdx="1" presStyleCnt="3">
        <dgm:presLayoutVars>
          <dgm:bulletEnabled val="1"/>
        </dgm:presLayoutVars>
      </dgm:prSet>
      <dgm:spPr/>
    </dgm:pt>
    <dgm:pt modelId="{90E80BE0-3D06-1A4E-8E27-4B098112041D}" type="pres">
      <dgm:prSet presAssocID="{87EF3AC0-CA07-964E-B0A4-73963A1FFA84}" presName="spaceBetweenRectangles" presStyleCnt="0"/>
      <dgm:spPr/>
    </dgm:pt>
    <dgm:pt modelId="{00978D6F-B3F7-5A4F-93B7-A05799567DD4}" type="pres">
      <dgm:prSet presAssocID="{90505400-2825-D34B-9F06-777BB04BFDF9}" presName="parentLin" presStyleCnt="0"/>
      <dgm:spPr/>
    </dgm:pt>
    <dgm:pt modelId="{6249C92F-DDB5-FC41-8D09-C559CBC433FE}" type="pres">
      <dgm:prSet presAssocID="{90505400-2825-D34B-9F06-777BB04BFDF9}" presName="parentLeftMargin" presStyleLbl="node1" presStyleIdx="1" presStyleCnt="3"/>
      <dgm:spPr/>
    </dgm:pt>
    <dgm:pt modelId="{3DE29DC4-51D3-A942-9F79-A3A150AF3609}" type="pres">
      <dgm:prSet presAssocID="{90505400-2825-D34B-9F06-777BB04BFDF9}" presName="parentText" presStyleLbl="node1" presStyleIdx="2" presStyleCnt="3">
        <dgm:presLayoutVars>
          <dgm:chMax val="0"/>
          <dgm:bulletEnabled val="1"/>
        </dgm:presLayoutVars>
      </dgm:prSet>
      <dgm:spPr/>
    </dgm:pt>
    <dgm:pt modelId="{8EBB75D0-2705-F646-A321-18648621A4FD}" type="pres">
      <dgm:prSet presAssocID="{90505400-2825-D34B-9F06-777BB04BFDF9}" presName="negativeSpace" presStyleCnt="0"/>
      <dgm:spPr/>
    </dgm:pt>
    <dgm:pt modelId="{D69F45BF-AECB-B840-8351-71A65C8B2F03}" type="pres">
      <dgm:prSet presAssocID="{90505400-2825-D34B-9F06-777BB04BFDF9}" presName="childText" presStyleLbl="conFgAcc1" presStyleIdx="2" presStyleCnt="3">
        <dgm:presLayoutVars>
          <dgm:bulletEnabled val="1"/>
        </dgm:presLayoutVars>
      </dgm:prSet>
      <dgm:spPr/>
    </dgm:pt>
  </dgm:ptLst>
  <dgm:cxnLst>
    <dgm:cxn modelId="{9937CD10-A8DB-4144-8730-0E032F769D41}" type="presOf" srcId="{C1194A1B-1A3A-D141-8144-1CAAEAF59774}" destId="{5A1480F1-2662-A840-8BC9-23BE5E02EA76}" srcOrd="1" destOrd="0" presId="urn:microsoft.com/office/officeart/2005/8/layout/list1"/>
    <dgm:cxn modelId="{4FAAE111-FCDB-3540-A687-87400C7466FC}" srcId="{606A1363-B6BA-AF41-BACF-264D6FAE2F2E}" destId="{5D6D9881-7952-E345-BACC-15FA58A0F3A1}" srcOrd="1" destOrd="0" parTransId="{42DAF7EA-35B3-214B-9FA2-25206FC51B0A}" sibTransId="{87EF3AC0-CA07-964E-B0A4-73963A1FFA84}"/>
    <dgm:cxn modelId="{1B24F517-2A7B-A344-BED5-01E5CB7D4604}" type="presOf" srcId="{C1194A1B-1A3A-D141-8144-1CAAEAF59774}" destId="{FE58F101-890B-5643-A2D1-13B29CDC43A0}" srcOrd="0" destOrd="0" presId="urn:microsoft.com/office/officeart/2005/8/layout/list1"/>
    <dgm:cxn modelId="{A23ED527-1896-FB4F-8E20-06D7ED8F4A8C}" srcId="{C1194A1B-1A3A-D141-8144-1CAAEAF59774}" destId="{45C776C5-2420-FD4E-93B1-8C2208551E1A}" srcOrd="1" destOrd="0" parTransId="{2F68D29F-01E7-244D-824D-80F50E542FB8}" sibTransId="{D42293A5-29D4-1F4C-90F6-4A905C980EF6}"/>
    <dgm:cxn modelId="{BB23C92A-2CD5-3B47-9AE4-9DBE92E683BC}" type="presOf" srcId="{5D6D9881-7952-E345-BACC-15FA58A0F3A1}" destId="{D018D51C-113A-6640-825F-3DBAEF172076}" srcOrd="1" destOrd="0" presId="urn:microsoft.com/office/officeart/2005/8/layout/list1"/>
    <dgm:cxn modelId="{045A2C35-B7A9-B64E-ABB2-B69E1D51E12D}" type="presOf" srcId="{45C776C5-2420-FD4E-93B1-8C2208551E1A}" destId="{F34D5258-58A9-F143-B270-6BA29D98AF8E}" srcOrd="0" destOrd="1" presId="urn:microsoft.com/office/officeart/2005/8/layout/list1"/>
    <dgm:cxn modelId="{4F24043C-0B20-384B-9FE1-3B570253E817}" srcId="{90505400-2825-D34B-9F06-777BB04BFDF9}" destId="{74BB1317-A11A-C44E-BD19-4E740AB1D5B5}" srcOrd="2" destOrd="0" parTransId="{4A1DA514-C2BD-1B42-9F86-A68AFF7C4770}" sibTransId="{27C58703-1E38-E04A-B3DC-C2AB75ADBAB1}"/>
    <dgm:cxn modelId="{A83FE644-0363-7847-9432-2FA9504AFBEF}" srcId="{606A1363-B6BA-AF41-BACF-264D6FAE2F2E}" destId="{90505400-2825-D34B-9F06-777BB04BFDF9}" srcOrd="2" destOrd="0" parTransId="{D8012410-404B-6F47-ABD8-141F318BCA8B}" sibTransId="{1F28B801-253D-2141-BD27-F4056BE04140}"/>
    <dgm:cxn modelId="{BC33924A-AA65-484D-B328-822DF75F968D}" type="presOf" srcId="{90505400-2825-D34B-9F06-777BB04BFDF9}" destId="{6249C92F-DDB5-FC41-8D09-C559CBC433FE}" srcOrd="0" destOrd="0" presId="urn:microsoft.com/office/officeart/2005/8/layout/list1"/>
    <dgm:cxn modelId="{05CD0551-B99E-A541-A538-CFFD463CD129}" srcId="{5D6D9881-7952-E345-BACC-15FA58A0F3A1}" destId="{631CBA2F-BCE8-154A-A67A-D3B077EA42D8}" srcOrd="1" destOrd="0" parTransId="{4EF0BC65-8AF4-FA49-BE01-77B59C26022D}" sibTransId="{83793691-65A9-B14A-B551-8BFAC7CF75D9}"/>
    <dgm:cxn modelId="{7FB9BC66-7B48-694C-9513-38563AC5C5A0}" type="presOf" srcId="{46CE29F0-AD91-2F4D-AED5-9012B7979DD5}" destId="{F34D5258-58A9-F143-B270-6BA29D98AF8E}" srcOrd="0" destOrd="0" presId="urn:microsoft.com/office/officeart/2005/8/layout/list1"/>
    <dgm:cxn modelId="{3809006A-56D3-6049-8C45-D4D58C6B862E}" srcId="{90505400-2825-D34B-9F06-777BB04BFDF9}" destId="{CA292148-1A34-6F47-8E04-0373D35128AB}" srcOrd="1" destOrd="0" parTransId="{3EC4E6A2-E816-2242-8597-707439223834}" sibTransId="{573101D1-499C-2D41-8DC0-C9D241AA8BAD}"/>
    <dgm:cxn modelId="{38E3A26C-88E2-0F4F-A83D-E2B42943ED38}" type="presOf" srcId="{C5D9E4B2-A192-0E49-9188-91F5C8201298}" destId="{1A56BD32-BE7C-674E-8EDC-99F64E24C8AA}" srcOrd="0" destOrd="0" presId="urn:microsoft.com/office/officeart/2005/8/layout/list1"/>
    <dgm:cxn modelId="{2D6AAB74-42F4-A14D-BE67-C13BF3ECF640}" srcId="{C1194A1B-1A3A-D141-8144-1CAAEAF59774}" destId="{46CE29F0-AD91-2F4D-AED5-9012B7979DD5}" srcOrd="0" destOrd="0" parTransId="{86CF8601-562F-7346-A814-216714B5643D}" sibTransId="{0693A369-5296-4D4C-A4CF-EDB0AC887202}"/>
    <dgm:cxn modelId="{D9F91A7D-B272-CE4D-BBE7-46B0F0EFB71A}" type="presOf" srcId="{74BB1317-A11A-C44E-BD19-4E740AB1D5B5}" destId="{D69F45BF-AECB-B840-8351-71A65C8B2F03}" srcOrd="0" destOrd="2" presId="urn:microsoft.com/office/officeart/2005/8/layout/list1"/>
    <dgm:cxn modelId="{CA779981-268E-0243-93B3-27FF5C759AB1}" type="presOf" srcId="{631CBA2F-BCE8-154A-A67A-D3B077EA42D8}" destId="{1A56BD32-BE7C-674E-8EDC-99F64E24C8AA}" srcOrd="0" destOrd="1" presId="urn:microsoft.com/office/officeart/2005/8/layout/list1"/>
    <dgm:cxn modelId="{DC99CD8A-F905-BF4F-97A4-9E18B770D076}" type="presOf" srcId="{90505400-2825-D34B-9F06-777BB04BFDF9}" destId="{3DE29DC4-51D3-A942-9F79-A3A150AF3609}" srcOrd="1" destOrd="0" presId="urn:microsoft.com/office/officeart/2005/8/layout/list1"/>
    <dgm:cxn modelId="{0E36FE92-E930-C143-A9C0-2ACACB20653C}" type="presOf" srcId="{B2A341CF-FD01-5A4C-B509-5FCB186CA07E}" destId="{1A56BD32-BE7C-674E-8EDC-99F64E24C8AA}" srcOrd="0" destOrd="2" presId="urn:microsoft.com/office/officeart/2005/8/layout/list1"/>
    <dgm:cxn modelId="{ABD45593-6E5A-DB42-8CF2-62B425C52991}" srcId="{606A1363-B6BA-AF41-BACF-264D6FAE2F2E}" destId="{C1194A1B-1A3A-D141-8144-1CAAEAF59774}" srcOrd="0" destOrd="0" parTransId="{8D0AD08C-C307-F847-A750-DCF6F84AAE3B}" sibTransId="{961DE9C8-F8A0-4248-8656-554339764753}"/>
    <dgm:cxn modelId="{6853F4A7-6982-574A-8D25-879C628BAC34}" srcId="{90505400-2825-D34B-9F06-777BB04BFDF9}" destId="{657CADFA-34E5-094A-B8E5-919D15046FCF}" srcOrd="0" destOrd="0" parTransId="{79D4D694-8B9D-6D4C-9BE2-4A950F64610B}" sibTransId="{1EE57026-C912-2447-8EED-A2B039880247}"/>
    <dgm:cxn modelId="{348C63B8-3551-DC45-96D4-A0BA67382EF1}" srcId="{5D6D9881-7952-E345-BACC-15FA58A0F3A1}" destId="{C5D9E4B2-A192-0E49-9188-91F5C8201298}" srcOrd="0" destOrd="0" parTransId="{4403D87F-9428-C14C-82C1-93B95A654998}" sibTransId="{2DDD1AF6-A49C-B846-95DF-2B30DE81AC17}"/>
    <dgm:cxn modelId="{520664D1-7253-C341-992E-3DFF5DEA1936}" srcId="{5D6D9881-7952-E345-BACC-15FA58A0F3A1}" destId="{B2A341CF-FD01-5A4C-B509-5FCB186CA07E}" srcOrd="2" destOrd="0" parTransId="{E9E7DF88-66D2-2049-A78D-AEB4DFACCC66}" sibTransId="{EA660811-344E-534F-99C3-A2860CAE13AE}"/>
    <dgm:cxn modelId="{E4BD2FE1-7A4B-E642-8825-D10E2AA01AB0}" type="presOf" srcId="{657CADFA-34E5-094A-B8E5-919D15046FCF}" destId="{D69F45BF-AECB-B840-8351-71A65C8B2F03}" srcOrd="0" destOrd="0" presId="urn:microsoft.com/office/officeart/2005/8/layout/list1"/>
    <dgm:cxn modelId="{C4616AEF-5DB1-734C-B6A2-3C4AB3B91C31}" type="presOf" srcId="{CA292148-1A34-6F47-8E04-0373D35128AB}" destId="{D69F45BF-AECB-B840-8351-71A65C8B2F03}" srcOrd="0" destOrd="1" presId="urn:microsoft.com/office/officeart/2005/8/layout/list1"/>
    <dgm:cxn modelId="{B8717BF3-B7E3-F14C-B14F-0A8D99C6F274}" type="presOf" srcId="{606A1363-B6BA-AF41-BACF-264D6FAE2F2E}" destId="{2CB708EC-E188-5447-964E-40B2FA2F2334}" srcOrd="0" destOrd="0" presId="urn:microsoft.com/office/officeart/2005/8/layout/list1"/>
    <dgm:cxn modelId="{72DC31F8-DDBD-7841-B654-72471D792E97}" type="presOf" srcId="{5D6D9881-7952-E345-BACC-15FA58A0F3A1}" destId="{80F2DF49-3938-334F-A3D2-28DEEB7B8115}" srcOrd="0" destOrd="0" presId="urn:microsoft.com/office/officeart/2005/8/layout/list1"/>
    <dgm:cxn modelId="{009AABCF-7C39-104B-A2D8-35119904D462}" type="presParOf" srcId="{2CB708EC-E188-5447-964E-40B2FA2F2334}" destId="{398632BB-A666-A140-8056-5556056DAE32}" srcOrd="0" destOrd="0" presId="urn:microsoft.com/office/officeart/2005/8/layout/list1"/>
    <dgm:cxn modelId="{B7E05AF5-89EC-1A44-8C83-3F12FA0F5026}" type="presParOf" srcId="{398632BB-A666-A140-8056-5556056DAE32}" destId="{FE58F101-890B-5643-A2D1-13B29CDC43A0}" srcOrd="0" destOrd="0" presId="urn:microsoft.com/office/officeart/2005/8/layout/list1"/>
    <dgm:cxn modelId="{EC0BBFE7-425A-BA4B-B159-47F0035C6652}" type="presParOf" srcId="{398632BB-A666-A140-8056-5556056DAE32}" destId="{5A1480F1-2662-A840-8BC9-23BE5E02EA76}" srcOrd="1" destOrd="0" presId="urn:microsoft.com/office/officeart/2005/8/layout/list1"/>
    <dgm:cxn modelId="{202AEA0D-DBBD-CD49-9C4E-EC8285BFC876}" type="presParOf" srcId="{2CB708EC-E188-5447-964E-40B2FA2F2334}" destId="{1EF7F98E-94A5-044A-81AE-46D01D2731CA}" srcOrd="1" destOrd="0" presId="urn:microsoft.com/office/officeart/2005/8/layout/list1"/>
    <dgm:cxn modelId="{432C7EA6-3B7D-BF4E-BE46-538A3448C59D}" type="presParOf" srcId="{2CB708EC-E188-5447-964E-40B2FA2F2334}" destId="{F34D5258-58A9-F143-B270-6BA29D98AF8E}" srcOrd="2" destOrd="0" presId="urn:microsoft.com/office/officeart/2005/8/layout/list1"/>
    <dgm:cxn modelId="{9807E4AE-9A4D-604B-A801-0DB2783ED68A}" type="presParOf" srcId="{2CB708EC-E188-5447-964E-40B2FA2F2334}" destId="{0346DDB3-166A-F34F-998C-5BC05168887A}" srcOrd="3" destOrd="0" presId="urn:microsoft.com/office/officeart/2005/8/layout/list1"/>
    <dgm:cxn modelId="{B78436AA-F130-0A44-BA81-952EC62D8379}" type="presParOf" srcId="{2CB708EC-E188-5447-964E-40B2FA2F2334}" destId="{A9EC70D9-FCD4-8D4C-824F-7BD5921690EF}" srcOrd="4" destOrd="0" presId="urn:microsoft.com/office/officeart/2005/8/layout/list1"/>
    <dgm:cxn modelId="{8FBFFDF5-DB04-6F4A-B9DA-53EA1DC19429}" type="presParOf" srcId="{A9EC70D9-FCD4-8D4C-824F-7BD5921690EF}" destId="{80F2DF49-3938-334F-A3D2-28DEEB7B8115}" srcOrd="0" destOrd="0" presId="urn:microsoft.com/office/officeart/2005/8/layout/list1"/>
    <dgm:cxn modelId="{17847602-B1F3-564D-8804-7536C09B6BA1}" type="presParOf" srcId="{A9EC70D9-FCD4-8D4C-824F-7BD5921690EF}" destId="{D018D51C-113A-6640-825F-3DBAEF172076}" srcOrd="1" destOrd="0" presId="urn:microsoft.com/office/officeart/2005/8/layout/list1"/>
    <dgm:cxn modelId="{9FB0F4F3-C5A2-D64D-8899-3D1B0C90DF37}" type="presParOf" srcId="{2CB708EC-E188-5447-964E-40B2FA2F2334}" destId="{DFE3290C-EC80-C549-8335-C43290033103}" srcOrd="5" destOrd="0" presId="urn:microsoft.com/office/officeart/2005/8/layout/list1"/>
    <dgm:cxn modelId="{F11286FF-3CA3-1547-9597-83588B59EDE0}" type="presParOf" srcId="{2CB708EC-E188-5447-964E-40B2FA2F2334}" destId="{1A56BD32-BE7C-674E-8EDC-99F64E24C8AA}" srcOrd="6" destOrd="0" presId="urn:microsoft.com/office/officeart/2005/8/layout/list1"/>
    <dgm:cxn modelId="{C531CB01-949A-6540-82C8-D902FAA721CF}" type="presParOf" srcId="{2CB708EC-E188-5447-964E-40B2FA2F2334}" destId="{90E80BE0-3D06-1A4E-8E27-4B098112041D}" srcOrd="7" destOrd="0" presId="urn:microsoft.com/office/officeart/2005/8/layout/list1"/>
    <dgm:cxn modelId="{2B170800-4172-1641-9E1C-87A4718F56ED}" type="presParOf" srcId="{2CB708EC-E188-5447-964E-40B2FA2F2334}" destId="{00978D6F-B3F7-5A4F-93B7-A05799567DD4}" srcOrd="8" destOrd="0" presId="urn:microsoft.com/office/officeart/2005/8/layout/list1"/>
    <dgm:cxn modelId="{7ED18BF3-994C-B449-928A-8F9BD63D06C9}" type="presParOf" srcId="{00978D6F-B3F7-5A4F-93B7-A05799567DD4}" destId="{6249C92F-DDB5-FC41-8D09-C559CBC433FE}" srcOrd="0" destOrd="0" presId="urn:microsoft.com/office/officeart/2005/8/layout/list1"/>
    <dgm:cxn modelId="{F912D278-5258-2D4B-BBA2-E91F8C67B750}" type="presParOf" srcId="{00978D6F-B3F7-5A4F-93B7-A05799567DD4}" destId="{3DE29DC4-51D3-A942-9F79-A3A150AF3609}" srcOrd="1" destOrd="0" presId="urn:microsoft.com/office/officeart/2005/8/layout/list1"/>
    <dgm:cxn modelId="{6D69FCE1-6740-4748-8114-832672CB9B61}" type="presParOf" srcId="{2CB708EC-E188-5447-964E-40B2FA2F2334}" destId="{8EBB75D0-2705-F646-A321-18648621A4FD}" srcOrd="9" destOrd="0" presId="urn:microsoft.com/office/officeart/2005/8/layout/list1"/>
    <dgm:cxn modelId="{D4B84447-22FB-094A-BCCB-10FC51724D4A}" type="presParOf" srcId="{2CB708EC-E188-5447-964E-40B2FA2F2334}" destId="{D69F45BF-AECB-B840-8351-71A65C8B2F0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34C63-D848-A044-8418-6DBBF6BF663D}" type="doc">
      <dgm:prSet loTypeId="urn:microsoft.com/office/officeart/2005/8/layout/cycle2" loCatId="" qsTypeId="urn:microsoft.com/office/officeart/2005/8/quickstyle/simple1" qsCatId="simple" csTypeId="urn:microsoft.com/office/officeart/2005/8/colors/colorful1#4" csCatId="colorful" phldr="1"/>
      <dgm:spPr/>
      <dgm:t>
        <a:bodyPr/>
        <a:lstStyle/>
        <a:p>
          <a:endParaRPr lang="en-US"/>
        </a:p>
      </dgm:t>
    </dgm:pt>
    <dgm:pt modelId="{31FC6D81-70E0-2343-86B9-088B4D0071AC}">
      <dgm:prSet phldrT="[Text]" custT="1"/>
      <dgm:spPr/>
      <dgm:t>
        <a:bodyPr/>
        <a:lstStyle/>
        <a:p>
          <a:r>
            <a:rPr lang="en-US" sz="2000" dirty="0"/>
            <a:t>1 Teaming</a:t>
          </a:r>
        </a:p>
      </dgm:t>
    </dgm:pt>
    <dgm:pt modelId="{7DE89E21-1908-A84A-A233-D622A1621D79}" type="parTrans" cxnId="{2A86BE0D-4945-7343-B242-FCEE91E105F8}">
      <dgm:prSet/>
      <dgm:spPr/>
      <dgm:t>
        <a:bodyPr/>
        <a:lstStyle/>
        <a:p>
          <a:endParaRPr lang="en-US" sz="1800"/>
        </a:p>
      </dgm:t>
    </dgm:pt>
    <dgm:pt modelId="{F225DDC2-6AB1-7049-BB6C-A99BB5ED76D5}" type="sibTrans" cxnId="{2A86BE0D-4945-7343-B242-FCEE91E105F8}">
      <dgm:prSet custT="1"/>
      <dgm:spPr/>
      <dgm:t>
        <a:bodyPr/>
        <a:lstStyle/>
        <a:p>
          <a:endParaRPr lang="en-US" sz="1100"/>
        </a:p>
      </dgm:t>
    </dgm:pt>
    <dgm:pt modelId="{0A0B5E5B-2932-764E-AE4C-906BAF234D2F}">
      <dgm:prSet phldrT="[Text]" custT="1"/>
      <dgm:spPr/>
      <dgm:t>
        <a:bodyPr/>
        <a:lstStyle/>
        <a:p>
          <a:r>
            <a:rPr lang="en-US" sz="2000" dirty="0"/>
            <a:t>2 Goals</a:t>
          </a:r>
        </a:p>
      </dgm:t>
    </dgm:pt>
    <dgm:pt modelId="{77D3A009-CCB4-A345-A9D1-B194EF3F7062}" type="parTrans" cxnId="{882511CF-0789-294E-A08B-D37BA458A21A}">
      <dgm:prSet/>
      <dgm:spPr/>
      <dgm:t>
        <a:bodyPr/>
        <a:lstStyle/>
        <a:p>
          <a:endParaRPr lang="en-US" sz="1800"/>
        </a:p>
      </dgm:t>
    </dgm:pt>
    <dgm:pt modelId="{B5096505-7EAF-2F41-95AE-25ECC9457B38}" type="sibTrans" cxnId="{882511CF-0789-294E-A08B-D37BA458A21A}">
      <dgm:prSet custT="1"/>
      <dgm:spPr/>
      <dgm:t>
        <a:bodyPr/>
        <a:lstStyle/>
        <a:p>
          <a:endParaRPr lang="en-US" sz="1100"/>
        </a:p>
      </dgm:t>
    </dgm:pt>
    <dgm:pt modelId="{1AC0F6C6-F176-7C4F-A69B-F19F424AA732}">
      <dgm:prSet phldrT="[Text]" custT="1"/>
      <dgm:spPr/>
      <dgm:t>
        <a:bodyPr/>
        <a:lstStyle/>
        <a:p>
          <a:r>
            <a:rPr lang="en-US" sz="2000" dirty="0"/>
            <a:t>3 Assessment (FBA)</a:t>
          </a:r>
        </a:p>
      </dgm:t>
    </dgm:pt>
    <dgm:pt modelId="{E958BB26-EA35-814F-9F0F-AE21BDB3BC91}" type="parTrans" cxnId="{A578C5DB-173B-2C41-81B9-71AFB51D0560}">
      <dgm:prSet/>
      <dgm:spPr/>
      <dgm:t>
        <a:bodyPr/>
        <a:lstStyle/>
        <a:p>
          <a:endParaRPr lang="en-US" sz="1800"/>
        </a:p>
      </dgm:t>
    </dgm:pt>
    <dgm:pt modelId="{ABE24B52-C314-AE40-837F-2A3845F26899}" type="sibTrans" cxnId="{A578C5DB-173B-2C41-81B9-71AFB51D0560}">
      <dgm:prSet custT="1"/>
      <dgm:spPr/>
      <dgm:t>
        <a:bodyPr/>
        <a:lstStyle/>
        <a:p>
          <a:endParaRPr lang="en-US" sz="1100"/>
        </a:p>
      </dgm:t>
    </dgm:pt>
    <dgm:pt modelId="{BDF05EAA-B0EA-5849-AE1B-0C210E6163FE}">
      <dgm:prSet phldrT="[Text]" custT="1"/>
      <dgm:spPr/>
      <dgm:t>
        <a:bodyPr/>
        <a:lstStyle/>
        <a:p>
          <a:r>
            <a:rPr lang="en-US" sz="1800" dirty="0"/>
            <a:t>4 Intervention (BSP)</a:t>
          </a:r>
        </a:p>
      </dgm:t>
    </dgm:pt>
    <dgm:pt modelId="{4BD3EF17-00DE-A241-A65B-0527AA020864}" type="parTrans" cxnId="{5DBFCD85-57AB-9848-98C5-39D633AA3190}">
      <dgm:prSet/>
      <dgm:spPr/>
      <dgm:t>
        <a:bodyPr/>
        <a:lstStyle/>
        <a:p>
          <a:endParaRPr lang="en-US" sz="1800"/>
        </a:p>
      </dgm:t>
    </dgm:pt>
    <dgm:pt modelId="{FDF55ACC-5FC3-D248-91A9-C91A3004765F}" type="sibTrans" cxnId="{5DBFCD85-57AB-9848-98C5-39D633AA3190}">
      <dgm:prSet custT="1"/>
      <dgm:spPr/>
      <dgm:t>
        <a:bodyPr/>
        <a:lstStyle/>
        <a:p>
          <a:endParaRPr lang="en-US" sz="1100"/>
        </a:p>
      </dgm:t>
    </dgm:pt>
    <dgm:pt modelId="{347EBF31-170F-2A4A-8F89-723C966C966A}">
      <dgm:prSet phldrT="[Text]" custT="1"/>
      <dgm:spPr/>
      <dgm:t>
        <a:bodyPr/>
        <a:lstStyle/>
        <a:p>
          <a:r>
            <a:rPr lang="en-US" sz="2000" dirty="0"/>
            <a:t>5 Evaluation (BSP)</a:t>
          </a:r>
        </a:p>
      </dgm:t>
    </dgm:pt>
    <dgm:pt modelId="{E77B773B-5FEF-F641-902D-DFCD91C9E56D}" type="parTrans" cxnId="{828E5C09-1EB5-D34F-9917-DE4296932A28}">
      <dgm:prSet/>
      <dgm:spPr/>
      <dgm:t>
        <a:bodyPr/>
        <a:lstStyle/>
        <a:p>
          <a:endParaRPr lang="en-US" sz="1800"/>
        </a:p>
      </dgm:t>
    </dgm:pt>
    <dgm:pt modelId="{5038B7BD-8EFB-EE43-B193-7424EAFB6113}" type="sibTrans" cxnId="{828E5C09-1EB5-D34F-9917-DE4296932A28}">
      <dgm:prSet custT="1"/>
      <dgm:spPr/>
      <dgm:t>
        <a:bodyPr/>
        <a:lstStyle/>
        <a:p>
          <a:endParaRPr lang="en-US" sz="1100"/>
        </a:p>
      </dgm:t>
    </dgm:pt>
    <dgm:pt modelId="{C2043448-EBEC-4849-B221-2BFF37C4A0FA}" type="pres">
      <dgm:prSet presAssocID="{C9134C63-D848-A044-8418-6DBBF6BF663D}" presName="cycle" presStyleCnt="0">
        <dgm:presLayoutVars>
          <dgm:dir/>
          <dgm:resizeHandles val="exact"/>
        </dgm:presLayoutVars>
      </dgm:prSet>
      <dgm:spPr/>
    </dgm:pt>
    <dgm:pt modelId="{17DE8D63-6B0A-054E-9EDE-D12C8825CCAD}" type="pres">
      <dgm:prSet presAssocID="{31FC6D81-70E0-2343-86B9-088B4D0071AC}" presName="node" presStyleLbl="node1" presStyleIdx="0" presStyleCnt="5">
        <dgm:presLayoutVars>
          <dgm:bulletEnabled val="1"/>
        </dgm:presLayoutVars>
      </dgm:prSet>
      <dgm:spPr/>
    </dgm:pt>
    <dgm:pt modelId="{3D1F2DC8-3071-3948-A3B6-4B5DF1D05757}" type="pres">
      <dgm:prSet presAssocID="{F225DDC2-6AB1-7049-BB6C-A99BB5ED76D5}" presName="sibTrans" presStyleLbl="sibTrans2D1" presStyleIdx="0" presStyleCnt="5"/>
      <dgm:spPr/>
    </dgm:pt>
    <dgm:pt modelId="{8973BC1F-40F1-794B-9A38-0E1298B02A4C}" type="pres">
      <dgm:prSet presAssocID="{F225DDC2-6AB1-7049-BB6C-A99BB5ED76D5}" presName="connectorText" presStyleLbl="sibTrans2D1" presStyleIdx="0" presStyleCnt="5"/>
      <dgm:spPr/>
    </dgm:pt>
    <dgm:pt modelId="{B714E91A-C160-194D-8B67-B94DB17B0E43}" type="pres">
      <dgm:prSet presAssocID="{0A0B5E5B-2932-764E-AE4C-906BAF234D2F}" presName="node" presStyleLbl="node1" presStyleIdx="1" presStyleCnt="5">
        <dgm:presLayoutVars>
          <dgm:bulletEnabled val="1"/>
        </dgm:presLayoutVars>
      </dgm:prSet>
      <dgm:spPr/>
    </dgm:pt>
    <dgm:pt modelId="{6D832F3D-176A-DA4E-B8B0-AEA4786E9D37}" type="pres">
      <dgm:prSet presAssocID="{B5096505-7EAF-2F41-95AE-25ECC9457B38}" presName="sibTrans" presStyleLbl="sibTrans2D1" presStyleIdx="1" presStyleCnt="5"/>
      <dgm:spPr/>
    </dgm:pt>
    <dgm:pt modelId="{F165D642-19F8-8147-BC9E-DCE087A3063E}" type="pres">
      <dgm:prSet presAssocID="{B5096505-7EAF-2F41-95AE-25ECC9457B38}" presName="connectorText" presStyleLbl="sibTrans2D1" presStyleIdx="1" presStyleCnt="5"/>
      <dgm:spPr/>
    </dgm:pt>
    <dgm:pt modelId="{B69FD425-294C-1046-84B7-634DDC3FCABF}" type="pres">
      <dgm:prSet presAssocID="{1AC0F6C6-F176-7C4F-A69B-F19F424AA732}" presName="node" presStyleLbl="node1" presStyleIdx="2" presStyleCnt="5" custScaleX="105754">
        <dgm:presLayoutVars>
          <dgm:bulletEnabled val="1"/>
        </dgm:presLayoutVars>
      </dgm:prSet>
      <dgm:spPr/>
    </dgm:pt>
    <dgm:pt modelId="{2EE71718-80D7-3748-A55B-759900103859}" type="pres">
      <dgm:prSet presAssocID="{ABE24B52-C314-AE40-837F-2A3845F26899}" presName="sibTrans" presStyleLbl="sibTrans2D1" presStyleIdx="2" presStyleCnt="5"/>
      <dgm:spPr/>
    </dgm:pt>
    <dgm:pt modelId="{7C36B6C4-0A6F-E84D-BE93-961C2FA2A85E}" type="pres">
      <dgm:prSet presAssocID="{ABE24B52-C314-AE40-837F-2A3845F26899}" presName="connectorText" presStyleLbl="sibTrans2D1" presStyleIdx="2" presStyleCnt="5"/>
      <dgm:spPr/>
    </dgm:pt>
    <dgm:pt modelId="{8B6B9EE8-0D21-2940-A616-F3CF2E364D24}" type="pres">
      <dgm:prSet presAssocID="{BDF05EAA-B0EA-5849-AE1B-0C210E6163FE}" presName="node" presStyleLbl="node1" presStyleIdx="3" presStyleCnt="5" custScaleX="105753">
        <dgm:presLayoutVars>
          <dgm:bulletEnabled val="1"/>
        </dgm:presLayoutVars>
      </dgm:prSet>
      <dgm:spPr/>
    </dgm:pt>
    <dgm:pt modelId="{227F59A3-CD55-AC49-A8EC-537072C3CADC}" type="pres">
      <dgm:prSet presAssocID="{FDF55ACC-5FC3-D248-91A9-C91A3004765F}" presName="sibTrans" presStyleLbl="sibTrans2D1" presStyleIdx="3" presStyleCnt="5"/>
      <dgm:spPr/>
    </dgm:pt>
    <dgm:pt modelId="{F1A7B74C-5D0F-B84C-A31B-26208E88E11C}" type="pres">
      <dgm:prSet presAssocID="{FDF55ACC-5FC3-D248-91A9-C91A3004765F}" presName="connectorText" presStyleLbl="sibTrans2D1" presStyleIdx="3" presStyleCnt="5"/>
      <dgm:spPr/>
    </dgm:pt>
    <dgm:pt modelId="{055A228B-730B-E548-B01D-38059EFC69F8}" type="pres">
      <dgm:prSet presAssocID="{347EBF31-170F-2A4A-8F89-723C966C966A}" presName="node" presStyleLbl="node1" presStyleIdx="4" presStyleCnt="5">
        <dgm:presLayoutVars>
          <dgm:bulletEnabled val="1"/>
        </dgm:presLayoutVars>
      </dgm:prSet>
      <dgm:spPr/>
    </dgm:pt>
    <dgm:pt modelId="{6035C700-9C39-114E-92F4-BC4585231EDA}" type="pres">
      <dgm:prSet presAssocID="{5038B7BD-8EFB-EE43-B193-7424EAFB6113}" presName="sibTrans" presStyleLbl="sibTrans2D1" presStyleIdx="4" presStyleCnt="5"/>
      <dgm:spPr/>
    </dgm:pt>
    <dgm:pt modelId="{8DFC3654-657B-B045-8BEB-2DD5767D2D1F}" type="pres">
      <dgm:prSet presAssocID="{5038B7BD-8EFB-EE43-B193-7424EAFB6113}" presName="connectorText" presStyleLbl="sibTrans2D1" presStyleIdx="4" presStyleCnt="5"/>
      <dgm:spPr/>
    </dgm:pt>
  </dgm:ptLst>
  <dgm:cxnLst>
    <dgm:cxn modelId="{E2520301-F9F2-6144-B298-840F9A879B9E}" type="presOf" srcId="{C9134C63-D848-A044-8418-6DBBF6BF663D}" destId="{C2043448-EBEC-4849-B221-2BFF37C4A0FA}" srcOrd="0" destOrd="0" presId="urn:microsoft.com/office/officeart/2005/8/layout/cycle2"/>
    <dgm:cxn modelId="{828E5C09-1EB5-D34F-9917-DE4296932A28}" srcId="{C9134C63-D848-A044-8418-6DBBF6BF663D}" destId="{347EBF31-170F-2A4A-8F89-723C966C966A}" srcOrd="4" destOrd="0" parTransId="{E77B773B-5FEF-F641-902D-DFCD91C9E56D}" sibTransId="{5038B7BD-8EFB-EE43-B193-7424EAFB6113}"/>
    <dgm:cxn modelId="{2A86BE0D-4945-7343-B242-FCEE91E105F8}" srcId="{C9134C63-D848-A044-8418-6DBBF6BF663D}" destId="{31FC6D81-70E0-2343-86B9-088B4D0071AC}" srcOrd="0" destOrd="0" parTransId="{7DE89E21-1908-A84A-A233-D622A1621D79}" sibTransId="{F225DDC2-6AB1-7049-BB6C-A99BB5ED76D5}"/>
    <dgm:cxn modelId="{B077FE0D-75F6-BB43-B262-AD00E4D6A1DF}" type="presOf" srcId="{F225DDC2-6AB1-7049-BB6C-A99BB5ED76D5}" destId="{8973BC1F-40F1-794B-9A38-0E1298B02A4C}" srcOrd="1" destOrd="0" presId="urn:microsoft.com/office/officeart/2005/8/layout/cycle2"/>
    <dgm:cxn modelId="{35B02F15-8D6E-C946-91EE-0257B8D6EB5C}" type="presOf" srcId="{347EBF31-170F-2A4A-8F89-723C966C966A}" destId="{055A228B-730B-E548-B01D-38059EFC69F8}" srcOrd="0" destOrd="0" presId="urn:microsoft.com/office/officeart/2005/8/layout/cycle2"/>
    <dgm:cxn modelId="{D88FC549-2F20-4443-9EBB-02F1099F6510}" type="presOf" srcId="{FDF55ACC-5FC3-D248-91A9-C91A3004765F}" destId="{F1A7B74C-5D0F-B84C-A31B-26208E88E11C}" srcOrd="1" destOrd="0" presId="urn:microsoft.com/office/officeart/2005/8/layout/cycle2"/>
    <dgm:cxn modelId="{E56B7A50-93CA-7941-9053-195BE405AE3E}" type="presOf" srcId="{B5096505-7EAF-2F41-95AE-25ECC9457B38}" destId="{F165D642-19F8-8147-BC9E-DCE087A3063E}" srcOrd="1" destOrd="0" presId="urn:microsoft.com/office/officeart/2005/8/layout/cycle2"/>
    <dgm:cxn modelId="{B7980C6F-38C5-E84C-BEE3-7910718D1A75}" type="presOf" srcId="{5038B7BD-8EFB-EE43-B193-7424EAFB6113}" destId="{6035C700-9C39-114E-92F4-BC4585231EDA}" srcOrd="0" destOrd="0" presId="urn:microsoft.com/office/officeart/2005/8/layout/cycle2"/>
    <dgm:cxn modelId="{424BAD74-5727-C84F-961B-E53E790FE461}" type="presOf" srcId="{ABE24B52-C314-AE40-837F-2A3845F26899}" destId="{2EE71718-80D7-3748-A55B-759900103859}" srcOrd="0" destOrd="0" presId="urn:microsoft.com/office/officeart/2005/8/layout/cycle2"/>
    <dgm:cxn modelId="{5DBFCD85-57AB-9848-98C5-39D633AA3190}" srcId="{C9134C63-D848-A044-8418-6DBBF6BF663D}" destId="{BDF05EAA-B0EA-5849-AE1B-0C210E6163FE}" srcOrd="3" destOrd="0" parTransId="{4BD3EF17-00DE-A241-A65B-0527AA020864}" sibTransId="{FDF55ACC-5FC3-D248-91A9-C91A3004765F}"/>
    <dgm:cxn modelId="{6704778A-2069-A544-85D3-71115AC9A5FA}" type="presOf" srcId="{0A0B5E5B-2932-764E-AE4C-906BAF234D2F}" destId="{B714E91A-C160-194D-8B67-B94DB17B0E43}" srcOrd="0" destOrd="0" presId="urn:microsoft.com/office/officeart/2005/8/layout/cycle2"/>
    <dgm:cxn modelId="{FDAD1A99-5E0D-884A-A680-ECAEC9D9FC6E}" type="presOf" srcId="{F225DDC2-6AB1-7049-BB6C-A99BB5ED76D5}" destId="{3D1F2DC8-3071-3948-A3B6-4B5DF1D05757}" srcOrd="0" destOrd="0" presId="urn:microsoft.com/office/officeart/2005/8/layout/cycle2"/>
    <dgm:cxn modelId="{677A17A2-4B4A-B640-BD62-CE086B76FC5C}" type="presOf" srcId="{ABE24B52-C314-AE40-837F-2A3845F26899}" destId="{7C36B6C4-0A6F-E84D-BE93-961C2FA2A85E}" srcOrd="1" destOrd="0" presId="urn:microsoft.com/office/officeart/2005/8/layout/cycle2"/>
    <dgm:cxn modelId="{3AD07AA7-36B4-6B4B-81AE-359D2F11BA35}" type="presOf" srcId="{5038B7BD-8EFB-EE43-B193-7424EAFB6113}" destId="{8DFC3654-657B-B045-8BEB-2DD5767D2D1F}" srcOrd="1" destOrd="0" presId="urn:microsoft.com/office/officeart/2005/8/layout/cycle2"/>
    <dgm:cxn modelId="{B5AD62BD-CA50-BD40-8EAC-85C3FD4D386D}" type="presOf" srcId="{BDF05EAA-B0EA-5849-AE1B-0C210E6163FE}" destId="{8B6B9EE8-0D21-2940-A616-F3CF2E364D24}" srcOrd="0" destOrd="0" presId="urn:microsoft.com/office/officeart/2005/8/layout/cycle2"/>
    <dgm:cxn modelId="{73D510CA-7C01-D34A-9D34-93B04AA3B44A}" type="presOf" srcId="{31FC6D81-70E0-2343-86B9-088B4D0071AC}" destId="{17DE8D63-6B0A-054E-9EDE-D12C8825CCAD}" srcOrd="0" destOrd="0" presId="urn:microsoft.com/office/officeart/2005/8/layout/cycle2"/>
    <dgm:cxn modelId="{882511CF-0789-294E-A08B-D37BA458A21A}" srcId="{C9134C63-D848-A044-8418-6DBBF6BF663D}" destId="{0A0B5E5B-2932-764E-AE4C-906BAF234D2F}" srcOrd="1" destOrd="0" parTransId="{77D3A009-CCB4-A345-A9D1-B194EF3F7062}" sibTransId="{B5096505-7EAF-2F41-95AE-25ECC9457B38}"/>
    <dgm:cxn modelId="{9164C6CF-4227-3040-BDC1-00EC344EC6EC}" type="presOf" srcId="{FDF55ACC-5FC3-D248-91A9-C91A3004765F}" destId="{227F59A3-CD55-AC49-A8EC-537072C3CADC}" srcOrd="0" destOrd="0" presId="urn:microsoft.com/office/officeart/2005/8/layout/cycle2"/>
    <dgm:cxn modelId="{0BDD8AD2-80CE-FE4D-BE1B-9D01F02A8716}" type="presOf" srcId="{B5096505-7EAF-2F41-95AE-25ECC9457B38}" destId="{6D832F3D-176A-DA4E-B8B0-AEA4786E9D37}" srcOrd="0" destOrd="0" presId="urn:microsoft.com/office/officeart/2005/8/layout/cycle2"/>
    <dgm:cxn modelId="{A578C5DB-173B-2C41-81B9-71AFB51D0560}" srcId="{C9134C63-D848-A044-8418-6DBBF6BF663D}" destId="{1AC0F6C6-F176-7C4F-A69B-F19F424AA732}" srcOrd="2" destOrd="0" parTransId="{E958BB26-EA35-814F-9F0F-AE21BDB3BC91}" sibTransId="{ABE24B52-C314-AE40-837F-2A3845F26899}"/>
    <dgm:cxn modelId="{E2B42EF3-B347-0343-8A90-D95CF1483968}" type="presOf" srcId="{1AC0F6C6-F176-7C4F-A69B-F19F424AA732}" destId="{B69FD425-294C-1046-84B7-634DDC3FCABF}" srcOrd="0" destOrd="0" presId="urn:microsoft.com/office/officeart/2005/8/layout/cycle2"/>
    <dgm:cxn modelId="{D598B2D8-C597-EB43-BB3C-3DB0AF1E646E}" type="presParOf" srcId="{C2043448-EBEC-4849-B221-2BFF37C4A0FA}" destId="{17DE8D63-6B0A-054E-9EDE-D12C8825CCAD}" srcOrd="0" destOrd="0" presId="urn:microsoft.com/office/officeart/2005/8/layout/cycle2"/>
    <dgm:cxn modelId="{68A4E592-28A4-3D4A-A75E-CA482F96ACEC}" type="presParOf" srcId="{C2043448-EBEC-4849-B221-2BFF37C4A0FA}" destId="{3D1F2DC8-3071-3948-A3B6-4B5DF1D05757}" srcOrd="1" destOrd="0" presId="urn:microsoft.com/office/officeart/2005/8/layout/cycle2"/>
    <dgm:cxn modelId="{42AE6563-568E-9B44-9E10-A0C0A1BCE20D}" type="presParOf" srcId="{3D1F2DC8-3071-3948-A3B6-4B5DF1D05757}" destId="{8973BC1F-40F1-794B-9A38-0E1298B02A4C}" srcOrd="0" destOrd="0" presId="urn:microsoft.com/office/officeart/2005/8/layout/cycle2"/>
    <dgm:cxn modelId="{0960B877-89B9-BF4C-9BCA-0E0EE2D5BA52}" type="presParOf" srcId="{C2043448-EBEC-4849-B221-2BFF37C4A0FA}" destId="{B714E91A-C160-194D-8B67-B94DB17B0E43}" srcOrd="2" destOrd="0" presId="urn:microsoft.com/office/officeart/2005/8/layout/cycle2"/>
    <dgm:cxn modelId="{8C48985B-211D-6C43-A925-3727FD357279}" type="presParOf" srcId="{C2043448-EBEC-4849-B221-2BFF37C4A0FA}" destId="{6D832F3D-176A-DA4E-B8B0-AEA4786E9D37}" srcOrd="3" destOrd="0" presId="urn:microsoft.com/office/officeart/2005/8/layout/cycle2"/>
    <dgm:cxn modelId="{DD771A54-5C76-F44A-A242-C4FA38751427}" type="presParOf" srcId="{6D832F3D-176A-DA4E-B8B0-AEA4786E9D37}" destId="{F165D642-19F8-8147-BC9E-DCE087A3063E}" srcOrd="0" destOrd="0" presId="urn:microsoft.com/office/officeart/2005/8/layout/cycle2"/>
    <dgm:cxn modelId="{46296E87-FF8F-614C-AE63-CBF59B95FB49}" type="presParOf" srcId="{C2043448-EBEC-4849-B221-2BFF37C4A0FA}" destId="{B69FD425-294C-1046-84B7-634DDC3FCABF}" srcOrd="4" destOrd="0" presId="urn:microsoft.com/office/officeart/2005/8/layout/cycle2"/>
    <dgm:cxn modelId="{A5A65314-CD0F-474F-BC81-639FF65E4046}" type="presParOf" srcId="{C2043448-EBEC-4849-B221-2BFF37C4A0FA}" destId="{2EE71718-80D7-3748-A55B-759900103859}" srcOrd="5" destOrd="0" presId="urn:microsoft.com/office/officeart/2005/8/layout/cycle2"/>
    <dgm:cxn modelId="{8A61B946-1F17-4041-834B-2350368A5887}" type="presParOf" srcId="{2EE71718-80D7-3748-A55B-759900103859}" destId="{7C36B6C4-0A6F-E84D-BE93-961C2FA2A85E}" srcOrd="0" destOrd="0" presId="urn:microsoft.com/office/officeart/2005/8/layout/cycle2"/>
    <dgm:cxn modelId="{EBE6D567-39B5-494B-BE87-51DCE34DA600}" type="presParOf" srcId="{C2043448-EBEC-4849-B221-2BFF37C4A0FA}" destId="{8B6B9EE8-0D21-2940-A616-F3CF2E364D24}" srcOrd="6" destOrd="0" presId="urn:microsoft.com/office/officeart/2005/8/layout/cycle2"/>
    <dgm:cxn modelId="{B181F34D-A031-7F48-93A4-A727184A6303}" type="presParOf" srcId="{C2043448-EBEC-4849-B221-2BFF37C4A0FA}" destId="{227F59A3-CD55-AC49-A8EC-537072C3CADC}" srcOrd="7" destOrd="0" presId="urn:microsoft.com/office/officeart/2005/8/layout/cycle2"/>
    <dgm:cxn modelId="{5093B688-0B71-1F44-A6F7-94169EC56AF8}" type="presParOf" srcId="{227F59A3-CD55-AC49-A8EC-537072C3CADC}" destId="{F1A7B74C-5D0F-B84C-A31B-26208E88E11C}" srcOrd="0" destOrd="0" presId="urn:microsoft.com/office/officeart/2005/8/layout/cycle2"/>
    <dgm:cxn modelId="{4CABAE8E-8621-4842-94C8-92149281DBF4}" type="presParOf" srcId="{C2043448-EBEC-4849-B221-2BFF37C4A0FA}" destId="{055A228B-730B-E548-B01D-38059EFC69F8}" srcOrd="8" destOrd="0" presId="urn:microsoft.com/office/officeart/2005/8/layout/cycle2"/>
    <dgm:cxn modelId="{E3BF8D9A-741D-0146-BAB2-64536FB4A220}" type="presParOf" srcId="{C2043448-EBEC-4849-B221-2BFF37C4A0FA}" destId="{6035C700-9C39-114E-92F4-BC4585231EDA}" srcOrd="9" destOrd="0" presId="urn:microsoft.com/office/officeart/2005/8/layout/cycle2"/>
    <dgm:cxn modelId="{51A1E2DF-A8C2-B94F-B49B-A0ED6AF9B1CB}" type="presParOf" srcId="{6035C700-9C39-114E-92F4-BC4585231EDA}" destId="{8DFC3654-657B-B045-8BEB-2DD5767D2D1F}" srcOrd="0" destOrd="0" presId="urn:microsoft.com/office/officeart/2005/8/layout/cycle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9255B-CA7E-2B4B-936C-807EC7A4AFAB}" type="doc">
      <dgm:prSet loTypeId="urn:microsoft.com/office/officeart/2005/8/layout/default#3" loCatId="" qsTypeId="urn:microsoft.com/office/officeart/2005/8/quickstyle/simple2" qsCatId="simple" csTypeId="urn:microsoft.com/office/officeart/2005/8/colors/colorful1#8" csCatId="colorful" phldr="1"/>
      <dgm:spPr/>
      <dgm:t>
        <a:bodyPr/>
        <a:lstStyle/>
        <a:p>
          <a:endParaRPr lang="en-US"/>
        </a:p>
      </dgm:t>
    </dgm:pt>
    <dgm:pt modelId="{9BB4BAB0-7155-394D-A853-210B06441235}">
      <dgm:prSet/>
      <dgm:spPr/>
      <dgm:t>
        <a:bodyPr/>
        <a:lstStyle/>
        <a:p>
          <a:pPr rtl="0"/>
          <a:r>
            <a:rPr lang="en-US" dirty="0">
              <a:latin typeface="Calibri"/>
              <a:cs typeface="Calibri"/>
            </a:rPr>
            <a:t>Dedicated time</a:t>
          </a:r>
        </a:p>
      </dgm:t>
    </dgm:pt>
    <dgm:pt modelId="{D6600059-9909-0F45-855A-A2DADC340642}" type="parTrans" cxnId="{F0134DCE-B8A3-9D42-BBD3-1CA140123047}">
      <dgm:prSet/>
      <dgm:spPr/>
      <dgm:t>
        <a:bodyPr/>
        <a:lstStyle/>
        <a:p>
          <a:endParaRPr lang="en-US">
            <a:latin typeface="Calibri"/>
            <a:cs typeface="Calibri"/>
          </a:endParaRPr>
        </a:p>
      </dgm:t>
    </dgm:pt>
    <dgm:pt modelId="{2330C44C-8683-1A4E-B7BD-50C33091B663}" type="sibTrans" cxnId="{F0134DCE-B8A3-9D42-BBD3-1CA140123047}">
      <dgm:prSet/>
      <dgm:spPr/>
      <dgm:t>
        <a:bodyPr/>
        <a:lstStyle/>
        <a:p>
          <a:endParaRPr lang="en-US">
            <a:latin typeface="Calibri"/>
            <a:cs typeface="Calibri"/>
          </a:endParaRPr>
        </a:p>
      </dgm:t>
    </dgm:pt>
    <dgm:pt modelId="{12622C34-C279-E444-9189-E89994C4D95A}">
      <dgm:prSet/>
      <dgm:spPr/>
      <dgm:t>
        <a:bodyPr/>
        <a:lstStyle/>
        <a:p>
          <a:pPr rtl="0"/>
          <a:r>
            <a:rPr lang="en-US" dirty="0">
              <a:latin typeface="Calibri"/>
              <a:cs typeface="Calibri"/>
            </a:rPr>
            <a:t>Creative problem solving</a:t>
          </a:r>
        </a:p>
      </dgm:t>
    </dgm:pt>
    <dgm:pt modelId="{ED6A01FB-3E11-E34C-9248-A02CBC621C73}" type="parTrans" cxnId="{BE871175-2507-0C41-B39E-0042731027E9}">
      <dgm:prSet/>
      <dgm:spPr/>
      <dgm:t>
        <a:bodyPr/>
        <a:lstStyle/>
        <a:p>
          <a:endParaRPr lang="en-US">
            <a:latin typeface="Calibri"/>
            <a:cs typeface="Calibri"/>
          </a:endParaRPr>
        </a:p>
      </dgm:t>
    </dgm:pt>
    <dgm:pt modelId="{26118C89-6E31-CA48-9A63-E0C0CE90092D}" type="sibTrans" cxnId="{BE871175-2507-0C41-B39E-0042731027E9}">
      <dgm:prSet/>
      <dgm:spPr/>
      <dgm:t>
        <a:bodyPr/>
        <a:lstStyle/>
        <a:p>
          <a:endParaRPr lang="en-US">
            <a:latin typeface="Calibri"/>
            <a:cs typeface="Calibri"/>
          </a:endParaRPr>
        </a:p>
      </dgm:t>
    </dgm:pt>
    <dgm:pt modelId="{1E0C49E2-EE28-E546-B0F1-8B3319E8CD4C}">
      <dgm:prSet/>
      <dgm:spPr/>
      <dgm:t>
        <a:bodyPr/>
        <a:lstStyle/>
        <a:p>
          <a:pPr rtl="0"/>
          <a:r>
            <a:rPr lang="en-US" dirty="0">
              <a:latin typeface="Calibri"/>
              <a:cs typeface="Calibri"/>
            </a:rPr>
            <a:t>Organized team process</a:t>
          </a:r>
        </a:p>
      </dgm:t>
    </dgm:pt>
    <dgm:pt modelId="{ADC39E23-A96E-634D-BF7B-8842535FD2F3}" type="parTrans" cxnId="{570666E0-361D-4C42-9437-08D03D70F815}">
      <dgm:prSet/>
      <dgm:spPr/>
      <dgm:t>
        <a:bodyPr/>
        <a:lstStyle/>
        <a:p>
          <a:endParaRPr lang="en-US">
            <a:latin typeface="Calibri"/>
            <a:cs typeface="Calibri"/>
          </a:endParaRPr>
        </a:p>
      </dgm:t>
    </dgm:pt>
    <dgm:pt modelId="{0DE8798E-7E04-6B47-A340-A254A5D5F6F1}" type="sibTrans" cxnId="{570666E0-361D-4C42-9437-08D03D70F815}">
      <dgm:prSet/>
      <dgm:spPr/>
      <dgm:t>
        <a:bodyPr/>
        <a:lstStyle/>
        <a:p>
          <a:endParaRPr lang="en-US">
            <a:latin typeface="Calibri"/>
            <a:cs typeface="Calibri"/>
          </a:endParaRPr>
        </a:p>
      </dgm:t>
    </dgm:pt>
    <dgm:pt modelId="{6FA057C2-D9C6-3A4C-9F4B-65B7511ACEF9}">
      <dgm:prSet/>
      <dgm:spPr/>
      <dgm:t>
        <a:bodyPr/>
        <a:lstStyle/>
        <a:p>
          <a:pPr rtl="0"/>
          <a:r>
            <a:rPr lang="en-US" dirty="0">
              <a:latin typeface="Calibri"/>
              <a:cs typeface="Calibri"/>
            </a:rPr>
            <a:t>Handling conflict</a:t>
          </a:r>
        </a:p>
      </dgm:t>
    </dgm:pt>
    <dgm:pt modelId="{A6B4A302-FF36-C542-9891-636C804AD833}" type="parTrans" cxnId="{5E256C4B-4947-0046-BD36-1C8660485124}">
      <dgm:prSet/>
      <dgm:spPr/>
      <dgm:t>
        <a:bodyPr/>
        <a:lstStyle/>
        <a:p>
          <a:endParaRPr lang="en-US">
            <a:latin typeface="Calibri"/>
            <a:cs typeface="Calibri"/>
          </a:endParaRPr>
        </a:p>
      </dgm:t>
    </dgm:pt>
    <dgm:pt modelId="{CC78EDDF-E315-1142-8EE3-95A2897F502A}" type="sibTrans" cxnId="{5E256C4B-4947-0046-BD36-1C8660485124}">
      <dgm:prSet/>
      <dgm:spPr/>
      <dgm:t>
        <a:bodyPr/>
        <a:lstStyle/>
        <a:p>
          <a:endParaRPr lang="en-US">
            <a:latin typeface="Calibri"/>
            <a:cs typeface="Calibri"/>
          </a:endParaRPr>
        </a:p>
      </dgm:t>
    </dgm:pt>
    <dgm:pt modelId="{38853AC3-9ED8-D548-A57E-594A6F4FB5B5}" type="pres">
      <dgm:prSet presAssocID="{0A09255B-CA7E-2B4B-936C-807EC7A4AFAB}" presName="diagram" presStyleCnt="0">
        <dgm:presLayoutVars>
          <dgm:dir/>
          <dgm:resizeHandles val="exact"/>
        </dgm:presLayoutVars>
      </dgm:prSet>
      <dgm:spPr/>
    </dgm:pt>
    <dgm:pt modelId="{40F49B64-1E20-3748-BA9B-E7B93C15B80F}" type="pres">
      <dgm:prSet presAssocID="{1E0C49E2-EE28-E546-B0F1-8B3319E8CD4C}" presName="node" presStyleLbl="node1" presStyleIdx="0" presStyleCnt="4">
        <dgm:presLayoutVars>
          <dgm:bulletEnabled val="1"/>
        </dgm:presLayoutVars>
      </dgm:prSet>
      <dgm:spPr/>
    </dgm:pt>
    <dgm:pt modelId="{B0E99A4B-64AC-BF4C-AF11-A2295EFAD64F}" type="pres">
      <dgm:prSet presAssocID="{0DE8798E-7E04-6B47-A340-A254A5D5F6F1}" presName="sibTrans" presStyleCnt="0"/>
      <dgm:spPr/>
    </dgm:pt>
    <dgm:pt modelId="{D529DCA9-D9E7-524C-901B-F46DCB677569}" type="pres">
      <dgm:prSet presAssocID="{9BB4BAB0-7155-394D-A853-210B06441235}" presName="node" presStyleLbl="node1" presStyleIdx="1" presStyleCnt="4">
        <dgm:presLayoutVars>
          <dgm:bulletEnabled val="1"/>
        </dgm:presLayoutVars>
      </dgm:prSet>
      <dgm:spPr/>
    </dgm:pt>
    <dgm:pt modelId="{C2DD5833-F8DC-D24A-B5D7-D8130928AFF2}" type="pres">
      <dgm:prSet presAssocID="{2330C44C-8683-1A4E-B7BD-50C33091B663}" presName="sibTrans" presStyleCnt="0"/>
      <dgm:spPr/>
    </dgm:pt>
    <dgm:pt modelId="{75F440B8-AC94-564B-B688-9E7EBA571652}" type="pres">
      <dgm:prSet presAssocID="{12622C34-C279-E444-9189-E89994C4D95A}" presName="node" presStyleLbl="node1" presStyleIdx="2" presStyleCnt="4">
        <dgm:presLayoutVars>
          <dgm:bulletEnabled val="1"/>
        </dgm:presLayoutVars>
      </dgm:prSet>
      <dgm:spPr/>
    </dgm:pt>
    <dgm:pt modelId="{D55EE92C-8FA7-284C-B8DE-37D68B64EABD}" type="pres">
      <dgm:prSet presAssocID="{26118C89-6E31-CA48-9A63-E0C0CE90092D}" presName="sibTrans" presStyleCnt="0"/>
      <dgm:spPr/>
    </dgm:pt>
    <dgm:pt modelId="{CE95AAAC-95E3-654F-AB66-0805216C9CB2}" type="pres">
      <dgm:prSet presAssocID="{6FA057C2-D9C6-3A4C-9F4B-65B7511ACEF9}" presName="node" presStyleLbl="node1" presStyleIdx="3" presStyleCnt="4">
        <dgm:presLayoutVars>
          <dgm:bulletEnabled val="1"/>
        </dgm:presLayoutVars>
      </dgm:prSet>
      <dgm:spPr/>
    </dgm:pt>
  </dgm:ptLst>
  <dgm:cxnLst>
    <dgm:cxn modelId="{1126211A-77A0-824D-96DA-987B7D9D5F11}" type="presOf" srcId="{1E0C49E2-EE28-E546-B0F1-8B3319E8CD4C}" destId="{40F49B64-1E20-3748-BA9B-E7B93C15B80F}" srcOrd="0" destOrd="0" presId="urn:microsoft.com/office/officeart/2005/8/layout/default#3"/>
    <dgm:cxn modelId="{1A8C5044-63D6-0947-8A35-FFCED6A3D470}" type="presOf" srcId="{6FA057C2-D9C6-3A4C-9F4B-65B7511ACEF9}" destId="{CE95AAAC-95E3-654F-AB66-0805216C9CB2}" srcOrd="0" destOrd="0" presId="urn:microsoft.com/office/officeart/2005/8/layout/default#3"/>
    <dgm:cxn modelId="{5E256C4B-4947-0046-BD36-1C8660485124}" srcId="{0A09255B-CA7E-2B4B-936C-807EC7A4AFAB}" destId="{6FA057C2-D9C6-3A4C-9F4B-65B7511ACEF9}" srcOrd="3" destOrd="0" parTransId="{A6B4A302-FF36-C542-9891-636C804AD833}" sibTransId="{CC78EDDF-E315-1142-8EE3-95A2897F502A}"/>
    <dgm:cxn modelId="{A1B08764-B3C7-8E45-B240-1D4453AE131A}" type="presOf" srcId="{9BB4BAB0-7155-394D-A853-210B06441235}" destId="{D529DCA9-D9E7-524C-901B-F46DCB677569}" srcOrd="0" destOrd="0" presId="urn:microsoft.com/office/officeart/2005/8/layout/default#3"/>
    <dgm:cxn modelId="{BE871175-2507-0C41-B39E-0042731027E9}" srcId="{0A09255B-CA7E-2B4B-936C-807EC7A4AFAB}" destId="{12622C34-C279-E444-9189-E89994C4D95A}" srcOrd="2" destOrd="0" parTransId="{ED6A01FB-3E11-E34C-9248-A02CBC621C73}" sibTransId="{26118C89-6E31-CA48-9A63-E0C0CE90092D}"/>
    <dgm:cxn modelId="{D8C54C76-1FCF-DE49-85D0-EF05427849BD}" type="presOf" srcId="{12622C34-C279-E444-9189-E89994C4D95A}" destId="{75F440B8-AC94-564B-B688-9E7EBA571652}" srcOrd="0" destOrd="0" presId="urn:microsoft.com/office/officeart/2005/8/layout/default#3"/>
    <dgm:cxn modelId="{F0134DCE-B8A3-9D42-BBD3-1CA140123047}" srcId="{0A09255B-CA7E-2B4B-936C-807EC7A4AFAB}" destId="{9BB4BAB0-7155-394D-A853-210B06441235}" srcOrd="1" destOrd="0" parTransId="{D6600059-9909-0F45-855A-A2DADC340642}" sibTransId="{2330C44C-8683-1A4E-B7BD-50C33091B663}"/>
    <dgm:cxn modelId="{FC5F10DE-5722-B84A-A474-0257656AF27C}" type="presOf" srcId="{0A09255B-CA7E-2B4B-936C-807EC7A4AFAB}" destId="{38853AC3-9ED8-D548-A57E-594A6F4FB5B5}" srcOrd="0" destOrd="0" presId="urn:microsoft.com/office/officeart/2005/8/layout/default#3"/>
    <dgm:cxn modelId="{570666E0-361D-4C42-9437-08D03D70F815}" srcId="{0A09255B-CA7E-2B4B-936C-807EC7A4AFAB}" destId="{1E0C49E2-EE28-E546-B0F1-8B3319E8CD4C}" srcOrd="0" destOrd="0" parTransId="{ADC39E23-A96E-634D-BF7B-8842535FD2F3}" sibTransId="{0DE8798E-7E04-6B47-A340-A254A5D5F6F1}"/>
    <dgm:cxn modelId="{F0AE2747-3AD7-574E-A941-FA8FC06AC2D7}" type="presParOf" srcId="{38853AC3-9ED8-D548-A57E-594A6F4FB5B5}" destId="{40F49B64-1E20-3748-BA9B-E7B93C15B80F}" srcOrd="0" destOrd="0" presId="urn:microsoft.com/office/officeart/2005/8/layout/default#3"/>
    <dgm:cxn modelId="{BAEDCD78-9A8D-4646-81A5-130C90E5806C}" type="presParOf" srcId="{38853AC3-9ED8-D548-A57E-594A6F4FB5B5}" destId="{B0E99A4B-64AC-BF4C-AF11-A2295EFAD64F}" srcOrd="1" destOrd="0" presId="urn:microsoft.com/office/officeart/2005/8/layout/default#3"/>
    <dgm:cxn modelId="{3CD1D5D7-101D-2749-98B1-FE4958CD2AA8}" type="presParOf" srcId="{38853AC3-9ED8-D548-A57E-594A6F4FB5B5}" destId="{D529DCA9-D9E7-524C-901B-F46DCB677569}" srcOrd="2" destOrd="0" presId="urn:microsoft.com/office/officeart/2005/8/layout/default#3"/>
    <dgm:cxn modelId="{78051564-1C6A-ED4D-B424-F001E69D9036}" type="presParOf" srcId="{38853AC3-9ED8-D548-A57E-594A6F4FB5B5}" destId="{C2DD5833-F8DC-D24A-B5D7-D8130928AFF2}" srcOrd="3" destOrd="0" presId="urn:microsoft.com/office/officeart/2005/8/layout/default#3"/>
    <dgm:cxn modelId="{59DEF85A-3236-B641-8BCD-FFBE6294F7EF}" type="presParOf" srcId="{38853AC3-9ED8-D548-A57E-594A6F4FB5B5}" destId="{75F440B8-AC94-564B-B688-9E7EBA571652}" srcOrd="4" destOrd="0" presId="urn:microsoft.com/office/officeart/2005/8/layout/default#3"/>
    <dgm:cxn modelId="{D1F4F336-8790-BC45-8ED4-41CA5B0659CC}" type="presParOf" srcId="{38853AC3-9ED8-D548-A57E-594A6F4FB5B5}" destId="{D55EE92C-8FA7-284C-B8DE-37D68B64EABD}" srcOrd="5" destOrd="0" presId="urn:microsoft.com/office/officeart/2005/8/layout/default#3"/>
    <dgm:cxn modelId="{AEDAA0D0-8FC1-074E-8632-226D702DBE02}" type="presParOf" srcId="{38853AC3-9ED8-D548-A57E-594A6F4FB5B5}" destId="{CE95AAAC-95E3-654F-AB66-0805216C9CB2}"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6BA647-9CBE-2D44-B1C5-46BECFD4A8A4}" type="doc">
      <dgm:prSet loTypeId="urn:microsoft.com/office/officeart/2005/8/layout/radial6" loCatId="" qsTypeId="urn:microsoft.com/office/officeart/2005/8/quickstyle/simple1" qsCatId="simple" csTypeId="urn:microsoft.com/office/officeart/2005/8/colors/colorful1#7" csCatId="colorful" phldr="1"/>
      <dgm:spPr/>
      <dgm:t>
        <a:bodyPr/>
        <a:lstStyle/>
        <a:p>
          <a:endParaRPr lang="en-US"/>
        </a:p>
      </dgm:t>
    </dgm:pt>
    <dgm:pt modelId="{BB570EC1-C874-5241-83DF-92061D7310B5}">
      <dgm:prSet/>
      <dgm:spPr/>
      <dgm:t>
        <a:bodyPr/>
        <a:lstStyle/>
        <a:p>
          <a:pPr rtl="0"/>
          <a:r>
            <a:rPr lang="en-US" dirty="0"/>
            <a:t>Teacher</a:t>
          </a:r>
        </a:p>
      </dgm:t>
    </dgm:pt>
    <dgm:pt modelId="{5BA2C9AA-8AAF-1641-9719-71FEAD8601EE}" type="parTrans" cxnId="{F9D7A781-7C9C-014D-AE2B-ADD6B6EEC271}">
      <dgm:prSet/>
      <dgm:spPr/>
      <dgm:t>
        <a:bodyPr/>
        <a:lstStyle/>
        <a:p>
          <a:endParaRPr lang="en-US"/>
        </a:p>
      </dgm:t>
    </dgm:pt>
    <dgm:pt modelId="{3A6F68AB-7E4F-E947-B88F-D5F778ED5609}" type="sibTrans" cxnId="{F9D7A781-7C9C-014D-AE2B-ADD6B6EEC271}">
      <dgm:prSet/>
      <dgm:spPr/>
      <dgm:t>
        <a:bodyPr/>
        <a:lstStyle/>
        <a:p>
          <a:endParaRPr lang="en-US"/>
        </a:p>
      </dgm:t>
    </dgm:pt>
    <dgm:pt modelId="{03D2F64B-AFD8-9A48-A5EA-E16F7A6344DA}">
      <dgm:prSet/>
      <dgm:spPr/>
      <dgm:t>
        <a:bodyPr/>
        <a:lstStyle/>
        <a:p>
          <a:pPr rtl="0"/>
          <a:r>
            <a:rPr lang="en-US" dirty="0"/>
            <a:t>Parent</a:t>
          </a:r>
        </a:p>
      </dgm:t>
    </dgm:pt>
    <dgm:pt modelId="{C170E46E-E58E-9B4A-97D1-7F29AD04AFF5}" type="parTrans" cxnId="{4FA9E0E9-ABD4-5E4A-B9FA-842395EBCCD3}">
      <dgm:prSet/>
      <dgm:spPr/>
      <dgm:t>
        <a:bodyPr/>
        <a:lstStyle/>
        <a:p>
          <a:endParaRPr lang="en-US"/>
        </a:p>
      </dgm:t>
    </dgm:pt>
    <dgm:pt modelId="{8DEA9405-6188-9A41-BB73-01C291748D7D}" type="sibTrans" cxnId="{4FA9E0E9-ABD4-5E4A-B9FA-842395EBCCD3}">
      <dgm:prSet/>
      <dgm:spPr/>
      <dgm:t>
        <a:bodyPr/>
        <a:lstStyle/>
        <a:p>
          <a:endParaRPr lang="en-US"/>
        </a:p>
      </dgm:t>
    </dgm:pt>
    <dgm:pt modelId="{744B1550-F1BA-554E-BAEE-99CE328ED5A2}">
      <dgm:prSet/>
      <dgm:spPr/>
      <dgm:t>
        <a:bodyPr/>
        <a:lstStyle/>
        <a:p>
          <a:pPr rtl="0"/>
          <a:r>
            <a:rPr lang="en-US" dirty="0"/>
            <a:t>Behavior expert</a:t>
          </a:r>
        </a:p>
      </dgm:t>
    </dgm:pt>
    <dgm:pt modelId="{59418ECB-163C-2A44-A54E-9D8347C68F42}" type="parTrans" cxnId="{6D6644AD-CFA0-7A45-8BF0-139905F0A78D}">
      <dgm:prSet/>
      <dgm:spPr/>
      <dgm:t>
        <a:bodyPr/>
        <a:lstStyle/>
        <a:p>
          <a:endParaRPr lang="en-US"/>
        </a:p>
      </dgm:t>
    </dgm:pt>
    <dgm:pt modelId="{9C6849F8-ABF9-D347-A83C-7D991A34278D}" type="sibTrans" cxnId="{6D6644AD-CFA0-7A45-8BF0-139905F0A78D}">
      <dgm:prSet/>
      <dgm:spPr/>
      <dgm:t>
        <a:bodyPr/>
        <a:lstStyle/>
        <a:p>
          <a:endParaRPr lang="en-US"/>
        </a:p>
      </dgm:t>
    </dgm:pt>
    <dgm:pt modelId="{63F5E6CC-8C9D-A04E-9279-EF429907E435}">
      <dgm:prSet/>
      <dgm:spPr/>
      <dgm:t>
        <a:bodyPr/>
        <a:lstStyle/>
        <a:p>
          <a:pPr rtl="0"/>
          <a:r>
            <a:rPr lang="en-US" dirty="0"/>
            <a:t>Resource expert</a:t>
          </a:r>
        </a:p>
      </dgm:t>
    </dgm:pt>
    <dgm:pt modelId="{7BFF05AB-ADBF-0243-B78D-1CE19866E929}" type="parTrans" cxnId="{8E1BC1E4-D4C0-8344-8C9B-E2591BBA47F4}">
      <dgm:prSet/>
      <dgm:spPr/>
      <dgm:t>
        <a:bodyPr/>
        <a:lstStyle/>
        <a:p>
          <a:endParaRPr lang="en-US"/>
        </a:p>
      </dgm:t>
    </dgm:pt>
    <dgm:pt modelId="{94110691-9393-464A-A8EA-87B90B03C89E}" type="sibTrans" cxnId="{8E1BC1E4-D4C0-8344-8C9B-E2591BBA47F4}">
      <dgm:prSet/>
      <dgm:spPr/>
      <dgm:t>
        <a:bodyPr/>
        <a:lstStyle/>
        <a:p>
          <a:endParaRPr lang="en-US"/>
        </a:p>
      </dgm:t>
    </dgm:pt>
    <dgm:pt modelId="{9D090E19-2A7C-3540-B4DC-B20C8BEC0B10}">
      <dgm:prSet/>
      <dgm:spPr/>
      <dgm:t>
        <a:bodyPr/>
        <a:lstStyle/>
        <a:p>
          <a:pPr rtl="0"/>
          <a:r>
            <a:rPr lang="en-US" dirty="0"/>
            <a:t>Student</a:t>
          </a:r>
        </a:p>
      </dgm:t>
    </dgm:pt>
    <dgm:pt modelId="{5EAAEB03-A029-174A-9E66-C60E447E52D6}" type="parTrans" cxnId="{CB51AF58-4440-EE45-957F-1E09DC699B74}">
      <dgm:prSet/>
      <dgm:spPr/>
      <dgm:t>
        <a:bodyPr/>
        <a:lstStyle/>
        <a:p>
          <a:endParaRPr lang="en-US"/>
        </a:p>
      </dgm:t>
    </dgm:pt>
    <dgm:pt modelId="{CC7DA8FE-7DA0-2C4A-9527-E22293066FA5}" type="sibTrans" cxnId="{CB51AF58-4440-EE45-957F-1E09DC699B74}">
      <dgm:prSet/>
      <dgm:spPr/>
      <dgm:t>
        <a:bodyPr/>
        <a:lstStyle/>
        <a:p>
          <a:endParaRPr lang="en-US"/>
        </a:p>
      </dgm:t>
    </dgm:pt>
    <dgm:pt modelId="{BDEEC2AF-3A02-3D47-8267-EF1BA3B0A82E}">
      <dgm:prSet/>
      <dgm:spPr/>
      <dgm:t>
        <a:bodyPr/>
        <a:lstStyle/>
        <a:p>
          <a:pPr rtl="0"/>
          <a:r>
            <a:rPr lang="en-US" dirty="0"/>
            <a:t>Others?</a:t>
          </a:r>
        </a:p>
      </dgm:t>
    </dgm:pt>
    <dgm:pt modelId="{675CC7DA-B9AD-5642-AC1A-CC0287C503D5}" type="parTrans" cxnId="{48FC1E6D-5C3A-D046-9E96-8B387BAAC481}">
      <dgm:prSet/>
      <dgm:spPr/>
      <dgm:t>
        <a:bodyPr/>
        <a:lstStyle/>
        <a:p>
          <a:endParaRPr lang="en-US"/>
        </a:p>
      </dgm:t>
    </dgm:pt>
    <dgm:pt modelId="{5D34F424-6F11-104B-84DA-9FC19943CCE4}" type="sibTrans" cxnId="{48FC1E6D-5C3A-D046-9E96-8B387BAAC481}">
      <dgm:prSet/>
      <dgm:spPr/>
      <dgm:t>
        <a:bodyPr/>
        <a:lstStyle/>
        <a:p>
          <a:endParaRPr lang="en-US"/>
        </a:p>
      </dgm:t>
    </dgm:pt>
    <dgm:pt modelId="{8796F3B1-FD37-2F43-B3E4-2CA24B50EE51}" type="pres">
      <dgm:prSet presAssocID="{D46BA647-9CBE-2D44-B1C5-46BECFD4A8A4}" presName="Name0" presStyleCnt="0">
        <dgm:presLayoutVars>
          <dgm:chMax val="1"/>
          <dgm:dir/>
          <dgm:animLvl val="ctr"/>
          <dgm:resizeHandles val="exact"/>
        </dgm:presLayoutVars>
      </dgm:prSet>
      <dgm:spPr/>
    </dgm:pt>
    <dgm:pt modelId="{AEDC2539-FF0C-5A42-A07C-BA22429BF1C6}" type="pres">
      <dgm:prSet presAssocID="{9D090E19-2A7C-3540-B4DC-B20C8BEC0B10}" presName="centerShape" presStyleLbl="node0" presStyleIdx="0" presStyleCnt="1"/>
      <dgm:spPr/>
    </dgm:pt>
    <dgm:pt modelId="{2177D60C-9C37-694C-9BB9-95241DDE9269}" type="pres">
      <dgm:prSet presAssocID="{BB570EC1-C874-5241-83DF-92061D7310B5}" presName="node" presStyleLbl="node1" presStyleIdx="0" presStyleCnt="5">
        <dgm:presLayoutVars>
          <dgm:bulletEnabled val="1"/>
        </dgm:presLayoutVars>
      </dgm:prSet>
      <dgm:spPr/>
    </dgm:pt>
    <dgm:pt modelId="{F13032B1-287F-384F-B040-DD050094B46C}" type="pres">
      <dgm:prSet presAssocID="{BB570EC1-C874-5241-83DF-92061D7310B5}" presName="dummy" presStyleCnt="0"/>
      <dgm:spPr/>
    </dgm:pt>
    <dgm:pt modelId="{177D43C4-F201-2541-8B5D-848E6A64D52A}" type="pres">
      <dgm:prSet presAssocID="{3A6F68AB-7E4F-E947-B88F-D5F778ED5609}" presName="sibTrans" presStyleLbl="sibTrans2D1" presStyleIdx="0" presStyleCnt="5"/>
      <dgm:spPr/>
    </dgm:pt>
    <dgm:pt modelId="{39F05796-0D92-804B-87F5-CA61C0D520AA}" type="pres">
      <dgm:prSet presAssocID="{03D2F64B-AFD8-9A48-A5EA-E16F7A6344DA}" presName="node" presStyleLbl="node1" presStyleIdx="1" presStyleCnt="5">
        <dgm:presLayoutVars>
          <dgm:bulletEnabled val="1"/>
        </dgm:presLayoutVars>
      </dgm:prSet>
      <dgm:spPr/>
    </dgm:pt>
    <dgm:pt modelId="{0163DD1E-0D0F-9C48-A5BD-BC90CEAD9E20}" type="pres">
      <dgm:prSet presAssocID="{03D2F64B-AFD8-9A48-A5EA-E16F7A6344DA}" presName="dummy" presStyleCnt="0"/>
      <dgm:spPr/>
    </dgm:pt>
    <dgm:pt modelId="{C246D128-B87C-A545-8ED3-775D3398EC18}" type="pres">
      <dgm:prSet presAssocID="{8DEA9405-6188-9A41-BB73-01C291748D7D}" presName="sibTrans" presStyleLbl="sibTrans2D1" presStyleIdx="1" presStyleCnt="5"/>
      <dgm:spPr/>
    </dgm:pt>
    <dgm:pt modelId="{EB00333B-149C-894E-AA13-47A7960C89A3}" type="pres">
      <dgm:prSet presAssocID="{744B1550-F1BA-554E-BAEE-99CE328ED5A2}" presName="node" presStyleLbl="node1" presStyleIdx="2" presStyleCnt="5">
        <dgm:presLayoutVars>
          <dgm:bulletEnabled val="1"/>
        </dgm:presLayoutVars>
      </dgm:prSet>
      <dgm:spPr/>
    </dgm:pt>
    <dgm:pt modelId="{D9D5D1F5-F0B9-5F44-8042-D1BFE57C7416}" type="pres">
      <dgm:prSet presAssocID="{744B1550-F1BA-554E-BAEE-99CE328ED5A2}" presName="dummy" presStyleCnt="0"/>
      <dgm:spPr/>
    </dgm:pt>
    <dgm:pt modelId="{F60B39FC-9ED5-1242-AC3A-3D8AD00256B2}" type="pres">
      <dgm:prSet presAssocID="{9C6849F8-ABF9-D347-A83C-7D991A34278D}" presName="sibTrans" presStyleLbl="sibTrans2D1" presStyleIdx="2" presStyleCnt="5"/>
      <dgm:spPr/>
    </dgm:pt>
    <dgm:pt modelId="{3A1F5500-724A-2E46-BC43-DF8C071D61ED}" type="pres">
      <dgm:prSet presAssocID="{63F5E6CC-8C9D-A04E-9279-EF429907E435}" presName="node" presStyleLbl="node1" presStyleIdx="3" presStyleCnt="5">
        <dgm:presLayoutVars>
          <dgm:bulletEnabled val="1"/>
        </dgm:presLayoutVars>
      </dgm:prSet>
      <dgm:spPr/>
    </dgm:pt>
    <dgm:pt modelId="{EC5861FB-C7C6-AA4B-9C9C-A054D7805D04}" type="pres">
      <dgm:prSet presAssocID="{63F5E6CC-8C9D-A04E-9279-EF429907E435}" presName="dummy" presStyleCnt="0"/>
      <dgm:spPr/>
    </dgm:pt>
    <dgm:pt modelId="{D04B705B-004D-FA43-A4DB-53A52333A1AC}" type="pres">
      <dgm:prSet presAssocID="{94110691-9393-464A-A8EA-87B90B03C89E}" presName="sibTrans" presStyleLbl="sibTrans2D1" presStyleIdx="3" presStyleCnt="5"/>
      <dgm:spPr/>
    </dgm:pt>
    <dgm:pt modelId="{01DF97E2-7EC3-9E40-8737-FC9EFD0EF1AB}" type="pres">
      <dgm:prSet presAssocID="{BDEEC2AF-3A02-3D47-8267-EF1BA3B0A82E}" presName="node" presStyleLbl="node1" presStyleIdx="4" presStyleCnt="5">
        <dgm:presLayoutVars>
          <dgm:bulletEnabled val="1"/>
        </dgm:presLayoutVars>
      </dgm:prSet>
      <dgm:spPr/>
    </dgm:pt>
    <dgm:pt modelId="{6405542E-4A19-CF4A-A8FE-A648F44986B5}" type="pres">
      <dgm:prSet presAssocID="{BDEEC2AF-3A02-3D47-8267-EF1BA3B0A82E}" presName="dummy" presStyleCnt="0"/>
      <dgm:spPr/>
    </dgm:pt>
    <dgm:pt modelId="{CC352F70-19E5-CE41-ACB9-DDA6ACE001D7}" type="pres">
      <dgm:prSet presAssocID="{5D34F424-6F11-104B-84DA-9FC19943CCE4}" presName="sibTrans" presStyleLbl="sibTrans2D1" presStyleIdx="4" presStyleCnt="5"/>
      <dgm:spPr/>
    </dgm:pt>
  </dgm:ptLst>
  <dgm:cxnLst>
    <dgm:cxn modelId="{1D719F36-A6B7-FD49-B73F-5A7AB9BD33B9}" type="presOf" srcId="{03D2F64B-AFD8-9A48-A5EA-E16F7A6344DA}" destId="{39F05796-0D92-804B-87F5-CA61C0D520AA}" srcOrd="0" destOrd="0" presId="urn:microsoft.com/office/officeart/2005/8/layout/radial6"/>
    <dgm:cxn modelId="{2B24873C-4091-E144-BE24-FF4F031C0047}" type="presOf" srcId="{63F5E6CC-8C9D-A04E-9279-EF429907E435}" destId="{3A1F5500-724A-2E46-BC43-DF8C071D61ED}" srcOrd="0" destOrd="0" presId="urn:microsoft.com/office/officeart/2005/8/layout/radial6"/>
    <dgm:cxn modelId="{CB51AF58-4440-EE45-957F-1E09DC699B74}" srcId="{D46BA647-9CBE-2D44-B1C5-46BECFD4A8A4}" destId="{9D090E19-2A7C-3540-B4DC-B20C8BEC0B10}" srcOrd="0" destOrd="0" parTransId="{5EAAEB03-A029-174A-9E66-C60E447E52D6}" sibTransId="{CC7DA8FE-7DA0-2C4A-9527-E22293066FA5}"/>
    <dgm:cxn modelId="{4F6D625D-1C31-8943-B75F-5289ED0CB441}" type="presOf" srcId="{5D34F424-6F11-104B-84DA-9FC19943CCE4}" destId="{CC352F70-19E5-CE41-ACB9-DDA6ACE001D7}" srcOrd="0" destOrd="0" presId="urn:microsoft.com/office/officeart/2005/8/layout/radial6"/>
    <dgm:cxn modelId="{30B47767-2A90-424E-B1EA-6414176F0838}" type="presOf" srcId="{8DEA9405-6188-9A41-BB73-01C291748D7D}" destId="{C246D128-B87C-A545-8ED3-775D3398EC18}" srcOrd="0" destOrd="0" presId="urn:microsoft.com/office/officeart/2005/8/layout/radial6"/>
    <dgm:cxn modelId="{48FC1E6D-5C3A-D046-9E96-8B387BAAC481}" srcId="{9D090E19-2A7C-3540-B4DC-B20C8BEC0B10}" destId="{BDEEC2AF-3A02-3D47-8267-EF1BA3B0A82E}" srcOrd="4" destOrd="0" parTransId="{675CC7DA-B9AD-5642-AC1A-CC0287C503D5}" sibTransId="{5D34F424-6F11-104B-84DA-9FC19943CCE4}"/>
    <dgm:cxn modelId="{40E9107C-11EA-2844-8C81-3461F450D3ED}" type="presOf" srcId="{D46BA647-9CBE-2D44-B1C5-46BECFD4A8A4}" destId="{8796F3B1-FD37-2F43-B3E4-2CA24B50EE51}" srcOrd="0" destOrd="0" presId="urn:microsoft.com/office/officeart/2005/8/layout/radial6"/>
    <dgm:cxn modelId="{F9D7A781-7C9C-014D-AE2B-ADD6B6EEC271}" srcId="{9D090E19-2A7C-3540-B4DC-B20C8BEC0B10}" destId="{BB570EC1-C874-5241-83DF-92061D7310B5}" srcOrd="0" destOrd="0" parTransId="{5BA2C9AA-8AAF-1641-9719-71FEAD8601EE}" sibTransId="{3A6F68AB-7E4F-E947-B88F-D5F778ED5609}"/>
    <dgm:cxn modelId="{A03EAB85-B362-9F44-AAC6-8BF3605F30B1}" type="presOf" srcId="{9D090E19-2A7C-3540-B4DC-B20C8BEC0B10}" destId="{AEDC2539-FF0C-5A42-A07C-BA22429BF1C6}" srcOrd="0" destOrd="0" presId="urn:microsoft.com/office/officeart/2005/8/layout/radial6"/>
    <dgm:cxn modelId="{7010FD90-289F-514A-B226-FC6ABB301526}" type="presOf" srcId="{9C6849F8-ABF9-D347-A83C-7D991A34278D}" destId="{F60B39FC-9ED5-1242-AC3A-3D8AD00256B2}" srcOrd="0" destOrd="0" presId="urn:microsoft.com/office/officeart/2005/8/layout/radial6"/>
    <dgm:cxn modelId="{187266A0-B965-AB4A-9655-CC64715879CB}" type="presOf" srcId="{BDEEC2AF-3A02-3D47-8267-EF1BA3B0A82E}" destId="{01DF97E2-7EC3-9E40-8737-FC9EFD0EF1AB}" srcOrd="0" destOrd="0" presId="urn:microsoft.com/office/officeart/2005/8/layout/radial6"/>
    <dgm:cxn modelId="{4A822AA2-DCC9-0E44-A673-C514D387C033}" type="presOf" srcId="{744B1550-F1BA-554E-BAEE-99CE328ED5A2}" destId="{EB00333B-149C-894E-AA13-47A7960C89A3}" srcOrd="0" destOrd="0" presId="urn:microsoft.com/office/officeart/2005/8/layout/radial6"/>
    <dgm:cxn modelId="{6D6644AD-CFA0-7A45-8BF0-139905F0A78D}" srcId="{9D090E19-2A7C-3540-B4DC-B20C8BEC0B10}" destId="{744B1550-F1BA-554E-BAEE-99CE328ED5A2}" srcOrd="2" destOrd="0" parTransId="{59418ECB-163C-2A44-A54E-9D8347C68F42}" sibTransId="{9C6849F8-ABF9-D347-A83C-7D991A34278D}"/>
    <dgm:cxn modelId="{872CD7B7-B310-7540-AC4A-16CD993E9382}" type="presOf" srcId="{94110691-9393-464A-A8EA-87B90B03C89E}" destId="{D04B705B-004D-FA43-A4DB-53A52333A1AC}" srcOrd="0" destOrd="0" presId="urn:microsoft.com/office/officeart/2005/8/layout/radial6"/>
    <dgm:cxn modelId="{C9D784D2-A5CD-FA44-BE14-E9E69EC4C900}" type="presOf" srcId="{3A6F68AB-7E4F-E947-B88F-D5F778ED5609}" destId="{177D43C4-F201-2541-8B5D-848E6A64D52A}" srcOrd="0" destOrd="0" presId="urn:microsoft.com/office/officeart/2005/8/layout/radial6"/>
    <dgm:cxn modelId="{8E1BC1E4-D4C0-8344-8C9B-E2591BBA47F4}" srcId="{9D090E19-2A7C-3540-B4DC-B20C8BEC0B10}" destId="{63F5E6CC-8C9D-A04E-9279-EF429907E435}" srcOrd="3" destOrd="0" parTransId="{7BFF05AB-ADBF-0243-B78D-1CE19866E929}" sibTransId="{94110691-9393-464A-A8EA-87B90B03C89E}"/>
    <dgm:cxn modelId="{E1C7C1E7-72C2-9F41-AEC2-310A3B696D11}" type="presOf" srcId="{BB570EC1-C874-5241-83DF-92061D7310B5}" destId="{2177D60C-9C37-694C-9BB9-95241DDE9269}" srcOrd="0" destOrd="0" presId="urn:microsoft.com/office/officeart/2005/8/layout/radial6"/>
    <dgm:cxn modelId="{4FA9E0E9-ABD4-5E4A-B9FA-842395EBCCD3}" srcId="{9D090E19-2A7C-3540-B4DC-B20C8BEC0B10}" destId="{03D2F64B-AFD8-9A48-A5EA-E16F7A6344DA}" srcOrd="1" destOrd="0" parTransId="{C170E46E-E58E-9B4A-97D1-7F29AD04AFF5}" sibTransId="{8DEA9405-6188-9A41-BB73-01C291748D7D}"/>
    <dgm:cxn modelId="{E3EB1868-0875-1645-A36B-BCBEE8AEF098}" type="presParOf" srcId="{8796F3B1-FD37-2F43-B3E4-2CA24B50EE51}" destId="{AEDC2539-FF0C-5A42-A07C-BA22429BF1C6}" srcOrd="0" destOrd="0" presId="urn:microsoft.com/office/officeart/2005/8/layout/radial6"/>
    <dgm:cxn modelId="{011B80FF-A647-1047-B402-E48BD5821D64}" type="presParOf" srcId="{8796F3B1-FD37-2F43-B3E4-2CA24B50EE51}" destId="{2177D60C-9C37-694C-9BB9-95241DDE9269}" srcOrd="1" destOrd="0" presId="urn:microsoft.com/office/officeart/2005/8/layout/radial6"/>
    <dgm:cxn modelId="{F46F1065-B47B-D44A-A0AA-6C11DBACD92B}" type="presParOf" srcId="{8796F3B1-FD37-2F43-B3E4-2CA24B50EE51}" destId="{F13032B1-287F-384F-B040-DD050094B46C}" srcOrd="2" destOrd="0" presId="urn:microsoft.com/office/officeart/2005/8/layout/radial6"/>
    <dgm:cxn modelId="{EB101DC3-BA0F-EB46-A294-4052D3B50408}" type="presParOf" srcId="{8796F3B1-FD37-2F43-B3E4-2CA24B50EE51}" destId="{177D43C4-F201-2541-8B5D-848E6A64D52A}" srcOrd="3" destOrd="0" presId="urn:microsoft.com/office/officeart/2005/8/layout/radial6"/>
    <dgm:cxn modelId="{FC49AD9D-864E-8B4A-B46F-BC9DA7436719}" type="presParOf" srcId="{8796F3B1-FD37-2F43-B3E4-2CA24B50EE51}" destId="{39F05796-0D92-804B-87F5-CA61C0D520AA}" srcOrd="4" destOrd="0" presId="urn:microsoft.com/office/officeart/2005/8/layout/radial6"/>
    <dgm:cxn modelId="{66D1A83C-451D-3E47-8622-89C05E36CAAA}" type="presParOf" srcId="{8796F3B1-FD37-2F43-B3E4-2CA24B50EE51}" destId="{0163DD1E-0D0F-9C48-A5BD-BC90CEAD9E20}" srcOrd="5" destOrd="0" presId="urn:microsoft.com/office/officeart/2005/8/layout/radial6"/>
    <dgm:cxn modelId="{894CF22E-FFF5-8341-B5A6-72AAEB15C4F7}" type="presParOf" srcId="{8796F3B1-FD37-2F43-B3E4-2CA24B50EE51}" destId="{C246D128-B87C-A545-8ED3-775D3398EC18}" srcOrd="6" destOrd="0" presId="urn:microsoft.com/office/officeart/2005/8/layout/radial6"/>
    <dgm:cxn modelId="{78BE0133-774E-F14B-9022-DD7A2418BDA8}" type="presParOf" srcId="{8796F3B1-FD37-2F43-B3E4-2CA24B50EE51}" destId="{EB00333B-149C-894E-AA13-47A7960C89A3}" srcOrd="7" destOrd="0" presId="urn:microsoft.com/office/officeart/2005/8/layout/radial6"/>
    <dgm:cxn modelId="{052B326E-A460-4645-8B05-31166B34C222}" type="presParOf" srcId="{8796F3B1-FD37-2F43-B3E4-2CA24B50EE51}" destId="{D9D5D1F5-F0B9-5F44-8042-D1BFE57C7416}" srcOrd="8" destOrd="0" presId="urn:microsoft.com/office/officeart/2005/8/layout/radial6"/>
    <dgm:cxn modelId="{C414D4C8-4F70-DB49-B8CC-1C5EAA51E431}" type="presParOf" srcId="{8796F3B1-FD37-2F43-B3E4-2CA24B50EE51}" destId="{F60B39FC-9ED5-1242-AC3A-3D8AD00256B2}" srcOrd="9" destOrd="0" presId="urn:microsoft.com/office/officeart/2005/8/layout/radial6"/>
    <dgm:cxn modelId="{698E7796-5176-7240-885D-E92F5B9494CE}" type="presParOf" srcId="{8796F3B1-FD37-2F43-B3E4-2CA24B50EE51}" destId="{3A1F5500-724A-2E46-BC43-DF8C071D61ED}" srcOrd="10" destOrd="0" presId="urn:microsoft.com/office/officeart/2005/8/layout/radial6"/>
    <dgm:cxn modelId="{B7D3A4B2-9072-7943-8666-BC998A868BA4}" type="presParOf" srcId="{8796F3B1-FD37-2F43-B3E4-2CA24B50EE51}" destId="{EC5861FB-C7C6-AA4B-9C9C-A054D7805D04}" srcOrd="11" destOrd="0" presId="urn:microsoft.com/office/officeart/2005/8/layout/radial6"/>
    <dgm:cxn modelId="{32ABF853-AD00-F344-88A4-9E6B79049CA9}" type="presParOf" srcId="{8796F3B1-FD37-2F43-B3E4-2CA24B50EE51}" destId="{D04B705B-004D-FA43-A4DB-53A52333A1AC}" srcOrd="12" destOrd="0" presId="urn:microsoft.com/office/officeart/2005/8/layout/radial6"/>
    <dgm:cxn modelId="{3AF33950-B4ED-E044-81ED-DD3BDA7436E1}" type="presParOf" srcId="{8796F3B1-FD37-2F43-B3E4-2CA24B50EE51}" destId="{01DF97E2-7EC3-9E40-8737-FC9EFD0EF1AB}" srcOrd="13" destOrd="0" presId="urn:microsoft.com/office/officeart/2005/8/layout/radial6"/>
    <dgm:cxn modelId="{20FFBBA1-89BC-404F-9FBA-CC8E1F4C3C6F}" type="presParOf" srcId="{8796F3B1-FD37-2F43-B3E4-2CA24B50EE51}" destId="{6405542E-4A19-CF4A-A8FE-A648F44986B5}" srcOrd="14" destOrd="0" presId="urn:microsoft.com/office/officeart/2005/8/layout/radial6"/>
    <dgm:cxn modelId="{DC203AAA-0E91-F842-A0A8-AF971E5F80B8}" type="presParOf" srcId="{8796F3B1-FD37-2F43-B3E4-2CA24B50EE51}" destId="{CC352F70-19E5-CE41-ACB9-DDA6ACE001D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928274-2B4D-E44E-BB3B-718AADA05079}"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n-US"/>
        </a:p>
      </dgm:t>
    </dgm:pt>
    <dgm:pt modelId="{91CBF230-05B6-5E49-95A1-EC879563FF54}">
      <dgm:prSet phldrT="[Text]"/>
      <dgm:spPr/>
      <dgm:t>
        <a:bodyPr/>
        <a:lstStyle/>
        <a:p>
          <a:r>
            <a:rPr lang="en-US" dirty="0">
              <a:latin typeface="Calibri"/>
              <a:cs typeface="Calibri"/>
            </a:rPr>
            <a:t>Increase the number of times he responds appropriately by responding to adult requests quickly and respectfully</a:t>
          </a:r>
        </a:p>
      </dgm:t>
    </dgm:pt>
    <dgm:pt modelId="{90787B7F-FF11-5845-A069-9A9E63EE09EA}" type="parTrans" cxnId="{F22BA055-A5ED-EF4A-8B39-D8EBB3C18121}">
      <dgm:prSet/>
      <dgm:spPr/>
      <dgm:t>
        <a:bodyPr/>
        <a:lstStyle/>
        <a:p>
          <a:endParaRPr lang="en-US">
            <a:latin typeface="Calibri"/>
            <a:cs typeface="Calibri"/>
          </a:endParaRPr>
        </a:p>
      </dgm:t>
    </dgm:pt>
    <dgm:pt modelId="{7436585E-701F-C441-B8E0-4C9BC748C785}" type="sibTrans" cxnId="{F22BA055-A5ED-EF4A-8B39-D8EBB3C18121}">
      <dgm:prSet/>
      <dgm:spPr/>
      <dgm:t>
        <a:bodyPr/>
        <a:lstStyle/>
        <a:p>
          <a:endParaRPr lang="en-US">
            <a:latin typeface="Calibri"/>
            <a:cs typeface="Calibri"/>
          </a:endParaRPr>
        </a:p>
      </dgm:t>
    </dgm:pt>
    <dgm:pt modelId="{96104448-133A-A245-8286-920291BC5942}">
      <dgm:prSet phldrT="[Text]"/>
      <dgm:spPr>
        <a:solidFill>
          <a:schemeClr val="bg1"/>
        </a:solidFill>
      </dgm:spPr>
      <dgm:t>
        <a:bodyPr/>
        <a:lstStyle/>
        <a:p>
          <a:r>
            <a:rPr lang="en-US" dirty="0">
              <a:latin typeface="Calibri"/>
              <a:cs typeface="Calibri"/>
            </a:rPr>
            <a:t>Decrease number of times he runs away from adults following adult requests.</a:t>
          </a:r>
        </a:p>
      </dgm:t>
    </dgm:pt>
    <dgm:pt modelId="{645766FF-CED1-F347-946F-10ECFCD47575}" type="parTrans" cxnId="{589DDBE9-B64B-8B48-A817-2F6C8CA5F0A8}">
      <dgm:prSet/>
      <dgm:spPr/>
      <dgm:t>
        <a:bodyPr/>
        <a:lstStyle/>
        <a:p>
          <a:endParaRPr lang="en-US">
            <a:latin typeface="Calibri"/>
            <a:cs typeface="Calibri"/>
          </a:endParaRPr>
        </a:p>
      </dgm:t>
    </dgm:pt>
    <dgm:pt modelId="{556DF35F-0CA7-3E44-B15A-5C15C67D3517}" type="sibTrans" cxnId="{589DDBE9-B64B-8B48-A817-2F6C8CA5F0A8}">
      <dgm:prSet/>
      <dgm:spPr/>
      <dgm:t>
        <a:bodyPr/>
        <a:lstStyle/>
        <a:p>
          <a:endParaRPr lang="en-US">
            <a:latin typeface="Calibri"/>
            <a:cs typeface="Calibri"/>
          </a:endParaRPr>
        </a:p>
      </dgm:t>
    </dgm:pt>
    <dgm:pt modelId="{41934C0F-8A36-764D-96D1-39ECE36C1079}" type="pres">
      <dgm:prSet presAssocID="{51928274-2B4D-E44E-BB3B-718AADA05079}" presName="compositeShape" presStyleCnt="0">
        <dgm:presLayoutVars>
          <dgm:chMax val="2"/>
          <dgm:dir/>
          <dgm:resizeHandles val="exact"/>
        </dgm:presLayoutVars>
      </dgm:prSet>
      <dgm:spPr/>
    </dgm:pt>
    <dgm:pt modelId="{5963605B-6F29-1745-8ECE-D21BC2E95787}" type="pres">
      <dgm:prSet presAssocID="{91CBF230-05B6-5E49-95A1-EC879563FF54}" presName="upArrow" presStyleLbl="node1" presStyleIdx="0" presStyleCnt="2"/>
      <dgm:spPr/>
    </dgm:pt>
    <dgm:pt modelId="{2E7C8586-F769-BE4B-A13B-E350BD2548A1}" type="pres">
      <dgm:prSet presAssocID="{91CBF230-05B6-5E49-95A1-EC879563FF54}" presName="upArrowText" presStyleLbl="revTx" presStyleIdx="0" presStyleCnt="2">
        <dgm:presLayoutVars>
          <dgm:chMax val="0"/>
          <dgm:bulletEnabled val="1"/>
        </dgm:presLayoutVars>
      </dgm:prSet>
      <dgm:spPr/>
    </dgm:pt>
    <dgm:pt modelId="{C5C7DFFF-2035-2948-915B-029A896C9325}" type="pres">
      <dgm:prSet presAssocID="{96104448-133A-A245-8286-920291BC5942}" presName="downArrow" presStyleLbl="node1" presStyleIdx="1" presStyleCnt="2"/>
      <dgm:spPr>
        <a:solidFill>
          <a:srgbClr val="FF0000"/>
        </a:solidFill>
      </dgm:spPr>
    </dgm:pt>
    <dgm:pt modelId="{F6A032FD-48CA-7F4F-A9B9-2681160A1921}" type="pres">
      <dgm:prSet presAssocID="{96104448-133A-A245-8286-920291BC5942}" presName="downArrowText" presStyleLbl="revTx" presStyleIdx="1" presStyleCnt="2">
        <dgm:presLayoutVars>
          <dgm:chMax val="0"/>
          <dgm:bulletEnabled val="1"/>
        </dgm:presLayoutVars>
      </dgm:prSet>
      <dgm:spPr/>
    </dgm:pt>
  </dgm:ptLst>
  <dgm:cxnLst>
    <dgm:cxn modelId="{C7DD8D30-07F7-DB41-ADAB-1D1F490F3A0F}" type="presOf" srcId="{96104448-133A-A245-8286-920291BC5942}" destId="{F6A032FD-48CA-7F4F-A9B9-2681160A1921}" srcOrd="0" destOrd="0" presId="urn:microsoft.com/office/officeart/2005/8/layout/arrow4"/>
    <dgm:cxn modelId="{68E14D33-8AD0-A347-A3B0-C968CA633A01}" type="presOf" srcId="{51928274-2B4D-E44E-BB3B-718AADA05079}" destId="{41934C0F-8A36-764D-96D1-39ECE36C1079}" srcOrd="0" destOrd="0" presId="urn:microsoft.com/office/officeart/2005/8/layout/arrow4"/>
    <dgm:cxn modelId="{F22BA055-A5ED-EF4A-8B39-D8EBB3C18121}" srcId="{51928274-2B4D-E44E-BB3B-718AADA05079}" destId="{91CBF230-05B6-5E49-95A1-EC879563FF54}" srcOrd="0" destOrd="0" parTransId="{90787B7F-FF11-5845-A069-9A9E63EE09EA}" sibTransId="{7436585E-701F-C441-B8E0-4C9BC748C785}"/>
    <dgm:cxn modelId="{97C993DE-2E6B-D444-A8A5-E14788FE6162}" type="presOf" srcId="{91CBF230-05B6-5E49-95A1-EC879563FF54}" destId="{2E7C8586-F769-BE4B-A13B-E350BD2548A1}" srcOrd="0" destOrd="0" presId="urn:microsoft.com/office/officeart/2005/8/layout/arrow4"/>
    <dgm:cxn modelId="{589DDBE9-B64B-8B48-A817-2F6C8CA5F0A8}" srcId="{51928274-2B4D-E44E-BB3B-718AADA05079}" destId="{96104448-133A-A245-8286-920291BC5942}" srcOrd="1" destOrd="0" parTransId="{645766FF-CED1-F347-946F-10ECFCD47575}" sibTransId="{556DF35F-0CA7-3E44-B15A-5C15C67D3517}"/>
    <dgm:cxn modelId="{40B2710E-3CF8-C349-AE82-F12B9DE2174F}" type="presParOf" srcId="{41934C0F-8A36-764D-96D1-39ECE36C1079}" destId="{5963605B-6F29-1745-8ECE-D21BC2E95787}" srcOrd="0" destOrd="0" presId="urn:microsoft.com/office/officeart/2005/8/layout/arrow4"/>
    <dgm:cxn modelId="{E5D0C55D-6F95-3243-8C2C-9CF82E40946D}" type="presParOf" srcId="{41934C0F-8A36-764D-96D1-39ECE36C1079}" destId="{2E7C8586-F769-BE4B-A13B-E350BD2548A1}" srcOrd="1" destOrd="0" presId="urn:microsoft.com/office/officeart/2005/8/layout/arrow4"/>
    <dgm:cxn modelId="{85E62C8B-7529-BA49-B5F6-67272A3DBE26}" type="presParOf" srcId="{41934C0F-8A36-764D-96D1-39ECE36C1079}" destId="{C5C7DFFF-2035-2948-915B-029A896C9325}" srcOrd="2" destOrd="0" presId="urn:microsoft.com/office/officeart/2005/8/layout/arrow4"/>
    <dgm:cxn modelId="{3D32B6F7-EC2A-AE49-BD23-010CF6D6A7A8}" type="presParOf" srcId="{41934C0F-8A36-764D-96D1-39ECE36C1079}" destId="{F6A032FD-48CA-7F4F-A9B9-2681160A1921}" srcOrd="3" destOrd="0" presId="urn:microsoft.com/office/officeart/2005/8/layout/arrow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3C10-64B4-974B-981C-B54032668A2C}">
      <dsp:nvSpPr>
        <dsp:cNvPr id="0" name=""/>
        <dsp:cNvSpPr/>
      </dsp:nvSpPr>
      <dsp:spPr>
        <a:xfrm>
          <a:off x="1496"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Trigger</a:t>
          </a:r>
        </a:p>
      </dsp:txBody>
      <dsp:txXfrm>
        <a:off x="202180" y="734707"/>
        <a:ext cx="968985" cy="968985"/>
      </dsp:txXfrm>
    </dsp:sp>
    <dsp:sp modelId="{C8433DAB-69A9-E44E-A7FE-CEC6C409BD10}">
      <dsp:nvSpPr>
        <dsp:cNvPr id="0" name=""/>
        <dsp:cNvSpPr/>
      </dsp:nvSpPr>
      <dsp:spPr>
        <a:xfrm>
          <a:off x="1483122"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1588473" y="1125730"/>
        <a:ext cx="584103" cy="186939"/>
      </dsp:txXfrm>
    </dsp:sp>
    <dsp:sp modelId="{5782998B-E8F5-C749-8EF6-4E3DA0E3CA5C}">
      <dsp:nvSpPr>
        <dsp:cNvPr id="0" name=""/>
        <dsp:cNvSpPr/>
      </dsp:nvSpPr>
      <dsp:spPr>
        <a:xfrm>
          <a:off x="2389200"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Behavior</a:t>
          </a:r>
        </a:p>
      </dsp:txBody>
      <dsp:txXfrm>
        <a:off x="2589884" y="734707"/>
        <a:ext cx="968985" cy="968985"/>
      </dsp:txXfrm>
    </dsp:sp>
    <dsp:sp modelId="{669B9420-A634-904B-A5E5-18BD8C5650E2}">
      <dsp:nvSpPr>
        <dsp:cNvPr id="0" name=""/>
        <dsp:cNvSpPr/>
      </dsp:nvSpPr>
      <dsp:spPr>
        <a:xfrm>
          <a:off x="3870827"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3976178" y="1125730"/>
        <a:ext cx="584103" cy="186939"/>
      </dsp:txXfrm>
    </dsp:sp>
    <dsp:sp modelId="{DE6C001F-6D4C-5646-899B-FFDDF656D8C8}">
      <dsp:nvSpPr>
        <dsp:cNvPr id="0" name=""/>
        <dsp:cNvSpPr/>
      </dsp:nvSpPr>
      <dsp:spPr>
        <a:xfrm>
          <a:off x="4776904" y="534023"/>
          <a:ext cx="1901694"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Consequence</a:t>
          </a:r>
        </a:p>
      </dsp:txBody>
      <dsp:txXfrm>
        <a:off x="5055401" y="734707"/>
        <a:ext cx="1344700" cy="968985"/>
      </dsp:txXfrm>
    </dsp:sp>
    <dsp:sp modelId="{6E0A3781-BDE4-3C45-9A7E-3587388F5AD4}">
      <dsp:nvSpPr>
        <dsp:cNvPr id="0" name=""/>
        <dsp:cNvSpPr/>
      </dsp:nvSpPr>
      <dsp:spPr>
        <a:xfrm>
          <a:off x="6789871" y="821797"/>
          <a:ext cx="794805" cy="794805"/>
        </a:xfrm>
        <a:prstGeom prst="mathEqual">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6895222" y="985527"/>
        <a:ext cx="584103" cy="467345"/>
      </dsp:txXfrm>
    </dsp:sp>
    <dsp:sp modelId="{24A4441F-FE8D-DA42-9D2C-D6FBA8F23BC5}">
      <dsp:nvSpPr>
        <dsp:cNvPr id="0" name=""/>
        <dsp:cNvSpPr/>
      </dsp:nvSpPr>
      <dsp:spPr>
        <a:xfrm>
          <a:off x="7695949"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Function</a:t>
          </a:r>
        </a:p>
      </dsp:txBody>
      <dsp:txXfrm>
        <a:off x="7896633" y="734707"/>
        <a:ext cx="968985" cy="9689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033FD-0D9E-294A-B1B5-46BCFC28E4A4}">
      <dsp:nvSpPr>
        <dsp:cNvPr id="0" name=""/>
        <dsp:cNvSpPr/>
      </dsp:nvSpPr>
      <dsp:spPr>
        <a:xfrm>
          <a:off x="3850" y="2123786"/>
          <a:ext cx="1683711" cy="101022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Setting</a:t>
          </a:r>
        </a:p>
      </dsp:txBody>
      <dsp:txXfrm>
        <a:off x="33439" y="2153375"/>
        <a:ext cx="1624533" cy="951048"/>
      </dsp:txXfrm>
    </dsp:sp>
    <dsp:sp modelId="{EC1C2ABD-86B5-6048-A5E5-9A0B3C4F818A}">
      <dsp:nvSpPr>
        <dsp:cNvPr id="0" name=""/>
        <dsp:cNvSpPr/>
      </dsp:nvSpPr>
      <dsp:spPr>
        <a:xfrm>
          <a:off x="1855933" y="2420119"/>
          <a:ext cx="356946" cy="417560"/>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1855933" y="2503631"/>
        <a:ext cx="249862" cy="250536"/>
      </dsp:txXfrm>
    </dsp:sp>
    <dsp:sp modelId="{110B7031-56AF-6A43-A35A-BBA4609F1D81}">
      <dsp:nvSpPr>
        <dsp:cNvPr id="0" name=""/>
        <dsp:cNvSpPr/>
      </dsp:nvSpPr>
      <dsp:spPr>
        <a:xfrm>
          <a:off x="2361046" y="2123786"/>
          <a:ext cx="1683711" cy="101022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Antecedent</a:t>
          </a:r>
        </a:p>
      </dsp:txBody>
      <dsp:txXfrm>
        <a:off x="2390635" y="2153375"/>
        <a:ext cx="1624533" cy="951048"/>
      </dsp:txXfrm>
    </dsp:sp>
    <dsp:sp modelId="{87705875-C96D-A340-9B2B-571A36D63678}">
      <dsp:nvSpPr>
        <dsp:cNvPr id="0" name=""/>
        <dsp:cNvSpPr/>
      </dsp:nvSpPr>
      <dsp:spPr>
        <a:xfrm>
          <a:off x="4213128" y="2420119"/>
          <a:ext cx="356946" cy="417560"/>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4213128" y="2503631"/>
        <a:ext cx="249862" cy="250536"/>
      </dsp:txXfrm>
    </dsp:sp>
    <dsp:sp modelId="{EF304864-0BAD-5B44-A82D-BC6C41768781}">
      <dsp:nvSpPr>
        <dsp:cNvPr id="0" name=""/>
        <dsp:cNvSpPr/>
      </dsp:nvSpPr>
      <dsp:spPr>
        <a:xfrm>
          <a:off x="4718242" y="2123786"/>
          <a:ext cx="1683711" cy="101022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Behavior</a:t>
          </a:r>
        </a:p>
      </dsp:txBody>
      <dsp:txXfrm>
        <a:off x="4747831" y="2153375"/>
        <a:ext cx="1624533" cy="951048"/>
      </dsp:txXfrm>
    </dsp:sp>
    <dsp:sp modelId="{EB9CB455-D79D-1B4D-9DF2-18FE9BB061C4}">
      <dsp:nvSpPr>
        <dsp:cNvPr id="0" name=""/>
        <dsp:cNvSpPr/>
      </dsp:nvSpPr>
      <dsp:spPr>
        <a:xfrm>
          <a:off x="6570324" y="2420119"/>
          <a:ext cx="356946" cy="417560"/>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6570324" y="2503631"/>
        <a:ext cx="249862" cy="250536"/>
      </dsp:txXfrm>
    </dsp:sp>
    <dsp:sp modelId="{B7E0C987-8388-2340-8A15-B4507B193361}">
      <dsp:nvSpPr>
        <dsp:cNvPr id="0" name=""/>
        <dsp:cNvSpPr/>
      </dsp:nvSpPr>
      <dsp:spPr>
        <a:xfrm>
          <a:off x="7075437" y="2123786"/>
          <a:ext cx="1683711" cy="101022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Consequence</a:t>
          </a:r>
        </a:p>
      </dsp:txBody>
      <dsp:txXfrm>
        <a:off x="7105026" y="2153375"/>
        <a:ext cx="1624533" cy="951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Intensive</a:t>
          </a:r>
        </a:p>
      </dsp:txBody>
      <dsp:txXfrm>
        <a:off x="1884427" y="634989"/>
        <a:ext cx="2310380" cy="49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11FC8-AEA1-4048-AA31-B4375C267384}">
      <dsp:nvSpPr>
        <dsp:cNvPr id="0" name=""/>
        <dsp:cNvSpPr/>
      </dsp:nvSpPr>
      <dsp:spPr>
        <a:xfrm rot="5400000">
          <a:off x="280058" y="1921356"/>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C558BF-29D0-BE46-89AB-EA3A956D99B9}">
      <dsp:nvSpPr>
        <dsp:cNvPr id="0" name=""/>
        <dsp:cNvSpPr/>
      </dsp:nvSpPr>
      <dsp:spPr>
        <a:xfrm>
          <a:off x="139562" y="2339812"/>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Exploration</a:t>
          </a:r>
        </a:p>
      </dsp:txBody>
      <dsp:txXfrm>
        <a:off x="139562" y="2339812"/>
        <a:ext cx="1264406" cy="1108326"/>
      </dsp:txXfrm>
    </dsp:sp>
    <dsp:sp modelId="{6991E3B5-7293-5F4D-ADCD-45D3BC3397A7}">
      <dsp:nvSpPr>
        <dsp:cNvPr id="0" name=""/>
        <dsp:cNvSpPr/>
      </dsp:nvSpPr>
      <dsp:spPr>
        <a:xfrm>
          <a:off x="1165401" y="1818247"/>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2B960C-D0C0-0445-813D-9ABF0AF1E434}">
      <dsp:nvSpPr>
        <dsp:cNvPr id="0" name=""/>
        <dsp:cNvSpPr/>
      </dsp:nvSpPr>
      <dsp:spPr>
        <a:xfrm rot="5400000">
          <a:off x="1827938" y="1538331"/>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30D7069-C8A2-8048-8FCA-18684F50F57B}">
      <dsp:nvSpPr>
        <dsp:cNvPr id="0" name=""/>
        <dsp:cNvSpPr/>
      </dsp:nvSpPr>
      <dsp:spPr>
        <a:xfrm>
          <a:off x="1687442" y="1956788"/>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Installation</a:t>
          </a:r>
        </a:p>
      </dsp:txBody>
      <dsp:txXfrm>
        <a:off x="1687442" y="1956788"/>
        <a:ext cx="1264406" cy="1108326"/>
      </dsp:txXfrm>
    </dsp:sp>
    <dsp:sp modelId="{90FD477B-D6AB-BE4C-AC41-B0F05DB702CC}">
      <dsp:nvSpPr>
        <dsp:cNvPr id="0" name=""/>
        <dsp:cNvSpPr/>
      </dsp:nvSpPr>
      <dsp:spPr>
        <a:xfrm>
          <a:off x="2713281" y="1435223"/>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EAC804B-2AD2-2947-B4D0-4466CDD0C391}">
      <dsp:nvSpPr>
        <dsp:cNvPr id="0" name=""/>
        <dsp:cNvSpPr/>
      </dsp:nvSpPr>
      <dsp:spPr>
        <a:xfrm rot="5400000">
          <a:off x="3375818" y="1155307"/>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B6DE09-9640-D14E-88EE-5BFB81F964AF}">
      <dsp:nvSpPr>
        <dsp:cNvPr id="0" name=""/>
        <dsp:cNvSpPr/>
      </dsp:nvSpPr>
      <dsp:spPr>
        <a:xfrm>
          <a:off x="3235322" y="1573764"/>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Initial Implementation</a:t>
          </a:r>
        </a:p>
      </dsp:txBody>
      <dsp:txXfrm>
        <a:off x="3235322" y="1573764"/>
        <a:ext cx="1264406" cy="1108326"/>
      </dsp:txXfrm>
    </dsp:sp>
    <dsp:sp modelId="{BB3CF0FE-BD63-DA4E-88A1-73EA3DAB30CD}">
      <dsp:nvSpPr>
        <dsp:cNvPr id="0" name=""/>
        <dsp:cNvSpPr/>
      </dsp:nvSpPr>
      <dsp:spPr>
        <a:xfrm>
          <a:off x="4261161" y="1052198"/>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79A1A9-19FD-364F-8756-E6C6E20AD525}">
      <dsp:nvSpPr>
        <dsp:cNvPr id="0" name=""/>
        <dsp:cNvSpPr/>
      </dsp:nvSpPr>
      <dsp:spPr>
        <a:xfrm rot="5400000">
          <a:off x="4923698" y="772282"/>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6DC587-338B-D643-B0EE-F1C4F2669BC0}">
      <dsp:nvSpPr>
        <dsp:cNvPr id="0" name=""/>
        <dsp:cNvSpPr/>
      </dsp:nvSpPr>
      <dsp:spPr>
        <a:xfrm>
          <a:off x="4783202" y="1190739"/>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Full Implementation</a:t>
          </a:r>
        </a:p>
      </dsp:txBody>
      <dsp:txXfrm>
        <a:off x="4783202" y="1190739"/>
        <a:ext cx="1264406" cy="1108326"/>
      </dsp:txXfrm>
    </dsp:sp>
    <dsp:sp modelId="{C572E897-F87F-FB4A-8B9B-CAB99E69AFB5}">
      <dsp:nvSpPr>
        <dsp:cNvPr id="0" name=""/>
        <dsp:cNvSpPr/>
      </dsp:nvSpPr>
      <dsp:spPr>
        <a:xfrm>
          <a:off x="5809040" y="669174"/>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87F730-D3A8-334F-99FE-B964585FF850}">
      <dsp:nvSpPr>
        <dsp:cNvPr id="0" name=""/>
        <dsp:cNvSpPr/>
      </dsp:nvSpPr>
      <dsp:spPr>
        <a:xfrm rot="5400000">
          <a:off x="6471578" y="389258"/>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A6CC39-CA63-934B-A8D9-949928302285}">
      <dsp:nvSpPr>
        <dsp:cNvPr id="0" name=""/>
        <dsp:cNvSpPr/>
      </dsp:nvSpPr>
      <dsp:spPr>
        <a:xfrm>
          <a:off x="6331082" y="807715"/>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Innovation</a:t>
          </a:r>
        </a:p>
      </dsp:txBody>
      <dsp:txXfrm>
        <a:off x="6331082" y="807715"/>
        <a:ext cx="1264406" cy="1108326"/>
      </dsp:txXfrm>
    </dsp:sp>
    <dsp:sp modelId="{FC971C7F-C597-1141-AC2A-E10ACA7E9887}">
      <dsp:nvSpPr>
        <dsp:cNvPr id="0" name=""/>
        <dsp:cNvSpPr/>
      </dsp:nvSpPr>
      <dsp:spPr>
        <a:xfrm>
          <a:off x="7356920" y="286150"/>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488DF9-AE35-5742-A5ED-612A7183DCCE}">
      <dsp:nvSpPr>
        <dsp:cNvPr id="0" name=""/>
        <dsp:cNvSpPr/>
      </dsp:nvSpPr>
      <dsp:spPr>
        <a:xfrm rot="5400000">
          <a:off x="8019458" y="6234"/>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0DA1F91-5C46-7C4C-82A5-DDAA5B10A78E}">
      <dsp:nvSpPr>
        <dsp:cNvPr id="0" name=""/>
        <dsp:cNvSpPr/>
      </dsp:nvSpPr>
      <dsp:spPr>
        <a:xfrm>
          <a:off x="7878962" y="424690"/>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Sustainability</a:t>
          </a:r>
        </a:p>
      </dsp:txBody>
      <dsp:txXfrm>
        <a:off x="7878962" y="424690"/>
        <a:ext cx="1264406" cy="1108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FFAC-B534-E744-89FB-4FE04F07973A}">
      <dsp:nvSpPr>
        <dsp:cNvPr id="0" name=""/>
        <dsp:cNvSpPr/>
      </dsp:nvSpPr>
      <dsp:spPr>
        <a:xfrm>
          <a:off x="524194" y="538"/>
          <a:ext cx="3419623" cy="20517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a positive caring adult </a:t>
          </a:r>
        </a:p>
      </dsp:txBody>
      <dsp:txXfrm>
        <a:off x="524194" y="538"/>
        <a:ext cx="3419623" cy="2051774"/>
      </dsp:txXfrm>
    </dsp:sp>
    <dsp:sp modelId="{0AF07A31-0FBE-9047-B485-B9F18B5F1603}">
      <dsp:nvSpPr>
        <dsp:cNvPr id="0" name=""/>
        <dsp:cNvSpPr/>
      </dsp:nvSpPr>
      <dsp:spPr>
        <a:xfrm>
          <a:off x="4285781" y="538"/>
          <a:ext cx="3419623" cy="205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daily positive interactions with teachers &amp; other adults </a:t>
          </a:r>
        </a:p>
      </dsp:txBody>
      <dsp:txXfrm>
        <a:off x="4285781" y="538"/>
        <a:ext cx="3419623" cy="2051774"/>
      </dsp:txXfrm>
    </dsp:sp>
    <dsp:sp modelId="{220B8F43-15F3-854D-9280-E2A601501F01}">
      <dsp:nvSpPr>
        <dsp:cNvPr id="0" name=""/>
        <dsp:cNvSpPr/>
      </dsp:nvSpPr>
      <dsp:spPr>
        <a:xfrm>
          <a:off x="524194" y="2394275"/>
          <a:ext cx="3419623" cy="20517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supervision and monitoring of students </a:t>
          </a:r>
        </a:p>
      </dsp:txBody>
      <dsp:txXfrm>
        <a:off x="524194" y="2394275"/>
        <a:ext cx="3419623" cy="2051774"/>
      </dsp:txXfrm>
    </dsp:sp>
    <dsp:sp modelId="{9CB0473A-259A-E54F-8345-F22E86466F74}">
      <dsp:nvSpPr>
        <dsp:cNvPr id="0" name=""/>
        <dsp:cNvSpPr/>
      </dsp:nvSpPr>
      <dsp:spPr>
        <a:xfrm>
          <a:off x="4285781" y="2394275"/>
          <a:ext cx="3419623" cy="20517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more performance feedback</a:t>
          </a:r>
        </a:p>
      </dsp:txBody>
      <dsp:txXfrm>
        <a:off x="4285781" y="2394275"/>
        <a:ext cx="3419623" cy="2051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5258-58A9-F143-B270-6BA29D98AF8E}">
      <dsp:nvSpPr>
        <dsp:cNvPr id="0" name=""/>
        <dsp:cNvSpPr/>
      </dsp:nvSpPr>
      <dsp:spPr>
        <a:xfrm>
          <a:off x="0" y="343013"/>
          <a:ext cx="8229600" cy="93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Check-In/Check-Out</a:t>
          </a:r>
        </a:p>
        <a:p>
          <a:pPr marL="171450" lvl="1" indent="-171450" algn="l" defTabSz="711200" rtl="0">
            <a:lnSpc>
              <a:spcPct val="90000"/>
            </a:lnSpc>
            <a:spcBef>
              <a:spcPct val="0"/>
            </a:spcBef>
            <a:spcAft>
              <a:spcPct val="15000"/>
            </a:spcAft>
            <a:buChar char="•"/>
          </a:pPr>
          <a:r>
            <a:rPr lang="en-US" sz="1600" kern="1200" dirty="0">
              <a:latin typeface="Calibri"/>
              <a:cs typeface="Calibri"/>
            </a:rPr>
            <a:t>Adult Mentoring Programs  </a:t>
          </a:r>
        </a:p>
      </dsp:txBody>
      <dsp:txXfrm>
        <a:off x="0" y="343013"/>
        <a:ext cx="8229600" cy="932400"/>
      </dsp:txXfrm>
    </dsp:sp>
    <dsp:sp modelId="{5A1480F1-2662-A840-8BC9-23BE5E02EA76}">
      <dsp:nvSpPr>
        <dsp:cNvPr id="0" name=""/>
        <dsp:cNvSpPr/>
      </dsp:nvSpPr>
      <dsp:spPr>
        <a:xfrm>
          <a:off x="411480" y="106853"/>
          <a:ext cx="5760720"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a:cs typeface="Calibri"/>
            </a:rPr>
            <a:t>Access Adult Attention/Support:</a:t>
          </a:r>
        </a:p>
      </dsp:txBody>
      <dsp:txXfrm>
        <a:off x="434537" y="129910"/>
        <a:ext cx="5714606" cy="426206"/>
      </dsp:txXfrm>
    </dsp:sp>
    <dsp:sp modelId="{1A56BD32-BE7C-674E-8EDC-99F64E24C8AA}">
      <dsp:nvSpPr>
        <dsp:cNvPr id="0" name=""/>
        <dsp:cNvSpPr/>
      </dsp:nvSpPr>
      <dsp:spPr>
        <a:xfrm>
          <a:off x="0" y="1597973"/>
          <a:ext cx="8229600" cy="120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Social Skills Instruction</a:t>
          </a:r>
        </a:p>
        <a:p>
          <a:pPr marL="171450" lvl="1" indent="-171450" algn="l" defTabSz="711200" rtl="0">
            <a:lnSpc>
              <a:spcPct val="90000"/>
            </a:lnSpc>
            <a:spcBef>
              <a:spcPct val="0"/>
            </a:spcBef>
            <a:spcAft>
              <a:spcPct val="15000"/>
            </a:spcAft>
            <a:buChar char="•"/>
          </a:pPr>
          <a:r>
            <a:rPr lang="en-US" sz="1600" kern="1200" dirty="0">
              <a:latin typeface="Calibri"/>
              <a:cs typeface="Calibri"/>
            </a:rPr>
            <a:t>Peer Mentoring</a:t>
          </a:r>
        </a:p>
        <a:p>
          <a:pPr marL="171450" lvl="1" indent="-171450" algn="l" defTabSz="711200" rtl="0">
            <a:lnSpc>
              <a:spcPct val="90000"/>
            </a:lnSpc>
            <a:spcBef>
              <a:spcPct val="0"/>
            </a:spcBef>
            <a:spcAft>
              <a:spcPct val="15000"/>
            </a:spcAft>
            <a:buChar char="•"/>
          </a:pPr>
          <a:r>
            <a:rPr lang="en-US" sz="1600" kern="1200" dirty="0">
              <a:latin typeface="Calibri"/>
              <a:cs typeface="Calibri"/>
            </a:rPr>
            <a:t>Self-Monitoring with Peer Support (function: academic task escape)</a:t>
          </a:r>
        </a:p>
      </dsp:txBody>
      <dsp:txXfrm>
        <a:off x="0" y="1597973"/>
        <a:ext cx="8229600" cy="1209600"/>
      </dsp:txXfrm>
    </dsp:sp>
    <dsp:sp modelId="{D018D51C-113A-6640-825F-3DBAEF172076}">
      <dsp:nvSpPr>
        <dsp:cNvPr id="0" name=""/>
        <dsp:cNvSpPr/>
      </dsp:nvSpPr>
      <dsp:spPr>
        <a:xfrm>
          <a:off x="411480" y="1361813"/>
          <a:ext cx="5760720"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Access Peer Attention/Support:</a:t>
          </a:r>
        </a:p>
      </dsp:txBody>
      <dsp:txXfrm>
        <a:off x="434537" y="1384870"/>
        <a:ext cx="5714606" cy="426206"/>
      </dsp:txXfrm>
    </dsp:sp>
    <dsp:sp modelId="{D69F45BF-AECB-B840-8351-71A65C8B2F03}">
      <dsp:nvSpPr>
        <dsp:cNvPr id="0" name=""/>
        <dsp:cNvSpPr/>
      </dsp:nvSpPr>
      <dsp:spPr>
        <a:xfrm>
          <a:off x="0" y="3130134"/>
          <a:ext cx="8229600" cy="120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Organization/Homework planning support</a:t>
          </a:r>
        </a:p>
        <a:p>
          <a:pPr marL="171450" lvl="1" indent="-171450" algn="l" defTabSz="711200" rtl="0">
            <a:lnSpc>
              <a:spcPct val="90000"/>
            </a:lnSpc>
            <a:spcBef>
              <a:spcPct val="0"/>
            </a:spcBef>
            <a:spcAft>
              <a:spcPct val="15000"/>
            </a:spcAft>
            <a:buChar char="•"/>
          </a:pPr>
          <a:r>
            <a:rPr lang="en-US" sz="1600" kern="1200" dirty="0">
              <a:latin typeface="Calibri"/>
              <a:cs typeface="Calibri"/>
            </a:rPr>
            <a:t>Homework completion club</a:t>
          </a:r>
        </a:p>
        <a:p>
          <a:pPr marL="171450" lvl="1" indent="-171450" algn="l" defTabSz="711200" rtl="0">
            <a:lnSpc>
              <a:spcPct val="90000"/>
            </a:lnSpc>
            <a:spcBef>
              <a:spcPct val="0"/>
            </a:spcBef>
            <a:spcAft>
              <a:spcPct val="15000"/>
            </a:spcAft>
            <a:buChar char="•"/>
          </a:pPr>
          <a:r>
            <a:rPr lang="en-US" sz="1600" kern="1200" dirty="0">
              <a:latin typeface="Calibri"/>
              <a:cs typeface="Calibri"/>
            </a:rPr>
            <a:t>Tutoring</a:t>
          </a:r>
        </a:p>
      </dsp:txBody>
      <dsp:txXfrm>
        <a:off x="0" y="3130134"/>
        <a:ext cx="8229600" cy="1209600"/>
      </dsp:txXfrm>
    </dsp:sp>
    <dsp:sp modelId="{3DE29DC4-51D3-A942-9F79-A3A150AF3609}">
      <dsp:nvSpPr>
        <dsp:cNvPr id="0" name=""/>
        <dsp:cNvSpPr/>
      </dsp:nvSpPr>
      <dsp:spPr>
        <a:xfrm>
          <a:off x="411480" y="2893974"/>
          <a:ext cx="5760720"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Academic Skills Support </a:t>
          </a:r>
        </a:p>
      </dsp:txBody>
      <dsp:txXfrm>
        <a:off x="434537" y="2917031"/>
        <a:ext cx="571460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8D63-6B0A-054E-9EDE-D12C8825CCAD}">
      <dsp:nvSpPr>
        <dsp:cNvPr id="0" name=""/>
        <dsp:cNvSpPr/>
      </dsp:nvSpPr>
      <dsp:spPr>
        <a:xfrm>
          <a:off x="3072333" y="2060"/>
          <a:ext cx="1932533" cy="19325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1 Teaming</a:t>
          </a:r>
        </a:p>
      </dsp:txBody>
      <dsp:txXfrm>
        <a:off x="3355346" y="285073"/>
        <a:ext cx="1366507" cy="1366507"/>
      </dsp:txXfrm>
    </dsp:sp>
    <dsp:sp modelId="{3D1F2DC8-3071-3948-A3B6-4B5DF1D05757}">
      <dsp:nvSpPr>
        <dsp:cNvPr id="0" name=""/>
        <dsp:cNvSpPr/>
      </dsp:nvSpPr>
      <dsp:spPr>
        <a:xfrm rot="2160000">
          <a:off x="4943680" y="1486249"/>
          <a:ext cx="513275" cy="65222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58384" y="1571441"/>
        <a:ext cx="359293" cy="391337"/>
      </dsp:txXfrm>
    </dsp:sp>
    <dsp:sp modelId="{B714E91A-C160-194D-8B67-B94DB17B0E43}">
      <dsp:nvSpPr>
        <dsp:cNvPr id="0" name=""/>
        <dsp:cNvSpPr/>
      </dsp:nvSpPr>
      <dsp:spPr>
        <a:xfrm>
          <a:off x="5419274" y="1707212"/>
          <a:ext cx="1932533" cy="19325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 Goals</a:t>
          </a:r>
        </a:p>
      </dsp:txBody>
      <dsp:txXfrm>
        <a:off x="5702287" y="1990225"/>
        <a:ext cx="1366507" cy="1366507"/>
      </dsp:txXfrm>
    </dsp:sp>
    <dsp:sp modelId="{6D832F3D-176A-DA4E-B8B0-AEA4786E9D37}">
      <dsp:nvSpPr>
        <dsp:cNvPr id="0" name=""/>
        <dsp:cNvSpPr/>
      </dsp:nvSpPr>
      <dsp:spPr>
        <a:xfrm rot="6480000">
          <a:off x="5687207" y="3710775"/>
          <a:ext cx="510667" cy="6522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87478" y="3768370"/>
        <a:ext cx="357467" cy="391337"/>
      </dsp:txXfrm>
    </dsp:sp>
    <dsp:sp modelId="{B69FD425-294C-1046-84B7-634DDC3FCABF}">
      <dsp:nvSpPr>
        <dsp:cNvPr id="0" name=""/>
        <dsp:cNvSpPr/>
      </dsp:nvSpPr>
      <dsp:spPr>
        <a:xfrm>
          <a:off x="4467223" y="4466206"/>
          <a:ext cx="2043731" cy="193253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 Assessment (FBA)</a:t>
          </a:r>
        </a:p>
      </dsp:txBody>
      <dsp:txXfrm>
        <a:off x="4766520" y="4749219"/>
        <a:ext cx="1445137" cy="1366507"/>
      </dsp:txXfrm>
    </dsp:sp>
    <dsp:sp modelId="{2EE71718-80D7-3748-A55B-759900103859}">
      <dsp:nvSpPr>
        <dsp:cNvPr id="0" name=""/>
        <dsp:cNvSpPr/>
      </dsp:nvSpPr>
      <dsp:spPr>
        <a:xfrm rot="10800000">
          <a:off x="3824280" y="5106358"/>
          <a:ext cx="454346" cy="65222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960584" y="5236804"/>
        <a:ext cx="318042" cy="391337"/>
      </dsp:txXfrm>
    </dsp:sp>
    <dsp:sp modelId="{8B6B9EE8-0D21-2940-A616-F3CF2E364D24}">
      <dsp:nvSpPr>
        <dsp:cNvPr id="0" name=""/>
        <dsp:cNvSpPr/>
      </dsp:nvSpPr>
      <dsp:spPr>
        <a:xfrm>
          <a:off x="1566254" y="4466206"/>
          <a:ext cx="2043711" cy="19325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 Intervention (BSP)</a:t>
          </a:r>
        </a:p>
      </dsp:txBody>
      <dsp:txXfrm>
        <a:off x="1865549" y="4749219"/>
        <a:ext cx="1445121" cy="1366507"/>
      </dsp:txXfrm>
    </dsp:sp>
    <dsp:sp modelId="{227F59A3-CD55-AC49-A8EC-537072C3CADC}">
      <dsp:nvSpPr>
        <dsp:cNvPr id="0" name=""/>
        <dsp:cNvSpPr/>
      </dsp:nvSpPr>
      <dsp:spPr>
        <a:xfrm rot="15120000">
          <a:off x="1888256" y="3738266"/>
          <a:ext cx="510668" cy="6522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88527" y="3941563"/>
        <a:ext cx="357468" cy="391337"/>
      </dsp:txXfrm>
    </dsp:sp>
    <dsp:sp modelId="{055A228B-730B-E548-B01D-38059EFC69F8}">
      <dsp:nvSpPr>
        <dsp:cNvPr id="0" name=""/>
        <dsp:cNvSpPr/>
      </dsp:nvSpPr>
      <dsp:spPr>
        <a:xfrm>
          <a:off x="725392" y="1707212"/>
          <a:ext cx="1932533" cy="193253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Evaluation (BSP)</a:t>
          </a:r>
        </a:p>
      </dsp:txBody>
      <dsp:txXfrm>
        <a:off x="1008405" y="1990225"/>
        <a:ext cx="1366507" cy="1366507"/>
      </dsp:txXfrm>
    </dsp:sp>
    <dsp:sp modelId="{6035C700-9C39-114E-92F4-BC4585231EDA}">
      <dsp:nvSpPr>
        <dsp:cNvPr id="0" name=""/>
        <dsp:cNvSpPr/>
      </dsp:nvSpPr>
      <dsp:spPr>
        <a:xfrm rot="19440000">
          <a:off x="2596739" y="1503326"/>
          <a:ext cx="513275" cy="65222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11443" y="1679026"/>
        <a:ext cx="359293" cy="3913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9B64-1E20-3748-BA9B-E7B93C15B80F}">
      <dsp:nvSpPr>
        <dsp:cNvPr id="0" name=""/>
        <dsp:cNvSpPr/>
      </dsp:nvSpPr>
      <dsp:spPr>
        <a:xfrm>
          <a:off x="524194" y="538"/>
          <a:ext cx="3419623" cy="205177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Organized team process</a:t>
          </a:r>
        </a:p>
      </dsp:txBody>
      <dsp:txXfrm>
        <a:off x="524194" y="538"/>
        <a:ext cx="3419623" cy="2051774"/>
      </dsp:txXfrm>
    </dsp:sp>
    <dsp:sp modelId="{D529DCA9-D9E7-524C-901B-F46DCB677569}">
      <dsp:nvSpPr>
        <dsp:cNvPr id="0" name=""/>
        <dsp:cNvSpPr/>
      </dsp:nvSpPr>
      <dsp:spPr>
        <a:xfrm>
          <a:off x="4285781" y="538"/>
          <a:ext cx="3419623" cy="205177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Dedicated time</a:t>
          </a:r>
        </a:p>
      </dsp:txBody>
      <dsp:txXfrm>
        <a:off x="4285781" y="538"/>
        <a:ext cx="3419623" cy="2051774"/>
      </dsp:txXfrm>
    </dsp:sp>
    <dsp:sp modelId="{75F440B8-AC94-564B-B688-9E7EBA571652}">
      <dsp:nvSpPr>
        <dsp:cNvPr id="0" name=""/>
        <dsp:cNvSpPr/>
      </dsp:nvSpPr>
      <dsp:spPr>
        <a:xfrm>
          <a:off x="524194" y="2394275"/>
          <a:ext cx="3419623" cy="205177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Creative problem solving</a:t>
          </a:r>
        </a:p>
      </dsp:txBody>
      <dsp:txXfrm>
        <a:off x="524194" y="2394275"/>
        <a:ext cx="3419623" cy="2051774"/>
      </dsp:txXfrm>
    </dsp:sp>
    <dsp:sp modelId="{CE95AAAC-95E3-654F-AB66-0805216C9CB2}">
      <dsp:nvSpPr>
        <dsp:cNvPr id="0" name=""/>
        <dsp:cNvSpPr/>
      </dsp:nvSpPr>
      <dsp:spPr>
        <a:xfrm>
          <a:off x="4285781" y="2394275"/>
          <a:ext cx="3419623" cy="205177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Handling conflict</a:t>
          </a:r>
        </a:p>
      </dsp:txBody>
      <dsp:txXfrm>
        <a:off x="4285781" y="2394275"/>
        <a:ext cx="3419623" cy="2051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2F70-19E5-CE41-ACB9-DDA6ACE001D7}">
      <dsp:nvSpPr>
        <dsp:cNvPr id="0" name=""/>
        <dsp:cNvSpPr/>
      </dsp:nvSpPr>
      <dsp:spPr>
        <a:xfrm>
          <a:off x="1519242" y="630790"/>
          <a:ext cx="4200515" cy="4200515"/>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B705B-004D-FA43-A4DB-53A52333A1AC}">
      <dsp:nvSpPr>
        <dsp:cNvPr id="0" name=""/>
        <dsp:cNvSpPr/>
      </dsp:nvSpPr>
      <dsp:spPr>
        <a:xfrm>
          <a:off x="1519242" y="630790"/>
          <a:ext cx="4200515" cy="4200515"/>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B39FC-9ED5-1242-AC3A-3D8AD00256B2}">
      <dsp:nvSpPr>
        <dsp:cNvPr id="0" name=""/>
        <dsp:cNvSpPr/>
      </dsp:nvSpPr>
      <dsp:spPr>
        <a:xfrm>
          <a:off x="1519242" y="630790"/>
          <a:ext cx="4200515" cy="4200515"/>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6D128-B87C-A545-8ED3-775D3398EC18}">
      <dsp:nvSpPr>
        <dsp:cNvPr id="0" name=""/>
        <dsp:cNvSpPr/>
      </dsp:nvSpPr>
      <dsp:spPr>
        <a:xfrm>
          <a:off x="1519242" y="630790"/>
          <a:ext cx="4200515" cy="4200515"/>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D43C4-F201-2541-8B5D-848E6A64D52A}">
      <dsp:nvSpPr>
        <dsp:cNvPr id="0" name=""/>
        <dsp:cNvSpPr/>
      </dsp:nvSpPr>
      <dsp:spPr>
        <a:xfrm>
          <a:off x="1519242" y="630790"/>
          <a:ext cx="4200515" cy="4200515"/>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C2539-FF0C-5A42-A07C-BA22429BF1C6}">
      <dsp:nvSpPr>
        <dsp:cNvPr id="0" name=""/>
        <dsp:cNvSpPr/>
      </dsp:nvSpPr>
      <dsp:spPr>
        <a:xfrm>
          <a:off x="2652768" y="1764317"/>
          <a:ext cx="1933463" cy="1933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Student</a:t>
          </a:r>
        </a:p>
      </dsp:txBody>
      <dsp:txXfrm>
        <a:off x="2935917" y="2047466"/>
        <a:ext cx="1367165" cy="1367165"/>
      </dsp:txXfrm>
    </dsp:sp>
    <dsp:sp modelId="{2177D60C-9C37-694C-9BB9-95241DDE9269}">
      <dsp:nvSpPr>
        <dsp:cNvPr id="0" name=""/>
        <dsp:cNvSpPr/>
      </dsp:nvSpPr>
      <dsp:spPr>
        <a:xfrm>
          <a:off x="2942787" y="2802"/>
          <a:ext cx="1353424" cy="13534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Teacher</a:t>
          </a:r>
        </a:p>
      </dsp:txBody>
      <dsp:txXfrm>
        <a:off x="3140991" y="201006"/>
        <a:ext cx="957016" cy="957016"/>
      </dsp:txXfrm>
    </dsp:sp>
    <dsp:sp modelId="{39F05796-0D92-804B-87F5-CA61C0D520AA}">
      <dsp:nvSpPr>
        <dsp:cNvPr id="0" name=""/>
        <dsp:cNvSpPr/>
      </dsp:nvSpPr>
      <dsp:spPr>
        <a:xfrm>
          <a:off x="4893913" y="1420377"/>
          <a:ext cx="1353424" cy="13534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Parent</a:t>
          </a:r>
        </a:p>
      </dsp:txBody>
      <dsp:txXfrm>
        <a:off x="5092117" y="1618581"/>
        <a:ext cx="957016" cy="957016"/>
      </dsp:txXfrm>
    </dsp:sp>
    <dsp:sp modelId="{EB00333B-149C-894E-AA13-47A7960C89A3}">
      <dsp:nvSpPr>
        <dsp:cNvPr id="0" name=""/>
        <dsp:cNvSpPr/>
      </dsp:nvSpPr>
      <dsp:spPr>
        <a:xfrm>
          <a:off x="4148649" y="3714063"/>
          <a:ext cx="1353424" cy="13534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Behavior expert</a:t>
          </a:r>
        </a:p>
      </dsp:txBody>
      <dsp:txXfrm>
        <a:off x="4346853" y="3912267"/>
        <a:ext cx="957016" cy="957016"/>
      </dsp:txXfrm>
    </dsp:sp>
    <dsp:sp modelId="{3A1F5500-724A-2E46-BC43-DF8C071D61ED}">
      <dsp:nvSpPr>
        <dsp:cNvPr id="0" name=""/>
        <dsp:cNvSpPr/>
      </dsp:nvSpPr>
      <dsp:spPr>
        <a:xfrm>
          <a:off x="1736925" y="3714063"/>
          <a:ext cx="1353424" cy="13534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Resource expert</a:t>
          </a:r>
        </a:p>
      </dsp:txBody>
      <dsp:txXfrm>
        <a:off x="1935129" y="3912267"/>
        <a:ext cx="957016" cy="957016"/>
      </dsp:txXfrm>
    </dsp:sp>
    <dsp:sp modelId="{01DF97E2-7EC3-9E40-8737-FC9EFD0EF1AB}">
      <dsp:nvSpPr>
        <dsp:cNvPr id="0" name=""/>
        <dsp:cNvSpPr/>
      </dsp:nvSpPr>
      <dsp:spPr>
        <a:xfrm>
          <a:off x="991662" y="1420377"/>
          <a:ext cx="1353424" cy="135342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Others?</a:t>
          </a:r>
        </a:p>
      </dsp:txBody>
      <dsp:txXfrm>
        <a:off x="1189866" y="1618581"/>
        <a:ext cx="957016" cy="957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605B-6F29-1745-8ECE-D21BC2E95787}">
      <dsp:nvSpPr>
        <dsp:cNvPr id="0" name=""/>
        <dsp:cNvSpPr/>
      </dsp:nvSpPr>
      <dsp:spPr>
        <a:xfrm>
          <a:off x="4526" y="0"/>
          <a:ext cx="2715768" cy="21343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C8586-F769-BE4B-A13B-E350BD2548A1}">
      <dsp:nvSpPr>
        <dsp:cNvPr id="0" name=""/>
        <dsp:cNvSpPr/>
      </dsp:nvSpPr>
      <dsp:spPr>
        <a:xfrm>
          <a:off x="2801767" y="0"/>
          <a:ext cx="4608576" cy="21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a:cs typeface="Calibri"/>
            </a:rPr>
            <a:t>Increase the number of times he responds appropriately by responding to adult requests quickly and respectfully</a:t>
          </a:r>
        </a:p>
      </dsp:txBody>
      <dsp:txXfrm>
        <a:off x="2801767" y="0"/>
        <a:ext cx="4608576" cy="2134362"/>
      </dsp:txXfrm>
    </dsp:sp>
    <dsp:sp modelId="{C5C7DFFF-2035-2948-915B-029A896C9325}">
      <dsp:nvSpPr>
        <dsp:cNvPr id="0" name=""/>
        <dsp:cNvSpPr/>
      </dsp:nvSpPr>
      <dsp:spPr>
        <a:xfrm>
          <a:off x="819256" y="2312225"/>
          <a:ext cx="2715768" cy="2134362"/>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032FD-48CA-7F4F-A9B9-2681160A1921}">
      <dsp:nvSpPr>
        <dsp:cNvPr id="0" name=""/>
        <dsp:cNvSpPr/>
      </dsp:nvSpPr>
      <dsp:spPr>
        <a:xfrm>
          <a:off x="3616497" y="2312225"/>
          <a:ext cx="4608576" cy="213436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Calibri"/>
              <a:cs typeface="Calibri"/>
            </a:rPr>
            <a:t>Decrease number of times he runs away from adults following adult requests.</a:t>
          </a:r>
        </a:p>
      </dsp:txBody>
      <dsp:txXfrm>
        <a:off x="3616497" y="2312225"/>
        <a:ext cx="4608576" cy="21343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27136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27136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27136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03A9611E-0D3A-6047-9D3B-5A066CDF7900}" type="slidenum">
              <a:rPr lang="en-US"/>
              <a:pPr>
                <a:defRPr/>
              </a:pPr>
              <a:t>‹#›</a:t>
            </a:fld>
            <a:endParaRPr lang="en-US"/>
          </a:p>
        </p:txBody>
      </p:sp>
    </p:spTree>
    <p:extLst>
      <p:ext uri="{BB962C8B-B14F-4D97-AF65-F5344CB8AC3E}">
        <p14:creationId xmlns:p14="http://schemas.microsoft.com/office/powerpoint/2010/main" val="387424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9CBC7803-9206-5142-A705-44EDD7185A02}" type="slidenum">
              <a:rPr lang="en-US"/>
              <a:pPr>
                <a:defRPr/>
              </a:pPr>
              <a:t>‹#›</a:t>
            </a:fld>
            <a:endParaRPr lang="en-US"/>
          </a:p>
        </p:txBody>
      </p:sp>
    </p:spTree>
    <p:extLst>
      <p:ext uri="{BB962C8B-B14F-4D97-AF65-F5344CB8AC3E}">
        <p14:creationId xmlns:p14="http://schemas.microsoft.com/office/powerpoint/2010/main" val="3515036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choolimprovementcoach.org/manual/7%20Norms%20and%20Role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51E9C36-54F7-4F46-9492-552A08824632}" type="slidenum">
              <a:rPr lang="en-US" altLang="en-US">
                <a:solidFill>
                  <a:srgbClr val="000000"/>
                </a:solidFill>
              </a:rPr>
              <a:pPr>
                <a:spcBef>
                  <a:spcPct val="0"/>
                </a:spcBef>
              </a:pPr>
              <a:t>2</a:t>
            </a:fld>
            <a:endParaRPr lang="en-US" altLang="en-US" dirty="0">
              <a:solidFill>
                <a:srgbClr val="000000"/>
              </a:solidFill>
            </a:endParaRPr>
          </a:p>
        </p:txBody>
      </p:sp>
    </p:spTree>
    <p:extLst>
      <p:ext uri="{BB962C8B-B14F-4D97-AF65-F5344CB8AC3E}">
        <p14:creationId xmlns:p14="http://schemas.microsoft.com/office/powerpoint/2010/main" val="421138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900">
                <a:latin typeface="Times New Roman" charset="0"/>
              </a:rPr>
              <a:t>Every student has competencies.  Label behavior not STUDENTS.  Everyone at one point or another needs targeted or intensive supports.  Dylan is doing great in reading but may need more support in Math and with anger management.</a:t>
            </a:r>
          </a:p>
        </p:txBody>
      </p:sp>
      <p:sp>
        <p:nvSpPr>
          <p:cNvPr id="59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7ACD6BB1-E9FA-6940-9422-1A6F6F7D9ED5}" type="slidenum">
              <a:rPr lang="en-US" altLang="en-US">
                <a:solidFill>
                  <a:srgbClr val="000000"/>
                </a:solidFill>
                <a:latin typeface="Times New Roman" charset="0"/>
              </a:rPr>
              <a:pPr defTabSz="957468">
                <a:spcBef>
                  <a:spcPct val="0"/>
                </a:spcBef>
              </a:pPr>
              <a:t>17</a:t>
            </a:fld>
            <a:endParaRPr lang="en-US" altLang="en-US">
              <a:solidFill>
                <a:srgbClr val="000000"/>
              </a:solidFill>
              <a:latin typeface="Times New Roman" charset="0"/>
            </a:endParaRPr>
          </a:p>
        </p:txBody>
      </p:sp>
    </p:spTree>
    <p:extLst>
      <p:ext uri="{BB962C8B-B14F-4D97-AF65-F5344CB8AC3E}">
        <p14:creationId xmlns:p14="http://schemas.microsoft.com/office/powerpoint/2010/main" val="36422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Not 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18</a:t>
            </a:fld>
            <a:endParaRPr lang="en-US"/>
          </a:p>
        </p:txBody>
      </p:sp>
    </p:spTree>
    <p:extLst>
      <p:ext uri="{BB962C8B-B14F-4D97-AF65-F5344CB8AC3E}">
        <p14:creationId xmlns:p14="http://schemas.microsoft.com/office/powerpoint/2010/main" val="422390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53F0157E-4380-194A-BE3D-94A7B67B10DE}" type="slidenum">
              <a:rPr lang="en-US" altLang="en-US">
                <a:latin typeface="Times" charset="0"/>
              </a:rPr>
              <a:pPr>
                <a:spcBef>
                  <a:spcPct val="0"/>
                </a:spcBef>
              </a:pPr>
              <a:t>20</a:t>
            </a:fld>
            <a:endParaRPr lang="en-US" altLang="en-US">
              <a:latin typeface="Times"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dirty="0">
              <a:latin typeface="Times" charset="0"/>
            </a:endParaRPr>
          </a:p>
        </p:txBody>
      </p:sp>
    </p:spTree>
    <p:extLst>
      <p:ext uri="{BB962C8B-B14F-4D97-AF65-F5344CB8AC3E}">
        <p14:creationId xmlns:p14="http://schemas.microsoft.com/office/powerpoint/2010/main" val="14205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on this student’s strengths</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22</a:t>
            </a:fld>
            <a:endParaRPr lang="en-US"/>
          </a:p>
        </p:txBody>
      </p:sp>
    </p:spTree>
    <p:extLst>
      <p:ext uri="{BB962C8B-B14F-4D97-AF65-F5344CB8AC3E}">
        <p14:creationId xmlns:p14="http://schemas.microsoft.com/office/powerpoint/2010/main" val="175628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Not 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23</a:t>
            </a:fld>
            <a:endParaRPr lang="en-US"/>
          </a:p>
        </p:txBody>
      </p:sp>
    </p:spTree>
    <p:extLst>
      <p:ext uri="{BB962C8B-B14F-4D97-AF65-F5344CB8AC3E}">
        <p14:creationId xmlns:p14="http://schemas.microsoft.com/office/powerpoint/2010/main" val="269122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lvl="2"/>
            <a:r>
              <a:rPr lang="en-US" sz="1200" kern="1200" dirty="0">
                <a:solidFill>
                  <a:schemeClr val="tx1"/>
                </a:solidFill>
                <a:effectLst/>
                <a:latin typeface="Arial" charset="0"/>
                <a:ea typeface="ＭＳ Ｐゴシック" charset="-128"/>
                <a:cs typeface="+mn-cs"/>
              </a:rPr>
              <a:t>Systems, Practices, Data</a:t>
            </a:r>
          </a:p>
          <a:p>
            <a:pPr lvl="2"/>
            <a:r>
              <a:rPr lang="en-US" sz="1200" kern="1200" dirty="0">
                <a:solidFill>
                  <a:schemeClr val="tx1"/>
                </a:solidFill>
                <a:effectLst/>
                <a:latin typeface="Arial" charset="0"/>
                <a:ea typeface="ＭＳ Ｐゴシック" charset="-128"/>
                <a:cs typeface="+mn-cs"/>
              </a:rPr>
              <a:t>Start with systems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24</a:t>
            </a:fld>
            <a:endParaRPr lang="en-US"/>
          </a:p>
        </p:txBody>
      </p:sp>
    </p:spTree>
    <p:extLst>
      <p:ext uri="{BB962C8B-B14F-4D97-AF65-F5344CB8AC3E}">
        <p14:creationId xmlns:p14="http://schemas.microsoft.com/office/powerpoint/2010/main" val="2450623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Need to have a system that builds from the base…</a:t>
            </a:r>
          </a:p>
          <a:p>
            <a:pPr eaLnBrk="1" hangingPunct="1">
              <a:spcBef>
                <a:spcPct val="0"/>
              </a:spcBef>
            </a:pPr>
            <a:r>
              <a:rPr lang="en-US" dirty="0">
                <a:latin typeface="Calibri" charset="0"/>
                <a:ea typeface="ＭＳ Ｐゴシック" charset="0"/>
                <a:cs typeface="ＭＳ Ｐゴシック" charset="0"/>
              </a:rPr>
              <a:t>VT had schools with really good individualized systems and schools that do a great job with Universal supports.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building the supports in between that has been the challenge.  It </a:t>
            </a:r>
            <a:r>
              <a:rPr lang="en-US" altLang="ja-JP" dirty="0" err="1">
                <a:latin typeface="Calibri" charset="0"/>
                <a:ea typeface="ＭＳ Ｐゴシック" charset="0"/>
                <a:cs typeface="ＭＳ Ｐゴシック" charset="0"/>
              </a:rPr>
              <a:t>doesn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come naturally.</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Ken</a:t>
            </a: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EFC5A2E-1FC8-8D41-9189-CE2A54BD582D}" type="slidenum">
              <a:rPr lang="en-US" sz="1300">
                <a:latin typeface="Calibri" charset="0"/>
              </a:rPr>
              <a:pPr eaLnBrk="1" hangingPunct="1"/>
              <a:t>25</a:t>
            </a:fld>
            <a:endParaRPr lang="en-US" sz="1300">
              <a:latin typeface="Calibri" charset="0"/>
            </a:endParaRPr>
          </a:p>
        </p:txBody>
      </p:sp>
    </p:spTree>
    <p:extLst>
      <p:ext uri="{BB962C8B-B14F-4D97-AF65-F5344CB8AC3E}">
        <p14:creationId xmlns:p14="http://schemas.microsoft.com/office/powerpoint/2010/main" val="4235127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26</a:t>
            </a:fld>
            <a:endParaRPr lang="en-US"/>
          </a:p>
        </p:txBody>
      </p:sp>
    </p:spTree>
    <p:extLst>
      <p:ext uri="{BB962C8B-B14F-4D97-AF65-F5344CB8AC3E}">
        <p14:creationId xmlns:p14="http://schemas.microsoft.com/office/powerpoint/2010/main" val="25140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27</a:t>
            </a:fld>
            <a:endParaRPr lang="en-US"/>
          </a:p>
        </p:txBody>
      </p:sp>
    </p:spTree>
    <p:extLst>
      <p:ext uri="{BB962C8B-B14F-4D97-AF65-F5344CB8AC3E}">
        <p14:creationId xmlns:p14="http://schemas.microsoft.com/office/powerpoint/2010/main" val="1694400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0</a:t>
            </a:r>
            <a:r>
              <a:rPr lang="en-US" baseline="0" dirty="0"/>
              <a:t> TO 4%</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28</a:t>
            </a:fld>
            <a:endParaRPr lang="en-US"/>
          </a:p>
        </p:txBody>
      </p:sp>
    </p:spTree>
    <p:extLst>
      <p:ext uri="{BB962C8B-B14F-4D97-AF65-F5344CB8AC3E}">
        <p14:creationId xmlns:p14="http://schemas.microsoft.com/office/powerpoint/2010/main" val="9154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42F40234-5756-ED47-A51A-831DE01F4794}" type="slidenum">
              <a:rPr lang="en-US" altLang="en-US"/>
              <a:pPr>
                <a:spcBef>
                  <a:spcPct val="0"/>
                </a:spcBef>
              </a:pPr>
              <a:t>4</a:t>
            </a:fld>
            <a:endParaRPr lang="en-US" altLang="en-US"/>
          </a:p>
        </p:txBody>
      </p:sp>
    </p:spTree>
    <p:extLst>
      <p:ext uri="{BB962C8B-B14F-4D97-AF65-F5344CB8AC3E}">
        <p14:creationId xmlns:p14="http://schemas.microsoft.com/office/powerpoint/2010/main" val="31709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29</a:t>
            </a:fld>
            <a:endParaRPr lang="en-US"/>
          </a:p>
        </p:txBody>
      </p:sp>
    </p:spTree>
    <p:extLst>
      <p:ext uri="{BB962C8B-B14F-4D97-AF65-F5344CB8AC3E}">
        <p14:creationId xmlns:p14="http://schemas.microsoft.com/office/powerpoint/2010/main" val="2691029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8206C6A-C8AF-8148-9611-C2D3CE41DA46}" type="slidenum">
              <a:rPr lang="en-US" sz="1300"/>
              <a:pPr algn="r" eaLnBrk="1" hangingPunct="1"/>
              <a:t>30</a:t>
            </a:fld>
            <a:endParaRPr lang="en-US" sz="1300"/>
          </a:p>
        </p:txBody>
      </p:sp>
      <p:sp>
        <p:nvSpPr>
          <p:cNvPr id="27650" name="Rectangle 2"/>
          <p:cNvSpPr>
            <a:spLocks noGrp="1" noRot="1" noChangeAspect="1" noChangeArrowheads="1" noTextEdit="1"/>
          </p:cNvSpPr>
          <p:nvPr>
            <p:ph type="sldImg"/>
          </p:nvPr>
        </p:nvSpPr>
        <p:spPr bwMode="auto">
          <a:xfrm>
            <a:off x="1257300" y="719138"/>
            <a:ext cx="48006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Arial" charset="0"/>
                <a:ea typeface="ＭＳ Ｐゴシック" charset="0"/>
                <a:cs typeface="ＭＳ Ｐゴシック" charset="0"/>
              </a:rPr>
              <a:t>What successes have you found at targeted level?  </a:t>
            </a:r>
          </a:p>
          <a:p>
            <a:r>
              <a:rPr lang="en-US" dirty="0">
                <a:latin typeface="Arial" charset="0"/>
                <a:ea typeface="ＭＳ Ｐゴシック" charset="0"/>
                <a:cs typeface="ＭＳ Ｐゴシック" charset="0"/>
              </a:rPr>
              <a:t>Share</a:t>
            </a:r>
            <a:r>
              <a:rPr lang="en-US" baseline="0" dirty="0">
                <a:latin typeface="Arial" charset="0"/>
                <a:ea typeface="ＭＳ Ｐゴシック" charset="0"/>
                <a:cs typeface="ＭＳ Ｐゴシック" charset="0"/>
              </a:rPr>
              <a:t> with each other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34130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p:txBody>
      </p:sp>
    </p:spTree>
    <p:extLst>
      <p:ext uri="{BB962C8B-B14F-4D97-AF65-F5344CB8AC3E}">
        <p14:creationId xmlns:p14="http://schemas.microsoft.com/office/powerpoint/2010/main" val="4225815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2"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ＭＳ Ｐゴシック" charset="0"/>
                <a:cs typeface="ＭＳ Ｐゴシック" charset="0"/>
              </a:rPr>
              <a:t>Action Plan for Completion of</a:t>
            </a:r>
            <a:r>
              <a:rPr lang="en-US" baseline="0" dirty="0">
                <a:latin typeface="Arial" charset="0"/>
                <a:ea typeface="ＭＳ Ｐゴシック" charset="0"/>
                <a:cs typeface="ＭＳ Ｐゴシック" charset="0"/>
              </a:rPr>
              <a:t> Start-Up Activities appears here in workbook – is there an activity around this?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51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33</a:t>
            </a:fld>
            <a:endParaRPr lang="en-US"/>
          </a:p>
        </p:txBody>
      </p:sp>
    </p:spTree>
    <p:extLst>
      <p:ext uri="{BB962C8B-B14F-4D97-AF65-F5344CB8AC3E}">
        <p14:creationId xmlns:p14="http://schemas.microsoft.com/office/powerpoint/2010/main" val="1558594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34</a:t>
            </a:fld>
            <a:endParaRPr lang="en-US"/>
          </a:p>
        </p:txBody>
      </p:sp>
    </p:spTree>
    <p:extLst>
      <p:ext uri="{BB962C8B-B14F-4D97-AF65-F5344CB8AC3E}">
        <p14:creationId xmlns:p14="http://schemas.microsoft.com/office/powerpoint/2010/main" val="2455531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35</a:t>
            </a:fld>
            <a:endParaRPr lang="en-US"/>
          </a:p>
        </p:txBody>
      </p:sp>
    </p:spTree>
    <p:extLst>
      <p:ext uri="{BB962C8B-B14F-4D97-AF65-F5344CB8AC3E}">
        <p14:creationId xmlns:p14="http://schemas.microsoft.com/office/powerpoint/2010/main" val="3206201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3EEA7A8-686D-9746-9D81-E2FE1F3750D9}" type="slidenum">
              <a:rPr lang="en-US" sz="1300">
                <a:latin typeface="Calibri" charset="0"/>
              </a:rPr>
              <a:pPr eaLnBrk="1" hangingPunct="1"/>
              <a:t>36</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975360" y="4560570"/>
            <a:ext cx="5364480" cy="43205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Gill Sans MT" charset="0"/>
                <a:ea typeface="ＭＳ Ｐゴシック" charset="0"/>
                <a:cs typeface="ＭＳ Ｐゴシック" charset="0"/>
              </a:rPr>
              <a:t>Intervention is </a:t>
            </a:r>
            <a:r>
              <a:rPr lang="en-US">
                <a:solidFill>
                  <a:srgbClr val="FF0000"/>
                </a:solidFill>
                <a:latin typeface="Gill Sans MT" charset="0"/>
                <a:ea typeface="ＭＳ Ｐゴシック" charset="0"/>
                <a:cs typeface="ＭＳ Ｐゴシック" charset="0"/>
              </a:rPr>
              <a:t>continuously</a:t>
            </a:r>
            <a:r>
              <a:rPr lang="en-US">
                <a:latin typeface="Gill Sans MT" charset="0"/>
                <a:ea typeface="ＭＳ Ｐゴシック" charset="0"/>
                <a:cs typeface="ＭＳ Ｐゴシック" charset="0"/>
              </a:rPr>
              <a:t> available</a:t>
            </a:r>
          </a:p>
          <a:p>
            <a:pPr eaLnBrk="1" hangingPunct="1"/>
            <a:r>
              <a:rPr lang="en-US">
                <a:latin typeface="Gill Sans MT" charset="0"/>
                <a:ea typeface="ＭＳ Ｐゴシック" charset="0"/>
                <a:cs typeface="ＭＳ Ｐゴシック" charset="0"/>
              </a:rPr>
              <a:t>Rapid access to intervention (72 hr.)</a:t>
            </a:r>
          </a:p>
          <a:p>
            <a:pPr eaLnBrk="1" hangingPunct="1"/>
            <a:r>
              <a:rPr lang="en-US">
                <a:latin typeface="Gill Sans MT" charset="0"/>
                <a:ea typeface="ＭＳ Ｐゴシック" charset="0"/>
                <a:cs typeface="ＭＳ Ｐゴシック" charset="0"/>
              </a:rPr>
              <a:t>Very </a:t>
            </a:r>
            <a:r>
              <a:rPr lang="en-US">
                <a:solidFill>
                  <a:srgbClr val="FF0000"/>
                </a:solidFill>
                <a:latin typeface="Gill Sans MT" charset="0"/>
                <a:ea typeface="ＭＳ Ｐゴシック" charset="0"/>
                <a:cs typeface="ＭＳ Ｐゴシック" charset="0"/>
              </a:rPr>
              <a:t>low effort </a:t>
            </a:r>
            <a:r>
              <a:rPr lang="en-US">
                <a:latin typeface="Gill Sans MT" charset="0"/>
                <a:ea typeface="ＭＳ Ｐゴシック" charset="0"/>
                <a:cs typeface="ＭＳ Ｐゴシック" charset="0"/>
              </a:rPr>
              <a:t>by teachers</a:t>
            </a:r>
          </a:p>
          <a:p>
            <a:pPr eaLnBrk="1" hangingPunct="1"/>
            <a:r>
              <a:rPr lang="en-US">
                <a:latin typeface="Gill Sans MT" charset="0"/>
                <a:ea typeface="ＭＳ Ｐゴシック" charset="0"/>
                <a:cs typeface="ＭＳ Ｐゴシック" charset="0"/>
              </a:rPr>
              <a:t>Consistent with </a:t>
            </a:r>
            <a:r>
              <a:rPr lang="en-US">
                <a:solidFill>
                  <a:srgbClr val="FF0000"/>
                </a:solidFill>
                <a:latin typeface="Gill Sans MT" charset="0"/>
                <a:ea typeface="ＭＳ Ｐゴシック" charset="0"/>
                <a:cs typeface="ＭＳ Ｐゴシック" charset="0"/>
              </a:rPr>
              <a:t>school-wide </a:t>
            </a:r>
            <a:r>
              <a:rPr lang="en-US">
                <a:latin typeface="Gill Sans MT" charset="0"/>
                <a:ea typeface="ＭＳ Ｐゴシック" charset="0"/>
                <a:cs typeface="ＭＳ Ｐゴシック" charset="0"/>
              </a:rPr>
              <a:t>expectations</a:t>
            </a:r>
          </a:p>
          <a:p>
            <a:pPr eaLnBrk="1" hangingPunct="1"/>
            <a:r>
              <a:rPr lang="en-US">
                <a:solidFill>
                  <a:srgbClr val="FF0000"/>
                </a:solidFill>
                <a:latin typeface="Gill Sans MT" charset="0"/>
                <a:ea typeface="ＭＳ Ｐゴシック" charset="0"/>
                <a:cs typeface="ＭＳ Ｐゴシック" charset="0"/>
              </a:rPr>
              <a:t>All</a:t>
            </a:r>
            <a:r>
              <a:rPr lang="en-US">
                <a:latin typeface="Gill Sans MT" charset="0"/>
                <a:ea typeface="ＭＳ Ｐゴシック" charset="0"/>
                <a:cs typeface="ＭＳ Ｐゴシック" charset="0"/>
              </a:rPr>
              <a:t> staff/faculty in school are involved/have access</a:t>
            </a:r>
          </a:p>
          <a:p>
            <a:pPr eaLnBrk="1" hangingPunct="1"/>
            <a:r>
              <a:rPr lang="en-US">
                <a:solidFill>
                  <a:srgbClr val="FF0000"/>
                </a:solidFill>
                <a:latin typeface="Gill Sans MT" charset="0"/>
                <a:ea typeface="ＭＳ Ｐゴシック" charset="0"/>
                <a:cs typeface="ＭＳ Ｐゴシック" charset="0"/>
              </a:rPr>
              <a:t>Flexible</a:t>
            </a:r>
            <a:r>
              <a:rPr lang="en-US">
                <a:latin typeface="Gill Sans MT" charset="0"/>
                <a:ea typeface="ＭＳ Ｐゴシック" charset="0"/>
                <a:cs typeface="ＭＳ Ｐゴシック" charset="0"/>
              </a:rPr>
              <a:t> intervention based on descriptive functional assessment</a:t>
            </a:r>
          </a:p>
          <a:p>
            <a:pPr eaLnBrk="1" hangingPunct="1"/>
            <a:r>
              <a:rPr lang="en-US">
                <a:latin typeface="Gill Sans MT" charset="0"/>
                <a:ea typeface="ＭＳ Ｐゴシック" charset="0"/>
                <a:cs typeface="ＭＳ Ｐゴシック" charset="0"/>
              </a:rPr>
              <a:t>Adequate resources (admin., team)</a:t>
            </a:r>
          </a:p>
          <a:p>
            <a:pPr eaLnBrk="1" hangingPunct="1"/>
            <a:r>
              <a:rPr lang="en-US">
                <a:latin typeface="Gill Sans MT" charset="0"/>
                <a:ea typeface="ＭＳ Ｐゴシック" charset="0"/>
                <a:cs typeface="ＭＳ Ｐゴシック" charset="0"/>
              </a:rPr>
              <a:t>Continuous </a:t>
            </a:r>
            <a:r>
              <a:rPr lang="en-US">
                <a:solidFill>
                  <a:srgbClr val="FF0000"/>
                </a:solidFill>
                <a:latin typeface="Gill Sans MT" charset="0"/>
                <a:ea typeface="ＭＳ Ｐゴシック" charset="0"/>
                <a:cs typeface="ＭＳ Ｐゴシック" charset="0"/>
              </a:rPr>
              <a:t>monitoring</a:t>
            </a:r>
            <a:r>
              <a:rPr lang="en-US">
                <a:latin typeface="Gill Sans MT" charset="0"/>
                <a:ea typeface="ＭＳ Ｐゴシック" charset="0"/>
                <a:cs typeface="ＭＳ Ｐゴシック" charset="0"/>
              </a:rPr>
              <a:t> for decision-making</a:t>
            </a:r>
          </a:p>
        </p:txBody>
      </p:sp>
    </p:spTree>
    <p:extLst>
      <p:ext uri="{BB962C8B-B14F-4D97-AF65-F5344CB8AC3E}">
        <p14:creationId xmlns:p14="http://schemas.microsoft.com/office/powerpoint/2010/main" val="3491705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them to Handbook for this activity, go to next slide</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37</a:t>
            </a:fld>
            <a:endParaRPr lang="en-US"/>
          </a:p>
        </p:txBody>
      </p:sp>
    </p:spTree>
    <p:extLst>
      <p:ext uri="{BB962C8B-B14F-4D97-AF65-F5344CB8AC3E}">
        <p14:creationId xmlns:p14="http://schemas.microsoft.com/office/powerpoint/2010/main" val="136513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a:p>
            <a:r>
              <a:rPr lang="en-US" b="1" dirty="0">
                <a:latin typeface="Arial" charset="0"/>
                <a:ea typeface="ＭＳ Ｐゴシック" charset="0"/>
                <a:cs typeface="ＭＳ Ｐゴシック" charset="0"/>
              </a:rPr>
              <a:t>Each team shares two most successful practices with large group</a:t>
            </a: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229069-4DFD-2643-9D72-101A7139054A}" type="slidenum">
              <a:rPr lang="en-US" sz="1300">
                <a:latin typeface="Calibri" charset="0"/>
              </a:rPr>
              <a:pPr eaLnBrk="1" hangingPunct="1"/>
              <a:t>38</a:t>
            </a:fld>
            <a:endParaRPr lang="en-US" sz="1300">
              <a:latin typeface="Calibri" charset="0"/>
            </a:endParaRPr>
          </a:p>
        </p:txBody>
      </p:sp>
    </p:spTree>
    <p:extLst>
      <p:ext uri="{BB962C8B-B14F-4D97-AF65-F5344CB8AC3E}">
        <p14:creationId xmlns:p14="http://schemas.microsoft.com/office/powerpoint/2010/main" val="135268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charset="0"/>
              </a:rPr>
              <a:t>Talk about pace and differentiation activities </a:t>
            </a:r>
          </a:p>
        </p:txBody>
      </p:sp>
      <p:sp>
        <p:nvSpPr>
          <p:cNvPr id="296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64C8DF05-AFE7-6F46-85C9-9DA4382FE102}" type="slidenum">
              <a:rPr lang="en-US" altLang="en-US">
                <a:latin typeface="Arial" charset="0"/>
              </a:rPr>
              <a:pPr>
                <a:spcBef>
                  <a:spcPct val="0"/>
                </a:spcBef>
              </a:pPr>
              <a:t>5</a:t>
            </a:fld>
            <a:endParaRPr lang="en-US" altLang="en-US">
              <a:latin typeface="Arial" charset="0"/>
            </a:endParaRPr>
          </a:p>
        </p:txBody>
      </p:sp>
    </p:spTree>
    <p:extLst>
      <p:ext uri="{BB962C8B-B14F-4D97-AF65-F5344CB8AC3E}">
        <p14:creationId xmlns:p14="http://schemas.microsoft.com/office/powerpoint/2010/main" val="189206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not everyone present was part of webinar</a:t>
            </a:r>
            <a:r>
              <a:rPr lang="en-US" b="1" baseline="0" dirty="0"/>
              <a:t>, readiness, or BAT then bring each other up to date and get additional input from one another in next activity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39</a:t>
            </a:fld>
            <a:endParaRPr lang="en-US"/>
          </a:p>
        </p:txBody>
      </p:sp>
    </p:spTree>
    <p:extLst>
      <p:ext uri="{BB962C8B-B14F-4D97-AF65-F5344CB8AC3E}">
        <p14:creationId xmlns:p14="http://schemas.microsoft.com/office/powerpoint/2010/main" val="781974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40</a:t>
            </a:fld>
            <a:endParaRPr lang="en-US"/>
          </a:p>
        </p:txBody>
      </p:sp>
    </p:spTree>
    <p:extLst>
      <p:ext uri="{BB962C8B-B14F-4D97-AF65-F5344CB8AC3E}">
        <p14:creationId xmlns:p14="http://schemas.microsoft.com/office/powerpoint/2010/main" val="2374514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need to figure out where you as the intensive team fit in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41</a:t>
            </a:fld>
            <a:endParaRPr lang="en-US"/>
          </a:p>
        </p:txBody>
      </p:sp>
    </p:spTree>
    <p:extLst>
      <p:ext uri="{BB962C8B-B14F-4D97-AF65-F5344CB8AC3E}">
        <p14:creationId xmlns:p14="http://schemas.microsoft.com/office/powerpoint/2010/main" val="2575955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1315"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3BFD9CF3-480E-48E8-91B9-3D11162D14EA}" type="slidenum">
              <a:rPr lang="en-US" altLang="en-US" sz="1300" b="0"/>
              <a:pPr/>
              <a:t>42</a:t>
            </a:fld>
            <a:endParaRPr lang="en-US" altLang="en-US" sz="1300" b="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58966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2339"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EDD96D05-70C7-455A-BEBF-A4BDC5FED1AB}" type="slidenum">
              <a:rPr lang="en-US" altLang="en-US" sz="1300" b="0"/>
              <a:pPr/>
              <a:t>43</a:t>
            </a:fld>
            <a:endParaRPr lang="en-US" altLang="en-US" sz="1300" b="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0609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This is who the parent will call if there are problems.  Administrator needs to know what is happening with all student plans.</a:t>
            </a:r>
          </a:p>
        </p:txBody>
      </p:sp>
      <p:sp>
        <p:nvSpPr>
          <p:cNvPr id="901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752CC24-EC37-204E-8A92-156FC51742CA}" type="slidenum">
              <a:rPr lang="en-US" sz="1300">
                <a:latin typeface="Calibri" charset="0"/>
              </a:rPr>
              <a:pPr eaLnBrk="1" hangingPunct="1"/>
              <a:t>44</a:t>
            </a:fld>
            <a:endParaRPr lang="en-US" sz="1300">
              <a:latin typeface="Calibri" charset="0"/>
            </a:endParaRPr>
          </a:p>
        </p:txBody>
      </p:sp>
    </p:spTree>
    <p:extLst>
      <p:ext uri="{BB962C8B-B14F-4D97-AF65-F5344CB8AC3E}">
        <p14:creationId xmlns:p14="http://schemas.microsoft.com/office/powerpoint/2010/main" val="3385885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318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Active knowledge of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PBIS efforts</a:t>
            </a:r>
          </a:p>
          <a:p>
            <a:pPr eaLnBrk="1" hangingPunct="1"/>
            <a:r>
              <a:rPr lang="en-US" dirty="0">
                <a:latin typeface="Calibri" charset="0"/>
                <a:ea typeface="ＭＳ Ｐゴシック" charset="0"/>
                <a:cs typeface="ＭＳ Ｐゴシック" charset="0"/>
              </a:rPr>
              <a:t>Skilled in function-based assessment, behavior support planning &amp; implementation</a:t>
            </a:r>
          </a:p>
          <a:p>
            <a:pPr eaLnBrk="1" hangingPunct="1"/>
            <a:r>
              <a:rPr lang="en-US" dirty="0">
                <a:latin typeface="Calibri" charset="0"/>
                <a:ea typeface="ＭＳ Ｐゴシック" charset="0"/>
                <a:cs typeface="ＭＳ Ｐゴシック" charset="0"/>
              </a:rPr>
              <a:t>Member of the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Leadership Team and EST</a:t>
            </a:r>
          </a:p>
          <a:p>
            <a:pPr eaLnBrk="1" hangingPunct="1"/>
            <a:r>
              <a:rPr lang="en-US" dirty="0">
                <a:latin typeface="Calibri" charset="0"/>
                <a:ea typeface="ＭＳ Ｐゴシック" charset="0"/>
                <a:cs typeface="ＭＳ Ｐゴシック" charset="0"/>
              </a:rPr>
              <a:t>Role formally endorsed by school principal</a:t>
            </a:r>
          </a:p>
          <a:p>
            <a:pPr eaLnBrk="1" hangingPunct="1"/>
            <a:r>
              <a:rPr lang="en-US" dirty="0">
                <a:latin typeface="Calibri" charset="0"/>
                <a:ea typeface="ＭＳ Ｐゴシック" charset="0"/>
                <a:cs typeface="ＭＳ Ｐゴシック" charset="0"/>
              </a:rPr>
              <a:t>Flexibility to complete tasks during the day</a:t>
            </a:r>
          </a:p>
          <a:p>
            <a:pPr eaLnBrk="1" hangingPunct="1"/>
            <a:r>
              <a:rPr lang="en-US" dirty="0">
                <a:latin typeface="Calibri" charset="0"/>
                <a:ea typeface="ＭＳ Ｐゴシック" charset="0"/>
                <a:cs typeface="ＭＳ Ｐゴシック" charset="0"/>
              </a:rPr>
              <a:t>Positive rapport with other school staff</a:t>
            </a:r>
          </a:p>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4102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46</a:t>
            </a:fld>
            <a:endParaRPr lang="en-US"/>
          </a:p>
        </p:txBody>
      </p:sp>
    </p:spTree>
    <p:extLst>
      <p:ext uri="{BB962C8B-B14F-4D97-AF65-F5344CB8AC3E}">
        <p14:creationId xmlns:p14="http://schemas.microsoft.com/office/powerpoint/2010/main" val="1534127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dirty="0"/>
              <a:t>Individual student team will look different than your intensive SYSTEMS</a:t>
            </a:r>
            <a:r>
              <a:rPr lang="en-US" b="1" baseline="0" dirty="0"/>
              <a:t> team!</a:t>
            </a:r>
            <a:endParaRPr lang="en-US" b="1" dirty="0"/>
          </a:p>
          <a:p>
            <a:endParaRPr lang="en-US" b="1" dirty="0"/>
          </a:p>
          <a:p>
            <a:r>
              <a:rPr lang="en-US" b="1" dirty="0"/>
              <a:t>Who are the essential people</a:t>
            </a:r>
            <a:r>
              <a:rPr lang="en-US" b="1" baseline="0" dirty="0"/>
              <a:t> to have on your individual student teams?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47</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04044-1225-4A44-BE9C-F37E00F93E3B}" type="slidenum">
              <a:rPr lang="en-US" smtClean="0"/>
              <a:pPr/>
              <a:t>48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DE-PBS/SCSS: SEL &amp; SWPBIS Integration Module</a:t>
            </a:r>
          </a:p>
        </p:txBody>
      </p:sp>
    </p:spTree>
    <p:extLst>
      <p:ext uri="{BB962C8B-B14F-4D97-AF65-F5344CB8AC3E}">
        <p14:creationId xmlns:p14="http://schemas.microsoft.com/office/powerpoint/2010/main" val="391016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2732363D-13FB-0A44-B46C-FC387606EA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153D47FE-31E1-4941-826A-4670BED4F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Explain what</a:t>
            </a:r>
            <a:r>
              <a:rPr lang="ja-JP" altLang="en-US">
                <a:ea typeface="ＭＳ Ｐゴシック" panose="020B0600070205080204" pitchFamily="34" charset="-128"/>
              </a:rPr>
              <a:t>’</a:t>
            </a:r>
            <a:r>
              <a:rPr lang="en-US" altLang="ja-JP">
                <a:ea typeface="ＭＳ Ｐゴシック" panose="020B0600070205080204" pitchFamily="34" charset="-128"/>
              </a:rPr>
              <a:t>s on the site and where to find the materials</a:t>
            </a:r>
          </a:p>
          <a:p>
            <a:pPr eaLnBrk="1" hangingPunct="1">
              <a:spcBef>
                <a:spcPct val="0"/>
              </a:spcBef>
              <a:buFontTx/>
              <a:buAutoNum type="arabicPeriod"/>
            </a:pPr>
            <a:r>
              <a:rPr lang="en-US" altLang="en-US">
                <a:ea typeface="ＭＳ Ｐゴシック" panose="020B0600070205080204" pitchFamily="34" charset="-128"/>
              </a:rPr>
              <a:t>PowerPoint</a:t>
            </a:r>
          </a:p>
          <a:p>
            <a:pPr eaLnBrk="1" hangingPunct="1">
              <a:spcBef>
                <a:spcPct val="0"/>
              </a:spcBef>
              <a:buFontTx/>
              <a:buAutoNum type="arabicPeriod"/>
            </a:pPr>
            <a:r>
              <a:rPr lang="en-US" altLang="en-US">
                <a:ea typeface="ＭＳ Ｐゴシック" panose="020B0600070205080204" pitchFamily="34" charset="-128"/>
              </a:rPr>
              <a:t>Staff Handbook Template</a:t>
            </a:r>
          </a:p>
          <a:p>
            <a:pPr eaLnBrk="1" hangingPunct="1">
              <a:spcBef>
                <a:spcPct val="0"/>
              </a:spcBef>
              <a:buFontTx/>
              <a:buAutoNum type="arabicPeriod"/>
            </a:pPr>
            <a:r>
              <a:rPr lang="en-US" altLang="en-US">
                <a:ea typeface="ＭＳ Ｐゴシック" panose="020B0600070205080204" pitchFamily="34" charset="-128"/>
              </a:rPr>
              <a:t>Workbook</a:t>
            </a:r>
          </a:p>
          <a:p>
            <a:pPr eaLnBrk="1" hangingPunct="1">
              <a:spcBef>
                <a:spcPct val="0"/>
              </a:spcBef>
              <a:buFontTx/>
              <a:buAutoNum type="arabicPeriod"/>
            </a:pPr>
            <a:r>
              <a:rPr lang="en-US" altLang="en-US">
                <a:ea typeface="ＭＳ Ｐゴシック" panose="020B0600070205080204" pitchFamily="34" charset="-128"/>
              </a:rPr>
              <a:t>*point out TFI Action Planning Form</a:t>
            </a:r>
          </a:p>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1588ED67-6355-3E44-957C-950A70CC66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25394C-0B9E-8245-BC63-E1ADF7577D25}" type="slidenum">
              <a:rPr lang="en-US" altLang="en-US" sz="1200" smtClean="0">
                <a:latin typeface="Calibri" panose="020F0502020204030204" pitchFamily="34" charset="0"/>
              </a:rPr>
              <a:pPr/>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4375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49</a:t>
            </a:fld>
            <a:endParaRPr lang="en-US"/>
          </a:p>
        </p:txBody>
      </p:sp>
    </p:spTree>
    <p:extLst>
      <p:ext uri="{BB962C8B-B14F-4D97-AF65-F5344CB8AC3E}">
        <p14:creationId xmlns:p14="http://schemas.microsoft.com/office/powerpoint/2010/main" val="1826837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We’ve focused today on systems.</a:t>
            </a:r>
          </a:p>
          <a:p>
            <a:r>
              <a:rPr lang="en-US" b="1" dirty="0"/>
              <a:t>We’re going</a:t>
            </a:r>
            <a:r>
              <a:rPr lang="en-US" b="1" baseline="0" dirty="0"/>
              <a:t> to move for the rest of the week to focusing on intensive supports for students</a:t>
            </a:r>
          </a:p>
          <a:p>
            <a:r>
              <a:rPr lang="en-US" b="1" baseline="0" dirty="0"/>
              <a:t>Hand out books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50</a:t>
            </a:fld>
            <a:endParaRPr lang="en-US"/>
          </a:p>
        </p:txBody>
      </p:sp>
    </p:spTree>
    <p:extLst>
      <p:ext uri="{BB962C8B-B14F-4D97-AF65-F5344CB8AC3E}">
        <p14:creationId xmlns:p14="http://schemas.microsoft.com/office/powerpoint/2010/main" val="3232581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a:t>
            </a:r>
            <a:r>
              <a:rPr lang="en-US" b="1" baseline="0" dirty="0"/>
              <a:t> necessarily an easy thing to do; need to invest more effort to make them run well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51</a:t>
            </a:fld>
            <a:endParaRPr lang="en-US"/>
          </a:p>
        </p:txBody>
      </p:sp>
    </p:spTree>
    <p:extLst>
      <p:ext uri="{BB962C8B-B14F-4D97-AF65-F5344CB8AC3E}">
        <p14:creationId xmlns:p14="http://schemas.microsoft.com/office/powerpoint/2010/main" val="2488757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a:t>
            </a:r>
            <a:r>
              <a:rPr lang="en-US" b="1" baseline="0" dirty="0"/>
              <a:t> ACTIVELY INVOLVED and INVESTED</a:t>
            </a:r>
          </a:p>
          <a:p>
            <a:endParaRPr lang="en-US" b="1" baseline="0" dirty="0"/>
          </a:p>
          <a:p>
            <a:r>
              <a:rPr lang="en-US" b="1" baseline="0" dirty="0"/>
              <a:t>This is exactly how the Behavior Support Plan is organized</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52</a:t>
            </a:fld>
            <a:endParaRPr lang="en-US"/>
          </a:p>
        </p:txBody>
      </p:sp>
    </p:spTree>
    <p:extLst>
      <p:ext uri="{BB962C8B-B14F-4D97-AF65-F5344CB8AC3E}">
        <p14:creationId xmlns:p14="http://schemas.microsoft.com/office/powerpoint/2010/main" val="3030941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53</a:t>
            </a:fld>
            <a:endParaRPr lang="en-US"/>
          </a:p>
        </p:txBody>
      </p:sp>
    </p:spTree>
    <p:extLst>
      <p:ext uri="{BB962C8B-B14F-4D97-AF65-F5344CB8AC3E}">
        <p14:creationId xmlns:p14="http://schemas.microsoft.com/office/powerpoint/2010/main" val="383817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Should have done this as part of pre-institute task,</a:t>
            </a:r>
            <a:r>
              <a:rPr lang="en-US" b="1" baseline="0" dirty="0"/>
              <a:t> after having watched the 13-minute webinar</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54</a:t>
            </a:fld>
            <a:endParaRPr lang="en-US"/>
          </a:p>
        </p:txBody>
      </p:sp>
    </p:spTree>
    <p:extLst>
      <p:ext uri="{BB962C8B-B14F-4D97-AF65-F5344CB8AC3E}">
        <p14:creationId xmlns:p14="http://schemas.microsoft.com/office/powerpoint/2010/main" val="12800345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activity two:</a:t>
            </a:r>
            <a:r>
              <a:rPr lang="en-US" b="1" baseline="0" dirty="0"/>
              <a:t>  Power Imbalances today</a:t>
            </a:r>
          </a:p>
          <a:p>
            <a:r>
              <a:rPr lang="en-US" b="1" baseline="0" dirty="0"/>
              <a:t>Do activity one tomorrow:  Positions and Interests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55</a:t>
            </a:fld>
            <a:endParaRPr lang="en-US"/>
          </a:p>
        </p:txBody>
      </p:sp>
    </p:spTree>
    <p:extLst>
      <p:ext uri="{BB962C8B-B14F-4D97-AF65-F5344CB8AC3E}">
        <p14:creationId xmlns:p14="http://schemas.microsoft.com/office/powerpoint/2010/main" val="3861263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the most successful individual interventions are built on student’s strengths, not on remediating their weaknesses</a:t>
            </a:r>
          </a:p>
          <a:p>
            <a:r>
              <a:rPr lang="en-US" b="1" dirty="0"/>
              <a:t>Don’t just</a:t>
            </a:r>
            <a:r>
              <a:rPr lang="en-US" b="1" baseline="0" dirty="0"/>
              <a:t> mention the positives, but truly celebrate them</a:t>
            </a:r>
          </a:p>
          <a:p>
            <a:endParaRPr lang="en-US" b="1" baseline="0" dirty="0"/>
          </a:p>
          <a:p>
            <a:r>
              <a:rPr lang="en-US" b="1" baseline="0" dirty="0"/>
              <a:t>Hold up </a:t>
            </a:r>
            <a:r>
              <a:rPr lang="en-US" b="1" baseline="0" dirty="0" err="1"/>
              <a:t>Bx</a:t>
            </a:r>
            <a:r>
              <a:rPr lang="en-US" b="1" baseline="0" dirty="0"/>
              <a:t> Support Plan and direct their attention to where this sample agenda is built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57</a:t>
            </a:fld>
            <a:endParaRPr lang="en-US"/>
          </a:p>
        </p:txBody>
      </p:sp>
    </p:spTree>
    <p:extLst>
      <p:ext uri="{BB962C8B-B14F-4D97-AF65-F5344CB8AC3E}">
        <p14:creationId xmlns:p14="http://schemas.microsoft.com/office/powerpoint/2010/main" val="680207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58</a:t>
            </a:fld>
            <a:endParaRPr lang="en-US"/>
          </a:p>
        </p:txBody>
      </p:sp>
    </p:spTree>
    <p:extLst>
      <p:ext uri="{BB962C8B-B14F-4D97-AF65-F5344CB8AC3E}">
        <p14:creationId xmlns:p14="http://schemas.microsoft.com/office/powerpoint/2010/main" val="595747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59</a:t>
            </a:fld>
            <a:endParaRPr lang="en-US"/>
          </a:p>
        </p:txBody>
      </p:sp>
    </p:spTree>
    <p:extLst>
      <p:ext uri="{BB962C8B-B14F-4D97-AF65-F5344CB8AC3E}">
        <p14:creationId xmlns:p14="http://schemas.microsoft.com/office/powerpoint/2010/main" val="155598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a:extLst>
              <a:ext uri="{FF2B5EF4-FFF2-40B4-BE49-F238E27FC236}">
                <a16:creationId xmlns:a16="http://schemas.microsoft.com/office/drawing/2014/main" id="{103BC402-2863-5A4F-BB90-4CA3FA0144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Notes Placeholder 2">
            <a:extLst>
              <a:ext uri="{FF2B5EF4-FFF2-40B4-BE49-F238E27FC236}">
                <a16:creationId xmlns:a16="http://schemas.microsoft.com/office/drawing/2014/main" id="{9D5AAEE2-6FB6-4E4E-8ECE-BC40EEE5DB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Have audience call out examples of team norms.</a:t>
            </a:r>
          </a:p>
          <a:p>
            <a:pPr lvl="1"/>
            <a:r>
              <a:rPr lang="en-US" altLang="en-US">
                <a:ea typeface="ＭＳ Ｐゴシック" panose="020B0600070205080204" pitchFamily="34" charset="-128"/>
              </a:rPr>
              <a:t>Examples:</a:t>
            </a:r>
          </a:p>
          <a:p>
            <a:pPr lvl="2"/>
            <a:r>
              <a:rPr lang="en-US" altLang="en-US">
                <a:ea typeface="ＭＳ Ｐゴシック" panose="020B0600070205080204" pitchFamily="34" charset="-128"/>
              </a:rPr>
              <a:t>Begin and end the meeting on time</a:t>
            </a:r>
          </a:p>
          <a:p>
            <a:pPr lvl="2"/>
            <a:r>
              <a:rPr lang="en-US" altLang="en-US">
                <a:ea typeface="ＭＳ Ｐゴシック" panose="020B0600070205080204" pitchFamily="34" charset="-128"/>
              </a:rPr>
              <a:t>Follow the agenda</a:t>
            </a:r>
          </a:p>
          <a:p>
            <a:pPr lvl="2"/>
            <a:r>
              <a:rPr lang="en-US" altLang="en-US">
                <a:ea typeface="ＭＳ Ｐゴシック" panose="020B0600070205080204" pitchFamily="34" charset="-128"/>
              </a:rPr>
              <a:t>Having a parking lot</a:t>
            </a:r>
          </a:p>
          <a:p>
            <a:pPr lvl="2"/>
            <a:r>
              <a:rPr lang="en-US" altLang="en-US">
                <a:ea typeface="ＭＳ Ｐゴシック" panose="020B0600070205080204" pitchFamily="34" charset="-128"/>
              </a:rPr>
              <a:t>What else?</a:t>
            </a:r>
          </a:p>
          <a:p>
            <a:endParaRPr lang="en-US" altLang="en-US">
              <a:ea typeface="ＭＳ Ｐゴシック" panose="020B0600070205080204" pitchFamily="34" charset="-128"/>
            </a:endParaRPr>
          </a:p>
          <a:p>
            <a:r>
              <a:rPr lang="en-US" altLang="en-US">
                <a:ea typeface="ＭＳ Ｐゴシック" panose="020B0600070205080204" pitchFamily="34" charset="-128"/>
              </a:rPr>
              <a:t>As we come together as learners and team members, it’s really important that we use our time during this training wisely so that we are most efficient.  Setting up norms and roles during this training is critically important because…Read SLIDE.  In a few… as leadership teams, you will spend some time creating your meeting norms and roles…that will be used throughout the training</a:t>
            </a:r>
            <a:r>
              <a:rPr lang="is-IS" altLang="en-US">
                <a:ea typeface="ＭＳ Ｐゴシック" panose="020B0600070205080204" pitchFamily="34" charset="-128"/>
              </a:rPr>
              <a:t>…</a:t>
            </a:r>
            <a:endParaRPr lang="en-US" altLang="en-US">
              <a:ea typeface="ＭＳ Ｐゴシック" panose="020B0600070205080204" pitchFamily="34" charset="-128"/>
            </a:endParaRPr>
          </a:p>
          <a:p>
            <a:r>
              <a:rPr lang="en-US" altLang="en-US">
                <a:ea typeface="ＭＳ Ｐゴシック" panose="020B0600070205080204" pitchFamily="34" charset="-128"/>
              </a:rPr>
              <a:t>Roles and responsibilities help team build internal capacity for holding effective and focused meetings</a:t>
            </a:r>
          </a:p>
          <a:p>
            <a:pPr eaLnBrk="1" hangingPunct="1">
              <a:spcBef>
                <a:spcPct val="0"/>
              </a:spcBef>
            </a:pPr>
            <a:r>
              <a:rPr lang="en-US" altLang="en-US">
                <a:latin typeface="Arial" panose="020B0604020202020204" pitchFamily="34" charset="0"/>
                <a:ea typeface="ＭＳ Ｐゴシック" panose="020B0600070205080204" pitchFamily="34" charset="-128"/>
                <a:hlinkClick r:id="rId3"/>
              </a:rPr>
              <a:t>http://www.schoolimprovementcoach.org/manual/7%20Norms%20and%20Roles.pdf</a:t>
            </a:r>
            <a:endParaRPr lang="en-US" altLang="en-US">
              <a:ea typeface="ＭＳ Ｐゴシック" panose="020B0600070205080204" pitchFamily="34" charset="-128"/>
            </a:endParaRPr>
          </a:p>
        </p:txBody>
      </p:sp>
      <p:sp>
        <p:nvSpPr>
          <p:cNvPr id="265219" name="Slide Number Placeholder 3">
            <a:extLst>
              <a:ext uri="{FF2B5EF4-FFF2-40B4-BE49-F238E27FC236}">
                <a16:creationId xmlns:a16="http://schemas.microsoft.com/office/drawing/2014/main" id="{5459338D-BEF0-9142-AB7E-2C797EFEC0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88F7BF-E7F2-704F-AE4A-D2A2C3043FBF}" type="slidenum">
              <a:rPr lang="en-US" altLang="en-US" sz="1200" smtClean="0">
                <a:latin typeface="Calibri" panose="020F0502020204030204" pitchFamily="34" charset="0"/>
              </a:rPr>
              <a:pPr/>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45255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Who are the essential people</a:t>
            </a:r>
            <a:r>
              <a:rPr lang="en-US" baseline="0" dirty="0"/>
              <a:t> to have on your individual student teams?</a:t>
            </a:r>
          </a:p>
          <a:p>
            <a:r>
              <a:rPr lang="en-US" baseline="0" dirty="0"/>
              <a:t>Goals to support child AS WELL AS the adults providing primary interventions with child.</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60</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61</a:t>
            </a:fld>
            <a:endParaRPr lang="en-US"/>
          </a:p>
        </p:txBody>
      </p:sp>
    </p:spTree>
    <p:extLst>
      <p:ext uri="{BB962C8B-B14F-4D97-AF65-F5344CB8AC3E}">
        <p14:creationId xmlns:p14="http://schemas.microsoft.com/office/powerpoint/2010/main" val="955877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63</a:t>
            </a:fld>
            <a:endParaRPr lang="en-US"/>
          </a:p>
        </p:txBody>
      </p:sp>
    </p:spTree>
    <p:extLst>
      <p:ext uri="{BB962C8B-B14F-4D97-AF65-F5344CB8AC3E}">
        <p14:creationId xmlns:p14="http://schemas.microsoft.com/office/powerpoint/2010/main" val="1938432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64</a:t>
            </a:fld>
            <a:endParaRPr lang="en-US"/>
          </a:p>
        </p:txBody>
      </p:sp>
    </p:spTree>
    <p:extLst>
      <p:ext uri="{BB962C8B-B14F-4D97-AF65-F5344CB8AC3E}">
        <p14:creationId xmlns:p14="http://schemas.microsoft.com/office/powerpoint/2010/main" val="4063296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65</a:t>
            </a:fld>
            <a:endParaRPr lang="en-US"/>
          </a:p>
        </p:txBody>
      </p:sp>
    </p:spTree>
    <p:extLst>
      <p:ext uri="{BB962C8B-B14F-4D97-AF65-F5344CB8AC3E}">
        <p14:creationId xmlns:p14="http://schemas.microsoft.com/office/powerpoint/2010/main" val="423814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 that they’re thinking about a real student but this is just practice </a:t>
            </a:r>
            <a:r>
              <a:rPr lang="en-US" b="1" dirty="0" err="1"/>
              <a:t>bc</a:t>
            </a:r>
            <a:r>
              <a:rPr lang="en-US" b="1" baseline="0" dirty="0"/>
              <a:t> you don’t have all the proper team members with you today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66</a:t>
            </a:fld>
            <a:endParaRPr lang="en-US"/>
          </a:p>
        </p:txBody>
      </p:sp>
    </p:spTree>
    <p:extLst>
      <p:ext uri="{BB962C8B-B14F-4D97-AF65-F5344CB8AC3E}">
        <p14:creationId xmlns:p14="http://schemas.microsoft.com/office/powerpoint/2010/main" val="514552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charset="0"/>
                <a:ea typeface="ＭＳ Ｐゴシック" charset="0"/>
                <a:cs typeface="ＭＳ Ｐゴシック" charset="0"/>
              </a:rPr>
              <a:t>Do you have people identified?</a:t>
            </a:r>
          </a:p>
          <a:p>
            <a:pPr eaLnBrk="1" hangingPunct="1">
              <a:spcBef>
                <a:spcPct val="0"/>
              </a:spcBef>
            </a:pPr>
            <a:r>
              <a:rPr lang="en-US" b="1" dirty="0">
                <a:latin typeface="Arial" charset="0"/>
                <a:ea typeface="ＭＳ Ｐゴシック" charset="0"/>
                <a:cs typeface="ＭＳ Ｐゴシック" charset="0"/>
              </a:rPr>
              <a:t>Do they feel competent and confident?</a:t>
            </a:r>
          </a:p>
          <a:p>
            <a:pPr eaLnBrk="1" hangingPunct="1">
              <a:spcBef>
                <a:spcPct val="0"/>
              </a:spcBef>
            </a:pPr>
            <a:r>
              <a:rPr lang="en-US" b="1" dirty="0">
                <a:latin typeface="Arial" charset="0"/>
                <a:ea typeface="ＭＳ Ｐゴシック" charset="0"/>
                <a:cs typeface="ＭＳ Ｐゴシック" charset="0"/>
              </a:rPr>
              <a:t>And are they doing them?</a:t>
            </a: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40097626" indent="-39614320" eaLnBrk="0" hangingPunct="0">
              <a:defRPr sz="2500">
                <a:solidFill>
                  <a:schemeClr val="tx1"/>
                </a:solidFill>
                <a:latin typeface="Calibri" charset="0"/>
                <a:ea typeface="ＭＳ Ｐゴシック" charset="0"/>
              </a:defRPr>
            </a:lvl2pPr>
            <a:lvl3pPr eaLnBrk="0" hangingPunct="0">
              <a:defRPr sz="2500">
                <a:solidFill>
                  <a:schemeClr val="tx1"/>
                </a:solidFill>
                <a:latin typeface="Calibri" charset="0"/>
                <a:ea typeface="ＭＳ Ｐゴシック" charset="0"/>
              </a:defRPr>
            </a:lvl3pPr>
            <a:lvl4pPr eaLnBrk="0" hangingPunct="0">
              <a:defRPr sz="2500">
                <a:solidFill>
                  <a:schemeClr val="tx1"/>
                </a:solidFill>
                <a:latin typeface="Calibri" charset="0"/>
                <a:ea typeface="ＭＳ Ｐゴシック" charset="0"/>
              </a:defRPr>
            </a:lvl4pPr>
            <a:lvl5pPr eaLnBrk="0" hangingPunct="0">
              <a:defRPr sz="2500">
                <a:solidFill>
                  <a:schemeClr val="tx1"/>
                </a:solidFill>
                <a:latin typeface="Calibri" charset="0"/>
                <a:ea typeface="ＭＳ Ｐゴシック" charset="0"/>
              </a:defRPr>
            </a:lvl5pPr>
            <a:lvl6pPr marL="483306" eaLnBrk="0" fontAlgn="base" hangingPunct="0">
              <a:spcBef>
                <a:spcPct val="0"/>
              </a:spcBef>
              <a:spcAft>
                <a:spcPct val="0"/>
              </a:spcAft>
              <a:defRPr sz="2500">
                <a:solidFill>
                  <a:schemeClr val="tx1"/>
                </a:solidFill>
                <a:latin typeface="Calibri" charset="0"/>
                <a:ea typeface="ＭＳ Ｐゴシック" charset="0"/>
              </a:defRPr>
            </a:lvl6pPr>
            <a:lvl7pPr marL="966612" eaLnBrk="0" fontAlgn="base" hangingPunct="0">
              <a:spcBef>
                <a:spcPct val="0"/>
              </a:spcBef>
              <a:spcAft>
                <a:spcPct val="0"/>
              </a:spcAft>
              <a:defRPr sz="2500">
                <a:solidFill>
                  <a:schemeClr val="tx1"/>
                </a:solidFill>
                <a:latin typeface="Calibri" charset="0"/>
                <a:ea typeface="ＭＳ Ｐゴシック" charset="0"/>
              </a:defRPr>
            </a:lvl7pPr>
            <a:lvl8pPr marL="1449918" eaLnBrk="0" fontAlgn="base" hangingPunct="0">
              <a:spcBef>
                <a:spcPct val="0"/>
              </a:spcBef>
              <a:spcAft>
                <a:spcPct val="0"/>
              </a:spcAft>
              <a:defRPr sz="2500">
                <a:solidFill>
                  <a:schemeClr val="tx1"/>
                </a:solidFill>
                <a:latin typeface="Calibri" charset="0"/>
                <a:ea typeface="ＭＳ Ｐゴシック" charset="0"/>
              </a:defRPr>
            </a:lvl8pPr>
            <a:lvl9pPr marL="1933224"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373D923-F20F-7241-89DE-D7D25D308D7E}" type="slidenum">
              <a:rPr lang="en-US" sz="1300"/>
              <a:pPr eaLnBrk="1" hangingPunct="1"/>
              <a:t>67</a:t>
            </a:fld>
            <a:endParaRPr lang="en-US" sz="1300"/>
          </a:p>
        </p:txBody>
      </p:sp>
    </p:spTree>
    <p:extLst>
      <p:ext uri="{BB962C8B-B14F-4D97-AF65-F5344CB8AC3E}">
        <p14:creationId xmlns:p14="http://schemas.microsoft.com/office/powerpoint/2010/main" val="2958417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68</a:t>
            </a:fld>
            <a:endParaRPr lang="en-US"/>
          </a:p>
        </p:txBody>
      </p:sp>
    </p:spTree>
    <p:extLst>
      <p:ext uri="{BB962C8B-B14F-4D97-AF65-F5344CB8AC3E}">
        <p14:creationId xmlns:p14="http://schemas.microsoft.com/office/powerpoint/2010/main" val="25868396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a:t>
            </a:r>
            <a:r>
              <a:rPr lang="en-US" baseline="0" dirty="0"/>
              <a:t> have in-house capacity for simple FBAs</a:t>
            </a:r>
            <a:endParaRPr lang="en-US" dirty="0"/>
          </a:p>
          <a:p>
            <a:r>
              <a:rPr lang="en-US" dirty="0"/>
              <a:t>This looks</a:t>
            </a:r>
            <a:r>
              <a:rPr lang="en-US" baseline="0" dirty="0"/>
              <a:t> like a dichotomy, but is really on a continuum</a:t>
            </a:r>
          </a:p>
          <a:p>
            <a:r>
              <a:rPr lang="en-US" baseline="0" dirty="0"/>
              <a:t>Know when to call in an “expert” or outside consultant</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69</a:t>
            </a:fld>
            <a:endParaRPr lang="en-US"/>
          </a:p>
        </p:txBody>
      </p:sp>
    </p:spTree>
    <p:extLst>
      <p:ext uri="{BB962C8B-B14F-4D97-AF65-F5344CB8AC3E}">
        <p14:creationId xmlns:p14="http://schemas.microsoft.com/office/powerpoint/2010/main" val="961559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70</a:t>
            </a:fld>
            <a:endParaRPr lang="en-US"/>
          </a:p>
        </p:txBody>
      </p:sp>
    </p:spTree>
    <p:extLst>
      <p:ext uri="{BB962C8B-B14F-4D97-AF65-F5344CB8AC3E}">
        <p14:creationId xmlns:p14="http://schemas.microsoft.com/office/powerpoint/2010/main" val="105856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0C6ED24E-E6B6-AB43-ACE7-41214683D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2" name="Notes Placeholder 2">
            <a:extLst>
              <a:ext uri="{FF2B5EF4-FFF2-40B4-BE49-F238E27FC236}">
                <a16:creationId xmlns:a16="http://schemas.microsoft.com/office/drawing/2014/main" id="{8F3FB93A-43F2-5041-9267-ADDCFBBDB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Have team do norm matrix</a:t>
            </a:r>
          </a:p>
        </p:txBody>
      </p:sp>
      <p:sp>
        <p:nvSpPr>
          <p:cNvPr id="266243" name="Slide Number Placeholder 3">
            <a:extLst>
              <a:ext uri="{FF2B5EF4-FFF2-40B4-BE49-F238E27FC236}">
                <a16:creationId xmlns:a16="http://schemas.microsoft.com/office/drawing/2014/main" id="{3360F14B-1C20-C84C-BBFC-F6C52C59BD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47EE5E-B813-A948-B585-1EB5E6C9006F}" type="slidenum">
              <a:rPr lang="en-US" altLang="en-US" smtClean="0"/>
              <a:pPr>
                <a:spcBef>
                  <a:spcPct val="0"/>
                </a:spcBef>
              </a:pPr>
              <a:t>12</a:t>
            </a:fld>
            <a:endParaRPr lang="en-US" altLang="en-US"/>
          </a:p>
        </p:txBody>
      </p:sp>
    </p:spTree>
    <p:extLst>
      <p:ext uri="{BB962C8B-B14F-4D97-AF65-F5344CB8AC3E}">
        <p14:creationId xmlns:p14="http://schemas.microsoft.com/office/powerpoint/2010/main" val="439470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prstTxWarp prst="textNoShape">
              <a:avLst/>
            </a:prstTxWarp>
          </a:bodyPr>
          <a:lstStyle/>
          <a:p>
            <a:pPr algn="r"/>
            <a:fld id="{259BD14B-12F4-2E4E-9353-4F577F832828}" type="slidenum">
              <a:rPr lang="en-US" sz="1300">
                <a:latin typeface="Calibri" pitchFamily="19" charset="0"/>
              </a:rPr>
              <a:pPr algn="r"/>
              <a:t>71</a:t>
            </a:fld>
            <a:endParaRPr lang="en-US" sz="1300">
              <a:latin typeface="Calibri" pitchFamily="19" charset="0"/>
            </a:endParaRPr>
          </a:p>
        </p:txBody>
      </p:sp>
      <p:sp>
        <p:nvSpPr>
          <p:cNvPr id="47107" name="Rectangle 2"/>
          <p:cNvSpPr>
            <a:spLocks noGrp="1" noRot="1" noChangeAspect="1" noChangeArrowheads="1" noTextEdit="1"/>
          </p:cNvSpPr>
          <p:nvPr>
            <p:ph type="sldImg"/>
          </p:nvPr>
        </p:nvSpPr>
        <p:spPr>
          <a:xfrm>
            <a:off x="1266825" y="727075"/>
            <a:ext cx="4781550" cy="3586163"/>
          </a:xfrm>
          <a:ln cap="flat">
            <a:solidFill>
              <a:schemeClr val="tx1"/>
            </a:solidFill>
          </a:ln>
        </p:spPr>
      </p:sp>
      <p:sp>
        <p:nvSpPr>
          <p:cNvPr id="47108" name="Rectangle 3"/>
          <p:cNvSpPr>
            <a:spLocks noGrp="1" noChangeArrowheads="1"/>
          </p:cNvSpPr>
          <p:nvPr>
            <p:ph type="body" idx="1"/>
          </p:nvPr>
        </p:nvSpPr>
        <p:spPr>
          <a:xfrm>
            <a:off x="975360" y="4560570"/>
            <a:ext cx="5364480" cy="4320540"/>
          </a:xfrm>
          <a:noFill/>
          <a:ln/>
        </p:spPr>
        <p:txBody>
          <a:bodyPr lIns="95654" tIns="46988" rIns="95654" bIns="46988"/>
          <a:lstStyle/>
          <a:p>
            <a:pPr eaLnBrk="1" hangingPunct="1">
              <a:spcBef>
                <a:spcPct val="0"/>
              </a:spcBef>
            </a:pPr>
            <a:endParaRPr lang="en-US">
              <a:latin typeface="Arial" pitchFamily="19" charset="0"/>
              <a:ea typeface="ＭＳ Ｐゴシック" pitchFamily="19" charset="-128"/>
              <a:cs typeface="ＭＳ Ｐゴシック" pitchFamily="19" charset="-128"/>
            </a:endParaRPr>
          </a:p>
        </p:txBody>
      </p:sp>
    </p:spTree>
    <p:extLst>
      <p:ext uri="{BB962C8B-B14F-4D97-AF65-F5344CB8AC3E}">
        <p14:creationId xmlns:p14="http://schemas.microsoft.com/office/powerpoint/2010/main" val="19817561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72</a:t>
            </a:fld>
            <a:endParaRPr lang="en-US"/>
          </a:p>
        </p:txBody>
      </p:sp>
    </p:spTree>
    <p:extLst>
      <p:ext uri="{BB962C8B-B14F-4D97-AF65-F5344CB8AC3E}">
        <p14:creationId xmlns:p14="http://schemas.microsoft.com/office/powerpoint/2010/main" val="989415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73</a:t>
            </a:fld>
            <a:endParaRPr lang="en-US"/>
          </a:p>
        </p:txBody>
      </p:sp>
    </p:spTree>
    <p:extLst>
      <p:ext uri="{BB962C8B-B14F-4D97-AF65-F5344CB8AC3E}">
        <p14:creationId xmlns:p14="http://schemas.microsoft.com/office/powerpoint/2010/main" val="11736955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74</a:t>
            </a:fld>
            <a:endParaRPr lang="en-US"/>
          </a:p>
        </p:txBody>
      </p:sp>
    </p:spTree>
    <p:extLst>
      <p:ext uri="{BB962C8B-B14F-4D97-AF65-F5344CB8AC3E}">
        <p14:creationId xmlns:p14="http://schemas.microsoft.com/office/powerpoint/2010/main" val="21073174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 15 minutes 10:35-10:50</a:t>
            </a:r>
          </a:p>
          <a:p>
            <a:r>
              <a:rPr lang="en-US" dirty="0"/>
              <a:t>NOW BREAK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75</a:t>
            </a:fld>
            <a:endParaRPr lang="en-US"/>
          </a:p>
        </p:txBody>
      </p:sp>
    </p:spTree>
    <p:extLst>
      <p:ext uri="{BB962C8B-B14F-4D97-AF65-F5344CB8AC3E}">
        <p14:creationId xmlns:p14="http://schemas.microsoft.com/office/powerpoint/2010/main" val="3312317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76</a:t>
            </a:fld>
            <a:endParaRPr lang="en-US"/>
          </a:p>
        </p:txBody>
      </p:sp>
    </p:spTree>
    <p:extLst>
      <p:ext uri="{BB962C8B-B14F-4D97-AF65-F5344CB8AC3E}">
        <p14:creationId xmlns:p14="http://schemas.microsoft.com/office/powerpoint/2010/main" val="65902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2200" dirty="0"/>
              <a:t>Comprehensive, evidence-based, and systemic approach to teaching and learning that unifies general and special education in a deliberate, intentional, ongoing collaboration designed to meet academic and non-academic needs and improve learning for all students through increasingly differentiated and intensified assessment, instruction, and intervention provided by qualified professionals with appropriate expertise.</a:t>
            </a:r>
            <a:endParaRPr lang="en-US" altLang="en-US" sz="2200" dirty="0"/>
          </a:p>
          <a:p>
            <a:endParaRPr lang="en-US" dirty="0"/>
          </a:p>
        </p:txBody>
      </p:sp>
      <p:sp>
        <p:nvSpPr>
          <p:cNvPr id="4" name="Slide Number Placeholder 3"/>
          <p:cNvSpPr>
            <a:spLocks noGrp="1"/>
          </p:cNvSpPr>
          <p:nvPr>
            <p:ph type="sldNum" sz="quarter" idx="10"/>
          </p:nvPr>
        </p:nvSpPr>
        <p:spPr/>
        <p:txBody>
          <a:bodyPr/>
          <a:lstStyle/>
          <a:p>
            <a:fld id="{74CDAB21-87C1-934F-B341-6C6F7FCF9DA6}" type="slidenum">
              <a:rPr lang="en-US" smtClean="0"/>
              <a:t>13</a:t>
            </a:fld>
            <a:endParaRPr lang="en-US" dirty="0"/>
          </a:p>
        </p:txBody>
      </p:sp>
    </p:spTree>
    <p:extLst>
      <p:ext uri="{BB962C8B-B14F-4D97-AF65-F5344CB8AC3E}">
        <p14:creationId xmlns:p14="http://schemas.microsoft.com/office/powerpoint/2010/main" val="222958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5 Components of MTSS cuts across Data, Systems and Practices</a:t>
            </a:r>
          </a:p>
        </p:txBody>
      </p:sp>
      <p:sp>
        <p:nvSpPr>
          <p:cNvPr id="5222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3E278B3D-2D37-3240-9F52-6408CC785D9D}" type="slidenum">
              <a:rPr lang="en-US" altLang="en-US"/>
              <a:pPr>
                <a:spcBef>
                  <a:spcPct val="0"/>
                </a:spcBef>
              </a:pPr>
              <a:t>15</a:t>
            </a:fld>
            <a:endParaRPr lang="en-US" altLang="en-US"/>
          </a:p>
        </p:txBody>
      </p:sp>
    </p:spTree>
    <p:extLst>
      <p:ext uri="{BB962C8B-B14F-4D97-AF65-F5344CB8AC3E}">
        <p14:creationId xmlns:p14="http://schemas.microsoft.com/office/powerpoint/2010/main" val="59320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900"/>
              <a:t>Why – consistent response for students and staff</a:t>
            </a:r>
          </a:p>
          <a:p>
            <a:endParaRPr lang="en-US" altLang="en-US" sz="1900"/>
          </a:p>
          <a:p>
            <a:r>
              <a:rPr lang="en-US" altLang="en-US" sz="1900"/>
              <a:t>Clearly articulated plan and framework</a:t>
            </a:r>
          </a:p>
          <a:p>
            <a:endParaRPr lang="en-US" altLang="en-US" sz="1900"/>
          </a:p>
          <a:p>
            <a:r>
              <a:rPr lang="en-US" altLang="en-US" sz="1900"/>
              <a:t>Review of data to demonstrate success and challenges</a:t>
            </a:r>
          </a:p>
        </p:txBody>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2B0DD807-1EDF-044A-97FA-F10F435B4708}" type="slidenum">
              <a:rPr lang="en-US" altLang="en-US">
                <a:solidFill>
                  <a:srgbClr val="000000"/>
                </a:solidFill>
              </a:rPr>
              <a:pPr defTabSz="957468">
                <a:spcBef>
                  <a:spcPct val="0"/>
                </a:spcBef>
              </a:pPr>
              <a:t>16</a:t>
            </a:fld>
            <a:endParaRPr lang="en-US" altLang="en-US">
              <a:solidFill>
                <a:srgbClr val="000000"/>
              </a:solidFill>
            </a:endParaRPr>
          </a:p>
        </p:txBody>
      </p:sp>
    </p:spTree>
    <p:extLst>
      <p:ext uri="{BB962C8B-B14F-4D97-AF65-F5344CB8AC3E}">
        <p14:creationId xmlns:p14="http://schemas.microsoft.com/office/powerpoint/2010/main" val="89442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8"/>
            <a:ext cx="6019800" cy="1927225"/>
          </a:xfrm>
        </p:spPr>
        <p:txBody>
          <a:bodyPr anchor="b">
            <a:noAutofit/>
          </a:bodyPr>
          <a:lstStyle>
            <a:lvl1pPr algn="l">
              <a:defRPr sz="5400" cap="none" baseline="0">
                <a:solidFill>
                  <a:srgbClr val="FF0000"/>
                </a:solidFill>
              </a:defRPr>
            </a:lvl1pPr>
          </a:lstStyle>
          <a:p>
            <a:r>
              <a:rPr lang="en-US" dirty="0"/>
              <a:t>Title</a:t>
            </a:r>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0FFA4CA2-3002-A349-9747-D12CF850C123}" type="slidenum">
              <a:rPr lang="en-US" smtClean="0"/>
              <a:pPr>
                <a:defRPr/>
              </a:pPr>
              <a:t>‹#›</a:t>
            </a:fld>
            <a:endParaRPr lang="en-US"/>
          </a:p>
        </p:txBody>
      </p:sp>
    </p:spTree>
    <p:extLst>
      <p:ext uri="{BB962C8B-B14F-4D97-AF65-F5344CB8AC3E}">
        <p14:creationId xmlns:p14="http://schemas.microsoft.com/office/powerpoint/2010/main" val="2511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18683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277025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3"/>
            <a:ext cx="6019800" cy="1927225"/>
          </a:xfrm>
        </p:spPr>
        <p:txBody>
          <a:bodyPr anchor="b">
            <a:noAutofit/>
          </a:bodyPr>
          <a:lstStyle>
            <a:lvl1pPr algn="l">
              <a:defRPr sz="5400" b="1" cap="none" baseline="0">
                <a:latin typeface="Century Gothic"/>
                <a:cs typeface="Century Gothic"/>
              </a:defRPr>
            </a:lvl1pPr>
          </a:lstStyle>
          <a:p>
            <a:r>
              <a:rPr lang="en-US" dirty="0"/>
              <a:t>Title</a:t>
            </a:r>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A4CA2-3002-A349-9747-D12CF850C123}" type="slidenum">
              <a:rPr lang="en-US"/>
              <a:pPr>
                <a:defRPr/>
              </a:pPr>
              <a:t>‹#›</a:t>
            </a:fld>
            <a:endParaRPr lang="en-US"/>
          </a:p>
        </p:txBody>
      </p:sp>
      <p:sp>
        <p:nvSpPr>
          <p:cNvPr id="9" name="Isosceles Triangle 8"/>
          <p:cNvSpPr/>
          <p:nvPr userDrawn="1"/>
        </p:nvSpPr>
        <p:spPr>
          <a:xfrm>
            <a:off x="4267200" y="-736600"/>
            <a:ext cx="6858000" cy="7620000"/>
          </a:xfrm>
          <a:prstGeom prst="triangl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277050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CC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spTree>
    <p:extLst>
      <p:ext uri="{BB962C8B-B14F-4D97-AF65-F5344CB8AC3E}">
        <p14:creationId xmlns:p14="http://schemas.microsoft.com/office/powerpoint/2010/main" val="1466252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8015240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latin typeface="Gill Sans MT"/>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AA9534-23F2-7C46-BAA5-2A1F4F60D078}" type="slidenum">
              <a:rPr lang="en-US"/>
              <a:pPr>
                <a:defRPr/>
              </a:pPr>
              <a:t>‹#›</a:t>
            </a:fld>
            <a:endParaRPr lang="en-US"/>
          </a:p>
        </p:txBody>
      </p:sp>
    </p:spTree>
    <p:extLst>
      <p:ext uri="{BB962C8B-B14F-4D97-AF65-F5344CB8AC3E}">
        <p14:creationId xmlns:p14="http://schemas.microsoft.com/office/powerpoint/2010/main" val="340373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1"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1811357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113120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78630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66"/>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991837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bg1"/>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pic>
        <p:nvPicPr>
          <p:cNvPr id="9" name="Picture 8"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33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530759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64718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395877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041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975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95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877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1376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2151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28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66509626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7000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05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599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3/26/18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6089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3546"/>
            <a:ext cx="7772400" cy="1470025"/>
          </a:xfrm>
          <a:noFill/>
        </p:spPr>
        <p:txBody>
          <a:bodyPr/>
          <a:lstStyle/>
          <a:p>
            <a:r>
              <a:rPr lang="en-US" dirty="0"/>
              <a:t>Click to edit Master title style</a:t>
            </a:r>
          </a:p>
        </p:txBody>
      </p:sp>
      <p:sp>
        <p:nvSpPr>
          <p:cNvPr id="3" name="Subtitle 2"/>
          <p:cNvSpPr>
            <a:spLocks noGrp="1"/>
          </p:cNvSpPr>
          <p:nvPr>
            <p:ph type="subTitle" idx="1"/>
          </p:nvPr>
        </p:nvSpPr>
        <p:spPr>
          <a:xfrm>
            <a:off x="1462325" y="2583294"/>
            <a:ext cx="6400800" cy="12051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3/26/18</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pic>
        <p:nvPicPr>
          <p:cNvPr id="10" name="Picture 9">
            <a:extLst>
              <a:ext uri="{FF2B5EF4-FFF2-40B4-BE49-F238E27FC236}">
                <a16:creationId xmlns:a16="http://schemas.microsoft.com/office/drawing/2014/main" id="{29509357-57DF-354B-84A0-B0F768E1873C}"/>
              </a:ext>
            </a:extLst>
          </p:cNvPr>
          <p:cNvPicPr>
            <a:picLocks noChangeAspect="1"/>
          </p:cNvPicPr>
          <p:nvPr userDrawn="1"/>
        </p:nvPicPr>
        <p:blipFill>
          <a:blip r:embed="rId2"/>
          <a:stretch>
            <a:fillRect/>
          </a:stretch>
        </p:blipFill>
        <p:spPr>
          <a:xfrm>
            <a:off x="2590800" y="3657600"/>
            <a:ext cx="3887307" cy="2595728"/>
          </a:xfrm>
          <a:prstGeom prst="rect">
            <a:avLst/>
          </a:prstGeom>
        </p:spPr>
      </p:pic>
    </p:spTree>
    <p:extLst>
      <p:ext uri="{BB962C8B-B14F-4D97-AF65-F5344CB8AC3E}">
        <p14:creationId xmlns:p14="http://schemas.microsoft.com/office/powerpoint/2010/main" val="3491366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1696891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44398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3/26/18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2953910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3/26/18</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2852524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3/26/18</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265543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52AA9534-23F2-7C46-BAA5-2A1F4F60D078}" type="slidenum">
              <a:rPr lang="en-US" smtClean="0"/>
              <a:pPr>
                <a:defRPr/>
              </a:pPr>
              <a:t>‹#›</a:t>
            </a:fld>
            <a:endParaRPr lang="en-US" dirty="0"/>
          </a:p>
        </p:txBody>
      </p:sp>
      <p:pic>
        <p:nvPicPr>
          <p:cNvPr id="10" name="Picture 9"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71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3/26/18</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065355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3/26/18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299564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3/26/18</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218705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981156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3/26/18</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16060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5"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325916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54078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151420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71"/>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8493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394753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1600200"/>
            <a:ext cx="8229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4603B"/>
                </a:solidFill>
              </a:defRPr>
            </a:lvl1pPr>
          </a:lstStyle>
          <a:p>
            <a:pPr>
              <a:defRPr/>
            </a:pPr>
            <a:fld id="{189EA391-E0CF-B44C-BF8C-985B798E7669}" type="slidenum">
              <a:rPr lang="en-US" smtClean="0"/>
              <a:pPr>
                <a:defRPr/>
              </a:pPr>
              <a:t>‹#›</a:t>
            </a:fld>
            <a:endParaRPr lang="en-US" dirty="0"/>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4155" r:id="rId1"/>
    <p:sldLayoutId id="2147484148" r:id="rId2"/>
    <p:sldLayoutId id="2147484156" r:id="rId3"/>
    <p:sldLayoutId id="2147484149" r:id="rId4"/>
    <p:sldLayoutId id="2147484157" r:id="rId5"/>
    <p:sldLayoutId id="2147484150" r:id="rId6"/>
    <p:sldLayoutId id="2147484151" r:id="rId7"/>
    <p:sldLayoutId id="2147484158" r:id="rId8"/>
    <p:sldLayoutId id="2147484152" r:id="rId9"/>
    <p:sldLayoutId id="2147484153" r:id="rId10"/>
    <p:sldLayoutId id="2147484154" r:id="rId11"/>
  </p:sldLayoutIdLst>
  <p:txStyles>
    <p:titleStyle>
      <a:lvl1pPr algn="l" rtl="0" eaLnBrk="0" fontAlgn="base" hangingPunct="0">
        <a:spcBef>
          <a:spcPct val="0"/>
        </a:spcBef>
        <a:spcAft>
          <a:spcPct val="0"/>
        </a:spcAft>
        <a:defRPr sz="4000" b="1" kern="1200" spc="-100">
          <a:solidFill>
            <a:srgbClr val="FF0000"/>
          </a:solidFill>
          <a:latin typeface="Century Gothic"/>
          <a:ea typeface="ＭＳ Ｐゴシック" charset="-128"/>
          <a:cs typeface="Century Gothic"/>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Century Gothic"/>
          <a:ea typeface="ＭＳ Ｐゴシック" charset="-128"/>
          <a:cs typeface="Century Gothic"/>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entury Gothic"/>
          <a:ea typeface="ＭＳ Ｐゴシック" charset="-128"/>
          <a:cs typeface="Century Gothic"/>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Century Gothic"/>
          <a:ea typeface="ＭＳ Ｐゴシック" charset="-128"/>
          <a:cs typeface="Century Gothic"/>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Century Gothic"/>
          <a:ea typeface="ＭＳ Ｐゴシック" charset="-128"/>
          <a:cs typeface="Century Gothic"/>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Century Gothic"/>
          <a:ea typeface="ＭＳ Ｐゴシック" charset="-128"/>
          <a:cs typeface="Century Gothic"/>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Gill Sans MT"/>
            </a:endParaRP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CC0000"/>
                </a:solidFill>
              </a:defRPr>
            </a:lvl1pPr>
          </a:lstStyle>
          <a:p>
            <a:pPr>
              <a:defRPr/>
            </a:pPr>
            <a:fld id="{189EA391-E0CF-B44C-BF8C-985B798E7669}" type="slidenum">
              <a:rPr lang="en-US" smtClean="0"/>
              <a:pPr>
                <a:defRPr/>
              </a:pPr>
              <a:t>‹#›</a:t>
            </a:fld>
            <a:endParaRPr lang="en-US"/>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59498007"/>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eaLnBrk="0" fontAlgn="base" hangingPunct="0">
        <a:spcBef>
          <a:spcPct val="0"/>
        </a:spcBef>
        <a:spcAft>
          <a:spcPct val="0"/>
        </a:spcAft>
        <a:defRPr sz="4000" kern="1200" spc="-100">
          <a:solidFill>
            <a:srgbClr val="CC0000"/>
          </a:solidFill>
          <a:latin typeface="Avenir Black"/>
          <a:ea typeface="ＭＳ Ｐゴシック" charset="-128"/>
          <a:cs typeface="Avenir Black"/>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Avenir Book"/>
          <a:ea typeface="ＭＳ Ｐゴシック" charset="-128"/>
          <a:cs typeface="Avenir Book"/>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Avenir Book"/>
          <a:ea typeface="ＭＳ Ｐゴシック" charset="-128"/>
          <a:cs typeface="Avenir Book"/>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Avenir Book"/>
          <a:ea typeface="ＭＳ Ｐゴシック" charset="-128"/>
          <a:cs typeface="Avenir Book"/>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Avenir Book"/>
          <a:ea typeface="ＭＳ Ｐゴシック" charset="-128"/>
          <a:cs typeface="Avenir Book"/>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Avenir Book"/>
          <a:ea typeface="ＭＳ Ｐゴシック" charset="-128"/>
          <a:cs typeface="Avenir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716B94D-BFF1-4840-A690-3F01E02282FD}" type="datetimeFigureOut">
              <a:rPr lang="en-US" smtClean="0">
                <a:solidFill>
                  <a:prstClr val="black">
                    <a:tint val="75000"/>
                  </a:prstClr>
                </a:solidFill>
                <a:latin typeface="Calibri"/>
                <a:ea typeface="+mn-ea"/>
                <a:cs typeface="+mn-cs"/>
              </a:rPr>
              <a:pPr defTabSz="457200" fontAlgn="auto">
                <a:spcBef>
                  <a:spcPts val="0"/>
                </a:spcBef>
                <a:spcAft>
                  <a:spcPts val="0"/>
                </a:spcAft>
              </a:pPr>
              <a:t>3/26/18</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F9C360D-4983-AD4B-98CA-048632CC9E08}"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9662625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4465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defRPr/>
            </a:pPr>
            <a:fld id="{C127C4BE-1FFF-D24F-9550-EB471F855213}" type="datetime1">
              <a:rPr lang="en-US"/>
              <a:pPr defTabSz="457200">
                <a:defRPr/>
              </a:pPr>
              <a:t>3/26/18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a:defRPr/>
            </a:pPr>
            <a:fld id="{982CF3F3-9A5D-1344-A026-60C4E8FC3133}" type="slidenum">
              <a:rPr lang="en-US"/>
              <a:pPr defTabSz="457200">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94575" y="6251575"/>
            <a:ext cx="1685925"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163" y="6153150"/>
            <a:ext cx="1874837"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02525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bisvermont.org/training-resources/intensive-training/" TargetMode="External"/><Relationship Id="rId2" Type="http://schemas.openxmlformats.org/officeDocument/2006/relationships/hyperlink" Target="http://www.pbisvermont.org/" TargetMode="Externa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http://www.online-stopwatch.com/candle-timer/"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file:///Users/jesse/Documents/mystuff/Wraparound/Wrap-PBIS/Vermont/2012/OverviewMeeting-5-5-12/!OLE_LINK5"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5.jp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3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hyperlink" Target="http://www.vermontfamilynetwork.org" TargetMode="External"/><Relationship Id="rId2" Type="http://schemas.openxmlformats.org/officeDocument/2006/relationships/notesSlide" Target="../notesSlides/notesSlide46.xm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hyperlink" Target="http://www.wcax.com/story/28128871/vt-school-tackles-behavior-intervention-strategies" TargetMode="External"/><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3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3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1.xml"/><Relationship Id="rId1" Type="http://schemas.openxmlformats.org/officeDocument/2006/relationships/slideLayout" Target="../slideLayouts/slideLayout3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www.pbisvermont.org/"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hyperlink" Target="https://drive.google.com/open?id=1Sg8NRZ0D2910jioQc8_joV_Evln04J7t2aOkgRmjZW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ctrTitle"/>
          </p:nvPr>
        </p:nvSpPr>
        <p:spPr>
          <a:xfrm>
            <a:off x="-12510" y="0"/>
            <a:ext cx="9144000" cy="2209800"/>
          </a:xfrm>
          <a:noFill/>
          <a:extLst>
            <a:ext uri="{909E8E84-426E-40dd-AFC4-6F175D3DCCD1}">
              <a14:hiddenFill xmlns="" xmlns:a14="http://schemas.microsoft.com/office/drawing/2010/main">
                <a:solidFill>
                  <a:srgbClr val="FF0000"/>
                </a:solidFill>
              </a14:hiddenFill>
            </a:ext>
          </a:extLst>
        </p:spPr>
        <p:txBody>
          <a:bodyPr/>
          <a:lstStyle/>
          <a:p>
            <a:br>
              <a:rPr lang="en-US" altLang="en-US" sz="3600" dirty="0"/>
            </a:br>
            <a:r>
              <a:rPr lang="en-US" altLang="en-US" sz="3600" dirty="0"/>
              <a:t>VTPBIS Leadership Team Training  </a:t>
            </a:r>
            <a:br>
              <a:rPr lang="en-US" altLang="en-US" sz="3600" dirty="0"/>
            </a:br>
            <a:r>
              <a:rPr lang="en-US" altLang="en-US" sz="3600" dirty="0"/>
              <a:t>Within a Multi-Tiered System of Supports </a:t>
            </a:r>
            <a:br>
              <a:rPr lang="en-US" altLang="en-US" sz="3600" dirty="0"/>
            </a:br>
            <a:r>
              <a:rPr lang="en-US" altLang="en-US" sz="3600" dirty="0"/>
              <a:t>Intensive Level</a:t>
            </a:r>
            <a:endParaRPr lang="en-US" altLang="en-US" sz="2800" dirty="0"/>
          </a:p>
        </p:txBody>
      </p:sp>
      <p:sp>
        <p:nvSpPr>
          <p:cNvPr id="23554" name="TextBox 2"/>
          <p:cNvSpPr txBox="1">
            <a:spLocks noChangeArrowheads="1"/>
          </p:cNvSpPr>
          <p:nvPr/>
        </p:nvSpPr>
        <p:spPr bwMode="auto">
          <a:xfrm>
            <a:off x="2422163" y="2209800"/>
            <a:ext cx="427465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dirty="0"/>
              <a:t>Presented by:</a:t>
            </a:r>
            <a:br>
              <a:rPr lang="en-US" altLang="en-US" sz="2400" dirty="0"/>
            </a:br>
            <a:r>
              <a:rPr lang="en-US" altLang="en-US" sz="2400" dirty="0"/>
              <a:t>Ken </a:t>
            </a:r>
            <a:r>
              <a:rPr lang="en-US" altLang="en-US" sz="2400" dirty="0" err="1"/>
              <a:t>Kramberg</a:t>
            </a:r>
            <a:r>
              <a:rPr lang="en-US" altLang="en-US" sz="2400" dirty="0"/>
              <a:t> and Teri Brooks</a:t>
            </a:r>
          </a:p>
          <a:p>
            <a:pPr algn="ctr" eaLnBrk="1" hangingPunct="1">
              <a:spcBef>
                <a:spcPct val="0"/>
              </a:spcBef>
              <a:buFontTx/>
              <a:buNone/>
            </a:pPr>
            <a:r>
              <a:rPr lang="en-US" altLang="en-US" sz="2400" dirty="0"/>
              <a:t>March 2018</a:t>
            </a:r>
          </a:p>
        </p:txBody>
      </p:sp>
      <p:sp>
        <p:nvSpPr>
          <p:cNvPr id="2" name="TextBox 1">
            <a:extLst>
              <a:ext uri="{FF2B5EF4-FFF2-40B4-BE49-F238E27FC236}">
                <a16:creationId xmlns:a16="http://schemas.microsoft.com/office/drawing/2014/main" id="{4F014E82-D0B1-8D4D-9753-D0E5CEA8356B}"/>
              </a:ext>
            </a:extLst>
          </p:cNvPr>
          <p:cNvSpPr txBox="1"/>
          <p:nvPr/>
        </p:nvSpPr>
        <p:spPr>
          <a:xfrm>
            <a:off x="315448" y="2438400"/>
            <a:ext cx="1828800" cy="1477328"/>
          </a:xfrm>
          <a:prstGeom prst="rect">
            <a:avLst/>
          </a:prstGeom>
          <a:noFill/>
        </p:spPr>
        <p:txBody>
          <a:bodyPr wrap="square" rtlCol="0">
            <a:spAutoFit/>
          </a:bodyPr>
          <a:lstStyle/>
          <a:p>
            <a:r>
              <a:rPr lang="en-US" altLang="en-US" b="1" dirty="0">
                <a:solidFill>
                  <a:srgbClr val="0000FF"/>
                </a:solidFill>
              </a:rPr>
              <a:t>If you’re tweeting, use #VTPBIS or @VTPBIS</a:t>
            </a:r>
          </a:p>
          <a:p>
            <a:endParaRPr lang="en-US" dirty="0"/>
          </a:p>
        </p:txBody>
      </p:sp>
      <p:sp>
        <p:nvSpPr>
          <p:cNvPr id="3" name="TextBox 2">
            <a:extLst>
              <a:ext uri="{FF2B5EF4-FFF2-40B4-BE49-F238E27FC236}">
                <a16:creationId xmlns:a16="http://schemas.microsoft.com/office/drawing/2014/main" id="{2488DF33-8D56-1943-AE3A-E081FA4F1CBC}"/>
              </a:ext>
            </a:extLst>
          </p:cNvPr>
          <p:cNvSpPr txBox="1"/>
          <p:nvPr/>
        </p:nvSpPr>
        <p:spPr>
          <a:xfrm>
            <a:off x="3505200" y="6324600"/>
            <a:ext cx="2454583" cy="369332"/>
          </a:xfrm>
          <a:prstGeom prst="rect">
            <a:avLst/>
          </a:prstGeom>
          <a:noFill/>
        </p:spPr>
        <p:txBody>
          <a:bodyPr wrap="none" rtlCol="0">
            <a:spAutoFit/>
          </a:bodyPr>
          <a:lstStyle/>
          <a:p>
            <a:r>
              <a:rPr lang="en-US" dirty="0">
                <a:hlinkClick r:id="rId2"/>
              </a:rPr>
              <a:t>www.pbisvermont.org</a:t>
            </a:r>
            <a:r>
              <a:rPr lang="en-US" dirty="0"/>
              <a:t> </a:t>
            </a:r>
          </a:p>
        </p:txBody>
      </p:sp>
      <p:sp>
        <p:nvSpPr>
          <p:cNvPr id="7" name="TextBox 6">
            <a:extLst>
              <a:ext uri="{FF2B5EF4-FFF2-40B4-BE49-F238E27FC236}">
                <a16:creationId xmlns:a16="http://schemas.microsoft.com/office/drawing/2014/main" id="{3F401457-806B-8944-83A4-1716CDD12798}"/>
              </a:ext>
            </a:extLst>
          </p:cNvPr>
          <p:cNvSpPr txBox="1"/>
          <p:nvPr/>
        </p:nvSpPr>
        <p:spPr>
          <a:xfrm>
            <a:off x="447058" y="4367901"/>
            <a:ext cx="1565580" cy="1323439"/>
          </a:xfrm>
          <a:prstGeom prst="rect">
            <a:avLst/>
          </a:prstGeom>
          <a:noFill/>
        </p:spPr>
        <p:txBody>
          <a:bodyPr wrap="square" rtlCol="0">
            <a:spAutoFit/>
          </a:bodyPr>
          <a:lstStyle/>
          <a:p>
            <a:pPr algn="ctr"/>
            <a:r>
              <a:rPr lang="en-US" sz="2000" dirty="0">
                <a:latin typeface="+mn-lt"/>
              </a:rPr>
              <a:t>Wifi Information:</a:t>
            </a:r>
          </a:p>
          <a:p>
            <a:pPr algn="ctr"/>
            <a:r>
              <a:rPr lang="en-US" sz="2000" dirty="0" err="1">
                <a:latin typeface="+mn-lt"/>
              </a:rPr>
              <a:t>LMRguest</a:t>
            </a:r>
            <a:endParaRPr lang="en-US" sz="2000" dirty="0">
              <a:latin typeface="+mn-lt"/>
            </a:endParaRPr>
          </a:p>
          <a:p>
            <a:pPr algn="ctr"/>
            <a:endParaRPr lang="en-US" sz="2000" dirty="0">
              <a:latin typeface="+mn-lt"/>
            </a:endParaRPr>
          </a:p>
        </p:txBody>
      </p:sp>
      <p:sp>
        <p:nvSpPr>
          <p:cNvPr id="9" name="TextBox 8">
            <a:extLst>
              <a:ext uri="{FF2B5EF4-FFF2-40B4-BE49-F238E27FC236}">
                <a16:creationId xmlns:a16="http://schemas.microsoft.com/office/drawing/2014/main" id="{2F00A781-92A2-7C44-9212-37C2CF014CB0}"/>
              </a:ext>
            </a:extLst>
          </p:cNvPr>
          <p:cNvSpPr txBox="1"/>
          <p:nvPr/>
        </p:nvSpPr>
        <p:spPr>
          <a:xfrm>
            <a:off x="6661560" y="4367901"/>
            <a:ext cx="2286000" cy="1631216"/>
          </a:xfrm>
          <a:prstGeom prst="rect">
            <a:avLst/>
          </a:prstGeom>
          <a:noFill/>
        </p:spPr>
        <p:txBody>
          <a:bodyPr wrap="square" rtlCol="0">
            <a:spAutoFit/>
          </a:bodyPr>
          <a:lstStyle/>
          <a:p>
            <a:pPr algn="ctr"/>
            <a:r>
              <a:rPr lang="en-US" sz="2000" dirty="0">
                <a:latin typeface="+mn-lt"/>
              </a:rPr>
              <a:t>Find all materials at:</a:t>
            </a:r>
          </a:p>
          <a:p>
            <a:pPr algn="ctr"/>
            <a:r>
              <a:rPr lang="en-US" sz="2000" dirty="0">
                <a:latin typeface="+mn-lt"/>
                <a:hlinkClick r:id="rId3"/>
              </a:rPr>
              <a:t>https://www.pbisvermont.org/training-resources/intensive-training/</a:t>
            </a:r>
            <a:endParaRPr lang="en-US" sz="2000" dirty="0">
              <a:latin typeface="+mn-lt"/>
            </a:endParaRPr>
          </a:p>
        </p:txBody>
      </p:sp>
    </p:spTree>
    <p:extLst>
      <p:ext uri="{BB962C8B-B14F-4D97-AF65-F5344CB8AC3E}">
        <p14:creationId xmlns:p14="http://schemas.microsoft.com/office/powerpoint/2010/main" val="201223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How are we going to be together?</a:t>
            </a:r>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What will make this learning environment respectful and safe for all?</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840480" cy="463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00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a:extLst>
              <a:ext uri="{FF2B5EF4-FFF2-40B4-BE49-F238E27FC236}">
                <a16:creationId xmlns:a16="http://schemas.microsoft.com/office/drawing/2014/main" id="{CF08848B-07CB-4743-B980-0D6FF2478515}"/>
              </a:ext>
            </a:extLst>
          </p:cNvPr>
          <p:cNvSpPr>
            <a:spLocks noGrp="1"/>
          </p:cNvSpPr>
          <p:nvPr>
            <p:ph type="title"/>
          </p:nvPr>
        </p:nvSpPr>
        <p:spPr>
          <a:xfrm>
            <a:off x="457200" y="67734"/>
            <a:ext cx="8229600" cy="1143000"/>
          </a:xfrm>
          <a:noFill/>
        </p:spPr>
        <p:txBody>
          <a:bodyPr/>
          <a:lstStyle/>
          <a:p>
            <a:r>
              <a:rPr lang="en-US" altLang="en-US" dirty="0">
                <a:ea typeface="ＭＳ Ｐゴシック" panose="020B0600070205080204" pitchFamily="34" charset="-128"/>
              </a:rPr>
              <a:t>What are your team norms and roles?</a:t>
            </a:r>
          </a:p>
        </p:txBody>
      </p:sp>
      <p:sp>
        <p:nvSpPr>
          <p:cNvPr id="264194" name="Content Placeholder 2">
            <a:extLst>
              <a:ext uri="{FF2B5EF4-FFF2-40B4-BE49-F238E27FC236}">
                <a16:creationId xmlns:a16="http://schemas.microsoft.com/office/drawing/2014/main" id="{EE0DF92F-EB02-8849-8F92-1B7CBF5D76EE}"/>
              </a:ext>
            </a:extLst>
          </p:cNvPr>
          <p:cNvSpPr>
            <a:spLocks noGrp="1"/>
          </p:cNvSpPr>
          <p:nvPr>
            <p:ph idx="1"/>
          </p:nvPr>
        </p:nvSpPr>
        <p:spPr>
          <a:xfrm>
            <a:off x="457200" y="1210734"/>
            <a:ext cx="8229600" cy="4833938"/>
          </a:xfrm>
        </p:spPr>
        <p:txBody>
          <a:bodyPr/>
          <a:lstStyle/>
          <a:p>
            <a:r>
              <a:rPr lang="en-US" altLang="en-US" dirty="0">
                <a:ea typeface="ＭＳ Ｐゴシック" panose="020B0600070205080204" pitchFamily="34" charset="-128"/>
              </a:rPr>
              <a:t>Norms:</a:t>
            </a:r>
          </a:p>
          <a:p>
            <a:pPr lvl="1"/>
            <a:r>
              <a:rPr lang="en-US" altLang="en-US" dirty="0">
                <a:ea typeface="ＭＳ Ｐゴシック" panose="020B0600070205080204" pitchFamily="34" charset="-128"/>
              </a:rPr>
              <a:t>Make collaboration more effective by guiding team behavior</a:t>
            </a:r>
          </a:p>
          <a:p>
            <a:pPr lvl="1"/>
            <a:r>
              <a:rPr lang="en-US" altLang="en-US" dirty="0">
                <a:ea typeface="ＭＳ Ｐゴシック" panose="020B0600070205080204" pitchFamily="34" charset="-128"/>
              </a:rPr>
              <a:t>Enable team members to hold each other accountable </a:t>
            </a:r>
          </a:p>
          <a:p>
            <a:pPr lvl="1"/>
            <a:r>
              <a:rPr lang="en-US" altLang="en-US" dirty="0">
                <a:ea typeface="ＭＳ Ｐゴシック" panose="020B0600070205080204" pitchFamily="34" charset="-128"/>
              </a:rPr>
              <a:t>Promotes efficiency</a:t>
            </a:r>
          </a:p>
          <a:p>
            <a:r>
              <a:rPr lang="en-US" altLang="en-US" dirty="0">
                <a:ea typeface="ＭＳ Ｐゴシック" panose="020B0600070205080204" pitchFamily="34" charset="-128"/>
              </a:rPr>
              <a:t>Roles </a:t>
            </a:r>
          </a:p>
          <a:p>
            <a:pPr lvl="1"/>
            <a:r>
              <a:rPr lang="en-US" altLang="en-US" dirty="0">
                <a:ea typeface="ＭＳ Ｐゴシック" panose="020B0600070205080204" pitchFamily="34" charset="-128"/>
              </a:rPr>
              <a:t>Facilitator</a:t>
            </a:r>
            <a:endParaRPr lang="en-US" altLang="en-US" b="1" dirty="0">
              <a:ea typeface="ＭＳ Ｐゴシック" panose="020B0600070205080204" pitchFamily="34" charset="-128"/>
            </a:endParaRPr>
          </a:p>
          <a:p>
            <a:pPr lvl="1"/>
            <a:r>
              <a:rPr lang="en-US" altLang="en-US" dirty="0">
                <a:ea typeface="ＭＳ Ｐゴシック" panose="020B0600070205080204" pitchFamily="34" charset="-128"/>
              </a:rPr>
              <a:t>Time keeper</a:t>
            </a:r>
          </a:p>
          <a:p>
            <a:pPr lvl="1"/>
            <a:r>
              <a:rPr lang="en-US" altLang="en-US" dirty="0">
                <a:ea typeface="ＭＳ Ｐゴシック" panose="020B0600070205080204" pitchFamily="34" charset="-128"/>
              </a:rPr>
              <a:t>Note taker</a:t>
            </a:r>
          </a:p>
          <a:p>
            <a:pPr lvl="1"/>
            <a:r>
              <a:rPr lang="en-US" altLang="en-US" dirty="0">
                <a:ea typeface="ＭＳ Ｐゴシック" panose="020B0600070205080204" pitchFamily="34" charset="-128"/>
              </a:rPr>
              <a:t>Etc.</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27509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65A1755-964C-B64D-9F5D-9309CD93009B}"/>
              </a:ext>
            </a:extLst>
          </p:cNvPr>
          <p:cNvSpPr>
            <a:spLocks noGrp="1"/>
          </p:cNvSpPr>
          <p:nvPr>
            <p:ph type="title"/>
          </p:nvPr>
        </p:nvSpPr>
        <p:spPr>
          <a:noFill/>
        </p:spPr>
        <p:txBody>
          <a:bodyPr/>
          <a:lstStyle/>
          <a:p>
            <a:r>
              <a:rPr lang="en-US" altLang="en-US">
                <a:ea typeface="ＭＳ Ｐゴシック" panose="020B0600070205080204" pitchFamily="34" charset="-128"/>
              </a:rPr>
              <a:t>Team Activity	</a:t>
            </a:r>
          </a:p>
        </p:txBody>
      </p:sp>
      <p:sp>
        <p:nvSpPr>
          <p:cNvPr id="47106" name="Content Placeholder 2">
            <a:extLst>
              <a:ext uri="{FF2B5EF4-FFF2-40B4-BE49-F238E27FC236}">
                <a16:creationId xmlns:a16="http://schemas.microsoft.com/office/drawing/2014/main" id="{F59F525D-C110-6F4A-9BA8-B250390B3D91}"/>
              </a:ext>
            </a:extLst>
          </p:cNvPr>
          <p:cNvSpPr>
            <a:spLocks noGrp="1"/>
          </p:cNvSpPr>
          <p:nvPr>
            <p:ph idx="1"/>
          </p:nvPr>
        </p:nvSpPr>
        <p:spPr/>
        <p:txBody>
          <a:bodyPr/>
          <a:lstStyle/>
          <a:p>
            <a:r>
              <a:rPr lang="en-US" altLang="en-US" dirty="0">
                <a:ea typeface="ＭＳ Ｐゴシック" panose="020B0600070205080204" pitchFamily="34" charset="-128"/>
              </a:rPr>
              <a:t>Think about your current team</a:t>
            </a:r>
          </a:p>
          <a:p>
            <a:r>
              <a:rPr lang="en-US" altLang="en-US" dirty="0">
                <a:ea typeface="ＭＳ Ｐゴシック" panose="020B0600070205080204" pitchFamily="34" charset="-128"/>
              </a:rPr>
              <a:t>Discuss your team’s strengths</a:t>
            </a:r>
          </a:p>
          <a:p>
            <a:r>
              <a:rPr lang="en-US" altLang="en-US" dirty="0">
                <a:ea typeface="ＭＳ Ｐゴシック" panose="020B0600070205080204" pitchFamily="34" charset="-128"/>
              </a:rPr>
              <a:t>As a team, develop your matrix of team roles and norms (see workbook)</a:t>
            </a:r>
          </a:p>
          <a:p>
            <a:r>
              <a:rPr lang="en-US" altLang="en-US" dirty="0">
                <a:ea typeface="ＭＳ Ｐゴシック" panose="020B0600070205080204" pitchFamily="34" charset="-128"/>
              </a:rPr>
              <a:t>Select one person on your team to introduce your team to the group and describe one strength your team brings to this process</a:t>
            </a:r>
          </a:p>
        </p:txBody>
      </p:sp>
      <p:sp>
        <p:nvSpPr>
          <p:cNvPr id="47107" name="TextBox 1">
            <a:extLst>
              <a:ext uri="{FF2B5EF4-FFF2-40B4-BE49-F238E27FC236}">
                <a16:creationId xmlns:a16="http://schemas.microsoft.com/office/drawing/2014/main" id="{3B0FF8B2-D209-EE48-87D2-6CE36279CE1E}"/>
              </a:ext>
            </a:extLst>
          </p:cNvPr>
          <p:cNvSpPr txBox="1">
            <a:spLocks noChangeArrowheads="1"/>
          </p:cNvSpPr>
          <p:nvPr/>
        </p:nvSpPr>
        <p:spPr bwMode="auto">
          <a:xfrm>
            <a:off x="3706812" y="5862637"/>
            <a:ext cx="1525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hlinkClick r:id="rId3"/>
              </a:rPr>
              <a:t>Timer</a:t>
            </a:r>
            <a:endParaRPr lang="en-US" altLang="en-US" dirty="0"/>
          </a:p>
        </p:txBody>
      </p:sp>
      <p:grpSp>
        <p:nvGrpSpPr>
          <p:cNvPr id="47108" name="Group 3">
            <a:extLst>
              <a:ext uri="{FF2B5EF4-FFF2-40B4-BE49-F238E27FC236}">
                <a16:creationId xmlns:a16="http://schemas.microsoft.com/office/drawing/2014/main" id="{BBE0AEF9-D655-7546-91BF-F4766B7E17F7}"/>
              </a:ext>
            </a:extLst>
          </p:cNvPr>
          <p:cNvGrpSpPr>
            <a:grpSpLocks/>
          </p:cNvGrpSpPr>
          <p:nvPr/>
        </p:nvGrpSpPr>
        <p:grpSpPr bwMode="auto">
          <a:xfrm>
            <a:off x="7777163" y="141288"/>
            <a:ext cx="1217612" cy="1181100"/>
            <a:chOff x="2940755" y="2250831"/>
            <a:chExt cx="2334630" cy="2869809"/>
          </a:xfrm>
        </p:grpSpPr>
        <p:sp>
          <p:nvSpPr>
            <p:cNvPr id="6" name="5-Point Star 4">
              <a:extLst>
                <a:ext uri="{FF2B5EF4-FFF2-40B4-BE49-F238E27FC236}">
                  <a16:creationId xmlns:a16="http://schemas.microsoft.com/office/drawing/2014/main" id="{17378AA2-FD03-EA46-AA63-F2159A2D8B9D}"/>
                </a:ext>
              </a:extLst>
            </p:cNvPr>
            <p:cNvSpPr>
              <a:spLocks/>
            </p:cNvSpPr>
            <p:nvPr/>
          </p:nvSpPr>
          <p:spPr bwMode="auto">
            <a:xfrm>
              <a:off x="2940755" y="2250831"/>
              <a:ext cx="2334630" cy="2869809"/>
            </a:xfrm>
            <a:custGeom>
              <a:avLst/>
              <a:gdLst>
                <a:gd name="T0" fmla="*/ 2 w 2334630"/>
                <a:gd name="T1" fmla="*/ 1096167 h 2869809"/>
                <a:gd name="T2" fmla="*/ 891754 w 2334630"/>
                <a:gd name="T3" fmla="*/ 1096174 h 2869809"/>
                <a:gd name="T4" fmla="*/ 1167315 w 2334630"/>
                <a:gd name="T5" fmla="*/ 0 h 2869809"/>
                <a:gd name="T6" fmla="*/ 1442876 w 2334630"/>
                <a:gd name="T7" fmla="*/ 1096174 h 2869809"/>
                <a:gd name="T8" fmla="*/ 2334628 w 2334630"/>
                <a:gd name="T9" fmla="*/ 1096167 h 2869809"/>
                <a:gd name="T10" fmla="*/ 1613182 w 2334630"/>
                <a:gd name="T11" fmla="*/ 1773632 h 2869809"/>
                <a:gd name="T12" fmla="*/ 1888754 w 2334630"/>
                <a:gd name="T13" fmla="*/ 2869802 h 2869809"/>
                <a:gd name="T14" fmla="*/ 1167315 w 2334630"/>
                <a:gd name="T15" fmla="*/ 2192324 h 2869809"/>
                <a:gd name="T16" fmla="*/ 445876 w 2334630"/>
                <a:gd name="T17" fmla="*/ 2869802 h 2869809"/>
                <a:gd name="T18" fmla="*/ 721448 w 2334630"/>
                <a:gd name="T19" fmla="*/ 1773632 h 2869809"/>
                <a:gd name="T20" fmla="*/ 2 w 2334630"/>
                <a:gd name="T21" fmla="*/ 1096167 h 28698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4630" h="2869809">
                  <a:moveTo>
                    <a:pt x="2" y="1096167"/>
                  </a:moveTo>
                  <a:lnTo>
                    <a:pt x="891754" y="1096174"/>
                  </a:lnTo>
                  <a:lnTo>
                    <a:pt x="1167315" y="0"/>
                  </a:lnTo>
                  <a:lnTo>
                    <a:pt x="1442876" y="1096174"/>
                  </a:lnTo>
                  <a:lnTo>
                    <a:pt x="2334628" y="1096167"/>
                  </a:lnTo>
                  <a:lnTo>
                    <a:pt x="1613182" y="1773632"/>
                  </a:lnTo>
                  <a:lnTo>
                    <a:pt x="1888754" y="2869802"/>
                  </a:lnTo>
                  <a:lnTo>
                    <a:pt x="1167315" y="2192324"/>
                  </a:lnTo>
                  <a:lnTo>
                    <a:pt x="445876" y="2869802"/>
                  </a:lnTo>
                  <a:lnTo>
                    <a:pt x="721448" y="1773632"/>
                  </a:lnTo>
                  <a:lnTo>
                    <a:pt x="2" y="1096167"/>
                  </a:lnTo>
                  <a:close/>
                </a:path>
              </a:pathLst>
            </a:custGeom>
            <a:solidFill>
              <a:srgbClr val="A11402"/>
            </a:soli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7" name="TextBox 6">
              <a:extLst>
                <a:ext uri="{FF2B5EF4-FFF2-40B4-BE49-F238E27FC236}">
                  <a16:creationId xmlns:a16="http://schemas.microsoft.com/office/drawing/2014/main" id="{8E1F849B-7DEA-0B4E-A59D-77E998963DFF}"/>
                </a:ext>
              </a:extLst>
            </p:cNvPr>
            <p:cNvSpPr txBox="1"/>
            <p:nvPr/>
          </p:nvSpPr>
          <p:spPr>
            <a:xfrm>
              <a:off x="3592138" y="3531445"/>
              <a:ext cx="1111003" cy="810027"/>
            </a:xfrm>
            <a:prstGeom prst="rect">
              <a:avLst/>
            </a:prstGeom>
            <a:noFill/>
          </p:spPr>
          <p:txBody>
            <a:bodyPr>
              <a:spAutoFit/>
            </a:bodyPr>
            <a:lstStyle/>
            <a:p>
              <a:pPr algn="ctr">
                <a:defRPr/>
              </a:pPr>
              <a:r>
                <a:rPr lang="en-US" sz="1200" b="1" dirty="0">
                  <a:latin typeface="+mj-lt"/>
                  <a:ea typeface="ＭＳ Ｐゴシック" charset="0"/>
                  <a:cs typeface="ＭＳ Ｐゴシック" charset="0"/>
                </a:rPr>
                <a:t>TFI</a:t>
              </a:r>
            </a:p>
          </p:txBody>
        </p:sp>
      </p:grpSp>
    </p:spTree>
    <p:extLst>
      <p:ext uri="{BB962C8B-B14F-4D97-AF65-F5344CB8AC3E}">
        <p14:creationId xmlns:p14="http://schemas.microsoft.com/office/powerpoint/2010/main" val="143635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6080" y="2265680"/>
            <a:ext cx="8336280" cy="2580666"/>
            <a:chOff x="436880" y="2326640"/>
            <a:chExt cx="8300720" cy="1709176"/>
          </a:xfrm>
        </p:grpSpPr>
        <p:sp>
          <p:nvSpPr>
            <p:cNvPr id="8" name="Horizontal Scroll 7"/>
            <p:cNvSpPr/>
            <p:nvPr/>
          </p:nvSpPr>
          <p:spPr>
            <a:xfrm>
              <a:off x="436880" y="2326640"/>
              <a:ext cx="8300720" cy="169935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9" name="TextBox 8"/>
            <p:cNvSpPr txBox="1"/>
            <p:nvPr/>
          </p:nvSpPr>
          <p:spPr>
            <a:xfrm>
              <a:off x="848447" y="2833157"/>
              <a:ext cx="7498080" cy="1202659"/>
            </a:xfrm>
            <a:prstGeom prst="rect">
              <a:avLst/>
            </a:prstGeom>
            <a:noFill/>
          </p:spPr>
          <p:txBody>
            <a:bodyPr wrap="square" rtlCol="0">
              <a:spAutoFit/>
            </a:bodyPr>
            <a:lstStyle/>
            <a:p>
              <a:pPr algn="ctr"/>
              <a:r>
                <a:rPr lang="en-US" sz="2800" dirty="0"/>
                <a:t>Meet students where they are at </a:t>
              </a:r>
            </a:p>
            <a:p>
              <a:pPr algn="ctr"/>
              <a:r>
                <a:rPr lang="en-US" sz="2800" dirty="0"/>
                <a:t>and help them get to where they need to go</a:t>
              </a:r>
            </a:p>
            <a:p>
              <a:endParaRPr lang="en-US" sz="2800" dirty="0"/>
            </a:p>
            <a:p>
              <a:endParaRPr lang="en-US" sz="2800" dirty="0"/>
            </a:p>
          </p:txBody>
        </p:sp>
      </p:grpSp>
      <p:sp>
        <p:nvSpPr>
          <p:cNvPr id="7" name="Title 1"/>
          <p:cNvSpPr>
            <a:spLocks noGrp="1"/>
          </p:cNvSpPr>
          <p:nvPr>
            <p:ph type="title"/>
          </p:nvPr>
        </p:nvSpPr>
        <p:spPr>
          <a:xfrm>
            <a:off x="685800" y="203200"/>
            <a:ext cx="7772400" cy="1143000"/>
          </a:xfrm>
          <a:noFill/>
        </p:spPr>
        <p:txBody>
          <a:bodyPr/>
          <a:lstStyle/>
          <a:p>
            <a:r>
              <a:rPr lang="en-US" altLang="en-US" sz="3800" dirty="0"/>
              <a:t>What is the Vermont Multi-Tiered System of Supports (VT MTSS)?</a:t>
            </a:r>
          </a:p>
        </p:txBody>
      </p:sp>
    </p:spTree>
    <p:extLst>
      <p:ext uri="{BB962C8B-B14F-4D97-AF65-F5344CB8AC3E}">
        <p14:creationId xmlns:p14="http://schemas.microsoft.com/office/powerpoint/2010/main" val="387756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3" y="704850"/>
            <a:ext cx="8924617" cy="5238750"/>
          </a:xfrm>
          <a:prstGeom prst="rect">
            <a:avLst/>
          </a:prstGeom>
        </p:spPr>
      </p:pic>
    </p:spTree>
    <p:extLst>
      <p:ext uri="{BB962C8B-B14F-4D97-AF65-F5344CB8AC3E}">
        <p14:creationId xmlns:p14="http://schemas.microsoft.com/office/powerpoint/2010/main" val="10937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20638"/>
            <a:ext cx="9144000" cy="885826"/>
          </a:xfrm>
        </p:spPr>
        <p:txBody>
          <a:bodyPr/>
          <a:lstStyle/>
          <a:p>
            <a:r>
              <a:rPr lang="en-US" altLang="en-US" sz="4200"/>
              <a:t>Sustaining PBIS</a:t>
            </a:r>
          </a:p>
        </p:txBody>
      </p:sp>
      <p:sp>
        <p:nvSpPr>
          <p:cNvPr id="51202" name="Oval 2"/>
          <p:cNvSpPr>
            <a:spLocks noChangeArrowheads="1"/>
          </p:cNvSpPr>
          <p:nvPr/>
        </p:nvSpPr>
        <p:spPr bwMode="auto">
          <a:xfrm>
            <a:off x="1603375" y="876300"/>
            <a:ext cx="3224213" cy="3175000"/>
          </a:xfrm>
          <a:prstGeom prst="ellipse">
            <a:avLst/>
          </a:prstGeom>
          <a:solidFill>
            <a:schemeClr val="accent1">
              <a:alpha val="50195"/>
            </a:scheme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51203" name="Oval 3"/>
          <p:cNvSpPr>
            <a:spLocks noChangeArrowheads="1"/>
          </p:cNvSpPr>
          <p:nvPr/>
        </p:nvSpPr>
        <p:spPr bwMode="auto">
          <a:xfrm>
            <a:off x="4462463" y="825500"/>
            <a:ext cx="3224212" cy="3175000"/>
          </a:xfrm>
          <a:prstGeom prst="ellipse">
            <a:avLst/>
          </a:prstGeom>
          <a:solidFill>
            <a:srgbClr val="FF33CC">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51204" name="Oval 4"/>
          <p:cNvSpPr>
            <a:spLocks noChangeArrowheads="1"/>
          </p:cNvSpPr>
          <p:nvPr/>
        </p:nvSpPr>
        <p:spPr bwMode="auto">
          <a:xfrm>
            <a:off x="3040063" y="2833688"/>
            <a:ext cx="3224212" cy="3178175"/>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2400"/>
          </a:p>
        </p:txBody>
      </p:sp>
      <p:sp>
        <p:nvSpPr>
          <p:cNvPr id="51205" name="Text Box 5"/>
          <p:cNvSpPr txBox="1">
            <a:spLocks noChangeArrowheads="1"/>
          </p:cNvSpPr>
          <p:nvPr/>
        </p:nvSpPr>
        <p:spPr bwMode="auto">
          <a:xfrm>
            <a:off x="2546350" y="1276350"/>
            <a:ext cx="1639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SYSTEMS</a:t>
            </a:r>
          </a:p>
        </p:txBody>
      </p:sp>
      <p:sp>
        <p:nvSpPr>
          <p:cNvPr id="51206" name="Text Box 6"/>
          <p:cNvSpPr txBox="1">
            <a:spLocks noChangeArrowheads="1"/>
          </p:cNvSpPr>
          <p:nvPr/>
        </p:nvSpPr>
        <p:spPr bwMode="auto">
          <a:xfrm>
            <a:off x="3836988" y="4116388"/>
            <a:ext cx="2174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PRACTICES</a:t>
            </a:r>
          </a:p>
        </p:txBody>
      </p:sp>
      <p:sp>
        <p:nvSpPr>
          <p:cNvPr id="51207" name="Text Box 7"/>
          <p:cNvSpPr txBox="1">
            <a:spLocks noChangeArrowheads="1"/>
          </p:cNvSpPr>
          <p:nvPr/>
        </p:nvSpPr>
        <p:spPr bwMode="auto">
          <a:xfrm>
            <a:off x="5703888" y="1276350"/>
            <a:ext cx="1031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DATA</a:t>
            </a:r>
          </a:p>
        </p:txBody>
      </p:sp>
      <p:grpSp>
        <p:nvGrpSpPr>
          <p:cNvPr id="51209" name="Group 18"/>
          <p:cNvGrpSpPr>
            <a:grpSpLocks/>
          </p:cNvGrpSpPr>
          <p:nvPr/>
        </p:nvGrpSpPr>
        <p:grpSpPr bwMode="auto">
          <a:xfrm>
            <a:off x="-7938" y="874713"/>
            <a:ext cx="2251076" cy="1776412"/>
            <a:chOff x="454025" y="1452563"/>
            <a:chExt cx="2251075" cy="1776412"/>
          </a:xfrm>
        </p:grpSpPr>
        <p:sp>
          <p:nvSpPr>
            <p:cNvPr id="51217" name="Text Box 8"/>
            <p:cNvSpPr txBox="1">
              <a:spLocks noChangeArrowheads="1"/>
            </p:cNvSpPr>
            <p:nvPr/>
          </p:nvSpPr>
          <p:spPr bwMode="auto">
            <a:xfrm>
              <a:off x="454025" y="1452563"/>
              <a:ext cx="22510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Staff Behavior</a:t>
              </a:r>
            </a:p>
          </p:txBody>
        </p:sp>
        <p:sp>
          <p:nvSpPr>
            <p:cNvPr id="51218" name="AutoShape 13"/>
            <p:cNvSpPr>
              <a:spLocks noChangeArrowheads="1"/>
            </p:cNvSpPr>
            <p:nvPr/>
          </p:nvSpPr>
          <p:spPr bwMode="auto">
            <a:xfrm flipV="1">
              <a:off x="1143000" y="2360613"/>
              <a:ext cx="814388" cy="8683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51210" name="Group 21"/>
          <p:cNvGrpSpPr>
            <a:grpSpLocks/>
          </p:cNvGrpSpPr>
          <p:nvPr/>
        </p:nvGrpSpPr>
        <p:grpSpPr bwMode="auto">
          <a:xfrm>
            <a:off x="7645400" y="860425"/>
            <a:ext cx="2078038" cy="2187575"/>
            <a:chOff x="6934200" y="1417955"/>
            <a:chExt cx="2078038" cy="2187998"/>
          </a:xfrm>
        </p:grpSpPr>
        <p:sp>
          <p:nvSpPr>
            <p:cNvPr id="51215" name="Text Box 9"/>
            <p:cNvSpPr txBox="1">
              <a:spLocks noChangeArrowheads="1"/>
            </p:cNvSpPr>
            <p:nvPr/>
          </p:nvSpPr>
          <p:spPr bwMode="auto">
            <a:xfrm>
              <a:off x="6934200" y="1417955"/>
              <a:ext cx="207803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Decision</a:t>
              </a:r>
            </a:p>
            <a:p>
              <a:pPr eaLnBrk="1" hangingPunct="1">
                <a:spcBef>
                  <a:spcPct val="0"/>
                </a:spcBef>
                <a:buFontTx/>
                <a:buNone/>
              </a:pPr>
              <a:r>
                <a:rPr lang="en-US" altLang="en-US" sz="2400" b="1"/>
                <a:t>Making</a:t>
              </a:r>
            </a:p>
          </p:txBody>
        </p:sp>
        <p:sp>
          <p:nvSpPr>
            <p:cNvPr id="51216" name="AutoShape 11"/>
            <p:cNvSpPr>
              <a:spLocks noChangeArrowheads="1"/>
            </p:cNvSpPr>
            <p:nvPr/>
          </p:nvSpPr>
          <p:spPr bwMode="auto">
            <a:xfrm rot="-10590488">
              <a:off x="7227508" y="2691553"/>
              <a:ext cx="7620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51211" name="Group 25"/>
          <p:cNvGrpSpPr>
            <a:grpSpLocks/>
          </p:cNvGrpSpPr>
          <p:nvPr/>
        </p:nvGrpSpPr>
        <p:grpSpPr bwMode="auto">
          <a:xfrm>
            <a:off x="1457325" y="4300538"/>
            <a:ext cx="2706688" cy="1760537"/>
            <a:chOff x="1456633" y="4301032"/>
            <a:chExt cx="2706687" cy="1760732"/>
          </a:xfrm>
        </p:grpSpPr>
        <p:sp>
          <p:nvSpPr>
            <p:cNvPr id="51213" name="Text Box 10"/>
            <p:cNvSpPr txBox="1">
              <a:spLocks noChangeArrowheads="1"/>
            </p:cNvSpPr>
            <p:nvPr/>
          </p:nvSpPr>
          <p:spPr bwMode="auto">
            <a:xfrm>
              <a:off x="1456633" y="5239439"/>
              <a:ext cx="2706687"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Student Behavior</a:t>
              </a:r>
            </a:p>
          </p:txBody>
        </p:sp>
        <p:sp>
          <p:nvSpPr>
            <p:cNvPr id="51214" name="AutoShape 12"/>
            <p:cNvSpPr>
              <a:spLocks noChangeArrowheads="1"/>
            </p:cNvSpPr>
            <p:nvPr/>
          </p:nvSpPr>
          <p:spPr bwMode="auto">
            <a:xfrm rot="-56667">
              <a:off x="2169800" y="4301032"/>
              <a:ext cx="762000" cy="9159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24" name="Cloud Callout 23"/>
          <p:cNvSpPr/>
          <p:nvPr/>
        </p:nvSpPr>
        <p:spPr>
          <a:xfrm>
            <a:off x="5272088" y="4500563"/>
            <a:ext cx="3806825" cy="1406525"/>
          </a:xfrm>
          <a:prstGeom prst="cloudCallout">
            <a:avLst>
              <a:gd name="adj1" fmla="val -65213"/>
              <a:gd name="adj2" fmla="val -3279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charset="0"/>
              <a:buChar char="•"/>
              <a:defRPr/>
            </a:pPr>
            <a:r>
              <a:rPr lang="en-US" dirty="0">
                <a:solidFill>
                  <a:srgbClr val="0000FF"/>
                </a:solidFill>
                <a:ea typeface="ＭＳ Ｐゴシック" charset="-128"/>
                <a:cs typeface="ＭＳ Ｐゴシック" charset="-128"/>
              </a:rPr>
              <a:t>  Smallest effort</a:t>
            </a:r>
          </a:p>
          <a:p>
            <a:pPr eaLnBrk="1" hangingPunct="1">
              <a:buFont typeface="Arial" charset="0"/>
              <a:buChar char="•"/>
              <a:defRPr/>
            </a:pPr>
            <a:r>
              <a:rPr lang="en-US" dirty="0">
                <a:solidFill>
                  <a:srgbClr val="0000FF"/>
                </a:solidFill>
                <a:ea typeface="ＭＳ Ｐゴシック" charset="-128"/>
                <a:cs typeface="ＭＳ Ｐゴシック" charset="-128"/>
              </a:rPr>
              <a:t>  Evidence-based</a:t>
            </a:r>
          </a:p>
          <a:p>
            <a:pPr eaLnBrk="1" hangingPunct="1">
              <a:buFont typeface="Arial" charset="0"/>
              <a:buChar char="•"/>
              <a:defRPr/>
            </a:pPr>
            <a:r>
              <a:rPr lang="en-US" dirty="0">
                <a:solidFill>
                  <a:srgbClr val="0000FF"/>
                </a:solidFill>
                <a:ea typeface="ＭＳ Ｐゴシック" charset="-128"/>
                <a:cs typeface="ＭＳ Ｐゴシック" charset="-128"/>
              </a:rPr>
              <a:t>  Biggest, durable effect</a:t>
            </a:r>
          </a:p>
        </p:txBody>
      </p:sp>
    </p:spTree>
    <p:extLst>
      <p:ext uri="{BB962C8B-B14F-4D97-AF65-F5344CB8AC3E}">
        <p14:creationId xmlns:p14="http://schemas.microsoft.com/office/powerpoint/2010/main" val="3719619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6" presetClass="emph" presetSubtype="0" fill="hold" grpId="1" nodeType="withEffect">
                                  <p:stCondLst>
                                    <p:cond delay="0"/>
                                  </p:stCondLst>
                                  <p:childTnLst>
                                    <p:animScale>
                                      <p:cBhvr>
                                        <p:cTn id="1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2"/>
          <p:cNvGrpSpPr>
            <a:grpSpLocks/>
          </p:cNvGrpSpPr>
          <p:nvPr/>
        </p:nvGrpSpPr>
        <p:grpSpPr bwMode="auto">
          <a:xfrm>
            <a:off x="76200" y="1905000"/>
            <a:ext cx="8839200" cy="4648200"/>
            <a:chOff x="-727" y="1056"/>
            <a:chExt cx="5481" cy="3003"/>
          </a:xfrm>
        </p:grpSpPr>
        <p:sp>
          <p:nvSpPr>
            <p:cNvPr id="56334" name="AutoShape 3"/>
            <p:cNvSpPr>
              <a:spLocks noChangeArrowheads="1"/>
            </p:cNvSpPr>
            <p:nvPr/>
          </p:nvSpPr>
          <p:spPr bwMode="auto">
            <a:xfrm>
              <a:off x="1104" y="1056"/>
              <a:ext cx="3650" cy="300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contourW="12700" prstMaterial="legacyMatte">
              <a:bevelT w="13500" h="13500" prst="angle"/>
              <a:bevelB w="13500" h="13500" prst="angle"/>
              <a:extrusionClr>
                <a:srgbClr val="336600"/>
              </a:extrusionClr>
              <a:contourClr>
                <a:srgbClr val="2E8E2E"/>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5" name="Text Box 4"/>
            <p:cNvSpPr txBox="1">
              <a:spLocks noChangeArrowheads="1"/>
            </p:cNvSpPr>
            <p:nvPr/>
          </p:nvSpPr>
          <p:spPr bwMode="auto">
            <a:xfrm>
              <a:off x="-727" y="2484"/>
              <a:ext cx="2095" cy="1044"/>
            </a:xfrm>
            <a:prstGeom prst="rect">
              <a:avLst/>
            </a:prstGeom>
            <a:noFill/>
            <a:ln w="254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Universal Practices in place for 100% of students</a:t>
              </a:r>
            </a:p>
            <a:p>
              <a:pPr algn="ctr" eaLnBrk="1" hangingPunct="1">
                <a:spcBef>
                  <a:spcPct val="50000"/>
                </a:spcBef>
                <a:buFontTx/>
                <a:buNone/>
              </a:pPr>
              <a:r>
                <a:rPr lang="en-US" altLang="en-US" sz="1800" b="1">
                  <a:solidFill>
                    <a:srgbClr val="000000"/>
                  </a:solidFill>
                  <a:latin typeface="Arial" charset="0"/>
                </a:rPr>
                <a:t>80% of Students should be successful when accessing Universal Supports</a:t>
              </a:r>
            </a:p>
          </p:txBody>
        </p:sp>
      </p:grpSp>
      <p:grpSp>
        <p:nvGrpSpPr>
          <p:cNvPr id="56322" name="Group 3"/>
          <p:cNvGrpSpPr>
            <a:grpSpLocks/>
          </p:cNvGrpSpPr>
          <p:nvPr/>
        </p:nvGrpSpPr>
        <p:grpSpPr bwMode="auto">
          <a:xfrm>
            <a:off x="2057400" y="1905000"/>
            <a:ext cx="5254625" cy="2354263"/>
            <a:chOff x="260" y="480"/>
            <a:chExt cx="4156" cy="1968"/>
          </a:xfrm>
        </p:grpSpPr>
        <p:sp>
          <p:nvSpPr>
            <p:cNvPr id="56332" name="AutoShape 6"/>
            <p:cNvSpPr>
              <a:spLocks noChangeArrowheads="1"/>
            </p:cNvSpPr>
            <p:nvPr/>
          </p:nvSpPr>
          <p:spPr bwMode="auto">
            <a:xfrm>
              <a:off x="2160" y="480"/>
              <a:ext cx="2256" cy="1968"/>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contourW="127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3" name="Text Box 7"/>
            <p:cNvSpPr txBox="1">
              <a:spLocks noChangeArrowheads="1"/>
            </p:cNvSpPr>
            <p:nvPr/>
          </p:nvSpPr>
          <p:spPr bwMode="auto">
            <a:xfrm>
              <a:off x="260" y="1245"/>
              <a:ext cx="1988" cy="77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10-15% of Students may need Targeted Supports</a:t>
              </a:r>
            </a:p>
          </p:txBody>
        </p:sp>
      </p:grpSp>
      <p:grpSp>
        <p:nvGrpSpPr>
          <p:cNvPr id="56323" name="Group 4"/>
          <p:cNvGrpSpPr>
            <a:grpSpLocks/>
          </p:cNvGrpSpPr>
          <p:nvPr/>
        </p:nvGrpSpPr>
        <p:grpSpPr bwMode="auto">
          <a:xfrm>
            <a:off x="2971800" y="1524000"/>
            <a:ext cx="3352800" cy="1104900"/>
            <a:chOff x="-939" y="-50"/>
            <a:chExt cx="4827" cy="1538"/>
          </a:xfrm>
        </p:grpSpPr>
        <p:sp>
          <p:nvSpPr>
            <p:cNvPr id="56330" name="AutoShape 9"/>
            <p:cNvSpPr>
              <a:spLocks noChangeArrowheads="1"/>
            </p:cNvSpPr>
            <p:nvPr/>
          </p:nvSpPr>
          <p:spPr bwMode="auto">
            <a:xfrm>
              <a:off x="2688" y="480"/>
              <a:ext cx="1200" cy="1008"/>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contourW="127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1" name="Text Box 10"/>
            <p:cNvSpPr txBox="1">
              <a:spLocks noChangeArrowheads="1"/>
            </p:cNvSpPr>
            <p:nvPr/>
          </p:nvSpPr>
          <p:spPr bwMode="auto">
            <a:xfrm>
              <a:off x="-939" y="-50"/>
              <a:ext cx="3620" cy="1285"/>
            </a:xfrm>
            <a:prstGeom prst="rect">
              <a:avLst/>
            </a:prstGeom>
            <a:noFill/>
            <a:ln w="254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1-5% of Students may need Intensive Supports</a:t>
              </a:r>
            </a:p>
          </p:txBody>
        </p:sp>
      </p:grpSp>
      <p:sp>
        <p:nvSpPr>
          <p:cNvPr id="56324" name="Text Box 11"/>
          <p:cNvSpPr txBox="1">
            <a:spLocks noChangeArrowheads="1"/>
          </p:cNvSpPr>
          <p:nvPr/>
        </p:nvSpPr>
        <p:spPr bwMode="auto">
          <a:xfrm>
            <a:off x="1485900" y="679450"/>
            <a:ext cx="6172200"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b="1" i="1">
              <a:solidFill>
                <a:srgbClr val="000000"/>
              </a:solidFill>
              <a:latin typeface="Arial" charset="0"/>
            </a:endParaRPr>
          </a:p>
        </p:txBody>
      </p:sp>
      <p:sp>
        <p:nvSpPr>
          <p:cNvPr id="56325" name="TextBox 1"/>
          <p:cNvSpPr txBox="1">
            <a:spLocks noChangeArrowheads="1"/>
          </p:cNvSpPr>
          <p:nvPr/>
        </p:nvSpPr>
        <p:spPr bwMode="auto">
          <a:xfrm rot="3510755">
            <a:off x="6656388" y="3536950"/>
            <a:ext cx="27114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ALL Students!</a:t>
            </a:r>
          </a:p>
        </p:txBody>
      </p:sp>
      <p:sp>
        <p:nvSpPr>
          <p:cNvPr id="56326" name="TextBox 16"/>
          <p:cNvSpPr txBox="1">
            <a:spLocks noChangeArrowheads="1"/>
          </p:cNvSpPr>
          <p:nvPr/>
        </p:nvSpPr>
        <p:spPr bwMode="auto">
          <a:xfrm rot="3510755">
            <a:off x="6315076" y="2997200"/>
            <a:ext cx="1338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Some</a:t>
            </a:r>
          </a:p>
        </p:txBody>
      </p:sp>
      <p:sp>
        <p:nvSpPr>
          <p:cNvPr id="56327" name="TextBox 17"/>
          <p:cNvSpPr txBox="1">
            <a:spLocks noChangeArrowheads="1"/>
          </p:cNvSpPr>
          <p:nvPr/>
        </p:nvSpPr>
        <p:spPr bwMode="auto">
          <a:xfrm rot="3510755">
            <a:off x="5813425" y="1990726"/>
            <a:ext cx="765175"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Few</a:t>
            </a:r>
          </a:p>
        </p:txBody>
      </p:sp>
      <p:sp>
        <p:nvSpPr>
          <p:cNvPr id="3" name="Title 2"/>
          <p:cNvSpPr>
            <a:spLocks noGrp="1"/>
          </p:cNvSpPr>
          <p:nvPr>
            <p:ph type="title"/>
          </p:nvPr>
        </p:nvSpPr>
        <p:spPr>
          <a:xfrm>
            <a:off x="457200" y="152400"/>
            <a:ext cx="8229600" cy="1265238"/>
          </a:xfrm>
        </p:spPr>
        <p:txBody>
          <a:bodyPr/>
          <a:lstStyle/>
          <a:p>
            <a:pPr>
              <a:defRPr/>
            </a:pPr>
            <a:br>
              <a:rPr lang="en-US" b="1" dirty="0">
                <a:solidFill>
                  <a:prstClr val="black"/>
                </a:solidFill>
              </a:rPr>
            </a:br>
            <a:r>
              <a:rPr lang="en-US" sz="3800" dirty="0">
                <a:solidFill>
                  <a:prstClr val="black"/>
                </a:solidFill>
              </a:rPr>
              <a:t>Who Benefits from PBIS/MTSS-B?  </a:t>
            </a:r>
            <a:r>
              <a:rPr lang="en-US" sz="3800" i="1" dirty="0">
                <a:solidFill>
                  <a:prstClr val="black"/>
                </a:solidFill>
              </a:rPr>
              <a:t>Everyone! </a:t>
            </a:r>
            <a:br>
              <a:rPr lang="en-US" b="1" dirty="0">
                <a:solidFill>
                  <a:prstClr val="black"/>
                </a:solidFill>
                <a:effectLst>
                  <a:outerShdw blurRad="38100" dist="38100" dir="2700000" algn="tl">
                    <a:srgbClr val="FFFFFF"/>
                  </a:outerShdw>
                </a:effectLst>
              </a:rPr>
            </a:br>
            <a:endParaRPr lang="en-US" dirty="0"/>
          </a:p>
        </p:txBody>
      </p:sp>
      <p:sp>
        <p:nvSpPr>
          <p:cNvPr id="4" name="Down Arrow 3"/>
          <p:cNvSpPr/>
          <p:nvPr/>
        </p:nvSpPr>
        <p:spPr>
          <a:xfrm rot="16200000">
            <a:off x="1393249" y="1428620"/>
            <a:ext cx="533400" cy="113347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77690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11430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609600" y="8890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8371" name="Straight Connector 19"/>
          <p:cNvCxnSpPr>
            <a:cxnSpLocks noChangeShapeType="1"/>
          </p:cNvCxnSpPr>
          <p:nvPr/>
        </p:nvCxnSpPr>
        <p:spPr bwMode="auto">
          <a:xfrm rot="16200000" flipH="1">
            <a:off x="2667000" y="5307013"/>
            <a:ext cx="1371600" cy="3048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2" name="Straight Connector 23"/>
          <p:cNvCxnSpPr>
            <a:cxnSpLocks noChangeShapeType="1"/>
          </p:cNvCxnSpPr>
          <p:nvPr/>
        </p:nvCxnSpPr>
        <p:spPr bwMode="auto">
          <a:xfrm rot="5400000" flipH="1" flipV="1">
            <a:off x="2400300" y="4583113"/>
            <a:ext cx="26670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3" name="Straight Connector 25"/>
          <p:cNvCxnSpPr>
            <a:cxnSpLocks noChangeShapeType="1"/>
          </p:cNvCxnSpPr>
          <p:nvPr/>
        </p:nvCxnSpPr>
        <p:spPr bwMode="auto">
          <a:xfrm rot="16200000" flipH="1">
            <a:off x="3695700" y="3744913"/>
            <a:ext cx="914400" cy="3810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4" name="Straight Connector 27"/>
          <p:cNvCxnSpPr>
            <a:cxnSpLocks noChangeShapeType="1"/>
          </p:cNvCxnSpPr>
          <p:nvPr/>
        </p:nvCxnSpPr>
        <p:spPr bwMode="auto">
          <a:xfrm rot="5400000" flipH="1" flipV="1">
            <a:off x="3238500" y="3135313"/>
            <a:ext cx="23622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5" name="Straight Connector 29"/>
          <p:cNvCxnSpPr>
            <a:cxnSpLocks noChangeShapeType="1"/>
          </p:cNvCxnSpPr>
          <p:nvPr/>
        </p:nvCxnSpPr>
        <p:spPr bwMode="auto">
          <a:xfrm rot="5400000" flipH="1" flipV="1">
            <a:off x="4533900" y="1638300"/>
            <a:ext cx="5334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6" name="Straight Connector 31"/>
          <p:cNvCxnSpPr>
            <a:cxnSpLocks noChangeShapeType="1"/>
          </p:cNvCxnSpPr>
          <p:nvPr/>
        </p:nvCxnSpPr>
        <p:spPr bwMode="auto">
          <a:xfrm rot="5400000">
            <a:off x="4305301" y="4811712"/>
            <a:ext cx="2362200" cy="3175"/>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7" name="Straight Connector 33"/>
          <p:cNvCxnSpPr>
            <a:cxnSpLocks noChangeShapeType="1"/>
          </p:cNvCxnSpPr>
          <p:nvPr/>
        </p:nvCxnSpPr>
        <p:spPr bwMode="auto">
          <a:xfrm rot="5400000" flipH="1" flipV="1">
            <a:off x="4800600" y="4849813"/>
            <a:ext cx="18288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8" name="Straight Connector 35"/>
          <p:cNvCxnSpPr>
            <a:cxnSpLocks noChangeShapeType="1"/>
          </p:cNvCxnSpPr>
          <p:nvPr/>
        </p:nvCxnSpPr>
        <p:spPr bwMode="auto">
          <a:xfrm rot="16200000" flipH="1">
            <a:off x="4991100" y="5116513"/>
            <a:ext cx="2438400" cy="533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9" name="Straight Connector 39"/>
          <p:cNvCxnSpPr>
            <a:cxnSpLocks noChangeShapeType="1"/>
          </p:cNvCxnSpPr>
          <p:nvPr/>
        </p:nvCxnSpPr>
        <p:spPr bwMode="auto">
          <a:xfrm rot="16200000" flipH="1">
            <a:off x="4076700" y="2830513"/>
            <a:ext cx="22098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0" name="Straight Connector 45"/>
          <p:cNvCxnSpPr>
            <a:cxnSpLocks noChangeShapeType="1"/>
          </p:cNvCxnSpPr>
          <p:nvPr/>
        </p:nvCxnSpPr>
        <p:spPr bwMode="auto">
          <a:xfrm flipV="1">
            <a:off x="4495800" y="1981200"/>
            <a:ext cx="228600" cy="76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1" name="Straight Connector 47"/>
          <p:cNvCxnSpPr>
            <a:cxnSpLocks noChangeShapeType="1"/>
          </p:cNvCxnSpPr>
          <p:nvPr/>
        </p:nvCxnSpPr>
        <p:spPr bwMode="auto">
          <a:xfrm rot="5400000" flipH="1" flipV="1">
            <a:off x="5181600" y="37068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2" name="Straight Connector 49"/>
          <p:cNvCxnSpPr>
            <a:cxnSpLocks noChangeShapeType="1"/>
          </p:cNvCxnSpPr>
          <p:nvPr/>
        </p:nvCxnSpPr>
        <p:spPr bwMode="auto">
          <a:xfrm rot="16200000" flipV="1">
            <a:off x="4800600" y="14970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sp>
        <p:nvSpPr>
          <p:cNvPr id="58383" name="TextBox 21"/>
          <p:cNvSpPr txBox="1">
            <a:spLocks noChangeArrowheads="1"/>
          </p:cNvSpPr>
          <p:nvPr/>
        </p:nvSpPr>
        <p:spPr bwMode="auto">
          <a:xfrm>
            <a:off x="3949700" y="1954213"/>
            <a:ext cx="8588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Math</a:t>
            </a:r>
          </a:p>
        </p:txBody>
      </p:sp>
      <p:sp>
        <p:nvSpPr>
          <p:cNvPr id="58384" name="TextBox 22"/>
          <p:cNvSpPr txBox="1">
            <a:spLocks noChangeArrowheads="1"/>
          </p:cNvSpPr>
          <p:nvPr/>
        </p:nvSpPr>
        <p:spPr bwMode="auto">
          <a:xfrm>
            <a:off x="3028950" y="5992813"/>
            <a:ext cx="12096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Reading</a:t>
            </a:r>
          </a:p>
        </p:txBody>
      </p:sp>
      <p:sp>
        <p:nvSpPr>
          <p:cNvPr id="58385" name="TextBox 24"/>
          <p:cNvSpPr txBox="1">
            <a:spLocks noChangeArrowheads="1"/>
          </p:cNvSpPr>
          <p:nvPr/>
        </p:nvSpPr>
        <p:spPr bwMode="auto">
          <a:xfrm>
            <a:off x="2949575" y="4087813"/>
            <a:ext cx="2625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Adult relationships</a:t>
            </a:r>
          </a:p>
        </p:txBody>
      </p:sp>
      <p:sp>
        <p:nvSpPr>
          <p:cNvPr id="58386" name="TextBox 26"/>
          <p:cNvSpPr txBox="1">
            <a:spLocks noChangeArrowheads="1"/>
          </p:cNvSpPr>
          <p:nvPr/>
        </p:nvSpPr>
        <p:spPr bwMode="auto">
          <a:xfrm>
            <a:off x="4054475" y="1066800"/>
            <a:ext cx="16351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Anger Mgt.</a:t>
            </a:r>
          </a:p>
        </p:txBody>
      </p:sp>
      <p:sp>
        <p:nvSpPr>
          <p:cNvPr id="58387" name="TextBox 28"/>
          <p:cNvSpPr txBox="1">
            <a:spLocks noChangeArrowheads="1"/>
          </p:cNvSpPr>
          <p:nvPr/>
        </p:nvSpPr>
        <p:spPr bwMode="auto">
          <a:xfrm>
            <a:off x="5083175" y="5002213"/>
            <a:ext cx="1722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Attendance</a:t>
            </a:r>
          </a:p>
        </p:txBody>
      </p:sp>
      <p:sp>
        <p:nvSpPr>
          <p:cNvPr id="58388" name="TextBox 30"/>
          <p:cNvSpPr txBox="1">
            <a:spLocks noChangeArrowheads="1"/>
          </p:cNvSpPr>
          <p:nvPr/>
        </p:nvSpPr>
        <p:spPr bwMode="auto">
          <a:xfrm>
            <a:off x="5332413" y="6319838"/>
            <a:ext cx="2203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Peer Interaction</a:t>
            </a:r>
          </a:p>
        </p:txBody>
      </p:sp>
      <p:sp>
        <p:nvSpPr>
          <p:cNvPr id="58389" name="TextBox 32"/>
          <p:cNvSpPr txBox="1">
            <a:spLocks noChangeArrowheads="1"/>
          </p:cNvSpPr>
          <p:nvPr/>
        </p:nvSpPr>
        <p:spPr bwMode="auto">
          <a:xfrm>
            <a:off x="4967288" y="3287713"/>
            <a:ext cx="11414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Science</a:t>
            </a:r>
          </a:p>
        </p:txBody>
      </p:sp>
      <p:sp>
        <p:nvSpPr>
          <p:cNvPr id="58390" name="Title 1"/>
          <p:cNvSpPr>
            <a:spLocks noGrp="1"/>
          </p:cNvSpPr>
          <p:nvPr>
            <p:ph type="title"/>
          </p:nvPr>
        </p:nvSpPr>
        <p:spPr>
          <a:xfrm>
            <a:off x="533400" y="0"/>
            <a:ext cx="8229600" cy="1143000"/>
          </a:xfrm>
        </p:spPr>
        <p:txBody>
          <a:bodyPr/>
          <a:lstStyle/>
          <a:p>
            <a:br>
              <a:rPr lang="en-US" altLang="en-US" sz="3300"/>
            </a:br>
            <a:r>
              <a:rPr lang="en-US" altLang="en-US" sz="3300"/>
              <a:t>Continuum of Support for “Dylan” within MTSS-B/PBIS &amp; MTSS-A</a:t>
            </a:r>
            <a:br>
              <a:rPr lang="en-US" altLang="en-US" sz="3300"/>
            </a:br>
            <a:endParaRPr lang="en-US" altLang="en-US" sz="3300"/>
          </a:p>
        </p:txBody>
      </p:sp>
      <p:sp>
        <p:nvSpPr>
          <p:cNvPr id="35" name="TextBox 34"/>
          <p:cNvSpPr txBox="1">
            <a:spLocks noChangeArrowheads="1"/>
          </p:cNvSpPr>
          <p:nvPr/>
        </p:nvSpPr>
        <p:spPr bwMode="auto">
          <a:xfrm rot="1727287">
            <a:off x="5214938" y="2673350"/>
            <a:ext cx="43894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a:solidFill>
                  <a:srgbClr val="FF0000"/>
                </a:solidFill>
                <a:latin typeface="Arial" charset="0"/>
              </a:rPr>
              <a:t>Label Behavior, Not Students!</a:t>
            </a:r>
          </a:p>
        </p:txBody>
      </p:sp>
    </p:spTree>
    <p:extLst>
      <p:ext uri="{BB962C8B-B14F-4D97-AF65-F5344CB8AC3E}">
        <p14:creationId xmlns:p14="http://schemas.microsoft.com/office/powerpoint/2010/main" val="3461976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br>
              <a:rPr lang="en-US" dirty="0"/>
            </a:br>
            <a:r>
              <a:rPr lang="en-US" dirty="0"/>
              <a:t>Activity </a:t>
            </a:r>
            <a:br>
              <a:rPr lang="en-US" dirty="0"/>
            </a:br>
            <a:endParaRPr lang="en-US" dirty="0"/>
          </a:p>
        </p:txBody>
      </p:sp>
      <p:sp>
        <p:nvSpPr>
          <p:cNvPr id="5" name="Subtitle 4"/>
          <p:cNvSpPr>
            <a:spLocks noGrp="1"/>
          </p:cNvSpPr>
          <p:nvPr>
            <p:ph idx="1"/>
          </p:nvPr>
        </p:nvSpPr>
        <p:spPr>
          <a:xfrm>
            <a:off x="457200" y="1600200"/>
            <a:ext cx="4419600" cy="4446588"/>
          </a:xfrm>
        </p:spPr>
        <p:txBody>
          <a:bodyPr/>
          <a:lstStyle/>
          <a:p>
            <a:pPr marL="0" indent="0">
              <a:buNone/>
            </a:pPr>
            <a:r>
              <a:rPr lang="en-US" sz="3200" b="1" i="1" dirty="0"/>
              <a:t>Continuum of Strengths</a:t>
            </a:r>
          </a:p>
          <a:p>
            <a:pPr marL="0" indent="0">
              <a:buNone/>
            </a:pPr>
            <a:r>
              <a:rPr lang="en-US" dirty="0"/>
              <a:t>Draw a triangle and jot down the strengths and challenges for your student corresponding to each Tier</a:t>
            </a:r>
            <a:endParaRPr lang="en-US" sz="3200" dirty="0"/>
          </a:p>
        </p:txBody>
      </p:sp>
      <p:sp>
        <p:nvSpPr>
          <p:cNvPr id="6" name="object 2"/>
          <p:cNvSpPr/>
          <p:nvPr/>
        </p:nvSpPr>
        <p:spPr>
          <a:xfrm>
            <a:off x="40386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1393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33350"/>
            <a:ext cx="8229600" cy="1143000"/>
          </a:xfrm>
        </p:spPr>
        <p:txBody>
          <a:bodyPr/>
          <a:lstStyle/>
          <a:p>
            <a:r>
              <a:rPr lang="en-US" altLang="en-US" dirty="0"/>
              <a:t>Person-First Language</a:t>
            </a:r>
          </a:p>
        </p:txBody>
      </p:sp>
      <p:sp>
        <p:nvSpPr>
          <p:cNvPr id="60418" name="Content Placeholder 2"/>
          <p:cNvSpPr>
            <a:spLocks noGrp="1"/>
          </p:cNvSpPr>
          <p:nvPr>
            <p:ph sz="half" idx="1"/>
          </p:nvPr>
        </p:nvSpPr>
        <p:spPr>
          <a:xfrm>
            <a:off x="457200" y="1403350"/>
            <a:ext cx="4845050" cy="4525963"/>
          </a:xfrm>
        </p:spPr>
        <p:txBody>
          <a:bodyPr/>
          <a:lstStyle/>
          <a:p>
            <a:pPr marL="0" indent="0">
              <a:buFont typeface="Arial" charset="0"/>
              <a:buNone/>
            </a:pPr>
            <a:r>
              <a:rPr lang="en-US" altLang="en-US" u="sng"/>
              <a:t>Do say…</a:t>
            </a:r>
          </a:p>
          <a:p>
            <a:pPr marL="0" indent="0"/>
            <a:r>
              <a:rPr lang="en-US" altLang="en-US"/>
              <a:t>“students receiving intensive supports”</a:t>
            </a:r>
          </a:p>
          <a:p>
            <a:pPr marL="0" indent="0"/>
            <a:endParaRPr lang="en-US" altLang="en-US" sz="1200"/>
          </a:p>
          <a:p>
            <a:pPr marL="0" indent="0"/>
            <a:r>
              <a:rPr lang="en-US" altLang="en-US"/>
              <a:t>“students needing targeted interventions”</a:t>
            </a:r>
          </a:p>
          <a:p>
            <a:pPr marL="0" indent="0"/>
            <a:r>
              <a:rPr lang="en-US" altLang="en-US"/>
              <a:t>“student with autism”</a:t>
            </a:r>
          </a:p>
          <a:p>
            <a:pPr marL="0" indent="0"/>
            <a:r>
              <a:rPr lang="en-US" altLang="en-US"/>
              <a:t>“student receiving specialize instruction”</a:t>
            </a:r>
          </a:p>
          <a:p>
            <a:pPr marL="0" indent="0"/>
            <a:r>
              <a:rPr lang="en-US" altLang="en-US"/>
              <a:t>“children with disabilities”</a:t>
            </a:r>
          </a:p>
        </p:txBody>
      </p:sp>
      <p:sp>
        <p:nvSpPr>
          <p:cNvPr id="60419" name="Content Placeholder 3"/>
          <p:cNvSpPr>
            <a:spLocks noGrp="1"/>
          </p:cNvSpPr>
          <p:nvPr>
            <p:ph sz="half" idx="2"/>
          </p:nvPr>
        </p:nvSpPr>
        <p:spPr>
          <a:xfrm>
            <a:off x="5413375" y="1417638"/>
            <a:ext cx="3587750" cy="4708525"/>
          </a:xfrm>
        </p:spPr>
        <p:txBody>
          <a:bodyPr/>
          <a:lstStyle/>
          <a:p>
            <a:pPr marL="0" indent="0">
              <a:buFont typeface="Arial" charset="0"/>
              <a:buNone/>
            </a:pPr>
            <a:r>
              <a:rPr lang="en-US" altLang="en-US" u="sng"/>
              <a:t>Don’t say…</a:t>
            </a:r>
          </a:p>
          <a:p>
            <a:pPr marL="0" indent="0"/>
            <a:r>
              <a:rPr lang="en-US" altLang="en-US"/>
              <a:t>“red zone kids”</a:t>
            </a:r>
          </a:p>
          <a:p>
            <a:pPr marL="0" indent="0"/>
            <a:endParaRPr lang="en-US" altLang="en-US" sz="1200"/>
          </a:p>
          <a:p>
            <a:pPr marL="0" indent="0"/>
            <a:endParaRPr lang="en-US" altLang="en-US" sz="1200"/>
          </a:p>
          <a:p>
            <a:pPr marL="0" indent="0"/>
            <a:endParaRPr lang="en-US" altLang="en-US" sz="600"/>
          </a:p>
          <a:p>
            <a:pPr marL="0" indent="0"/>
            <a:r>
              <a:rPr lang="en-US" altLang="en-US"/>
              <a:t>“targeted kids”</a:t>
            </a:r>
          </a:p>
          <a:p>
            <a:pPr marL="0" indent="0">
              <a:buFont typeface="Arial" charset="0"/>
              <a:buNone/>
            </a:pPr>
            <a:endParaRPr lang="en-US" altLang="en-US"/>
          </a:p>
          <a:p>
            <a:pPr marL="0" indent="0"/>
            <a:r>
              <a:rPr lang="en-US" altLang="en-US"/>
              <a:t>“the autistics”</a:t>
            </a:r>
            <a:endParaRPr lang="en-US" altLang="ja-JP"/>
          </a:p>
          <a:p>
            <a:pPr marL="0" indent="0"/>
            <a:r>
              <a:rPr lang="en-US" altLang="en-US"/>
              <a:t>“sped students”</a:t>
            </a:r>
          </a:p>
          <a:p>
            <a:pPr marL="0" indent="0"/>
            <a:r>
              <a:rPr lang="en-US" altLang="en-US"/>
              <a:t>“disabled kids or handicapped kids”</a:t>
            </a:r>
          </a:p>
        </p:txBody>
      </p:sp>
    </p:spTree>
    <p:extLst>
      <p:ext uri="{BB962C8B-B14F-4D97-AF65-F5344CB8AC3E}">
        <p14:creationId xmlns:p14="http://schemas.microsoft.com/office/powerpoint/2010/main" val="421441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a:t>Welcome &amp; Introductions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8700"/>
            <a:ext cx="9144000" cy="2248525"/>
          </a:xfrm>
          <a:prstGeom prst="rect">
            <a:avLst/>
          </a:prstGeom>
        </p:spPr>
      </p:pic>
    </p:spTree>
    <p:extLst>
      <p:ext uri="{BB962C8B-B14F-4D97-AF65-F5344CB8AC3E}">
        <p14:creationId xmlns:p14="http://schemas.microsoft.com/office/powerpoint/2010/main" val="1417480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itle 14"/>
          <p:cNvSpPr>
            <a:spLocks noGrp="1"/>
          </p:cNvSpPr>
          <p:nvPr>
            <p:ph type="title"/>
          </p:nvPr>
        </p:nvSpPr>
        <p:spPr>
          <a:xfrm>
            <a:off x="457200" y="153988"/>
            <a:ext cx="8229600" cy="1417637"/>
          </a:xfrm>
        </p:spPr>
        <p:txBody>
          <a:bodyPr/>
          <a:lstStyle/>
          <a:p>
            <a:r>
              <a:rPr lang="en-US" altLang="en-US" dirty="0"/>
              <a:t>Implementation Science</a:t>
            </a:r>
          </a:p>
        </p:txBody>
      </p:sp>
      <p:graphicFrame>
        <p:nvGraphicFramePr>
          <p:cNvPr id="9" name="Content Placeholder 3"/>
          <p:cNvGraphicFramePr>
            <a:graphicFrameLocks noGrp="1"/>
          </p:cNvGraphicFramePr>
          <p:nvPr/>
        </p:nvGraphicFramePr>
        <p:xfrm>
          <a:off x="0" y="1638300"/>
          <a:ext cx="9144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p:cNvSpPr>
            <a:spLocks/>
          </p:cNvSpPr>
          <p:nvPr/>
        </p:nvSpPr>
        <p:spPr bwMode="auto">
          <a:xfrm rot="4582621">
            <a:off x="2817813" y="1614488"/>
            <a:ext cx="990600" cy="5943600"/>
          </a:xfrm>
          <a:prstGeom prst="rightBrace">
            <a:avLst>
              <a:gd name="adj1" fmla="val 8333"/>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a:defRPr/>
            </a:pPr>
            <a:endParaRPr lang="en-US"/>
          </a:p>
        </p:txBody>
      </p:sp>
      <p:sp>
        <p:nvSpPr>
          <p:cNvPr id="11" name="Text Box 4"/>
          <p:cNvSpPr txBox="1">
            <a:spLocks noChangeArrowheads="1"/>
          </p:cNvSpPr>
          <p:nvPr/>
        </p:nvSpPr>
        <p:spPr bwMode="auto">
          <a:xfrm>
            <a:off x="2514600" y="5143500"/>
            <a:ext cx="1828800" cy="523875"/>
          </a:xfrm>
          <a:prstGeom prst="rect">
            <a:avLst/>
          </a:prstGeom>
          <a:noFill/>
          <a:ln>
            <a:noFill/>
          </a:ln>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spcBef>
                <a:spcPct val="50000"/>
              </a:spcBef>
              <a:defRPr/>
            </a:pPr>
            <a:r>
              <a:rPr lang="en-US" sz="2800" b="1" i="1" dirty="0">
                <a:solidFill>
                  <a:srgbClr val="FF0000"/>
                </a:solidFill>
                <a:latin typeface="+mj-lt"/>
                <a:cs typeface="Arial" charset="0"/>
              </a:rPr>
              <a:t>2-4 years</a:t>
            </a:r>
          </a:p>
        </p:txBody>
      </p:sp>
    </p:spTree>
    <p:extLst>
      <p:ext uri="{BB962C8B-B14F-4D97-AF65-F5344CB8AC3E}">
        <p14:creationId xmlns:p14="http://schemas.microsoft.com/office/powerpoint/2010/main" val="136333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a:t>Parallel Processes</a:t>
            </a:r>
            <a:br>
              <a:rPr lang="en-US" dirty="0"/>
            </a:br>
            <a:r>
              <a:rPr lang="en-US" sz="3600" dirty="0"/>
              <a:t>Across all Tiers &amp; Problem Behaviors</a:t>
            </a:r>
          </a:p>
        </p:txBody>
      </p:sp>
      <p:sp>
        <p:nvSpPr>
          <p:cNvPr id="3" name="Content Placeholder 2"/>
          <p:cNvSpPr>
            <a:spLocks noGrp="1"/>
          </p:cNvSpPr>
          <p:nvPr>
            <p:ph idx="1"/>
          </p:nvPr>
        </p:nvSpPr>
        <p:spPr/>
        <p:txBody>
          <a:bodyPr/>
          <a:lstStyle/>
          <a:p>
            <a:pPr marL="0" indent="0" eaLnBrk="1" hangingPunct="1">
              <a:buNone/>
            </a:pPr>
            <a:r>
              <a:rPr lang="en-US" sz="2800" i="1" dirty="0"/>
              <a:t>Action steps to improve problem behavior across school-wide settings, at-risk groups, and individual students follow the same parallel process:</a:t>
            </a:r>
          </a:p>
          <a:p>
            <a:pPr lvl="1" eaLnBrk="1" hangingPunct="1">
              <a:buFont typeface="Arial" panose="020B0604020202020204" pitchFamily="34" charset="0"/>
              <a:buChar char="•"/>
            </a:pPr>
            <a:r>
              <a:rPr lang="en-US" b="1" dirty="0"/>
              <a:t>Prevention</a:t>
            </a:r>
            <a:r>
              <a:rPr lang="en-US" sz="2000" dirty="0"/>
              <a:t> by changing setting events</a:t>
            </a:r>
          </a:p>
          <a:p>
            <a:pPr lvl="1" eaLnBrk="1" hangingPunct="1">
              <a:buFont typeface="Arial" panose="020B0604020202020204" pitchFamily="34" charset="0"/>
              <a:buChar char="•"/>
            </a:pPr>
            <a:r>
              <a:rPr lang="en-US" b="1" dirty="0"/>
              <a:t>Teaching </a:t>
            </a:r>
            <a:r>
              <a:rPr lang="en-US" sz="2000" dirty="0"/>
              <a:t>replacement skills</a:t>
            </a:r>
          </a:p>
          <a:p>
            <a:pPr lvl="1" eaLnBrk="1" hangingPunct="1">
              <a:buFont typeface="Arial" panose="020B0604020202020204" pitchFamily="34" charset="0"/>
              <a:buChar char="•"/>
            </a:pPr>
            <a:r>
              <a:rPr lang="en-US" b="1" dirty="0"/>
              <a:t>Rewarding</a:t>
            </a:r>
            <a:r>
              <a:rPr lang="en-US" sz="2000" dirty="0"/>
              <a:t> replacement skills</a:t>
            </a:r>
          </a:p>
          <a:p>
            <a:pPr lvl="1" eaLnBrk="1" hangingPunct="1">
              <a:buFont typeface="Arial" panose="020B0604020202020204" pitchFamily="34" charset="0"/>
              <a:buChar char="•"/>
            </a:pPr>
            <a:r>
              <a:rPr lang="en-US" b="1" dirty="0"/>
              <a:t>Extinction</a:t>
            </a:r>
            <a:r>
              <a:rPr lang="en-US" sz="2000" dirty="0"/>
              <a:t> of problem behavior by reducing reinforcement</a:t>
            </a:r>
          </a:p>
          <a:p>
            <a:pPr lvl="1" eaLnBrk="1" hangingPunct="1">
              <a:buFont typeface="Arial" panose="020B0604020202020204" pitchFamily="34" charset="0"/>
              <a:buChar char="•"/>
            </a:pPr>
            <a:r>
              <a:rPr lang="en-US" b="1"/>
              <a:t>Corrective Consequence(s) </a:t>
            </a:r>
            <a:r>
              <a:rPr lang="en-US" sz="2000" dirty="0"/>
              <a:t>for problem behavior</a:t>
            </a:r>
          </a:p>
          <a:p>
            <a:pPr lvl="1" eaLnBrk="1" hangingPunct="1">
              <a:buFont typeface="Arial" panose="020B0604020202020204" pitchFamily="34" charset="0"/>
              <a:buChar char="•"/>
            </a:pPr>
            <a:r>
              <a:rPr lang="en-US" b="1" dirty="0"/>
              <a:t>Data Collection </a:t>
            </a:r>
            <a:r>
              <a:rPr lang="en-US" sz="2000" dirty="0"/>
              <a:t>to see if it’s working!</a:t>
            </a:r>
          </a:p>
          <a:p>
            <a:pPr marL="0" indent="0">
              <a:buNone/>
            </a:pPr>
            <a:endParaRPr lang="en-US" dirty="0"/>
          </a:p>
        </p:txBody>
      </p:sp>
    </p:spTree>
    <p:extLst>
      <p:ext uri="{BB962C8B-B14F-4D97-AF65-F5344CB8AC3E}">
        <p14:creationId xmlns:p14="http://schemas.microsoft.com/office/powerpoint/2010/main" val="94926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9537" y="1219461"/>
            <a:ext cx="8559663" cy="4872384"/>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a:spLocks noGrp="1"/>
          </p:cNvSpPr>
          <p:nvPr>
            <p:ph type="title" idx="4294967295"/>
          </p:nvPr>
        </p:nvSpPr>
        <p:spPr>
          <a:xfrm>
            <a:off x="0" y="20671"/>
            <a:ext cx="8839200" cy="1143000"/>
          </a:xfrm>
          <a:prstGeom prst="rect">
            <a:avLst/>
          </a:prstGeom>
          <a:noFill/>
        </p:spPr>
        <p:txBody>
          <a:bodyPr vert="horz" wrap="square" lIns="0" tIns="0" rIns="0" bIns="0" rtlCol="0" anchor="ctr">
            <a:noAutofit/>
          </a:bodyPr>
          <a:lstStyle/>
          <a:p>
            <a:pPr marL="2112421" algn="l"/>
            <a:r>
              <a:rPr sz="3600" u="heavy" spc="-18" dirty="0">
                <a:solidFill>
                  <a:srgbClr val="F7B615"/>
                </a:solidFill>
                <a:latin typeface="Calibri"/>
                <a:cs typeface="Calibri"/>
              </a:rPr>
              <a:t>http</a:t>
            </a:r>
            <a:r>
              <a:rPr sz="3600" u="heavy" spc="-9" dirty="0">
                <a:solidFill>
                  <a:srgbClr val="F7B615"/>
                </a:solidFill>
                <a:latin typeface="Calibri"/>
                <a:cs typeface="Calibri"/>
              </a:rPr>
              <a:t>s:</a:t>
            </a:r>
            <a:r>
              <a:rPr sz="3600" u="heavy" spc="-13" dirty="0">
                <a:solidFill>
                  <a:srgbClr val="F7B615"/>
                </a:solidFill>
                <a:latin typeface="Calibri"/>
                <a:cs typeface="Calibri"/>
              </a:rPr>
              <a:t>//v</a:t>
            </a:r>
            <a:r>
              <a:rPr sz="3600" u="heavy" spc="-4" dirty="0">
                <a:solidFill>
                  <a:srgbClr val="F7B615"/>
                </a:solidFill>
                <a:latin typeface="Calibri"/>
                <a:cs typeface="Calibri"/>
              </a:rPr>
              <a:t>i</a:t>
            </a:r>
            <a:r>
              <a:rPr sz="3600" u="heavy" spc="-22" dirty="0">
                <a:solidFill>
                  <a:srgbClr val="F7B615"/>
                </a:solidFill>
                <a:latin typeface="Calibri"/>
                <a:cs typeface="Calibri"/>
              </a:rPr>
              <a:t>me</a:t>
            </a:r>
            <a:r>
              <a:rPr sz="3600" u="heavy" spc="-18" dirty="0">
                <a:solidFill>
                  <a:srgbClr val="F7B615"/>
                </a:solidFill>
                <a:latin typeface="Calibri"/>
                <a:cs typeface="Calibri"/>
              </a:rPr>
              <a:t>o.com/7</a:t>
            </a:r>
            <a:r>
              <a:rPr sz="3600" u="heavy" spc="-13" dirty="0">
                <a:solidFill>
                  <a:srgbClr val="F7B615"/>
                </a:solidFill>
                <a:latin typeface="Calibri"/>
                <a:cs typeface="Calibri"/>
              </a:rPr>
              <a:t>3172036</a:t>
            </a:r>
            <a:endParaRPr sz="3600" dirty="0">
              <a:latin typeface="Calibri"/>
              <a:cs typeface="Calibri"/>
            </a:endParaRPr>
          </a:p>
        </p:txBody>
      </p:sp>
    </p:spTree>
    <p:extLst>
      <p:ext uri="{BB962C8B-B14F-4D97-AF65-F5344CB8AC3E}">
        <p14:creationId xmlns:p14="http://schemas.microsoft.com/office/powerpoint/2010/main" val="1551419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br>
              <a:rPr lang="en-US" dirty="0"/>
            </a:br>
            <a:r>
              <a:rPr lang="en-US" dirty="0"/>
              <a:t>Activity </a:t>
            </a:r>
            <a:br>
              <a:rPr lang="en-US" dirty="0"/>
            </a:br>
            <a:endParaRPr lang="en-US" dirty="0"/>
          </a:p>
        </p:txBody>
      </p:sp>
      <p:sp>
        <p:nvSpPr>
          <p:cNvPr id="5" name="Subtitle 4"/>
          <p:cNvSpPr>
            <a:spLocks noGrp="1"/>
          </p:cNvSpPr>
          <p:nvPr>
            <p:ph idx="1"/>
          </p:nvPr>
        </p:nvSpPr>
        <p:spPr/>
        <p:txBody>
          <a:bodyPr/>
          <a:lstStyle/>
          <a:p>
            <a:endParaRPr lang="en-US" sz="3200" i="1" dirty="0"/>
          </a:p>
          <a:p>
            <a:pPr marL="0" indent="0">
              <a:buNone/>
            </a:pPr>
            <a:r>
              <a:rPr lang="en-US" sz="3200" b="1" dirty="0"/>
              <a:t>Heart of the Matter, Part 1</a:t>
            </a:r>
          </a:p>
          <a:p>
            <a:pPr marL="0" indent="0">
              <a:buNone/>
            </a:pPr>
            <a:r>
              <a:rPr lang="en-US" dirty="0"/>
              <a:t>&gt; In your workbook</a:t>
            </a:r>
            <a:endParaRPr lang="en-US" sz="3200" dirty="0"/>
          </a:p>
          <a:p>
            <a:pPr marL="0" indent="0">
              <a:buNone/>
            </a:pPr>
            <a:endParaRPr lang="en-US" sz="3200" dirty="0"/>
          </a:p>
          <a:p>
            <a:pPr marL="0" indent="0">
              <a:buNone/>
            </a:pPr>
            <a:r>
              <a:rPr lang="en-US" sz="3200" b="1" dirty="0"/>
              <a:t>List student strengths</a:t>
            </a:r>
          </a:p>
          <a:p>
            <a:pPr marL="0" indent="0">
              <a:buNone/>
            </a:pPr>
            <a:r>
              <a:rPr lang="en-US" dirty="0"/>
              <a:t>&gt; I</a:t>
            </a:r>
            <a:r>
              <a:rPr lang="en-US" sz="3200" dirty="0"/>
              <a:t>n Student Profile Section </a:t>
            </a:r>
          </a:p>
          <a:p>
            <a:pPr marL="0" indent="0">
              <a:buNone/>
            </a:pPr>
            <a:r>
              <a:rPr lang="en-US" sz="3200" dirty="0"/>
              <a:t>of F-BSP (pg. 3)</a:t>
            </a:r>
          </a:p>
        </p:txBody>
      </p:sp>
      <p:sp>
        <p:nvSpPr>
          <p:cNvPr id="6" name="object 2"/>
          <p:cNvSpPr/>
          <p:nvPr/>
        </p:nvSpPr>
        <p:spPr>
          <a:xfrm>
            <a:off x="40386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366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0" y="1295400"/>
            <a:ext cx="4572000" cy="4572000"/>
            <a:chOff x="2667000" y="742950"/>
            <a:chExt cx="3124200" cy="3124200"/>
          </a:xfrm>
        </p:grpSpPr>
        <p:sp>
          <p:nvSpPr>
            <p:cNvPr id="9" name="Oval 8"/>
            <p:cNvSpPr/>
            <p:nvPr/>
          </p:nvSpPr>
          <p:spPr>
            <a:xfrm>
              <a:off x="2667000" y="742950"/>
              <a:ext cx="3124200" cy="3124200"/>
            </a:xfrm>
            <a:prstGeom prst="ellipse">
              <a:avLst/>
            </a:prstGeom>
            <a:solidFill>
              <a:srgbClr val="00804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Century Gothic"/>
                  <a:cs typeface="Century Gothic"/>
                </a:rPr>
                <a:t>OUTCOMES</a:t>
              </a:r>
              <a:endParaRPr lang="en-US" sz="2400" b="1" dirty="0">
                <a:latin typeface="Century Gothic"/>
                <a:cs typeface="Century Gothic"/>
              </a:endParaRPr>
            </a:p>
          </p:txBody>
        </p:sp>
        <p:sp>
          <p:nvSpPr>
            <p:cNvPr id="10" name="Oval 9"/>
            <p:cNvSpPr/>
            <p:nvPr/>
          </p:nvSpPr>
          <p:spPr>
            <a:xfrm>
              <a:off x="2781300" y="857250"/>
              <a:ext cx="2895600" cy="28956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entury Gothic"/>
                <a:cs typeface="Century Gothic"/>
              </a:endParaRPr>
            </a:p>
          </p:txBody>
        </p:sp>
      </p:grpSp>
      <p:sp>
        <p:nvSpPr>
          <p:cNvPr id="8" name="Oval 7"/>
          <p:cNvSpPr/>
          <p:nvPr/>
        </p:nvSpPr>
        <p:spPr>
          <a:xfrm>
            <a:off x="4800600" y="4090740"/>
            <a:ext cx="2743200" cy="27432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a:latin typeface="Century Gothic"/>
                <a:cs typeface="Century Gothic"/>
              </a:rPr>
              <a:t>DATA</a:t>
            </a:r>
          </a:p>
        </p:txBody>
      </p:sp>
      <p:sp>
        <p:nvSpPr>
          <p:cNvPr id="6" name="Oval 5"/>
          <p:cNvSpPr/>
          <p:nvPr/>
        </p:nvSpPr>
        <p:spPr>
          <a:xfrm>
            <a:off x="4114800" y="-228600"/>
            <a:ext cx="2743200" cy="2743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a:latin typeface="Century Gothic"/>
                <a:cs typeface="Century Gothic"/>
              </a:rPr>
              <a:t>SYSTEMS</a:t>
            </a:r>
          </a:p>
        </p:txBody>
      </p:sp>
      <p:sp>
        <p:nvSpPr>
          <p:cNvPr id="7" name="Oval 6"/>
          <p:cNvSpPr/>
          <p:nvPr/>
        </p:nvSpPr>
        <p:spPr>
          <a:xfrm>
            <a:off x="762000" y="2717800"/>
            <a:ext cx="2743200" cy="2743200"/>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a:latin typeface="Century Gothic"/>
                <a:cs typeface="Century Gothic"/>
              </a:rPr>
              <a:t>PRACTICES</a:t>
            </a:r>
          </a:p>
        </p:txBody>
      </p:sp>
      <p:sp>
        <p:nvSpPr>
          <p:cNvPr id="3" name="Rectangle 2"/>
          <p:cNvSpPr/>
          <p:nvPr/>
        </p:nvSpPr>
        <p:spPr>
          <a:xfrm>
            <a:off x="-76200" y="2133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CC0000"/>
                </a:solidFill>
                <a:latin typeface="Century Gothic"/>
                <a:cs typeface="Century Gothic"/>
              </a:rPr>
              <a:t>supporting student behavior</a:t>
            </a:r>
          </a:p>
        </p:txBody>
      </p:sp>
      <p:sp>
        <p:nvSpPr>
          <p:cNvPr id="12" name="Rectangle 11"/>
          <p:cNvSpPr/>
          <p:nvPr/>
        </p:nvSpPr>
        <p:spPr>
          <a:xfrm>
            <a:off x="6172200" y="228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FF6600"/>
                </a:solidFill>
                <a:latin typeface="Century Gothic"/>
                <a:cs typeface="Century Gothic"/>
              </a:rPr>
              <a:t>supporting staff behavior</a:t>
            </a:r>
          </a:p>
        </p:txBody>
      </p:sp>
      <p:sp>
        <p:nvSpPr>
          <p:cNvPr id="13" name="Rectangle 12"/>
          <p:cNvSpPr/>
          <p:nvPr/>
        </p:nvSpPr>
        <p:spPr>
          <a:xfrm>
            <a:off x="6553200" y="39624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chemeClr val="accent4">
                    <a:lumMod val="75000"/>
                  </a:schemeClr>
                </a:solidFill>
                <a:latin typeface="Century Gothic"/>
                <a:cs typeface="Century Gothic"/>
              </a:rPr>
              <a:t>supporting decision making</a:t>
            </a:r>
          </a:p>
        </p:txBody>
      </p:sp>
    </p:spTree>
    <p:extLst>
      <p:ext uri="{BB962C8B-B14F-4D97-AF65-F5344CB8AC3E}">
        <p14:creationId xmlns:p14="http://schemas.microsoft.com/office/powerpoint/2010/main" val="2231869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US" dirty="0"/>
              <a:t>SW-PBIS Supports for All Students</a:t>
            </a:r>
          </a:p>
        </p:txBody>
      </p:sp>
      <p:sp>
        <p:nvSpPr>
          <p:cNvPr id="19458" name="Isosceles Triangle 3"/>
          <p:cNvSpPr>
            <a:spLocks noChangeArrowheads="1"/>
          </p:cNvSpPr>
          <p:nvPr/>
        </p:nvSpPr>
        <p:spPr bwMode="auto">
          <a:xfrm>
            <a:off x="4507541" y="1457269"/>
            <a:ext cx="4065587" cy="5248331"/>
          </a:xfrm>
          <a:prstGeom prst="triangle">
            <a:avLst>
              <a:gd name="adj" fmla="val 50000"/>
            </a:avLst>
          </a:prstGeom>
          <a:gradFill rotWithShape="1">
            <a:gsLst>
              <a:gs pos="0">
                <a:srgbClr val="FFFFFF"/>
              </a:gs>
              <a:gs pos="5000">
                <a:srgbClr val="FF0000"/>
              </a:gs>
              <a:gs pos="20000">
                <a:srgbClr val="FFFF00"/>
              </a:gs>
              <a:gs pos="100000">
                <a:srgbClr val="008000"/>
              </a:gs>
            </a:gsLst>
            <a:lin ang="540000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19459" name="TextBox 7"/>
          <p:cNvSpPr txBox="1">
            <a:spLocks noChangeArrowheads="1"/>
          </p:cNvSpPr>
          <p:nvPr/>
        </p:nvSpPr>
        <p:spPr bwMode="auto">
          <a:xfrm>
            <a:off x="6019800" y="1722452"/>
            <a:ext cx="11430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5-15%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80-90%</a:t>
            </a:r>
          </a:p>
        </p:txBody>
      </p:sp>
      <p:sp>
        <p:nvSpPr>
          <p:cNvPr id="19460" name="Right Arrow 8"/>
          <p:cNvSpPr>
            <a:spLocks noChangeArrowheads="1"/>
          </p:cNvSpPr>
          <p:nvPr/>
        </p:nvSpPr>
        <p:spPr bwMode="auto">
          <a:xfrm>
            <a:off x="609600" y="2667000"/>
            <a:ext cx="5010041" cy="1828800"/>
          </a:xfrm>
          <a:prstGeom prst="rightArrow">
            <a:avLst>
              <a:gd name="adj1" fmla="val 50000"/>
              <a:gd name="adj2" fmla="val 49997"/>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000000"/>
                </a:solidFill>
                <a:cs typeface="Century Gothic" charset="0"/>
              </a:rPr>
              <a:t>Targeted Supports </a:t>
            </a:r>
            <a:r>
              <a:rPr lang="en-US" sz="1600" dirty="0">
                <a:solidFill>
                  <a:srgbClr val="000000"/>
                </a:solidFill>
                <a:cs typeface="Century Gothic" charset="0"/>
              </a:rPr>
              <a:t>– Provided to students determined to be </a:t>
            </a:r>
            <a:r>
              <a:rPr lang="ja-JP" altLang="en-US" sz="1600" dirty="0">
                <a:solidFill>
                  <a:srgbClr val="000000"/>
                </a:solidFill>
                <a:cs typeface="Century Gothic" charset="0"/>
              </a:rPr>
              <a:t>“</a:t>
            </a:r>
            <a:r>
              <a:rPr lang="en-US" altLang="ja-JP" sz="1600" dirty="0">
                <a:solidFill>
                  <a:srgbClr val="000000"/>
                </a:solidFill>
                <a:cs typeface="Century Gothic" charset="0"/>
              </a:rPr>
              <a:t>at-risk</a:t>
            </a:r>
            <a:r>
              <a:rPr lang="ja-JP" altLang="en-US" sz="1600" dirty="0">
                <a:solidFill>
                  <a:srgbClr val="000000"/>
                </a:solidFill>
                <a:cs typeface="Century Gothic" charset="0"/>
              </a:rPr>
              <a:t>”</a:t>
            </a:r>
            <a:r>
              <a:rPr lang="en-US" altLang="ja-JP" sz="1600" dirty="0">
                <a:solidFill>
                  <a:srgbClr val="000000"/>
                </a:solidFill>
                <a:cs typeface="Century Gothic" charset="0"/>
              </a:rPr>
              <a:t> of emotional and behavioral challenges.</a:t>
            </a:r>
            <a:endParaRPr lang="en-US" sz="1600" dirty="0">
              <a:solidFill>
                <a:srgbClr val="000000"/>
              </a:solidFill>
              <a:cs typeface="Century Gothic" charset="0"/>
            </a:endParaRPr>
          </a:p>
        </p:txBody>
      </p:sp>
      <p:sp>
        <p:nvSpPr>
          <p:cNvPr id="19461" name="Right Arrow 9"/>
          <p:cNvSpPr>
            <a:spLocks noChangeArrowheads="1"/>
          </p:cNvSpPr>
          <p:nvPr/>
        </p:nvSpPr>
        <p:spPr bwMode="auto">
          <a:xfrm>
            <a:off x="609600" y="1395440"/>
            <a:ext cx="5536977" cy="1619224"/>
          </a:xfrm>
          <a:prstGeom prst="rightArrow">
            <a:avLst>
              <a:gd name="adj1" fmla="val 50000"/>
              <a:gd name="adj2" fmla="val 49995"/>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chemeClr val="bg1"/>
                </a:solidFill>
                <a:cs typeface="Century Gothic" charset="0"/>
              </a:rPr>
              <a:t>Intensive Supports </a:t>
            </a:r>
            <a:r>
              <a:rPr lang="en-US" sz="1600" dirty="0">
                <a:solidFill>
                  <a:schemeClr val="bg1"/>
                </a:solidFill>
                <a:cs typeface="Century Gothic" charset="0"/>
              </a:rPr>
              <a:t>– Individualized interventions provided to students with most complex emotional and behavioral needs.</a:t>
            </a:r>
          </a:p>
        </p:txBody>
      </p:sp>
      <p:sp>
        <p:nvSpPr>
          <p:cNvPr id="19462" name="Right Arrow 10"/>
          <p:cNvSpPr>
            <a:spLocks noChangeArrowheads="1"/>
          </p:cNvSpPr>
          <p:nvPr/>
        </p:nvSpPr>
        <p:spPr bwMode="auto">
          <a:xfrm>
            <a:off x="228600" y="4319560"/>
            <a:ext cx="4552841" cy="1928840"/>
          </a:xfrm>
          <a:prstGeom prst="rightArrow">
            <a:avLst>
              <a:gd name="adj1" fmla="val 50000"/>
              <a:gd name="adj2" fmla="val 49994"/>
            </a:avLst>
          </a:prstGeom>
          <a:solidFill>
            <a:srgbClr val="0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FFFFFF"/>
                </a:solidFill>
                <a:cs typeface="Century Gothic" charset="0"/>
              </a:rPr>
              <a:t>Universal Supports </a:t>
            </a:r>
            <a:r>
              <a:rPr lang="en-US" sz="1600" dirty="0">
                <a:solidFill>
                  <a:srgbClr val="FFFFFF"/>
                </a:solidFill>
                <a:cs typeface="Century Gothic" charset="0"/>
              </a:rPr>
              <a:t>– Supports provided to all students. Expectations are taught, reinforced, and monitored in all settings. </a:t>
            </a:r>
          </a:p>
        </p:txBody>
      </p:sp>
      <p:sp>
        <p:nvSpPr>
          <p:cNvPr id="19463" name="Text Box 8"/>
          <p:cNvSpPr txBox="1">
            <a:spLocks noChangeArrowheads="1"/>
          </p:cNvSpPr>
          <p:nvPr/>
        </p:nvSpPr>
        <p:spPr bwMode="auto">
          <a:xfrm>
            <a:off x="7002982" y="3264486"/>
            <a:ext cx="2514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rgbClr val="800000"/>
                </a:solidFill>
                <a:latin typeface="Gill Sans" charset="0"/>
              </a:rPr>
              <a:t>Check-in/Check-out</a:t>
            </a:r>
          </a:p>
        </p:txBody>
      </p:sp>
      <p:sp>
        <p:nvSpPr>
          <p:cNvPr id="19464" name="Text Box 9"/>
          <p:cNvSpPr txBox="1">
            <a:spLocks noChangeArrowheads="1"/>
          </p:cNvSpPr>
          <p:nvPr/>
        </p:nvSpPr>
        <p:spPr bwMode="auto">
          <a:xfrm>
            <a:off x="6934091" y="2316618"/>
            <a:ext cx="2286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Individualized CICO</a:t>
            </a:r>
            <a:endParaRPr lang="en-US" sz="2000" dirty="0">
              <a:solidFill>
                <a:srgbClr val="800000"/>
              </a:solidFill>
              <a:latin typeface="Gill Sans" charset="0"/>
            </a:endParaRPr>
          </a:p>
        </p:txBody>
      </p:sp>
      <p:sp>
        <p:nvSpPr>
          <p:cNvPr id="19465" name="Text Box 10"/>
          <p:cNvSpPr txBox="1">
            <a:spLocks noChangeArrowheads="1"/>
          </p:cNvSpPr>
          <p:nvPr/>
        </p:nvSpPr>
        <p:spPr bwMode="auto">
          <a:xfrm>
            <a:off x="7089731" y="1993189"/>
            <a:ext cx="146706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Simple FBA/BIP</a:t>
            </a:r>
          </a:p>
        </p:txBody>
      </p:sp>
      <p:sp>
        <p:nvSpPr>
          <p:cNvPr id="19466" name="Text Box 11"/>
          <p:cNvSpPr txBox="1">
            <a:spLocks noChangeArrowheads="1"/>
          </p:cNvSpPr>
          <p:nvPr/>
        </p:nvSpPr>
        <p:spPr bwMode="auto">
          <a:xfrm>
            <a:off x="6941381" y="1680981"/>
            <a:ext cx="16885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Complex FBA/BIP</a:t>
            </a:r>
          </a:p>
        </p:txBody>
      </p:sp>
      <p:sp>
        <p:nvSpPr>
          <p:cNvPr id="16" name="Text Box 12"/>
          <p:cNvSpPr txBox="1">
            <a:spLocks noChangeArrowheads="1"/>
          </p:cNvSpPr>
          <p:nvPr/>
        </p:nvSpPr>
        <p:spPr bwMode="auto">
          <a:xfrm>
            <a:off x="6670230" y="1351722"/>
            <a:ext cx="12545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Wraparound</a:t>
            </a:r>
          </a:p>
        </p:txBody>
      </p:sp>
      <p:sp>
        <p:nvSpPr>
          <p:cNvPr id="19468" name="Text Box 16"/>
          <p:cNvSpPr txBox="1">
            <a:spLocks noChangeArrowheads="1"/>
          </p:cNvSpPr>
          <p:nvPr/>
        </p:nvSpPr>
        <p:spPr bwMode="auto">
          <a:xfrm>
            <a:off x="7011255" y="2641053"/>
            <a:ext cx="22129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Social/Academic   </a:t>
            </a:r>
          </a:p>
          <a:p>
            <a:pPr algn="ctr"/>
            <a:r>
              <a:rPr lang="en-US" sz="1600" dirty="0">
                <a:solidFill>
                  <a:srgbClr val="800000"/>
                </a:solidFill>
                <a:latin typeface="Gill Sans" charset="0"/>
              </a:rPr>
              <a:t>   Instructional Groups</a:t>
            </a:r>
          </a:p>
        </p:txBody>
      </p:sp>
      <p:sp>
        <p:nvSpPr>
          <p:cNvPr id="19469" name="Text Box 8"/>
          <p:cNvSpPr txBox="1">
            <a:spLocks noChangeArrowheads="1"/>
          </p:cNvSpPr>
          <p:nvPr/>
        </p:nvSpPr>
        <p:spPr bwMode="auto">
          <a:xfrm>
            <a:off x="5410200" y="5410200"/>
            <a:ext cx="25146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chemeClr val="bg1"/>
                </a:solidFill>
                <a:latin typeface="Gill Sans" charset="0"/>
              </a:rPr>
              <a:t>School &amp; Class-wide expectations &amp; supports</a:t>
            </a:r>
          </a:p>
        </p:txBody>
      </p:sp>
    </p:spTree>
    <p:extLst>
      <p:ext uri="{BB962C8B-B14F-4D97-AF65-F5344CB8AC3E}">
        <p14:creationId xmlns:p14="http://schemas.microsoft.com/office/powerpoint/2010/main" val="8142321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1249362"/>
          </a:xfrm>
        </p:spPr>
        <p:txBody>
          <a:bodyPr>
            <a:normAutofit fontScale="90000"/>
          </a:bodyPr>
          <a:lstStyle/>
          <a:p>
            <a:r>
              <a:rPr lang="en-US" dirty="0"/>
              <a:t>Ensure Check-In/Check-Out (CICO) supports are in place</a:t>
            </a:r>
          </a:p>
        </p:txBody>
      </p:sp>
      <p:sp>
        <p:nvSpPr>
          <p:cNvPr id="21506" name="Content Placeholder 2"/>
          <p:cNvSpPr>
            <a:spLocks noGrp="1"/>
          </p:cNvSpPr>
          <p:nvPr>
            <p:ph idx="1"/>
          </p:nvPr>
        </p:nvSpPr>
        <p:spPr/>
        <p:txBody>
          <a:bodyPr/>
          <a:lstStyle/>
          <a:p>
            <a:pPr marL="0" indent="0">
              <a:buNone/>
            </a:pPr>
            <a:r>
              <a:rPr lang="en-US" b="1" dirty="0"/>
              <a:t>Default targeted intervention.  WHY?</a:t>
            </a:r>
          </a:p>
          <a:p>
            <a:r>
              <a:rPr lang="en-US" dirty="0"/>
              <a:t>Most students receive multiple ODRs for peer or adult attention.</a:t>
            </a:r>
          </a:p>
          <a:p>
            <a:r>
              <a:rPr lang="en-US" dirty="0"/>
              <a:t>Evidence indicates CICO is effective practice for reducing acting out behavior related to attention seeking.</a:t>
            </a:r>
          </a:p>
          <a:p>
            <a:r>
              <a:rPr lang="en-US" dirty="0"/>
              <a:t>Schools must have strong CICO in place!  </a:t>
            </a:r>
          </a:p>
        </p:txBody>
      </p:sp>
      <p:grpSp>
        <p:nvGrpSpPr>
          <p:cNvPr id="4" name="Group 3"/>
          <p:cNvGrpSpPr/>
          <p:nvPr/>
        </p:nvGrpSpPr>
        <p:grpSpPr>
          <a:xfrm>
            <a:off x="7543800" y="609600"/>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820881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6200"/>
            <a:ext cx="8229600" cy="1417638"/>
          </a:xfrm>
        </p:spPr>
        <p:txBody>
          <a:bodyPr>
            <a:normAutofit fontScale="90000"/>
          </a:bodyPr>
          <a:lstStyle/>
          <a:p>
            <a:r>
              <a:rPr lang="en-US" dirty="0"/>
              <a:t>All Check In-Check Out </a:t>
            </a:r>
            <a:br>
              <a:rPr lang="en-US" dirty="0"/>
            </a:br>
            <a:r>
              <a:rPr lang="en-US" dirty="0"/>
              <a:t>	programs have: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242757"/>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6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t>Statistically Speaking …</a:t>
            </a:r>
          </a:p>
        </p:txBody>
      </p:sp>
      <p:sp>
        <p:nvSpPr>
          <p:cNvPr id="23554" name="Content Placeholder 2"/>
          <p:cNvSpPr>
            <a:spLocks noGrp="1"/>
          </p:cNvSpPr>
          <p:nvPr>
            <p:ph idx="1"/>
          </p:nvPr>
        </p:nvSpPr>
        <p:spPr>
          <a:xfrm>
            <a:off x="457200" y="2590800"/>
            <a:ext cx="4343400" cy="3455988"/>
          </a:xfrm>
        </p:spPr>
        <p:txBody>
          <a:bodyPr/>
          <a:lstStyle/>
          <a:p>
            <a:pPr marL="0" indent="0">
              <a:buNone/>
            </a:pPr>
            <a:r>
              <a:rPr lang="en-US" b="1" dirty="0"/>
              <a:t>Up to 12% of students with chronic problem behaviors act out for adult or peer attention</a:t>
            </a:r>
          </a:p>
          <a:p>
            <a:pPr marL="0" indent="0">
              <a:buNone/>
            </a:pPr>
            <a:endParaRPr lang="en-US" dirty="0"/>
          </a:p>
        </p:txBody>
      </p:sp>
      <p:graphicFrame>
        <p:nvGraphicFramePr>
          <p:cNvPr id="4" name="Chart 3"/>
          <p:cNvGraphicFramePr/>
          <p:nvPr>
            <p:extLst>
              <p:ext uri="{D42A27DB-BD31-4B8C-83A1-F6EECF244321}">
                <p14:modId xmlns:p14="http://schemas.microsoft.com/office/powerpoint/2010/main" val="2570883751"/>
              </p:ext>
            </p:extLst>
          </p:nvPr>
        </p:nvGraphicFramePr>
        <p:xfrm>
          <a:off x="44958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54053" y="3098800"/>
            <a:ext cx="2125955" cy="923330"/>
          </a:xfrm>
          <a:prstGeom prst="rect">
            <a:avLst/>
          </a:prstGeom>
          <a:noFill/>
        </p:spPr>
        <p:txBody>
          <a:bodyPr wrap="none" rtlCol="0">
            <a:spAutoFit/>
          </a:bodyPr>
          <a:lstStyle/>
          <a:p>
            <a:pPr algn="ctr"/>
            <a:r>
              <a:rPr lang="en-US" sz="5400" b="1" i="1" dirty="0">
                <a:latin typeface="Century Gothic"/>
                <a:cs typeface="Century Gothic"/>
              </a:rPr>
              <a:t>Why?</a:t>
            </a:r>
          </a:p>
        </p:txBody>
      </p:sp>
    </p:spTree>
    <p:extLst>
      <p:ext uri="{BB962C8B-B14F-4D97-AF65-F5344CB8AC3E}">
        <p14:creationId xmlns:p14="http://schemas.microsoft.com/office/powerpoint/2010/main" val="4084566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486400" cy="1143000"/>
          </a:xfrm>
        </p:spPr>
        <p:txBody>
          <a:bodyPr/>
          <a:lstStyle/>
          <a:p>
            <a:r>
              <a:rPr lang="en-US" dirty="0"/>
              <a:t>Activity</a:t>
            </a:r>
          </a:p>
        </p:txBody>
      </p:sp>
      <p:sp>
        <p:nvSpPr>
          <p:cNvPr id="5" name="Subtitle 4"/>
          <p:cNvSpPr>
            <a:spLocks noGrp="1"/>
          </p:cNvSpPr>
          <p:nvPr>
            <p:ph idx="1"/>
          </p:nvPr>
        </p:nvSpPr>
        <p:spPr>
          <a:xfrm>
            <a:off x="445476" y="1600200"/>
            <a:ext cx="5498123" cy="4191000"/>
          </a:xfrm>
        </p:spPr>
        <p:txBody>
          <a:bodyPr/>
          <a:lstStyle/>
          <a:p>
            <a:pPr marL="0" indent="0">
              <a:buNone/>
            </a:pPr>
            <a:r>
              <a:rPr lang="en-US" b="1" dirty="0"/>
              <a:t>Do the Math:</a:t>
            </a:r>
          </a:p>
          <a:p>
            <a:pPr marL="0" indent="0">
              <a:buNone/>
            </a:pPr>
            <a:r>
              <a:rPr lang="en-US" dirty="0"/>
              <a:t>Given your enrollment, how many students would benefit from CICO?  </a:t>
            </a:r>
          </a:p>
          <a:p>
            <a:pPr marL="0" indent="0">
              <a:buNone/>
            </a:pPr>
            <a:r>
              <a:rPr lang="en-US" dirty="0"/>
              <a:t>&gt; Write this in your workbook</a:t>
            </a:r>
          </a:p>
          <a:p>
            <a:pPr marL="0" indent="0">
              <a:buNone/>
            </a:pPr>
            <a:r>
              <a:rPr lang="en-US" dirty="0"/>
              <a:t>Plan to Sustain the Targeted Level</a:t>
            </a:r>
          </a:p>
          <a:p>
            <a:pPr marL="0" indent="0">
              <a:buNone/>
            </a:pPr>
            <a:endParaRPr lang="en-US" dirty="0"/>
          </a:p>
        </p:txBody>
      </p:sp>
      <p:sp>
        <p:nvSpPr>
          <p:cNvPr id="6" name="object 2"/>
          <p:cNvSpPr/>
          <p:nvPr/>
        </p:nvSpPr>
        <p:spPr>
          <a:xfrm>
            <a:off x="39624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032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Calibri" charset="0"/>
                <a:ea typeface="ＭＳ Ｐゴシック" charset="0"/>
                <a:cs typeface="ＭＳ Ｐゴシック" charset="0"/>
              </a:rPr>
              <a:t>More VT Schools Implementing at Higher Levels</a:t>
            </a:r>
          </a:p>
        </p:txBody>
      </p:sp>
      <p:sp>
        <p:nvSpPr>
          <p:cNvPr id="7" name="Down Arrow 6"/>
          <p:cNvSpPr/>
          <p:nvPr/>
        </p:nvSpPr>
        <p:spPr>
          <a:xfrm rot="16622656">
            <a:off x="1157562" y="2650954"/>
            <a:ext cx="822325" cy="1570037"/>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pic>
        <p:nvPicPr>
          <p:cNvPr id="4" name="Content Placeholder 3">
            <a:extLst>
              <a:ext uri="{FF2B5EF4-FFF2-40B4-BE49-F238E27FC236}">
                <a16:creationId xmlns:a16="http://schemas.microsoft.com/office/drawing/2014/main" id="{A378D894-9224-C846-A4D9-7DD307DCA1AB}"/>
              </a:ext>
            </a:extLst>
          </p:cNvPr>
          <p:cNvPicPr>
            <a:picLocks noGrp="1" noChangeAspect="1"/>
          </p:cNvPicPr>
          <p:nvPr>
            <p:ph idx="1"/>
          </p:nvPr>
        </p:nvPicPr>
        <p:blipFill>
          <a:blip r:embed="rId2"/>
          <a:stretch>
            <a:fillRect/>
          </a:stretch>
        </p:blipFill>
        <p:spPr>
          <a:xfrm>
            <a:off x="2455302" y="1600200"/>
            <a:ext cx="4233395" cy="4446588"/>
          </a:xfrm>
        </p:spPr>
      </p:pic>
    </p:spTree>
    <p:extLst>
      <p:ext uri="{BB962C8B-B14F-4D97-AF65-F5344CB8AC3E}">
        <p14:creationId xmlns:p14="http://schemas.microsoft.com/office/powerpoint/2010/main" val="2578628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r>
              <a:rPr lang="en-US" dirty="0"/>
              <a:t>Keys to Sustainability for CICO</a:t>
            </a:r>
          </a:p>
        </p:txBody>
      </p:sp>
      <p:sp>
        <p:nvSpPr>
          <p:cNvPr id="26626" name="Rectangle 3"/>
          <p:cNvSpPr>
            <a:spLocks noGrp="1" noChangeArrowheads="1"/>
          </p:cNvSpPr>
          <p:nvPr>
            <p:ph idx="1"/>
          </p:nvPr>
        </p:nvSpPr>
        <p:spPr>
          <a:xfrm>
            <a:off x="473765" y="1676400"/>
            <a:ext cx="8229600" cy="4446588"/>
          </a:xfrm>
        </p:spPr>
        <p:txBody>
          <a:bodyPr/>
          <a:lstStyle/>
          <a:p>
            <a:r>
              <a:rPr lang="en-US" dirty="0"/>
              <a:t>Ongoing professional development</a:t>
            </a:r>
          </a:p>
          <a:p>
            <a:r>
              <a:rPr lang="en-US" dirty="0"/>
              <a:t>Checking for fidelity</a:t>
            </a:r>
          </a:p>
          <a:p>
            <a:r>
              <a:rPr lang="en-US" dirty="0"/>
              <a:t>Focus on relationships</a:t>
            </a:r>
          </a:p>
          <a:p>
            <a:pPr marL="0" indent="0">
              <a:buNone/>
            </a:pPr>
            <a:r>
              <a:rPr lang="en-US" sz="4000" b="1" i="1" dirty="0"/>
              <a:t>What else?</a:t>
            </a:r>
          </a:p>
        </p:txBody>
      </p:sp>
      <p:grpSp>
        <p:nvGrpSpPr>
          <p:cNvPr id="4" name="Group 3"/>
          <p:cNvGrpSpPr/>
          <p:nvPr/>
        </p:nvGrpSpPr>
        <p:grpSpPr>
          <a:xfrm>
            <a:off x="7467600" y="846138"/>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745886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5334000" cy="1143000"/>
          </a:xfrm>
        </p:spPr>
        <p:txBody>
          <a:bodyPr/>
          <a:lstStyle/>
          <a:p>
            <a:r>
              <a:rPr lang="en-US" dirty="0"/>
              <a:t>Activity</a:t>
            </a:r>
          </a:p>
        </p:txBody>
      </p:sp>
      <p:sp>
        <p:nvSpPr>
          <p:cNvPr id="30722" name="Rectangle 3"/>
          <p:cNvSpPr>
            <a:spLocks noGrp="1" noChangeArrowheads="1"/>
          </p:cNvSpPr>
          <p:nvPr>
            <p:ph idx="1"/>
          </p:nvPr>
        </p:nvSpPr>
        <p:spPr>
          <a:xfrm>
            <a:off x="609600" y="2057400"/>
            <a:ext cx="3810000" cy="3379788"/>
          </a:xfrm>
        </p:spPr>
        <p:txBody>
          <a:bodyPr/>
          <a:lstStyle/>
          <a:p>
            <a:pPr marL="0" indent="0">
              <a:buNone/>
            </a:pPr>
            <a:r>
              <a:rPr lang="en-US" sz="3600" b="1" dirty="0"/>
              <a:t>Complete the CICO Self-Assessment in your workbook</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878138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r>
              <a:rPr lang="en-US" dirty="0"/>
              <a:t>Barriers to Implementation of CICO</a:t>
            </a:r>
          </a:p>
        </p:txBody>
      </p:sp>
      <p:sp>
        <p:nvSpPr>
          <p:cNvPr id="24578" name="Rectangle 3"/>
          <p:cNvSpPr>
            <a:spLocks noGrp="1" noChangeArrowheads="1"/>
          </p:cNvSpPr>
          <p:nvPr>
            <p:ph idx="1"/>
          </p:nvPr>
        </p:nvSpPr>
        <p:spPr/>
        <p:txBody>
          <a:bodyPr/>
          <a:lstStyle/>
          <a:p>
            <a:r>
              <a:rPr lang="en-US" sz="3000" dirty="0"/>
              <a:t>Tendency to individualize</a:t>
            </a:r>
          </a:p>
          <a:p>
            <a:r>
              <a:rPr lang="en-US" sz="3000" dirty="0"/>
              <a:t>Faculty not marking DPRs</a:t>
            </a:r>
          </a:p>
          <a:p>
            <a:r>
              <a:rPr lang="en-US" sz="3000" dirty="0"/>
              <a:t>Wanting to continue after goal has been met</a:t>
            </a:r>
          </a:p>
          <a:p>
            <a:r>
              <a:rPr lang="en-US" sz="3000" dirty="0"/>
              <a:t>Goals set too high</a:t>
            </a:r>
          </a:p>
          <a:p>
            <a:r>
              <a:rPr lang="en-US" sz="3000" dirty="0"/>
              <a:t>Desire for behavior to change quicker</a:t>
            </a:r>
          </a:p>
          <a:p>
            <a:r>
              <a:rPr lang="en-US" sz="3000" dirty="0"/>
              <a:t>Inadequate professional development</a:t>
            </a:r>
          </a:p>
          <a:p>
            <a:r>
              <a:rPr lang="en-US" sz="3000" dirty="0"/>
              <a:t>New staff</a:t>
            </a:r>
          </a:p>
          <a:p>
            <a:r>
              <a:rPr lang="en-US" sz="3000" dirty="0"/>
              <a:t>Parent buy-in</a:t>
            </a:r>
          </a:p>
          <a:p>
            <a:pPr marL="0" indent="0">
              <a:buNone/>
            </a:pPr>
            <a:r>
              <a:rPr lang="en-US" sz="3600" b="1" i="1" dirty="0"/>
              <a:t>						What else?</a:t>
            </a:r>
          </a:p>
          <a:p>
            <a:endParaRPr lang="en-US" dirty="0"/>
          </a:p>
        </p:txBody>
      </p:sp>
      <p:sp>
        <p:nvSpPr>
          <p:cNvPr id="4" name="TextBox 3"/>
          <p:cNvSpPr txBox="1"/>
          <p:nvPr/>
        </p:nvSpPr>
        <p:spPr>
          <a:xfrm>
            <a:off x="6449252" y="890756"/>
            <a:ext cx="184731"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val="160449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4965" y="533400"/>
            <a:ext cx="6476753" cy="6096001"/>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66456" y="1895098"/>
            <a:ext cx="2188509" cy="1694890"/>
          </a:xfrm>
          <a:prstGeom prst="rect">
            <a:avLst/>
          </a:prstGeom>
        </p:spPr>
        <p:txBody>
          <a:bodyPr vert="horz" wrap="square" lIns="0" tIns="0" rIns="0" bIns="0" rtlCol="0">
            <a:noAutofit/>
          </a:bodyPr>
          <a:lstStyle/>
          <a:p>
            <a:pPr marL="11206" marR="11206">
              <a:lnSpc>
                <a:spcPts val="4491"/>
              </a:lnSpc>
            </a:pPr>
            <a:r>
              <a:rPr sz="3750" b="1" spc="-119" dirty="0">
                <a:solidFill>
                  <a:srgbClr val="FF0000"/>
                </a:solidFill>
                <a:latin typeface="Calibri"/>
                <a:cs typeface="Calibri"/>
              </a:rPr>
              <a:t>Social Emotional Learning</a:t>
            </a:r>
            <a:endParaRPr sz="3750" dirty="0">
              <a:latin typeface="Calibri"/>
              <a:cs typeface="Calibri"/>
            </a:endParaRPr>
          </a:p>
        </p:txBody>
      </p:sp>
      <p:sp>
        <p:nvSpPr>
          <p:cNvPr id="4" name="TextBox 3"/>
          <p:cNvSpPr txBox="1"/>
          <p:nvPr/>
        </p:nvSpPr>
        <p:spPr>
          <a:xfrm>
            <a:off x="152400" y="152400"/>
            <a:ext cx="5577144" cy="1323439"/>
          </a:xfrm>
          <a:prstGeom prst="rect">
            <a:avLst/>
          </a:prstGeom>
          <a:noFill/>
        </p:spPr>
        <p:txBody>
          <a:bodyPr wrap="square" rtlCol="0">
            <a:spAutoFit/>
          </a:bodyPr>
          <a:lstStyle/>
          <a:p>
            <a:r>
              <a:rPr lang="en-US" sz="4000" b="1" dirty="0">
                <a:solidFill>
                  <a:srgbClr val="FF0000"/>
                </a:solidFill>
                <a:latin typeface="Calibri"/>
                <a:cs typeface="Calibri"/>
              </a:rPr>
              <a:t>Other Targeted Level Interventions for</a:t>
            </a:r>
          </a:p>
        </p:txBody>
      </p:sp>
      <p:grpSp>
        <p:nvGrpSpPr>
          <p:cNvPr id="5" name="Group 4"/>
          <p:cNvGrpSpPr/>
          <p:nvPr/>
        </p:nvGrpSpPr>
        <p:grpSpPr>
          <a:xfrm>
            <a:off x="7696200" y="37038"/>
            <a:ext cx="1434548" cy="992723"/>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19450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5" y="5733503"/>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68"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794440" y="1758382"/>
            <a:ext cx="4691960" cy="3880418"/>
          </a:xfrm>
          <a:prstGeom prst="rect">
            <a:avLst/>
          </a:prstGeom>
        </p:spPr>
        <p:txBody>
          <a:bodyPr vert="horz" wrap="square" lIns="0" tIns="0" rIns="0" bIns="0" rtlCol="0">
            <a:noAutofit/>
          </a:bodyPr>
          <a:lstStyle/>
          <a:p>
            <a:pPr marL="182105" indent="-170899">
              <a:buClr>
                <a:srgbClr val="24603B"/>
              </a:buClr>
              <a:buSzPct val="84745"/>
              <a:buFont typeface="Arial"/>
              <a:buChar char="•"/>
              <a:tabLst>
                <a:tab pos="182105" algn="l"/>
              </a:tabLst>
            </a:pPr>
            <a:r>
              <a:rPr sz="3600" dirty="0">
                <a:latin typeface="Calibri"/>
                <a:cs typeface="Calibri"/>
              </a:rPr>
              <a:t>S</a:t>
            </a:r>
            <a:r>
              <a:rPr sz="3600" spc="-4" dirty="0">
                <a:latin typeface="Calibri"/>
                <a:cs typeface="Calibri"/>
              </a:rPr>
              <a:t>e</a:t>
            </a:r>
            <a:r>
              <a:rPr sz="3600" dirty="0">
                <a:latin typeface="Calibri"/>
                <a:cs typeface="Calibri"/>
              </a:rPr>
              <a:t>cond</a:t>
            </a:r>
            <a:r>
              <a:rPr sz="3600" spc="4" dirty="0">
                <a:latin typeface="Calibri"/>
                <a:cs typeface="Calibri"/>
              </a:rPr>
              <a:t> </a:t>
            </a:r>
            <a:r>
              <a:rPr sz="3600" dirty="0">
                <a:latin typeface="Calibri"/>
                <a:cs typeface="Calibri"/>
              </a:rPr>
              <a:t>Step</a:t>
            </a:r>
          </a:p>
          <a:p>
            <a:pPr>
              <a:lnSpc>
                <a:spcPts val="574"/>
              </a:lnSpc>
              <a:spcBef>
                <a:spcPts val="22"/>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Social</a:t>
            </a:r>
            <a:r>
              <a:rPr sz="3600" spc="4" dirty="0">
                <a:latin typeface="Calibri"/>
                <a:cs typeface="Calibri"/>
              </a:rPr>
              <a:t> </a:t>
            </a:r>
            <a:r>
              <a:rPr sz="3600" dirty="0">
                <a:latin typeface="Calibri"/>
                <a:cs typeface="Calibri"/>
              </a:rPr>
              <a:t>Cognition</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Inc</a:t>
            </a:r>
            <a:r>
              <a:rPr sz="3600" spc="-13" dirty="0">
                <a:latin typeface="Calibri"/>
                <a:cs typeface="Calibri"/>
              </a:rPr>
              <a:t>r</a:t>
            </a:r>
            <a:r>
              <a:rPr sz="3600" dirty="0">
                <a:latin typeface="Calibri"/>
                <a:cs typeface="Calibri"/>
              </a:rPr>
              <a:t>edible</a:t>
            </a:r>
            <a:r>
              <a:rPr sz="3600" spc="4" dirty="0">
                <a:latin typeface="Calibri"/>
                <a:cs typeface="Calibri"/>
              </a:rPr>
              <a:t> </a:t>
            </a:r>
            <a:r>
              <a:rPr sz="3600" spc="-234" dirty="0">
                <a:latin typeface="Calibri"/>
                <a:cs typeface="Calibri"/>
              </a:rPr>
              <a:t>Y</a:t>
            </a:r>
            <a:r>
              <a:rPr sz="3600" dirty="0">
                <a:latin typeface="Calibri"/>
                <a:cs typeface="Calibri"/>
              </a:rPr>
              <a:t>ears</a:t>
            </a:r>
          </a:p>
          <a:p>
            <a:pPr>
              <a:lnSpc>
                <a:spcPts val="706"/>
              </a:lnSpc>
              <a:spcBef>
                <a:spcPts val="9"/>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a:t>
            </a:r>
            <a:r>
              <a:rPr sz="3600" spc="-4" dirty="0">
                <a:latin typeface="Calibri"/>
                <a:cs typeface="Calibri"/>
              </a:rPr>
              <a:t>A</a:t>
            </a:r>
            <a:r>
              <a:rPr sz="3600" dirty="0">
                <a:latin typeface="Calibri"/>
                <a:cs typeface="Calibri"/>
              </a:rPr>
              <a:t>S</a:t>
            </a:r>
            <a:r>
              <a:rPr sz="3600" spc="-4" dirty="0">
                <a:latin typeface="Calibri"/>
                <a:cs typeface="Calibri"/>
              </a:rPr>
              <a:t>E</a:t>
            </a:r>
            <a:r>
              <a:rPr sz="3600" dirty="0">
                <a:latin typeface="Calibri"/>
                <a:cs typeface="Calibri"/>
              </a:rPr>
              <a:t>L</a:t>
            </a:r>
            <a:r>
              <a:rPr sz="3600" spc="4" dirty="0">
                <a:latin typeface="Calibri"/>
                <a:cs typeface="Calibri"/>
              </a:rPr>
              <a:t> </a:t>
            </a:r>
            <a:r>
              <a:rPr sz="3600" dirty="0">
                <a:latin typeface="Calibri"/>
                <a:cs typeface="Calibri"/>
              </a:rPr>
              <a:t>WEBSITE</a:t>
            </a:r>
            <a:endParaRPr lang="en-US" sz="3600" dirty="0">
              <a:latin typeface="Calibri"/>
              <a:cs typeface="Calibri"/>
            </a:endParaRPr>
          </a:p>
          <a:p>
            <a:pPr marL="182105" indent="-170899">
              <a:buClr>
                <a:srgbClr val="24603B"/>
              </a:buClr>
              <a:buSzPct val="84745"/>
              <a:buFont typeface="Arial"/>
              <a:buChar char="•"/>
              <a:tabLst>
                <a:tab pos="182105" algn="l"/>
              </a:tabLst>
            </a:pPr>
            <a:endParaRPr lang="en-US" sz="3600" dirty="0">
              <a:latin typeface="Calibri"/>
              <a:cs typeface="Calibri"/>
            </a:endParaRPr>
          </a:p>
          <a:p>
            <a:pPr marL="11206">
              <a:buClr>
                <a:srgbClr val="24603B"/>
              </a:buClr>
              <a:buSzPct val="84745"/>
              <a:tabLst>
                <a:tab pos="182105" algn="l"/>
              </a:tabLst>
            </a:pPr>
            <a:r>
              <a:rPr lang="en-US" sz="3600" b="1" i="1" dirty="0">
                <a:latin typeface="Calibri"/>
                <a:cs typeface="Calibri"/>
              </a:rPr>
              <a:t>What do you use?</a:t>
            </a:r>
            <a:endParaRPr sz="3600" b="1" i="1" dirty="0">
              <a:latin typeface="Calibri"/>
              <a:cs typeface="Calibri"/>
            </a:endParaRPr>
          </a:p>
          <a:p>
            <a:pPr>
              <a:lnSpc>
                <a:spcPts val="618"/>
              </a:lnSpc>
              <a:spcBef>
                <a:spcPts val="4"/>
              </a:spcBef>
            </a:pPr>
            <a:endParaRPr sz="618" dirty="0"/>
          </a:p>
        </p:txBody>
      </p:sp>
      <p:sp>
        <p:nvSpPr>
          <p:cNvPr id="11" name="Title 10"/>
          <p:cNvSpPr>
            <a:spLocks noGrp="1"/>
          </p:cNvSpPr>
          <p:nvPr>
            <p:ph type="title"/>
          </p:nvPr>
        </p:nvSpPr>
        <p:spPr/>
        <p:txBody>
          <a:bodyPr/>
          <a:lstStyle/>
          <a:p>
            <a:r>
              <a:rPr lang="en-US" dirty="0"/>
              <a:t>Some SEL Examples</a:t>
            </a:r>
          </a:p>
        </p:txBody>
      </p:sp>
    </p:spTree>
    <p:extLst>
      <p:ext uri="{BB962C8B-B14F-4D97-AF65-F5344CB8AC3E}">
        <p14:creationId xmlns:p14="http://schemas.microsoft.com/office/powerpoint/2010/main" val="2610777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5" y="5733503"/>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68"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237382" y="5733249"/>
            <a:ext cx="465604" cy="197224"/>
          </a:xfrm>
          <a:prstGeom prst="rect">
            <a:avLst/>
          </a:prstGeom>
        </p:spPr>
        <p:txBody>
          <a:bodyPr vert="horz" wrap="square" lIns="0" tIns="0" rIns="0" bIns="0" rtlCol="0">
            <a:noAutofit/>
          </a:bodyPr>
          <a:lstStyle/>
          <a:p>
            <a:pPr marL="11206"/>
            <a:r>
              <a:rPr sz="1191" spc="-128" dirty="0">
                <a:solidFill>
                  <a:srgbClr val="FFFFFF"/>
                </a:solidFill>
                <a:latin typeface="Times New Roman"/>
                <a:cs typeface="Times New Roman"/>
              </a:rPr>
              <a:t>C</a:t>
            </a:r>
            <a:r>
              <a:rPr sz="1191" spc="84" dirty="0">
                <a:solidFill>
                  <a:srgbClr val="FFFFFF"/>
                </a:solidFill>
                <a:latin typeface="Times New Roman"/>
                <a:cs typeface="Times New Roman"/>
              </a:rPr>
              <a:t>enter</a:t>
            </a:r>
            <a:endParaRPr sz="1191">
              <a:latin typeface="Times New Roman"/>
              <a:cs typeface="Times New Roman"/>
            </a:endParaRPr>
          </a:p>
        </p:txBody>
      </p:sp>
      <p:sp>
        <p:nvSpPr>
          <p:cNvPr id="8" name="object 8"/>
          <p:cNvSpPr txBox="1"/>
          <p:nvPr/>
        </p:nvSpPr>
        <p:spPr>
          <a:xfrm>
            <a:off x="509118" y="524831"/>
            <a:ext cx="6606988" cy="923365"/>
          </a:xfrm>
          <a:prstGeom prst="rect">
            <a:avLst/>
          </a:prstGeom>
        </p:spPr>
        <p:txBody>
          <a:bodyPr vert="horz" wrap="square" lIns="0" tIns="0" rIns="0" bIns="0" rtlCol="0">
            <a:noAutofit/>
          </a:bodyPr>
          <a:lstStyle/>
          <a:p>
            <a:pPr marL="11206" marR="11206">
              <a:lnSpc>
                <a:spcPts val="3653"/>
              </a:lnSpc>
            </a:pPr>
            <a:r>
              <a:rPr sz="3353" b="1" spc="-97" dirty="0">
                <a:solidFill>
                  <a:srgbClr val="FFFFFF"/>
                </a:solidFill>
                <a:latin typeface="Century Gothic"/>
                <a:cs typeface="Century Gothic"/>
              </a:rPr>
              <a:t>Matchin</a:t>
            </a:r>
            <a:r>
              <a:rPr sz="3353" b="1" dirty="0">
                <a:solidFill>
                  <a:srgbClr val="FFFFFF"/>
                </a:solidFill>
                <a:latin typeface="Century Gothic"/>
                <a:cs typeface="Century Gothic"/>
              </a:rPr>
              <a:t>g</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Intervention</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a:t>
            </a:r>
            <a:r>
              <a:rPr sz="3353" b="1" dirty="0">
                <a:solidFill>
                  <a:srgbClr val="FFFFFF"/>
                </a:solidFill>
                <a:latin typeface="Century Gothic"/>
                <a:cs typeface="Century Gothic"/>
              </a:rPr>
              <a:t>o</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type</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of socia</a:t>
            </a:r>
            <a:r>
              <a:rPr sz="3353" b="1" dirty="0">
                <a:solidFill>
                  <a:srgbClr val="FFFFFF"/>
                </a:solidFill>
                <a:latin typeface="Century Gothic"/>
                <a:cs typeface="Century Gothic"/>
              </a:rPr>
              <a:t>l</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skill</a:t>
            </a:r>
            <a:r>
              <a:rPr sz="3353" b="1" dirty="0">
                <a:solidFill>
                  <a:srgbClr val="FFFFFF"/>
                </a:solidFill>
                <a:latin typeface="Century Gothic"/>
                <a:cs typeface="Century Gothic"/>
              </a:rPr>
              <a:t>s</a:t>
            </a:r>
            <a:r>
              <a:rPr sz="3353" b="1" spc="-176" dirty="0">
                <a:solidFill>
                  <a:srgbClr val="FFFFFF"/>
                </a:solidFill>
                <a:latin typeface="Century Gothic"/>
                <a:cs typeface="Century Gothic"/>
              </a:rPr>
              <a:t> </a:t>
            </a:r>
            <a:r>
              <a:rPr sz="3353" b="1" spc="-97" dirty="0">
                <a:solidFill>
                  <a:srgbClr val="FFFFFF"/>
                </a:solidFill>
                <a:latin typeface="Century Gothic"/>
                <a:cs typeface="Century Gothic"/>
              </a:rPr>
              <a:t>problems:</a:t>
            </a:r>
            <a:endParaRPr sz="3353" dirty="0">
              <a:latin typeface="Century Gothic"/>
              <a:cs typeface="Century Gothic"/>
            </a:endParaRPr>
          </a:p>
        </p:txBody>
      </p:sp>
      <p:sp>
        <p:nvSpPr>
          <p:cNvPr id="9" name="object 9"/>
          <p:cNvSpPr txBox="1"/>
          <p:nvPr/>
        </p:nvSpPr>
        <p:spPr>
          <a:xfrm>
            <a:off x="859176" y="2259298"/>
            <a:ext cx="6913224" cy="2567268"/>
          </a:xfrm>
          <a:prstGeom prst="rect">
            <a:avLst/>
          </a:prstGeom>
        </p:spPr>
        <p:txBody>
          <a:bodyPr vert="horz" wrap="square" lIns="0" tIns="0" rIns="0" bIns="0" rtlCol="0">
            <a:noAutofit/>
          </a:bodyPr>
          <a:lstStyle/>
          <a:p>
            <a:pPr marL="11206" marR="11206" indent="-560" algn="ctr">
              <a:lnSpc>
                <a:spcPct val="89900"/>
              </a:lnSpc>
            </a:pPr>
            <a:r>
              <a:rPr sz="3600" spc="-35" dirty="0">
                <a:latin typeface="Calibri"/>
                <a:cs typeface="Calibri"/>
              </a:rPr>
              <a:t>M</a:t>
            </a:r>
            <a:r>
              <a:rPr sz="3600" spc="-18" dirty="0">
                <a:latin typeface="Calibri"/>
                <a:cs typeface="Calibri"/>
              </a:rPr>
              <a:t>ost social </a:t>
            </a:r>
            <a:r>
              <a:rPr sz="3600" spc="-13" dirty="0">
                <a:latin typeface="Calibri"/>
                <a:cs typeface="Calibri"/>
              </a:rPr>
              <a:t>ski</a:t>
            </a:r>
            <a:r>
              <a:rPr sz="3600" spc="-9" dirty="0">
                <a:latin typeface="Calibri"/>
                <a:cs typeface="Calibri"/>
              </a:rPr>
              <a:t>lls </a:t>
            </a:r>
            <a:r>
              <a:rPr sz="3600" spc="-13" dirty="0">
                <a:latin typeface="Calibri"/>
                <a:cs typeface="Calibri"/>
              </a:rPr>
              <a:t>st</a:t>
            </a:r>
            <a:r>
              <a:rPr sz="3600" spc="-18" dirty="0">
                <a:latin typeface="Calibri"/>
                <a:cs typeface="Calibri"/>
              </a:rPr>
              <a:t>udies deliver </a:t>
            </a:r>
            <a:r>
              <a:rPr sz="3600" spc="-22" dirty="0">
                <a:latin typeface="Calibri"/>
                <a:cs typeface="Calibri"/>
              </a:rPr>
              <a:t>a</a:t>
            </a:r>
            <a:r>
              <a:rPr sz="3600" spc="-9" dirty="0">
                <a:latin typeface="Calibri"/>
                <a:cs typeface="Calibri"/>
              </a:rPr>
              <a:t> t</a:t>
            </a:r>
            <a:r>
              <a:rPr sz="3600" spc="-13" dirty="0">
                <a:latin typeface="Calibri"/>
                <a:cs typeface="Calibri"/>
              </a:rPr>
              <a:t>r</a:t>
            </a:r>
            <a:r>
              <a:rPr sz="3600" spc="-22" dirty="0">
                <a:latin typeface="Calibri"/>
                <a:cs typeface="Calibri"/>
              </a:rPr>
              <a:t>eatment to </a:t>
            </a:r>
            <a:r>
              <a:rPr sz="3600" spc="-18" dirty="0">
                <a:latin typeface="Calibri"/>
                <a:cs typeface="Calibri"/>
              </a:rPr>
              <a:t>child</a:t>
            </a:r>
            <a:r>
              <a:rPr sz="3600" spc="-13" dirty="0">
                <a:latin typeface="Calibri"/>
                <a:cs typeface="Calibri"/>
              </a:rPr>
              <a:t>r</a:t>
            </a:r>
            <a:r>
              <a:rPr sz="3600" spc="-22" dirty="0">
                <a:latin typeface="Calibri"/>
                <a:cs typeface="Calibri"/>
              </a:rPr>
              <a:t>en </a:t>
            </a:r>
            <a:r>
              <a:rPr sz="3600" spc="-18" dirty="0">
                <a:latin typeface="Calibri"/>
                <a:cs typeface="Calibri"/>
              </a:rPr>
              <a:t>wit</a:t>
            </a:r>
            <a:r>
              <a:rPr sz="3600" spc="-22" dirty="0">
                <a:latin typeface="Calibri"/>
                <a:cs typeface="Calibri"/>
              </a:rPr>
              <a:t>h an </a:t>
            </a:r>
            <a:r>
              <a:rPr sz="3600" spc="-18" dirty="0">
                <a:latin typeface="Calibri"/>
                <a:cs typeface="Calibri"/>
              </a:rPr>
              <a:t>almost </a:t>
            </a:r>
            <a:r>
              <a:rPr sz="3600" spc="-22" dirty="0">
                <a:latin typeface="Calibri"/>
                <a:cs typeface="Calibri"/>
              </a:rPr>
              <a:t>complete </a:t>
            </a:r>
            <a:r>
              <a:rPr sz="3600" spc="-13" dirty="0">
                <a:latin typeface="Calibri"/>
                <a:cs typeface="Calibri"/>
              </a:rPr>
              <a:t>disr</a:t>
            </a:r>
            <a:r>
              <a:rPr sz="3600" spc="-22" dirty="0">
                <a:latin typeface="Calibri"/>
                <a:cs typeface="Calibri"/>
              </a:rPr>
              <a:t>ega</a:t>
            </a:r>
            <a:r>
              <a:rPr sz="3600" spc="-18" dirty="0">
                <a:latin typeface="Calibri"/>
                <a:cs typeface="Calibri"/>
              </a:rPr>
              <a:t>r</a:t>
            </a:r>
            <a:r>
              <a:rPr sz="3600" spc="-22" dirty="0">
                <a:latin typeface="Calibri"/>
                <a:cs typeface="Calibri"/>
              </a:rPr>
              <a:t>d for the ty</a:t>
            </a:r>
            <a:r>
              <a:rPr sz="3600" spc="-18" dirty="0">
                <a:latin typeface="Calibri"/>
                <a:cs typeface="Calibri"/>
              </a:rPr>
              <a:t>pes </a:t>
            </a:r>
            <a:r>
              <a:rPr sz="3600" spc="-22" dirty="0">
                <a:latin typeface="Calibri"/>
                <a:cs typeface="Calibri"/>
              </a:rPr>
              <a:t>of </a:t>
            </a:r>
            <a:r>
              <a:rPr sz="3600" spc="-18" dirty="0">
                <a:latin typeface="Calibri"/>
                <a:cs typeface="Calibri"/>
              </a:rPr>
              <a:t>social </a:t>
            </a:r>
            <a:r>
              <a:rPr sz="3600" spc="-13" dirty="0">
                <a:latin typeface="Calibri"/>
                <a:cs typeface="Calibri"/>
              </a:rPr>
              <a:t>ski</a:t>
            </a:r>
            <a:r>
              <a:rPr sz="3600" spc="-9" dirty="0">
                <a:latin typeface="Calibri"/>
                <a:cs typeface="Calibri"/>
              </a:rPr>
              <a:t>lls </a:t>
            </a:r>
            <a:r>
              <a:rPr sz="3600" spc="-22" dirty="0">
                <a:latin typeface="Calibri"/>
                <a:cs typeface="Calibri"/>
              </a:rPr>
              <a:t>defi</a:t>
            </a:r>
            <a:r>
              <a:rPr sz="3600" spc="-13" dirty="0">
                <a:latin typeface="Calibri"/>
                <a:cs typeface="Calibri"/>
              </a:rPr>
              <a:t>cits </a:t>
            </a:r>
            <a:r>
              <a:rPr sz="3600" spc="-18" dirty="0">
                <a:latin typeface="Calibri"/>
                <a:cs typeface="Calibri"/>
              </a:rPr>
              <a:t>child</a:t>
            </a:r>
            <a:r>
              <a:rPr sz="3600" spc="-13" dirty="0">
                <a:latin typeface="Calibri"/>
                <a:cs typeface="Calibri"/>
              </a:rPr>
              <a:t>r</a:t>
            </a:r>
            <a:r>
              <a:rPr sz="3600" spc="-22" dirty="0">
                <a:latin typeface="Calibri"/>
                <a:cs typeface="Calibri"/>
              </a:rPr>
              <a:t>en may</a:t>
            </a:r>
            <a:r>
              <a:rPr sz="3600" spc="-9" dirty="0">
                <a:latin typeface="Calibri"/>
                <a:cs typeface="Calibri"/>
              </a:rPr>
              <a:t> </a:t>
            </a:r>
            <a:r>
              <a:rPr sz="3600" spc="-26" dirty="0">
                <a:latin typeface="Calibri"/>
                <a:cs typeface="Calibri"/>
              </a:rPr>
              <a:t>have</a:t>
            </a:r>
            <a:endParaRPr sz="3600" dirty="0">
              <a:latin typeface="Calibri"/>
              <a:cs typeface="Calibri"/>
            </a:endParaRPr>
          </a:p>
          <a:p>
            <a:pPr marL="104781" algn="ctr">
              <a:spcBef>
                <a:spcPts val="397"/>
              </a:spcBef>
            </a:pPr>
            <a:r>
              <a:rPr sz="3600" spc="-18" dirty="0">
                <a:latin typeface="Calibri"/>
                <a:cs typeface="Calibri"/>
              </a:rPr>
              <a:t>(</a:t>
            </a:r>
            <a:r>
              <a:rPr sz="3600" spc="-26" dirty="0">
                <a:latin typeface="Calibri"/>
                <a:cs typeface="Calibri"/>
              </a:rPr>
              <a:t>G</a:t>
            </a:r>
            <a:r>
              <a:rPr sz="3600" spc="-13" dirty="0">
                <a:latin typeface="Calibri"/>
                <a:cs typeface="Calibri"/>
              </a:rPr>
              <a:t>r</a:t>
            </a:r>
            <a:r>
              <a:rPr sz="3600" spc="-18" dirty="0">
                <a:latin typeface="Calibri"/>
                <a:cs typeface="Calibri"/>
              </a:rPr>
              <a:t>esham, 1998)</a:t>
            </a:r>
            <a:endParaRPr sz="3600" dirty="0">
              <a:latin typeface="Calibri"/>
              <a:cs typeface="Calibri"/>
            </a:endParaRPr>
          </a:p>
        </p:txBody>
      </p:sp>
      <p:sp>
        <p:nvSpPr>
          <p:cNvPr id="11" name="Title 10"/>
          <p:cNvSpPr>
            <a:spLocks noGrp="1"/>
          </p:cNvSpPr>
          <p:nvPr>
            <p:ph type="title"/>
          </p:nvPr>
        </p:nvSpPr>
        <p:spPr>
          <a:xfrm>
            <a:off x="457200" y="274638"/>
            <a:ext cx="8229600" cy="1325562"/>
          </a:xfrm>
        </p:spPr>
        <p:txBody>
          <a:bodyPr/>
          <a:lstStyle/>
          <a:p>
            <a:r>
              <a:rPr lang="en-US" dirty="0"/>
              <a:t>Matching Interventions to types of social skills problems:</a:t>
            </a:r>
          </a:p>
        </p:txBody>
      </p:sp>
    </p:spTree>
    <p:extLst>
      <p:ext uri="{BB962C8B-B14F-4D97-AF65-F5344CB8AC3E}">
        <p14:creationId xmlns:p14="http://schemas.microsoft.com/office/powerpoint/2010/main" val="1866473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fontScale="90000"/>
          </a:bodyPr>
          <a:lstStyle/>
          <a:p>
            <a:r>
              <a:rPr lang="en-US"/>
              <a:t>Targeted Interventions Based on Functions of Behavior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7842708"/>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7315200" y="533400"/>
            <a:ext cx="137160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164279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extLst>
              <p:ext uri="{D42A27DB-BD31-4B8C-83A1-F6EECF244321}">
                <p14:modId xmlns:p14="http://schemas.microsoft.com/office/powerpoint/2010/main" val="2918614197"/>
              </p:ext>
            </p:extLst>
          </p:nvPr>
        </p:nvGraphicFramePr>
        <p:xfrm>
          <a:off x="304800" y="1143000"/>
          <a:ext cx="8458200" cy="5461000"/>
        </p:xfrm>
        <a:graphic>
          <a:graphicData uri="http://schemas.openxmlformats.org/presentationml/2006/ole">
            <mc:AlternateContent xmlns:mc="http://schemas.openxmlformats.org/markup-compatibility/2006">
              <mc:Choice xmlns:v="urn:schemas-microsoft-com:vml" Requires="v">
                <p:oleObj spid="_x0000_s21751" name="Document" r:id="rId4" imgW="31288889" imgH="26615873" progId="Word.Document.12">
                  <p:link updateAutomatic="1"/>
                </p:oleObj>
              </mc:Choice>
              <mc:Fallback>
                <p:oleObj name="Document" r:id="rId4" imgW="31288889" imgH="26615873" progId="Word.Document.12">
                  <p:link updateAutomatic="1"/>
                  <p:pic>
                    <p:nvPicPr>
                      <p:cNvPr id="0" name="Picture 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458200" cy="546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6866" name="Title 1"/>
          <p:cNvSpPr>
            <a:spLocks noGrp="1"/>
          </p:cNvSpPr>
          <p:nvPr>
            <p:ph type="title"/>
          </p:nvPr>
        </p:nvSpPr>
        <p:spPr/>
        <p:txBody>
          <a:bodyPr>
            <a:normAutofit fontScale="90000"/>
          </a:bodyPr>
          <a:lstStyle/>
          <a:p>
            <a:pPr algn="ctr"/>
            <a:r>
              <a:rPr lang="en-US" i="1" dirty="0"/>
              <a:t>Inventory of Existing Targeted Interventions</a:t>
            </a:r>
          </a:p>
        </p:txBody>
      </p:sp>
    </p:spTree>
    <p:extLst>
      <p:ext uri="{BB962C8B-B14F-4D97-AF65-F5344CB8AC3E}">
        <p14:creationId xmlns:p14="http://schemas.microsoft.com/office/powerpoint/2010/main" val="30158804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5410200" cy="1143000"/>
          </a:xfrm>
        </p:spPr>
        <p:txBody>
          <a:bodyPr/>
          <a:lstStyle/>
          <a:p>
            <a:r>
              <a:rPr lang="en-US" dirty="0"/>
              <a:t>Activity</a:t>
            </a:r>
          </a:p>
        </p:txBody>
      </p:sp>
      <p:sp>
        <p:nvSpPr>
          <p:cNvPr id="34818" name="Rectangle 3"/>
          <p:cNvSpPr>
            <a:spLocks noGrp="1" noChangeArrowheads="1"/>
          </p:cNvSpPr>
          <p:nvPr>
            <p:ph idx="1"/>
          </p:nvPr>
        </p:nvSpPr>
        <p:spPr>
          <a:xfrm>
            <a:off x="304800" y="1600200"/>
            <a:ext cx="5562600" cy="4446588"/>
          </a:xfrm>
        </p:spPr>
        <p:txBody>
          <a:bodyPr/>
          <a:lstStyle/>
          <a:p>
            <a:pPr marL="457200" indent="-457200">
              <a:buFont typeface="Arial"/>
              <a:buChar char="•"/>
            </a:pPr>
            <a:r>
              <a:rPr lang="en-US" sz="3200" dirty="0"/>
              <a:t>In school teams, review your targeted supports by beginning to complete the </a:t>
            </a:r>
            <a:r>
              <a:rPr lang="en-US" sz="3200" i="1" dirty="0"/>
              <a:t>Inventory of Targeted Supports </a:t>
            </a:r>
            <a:r>
              <a:rPr lang="en-US" sz="3200" dirty="0"/>
              <a:t>(in workbook)</a:t>
            </a:r>
          </a:p>
          <a:p>
            <a:pPr marL="457200" indent="-457200">
              <a:buFont typeface="Arial"/>
              <a:buChar char="•"/>
            </a:pPr>
            <a:r>
              <a:rPr lang="en-US" sz="3200" dirty="0"/>
              <a:t>Share two most successful supports or practices with large group</a:t>
            </a:r>
          </a:p>
          <a:p>
            <a:endParaRPr lang="en-US" sz="3200" dirty="0"/>
          </a:p>
          <a:p>
            <a:endParaRPr lang="en-US" sz="3200"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3727186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Check-In</a:t>
            </a:r>
          </a:p>
        </p:txBody>
      </p:sp>
      <p:sp>
        <p:nvSpPr>
          <p:cNvPr id="5" name="Subtitle 4"/>
          <p:cNvSpPr>
            <a:spLocks noGrp="1"/>
          </p:cNvSpPr>
          <p:nvPr>
            <p:ph idx="1"/>
          </p:nvPr>
        </p:nvSpPr>
        <p:spPr>
          <a:xfrm>
            <a:off x="457200" y="1447800"/>
            <a:ext cx="4191000" cy="4953000"/>
          </a:xfrm>
        </p:spPr>
        <p:txBody>
          <a:bodyPr/>
          <a:lstStyle/>
          <a:p>
            <a:pPr marL="457200" indent="-457200">
              <a:buFont typeface="Arial"/>
              <a:buChar char="•"/>
            </a:pPr>
            <a:r>
              <a:rPr lang="en-US" i="1" dirty="0"/>
              <a:t>Who participated in webinar?</a:t>
            </a:r>
          </a:p>
          <a:p>
            <a:pPr marL="0" indent="0">
              <a:buNone/>
            </a:pPr>
            <a:endParaRPr lang="en-US" sz="1800" i="1" dirty="0"/>
          </a:p>
          <a:p>
            <a:pPr marL="457200" indent="-457200">
              <a:buFont typeface="Arial"/>
              <a:buChar char="•"/>
            </a:pPr>
            <a:r>
              <a:rPr lang="en-US" i="1" dirty="0"/>
              <a:t>Who completed Readiness Checklist as a Team?</a:t>
            </a:r>
          </a:p>
          <a:p>
            <a:pPr marL="0" indent="0">
              <a:buNone/>
            </a:pPr>
            <a:endParaRPr lang="en-US" sz="1400" i="1" dirty="0"/>
          </a:p>
        </p:txBody>
      </p:sp>
      <p:pic>
        <p:nvPicPr>
          <p:cNvPr id="6" name="Picture 5" descr="leader.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76800" y="1676400"/>
            <a:ext cx="3733804" cy="4724400"/>
          </a:xfrm>
          <a:prstGeom prst="rect">
            <a:avLst/>
          </a:prstGeom>
        </p:spPr>
      </p:pic>
    </p:spTree>
    <p:extLst>
      <p:ext uri="{BB962C8B-B14F-4D97-AF65-F5344CB8AC3E}">
        <p14:creationId xmlns:p14="http://schemas.microsoft.com/office/powerpoint/2010/main" val="32795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3962400" cy="1143000"/>
          </a:xfrm>
        </p:spPr>
        <p:txBody>
          <a:bodyPr/>
          <a:lstStyle/>
          <a:p>
            <a:r>
              <a:rPr lang="en-US" altLang="en-US"/>
              <a:t>About Us</a:t>
            </a:r>
          </a:p>
        </p:txBody>
      </p:sp>
      <p:pic>
        <p:nvPicPr>
          <p:cNvPr id="2662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35893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8" name="Picture 11" descr="CDCI LOGO greenonly.pdf"/>
          <p:cNvPicPr>
            <a:picLocks noChangeAspect="1"/>
          </p:cNvPicPr>
          <p:nvPr/>
        </p:nvPicPr>
        <p:blipFill>
          <a:blip r:embed="rId4">
            <a:extLst>
              <a:ext uri="{28A0092B-C50C-407E-A947-70E740481C1C}">
                <a14:useLocalDpi xmlns:a14="http://schemas.microsoft.com/office/drawing/2010/main" val="0"/>
              </a:ext>
            </a:extLst>
          </a:blip>
          <a:srcRect l="22569" t="26736" r="21181" b="36806"/>
          <a:stretch>
            <a:fillRect/>
          </a:stretch>
        </p:blipFill>
        <p:spPr bwMode="auto">
          <a:xfrm>
            <a:off x="6324600" y="4267200"/>
            <a:ext cx="260985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4"/>
          <p:cNvSpPr>
            <a:spLocks noGrp="1"/>
          </p:cNvSpPr>
          <p:nvPr>
            <p:ph idx="1"/>
          </p:nvPr>
        </p:nvSpPr>
        <p:spPr>
          <a:xfrm>
            <a:off x="1581150" y="2514600"/>
            <a:ext cx="4743450" cy="2057400"/>
          </a:xfrm>
          <a:noFill/>
        </p:spPr>
        <p:txBody>
          <a:bodyPr anchor="ctr"/>
          <a:lstStyle/>
          <a:p>
            <a:pPr marL="0" indent="0" algn="ctr">
              <a:buFont typeface="Arial" charset="0"/>
              <a:buNone/>
            </a:pPr>
            <a:r>
              <a:rPr lang="en-US" altLang="en-US" sz="3600" dirty="0"/>
              <a:t>Ken Kramberg</a:t>
            </a:r>
          </a:p>
          <a:p>
            <a:pPr marL="0" indent="0" algn="ctr">
              <a:buFont typeface="Arial" charset="0"/>
              <a:buNone/>
            </a:pPr>
            <a:r>
              <a:rPr lang="en-US" altLang="en-US" sz="3600" dirty="0"/>
              <a:t>Teri Brooks</a:t>
            </a:r>
          </a:p>
        </p:txBody>
      </p:sp>
      <p:pic>
        <p:nvPicPr>
          <p:cNvPr id="4" name="Picture 3">
            <a:extLst>
              <a:ext uri="{FF2B5EF4-FFF2-40B4-BE49-F238E27FC236}">
                <a16:creationId xmlns:a16="http://schemas.microsoft.com/office/drawing/2014/main" id="{0649F426-70B1-CF46-A9F0-2D5C1136617A}"/>
              </a:ext>
            </a:extLst>
          </p:cNvPr>
          <p:cNvPicPr>
            <a:picLocks noChangeAspect="1"/>
          </p:cNvPicPr>
          <p:nvPr/>
        </p:nvPicPr>
        <p:blipFill>
          <a:blip r:embed="rId5"/>
          <a:stretch>
            <a:fillRect/>
          </a:stretch>
        </p:blipFill>
        <p:spPr>
          <a:xfrm>
            <a:off x="5585591" y="222535"/>
            <a:ext cx="3316730" cy="2214728"/>
          </a:xfrm>
          <a:prstGeom prst="rect">
            <a:avLst/>
          </a:prstGeom>
        </p:spPr>
      </p:pic>
    </p:spTree>
    <p:extLst>
      <p:ext uri="{BB962C8B-B14F-4D97-AF65-F5344CB8AC3E}">
        <p14:creationId xmlns:p14="http://schemas.microsoft.com/office/powerpoint/2010/main" val="69195847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a:t>Activity</a:t>
            </a:r>
          </a:p>
        </p:txBody>
      </p:sp>
      <p:sp>
        <p:nvSpPr>
          <p:cNvPr id="5" name="Subtitle 4"/>
          <p:cNvSpPr>
            <a:spLocks noGrp="1"/>
          </p:cNvSpPr>
          <p:nvPr>
            <p:ph idx="1"/>
          </p:nvPr>
        </p:nvSpPr>
        <p:spPr>
          <a:xfrm>
            <a:off x="304800" y="2209800"/>
            <a:ext cx="5105400" cy="3532188"/>
          </a:xfrm>
        </p:spPr>
        <p:txBody>
          <a:bodyPr/>
          <a:lstStyle/>
          <a:p>
            <a:pPr marL="0" indent="0" algn="ctr">
              <a:buNone/>
            </a:pPr>
            <a:r>
              <a:rPr lang="en-US" b="1" dirty="0"/>
              <a:t>Review / Complete </a:t>
            </a:r>
          </a:p>
          <a:p>
            <a:pPr marL="0" indent="0" algn="ctr">
              <a:buNone/>
            </a:pPr>
            <a:r>
              <a:rPr lang="en-US" b="1" i="1" dirty="0"/>
              <a:t>Readiness Checklist</a:t>
            </a:r>
          </a:p>
          <a:p>
            <a:pPr marL="0" indent="0" algn="ctr">
              <a:buNone/>
            </a:pPr>
            <a:r>
              <a:rPr lang="en-US" dirty="0"/>
              <a:t>&gt; In your workbook</a:t>
            </a:r>
          </a:p>
          <a:p>
            <a:pPr marL="0" indent="0" algn="ctr">
              <a:buNone/>
            </a:pPr>
            <a:r>
              <a:rPr lang="en-US" i="1" dirty="0"/>
              <a:t>        </a:t>
            </a:r>
            <a:endParaRPr lang="en-US" dirty="0"/>
          </a:p>
          <a:p>
            <a:pPr marL="0" indent="0" algn="ctr">
              <a:buNone/>
            </a:pPr>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8995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543"/>
            <a:ext cx="7901609" cy="1143000"/>
          </a:xfrm>
        </p:spPr>
        <p:txBody>
          <a:bodyPr>
            <a:normAutofit/>
          </a:bodyPr>
          <a:lstStyle/>
          <a:p>
            <a:pPr>
              <a:defRPr/>
            </a:pPr>
            <a:r>
              <a:rPr lang="en-US" dirty="0"/>
              <a:t>Necessary Conversations (Teams)</a:t>
            </a:r>
          </a:p>
        </p:txBody>
      </p:sp>
      <p:sp>
        <p:nvSpPr>
          <p:cNvPr id="54287" name="TextBox 12"/>
          <p:cNvSpPr txBox="1">
            <a:spLocks noChangeArrowheads="1"/>
          </p:cNvSpPr>
          <p:nvPr/>
        </p:nvSpPr>
        <p:spPr bwMode="auto">
          <a:xfrm>
            <a:off x="7010400" y="1153180"/>
            <a:ext cx="1371600" cy="523220"/>
          </a:xfrm>
          <a:prstGeom prst="rect">
            <a:avLst/>
          </a:prstGeom>
          <a:solidFill>
            <a:srgbClr val="CC00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3</a:t>
            </a:r>
          </a:p>
        </p:txBody>
      </p:sp>
      <p:sp>
        <p:nvSpPr>
          <p:cNvPr id="54286" name="TextBox 11"/>
          <p:cNvSpPr txBox="1">
            <a:spLocks noChangeArrowheads="1"/>
          </p:cNvSpPr>
          <p:nvPr/>
        </p:nvSpPr>
        <p:spPr bwMode="auto">
          <a:xfrm>
            <a:off x="4267200" y="1153180"/>
            <a:ext cx="1371600" cy="523220"/>
          </a:xfrm>
          <a:prstGeom prst="rect">
            <a:avLst/>
          </a:prstGeom>
          <a:solidFill>
            <a:srgbClr val="FFCC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2</a:t>
            </a:r>
          </a:p>
        </p:txBody>
      </p:sp>
      <p:sp>
        <p:nvSpPr>
          <p:cNvPr id="4" name="Rounded Rectangle 3"/>
          <p:cNvSpPr/>
          <p:nvPr/>
        </p:nvSpPr>
        <p:spPr>
          <a:xfrm>
            <a:off x="838200" y="16764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SU/District Team</a:t>
            </a:r>
            <a:r>
              <a:rPr lang="en-US" sz="1500" dirty="0">
                <a:solidFill>
                  <a:srgbClr val="000000"/>
                </a:solidFill>
              </a:rPr>
              <a:t> </a:t>
            </a:r>
          </a:p>
          <a:p>
            <a:pPr>
              <a:defRPr/>
            </a:pPr>
            <a:r>
              <a:rPr lang="en-US" sz="1500" dirty="0">
                <a:solidFill>
                  <a:srgbClr val="000000"/>
                </a:solidFill>
              </a:rPr>
              <a:t>•Coordinates implementation</a:t>
            </a:r>
          </a:p>
          <a:p>
            <a:pPr>
              <a:defRPr/>
            </a:pPr>
            <a:r>
              <a:rPr lang="en-US" sz="1500" dirty="0">
                <a:solidFill>
                  <a:srgbClr val="000000"/>
                </a:solidFill>
              </a:rPr>
              <a:t>•Ensures access to resources</a:t>
            </a:r>
          </a:p>
          <a:p>
            <a:pPr>
              <a:defRPr/>
            </a:pPr>
            <a:r>
              <a:rPr lang="en-US" sz="1500" dirty="0">
                <a:solidFill>
                  <a:srgbClr val="000000"/>
                </a:solidFill>
              </a:rPr>
              <a:t>•Reviews data across schools</a:t>
            </a:r>
          </a:p>
        </p:txBody>
      </p:sp>
      <p:sp>
        <p:nvSpPr>
          <p:cNvPr id="6" name="Rounded Rectangle 5"/>
          <p:cNvSpPr/>
          <p:nvPr/>
        </p:nvSpPr>
        <p:spPr>
          <a:xfrm>
            <a:off x="3581400" y="16764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chemeClr val="tx1"/>
                </a:solidFill>
              </a:rPr>
              <a:t>SU/District Team – Targeted/Intensive:</a:t>
            </a:r>
          </a:p>
          <a:p>
            <a:pPr>
              <a:defRPr/>
            </a:pPr>
            <a:r>
              <a:rPr lang="en-US" sz="1700" dirty="0">
                <a:solidFill>
                  <a:schemeClr val="tx1"/>
                </a:solidFill>
              </a:rPr>
              <a:t>•Secures resources</a:t>
            </a:r>
          </a:p>
          <a:p>
            <a:pPr>
              <a:defRPr/>
            </a:pPr>
            <a:r>
              <a:rPr lang="en-US" sz="1700" dirty="0">
                <a:solidFill>
                  <a:schemeClr val="tx1"/>
                </a:solidFill>
              </a:rPr>
              <a:t>•Focuses on student outcomes</a:t>
            </a:r>
          </a:p>
          <a:p>
            <a:pPr>
              <a:defRPr/>
            </a:pPr>
            <a:r>
              <a:rPr lang="en-US" sz="1700" dirty="0">
                <a:solidFill>
                  <a:schemeClr val="tx1"/>
                </a:solidFill>
              </a:rPr>
              <a:t>•Focuses on fidelity of practices across the district/SU</a:t>
            </a:r>
          </a:p>
        </p:txBody>
      </p:sp>
      <p:sp>
        <p:nvSpPr>
          <p:cNvPr id="7" name="Rounded Rectangle 6"/>
          <p:cNvSpPr/>
          <p:nvPr/>
        </p:nvSpPr>
        <p:spPr>
          <a:xfrm>
            <a:off x="838200" y="34290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Leadership Team</a:t>
            </a:r>
          </a:p>
          <a:p>
            <a:pPr>
              <a:defRPr/>
            </a:pPr>
            <a:r>
              <a:rPr lang="en-US" sz="1700" dirty="0">
                <a:solidFill>
                  <a:srgbClr val="000000"/>
                </a:solidFill>
              </a:rPr>
              <a:t>•Plans and implements 6 school components of PBIS</a:t>
            </a:r>
          </a:p>
        </p:txBody>
      </p:sp>
      <p:sp>
        <p:nvSpPr>
          <p:cNvPr id="8" name="Rounded Rectangle 7"/>
          <p:cNvSpPr/>
          <p:nvPr/>
        </p:nvSpPr>
        <p:spPr>
          <a:xfrm>
            <a:off x="3581400" y="5181600"/>
            <a:ext cx="2590800" cy="1600200"/>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Student Level Team</a:t>
            </a:r>
          </a:p>
          <a:p>
            <a:pPr>
              <a:defRPr/>
            </a:pPr>
            <a:r>
              <a:rPr lang="en-US" sz="1600" dirty="0">
                <a:solidFill>
                  <a:schemeClr val="tx1"/>
                </a:solidFill>
              </a:rPr>
              <a:t>•Matches students to interventions</a:t>
            </a:r>
          </a:p>
          <a:p>
            <a:pPr>
              <a:defRPr/>
            </a:pPr>
            <a:r>
              <a:rPr lang="en-US" sz="1600" dirty="0">
                <a:solidFill>
                  <a:schemeClr val="tx1"/>
                </a:solidFill>
              </a:rPr>
              <a:t>•Evaluates &amp; monitors student progress</a:t>
            </a:r>
          </a:p>
        </p:txBody>
      </p:sp>
      <p:sp>
        <p:nvSpPr>
          <p:cNvPr id="9" name="Rounded Rectangle 8"/>
          <p:cNvSpPr/>
          <p:nvPr/>
        </p:nvSpPr>
        <p:spPr>
          <a:xfrm>
            <a:off x="6324600" y="5181600"/>
            <a:ext cx="2590800" cy="160020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Student Level Team</a:t>
            </a:r>
          </a:p>
          <a:p>
            <a:pPr>
              <a:defRPr/>
            </a:pPr>
            <a:r>
              <a:rPr lang="en-US" sz="1600" dirty="0">
                <a:solidFill>
                  <a:srgbClr val="000000"/>
                </a:solidFill>
              </a:rPr>
              <a:t>•Completes FBA/BIP </a:t>
            </a:r>
          </a:p>
          <a:p>
            <a:pPr>
              <a:defRPr/>
            </a:pPr>
            <a:r>
              <a:rPr lang="en-US" sz="1600" dirty="0">
                <a:solidFill>
                  <a:srgbClr val="000000"/>
                </a:solidFill>
              </a:rPr>
              <a:t>•Evaluate &amp; monitor student progress</a:t>
            </a:r>
          </a:p>
          <a:p>
            <a:pPr>
              <a:defRPr/>
            </a:pPr>
            <a:r>
              <a:rPr lang="en-US" sz="1600" dirty="0">
                <a:solidFill>
                  <a:srgbClr val="000000"/>
                </a:solidFill>
              </a:rPr>
              <a:t>Facilitates wraparound</a:t>
            </a:r>
          </a:p>
        </p:txBody>
      </p:sp>
      <p:sp>
        <p:nvSpPr>
          <p:cNvPr id="10" name="Rounded Rectangle 9"/>
          <p:cNvSpPr/>
          <p:nvPr/>
        </p:nvSpPr>
        <p:spPr>
          <a:xfrm>
            <a:off x="3581400" y="34290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Systems Level Team – Targeted/Intensive:</a:t>
            </a:r>
          </a:p>
          <a:p>
            <a:pPr>
              <a:defRPr/>
            </a:pPr>
            <a:r>
              <a:rPr lang="en-US" sz="1700" dirty="0">
                <a:solidFill>
                  <a:srgbClr val="000000"/>
                </a:solidFill>
              </a:rPr>
              <a:t>•Creates procedures for referral, screening &amp; evaluation</a:t>
            </a:r>
          </a:p>
          <a:p>
            <a:pPr>
              <a:defRPr/>
            </a:pPr>
            <a:r>
              <a:rPr lang="en-US" sz="1700" dirty="0">
                <a:solidFill>
                  <a:srgbClr val="000000"/>
                </a:solidFill>
              </a:rPr>
              <a:t>•Communicates with staff and families</a:t>
            </a:r>
          </a:p>
        </p:txBody>
      </p:sp>
      <p:sp>
        <p:nvSpPr>
          <p:cNvPr id="54285" name="TextBox 10"/>
          <p:cNvSpPr txBox="1">
            <a:spLocks noChangeArrowheads="1"/>
          </p:cNvSpPr>
          <p:nvPr/>
        </p:nvSpPr>
        <p:spPr bwMode="auto">
          <a:xfrm>
            <a:off x="1447800" y="1193800"/>
            <a:ext cx="1371600" cy="523220"/>
          </a:xfrm>
          <a:prstGeom prst="rect">
            <a:avLst/>
          </a:prstGeom>
          <a:solidFill>
            <a:srgbClr val="00804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1</a:t>
            </a:r>
          </a:p>
        </p:txBody>
      </p:sp>
      <p:sp>
        <p:nvSpPr>
          <p:cNvPr id="54288" name="TextBox 15"/>
          <p:cNvSpPr txBox="1">
            <a:spLocks noChangeArrowheads="1"/>
          </p:cNvSpPr>
          <p:nvPr/>
        </p:nvSpPr>
        <p:spPr bwMode="auto">
          <a:xfrm rot="-5400000">
            <a:off x="-340518" y="2169468"/>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SU/District</a:t>
            </a:r>
          </a:p>
        </p:txBody>
      </p:sp>
      <p:sp>
        <p:nvSpPr>
          <p:cNvPr id="54289" name="TextBox 16"/>
          <p:cNvSpPr txBox="1">
            <a:spLocks noChangeArrowheads="1"/>
          </p:cNvSpPr>
          <p:nvPr/>
        </p:nvSpPr>
        <p:spPr bwMode="auto">
          <a:xfrm rot="-5400000">
            <a:off x="-340518" y="3921919"/>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School</a:t>
            </a:r>
          </a:p>
        </p:txBody>
      </p:sp>
      <p:sp>
        <p:nvSpPr>
          <p:cNvPr id="54290" name="TextBox 17"/>
          <p:cNvSpPr txBox="1">
            <a:spLocks noChangeArrowheads="1"/>
          </p:cNvSpPr>
          <p:nvPr/>
        </p:nvSpPr>
        <p:spPr bwMode="auto">
          <a:xfrm rot="-5400000">
            <a:off x="-340518" y="5522119"/>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Student</a:t>
            </a:r>
          </a:p>
        </p:txBody>
      </p:sp>
      <p:grpSp>
        <p:nvGrpSpPr>
          <p:cNvPr id="24" name="Group 23"/>
          <p:cNvGrpSpPr/>
          <p:nvPr/>
        </p:nvGrpSpPr>
        <p:grpSpPr>
          <a:xfrm>
            <a:off x="7696200" y="0"/>
            <a:ext cx="1480930" cy="1325562"/>
            <a:chOff x="3184855" y="2847536"/>
            <a:chExt cx="2090530" cy="2273104"/>
          </a:xfrm>
        </p:grpSpPr>
        <p:sp>
          <p:nvSpPr>
            <p:cNvPr id="25" name="5-Point Star 2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078012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r>
              <a:rPr lang="en-US" altLang="en-US" dirty="0"/>
              <a:t>Intensive Team: Critical Features</a:t>
            </a:r>
          </a:p>
        </p:txBody>
      </p:sp>
      <p:sp>
        <p:nvSpPr>
          <p:cNvPr id="18436" name="Rectangle 3"/>
          <p:cNvSpPr>
            <a:spLocks noGrp="1" noChangeArrowheads="1"/>
          </p:cNvSpPr>
          <p:nvPr>
            <p:ph idx="1"/>
          </p:nvPr>
        </p:nvSpPr>
        <p:spPr/>
        <p:txBody>
          <a:bodyPr/>
          <a:lstStyle/>
          <a:p>
            <a:r>
              <a:rPr lang="en-US" altLang="en-US" sz="2800" dirty="0"/>
              <a:t>Possess specialized behavioral skills within their membership</a:t>
            </a:r>
          </a:p>
          <a:p>
            <a:r>
              <a:rPr lang="en-US" altLang="en-US" sz="2800" dirty="0"/>
              <a:t>Allow and encourage contributions from all their members</a:t>
            </a:r>
          </a:p>
          <a:p>
            <a:r>
              <a:rPr lang="en-US" altLang="en-US" sz="2800" dirty="0"/>
              <a:t>Have predictable and efficient procedures for doing business and solving problems </a:t>
            </a:r>
          </a:p>
          <a:p>
            <a:r>
              <a:rPr lang="en-US" altLang="en-US" sz="2800" dirty="0"/>
              <a:t>Have regular opportunities to access building staff, families, and community agencies to communicate and solicit information  </a:t>
            </a:r>
          </a:p>
          <a:p>
            <a:pPr lvl="1"/>
            <a:endParaRPr lang="en-US" altLang="en-US" sz="2400" dirty="0"/>
          </a:p>
        </p:txBody>
      </p:sp>
      <p:grpSp>
        <p:nvGrpSpPr>
          <p:cNvPr id="4" name="Group 3"/>
          <p:cNvGrpSpPr/>
          <p:nvPr/>
        </p:nvGrpSpPr>
        <p:grpSpPr>
          <a:xfrm>
            <a:off x="7696200" y="609600"/>
            <a:ext cx="1371600" cy="11731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390790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a:t>Intensive Team: Objectives</a:t>
            </a:r>
            <a:endParaRPr lang="en-US" altLang="en-US" dirty="0"/>
          </a:p>
        </p:txBody>
      </p:sp>
      <p:sp>
        <p:nvSpPr>
          <p:cNvPr id="19460" name="Rectangle 3"/>
          <p:cNvSpPr>
            <a:spLocks noGrp="1" noChangeArrowheads="1"/>
          </p:cNvSpPr>
          <p:nvPr>
            <p:ph idx="1"/>
          </p:nvPr>
        </p:nvSpPr>
        <p:spPr/>
        <p:txBody>
          <a:bodyPr/>
          <a:lstStyle/>
          <a:p>
            <a:r>
              <a:rPr lang="en-US" altLang="en-US"/>
              <a:t>Manage teacher requests for assistance</a:t>
            </a:r>
          </a:p>
          <a:p>
            <a:r>
              <a:rPr lang="en-US" altLang="en-US"/>
              <a:t>Ensure that teachers and students receive support in a timely and meaningful manner</a:t>
            </a:r>
          </a:p>
          <a:p>
            <a:r>
              <a:rPr lang="en-US" altLang="en-US"/>
              <a:t>Provide a general forum for discussions and possible solutions for individual student behavioral concerns </a:t>
            </a:r>
          </a:p>
          <a:p>
            <a:r>
              <a:rPr lang="en-US" altLang="en-US"/>
              <a:t>Organize a  collaborative effort to support the teacher (Todd et. al., 1999)</a:t>
            </a:r>
            <a:endParaRPr lang="en-US" altLang="en-US" dirty="0"/>
          </a:p>
        </p:txBody>
      </p:sp>
      <p:grpSp>
        <p:nvGrpSpPr>
          <p:cNvPr id="21" name="Group 20"/>
          <p:cNvGrpSpPr/>
          <p:nvPr/>
        </p:nvGrpSpPr>
        <p:grpSpPr>
          <a:xfrm>
            <a:off x="7696200" y="762000"/>
            <a:ext cx="1176130" cy="1020762"/>
            <a:chOff x="3184855" y="2847536"/>
            <a:chExt cx="2090530" cy="2273104"/>
          </a:xfrm>
        </p:grpSpPr>
        <p:sp>
          <p:nvSpPr>
            <p:cNvPr id="22" name="5-Point Star 2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72919" y="3753253"/>
              <a:ext cx="1172691" cy="1028068"/>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2609754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a:t>Role of Administrator</a:t>
            </a:r>
          </a:p>
        </p:txBody>
      </p:sp>
      <p:sp>
        <p:nvSpPr>
          <p:cNvPr id="89090" name="Rectangle 3"/>
          <p:cNvSpPr>
            <a:spLocks noGrp="1" noChangeArrowheads="1"/>
          </p:cNvSpPr>
          <p:nvPr>
            <p:ph idx="1"/>
          </p:nvPr>
        </p:nvSpPr>
        <p:spPr/>
        <p:txBody>
          <a:bodyPr>
            <a:normAutofit lnSpcReduction="10000"/>
          </a:bodyPr>
          <a:lstStyle/>
          <a:p>
            <a:r>
              <a:rPr lang="en-US" dirty="0"/>
              <a:t>Know what the practices look like when implemented with fidelity; </a:t>
            </a:r>
          </a:p>
          <a:p>
            <a:r>
              <a:rPr lang="en-US" dirty="0"/>
              <a:t>Access special resources, if needed.</a:t>
            </a:r>
          </a:p>
          <a:p>
            <a:r>
              <a:rPr lang="en-US" dirty="0"/>
              <a:t>Support team meeting time</a:t>
            </a:r>
          </a:p>
          <a:p>
            <a:r>
              <a:rPr lang="en-US" dirty="0"/>
              <a:t>Be flexible around school policies/procedures.</a:t>
            </a:r>
          </a:p>
          <a:p>
            <a:r>
              <a:rPr lang="en-US" dirty="0"/>
              <a:t>Be committed to helping students and LRE.</a:t>
            </a:r>
          </a:p>
          <a:p>
            <a:r>
              <a:rPr lang="en-US" dirty="0"/>
              <a:t>Be aware of data using tracking tools; help decide what needs to change.</a:t>
            </a:r>
          </a:p>
        </p:txBody>
      </p:sp>
    </p:spTree>
    <p:extLst>
      <p:ext uri="{BB962C8B-B14F-4D97-AF65-F5344CB8AC3E}">
        <p14:creationId xmlns:p14="http://schemas.microsoft.com/office/powerpoint/2010/main" val="12148141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normAutofit/>
          </a:bodyPr>
          <a:lstStyle/>
          <a:p>
            <a:r>
              <a:rPr lang="en-US" dirty="0"/>
              <a:t>Role of Intensive Team Coordinator</a:t>
            </a:r>
          </a:p>
        </p:txBody>
      </p:sp>
      <p:sp>
        <p:nvSpPr>
          <p:cNvPr id="92162" name="Rectangle 3"/>
          <p:cNvSpPr>
            <a:spLocks noGrp="1" noChangeArrowheads="1"/>
          </p:cNvSpPr>
          <p:nvPr>
            <p:ph idx="1"/>
          </p:nvPr>
        </p:nvSpPr>
        <p:spPr/>
        <p:txBody>
          <a:bodyPr>
            <a:normAutofit/>
          </a:bodyPr>
          <a:lstStyle/>
          <a:p>
            <a:r>
              <a:rPr lang="en-US" dirty="0"/>
              <a:t>Attend Leadership Team Meetings</a:t>
            </a:r>
          </a:p>
          <a:p>
            <a:r>
              <a:rPr lang="en-US" dirty="0"/>
              <a:t>With leadership team, identify staff to facilitate individual team-based meetings.</a:t>
            </a:r>
          </a:p>
          <a:p>
            <a:r>
              <a:rPr lang="en-US" dirty="0"/>
              <a:t>Help team complete behavior tasks on time</a:t>
            </a:r>
          </a:p>
          <a:p>
            <a:r>
              <a:rPr lang="en-US" dirty="0"/>
              <a:t>Data organization and reporting</a:t>
            </a:r>
          </a:p>
          <a:p>
            <a:r>
              <a:rPr lang="en-US" dirty="0"/>
              <a:t>Meet with student teams weekly</a:t>
            </a:r>
          </a:p>
          <a:p>
            <a:endParaRPr lang="en-US" dirty="0"/>
          </a:p>
        </p:txBody>
      </p:sp>
    </p:spTree>
    <p:extLst>
      <p:ext uri="{BB962C8B-B14F-4D97-AF65-F5344CB8AC3E}">
        <p14:creationId xmlns:p14="http://schemas.microsoft.com/office/powerpoint/2010/main" val="2746686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a:t>Activity</a:t>
            </a:r>
          </a:p>
        </p:txBody>
      </p:sp>
      <p:sp>
        <p:nvSpPr>
          <p:cNvPr id="5" name="Subtitle 4"/>
          <p:cNvSpPr>
            <a:spLocks noGrp="1"/>
          </p:cNvSpPr>
          <p:nvPr>
            <p:ph idx="1"/>
          </p:nvPr>
        </p:nvSpPr>
        <p:spPr>
          <a:xfrm>
            <a:off x="457200" y="1600200"/>
            <a:ext cx="5486400" cy="4446588"/>
          </a:xfrm>
        </p:spPr>
        <p:txBody>
          <a:bodyPr/>
          <a:lstStyle/>
          <a:p>
            <a:pPr marL="0" indent="0">
              <a:buNone/>
            </a:pPr>
            <a:r>
              <a:rPr lang="en-US" sz="3000" dirty="0"/>
              <a:t>Complete </a:t>
            </a:r>
            <a:r>
              <a:rPr lang="en-US" sz="3000" i="1" dirty="0"/>
              <a:t>Team Profile and Meeting Schedule in workbook</a:t>
            </a:r>
          </a:p>
          <a:p>
            <a:pPr marL="0" indent="0">
              <a:buNone/>
            </a:pPr>
            <a:r>
              <a:rPr lang="en-US" sz="3000" i="1" dirty="0"/>
              <a:t>     1. Intensive Intervention         </a:t>
            </a:r>
          </a:p>
          <a:p>
            <a:pPr marL="0" indent="0">
              <a:buNone/>
            </a:pPr>
            <a:r>
              <a:rPr lang="en-US" sz="3000" i="1" dirty="0"/>
              <a:t>         Team Roster</a:t>
            </a:r>
          </a:p>
          <a:p>
            <a:pPr marL="0" indent="0">
              <a:buNone/>
            </a:pPr>
            <a:r>
              <a:rPr lang="en-US" sz="3000" i="1" dirty="0"/>
              <a:t>     2. Intensive Team – </a:t>
            </a:r>
          </a:p>
          <a:p>
            <a:pPr marL="0" indent="0">
              <a:buNone/>
            </a:pPr>
            <a:r>
              <a:rPr lang="en-US" sz="3000" i="1" dirty="0"/>
              <a:t>         Individual Student Level</a:t>
            </a:r>
          </a:p>
          <a:p>
            <a:pPr marL="0" indent="0">
              <a:buNone/>
            </a:pPr>
            <a:r>
              <a:rPr lang="en-US" i="1" dirty="0"/>
              <a:t>        </a:t>
            </a:r>
            <a:r>
              <a:rPr lang="en-US" sz="2000" i="1" dirty="0"/>
              <a:t> List people who will always be on </a:t>
            </a:r>
          </a:p>
          <a:p>
            <a:pPr marL="0" indent="0">
              <a:buNone/>
            </a:pPr>
            <a:r>
              <a:rPr lang="en-US" sz="2000" i="1" dirty="0"/>
              <a:t>		every Individual Student Team</a:t>
            </a:r>
          </a:p>
          <a:p>
            <a:pPr marL="0" indent="0">
              <a:buNone/>
            </a:pPr>
            <a:r>
              <a:rPr lang="en-US" i="1" dirty="0"/>
              <a:t>        </a:t>
            </a:r>
            <a:endParaRPr lang="en-US" dirty="0"/>
          </a:p>
          <a:p>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775887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for Referral to Intensive: Individual Student Teams</a:t>
            </a:r>
          </a:p>
        </p:txBody>
      </p:sp>
      <p:pic>
        <p:nvPicPr>
          <p:cNvPr id="4" name="Content Placeholder 3" descr="meeting1.png"/>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2538" r="-42538"/>
          <a:stretch>
            <a:fillRect/>
          </a:stretch>
        </p:blipFill>
        <p:spPr>
          <a:xfrm>
            <a:off x="457200" y="1649412"/>
            <a:ext cx="8229600" cy="4446588"/>
          </a:xfrm>
        </p:spPr>
      </p:pic>
      <p:grpSp>
        <p:nvGrpSpPr>
          <p:cNvPr id="5" name="Group 4"/>
          <p:cNvGrpSpPr/>
          <p:nvPr/>
        </p:nvGrpSpPr>
        <p:grpSpPr>
          <a:xfrm>
            <a:off x="7467600" y="533400"/>
            <a:ext cx="1404730" cy="12493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64472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338" y="1111619"/>
            <a:ext cx="5875358" cy="485417"/>
          </a:xfrm>
          <a:noFill/>
        </p:spPr>
        <p:txBody>
          <a:bodyPr>
            <a:noAutofit/>
          </a:bodyPr>
          <a:lstStyle/>
          <a:p>
            <a:r>
              <a:rPr lang="en-US" sz="1950" dirty="0"/>
              <a:t>Example Request for Assistance Form</a:t>
            </a:r>
          </a:p>
        </p:txBody>
      </p:sp>
      <p:sp>
        <p:nvSpPr>
          <p:cNvPr id="3" name="Content Placeholder 2"/>
          <p:cNvSpPr>
            <a:spLocks noGrp="1"/>
          </p:cNvSpPr>
          <p:nvPr>
            <p:ph idx="1"/>
          </p:nvPr>
        </p:nvSpPr>
        <p:spPr>
          <a:xfrm>
            <a:off x="2217388" y="1655624"/>
            <a:ext cx="4548571" cy="371088"/>
          </a:xfrm>
        </p:spPr>
        <p:txBody>
          <a:bodyPr>
            <a:normAutofit/>
          </a:bodyPr>
          <a:lstStyle/>
          <a:p>
            <a:pPr marL="0" indent="0" algn="ctr">
              <a:buNone/>
            </a:pPr>
            <a:r>
              <a:rPr lang="en-US" sz="1200" dirty="0"/>
              <a:t>Number of ODR: __________ Number of nurses visits: ____________</a:t>
            </a:r>
          </a:p>
        </p:txBody>
      </p:sp>
      <p:graphicFrame>
        <p:nvGraphicFramePr>
          <p:cNvPr id="4" name="Object 3"/>
          <p:cNvGraphicFramePr>
            <a:graphicFrameLocks noChangeAspect="1"/>
          </p:cNvGraphicFramePr>
          <p:nvPr>
            <p:extLst/>
          </p:nvPr>
        </p:nvGraphicFramePr>
        <p:xfrm>
          <a:off x="1316841" y="2104285"/>
          <a:ext cx="6684159" cy="4071631"/>
        </p:xfrm>
        <a:graphic>
          <a:graphicData uri="http://schemas.openxmlformats.org/presentationml/2006/ole">
            <mc:AlternateContent xmlns:mc="http://schemas.openxmlformats.org/markup-compatibility/2006">
              <mc:Choice xmlns:v="urn:schemas-microsoft-com:vml" Requires="v">
                <p:oleObj spid="_x0000_s28678" name="Document" r:id="rId4" imgW="8750300" imgH="5448300" progId="Word.Document.12">
                  <p:embed/>
                </p:oleObj>
              </mc:Choice>
              <mc:Fallback>
                <p:oleObj name="Document" r:id="rId4" imgW="8750300" imgH="5448300" progId="Word.Document.12">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841" y="2104285"/>
                        <a:ext cx="6684159" cy="4071631"/>
                      </a:xfrm>
                      <a:prstGeom prst="rect">
                        <a:avLst/>
                      </a:prstGeom>
                      <a:noFill/>
                      <a:extLst/>
                    </p:spPr>
                  </p:pic>
                </p:oleObj>
              </mc:Fallback>
            </mc:AlternateContent>
          </a:graphicData>
        </a:graphic>
      </p:graphicFrame>
      <p:pic>
        <p:nvPicPr>
          <p:cNvPr id="8" name="Picture 5" descr="C:\Users\hearn\AppData\Local\Microsoft\Windows\Temporary Internet Files\Content.IE5\TLQUBN1Z\star[1].png"/>
          <p:cNvPicPr>
            <a:picLocks noChangeAspect="1" noChangeArrowheads="1"/>
          </p:cNvPicPr>
          <p:nvPr/>
        </p:nvPicPr>
        <p:blipFill>
          <a:blip r:embed="rId6">
            <a:duotone>
              <a:prstClr val="black"/>
              <a:srgbClr val="FADA7A">
                <a:tint val="45000"/>
                <a:satMod val="400000"/>
              </a:srgbClr>
            </a:duotone>
            <a:extLst>
              <a:ext uri="{28A0092B-C50C-407E-A947-70E740481C1C}">
                <a14:useLocalDpi xmlns:a14="http://schemas.microsoft.com/office/drawing/2010/main" val="0"/>
              </a:ext>
            </a:extLst>
          </a:blip>
          <a:srcRect/>
          <a:stretch>
            <a:fillRect/>
          </a:stretch>
        </p:blipFill>
        <p:spPr bwMode="auto">
          <a:xfrm>
            <a:off x="1122528" y="806070"/>
            <a:ext cx="994154" cy="99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73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a:t>Activity</a:t>
            </a:r>
          </a:p>
        </p:txBody>
      </p:sp>
      <p:sp>
        <p:nvSpPr>
          <p:cNvPr id="5" name="Subtitle 4"/>
          <p:cNvSpPr>
            <a:spLocks noGrp="1"/>
          </p:cNvSpPr>
          <p:nvPr>
            <p:ph idx="1"/>
          </p:nvPr>
        </p:nvSpPr>
        <p:spPr>
          <a:xfrm>
            <a:off x="474785" y="1460552"/>
            <a:ext cx="4953000" cy="4876800"/>
          </a:xfrm>
        </p:spPr>
        <p:txBody>
          <a:bodyPr/>
          <a:lstStyle/>
          <a:p>
            <a:pPr>
              <a:buFont typeface="Arial" panose="020B0604020202020204" pitchFamily="34" charset="0"/>
              <a:buChar char="•"/>
            </a:pPr>
            <a:r>
              <a:rPr lang="en-US" dirty="0"/>
              <a:t>Develop a </a:t>
            </a:r>
            <a:r>
              <a:rPr lang="en-US" i="1" dirty="0"/>
              <a:t>Request for Assistance Process</a:t>
            </a:r>
            <a:r>
              <a:rPr lang="en-US" dirty="0"/>
              <a:t> to refer a student for development of an individualized Behavior Support Plan</a:t>
            </a:r>
          </a:p>
          <a:p>
            <a:pPr>
              <a:buFont typeface="Arial" panose="020B0604020202020204" pitchFamily="34" charset="0"/>
              <a:buChar char="•"/>
            </a:pPr>
            <a:r>
              <a:rPr lang="en-US" dirty="0"/>
              <a:t>Record this in the Intensive Level Roll-Out Plan of your workbook </a:t>
            </a:r>
            <a:r>
              <a:rPr lang="en-US" i="1" dirty="0"/>
              <a:t>(pages 15-17)      </a:t>
            </a:r>
            <a:endParaRPr lang="en-US" dirty="0"/>
          </a:p>
          <a:p>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51754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dirty="0"/>
              <a:t>Learning Outcomes </a:t>
            </a:r>
          </a:p>
        </p:txBody>
      </p:sp>
      <p:sp>
        <p:nvSpPr>
          <p:cNvPr id="28674" name="Rectangle 3"/>
          <p:cNvSpPr>
            <a:spLocks noGrp="1" noChangeArrowheads="1"/>
          </p:cNvSpPr>
          <p:nvPr>
            <p:ph idx="1"/>
          </p:nvPr>
        </p:nvSpPr>
        <p:spPr>
          <a:xfrm>
            <a:off x="457200" y="1697038"/>
            <a:ext cx="8229600" cy="4446587"/>
          </a:xfrm>
        </p:spPr>
        <p:txBody>
          <a:bodyPr/>
          <a:lstStyle/>
          <a:p>
            <a:pPr marL="0" indent="0">
              <a:buNone/>
            </a:pPr>
            <a:r>
              <a:rPr lang="en-US" altLang="en-US" sz="2600" dirty="0"/>
              <a:t>By the end of our time together, your team will have:</a:t>
            </a:r>
          </a:p>
          <a:p>
            <a:r>
              <a:rPr lang="en-US" altLang="en-US" sz="2600" dirty="0"/>
              <a:t>Increased fluency in VTPBIS</a:t>
            </a:r>
            <a:r>
              <a:rPr lang="en-US" altLang="en-US" sz="2600" dirty="0">
                <a:solidFill>
                  <a:srgbClr val="FF0000"/>
                </a:solidFill>
              </a:rPr>
              <a:t> </a:t>
            </a:r>
            <a:r>
              <a:rPr lang="en-US" altLang="en-US" sz="2600" dirty="0"/>
              <a:t>– systems, data and practices</a:t>
            </a:r>
          </a:p>
          <a:p>
            <a:r>
              <a:rPr lang="en-US" altLang="en-US" sz="2600" dirty="0"/>
              <a:t>Used data to guide action planning</a:t>
            </a:r>
          </a:p>
          <a:p>
            <a:r>
              <a:rPr lang="en-US" altLang="en-US" sz="2600" dirty="0"/>
              <a:t>Begun the development of an Intensive Implementation Plan</a:t>
            </a:r>
          </a:p>
          <a:p>
            <a:r>
              <a:rPr lang="en-US" altLang="en-US" sz="2600" dirty="0"/>
              <a:t>Begun planning roll-out activities </a:t>
            </a:r>
          </a:p>
          <a:p>
            <a:r>
              <a:rPr lang="en-US" altLang="en-US" sz="2600" dirty="0"/>
              <a:t>Planned and scheduled year-long meetings</a:t>
            </a:r>
            <a:endParaRPr lang="en-US" altLang="en-US" dirty="0"/>
          </a:p>
          <a:p>
            <a:r>
              <a:rPr lang="en-US" altLang="en-US" sz="2600" dirty="0"/>
              <a:t>Had a really great time together!</a:t>
            </a:r>
          </a:p>
          <a:p>
            <a:pPr lvl="1"/>
            <a:endParaRPr lang="en-US" altLang="en-US" dirty="0"/>
          </a:p>
          <a:p>
            <a:endParaRPr lang="en-US" altLang="en-US" dirty="0"/>
          </a:p>
        </p:txBody>
      </p:sp>
    </p:spTree>
    <p:extLst>
      <p:ext uri="{BB962C8B-B14F-4D97-AF65-F5344CB8AC3E}">
        <p14:creationId xmlns:p14="http://schemas.microsoft.com/office/powerpoint/2010/main" val="175597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4687175"/>
              </p:ext>
            </p:extLst>
          </p:nvPr>
        </p:nvGraphicFramePr>
        <p:xfrm>
          <a:off x="-228600" y="0"/>
          <a:ext cx="8077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TextBox 4"/>
          <p:cNvSpPr txBox="1">
            <a:spLocks noChangeArrowheads="1"/>
          </p:cNvSpPr>
          <p:nvPr/>
        </p:nvSpPr>
        <p:spPr bwMode="auto">
          <a:xfrm>
            <a:off x="7391400" y="3295471"/>
            <a:ext cx="17875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cs typeface="Calibri"/>
              </a:rPr>
              <a:t>Adapted from: Dunlap et al. (2010)</a:t>
            </a:r>
            <a:r>
              <a:rPr lang="en-US" sz="1800" i="1" dirty="0">
                <a:latin typeface="Calibri"/>
                <a:cs typeface="Calibri"/>
              </a:rPr>
              <a:t>. Prevent, Teach, Reinforce</a:t>
            </a:r>
          </a:p>
        </p:txBody>
      </p:sp>
      <p:sp>
        <p:nvSpPr>
          <p:cNvPr id="7" name="TextBox 6"/>
          <p:cNvSpPr txBox="1"/>
          <p:nvPr/>
        </p:nvSpPr>
        <p:spPr>
          <a:xfrm rot="10800000" flipH="1" flipV="1">
            <a:off x="2286001" y="2286000"/>
            <a:ext cx="2938463" cy="2308324"/>
          </a:xfrm>
          <a:prstGeom prst="rect">
            <a:avLst/>
          </a:prstGeom>
          <a:noFill/>
        </p:spPr>
        <p:txBody>
          <a:bodyPr>
            <a:spAutoFit/>
          </a:bodyPr>
          <a:lstStyle/>
          <a:p>
            <a:pPr algn="ctr" fontAlgn="auto">
              <a:spcBef>
                <a:spcPts val="0"/>
              </a:spcBef>
              <a:spcAft>
                <a:spcPts val="0"/>
              </a:spcAft>
              <a:defRPr/>
            </a:pPr>
            <a:r>
              <a:rPr lang="en-US" sz="3600" dirty="0">
                <a:latin typeface="+mj-lt"/>
                <a:ea typeface="+mn-ea"/>
                <a:cs typeface="+mn-cs"/>
              </a:rPr>
              <a:t>Vermont’s Planning Process for Students</a:t>
            </a:r>
          </a:p>
        </p:txBody>
      </p:sp>
      <p:pic>
        <p:nvPicPr>
          <p:cNvPr id="2" name="Picture 1"/>
          <p:cNvPicPr>
            <a:picLocks noChangeAspect="1"/>
          </p:cNvPicPr>
          <p:nvPr/>
        </p:nvPicPr>
        <p:blipFill rotWithShape="1">
          <a:blip r:embed="rId8"/>
          <a:srcRect l="13326" t="13104" r="19238"/>
          <a:stretch/>
        </p:blipFill>
        <p:spPr>
          <a:xfrm>
            <a:off x="7315200" y="4537848"/>
            <a:ext cx="1741431" cy="2243952"/>
          </a:xfrm>
          <a:prstGeom prst="rect">
            <a:avLst/>
          </a:prstGeom>
        </p:spPr>
      </p:pic>
    </p:spTree>
    <p:extLst>
      <p:ext uri="{BB962C8B-B14F-4D97-AF65-F5344CB8AC3E}">
        <p14:creationId xmlns:p14="http://schemas.microsoft.com/office/powerpoint/2010/main" val="197889223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Team Members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96005"/>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467600" y="457200"/>
            <a:ext cx="1404730" cy="12954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246211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Recommended Team Members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46217437"/>
              </p:ext>
            </p:extLst>
          </p:nvPr>
        </p:nvGraphicFramePr>
        <p:xfrm>
          <a:off x="-457200" y="14478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753100" y="1985825"/>
            <a:ext cx="3276600" cy="4031873"/>
          </a:xfrm>
          <a:prstGeom prst="rect">
            <a:avLst/>
          </a:prstGeom>
        </p:spPr>
        <p:txBody>
          <a:bodyPr wrap="square">
            <a:spAutoFit/>
          </a:bodyPr>
          <a:lstStyle/>
          <a:p>
            <a:pPr eaLnBrk="1" hangingPunct="1"/>
            <a:r>
              <a:rPr lang="en-US" sz="3200" dirty="0">
                <a:latin typeface="Calibri"/>
                <a:cs typeface="Calibri"/>
              </a:rPr>
              <a:t>People who are actively involved with the student and invested in the student’</a:t>
            </a:r>
            <a:r>
              <a:rPr lang="en-US" altLang="ja-JP" sz="3200" dirty="0">
                <a:latin typeface="Calibri"/>
                <a:cs typeface="Calibri"/>
              </a:rPr>
              <a:t>s success.  </a:t>
            </a:r>
            <a:r>
              <a:rPr lang="en-US" sz="3200" dirty="0">
                <a:latin typeface="Calibri"/>
                <a:cs typeface="Calibri"/>
              </a:rPr>
              <a:t>+ Input from student as appropriate!</a:t>
            </a:r>
          </a:p>
        </p:txBody>
      </p:sp>
      <p:grpSp>
        <p:nvGrpSpPr>
          <p:cNvPr id="5" name="Group 4"/>
          <p:cNvGrpSpPr/>
          <p:nvPr/>
        </p:nvGrpSpPr>
        <p:grpSpPr>
          <a:xfrm>
            <a:off x="7391400" y="832886"/>
            <a:ext cx="1480930" cy="13255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876869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a:t>Activity</a:t>
            </a:r>
          </a:p>
        </p:txBody>
      </p:sp>
      <p:sp>
        <p:nvSpPr>
          <p:cNvPr id="4" name="Subtitle 3"/>
          <p:cNvSpPr>
            <a:spLocks noGrp="1"/>
          </p:cNvSpPr>
          <p:nvPr>
            <p:ph idx="1"/>
          </p:nvPr>
        </p:nvSpPr>
        <p:spPr/>
        <p:txBody>
          <a:bodyPr/>
          <a:lstStyle/>
          <a:p>
            <a:pPr marL="0" indent="0">
              <a:buNone/>
            </a:pPr>
            <a:r>
              <a:rPr lang="en-US" sz="4000" dirty="0"/>
              <a:t>Heart of the Matter, </a:t>
            </a:r>
          </a:p>
          <a:p>
            <a:pPr marL="0" indent="0">
              <a:buNone/>
            </a:pPr>
            <a:r>
              <a:rPr lang="en-US" sz="4000" dirty="0"/>
              <a:t>Part 2 (in workbook)</a:t>
            </a:r>
          </a:p>
        </p:txBody>
      </p:sp>
      <p:sp>
        <p:nvSpPr>
          <p:cNvPr id="5"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992060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5334000" cy="1143000"/>
          </a:xfrm>
        </p:spPr>
        <p:txBody>
          <a:bodyPr/>
          <a:lstStyle/>
          <a:p>
            <a:r>
              <a:rPr lang="en-US" dirty="0"/>
              <a:t>Activity</a:t>
            </a:r>
          </a:p>
        </p:txBody>
      </p:sp>
      <p:sp>
        <p:nvSpPr>
          <p:cNvPr id="21507" name="Content Placeholder 2"/>
          <p:cNvSpPr>
            <a:spLocks noGrp="1"/>
          </p:cNvSpPr>
          <p:nvPr>
            <p:ph idx="1"/>
          </p:nvPr>
        </p:nvSpPr>
        <p:spPr>
          <a:xfrm>
            <a:off x="266070" y="1448829"/>
            <a:ext cx="4953000" cy="5090553"/>
          </a:xfrm>
        </p:spPr>
        <p:txBody>
          <a:bodyPr/>
          <a:lstStyle/>
          <a:p>
            <a:pPr>
              <a:buFont typeface="Arial" panose="020B0604020202020204" pitchFamily="34" charset="0"/>
              <a:buChar char="•"/>
            </a:pPr>
            <a:r>
              <a:rPr lang="en-US" dirty="0"/>
              <a:t>Review/complete </a:t>
            </a:r>
            <a:r>
              <a:rPr lang="en-US" i="1" dirty="0"/>
              <a:t>Family Engagement Checklist </a:t>
            </a:r>
            <a:r>
              <a:rPr lang="en-US" dirty="0"/>
              <a:t>in workbook</a:t>
            </a:r>
          </a:p>
          <a:p>
            <a:pPr>
              <a:buFont typeface="Arial" panose="020B0604020202020204" pitchFamily="34" charset="0"/>
              <a:buChar char="•"/>
            </a:pPr>
            <a:r>
              <a:rPr lang="en-US" dirty="0"/>
              <a:t>Complete </a:t>
            </a:r>
            <a:r>
              <a:rPr lang="en-US" i="1" dirty="0"/>
              <a:t>Develop Parent Awareness and Consent &amp; Student Awareness </a:t>
            </a:r>
            <a:r>
              <a:rPr lang="en-US" dirty="0"/>
              <a:t>sections of your Intensive Level Roll-Out Plan in your workbook (pages 15-17)</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30887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 Family Support Resources</a:t>
            </a:r>
          </a:p>
        </p:txBody>
      </p:sp>
      <p:sp>
        <p:nvSpPr>
          <p:cNvPr id="3" name="Content Placeholder 2"/>
          <p:cNvSpPr>
            <a:spLocks noGrp="1"/>
          </p:cNvSpPr>
          <p:nvPr>
            <p:ph idx="1"/>
          </p:nvPr>
        </p:nvSpPr>
        <p:spPr/>
        <p:txBody>
          <a:bodyPr/>
          <a:lstStyle/>
          <a:p>
            <a:pPr marL="0" indent="0">
              <a:buNone/>
            </a:pPr>
            <a:r>
              <a:rPr lang="en-US" u="sng" dirty="0">
                <a:hlinkClick r:id="rId3"/>
              </a:rPr>
              <a:t>www.vermontfamilynetwork.org</a:t>
            </a:r>
            <a:endParaRPr lang="en-US" u="sng" dirty="0"/>
          </a:p>
          <a:p>
            <a:pPr marL="0" indent="0">
              <a:buNone/>
            </a:pPr>
            <a:endParaRPr lang="en-US" u="sng" dirty="0"/>
          </a:p>
          <a:p>
            <a:endParaRPr lang="en-US" dirty="0"/>
          </a:p>
          <a:p>
            <a:endParaRPr lang="en-US" dirty="0"/>
          </a:p>
          <a:p>
            <a:endParaRPr lang="en-US" dirty="0"/>
          </a:p>
          <a:p>
            <a:pPr marL="0" indent="0" algn="r">
              <a:buNone/>
            </a:pPr>
            <a:r>
              <a:rPr lang="en-US" u="sng" dirty="0">
                <a:hlinkClick r:id="rId3"/>
              </a:rPr>
              <a:t>www.vffcmh.org</a:t>
            </a:r>
            <a:endParaRPr lang="en-US" u="sng" dirty="0"/>
          </a:p>
          <a:p>
            <a:endParaRPr lang="en-US" dirty="0"/>
          </a:p>
        </p:txBody>
      </p:sp>
      <p:pic>
        <p:nvPicPr>
          <p:cNvPr id="4" name="Picture 3" descr="VFN-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265" y="2590800"/>
            <a:ext cx="3435347" cy="1905000"/>
          </a:xfrm>
          <a:prstGeom prst="rect">
            <a:avLst/>
          </a:prstGeom>
        </p:spPr>
      </p:pic>
      <p:pic>
        <p:nvPicPr>
          <p:cNvPr id="5" name="Picture 4"/>
          <p:cNvPicPr>
            <a:picLocks noChangeAspect="1"/>
          </p:cNvPicPr>
          <p:nvPr/>
        </p:nvPicPr>
        <p:blipFill>
          <a:blip r:embed="rId5"/>
          <a:stretch>
            <a:fillRect/>
          </a:stretch>
        </p:blipFill>
        <p:spPr>
          <a:xfrm>
            <a:off x="5943600" y="2438403"/>
            <a:ext cx="2278194" cy="2207316"/>
          </a:xfrm>
          <a:prstGeom prst="rect">
            <a:avLst/>
          </a:prstGeom>
        </p:spPr>
      </p:pic>
    </p:spTree>
    <p:extLst>
      <p:ext uri="{BB962C8B-B14F-4D97-AF65-F5344CB8AC3E}">
        <p14:creationId xmlns:p14="http://schemas.microsoft.com/office/powerpoint/2010/main" val="2366223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Responsibilities of Individual Student Teams</a:t>
            </a:r>
          </a:p>
        </p:txBody>
      </p:sp>
      <p:sp>
        <p:nvSpPr>
          <p:cNvPr id="3" name="Content Placeholder 2"/>
          <p:cNvSpPr>
            <a:spLocks noGrp="1"/>
          </p:cNvSpPr>
          <p:nvPr>
            <p:ph idx="1"/>
          </p:nvPr>
        </p:nvSpPr>
        <p:spPr/>
        <p:txBody>
          <a:bodyPr/>
          <a:lstStyle/>
          <a:p>
            <a:r>
              <a:rPr lang="en-US" sz="2600" dirty="0"/>
              <a:t>Meet weekly at first, then less frequently per need</a:t>
            </a:r>
          </a:p>
          <a:p>
            <a:r>
              <a:rPr lang="en-US" sz="2600" dirty="0"/>
              <a:t>Set up meeting schedule at the beginning</a:t>
            </a:r>
          </a:p>
          <a:p>
            <a:r>
              <a:rPr lang="en-US" sz="2600" dirty="0"/>
              <a:t>Agree on initial behavioral goals for student</a:t>
            </a:r>
          </a:p>
          <a:p>
            <a:r>
              <a:rPr lang="en-US" sz="2600" dirty="0"/>
              <a:t>Participate in completing FBA for the F-BSP</a:t>
            </a:r>
          </a:p>
          <a:p>
            <a:r>
              <a:rPr lang="en-US" sz="2600" dirty="0"/>
              <a:t>Develop BSP (and, if needed, Crisis Plan)</a:t>
            </a:r>
          </a:p>
          <a:p>
            <a:r>
              <a:rPr lang="en-US" sz="2600" dirty="0"/>
              <a:t>Train additional staff to implement BSP</a:t>
            </a:r>
          </a:p>
          <a:p>
            <a:r>
              <a:rPr lang="en-US" sz="2600" dirty="0"/>
              <a:t>Oversee implementation of BSP</a:t>
            </a:r>
          </a:p>
          <a:p>
            <a:r>
              <a:rPr lang="en-US" sz="2600" dirty="0"/>
              <a:t>Collect and review data to evaluate effectiveness and fidelity of BSP</a:t>
            </a:r>
          </a:p>
          <a:p>
            <a:r>
              <a:rPr lang="en-US" sz="2600" dirty="0"/>
              <a:t>Revise BSP as needed</a:t>
            </a:r>
          </a:p>
          <a:p>
            <a:endParaRPr lang="en-US" sz="2600" dirty="0"/>
          </a:p>
          <a:p>
            <a:endParaRPr lang="en-US" sz="2600" dirty="0"/>
          </a:p>
          <a:p>
            <a:endParaRPr lang="en-US" sz="2600" dirty="0"/>
          </a:p>
        </p:txBody>
      </p:sp>
      <p:grpSp>
        <p:nvGrpSpPr>
          <p:cNvPr id="4" name="Group 3"/>
          <p:cNvGrpSpPr/>
          <p:nvPr/>
        </p:nvGrpSpPr>
        <p:grpSpPr>
          <a:xfrm>
            <a:off x="7467600" y="754857"/>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608375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Team Meeting Structure</a:t>
            </a:r>
          </a:p>
        </p:txBody>
      </p:sp>
      <p:sp>
        <p:nvSpPr>
          <p:cNvPr id="3" name="Content Placeholder 2"/>
          <p:cNvSpPr>
            <a:spLocks noGrp="1"/>
          </p:cNvSpPr>
          <p:nvPr>
            <p:ph idx="1"/>
          </p:nvPr>
        </p:nvSpPr>
        <p:spPr/>
        <p:txBody>
          <a:bodyPr/>
          <a:lstStyle/>
          <a:p>
            <a:pPr marL="514350" indent="-514350">
              <a:buFont typeface="+mj-lt"/>
              <a:buAutoNum type="arabicPeriod"/>
            </a:pPr>
            <a:r>
              <a:rPr lang="en-US" dirty="0"/>
              <a:t>Start with positives!</a:t>
            </a:r>
          </a:p>
          <a:p>
            <a:pPr marL="514350" indent="-514350">
              <a:buFont typeface="+mj-lt"/>
              <a:buAutoNum type="arabicPeriod"/>
            </a:pPr>
            <a:r>
              <a:rPr lang="en-US" dirty="0"/>
              <a:t>Review all relevant data</a:t>
            </a:r>
          </a:p>
          <a:p>
            <a:pPr marL="514350" indent="-514350">
              <a:buFont typeface="+mj-lt"/>
              <a:buAutoNum type="arabicPeriod"/>
            </a:pPr>
            <a:r>
              <a:rPr lang="en-US" dirty="0"/>
              <a:t>Brainstorm ideas based on data</a:t>
            </a:r>
          </a:p>
          <a:p>
            <a:pPr marL="514350" indent="-514350">
              <a:buFont typeface="+mj-lt"/>
              <a:buAutoNum type="arabicPeriod"/>
            </a:pPr>
            <a:r>
              <a:rPr lang="en-US" dirty="0"/>
              <a:t>Discuss, prioritize, make data-based decisions</a:t>
            </a:r>
          </a:p>
          <a:p>
            <a:pPr marL="514350" indent="-514350">
              <a:buFont typeface="+mj-lt"/>
              <a:buAutoNum type="arabicPeriod"/>
            </a:pPr>
            <a:r>
              <a:rPr lang="en-US" dirty="0"/>
              <a:t>Gain consensus and implement agreed upon steps</a:t>
            </a:r>
          </a:p>
          <a:p>
            <a:pPr marL="0" indent="0" algn="ctr">
              <a:buNone/>
            </a:pPr>
            <a:r>
              <a:rPr lang="en-US" sz="3600" b="1" i="1" dirty="0">
                <a:solidFill>
                  <a:srgbClr val="FF0000"/>
                </a:solidFill>
              </a:rPr>
              <a:t>STICK WITH YOUR AGENDA</a:t>
            </a:r>
          </a:p>
        </p:txBody>
      </p:sp>
    </p:spTree>
    <p:extLst>
      <p:ext uri="{BB962C8B-B14F-4D97-AF65-F5344CB8AC3E}">
        <p14:creationId xmlns:p14="http://schemas.microsoft.com/office/powerpoint/2010/main" val="1649777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ONSU Team</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hlinkClick r:id="rId3"/>
              </a:rPr>
              <a:t>http://www.wcax.com/story/28128871/vt-school-tackles-behavior-intervention-strategies</a:t>
            </a:r>
            <a:endParaRPr lang="en-US" dirty="0"/>
          </a:p>
          <a:p>
            <a:pPr marL="0" indent="0">
              <a:buNone/>
            </a:pPr>
            <a:endParaRPr lang="en-US" dirty="0"/>
          </a:p>
        </p:txBody>
      </p:sp>
    </p:spTree>
    <p:extLst>
      <p:ext uri="{BB962C8B-B14F-4D97-AF65-F5344CB8AC3E}">
        <p14:creationId xmlns:p14="http://schemas.microsoft.com/office/powerpoint/2010/main" val="3740814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5562600" cy="1143000"/>
          </a:xfrm>
        </p:spPr>
        <p:txBody>
          <a:bodyPr/>
          <a:lstStyle/>
          <a:p>
            <a:r>
              <a:rPr lang="en-US" dirty="0"/>
              <a:t>Activity</a:t>
            </a:r>
          </a:p>
        </p:txBody>
      </p:sp>
      <p:sp>
        <p:nvSpPr>
          <p:cNvPr id="23555" name="Content Placeholder 2"/>
          <p:cNvSpPr>
            <a:spLocks noGrp="1"/>
          </p:cNvSpPr>
          <p:nvPr>
            <p:ph idx="1"/>
          </p:nvPr>
        </p:nvSpPr>
        <p:spPr>
          <a:xfrm>
            <a:off x="304800" y="1524000"/>
            <a:ext cx="5334000" cy="4648200"/>
          </a:xfrm>
        </p:spPr>
        <p:txBody>
          <a:bodyPr/>
          <a:lstStyle/>
          <a:p>
            <a:pPr marL="457200" indent="-457200">
              <a:buFont typeface="Arial"/>
              <a:buChar char="•"/>
            </a:pPr>
            <a:r>
              <a:rPr lang="en-US" sz="2800" dirty="0"/>
              <a:t>For your student who needs intensive supports, complete </a:t>
            </a:r>
            <a:r>
              <a:rPr lang="en-US" sz="2800" i="1" dirty="0"/>
              <a:t>Stage 1: Teaming </a:t>
            </a:r>
            <a:r>
              <a:rPr lang="en-US" sz="2800" dirty="0"/>
              <a:t>section of the Intensive Level F-BSP (p.2)</a:t>
            </a:r>
          </a:p>
          <a:p>
            <a:pPr marL="457200" indent="-457200">
              <a:buFont typeface="Arial"/>
              <a:buChar char="•"/>
            </a:pPr>
            <a:r>
              <a:rPr lang="en-US" sz="2800" dirty="0"/>
              <a:t>For the same student, complete </a:t>
            </a:r>
            <a:r>
              <a:rPr lang="en-US" sz="2800" i="1" dirty="0"/>
              <a:t>Clarifying Roles and Goals of Team Members </a:t>
            </a:r>
            <a:r>
              <a:rPr lang="en-US" sz="2800" dirty="0"/>
              <a:t>in your workbook &amp; discuss the questions at the bottom</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484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see this star</a:t>
            </a:r>
            <a:r>
              <a:rPr lang="is-IS" dirty="0"/>
              <a:t>…</a:t>
            </a:r>
            <a:endParaRPr lang="en-US" dirty="0"/>
          </a:p>
        </p:txBody>
      </p:sp>
      <p:grpSp>
        <p:nvGrpSpPr>
          <p:cNvPr id="6" name="Group 5"/>
          <p:cNvGrpSpPr/>
          <p:nvPr/>
        </p:nvGrpSpPr>
        <p:grpSpPr>
          <a:xfrm>
            <a:off x="2926079" y="2689077"/>
            <a:ext cx="2912013" cy="2869809"/>
            <a:chOff x="2363372" y="2250831"/>
            <a:chExt cx="2912013" cy="2869809"/>
          </a:xfrm>
        </p:grpSpPr>
        <p:sp>
          <p:nvSpPr>
            <p:cNvPr id="4" name="5-Point Star 3"/>
            <p:cNvSpPr/>
            <p:nvPr/>
          </p:nvSpPr>
          <p:spPr>
            <a:xfrm>
              <a:off x="2363372" y="2250831"/>
              <a:ext cx="2912013" cy="2869809"/>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76246" y="3557341"/>
              <a:ext cx="914400" cy="461665"/>
            </a:xfrm>
            <a:prstGeom prst="rect">
              <a:avLst/>
            </a:prstGeom>
            <a:noFill/>
          </p:spPr>
          <p:txBody>
            <a:bodyPr wrap="square" rtlCol="0">
              <a:spAutoFit/>
            </a:bodyPr>
            <a:lstStyle/>
            <a:p>
              <a:pPr algn="ctr"/>
              <a:r>
                <a:rPr lang="en-US" sz="2400" dirty="0">
                  <a:latin typeface="+mj-lt"/>
                </a:rPr>
                <a:t>TFI</a:t>
              </a:r>
            </a:p>
          </p:txBody>
        </p:sp>
      </p:grpSp>
      <p:sp>
        <p:nvSpPr>
          <p:cNvPr id="7" name="Rectangle 3"/>
          <p:cNvSpPr>
            <a:spLocks noGrp="1" noChangeArrowheads="1"/>
          </p:cNvSpPr>
          <p:nvPr>
            <p:ph idx="1"/>
          </p:nvPr>
        </p:nvSpPr>
        <p:spPr>
          <a:xfrm>
            <a:off x="457200" y="1697039"/>
            <a:ext cx="8229600" cy="1027110"/>
          </a:xfrm>
        </p:spPr>
        <p:txBody>
          <a:bodyPr/>
          <a:lstStyle/>
          <a:p>
            <a:pPr marL="0" indent="0">
              <a:buNone/>
            </a:pPr>
            <a:r>
              <a:rPr lang="en-US" altLang="en-US" sz="2400" dirty="0"/>
              <a:t>It indicates that the information/activities on that slide correlate with an item on the TFI (</a:t>
            </a:r>
            <a:r>
              <a:rPr lang="en-US" altLang="en-US" sz="2400"/>
              <a:t>Tiered Fidelity Inventory)</a:t>
            </a:r>
            <a:endParaRPr lang="en-US" altLang="en-US" sz="2400" dirty="0"/>
          </a:p>
        </p:txBody>
      </p:sp>
    </p:spTree>
    <p:extLst>
      <p:ext uri="{BB962C8B-B14F-4D97-AF65-F5344CB8AC3E}">
        <p14:creationId xmlns:p14="http://schemas.microsoft.com/office/powerpoint/2010/main" val="139766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Setting Goals</a:t>
            </a:r>
          </a:p>
        </p:txBody>
      </p:sp>
      <p:sp>
        <p:nvSpPr>
          <p:cNvPr id="5" name="Content Placeholder 4"/>
          <p:cNvSpPr>
            <a:spLocks noGrp="1"/>
          </p:cNvSpPr>
          <p:nvPr>
            <p:ph idx="1"/>
          </p:nvPr>
        </p:nvSpPr>
        <p:spPr>
          <a:xfrm>
            <a:off x="457200" y="1600200"/>
            <a:ext cx="4343400" cy="4446588"/>
          </a:xfrm>
        </p:spPr>
        <p:txBody>
          <a:bodyPr/>
          <a:lstStyle/>
          <a:p>
            <a:r>
              <a:rPr lang="en-US" dirty="0"/>
              <a:t>Broad goals identified by team at the start</a:t>
            </a:r>
          </a:p>
          <a:p>
            <a:r>
              <a:rPr lang="en-US" dirty="0"/>
              <a:t>Includes positive behaviors to increase and problem behaviors to decrease</a:t>
            </a:r>
          </a:p>
          <a:p>
            <a:r>
              <a:rPr lang="en-US" dirty="0"/>
              <a:t>Team has conversation to reach consensus</a:t>
            </a:r>
          </a:p>
          <a:p>
            <a:endParaRPr lang="en-US" dirty="0"/>
          </a:p>
        </p:txBody>
      </p:sp>
      <p:pic>
        <p:nvPicPr>
          <p:cNvPr id="3" name="Picture 2" descr="archer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81000"/>
            <a:ext cx="6400800" cy="6858000"/>
          </a:xfrm>
          <a:prstGeom prst="rect">
            <a:avLst/>
          </a:prstGeom>
        </p:spPr>
      </p:pic>
      <p:grpSp>
        <p:nvGrpSpPr>
          <p:cNvPr id="6" name="Group 5"/>
          <p:cNvGrpSpPr/>
          <p:nvPr/>
        </p:nvGrpSpPr>
        <p:grpSpPr>
          <a:xfrm>
            <a:off x="7656444" y="92076"/>
            <a:ext cx="1480930" cy="1325562"/>
            <a:chOff x="3184855" y="2847536"/>
            <a:chExt cx="2090530" cy="2273104"/>
          </a:xfrm>
        </p:grpSpPr>
        <p:sp>
          <p:nvSpPr>
            <p:cNvPr id="7" name="5-Point Star 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331049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 Goal Example</a:t>
            </a:r>
          </a:p>
        </p:txBody>
      </p:sp>
      <p:sp>
        <p:nvSpPr>
          <p:cNvPr id="3" name="Content Placeholder 2"/>
          <p:cNvSpPr>
            <a:spLocks noGrp="1"/>
          </p:cNvSpPr>
          <p:nvPr>
            <p:ph idx="1"/>
          </p:nvPr>
        </p:nvSpPr>
        <p:spPr/>
        <p:txBody>
          <a:bodyPr/>
          <a:lstStyle/>
          <a:p>
            <a:pPr marL="0" indent="0" algn="ctr">
              <a:buNone/>
            </a:pPr>
            <a:endParaRPr lang="en-US" sz="4000" i="1" dirty="0"/>
          </a:p>
          <a:p>
            <a:pPr marL="0" indent="0" algn="ctr">
              <a:buNone/>
            </a:pPr>
            <a:r>
              <a:rPr lang="en-US" sz="4000" i="1" dirty="0"/>
              <a:t>Jesse will follow instructions by teachers, staff, and other adults.</a:t>
            </a:r>
          </a:p>
        </p:txBody>
      </p:sp>
    </p:spTree>
    <p:extLst>
      <p:ext uri="{BB962C8B-B14F-4D97-AF65-F5344CB8AC3E}">
        <p14:creationId xmlns:p14="http://schemas.microsoft.com/office/powerpoint/2010/main" val="3886026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8" y="5733506"/>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70"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Collectin</a:t>
            </a:r>
            <a:r>
              <a:rPr spc="-26" dirty="0">
                <a:solidFill>
                  <a:srgbClr val="000000"/>
                </a:solidFill>
                <a:latin typeface="Calibri"/>
                <a:cs typeface="Calibri"/>
              </a:rPr>
              <a:t>g</a:t>
            </a:r>
            <a:r>
              <a:rPr spc="-184" dirty="0">
                <a:solidFill>
                  <a:srgbClr val="000000"/>
                </a:solidFill>
                <a:latin typeface="Calibri"/>
                <a:cs typeface="Calibri"/>
              </a:rPr>
              <a:t> </a:t>
            </a:r>
            <a:r>
              <a:rPr spc="-119" dirty="0">
                <a:solidFill>
                  <a:srgbClr val="000000"/>
                </a:solidFill>
                <a:latin typeface="Calibri"/>
                <a:cs typeface="Calibri"/>
              </a:rPr>
              <a:t>Baselin</a:t>
            </a:r>
            <a:r>
              <a:rPr spc="-26" dirty="0">
                <a:solidFill>
                  <a:srgbClr val="000000"/>
                </a:solidFill>
                <a:latin typeface="Calibri"/>
                <a:cs typeface="Calibri"/>
              </a:rPr>
              <a:t>e</a:t>
            </a:r>
            <a:r>
              <a:rPr spc="-190" dirty="0">
                <a:solidFill>
                  <a:srgbClr val="000000"/>
                </a:solidFill>
                <a:latin typeface="Calibri"/>
                <a:cs typeface="Calibri"/>
              </a:rPr>
              <a:t> </a:t>
            </a:r>
            <a:r>
              <a:rPr spc="-119" dirty="0">
                <a:solidFill>
                  <a:srgbClr val="000000"/>
                </a:solidFill>
                <a:latin typeface="Calibri"/>
                <a:cs typeface="Calibri"/>
              </a:rPr>
              <a:t>Data</a:t>
            </a:r>
            <a:r>
              <a:rPr lang="en-US" spc="-119" dirty="0">
                <a:solidFill>
                  <a:srgbClr val="000000"/>
                </a:solidFill>
                <a:latin typeface="Calibri"/>
                <a:cs typeface="Calibri"/>
              </a:rPr>
              <a:t> for F-BSP</a:t>
            </a:r>
            <a:endParaRPr dirty="0">
              <a:solidFill>
                <a:srgbClr val="000000"/>
              </a:solidFill>
              <a:latin typeface="Calibri"/>
              <a:cs typeface="Calibri"/>
            </a:endParaRPr>
          </a:p>
        </p:txBody>
      </p:sp>
      <p:sp>
        <p:nvSpPr>
          <p:cNvPr id="8" name="object 8"/>
          <p:cNvSpPr txBox="1"/>
          <p:nvPr/>
        </p:nvSpPr>
        <p:spPr>
          <a:xfrm>
            <a:off x="685800" y="1676400"/>
            <a:ext cx="7924800" cy="4804829"/>
          </a:xfrm>
          <a:prstGeom prst="rect">
            <a:avLst/>
          </a:prstGeom>
        </p:spPr>
        <p:txBody>
          <a:bodyPr vert="horz" wrap="square" lIns="0" tIns="0" rIns="0" bIns="0" rtlCol="0">
            <a:noAutofit/>
          </a:bodyPr>
          <a:lstStyle/>
          <a:p>
            <a:pPr marL="11202"/>
            <a:r>
              <a:rPr lang="en-US" sz="3177" spc="4" dirty="0">
                <a:latin typeface="Calibri"/>
                <a:cs typeface="Calibri"/>
              </a:rPr>
              <a:t>For each behavior, the team must</a:t>
            </a:r>
            <a:r>
              <a:rPr sz="3177" spc="4" dirty="0">
                <a:latin typeface="Calibri"/>
                <a:cs typeface="Calibri"/>
              </a:rPr>
              <a:t>:</a:t>
            </a:r>
            <a:endParaRPr sz="3177" dirty="0">
              <a:latin typeface="Calibri"/>
              <a:cs typeface="Calibri"/>
            </a:endParaRPr>
          </a:p>
          <a:p>
            <a:pPr>
              <a:lnSpc>
                <a:spcPts val="441"/>
              </a:lnSpc>
              <a:spcBef>
                <a:spcPts val="42"/>
              </a:spcBef>
            </a:pPr>
            <a:endParaRPr sz="3177" dirty="0">
              <a:latin typeface="Calibri"/>
              <a:cs typeface="Calibri"/>
            </a:endParaRPr>
          </a:p>
          <a:p>
            <a:pPr marL="431298" indent="-170839">
              <a:buClr>
                <a:srgbClr val="24603B"/>
              </a:buClr>
              <a:buSzPct val="84313"/>
              <a:buFont typeface="Arial"/>
              <a:buChar char="•"/>
              <a:tabLst>
                <a:tab pos="431298" algn="l"/>
              </a:tabLst>
            </a:pPr>
            <a:r>
              <a:rPr sz="3177" spc="-22" dirty="0">
                <a:latin typeface="Calibri"/>
                <a:cs typeface="Calibri"/>
              </a:rPr>
              <a:t>D</a:t>
            </a:r>
            <a:r>
              <a:rPr sz="3177" spc="-18" dirty="0">
                <a:latin typeface="Calibri"/>
                <a:cs typeface="Calibri"/>
              </a:rPr>
              <a:t>efine the</a:t>
            </a:r>
            <a:r>
              <a:rPr lang="en-US" sz="3177" spc="-18" dirty="0">
                <a:latin typeface="Calibri"/>
                <a:cs typeface="Calibri"/>
              </a:rPr>
              <a:t> behavior</a:t>
            </a:r>
            <a:r>
              <a:rPr sz="3177" spc="-18" dirty="0">
                <a:latin typeface="Calibri"/>
                <a:cs typeface="Calibri"/>
              </a:rPr>
              <a:t> </a:t>
            </a:r>
            <a:r>
              <a:rPr lang="en-US" sz="3177" spc="-12" dirty="0">
                <a:latin typeface="Calibri"/>
                <a:cs typeface="Calibri"/>
              </a:rPr>
              <a:t>in</a:t>
            </a:r>
            <a:r>
              <a:rPr sz="3177" spc="-12" dirty="0">
                <a:latin typeface="Calibri"/>
                <a:cs typeface="Calibri"/>
              </a:rPr>
              <a:t> </a:t>
            </a:r>
            <a:r>
              <a:rPr sz="3177" spc="-18" dirty="0">
                <a:latin typeface="Calibri"/>
                <a:cs typeface="Calibri"/>
              </a:rPr>
              <a:t>measur</a:t>
            </a:r>
            <a:r>
              <a:rPr sz="3177" spc="-12" dirty="0">
                <a:latin typeface="Calibri"/>
                <a:cs typeface="Calibri"/>
              </a:rPr>
              <a:t>able </a:t>
            </a:r>
            <a:r>
              <a:rPr sz="3177" spc="-18" dirty="0">
                <a:latin typeface="Calibri"/>
                <a:cs typeface="Calibri"/>
              </a:rPr>
              <a:t>and </a:t>
            </a:r>
            <a:r>
              <a:rPr sz="3177" spc="-12" dirty="0">
                <a:latin typeface="Calibri"/>
                <a:cs typeface="Calibri"/>
              </a:rPr>
              <a:t>observable</a:t>
            </a:r>
            <a:r>
              <a:rPr lang="en-US" sz="3177" spc="-12" dirty="0">
                <a:latin typeface="Calibri"/>
                <a:cs typeface="Calibri"/>
              </a:rPr>
              <a:t> terms</a:t>
            </a:r>
            <a:endParaRPr sz="3177" dirty="0">
              <a:latin typeface="Calibri"/>
              <a:cs typeface="Calibri"/>
            </a:endParaRPr>
          </a:p>
          <a:p>
            <a:pPr>
              <a:lnSpc>
                <a:spcPts val="574"/>
              </a:lnSpc>
              <a:spcBef>
                <a:spcPts val="4"/>
              </a:spcBef>
              <a:buClr>
                <a:srgbClr val="24603B"/>
              </a:buClr>
              <a:buFont typeface="Arial"/>
              <a:buChar char="•"/>
            </a:pPr>
            <a:endParaRPr sz="3177" dirty="0">
              <a:latin typeface="Calibri"/>
              <a:cs typeface="Calibri"/>
            </a:endParaRPr>
          </a:p>
          <a:p>
            <a:pPr marL="431298" indent="-170839">
              <a:buClr>
                <a:srgbClr val="24603B"/>
              </a:buClr>
              <a:buSzPct val="84313"/>
              <a:buFont typeface="Arial"/>
              <a:buChar char="•"/>
              <a:tabLst>
                <a:tab pos="431298" algn="l"/>
              </a:tabLst>
            </a:pPr>
            <a:r>
              <a:rPr sz="3177" spc="-22" dirty="0">
                <a:latin typeface="Calibri"/>
                <a:cs typeface="Calibri"/>
              </a:rPr>
              <a:t>D</a:t>
            </a:r>
            <a:r>
              <a:rPr sz="3177" spc="-18" dirty="0">
                <a:latin typeface="Calibri"/>
                <a:cs typeface="Calibri"/>
              </a:rPr>
              <a:t>ete</a:t>
            </a:r>
            <a:r>
              <a:rPr sz="3177" spc="62" dirty="0">
                <a:latin typeface="Calibri"/>
                <a:cs typeface="Calibri"/>
              </a:rPr>
              <a:t>r</a:t>
            </a:r>
            <a:r>
              <a:rPr sz="3177" spc="-18" dirty="0">
                <a:latin typeface="Calibri"/>
                <a:cs typeface="Calibri"/>
              </a:rPr>
              <a:t>mine </a:t>
            </a:r>
            <a:r>
              <a:rPr sz="3177" spc="-12" dirty="0">
                <a:latin typeface="Calibri"/>
                <a:cs typeface="Calibri"/>
              </a:rPr>
              <a:t>best </a:t>
            </a:r>
            <a:r>
              <a:rPr sz="3177" spc="-22" dirty="0">
                <a:latin typeface="Calibri"/>
                <a:cs typeface="Calibri"/>
              </a:rPr>
              <a:t>met</a:t>
            </a:r>
            <a:r>
              <a:rPr sz="3177" spc="-18" dirty="0">
                <a:latin typeface="Calibri"/>
                <a:cs typeface="Calibri"/>
              </a:rPr>
              <a:t>hod for measur</a:t>
            </a:r>
            <a:r>
              <a:rPr sz="3177" spc="-12" dirty="0">
                <a:latin typeface="Calibri"/>
                <a:cs typeface="Calibri"/>
              </a:rPr>
              <a:t>ing</a:t>
            </a:r>
            <a:endParaRPr sz="3177" dirty="0">
              <a:latin typeface="Calibri"/>
              <a:cs typeface="Calibri"/>
            </a:endParaRPr>
          </a:p>
          <a:p>
            <a:pPr>
              <a:lnSpc>
                <a:spcPts val="441"/>
              </a:lnSpc>
              <a:spcBef>
                <a:spcPts val="42"/>
              </a:spcBef>
              <a:buClr>
                <a:srgbClr val="24603B"/>
              </a:buClr>
              <a:buFont typeface="Arial"/>
              <a:buChar char="•"/>
            </a:pPr>
            <a:endParaRPr sz="3177" dirty="0">
              <a:latin typeface="Calibri"/>
              <a:cs typeface="Calibri"/>
            </a:endParaRPr>
          </a:p>
          <a:p>
            <a:pPr marL="431298" indent="-170839">
              <a:buClr>
                <a:srgbClr val="24603B"/>
              </a:buClr>
              <a:buSzPct val="84313"/>
              <a:buFont typeface="Arial"/>
              <a:buChar char="•"/>
              <a:tabLst>
                <a:tab pos="431298" algn="l"/>
              </a:tabLst>
            </a:pPr>
            <a:r>
              <a:rPr sz="3177" spc="-18" dirty="0">
                <a:latin typeface="Calibri"/>
                <a:cs typeface="Calibri"/>
              </a:rPr>
              <a:t>Choose anchor </a:t>
            </a:r>
            <a:r>
              <a:rPr sz="3177" spc="-12" dirty="0">
                <a:latin typeface="Calibri"/>
                <a:cs typeface="Calibri"/>
              </a:rPr>
              <a:t>point</a:t>
            </a:r>
            <a:r>
              <a:rPr sz="3177" spc="-9" dirty="0">
                <a:latin typeface="Calibri"/>
                <a:cs typeface="Calibri"/>
              </a:rPr>
              <a:t>s for r</a:t>
            </a:r>
            <a:r>
              <a:rPr sz="3177" spc="-18" dirty="0">
                <a:latin typeface="Calibri"/>
                <a:cs typeface="Calibri"/>
              </a:rPr>
              <a:t>eco</a:t>
            </a:r>
            <a:r>
              <a:rPr sz="3177" spc="-12" dirty="0">
                <a:latin typeface="Calibri"/>
                <a:cs typeface="Calibri"/>
              </a:rPr>
              <a:t>rding </a:t>
            </a:r>
            <a:r>
              <a:rPr sz="3177" spc="-18" dirty="0">
                <a:latin typeface="Calibri"/>
                <a:cs typeface="Calibri"/>
              </a:rPr>
              <a:t>change</a:t>
            </a:r>
            <a:endParaRPr sz="3177" dirty="0">
              <a:latin typeface="Calibri"/>
              <a:cs typeface="Calibri"/>
            </a:endParaRPr>
          </a:p>
          <a:p>
            <a:pPr>
              <a:lnSpc>
                <a:spcPts val="662"/>
              </a:lnSpc>
              <a:spcBef>
                <a:spcPts val="26"/>
              </a:spcBef>
            </a:pPr>
            <a:endParaRPr sz="3177" dirty="0">
              <a:latin typeface="Calibri"/>
              <a:cs typeface="Calibri"/>
            </a:endParaRPr>
          </a:p>
          <a:p>
            <a:pPr marL="11202"/>
            <a:endParaRPr lang="en-US" sz="3177" dirty="0">
              <a:latin typeface="Calibri"/>
              <a:cs typeface="Calibri"/>
            </a:endParaRPr>
          </a:p>
          <a:p>
            <a:pPr marL="11202"/>
            <a:r>
              <a:rPr sz="3177" b="1" dirty="0">
                <a:latin typeface="Calibri"/>
                <a:cs typeface="Calibri"/>
              </a:rPr>
              <a:t>Baseline</a:t>
            </a:r>
            <a:r>
              <a:rPr sz="3177" b="1" spc="4" dirty="0">
                <a:latin typeface="Calibri"/>
                <a:cs typeface="Calibri"/>
              </a:rPr>
              <a:t> </a:t>
            </a:r>
            <a:r>
              <a:rPr sz="3177" b="1" dirty="0">
                <a:latin typeface="Calibri"/>
                <a:cs typeface="Calibri"/>
              </a:rPr>
              <a:t>data</a:t>
            </a:r>
            <a:r>
              <a:rPr sz="3177" b="1" spc="4" dirty="0">
                <a:latin typeface="Calibri"/>
                <a:cs typeface="Calibri"/>
              </a:rPr>
              <a:t> </a:t>
            </a:r>
            <a:r>
              <a:rPr sz="3177" b="1" dirty="0">
                <a:latin typeface="Calibri"/>
                <a:cs typeface="Calibri"/>
              </a:rPr>
              <a:t>is</a:t>
            </a:r>
            <a:r>
              <a:rPr sz="3177" b="1" spc="4" dirty="0">
                <a:latin typeface="Calibri"/>
                <a:cs typeface="Calibri"/>
              </a:rPr>
              <a:t> </a:t>
            </a:r>
            <a:r>
              <a:rPr sz="3177" b="1" dirty="0">
                <a:latin typeface="Calibri"/>
                <a:cs typeface="Calibri"/>
              </a:rPr>
              <a:t>used</a:t>
            </a:r>
            <a:r>
              <a:rPr sz="3177" b="1" spc="4" dirty="0">
                <a:latin typeface="Calibri"/>
                <a:cs typeface="Calibri"/>
              </a:rPr>
              <a:t> </a:t>
            </a:r>
            <a:r>
              <a:rPr sz="3177" b="1" dirty="0">
                <a:latin typeface="Calibri"/>
                <a:cs typeface="Calibri"/>
              </a:rPr>
              <a:t>to</a:t>
            </a:r>
            <a:r>
              <a:rPr sz="3177" b="1" spc="4" dirty="0">
                <a:latin typeface="Calibri"/>
                <a:cs typeface="Calibri"/>
              </a:rPr>
              <a:t> </a:t>
            </a:r>
            <a:r>
              <a:rPr sz="3177" b="1" dirty="0">
                <a:latin typeface="Calibri"/>
                <a:cs typeface="Calibri"/>
              </a:rPr>
              <a:t>info</a:t>
            </a:r>
            <a:r>
              <a:rPr sz="3177" b="1" spc="71" dirty="0">
                <a:latin typeface="Calibri"/>
                <a:cs typeface="Calibri"/>
              </a:rPr>
              <a:t>r</a:t>
            </a:r>
            <a:r>
              <a:rPr sz="3177" b="1" dirty="0">
                <a:latin typeface="Calibri"/>
                <a:cs typeface="Calibri"/>
              </a:rPr>
              <a:t>m</a:t>
            </a:r>
            <a:r>
              <a:rPr sz="3177" b="1" spc="4" dirty="0">
                <a:latin typeface="Calibri"/>
                <a:cs typeface="Calibri"/>
              </a:rPr>
              <a:t> </a:t>
            </a:r>
            <a:r>
              <a:rPr sz="3177" b="1" dirty="0">
                <a:latin typeface="Calibri"/>
                <a:cs typeface="Calibri"/>
              </a:rPr>
              <a:t>the</a:t>
            </a:r>
            <a:r>
              <a:rPr sz="3177" b="1" spc="4" dirty="0">
                <a:latin typeface="Calibri"/>
                <a:cs typeface="Calibri"/>
              </a:rPr>
              <a:t> </a:t>
            </a:r>
            <a:r>
              <a:rPr sz="3177" b="1" dirty="0">
                <a:latin typeface="Calibri"/>
                <a:cs typeface="Calibri"/>
              </a:rPr>
              <a:t>FBA</a:t>
            </a:r>
            <a:r>
              <a:rPr lang="en-US" sz="3177" b="1" dirty="0">
                <a:latin typeface="Calibri"/>
                <a:cs typeface="Calibri"/>
              </a:rPr>
              <a:t> and later on to assess effectiveness of the BSP</a:t>
            </a:r>
          </a:p>
        </p:txBody>
      </p:sp>
    </p:spTree>
    <p:extLst>
      <p:ext uri="{BB962C8B-B14F-4D97-AF65-F5344CB8AC3E}">
        <p14:creationId xmlns:p14="http://schemas.microsoft.com/office/powerpoint/2010/main" val="2418758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&amp; Problem Behaviors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986115"/>
              </p:ext>
            </p:extLst>
          </p:nvPr>
        </p:nvGraphicFramePr>
        <p:xfrm>
          <a:off x="457200" y="1725612"/>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7345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Baseline Data</a:t>
            </a:r>
          </a:p>
        </p:txBody>
      </p:sp>
      <p:sp>
        <p:nvSpPr>
          <p:cNvPr id="3" name="Content Placeholder 2">
            <a:extLst>
              <a:ext uri="{FF2B5EF4-FFF2-40B4-BE49-F238E27FC236}">
                <a16:creationId xmlns:a16="http://schemas.microsoft.com/office/drawing/2014/main" id="{E35F1BCF-8F97-4ACC-A6FF-B3D49522F1BC}"/>
              </a:ext>
            </a:extLst>
          </p:cNvPr>
          <p:cNvSpPr>
            <a:spLocks noGrp="1"/>
          </p:cNvSpPr>
          <p:nvPr>
            <p:ph idx="1"/>
          </p:nvPr>
        </p:nvSpPr>
        <p:spPr>
          <a:xfrm>
            <a:off x="342900" y="1600200"/>
            <a:ext cx="8458200" cy="4906962"/>
          </a:xfrm>
        </p:spPr>
        <p:txBody>
          <a:bodyPr/>
          <a:lstStyle/>
          <a:p>
            <a:pPr marL="274637" lvl="1" indent="0">
              <a:lnSpc>
                <a:spcPct val="90000"/>
              </a:lnSpc>
              <a:buNone/>
              <a:defRPr/>
            </a:pPr>
            <a:r>
              <a:rPr lang="en-US" b="1" dirty="0"/>
              <a:t>Direct Observation:</a:t>
            </a:r>
          </a:p>
          <a:p>
            <a:pPr marL="617537" lvl="1" indent="-342900">
              <a:lnSpc>
                <a:spcPct val="90000"/>
              </a:lnSpc>
              <a:buFont typeface="Arial" panose="020B0604020202020204" pitchFamily="34" charset="0"/>
              <a:buChar char="•"/>
              <a:defRPr/>
            </a:pPr>
            <a:r>
              <a:rPr lang="en-US" sz="2400" dirty="0"/>
              <a:t>Time sampling = Instances of the behavior within a certain time period (e.g. blurting out)</a:t>
            </a:r>
          </a:p>
          <a:p>
            <a:pPr marL="617537" lvl="1" indent="-342900">
              <a:lnSpc>
                <a:spcPct val="90000"/>
              </a:lnSpc>
              <a:buFont typeface="Arial" panose="020B0604020202020204" pitchFamily="34" charset="0"/>
              <a:buChar char="•"/>
              <a:defRPr/>
            </a:pPr>
            <a:r>
              <a:rPr lang="en-US" sz="2400" dirty="0"/>
              <a:t>Frequency counts = Every occurrence of the behavior (e.g. following directions, running away after directions given)</a:t>
            </a:r>
          </a:p>
          <a:p>
            <a:pPr marL="617537" lvl="1" indent="-342900">
              <a:lnSpc>
                <a:spcPct val="90000"/>
              </a:lnSpc>
              <a:buFont typeface="Arial" panose="020B0604020202020204" pitchFamily="34" charset="0"/>
              <a:buChar char="•"/>
              <a:defRPr/>
            </a:pPr>
            <a:r>
              <a:rPr lang="en-US" sz="2400" dirty="0"/>
              <a:t>Duration = Length of each occurrence of the behavior (e.g. tantrums)</a:t>
            </a:r>
          </a:p>
          <a:p>
            <a:pPr marL="617537" lvl="1" indent="-342900">
              <a:lnSpc>
                <a:spcPct val="90000"/>
              </a:lnSpc>
              <a:buFont typeface="Arial" panose="020B0604020202020204" pitchFamily="34" charset="0"/>
              <a:buChar char="•"/>
              <a:defRPr/>
            </a:pPr>
            <a:r>
              <a:rPr lang="en-US" sz="2400" dirty="0"/>
              <a:t>Scatterplot = Time the behavior(s) occurred </a:t>
            </a:r>
          </a:p>
          <a:p>
            <a:pPr marL="617537" lvl="1" indent="-342900">
              <a:lnSpc>
                <a:spcPct val="90000"/>
              </a:lnSpc>
              <a:buFont typeface="Arial" panose="020B0604020202020204" pitchFamily="34" charset="0"/>
              <a:buChar char="•"/>
              <a:defRPr/>
            </a:pPr>
            <a:r>
              <a:rPr lang="en-US" sz="2400" dirty="0"/>
              <a:t>Set-backs</a:t>
            </a:r>
          </a:p>
          <a:p>
            <a:pPr marL="617537" lvl="1" indent="-342900">
              <a:lnSpc>
                <a:spcPct val="90000"/>
              </a:lnSpc>
              <a:buFont typeface="Arial" panose="020B0604020202020204" pitchFamily="34" charset="0"/>
              <a:buChar char="•"/>
              <a:defRPr/>
            </a:pPr>
            <a:r>
              <a:rPr lang="en-US" sz="2400" dirty="0"/>
              <a:t>Antecedent-Behavior-Consequence Charts = For low frequency, high severity behavior</a:t>
            </a:r>
          </a:p>
        </p:txBody>
      </p:sp>
    </p:spTree>
    <p:extLst>
      <p:ext uri="{BB962C8B-B14F-4D97-AF65-F5344CB8AC3E}">
        <p14:creationId xmlns:p14="http://schemas.microsoft.com/office/powerpoint/2010/main" val="206628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Baseline Data</a:t>
            </a:r>
          </a:p>
        </p:txBody>
      </p:sp>
      <p:sp>
        <p:nvSpPr>
          <p:cNvPr id="3" name="Content Placeholder 2">
            <a:extLst>
              <a:ext uri="{FF2B5EF4-FFF2-40B4-BE49-F238E27FC236}">
                <a16:creationId xmlns:a16="http://schemas.microsoft.com/office/drawing/2014/main" id="{E35F1BCF-8F97-4ACC-A6FF-B3D49522F1BC}"/>
              </a:ext>
            </a:extLst>
          </p:cNvPr>
          <p:cNvSpPr>
            <a:spLocks noGrp="1"/>
          </p:cNvSpPr>
          <p:nvPr>
            <p:ph idx="1"/>
          </p:nvPr>
        </p:nvSpPr>
        <p:spPr>
          <a:xfrm>
            <a:off x="304800" y="1417638"/>
            <a:ext cx="8458200" cy="4906962"/>
          </a:xfrm>
        </p:spPr>
        <p:txBody>
          <a:bodyPr/>
          <a:lstStyle/>
          <a:p>
            <a:pPr marL="274637" lvl="1" indent="0">
              <a:lnSpc>
                <a:spcPct val="90000"/>
              </a:lnSpc>
              <a:buNone/>
              <a:defRPr/>
            </a:pPr>
            <a:endParaRPr lang="en-US" sz="2000" b="1" dirty="0"/>
          </a:p>
          <a:p>
            <a:pPr marL="274637" lvl="1" indent="0">
              <a:lnSpc>
                <a:spcPct val="90000"/>
              </a:lnSpc>
              <a:buNone/>
              <a:defRPr/>
            </a:pPr>
            <a:r>
              <a:rPr lang="en-US" b="1" dirty="0"/>
              <a:t>Indirect Data:</a:t>
            </a:r>
          </a:p>
          <a:p>
            <a:pPr marL="617537" lvl="1" indent="-342900">
              <a:lnSpc>
                <a:spcPct val="90000"/>
              </a:lnSpc>
              <a:buFont typeface="Arial" panose="020B0604020202020204" pitchFamily="34" charset="0"/>
              <a:buChar char="•"/>
              <a:defRPr/>
            </a:pPr>
            <a:r>
              <a:rPr lang="en-US" sz="2400" dirty="0"/>
              <a:t>Subjective rating scale (e.g. amount of work completed, general level of cooperation)    </a:t>
            </a:r>
          </a:p>
          <a:p>
            <a:pPr marL="617537" lvl="1" indent="-342900">
              <a:lnSpc>
                <a:spcPct val="90000"/>
              </a:lnSpc>
              <a:buFont typeface="Arial" panose="020B0604020202020204" pitchFamily="34" charset="0"/>
              <a:buChar char="•"/>
              <a:defRPr/>
            </a:pPr>
            <a:r>
              <a:rPr lang="en-US" sz="2400" dirty="0"/>
              <a:t>CICO Daily Report Cards</a:t>
            </a:r>
          </a:p>
          <a:p>
            <a:pPr marL="0" indent="0">
              <a:buNone/>
            </a:pPr>
            <a:endParaRPr lang="en-US" dirty="0"/>
          </a:p>
        </p:txBody>
      </p:sp>
    </p:spTree>
    <p:extLst>
      <p:ext uri="{BB962C8B-B14F-4D97-AF65-F5344CB8AC3E}">
        <p14:creationId xmlns:p14="http://schemas.microsoft.com/office/powerpoint/2010/main" val="1340672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5334000" cy="1143000"/>
          </a:xfrm>
        </p:spPr>
        <p:txBody>
          <a:bodyPr/>
          <a:lstStyle/>
          <a:p>
            <a:r>
              <a:rPr lang="en-US" dirty="0"/>
              <a:t>Activity</a:t>
            </a:r>
          </a:p>
        </p:txBody>
      </p:sp>
      <p:sp>
        <p:nvSpPr>
          <p:cNvPr id="25603" name="Content Placeholder 2"/>
          <p:cNvSpPr>
            <a:spLocks noGrp="1"/>
          </p:cNvSpPr>
          <p:nvPr>
            <p:ph idx="1"/>
          </p:nvPr>
        </p:nvSpPr>
        <p:spPr>
          <a:xfrm>
            <a:off x="228600" y="1417638"/>
            <a:ext cx="5334000" cy="5014353"/>
          </a:xfrm>
        </p:spPr>
        <p:txBody>
          <a:bodyPr/>
          <a:lstStyle/>
          <a:p>
            <a:pPr marL="457200" indent="-457200">
              <a:buFont typeface="Arial"/>
              <a:buChar char="•"/>
            </a:pPr>
            <a:r>
              <a:rPr lang="en-US" dirty="0"/>
              <a:t>Complete </a:t>
            </a:r>
            <a:r>
              <a:rPr lang="en-US" i="1" dirty="0"/>
              <a:t>Stage 2: Goals </a:t>
            </a:r>
            <a:r>
              <a:rPr lang="en-US" dirty="0"/>
              <a:t>from p. 2 of Intensive Level Behavior Support Plan (F-BSP) for your student</a:t>
            </a:r>
          </a:p>
          <a:p>
            <a:pPr marL="457200" indent="-457200">
              <a:buFont typeface="Arial"/>
              <a:buChar char="•"/>
            </a:pPr>
            <a:r>
              <a:rPr lang="en-US" dirty="0"/>
              <a:t>Discuss if observations might be needed to gather baseline data</a:t>
            </a:r>
          </a:p>
          <a:p>
            <a:pPr marL="457200" indent="-457200">
              <a:buFont typeface="Arial"/>
              <a:buChar char="•"/>
            </a:pPr>
            <a:r>
              <a:rPr lang="en-US" dirty="0"/>
              <a:t>Choose a method for collecting baseline data</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6994207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Steps 3 &amp; 4 </a:t>
            </a:r>
            <a:r>
              <a:rPr lang="en-US" sz="3600" dirty="0"/>
              <a:t>Assessment &amp; Intervention</a:t>
            </a:r>
            <a:endParaRPr lang="en-US" dirty="0"/>
          </a:p>
        </p:txBody>
      </p:sp>
      <p:sp>
        <p:nvSpPr>
          <p:cNvPr id="26627" name="Rectangle 3"/>
          <p:cNvSpPr>
            <a:spLocks noGrp="1" noChangeArrowheads="1"/>
          </p:cNvSpPr>
          <p:nvPr>
            <p:ph idx="1"/>
          </p:nvPr>
        </p:nvSpPr>
        <p:spPr/>
        <p:txBody>
          <a:bodyPr/>
          <a:lstStyle/>
          <a:p>
            <a:r>
              <a:rPr lang="en-US" i="1" dirty="0"/>
              <a:t>Assessment</a:t>
            </a:r>
            <a:r>
              <a:rPr lang="en-US" dirty="0"/>
              <a:t>=Functional Behavior Assessment (FBA)</a:t>
            </a:r>
          </a:p>
          <a:p>
            <a:r>
              <a:rPr lang="en-US" i="1" dirty="0"/>
              <a:t>Intervention</a:t>
            </a:r>
            <a:r>
              <a:rPr lang="en-US" dirty="0"/>
              <a:t> = Behavior Support Plan (BSP)</a:t>
            </a:r>
          </a:p>
          <a:p>
            <a:r>
              <a:rPr lang="en-US" dirty="0"/>
              <a:t>School should have personnel ready to provide simple &amp; complex FBA / BSP</a:t>
            </a:r>
          </a:p>
        </p:txBody>
      </p:sp>
      <p:graphicFrame>
        <p:nvGraphicFramePr>
          <p:cNvPr id="2" name="Diagram 1"/>
          <p:cNvGraphicFramePr/>
          <p:nvPr>
            <p:extLst>
              <p:ext uri="{D42A27DB-BD31-4B8C-83A1-F6EECF244321}">
                <p14:modId xmlns:p14="http://schemas.microsoft.com/office/powerpoint/2010/main" val="69257567"/>
              </p:ext>
            </p:extLst>
          </p:nvPr>
        </p:nvGraphicFramePr>
        <p:xfrm>
          <a:off x="76200" y="4191000"/>
          <a:ext cx="9067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848600" y="533400"/>
            <a:ext cx="1328530" cy="13716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42677368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Functional Behavior Support Plan</a:t>
            </a:r>
            <a:endParaRPr lang="en-US" dirty="0"/>
          </a:p>
        </p:txBody>
      </p:sp>
      <p:sp>
        <p:nvSpPr>
          <p:cNvPr id="3" name="Content Placeholder 2"/>
          <p:cNvSpPr>
            <a:spLocks noGrp="1"/>
          </p:cNvSpPr>
          <p:nvPr>
            <p:ph idx="1"/>
          </p:nvPr>
        </p:nvSpPr>
        <p:spPr/>
        <p:txBody>
          <a:bodyPr>
            <a:normAutofit/>
          </a:bodyPr>
          <a:lstStyle/>
          <a:p>
            <a:r>
              <a:rPr lang="en-US" dirty="0"/>
              <a:t>An interview tool for collecting information about problem behaviors</a:t>
            </a:r>
          </a:p>
          <a:p>
            <a:endParaRPr lang="en-US" dirty="0"/>
          </a:p>
          <a:p>
            <a:r>
              <a:rPr lang="en-US" dirty="0"/>
              <a:t>For staff, parents, and students</a:t>
            </a:r>
          </a:p>
          <a:p>
            <a:endParaRPr lang="en-US" dirty="0"/>
          </a:p>
          <a:p>
            <a:r>
              <a:rPr lang="en-US" dirty="0"/>
              <a:t>The F-BSP then leads the team to create a competing behavior pathway and behavior support plan</a:t>
            </a:r>
          </a:p>
        </p:txBody>
      </p:sp>
    </p:spTree>
    <p:extLst>
      <p:ext uri="{BB962C8B-B14F-4D97-AF65-F5344CB8AC3E}">
        <p14:creationId xmlns:p14="http://schemas.microsoft.com/office/powerpoint/2010/main" val="2605442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vs. Complex FBA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563957"/>
              </p:ext>
            </p:extLst>
          </p:nvPr>
        </p:nvGraphicFramePr>
        <p:xfrm>
          <a:off x="152399" y="1600201"/>
          <a:ext cx="8839202" cy="5108108"/>
        </p:xfrm>
        <a:graphic>
          <a:graphicData uri="http://schemas.openxmlformats.org/drawingml/2006/table">
            <a:tbl>
              <a:tblPr firstRow="1" bandRow="1">
                <a:tableStyleId>{10A1B5D5-9B99-4C35-A422-299274C87663}</a:tableStyleId>
              </a:tblPr>
              <a:tblGrid>
                <a:gridCol w="594234">
                  <a:extLst>
                    <a:ext uri="{9D8B030D-6E8A-4147-A177-3AD203B41FA5}">
                      <a16:colId xmlns:a16="http://schemas.microsoft.com/office/drawing/2014/main" val="20000"/>
                    </a:ext>
                  </a:extLst>
                </a:gridCol>
                <a:gridCol w="4122484">
                  <a:extLst>
                    <a:ext uri="{9D8B030D-6E8A-4147-A177-3AD203B41FA5}">
                      <a16:colId xmlns:a16="http://schemas.microsoft.com/office/drawing/2014/main" val="20001"/>
                    </a:ext>
                  </a:extLst>
                </a:gridCol>
                <a:gridCol w="4122484">
                  <a:extLst>
                    <a:ext uri="{9D8B030D-6E8A-4147-A177-3AD203B41FA5}">
                      <a16:colId xmlns:a16="http://schemas.microsoft.com/office/drawing/2014/main" val="20002"/>
                    </a:ext>
                  </a:extLst>
                </a:gridCol>
              </a:tblGrid>
              <a:tr h="454491">
                <a:tc>
                  <a:txBody>
                    <a:bodyPr/>
                    <a:lstStyle/>
                    <a:p>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0000"/>
                    </a:solidFill>
                  </a:tcPr>
                </a:tc>
                <a:tc>
                  <a:txBody>
                    <a:bodyPr/>
                    <a:lstStyle/>
                    <a:p>
                      <a:pPr algn="ctr"/>
                      <a:r>
                        <a:rPr lang="en-US" sz="2400" dirty="0">
                          <a:solidFill>
                            <a:schemeClr val="tx1"/>
                          </a:solidFill>
                          <a:latin typeface="Calibri"/>
                          <a:cs typeface="Calibri"/>
                        </a:rPr>
                        <a:t>SIMPLE</a:t>
                      </a: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Calibri"/>
                          <a:cs typeface="Calibri"/>
                        </a:rPr>
                        <a:t>COMPLEX</a:t>
                      </a: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73524">
                <a:tc>
                  <a:txBody>
                    <a:bodyPr/>
                    <a:lstStyle/>
                    <a:p>
                      <a:pPr algn="ctr"/>
                      <a:r>
                        <a:rPr lang="en-US" sz="2400" b="1" dirty="0">
                          <a:latin typeface="Calibri"/>
                          <a:cs typeface="Calibri"/>
                        </a:rPr>
                        <a:t>FOR</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Students with high frequency behaviors (not dangerous), received interventions that did not improve behavior, show behaviors in only 1-2 settings</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Students that demonstrate dangerous behaviors or show behaviors that occur in 3 or more school settings</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6902">
                <a:tc>
                  <a:txBody>
                    <a:bodyPr/>
                    <a:lstStyle/>
                    <a:p>
                      <a:pPr algn="ctr"/>
                      <a:r>
                        <a:rPr lang="en-US" sz="2400" b="1" dirty="0">
                          <a:latin typeface="Calibri"/>
                          <a:cs typeface="Calibri"/>
                        </a:rPr>
                        <a:t>WHAT</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Relatively simple and efficient process to</a:t>
                      </a:r>
                      <a:r>
                        <a:rPr lang="en-US" sz="1900" kern="1200" baseline="0" dirty="0">
                          <a:effectLst/>
                          <a:latin typeface="Calibri"/>
                          <a:cs typeface="Calibri"/>
                        </a:rPr>
                        <a:t> guide</a:t>
                      </a:r>
                      <a:r>
                        <a:rPr lang="en-US" sz="1900" kern="1200" dirty="0">
                          <a:effectLst/>
                          <a:latin typeface="Calibri"/>
                          <a:cs typeface="Calibri"/>
                        </a:rPr>
                        <a:t> behavior support planning </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Time-intensive process involves emergency planning, family-centered planning, &amp; collaboration outside agencies </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00482">
                <a:tc>
                  <a:txBody>
                    <a:bodyPr/>
                    <a:lstStyle/>
                    <a:p>
                      <a:pPr algn="ctr"/>
                      <a:r>
                        <a:rPr lang="en-US" sz="2400" b="1" dirty="0">
                          <a:latin typeface="Calibri"/>
                          <a:cs typeface="Calibri"/>
                        </a:rPr>
                        <a:t>WHO</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kern="1200" dirty="0">
                          <a:effectLst/>
                          <a:latin typeface="Calibri"/>
                          <a:cs typeface="Calibri"/>
                        </a:rPr>
                        <a:t>Team of school-based personnel (ex:</a:t>
                      </a:r>
                      <a:r>
                        <a:rPr lang="en-US" sz="1900" kern="1200" baseline="0" dirty="0">
                          <a:effectLst/>
                          <a:latin typeface="Calibri"/>
                          <a:cs typeface="Calibri"/>
                        </a:rPr>
                        <a:t>  </a:t>
                      </a:r>
                      <a:r>
                        <a:rPr lang="en-US" sz="1900" kern="1200" dirty="0">
                          <a:effectLst/>
                          <a:latin typeface="Calibri"/>
                          <a:cs typeface="Calibri"/>
                        </a:rPr>
                        <a:t>teachers, special educator, counselor, administrator, behavior support personnel)</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dirty="0">
                          <a:latin typeface="Calibri"/>
                          <a:cs typeface="Calibri"/>
                        </a:rPr>
                        <a:t>School-based</a:t>
                      </a:r>
                      <a:r>
                        <a:rPr lang="en-US" sz="1900" baseline="0" dirty="0">
                          <a:latin typeface="Calibri"/>
                          <a:cs typeface="Calibri"/>
                        </a:rPr>
                        <a:t> team with professionals trained to implement interventions for students with severe problem behaviors (ex:  behavior specialist or school psychologist)</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206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Setting up for Success </a:t>
            </a:r>
          </a:p>
        </p:txBody>
      </p:sp>
    </p:spTree>
    <p:extLst>
      <p:ext uri="{BB962C8B-B14F-4D97-AF65-F5344CB8AC3E}">
        <p14:creationId xmlns:p14="http://schemas.microsoft.com/office/powerpoint/2010/main" val="1402172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FBA = D.A.S.H. (</a:t>
            </a:r>
            <a:r>
              <a:rPr lang="en-US" dirty="0" err="1">
                <a:latin typeface="Calibri"/>
                <a:cs typeface="Calibri"/>
              </a:rPr>
              <a:t>Loman</a:t>
            </a:r>
            <a:r>
              <a:rPr lang="en-US" dirty="0">
                <a:latin typeface="Calibri"/>
                <a:cs typeface="Calibri"/>
              </a:rPr>
              <a:t> Training)</a:t>
            </a:r>
          </a:p>
        </p:txBody>
      </p:sp>
      <p:sp>
        <p:nvSpPr>
          <p:cNvPr id="3" name="Content Placeholder 2"/>
          <p:cNvSpPr>
            <a:spLocks noGrp="1"/>
          </p:cNvSpPr>
          <p:nvPr>
            <p:ph idx="1"/>
          </p:nvPr>
        </p:nvSpPr>
        <p:spPr>
          <a:ln w="57150" cmpd="sng">
            <a:noFill/>
          </a:ln>
        </p:spPr>
        <p:txBody>
          <a:bodyPr>
            <a:normAutofit fontScale="92500" lnSpcReduction="20000"/>
          </a:bodyPr>
          <a:lstStyle/>
          <a:p>
            <a:pPr marL="0" indent="0">
              <a:buNone/>
            </a:pPr>
            <a:r>
              <a:rPr lang="en-US" sz="4000" b="1" u="sng" dirty="0">
                <a:solidFill>
                  <a:srgbClr val="B60202"/>
                </a:solidFill>
                <a:latin typeface="Calibri"/>
                <a:cs typeface="Calibri"/>
              </a:rPr>
              <a:t>D</a:t>
            </a:r>
            <a:r>
              <a:rPr lang="en-US" sz="2600" dirty="0">
                <a:latin typeface="Calibri"/>
                <a:cs typeface="Calibri"/>
              </a:rPr>
              <a:t>efine behavior in observable and measurable terms</a:t>
            </a:r>
          </a:p>
          <a:p>
            <a:pPr marL="0" indent="0">
              <a:buNone/>
            </a:pPr>
            <a:r>
              <a:rPr lang="en-US" sz="4000" b="1" u="sng" dirty="0">
                <a:solidFill>
                  <a:srgbClr val="B60202"/>
                </a:solidFill>
                <a:latin typeface="Calibri"/>
                <a:cs typeface="Calibri"/>
              </a:rPr>
              <a:t>A</a:t>
            </a:r>
            <a:r>
              <a:rPr lang="en-US" sz="2600" dirty="0">
                <a:latin typeface="Calibri"/>
                <a:cs typeface="Calibri"/>
              </a:rPr>
              <a:t>sk about behavior by interviewing staff and student</a:t>
            </a:r>
          </a:p>
          <a:p>
            <a:pPr marL="0" indent="0">
              <a:buNone/>
            </a:pPr>
            <a:r>
              <a:rPr lang="en-US" sz="2600" dirty="0">
                <a:latin typeface="Calibri"/>
                <a:cs typeface="Calibri"/>
              </a:rPr>
              <a:t>	specify routines </a:t>
            </a:r>
            <a:r>
              <a:rPr lang="en-US" sz="2600" dirty="0">
                <a:solidFill>
                  <a:srgbClr val="B60202"/>
                </a:solidFill>
                <a:latin typeface="Calibri"/>
                <a:cs typeface="Calibri"/>
              </a:rPr>
              <a:t>where</a:t>
            </a:r>
            <a:r>
              <a:rPr lang="en-US" sz="2600" dirty="0">
                <a:latin typeface="Calibri"/>
                <a:cs typeface="Calibri"/>
              </a:rPr>
              <a:t> &amp; </a:t>
            </a:r>
            <a:r>
              <a:rPr lang="en-US" sz="2600" dirty="0">
                <a:solidFill>
                  <a:srgbClr val="B60202"/>
                </a:solidFill>
                <a:latin typeface="Calibri"/>
                <a:cs typeface="Calibri"/>
              </a:rPr>
              <a:t>when</a:t>
            </a:r>
            <a:r>
              <a:rPr lang="en-US" sz="2600" dirty="0">
                <a:latin typeface="Calibri"/>
                <a:cs typeface="Calibri"/>
              </a:rPr>
              <a:t> behavior occurs</a:t>
            </a:r>
          </a:p>
          <a:p>
            <a:pPr marL="0" indent="0">
              <a:buNone/>
            </a:pPr>
            <a:r>
              <a:rPr lang="en-US" sz="2600" dirty="0">
                <a:latin typeface="Calibri"/>
                <a:cs typeface="Calibri"/>
              </a:rPr>
              <a:t>	summarize </a:t>
            </a:r>
            <a:r>
              <a:rPr lang="en-US" sz="2600" dirty="0">
                <a:solidFill>
                  <a:srgbClr val="B60202"/>
                </a:solidFill>
                <a:latin typeface="Calibri"/>
                <a:cs typeface="Calibri"/>
              </a:rPr>
              <a:t>where</a:t>
            </a:r>
            <a:r>
              <a:rPr lang="en-US" sz="2600" dirty="0">
                <a:latin typeface="Calibri"/>
                <a:cs typeface="Calibri"/>
              </a:rPr>
              <a:t>, </a:t>
            </a:r>
            <a:r>
              <a:rPr lang="en-US" sz="2600" dirty="0">
                <a:solidFill>
                  <a:srgbClr val="B60202"/>
                </a:solidFill>
                <a:latin typeface="Calibri"/>
                <a:cs typeface="Calibri"/>
              </a:rPr>
              <a:t>when</a:t>
            </a:r>
            <a:r>
              <a:rPr lang="en-US" sz="2600" dirty="0">
                <a:latin typeface="Calibri"/>
                <a:cs typeface="Calibri"/>
              </a:rPr>
              <a:t>, and </a:t>
            </a:r>
            <a:r>
              <a:rPr lang="en-US" sz="2600" dirty="0">
                <a:solidFill>
                  <a:srgbClr val="B60202"/>
                </a:solidFill>
                <a:latin typeface="Calibri"/>
                <a:cs typeface="Calibri"/>
              </a:rPr>
              <a:t>why</a:t>
            </a:r>
            <a:r>
              <a:rPr lang="en-US" sz="2600" dirty="0">
                <a:latin typeface="Calibri"/>
                <a:cs typeface="Calibri"/>
              </a:rPr>
              <a:t> behavior 	occurs</a:t>
            </a:r>
          </a:p>
          <a:p>
            <a:pPr marL="0" indent="0">
              <a:buNone/>
            </a:pPr>
            <a:r>
              <a:rPr lang="en-US" sz="4000" b="1" u="sng" dirty="0">
                <a:solidFill>
                  <a:srgbClr val="B60202"/>
                </a:solidFill>
                <a:latin typeface="Calibri"/>
                <a:cs typeface="Calibri"/>
              </a:rPr>
              <a:t>S</a:t>
            </a:r>
            <a:r>
              <a:rPr lang="en-US" sz="2600" dirty="0">
                <a:latin typeface="Calibri"/>
                <a:cs typeface="Calibri"/>
              </a:rPr>
              <a:t>ee the behavior</a:t>
            </a:r>
          </a:p>
          <a:p>
            <a:pPr marL="0" indent="0">
              <a:buNone/>
            </a:pPr>
            <a:r>
              <a:rPr lang="en-US" sz="2600" dirty="0">
                <a:latin typeface="Calibri"/>
                <a:cs typeface="Calibri"/>
              </a:rPr>
              <a:t>	observe the behavior during routines specified</a:t>
            </a:r>
          </a:p>
          <a:p>
            <a:pPr marL="0" indent="0">
              <a:buNone/>
            </a:pPr>
            <a:r>
              <a:rPr lang="en-US" sz="2600" dirty="0">
                <a:latin typeface="Calibri"/>
                <a:cs typeface="Calibri"/>
              </a:rPr>
              <a:t>	observe to verify summary from interviews</a:t>
            </a:r>
          </a:p>
          <a:p>
            <a:pPr marL="0" indent="0">
              <a:buNone/>
            </a:pPr>
            <a:r>
              <a:rPr lang="en-US" sz="4000" b="1" u="sng" dirty="0">
                <a:solidFill>
                  <a:srgbClr val="B60202"/>
                </a:solidFill>
                <a:latin typeface="Calibri"/>
                <a:cs typeface="Calibri"/>
              </a:rPr>
              <a:t>H</a:t>
            </a:r>
            <a:r>
              <a:rPr lang="en-US" sz="2600" dirty="0">
                <a:latin typeface="Calibri"/>
                <a:cs typeface="Calibri"/>
              </a:rPr>
              <a:t>ypothesize</a:t>
            </a:r>
          </a:p>
          <a:p>
            <a:pPr marL="0" indent="0">
              <a:buNone/>
            </a:pPr>
            <a:r>
              <a:rPr lang="en-US" sz="2600" dirty="0">
                <a:latin typeface="Calibri"/>
                <a:cs typeface="Calibri"/>
              </a:rPr>
              <a:t>	a final summary of </a:t>
            </a:r>
            <a:r>
              <a:rPr lang="en-US" sz="2600" dirty="0">
                <a:solidFill>
                  <a:srgbClr val="B60202"/>
                </a:solidFill>
                <a:latin typeface="Calibri"/>
                <a:cs typeface="Calibri"/>
              </a:rPr>
              <a:t>where</a:t>
            </a:r>
            <a:r>
              <a:rPr lang="en-US" sz="2600" dirty="0">
                <a:latin typeface="Calibri"/>
                <a:cs typeface="Calibri"/>
              </a:rPr>
              <a:t>, </a:t>
            </a:r>
            <a:r>
              <a:rPr lang="en-US" sz="2600" dirty="0">
                <a:solidFill>
                  <a:srgbClr val="B60202"/>
                </a:solidFill>
                <a:latin typeface="Calibri"/>
                <a:cs typeface="Calibri"/>
              </a:rPr>
              <a:t>when</a:t>
            </a:r>
            <a:r>
              <a:rPr lang="en-US" sz="2600" dirty="0">
                <a:latin typeface="Calibri"/>
                <a:cs typeface="Calibri"/>
              </a:rPr>
              <a:t>, and </a:t>
            </a:r>
            <a:r>
              <a:rPr lang="en-US" sz="2600" dirty="0">
                <a:solidFill>
                  <a:srgbClr val="B60202"/>
                </a:solidFill>
                <a:latin typeface="Calibri"/>
                <a:cs typeface="Calibri"/>
              </a:rPr>
              <a:t>why</a:t>
            </a:r>
            <a:r>
              <a:rPr lang="en-US" sz="2600" dirty="0">
                <a:latin typeface="Calibri"/>
                <a:cs typeface="Calibri"/>
              </a:rPr>
              <a:t> behaviors occur</a:t>
            </a:r>
          </a:p>
        </p:txBody>
      </p:sp>
    </p:spTree>
    <p:extLst>
      <p:ext uri="{BB962C8B-B14F-4D97-AF65-F5344CB8AC3E}">
        <p14:creationId xmlns:p14="http://schemas.microsoft.com/office/powerpoint/2010/main" val="29456158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Competing Behavior Pathway</a:t>
            </a:r>
          </a:p>
        </p:txBody>
      </p:sp>
      <p:sp>
        <p:nvSpPr>
          <p:cNvPr id="46083" name="Rectangle 3"/>
          <p:cNvSpPr>
            <a:spLocks noChangeArrowheads="1"/>
          </p:cNvSpPr>
          <p:nvPr/>
        </p:nvSpPr>
        <p:spPr bwMode="auto">
          <a:xfrm>
            <a:off x="3048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4" name="Rectangle 4"/>
          <p:cNvSpPr>
            <a:spLocks noChangeArrowheads="1"/>
          </p:cNvSpPr>
          <p:nvPr/>
        </p:nvSpPr>
        <p:spPr bwMode="auto">
          <a:xfrm>
            <a:off x="381004" y="3225803"/>
            <a:ext cx="12922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Setting Condition</a:t>
            </a:r>
            <a:endParaRPr lang="en-US" sz="2000" dirty="0">
              <a:latin typeface="Times" pitchFamily="19" charset="0"/>
            </a:endParaRPr>
          </a:p>
        </p:txBody>
      </p:sp>
      <p:sp>
        <p:nvSpPr>
          <p:cNvPr id="46085" name="Rectangle 5"/>
          <p:cNvSpPr>
            <a:spLocks noChangeArrowheads="1"/>
          </p:cNvSpPr>
          <p:nvPr/>
        </p:nvSpPr>
        <p:spPr bwMode="auto">
          <a:xfrm>
            <a:off x="38862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6" name="Rectangle 6"/>
          <p:cNvSpPr>
            <a:spLocks noChangeArrowheads="1"/>
          </p:cNvSpPr>
          <p:nvPr/>
        </p:nvSpPr>
        <p:spPr bwMode="auto">
          <a:xfrm>
            <a:off x="3965577" y="3225803"/>
            <a:ext cx="1368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Problem Behavior</a:t>
            </a:r>
          </a:p>
        </p:txBody>
      </p:sp>
      <p:sp>
        <p:nvSpPr>
          <p:cNvPr id="46087" name="Rectangle 7"/>
          <p:cNvSpPr>
            <a:spLocks noChangeArrowheads="1"/>
          </p:cNvSpPr>
          <p:nvPr/>
        </p:nvSpPr>
        <p:spPr bwMode="auto">
          <a:xfrm>
            <a:off x="20574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8" name="Rectangle 8"/>
          <p:cNvSpPr>
            <a:spLocks noChangeArrowheads="1"/>
          </p:cNvSpPr>
          <p:nvPr/>
        </p:nvSpPr>
        <p:spPr bwMode="auto">
          <a:xfrm>
            <a:off x="1981200" y="3225803"/>
            <a:ext cx="15240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Antecedent Trigger</a:t>
            </a:r>
            <a:endParaRPr lang="en-US" sz="2000">
              <a:latin typeface="Times" pitchFamily="19" charset="0"/>
            </a:endParaRPr>
          </a:p>
        </p:txBody>
      </p:sp>
      <p:sp>
        <p:nvSpPr>
          <p:cNvPr id="46089" name="Rectangle 9"/>
          <p:cNvSpPr>
            <a:spLocks noChangeArrowheads="1"/>
          </p:cNvSpPr>
          <p:nvPr/>
        </p:nvSpPr>
        <p:spPr bwMode="auto">
          <a:xfrm>
            <a:off x="5638800" y="30988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0" name="Rectangle 10"/>
          <p:cNvSpPr>
            <a:spLocks noChangeArrowheads="1"/>
          </p:cNvSpPr>
          <p:nvPr/>
        </p:nvSpPr>
        <p:spPr bwMode="auto">
          <a:xfrm>
            <a:off x="5562600" y="3251203"/>
            <a:ext cx="16764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Maintaining Consequence</a:t>
            </a:r>
            <a:endParaRPr lang="en-US" sz="2000" dirty="0">
              <a:latin typeface="Times" pitchFamily="19" charset="0"/>
            </a:endParaRPr>
          </a:p>
        </p:txBody>
      </p:sp>
      <p:sp>
        <p:nvSpPr>
          <p:cNvPr id="46091" name="Line 11"/>
          <p:cNvSpPr>
            <a:spLocks noChangeShapeType="1"/>
          </p:cNvSpPr>
          <p:nvPr/>
        </p:nvSpPr>
        <p:spPr bwMode="auto">
          <a:xfrm>
            <a:off x="17526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2" name="Line 12"/>
          <p:cNvSpPr>
            <a:spLocks noChangeShapeType="1"/>
          </p:cNvSpPr>
          <p:nvPr/>
        </p:nvSpPr>
        <p:spPr bwMode="auto">
          <a:xfrm flipV="1">
            <a:off x="3581400" y="2260600"/>
            <a:ext cx="304800" cy="12954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3" name="Line 13"/>
          <p:cNvSpPr>
            <a:spLocks noChangeShapeType="1"/>
          </p:cNvSpPr>
          <p:nvPr/>
        </p:nvSpPr>
        <p:spPr bwMode="auto">
          <a:xfrm>
            <a:off x="5334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4" name="Rectangle 14"/>
          <p:cNvSpPr>
            <a:spLocks noChangeArrowheads="1"/>
          </p:cNvSpPr>
          <p:nvPr/>
        </p:nvSpPr>
        <p:spPr bwMode="auto">
          <a:xfrm>
            <a:off x="3886199" y="4546600"/>
            <a:ext cx="14478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5" name="Rectangle 15"/>
          <p:cNvSpPr>
            <a:spLocks noChangeArrowheads="1"/>
          </p:cNvSpPr>
          <p:nvPr/>
        </p:nvSpPr>
        <p:spPr bwMode="auto">
          <a:xfrm>
            <a:off x="3733805" y="4775203"/>
            <a:ext cx="1749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Replacement Behavior</a:t>
            </a:r>
          </a:p>
        </p:txBody>
      </p:sp>
      <p:sp>
        <p:nvSpPr>
          <p:cNvPr id="46096" name="Line 16"/>
          <p:cNvSpPr>
            <a:spLocks noChangeShapeType="1"/>
          </p:cNvSpPr>
          <p:nvPr/>
        </p:nvSpPr>
        <p:spPr bwMode="auto">
          <a:xfrm flipV="1">
            <a:off x="5410200" y="4318000"/>
            <a:ext cx="2743200" cy="838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7" name="Line 17"/>
          <p:cNvSpPr>
            <a:spLocks noChangeShapeType="1"/>
          </p:cNvSpPr>
          <p:nvPr/>
        </p:nvSpPr>
        <p:spPr bwMode="auto">
          <a:xfrm>
            <a:off x="3505200" y="3708400"/>
            <a:ext cx="381000" cy="1346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8" name="Rectangle 18"/>
          <p:cNvSpPr>
            <a:spLocks noChangeArrowheads="1"/>
          </p:cNvSpPr>
          <p:nvPr/>
        </p:nvSpPr>
        <p:spPr bwMode="auto">
          <a:xfrm>
            <a:off x="3886200" y="16510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9" name="Rectangle 19"/>
          <p:cNvSpPr>
            <a:spLocks noChangeArrowheads="1"/>
          </p:cNvSpPr>
          <p:nvPr/>
        </p:nvSpPr>
        <p:spPr bwMode="auto">
          <a:xfrm>
            <a:off x="5715000" y="16510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0" name="Rectangle 20"/>
          <p:cNvSpPr>
            <a:spLocks noChangeArrowheads="1"/>
          </p:cNvSpPr>
          <p:nvPr/>
        </p:nvSpPr>
        <p:spPr bwMode="auto">
          <a:xfrm>
            <a:off x="74676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1" name="Text Box 21"/>
          <p:cNvSpPr txBox="1">
            <a:spLocks noChangeArrowheads="1"/>
          </p:cNvSpPr>
          <p:nvPr/>
        </p:nvSpPr>
        <p:spPr bwMode="auto">
          <a:xfrm>
            <a:off x="7620000" y="3403520"/>
            <a:ext cx="1219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a:latin typeface="Times" pitchFamily="19" charset="0"/>
              </a:rPr>
              <a:t>Function</a:t>
            </a:r>
          </a:p>
        </p:txBody>
      </p:sp>
      <p:sp>
        <p:nvSpPr>
          <p:cNvPr id="46102" name="Line 22"/>
          <p:cNvSpPr>
            <a:spLocks noChangeShapeType="1"/>
          </p:cNvSpPr>
          <p:nvPr/>
        </p:nvSpPr>
        <p:spPr bwMode="auto">
          <a:xfrm flipV="1">
            <a:off x="3505200" y="3632200"/>
            <a:ext cx="3810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3" name="Line 23"/>
          <p:cNvSpPr>
            <a:spLocks noChangeShapeType="1"/>
          </p:cNvSpPr>
          <p:nvPr/>
        </p:nvSpPr>
        <p:spPr bwMode="auto">
          <a:xfrm>
            <a:off x="7239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4" name="Text Box 24"/>
          <p:cNvSpPr txBox="1">
            <a:spLocks noChangeArrowheads="1"/>
          </p:cNvSpPr>
          <p:nvPr/>
        </p:nvSpPr>
        <p:spPr bwMode="auto">
          <a:xfrm>
            <a:off x="3886200" y="1803400"/>
            <a:ext cx="1447800" cy="70788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Times" pitchFamily="19" charset="0"/>
              </a:rPr>
              <a:t>Desired Behavior</a:t>
            </a:r>
          </a:p>
        </p:txBody>
      </p:sp>
      <p:sp>
        <p:nvSpPr>
          <p:cNvPr id="46105" name="Rectangle 25"/>
          <p:cNvSpPr>
            <a:spLocks noChangeArrowheads="1"/>
          </p:cNvSpPr>
          <p:nvPr/>
        </p:nvSpPr>
        <p:spPr bwMode="auto">
          <a:xfrm>
            <a:off x="5638800" y="1879600"/>
            <a:ext cx="1676400" cy="1013098"/>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MaintainingConsequence</a:t>
            </a:r>
            <a:br>
              <a:rPr lang="en-US" sz="2000" b="1">
                <a:latin typeface="Times" pitchFamily="19" charset="0"/>
              </a:rPr>
            </a:br>
            <a:endParaRPr lang="en-US" sz="2000">
              <a:latin typeface="Times" pitchFamily="19" charset="0"/>
            </a:endParaRPr>
          </a:p>
        </p:txBody>
      </p:sp>
      <p:sp>
        <p:nvSpPr>
          <p:cNvPr id="46106" name="Line 26"/>
          <p:cNvSpPr>
            <a:spLocks noChangeShapeType="1"/>
          </p:cNvSpPr>
          <p:nvPr/>
        </p:nvSpPr>
        <p:spPr bwMode="auto">
          <a:xfrm flipV="1">
            <a:off x="5334000" y="2260600"/>
            <a:ext cx="381000" cy="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55297187"/>
      </p:ext>
    </p:extLst>
  </p:cSld>
  <p:clrMapOvr>
    <a:masterClrMapping/>
  </p:clrMapOvr>
  <mc:AlternateContent xmlns:mc="http://schemas.openxmlformats.org/markup-compatibility/2006" xmlns:p14="http://schemas.microsoft.com/office/powerpoint/2010/main">
    <mc:Choice Requires="p14">
      <p:transition p14:dur="0" advClick="0"/>
    </mc:Choice>
    <mc:Fallback xmlns:mv="urn:schemas-microsoft-com:mac:vml"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FBA Hypothesis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05827"/>
              </p:ext>
            </p:extLst>
          </p:nvPr>
        </p:nvGraphicFramePr>
        <p:xfrm>
          <a:off x="304800" y="152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4800" y="3371671"/>
            <a:ext cx="1905000" cy="1200329"/>
          </a:xfrm>
          <a:prstGeom prst="rect">
            <a:avLst/>
          </a:prstGeom>
          <a:noFill/>
        </p:spPr>
        <p:txBody>
          <a:bodyPr wrap="square" rtlCol="0">
            <a:spAutoFit/>
          </a:bodyPr>
          <a:lstStyle/>
          <a:p>
            <a:r>
              <a:rPr lang="en-US" dirty="0">
                <a:latin typeface="Calibri"/>
                <a:cs typeface="Calibri"/>
              </a:rPr>
              <a:t>Typically on days when he has worked alone for 30 min… </a:t>
            </a:r>
          </a:p>
        </p:txBody>
      </p:sp>
      <p:sp>
        <p:nvSpPr>
          <p:cNvPr id="8" name="TextBox 7"/>
          <p:cNvSpPr txBox="1"/>
          <p:nvPr/>
        </p:nvSpPr>
        <p:spPr>
          <a:xfrm>
            <a:off x="2667000" y="3371671"/>
            <a:ext cx="2057400" cy="923330"/>
          </a:xfrm>
          <a:prstGeom prst="rect">
            <a:avLst/>
          </a:prstGeom>
          <a:noFill/>
        </p:spPr>
        <p:txBody>
          <a:bodyPr wrap="square" rtlCol="0">
            <a:spAutoFit/>
          </a:bodyPr>
          <a:lstStyle/>
          <a:p>
            <a:r>
              <a:rPr lang="en-US" dirty="0">
                <a:latin typeface="Calibri"/>
                <a:cs typeface="Calibri"/>
              </a:rPr>
              <a:t>when given math work sheets &amp; other assignments…</a:t>
            </a:r>
          </a:p>
        </p:txBody>
      </p:sp>
      <p:sp>
        <p:nvSpPr>
          <p:cNvPr id="9" name="TextBox 8"/>
          <p:cNvSpPr txBox="1"/>
          <p:nvPr/>
        </p:nvSpPr>
        <p:spPr>
          <a:xfrm>
            <a:off x="5029200" y="3276600"/>
            <a:ext cx="1778000" cy="923330"/>
          </a:xfrm>
          <a:prstGeom prst="rect">
            <a:avLst/>
          </a:prstGeom>
          <a:noFill/>
        </p:spPr>
        <p:txBody>
          <a:bodyPr wrap="square" rtlCol="0">
            <a:spAutoFit/>
          </a:bodyPr>
          <a:lstStyle/>
          <a:p>
            <a:r>
              <a:rPr lang="en-US" dirty="0">
                <a:latin typeface="Calibri"/>
                <a:cs typeface="Calibri"/>
              </a:rPr>
              <a:t>he doesn’t do his work and uses profanity.</a:t>
            </a:r>
          </a:p>
        </p:txBody>
      </p:sp>
      <p:sp>
        <p:nvSpPr>
          <p:cNvPr id="10" name="TextBox 9"/>
          <p:cNvSpPr txBox="1"/>
          <p:nvPr/>
        </p:nvSpPr>
        <p:spPr>
          <a:xfrm>
            <a:off x="7391400" y="3276600"/>
            <a:ext cx="1752600" cy="1477328"/>
          </a:xfrm>
          <a:prstGeom prst="rect">
            <a:avLst/>
          </a:prstGeom>
          <a:noFill/>
        </p:spPr>
        <p:txBody>
          <a:bodyPr wrap="square" rtlCol="0">
            <a:spAutoFit/>
          </a:bodyPr>
          <a:lstStyle/>
          <a:p>
            <a:r>
              <a:rPr lang="en-US" dirty="0">
                <a:latin typeface="Calibri"/>
                <a:cs typeface="Calibri"/>
              </a:rPr>
              <a:t>His work doesn’t get completed and he avoids teacher requests.</a:t>
            </a:r>
          </a:p>
        </p:txBody>
      </p:sp>
      <p:grpSp>
        <p:nvGrpSpPr>
          <p:cNvPr id="11" name="Group 10"/>
          <p:cNvGrpSpPr/>
          <p:nvPr/>
        </p:nvGrpSpPr>
        <p:grpSpPr>
          <a:xfrm>
            <a:off x="7391400" y="457200"/>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5"/>
              <a:ext cx="914400" cy="461665"/>
            </a:xfrm>
            <a:prstGeom prst="rect">
              <a:avLst/>
            </a:prstGeom>
            <a:noFill/>
          </p:spPr>
          <p:txBody>
            <a:bodyPr wrap="square" rtlCol="0">
              <a:spAutoFit/>
            </a:bodyPr>
            <a:lstStyle/>
            <a:p>
              <a:pPr algn="ctr"/>
              <a:r>
                <a:rPr lang="en-US" sz="2400" dirty="0">
                  <a:latin typeface="+mj-lt"/>
                </a:rPr>
                <a:t>TFI</a:t>
              </a:r>
            </a:p>
          </p:txBody>
        </p:sp>
      </p:grpSp>
    </p:spTree>
    <p:extLst>
      <p:ext uri="{BB962C8B-B14F-4D97-AF65-F5344CB8AC3E}">
        <p14:creationId xmlns:p14="http://schemas.microsoft.com/office/powerpoint/2010/main" val="190618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altLang="en-US" dirty="0"/>
              <a:t>Hypothesis Summary</a:t>
            </a:r>
          </a:p>
        </p:txBody>
      </p:sp>
      <p:sp>
        <p:nvSpPr>
          <p:cNvPr id="29699" name="Rectangle 3"/>
          <p:cNvSpPr>
            <a:spLocks noGrp="1" noChangeArrowheads="1"/>
          </p:cNvSpPr>
          <p:nvPr>
            <p:ph idx="1"/>
          </p:nvPr>
        </p:nvSpPr>
        <p:spPr/>
        <p:txBody>
          <a:bodyPr/>
          <a:lstStyle/>
          <a:p>
            <a:pPr marL="0" indent="0">
              <a:buNone/>
            </a:pPr>
            <a:r>
              <a:rPr lang="en-US" altLang="en-US" i="1" dirty="0"/>
              <a:t>When given math worksheets &amp; other assignments, Caesar does not do his work, uses profanity, &amp; disrupts lessons, especially, when he has worked alone for 30 minutes without peer contact. His work does not get completed, &amp; he avoids teachers requests. </a:t>
            </a:r>
          </a:p>
        </p:txBody>
      </p:sp>
    </p:spTree>
    <p:extLst>
      <p:ext uri="{BB962C8B-B14F-4D97-AF65-F5344CB8AC3E}">
        <p14:creationId xmlns:p14="http://schemas.microsoft.com/office/powerpoint/2010/main" val="9637872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rot="452812">
            <a:off x="1320736" y="540769"/>
            <a:ext cx="6272940" cy="5441035"/>
          </a:xfrm>
          <a:prstGeom prst="snip1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1"/>
                </a:solidFill>
                <a:latin typeface="Calibri"/>
                <a:cs typeface="Calibri"/>
              </a:rPr>
              <a:t>These student FBAs, plans, &amp; strategies are for practice only.</a:t>
            </a:r>
          </a:p>
          <a:p>
            <a:pPr algn="ctr"/>
            <a:endParaRPr lang="en-US" sz="4000" dirty="0">
              <a:solidFill>
                <a:schemeClr val="tx1"/>
              </a:solidFill>
              <a:latin typeface="Calibri"/>
              <a:cs typeface="Calibri"/>
            </a:endParaRPr>
          </a:p>
          <a:p>
            <a:pPr algn="ctr"/>
            <a:r>
              <a:rPr lang="en-US" sz="4000" dirty="0">
                <a:solidFill>
                  <a:schemeClr val="tx1"/>
                </a:solidFill>
                <a:latin typeface="Calibri"/>
                <a:cs typeface="Calibri"/>
              </a:rPr>
              <a:t>You will need to further refine them at school, involving the whole student team.</a:t>
            </a:r>
          </a:p>
        </p:txBody>
      </p:sp>
    </p:spTree>
    <p:extLst>
      <p:ext uri="{BB962C8B-B14F-4D97-AF65-F5344CB8AC3E}">
        <p14:creationId xmlns:p14="http://schemas.microsoft.com/office/powerpoint/2010/main" val="42191645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a:t>Activity</a:t>
            </a:r>
          </a:p>
        </p:txBody>
      </p:sp>
      <p:sp>
        <p:nvSpPr>
          <p:cNvPr id="3" name="Content Placeholder 2"/>
          <p:cNvSpPr>
            <a:spLocks noGrp="1"/>
          </p:cNvSpPr>
          <p:nvPr>
            <p:ph idx="1"/>
          </p:nvPr>
        </p:nvSpPr>
        <p:spPr>
          <a:xfrm>
            <a:off x="381000" y="1524000"/>
            <a:ext cx="5334000" cy="4446588"/>
          </a:xfrm>
        </p:spPr>
        <p:txBody>
          <a:bodyPr/>
          <a:lstStyle/>
          <a:p>
            <a:pPr marL="0" indent="0">
              <a:buNone/>
            </a:pPr>
            <a:r>
              <a:rPr lang="en-US" b="1" dirty="0"/>
              <a:t>Complete Stage 3: Assessment</a:t>
            </a:r>
            <a:endParaRPr lang="en-US" sz="2000" b="1" dirty="0"/>
          </a:p>
          <a:p>
            <a:pPr marL="0" indent="0">
              <a:buNone/>
            </a:pPr>
            <a:r>
              <a:rPr lang="en-US" sz="2000" b="1" dirty="0"/>
              <a:t>(the FBA portion of your Intensive Level BSP):</a:t>
            </a:r>
          </a:p>
          <a:p>
            <a:pPr marL="457200" indent="-457200">
              <a:buFont typeface="Arial"/>
              <a:buChar char="•"/>
            </a:pPr>
            <a:r>
              <a:rPr lang="en-US" sz="2000" dirty="0"/>
              <a:t>Choose ONE behavior for your student, complete </a:t>
            </a:r>
            <a:r>
              <a:rPr lang="en-US" sz="2000" i="1" dirty="0"/>
              <a:t>Description of Behavior </a:t>
            </a:r>
            <a:r>
              <a:rPr lang="en-US" sz="2000" dirty="0"/>
              <a:t>on page 3 of F-BSP</a:t>
            </a:r>
          </a:p>
          <a:p>
            <a:pPr marL="457200" indent="-457200">
              <a:buFont typeface="Arial"/>
              <a:buChar char="•"/>
            </a:pPr>
            <a:r>
              <a:rPr lang="en-US" sz="2000" dirty="0"/>
              <a:t>Review, discuss, &amp; complete questions in </a:t>
            </a:r>
            <a:r>
              <a:rPr lang="en-US" sz="2000" i="1" dirty="0"/>
              <a:t>Teacher Interview </a:t>
            </a:r>
            <a:r>
              <a:rPr lang="en-US" sz="2000" dirty="0"/>
              <a:t>section of F-BSP (p. 3-4) </a:t>
            </a:r>
          </a:p>
          <a:p>
            <a:pPr marL="457200" indent="-457200">
              <a:buFont typeface="Arial"/>
              <a:buChar char="•"/>
            </a:pPr>
            <a:r>
              <a:rPr lang="en-US" sz="2000" dirty="0"/>
              <a:t>Write the results of your discussion in the </a:t>
            </a:r>
            <a:r>
              <a:rPr lang="en-US" sz="2000" i="1" dirty="0"/>
              <a:t>Propose a Testable Explanation </a:t>
            </a:r>
            <a:r>
              <a:rPr lang="en-US" sz="2000" dirty="0"/>
              <a:t>table (p. 4)</a:t>
            </a:r>
          </a:p>
          <a:p>
            <a:pPr marL="457200" indent="-457200">
              <a:buFont typeface="Arial"/>
              <a:buChar char="•"/>
            </a:pPr>
            <a:r>
              <a:rPr lang="en-US" sz="2000" dirty="0"/>
              <a:t>Develop hypothesis for function of the behavior – write this under </a:t>
            </a:r>
            <a:r>
              <a:rPr lang="en-US" sz="2000" i="1" dirty="0"/>
              <a:t>Function of Behavior </a:t>
            </a:r>
            <a:r>
              <a:rPr lang="en-US" sz="2000" dirty="0"/>
              <a:t>(p. 4)</a:t>
            </a:r>
          </a:p>
          <a:p>
            <a:endParaRPr lang="en-US"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595637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Day One </a:t>
            </a:r>
          </a:p>
        </p:txBody>
      </p:sp>
      <p:sp>
        <p:nvSpPr>
          <p:cNvPr id="3" name="Content Placeholder 2"/>
          <p:cNvSpPr>
            <a:spLocks noGrp="1"/>
          </p:cNvSpPr>
          <p:nvPr>
            <p:ph idx="1"/>
          </p:nvPr>
        </p:nvSpPr>
        <p:spPr>
          <a:solidFill>
            <a:srgbClr val="FFCC00"/>
          </a:solidFill>
        </p:spPr>
        <p:txBody>
          <a:bodyPr/>
          <a:lstStyle/>
          <a:p>
            <a:pPr marL="0" indent="0">
              <a:buNone/>
            </a:pPr>
            <a:r>
              <a:rPr lang="en-US" sz="3600" b="1" dirty="0"/>
              <a:t>Homework/Team Time</a:t>
            </a:r>
          </a:p>
          <a:p>
            <a:pPr marL="0" indent="0">
              <a:buNone/>
            </a:pPr>
            <a:r>
              <a:rPr lang="en-US" sz="2800" dirty="0"/>
              <a:t>1. Review all of the work you did today and put items that you did not get a chance to finish on your To Do list.</a:t>
            </a:r>
          </a:p>
          <a:p>
            <a:pPr marL="0" indent="0">
              <a:buNone/>
            </a:pPr>
            <a:r>
              <a:rPr lang="en-US" sz="2800" dirty="0"/>
              <a:t>2.  Determine what else you need from us to get your intensive team ready on a systems level.</a:t>
            </a:r>
          </a:p>
          <a:p>
            <a:pPr marL="0" indent="0">
              <a:buNone/>
            </a:pPr>
            <a:r>
              <a:rPr lang="en-US" sz="2800" dirty="0"/>
              <a:t>3. Begin completing the Intensive Level Roll-Out Plan in your workbook. </a:t>
            </a:r>
          </a:p>
          <a:p>
            <a:pPr marL="0" indent="0">
              <a:buNone/>
            </a:pPr>
            <a:r>
              <a:rPr lang="en-US" sz="2800" dirty="0"/>
              <a:t>4. Give feedback to trainers about your needs for Day 2.</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33652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0" y="274638"/>
            <a:ext cx="4605338" cy="1143000"/>
          </a:xfrm>
        </p:spPr>
        <p:txBody>
          <a:bodyPr/>
          <a:lstStyle/>
          <a:p>
            <a:r>
              <a:rPr lang="en-US" altLang="en-US" sz="4000" dirty="0"/>
              <a:t>BEST Expectations:</a:t>
            </a:r>
            <a:br>
              <a:rPr lang="en-US" altLang="en-US" sz="4000" dirty="0"/>
            </a:br>
            <a:r>
              <a:rPr lang="en-US" altLang="en-US" sz="4000" dirty="0"/>
              <a:t>Teaching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048725"/>
              </p:ext>
            </p:extLst>
          </p:nvPr>
        </p:nvGraphicFramePr>
        <p:xfrm>
          <a:off x="0" y="1754560"/>
          <a:ext cx="9144000" cy="5103440"/>
        </p:xfrm>
        <a:graphic>
          <a:graphicData uri="http://schemas.openxmlformats.org/drawingml/2006/table">
            <a:tbl>
              <a:tblPr firstRow="1" bandRow="1">
                <a:tableStyleId>{284E427A-3D55-4303-BF80-6455036E1DE7}</a:tableStyleId>
              </a:tblPr>
              <a:tblGrid>
                <a:gridCol w="2971002">
                  <a:extLst>
                    <a:ext uri="{9D8B030D-6E8A-4147-A177-3AD203B41FA5}">
                      <a16:colId xmlns:a16="http://schemas.microsoft.com/office/drawing/2014/main" val="20000"/>
                    </a:ext>
                  </a:extLst>
                </a:gridCol>
                <a:gridCol w="6172998">
                  <a:extLst>
                    <a:ext uri="{9D8B030D-6E8A-4147-A177-3AD203B41FA5}">
                      <a16:colId xmlns:a16="http://schemas.microsoft.com/office/drawing/2014/main" val="20001"/>
                    </a:ext>
                  </a:extLst>
                </a:gridCol>
              </a:tblGrid>
              <a:tr h="513766">
                <a:tc>
                  <a:txBody>
                    <a:bodyPr/>
                    <a:lstStyle/>
                    <a:p>
                      <a:r>
                        <a:rPr lang="en-US" sz="2200" dirty="0">
                          <a:solidFill>
                            <a:schemeClr val="bg1"/>
                          </a:solidFill>
                        </a:rPr>
                        <a:t>BEST Expectation</a:t>
                      </a:r>
                    </a:p>
                  </a:txBody>
                  <a:tcPr marL="91246" marR="91246">
                    <a:solidFill>
                      <a:schemeClr val="tx2">
                        <a:lumMod val="60000"/>
                        <a:lumOff val="40000"/>
                      </a:schemeClr>
                    </a:solidFill>
                  </a:tcPr>
                </a:tc>
                <a:tc>
                  <a:txBody>
                    <a:bodyPr/>
                    <a:lstStyle/>
                    <a:p>
                      <a:r>
                        <a:rPr lang="en-US" sz="2200" i="1" dirty="0">
                          <a:solidFill>
                            <a:schemeClr val="bg1"/>
                          </a:solidFill>
                        </a:rPr>
                        <a:t>All</a:t>
                      </a:r>
                      <a:r>
                        <a:rPr lang="en-US" sz="2200" i="1" baseline="0" dirty="0">
                          <a:solidFill>
                            <a:schemeClr val="bg1"/>
                          </a:solidFill>
                        </a:rPr>
                        <a:t> </a:t>
                      </a:r>
                      <a:r>
                        <a:rPr lang="en-US" sz="2200" i="1" dirty="0">
                          <a:solidFill>
                            <a:schemeClr val="bg1"/>
                          </a:solidFill>
                        </a:rPr>
                        <a:t>Settings</a:t>
                      </a:r>
                    </a:p>
                  </a:txBody>
                  <a:tcPr marL="91246" marR="91246">
                    <a:solidFill>
                      <a:schemeClr val="tx2">
                        <a:lumMod val="60000"/>
                        <a:lumOff val="40000"/>
                      </a:schemeClr>
                    </a:solidFill>
                  </a:tcPr>
                </a:tc>
                <a:extLst>
                  <a:ext uri="{0D108BD9-81ED-4DB2-BD59-A6C34878D82A}">
                    <a16:rowId xmlns:a16="http://schemas.microsoft.com/office/drawing/2014/main" val="10000"/>
                  </a:ext>
                </a:extLst>
              </a:tr>
              <a:tr h="1552385">
                <a:tc>
                  <a:txBody>
                    <a:bodyPr/>
                    <a:lstStyle/>
                    <a:p>
                      <a:r>
                        <a:rPr lang="en-US" sz="2500" b="1" i="1" dirty="0"/>
                        <a:t>B</a:t>
                      </a:r>
                      <a:r>
                        <a:rPr lang="en-US" sz="2500" i="1" dirty="0"/>
                        <a:t>e</a:t>
                      </a:r>
                      <a:r>
                        <a:rPr lang="en-US" sz="2500" i="1" baseline="0" dirty="0"/>
                        <a:t> Respectful</a:t>
                      </a:r>
                      <a:endParaRPr lang="en-US" sz="2500" i="1" dirty="0"/>
                    </a:p>
                  </a:txBody>
                  <a:tcPr marL="91246" marR="91246">
                    <a:solidFill>
                      <a:srgbClr val="FFFF00">
                        <a:alpha val="39000"/>
                      </a:srgbClr>
                    </a:solidFill>
                  </a:tcPr>
                </a:tc>
                <a:tc>
                  <a:txBody>
                    <a:bodyPr/>
                    <a:lstStyle/>
                    <a:p>
                      <a:pPr marL="571500" indent="-571500">
                        <a:buFont typeface="Arial"/>
                        <a:buChar char="•"/>
                      </a:pPr>
                      <a:r>
                        <a:rPr lang="en-US" sz="1900" baseline="0" dirty="0"/>
                        <a:t>Empathic responses to presenters and colleagues</a:t>
                      </a:r>
                    </a:p>
                    <a:p>
                      <a:pPr marL="571500" indent="-571500">
                        <a:buFont typeface="Arial"/>
                        <a:buChar char="•"/>
                      </a:pPr>
                      <a:r>
                        <a:rPr lang="en-US" sz="1900" dirty="0"/>
                        <a:t>Silence</a:t>
                      </a:r>
                      <a:r>
                        <a:rPr lang="en-US" sz="1900" baseline="0" dirty="0"/>
                        <a:t> cell phones</a:t>
                      </a:r>
                    </a:p>
                    <a:p>
                      <a:pPr marL="571500" indent="-571500">
                        <a:buFont typeface="Arial"/>
                        <a:buChar char="•"/>
                      </a:pPr>
                      <a:r>
                        <a:rPr lang="en-US" sz="1900" baseline="0" dirty="0"/>
                        <a:t>Be present and wait for breaks</a:t>
                      </a:r>
                      <a:endParaRPr lang="en-US" sz="1700" baseline="0" dirty="0"/>
                    </a:p>
                    <a:p>
                      <a:endParaRPr lang="en-US" sz="1500" dirty="0"/>
                    </a:p>
                  </a:txBody>
                  <a:tcPr marL="91246" marR="91246">
                    <a:solidFill>
                      <a:srgbClr val="FFFF00">
                        <a:alpha val="39000"/>
                      </a:srgbClr>
                    </a:solidFill>
                  </a:tcPr>
                </a:tc>
                <a:extLst>
                  <a:ext uri="{0D108BD9-81ED-4DB2-BD59-A6C34878D82A}">
                    <a16:rowId xmlns:a16="http://schemas.microsoft.com/office/drawing/2014/main" val="10001"/>
                  </a:ext>
                </a:extLst>
              </a:tr>
              <a:tr h="1003617">
                <a:tc>
                  <a:txBody>
                    <a:bodyPr/>
                    <a:lstStyle/>
                    <a:p>
                      <a:r>
                        <a:rPr lang="en-US" sz="2500" b="1" i="1" dirty="0"/>
                        <a:t>E</a:t>
                      </a:r>
                      <a:r>
                        <a:rPr lang="en-US" sz="2500" i="1" dirty="0"/>
                        <a:t>ngage</a:t>
                      </a:r>
                    </a:p>
                  </a:txBody>
                  <a:tcPr marL="91246" marR="91246">
                    <a:solidFill>
                      <a:schemeClr val="tx2">
                        <a:lumMod val="60000"/>
                        <a:lumOff val="40000"/>
                      </a:schemeClr>
                    </a:solidFill>
                  </a:tcPr>
                </a:tc>
                <a:tc>
                  <a:txBody>
                    <a:bodyPr/>
                    <a:lstStyle/>
                    <a:p>
                      <a:pPr marL="571500" indent="-571500">
                        <a:buFont typeface="Arial"/>
                        <a:buChar char="•"/>
                      </a:pPr>
                      <a:r>
                        <a:rPr lang="en-US" sz="2000" dirty="0"/>
                        <a:t>Take a</a:t>
                      </a:r>
                      <a:r>
                        <a:rPr lang="en-US" sz="2000" baseline="0" dirty="0"/>
                        <a:t> Team role</a:t>
                      </a:r>
                    </a:p>
                    <a:p>
                      <a:pPr marL="571500" indent="-571500">
                        <a:buFont typeface="Arial"/>
                        <a:buChar char="•"/>
                      </a:pPr>
                      <a:r>
                        <a:rPr lang="en-US" sz="2000" baseline="0" dirty="0"/>
                        <a:t>Ask clarifying questions</a:t>
                      </a:r>
                    </a:p>
                    <a:p>
                      <a:endParaRPr lang="en-US" sz="1500" baseline="0" dirty="0"/>
                    </a:p>
                  </a:txBody>
                  <a:tcPr marL="91246" marR="91246">
                    <a:solidFill>
                      <a:schemeClr val="tx2">
                        <a:lumMod val="60000"/>
                        <a:lumOff val="40000"/>
                      </a:schemeClr>
                    </a:solidFill>
                  </a:tcPr>
                </a:tc>
                <a:extLst>
                  <a:ext uri="{0D108BD9-81ED-4DB2-BD59-A6C34878D82A}">
                    <a16:rowId xmlns:a16="http://schemas.microsoft.com/office/drawing/2014/main" val="10002"/>
                  </a:ext>
                </a:extLst>
              </a:tr>
              <a:tr h="1006141">
                <a:tc>
                  <a:txBody>
                    <a:bodyPr/>
                    <a:lstStyle/>
                    <a:p>
                      <a:r>
                        <a:rPr lang="en-US" sz="2500" b="1" i="1" dirty="0"/>
                        <a:t>S</a:t>
                      </a:r>
                      <a:r>
                        <a:rPr lang="en-US" sz="2500" b="0" i="1" dirty="0"/>
                        <a:t>trengths-based</a:t>
                      </a:r>
                      <a:endParaRPr lang="en-US" sz="2500" dirty="0"/>
                    </a:p>
                  </a:txBody>
                  <a:tcPr marL="91246" marR="91246">
                    <a:solidFill>
                      <a:srgbClr val="FFFF00">
                        <a:alpha val="39000"/>
                      </a:srgbClr>
                    </a:solidFill>
                  </a:tcPr>
                </a:tc>
                <a:tc>
                  <a:txBody>
                    <a:bodyPr/>
                    <a:lstStyle/>
                    <a:p>
                      <a:pPr marL="571500" marR="0" indent="-571500" algn="l" defTabSz="940506" rtl="0" eaLnBrk="1" fontAlgn="auto" latinLnBrk="0" hangingPunct="1">
                        <a:lnSpc>
                          <a:spcPct val="100000"/>
                        </a:lnSpc>
                        <a:spcBef>
                          <a:spcPts val="0"/>
                        </a:spcBef>
                        <a:spcAft>
                          <a:spcPts val="0"/>
                        </a:spcAft>
                        <a:buClrTx/>
                        <a:buSzTx/>
                        <a:buFont typeface="Arial"/>
                        <a:buChar char="•"/>
                        <a:tabLst/>
                        <a:defRPr/>
                      </a:pPr>
                      <a:r>
                        <a:rPr lang="en-US" sz="2000" baseline="0" dirty="0"/>
                        <a:t>Use positive statements and re-statements</a:t>
                      </a:r>
                    </a:p>
                    <a:p>
                      <a:pPr marL="571500" indent="-571500">
                        <a:buFont typeface="Arial"/>
                        <a:buChar char="•"/>
                      </a:pPr>
                      <a:r>
                        <a:rPr lang="en-US" sz="2000" baseline="0" dirty="0"/>
                        <a:t>Remember, four positives to one negative </a:t>
                      </a:r>
                    </a:p>
                    <a:p>
                      <a:endParaRPr lang="en-US" sz="1500" baseline="0" dirty="0"/>
                    </a:p>
                  </a:txBody>
                  <a:tcPr marL="91246" marR="91246">
                    <a:solidFill>
                      <a:srgbClr val="FFFF00">
                        <a:alpha val="39000"/>
                      </a:srgbClr>
                    </a:solidFill>
                  </a:tcPr>
                </a:tc>
                <a:extLst>
                  <a:ext uri="{0D108BD9-81ED-4DB2-BD59-A6C34878D82A}">
                    <a16:rowId xmlns:a16="http://schemas.microsoft.com/office/drawing/2014/main" val="10003"/>
                  </a:ext>
                </a:extLst>
              </a:tr>
              <a:tr h="1027531">
                <a:tc>
                  <a:txBody>
                    <a:bodyPr/>
                    <a:lstStyle/>
                    <a:p>
                      <a:r>
                        <a:rPr lang="en-US" sz="2500" b="1" i="1" dirty="0"/>
                        <a:t>T</a:t>
                      </a:r>
                      <a:r>
                        <a:rPr lang="en-US" sz="2500" i="1" dirty="0"/>
                        <a:t>eam Solutions</a:t>
                      </a:r>
                    </a:p>
                  </a:txBody>
                  <a:tcPr marL="91246" marR="91246">
                    <a:solidFill>
                      <a:schemeClr val="tx2">
                        <a:lumMod val="60000"/>
                        <a:lumOff val="40000"/>
                      </a:schemeClr>
                    </a:solidFill>
                  </a:tcPr>
                </a:tc>
                <a:tc>
                  <a:txBody>
                    <a:bodyPr/>
                    <a:lstStyle/>
                    <a:p>
                      <a:pPr marL="571500" indent="-571500">
                        <a:buFont typeface="Arial"/>
                        <a:buChar char="•"/>
                      </a:pPr>
                      <a:r>
                        <a:rPr lang="en-US" sz="2000" dirty="0"/>
                        <a:t>Establish and follow team roles</a:t>
                      </a:r>
                      <a:r>
                        <a:rPr lang="en-US" sz="2000" baseline="0" dirty="0"/>
                        <a:t> and norms</a:t>
                      </a:r>
                    </a:p>
                    <a:p>
                      <a:pPr marL="571500" indent="-571500">
                        <a:buFont typeface="Arial"/>
                        <a:buChar char="•"/>
                      </a:pPr>
                      <a:r>
                        <a:rPr lang="en-US" sz="2000" baseline="0" dirty="0"/>
                        <a:t>Consider all ideas of team members</a:t>
                      </a:r>
                    </a:p>
                    <a:p>
                      <a:endParaRPr lang="en-US" sz="1500" dirty="0"/>
                    </a:p>
                  </a:txBody>
                  <a:tcPr marL="91246" marR="91246">
                    <a:solidFill>
                      <a:schemeClr val="tx2">
                        <a:lumMod val="60000"/>
                        <a:lumOff val="40000"/>
                      </a:schemeClr>
                    </a:solidFill>
                  </a:tcPr>
                </a:tc>
                <a:extLst>
                  <a:ext uri="{0D108BD9-81ED-4DB2-BD59-A6C34878D82A}">
                    <a16:rowId xmlns:a16="http://schemas.microsoft.com/office/drawing/2014/main" val="10004"/>
                  </a:ext>
                </a:extLst>
              </a:tr>
            </a:tbl>
          </a:graphicData>
        </a:graphic>
      </p:graphicFrame>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60325"/>
            <a:ext cx="1973262" cy="146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60325"/>
            <a:ext cx="1973262" cy="146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23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3">
            <a:extLst>
              <a:ext uri="{FF2B5EF4-FFF2-40B4-BE49-F238E27FC236}">
                <a16:creationId xmlns:a16="http://schemas.microsoft.com/office/drawing/2014/main" id="{FADDBB40-C13F-C14A-9D25-8F95DAD2CE78}"/>
              </a:ext>
            </a:extLst>
          </p:cNvPr>
          <p:cNvSpPr>
            <a:spLocks noGrp="1"/>
          </p:cNvSpPr>
          <p:nvPr>
            <p:ph type="title"/>
          </p:nvPr>
        </p:nvSpPr>
        <p:spPr>
          <a:xfrm>
            <a:off x="0" y="0"/>
            <a:ext cx="9144000" cy="1354138"/>
          </a:xfrm>
          <a:noFill/>
          <a:extLst>
            <a:ext uri="{909E8E84-426E-40DD-AFC4-6F175D3DCCD1}">
              <a14:hiddenFill xmlns:a14="http://schemas.microsoft.com/office/drawing/2010/main">
                <a:solidFill>
                  <a:srgbClr val="FFFF00">
                    <a:alpha val="83136"/>
                  </a:srgbClr>
                </a:solidFill>
              </a14:hiddenFill>
            </a:ext>
          </a:extLst>
        </p:spPr>
        <p:txBody>
          <a:bodyPr/>
          <a:lstStyle/>
          <a:p>
            <a:r>
              <a:rPr lang="en-US" altLang="en-US" dirty="0">
                <a:ea typeface="ＭＳ Ｐゴシック" panose="020B0600070205080204" pitchFamily="34" charset="-128"/>
              </a:rPr>
              <a:t>VTPBIS Intensive  </a:t>
            </a:r>
            <a:br>
              <a:rPr lang="en-US" altLang="en-US" dirty="0">
                <a:ea typeface="ＭＳ Ｐゴシック" panose="020B0600070205080204" pitchFamily="34" charset="-128"/>
              </a:rPr>
            </a:br>
            <a:r>
              <a:rPr lang="en-US" altLang="en-US" dirty="0">
                <a:ea typeface="ＭＳ Ｐゴシック" panose="020B0600070205080204" pitchFamily="34" charset="-128"/>
              </a:rPr>
              <a:t> Materials on Website</a:t>
            </a:r>
          </a:p>
        </p:txBody>
      </p:sp>
      <p:sp>
        <p:nvSpPr>
          <p:cNvPr id="45058" name="TextBox 6">
            <a:extLst>
              <a:ext uri="{FF2B5EF4-FFF2-40B4-BE49-F238E27FC236}">
                <a16:creationId xmlns:a16="http://schemas.microsoft.com/office/drawing/2014/main" id="{542846B5-F4F8-974A-8574-50F73D8EFC50}"/>
              </a:ext>
            </a:extLst>
          </p:cNvPr>
          <p:cNvSpPr txBox="1">
            <a:spLocks noChangeArrowheads="1"/>
          </p:cNvSpPr>
          <p:nvPr/>
        </p:nvSpPr>
        <p:spPr bwMode="auto">
          <a:xfrm>
            <a:off x="490538" y="4843463"/>
            <a:ext cx="8399462" cy="113877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dirty="0">
                <a:latin typeface="Arial" panose="020B0604020202020204" pitchFamily="34" charset="0"/>
                <a:hlinkClick r:id="rId3"/>
              </a:rPr>
              <a:t>www.pbisvermont.org</a:t>
            </a:r>
            <a:r>
              <a:rPr lang="en-US" altLang="en-US" sz="1600" dirty="0">
                <a:latin typeface="Arial" panose="020B0604020202020204" pitchFamily="34" charset="0"/>
              </a:rPr>
              <a:t>  </a:t>
            </a:r>
          </a:p>
          <a:p>
            <a:pPr algn="ctr" eaLnBrk="1" hangingPunct="1">
              <a:spcBef>
                <a:spcPct val="0"/>
              </a:spcBef>
              <a:buFontTx/>
              <a:buNone/>
            </a:pPr>
            <a:r>
              <a:rPr lang="en-US" altLang="en-US" sz="1600" dirty="0">
                <a:latin typeface="Arial" panose="020B0604020202020204" pitchFamily="34" charset="0"/>
              </a:rPr>
              <a:t>Workbook:</a:t>
            </a:r>
          </a:p>
          <a:p>
            <a:pPr algn="ctr" eaLnBrk="1" hangingPunct="1">
              <a:spcBef>
                <a:spcPct val="0"/>
              </a:spcBef>
              <a:buFontTx/>
              <a:buNone/>
            </a:pPr>
            <a:r>
              <a:rPr lang="en-US" altLang="en-US" sz="1600" dirty="0">
                <a:latin typeface="Arial" panose="020B0604020202020204" pitchFamily="34" charset="0"/>
                <a:hlinkClick r:id="rId4"/>
              </a:rPr>
              <a:t>https://drive.google.com/open?id=1Sg8NRZ0D2910jioQc8_joV_Evln04J7t2aOkgRmjZWk</a:t>
            </a:r>
            <a:endParaRPr lang="en-US" altLang="en-US" sz="1600" dirty="0">
              <a:latin typeface="Arial" panose="020B0604020202020204" pitchFamily="34" charset="0"/>
            </a:endParaRPr>
          </a:p>
          <a:p>
            <a:pPr algn="ctr" eaLnBrk="1" hangingPunct="1">
              <a:spcBef>
                <a:spcPct val="0"/>
              </a:spcBef>
              <a:buFontTx/>
              <a:buNone/>
            </a:pPr>
            <a:r>
              <a:rPr lang="en-US" sz="1800" dirty="0"/>
              <a:t>Go to “File”, then “Make a Copy” and give it a name and share it with the team</a:t>
            </a:r>
            <a:endParaRPr lang="en-US" altLang="en-US" sz="1800" dirty="0">
              <a:latin typeface="Arial" panose="020B0604020202020204" pitchFamily="34" charset="0"/>
            </a:endParaRPr>
          </a:p>
        </p:txBody>
      </p:sp>
      <p:pic>
        <p:nvPicPr>
          <p:cNvPr id="45059" name="Picture 5">
            <a:extLst>
              <a:ext uri="{FF2B5EF4-FFF2-40B4-BE49-F238E27FC236}">
                <a16:creationId xmlns:a16="http://schemas.microsoft.com/office/drawing/2014/main" id="{4E51D527-E993-CD47-B372-D01AC6D47D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1312863"/>
            <a:ext cx="8399462"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994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Clarity.thmx</Template>
  <TotalTime>32010</TotalTime>
  <Words>3719</Words>
  <Application>Microsoft Macintosh PowerPoint</Application>
  <PresentationFormat>On-screen Show (4:3)</PresentationFormat>
  <Paragraphs>683</Paragraphs>
  <Slides>76</Slides>
  <Notes>65</Notes>
  <HiddenSlides>1</HiddenSlides>
  <MMClips>0</MMClips>
  <ScaleCrop>false</ScaleCrop>
  <HeadingPairs>
    <vt:vector size="10" baseType="variant">
      <vt:variant>
        <vt:lpstr>Fonts Used</vt:lpstr>
      </vt:variant>
      <vt:variant>
        <vt:i4>10</vt:i4>
      </vt: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76</vt:i4>
      </vt:variant>
    </vt:vector>
  </HeadingPairs>
  <TitlesOfParts>
    <vt:vector size="92" baseType="lpstr">
      <vt:lpstr>ＭＳ Ｐゴシック</vt:lpstr>
      <vt:lpstr>Arial</vt:lpstr>
      <vt:lpstr>Avenir Black</vt:lpstr>
      <vt:lpstr>Avenir Book</vt:lpstr>
      <vt:lpstr>Calibri</vt:lpstr>
      <vt:lpstr>Century Gothic</vt:lpstr>
      <vt:lpstr>Gill Sans</vt:lpstr>
      <vt:lpstr>Gill Sans MT</vt:lpstr>
      <vt:lpstr>Times</vt:lpstr>
      <vt:lpstr>Times New Roman</vt:lpstr>
      <vt:lpstr>Clarity</vt:lpstr>
      <vt:lpstr>1_Clarity</vt:lpstr>
      <vt:lpstr>Office Theme</vt:lpstr>
      <vt:lpstr>1_Office Theme</vt:lpstr>
      <vt:lpstr>file:///Users/jesse/Documents/mystuff/Wraparound/Wrap-PBIS/Vermont/2012/OverviewMeeting-5-5-12/!OLE_LINK5</vt:lpstr>
      <vt:lpstr>Document</vt:lpstr>
      <vt:lpstr> VTPBIS Leadership Team Training   Within a Multi-Tiered System of Supports  Intensive Level</vt:lpstr>
      <vt:lpstr>Welcome &amp; Introductions</vt:lpstr>
      <vt:lpstr>More VT Schools Implementing at Higher Levels</vt:lpstr>
      <vt:lpstr>About Us</vt:lpstr>
      <vt:lpstr>Learning Outcomes </vt:lpstr>
      <vt:lpstr>When you see this star…</vt:lpstr>
      <vt:lpstr>Setting up for Success </vt:lpstr>
      <vt:lpstr>BEST Expectations: Teaching Matrix</vt:lpstr>
      <vt:lpstr>VTPBIS Intensive    Materials on Website</vt:lpstr>
      <vt:lpstr>How are we going to be together?</vt:lpstr>
      <vt:lpstr>What are your team norms and roles?</vt:lpstr>
      <vt:lpstr>Team Activity </vt:lpstr>
      <vt:lpstr>What is the Vermont Multi-Tiered System of Supports (VT MTSS)?</vt:lpstr>
      <vt:lpstr>PowerPoint Presentation</vt:lpstr>
      <vt:lpstr>Sustaining PBIS</vt:lpstr>
      <vt:lpstr> Who Benefits from PBIS/MTSS-B?  Everyone!  </vt:lpstr>
      <vt:lpstr> Continuum of Support for “Dylan” within MTSS-B/PBIS &amp; MTSS-A </vt:lpstr>
      <vt:lpstr> Activity  </vt:lpstr>
      <vt:lpstr>Person-First Language</vt:lpstr>
      <vt:lpstr>Implementation Science</vt:lpstr>
      <vt:lpstr>Parallel Processes Across all Tiers &amp; Problem Behaviors</vt:lpstr>
      <vt:lpstr>https://vimeo.com/73172036</vt:lpstr>
      <vt:lpstr> Activity  </vt:lpstr>
      <vt:lpstr>PowerPoint Presentation</vt:lpstr>
      <vt:lpstr>SW-PBIS Supports for All Students</vt:lpstr>
      <vt:lpstr>Ensure Check-In/Check-Out (CICO) supports are in place</vt:lpstr>
      <vt:lpstr>All Check In-Check Out   programs have:</vt:lpstr>
      <vt:lpstr>Statistically Speaking …</vt:lpstr>
      <vt:lpstr>Activity</vt:lpstr>
      <vt:lpstr>Keys to Sustainability for CICO</vt:lpstr>
      <vt:lpstr>Activity</vt:lpstr>
      <vt:lpstr>Barriers to Implementation of CICO</vt:lpstr>
      <vt:lpstr>PowerPoint Presentation</vt:lpstr>
      <vt:lpstr>Some SEL Examples</vt:lpstr>
      <vt:lpstr>Matching Interventions to types of social skills problems:</vt:lpstr>
      <vt:lpstr>Targeted Interventions Based on Functions of Behavior </vt:lpstr>
      <vt:lpstr>Inventory of Existing Targeted Interventions</vt:lpstr>
      <vt:lpstr>Activity</vt:lpstr>
      <vt:lpstr>Check-In</vt:lpstr>
      <vt:lpstr>Activity</vt:lpstr>
      <vt:lpstr>Necessary Conversations (Teams)</vt:lpstr>
      <vt:lpstr>Intensive Team: Critical Features</vt:lpstr>
      <vt:lpstr>Intensive Team: Objectives</vt:lpstr>
      <vt:lpstr>Role of Administrator</vt:lpstr>
      <vt:lpstr>Role of Intensive Team Coordinator</vt:lpstr>
      <vt:lpstr>Activity</vt:lpstr>
      <vt:lpstr>Step 1 for Referral to Intensive: Individual Student Teams</vt:lpstr>
      <vt:lpstr>Example Request for Assistance Form</vt:lpstr>
      <vt:lpstr>Activity</vt:lpstr>
      <vt:lpstr>PowerPoint Presentation</vt:lpstr>
      <vt:lpstr>Engaging Team Members</vt:lpstr>
      <vt:lpstr>Recommended Team Members</vt:lpstr>
      <vt:lpstr>Activity</vt:lpstr>
      <vt:lpstr>Activity</vt:lpstr>
      <vt:lpstr>VT Family Support Resources</vt:lpstr>
      <vt:lpstr>Responsibilities of Individual Student Teams</vt:lpstr>
      <vt:lpstr>Example: Team Meeting Structure</vt:lpstr>
      <vt:lpstr>ONSU Team</vt:lpstr>
      <vt:lpstr>Activity</vt:lpstr>
      <vt:lpstr>Step 2: Setting Goals</vt:lpstr>
      <vt:lpstr>Broad Goal Example</vt:lpstr>
      <vt:lpstr>Collecting Baseline Data for F-BSP</vt:lpstr>
      <vt:lpstr>Positive &amp; Problem Behaviors</vt:lpstr>
      <vt:lpstr>Collecting Baseline Data</vt:lpstr>
      <vt:lpstr>Collecting Baseline Data</vt:lpstr>
      <vt:lpstr>Activity</vt:lpstr>
      <vt:lpstr>Steps 3 &amp; 4 Assessment &amp; Intervention</vt:lpstr>
      <vt:lpstr>Functional Behavior Support Plan</vt:lpstr>
      <vt:lpstr>Simple vs. Complex FBA</vt:lpstr>
      <vt:lpstr>FBA = D.A.S.H. (Loman Training)</vt:lpstr>
      <vt:lpstr>Competing Behavior Pathway</vt:lpstr>
      <vt:lpstr>FBA Hypothesis</vt:lpstr>
      <vt:lpstr>Hypothesis Summary</vt:lpstr>
      <vt:lpstr>PowerPoint Presentation</vt:lpstr>
      <vt:lpstr>Activity</vt:lpstr>
      <vt:lpstr>End of Day One </vt:lpstr>
    </vt:vector>
  </TitlesOfParts>
  <Manager/>
  <Company>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jjohnson</dc:creator>
  <cp:keywords/>
  <dc:description/>
  <cp:lastModifiedBy>Microsoft Office User</cp:lastModifiedBy>
  <cp:revision>753</cp:revision>
  <cp:lastPrinted>2016-02-28T13:16:22Z</cp:lastPrinted>
  <dcterms:created xsi:type="dcterms:W3CDTF">2017-02-01T20:48:27Z</dcterms:created>
  <dcterms:modified xsi:type="dcterms:W3CDTF">2018-03-26T16:41:12Z</dcterms:modified>
  <cp:category/>
</cp:coreProperties>
</file>