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6" r:id="rId2"/>
  </p:sldMasterIdLst>
  <p:notesMasterIdLst>
    <p:notesMasterId r:id="rId21"/>
  </p:notesMasterIdLst>
  <p:sldIdLst>
    <p:sldId id="256" r:id="rId3"/>
    <p:sldId id="285" r:id="rId4"/>
    <p:sldId id="259" r:id="rId5"/>
    <p:sldId id="281" r:id="rId6"/>
    <p:sldId id="273" r:id="rId7"/>
    <p:sldId id="280" r:id="rId8"/>
    <p:sldId id="274" r:id="rId9"/>
    <p:sldId id="275" r:id="rId10"/>
    <p:sldId id="276" r:id="rId11"/>
    <p:sldId id="284" r:id="rId12"/>
    <p:sldId id="258" r:id="rId13"/>
    <p:sldId id="282" r:id="rId14"/>
    <p:sldId id="286" r:id="rId15"/>
    <p:sldId id="278" r:id="rId16"/>
    <p:sldId id="279" r:id="rId17"/>
    <p:sldId id="283" r:id="rId18"/>
    <p:sldId id="287"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79397" autoAdjust="0"/>
  </p:normalViewPr>
  <p:slideViewPr>
    <p:cSldViewPr snapToGrid="0" snapToObjects="1">
      <p:cViewPr varScale="1">
        <p:scale>
          <a:sx n="68" d="100"/>
          <a:sy n="68" d="100"/>
        </p:scale>
        <p:origin x="1229" y="58"/>
      </p:cViewPr>
      <p:guideLst>
        <p:guide orient="horz" pos="2160"/>
        <p:guide pos="3840"/>
      </p:guideLst>
    </p:cSldViewPr>
  </p:slideViewPr>
  <p:outlineViewPr>
    <p:cViewPr>
      <p:scale>
        <a:sx n="33" d="100"/>
        <a:sy n="33" d="100"/>
      </p:scale>
      <p:origin x="0" y="-6922"/>
    </p:cViewPr>
  </p:outlineViewPr>
  <p:notesTextViewPr>
    <p:cViewPr>
      <p:scale>
        <a:sx n="1" d="1"/>
        <a:sy n="1" d="1"/>
      </p:scale>
      <p:origin x="0" y="0"/>
    </p:cViewPr>
  </p:notesTextViewPr>
  <p:notesViewPr>
    <p:cSldViewPr snapToGrid="0" snapToObjects="1">
      <p:cViewPr varScale="1">
        <p:scale>
          <a:sx n="65" d="100"/>
          <a:sy n="65" d="100"/>
        </p:scale>
        <p:origin x="3154"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Outcomes!$B$2</c:f>
              <c:strCache>
                <c:ptCount val="1"/>
                <c:pt idx="0">
                  <c:v>Lower Level of Care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Outcomes!$A$3:$A$7</c:f>
              <c:strCache>
                <c:ptCount val="5"/>
                <c:pt idx="0">
                  <c:v>16-17 </c:v>
                </c:pt>
                <c:pt idx="1">
                  <c:v>17-18</c:v>
                </c:pt>
                <c:pt idx="2">
                  <c:v>18-19</c:v>
                </c:pt>
                <c:pt idx="3">
                  <c:v>19-20</c:v>
                </c:pt>
                <c:pt idx="4">
                  <c:v>20-21</c:v>
                </c:pt>
              </c:strCache>
            </c:strRef>
          </c:cat>
          <c:val>
            <c:numRef>
              <c:f>Outcomes!$B$3:$B$7</c:f>
              <c:numCache>
                <c:formatCode>0</c:formatCode>
                <c:ptCount val="5"/>
                <c:pt idx="0" formatCode="General">
                  <c:v>14</c:v>
                </c:pt>
                <c:pt idx="1">
                  <c:v>17</c:v>
                </c:pt>
                <c:pt idx="2" formatCode="General">
                  <c:v>19</c:v>
                </c:pt>
                <c:pt idx="3" formatCode="General">
                  <c:v>14</c:v>
                </c:pt>
                <c:pt idx="4" formatCode="General">
                  <c:v>32</c:v>
                </c:pt>
              </c:numCache>
            </c:numRef>
          </c:val>
          <c:extLst>
            <c:ext xmlns:c16="http://schemas.microsoft.com/office/drawing/2014/chart" uri="{C3380CC4-5D6E-409C-BE32-E72D297353CC}">
              <c16:uniqueId val="{00000000-1DF2-406C-90A3-EF1C624758C4}"/>
            </c:ext>
          </c:extLst>
        </c:ser>
        <c:ser>
          <c:idx val="1"/>
          <c:order val="1"/>
          <c:tx>
            <c:strRef>
              <c:f>Outcomes!$C$2</c:f>
              <c:strCache>
                <c:ptCount val="1"/>
                <c:pt idx="0">
                  <c:v>Higher Level of Care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Outcomes!$A$3:$A$7</c:f>
              <c:strCache>
                <c:ptCount val="5"/>
                <c:pt idx="0">
                  <c:v>16-17 </c:v>
                </c:pt>
                <c:pt idx="1">
                  <c:v>17-18</c:v>
                </c:pt>
                <c:pt idx="2">
                  <c:v>18-19</c:v>
                </c:pt>
                <c:pt idx="3">
                  <c:v>19-20</c:v>
                </c:pt>
                <c:pt idx="4">
                  <c:v>20-21</c:v>
                </c:pt>
              </c:strCache>
            </c:strRef>
          </c:cat>
          <c:val>
            <c:numRef>
              <c:f>Outcomes!$C$3:$C$7</c:f>
              <c:numCache>
                <c:formatCode>0</c:formatCode>
                <c:ptCount val="5"/>
                <c:pt idx="0" formatCode="General">
                  <c:v>5</c:v>
                </c:pt>
                <c:pt idx="1">
                  <c:v>5</c:v>
                </c:pt>
                <c:pt idx="2" formatCode="General">
                  <c:v>8</c:v>
                </c:pt>
                <c:pt idx="3" formatCode="General">
                  <c:v>3</c:v>
                </c:pt>
                <c:pt idx="4" formatCode="General">
                  <c:v>2</c:v>
                </c:pt>
              </c:numCache>
            </c:numRef>
          </c:val>
          <c:extLst>
            <c:ext xmlns:c16="http://schemas.microsoft.com/office/drawing/2014/chart" uri="{C3380CC4-5D6E-409C-BE32-E72D297353CC}">
              <c16:uniqueId val="{00000001-1DF2-406C-90A3-EF1C624758C4}"/>
            </c:ext>
          </c:extLst>
        </c:ser>
        <c:ser>
          <c:idx val="2"/>
          <c:order val="2"/>
          <c:tx>
            <c:strRef>
              <c:f>Outcomes!$D$2</c:f>
              <c:strCache>
                <c:ptCount val="1"/>
                <c:pt idx="0">
                  <c:v>Moved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Outcomes!$A$3:$A$7</c:f>
              <c:strCache>
                <c:ptCount val="5"/>
                <c:pt idx="0">
                  <c:v>16-17 </c:v>
                </c:pt>
                <c:pt idx="1">
                  <c:v>17-18</c:v>
                </c:pt>
                <c:pt idx="2">
                  <c:v>18-19</c:v>
                </c:pt>
                <c:pt idx="3">
                  <c:v>19-20</c:v>
                </c:pt>
                <c:pt idx="4">
                  <c:v>20-21</c:v>
                </c:pt>
              </c:strCache>
            </c:strRef>
          </c:cat>
          <c:val>
            <c:numRef>
              <c:f>Outcomes!$D$3:$D$7</c:f>
              <c:numCache>
                <c:formatCode>0</c:formatCode>
                <c:ptCount val="5"/>
                <c:pt idx="0" formatCode="General">
                  <c:v>6</c:v>
                </c:pt>
                <c:pt idx="1">
                  <c:v>10</c:v>
                </c:pt>
                <c:pt idx="2" formatCode="General">
                  <c:v>11</c:v>
                </c:pt>
                <c:pt idx="3" formatCode="General">
                  <c:v>6</c:v>
                </c:pt>
                <c:pt idx="4" formatCode="General">
                  <c:v>9</c:v>
                </c:pt>
              </c:numCache>
            </c:numRef>
          </c:val>
          <c:extLst>
            <c:ext xmlns:c16="http://schemas.microsoft.com/office/drawing/2014/chart" uri="{C3380CC4-5D6E-409C-BE32-E72D297353CC}">
              <c16:uniqueId val="{00000002-1DF2-406C-90A3-EF1C624758C4}"/>
            </c:ext>
          </c:extLst>
        </c:ser>
        <c:ser>
          <c:idx val="3"/>
          <c:order val="3"/>
          <c:tx>
            <c:strRef>
              <c:f>Outcomes!$E$2</c:f>
              <c:strCache>
                <c:ptCount val="1"/>
                <c:pt idx="0">
                  <c:v>Continuing with Services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Outcomes!$A$3:$A$7</c:f>
              <c:strCache>
                <c:ptCount val="5"/>
                <c:pt idx="0">
                  <c:v>16-17 </c:v>
                </c:pt>
                <c:pt idx="1">
                  <c:v>17-18</c:v>
                </c:pt>
                <c:pt idx="2">
                  <c:v>18-19</c:v>
                </c:pt>
                <c:pt idx="3">
                  <c:v>19-20</c:v>
                </c:pt>
                <c:pt idx="4">
                  <c:v>20-21</c:v>
                </c:pt>
              </c:strCache>
            </c:strRef>
          </c:cat>
          <c:val>
            <c:numRef>
              <c:f>Outcomes!$E$3:$E$7</c:f>
              <c:numCache>
                <c:formatCode>0</c:formatCode>
                <c:ptCount val="5"/>
                <c:pt idx="0" formatCode="General">
                  <c:v>60</c:v>
                </c:pt>
                <c:pt idx="1">
                  <c:v>59</c:v>
                </c:pt>
                <c:pt idx="2" formatCode="General">
                  <c:v>75</c:v>
                </c:pt>
                <c:pt idx="3" formatCode="General">
                  <c:v>114</c:v>
                </c:pt>
                <c:pt idx="4" formatCode="General">
                  <c:v>123</c:v>
                </c:pt>
              </c:numCache>
            </c:numRef>
          </c:val>
          <c:extLst>
            <c:ext xmlns:c16="http://schemas.microsoft.com/office/drawing/2014/chart" uri="{C3380CC4-5D6E-409C-BE32-E72D297353CC}">
              <c16:uniqueId val="{00000003-1DF2-406C-90A3-EF1C624758C4}"/>
            </c:ext>
          </c:extLst>
        </c:ser>
        <c:ser>
          <c:idx val="4"/>
          <c:order val="4"/>
          <c:tx>
            <c:strRef>
              <c:f>Outcomes!$F$2</c:f>
              <c:strCache>
                <c:ptCount val="1"/>
                <c:pt idx="0">
                  <c:v>Other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Outcomes!$A$3:$A$7</c:f>
              <c:strCache>
                <c:ptCount val="5"/>
                <c:pt idx="0">
                  <c:v>16-17 </c:v>
                </c:pt>
                <c:pt idx="1">
                  <c:v>17-18</c:v>
                </c:pt>
                <c:pt idx="2">
                  <c:v>18-19</c:v>
                </c:pt>
                <c:pt idx="3">
                  <c:v>19-20</c:v>
                </c:pt>
                <c:pt idx="4">
                  <c:v>20-21</c:v>
                </c:pt>
              </c:strCache>
            </c:strRef>
          </c:cat>
          <c:val>
            <c:numRef>
              <c:f>Outcomes!$F$3:$F$7</c:f>
              <c:numCache>
                <c:formatCode>0</c:formatCode>
                <c:ptCount val="5"/>
                <c:pt idx="0" formatCode="General">
                  <c:v>0</c:v>
                </c:pt>
                <c:pt idx="1">
                  <c:v>0</c:v>
                </c:pt>
                <c:pt idx="2" formatCode="General">
                  <c:v>0</c:v>
                </c:pt>
                <c:pt idx="3" formatCode="General">
                  <c:v>1</c:v>
                </c:pt>
                <c:pt idx="4" formatCode="General">
                  <c:v>5</c:v>
                </c:pt>
              </c:numCache>
            </c:numRef>
          </c:val>
          <c:extLst>
            <c:ext xmlns:c16="http://schemas.microsoft.com/office/drawing/2014/chart" uri="{C3380CC4-5D6E-409C-BE32-E72D297353CC}">
              <c16:uniqueId val="{00000004-1DF2-406C-90A3-EF1C624758C4}"/>
            </c:ext>
          </c:extLst>
        </c:ser>
        <c:dLbls>
          <c:dLblPos val="ctr"/>
          <c:showLegendKey val="0"/>
          <c:showVal val="1"/>
          <c:showCatName val="0"/>
          <c:showSerName val="0"/>
          <c:showPercent val="0"/>
          <c:showBubbleSize val="0"/>
        </c:dLbls>
        <c:gapWidth val="150"/>
        <c:overlap val="100"/>
        <c:axId val="116091136"/>
        <c:axId val="116101120"/>
      </c:barChart>
      <c:catAx>
        <c:axId val="1160911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101120"/>
        <c:crosses val="autoZero"/>
        <c:auto val="1"/>
        <c:lblAlgn val="ctr"/>
        <c:lblOffset val="100"/>
        <c:noMultiLvlLbl val="0"/>
      </c:catAx>
      <c:valAx>
        <c:axId val="116101120"/>
        <c:scaling>
          <c:orientation val="minMax"/>
          <c:max val="1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09113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SBBC 20-21 Outcomes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Outcomes!$A$15</c:f>
              <c:strCache>
                <c:ptCount val="1"/>
                <c:pt idx="0">
                  <c:v>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8B-4579-BF6F-712D4E198E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8B-4579-BF6F-712D4E198E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8B-4579-BF6F-712D4E198EAE}"/>
              </c:ext>
            </c:extLst>
          </c:dPt>
          <c:dPt>
            <c:idx val="3"/>
            <c:bubble3D val="0"/>
            <c:spPr>
              <a:solidFill>
                <a:srgbClr val="7030A0"/>
              </a:solidFill>
              <a:ln w="19050">
                <a:solidFill>
                  <a:schemeClr val="lt1"/>
                </a:solidFill>
              </a:ln>
              <a:effectLst/>
            </c:spPr>
            <c:extLst>
              <c:ext xmlns:c16="http://schemas.microsoft.com/office/drawing/2014/chart" uri="{C3380CC4-5D6E-409C-BE32-E72D297353CC}">
                <c16:uniqueId val="{00000007-148B-4579-BF6F-712D4E198EAE}"/>
              </c:ext>
            </c:extLst>
          </c:dPt>
          <c:dLbls>
            <c:dLbl>
              <c:idx val="1"/>
              <c:layout>
                <c:manualLayout>
                  <c:x val="-3.321500437445319E-2"/>
                  <c:y val="2.524278215223097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8B-4579-BF6F-712D4E198E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Outcomes!$B$10:$E$10</c:f>
              <c:strCache>
                <c:ptCount val="4"/>
                <c:pt idx="0">
                  <c:v>Lower Level of Care</c:v>
                </c:pt>
                <c:pt idx="1">
                  <c:v>Higher Level of Care</c:v>
                </c:pt>
                <c:pt idx="2">
                  <c:v>Moved</c:v>
                </c:pt>
                <c:pt idx="3">
                  <c:v>Continuing with Services</c:v>
                </c:pt>
              </c:strCache>
            </c:strRef>
          </c:cat>
          <c:val>
            <c:numRef>
              <c:f>Outcomes!$B$15:$E$15</c:f>
              <c:numCache>
                <c:formatCode>0%</c:formatCode>
                <c:ptCount val="4"/>
                <c:pt idx="0">
                  <c:v>0.1871345029239766</c:v>
                </c:pt>
                <c:pt idx="1">
                  <c:v>1.1695906432748537E-2</c:v>
                </c:pt>
                <c:pt idx="2">
                  <c:v>5.2631578947368418E-2</c:v>
                </c:pt>
                <c:pt idx="3">
                  <c:v>0.7192982456140351</c:v>
                </c:pt>
              </c:numCache>
            </c:numRef>
          </c:val>
          <c:extLst>
            <c:ext xmlns:c16="http://schemas.microsoft.com/office/drawing/2014/chart" uri="{C3380CC4-5D6E-409C-BE32-E72D297353CC}">
              <c16:uniqueId val="{00000008-148B-4579-BF6F-712D4E198EA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0895B-7D77-4577-AB92-75DC4D6B4047}"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BABCC86B-8D88-4CAA-91E6-AB8130D8FFE1}">
      <dgm:prSet phldrT="[Text]" custT="1"/>
      <dgm:spPr>
        <a:solidFill>
          <a:srgbClr val="FFFF00">
            <a:alpha val="70000"/>
          </a:srgbClr>
        </a:solidFill>
      </dgm:spPr>
      <dgm:t>
        <a:bodyPr/>
        <a:lstStyle/>
        <a:p>
          <a:r>
            <a:rPr lang="en-US" sz="1400" dirty="0"/>
            <a:t>A mid-tier of services provided to students who require an individualized level of support but not at the level of a 1:1 staff.  Often provided by a master’s-level clinician working with a small group or caseload of students on low-intensity behavior plans implemented in conjunction with school staff, as well as those receiving more traditional clinical support.  Funding and structure allow for clinician time to be spread across more students.  PBIS Consultant and School-Based Clinician models fit in this tier.  In terms of numbers of identified students served, the majority are in this tier.</a:t>
          </a:r>
        </a:p>
      </dgm:t>
    </dgm:pt>
    <dgm:pt modelId="{AB042FD8-FEAC-47A8-9102-74BBC27376BF}" type="parTrans" cxnId="{E6E174A9-714C-4447-A6B0-BF063CB990F5}">
      <dgm:prSet/>
      <dgm:spPr/>
      <dgm:t>
        <a:bodyPr/>
        <a:lstStyle/>
        <a:p>
          <a:endParaRPr lang="en-US"/>
        </a:p>
      </dgm:t>
    </dgm:pt>
    <dgm:pt modelId="{5288B732-DE04-4D75-9BCF-9073C72AF009}" type="sibTrans" cxnId="{E6E174A9-714C-4447-A6B0-BF063CB990F5}">
      <dgm:prSet/>
      <dgm:spPr/>
      <dgm:t>
        <a:bodyPr/>
        <a:lstStyle/>
        <a:p>
          <a:endParaRPr lang="en-US"/>
        </a:p>
      </dgm:t>
    </dgm:pt>
    <dgm:pt modelId="{87B67E83-C485-420D-855C-658F7CA0B5DC}">
      <dgm:prSet phldrT="[Text]" custT="1"/>
      <dgm:spPr>
        <a:solidFill>
          <a:srgbClr val="00B050">
            <a:alpha val="50000"/>
          </a:srgbClr>
        </a:solidFill>
      </dgm:spPr>
      <dgm:t>
        <a:bodyPr/>
        <a:lstStyle/>
        <a:p>
          <a:r>
            <a:rPr lang="en-US" sz="1400" dirty="0"/>
            <a:t>Many services are more widely available to the school as a whole. Flexibility of case-rate funding, as in PBIS Consultant, allows for clinician to spend time helping develop and support school-wide systems and build school capacity, impacting students at the early intervention and prevention levels.  Facilitates interventions impacting students who are not identified clients.  </a:t>
          </a:r>
        </a:p>
      </dgm:t>
    </dgm:pt>
    <dgm:pt modelId="{08FBCE83-A187-4C5B-B614-770C2F0F9BFA}" type="parTrans" cxnId="{108EDE62-20C2-45CE-8B16-CFFCD17F3A51}">
      <dgm:prSet/>
      <dgm:spPr/>
      <dgm:t>
        <a:bodyPr/>
        <a:lstStyle/>
        <a:p>
          <a:endParaRPr lang="en-US"/>
        </a:p>
      </dgm:t>
    </dgm:pt>
    <dgm:pt modelId="{41E3E8AB-92F4-45FD-B288-B21FF04CBB4C}" type="sibTrans" cxnId="{108EDE62-20C2-45CE-8B16-CFFCD17F3A51}">
      <dgm:prSet/>
      <dgm:spPr/>
      <dgm:t>
        <a:bodyPr/>
        <a:lstStyle/>
        <a:p>
          <a:endParaRPr lang="en-US"/>
        </a:p>
      </dgm:t>
    </dgm:pt>
    <dgm:pt modelId="{FB829F00-DBB4-46F0-9A3F-12F2DD4D202E}">
      <dgm:prSet phldrT="[Text]" custT="1"/>
      <dgm:spPr>
        <a:solidFill>
          <a:srgbClr val="FF0000">
            <a:alpha val="80000"/>
          </a:srgbClr>
        </a:solidFill>
      </dgm:spPr>
      <dgm:t>
        <a:bodyPr/>
        <a:lstStyle/>
        <a:p>
          <a:r>
            <a:rPr lang="en-US" sz="1400" dirty="0"/>
            <a:t>Highly individualized, intensive BI programming.  Often provided by a Behavior Interventionist working with one student in the classroom across the school day.  Programs serve a range of students including those classified as EBD, diagnosed with Autism, and a range of other diagnosis and needs.</a:t>
          </a:r>
        </a:p>
      </dgm:t>
    </dgm:pt>
    <dgm:pt modelId="{3EEEB3AD-3E29-41E5-92DC-1C9E4F8730D0}" type="sibTrans" cxnId="{AFA8E653-8C80-48ED-9BD7-C45572CCBE6B}">
      <dgm:prSet/>
      <dgm:spPr/>
      <dgm:t>
        <a:bodyPr/>
        <a:lstStyle/>
        <a:p>
          <a:endParaRPr lang="en-US"/>
        </a:p>
      </dgm:t>
    </dgm:pt>
    <dgm:pt modelId="{C4CDFCC3-2C4B-40D9-AE03-E72FDB6B8D64}" type="parTrans" cxnId="{AFA8E653-8C80-48ED-9BD7-C45572CCBE6B}">
      <dgm:prSet/>
      <dgm:spPr/>
      <dgm:t>
        <a:bodyPr/>
        <a:lstStyle/>
        <a:p>
          <a:endParaRPr lang="en-US"/>
        </a:p>
      </dgm:t>
    </dgm:pt>
    <dgm:pt modelId="{54B1801B-539D-41FF-BCA6-13C462D95D5B}" type="pres">
      <dgm:prSet presAssocID="{5E40895B-7D77-4577-AB92-75DC4D6B4047}" presName="compositeShape" presStyleCnt="0">
        <dgm:presLayoutVars>
          <dgm:dir/>
          <dgm:resizeHandles/>
        </dgm:presLayoutVars>
      </dgm:prSet>
      <dgm:spPr/>
    </dgm:pt>
    <dgm:pt modelId="{9DB904D2-B5D7-4237-ADE8-9E4C8C4AFF85}" type="pres">
      <dgm:prSet presAssocID="{5E40895B-7D77-4577-AB92-75DC4D6B4047}" presName="pyramid" presStyleLbl="node1" presStyleIdx="0" presStyleCnt="1"/>
      <dgm:spPr>
        <a:noFill/>
        <a:ln>
          <a:noFill/>
        </a:ln>
      </dgm:spPr>
    </dgm:pt>
    <dgm:pt modelId="{7095F453-4E00-45AE-A2A8-E47140F2EE33}" type="pres">
      <dgm:prSet presAssocID="{5E40895B-7D77-4577-AB92-75DC4D6B4047}" presName="theList" presStyleCnt="0"/>
      <dgm:spPr/>
    </dgm:pt>
    <dgm:pt modelId="{7F791ACF-5F46-4483-9986-A2425DEBD551}" type="pres">
      <dgm:prSet presAssocID="{FB829F00-DBB4-46F0-9A3F-12F2DD4D202E}" presName="aNode" presStyleLbl="fgAcc1" presStyleIdx="0" presStyleCnt="3" custScaleX="179065" custScaleY="44632" custLinFactNeighborX="-17360" custLinFactNeighborY="-63126">
        <dgm:presLayoutVars>
          <dgm:bulletEnabled val="1"/>
        </dgm:presLayoutVars>
      </dgm:prSet>
      <dgm:spPr/>
    </dgm:pt>
    <dgm:pt modelId="{F9D9BB8A-4A42-4700-87BC-81CB5B459CCF}" type="pres">
      <dgm:prSet presAssocID="{FB829F00-DBB4-46F0-9A3F-12F2DD4D202E}" presName="aSpace" presStyleCnt="0"/>
      <dgm:spPr/>
    </dgm:pt>
    <dgm:pt modelId="{50753CA6-1411-4965-88BB-84752AED8CF4}" type="pres">
      <dgm:prSet presAssocID="{BABCC86B-8D88-4CAA-91E6-AB8130D8FFE1}" presName="aNode" presStyleLbl="fgAcc1" presStyleIdx="1" presStyleCnt="3" custScaleX="179500" custScaleY="89216" custLinFactNeighborX="-17158" custLinFactNeighborY="-37083">
        <dgm:presLayoutVars>
          <dgm:bulletEnabled val="1"/>
        </dgm:presLayoutVars>
      </dgm:prSet>
      <dgm:spPr/>
    </dgm:pt>
    <dgm:pt modelId="{EE7EA353-2C0F-4B32-87E5-C96339554768}" type="pres">
      <dgm:prSet presAssocID="{BABCC86B-8D88-4CAA-91E6-AB8130D8FFE1}" presName="aSpace" presStyleCnt="0"/>
      <dgm:spPr/>
    </dgm:pt>
    <dgm:pt modelId="{D707306A-6C32-4802-896D-6E5BD606B300}" type="pres">
      <dgm:prSet presAssocID="{87B67E83-C485-420D-855C-658F7CA0B5DC}" presName="aNode" presStyleLbl="fgAcc1" presStyleIdx="2" presStyleCnt="3" custScaleX="177190" custScaleY="65865" custLinFactNeighborX="-17158" custLinFactNeighborY="-62767">
        <dgm:presLayoutVars>
          <dgm:bulletEnabled val="1"/>
        </dgm:presLayoutVars>
      </dgm:prSet>
      <dgm:spPr/>
    </dgm:pt>
    <dgm:pt modelId="{B1D5CCDD-8386-40AA-9CC2-5060706E4380}" type="pres">
      <dgm:prSet presAssocID="{87B67E83-C485-420D-855C-658F7CA0B5DC}" presName="aSpace" presStyleCnt="0"/>
      <dgm:spPr/>
    </dgm:pt>
  </dgm:ptLst>
  <dgm:cxnLst>
    <dgm:cxn modelId="{3214D112-B395-4B8E-83CB-E5B79AB107D5}" type="presOf" srcId="{FB829F00-DBB4-46F0-9A3F-12F2DD4D202E}" destId="{7F791ACF-5F46-4483-9986-A2425DEBD551}" srcOrd="0" destOrd="0" presId="urn:microsoft.com/office/officeart/2005/8/layout/pyramid2"/>
    <dgm:cxn modelId="{108EDE62-20C2-45CE-8B16-CFFCD17F3A51}" srcId="{5E40895B-7D77-4577-AB92-75DC4D6B4047}" destId="{87B67E83-C485-420D-855C-658F7CA0B5DC}" srcOrd="2" destOrd="0" parTransId="{08FBCE83-A187-4C5B-B614-770C2F0F9BFA}" sibTransId="{41E3E8AB-92F4-45FD-B288-B21FF04CBB4C}"/>
    <dgm:cxn modelId="{1E501B45-FB38-44CE-BDBB-ED05353EA9B4}" type="presOf" srcId="{BABCC86B-8D88-4CAA-91E6-AB8130D8FFE1}" destId="{50753CA6-1411-4965-88BB-84752AED8CF4}" srcOrd="0" destOrd="0" presId="urn:microsoft.com/office/officeart/2005/8/layout/pyramid2"/>
    <dgm:cxn modelId="{AFA8E653-8C80-48ED-9BD7-C45572CCBE6B}" srcId="{5E40895B-7D77-4577-AB92-75DC4D6B4047}" destId="{FB829F00-DBB4-46F0-9A3F-12F2DD4D202E}" srcOrd="0" destOrd="0" parTransId="{C4CDFCC3-2C4B-40D9-AE03-E72FDB6B8D64}" sibTransId="{3EEEB3AD-3E29-41E5-92DC-1C9E4F8730D0}"/>
    <dgm:cxn modelId="{1A6AEB80-397A-49FA-80AE-FD39C6C9B9AC}" type="presOf" srcId="{5E40895B-7D77-4577-AB92-75DC4D6B4047}" destId="{54B1801B-539D-41FF-BCA6-13C462D95D5B}" srcOrd="0" destOrd="0" presId="urn:microsoft.com/office/officeart/2005/8/layout/pyramid2"/>
    <dgm:cxn modelId="{0A7D0991-0825-48D5-B8F0-9D468748E7FC}" type="presOf" srcId="{87B67E83-C485-420D-855C-658F7CA0B5DC}" destId="{D707306A-6C32-4802-896D-6E5BD606B300}" srcOrd="0" destOrd="0" presId="urn:microsoft.com/office/officeart/2005/8/layout/pyramid2"/>
    <dgm:cxn modelId="{E6E174A9-714C-4447-A6B0-BF063CB990F5}" srcId="{5E40895B-7D77-4577-AB92-75DC4D6B4047}" destId="{BABCC86B-8D88-4CAA-91E6-AB8130D8FFE1}" srcOrd="1" destOrd="0" parTransId="{AB042FD8-FEAC-47A8-9102-74BBC27376BF}" sibTransId="{5288B732-DE04-4D75-9BCF-9073C72AF009}"/>
    <dgm:cxn modelId="{3EFB1205-591B-46E1-A22D-EA69E3CE2A2A}" type="presParOf" srcId="{54B1801B-539D-41FF-BCA6-13C462D95D5B}" destId="{9DB904D2-B5D7-4237-ADE8-9E4C8C4AFF85}" srcOrd="0" destOrd="0" presId="urn:microsoft.com/office/officeart/2005/8/layout/pyramid2"/>
    <dgm:cxn modelId="{85DA38DE-385F-4C0B-AC09-9DCF47AB1955}" type="presParOf" srcId="{54B1801B-539D-41FF-BCA6-13C462D95D5B}" destId="{7095F453-4E00-45AE-A2A8-E47140F2EE33}" srcOrd="1" destOrd="0" presId="urn:microsoft.com/office/officeart/2005/8/layout/pyramid2"/>
    <dgm:cxn modelId="{8EE6C50E-B379-4A32-B005-F851E36CA9C5}" type="presParOf" srcId="{7095F453-4E00-45AE-A2A8-E47140F2EE33}" destId="{7F791ACF-5F46-4483-9986-A2425DEBD551}" srcOrd="0" destOrd="0" presId="urn:microsoft.com/office/officeart/2005/8/layout/pyramid2"/>
    <dgm:cxn modelId="{6DEE862F-DE27-4655-A2A2-C9704D6D67CA}" type="presParOf" srcId="{7095F453-4E00-45AE-A2A8-E47140F2EE33}" destId="{F9D9BB8A-4A42-4700-87BC-81CB5B459CCF}" srcOrd="1" destOrd="0" presId="urn:microsoft.com/office/officeart/2005/8/layout/pyramid2"/>
    <dgm:cxn modelId="{27D1FFC5-32A9-42C0-9364-9EAE49758C48}" type="presParOf" srcId="{7095F453-4E00-45AE-A2A8-E47140F2EE33}" destId="{50753CA6-1411-4965-88BB-84752AED8CF4}" srcOrd="2" destOrd="0" presId="urn:microsoft.com/office/officeart/2005/8/layout/pyramid2"/>
    <dgm:cxn modelId="{9A470BF6-CC5B-4CD9-9BEE-87CD663EEECC}" type="presParOf" srcId="{7095F453-4E00-45AE-A2A8-E47140F2EE33}" destId="{EE7EA353-2C0F-4B32-87E5-C96339554768}" srcOrd="3" destOrd="0" presId="urn:microsoft.com/office/officeart/2005/8/layout/pyramid2"/>
    <dgm:cxn modelId="{65E8AD23-0B7E-4BFF-949E-99B428FF8D5F}" type="presParOf" srcId="{7095F453-4E00-45AE-A2A8-E47140F2EE33}" destId="{D707306A-6C32-4802-896D-6E5BD606B300}" srcOrd="4" destOrd="0" presId="urn:microsoft.com/office/officeart/2005/8/layout/pyramid2"/>
    <dgm:cxn modelId="{D45F15B0-CE8D-4207-B101-1D8DE7701CF5}" type="presParOf" srcId="{7095F453-4E00-45AE-A2A8-E47140F2EE33}" destId="{B1D5CCDD-8386-40AA-9CC2-5060706E4380}" srcOrd="5" destOrd="0" presId="urn:microsoft.com/office/officeart/2005/8/layout/pyramid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DB3228-6D15-4C7F-A424-9031BD539233}"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79DA9262-936B-4A1F-BD1A-0219C02E3B93}">
      <dgm:prSet phldrT="[Text]" custT="1"/>
      <dgm:spPr/>
      <dgm:t>
        <a:bodyPr/>
        <a:lstStyle/>
        <a:p>
          <a:r>
            <a:rPr lang="en-US" sz="2400"/>
            <a:t>Child Centered Care</a:t>
          </a:r>
          <a:endParaRPr lang="en-US" sz="2400" dirty="0"/>
        </a:p>
      </dgm:t>
    </dgm:pt>
    <dgm:pt modelId="{5C5E1814-82E2-4FED-8A6D-50AC495788CD}" type="parTrans" cxnId="{A9EA1773-7F6B-4533-90A8-CF3D691D1793}">
      <dgm:prSet/>
      <dgm:spPr/>
      <dgm:t>
        <a:bodyPr/>
        <a:lstStyle/>
        <a:p>
          <a:endParaRPr lang="en-US"/>
        </a:p>
      </dgm:t>
    </dgm:pt>
    <dgm:pt modelId="{671219F1-F4CD-4652-B21B-5872C19EA2C6}" type="sibTrans" cxnId="{A9EA1773-7F6B-4533-90A8-CF3D691D1793}">
      <dgm:prSet/>
      <dgm:spPr/>
      <dgm:t>
        <a:bodyPr/>
        <a:lstStyle/>
        <a:p>
          <a:endParaRPr lang="en-US"/>
        </a:p>
      </dgm:t>
    </dgm:pt>
    <dgm:pt modelId="{21CC5A45-8DD9-478B-86A5-0DE946044F9F}">
      <dgm:prSet phldrT="[Text]" custT="1"/>
      <dgm:spPr/>
      <dgm:t>
        <a:bodyPr/>
        <a:lstStyle/>
        <a:p>
          <a:r>
            <a:rPr lang="en-US" sz="1600" dirty="0"/>
            <a:t>Evidenced Based Practices: Trauma Informed Care, Applied Behavior Analysis, Mindfulness, PBIS, Cognitive Processing</a:t>
          </a:r>
        </a:p>
      </dgm:t>
    </dgm:pt>
    <dgm:pt modelId="{E630778E-DEF6-4601-8455-8D1E93CEFC4B}" type="parTrans" cxnId="{A1EBB6AE-1F98-4D25-AF18-17A21A1E934F}">
      <dgm:prSet/>
      <dgm:spPr/>
      <dgm:t>
        <a:bodyPr/>
        <a:lstStyle/>
        <a:p>
          <a:endParaRPr lang="en-US"/>
        </a:p>
      </dgm:t>
    </dgm:pt>
    <dgm:pt modelId="{E41DF6D7-2C4F-41A4-A11A-9D4EFB988885}" type="sibTrans" cxnId="{A1EBB6AE-1F98-4D25-AF18-17A21A1E934F}">
      <dgm:prSet/>
      <dgm:spPr/>
      <dgm:t>
        <a:bodyPr/>
        <a:lstStyle/>
        <a:p>
          <a:endParaRPr lang="en-US"/>
        </a:p>
      </dgm:t>
    </dgm:pt>
    <dgm:pt modelId="{5F3F32CA-4159-4509-A01B-0E7E95474A50}">
      <dgm:prSet phldrT="[Text]" custT="1"/>
      <dgm:spPr/>
      <dgm:t>
        <a:bodyPr/>
        <a:lstStyle/>
        <a:p>
          <a:r>
            <a:rPr lang="en-US" sz="1600" dirty="0"/>
            <a:t>Connection with other services and access to full range of DA supports.  Case management and service coordination as key components of treatment</a:t>
          </a:r>
        </a:p>
      </dgm:t>
    </dgm:pt>
    <dgm:pt modelId="{19B49B07-5CAB-4D38-9011-C7A11A529E4D}" type="parTrans" cxnId="{B68FB26B-BDF4-4B03-ACB6-FAFA5A148349}">
      <dgm:prSet/>
      <dgm:spPr/>
      <dgm:t>
        <a:bodyPr/>
        <a:lstStyle/>
        <a:p>
          <a:endParaRPr lang="en-US"/>
        </a:p>
      </dgm:t>
    </dgm:pt>
    <dgm:pt modelId="{6C5EA4A1-E69B-4529-AE07-6827495A90C3}" type="sibTrans" cxnId="{B68FB26B-BDF4-4B03-ACB6-FAFA5A148349}">
      <dgm:prSet/>
      <dgm:spPr/>
      <dgm:t>
        <a:bodyPr/>
        <a:lstStyle/>
        <a:p>
          <a:endParaRPr lang="en-US"/>
        </a:p>
      </dgm:t>
    </dgm:pt>
    <dgm:pt modelId="{4CAC4EB4-469B-42ED-A590-12B302252974}">
      <dgm:prSet phldrT="[Text]" custT="1"/>
      <dgm:spPr/>
      <dgm:t>
        <a:bodyPr/>
        <a:lstStyle/>
        <a:p>
          <a:r>
            <a:rPr lang="en-US" sz="1600" dirty="0"/>
            <a:t>Building capacity within schools and empowering school staff to manage difficult behaviors and student needs with less support</a:t>
          </a:r>
        </a:p>
      </dgm:t>
    </dgm:pt>
    <dgm:pt modelId="{FD305649-7726-45A9-8388-EB4B70BA002D}" type="parTrans" cxnId="{0B8AAF13-8350-401F-BCDE-FB3A068AB607}">
      <dgm:prSet/>
      <dgm:spPr/>
      <dgm:t>
        <a:bodyPr/>
        <a:lstStyle/>
        <a:p>
          <a:endParaRPr lang="en-US"/>
        </a:p>
      </dgm:t>
    </dgm:pt>
    <dgm:pt modelId="{E675EA73-9965-455D-8A12-E11FCAF377FE}" type="sibTrans" cxnId="{0B8AAF13-8350-401F-BCDE-FB3A068AB607}">
      <dgm:prSet/>
      <dgm:spPr/>
      <dgm:t>
        <a:bodyPr/>
        <a:lstStyle/>
        <a:p>
          <a:endParaRPr lang="en-US"/>
        </a:p>
      </dgm:t>
    </dgm:pt>
    <dgm:pt modelId="{9D4C5DEE-152E-4191-A047-1CB050DCE494}">
      <dgm:prSet phldrT="[Text]" custT="1"/>
      <dgm:spPr/>
      <dgm:t>
        <a:bodyPr/>
        <a:lstStyle/>
        <a:p>
          <a:r>
            <a:rPr lang="en-US" sz="1600" dirty="0"/>
            <a:t>Fostering and growing key partnerships with schools, family, and community – Focus on Social Determinants of Health</a:t>
          </a:r>
        </a:p>
      </dgm:t>
    </dgm:pt>
    <dgm:pt modelId="{8AD93383-3E81-4A9B-B545-DD7CB4B8CA38}" type="parTrans" cxnId="{20816DB3-A06F-4B74-BA9E-ADDCF72BC9E8}">
      <dgm:prSet/>
      <dgm:spPr/>
      <dgm:t>
        <a:bodyPr/>
        <a:lstStyle/>
        <a:p>
          <a:endParaRPr lang="en-US"/>
        </a:p>
      </dgm:t>
    </dgm:pt>
    <dgm:pt modelId="{B45FE021-6173-4FCA-8764-3716299758B3}" type="sibTrans" cxnId="{20816DB3-A06F-4B74-BA9E-ADDCF72BC9E8}">
      <dgm:prSet/>
      <dgm:spPr/>
      <dgm:t>
        <a:bodyPr/>
        <a:lstStyle/>
        <a:p>
          <a:endParaRPr lang="en-US"/>
        </a:p>
      </dgm:t>
    </dgm:pt>
    <dgm:pt modelId="{B84EE3A3-25FC-4DE3-A12E-B5DBCC3DD509}">
      <dgm:prSet phldrT="[Text]" phldr="1"/>
      <dgm:spPr/>
      <dgm:t>
        <a:bodyPr/>
        <a:lstStyle/>
        <a:p>
          <a:endParaRPr lang="en-US"/>
        </a:p>
      </dgm:t>
    </dgm:pt>
    <dgm:pt modelId="{5BEE9BC9-4357-443A-BCE1-B45C9F613F1B}" type="parTrans" cxnId="{32AA7062-6A16-41F8-8422-A5E27B835C57}">
      <dgm:prSet/>
      <dgm:spPr/>
      <dgm:t>
        <a:bodyPr/>
        <a:lstStyle/>
        <a:p>
          <a:endParaRPr lang="en-US"/>
        </a:p>
      </dgm:t>
    </dgm:pt>
    <dgm:pt modelId="{072E27B9-DE9B-414E-90CF-458FFEFA1FD3}" type="sibTrans" cxnId="{32AA7062-6A16-41F8-8422-A5E27B835C57}">
      <dgm:prSet/>
      <dgm:spPr/>
      <dgm:t>
        <a:bodyPr/>
        <a:lstStyle/>
        <a:p>
          <a:endParaRPr lang="en-US"/>
        </a:p>
      </dgm:t>
    </dgm:pt>
    <dgm:pt modelId="{0274B2BC-132E-4A04-A746-9C6C732BAB27}" type="pres">
      <dgm:prSet presAssocID="{3EDB3228-6D15-4C7F-A424-9031BD539233}" presName="Name0" presStyleCnt="0">
        <dgm:presLayoutVars>
          <dgm:chMax val="1"/>
          <dgm:dir/>
          <dgm:animLvl val="ctr"/>
          <dgm:resizeHandles val="exact"/>
        </dgm:presLayoutVars>
      </dgm:prSet>
      <dgm:spPr/>
    </dgm:pt>
    <dgm:pt modelId="{F6AA3B65-6B08-40CB-B1C6-A5018D01DFC4}" type="pres">
      <dgm:prSet presAssocID="{79DA9262-936B-4A1F-BD1A-0219C02E3B93}" presName="centerShape" presStyleLbl="node0" presStyleIdx="0" presStyleCnt="1" custScaleX="176422" custScaleY="104988" custLinFactNeighborX="-733" custLinFactNeighborY="1465"/>
      <dgm:spPr/>
    </dgm:pt>
    <dgm:pt modelId="{0EF4FCB7-8680-4FEE-A811-4E873BC8ECC4}" type="pres">
      <dgm:prSet presAssocID="{E630778E-DEF6-4601-8455-8D1E93CEFC4B}" presName="parTrans" presStyleLbl="sibTrans2D1" presStyleIdx="0" presStyleCnt="4"/>
      <dgm:spPr>
        <a:prstGeom prst="leftArrow">
          <a:avLst/>
        </a:prstGeom>
      </dgm:spPr>
    </dgm:pt>
    <dgm:pt modelId="{E8E0AD7D-0ED9-4ED1-BCC6-119843350425}" type="pres">
      <dgm:prSet presAssocID="{E630778E-DEF6-4601-8455-8D1E93CEFC4B}" presName="connectorText" presStyleLbl="sibTrans2D1" presStyleIdx="0" presStyleCnt="4"/>
      <dgm:spPr/>
    </dgm:pt>
    <dgm:pt modelId="{C7384236-84EE-4E29-9894-0E5E8CF14E56}" type="pres">
      <dgm:prSet presAssocID="{21CC5A45-8DD9-478B-86A5-0DE946044F9F}" presName="node" presStyleLbl="node1" presStyleIdx="0" presStyleCnt="4" custScaleX="304576" custScaleY="164685" custRadScaleRad="211714" custRadScaleInc="148931">
        <dgm:presLayoutVars>
          <dgm:bulletEnabled val="1"/>
        </dgm:presLayoutVars>
      </dgm:prSet>
      <dgm:spPr/>
    </dgm:pt>
    <dgm:pt modelId="{45204627-A74F-4F3E-A7A6-8F8AE8DF906D}" type="pres">
      <dgm:prSet presAssocID="{19B49B07-5CAB-4D38-9011-C7A11A529E4D}" presName="parTrans" presStyleLbl="sibTrans2D1" presStyleIdx="1" presStyleCnt="4"/>
      <dgm:spPr>
        <a:prstGeom prst="leftArrow">
          <a:avLst/>
        </a:prstGeom>
      </dgm:spPr>
    </dgm:pt>
    <dgm:pt modelId="{8091D930-6286-4568-84A0-DD4E40CB52EC}" type="pres">
      <dgm:prSet presAssocID="{19B49B07-5CAB-4D38-9011-C7A11A529E4D}" presName="connectorText" presStyleLbl="sibTrans2D1" presStyleIdx="1" presStyleCnt="4"/>
      <dgm:spPr/>
    </dgm:pt>
    <dgm:pt modelId="{F5175D74-9647-4BB8-9DE5-DAF12AB3A143}" type="pres">
      <dgm:prSet presAssocID="{5F3F32CA-4159-4509-A01B-0E7E95474A50}" presName="node" presStyleLbl="node1" presStyleIdx="1" presStyleCnt="4" custScaleX="330957" custScaleY="155785" custRadScaleRad="211364" custRadScaleInc="48862">
        <dgm:presLayoutVars>
          <dgm:bulletEnabled val="1"/>
        </dgm:presLayoutVars>
      </dgm:prSet>
      <dgm:spPr/>
    </dgm:pt>
    <dgm:pt modelId="{72552D8F-999D-407A-BC98-150571522325}" type="pres">
      <dgm:prSet presAssocID="{FD305649-7726-45A9-8388-EB4B70BA002D}" presName="parTrans" presStyleLbl="sibTrans2D1" presStyleIdx="2" presStyleCnt="4"/>
      <dgm:spPr>
        <a:prstGeom prst="leftArrow">
          <a:avLst/>
        </a:prstGeom>
      </dgm:spPr>
    </dgm:pt>
    <dgm:pt modelId="{86C748D1-5A4E-40ED-860B-2990535F070F}" type="pres">
      <dgm:prSet presAssocID="{FD305649-7726-45A9-8388-EB4B70BA002D}" presName="connectorText" presStyleLbl="sibTrans2D1" presStyleIdx="2" presStyleCnt="4"/>
      <dgm:spPr/>
    </dgm:pt>
    <dgm:pt modelId="{5F01F290-239B-456A-82C7-0E16A74081C0}" type="pres">
      <dgm:prSet presAssocID="{4CAC4EB4-469B-42ED-A590-12B302252974}" presName="node" presStyleLbl="node1" presStyleIdx="2" presStyleCnt="4" custScaleX="324532" custScaleY="155324" custRadScaleRad="210991" custRadScaleInc="151139">
        <dgm:presLayoutVars>
          <dgm:bulletEnabled val="1"/>
        </dgm:presLayoutVars>
      </dgm:prSet>
      <dgm:spPr/>
    </dgm:pt>
    <dgm:pt modelId="{EBFCEFDC-7AD1-47F0-914F-EB5A31705A2D}" type="pres">
      <dgm:prSet presAssocID="{8AD93383-3E81-4A9B-B545-DD7CB4B8CA38}" presName="parTrans" presStyleLbl="sibTrans2D1" presStyleIdx="3" presStyleCnt="4"/>
      <dgm:spPr>
        <a:prstGeom prst="leftArrow">
          <a:avLst/>
        </a:prstGeom>
      </dgm:spPr>
    </dgm:pt>
    <dgm:pt modelId="{ADCCDE47-C5F5-4B51-A285-B69871ACEE9C}" type="pres">
      <dgm:prSet presAssocID="{8AD93383-3E81-4A9B-B545-DD7CB4B8CA38}" presName="connectorText" presStyleLbl="sibTrans2D1" presStyleIdx="3" presStyleCnt="4"/>
      <dgm:spPr/>
    </dgm:pt>
    <dgm:pt modelId="{CB3F7CB6-0DA1-4F8A-AFD2-7F411461FD6E}" type="pres">
      <dgm:prSet presAssocID="{9D4C5DEE-152E-4191-A047-1CB050DCE494}" presName="node" presStyleLbl="node1" presStyleIdx="3" presStyleCnt="4" custScaleX="303049" custScaleY="164342" custRadScaleRad="214107" custRadScaleInc="47735">
        <dgm:presLayoutVars>
          <dgm:bulletEnabled val="1"/>
        </dgm:presLayoutVars>
      </dgm:prSet>
      <dgm:spPr/>
    </dgm:pt>
  </dgm:ptLst>
  <dgm:cxnLst>
    <dgm:cxn modelId="{523B9813-1255-432D-B852-24440D9BE177}" type="presOf" srcId="{4CAC4EB4-469B-42ED-A590-12B302252974}" destId="{5F01F290-239B-456A-82C7-0E16A74081C0}" srcOrd="0" destOrd="0" presId="urn:microsoft.com/office/officeart/2005/8/layout/radial5"/>
    <dgm:cxn modelId="{0B8AAF13-8350-401F-BCDE-FB3A068AB607}" srcId="{79DA9262-936B-4A1F-BD1A-0219C02E3B93}" destId="{4CAC4EB4-469B-42ED-A590-12B302252974}" srcOrd="2" destOrd="0" parTransId="{FD305649-7726-45A9-8388-EB4B70BA002D}" sibTransId="{E675EA73-9965-455D-8A12-E11FCAF377FE}"/>
    <dgm:cxn modelId="{FDDEFB28-9ED5-492C-BC9A-7EFC39001A35}" type="presOf" srcId="{FD305649-7726-45A9-8388-EB4B70BA002D}" destId="{72552D8F-999D-407A-BC98-150571522325}" srcOrd="0" destOrd="0" presId="urn:microsoft.com/office/officeart/2005/8/layout/radial5"/>
    <dgm:cxn modelId="{F1D9DD31-0FEA-4D1B-9EBC-B12D94A93A58}" type="presOf" srcId="{3EDB3228-6D15-4C7F-A424-9031BD539233}" destId="{0274B2BC-132E-4A04-A746-9C6C732BAB27}" srcOrd="0" destOrd="0" presId="urn:microsoft.com/office/officeart/2005/8/layout/radial5"/>
    <dgm:cxn modelId="{32AA7062-6A16-41F8-8422-A5E27B835C57}" srcId="{3EDB3228-6D15-4C7F-A424-9031BD539233}" destId="{B84EE3A3-25FC-4DE3-A12E-B5DBCC3DD509}" srcOrd="1" destOrd="0" parTransId="{5BEE9BC9-4357-443A-BCE1-B45C9F613F1B}" sibTransId="{072E27B9-DE9B-414E-90CF-458FFEFA1FD3}"/>
    <dgm:cxn modelId="{B68FB26B-BDF4-4B03-ACB6-FAFA5A148349}" srcId="{79DA9262-936B-4A1F-BD1A-0219C02E3B93}" destId="{5F3F32CA-4159-4509-A01B-0E7E95474A50}" srcOrd="1" destOrd="0" parTransId="{19B49B07-5CAB-4D38-9011-C7A11A529E4D}" sibTransId="{6C5EA4A1-E69B-4529-AE07-6827495A90C3}"/>
    <dgm:cxn modelId="{A9EA1773-7F6B-4533-90A8-CF3D691D1793}" srcId="{3EDB3228-6D15-4C7F-A424-9031BD539233}" destId="{79DA9262-936B-4A1F-BD1A-0219C02E3B93}" srcOrd="0" destOrd="0" parTransId="{5C5E1814-82E2-4FED-8A6D-50AC495788CD}" sibTransId="{671219F1-F4CD-4652-B21B-5872C19EA2C6}"/>
    <dgm:cxn modelId="{427B2C7A-48ED-452F-8B03-4561A3C652CA}" type="presOf" srcId="{19B49B07-5CAB-4D38-9011-C7A11A529E4D}" destId="{45204627-A74F-4F3E-A7A6-8F8AE8DF906D}" srcOrd="0" destOrd="0" presId="urn:microsoft.com/office/officeart/2005/8/layout/radial5"/>
    <dgm:cxn modelId="{E8D62A92-5FB7-41C2-A951-544B793B8A36}" type="presOf" srcId="{19B49B07-5CAB-4D38-9011-C7A11A529E4D}" destId="{8091D930-6286-4568-84A0-DD4E40CB52EC}" srcOrd="1" destOrd="0" presId="urn:microsoft.com/office/officeart/2005/8/layout/radial5"/>
    <dgm:cxn modelId="{5C6A52A3-EEB2-4B21-92B6-B051E8D641B7}" type="presOf" srcId="{79DA9262-936B-4A1F-BD1A-0219C02E3B93}" destId="{F6AA3B65-6B08-40CB-B1C6-A5018D01DFC4}" srcOrd="0" destOrd="0" presId="urn:microsoft.com/office/officeart/2005/8/layout/radial5"/>
    <dgm:cxn modelId="{EC5D56A6-5D3B-460A-9E04-2B399EAA903B}" type="presOf" srcId="{8AD93383-3E81-4A9B-B545-DD7CB4B8CA38}" destId="{EBFCEFDC-7AD1-47F0-914F-EB5A31705A2D}" srcOrd="0" destOrd="0" presId="urn:microsoft.com/office/officeart/2005/8/layout/radial5"/>
    <dgm:cxn modelId="{A1EBB6AE-1F98-4D25-AF18-17A21A1E934F}" srcId="{79DA9262-936B-4A1F-BD1A-0219C02E3B93}" destId="{21CC5A45-8DD9-478B-86A5-0DE946044F9F}" srcOrd="0" destOrd="0" parTransId="{E630778E-DEF6-4601-8455-8D1E93CEFC4B}" sibTransId="{E41DF6D7-2C4F-41A4-A11A-9D4EFB988885}"/>
    <dgm:cxn modelId="{20816DB3-A06F-4B74-BA9E-ADDCF72BC9E8}" srcId="{79DA9262-936B-4A1F-BD1A-0219C02E3B93}" destId="{9D4C5DEE-152E-4191-A047-1CB050DCE494}" srcOrd="3" destOrd="0" parTransId="{8AD93383-3E81-4A9B-B545-DD7CB4B8CA38}" sibTransId="{B45FE021-6173-4FCA-8764-3716299758B3}"/>
    <dgm:cxn modelId="{99963CCD-4CB6-46B0-B627-076100FEAA39}" type="presOf" srcId="{FD305649-7726-45A9-8388-EB4B70BA002D}" destId="{86C748D1-5A4E-40ED-860B-2990535F070F}" srcOrd="1" destOrd="0" presId="urn:microsoft.com/office/officeart/2005/8/layout/radial5"/>
    <dgm:cxn modelId="{3AA768D3-B527-453D-8D0F-DCBAA9FCB84D}" type="presOf" srcId="{5F3F32CA-4159-4509-A01B-0E7E95474A50}" destId="{F5175D74-9647-4BB8-9DE5-DAF12AB3A143}" srcOrd="0" destOrd="0" presId="urn:microsoft.com/office/officeart/2005/8/layout/radial5"/>
    <dgm:cxn modelId="{13FBADD5-AD46-4152-A5A0-5FC37B39DD83}" type="presOf" srcId="{E630778E-DEF6-4601-8455-8D1E93CEFC4B}" destId="{0EF4FCB7-8680-4FEE-A811-4E873BC8ECC4}" srcOrd="0" destOrd="0" presId="urn:microsoft.com/office/officeart/2005/8/layout/radial5"/>
    <dgm:cxn modelId="{722973DE-24E7-4D5B-A54D-9B951DD9619D}" type="presOf" srcId="{21CC5A45-8DD9-478B-86A5-0DE946044F9F}" destId="{C7384236-84EE-4E29-9894-0E5E8CF14E56}" srcOrd="0" destOrd="0" presId="urn:microsoft.com/office/officeart/2005/8/layout/radial5"/>
    <dgm:cxn modelId="{132AEFE3-F733-4655-8D20-609F503C4C8B}" type="presOf" srcId="{9D4C5DEE-152E-4191-A047-1CB050DCE494}" destId="{CB3F7CB6-0DA1-4F8A-AFD2-7F411461FD6E}" srcOrd="0" destOrd="0" presId="urn:microsoft.com/office/officeart/2005/8/layout/radial5"/>
    <dgm:cxn modelId="{AC6954E6-E823-4FF8-91C0-EA9FD9D8A07A}" type="presOf" srcId="{E630778E-DEF6-4601-8455-8D1E93CEFC4B}" destId="{E8E0AD7D-0ED9-4ED1-BCC6-119843350425}" srcOrd="1" destOrd="0" presId="urn:microsoft.com/office/officeart/2005/8/layout/radial5"/>
    <dgm:cxn modelId="{0603EBF0-8274-48B0-9B24-C803FDB653C3}" type="presOf" srcId="{8AD93383-3E81-4A9B-B545-DD7CB4B8CA38}" destId="{ADCCDE47-C5F5-4B51-A285-B69871ACEE9C}" srcOrd="1" destOrd="0" presId="urn:microsoft.com/office/officeart/2005/8/layout/radial5"/>
    <dgm:cxn modelId="{87EBC6F4-BAB9-4E44-8F63-7A88BE313D3E}" type="presParOf" srcId="{0274B2BC-132E-4A04-A746-9C6C732BAB27}" destId="{F6AA3B65-6B08-40CB-B1C6-A5018D01DFC4}" srcOrd="0" destOrd="0" presId="urn:microsoft.com/office/officeart/2005/8/layout/radial5"/>
    <dgm:cxn modelId="{982079AB-6A66-44E0-A47E-0F5C1B0D10DD}" type="presParOf" srcId="{0274B2BC-132E-4A04-A746-9C6C732BAB27}" destId="{0EF4FCB7-8680-4FEE-A811-4E873BC8ECC4}" srcOrd="1" destOrd="0" presId="urn:microsoft.com/office/officeart/2005/8/layout/radial5"/>
    <dgm:cxn modelId="{F186F204-CDD6-448C-AD00-4D95AA17BF26}" type="presParOf" srcId="{0EF4FCB7-8680-4FEE-A811-4E873BC8ECC4}" destId="{E8E0AD7D-0ED9-4ED1-BCC6-119843350425}" srcOrd="0" destOrd="0" presId="urn:microsoft.com/office/officeart/2005/8/layout/radial5"/>
    <dgm:cxn modelId="{4E4821FE-EF41-495C-A9BF-F99CF1A679B4}" type="presParOf" srcId="{0274B2BC-132E-4A04-A746-9C6C732BAB27}" destId="{C7384236-84EE-4E29-9894-0E5E8CF14E56}" srcOrd="2" destOrd="0" presId="urn:microsoft.com/office/officeart/2005/8/layout/radial5"/>
    <dgm:cxn modelId="{F5043E7B-CCEA-4A2A-BCF9-251282E174A9}" type="presParOf" srcId="{0274B2BC-132E-4A04-A746-9C6C732BAB27}" destId="{45204627-A74F-4F3E-A7A6-8F8AE8DF906D}" srcOrd="3" destOrd="0" presId="urn:microsoft.com/office/officeart/2005/8/layout/radial5"/>
    <dgm:cxn modelId="{0B62DCF3-3FBD-4045-8B28-E3D002FB7223}" type="presParOf" srcId="{45204627-A74F-4F3E-A7A6-8F8AE8DF906D}" destId="{8091D930-6286-4568-84A0-DD4E40CB52EC}" srcOrd="0" destOrd="0" presId="urn:microsoft.com/office/officeart/2005/8/layout/radial5"/>
    <dgm:cxn modelId="{2CFC659A-37B1-4C1F-9599-AABA8F41C8A6}" type="presParOf" srcId="{0274B2BC-132E-4A04-A746-9C6C732BAB27}" destId="{F5175D74-9647-4BB8-9DE5-DAF12AB3A143}" srcOrd="4" destOrd="0" presId="urn:microsoft.com/office/officeart/2005/8/layout/radial5"/>
    <dgm:cxn modelId="{8DA10D7F-ABD4-43AF-AE53-D1924821934B}" type="presParOf" srcId="{0274B2BC-132E-4A04-A746-9C6C732BAB27}" destId="{72552D8F-999D-407A-BC98-150571522325}" srcOrd="5" destOrd="0" presId="urn:microsoft.com/office/officeart/2005/8/layout/radial5"/>
    <dgm:cxn modelId="{99CD8F69-C8A1-46EC-BDD3-2E74427CF671}" type="presParOf" srcId="{72552D8F-999D-407A-BC98-150571522325}" destId="{86C748D1-5A4E-40ED-860B-2990535F070F}" srcOrd="0" destOrd="0" presId="urn:microsoft.com/office/officeart/2005/8/layout/radial5"/>
    <dgm:cxn modelId="{65038EBB-5591-4452-A477-AB138C2E6309}" type="presParOf" srcId="{0274B2BC-132E-4A04-A746-9C6C732BAB27}" destId="{5F01F290-239B-456A-82C7-0E16A74081C0}" srcOrd="6" destOrd="0" presId="urn:microsoft.com/office/officeart/2005/8/layout/radial5"/>
    <dgm:cxn modelId="{7A30D505-22C6-4F3F-80BE-7C870293139E}" type="presParOf" srcId="{0274B2BC-132E-4A04-A746-9C6C732BAB27}" destId="{EBFCEFDC-7AD1-47F0-914F-EB5A31705A2D}" srcOrd="7" destOrd="0" presId="urn:microsoft.com/office/officeart/2005/8/layout/radial5"/>
    <dgm:cxn modelId="{F0DF868E-F951-45D2-92A4-4A13BF085A40}" type="presParOf" srcId="{EBFCEFDC-7AD1-47F0-914F-EB5A31705A2D}" destId="{ADCCDE47-C5F5-4B51-A285-B69871ACEE9C}" srcOrd="0" destOrd="0" presId="urn:microsoft.com/office/officeart/2005/8/layout/radial5"/>
    <dgm:cxn modelId="{05CD107A-1D2D-48BC-979F-3D233C3FD6DD}" type="presParOf" srcId="{0274B2BC-132E-4A04-A746-9C6C732BAB27}" destId="{CB3F7CB6-0DA1-4F8A-AFD2-7F411461FD6E}"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904D2-B5D7-4237-ADE8-9E4C8C4AFF85}">
      <dsp:nvSpPr>
        <dsp:cNvPr id="0" name=""/>
        <dsp:cNvSpPr/>
      </dsp:nvSpPr>
      <dsp:spPr>
        <a:xfrm>
          <a:off x="-642999" y="0"/>
          <a:ext cx="5627687" cy="5627687"/>
        </a:xfrm>
        <a:prstGeom prst="triangl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791ACF-5F46-4483-9986-A2425DEBD551}">
      <dsp:nvSpPr>
        <dsp:cNvPr id="0" name=""/>
        <dsp:cNvSpPr/>
      </dsp:nvSpPr>
      <dsp:spPr>
        <a:xfrm>
          <a:off x="89717" y="414005"/>
          <a:ext cx="6550191" cy="846734"/>
        </a:xfrm>
        <a:prstGeom prst="roundRect">
          <a:avLst/>
        </a:prstGeom>
        <a:solidFill>
          <a:srgbClr val="FF0000">
            <a:alpha val="8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Highly individualized, intensive BI programming.  Often provided by a Behavior Interventionist working with one student in the classroom across the school day.  Programs serve a range of students including those classified as EBD, diagnosed with Autism, and a range of other diagnosis and needs.</a:t>
          </a:r>
        </a:p>
      </dsp:txBody>
      <dsp:txXfrm>
        <a:off x="131051" y="455339"/>
        <a:ext cx="6467523" cy="764066"/>
      </dsp:txXfrm>
    </dsp:sp>
    <dsp:sp modelId="{50753CA6-1411-4965-88BB-84752AED8CF4}">
      <dsp:nvSpPr>
        <dsp:cNvPr id="0" name=""/>
        <dsp:cNvSpPr/>
      </dsp:nvSpPr>
      <dsp:spPr>
        <a:xfrm>
          <a:off x="89150" y="1559642"/>
          <a:ext cx="6566103" cy="1692557"/>
        </a:xfrm>
        <a:prstGeom prst="roundRect">
          <a:avLst/>
        </a:prstGeom>
        <a:solidFill>
          <a:srgbClr val="FFFF00">
            <a:alpha val="7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 mid-tier of services provided to students who require an individualized level of support but not at the level of a 1:1 staff.  Often provided by a master’s-level clinician working with a small group or caseload of students on low-intensity behavior plans implemented in conjunction with school staff, as well as those receiving more traditional clinical support.  Funding and structure allow for clinician time to be spread across more students.  PBIS Consultant and School-Based Clinician models fit in this tier.  In terms of numbers of identified students served, the majority are in this tier.</a:t>
          </a:r>
        </a:p>
      </dsp:txBody>
      <dsp:txXfrm>
        <a:off x="171774" y="1642266"/>
        <a:ext cx="6400855" cy="1527309"/>
      </dsp:txXfrm>
    </dsp:sp>
    <dsp:sp modelId="{D707306A-6C32-4802-896D-6E5BD606B300}">
      <dsp:nvSpPr>
        <dsp:cNvPr id="0" name=""/>
        <dsp:cNvSpPr/>
      </dsp:nvSpPr>
      <dsp:spPr>
        <a:xfrm>
          <a:off x="131400" y="3428435"/>
          <a:ext cx="6481604" cy="1249555"/>
        </a:xfrm>
        <a:prstGeom prst="roundRect">
          <a:avLst/>
        </a:prstGeom>
        <a:solidFill>
          <a:srgbClr val="00B050">
            <a:alpha val="5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Many services are more widely available to the school as a whole. Flexibility of case-rate funding, as in PBIS Consultant, allows for clinician to spend time helping develop and support school-wide systems and build school capacity, impacting students at the early intervention and prevention levels.  Facilitates interventions impacting students who are not identified clients.  </a:t>
          </a:r>
        </a:p>
      </dsp:txBody>
      <dsp:txXfrm>
        <a:off x="192398" y="3489433"/>
        <a:ext cx="6359608" cy="1127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A3B65-6B08-40CB-B1C6-A5018D01DFC4}">
      <dsp:nvSpPr>
        <dsp:cNvPr id="0" name=""/>
        <dsp:cNvSpPr/>
      </dsp:nvSpPr>
      <dsp:spPr>
        <a:xfrm>
          <a:off x="4275121" y="1760581"/>
          <a:ext cx="2155415" cy="12826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Child Centered Care</a:t>
          </a:r>
          <a:endParaRPr lang="en-US" sz="2400" kern="1200" dirty="0"/>
        </a:p>
      </dsp:txBody>
      <dsp:txXfrm>
        <a:off x="4590774" y="1948425"/>
        <a:ext cx="1524109" cy="906990"/>
      </dsp:txXfrm>
    </dsp:sp>
    <dsp:sp modelId="{0EF4FCB7-8680-4FEE-A811-4E873BC8ECC4}">
      <dsp:nvSpPr>
        <dsp:cNvPr id="0" name=""/>
        <dsp:cNvSpPr/>
      </dsp:nvSpPr>
      <dsp:spPr>
        <a:xfrm rot="20187033">
          <a:off x="6426216" y="1595264"/>
          <a:ext cx="601762" cy="415391"/>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431405" y="1703237"/>
        <a:ext cx="477145" cy="249235"/>
      </dsp:txXfrm>
    </dsp:sp>
    <dsp:sp modelId="{C7384236-84EE-4E29-9894-0E5E8CF14E56}">
      <dsp:nvSpPr>
        <dsp:cNvPr id="0" name=""/>
        <dsp:cNvSpPr/>
      </dsp:nvSpPr>
      <dsp:spPr>
        <a:xfrm>
          <a:off x="6851131" y="-68012"/>
          <a:ext cx="3721121" cy="20120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Evidenced Based Practices: Trauma Informed Care, Applied Behavior Analysis, Mindfulness, PBIS, Cognitive Processing</a:t>
          </a:r>
        </a:p>
      </dsp:txBody>
      <dsp:txXfrm>
        <a:off x="7396077" y="226641"/>
        <a:ext cx="2631229" cy="1422713"/>
      </dsp:txXfrm>
    </dsp:sp>
    <dsp:sp modelId="{45204627-A74F-4F3E-A7A6-8F8AE8DF906D}">
      <dsp:nvSpPr>
        <dsp:cNvPr id="0" name=""/>
        <dsp:cNvSpPr/>
      </dsp:nvSpPr>
      <dsp:spPr>
        <a:xfrm rot="1256835">
          <a:off x="6440815" y="2708741"/>
          <a:ext cx="512142" cy="415391"/>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444933" y="2769543"/>
        <a:ext cx="387525" cy="249235"/>
      </dsp:txXfrm>
    </dsp:sp>
    <dsp:sp modelId="{F5175D74-9647-4BB8-9DE5-DAF12AB3A143}">
      <dsp:nvSpPr>
        <dsp:cNvPr id="0" name=""/>
        <dsp:cNvSpPr/>
      </dsp:nvSpPr>
      <dsp:spPr>
        <a:xfrm>
          <a:off x="6708431" y="2743142"/>
          <a:ext cx="4043428" cy="19032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Connection with other services and access to full range of DA supports.  Case management and service coordination as key components of treatment</a:t>
          </a:r>
        </a:p>
      </dsp:txBody>
      <dsp:txXfrm>
        <a:off x="7300577" y="3021871"/>
        <a:ext cx="2859136" cy="1345826"/>
      </dsp:txXfrm>
    </dsp:sp>
    <dsp:sp modelId="{72552D8F-999D-407A-BC98-150571522325}">
      <dsp:nvSpPr>
        <dsp:cNvPr id="0" name=""/>
        <dsp:cNvSpPr/>
      </dsp:nvSpPr>
      <dsp:spPr>
        <a:xfrm rot="9516492">
          <a:off x="3770036" y="2715366"/>
          <a:ext cx="504869" cy="415391"/>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890360" y="2775717"/>
        <a:ext cx="380252" cy="249235"/>
      </dsp:txXfrm>
    </dsp:sp>
    <dsp:sp modelId="{5F01F290-239B-456A-82C7-0E16A74081C0}">
      <dsp:nvSpPr>
        <dsp:cNvPr id="0" name=""/>
        <dsp:cNvSpPr/>
      </dsp:nvSpPr>
      <dsp:spPr>
        <a:xfrm>
          <a:off x="49100" y="2754134"/>
          <a:ext cx="3964931" cy="18976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Building capacity within schools and empowering school staff to manage difficult behaviors and student needs with less support</a:t>
          </a:r>
        </a:p>
      </dsp:txBody>
      <dsp:txXfrm>
        <a:off x="629751" y="3032039"/>
        <a:ext cx="2803629" cy="1341842"/>
      </dsp:txXfrm>
    </dsp:sp>
    <dsp:sp modelId="{EBFCEFDC-7AD1-47F0-914F-EB5A31705A2D}">
      <dsp:nvSpPr>
        <dsp:cNvPr id="0" name=""/>
        <dsp:cNvSpPr/>
      </dsp:nvSpPr>
      <dsp:spPr>
        <a:xfrm rot="12141309">
          <a:off x="3678470" y="1625954"/>
          <a:ext cx="585123" cy="415391"/>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798404" y="1732731"/>
        <a:ext cx="460506" cy="249235"/>
      </dsp:txXfrm>
    </dsp:sp>
    <dsp:sp modelId="{CB3F7CB6-0DA1-4F8A-AFD2-7F411461FD6E}">
      <dsp:nvSpPr>
        <dsp:cNvPr id="0" name=""/>
        <dsp:cNvSpPr/>
      </dsp:nvSpPr>
      <dsp:spPr>
        <a:xfrm>
          <a:off x="118920" y="6864"/>
          <a:ext cx="3702465" cy="20078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Fostering and growing key partnerships with schools, family, and community – Focus on Social Determinants of Health</a:t>
          </a:r>
        </a:p>
      </dsp:txBody>
      <dsp:txXfrm>
        <a:off x="661133" y="300904"/>
        <a:ext cx="2618039" cy="141974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F7B6EF-3F6A-4AE2-B6B4-86DC9F420640}" type="datetimeFigureOut">
              <a:rPr lang="en-US" smtClean="0"/>
              <a:t>10/6/2021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0CA31-2926-47F1-8C96-D61E502EF9F2}" type="slidenum">
              <a:rPr lang="en-US" smtClean="0"/>
              <a:t>‹#›</a:t>
            </a:fld>
            <a:endParaRPr lang="en-US"/>
          </a:p>
        </p:txBody>
      </p:sp>
    </p:spTree>
    <p:extLst>
      <p:ext uri="{BB962C8B-B14F-4D97-AF65-F5344CB8AC3E}">
        <p14:creationId xmlns:p14="http://schemas.microsoft.com/office/powerpoint/2010/main" val="269300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penetration rates differ</a:t>
            </a:r>
          </a:p>
          <a:p>
            <a:endParaRPr lang="en-US" dirty="0"/>
          </a:p>
          <a:p>
            <a:r>
              <a:rPr lang="en-US" dirty="0"/>
              <a:t>There are other agencies providing these services – but they do not have Medicaid match</a:t>
            </a:r>
          </a:p>
          <a:p>
            <a:endParaRPr lang="en-US" dirty="0"/>
          </a:p>
          <a:p>
            <a:pPr marL="0" lvl="1"/>
            <a:r>
              <a:rPr lang="en-US" dirty="0"/>
              <a:t>Behavior Intervention programs reached 269 kids in FY16, 318 in FY17, and 327 in FY18 – an increase of 21% in two years</a:t>
            </a:r>
          </a:p>
          <a:p>
            <a:endParaRPr lang="en-US" dirty="0"/>
          </a:p>
          <a:p>
            <a:r>
              <a:rPr lang="en-US" dirty="0"/>
              <a:t>364 kids total in </a:t>
            </a:r>
            <a:r>
              <a:rPr lang="en-US" dirty="0" err="1"/>
              <a:t>therapuetic</a:t>
            </a:r>
            <a:r>
              <a:rPr lang="en-US" dirty="0"/>
              <a:t> schools –approximately 300 in DA therapeutic schools (as reported by VISA)</a:t>
            </a:r>
          </a:p>
          <a:p>
            <a:endParaRPr lang="en-US" dirty="0"/>
          </a:p>
          <a:p>
            <a:r>
              <a:rPr lang="en-US" dirty="0"/>
              <a:t>Medicaid match means roughly 55% of cost is covered by Medicaid, with schools paying </a:t>
            </a:r>
            <a:r>
              <a:rPr lang="en-US" dirty="0" err="1"/>
              <a:t>approx</a:t>
            </a:r>
            <a:r>
              <a:rPr lang="en-US" dirty="0"/>
              <a:t> 45% of total cost.</a:t>
            </a:r>
          </a:p>
        </p:txBody>
      </p:sp>
      <p:sp>
        <p:nvSpPr>
          <p:cNvPr id="4" name="Slide Number Placeholder 3"/>
          <p:cNvSpPr>
            <a:spLocks noGrp="1"/>
          </p:cNvSpPr>
          <p:nvPr>
            <p:ph type="sldNum" sz="quarter" idx="10"/>
          </p:nvPr>
        </p:nvSpPr>
        <p:spPr/>
        <p:txBody>
          <a:bodyPr/>
          <a:lstStyle/>
          <a:p>
            <a:fld id="{97F0CA31-2926-47F1-8C96-D61E502EF9F2}" type="slidenum">
              <a:rPr lang="en-US" smtClean="0"/>
              <a:t>3</a:t>
            </a:fld>
            <a:endParaRPr lang="en-US"/>
          </a:p>
        </p:txBody>
      </p:sp>
    </p:spTree>
    <p:extLst>
      <p:ext uri="{BB962C8B-B14F-4D97-AF65-F5344CB8AC3E}">
        <p14:creationId xmlns:p14="http://schemas.microsoft.com/office/powerpoint/2010/main" val="1418637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“Academic Meeting” vs “Bx Meeting” vs “MH Meeting” vs “DCF Meeting”</a:t>
            </a:r>
          </a:p>
          <a:p>
            <a:endParaRPr lang="en-US" dirty="0"/>
          </a:p>
        </p:txBody>
      </p:sp>
      <p:sp>
        <p:nvSpPr>
          <p:cNvPr id="4" name="Slide Number Placeholder 3"/>
          <p:cNvSpPr>
            <a:spLocks noGrp="1"/>
          </p:cNvSpPr>
          <p:nvPr>
            <p:ph type="sldNum" sz="quarter" idx="5"/>
          </p:nvPr>
        </p:nvSpPr>
        <p:spPr/>
        <p:txBody>
          <a:bodyPr/>
          <a:lstStyle/>
          <a:p>
            <a:fld id="{97F0CA31-2926-47F1-8C96-D61E502EF9F2}" type="slidenum">
              <a:rPr lang="en-US" smtClean="0"/>
              <a:t>16</a:t>
            </a:fld>
            <a:endParaRPr lang="en-US"/>
          </a:p>
        </p:txBody>
      </p:sp>
    </p:spTree>
    <p:extLst>
      <p:ext uri="{BB962C8B-B14F-4D97-AF65-F5344CB8AC3E}">
        <p14:creationId xmlns:p14="http://schemas.microsoft.com/office/powerpoint/2010/main" val="230577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DA school-based services have often evolved to meet the needs of Vermont students and the education community. We will</a:t>
            </a:r>
          </a:p>
        </p:txBody>
      </p:sp>
      <p:sp>
        <p:nvSpPr>
          <p:cNvPr id="4" name="Slide Number Placeholder 3"/>
          <p:cNvSpPr>
            <a:spLocks noGrp="1"/>
          </p:cNvSpPr>
          <p:nvPr>
            <p:ph type="sldNum" sz="quarter" idx="10"/>
          </p:nvPr>
        </p:nvSpPr>
        <p:spPr/>
        <p:txBody>
          <a:bodyPr/>
          <a:lstStyle/>
          <a:p>
            <a:fld id="{97F0CA31-2926-47F1-8C96-D61E502EF9F2}" type="slidenum">
              <a:rPr lang="en-US" smtClean="0"/>
              <a:t>18</a:t>
            </a:fld>
            <a:endParaRPr lang="en-US"/>
          </a:p>
        </p:txBody>
      </p:sp>
    </p:spTree>
    <p:extLst>
      <p:ext uri="{BB962C8B-B14F-4D97-AF65-F5344CB8AC3E}">
        <p14:creationId xmlns:p14="http://schemas.microsoft.com/office/powerpoint/2010/main" val="138869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dirty="0"/>
          </a:p>
        </p:txBody>
      </p:sp>
      <p:sp>
        <p:nvSpPr>
          <p:cNvPr id="4" name="Slide Number Placeholder 3"/>
          <p:cNvSpPr>
            <a:spLocks noGrp="1"/>
          </p:cNvSpPr>
          <p:nvPr>
            <p:ph type="sldNum" sz="quarter" idx="10"/>
          </p:nvPr>
        </p:nvSpPr>
        <p:spPr/>
        <p:txBody>
          <a:bodyPr/>
          <a:lstStyle/>
          <a:p>
            <a:fld id="{97F0CA31-2926-47F1-8C96-D61E502EF9F2}" type="slidenum">
              <a:rPr lang="en-US" smtClean="0"/>
              <a:t>4</a:t>
            </a:fld>
            <a:endParaRPr lang="en-US"/>
          </a:p>
        </p:txBody>
      </p:sp>
    </p:spTree>
    <p:extLst>
      <p:ext uri="{BB962C8B-B14F-4D97-AF65-F5344CB8AC3E}">
        <p14:creationId xmlns:p14="http://schemas.microsoft.com/office/powerpoint/2010/main" val="141863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under 400 in BI programs</a:t>
            </a:r>
          </a:p>
          <a:p>
            <a:r>
              <a:rPr lang="en-US" dirty="0"/>
              <a:t>Around 300 in </a:t>
            </a:r>
            <a:r>
              <a:rPr lang="en-US" dirty="0" err="1"/>
              <a:t>therapuetic</a:t>
            </a:r>
            <a:r>
              <a:rPr lang="en-US" dirty="0"/>
              <a:t> schools</a:t>
            </a:r>
          </a:p>
          <a:p>
            <a:endParaRPr lang="en-US" dirty="0"/>
          </a:p>
        </p:txBody>
      </p:sp>
      <p:sp>
        <p:nvSpPr>
          <p:cNvPr id="4" name="Slide Number Placeholder 3"/>
          <p:cNvSpPr>
            <a:spLocks noGrp="1"/>
          </p:cNvSpPr>
          <p:nvPr>
            <p:ph type="sldNum" sz="quarter" idx="10"/>
          </p:nvPr>
        </p:nvSpPr>
        <p:spPr/>
        <p:txBody>
          <a:bodyPr/>
          <a:lstStyle/>
          <a:p>
            <a:fld id="{97F0CA31-2926-47F1-8C96-D61E502EF9F2}" type="slidenum">
              <a:rPr lang="en-US" smtClean="0"/>
              <a:t>5</a:t>
            </a:fld>
            <a:endParaRPr lang="en-US"/>
          </a:p>
        </p:txBody>
      </p:sp>
    </p:spTree>
    <p:extLst>
      <p:ext uri="{BB962C8B-B14F-4D97-AF65-F5344CB8AC3E}">
        <p14:creationId xmlns:p14="http://schemas.microsoft.com/office/powerpoint/2010/main" val="1425017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penetration rates differ</a:t>
            </a:r>
          </a:p>
          <a:p>
            <a:endParaRPr lang="en-US" dirty="0"/>
          </a:p>
          <a:p>
            <a:r>
              <a:rPr lang="en-US" dirty="0"/>
              <a:t>– 44% have home-school coordinators and 40% have behavioral interventionist services </a:t>
            </a:r>
          </a:p>
          <a:p>
            <a:endParaRPr lang="en-US" dirty="0"/>
          </a:p>
          <a:p>
            <a:r>
              <a:rPr lang="en-US" dirty="0"/>
              <a:t>Second bullet as reported by DAs on schools in their catchment areas</a:t>
            </a:r>
          </a:p>
          <a:p>
            <a:endParaRPr lang="en-US" dirty="0"/>
          </a:p>
          <a:p>
            <a:r>
              <a:rPr lang="en-US" dirty="0"/>
              <a:t>There are other agencies providing these services – but they do not have Medicaid match</a:t>
            </a:r>
          </a:p>
          <a:p>
            <a:endParaRPr lang="en-US" dirty="0"/>
          </a:p>
          <a:p>
            <a:pPr marL="0" lvl="1"/>
            <a:r>
              <a:rPr lang="en-US" dirty="0"/>
              <a:t>Behavior Intervention programs reached 269 kids in FY16, 318 in FY17, and 327 in FY18 – an increase of 21% in two years</a:t>
            </a:r>
          </a:p>
          <a:p>
            <a:endParaRPr lang="en-US" dirty="0"/>
          </a:p>
          <a:p>
            <a:endParaRPr lang="en-US" dirty="0"/>
          </a:p>
          <a:p>
            <a:r>
              <a:rPr lang="en-US" dirty="0"/>
              <a:t>364 kids total in </a:t>
            </a:r>
            <a:r>
              <a:rPr lang="en-US" dirty="0" err="1"/>
              <a:t>therapuetic</a:t>
            </a:r>
            <a:r>
              <a:rPr lang="en-US" dirty="0"/>
              <a:t> schools –approximately 300 in DA therapeutic schools (as reported by VISA)</a:t>
            </a:r>
          </a:p>
          <a:p>
            <a:endParaRPr lang="en-US" dirty="0"/>
          </a:p>
          <a:p>
            <a:r>
              <a:rPr lang="en-US" dirty="0"/>
              <a:t>Medicaid match means roughly 55% of cost is covered by Medicaid, with schools paying </a:t>
            </a:r>
            <a:r>
              <a:rPr lang="en-US" dirty="0" err="1"/>
              <a:t>approx</a:t>
            </a:r>
            <a:r>
              <a:rPr lang="en-US" dirty="0"/>
              <a:t> 45% of total cost.</a:t>
            </a:r>
          </a:p>
        </p:txBody>
      </p:sp>
      <p:sp>
        <p:nvSpPr>
          <p:cNvPr id="4" name="Slide Number Placeholder 3"/>
          <p:cNvSpPr>
            <a:spLocks noGrp="1"/>
          </p:cNvSpPr>
          <p:nvPr>
            <p:ph type="sldNum" sz="quarter" idx="10"/>
          </p:nvPr>
        </p:nvSpPr>
        <p:spPr/>
        <p:txBody>
          <a:bodyPr/>
          <a:lstStyle/>
          <a:p>
            <a:fld id="{97F0CA31-2926-47F1-8C96-D61E502EF9F2}" type="slidenum">
              <a:rPr lang="en-US" smtClean="0"/>
              <a:t>6</a:t>
            </a:fld>
            <a:endParaRPr lang="en-US"/>
          </a:p>
        </p:txBody>
      </p:sp>
    </p:spTree>
    <p:extLst>
      <p:ext uri="{BB962C8B-B14F-4D97-AF65-F5344CB8AC3E}">
        <p14:creationId xmlns:p14="http://schemas.microsoft.com/office/powerpoint/2010/main" val="141863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Fidelity- How do we promote behaviors</a:t>
            </a:r>
          </a:p>
          <a:p>
            <a:pPr marL="171450" indent="-171450">
              <a:buFontTx/>
              <a:buChar char="-"/>
            </a:pPr>
            <a:r>
              <a:rPr lang="en-US" dirty="0"/>
              <a:t>Staff training</a:t>
            </a:r>
          </a:p>
          <a:p>
            <a:pPr marL="171450" indent="-171450">
              <a:buFontTx/>
              <a:buChar char="-"/>
            </a:pPr>
            <a:r>
              <a:rPr lang="en-US" dirty="0"/>
              <a:t>Development of Consistent Bx Response Protocols</a:t>
            </a:r>
          </a:p>
          <a:p>
            <a:pPr marL="0" indent="0">
              <a:buFontTx/>
              <a:buNone/>
            </a:pPr>
            <a:r>
              <a:rPr lang="en-US" dirty="0"/>
              <a:t>Bx Response- how do we respond to bxs</a:t>
            </a:r>
          </a:p>
          <a:p>
            <a:pPr marL="171450" indent="-171450">
              <a:buFontTx/>
              <a:buChar char="-"/>
            </a:pPr>
            <a:r>
              <a:rPr lang="en-US" dirty="0"/>
              <a:t>Staff Training</a:t>
            </a:r>
          </a:p>
          <a:p>
            <a:pPr marL="171450" indent="-171450">
              <a:buFontTx/>
              <a:buChar char="-"/>
            </a:pPr>
            <a:r>
              <a:rPr lang="en-US" dirty="0"/>
              <a:t>Data Systems</a:t>
            </a:r>
          </a:p>
          <a:p>
            <a:pPr marL="171450" indent="-171450">
              <a:buFontTx/>
              <a:buChar char="-"/>
            </a:pPr>
            <a:r>
              <a:rPr lang="en-US" dirty="0"/>
              <a:t>Major Behavior Response Protocols</a:t>
            </a:r>
          </a:p>
          <a:p>
            <a:endParaRPr lang="en-US" dirty="0"/>
          </a:p>
          <a:p>
            <a:r>
              <a:rPr lang="en-US" dirty="0"/>
              <a:t>Tier II– second instruction</a:t>
            </a:r>
          </a:p>
          <a:p>
            <a:endParaRPr lang="en-US" dirty="0"/>
          </a:p>
          <a:p>
            <a:r>
              <a:rPr lang="en-US" dirty="0"/>
              <a:t>Consultation</a:t>
            </a:r>
          </a:p>
          <a:p>
            <a:r>
              <a:rPr lang="en-US" dirty="0"/>
              <a:t>- Integrate into MTSS, PLC, EST</a:t>
            </a:r>
          </a:p>
        </p:txBody>
      </p:sp>
      <p:sp>
        <p:nvSpPr>
          <p:cNvPr id="4" name="Slide Number Placeholder 3"/>
          <p:cNvSpPr>
            <a:spLocks noGrp="1"/>
          </p:cNvSpPr>
          <p:nvPr>
            <p:ph type="sldNum" sz="quarter" idx="5"/>
          </p:nvPr>
        </p:nvSpPr>
        <p:spPr/>
        <p:txBody>
          <a:bodyPr/>
          <a:lstStyle/>
          <a:p>
            <a:fld id="{97F0CA31-2926-47F1-8C96-D61E502EF9F2}" type="slidenum">
              <a:rPr lang="en-US" smtClean="0"/>
              <a:t>10</a:t>
            </a:fld>
            <a:endParaRPr lang="en-US"/>
          </a:p>
        </p:txBody>
      </p:sp>
    </p:spTree>
    <p:extLst>
      <p:ext uri="{BB962C8B-B14F-4D97-AF65-F5344CB8AC3E}">
        <p14:creationId xmlns:p14="http://schemas.microsoft.com/office/powerpoint/2010/main" val="254441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working with school staff…</a:t>
            </a:r>
          </a:p>
          <a:p>
            <a:pPr marL="171450" indent="-171450">
              <a:buFontTx/>
              <a:buChar char="-"/>
            </a:pPr>
            <a:r>
              <a:rPr lang="en-US" dirty="0"/>
              <a:t>Teaching Staff and increasing their skill set</a:t>
            </a:r>
          </a:p>
          <a:p>
            <a:pPr marL="171450" indent="-171450">
              <a:buFontTx/>
              <a:buChar char="-"/>
            </a:pPr>
            <a:r>
              <a:rPr lang="en-US" dirty="0"/>
              <a:t>We are at the table where big decisions are being made, providing another perspective and insight to other available supports</a:t>
            </a:r>
          </a:p>
          <a:p>
            <a:pPr marL="171450" indent="-171450">
              <a:buFontTx/>
              <a:buChar char="-"/>
            </a:pPr>
            <a:r>
              <a:rPr lang="en-US" dirty="0"/>
              <a:t>The work is far reaching and is creating higher quality behavioral instruction for all students</a:t>
            </a:r>
          </a:p>
          <a:p>
            <a:pPr marL="171450" indent="-171450">
              <a:buFontTx/>
              <a:buChar char="-"/>
            </a:pPr>
            <a:r>
              <a:rPr lang="en-US" dirty="0"/>
              <a:t>Creating natural relationships within the buildings that are increasing the understanding of the system of care and providing access to care for more students</a:t>
            </a:r>
          </a:p>
          <a:p>
            <a:pPr marL="171450" indent="-171450">
              <a:buFontTx/>
              <a:buChar char="-"/>
            </a:pPr>
            <a:r>
              <a:rPr lang="en-US" dirty="0"/>
              <a:t>We are seen openly as partners in supporting all students rather than someone who comes in and “takes over” a kid--- “their kid”</a:t>
            </a:r>
          </a:p>
        </p:txBody>
      </p:sp>
      <p:sp>
        <p:nvSpPr>
          <p:cNvPr id="4" name="Slide Number Placeholder 3"/>
          <p:cNvSpPr>
            <a:spLocks noGrp="1"/>
          </p:cNvSpPr>
          <p:nvPr>
            <p:ph type="sldNum" sz="quarter" idx="5"/>
          </p:nvPr>
        </p:nvSpPr>
        <p:spPr/>
        <p:txBody>
          <a:bodyPr/>
          <a:lstStyle/>
          <a:p>
            <a:fld id="{97F0CA31-2926-47F1-8C96-D61E502EF9F2}" type="slidenum">
              <a:rPr lang="en-US" smtClean="0"/>
              <a:t>12</a:t>
            </a:fld>
            <a:endParaRPr lang="en-US"/>
          </a:p>
        </p:txBody>
      </p:sp>
    </p:spTree>
    <p:extLst>
      <p:ext uri="{BB962C8B-B14F-4D97-AF65-F5344CB8AC3E}">
        <p14:creationId xmlns:p14="http://schemas.microsoft.com/office/powerpoint/2010/main" val="3437692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 of administration</a:t>
            </a:r>
          </a:p>
          <a:p>
            <a:r>
              <a:rPr lang="en-US" dirty="0"/>
              <a:t>the extinction burst</a:t>
            </a:r>
          </a:p>
        </p:txBody>
      </p:sp>
      <p:sp>
        <p:nvSpPr>
          <p:cNvPr id="4" name="Slide Number Placeholder 3"/>
          <p:cNvSpPr>
            <a:spLocks noGrp="1"/>
          </p:cNvSpPr>
          <p:nvPr>
            <p:ph type="sldNum" sz="quarter" idx="5"/>
          </p:nvPr>
        </p:nvSpPr>
        <p:spPr/>
        <p:txBody>
          <a:bodyPr/>
          <a:lstStyle/>
          <a:p>
            <a:fld id="{97F0CA31-2926-47F1-8C96-D61E502EF9F2}" type="slidenum">
              <a:rPr lang="en-US" smtClean="0"/>
              <a:t>13</a:t>
            </a:fld>
            <a:endParaRPr lang="en-US"/>
          </a:p>
        </p:txBody>
      </p:sp>
    </p:spTree>
    <p:extLst>
      <p:ext uri="{BB962C8B-B14F-4D97-AF65-F5344CB8AC3E}">
        <p14:creationId xmlns:p14="http://schemas.microsoft.com/office/powerpoint/2010/main" val="327755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enough psychiatric providers to meet the current need</a:t>
            </a:r>
          </a:p>
          <a:p>
            <a:r>
              <a:rPr lang="en-US" dirty="0"/>
              <a:t>Accessing a therapist in an appropriate amount of time</a:t>
            </a:r>
          </a:p>
        </p:txBody>
      </p:sp>
      <p:sp>
        <p:nvSpPr>
          <p:cNvPr id="4" name="Slide Number Placeholder 3"/>
          <p:cNvSpPr>
            <a:spLocks noGrp="1"/>
          </p:cNvSpPr>
          <p:nvPr>
            <p:ph type="sldNum" sz="quarter" idx="10"/>
          </p:nvPr>
        </p:nvSpPr>
        <p:spPr/>
        <p:txBody>
          <a:bodyPr/>
          <a:lstStyle/>
          <a:p>
            <a:fld id="{6FEBA30F-CAEA-4CCC-9105-242A38ED60AA}" type="slidenum">
              <a:rPr lang="en-US" smtClean="0"/>
              <a:t>14</a:t>
            </a:fld>
            <a:endParaRPr lang="en-US"/>
          </a:p>
        </p:txBody>
      </p:sp>
    </p:spTree>
    <p:extLst>
      <p:ext uri="{BB962C8B-B14F-4D97-AF65-F5344CB8AC3E}">
        <p14:creationId xmlns:p14="http://schemas.microsoft.com/office/powerpoint/2010/main" val="165017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Increased screener calls=possible increased inpatient placements</a:t>
            </a:r>
          </a:p>
          <a:p>
            <a:r>
              <a:rPr lang="en-US" dirty="0"/>
              <a:t>•             Lack in CM in the homes=less support for families accessing resources for housing, food, medical and mental health services</a:t>
            </a:r>
          </a:p>
          <a:p>
            <a:endParaRPr lang="en-US"/>
          </a:p>
          <a:p>
            <a:endParaRPr lang="en-US" dirty="0"/>
          </a:p>
        </p:txBody>
      </p:sp>
      <p:sp>
        <p:nvSpPr>
          <p:cNvPr id="4" name="Slide Number Placeholder 3"/>
          <p:cNvSpPr>
            <a:spLocks noGrp="1"/>
          </p:cNvSpPr>
          <p:nvPr>
            <p:ph type="sldNum" sz="quarter" idx="10"/>
          </p:nvPr>
        </p:nvSpPr>
        <p:spPr/>
        <p:txBody>
          <a:bodyPr/>
          <a:lstStyle/>
          <a:p>
            <a:fld id="{6FEBA30F-CAEA-4CCC-9105-242A38ED60AA}" type="slidenum">
              <a:rPr lang="en-US" smtClean="0"/>
              <a:t>15</a:t>
            </a:fld>
            <a:endParaRPr lang="en-US"/>
          </a:p>
        </p:txBody>
      </p:sp>
    </p:spTree>
    <p:extLst>
      <p:ext uri="{BB962C8B-B14F-4D97-AF65-F5344CB8AC3E}">
        <p14:creationId xmlns:p14="http://schemas.microsoft.com/office/powerpoint/2010/main" val="1994990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E01A-237F-8441-9B46-0415C4A9008C}"/>
              </a:ext>
            </a:extLst>
          </p:cNvPr>
          <p:cNvSpPr>
            <a:spLocks noGrp="1"/>
          </p:cNvSpPr>
          <p:nvPr>
            <p:ph type="ctrTitle"/>
          </p:nvPr>
        </p:nvSpPr>
        <p:spPr>
          <a:xfrm>
            <a:off x="4404852" y="1122363"/>
            <a:ext cx="6263148"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43E906-7440-C84E-8DCA-6AD722058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CB14150-8BF3-A042-A6DD-AFAC5AF473F1}"/>
              </a:ext>
            </a:extLst>
          </p:cNvPr>
          <p:cNvSpPr>
            <a:spLocks noGrp="1"/>
          </p:cNvSpPr>
          <p:nvPr>
            <p:ph type="dt" sz="half" idx="10"/>
          </p:nvPr>
        </p:nvSpPr>
        <p:spPr/>
        <p:txBody>
          <a:bodyPr/>
          <a:lstStyle/>
          <a:p>
            <a:fld id="{5CB2D993-62D1-6B4D-97FB-1F3C7C963A1F}" type="datetimeFigureOut">
              <a:rPr lang="en-US" smtClean="0"/>
              <a:t>10/6/2021</a:t>
            </a:fld>
            <a:endParaRPr lang="en-US"/>
          </a:p>
        </p:txBody>
      </p:sp>
      <p:sp>
        <p:nvSpPr>
          <p:cNvPr id="5" name="Footer Placeholder 4">
            <a:extLst>
              <a:ext uri="{FF2B5EF4-FFF2-40B4-BE49-F238E27FC236}">
                <a16:creationId xmlns:a16="http://schemas.microsoft.com/office/drawing/2014/main" id="{43D90B19-D91A-C64E-9809-F0EC8C077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38D5C-9775-F84E-B3A3-70BCCB316363}"/>
              </a:ext>
            </a:extLst>
          </p:cNvPr>
          <p:cNvSpPr>
            <a:spLocks noGrp="1"/>
          </p:cNvSpPr>
          <p:nvPr>
            <p:ph type="sldNum" sz="quarter" idx="12"/>
          </p:nvPr>
        </p:nvSpPr>
        <p:spPr/>
        <p:txBody>
          <a:bodyPr/>
          <a:lstStyle/>
          <a:p>
            <a:fld id="{2F4C0FC9-DD60-3D4C-8718-4B975D37253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69796"/>
            <a:ext cx="3257007" cy="1652842"/>
          </a:xfrm>
          <a:prstGeom prst="rect">
            <a:avLst/>
          </a:prstGeom>
        </p:spPr>
      </p:pic>
    </p:spTree>
    <p:extLst>
      <p:ext uri="{BB962C8B-B14F-4D97-AF65-F5344CB8AC3E}">
        <p14:creationId xmlns:p14="http://schemas.microsoft.com/office/powerpoint/2010/main" val="189131283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D09C-972C-3947-B9D2-8552E8F88106}"/>
              </a:ext>
            </a:extLst>
          </p:cNvPr>
          <p:cNvSpPr>
            <a:spLocks noGrp="1"/>
          </p:cNvSpPr>
          <p:nvPr>
            <p:ph type="title"/>
          </p:nvPr>
        </p:nvSpPr>
        <p:spPr>
          <a:xfrm>
            <a:off x="4237702" y="365125"/>
            <a:ext cx="7116097"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474485-6251-FF41-80B3-9D91A138A7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33FF1-0696-3840-9512-8E66E9F54D8D}"/>
              </a:ext>
            </a:extLst>
          </p:cNvPr>
          <p:cNvSpPr>
            <a:spLocks noGrp="1"/>
          </p:cNvSpPr>
          <p:nvPr>
            <p:ph type="dt" sz="half" idx="10"/>
          </p:nvPr>
        </p:nvSpPr>
        <p:spPr/>
        <p:txBody>
          <a:bodyPr/>
          <a:lstStyle/>
          <a:p>
            <a:fld id="{5CB2D993-62D1-6B4D-97FB-1F3C7C963A1F}" type="datetimeFigureOut">
              <a:rPr lang="en-US" smtClean="0"/>
              <a:t>10/6/2021</a:t>
            </a:fld>
            <a:endParaRPr lang="en-US"/>
          </a:p>
        </p:txBody>
      </p:sp>
      <p:sp>
        <p:nvSpPr>
          <p:cNvPr id="5" name="Footer Placeholder 4">
            <a:extLst>
              <a:ext uri="{FF2B5EF4-FFF2-40B4-BE49-F238E27FC236}">
                <a16:creationId xmlns:a16="http://schemas.microsoft.com/office/drawing/2014/main" id="{8B80E82A-1C74-CA49-A923-DA37D6242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B73D3-5101-2441-A81D-CA1454EEA4CC}"/>
              </a:ext>
            </a:extLst>
          </p:cNvPr>
          <p:cNvSpPr>
            <a:spLocks noGrp="1"/>
          </p:cNvSpPr>
          <p:nvPr>
            <p:ph type="sldNum" sz="quarter" idx="12"/>
          </p:nvPr>
        </p:nvSpPr>
        <p:spPr/>
        <p:txBody>
          <a:bodyPr/>
          <a:lstStyle/>
          <a:p>
            <a:fld id="{2F4C0FC9-DD60-3D4C-8718-4B975D37253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3413475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8AA6BE-60E7-4640-8261-62C565530C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0232CD-B486-574C-A657-29AC95258564}"/>
              </a:ext>
            </a:extLst>
          </p:cNvPr>
          <p:cNvSpPr>
            <a:spLocks noGrp="1"/>
          </p:cNvSpPr>
          <p:nvPr>
            <p:ph type="body" orient="vert" idx="1"/>
          </p:nvPr>
        </p:nvSpPr>
        <p:spPr>
          <a:xfrm>
            <a:off x="838200" y="2084439"/>
            <a:ext cx="7734300" cy="40925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8A8A7-058D-D148-A75A-425E64263F6A}"/>
              </a:ext>
            </a:extLst>
          </p:cNvPr>
          <p:cNvSpPr>
            <a:spLocks noGrp="1"/>
          </p:cNvSpPr>
          <p:nvPr>
            <p:ph type="dt" sz="half" idx="10"/>
          </p:nvPr>
        </p:nvSpPr>
        <p:spPr/>
        <p:txBody>
          <a:bodyPr/>
          <a:lstStyle/>
          <a:p>
            <a:fld id="{5CB2D993-62D1-6B4D-97FB-1F3C7C963A1F}" type="datetimeFigureOut">
              <a:rPr lang="en-US" smtClean="0"/>
              <a:t>10/6/2021</a:t>
            </a:fld>
            <a:endParaRPr lang="en-US"/>
          </a:p>
        </p:txBody>
      </p:sp>
      <p:sp>
        <p:nvSpPr>
          <p:cNvPr id="5" name="Footer Placeholder 4">
            <a:extLst>
              <a:ext uri="{FF2B5EF4-FFF2-40B4-BE49-F238E27FC236}">
                <a16:creationId xmlns:a16="http://schemas.microsoft.com/office/drawing/2014/main" id="{EC5EDE45-E2D2-2A4E-B07D-F01598119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3FE26-E2B8-0F4C-8648-1149C85EB9EE}"/>
              </a:ext>
            </a:extLst>
          </p:cNvPr>
          <p:cNvSpPr>
            <a:spLocks noGrp="1"/>
          </p:cNvSpPr>
          <p:nvPr>
            <p:ph type="sldNum" sz="quarter" idx="12"/>
          </p:nvPr>
        </p:nvSpPr>
        <p:spPr/>
        <p:txBody>
          <a:bodyPr/>
          <a:lstStyle/>
          <a:p>
            <a:fld id="{2F4C0FC9-DD60-3D4C-8718-4B975D37253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25445522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86E370-4144-6F44-8EB9-DDF88896697C}"/>
              </a:ext>
            </a:extLst>
          </p:cNvPr>
          <p:cNvSpPr/>
          <p:nvPr userDrawn="1"/>
        </p:nvSpPr>
        <p:spPr>
          <a:xfrm>
            <a:off x="-86499" y="1742303"/>
            <a:ext cx="12477135" cy="5115697"/>
          </a:xfrm>
          <a:prstGeom prst="rect">
            <a:avLst/>
          </a:prstGeom>
          <a:solidFill>
            <a:srgbClr val="20408C"/>
          </a:solidFill>
          <a:ln>
            <a:solidFill>
              <a:srgbClr val="204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3AB6A10-CFA5-5E4A-A6D4-F0E25B0D526F}"/>
              </a:ext>
            </a:extLst>
          </p:cNvPr>
          <p:cNvSpPr/>
          <p:nvPr userDrawn="1"/>
        </p:nvSpPr>
        <p:spPr>
          <a:xfrm>
            <a:off x="11059297" y="4534974"/>
            <a:ext cx="470020" cy="142081"/>
          </a:xfrm>
          <a:prstGeom prst="rect">
            <a:avLst/>
          </a:prstGeom>
          <a:solidFill>
            <a:srgbClr val="47B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p:cNvSpPr>
            <a:spLocks noGrp="1"/>
          </p:cNvSpPr>
          <p:nvPr>
            <p:ph type="body" sz="quarter" idx="10" hasCustomPrompt="1"/>
          </p:nvPr>
        </p:nvSpPr>
        <p:spPr>
          <a:xfrm>
            <a:off x="5880992" y="2796112"/>
            <a:ext cx="5648325" cy="685053"/>
          </a:xfrm>
          <a:prstGeom prst="rect">
            <a:avLst/>
          </a:prstGeom>
        </p:spPr>
        <p:txBody>
          <a:bodyPr/>
          <a:lstStyle>
            <a:lvl1pPr marL="0" indent="0" algn="r">
              <a:buNone/>
              <a:defRPr sz="4800" baseline="0">
                <a:solidFill>
                  <a:schemeClr val="bg1"/>
                </a:solidFill>
                <a:latin typeface="+mj-lt"/>
              </a:defRPr>
            </a:lvl1pPr>
          </a:lstStyle>
          <a:p>
            <a:pPr lvl="0"/>
            <a:r>
              <a:rPr lang="en-US" dirty="0"/>
              <a:t>Presentation Title</a:t>
            </a:r>
          </a:p>
        </p:txBody>
      </p:sp>
      <p:sp>
        <p:nvSpPr>
          <p:cNvPr id="21" name="Text Placeholder 19"/>
          <p:cNvSpPr>
            <a:spLocks noGrp="1"/>
          </p:cNvSpPr>
          <p:nvPr>
            <p:ph type="body" sz="quarter" idx="11" hasCustomPrompt="1"/>
          </p:nvPr>
        </p:nvSpPr>
        <p:spPr>
          <a:xfrm>
            <a:off x="5880992" y="3665543"/>
            <a:ext cx="5648325" cy="685053"/>
          </a:xfrm>
          <a:prstGeom prst="rect">
            <a:avLst/>
          </a:prstGeom>
        </p:spPr>
        <p:txBody>
          <a:bodyPr/>
          <a:lstStyle>
            <a:lvl1pPr marL="0" indent="0" algn="r">
              <a:buNone/>
              <a:defRPr sz="2800" baseline="0">
                <a:solidFill>
                  <a:schemeClr val="bg1"/>
                </a:solidFill>
                <a:latin typeface="+mj-lt"/>
              </a:defRPr>
            </a:lvl1pPr>
          </a:lstStyle>
          <a:p>
            <a:pPr lvl="0"/>
            <a:r>
              <a:rPr lang="en-US" dirty="0"/>
              <a:t>Presentation Subtitle</a:t>
            </a:r>
          </a:p>
        </p:txBody>
      </p:sp>
      <p:sp>
        <p:nvSpPr>
          <p:cNvPr id="22" name="Text Placeholder 19"/>
          <p:cNvSpPr>
            <a:spLocks noGrp="1"/>
          </p:cNvSpPr>
          <p:nvPr>
            <p:ph type="body" sz="quarter" idx="12" hasCustomPrompt="1"/>
          </p:nvPr>
        </p:nvSpPr>
        <p:spPr>
          <a:xfrm>
            <a:off x="5880992" y="5939372"/>
            <a:ext cx="5648325" cy="685053"/>
          </a:xfrm>
          <a:prstGeom prst="rect">
            <a:avLst/>
          </a:prstGeom>
        </p:spPr>
        <p:txBody>
          <a:bodyPr/>
          <a:lstStyle>
            <a:lvl1pPr marL="0" indent="0" algn="r">
              <a:buNone/>
              <a:defRPr sz="1800" baseline="0">
                <a:solidFill>
                  <a:schemeClr val="bg1"/>
                </a:solidFill>
                <a:latin typeface="+mn-lt"/>
              </a:defRPr>
            </a:lvl1pPr>
          </a:lstStyle>
          <a:p>
            <a:pPr lvl="0"/>
            <a:r>
              <a:rPr lang="en-US" dirty="0"/>
              <a:t>Names &amp; Authors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320667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86E370-4144-6F44-8EB9-DDF88896697C}"/>
              </a:ext>
            </a:extLst>
          </p:cNvPr>
          <p:cNvSpPr/>
          <p:nvPr userDrawn="1"/>
        </p:nvSpPr>
        <p:spPr>
          <a:xfrm>
            <a:off x="-86498" y="-185351"/>
            <a:ext cx="2316893" cy="7043351"/>
          </a:xfrm>
          <a:prstGeom prst="rect">
            <a:avLst/>
          </a:prstGeom>
          <a:solidFill>
            <a:srgbClr val="16A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7C79551-7856-CA4F-9ECC-B8CD890F99D1}"/>
              </a:ext>
            </a:extLst>
          </p:cNvPr>
          <p:cNvSpPr/>
          <p:nvPr userDrawn="1"/>
        </p:nvSpPr>
        <p:spPr>
          <a:xfrm>
            <a:off x="0" y="-12357"/>
            <a:ext cx="2885301" cy="2885301"/>
          </a:xfrm>
          <a:prstGeom prst="ellipse">
            <a:avLst/>
          </a:prstGeom>
          <a:blipFill dpi="0" rotWithShape="1">
            <a:blip r:embed="rId2">
              <a:extLst>
                <a:ext uri="{28A0092B-C50C-407E-A947-70E740481C1C}">
                  <a14:useLocalDpi xmlns:a14="http://schemas.microsoft.com/office/drawing/2010/main" val="0"/>
                </a:ext>
              </a:extLst>
            </a:blip>
            <a:srcRect/>
            <a:stretch>
              <a:fillRect l="-16750" r="-16750"/>
            </a:stretch>
          </a:blipFill>
          <a:ln w="57150">
            <a:solidFill>
              <a:srgbClr val="16A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0" hasCustomPrompt="1"/>
          </p:nvPr>
        </p:nvSpPr>
        <p:spPr>
          <a:xfrm>
            <a:off x="3241675" y="1425621"/>
            <a:ext cx="8534314" cy="806355"/>
          </a:xfrm>
          <a:prstGeom prst="rect">
            <a:avLst/>
          </a:prstGeom>
        </p:spPr>
        <p:txBody>
          <a:bodyPr/>
          <a:lstStyle>
            <a:lvl1pPr marL="0" indent="0">
              <a:buNone/>
              <a:defRPr sz="4800"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Page Title</a:t>
            </a:r>
          </a:p>
        </p:txBody>
      </p:sp>
      <p:sp>
        <p:nvSpPr>
          <p:cNvPr id="15" name="Text Placeholder 13"/>
          <p:cNvSpPr>
            <a:spLocks noGrp="1"/>
          </p:cNvSpPr>
          <p:nvPr>
            <p:ph type="body" sz="quarter" idx="11" hasCustomPrompt="1"/>
          </p:nvPr>
        </p:nvSpPr>
        <p:spPr>
          <a:xfrm>
            <a:off x="3241675" y="2393800"/>
            <a:ext cx="8534314" cy="479144"/>
          </a:xfrm>
          <a:prstGeom prst="rect">
            <a:avLst/>
          </a:prstGeom>
        </p:spPr>
        <p:txBody>
          <a:bodyPr/>
          <a:lstStyle>
            <a:lvl1pPr marL="0" indent="0">
              <a:buNone/>
              <a:defRPr sz="2800"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Page Subtitle</a:t>
            </a:r>
          </a:p>
        </p:txBody>
      </p:sp>
      <p:sp>
        <p:nvSpPr>
          <p:cNvPr id="16" name="Text Placeholder 13"/>
          <p:cNvSpPr>
            <a:spLocks noGrp="1"/>
          </p:cNvSpPr>
          <p:nvPr>
            <p:ph type="body" sz="quarter" idx="12" hasCustomPrompt="1"/>
          </p:nvPr>
        </p:nvSpPr>
        <p:spPr>
          <a:xfrm>
            <a:off x="3253944" y="3096752"/>
            <a:ext cx="8534314" cy="3277154"/>
          </a:xfrm>
          <a:prstGeom prst="rect">
            <a:avLst/>
          </a:prstGeom>
        </p:spPr>
        <p:txBody>
          <a:bodyPr/>
          <a:lstStyle>
            <a:lvl1pPr marL="285750" marR="0" indent="-285750" algn="ctr" defTabSz="914400" rtl="0" eaLnBrk="1" fontAlgn="auto" latinLnBrk="0" hangingPunct="1">
              <a:lnSpc>
                <a:spcPct val="90000"/>
              </a:lnSpc>
              <a:spcBef>
                <a:spcPts val="1000"/>
              </a:spcBef>
              <a:spcAft>
                <a:spcPts val="0"/>
              </a:spcAft>
              <a:buClrTx/>
              <a:buSzTx/>
              <a:buFont typeface="Arial" charset="0"/>
              <a:buChar char="•"/>
              <a:tabLst/>
              <a:defRPr lang="en-US" sz="1600" b="0" i="0" smtClean="0">
                <a:effectLs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a:t>
            </a:r>
            <a:r>
              <a:rPr lang="en-US" dirty="0" err="1"/>
              <a:t>Nemo</a:t>
            </a:r>
            <a:r>
              <a:rPr lang="en-US" dirty="0"/>
              <a:t>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endParaRPr lang="en-US" dirty="0"/>
          </a:p>
          <a:p>
            <a:pPr marL="228600" marR="0" lvl="0" indent="-228600" algn="l" defTabSz="914400" rtl="0" eaLnBrk="1" fontAlgn="auto" latinLnBrk="0" hangingPunct="1">
              <a:lnSpc>
                <a:spcPct val="90000"/>
              </a:lnSpc>
              <a:spcBef>
                <a:spcPts val="1000"/>
              </a:spcBef>
              <a:spcAft>
                <a:spcPts val="0"/>
              </a:spcAft>
              <a:buClrTx/>
              <a:buSzTx/>
              <a:tabLst/>
              <a:defRPr/>
            </a:pPr>
            <a:r>
              <a:rPr lang="en-US" dirty="0"/>
              <a:t>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a:t>
            </a:r>
            <a:r>
              <a:rPr lang="en-US" dirty="0" err="1"/>
              <a:t>ipsum</a:t>
            </a:r>
            <a:r>
              <a:rPr lang="en-US" dirty="0"/>
              <a:t>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a:t>
            </a:r>
            <a:r>
              <a:rPr lang="en-US" dirty="0" err="1"/>
              <a:t>dolore</a:t>
            </a:r>
            <a:r>
              <a:rPr lang="en-US" dirty="0"/>
              <a:t>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endParaRPr lang="en-US" dirty="0"/>
          </a:p>
          <a:p>
            <a:pPr marL="228600" marR="0" lvl="0" indent="-228600" algn="l" defTabSz="914400" rtl="0" eaLnBrk="1" fontAlgn="auto" latinLnBrk="0" hangingPunct="1">
              <a:lnSpc>
                <a:spcPct val="90000"/>
              </a:lnSpc>
              <a:spcBef>
                <a:spcPts val="1000"/>
              </a:spcBef>
              <a:spcAft>
                <a:spcPts val="0"/>
              </a:spcAft>
              <a:buClrTx/>
              <a:buSzTx/>
              <a:tabLst/>
              <a:defRPr/>
            </a:pPr>
            <a:r>
              <a:rPr lang="en-US" dirty="0"/>
              <a:t>nostrum </a:t>
            </a:r>
            <a:r>
              <a:rPr lang="en-US" dirty="0" err="1"/>
              <a:t>exercitationem</a:t>
            </a:r>
            <a:r>
              <a:rPr lang="en-US" dirty="0"/>
              <a:t> </a:t>
            </a:r>
            <a:r>
              <a:rPr lang="en-US" dirty="0" err="1"/>
              <a:t>ullam</a:t>
            </a:r>
            <a:r>
              <a:rPr lang="en-US" dirty="0"/>
              <a:t> </a:t>
            </a:r>
            <a:r>
              <a:rPr lang="en-US" dirty="0" err="1"/>
              <a:t>corporis</a:t>
            </a:r>
            <a:r>
              <a:rPr lang="en-US" dirty="0"/>
              <a:t>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commodi</a:t>
            </a:r>
            <a:r>
              <a:rPr lang="en-US" dirty="0"/>
              <a:t> </a:t>
            </a:r>
            <a:r>
              <a:rPr lang="en-US" dirty="0" err="1"/>
              <a:t>consequatur</a:t>
            </a:r>
            <a:r>
              <a:rPr lang="en-US" dirty="0"/>
              <a:t>? </a:t>
            </a:r>
            <a:r>
              <a:rPr lang="en-US" dirty="0" err="1"/>
              <a:t>Quis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iure</a:t>
            </a:r>
            <a:r>
              <a:rPr lang="en-US" dirty="0"/>
              <a:t> </a:t>
            </a:r>
            <a:r>
              <a:rPr lang="en-US" dirty="0" err="1"/>
              <a:t>reprehenderit</a:t>
            </a:r>
            <a:r>
              <a:rPr lang="en-US" dirty="0"/>
              <a:t> qui in </a:t>
            </a:r>
            <a:r>
              <a:rPr lang="en-US" dirty="0" err="1"/>
              <a:t>ea</a:t>
            </a:r>
            <a:r>
              <a:rPr lang="en-US" dirty="0"/>
              <a:t> </a:t>
            </a:r>
            <a:r>
              <a:rPr lang="en-US" dirty="0" err="1"/>
              <a:t>voluptate</a:t>
            </a:r>
            <a:r>
              <a:rPr lang="en-US" dirty="0"/>
              <a:t> </a:t>
            </a:r>
            <a:r>
              <a:rPr lang="en-US" dirty="0" err="1"/>
              <a:t>velit</a:t>
            </a:r>
            <a:r>
              <a:rPr lang="en-US" dirty="0"/>
              <a:t> </a:t>
            </a:r>
            <a:r>
              <a:rPr lang="en-US" dirty="0" err="1"/>
              <a:t>esse</a:t>
            </a:r>
            <a:r>
              <a:rPr lang="en-US" dirty="0"/>
              <a:t> quam </a:t>
            </a:r>
            <a:r>
              <a:rPr lang="en-US" dirty="0" err="1"/>
              <a:t>nihil</a:t>
            </a:r>
            <a:r>
              <a:rPr lang="en-US" dirty="0"/>
              <a:t> </a:t>
            </a:r>
            <a:r>
              <a:rPr lang="en-US" dirty="0" err="1"/>
              <a:t>molestiae</a:t>
            </a:r>
            <a:r>
              <a:rPr lang="en-US" dirty="0"/>
              <a:t> </a:t>
            </a:r>
            <a:r>
              <a:rPr lang="en-US" dirty="0" err="1"/>
              <a:t>consequatur</a:t>
            </a:r>
            <a:r>
              <a:rPr lang="en-US" dirty="0"/>
              <a:t>, </a:t>
            </a:r>
            <a:r>
              <a:rPr lang="en-US" dirty="0" err="1"/>
              <a:t>vel</a:t>
            </a:r>
            <a:r>
              <a:rPr lang="en-US" dirty="0"/>
              <a:t> </a:t>
            </a:r>
            <a:r>
              <a:rPr lang="en-US" dirty="0" err="1"/>
              <a:t>illum</a:t>
            </a:r>
            <a:r>
              <a:rPr lang="en-US" dirty="0"/>
              <a:t> qui </a:t>
            </a:r>
            <a:r>
              <a:rPr lang="en-US" dirty="0" err="1"/>
              <a:t>dolorem</a:t>
            </a:r>
            <a:r>
              <a:rPr lang="en-US" dirty="0"/>
              <a:t> </a:t>
            </a:r>
            <a:r>
              <a:rPr lang="en-US" dirty="0" err="1"/>
              <a:t>eum</a:t>
            </a:r>
            <a:r>
              <a:rPr lang="en-US" dirty="0"/>
              <a:t> </a:t>
            </a:r>
            <a:r>
              <a:rPr lang="en-US" dirty="0" err="1"/>
              <a:t>fugiat</a:t>
            </a:r>
            <a:r>
              <a:rPr lang="en-US" dirty="0"/>
              <a:t> quo </a:t>
            </a:r>
            <a:r>
              <a:rPr lang="en-US" dirty="0" err="1"/>
              <a:t>voluptas</a:t>
            </a:r>
            <a:r>
              <a:rPr lang="en-US" dirty="0"/>
              <a:t> </a:t>
            </a:r>
            <a:r>
              <a:rPr lang="en-US" dirty="0" err="1"/>
              <a:t>nulla</a:t>
            </a:r>
            <a:r>
              <a:rPr lang="en-US" dirty="0"/>
              <a:t> </a:t>
            </a:r>
            <a:r>
              <a:rPr lang="en-US" dirty="0" err="1"/>
              <a:t>pariatur</a:t>
            </a:r>
            <a:r>
              <a:rPr lang="en-US" dirty="0"/>
              <a: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9287" y="-28526"/>
            <a:ext cx="3257007" cy="1652842"/>
          </a:xfrm>
          <a:prstGeom prst="rect">
            <a:avLst/>
          </a:prstGeom>
        </p:spPr>
      </p:pic>
    </p:spTree>
    <p:extLst>
      <p:ext uri="{BB962C8B-B14F-4D97-AF65-F5344CB8AC3E}">
        <p14:creationId xmlns:p14="http://schemas.microsoft.com/office/powerpoint/2010/main" val="161086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86E370-4144-6F44-8EB9-DDF88896697C}"/>
              </a:ext>
            </a:extLst>
          </p:cNvPr>
          <p:cNvSpPr/>
          <p:nvPr userDrawn="1"/>
        </p:nvSpPr>
        <p:spPr>
          <a:xfrm>
            <a:off x="3903406" y="667935"/>
            <a:ext cx="8749913" cy="1000897"/>
          </a:xfrm>
          <a:prstGeom prst="rect">
            <a:avLst/>
          </a:prstGeom>
          <a:solidFill>
            <a:srgbClr val="4BA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0" hasCustomPrompt="1"/>
          </p:nvPr>
        </p:nvSpPr>
        <p:spPr>
          <a:xfrm>
            <a:off x="4129548" y="750870"/>
            <a:ext cx="6479528" cy="835025"/>
          </a:xfrm>
          <a:prstGeom prst="rect">
            <a:avLst/>
          </a:prstGeom>
          <a:solidFill>
            <a:srgbClr val="4BAC49"/>
          </a:solidFill>
        </p:spPr>
        <p:txBody>
          <a:bodyPr/>
          <a:lstStyle>
            <a:lvl1pPr marL="0" indent="0">
              <a:buNone/>
              <a:defRPr sz="48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Page Title</a:t>
            </a:r>
          </a:p>
        </p:txBody>
      </p:sp>
      <p:sp>
        <p:nvSpPr>
          <p:cNvPr id="17" name="Text Placeholder 16"/>
          <p:cNvSpPr>
            <a:spLocks noGrp="1"/>
          </p:cNvSpPr>
          <p:nvPr>
            <p:ph type="body" sz="quarter" idx="11" hasCustomPrompt="1"/>
          </p:nvPr>
        </p:nvSpPr>
        <p:spPr>
          <a:xfrm>
            <a:off x="1465076" y="2097835"/>
            <a:ext cx="9144000" cy="4154487"/>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1600">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err="1"/>
              <a:t>Lorem</a:t>
            </a:r>
            <a:r>
              <a:rPr lang="en-US" dirty="0"/>
              <a:t> </a:t>
            </a:r>
            <a:r>
              <a:rPr lang="en-US" dirty="0" err="1"/>
              <a:t>ipsum</a:t>
            </a:r>
            <a:r>
              <a:rPr lang="en-US" dirty="0"/>
              <a:t> dolor sit </a:t>
            </a:r>
            <a:r>
              <a:rPr lang="en-US" dirty="0" err="1"/>
              <a:t>amet</a:t>
            </a:r>
            <a:r>
              <a:rPr lang="en-US" dirty="0"/>
              <a:t> </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err="1"/>
              <a:t>consectetur</a:t>
            </a:r>
            <a:r>
              <a:rPr lang="en-US" dirty="0"/>
              <a:t> </a:t>
            </a:r>
            <a:r>
              <a:rPr lang="en-US" dirty="0" err="1"/>
              <a:t>adipiscing</a:t>
            </a:r>
            <a:r>
              <a:rPr lang="en-US" dirty="0"/>
              <a:t> </a:t>
            </a:r>
            <a:r>
              <a:rPr lang="en-US" dirty="0" err="1"/>
              <a:t>elit</a:t>
            </a:r>
            <a:r>
              <a:rPr lang="en-US" dirty="0"/>
              <a:t>. </a:t>
            </a:r>
            <a:r>
              <a:rPr lang="en-US" dirty="0" err="1"/>
              <a:t>Nunc</a:t>
            </a:r>
            <a:r>
              <a:rPr lang="en-US" dirty="0"/>
              <a:t> </a:t>
            </a:r>
            <a:r>
              <a:rPr lang="en-US" dirty="0" err="1"/>
              <a:t>ultricies</a:t>
            </a:r>
            <a:r>
              <a:rPr lang="en-US" dirty="0"/>
              <a:t> </a:t>
            </a:r>
            <a:r>
              <a:rPr lang="en-US" dirty="0" err="1"/>
              <a:t>eleifend</a:t>
            </a:r>
            <a:r>
              <a:rPr lang="en-US" dirty="0"/>
              <a:t> ante, </a:t>
            </a:r>
            <a:r>
              <a:rPr lang="en-US" dirty="0" err="1"/>
              <a:t>vel</a:t>
            </a:r>
            <a:r>
              <a:rPr lang="en-US" dirty="0"/>
              <a:t> </a:t>
            </a:r>
            <a:r>
              <a:rPr lang="en-US" dirty="0" err="1"/>
              <a:t>laoreet</a:t>
            </a:r>
            <a:r>
              <a:rPr lang="en-US" dirty="0"/>
              <a:t> </a:t>
            </a:r>
            <a:r>
              <a:rPr lang="en-US" dirty="0" err="1"/>
              <a:t>neque</a:t>
            </a:r>
            <a:r>
              <a:rPr lang="en-US" dirty="0"/>
              <a:t> </a:t>
            </a:r>
            <a:r>
              <a:rPr lang="en-US" dirty="0" err="1"/>
              <a:t>porttitor</a:t>
            </a:r>
            <a:r>
              <a:rPr lang="en-US" dirty="0"/>
              <a:t> at. </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err="1"/>
              <a:t>Nullam</a:t>
            </a:r>
            <a:r>
              <a:rPr lang="en-US" dirty="0"/>
              <a:t> non semper ligula. </a:t>
            </a:r>
            <a:r>
              <a:rPr lang="en-US" dirty="0" err="1"/>
              <a:t>Mauris</a:t>
            </a:r>
            <a:r>
              <a:rPr lang="en-US" dirty="0"/>
              <a:t> </a:t>
            </a:r>
            <a:r>
              <a:rPr lang="en-US" dirty="0" err="1"/>
              <a:t>maximus</a:t>
            </a:r>
            <a:r>
              <a:rPr lang="en-US" dirty="0"/>
              <a:t> </a:t>
            </a:r>
            <a:r>
              <a:rPr lang="en-US" dirty="0" err="1"/>
              <a:t>turpis</a:t>
            </a:r>
            <a:r>
              <a:rPr lang="en-US" dirty="0"/>
              <a:t> a </a:t>
            </a:r>
            <a:r>
              <a:rPr lang="en-US" dirty="0" err="1"/>
              <a:t>mauris</a:t>
            </a:r>
            <a:r>
              <a:rPr lang="en-US" dirty="0"/>
              <a:t> </a:t>
            </a:r>
            <a:r>
              <a:rPr lang="en-US" dirty="0" err="1"/>
              <a:t>rutrum</a:t>
            </a:r>
            <a:r>
              <a:rPr lang="en-US" dirty="0"/>
              <a:t>. </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a:t>Et </a:t>
            </a:r>
            <a:r>
              <a:rPr lang="en-US" dirty="0" err="1"/>
              <a:t>finibus</a:t>
            </a:r>
            <a:r>
              <a:rPr lang="en-US" dirty="0"/>
              <a:t> </a:t>
            </a:r>
            <a:r>
              <a:rPr lang="en-US" dirty="0" err="1"/>
              <a:t>purus</a:t>
            </a:r>
            <a:r>
              <a:rPr lang="en-US" dirty="0"/>
              <a:t> </a:t>
            </a:r>
            <a:r>
              <a:rPr lang="en-US" dirty="0" err="1"/>
              <a:t>tempor</a:t>
            </a:r>
            <a:r>
              <a:rPr lang="en-US" dirty="0"/>
              <a:t>. </a:t>
            </a:r>
            <a:r>
              <a:rPr lang="en-US" dirty="0" err="1"/>
              <a:t>Donec</a:t>
            </a:r>
            <a:r>
              <a:rPr lang="en-US" dirty="0"/>
              <a:t> </a:t>
            </a:r>
            <a:r>
              <a:rPr lang="en-US" dirty="0" err="1"/>
              <a:t>malesuada</a:t>
            </a:r>
            <a:r>
              <a:rPr lang="en-US" dirty="0"/>
              <a:t> </a:t>
            </a:r>
            <a:r>
              <a:rPr lang="en-US" dirty="0" err="1"/>
              <a:t>neque</a:t>
            </a:r>
            <a:r>
              <a:rPr lang="en-US" dirty="0"/>
              <a:t> </a:t>
            </a:r>
            <a:r>
              <a:rPr lang="en-US" dirty="0" err="1"/>
              <a:t>augue</a:t>
            </a:r>
            <a:r>
              <a:rPr lang="en-US" dirty="0"/>
              <a:t>, </a:t>
            </a:r>
            <a:r>
              <a:rPr lang="en-US" dirty="0" err="1"/>
              <a:t>eu</a:t>
            </a:r>
            <a:r>
              <a:rPr lang="en-US" dirty="0"/>
              <a:t> </a:t>
            </a:r>
            <a:r>
              <a:rPr lang="en-US" dirty="0" err="1"/>
              <a:t>scelerisque</a:t>
            </a:r>
            <a:r>
              <a:rPr lang="en-US" dirty="0"/>
              <a:t> </a:t>
            </a:r>
            <a:r>
              <a:rPr lang="en-US" dirty="0" err="1"/>
              <a:t>risus</a:t>
            </a:r>
            <a:r>
              <a:rPr lang="en-US" dirty="0"/>
              <a:t> </a:t>
            </a:r>
            <a:r>
              <a:rPr lang="en-US" dirty="0" err="1"/>
              <a:t>lobortis</a:t>
            </a:r>
            <a:r>
              <a:rPr lang="en-US" dirty="0"/>
              <a:t> </a:t>
            </a:r>
            <a:r>
              <a:rPr lang="en-US" dirty="0" err="1"/>
              <a:t>eu</a:t>
            </a:r>
            <a:r>
              <a:rPr lang="en-US" dirty="0"/>
              <a:t>. </a:t>
            </a:r>
            <a:r>
              <a:rPr lang="en-US" dirty="0" err="1"/>
              <a:t>Suspendisse</a:t>
            </a:r>
            <a:r>
              <a:rPr lang="en-US" dirty="0"/>
              <a:t> </a:t>
            </a:r>
            <a:r>
              <a:rPr lang="en-US" dirty="0" err="1"/>
              <a:t>potenti</a:t>
            </a:r>
            <a:r>
              <a:rPr lang="en-US" dirty="0"/>
              <a:t>. </a:t>
            </a:r>
            <a:r>
              <a:rPr lang="en-US" dirty="0" err="1"/>
              <a:t>Ut</a:t>
            </a:r>
            <a:r>
              <a:rPr lang="en-US" dirty="0"/>
              <a:t> </a:t>
            </a:r>
            <a:r>
              <a:rPr lang="en-US" dirty="0" err="1"/>
              <a:t>posuere</a:t>
            </a:r>
            <a:r>
              <a:rPr lang="en-US" dirty="0"/>
              <a:t> </a:t>
            </a:r>
            <a:r>
              <a:rPr lang="en-US" dirty="0" err="1"/>
              <a:t>risus</a:t>
            </a:r>
            <a:r>
              <a:rPr lang="en-US" dirty="0"/>
              <a:t> </a:t>
            </a:r>
            <a:r>
              <a:rPr lang="en-US" dirty="0" err="1"/>
              <a:t>eu</a:t>
            </a:r>
            <a:r>
              <a:rPr lang="en-US" dirty="0"/>
              <a:t> </a:t>
            </a:r>
            <a:r>
              <a:rPr lang="en-US" dirty="0" err="1"/>
              <a:t>pretium</a:t>
            </a:r>
            <a:r>
              <a:rPr lang="en-US" dirty="0"/>
              <a:t> </a:t>
            </a:r>
            <a:r>
              <a:rPr lang="en-US" dirty="0" err="1"/>
              <a:t>lacinia</a:t>
            </a:r>
            <a:r>
              <a:rPr lang="en-US" dirty="0"/>
              <a:t>. </a:t>
            </a:r>
            <a:r>
              <a:rPr lang="en-US" dirty="0" err="1"/>
              <a:t>Cras</a:t>
            </a:r>
            <a:r>
              <a:rPr lang="en-US" dirty="0"/>
              <a:t> vitae </a:t>
            </a:r>
            <a:r>
              <a:rPr lang="en-US" dirty="0" err="1"/>
              <a:t>justo</a:t>
            </a:r>
            <a:r>
              <a:rPr lang="en-US" dirty="0"/>
              <a:t> </a:t>
            </a:r>
            <a:r>
              <a:rPr lang="en-US" dirty="0" err="1"/>
              <a:t>quis</a:t>
            </a:r>
            <a:r>
              <a:rPr lang="en-US" dirty="0"/>
              <a:t> </a:t>
            </a:r>
            <a:r>
              <a:rPr lang="en-US" dirty="0" err="1"/>
              <a:t>nunc</a:t>
            </a:r>
            <a:r>
              <a:rPr lang="en-US" dirty="0"/>
              <a:t> </a:t>
            </a:r>
            <a:r>
              <a:rPr lang="en-US" dirty="0" err="1"/>
              <a:t>tempor</a:t>
            </a:r>
            <a:r>
              <a:rPr lang="en-US" dirty="0"/>
              <a:t> </a:t>
            </a:r>
            <a:r>
              <a:rPr lang="en-US" dirty="0" err="1"/>
              <a:t>viverra</a:t>
            </a:r>
            <a:r>
              <a:rPr lang="en-US" dirty="0"/>
              <a:t>. </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err="1"/>
              <a:t>Pellentesque</a:t>
            </a:r>
            <a:r>
              <a:rPr lang="en-US" dirty="0"/>
              <a:t> </a:t>
            </a:r>
            <a:r>
              <a:rPr lang="en-US" dirty="0" err="1"/>
              <a:t>molestie</a:t>
            </a:r>
            <a:r>
              <a:rPr lang="en-US" dirty="0"/>
              <a:t> </a:t>
            </a:r>
            <a:r>
              <a:rPr lang="en-US" dirty="0" err="1"/>
              <a:t>enim</a:t>
            </a:r>
            <a:r>
              <a:rPr lang="en-US" dirty="0"/>
              <a:t> </a:t>
            </a:r>
            <a:r>
              <a:rPr lang="en-US" dirty="0" err="1"/>
              <a:t>arcu</a:t>
            </a:r>
            <a:r>
              <a:rPr lang="en-US" dirty="0"/>
              <a:t>. </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err="1"/>
              <a:t>Etiam</a:t>
            </a:r>
            <a:r>
              <a:rPr lang="en-US" dirty="0"/>
              <a:t> </a:t>
            </a:r>
            <a:r>
              <a:rPr lang="en-US" dirty="0" err="1"/>
              <a:t>faucibus</a:t>
            </a:r>
            <a:r>
              <a:rPr lang="en-US" dirty="0"/>
              <a:t> </a:t>
            </a:r>
            <a:r>
              <a:rPr lang="en-US" dirty="0" err="1"/>
              <a:t>velit</a:t>
            </a:r>
            <a:r>
              <a:rPr lang="en-US" dirty="0"/>
              <a:t> </a:t>
            </a:r>
            <a:r>
              <a:rPr lang="en-US" dirty="0" err="1"/>
              <a:t>sed</a:t>
            </a:r>
            <a:r>
              <a:rPr lang="en-US" dirty="0"/>
              <a:t> </a:t>
            </a:r>
            <a:r>
              <a:rPr lang="en-US" dirty="0" err="1"/>
              <a:t>vehicula</a:t>
            </a:r>
            <a:r>
              <a:rPr lang="en-US" dirty="0"/>
              <a:t> </a:t>
            </a:r>
            <a:r>
              <a:rPr lang="en-US" dirty="0" err="1"/>
              <a:t>lobortis</a:t>
            </a:r>
            <a:r>
              <a:rPr lang="en-US" dirty="0"/>
              <a:t>. </a:t>
            </a:r>
            <a:r>
              <a:rPr lang="en-US" dirty="0" err="1"/>
              <a:t>Mauris</a:t>
            </a:r>
            <a:r>
              <a:rPr lang="en-US" dirty="0"/>
              <a:t> </a:t>
            </a:r>
            <a:r>
              <a:rPr lang="en-US" dirty="0" err="1"/>
              <a:t>hendrerit</a:t>
            </a:r>
            <a:r>
              <a:rPr lang="en-US" dirty="0"/>
              <a:t> </a:t>
            </a:r>
            <a:r>
              <a:rPr lang="en-US" dirty="0" err="1"/>
              <a:t>molestie</a:t>
            </a:r>
            <a:r>
              <a:rPr lang="en-US" dirty="0"/>
              <a:t> </a:t>
            </a:r>
            <a:r>
              <a:rPr lang="en-US" dirty="0" err="1"/>
              <a:t>lectus</a:t>
            </a:r>
            <a:r>
              <a:rPr lang="en-US" dirty="0"/>
              <a:t>, </a:t>
            </a:r>
            <a:r>
              <a:rPr lang="en-US" dirty="0" err="1"/>
              <a:t>faucibus</a:t>
            </a:r>
            <a:r>
              <a:rPr lang="en-US" dirty="0"/>
              <a:t> dictum </a:t>
            </a:r>
            <a:r>
              <a:rPr lang="en-US" dirty="0" err="1"/>
              <a:t>diam</a:t>
            </a:r>
            <a:r>
              <a:rPr lang="en-US" dirty="0"/>
              <a:t> </a:t>
            </a:r>
            <a:r>
              <a:rPr lang="en-US" dirty="0" err="1"/>
              <a:t>sagittis</a:t>
            </a:r>
            <a:r>
              <a:rPr lang="en-US" dirty="0"/>
              <a:t> et. </a:t>
            </a:r>
            <a:r>
              <a:rPr lang="en-US" dirty="0" err="1"/>
              <a:t>Nulla</a:t>
            </a:r>
            <a:r>
              <a:rPr lang="en-US" dirty="0"/>
              <a:t> vitae quam </a:t>
            </a:r>
            <a:r>
              <a:rPr lang="en-US" dirty="0" err="1"/>
              <a:t>feugiat</a:t>
            </a:r>
            <a:r>
              <a:rPr lang="en-US" dirty="0"/>
              <a:t>, </a:t>
            </a:r>
            <a:r>
              <a:rPr lang="en-US" dirty="0" err="1"/>
              <a:t>aliquam</a:t>
            </a:r>
            <a:r>
              <a:rPr lang="en-US" dirty="0"/>
              <a:t> </a:t>
            </a:r>
            <a:r>
              <a:rPr lang="en-US" dirty="0" err="1"/>
              <a:t>elit</a:t>
            </a:r>
            <a:r>
              <a:rPr lang="en-US" dirty="0"/>
              <a:t> et, </a:t>
            </a:r>
            <a:r>
              <a:rPr lang="en-US" dirty="0" err="1"/>
              <a:t>vehicula</a:t>
            </a:r>
            <a:r>
              <a:rPr lang="en-US" dirty="0"/>
              <a:t> diam. </a:t>
            </a:r>
            <a:r>
              <a:rPr lang="en-US" dirty="0" err="1"/>
              <a:t>Morbi</a:t>
            </a:r>
            <a:r>
              <a:rPr lang="en-US" dirty="0"/>
              <a:t> </a:t>
            </a:r>
            <a:r>
              <a:rPr lang="en-US" dirty="0" err="1"/>
              <a:t>lectus</a:t>
            </a:r>
            <a:r>
              <a:rPr lang="en-US" dirty="0"/>
              <a:t> </a:t>
            </a:r>
            <a:r>
              <a:rPr lang="en-US" dirty="0" err="1"/>
              <a:t>arcu</a:t>
            </a:r>
            <a:r>
              <a:rPr lang="en-US" dirty="0"/>
              <a:t>, </a:t>
            </a:r>
            <a:r>
              <a:rPr lang="en-US" dirty="0" err="1"/>
              <a:t>gravida</a:t>
            </a:r>
            <a:r>
              <a:rPr lang="en-US" dirty="0"/>
              <a:t> </a:t>
            </a:r>
            <a:r>
              <a:rPr lang="en-US" dirty="0" err="1"/>
              <a:t>ut</a:t>
            </a:r>
            <a:r>
              <a:rPr lang="en-US" dirty="0"/>
              <a:t> </a:t>
            </a:r>
            <a:r>
              <a:rPr lang="en-US" dirty="0" err="1"/>
              <a:t>felis</a:t>
            </a:r>
            <a:r>
              <a:rPr lang="en-US" dirty="0"/>
              <a:t> </a:t>
            </a:r>
            <a:r>
              <a:rPr lang="en-US" dirty="0" err="1"/>
              <a:t>posuere</a:t>
            </a:r>
            <a:r>
              <a:rPr lang="en-US" dirty="0"/>
              <a:t>, </a:t>
            </a:r>
            <a:r>
              <a:rPr lang="en-US" dirty="0" err="1"/>
              <a:t>aliquet</a:t>
            </a:r>
            <a:r>
              <a:rPr lang="en-US" dirty="0"/>
              <a:t> </a:t>
            </a:r>
            <a:r>
              <a:rPr lang="en-US" dirty="0" err="1"/>
              <a:t>lobortis</a:t>
            </a:r>
            <a:r>
              <a:rPr lang="en-US" dirty="0"/>
              <a:t> </a:t>
            </a:r>
            <a:r>
              <a:rPr lang="en-US" dirty="0" err="1"/>
              <a:t>nunc</a:t>
            </a:r>
            <a:r>
              <a:rPr lang="en-US" dirty="0"/>
              <a:t>. </a:t>
            </a:r>
            <a:r>
              <a:rPr lang="en-US" dirty="0" err="1"/>
              <a:t>Nulla</a:t>
            </a:r>
            <a:r>
              <a:rPr lang="en-US" dirty="0"/>
              <a:t> lacus mi, </a:t>
            </a:r>
            <a:r>
              <a:rPr lang="en-US" dirty="0" err="1"/>
              <a:t>accumsan</a:t>
            </a:r>
            <a:r>
              <a:rPr lang="en-US" dirty="0"/>
              <a:t> </a:t>
            </a:r>
            <a:r>
              <a:rPr lang="en-US" dirty="0" err="1"/>
              <a:t>tincidunt</a:t>
            </a:r>
            <a:r>
              <a:rPr lang="en-US" dirty="0"/>
              <a:t> </a:t>
            </a:r>
            <a:r>
              <a:rPr lang="en-US" dirty="0" err="1"/>
              <a:t>vulputate</a:t>
            </a:r>
            <a:r>
              <a:rPr lang="en-US" dirty="0"/>
              <a:t> et, </a:t>
            </a:r>
            <a:r>
              <a:rPr lang="en-US" dirty="0" err="1"/>
              <a:t>vulputate</a:t>
            </a:r>
            <a:r>
              <a:rPr lang="en-US" dirty="0"/>
              <a:t> </a:t>
            </a:r>
            <a:r>
              <a:rPr lang="en-US" dirty="0" err="1"/>
              <a:t>sed</a:t>
            </a:r>
            <a:r>
              <a:rPr lang="en-US" dirty="0"/>
              <a:t> </a:t>
            </a:r>
            <a:r>
              <a:rPr lang="en-US" dirty="0" err="1"/>
              <a:t>arcu</a:t>
            </a:r>
            <a:r>
              <a:rPr lang="en-US" dirty="0"/>
              <a:t>. </a:t>
            </a:r>
            <a:r>
              <a:rPr lang="en-US" dirty="0" err="1"/>
              <a:t>Aliquam</a:t>
            </a:r>
            <a:r>
              <a:rPr lang="en-US" dirty="0"/>
              <a:t> ac </a:t>
            </a:r>
            <a:r>
              <a:rPr lang="en-US" dirty="0" err="1"/>
              <a:t>lobortis</a:t>
            </a:r>
            <a:r>
              <a:rPr lang="en-US" dirty="0"/>
              <a:t> </a:t>
            </a:r>
            <a:r>
              <a:rPr lang="en-US" dirty="0" err="1"/>
              <a:t>ipsum</a:t>
            </a:r>
            <a:r>
              <a:rPr lang="en-US" dirty="0"/>
              <a:t>. </a:t>
            </a:r>
            <a:r>
              <a:rPr lang="en-US" dirty="0" err="1"/>
              <a:t>Aliquam</a:t>
            </a:r>
            <a:r>
              <a:rPr lang="en-US" dirty="0"/>
              <a:t> </a:t>
            </a:r>
            <a:r>
              <a:rPr lang="en-US" dirty="0" err="1"/>
              <a:t>erat</a:t>
            </a:r>
            <a:r>
              <a:rPr lang="en-US" dirty="0"/>
              <a:t> </a:t>
            </a:r>
            <a:r>
              <a:rPr lang="en-US" dirty="0" err="1"/>
              <a:t>volutpat</a:t>
            </a: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3396356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86E370-4144-6F44-8EB9-DDF88896697C}"/>
              </a:ext>
            </a:extLst>
          </p:cNvPr>
          <p:cNvSpPr/>
          <p:nvPr userDrawn="1"/>
        </p:nvSpPr>
        <p:spPr>
          <a:xfrm>
            <a:off x="-160638" y="667935"/>
            <a:ext cx="12813957" cy="1000897"/>
          </a:xfrm>
          <a:prstGeom prst="rect">
            <a:avLst/>
          </a:prstGeom>
          <a:solidFill>
            <a:srgbClr val="47B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4"/>
          <p:cNvSpPr>
            <a:spLocks noGrp="1"/>
          </p:cNvSpPr>
          <p:nvPr>
            <p:ph type="body" sz="quarter" idx="10" hasCustomPrompt="1"/>
          </p:nvPr>
        </p:nvSpPr>
        <p:spPr>
          <a:xfrm>
            <a:off x="1465076" y="750870"/>
            <a:ext cx="9144000" cy="835025"/>
          </a:xfrm>
          <a:prstGeom prst="rect">
            <a:avLst/>
          </a:prstGeom>
        </p:spPr>
        <p:txBody>
          <a:bodyPr/>
          <a:lstStyle>
            <a:lvl1pPr marL="0" indent="0">
              <a:buNone/>
              <a:defRPr sz="48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Page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076" y="1949823"/>
            <a:ext cx="2775253" cy="4558553"/>
          </a:xfrm>
          <a:prstGeom prst="rect">
            <a:avLst/>
          </a:prstGeom>
        </p:spPr>
      </p:pic>
      <p:sp>
        <p:nvSpPr>
          <p:cNvPr id="6" name="Text Placeholder 5"/>
          <p:cNvSpPr>
            <a:spLocks noGrp="1"/>
          </p:cNvSpPr>
          <p:nvPr>
            <p:ph type="body" sz="quarter" idx="11" hasCustomPrompt="1"/>
          </p:nvPr>
        </p:nvSpPr>
        <p:spPr>
          <a:xfrm>
            <a:off x="2196260" y="2743294"/>
            <a:ext cx="776287" cy="295275"/>
          </a:xfrm>
          <a:prstGeom prst="rect">
            <a:avLst/>
          </a:prstGeom>
          <a:solidFill>
            <a:srgbClr val="20408C"/>
          </a:solidFill>
        </p:spPr>
        <p:txBody>
          <a:bodyPr/>
          <a:lstStyle>
            <a:lvl1pPr marL="0" indent="0" algn="ctr">
              <a:buNone/>
              <a:defRPr sz="1400">
                <a:solidFill>
                  <a:schemeClr val="bg1"/>
                </a:solidFill>
              </a:defRPr>
            </a:lvl1pPr>
          </a:lstStyle>
          <a:p>
            <a:pPr lvl="0"/>
            <a:r>
              <a:rPr lang="en-US" dirty="0"/>
              <a:t>Text</a:t>
            </a:r>
          </a:p>
        </p:txBody>
      </p:sp>
      <p:sp>
        <p:nvSpPr>
          <p:cNvPr id="7" name="Text Placeholder 5"/>
          <p:cNvSpPr>
            <a:spLocks noGrp="1"/>
          </p:cNvSpPr>
          <p:nvPr>
            <p:ph type="body" sz="quarter" idx="12" hasCustomPrompt="1"/>
          </p:nvPr>
        </p:nvSpPr>
        <p:spPr>
          <a:xfrm>
            <a:off x="1808116" y="4330560"/>
            <a:ext cx="776287" cy="295275"/>
          </a:xfrm>
          <a:prstGeom prst="rect">
            <a:avLst/>
          </a:prstGeom>
          <a:solidFill>
            <a:srgbClr val="20408C"/>
          </a:solidFill>
        </p:spPr>
        <p:txBody>
          <a:bodyPr/>
          <a:lstStyle>
            <a:lvl1pPr marL="0" indent="0" algn="ctr">
              <a:buNone/>
              <a:defRPr sz="1400">
                <a:solidFill>
                  <a:schemeClr val="bg1"/>
                </a:solidFill>
              </a:defRPr>
            </a:lvl1pPr>
          </a:lstStyle>
          <a:p>
            <a:pPr lvl="0"/>
            <a:r>
              <a:rPr lang="en-US" dirty="0"/>
              <a:t>Text</a:t>
            </a:r>
          </a:p>
        </p:txBody>
      </p:sp>
      <p:sp>
        <p:nvSpPr>
          <p:cNvPr id="9" name="Text Placeholder 8"/>
          <p:cNvSpPr>
            <a:spLocks noGrp="1"/>
          </p:cNvSpPr>
          <p:nvPr>
            <p:ph type="body" sz="quarter" idx="13" hasCustomPrompt="1"/>
          </p:nvPr>
        </p:nvSpPr>
        <p:spPr>
          <a:xfrm>
            <a:off x="5270500" y="2070100"/>
            <a:ext cx="5970588" cy="348297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i="0"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8541" y="5801032"/>
            <a:ext cx="1689549" cy="857400"/>
          </a:xfrm>
          <a:prstGeom prst="rect">
            <a:avLst/>
          </a:prstGeom>
        </p:spPr>
      </p:pic>
    </p:spTree>
    <p:extLst>
      <p:ext uri="{BB962C8B-B14F-4D97-AF65-F5344CB8AC3E}">
        <p14:creationId xmlns:p14="http://schemas.microsoft.com/office/powerpoint/2010/main" val="1545564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86E370-4144-6F44-8EB9-DDF88896697C}"/>
              </a:ext>
            </a:extLst>
          </p:cNvPr>
          <p:cNvSpPr/>
          <p:nvPr userDrawn="1"/>
        </p:nvSpPr>
        <p:spPr>
          <a:xfrm>
            <a:off x="-189471" y="1376516"/>
            <a:ext cx="12381471" cy="2685767"/>
          </a:xfrm>
          <a:prstGeom prst="rect">
            <a:avLst/>
          </a:prstGeom>
          <a:solidFill>
            <a:srgbClr val="16A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34F1C8-40A4-DD42-9EA0-91A65F5E3C66}"/>
              </a:ext>
            </a:extLst>
          </p:cNvPr>
          <p:cNvSpPr/>
          <p:nvPr userDrawn="1"/>
        </p:nvSpPr>
        <p:spPr>
          <a:xfrm>
            <a:off x="6001264" y="-148282"/>
            <a:ext cx="7142205" cy="7142205"/>
          </a:xfrm>
          <a:prstGeom prst="ellipse">
            <a:avLst/>
          </a:prstGeom>
          <a:blipFill dpi="0" rotWithShape="1">
            <a:blip r:embed="rId2">
              <a:extLst>
                <a:ext uri="{28A0092B-C50C-407E-A947-70E740481C1C}">
                  <a14:useLocalDpi xmlns:a14="http://schemas.microsoft.com/office/drawing/2010/main" val="0"/>
                </a:ext>
              </a:extLst>
            </a:blip>
            <a:srcRect/>
            <a:stretch>
              <a:fillRect t="-2516" b="-30816"/>
            </a:stretch>
          </a:blipFill>
          <a:ln w="57150">
            <a:solidFill>
              <a:srgbClr val="16A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0" hasCustomPrompt="1"/>
          </p:nvPr>
        </p:nvSpPr>
        <p:spPr>
          <a:xfrm>
            <a:off x="538163" y="1519238"/>
            <a:ext cx="5176837" cy="766762"/>
          </a:xfrm>
          <a:prstGeom prst="rect">
            <a:avLst/>
          </a:prstGeom>
        </p:spPr>
        <p:txBody>
          <a:bodyPr/>
          <a:lstStyle>
            <a:lvl1pPr marL="0" indent="0">
              <a:buNone/>
              <a:defRPr sz="4800" baseline="0">
                <a:solidFill>
                  <a:schemeClr val="bg1"/>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Page Title</a:t>
            </a:r>
          </a:p>
        </p:txBody>
      </p:sp>
      <p:sp>
        <p:nvSpPr>
          <p:cNvPr id="16" name="Text Placeholder 15"/>
          <p:cNvSpPr>
            <a:spLocks noGrp="1"/>
          </p:cNvSpPr>
          <p:nvPr>
            <p:ph type="body" sz="quarter" idx="11" hasCustomPrompt="1"/>
          </p:nvPr>
        </p:nvSpPr>
        <p:spPr>
          <a:xfrm>
            <a:off x="538163" y="2595563"/>
            <a:ext cx="5176837" cy="538162"/>
          </a:xfrm>
          <a:prstGeom prst="rect">
            <a:avLst/>
          </a:prstGeom>
        </p:spPr>
        <p:txBody>
          <a:bodyPr/>
          <a:lstStyle>
            <a:lvl1pPr marL="0" indent="0">
              <a:buNone/>
              <a:defRPr baseline="0">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Page Subtitle</a:t>
            </a:r>
          </a:p>
        </p:txBody>
      </p:sp>
      <p:sp>
        <p:nvSpPr>
          <p:cNvPr id="18" name="Text Placeholder 17"/>
          <p:cNvSpPr>
            <a:spLocks noGrp="1"/>
          </p:cNvSpPr>
          <p:nvPr>
            <p:ph type="body" sz="quarter" idx="12" hasCustomPrompt="1"/>
          </p:nvPr>
        </p:nvSpPr>
        <p:spPr>
          <a:xfrm>
            <a:off x="538163" y="4424363"/>
            <a:ext cx="5056187" cy="1747837"/>
          </a:xfrm>
          <a:prstGeom prst="rect">
            <a:avLst/>
          </a:prstGeo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Nunc</a:t>
            </a:r>
            <a:r>
              <a:rPr lang="en-US" dirty="0"/>
              <a:t> </a:t>
            </a:r>
            <a:r>
              <a:rPr lang="en-US" dirty="0" err="1"/>
              <a:t>ultricies</a:t>
            </a:r>
            <a:r>
              <a:rPr lang="en-US" dirty="0"/>
              <a:t> </a:t>
            </a:r>
            <a:r>
              <a:rPr lang="en-US" dirty="0" err="1"/>
              <a:t>eleifend</a:t>
            </a:r>
            <a:r>
              <a:rPr lang="en-US" dirty="0"/>
              <a:t> ante, </a:t>
            </a:r>
            <a:r>
              <a:rPr lang="en-US" dirty="0" err="1"/>
              <a:t>vel</a:t>
            </a:r>
            <a:r>
              <a:rPr lang="en-US" dirty="0"/>
              <a:t> </a:t>
            </a:r>
            <a:r>
              <a:rPr lang="en-US" dirty="0" err="1"/>
              <a:t>laoreet</a:t>
            </a:r>
            <a:r>
              <a:rPr lang="en-US" dirty="0"/>
              <a:t> </a:t>
            </a:r>
            <a:r>
              <a:rPr lang="en-US" dirty="0" err="1"/>
              <a:t>neque</a:t>
            </a:r>
            <a:r>
              <a:rPr lang="en-US" dirty="0"/>
              <a:t> </a:t>
            </a:r>
            <a:r>
              <a:rPr lang="en-US" dirty="0" err="1"/>
              <a:t>porttitor</a:t>
            </a:r>
            <a:r>
              <a:rPr lang="en-US" dirty="0"/>
              <a:t> at. </a:t>
            </a:r>
          </a:p>
          <a:p>
            <a:pPr lvl="0"/>
            <a:endParaRPr lang="en-US" dirty="0"/>
          </a:p>
          <a:p>
            <a:pPr lvl="0"/>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954" y="-64740"/>
            <a:ext cx="3257007" cy="1652842"/>
          </a:xfrm>
          <a:prstGeom prst="rect">
            <a:avLst/>
          </a:prstGeom>
        </p:spPr>
      </p:pic>
    </p:spTree>
    <p:extLst>
      <p:ext uri="{BB962C8B-B14F-4D97-AF65-F5344CB8AC3E}">
        <p14:creationId xmlns:p14="http://schemas.microsoft.com/office/powerpoint/2010/main" val="681984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86E370-4144-6F44-8EB9-DDF88896697C}"/>
              </a:ext>
            </a:extLst>
          </p:cNvPr>
          <p:cNvSpPr/>
          <p:nvPr userDrawn="1"/>
        </p:nvSpPr>
        <p:spPr>
          <a:xfrm>
            <a:off x="10184" y="-188260"/>
            <a:ext cx="12477135" cy="5163669"/>
          </a:xfrm>
          <a:prstGeom prst="rect">
            <a:avLst/>
          </a:prstGeom>
          <a:solidFill>
            <a:srgbClr val="20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2F266C-BB61-6948-B9B3-E402380177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304" y="342516"/>
            <a:ext cx="723681" cy="723681"/>
          </a:xfrm>
          <a:prstGeom prst="rect">
            <a:avLst/>
          </a:prstGeom>
        </p:spPr>
      </p:pic>
      <p:pic>
        <p:nvPicPr>
          <p:cNvPr id="13" name="Picture 12">
            <a:extLst>
              <a:ext uri="{FF2B5EF4-FFF2-40B4-BE49-F238E27FC236}">
                <a16:creationId xmlns:a16="http://schemas.microsoft.com/office/drawing/2014/main" id="{22DBC0B1-FF57-8C4D-B065-A6260F6B64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304" y="2258848"/>
            <a:ext cx="723681" cy="723681"/>
          </a:xfrm>
          <a:prstGeom prst="rect">
            <a:avLst/>
          </a:prstGeom>
        </p:spPr>
      </p:pic>
      <p:pic>
        <p:nvPicPr>
          <p:cNvPr id="14" name="Picture 13">
            <a:extLst>
              <a:ext uri="{FF2B5EF4-FFF2-40B4-BE49-F238E27FC236}">
                <a16:creationId xmlns:a16="http://schemas.microsoft.com/office/drawing/2014/main" id="{B3834410-030C-B544-97C6-2FD41ABD36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5304" y="1300682"/>
            <a:ext cx="723681" cy="723681"/>
          </a:xfrm>
          <a:prstGeom prst="rect">
            <a:avLst/>
          </a:prstGeom>
        </p:spPr>
      </p:pic>
      <p:pic>
        <p:nvPicPr>
          <p:cNvPr id="16" name="Picture 15">
            <a:extLst>
              <a:ext uri="{FF2B5EF4-FFF2-40B4-BE49-F238E27FC236}">
                <a16:creationId xmlns:a16="http://schemas.microsoft.com/office/drawing/2014/main" id="{77F1EA8E-08F6-CA43-B9AF-951C5AE667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5304" y="3217015"/>
            <a:ext cx="723681" cy="723681"/>
          </a:xfrm>
          <a:prstGeom prst="rect">
            <a:avLst/>
          </a:prstGeom>
        </p:spPr>
      </p:pic>
      <p:sp>
        <p:nvSpPr>
          <p:cNvPr id="19" name="Text Placeholder 18"/>
          <p:cNvSpPr>
            <a:spLocks noGrp="1"/>
          </p:cNvSpPr>
          <p:nvPr>
            <p:ph type="body" sz="quarter" idx="10" hasCustomPrompt="1"/>
          </p:nvPr>
        </p:nvSpPr>
        <p:spPr>
          <a:xfrm>
            <a:off x="1693862" y="497000"/>
            <a:ext cx="6455056" cy="41471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37 Elm Street, Montpelier, VT 05602</a:t>
            </a:r>
          </a:p>
        </p:txBody>
      </p:sp>
      <p:sp>
        <p:nvSpPr>
          <p:cNvPr id="20" name="Text Placeholder 18"/>
          <p:cNvSpPr>
            <a:spLocks noGrp="1"/>
          </p:cNvSpPr>
          <p:nvPr>
            <p:ph type="body" sz="quarter" idx="11" hasCustomPrompt="1"/>
          </p:nvPr>
        </p:nvSpPr>
        <p:spPr>
          <a:xfrm>
            <a:off x="1693862" y="1455166"/>
            <a:ext cx="6455056" cy="41471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(802) 262-6124</a:t>
            </a:r>
          </a:p>
        </p:txBody>
      </p:sp>
      <p:sp>
        <p:nvSpPr>
          <p:cNvPr id="21" name="Text Placeholder 18"/>
          <p:cNvSpPr>
            <a:spLocks noGrp="1"/>
          </p:cNvSpPr>
          <p:nvPr>
            <p:ph type="body" sz="quarter" idx="12" hasCustomPrompt="1"/>
          </p:nvPr>
        </p:nvSpPr>
        <p:spPr>
          <a:xfrm>
            <a:off x="1693862" y="2413332"/>
            <a:ext cx="6455056" cy="41471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contact@vermontcarepartners.org</a:t>
            </a:r>
            <a:endParaRPr lang="en-US" dirty="0"/>
          </a:p>
        </p:txBody>
      </p:sp>
      <p:sp>
        <p:nvSpPr>
          <p:cNvPr id="22" name="Text Placeholder 18"/>
          <p:cNvSpPr>
            <a:spLocks noGrp="1"/>
          </p:cNvSpPr>
          <p:nvPr>
            <p:ph type="body" sz="quarter" idx="13" hasCustomPrompt="1"/>
          </p:nvPr>
        </p:nvSpPr>
        <p:spPr>
          <a:xfrm>
            <a:off x="1693862" y="3371499"/>
            <a:ext cx="6455056" cy="41471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www.vermontcarepartners.org</a:t>
            </a:r>
            <a:endParaRPr lang="en-US" dirty="0"/>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616745" y="5065856"/>
            <a:ext cx="3257007" cy="1652842"/>
          </a:xfrm>
          <a:prstGeom prst="rect">
            <a:avLst/>
          </a:prstGeom>
        </p:spPr>
      </p:pic>
    </p:spTree>
    <p:extLst>
      <p:ext uri="{BB962C8B-B14F-4D97-AF65-F5344CB8AC3E}">
        <p14:creationId xmlns:p14="http://schemas.microsoft.com/office/powerpoint/2010/main" val="2689708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E01A-237F-8441-9B46-0415C4A9008C}"/>
              </a:ext>
            </a:extLst>
          </p:cNvPr>
          <p:cNvSpPr>
            <a:spLocks noGrp="1"/>
          </p:cNvSpPr>
          <p:nvPr>
            <p:ph type="ctrTitle"/>
          </p:nvPr>
        </p:nvSpPr>
        <p:spPr>
          <a:xfrm>
            <a:off x="4404852" y="1122363"/>
            <a:ext cx="6263148"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43E906-7440-C84E-8DCA-6AD722058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CB14150-8BF3-A042-A6DD-AFAC5AF473F1}"/>
              </a:ext>
            </a:extLst>
          </p:cNvPr>
          <p:cNvSpPr>
            <a:spLocks noGrp="1"/>
          </p:cNvSpPr>
          <p:nvPr>
            <p:ph type="dt" sz="half" idx="10"/>
          </p:nvPr>
        </p:nvSpPr>
        <p:spPr/>
        <p:txBody>
          <a:bodyPr/>
          <a:lstStyle/>
          <a:p>
            <a:fld id="{5CB2D993-62D1-6B4D-97FB-1F3C7C963A1F}"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3D90B19-D91A-C64E-9809-F0EC8C077DD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5538D5C-9775-F84E-B3A3-70BCCB316363}"/>
              </a:ext>
            </a:extLst>
          </p:cNvPr>
          <p:cNvSpPr>
            <a:spLocks noGrp="1"/>
          </p:cNvSpPr>
          <p:nvPr>
            <p:ph type="sldNum" sz="quarter" idx="12"/>
          </p:nvPr>
        </p:nvSpPr>
        <p:spPr/>
        <p:txBody>
          <a:bodyPr/>
          <a:lstStyle/>
          <a:p>
            <a:fld id="{2F4C0FC9-DD60-3D4C-8718-4B975D372531}"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69796"/>
            <a:ext cx="3257007" cy="1652842"/>
          </a:xfrm>
          <a:prstGeom prst="rect">
            <a:avLst/>
          </a:prstGeom>
        </p:spPr>
      </p:pic>
    </p:spTree>
    <p:extLst>
      <p:ext uri="{BB962C8B-B14F-4D97-AF65-F5344CB8AC3E}">
        <p14:creationId xmlns:p14="http://schemas.microsoft.com/office/powerpoint/2010/main" val="9544804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9938-1F92-0E4B-B74E-7E45F9D8539B}"/>
              </a:ext>
            </a:extLst>
          </p:cNvPr>
          <p:cNvSpPr>
            <a:spLocks noGrp="1"/>
          </p:cNvSpPr>
          <p:nvPr>
            <p:ph type="title"/>
          </p:nvPr>
        </p:nvSpPr>
        <p:spPr>
          <a:xfrm>
            <a:off x="4038600" y="365125"/>
            <a:ext cx="73152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228443-9654-D742-820F-6E116923B7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10B4C5-D1DE-6147-AA04-E1633F3EE8BE}"/>
              </a:ext>
            </a:extLst>
          </p:cNvPr>
          <p:cNvSpPr>
            <a:spLocks noGrp="1"/>
          </p:cNvSpPr>
          <p:nvPr>
            <p:ph type="dt" sz="half" idx="10"/>
          </p:nvPr>
        </p:nvSpPr>
        <p:spPr/>
        <p:txBody>
          <a:bodyPr/>
          <a:lstStyle/>
          <a:p>
            <a:fld id="{5CB2D993-62D1-6B4D-97FB-1F3C7C963A1F}"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E16878-D694-7D45-9013-24417C8A922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F2F7347-3251-684F-8E73-F181B8DCAF8F}"/>
              </a:ext>
            </a:extLst>
          </p:cNvPr>
          <p:cNvSpPr>
            <a:spLocks noGrp="1"/>
          </p:cNvSpPr>
          <p:nvPr>
            <p:ph type="sldNum" sz="quarter" idx="12"/>
          </p:nvPr>
        </p:nvSpPr>
        <p:spPr/>
        <p:txBody>
          <a:bodyPr/>
          <a:lstStyle/>
          <a:p>
            <a:fld id="{2F4C0FC9-DD60-3D4C-8718-4B975D372531}"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561" y="201485"/>
            <a:ext cx="3257007" cy="1652842"/>
          </a:xfrm>
          <a:prstGeom prst="rect">
            <a:avLst/>
          </a:prstGeom>
        </p:spPr>
      </p:pic>
    </p:spTree>
    <p:extLst>
      <p:ext uri="{BB962C8B-B14F-4D97-AF65-F5344CB8AC3E}">
        <p14:creationId xmlns:p14="http://schemas.microsoft.com/office/powerpoint/2010/main" val="41310540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9938-1F92-0E4B-B74E-7E45F9D8539B}"/>
              </a:ext>
            </a:extLst>
          </p:cNvPr>
          <p:cNvSpPr>
            <a:spLocks noGrp="1"/>
          </p:cNvSpPr>
          <p:nvPr>
            <p:ph type="title"/>
          </p:nvPr>
        </p:nvSpPr>
        <p:spPr>
          <a:xfrm>
            <a:off x="4038600" y="365125"/>
            <a:ext cx="73152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228443-9654-D742-820F-6E116923B7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10B4C5-D1DE-6147-AA04-E1633F3EE8BE}"/>
              </a:ext>
            </a:extLst>
          </p:cNvPr>
          <p:cNvSpPr>
            <a:spLocks noGrp="1"/>
          </p:cNvSpPr>
          <p:nvPr>
            <p:ph type="dt" sz="half" idx="10"/>
          </p:nvPr>
        </p:nvSpPr>
        <p:spPr/>
        <p:txBody>
          <a:bodyPr/>
          <a:lstStyle/>
          <a:p>
            <a:fld id="{5CB2D993-62D1-6B4D-97FB-1F3C7C963A1F}" type="datetimeFigureOut">
              <a:rPr lang="en-US" smtClean="0"/>
              <a:t>10/6/2021</a:t>
            </a:fld>
            <a:endParaRPr lang="en-US"/>
          </a:p>
        </p:txBody>
      </p:sp>
      <p:sp>
        <p:nvSpPr>
          <p:cNvPr id="5" name="Footer Placeholder 4">
            <a:extLst>
              <a:ext uri="{FF2B5EF4-FFF2-40B4-BE49-F238E27FC236}">
                <a16:creationId xmlns:a16="http://schemas.microsoft.com/office/drawing/2014/main" id="{61E16878-D694-7D45-9013-24417C8A9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2F7347-3251-684F-8E73-F181B8DCAF8F}"/>
              </a:ext>
            </a:extLst>
          </p:cNvPr>
          <p:cNvSpPr>
            <a:spLocks noGrp="1"/>
          </p:cNvSpPr>
          <p:nvPr>
            <p:ph type="sldNum" sz="quarter" idx="12"/>
          </p:nvPr>
        </p:nvSpPr>
        <p:spPr/>
        <p:txBody>
          <a:bodyPr/>
          <a:lstStyle/>
          <a:p>
            <a:fld id="{2F4C0FC9-DD60-3D4C-8718-4B975D37253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561" y="201485"/>
            <a:ext cx="3257007" cy="1652842"/>
          </a:xfrm>
          <a:prstGeom prst="rect">
            <a:avLst/>
          </a:prstGeom>
        </p:spPr>
      </p:pic>
    </p:spTree>
    <p:extLst>
      <p:ext uri="{BB962C8B-B14F-4D97-AF65-F5344CB8AC3E}">
        <p14:creationId xmlns:p14="http://schemas.microsoft.com/office/powerpoint/2010/main" val="340658396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38C7-FE8D-0F4F-81BF-56A3F2E41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279CF4-A23C-AA4C-B31C-577C30A72140}"/>
              </a:ext>
            </a:extLst>
          </p:cNvPr>
          <p:cNvSpPr>
            <a:spLocks noGrp="1"/>
          </p:cNvSpPr>
          <p:nvPr>
            <p:ph type="body" idx="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7BB50E-5237-5641-8E53-D81EF5531601}"/>
              </a:ext>
            </a:extLst>
          </p:cNvPr>
          <p:cNvSpPr>
            <a:spLocks noGrp="1"/>
          </p:cNvSpPr>
          <p:nvPr>
            <p:ph type="dt" sz="half" idx="10"/>
          </p:nvPr>
        </p:nvSpPr>
        <p:spPr/>
        <p:txBody>
          <a:bodyPr/>
          <a:lstStyle/>
          <a:p>
            <a:fld id="{5CB2D993-62D1-6B4D-97FB-1F3C7C963A1F}"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DA3A57C-4435-E64F-8050-9B99965BB3D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63A0735-5F13-404C-A4A8-FEF72EE0C412}"/>
              </a:ext>
            </a:extLst>
          </p:cNvPr>
          <p:cNvSpPr>
            <a:spLocks noGrp="1"/>
          </p:cNvSpPr>
          <p:nvPr>
            <p:ph type="sldNum" sz="quarter" idx="12"/>
          </p:nvPr>
        </p:nvSpPr>
        <p:spPr/>
        <p:txBody>
          <a:bodyPr/>
          <a:lstStyle/>
          <a:p>
            <a:fld id="{2F4C0FC9-DD60-3D4C-8718-4B975D372531}"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393" y="0"/>
            <a:ext cx="3257007" cy="1652842"/>
          </a:xfrm>
          <a:prstGeom prst="rect">
            <a:avLst/>
          </a:prstGeom>
        </p:spPr>
      </p:pic>
    </p:spTree>
    <p:extLst>
      <p:ext uri="{BB962C8B-B14F-4D97-AF65-F5344CB8AC3E}">
        <p14:creationId xmlns:p14="http://schemas.microsoft.com/office/powerpoint/2010/main" val="186049749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C75F-C43B-954C-98E9-D9CC62CCDA5B}"/>
              </a:ext>
            </a:extLst>
          </p:cNvPr>
          <p:cNvSpPr>
            <a:spLocks noGrp="1"/>
          </p:cNvSpPr>
          <p:nvPr>
            <p:ph type="title"/>
          </p:nvPr>
        </p:nvSpPr>
        <p:spPr>
          <a:xfrm>
            <a:off x="3687096" y="365125"/>
            <a:ext cx="766670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CD1C1BB-6C2E-C74C-BF4D-E649773B42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83986D-4535-0245-A585-3C6206D229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E325C4-CDBD-C445-9175-8DAFFFE2F0E7}"/>
              </a:ext>
            </a:extLst>
          </p:cNvPr>
          <p:cNvSpPr>
            <a:spLocks noGrp="1"/>
          </p:cNvSpPr>
          <p:nvPr>
            <p:ph type="dt" sz="half" idx="10"/>
          </p:nvPr>
        </p:nvSpPr>
        <p:spPr/>
        <p:txBody>
          <a:bodyPr/>
          <a:lstStyle/>
          <a:p>
            <a:fld id="{5CB2D993-62D1-6B4D-97FB-1F3C7C963A1F}"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073BDC-9F39-E348-A15D-71788C854E6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1C4ED8F-C29D-7244-A52F-356F9E314349}"/>
              </a:ext>
            </a:extLst>
          </p:cNvPr>
          <p:cNvSpPr>
            <a:spLocks noGrp="1"/>
          </p:cNvSpPr>
          <p:nvPr>
            <p:ph type="sldNum" sz="quarter" idx="12"/>
          </p:nvPr>
        </p:nvSpPr>
        <p:spPr/>
        <p:txBody>
          <a:bodyPr/>
          <a:lstStyle/>
          <a:p>
            <a:fld id="{2F4C0FC9-DD60-3D4C-8718-4B975D372531}"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69796"/>
            <a:ext cx="3257007" cy="1652842"/>
          </a:xfrm>
          <a:prstGeom prst="rect">
            <a:avLst/>
          </a:prstGeom>
        </p:spPr>
      </p:pic>
    </p:spTree>
    <p:extLst>
      <p:ext uri="{BB962C8B-B14F-4D97-AF65-F5344CB8AC3E}">
        <p14:creationId xmlns:p14="http://schemas.microsoft.com/office/powerpoint/2010/main" val="347973639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9C55-7785-AA4E-A6FA-55000894983B}"/>
              </a:ext>
            </a:extLst>
          </p:cNvPr>
          <p:cNvSpPr>
            <a:spLocks noGrp="1"/>
          </p:cNvSpPr>
          <p:nvPr>
            <p:ph type="title"/>
          </p:nvPr>
        </p:nvSpPr>
        <p:spPr>
          <a:xfrm>
            <a:off x="3736258" y="365125"/>
            <a:ext cx="76191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208158-E4E6-8E4E-98C1-1B1F460283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1CDFE9-4CE6-9449-96EE-51819ADAC2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0CF2A3-D81E-934B-B6BC-E58FA67ACD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663FB3-D27A-5B40-8140-389D73C8AA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93AE9D-C0F8-764C-B51D-1094C309EEF6}"/>
              </a:ext>
            </a:extLst>
          </p:cNvPr>
          <p:cNvSpPr>
            <a:spLocks noGrp="1"/>
          </p:cNvSpPr>
          <p:nvPr>
            <p:ph type="dt" sz="half" idx="10"/>
          </p:nvPr>
        </p:nvSpPr>
        <p:spPr/>
        <p:txBody>
          <a:bodyPr/>
          <a:lstStyle/>
          <a:p>
            <a:fld id="{5CB2D993-62D1-6B4D-97FB-1F3C7C963A1F}" type="datetimeFigureOut">
              <a:rPr lang="en-US" smtClean="0">
                <a:solidFill>
                  <a:prstClr val="black">
                    <a:tint val="75000"/>
                  </a:prstClr>
                </a:solidFill>
              </a:rPr>
              <a:pPr/>
              <a:t>10/6/2021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EB5F751-F97E-8648-92CA-C98E34FDAE0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8229E47-1AC9-B149-827E-34EDAB0065B9}"/>
              </a:ext>
            </a:extLst>
          </p:cNvPr>
          <p:cNvSpPr>
            <a:spLocks noGrp="1"/>
          </p:cNvSpPr>
          <p:nvPr>
            <p:ph type="sldNum" sz="quarter" idx="12"/>
          </p:nvPr>
        </p:nvSpPr>
        <p:spPr/>
        <p:txBody>
          <a:bodyPr/>
          <a:lstStyle/>
          <a:p>
            <a:fld id="{2F4C0FC9-DD60-3D4C-8718-4B975D372531}"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289609738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D5A8-6C2B-F345-9FA2-AC1784AB56B8}"/>
              </a:ext>
            </a:extLst>
          </p:cNvPr>
          <p:cNvSpPr>
            <a:spLocks noGrp="1"/>
          </p:cNvSpPr>
          <p:nvPr>
            <p:ph type="title"/>
          </p:nvPr>
        </p:nvSpPr>
        <p:spPr>
          <a:xfrm>
            <a:off x="838200" y="1709892"/>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C479D145-CE50-8E45-B19D-B82C41F6800E}"/>
              </a:ext>
            </a:extLst>
          </p:cNvPr>
          <p:cNvSpPr>
            <a:spLocks noGrp="1"/>
          </p:cNvSpPr>
          <p:nvPr>
            <p:ph type="dt" sz="half" idx="10"/>
          </p:nvPr>
        </p:nvSpPr>
        <p:spPr/>
        <p:txBody>
          <a:bodyPr/>
          <a:lstStyle/>
          <a:p>
            <a:fld id="{5CB2D993-62D1-6B4D-97FB-1F3C7C963A1F}" type="datetimeFigureOut">
              <a:rPr lang="en-US" smtClean="0">
                <a:solidFill>
                  <a:prstClr val="black">
                    <a:tint val="75000"/>
                  </a:prstClr>
                </a:solidFill>
              </a:rPr>
              <a:pPr/>
              <a:t>10/6/2021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6F77988-ADBA-2B42-8345-145BAB316FA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0E49177-3A42-6F4B-BF44-C2ADBD15D063}"/>
              </a:ext>
            </a:extLst>
          </p:cNvPr>
          <p:cNvSpPr>
            <a:spLocks noGrp="1"/>
          </p:cNvSpPr>
          <p:nvPr>
            <p:ph type="sldNum" sz="quarter" idx="12"/>
          </p:nvPr>
        </p:nvSpPr>
        <p:spPr/>
        <p:txBody>
          <a:bodyPr/>
          <a:lstStyle/>
          <a:p>
            <a:fld id="{2F4C0FC9-DD60-3D4C-8718-4B975D372531}"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12429712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70D45A-3124-BD47-9B01-2FDC17B5909D}"/>
              </a:ext>
            </a:extLst>
          </p:cNvPr>
          <p:cNvSpPr>
            <a:spLocks noGrp="1"/>
          </p:cNvSpPr>
          <p:nvPr>
            <p:ph type="dt" sz="half" idx="10"/>
          </p:nvPr>
        </p:nvSpPr>
        <p:spPr/>
        <p:txBody>
          <a:bodyPr/>
          <a:lstStyle/>
          <a:p>
            <a:fld id="{5CB2D993-62D1-6B4D-97FB-1F3C7C963A1F}" type="datetimeFigureOut">
              <a:rPr lang="en-US" smtClean="0">
                <a:solidFill>
                  <a:prstClr val="black">
                    <a:tint val="75000"/>
                  </a:prstClr>
                </a:solidFill>
              </a:rPr>
              <a:pPr/>
              <a:t>10/6/2021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47E3B8B-1EDF-0C47-8119-CE552F4BDE4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8B55CC75-5105-144C-806D-2BA1F8BC502C}"/>
              </a:ext>
            </a:extLst>
          </p:cNvPr>
          <p:cNvSpPr>
            <a:spLocks noGrp="1"/>
          </p:cNvSpPr>
          <p:nvPr>
            <p:ph type="sldNum" sz="quarter" idx="12"/>
          </p:nvPr>
        </p:nvSpPr>
        <p:spPr/>
        <p:txBody>
          <a:bodyPr/>
          <a:lstStyle/>
          <a:p>
            <a:fld id="{2F4C0FC9-DD60-3D4C-8718-4B975D372531}" type="slidenum">
              <a:rPr lang="en-US" smtClean="0">
                <a:solidFill>
                  <a:prstClr val="black">
                    <a:tint val="75000"/>
                  </a:prstClr>
                </a:solidFill>
              </a:rPr>
              <a:pPr/>
              <a:t>‹#›</a:t>
            </a:fld>
            <a:endParaRPr lang="en-US">
              <a:solidFill>
                <a:prstClr val="black">
                  <a:tint val="75000"/>
                </a:prstClr>
              </a:solidFill>
            </a:endParaRPr>
          </a:p>
        </p:txBody>
      </p:sp>
      <p:sp>
        <p:nvSpPr>
          <p:cNvPr id="6" name="TextBox 5">
            <a:extLst>
              <a:ext uri="{FF2B5EF4-FFF2-40B4-BE49-F238E27FC236}">
                <a16:creationId xmlns:a16="http://schemas.microsoft.com/office/drawing/2014/main" id="{D4B44B73-5881-0E4D-A5BE-D3BA9301AF6A}"/>
              </a:ext>
            </a:extLst>
          </p:cNvPr>
          <p:cNvSpPr txBox="1"/>
          <p:nvPr userDrawn="1"/>
        </p:nvSpPr>
        <p:spPr>
          <a:xfrm>
            <a:off x="4146115" y="3006247"/>
            <a:ext cx="184731" cy="369332"/>
          </a:xfrm>
          <a:prstGeom prst="rect">
            <a:avLst/>
          </a:prstGeom>
          <a:noFill/>
        </p:spPr>
        <p:txBody>
          <a:bodyPr wrap="none" rtlCol="0">
            <a:spAutoFit/>
          </a:bodyPr>
          <a:lstStyle/>
          <a:p>
            <a:endParaRPr lang="en-US" dirty="0">
              <a:solidFill>
                <a:prstClr val="black"/>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97118637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7180-CF6C-9040-AA5A-9AFED4C3106C}"/>
              </a:ext>
            </a:extLst>
          </p:cNvPr>
          <p:cNvSpPr>
            <a:spLocks noGrp="1"/>
          </p:cNvSpPr>
          <p:nvPr>
            <p:ph type="title"/>
          </p:nvPr>
        </p:nvSpPr>
        <p:spPr>
          <a:xfrm>
            <a:off x="839788" y="1966452"/>
            <a:ext cx="3932237" cy="106188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D8F70E-6774-294B-978B-B56DC48C0E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F3E933-001A-4B47-861A-CF35CCD6B83F}"/>
              </a:ext>
            </a:extLst>
          </p:cNvPr>
          <p:cNvSpPr>
            <a:spLocks noGrp="1"/>
          </p:cNvSpPr>
          <p:nvPr>
            <p:ph type="body" sz="half" idx="2"/>
          </p:nvPr>
        </p:nvSpPr>
        <p:spPr>
          <a:xfrm>
            <a:off x="839788" y="3028334"/>
            <a:ext cx="3932237" cy="28406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7063F0-81EB-CC41-AD22-2711F9171503}"/>
              </a:ext>
            </a:extLst>
          </p:cNvPr>
          <p:cNvSpPr>
            <a:spLocks noGrp="1"/>
          </p:cNvSpPr>
          <p:nvPr>
            <p:ph type="dt" sz="half" idx="10"/>
          </p:nvPr>
        </p:nvSpPr>
        <p:spPr/>
        <p:txBody>
          <a:bodyPr/>
          <a:lstStyle/>
          <a:p>
            <a:fld id="{5CB2D993-62D1-6B4D-97FB-1F3C7C963A1F}"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373B0FD-14B2-5B40-B857-4B1D3767767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0A2E2B8-7C3E-3742-B3B6-5C6647B94829}"/>
              </a:ext>
            </a:extLst>
          </p:cNvPr>
          <p:cNvSpPr>
            <a:spLocks noGrp="1"/>
          </p:cNvSpPr>
          <p:nvPr>
            <p:ph type="sldNum" sz="quarter" idx="12"/>
          </p:nvPr>
        </p:nvSpPr>
        <p:spPr/>
        <p:txBody>
          <a:bodyPr/>
          <a:lstStyle/>
          <a:p>
            <a:fld id="{2F4C0FC9-DD60-3D4C-8718-4B975D372531}"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165386940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D55B-03AA-614A-9638-1BFE6D7B1EA6}"/>
              </a:ext>
            </a:extLst>
          </p:cNvPr>
          <p:cNvSpPr>
            <a:spLocks noGrp="1"/>
          </p:cNvSpPr>
          <p:nvPr>
            <p:ph type="title"/>
          </p:nvPr>
        </p:nvSpPr>
        <p:spPr>
          <a:xfrm>
            <a:off x="839788" y="1818968"/>
            <a:ext cx="3932237" cy="114054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8FDEAF-28E7-4041-B978-D29DD055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3289C78-AD68-E443-935B-5DFF82F2FB8C}"/>
              </a:ext>
            </a:extLst>
          </p:cNvPr>
          <p:cNvSpPr>
            <a:spLocks noGrp="1"/>
          </p:cNvSpPr>
          <p:nvPr>
            <p:ph type="body" sz="half" idx="2"/>
          </p:nvPr>
        </p:nvSpPr>
        <p:spPr>
          <a:xfrm>
            <a:off x="839788" y="2959510"/>
            <a:ext cx="3932237" cy="29094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07E6E6-66F6-8A4D-9E9A-2C7CF0A42A39}"/>
              </a:ext>
            </a:extLst>
          </p:cNvPr>
          <p:cNvSpPr>
            <a:spLocks noGrp="1"/>
          </p:cNvSpPr>
          <p:nvPr>
            <p:ph type="dt" sz="half" idx="10"/>
          </p:nvPr>
        </p:nvSpPr>
        <p:spPr/>
        <p:txBody>
          <a:bodyPr/>
          <a:lstStyle/>
          <a:p>
            <a:fld id="{5CB2D993-62D1-6B4D-97FB-1F3C7C963A1F}"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CB432F6-B8B1-D749-A3E4-A1B771EE0C0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BBD380F-A2BC-5A4F-B655-B62A71A8234E}"/>
              </a:ext>
            </a:extLst>
          </p:cNvPr>
          <p:cNvSpPr>
            <a:spLocks noGrp="1"/>
          </p:cNvSpPr>
          <p:nvPr>
            <p:ph type="sldNum" sz="quarter" idx="12"/>
          </p:nvPr>
        </p:nvSpPr>
        <p:spPr/>
        <p:txBody>
          <a:bodyPr/>
          <a:lstStyle/>
          <a:p>
            <a:fld id="{2F4C0FC9-DD60-3D4C-8718-4B975D372531}"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396617348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D09C-972C-3947-B9D2-8552E8F88106}"/>
              </a:ext>
            </a:extLst>
          </p:cNvPr>
          <p:cNvSpPr>
            <a:spLocks noGrp="1"/>
          </p:cNvSpPr>
          <p:nvPr>
            <p:ph type="title"/>
          </p:nvPr>
        </p:nvSpPr>
        <p:spPr>
          <a:xfrm>
            <a:off x="4237702" y="365125"/>
            <a:ext cx="7116097"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474485-6251-FF41-80B3-9D91A138A7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33FF1-0696-3840-9512-8E66E9F54D8D}"/>
              </a:ext>
            </a:extLst>
          </p:cNvPr>
          <p:cNvSpPr>
            <a:spLocks noGrp="1"/>
          </p:cNvSpPr>
          <p:nvPr>
            <p:ph type="dt" sz="half" idx="10"/>
          </p:nvPr>
        </p:nvSpPr>
        <p:spPr/>
        <p:txBody>
          <a:bodyPr/>
          <a:lstStyle/>
          <a:p>
            <a:fld id="{5CB2D993-62D1-6B4D-97FB-1F3C7C963A1F}"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B80E82A-1C74-CA49-A923-DA37D62429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2FB73D3-5101-2441-A81D-CA1454EEA4CC}"/>
              </a:ext>
            </a:extLst>
          </p:cNvPr>
          <p:cNvSpPr>
            <a:spLocks noGrp="1"/>
          </p:cNvSpPr>
          <p:nvPr>
            <p:ph type="sldNum" sz="quarter" idx="12"/>
          </p:nvPr>
        </p:nvSpPr>
        <p:spPr/>
        <p:txBody>
          <a:bodyPr/>
          <a:lstStyle/>
          <a:p>
            <a:fld id="{2F4C0FC9-DD60-3D4C-8718-4B975D372531}"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222252883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8AA6BE-60E7-4640-8261-62C565530C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0232CD-B486-574C-A657-29AC95258564}"/>
              </a:ext>
            </a:extLst>
          </p:cNvPr>
          <p:cNvSpPr>
            <a:spLocks noGrp="1"/>
          </p:cNvSpPr>
          <p:nvPr>
            <p:ph type="body" orient="vert" idx="1"/>
          </p:nvPr>
        </p:nvSpPr>
        <p:spPr>
          <a:xfrm>
            <a:off x="838200" y="2084439"/>
            <a:ext cx="7734300" cy="40925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8A8A7-058D-D148-A75A-425E64263F6A}"/>
              </a:ext>
            </a:extLst>
          </p:cNvPr>
          <p:cNvSpPr>
            <a:spLocks noGrp="1"/>
          </p:cNvSpPr>
          <p:nvPr>
            <p:ph type="dt" sz="half" idx="10"/>
          </p:nvPr>
        </p:nvSpPr>
        <p:spPr/>
        <p:txBody>
          <a:bodyPr/>
          <a:lstStyle/>
          <a:p>
            <a:fld id="{5CB2D993-62D1-6B4D-97FB-1F3C7C963A1F}"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C5EDE45-E2D2-2A4E-B07D-F0159811934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013FE26-E2B8-0F4C-8648-1149C85EB9EE}"/>
              </a:ext>
            </a:extLst>
          </p:cNvPr>
          <p:cNvSpPr>
            <a:spLocks noGrp="1"/>
          </p:cNvSpPr>
          <p:nvPr>
            <p:ph type="sldNum" sz="quarter" idx="12"/>
          </p:nvPr>
        </p:nvSpPr>
        <p:spPr/>
        <p:txBody>
          <a:bodyPr/>
          <a:lstStyle/>
          <a:p>
            <a:fld id="{2F4C0FC9-DD60-3D4C-8718-4B975D372531}"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269356808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86E370-4144-6F44-8EB9-DDF88896697C}"/>
              </a:ext>
            </a:extLst>
          </p:cNvPr>
          <p:cNvSpPr/>
          <p:nvPr userDrawn="1"/>
        </p:nvSpPr>
        <p:spPr>
          <a:xfrm>
            <a:off x="-86499" y="1742303"/>
            <a:ext cx="12477135" cy="5115697"/>
          </a:xfrm>
          <a:prstGeom prst="rect">
            <a:avLst/>
          </a:prstGeom>
          <a:solidFill>
            <a:srgbClr val="20408C"/>
          </a:solidFill>
          <a:ln>
            <a:solidFill>
              <a:srgbClr val="204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a:extLst>
              <a:ext uri="{FF2B5EF4-FFF2-40B4-BE49-F238E27FC236}">
                <a16:creationId xmlns:a16="http://schemas.microsoft.com/office/drawing/2014/main" id="{A3AB6A10-CFA5-5E4A-A6D4-F0E25B0D526F}"/>
              </a:ext>
            </a:extLst>
          </p:cNvPr>
          <p:cNvSpPr/>
          <p:nvPr userDrawn="1"/>
        </p:nvSpPr>
        <p:spPr>
          <a:xfrm>
            <a:off x="11059297" y="4534974"/>
            <a:ext cx="470020" cy="142081"/>
          </a:xfrm>
          <a:prstGeom prst="rect">
            <a:avLst/>
          </a:prstGeom>
          <a:solidFill>
            <a:srgbClr val="47B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 Placeholder 19"/>
          <p:cNvSpPr>
            <a:spLocks noGrp="1"/>
          </p:cNvSpPr>
          <p:nvPr>
            <p:ph type="body" sz="quarter" idx="10" hasCustomPrompt="1"/>
          </p:nvPr>
        </p:nvSpPr>
        <p:spPr>
          <a:xfrm>
            <a:off x="5880992" y="2796112"/>
            <a:ext cx="5648325" cy="685053"/>
          </a:xfrm>
          <a:prstGeom prst="rect">
            <a:avLst/>
          </a:prstGeom>
        </p:spPr>
        <p:txBody>
          <a:bodyPr/>
          <a:lstStyle>
            <a:lvl1pPr marL="0" indent="0" algn="r">
              <a:buNone/>
              <a:defRPr sz="4800" baseline="0">
                <a:solidFill>
                  <a:schemeClr val="bg1"/>
                </a:solidFill>
                <a:latin typeface="+mj-lt"/>
              </a:defRPr>
            </a:lvl1pPr>
          </a:lstStyle>
          <a:p>
            <a:pPr lvl="0"/>
            <a:r>
              <a:rPr lang="en-US" dirty="0"/>
              <a:t>Presentation Title</a:t>
            </a:r>
          </a:p>
        </p:txBody>
      </p:sp>
      <p:sp>
        <p:nvSpPr>
          <p:cNvPr id="21" name="Text Placeholder 19"/>
          <p:cNvSpPr>
            <a:spLocks noGrp="1"/>
          </p:cNvSpPr>
          <p:nvPr>
            <p:ph type="body" sz="quarter" idx="11" hasCustomPrompt="1"/>
          </p:nvPr>
        </p:nvSpPr>
        <p:spPr>
          <a:xfrm>
            <a:off x="5880992" y="3665543"/>
            <a:ext cx="5648325" cy="685053"/>
          </a:xfrm>
          <a:prstGeom prst="rect">
            <a:avLst/>
          </a:prstGeom>
        </p:spPr>
        <p:txBody>
          <a:bodyPr/>
          <a:lstStyle>
            <a:lvl1pPr marL="0" indent="0" algn="r">
              <a:buNone/>
              <a:defRPr sz="2800" baseline="0">
                <a:solidFill>
                  <a:schemeClr val="bg1"/>
                </a:solidFill>
                <a:latin typeface="+mj-lt"/>
              </a:defRPr>
            </a:lvl1pPr>
          </a:lstStyle>
          <a:p>
            <a:pPr lvl="0"/>
            <a:r>
              <a:rPr lang="en-US" dirty="0"/>
              <a:t>Presentation Subtitle</a:t>
            </a:r>
          </a:p>
        </p:txBody>
      </p:sp>
      <p:sp>
        <p:nvSpPr>
          <p:cNvPr id="22" name="Text Placeholder 19"/>
          <p:cNvSpPr>
            <a:spLocks noGrp="1"/>
          </p:cNvSpPr>
          <p:nvPr>
            <p:ph type="body" sz="quarter" idx="12" hasCustomPrompt="1"/>
          </p:nvPr>
        </p:nvSpPr>
        <p:spPr>
          <a:xfrm>
            <a:off x="5880992" y="5939372"/>
            <a:ext cx="5648325" cy="685053"/>
          </a:xfrm>
          <a:prstGeom prst="rect">
            <a:avLst/>
          </a:prstGeom>
        </p:spPr>
        <p:txBody>
          <a:bodyPr/>
          <a:lstStyle>
            <a:lvl1pPr marL="0" indent="0" algn="r">
              <a:buNone/>
              <a:defRPr sz="1800" baseline="0">
                <a:solidFill>
                  <a:schemeClr val="bg1"/>
                </a:solidFill>
                <a:latin typeface="+mn-lt"/>
              </a:defRPr>
            </a:lvl1pPr>
          </a:lstStyle>
          <a:p>
            <a:pPr lvl="0"/>
            <a:r>
              <a:rPr lang="en-US" dirty="0"/>
              <a:t>Names &amp; Authors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277476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38C7-FE8D-0F4F-81BF-56A3F2E41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279CF4-A23C-AA4C-B31C-577C30A72140}"/>
              </a:ext>
            </a:extLst>
          </p:cNvPr>
          <p:cNvSpPr>
            <a:spLocks noGrp="1"/>
          </p:cNvSpPr>
          <p:nvPr>
            <p:ph type="body" idx="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7BB50E-5237-5641-8E53-D81EF5531601}"/>
              </a:ext>
            </a:extLst>
          </p:cNvPr>
          <p:cNvSpPr>
            <a:spLocks noGrp="1"/>
          </p:cNvSpPr>
          <p:nvPr>
            <p:ph type="dt" sz="half" idx="10"/>
          </p:nvPr>
        </p:nvSpPr>
        <p:spPr/>
        <p:txBody>
          <a:bodyPr/>
          <a:lstStyle/>
          <a:p>
            <a:fld id="{5CB2D993-62D1-6B4D-97FB-1F3C7C963A1F}" type="datetimeFigureOut">
              <a:rPr lang="en-US" smtClean="0"/>
              <a:t>10/6/2021</a:t>
            </a:fld>
            <a:endParaRPr lang="en-US"/>
          </a:p>
        </p:txBody>
      </p:sp>
      <p:sp>
        <p:nvSpPr>
          <p:cNvPr id="5" name="Footer Placeholder 4">
            <a:extLst>
              <a:ext uri="{FF2B5EF4-FFF2-40B4-BE49-F238E27FC236}">
                <a16:creationId xmlns:a16="http://schemas.microsoft.com/office/drawing/2014/main" id="{ADA3A57C-4435-E64F-8050-9B99965BB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A0735-5F13-404C-A4A8-FEF72EE0C412}"/>
              </a:ext>
            </a:extLst>
          </p:cNvPr>
          <p:cNvSpPr>
            <a:spLocks noGrp="1"/>
          </p:cNvSpPr>
          <p:nvPr>
            <p:ph type="sldNum" sz="quarter" idx="12"/>
          </p:nvPr>
        </p:nvSpPr>
        <p:spPr/>
        <p:txBody>
          <a:bodyPr/>
          <a:lstStyle/>
          <a:p>
            <a:fld id="{2F4C0FC9-DD60-3D4C-8718-4B975D37253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393" y="0"/>
            <a:ext cx="3257007" cy="1652842"/>
          </a:xfrm>
          <a:prstGeom prst="rect">
            <a:avLst/>
          </a:prstGeom>
        </p:spPr>
      </p:pic>
    </p:spTree>
    <p:extLst>
      <p:ext uri="{BB962C8B-B14F-4D97-AF65-F5344CB8AC3E}">
        <p14:creationId xmlns:p14="http://schemas.microsoft.com/office/powerpoint/2010/main" val="693746463"/>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86E370-4144-6F44-8EB9-DDF88896697C}"/>
              </a:ext>
            </a:extLst>
          </p:cNvPr>
          <p:cNvSpPr/>
          <p:nvPr userDrawn="1"/>
        </p:nvSpPr>
        <p:spPr>
          <a:xfrm>
            <a:off x="-86498" y="-185351"/>
            <a:ext cx="2316893" cy="7043351"/>
          </a:xfrm>
          <a:prstGeom prst="rect">
            <a:avLst/>
          </a:prstGeom>
          <a:solidFill>
            <a:srgbClr val="16A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a:extLst>
              <a:ext uri="{FF2B5EF4-FFF2-40B4-BE49-F238E27FC236}">
                <a16:creationId xmlns:a16="http://schemas.microsoft.com/office/drawing/2014/main" id="{17C79551-7856-CA4F-9ECC-B8CD890F99D1}"/>
              </a:ext>
            </a:extLst>
          </p:cNvPr>
          <p:cNvSpPr/>
          <p:nvPr userDrawn="1"/>
        </p:nvSpPr>
        <p:spPr>
          <a:xfrm>
            <a:off x="0" y="-12357"/>
            <a:ext cx="2885301" cy="2885301"/>
          </a:xfrm>
          <a:prstGeom prst="ellipse">
            <a:avLst/>
          </a:prstGeom>
          <a:blipFill dpi="0" rotWithShape="1">
            <a:blip r:embed="rId2">
              <a:extLst>
                <a:ext uri="{28A0092B-C50C-407E-A947-70E740481C1C}">
                  <a14:useLocalDpi xmlns:a14="http://schemas.microsoft.com/office/drawing/2010/main" val="0"/>
                </a:ext>
              </a:extLst>
            </a:blip>
            <a:srcRect/>
            <a:stretch>
              <a:fillRect l="-16750" r="-16750"/>
            </a:stretch>
          </a:blipFill>
          <a:ln w="57150">
            <a:solidFill>
              <a:srgbClr val="16A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 Placeholder 13"/>
          <p:cNvSpPr>
            <a:spLocks noGrp="1"/>
          </p:cNvSpPr>
          <p:nvPr>
            <p:ph type="body" sz="quarter" idx="10" hasCustomPrompt="1"/>
          </p:nvPr>
        </p:nvSpPr>
        <p:spPr>
          <a:xfrm>
            <a:off x="3241675" y="1425621"/>
            <a:ext cx="8534314" cy="806355"/>
          </a:xfrm>
          <a:prstGeom prst="rect">
            <a:avLst/>
          </a:prstGeom>
        </p:spPr>
        <p:txBody>
          <a:bodyPr/>
          <a:lstStyle>
            <a:lvl1pPr marL="0" indent="0">
              <a:buNone/>
              <a:defRPr sz="4800"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Page Title</a:t>
            </a:r>
          </a:p>
        </p:txBody>
      </p:sp>
      <p:sp>
        <p:nvSpPr>
          <p:cNvPr id="15" name="Text Placeholder 13"/>
          <p:cNvSpPr>
            <a:spLocks noGrp="1"/>
          </p:cNvSpPr>
          <p:nvPr>
            <p:ph type="body" sz="quarter" idx="11" hasCustomPrompt="1"/>
          </p:nvPr>
        </p:nvSpPr>
        <p:spPr>
          <a:xfrm>
            <a:off x="3241675" y="2393800"/>
            <a:ext cx="8534314" cy="479144"/>
          </a:xfrm>
          <a:prstGeom prst="rect">
            <a:avLst/>
          </a:prstGeom>
        </p:spPr>
        <p:txBody>
          <a:bodyPr/>
          <a:lstStyle>
            <a:lvl1pPr marL="0" indent="0">
              <a:buNone/>
              <a:defRPr sz="2800"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Page Subtitle</a:t>
            </a:r>
          </a:p>
        </p:txBody>
      </p:sp>
      <p:sp>
        <p:nvSpPr>
          <p:cNvPr id="16" name="Text Placeholder 13"/>
          <p:cNvSpPr>
            <a:spLocks noGrp="1"/>
          </p:cNvSpPr>
          <p:nvPr>
            <p:ph type="body" sz="quarter" idx="12" hasCustomPrompt="1"/>
          </p:nvPr>
        </p:nvSpPr>
        <p:spPr>
          <a:xfrm>
            <a:off x="3253944" y="3096752"/>
            <a:ext cx="8534314" cy="3277154"/>
          </a:xfrm>
          <a:prstGeom prst="rect">
            <a:avLst/>
          </a:prstGeom>
        </p:spPr>
        <p:txBody>
          <a:bodyPr/>
          <a:lstStyle>
            <a:lvl1pPr marL="285750" marR="0" indent="-285750" algn="ctr" defTabSz="914400" rtl="0" eaLnBrk="1" fontAlgn="auto" latinLnBrk="0" hangingPunct="1">
              <a:lnSpc>
                <a:spcPct val="90000"/>
              </a:lnSpc>
              <a:spcBef>
                <a:spcPts val="1000"/>
              </a:spcBef>
              <a:spcAft>
                <a:spcPts val="0"/>
              </a:spcAft>
              <a:buClrTx/>
              <a:buSzTx/>
              <a:buFont typeface="Arial" charset="0"/>
              <a:buChar char="•"/>
              <a:tabLst/>
              <a:defRPr lang="en-US" sz="1600" b="0" i="0" smtClean="0">
                <a:effectLs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a:t>
            </a:r>
            <a:r>
              <a:rPr lang="en-US" dirty="0" err="1"/>
              <a:t>Nemo</a:t>
            </a:r>
            <a:r>
              <a:rPr lang="en-US" dirty="0"/>
              <a:t>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endParaRPr lang="en-US" dirty="0"/>
          </a:p>
          <a:p>
            <a:pPr marL="228600" marR="0" lvl="0" indent="-228600" algn="l" defTabSz="914400" rtl="0" eaLnBrk="1" fontAlgn="auto" latinLnBrk="0" hangingPunct="1">
              <a:lnSpc>
                <a:spcPct val="90000"/>
              </a:lnSpc>
              <a:spcBef>
                <a:spcPts val="1000"/>
              </a:spcBef>
              <a:spcAft>
                <a:spcPts val="0"/>
              </a:spcAft>
              <a:buClrTx/>
              <a:buSzTx/>
              <a:tabLst/>
              <a:defRPr/>
            </a:pPr>
            <a:r>
              <a:rPr lang="en-US" dirty="0"/>
              <a:t>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a:t>
            </a:r>
            <a:r>
              <a:rPr lang="en-US" dirty="0" err="1"/>
              <a:t>ipsum</a:t>
            </a:r>
            <a:r>
              <a:rPr lang="en-US" dirty="0"/>
              <a:t>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a:t>
            </a:r>
            <a:r>
              <a:rPr lang="en-US" dirty="0" err="1"/>
              <a:t>dolore</a:t>
            </a:r>
            <a:r>
              <a:rPr lang="en-US" dirty="0"/>
              <a:t>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endParaRPr lang="en-US" dirty="0"/>
          </a:p>
          <a:p>
            <a:pPr marL="228600" marR="0" lvl="0" indent="-228600" algn="l" defTabSz="914400" rtl="0" eaLnBrk="1" fontAlgn="auto" latinLnBrk="0" hangingPunct="1">
              <a:lnSpc>
                <a:spcPct val="90000"/>
              </a:lnSpc>
              <a:spcBef>
                <a:spcPts val="1000"/>
              </a:spcBef>
              <a:spcAft>
                <a:spcPts val="0"/>
              </a:spcAft>
              <a:buClrTx/>
              <a:buSzTx/>
              <a:tabLst/>
              <a:defRPr/>
            </a:pPr>
            <a:r>
              <a:rPr lang="en-US" dirty="0"/>
              <a:t>nostrum </a:t>
            </a:r>
            <a:r>
              <a:rPr lang="en-US" dirty="0" err="1"/>
              <a:t>exercitationem</a:t>
            </a:r>
            <a:r>
              <a:rPr lang="en-US" dirty="0"/>
              <a:t> </a:t>
            </a:r>
            <a:r>
              <a:rPr lang="en-US" dirty="0" err="1"/>
              <a:t>ullam</a:t>
            </a:r>
            <a:r>
              <a:rPr lang="en-US" dirty="0"/>
              <a:t> </a:t>
            </a:r>
            <a:r>
              <a:rPr lang="en-US" dirty="0" err="1"/>
              <a:t>corporis</a:t>
            </a:r>
            <a:r>
              <a:rPr lang="en-US" dirty="0"/>
              <a:t>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commodi</a:t>
            </a:r>
            <a:r>
              <a:rPr lang="en-US" dirty="0"/>
              <a:t> </a:t>
            </a:r>
            <a:r>
              <a:rPr lang="en-US" dirty="0" err="1"/>
              <a:t>consequatur</a:t>
            </a:r>
            <a:r>
              <a:rPr lang="en-US" dirty="0"/>
              <a:t>? </a:t>
            </a:r>
            <a:r>
              <a:rPr lang="en-US" dirty="0" err="1"/>
              <a:t>Quis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iure</a:t>
            </a:r>
            <a:r>
              <a:rPr lang="en-US" dirty="0"/>
              <a:t> </a:t>
            </a:r>
            <a:r>
              <a:rPr lang="en-US" dirty="0" err="1"/>
              <a:t>reprehenderit</a:t>
            </a:r>
            <a:r>
              <a:rPr lang="en-US" dirty="0"/>
              <a:t> qui in </a:t>
            </a:r>
            <a:r>
              <a:rPr lang="en-US" dirty="0" err="1"/>
              <a:t>ea</a:t>
            </a:r>
            <a:r>
              <a:rPr lang="en-US" dirty="0"/>
              <a:t> </a:t>
            </a:r>
            <a:r>
              <a:rPr lang="en-US" dirty="0" err="1"/>
              <a:t>voluptate</a:t>
            </a:r>
            <a:r>
              <a:rPr lang="en-US" dirty="0"/>
              <a:t> </a:t>
            </a:r>
            <a:r>
              <a:rPr lang="en-US" dirty="0" err="1"/>
              <a:t>velit</a:t>
            </a:r>
            <a:r>
              <a:rPr lang="en-US" dirty="0"/>
              <a:t> </a:t>
            </a:r>
            <a:r>
              <a:rPr lang="en-US" dirty="0" err="1"/>
              <a:t>esse</a:t>
            </a:r>
            <a:r>
              <a:rPr lang="en-US" dirty="0"/>
              <a:t> quam </a:t>
            </a:r>
            <a:r>
              <a:rPr lang="en-US" dirty="0" err="1"/>
              <a:t>nihil</a:t>
            </a:r>
            <a:r>
              <a:rPr lang="en-US" dirty="0"/>
              <a:t> </a:t>
            </a:r>
            <a:r>
              <a:rPr lang="en-US" dirty="0" err="1"/>
              <a:t>molestiae</a:t>
            </a:r>
            <a:r>
              <a:rPr lang="en-US" dirty="0"/>
              <a:t> </a:t>
            </a:r>
            <a:r>
              <a:rPr lang="en-US" dirty="0" err="1"/>
              <a:t>consequatur</a:t>
            </a:r>
            <a:r>
              <a:rPr lang="en-US" dirty="0"/>
              <a:t>, </a:t>
            </a:r>
            <a:r>
              <a:rPr lang="en-US" dirty="0" err="1"/>
              <a:t>vel</a:t>
            </a:r>
            <a:r>
              <a:rPr lang="en-US" dirty="0"/>
              <a:t> </a:t>
            </a:r>
            <a:r>
              <a:rPr lang="en-US" dirty="0" err="1"/>
              <a:t>illum</a:t>
            </a:r>
            <a:r>
              <a:rPr lang="en-US" dirty="0"/>
              <a:t> qui </a:t>
            </a:r>
            <a:r>
              <a:rPr lang="en-US" dirty="0" err="1"/>
              <a:t>dolorem</a:t>
            </a:r>
            <a:r>
              <a:rPr lang="en-US" dirty="0"/>
              <a:t> </a:t>
            </a:r>
            <a:r>
              <a:rPr lang="en-US" dirty="0" err="1"/>
              <a:t>eum</a:t>
            </a:r>
            <a:r>
              <a:rPr lang="en-US" dirty="0"/>
              <a:t> </a:t>
            </a:r>
            <a:r>
              <a:rPr lang="en-US" dirty="0" err="1"/>
              <a:t>fugiat</a:t>
            </a:r>
            <a:r>
              <a:rPr lang="en-US" dirty="0"/>
              <a:t> quo </a:t>
            </a:r>
            <a:r>
              <a:rPr lang="en-US" dirty="0" err="1"/>
              <a:t>voluptas</a:t>
            </a:r>
            <a:r>
              <a:rPr lang="en-US" dirty="0"/>
              <a:t> </a:t>
            </a:r>
            <a:r>
              <a:rPr lang="en-US" dirty="0" err="1"/>
              <a:t>nulla</a:t>
            </a:r>
            <a:r>
              <a:rPr lang="en-US" dirty="0"/>
              <a:t> </a:t>
            </a:r>
            <a:r>
              <a:rPr lang="en-US" dirty="0" err="1"/>
              <a:t>pariatur</a:t>
            </a:r>
            <a:r>
              <a:rPr lang="en-US" dirty="0"/>
              <a: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9287" y="-28526"/>
            <a:ext cx="3257007" cy="1652842"/>
          </a:xfrm>
          <a:prstGeom prst="rect">
            <a:avLst/>
          </a:prstGeom>
        </p:spPr>
      </p:pic>
    </p:spTree>
    <p:extLst>
      <p:ext uri="{BB962C8B-B14F-4D97-AF65-F5344CB8AC3E}">
        <p14:creationId xmlns:p14="http://schemas.microsoft.com/office/powerpoint/2010/main" val="2204046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86E370-4144-6F44-8EB9-DDF88896697C}"/>
              </a:ext>
            </a:extLst>
          </p:cNvPr>
          <p:cNvSpPr/>
          <p:nvPr userDrawn="1"/>
        </p:nvSpPr>
        <p:spPr>
          <a:xfrm>
            <a:off x="3903406" y="667935"/>
            <a:ext cx="8749913" cy="1000897"/>
          </a:xfrm>
          <a:prstGeom prst="rect">
            <a:avLst/>
          </a:prstGeom>
          <a:solidFill>
            <a:srgbClr val="4BA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 Placeholder 14"/>
          <p:cNvSpPr>
            <a:spLocks noGrp="1"/>
          </p:cNvSpPr>
          <p:nvPr>
            <p:ph type="body" sz="quarter" idx="10" hasCustomPrompt="1"/>
          </p:nvPr>
        </p:nvSpPr>
        <p:spPr>
          <a:xfrm>
            <a:off x="4129548" y="750870"/>
            <a:ext cx="6479528" cy="835025"/>
          </a:xfrm>
          <a:prstGeom prst="rect">
            <a:avLst/>
          </a:prstGeom>
          <a:solidFill>
            <a:srgbClr val="4BAC49"/>
          </a:solidFill>
        </p:spPr>
        <p:txBody>
          <a:bodyPr/>
          <a:lstStyle>
            <a:lvl1pPr marL="0" indent="0">
              <a:buNone/>
              <a:defRPr sz="48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Page Title</a:t>
            </a:r>
          </a:p>
        </p:txBody>
      </p:sp>
      <p:sp>
        <p:nvSpPr>
          <p:cNvPr id="17" name="Text Placeholder 16"/>
          <p:cNvSpPr>
            <a:spLocks noGrp="1"/>
          </p:cNvSpPr>
          <p:nvPr>
            <p:ph type="body" sz="quarter" idx="11" hasCustomPrompt="1"/>
          </p:nvPr>
        </p:nvSpPr>
        <p:spPr>
          <a:xfrm>
            <a:off x="1465076" y="2097835"/>
            <a:ext cx="9144000" cy="4154487"/>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1600">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err="1"/>
              <a:t>Lorem</a:t>
            </a:r>
            <a:r>
              <a:rPr lang="en-US" dirty="0"/>
              <a:t> </a:t>
            </a:r>
            <a:r>
              <a:rPr lang="en-US" dirty="0" err="1"/>
              <a:t>ipsum</a:t>
            </a:r>
            <a:r>
              <a:rPr lang="en-US" dirty="0"/>
              <a:t> dolor sit </a:t>
            </a:r>
            <a:r>
              <a:rPr lang="en-US" dirty="0" err="1"/>
              <a:t>amet</a:t>
            </a:r>
            <a:r>
              <a:rPr lang="en-US" dirty="0"/>
              <a:t> </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err="1"/>
              <a:t>consectetur</a:t>
            </a:r>
            <a:r>
              <a:rPr lang="en-US" dirty="0"/>
              <a:t> </a:t>
            </a:r>
            <a:r>
              <a:rPr lang="en-US" dirty="0" err="1"/>
              <a:t>adipiscing</a:t>
            </a:r>
            <a:r>
              <a:rPr lang="en-US" dirty="0"/>
              <a:t> </a:t>
            </a:r>
            <a:r>
              <a:rPr lang="en-US" dirty="0" err="1"/>
              <a:t>elit</a:t>
            </a:r>
            <a:r>
              <a:rPr lang="en-US" dirty="0"/>
              <a:t>. </a:t>
            </a:r>
            <a:r>
              <a:rPr lang="en-US" dirty="0" err="1"/>
              <a:t>Nunc</a:t>
            </a:r>
            <a:r>
              <a:rPr lang="en-US" dirty="0"/>
              <a:t> </a:t>
            </a:r>
            <a:r>
              <a:rPr lang="en-US" dirty="0" err="1"/>
              <a:t>ultricies</a:t>
            </a:r>
            <a:r>
              <a:rPr lang="en-US" dirty="0"/>
              <a:t> </a:t>
            </a:r>
            <a:r>
              <a:rPr lang="en-US" dirty="0" err="1"/>
              <a:t>eleifend</a:t>
            </a:r>
            <a:r>
              <a:rPr lang="en-US" dirty="0"/>
              <a:t> ante, </a:t>
            </a:r>
            <a:r>
              <a:rPr lang="en-US" dirty="0" err="1"/>
              <a:t>vel</a:t>
            </a:r>
            <a:r>
              <a:rPr lang="en-US" dirty="0"/>
              <a:t> </a:t>
            </a:r>
            <a:r>
              <a:rPr lang="en-US" dirty="0" err="1"/>
              <a:t>laoreet</a:t>
            </a:r>
            <a:r>
              <a:rPr lang="en-US" dirty="0"/>
              <a:t> </a:t>
            </a:r>
            <a:r>
              <a:rPr lang="en-US" dirty="0" err="1"/>
              <a:t>neque</a:t>
            </a:r>
            <a:r>
              <a:rPr lang="en-US" dirty="0"/>
              <a:t> </a:t>
            </a:r>
            <a:r>
              <a:rPr lang="en-US" dirty="0" err="1"/>
              <a:t>porttitor</a:t>
            </a:r>
            <a:r>
              <a:rPr lang="en-US" dirty="0"/>
              <a:t> at. </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err="1"/>
              <a:t>Nullam</a:t>
            </a:r>
            <a:r>
              <a:rPr lang="en-US" dirty="0"/>
              <a:t> non semper ligula. </a:t>
            </a:r>
            <a:r>
              <a:rPr lang="en-US" dirty="0" err="1"/>
              <a:t>Mauris</a:t>
            </a:r>
            <a:r>
              <a:rPr lang="en-US" dirty="0"/>
              <a:t> </a:t>
            </a:r>
            <a:r>
              <a:rPr lang="en-US" dirty="0" err="1"/>
              <a:t>maximus</a:t>
            </a:r>
            <a:r>
              <a:rPr lang="en-US" dirty="0"/>
              <a:t> </a:t>
            </a:r>
            <a:r>
              <a:rPr lang="en-US" dirty="0" err="1"/>
              <a:t>turpis</a:t>
            </a:r>
            <a:r>
              <a:rPr lang="en-US" dirty="0"/>
              <a:t> a </a:t>
            </a:r>
            <a:r>
              <a:rPr lang="en-US" dirty="0" err="1"/>
              <a:t>mauris</a:t>
            </a:r>
            <a:r>
              <a:rPr lang="en-US" dirty="0"/>
              <a:t> </a:t>
            </a:r>
            <a:r>
              <a:rPr lang="en-US" dirty="0" err="1"/>
              <a:t>rutrum</a:t>
            </a:r>
            <a:r>
              <a:rPr lang="en-US" dirty="0"/>
              <a:t>. </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a:t>Et </a:t>
            </a:r>
            <a:r>
              <a:rPr lang="en-US" dirty="0" err="1"/>
              <a:t>finibus</a:t>
            </a:r>
            <a:r>
              <a:rPr lang="en-US" dirty="0"/>
              <a:t> </a:t>
            </a:r>
            <a:r>
              <a:rPr lang="en-US" dirty="0" err="1"/>
              <a:t>purus</a:t>
            </a:r>
            <a:r>
              <a:rPr lang="en-US" dirty="0"/>
              <a:t> </a:t>
            </a:r>
            <a:r>
              <a:rPr lang="en-US" dirty="0" err="1"/>
              <a:t>tempor</a:t>
            </a:r>
            <a:r>
              <a:rPr lang="en-US" dirty="0"/>
              <a:t>. </a:t>
            </a:r>
            <a:r>
              <a:rPr lang="en-US" dirty="0" err="1"/>
              <a:t>Donec</a:t>
            </a:r>
            <a:r>
              <a:rPr lang="en-US" dirty="0"/>
              <a:t> </a:t>
            </a:r>
            <a:r>
              <a:rPr lang="en-US" dirty="0" err="1"/>
              <a:t>malesuada</a:t>
            </a:r>
            <a:r>
              <a:rPr lang="en-US" dirty="0"/>
              <a:t> </a:t>
            </a:r>
            <a:r>
              <a:rPr lang="en-US" dirty="0" err="1"/>
              <a:t>neque</a:t>
            </a:r>
            <a:r>
              <a:rPr lang="en-US" dirty="0"/>
              <a:t> </a:t>
            </a:r>
            <a:r>
              <a:rPr lang="en-US" dirty="0" err="1"/>
              <a:t>augue</a:t>
            </a:r>
            <a:r>
              <a:rPr lang="en-US" dirty="0"/>
              <a:t>, </a:t>
            </a:r>
            <a:r>
              <a:rPr lang="en-US" dirty="0" err="1"/>
              <a:t>eu</a:t>
            </a:r>
            <a:r>
              <a:rPr lang="en-US" dirty="0"/>
              <a:t> </a:t>
            </a:r>
            <a:r>
              <a:rPr lang="en-US" dirty="0" err="1"/>
              <a:t>scelerisque</a:t>
            </a:r>
            <a:r>
              <a:rPr lang="en-US" dirty="0"/>
              <a:t> </a:t>
            </a:r>
            <a:r>
              <a:rPr lang="en-US" dirty="0" err="1"/>
              <a:t>risus</a:t>
            </a:r>
            <a:r>
              <a:rPr lang="en-US" dirty="0"/>
              <a:t> </a:t>
            </a:r>
            <a:r>
              <a:rPr lang="en-US" dirty="0" err="1"/>
              <a:t>lobortis</a:t>
            </a:r>
            <a:r>
              <a:rPr lang="en-US" dirty="0"/>
              <a:t> </a:t>
            </a:r>
            <a:r>
              <a:rPr lang="en-US" dirty="0" err="1"/>
              <a:t>eu</a:t>
            </a:r>
            <a:r>
              <a:rPr lang="en-US" dirty="0"/>
              <a:t>. </a:t>
            </a:r>
            <a:r>
              <a:rPr lang="en-US" dirty="0" err="1"/>
              <a:t>Suspendisse</a:t>
            </a:r>
            <a:r>
              <a:rPr lang="en-US" dirty="0"/>
              <a:t> </a:t>
            </a:r>
            <a:r>
              <a:rPr lang="en-US" dirty="0" err="1"/>
              <a:t>potenti</a:t>
            </a:r>
            <a:r>
              <a:rPr lang="en-US" dirty="0"/>
              <a:t>. </a:t>
            </a:r>
            <a:r>
              <a:rPr lang="en-US" dirty="0" err="1"/>
              <a:t>Ut</a:t>
            </a:r>
            <a:r>
              <a:rPr lang="en-US" dirty="0"/>
              <a:t> </a:t>
            </a:r>
            <a:r>
              <a:rPr lang="en-US" dirty="0" err="1"/>
              <a:t>posuere</a:t>
            </a:r>
            <a:r>
              <a:rPr lang="en-US" dirty="0"/>
              <a:t> </a:t>
            </a:r>
            <a:r>
              <a:rPr lang="en-US" dirty="0" err="1"/>
              <a:t>risus</a:t>
            </a:r>
            <a:r>
              <a:rPr lang="en-US" dirty="0"/>
              <a:t> </a:t>
            </a:r>
            <a:r>
              <a:rPr lang="en-US" dirty="0" err="1"/>
              <a:t>eu</a:t>
            </a:r>
            <a:r>
              <a:rPr lang="en-US" dirty="0"/>
              <a:t> </a:t>
            </a:r>
            <a:r>
              <a:rPr lang="en-US" dirty="0" err="1"/>
              <a:t>pretium</a:t>
            </a:r>
            <a:r>
              <a:rPr lang="en-US" dirty="0"/>
              <a:t> </a:t>
            </a:r>
            <a:r>
              <a:rPr lang="en-US" dirty="0" err="1"/>
              <a:t>lacinia</a:t>
            </a:r>
            <a:r>
              <a:rPr lang="en-US" dirty="0"/>
              <a:t>. </a:t>
            </a:r>
            <a:r>
              <a:rPr lang="en-US" dirty="0" err="1"/>
              <a:t>Cras</a:t>
            </a:r>
            <a:r>
              <a:rPr lang="en-US" dirty="0"/>
              <a:t> vitae </a:t>
            </a:r>
            <a:r>
              <a:rPr lang="en-US" dirty="0" err="1"/>
              <a:t>justo</a:t>
            </a:r>
            <a:r>
              <a:rPr lang="en-US" dirty="0"/>
              <a:t> </a:t>
            </a:r>
            <a:r>
              <a:rPr lang="en-US" dirty="0" err="1"/>
              <a:t>quis</a:t>
            </a:r>
            <a:r>
              <a:rPr lang="en-US" dirty="0"/>
              <a:t> </a:t>
            </a:r>
            <a:r>
              <a:rPr lang="en-US" dirty="0" err="1"/>
              <a:t>nunc</a:t>
            </a:r>
            <a:r>
              <a:rPr lang="en-US" dirty="0"/>
              <a:t> </a:t>
            </a:r>
            <a:r>
              <a:rPr lang="en-US" dirty="0" err="1"/>
              <a:t>tempor</a:t>
            </a:r>
            <a:r>
              <a:rPr lang="en-US" dirty="0"/>
              <a:t> </a:t>
            </a:r>
            <a:r>
              <a:rPr lang="en-US" dirty="0" err="1"/>
              <a:t>viverra</a:t>
            </a:r>
            <a:r>
              <a:rPr lang="en-US" dirty="0"/>
              <a:t>. </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err="1"/>
              <a:t>Pellentesque</a:t>
            </a:r>
            <a:r>
              <a:rPr lang="en-US" dirty="0"/>
              <a:t> </a:t>
            </a:r>
            <a:r>
              <a:rPr lang="en-US" dirty="0" err="1"/>
              <a:t>molestie</a:t>
            </a:r>
            <a:r>
              <a:rPr lang="en-US" dirty="0"/>
              <a:t> </a:t>
            </a:r>
            <a:r>
              <a:rPr lang="en-US" dirty="0" err="1"/>
              <a:t>enim</a:t>
            </a:r>
            <a:r>
              <a:rPr lang="en-US" dirty="0"/>
              <a:t> </a:t>
            </a:r>
            <a:r>
              <a:rPr lang="en-US" dirty="0" err="1"/>
              <a:t>arcu</a:t>
            </a:r>
            <a:r>
              <a:rPr lang="en-US" dirty="0"/>
              <a:t>. </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err="1"/>
              <a:t>Etiam</a:t>
            </a:r>
            <a:r>
              <a:rPr lang="en-US" dirty="0"/>
              <a:t> </a:t>
            </a:r>
            <a:r>
              <a:rPr lang="en-US" dirty="0" err="1"/>
              <a:t>faucibus</a:t>
            </a:r>
            <a:r>
              <a:rPr lang="en-US" dirty="0"/>
              <a:t> </a:t>
            </a:r>
            <a:r>
              <a:rPr lang="en-US" dirty="0" err="1"/>
              <a:t>velit</a:t>
            </a:r>
            <a:r>
              <a:rPr lang="en-US" dirty="0"/>
              <a:t> </a:t>
            </a:r>
            <a:r>
              <a:rPr lang="en-US" dirty="0" err="1"/>
              <a:t>sed</a:t>
            </a:r>
            <a:r>
              <a:rPr lang="en-US" dirty="0"/>
              <a:t> </a:t>
            </a:r>
            <a:r>
              <a:rPr lang="en-US" dirty="0" err="1"/>
              <a:t>vehicula</a:t>
            </a:r>
            <a:r>
              <a:rPr lang="en-US" dirty="0"/>
              <a:t> </a:t>
            </a:r>
            <a:r>
              <a:rPr lang="en-US" dirty="0" err="1"/>
              <a:t>lobortis</a:t>
            </a:r>
            <a:r>
              <a:rPr lang="en-US" dirty="0"/>
              <a:t>. </a:t>
            </a:r>
            <a:r>
              <a:rPr lang="en-US" dirty="0" err="1"/>
              <a:t>Mauris</a:t>
            </a:r>
            <a:r>
              <a:rPr lang="en-US" dirty="0"/>
              <a:t> </a:t>
            </a:r>
            <a:r>
              <a:rPr lang="en-US" dirty="0" err="1"/>
              <a:t>hendrerit</a:t>
            </a:r>
            <a:r>
              <a:rPr lang="en-US" dirty="0"/>
              <a:t> </a:t>
            </a:r>
            <a:r>
              <a:rPr lang="en-US" dirty="0" err="1"/>
              <a:t>molestie</a:t>
            </a:r>
            <a:r>
              <a:rPr lang="en-US" dirty="0"/>
              <a:t> </a:t>
            </a:r>
            <a:r>
              <a:rPr lang="en-US" dirty="0" err="1"/>
              <a:t>lectus</a:t>
            </a:r>
            <a:r>
              <a:rPr lang="en-US" dirty="0"/>
              <a:t>, </a:t>
            </a:r>
            <a:r>
              <a:rPr lang="en-US" dirty="0" err="1"/>
              <a:t>faucibus</a:t>
            </a:r>
            <a:r>
              <a:rPr lang="en-US" dirty="0"/>
              <a:t> dictum </a:t>
            </a:r>
            <a:r>
              <a:rPr lang="en-US" dirty="0" err="1"/>
              <a:t>diam</a:t>
            </a:r>
            <a:r>
              <a:rPr lang="en-US" dirty="0"/>
              <a:t> </a:t>
            </a:r>
            <a:r>
              <a:rPr lang="en-US" dirty="0" err="1"/>
              <a:t>sagittis</a:t>
            </a:r>
            <a:r>
              <a:rPr lang="en-US" dirty="0"/>
              <a:t> et. </a:t>
            </a:r>
            <a:r>
              <a:rPr lang="en-US" dirty="0" err="1"/>
              <a:t>Nulla</a:t>
            </a:r>
            <a:r>
              <a:rPr lang="en-US" dirty="0"/>
              <a:t> vitae quam </a:t>
            </a:r>
            <a:r>
              <a:rPr lang="en-US" dirty="0" err="1"/>
              <a:t>feugiat</a:t>
            </a:r>
            <a:r>
              <a:rPr lang="en-US" dirty="0"/>
              <a:t>, </a:t>
            </a:r>
            <a:r>
              <a:rPr lang="en-US" dirty="0" err="1"/>
              <a:t>aliquam</a:t>
            </a:r>
            <a:r>
              <a:rPr lang="en-US" dirty="0"/>
              <a:t> </a:t>
            </a:r>
            <a:r>
              <a:rPr lang="en-US" dirty="0" err="1"/>
              <a:t>elit</a:t>
            </a:r>
            <a:r>
              <a:rPr lang="en-US" dirty="0"/>
              <a:t> et, </a:t>
            </a:r>
            <a:r>
              <a:rPr lang="en-US" dirty="0" err="1"/>
              <a:t>vehicula</a:t>
            </a:r>
            <a:r>
              <a:rPr lang="en-US" dirty="0"/>
              <a:t> diam. </a:t>
            </a:r>
            <a:r>
              <a:rPr lang="en-US" dirty="0" err="1"/>
              <a:t>Morbi</a:t>
            </a:r>
            <a:r>
              <a:rPr lang="en-US" dirty="0"/>
              <a:t> </a:t>
            </a:r>
            <a:r>
              <a:rPr lang="en-US" dirty="0" err="1"/>
              <a:t>lectus</a:t>
            </a:r>
            <a:r>
              <a:rPr lang="en-US" dirty="0"/>
              <a:t> </a:t>
            </a:r>
            <a:r>
              <a:rPr lang="en-US" dirty="0" err="1"/>
              <a:t>arcu</a:t>
            </a:r>
            <a:r>
              <a:rPr lang="en-US" dirty="0"/>
              <a:t>, </a:t>
            </a:r>
            <a:r>
              <a:rPr lang="en-US" dirty="0" err="1"/>
              <a:t>gravida</a:t>
            </a:r>
            <a:r>
              <a:rPr lang="en-US" dirty="0"/>
              <a:t> </a:t>
            </a:r>
            <a:r>
              <a:rPr lang="en-US" dirty="0" err="1"/>
              <a:t>ut</a:t>
            </a:r>
            <a:r>
              <a:rPr lang="en-US" dirty="0"/>
              <a:t> </a:t>
            </a:r>
            <a:r>
              <a:rPr lang="en-US" dirty="0" err="1"/>
              <a:t>felis</a:t>
            </a:r>
            <a:r>
              <a:rPr lang="en-US" dirty="0"/>
              <a:t> </a:t>
            </a:r>
            <a:r>
              <a:rPr lang="en-US" dirty="0" err="1"/>
              <a:t>posuere</a:t>
            </a:r>
            <a:r>
              <a:rPr lang="en-US" dirty="0"/>
              <a:t>, </a:t>
            </a:r>
            <a:r>
              <a:rPr lang="en-US" dirty="0" err="1"/>
              <a:t>aliquet</a:t>
            </a:r>
            <a:r>
              <a:rPr lang="en-US" dirty="0"/>
              <a:t> </a:t>
            </a:r>
            <a:r>
              <a:rPr lang="en-US" dirty="0" err="1"/>
              <a:t>lobortis</a:t>
            </a:r>
            <a:r>
              <a:rPr lang="en-US" dirty="0"/>
              <a:t> </a:t>
            </a:r>
            <a:r>
              <a:rPr lang="en-US" dirty="0" err="1"/>
              <a:t>nunc</a:t>
            </a:r>
            <a:r>
              <a:rPr lang="en-US" dirty="0"/>
              <a:t>. </a:t>
            </a:r>
            <a:r>
              <a:rPr lang="en-US" dirty="0" err="1"/>
              <a:t>Nulla</a:t>
            </a:r>
            <a:r>
              <a:rPr lang="en-US" dirty="0"/>
              <a:t> lacus mi, </a:t>
            </a:r>
            <a:r>
              <a:rPr lang="en-US" dirty="0" err="1"/>
              <a:t>accumsan</a:t>
            </a:r>
            <a:r>
              <a:rPr lang="en-US" dirty="0"/>
              <a:t> </a:t>
            </a:r>
            <a:r>
              <a:rPr lang="en-US" dirty="0" err="1"/>
              <a:t>tincidunt</a:t>
            </a:r>
            <a:r>
              <a:rPr lang="en-US" dirty="0"/>
              <a:t> </a:t>
            </a:r>
            <a:r>
              <a:rPr lang="en-US" dirty="0" err="1"/>
              <a:t>vulputate</a:t>
            </a:r>
            <a:r>
              <a:rPr lang="en-US" dirty="0"/>
              <a:t> et, </a:t>
            </a:r>
            <a:r>
              <a:rPr lang="en-US" dirty="0" err="1"/>
              <a:t>vulputate</a:t>
            </a:r>
            <a:r>
              <a:rPr lang="en-US" dirty="0"/>
              <a:t> </a:t>
            </a:r>
            <a:r>
              <a:rPr lang="en-US" dirty="0" err="1"/>
              <a:t>sed</a:t>
            </a:r>
            <a:r>
              <a:rPr lang="en-US" dirty="0"/>
              <a:t> </a:t>
            </a:r>
            <a:r>
              <a:rPr lang="en-US" dirty="0" err="1"/>
              <a:t>arcu</a:t>
            </a:r>
            <a:r>
              <a:rPr lang="en-US" dirty="0"/>
              <a:t>. </a:t>
            </a:r>
            <a:r>
              <a:rPr lang="en-US" dirty="0" err="1"/>
              <a:t>Aliquam</a:t>
            </a:r>
            <a:r>
              <a:rPr lang="en-US" dirty="0"/>
              <a:t> ac </a:t>
            </a:r>
            <a:r>
              <a:rPr lang="en-US" dirty="0" err="1"/>
              <a:t>lobortis</a:t>
            </a:r>
            <a:r>
              <a:rPr lang="en-US" dirty="0"/>
              <a:t> </a:t>
            </a:r>
            <a:r>
              <a:rPr lang="en-US" dirty="0" err="1"/>
              <a:t>ipsum</a:t>
            </a:r>
            <a:r>
              <a:rPr lang="en-US" dirty="0"/>
              <a:t>. </a:t>
            </a:r>
            <a:r>
              <a:rPr lang="en-US" dirty="0" err="1"/>
              <a:t>Aliquam</a:t>
            </a:r>
            <a:r>
              <a:rPr lang="en-US" dirty="0"/>
              <a:t> </a:t>
            </a:r>
            <a:r>
              <a:rPr lang="en-US" dirty="0" err="1"/>
              <a:t>erat</a:t>
            </a:r>
            <a:r>
              <a:rPr lang="en-US" dirty="0"/>
              <a:t> </a:t>
            </a:r>
            <a:r>
              <a:rPr lang="en-US" dirty="0" err="1"/>
              <a:t>volutpat</a:t>
            </a: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27013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86E370-4144-6F44-8EB9-DDF88896697C}"/>
              </a:ext>
            </a:extLst>
          </p:cNvPr>
          <p:cNvSpPr/>
          <p:nvPr userDrawn="1"/>
        </p:nvSpPr>
        <p:spPr>
          <a:xfrm>
            <a:off x="-160638" y="667935"/>
            <a:ext cx="12813957" cy="1000897"/>
          </a:xfrm>
          <a:prstGeom prst="rect">
            <a:avLst/>
          </a:prstGeom>
          <a:solidFill>
            <a:srgbClr val="47B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14"/>
          <p:cNvSpPr>
            <a:spLocks noGrp="1"/>
          </p:cNvSpPr>
          <p:nvPr>
            <p:ph type="body" sz="quarter" idx="10" hasCustomPrompt="1"/>
          </p:nvPr>
        </p:nvSpPr>
        <p:spPr>
          <a:xfrm>
            <a:off x="1465076" y="750870"/>
            <a:ext cx="9144000" cy="835025"/>
          </a:xfrm>
          <a:prstGeom prst="rect">
            <a:avLst/>
          </a:prstGeom>
        </p:spPr>
        <p:txBody>
          <a:bodyPr/>
          <a:lstStyle>
            <a:lvl1pPr marL="0" indent="0">
              <a:buNone/>
              <a:defRPr sz="48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Page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076" y="1949823"/>
            <a:ext cx="2775253" cy="4558553"/>
          </a:xfrm>
          <a:prstGeom prst="rect">
            <a:avLst/>
          </a:prstGeom>
        </p:spPr>
      </p:pic>
      <p:sp>
        <p:nvSpPr>
          <p:cNvPr id="6" name="Text Placeholder 5"/>
          <p:cNvSpPr>
            <a:spLocks noGrp="1"/>
          </p:cNvSpPr>
          <p:nvPr>
            <p:ph type="body" sz="quarter" idx="11" hasCustomPrompt="1"/>
          </p:nvPr>
        </p:nvSpPr>
        <p:spPr>
          <a:xfrm>
            <a:off x="2196260" y="2743294"/>
            <a:ext cx="776287" cy="295275"/>
          </a:xfrm>
          <a:prstGeom prst="rect">
            <a:avLst/>
          </a:prstGeom>
          <a:solidFill>
            <a:srgbClr val="20408C"/>
          </a:solidFill>
        </p:spPr>
        <p:txBody>
          <a:bodyPr/>
          <a:lstStyle>
            <a:lvl1pPr marL="0" indent="0" algn="ctr">
              <a:buNone/>
              <a:defRPr sz="1400">
                <a:solidFill>
                  <a:schemeClr val="bg1"/>
                </a:solidFill>
              </a:defRPr>
            </a:lvl1pPr>
          </a:lstStyle>
          <a:p>
            <a:pPr lvl="0"/>
            <a:r>
              <a:rPr lang="en-US" dirty="0"/>
              <a:t>Text</a:t>
            </a:r>
          </a:p>
        </p:txBody>
      </p:sp>
      <p:sp>
        <p:nvSpPr>
          <p:cNvPr id="7" name="Text Placeholder 5"/>
          <p:cNvSpPr>
            <a:spLocks noGrp="1"/>
          </p:cNvSpPr>
          <p:nvPr>
            <p:ph type="body" sz="quarter" idx="12" hasCustomPrompt="1"/>
          </p:nvPr>
        </p:nvSpPr>
        <p:spPr>
          <a:xfrm>
            <a:off x="1808116" y="4330560"/>
            <a:ext cx="776287" cy="295275"/>
          </a:xfrm>
          <a:prstGeom prst="rect">
            <a:avLst/>
          </a:prstGeom>
          <a:solidFill>
            <a:srgbClr val="20408C"/>
          </a:solidFill>
        </p:spPr>
        <p:txBody>
          <a:bodyPr/>
          <a:lstStyle>
            <a:lvl1pPr marL="0" indent="0" algn="ctr">
              <a:buNone/>
              <a:defRPr sz="1400">
                <a:solidFill>
                  <a:schemeClr val="bg1"/>
                </a:solidFill>
              </a:defRPr>
            </a:lvl1pPr>
          </a:lstStyle>
          <a:p>
            <a:pPr lvl="0"/>
            <a:r>
              <a:rPr lang="en-US" dirty="0"/>
              <a:t>Text</a:t>
            </a:r>
          </a:p>
        </p:txBody>
      </p:sp>
      <p:sp>
        <p:nvSpPr>
          <p:cNvPr id="9" name="Text Placeholder 8"/>
          <p:cNvSpPr>
            <a:spLocks noGrp="1"/>
          </p:cNvSpPr>
          <p:nvPr>
            <p:ph type="body" sz="quarter" idx="13" hasCustomPrompt="1"/>
          </p:nvPr>
        </p:nvSpPr>
        <p:spPr>
          <a:xfrm>
            <a:off x="5270500" y="2070100"/>
            <a:ext cx="5970588" cy="348297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i="0"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8541" y="5801032"/>
            <a:ext cx="1689549" cy="857400"/>
          </a:xfrm>
          <a:prstGeom prst="rect">
            <a:avLst/>
          </a:prstGeom>
        </p:spPr>
      </p:pic>
    </p:spTree>
    <p:extLst>
      <p:ext uri="{BB962C8B-B14F-4D97-AF65-F5344CB8AC3E}">
        <p14:creationId xmlns:p14="http://schemas.microsoft.com/office/powerpoint/2010/main" val="3698822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86E370-4144-6F44-8EB9-DDF88896697C}"/>
              </a:ext>
            </a:extLst>
          </p:cNvPr>
          <p:cNvSpPr/>
          <p:nvPr userDrawn="1"/>
        </p:nvSpPr>
        <p:spPr>
          <a:xfrm>
            <a:off x="-189471" y="1376516"/>
            <a:ext cx="12381471" cy="2685767"/>
          </a:xfrm>
          <a:prstGeom prst="rect">
            <a:avLst/>
          </a:prstGeom>
          <a:solidFill>
            <a:srgbClr val="16A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a:extLst>
              <a:ext uri="{FF2B5EF4-FFF2-40B4-BE49-F238E27FC236}">
                <a16:creationId xmlns:a16="http://schemas.microsoft.com/office/drawing/2014/main" id="{4234F1C8-40A4-DD42-9EA0-91A65F5E3C66}"/>
              </a:ext>
            </a:extLst>
          </p:cNvPr>
          <p:cNvSpPr/>
          <p:nvPr userDrawn="1"/>
        </p:nvSpPr>
        <p:spPr>
          <a:xfrm>
            <a:off x="6001264" y="-148282"/>
            <a:ext cx="7142205" cy="7142205"/>
          </a:xfrm>
          <a:prstGeom prst="ellipse">
            <a:avLst/>
          </a:prstGeom>
          <a:blipFill dpi="0" rotWithShape="1">
            <a:blip r:embed="rId2">
              <a:extLst>
                <a:ext uri="{28A0092B-C50C-407E-A947-70E740481C1C}">
                  <a14:useLocalDpi xmlns:a14="http://schemas.microsoft.com/office/drawing/2010/main" val="0"/>
                </a:ext>
              </a:extLst>
            </a:blip>
            <a:srcRect/>
            <a:stretch>
              <a:fillRect t="-2516" b="-30816"/>
            </a:stretch>
          </a:blipFill>
          <a:ln w="57150">
            <a:solidFill>
              <a:srgbClr val="16A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 Placeholder 13"/>
          <p:cNvSpPr>
            <a:spLocks noGrp="1"/>
          </p:cNvSpPr>
          <p:nvPr>
            <p:ph type="body" sz="quarter" idx="10" hasCustomPrompt="1"/>
          </p:nvPr>
        </p:nvSpPr>
        <p:spPr>
          <a:xfrm>
            <a:off x="538163" y="1519238"/>
            <a:ext cx="5176837" cy="766762"/>
          </a:xfrm>
          <a:prstGeom prst="rect">
            <a:avLst/>
          </a:prstGeom>
        </p:spPr>
        <p:txBody>
          <a:bodyPr/>
          <a:lstStyle>
            <a:lvl1pPr marL="0" indent="0">
              <a:buNone/>
              <a:defRPr sz="4800" baseline="0">
                <a:solidFill>
                  <a:schemeClr val="bg1"/>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Page Title</a:t>
            </a:r>
          </a:p>
        </p:txBody>
      </p:sp>
      <p:sp>
        <p:nvSpPr>
          <p:cNvPr id="16" name="Text Placeholder 15"/>
          <p:cNvSpPr>
            <a:spLocks noGrp="1"/>
          </p:cNvSpPr>
          <p:nvPr>
            <p:ph type="body" sz="quarter" idx="11" hasCustomPrompt="1"/>
          </p:nvPr>
        </p:nvSpPr>
        <p:spPr>
          <a:xfrm>
            <a:off x="538163" y="2595563"/>
            <a:ext cx="5176837" cy="538162"/>
          </a:xfrm>
          <a:prstGeom prst="rect">
            <a:avLst/>
          </a:prstGeom>
        </p:spPr>
        <p:txBody>
          <a:bodyPr/>
          <a:lstStyle>
            <a:lvl1pPr marL="0" indent="0">
              <a:buNone/>
              <a:defRPr baseline="0">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Page Subtitle</a:t>
            </a:r>
          </a:p>
        </p:txBody>
      </p:sp>
      <p:sp>
        <p:nvSpPr>
          <p:cNvPr id="18" name="Text Placeholder 17"/>
          <p:cNvSpPr>
            <a:spLocks noGrp="1"/>
          </p:cNvSpPr>
          <p:nvPr>
            <p:ph type="body" sz="quarter" idx="12" hasCustomPrompt="1"/>
          </p:nvPr>
        </p:nvSpPr>
        <p:spPr>
          <a:xfrm>
            <a:off x="538163" y="4424363"/>
            <a:ext cx="5056187" cy="1747837"/>
          </a:xfrm>
          <a:prstGeom prst="rect">
            <a:avLst/>
          </a:prstGeo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Nunc</a:t>
            </a:r>
            <a:r>
              <a:rPr lang="en-US" dirty="0"/>
              <a:t> </a:t>
            </a:r>
            <a:r>
              <a:rPr lang="en-US" dirty="0" err="1"/>
              <a:t>ultricies</a:t>
            </a:r>
            <a:r>
              <a:rPr lang="en-US" dirty="0"/>
              <a:t> </a:t>
            </a:r>
            <a:r>
              <a:rPr lang="en-US" dirty="0" err="1"/>
              <a:t>eleifend</a:t>
            </a:r>
            <a:r>
              <a:rPr lang="en-US" dirty="0"/>
              <a:t> ante, </a:t>
            </a:r>
            <a:r>
              <a:rPr lang="en-US" dirty="0" err="1"/>
              <a:t>vel</a:t>
            </a:r>
            <a:r>
              <a:rPr lang="en-US" dirty="0"/>
              <a:t> </a:t>
            </a:r>
            <a:r>
              <a:rPr lang="en-US" dirty="0" err="1"/>
              <a:t>laoreet</a:t>
            </a:r>
            <a:r>
              <a:rPr lang="en-US" dirty="0"/>
              <a:t> </a:t>
            </a:r>
            <a:r>
              <a:rPr lang="en-US" dirty="0" err="1"/>
              <a:t>neque</a:t>
            </a:r>
            <a:r>
              <a:rPr lang="en-US" dirty="0"/>
              <a:t> </a:t>
            </a:r>
            <a:r>
              <a:rPr lang="en-US" dirty="0" err="1"/>
              <a:t>porttitor</a:t>
            </a:r>
            <a:r>
              <a:rPr lang="en-US" dirty="0"/>
              <a:t> at. </a:t>
            </a:r>
          </a:p>
          <a:p>
            <a:pPr lvl="0"/>
            <a:endParaRPr lang="en-US" dirty="0"/>
          </a:p>
          <a:p>
            <a:pPr lvl="0"/>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954" y="-64740"/>
            <a:ext cx="3257007" cy="1652842"/>
          </a:xfrm>
          <a:prstGeom prst="rect">
            <a:avLst/>
          </a:prstGeom>
        </p:spPr>
      </p:pic>
    </p:spTree>
    <p:extLst>
      <p:ext uri="{BB962C8B-B14F-4D97-AF65-F5344CB8AC3E}">
        <p14:creationId xmlns:p14="http://schemas.microsoft.com/office/powerpoint/2010/main" val="720009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86E370-4144-6F44-8EB9-DDF88896697C}"/>
              </a:ext>
            </a:extLst>
          </p:cNvPr>
          <p:cNvSpPr/>
          <p:nvPr userDrawn="1"/>
        </p:nvSpPr>
        <p:spPr>
          <a:xfrm>
            <a:off x="10184" y="-188260"/>
            <a:ext cx="12477135" cy="5163669"/>
          </a:xfrm>
          <a:prstGeom prst="rect">
            <a:avLst/>
          </a:prstGeom>
          <a:solidFill>
            <a:srgbClr val="20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a:extLst>
              <a:ext uri="{FF2B5EF4-FFF2-40B4-BE49-F238E27FC236}">
                <a16:creationId xmlns:a16="http://schemas.microsoft.com/office/drawing/2014/main" id="{C52F266C-BB61-6948-B9B3-E402380177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304" y="342516"/>
            <a:ext cx="723681" cy="723681"/>
          </a:xfrm>
          <a:prstGeom prst="rect">
            <a:avLst/>
          </a:prstGeom>
        </p:spPr>
      </p:pic>
      <p:pic>
        <p:nvPicPr>
          <p:cNvPr id="13" name="Picture 12">
            <a:extLst>
              <a:ext uri="{FF2B5EF4-FFF2-40B4-BE49-F238E27FC236}">
                <a16:creationId xmlns:a16="http://schemas.microsoft.com/office/drawing/2014/main" id="{22DBC0B1-FF57-8C4D-B065-A6260F6B64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304" y="2258848"/>
            <a:ext cx="723681" cy="723681"/>
          </a:xfrm>
          <a:prstGeom prst="rect">
            <a:avLst/>
          </a:prstGeom>
        </p:spPr>
      </p:pic>
      <p:pic>
        <p:nvPicPr>
          <p:cNvPr id="14" name="Picture 13">
            <a:extLst>
              <a:ext uri="{FF2B5EF4-FFF2-40B4-BE49-F238E27FC236}">
                <a16:creationId xmlns:a16="http://schemas.microsoft.com/office/drawing/2014/main" id="{B3834410-030C-B544-97C6-2FD41ABD36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5304" y="1300682"/>
            <a:ext cx="723681" cy="723681"/>
          </a:xfrm>
          <a:prstGeom prst="rect">
            <a:avLst/>
          </a:prstGeom>
        </p:spPr>
      </p:pic>
      <p:pic>
        <p:nvPicPr>
          <p:cNvPr id="16" name="Picture 15">
            <a:extLst>
              <a:ext uri="{FF2B5EF4-FFF2-40B4-BE49-F238E27FC236}">
                <a16:creationId xmlns:a16="http://schemas.microsoft.com/office/drawing/2014/main" id="{77F1EA8E-08F6-CA43-B9AF-951C5AE667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5304" y="3217015"/>
            <a:ext cx="723681" cy="723681"/>
          </a:xfrm>
          <a:prstGeom prst="rect">
            <a:avLst/>
          </a:prstGeom>
        </p:spPr>
      </p:pic>
      <p:sp>
        <p:nvSpPr>
          <p:cNvPr id="19" name="Text Placeholder 18"/>
          <p:cNvSpPr>
            <a:spLocks noGrp="1"/>
          </p:cNvSpPr>
          <p:nvPr>
            <p:ph type="body" sz="quarter" idx="10" hasCustomPrompt="1"/>
          </p:nvPr>
        </p:nvSpPr>
        <p:spPr>
          <a:xfrm>
            <a:off x="1693862" y="497000"/>
            <a:ext cx="6455056" cy="41471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37 Elm Street, Montpelier, VT 05602</a:t>
            </a:r>
          </a:p>
        </p:txBody>
      </p:sp>
      <p:sp>
        <p:nvSpPr>
          <p:cNvPr id="20" name="Text Placeholder 18"/>
          <p:cNvSpPr>
            <a:spLocks noGrp="1"/>
          </p:cNvSpPr>
          <p:nvPr>
            <p:ph type="body" sz="quarter" idx="11" hasCustomPrompt="1"/>
          </p:nvPr>
        </p:nvSpPr>
        <p:spPr>
          <a:xfrm>
            <a:off x="1693862" y="1455166"/>
            <a:ext cx="6455056" cy="41471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(802) 262-6124</a:t>
            </a:r>
          </a:p>
        </p:txBody>
      </p:sp>
      <p:sp>
        <p:nvSpPr>
          <p:cNvPr id="21" name="Text Placeholder 18"/>
          <p:cNvSpPr>
            <a:spLocks noGrp="1"/>
          </p:cNvSpPr>
          <p:nvPr>
            <p:ph type="body" sz="quarter" idx="12" hasCustomPrompt="1"/>
          </p:nvPr>
        </p:nvSpPr>
        <p:spPr>
          <a:xfrm>
            <a:off x="1693862" y="2413332"/>
            <a:ext cx="6455056" cy="41471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contact@vermontcarepartners.org</a:t>
            </a:r>
            <a:endParaRPr lang="en-US" dirty="0"/>
          </a:p>
        </p:txBody>
      </p:sp>
      <p:sp>
        <p:nvSpPr>
          <p:cNvPr id="22" name="Text Placeholder 18"/>
          <p:cNvSpPr>
            <a:spLocks noGrp="1"/>
          </p:cNvSpPr>
          <p:nvPr>
            <p:ph type="body" sz="quarter" idx="13" hasCustomPrompt="1"/>
          </p:nvPr>
        </p:nvSpPr>
        <p:spPr>
          <a:xfrm>
            <a:off x="1693862" y="3371499"/>
            <a:ext cx="6455056" cy="41471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www.vermontcarepartners.org</a:t>
            </a:r>
            <a:endParaRPr lang="en-US" dirty="0"/>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616745" y="5065856"/>
            <a:ext cx="3257007" cy="1652842"/>
          </a:xfrm>
          <a:prstGeom prst="rect">
            <a:avLst/>
          </a:prstGeom>
        </p:spPr>
      </p:pic>
    </p:spTree>
    <p:extLst>
      <p:ext uri="{BB962C8B-B14F-4D97-AF65-F5344CB8AC3E}">
        <p14:creationId xmlns:p14="http://schemas.microsoft.com/office/powerpoint/2010/main" val="277507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C75F-C43B-954C-98E9-D9CC62CCDA5B}"/>
              </a:ext>
            </a:extLst>
          </p:cNvPr>
          <p:cNvSpPr>
            <a:spLocks noGrp="1"/>
          </p:cNvSpPr>
          <p:nvPr>
            <p:ph type="title"/>
          </p:nvPr>
        </p:nvSpPr>
        <p:spPr>
          <a:xfrm>
            <a:off x="3687096" y="365125"/>
            <a:ext cx="766670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CD1C1BB-6C2E-C74C-BF4D-E649773B42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83986D-4535-0245-A585-3C6206D229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E325C4-CDBD-C445-9175-8DAFFFE2F0E7}"/>
              </a:ext>
            </a:extLst>
          </p:cNvPr>
          <p:cNvSpPr>
            <a:spLocks noGrp="1"/>
          </p:cNvSpPr>
          <p:nvPr>
            <p:ph type="dt" sz="half" idx="10"/>
          </p:nvPr>
        </p:nvSpPr>
        <p:spPr/>
        <p:txBody>
          <a:bodyPr/>
          <a:lstStyle/>
          <a:p>
            <a:fld id="{5CB2D993-62D1-6B4D-97FB-1F3C7C963A1F}" type="datetimeFigureOut">
              <a:rPr lang="en-US" smtClean="0"/>
              <a:t>10/6/2021</a:t>
            </a:fld>
            <a:endParaRPr lang="en-US"/>
          </a:p>
        </p:txBody>
      </p:sp>
      <p:sp>
        <p:nvSpPr>
          <p:cNvPr id="6" name="Footer Placeholder 5">
            <a:extLst>
              <a:ext uri="{FF2B5EF4-FFF2-40B4-BE49-F238E27FC236}">
                <a16:creationId xmlns:a16="http://schemas.microsoft.com/office/drawing/2014/main" id="{86073BDC-9F39-E348-A15D-71788C854E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4ED8F-C29D-7244-A52F-356F9E314349}"/>
              </a:ext>
            </a:extLst>
          </p:cNvPr>
          <p:cNvSpPr>
            <a:spLocks noGrp="1"/>
          </p:cNvSpPr>
          <p:nvPr>
            <p:ph type="sldNum" sz="quarter" idx="12"/>
          </p:nvPr>
        </p:nvSpPr>
        <p:spPr/>
        <p:txBody>
          <a:bodyPr/>
          <a:lstStyle/>
          <a:p>
            <a:fld id="{2F4C0FC9-DD60-3D4C-8718-4B975D372531}"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69796"/>
            <a:ext cx="3257007" cy="1652842"/>
          </a:xfrm>
          <a:prstGeom prst="rect">
            <a:avLst/>
          </a:prstGeom>
        </p:spPr>
      </p:pic>
    </p:spTree>
    <p:extLst>
      <p:ext uri="{BB962C8B-B14F-4D97-AF65-F5344CB8AC3E}">
        <p14:creationId xmlns:p14="http://schemas.microsoft.com/office/powerpoint/2010/main" val="2346510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9C55-7785-AA4E-A6FA-55000894983B}"/>
              </a:ext>
            </a:extLst>
          </p:cNvPr>
          <p:cNvSpPr>
            <a:spLocks noGrp="1"/>
          </p:cNvSpPr>
          <p:nvPr>
            <p:ph type="title"/>
          </p:nvPr>
        </p:nvSpPr>
        <p:spPr>
          <a:xfrm>
            <a:off x="3736258" y="365125"/>
            <a:ext cx="76191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208158-E4E6-8E4E-98C1-1B1F460283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1CDFE9-4CE6-9449-96EE-51819ADAC2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0CF2A3-D81E-934B-B6BC-E58FA67ACD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663FB3-D27A-5B40-8140-389D73C8AA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93AE9D-C0F8-764C-B51D-1094C309EEF6}"/>
              </a:ext>
            </a:extLst>
          </p:cNvPr>
          <p:cNvSpPr>
            <a:spLocks noGrp="1"/>
          </p:cNvSpPr>
          <p:nvPr>
            <p:ph type="dt" sz="half" idx="10"/>
          </p:nvPr>
        </p:nvSpPr>
        <p:spPr/>
        <p:txBody>
          <a:bodyPr/>
          <a:lstStyle/>
          <a:p>
            <a:fld id="{5CB2D993-62D1-6B4D-97FB-1F3C7C963A1F}" type="datetimeFigureOut">
              <a:rPr lang="en-US" smtClean="0"/>
              <a:t>10/6/2021</a:t>
            </a:fld>
            <a:endParaRPr lang="en-US"/>
          </a:p>
        </p:txBody>
      </p:sp>
      <p:sp>
        <p:nvSpPr>
          <p:cNvPr id="8" name="Footer Placeholder 7">
            <a:extLst>
              <a:ext uri="{FF2B5EF4-FFF2-40B4-BE49-F238E27FC236}">
                <a16:creationId xmlns:a16="http://schemas.microsoft.com/office/drawing/2014/main" id="{1EB5F751-F97E-8648-92CA-C98E34FDAE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229E47-1AC9-B149-827E-34EDAB0065B9}"/>
              </a:ext>
            </a:extLst>
          </p:cNvPr>
          <p:cNvSpPr>
            <a:spLocks noGrp="1"/>
          </p:cNvSpPr>
          <p:nvPr>
            <p:ph type="sldNum" sz="quarter" idx="12"/>
          </p:nvPr>
        </p:nvSpPr>
        <p:spPr/>
        <p:txBody>
          <a:bodyPr/>
          <a:lstStyle/>
          <a:p>
            <a:fld id="{2F4C0FC9-DD60-3D4C-8718-4B975D372531}"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34679259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D5A8-6C2B-F345-9FA2-AC1784AB56B8}"/>
              </a:ext>
            </a:extLst>
          </p:cNvPr>
          <p:cNvSpPr>
            <a:spLocks noGrp="1"/>
          </p:cNvSpPr>
          <p:nvPr>
            <p:ph type="title"/>
          </p:nvPr>
        </p:nvSpPr>
        <p:spPr>
          <a:xfrm>
            <a:off x="838200" y="1709892"/>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C479D145-CE50-8E45-B19D-B82C41F6800E}"/>
              </a:ext>
            </a:extLst>
          </p:cNvPr>
          <p:cNvSpPr>
            <a:spLocks noGrp="1"/>
          </p:cNvSpPr>
          <p:nvPr>
            <p:ph type="dt" sz="half" idx="10"/>
          </p:nvPr>
        </p:nvSpPr>
        <p:spPr/>
        <p:txBody>
          <a:bodyPr/>
          <a:lstStyle/>
          <a:p>
            <a:fld id="{5CB2D993-62D1-6B4D-97FB-1F3C7C963A1F}" type="datetimeFigureOut">
              <a:rPr lang="en-US" smtClean="0"/>
              <a:t>10/6/2021</a:t>
            </a:fld>
            <a:endParaRPr lang="en-US"/>
          </a:p>
        </p:txBody>
      </p:sp>
      <p:sp>
        <p:nvSpPr>
          <p:cNvPr id="4" name="Footer Placeholder 3">
            <a:extLst>
              <a:ext uri="{FF2B5EF4-FFF2-40B4-BE49-F238E27FC236}">
                <a16:creationId xmlns:a16="http://schemas.microsoft.com/office/drawing/2014/main" id="{D6F77988-ADBA-2B42-8345-145BAB316F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49177-3A42-6F4B-BF44-C2ADBD15D063}"/>
              </a:ext>
            </a:extLst>
          </p:cNvPr>
          <p:cNvSpPr>
            <a:spLocks noGrp="1"/>
          </p:cNvSpPr>
          <p:nvPr>
            <p:ph type="sldNum" sz="quarter" idx="12"/>
          </p:nvPr>
        </p:nvSpPr>
        <p:spPr/>
        <p:txBody>
          <a:bodyPr/>
          <a:lstStyle/>
          <a:p>
            <a:fld id="{2F4C0FC9-DD60-3D4C-8718-4B975D372531}"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19759107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70D45A-3124-BD47-9B01-2FDC17B5909D}"/>
              </a:ext>
            </a:extLst>
          </p:cNvPr>
          <p:cNvSpPr>
            <a:spLocks noGrp="1"/>
          </p:cNvSpPr>
          <p:nvPr>
            <p:ph type="dt" sz="half" idx="10"/>
          </p:nvPr>
        </p:nvSpPr>
        <p:spPr/>
        <p:txBody>
          <a:bodyPr/>
          <a:lstStyle/>
          <a:p>
            <a:fld id="{5CB2D993-62D1-6B4D-97FB-1F3C7C963A1F}" type="datetimeFigureOut">
              <a:rPr lang="en-US" smtClean="0"/>
              <a:t>10/6/2021</a:t>
            </a:fld>
            <a:endParaRPr lang="en-US"/>
          </a:p>
        </p:txBody>
      </p:sp>
      <p:sp>
        <p:nvSpPr>
          <p:cNvPr id="3" name="Footer Placeholder 2">
            <a:extLst>
              <a:ext uri="{FF2B5EF4-FFF2-40B4-BE49-F238E27FC236}">
                <a16:creationId xmlns:a16="http://schemas.microsoft.com/office/drawing/2014/main" id="{347E3B8B-1EDF-0C47-8119-CE552F4BDE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55CC75-5105-144C-806D-2BA1F8BC502C}"/>
              </a:ext>
            </a:extLst>
          </p:cNvPr>
          <p:cNvSpPr>
            <a:spLocks noGrp="1"/>
          </p:cNvSpPr>
          <p:nvPr>
            <p:ph type="sldNum" sz="quarter" idx="12"/>
          </p:nvPr>
        </p:nvSpPr>
        <p:spPr/>
        <p:txBody>
          <a:bodyPr/>
          <a:lstStyle/>
          <a:p>
            <a:fld id="{2F4C0FC9-DD60-3D4C-8718-4B975D372531}" type="slidenum">
              <a:rPr lang="en-US" smtClean="0"/>
              <a:t>‹#›</a:t>
            </a:fld>
            <a:endParaRPr lang="en-US"/>
          </a:p>
        </p:txBody>
      </p:sp>
      <p:sp>
        <p:nvSpPr>
          <p:cNvPr id="6" name="TextBox 5">
            <a:extLst>
              <a:ext uri="{FF2B5EF4-FFF2-40B4-BE49-F238E27FC236}">
                <a16:creationId xmlns:a16="http://schemas.microsoft.com/office/drawing/2014/main" id="{D4B44B73-5881-0E4D-A5BE-D3BA9301AF6A}"/>
              </a:ext>
            </a:extLst>
          </p:cNvPr>
          <p:cNvSpPr txBox="1"/>
          <p:nvPr userDrawn="1"/>
        </p:nvSpPr>
        <p:spPr>
          <a:xfrm>
            <a:off x="4146115" y="3006247"/>
            <a:ext cx="184731" cy="369332"/>
          </a:xfrm>
          <a:prstGeom prst="rect">
            <a:avLst/>
          </a:prstGeom>
          <a:noFill/>
        </p:spPr>
        <p:txBody>
          <a:bodyPr wrap="none" rtlCol="0">
            <a:spAutoFit/>
          </a:body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225034731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7180-CF6C-9040-AA5A-9AFED4C3106C}"/>
              </a:ext>
            </a:extLst>
          </p:cNvPr>
          <p:cNvSpPr>
            <a:spLocks noGrp="1"/>
          </p:cNvSpPr>
          <p:nvPr>
            <p:ph type="title"/>
          </p:nvPr>
        </p:nvSpPr>
        <p:spPr>
          <a:xfrm>
            <a:off x="839788" y="1966452"/>
            <a:ext cx="3932237" cy="106188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D8F70E-6774-294B-978B-B56DC48C0E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F3E933-001A-4B47-861A-CF35CCD6B83F}"/>
              </a:ext>
            </a:extLst>
          </p:cNvPr>
          <p:cNvSpPr>
            <a:spLocks noGrp="1"/>
          </p:cNvSpPr>
          <p:nvPr>
            <p:ph type="body" sz="half" idx="2"/>
          </p:nvPr>
        </p:nvSpPr>
        <p:spPr>
          <a:xfrm>
            <a:off x="839788" y="3028334"/>
            <a:ext cx="3932237" cy="28406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7063F0-81EB-CC41-AD22-2711F9171503}"/>
              </a:ext>
            </a:extLst>
          </p:cNvPr>
          <p:cNvSpPr>
            <a:spLocks noGrp="1"/>
          </p:cNvSpPr>
          <p:nvPr>
            <p:ph type="dt" sz="half" idx="10"/>
          </p:nvPr>
        </p:nvSpPr>
        <p:spPr/>
        <p:txBody>
          <a:bodyPr/>
          <a:lstStyle/>
          <a:p>
            <a:fld id="{5CB2D993-62D1-6B4D-97FB-1F3C7C963A1F}" type="datetimeFigureOut">
              <a:rPr lang="en-US" smtClean="0"/>
              <a:t>10/6/2021</a:t>
            </a:fld>
            <a:endParaRPr lang="en-US"/>
          </a:p>
        </p:txBody>
      </p:sp>
      <p:sp>
        <p:nvSpPr>
          <p:cNvPr id="6" name="Footer Placeholder 5">
            <a:extLst>
              <a:ext uri="{FF2B5EF4-FFF2-40B4-BE49-F238E27FC236}">
                <a16:creationId xmlns:a16="http://schemas.microsoft.com/office/drawing/2014/main" id="{0373B0FD-14B2-5B40-B857-4B1D376776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2E2B8-7C3E-3742-B3B6-5C6647B94829}"/>
              </a:ext>
            </a:extLst>
          </p:cNvPr>
          <p:cNvSpPr>
            <a:spLocks noGrp="1"/>
          </p:cNvSpPr>
          <p:nvPr>
            <p:ph type="sldNum" sz="quarter" idx="12"/>
          </p:nvPr>
        </p:nvSpPr>
        <p:spPr/>
        <p:txBody>
          <a:bodyPr/>
          <a:lstStyle/>
          <a:p>
            <a:fld id="{2F4C0FC9-DD60-3D4C-8718-4B975D372531}"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239838484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D55B-03AA-614A-9638-1BFE6D7B1EA6}"/>
              </a:ext>
            </a:extLst>
          </p:cNvPr>
          <p:cNvSpPr>
            <a:spLocks noGrp="1"/>
          </p:cNvSpPr>
          <p:nvPr>
            <p:ph type="title"/>
          </p:nvPr>
        </p:nvSpPr>
        <p:spPr>
          <a:xfrm>
            <a:off x="839788" y="1818968"/>
            <a:ext cx="3932237" cy="114054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8FDEAF-28E7-4041-B978-D29DD055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3289C78-AD68-E443-935B-5DFF82F2FB8C}"/>
              </a:ext>
            </a:extLst>
          </p:cNvPr>
          <p:cNvSpPr>
            <a:spLocks noGrp="1"/>
          </p:cNvSpPr>
          <p:nvPr>
            <p:ph type="body" sz="half" idx="2"/>
          </p:nvPr>
        </p:nvSpPr>
        <p:spPr>
          <a:xfrm>
            <a:off x="839788" y="2959510"/>
            <a:ext cx="3932237" cy="29094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07E6E6-66F6-8A4D-9E9A-2C7CF0A42A39}"/>
              </a:ext>
            </a:extLst>
          </p:cNvPr>
          <p:cNvSpPr>
            <a:spLocks noGrp="1"/>
          </p:cNvSpPr>
          <p:nvPr>
            <p:ph type="dt" sz="half" idx="10"/>
          </p:nvPr>
        </p:nvSpPr>
        <p:spPr/>
        <p:txBody>
          <a:bodyPr/>
          <a:lstStyle/>
          <a:p>
            <a:fld id="{5CB2D993-62D1-6B4D-97FB-1F3C7C963A1F}" type="datetimeFigureOut">
              <a:rPr lang="en-US" smtClean="0"/>
              <a:t>10/6/2021</a:t>
            </a:fld>
            <a:endParaRPr lang="en-US"/>
          </a:p>
        </p:txBody>
      </p:sp>
      <p:sp>
        <p:nvSpPr>
          <p:cNvPr id="6" name="Footer Placeholder 5">
            <a:extLst>
              <a:ext uri="{FF2B5EF4-FFF2-40B4-BE49-F238E27FC236}">
                <a16:creationId xmlns:a16="http://schemas.microsoft.com/office/drawing/2014/main" id="{ECB432F6-B8B1-D749-A3E4-A1B771EE0C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D380F-A2BC-5A4F-B655-B62A71A8234E}"/>
              </a:ext>
            </a:extLst>
          </p:cNvPr>
          <p:cNvSpPr>
            <a:spLocks noGrp="1"/>
          </p:cNvSpPr>
          <p:nvPr>
            <p:ph type="sldNum" sz="quarter" idx="12"/>
          </p:nvPr>
        </p:nvSpPr>
        <p:spPr/>
        <p:txBody>
          <a:bodyPr/>
          <a:lstStyle/>
          <a:p>
            <a:fld id="{2F4C0FC9-DD60-3D4C-8718-4B975D372531}"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80" y="89461"/>
            <a:ext cx="3257007" cy="1652842"/>
          </a:xfrm>
          <a:prstGeom prst="rect">
            <a:avLst/>
          </a:prstGeom>
        </p:spPr>
      </p:pic>
    </p:spTree>
    <p:extLst>
      <p:ext uri="{BB962C8B-B14F-4D97-AF65-F5344CB8AC3E}">
        <p14:creationId xmlns:p14="http://schemas.microsoft.com/office/powerpoint/2010/main" val="12010537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A81F6-65C1-534A-8421-548C10C10888}"/>
              </a:ext>
            </a:extLst>
          </p:cNvPr>
          <p:cNvSpPr>
            <a:spLocks noGrp="1"/>
          </p:cNvSpPr>
          <p:nvPr>
            <p:ph type="title"/>
          </p:nvPr>
        </p:nvSpPr>
        <p:spPr>
          <a:xfrm>
            <a:off x="838200" y="365125"/>
            <a:ext cx="10515600" cy="1325563"/>
          </a:xfrm>
          <a:prstGeom prst="rect">
            <a:avLst/>
          </a:prstGeom>
          <a:solidFill>
            <a:srgbClr val="4BAC49"/>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4C9B8BD-E461-B345-A34C-A8B77ADE9D2F}"/>
              </a:ext>
            </a:extLst>
          </p:cNvPr>
          <p:cNvSpPr>
            <a:spLocks noGrp="1"/>
          </p:cNvSpPr>
          <p:nvPr>
            <p:ph type="body" idx="1"/>
          </p:nvPr>
        </p:nvSpPr>
        <p:spPr>
          <a:xfrm>
            <a:off x="838200" y="1825625"/>
            <a:ext cx="10515600" cy="4351338"/>
          </a:xfrm>
          <a:prstGeom prst="rect">
            <a:avLst/>
          </a:prstGeom>
          <a:solidFill>
            <a:srgbClr val="234D8B"/>
          </a:solidFill>
          <a:ln>
            <a:solidFill>
              <a:schemeClr val="accent1"/>
            </a:solidFill>
          </a:ln>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777F5C-DD64-5843-B5A3-9E4A2E5689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2D993-62D1-6B4D-97FB-1F3C7C963A1F}" type="datetimeFigureOut">
              <a:rPr lang="en-US" smtClean="0"/>
              <a:t>10/6/2021</a:t>
            </a:fld>
            <a:endParaRPr lang="en-US"/>
          </a:p>
        </p:txBody>
      </p:sp>
      <p:sp>
        <p:nvSpPr>
          <p:cNvPr id="5" name="Footer Placeholder 4">
            <a:extLst>
              <a:ext uri="{FF2B5EF4-FFF2-40B4-BE49-F238E27FC236}">
                <a16:creationId xmlns:a16="http://schemas.microsoft.com/office/drawing/2014/main" id="{37305501-1307-8C4C-844C-229859062C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110005-18F1-B74F-A1AA-7DF5A4A36B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C0FC9-DD60-3D4C-8718-4B975D372531}" type="slidenum">
              <a:rPr lang="en-US" smtClean="0"/>
              <a:t>‹#›</a:t>
            </a:fld>
            <a:endParaRPr lang="en-US"/>
          </a:p>
        </p:txBody>
      </p:sp>
    </p:spTree>
    <p:extLst>
      <p:ext uri="{BB962C8B-B14F-4D97-AF65-F5344CB8AC3E}">
        <p14:creationId xmlns:p14="http://schemas.microsoft.com/office/powerpoint/2010/main" val="127882471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lvl1pPr algn="l" defTabSz="914400" rtl="0" eaLnBrk="1" latinLnBrk="0" hangingPunct="1">
        <a:lnSpc>
          <a:spcPct val="90000"/>
        </a:lnSpc>
        <a:spcBef>
          <a:spcPct val="0"/>
        </a:spcBef>
        <a:buNone/>
        <a:defRPr sz="48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A81F6-65C1-534A-8421-548C10C10888}"/>
              </a:ext>
            </a:extLst>
          </p:cNvPr>
          <p:cNvSpPr>
            <a:spLocks noGrp="1"/>
          </p:cNvSpPr>
          <p:nvPr>
            <p:ph type="title"/>
          </p:nvPr>
        </p:nvSpPr>
        <p:spPr>
          <a:xfrm>
            <a:off x="838200" y="365125"/>
            <a:ext cx="10515600" cy="1325563"/>
          </a:xfrm>
          <a:prstGeom prst="rect">
            <a:avLst/>
          </a:prstGeom>
          <a:solidFill>
            <a:srgbClr val="4BAC49"/>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4C9B8BD-E461-B345-A34C-A8B77ADE9D2F}"/>
              </a:ext>
            </a:extLst>
          </p:cNvPr>
          <p:cNvSpPr>
            <a:spLocks noGrp="1"/>
          </p:cNvSpPr>
          <p:nvPr>
            <p:ph type="body" idx="1"/>
          </p:nvPr>
        </p:nvSpPr>
        <p:spPr>
          <a:xfrm>
            <a:off x="838200" y="1825625"/>
            <a:ext cx="10515600" cy="4351338"/>
          </a:xfrm>
          <a:prstGeom prst="rect">
            <a:avLst/>
          </a:prstGeom>
          <a:solidFill>
            <a:srgbClr val="234D8B"/>
          </a:solidFill>
          <a:ln>
            <a:solidFill>
              <a:schemeClr val="accent1"/>
            </a:solidFill>
          </a:ln>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777F5C-DD64-5843-B5A3-9E4A2E5689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2D993-62D1-6B4D-97FB-1F3C7C963A1F}"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7305501-1307-8C4C-844C-229859062C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D110005-18F1-B74F-A1AA-7DF5A4A36B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C0FC9-DD60-3D4C-8718-4B975D372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0293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sldNum="0" hdr="0" ftr="0" dt="0"/>
  <p:txStyles>
    <p:titleStyle>
      <a:lvl1pPr algn="l" defTabSz="914400" rtl="0" eaLnBrk="1" latinLnBrk="0" hangingPunct="1">
        <a:lnSpc>
          <a:spcPct val="90000"/>
        </a:lnSpc>
        <a:spcBef>
          <a:spcPct val="0"/>
        </a:spcBef>
        <a:buNone/>
        <a:defRPr sz="48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www.google.com/url?sa=i&amp;rct=j&amp;q=&amp;esrc=s&amp;source=images&amp;cd=&amp;cad=rja&amp;uact=8&amp;ved=2ahUKEwim3q3thu7fAhWJT98KHav0BE0QjRx6BAgBEAU&amp;url=https://www.aol.com/article/news/2016/08/24/this-9-year-old-boy-was-held-by-tsa-agents-because-of-his-pacema/21458289/&amp;psig=AOvVaw0YAvZyY5UgRlekgSQlehpG&amp;ust=154758213001826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3q3thu7fAhWJT98KHav0BE0QjRx6BAgBEAU&amp;url=https://www.aol.com/article/news/2016/08/24/this-9-year-old-boy-was-held-by-tsa-agents-because-of-his-pacema/21458289/&amp;psig=AOvVaw0YAvZyY5UgRlekgSQlehpG&amp;ust=1547582130018260" TargetMode="External"/><Relationship Id="rId2" Type="http://schemas.openxmlformats.org/officeDocument/2006/relationships/image" Target="../media/image13.png"/><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71AE-2A2C-DA4A-A96B-AFC028016BFE}"/>
              </a:ext>
            </a:extLst>
          </p:cNvPr>
          <p:cNvSpPr>
            <a:spLocks noGrp="1"/>
          </p:cNvSpPr>
          <p:nvPr>
            <p:ph type="ctrTitle"/>
          </p:nvPr>
        </p:nvSpPr>
        <p:spPr>
          <a:xfrm>
            <a:off x="4494313" y="1758964"/>
            <a:ext cx="6328066" cy="2124690"/>
          </a:xfrm>
        </p:spPr>
        <p:txBody>
          <a:bodyPr>
            <a:normAutofit/>
          </a:bodyPr>
          <a:lstStyle/>
          <a:p>
            <a:r>
              <a:rPr lang="en-US" sz="4800" b="1" dirty="0"/>
              <a:t>Integrating Mental Health Into Public Schools</a:t>
            </a:r>
            <a:endParaRPr lang="en-US" sz="4400" dirty="0"/>
          </a:p>
        </p:txBody>
      </p:sp>
      <p:sp>
        <p:nvSpPr>
          <p:cNvPr id="3" name="Subtitle 2">
            <a:extLst>
              <a:ext uri="{FF2B5EF4-FFF2-40B4-BE49-F238E27FC236}">
                <a16:creationId xmlns:a16="http://schemas.microsoft.com/office/drawing/2014/main" id="{BBA426C9-16C6-B54E-AE8E-C9A86F48C0DB}"/>
              </a:ext>
            </a:extLst>
          </p:cNvPr>
          <p:cNvSpPr>
            <a:spLocks noGrp="1"/>
          </p:cNvSpPr>
          <p:nvPr>
            <p:ph type="subTitle" idx="1"/>
          </p:nvPr>
        </p:nvSpPr>
        <p:spPr>
          <a:xfrm>
            <a:off x="952521" y="3883654"/>
            <a:ext cx="9869858" cy="1852128"/>
          </a:xfrm>
        </p:spPr>
        <p:txBody>
          <a:bodyPr>
            <a:normAutofit/>
          </a:bodyPr>
          <a:lstStyle/>
          <a:p>
            <a:endParaRPr lang="en-US" sz="300" dirty="0"/>
          </a:p>
          <a:p>
            <a:r>
              <a:rPr lang="en-US" sz="3200" dirty="0"/>
              <a:t>A continuum of integrated, family- and child-centered care to support the education of Vermont’s most vulnerable children and youth</a:t>
            </a:r>
          </a:p>
        </p:txBody>
      </p:sp>
      <p:pic>
        <p:nvPicPr>
          <p:cNvPr id="4" name="Picture 2" descr="Counseling Services | Mental Health Support | Support Services for Family  and Children | Northwestern Counseling &amp;amp; Support Services">
            <a:extLst>
              <a:ext uri="{FF2B5EF4-FFF2-40B4-BE49-F238E27FC236}">
                <a16:creationId xmlns:a16="http://schemas.microsoft.com/office/drawing/2014/main" id="{F6F64463-705C-412F-89AE-C2879D8F6A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674" b="24755"/>
          <a:stretch/>
        </p:blipFill>
        <p:spPr bwMode="auto">
          <a:xfrm>
            <a:off x="9048398" y="282222"/>
            <a:ext cx="2381250" cy="12756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173B4C1-2B02-4A7A-B740-8D86B97C5A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68" t="42303" r="19962" b="19526"/>
          <a:stretch/>
        </p:blipFill>
        <p:spPr bwMode="auto">
          <a:xfrm>
            <a:off x="952521" y="1758964"/>
            <a:ext cx="3541792" cy="212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63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EC81-C8CA-4F76-889E-8FEF6CB8A0BD}"/>
              </a:ext>
            </a:extLst>
          </p:cNvPr>
          <p:cNvSpPr>
            <a:spLocks noGrp="1"/>
          </p:cNvSpPr>
          <p:nvPr>
            <p:ph type="title"/>
          </p:nvPr>
        </p:nvSpPr>
        <p:spPr/>
        <p:txBody>
          <a:bodyPr>
            <a:normAutofit fontScale="90000"/>
          </a:bodyPr>
          <a:lstStyle/>
          <a:p>
            <a:r>
              <a:rPr lang="en-US" dirty="0"/>
              <a:t>School-Based Behavior Consultants</a:t>
            </a:r>
          </a:p>
        </p:txBody>
      </p:sp>
      <p:sp>
        <p:nvSpPr>
          <p:cNvPr id="3" name="Content Placeholder 2">
            <a:extLst>
              <a:ext uri="{FF2B5EF4-FFF2-40B4-BE49-F238E27FC236}">
                <a16:creationId xmlns:a16="http://schemas.microsoft.com/office/drawing/2014/main" id="{DF6E20D6-2065-4FD5-89A1-BAC32343A8AE}"/>
              </a:ext>
            </a:extLst>
          </p:cNvPr>
          <p:cNvSpPr>
            <a:spLocks noGrp="1"/>
          </p:cNvSpPr>
          <p:nvPr>
            <p:ph idx="1"/>
          </p:nvPr>
        </p:nvSpPr>
        <p:spPr/>
        <p:txBody>
          <a:bodyPr>
            <a:normAutofit/>
          </a:bodyPr>
          <a:lstStyle/>
          <a:p>
            <a:r>
              <a:rPr lang="en-US" dirty="0"/>
              <a:t>Systems Development</a:t>
            </a:r>
          </a:p>
          <a:p>
            <a:pPr lvl="1"/>
            <a:r>
              <a:rPr lang="en-US" dirty="0"/>
              <a:t>Fidelity of Universal Implementation</a:t>
            </a:r>
          </a:p>
          <a:p>
            <a:pPr lvl="1"/>
            <a:r>
              <a:rPr lang="en-US" dirty="0"/>
              <a:t>Behavior Response System Development</a:t>
            </a:r>
          </a:p>
          <a:p>
            <a:pPr lvl="1"/>
            <a:r>
              <a:rPr lang="en-US" dirty="0"/>
              <a:t>Facilitating Data Review &amp; Resource Allocation</a:t>
            </a:r>
          </a:p>
          <a:p>
            <a:r>
              <a:rPr lang="en-US" dirty="0"/>
              <a:t>Tier II Intervention Development</a:t>
            </a:r>
          </a:p>
          <a:p>
            <a:pPr lvl="1"/>
            <a:r>
              <a:rPr lang="en-US" dirty="0"/>
              <a:t>SBBC Tier II Caseload– consultation focus</a:t>
            </a:r>
          </a:p>
          <a:p>
            <a:pPr lvl="1"/>
            <a:r>
              <a:rPr lang="en-US" dirty="0"/>
              <a:t>Small Group Reteach</a:t>
            </a:r>
          </a:p>
          <a:p>
            <a:r>
              <a:rPr lang="en-US" dirty="0"/>
              <a:t>Consultation</a:t>
            </a:r>
          </a:p>
          <a:p>
            <a:pPr lvl="1"/>
            <a:r>
              <a:rPr lang="en-US" dirty="0"/>
              <a:t>Integration into current structures</a:t>
            </a:r>
          </a:p>
          <a:p>
            <a:pPr lvl="1"/>
            <a:r>
              <a:rPr lang="en-US" dirty="0"/>
              <a:t>Share Data</a:t>
            </a:r>
          </a:p>
          <a:p>
            <a:endParaRPr lang="en-US" dirty="0"/>
          </a:p>
        </p:txBody>
      </p:sp>
    </p:spTree>
    <p:extLst>
      <p:ext uri="{BB962C8B-B14F-4D97-AF65-F5344CB8AC3E}">
        <p14:creationId xmlns:p14="http://schemas.microsoft.com/office/powerpoint/2010/main" val="90402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Many Facets to Effective Treatment in Schools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2182749"/>
              </p:ext>
            </p:extLst>
          </p:nvPr>
        </p:nvGraphicFramePr>
        <p:xfrm>
          <a:off x="427512" y="1825624"/>
          <a:ext cx="10926288" cy="4646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730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F6AA3B65-6B08-40CB-B1C6-A5018D01DFC4}"/>
                                            </p:graphicEl>
                                          </p:spTgt>
                                        </p:tgtEl>
                                        <p:attrNameLst>
                                          <p:attrName>style.visibility</p:attrName>
                                        </p:attrNameLst>
                                      </p:cBhvr>
                                      <p:to>
                                        <p:strVal val="visible"/>
                                      </p:to>
                                    </p:set>
                                    <p:animEffect transition="in" filter="fade">
                                      <p:cBhvr>
                                        <p:cTn id="7" dur="500"/>
                                        <p:tgtEl>
                                          <p:spTgt spid="6">
                                            <p:graphicEl>
                                              <a:dgm id="{F6AA3B65-6B08-40CB-B1C6-A5018D01DF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0EF4FCB7-8680-4FEE-A811-4E873BC8ECC4}"/>
                                            </p:graphicEl>
                                          </p:spTgt>
                                        </p:tgtEl>
                                        <p:attrNameLst>
                                          <p:attrName>style.visibility</p:attrName>
                                        </p:attrNameLst>
                                      </p:cBhvr>
                                      <p:to>
                                        <p:strVal val="visible"/>
                                      </p:to>
                                    </p:set>
                                    <p:animEffect transition="in" filter="fade">
                                      <p:cBhvr>
                                        <p:cTn id="12" dur="500"/>
                                        <p:tgtEl>
                                          <p:spTgt spid="6">
                                            <p:graphicEl>
                                              <a:dgm id="{0EF4FCB7-8680-4FEE-A811-4E873BC8ECC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C7384236-84EE-4E29-9894-0E5E8CF14E56}"/>
                                            </p:graphicEl>
                                          </p:spTgt>
                                        </p:tgtEl>
                                        <p:attrNameLst>
                                          <p:attrName>style.visibility</p:attrName>
                                        </p:attrNameLst>
                                      </p:cBhvr>
                                      <p:to>
                                        <p:strVal val="visible"/>
                                      </p:to>
                                    </p:set>
                                    <p:animEffect transition="in" filter="fade">
                                      <p:cBhvr>
                                        <p:cTn id="15" dur="500"/>
                                        <p:tgtEl>
                                          <p:spTgt spid="6">
                                            <p:graphicEl>
                                              <a:dgm id="{C7384236-84EE-4E29-9894-0E5E8CF14E5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45204627-A74F-4F3E-A7A6-8F8AE8DF906D}"/>
                                            </p:graphicEl>
                                          </p:spTgt>
                                        </p:tgtEl>
                                        <p:attrNameLst>
                                          <p:attrName>style.visibility</p:attrName>
                                        </p:attrNameLst>
                                      </p:cBhvr>
                                      <p:to>
                                        <p:strVal val="visible"/>
                                      </p:to>
                                    </p:set>
                                    <p:animEffect transition="in" filter="fade">
                                      <p:cBhvr>
                                        <p:cTn id="20" dur="500"/>
                                        <p:tgtEl>
                                          <p:spTgt spid="6">
                                            <p:graphicEl>
                                              <a:dgm id="{45204627-A74F-4F3E-A7A6-8F8AE8DF906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F5175D74-9647-4BB8-9DE5-DAF12AB3A143}"/>
                                            </p:graphicEl>
                                          </p:spTgt>
                                        </p:tgtEl>
                                        <p:attrNameLst>
                                          <p:attrName>style.visibility</p:attrName>
                                        </p:attrNameLst>
                                      </p:cBhvr>
                                      <p:to>
                                        <p:strVal val="visible"/>
                                      </p:to>
                                    </p:set>
                                    <p:animEffect transition="in" filter="fade">
                                      <p:cBhvr>
                                        <p:cTn id="23" dur="500"/>
                                        <p:tgtEl>
                                          <p:spTgt spid="6">
                                            <p:graphicEl>
                                              <a:dgm id="{F5175D74-9647-4BB8-9DE5-DAF12AB3A14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72552D8F-999D-407A-BC98-150571522325}"/>
                                            </p:graphicEl>
                                          </p:spTgt>
                                        </p:tgtEl>
                                        <p:attrNameLst>
                                          <p:attrName>style.visibility</p:attrName>
                                        </p:attrNameLst>
                                      </p:cBhvr>
                                      <p:to>
                                        <p:strVal val="visible"/>
                                      </p:to>
                                    </p:set>
                                    <p:animEffect transition="in" filter="fade">
                                      <p:cBhvr>
                                        <p:cTn id="28" dur="500"/>
                                        <p:tgtEl>
                                          <p:spTgt spid="6">
                                            <p:graphicEl>
                                              <a:dgm id="{72552D8F-999D-407A-BC98-15057152232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5F01F290-239B-456A-82C7-0E16A74081C0}"/>
                                            </p:graphicEl>
                                          </p:spTgt>
                                        </p:tgtEl>
                                        <p:attrNameLst>
                                          <p:attrName>style.visibility</p:attrName>
                                        </p:attrNameLst>
                                      </p:cBhvr>
                                      <p:to>
                                        <p:strVal val="visible"/>
                                      </p:to>
                                    </p:set>
                                    <p:animEffect transition="in" filter="fade">
                                      <p:cBhvr>
                                        <p:cTn id="31" dur="500"/>
                                        <p:tgtEl>
                                          <p:spTgt spid="6">
                                            <p:graphicEl>
                                              <a:dgm id="{5F01F290-239B-456A-82C7-0E16A74081C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EBFCEFDC-7AD1-47F0-914F-EB5A31705A2D}"/>
                                            </p:graphicEl>
                                          </p:spTgt>
                                        </p:tgtEl>
                                        <p:attrNameLst>
                                          <p:attrName>style.visibility</p:attrName>
                                        </p:attrNameLst>
                                      </p:cBhvr>
                                      <p:to>
                                        <p:strVal val="visible"/>
                                      </p:to>
                                    </p:set>
                                    <p:animEffect transition="in" filter="fade">
                                      <p:cBhvr>
                                        <p:cTn id="36" dur="500"/>
                                        <p:tgtEl>
                                          <p:spTgt spid="6">
                                            <p:graphicEl>
                                              <a:dgm id="{EBFCEFDC-7AD1-47F0-914F-EB5A31705A2D}"/>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CB3F7CB6-0DA1-4F8A-AFD2-7F411461FD6E}"/>
                                            </p:graphicEl>
                                          </p:spTgt>
                                        </p:tgtEl>
                                        <p:attrNameLst>
                                          <p:attrName>style.visibility</p:attrName>
                                        </p:attrNameLst>
                                      </p:cBhvr>
                                      <p:to>
                                        <p:strVal val="visible"/>
                                      </p:to>
                                    </p:set>
                                    <p:animEffect transition="in" filter="fade">
                                      <p:cBhvr>
                                        <p:cTn id="39" dur="500"/>
                                        <p:tgtEl>
                                          <p:spTgt spid="6">
                                            <p:graphicEl>
                                              <a:dgm id="{CB3F7CB6-0DA1-4F8A-AFD2-7F411461FD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47B3-8179-4F45-82E8-85DD34BD6E98}"/>
              </a:ext>
            </a:extLst>
          </p:cNvPr>
          <p:cNvSpPr>
            <a:spLocks noGrp="1"/>
          </p:cNvSpPr>
          <p:nvPr>
            <p:ph type="title"/>
          </p:nvPr>
        </p:nvSpPr>
        <p:spPr/>
        <p:txBody>
          <a:bodyPr/>
          <a:lstStyle/>
          <a:p>
            <a:r>
              <a:rPr lang="en-US" dirty="0"/>
              <a:t>Beyond Collaboration	</a:t>
            </a:r>
          </a:p>
        </p:txBody>
      </p:sp>
      <p:sp>
        <p:nvSpPr>
          <p:cNvPr id="3" name="Content Placeholder 2">
            <a:extLst>
              <a:ext uri="{FF2B5EF4-FFF2-40B4-BE49-F238E27FC236}">
                <a16:creationId xmlns:a16="http://schemas.microsoft.com/office/drawing/2014/main" id="{2268132F-8A73-46C3-9733-DC8276F85CFE}"/>
              </a:ext>
            </a:extLst>
          </p:cNvPr>
          <p:cNvSpPr>
            <a:spLocks noGrp="1"/>
          </p:cNvSpPr>
          <p:nvPr>
            <p:ph idx="1"/>
          </p:nvPr>
        </p:nvSpPr>
        <p:spPr/>
        <p:txBody>
          <a:bodyPr/>
          <a:lstStyle/>
          <a:p>
            <a:r>
              <a:rPr lang="en-US" sz="3600" dirty="0"/>
              <a:t>Integration</a:t>
            </a:r>
          </a:p>
          <a:p>
            <a:pPr lvl="1"/>
            <a:r>
              <a:rPr lang="en-US" dirty="0"/>
              <a:t>Building Staff Capacity</a:t>
            </a:r>
          </a:p>
          <a:p>
            <a:pPr lvl="1"/>
            <a:r>
              <a:rPr lang="en-US" dirty="0"/>
              <a:t>Partners in Education</a:t>
            </a:r>
          </a:p>
          <a:p>
            <a:pPr lvl="1"/>
            <a:r>
              <a:rPr lang="en-US" dirty="0"/>
              <a:t>Embedded </a:t>
            </a:r>
          </a:p>
          <a:p>
            <a:pPr lvl="1"/>
            <a:r>
              <a:rPr lang="en-US" dirty="0"/>
              <a:t>Relationship Building</a:t>
            </a:r>
          </a:p>
          <a:p>
            <a:pPr lvl="1"/>
            <a:r>
              <a:rPr lang="en-US" dirty="0"/>
              <a:t>Visibility</a:t>
            </a:r>
          </a:p>
          <a:p>
            <a:pPr lvl="1"/>
            <a:r>
              <a:rPr lang="en-US" dirty="0"/>
              <a:t>Healthy Conflict</a:t>
            </a:r>
          </a:p>
          <a:p>
            <a:pPr lvl="1"/>
            <a:endParaRPr lang="en-US" dirty="0"/>
          </a:p>
        </p:txBody>
      </p:sp>
    </p:spTree>
    <p:extLst>
      <p:ext uri="{BB962C8B-B14F-4D97-AF65-F5344CB8AC3E}">
        <p14:creationId xmlns:p14="http://schemas.microsoft.com/office/powerpoint/2010/main" val="221816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7A05-F828-4456-9F10-798CAB58E546}"/>
              </a:ext>
            </a:extLst>
          </p:cNvPr>
          <p:cNvSpPr>
            <a:spLocks noGrp="1"/>
          </p:cNvSpPr>
          <p:nvPr>
            <p:ph type="title"/>
          </p:nvPr>
        </p:nvSpPr>
        <p:spPr/>
        <p:txBody>
          <a:bodyPr/>
          <a:lstStyle/>
          <a:p>
            <a:r>
              <a:rPr lang="en-US" dirty="0"/>
              <a:t>SBBC Challenges</a:t>
            </a:r>
          </a:p>
        </p:txBody>
      </p:sp>
      <p:sp>
        <p:nvSpPr>
          <p:cNvPr id="3" name="Content Placeholder 2">
            <a:extLst>
              <a:ext uri="{FF2B5EF4-FFF2-40B4-BE49-F238E27FC236}">
                <a16:creationId xmlns:a16="http://schemas.microsoft.com/office/drawing/2014/main" id="{1F81979B-D383-4283-996D-896BA782EECA}"/>
              </a:ext>
            </a:extLst>
          </p:cNvPr>
          <p:cNvSpPr>
            <a:spLocks noGrp="1"/>
          </p:cNvSpPr>
          <p:nvPr>
            <p:ph idx="1"/>
          </p:nvPr>
        </p:nvSpPr>
        <p:spPr/>
        <p:txBody>
          <a:bodyPr/>
          <a:lstStyle/>
          <a:p>
            <a:r>
              <a:rPr lang="en-US" dirty="0"/>
              <a:t>School Staff Buy-In</a:t>
            </a:r>
          </a:p>
          <a:p>
            <a:r>
              <a:rPr lang="en-US" dirty="0"/>
              <a:t>Building Understanding of Behavior &amp; Adult Roles</a:t>
            </a:r>
          </a:p>
          <a:p>
            <a:r>
              <a:rPr lang="en-US" dirty="0"/>
              <a:t>Staff understanding SBBC Role</a:t>
            </a:r>
          </a:p>
          <a:p>
            <a:r>
              <a:rPr lang="en-US" dirty="0"/>
              <a:t>Prevention &amp; Consultation vs Crisis Responses</a:t>
            </a:r>
          </a:p>
          <a:p>
            <a:pPr marL="0" indent="0">
              <a:buNone/>
            </a:pPr>
            <a:endParaRPr lang="en-US" dirty="0"/>
          </a:p>
        </p:txBody>
      </p:sp>
    </p:spTree>
    <p:extLst>
      <p:ext uri="{BB962C8B-B14F-4D97-AF65-F5344CB8AC3E}">
        <p14:creationId xmlns:p14="http://schemas.microsoft.com/office/powerpoint/2010/main" val="212498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Challenges Facing SX6 Programs</a:t>
            </a:r>
          </a:p>
        </p:txBody>
      </p:sp>
      <p:sp>
        <p:nvSpPr>
          <p:cNvPr id="3" name="Content Placeholder 2"/>
          <p:cNvSpPr>
            <a:spLocks noGrp="1"/>
          </p:cNvSpPr>
          <p:nvPr>
            <p:ph idx="1"/>
          </p:nvPr>
        </p:nvSpPr>
        <p:spPr/>
        <p:txBody>
          <a:bodyPr>
            <a:normAutofit/>
          </a:bodyPr>
          <a:lstStyle/>
          <a:p>
            <a:endParaRPr lang="en-US" sz="300" dirty="0"/>
          </a:p>
          <a:p>
            <a:r>
              <a:rPr lang="en-US" sz="2600" dirty="0"/>
              <a:t>Hiring and maintaining qualified staff</a:t>
            </a:r>
            <a:endParaRPr lang="en-US" sz="300" dirty="0"/>
          </a:p>
          <a:p>
            <a:r>
              <a:rPr lang="en-US" sz="2600" dirty="0"/>
              <a:t>Student need vs. staff availability</a:t>
            </a:r>
          </a:p>
          <a:p>
            <a:r>
              <a:rPr lang="en-US" sz="2600" dirty="0"/>
              <a:t>Staff injury</a:t>
            </a:r>
          </a:p>
          <a:p>
            <a:r>
              <a:rPr lang="en-US" sz="2600" dirty="0"/>
              <a:t>Competitive wages with other agencies and professions</a:t>
            </a:r>
          </a:p>
          <a:p>
            <a:r>
              <a:rPr lang="en-US" sz="2600" dirty="0"/>
              <a:t>Staff turnover makes it a challenge to serve kids with intense behavioral needs (need high level of training and ongoing supervision and support)</a:t>
            </a:r>
          </a:p>
          <a:p>
            <a:r>
              <a:rPr lang="en-US" sz="2600" dirty="0"/>
              <a:t>Staff coverage due to illness, injury, maternity leave, </a:t>
            </a:r>
            <a:r>
              <a:rPr lang="en-US" sz="2600" dirty="0" err="1"/>
              <a:t>etc</a:t>
            </a:r>
            <a:endParaRPr lang="en-US" sz="2600" dirty="0"/>
          </a:p>
          <a:p>
            <a:pPr marL="0" indent="0">
              <a:buNone/>
            </a:pPr>
            <a:endParaRPr lang="en-US" dirty="0"/>
          </a:p>
          <a:p>
            <a:endParaRPr lang="en-US" dirty="0"/>
          </a:p>
        </p:txBody>
      </p:sp>
    </p:spTree>
    <p:extLst>
      <p:ext uri="{BB962C8B-B14F-4D97-AF65-F5344CB8AC3E}">
        <p14:creationId xmlns:p14="http://schemas.microsoft.com/office/powerpoint/2010/main" val="28745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221" y="171451"/>
            <a:ext cx="8348353" cy="1371599"/>
          </a:xfrm>
        </p:spPr>
        <p:txBody>
          <a:bodyPr>
            <a:normAutofit fontScale="90000"/>
          </a:bodyPr>
          <a:lstStyle/>
          <a:p>
            <a:pPr algn="ctr"/>
            <a:br>
              <a:rPr lang="en-US" sz="2200" dirty="0"/>
            </a:br>
            <a:br>
              <a:rPr lang="en-US" sz="3600" dirty="0"/>
            </a:br>
            <a:br>
              <a:rPr lang="en-US" sz="3600" dirty="0"/>
            </a:br>
            <a:r>
              <a:rPr lang="en-US" sz="3600" dirty="0"/>
              <a:t>Importance of School Based </a:t>
            </a:r>
            <a:br>
              <a:rPr lang="en-US" sz="3600" dirty="0"/>
            </a:br>
            <a:r>
              <a:rPr lang="en-US" sz="3600" dirty="0"/>
              <a:t>Mental Health Services </a:t>
            </a:r>
            <a:br>
              <a:rPr lang="en-US" sz="3600" dirty="0"/>
            </a:br>
            <a:r>
              <a:rPr lang="en-US" sz="2000" dirty="0"/>
              <a:t>Without these services the state and community would be at risk of the following:</a:t>
            </a:r>
            <a:br>
              <a:rPr lang="en-US" sz="2000" dirty="0"/>
            </a:br>
            <a:br>
              <a:rPr lang="en-US" sz="2000" dirty="0"/>
            </a:br>
            <a:br>
              <a:rPr lang="en-US" sz="3600" dirty="0"/>
            </a:br>
            <a:endParaRPr lang="en-US" sz="3600" dirty="0"/>
          </a:p>
        </p:txBody>
      </p:sp>
      <p:sp>
        <p:nvSpPr>
          <p:cNvPr id="4" name="Content Placeholder 3"/>
          <p:cNvSpPr>
            <a:spLocks noGrp="1"/>
          </p:cNvSpPr>
          <p:nvPr>
            <p:ph sz="half" idx="2"/>
          </p:nvPr>
        </p:nvSpPr>
        <p:spPr>
          <a:xfrm>
            <a:off x="839788" y="1681163"/>
            <a:ext cx="5157787" cy="4814640"/>
          </a:xfrm>
        </p:spPr>
        <p:txBody>
          <a:bodyPr>
            <a:normAutofit fontScale="55000" lnSpcReduction="20000"/>
          </a:bodyPr>
          <a:lstStyle/>
          <a:p>
            <a:pPr marL="0" indent="0" algn="ctr">
              <a:buNone/>
            </a:pPr>
            <a:endParaRPr lang="en-US" sz="600" dirty="0"/>
          </a:p>
          <a:p>
            <a:pPr marL="0" indent="0" algn="ctr">
              <a:buNone/>
            </a:pPr>
            <a:r>
              <a:rPr lang="en-US" sz="4400" b="1" dirty="0"/>
              <a:t>Educational Implications</a:t>
            </a:r>
          </a:p>
          <a:p>
            <a:r>
              <a:rPr lang="en-US" sz="2900" dirty="0"/>
              <a:t>Increase in out-of-school placements (in and out of state) </a:t>
            </a:r>
          </a:p>
          <a:p>
            <a:r>
              <a:rPr lang="en-US" sz="2900" dirty="0"/>
              <a:t>Including residential and alternative schools</a:t>
            </a:r>
          </a:p>
          <a:p>
            <a:r>
              <a:rPr lang="en-US" sz="2900" dirty="0"/>
              <a:t>More restrictive and higher cost placements</a:t>
            </a:r>
          </a:p>
          <a:p>
            <a:r>
              <a:rPr lang="en-US" sz="2900" dirty="0"/>
              <a:t>Increase in school disciplinary referrals as well as strain on behavioral support resources</a:t>
            </a:r>
          </a:p>
          <a:p>
            <a:r>
              <a:rPr lang="en-US" sz="2900" dirty="0"/>
              <a:t>Increase in truancy</a:t>
            </a:r>
          </a:p>
          <a:p>
            <a:r>
              <a:rPr lang="en-US" sz="2900" dirty="0"/>
              <a:t>Increase in school suspension and expulsions</a:t>
            </a:r>
          </a:p>
          <a:p>
            <a:r>
              <a:rPr lang="en-US" sz="2900" dirty="0"/>
              <a:t>Exhausting school (personnel and financial) resources</a:t>
            </a:r>
          </a:p>
          <a:p>
            <a:r>
              <a:rPr lang="en-US" sz="2900" dirty="0"/>
              <a:t> Increase in reactionary access to local LEO (law enforcement officer)</a:t>
            </a:r>
          </a:p>
          <a:p>
            <a:r>
              <a:rPr lang="en-US" sz="2900" dirty="0"/>
              <a:t>Increased need for SRO ( school resource officer)</a:t>
            </a:r>
          </a:p>
          <a:p>
            <a:r>
              <a:rPr lang="en-US" sz="2900" dirty="0"/>
              <a:t>Increased stressors in</a:t>
            </a:r>
            <a:r>
              <a:rPr lang="en-US" dirty="0"/>
              <a:t> school environment to staff, students, </a:t>
            </a:r>
            <a:r>
              <a:rPr lang="en-US" dirty="0" err="1"/>
              <a:t>etc</a:t>
            </a:r>
            <a:endParaRPr lang="en-US" dirty="0"/>
          </a:p>
        </p:txBody>
      </p:sp>
      <p:sp>
        <p:nvSpPr>
          <p:cNvPr id="6" name="Content Placeholder 5"/>
          <p:cNvSpPr>
            <a:spLocks noGrp="1"/>
          </p:cNvSpPr>
          <p:nvPr>
            <p:ph sz="quarter" idx="4"/>
          </p:nvPr>
        </p:nvSpPr>
        <p:spPr>
          <a:xfrm>
            <a:off x="6172199" y="1681163"/>
            <a:ext cx="5679375" cy="4814640"/>
          </a:xfrm>
        </p:spPr>
        <p:txBody>
          <a:bodyPr>
            <a:noAutofit/>
          </a:bodyPr>
          <a:lstStyle/>
          <a:p>
            <a:pPr marL="0" indent="0" algn="ctr">
              <a:buNone/>
            </a:pPr>
            <a:r>
              <a:rPr lang="en-US" sz="2400" b="1" dirty="0"/>
              <a:t>Accessing Community Mental Health Implications</a:t>
            </a:r>
          </a:p>
          <a:p>
            <a:r>
              <a:rPr lang="en-US" sz="1500" dirty="0"/>
              <a:t>Increase strain on mental health system and reduced capacity to serve underrepresented community members</a:t>
            </a:r>
          </a:p>
          <a:p>
            <a:r>
              <a:rPr lang="en-US" sz="1500" dirty="0"/>
              <a:t>Without SB6 programs there would be an inability  to access a higher  level of care that is currently being provided by school based programs</a:t>
            </a:r>
          </a:p>
          <a:p>
            <a:r>
              <a:rPr lang="en-US" sz="1500" dirty="0"/>
              <a:t>Decreased protective factors for individuals with high ACE scores</a:t>
            </a:r>
          </a:p>
          <a:p>
            <a:r>
              <a:rPr lang="en-US" sz="1500" dirty="0"/>
              <a:t>Family access to needed services, resources and supports, </a:t>
            </a:r>
            <a:r>
              <a:rPr lang="en-US" sz="1500" dirty="0" err="1"/>
              <a:t>ie</a:t>
            </a:r>
            <a:r>
              <a:rPr lang="en-US" sz="1500" dirty="0"/>
              <a:t> therapy, healthcare, Medicaid, food banks, economic services, </a:t>
            </a:r>
            <a:r>
              <a:rPr lang="en-US" sz="1500" dirty="0" err="1"/>
              <a:t>etc</a:t>
            </a:r>
            <a:endParaRPr lang="en-US" sz="1500" dirty="0"/>
          </a:p>
          <a:p>
            <a:r>
              <a:rPr lang="en-US" sz="1500" dirty="0"/>
              <a:t>Breakdown in communication amongst school, DCF, other providers</a:t>
            </a:r>
          </a:p>
          <a:p>
            <a:r>
              <a:rPr lang="en-US" sz="1500" dirty="0"/>
              <a:t>Limited ability  to access  psychiatry, community skills supports or family managed respite, case management</a:t>
            </a:r>
          </a:p>
          <a:p>
            <a:r>
              <a:rPr lang="en-US" sz="1500" dirty="0"/>
              <a:t>Fragmented community supports ( siloes of supports)</a:t>
            </a:r>
          </a:p>
          <a:p>
            <a:endParaRPr lang="en-US" sz="1500" dirty="0"/>
          </a:p>
        </p:txBody>
      </p:sp>
    </p:spTree>
    <p:extLst>
      <p:ext uri="{BB962C8B-B14F-4D97-AF65-F5344CB8AC3E}">
        <p14:creationId xmlns:p14="http://schemas.microsoft.com/office/powerpoint/2010/main" val="334818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fade">
                                      <p:cBhvr>
                                        <p:cTn id="57" dur="500"/>
                                        <p:tgtEl>
                                          <p:spTgt spid="4">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Effect transition="in" filter="fade">
                                      <p:cBhvr>
                                        <p:cTn id="62" dur="500"/>
                                        <p:tgtEl>
                                          <p:spTgt spid="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fade">
                                      <p:cBhvr>
                                        <p:cTn id="67" dur="500"/>
                                        <p:tgtEl>
                                          <p:spTgt spid="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2" end="2"/>
                                            </p:txEl>
                                          </p:spTgt>
                                        </p:tgtEl>
                                        <p:attrNameLst>
                                          <p:attrName>style.visibility</p:attrName>
                                        </p:attrNameLst>
                                      </p:cBhvr>
                                      <p:to>
                                        <p:strVal val="visible"/>
                                      </p:to>
                                    </p:set>
                                    <p:animEffect transition="in" filter="fade">
                                      <p:cBhvr>
                                        <p:cTn id="72" dur="500"/>
                                        <p:tgtEl>
                                          <p:spTgt spid="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3" end="3"/>
                                            </p:txEl>
                                          </p:spTgt>
                                        </p:tgtEl>
                                        <p:attrNameLst>
                                          <p:attrName>style.visibility</p:attrName>
                                        </p:attrNameLst>
                                      </p:cBhvr>
                                      <p:to>
                                        <p:strVal val="visible"/>
                                      </p:to>
                                    </p:set>
                                    <p:animEffect transition="in" filter="fade">
                                      <p:cBhvr>
                                        <p:cTn id="77" dur="500"/>
                                        <p:tgtEl>
                                          <p:spTgt spid="6">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4" end="4"/>
                                            </p:txEl>
                                          </p:spTgt>
                                        </p:tgtEl>
                                        <p:attrNameLst>
                                          <p:attrName>style.visibility</p:attrName>
                                        </p:attrNameLst>
                                      </p:cBhvr>
                                      <p:to>
                                        <p:strVal val="visible"/>
                                      </p:to>
                                    </p:set>
                                    <p:animEffect transition="in" filter="fade">
                                      <p:cBhvr>
                                        <p:cTn id="82" dur="500"/>
                                        <p:tgtEl>
                                          <p:spTgt spid="6">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
                                            <p:txEl>
                                              <p:pRg st="5" end="5"/>
                                            </p:txEl>
                                          </p:spTgt>
                                        </p:tgtEl>
                                        <p:attrNameLst>
                                          <p:attrName>style.visibility</p:attrName>
                                        </p:attrNameLst>
                                      </p:cBhvr>
                                      <p:to>
                                        <p:strVal val="visible"/>
                                      </p:to>
                                    </p:set>
                                    <p:animEffect transition="in" filter="fade">
                                      <p:cBhvr>
                                        <p:cTn id="87" dur="500"/>
                                        <p:tgtEl>
                                          <p:spTgt spid="6">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xEl>
                                              <p:pRg st="6" end="6"/>
                                            </p:txEl>
                                          </p:spTgt>
                                        </p:tgtEl>
                                        <p:attrNameLst>
                                          <p:attrName>style.visibility</p:attrName>
                                        </p:attrNameLst>
                                      </p:cBhvr>
                                      <p:to>
                                        <p:strVal val="visible"/>
                                      </p:to>
                                    </p:set>
                                    <p:animEffect transition="in" filter="fade">
                                      <p:cBhvr>
                                        <p:cTn id="92" dur="500"/>
                                        <p:tgtEl>
                                          <p:spTgt spid="6">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
                                            <p:txEl>
                                              <p:pRg st="7" end="7"/>
                                            </p:txEl>
                                          </p:spTgt>
                                        </p:tgtEl>
                                        <p:attrNameLst>
                                          <p:attrName>style.visibility</p:attrName>
                                        </p:attrNameLst>
                                      </p:cBhvr>
                                      <p:to>
                                        <p:strVal val="visible"/>
                                      </p:to>
                                    </p:set>
                                    <p:animEffect transition="in" filter="fade">
                                      <p:cBhvr>
                                        <p:cTn id="9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7A01-C152-471D-BEF6-4E53F7A35B0A}"/>
              </a:ext>
            </a:extLst>
          </p:cNvPr>
          <p:cNvSpPr>
            <a:spLocks noGrp="1"/>
          </p:cNvSpPr>
          <p:nvPr>
            <p:ph type="title"/>
          </p:nvPr>
        </p:nvSpPr>
        <p:spPr/>
        <p:txBody>
          <a:bodyPr>
            <a:normAutofit/>
          </a:bodyPr>
          <a:lstStyle/>
          <a:p>
            <a:r>
              <a:rPr lang="en-US" dirty="0"/>
              <a:t>Continued Growth…</a:t>
            </a:r>
          </a:p>
        </p:txBody>
      </p:sp>
      <p:sp>
        <p:nvSpPr>
          <p:cNvPr id="3" name="Content Placeholder 2">
            <a:extLst>
              <a:ext uri="{FF2B5EF4-FFF2-40B4-BE49-F238E27FC236}">
                <a16:creationId xmlns:a16="http://schemas.microsoft.com/office/drawing/2014/main" id="{D27ED84A-CA4E-4F19-A4E8-FF1E40572AD4}"/>
              </a:ext>
            </a:extLst>
          </p:cNvPr>
          <p:cNvSpPr>
            <a:spLocks noGrp="1"/>
          </p:cNvSpPr>
          <p:nvPr>
            <p:ph idx="1"/>
          </p:nvPr>
        </p:nvSpPr>
        <p:spPr/>
        <p:txBody>
          <a:bodyPr/>
          <a:lstStyle/>
          <a:p>
            <a:r>
              <a:rPr lang="en-US" sz="2400" dirty="0"/>
              <a:t>Enhanced Training Opportunities</a:t>
            </a:r>
          </a:p>
          <a:p>
            <a:r>
              <a:rPr lang="en-US" sz="2400" dirty="0"/>
              <a:t>Integrated Care</a:t>
            </a:r>
          </a:p>
          <a:p>
            <a:r>
              <a:rPr lang="en-US" sz="2400" dirty="0"/>
              <a:t>Increased Classroom Consultation</a:t>
            </a:r>
          </a:p>
          <a:p>
            <a:r>
              <a:rPr lang="en-US" sz="2400" dirty="0"/>
              <a:t>Fidelity of Implementation</a:t>
            </a:r>
          </a:p>
          <a:p>
            <a:r>
              <a:rPr lang="en-US" sz="2400" dirty="0"/>
              <a:t>Classroom Managed Behaviors</a:t>
            </a:r>
          </a:p>
          <a:p>
            <a:endParaRPr lang="en-US" dirty="0"/>
          </a:p>
        </p:txBody>
      </p:sp>
    </p:spTree>
    <p:extLst>
      <p:ext uri="{BB962C8B-B14F-4D97-AF65-F5344CB8AC3E}">
        <p14:creationId xmlns:p14="http://schemas.microsoft.com/office/powerpoint/2010/main" val="241626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880A84-2B13-4F82-B6E7-D2796F604DF0}"/>
              </a:ext>
            </a:extLst>
          </p:cNvPr>
          <p:cNvSpPr>
            <a:spLocks noGrp="1"/>
          </p:cNvSpPr>
          <p:nvPr>
            <p:ph type="title"/>
          </p:nvPr>
        </p:nvSpPr>
        <p:spPr>
          <a:xfrm>
            <a:off x="3795889" y="284670"/>
            <a:ext cx="7964311" cy="1325563"/>
          </a:xfrm>
        </p:spPr>
        <p:txBody>
          <a:bodyPr/>
          <a:lstStyle/>
          <a:p>
            <a:r>
              <a:rPr lang="en-US" dirty="0"/>
              <a:t>NCSS SBBC Outcomes</a:t>
            </a:r>
          </a:p>
        </p:txBody>
      </p:sp>
      <p:graphicFrame>
        <p:nvGraphicFramePr>
          <p:cNvPr id="6" name="Chart 5">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1223641428"/>
              </p:ext>
            </p:extLst>
          </p:nvPr>
        </p:nvGraphicFramePr>
        <p:xfrm>
          <a:off x="431799" y="1998379"/>
          <a:ext cx="6160912" cy="43277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430C3825-AF57-460B-A1AF-648CFB9290A8}"/>
              </a:ext>
            </a:extLst>
          </p:cNvPr>
          <p:cNvGraphicFramePr>
            <a:graphicFrameLocks/>
          </p:cNvGraphicFramePr>
          <p:nvPr>
            <p:extLst>
              <p:ext uri="{D42A27DB-BD31-4B8C-83A1-F6EECF244321}">
                <p14:modId xmlns:p14="http://schemas.microsoft.com/office/powerpoint/2010/main" val="1873362066"/>
              </p:ext>
            </p:extLst>
          </p:nvPr>
        </p:nvGraphicFramePr>
        <p:xfrm>
          <a:off x="6372579" y="2103437"/>
          <a:ext cx="5387621" cy="4222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6366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School-Based Services are Evolving to Meet VT’s Needs</a:t>
            </a:r>
          </a:p>
        </p:txBody>
      </p:sp>
      <p:sp>
        <p:nvSpPr>
          <p:cNvPr id="3" name="Content Placeholder 2"/>
          <p:cNvSpPr>
            <a:spLocks noGrp="1"/>
          </p:cNvSpPr>
          <p:nvPr>
            <p:ph idx="1"/>
          </p:nvPr>
        </p:nvSpPr>
        <p:spPr>
          <a:xfrm>
            <a:off x="838200" y="1825625"/>
            <a:ext cx="10515600" cy="4351338"/>
          </a:xfrm>
        </p:spPr>
        <p:txBody>
          <a:bodyPr>
            <a:normAutofit fontScale="92500" lnSpcReduction="10000"/>
          </a:bodyPr>
          <a:lstStyle/>
          <a:p>
            <a:pPr marL="0" indent="0">
              <a:buNone/>
            </a:pPr>
            <a:endParaRPr lang="en-US" sz="300" dirty="0"/>
          </a:p>
          <a:p>
            <a:pPr marL="0" indent="0">
              <a:buNone/>
            </a:pPr>
            <a:r>
              <a:rPr lang="en-US" dirty="0"/>
              <a:t>WHAT LIES AHEAD:</a:t>
            </a:r>
          </a:p>
          <a:p>
            <a:pPr lvl="1"/>
            <a:r>
              <a:rPr lang="en-US" dirty="0"/>
              <a:t>Census funding on the horizon with emphasis on MTSS 	</a:t>
            </a:r>
          </a:p>
          <a:p>
            <a:pPr lvl="1"/>
            <a:r>
              <a:rPr lang="en-US" dirty="0"/>
              <a:t>Statewide cap on Medicaid in All-Payer Model</a:t>
            </a:r>
          </a:p>
          <a:p>
            <a:pPr lvl="1"/>
            <a:r>
              <a:rPr lang="en-US" dirty="0"/>
              <a:t>Schools will still be the mostly likely place where kids </a:t>
            </a:r>
          </a:p>
          <a:p>
            <a:pPr marL="457200" lvl="1" indent="0">
              <a:buNone/>
            </a:pPr>
            <a:r>
              <a:rPr lang="en-US" dirty="0"/>
              <a:t>   who struggle can access behavioral and family support</a:t>
            </a:r>
          </a:p>
          <a:p>
            <a:pPr marL="0" indent="0">
              <a:buNone/>
            </a:pPr>
            <a:endParaRPr lang="en-US" sz="1600" dirty="0"/>
          </a:p>
          <a:p>
            <a:pPr marL="0" indent="0">
              <a:buNone/>
            </a:pPr>
            <a:r>
              <a:rPr lang="en-US" dirty="0"/>
              <a:t>WE ARE READY:</a:t>
            </a:r>
          </a:p>
          <a:p>
            <a:pPr lvl="1"/>
            <a:r>
              <a:rPr lang="en-US" dirty="0"/>
              <a:t>Experimenting with different/ new delivery models</a:t>
            </a:r>
          </a:p>
          <a:p>
            <a:pPr lvl="1"/>
            <a:r>
              <a:rPr lang="en-US" dirty="0"/>
              <a:t>Working with special education community to </a:t>
            </a:r>
          </a:p>
          <a:p>
            <a:pPr marL="457200" lvl="1" indent="0">
              <a:buNone/>
            </a:pPr>
            <a:r>
              <a:rPr lang="en-US" dirty="0"/>
              <a:t>    prepare for census funding future</a:t>
            </a:r>
          </a:p>
          <a:p>
            <a:pPr lvl="1"/>
            <a:r>
              <a:rPr lang="en-US" dirty="0"/>
              <a:t>Piloting innovative integrated models of family-centered care</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131" y="2101932"/>
            <a:ext cx="1867757" cy="159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Image result for 9 year old boy face">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939" r="27608"/>
          <a:stretch/>
        </p:blipFill>
        <p:spPr bwMode="auto">
          <a:xfrm>
            <a:off x="9098323" y="3848317"/>
            <a:ext cx="1301371" cy="154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36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iterate type="lt">
                                    <p:tmAbs val="0"/>
                                  </p:iterate>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4" presetClass="emph" presetSubtype="0" fill="hold" nodeType="clickEffect">
                                  <p:stCondLst>
                                    <p:cond delay="0"/>
                                  </p:stCondLst>
                                  <p:iterate type="lt">
                                    <p:tmPct val="10000"/>
                                  </p:iterate>
                                  <p:childTnLst>
                                    <p:animMotion origin="layout" path="M 0.0 0.0 L 0.0 -0.07213" pathEditMode="relative" ptsTypes="">
                                      <p:cBhvr>
                                        <p:cTn id="41" dur="250" accel="50000" decel="50000" autoRev="1" fill="hold">
                                          <p:stCondLst>
                                            <p:cond delay="0"/>
                                          </p:stCondLst>
                                        </p:cTn>
                                        <p:tgtEl>
                                          <p:spTgt spid="3">
                                            <p:txEl>
                                              <p:pRg st="7" end="7"/>
                                            </p:txEl>
                                          </p:spTgt>
                                        </p:tgtEl>
                                        <p:attrNameLst>
                                          <p:attrName>ppt_x</p:attrName>
                                          <p:attrName>ppt_y</p:attrName>
                                        </p:attrNameLst>
                                      </p:cBhvr>
                                    </p:animMotion>
                                    <p:animRot by="1500000">
                                      <p:cBhvr>
                                        <p:cTn id="42" dur="125" fill="hold">
                                          <p:stCondLst>
                                            <p:cond delay="0"/>
                                          </p:stCondLst>
                                        </p:cTn>
                                        <p:tgtEl>
                                          <p:spTgt spid="3">
                                            <p:txEl>
                                              <p:pRg st="7" end="7"/>
                                            </p:txEl>
                                          </p:spTgt>
                                        </p:tgtEl>
                                        <p:attrNameLst>
                                          <p:attrName>r</p:attrName>
                                        </p:attrNameLst>
                                      </p:cBhvr>
                                    </p:animRot>
                                    <p:animRot by="-1500000">
                                      <p:cBhvr>
                                        <p:cTn id="43" dur="125" fill="hold">
                                          <p:stCondLst>
                                            <p:cond delay="125"/>
                                          </p:stCondLst>
                                        </p:cTn>
                                        <p:tgtEl>
                                          <p:spTgt spid="3">
                                            <p:txEl>
                                              <p:pRg st="7" end="7"/>
                                            </p:txEl>
                                          </p:spTgt>
                                        </p:tgtEl>
                                        <p:attrNameLst>
                                          <p:attrName>r</p:attrName>
                                        </p:attrNameLst>
                                      </p:cBhvr>
                                    </p:animRot>
                                    <p:animRot by="-1500000">
                                      <p:cBhvr>
                                        <p:cTn id="44" dur="125" fill="hold">
                                          <p:stCondLst>
                                            <p:cond delay="250"/>
                                          </p:stCondLst>
                                        </p:cTn>
                                        <p:tgtEl>
                                          <p:spTgt spid="3">
                                            <p:txEl>
                                              <p:pRg st="7" end="7"/>
                                            </p:txEl>
                                          </p:spTgt>
                                        </p:tgtEl>
                                        <p:attrNameLst>
                                          <p:attrName>r</p:attrName>
                                        </p:attrNameLst>
                                      </p:cBhvr>
                                    </p:animRot>
                                    <p:animRot by="1500000">
                                      <p:cBhvr>
                                        <p:cTn id="45" dur="125" fill="hold">
                                          <p:stCondLst>
                                            <p:cond delay="375"/>
                                          </p:stCondLst>
                                        </p:cTn>
                                        <p:tgtEl>
                                          <p:spTgt spid="3">
                                            <p:txEl>
                                              <p:pRg st="7" end="7"/>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500"/>
                                        <p:tgtEl>
                                          <p:spTgt spid="3">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D838E9-7006-4768-AEA6-0036858A1C43}"/>
              </a:ext>
            </a:extLst>
          </p:cNvPr>
          <p:cNvSpPr>
            <a:spLocks noGrp="1"/>
          </p:cNvSpPr>
          <p:nvPr>
            <p:ph type="body" sz="quarter" idx="10"/>
          </p:nvPr>
        </p:nvSpPr>
        <p:spPr/>
        <p:txBody>
          <a:bodyPr>
            <a:normAutofit/>
          </a:bodyPr>
          <a:lstStyle/>
          <a:p>
            <a:r>
              <a:rPr lang="en-US" dirty="0"/>
              <a:t>Amy Irish </a:t>
            </a:r>
            <a:r>
              <a:rPr lang="en-US" sz="2400" dirty="0"/>
              <a:t>MA, BCBA, LBA- VT </a:t>
            </a:r>
          </a:p>
          <a:p>
            <a:endParaRPr lang="en-US" dirty="0"/>
          </a:p>
        </p:txBody>
      </p:sp>
      <p:sp>
        <p:nvSpPr>
          <p:cNvPr id="17" name="Text Placeholder 16">
            <a:extLst>
              <a:ext uri="{FF2B5EF4-FFF2-40B4-BE49-F238E27FC236}">
                <a16:creationId xmlns:a16="http://schemas.microsoft.com/office/drawing/2014/main" id="{E5B7D515-B77D-42D6-B73F-11AF33F3C8D6}"/>
              </a:ext>
            </a:extLst>
          </p:cNvPr>
          <p:cNvSpPr>
            <a:spLocks noGrp="1"/>
          </p:cNvSpPr>
          <p:nvPr>
            <p:ph type="body" sz="quarter" idx="11"/>
          </p:nvPr>
        </p:nvSpPr>
        <p:spPr>
          <a:xfrm>
            <a:off x="1710838" y="2152743"/>
            <a:ext cx="776287" cy="295275"/>
          </a:xfrm>
        </p:spPr>
        <p:txBody>
          <a:bodyPr/>
          <a:lstStyle/>
          <a:p>
            <a:r>
              <a:rPr lang="en-US" dirty="0"/>
              <a:t>NCSS</a:t>
            </a:r>
          </a:p>
        </p:txBody>
      </p:sp>
      <p:sp>
        <p:nvSpPr>
          <p:cNvPr id="4" name="Text Placeholder 3">
            <a:extLst>
              <a:ext uri="{FF2B5EF4-FFF2-40B4-BE49-F238E27FC236}">
                <a16:creationId xmlns:a16="http://schemas.microsoft.com/office/drawing/2014/main" id="{FD0D59B2-3A12-4031-8994-3BEF5B2B5F2B}"/>
              </a:ext>
            </a:extLst>
          </p:cNvPr>
          <p:cNvSpPr>
            <a:spLocks noGrp="1"/>
          </p:cNvSpPr>
          <p:nvPr>
            <p:ph type="title" idx="4294967295"/>
          </p:nvPr>
        </p:nvSpPr>
        <p:spPr>
          <a:xfrm>
            <a:off x="4484975" y="5822174"/>
            <a:ext cx="4580002" cy="569912"/>
          </a:xfrm>
        </p:spPr>
        <p:txBody>
          <a:bodyPr anchor="b">
            <a:normAutofit fontScale="90000"/>
          </a:bodyPr>
          <a:lstStyle/>
          <a:p>
            <a:pPr algn="ctr"/>
            <a:r>
              <a:rPr lang="en-US" sz="3600" dirty="0"/>
              <a:t>SBBC Team Leader</a:t>
            </a:r>
          </a:p>
        </p:txBody>
      </p:sp>
      <p:pic>
        <p:nvPicPr>
          <p:cNvPr id="7" name="Picture 6">
            <a:extLst>
              <a:ext uri="{FF2B5EF4-FFF2-40B4-BE49-F238E27FC236}">
                <a16:creationId xmlns:a16="http://schemas.microsoft.com/office/drawing/2014/main" id="{A7732E5D-D6FB-4DD0-883D-A2F1B1FEFD22}"/>
              </a:ext>
            </a:extLst>
          </p:cNvPr>
          <p:cNvPicPr>
            <a:picLocks noChangeAspect="1"/>
          </p:cNvPicPr>
          <p:nvPr/>
        </p:nvPicPr>
        <p:blipFill rotWithShape="1">
          <a:blip r:embed="rId2"/>
          <a:srcRect t="21747" b="23682"/>
          <a:stretch/>
        </p:blipFill>
        <p:spPr>
          <a:xfrm>
            <a:off x="9064977" y="5170311"/>
            <a:ext cx="2916767" cy="1591733"/>
          </a:xfrm>
          <a:prstGeom prst="rect">
            <a:avLst/>
          </a:prstGeom>
          <a:noFill/>
        </p:spPr>
      </p:pic>
      <p:pic>
        <p:nvPicPr>
          <p:cNvPr id="22" name="Picture 3">
            <a:extLst>
              <a:ext uri="{FF2B5EF4-FFF2-40B4-BE49-F238E27FC236}">
                <a16:creationId xmlns:a16="http://schemas.microsoft.com/office/drawing/2014/main" id="{5F5F6D10-2646-4AED-800B-5DD015D825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68" t="42303" r="19962" b="19526"/>
          <a:stretch/>
        </p:blipFill>
        <p:spPr bwMode="auto">
          <a:xfrm>
            <a:off x="5422920" y="1939489"/>
            <a:ext cx="5967569" cy="357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33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Scope of School-Based Mental Health Services</a:t>
            </a:r>
          </a:p>
        </p:txBody>
      </p:sp>
      <p:sp>
        <p:nvSpPr>
          <p:cNvPr id="3" name="Content Placeholder 2"/>
          <p:cNvSpPr>
            <a:spLocks noGrp="1"/>
          </p:cNvSpPr>
          <p:nvPr>
            <p:ph idx="1"/>
          </p:nvPr>
        </p:nvSpPr>
        <p:spPr>
          <a:xfrm>
            <a:off x="838200" y="1825625"/>
            <a:ext cx="10515600" cy="4351338"/>
          </a:xfrm>
        </p:spPr>
        <p:txBody>
          <a:bodyPr anchor="ctr">
            <a:normAutofit fontScale="92500" lnSpcReduction="10000"/>
          </a:bodyPr>
          <a:lstStyle/>
          <a:p>
            <a:pPr marL="0" indent="0">
              <a:buNone/>
            </a:pPr>
            <a:r>
              <a:rPr lang="en-US" dirty="0"/>
              <a:t>STATEWIDE REACH</a:t>
            </a:r>
          </a:p>
          <a:p>
            <a:pPr lvl="1"/>
            <a:r>
              <a:rPr lang="en-US" sz="2000" dirty="0">
                <a:solidFill>
                  <a:schemeClr val="accent4">
                    <a:lumMod val="60000"/>
                    <a:lumOff val="40000"/>
                  </a:schemeClr>
                </a:solidFill>
              </a:rPr>
              <a:t>All 10 designated agencies </a:t>
            </a:r>
            <a:r>
              <a:rPr lang="en-US" sz="2000" dirty="0"/>
              <a:t>provide school-based services</a:t>
            </a:r>
          </a:p>
          <a:p>
            <a:pPr lvl="1"/>
            <a:r>
              <a:rPr lang="en-US" sz="2000" dirty="0"/>
              <a:t>We partner with </a:t>
            </a:r>
            <a:r>
              <a:rPr lang="en-US" sz="2000" dirty="0">
                <a:solidFill>
                  <a:schemeClr val="accent4">
                    <a:lumMod val="60000"/>
                    <a:lumOff val="40000"/>
                  </a:schemeClr>
                </a:solidFill>
              </a:rPr>
              <a:t>91% of Vermont supervisory unions </a:t>
            </a:r>
            <a:r>
              <a:rPr lang="en-US" sz="2000" dirty="0"/>
              <a:t>to offer school-based services</a:t>
            </a:r>
          </a:p>
          <a:p>
            <a:pPr marL="457200" lvl="1" indent="0">
              <a:buNone/>
            </a:pPr>
            <a:endParaRPr lang="en-US" sz="800" dirty="0"/>
          </a:p>
          <a:p>
            <a:pPr marL="0" indent="0">
              <a:buNone/>
            </a:pPr>
            <a:r>
              <a:rPr lang="en-US" dirty="0"/>
              <a:t>HIGH DEMAND FROM SCHOOLS</a:t>
            </a:r>
          </a:p>
          <a:p>
            <a:pPr lvl="1"/>
            <a:r>
              <a:rPr lang="en-US" sz="2000" dirty="0">
                <a:solidFill>
                  <a:schemeClr val="accent4">
                    <a:lumMod val="60000"/>
                    <a:lumOff val="40000"/>
                  </a:schemeClr>
                </a:solidFill>
              </a:rPr>
              <a:t>3662 students </a:t>
            </a:r>
            <a:r>
              <a:rPr lang="en-US" sz="2000" dirty="0"/>
              <a:t>served in FY20</a:t>
            </a:r>
          </a:p>
          <a:p>
            <a:pPr lvl="1"/>
            <a:r>
              <a:rPr lang="en-US" sz="2000" dirty="0"/>
              <a:t>Waitlists in many areas</a:t>
            </a:r>
          </a:p>
          <a:p>
            <a:pPr marL="0" indent="0">
              <a:buNone/>
            </a:pPr>
            <a:endParaRPr lang="en-US" sz="800" dirty="0"/>
          </a:p>
          <a:p>
            <a:pPr marL="0" indent="0">
              <a:buNone/>
            </a:pPr>
            <a:r>
              <a:rPr lang="en-US" dirty="0"/>
              <a:t>COST EFFECTIVE</a:t>
            </a:r>
          </a:p>
          <a:p>
            <a:pPr lvl="1"/>
            <a:r>
              <a:rPr lang="en-US" dirty="0"/>
              <a:t>Leverages Medicaid match</a:t>
            </a:r>
          </a:p>
          <a:p>
            <a:pPr marL="0" indent="0">
              <a:buNone/>
            </a:pPr>
            <a:r>
              <a:rPr lang="en-US"/>
              <a:t>V</a:t>
            </a:r>
            <a:endParaRPr lang="en-US" dirty="0"/>
          </a:p>
          <a:p>
            <a:pPr lvl="1"/>
            <a:r>
              <a:rPr lang="en-US" sz="2000" b="1" dirty="0"/>
              <a:t>March through June 1071 students via telehealth</a:t>
            </a:r>
          </a:p>
          <a:p>
            <a:pPr lvl="1"/>
            <a:r>
              <a:rPr lang="en-US" sz="2000" b="1" dirty="0"/>
              <a:t>Providing over 11,000 telehealth services during COVID-19</a:t>
            </a:r>
            <a:endParaRPr lang="en-US" sz="2000" dirty="0"/>
          </a:p>
        </p:txBody>
      </p:sp>
      <p:pic>
        <p:nvPicPr>
          <p:cNvPr id="7" name="Picture 2">
            <a:extLst>
              <a:ext uri="{FF2B5EF4-FFF2-40B4-BE49-F238E27FC236}">
                <a16:creationId xmlns:a16="http://schemas.microsoft.com/office/drawing/2014/main" id="{36AC81F8-0BC0-4DE6-B54E-C29103C16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104" y="3160788"/>
            <a:ext cx="4890468" cy="221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76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par>
                          <p:cTn id="20" fill="hold">
                            <p:stCondLst>
                              <p:cond delay="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nodeType="after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fade">
                                      <p:cBhvr>
                                        <p:cTn id="4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Collaboration Between AOE and AHS for Mental Health Services in Schools as an Outcome of ACT 264.</a:t>
            </a:r>
          </a:p>
        </p:txBody>
      </p:sp>
      <p:sp>
        <p:nvSpPr>
          <p:cNvPr id="3" name="Content Placeholder 2"/>
          <p:cNvSpPr>
            <a:spLocks noGrp="1"/>
          </p:cNvSpPr>
          <p:nvPr>
            <p:ph idx="1"/>
          </p:nvPr>
        </p:nvSpPr>
        <p:spPr>
          <a:xfrm>
            <a:off x="838200" y="1825625"/>
            <a:ext cx="10515600" cy="4351338"/>
          </a:xfrm>
        </p:spPr>
        <p:txBody>
          <a:bodyPr anchor="ctr">
            <a:normAutofit/>
          </a:bodyPr>
          <a:lstStyle/>
          <a:p>
            <a:r>
              <a:rPr lang="en-US" sz="1800" b="1" dirty="0"/>
              <a:t>1992: </a:t>
            </a:r>
            <a:r>
              <a:rPr lang="en-US" sz="1800" dirty="0"/>
              <a:t>Success Beyond Six </a:t>
            </a:r>
            <a:r>
              <a:rPr lang="en-US" sz="1600" dirty="0"/>
              <a:t>was created as a fiscal mechanism to allow local schools to contract with Designated Agencies for mental health services for children as described in ACT 264.</a:t>
            </a:r>
          </a:p>
          <a:p>
            <a:r>
              <a:rPr lang="en-US" sz="1800" b="1" dirty="0"/>
              <a:t>1993: </a:t>
            </a:r>
            <a:r>
              <a:rPr lang="en-US" sz="1800" b="1" i="1" dirty="0"/>
              <a:t>Home School Coordinators</a:t>
            </a:r>
            <a:r>
              <a:rPr lang="en-US" sz="1800" dirty="0"/>
              <a:t>. </a:t>
            </a:r>
            <a:r>
              <a:rPr lang="en-US" sz="1600" dirty="0"/>
              <a:t>HSC provided service coordination, case management and therapy to identified youth within their local school.</a:t>
            </a:r>
          </a:p>
          <a:p>
            <a:r>
              <a:rPr lang="en-US" sz="1800" b="1" dirty="0"/>
              <a:t>1995: </a:t>
            </a:r>
            <a:r>
              <a:rPr lang="en-US" sz="1800" b="1" i="1" dirty="0"/>
              <a:t>Behavioral Interventionist (BI)</a:t>
            </a:r>
            <a:r>
              <a:rPr lang="en-US" sz="1800" dirty="0"/>
              <a:t>. </a:t>
            </a:r>
            <a:r>
              <a:rPr lang="en-US" sz="1600" dirty="0"/>
              <a:t>Mental Health Behavioral Interventionist positions (1 to 1) were created to support the needs of those students who require intensive individualized services beyond what HSC could offer (based on the “wraparound” model).</a:t>
            </a:r>
          </a:p>
          <a:p>
            <a:r>
              <a:rPr lang="en-US" sz="1800" b="1" dirty="0"/>
              <a:t>2009: </a:t>
            </a:r>
            <a:r>
              <a:rPr lang="en-US" sz="1800" dirty="0"/>
              <a:t>Statewide Behavior Interventionist Standards </a:t>
            </a:r>
            <a:r>
              <a:rPr lang="en-US" sz="1600" dirty="0"/>
              <a:t>developed. These standards were created to create consistent quality of BI services across the state.</a:t>
            </a:r>
          </a:p>
          <a:p>
            <a:r>
              <a:rPr lang="en-US" sz="1800" b="1" dirty="0"/>
              <a:t>2012: </a:t>
            </a:r>
            <a:r>
              <a:rPr lang="en-US" sz="1800" b="1" i="1" dirty="0"/>
              <a:t>Positive Behavior Intervention Supports ( PBIS) Behavior Consultants. </a:t>
            </a:r>
            <a:r>
              <a:rPr lang="en-US" sz="1600" dirty="0"/>
              <a:t>1–to-10 model of providing mental health and behavioral supports to youth in public schools. This model was  created with the intention of providing more services to more students in a cost effective manner  and to assist schools in their school wide behavior management system.</a:t>
            </a:r>
          </a:p>
          <a:p>
            <a:r>
              <a:rPr lang="en-US" sz="1800" b="1" dirty="0"/>
              <a:t>2018: </a:t>
            </a:r>
            <a:r>
              <a:rPr lang="en-US" sz="1800" b="1" i="1" dirty="0"/>
              <a:t>Behavior Interventionist “Pod” Model:  </a:t>
            </a:r>
            <a:r>
              <a:rPr lang="en-US" sz="1600" dirty="0"/>
              <a:t>providing schools with an identified set of staff which allow them to create flexible and tailored supports to school systems beyond the 1-to-1 model. </a:t>
            </a:r>
          </a:p>
        </p:txBody>
      </p:sp>
    </p:spTree>
    <p:extLst>
      <p:ext uri="{BB962C8B-B14F-4D97-AF65-F5344CB8AC3E}">
        <p14:creationId xmlns:p14="http://schemas.microsoft.com/office/powerpoint/2010/main" val="97490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Continuum of Care</a:t>
            </a:r>
          </a:p>
        </p:txBody>
      </p:sp>
      <p:sp>
        <p:nvSpPr>
          <p:cNvPr id="3" name="Content Placeholder 2"/>
          <p:cNvSpPr>
            <a:spLocks noGrp="1"/>
          </p:cNvSpPr>
          <p:nvPr>
            <p:ph idx="1"/>
          </p:nvPr>
        </p:nvSpPr>
        <p:spPr>
          <a:xfrm>
            <a:off x="838200" y="1825625"/>
            <a:ext cx="5269523" cy="4351338"/>
          </a:xfrm>
        </p:spPr>
        <p:txBody>
          <a:bodyPr>
            <a:normAutofit fontScale="40000" lnSpcReduction="20000"/>
          </a:bodyPr>
          <a:lstStyle/>
          <a:p>
            <a:pPr marL="285750" indent="-285750"/>
            <a:endParaRPr lang="en-US" sz="2900" dirty="0"/>
          </a:p>
          <a:p>
            <a:pPr marL="285750" indent="-285750"/>
            <a:r>
              <a:rPr lang="en-US" sz="5100" dirty="0"/>
              <a:t>Integrated mental health supports are a necessary part of the MTSS/PBiS system of supports and intervention</a:t>
            </a:r>
          </a:p>
          <a:p>
            <a:pPr marL="285750" indent="-285750"/>
            <a:endParaRPr lang="en-US" sz="700" dirty="0"/>
          </a:p>
          <a:p>
            <a:pPr marL="285750" indent="-285750"/>
            <a:r>
              <a:rPr lang="en-US" sz="5100" dirty="0"/>
              <a:t>A continuum of supports that are least restrictive and most effective</a:t>
            </a:r>
          </a:p>
          <a:p>
            <a:pPr marL="285750" indent="-285750"/>
            <a:endParaRPr lang="en-US" sz="800" dirty="0"/>
          </a:p>
          <a:p>
            <a:pPr marL="285750" indent="-285750"/>
            <a:r>
              <a:rPr lang="en-US" sz="5100" dirty="0"/>
              <a:t>Shift focus from Reactionary to Preventative (when possible) </a:t>
            </a:r>
          </a:p>
          <a:p>
            <a:pPr marL="285750" indent="-285750"/>
            <a:endParaRPr lang="en-US" sz="700" dirty="0"/>
          </a:p>
          <a:p>
            <a:pPr marL="285750" indent="-285750"/>
            <a:r>
              <a:rPr lang="en-US" sz="5100" dirty="0"/>
              <a:t>Help schools improve school-wide systems that impact all students</a:t>
            </a:r>
          </a:p>
          <a:p>
            <a:pPr marL="285750" indent="-285750"/>
            <a:endParaRPr lang="en-US" sz="700" dirty="0"/>
          </a:p>
          <a:p>
            <a:pPr marL="285750" indent="-285750"/>
            <a:r>
              <a:rPr lang="en-US" sz="5100" dirty="0"/>
              <a:t>Build capacity of </a:t>
            </a:r>
            <a:r>
              <a:rPr lang="en-US" sz="5100" u="sng" dirty="0"/>
              <a:t>all</a:t>
            </a:r>
            <a:r>
              <a:rPr lang="en-US" sz="5100" dirty="0"/>
              <a:t> adults to work with students with challenging behaviors/mental health needs/trauma</a:t>
            </a:r>
          </a:p>
          <a:p>
            <a:pPr marL="285750" indent="-285750"/>
            <a:endParaRPr lang="en-US" sz="7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056" y="1865434"/>
            <a:ext cx="5169645" cy="440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904892" y="2051539"/>
            <a:ext cx="3997570" cy="369332"/>
          </a:xfrm>
          <a:prstGeom prst="rect">
            <a:avLst/>
          </a:prstGeom>
          <a:noFill/>
        </p:spPr>
        <p:txBody>
          <a:bodyPr wrap="square" rtlCol="0">
            <a:spAutoFit/>
          </a:bodyPr>
          <a:lstStyle/>
          <a:p>
            <a:pPr algn="ctr"/>
            <a:endParaRPr lang="en-US" dirty="0">
              <a:solidFill>
                <a:prstClr val="black"/>
              </a:solidFill>
            </a:endParaRPr>
          </a:p>
        </p:txBody>
      </p:sp>
      <p:sp>
        <p:nvSpPr>
          <p:cNvPr id="9" name="Rounded Rectangle 8"/>
          <p:cNvSpPr/>
          <p:nvPr/>
        </p:nvSpPr>
        <p:spPr>
          <a:xfrm>
            <a:off x="6731593" y="2051539"/>
            <a:ext cx="4229079" cy="572908"/>
          </a:xfrm>
          <a:prstGeom prst="roundRect">
            <a:avLst/>
          </a:prstGeom>
          <a:solidFill>
            <a:srgbClr val="FF0000">
              <a:alpha val="8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n-US" sz="1600" dirty="0"/>
              <a:t>Therapeutic Schools</a:t>
            </a:r>
          </a:p>
          <a:p>
            <a:pPr algn="ctr"/>
            <a:r>
              <a:rPr lang="en-US" sz="1600" dirty="0"/>
              <a:t>Behavior Interventionist Programs</a:t>
            </a:r>
          </a:p>
        </p:txBody>
      </p:sp>
      <p:grpSp>
        <p:nvGrpSpPr>
          <p:cNvPr id="12" name="Group 11"/>
          <p:cNvGrpSpPr/>
          <p:nvPr/>
        </p:nvGrpSpPr>
        <p:grpSpPr>
          <a:xfrm>
            <a:off x="6128885" y="2343834"/>
            <a:ext cx="4792177" cy="1005008"/>
            <a:chOff x="1812576" y="2405920"/>
            <a:chExt cx="4792177" cy="1005008"/>
          </a:xfrm>
        </p:grpSpPr>
        <p:sp>
          <p:nvSpPr>
            <p:cNvPr id="13" name="Rounded Rectangle 12"/>
            <p:cNvSpPr/>
            <p:nvPr/>
          </p:nvSpPr>
          <p:spPr>
            <a:xfrm>
              <a:off x="2364784" y="2832514"/>
              <a:ext cx="4239969" cy="578414"/>
            </a:xfrm>
            <a:prstGeom prst="roundRect">
              <a:avLst/>
            </a:prstGeom>
            <a:solidFill>
              <a:srgbClr val="FFFF00">
                <a:alpha val="7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n-US" sz="1600" dirty="0"/>
                <a:t>School Based Clinicians</a:t>
              </a:r>
            </a:p>
            <a:p>
              <a:pPr algn="ctr"/>
              <a:r>
                <a:rPr lang="en-US" sz="1600" dirty="0"/>
                <a:t>School Based PBiS Analysts</a:t>
              </a:r>
            </a:p>
          </p:txBody>
        </p:sp>
        <p:sp>
          <p:nvSpPr>
            <p:cNvPr id="14" name="Rounded Rectangle 4"/>
            <p:cNvSpPr/>
            <p:nvPr/>
          </p:nvSpPr>
          <p:spPr>
            <a:xfrm>
              <a:off x="1812576" y="2405920"/>
              <a:ext cx="4760053" cy="763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p>
          </p:txBody>
        </p:sp>
      </p:grpSp>
      <p:grpSp>
        <p:nvGrpSpPr>
          <p:cNvPr id="15" name="Group 14"/>
          <p:cNvGrpSpPr/>
          <p:nvPr/>
        </p:nvGrpSpPr>
        <p:grpSpPr>
          <a:xfrm>
            <a:off x="6539153" y="4361721"/>
            <a:ext cx="4281449" cy="780294"/>
            <a:chOff x="131400" y="3428435"/>
            <a:chExt cx="6481604" cy="1249555"/>
          </a:xfrm>
        </p:grpSpPr>
        <p:sp>
          <p:nvSpPr>
            <p:cNvPr id="16" name="Rounded Rectangle 15"/>
            <p:cNvSpPr/>
            <p:nvPr/>
          </p:nvSpPr>
          <p:spPr>
            <a:xfrm>
              <a:off x="131400" y="3428435"/>
              <a:ext cx="6481604" cy="1249555"/>
            </a:xfrm>
            <a:prstGeom prst="roundRect">
              <a:avLst/>
            </a:prstGeom>
            <a:solidFill>
              <a:srgbClr val="00B050">
                <a:alpha val="5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4"/>
            <p:cNvSpPr/>
            <p:nvPr/>
          </p:nvSpPr>
          <p:spPr>
            <a:xfrm>
              <a:off x="192398" y="3489433"/>
              <a:ext cx="6359608" cy="11275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600" kern="1200" dirty="0"/>
                <a:t>School Based PBiS Behavior Analysts.  </a:t>
              </a:r>
            </a:p>
          </p:txBody>
        </p:sp>
      </p:grpSp>
    </p:spTree>
    <p:extLst>
      <p:ext uri="{BB962C8B-B14F-4D97-AF65-F5344CB8AC3E}">
        <p14:creationId xmlns:p14="http://schemas.microsoft.com/office/powerpoint/2010/main" val="135051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365125"/>
            <a:ext cx="7315200" cy="1190543"/>
          </a:xfrm>
        </p:spPr>
        <p:txBody>
          <a:bodyPr>
            <a:normAutofit/>
          </a:bodyPr>
          <a:lstStyle/>
          <a:p>
            <a:r>
              <a:rPr lang="en-US" dirty="0"/>
              <a:t>Levels of Intervention</a:t>
            </a:r>
          </a:p>
        </p:txBody>
      </p:sp>
      <p:sp>
        <p:nvSpPr>
          <p:cNvPr id="4" name="Content Placeholder 3"/>
          <p:cNvSpPr>
            <a:spLocks noGrp="1"/>
          </p:cNvSpPr>
          <p:nvPr>
            <p:ph idx="1"/>
          </p:nvPr>
        </p:nvSpPr>
        <p:spPr>
          <a:xfrm>
            <a:off x="755073" y="1810575"/>
            <a:ext cx="3875706" cy="4351338"/>
          </a:xfrm>
        </p:spPr>
        <p:txBody>
          <a:bodyPr>
            <a:normAutofit fontScale="25000" lnSpcReduction="20000"/>
          </a:bodyPr>
          <a:lstStyle/>
          <a:p>
            <a:endParaRPr lang="en-US" sz="3200" dirty="0"/>
          </a:p>
          <a:p>
            <a:r>
              <a:rPr lang="en-US" sz="8000" dirty="0"/>
              <a:t>Designated Agencies provide a wide range of levels and types of intervention to meet the needs of schools, students, and families while maximizing resources both in terms of staffing and funding. </a:t>
            </a:r>
          </a:p>
          <a:p>
            <a:endParaRPr lang="en-US" sz="3200" dirty="0"/>
          </a:p>
          <a:p>
            <a:r>
              <a:rPr lang="en-US" sz="8000" dirty="0"/>
              <a:t>DA’s continue to work with schools to identify and adapt to changing needs, along with state partners to use available funding in creative and different ways to serve more students with less dollars and focus increasingly on early intervention and prevention</a:t>
            </a:r>
            <a:r>
              <a:rPr lang="en-US" sz="4400" dirty="0"/>
              <a:t>.  </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289" y="1755502"/>
            <a:ext cx="5169645" cy="440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ontent Placeholder 4"/>
          <p:cNvGraphicFramePr>
            <a:graphicFrameLocks/>
          </p:cNvGraphicFramePr>
          <p:nvPr>
            <p:extLst>
              <p:ext uri="{D42A27DB-BD31-4B8C-83A1-F6EECF244321}">
                <p14:modId xmlns:p14="http://schemas.microsoft.com/office/powerpoint/2010/main" val="355053156"/>
              </p:ext>
            </p:extLst>
          </p:nvPr>
        </p:nvGraphicFramePr>
        <p:xfrm>
          <a:off x="4766164" y="1277815"/>
          <a:ext cx="6639894" cy="5627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255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graphicEl>
                                              <a:dgm id="{9DB904D2-B5D7-4237-ADE8-9E4C8C4AFF85}"/>
                                            </p:graphicEl>
                                          </p:spTgt>
                                        </p:tgtEl>
                                        <p:attrNameLst>
                                          <p:attrName>style.visibility</p:attrName>
                                        </p:attrNameLst>
                                      </p:cBhvr>
                                      <p:to>
                                        <p:strVal val="visible"/>
                                      </p:to>
                                    </p:set>
                                    <p:animEffect transition="in" filter="wipe(up)">
                                      <p:cBhvr>
                                        <p:cTn id="17" dur="500"/>
                                        <p:tgtEl>
                                          <p:spTgt spid="8">
                                            <p:graphicEl>
                                              <a:dgm id="{9DB904D2-B5D7-4237-ADE8-9E4C8C4AFF85}"/>
                                            </p:graphicEl>
                                          </p:spTgt>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
                                            <p:graphicEl>
                                              <a:dgm id="{7F791ACF-5F46-4483-9986-A2425DEBD551}"/>
                                            </p:graphicEl>
                                          </p:spTgt>
                                        </p:tgtEl>
                                        <p:attrNameLst>
                                          <p:attrName>style.visibility</p:attrName>
                                        </p:attrNameLst>
                                      </p:cBhvr>
                                      <p:to>
                                        <p:strVal val="visible"/>
                                      </p:to>
                                    </p:set>
                                    <p:animEffect transition="in" filter="wipe(up)">
                                      <p:cBhvr>
                                        <p:cTn id="21" dur="500"/>
                                        <p:tgtEl>
                                          <p:spTgt spid="8">
                                            <p:graphicEl>
                                              <a:dgm id="{7F791ACF-5F46-4483-9986-A2425DEBD551}"/>
                                            </p:graphicEl>
                                          </p:spTgt>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
                                            <p:graphicEl>
                                              <a:dgm id="{50753CA6-1411-4965-88BB-84752AED8CF4}"/>
                                            </p:graphicEl>
                                          </p:spTgt>
                                        </p:tgtEl>
                                        <p:attrNameLst>
                                          <p:attrName>style.visibility</p:attrName>
                                        </p:attrNameLst>
                                      </p:cBhvr>
                                      <p:to>
                                        <p:strVal val="visible"/>
                                      </p:to>
                                    </p:set>
                                    <p:animEffect transition="in" filter="wipe(up)">
                                      <p:cBhvr>
                                        <p:cTn id="25" dur="500"/>
                                        <p:tgtEl>
                                          <p:spTgt spid="8">
                                            <p:graphicEl>
                                              <a:dgm id="{50753CA6-1411-4965-88BB-84752AED8CF4}"/>
                                            </p:graphicEl>
                                          </p:spTgt>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8">
                                            <p:graphicEl>
                                              <a:dgm id="{D707306A-6C32-4802-896D-6E5BD606B300}"/>
                                            </p:graphicEl>
                                          </p:spTgt>
                                        </p:tgtEl>
                                        <p:attrNameLst>
                                          <p:attrName>style.visibility</p:attrName>
                                        </p:attrNameLst>
                                      </p:cBhvr>
                                      <p:to>
                                        <p:strVal val="visible"/>
                                      </p:to>
                                    </p:set>
                                    <p:animEffect transition="in" filter="wipe(up)">
                                      <p:cBhvr>
                                        <p:cTn id="29" dur="500"/>
                                        <p:tgtEl>
                                          <p:spTgt spid="8">
                                            <p:graphicEl>
                                              <a:dgm id="{D707306A-6C32-4802-896D-6E5BD606B30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Presenting Behaviors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178" y="1959218"/>
            <a:ext cx="5169645" cy="440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92884" y="5785283"/>
            <a:ext cx="3153507" cy="369332"/>
          </a:xfrm>
          <a:prstGeom prst="rect">
            <a:avLst/>
          </a:prstGeom>
          <a:noFill/>
        </p:spPr>
        <p:txBody>
          <a:bodyPr wrap="square" lIns="91440" tIns="45720" rIns="91440" bIns="45720">
            <a:spAutoFit/>
          </a:bodyPr>
          <a:lstStyle/>
          <a:p>
            <a:pPr algn="ctr"/>
            <a:r>
              <a:rPr lang="en-US" b="1" spc="50" dirty="0">
                <a:ln w="12700" cmpd="sng">
                  <a:solidFill>
                    <a:srgbClr val="70AD47">
                      <a:satMod val="120000"/>
                      <a:shade val="80000"/>
                    </a:srgbClr>
                  </a:solidFill>
                  <a:prstDash val="solid"/>
                </a:ln>
                <a:solidFill>
                  <a:srgbClr val="70AD47">
                    <a:tint val="1000"/>
                  </a:srgbClr>
                </a:solidFill>
                <a:effectLst>
                  <a:glow rad="53100">
                    <a:srgbClr val="70AD47">
                      <a:satMod val="180000"/>
                      <a:alpha val="30000"/>
                    </a:srgbClr>
                  </a:glow>
                </a:effectLst>
              </a:rPr>
              <a:t>Calling out</a:t>
            </a:r>
          </a:p>
        </p:txBody>
      </p:sp>
      <p:sp>
        <p:nvSpPr>
          <p:cNvPr id="17" name="Rectangle 16"/>
          <p:cNvSpPr/>
          <p:nvPr/>
        </p:nvSpPr>
        <p:spPr>
          <a:xfrm>
            <a:off x="4636476" y="4988227"/>
            <a:ext cx="3153507" cy="369332"/>
          </a:xfrm>
          <a:prstGeom prst="rect">
            <a:avLst/>
          </a:prstGeom>
          <a:noFill/>
        </p:spPr>
        <p:txBody>
          <a:bodyPr wrap="square" lIns="91440" tIns="45720" rIns="91440" bIns="45720">
            <a:spAutoFit/>
          </a:bodyPr>
          <a:lstStyle/>
          <a:p>
            <a:pPr algn="ctr"/>
            <a:r>
              <a:rPr lang="en-US" b="1" spc="50" dirty="0">
                <a:ln w="12700" cmpd="sng">
                  <a:solidFill>
                    <a:srgbClr val="70AD47">
                      <a:satMod val="120000"/>
                      <a:shade val="80000"/>
                    </a:srgbClr>
                  </a:solidFill>
                  <a:prstDash val="solid"/>
                </a:ln>
                <a:solidFill>
                  <a:srgbClr val="70AD47">
                    <a:tint val="1000"/>
                  </a:srgbClr>
                </a:solidFill>
                <a:effectLst>
                  <a:glow rad="53100">
                    <a:srgbClr val="70AD47">
                      <a:satMod val="180000"/>
                      <a:alpha val="30000"/>
                    </a:srgbClr>
                  </a:glow>
                </a:effectLst>
              </a:rPr>
              <a:t>Immature/Silly Behaviors</a:t>
            </a:r>
          </a:p>
        </p:txBody>
      </p:sp>
      <p:sp>
        <p:nvSpPr>
          <p:cNvPr id="19" name="Rectangle 18"/>
          <p:cNvSpPr/>
          <p:nvPr/>
        </p:nvSpPr>
        <p:spPr>
          <a:xfrm>
            <a:off x="4636476" y="3823074"/>
            <a:ext cx="3153507" cy="369332"/>
          </a:xfrm>
          <a:prstGeom prst="rect">
            <a:avLst/>
          </a:prstGeom>
          <a:noFill/>
        </p:spPr>
        <p:txBody>
          <a:bodyPr wrap="square" lIns="91440" tIns="45720" rIns="91440" bIns="45720">
            <a:spAutoFit/>
          </a:bodyPr>
          <a:lstStyle/>
          <a:p>
            <a:pPr algn="ctr"/>
            <a:r>
              <a:rPr lang="en-US" b="1" spc="50" dirty="0">
                <a:ln w="12700" cmpd="sng">
                  <a:solidFill>
                    <a:srgbClr val="70AD47">
                      <a:satMod val="120000"/>
                      <a:shade val="80000"/>
                    </a:srgbClr>
                  </a:solidFill>
                  <a:prstDash val="solid"/>
                </a:ln>
                <a:solidFill>
                  <a:srgbClr val="70AD47">
                    <a:tint val="1000"/>
                  </a:srgbClr>
                </a:solidFill>
                <a:effectLst>
                  <a:glow rad="53100">
                    <a:srgbClr val="70AD47">
                      <a:satMod val="180000"/>
                      <a:alpha val="30000"/>
                    </a:srgbClr>
                  </a:glow>
                </a:effectLst>
              </a:rPr>
              <a:t>Interrupting</a:t>
            </a:r>
          </a:p>
        </p:txBody>
      </p:sp>
      <p:sp>
        <p:nvSpPr>
          <p:cNvPr id="21" name="Rectangle 20"/>
          <p:cNvSpPr/>
          <p:nvPr/>
        </p:nvSpPr>
        <p:spPr>
          <a:xfrm>
            <a:off x="4636477" y="4395932"/>
            <a:ext cx="3153507" cy="369332"/>
          </a:xfrm>
          <a:prstGeom prst="rect">
            <a:avLst/>
          </a:prstGeom>
          <a:noFill/>
        </p:spPr>
        <p:txBody>
          <a:bodyPr wrap="square" lIns="91440" tIns="45720" rIns="91440" bIns="45720">
            <a:spAutoFit/>
          </a:bodyPr>
          <a:lstStyle/>
          <a:p>
            <a:r>
              <a:rPr lang="en-US" b="1" spc="50" dirty="0">
                <a:ln w="12700" cmpd="sng">
                  <a:solidFill>
                    <a:srgbClr val="70AD47">
                      <a:satMod val="120000"/>
                      <a:shade val="80000"/>
                    </a:srgbClr>
                  </a:solidFill>
                  <a:prstDash val="solid"/>
                </a:ln>
                <a:solidFill>
                  <a:srgbClr val="70AD47">
                    <a:tint val="1000"/>
                  </a:srgbClr>
                </a:solidFill>
                <a:effectLst>
                  <a:glow rad="53100">
                    <a:srgbClr val="70AD47">
                      <a:satMod val="180000"/>
                      <a:alpha val="30000"/>
                    </a:srgbClr>
                  </a:glow>
                </a:effectLst>
              </a:rPr>
              <a:t>Long transition times</a:t>
            </a:r>
          </a:p>
        </p:txBody>
      </p:sp>
      <p:sp>
        <p:nvSpPr>
          <p:cNvPr id="22" name="Rectangle 21"/>
          <p:cNvSpPr/>
          <p:nvPr/>
        </p:nvSpPr>
        <p:spPr>
          <a:xfrm>
            <a:off x="5527316" y="5427674"/>
            <a:ext cx="3153507" cy="369332"/>
          </a:xfrm>
          <a:prstGeom prst="rect">
            <a:avLst/>
          </a:prstGeom>
          <a:noFill/>
        </p:spPr>
        <p:txBody>
          <a:bodyPr wrap="square" lIns="91440" tIns="45720" rIns="91440" bIns="45720">
            <a:spAutoFit/>
          </a:bodyPr>
          <a:lstStyle/>
          <a:p>
            <a:pPr algn="ctr"/>
            <a:r>
              <a:rPr lang="en-US" b="1" spc="50" dirty="0">
                <a:ln w="12700" cmpd="sng">
                  <a:solidFill>
                    <a:srgbClr val="70AD47">
                      <a:satMod val="120000"/>
                      <a:shade val="80000"/>
                    </a:srgbClr>
                  </a:solidFill>
                  <a:prstDash val="solid"/>
                </a:ln>
                <a:solidFill>
                  <a:srgbClr val="70AD47">
                    <a:tint val="1000"/>
                  </a:srgbClr>
                </a:solidFill>
                <a:effectLst>
                  <a:glow rad="53100">
                    <a:srgbClr val="70AD47">
                      <a:satMod val="180000"/>
                      <a:alpha val="30000"/>
                    </a:srgbClr>
                  </a:glow>
                </a:effectLst>
              </a:rPr>
              <a:t>Peer conflicts</a:t>
            </a:r>
          </a:p>
        </p:txBody>
      </p:sp>
      <p:sp>
        <p:nvSpPr>
          <p:cNvPr id="5" name="Rectangle 4"/>
          <p:cNvSpPr/>
          <p:nvPr/>
        </p:nvSpPr>
        <p:spPr>
          <a:xfrm>
            <a:off x="3325633" y="2521837"/>
            <a:ext cx="1596912" cy="400110"/>
          </a:xfrm>
          <a:prstGeom prst="rect">
            <a:avLst/>
          </a:prstGeom>
          <a:noFill/>
        </p:spPr>
        <p:txBody>
          <a:bodyPr wrap="none" lIns="91440" tIns="45720" rIns="91440" bIns="45720">
            <a:spAutoFit/>
          </a:bodyPr>
          <a:lstStyle/>
          <a:p>
            <a:pPr algn="ctr"/>
            <a:r>
              <a:rPr lang="en-US" sz="20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rPr>
              <a:t>Swearing</a:t>
            </a:r>
          </a:p>
        </p:txBody>
      </p:sp>
      <p:sp>
        <p:nvSpPr>
          <p:cNvPr id="28" name="Rectangle 27"/>
          <p:cNvSpPr/>
          <p:nvPr/>
        </p:nvSpPr>
        <p:spPr>
          <a:xfrm>
            <a:off x="1172085" y="4602789"/>
            <a:ext cx="2464137" cy="400110"/>
          </a:xfrm>
          <a:prstGeom prst="rect">
            <a:avLst/>
          </a:prstGeom>
          <a:noFill/>
        </p:spPr>
        <p:txBody>
          <a:bodyPr wrap="none" lIns="91440" tIns="45720" rIns="91440" bIns="45720">
            <a:spAutoFit/>
          </a:bodyPr>
          <a:lstStyle/>
          <a:p>
            <a:pPr algn="ctr"/>
            <a:r>
              <a:rPr lang="en-US" sz="20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rPr>
              <a:t>Throwing items</a:t>
            </a:r>
          </a:p>
        </p:txBody>
      </p:sp>
      <p:sp>
        <p:nvSpPr>
          <p:cNvPr id="30" name="Rectangle 29"/>
          <p:cNvSpPr/>
          <p:nvPr/>
        </p:nvSpPr>
        <p:spPr>
          <a:xfrm>
            <a:off x="1219254" y="3962368"/>
            <a:ext cx="3863750" cy="400110"/>
          </a:xfrm>
          <a:prstGeom prst="rect">
            <a:avLst/>
          </a:prstGeom>
          <a:noFill/>
        </p:spPr>
        <p:txBody>
          <a:bodyPr wrap="none" lIns="91440" tIns="45720" rIns="91440" bIns="45720">
            <a:spAutoFit/>
          </a:bodyPr>
          <a:lstStyle/>
          <a:p>
            <a:pPr algn="ctr"/>
            <a:r>
              <a:rPr lang="en-US" sz="20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rPr>
              <a:t>Disrespectful Language</a:t>
            </a:r>
          </a:p>
        </p:txBody>
      </p:sp>
      <p:sp>
        <p:nvSpPr>
          <p:cNvPr id="32" name="Rectangle 31"/>
          <p:cNvSpPr/>
          <p:nvPr/>
        </p:nvSpPr>
        <p:spPr>
          <a:xfrm>
            <a:off x="1004412" y="2482033"/>
            <a:ext cx="1399742" cy="400110"/>
          </a:xfrm>
          <a:prstGeom prst="rect">
            <a:avLst/>
          </a:prstGeom>
          <a:noFill/>
        </p:spPr>
        <p:txBody>
          <a:bodyPr wrap="none" lIns="91440" tIns="45720" rIns="91440" bIns="45720">
            <a:spAutoFit/>
          </a:bodyPr>
          <a:lstStyle/>
          <a:p>
            <a:pPr algn="ctr"/>
            <a:r>
              <a:rPr lang="en-US" sz="20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rPr>
              <a:t>Refusal</a:t>
            </a:r>
          </a:p>
        </p:txBody>
      </p:sp>
      <p:sp>
        <p:nvSpPr>
          <p:cNvPr id="33" name="Rectangle 32"/>
          <p:cNvSpPr/>
          <p:nvPr/>
        </p:nvSpPr>
        <p:spPr>
          <a:xfrm>
            <a:off x="4437" y="1744119"/>
            <a:ext cx="2597571" cy="400110"/>
          </a:xfrm>
          <a:prstGeom prst="rect">
            <a:avLst/>
          </a:prstGeom>
          <a:noFill/>
        </p:spPr>
        <p:txBody>
          <a:bodyPr wrap="none" lIns="91440" tIns="45720" rIns="91440" bIns="45720">
            <a:spAutoFit/>
          </a:bodyPr>
          <a:lstStyle/>
          <a:p>
            <a:pPr algn="ctr"/>
            <a:r>
              <a:rPr lang="en-US" sz="20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rPr>
              <a:t>Social isolation</a:t>
            </a:r>
          </a:p>
        </p:txBody>
      </p:sp>
      <p:sp>
        <p:nvSpPr>
          <p:cNvPr id="34" name="Rectangle 33"/>
          <p:cNvSpPr/>
          <p:nvPr/>
        </p:nvSpPr>
        <p:spPr>
          <a:xfrm>
            <a:off x="255804" y="2971768"/>
            <a:ext cx="3951723" cy="400110"/>
          </a:xfrm>
          <a:prstGeom prst="rect">
            <a:avLst/>
          </a:prstGeom>
          <a:noFill/>
        </p:spPr>
        <p:txBody>
          <a:bodyPr wrap="none" lIns="91440" tIns="45720" rIns="91440" bIns="45720">
            <a:spAutoFit/>
          </a:bodyPr>
          <a:lstStyle/>
          <a:p>
            <a:pPr algn="ctr"/>
            <a:r>
              <a:rPr lang="en-US" sz="20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rPr>
              <a:t>Destruction of Property</a:t>
            </a:r>
          </a:p>
        </p:txBody>
      </p:sp>
      <p:sp>
        <p:nvSpPr>
          <p:cNvPr id="6" name="Rectangle 5"/>
          <p:cNvSpPr/>
          <p:nvPr/>
        </p:nvSpPr>
        <p:spPr>
          <a:xfrm>
            <a:off x="7850262" y="2345136"/>
            <a:ext cx="3615093" cy="400110"/>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Throwing chairs, desks, etc.</a:t>
            </a:r>
          </a:p>
        </p:txBody>
      </p:sp>
      <p:sp>
        <p:nvSpPr>
          <p:cNvPr id="37" name="Rectangle 36"/>
          <p:cNvSpPr/>
          <p:nvPr/>
        </p:nvSpPr>
        <p:spPr>
          <a:xfrm>
            <a:off x="1676945" y="3293945"/>
            <a:ext cx="2735044" cy="707886"/>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Physical aggression </a:t>
            </a:r>
          </a:p>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With weapons</a:t>
            </a:r>
          </a:p>
        </p:txBody>
      </p:sp>
      <p:sp>
        <p:nvSpPr>
          <p:cNvPr id="38" name="Rectangle 37"/>
          <p:cNvSpPr/>
          <p:nvPr/>
        </p:nvSpPr>
        <p:spPr>
          <a:xfrm>
            <a:off x="6659408" y="2720432"/>
            <a:ext cx="1821332" cy="400110"/>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Hitting adults</a:t>
            </a:r>
          </a:p>
        </p:txBody>
      </p:sp>
      <p:sp>
        <p:nvSpPr>
          <p:cNvPr id="39" name="Rectangle 38"/>
          <p:cNvSpPr/>
          <p:nvPr/>
        </p:nvSpPr>
        <p:spPr>
          <a:xfrm>
            <a:off x="7963642" y="4379613"/>
            <a:ext cx="3619902" cy="400110"/>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Running off school grounds</a:t>
            </a:r>
          </a:p>
        </p:txBody>
      </p:sp>
      <p:sp>
        <p:nvSpPr>
          <p:cNvPr id="40" name="Rectangle 39"/>
          <p:cNvSpPr/>
          <p:nvPr/>
        </p:nvSpPr>
        <p:spPr>
          <a:xfrm>
            <a:off x="8966754" y="3623019"/>
            <a:ext cx="3092513" cy="400110"/>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Possession of weapons</a:t>
            </a:r>
          </a:p>
        </p:txBody>
      </p:sp>
      <p:sp>
        <p:nvSpPr>
          <p:cNvPr id="41" name="Rectangle 40"/>
          <p:cNvSpPr/>
          <p:nvPr/>
        </p:nvSpPr>
        <p:spPr>
          <a:xfrm>
            <a:off x="8337719" y="5228098"/>
            <a:ext cx="1882247" cy="400110"/>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Head banging</a:t>
            </a:r>
          </a:p>
        </p:txBody>
      </p:sp>
      <p:sp>
        <p:nvSpPr>
          <p:cNvPr id="42" name="Rectangle 41"/>
          <p:cNvSpPr/>
          <p:nvPr/>
        </p:nvSpPr>
        <p:spPr>
          <a:xfrm>
            <a:off x="2357967" y="4263005"/>
            <a:ext cx="2050562" cy="400110"/>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Fecal smearing</a:t>
            </a:r>
          </a:p>
        </p:txBody>
      </p:sp>
      <p:sp>
        <p:nvSpPr>
          <p:cNvPr id="43" name="Rectangle 42"/>
          <p:cNvSpPr/>
          <p:nvPr/>
        </p:nvSpPr>
        <p:spPr>
          <a:xfrm>
            <a:off x="8866870" y="2893835"/>
            <a:ext cx="2735044" cy="707886"/>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Physical aggression </a:t>
            </a:r>
          </a:p>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towards peers</a:t>
            </a:r>
          </a:p>
        </p:txBody>
      </p:sp>
      <p:sp>
        <p:nvSpPr>
          <p:cNvPr id="44" name="Rectangle 43"/>
          <p:cNvSpPr/>
          <p:nvPr/>
        </p:nvSpPr>
        <p:spPr>
          <a:xfrm>
            <a:off x="7298713" y="3463480"/>
            <a:ext cx="1382110" cy="400110"/>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Disrobing</a:t>
            </a:r>
          </a:p>
        </p:txBody>
      </p:sp>
      <p:sp>
        <p:nvSpPr>
          <p:cNvPr id="45" name="Rectangle 44"/>
          <p:cNvSpPr/>
          <p:nvPr/>
        </p:nvSpPr>
        <p:spPr>
          <a:xfrm>
            <a:off x="10171416" y="1759163"/>
            <a:ext cx="1351653" cy="400110"/>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Self harm</a:t>
            </a:r>
          </a:p>
        </p:txBody>
      </p:sp>
      <p:sp>
        <p:nvSpPr>
          <p:cNvPr id="46" name="Rectangle 45"/>
          <p:cNvSpPr/>
          <p:nvPr/>
        </p:nvSpPr>
        <p:spPr>
          <a:xfrm>
            <a:off x="4277364" y="2755594"/>
            <a:ext cx="1024639" cy="707886"/>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Racist </a:t>
            </a:r>
          </a:p>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acts</a:t>
            </a:r>
          </a:p>
        </p:txBody>
      </p:sp>
      <p:sp>
        <p:nvSpPr>
          <p:cNvPr id="47" name="Rectangle 46"/>
          <p:cNvSpPr/>
          <p:nvPr/>
        </p:nvSpPr>
        <p:spPr>
          <a:xfrm>
            <a:off x="10369850" y="5357559"/>
            <a:ext cx="1111202" cy="707886"/>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Sexual </a:t>
            </a:r>
          </a:p>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assault</a:t>
            </a:r>
          </a:p>
        </p:txBody>
      </p:sp>
      <p:sp>
        <p:nvSpPr>
          <p:cNvPr id="48" name="Rectangle 47"/>
          <p:cNvSpPr/>
          <p:nvPr/>
        </p:nvSpPr>
        <p:spPr>
          <a:xfrm>
            <a:off x="5161699" y="1671554"/>
            <a:ext cx="4826363" cy="400110"/>
          </a:xfrm>
          <a:prstGeom prst="rect">
            <a:avLst/>
          </a:prstGeom>
          <a:noFill/>
        </p:spPr>
        <p:txBody>
          <a:bodyPr wrap="squar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Threats of harm towards the school</a:t>
            </a:r>
          </a:p>
        </p:txBody>
      </p:sp>
      <p:sp>
        <p:nvSpPr>
          <p:cNvPr id="49" name="Rectangle 48"/>
          <p:cNvSpPr/>
          <p:nvPr/>
        </p:nvSpPr>
        <p:spPr>
          <a:xfrm>
            <a:off x="2771232" y="4874155"/>
            <a:ext cx="1479892" cy="707886"/>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Grooming </a:t>
            </a:r>
          </a:p>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peers</a:t>
            </a:r>
          </a:p>
        </p:txBody>
      </p:sp>
      <p:sp>
        <p:nvSpPr>
          <p:cNvPr id="50" name="Rectangle 49"/>
          <p:cNvSpPr/>
          <p:nvPr/>
        </p:nvSpPr>
        <p:spPr>
          <a:xfrm>
            <a:off x="287661" y="3601721"/>
            <a:ext cx="1473993" cy="400110"/>
          </a:xfrm>
          <a:prstGeom prst="rect">
            <a:avLst/>
          </a:prstGeom>
          <a:noFill/>
        </p:spPr>
        <p:txBody>
          <a:bodyPr wrap="none" lIns="91440" tIns="45720" rIns="91440" bIns="45720">
            <a:spAutoFit/>
          </a:bodyPr>
          <a:lstStyle/>
          <a:p>
            <a:pPr algn="ctr"/>
            <a:r>
              <a:rPr lang="en-US" sz="20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rPr>
              <a:t>bullying</a:t>
            </a:r>
          </a:p>
        </p:txBody>
      </p:sp>
      <p:sp>
        <p:nvSpPr>
          <p:cNvPr id="51" name="Rectangle 50"/>
          <p:cNvSpPr/>
          <p:nvPr/>
        </p:nvSpPr>
        <p:spPr>
          <a:xfrm>
            <a:off x="1144330" y="5427674"/>
            <a:ext cx="1999265" cy="400110"/>
          </a:xfrm>
          <a:prstGeom prst="rect">
            <a:avLst/>
          </a:prstGeom>
          <a:noFill/>
        </p:spPr>
        <p:txBody>
          <a:bodyPr wrap="none" lIns="91440" tIns="45720" rIns="91440" bIns="45720">
            <a:spAutoFit/>
          </a:bodyPr>
          <a:lstStyle/>
          <a:p>
            <a:pPr algn="ctr"/>
            <a:r>
              <a:rPr lang="en-US" sz="20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rPr>
              <a:t>Harassment</a:t>
            </a:r>
          </a:p>
        </p:txBody>
      </p:sp>
      <p:sp>
        <p:nvSpPr>
          <p:cNvPr id="52" name="Rectangle 51"/>
          <p:cNvSpPr/>
          <p:nvPr/>
        </p:nvSpPr>
        <p:spPr>
          <a:xfrm>
            <a:off x="3711776" y="6170004"/>
            <a:ext cx="4611516" cy="707886"/>
          </a:xfrm>
          <a:prstGeom prst="rect">
            <a:avLst/>
          </a:prstGeom>
          <a:noFill/>
        </p:spPr>
        <p:txBody>
          <a:bodyPr wrap="squar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Behaviors that require the school to go on lockdown</a:t>
            </a:r>
          </a:p>
        </p:txBody>
      </p:sp>
      <p:sp>
        <p:nvSpPr>
          <p:cNvPr id="53" name="Rectangle 52"/>
          <p:cNvSpPr/>
          <p:nvPr/>
        </p:nvSpPr>
        <p:spPr>
          <a:xfrm>
            <a:off x="2456352" y="1800125"/>
            <a:ext cx="2845651" cy="400110"/>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Kicking holes in walls</a:t>
            </a:r>
          </a:p>
        </p:txBody>
      </p:sp>
      <p:sp>
        <p:nvSpPr>
          <p:cNvPr id="54" name="Rectangle 53"/>
          <p:cNvSpPr/>
          <p:nvPr/>
        </p:nvSpPr>
        <p:spPr>
          <a:xfrm>
            <a:off x="237033" y="2146456"/>
            <a:ext cx="4357283" cy="400110"/>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Throwing chairs through windows</a:t>
            </a:r>
          </a:p>
        </p:txBody>
      </p:sp>
      <p:sp>
        <p:nvSpPr>
          <p:cNvPr id="55" name="Rectangle 54"/>
          <p:cNvSpPr/>
          <p:nvPr/>
        </p:nvSpPr>
        <p:spPr>
          <a:xfrm>
            <a:off x="361267" y="3962368"/>
            <a:ext cx="1063286" cy="707886"/>
          </a:xfrm>
          <a:prstGeom prst="rect">
            <a:avLst/>
          </a:prstGeom>
          <a:noFill/>
        </p:spPr>
        <p:txBody>
          <a:bodyPr wrap="squar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Fire setting</a:t>
            </a:r>
          </a:p>
        </p:txBody>
      </p:sp>
      <p:sp>
        <p:nvSpPr>
          <p:cNvPr id="56" name="Rectangle 55"/>
          <p:cNvSpPr/>
          <p:nvPr/>
        </p:nvSpPr>
        <p:spPr>
          <a:xfrm>
            <a:off x="9032322" y="6170004"/>
            <a:ext cx="2249334" cy="400110"/>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Harming animals</a:t>
            </a:r>
          </a:p>
        </p:txBody>
      </p:sp>
      <p:sp>
        <p:nvSpPr>
          <p:cNvPr id="57" name="Rectangle 56"/>
          <p:cNvSpPr/>
          <p:nvPr/>
        </p:nvSpPr>
        <p:spPr>
          <a:xfrm>
            <a:off x="291870" y="5064166"/>
            <a:ext cx="2265365" cy="400110"/>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Drug/alcohol use</a:t>
            </a:r>
          </a:p>
        </p:txBody>
      </p:sp>
      <p:sp>
        <p:nvSpPr>
          <p:cNvPr id="58" name="Rectangle 57"/>
          <p:cNvSpPr/>
          <p:nvPr/>
        </p:nvSpPr>
        <p:spPr>
          <a:xfrm>
            <a:off x="919111" y="5954560"/>
            <a:ext cx="2449710" cy="400110"/>
          </a:xfrm>
          <a:prstGeom prst="rect">
            <a:avLst/>
          </a:prstGeom>
          <a:noFill/>
        </p:spPr>
        <p:txBody>
          <a:bodyPr wrap="none" lIns="91440" tIns="45720" rIns="91440" bIns="45720">
            <a:spAutoFit/>
          </a:bodyPr>
          <a:lstStyle/>
          <a:p>
            <a:pPr algn="ctr"/>
            <a:r>
              <a:rPr lang="en-US" sz="2000" b="1" dirty="0">
                <a:ln w="10541" cmpd="sng">
                  <a:solidFill>
                    <a:srgbClr val="FF4B4B"/>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Suicidal behaviors</a:t>
            </a:r>
          </a:p>
        </p:txBody>
      </p:sp>
      <p:sp>
        <p:nvSpPr>
          <p:cNvPr id="59" name="Rectangle 58"/>
          <p:cNvSpPr/>
          <p:nvPr/>
        </p:nvSpPr>
        <p:spPr>
          <a:xfrm>
            <a:off x="301863" y="6365629"/>
            <a:ext cx="3081385" cy="400110"/>
          </a:xfrm>
          <a:prstGeom prst="rect">
            <a:avLst/>
          </a:prstGeom>
          <a:noFill/>
        </p:spPr>
        <p:txBody>
          <a:bodyPr wrap="square" lIns="91440" tIns="45720" rIns="91440" bIns="45720">
            <a:spAutoFit/>
          </a:bodyPr>
          <a:lstStyle/>
          <a:p>
            <a:pPr algn="ctr"/>
            <a:r>
              <a:rPr lang="en-US" sz="20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rPr>
              <a:t>Leaving Class</a:t>
            </a:r>
          </a:p>
        </p:txBody>
      </p:sp>
    </p:spTree>
    <p:extLst>
      <p:ext uri="{BB962C8B-B14F-4D97-AF65-F5344CB8AC3E}">
        <p14:creationId xmlns:p14="http://schemas.microsoft.com/office/powerpoint/2010/main" val="109310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childTnLst>
                          </p:cTn>
                        </p:par>
                        <p:par>
                          <p:cTn id="41" fill="hold">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down)">
                                      <p:cBhvr>
                                        <p:cTn id="48" dur="500"/>
                                        <p:tgtEl>
                                          <p:spTgt spid="59"/>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childTnLst>
                          </p:cTn>
                        </p:par>
                        <p:par>
                          <p:cTn id="53" fill="hold">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500"/>
                                        <p:tgtEl>
                                          <p:spTgt spid="33"/>
                                        </p:tgtEl>
                                      </p:cBhvr>
                                    </p:animEffect>
                                  </p:childTnLst>
                                </p:cTn>
                              </p:par>
                            </p:childTnLst>
                          </p:cTn>
                        </p:par>
                        <p:par>
                          <p:cTn id="57" fill="hold">
                            <p:stCondLst>
                              <p:cond delay="4000"/>
                            </p:stCondLst>
                            <p:childTnLst>
                              <p:par>
                                <p:cTn id="58" presetID="22" presetClass="entr" presetSubtype="4"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down)">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down)">
                                      <p:cBhvr>
                                        <p:cTn id="65" dur="500"/>
                                        <p:tgtEl>
                                          <p:spTgt spid="57"/>
                                        </p:tgtEl>
                                      </p:cBhvr>
                                    </p:animEffect>
                                  </p:childTnLst>
                                </p:cTn>
                              </p:par>
                            </p:childTnLst>
                          </p:cTn>
                        </p:par>
                        <p:par>
                          <p:cTn id="66" fill="hold">
                            <p:stCondLst>
                              <p:cond delay="500"/>
                            </p:stCondLst>
                            <p:childTnLst>
                              <p:par>
                                <p:cTn id="67" presetID="22" presetClass="entr" presetSubtype="4"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down)">
                                      <p:cBhvr>
                                        <p:cTn id="69" dur="500"/>
                                        <p:tgtEl>
                                          <p:spTgt spid="53"/>
                                        </p:tgtEl>
                                      </p:cBhvr>
                                    </p:animEffect>
                                  </p:childTnLst>
                                </p:cTn>
                              </p:par>
                            </p:childTnLst>
                          </p:cTn>
                        </p:par>
                        <p:par>
                          <p:cTn id="70" fill="hold">
                            <p:stCondLst>
                              <p:cond delay="1000"/>
                            </p:stCondLst>
                            <p:childTnLst>
                              <p:par>
                                <p:cTn id="71" presetID="22" presetClass="entr" presetSubtype="4"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down)">
                                      <p:cBhvr>
                                        <p:cTn id="73" dur="500"/>
                                        <p:tgtEl>
                                          <p:spTgt spid="6"/>
                                        </p:tgtEl>
                                      </p:cBhvr>
                                    </p:animEffect>
                                  </p:childTnLst>
                                </p:cTn>
                              </p:par>
                            </p:childTnLst>
                          </p:cTn>
                        </p:par>
                        <p:par>
                          <p:cTn id="74" fill="hold">
                            <p:stCondLst>
                              <p:cond delay="1500"/>
                            </p:stCondLst>
                            <p:childTnLst>
                              <p:par>
                                <p:cTn id="75" presetID="22" presetClass="entr" presetSubtype="4"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childTnLst>
                          </p:cTn>
                        </p:par>
                        <p:par>
                          <p:cTn id="78" fill="hold">
                            <p:stCondLst>
                              <p:cond delay="2000"/>
                            </p:stCondLst>
                            <p:childTnLst>
                              <p:par>
                                <p:cTn id="79" presetID="22" presetClass="entr" presetSubtype="4"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wipe(down)">
                                      <p:cBhvr>
                                        <p:cTn id="81" dur="500"/>
                                        <p:tgtEl>
                                          <p:spTgt spid="43"/>
                                        </p:tgtEl>
                                      </p:cBhvr>
                                    </p:animEffect>
                                  </p:childTnLst>
                                </p:cTn>
                              </p:par>
                            </p:childTnLst>
                          </p:cTn>
                        </p:par>
                        <p:par>
                          <p:cTn id="82" fill="hold">
                            <p:stCondLst>
                              <p:cond delay="2500"/>
                            </p:stCondLst>
                            <p:childTnLst>
                              <p:par>
                                <p:cTn id="83" presetID="22" presetClass="entr" presetSubtype="4"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down)">
                                      <p:cBhvr>
                                        <p:cTn id="85" dur="500"/>
                                        <p:tgtEl>
                                          <p:spTgt spid="55"/>
                                        </p:tgtEl>
                                      </p:cBhvr>
                                    </p:animEffect>
                                  </p:childTnLst>
                                </p:cTn>
                              </p:par>
                            </p:childTnLst>
                          </p:cTn>
                        </p:par>
                        <p:par>
                          <p:cTn id="86" fill="hold">
                            <p:stCondLst>
                              <p:cond delay="3000"/>
                            </p:stCondLst>
                            <p:childTnLst>
                              <p:par>
                                <p:cTn id="87" presetID="22" presetClass="entr" presetSubtype="4"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wipe(down)">
                                      <p:cBhvr>
                                        <p:cTn id="89" dur="500"/>
                                        <p:tgtEl>
                                          <p:spTgt spid="42"/>
                                        </p:tgtEl>
                                      </p:cBhvr>
                                    </p:animEffect>
                                  </p:childTnLst>
                                </p:cTn>
                              </p:par>
                            </p:childTnLst>
                          </p:cTn>
                        </p:par>
                        <p:par>
                          <p:cTn id="90" fill="hold">
                            <p:stCondLst>
                              <p:cond delay="3500"/>
                            </p:stCondLst>
                            <p:childTnLst>
                              <p:par>
                                <p:cTn id="91" presetID="22" presetClass="entr" presetSubtype="4"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down)">
                                      <p:cBhvr>
                                        <p:cTn id="93" dur="500"/>
                                        <p:tgtEl>
                                          <p:spTgt spid="38"/>
                                        </p:tgtEl>
                                      </p:cBhvr>
                                    </p:animEffect>
                                  </p:childTnLst>
                                </p:cTn>
                              </p:par>
                            </p:childTnLst>
                          </p:cTn>
                        </p:par>
                        <p:par>
                          <p:cTn id="94" fill="hold">
                            <p:stCondLst>
                              <p:cond delay="40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4500"/>
                            </p:stCondLst>
                            <p:childTnLst>
                              <p:par>
                                <p:cTn id="99" presetID="2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wipe(down)">
                                      <p:cBhvr>
                                        <p:cTn id="101" dur="500"/>
                                        <p:tgtEl>
                                          <p:spTgt spid="41"/>
                                        </p:tgtEl>
                                      </p:cBhvr>
                                    </p:animEffect>
                                  </p:childTnLst>
                                </p:cTn>
                              </p:par>
                            </p:childTnLst>
                          </p:cTn>
                        </p:par>
                        <p:par>
                          <p:cTn id="102" fill="hold">
                            <p:stCondLst>
                              <p:cond delay="5000"/>
                            </p:stCondLst>
                            <p:childTnLst>
                              <p:par>
                                <p:cTn id="103" presetID="22" presetClass="entr" presetSubtype="4" fill="hold" grpId="0" nodeType="after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wipe(down)">
                                      <p:cBhvr>
                                        <p:cTn id="105" dur="500"/>
                                        <p:tgtEl>
                                          <p:spTgt spid="52"/>
                                        </p:tgtEl>
                                      </p:cBhvr>
                                    </p:animEffect>
                                  </p:childTnLst>
                                </p:cTn>
                              </p:par>
                            </p:childTnLst>
                          </p:cTn>
                        </p:par>
                        <p:par>
                          <p:cTn id="106" fill="hold">
                            <p:stCondLst>
                              <p:cond delay="5500"/>
                            </p:stCondLst>
                            <p:childTnLst>
                              <p:par>
                                <p:cTn id="107" presetID="22" presetClass="entr" presetSubtype="4" fill="hold" grpId="0" nodeType="after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wipe(down)">
                                      <p:cBhvr>
                                        <p:cTn id="109" dur="500"/>
                                        <p:tgtEl>
                                          <p:spTgt spid="49"/>
                                        </p:tgtEl>
                                      </p:cBhvr>
                                    </p:animEffect>
                                  </p:childTnLst>
                                </p:cTn>
                              </p:par>
                            </p:childTnLst>
                          </p:cTn>
                        </p:par>
                        <p:par>
                          <p:cTn id="110" fill="hold">
                            <p:stCondLst>
                              <p:cond delay="6000"/>
                            </p:stCondLst>
                            <p:childTnLst>
                              <p:par>
                                <p:cTn id="111" presetID="22" presetClass="entr" presetSubtype="4"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wipe(down)">
                                      <p:cBhvr>
                                        <p:cTn id="113" dur="500"/>
                                        <p:tgtEl>
                                          <p:spTgt spid="39"/>
                                        </p:tgtEl>
                                      </p:cBhvr>
                                    </p:animEffect>
                                  </p:childTnLst>
                                </p:cTn>
                              </p:par>
                            </p:childTnLst>
                          </p:cTn>
                        </p:par>
                        <p:par>
                          <p:cTn id="114" fill="hold">
                            <p:stCondLst>
                              <p:cond delay="6500"/>
                            </p:stCondLst>
                            <p:childTnLst>
                              <p:par>
                                <p:cTn id="115" presetID="22" presetClass="entr" presetSubtype="4" fill="hold" grpId="0"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down)">
                                      <p:cBhvr>
                                        <p:cTn id="117" dur="500"/>
                                        <p:tgtEl>
                                          <p:spTgt spid="54"/>
                                        </p:tgtEl>
                                      </p:cBhvr>
                                    </p:animEffect>
                                  </p:childTnLst>
                                </p:cTn>
                              </p:par>
                            </p:childTnLst>
                          </p:cTn>
                        </p:par>
                        <p:par>
                          <p:cTn id="118" fill="hold">
                            <p:stCondLst>
                              <p:cond delay="7000"/>
                            </p:stCondLst>
                            <p:childTnLst>
                              <p:par>
                                <p:cTn id="119" presetID="22" presetClass="entr" presetSubtype="4"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wipe(down)">
                                      <p:cBhvr>
                                        <p:cTn id="121" dur="500"/>
                                        <p:tgtEl>
                                          <p:spTgt spid="48"/>
                                        </p:tgtEl>
                                      </p:cBhvr>
                                    </p:animEffect>
                                  </p:childTnLst>
                                </p:cTn>
                              </p:par>
                            </p:childTnLst>
                          </p:cTn>
                        </p:par>
                        <p:par>
                          <p:cTn id="122" fill="hold">
                            <p:stCondLst>
                              <p:cond delay="7500"/>
                            </p:stCondLst>
                            <p:childTnLst>
                              <p:par>
                                <p:cTn id="123" presetID="22" presetClass="entr" presetSubtype="4"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down)">
                                      <p:cBhvr>
                                        <p:cTn id="125" dur="500"/>
                                        <p:tgtEl>
                                          <p:spTgt spid="40"/>
                                        </p:tgtEl>
                                      </p:cBhvr>
                                    </p:animEffect>
                                  </p:childTnLst>
                                </p:cTn>
                              </p:par>
                            </p:childTnLst>
                          </p:cTn>
                        </p:par>
                        <p:par>
                          <p:cTn id="126" fill="hold">
                            <p:stCondLst>
                              <p:cond delay="8000"/>
                            </p:stCondLst>
                            <p:childTnLst>
                              <p:par>
                                <p:cTn id="127" presetID="22" presetClass="entr" presetSubtype="4"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wipe(down)">
                                      <p:cBhvr>
                                        <p:cTn id="129" dur="500"/>
                                        <p:tgtEl>
                                          <p:spTgt spid="37"/>
                                        </p:tgtEl>
                                      </p:cBhvr>
                                    </p:animEffect>
                                  </p:childTnLst>
                                </p:cTn>
                              </p:par>
                            </p:childTnLst>
                          </p:cTn>
                        </p:par>
                        <p:par>
                          <p:cTn id="130" fill="hold">
                            <p:stCondLst>
                              <p:cond delay="8500"/>
                            </p:stCondLst>
                            <p:childTnLst>
                              <p:par>
                                <p:cTn id="131" presetID="22" presetClass="entr" presetSubtype="4" fill="hold" grpId="0" nodeType="after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wipe(down)">
                                      <p:cBhvr>
                                        <p:cTn id="133" dur="500"/>
                                        <p:tgtEl>
                                          <p:spTgt spid="47"/>
                                        </p:tgtEl>
                                      </p:cBhvr>
                                    </p:animEffect>
                                  </p:childTnLst>
                                </p:cTn>
                              </p:par>
                            </p:childTnLst>
                          </p:cTn>
                        </p:par>
                        <p:par>
                          <p:cTn id="134" fill="hold">
                            <p:stCondLst>
                              <p:cond delay="9000"/>
                            </p:stCondLst>
                            <p:childTnLst>
                              <p:par>
                                <p:cTn id="135" presetID="22" presetClass="entr" presetSubtype="4" fill="hold" grpId="0" nodeType="afterEffect">
                                  <p:stCondLst>
                                    <p:cond delay="0"/>
                                  </p:stCondLst>
                                  <p:childTnLst>
                                    <p:set>
                                      <p:cBhvr>
                                        <p:cTn id="136" dur="1" fill="hold">
                                          <p:stCondLst>
                                            <p:cond delay="0"/>
                                          </p:stCondLst>
                                        </p:cTn>
                                        <p:tgtEl>
                                          <p:spTgt spid="46"/>
                                        </p:tgtEl>
                                        <p:attrNameLst>
                                          <p:attrName>style.visibility</p:attrName>
                                        </p:attrNameLst>
                                      </p:cBhvr>
                                      <p:to>
                                        <p:strVal val="visible"/>
                                      </p:to>
                                    </p:set>
                                    <p:animEffect transition="in" filter="wipe(down)">
                                      <p:cBhvr>
                                        <p:cTn id="137" dur="500"/>
                                        <p:tgtEl>
                                          <p:spTgt spid="46"/>
                                        </p:tgtEl>
                                      </p:cBhvr>
                                    </p:animEffect>
                                  </p:childTnLst>
                                </p:cTn>
                              </p:par>
                            </p:childTnLst>
                          </p:cTn>
                        </p:par>
                        <p:par>
                          <p:cTn id="138" fill="hold">
                            <p:stCondLst>
                              <p:cond delay="9500"/>
                            </p:stCondLst>
                            <p:childTnLst>
                              <p:par>
                                <p:cTn id="139" presetID="22" presetClass="entr" presetSubtype="4" fill="hold" grpId="0" nodeType="after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wipe(down)">
                                      <p:cBhvr>
                                        <p:cTn id="141" dur="500"/>
                                        <p:tgtEl>
                                          <p:spTgt spid="44"/>
                                        </p:tgtEl>
                                      </p:cBhvr>
                                    </p:animEffect>
                                  </p:childTnLst>
                                </p:cTn>
                              </p:par>
                            </p:childTnLst>
                          </p:cTn>
                        </p:par>
                        <p:par>
                          <p:cTn id="142" fill="hold">
                            <p:stCondLst>
                              <p:cond delay="10000"/>
                            </p:stCondLst>
                            <p:childTnLst>
                              <p:par>
                                <p:cTn id="143" presetID="22" presetClass="entr" presetSubtype="4" fill="hold" grpId="0" nodeType="afterEffect">
                                  <p:stCondLst>
                                    <p:cond delay="0"/>
                                  </p:stCondLst>
                                  <p:childTnLst>
                                    <p:set>
                                      <p:cBhvr>
                                        <p:cTn id="144" dur="1" fill="hold">
                                          <p:stCondLst>
                                            <p:cond delay="0"/>
                                          </p:stCondLst>
                                        </p:cTn>
                                        <p:tgtEl>
                                          <p:spTgt spid="45"/>
                                        </p:tgtEl>
                                        <p:attrNameLst>
                                          <p:attrName>style.visibility</p:attrName>
                                        </p:attrNameLst>
                                      </p:cBhvr>
                                      <p:to>
                                        <p:strVal val="visible"/>
                                      </p:to>
                                    </p:set>
                                    <p:animEffect transition="in" filter="wipe(down)">
                                      <p:cBhvr>
                                        <p:cTn id="14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9" grpId="0"/>
      <p:bldP spid="21" grpId="0"/>
      <p:bldP spid="22" grpId="0"/>
      <p:bldP spid="5" grpId="0"/>
      <p:bldP spid="28" grpId="0"/>
      <p:bldP spid="30" grpId="0"/>
      <p:bldP spid="32" grpId="0"/>
      <p:bldP spid="33" grpId="0"/>
      <p:bldP spid="34" grpId="0"/>
      <p:bldP spid="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Students Get the Support They Need?</a:t>
            </a:r>
          </a:p>
        </p:txBody>
      </p:sp>
      <p:sp>
        <p:nvSpPr>
          <p:cNvPr id="3" name="Content Placeholder 2"/>
          <p:cNvSpPr>
            <a:spLocks noGrp="1"/>
          </p:cNvSpPr>
          <p:nvPr>
            <p:ph idx="1"/>
          </p:nvPr>
        </p:nvSpPr>
        <p:spPr>
          <a:xfrm>
            <a:off x="838200" y="1825625"/>
            <a:ext cx="5269523" cy="4351338"/>
          </a:xfrm>
        </p:spPr>
        <p:txBody>
          <a:bodyPr>
            <a:normAutofit/>
          </a:bodyPr>
          <a:lstStyle/>
          <a:p>
            <a:r>
              <a:rPr lang="en-US" sz="2400" dirty="0"/>
              <a:t>Students can access all three tiers while staying in their public school </a:t>
            </a:r>
          </a:p>
          <a:p>
            <a:endParaRPr lang="en-US" sz="1000" dirty="0"/>
          </a:p>
          <a:p>
            <a:r>
              <a:rPr lang="en-US" sz="2400" dirty="0"/>
              <a:t>Step down supports are available and more seamless as student’s behaviors improve </a:t>
            </a:r>
          </a:p>
          <a:p>
            <a:endParaRPr lang="en-US" sz="1000" dirty="0"/>
          </a:p>
          <a:p>
            <a:r>
              <a:rPr lang="en-US" sz="2400" dirty="0"/>
              <a:t>Students can be referred for higher levels of supports if interventions are not showing improvements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056" y="1865434"/>
            <a:ext cx="5169645" cy="440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rved Up Arrow 4"/>
          <p:cNvSpPr/>
          <p:nvPr/>
        </p:nvSpPr>
        <p:spPr>
          <a:xfrm rot="14435747">
            <a:off x="9054928" y="2004180"/>
            <a:ext cx="1001360" cy="7584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Curved Up Arrow 5"/>
          <p:cNvSpPr/>
          <p:nvPr/>
        </p:nvSpPr>
        <p:spPr>
          <a:xfrm rot="14435747">
            <a:off x="9423589" y="3398608"/>
            <a:ext cx="1763770" cy="7584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Curved Up Arrow 6"/>
          <p:cNvSpPr/>
          <p:nvPr/>
        </p:nvSpPr>
        <p:spPr>
          <a:xfrm rot="7007035">
            <a:off x="6085072" y="3285441"/>
            <a:ext cx="1703282" cy="8996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8" name="Curved Up Arrow 7"/>
          <p:cNvSpPr/>
          <p:nvPr/>
        </p:nvSpPr>
        <p:spPr>
          <a:xfrm rot="7343925">
            <a:off x="7403379" y="2099047"/>
            <a:ext cx="1067409" cy="6167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Right Arrow 8"/>
          <p:cNvSpPr/>
          <p:nvPr/>
        </p:nvSpPr>
        <p:spPr>
          <a:xfrm>
            <a:off x="5451231" y="2383404"/>
            <a:ext cx="3198622" cy="254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ight Arrow 9"/>
          <p:cNvSpPr/>
          <p:nvPr/>
        </p:nvSpPr>
        <p:spPr>
          <a:xfrm rot="577779">
            <a:off x="5496735" y="2719476"/>
            <a:ext cx="3157988" cy="207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Arrow 10"/>
          <p:cNvSpPr/>
          <p:nvPr/>
        </p:nvSpPr>
        <p:spPr>
          <a:xfrm rot="1944522">
            <a:off x="5242414" y="3349317"/>
            <a:ext cx="3586129" cy="245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5362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par>
                          <p:cTn id="35" fill="hold">
                            <p:stCondLst>
                              <p:cond delay="0"/>
                            </p:stCondLst>
                            <p:childTnLst>
                              <p:par>
                                <p:cTn id="36" presetID="2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Story: Andy</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178" y="1959218"/>
            <a:ext cx="5169645" cy="440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26082" y="3685369"/>
            <a:ext cx="4103078" cy="954107"/>
          </a:xfrm>
          <a:prstGeom prst="rect">
            <a:avLst/>
          </a:prstGeom>
          <a:noFill/>
        </p:spPr>
        <p:txBody>
          <a:bodyPr wrap="square" rtlCol="0">
            <a:spAutoFit/>
          </a:bodyPr>
          <a:lstStyle/>
          <a:p>
            <a:pPr algn="ctr"/>
            <a:r>
              <a:rPr lang="en-US" sz="1400" dirty="0">
                <a:solidFill>
                  <a:prstClr val="black"/>
                </a:solidFill>
              </a:rPr>
              <a:t>Andy was a 9 year old student with a history of early childhood trauma. In 1</a:t>
            </a:r>
            <a:r>
              <a:rPr lang="en-US" sz="1400" baseline="30000" dirty="0">
                <a:solidFill>
                  <a:prstClr val="black"/>
                </a:solidFill>
              </a:rPr>
              <a:t>st</a:t>
            </a:r>
            <a:r>
              <a:rPr lang="en-US" sz="1400" dirty="0">
                <a:solidFill>
                  <a:prstClr val="black"/>
                </a:solidFill>
              </a:rPr>
              <a:t> grade he began making self defeating comments- he was struggling academically and socially</a:t>
            </a:r>
            <a:endParaRPr lang="en-US" sz="1600" dirty="0">
              <a:solidFill>
                <a:prstClr val="black"/>
              </a:solidFill>
            </a:endParaRPr>
          </a:p>
        </p:txBody>
      </p:sp>
      <p:pic>
        <p:nvPicPr>
          <p:cNvPr id="2050" name="Picture 2" descr="Image result for 9 year old boy fac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39" r="27608"/>
          <a:stretch/>
        </p:blipFill>
        <p:spPr bwMode="auto">
          <a:xfrm>
            <a:off x="2111229" y="2816482"/>
            <a:ext cx="732784" cy="8688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1224" y="5073770"/>
            <a:ext cx="4485578" cy="954107"/>
          </a:xfrm>
          <a:prstGeom prst="rect">
            <a:avLst/>
          </a:prstGeom>
          <a:noFill/>
        </p:spPr>
        <p:txBody>
          <a:bodyPr wrap="square" rtlCol="0">
            <a:spAutoFit/>
          </a:bodyPr>
          <a:lstStyle/>
          <a:p>
            <a:pPr algn="ctr"/>
            <a:r>
              <a:rPr lang="en-US" sz="1400" dirty="0">
                <a:solidFill>
                  <a:prstClr val="black"/>
                </a:solidFill>
              </a:rPr>
              <a:t>He also participated in the school PBiS System and the PBiS Analyst consulted with his teacher on classroom supports --The PBiS Analyst referred him to access the School Based Clinician</a:t>
            </a:r>
          </a:p>
        </p:txBody>
      </p:sp>
      <p:sp>
        <p:nvSpPr>
          <p:cNvPr id="15" name="TextBox 14"/>
          <p:cNvSpPr txBox="1"/>
          <p:nvPr/>
        </p:nvSpPr>
        <p:spPr>
          <a:xfrm>
            <a:off x="6674826" y="4750605"/>
            <a:ext cx="4825512" cy="1600438"/>
          </a:xfrm>
          <a:prstGeom prst="rect">
            <a:avLst/>
          </a:prstGeom>
          <a:noFill/>
        </p:spPr>
        <p:txBody>
          <a:bodyPr wrap="square" rtlCol="0">
            <a:spAutoFit/>
          </a:bodyPr>
          <a:lstStyle/>
          <a:p>
            <a:pPr algn="ctr"/>
            <a:r>
              <a:rPr lang="en-US" sz="1400" dirty="0">
                <a:solidFill>
                  <a:prstClr val="black"/>
                </a:solidFill>
              </a:rPr>
              <a:t>The PBiS Analyst reviewed the ODR data with the school and identified that he continued to show increasingly challenging behaviors (including throwing chairs across the classroom and running away from the building) and formally referred him to the Analyst caseload where an FBA was completed in order to develop a plan that the school could implement.</a:t>
            </a:r>
          </a:p>
        </p:txBody>
      </p:sp>
      <p:sp>
        <p:nvSpPr>
          <p:cNvPr id="20" name="Curved Up Arrow 19"/>
          <p:cNvSpPr/>
          <p:nvPr/>
        </p:nvSpPr>
        <p:spPr>
          <a:xfrm rot="14306433">
            <a:off x="6592797" y="3564589"/>
            <a:ext cx="1774834" cy="60702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3" name="TextBox 22"/>
          <p:cNvSpPr txBox="1"/>
          <p:nvPr/>
        </p:nvSpPr>
        <p:spPr>
          <a:xfrm>
            <a:off x="7480214" y="2639680"/>
            <a:ext cx="4069376" cy="1169551"/>
          </a:xfrm>
          <a:prstGeom prst="rect">
            <a:avLst/>
          </a:prstGeom>
          <a:noFill/>
        </p:spPr>
        <p:txBody>
          <a:bodyPr wrap="square" rtlCol="0">
            <a:spAutoFit/>
          </a:bodyPr>
          <a:lstStyle/>
          <a:p>
            <a:pPr algn="ctr"/>
            <a:r>
              <a:rPr lang="en-US" sz="1400" dirty="0">
                <a:solidFill>
                  <a:prstClr val="black"/>
                </a:solidFill>
              </a:rPr>
              <a:t>Andy’s home stressors increased following a transition into DCF custody and he began to require 1:1 support to manage his aggressive behaviors– A referral was made for an Intensive Behavior Interventionist Services.  </a:t>
            </a:r>
          </a:p>
        </p:txBody>
      </p:sp>
      <p:sp>
        <p:nvSpPr>
          <p:cNvPr id="24" name="Curved Down Arrow 23"/>
          <p:cNvSpPr/>
          <p:nvPr/>
        </p:nvSpPr>
        <p:spPr>
          <a:xfrm rot="3909103" flipH="1">
            <a:off x="6223019" y="2256301"/>
            <a:ext cx="1068230" cy="6039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5" name="Curved Down Arrow 24"/>
          <p:cNvSpPr/>
          <p:nvPr/>
        </p:nvSpPr>
        <p:spPr>
          <a:xfrm rot="17759194">
            <a:off x="4368569" y="3422133"/>
            <a:ext cx="1092566" cy="44479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6" name="Curved Down Arrow 25"/>
          <p:cNvSpPr/>
          <p:nvPr/>
        </p:nvSpPr>
        <p:spPr>
          <a:xfrm>
            <a:off x="4137971" y="4276060"/>
            <a:ext cx="1618059" cy="7268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7" name="Curved Down Arrow 26"/>
          <p:cNvSpPr/>
          <p:nvPr/>
        </p:nvSpPr>
        <p:spPr>
          <a:xfrm rot="18518906" flipH="1">
            <a:off x="5004948" y="2340345"/>
            <a:ext cx="878881" cy="5986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9" name="TextBox 28"/>
          <p:cNvSpPr txBox="1"/>
          <p:nvPr/>
        </p:nvSpPr>
        <p:spPr>
          <a:xfrm>
            <a:off x="1059472" y="1862375"/>
            <a:ext cx="4069374" cy="954107"/>
          </a:xfrm>
          <a:prstGeom prst="rect">
            <a:avLst/>
          </a:prstGeom>
          <a:noFill/>
        </p:spPr>
        <p:txBody>
          <a:bodyPr wrap="square" rtlCol="0">
            <a:spAutoFit/>
          </a:bodyPr>
          <a:lstStyle/>
          <a:p>
            <a:pPr algn="ctr"/>
            <a:r>
              <a:rPr lang="en-US" sz="1400" dirty="0">
                <a:solidFill>
                  <a:prstClr val="black"/>
                </a:solidFill>
              </a:rPr>
              <a:t>As data reflected a decrease in challenging behaviors, Andy was transitioned back to the PBiS Analyst caseload and eventually was able to access his classroom with only PBiS Supports</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18440">
            <a:off x="4633705" y="2976689"/>
            <a:ext cx="873702" cy="97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57132" y="1690688"/>
            <a:ext cx="4451508" cy="738664"/>
          </a:xfrm>
          <a:prstGeom prst="rect">
            <a:avLst/>
          </a:prstGeom>
          <a:noFill/>
        </p:spPr>
        <p:txBody>
          <a:bodyPr wrap="square" rtlCol="0">
            <a:spAutoFit/>
          </a:bodyPr>
          <a:lstStyle/>
          <a:p>
            <a:pPr algn="ctr"/>
            <a:r>
              <a:rPr lang="en-US" sz="1400" dirty="0">
                <a:solidFill>
                  <a:prstClr val="black"/>
                </a:solidFill>
              </a:rPr>
              <a:t>Case management as part of his services supported his family in accessing resources including stable housing, food and transportation.</a:t>
            </a:r>
          </a:p>
        </p:txBody>
      </p:sp>
    </p:spTree>
    <p:extLst>
      <p:ext uri="{BB962C8B-B14F-4D97-AF65-F5344CB8AC3E}">
        <p14:creationId xmlns:p14="http://schemas.microsoft.com/office/powerpoint/2010/main" val="301936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anim calcmode="lin" valueType="num">
                                      <p:cBhvr>
                                        <p:cTn id="65" dur="1000" fill="hold"/>
                                        <p:tgtEl>
                                          <p:spTgt spid="3"/>
                                        </p:tgtEl>
                                        <p:attrNameLst>
                                          <p:attrName>ppt_x</p:attrName>
                                        </p:attrNameLst>
                                      </p:cBhvr>
                                      <p:tavLst>
                                        <p:tav tm="0">
                                          <p:val>
                                            <p:strVal val="#ppt_x"/>
                                          </p:val>
                                        </p:tav>
                                        <p:tav tm="100000">
                                          <p:val>
                                            <p:strVal val="#ppt_x"/>
                                          </p:val>
                                        </p:tav>
                                      </p:tavLst>
                                    </p:anim>
                                    <p:anim calcmode="lin" valueType="num">
                                      <p:cBhvr>
                                        <p:cTn id="6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anim calcmode="lin" valueType="num">
                                      <p:cBhvr>
                                        <p:cTn id="72" dur="1000" fill="hold"/>
                                        <p:tgtEl>
                                          <p:spTgt spid="29"/>
                                        </p:tgtEl>
                                        <p:attrNameLst>
                                          <p:attrName>ppt_x</p:attrName>
                                        </p:attrNameLst>
                                      </p:cBhvr>
                                      <p:tavLst>
                                        <p:tav tm="0">
                                          <p:val>
                                            <p:strVal val="#ppt_x"/>
                                          </p:val>
                                        </p:tav>
                                        <p:tav tm="100000">
                                          <p:val>
                                            <p:strVal val="#ppt_x"/>
                                          </p:val>
                                        </p:tav>
                                      </p:tavLst>
                                    </p:anim>
                                    <p:anim calcmode="lin" valueType="num">
                                      <p:cBhvr>
                                        <p:cTn id="73" dur="1000" fill="hold"/>
                                        <p:tgtEl>
                                          <p:spTgt spid="29"/>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2" presetClass="entr" presetSubtype="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childTnLst>
                          </p:cTn>
                        </p:par>
                        <p:par>
                          <p:cTn id="80" fill="hold">
                            <p:stCondLst>
                              <p:cond delay="2000"/>
                            </p:stCondLst>
                            <p:childTnLst>
                              <p:par>
                                <p:cTn id="81" presetID="42" presetClass="entr" presetSubtype="0" fill="hold" nodeType="afterEffect">
                                  <p:stCondLst>
                                    <p:cond delay="0"/>
                                  </p:stCondLst>
                                  <p:childTnLst>
                                    <p:set>
                                      <p:cBhvr>
                                        <p:cTn id="82" dur="1" fill="hold">
                                          <p:stCondLst>
                                            <p:cond delay="0"/>
                                          </p:stCondLst>
                                        </p:cTn>
                                        <p:tgtEl>
                                          <p:spTgt spid="2051"/>
                                        </p:tgtEl>
                                        <p:attrNameLst>
                                          <p:attrName>style.visibility</p:attrName>
                                        </p:attrNameLst>
                                      </p:cBhvr>
                                      <p:to>
                                        <p:strVal val="visible"/>
                                      </p:to>
                                    </p:set>
                                    <p:animEffect transition="in" filter="fade">
                                      <p:cBhvr>
                                        <p:cTn id="83" dur="1000"/>
                                        <p:tgtEl>
                                          <p:spTgt spid="2051"/>
                                        </p:tgtEl>
                                      </p:cBhvr>
                                    </p:animEffect>
                                    <p:anim calcmode="lin" valueType="num">
                                      <p:cBhvr>
                                        <p:cTn id="84" dur="1000" fill="hold"/>
                                        <p:tgtEl>
                                          <p:spTgt spid="2051"/>
                                        </p:tgtEl>
                                        <p:attrNameLst>
                                          <p:attrName>ppt_x</p:attrName>
                                        </p:attrNameLst>
                                      </p:cBhvr>
                                      <p:tavLst>
                                        <p:tav tm="0">
                                          <p:val>
                                            <p:strVal val="#ppt_x"/>
                                          </p:val>
                                        </p:tav>
                                        <p:tav tm="100000">
                                          <p:val>
                                            <p:strVal val="#ppt_x"/>
                                          </p:val>
                                        </p:tav>
                                      </p:tavLst>
                                    </p:anim>
                                    <p:anim calcmode="lin" valueType="num">
                                      <p:cBhvr>
                                        <p:cTn id="85"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20" grpId="0" animBg="1"/>
      <p:bldP spid="23" grpId="0"/>
      <p:bldP spid="24" grpId="0" animBg="1"/>
      <p:bldP spid="25" grpId="0" animBg="1"/>
      <p:bldP spid="26" grpId="0" animBg="1"/>
      <p:bldP spid="27" grpId="0" animBg="1"/>
      <p:bldP spid="29" grpId="0"/>
      <p:bldP spid="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3A0237B-304E-0C4B-9DB2-C84C67D2DB76}" vid="{BDF79227-9F16-E04F-A5ED-E2B732E1E7AB}"/>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3A0237B-304E-0C4B-9DB2-C84C67D2DB76}" vid="{BDF79227-9F16-E04F-A5ED-E2B732E1E7A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VCP_V4_Slides</Template>
  <TotalTime>3797</TotalTime>
  <Words>2085</Words>
  <Application>Microsoft Office PowerPoint</Application>
  <PresentationFormat>Widescreen</PresentationFormat>
  <Paragraphs>249</Paragraphs>
  <Slides>18</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1_Office Theme</vt:lpstr>
      <vt:lpstr>2_Office Theme</vt:lpstr>
      <vt:lpstr>Integrating Mental Health Into Public Schools</vt:lpstr>
      <vt:lpstr>SBBC Team Leader</vt:lpstr>
      <vt:lpstr>Scope of School-Based Mental Health Services</vt:lpstr>
      <vt:lpstr>Collaboration Between AOE and AHS for Mental Health Services in Schools as an Outcome of ACT 264.</vt:lpstr>
      <vt:lpstr>Continuum of Care</vt:lpstr>
      <vt:lpstr>Levels of Intervention</vt:lpstr>
      <vt:lpstr>Presenting Behaviors</vt:lpstr>
      <vt:lpstr>How Do Students Get the Support They Need?</vt:lpstr>
      <vt:lpstr>A Story: Andy</vt:lpstr>
      <vt:lpstr>School-Based Behavior Consultants</vt:lpstr>
      <vt:lpstr>Many Facets to Effective Treatment in Schools</vt:lpstr>
      <vt:lpstr>Beyond Collaboration </vt:lpstr>
      <vt:lpstr>SBBC Challenges</vt:lpstr>
      <vt:lpstr>Challenges Facing SX6 Programs</vt:lpstr>
      <vt:lpstr>   Importance of School Based  Mental Health Services  Without these services the state and community would be at risk of the following:   </vt:lpstr>
      <vt:lpstr>Continued Growth…</vt:lpstr>
      <vt:lpstr>NCSS SBBC Outcomes</vt:lpstr>
      <vt:lpstr>School-Based Services are Evolving to Meet VT’s Needs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Rueschemeyer</dc:creator>
  <cp:lastModifiedBy>Amy Irish</cp:lastModifiedBy>
  <cp:revision>75</cp:revision>
  <dcterms:created xsi:type="dcterms:W3CDTF">2018-12-18T15:37:07Z</dcterms:created>
  <dcterms:modified xsi:type="dcterms:W3CDTF">2021-10-06T20:52:13Z</dcterms:modified>
</cp:coreProperties>
</file>