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67" r:id="rId1"/>
  </p:sldMasterIdLst>
  <p:notesMasterIdLst>
    <p:notesMasterId r:id="rId37"/>
  </p:notesMasterIdLst>
  <p:handoutMasterIdLst>
    <p:handoutMasterId r:id="rId38"/>
  </p:handoutMasterIdLst>
  <p:sldIdLst>
    <p:sldId id="474" r:id="rId2"/>
    <p:sldId id="256" r:id="rId3"/>
    <p:sldId id="644" r:id="rId4"/>
    <p:sldId id="629" r:id="rId5"/>
    <p:sldId id="1202" r:id="rId6"/>
    <p:sldId id="612" r:id="rId7"/>
    <p:sldId id="259" r:id="rId8"/>
    <p:sldId id="272" r:id="rId9"/>
    <p:sldId id="483" r:id="rId10"/>
    <p:sldId id="484" r:id="rId11"/>
    <p:sldId id="1585" r:id="rId12"/>
    <p:sldId id="362" r:id="rId13"/>
    <p:sldId id="262" r:id="rId14"/>
    <p:sldId id="511" r:id="rId15"/>
    <p:sldId id="600" r:id="rId16"/>
    <p:sldId id="622" r:id="rId17"/>
    <p:sldId id="639" r:id="rId18"/>
    <p:sldId id="1586" r:id="rId19"/>
    <p:sldId id="447" r:id="rId20"/>
    <p:sldId id="1596" r:id="rId21"/>
    <p:sldId id="625" r:id="rId22"/>
    <p:sldId id="608" r:id="rId23"/>
    <p:sldId id="512" r:id="rId24"/>
    <p:sldId id="643" r:id="rId25"/>
    <p:sldId id="620" r:id="rId26"/>
    <p:sldId id="516" r:id="rId27"/>
    <p:sldId id="519" r:id="rId28"/>
    <p:sldId id="636" r:id="rId29"/>
    <p:sldId id="546" r:id="rId30"/>
    <p:sldId id="277" r:id="rId31"/>
    <p:sldId id="1591" r:id="rId32"/>
    <p:sldId id="551" r:id="rId33"/>
    <p:sldId id="1595" r:id="rId34"/>
    <p:sldId id="638" r:id="rId35"/>
    <p:sldId id="1597" r:id="rId36"/>
  </p:sldIdLst>
  <p:sldSz cx="9144000" cy="6858000" type="screen4x3"/>
  <p:notesSz cx="6858000" cy="9296400"/>
  <p:custDataLst>
    <p:tags r:id="rId3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a:ea typeface="ＭＳ Ｐゴシック" charset="-128"/>
      </a:defRPr>
    </a:lvl5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ym Asam" initials="KA" lastIdx="35" clrIdx="0">
    <p:extLst>
      <p:ext uri="{19B8F6BF-5375-455C-9EA6-DF929625EA0E}">
        <p15:presenceInfo xmlns:p15="http://schemas.microsoft.com/office/powerpoint/2012/main" userId="S-1-5-21-3051653715-1862364139-1610000301-1744" providerId="AD"/>
      </p:ext>
    </p:extLst>
  </p:cmAuthor>
  <p:cmAuthor id="2" name=" " initials="" lastIdx="12" clrIdx="1">
    <p:extLst>
      <p:ext uri="{19B8F6BF-5375-455C-9EA6-DF929625EA0E}">
        <p15:presenceInfo xmlns:p15="http://schemas.microsoft.com/office/powerpoint/2012/main" userId="S::sherry.schoenberg@UVM.edu::f6171bcc-0a7a-44c5-bc1c-6ff67a25c3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6"/>
    <p:restoredTop sz="89157" autoAdjust="0"/>
  </p:normalViewPr>
  <p:slideViewPr>
    <p:cSldViewPr>
      <p:cViewPr varScale="1">
        <p:scale>
          <a:sx n="62" d="100"/>
          <a:sy n="62" d="100"/>
        </p:scale>
        <p:origin x="1128" y="72"/>
      </p:cViewPr>
      <p:guideLst/>
    </p:cSldViewPr>
  </p:slideViewPr>
  <p:notesTextViewPr>
    <p:cViewPr>
      <p:scale>
        <a:sx n="100" d="100"/>
        <a:sy n="100" d="100"/>
      </p:scale>
      <p:origin x="0" y="0"/>
    </p:cViewPr>
  </p:notesTextViewPr>
  <p:sorterViewPr>
    <p:cViewPr>
      <p:scale>
        <a:sx n="100" d="100"/>
        <a:sy n="100" d="100"/>
      </p:scale>
      <p:origin x="0" y="-6654"/>
    </p:cViewPr>
  </p:sorterViewPr>
  <p:notesViewPr>
    <p:cSldViewPr>
      <p:cViewPr>
        <p:scale>
          <a:sx n="100" d="100"/>
          <a:sy n="100" d="100"/>
        </p:scale>
        <p:origin x="1890" y="-16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245F8-D051-45A9-9866-B12B1BD22194}" type="doc">
      <dgm:prSet loTypeId="urn:microsoft.com/office/officeart/2005/8/layout/target1" loCatId="relationship" qsTypeId="urn:microsoft.com/office/officeart/2005/8/quickstyle/simple2" qsCatId="simple" csTypeId="urn:microsoft.com/office/officeart/2005/8/colors/accent1_2" csCatId="accent1" phldr="1"/>
      <dgm:spPr/>
      <dgm:t>
        <a:bodyPr/>
        <a:lstStyle/>
        <a:p>
          <a:endParaRPr lang="en-US"/>
        </a:p>
      </dgm:t>
    </dgm:pt>
    <dgm:pt modelId="{B93520E0-1D36-4737-B371-33F8E13EF870}">
      <dgm:prSet phldrT="[Text]" custT="1"/>
      <dgm:spPr/>
      <dgm:t>
        <a:bodyPr/>
        <a:lstStyle/>
        <a:p>
          <a:r>
            <a:rPr lang="en-US" sz="2400"/>
            <a:t>ED &lt;1%</a:t>
          </a:r>
        </a:p>
      </dgm:t>
    </dgm:pt>
    <dgm:pt modelId="{5EDEC8FE-88FF-4201-A13F-895780ABE10E}" type="parTrans" cxnId="{C739214C-072A-4BFB-836C-79EBF003958A}">
      <dgm:prSet/>
      <dgm:spPr/>
      <dgm:t>
        <a:bodyPr/>
        <a:lstStyle/>
        <a:p>
          <a:endParaRPr lang="en-US"/>
        </a:p>
      </dgm:t>
    </dgm:pt>
    <dgm:pt modelId="{C2EEA5EF-263E-478C-91AC-7494728BD4E6}" type="sibTrans" cxnId="{C739214C-072A-4BFB-836C-79EBF003958A}">
      <dgm:prSet/>
      <dgm:spPr/>
      <dgm:t>
        <a:bodyPr/>
        <a:lstStyle/>
        <a:p>
          <a:endParaRPr lang="en-US"/>
        </a:p>
      </dgm:t>
    </dgm:pt>
    <dgm:pt modelId="{EDE20376-FE05-4A1C-90FA-9C33B62012B4}">
      <dgm:prSet phldrT="[Text]" custT="1"/>
      <dgm:spPr/>
      <dgm:t>
        <a:bodyPr/>
        <a:lstStyle/>
        <a:p>
          <a:r>
            <a:rPr lang="en-US" sz="2400"/>
            <a:t>EBD 12-20%</a:t>
          </a:r>
        </a:p>
      </dgm:t>
    </dgm:pt>
    <dgm:pt modelId="{AD7528A0-E56A-469B-84F7-870E41599666}" type="parTrans" cxnId="{30F91050-9333-45C1-AE50-979CFA1E0184}">
      <dgm:prSet/>
      <dgm:spPr/>
      <dgm:t>
        <a:bodyPr/>
        <a:lstStyle/>
        <a:p>
          <a:endParaRPr lang="en-US"/>
        </a:p>
      </dgm:t>
    </dgm:pt>
    <dgm:pt modelId="{0D3A6E3B-C00F-49CC-9C10-76184F774A43}" type="sibTrans" cxnId="{30F91050-9333-45C1-AE50-979CFA1E0184}">
      <dgm:prSet/>
      <dgm:spPr/>
      <dgm:t>
        <a:bodyPr/>
        <a:lstStyle/>
        <a:p>
          <a:endParaRPr lang="en-US"/>
        </a:p>
      </dgm:t>
    </dgm:pt>
    <dgm:pt modelId="{63D8F321-4D6F-4C87-BC4F-1D9AE918ED37}" type="pres">
      <dgm:prSet presAssocID="{7AC245F8-D051-45A9-9866-B12B1BD22194}" presName="composite" presStyleCnt="0">
        <dgm:presLayoutVars>
          <dgm:chMax val="5"/>
          <dgm:dir/>
          <dgm:resizeHandles val="exact"/>
        </dgm:presLayoutVars>
      </dgm:prSet>
      <dgm:spPr/>
    </dgm:pt>
    <dgm:pt modelId="{6625C065-9CCB-4478-B8B3-41238F5B4862}" type="pres">
      <dgm:prSet presAssocID="{B93520E0-1D36-4737-B371-33F8E13EF870}" presName="circle1" presStyleLbl="lnNode1" presStyleIdx="0" presStyleCnt="2" custLinFactNeighborX="7387" custLinFactNeighborY="-5060"/>
      <dgm:spPr>
        <a:solidFill>
          <a:srgbClr val="FFFF00"/>
        </a:solidFill>
      </dgm:spPr>
    </dgm:pt>
    <dgm:pt modelId="{98BEF41C-5B07-4278-A012-D820FB1EAE95}" type="pres">
      <dgm:prSet presAssocID="{B93520E0-1D36-4737-B371-33F8E13EF870}" presName="text1" presStyleLbl="revTx" presStyleIdx="0" presStyleCnt="2" custScaleX="211723" custScaleY="64934" custLinFactNeighborX="20328" custLinFactNeighborY="-2923">
        <dgm:presLayoutVars>
          <dgm:bulletEnabled val="1"/>
        </dgm:presLayoutVars>
      </dgm:prSet>
      <dgm:spPr/>
    </dgm:pt>
    <dgm:pt modelId="{F85020AF-8515-406B-B6E1-03CC05B4F8F1}" type="pres">
      <dgm:prSet presAssocID="{B93520E0-1D36-4737-B371-33F8E13EF870}" presName="line1" presStyleLbl="callout" presStyleIdx="0" presStyleCnt="4" custLinFactY="71955" custLinFactNeighborX="-71914" custLinFactNeighborY="100000"/>
      <dgm:spPr>
        <a:ln w="38100"/>
      </dgm:spPr>
    </dgm:pt>
    <dgm:pt modelId="{5D5127DC-F990-4D10-A3ED-83F4E4094D01}" type="pres">
      <dgm:prSet presAssocID="{B93520E0-1D36-4737-B371-33F8E13EF870}" presName="d1" presStyleLbl="callout" presStyleIdx="1" presStyleCnt="4" custScaleX="80232" custScaleY="93939" custLinFactNeighborX="-6384" custLinFactNeighborY="3644"/>
      <dgm:spPr>
        <a:ln w="38100"/>
      </dgm:spPr>
    </dgm:pt>
    <dgm:pt modelId="{E2AD58FC-D3A4-4404-B3F3-516FAB1C8940}" type="pres">
      <dgm:prSet presAssocID="{EDE20376-FE05-4A1C-90FA-9C33B62012B4}" presName="circle2" presStyleLbl="lnNode1" presStyleIdx="1" presStyleCnt="2" custLinFactNeighborX="1194" custLinFactNeighborY="-1880"/>
      <dgm:spPr>
        <a:solidFill>
          <a:srgbClr val="7030A0"/>
        </a:solidFill>
      </dgm:spPr>
    </dgm:pt>
    <dgm:pt modelId="{9CA21573-BB90-49A1-BE64-A9D7A2BF3678}" type="pres">
      <dgm:prSet presAssocID="{EDE20376-FE05-4A1C-90FA-9C33B62012B4}" presName="text2" presStyleLbl="revTx" presStyleIdx="1" presStyleCnt="2" custScaleX="245307" custLinFactNeighborX="54945" custLinFactNeighborY="-12216">
        <dgm:presLayoutVars>
          <dgm:bulletEnabled val="1"/>
        </dgm:presLayoutVars>
      </dgm:prSet>
      <dgm:spPr/>
    </dgm:pt>
    <dgm:pt modelId="{1E4DC311-4D49-4A44-8224-A248A07C0CCA}" type="pres">
      <dgm:prSet presAssocID="{EDE20376-FE05-4A1C-90FA-9C33B62012B4}" presName="line2" presStyleLbl="callout" presStyleIdx="2" presStyleCnt="4"/>
      <dgm:spPr>
        <a:ln w="38100"/>
      </dgm:spPr>
    </dgm:pt>
    <dgm:pt modelId="{37C521DE-E66D-4861-A4AE-F1EF4BACE376}" type="pres">
      <dgm:prSet presAssocID="{EDE20376-FE05-4A1C-90FA-9C33B62012B4}" presName="d2" presStyleLbl="callout" presStyleIdx="3" presStyleCnt="4"/>
      <dgm:spPr>
        <a:ln w="38100"/>
      </dgm:spPr>
    </dgm:pt>
  </dgm:ptLst>
  <dgm:cxnLst>
    <dgm:cxn modelId="{77A83348-65B3-4211-A742-FDCB82F1DAC1}" type="presOf" srcId="{7AC245F8-D051-45A9-9866-B12B1BD22194}" destId="{63D8F321-4D6F-4C87-BC4F-1D9AE918ED37}" srcOrd="0" destOrd="0" presId="urn:microsoft.com/office/officeart/2005/8/layout/target1"/>
    <dgm:cxn modelId="{DDA6504B-E367-4CE3-910A-7B694A4C551E}" type="presOf" srcId="{EDE20376-FE05-4A1C-90FA-9C33B62012B4}" destId="{9CA21573-BB90-49A1-BE64-A9D7A2BF3678}" srcOrd="0" destOrd="0" presId="urn:microsoft.com/office/officeart/2005/8/layout/target1"/>
    <dgm:cxn modelId="{C739214C-072A-4BFB-836C-79EBF003958A}" srcId="{7AC245F8-D051-45A9-9866-B12B1BD22194}" destId="{B93520E0-1D36-4737-B371-33F8E13EF870}" srcOrd="0" destOrd="0" parTransId="{5EDEC8FE-88FF-4201-A13F-895780ABE10E}" sibTransId="{C2EEA5EF-263E-478C-91AC-7494728BD4E6}"/>
    <dgm:cxn modelId="{30F91050-9333-45C1-AE50-979CFA1E0184}" srcId="{7AC245F8-D051-45A9-9866-B12B1BD22194}" destId="{EDE20376-FE05-4A1C-90FA-9C33B62012B4}" srcOrd="1" destOrd="0" parTransId="{AD7528A0-E56A-469B-84F7-870E41599666}" sibTransId="{0D3A6E3B-C00F-49CC-9C10-76184F774A43}"/>
    <dgm:cxn modelId="{2E2E5EA2-C257-4627-A38B-C65C1D25918C}" type="presOf" srcId="{B93520E0-1D36-4737-B371-33F8E13EF870}" destId="{98BEF41C-5B07-4278-A012-D820FB1EAE95}" srcOrd="0" destOrd="0" presId="urn:microsoft.com/office/officeart/2005/8/layout/target1"/>
    <dgm:cxn modelId="{6AF4005B-B993-4DF8-B527-529D25AA249B}" type="presParOf" srcId="{63D8F321-4D6F-4C87-BC4F-1D9AE918ED37}" destId="{6625C065-9CCB-4478-B8B3-41238F5B4862}" srcOrd="0" destOrd="0" presId="urn:microsoft.com/office/officeart/2005/8/layout/target1"/>
    <dgm:cxn modelId="{EBA5E856-E1D6-4455-ACAF-12E454B755B4}" type="presParOf" srcId="{63D8F321-4D6F-4C87-BC4F-1D9AE918ED37}" destId="{98BEF41C-5B07-4278-A012-D820FB1EAE95}" srcOrd="1" destOrd="0" presId="urn:microsoft.com/office/officeart/2005/8/layout/target1"/>
    <dgm:cxn modelId="{A3A309DE-5F92-4B29-ACAE-4B711C16DCAE}" type="presParOf" srcId="{63D8F321-4D6F-4C87-BC4F-1D9AE918ED37}" destId="{F85020AF-8515-406B-B6E1-03CC05B4F8F1}" srcOrd="2" destOrd="0" presId="urn:microsoft.com/office/officeart/2005/8/layout/target1"/>
    <dgm:cxn modelId="{BB5E13D5-10E2-4E29-B3F7-1182E7692B38}" type="presParOf" srcId="{63D8F321-4D6F-4C87-BC4F-1D9AE918ED37}" destId="{5D5127DC-F990-4D10-A3ED-83F4E4094D01}" srcOrd="3" destOrd="0" presId="urn:microsoft.com/office/officeart/2005/8/layout/target1"/>
    <dgm:cxn modelId="{88A36DFB-93EF-4920-ADF5-5CBF96B1CB04}" type="presParOf" srcId="{63D8F321-4D6F-4C87-BC4F-1D9AE918ED37}" destId="{E2AD58FC-D3A4-4404-B3F3-516FAB1C8940}" srcOrd="4" destOrd="0" presId="urn:microsoft.com/office/officeart/2005/8/layout/target1"/>
    <dgm:cxn modelId="{A10E7DAE-14D5-43CE-8FDE-383DDACC0F17}" type="presParOf" srcId="{63D8F321-4D6F-4C87-BC4F-1D9AE918ED37}" destId="{9CA21573-BB90-49A1-BE64-A9D7A2BF3678}" srcOrd="5" destOrd="0" presId="urn:microsoft.com/office/officeart/2005/8/layout/target1"/>
    <dgm:cxn modelId="{02DDD146-CF20-473A-94CD-7DCF7E347B07}" type="presParOf" srcId="{63D8F321-4D6F-4C87-BC4F-1D9AE918ED37}" destId="{1E4DC311-4D49-4A44-8224-A248A07C0CCA}" srcOrd="6" destOrd="0" presId="urn:microsoft.com/office/officeart/2005/8/layout/target1"/>
    <dgm:cxn modelId="{523F7470-25B5-4106-9B64-54CF2C79300B}" type="presParOf" srcId="{63D8F321-4D6F-4C87-BC4F-1D9AE918ED37}" destId="{37C521DE-E66D-4861-A4AE-F1EF4BACE376}" srcOrd="7" destOrd="0" presId="urn:microsoft.com/office/officeart/2005/8/layout/targe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2D6D04-4103-5E41-994F-662AC10B835B}" type="doc">
      <dgm:prSet loTypeId="urn:microsoft.com/office/officeart/2009/3/layout/PlusandMinus" loCatId="" qsTypeId="urn:microsoft.com/office/officeart/2005/8/quickstyle/simple4" qsCatId="simple" csTypeId="urn:microsoft.com/office/officeart/2005/8/colors/accent1_2" csCatId="accent1"/>
      <dgm:spPr/>
      <dgm:t>
        <a:bodyPr/>
        <a:lstStyle/>
        <a:p>
          <a:endParaRPr lang="en-US"/>
        </a:p>
      </dgm:t>
    </dgm:pt>
    <dgm:pt modelId="{BFD61074-42D2-DC49-9A10-14D8F546B25A}" type="parTrans" cxnId="{293F936C-AE37-4CE6-AE4F-8984BC5F716C}">
      <dgm:prSet/>
      <dgm:spPr/>
      <dgm:t>
        <a:bodyPr/>
        <a:lstStyle/>
        <a:p>
          <a:endParaRPr lang="en-US"/>
        </a:p>
      </dgm:t>
    </dgm:pt>
    <dgm:pt modelId="{463EFA04-8986-904F-8CFA-7A98506C6A92}">
      <dgm:prSet/>
      <dgm:spPr/>
      <dgm:t>
        <a:bodyPr/>
        <a:lstStyle/>
        <a:p>
          <a:pPr algn="ctr" rtl="0"/>
          <a:r>
            <a:rPr lang="en-US" i="1"/>
            <a:t>Students with externalizing problems?</a:t>
          </a:r>
        </a:p>
      </dgm:t>
    </dgm:pt>
    <dgm:pt modelId="{97C9569D-378E-B141-BFB9-7106953AC2CB}" type="sibTrans" cxnId="{293F936C-AE37-4CE6-AE4F-8984BC5F716C}">
      <dgm:prSet/>
      <dgm:spPr/>
      <dgm:t>
        <a:bodyPr/>
        <a:lstStyle/>
        <a:p>
          <a:endParaRPr lang="en-US"/>
        </a:p>
      </dgm:t>
    </dgm:pt>
    <dgm:pt modelId="{698A995B-4AAC-1346-8049-E90A6A138BC1}" type="parTrans" cxnId="{F7184A60-2A0E-4389-A5D7-B295DC80A67A}">
      <dgm:prSet/>
      <dgm:spPr/>
      <dgm:t>
        <a:bodyPr/>
        <a:lstStyle/>
        <a:p>
          <a:endParaRPr lang="en-US"/>
        </a:p>
      </dgm:t>
    </dgm:pt>
    <dgm:pt modelId="{89580DE2-DD53-D048-993C-51444ADD94F1}">
      <dgm:prSet/>
      <dgm:spPr/>
      <dgm:t>
        <a:bodyPr/>
        <a:lstStyle/>
        <a:p>
          <a:pPr algn="ctr" rtl="0"/>
          <a:r>
            <a:rPr lang="en-US" i="1"/>
            <a:t>Students with internalizing problems?</a:t>
          </a:r>
        </a:p>
      </dgm:t>
    </dgm:pt>
    <dgm:pt modelId="{CFACD95B-EA5E-AE49-B286-12DC26F88C66}" type="sibTrans" cxnId="{F7184A60-2A0E-4389-A5D7-B295DC80A67A}">
      <dgm:prSet/>
      <dgm:spPr/>
      <dgm:t>
        <a:bodyPr/>
        <a:lstStyle/>
        <a:p>
          <a:endParaRPr lang="en-US"/>
        </a:p>
      </dgm:t>
    </dgm:pt>
    <dgm:pt modelId="{AFE94976-055F-224C-A9DB-5BDF24B65B1B}" type="pres">
      <dgm:prSet presAssocID="{222D6D04-4103-5E41-994F-662AC10B835B}" presName="Name0" presStyleCnt="0">
        <dgm:presLayoutVars>
          <dgm:chMax val="2"/>
          <dgm:chPref val="2"/>
          <dgm:dir/>
          <dgm:animOne/>
          <dgm:resizeHandles val="exact"/>
        </dgm:presLayoutVars>
      </dgm:prSet>
      <dgm:spPr/>
    </dgm:pt>
    <dgm:pt modelId="{478123C1-62EA-5B46-AD36-695076903377}" type="pres">
      <dgm:prSet presAssocID="{222D6D04-4103-5E41-994F-662AC10B835B}" presName="Background" presStyleLbl="bgImgPlace1" presStyleIdx="0" presStyleCnt="1"/>
      <dgm:spPr/>
    </dgm:pt>
    <dgm:pt modelId="{8CBC3834-B7C7-3149-AC0F-390B8EA3C3C3}" type="pres">
      <dgm:prSet presAssocID="{222D6D04-4103-5E41-994F-662AC10B835B}" presName="ParentText1" presStyleLbl="revTx" presStyleIdx="0" presStyleCnt="2">
        <dgm:presLayoutVars>
          <dgm:chMax val="0"/>
          <dgm:chPref val="0"/>
          <dgm:bulletEnabled val="1"/>
        </dgm:presLayoutVars>
      </dgm:prSet>
      <dgm:spPr/>
    </dgm:pt>
    <dgm:pt modelId="{F516A352-3AFA-D34B-AF0B-40194A9EA239}" type="pres">
      <dgm:prSet presAssocID="{222D6D04-4103-5E41-994F-662AC10B835B}" presName="ParentText2" presStyleLbl="revTx" presStyleIdx="1" presStyleCnt="2">
        <dgm:presLayoutVars>
          <dgm:chMax val="0"/>
          <dgm:chPref val="0"/>
          <dgm:bulletEnabled val="1"/>
        </dgm:presLayoutVars>
      </dgm:prSet>
      <dgm:spPr/>
    </dgm:pt>
    <dgm:pt modelId="{1D5E70E5-3B4B-DA49-8306-22C299126561}" type="pres">
      <dgm:prSet presAssocID="{222D6D04-4103-5E41-994F-662AC10B835B}" presName="Plus" presStyleLbl="alignNode1" presStyleIdx="0" presStyleCnt="2"/>
      <dgm:spPr/>
    </dgm:pt>
    <dgm:pt modelId="{1B8DE7F3-05B3-3B42-B421-35DC473B01C2}" type="pres">
      <dgm:prSet presAssocID="{222D6D04-4103-5E41-994F-662AC10B835B}" presName="Minus" presStyleLbl="alignNode1" presStyleIdx="1" presStyleCnt="2"/>
      <dgm:spPr>
        <a:solidFill>
          <a:srgbClr val="FF0000"/>
        </a:solidFill>
      </dgm:spPr>
    </dgm:pt>
    <dgm:pt modelId="{CABA5A01-B0B9-584E-A39F-D88AC1873165}" type="pres">
      <dgm:prSet presAssocID="{222D6D04-4103-5E41-994F-662AC10B835B}" presName="Divider" presStyleLbl="parChTrans1D1" presStyleIdx="0" presStyleCnt="1"/>
      <dgm:spPr/>
    </dgm:pt>
  </dgm:ptLst>
  <dgm:cxnLst>
    <dgm:cxn modelId="{8EBB6E5D-BFB0-4E6F-B780-62A047431013}" type="presOf" srcId="{222D6D04-4103-5E41-994F-662AC10B835B}" destId="{AFE94976-055F-224C-A9DB-5BDF24B65B1B}" srcOrd="0" destOrd="0" presId="urn:microsoft.com/office/officeart/2009/3/layout/PlusandMinus"/>
    <dgm:cxn modelId="{F7184A60-2A0E-4389-A5D7-B295DC80A67A}" srcId="{222D6D04-4103-5E41-994F-662AC10B835B}" destId="{89580DE2-DD53-D048-993C-51444ADD94F1}" srcOrd="1" destOrd="0" parTransId="{698A995B-4AAC-1346-8049-E90A6A138BC1}" sibTransId="{CFACD95B-EA5E-AE49-B286-12DC26F88C66}"/>
    <dgm:cxn modelId="{293F936C-AE37-4CE6-AE4F-8984BC5F716C}" srcId="{222D6D04-4103-5E41-994F-662AC10B835B}" destId="{463EFA04-8986-904F-8CFA-7A98506C6A92}" srcOrd="0" destOrd="0" parTransId="{BFD61074-42D2-DC49-9A10-14D8F546B25A}" sibTransId="{97C9569D-378E-B141-BFB9-7106953AC2CB}"/>
    <dgm:cxn modelId="{37F5E0A2-6D41-41A3-8732-1504C7BE3B75}" type="presOf" srcId="{89580DE2-DD53-D048-993C-51444ADD94F1}" destId="{F516A352-3AFA-D34B-AF0B-40194A9EA239}" srcOrd="0" destOrd="0" presId="urn:microsoft.com/office/officeart/2009/3/layout/PlusandMinus"/>
    <dgm:cxn modelId="{6BD1D7CF-5E18-46C5-9C9C-40BABEC3DEF1}" type="presOf" srcId="{463EFA04-8986-904F-8CFA-7A98506C6A92}" destId="{8CBC3834-B7C7-3149-AC0F-390B8EA3C3C3}" srcOrd="0" destOrd="0" presId="urn:microsoft.com/office/officeart/2009/3/layout/PlusandMinus"/>
    <dgm:cxn modelId="{14582084-44B0-48A2-86EF-4179157755C6}" type="presParOf" srcId="{AFE94976-055F-224C-A9DB-5BDF24B65B1B}" destId="{478123C1-62EA-5B46-AD36-695076903377}" srcOrd="0" destOrd="0" presId="urn:microsoft.com/office/officeart/2009/3/layout/PlusandMinus"/>
    <dgm:cxn modelId="{259DCC3E-4396-413C-83EB-9548C30B78A5}" type="presParOf" srcId="{AFE94976-055F-224C-A9DB-5BDF24B65B1B}" destId="{8CBC3834-B7C7-3149-AC0F-390B8EA3C3C3}" srcOrd="1" destOrd="0" presId="urn:microsoft.com/office/officeart/2009/3/layout/PlusandMinus"/>
    <dgm:cxn modelId="{94E2E1E7-693A-49FB-B954-951B4403DF2B}" type="presParOf" srcId="{AFE94976-055F-224C-A9DB-5BDF24B65B1B}" destId="{F516A352-3AFA-D34B-AF0B-40194A9EA239}" srcOrd="2" destOrd="0" presId="urn:microsoft.com/office/officeart/2009/3/layout/PlusandMinus"/>
    <dgm:cxn modelId="{4B66281E-13E9-4356-84A9-D7D5677E7887}" type="presParOf" srcId="{AFE94976-055F-224C-A9DB-5BDF24B65B1B}" destId="{1D5E70E5-3B4B-DA49-8306-22C299126561}" srcOrd="3" destOrd="0" presId="urn:microsoft.com/office/officeart/2009/3/layout/PlusandMinus"/>
    <dgm:cxn modelId="{5567417E-ED3A-48F0-AE04-4FB85782AF1B}" type="presParOf" srcId="{AFE94976-055F-224C-A9DB-5BDF24B65B1B}" destId="{1B8DE7F3-05B3-3B42-B421-35DC473B01C2}" srcOrd="4" destOrd="0" presId="urn:microsoft.com/office/officeart/2009/3/layout/PlusandMinus"/>
    <dgm:cxn modelId="{652B8166-999B-4106-A0A8-9FB6BCC6B42D}" type="presParOf" srcId="{AFE94976-055F-224C-A9DB-5BDF24B65B1B}" destId="{CABA5A01-B0B9-584E-A39F-D88AC1873165}" srcOrd="5" destOrd="0" presId="urn:microsoft.com/office/officeart/2009/3/layout/PlusandMinus"/>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9E40BAB6-085A-064C-99EF-FD813D57D537}"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2D96B0E2-FF4C-A547-9956-0833F6582C5C}" type="parTrans" cxnId="{0E66B894-2AF2-4645-868C-F258EAA4D119}">
      <dgm:prSet/>
      <dgm:spPr/>
      <dgm:t>
        <a:bodyPr/>
        <a:lstStyle/>
        <a:p>
          <a:endParaRPr lang="en-US"/>
        </a:p>
      </dgm:t>
    </dgm:pt>
    <dgm:pt modelId="{A019169F-1EFB-EF47-8A85-50C5E9DAE4FE}">
      <dgm:prSet phldrT="[Text]"/>
      <dgm:spPr/>
      <dgm:t>
        <a:bodyPr/>
        <a:lstStyle/>
        <a:p>
          <a:r>
            <a:rPr lang="en-US"/>
            <a:t>Universal Screen</a:t>
          </a:r>
        </a:p>
      </dgm:t>
    </dgm:pt>
    <dgm:pt modelId="{9BF96775-1F5A-DB42-91CE-2D537B14F74C}" type="parTrans" cxnId="{8E06083C-F2D4-4923-A07C-10736F445FC8}">
      <dgm:prSet/>
      <dgm:spPr/>
      <dgm:t>
        <a:bodyPr/>
        <a:lstStyle/>
        <a:p>
          <a:endParaRPr lang="en-US"/>
        </a:p>
      </dgm:t>
    </dgm:pt>
    <dgm:pt modelId="{794EC229-DA41-FE42-8919-39F183AA29CB}">
      <dgm:prSet phldrT="[Text]"/>
      <dgm:spPr/>
      <dgm:t>
        <a:bodyPr/>
        <a:lstStyle/>
        <a:p>
          <a:r>
            <a:rPr lang="en-US" i="1"/>
            <a:t>Elevated? </a:t>
          </a:r>
          <a:r>
            <a:rPr lang="en-US"/>
            <a:t>Screen #2</a:t>
          </a:r>
        </a:p>
      </dgm:t>
    </dgm:pt>
    <dgm:pt modelId="{0C41F78C-2EDD-8A4C-AD5E-29CFC76F05EB}" type="parTrans" cxnId="{D0922C0F-8B6C-4505-A326-06BB137EC547}">
      <dgm:prSet/>
      <dgm:spPr/>
      <dgm:t>
        <a:bodyPr/>
        <a:lstStyle/>
        <a:p>
          <a:endParaRPr lang="en-US"/>
        </a:p>
      </dgm:t>
    </dgm:pt>
    <dgm:pt modelId="{F5B595CA-BCBA-4B4B-A548-8565AAD0E867}">
      <dgm:prSet phldrT="[Text]"/>
      <dgm:spPr/>
      <dgm:t>
        <a:bodyPr/>
        <a:lstStyle/>
        <a:p>
          <a:r>
            <a:rPr lang="en-US" i="1" dirty="0"/>
            <a:t>Elevated? </a:t>
          </a:r>
          <a:r>
            <a:rPr lang="en-US" dirty="0"/>
            <a:t>Request for assistance</a:t>
          </a:r>
        </a:p>
      </dgm:t>
    </dgm:pt>
    <dgm:pt modelId="{5393EB4B-21CC-0049-8340-2FECA7FCBC91}" type="sibTrans" cxnId="{D0922C0F-8B6C-4505-A326-06BB137EC547}">
      <dgm:prSet/>
      <dgm:spPr/>
      <dgm:t>
        <a:bodyPr/>
        <a:lstStyle/>
        <a:p>
          <a:endParaRPr lang="en-US"/>
        </a:p>
      </dgm:t>
    </dgm:pt>
    <dgm:pt modelId="{B59B0577-9162-C140-A983-41F51E2885D2}" type="parTrans" cxnId="{32A8D1BD-6B09-4269-BF84-4745B183F7E3}">
      <dgm:prSet/>
      <dgm:spPr/>
      <dgm:t>
        <a:bodyPr/>
        <a:lstStyle/>
        <a:p>
          <a:endParaRPr lang="en-US"/>
        </a:p>
      </dgm:t>
    </dgm:pt>
    <dgm:pt modelId="{4D58EAB1-5472-6945-B90C-13892A5C8CAD}">
      <dgm:prSet phldrT="[Text]"/>
      <dgm:spPr/>
      <dgm:t>
        <a:bodyPr/>
        <a:lstStyle/>
        <a:p>
          <a:r>
            <a:rPr lang="en-US" i="1"/>
            <a:t>Not elevated? </a:t>
          </a:r>
          <a:r>
            <a:rPr lang="en-US"/>
            <a:t>Done.</a:t>
          </a:r>
        </a:p>
      </dgm:t>
    </dgm:pt>
    <dgm:pt modelId="{DCDBB0C9-CD63-6445-ACB1-862844976116}" type="sibTrans" cxnId="{32A8D1BD-6B09-4269-BF84-4745B183F7E3}">
      <dgm:prSet/>
      <dgm:spPr/>
      <dgm:t>
        <a:bodyPr/>
        <a:lstStyle/>
        <a:p>
          <a:endParaRPr lang="en-US"/>
        </a:p>
      </dgm:t>
    </dgm:pt>
    <dgm:pt modelId="{D1FDBD54-BBF2-2948-A70C-C06E4EBF0E23}" type="sibTrans" cxnId="{8E06083C-F2D4-4923-A07C-10736F445FC8}">
      <dgm:prSet/>
      <dgm:spPr/>
      <dgm:t>
        <a:bodyPr/>
        <a:lstStyle/>
        <a:p>
          <a:endParaRPr lang="en-US"/>
        </a:p>
      </dgm:t>
    </dgm:pt>
    <dgm:pt modelId="{3291A838-27FD-DE4F-B956-B97FD7B624CB}" type="parTrans" cxnId="{C8C2BFE5-3491-4731-8A27-D96E88A1A5CF}">
      <dgm:prSet/>
      <dgm:spPr/>
      <dgm:t>
        <a:bodyPr/>
        <a:lstStyle/>
        <a:p>
          <a:endParaRPr lang="en-US"/>
        </a:p>
      </dgm:t>
    </dgm:pt>
    <dgm:pt modelId="{E039DBC0-9B07-014A-888E-644CAB5AB70F}">
      <dgm:prSet phldrT="[Text]"/>
      <dgm:spPr/>
      <dgm:t>
        <a:bodyPr/>
        <a:lstStyle/>
        <a:p>
          <a:r>
            <a:rPr lang="en-US" i="1"/>
            <a:t>Not elevated?</a:t>
          </a:r>
          <a:r>
            <a:rPr lang="en-US"/>
            <a:t> Done.</a:t>
          </a:r>
        </a:p>
      </dgm:t>
    </dgm:pt>
    <dgm:pt modelId="{BEC96215-5A00-BD43-A700-DE4AE3FE142E}" type="sibTrans" cxnId="{C8C2BFE5-3491-4731-8A27-D96E88A1A5CF}">
      <dgm:prSet/>
      <dgm:spPr/>
      <dgm:t>
        <a:bodyPr/>
        <a:lstStyle/>
        <a:p>
          <a:endParaRPr lang="en-US"/>
        </a:p>
      </dgm:t>
    </dgm:pt>
    <dgm:pt modelId="{F5BD4DF5-0C23-B24C-9F57-48DFE05D65DE}" type="sibTrans" cxnId="{0E66B894-2AF2-4645-868C-F258EAA4D119}">
      <dgm:prSet/>
      <dgm:spPr/>
      <dgm:t>
        <a:bodyPr/>
        <a:lstStyle/>
        <a:p>
          <a:endParaRPr lang="en-US"/>
        </a:p>
      </dgm:t>
    </dgm:pt>
    <dgm:pt modelId="{36289A75-1F88-3648-A0E6-BCDE69543618}" type="parTrans" cxnId="{B74693C9-3E28-43C7-8C43-EA416DEFDA96}">
      <dgm:prSet/>
      <dgm:spPr/>
      <dgm:t>
        <a:bodyPr/>
        <a:lstStyle/>
        <a:p>
          <a:endParaRPr lang="en-US"/>
        </a:p>
      </dgm:t>
    </dgm:pt>
    <dgm:pt modelId="{FB1BD2D0-AE7D-C649-98D9-4E7C27DFF3D0}">
      <dgm:prSet phldrT="[Text]"/>
      <dgm:spPr/>
      <dgm:t>
        <a:bodyPr/>
        <a:lstStyle/>
        <a:p>
          <a:r>
            <a:rPr lang="en-US"/>
            <a:t>Stage 1</a:t>
          </a:r>
        </a:p>
      </dgm:t>
    </dgm:pt>
    <dgm:pt modelId="{5B6E3104-B515-6840-8508-8932FA48D6A2}" type="sibTrans" cxnId="{B74693C9-3E28-43C7-8C43-EA416DEFDA96}">
      <dgm:prSet/>
      <dgm:spPr/>
      <dgm:t>
        <a:bodyPr/>
        <a:lstStyle/>
        <a:p>
          <a:endParaRPr lang="en-US"/>
        </a:p>
      </dgm:t>
    </dgm:pt>
    <dgm:pt modelId="{B077924B-ACCB-6443-83C2-8FCC160D6B45}" type="parTrans" cxnId="{F703541A-68D9-4642-BD5A-D2FE38159D3B}">
      <dgm:prSet/>
      <dgm:spPr/>
      <dgm:t>
        <a:bodyPr/>
        <a:lstStyle/>
        <a:p>
          <a:endParaRPr lang="en-US"/>
        </a:p>
      </dgm:t>
    </dgm:pt>
    <dgm:pt modelId="{93688AB7-383B-3E46-8D78-F00BC07033AC}">
      <dgm:prSet phldrT="[Text]"/>
      <dgm:spPr/>
      <dgm:t>
        <a:bodyPr/>
        <a:lstStyle/>
        <a:p>
          <a:r>
            <a:rPr lang="en-US"/>
            <a:t>Stage 2</a:t>
          </a:r>
        </a:p>
      </dgm:t>
    </dgm:pt>
    <dgm:pt modelId="{44179037-47F4-8A4F-AA0E-D3D7DBBFBFA2}" type="sibTrans" cxnId="{F703541A-68D9-4642-BD5A-D2FE38159D3B}">
      <dgm:prSet/>
      <dgm:spPr/>
      <dgm:t>
        <a:bodyPr/>
        <a:lstStyle/>
        <a:p>
          <a:endParaRPr lang="en-US"/>
        </a:p>
      </dgm:t>
    </dgm:pt>
    <dgm:pt modelId="{A9364C52-B212-8E4A-B4C1-12D117605D04}" type="parTrans" cxnId="{A2AD7513-17E9-4C7C-A477-9D3B29DB2878}">
      <dgm:prSet/>
      <dgm:spPr/>
      <dgm:t>
        <a:bodyPr/>
        <a:lstStyle/>
        <a:p>
          <a:endParaRPr lang="en-US"/>
        </a:p>
      </dgm:t>
    </dgm:pt>
    <dgm:pt modelId="{1D52F6FD-B950-E344-B300-F7B5B660768A}">
      <dgm:prSet phldrT="[Text]"/>
      <dgm:spPr/>
      <dgm:t>
        <a:bodyPr/>
        <a:lstStyle/>
        <a:p>
          <a:r>
            <a:rPr lang="en-US"/>
            <a:t>Stage 3</a:t>
          </a:r>
        </a:p>
      </dgm:t>
    </dgm:pt>
    <dgm:pt modelId="{C2470234-D2BC-C549-9F84-7E3E8158924F}" type="sibTrans" cxnId="{A2AD7513-17E9-4C7C-A477-9D3B29DB2878}">
      <dgm:prSet/>
      <dgm:spPr/>
      <dgm:t>
        <a:bodyPr/>
        <a:lstStyle/>
        <a:p>
          <a:endParaRPr lang="en-US"/>
        </a:p>
      </dgm:t>
    </dgm:pt>
    <dgm:pt modelId="{E39C8F07-69D8-7C41-8B67-14DAA57F486A}" type="pres">
      <dgm:prSet presAssocID="{9E40BAB6-085A-064C-99EF-FD813D57D537}" presName="mainComposite" presStyleCnt="0">
        <dgm:presLayoutVars>
          <dgm:chPref val="1"/>
          <dgm:dir/>
          <dgm:animOne val="branch"/>
          <dgm:animLvl val="lvl"/>
          <dgm:resizeHandles val="exact"/>
        </dgm:presLayoutVars>
      </dgm:prSet>
      <dgm:spPr/>
    </dgm:pt>
    <dgm:pt modelId="{F3DE8F90-3FB7-F049-BEC7-51B8BBE48F23}" type="pres">
      <dgm:prSet presAssocID="{9E40BAB6-085A-064C-99EF-FD813D57D537}" presName="hierFlow" presStyleCnt="0"/>
      <dgm:spPr/>
    </dgm:pt>
    <dgm:pt modelId="{4A63183F-0D50-644D-A54C-8531255C54C2}" type="pres">
      <dgm:prSet presAssocID="{9E40BAB6-085A-064C-99EF-FD813D57D537}" presName="firstBuf" presStyleCnt="0"/>
      <dgm:spPr/>
    </dgm:pt>
    <dgm:pt modelId="{F725BB61-ADB0-1344-849F-A82CAEF5A93A}" type="pres">
      <dgm:prSet presAssocID="{9E40BAB6-085A-064C-99EF-FD813D57D537}" presName="hierChild1" presStyleCnt="0">
        <dgm:presLayoutVars>
          <dgm:chPref val="1"/>
          <dgm:animOne val="branch"/>
          <dgm:animLvl val="lvl"/>
        </dgm:presLayoutVars>
      </dgm:prSet>
      <dgm:spPr/>
    </dgm:pt>
    <dgm:pt modelId="{645262A1-1494-F241-9597-A4EAD8A8CEA4}" type="pres">
      <dgm:prSet presAssocID="{A019169F-1EFB-EF47-8A85-50C5E9DAE4FE}" presName="Name14" presStyleCnt="0"/>
      <dgm:spPr/>
    </dgm:pt>
    <dgm:pt modelId="{2FD0922C-7143-5444-810E-8DF2E747262F}" type="pres">
      <dgm:prSet presAssocID="{A019169F-1EFB-EF47-8A85-50C5E9DAE4FE}" presName="level1Shape" presStyleLbl="node0" presStyleIdx="0" presStyleCnt="1">
        <dgm:presLayoutVars>
          <dgm:chPref val="3"/>
        </dgm:presLayoutVars>
      </dgm:prSet>
      <dgm:spPr/>
    </dgm:pt>
    <dgm:pt modelId="{F428145E-4D61-A84A-AF60-07663D200369}" type="pres">
      <dgm:prSet presAssocID="{A019169F-1EFB-EF47-8A85-50C5E9DAE4FE}" presName="hierChild2" presStyleCnt="0"/>
      <dgm:spPr/>
    </dgm:pt>
    <dgm:pt modelId="{5FC23FC6-A1C3-2048-91D5-EA0174C9C070}" type="pres">
      <dgm:prSet presAssocID="{9BF96775-1F5A-DB42-91CE-2D537B14F74C}" presName="Name19" presStyleLbl="parChTrans1D2" presStyleIdx="0" presStyleCnt="2"/>
      <dgm:spPr/>
    </dgm:pt>
    <dgm:pt modelId="{C33B1A19-14A7-E941-94AA-ED7B040E57C5}" type="pres">
      <dgm:prSet presAssocID="{794EC229-DA41-FE42-8919-39F183AA29CB}" presName="Name21" presStyleCnt="0"/>
      <dgm:spPr/>
    </dgm:pt>
    <dgm:pt modelId="{EF05B41D-5093-814E-97CA-1EAB359D9EFA}" type="pres">
      <dgm:prSet presAssocID="{794EC229-DA41-FE42-8919-39F183AA29CB}" presName="level2Shape" presStyleLbl="node2" presStyleIdx="0" presStyleCnt="2"/>
      <dgm:spPr/>
    </dgm:pt>
    <dgm:pt modelId="{BAD7DF23-8C24-824F-A25F-565A6656ED5D}" type="pres">
      <dgm:prSet presAssocID="{794EC229-DA41-FE42-8919-39F183AA29CB}" presName="hierChild3" presStyleCnt="0"/>
      <dgm:spPr/>
    </dgm:pt>
    <dgm:pt modelId="{8233689C-E927-DD49-B950-1D994C90FD97}" type="pres">
      <dgm:prSet presAssocID="{0C41F78C-2EDD-8A4C-AD5E-29CFC76F05EB}" presName="Name19" presStyleLbl="parChTrans1D3" presStyleIdx="0" presStyleCnt="2"/>
      <dgm:spPr/>
    </dgm:pt>
    <dgm:pt modelId="{C59EAA69-629A-2942-BF80-5FF5170C99B3}" type="pres">
      <dgm:prSet presAssocID="{F5B595CA-BCBA-4B4B-A548-8565AAD0E867}" presName="Name21" presStyleCnt="0"/>
      <dgm:spPr/>
    </dgm:pt>
    <dgm:pt modelId="{A3CD14FD-DA56-354A-913E-C349BFAB2B93}" type="pres">
      <dgm:prSet presAssocID="{F5B595CA-BCBA-4B4B-A548-8565AAD0E867}" presName="level2Shape" presStyleLbl="node3" presStyleIdx="0" presStyleCnt="2"/>
      <dgm:spPr/>
    </dgm:pt>
    <dgm:pt modelId="{F1B55B0F-88D7-2F41-A92B-F6AD5F70E18C}" type="pres">
      <dgm:prSet presAssocID="{F5B595CA-BCBA-4B4B-A548-8565AAD0E867}" presName="hierChild3" presStyleCnt="0"/>
      <dgm:spPr/>
    </dgm:pt>
    <dgm:pt modelId="{6C3D6387-59EB-284B-B920-3069A3AD69A7}" type="pres">
      <dgm:prSet presAssocID="{B59B0577-9162-C140-A983-41F51E2885D2}" presName="Name19" presStyleLbl="parChTrans1D3" presStyleIdx="1" presStyleCnt="2"/>
      <dgm:spPr/>
    </dgm:pt>
    <dgm:pt modelId="{2B708FA9-3460-344A-BF04-051B623D6C41}" type="pres">
      <dgm:prSet presAssocID="{4D58EAB1-5472-6945-B90C-13892A5C8CAD}" presName="Name21" presStyleCnt="0"/>
      <dgm:spPr/>
    </dgm:pt>
    <dgm:pt modelId="{B02EB177-E4D2-0B42-B7BF-3C563F41743E}" type="pres">
      <dgm:prSet presAssocID="{4D58EAB1-5472-6945-B90C-13892A5C8CAD}" presName="level2Shape" presStyleLbl="node3" presStyleIdx="1" presStyleCnt="2"/>
      <dgm:spPr/>
    </dgm:pt>
    <dgm:pt modelId="{77930C33-9511-E54A-ACEC-C93598E0C39B}" type="pres">
      <dgm:prSet presAssocID="{4D58EAB1-5472-6945-B90C-13892A5C8CAD}" presName="hierChild3" presStyleCnt="0"/>
      <dgm:spPr/>
    </dgm:pt>
    <dgm:pt modelId="{60FE70C4-D016-BC4E-ACE7-FFA8222AFF28}" type="pres">
      <dgm:prSet presAssocID="{3291A838-27FD-DE4F-B956-B97FD7B624CB}" presName="Name19" presStyleLbl="parChTrans1D2" presStyleIdx="1" presStyleCnt="2"/>
      <dgm:spPr/>
    </dgm:pt>
    <dgm:pt modelId="{D292AC62-2AC0-7A4C-B0F6-DDB6910A3B8A}" type="pres">
      <dgm:prSet presAssocID="{E039DBC0-9B07-014A-888E-644CAB5AB70F}" presName="Name21" presStyleCnt="0"/>
      <dgm:spPr/>
    </dgm:pt>
    <dgm:pt modelId="{61BE8D1D-3DBD-E442-A587-BE221E4F7F0F}" type="pres">
      <dgm:prSet presAssocID="{E039DBC0-9B07-014A-888E-644CAB5AB70F}" presName="level2Shape" presStyleLbl="node2" presStyleIdx="1" presStyleCnt="2"/>
      <dgm:spPr/>
    </dgm:pt>
    <dgm:pt modelId="{D990EE0C-CD9C-F241-8368-EE1834DFE485}" type="pres">
      <dgm:prSet presAssocID="{E039DBC0-9B07-014A-888E-644CAB5AB70F}" presName="hierChild3" presStyleCnt="0"/>
      <dgm:spPr/>
    </dgm:pt>
    <dgm:pt modelId="{D1BFFCB0-8751-E747-88DE-6ACAD67EC19A}" type="pres">
      <dgm:prSet presAssocID="{9E40BAB6-085A-064C-99EF-FD813D57D537}" presName="bgShapesFlow" presStyleCnt="0"/>
      <dgm:spPr/>
    </dgm:pt>
    <dgm:pt modelId="{1F91AB01-96CD-3E4D-AAD4-957C1ED0835D}" type="pres">
      <dgm:prSet presAssocID="{FB1BD2D0-AE7D-C649-98D9-4E7C27DFF3D0}" presName="rectComp" presStyleCnt="0"/>
      <dgm:spPr/>
    </dgm:pt>
    <dgm:pt modelId="{DD4BEC00-4670-4143-A6D0-8177C0755AD7}" type="pres">
      <dgm:prSet presAssocID="{FB1BD2D0-AE7D-C649-98D9-4E7C27DFF3D0}" presName="bgRect" presStyleLbl="bgShp" presStyleIdx="0" presStyleCnt="3"/>
      <dgm:spPr/>
    </dgm:pt>
    <dgm:pt modelId="{4E286146-0DC5-D24A-ACC7-12648A035C3E}" type="pres">
      <dgm:prSet presAssocID="{FB1BD2D0-AE7D-C649-98D9-4E7C27DFF3D0}" presName="bgRectTx" presStyleLbl="bgShp" presStyleIdx="0" presStyleCnt="3">
        <dgm:presLayoutVars>
          <dgm:bulletEnabled val="1"/>
        </dgm:presLayoutVars>
      </dgm:prSet>
      <dgm:spPr/>
    </dgm:pt>
    <dgm:pt modelId="{D69ED8E0-5151-4A43-848C-FF62C43E573F}" type="pres">
      <dgm:prSet presAssocID="{FB1BD2D0-AE7D-C649-98D9-4E7C27DFF3D0}" presName="spComp" presStyleCnt="0"/>
      <dgm:spPr/>
    </dgm:pt>
    <dgm:pt modelId="{F387831E-BC7F-2140-9019-35FA26E27EC9}" type="pres">
      <dgm:prSet presAssocID="{FB1BD2D0-AE7D-C649-98D9-4E7C27DFF3D0}" presName="vSp" presStyleCnt="0"/>
      <dgm:spPr/>
    </dgm:pt>
    <dgm:pt modelId="{EDC594E1-F36E-4F45-A01D-79062634E386}" type="pres">
      <dgm:prSet presAssocID="{93688AB7-383B-3E46-8D78-F00BC07033AC}" presName="rectComp" presStyleCnt="0"/>
      <dgm:spPr/>
    </dgm:pt>
    <dgm:pt modelId="{4C25DD6C-6258-5245-9112-7E9940018FD6}" type="pres">
      <dgm:prSet presAssocID="{93688AB7-383B-3E46-8D78-F00BC07033AC}" presName="bgRect" presStyleLbl="bgShp" presStyleIdx="1" presStyleCnt="3"/>
      <dgm:spPr/>
    </dgm:pt>
    <dgm:pt modelId="{9F09E227-FC95-2F4B-9480-0D18F06AF1B9}" type="pres">
      <dgm:prSet presAssocID="{93688AB7-383B-3E46-8D78-F00BC07033AC}" presName="bgRectTx" presStyleLbl="bgShp" presStyleIdx="1" presStyleCnt="3">
        <dgm:presLayoutVars>
          <dgm:bulletEnabled val="1"/>
        </dgm:presLayoutVars>
      </dgm:prSet>
      <dgm:spPr/>
    </dgm:pt>
    <dgm:pt modelId="{AA5E31F9-C10E-3142-AD9F-AA98A0F37A42}" type="pres">
      <dgm:prSet presAssocID="{93688AB7-383B-3E46-8D78-F00BC07033AC}" presName="spComp" presStyleCnt="0"/>
      <dgm:spPr/>
    </dgm:pt>
    <dgm:pt modelId="{240B02D3-7D92-F044-B84B-4FCF7282BA19}" type="pres">
      <dgm:prSet presAssocID="{93688AB7-383B-3E46-8D78-F00BC07033AC}" presName="vSp" presStyleCnt="0"/>
      <dgm:spPr/>
    </dgm:pt>
    <dgm:pt modelId="{0F04AE5E-9689-4F44-935A-F33CFADEF731}" type="pres">
      <dgm:prSet presAssocID="{1D52F6FD-B950-E344-B300-F7B5B660768A}" presName="rectComp" presStyleCnt="0"/>
      <dgm:spPr/>
    </dgm:pt>
    <dgm:pt modelId="{C165098E-8C13-3D4D-A564-2C0CA14DBBEB}" type="pres">
      <dgm:prSet presAssocID="{1D52F6FD-B950-E344-B300-F7B5B660768A}" presName="bgRect" presStyleLbl="bgShp" presStyleIdx="2" presStyleCnt="3"/>
      <dgm:spPr/>
    </dgm:pt>
    <dgm:pt modelId="{46DBF91F-C3BF-3C45-8299-92D1C8996636}" type="pres">
      <dgm:prSet presAssocID="{1D52F6FD-B950-E344-B300-F7B5B660768A}" presName="bgRectTx" presStyleLbl="bgShp" presStyleIdx="2" presStyleCnt="3">
        <dgm:presLayoutVars>
          <dgm:bulletEnabled val="1"/>
        </dgm:presLayoutVars>
      </dgm:prSet>
      <dgm:spPr/>
    </dgm:pt>
  </dgm:ptLst>
  <dgm:cxnLst>
    <dgm:cxn modelId="{D0922C0F-8B6C-4505-A326-06BB137EC547}" srcId="{794EC229-DA41-FE42-8919-39F183AA29CB}" destId="{F5B595CA-BCBA-4B4B-A548-8565AAD0E867}" srcOrd="0" destOrd="0" parTransId="{0C41F78C-2EDD-8A4C-AD5E-29CFC76F05EB}" sibTransId="{5393EB4B-21CC-0049-8340-2FECA7FCBC91}"/>
    <dgm:cxn modelId="{A2AD7513-17E9-4C7C-A477-9D3B29DB2878}" srcId="{9E40BAB6-085A-064C-99EF-FD813D57D537}" destId="{1D52F6FD-B950-E344-B300-F7B5B660768A}" srcOrd="3" destOrd="0" parTransId="{A9364C52-B212-8E4A-B4C1-12D117605D04}" sibTransId="{C2470234-D2BC-C549-9F84-7E3E8158924F}"/>
    <dgm:cxn modelId="{1EF90718-7717-4A08-9DA5-418C20ADE7BD}" type="presOf" srcId="{1D52F6FD-B950-E344-B300-F7B5B660768A}" destId="{46DBF91F-C3BF-3C45-8299-92D1C8996636}" srcOrd="1" destOrd="0" presId="urn:microsoft.com/office/officeart/2005/8/layout/hierarchy6"/>
    <dgm:cxn modelId="{F703541A-68D9-4642-BD5A-D2FE38159D3B}" srcId="{9E40BAB6-085A-064C-99EF-FD813D57D537}" destId="{93688AB7-383B-3E46-8D78-F00BC07033AC}" srcOrd="2" destOrd="0" parTransId="{B077924B-ACCB-6443-83C2-8FCC160D6B45}" sibTransId="{44179037-47F4-8A4F-AA0E-D3D7DBBFBFA2}"/>
    <dgm:cxn modelId="{4762B01B-80B2-424B-B4D7-AE42CEA3805D}" type="presOf" srcId="{F5B595CA-BCBA-4B4B-A548-8565AAD0E867}" destId="{A3CD14FD-DA56-354A-913E-C349BFAB2B93}" srcOrd="0" destOrd="0" presId="urn:microsoft.com/office/officeart/2005/8/layout/hierarchy6"/>
    <dgm:cxn modelId="{4AB6CC33-8D10-40B0-8724-F89D8FB20DBC}" type="presOf" srcId="{FB1BD2D0-AE7D-C649-98D9-4E7C27DFF3D0}" destId="{DD4BEC00-4670-4143-A6D0-8177C0755AD7}" srcOrd="0" destOrd="0" presId="urn:microsoft.com/office/officeart/2005/8/layout/hierarchy6"/>
    <dgm:cxn modelId="{8E06083C-F2D4-4923-A07C-10736F445FC8}" srcId="{A019169F-1EFB-EF47-8A85-50C5E9DAE4FE}" destId="{794EC229-DA41-FE42-8919-39F183AA29CB}" srcOrd="0" destOrd="0" parTransId="{9BF96775-1F5A-DB42-91CE-2D537B14F74C}" sibTransId="{D1FDBD54-BBF2-2948-A70C-C06E4EBF0E23}"/>
    <dgm:cxn modelId="{ED405E6A-29F0-45D2-84CD-D36C2C4A9DCF}" type="presOf" srcId="{3291A838-27FD-DE4F-B956-B97FD7B624CB}" destId="{60FE70C4-D016-BC4E-ACE7-FFA8222AFF28}" srcOrd="0" destOrd="0" presId="urn:microsoft.com/office/officeart/2005/8/layout/hierarchy6"/>
    <dgm:cxn modelId="{BABFD554-A41C-4DC7-8CEA-7B6D10BCEF5C}" type="presOf" srcId="{93688AB7-383B-3E46-8D78-F00BC07033AC}" destId="{9F09E227-FC95-2F4B-9480-0D18F06AF1B9}" srcOrd="1" destOrd="0" presId="urn:microsoft.com/office/officeart/2005/8/layout/hierarchy6"/>
    <dgm:cxn modelId="{E2C27358-88AF-4DE1-B152-AA0B1E9CF754}" type="presOf" srcId="{FB1BD2D0-AE7D-C649-98D9-4E7C27DFF3D0}" destId="{4E286146-0DC5-D24A-ACC7-12648A035C3E}" srcOrd="1" destOrd="0" presId="urn:microsoft.com/office/officeart/2005/8/layout/hierarchy6"/>
    <dgm:cxn modelId="{0E66B894-2AF2-4645-868C-F258EAA4D119}" srcId="{9E40BAB6-085A-064C-99EF-FD813D57D537}" destId="{A019169F-1EFB-EF47-8A85-50C5E9DAE4FE}" srcOrd="0" destOrd="0" parTransId="{2D96B0E2-FF4C-A547-9956-0833F6582C5C}" sibTransId="{F5BD4DF5-0C23-B24C-9F57-48DFE05D65DE}"/>
    <dgm:cxn modelId="{604CF396-AD53-4686-9C87-E80557D57E30}" type="presOf" srcId="{9E40BAB6-085A-064C-99EF-FD813D57D537}" destId="{E39C8F07-69D8-7C41-8B67-14DAA57F486A}" srcOrd="0" destOrd="0" presId="urn:microsoft.com/office/officeart/2005/8/layout/hierarchy6"/>
    <dgm:cxn modelId="{907C8A98-5E18-4A97-94DA-CDCB2D8E867A}" type="presOf" srcId="{A019169F-1EFB-EF47-8A85-50C5E9DAE4FE}" destId="{2FD0922C-7143-5444-810E-8DF2E747262F}" srcOrd="0" destOrd="0" presId="urn:microsoft.com/office/officeart/2005/8/layout/hierarchy6"/>
    <dgm:cxn modelId="{6234F59A-5F9D-4B8E-8A6F-14BD8473E8E3}" type="presOf" srcId="{9BF96775-1F5A-DB42-91CE-2D537B14F74C}" destId="{5FC23FC6-A1C3-2048-91D5-EA0174C9C070}" srcOrd="0" destOrd="0" presId="urn:microsoft.com/office/officeart/2005/8/layout/hierarchy6"/>
    <dgm:cxn modelId="{D1D94EB2-A676-409C-BF8A-9E7E2BD21474}" type="presOf" srcId="{0C41F78C-2EDD-8A4C-AD5E-29CFC76F05EB}" destId="{8233689C-E927-DD49-B950-1D994C90FD97}" srcOrd="0" destOrd="0" presId="urn:microsoft.com/office/officeart/2005/8/layout/hierarchy6"/>
    <dgm:cxn modelId="{4F3C2EBD-C2A4-489F-81FD-C50A81955279}" type="presOf" srcId="{B59B0577-9162-C140-A983-41F51E2885D2}" destId="{6C3D6387-59EB-284B-B920-3069A3AD69A7}" srcOrd="0" destOrd="0" presId="urn:microsoft.com/office/officeart/2005/8/layout/hierarchy6"/>
    <dgm:cxn modelId="{32A8D1BD-6B09-4269-BF84-4745B183F7E3}" srcId="{794EC229-DA41-FE42-8919-39F183AA29CB}" destId="{4D58EAB1-5472-6945-B90C-13892A5C8CAD}" srcOrd="1" destOrd="0" parTransId="{B59B0577-9162-C140-A983-41F51E2885D2}" sibTransId="{DCDBB0C9-CD63-6445-ACB1-862844976116}"/>
    <dgm:cxn modelId="{F084EBC4-C73E-4100-AC22-BC7F410757D4}" type="presOf" srcId="{794EC229-DA41-FE42-8919-39F183AA29CB}" destId="{EF05B41D-5093-814E-97CA-1EAB359D9EFA}" srcOrd="0" destOrd="0" presId="urn:microsoft.com/office/officeart/2005/8/layout/hierarchy6"/>
    <dgm:cxn modelId="{B74693C9-3E28-43C7-8C43-EA416DEFDA96}" srcId="{9E40BAB6-085A-064C-99EF-FD813D57D537}" destId="{FB1BD2D0-AE7D-C649-98D9-4E7C27DFF3D0}" srcOrd="1" destOrd="0" parTransId="{36289A75-1F88-3648-A0E6-BCDE69543618}" sibTransId="{5B6E3104-B515-6840-8508-8932FA48D6A2}"/>
    <dgm:cxn modelId="{967D65E2-6D04-4D8D-8581-60631087B791}" type="presOf" srcId="{93688AB7-383B-3E46-8D78-F00BC07033AC}" destId="{4C25DD6C-6258-5245-9112-7E9940018FD6}" srcOrd="0" destOrd="0" presId="urn:microsoft.com/office/officeart/2005/8/layout/hierarchy6"/>
    <dgm:cxn modelId="{C8C2BFE5-3491-4731-8A27-D96E88A1A5CF}" srcId="{A019169F-1EFB-EF47-8A85-50C5E9DAE4FE}" destId="{E039DBC0-9B07-014A-888E-644CAB5AB70F}" srcOrd="1" destOrd="0" parTransId="{3291A838-27FD-DE4F-B956-B97FD7B624CB}" sibTransId="{BEC96215-5A00-BD43-A700-DE4AE3FE142E}"/>
    <dgm:cxn modelId="{2C5730EC-932D-48F9-BCD9-9185FB828B85}" type="presOf" srcId="{4D58EAB1-5472-6945-B90C-13892A5C8CAD}" destId="{B02EB177-E4D2-0B42-B7BF-3C563F41743E}" srcOrd="0" destOrd="0" presId="urn:microsoft.com/office/officeart/2005/8/layout/hierarchy6"/>
    <dgm:cxn modelId="{A9B505F1-6CCE-4C51-97E5-B55C81BC77E3}" type="presOf" srcId="{1D52F6FD-B950-E344-B300-F7B5B660768A}" destId="{C165098E-8C13-3D4D-A564-2C0CA14DBBEB}" srcOrd="0" destOrd="0" presId="urn:microsoft.com/office/officeart/2005/8/layout/hierarchy6"/>
    <dgm:cxn modelId="{744CEFF4-6939-4C26-915E-8A5858E02DED}" type="presOf" srcId="{E039DBC0-9B07-014A-888E-644CAB5AB70F}" destId="{61BE8D1D-3DBD-E442-A587-BE221E4F7F0F}" srcOrd="0" destOrd="0" presId="urn:microsoft.com/office/officeart/2005/8/layout/hierarchy6"/>
    <dgm:cxn modelId="{B984F7D6-1ED9-49AC-BCB0-9740152EDDA6}" type="presParOf" srcId="{E39C8F07-69D8-7C41-8B67-14DAA57F486A}" destId="{F3DE8F90-3FB7-F049-BEC7-51B8BBE48F23}" srcOrd="0" destOrd="0" presId="urn:microsoft.com/office/officeart/2005/8/layout/hierarchy6"/>
    <dgm:cxn modelId="{C7FC09D2-DE7A-4674-B75A-B5F36B5D7842}" type="presParOf" srcId="{F3DE8F90-3FB7-F049-BEC7-51B8BBE48F23}" destId="{4A63183F-0D50-644D-A54C-8531255C54C2}" srcOrd="0" destOrd="0" presId="urn:microsoft.com/office/officeart/2005/8/layout/hierarchy6"/>
    <dgm:cxn modelId="{32B470C2-6365-482F-85C3-47D986CF7322}" type="presParOf" srcId="{F3DE8F90-3FB7-F049-BEC7-51B8BBE48F23}" destId="{F725BB61-ADB0-1344-849F-A82CAEF5A93A}" srcOrd="1" destOrd="0" presId="urn:microsoft.com/office/officeart/2005/8/layout/hierarchy6"/>
    <dgm:cxn modelId="{4B26BA1B-9FD6-42BB-9527-0AA46156A749}" type="presParOf" srcId="{F725BB61-ADB0-1344-849F-A82CAEF5A93A}" destId="{645262A1-1494-F241-9597-A4EAD8A8CEA4}" srcOrd="0" destOrd="0" presId="urn:microsoft.com/office/officeart/2005/8/layout/hierarchy6"/>
    <dgm:cxn modelId="{FE881033-4DD3-426C-AC8E-2948F56252FB}" type="presParOf" srcId="{645262A1-1494-F241-9597-A4EAD8A8CEA4}" destId="{2FD0922C-7143-5444-810E-8DF2E747262F}" srcOrd="0" destOrd="0" presId="urn:microsoft.com/office/officeart/2005/8/layout/hierarchy6"/>
    <dgm:cxn modelId="{81458A36-3603-40FD-9150-F076DAD0964F}" type="presParOf" srcId="{645262A1-1494-F241-9597-A4EAD8A8CEA4}" destId="{F428145E-4D61-A84A-AF60-07663D200369}" srcOrd="1" destOrd="0" presId="urn:microsoft.com/office/officeart/2005/8/layout/hierarchy6"/>
    <dgm:cxn modelId="{048B3657-9BE1-4559-BB64-6C611A6C888A}" type="presParOf" srcId="{F428145E-4D61-A84A-AF60-07663D200369}" destId="{5FC23FC6-A1C3-2048-91D5-EA0174C9C070}" srcOrd="0" destOrd="0" presId="urn:microsoft.com/office/officeart/2005/8/layout/hierarchy6"/>
    <dgm:cxn modelId="{0329A4BA-A8E7-4B44-BA0A-A3E5C5F0152A}" type="presParOf" srcId="{F428145E-4D61-A84A-AF60-07663D200369}" destId="{C33B1A19-14A7-E941-94AA-ED7B040E57C5}" srcOrd="1" destOrd="0" presId="urn:microsoft.com/office/officeart/2005/8/layout/hierarchy6"/>
    <dgm:cxn modelId="{F5125F14-C448-4333-86AD-DA7B1B919611}" type="presParOf" srcId="{C33B1A19-14A7-E941-94AA-ED7B040E57C5}" destId="{EF05B41D-5093-814E-97CA-1EAB359D9EFA}" srcOrd="0" destOrd="0" presId="urn:microsoft.com/office/officeart/2005/8/layout/hierarchy6"/>
    <dgm:cxn modelId="{BE192DF5-A0A3-42E1-ABE6-8AA28B04811F}" type="presParOf" srcId="{C33B1A19-14A7-E941-94AA-ED7B040E57C5}" destId="{BAD7DF23-8C24-824F-A25F-565A6656ED5D}" srcOrd="1" destOrd="0" presId="urn:microsoft.com/office/officeart/2005/8/layout/hierarchy6"/>
    <dgm:cxn modelId="{D1F54BD4-9FFB-4462-AF06-F0D28015DC00}" type="presParOf" srcId="{BAD7DF23-8C24-824F-A25F-565A6656ED5D}" destId="{8233689C-E927-DD49-B950-1D994C90FD97}" srcOrd="0" destOrd="0" presId="urn:microsoft.com/office/officeart/2005/8/layout/hierarchy6"/>
    <dgm:cxn modelId="{78C681EA-B850-4BC3-A5C1-48551B58CE02}" type="presParOf" srcId="{BAD7DF23-8C24-824F-A25F-565A6656ED5D}" destId="{C59EAA69-629A-2942-BF80-5FF5170C99B3}" srcOrd="1" destOrd="0" presId="urn:microsoft.com/office/officeart/2005/8/layout/hierarchy6"/>
    <dgm:cxn modelId="{D3686921-A0FD-4148-A9D9-6221CB53CBEE}" type="presParOf" srcId="{C59EAA69-629A-2942-BF80-5FF5170C99B3}" destId="{A3CD14FD-DA56-354A-913E-C349BFAB2B93}" srcOrd="0" destOrd="0" presId="urn:microsoft.com/office/officeart/2005/8/layout/hierarchy6"/>
    <dgm:cxn modelId="{FB8EE22B-5C01-4B33-A49E-CAB412E3ED92}" type="presParOf" srcId="{C59EAA69-629A-2942-BF80-5FF5170C99B3}" destId="{F1B55B0F-88D7-2F41-A92B-F6AD5F70E18C}" srcOrd="1" destOrd="0" presId="urn:microsoft.com/office/officeart/2005/8/layout/hierarchy6"/>
    <dgm:cxn modelId="{DD7647A6-5F0E-41A0-AD87-B1CB9BE4A9A8}" type="presParOf" srcId="{BAD7DF23-8C24-824F-A25F-565A6656ED5D}" destId="{6C3D6387-59EB-284B-B920-3069A3AD69A7}" srcOrd="2" destOrd="0" presId="urn:microsoft.com/office/officeart/2005/8/layout/hierarchy6"/>
    <dgm:cxn modelId="{2BBA0725-4140-43A4-9599-9A7991954E8C}" type="presParOf" srcId="{BAD7DF23-8C24-824F-A25F-565A6656ED5D}" destId="{2B708FA9-3460-344A-BF04-051B623D6C41}" srcOrd="3" destOrd="0" presId="urn:microsoft.com/office/officeart/2005/8/layout/hierarchy6"/>
    <dgm:cxn modelId="{0EA62861-7640-44D6-871B-DC0EBAA793AA}" type="presParOf" srcId="{2B708FA9-3460-344A-BF04-051B623D6C41}" destId="{B02EB177-E4D2-0B42-B7BF-3C563F41743E}" srcOrd="0" destOrd="0" presId="urn:microsoft.com/office/officeart/2005/8/layout/hierarchy6"/>
    <dgm:cxn modelId="{701D3418-B6FF-438C-9BD1-AD80B0A09D77}" type="presParOf" srcId="{2B708FA9-3460-344A-BF04-051B623D6C41}" destId="{77930C33-9511-E54A-ACEC-C93598E0C39B}" srcOrd="1" destOrd="0" presId="urn:microsoft.com/office/officeart/2005/8/layout/hierarchy6"/>
    <dgm:cxn modelId="{A37BC933-29C8-4F98-8765-FB6A5605BB09}" type="presParOf" srcId="{F428145E-4D61-A84A-AF60-07663D200369}" destId="{60FE70C4-D016-BC4E-ACE7-FFA8222AFF28}" srcOrd="2" destOrd="0" presId="urn:microsoft.com/office/officeart/2005/8/layout/hierarchy6"/>
    <dgm:cxn modelId="{C0B81FCD-69A2-47B6-9019-2419AEADDDBC}" type="presParOf" srcId="{F428145E-4D61-A84A-AF60-07663D200369}" destId="{D292AC62-2AC0-7A4C-B0F6-DDB6910A3B8A}" srcOrd="3" destOrd="0" presId="urn:microsoft.com/office/officeart/2005/8/layout/hierarchy6"/>
    <dgm:cxn modelId="{6D0B3B01-46A2-44D2-8DB5-B4A1B295F89F}" type="presParOf" srcId="{D292AC62-2AC0-7A4C-B0F6-DDB6910A3B8A}" destId="{61BE8D1D-3DBD-E442-A587-BE221E4F7F0F}" srcOrd="0" destOrd="0" presId="urn:microsoft.com/office/officeart/2005/8/layout/hierarchy6"/>
    <dgm:cxn modelId="{C451F6CD-39BD-4BE4-A1AB-31BBF95B9E26}" type="presParOf" srcId="{D292AC62-2AC0-7A4C-B0F6-DDB6910A3B8A}" destId="{D990EE0C-CD9C-F241-8368-EE1834DFE485}" srcOrd="1" destOrd="0" presId="urn:microsoft.com/office/officeart/2005/8/layout/hierarchy6"/>
    <dgm:cxn modelId="{F06DA2D6-ED3E-4628-BB84-5DA3B047D4E1}" type="presParOf" srcId="{E39C8F07-69D8-7C41-8B67-14DAA57F486A}" destId="{D1BFFCB0-8751-E747-88DE-6ACAD67EC19A}" srcOrd="1" destOrd="0" presId="urn:microsoft.com/office/officeart/2005/8/layout/hierarchy6"/>
    <dgm:cxn modelId="{7D8C120E-1F27-491C-ABA9-605673E1B4FB}" type="presParOf" srcId="{D1BFFCB0-8751-E747-88DE-6ACAD67EC19A}" destId="{1F91AB01-96CD-3E4D-AAD4-957C1ED0835D}" srcOrd="0" destOrd="0" presId="urn:microsoft.com/office/officeart/2005/8/layout/hierarchy6"/>
    <dgm:cxn modelId="{C7DA8C25-13A3-4AC4-8C99-4B37DA9BE6AE}" type="presParOf" srcId="{1F91AB01-96CD-3E4D-AAD4-957C1ED0835D}" destId="{DD4BEC00-4670-4143-A6D0-8177C0755AD7}" srcOrd="0" destOrd="0" presId="urn:microsoft.com/office/officeart/2005/8/layout/hierarchy6"/>
    <dgm:cxn modelId="{884CC75E-8205-43E1-9060-B8E4A76B71F1}" type="presParOf" srcId="{1F91AB01-96CD-3E4D-AAD4-957C1ED0835D}" destId="{4E286146-0DC5-D24A-ACC7-12648A035C3E}" srcOrd="1" destOrd="0" presId="urn:microsoft.com/office/officeart/2005/8/layout/hierarchy6"/>
    <dgm:cxn modelId="{C3B19AB0-CF78-480A-8C78-A99A8AA4008B}" type="presParOf" srcId="{D1BFFCB0-8751-E747-88DE-6ACAD67EC19A}" destId="{D69ED8E0-5151-4A43-848C-FF62C43E573F}" srcOrd="1" destOrd="0" presId="urn:microsoft.com/office/officeart/2005/8/layout/hierarchy6"/>
    <dgm:cxn modelId="{DF7F0500-369F-4BF1-8631-0D321EA90300}" type="presParOf" srcId="{D69ED8E0-5151-4A43-848C-FF62C43E573F}" destId="{F387831E-BC7F-2140-9019-35FA26E27EC9}" srcOrd="0" destOrd="0" presId="urn:microsoft.com/office/officeart/2005/8/layout/hierarchy6"/>
    <dgm:cxn modelId="{B5FA494D-DA9F-4836-B2E3-F9287265ECF4}" type="presParOf" srcId="{D1BFFCB0-8751-E747-88DE-6ACAD67EC19A}" destId="{EDC594E1-F36E-4F45-A01D-79062634E386}" srcOrd="2" destOrd="0" presId="urn:microsoft.com/office/officeart/2005/8/layout/hierarchy6"/>
    <dgm:cxn modelId="{4E921FC3-43DE-4FFB-B439-59EDB7C269F9}" type="presParOf" srcId="{EDC594E1-F36E-4F45-A01D-79062634E386}" destId="{4C25DD6C-6258-5245-9112-7E9940018FD6}" srcOrd="0" destOrd="0" presId="urn:microsoft.com/office/officeart/2005/8/layout/hierarchy6"/>
    <dgm:cxn modelId="{785BE861-5A9B-4F14-BD1D-A215838BECCC}" type="presParOf" srcId="{EDC594E1-F36E-4F45-A01D-79062634E386}" destId="{9F09E227-FC95-2F4B-9480-0D18F06AF1B9}" srcOrd="1" destOrd="0" presId="urn:microsoft.com/office/officeart/2005/8/layout/hierarchy6"/>
    <dgm:cxn modelId="{98F224FE-E7D3-42F3-9095-CA46A182878F}" type="presParOf" srcId="{D1BFFCB0-8751-E747-88DE-6ACAD67EC19A}" destId="{AA5E31F9-C10E-3142-AD9F-AA98A0F37A42}" srcOrd="3" destOrd="0" presId="urn:microsoft.com/office/officeart/2005/8/layout/hierarchy6"/>
    <dgm:cxn modelId="{B2289395-873F-4356-AD26-310C5BCA4F35}" type="presParOf" srcId="{AA5E31F9-C10E-3142-AD9F-AA98A0F37A42}" destId="{240B02D3-7D92-F044-B84B-4FCF7282BA19}" srcOrd="0" destOrd="0" presId="urn:microsoft.com/office/officeart/2005/8/layout/hierarchy6"/>
    <dgm:cxn modelId="{06A0DD69-F8C1-41E3-A295-4B48BAD4CFC0}" type="presParOf" srcId="{D1BFFCB0-8751-E747-88DE-6ACAD67EC19A}" destId="{0F04AE5E-9689-4F44-935A-F33CFADEF731}" srcOrd="4" destOrd="0" presId="urn:microsoft.com/office/officeart/2005/8/layout/hierarchy6"/>
    <dgm:cxn modelId="{07897DCC-83FF-455F-99E9-A6B52D842A77}" type="presParOf" srcId="{0F04AE5E-9689-4F44-935A-F33CFADEF731}" destId="{C165098E-8C13-3D4D-A564-2C0CA14DBBEB}" srcOrd="0" destOrd="0" presId="urn:microsoft.com/office/officeart/2005/8/layout/hierarchy6"/>
    <dgm:cxn modelId="{282E765B-4378-4028-ACB1-EE234959C5A1}" type="presParOf" srcId="{0F04AE5E-9689-4F44-935A-F33CFADEF731}" destId="{46DBF91F-C3BF-3C45-8299-92D1C8996636}"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ata4.xml><?xml version="1.0" encoding="utf-8"?>
<dgm:dataModel xmlns:dgm="http://schemas.openxmlformats.org/drawingml/2006/diagram" xmlns:a="http://schemas.openxmlformats.org/drawingml/2006/main">
  <dgm:ptLst>
    <dgm:pt modelId="{74242727-1472-5549-8023-2EAD6086D8B4}"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338C5A7D-1556-8C42-8A5D-327DB88D8864}" type="parTrans" cxnId="{71DC6571-917B-4EEE-8F47-43360B4E2494}">
      <dgm:prSet/>
      <dgm:spPr/>
      <dgm:t>
        <a:bodyPr/>
        <a:lstStyle/>
        <a:p>
          <a:endParaRPr lang="en-US"/>
        </a:p>
      </dgm:t>
    </dgm:pt>
    <dgm:pt modelId="{3E8B132F-7BF3-A448-A976-0DD91E33D33B}">
      <dgm:prSet phldrT="[Text]"/>
      <dgm:spPr/>
      <dgm:t>
        <a:bodyPr/>
        <a:lstStyle/>
        <a:p>
          <a:r>
            <a:rPr lang="en-US" dirty="0"/>
            <a:t>Identified as priority</a:t>
          </a:r>
        </a:p>
      </dgm:t>
    </dgm:pt>
    <dgm:pt modelId="{88A4F8EC-EBF4-1C48-8D32-7572DEFCAD53}" type="sibTrans" cxnId="{71DC6571-917B-4EEE-8F47-43360B4E2494}">
      <dgm:prSet/>
      <dgm:spPr/>
      <dgm:t>
        <a:bodyPr/>
        <a:lstStyle/>
        <a:p>
          <a:endParaRPr lang="en-US"/>
        </a:p>
      </dgm:t>
    </dgm:pt>
    <dgm:pt modelId="{72E77B81-827C-9843-8E7C-C2FE0BCF17FA}" type="parTrans" cxnId="{9DFFDF5D-3889-4EF8-819E-D1EEEFB906BB}">
      <dgm:prSet/>
      <dgm:spPr/>
      <dgm:t>
        <a:bodyPr/>
        <a:lstStyle/>
        <a:p>
          <a:endParaRPr lang="en-US"/>
        </a:p>
      </dgm:t>
    </dgm:pt>
    <dgm:pt modelId="{C6067434-83DD-F94C-AC73-434E6D1F4180}">
      <dgm:prSet phldrT="[Text]"/>
      <dgm:spPr/>
      <dgm:t>
        <a:bodyPr/>
        <a:lstStyle/>
        <a:p>
          <a:r>
            <a:rPr lang="en-US" dirty="0"/>
            <a:t>Resources secured</a:t>
          </a:r>
        </a:p>
      </dgm:t>
    </dgm:pt>
    <dgm:pt modelId="{4730554C-8F07-014A-A878-F1FE4D6BE1C8}" type="sibTrans" cxnId="{9DFFDF5D-3889-4EF8-819E-D1EEEFB906BB}">
      <dgm:prSet/>
      <dgm:spPr/>
      <dgm:t>
        <a:bodyPr/>
        <a:lstStyle/>
        <a:p>
          <a:endParaRPr lang="en-US"/>
        </a:p>
      </dgm:t>
    </dgm:pt>
    <dgm:pt modelId="{4D3843BA-43D1-7E4F-8E9D-1A30E0C54E89}" type="parTrans" cxnId="{4A479CAB-E506-4FCF-8AE9-C593690274B7}">
      <dgm:prSet/>
      <dgm:spPr/>
      <dgm:t>
        <a:bodyPr/>
        <a:lstStyle/>
        <a:p>
          <a:endParaRPr lang="en-US"/>
        </a:p>
      </dgm:t>
    </dgm:pt>
    <dgm:pt modelId="{341C6E2B-A1C0-3949-9804-4D14DF91EE90}">
      <dgm:prSet phldrT="[Text]"/>
      <dgm:spPr/>
      <dgm:t>
        <a:bodyPr/>
        <a:lstStyle/>
        <a:p>
          <a:r>
            <a:rPr lang="en-US" dirty="0"/>
            <a:t>Team in place</a:t>
          </a:r>
        </a:p>
      </dgm:t>
    </dgm:pt>
    <dgm:pt modelId="{C7FA756F-8973-124C-BC8F-6CD6785FB48B}" type="sibTrans" cxnId="{4A479CAB-E506-4FCF-8AE9-C593690274B7}">
      <dgm:prSet/>
      <dgm:spPr/>
      <dgm:t>
        <a:bodyPr/>
        <a:lstStyle/>
        <a:p>
          <a:endParaRPr lang="en-US"/>
        </a:p>
      </dgm:t>
    </dgm:pt>
    <dgm:pt modelId="{29BBFCA7-D278-D242-A205-C632BD46BB92}" type="parTrans" cxnId="{AF0A52F6-9F9B-4D39-92F1-2B6FB357C755}">
      <dgm:prSet/>
      <dgm:spPr/>
      <dgm:t>
        <a:bodyPr/>
        <a:lstStyle/>
        <a:p>
          <a:endParaRPr lang="en-US"/>
        </a:p>
      </dgm:t>
    </dgm:pt>
    <dgm:pt modelId="{9D71C0ED-3B8D-214D-8753-210746BFFD3A}">
      <dgm:prSet phldrT="[Text]"/>
      <dgm:spPr/>
      <dgm:t>
        <a:bodyPr/>
        <a:lstStyle/>
        <a:p>
          <a:r>
            <a:rPr lang="en-US" dirty="0"/>
            <a:t>SEB curriculum in place</a:t>
          </a:r>
        </a:p>
      </dgm:t>
    </dgm:pt>
    <dgm:pt modelId="{3BD42239-6C69-4241-89B3-F80B0FE80E24}" type="sibTrans" cxnId="{AF0A52F6-9F9B-4D39-92F1-2B6FB357C755}">
      <dgm:prSet/>
      <dgm:spPr/>
      <dgm:t>
        <a:bodyPr/>
        <a:lstStyle/>
        <a:p>
          <a:endParaRPr lang="en-US"/>
        </a:p>
      </dgm:t>
    </dgm:pt>
    <dgm:pt modelId="{8D4231BA-038E-6448-9820-CDE67F32466B}" type="parTrans" cxnId="{AA78E69D-2417-4345-B666-7334CE335BCD}">
      <dgm:prSet/>
      <dgm:spPr/>
      <dgm:t>
        <a:bodyPr/>
        <a:lstStyle/>
        <a:p>
          <a:endParaRPr lang="en-US"/>
        </a:p>
      </dgm:t>
    </dgm:pt>
    <dgm:pt modelId="{B5F0AB21-7FA0-B44A-BC13-27C77A637BE9}">
      <dgm:prSet phldrT="[Text]"/>
      <dgm:spPr/>
      <dgm:t>
        <a:bodyPr/>
        <a:lstStyle/>
        <a:p>
          <a:r>
            <a:rPr lang="en-US" dirty="0"/>
            <a:t>Families informed</a:t>
          </a:r>
        </a:p>
      </dgm:t>
    </dgm:pt>
    <dgm:pt modelId="{962983D3-BDC9-1049-B47B-6FBEC52ED814}" type="sibTrans" cxnId="{AA78E69D-2417-4345-B666-7334CE335BCD}">
      <dgm:prSet/>
      <dgm:spPr/>
      <dgm:t>
        <a:bodyPr/>
        <a:lstStyle/>
        <a:p>
          <a:endParaRPr lang="en-US"/>
        </a:p>
      </dgm:t>
    </dgm:pt>
    <dgm:pt modelId="{E538D6A8-80E9-AD42-B526-C1AEB5BE81B8}" type="parTrans" cxnId="{434A2182-9005-405F-A238-91DF31419B7A}">
      <dgm:prSet/>
      <dgm:spPr/>
      <dgm:t>
        <a:bodyPr/>
        <a:lstStyle/>
        <a:p>
          <a:endParaRPr lang="en-US"/>
        </a:p>
      </dgm:t>
    </dgm:pt>
    <dgm:pt modelId="{1455BEF1-D3EA-AE40-9E22-960E32D35CEF}">
      <dgm:prSet phldrT="[Text]"/>
      <dgm:spPr/>
      <dgm:t>
        <a:bodyPr/>
        <a:lstStyle/>
        <a:p>
          <a:r>
            <a:rPr lang="en-US" dirty="0"/>
            <a:t>Ethical/legal – </a:t>
          </a:r>
        </a:p>
        <a:p>
          <a:r>
            <a:rPr lang="en-US" dirty="0"/>
            <a:t>Policies/procedures</a:t>
          </a:r>
        </a:p>
      </dgm:t>
    </dgm:pt>
    <dgm:pt modelId="{3427C616-6DFB-244F-808E-A0F7E7AE5F48}" type="sibTrans" cxnId="{434A2182-9005-405F-A238-91DF31419B7A}">
      <dgm:prSet/>
      <dgm:spPr/>
      <dgm:t>
        <a:bodyPr/>
        <a:lstStyle/>
        <a:p>
          <a:endParaRPr lang="en-US"/>
        </a:p>
      </dgm:t>
    </dgm:pt>
    <dgm:pt modelId="{165554F8-D057-5841-ADA5-3A11B4C9165A}" type="parTrans" cxnId="{FA22EA58-D652-43D1-BA87-8E6EA6471B7C}">
      <dgm:prSet/>
      <dgm:spPr/>
      <dgm:t>
        <a:bodyPr/>
        <a:lstStyle/>
        <a:p>
          <a:endParaRPr lang="en-US"/>
        </a:p>
      </dgm:t>
    </dgm:pt>
    <dgm:pt modelId="{AAD4702F-F480-E34A-9F56-6D3B099632A5}">
      <dgm:prSet phldrT="[Text]"/>
      <dgm:spPr/>
      <dgm:t>
        <a:bodyPr/>
        <a:lstStyle/>
        <a:p>
          <a:r>
            <a:rPr lang="en-US" dirty="0"/>
            <a:t>Process for selecting screener</a:t>
          </a:r>
        </a:p>
      </dgm:t>
    </dgm:pt>
    <dgm:pt modelId="{88196408-81C2-E241-9D9B-89ECA7E83E76}" type="sibTrans" cxnId="{FA22EA58-D652-43D1-BA87-8E6EA6471B7C}">
      <dgm:prSet/>
      <dgm:spPr/>
      <dgm:t>
        <a:bodyPr/>
        <a:lstStyle/>
        <a:p>
          <a:endParaRPr lang="en-US"/>
        </a:p>
      </dgm:t>
    </dgm:pt>
    <dgm:pt modelId="{0FFB1A76-44DC-1746-923D-B891B222DA77}" type="parTrans" cxnId="{1AB93F81-E5FB-4041-8326-F1DA96D952DF}">
      <dgm:prSet/>
      <dgm:spPr/>
      <dgm:t>
        <a:bodyPr/>
        <a:lstStyle/>
        <a:p>
          <a:endParaRPr lang="en-US"/>
        </a:p>
      </dgm:t>
    </dgm:pt>
    <dgm:pt modelId="{7F77B15D-0129-D945-A07B-6160F385E115}">
      <dgm:prSet phldrT="[Text]"/>
      <dgm:spPr/>
      <dgm:t>
        <a:bodyPr/>
        <a:lstStyle/>
        <a:p>
          <a:r>
            <a:rPr lang="en-US" dirty="0"/>
            <a:t>Tier 1 interventions with fidelity</a:t>
          </a:r>
        </a:p>
      </dgm:t>
    </dgm:pt>
    <dgm:pt modelId="{F197E544-A429-0A4D-98B4-9E2DBE0E785C}" type="sibTrans" cxnId="{1AB93F81-E5FB-4041-8326-F1DA96D952DF}">
      <dgm:prSet/>
      <dgm:spPr/>
      <dgm:t>
        <a:bodyPr/>
        <a:lstStyle/>
        <a:p>
          <a:endParaRPr lang="en-US"/>
        </a:p>
      </dgm:t>
    </dgm:pt>
    <dgm:pt modelId="{6459D529-7FEE-924C-8008-00151C7686F6}" type="parTrans" cxnId="{5E633C06-5FCA-401B-AFA0-556DA358E402}">
      <dgm:prSet/>
      <dgm:spPr/>
      <dgm:t>
        <a:bodyPr/>
        <a:lstStyle/>
        <a:p>
          <a:endParaRPr lang="en-US"/>
        </a:p>
      </dgm:t>
    </dgm:pt>
    <dgm:pt modelId="{AF91000B-BB1E-5B42-ACF0-FE46C9D31501}">
      <dgm:prSet phldrT="[Text]"/>
      <dgm:spPr/>
      <dgm:t>
        <a:bodyPr/>
        <a:lstStyle/>
        <a:p>
          <a:r>
            <a:rPr lang="en-US" dirty="0"/>
            <a:t>EST ready to act on data</a:t>
          </a:r>
        </a:p>
      </dgm:t>
    </dgm:pt>
    <dgm:pt modelId="{92EE0438-7B5E-D14F-B3B8-6A4F1FD2356B}" type="sibTrans" cxnId="{5E633C06-5FCA-401B-AFA0-556DA358E402}">
      <dgm:prSet/>
      <dgm:spPr/>
      <dgm:t>
        <a:bodyPr/>
        <a:lstStyle/>
        <a:p>
          <a:endParaRPr lang="en-US"/>
        </a:p>
      </dgm:t>
    </dgm:pt>
    <dgm:pt modelId="{8078C685-8DB1-C148-9DC4-25F17B8650B8}" type="parTrans" cxnId="{6F4DEDE7-713E-4DA5-9F8B-A7523E774535}">
      <dgm:prSet/>
      <dgm:spPr/>
      <dgm:t>
        <a:bodyPr/>
        <a:lstStyle/>
        <a:p>
          <a:endParaRPr lang="en-US"/>
        </a:p>
      </dgm:t>
    </dgm:pt>
    <dgm:pt modelId="{556407B6-1490-134F-B69F-824E16DEF25A}">
      <dgm:prSet phldrT="[Text]"/>
      <dgm:spPr/>
      <dgm:t>
        <a:bodyPr/>
        <a:lstStyle/>
        <a:p>
          <a:r>
            <a:rPr lang="en-US" dirty="0"/>
            <a:t>Interventions</a:t>
          </a:r>
          <a:r>
            <a:rPr lang="en-US" baseline="0" dirty="0"/>
            <a:t> implemented</a:t>
          </a:r>
          <a:endParaRPr lang="en-US" dirty="0"/>
        </a:p>
      </dgm:t>
    </dgm:pt>
    <dgm:pt modelId="{1CD45836-3625-6C42-8088-4B2BDD1A1A1B}" type="sibTrans" cxnId="{6F4DEDE7-713E-4DA5-9F8B-A7523E774535}">
      <dgm:prSet/>
      <dgm:spPr/>
      <dgm:t>
        <a:bodyPr/>
        <a:lstStyle/>
        <a:p>
          <a:endParaRPr lang="en-US"/>
        </a:p>
      </dgm:t>
    </dgm:pt>
    <dgm:pt modelId="{CAE894C0-2992-B445-B41F-2F18D796B2D5}" type="parTrans" cxnId="{86234044-9787-4517-9BAD-D506C7694955}">
      <dgm:prSet/>
      <dgm:spPr/>
      <dgm:t>
        <a:bodyPr/>
        <a:lstStyle/>
        <a:p>
          <a:endParaRPr lang="en-US"/>
        </a:p>
      </dgm:t>
    </dgm:pt>
    <dgm:pt modelId="{022306F7-864F-454B-9DF6-6B5F5B5ABBB4}">
      <dgm:prSet phldrT="[Text]"/>
      <dgm:spPr/>
      <dgm:t>
        <a:bodyPr/>
        <a:lstStyle/>
        <a:p>
          <a:r>
            <a:rPr lang="en-US" dirty="0"/>
            <a:t>Roll-out</a:t>
          </a:r>
        </a:p>
      </dgm:t>
    </dgm:pt>
    <dgm:pt modelId="{677202CF-33F8-4949-BF5D-16D7741B24F3}" type="sibTrans" cxnId="{86234044-9787-4517-9BAD-D506C7694955}">
      <dgm:prSet/>
      <dgm:spPr/>
      <dgm:t>
        <a:bodyPr/>
        <a:lstStyle/>
        <a:p>
          <a:endParaRPr lang="en-US"/>
        </a:p>
      </dgm:t>
    </dgm:pt>
    <dgm:pt modelId="{F2477588-AFAF-984E-B3D6-BFAE81C72059}" type="parTrans" cxnId="{5C9F6969-0C38-4757-BE14-401AFA421C56}">
      <dgm:prSet/>
      <dgm:spPr/>
      <dgm:t>
        <a:bodyPr/>
        <a:lstStyle/>
        <a:p>
          <a:endParaRPr lang="en-US"/>
        </a:p>
      </dgm:t>
    </dgm:pt>
    <dgm:pt modelId="{9BB5AB80-DB25-9C4B-8E10-6482C493364D}">
      <dgm:prSet phldrT="[Text]"/>
      <dgm:spPr/>
      <dgm:t>
        <a:bodyPr/>
        <a:lstStyle/>
        <a:p>
          <a:r>
            <a:rPr lang="en-US" dirty="0"/>
            <a:t>Commitment to continued inquiry</a:t>
          </a:r>
        </a:p>
      </dgm:t>
    </dgm:pt>
    <dgm:pt modelId="{05EB3DEF-BF53-3C4A-B29B-29C345C7BB7E}" type="sibTrans" cxnId="{5C9F6969-0C38-4757-BE14-401AFA421C56}">
      <dgm:prSet/>
      <dgm:spPr/>
      <dgm:t>
        <a:bodyPr/>
        <a:lstStyle/>
        <a:p>
          <a:endParaRPr lang="en-US"/>
        </a:p>
      </dgm:t>
    </dgm:pt>
    <dgm:pt modelId="{0020CF9F-0FB4-9241-8CB1-F72D1EEBA5EC}" type="pres">
      <dgm:prSet presAssocID="{74242727-1472-5549-8023-2EAD6086D8B4}" presName="Name0" presStyleCnt="0">
        <dgm:presLayoutVars>
          <dgm:dir/>
          <dgm:resizeHandles/>
        </dgm:presLayoutVars>
      </dgm:prSet>
      <dgm:spPr/>
    </dgm:pt>
    <dgm:pt modelId="{89B11455-3DD1-914F-B116-7E077CC325AD}" type="pres">
      <dgm:prSet presAssocID="{3E8B132F-7BF3-A448-A976-0DD91E33D33B}" presName="compNode" presStyleCnt="0"/>
      <dgm:spPr/>
    </dgm:pt>
    <dgm:pt modelId="{F41590D6-1692-104C-B6DE-EB35287D849E}" type="pres">
      <dgm:prSet presAssocID="{3E8B132F-7BF3-A448-A976-0DD91E33D33B}" presName="dummyConnPt" presStyleCnt="0"/>
      <dgm:spPr/>
    </dgm:pt>
    <dgm:pt modelId="{D9EED998-6002-0941-966A-BFEBEE13F83D}" type="pres">
      <dgm:prSet presAssocID="{3E8B132F-7BF3-A448-A976-0DD91E33D33B}" presName="node" presStyleLbl="node1" presStyleIdx="0" presStyleCnt="12">
        <dgm:presLayoutVars>
          <dgm:bulletEnabled val="1"/>
        </dgm:presLayoutVars>
      </dgm:prSet>
      <dgm:spPr/>
    </dgm:pt>
    <dgm:pt modelId="{C7F62FB2-4EFA-234A-BA7C-86DF2F3C2033}" type="pres">
      <dgm:prSet presAssocID="{88A4F8EC-EBF4-1C48-8D32-7572DEFCAD53}" presName="sibTrans" presStyleLbl="bgSibTrans2D1" presStyleIdx="0" presStyleCnt="11"/>
      <dgm:spPr/>
    </dgm:pt>
    <dgm:pt modelId="{D9F6488C-F064-5343-8F77-EECAA4953F44}" type="pres">
      <dgm:prSet presAssocID="{C6067434-83DD-F94C-AC73-434E6D1F4180}" presName="compNode" presStyleCnt="0"/>
      <dgm:spPr/>
    </dgm:pt>
    <dgm:pt modelId="{5993E029-4652-904C-8A43-F65968C268F8}" type="pres">
      <dgm:prSet presAssocID="{C6067434-83DD-F94C-AC73-434E6D1F4180}" presName="dummyConnPt" presStyleCnt="0"/>
      <dgm:spPr/>
    </dgm:pt>
    <dgm:pt modelId="{95A2D8CA-DA30-4F42-BB9A-D48345D70A01}" type="pres">
      <dgm:prSet presAssocID="{C6067434-83DD-F94C-AC73-434E6D1F4180}" presName="node" presStyleLbl="node1" presStyleIdx="1" presStyleCnt="12">
        <dgm:presLayoutVars>
          <dgm:bulletEnabled val="1"/>
        </dgm:presLayoutVars>
      </dgm:prSet>
      <dgm:spPr/>
    </dgm:pt>
    <dgm:pt modelId="{4599EF80-54DB-D842-937C-E0D0FB6F4CD1}" type="pres">
      <dgm:prSet presAssocID="{4730554C-8F07-014A-A878-F1FE4D6BE1C8}" presName="sibTrans" presStyleLbl="bgSibTrans2D1" presStyleIdx="1" presStyleCnt="11"/>
      <dgm:spPr/>
    </dgm:pt>
    <dgm:pt modelId="{9C5C90B5-CA07-414E-8CDA-87A635A76A7A}" type="pres">
      <dgm:prSet presAssocID="{341C6E2B-A1C0-3949-9804-4D14DF91EE90}" presName="compNode" presStyleCnt="0"/>
      <dgm:spPr/>
    </dgm:pt>
    <dgm:pt modelId="{4EC209AC-DB9F-5241-9BCB-CE1E88C94F79}" type="pres">
      <dgm:prSet presAssocID="{341C6E2B-A1C0-3949-9804-4D14DF91EE90}" presName="dummyConnPt" presStyleCnt="0"/>
      <dgm:spPr/>
    </dgm:pt>
    <dgm:pt modelId="{32536A5F-3C25-A34D-9DE4-D17ACD031BED}" type="pres">
      <dgm:prSet presAssocID="{341C6E2B-A1C0-3949-9804-4D14DF91EE90}" presName="node" presStyleLbl="node1" presStyleIdx="2" presStyleCnt="12">
        <dgm:presLayoutVars>
          <dgm:bulletEnabled val="1"/>
        </dgm:presLayoutVars>
      </dgm:prSet>
      <dgm:spPr/>
    </dgm:pt>
    <dgm:pt modelId="{7EBE8E21-5E7C-7448-A948-25BCC09E9A73}" type="pres">
      <dgm:prSet presAssocID="{C7FA756F-8973-124C-BC8F-6CD6785FB48B}" presName="sibTrans" presStyleLbl="bgSibTrans2D1" presStyleIdx="2" presStyleCnt="11"/>
      <dgm:spPr/>
    </dgm:pt>
    <dgm:pt modelId="{CCD1290C-D8AF-B049-82D6-D30AC2EB2F86}" type="pres">
      <dgm:prSet presAssocID="{9D71C0ED-3B8D-214D-8753-210746BFFD3A}" presName="compNode" presStyleCnt="0"/>
      <dgm:spPr/>
    </dgm:pt>
    <dgm:pt modelId="{56FF7D8C-72DE-3D46-B23B-EAE2B3364C91}" type="pres">
      <dgm:prSet presAssocID="{9D71C0ED-3B8D-214D-8753-210746BFFD3A}" presName="dummyConnPt" presStyleCnt="0"/>
      <dgm:spPr/>
    </dgm:pt>
    <dgm:pt modelId="{8454E156-2A65-1E4F-91C9-FFCD8FF85043}" type="pres">
      <dgm:prSet presAssocID="{9D71C0ED-3B8D-214D-8753-210746BFFD3A}" presName="node" presStyleLbl="node1" presStyleIdx="3" presStyleCnt="12">
        <dgm:presLayoutVars>
          <dgm:bulletEnabled val="1"/>
        </dgm:presLayoutVars>
      </dgm:prSet>
      <dgm:spPr/>
    </dgm:pt>
    <dgm:pt modelId="{4F7FB994-6612-144F-BF5F-862F380FBABB}" type="pres">
      <dgm:prSet presAssocID="{3BD42239-6C69-4241-89B3-F80B0FE80E24}" presName="sibTrans" presStyleLbl="bgSibTrans2D1" presStyleIdx="3" presStyleCnt="11"/>
      <dgm:spPr/>
    </dgm:pt>
    <dgm:pt modelId="{BBA44C78-8763-9D4D-B094-A131C21CBA56}" type="pres">
      <dgm:prSet presAssocID="{B5F0AB21-7FA0-B44A-BC13-27C77A637BE9}" presName="compNode" presStyleCnt="0"/>
      <dgm:spPr/>
    </dgm:pt>
    <dgm:pt modelId="{AA5886F7-37FC-1E4C-BFC7-36DA1AB870CE}" type="pres">
      <dgm:prSet presAssocID="{B5F0AB21-7FA0-B44A-BC13-27C77A637BE9}" presName="dummyConnPt" presStyleCnt="0"/>
      <dgm:spPr/>
    </dgm:pt>
    <dgm:pt modelId="{8CB2AD5A-B892-7743-9E48-9EB92C882311}" type="pres">
      <dgm:prSet presAssocID="{B5F0AB21-7FA0-B44A-BC13-27C77A637BE9}" presName="node" presStyleLbl="node1" presStyleIdx="4" presStyleCnt="12">
        <dgm:presLayoutVars>
          <dgm:bulletEnabled val="1"/>
        </dgm:presLayoutVars>
      </dgm:prSet>
      <dgm:spPr/>
    </dgm:pt>
    <dgm:pt modelId="{DD85E760-CE77-3145-B8C1-7CBDA2218326}" type="pres">
      <dgm:prSet presAssocID="{962983D3-BDC9-1049-B47B-6FBEC52ED814}" presName="sibTrans" presStyleLbl="bgSibTrans2D1" presStyleIdx="4" presStyleCnt="11"/>
      <dgm:spPr/>
    </dgm:pt>
    <dgm:pt modelId="{6772B2AF-6A72-D443-97CF-B471E9FC531C}" type="pres">
      <dgm:prSet presAssocID="{1455BEF1-D3EA-AE40-9E22-960E32D35CEF}" presName="compNode" presStyleCnt="0"/>
      <dgm:spPr/>
    </dgm:pt>
    <dgm:pt modelId="{6328BAC2-F6B6-1C4B-BB2E-4D4299CD8F99}" type="pres">
      <dgm:prSet presAssocID="{1455BEF1-D3EA-AE40-9E22-960E32D35CEF}" presName="dummyConnPt" presStyleCnt="0"/>
      <dgm:spPr/>
    </dgm:pt>
    <dgm:pt modelId="{36CCB9BD-B081-3A43-A91F-463DD305E6B4}" type="pres">
      <dgm:prSet presAssocID="{1455BEF1-D3EA-AE40-9E22-960E32D35CEF}" presName="node" presStyleLbl="node1" presStyleIdx="5" presStyleCnt="12">
        <dgm:presLayoutVars>
          <dgm:bulletEnabled val="1"/>
        </dgm:presLayoutVars>
      </dgm:prSet>
      <dgm:spPr/>
    </dgm:pt>
    <dgm:pt modelId="{EF4578B1-5C8B-024F-A49F-FE19BC78E7B2}" type="pres">
      <dgm:prSet presAssocID="{3427C616-6DFB-244F-808E-A0F7E7AE5F48}" presName="sibTrans" presStyleLbl="bgSibTrans2D1" presStyleIdx="5" presStyleCnt="11"/>
      <dgm:spPr/>
    </dgm:pt>
    <dgm:pt modelId="{30DAF27F-773E-3A4E-AA02-707E4C0CE13F}" type="pres">
      <dgm:prSet presAssocID="{AAD4702F-F480-E34A-9F56-6D3B099632A5}" presName="compNode" presStyleCnt="0"/>
      <dgm:spPr/>
    </dgm:pt>
    <dgm:pt modelId="{075F4EB8-4562-9A4A-B722-A2778E2E0400}" type="pres">
      <dgm:prSet presAssocID="{AAD4702F-F480-E34A-9F56-6D3B099632A5}" presName="dummyConnPt" presStyleCnt="0"/>
      <dgm:spPr/>
    </dgm:pt>
    <dgm:pt modelId="{8483D06D-B5F9-F240-8854-BD3CCAC6C5CE}" type="pres">
      <dgm:prSet presAssocID="{AAD4702F-F480-E34A-9F56-6D3B099632A5}" presName="node" presStyleLbl="node1" presStyleIdx="6" presStyleCnt="12">
        <dgm:presLayoutVars>
          <dgm:bulletEnabled val="1"/>
        </dgm:presLayoutVars>
      </dgm:prSet>
      <dgm:spPr/>
    </dgm:pt>
    <dgm:pt modelId="{9356F21C-8B5A-3746-BAED-54DA2C0B1FBE}" type="pres">
      <dgm:prSet presAssocID="{88196408-81C2-E241-9D9B-89ECA7E83E76}" presName="sibTrans" presStyleLbl="bgSibTrans2D1" presStyleIdx="6" presStyleCnt="11"/>
      <dgm:spPr/>
    </dgm:pt>
    <dgm:pt modelId="{7979D347-8A9A-5445-AF8F-B599E2D9DFDF}" type="pres">
      <dgm:prSet presAssocID="{7F77B15D-0129-D945-A07B-6160F385E115}" presName="compNode" presStyleCnt="0"/>
      <dgm:spPr/>
    </dgm:pt>
    <dgm:pt modelId="{83AE5585-379D-EE4A-A395-E69EEBD16AFC}" type="pres">
      <dgm:prSet presAssocID="{7F77B15D-0129-D945-A07B-6160F385E115}" presName="dummyConnPt" presStyleCnt="0"/>
      <dgm:spPr/>
    </dgm:pt>
    <dgm:pt modelId="{C99162C7-113B-8E4B-9F2C-B657D2CBCA76}" type="pres">
      <dgm:prSet presAssocID="{7F77B15D-0129-D945-A07B-6160F385E115}" presName="node" presStyleLbl="node1" presStyleIdx="7" presStyleCnt="12">
        <dgm:presLayoutVars>
          <dgm:bulletEnabled val="1"/>
        </dgm:presLayoutVars>
      </dgm:prSet>
      <dgm:spPr/>
    </dgm:pt>
    <dgm:pt modelId="{CABE6FFD-F2E5-914A-92DF-5394F1BF7197}" type="pres">
      <dgm:prSet presAssocID="{F197E544-A429-0A4D-98B4-9E2DBE0E785C}" presName="sibTrans" presStyleLbl="bgSibTrans2D1" presStyleIdx="7" presStyleCnt="11"/>
      <dgm:spPr/>
    </dgm:pt>
    <dgm:pt modelId="{A4F79F89-6A33-9042-8CF9-31F1578BD17F}" type="pres">
      <dgm:prSet presAssocID="{AF91000B-BB1E-5B42-ACF0-FE46C9D31501}" presName="compNode" presStyleCnt="0"/>
      <dgm:spPr/>
    </dgm:pt>
    <dgm:pt modelId="{3B4FDCC7-A16A-444A-9703-86729857B975}" type="pres">
      <dgm:prSet presAssocID="{AF91000B-BB1E-5B42-ACF0-FE46C9D31501}" presName="dummyConnPt" presStyleCnt="0"/>
      <dgm:spPr/>
    </dgm:pt>
    <dgm:pt modelId="{D919FB60-2EF2-6C4E-A060-6B758D95B9A7}" type="pres">
      <dgm:prSet presAssocID="{AF91000B-BB1E-5B42-ACF0-FE46C9D31501}" presName="node" presStyleLbl="node1" presStyleIdx="8" presStyleCnt="12">
        <dgm:presLayoutVars>
          <dgm:bulletEnabled val="1"/>
        </dgm:presLayoutVars>
      </dgm:prSet>
      <dgm:spPr/>
    </dgm:pt>
    <dgm:pt modelId="{0B56E043-8C48-1A4F-9FD6-F00473972CA3}" type="pres">
      <dgm:prSet presAssocID="{92EE0438-7B5E-D14F-B3B8-6A4F1FD2356B}" presName="sibTrans" presStyleLbl="bgSibTrans2D1" presStyleIdx="8" presStyleCnt="11"/>
      <dgm:spPr/>
    </dgm:pt>
    <dgm:pt modelId="{A70AF5BF-C6AE-8E47-B7ED-EEE3243FF782}" type="pres">
      <dgm:prSet presAssocID="{556407B6-1490-134F-B69F-824E16DEF25A}" presName="compNode" presStyleCnt="0"/>
      <dgm:spPr/>
    </dgm:pt>
    <dgm:pt modelId="{D166572E-2106-C44B-AF2E-2577AF84ED89}" type="pres">
      <dgm:prSet presAssocID="{556407B6-1490-134F-B69F-824E16DEF25A}" presName="dummyConnPt" presStyleCnt="0"/>
      <dgm:spPr/>
    </dgm:pt>
    <dgm:pt modelId="{6F487FCB-084F-8447-AFCD-F572EA572CF0}" type="pres">
      <dgm:prSet presAssocID="{556407B6-1490-134F-B69F-824E16DEF25A}" presName="node" presStyleLbl="node1" presStyleIdx="9" presStyleCnt="12">
        <dgm:presLayoutVars>
          <dgm:bulletEnabled val="1"/>
        </dgm:presLayoutVars>
      </dgm:prSet>
      <dgm:spPr/>
    </dgm:pt>
    <dgm:pt modelId="{945623C9-36D1-264E-9F6F-009C70EB6188}" type="pres">
      <dgm:prSet presAssocID="{1CD45836-3625-6C42-8088-4B2BDD1A1A1B}" presName="sibTrans" presStyleLbl="bgSibTrans2D1" presStyleIdx="9" presStyleCnt="11"/>
      <dgm:spPr/>
    </dgm:pt>
    <dgm:pt modelId="{2401BA5C-279C-F44F-BE8C-8D7289905D23}" type="pres">
      <dgm:prSet presAssocID="{022306F7-864F-454B-9DF6-6B5F5B5ABBB4}" presName="compNode" presStyleCnt="0"/>
      <dgm:spPr/>
    </dgm:pt>
    <dgm:pt modelId="{E672B761-F601-7749-94BD-E3055155C459}" type="pres">
      <dgm:prSet presAssocID="{022306F7-864F-454B-9DF6-6B5F5B5ABBB4}" presName="dummyConnPt" presStyleCnt="0"/>
      <dgm:spPr/>
    </dgm:pt>
    <dgm:pt modelId="{80715228-5F30-BD41-BCF1-1FC31613F772}" type="pres">
      <dgm:prSet presAssocID="{022306F7-864F-454B-9DF6-6B5F5B5ABBB4}" presName="node" presStyleLbl="node1" presStyleIdx="10" presStyleCnt="12">
        <dgm:presLayoutVars>
          <dgm:bulletEnabled val="1"/>
        </dgm:presLayoutVars>
      </dgm:prSet>
      <dgm:spPr/>
    </dgm:pt>
    <dgm:pt modelId="{F85F7C6C-7DFA-8543-9DD3-202CC708E52F}" type="pres">
      <dgm:prSet presAssocID="{677202CF-33F8-4949-BF5D-16D7741B24F3}" presName="sibTrans" presStyleLbl="bgSibTrans2D1" presStyleIdx="10" presStyleCnt="11"/>
      <dgm:spPr/>
    </dgm:pt>
    <dgm:pt modelId="{7A5226DE-879A-B44C-8378-D59E0C5319BD}" type="pres">
      <dgm:prSet presAssocID="{9BB5AB80-DB25-9C4B-8E10-6482C493364D}" presName="compNode" presStyleCnt="0"/>
      <dgm:spPr/>
    </dgm:pt>
    <dgm:pt modelId="{513CD8DE-6BAB-1F4F-994B-E3E70D1EA7C6}" type="pres">
      <dgm:prSet presAssocID="{9BB5AB80-DB25-9C4B-8E10-6482C493364D}" presName="dummyConnPt" presStyleCnt="0"/>
      <dgm:spPr/>
    </dgm:pt>
    <dgm:pt modelId="{50C887CD-56AB-0241-A90C-68E742D247E6}" type="pres">
      <dgm:prSet presAssocID="{9BB5AB80-DB25-9C4B-8E10-6482C493364D}" presName="node" presStyleLbl="node1" presStyleIdx="11" presStyleCnt="12">
        <dgm:presLayoutVars>
          <dgm:bulletEnabled val="1"/>
        </dgm:presLayoutVars>
      </dgm:prSet>
      <dgm:spPr/>
    </dgm:pt>
  </dgm:ptLst>
  <dgm:cxnLst>
    <dgm:cxn modelId="{5E633C06-5FCA-401B-AFA0-556DA358E402}" srcId="{74242727-1472-5549-8023-2EAD6086D8B4}" destId="{AF91000B-BB1E-5B42-ACF0-FE46C9D31501}" srcOrd="8" destOrd="0" parTransId="{6459D529-7FEE-924C-8008-00151C7686F6}" sibTransId="{92EE0438-7B5E-D14F-B3B8-6A4F1FD2356B}"/>
    <dgm:cxn modelId="{738DDD17-D3FA-4D7A-B1C3-601DBC0481EE}" type="presOf" srcId="{88A4F8EC-EBF4-1C48-8D32-7572DEFCAD53}" destId="{C7F62FB2-4EFA-234A-BA7C-86DF2F3C2033}" srcOrd="0" destOrd="0" presId="urn:microsoft.com/office/officeart/2005/8/layout/bProcess4"/>
    <dgm:cxn modelId="{E4A0E917-24B5-468A-98D1-51AA02744D6A}" type="presOf" srcId="{AAD4702F-F480-E34A-9F56-6D3B099632A5}" destId="{8483D06D-B5F9-F240-8854-BD3CCAC6C5CE}" srcOrd="0" destOrd="0" presId="urn:microsoft.com/office/officeart/2005/8/layout/bProcess4"/>
    <dgm:cxn modelId="{9B250E1A-1FB5-4A2C-B211-4AF9576C9ECC}" type="presOf" srcId="{AF91000B-BB1E-5B42-ACF0-FE46C9D31501}" destId="{D919FB60-2EF2-6C4E-A060-6B758D95B9A7}" srcOrd="0" destOrd="0" presId="urn:microsoft.com/office/officeart/2005/8/layout/bProcess4"/>
    <dgm:cxn modelId="{B9A4D52E-0B8E-4B38-AC38-4C93C4BB75B6}" type="presOf" srcId="{88196408-81C2-E241-9D9B-89ECA7E83E76}" destId="{9356F21C-8B5A-3746-BAED-54DA2C0B1FBE}" srcOrd="0" destOrd="0" presId="urn:microsoft.com/office/officeart/2005/8/layout/bProcess4"/>
    <dgm:cxn modelId="{DB7DEC39-5048-4809-BF4E-A3A7E5C27045}" type="presOf" srcId="{F197E544-A429-0A4D-98B4-9E2DBE0E785C}" destId="{CABE6FFD-F2E5-914A-92DF-5394F1BF7197}" srcOrd="0" destOrd="0" presId="urn:microsoft.com/office/officeart/2005/8/layout/bProcess4"/>
    <dgm:cxn modelId="{D2A4DD3D-CDF4-438A-BD82-58B089B666E3}" type="presOf" srcId="{7F77B15D-0129-D945-A07B-6160F385E115}" destId="{C99162C7-113B-8E4B-9F2C-B657D2CBCA76}" srcOrd="0" destOrd="0" presId="urn:microsoft.com/office/officeart/2005/8/layout/bProcess4"/>
    <dgm:cxn modelId="{E8576C3E-D922-481E-BF8D-64F7D4FDD985}" type="presOf" srcId="{3E8B132F-7BF3-A448-A976-0DD91E33D33B}" destId="{D9EED998-6002-0941-966A-BFEBEE13F83D}" srcOrd="0" destOrd="0" presId="urn:microsoft.com/office/officeart/2005/8/layout/bProcess4"/>
    <dgm:cxn modelId="{9DFFDF5D-3889-4EF8-819E-D1EEEFB906BB}" srcId="{74242727-1472-5549-8023-2EAD6086D8B4}" destId="{C6067434-83DD-F94C-AC73-434E6D1F4180}" srcOrd="1" destOrd="0" parTransId="{72E77B81-827C-9843-8E7C-C2FE0BCF17FA}" sibTransId="{4730554C-8F07-014A-A878-F1FE4D6BE1C8}"/>
    <dgm:cxn modelId="{89B9B641-BDAF-416D-9193-DE59FE6BD3E5}" type="presOf" srcId="{3427C616-6DFB-244F-808E-A0F7E7AE5F48}" destId="{EF4578B1-5C8B-024F-A49F-FE19BC78E7B2}" srcOrd="0" destOrd="0" presId="urn:microsoft.com/office/officeart/2005/8/layout/bProcess4"/>
    <dgm:cxn modelId="{86234044-9787-4517-9BAD-D506C7694955}" srcId="{74242727-1472-5549-8023-2EAD6086D8B4}" destId="{022306F7-864F-454B-9DF6-6B5F5B5ABBB4}" srcOrd="10" destOrd="0" parTransId="{CAE894C0-2992-B445-B41F-2F18D796B2D5}" sibTransId="{677202CF-33F8-4949-BF5D-16D7741B24F3}"/>
    <dgm:cxn modelId="{5C9F6969-0C38-4757-BE14-401AFA421C56}" srcId="{74242727-1472-5549-8023-2EAD6086D8B4}" destId="{9BB5AB80-DB25-9C4B-8E10-6482C493364D}" srcOrd="11" destOrd="0" parTransId="{F2477588-AFAF-984E-B3D6-BFAE81C72059}" sibTransId="{05EB3DEF-BF53-3C4A-B29B-29C345C7BB7E}"/>
    <dgm:cxn modelId="{CE5EE64A-3772-4443-8E03-2F4F27CEF0D2}" type="presOf" srcId="{C7FA756F-8973-124C-BC8F-6CD6785FB48B}" destId="{7EBE8E21-5E7C-7448-A948-25BCC09E9A73}" srcOrd="0" destOrd="0" presId="urn:microsoft.com/office/officeart/2005/8/layout/bProcess4"/>
    <dgm:cxn modelId="{849B4371-2171-469A-A9AD-3B48ACE31D5A}" type="presOf" srcId="{4730554C-8F07-014A-A878-F1FE4D6BE1C8}" destId="{4599EF80-54DB-D842-937C-E0D0FB6F4CD1}" srcOrd="0" destOrd="0" presId="urn:microsoft.com/office/officeart/2005/8/layout/bProcess4"/>
    <dgm:cxn modelId="{71DC6571-917B-4EEE-8F47-43360B4E2494}" srcId="{74242727-1472-5549-8023-2EAD6086D8B4}" destId="{3E8B132F-7BF3-A448-A976-0DD91E33D33B}" srcOrd="0" destOrd="0" parTransId="{338C5A7D-1556-8C42-8A5D-327DB88D8864}" sibTransId="{88A4F8EC-EBF4-1C48-8D32-7572DEFCAD53}"/>
    <dgm:cxn modelId="{B655FA76-672A-436A-8D8C-7977A61E9CA4}" type="presOf" srcId="{556407B6-1490-134F-B69F-824E16DEF25A}" destId="{6F487FCB-084F-8447-AFCD-F572EA572CF0}" srcOrd="0" destOrd="0" presId="urn:microsoft.com/office/officeart/2005/8/layout/bProcess4"/>
    <dgm:cxn modelId="{00F04D58-80BF-4CD9-9762-F0069C97C217}" type="presOf" srcId="{962983D3-BDC9-1049-B47B-6FBEC52ED814}" destId="{DD85E760-CE77-3145-B8C1-7CBDA2218326}" srcOrd="0" destOrd="0" presId="urn:microsoft.com/office/officeart/2005/8/layout/bProcess4"/>
    <dgm:cxn modelId="{FA22EA58-D652-43D1-BA87-8E6EA6471B7C}" srcId="{74242727-1472-5549-8023-2EAD6086D8B4}" destId="{AAD4702F-F480-E34A-9F56-6D3B099632A5}" srcOrd="6" destOrd="0" parTransId="{165554F8-D057-5841-ADA5-3A11B4C9165A}" sibTransId="{88196408-81C2-E241-9D9B-89ECA7E83E76}"/>
    <dgm:cxn modelId="{1AB93F81-E5FB-4041-8326-F1DA96D952DF}" srcId="{74242727-1472-5549-8023-2EAD6086D8B4}" destId="{7F77B15D-0129-D945-A07B-6160F385E115}" srcOrd="7" destOrd="0" parTransId="{0FFB1A76-44DC-1746-923D-B891B222DA77}" sibTransId="{F197E544-A429-0A4D-98B4-9E2DBE0E785C}"/>
    <dgm:cxn modelId="{434A2182-9005-405F-A238-91DF31419B7A}" srcId="{74242727-1472-5549-8023-2EAD6086D8B4}" destId="{1455BEF1-D3EA-AE40-9E22-960E32D35CEF}" srcOrd="5" destOrd="0" parTransId="{E538D6A8-80E9-AD42-B526-C1AEB5BE81B8}" sibTransId="{3427C616-6DFB-244F-808E-A0F7E7AE5F48}"/>
    <dgm:cxn modelId="{8C610383-8C49-49AB-BBE6-C05A762C848A}" type="presOf" srcId="{B5F0AB21-7FA0-B44A-BC13-27C77A637BE9}" destId="{8CB2AD5A-B892-7743-9E48-9EB92C882311}" srcOrd="0" destOrd="0" presId="urn:microsoft.com/office/officeart/2005/8/layout/bProcess4"/>
    <dgm:cxn modelId="{42D5788A-C904-4744-9097-58349FA63A36}" type="presOf" srcId="{677202CF-33F8-4949-BF5D-16D7741B24F3}" destId="{F85F7C6C-7DFA-8543-9DD3-202CC708E52F}" srcOrd="0" destOrd="0" presId="urn:microsoft.com/office/officeart/2005/8/layout/bProcess4"/>
    <dgm:cxn modelId="{9741CC92-9EB4-45F3-99AE-042B5069B12A}" type="presOf" srcId="{3BD42239-6C69-4241-89B3-F80B0FE80E24}" destId="{4F7FB994-6612-144F-BF5F-862F380FBABB}" srcOrd="0" destOrd="0" presId="urn:microsoft.com/office/officeart/2005/8/layout/bProcess4"/>
    <dgm:cxn modelId="{03F3AE94-CCD5-45F5-BC55-E14D09116205}" type="presOf" srcId="{C6067434-83DD-F94C-AC73-434E6D1F4180}" destId="{95A2D8CA-DA30-4F42-BB9A-D48345D70A01}" srcOrd="0" destOrd="0" presId="urn:microsoft.com/office/officeart/2005/8/layout/bProcess4"/>
    <dgm:cxn modelId="{AA78E69D-2417-4345-B666-7334CE335BCD}" srcId="{74242727-1472-5549-8023-2EAD6086D8B4}" destId="{B5F0AB21-7FA0-B44A-BC13-27C77A637BE9}" srcOrd="4" destOrd="0" parTransId="{8D4231BA-038E-6448-9820-CDE67F32466B}" sibTransId="{962983D3-BDC9-1049-B47B-6FBEC52ED814}"/>
    <dgm:cxn modelId="{CA519F9E-3E61-440E-996A-680EAD9BD472}" type="presOf" srcId="{1CD45836-3625-6C42-8088-4B2BDD1A1A1B}" destId="{945623C9-36D1-264E-9F6F-009C70EB6188}" srcOrd="0" destOrd="0" presId="urn:microsoft.com/office/officeart/2005/8/layout/bProcess4"/>
    <dgm:cxn modelId="{229759A1-F840-48A2-B416-2CCAE0E22326}" type="presOf" srcId="{74242727-1472-5549-8023-2EAD6086D8B4}" destId="{0020CF9F-0FB4-9241-8CB1-F72D1EEBA5EC}" srcOrd="0" destOrd="0" presId="urn:microsoft.com/office/officeart/2005/8/layout/bProcess4"/>
    <dgm:cxn modelId="{4A479CAB-E506-4FCF-8AE9-C593690274B7}" srcId="{74242727-1472-5549-8023-2EAD6086D8B4}" destId="{341C6E2B-A1C0-3949-9804-4D14DF91EE90}" srcOrd="2" destOrd="0" parTransId="{4D3843BA-43D1-7E4F-8E9D-1A30E0C54E89}" sibTransId="{C7FA756F-8973-124C-BC8F-6CD6785FB48B}"/>
    <dgm:cxn modelId="{D35C62BA-5979-4398-8B74-FEC5D947D735}" type="presOf" srcId="{9D71C0ED-3B8D-214D-8753-210746BFFD3A}" destId="{8454E156-2A65-1E4F-91C9-FFCD8FF85043}" srcOrd="0" destOrd="0" presId="urn:microsoft.com/office/officeart/2005/8/layout/bProcess4"/>
    <dgm:cxn modelId="{FC229BBA-ED29-42EC-ACEF-D2C42774EDBD}" type="presOf" srcId="{022306F7-864F-454B-9DF6-6B5F5B5ABBB4}" destId="{80715228-5F30-BD41-BCF1-1FC31613F772}" srcOrd="0" destOrd="0" presId="urn:microsoft.com/office/officeart/2005/8/layout/bProcess4"/>
    <dgm:cxn modelId="{4B42B0BC-7F67-45F8-8704-4AAD0D9F9628}" type="presOf" srcId="{1455BEF1-D3EA-AE40-9E22-960E32D35CEF}" destId="{36CCB9BD-B081-3A43-A91F-463DD305E6B4}" srcOrd="0" destOrd="0" presId="urn:microsoft.com/office/officeart/2005/8/layout/bProcess4"/>
    <dgm:cxn modelId="{791B2CDB-362B-463F-A3F3-79C3DCB47FA2}" type="presOf" srcId="{9BB5AB80-DB25-9C4B-8E10-6482C493364D}" destId="{50C887CD-56AB-0241-A90C-68E742D247E6}" srcOrd="0" destOrd="0" presId="urn:microsoft.com/office/officeart/2005/8/layout/bProcess4"/>
    <dgm:cxn modelId="{E8381CDD-677C-46D4-AE4B-C533BED14D01}" type="presOf" srcId="{92EE0438-7B5E-D14F-B3B8-6A4F1FD2356B}" destId="{0B56E043-8C48-1A4F-9FD6-F00473972CA3}" srcOrd="0" destOrd="0" presId="urn:microsoft.com/office/officeart/2005/8/layout/bProcess4"/>
    <dgm:cxn modelId="{6F4DEDE7-713E-4DA5-9F8B-A7523E774535}" srcId="{74242727-1472-5549-8023-2EAD6086D8B4}" destId="{556407B6-1490-134F-B69F-824E16DEF25A}" srcOrd="9" destOrd="0" parTransId="{8078C685-8DB1-C148-9DC4-25F17B8650B8}" sibTransId="{1CD45836-3625-6C42-8088-4B2BDD1A1A1B}"/>
    <dgm:cxn modelId="{AF0A52F6-9F9B-4D39-92F1-2B6FB357C755}" srcId="{74242727-1472-5549-8023-2EAD6086D8B4}" destId="{9D71C0ED-3B8D-214D-8753-210746BFFD3A}" srcOrd="3" destOrd="0" parTransId="{29BBFCA7-D278-D242-A205-C632BD46BB92}" sibTransId="{3BD42239-6C69-4241-89B3-F80B0FE80E24}"/>
    <dgm:cxn modelId="{AF72FCFD-7291-49C4-8B43-8CC1A87B8EEC}" type="presOf" srcId="{341C6E2B-A1C0-3949-9804-4D14DF91EE90}" destId="{32536A5F-3C25-A34D-9DE4-D17ACD031BED}" srcOrd="0" destOrd="0" presId="urn:microsoft.com/office/officeart/2005/8/layout/bProcess4"/>
    <dgm:cxn modelId="{A78DB53F-B968-483B-AB2F-CD354AE03119}" type="presParOf" srcId="{0020CF9F-0FB4-9241-8CB1-F72D1EEBA5EC}" destId="{89B11455-3DD1-914F-B116-7E077CC325AD}" srcOrd="0" destOrd="0" presId="urn:microsoft.com/office/officeart/2005/8/layout/bProcess4"/>
    <dgm:cxn modelId="{2FD0F4EB-EF0D-41C1-843A-0C59BEDC3621}" type="presParOf" srcId="{89B11455-3DD1-914F-B116-7E077CC325AD}" destId="{F41590D6-1692-104C-B6DE-EB35287D849E}" srcOrd="0" destOrd="0" presId="urn:microsoft.com/office/officeart/2005/8/layout/bProcess4"/>
    <dgm:cxn modelId="{42546C85-3393-417D-A958-E0E7EC84ADD0}" type="presParOf" srcId="{89B11455-3DD1-914F-B116-7E077CC325AD}" destId="{D9EED998-6002-0941-966A-BFEBEE13F83D}" srcOrd="1" destOrd="0" presId="urn:microsoft.com/office/officeart/2005/8/layout/bProcess4"/>
    <dgm:cxn modelId="{046F2F67-A4BB-485F-9AF2-F148831F435C}" type="presParOf" srcId="{0020CF9F-0FB4-9241-8CB1-F72D1EEBA5EC}" destId="{C7F62FB2-4EFA-234A-BA7C-86DF2F3C2033}" srcOrd="1" destOrd="0" presId="urn:microsoft.com/office/officeart/2005/8/layout/bProcess4"/>
    <dgm:cxn modelId="{AAAE98AB-556A-41A1-BBD2-870D93056226}" type="presParOf" srcId="{0020CF9F-0FB4-9241-8CB1-F72D1EEBA5EC}" destId="{D9F6488C-F064-5343-8F77-EECAA4953F44}" srcOrd="2" destOrd="0" presId="urn:microsoft.com/office/officeart/2005/8/layout/bProcess4"/>
    <dgm:cxn modelId="{AA01A88A-643F-458B-BE79-D57FE3103FD5}" type="presParOf" srcId="{D9F6488C-F064-5343-8F77-EECAA4953F44}" destId="{5993E029-4652-904C-8A43-F65968C268F8}" srcOrd="0" destOrd="0" presId="urn:microsoft.com/office/officeart/2005/8/layout/bProcess4"/>
    <dgm:cxn modelId="{6AC515B2-FD32-47C8-A490-8AC029B57BD7}" type="presParOf" srcId="{D9F6488C-F064-5343-8F77-EECAA4953F44}" destId="{95A2D8CA-DA30-4F42-BB9A-D48345D70A01}" srcOrd="1" destOrd="0" presId="urn:microsoft.com/office/officeart/2005/8/layout/bProcess4"/>
    <dgm:cxn modelId="{F17B3603-A53D-4C41-BF78-CFC6FEEC8A61}" type="presParOf" srcId="{0020CF9F-0FB4-9241-8CB1-F72D1EEBA5EC}" destId="{4599EF80-54DB-D842-937C-E0D0FB6F4CD1}" srcOrd="3" destOrd="0" presId="urn:microsoft.com/office/officeart/2005/8/layout/bProcess4"/>
    <dgm:cxn modelId="{20160451-4565-4F30-93F7-BD891524BC4B}" type="presParOf" srcId="{0020CF9F-0FB4-9241-8CB1-F72D1EEBA5EC}" destId="{9C5C90B5-CA07-414E-8CDA-87A635A76A7A}" srcOrd="4" destOrd="0" presId="urn:microsoft.com/office/officeart/2005/8/layout/bProcess4"/>
    <dgm:cxn modelId="{0A6A4AA2-3CAB-455F-A151-9172B042D77F}" type="presParOf" srcId="{9C5C90B5-CA07-414E-8CDA-87A635A76A7A}" destId="{4EC209AC-DB9F-5241-9BCB-CE1E88C94F79}" srcOrd="0" destOrd="0" presId="urn:microsoft.com/office/officeart/2005/8/layout/bProcess4"/>
    <dgm:cxn modelId="{EAE21279-BED7-4146-B86B-7B916D9A596D}" type="presParOf" srcId="{9C5C90B5-CA07-414E-8CDA-87A635A76A7A}" destId="{32536A5F-3C25-A34D-9DE4-D17ACD031BED}" srcOrd="1" destOrd="0" presId="urn:microsoft.com/office/officeart/2005/8/layout/bProcess4"/>
    <dgm:cxn modelId="{8C8FF8C4-B0FE-44DD-A3D0-BBBB6E19F765}" type="presParOf" srcId="{0020CF9F-0FB4-9241-8CB1-F72D1EEBA5EC}" destId="{7EBE8E21-5E7C-7448-A948-25BCC09E9A73}" srcOrd="5" destOrd="0" presId="urn:microsoft.com/office/officeart/2005/8/layout/bProcess4"/>
    <dgm:cxn modelId="{F49EC378-400B-4C51-BA38-758F50351712}" type="presParOf" srcId="{0020CF9F-0FB4-9241-8CB1-F72D1EEBA5EC}" destId="{CCD1290C-D8AF-B049-82D6-D30AC2EB2F86}" srcOrd="6" destOrd="0" presId="urn:microsoft.com/office/officeart/2005/8/layout/bProcess4"/>
    <dgm:cxn modelId="{CBD9DB1D-A676-4CF1-9E62-A1E0687BA175}" type="presParOf" srcId="{CCD1290C-D8AF-B049-82D6-D30AC2EB2F86}" destId="{56FF7D8C-72DE-3D46-B23B-EAE2B3364C91}" srcOrd="0" destOrd="0" presId="urn:microsoft.com/office/officeart/2005/8/layout/bProcess4"/>
    <dgm:cxn modelId="{B4BD6115-6A3F-42B7-BBE6-99351E6F72C5}" type="presParOf" srcId="{CCD1290C-D8AF-B049-82D6-D30AC2EB2F86}" destId="{8454E156-2A65-1E4F-91C9-FFCD8FF85043}" srcOrd="1" destOrd="0" presId="urn:microsoft.com/office/officeart/2005/8/layout/bProcess4"/>
    <dgm:cxn modelId="{CAA53A06-A5C8-45C3-90AD-E4F1AB35C335}" type="presParOf" srcId="{0020CF9F-0FB4-9241-8CB1-F72D1EEBA5EC}" destId="{4F7FB994-6612-144F-BF5F-862F380FBABB}" srcOrd="7" destOrd="0" presId="urn:microsoft.com/office/officeart/2005/8/layout/bProcess4"/>
    <dgm:cxn modelId="{9FEEBF54-6ADC-4D9B-A347-38081693FA63}" type="presParOf" srcId="{0020CF9F-0FB4-9241-8CB1-F72D1EEBA5EC}" destId="{BBA44C78-8763-9D4D-B094-A131C21CBA56}" srcOrd="8" destOrd="0" presId="urn:microsoft.com/office/officeart/2005/8/layout/bProcess4"/>
    <dgm:cxn modelId="{F74DE9E6-F766-4C3B-BA81-E5254CAAD1C4}" type="presParOf" srcId="{BBA44C78-8763-9D4D-B094-A131C21CBA56}" destId="{AA5886F7-37FC-1E4C-BFC7-36DA1AB870CE}" srcOrd="0" destOrd="0" presId="urn:microsoft.com/office/officeart/2005/8/layout/bProcess4"/>
    <dgm:cxn modelId="{200BF509-4D0A-4C04-9B7D-932ECEF7D03C}" type="presParOf" srcId="{BBA44C78-8763-9D4D-B094-A131C21CBA56}" destId="{8CB2AD5A-B892-7743-9E48-9EB92C882311}" srcOrd="1" destOrd="0" presId="urn:microsoft.com/office/officeart/2005/8/layout/bProcess4"/>
    <dgm:cxn modelId="{1D5ECFA6-1BFE-4992-B1D3-BB20C9C66BA2}" type="presParOf" srcId="{0020CF9F-0FB4-9241-8CB1-F72D1EEBA5EC}" destId="{DD85E760-CE77-3145-B8C1-7CBDA2218326}" srcOrd="9" destOrd="0" presId="urn:microsoft.com/office/officeart/2005/8/layout/bProcess4"/>
    <dgm:cxn modelId="{F88D6755-CC88-49F1-82B2-900907855DE8}" type="presParOf" srcId="{0020CF9F-0FB4-9241-8CB1-F72D1EEBA5EC}" destId="{6772B2AF-6A72-D443-97CF-B471E9FC531C}" srcOrd="10" destOrd="0" presId="urn:microsoft.com/office/officeart/2005/8/layout/bProcess4"/>
    <dgm:cxn modelId="{CDC155EC-E2AD-41C6-8B6F-70C9A8F6356E}" type="presParOf" srcId="{6772B2AF-6A72-D443-97CF-B471E9FC531C}" destId="{6328BAC2-F6B6-1C4B-BB2E-4D4299CD8F99}" srcOrd="0" destOrd="0" presId="urn:microsoft.com/office/officeart/2005/8/layout/bProcess4"/>
    <dgm:cxn modelId="{23C83DE8-41EC-408D-991E-F7EA11E08860}" type="presParOf" srcId="{6772B2AF-6A72-D443-97CF-B471E9FC531C}" destId="{36CCB9BD-B081-3A43-A91F-463DD305E6B4}" srcOrd="1" destOrd="0" presId="urn:microsoft.com/office/officeart/2005/8/layout/bProcess4"/>
    <dgm:cxn modelId="{839398BB-9B65-49F0-9D1A-5ACBEBD5ADFC}" type="presParOf" srcId="{0020CF9F-0FB4-9241-8CB1-F72D1EEBA5EC}" destId="{EF4578B1-5C8B-024F-A49F-FE19BC78E7B2}" srcOrd="11" destOrd="0" presId="urn:microsoft.com/office/officeart/2005/8/layout/bProcess4"/>
    <dgm:cxn modelId="{C4B69CD6-9EA5-48D1-A861-BD086A084D97}" type="presParOf" srcId="{0020CF9F-0FB4-9241-8CB1-F72D1EEBA5EC}" destId="{30DAF27F-773E-3A4E-AA02-707E4C0CE13F}" srcOrd="12" destOrd="0" presId="urn:microsoft.com/office/officeart/2005/8/layout/bProcess4"/>
    <dgm:cxn modelId="{F815EAF5-EA85-4724-A39C-5184D4492D70}" type="presParOf" srcId="{30DAF27F-773E-3A4E-AA02-707E4C0CE13F}" destId="{075F4EB8-4562-9A4A-B722-A2778E2E0400}" srcOrd="0" destOrd="0" presId="urn:microsoft.com/office/officeart/2005/8/layout/bProcess4"/>
    <dgm:cxn modelId="{102EBF0C-0D28-43FA-BE2A-8C23FF98E05B}" type="presParOf" srcId="{30DAF27F-773E-3A4E-AA02-707E4C0CE13F}" destId="{8483D06D-B5F9-F240-8854-BD3CCAC6C5CE}" srcOrd="1" destOrd="0" presId="urn:microsoft.com/office/officeart/2005/8/layout/bProcess4"/>
    <dgm:cxn modelId="{05AC6231-6B48-4B8A-8447-548017F590FC}" type="presParOf" srcId="{0020CF9F-0FB4-9241-8CB1-F72D1EEBA5EC}" destId="{9356F21C-8B5A-3746-BAED-54DA2C0B1FBE}" srcOrd="13" destOrd="0" presId="urn:microsoft.com/office/officeart/2005/8/layout/bProcess4"/>
    <dgm:cxn modelId="{3BF41FBF-1FB3-4022-AEF6-4EF43BDFBDEB}" type="presParOf" srcId="{0020CF9F-0FB4-9241-8CB1-F72D1EEBA5EC}" destId="{7979D347-8A9A-5445-AF8F-B599E2D9DFDF}" srcOrd="14" destOrd="0" presId="urn:microsoft.com/office/officeart/2005/8/layout/bProcess4"/>
    <dgm:cxn modelId="{32E3D883-AA96-4AFE-9A3C-49824F1CCC9E}" type="presParOf" srcId="{7979D347-8A9A-5445-AF8F-B599E2D9DFDF}" destId="{83AE5585-379D-EE4A-A395-E69EEBD16AFC}" srcOrd="0" destOrd="0" presId="urn:microsoft.com/office/officeart/2005/8/layout/bProcess4"/>
    <dgm:cxn modelId="{9E91EC19-31A0-48A8-812D-E2163267B5C8}" type="presParOf" srcId="{7979D347-8A9A-5445-AF8F-B599E2D9DFDF}" destId="{C99162C7-113B-8E4B-9F2C-B657D2CBCA76}" srcOrd="1" destOrd="0" presId="urn:microsoft.com/office/officeart/2005/8/layout/bProcess4"/>
    <dgm:cxn modelId="{24ED0398-9369-4A64-9A5D-F0A54851606A}" type="presParOf" srcId="{0020CF9F-0FB4-9241-8CB1-F72D1EEBA5EC}" destId="{CABE6FFD-F2E5-914A-92DF-5394F1BF7197}" srcOrd="15" destOrd="0" presId="urn:microsoft.com/office/officeart/2005/8/layout/bProcess4"/>
    <dgm:cxn modelId="{AFB3E5A1-955D-42C5-B10C-33346C6AB5CE}" type="presParOf" srcId="{0020CF9F-0FB4-9241-8CB1-F72D1EEBA5EC}" destId="{A4F79F89-6A33-9042-8CF9-31F1578BD17F}" srcOrd="16" destOrd="0" presId="urn:microsoft.com/office/officeart/2005/8/layout/bProcess4"/>
    <dgm:cxn modelId="{74440037-CCE2-48FB-8C74-53CC59F86BC8}" type="presParOf" srcId="{A4F79F89-6A33-9042-8CF9-31F1578BD17F}" destId="{3B4FDCC7-A16A-444A-9703-86729857B975}" srcOrd="0" destOrd="0" presId="urn:microsoft.com/office/officeart/2005/8/layout/bProcess4"/>
    <dgm:cxn modelId="{8F675E83-7AAF-4789-A4DB-E593AA8EFF07}" type="presParOf" srcId="{A4F79F89-6A33-9042-8CF9-31F1578BD17F}" destId="{D919FB60-2EF2-6C4E-A060-6B758D95B9A7}" srcOrd="1" destOrd="0" presId="urn:microsoft.com/office/officeart/2005/8/layout/bProcess4"/>
    <dgm:cxn modelId="{ABEC125E-B8CC-42AB-9ACB-D73B3B2DF569}" type="presParOf" srcId="{0020CF9F-0FB4-9241-8CB1-F72D1EEBA5EC}" destId="{0B56E043-8C48-1A4F-9FD6-F00473972CA3}" srcOrd="17" destOrd="0" presId="urn:microsoft.com/office/officeart/2005/8/layout/bProcess4"/>
    <dgm:cxn modelId="{4EFD9974-27C6-4E31-AE75-4003F91BF12E}" type="presParOf" srcId="{0020CF9F-0FB4-9241-8CB1-F72D1EEBA5EC}" destId="{A70AF5BF-C6AE-8E47-B7ED-EEE3243FF782}" srcOrd="18" destOrd="0" presId="urn:microsoft.com/office/officeart/2005/8/layout/bProcess4"/>
    <dgm:cxn modelId="{B04C3E77-626C-4DD8-8A75-3AA99E27C6AF}" type="presParOf" srcId="{A70AF5BF-C6AE-8E47-B7ED-EEE3243FF782}" destId="{D166572E-2106-C44B-AF2E-2577AF84ED89}" srcOrd="0" destOrd="0" presId="urn:microsoft.com/office/officeart/2005/8/layout/bProcess4"/>
    <dgm:cxn modelId="{52260B75-0BF2-4792-BD24-75837B2F2B1D}" type="presParOf" srcId="{A70AF5BF-C6AE-8E47-B7ED-EEE3243FF782}" destId="{6F487FCB-084F-8447-AFCD-F572EA572CF0}" srcOrd="1" destOrd="0" presId="urn:microsoft.com/office/officeart/2005/8/layout/bProcess4"/>
    <dgm:cxn modelId="{864B1576-9DBA-402B-BA71-ABCB01A8A8B8}" type="presParOf" srcId="{0020CF9F-0FB4-9241-8CB1-F72D1EEBA5EC}" destId="{945623C9-36D1-264E-9F6F-009C70EB6188}" srcOrd="19" destOrd="0" presId="urn:microsoft.com/office/officeart/2005/8/layout/bProcess4"/>
    <dgm:cxn modelId="{02B22022-666B-4B0B-A186-832C5219177B}" type="presParOf" srcId="{0020CF9F-0FB4-9241-8CB1-F72D1EEBA5EC}" destId="{2401BA5C-279C-F44F-BE8C-8D7289905D23}" srcOrd="20" destOrd="0" presId="urn:microsoft.com/office/officeart/2005/8/layout/bProcess4"/>
    <dgm:cxn modelId="{384E331F-8EAA-480B-97F6-A47FF96A635D}" type="presParOf" srcId="{2401BA5C-279C-F44F-BE8C-8D7289905D23}" destId="{E672B761-F601-7749-94BD-E3055155C459}" srcOrd="0" destOrd="0" presId="urn:microsoft.com/office/officeart/2005/8/layout/bProcess4"/>
    <dgm:cxn modelId="{B939FC1E-EE14-4B8B-8A0F-1CE208D94C3A}" type="presParOf" srcId="{2401BA5C-279C-F44F-BE8C-8D7289905D23}" destId="{80715228-5F30-BD41-BCF1-1FC31613F772}" srcOrd="1" destOrd="0" presId="urn:microsoft.com/office/officeart/2005/8/layout/bProcess4"/>
    <dgm:cxn modelId="{6C0DD100-AC79-4917-A34D-1B20342EA354}" type="presParOf" srcId="{0020CF9F-0FB4-9241-8CB1-F72D1EEBA5EC}" destId="{F85F7C6C-7DFA-8543-9DD3-202CC708E52F}" srcOrd="21" destOrd="0" presId="urn:microsoft.com/office/officeart/2005/8/layout/bProcess4"/>
    <dgm:cxn modelId="{986CDCA5-AC63-4B16-A0C5-79B51CA18E2E}" type="presParOf" srcId="{0020CF9F-0FB4-9241-8CB1-F72D1EEBA5EC}" destId="{7A5226DE-879A-B44C-8378-D59E0C5319BD}" srcOrd="22" destOrd="0" presId="urn:microsoft.com/office/officeart/2005/8/layout/bProcess4"/>
    <dgm:cxn modelId="{632710FE-CA72-429A-88E6-CF475B7B3055}" type="presParOf" srcId="{7A5226DE-879A-B44C-8378-D59E0C5319BD}" destId="{513CD8DE-6BAB-1F4F-994B-E3E70D1EA7C6}" srcOrd="0" destOrd="0" presId="urn:microsoft.com/office/officeart/2005/8/layout/bProcess4"/>
    <dgm:cxn modelId="{F1ECBBA7-28DD-4DA7-8DD7-C5A178378181}" type="presParOf" srcId="{7A5226DE-879A-B44C-8378-D59E0C5319BD}" destId="{50C887CD-56AB-0241-A90C-68E742D247E6}" srcOrd="1" destOrd="0" presId="urn:microsoft.com/office/officeart/2005/8/layout/bProcess4"/>
  </dgm:cxnLst>
  <dgm:bg/>
  <dgm:whole/>
  <dgm:extLst>
    <a:ext uri="http://schemas.microsoft.com/office/drawing/2008/diagram">
      <dsp:dataModelExt xmlns:dsp="http://schemas.microsoft.com/office/drawing/2008/diagram" relId="rId10"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58FC-D3A4-4404-B3F3-516FAB1C8940}">
      <dsp:nvSpPr>
        <dsp:cNvPr id="0" name=""/>
        <dsp:cNvSpPr/>
      </dsp:nvSpPr>
      <dsp:spPr>
        <a:xfrm>
          <a:off x="350997" y="322477"/>
          <a:ext cx="1159966" cy="1159966"/>
        </a:xfrm>
        <a:prstGeom prst="ellipse">
          <a:avLst/>
        </a:prstGeom>
        <a:solidFill>
          <a:srgbClr val="7030A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25C065-9CCB-4478-B8B3-41238F5B4862}">
      <dsp:nvSpPr>
        <dsp:cNvPr id="0" name=""/>
        <dsp:cNvSpPr/>
      </dsp:nvSpPr>
      <dsp:spPr>
        <a:xfrm>
          <a:off x="752364" y="711376"/>
          <a:ext cx="386655" cy="386655"/>
        </a:xfrm>
        <a:prstGeom prst="ellipse">
          <a:avLst/>
        </a:prstGeom>
        <a:solidFill>
          <a:srgbClr val="FFFF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8BEF41C-5B07-4278-A012-D820FB1EAE95}">
      <dsp:nvSpPr>
        <dsp:cNvPr id="0" name=""/>
        <dsp:cNvSpPr/>
      </dsp:nvSpPr>
      <dsp:spPr>
        <a:xfrm>
          <a:off x="1484353" y="28242"/>
          <a:ext cx="1227957" cy="313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a:t>ED &lt;1%</a:t>
          </a:r>
        </a:p>
      </dsp:txBody>
      <dsp:txXfrm>
        <a:off x="1484353" y="28242"/>
        <a:ext cx="1227957" cy="313838"/>
      </dsp:txXfrm>
    </dsp:sp>
    <dsp:sp modelId="{F85020AF-8515-406B-B6E1-03CC05B4F8F1}">
      <dsp:nvSpPr>
        <dsp:cNvPr id="0" name=""/>
        <dsp:cNvSpPr/>
      </dsp:nvSpPr>
      <dsp:spPr>
        <a:xfrm>
          <a:off x="1441173" y="261193"/>
          <a:ext cx="144995" cy="0"/>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D5127DC-F990-4D10-A3ED-83F4E4094D01}">
      <dsp:nvSpPr>
        <dsp:cNvPr id="0" name=""/>
        <dsp:cNvSpPr/>
      </dsp:nvSpPr>
      <dsp:spPr>
        <a:xfrm rot="5400000">
          <a:off x="850264" y="336156"/>
          <a:ext cx="681401" cy="503722"/>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CA21573-BB90-49A1-BE64-A9D7A2BF3678}">
      <dsp:nvSpPr>
        <dsp:cNvPr id="0" name=""/>
        <dsp:cNvSpPr/>
      </dsp:nvSpPr>
      <dsp:spPr>
        <a:xfrm>
          <a:off x="1587735" y="381906"/>
          <a:ext cx="1422739" cy="483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a:t>EBD 12-20%</a:t>
          </a:r>
        </a:p>
      </dsp:txBody>
      <dsp:txXfrm>
        <a:off x="1587735" y="381906"/>
        <a:ext cx="1422739" cy="483319"/>
      </dsp:txXfrm>
    </dsp:sp>
    <dsp:sp modelId="{1E4DC311-4D49-4A44-8224-A248A07C0CCA}">
      <dsp:nvSpPr>
        <dsp:cNvPr id="0" name=""/>
        <dsp:cNvSpPr/>
      </dsp:nvSpPr>
      <dsp:spPr>
        <a:xfrm>
          <a:off x="1545445" y="682608"/>
          <a:ext cx="144995" cy="0"/>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7C521DE-E66D-4861-A4AE-F1EF4BACE376}">
      <dsp:nvSpPr>
        <dsp:cNvPr id="0" name=""/>
        <dsp:cNvSpPr/>
      </dsp:nvSpPr>
      <dsp:spPr>
        <a:xfrm rot="5400000">
          <a:off x="1115639" y="761737"/>
          <a:ext cx="507756" cy="350889"/>
        </a:xfrm>
        <a:prstGeom prst="line">
          <a:avLst/>
        </a:prstGeom>
        <a:solidFill>
          <a:schemeClr val="accent1">
            <a:hueOff val="0"/>
            <a:satOff val="0"/>
            <a:lumOff val="0"/>
            <a:alphaOff val="0"/>
          </a:schemeClr>
        </a:solidFill>
        <a:ln w="38100" cap="flat" cmpd="sng" algn="ctr">
          <a:solidFill>
            <a:scrgbClr r="0" g="0" b="0"/>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123C1-62EA-5B46-AD36-695076903377}">
      <dsp:nvSpPr>
        <dsp:cNvPr id="0" name=""/>
        <dsp:cNvSpPr/>
      </dsp:nvSpPr>
      <dsp:spPr>
        <a:xfrm>
          <a:off x="740663" y="958579"/>
          <a:ext cx="7159752" cy="3700116"/>
        </a:xfrm>
        <a:prstGeom prst="rect">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CBC3834-B7C7-3149-AC0F-390B8EA3C3C3}">
      <dsp:nvSpPr>
        <dsp:cNvPr id="0" name=""/>
        <dsp:cNvSpPr/>
      </dsp:nvSpPr>
      <dsp:spPr>
        <a:xfrm>
          <a:off x="954633"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a:t>Students with externalizing problems?</a:t>
          </a:r>
        </a:p>
      </dsp:txBody>
      <dsp:txXfrm>
        <a:off x="954633" y="1391312"/>
        <a:ext cx="3324758" cy="3165404"/>
      </dsp:txXfrm>
    </dsp:sp>
    <dsp:sp modelId="{F516A352-3AFA-D34B-AF0B-40194A9EA239}">
      <dsp:nvSpPr>
        <dsp:cNvPr id="0" name=""/>
        <dsp:cNvSpPr/>
      </dsp:nvSpPr>
      <dsp:spPr>
        <a:xfrm>
          <a:off x="4353458" y="1391312"/>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35" tIns="89535" rIns="89535" bIns="89535" numCol="1" spcCol="1270" anchor="t" anchorCtr="0">
          <a:noAutofit/>
        </a:bodyPr>
        <a:lstStyle/>
        <a:p>
          <a:pPr marL="0" lvl="0" indent="0" algn="ctr" defTabSz="2089150" rtl="0">
            <a:lnSpc>
              <a:spcPct val="90000"/>
            </a:lnSpc>
            <a:spcBef>
              <a:spcPct val="0"/>
            </a:spcBef>
            <a:spcAft>
              <a:spcPct val="35000"/>
            </a:spcAft>
            <a:buNone/>
          </a:pPr>
          <a:r>
            <a:rPr lang="en-US" sz="4700" i="1" kern="1200"/>
            <a:t>Students with internalizing problems?</a:t>
          </a:r>
        </a:p>
      </dsp:txBody>
      <dsp:txXfrm>
        <a:off x="4353458" y="1391312"/>
        <a:ext cx="3324758" cy="3165404"/>
      </dsp:txXfrm>
    </dsp:sp>
    <dsp:sp modelId="{1D5E70E5-3B4B-DA49-8306-22C299126561}">
      <dsp:nvSpPr>
        <dsp:cNvPr id="0" name=""/>
        <dsp:cNvSpPr/>
      </dsp:nvSpPr>
      <dsp:spPr>
        <a:xfrm>
          <a:off x="0" y="218104"/>
          <a:ext cx="1399032" cy="1399032"/>
        </a:xfrm>
        <a:prstGeom prst="plus">
          <a:avLst>
            <a:gd name="adj" fmla="val 3281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B8DE7F3-05B3-3B42-B421-35DC473B01C2}">
      <dsp:nvSpPr>
        <dsp:cNvPr id="0" name=""/>
        <dsp:cNvSpPr/>
      </dsp:nvSpPr>
      <dsp:spPr>
        <a:xfrm>
          <a:off x="6912864" y="721230"/>
          <a:ext cx="1316736" cy="451233"/>
        </a:xfrm>
        <a:prstGeom prst="rect">
          <a:avLst/>
        </a:prstGeom>
        <a:solidFill>
          <a:srgbClr val="FF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ABA5A01-B0B9-584E-A39F-D88AC1873165}">
      <dsp:nvSpPr>
        <dsp:cNvPr id="0" name=""/>
        <dsp:cNvSpPr/>
      </dsp:nvSpPr>
      <dsp:spPr>
        <a:xfrm>
          <a:off x="4320539" y="1398080"/>
          <a:ext cx="822" cy="3023265"/>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5098E-8C13-3D4D-A564-2C0CA14DBBEB}">
      <dsp:nvSpPr>
        <dsp:cNvPr id="0" name=""/>
        <dsp:cNvSpPr/>
      </dsp:nvSpPr>
      <dsp:spPr>
        <a:xfrm>
          <a:off x="0" y="3636739"/>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3</a:t>
          </a:r>
        </a:p>
      </dsp:txBody>
      <dsp:txXfrm>
        <a:off x="0" y="3636739"/>
        <a:ext cx="2743199" cy="1557089"/>
      </dsp:txXfrm>
    </dsp:sp>
    <dsp:sp modelId="{4C25DD6C-6258-5245-9112-7E9940018FD6}">
      <dsp:nvSpPr>
        <dsp:cNvPr id="0" name=""/>
        <dsp:cNvSpPr/>
      </dsp:nvSpPr>
      <dsp:spPr>
        <a:xfrm>
          <a:off x="0" y="1818605"/>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2</a:t>
          </a:r>
        </a:p>
      </dsp:txBody>
      <dsp:txXfrm>
        <a:off x="0" y="1818605"/>
        <a:ext cx="2743199" cy="1557089"/>
      </dsp:txXfrm>
    </dsp:sp>
    <dsp:sp modelId="{DD4BEC00-4670-4143-A6D0-8177C0755AD7}">
      <dsp:nvSpPr>
        <dsp:cNvPr id="0" name=""/>
        <dsp:cNvSpPr/>
      </dsp:nvSpPr>
      <dsp:spPr>
        <a:xfrm>
          <a:off x="0" y="470"/>
          <a:ext cx="9143999" cy="1557089"/>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376936" tIns="376936" rIns="376936" bIns="376936" numCol="1" spcCol="1270" anchor="ctr" anchorCtr="0">
          <a:noAutofit/>
        </a:bodyPr>
        <a:lstStyle/>
        <a:p>
          <a:pPr marL="0" lvl="0" indent="0" algn="ctr" defTabSz="2355850">
            <a:lnSpc>
              <a:spcPct val="90000"/>
            </a:lnSpc>
            <a:spcBef>
              <a:spcPct val="0"/>
            </a:spcBef>
            <a:spcAft>
              <a:spcPct val="35000"/>
            </a:spcAft>
            <a:buNone/>
          </a:pPr>
          <a:r>
            <a:rPr lang="en-US" sz="5300" kern="1200"/>
            <a:t>Stage 1</a:t>
          </a:r>
        </a:p>
      </dsp:txBody>
      <dsp:txXfrm>
        <a:off x="0" y="470"/>
        <a:ext cx="2743199" cy="1557089"/>
      </dsp:txXfrm>
    </dsp:sp>
    <dsp:sp modelId="{2FD0922C-7143-5444-810E-8DF2E747262F}">
      <dsp:nvSpPr>
        <dsp:cNvPr id="0" name=""/>
        <dsp:cNvSpPr/>
      </dsp:nvSpPr>
      <dsp:spPr>
        <a:xfrm>
          <a:off x="5509538" y="130993"/>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Universal Screen</a:t>
          </a:r>
        </a:p>
      </dsp:txBody>
      <dsp:txXfrm>
        <a:off x="5547767" y="169222"/>
        <a:ext cx="1881375" cy="1228764"/>
      </dsp:txXfrm>
    </dsp:sp>
    <dsp:sp modelId="{5FC23FC6-A1C3-2048-91D5-EA0174C9C070}">
      <dsp:nvSpPr>
        <dsp:cNvPr id="0" name=""/>
        <dsp:cNvSpPr/>
      </dsp:nvSpPr>
      <dsp:spPr>
        <a:xfrm>
          <a:off x="5215863" y="1436215"/>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05B41D-5093-814E-97CA-1EAB359D9EFA}">
      <dsp:nvSpPr>
        <dsp:cNvPr id="0" name=""/>
        <dsp:cNvSpPr/>
      </dsp:nvSpPr>
      <dsp:spPr>
        <a:xfrm>
          <a:off x="4236946"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Elevated? </a:t>
          </a:r>
          <a:r>
            <a:rPr lang="en-US" sz="2400" kern="1200"/>
            <a:t>Screen #2</a:t>
          </a:r>
        </a:p>
      </dsp:txBody>
      <dsp:txXfrm>
        <a:off x="4275175" y="1996533"/>
        <a:ext cx="1881375" cy="1228764"/>
      </dsp:txXfrm>
    </dsp:sp>
    <dsp:sp modelId="{8233689C-E927-DD49-B950-1D994C90FD97}">
      <dsp:nvSpPr>
        <dsp:cNvPr id="0" name=""/>
        <dsp:cNvSpPr/>
      </dsp:nvSpPr>
      <dsp:spPr>
        <a:xfrm>
          <a:off x="3943271" y="3263527"/>
          <a:ext cx="1272591" cy="522089"/>
        </a:xfrm>
        <a:custGeom>
          <a:avLst/>
          <a:gdLst/>
          <a:ahLst/>
          <a:cxnLst/>
          <a:rect l="0" t="0" r="0" b="0"/>
          <a:pathLst>
            <a:path>
              <a:moveTo>
                <a:pt x="1272591" y="0"/>
              </a:moveTo>
              <a:lnTo>
                <a:pt x="1272591" y="261044"/>
              </a:lnTo>
              <a:lnTo>
                <a:pt x="0" y="261044"/>
              </a:lnTo>
              <a:lnTo>
                <a:pt x="0"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CD14FD-DA56-354A-913E-C349BFAB2B93}">
      <dsp:nvSpPr>
        <dsp:cNvPr id="0" name=""/>
        <dsp:cNvSpPr/>
      </dsp:nvSpPr>
      <dsp:spPr>
        <a:xfrm>
          <a:off x="2964354"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dirty="0"/>
            <a:t>Elevated? </a:t>
          </a:r>
          <a:r>
            <a:rPr lang="en-US" sz="2400" kern="1200" dirty="0"/>
            <a:t>Request for assistance</a:t>
          </a:r>
        </a:p>
      </dsp:txBody>
      <dsp:txXfrm>
        <a:off x="3002583" y="3823845"/>
        <a:ext cx="1881375" cy="1228764"/>
      </dsp:txXfrm>
    </dsp:sp>
    <dsp:sp modelId="{6C3D6387-59EB-284B-B920-3069A3AD69A7}">
      <dsp:nvSpPr>
        <dsp:cNvPr id="0" name=""/>
        <dsp:cNvSpPr/>
      </dsp:nvSpPr>
      <dsp:spPr>
        <a:xfrm>
          <a:off x="5215863" y="3263527"/>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2EB177-E4D2-0B42-B7BF-3C563F41743E}">
      <dsp:nvSpPr>
        <dsp:cNvPr id="0" name=""/>
        <dsp:cNvSpPr/>
      </dsp:nvSpPr>
      <dsp:spPr>
        <a:xfrm>
          <a:off x="5509538" y="3785616"/>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 </a:t>
          </a:r>
          <a:r>
            <a:rPr lang="en-US" sz="2400" kern="1200"/>
            <a:t>Done.</a:t>
          </a:r>
        </a:p>
      </dsp:txBody>
      <dsp:txXfrm>
        <a:off x="5547767" y="3823845"/>
        <a:ext cx="1881375" cy="1228764"/>
      </dsp:txXfrm>
    </dsp:sp>
    <dsp:sp modelId="{60FE70C4-D016-BC4E-ACE7-FFA8222AFF28}">
      <dsp:nvSpPr>
        <dsp:cNvPr id="0" name=""/>
        <dsp:cNvSpPr/>
      </dsp:nvSpPr>
      <dsp:spPr>
        <a:xfrm>
          <a:off x="6488455" y="1436215"/>
          <a:ext cx="1272591" cy="522089"/>
        </a:xfrm>
        <a:custGeom>
          <a:avLst/>
          <a:gdLst/>
          <a:ahLst/>
          <a:cxnLst/>
          <a:rect l="0" t="0" r="0" b="0"/>
          <a:pathLst>
            <a:path>
              <a:moveTo>
                <a:pt x="0" y="0"/>
              </a:moveTo>
              <a:lnTo>
                <a:pt x="0" y="261044"/>
              </a:lnTo>
              <a:lnTo>
                <a:pt x="1272591" y="261044"/>
              </a:lnTo>
              <a:lnTo>
                <a:pt x="1272591" y="52208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1BE8D1D-3DBD-E442-A587-BE221E4F7F0F}">
      <dsp:nvSpPr>
        <dsp:cNvPr id="0" name=""/>
        <dsp:cNvSpPr/>
      </dsp:nvSpPr>
      <dsp:spPr>
        <a:xfrm>
          <a:off x="6782130" y="1958304"/>
          <a:ext cx="1957833" cy="130522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i="1" kern="1200"/>
            <a:t>Not elevated?</a:t>
          </a:r>
          <a:r>
            <a:rPr lang="en-US" sz="2400" kern="1200"/>
            <a:t> Done.</a:t>
          </a:r>
        </a:p>
      </dsp:txBody>
      <dsp:txXfrm>
        <a:off x="6820359" y="1996533"/>
        <a:ext cx="1881375" cy="12287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62FB2-4EFA-234A-BA7C-86DF2F3C2033}">
      <dsp:nvSpPr>
        <dsp:cNvPr id="0" name=""/>
        <dsp:cNvSpPr/>
      </dsp:nvSpPr>
      <dsp:spPr>
        <a:xfrm rot="5400000">
          <a:off x="6941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EED998-6002-0941-966A-BFEBEE13F83D}">
      <dsp:nvSpPr>
        <dsp:cNvPr id="0" name=""/>
        <dsp:cNvSpPr/>
      </dsp:nvSpPr>
      <dsp:spPr>
        <a:xfrm>
          <a:off x="98584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Identified as priority</a:t>
          </a:r>
        </a:p>
      </dsp:txBody>
      <dsp:txXfrm>
        <a:off x="1015891" y="31965"/>
        <a:ext cx="1649717" cy="965793"/>
      </dsp:txXfrm>
    </dsp:sp>
    <dsp:sp modelId="{4599EF80-54DB-D842-937C-E0D0FB6F4CD1}">
      <dsp:nvSpPr>
        <dsp:cNvPr id="0" name=""/>
        <dsp:cNvSpPr/>
      </dsp:nvSpPr>
      <dsp:spPr>
        <a:xfrm rot="5400000">
          <a:off x="6941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5A2D8CA-DA30-4F42-BB9A-D48345D70A01}">
      <dsp:nvSpPr>
        <dsp:cNvPr id="0" name=""/>
        <dsp:cNvSpPr/>
      </dsp:nvSpPr>
      <dsp:spPr>
        <a:xfrm>
          <a:off x="98584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Resources secured</a:t>
          </a:r>
        </a:p>
      </dsp:txBody>
      <dsp:txXfrm>
        <a:off x="1015891" y="1314323"/>
        <a:ext cx="1649717" cy="965793"/>
      </dsp:txXfrm>
    </dsp:sp>
    <dsp:sp modelId="{7EBE8E21-5E7C-7448-A948-25BCC09E9A73}">
      <dsp:nvSpPr>
        <dsp:cNvPr id="0" name=""/>
        <dsp:cNvSpPr/>
      </dsp:nvSpPr>
      <dsp:spPr>
        <a:xfrm rot="5400000">
          <a:off x="6941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2536A5F-3C25-A34D-9DE4-D17ACD031BED}">
      <dsp:nvSpPr>
        <dsp:cNvPr id="0" name=""/>
        <dsp:cNvSpPr/>
      </dsp:nvSpPr>
      <dsp:spPr>
        <a:xfrm>
          <a:off x="98584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Team in place</a:t>
          </a:r>
        </a:p>
      </dsp:txBody>
      <dsp:txXfrm>
        <a:off x="1015891" y="2596682"/>
        <a:ext cx="1649717" cy="965793"/>
      </dsp:txXfrm>
    </dsp:sp>
    <dsp:sp modelId="{4F7FB994-6612-144F-BF5F-862F380FBABB}">
      <dsp:nvSpPr>
        <dsp:cNvPr id="0" name=""/>
        <dsp:cNvSpPr/>
      </dsp:nvSpPr>
      <dsp:spPr>
        <a:xfrm>
          <a:off x="1335286" y="4023715"/>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54E156-2A65-1E4F-91C9-FFCD8FF85043}">
      <dsp:nvSpPr>
        <dsp:cNvPr id="0" name=""/>
        <dsp:cNvSpPr/>
      </dsp:nvSpPr>
      <dsp:spPr>
        <a:xfrm>
          <a:off x="98584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SEB curriculum in place</a:t>
          </a:r>
        </a:p>
      </dsp:txBody>
      <dsp:txXfrm>
        <a:off x="1015891" y="3879041"/>
        <a:ext cx="1649717" cy="965793"/>
      </dsp:txXfrm>
    </dsp:sp>
    <dsp:sp modelId="{DD85E760-CE77-3145-B8C1-7CBDA2218326}">
      <dsp:nvSpPr>
        <dsp:cNvPr id="0" name=""/>
        <dsp:cNvSpPr/>
      </dsp:nvSpPr>
      <dsp:spPr>
        <a:xfrm rot="16200000">
          <a:off x="296815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CB2AD5A-B892-7743-9E48-9EB92C882311}">
      <dsp:nvSpPr>
        <dsp:cNvPr id="0" name=""/>
        <dsp:cNvSpPr/>
      </dsp:nvSpPr>
      <dsp:spPr>
        <a:xfrm>
          <a:off x="3259894"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Families informed</a:t>
          </a:r>
        </a:p>
      </dsp:txBody>
      <dsp:txXfrm>
        <a:off x="3289941" y="3879041"/>
        <a:ext cx="1649717" cy="965793"/>
      </dsp:txXfrm>
    </dsp:sp>
    <dsp:sp modelId="{EF4578B1-5C8B-024F-A49F-FE19BC78E7B2}">
      <dsp:nvSpPr>
        <dsp:cNvPr id="0" name=""/>
        <dsp:cNvSpPr/>
      </dsp:nvSpPr>
      <dsp:spPr>
        <a:xfrm rot="16200000">
          <a:off x="296815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CCB9BD-B081-3A43-A91F-463DD305E6B4}">
      <dsp:nvSpPr>
        <dsp:cNvPr id="0" name=""/>
        <dsp:cNvSpPr/>
      </dsp:nvSpPr>
      <dsp:spPr>
        <a:xfrm>
          <a:off x="3259894"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Ethical/legal – </a:t>
          </a:r>
        </a:p>
        <a:p>
          <a:pPr marL="0" lvl="0" indent="0" algn="ctr" defTabSz="666750">
            <a:lnSpc>
              <a:spcPct val="90000"/>
            </a:lnSpc>
            <a:spcBef>
              <a:spcPct val="0"/>
            </a:spcBef>
            <a:spcAft>
              <a:spcPct val="35000"/>
            </a:spcAft>
            <a:buNone/>
          </a:pPr>
          <a:r>
            <a:rPr lang="en-US" sz="1500" kern="1200" dirty="0"/>
            <a:t>Policies/procedures</a:t>
          </a:r>
        </a:p>
      </dsp:txBody>
      <dsp:txXfrm>
        <a:off x="3289941" y="2596682"/>
        <a:ext cx="1649717" cy="965793"/>
      </dsp:txXfrm>
    </dsp:sp>
    <dsp:sp modelId="{9356F21C-8B5A-3746-BAED-54DA2C0B1FBE}">
      <dsp:nvSpPr>
        <dsp:cNvPr id="0" name=""/>
        <dsp:cNvSpPr/>
      </dsp:nvSpPr>
      <dsp:spPr>
        <a:xfrm rot="16200000">
          <a:off x="296815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483D06D-B5F9-F240-8854-BD3CCAC6C5CE}">
      <dsp:nvSpPr>
        <dsp:cNvPr id="0" name=""/>
        <dsp:cNvSpPr/>
      </dsp:nvSpPr>
      <dsp:spPr>
        <a:xfrm>
          <a:off x="3259894"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Process for selecting screener</a:t>
          </a:r>
        </a:p>
      </dsp:txBody>
      <dsp:txXfrm>
        <a:off x="3289941" y="1314323"/>
        <a:ext cx="1649717" cy="965793"/>
      </dsp:txXfrm>
    </dsp:sp>
    <dsp:sp modelId="{CABE6FFD-F2E5-914A-92DF-5394F1BF7197}">
      <dsp:nvSpPr>
        <dsp:cNvPr id="0" name=""/>
        <dsp:cNvSpPr/>
      </dsp:nvSpPr>
      <dsp:spPr>
        <a:xfrm>
          <a:off x="3609335" y="176638"/>
          <a:ext cx="2266570"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9162C7-113B-8E4B-9F2C-B657D2CBCA76}">
      <dsp:nvSpPr>
        <dsp:cNvPr id="0" name=""/>
        <dsp:cNvSpPr/>
      </dsp:nvSpPr>
      <dsp:spPr>
        <a:xfrm>
          <a:off x="3259894"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Tier 1 interventions with fidelity</a:t>
          </a:r>
        </a:p>
      </dsp:txBody>
      <dsp:txXfrm>
        <a:off x="3289941" y="31965"/>
        <a:ext cx="1649717" cy="965793"/>
      </dsp:txXfrm>
    </dsp:sp>
    <dsp:sp modelId="{0B56E043-8C48-1A4F-9FD6-F00473972CA3}">
      <dsp:nvSpPr>
        <dsp:cNvPr id="0" name=""/>
        <dsp:cNvSpPr/>
      </dsp:nvSpPr>
      <dsp:spPr>
        <a:xfrm rot="5400000">
          <a:off x="5242206" y="817818"/>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19FB60-2EF2-6C4E-A060-6B758D95B9A7}">
      <dsp:nvSpPr>
        <dsp:cNvPr id="0" name=""/>
        <dsp:cNvSpPr/>
      </dsp:nvSpPr>
      <dsp:spPr>
        <a:xfrm>
          <a:off x="5533943" y="1918"/>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EST ready to act on data</a:t>
          </a:r>
        </a:p>
      </dsp:txBody>
      <dsp:txXfrm>
        <a:off x="5563990" y="31965"/>
        <a:ext cx="1649717" cy="965793"/>
      </dsp:txXfrm>
    </dsp:sp>
    <dsp:sp modelId="{945623C9-36D1-264E-9F6F-009C70EB6188}">
      <dsp:nvSpPr>
        <dsp:cNvPr id="0" name=""/>
        <dsp:cNvSpPr/>
      </dsp:nvSpPr>
      <dsp:spPr>
        <a:xfrm rot="5400000">
          <a:off x="5242206" y="2100177"/>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F487FCB-084F-8447-AFCD-F572EA572CF0}">
      <dsp:nvSpPr>
        <dsp:cNvPr id="0" name=""/>
        <dsp:cNvSpPr/>
      </dsp:nvSpPr>
      <dsp:spPr>
        <a:xfrm>
          <a:off x="5533943" y="1284276"/>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Interventions</a:t>
          </a:r>
          <a:r>
            <a:rPr lang="en-US" sz="1500" kern="1200" baseline="0" dirty="0"/>
            <a:t> implemented</a:t>
          </a:r>
          <a:endParaRPr lang="en-US" sz="1500" kern="1200" dirty="0"/>
        </a:p>
      </dsp:txBody>
      <dsp:txXfrm>
        <a:off x="5563990" y="1314323"/>
        <a:ext cx="1649717" cy="965793"/>
      </dsp:txXfrm>
    </dsp:sp>
    <dsp:sp modelId="{F85F7C6C-7DFA-8543-9DD3-202CC708E52F}">
      <dsp:nvSpPr>
        <dsp:cNvPr id="0" name=""/>
        <dsp:cNvSpPr/>
      </dsp:nvSpPr>
      <dsp:spPr>
        <a:xfrm rot="5400000">
          <a:off x="5242206" y="3382536"/>
          <a:ext cx="1274879" cy="153883"/>
        </a:xfrm>
        <a:prstGeom prst="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0715228-5F30-BD41-BCF1-1FC31613F772}">
      <dsp:nvSpPr>
        <dsp:cNvPr id="0" name=""/>
        <dsp:cNvSpPr/>
      </dsp:nvSpPr>
      <dsp:spPr>
        <a:xfrm>
          <a:off x="5533943" y="2566635"/>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Roll-out</a:t>
          </a:r>
        </a:p>
      </dsp:txBody>
      <dsp:txXfrm>
        <a:off x="5563990" y="2596682"/>
        <a:ext cx="1649717" cy="965793"/>
      </dsp:txXfrm>
    </dsp:sp>
    <dsp:sp modelId="{50C887CD-56AB-0241-A90C-68E742D247E6}">
      <dsp:nvSpPr>
        <dsp:cNvPr id="0" name=""/>
        <dsp:cNvSpPr/>
      </dsp:nvSpPr>
      <dsp:spPr>
        <a:xfrm>
          <a:off x="5533943" y="3848994"/>
          <a:ext cx="1709811" cy="10258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Commitment to continued inquiry</a:t>
          </a:r>
        </a:p>
      </dsp:txBody>
      <dsp:txXfrm>
        <a:off x="5563990" y="3879041"/>
        <a:ext cx="1649717" cy="965793"/>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39" name="Rectangle 3"/>
          <p:cNvSpPr>
            <a:spLocks noGrp="1" noChangeArrowheads="1"/>
          </p:cNvSpPr>
          <p:nvPr>
            <p:ph type="dt" sz="quarter"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2340" name="Rectangle 4"/>
          <p:cNvSpPr>
            <a:spLocks noGrp="1" noChangeArrowheads="1"/>
          </p:cNvSpPr>
          <p:nvPr>
            <p:ph type="ftr" sz="quarter" idx="2"/>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2341" name="Rectangle 5"/>
          <p:cNvSpPr>
            <a:spLocks noGrp="1" noChangeArrowheads="1"/>
          </p:cNvSpPr>
          <p:nvPr>
            <p:ph type="sldNum" sz="quarter" idx="3"/>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74FB5E8-B888-D64D-BA13-65953738A543}"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5" name="Rectangle 3"/>
          <p:cNvSpPr>
            <a:spLocks noGrp="1" noChangeArrowheads="1"/>
          </p:cNvSpPr>
          <p:nvPr>
            <p:ph type="dt" idx="1"/>
          </p:nvPr>
        </p:nvSpPr>
        <p:spPr bwMode="auto">
          <a:xfrm>
            <a:off x="3884613" y="0"/>
            <a:ext cx="2971800" cy="465138"/>
          </a:xfrm>
          <a:prstGeom prst="rect">
            <a:avLst/>
          </a:prstGeom>
          <a:noFill/>
          <a:ln>
            <a:noFill/>
          </a:ln>
          <a:effectLst/>
        </p:spPr>
        <p:txBody>
          <a:bodyPr vert="horz" wrap="square" lIns="91428" tIns="45715" rIns="91428" bIns="45715" numCol="1" anchor="t" anchorCtr="0" compatLnSpc="1">
            <a:prstTxWarp prst="textNoShape">
              <a:avLst/>
            </a:prstTxWarp>
          </a:bodyPr>
          <a:lstStyle>
            <a:lvl1pPr algn="r" eaLnBrk="1" hangingPunct="1">
              <a:defRPr sz="1200">
                <a:latin typeface="Arial"/>
                <a:ea typeface="+mn-ea"/>
                <a:cs typeface="+mn-cs"/>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a:ea typeface="+mn-ea"/>
              <a:cs typeface="+mn-cs"/>
            </a:endParaRPr>
          </a:p>
        </p:txBody>
      </p:sp>
      <p:sp>
        <p:nvSpPr>
          <p:cNvPr id="141316" name="Rectangle 4"/>
          <p:cNvSpPr>
            <a:spLocks noGrp="1" noRot="1" noChangeAspect="1" noTextEdit="1"/>
          </p:cNvSpPr>
          <p:nvPr>
            <p:ph type="sldImg" idx="2"/>
          </p:nvPr>
        </p:nvSpPr>
        <p:spPr>
          <a:xfrm>
            <a:off x="1104900" y="696913"/>
            <a:ext cx="4648200" cy="3486150"/>
          </a:xfrm>
          <a:prstGeom prst="rect">
            <a:avLst/>
          </a:prstGeom>
          <a:noFill/>
          <a:ln>
            <a:solidFill>
              <a:prstClr val="black"/>
            </a:solidFill>
            <a:miter lim="800000"/>
          </a:ln>
        </p:spPr>
      </p:sp>
      <p:sp>
        <p:nvSpPr>
          <p:cNvPr id="141317" name="Rectangle 5"/>
          <p:cNvSpPr>
            <a:spLocks noGrp="1" noChangeArrowheads="1"/>
          </p:cNvSpPr>
          <p:nvPr>
            <p:ph type="body" sz="quarter" idx="3"/>
          </p:nvPr>
        </p:nvSpPr>
        <p:spPr bwMode="auto">
          <a:xfrm>
            <a:off x="685800" y="4416425"/>
            <a:ext cx="5486400" cy="4183063"/>
          </a:xfrm>
          <a:prstGeom prst="rect">
            <a:avLst/>
          </a:prstGeom>
          <a:noFill/>
          <a:ln>
            <a:noFill/>
          </a:ln>
          <a:effectLst/>
        </p:spPr>
        <p:txBody>
          <a:bodyPr vert="horz" wrap="square" lIns="91428" tIns="45715" rIns="91428" bIns="45715"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ＭＳ Ｐゴシック" charset="0"/>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ＭＳ Ｐゴシック" charset="-128"/>
                <a:cs typeface="+mn-cs"/>
              </a:rPr>
              <a:t>Fifth level</a:t>
            </a:r>
          </a:p>
        </p:txBody>
      </p:sp>
      <p:sp>
        <p:nvSpPr>
          <p:cNvPr id="141318" name="Rectangle 6"/>
          <p:cNvSpPr>
            <a:spLocks noGrp="1" noChangeArrowheads="1"/>
          </p:cNvSpPr>
          <p:nvPr>
            <p:ph type="ftr" sz="quarter" idx="4"/>
          </p:nvPr>
        </p:nvSpPr>
        <p:spPr bwMode="auto">
          <a:xfrm>
            <a:off x="0"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eaLnBrk="1" hangingPunct="1">
              <a:defRPr sz="1200">
                <a:latin typeface="Arial"/>
                <a:ea typeface="+mn-ea"/>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Arial"/>
                <a:ea typeface="+mn-ea"/>
                <a:cs typeface="+mn-cs"/>
              </a:rPr>
              <a:t>Source:  US Department of Health and Human Services, 2013 Child Maltreatment Report</a:t>
            </a:r>
          </a:p>
        </p:txBody>
      </p:sp>
      <p:sp>
        <p:nvSpPr>
          <p:cNvPr id="141319" name="Rectangle 7"/>
          <p:cNvSpPr>
            <a:spLocks noGrp="1" noChangeArrowheads="1"/>
          </p:cNvSpPr>
          <p:nvPr>
            <p:ph type="sldNum" sz="quarter" idx="5"/>
          </p:nvPr>
        </p:nvSpPr>
        <p:spPr bwMode="auto">
          <a:xfrm>
            <a:off x="3884613" y="8829675"/>
            <a:ext cx="2971800" cy="465138"/>
          </a:xfrm>
          <a:prstGeom prst="rect">
            <a:avLst/>
          </a:prstGeom>
          <a:noFill/>
          <a:ln>
            <a:noFill/>
          </a:ln>
          <a:effectLst/>
        </p:spPr>
        <p:txBody>
          <a:bodyPr vert="horz" wrap="square" lIns="91428" tIns="45715" rIns="91428" bIns="45715" numCol="1" anchor="b" anchorCtr="0" compatLnSpc="1">
            <a:prstTxWarp prst="textNoShape">
              <a:avLst/>
            </a:prstTxWarp>
          </a:bodyPr>
          <a:lstStyle>
            <a:lvl1pPr algn="r" eaLnBrk="1" hangingPunct="1">
              <a:defRPr sz="1200">
                <a:latin typeface="Arial"/>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bisvermont.org/training-resources/vtpbis-annual-foru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D0A323B-FE7A-42F0-A232-5827DB6300FA}" type="slidenum">
              <a:rPr lang="en-US" altLang="en-US">
                <a:latin typeface="Times New Roman" charset="0"/>
              </a:rPr>
              <a:t>1</a:t>
            </a:fld>
            <a:endParaRPr lang="en-US" altLang="en-US">
              <a:latin typeface="Times New Roman" charset="0"/>
            </a:endParaRPr>
          </a:p>
        </p:txBody>
      </p:sp>
      <p:sp>
        <p:nvSpPr>
          <p:cNvPr id="144386" name="Rectangle 2"/>
          <p:cNvSpPr>
            <a:spLocks noGrp="1" noRot="1" noChangeAspect="1" noTextEdit="1"/>
          </p:cNvSpPr>
          <p:nvPr>
            <p:ph type="sldImg" idx="2"/>
          </p:nvPr>
        </p:nvSpPr>
        <p:spPr>
          <a:xfrm>
            <a:off x="1122363" y="704850"/>
            <a:ext cx="4632325" cy="3475038"/>
          </a:xfrm>
          <a:prstGeom prst="rect">
            <a:avLst/>
          </a:prstGeom>
          <a:noFill/>
          <a:ln>
            <a:miter lim="800000"/>
          </a:ln>
        </p:spPr>
      </p:sp>
      <p:sp>
        <p:nvSpPr>
          <p:cNvPr id="144387" name="Rectangle 3"/>
          <p:cNvSpPr>
            <a:spLocks noGrp="1"/>
          </p:cNvSpPr>
          <p:nvPr>
            <p:ph type="body" idx="3"/>
          </p:nvPr>
        </p:nvSpPr>
        <p:spPr>
          <a:xfrm>
            <a:off x="915988" y="4421188"/>
            <a:ext cx="5027612" cy="4171950"/>
          </a:xfrm>
          <a:prstGeom prst="rect">
            <a:avLst/>
          </a:prstGeom>
          <a:noFill/>
          <a:ln w="9525">
            <a:noFill/>
            <a:miter lim="800000"/>
          </a:ln>
        </p:spPr>
        <p:txBody>
          <a:bodyPr vert="horz" wrap="square" lIns="100282" tIns="50141" rIns="100282" bIns="50141"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dirty="0">
                <a:latin typeface="Times New Roman" charset="0"/>
              </a:rPr>
              <a:t>Please make sure you have copies of the materials so you and your team can familiarize yourself with them.  We are going to discuss how we can use data to develop and utilize informal and formal screening tools.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0212189E-9725-EF4C-A99B-25459F7781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D3BFBB0D-9D5D-8D48-8030-5709903214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latin typeface="Times New Roman" panose="02020603050405020304" pitchFamily="18" charset="0"/>
                <a:ea typeface="ＭＳ Ｐゴシック" panose="020B0600070205080204" pitchFamily="34" charset="-128"/>
              </a:rPr>
              <a:t>Every student has competencies.  Label behavior not STUDENTS.  Everyone at one point or another needs targeted or intensive supports.  Dylan is doing great in reading but may need more support in Math and with anger management.</a:t>
            </a:r>
          </a:p>
          <a:p>
            <a:endParaRPr lang="en-US" altLang="en-US" sz="1800" dirty="0">
              <a:latin typeface="Times New Roman" panose="02020603050405020304" pitchFamily="18" charset="0"/>
              <a:ea typeface="ＭＳ Ｐゴシック" panose="020B0600070205080204" pitchFamily="34" charset="-128"/>
            </a:endParaRPr>
          </a:p>
          <a:p>
            <a:r>
              <a:rPr lang="en-US" altLang="en-US" sz="1800" dirty="0">
                <a:latin typeface="Times New Roman" panose="02020603050405020304" pitchFamily="18" charset="0"/>
                <a:ea typeface="ＭＳ Ｐゴシック" panose="020B0600070205080204" pitchFamily="34" charset="-128"/>
              </a:rPr>
              <a:t>We never say “those universal kids” so why say “those tier 2” or “tier 3 kids.” we also should avoid </a:t>
            </a:r>
            <a:r>
              <a:rPr lang="en-US" altLang="en-US" dirty="0">
                <a:latin typeface="Times New Roman" panose="02020603050405020304" pitchFamily="18" charset="0"/>
                <a:ea typeface="ＭＳ Ｐゴシック" panose="020B0600070205080204" pitchFamily="34" charset="-128"/>
              </a:rPr>
              <a:t>saying </a:t>
            </a:r>
            <a:r>
              <a:rPr lang="en-US" altLang="en-US" dirty="0" err="1">
                <a:latin typeface="Times New Roman" panose="02020603050405020304" pitchFamily="18" charset="0"/>
                <a:ea typeface="ＭＳ Ｐゴシック" panose="020B0600070205080204" pitchFamily="34" charset="-128"/>
              </a:rPr>
              <a:t>internalizers</a:t>
            </a:r>
            <a:r>
              <a:rPr lang="en-US" altLang="en-US" dirty="0">
                <a:latin typeface="Times New Roman" panose="02020603050405020304" pitchFamily="18" charset="0"/>
                <a:ea typeface="ＭＳ Ｐゴシック" panose="020B0600070205080204" pitchFamily="34" charset="-128"/>
              </a:rPr>
              <a:t> or externalizers.  </a:t>
            </a:r>
            <a:r>
              <a:rPr lang="en-US" altLang="en-US" sz="1800" dirty="0">
                <a:latin typeface="Times New Roman" panose="02020603050405020304" pitchFamily="18" charset="0"/>
                <a:ea typeface="ＭＳ Ｐゴシック" panose="020B0600070205080204" pitchFamily="34" charset="-128"/>
              </a:rPr>
              <a:t>don’t lose the child to the diagnosis.  Be aware of how your implicit bias might be activated.  This is also an issue of equity.</a:t>
            </a:r>
          </a:p>
        </p:txBody>
      </p:sp>
      <p:sp>
        <p:nvSpPr>
          <p:cNvPr id="44036" name="Slide Number Placeholder 3">
            <a:extLst>
              <a:ext uri="{FF2B5EF4-FFF2-40B4-BE49-F238E27FC236}">
                <a16:creationId xmlns:a16="http://schemas.microsoft.com/office/drawing/2014/main" id="{6DEFFF93-85CF-954C-AA09-9706A35324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fld id="{D0622DEE-B289-1A4C-91DD-A59B19F5E004}" type="slidenum">
              <a:rPr lang="en-US" altLang="en-US" sz="1200">
                <a:solidFill>
                  <a:srgbClr val="000000"/>
                </a:solidFill>
                <a:latin typeface="Times New Roman" panose="02020603050405020304" pitchFamily="18" charset="0"/>
              </a:rPr>
              <a:pPr defTabSz="914400"/>
              <a:t>10</a:t>
            </a:fld>
            <a:endParaRPr lang="en-US" altLang="en-US" sz="1200">
              <a:solidFill>
                <a:srgbClr val="000000"/>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F7E12247-3012-944F-97BA-E440973839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9BE871DA-5007-9043-AB74-51ADE10588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en-US" sz="1800" dirty="0"/>
              <a:t>What </a:t>
            </a:r>
            <a:r>
              <a:rPr lang="en-US" altLang="en-US" sz="1800" b="1" dirty="0"/>
              <a:t>data</a:t>
            </a:r>
            <a:r>
              <a:rPr lang="en-US" altLang="en-US" sz="1800" dirty="0"/>
              <a:t> will you use to measure progress on your SMART goals?</a:t>
            </a:r>
          </a:p>
          <a:p>
            <a:pPr algn="l"/>
            <a:endParaRPr lang="en-US" altLang="en-US" dirty="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736D4558-D1FD-064F-85AA-B2B601753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B00D200D-4201-D045-8FF7-BE0300D9BCC4}"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FECFCEA8-833B-CB46-A149-1CECC9C1C7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C80B4B6B-BE41-3A42-9E34-21E92C1BCD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Sherry</a:t>
            </a:r>
          </a:p>
          <a:p>
            <a:pPr eaLnBrk="1" hangingPunct="1"/>
            <a:r>
              <a:rPr lang="en-US" altLang="en-US" dirty="0">
                <a:ea typeface="ＭＳ Ｐゴシック" panose="020B0600070205080204" pitchFamily="34" charset="-128"/>
              </a:rPr>
              <a:t>What else? IEP across the tiers</a:t>
            </a:r>
          </a:p>
          <a:p>
            <a:pPr eaLnBrk="1" hangingPunct="1"/>
            <a:r>
              <a:rPr lang="en-US" altLang="en-US" dirty="0">
                <a:ea typeface="ＭＳ Ｐゴシック" panose="020B0600070205080204" pitchFamily="34" charset="-128"/>
              </a:rPr>
              <a:t>Targeted – SWIS or some other School information System like PowerSchool</a:t>
            </a:r>
          </a:p>
          <a:p>
            <a:pPr eaLnBrk="1" hangingPunct="1"/>
            <a:r>
              <a:rPr lang="en-US" altLang="en-US" dirty="0">
                <a:ea typeface="ＭＳ Ｐゴシック" panose="020B0600070205080204" pitchFamily="34" charset="-128"/>
              </a:rPr>
              <a:t>The more data you have, the more questions you will ask and the better rounded and comprehensive picture you will have.</a:t>
            </a:r>
          </a:p>
          <a:p>
            <a:pPr eaLnBrk="1" hangingPunct="1"/>
            <a:r>
              <a:rPr lang="en-US" altLang="en-US" dirty="0">
                <a:ea typeface="ＭＳ Ｐゴシック" panose="020B0600070205080204" pitchFamily="34" charset="-128"/>
              </a:rPr>
              <a:t>It is also important to disaggregate data to be sure it is representative of your student body.  I.e., if 47% of your students are male, 41% female and 2% non binary – look at the percentage of students in either demographic that is receiving intensive  supports or getting significant BODF’s.</a:t>
            </a:r>
          </a:p>
        </p:txBody>
      </p:sp>
      <p:sp>
        <p:nvSpPr>
          <p:cNvPr id="46083" name="Slide Number Placeholder 3">
            <a:extLst>
              <a:ext uri="{FF2B5EF4-FFF2-40B4-BE49-F238E27FC236}">
                <a16:creationId xmlns:a16="http://schemas.microsoft.com/office/drawing/2014/main" id="{FD086C67-3DD3-084F-8C08-B910F63D6C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9A8755A-74B9-9448-877B-A13EF4642E55}"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3A059C83-5890-3B4C-8028-B630FC6AF8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A096FF8F-11B3-A542-9000-33ED288CA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ea typeface="ＭＳ Ｐゴシック" panose="020B0600070205080204" pitchFamily="34" charset="-128"/>
              </a:rPr>
              <a:t>Data based decision making can occur at many levels.</a:t>
            </a:r>
          </a:p>
          <a:p>
            <a:r>
              <a:rPr lang="en-US" altLang="en-US" sz="1200" dirty="0">
                <a:ea typeface="ＭＳ Ｐゴシック" panose="020B0600070205080204" pitchFamily="34" charset="-128"/>
              </a:rPr>
              <a:t>Macro – whole school</a:t>
            </a:r>
          </a:p>
          <a:p>
            <a:r>
              <a:rPr lang="en-US" altLang="en-US" sz="1200" dirty="0">
                <a:ea typeface="ＭＳ Ｐゴシック" panose="020B0600070205080204" pitchFamily="34" charset="-128"/>
              </a:rPr>
              <a:t>Mezzo – certain classrooms or identified groups</a:t>
            </a:r>
          </a:p>
          <a:p>
            <a:r>
              <a:rPr lang="en-US" altLang="en-US" sz="1200" dirty="0">
                <a:ea typeface="ＭＳ Ｐゴシック" panose="020B0600070205080204" pitchFamily="34" charset="-128"/>
              </a:rPr>
              <a:t>Micro – individual student concerns</a:t>
            </a:r>
          </a:p>
          <a:p>
            <a:endParaRPr lang="en-US" altLang="en-US" sz="1200" dirty="0">
              <a:ea typeface="ＭＳ Ｐゴシック" panose="020B0600070205080204" pitchFamily="34" charset="-128"/>
            </a:endParaRPr>
          </a:p>
          <a:p>
            <a:r>
              <a:rPr lang="en-US" altLang="en-US" sz="1200" dirty="0">
                <a:ea typeface="ＭＳ Ｐゴシック" panose="020B0600070205080204" pitchFamily="34" charset="-128"/>
              </a:rPr>
              <a:t>Start with outcome, create statement with goal summary, gather data, etc.</a:t>
            </a:r>
          </a:p>
          <a:p>
            <a:endParaRPr lang="en-US" altLang="en-US" dirty="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FD029022-3E69-5745-ACEB-4F04E3042F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fld id="{CD391D1A-05EE-0248-80CE-A72B4E2B1DAC}"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7698"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dirty="0"/>
              <a:t>SEB screening differs from other assessments of attitudes and feelings such as within school climate surveys in that SEB screening focuses on an individual student’s level of SEB health. </a:t>
            </a:r>
          </a:p>
          <a:p>
            <a:pPr marL="0" lvl="0" indent="0"/>
            <a:endParaRPr lang="en-US" dirty="0"/>
          </a:p>
          <a:p>
            <a:pPr marL="0" lvl="0" indent="0"/>
            <a:r>
              <a:rPr lang="en-US" dirty="0"/>
              <a:t>School climate surveys typically yield data that are aggregated across groups to indicate a given school’s safety and SEB health as perceived by a variety of stakeholders (student, staff, parents) and can provide another source of important data especially in regard to environmental and contextual factors.</a:t>
            </a:r>
          </a:p>
          <a:p>
            <a:pPr marL="0" lvl="0" indent="0"/>
            <a:endParaRPr lang="en-US" dirty="0"/>
          </a:p>
          <a:p>
            <a:pPr marL="0" lvl="0" indent="0"/>
            <a:r>
              <a:rPr lang="en-US" dirty="0"/>
              <a:t>Consider what you can discover about the strengths of your school culture through screeners as well.</a:t>
            </a:r>
          </a:p>
          <a:p>
            <a:pPr marL="0" lvl="0" indent="0"/>
            <a:endParaRPr lang="en-US" dirty="0"/>
          </a:p>
          <a:p>
            <a:pPr marL="0" lvl="0" indent="0"/>
            <a:r>
              <a:rPr dirty="0"/>
              <a:t>“At risk of” is a big category.  We would like to know if there are any warning signs that we can easily address by matching student need with interventions.  </a:t>
            </a:r>
          </a:p>
        </p:txBody>
      </p:sp>
      <p:sp>
        <p:nvSpPr>
          <p:cNvPr id="157699"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6815629D-2EF8-4712-94EB-072EA661A189}" type="slidenum">
              <a:rPr lang="en-US" altLang="en-US"/>
              <a:t>14</a:t>
            </a:fld>
            <a:endParaRPr lang="en-US" altLang="en-US"/>
          </a:p>
        </p:txBody>
      </p:sp>
    </p:spTree>
    <p:extLst>
      <p:ext uri="{BB962C8B-B14F-4D97-AF65-F5344CB8AC3E}">
        <p14:creationId xmlns:p14="http://schemas.microsoft.com/office/powerpoint/2010/main" val="35860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Can provide valuable data for getting important feedback as well as assessing connections and engagement.   Also increases opportunities for school faculty and staff to be observers of behavior and can move a “hunch” to a data point.</a:t>
            </a: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p>
          <a:p>
            <a:pPr marL="0" marR="0" lvl="0" indent="0" defTabSz="914400" eaLnBrk="1" fontAlgn="auto" latinLnBrk="0" hangingPunct="1">
              <a:lnSpc>
                <a:spcPct val="100000"/>
              </a:lnSpc>
              <a:spcBef>
                <a:spcPts val="0"/>
              </a:spcBef>
              <a:spcAft>
                <a:spcPts val="0"/>
              </a:spcAft>
              <a:buClrTx/>
              <a:buSzTx/>
              <a:buFontTx/>
              <a:buNone/>
              <a:tabLst/>
              <a:defRPr/>
            </a:pPr>
            <a:r>
              <a:rPr lang="en-US" altLang="en-US" dirty="0"/>
              <a:t>The use of screening data is well established as a valid and reliable method for determining students with elevated levels of risk (</a:t>
            </a:r>
            <a:r>
              <a:rPr lang="en-US" altLang="en-US" dirty="0" err="1"/>
              <a:t>Kamphaus</a:t>
            </a:r>
            <a:r>
              <a:rPr lang="en-US" altLang="en-US" dirty="0"/>
              <a:t> &amp; </a:t>
            </a:r>
            <a:r>
              <a:rPr lang="en-US" altLang="en-US" dirty="0" err="1"/>
              <a:t>Distephano</a:t>
            </a:r>
            <a:r>
              <a:rPr lang="en-US" altLang="en-US" dirty="0"/>
              <a:t>, 2007; Romer &amp; McIntosh, 2005; Elliott &amp; Gresham, 2008).</a:t>
            </a:r>
            <a:endParaRPr 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a:effectLst/>
              </a:rPr>
              <a:t>Recognize typical base rates and norm comparison data may be skewed.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Reference screening doc</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15</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817356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those experiencing death or loss of someone close to them; those with significant disruption to lifestyle such as food insecurity, financial insecurity; those with a history of trauma and chronic stress or other pre-existing mental health problems; those with exposure to abuse or neglect; nothing about us without us – not do to them but do with them</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Using SEBL folks at which level?  Using them at the universal, targeted and intensive level.  Pushing in more to utilize informal screening processes to see the challenges in the context where they exist.</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4299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Demiystify</a:t>
            </a:r>
            <a:r>
              <a:rPr lang="en-US" dirty="0"/>
              <a:t> what informal screening is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17</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963228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09E6D9A3-3C97-4B42-8950-FB4CA0AF82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76B9727A-4C44-BE46-BE0F-76D9EBFE30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rPr>
              <a:t>This is the what you can use.  Jacob – 12 behaviors that have risen above classroom management</a:t>
            </a:r>
          </a:p>
        </p:txBody>
      </p:sp>
      <p:sp>
        <p:nvSpPr>
          <p:cNvPr id="106499" name="Slide Number Placeholder 3">
            <a:extLst>
              <a:ext uri="{FF2B5EF4-FFF2-40B4-BE49-F238E27FC236}">
                <a16:creationId xmlns:a16="http://schemas.microsoft.com/office/drawing/2014/main" id="{4839150A-2B3E-C945-9EDF-5877ECB97D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AE3D88-1796-A34C-8903-B4C32D619070}" type="slidenum">
              <a:rPr lang="en-US" altLang="en-US" smtClean="0">
                <a:latin typeface="Arial" panose="020B0604020202020204" pitchFamily="34" charset="0"/>
              </a:rPr>
              <a:pPr>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09112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372AE4E1-C13F-404E-97CA-2E60A8A1AC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A60E7ECF-67A5-DE47-87E6-714B4B5A85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Student with 2-5 are candidates for more support in behavior, academic, or both areas.  SWIS or some other student information system</a:t>
            </a:r>
          </a:p>
        </p:txBody>
      </p:sp>
      <p:sp>
        <p:nvSpPr>
          <p:cNvPr id="114691" name="Date Placeholder 3">
            <a:extLst>
              <a:ext uri="{FF2B5EF4-FFF2-40B4-BE49-F238E27FC236}">
                <a16:creationId xmlns:a16="http://schemas.microsoft.com/office/drawing/2014/main" id="{BC66254D-1960-0347-839A-4F646C843D62}"/>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4578CB-B005-A24A-9FE8-1CDEA831B227}" type="datetime1">
              <a:rPr lang="en-US" altLang="en-US" smtClean="0"/>
              <a:pPr>
                <a:spcBef>
                  <a:spcPct val="0"/>
                </a:spcBef>
              </a:pPr>
              <a:t>10/6/2021</a:t>
            </a:fld>
            <a:endParaRPr lang="en-US" altLang="en-US"/>
          </a:p>
        </p:txBody>
      </p:sp>
      <p:sp>
        <p:nvSpPr>
          <p:cNvPr id="48133" name="Footer Placeholder 4">
            <a:extLst>
              <a:ext uri="{FF2B5EF4-FFF2-40B4-BE49-F238E27FC236}">
                <a16:creationId xmlns:a16="http://schemas.microsoft.com/office/drawing/2014/main" id="{950D9B0D-F1EA-0E41-AD36-C50DFE7BCFF2}"/>
              </a:ext>
            </a:extLst>
          </p:cNvPr>
          <p:cNvSpPr>
            <a:spLocks noGrp="1"/>
          </p:cNvSpPr>
          <p:nvPr>
            <p:ph type="ftr" sz="quarter" idx="4"/>
          </p:nvPr>
        </p:nvSpPr>
        <p:spPr/>
        <p:txBody>
          <a:bodyPr/>
          <a:lstStyle/>
          <a:p>
            <a:pPr>
              <a:defRPr/>
            </a:pPr>
            <a:r>
              <a:rPr lang="en-US">
                <a:ea typeface="ＭＳ Ｐゴシック" charset="-128"/>
                <a:cs typeface="ＭＳ Ｐゴシック" charset="-128"/>
              </a:rPr>
              <a:t>Newton, J. S., Todd, A. W., Algozzine, K., Horner, R. H., &amp; Algozzine, B.  2008</a:t>
            </a:r>
          </a:p>
        </p:txBody>
      </p:sp>
      <p:sp>
        <p:nvSpPr>
          <p:cNvPr id="114693" name="Slide Number Placeholder 5">
            <a:extLst>
              <a:ext uri="{FF2B5EF4-FFF2-40B4-BE49-F238E27FC236}">
                <a16:creationId xmlns:a16="http://schemas.microsoft.com/office/drawing/2014/main" id="{26A53A57-E3B5-7649-889F-711BFCBD4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E410FA5-B38E-0149-803B-C88AEACAB128}" type="slidenum">
              <a:rPr lang="en-US" altLang="en-US" smtClean="0"/>
              <a:pPr>
                <a:spcBef>
                  <a:spcPct val="0"/>
                </a:spcBef>
              </a:pPr>
              <a:t>19</a:t>
            </a:fld>
            <a:endParaRPr lang="en-US" altLang="en-US"/>
          </a:p>
        </p:txBody>
      </p:sp>
    </p:spTree>
    <p:extLst>
      <p:ext uri="{BB962C8B-B14F-4D97-AF65-F5344CB8AC3E}">
        <p14:creationId xmlns:p14="http://schemas.microsoft.com/office/powerpoint/2010/main" val="80269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t>
            </a:r>
            <a:r>
              <a:rPr lang="en-US" b="1" dirty="0"/>
              <a:t>post this in the chat box</a:t>
            </a:r>
            <a:r>
              <a:rPr lang="en-US" dirty="0"/>
              <a:t> at the beginning of the session and again about 10 minutes in: </a:t>
            </a:r>
            <a:r>
              <a:rPr lang="en-US" b="1" dirty="0"/>
              <a:t>“All materials for the VTPBIS Forum sessions can be found </a:t>
            </a:r>
            <a:r>
              <a:rPr lang="en-US" b="1" dirty="0" err="1"/>
              <a:t>at:</a:t>
            </a:r>
            <a:r>
              <a:rPr lang="en-US" b="1" u="sng" dirty="0" err="1">
                <a:hlinkClick r:id="rId3" tooltip="https://www.pbisvermont.org/training-resources/vtpbis-annual-forum/"/>
              </a:rPr>
              <a:t>https</a:t>
            </a:r>
            <a:r>
              <a:rPr lang="en-US" b="1" u="sng" dirty="0">
                <a:hlinkClick r:id="rId3" tooltip="https://www.pbisvermont.org/training-resources/vtpbis-annual-forum/"/>
              </a:rPr>
              <a:t>://www.pbisvermont.org/training-resources/vtpbis-annual-forum/</a:t>
            </a:r>
            <a:r>
              <a:rPr lang="en-US" b="1" dirty="0"/>
              <a:t>. </a:t>
            </a:r>
            <a:endParaRPr lang="en-US" dirty="0"/>
          </a:p>
        </p:txBody>
      </p:sp>
      <p:sp>
        <p:nvSpPr>
          <p:cNvPr id="4" name="Slide Number Placeholder 3"/>
          <p:cNvSpPr>
            <a:spLocks noGrp="1"/>
          </p:cNvSpPr>
          <p:nvPr>
            <p:ph type="sldNum" sz="quarter" idx="5"/>
          </p:nvPr>
        </p:nvSpPr>
        <p:spPr/>
        <p:txBody>
          <a:bodyPr/>
          <a:lstStyle/>
          <a:p>
            <a:fld id="{855CAAC6-9E78-E842-9760-7F77A8ADC35D}" type="slidenum">
              <a:rPr lang="en-US" smtClean="0"/>
              <a:t>2</a:t>
            </a:fld>
            <a:endParaRPr lang="en-US"/>
          </a:p>
        </p:txBody>
      </p:sp>
    </p:spTree>
    <p:extLst>
      <p:ext uri="{BB962C8B-B14F-4D97-AF65-F5344CB8AC3E}">
        <p14:creationId xmlns:p14="http://schemas.microsoft.com/office/powerpoint/2010/main" val="985360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from home survey has relevant questions to building based learning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20</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05672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1" hangingPunct="1">
              <a:spcBef>
                <a:spcPct val="0"/>
              </a:spcBef>
            </a:pPr>
            <a:r>
              <a:rPr lang="en-US" altLang="en-US" dirty="0">
                <a:latin typeface="Calibri" charset="0"/>
              </a:rPr>
              <a:t>With the number of behaviors that occur in the classroom on a daily basis, it can sometimes be difficult to formulate an accurate measure of the real challenges and needs if we rely solely on anecdotal, gut reactions. It can also sometimes be a challenge to figure out where to start when there can be so many variations in the types of behaviors.</a:t>
            </a:r>
          </a:p>
          <a:p>
            <a:pPr marL="0" lvl="0" indent="0" eaLnBrk="1" hangingPunct="1">
              <a:spcBef>
                <a:spcPct val="0"/>
              </a:spcBef>
            </a:pPr>
            <a:endParaRPr lang="en-US" altLang="en-US" dirty="0">
              <a:latin typeface="Calibri" charset="0"/>
            </a:endParaRPr>
          </a:p>
          <a:p>
            <a:pPr marL="0" lvl="0" indent="0"/>
            <a:r>
              <a:rPr lang="en-US" altLang="en-US" dirty="0">
                <a:latin typeface="Calibri" charset="0"/>
              </a:rPr>
              <a:t>Role of educator challenging to meet differentiated needs of students.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22</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7451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5974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buNone/>
            </a:pPr>
            <a:r>
              <a:rPr lang="en-US" altLang="en-US" dirty="0"/>
              <a:t>Validated instruments that focus on social/emotional/behavioral risks and strengths. </a:t>
            </a:r>
          </a:p>
          <a:p>
            <a:pPr marL="0" indent="0">
              <a:buNone/>
            </a:pPr>
            <a:endParaRPr lang="en-US" dirty="0"/>
          </a:p>
          <a:p>
            <a:pPr marL="0" indent="0">
              <a:buNone/>
            </a:pPr>
            <a:r>
              <a:rPr lang="en-US" altLang="en-US" dirty="0"/>
              <a:t>A reliable method for determining students with elevated levels of risk.</a:t>
            </a:r>
            <a:br>
              <a:rPr lang="en-US" dirty="0"/>
            </a:br>
            <a:endParaRPr lang="en-US" dirty="0"/>
          </a:p>
          <a:p>
            <a:pPr marL="0" lvl="0" indent="0" eaLnBrk="1" hangingPunct="1">
              <a:spcBef>
                <a:spcPct val="0"/>
              </a:spcBef>
            </a:pPr>
            <a:r>
              <a:rPr lang="en-US" altLang="en-US" dirty="0">
                <a:latin typeface="Calibri" charset="0"/>
              </a:rPr>
              <a:t>As we already said, we</a:t>
            </a:r>
            <a:r>
              <a:rPr lang="ja-JP" altLang="en-US" dirty="0">
                <a:latin typeface="Calibri" charset="0"/>
              </a:rPr>
              <a:t>’</a:t>
            </a:r>
            <a:r>
              <a:rPr lang="en-US" altLang="ja-JP" dirty="0">
                <a:latin typeface="Calibri" charset="0"/>
              </a:rPr>
              <a:t>re doing a multitude of screenings in schools anyway. Just like with our other screenings, early identification leads to early intervention. Using formalized screening measures allows schools to select interventions that are based on results of rating scales rather than guesses. </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Screening allows us to be objective.  </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We know that students who are untreated or do not get early intervention, are at risk for poor grades, impaired personal relationships, high school drop out, incarceration, substance abuse and suicide.</a:t>
            </a:r>
          </a:p>
          <a:p>
            <a:pPr marL="0" lvl="0" indent="0" eaLnBrk="1" hangingPunct="1">
              <a:spcBef>
                <a:spcPct val="0"/>
              </a:spcBef>
            </a:pPr>
            <a:r>
              <a:rPr lang="en-US" altLang="en-US" dirty="0">
                <a:latin typeface="Calibri" charset="0"/>
              </a:rPr>
              <a:t>Matching interventions to what is going on with the student.  A simplistic example would be supporting a shy, withdrawn student with a standard CICO intervention</a:t>
            </a:r>
          </a:p>
          <a:p>
            <a:pPr marL="0" lvl="0" indent="0" eaLnBrk="1" hangingPunct="1">
              <a:spcBef>
                <a:spcPct val="0"/>
              </a:spcBef>
            </a:pPr>
            <a:endParaRPr lang="en-US" altLang="en-US" dirty="0">
              <a:latin typeface="Calibri" charset="0"/>
            </a:endParaRPr>
          </a:p>
          <a:p>
            <a:pPr marL="0" lvl="0" indent="0" eaLnBrk="1" hangingPunct="1">
              <a:spcBef>
                <a:spcPct val="0"/>
              </a:spcBef>
            </a:pPr>
            <a:r>
              <a:rPr lang="en-US" altLang="en-US" dirty="0">
                <a:latin typeface="Calibri" charset="0"/>
              </a:rPr>
              <a:t>It is also important to remember that students with internalizing behaviors maybe missed because their behaviors are not obvious.</a:t>
            </a:r>
          </a:p>
        </p:txBody>
      </p:sp>
      <p:sp>
        <p:nvSpPr>
          <p:cNvPr id="15974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EBF7D5EB-DEDA-41D5-9935-BFC03D799811}" type="slidenum">
              <a:rPr lang="en-US" altLang="en-US">
                <a:latin typeface="Calibri" charset="0"/>
              </a:rPr>
              <a:t>23</a:t>
            </a:fld>
            <a:endParaRPr lang="en-US" alt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24</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035775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altLang="en-US" dirty="0"/>
              <a:t>Teachers (or others) </a:t>
            </a:r>
            <a:r>
              <a:rPr lang="en-US" altLang="en-US" u="sng" dirty="0"/>
              <a:t>complete a standardized questionnaire, behavior rating scale, or clinical assessment tool</a:t>
            </a:r>
            <a:r>
              <a:rPr lang="en-US" altLang="en-US" dirty="0"/>
              <a:t> on every student (equity) to determine if they are experiencing or at-risk for some social, emotional, or behavioral problem (for example, trauma, stress, anxiety, depression, anger, or aggression).</a:t>
            </a: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altLang="en-US" dirty="0"/>
              <a:t>Second bullet – relationship mapping.  Think about equity and inclusion, implicit bias, subjective behaviors, etc.  </a:t>
            </a:r>
          </a:p>
          <a:p>
            <a:pPr marL="0" marR="0" lvl="0" indent="0" algn="l" defTabSz="91440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altLang="en-US" dirty="0"/>
              <a:t>If such “Screening” is done too early and too quickly, the results will largely be invalid, the needed treatment directions will be unclear (or incorrectly focused), the time will be wasted. . . . and worse, some students may be harmed by not getting or getting the wrong therapeutic services.</a:t>
            </a:r>
          </a:p>
          <a:p>
            <a:pPr marL="0" marR="0" lvl="0" indent="0" algn="l" defTabSz="91440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r>
              <a:rPr lang="en-US" altLang="en-US" dirty="0"/>
              <a:t>If a school is doing screening for several years and this year is elevated, consider the  pandemic as a source of increased symptoms of internalizing and/or externalizing behaviors.  National group of people working on ensuring screeners are normed to the pandemic, race and ethnicity validity, etc. (Kathleen Lane).  </a:t>
            </a:r>
            <a:r>
              <a:rPr lang="en-US" altLang="en-US" strike="sngStrike" dirty="0"/>
              <a:t>Under normal (pre-pandemic) circumstances, a </a:t>
            </a:r>
            <a:r>
              <a:rPr lang="en-US" altLang="en-US" u="sng" strike="sngStrike" dirty="0"/>
              <a:t>psychometrically-sound</a:t>
            </a:r>
            <a:r>
              <a:rPr lang="en-US" altLang="en-US" strike="sngStrike" dirty="0"/>
              <a:t> screening-to-services process requires the use of (a) multiple assessment approaches or tools; (b) completed by multiple raters (including the student him or herself); (c) evaluating student behavior across multiple settings; (d) where the ratings, observations, and data are reliable and the results are valid; and all completed (e) within a multiple-gated process.</a:t>
            </a:r>
            <a:endParaRPr lang="en-US" strike="sngStrike" dirty="0"/>
          </a:p>
          <a:p>
            <a:pPr marL="0" marR="0" lvl="0" indent="0" algn="l" defTabSz="914400" eaLnBrk="1" fontAlgn="auto" latinLnBrk="0" hangingPunct="1">
              <a:lnSpc>
                <a:spcPct val="100000"/>
              </a:lnSpc>
              <a:spcBef>
                <a:spcPts val="0"/>
              </a:spcBef>
              <a:spcAft>
                <a:spcPts val="0"/>
              </a:spcAft>
              <a:buClrTx/>
              <a:buSzTx/>
              <a:buFontTx/>
              <a:buNone/>
              <a:tabLst/>
              <a:defRPr/>
            </a:pPr>
            <a:endParaRPr lang="en-US" strike="sngStrike" dirty="0"/>
          </a:p>
          <a:p>
            <a:pPr algn="l"/>
            <a:endParaRPr lang="en-US" dirty="0"/>
          </a:p>
          <a:p>
            <a:pPr algn="l"/>
            <a:r>
              <a:rPr lang="en-US" b="0" i="0" strike="sngStrike" dirty="0">
                <a:effectLst/>
              </a:rPr>
              <a:t>When students return to school this Fall, we are fully expecting a social, emotional, and behavioral transition or re-entry process that is somewhat different than “normal.” While we can’t exactly predict how individual students will re-enter (hence the screening process outlined later in this Blog), we do expect different levels of social, emotional, and behavioral variability across students as a “normal” response. . . both to the medical, economic, educational, social, and/or other life condition effects of the pandemic, and to the racial bias and equity events triggered by the murder of George Floyd and others.</a:t>
            </a:r>
            <a:endParaRPr lang="en-US" strike="sngStrike"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25</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834521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86370"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eaLnBrk="1" hangingPunct="1">
              <a:spcBef>
                <a:spcPct val="0"/>
              </a:spcBef>
            </a:pPr>
            <a:r>
              <a:rPr lang="en-US" altLang="en-US" sz="1800" dirty="0">
                <a:latin typeface="Calibri" charset="0"/>
              </a:rPr>
              <a:t>Students exhibiting anxiety, depression or other internalizing behaviors are not as easily recognizable. Although BODFs give descriptions of behavior incidents that occurred, they do not assess the motivating factors behind behavior and often times miss the a student who has less visible externalizing behaviors who </a:t>
            </a:r>
            <a:r>
              <a:rPr lang="en-US" altLang="en-US" sz="1800" dirty="0" err="1">
                <a:latin typeface="Calibri" charset="0"/>
              </a:rPr>
              <a:t>don</a:t>
            </a:r>
            <a:r>
              <a:rPr lang="en-US" altLang="ja-JP" sz="1800" dirty="0" err="1">
                <a:latin typeface="Calibri" charset="0"/>
              </a:rPr>
              <a:t>t</a:t>
            </a:r>
            <a:r>
              <a:rPr lang="en-US" altLang="ja-JP" sz="1800" dirty="0">
                <a:latin typeface="Calibri" charset="0"/>
              </a:rPr>
              <a:t> typically </a:t>
            </a:r>
            <a:r>
              <a:rPr lang="ja-JP" altLang="en-US" sz="1800" dirty="0">
                <a:latin typeface="Calibri" charset="0"/>
              </a:rPr>
              <a:t>“</a:t>
            </a:r>
            <a:r>
              <a:rPr lang="en-US" altLang="ja-JP" sz="1800" dirty="0">
                <a:latin typeface="Calibri" charset="0"/>
              </a:rPr>
              <a:t>Act Out.</a:t>
            </a:r>
            <a:r>
              <a:rPr lang="ja-JP" altLang="en-US" sz="1800" dirty="0">
                <a:latin typeface="Calibri" charset="0"/>
              </a:rPr>
              <a:t>”</a:t>
            </a:r>
            <a:endParaRPr lang="en-US" altLang="ja-JP" sz="1800" dirty="0">
              <a:latin typeface="Calibri" charset="0"/>
            </a:endParaRPr>
          </a:p>
          <a:p>
            <a:pPr marL="0" lvl="0" indent="0" eaLnBrk="1" hangingPunct="1">
              <a:spcBef>
                <a:spcPct val="0"/>
              </a:spcBef>
            </a:pPr>
            <a:endParaRPr lang="en-US" altLang="en-US" sz="1800" dirty="0">
              <a:latin typeface="Calibri" charset="0"/>
            </a:endParaRPr>
          </a:p>
          <a:p>
            <a:pPr marL="0" lvl="0" indent="0"/>
            <a:br>
              <a:rPr lang="en-US" altLang="en-US" sz="1800" dirty="0">
                <a:latin typeface="Calibri" charset="0"/>
              </a:rPr>
            </a:br>
            <a:endParaRPr lang="en-US" altLang="en-US" sz="1800" dirty="0">
              <a:latin typeface="Calibri" charset="0"/>
            </a:endParaRPr>
          </a:p>
          <a:p>
            <a:pPr marL="0" lvl="0" indent="0"/>
            <a:br>
              <a:rPr lang="en-US" altLang="en-US" sz="1800" dirty="0">
                <a:latin typeface="Calibri" charset="0"/>
              </a:rPr>
            </a:br>
            <a:br>
              <a:rPr lang="en-US" altLang="en-US" sz="1800" dirty="0">
                <a:latin typeface="Calibri" charset="0"/>
              </a:rPr>
            </a:br>
            <a:endParaRPr lang="en-US" altLang="en-US" sz="1800" dirty="0">
              <a:latin typeface="Calibri" charset="0"/>
            </a:endParaRPr>
          </a:p>
          <a:p>
            <a:pPr marL="0" lvl="0" indent="0"/>
            <a:br>
              <a:rPr lang="en-US" altLang="en-US" sz="1800" dirty="0">
                <a:latin typeface="Calibri" charset="0"/>
              </a:rPr>
            </a:br>
            <a:endParaRPr lang="en-US" altLang="en-US" sz="1800" dirty="0">
              <a:latin typeface="Calibri" charset="0"/>
            </a:endParaRPr>
          </a:p>
          <a:p>
            <a:pPr marL="0" lvl="0" indent="0" eaLnBrk="1" hangingPunct="1">
              <a:spcBef>
                <a:spcPct val="0"/>
              </a:spcBef>
            </a:pPr>
            <a:endParaRPr lang="en-US" altLang="en-US" dirty="0">
              <a:latin typeface="Calibri" charset="0"/>
            </a:endParaRPr>
          </a:p>
        </p:txBody>
      </p:sp>
      <p:sp>
        <p:nvSpPr>
          <p:cNvPr id="186371"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B42F0574-16C6-4728-A041-6E452F6E2860}" type="slidenum">
              <a:rPr lang="en-US" altLang="en-US">
                <a:latin typeface="Calibri" charset="0"/>
              </a:rPr>
              <a:t>26</a:t>
            </a:fld>
            <a:endParaRPr lang="en-US" alt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1904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r>
              <a:rPr lang="en-US" sz="1800" dirty="0"/>
              <a:t>Stage 1:  screen all kids;  stage 2:  teacher rating.  Higher than average internalizing and externalizing behavior (combined frequency index and critical behavior index (SSBD) – kids that most approximate bx for internalizing or externalizing behavior,  Stage 3:  intervention or request for assistance.  Rank order students (screening systems) and for those who you rank higher, and some kids you will do a deeper assessment as a result of elevated scores.   Think of hearing screening, if concern, might do a second screen and then maybe get referred to audiologist.  </a:t>
            </a:r>
            <a:endParaRPr sz="1800" dirty="0"/>
          </a:p>
        </p:txBody>
      </p:sp>
      <p:sp>
        <p:nvSpPr>
          <p:cNvPr id="1904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95117175-8468-4289-8DF9-4D7170DB6B0B}" type="slidenum">
              <a:rPr lang="en-US" altLang="en-US"/>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document, videos are on this website as well as multiple screeners, age groups, etc.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28</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224866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33474"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r>
              <a:rPr lang="en-US" dirty="0"/>
              <a:t>Reference screening systems considerations assessment.  Screen you need to intervene</a:t>
            </a:r>
          </a:p>
        </p:txBody>
      </p:sp>
      <p:sp>
        <p:nvSpPr>
          <p:cNvPr id="233475"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27465BE3-ABE8-403B-A675-0FC2C43F8863}" type="slidenum">
              <a:rPr lang="en-US" altLang="en-US"/>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idx="2"/>
          </p:nvPr>
        </p:nvSpPr>
        <p:spPr>
          <a:xfrm>
            <a:off x="1371600" y="1143000"/>
            <a:ext cx="4114800" cy="3086100"/>
          </a:xfrm>
          <a:prstGeom prst="rect">
            <a:avLst/>
          </a:prstGeom>
          <a:noFill/>
          <a:ln>
            <a:miter lim="800000"/>
          </a:ln>
        </p:spPr>
      </p:sp>
      <p:sp>
        <p:nvSpPr>
          <p:cNvPr id="148482"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r>
              <a:rPr lang="en-US" altLang="en-US" b="1" dirty="0"/>
              <a:t>Also listed on the hand-out of resources.</a:t>
            </a:r>
          </a:p>
          <a:p>
            <a:pPr marL="0" lvl="0" indent="0"/>
            <a:endParaRPr lang="en-US" altLang="en-US" b="1" dirty="0"/>
          </a:p>
          <a:p>
            <a:pPr marL="0" lvl="0" indent="0"/>
            <a:r>
              <a:rPr lang="en-US" altLang="en-US" b="1" dirty="0"/>
              <a:t>Talks about need for screeners, procedural considerations, how to select a screener and ethical and legal considerations.  Even if you are using a screener, this can be a helpful tool.</a:t>
            </a:r>
            <a:endParaRPr lang="en-US" altLang="en-US" dirty="0"/>
          </a:p>
        </p:txBody>
      </p:sp>
      <p:sp>
        <p:nvSpPr>
          <p:cNvPr id="148483"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a:ea typeface="ＭＳ Ｐゴシック" charset="-128"/>
              </a:defRPr>
            </a:lvl5pPr>
          </a:lstStyle>
          <a:p>
            <a:pPr marL="0" lvl="0" indent="0" algn="r" eaLnBrk="1" hangingPunct="1"/>
            <a:fld id="{05202331-53A6-422D-B830-D985D362C21D}" type="slidenum">
              <a:rPr lang="en-US" altLang="en-US" sz="1200"/>
              <a:t>30</a:t>
            </a:fld>
            <a:endParaRPr lang="en-US" altLang="en-US" sz="1200"/>
          </a:p>
        </p:txBody>
      </p:sp>
    </p:spTree>
    <p:extLst>
      <p:ext uri="{BB962C8B-B14F-4D97-AF65-F5344CB8AC3E}">
        <p14:creationId xmlns:p14="http://schemas.microsoft.com/office/powerpoint/2010/main" val="59129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Participants will hear from representatives of the Mount Abe Union Supervisory District VTPBIS about their use of Universal Screening tools and implications for using these tools to support students in their schools and district-wide.</a:t>
            </a:r>
            <a:endParaRPr lang="en-US" dirty="0"/>
          </a:p>
          <a:p>
            <a:endParaRPr lang="en-US" dirty="0"/>
          </a:p>
          <a:p>
            <a:r>
              <a:rPr lang="en-US" dirty="0"/>
              <a:t>Recovery plan has indicated universal screener as a method to integrate students back into school.  Social emotional functioning, engagement and academic success.  Universal screeners can help facilitate all of these – also staff wellbeing.  Equity and inclusion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349510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Inventory mapping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31</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503351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p:cNvSpPr>
            <a:spLocks noGrp="1" noRot="1" noChangeAspect="1" noTextEdit="1"/>
          </p:cNvSpPr>
          <p:nvPr>
            <p:ph type="sldImg" idx="2"/>
          </p:nvPr>
        </p:nvSpPr>
        <p:spPr>
          <a:xfrm>
            <a:off x="1104900" y="696913"/>
            <a:ext cx="4648200" cy="3486150"/>
          </a:xfrm>
          <a:prstGeom prst="rect">
            <a:avLst/>
          </a:prstGeom>
          <a:noFill/>
          <a:ln>
            <a:miter lim="800000"/>
          </a:ln>
        </p:spPr>
      </p:sp>
      <p:sp>
        <p:nvSpPr>
          <p:cNvPr id="241666" name="Notes Placeholder 2"/>
          <p:cNvSpPr>
            <a:spLocks noGrp="1"/>
          </p:cNvSpPr>
          <p:nvPr>
            <p:ph type="body" idx="3"/>
          </p:nvPr>
        </p:nvSpPr>
        <p:spPr>
          <a:xfrm>
            <a:off x="685800" y="4416425"/>
            <a:ext cx="5486400" cy="4183063"/>
          </a:xfrm>
          <a:prstGeom prst="rect">
            <a:avLst/>
          </a:prstGeom>
          <a:noFill/>
          <a:ln w="9525">
            <a:noFill/>
            <a:miter lim="800000"/>
          </a:ln>
        </p:spPr>
        <p:txBody>
          <a:bodyPr vert="horz" wrap="square" lIns="91428" tIns="45715" rIns="91428" bIns="45715" anchor="t"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indent="0"/>
            <a:endParaRPr/>
          </a:p>
        </p:txBody>
      </p:sp>
      <p:sp>
        <p:nvSpPr>
          <p:cNvPr id="241667" name="Slide Number Placeholder 3"/>
          <p:cNvSpPr>
            <a:spLocks noGrp="1"/>
          </p:cNvSpPr>
          <p:nvPr>
            <p:ph type="sldNum"/>
          </p:nvPr>
        </p:nvSpPr>
        <p:spPr>
          <a:xfrm>
            <a:off x="3884613" y="8829675"/>
            <a:ext cx="2971800" cy="465138"/>
          </a:xfrm>
          <a:prstGeom prst="rect">
            <a:avLst/>
          </a:prstGeom>
          <a:noFill/>
          <a:ln>
            <a:noFill/>
            <a:miter lim="800000"/>
          </a:ln>
        </p:spPr>
        <p:txBody>
          <a:bodyPr lIns="91428" tIns="45715" rIns="91428" bIns="45715" anchor="b" anchorCtr="0">
            <a:noAutofit/>
          </a:bodyPr>
          <a:lstStyle>
            <a:lvl1pPr marL="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ea typeface="ＭＳ Ｐゴシック" charset="-128"/>
              </a:defRPr>
            </a:lvl1pPr>
            <a:lvl2pPr marL="4572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2pPr>
            <a:lvl3pPr marL="9144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3pPr>
            <a:lvl4pPr marL="13716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4pPr>
            <a:lvl5pPr marL="1828800" indent="0" algn="l" defTabSz="9144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Arial"/>
              </a:defRPr>
            </a:lvl5pPr>
          </a:lstStyle>
          <a:p>
            <a:pPr marL="0" lvl="0" indent="0" algn="r" eaLnBrk="1" hangingPunct="1">
              <a:spcBef>
                <a:spcPct val="0"/>
              </a:spcBef>
            </a:pPr>
            <a:fld id="{86C75D15-D629-4611-936E-2A096E80D775}" type="slidenum">
              <a:rPr lang="en-US" altLang="en-US"/>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C464CA-2BC4-DF47-8912-6DD1E16B1405}" type="slidenum">
              <a:rPr lang="en-US" smtClean="0"/>
              <a:t>33</a:t>
            </a:fld>
            <a:endParaRPr lang="en-US"/>
          </a:p>
        </p:txBody>
      </p:sp>
    </p:spTree>
    <p:extLst>
      <p:ext uri="{BB962C8B-B14F-4D97-AF65-F5344CB8AC3E}">
        <p14:creationId xmlns:p14="http://schemas.microsoft.com/office/powerpoint/2010/main" val="2407288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a:t>
            </a:r>
          </a:p>
          <a:p>
            <a:r>
              <a:rPr lang="en-US" dirty="0" err="1"/>
              <a:t>WestEd</a:t>
            </a:r>
            <a:endParaRPr lang="en-US" dirty="0"/>
          </a:p>
          <a:p>
            <a:r>
              <a:rPr lang="en-US" dirty="0"/>
              <a:t>Kym </a:t>
            </a:r>
            <a:r>
              <a:rPr lang="en-US" dirty="0" err="1"/>
              <a:t>Asam</a:t>
            </a:r>
            <a:endParaRPr lang="en-US" dirty="0"/>
          </a:p>
          <a:p>
            <a:r>
              <a:rPr lang="en-US" dirty="0"/>
              <a:t>AIR</a:t>
            </a:r>
          </a:p>
          <a:p>
            <a:r>
              <a:rPr lang="en-US" dirty="0"/>
              <a:t>Harvard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34</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60311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in the chat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4</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1840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of all school age kids have some kind of internalizing issues (shy, withdrawn) or acting out behaviors (aggressions, non-compliance – or both.  White dominant culture – cultural context.  Look at behaviors through white lens – national experts examining current screeners to evaluate whether or not they define internalizing and externalizing behavior through a white dominant cultural lens.</a:t>
            </a:r>
          </a:p>
          <a:p>
            <a:r>
              <a:rPr lang="en-US" dirty="0"/>
              <a:t>20% mild to severe. This is a concern for all educators because less than 1% go on to receive special ed. Commitment to tiered systems so important. </a:t>
            </a:r>
          </a:p>
          <a:p>
            <a:endParaRPr lang="en-US" dirty="0"/>
          </a:p>
          <a:p>
            <a:r>
              <a:rPr lang="en-US" dirty="0"/>
              <a:t>This is everyone’s problems. Won't be addressed by referrals. That's why tiered systems of support are so important.  This is also an issue of equity.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5</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42468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It is clear that we have the biggest challenges in education right now. Between the predictions about our ability to catch up academically, the loss of many connections over the last year, the tension about racism in education after the murders of George Floyd and others.  Universal screening can allow us to have an objective lens of how students are doing and also validate the successes of students.</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We are beyond the normalcy bias which means that we expect things will continue in the future the way they typically occurred in the past – continue to be “normal”). </a:t>
            </a: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A6F536A-C0EF-2647-B46D-35445453D4CA}" type="slidenum">
              <a:rPr kumimoji="0" lang="en-US" altLang="en-US" sz="1200" b="0" i="0" u="none" strike="noStrike" kern="1200" cap="none" spc="0" normalizeH="0" baseline="0" noProof="0" smtClean="0">
                <a:ln>
                  <a:noFill/>
                </a:ln>
                <a:solidFill>
                  <a:schemeClr val="tx1"/>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6</a:t>
            </a:fld>
            <a:endParaRPr kumimoji="0" lang="en-US" altLang="en-US" sz="1200" b="0" i="0" u="none" strike="noStrike" kern="1200" cap="none" spc="0" normalizeH="0" baseline="0" noProof="0">
              <a:ln>
                <a:noFill/>
              </a:ln>
              <a:solidFill>
                <a:schemeClr val="tx1"/>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22482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de8b6fe6aa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de8b6fe6a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US" sz="1800" dirty="0">
                <a:solidFill>
                  <a:schemeClr val="dk1"/>
                </a:solidFill>
              </a:rPr>
              <a:t>exists when educational policies, practices, interactions, and resources are </a:t>
            </a:r>
            <a:r>
              <a:rPr lang="en-US" sz="1800" b="1" dirty="0">
                <a:solidFill>
                  <a:schemeClr val="dk1"/>
                </a:solidFill>
              </a:rPr>
              <a:t>representative</a:t>
            </a:r>
            <a:r>
              <a:rPr lang="en-US" sz="1800" dirty="0">
                <a:solidFill>
                  <a:schemeClr val="dk1"/>
                </a:solidFill>
              </a:rPr>
              <a:t> of, constructed by, and responsive to all people so that </a:t>
            </a:r>
          </a:p>
          <a:p>
            <a:pPr marL="0" indent="0">
              <a:buClr>
                <a:schemeClr val="dk1"/>
              </a:buClr>
              <a:buSzPts val="1100"/>
              <a:buNone/>
            </a:pPr>
            <a:r>
              <a:rPr lang="en-US" sz="1800" dirty="0">
                <a:solidFill>
                  <a:schemeClr val="dk1"/>
                </a:solidFill>
              </a:rPr>
              <a:t>EACH INDIVIDUAL has </a:t>
            </a:r>
            <a:r>
              <a:rPr lang="en-US" sz="1800" b="1" dirty="0">
                <a:solidFill>
                  <a:schemeClr val="dk1"/>
                </a:solidFill>
              </a:rPr>
              <a:t>access </a:t>
            </a:r>
            <a:r>
              <a:rPr lang="en-US" sz="1800" dirty="0">
                <a:solidFill>
                  <a:schemeClr val="dk1"/>
                </a:solidFill>
              </a:rPr>
              <a:t>to, </a:t>
            </a:r>
            <a:r>
              <a:rPr lang="en-US" sz="1800" b="1" dirty="0">
                <a:solidFill>
                  <a:schemeClr val="dk1"/>
                </a:solidFill>
              </a:rPr>
              <a:t>meaningfully participates</a:t>
            </a:r>
            <a:r>
              <a:rPr lang="en-US" sz="1800" dirty="0">
                <a:solidFill>
                  <a:schemeClr val="dk1"/>
                </a:solidFill>
              </a:rPr>
              <a:t> in, AND has </a:t>
            </a:r>
            <a:r>
              <a:rPr lang="en-US" sz="1800" b="1" dirty="0">
                <a:solidFill>
                  <a:schemeClr val="dk1"/>
                </a:solidFill>
              </a:rPr>
              <a:t>positive outcomes</a:t>
            </a:r>
            <a:r>
              <a:rPr lang="en-US" sz="1800" dirty="0">
                <a:solidFill>
                  <a:schemeClr val="dk1"/>
                </a:solidFill>
              </a:rPr>
              <a:t> from high-quality learning experiences, regardless of individual characteristics and group memberships. </a:t>
            </a:r>
          </a:p>
          <a:p>
            <a:pPr marL="0" indent="0">
              <a:buClr>
                <a:schemeClr val="dk1"/>
              </a:buClr>
              <a:buSzPts val="1100"/>
              <a:buNone/>
            </a:pPr>
            <a:r>
              <a:rPr lang="en-US" sz="1800" dirty="0">
                <a:solidFill>
                  <a:schemeClr val="dk1"/>
                </a:solidFill>
              </a:rPr>
              <a:t>(Fraser, 2008; Great Lakes Equity Center, 2012)</a:t>
            </a:r>
          </a:p>
          <a:p>
            <a:pPr marL="0" indent="0">
              <a:buClr>
                <a:schemeClr val="dk1"/>
              </a:buClr>
              <a:buSzPts val="1100"/>
              <a:buNone/>
            </a:pPr>
            <a:endParaRPr lang="en-US" sz="1800" dirty="0">
              <a:solidFill>
                <a:schemeClr val="dk1"/>
              </a:solidFill>
            </a:endParaRPr>
          </a:p>
          <a:p>
            <a:pPr marL="0" indent="0">
              <a:buClr>
                <a:schemeClr val="dk1"/>
              </a:buClr>
              <a:buSzPts val="1100"/>
              <a:buNone/>
            </a:pPr>
            <a:r>
              <a:rPr lang="en-US" sz="1800" dirty="0">
                <a:solidFill>
                  <a:schemeClr val="dk1"/>
                </a:solidFill>
              </a:rPr>
              <a:t>…means that EVERY CHILD receives whatever she/he/they need to develop to her/his/their full academic and social potential and to thrive academically and social-emotionally. </a:t>
            </a:r>
            <a:r>
              <a:rPr lang="en-US" sz="1800" b="1" i="1" dirty="0">
                <a:solidFill>
                  <a:schemeClr val="dk1"/>
                </a:solidFill>
              </a:rPr>
              <a:t>Every</a:t>
            </a:r>
            <a:r>
              <a:rPr lang="en-US" sz="1800" b="1" dirty="0">
                <a:solidFill>
                  <a:schemeClr val="dk1"/>
                </a:solidFill>
              </a:rPr>
              <a:t> child, </a:t>
            </a:r>
            <a:r>
              <a:rPr lang="en-US" sz="1800" b="1" i="1" dirty="0">
                <a:solidFill>
                  <a:schemeClr val="dk1"/>
                </a:solidFill>
              </a:rPr>
              <a:t>every</a:t>
            </a:r>
            <a:r>
              <a:rPr lang="en-US" sz="1800" b="1" dirty="0">
                <a:solidFill>
                  <a:schemeClr val="dk1"/>
                </a:solidFill>
              </a:rPr>
              <a:t> day. Period.</a:t>
            </a:r>
            <a:r>
              <a:rPr lang="en-US" sz="1800" dirty="0">
                <a:solidFill>
                  <a:schemeClr val="dk1"/>
                </a:solidFill>
              </a:rPr>
              <a:t> </a:t>
            </a:r>
          </a:p>
          <a:p>
            <a:pPr marL="0" indent="0">
              <a:buClr>
                <a:schemeClr val="dk1"/>
              </a:buClr>
              <a:buSzPts val="1100"/>
              <a:buNone/>
            </a:pPr>
            <a:r>
              <a:rPr lang="en-US" sz="1800" dirty="0">
                <a:solidFill>
                  <a:schemeClr val="dk1"/>
                </a:solidFill>
              </a:rPr>
              <a:t>(Aguilar, 2020)</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c5cf51f51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c5cf51f51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9ECCB59-EF75-5941-B898-5D702D9BE2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71A5E510-E4C4-624C-AAF0-4979957E98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800" dirty="0">
                <a:ea typeface="ＭＳ Ｐゴシック" panose="020B0600070205080204" pitchFamily="34" charset="-128"/>
              </a:rPr>
              <a:t>Why – consistent response for students and staff which contributes to equity</a:t>
            </a:r>
          </a:p>
          <a:p>
            <a:endParaRPr lang="en-US" altLang="en-US" sz="1800" dirty="0">
              <a:ea typeface="ＭＳ Ｐゴシック" panose="020B0600070205080204" pitchFamily="34" charset="-128"/>
            </a:endParaRPr>
          </a:p>
          <a:p>
            <a:r>
              <a:rPr lang="en-US" altLang="en-US" sz="1800" dirty="0">
                <a:ea typeface="ＭＳ Ｐゴシック" panose="020B0600070205080204" pitchFamily="34" charset="-128"/>
              </a:rPr>
              <a:t>Clearly articulated plan and framework.  Regardless of the level of intervention that a student needs, they continue to have access to universal supports.  </a:t>
            </a:r>
          </a:p>
          <a:p>
            <a:endParaRPr lang="en-US" altLang="en-US" sz="1800" dirty="0">
              <a:ea typeface="ＭＳ Ｐゴシック" panose="020B0600070205080204" pitchFamily="34" charset="-128"/>
            </a:endParaRPr>
          </a:p>
          <a:p>
            <a:r>
              <a:rPr lang="en-US" altLang="en-US" sz="1800" dirty="0">
                <a:ea typeface="ＭＳ Ｐゴシック" panose="020B0600070205080204" pitchFamily="34" charset="-128"/>
              </a:rPr>
              <a:t>Review of data to demonstrate success and challenges. Looking at data through the lens of equity and inclusion.</a:t>
            </a:r>
          </a:p>
        </p:txBody>
      </p:sp>
      <p:sp>
        <p:nvSpPr>
          <p:cNvPr id="41988" name="Slide Number Placeholder 3">
            <a:extLst>
              <a:ext uri="{FF2B5EF4-FFF2-40B4-BE49-F238E27FC236}">
                <a16:creationId xmlns:a16="http://schemas.microsoft.com/office/drawing/2014/main" id="{EEA95DED-C63A-1E4F-9238-83BFE8FFB2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a:fld id="{002AC003-B958-CA42-9DB4-9E37CADB80DB}" type="slidenum">
              <a:rPr lang="en-US" altLang="en-US" sz="1200">
                <a:solidFill>
                  <a:srgbClr val="000000"/>
                </a:solidFill>
                <a:latin typeface="Calibri" panose="020F0502020204030204" pitchFamily="34" charset="0"/>
              </a:rPr>
              <a:pPr defTabSz="914400"/>
              <a:t>9</a:t>
            </a:fld>
            <a:endParaRPr lang="en-US" altLang="en-US" sz="1200">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Vertical Text Placeholder 2"/>
          <p:cNvSpPr>
            <a:spLocks noGrp="1"/>
          </p:cNvSpPr>
          <p:nvPr>
            <p:ph type="body" orient="vert" idx="1"/>
            <p:custDataLst>
              <p:tags r:id="rId2"/>
            </p:custDataLst>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dirty="0"/>
          </a:p>
        </p:txBody>
      </p:sp>
      <p:sp>
        <p:nvSpPr>
          <p:cNvPr id="4" name="Date Placeholder 9">
            <a:extLst>
              <a:ext uri="{FF2B5EF4-FFF2-40B4-BE49-F238E27FC236}">
                <a16:creationId xmlns:a16="http://schemas.microsoft.com/office/drawing/2014/main" id="{62730ED0-3C89-4D4B-8B01-01078EE776A7}"/>
              </a:ext>
            </a:extLst>
          </p:cNvPr>
          <p:cNvSpPr>
            <a:spLocks noGrp="1"/>
          </p:cNvSpPr>
          <p:nvPr>
            <p:ph type="dt" sz="half" idx="10"/>
          </p:nvPr>
        </p:nvSpPr>
        <p:spPr/>
        <p:txBody>
          <a:bodyPr/>
          <a:lstStyle>
            <a:lvl1pPr>
              <a:defRPr>
                <a:solidFill>
                  <a:schemeClr val="tx1">
                    <a:tint val="75000"/>
                  </a:schemeClr>
                </a:solidFill>
                <a:latin typeface="Corbel" charset="0"/>
                <a:ea typeface="ＭＳ Ｐゴシック" charset="-128"/>
                <a:cs typeface="ＭＳ Ｐゴシック" charset="-128"/>
              </a:defRPr>
            </a:lvl1pPr>
          </a:lstStyle>
          <a:p>
            <a:pPr>
              <a:defRPr/>
            </a:pPr>
            <a:endParaRPr lang="en-US"/>
          </a:p>
        </p:txBody>
      </p:sp>
      <p:sp>
        <p:nvSpPr>
          <p:cNvPr id="5" name="Footer Placeholder 21">
            <a:extLst>
              <a:ext uri="{FF2B5EF4-FFF2-40B4-BE49-F238E27FC236}">
                <a16:creationId xmlns:a16="http://schemas.microsoft.com/office/drawing/2014/main" id="{AD43C126-3E47-844D-9CCD-A98A5080C1C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B64CA6B-FB53-0A40-987F-B596F8422CCA}"/>
              </a:ext>
            </a:extLst>
          </p:cNvPr>
          <p:cNvSpPr>
            <a:spLocks noGrp="1"/>
          </p:cNvSpPr>
          <p:nvPr>
            <p:ph type="sldNum" sz="quarter" idx="12"/>
          </p:nvPr>
        </p:nvSpPr>
        <p:spPr/>
        <p:txBody>
          <a:bodyPr/>
          <a:lstStyle>
            <a:lvl1pPr>
              <a:defRPr/>
            </a:lvl1pPr>
          </a:lstStyle>
          <a:p>
            <a:pPr>
              <a:defRPr/>
            </a:pPr>
            <a:fld id="{C7D10B36-2CA4-D648-94DF-42F4F5182A0C}" type="slidenum">
              <a:rPr lang="en-US" altLang="en-US"/>
              <a:pPr>
                <a:defRPr/>
              </a:pPr>
              <a:t>‹#›</a:t>
            </a:fld>
            <a:endParaRPr lang="en-US" altLang="en-US"/>
          </a:p>
        </p:txBody>
      </p:sp>
    </p:spTree>
    <p:extLst>
      <p:ext uri="{BB962C8B-B14F-4D97-AF65-F5344CB8AC3E}">
        <p14:creationId xmlns:p14="http://schemas.microsoft.com/office/powerpoint/2010/main" val="23374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5074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solidFill>
            <a:srgbClr val="5D81FF"/>
          </a:solidFill>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custDataLst>
              <p:tags r:id="rId4"/>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custDataLst>
              <p:tags r:id="rId5"/>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4"/>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custDataLst>
              <p:tags r:id="rId5"/>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custDataLst>
              <p:tags r:id="rId6"/>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3"/>
          <p:cNvSpPr>
            <a:spLocks noGrp="1"/>
          </p:cNvSpPr>
          <p:nvPr>
            <p:ph type="dt" sz="half" idx="10"/>
            <p:custDataLst>
              <p:tags r:id="rId2"/>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4" name="Footer Placeholder 4"/>
          <p:cNvSpPr>
            <a:spLocks noGrp="1"/>
          </p:cNvSpPr>
          <p:nvPr>
            <p:ph type="ftr" sz="quarter" idx="11"/>
            <p:custDataLst>
              <p:tags r:id="rId3"/>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3" name="Footer Placeholder 4"/>
          <p:cNvSpPr>
            <a:spLocks noGrp="1"/>
          </p:cNvSpPr>
          <p:nvPr>
            <p:ph type="ftr" sz="quarter" idx="11"/>
            <p:custDataLst>
              <p:tags r:id="rId2"/>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ＭＳ Ｐゴシック" pitchFamily="-84" charset="-128"/>
                <a:cs typeface="ＭＳ Ｐゴシック" pitchFamily="-84" charset="-128"/>
              </a:rPr>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5.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Title Placeholder 1"/>
          <p:cNvSpPr>
            <a:spLocks noGrp="1"/>
          </p:cNvSpPr>
          <p:nvPr>
            <p:ph type="title"/>
            <p:custDataLst>
              <p:tags r:id="rId15"/>
            </p:custDataLst>
          </p:nvPr>
        </p:nvSpPr>
        <p:spPr>
          <a:xfrm>
            <a:off x="457200" y="274638"/>
            <a:ext cx="8229600" cy="1143000"/>
          </a:xfrm>
          <a:prstGeom prst="rect">
            <a:avLst/>
          </a:prstGeom>
          <a:noFill/>
          <a:ln>
            <a:noFill/>
            <a:miter lim="800000"/>
          </a:ln>
        </p:spPr>
        <p:txBody>
          <a:bodyPr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t>Click to edit Master title style</a:t>
            </a:r>
          </a:p>
        </p:txBody>
      </p:sp>
      <p:sp>
        <p:nvSpPr>
          <p:cNvPr id="60419" name="Text Placeholder 2"/>
          <p:cNvSpPr>
            <a:spLocks noGrp="1"/>
          </p:cNvSpPr>
          <p:nvPr>
            <p:ph type="body" idx="1"/>
            <p:custDataLst>
              <p:tags r:id="rId16"/>
            </p:custDataLst>
          </p:nvPr>
        </p:nvSpPr>
        <p:spPr>
          <a:xfrm>
            <a:off x="457200" y="1600200"/>
            <a:ext cx="8229600" cy="4525963"/>
          </a:xfrm>
          <a:prstGeom prst="rect">
            <a:avLst/>
          </a:prstGeom>
          <a:noFill/>
          <a:ln>
            <a:noFill/>
            <a:miter lim="800000"/>
          </a:ln>
        </p:spPr>
        <p:txBody>
          <a:bodyPr>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60420"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rgbClr val="898989"/>
              </a:solidFill>
              <a:effectLst/>
              <a:uLnTx/>
              <a:uFillTx/>
              <a:latin typeface="Calibri" charset="0"/>
              <a:ea typeface="ＭＳ Ｐゴシック" charset="-128"/>
              <a:cs typeface="ＭＳ Ｐゴシック" charset="0"/>
            </a:endParaRPr>
          </a:p>
        </p:txBody>
      </p:sp>
      <p:sp>
        <p:nvSpPr>
          <p:cNvPr id="60421"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ct val="0"/>
              </a:spcBef>
              <a:spcAft>
                <a:spcPct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0422"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C801737-318C-8C46-8D23-E70911167E6D}" type="slidenum">
              <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rgbClr val="898989"/>
              </a:solidFill>
              <a:effectLst/>
              <a:uLnTx/>
              <a:uFillTx/>
              <a:latin typeface="Calibri" charset="0"/>
              <a:ea typeface="ＭＳ Ｐゴシック" charset="-128"/>
              <a:cs typeface="+mn-cs"/>
            </a:endParaRPr>
          </a:p>
        </p:txBody>
      </p:sp>
    </p:spTree>
  </p:cSld>
  <p:clrMap bg1="lt1" tx1="dk1" bg2="lt2" tx2="dk2" accent1="accent1" accent2="accent2" accent3="accent3" accent4="accent4" accent5="accent5" accent6="accent6" hlink="hlink" folHlink="folHlink"/>
  <p:sldLayoutIdLst>
    <p:sldLayoutId id="2147488624" r:id="rId1"/>
    <p:sldLayoutId id="2147488625" r:id="rId2"/>
    <p:sldLayoutId id="2147488626" r:id="rId3"/>
    <p:sldLayoutId id="2147488627" r:id="rId4"/>
    <p:sldLayoutId id="2147488628" r:id="rId5"/>
    <p:sldLayoutId id="2147488629" r:id="rId6"/>
    <p:sldLayoutId id="2147488630" r:id="rId7"/>
    <p:sldLayoutId id="2147488631" r:id="rId8"/>
    <p:sldLayoutId id="2147488632" r:id="rId9"/>
    <p:sldLayoutId id="2147488633" r:id="rId10"/>
    <p:sldLayoutId id="2147488634" r:id="rId11"/>
    <p:sldLayoutId id="2147488635" r:id="rId12"/>
    <p:sldLayoutId id="2147488636" r:id="rId13"/>
  </p:sldLayoutIdLst>
  <p:transition/>
  <p:txStyles>
    <p:titleStyle>
      <a:lvl1pPr marL="0" indent="0" algn="ctr" defTabSz="457200" rtl="0" eaLnBrk="0" fontAlgn="base" hangingPunct="0">
        <a:lnSpc>
          <a:spcPct val="100000"/>
        </a:lnSpc>
        <a:spcBef>
          <a:spcPct val="0"/>
        </a:spcBef>
        <a:spcAft>
          <a:spcPct val="0"/>
        </a:spcAft>
        <a:buClrTx/>
        <a:buSzTx/>
        <a:buFontTx/>
        <a:buNone/>
        <a:defRPr kumimoji="0" sz="4400" b="0" i="0" u="none" kern="1200" baseline="0">
          <a:solidFill>
            <a:schemeClr val="tx1"/>
          </a:solidFill>
          <a:effectLst/>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sz="4400">
          <a:solidFill>
            <a:schemeClr val="tx1"/>
          </a:solidFill>
          <a:latin typeface="Calibri" pitchFamily="-84" charset="0"/>
          <a:ea typeface="ＭＳ Ｐゴシック" pitchFamily="-84" charset="-128"/>
          <a:cs typeface="ＭＳ Ｐゴシック" pitchFamily="-84" charset="-128"/>
        </a:defRPr>
      </a:lvl9pPr>
    </p:titleStyle>
    <p:body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3200" b="0" i="0" u="none" kern="1200" baseline="0">
          <a:solidFill>
            <a:schemeClr val="tx1"/>
          </a:solidFill>
          <a:effectLst/>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800" b="0" i="0" u="none" kern="1200" baseline="0">
          <a:solidFill>
            <a:schemeClr val="tx1"/>
          </a:solidFill>
          <a:effectLst/>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400" b="0" i="0" u="none" kern="1200" baseline="0">
          <a:solidFill>
            <a:schemeClr val="tx1"/>
          </a:solidFill>
          <a:effectLst/>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sz="2000" b="0" i="0" u="none" kern="1200" baseline="0">
          <a:solidFill>
            <a:schemeClr val="tx1"/>
          </a:solidFill>
          <a:effectLst/>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global.website-files.com/5d3725188825e071f1670246/5eb435206705b2123f3c6b82_Universal%20Screening%202019%20RDQ%20Brief2.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hyperlink" Target="https://www.pbisvermont.org/training-resources/vtpbis-annual-foru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bisvermont.org/wp-content/uploads/2021/08/SELScreeners-and-Survey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3.w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4.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52.xml"/><Relationship Id="rId7" Type="http://schemas.openxmlformats.org/officeDocument/2006/relationships/diagramLayout" Target="../diagrams/layout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diagramData" Target="../diagrams/data2.xml"/><Relationship Id="rId5" Type="http://schemas.openxmlformats.org/officeDocument/2006/relationships/notesSlide" Target="../notesSlides/notesSlide25.xml"/><Relationship Id="rId10" Type="http://schemas.microsoft.com/office/2007/relationships/diagramDrawing" Target="../diagrams/drawing2.xml"/><Relationship Id="rId4" Type="http://schemas.openxmlformats.org/officeDocument/2006/relationships/slideLayout" Target="../slideLayouts/slideLayout2.xml"/><Relationship Id="rId9" Type="http://schemas.openxmlformats.org/officeDocument/2006/relationships/diagramColors" Target="../diagrams/colors2.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55.xml"/><Relationship Id="rId7" Type="http://schemas.openxmlformats.org/officeDocument/2006/relationships/diagramLayout" Target="../diagrams/layout3.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diagramData" Target="../diagrams/data3.xml"/><Relationship Id="rId5" Type="http://schemas.openxmlformats.org/officeDocument/2006/relationships/notesSlide" Target="../notesSlides/notesSlide26.xml"/><Relationship Id="rId10" Type="http://schemas.microsoft.com/office/2007/relationships/diagramDrawing" Target="../diagrams/drawing3.xml"/><Relationship Id="rId4" Type="http://schemas.openxmlformats.org/officeDocument/2006/relationships/slideLayout" Target="../slideLayouts/slideLayout2.xml"/><Relationship Id="rId9" Type="http://schemas.openxmlformats.org/officeDocument/2006/relationships/diagramColors" Target="../diagrams/colors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hyperlink" Target="https://www.ci3t.org/screening" TargetMode="Externa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59.xml"/><Relationship Id="rId7" Type="http://schemas.openxmlformats.org/officeDocument/2006/relationships/diagramLayout" Target="../diagrams/layout4.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diagramData" Target="../diagrams/data4.xml"/><Relationship Id="rId11" Type="http://schemas.openxmlformats.org/officeDocument/2006/relationships/hyperlink" Target="https://www.pbisvermont.org/wp-content/uploads/2017/08/Social-Emotional-Behavioral-FINAL.docx" TargetMode="External"/><Relationship Id="rId5" Type="http://schemas.openxmlformats.org/officeDocument/2006/relationships/notesSlide" Target="../notesSlides/notesSlide28.xml"/><Relationship Id="rId10" Type="http://schemas.microsoft.com/office/2007/relationships/diagramDrawing" Target="../diagrams/drawing4.xml"/><Relationship Id="rId4" Type="http://schemas.openxmlformats.org/officeDocument/2006/relationships/slideLayout" Target="../slideLayouts/slideLayout2.xml"/><Relationship Id="rId9" Type="http://schemas.openxmlformats.org/officeDocument/2006/relationships/diagramColors" Target="../diagrams/colors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smhcollaborative.org/wp-content/uploads/2019/11/universalscreening.pdf" TargetMode="External"/><Relationship Id="rId3" Type="http://schemas.openxmlformats.org/officeDocument/2006/relationships/tags" Target="../tags/tag62.xml"/><Relationship Id="rId7" Type="http://schemas.openxmlformats.org/officeDocument/2006/relationships/image" Target="../media/image15.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29.xml"/><Relationship Id="rId5" Type="http://schemas.openxmlformats.org/officeDocument/2006/relationships/slideLayout" Target="../slideLayouts/slideLayout7.xml"/><Relationship Id="rId4" Type="http://schemas.openxmlformats.org/officeDocument/2006/relationships/tags" Target="../tags/tag6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31.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19.tiff"/><Relationship Id="rId12" Type="http://schemas.openxmlformats.org/officeDocument/2006/relationships/image" Target="../media/image2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notesSlide" Target="../notesSlides/notesSlide33.xml"/><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p:cNvSpPr>
          <p:nvPr>
            <p:ph idx="1"/>
            <p:custDataLst>
              <p:tags r:id="rId2"/>
            </p:custDataLst>
          </p:nvPr>
        </p:nvSpPr>
        <p:spPr>
          <a:xfrm>
            <a:off x="266700" y="530225"/>
            <a:ext cx="8610600" cy="5257800"/>
          </a:xfrm>
          <a:prstGeom prst="rect">
            <a:avLst/>
          </a:prstGeom>
          <a:noFill/>
          <a:ln>
            <a:miter lim="800000"/>
          </a:ln>
        </p:spPr>
        <p:txBody>
          <a:bodyPr vert="horz" wrap="square" lIns="92075" tIns="46038" rIns="92075" bIns="46038"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indent="0" algn="ctr">
              <a:buNone/>
            </a:pPr>
            <a:r>
              <a:rPr lang="en-US" altLang="en-US" sz="4000" b="1" dirty="0">
                <a:solidFill>
                  <a:srgbClr val="00B050"/>
                </a:solidFill>
              </a:rPr>
              <a:t>Universal Screening for Behavior and Implications for Interventions</a:t>
            </a:r>
            <a:br>
              <a:rPr lang="en-US" sz="4000" b="1" dirty="0">
                <a:solidFill>
                  <a:srgbClr val="006600"/>
                </a:solidFill>
              </a:rPr>
            </a:br>
            <a:endParaRPr lang="en-US" altLang="en-US" sz="4000" b="1" i="1" dirty="0">
              <a:solidFill>
                <a:srgbClr val="006600"/>
              </a:solidFill>
            </a:endParaRPr>
          </a:p>
        </p:txBody>
      </p:sp>
      <p:sp>
        <p:nvSpPr>
          <p:cNvPr id="143362" name="Rectangle 4"/>
          <p:cNvSpPr/>
          <p:nvPr>
            <p:custDataLst>
              <p:tags r:id="rId3"/>
            </p:custDataLst>
          </p:nvPr>
        </p:nvSpPr>
        <p:spPr>
          <a:xfrm>
            <a:off x="0" y="0"/>
            <a:ext cx="9144000" cy="1143000"/>
          </a:xfrm>
          <a:prstGeom prst="rect">
            <a:avLst/>
          </a:prstGeom>
          <a:noFill/>
          <a:ln>
            <a:noFill/>
            <a:miter lim="800000"/>
          </a:ln>
        </p:spPr>
        <p:txBody>
          <a:bodyPr lIns="92075" tIns="46038" rIns="92075" bIns="46038" anchor="b"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defTabSz="914400" eaLnBrk="1" hangingPunct="1">
              <a:spcBef>
                <a:spcPct val="0"/>
              </a:spcBef>
              <a:buFontTx/>
              <a:buNone/>
            </a:pPr>
            <a:endParaRPr lang="en-US" altLang="en-US" sz="5000">
              <a:latin typeface="Arial"/>
            </a:endParaRPr>
          </a:p>
        </p:txBody>
      </p:sp>
      <p:sp>
        <p:nvSpPr>
          <p:cNvPr id="143364" name="TextBox 1"/>
          <p:cNvSpPr/>
          <p:nvPr>
            <p:custDataLst>
              <p:tags r:id="rId4"/>
            </p:custDataLst>
          </p:nvPr>
        </p:nvSpPr>
        <p:spPr>
          <a:xfrm>
            <a:off x="721934" y="5345352"/>
            <a:ext cx="7660066" cy="1077218"/>
          </a:xfrm>
          <a:prstGeom prst="rect">
            <a:avLst/>
          </a:prstGeom>
          <a:noFill/>
          <a:ln>
            <a:noFill/>
            <a:miter lim="800000"/>
          </a:ln>
        </p:spPr>
        <p:txBody>
          <a:bodyPr wrap="square">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eaLnBrk="1" hangingPunct="1">
              <a:spcBef>
                <a:spcPct val="0"/>
              </a:spcBef>
              <a:buFontTx/>
              <a:buNone/>
            </a:pPr>
            <a:r>
              <a:rPr lang="en-US" altLang="en-US" dirty="0"/>
              <a:t>Presented by </a:t>
            </a:r>
          </a:p>
          <a:p>
            <a:pPr marL="0" lvl="0" indent="0" algn="ctr" defTabSz="914400" eaLnBrk="1" hangingPunct="1">
              <a:spcBef>
                <a:spcPct val="0"/>
              </a:spcBef>
              <a:buFontTx/>
              <a:buNone/>
            </a:pPr>
            <a:r>
              <a:rPr lang="en-US" altLang="en-US" dirty="0"/>
              <a:t>Kym Asam, LICSW and the MAUSD SEL Team</a:t>
            </a:r>
          </a:p>
        </p:txBody>
      </p:sp>
      <p:pic>
        <p:nvPicPr>
          <p:cNvPr id="3" name="Picture 2">
            <a:extLst>
              <a:ext uri="{FF2B5EF4-FFF2-40B4-BE49-F238E27FC236}">
                <a16:creationId xmlns:a16="http://schemas.microsoft.com/office/drawing/2014/main" id="{E085F7CB-FD0A-9148-82DA-6984F76A5D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2200" y="2057400"/>
            <a:ext cx="4017973" cy="3037979"/>
          </a:xfrm>
          <a:prstGeom prst="rect">
            <a:avLst/>
          </a:prstGeom>
        </p:spPr>
      </p:pic>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Diagram 2">
            <a:extLst>
              <a:ext uri="{FF2B5EF4-FFF2-40B4-BE49-F238E27FC236}">
                <a16:creationId xmlns:a16="http://schemas.microsoft.com/office/drawing/2014/main" id="{5E6DD1CE-105A-C944-A263-1FCAE6C22BD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117600"/>
            <a:ext cx="61341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Diagram 3">
            <a:extLst>
              <a:ext uri="{FF2B5EF4-FFF2-40B4-BE49-F238E27FC236}">
                <a16:creationId xmlns:a16="http://schemas.microsoft.com/office/drawing/2014/main" id="{F11D1E3A-7AF0-FD4F-8050-A42E6004BBC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76300"/>
            <a:ext cx="51816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012" name="Straight Connector 19">
            <a:extLst>
              <a:ext uri="{FF2B5EF4-FFF2-40B4-BE49-F238E27FC236}">
                <a16:creationId xmlns:a16="http://schemas.microsoft.com/office/drawing/2014/main" id="{FE1D89D9-3EFD-AD4C-B562-2E0E068362F2}"/>
              </a:ext>
            </a:extLst>
          </p:cNvPr>
          <p:cNvCxnSpPr>
            <a:cxnSpLocks noChangeShapeType="1"/>
          </p:cNvCxnSpPr>
          <p:nvPr/>
        </p:nvCxnSpPr>
        <p:spPr bwMode="auto">
          <a:xfrm rot="16200000" flipH="1">
            <a:off x="2667000" y="5307013"/>
            <a:ext cx="1371600" cy="304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3" name="Straight Connector 23">
            <a:extLst>
              <a:ext uri="{FF2B5EF4-FFF2-40B4-BE49-F238E27FC236}">
                <a16:creationId xmlns:a16="http://schemas.microsoft.com/office/drawing/2014/main" id="{A729CB83-7097-C64E-883C-1AF14DDAAF90}"/>
              </a:ext>
            </a:extLst>
          </p:cNvPr>
          <p:cNvCxnSpPr>
            <a:cxnSpLocks noChangeShapeType="1"/>
          </p:cNvCxnSpPr>
          <p:nvPr/>
        </p:nvCxnSpPr>
        <p:spPr bwMode="auto">
          <a:xfrm rot="5400000" flipH="1" flipV="1">
            <a:off x="2400300" y="4583113"/>
            <a:ext cx="26670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4" name="Straight Connector 25">
            <a:extLst>
              <a:ext uri="{FF2B5EF4-FFF2-40B4-BE49-F238E27FC236}">
                <a16:creationId xmlns:a16="http://schemas.microsoft.com/office/drawing/2014/main" id="{3751BE05-00EF-3C42-B375-340CADE935D4}"/>
              </a:ext>
            </a:extLst>
          </p:cNvPr>
          <p:cNvCxnSpPr>
            <a:cxnSpLocks noChangeShapeType="1"/>
          </p:cNvCxnSpPr>
          <p:nvPr/>
        </p:nvCxnSpPr>
        <p:spPr bwMode="auto">
          <a:xfrm rot="16200000" flipH="1">
            <a:off x="3695700" y="3744913"/>
            <a:ext cx="914400" cy="3810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5" name="Straight Connector 27">
            <a:extLst>
              <a:ext uri="{FF2B5EF4-FFF2-40B4-BE49-F238E27FC236}">
                <a16:creationId xmlns:a16="http://schemas.microsoft.com/office/drawing/2014/main" id="{89862BC1-4FF6-DD45-90EB-BEAC678F28EC}"/>
              </a:ext>
            </a:extLst>
          </p:cNvPr>
          <p:cNvCxnSpPr>
            <a:cxnSpLocks noChangeShapeType="1"/>
          </p:cNvCxnSpPr>
          <p:nvPr/>
        </p:nvCxnSpPr>
        <p:spPr bwMode="auto">
          <a:xfrm rot="5400000" flipH="1" flipV="1">
            <a:off x="3238500" y="3135313"/>
            <a:ext cx="23622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6" name="Straight Connector 29">
            <a:extLst>
              <a:ext uri="{FF2B5EF4-FFF2-40B4-BE49-F238E27FC236}">
                <a16:creationId xmlns:a16="http://schemas.microsoft.com/office/drawing/2014/main" id="{CA47BE4A-3DC2-EC41-AE2A-DCB156529D5D}"/>
              </a:ext>
            </a:extLst>
          </p:cNvPr>
          <p:cNvCxnSpPr>
            <a:cxnSpLocks noChangeShapeType="1"/>
          </p:cNvCxnSpPr>
          <p:nvPr/>
        </p:nvCxnSpPr>
        <p:spPr bwMode="auto">
          <a:xfrm rot="5400000" flipH="1" flipV="1">
            <a:off x="4533900" y="1638300"/>
            <a:ext cx="5334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7" name="Straight Connector 31">
            <a:extLst>
              <a:ext uri="{FF2B5EF4-FFF2-40B4-BE49-F238E27FC236}">
                <a16:creationId xmlns:a16="http://schemas.microsoft.com/office/drawing/2014/main" id="{FC1CF47B-9D7E-BC4A-8147-53A6F0ABBAF6}"/>
              </a:ext>
            </a:extLst>
          </p:cNvPr>
          <p:cNvCxnSpPr>
            <a:cxnSpLocks noChangeShapeType="1"/>
          </p:cNvCxnSpPr>
          <p:nvPr/>
        </p:nvCxnSpPr>
        <p:spPr bwMode="auto">
          <a:xfrm rot="5400000">
            <a:off x="4305301" y="4811712"/>
            <a:ext cx="2362200" cy="317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8" name="Straight Connector 33">
            <a:extLst>
              <a:ext uri="{FF2B5EF4-FFF2-40B4-BE49-F238E27FC236}">
                <a16:creationId xmlns:a16="http://schemas.microsoft.com/office/drawing/2014/main" id="{F14C303D-5F2B-AB48-8FDD-DB787E3858ED}"/>
              </a:ext>
            </a:extLst>
          </p:cNvPr>
          <p:cNvCxnSpPr>
            <a:cxnSpLocks noChangeShapeType="1"/>
          </p:cNvCxnSpPr>
          <p:nvPr/>
        </p:nvCxnSpPr>
        <p:spPr bwMode="auto">
          <a:xfrm rot="5400000" flipH="1" flipV="1">
            <a:off x="4800600" y="4849813"/>
            <a:ext cx="1828800" cy="457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19" name="Straight Connector 35">
            <a:extLst>
              <a:ext uri="{FF2B5EF4-FFF2-40B4-BE49-F238E27FC236}">
                <a16:creationId xmlns:a16="http://schemas.microsoft.com/office/drawing/2014/main" id="{B6EF5A48-D957-F148-8763-49E93272896B}"/>
              </a:ext>
            </a:extLst>
          </p:cNvPr>
          <p:cNvCxnSpPr>
            <a:cxnSpLocks noChangeShapeType="1"/>
          </p:cNvCxnSpPr>
          <p:nvPr/>
        </p:nvCxnSpPr>
        <p:spPr bwMode="auto">
          <a:xfrm rot="16200000" flipH="1">
            <a:off x="4991100" y="5116513"/>
            <a:ext cx="2438400" cy="533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0" name="Straight Connector 39">
            <a:extLst>
              <a:ext uri="{FF2B5EF4-FFF2-40B4-BE49-F238E27FC236}">
                <a16:creationId xmlns:a16="http://schemas.microsoft.com/office/drawing/2014/main" id="{45CF9D00-CB54-4546-8F6A-36D972BAD6DA}"/>
              </a:ext>
            </a:extLst>
          </p:cNvPr>
          <p:cNvCxnSpPr>
            <a:cxnSpLocks noChangeShapeType="1"/>
          </p:cNvCxnSpPr>
          <p:nvPr/>
        </p:nvCxnSpPr>
        <p:spPr bwMode="auto">
          <a:xfrm rot="16200000" flipH="1">
            <a:off x="4076700" y="2830513"/>
            <a:ext cx="2209800" cy="1524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1" name="Straight Connector 45">
            <a:extLst>
              <a:ext uri="{FF2B5EF4-FFF2-40B4-BE49-F238E27FC236}">
                <a16:creationId xmlns:a16="http://schemas.microsoft.com/office/drawing/2014/main" id="{2CFCE918-D591-AE44-AAEA-0D63D7847B78}"/>
              </a:ext>
            </a:extLst>
          </p:cNvPr>
          <p:cNvCxnSpPr>
            <a:cxnSpLocks noChangeShapeType="1"/>
          </p:cNvCxnSpPr>
          <p:nvPr/>
        </p:nvCxnSpPr>
        <p:spPr bwMode="auto">
          <a:xfrm flipV="1">
            <a:off x="4495800" y="1981200"/>
            <a:ext cx="228600" cy="762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2" name="Straight Connector 47">
            <a:extLst>
              <a:ext uri="{FF2B5EF4-FFF2-40B4-BE49-F238E27FC236}">
                <a16:creationId xmlns:a16="http://schemas.microsoft.com/office/drawing/2014/main" id="{7AD6DFB0-7D57-DA4B-B754-E282DF23BC83}"/>
              </a:ext>
            </a:extLst>
          </p:cNvPr>
          <p:cNvCxnSpPr>
            <a:cxnSpLocks noChangeShapeType="1"/>
          </p:cNvCxnSpPr>
          <p:nvPr/>
        </p:nvCxnSpPr>
        <p:spPr bwMode="auto">
          <a:xfrm rot="5400000" flipH="1" flipV="1">
            <a:off x="5181600" y="3706813"/>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cxnSp>
        <p:nvCxnSpPr>
          <p:cNvPr id="43023" name="Straight Connector 49">
            <a:extLst>
              <a:ext uri="{FF2B5EF4-FFF2-40B4-BE49-F238E27FC236}">
                <a16:creationId xmlns:a16="http://schemas.microsoft.com/office/drawing/2014/main" id="{BFE144A5-0EB8-D74D-AA08-66F4C6F4A668}"/>
              </a:ext>
            </a:extLst>
          </p:cNvPr>
          <p:cNvCxnSpPr>
            <a:cxnSpLocks noChangeShapeType="1"/>
          </p:cNvCxnSpPr>
          <p:nvPr/>
        </p:nvCxnSpPr>
        <p:spPr bwMode="auto">
          <a:xfrm rot="16200000" flipV="1">
            <a:off x="4800600" y="1497013"/>
            <a:ext cx="381000" cy="2286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cxnSp>
      <p:sp>
        <p:nvSpPr>
          <p:cNvPr id="43024" name="TextBox 21">
            <a:extLst>
              <a:ext uri="{FF2B5EF4-FFF2-40B4-BE49-F238E27FC236}">
                <a16:creationId xmlns:a16="http://schemas.microsoft.com/office/drawing/2014/main" id="{D32FB319-DA40-8F47-BE60-5A44CF9900DB}"/>
              </a:ext>
            </a:extLst>
          </p:cNvPr>
          <p:cNvSpPr txBox="1">
            <a:spLocks noChangeArrowheads="1"/>
          </p:cNvSpPr>
          <p:nvPr/>
        </p:nvSpPr>
        <p:spPr bwMode="auto">
          <a:xfrm>
            <a:off x="3949700" y="1954213"/>
            <a:ext cx="85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Math</a:t>
            </a:r>
          </a:p>
        </p:txBody>
      </p:sp>
      <p:sp>
        <p:nvSpPr>
          <p:cNvPr id="43025" name="TextBox 22">
            <a:extLst>
              <a:ext uri="{FF2B5EF4-FFF2-40B4-BE49-F238E27FC236}">
                <a16:creationId xmlns:a16="http://schemas.microsoft.com/office/drawing/2014/main" id="{E5E35A47-382C-8543-9749-42E7CBC55A9D}"/>
              </a:ext>
            </a:extLst>
          </p:cNvPr>
          <p:cNvSpPr txBox="1">
            <a:spLocks noChangeArrowheads="1"/>
          </p:cNvSpPr>
          <p:nvPr/>
        </p:nvSpPr>
        <p:spPr bwMode="auto">
          <a:xfrm>
            <a:off x="3028950" y="5992813"/>
            <a:ext cx="1209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Reading</a:t>
            </a:r>
          </a:p>
        </p:txBody>
      </p:sp>
      <p:sp>
        <p:nvSpPr>
          <p:cNvPr id="43026" name="TextBox 24">
            <a:extLst>
              <a:ext uri="{FF2B5EF4-FFF2-40B4-BE49-F238E27FC236}">
                <a16:creationId xmlns:a16="http://schemas.microsoft.com/office/drawing/2014/main" id="{8865A3EB-5B3D-D946-878F-2BCEFDC0481A}"/>
              </a:ext>
            </a:extLst>
          </p:cNvPr>
          <p:cNvSpPr txBox="1">
            <a:spLocks noChangeArrowheads="1"/>
          </p:cNvSpPr>
          <p:nvPr/>
        </p:nvSpPr>
        <p:spPr bwMode="auto">
          <a:xfrm>
            <a:off x="2949575" y="4087813"/>
            <a:ext cx="2625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Adult relationships</a:t>
            </a:r>
          </a:p>
        </p:txBody>
      </p:sp>
      <p:sp>
        <p:nvSpPr>
          <p:cNvPr id="43027" name="TextBox 26">
            <a:extLst>
              <a:ext uri="{FF2B5EF4-FFF2-40B4-BE49-F238E27FC236}">
                <a16:creationId xmlns:a16="http://schemas.microsoft.com/office/drawing/2014/main" id="{972C0C1E-4D4E-C34E-8142-EAF466477C49}"/>
              </a:ext>
            </a:extLst>
          </p:cNvPr>
          <p:cNvSpPr txBox="1">
            <a:spLocks noChangeArrowheads="1"/>
          </p:cNvSpPr>
          <p:nvPr/>
        </p:nvSpPr>
        <p:spPr bwMode="auto">
          <a:xfrm>
            <a:off x="4075185" y="1066800"/>
            <a:ext cx="1593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dirty="0">
                <a:solidFill>
                  <a:srgbClr val="000000"/>
                </a:solidFill>
              </a:rPr>
              <a:t>Affect Mgt.</a:t>
            </a:r>
          </a:p>
        </p:txBody>
      </p:sp>
      <p:sp>
        <p:nvSpPr>
          <p:cNvPr id="43028" name="TextBox 28">
            <a:extLst>
              <a:ext uri="{FF2B5EF4-FFF2-40B4-BE49-F238E27FC236}">
                <a16:creationId xmlns:a16="http://schemas.microsoft.com/office/drawing/2014/main" id="{E8CD1F2A-F409-1244-A50F-BCC4C53BC466}"/>
              </a:ext>
            </a:extLst>
          </p:cNvPr>
          <p:cNvSpPr txBox="1">
            <a:spLocks noChangeArrowheads="1"/>
          </p:cNvSpPr>
          <p:nvPr/>
        </p:nvSpPr>
        <p:spPr bwMode="auto">
          <a:xfrm>
            <a:off x="5083175" y="5002213"/>
            <a:ext cx="1722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Attendance</a:t>
            </a:r>
          </a:p>
        </p:txBody>
      </p:sp>
      <p:sp>
        <p:nvSpPr>
          <p:cNvPr id="43029" name="TextBox 30">
            <a:extLst>
              <a:ext uri="{FF2B5EF4-FFF2-40B4-BE49-F238E27FC236}">
                <a16:creationId xmlns:a16="http://schemas.microsoft.com/office/drawing/2014/main" id="{05E84A22-73AD-024E-991D-B6887AFFE92D}"/>
              </a:ext>
            </a:extLst>
          </p:cNvPr>
          <p:cNvSpPr txBox="1">
            <a:spLocks noChangeArrowheads="1"/>
          </p:cNvSpPr>
          <p:nvPr/>
        </p:nvSpPr>
        <p:spPr bwMode="auto">
          <a:xfrm>
            <a:off x="5332413" y="6319838"/>
            <a:ext cx="220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Peer Interaction</a:t>
            </a:r>
          </a:p>
        </p:txBody>
      </p:sp>
      <p:sp>
        <p:nvSpPr>
          <p:cNvPr id="43030" name="TextBox 32">
            <a:extLst>
              <a:ext uri="{FF2B5EF4-FFF2-40B4-BE49-F238E27FC236}">
                <a16:creationId xmlns:a16="http://schemas.microsoft.com/office/drawing/2014/main" id="{F12BA98F-D6AE-D348-81D7-40D5DE568E8B}"/>
              </a:ext>
            </a:extLst>
          </p:cNvPr>
          <p:cNvSpPr txBox="1">
            <a:spLocks noChangeArrowheads="1"/>
          </p:cNvSpPr>
          <p:nvPr/>
        </p:nvSpPr>
        <p:spPr bwMode="auto">
          <a:xfrm>
            <a:off x="4967288" y="3287713"/>
            <a:ext cx="1141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2400">
                <a:solidFill>
                  <a:srgbClr val="000000"/>
                </a:solidFill>
              </a:rPr>
              <a:t>Science</a:t>
            </a:r>
          </a:p>
        </p:txBody>
      </p:sp>
      <p:sp>
        <p:nvSpPr>
          <p:cNvPr id="43031" name="Title 1">
            <a:extLst>
              <a:ext uri="{FF2B5EF4-FFF2-40B4-BE49-F238E27FC236}">
                <a16:creationId xmlns:a16="http://schemas.microsoft.com/office/drawing/2014/main" id="{0868FEEB-1A6A-874E-A3D2-B743D006A52D}"/>
              </a:ext>
            </a:extLst>
          </p:cNvPr>
          <p:cNvSpPr>
            <a:spLocks noGrp="1"/>
          </p:cNvSpPr>
          <p:nvPr>
            <p:ph type="title"/>
          </p:nvPr>
        </p:nvSpPr>
        <p:spPr>
          <a:xfrm>
            <a:off x="533400" y="0"/>
            <a:ext cx="8229600" cy="1143000"/>
          </a:xfrm>
          <a:noFill/>
          <a:extLst>
            <a:ext uri="{909E8E84-426E-40DD-AFC4-6F175D3DCCD1}">
              <a14:hiddenFill xmlns:a14="http://schemas.microsoft.com/office/drawing/2010/main">
                <a:solidFill>
                  <a:srgbClr val="FFFF00">
                    <a:alpha val="83136"/>
                  </a:srgbClr>
                </a:solidFill>
              </a14:hiddenFill>
            </a:ext>
          </a:extLst>
        </p:spPr>
        <p:txBody>
          <a:bodyPr/>
          <a:lstStyle/>
          <a:p>
            <a:br>
              <a:rPr lang="en-US" altLang="en-US" sz="3300" dirty="0">
                <a:ea typeface="ＭＳ Ｐゴシック" panose="020B0600070205080204" pitchFamily="34" charset="-128"/>
              </a:rPr>
            </a:br>
            <a:r>
              <a:rPr lang="en-US" altLang="en-US" sz="3300" b="1" dirty="0">
                <a:solidFill>
                  <a:srgbClr val="006600"/>
                </a:solidFill>
                <a:ea typeface="ＭＳ Ｐゴシック" panose="020B0600070205080204" pitchFamily="34" charset="-128"/>
              </a:rPr>
              <a:t>Continuum of Support Within </a:t>
            </a:r>
            <a:br>
              <a:rPr lang="en-US" altLang="en-US" sz="3300" b="1" dirty="0">
                <a:solidFill>
                  <a:srgbClr val="006600"/>
                </a:solidFill>
                <a:ea typeface="ＭＳ Ｐゴシック" panose="020B0600070205080204" pitchFamily="34" charset="-128"/>
              </a:rPr>
            </a:br>
            <a:r>
              <a:rPr lang="en-US" altLang="en-US" sz="3300" b="1" dirty="0">
                <a:solidFill>
                  <a:srgbClr val="006600"/>
                </a:solidFill>
                <a:ea typeface="ＭＳ Ｐゴシック" panose="020B0600070205080204" pitchFamily="34" charset="-128"/>
              </a:rPr>
              <a:t>MTSS for Behavior and MTSS for Academics</a:t>
            </a:r>
            <a:endParaRPr lang="en-US" altLang="en-US" sz="3300" dirty="0">
              <a:ea typeface="ＭＳ Ｐゴシック" panose="020B0600070205080204" pitchFamily="34" charset="-128"/>
            </a:endParaRPr>
          </a:p>
        </p:txBody>
      </p:sp>
      <p:sp>
        <p:nvSpPr>
          <p:cNvPr id="35" name="TextBox 34">
            <a:extLst>
              <a:ext uri="{FF2B5EF4-FFF2-40B4-BE49-F238E27FC236}">
                <a16:creationId xmlns:a16="http://schemas.microsoft.com/office/drawing/2014/main" id="{2247169F-160A-5649-8F13-A8964E2797FD}"/>
              </a:ext>
            </a:extLst>
          </p:cNvPr>
          <p:cNvSpPr txBox="1">
            <a:spLocks noChangeArrowheads="1"/>
          </p:cNvSpPr>
          <p:nvPr/>
        </p:nvSpPr>
        <p:spPr bwMode="auto">
          <a:xfrm rot="1727287">
            <a:off x="5119688" y="2673350"/>
            <a:ext cx="4389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400">
                <a:solidFill>
                  <a:srgbClr val="FF0000"/>
                </a:solidFill>
                <a:latin typeface="Arial" panose="020B0604020202020204" pitchFamily="34" charset="0"/>
              </a:rPr>
              <a:t>Label Behavior, Not Students!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1083C2-7DC0-4048-B9C5-66A029738D32}"/>
              </a:ext>
            </a:extLst>
          </p:cNvPr>
          <p:cNvSpPr>
            <a:spLocks noGrp="1"/>
          </p:cNvSpPr>
          <p:nvPr>
            <p:ph type="title"/>
          </p:nvPr>
        </p:nvSpPr>
        <p:spPr>
          <a:noFill/>
        </p:spPr>
        <p:txBody>
          <a:bodyPr/>
          <a:lstStyle/>
          <a:p>
            <a:pPr>
              <a:defRPr/>
            </a:pPr>
            <a:r>
              <a:rPr lang="en-US" sz="4000" b="1" dirty="0">
                <a:solidFill>
                  <a:srgbClr val="006600"/>
                </a:solidFill>
              </a:rPr>
              <a:t>Type into the chat box:</a:t>
            </a:r>
          </a:p>
        </p:txBody>
      </p:sp>
      <p:sp>
        <p:nvSpPr>
          <p:cNvPr id="43010" name="Content Placeholder 3">
            <a:extLst>
              <a:ext uri="{FF2B5EF4-FFF2-40B4-BE49-F238E27FC236}">
                <a16:creationId xmlns:a16="http://schemas.microsoft.com/office/drawing/2014/main" id="{152F9222-86A5-5248-B8E0-4A50B22EF932}"/>
              </a:ext>
            </a:extLst>
          </p:cNvPr>
          <p:cNvSpPr>
            <a:spLocks noGrp="1"/>
          </p:cNvSpPr>
          <p:nvPr>
            <p:ph idx="1"/>
          </p:nvPr>
        </p:nvSpPr>
        <p:spPr/>
        <p:txBody>
          <a:bodyPr/>
          <a:lstStyle/>
          <a:p>
            <a:r>
              <a:rPr lang="en-US" altLang="en-US" sz="3200" dirty="0"/>
              <a:t>What data do you collect/use to assess the social/emotional/behavioral strengths and challenges at your school?</a:t>
            </a:r>
          </a:p>
          <a:p>
            <a:endParaRPr lang="en-US" altLang="en-US" sz="3200" dirty="0"/>
          </a:p>
          <a:p>
            <a:r>
              <a:rPr lang="en-US" altLang="en-US" sz="3200" dirty="0"/>
              <a:t>How do you use this data for decision-making?</a:t>
            </a:r>
          </a:p>
        </p:txBody>
      </p:sp>
      <p:sp>
        <p:nvSpPr>
          <p:cNvPr id="2" name="Slide Number Placeholder 1">
            <a:extLst>
              <a:ext uri="{FF2B5EF4-FFF2-40B4-BE49-F238E27FC236}">
                <a16:creationId xmlns:a16="http://schemas.microsoft.com/office/drawing/2014/main" id="{17ED76B2-A699-4543-A3A6-12C95893E185}"/>
              </a:ext>
            </a:extLst>
          </p:cNvPr>
          <p:cNvSpPr>
            <a:spLocks noGrp="1"/>
          </p:cNvSpPr>
          <p:nvPr>
            <p:ph type="sldNum" sz="quarter" idx="12"/>
          </p:nvPr>
        </p:nvSpPr>
        <p:spPr/>
        <p:txBody>
          <a:bodyPr/>
          <a:lstStyle/>
          <a:p>
            <a:pPr>
              <a:defRPr/>
            </a:pPr>
            <a:fld id="{2416816D-7C37-7046-A50B-780B003AF926}" type="slidenum">
              <a:rPr lang="en-US" altLang="en-US" smtClean="0"/>
              <a:pPr>
                <a:defRPr/>
              </a:pPr>
              <a:t>11</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2EF71FB0-783D-5240-9A40-11BA5DC5A3E0}"/>
              </a:ext>
            </a:extLst>
          </p:cNvPr>
          <p:cNvSpPr>
            <a:spLocks noGrp="1"/>
          </p:cNvSpPr>
          <p:nvPr>
            <p:ph type="title" idx="4294967295"/>
          </p:nvPr>
        </p:nvSpPr>
        <p:spPr>
          <a:xfrm>
            <a:off x="223838" y="122238"/>
            <a:ext cx="9144000" cy="1252537"/>
          </a:xfrm>
        </p:spPr>
        <p:txBody>
          <a:bodyPr/>
          <a:lstStyle/>
          <a:p>
            <a:pPr eaLnBrk="1" hangingPunct="1">
              <a:defRPr/>
            </a:pPr>
            <a:r>
              <a:rPr lang="en-US" altLang="en-US" sz="4000" b="1" dirty="0">
                <a:solidFill>
                  <a:srgbClr val="006600"/>
                </a:solidFill>
                <a:ea typeface="Calibri" panose="020F0502020204030204" pitchFamily="34" charset="0"/>
                <a:cs typeface="Calibri" panose="020F0502020204030204" pitchFamily="34" charset="0"/>
              </a:rPr>
              <a:t>Types of Data to Consider</a:t>
            </a:r>
          </a:p>
        </p:txBody>
      </p:sp>
      <p:grpSp>
        <p:nvGrpSpPr>
          <p:cNvPr id="45058" name="Group 11">
            <a:extLst>
              <a:ext uri="{FF2B5EF4-FFF2-40B4-BE49-F238E27FC236}">
                <a16:creationId xmlns:a16="http://schemas.microsoft.com/office/drawing/2014/main" id="{DA28ED65-9CDE-0548-8762-DAA259AB88AF}"/>
              </a:ext>
            </a:extLst>
          </p:cNvPr>
          <p:cNvGrpSpPr>
            <a:grpSpLocks/>
          </p:cNvGrpSpPr>
          <p:nvPr/>
        </p:nvGrpSpPr>
        <p:grpSpPr bwMode="auto">
          <a:xfrm>
            <a:off x="2749550" y="1144588"/>
            <a:ext cx="6618288" cy="5564187"/>
            <a:chOff x="2019300" y="1165225"/>
            <a:chExt cx="6446838" cy="4737100"/>
          </a:xfrm>
        </p:grpSpPr>
        <p:sp>
          <p:nvSpPr>
            <p:cNvPr id="45062" name="AutoShape 3">
              <a:extLst>
                <a:ext uri="{FF2B5EF4-FFF2-40B4-BE49-F238E27FC236}">
                  <a16:creationId xmlns:a16="http://schemas.microsoft.com/office/drawing/2014/main" id="{3F74C01B-4B68-0A4C-B5A6-02FC4819E056}"/>
                </a:ext>
              </a:extLst>
            </p:cNvPr>
            <p:cNvSpPr>
              <a:spLocks noChangeArrowheads="1"/>
            </p:cNvSpPr>
            <p:nvPr/>
          </p:nvSpPr>
          <p:spPr bwMode="auto">
            <a:xfrm>
              <a:off x="2019300" y="1165225"/>
              <a:ext cx="6446838" cy="4737100"/>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contourClr>
                <a:srgbClr val="2E8E2E"/>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sp>
          <p:nvSpPr>
            <p:cNvPr id="45063" name="AutoShape 6">
              <a:extLst>
                <a:ext uri="{FF2B5EF4-FFF2-40B4-BE49-F238E27FC236}">
                  <a16:creationId xmlns:a16="http://schemas.microsoft.com/office/drawing/2014/main" id="{7E5DCFC5-895F-C343-B5DC-66232663F74C}"/>
                </a:ext>
              </a:extLst>
            </p:cNvPr>
            <p:cNvSpPr>
              <a:spLocks noChangeArrowheads="1"/>
            </p:cNvSpPr>
            <p:nvPr/>
          </p:nvSpPr>
          <p:spPr bwMode="auto">
            <a:xfrm>
              <a:off x="3619500" y="1165225"/>
              <a:ext cx="3124200" cy="2398713"/>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contourClr>
                <a:srgbClr val="FFFF00"/>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sp>
          <p:nvSpPr>
            <p:cNvPr id="45064" name="AutoShape 9">
              <a:extLst>
                <a:ext uri="{FF2B5EF4-FFF2-40B4-BE49-F238E27FC236}">
                  <a16:creationId xmlns:a16="http://schemas.microsoft.com/office/drawing/2014/main" id="{16079788-A61F-5444-B29A-44E7154FB057}"/>
                </a:ext>
              </a:extLst>
            </p:cNvPr>
            <p:cNvSpPr>
              <a:spLocks noChangeArrowheads="1"/>
            </p:cNvSpPr>
            <p:nvPr/>
          </p:nvSpPr>
          <p:spPr bwMode="auto">
            <a:xfrm>
              <a:off x="4676776" y="1165225"/>
              <a:ext cx="912813" cy="738150"/>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pPr algn="ctr" eaLnBrk="1" hangingPunct="1"/>
              <a:endParaRPr lang="en-US" altLang="en-US">
                <a:latin typeface="Arial" panose="020B0604020202020204" pitchFamily="34" charset="0"/>
              </a:endParaRPr>
            </a:p>
          </p:txBody>
        </p:sp>
      </p:grpSp>
      <p:sp>
        <p:nvSpPr>
          <p:cNvPr id="26627" name="TextBox 12">
            <a:extLst>
              <a:ext uri="{FF2B5EF4-FFF2-40B4-BE49-F238E27FC236}">
                <a16:creationId xmlns:a16="http://schemas.microsoft.com/office/drawing/2014/main" id="{9DA99F99-738A-B943-955D-853205233B28}"/>
              </a:ext>
            </a:extLst>
          </p:cNvPr>
          <p:cNvSpPr txBox="1">
            <a:spLocks noChangeArrowheads="1"/>
          </p:cNvSpPr>
          <p:nvPr/>
        </p:nvSpPr>
        <p:spPr bwMode="auto">
          <a:xfrm>
            <a:off x="223838" y="3879850"/>
            <a:ext cx="35258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charset="0"/>
                <a:ea typeface="ＭＳ Ｐゴシック" charset="-128"/>
              </a:defRPr>
            </a:lvl1pPr>
            <a:lvl2pPr marL="742950" indent="-285750">
              <a:defRPr>
                <a:solidFill>
                  <a:schemeClr val="tx1"/>
                </a:solidFill>
                <a:latin typeface="Corbel" charset="0"/>
                <a:ea typeface="ＭＳ Ｐゴシック" charset="-128"/>
              </a:defRPr>
            </a:lvl2pPr>
            <a:lvl3pPr marL="1143000" indent="-228600">
              <a:defRPr>
                <a:solidFill>
                  <a:schemeClr val="tx1"/>
                </a:solidFill>
                <a:latin typeface="Corbel" charset="0"/>
                <a:ea typeface="ＭＳ Ｐゴシック" charset="-128"/>
              </a:defRPr>
            </a:lvl3pPr>
            <a:lvl4pPr marL="1600200" indent="-228600">
              <a:defRPr>
                <a:solidFill>
                  <a:schemeClr val="tx1"/>
                </a:solidFill>
                <a:latin typeface="Corbel" charset="0"/>
                <a:ea typeface="ＭＳ Ｐゴシック" charset="-128"/>
              </a:defRPr>
            </a:lvl4pPr>
            <a:lvl5pPr marL="2057400" indent="-228600">
              <a:defRPr>
                <a:solidFill>
                  <a:schemeClr val="tx1"/>
                </a:solidFill>
                <a:latin typeface="Corbe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Corbe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Corbe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Corbe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Corbel" charset="0"/>
                <a:ea typeface="ＭＳ Ｐゴシック" charset="-128"/>
              </a:defRPr>
            </a:lvl9pPr>
          </a:lstStyle>
          <a:p>
            <a:pPr eaLnBrk="1" hangingPunct="1">
              <a:defRPr/>
            </a:pPr>
            <a:r>
              <a:rPr lang="en-US" altLang="en-US" b="1" dirty="0">
                <a:solidFill>
                  <a:srgbClr val="008000"/>
                </a:solidFill>
                <a:latin typeface="+mn-lt"/>
              </a:rPr>
              <a:t>Universal:</a:t>
            </a:r>
          </a:p>
          <a:p>
            <a:pPr marL="285750" indent="-285750" eaLnBrk="1" hangingPunct="1">
              <a:buFont typeface="Arial" charset="0"/>
              <a:buChar char="•"/>
              <a:defRPr/>
            </a:pPr>
            <a:r>
              <a:rPr lang="en-US" altLang="en-US" dirty="0">
                <a:latin typeface="+mn-lt"/>
              </a:rPr>
              <a:t>TFI</a:t>
            </a:r>
            <a:endParaRPr lang="en-US" altLang="en-US" b="1" i="1" dirty="0">
              <a:latin typeface="+mn-lt"/>
            </a:endParaRPr>
          </a:p>
          <a:p>
            <a:pPr marL="285750" indent="-285750" eaLnBrk="1" hangingPunct="1">
              <a:buFont typeface="Arial" charset="0"/>
              <a:buChar char="•"/>
              <a:defRPr/>
            </a:pPr>
            <a:r>
              <a:rPr lang="en-US" altLang="en-US" dirty="0">
                <a:latin typeface="+mn-lt"/>
              </a:rPr>
              <a:t>SAS</a:t>
            </a:r>
          </a:p>
          <a:p>
            <a:pPr marL="285750" indent="-285750" eaLnBrk="1" hangingPunct="1">
              <a:buFont typeface="Arial" charset="0"/>
              <a:buChar char="•"/>
              <a:defRPr/>
            </a:pPr>
            <a:r>
              <a:rPr lang="en-US" altLang="en-US" dirty="0">
                <a:latin typeface="+mn-lt"/>
              </a:rPr>
              <a:t>SWIS</a:t>
            </a:r>
          </a:p>
          <a:p>
            <a:pPr marL="285750" indent="-285750" eaLnBrk="1" hangingPunct="1">
              <a:buFont typeface="Arial" charset="0"/>
              <a:buChar char="•"/>
              <a:defRPr/>
            </a:pPr>
            <a:r>
              <a:rPr lang="en-US" altLang="en-US" dirty="0">
                <a:latin typeface="+mn-lt"/>
              </a:rPr>
              <a:t>Attendance</a:t>
            </a:r>
          </a:p>
          <a:p>
            <a:pPr marL="285750" indent="-285750" eaLnBrk="1" hangingPunct="1">
              <a:buFont typeface="Arial" charset="0"/>
              <a:buChar char="•"/>
              <a:defRPr/>
            </a:pPr>
            <a:r>
              <a:rPr lang="en-US" altLang="en-US" dirty="0">
                <a:latin typeface="+mn-lt"/>
              </a:rPr>
              <a:t>Grades</a:t>
            </a:r>
          </a:p>
          <a:p>
            <a:pPr marL="285750" indent="-285750" eaLnBrk="1" hangingPunct="1">
              <a:buFont typeface="Arial" charset="0"/>
              <a:buChar char="•"/>
              <a:defRPr/>
            </a:pPr>
            <a:r>
              <a:rPr lang="en-US" altLang="en-US" dirty="0">
                <a:latin typeface="+mn-lt"/>
              </a:rPr>
              <a:t>School Climate</a:t>
            </a:r>
          </a:p>
          <a:p>
            <a:pPr marL="285750" indent="-285750" eaLnBrk="1" hangingPunct="1">
              <a:buFont typeface="Arial" charset="0"/>
              <a:buChar char="•"/>
              <a:defRPr/>
            </a:pPr>
            <a:r>
              <a:rPr lang="en-US" altLang="en-US" dirty="0">
                <a:latin typeface="+mn-lt"/>
              </a:rPr>
              <a:t>Family Engagement</a:t>
            </a:r>
          </a:p>
          <a:p>
            <a:pPr marL="285750" indent="-285750" eaLnBrk="1" hangingPunct="1">
              <a:buFont typeface="Arial" charset="0"/>
              <a:buChar char="•"/>
              <a:defRPr/>
            </a:pPr>
            <a:r>
              <a:rPr lang="en-US" altLang="en-US" dirty="0">
                <a:latin typeface="+mn-lt"/>
              </a:rPr>
              <a:t>Weekly Check-In</a:t>
            </a:r>
          </a:p>
        </p:txBody>
      </p:sp>
      <p:sp>
        <p:nvSpPr>
          <p:cNvPr id="14" name="TextBox 13">
            <a:extLst>
              <a:ext uri="{FF2B5EF4-FFF2-40B4-BE49-F238E27FC236}">
                <a16:creationId xmlns:a16="http://schemas.microsoft.com/office/drawing/2014/main" id="{45297DF8-D291-8744-874A-1DD90EE2F8B0}"/>
              </a:ext>
            </a:extLst>
          </p:cNvPr>
          <p:cNvSpPr txBox="1"/>
          <p:nvPr/>
        </p:nvSpPr>
        <p:spPr>
          <a:xfrm>
            <a:off x="1785938" y="2552700"/>
            <a:ext cx="2357437" cy="2308225"/>
          </a:xfrm>
          <a:prstGeom prst="rect">
            <a:avLst/>
          </a:prstGeom>
          <a:noFill/>
        </p:spPr>
        <p:txBody>
          <a:bodyPr wrap="none">
            <a:spAutoFit/>
          </a:bodyPr>
          <a:lstStyle/>
          <a:p>
            <a:pPr eaLnBrk="1" hangingPunct="1">
              <a:defRPr/>
            </a:pPr>
            <a:r>
              <a:rPr lang="en-US" b="1" dirty="0">
                <a:solidFill>
                  <a:srgbClr val="FF6600"/>
                </a:solidFill>
                <a:latin typeface="+mn-lt"/>
                <a:ea typeface="ＭＳ Ｐゴシック" charset="0"/>
                <a:cs typeface="ＭＳ Ｐゴシック" charset="0"/>
              </a:rPr>
              <a:t>Targeted:</a:t>
            </a:r>
          </a:p>
          <a:p>
            <a:pPr marL="285750" indent="-285750" eaLnBrk="1" hangingPunct="1">
              <a:buFont typeface="Arial"/>
              <a:buChar char="•"/>
              <a:defRPr/>
            </a:pPr>
            <a:r>
              <a:rPr lang="en-US" dirty="0">
                <a:latin typeface="+mn-lt"/>
                <a:ea typeface="ＭＳ Ｐゴシック" charset="0"/>
                <a:cs typeface="ＭＳ Ｐゴシック" charset="0"/>
              </a:rPr>
              <a:t>TFI</a:t>
            </a:r>
          </a:p>
          <a:p>
            <a:pPr marL="285750" indent="-285750" eaLnBrk="1" hangingPunct="1">
              <a:buFont typeface="Arial"/>
              <a:buChar char="•"/>
              <a:defRPr/>
            </a:pPr>
            <a:r>
              <a:rPr lang="en-US" dirty="0">
                <a:latin typeface="+mn-lt"/>
                <a:ea typeface="ＭＳ Ｐゴシック" charset="0"/>
                <a:cs typeface="ＭＳ Ｐゴシック" charset="0"/>
              </a:rPr>
              <a:t>SWIS-CICO</a:t>
            </a:r>
          </a:p>
          <a:p>
            <a:pPr marL="285750" indent="-285750" eaLnBrk="1" hangingPunct="1">
              <a:buFont typeface="Arial"/>
              <a:buChar char="•"/>
              <a:defRPr/>
            </a:pPr>
            <a:r>
              <a:rPr lang="en-US" dirty="0">
                <a:latin typeface="+mn-lt"/>
                <a:ea typeface="ＭＳ Ｐゴシック" charset="0"/>
                <a:cs typeface="ＭＳ Ｐゴシック" charset="0"/>
              </a:rPr>
              <a:t>EST</a:t>
            </a:r>
          </a:p>
          <a:p>
            <a:pPr marL="285750" indent="-285750" eaLnBrk="1" hangingPunct="1">
              <a:buFont typeface="Arial"/>
              <a:buChar char="•"/>
              <a:defRPr/>
            </a:pPr>
            <a:r>
              <a:rPr lang="en-US" dirty="0">
                <a:latin typeface="+mn-lt"/>
                <a:ea typeface="ＭＳ Ｐゴシック" charset="0"/>
                <a:cs typeface="ＭＳ Ｐゴシック" charset="0"/>
              </a:rPr>
              <a:t>FBA/BSP</a:t>
            </a:r>
          </a:p>
          <a:p>
            <a:pPr marL="285750" indent="-285750" eaLnBrk="1" hangingPunct="1">
              <a:buFont typeface="Arial"/>
              <a:buChar char="•"/>
              <a:defRPr/>
            </a:pPr>
            <a:r>
              <a:rPr lang="en-US" dirty="0">
                <a:latin typeface="+mn-lt"/>
                <a:ea typeface="ＭＳ Ｐゴシック" charset="0"/>
                <a:cs typeface="ＭＳ Ｐゴシック" charset="0"/>
              </a:rPr>
              <a:t>Universal Screening</a:t>
            </a:r>
          </a:p>
          <a:p>
            <a:pPr eaLnBrk="1" hangingPunct="1">
              <a:defRPr/>
            </a:pPr>
            <a:endParaRPr lang="en-US" dirty="0">
              <a:latin typeface="+mn-lt"/>
              <a:ea typeface="ＭＳ Ｐゴシック" charset="0"/>
              <a:cs typeface="ＭＳ Ｐゴシック" charset="0"/>
            </a:endParaRPr>
          </a:p>
          <a:p>
            <a:pPr eaLnBrk="1" hangingPunct="1">
              <a:defRPr/>
            </a:pPr>
            <a:endParaRPr lang="en-US" dirty="0">
              <a:latin typeface="+mn-lt"/>
              <a:ea typeface="ＭＳ Ｐゴシック" charset="0"/>
              <a:cs typeface="ＭＳ Ｐゴシック" charset="0"/>
            </a:endParaRPr>
          </a:p>
        </p:txBody>
      </p:sp>
      <p:sp>
        <p:nvSpPr>
          <p:cNvPr id="15" name="TextBox 14">
            <a:extLst>
              <a:ext uri="{FF2B5EF4-FFF2-40B4-BE49-F238E27FC236}">
                <a16:creationId xmlns:a16="http://schemas.microsoft.com/office/drawing/2014/main" id="{0DE85DA4-ED5C-8641-82A1-D6E69360B519}"/>
              </a:ext>
            </a:extLst>
          </p:cNvPr>
          <p:cNvSpPr txBox="1"/>
          <p:nvPr/>
        </p:nvSpPr>
        <p:spPr>
          <a:xfrm>
            <a:off x="3548063" y="1130300"/>
            <a:ext cx="2078037" cy="1754188"/>
          </a:xfrm>
          <a:prstGeom prst="rect">
            <a:avLst/>
          </a:prstGeom>
          <a:noFill/>
        </p:spPr>
        <p:txBody>
          <a:bodyPr>
            <a:spAutoFit/>
          </a:bodyPr>
          <a:lstStyle/>
          <a:p>
            <a:pPr eaLnBrk="1" hangingPunct="1">
              <a:defRPr/>
            </a:pPr>
            <a:r>
              <a:rPr lang="en-US" b="1" dirty="0">
                <a:solidFill>
                  <a:srgbClr val="FF0000"/>
                </a:solidFill>
                <a:latin typeface="+mn-lt"/>
                <a:ea typeface="ＭＳ Ｐゴシック" charset="0"/>
                <a:cs typeface="ＭＳ Ｐゴシック" charset="0"/>
              </a:rPr>
              <a:t>Intensive:</a:t>
            </a:r>
          </a:p>
          <a:p>
            <a:pPr marL="285750" indent="-285750" eaLnBrk="1" hangingPunct="1">
              <a:buFont typeface="Arial"/>
              <a:buChar char="•"/>
              <a:defRPr/>
            </a:pPr>
            <a:r>
              <a:rPr lang="en-US" dirty="0">
                <a:latin typeface="+mn-lt"/>
                <a:ea typeface="ＭＳ Ｐゴシック" charset="0"/>
                <a:cs typeface="ＭＳ Ｐゴシック" charset="0"/>
              </a:rPr>
              <a:t>TFI</a:t>
            </a:r>
          </a:p>
          <a:p>
            <a:pPr marL="285750" indent="-285750" eaLnBrk="1" hangingPunct="1">
              <a:buFont typeface="Arial"/>
              <a:buChar char="•"/>
              <a:defRPr/>
            </a:pPr>
            <a:r>
              <a:rPr lang="en-US" dirty="0">
                <a:latin typeface="+mn-lt"/>
                <a:ea typeface="ＭＳ Ｐゴシック" charset="0"/>
                <a:cs typeface="ＭＳ Ｐゴシック" charset="0"/>
              </a:rPr>
              <a:t>I-SWIS</a:t>
            </a:r>
          </a:p>
          <a:p>
            <a:pPr marL="285750" indent="-285750" eaLnBrk="1" hangingPunct="1">
              <a:buFont typeface="Arial"/>
              <a:buChar char="•"/>
              <a:defRPr/>
            </a:pPr>
            <a:r>
              <a:rPr lang="en-US" dirty="0">
                <a:latin typeface="+mn-lt"/>
                <a:ea typeface="ＭＳ Ｐゴシック" charset="0"/>
                <a:cs typeface="ＭＳ Ｐゴシック" charset="0"/>
              </a:rPr>
              <a:t>EST</a:t>
            </a:r>
          </a:p>
          <a:p>
            <a:pPr marL="285750" indent="-285750" eaLnBrk="1" hangingPunct="1">
              <a:buFont typeface="Arial"/>
              <a:buChar char="•"/>
              <a:defRPr/>
            </a:pPr>
            <a:r>
              <a:rPr lang="en-US" dirty="0">
                <a:latin typeface="+mn-lt"/>
                <a:ea typeface="ＭＳ Ｐゴシック" charset="0"/>
                <a:cs typeface="ＭＳ Ｐゴシック" charset="0"/>
              </a:rPr>
              <a:t>FBA/BSP</a:t>
            </a:r>
          </a:p>
          <a:p>
            <a:pPr eaLnBrk="1" hangingPunct="1">
              <a:defRPr/>
            </a:pPr>
            <a:endParaRPr lang="en-US" dirty="0">
              <a:latin typeface="+mn-lt"/>
              <a:ea typeface="ＭＳ Ｐゴシック" charset="0"/>
              <a:cs typeface="ＭＳ Ｐゴシック" charset="0"/>
            </a:endParaRPr>
          </a:p>
        </p:txBody>
      </p:sp>
      <p:sp>
        <p:nvSpPr>
          <p:cNvPr id="12" name="Thought Bubble: Cloud 1">
            <a:extLst>
              <a:ext uri="{FF2B5EF4-FFF2-40B4-BE49-F238E27FC236}">
                <a16:creationId xmlns:a16="http://schemas.microsoft.com/office/drawing/2014/main" id="{50B97AC6-B718-CD41-AA4D-80FFF5E6D87E}"/>
              </a:ext>
            </a:extLst>
          </p:cNvPr>
          <p:cNvSpPr/>
          <p:nvPr/>
        </p:nvSpPr>
        <p:spPr>
          <a:xfrm>
            <a:off x="76200" y="392827"/>
            <a:ext cx="2895600" cy="2897345"/>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Consider Community Data – MH, Substance Abuse, Homelessness, Placement, etc.</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4C42B2BE-CDA0-5343-8C77-A643E1041F19}"/>
              </a:ext>
            </a:extLst>
          </p:cNvPr>
          <p:cNvSpPr>
            <a:spLocks noGrp="1"/>
          </p:cNvSpPr>
          <p:nvPr>
            <p:ph type="title"/>
          </p:nvPr>
        </p:nvSpPr>
        <p:spPr>
          <a:xfrm>
            <a:off x="1" y="2589024"/>
            <a:ext cx="9144000" cy="1143000"/>
          </a:xfrm>
          <a:noFill/>
        </p:spPr>
        <p:txBody>
          <a:bodyPr/>
          <a:lstStyle/>
          <a:p>
            <a:pPr algn="ctr" eaLnBrk="1" hangingPunct="1">
              <a:defRPr/>
            </a:pPr>
            <a:r>
              <a:rPr lang="en-US" altLang="en-US" sz="4000" b="1" dirty="0">
                <a:solidFill>
                  <a:srgbClr val="006600"/>
                </a:solidFill>
              </a:rPr>
              <a:t>Screening data helps us ask the right questions. </a:t>
            </a:r>
            <a:br>
              <a:rPr lang="en-US" altLang="en-US" sz="4000" b="1" dirty="0">
                <a:solidFill>
                  <a:srgbClr val="006600"/>
                </a:solidFill>
              </a:rPr>
            </a:br>
            <a:br>
              <a:rPr lang="en-US" altLang="en-US" sz="4000" b="1" dirty="0">
                <a:solidFill>
                  <a:srgbClr val="006600"/>
                </a:solidFill>
              </a:rPr>
            </a:br>
            <a:r>
              <a:rPr lang="en-US" altLang="en-US" sz="4000" b="1" dirty="0">
                <a:solidFill>
                  <a:srgbClr val="006600"/>
                </a:solidFill>
              </a:rPr>
              <a:t>They do not provide the answers.</a:t>
            </a:r>
            <a:br>
              <a:rPr lang="en-US" altLang="en-US" sz="4000" b="1" dirty="0">
                <a:solidFill>
                  <a:srgbClr val="006600"/>
                </a:solidFill>
              </a:rPr>
            </a:br>
            <a:endParaRPr lang="en-US" altLang="en-US" sz="4000" b="1" dirty="0">
              <a:solidFill>
                <a:srgbClr val="0066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custDataLst>
              <p:tags r:id="rId2"/>
            </p:custDataLst>
          </p:nvPr>
        </p:nvSpPr>
        <p:spPr>
          <a:xfrm>
            <a:off x="457200" y="431800"/>
            <a:ext cx="8229600" cy="14478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sz="4000" b="1" dirty="0">
                <a:solidFill>
                  <a:srgbClr val="006600"/>
                </a:solidFill>
              </a:rPr>
              <a:t>What is social/emotional/behavioral screening?</a:t>
            </a:r>
          </a:p>
        </p:txBody>
      </p:sp>
      <p:sp>
        <p:nvSpPr>
          <p:cNvPr id="156674" name="Content Placeholder 2"/>
          <p:cNvSpPr>
            <a:spLocks noGrp="1"/>
          </p:cNvSpPr>
          <p:nvPr>
            <p:ph idx="1"/>
            <p:custDataLst>
              <p:tags r:id="rId3"/>
            </p:custDataLst>
          </p:nvPr>
        </p:nvSpPr>
        <p:spPr>
          <a:xfrm>
            <a:off x="457200" y="2133600"/>
            <a:ext cx="8229600" cy="4525963"/>
          </a:xfrm>
          <a:prstGeom prst="rect">
            <a:avLst/>
          </a:prstGeom>
        </p:spPr>
        <p:txBody>
          <a:bodyPr vert="horz" wrap="square" lIns="91440" tIns="45720" rIns="91440" bIns="45720" numCol="1" anchor="t" anchorCtr="0" compatLnSpc="1">
            <a:prstTxWarp prst="textNoShape">
              <a:avLst/>
            </a:prstTxWarp>
          </a:bodyPr>
          <a:lstStyle/>
          <a:p>
            <a:pPr>
              <a:defRPr/>
            </a:pPr>
            <a:r>
              <a:rPr lang="en-US" dirty="0"/>
              <a:t>Assessment of early signs of social </a:t>
            </a:r>
            <a:r>
              <a:rPr lang="en-US" b="1" i="1" dirty="0"/>
              <a:t>risk</a:t>
            </a:r>
            <a:r>
              <a:rPr lang="en-US" dirty="0"/>
              <a:t> or behavior problems, as well as the presence of resilience factors and indicators of wellbeing. </a:t>
            </a:r>
          </a:p>
          <a:p>
            <a:pPr marL="0" indent="0">
              <a:buNone/>
              <a:defRPr/>
            </a:pPr>
            <a:endParaRPr kumimoji="0" lang="en-US" sz="3200" b="0" i="0" u="none" strike="noStrike" kern="1200" cap="none" spc="0" normalizeH="0" baseline="0" noProof="0" dirty="0">
              <a:ln>
                <a:noFill/>
              </a:ln>
              <a:solidFill>
                <a:schemeClr val="tx1"/>
              </a:solidFill>
              <a:effectLst/>
              <a:uLnTx/>
              <a:uFillTx/>
              <a:latin typeface="+mn-lt"/>
              <a:ea typeface="ＭＳ Ｐゴシック" pitchFamily="-84" charset="-128"/>
              <a:cs typeface="ＭＳ Ｐゴシック" pitchFamily="-84" charset="-128"/>
            </a:endParaRP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Mechanism for </a:t>
            </a:r>
            <a:r>
              <a:rPr lang="en-US" dirty="0">
                <a:ea typeface="ＭＳ Ｐゴシック" charset="-128"/>
                <a:cs typeface="ＭＳ Ｐゴシック" charset="0"/>
              </a:rPr>
              <a:t>supporting</a:t>
            </a: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 students who need additional supports after receiving evidenced-based universal </a:t>
            </a:r>
            <a:r>
              <a:rPr lang="en-US" dirty="0">
                <a:ea typeface="ＭＳ Ｐゴシック" charset="-128"/>
                <a:cs typeface="ＭＳ Ｐゴシック" charset="0"/>
              </a:rPr>
              <a:t>social/emotional/behavioral </a:t>
            </a:r>
            <a:r>
              <a:rPr kumimoji="0" lang="en-US" sz="32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0"/>
              </a:rPr>
              <a:t>supports (i.e. PBIS)</a:t>
            </a:r>
          </a:p>
          <a:p>
            <a:pPr marL="342900" marR="0" lvl="0" indent="-342900" algn="l" defTabSz="457200" rtl="0" eaLnBrk="0" fontAlgn="base" latinLnBrk="0" hangingPunct="0">
              <a:lnSpc>
                <a:spcPct val="100000"/>
              </a:lnSpc>
              <a:spcBef>
                <a:spcPct val="20000"/>
              </a:spcBef>
              <a:spcAft>
                <a:spcPct val="0"/>
              </a:spcAft>
              <a:buClrTx/>
              <a:buSzTx/>
              <a:buFont typeface="Arial"/>
              <a:buChar char="•"/>
              <a:defRPr/>
            </a:pPr>
            <a:endParaRPr kumimoji="0" lang="en-US" sz="3200" b="0" i="0" u="none" strike="noStrike" kern="1200" cap="none" spc="0" normalizeH="0" baseline="0" noProof="0" dirty="0">
              <a:ln>
                <a:noFill/>
              </a:ln>
              <a:solidFill>
                <a:schemeClr val="tx1"/>
              </a:solidFill>
              <a:effectLst/>
              <a:uLnTx/>
              <a:uFillTx/>
              <a:latin typeface="+mn-lt"/>
              <a:ea typeface="ＭＳ Ｐゴシック" pitchFamily="-84" charset="-128"/>
              <a:cs typeface="ＭＳ Ｐゴシック" pitchFamily="-84" charset="-128"/>
            </a:endParaRPr>
          </a:p>
        </p:txBody>
      </p:sp>
    </p:spTree>
    <p:custDataLst>
      <p:tags r:id="rId1"/>
    </p:custDataLst>
    <p:extLst>
      <p:ext uri="{BB962C8B-B14F-4D97-AF65-F5344CB8AC3E}">
        <p14:creationId xmlns:p14="http://schemas.microsoft.com/office/powerpoint/2010/main" val="6771266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6BA6F-F8CF-7649-9F6D-A0ADE954F9C4}"/>
              </a:ext>
            </a:extLst>
          </p:cNvPr>
          <p:cNvSpPr>
            <a:spLocks noGrp="1"/>
          </p:cNvSpPr>
          <p:nvPr>
            <p:ph type="title"/>
          </p:nvPr>
        </p:nvSpPr>
        <p:spPr>
          <a:noFill/>
        </p:spPr>
        <p:txBody>
          <a:bodyPr/>
          <a:lstStyle/>
          <a:p>
            <a:r>
              <a:rPr lang="en-US" b="1" dirty="0">
                <a:solidFill>
                  <a:srgbClr val="006600"/>
                </a:solidFill>
              </a:rPr>
              <a:t>Two methods of Screeners and Surveys</a:t>
            </a:r>
          </a:p>
        </p:txBody>
      </p:sp>
      <p:sp>
        <p:nvSpPr>
          <p:cNvPr id="4" name="Text Placeholder 3">
            <a:extLst>
              <a:ext uri="{FF2B5EF4-FFF2-40B4-BE49-F238E27FC236}">
                <a16:creationId xmlns:a16="http://schemas.microsoft.com/office/drawing/2014/main" id="{4EE56496-E7C5-4F3A-A2D4-08300D8C4EAC}"/>
              </a:ext>
            </a:extLst>
          </p:cNvPr>
          <p:cNvSpPr>
            <a:spLocks noGrp="1"/>
          </p:cNvSpPr>
          <p:nvPr>
            <p:ph type="body" idx="1"/>
          </p:nvPr>
        </p:nvSpPr>
        <p:spPr/>
        <p:txBody>
          <a:bodyPr/>
          <a:lstStyle/>
          <a:p>
            <a:r>
              <a:rPr lang="en-US" sz="3200" dirty="0"/>
              <a:t>Informal Screeners</a:t>
            </a:r>
          </a:p>
        </p:txBody>
      </p:sp>
      <p:sp>
        <p:nvSpPr>
          <p:cNvPr id="3" name="Content Placeholder 2">
            <a:extLst>
              <a:ext uri="{FF2B5EF4-FFF2-40B4-BE49-F238E27FC236}">
                <a16:creationId xmlns:a16="http://schemas.microsoft.com/office/drawing/2014/main" id="{645F1944-FBB3-4847-9C2A-A91F13676D1B}"/>
              </a:ext>
            </a:extLst>
          </p:cNvPr>
          <p:cNvSpPr>
            <a:spLocks noGrp="1"/>
          </p:cNvSpPr>
          <p:nvPr>
            <p:ph sz="half" idx="2"/>
          </p:nvPr>
        </p:nvSpPr>
        <p:spPr/>
        <p:txBody>
          <a:bodyPr/>
          <a:lstStyle/>
          <a:p>
            <a:pPr marL="0" indent="0">
              <a:buNone/>
            </a:pPr>
            <a:r>
              <a:rPr lang="en-US" altLang="en-US" dirty="0"/>
              <a:t>Ways to </a:t>
            </a:r>
            <a:r>
              <a:rPr lang="en-US" altLang="en-US" b="1" dirty="0"/>
              <a:t>check-in</a:t>
            </a:r>
            <a:r>
              <a:rPr lang="en-US" altLang="en-US" dirty="0"/>
              <a:t> with students frequently and with staff and families regularly to identify support needs as they emerge</a:t>
            </a:r>
            <a:endParaRPr lang="en-US" dirty="0"/>
          </a:p>
          <a:p>
            <a:pPr marL="0" indent="0">
              <a:buNone/>
            </a:pPr>
            <a:endParaRPr lang="en-US" altLang="en-US" dirty="0"/>
          </a:p>
          <a:p>
            <a:pPr marL="0" indent="0">
              <a:buNone/>
            </a:pPr>
            <a:r>
              <a:rPr lang="en-US" altLang="en-US" dirty="0"/>
              <a:t>Ways to get input from students, families, and staff about well-being and/or climate at the school</a:t>
            </a:r>
          </a:p>
        </p:txBody>
      </p:sp>
      <p:sp>
        <p:nvSpPr>
          <p:cNvPr id="5" name="Text Placeholder 4">
            <a:extLst>
              <a:ext uri="{FF2B5EF4-FFF2-40B4-BE49-F238E27FC236}">
                <a16:creationId xmlns:a16="http://schemas.microsoft.com/office/drawing/2014/main" id="{4FFC705E-50CB-414A-99B7-2E8928010D77}"/>
              </a:ext>
            </a:extLst>
          </p:cNvPr>
          <p:cNvSpPr>
            <a:spLocks noGrp="1"/>
          </p:cNvSpPr>
          <p:nvPr>
            <p:ph type="body" sz="quarter" idx="3"/>
          </p:nvPr>
        </p:nvSpPr>
        <p:spPr/>
        <p:txBody>
          <a:bodyPr/>
          <a:lstStyle/>
          <a:p>
            <a:r>
              <a:rPr lang="en-US" sz="3200" dirty="0"/>
              <a:t>Formal SEBL Screeners</a:t>
            </a:r>
          </a:p>
        </p:txBody>
      </p:sp>
      <p:sp>
        <p:nvSpPr>
          <p:cNvPr id="6" name="Content Placeholder 5">
            <a:extLst>
              <a:ext uri="{FF2B5EF4-FFF2-40B4-BE49-F238E27FC236}">
                <a16:creationId xmlns:a16="http://schemas.microsoft.com/office/drawing/2014/main" id="{70BEBEB9-1CB6-4257-AB36-16B060A43BCA}"/>
              </a:ext>
            </a:extLst>
          </p:cNvPr>
          <p:cNvSpPr>
            <a:spLocks noGrp="1"/>
          </p:cNvSpPr>
          <p:nvPr>
            <p:ph sz="quarter" idx="4"/>
          </p:nvPr>
        </p:nvSpPr>
        <p:spPr/>
        <p:txBody>
          <a:bodyPr/>
          <a:lstStyle/>
          <a:p>
            <a:pPr marL="0" indent="0">
              <a:buNone/>
            </a:pPr>
            <a:r>
              <a:rPr lang="en-US" altLang="en-US" dirty="0"/>
              <a:t>Validated instruments that focus on social/emotional/behavioral risks and strengths. </a:t>
            </a:r>
          </a:p>
          <a:p>
            <a:pPr marL="0" indent="0">
              <a:buNone/>
            </a:pPr>
            <a:endParaRPr lang="en-US" dirty="0"/>
          </a:p>
          <a:p>
            <a:pPr marL="0" indent="0">
              <a:buNone/>
            </a:pPr>
            <a:r>
              <a:rPr lang="en-US" altLang="en-US" dirty="0"/>
              <a:t>A reliable method for determining students with elevated levels of risk.</a:t>
            </a:r>
            <a:br>
              <a:rPr lang="en-US" dirty="0"/>
            </a:br>
            <a:endParaRPr lang="en-US" dirty="0"/>
          </a:p>
          <a:p>
            <a:pPr marL="0" indent="0">
              <a:buNone/>
            </a:pPr>
            <a:endParaRPr lang="en-US" dirty="0"/>
          </a:p>
        </p:txBody>
      </p:sp>
      <p:sp>
        <p:nvSpPr>
          <p:cNvPr id="7" name="TextBox 6">
            <a:extLst>
              <a:ext uri="{FF2B5EF4-FFF2-40B4-BE49-F238E27FC236}">
                <a16:creationId xmlns:a16="http://schemas.microsoft.com/office/drawing/2014/main" id="{6A307CFC-057B-409C-8FF6-890E0824EFA6}"/>
              </a:ext>
            </a:extLst>
          </p:cNvPr>
          <p:cNvSpPr txBox="1"/>
          <p:nvPr/>
        </p:nvSpPr>
        <p:spPr>
          <a:xfrm>
            <a:off x="290052" y="5707499"/>
            <a:ext cx="8839200" cy="1200329"/>
          </a:xfrm>
          <a:prstGeom prst="rect">
            <a:avLst/>
          </a:prstGeom>
          <a:noFill/>
        </p:spPr>
        <p:txBody>
          <a:bodyPr wrap="square" rtlCol="0">
            <a:spAutoFit/>
          </a:bodyPr>
          <a:lstStyle/>
          <a:p>
            <a:r>
              <a:rPr lang="en-US" dirty="0">
                <a:hlinkClick r:id="rId3"/>
              </a:rPr>
              <a:t>https://assets-global.website-files.com/5d3725188825e071f1670246/5eb435206705b2123f3c6b82_Universal%20Screening%202019%20RDQ%20Brief2.pdf</a:t>
            </a:r>
            <a:endParaRPr lang="en-US" dirty="0"/>
          </a:p>
          <a:p>
            <a:endParaRPr lang="en-US" dirty="0"/>
          </a:p>
        </p:txBody>
      </p:sp>
    </p:spTree>
    <p:extLst>
      <p:ext uri="{BB962C8B-B14F-4D97-AF65-F5344CB8AC3E}">
        <p14:creationId xmlns:p14="http://schemas.microsoft.com/office/powerpoint/2010/main" val="414158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51FD8-F373-D844-8BB6-E4E81A495F7F}"/>
              </a:ext>
            </a:extLst>
          </p:cNvPr>
          <p:cNvSpPr>
            <a:spLocks noGrp="1"/>
          </p:cNvSpPr>
          <p:nvPr>
            <p:ph type="title"/>
          </p:nvPr>
        </p:nvSpPr>
        <p:spPr>
          <a:xfrm>
            <a:off x="304800" y="274638"/>
            <a:ext cx="8610600" cy="1143000"/>
          </a:xfrm>
          <a:noFill/>
        </p:spPr>
        <p:txBody>
          <a:bodyPr/>
          <a:lstStyle/>
          <a:p>
            <a:r>
              <a:rPr lang="en-US" sz="4000" b="1" dirty="0">
                <a:solidFill>
                  <a:srgbClr val="006600"/>
                </a:solidFill>
              </a:rPr>
              <a:t>Informal Screeners – why and what</a:t>
            </a:r>
          </a:p>
        </p:txBody>
      </p:sp>
      <p:sp>
        <p:nvSpPr>
          <p:cNvPr id="3" name="Content Placeholder 2">
            <a:extLst>
              <a:ext uri="{FF2B5EF4-FFF2-40B4-BE49-F238E27FC236}">
                <a16:creationId xmlns:a16="http://schemas.microsoft.com/office/drawing/2014/main" id="{D19A87AF-80C2-974C-A1AF-99BF1D003777}"/>
              </a:ext>
            </a:extLst>
          </p:cNvPr>
          <p:cNvSpPr>
            <a:spLocks noGrp="1"/>
          </p:cNvSpPr>
          <p:nvPr>
            <p:ph idx="1"/>
          </p:nvPr>
        </p:nvSpPr>
        <p:spPr>
          <a:xfrm>
            <a:off x="457200" y="1417638"/>
            <a:ext cx="8229600" cy="4525963"/>
          </a:xfrm>
        </p:spPr>
        <p:txBody>
          <a:bodyPr/>
          <a:lstStyle/>
          <a:p>
            <a:r>
              <a:rPr lang="en-US" sz="2800" dirty="0"/>
              <a:t>Students </a:t>
            </a:r>
            <a:r>
              <a:rPr lang="en-US" sz="2800" b="1" dirty="0"/>
              <a:t>must</a:t>
            </a:r>
            <a:r>
              <a:rPr lang="en-US" sz="2800" dirty="0"/>
              <a:t> feel physically and psychologically safe in order to actively engage in learning</a:t>
            </a:r>
          </a:p>
          <a:p>
            <a:r>
              <a:rPr lang="en-US" sz="2800" dirty="0"/>
              <a:t>Invite voice, choice, and ownership</a:t>
            </a:r>
          </a:p>
          <a:p>
            <a:r>
              <a:rPr lang="en-US" altLang="en-US" sz="2800" dirty="0"/>
              <a:t>Help identify students or staff perhaps at higher risk for significant stress or trauma from COVID-19</a:t>
            </a:r>
            <a:r>
              <a:rPr lang="en-US" sz="2800" dirty="0"/>
              <a:t> </a:t>
            </a:r>
          </a:p>
          <a:p>
            <a:r>
              <a:rPr lang="en-US" sz="2800" dirty="0"/>
              <a:t>Establish most efficient and effective use of MH providers, school psychologists, school counselors, community partners</a:t>
            </a:r>
          </a:p>
          <a:p>
            <a:pPr marL="0" indent="0">
              <a:buNone/>
            </a:pPr>
            <a:endParaRPr lang="en-US" sz="2800" dirty="0"/>
          </a:p>
        </p:txBody>
      </p:sp>
    </p:spTree>
    <p:extLst>
      <p:ext uri="{BB962C8B-B14F-4D97-AF65-F5344CB8AC3E}">
        <p14:creationId xmlns:p14="http://schemas.microsoft.com/office/powerpoint/2010/main" val="29321230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FB0BE-9990-F74B-AF18-D5374E4F7AED}"/>
              </a:ext>
            </a:extLst>
          </p:cNvPr>
          <p:cNvSpPr>
            <a:spLocks noGrp="1"/>
          </p:cNvSpPr>
          <p:nvPr>
            <p:ph type="title"/>
          </p:nvPr>
        </p:nvSpPr>
        <p:spPr>
          <a:noFill/>
        </p:spPr>
        <p:txBody>
          <a:bodyPr/>
          <a:lstStyle/>
          <a:p>
            <a:r>
              <a:rPr lang="en-US" sz="4000" b="1" dirty="0">
                <a:solidFill>
                  <a:srgbClr val="006600"/>
                </a:solidFill>
              </a:rPr>
              <a:t>Methods of Screening</a:t>
            </a:r>
          </a:p>
        </p:txBody>
      </p:sp>
      <p:sp>
        <p:nvSpPr>
          <p:cNvPr id="3" name="Content Placeholder 2">
            <a:extLst>
              <a:ext uri="{FF2B5EF4-FFF2-40B4-BE49-F238E27FC236}">
                <a16:creationId xmlns:a16="http://schemas.microsoft.com/office/drawing/2014/main" id="{0183817C-CBCF-C243-B60D-62D1313B6640}"/>
              </a:ext>
            </a:extLst>
          </p:cNvPr>
          <p:cNvSpPr>
            <a:spLocks noGrp="1"/>
          </p:cNvSpPr>
          <p:nvPr>
            <p:ph idx="1"/>
          </p:nvPr>
        </p:nvSpPr>
        <p:spPr/>
        <p:txBody>
          <a:bodyPr/>
          <a:lstStyle/>
          <a:p>
            <a:r>
              <a:rPr lang="en-US" dirty="0"/>
              <a:t>Surveys</a:t>
            </a:r>
          </a:p>
          <a:p>
            <a:r>
              <a:rPr lang="en-US" dirty="0"/>
              <a:t>Circles</a:t>
            </a:r>
          </a:p>
          <a:p>
            <a:r>
              <a:rPr lang="en-US" dirty="0"/>
              <a:t>Phone calls</a:t>
            </a:r>
          </a:p>
          <a:p>
            <a:r>
              <a:rPr lang="en-US" dirty="0"/>
              <a:t>Drive-by visits</a:t>
            </a:r>
          </a:p>
          <a:p>
            <a:r>
              <a:rPr lang="en-US" dirty="0"/>
              <a:t>Advisories</a:t>
            </a:r>
          </a:p>
          <a:p>
            <a:r>
              <a:rPr lang="en-US" dirty="0"/>
              <a:t>Video-chat/face-time</a:t>
            </a:r>
          </a:p>
          <a:p>
            <a:r>
              <a:rPr lang="en-US" dirty="0"/>
              <a:t>Using existing data</a:t>
            </a:r>
          </a:p>
          <a:p>
            <a:r>
              <a:rPr lang="en-US" b="1" i="1" dirty="0"/>
              <a:t>What else?</a:t>
            </a:r>
          </a:p>
        </p:txBody>
      </p:sp>
    </p:spTree>
    <p:extLst>
      <p:ext uri="{BB962C8B-B14F-4D97-AF65-F5344CB8AC3E}">
        <p14:creationId xmlns:p14="http://schemas.microsoft.com/office/powerpoint/2010/main" val="5813097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FEB810F8-6060-5E41-818F-48CAEBA99BD5}"/>
              </a:ext>
            </a:extLst>
          </p:cNvPr>
          <p:cNvSpPr>
            <a:spLocks noGrp="1"/>
          </p:cNvSpPr>
          <p:nvPr>
            <p:ph type="title"/>
          </p:nvPr>
        </p:nvSpPr>
        <p:spPr>
          <a:xfrm>
            <a:off x="457200" y="381000"/>
            <a:ext cx="8229600" cy="1143000"/>
          </a:xfrm>
          <a:noFill/>
        </p:spPr>
        <p:txBody>
          <a:bodyPr/>
          <a:lstStyle/>
          <a:p>
            <a:pPr>
              <a:defRPr/>
            </a:pPr>
            <a:r>
              <a:rPr lang="en-US" altLang="en-US" sz="4000" b="1" dirty="0">
                <a:solidFill>
                  <a:srgbClr val="006600"/>
                </a:solidFill>
                <a:ea typeface="ＭＳ Ｐゴシック" panose="020B0600070205080204" pitchFamily="34" charset="-128"/>
              </a:rPr>
              <a:t>Screening Using Existing Data</a:t>
            </a:r>
          </a:p>
        </p:txBody>
      </p:sp>
      <p:graphicFrame>
        <p:nvGraphicFramePr>
          <p:cNvPr id="4" name="Content Placeholder 3">
            <a:extLst>
              <a:ext uri="{FF2B5EF4-FFF2-40B4-BE49-F238E27FC236}">
                <a16:creationId xmlns:a16="http://schemas.microsoft.com/office/drawing/2014/main" id="{4B890BAC-1D1F-6347-9B80-2BB90AF140D9}"/>
              </a:ext>
            </a:extLst>
          </p:cNvPr>
          <p:cNvGraphicFramePr>
            <a:graphicFrameLocks noGrp="1"/>
          </p:cNvGraphicFramePr>
          <p:nvPr>
            <p:ph idx="1"/>
          </p:nvPr>
        </p:nvGraphicFramePr>
        <p:xfrm>
          <a:off x="990600" y="2133600"/>
          <a:ext cx="7391402" cy="3565558"/>
        </p:xfrm>
        <a:graphic>
          <a:graphicData uri="http://schemas.openxmlformats.org/drawingml/2006/table">
            <a:tbl>
              <a:tblPr/>
              <a:tblGrid>
                <a:gridCol w="1477955">
                  <a:extLst>
                    <a:ext uri="{9D8B030D-6E8A-4147-A177-3AD203B41FA5}">
                      <a16:colId xmlns:a16="http://schemas.microsoft.com/office/drawing/2014/main" val="20000"/>
                    </a:ext>
                  </a:extLst>
                </a:gridCol>
                <a:gridCol w="1477954">
                  <a:extLst>
                    <a:ext uri="{9D8B030D-6E8A-4147-A177-3AD203B41FA5}">
                      <a16:colId xmlns:a16="http://schemas.microsoft.com/office/drawing/2014/main" val="20001"/>
                    </a:ext>
                  </a:extLst>
                </a:gridCol>
                <a:gridCol w="1479584">
                  <a:extLst>
                    <a:ext uri="{9D8B030D-6E8A-4147-A177-3AD203B41FA5}">
                      <a16:colId xmlns:a16="http://schemas.microsoft.com/office/drawing/2014/main" val="20002"/>
                    </a:ext>
                  </a:extLst>
                </a:gridCol>
                <a:gridCol w="1279507">
                  <a:extLst>
                    <a:ext uri="{9D8B030D-6E8A-4147-A177-3AD203B41FA5}">
                      <a16:colId xmlns:a16="http://schemas.microsoft.com/office/drawing/2014/main" val="20003"/>
                    </a:ext>
                  </a:extLst>
                </a:gridCol>
                <a:gridCol w="1676402">
                  <a:extLst>
                    <a:ext uri="{9D8B030D-6E8A-4147-A177-3AD203B41FA5}">
                      <a16:colId xmlns:a16="http://schemas.microsoft.com/office/drawing/2014/main" val="20004"/>
                    </a:ext>
                  </a:extLst>
                </a:gridCol>
              </a:tblGrid>
              <a:tr h="822866">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Student</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GPA</a:t>
                      </a:r>
                      <a:endParaRPr kumimoji="0" lang="en-US" altLang="en-US" sz="2400" b="1" i="0" u="none" strike="noStrike" cap="none" normalizeH="0" baseline="0" dirty="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Course Failures</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FFFFF"/>
                          </a:solidFill>
                          <a:effectLst/>
                          <a:latin typeface="Calibri" charset="0"/>
                          <a:ea typeface="ＭＳ Ｐゴシック" charset="-128"/>
                        </a:rPr>
                        <a:t>Days Absent</a:t>
                      </a:r>
                      <a:endParaRPr kumimoji="0" lang="en-US" altLang="en-US" sz="2400" b="1" i="0" u="none" strike="noStrike" cap="none" normalizeH="0" baseline="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Concerning</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FFFFFF"/>
                          </a:solidFill>
                          <a:effectLst/>
                          <a:latin typeface="Calibri" charset="0"/>
                          <a:ea typeface="ＭＳ Ｐゴシック" charset="-128"/>
                        </a:rPr>
                        <a:t>Behaviors </a:t>
                      </a:r>
                      <a:endParaRPr kumimoji="0" lang="en-US" altLang="en-US" sz="2400" b="1" i="0" u="none" strike="noStrike" cap="none" normalizeH="0" baseline="0" dirty="0">
                        <a:ln>
                          <a:noFill/>
                        </a:ln>
                        <a:solidFill>
                          <a:srgbClr val="FFFFFF"/>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8064A2"/>
                    </a:solidFill>
                  </a:tcPr>
                </a:tc>
                <a:extLst>
                  <a:ext uri="{0D108BD9-81ED-4DB2-BD59-A6C34878D82A}">
                    <a16:rowId xmlns:a16="http://schemas.microsoft.com/office/drawing/2014/main" val="10000"/>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Josh</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1"/>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Mary</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4.1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2"/>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Kelly</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2.8</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3"/>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Jacob</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1.4</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12</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4"/>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Susan</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3.5</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3</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0</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3E0"/>
                    </a:solidFill>
                  </a:tcPr>
                </a:tc>
                <a:extLst>
                  <a:ext uri="{0D108BD9-81ED-4DB2-BD59-A6C34878D82A}">
                    <a16:rowId xmlns:a16="http://schemas.microsoft.com/office/drawing/2014/main" val="10005"/>
                  </a:ext>
                </a:extLst>
              </a:tr>
              <a:tr h="457110">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Mark</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1.9</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1</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ea typeface="ＭＳ Ｐゴシック" charset="-128"/>
                        </a:rPr>
                        <a:t>5</a:t>
                      </a:r>
                      <a:endParaRPr kumimoji="0" lang="en-US" altLang="en-US" sz="2400" b="0" i="0" u="none" strike="noStrike" cap="none" normalizeH="0" baseline="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tc>
                  <a:txBody>
                    <a:bodyPr/>
                    <a:lstStyle>
                      <a:lvl1pPr defTabSz="457200" eaLnBrk="0" hangingPunct="0">
                        <a:spcBef>
                          <a:spcPct val="20000"/>
                        </a:spcBef>
                        <a:buFont typeface="Arial" charset="0"/>
                        <a:defRPr sz="2800">
                          <a:solidFill>
                            <a:schemeClr val="tx1"/>
                          </a:solidFill>
                          <a:latin typeface="Calibri" charset="0"/>
                          <a:ea typeface="ＭＳ Ｐゴシック" charset="-128"/>
                        </a:defRPr>
                      </a:lvl1pPr>
                      <a:lvl2pPr marL="742950" indent="-285750" defTabSz="457200" eaLnBrk="0" hangingPunct="0">
                        <a:spcBef>
                          <a:spcPct val="20000"/>
                        </a:spcBef>
                        <a:buFont typeface="Arial" charset="0"/>
                        <a:defRPr sz="2400">
                          <a:solidFill>
                            <a:schemeClr val="tx1"/>
                          </a:solidFill>
                          <a:latin typeface="Calibri" charset="0"/>
                          <a:ea typeface="ＭＳ Ｐゴシック" charset="-128"/>
                        </a:defRPr>
                      </a:lvl2pPr>
                      <a:lvl3pPr marL="1143000" indent="-228600" defTabSz="457200" eaLnBrk="0" hangingPunct="0">
                        <a:spcBef>
                          <a:spcPct val="20000"/>
                        </a:spcBef>
                        <a:buFont typeface="Arial" charset="0"/>
                        <a:defRPr sz="2000">
                          <a:solidFill>
                            <a:schemeClr val="tx1"/>
                          </a:solidFill>
                          <a:latin typeface="Calibri" charset="0"/>
                          <a:ea typeface="ＭＳ Ｐゴシック" charset="-128"/>
                        </a:defRPr>
                      </a:lvl3pPr>
                      <a:lvl4pPr marL="1600200" indent="-228600" defTabSz="457200" eaLnBrk="0" hangingPunct="0">
                        <a:spcBef>
                          <a:spcPct val="20000"/>
                        </a:spcBef>
                        <a:buFont typeface="Arial" charset="0"/>
                        <a:defRPr>
                          <a:solidFill>
                            <a:schemeClr val="tx1"/>
                          </a:solidFill>
                          <a:latin typeface="Calibri" charset="0"/>
                          <a:ea typeface="ＭＳ Ｐゴシック" charset="-128"/>
                        </a:defRPr>
                      </a:lvl4pPr>
                      <a:lvl5pPr marL="2057400" indent="-228600" defTabSz="457200" eaLnBrk="0" hangingPunct="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ea typeface="ＭＳ Ｐゴシック" charset="-128"/>
                        </a:rPr>
                        <a:t>7</a:t>
                      </a:r>
                      <a:endParaRPr kumimoji="0" lang="en-US" altLang="en-US" sz="2400" b="0" i="0" u="none" strike="noStrike" cap="none" normalizeH="0" baseline="0" dirty="0">
                        <a:ln>
                          <a:noFill/>
                        </a:ln>
                        <a:solidFill>
                          <a:srgbClr val="000000"/>
                        </a:solidFill>
                        <a:effectLst/>
                        <a:latin typeface="Helvetica Neue" charset="0"/>
                        <a:ea typeface="ＭＳ Ｐゴシック" charset="-128"/>
                      </a:endParaRPr>
                    </a:p>
                  </a:txBody>
                  <a:tcPr marL="68580" marR="68580" marT="45677" marB="4567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AF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112570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EA79CE1D-676C-EE48-952A-5EB514013D94}"/>
              </a:ext>
            </a:extLst>
          </p:cNvPr>
          <p:cNvSpPr>
            <a:spLocks noGrp="1"/>
          </p:cNvSpPr>
          <p:nvPr>
            <p:ph type="title"/>
          </p:nvPr>
        </p:nvSpPr>
        <p:spPr>
          <a:xfrm>
            <a:off x="304800" y="375546"/>
            <a:ext cx="7848600" cy="1143000"/>
          </a:xfrm>
        </p:spPr>
        <p:txBody>
          <a:bodyPr/>
          <a:lstStyle/>
          <a:p>
            <a:pPr eaLnBrk="1" hangingPunct="1">
              <a:defRPr/>
            </a:pPr>
            <a:r>
              <a:rPr lang="en-US" altLang="en-US" sz="4000" b="1" dirty="0">
                <a:solidFill>
                  <a:srgbClr val="006600"/>
                </a:solidFill>
                <a:ea typeface="ＭＳ Ｐゴシック" panose="020B0600070205080204" pitchFamily="34" charset="-128"/>
              </a:rPr>
              <a:t>Using the Concerning Behaviors (Referrals) by Student Report as a Universal Screening Tool</a:t>
            </a:r>
          </a:p>
        </p:txBody>
      </p:sp>
      <p:sp>
        <p:nvSpPr>
          <p:cNvPr id="44038" name="Oval 3">
            <a:extLst>
              <a:ext uri="{FF2B5EF4-FFF2-40B4-BE49-F238E27FC236}">
                <a16:creationId xmlns:a16="http://schemas.microsoft.com/office/drawing/2014/main" id="{3EEA1B05-DFD8-4841-B8EB-26C590418C76}"/>
              </a:ext>
            </a:extLst>
          </p:cNvPr>
          <p:cNvSpPr>
            <a:spLocks noChangeArrowheads="1"/>
          </p:cNvSpPr>
          <p:nvPr/>
        </p:nvSpPr>
        <p:spPr bwMode="auto">
          <a:xfrm>
            <a:off x="5105400" y="2971800"/>
            <a:ext cx="3048000" cy="1981200"/>
          </a:xfrm>
          <a:prstGeom prst="ellipse">
            <a:avLst/>
          </a:prstGeom>
          <a:noFill/>
          <a:ln w="38100">
            <a:solidFill>
              <a:srgbClr val="FFC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orbel" panose="020B0503020204020204" pitchFamily="34" charset="0"/>
                <a:ea typeface="ＭＳ Ｐゴシック" panose="020B0600070205080204" pitchFamily="34" charset="-128"/>
              </a:defRPr>
            </a:lvl1pPr>
            <a:lvl2pPr marL="742950" indent="-285750">
              <a:defRPr>
                <a:solidFill>
                  <a:schemeClr val="tx1"/>
                </a:solidFill>
                <a:latin typeface="Corbel" panose="020B0503020204020204" pitchFamily="34" charset="0"/>
                <a:ea typeface="ＭＳ Ｐゴシック" panose="020B0600070205080204" pitchFamily="34" charset="-128"/>
              </a:defRPr>
            </a:lvl2pPr>
            <a:lvl3pPr marL="1143000" indent="-228600">
              <a:defRPr>
                <a:solidFill>
                  <a:schemeClr val="tx1"/>
                </a:solidFill>
                <a:latin typeface="Corbel" panose="020B0503020204020204" pitchFamily="34" charset="0"/>
                <a:ea typeface="ＭＳ Ｐゴシック" panose="020B0600070205080204" pitchFamily="34" charset="-128"/>
              </a:defRPr>
            </a:lvl3pPr>
            <a:lvl4pPr marL="1600200" indent="-228600">
              <a:defRPr>
                <a:solidFill>
                  <a:schemeClr val="tx1"/>
                </a:solidFill>
                <a:latin typeface="Corbel" panose="020B0503020204020204" pitchFamily="34" charset="0"/>
                <a:ea typeface="ＭＳ Ｐゴシック" panose="020B0600070205080204" pitchFamily="34" charset="-128"/>
              </a:defRPr>
            </a:lvl4pPr>
            <a:lvl5pPr marL="2057400" indent="-228600">
              <a:defRPr>
                <a:solidFill>
                  <a:schemeClr val="tx1"/>
                </a:solidFill>
                <a:latin typeface="Corbel" panose="020B0503020204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ea typeface="ＭＳ Ｐゴシック" panose="020B0600070205080204" pitchFamily="34" charset="-128"/>
              </a:defRPr>
            </a:lvl9pPr>
          </a:lstStyle>
          <a:p>
            <a:endParaRPr lang="en-US" altLang="en-US">
              <a:latin typeface="Calibri" panose="020F0502020204030204" pitchFamily="34" charset="0"/>
            </a:endParaRPr>
          </a:p>
        </p:txBody>
      </p:sp>
      <p:pic>
        <p:nvPicPr>
          <p:cNvPr id="113667" name="Picture 7">
            <a:extLst>
              <a:ext uri="{FF2B5EF4-FFF2-40B4-BE49-F238E27FC236}">
                <a16:creationId xmlns:a16="http://schemas.microsoft.com/office/drawing/2014/main" id="{C735DC24-16FD-4046-81E7-EE6291F90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1288" y="62992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2">
            <a:extLst>
              <a:ext uri="{FF2B5EF4-FFF2-40B4-BE49-F238E27FC236}">
                <a16:creationId xmlns:a16="http://schemas.microsoft.com/office/drawing/2014/main" id="{9E8BAA5E-4496-6A44-A8D9-06BD55644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984375"/>
            <a:ext cx="9085263" cy="454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EDFE4742-1B42-0348-A861-4A51C16B8005}"/>
              </a:ext>
            </a:extLst>
          </p:cNvPr>
          <p:cNvSpPr/>
          <p:nvPr/>
        </p:nvSpPr>
        <p:spPr bwMode="auto">
          <a:xfrm>
            <a:off x="572494" y="4572000"/>
            <a:ext cx="8342906" cy="769042"/>
          </a:xfrm>
          <a:prstGeom prst="rect">
            <a:avLst/>
          </a:prstGeom>
          <a:solidFill>
            <a:schemeClr val="accent2">
              <a:alpha val="40000"/>
            </a:schemeClr>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ectangle 10">
            <a:extLst>
              <a:ext uri="{FF2B5EF4-FFF2-40B4-BE49-F238E27FC236}">
                <a16:creationId xmlns:a16="http://schemas.microsoft.com/office/drawing/2014/main" id="{07D58E59-1C64-4B49-9B2F-5FCEA6ED3272}"/>
              </a:ext>
            </a:extLst>
          </p:cNvPr>
          <p:cNvSpPr/>
          <p:nvPr/>
        </p:nvSpPr>
        <p:spPr bwMode="auto">
          <a:xfrm>
            <a:off x="8001000" y="2213344"/>
            <a:ext cx="914400" cy="2358656"/>
          </a:xfrm>
          <a:prstGeom prst="rect">
            <a:avLst/>
          </a:prstGeom>
          <a:solidFill>
            <a:srgbClr val="C00000">
              <a:alpha val="40000"/>
            </a:srgbClr>
          </a:solidFill>
          <a:ln>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1436" tIns="45718" rIns="91436" bIns="45718" anchor="ctr"/>
          <a:lstStyle/>
          <a:p>
            <a:pPr algn="ctr" defTabSz="914099" eaLnBrk="1" hangingPunct="1">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5020856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ipe(left)">
                                      <p:cBhvr>
                                        <p:cTn id="7" dur="500"/>
                                        <p:tgtEl>
                                          <p:spTgt spid="4403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par>
                          <p:cTn id="12" fill="hold" nodeType="afterGroup">
                            <p:stCondLst>
                              <p:cond delay="2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797C8-DB1B-0846-B4FB-413340B8D691}"/>
              </a:ext>
            </a:extLst>
          </p:cNvPr>
          <p:cNvSpPr>
            <a:spLocks noGrp="1"/>
          </p:cNvSpPr>
          <p:nvPr>
            <p:ph type="title"/>
          </p:nvPr>
        </p:nvSpPr>
        <p:spPr>
          <a:xfrm>
            <a:off x="443687" y="544547"/>
            <a:ext cx="8229600" cy="1143000"/>
          </a:xfrm>
          <a:noFill/>
          <a:ln>
            <a:noFill/>
          </a:ln>
        </p:spPr>
        <p:txBody>
          <a:bodyPr>
            <a:normAutofit/>
          </a:bodyPr>
          <a:lstStyle/>
          <a:p>
            <a:r>
              <a:rPr lang="en-US" b="1" dirty="0">
                <a:solidFill>
                  <a:srgbClr val="006600"/>
                </a:solidFill>
              </a:rPr>
              <a:t>Welcome!</a:t>
            </a:r>
          </a:p>
        </p:txBody>
      </p:sp>
      <p:sp>
        <p:nvSpPr>
          <p:cNvPr id="2" name="Oval 1">
            <a:extLst>
              <a:ext uri="{FF2B5EF4-FFF2-40B4-BE49-F238E27FC236}">
                <a16:creationId xmlns:a16="http://schemas.microsoft.com/office/drawing/2014/main" id="{AD975994-68C8-B442-835B-8E574C07B5E5}"/>
              </a:ext>
            </a:extLst>
          </p:cNvPr>
          <p:cNvSpPr/>
          <p:nvPr/>
        </p:nvSpPr>
        <p:spPr>
          <a:xfrm>
            <a:off x="3229632" y="2131956"/>
            <a:ext cx="2256768" cy="2287644"/>
          </a:xfrm>
          <a:prstGeom prst="ellipse">
            <a:avLst/>
          </a:prstGeom>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extBox 2">
            <a:extLst>
              <a:ext uri="{FF2B5EF4-FFF2-40B4-BE49-F238E27FC236}">
                <a16:creationId xmlns:a16="http://schemas.microsoft.com/office/drawing/2014/main" id="{DAB26A18-DE08-2242-9AAC-62D56D836D2D}"/>
              </a:ext>
            </a:extLst>
          </p:cNvPr>
          <p:cNvSpPr txBox="1"/>
          <p:nvPr/>
        </p:nvSpPr>
        <p:spPr>
          <a:xfrm>
            <a:off x="3609870" y="2421698"/>
            <a:ext cx="1496291" cy="1708160"/>
          </a:xfrm>
          <a:prstGeom prst="rect">
            <a:avLst/>
          </a:prstGeom>
          <a:noFill/>
        </p:spPr>
        <p:txBody>
          <a:bodyPr wrap="square" rtlCol="0">
            <a:spAutoFit/>
          </a:bodyPr>
          <a:lstStyle/>
          <a:p>
            <a:pPr algn="ctr"/>
            <a:r>
              <a:rPr lang="en-US" sz="2100" b="1" dirty="0"/>
              <a:t>Need help?</a:t>
            </a:r>
          </a:p>
          <a:p>
            <a:pPr algn="ctr"/>
            <a:r>
              <a:rPr lang="en-US" sz="2100" dirty="0"/>
              <a:t>Type into the chat box</a:t>
            </a:r>
          </a:p>
        </p:txBody>
      </p:sp>
      <p:sp>
        <p:nvSpPr>
          <p:cNvPr id="8" name="Oval 7">
            <a:extLst>
              <a:ext uri="{FF2B5EF4-FFF2-40B4-BE49-F238E27FC236}">
                <a16:creationId xmlns:a16="http://schemas.microsoft.com/office/drawing/2014/main" id="{1BDCD149-DA2D-564F-9CE3-8EC242D8C47E}"/>
              </a:ext>
            </a:extLst>
          </p:cNvPr>
          <p:cNvSpPr/>
          <p:nvPr/>
        </p:nvSpPr>
        <p:spPr>
          <a:xfrm>
            <a:off x="397206" y="2208155"/>
            <a:ext cx="2256768" cy="2211445"/>
          </a:xfrm>
          <a:prstGeom prst="ellipse">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9" name="TextBox 8">
            <a:extLst>
              <a:ext uri="{FF2B5EF4-FFF2-40B4-BE49-F238E27FC236}">
                <a16:creationId xmlns:a16="http://schemas.microsoft.com/office/drawing/2014/main" id="{B45F0D84-DE76-B14E-AF78-BCA3E2C23C49}"/>
              </a:ext>
            </a:extLst>
          </p:cNvPr>
          <p:cNvSpPr txBox="1"/>
          <p:nvPr/>
        </p:nvSpPr>
        <p:spPr>
          <a:xfrm>
            <a:off x="615586" y="2421698"/>
            <a:ext cx="1820008" cy="1708160"/>
          </a:xfrm>
          <a:prstGeom prst="rect">
            <a:avLst/>
          </a:prstGeom>
          <a:noFill/>
        </p:spPr>
        <p:txBody>
          <a:bodyPr wrap="square" rtlCol="0">
            <a:spAutoFit/>
          </a:bodyPr>
          <a:lstStyle/>
          <a:p>
            <a:pPr algn="ctr"/>
            <a:r>
              <a:rPr lang="en-US" sz="2100" dirty="0"/>
              <a:t>You will be </a:t>
            </a:r>
            <a:r>
              <a:rPr lang="en-US" sz="2100" b="1" dirty="0"/>
              <a:t>muted</a:t>
            </a:r>
            <a:r>
              <a:rPr lang="en-US" sz="2100" dirty="0"/>
              <a:t> during this session, except during breakouts.</a:t>
            </a:r>
          </a:p>
        </p:txBody>
      </p:sp>
      <p:sp>
        <p:nvSpPr>
          <p:cNvPr id="10" name="Oval 9">
            <a:extLst>
              <a:ext uri="{FF2B5EF4-FFF2-40B4-BE49-F238E27FC236}">
                <a16:creationId xmlns:a16="http://schemas.microsoft.com/office/drawing/2014/main" id="{A56ADB4E-B95B-F444-8D18-BF41119D1981}"/>
              </a:ext>
            </a:extLst>
          </p:cNvPr>
          <p:cNvSpPr/>
          <p:nvPr/>
        </p:nvSpPr>
        <p:spPr>
          <a:xfrm>
            <a:off x="6062058" y="2131957"/>
            <a:ext cx="2396142" cy="2287644"/>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4B0FB9A7-7B7A-3D4E-A889-9FD70119E065}"/>
              </a:ext>
            </a:extLst>
          </p:cNvPr>
          <p:cNvSpPr txBox="1"/>
          <p:nvPr/>
        </p:nvSpPr>
        <p:spPr>
          <a:xfrm>
            <a:off x="6295172" y="2617212"/>
            <a:ext cx="1820008" cy="1384995"/>
          </a:xfrm>
          <a:prstGeom prst="rect">
            <a:avLst/>
          </a:prstGeom>
          <a:noFill/>
        </p:spPr>
        <p:txBody>
          <a:bodyPr wrap="square" rtlCol="0">
            <a:spAutoFit/>
          </a:bodyPr>
          <a:lstStyle/>
          <a:p>
            <a:pPr algn="ctr"/>
            <a:r>
              <a:rPr lang="en-US" sz="2100" dirty="0"/>
              <a:t>You </a:t>
            </a:r>
          </a:p>
          <a:p>
            <a:pPr algn="ctr"/>
            <a:r>
              <a:rPr lang="en-US" sz="2100" dirty="0"/>
              <a:t>can show or hide your </a:t>
            </a:r>
            <a:r>
              <a:rPr lang="en-US" sz="2100" b="1" dirty="0"/>
              <a:t>video</a:t>
            </a:r>
            <a:r>
              <a:rPr lang="en-US" sz="2100" dirty="0"/>
              <a:t>.</a:t>
            </a:r>
          </a:p>
        </p:txBody>
      </p:sp>
      <p:sp>
        <p:nvSpPr>
          <p:cNvPr id="13" name="Rectangle 12">
            <a:extLst>
              <a:ext uri="{FF2B5EF4-FFF2-40B4-BE49-F238E27FC236}">
                <a16:creationId xmlns:a16="http://schemas.microsoft.com/office/drawing/2014/main" id="{CC80826E-089C-0740-89A9-8DF6BE84F838}"/>
              </a:ext>
            </a:extLst>
          </p:cNvPr>
          <p:cNvSpPr/>
          <p:nvPr/>
        </p:nvSpPr>
        <p:spPr>
          <a:xfrm>
            <a:off x="1" y="5308419"/>
            <a:ext cx="9144000" cy="1200329"/>
          </a:xfrm>
          <a:prstGeom prst="rect">
            <a:avLst/>
          </a:prstGeom>
        </p:spPr>
        <p:txBody>
          <a:bodyPr wrap="square">
            <a:spAutoFit/>
          </a:bodyPr>
          <a:lstStyle/>
          <a:p>
            <a:pPr algn="ctr"/>
            <a:r>
              <a:rPr lang="en-US" dirty="0"/>
              <a:t> </a:t>
            </a:r>
          </a:p>
          <a:p>
            <a:pPr algn="ctr"/>
            <a:r>
              <a:rPr lang="en-US" dirty="0"/>
              <a:t>Materials can be found at: </a:t>
            </a:r>
            <a:r>
              <a:rPr lang="en-US" b="1" u="sng" dirty="0">
                <a:hlinkClick r:id="rId3" tooltip="https://www.pbisvermont.org/training-resources/vtpbis-annual-forum/"/>
              </a:rPr>
              <a:t>https://www.pbisvermont.org/training-resources/vtpbis-annual-forum/</a:t>
            </a:r>
            <a:r>
              <a:rPr lang="en-US" b="1" dirty="0"/>
              <a:t>.</a:t>
            </a:r>
            <a:endParaRPr lang="en-US" dirty="0"/>
          </a:p>
          <a:p>
            <a:pPr algn="ctr"/>
            <a:r>
              <a:rPr lang="en-US" dirty="0"/>
              <a:t> </a:t>
            </a:r>
          </a:p>
        </p:txBody>
      </p:sp>
    </p:spTree>
    <p:extLst>
      <p:ext uri="{BB962C8B-B14F-4D97-AF65-F5344CB8AC3E}">
        <p14:creationId xmlns:p14="http://schemas.microsoft.com/office/powerpoint/2010/main" val="42593321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64F01-F2AB-9844-8B7A-9879B818E158}"/>
              </a:ext>
            </a:extLst>
          </p:cNvPr>
          <p:cNvSpPr>
            <a:spLocks noGrp="1"/>
          </p:cNvSpPr>
          <p:nvPr>
            <p:ph type="title"/>
          </p:nvPr>
        </p:nvSpPr>
        <p:spPr>
          <a:noFill/>
          <a:ln>
            <a:noFill/>
          </a:ln>
        </p:spPr>
        <p:txBody>
          <a:bodyPr/>
          <a:lstStyle/>
          <a:p>
            <a:r>
              <a:rPr lang="en-US" dirty="0"/>
              <a:t>Survey Resources</a:t>
            </a:r>
          </a:p>
        </p:txBody>
      </p:sp>
      <p:sp>
        <p:nvSpPr>
          <p:cNvPr id="3" name="Content Placeholder 2">
            <a:extLst>
              <a:ext uri="{FF2B5EF4-FFF2-40B4-BE49-F238E27FC236}">
                <a16:creationId xmlns:a16="http://schemas.microsoft.com/office/drawing/2014/main" id="{11C79939-E077-344A-89E5-C64AB6354F62}"/>
              </a:ext>
            </a:extLst>
          </p:cNvPr>
          <p:cNvSpPr>
            <a:spLocks noGrp="1"/>
          </p:cNvSpPr>
          <p:nvPr>
            <p:ph idx="1"/>
          </p:nvPr>
        </p:nvSpPr>
        <p:spPr>
          <a:xfrm>
            <a:off x="304800" y="1295400"/>
            <a:ext cx="8229600" cy="4525963"/>
          </a:xfrm>
        </p:spPr>
        <p:txBody>
          <a:bodyPr/>
          <a:lstStyle/>
          <a:p>
            <a:r>
              <a:rPr lang="en-US" dirty="0" err="1"/>
              <a:t>Closegap</a:t>
            </a:r>
            <a:r>
              <a:rPr lang="en-US" dirty="0"/>
              <a:t> – wellness check</a:t>
            </a:r>
          </a:p>
          <a:p>
            <a:r>
              <a:rPr lang="en-US" dirty="0"/>
              <a:t>Making Caring Common – Relationship Mapping, Check-in Surveys for Middle/HS</a:t>
            </a:r>
          </a:p>
          <a:p>
            <a:r>
              <a:rPr lang="en-US" dirty="0"/>
              <a:t>PBIS Center – Check-in/Check-out Survey, Input and Satisfaction Surveys</a:t>
            </a:r>
          </a:p>
          <a:p>
            <a:r>
              <a:rPr lang="en-US" dirty="0" err="1"/>
              <a:t>WestEd</a:t>
            </a:r>
            <a:r>
              <a:rPr lang="en-US" dirty="0"/>
              <a:t> – Learning from Home Survey</a:t>
            </a:r>
          </a:p>
          <a:p>
            <a:r>
              <a:rPr lang="en-US" dirty="0"/>
              <a:t>Panorama – Question bank of surveys for students, educators, and parents</a:t>
            </a:r>
          </a:p>
          <a:p>
            <a:pPr marL="0" indent="0">
              <a:buNone/>
            </a:pPr>
            <a:endParaRPr lang="en-US" dirty="0"/>
          </a:p>
          <a:p>
            <a:pPr marL="0" indent="0" algn="ctr">
              <a:buNone/>
            </a:pPr>
            <a:r>
              <a:rPr lang="en-US" dirty="0"/>
              <a:t>See document </a:t>
            </a:r>
            <a:r>
              <a:rPr lang="en-US" dirty="0">
                <a:hlinkClick r:id="rId3"/>
              </a:rPr>
              <a:t>here</a:t>
            </a:r>
            <a:r>
              <a:rPr lang="en-US" dirty="0"/>
              <a:t>.</a:t>
            </a:r>
          </a:p>
          <a:p>
            <a:endParaRPr lang="en-US" dirty="0"/>
          </a:p>
        </p:txBody>
      </p:sp>
    </p:spTree>
    <p:extLst>
      <p:ext uri="{BB962C8B-B14F-4D97-AF65-F5344CB8AC3E}">
        <p14:creationId xmlns:p14="http://schemas.microsoft.com/office/powerpoint/2010/main" val="13756101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43948" y="6096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r>
              <a:rPr lang="en-US" altLang="en-US" b="1" dirty="0">
                <a:solidFill>
                  <a:srgbClr val="006600"/>
                </a:solidFill>
              </a:rPr>
              <a:t>:</a:t>
            </a:r>
          </a:p>
        </p:txBody>
      </p:sp>
      <p:sp>
        <p:nvSpPr>
          <p:cNvPr id="151554" name="Content Placeholder 2"/>
          <p:cNvSpPr>
            <a:spLocks noGrp="1"/>
          </p:cNvSpPr>
          <p:nvPr>
            <p:ph idx="1"/>
            <p:custDataLst>
              <p:tags r:id="rId3"/>
            </p:custDataLst>
          </p:nvPr>
        </p:nvSpPr>
        <p:spPr>
          <a:xfrm>
            <a:off x="443948" y="2057399"/>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What other data might your “team” look at to determine supports needed?</a:t>
            </a:r>
          </a:p>
        </p:txBody>
      </p:sp>
    </p:spTree>
    <p:custDataLst>
      <p:tags r:id="rId1"/>
    </p:custDataLst>
    <p:extLst>
      <p:ext uri="{BB962C8B-B14F-4D97-AF65-F5344CB8AC3E}">
        <p14:creationId xmlns:p14="http://schemas.microsoft.com/office/powerpoint/2010/main" val="297812171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8F1AA6-914B-F340-B027-79E0B1234F94}"/>
              </a:ext>
            </a:extLst>
          </p:cNvPr>
          <p:cNvSpPr txBox="1"/>
          <p:nvPr/>
        </p:nvSpPr>
        <p:spPr>
          <a:xfrm>
            <a:off x="1447800" y="5833198"/>
            <a:ext cx="6638356" cy="461665"/>
          </a:xfrm>
          <a:prstGeom prst="rect">
            <a:avLst/>
          </a:prstGeom>
          <a:noFill/>
        </p:spPr>
        <p:txBody>
          <a:bodyPr wrap="none" rtlCol="0">
            <a:spAutoFit/>
          </a:bodyPr>
          <a:lstStyle/>
          <a:p>
            <a:r>
              <a:rPr lang="en-US" sz="2400" dirty="0">
                <a:latin typeface="+mn-lt"/>
              </a:rPr>
              <a:t>How do we formulate an accurate measure of risk? </a:t>
            </a:r>
          </a:p>
        </p:txBody>
      </p:sp>
      <p:sp>
        <p:nvSpPr>
          <p:cNvPr id="2" name="TextBox 1">
            <a:extLst>
              <a:ext uri="{FF2B5EF4-FFF2-40B4-BE49-F238E27FC236}">
                <a16:creationId xmlns:a16="http://schemas.microsoft.com/office/drawing/2014/main" id="{FAD998DE-2AD1-734A-96D5-CD3B62D52505}"/>
              </a:ext>
            </a:extLst>
          </p:cNvPr>
          <p:cNvSpPr txBox="1"/>
          <p:nvPr/>
        </p:nvSpPr>
        <p:spPr>
          <a:xfrm>
            <a:off x="4160520" y="2941320"/>
            <a:ext cx="184731" cy="369332"/>
          </a:xfrm>
          <a:prstGeom prst="rect">
            <a:avLst/>
          </a:prstGeom>
          <a:noFill/>
        </p:spPr>
        <p:txBody>
          <a:bodyPr wrap="none" rtlCol="0">
            <a:spAutoFit/>
          </a:bodyPr>
          <a:lstStyle/>
          <a:p>
            <a:endParaRPr lang="en-US" dirty="0"/>
          </a:p>
        </p:txBody>
      </p:sp>
      <p:pic>
        <p:nvPicPr>
          <p:cNvPr id="5" name="Picture 2" descr="http://weblogs.elearning.ubc.ca/vschools/archives/GroeningCartoon.jpg">
            <a:extLst>
              <a:ext uri="{FF2B5EF4-FFF2-40B4-BE49-F238E27FC236}">
                <a16:creationId xmlns:a16="http://schemas.microsoft.com/office/drawing/2014/main" id="{C6939D59-95A7-9649-B27C-808B804A8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499" t="1424" r="2499" b="1949"/>
          <a:stretch>
            <a:fillRect/>
          </a:stretch>
        </p:blipFill>
        <p:spPr bwMode="auto">
          <a:xfrm>
            <a:off x="1134314" y="331470"/>
            <a:ext cx="6982322"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24406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p:cNvSpPr>
          <p:nvPr>
            <p:ph type="title"/>
            <p:custDataLst>
              <p:tags r:id="rId2"/>
            </p:custDataLst>
          </p:nvPr>
        </p:nvSpPr>
        <p:spPr>
          <a:xfrm>
            <a:off x="457200" y="274638"/>
            <a:ext cx="8458200" cy="1249362"/>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Why (Formal) Universal Screening?</a:t>
            </a:r>
          </a:p>
        </p:txBody>
      </p:sp>
      <p:sp>
        <p:nvSpPr>
          <p:cNvPr id="158722" name="Rectangle 3"/>
          <p:cNvSpPr>
            <a:spLocks noGrp="1"/>
          </p:cNvSpPr>
          <p:nvPr>
            <p:ph idx="1"/>
            <p:custDataLst>
              <p:tags r:id="rId3"/>
            </p:custDataLst>
          </p:nvPr>
        </p:nvSpPr>
        <p:spPr>
          <a:xfrm>
            <a:off x="443948" y="1295400"/>
            <a:ext cx="8229600" cy="5172075"/>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lvl="0" eaLnBrk="1" hangingPunct="1">
              <a:spcBef>
                <a:spcPct val="0"/>
              </a:spcBef>
              <a:spcAft>
                <a:spcPts val="2000"/>
              </a:spcAft>
            </a:pPr>
            <a:r>
              <a:rPr lang="en-US" altLang="en-US" dirty="0"/>
              <a:t>To find students whose problems are not immediately obvious.</a:t>
            </a:r>
          </a:p>
          <a:p>
            <a:pPr lvl="0" eaLnBrk="1" hangingPunct="1">
              <a:spcBef>
                <a:spcPct val="0"/>
              </a:spcBef>
              <a:spcAft>
                <a:spcPts val="2000"/>
              </a:spcAft>
            </a:pPr>
            <a:r>
              <a:rPr lang="en-US" altLang="en-US" dirty="0"/>
              <a:t>To identify problems with a high degree of accuracy.</a:t>
            </a:r>
          </a:p>
          <a:p>
            <a:pPr lvl="0" eaLnBrk="1" hangingPunct="1">
              <a:spcBef>
                <a:spcPct val="0"/>
              </a:spcBef>
              <a:spcAft>
                <a:spcPts val="2000"/>
              </a:spcAft>
            </a:pPr>
            <a:r>
              <a:rPr lang="en-US" altLang="en-US" dirty="0"/>
              <a:t>Early identification leads to early intervention.</a:t>
            </a:r>
          </a:p>
          <a:p>
            <a:pPr lvl="0" eaLnBrk="1" hangingPunct="1">
              <a:spcBef>
                <a:spcPct val="0"/>
              </a:spcBef>
              <a:spcAft>
                <a:spcPts val="2000"/>
              </a:spcAft>
            </a:pPr>
            <a:r>
              <a:rPr lang="en-US" altLang="en-US" dirty="0"/>
              <a:t>To select interventions based on results of rating scales on the screening tools. This is </a:t>
            </a:r>
            <a:r>
              <a:rPr lang="en-US" altLang="en-US" b="1" i="1" dirty="0"/>
              <a:t>most </a:t>
            </a:r>
            <a:r>
              <a:rPr lang="en-US" altLang="en-US" dirty="0"/>
              <a:t>effective and efficient.</a:t>
            </a:r>
          </a:p>
          <a:p>
            <a:pPr lvl="0" eaLnBrk="1" hangingPunct="1">
              <a:spcBef>
                <a:spcPct val="0"/>
              </a:spcBef>
              <a:spcAft>
                <a:spcPts val="2000"/>
              </a:spcAft>
            </a:pPr>
            <a:endParaRPr lang="en-US" altLang="en-US" dirty="0">
              <a:latin typeface="Gill Sans MT" charset="0"/>
            </a:endParaRPr>
          </a:p>
          <a:p>
            <a:pPr lvl="0" eaLnBrk="1" hangingPunct="1">
              <a:spcBef>
                <a:spcPct val="0"/>
              </a:spcBef>
              <a:spcAft>
                <a:spcPts val="2000"/>
              </a:spcAft>
            </a:pPr>
            <a:endParaRPr lang="en-US" altLang="en-US" dirty="0">
              <a:latin typeface="Gill Sans MT" charset="0"/>
            </a:endParaRPr>
          </a:p>
          <a:p>
            <a:pPr lvl="0" eaLnBrk="1" hangingPunct="1">
              <a:spcBef>
                <a:spcPct val="0"/>
              </a:spcBef>
              <a:spcAft>
                <a:spcPts val="2000"/>
              </a:spcAft>
            </a:pPr>
            <a:endParaRPr lang="en-US" altLang="en-US" dirty="0">
              <a:latin typeface="Gill Sans MT" charset="0"/>
            </a:endParaRPr>
          </a:p>
        </p:txBody>
      </p:sp>
      <p:pic>
        <p:nvPicPr>
          <p:cNvPr id="158723" name="Picture 3"/>
          <p:cNvPicPr>
            <a:picLocks noChangeAspect="1"/>
          </p:cNvPicPr>
          <p:nvPr>
            <p:custDataLst>
              <p:tags r:id="rId4"/>
            </p:custDataLst>
          </p:nvPr>
        </p:nvPicPr>
        <p:blipFill>
          <a:blip r:embed="rId7"/>
          <a:stretch>
            <a:fillRect/>
          </a:stretch>
        </p:blipFill>
        <p:spPr>
          <a:xfrm>
            <a:off x="7543800" y="1630362"/>
            <a:ext cx="1600200" cy="1143000"/>
          </a:xfrm>
          <a:prstGeom prst="rect">
            <a:avLst/>
          </a:prstGeom>
          <a:noFill/>
          <a:ln>
            <a:noFill/>
            <a:miter lim="800000"/>
          </a:ln>
        </p:spPr>
      </p:pic>
    </p:spTree>
    <p:custDataLst>
      <p:tags r:id="rId1"/>
    </p:custData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p:cNvSpPr>
          <p:nvPr>
            <p:ph type="title"/>
            <p:custDataLst>
              <p:tags r:id="rId2"/>
            </p:custDataLst>
          </p:nvPr>
        </p:nvSpPr>
        <p:spPr>
          <a:xfrm>
            <a:off x="443948" y="609600"/>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dirty="0">
                <a:solidFill>
                  <a:srgbClr val="006600"/>
                </a:solidFill>
              </a:rPr>
              <a:t>Please Type Into </a:t>
            </a:r>
            <a:r>
              <a:rPr lang="en-US" altLang="en-US" b="1" dirty="0" err="1">
                <a:solidFill>
                  <a:srgbClr val="006600"/>
                </a:solidFill>
              </a:rPr>
              <a:t>Chatbox</a:t>
            </a:r>
            <a:r>
              <a:rPr lang="en-US" altLang="en-US" b="1" dirty="0">
                <a:solidFill>
                  <a:srgbClr val="006600"/>
                </a:solidFill>
              </a:rPr>
              <a:t>:</a:t>
            </a:r>
          </a:p>
        </p:txBody>
      </p:sp>
      <p:sp>
        <p:nvSpPr>
          <p:cNvPr id="151554" name="Content Placeholder 2"/>
          <p:cNvSpPr>
            <a:spLocks noGrp="1"/>
          </p:cNvSpPr>
          <p:nvPr>
            <p:ph idx="1"/>
            <p:custDataLst>
              <p:tags r:id="rId3"/>
            </p:custDataLst>
          </p:nvPr>
        </p:nvSpPr>
        <p:spPr>
          <a:xfrm>
            <a:off x="443948" y="2057399"/>
            <a:ext cx="8229600" cy="4525963"/>
          </a:xfrm>
          <a:prstGeom prst="rect">
            <a:avLst/>
          </a:prstGeom>
          <a:noFill/>
          <a:ln>
            <a:miter lim="800000"/>
          </a:ln>
        </p:spPr>
        <p:txBody>
          <a:bodyPr vert="horz" wrap="square" lIns="91440" tIns="45720" rIns="91440" bIns="45720" anchor="t" anchorCtr="0">
            <a:no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a:buNone/>
            </a:pPr>
            <a:r>
              <a:rPr lang="en-US" altLang="en-US" dirty="0"/>
              <a:t>Is your school implementing a Social/Emotional/Behavioral Screener? If so, what tool are you using?</a:t>
            </a:r>
          </a:p>
        </p:txBody>
      </p:sp>
    </p:spTree>
    <p:custDataLst>
      <p:tags r:id="rId1"/>
    </p:custDataLst>
    <p:extLst>
      <p:ext uri="{BB962C8B-B14F-4D97-AF65-F5344CB8AC3E}">
        <p14:creationId xmlns:p14="http://schemas.microsoft.com/office/powerpoint/2010/main" val="30017230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BC48-57CE-874F-B4A0-6CBBD48CC9FF}"/>
              </a:ext>
            </a:extLst>
          </p:cNvPr>
          <p:cNvSpPr>
            <a:spLocks noGrp="1"/>
          </p:cNvSpPr>
          <p:nvPr>
            <p:ph type="title"/>
          </p:nvPr>
        </p:nvSpPr>
        <p:spPr>
          <a:noFill/>
        </p:spPr>
        <p:txBody>
          <a:bodyPr/>
          <a:lstStyle/>
          <a:p>
            <a:r>
              <a:rPr lang="en-US" sz="4000" b="1" dirty="0">
                <a:solidFill>
                  <a:srgbClr val="006600"/>
                </a:solidFill>
              </a:rPr>
              <a:t>When to Screen? </a:t>
            </a:r>
          </a:p>
        </p:txBody>
      </p:sp>
      <p:sp>
        <p:nvSpPr>
          <p:cNvPr id="3" name="Content Placeholder 2">
            <a:extLst>
              <a:ext uri="{FF2B5EF4-FFF2-40B4-BE49-F238E27FC236}">
                <a16:creationId xmlns:a16="http://schemas.microsoft.com/office/drawing/2014/main" id="{71C6ED87-BA61-224C-A7EF-D24731FDD37B}"/>
              </a:ext>
            </a:extLst>
          </p:cNvPr>
          <p:cNvSpPr>
            <a:spLocks noGrp="1"/>
          </p:cNvSpPr>
          <p:nvPr>
            <p:ph idx="1"/>
          </p:nvPr>
        </p:nvSpPr>
        <p:spPr/>
        <p:txBody>
          <a:bodyPr/>
          <a:lstStyle/>
          <a:p>
            <a:r>
              <a:rPr lang="en-US" altLang="en-US" sz="2800" dirty="0"/>
              <a:t>At least 6-8 weeks into the school year and 2-3 times/year (Oct and Feb)</a:t>
            </a:r>
          </a:p>
          <a:p>
            <a:pPr lvl="1"/>
            <a:r>
              <a:rPr lang="en-US" altLang="en-US" sz="2400" dirty="0"/>
              <a:t>Need enough time for observation, interaction, and experience with a student so ratings are reliable and valid. </a:t>
            </a:r>
            <a:r>
              <a:rPr lang="en-US" sz="2800" dirty="0"/>
              <a:t>You need to KNOW THE STUDENT!</a:t>
            </a:r>
            <a:endParaRPr lang="en-US" dirty="0"/>
          </a:p>
          <a:p>
            <a:pPr lvl="1"/>
            <a:r>
              <a:rPr lang="en-US" altLang="en-US" sz="2800" dirty="0"/>
              <a:t>If done too early and too quickly, the results will largely be invalid, the needed treatment directions will be unclear (or incorrectly focused)</a:t>
            </a:r>
            <a:endParaRPr lang="en-US" altLang="en-US" dirty="0"/>
          </a:p>
          <a:p>
            <a:r>
              <a:rPr lang="en-US" altLang="en-US" dirty="0"/>
              <a:t>Review process and tools with all staff prior to screening</a:t>
            </a:r>
            <a:endParaRPr lang="en-US" dirty="0"/>
          </a:p>
          <a:p>
            <a:endParaRPr lang="en-US" sz="2800" dirty="0"/>
          </a:p>
        </p:txBody>
      </p:sp>
    </p:spTree>
    <p:extLst>
      <p:ext uri="{BB962C8B-B14F-4D97-AF65-F5344CB8AC3E}">
        <p14:creationId xmlns:p14="http://schemas.microsoft.com/office/powerpoint/2010/main" val="12664554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custDataLst>
              <p:tags r:id="rId2"/>
            </p:custDataLst>
          </p:nvPr>
        </p:nvSpPr>
        <p:spPr>
          <a:xfrm>
            <a:off x="457200" y="381000"/>
            <a:ext cx="8229600" cy="9906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ja-JP" b="1" dirty="0">
                <a:solidFill>
                  <a:srgbClr val="006600"/>
                </a:solidFill>
              </a:rPr>
              <a:t>Screening can help identify:</a:t>
            </a:r>
            <a:endParaRPr lang="en-US" altLang="en-US" b="1" dirty="0">
              <a:solidFill>
                <a:srgbClr val="006600"/>
              </a:solidFill>
            </a:endParaRPr>
          </a:p>
        </p:txBody>
      </p:sp>
      <p:graphicFrame>
        <p:nvGraphicFramePr>
          <p:cNvPr id="185346" name="Content Placeholder 6"/>
          <p:cNvGraphicFramePr>
            <a:graphicFrameLocks noGrp="1"/>
          </p:cNvGraphicFramePr>
          <p:nvPr>
            <p:ph idx="1"/>
            <p:custDataLst>
              <p:tags r:id="rId3"/>
            </p:custDataLst>
          </p:nvPr>
        </p:nvGraphicFramePr>
        <p:xfrm>
          <a:off x="457200" y="11430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a:r>
              <a:rPr lang="en-US" altLang="en-US" b="1">
                <a:solidFill>
                  <a:srgbClr val="006600"/>
                </a:solidFill>
              </a:rPr>
              <a:t>Multi-Stage &amp; Multi-Gate Approach to Screening</a:t>
            </a:r>
          </a:p>
        </p:txBody>
      </p:sp>
      <p:graphicFrame>
        <p:nvGraphicFramePr>
          <p:cNvPr id="189442" name="Content Placeholder 3"/>
          <p:cNvGraphicFramePr>
            <a:graphicFrameLocks noGrp="1"/>
          </p:cNvGraphicFramePr>
          <p:nvPr>
            <p:ph idx="1"/>
            <p:custDataLst>
              <p:tags r:id="rId3"/>
            </p:custDataLst>
            <p:extLst>
              <p:ext uri="{D42A27DB-BD31-4B8C-83A1-F6EECF244321}">
                <p14:modId xmlns:p14="http://schemas.microsoft.com/office/powerpoint/2010/main" val="2035332560"/>
              </p:ext>
            </p:extLst>
          </p:nvPr>
        </p:nvGraphicFramePr>
        <p:xfrm>
          <a:off x="0" y="1663700"/>
          <a:ext cx="9143999" cy="5194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B7AB7-99D2-814C-9789-C276B0CCC995}"/>
              </a:ext>
            </a:extLst>
          </p:cNvPr>
          <p:cNvSpPr>
            <a:spLocks noGrp="1"/>
          </p:cNvSpPr>
          <p:nvPr>
            <p:ph type="title"/>
          </p:nvPr>
        </p:nvSpPr>
        <p:spPr>
          <a:noFill/>
        </p:spPr>
        <p:txBody>
          <a:bodyPr/>
          <a:lstStyle/>
          <a:p>
            <a:br>
              <a:rPr lang="en-US" altLang="en-US" sz="4000" b="1" dirty="0">
                <a:solidFill>
                  <a:srgbClr val="006600"/>
                </a:solidFill>
                <a:ea typeface="ＭＳ Ｐゴシック" charset="-128"/>
              </a:rPr>
            </a:br>
            <a:r>
              <a:rPr lang="en-US" altLang="en-US" sz="4000" b="1" dirty="0">
                <a:solidFill>
                  <a:srgbClr val="006600"/>
                </a:solidFill>
                <a:ea typeface="ＭＳ Ｐゴシック" charset="-128"/>
              </a:rPr>
              <a:t>What Screening Tools are out There?</a:t>
            </a:r>
            <a:br>
              <a:rPr lang="en-US" altLang="en-US" sz="4000" b="1" dirty="0">
                <a:solidFill>
                  <a:srgbClr val="006600"/>
                </a:solidFill>
                <a:ea typeface="ＭＳ Ｐゴシック" charset="-128"/>
              </a:rPr>
            </a:br>
            <a:endParaRPr lang="en-US" sz="4000" dirty="0"/>
          </a:p>
        </p:txBody>
      </p:sp>
      <p:pic>
        <p:nvPicPr>
          <p:cNvPr id="5" name="Picture 2">
            <a:extLst>
              <a:ext uri="{FF2B5EF4-FFF2-40B4-BE49-F238E27FC236}">
                <a16:creationId xmlns:a16="http://schemas.microsoft.com/office/drawing/2014/main" id="{C4F53A17-0C1E-8740-AFD4-09C05AA88189}"/>
              </a:ext>
            </a:extLst>
          </p:cNvPr>
          <p:cNvPicPr>
            <a:picLocks noGrp="1" noChangeAspect="1"/>
          </p:cNvPicPr>
          <p:nvPr>
            <p:ph idx="1"/>
            <p:custDataLst>
              <p:tags r:id="rId1"/>
            </p:custDataLst>
          </p:nvPr>
        </p:nvPicPr>
        <p:blipFill>
          <a:blip r:embed="rId4"/>
          <a:stretch>
            <a:fillRect/>
          </a:stretch>
        </p:blipFill>
        <p:spPr>
          <a:xfrm>
            <a:off x="1509892" y="1823777"/>
            <a:ext cx="6205832" cy="3382179"/>
          </a:xfrm>
          <a:prstGeom prst="rect">
            <a:avLst/>
          </a:prstGeom>
          <a:noFill/>
          <a:ln>
            <a:noFill/>
            <a:miter lim="800000"/>
          </a:ln>
        </p:spPr>
      </p:pic>
      <p:sp>
        <p:nvSpPr>
          <p:cNvPr id="6" name="TextBox 5">
            <a:extLst>
              <a:ext uri="{FF2B5EF4-FFF2-40B4-BE49-F238E27FC236}">
                <a16:creationId xmlns:a16="http://schemas.microsoft.com/office/drawing/2014/main" id="{9732731C-3921-1A47-94CE-C769052ED28F}"/>
              </a:ext>
            </a:extLst>
          </p:cNvPr>
          <p:cNvSpPr txBox="1"/>
          <p:nvPr/>
        </p:nvSpPr>
        <p:spPr>
          <a:xfrm>
            <a:off x="2743200" y="5205957"/>
            <a:ext cx="4291559" cy="738664"/>
          </a:xfrm>
          <a:prstGeom prst="rect">
            <a:avLst/>
          </a:prstGeom>
          <a:noFill/>
        </p:spPr>
        <p:txBody>
          <a:bodyPr wrap="none" rtlCol="0">
            <a:spAutoFit/>
          </a:bodyPr>
          <a:lstStyle/>
          <a:p>
            <a:r>
              <a:rPr lang="en-US" altLang="en-US" sz="2400" dirty="0">
                <a:hlinkClick r:id="rId5"/>
              </a:rPr>
              <a:t>https://www.ci3t.org/screening</a:t>
            </a:r>
            <a:endParaRPr lang="en-US" altLang="en-US" sz="2400" dirty="0"/>
          </a:p>
          <a:p>
            <a:endParaRPr lang="en-US" dirty="0"/>
          </a:p>
        </p:txBody>
      </p:sp>
    </p:spTree>
    <p:extLst>
      <p:ext uri="{BB962C8B-B14F-4D97-AF65-F5344CB8AC3E}">
        <p14:creationId xmlns:p14="http://schemas.microsoft.com/office/powerpoint/2010/main" val="36856892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custDataLst>
              <p:tags r:id="rId2"/>
            </p:custDataLst>
          </p:nvPr>
        </p:nvSpPr>
        <p:spPr>
          <a:xfrm>
            <a:off x="457200" y="274638"/>
            <a:ext cx="8229600" cy="1143000"/>
          </a:xfrm>
          <a:prstGeom prst="rect">
            <a:avLst/>
          </a:prstGeom>
          <a:noFill/>
          <a:ln>
            <a:miter lim="800000"/>
          </a:ln>
        </p:spPr>
        <p:txBody>
          <a:bodyPr vert="horz" wrap="square" lIns="91440" tIns="45720" rIns="91440" bIns="45720" anchor="ctr" anchorCtr="0">
            <a:noAutofit/>
          </a:bodyPr>
          <a:lstStyle>
            <a:lvl1pPr marL="0" indent="0" algn="ctr" defTabSz="457200" rtl="0" eaLnBrk="0" fontAlgn="base" hangingPunct="0">
              <a:lnSpc>
                <a:spcPct val="100000"/>
              </a:lnSpc>
              <a:spcBef>
                <a:spcPct val="0"/>
              </a:spcBef>
              <a:spcAft>
                <a:spcPct val="0"/>
              </a:spcAft>
              <a:buClrTx/>
              <a:buSzTx/>
              <a:buFontTx/>
              <a:buNone/>
              <a:defRPr kumimoji="0" lang="en-US" altLang="en-US" sz="4400" b="0" i="0" u="none" kern="1200" baseline="0">
                <a:solidFill>
                  <a:schemeClr val="tx1"/>
                </a:solidFill>
                <a:latin typeface="+mj-lt"/>
                <a:ea typeface="ＭＳ Ｐゴシック" pitchFamily="-84" charset="-128"/>
                <a:cs typeface="ＭＳ Ｐゴシック" pitchFamily="-84" charset="-128"/>
              </a:defRPr>
            </a:lvl1pPr>
            <a:lvl2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2pPr>
            <a:lvl3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3pPr>
            <a:lvl4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4pPr>
            <a:lvl5pPr algn="ctr" defTabSz="457200" rtl="0" eaLnBrk="0" fontAlgn="base" hangingPunct="0">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5pPr>
            <a:lvl6pPr marL="4572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6pPr>
            <a:lvl7pPr marL="9144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7pPr>
            <a:lvl8pPr marL="13716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8pPr>
            <a:lvl9pPr marL="1828800" algn="ctr" defTabSz="457200" rtl="0" eaLnBrk="1" fontAlgn="base" hangingPunct="1">
              <a:spcBef>
                <a:spcPct val="0"/>
              </a:spcBef>
              <a:spcAft>
                <a:spcPct val="0"/>
              </a:spcAft>
              <a:defRPr lang="en-US" altLang="en-US" sz="4400">
                <a:solidFill>
                  <a:schemeClr val="tx1"/>
                </a:solidFill>
                <a:latin typeface="Calibri" pitchFamily="-84" charset="0"/>
                <a:ea typeface="ＭＳ Ｐゴシック" pitchFamily="-84" charset="-128"/>
                <a:cs typeface="ＭＳ Ｐゴシック" pitchFamily="-84" charset="-128"/>
              </a:defRPr>
            </a:lvl9pPr>
          </a:lstStyle>
          <a:p>
            <a:pPr lvl="0" eaLnBrk="1" hangingPunct="1"/>
            <a:r>
              <a:rPr lang="en-US" altLang="en-US" sz="4000" b="1" dirty="0">
                <a:solidFill>
                  <a:srgbClr val="006600"/>
                </a:solidFill>
              </a:rPr>
              <a:t>Systems Considerations</a:t>
            </a:r>
          </a:p>
        </p:txBody>
      </p:sp>
      <p:graphicFrame>
        <p:nvGraphicFramePr>
          <p:cNvPr id="232450" name="Content Placeholder 2"/>
          <p:cNvGraphicFramePr>
            <a:graphicFrameLocks noGrp="1"/>
          </p:cNvGraphicFramePr>
          <p:nvPr>
            <p:ph idx="1"/>
            <p:custDataLst>
              <p:tags r:id="rId3"/>
            </p:custDataLst>
            <p:extLst>
              <p:ext uri="{D42A27DB-BD31-4B8C-83A1-F6EECF244321}">
                <p14:modId xmlns:p14="http://schemas.microsoft.com/office/powerpoint/2010/main" val="4159052847"/>
              </p:ext>
            </p:extLst>
          </p:nvPr>
        </p:nvGraphicFramePr>
        <p:xfrm>
          <a:off x="457200" y="1219200"/>
          <a:ext cx="8229600" cy="4876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TextBox 2">
            <a:extLst>
              <a:ext uri="{FF2B5EF4-FFF2-40B4-BE49-F238E27FC236}">
                <a16:creationId xmlns:a16="http://schemas.microsoft.com/office/drawing/2014/main" id="{2F0D9068-F4A6-7E43-90B4-298D52A4866B}"/>
              </a:ext>
            </a:extLst>
          </p:cNvPr>
          <p:cNvSpPr txBox="1"/>
          <p:nvPr/>
        </p:nvSpPr>
        <p:spPr>
          <a:xfrm>
            <a:off x="2286000" y="6327729"/>
            <a:ext cx="5096268" cy="646331"/>
          </a:xfrm>
          <a:prstGeom prst="rect">
            <a:avLst/>
          </a:prstGeom>
          <a:noFill/>
        </p:spPr>
        <p:txBody>
          <a:bodyPr wrap="none" rtlCol="0">
            <a:spAutoFit/>
          </a:bodyPr>
          <a:lstStyle/>
          <a:p>
            <a:r>
              <a:rPr lang="en-US" dirty="0">
                <a:solidFill>
                  <a:srgbClr val="FF0000"/>
                </a:solidFill>
                <a:hlinkClick r:id="rId11"/>
              </a:rPr>
              <a:t>Screening Systems Considerations Assessment</a:t>
            </a:r>
            <a:endParaRPr lang="en-US" dirty="0">
              <a:solidFill>
                <a:srgbClr val="FF0000"/>
              </a:solidFill>
            </a:endParaRPr>
          </a:p>
          <a:p>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p:cTn id="7" dur="1000" fill="hold"/>
                                        <p:tgtEl>
                                          <p:spTgt spid="232450"/>
                                        </p:tgtEl>
                                        <p:attrNameLst>
                                          <p:attrName>ppt_w</p:attrName>
                                        </p:attrNameLst>
                                      </p:cBhvr>
                                      <p:tavLst>
                                        <p:tav tm="0">
                                          <p:val>
                                            <p:fltVal val="0"/>
                                          </p:val>
                                        </p:tav>
                                        <p:tav tm="100000">
                                          <p:val>
                                            <p:strVal val="#ppt_w"/>
                                          </p:val>
                                        </p:tav>
                                      </p:tavLst>
                                    </p:anim>
                                    <p:anim calcmode="lin" valueType="num">
                                      <p:cBhvr>
                                        <p:cTn id="8" dur="1000" fill="hold"/>
                                        <p:tgtEl>
                                          <p:spTgt spid="232450"/>
                                        </p:tgtEl>
                                        <p:attrNameLst>
                                          <p:attrName>ppt_h</p:attrName>
                                        </p:attrNameLst>
                                      </p:cBhvr>
                                      <p:tavLst>
                                        <p:tav tm="0">
                                          <p:val>
                                            <p:fltVal val="0"/>
                                          </p:val>
                                        </p:tav>
                                        <p:tav tm="100000">
                                          <p:val>
                                            <p:strVal val="#ppt_h"/>
                                          </p:val>
                                        </p:tav>
                                      </p:tavLst>
                                    </p:anim>
                                    <p:anim calcmode="lin" valueType="num">
                                      <p:cBhvr>
                                        <p:cTn id="9" dur="1000" fill="hold"/>
                                        <p:tgtEl>
                                          <p:spTgt spid="232450"/>
                                        </p:tgtEl>
                                        <p:attrNameLst>
                                          <p:attrName>style.rotation</p:attrName>
                                        </p:attrNameLst>
                                      </p:cBhvr>
                                      <p:tavLst>
                                        <p:tav tm="0">
                                          <p:val>
                                            <p:fltVal val="90"/>
                                          </p:val>
                                        </p:tav>
                                        <p:tav tm="100000">
                                          <p:val>
                                            <p:fltVal val="0"/>
                                          </p:val>
                                        </p:tav>
                                      </p:tavLst>
                                    </p:anim>
                                    <p:animEffect transition="in" filter="fade">
                                      <p:cBhvr>
                                        <p:cTn id="10" dur="1000"/>
                                        <p:tgtEl>
                                          <p:spTgt spid="232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245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E11A-667D-334C-8F09-3F5C345E4145}"/>
              </a:ext>
            </a:extLst>
          </p:cNvPr>
          <p:cNvSpPr>
            <a:spLocks noGrp="1"/>
          </p:cNvSpPr>
          <p:nvPr>
            <p:ph type="title"/>
          </p:nvPr>
        </p:nvSpPr>
        <p:spPr>
          <a:noFill/>
          <a:ln>
            <a:noFill/>
          </a:ln>
        </p:spPr>
        <p:txBody>
          <a:bodyPr/>
          <a:lstStyle/>
          <a:p>
            <a:r>
              <a:rPr lang="en-US" b="1" dirty="0">
                <a:solidFill>
                  <a:srgbClr val="006600"/>
                </a:solidFill>
              </a:rPr>
              <a:t>Learning Objectives</a:t>
            </a:r>
          </a:p>
        </p:txBody>
      </p:sp>
      <p:sp>
        <p:nvSpPr>
          <p:cNvPr id="3" name="Content Placeholder 2">
            <a:extLst>
              <a:ext uri="{FF2B5EF4-FFF2-40B4-BE49-F238E27FC236}">
                <a16:creationId xmlns:a16="http://schemas.microsoft.com/office/drawing/2014/main" id="{D80A4F3C-46BC-4049-B6E1-C499067C5A5D}"/>
              </a:ext>
            </a:extLst>
          </p:cNvPr>
          <p:cNvSpPr>
            <a:spLocks noGrp="1"/>
          </p:cNvSpPr>
          <p:nvPr>
            <p:ph idx="1"/>
          </p:nvPr>
        </p:nvSpPr>
        <p:spPr>
          <a:xfrm>
            <a:off x="457200" y="1289505"/>
            <a:ext cx="8229600" cy="4525963"/>
          </a:xfrm>
        </p:spPr>
        <p:txBody>
          <a:bodyPr/>
          <a:lstStyle/>
          <a:p>
            <a:pPr marL="0" indent="0">
              <a:buNone/>
            </a:pPr>
            <a:r>
              <a:rPr lang="en-US" sz="2400" dirty="0"/>
              <a:t>Participants will:</a:t>
            </a:r>
          </a:p>
          <a:p>
            <a:r>
              <a:rPr lang="en-US" altLang="en-US" sz="2400" dirty="0"/>
              <a:t>Understand the context and rationale for identifying students at risk of social/emotional/behavioral challenges </a:t>
            </a:r>
          </a:p>
          <a:p>
            <a:r>
              <a:rPr lang="en-US" altLang="en-US" sz="2400" dirty="0"/>
              <a:t>Consider several informal and formal screening tools</a:t>
            </a:r>
          </a:p>
          <a:p>
            <a:r>
              <a:rPr lang="en-US" altLang="en-US" sz="2400" dirty="0"/>
              <a:t>Identify the systems needed to implement Universal Screening</a:t>
            </a:r>
          </a:p>
          <a:p>
            <a:r>
              <a:rPr lang="en-US" altLang="en-US" sz="2400" dirty="0"/>
              <a:t>Discuss the process of matching results with proactive and preventative practices. </a:t>
            </a:r>
          </a:p>
          <a:p>
            <a:r>
              <a:rPr lang="en-US" altLang="en-US" sz="2400" dirty="0"/>
              <a:t>Examine the systems in place to collect, analyze and act upon data</a:t>
            </a:r>
          </a:p>
          <a:p>
            <a:r>
              <a:rPr lang="en-US" altLang="en-US" sz="2400" dirty="0"/>
              <a:t>Explore next steps and…</a:t>
            </a:r>
          </a:p>
          <a:p>
            <a:pPr marL="0" indent="0">
              <a:buNone/>
            </a:pPr>
            <a:endParaRPr lang="en-US" altLang="en-US" sz="2800" dirty="0"/>
          </a:p>
          <a:p>
            <a:endParaRPr lang="en-US" dirty="0"/>
          </a:p>
        </p:txBody>
      </p:sp>
    </p:spTree>
    <p:extLst>
      <p:ext uri="{BB962C8B-B14F-4D97-AF65-F5344CB8AC3E}">
        <p14:creationId xmlns:p14="http://schemas.microsoft.com/office/powerpoint/2010/main" val="14195418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4" descr="A group of people around each otherDescription automatically generated"/>
          <p:cNvPicPr>
            <a:picLocks noChangeAspect="1"/>
          </p:cNvPicPr>
          <p:nvPr>
            <p:custDataLst>
              <p:tags r:id="rId2"/>
            </p:custDataLst>
          </p:nvPr>
        </p:nvPicPr>
        <p:blipFill>
          <a:blip r:embed="rId7"/>
          <a:stretch>
            <a:fillRect/>
          </a:stretch>
        </p:blipFill>
        <p:spPr>
          <a:xfrm>
            <a:off x="2786063" y="1844675"/>
            <a:ext cx="3883025" cy="4995863"/>
          </a:xfrm>
          <a:prstGeom prst="rect">
            <a:avLst/>
          </a:prstGeom>
          <a:noFill/>
          <a:ln>
            <a:noFill/>
            <a:miter lim="800000"/>
          </a:ln>
        </p:spPr>
      </p:pic>
      <p:sp>
        <p:nvSpPr>
          <p:cNvPr id="147458" name="TextBox 1"/>
          <p:cNvSpPr/>
          <p:nvPr>
            <p:custDataLst>
              <p:tags r:id="rId3"/>
            </p:custDataLst>
          </p:nvPr>
        </p:nvSpPr>
        <p:spPr>
          <a:xfrm>
            <a:off x="304800" y="242888"/>
            <a:ext cx="8686800" cy="1601787"/>
          </a:xfrm>
          <a:prstGeom prst="rect">
            <a:avLst/>
          </a:prstGeom>
          <a:noFill/>
          <a:ln>
            <a:noFill/>
            <a:miter lim="800000"/>
          </a:ln>
        </p:spPr>
        <p:txBody>
          <a:bodyPr>
            <a:spAutoFit/>
          </a:bodyPr>
          <a:lstStyle>
            <a:lvl1pPr marL="342900" indent="-3429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3200" b="0" i="0" u="none" kern="1200" baseline="0">
                <a:solidFill>
                  <a:schemeClr val="tx1"/>
                </a:solidFill>
                <a:latin typeface="+mn-lt"/>
                <a:ea typeface="ＭＳ Ｐゴシック" pitchFamily="-84" charset="-128"/>
                <a:cs typeface="ＭＳ Ｐゴシック" pitchFamily="-84" charset="-128"/>
              </a:defRPr>
            </a:lvl1pPr>
            <a:lvl2pPr marL="742950" indent="-28575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800" b="0" i="0" u="none" kern="1200" baseline="0">
                <a:solidFill>
                  <a:schemeClr val="tx1"/>
                </a:solidFill>
                <a:latin typeface="+mn-lt"/>
                <a:ea typeface="ＭＳ Ｐゴシック" pitchFamily="-84" charset="-128"/>
                <a:cs typeface="+mn-cs"/>
              </a:defRPr>
            </a:lvl2pPr>
            <a:lvl3pPr marL="11430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400" b="0" i="0" u="none" kern="1200" baseline="0">
                <a:solidFill>
                  <a:schemeClr val="tx1"/>
                </a:solidFill>
                <a:latin typeface="+mn-lt"/>
                <a:ea typeface="ＭＳ Ｐゴシック" pitchFamily="-84" charset="-128"/>
                <a:cs typeface="+mn-cs"/>
              </a:defRPr>
            </a:lvl3pPr>
            <a:lvl4pPr marL="16002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4pPr>
            <a:lvl5pPr marL="2057400" indent="-228600" algn="l" defTabSz="457200" rtl="0" eaLnBrk="0" fontAlgn="base" hangingPunct="0">
              <a:lnSpc>
                <a:spcPct val="100000"/>
              </a:lnSpc>
              <a:spcBef>
                <a:spcPct val="20000"/>
              </a:spcBef>
              <a:spcAft>
                <a:spcPct val="0"/>
              </a:spcAft>
              <a:buClrTx/>
              <a:buSzTx/>
              <a:buFont typeface="Arial" panose="020B0604020202020204" pitchFamily="34" charset="0"/>
              <a:buChar char="»"/>
              <a:defRPr kumimoji="0" lang="en-US" altLang="en-US" sz="2000" b="0" i="0" u="none" kern="1200" baseline="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lang="en-US" altLang="en-US" sz="2000" kern="1200">
                <a:solidFill>
                  <a:schemeClr val="tx1"/>
                </a:solidFill>
                <a:latin typeface="+mn-lt"/>
                <a:ea typeface="+mn-ea"/>
                <a:cs typeface="+mn-cs"/>
              </a:defRPr>
            </a:lvl9pPr>
          </a:lstStyle>
          <a:p>
            <a:pPr marL="0" lvl="0" indent="0" algn="ctr" defTabSz="914400">
              <a:spcBef>
                <a:spcPct val="0"/>
              </a:spcBef>
              <a:buFontTx/>
              <a:buNone/>
            </a:pPr>
            <a:r>
              <a:rPr lang="en-US" altLang="en-US" sz="4400" b="1" dirty="0">
                <a:solidFill>
                  <a:schemeClr val="accent3">
                    <a:lumMod val="50000"/>
                  </a:schemeClr>
                </a:solidFill>
                <a:latin typeface="Arial"/>
              </a:rPr>
              <a:t>Another</a:t>
            </a:r>
            <a:r>
              <a:rPr lang="en-US" altLang="en-US" sz="4400" b="1" dirty="0">
                <a:solidFill>
                  <a:srgbClr val="006600"/>
                </a:solidFill>
                <a:latin typeface="Arial"/>
              </a:rPr>
              <a:t> amazing resource!</a:t>
            </a:r>
          </a:p>
          <a:p>
            <a:pPr marL="0" lvl="0" indent="0" algn="ctr" defTabSz="914400">
              <a:spcBef>
                <a:spcPct val="0"/>
              </a:spcBef>
              <a:buFontTx/>
              <a:buNone/>
            </a:pPr>
            <a:r>
              <a:rPr lang="en-US" altLang="en-US" sz="1800" b="1" dirty="0">
                <a:latin typeface="Arial"/>
                <a:hlinkClick r:id="" action="ppaction://noaction"/>
              </a:rPr>
              <a:t>https://smhcollaborative.org/wp-content/uploads/2019/11/universalscreening.pdf</a:t>
            </a:r>
            <a:endParaRPr lang="en-US" altLang="en-US" sz="1800" b="1" dirty="0">
              <a:latin typeface="Arial"/>
            </a:endParaRPr>
          </a:p>
          <a:p>
            <a:pPr marL="0" lvl="0" indent="0" defTabSz="914400">
              <a:spcBef>
                <a:spcPct val="0"/>
              </a:spcBef>
              <a:buFontTx/>
              <a:buNone/>
            </a:pPr>
            <a:r>
              <a:rPr lang="en-US" altLang="en-US" sz="1800" b="1" dirty="0">
                <a:solidFill>
                  <a:srgbClr val="006600"/>
                </a:solidFill>
                <a:latin typeface="Arial"/>
              </a:rPr>
              <a:t> </a:t>
            </a:r>
            <a:endParaRPr lang="en-US" altLang="en-US" sz="1800" dirty="0">
              <a:latin typeface="Arial"/>
            </a:endParaRPr>
          </a:p>
        </p:txBody>
      </p:sp>
      <p:sp>
        <p:nvSpPr>
          <p:cNvPr id="147459" name="New shape"/>
          <p:cNvSpPr/>
          <p:nvPr>
            <p:custDataLst>
              <p:tags r:id="rId4"/>
            </p:custDataLst>
          </p:nvPr>
        </p:nvSpPr>
        <p:spPr>
          <a:xfrm>
            <a:off x="2882900" y="959168"/>
            <a:ext cx="8915400" cy="2286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a:hlinkClick r:id="rId8"/>
              </a:rPr>
              <a:t>_</a:t>
            </a:r>
          </a:p>
        </p:txBody>
      </p:sp>
    </p:spTree>
    <p:custDataLst>
      <p:tags r:id="rId1"/>
    </p:custDataLst>
    <p:extLst>
      <p:ext uri="{BB962C8B-B14F-4D97-AF65-F5344CB8AC3E}">
        <p14:creationId xmlns:p14="http://schemas.microsoft.com/office/powerpoint/2010/main" val="187676692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35FBE-3DA5-6947-8BA4-1A7FC44C9AD4}"/>
              </a:ext>
            </a:extLst>
          </p:cNvPr>
          <p:cNvSpPr>
            <a:spLocks noGrp="1"/>
          </p:cNvSpPr>
          <p:nvPr>
            <p:ph type="title"/>
          </p:nvPr>
        </p:nvSpPr>
        <p:spPr>
          <a:noFill/>
        </p:spPr>
        <p:txBody>
          <a:bodyPr/>
          <a:lstStyle/>
          <a:p>
            <a:r>
              <a:rPr lang="en-US" dirty="0"/>
              <a:t>Connecting Results from Screenings to Interventions</a:t>
            </a:r>
          </a:p>
        </p:txBody>
      </p:sp>
      <p:sp>
        <p:nvSpPr>
          <p:cNvPr id="5" name="Rectangle 1">
            <a:extLst>
              <a:ext uri="{FF2B5EF4-FFF2-40B4-BE49-F238E27FC236}">
                <a16:creationId xmlns:a16="http://schemas.microsoft.com/office/drawing/2014/main" id="{05F1A7C6-0D8E-4E6A-A699-BD0329B2CF6B}"/>
              </a:ext>
            </a:extLst>
          </p:cNvPr>
          <p:cNvSpPr>
            <a:spLocks noChangeArrowheads="1"/>
          </p:cNvSpPr>
          <p:nvPr/>
        </p:nvSpPr>
        <p:spPr bwMode="auto">
          <a:xfrm>
            <a:off x="-3622164" y="0"/>
            <a:ext cx="1638833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Content Placeholder 6">
            <a:extLst>
              <a:ext uri="{FF2B5EF4-FFF2-40B4-BE49-F238E27FC236}">
                <a16:creationId xmlns:a16="http://schemas.microsoft.com/office/drawing/2014/main" id="{0CAA0D4B-C237-C24B-92C3-9570F1C85003}"/>
              </a:ext>
            </a:extLst>
          </p:cNvPr>
          <p:cNvGraphicFramePr>
            <a:graphicFrameLocks noGrp="1"/>
          </p:cNvGraphicFramePr>
          <p:nvPr>
            <p:ph idx="1"/>
            <p:extLst>
              <p:ext uri="{D42A27DB-BD31-4B8C-83A1-F6EECF244321}">
                <p14:modId xmlns:p14="http://schemas.microsoft.com/office/powerpoint/2010/main" val="1680541907"/>
              </p:ext>
            </p:extLst>
          </p:nvPr>
        </p:nvGraphicFramePr>
        <p:xfrm>
          <a:off x="457200" y="1692276"/>
          <a:ext cx="8382001" cy="4891077"/>
        </p:xfrm>
        <a:graphic>
          <a:graphicData uri="http://schemas.openxmlformats.org/drawingml/2006/table">
            <a:tbl>
              <a:tblPr firstRow="1" firstCol="1" bandRow="1">
                <a:tableStyleId>{5C22544A-7EE6-4342-B048-85BDC9FD1C3A}</a:tableStyleId>
              </a:tblPr>
              <a:tblGrid>
                <a:gridCol w="3170957">
                  <a:extLst>
                    <a:ext uri="{9D8B030D-6E8A-4147-A177-3AD203B41FA5}">
                      <a16:colId xmlns:a16="http://schemas.microsoft.com/office/drawing/2014/main" val="3084099211"/>
                    </a:ext>
                  </a:extLst>
                </a:gridCol>
                <a:gridCol w="1465606">
                  <a:extLst>
                    <a:ext uri="{9D8B030D-6E8A-4147-A177-3AD203B41FA5}">
                      <a16:colId xmlns:a16="http://schemas.microsoft.com/office/drawing/2014/main" val="3002414395"/>
                    </a:ext>
                  </a:extLst>
                </a:gridCol>
                <a:gridCol w="3745438">
                  <a:extLst>
                    <a:ext uri="{9D8B030D-6E8A-4147-A177-3AD203B41FA5}">
                      <a16:colId xmlns:a16="http://schemas.microsoft.com/office/drawing/2014/main" val="2765261084"/>
                    </a:ext>
                  </a:extLst>
                </a:gridCol>
              </a:tblGrid>
              <a:tr h="465817">
                <a:tc>
                  <a:txBody>
                    <a:bodyPr/>
                    <a:lstStyle/>
                    <a:p>
                      <a:pPr marL="0" marR="0" algn="ctr">
                        <a:spcBef>
                          <a:spcPts val="0"/>
                        </a:spcBef>
                        <a:spcAft>
                          <a:spcPts val="0"/>
                        </a:spcAft>
                      </a:pPr>
                      <a:r>
                        <a:rPr lang="en-US" sz="1200">
                          <a:effectLst/>
                        </a:rPr>
                        <a:t>Intervention: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Target Population: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Evidenced to Address: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052985"/>
                  </a:ext>
                </a:extLst>
              </a:tr>
              <a:tr h="465817">
                <a:tc>
                  <a:txBody>
                    <a:bodyPr/>
                    <a:lstStyle/>
                    <a:p>
                      <a:pPr marL="0" marR="0">
                        <a:spcBef>
                          <a:spcPts val="0"/>
                        </a:spcBef>
                        <a:spcAft>
                          <a:spcPts val="0"/>
                        </a:spcAft>
                      </a:pPr>
                      <a:r>
                        <a:rPr lang="en-US" sz="1200">
                          <a:effectLst/>
                        </a:rPr>
                        <a:t>Second Step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Prosocial skills</a:t>
                      </a:r>
                    </a:p>
                    <a:p>
                      <a:pPr marL="0" marR="0">
                        <a:spcBef>
                          <a:spcPts val="0"/>
                        </a:spcBef>
                        <a:spcAft>
                          <a:spcPts val="0"/>
                        </a:spcAft>
                      </a:pPr>
                      <a:r>
                        <a:rPr lang="en-US" sz="1200">
                          <a:effectLst/>
                        </a:rPr>
                        <a:t>Violence prevention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6415640"/>
                  </a:ext>
                </a:extLst>
              </a:tr>
              <a:tr h="465817">
                <a:tc>
                  <a:txBody>
                    <a:bodyPr/>
                    <a:lstStyle/>
                    <a:p>
                      <a:pPr marL="0" marR="0">
                        <a:spcBef>
                          <a:spcPts val="0"/>
                        </a:spcBef>
                        <a:spcAft>
                          <a:spcPts val="0"/>
                        </a:spcAft>
                      </a:pPr>
                      <a:r>
                        <a:rPr lang="en-US" sz="1200" dirty="0" err="1">
                          <a:effectLst/>
                        </a:rPr>
                        <a:t>Botvin</a:t>
                      </a:r>
                      <a:r>
                        <a:rPr lang="en-US" sz="1200" dirty="0">
                          <a:effectLst/>
                        </a:rPr>
                        <a:t> Life Skills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7-12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Prosocial skills</a:t>
                      </a:r>
                    </a:p>
                    <a:p>
                      <a:pPr marL="0" marR="0">
                        <a:spcBef>
                          <a:spcPts val="0"/>
                        </a:spcBef>
                        <a:spcAft>
                          <a:spcPts val="0"/>
                        </a:spcAft>
                      </a:pPr>
                      <a:r>
                        <a:rPr lang="en-US" sz="1200">
                          <a:effectLst/>
                        </a:rPr>
                        <a:t>Substance use prevention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5018515"/>
                  </a:ext>
                </a:extLst>
              </a:tr>
              <a:tr h="465817">
                <a:tc>
                  <a:txBody>
                    <a:bodyPr/>
                    <a:lstStyle/>
                    <a:p>
                      <a:pPr marL="0" marR="0">
                        <a:spcBef>
                          <a:spcPts val="0"/>
                        </a:spcBef>
                        <a:spcAft>
                          <a:spcPts val="0"/>
                        </a:spcAft>
                      </a:pPr>
                      <a:r>
                        <a:rPr lang="en-US" sz="1200">
                          <a:effectLst/>
                        </a:rPr>
                        <a:t>Support for Students Exposed to Trauma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trauma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8196210"/>
                  </a:ext>
                </a:extLst>
              </a:tr>
              <a:tr h="465817">
                <a:tc>
                  <a:txBody>
                    <a:bodyPr/>
                    <a:lstStyle/>
                    <a:p>
                      <a:pPr marL="0" marR="0">
                        <a:spcBef>
                          <a:spcPts val="0"/>
                        </a:spcBef>
                        <a:spcAft>
                          <a:spcPts val="0"/>
                        </a:spcAft>
                      </a:pPr>
                      <a:r>
                        <a:rPr lang="en-US" sz="1200">
                          <a:effectLst/>
                        </a:rPr>
                        <a:t>Check In, Check Out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Reteach expectations, increased adult attention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2986048"/>
                  </a:ext>
                </a:extLst>
              </a:tr>
              <a:tr h="698726">
                <a:tc>
                  <a:txBody>
                    <a:bodyPr/>
                    <a:lstStyle/>
                    <a:p>
                      <a:pPr marL="0" marR="0">
                        <a:spcBef>
                          <a:spcPts val="0"/>
                        </a:spcBef>
                        <a:spcAft>
                          <a:spcPts val="0"/>
                        </a:spcAft>
                      </a:pPr>
                      <a:r>
                        <a:rPr lang="en-US" sz="1200">
                          <a:effectLst/>
                        </a:rPr>
                        <a:t>Small group instruction of needed skills (social, coping, problem solving)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Reteach lessons from curriculum available at 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7363980"/>
                  </a:ext>
                </a:extLst>
              </a:tr>
              <a:tr h="465817">
                <a:tc>
                  <a:txBody>
                    <a:bodyPr/>
                    <a:lstStyle/>
                    <a:p>
                      <a:pPr marL="0" marR="0">
                        <a:spcBef>
                          <a:spcPts val="0"/>
                        </a:spcBef>
                        <a:spcAft>
                          <a:spcPts val="0"/>
                        </a:spcAft>
                      </a:pPr>
                      <a:r>
                        <a:rPr lang="en-US" sz="1200">
                          <a:effectLst/>
                        </a:rPr>
                        <a:t>MATCH-ADTC (anxiety, depression, trauma, conduct)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Modular approach to address less intense presenting problems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9330466"/>
                  </a:ext>
                </a:extLst>
              </a:tr>
              <a:tr h="232908">
                <a:tc>
                  <a:txBody>
                    <a:bodyPr/>
                    <a:lstStyle/>
                    <a:p>
                      <a:pPr marL="0" marR="0">
                        <a:spcBef>
                          <a:spcPts val="0"/>
                        </a:spcBef>
                        <a:spcAft>
                          <a:spcPts val="0"/>
                        </a:spcAft>
                      </a:pPr>
                      <a:r>
                        <a:rPr lang="en-US" sz="1200">
                          <a:effectLst/>
                        </a:rPr>
                        <a:t>Coping Cat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anxiety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391076"/>
                  </a:ext>
                </a:extLst>
              </a:tr>
              <a:tr h="232908">
                <a:tc>
                  <a:txBody>
                    <a:bodyPr/>
                    <a:lstStyle/>
                    <a:p>
                      <a:pPr marL="0" marR="0">
                        <a:spcBef>
                          <a:spcPts val="0"/>
                        </a:spcBef>
                        <a:spcAft>
                          <a:spcPts val="0"/>
                        </a:spcAft>
                      </a:pPr>
                      <a:r>
                        <a:rPr lang="en-US" sz="1200">
                          <a:effectLst/>
                        </a:rPr>
                        <a:t>Bounce Back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trauma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454249"/>
                  </a:ext>
                </a:extLst>
              </a:tr>
              <a:tr h="232908">
                <a:tc>
                  <a:txBody>
                    <a:bodyPr/>
                    <a:lstStyle/>
                    <a:p>
                      <a:pPr marL="0" marR="0">
                        <a:spcBef>
                          <a:spcPts val="0"/>
                        </a:spcBef>
                        <a:spcAft>
                          <a:spcPts val="0"/>
                        </a:spcAft>
                      </a:pPr>
                      <a:r>
                        <a:rPr lang="en-US" sz="1200">
                          <a:effectLst/>
                        </a:rPr>
                        <a:t>SPARCS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6-12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impact of trauma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9371052"/>
                  </a:ext>
                </a:extLst>
              </a:tr>
              <a:tr h="465817">
                <a:tc>
                  <a:txBody>
                    <a:bodyPr/>
                    <a:lstStyle/>
                    <a:p>
                      <a:pPr marL="0" marR="0">
                        <a:spcBef>
                          <a:spcPts val="0"/>
                        </a:spcBef>
                        <a:spcAft>
                          <a:spcPts val="0"/>
                        </a:spcAft>
                      </a:pPr>
                      <a:r>
                        <a:rPr lang="en-US" sz="1200">
                          <a:effectLst/>
                        </a:rPr>
                        <a:t>Aggression Replacement Training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6-12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Address physical aggression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0396431"/>
                  </a:ext>
                </a:extLst>
              </a:tr>
              <a:tr h="232908">
                <a:tc>
                  <a:txBody>
                    <a:bodyPr/>
                    <a:lstStyle/>
                    <a:p>
                      <a:pPr marL="0" marR="0">
                        <a:spcBef>
                          <a:spcPts val="0"/>
                        </a:spcBef>
                        <a:spcAft>
                          <a:spcPts val="0"/>
                        </a:spcAft>
                      </a:pPr>
                      <a:r>
                        <a:rPr lang="en-US" sz="1200">
                          <a:effectLst/>
                        </a:rPr>
                        <a:t>TF-CBT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Grades K-12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Address impact of trauma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021967"/>
                  </a:ext>
                </a:extLst>
              </a:tr>
            </a:tbl>
          </a:graphicData>
        </a:graphic>
      </p:graphicFrame>
    </p:spTree>
    <p:extLst>
      <p:ext uri="{BB962C8B-B14F-4D97-AF65-F5344CB8AC3E}">
        <p14:creationId xmlns:p14="http://schemas.microsoft.com/office/powerpoint/2010/main" val="30703457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ctrTitle"/>
            <p:custDataLst>
              <p:tags r:id="rId2"/>
            </p:custDataLst>
          </p:nvPr>
        </p:nvSpPr>
        <p:spPr>
          <a:xfrm>
            <a:off x="685800" y="831850"/>
            <a:ext cx="7772400" cy="1524000"/>
          </a:xfrm>
          <a:prstGeom prst="rect">
            <a:avLst/>
          </a:prstGeom>
        </p:spPr>
        <p:txBody>
          <a:bodyPr vert="horz" wrap="square" lIns="91440" tIns="45720" rIns="91440" bIns="45720" numCol="1" anchor="ctr" anchorCtr="0" compatLnSpc="1">
            <a:prstTxWarp prst="textNoShape">
              <a:avLst/>
            </a:prstTxWarp>
          </a:bodyPr>
          <a:lstStyle/>
          <a:p>
            <a:pPr marL="0" marR="0" lvl="0" indent="0" algn="ctr" defTabSz="457200" rtl="0" eaLnBrk="1" fontAlgn="base" latinLnBrk="0" hangingPunct="1">
              <a:lnSpc>
                <a:spcPct val="100000"/>
              </a:lnSpc>
              <a:spcBef>
                <a:spcPct val="0"/>
              </a:spcBef>
              <a:spcAft>
                <a:spcPct val="0"/>
              </a:spcAft>
              <a:buClrTx/>
              <a:buSzTx/>
              <a:buFontTx/>
              <a:buNone/>
              <a:defRPr/>
            </a:pPr>
            <a:r>
              <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rPr>
              <a:t>What’</a:t>
            </a:r>
            <a:r>
              <a:rPr kumimoji="0" lang="en-US" altLang="ja-JP" sz="4400" b="1" i="0" u="none" strike="noStrike" kern="1200" cap="none" spc="0" normalizeH="0" baseline="0" noProof="0">
                <a:ln>
                  <a:noFill/>
                </a:ln>
                <a:solidFill>
                  <a:srgbClr val="006600"/>
                </a:solidFill>
                <a:effectLst/>
                <a:uLnTx/>
                <a:uFillTx/>
                <a:latin typeface="+mj-lt"/>
                <a:ea typeface="+mj-ea"/>
                <a:cs typeface="ＭＳ Ｐゴシック" pitchFamily="-84" charset="-128"/>
              </a:rPr>
              <a:t>s Next?</a:t>
            </a:r>
            <a:endParaRPr kumimoji="0" lang="en-US" altLang="en-US" sz="4400" b="1" i="0" u="none" strike="noStrike" kern="1200" cap="none" spc="0" normalizeH="0" baseline="0" noProof="0">
              <a:ln>
                <a:noFill/>
              </a:ln>
              <a:solidFill>
                <a:srgbClr val="006600"/>
              </a:solidFill>
              <a:effectLst/>
              <a:uLnTx/>
              <a:uFillTx/>
              <a:latin typeface="+mj-lt"/>
              <a:ea typeface="+mj-ea"/>
              <a:cs typeface="ＭＳ Ｐゴシック" pitchFamily="-84" charset="-128"/>
            </a:endParaRPr>
          </a:p>
        </p:txBody>
      </p:sp>
      <p:sp>
        <p:nvSpPr>
          <p:cNvPr id="240642" name="Content Placeholder 2"/>
          <p:cNvSpPr>
            <a:spLocks noGrp="1"/>
          </p:cNvSpPr>
          <p:nvPr>
            <p:ph type="subTitle" idx="1"/>
            <p:custDataLst>
              <p:tags r:id="rId3"/>
            </p:custDataLst>
          </p:nvPr>
        </p:nvSpPr>
        <p:spPr>
          <a:xfrm>
            <a:off x="693738" y="2355850"/>
            <a:ext cx="7848600" cy="2860675"/>
          </a:xfrm>
          <a:prstGeom prst="rect">
            <a:avLst/>
          </a:prstGeom>
        </p:spPr>
        <p:txBody>
          <a:bodyPr vert="horz" wrap="square" lIns="91440" tIns="45720" rIns="91440" bIns="45720" numCol="1" rtlCol="0" anchor="t" anchorCtr="0" compatLnSpc="1">
            <a:prstTxWarp prst="textNoShape">
              <a:avLst/>
            </a:prstTxWarp>
            <a:normAutofit/>
          </a:bodyPr>
          <a:lstStyle/>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Review Screening Systems Considerations Assessment</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Determine where is your school in this process</a:t>
            </a:r>
          </a:p>
          <a:p>
            <a:pPr marL="514350" marR="0" lvl="0" indent="-514350" algn="ctr" defTabSz="457200" rtl="0" eaLnBrk="1" fontAlgn="auto" latinLnBrk="0" hangingPunct="1">
              <a:lnSpc>
                <a:spcPct val="100000"/>
              </a:lnSpc>
              <a:spcBef>
                <a:spcPct val="20000"/>
              </a:spcBef>
              <a:spcAft>
                <a:spcPct val="0"/>
              </a:spcAft>
              <a:buClrTx/>
              <a:buSzTx/>
              <a:buFont typeface="+mj-lt"/>
              <a:buAutoNum type="arabicPeriod"/>
              <a:defRPr/>
            </a:pPr>
            <a:r>
              <a:rPr kumimoji="0" lang="en-US" sz="3200" b="0" i="0" u="none" strike="noStrike" kern="1200" cap="none" spc="0" normalizeH="0" baseline="0" noProof="0" dirty="0">
                <a:ln>
                  <a:noFill/>
                </a:ln>
                <a:solidFill>
                  <a:schemeClr val="tx1"/>
                </a:solidFill>
                <a:effectLst/>
                <a:uLnTx/>
                <a:uFillTx/>
                <a:latin typeface="+mn-lt"/>
                <a:ea typeface="+mn-ea"/>
                <a:cs typeface="+mn-cs"/>
              </a:rPr>
              <a:t>Review and select tools</a:t>
            </a: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0C79E3-BCBB-ED41-81E1-AA70E9AACC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 y="50800"/>
            <a:ext cx="8674100" cy="6807200"/>
          </a:xfrm>
          <a:prstGeom prst="rect">
            <a:avLst/>
          </a:prstGeom>
        </p:spPr>
      </p:pic>
      <p:cxnSp>
        <p:nvCxnSpPr>
          <p:cNvPr id="11" name="Straight Connector 10">
            <a:extLst>
              <a:ext uri="{FF2B5EF4-FFF2-40B4-BE49-F238E27FC236}">
                <a16:creationId xmlns:a16="http://schemas.microsoft.com/office/drawing/2014/main" id="{3FE836B3-3CEA-444E-9E76-A5A12FF9C835}"/>
              </a:ext>
            </a:extLst>
          </p:cNvPr>
          <p:cNvCxnSpPr>
            <a:cxnSpLocks/>
          </p:cNvCxnSpPr>
          <p:nvPr/>
        </p:nvCxnSpPr>
        <p:spPr>
          <a:xfrm flipH="1" flipV="1">
            <a:off x="4227681" y="2722000"/>
            <a:ext cx="725319" cy="704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60C8BC3-3780-E242-AE94-E043C3866B0D}"/>
              </a:ext>
            </a:extLst>
          </p:cNvPr>
          <p:cNvSpPr/>
          <p:nvPr/>
        </p:nvSpPr>
        <p:spPr>
          <a:xfrm>
            <a:off x="4953000" y="3218639"/>
            <a:ext cx="3124200" cy="41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042014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968531-A70A-1646-83E3-05E747A91E5D}"/>
              </a:ext>
            </a:extLst>
          </p:cNvPr>
          <p:cNvSpPr>
            <a:spLocks noGrp="1"/>
          </p:cNvSpPr>
          <p:nvPr>
            <p:ph type="title"/>
          </p:nvPr>
        </p:nvSpPr>
        <p:spPr>
          <a:noFill/>
        </p:spPr>
        <p:txBody>
          <a:bodyPr/>
          <a:lstStyle/>
          <a:p>
            <a:r>
              <a:rPr lang="en-US" b="1" dirty="0">
                <a:solidFill>
                  <a:srgbClr val="006600"/>
                </a:solidFill>
              </a:rPr>
              <a:t>Acknowledgements</a:t>
            </a:r>
          </a:p>
        </p:txBody>
      </p:sp>
      <p:pic>
        <p:nvPicPr>
          <p:cNvPr id="7" name="Content Placeholder 6">
            <a:extLst>
              <a:ext uri="{FF2B5EF4-FFF2-40B4-BE49-F238E27FC236}">
                <a16:creationId xmlns:a16="http://schemas.microsoft.com/office/drawing/2014/main" id="{5BA629DF-405C-284E-B9B9-75FBBD51D723}"/>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454258" y="2586607"/>
            <a:ext cx="4572000" cy="1256955"/>
          </a:xfrm>
        </p:spPr>
      </p:pic>
      <p:pic>
        <p:nvPicPr>
          <p:cNvPr id="9" name="Picture 3">
            <a:extLst>
              <a:ext uri="{FF2B5EF4-FFF2-40B4-BE49-F238E27FC236}">
                <a16:creationId xmlns:a16="http://schemas.microsoft.com/office/drawing/2014/main" id="{6913C1C7-A45A-A741-B67A-BA92EF95FA31}"/>
              </a:ext>
            </a:extLst>
          </p:cNvPr>
          <p:cNvPicPr>
            <a:picLocks noChangeAspect="1"/>
          </p:cNvPicPr>
          <p:nvPr>
            <p:custDataLst>
              <p:tags r:id="rId1"/>
            </p:custDataLst>
          </p:nvPr>
        </p:nvPicPr>
        <p:blipFill>
          <a:blip r:embed="rId6"/>
          <a:stretch>
            <a:fillRect/>
          </a:stretch>
        </p:blipFill>
        <p:spPr>
          <a:xfrm>
            <a:off x="6051549" y="1174104"/>
            <a:ext cx="2269819" cy="1515213"/>
          </a:xfrm>
          <a:prstGeom prst="rect">
            <a:avLst/>
          </a:prstGeom>
          <a:noFill/>
          <a:ln>
            <a:noFill/>
            <a:miter lim="800000"/>
          </a:ln>
        </p:spPr>
      </p:pic>
      <p:pic>
        <p:nvPicPr>
          <p:cNvPr id="10" name="Picture 9">
            <a:extLst>
              <a:ext uri="{FF2B5EF4-FFF2-40B4-BE49-F238E27FC236}">
                <a16:creationId xmlns:a16="http://schemas.microsoft.com/office/drawing/2014/main" id="{989B469F-3C65-8C48-8676-5005AC68E4A4}"/>
              </a:ext>
            </a:extLst>
          </p:cNvPr>
          <p:cNvPicPr>
            <a:picLocks noChangeAspect="1"/>
          </p:cNvPicPr>
          <p:nvPr/>
        </p:nvPicPr>
        <p:blipFill>
          <a:blip r:embed="rId7"/>
          <a:stretch>
            <a:fillRect/>
          </a:stretch>
        </p:blipFill>
        <p:spPr>
          <a:xfrm>
            <a:off x="641542" y="1035692"/>
            <a:ext cx="2965451" cy="1763932"/>
          </a:xfrm>
          <a:prstGeom prst="rect">
            <a:avLst/>
          </a:prstGeom>
        </p:spPr>
      </p:pic>
      <p:pic>
        <p:nvPicPr>
          <p:cNvPr id="12" name="Picture 2">
            <a:extLst>
              <a:ext uri="{FF2B5EF4-FFF2-40B4-BE49-F238E27FC236}">
                <a16:creationId xmlns:a16="http://schemas.microsoft.com/office/drawing/2014/main" id="{595AE1A6-D884-5E40-A4C2-7AF2923B320E}"/>
              </a:ext>
            </a:extLst>
          </p:cNvPr>
          <p:cNvPicPr>
            <a:picLocks noChangeAspect="1"/>
          </p:cNvPicPr>
          <p:nvPr>
            <p:custDataLst>
              <p:tags r:id="rId2"/>
            </p:custDataLst>
          </p:nvPr>
        </p:nvPicPr>
        <p:blipFill>
          <a:blip r:embed="rId8"/>
          <a:stretch>
            <a:fillRect/>
          </a:stretch>
        </p:blipFill>
        <p:spPr>
          <a:xfrm>
            <a:off x="397304" y="5007876"/>
            <a:ext cx="2932671" cy="1598306"/>
          </a:xfrm>
          <a:prstGeom prst="rect">
            <a:avLst/>
          </a:prstGeom>
          <a:noFill/>
          <a:ln>
            <a:noFill/>
            <a:miter lim="800000"/>
          </a:ln>
        </p:spPr>
      </p:pic>
      <p:pic>
        <p:nvPicPr>
          <p:cNvPr id="15" name="Picture 14">
            <a:extLst>
              <a:ext uri="{FF2B5EF4-FFF2-40B4-BE49-F238E27FC236}">
                <a16:creationId xmlns:a16="http://schemas.microsoft.com/office/drawing/2014/main" id="{FF056410-17B2-164E-8520-0E0697ED6D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80056" y="4649490"/>
            <a:ext cx="2654117" cy="1827110"/>
          </a:xfrm>
          <a:prstGeom prst="rect">
            <a:avLst/>
          </a:prstGeom>
        </p:spPr>
      </p:pic>
      <p:pic>
        <p:nvPicPr>
          <p:cNvPr id="18" name="Picture 17">
            <a:extLst>
              <a:ext uri="{FF2B5EF4-FFF2-40B4-BE49-F238E27FC236}">
                <a16:creationId xmlns:a16="http://schemas.microsoft.com/office/drawing/2014/main" id="{6610B2E3-7CDC-9B4A-8531-0B4A0268449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6990" y="3184735"/>
            <a:ext cx="3587009" cy="751468"/>
          </a:xfrm>
          <a:prstGeom prst="rect">
            <a:avLst/>
          </a:prstGeom>
        </p:spPr>
      </p:pic>
      <p:pic>
        <p:nvPicPr>
          <p:cNvPr id="21" name="Picture 20">
            <a:extLst>
              <a:ext uri="{FF2B5EF4-FFF2-40B4-BE49-F238E27FC236}">
                <a16:creationId xmlns:a16="http://schemas.microsoft.com/office/drawing/2014/main" id="{8A26EAAF-43D3-734D-8904-051C9D0CE2D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38600" y="4798765"/>
            <a:ext cx="2174910" cy="1598306"/>
          </a:xfrm>
          <a:prstGeom prst="rect">
            <a:avLst/>
          </a:prstGeom>
        </p:spPr>
      </p:pic>
      <p:pic>
        <p:nvPicPr>
          <p:cNvPr id="24" name="Picture 23">
            <a:extLst>
              <a:ext uri="{FF2B5EF4-FFF2-40B4-BE49-F238E27FC236}">
                <a16:creationId xmlns:a16="http://schemas.microsoft.com/office/drawing/2014/main" id="{13BE4383-65CD-DA48-823A-82252B75EDA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81109" y="3793510"/>
            <a:ext cx="2654117" cy="981094"/>
          </a:xfrm>
          <a:prstGeom prst="rect">
            <a:avLst/>
          </a:prstGeom>
        </p:spPr>
      </p:pic>
      <p:sp>
        <p:nvSpPr>
          <p:cNvPr id="25" name="TextBox 24">
            <a:extLst>
              <a:ext uri="{FF2B5EF4-FFF2-40B4-BE49-F238E27FC236}">
                <a16:creationId xmlns:a16="http://schemas.microsoft.com/office/drawing/2014/main" id="{88EB2641-6454-AC48-BD27-258563BBAD69}"/>
              </a:ext>
            </a:extLst>
          </p:cNvPr>
          <p:cNvSpPr txBox="1"/>
          <p:nvPr/>
        </p:nvSpPr>
        <p:spPr>
          <a:xfrm>
            <a:off x="4195482" y="1936376"/>
            <a:ext cx="184731" cy="369332"/>
          </a:xfrm>
          <a:prstGeom prst="rect">
            <a:avLst/>
          </a:prstGeom>
          <a:noFill/>
        </p:spPr>
        <p:txBody>
          <a:bodyPr wrap="none" rtlCol="0">
            <a:spAutoFit/>
          </a:bodyPr>
          <a:lstStyle/>
          <a:p>
            <a:endParaRPr lang="en-US" dirty="0"/>
          </a:p>
        </p:txBody>
      </p:sp>
      <p:pic>
        <p:nvPicPr>
          <p:cNvPr id="27" name="Picture 26">
            <a:extLst>
              <a:ext uri="{FF2B5EF4-FFF2-40B4-BE49-F238E27FC236}">
                <a16:creationId xmlns:a16="http://schemas.microsoft.com/office/drawing/2014/main" id="{EB887154-4D65-C345-AF39-5B7B12840F1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67286" y="1698537"/>
            <a:ext cx="2071166" cy="1325546"/>
          </a:xfrm>
          <a:prstGeom prst="rect">
            <a:avLst/>
          </a:prstGeom>
        </p:spPr>
      </p:pic>
    </p:spTree>
    <p:extLst>
      <p:ext uri="{BB962C8B-B14F-4D97-AF65-F5344CB8AC3E}">
        <p14:creationId xmlns:p14="http://schemas.microsoft.com/office/powerpoint/2010/main" val="306850619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B11C-0E65-457D-93A9-8391BC5D9DE3}"/>
              </a:ext>
            </a:extLst>
          </p:cNvPr>
          <p:cNvSpPr>
            <a:spLocks noGrp="1"/>
          </p:cNvSpPr>
          <p:nvPr>
            <p:ph type="title"/>
          </p:nvPr>
        </p:nvSpPr>
        <p:spPr/>
        <p:txBody>
          <a:bodyPr/>
          <a:lstStyle/>
          <a:p>
            <a:r>
              <a:rPr lang="en-US" dirty="0"/>
              <a:t>Welcome Mt. Abe SEL team!</a:t>
            </a:r>
          </a:p>
        </p:txBody>
      </p:sp>
      <p:pic>
        <p:nvPicPr>
          <p:cNvPr id="1026" name="Picture 2" descr="Welcome Stock Photos &amp; Royalty-Free Images | Depositphotos">
            <a:extLst>
              <a:ext uri="{FF2B5EF4-FFF2-40B4-BE49-F238E27FC236}">
                <a16:creationId xmlns:a16="http://schemas.microsoft.com/office/drawing/2014/main" id="{74BB19D4-2EA9-4881-8819-E5668247C5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324600" cy="315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127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8AC729-0334-334C-ACFB-5103520123B3}"/>
              </a:ext>
            </a:extLst>
          </p:cNvPr>
          <p:cNvSpPr txBox="1"/>
          <p:nvPr/>
        </p:nvSpPr>
        <p:spPr>
          <a:xfrm>
            <a:off x="2178557" y="2133600"/>
            <a:ext cx="4786888" cy="1446550"/>
          </a:xfrm>
          <a:prstGeom prst="rect">
            <a:avLst/>
          </a:prstGeom>
          <a:noFill/>
        </p:spPr>
        <p:txBody>
          <a:bodyPr wrap="none" rtlCol="0">
            <a:spAutoFit/>
          </a:bodyPr>
          <a:lstStyle/>
          <a:p>
            <a:pPr algn="ctr"/>
            <a:r>
              <a:rPr lang="en-US" sz="4400" b="1" dirty="0">
                <a:solidFill>
                  <a:srgbClr val="006600"/>
                </a:solidFill>
                <a:latin typeface="+mn-lt"/>
              </a:rPr>
              <a:t>Check your battery:</a:t>
            </a:r>
          </a:p>
          <a:p>
            <a:pPr algn="ctr"/>
            <a:r>
              <a:rPr lang="en-US" sz="4400" b="1" dirty="0">
                <a:solidFill>
                  <a:srgbClr val="006600"/>
                </a:solidFill>
                <a:latin typeface="+mn-lt"/>
              </a:rPr>
              <a:t>Poll</a:t>
            </a:r>
          </a:p>
        </p:txBody>
      </p:sp>
      <p:pic>
        <p:nvPicPr>
          <p:cNvPr id="4" name="Picture 3">
            <a:extLst>
              <a:ext uri="{FF2B5EF4-FFF2-40B4-BE49-F238E27FC236}">
                <a16:creationId xmlns:a16="http://schemas.microsoft.com/office/drawing/2014/main" id="{25A07CC1-F62E-4760-A1A8-B69C61AFB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81001"/>
            <a:ext cx="7848600" cy="6110714"/>
          </a:xfrm>
          <a:prstGeom prst="rect">
            <a:avLst/>
          </a:prstGeom>
        </p:spPr>
      </p:pic>
    </p:spTree>
    <p:extLst>
      <p:ext uri="{BB962C8B-B14F-4D97-AF65-F5344CB8AC3E}">
        <p14:creationId xmlns:p14="http://schemas.microsoft.com/office/powerpoint/2010/main" val="99841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57780" y="1508443"/>
            <a:ext cx="6858000" cy="38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495212" y="1716140"/>
            <a:ext cx="3393853" cy="3393852"/>
            <a:chOff x="183451" y="48831"/>
            <a:chExt cx="4525137" cy="4525136"/>
          </a:xfrm>
        </p:grpSpPr>
        <p:sp>
          <p:nvSpPr>
            <p:cNvPr id="8" name="Oval 7"/>
            <p:cNvSpPr/>
            <p:nvPr/>
          </p:nvSpPr>
          <p:spPr>
            <a:xfrm>
              <a:off x="183451" y="48831"/>
              <a:ext cx="4525137" cy="4525136"/>
            </a:xfrm>
            <a:prstGeom prst="ellipse">
              <a:avLst/>
            </a:prstGeom>
            <a:solidFill>
              <a:srgbClr val="00B050">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9" name="Oval 4"/>
            <p:cNvSpPr txBox="1"/>
            <p:nvPr/>
          </p:nvSpPr>
          <p:spPr>
            <a:xfrm>
              <a:off x="815340" y="582442"/>
              <a:ext cx="2609088" cy="345791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300163">
                <a:lnSpc>
                  <a:spcPct val="90000"/>
                </a:lnSpc>
                <a:spcAft>
                  <a:spcPct val="35000"/>
                </a:spcAft>
              </a:pPr>
              <a:r>
                <a:rPr lang="en-US" sz="2925" kern="1200"/>
                <a:t>Internalizing </a:t>
              </a:r>
            </a:p>
          </p:txBody>
        </p:sp>
      </p:grpSp>
      <p:grpSp>
        <p:nvGrpSpPr>
          <p:cNvPr id="10" name="Group 9"/>
          <p:cNvGrpSpPr/>
          <p:nvPr/>
        </p:nvGrpSpPr>
        <p:grpSpPr>
          <a:xfrm>
            <a:off x="4085391" y="1739138"/>
            <a:ext cx="3393853" cy="3393852"/>
            <a:chOff x="3444811" y="48831"/>
            <a:chExt cx="4525137" cy="4525136"/>
          </a:xfrm>
        </p:grpSpPr>
        <p:sp>
          <p:nvSpPr>
            <p:cNvPr id="11" name="Oval 10"/>
            <p:cNvSpPr/>
            <p:nvPr/>
          </p:nvSpPr>
          <p:spPr>
            <a:xfrm>
              <a:off x="3444811" y="48831"/>
              <a:ext cx="4525137" cy="452513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Oval 4"/>
            <p:cNvSpPr txBox="1"/>
            <p:nvPr/>
          </p:nvSpPr>
          <p:spPr>
            <a:xfrm>
              <a:off x="4728972" y="582442"/>
              <a:ext cx="2609088" cy="345791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300163">
                <a:lnSpc>
                  <a:spcPct val="90000"/>
                </a:lnSpc>
                <a:spcAft>
                  <a:spcPct val="35000"/>
                </a:spcAft>
              </a:pPr>
              <a:r>
                <a:rPr lang="en-US" sz="2925" kern="1200"/>
                <a:t>Externalizing</a:t>
              </a:r>
            </a:p>
          </p:txBody>
        </p:sp>
      </p:grpSp>
      <p:sp>
        <p:nvSpPr>
          <p:cNvPr id="16" name="Rectangle 15"/>
          <p:cNvSpPr/>
          <p:nvPr/>
        </p:nvSpPr>
        <p:spPr>
          <a:xfrm>
            <a:off x="858251" y="5640652"/>
            <a:ext cx="6858000" cy="360098"/>
          </a:xfrm>
          <a:prstGeom prst="rect">
            <a:avLst/>
          </a:prstGeom>
        </p:spPr>
        <p:txBody>
          <a:bodyPr wrap="square" anchor="b" anchorCtr="0">
            <a:noAutofit/>
          </a:bodyPr>
          <a:lstStyle/>
          <a:p>
            <a:pPr>
              <a:lnSpc>
                <a:spcPct val="90000"/>
              </a:lnSpc>
              <a:spcBef>
                <a:spcPts val="432"/>
              </a:spcBef>
            </a:pPr>
            <a:r>
              <a:rPr lang="en-US" sz="1050">
                <a:solidFill>
                  <a:schemeClr val="bg1">
                    <a:lumMod val="50000"/>
                  </a:schemeClr>
                </a:solidFill>
                <a:ea typeface="ＭＳ Ｐゴシック" pitchFamily="34" charset="-128"/>
              </a:rPr>
              <a:t>Source: Forness, S.R., Freeman, S.F., </a:t>
            </a:r>
            <a:r>
              <a:rPr lang="en-US" sz="1050" err="1">
                <a:solidFill>
                  <a:schemeClr val="bg1">
                    <a:lumMod val="50000"/>
                  </a:schemeClr>
                </a:solidFill>
                <a:ea typeface="ＭＳ Ｐゴシック" pitchFamily="34" charset="-128"/>
              </a:rPr>
              <a:t>Paparella</a:t>
            </a:r>
            <a:r>
              <a:rPr lang="en-US" sz="1050">
                <a:solidFill>
                  <a:schemeClr val="bg1">
                    <a:lumMod val="50000"/>
                  </a:schemeClr>
                </a:solidFill>
                <a:ea typeface="ＭＳ Ｐゴシック" pitchFamily="34" charset="-128"/>
              </a:rPr>
              <a:t>, T., Kauffman, J.M., &amp; Walker, H.M. (2012). Special education implications of point and cumulative prevalence for children with emotional or behavioral disorders. </a:t>
            </a:r>
            <a:r>
              <a:rPr lang="en-US" sz="1050" i="1">
                <a:solidFill>
                  <a:schemeClr val="bg1">
                    <a:lumMod val="50000"/>
                  </a:schemeClr>
                </a:solidFill>
                <a:ea typeface="ＭＳ Ｐゴシック" pitchFamily="34" charset="-128"/>
              </a:rPr>
              <a:t>Journal of Emotional and Behavioral Disorders, 20</a:t>
            </a:r>
            <a:r>
              <a:rPr lang="en-US" sz="1050">
                <a:solidFill>
                  <a:schemeClr val="bg1">
                    <a:lumMod val="50000"/>
                  </a:schemeClr>
                </a:solidFill>
                <a:ea typeface="ＭＳ Ｐゴシック" pitchFamily="34" charset="-128"/>
              </a:rPr>
              <a:t>, 4-18.</a:t>
            </a:r>
          </a:p>
        </p:txBody>
      </p:sp>
      <p:graphicFrame>
        <p:nvGraphicFramePr>
          <p:cNvPr id="17" name="Content Placeholder 4"/>
          <p:cNvGraphicFramePr>
            <a:graphicFrameLocks/>
          </p:cNvGraphicFramePr>
          <p:nvPr/>
        </p:nvGraphicFramePr>
        <p:xfrm>
          <a:off x="-321549" y="4111468"/>
          <a:ext cx="3028950" cy="1546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ight Arrow 17"/>
          <p:cNvSpPr/>
          <p:nvPr/>
        </p:nvSpPr>
        <p:spPr>
          <a:xfrm>
            <a:off x="138153" y="623598"/>
            <a:ext cx="2927612" cy="213706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a:solidFill>
                  <a:prstClr val="white"/>
                </a:solidFill>
              </a:rPr>
              <a:t>Shift to a systems level perspective</a:t>
            </a:r>
          </a:p>
        </p:txBody>
      </p:sp>
    </p:spTree>
    <p:extLst>
      <p:ext uri="{BB962C8B-B14F-4D97-AF65-F5344CB8AC3E}">
        <p14:creationId xmlns:p14="http://schemas.microsoft.com/office/powerpoint/2010/main" val="1997506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0-#ppt_w/2"/>
                                          </p:val>
                                        </p:tav>
                                        <p:tav tm="100000">
                                          <p:val>
                                            <p:strVal val="#ppt_x"/>
                                          </p:val>
                                        </p:tav>
                                      </p:tavLst>
                                    </p:anim>
                                    <p:anim calcmode="lin" valueType="num">
                                      <p:cBhvr additive="base">
                                        <p:cTn id="1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349C-ABF0-3D4B-B39D-E44E6119C0C0}"/>
              </a:ext>
            </a:extLst>
          </p:cNvPr>
          <p:cNvSpPr>
            <a:spLocks noGrp="1"/>
          </p:cNvSpPr>
          <p:nvPr>
            <p:ph type="title"/>
          </p:nvPr>
        </p:nvSpPr>
        <p:spPr>
          <a:xfrm>
            <a:off x="456800" y="3313"/>
            <a:ext cx="8229600" cy="1143000"/>
          </a:xfrm>
        </p:spPr>
        <p:txBody>
          <a:bodyPr/>
          <a:lstStyle/>
          <a:p>
            <a:r>
              <a:rPr lang="en-US" b="1" dirty="0">
                <a:solidFill>
                  <a:srgbClr val="006600"/>
                </a:solidFill>
              </a:rPr>
              <a:t>Context: Challenges and Opportunities</a:t>
            </a:r>
          </a:p>
        </p:txBody>
      </p:sp>
      <p:sp>
        <p:nvSpPr>
          <p:cNvPr id="3" name="TextBox 2">
            <a:extLst>
              <a:ext uri="{FF2B5EF4-FFF2-40B4-BE49-F238E27FC236}">
                <a16:creationId xmlns:a16="http://schemas.microsoft.com/office/drawing/2014/main" id="{4AD6F708-7155-764B-82B4-0360EAFF059F}"/>
              </a:ext>
            </a:extLst>
          </p:cNvPr>
          <p:cNvSpPr txBox="1"/>
          <p:nvPr/>
        </p:nvSpPr>
        <p:spPr>
          <a:xfrm>
            <a:off x="4479235" y="2584174"/>
            <a:ext cx="184731" cy="369332"/>
          </a:xfrm>
          <a:prstGeom prst="rect">
            <a:avLst/>
          </a:prstGeom>
          <a:noFill/>
        </p:spPr>
        <p:txBody>
          <a:bodyPr wrap="none" rtlCol="0">
            <a:spAutoFit/>
          </a:bodyPr>
          <a:lstStyle/>
          <a:p>
            <a:endParaRPr lang="en-US" dirty="0"/>
          </a:p>
        </p:txBody>
      </p:sp>
      <p:pic>
        <p:nvPicPr>
          <p:cNvPr id="12" name="Picture 11">
            <a:extLst>
              <a:ext uri="{FF2B5EF4-FFF2-40B4-BE49-F238E27FC236}">
                <a16:creationId xmlns:a16="http://schemas.microsoft.com/office/drawing/2014/main" id="{1CDCF3EB-087D-5747-A375-D551DA88C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18" y="1568293"/>
            <a:ext cx="4631646" cy="2023609"/>
          </a:xfrm>
          <a:prstGeom prst="rect">
            <a:avLst/>
          </a:prstGeom>
          <a:ln w="38100">
            <a:solidFill>
              <a:schemeClr val="tx1"/>
            </a:solidFill>
          </a:ln>
        </p:spPr>
      </p:pic>
      <p:pic>
        <p:nvPicPr>
          <p:cNvPr id="6" name="Picture 5">
            <a:extLst>
              <a:ext uri="{FF2B5EF4-FFF2-40B4-BE49-F238E27FC236}">
                <a16:creationId xmlns:a16="http://schemas.microsoft.com/office/drawing/2014/main" id="{18DB8CE2-8AD9-3A4C-A947-2DE3D34CB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75358">
            <a:off x="4551396" y="2048405"/>
            <a:ext cx="4750166" cy="508000"/>
          </a:xfrm>
          <a:prstGeom prst="rect">
            <a:avLst/>
          </a:prstGeom>
        </p:spPr>
      </p:pic>
      <p:pic>
        <p:nvPicPr>
          <p:cNvPr id="13" name="Picture 12">
            <a:extLst>
              <a:ext uri="{FF2B5EF4-FFF2-40B4-BE49-F238E27FC236}">
                <a16:creationId xmlns:a16="http://schemas.microsoft.com/office/drawing/2014/main" id="{515E0126-919D-F54F-BC6D-0D4E64270E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84567">
            <a:off x="241536" y="3713512"/>
            <a:ext cx="7607300" cy="825500"/>
          </a:xfrm>
          <a:prstGeom prst="rect">
            <a:avLst/>
          </a:prstGeom>
        </p:spPr>
      </p:pic>
    </p:spTree>
    <p:extLst>
      <p:ext uri="{BB962C8B-B14F-4D97-AF65-F5344CB8AC3E}">
        <p14:creationId xmlns:p14="http://schemas.microsoft.com/office/powerpoint/2010/main" val="23252287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6"/>
          <p:cNvPicPr preferRelativeResize="0"/>
          <p:nvPr/>
        </p:nvPicPr>
        <p:blipFill>
          <a:blip r:embed="rId3">
            <a:alphaModFix/>
          </a:blip>
          <a:stretch>
            <a:fillRect/>
          </a:stretch>
        </p:blipFill>
        <p:spPr>
          <a:xfrm>
            <a:off x="1158650" y="857251"/>
            <a:ext cx="6778806" cy="5143499"/>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304"/>
        <p:cNvGrpSpPr/>
        <p:nvPr/>
      </p:nvGrpSpPr>
      <p:grpSpPr>
        <a:xfrm>
          <a:off x="0" y="0"/>
          <a:ext cx="0" cy="0"/>
          <a:chOff x="0" y="0"/>
          <a:chExt cx="0" cy="0"/>
        </a:xfrm>
      </p:grpSpPr>
      <p:sp>
        <p:nvSpPr>
          <p:cNvPr id="305" name="Google Shape;305;p45"/>
          <p:cNvSpPr txBox="1">
            <a:spLocks noGrp="1"/>
          </p:cNvSpPr>
          <p:nvPr>
            <p:ph type="title"/>
          </p:nvPr>
        </p:nvSpPr>
        <p:spPr>
          <a:xfrm>
            <a:off x="311700" y="152400"/>
            <a:ext cx="8520600" cy="762000"/>
          </a:xfrm>
          <a:prstGeom prst="rect">
            <a:avLst/>
          </a:prstGeom>
          <a:solidFill>
            <a:srgbClr val="008000">
              <a:alpha val="49020"/>
            </a:srgbClr>
          </a:solidFill>
        </p:spPr>
        <p:txBody>
          <a:bodyPr spcFirstLastPara="1" wrap="square" lIns="91425" tIns="91425" rIns="91425" bIns="91425" anchor="t" anchorCtr="0">
            <a:normAutofit fontScale="90000"/>
          </a:bodyPr>
          <a:lstStyle/>
          <a:p>
            <a:pPr algn="l"/>
            <a:r>
              <a:rPr lang="en" dirty="0"/>
              <a:t>Educational Equity . . .</a:t>
            </a:r>
            <a:endParaRPr dirty="0"/>
          </a:p>
        </p:txBody>
      </p:sp>
      <p:sp>
        <p:nvSpPr>
          <p:cNvPr id="306" name="Google Shape;306;p45"/>
          <p:cNvSpPr txBox="1">
            <a:spLocks noGrp="1"/>
          </p:cNvSpPr>
          <p:nvPr>
            <p:ph type="body" idx="1"/>
          </p:nvPr>
        </p:nvSpPr>
        <p:spPr>
          <a:xfrm>
            <a:off x="311700" y="1219200"/>
            <a:ext cx="8520600" cy="34164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sz="2400" dirty="0">
                <a:solidFill>
                  <a:schemeClr val="dk1"/>
                </a:solidFill>
              </a:rPr>
              <a:t>…exists when educational policies, practices, interactions, and resources are </a:t>
            </a:r>
            <a:r>
              <a:rPr lang="en" sz="2400" b="1" dirty="0">
                <a:solidFill>
                  <a:schemeClr val="dk1"/>
                </a:solidFill>
              </a:rPr>
              <a:t>representative</a:t>
            </a:r>
            <a:r>
              <a:rPr lang="en" sz="2400" dirty="0">
                <a:solidFill>
                  <a:schemeClr val="dk1"/>
                </a:solidFill>
              </a:rPr>
              <a:t> of, constructed by, and responsive to all people so that </a:t>
            </a:r>
            <a:endParaRPr sz="2400" dirty="0">
              <a:solidFill>
                <a:schemeClr val="dk1"/>
              </a:solidFill>
            </a:endParaRPr>
          </a:p>
          <a:p>
            <a:pPr marL="0" indent="0">
              <a:buClr>
                <a:schemeClr val="dk1"/>
              </a:buClr>
              <a:buSzPts val="1100"/>
              <a:buNone/>
            </a:pPr>
            <a:r>
              <a:rPr lang="en" sz="2400" dirty="0">
                <a:solidFill>
                  <a:schemeClr val="dk1"/>
                </a:solidFill>
              </a:rPr>
              <a:t>EACH INDIVIDUAL has </a:t>
            </a:r>
            <a:r>
              <a:rPr lang="en" sz="2400" b="1" dirty="0">
                <a:solidFill>
                  <a:schemeClr val="dk1"/>
                </a:solidFill>
              </a:rPr>
              <a:t>access </a:t>
            </a:r>
            <a:r>
              <a:rPr lang="en" sz="2400" dirty="0">
                <a:solidFill>
                  <a:schemeClr val="dk1"/>
                </a:solidFill>
              </a:rPr>
              <a:t>to, </a:t>
            </a:r>
            <a:r>
              <a:rPr lang="en" sz="2400" b="1" dirty="0">
                <a:solidFill>
                  <a:schemeClr val="dk1"/>
                </a:solidFill>
              </a:rPr>
              <a:t>meaningfully participates</a:t>
            </a:r>
            <a:r>
              <a:rPr lang="en" sz="2400" dirty="0">
                <a:solidFill>
                  <a:schemeClr val="dk1"/>
                </a:solidFill>
              </a:rPr>
              <a:t> in, AND has </a:t>
            </a:r>
            <a:r>
              <a:rPr lang="en" sz="2400" b="1" dirty="0">
                <a:solidFill>
                  <a:schemeClr val="dk1"/>
                </a:solidFill>
              </a:rPr>
              <a:t>positive outcomes</a:t>
            </a:r>
            <a:r>
              <a:rPr lang="en" sz="2400" dirty="0">
                <a:solidFill>
                  <a:schemeClr val="dk1"/>
                </a:solidFill>
              </a:rPr>
              <a:t> from high-quality learning experiences, regardless of individual characteristics and group memberships. </a:t>
            </a:r>
            <a:endParaRPr sz="2400" dirty="0">
              <a:solidFill>
                <a:schemeClr val="dk1"/>
              </a:solidFill>
            </a:endParaRPr>
          </a:p>
          <a:p>
            <a:pPr marL="0" indent="0">
              <a:buClr>
                <a:schemeClr val="dk1"/>
              </a:buClr>
              <a:buSzPts val="1100"/>
              <a:buNone/>
            </a:pPr>
            <a:r>
              <a:rPr lang="en" sz="2400" dirty="0">
                <a:solidFill>
                  <a:schemeClr val="dk1"/>
                </a:solidFill>
              </a:rPr>
              <a:t>(Fraser, 2008; Great Lakes Equity Center, 2012)</a:t>
            </a:r>
            <a:endParaRPr sz="2400" dirty="0">
              <a:solidFill>
                <a:schemeClr val="dk1"/>
              </a:solidFill>
            </a:endParaRPr>
          </a:p>
          <a:p>
            <a:pPr marL="0" indent="0">
              <a:buClr>
                <a:schemeClr val="dk1"/>
              </a:buClr>
              <a:buSzPts val="1100"/>
              <a:buNone/>
            </a:pPr>
            <a:endParaRPr sz="2400" dirty="0">
              <a:solidFill>
                <a:schemeClr val="dk1"/>
              </a:solidFill>
            </a:endParaRPr>
          </a:p>
          <a:p>
            <a:pPr marL="0" indent="0">
              <a:buClr>
                <a:schemeClr val="dk1"/>
              </a:buClr>
              <a:buSzPts val="1100"/>
              <a:buNone/>
            </a:pPr>
            <a:r>
              <a:rPr lang="en" sz="2400" dirty="0">
                <a:solidFill>
                  <a:schemeClr val="dk1"/>
                </a:solidFill>
              </a:rPr>
              <a:t>…means that EVERY CHILD receives whatever she/he/they need to develop to her/his/their full academic and social potential and to thrive academically and social-emotionally. </a:t>
            </a:r>
            <a:r>
              <a:rPr lang="en" sz="2400" b="1" i="1" dirty="0">
                <a:solidFill>
                  <a:schemeClr val="dk1"/>
                </a:solidFill>
              </a:rPr>
              <a:t>Every</a:t>
            </a:r>
            <a:r>
              <a:rPr lang="en" sz="2400" b="1" dirty="0">
                <a:solidFill>
                  <a:schemeClr val="dk1"/>
                </a:solidFill>
              </a:rPr>
              <a:t> child, </a:t>
            </a:r>
            <a:r>
              <a:rPr lang="en" sz="2400" b="1" i="1" dirty="0">
                <a:solidFill>
                  <a:schemeClr val="dk1"/>
                </a:solidFill>
              </a:rPr>
              <a:t>every</a:t>
            </a:r>
            <a:r>
              <a:rPr lang="en" sz="2400" b="1" dirty="0">
                <a:solidFill>
                  <a:schemeClr val="dk1"/>
                </a:solidFill>
              </a:rPr>
              <a:t> day. Period.</a:t>
            </a:r>
            <a:r>
              <a:rPr lang="en" sz="2400" dirty="0">
                <a:solidFill>
                  <a:schemeClr val="dk1"/>
                </a:solidFill>
              </a:rPr>
              <a:t> </a:t>
            </a:r>
            <a:endParaRPr sz="2400" dirty="0">
              <a:solidFill>
                <a:schemeClr val="dk1"/>
              </a:solidFill>
            </a:endParaRPr>
          </a:p>
          <a:p>
            <a:pPr marL="0" indent="0">
              <a:buClr>
                <a:schemeClr val="dk1"/>
              </a:buClr>
              <a:buSzPts val="1100"/>
              <a:buNone/>
            </a:pPr>
            <a:r>
              <a:rPr lang="en" sz="2400" dirty="0">
                <a:solidFill>
                  <a:schemeClr val="dk1"/>
                </a:solidFill>
              </a:rPr>
              <a:t>(Aguilar, 2020)</a:t>
            </a:r>
            <a:endParaRPr sz="2400" dirty="0">
              <a:solidFill>
                <a:schemeClr val="dk1"/>
              </a:solidFill>
            </a:endParaRPr>
          </a:p>
          <a:p>
            <a:pPr marL="0" indent="0">
              <a:spcAft>
                <a:spcPts val="1200"/>
              </a:spcAft>
              <a:buNone/>
            </a:pPr>
            <a:endParaRPr sz="24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2">
            <a:extLst>
              <a:ext uri="{FF2B5EF4-FFF2-40B4-BE49-F238E27FC236}">
                <a16:creationId xmlns:a16="http://schemas.microsoft.com/office/drawing/2014/main" id="{6B245D35-AF7D-0D4F-A3F7-6C01666461B1}"/>
              </a:ext>
            </a:extLst>
          </p:cNvPr>
          <p:cNvGrpSpPr>
            <a:grpSpLocks/>
          </p:cNvGrpSpPr>
          <p:nvPr/>
        </p:nvGrpSpPr>
        <p:grpSpPr bwMode="auto">
          <a:xfrm>
            <a:off x="76200" y="1905000"/>
            <a:ext cx="8839200" cy="4648200"/>
            <a:chOff x="-727" y="1056"/>
            <a:chExt cx="5481" cy="3003"/>
          </a:xfrm>
        </p:grpSpPr>
        <p:sp>
          <p:nvSpPr>
            <p:cNvPr id="40975" name="AutoShape 3">
              <a:extLst>
                <a:ext uri="{FF2B5EF4-FFF2-40B4-BE49-F238E27FC236}">
                  <a16:creationId xmlns:a16="http://schemas.microsoft.com/office/drawing/2014/main" id="{1455D585-B70B-2B4F-B270-A36720332199}"/>
                </a:ext>
              </a:extLst>
            </p:cNvPr>
            <p:cNvSpPr>
              <a:spLocks noChangeArrowheads="1"/>
            </p:cNvSpPr>
            <p:nvPr/>
          </p:nvSpPr>
          <p:spPr bwMode="auto">
            <a:xfrm>
              <a:off x="1104" y="1056"/>
              <a:ext cx="3650" cy="3003"/>
            </a:xfrm>
            <a:prstGeom prst="triangle">
              <a:avLst>
                <a:gd name="adj" fmla="val 50000"/>
              </a:avLst>
            </a:prstGeom>
            <a:solidFill>
              <a:srgbClr val="2E8E2E"/>
            </a:solidFill>
            <a:ln w="9525">
              <a:miter lim="800000"/>
              <a:headEnd/>
              <a:tailEnd/>
            </a:ln>
            <a:scene3d>
              <a:camera prst="legacyPerspectiveTopRight">
                <a:rot lat="21299970" lon="0" rev="0"/>
              </a:camera>
              <a:lightRig rig="legacyFlat3" dir="b"/>
            </a:scene3d>
            <a:sp3d extrusionH="3630600" prstMaterial="legacyMatte">
              <a:bevelT w="13500" h="13500" prst="angle"/>
              <a:bevelB w="13500" h="13500" prst="angle"/>
              <a:extrusionClr>
                <a:srgbClr val="336600"/>
              </a:extrusionClr>
              <a:contourClr>
                <a:srgbClr val="2E8E2E"/>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latin typeface="Arial" panose="020B0604020202020204" pitchFamily="34" charset="0"/>
              </a:endParaRPr>
            </a:p>
          </p:txBody>
        </p:sp>
        <p:sp>
          <p:nvSpPr>
            <p:cNvPr id="40976" name="Text Box 4">
              <a:extLst>
                <a:ext uri="{FF2B5EF4-FFF2-40B4-BE49-F238E27FC236}">
                  <a16:creationId xmlns:a16="http://schemas.microsoft.com/office/drawing/2014/main" id="{AF7E5095-B336-CD44-8E83-538534995A5B}"/>
                </a:ext>
              </a:extLst>
            </p:cNvPr>
            <p:cNvSpPr txBox="1">
              <a:spLocks noChangeArrowheads="1"/>
            </p:cNvSpPr>
            <p:nvPr/>
          </p:nvSpPr>
          <p:spPr bwMode="auto">
            <a:xfrm>
              <a:off x="-727" y="2484"/>
              <a:ext cx="2095" cy="104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800" b="1">
                  <a:solidFill>
                    <a:srgbClr val="000000"/>
                  </a:solidFill>
                  <a:latin typeface="Arial" panose="020B0604020202020204" pitchFamily="34" charset="0"/>
                </a:rPr>
                <a:t>Universal Practices in place for 100% of students</a:t>
              </a:r>
            </a:p>
            <a:p>
              <a:pPr algn="ctr" eaLnBrk="1" hangingPunct="1">
                <a:spcBef>
                  <a:spcPct val="50000"/>
                </a:spcBef>
                <a:buFontTx/>
                <a:buNone/>
              </a:pPr>
              <a:r>
                <a:rPr lang="en-US" altLang="en-US" sz="1800" b="1">
                  <a:solidFill>
                    <a:srgbClr val="000000"/>
                  </a:solidFill>
                  <a:latin typeface="Arial" panose="020B0604020202020204" pitchFamily="34" charset="0"/>
                </a:rPr>
                <a:t>80% of Students should be successful when accessing Universal Supports</a:t>
              </a:r>
            </a:p>
          </p:txBody>
        </p:sp>
      </p:grpSp>
      <p:grpSp>
        <p:nvGrpSpPr>
          <p:cNvPr id="40963" name="Group 3">
            <a:extLst>
              <a:ext uri="{FF2B5EF4-FFF2-40B4-BE49-F238E27FC236}">
                <a16:creationId xmlns:a16="http://schemas.microsoft.com/office/drawing/2014/main" id="{F451B840-3576-3443-884A-A3623AB58C4C}"/>
              </a:ext>
            </a:extLst>
          </p:cNvPr>
          <p:cNvGrpSpPr>
            <a:grpSpLocks/>
          </p:cNvGrpSpPr>
          <p:nvPr/>
        </p:nvGrpSpPr>
        <p:grpSpPr bwMode="auto">
          <a:xfrm>
            <a:off x="2057400" y="1905000"/>
            <a:ext cx="5254625" cy="2354263"/>
            <a:chOff x="260" y="480"/>
            <a:chExt cx="4156" cy="1968"/>
          </a:xfrm>
        </p:grpSpPr>
        <p:sp>
          <p:nvSpPr>
            <p:cNvPr id="40973" name="AutoShape 6">
              <a:extLst>
                <a:ext uri="{FF2B5EF4-FFF2-40B4-BE49-F238E27FC236}">
                  <a16:creationId xmlns:a16="http://schemas.microsoft.com/office/drawing/2014/main" id="{76A29C1F-6A87-F74E-B9D3-102D9EB08ACE}"/>
                </a:ext>
              </a:extLst>
            </p:cNvPr>
            <p:cNvSpPr>
              <a:spLocks noChangeArrowheads="1"/>
            </p:cNvSpPr>
            <p:nvPr/>
          </p:nvSpPr>
          <p:spPr bwMode="auto">
            <a:xfrm>
              <a:off x="2160" y="480"/>
              <a:ext cx="2256" cy="1968"/>
            </a:xfrm>
            <a:prstGeom prst="triangle">
              <a:avLst>
                <a:gd name="adj" fmla="val 50000"/>
              </a:avLst>
            </a:prstGeom>
            <a:gradFill rotWithShape="1">
              <a:gsLst>
                <a:gs pos="0">
                  <a:srgbClr val="FFFF00"/>
                </a:gs>
                <a:gs pos="100000">
                  <a:srgbClr val="FFFF00"/>
                </a:gs>
              </a:gsLst>
              <a:lin ang="5400000" scaled="1"/>
            </a:gradFill>
            <a:ln w="9525">
              <a:miter lim="800000"/>
              <a:headEnd/>
              <a:tailEnd/>
            </a:ln>
            <a:scene3d>
              <a:camera prst="legacyPerspectiveTopRight">
                <a:rot lat="21299970" lon="0" rev="0"/>
              </a:camera>
              <a:lightRig rig="legacyFlat3" dir="b"/>
            </a:scene3d>
            <a:sp3d extrusionH="1801800" prstMaterial="legacyMatte">
              <a:bevelT w="13500" h="13500" prst="angle"/>
              <a:bevelB w="13500" h="13500" prst="angle"/>
              <a:extrusionClr>
                <a:srgbClr val="FFFF00"/>
              </a:extrusionClr>
              <a:contourClr>
                <a:srgbClr val="FFFF00"/>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latin typeface="Arial" panose="020B0604020202020204" pitchFamily="34" charset="0"/>
              </a:endParaRPr>
            </a:p>
          </p:txBody>
        </p:sp>
        <p:sp>
          <p:nvSpPr>
            <p:cNvPr id="40974" name="Text Box 7">
              <a:extLst>
                <a:ext uri="{FF2B5EF4-FFF2-40B4-BE49-F238E27FC236}">
                  <a16:creationId xmlns:a16="http://schemas.microsoft.com/office/drawing/2014/main" id="{F6BAC153-D7A3-6F4D-9D6B-B833486F83D7}"/>
                </a:ext>
              </a:extLst>
            </p:cNvPr>
            <p:cNvSpPr txBox="1">
              <a:spLocks noChangeArrowheads="1"/>
            </p:cNvSpPr>
            <p:nvPr/>
          </p:nvSpPr>
          <p:spPr bwMode="auto">
            <a:xfrm>
              <a:off x="260" y="1245"/>
              <a:ext cx="1988" cy="772"/>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800" b="1">
                  <a:solidFill>
                    <a:srgbClr val="000000"/>
                  </a:solidFill>
                  <a:latin typeface="Arial" panose="020B0604020202020204" pitchFamily="34" charset="0"/>
                </a:rPr>
                <a:t>10-15% of Students may need Targeted Supports</a:t>
              </a:r>
            </a:p>
          </p:txBody>
        </p:sp>
      </p:grpSp>
      <p:grpSp>
        <p:nvGrpSpPr>
          <p:cNvPr id="40964" name="Group 4">
            <a:extLst>
              <a:ext uri="{FF2B5EF4-FFF2-40B4-BE49-F238E27FC236}">
                <a16:creationId xmlns:a16="http://schemas.microsoft.com/office/drawing/2014/main" id="{0C870095-B66F-B843-87DE-CE0A5E42D31F}"/>
              </a:ext>
            </a:extLst>
          </p:cNvPr>
          <p:cNvGrpSpPr>
            <a:grpSpLocks/>
          </p:cNvGrpSpPr>
          <p:nvPr/>
        </p:nvGrpSpPr>
        <p:grpSpPr bwMode="auto">
          <a:xfrm>
            <a:off x="2971800" y="1524000"/>
            <a:ext cx="3352800" cy="1104900"/>
            <a:chOff x="-939" y="-50"/>
            <a:chExt cx="4827" cy="1538"/>
          </a:xfrm>
        </p:grpSpPr>
        <p:sp>
          <p:nvSpPr>
            <p:cNvPr id="40971" name="AutoShape 9">
              <a:extLst>
                <a:ext uri="{FF2B5EF4-FFF2-40B4-BE49-F238E27FC236}">
                  <a16:creationId xmlns:a16="http://schemas.microsoft.com/office/drawing/2014/main" id="{09B04E5A-C7E1-CB42-A032-14DE21D1AD9B}"/>
                </a:ext>
              </a:extLst>
            </p:cNvPr>
            <p:cNvSpPr>
              <a:spLocks noChangeArrowheads="1"/>
            </p:cNvSpPr>
            <p:nvPr/>
          </p:nvSpPr>
          <p:spPr bwMode="auto">
            <a:xfrm>
              <a:off x="2688" y="480"/>
              <a:ext cx="1200" cy="1008"/>
            </a:xfrm>
            <a:prstGeom prst="triangle">
              <a:avLst>
                <a:gd name="adj" fmla="val 50000"/>
              </a:avLst>
            </a:prstGeom>
            <a:gradFill rotWithShape="1">
              <a:gsLst>
                <a:gs pos="0">
                  <a:srgbClr val="FF0000"/>
                </a:gs>
                <a:gs pos="100000">
                  <a:srgbClr val="FF0000"/>
                </a:gs>
              </a:gsLst>
              <a:lin ang="5400000" scaled="1"/>
            </a:gradFill>
            <a:ln w="9525">
              <a:miter lim="800000"/>
              <a:headEnd/>
              <a:tailEnd/>
            </a:ln>
            <a:scene3d>
              <a:camera prst="legacyPerspectiveTopRight">
                <a:rot lat="21299970" lon="300000" rev="0"/>
              </a:camera>
              <a:lightRig rig="legacyFlat3" dir="b"/>
            </a:scene3d>
            <a:sp3d extrusionH="887400" prstMaterial="legacyMatte">
              <a:bevelT w="13500" h="13500" prst="angle"/>
              <a:bevelB w="13500" h="13500" prst="angle"/>
              <a:extrusionClr>
                <a:srgbClr val="FF0000"/>
              </a:extrusionClr>
              <a:contourClr>
                <a:srgbClr val="FF0000"/>
              </a:contourClr>
            </a:sp3d>
          </p:spPr>
          <p:txBody>
            <a:bodyPr wrap="none" anchor="ctr">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1800">
                <a:solidFill>
                  <a:srgbClr val="000000"/>
                </a:solidFill>
                <a:latin typeface="Arial" panose="020B0604020202020204" pitchFamily="34" charset="0"/>
              </a:endParaRPr>
            </a:p>
          </p:txBody>
        </p:sp>
        <p:sp>
          <p:nvSpPr>
            <p:cNvPr id="40972" name="Text Box 10">
              <a:extLst>
                <a:ext uri="{FF2B5EF4-FFF2-40B4-BE49-F238E27FC236}">
                  <a16:creationId xmlns:a16="http://schemas.microsoft.com/office/drawing/2014/main" id="{FEC1680F-958D-9748-AD3C-A9214113896D}"/>
                </a:ext>
              </a:extLst>
            </p:cNvPr>
            <p:cNvSpPr txBox="1">
              <a:spLocks noChangeArrowheads="1"/>
            </p:cNvSpPr>
            <p:nvPr/>
          </p:nvSpPr>
          <p:spPr bwMode="auto">
            <a:xfrm>
              <a:off x="-939" y="-50"/>
              <a:ext cx="3620" cy="128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50000"/>
                </a:spcBef>
                <a:buFontTx/>
                <a:buNone/>
              </a:pPr>
              <a:r>
                <a:rPr lang="en-US" altLang="en-US" sz="1800" b="1">
                  <a:solidFill>
                    <a:srgbClr val="000000"/>
                  </a:solidFill>
                  <a:latin typeface="Arial" panose="020B0604020202020204" pitchFamily="34" charset="0"/>
                </a:rPr>
                <a:t>1-5% of Students may need Intensive Supports</a:t>
              </a:r>
            </a:p>
          </p:txBody>
        </p:sp>
      </p:grpSp>
      <p:sp>
        <p:nvSpPr>
          <p:cNvPr id="40965" name="Text Box 11">
            <a:extLst>
              <a:ext uri="{FF2B5EF4-FFF2-40B4-BE49-F238E27FC236}">
                <a16:creationId xmlns:a16="http://schemas.microsoft.com/office/drawing/2014/main" id="{78C19DBF-F1D5-8F46-9F8F-F1744C547D4B}"/>
              </a:ext>
            </a:extLst>
          </p:cNvPr>
          <p:cNvSpPr txBox="1">
            <a:spLocks noChangeArrowheads="1"/>
          </p:cNvSpPr>
          <p:nvPr/>
        </p:nvSpPr>
        <p:spPr bwMode="auto">
          <a:xfrm>
            <a:off x="1485900" y="679450"/>
            <a:ext cx="617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endParaRPr lang="en-US" altLang="en-US" b="1" i="1">
              <a:solidFill>
                <a:srgbClr val="000000"/>
              </a:solidFill>
              <a:latin typeface="Arial" panose="020B0604020202020204" pitchFamily="34" charset="0"/>
            </a:endParaRPr>
          </a:p>
        </p:txBody>
      </p:sp>
      <p:sp>
        <p:nvSpPr>
          <p:cNvPr id="40966" name="TextBox 1">
            <a:extLst>
              <a:ext uri="{FF2B5EF4-FFF2-40B4-BE49-F238E27FC236}">
                <a16:creationId xmlns:a16="http://schemas.microsoft.com/office/drawing/2014/main" id="{1B73C5FB-F6A9-CD4E-919C-96290E0F5F4F}"/>
              </a:ext>
            </a:extLst>
          </p:cNvPr>
          <p:cNvSpPr txBox="1">
            <a:spLocks noChangeArrowheads="1"/>
          </p:cNvSpPr>
          <p:nvPr/>
        </p:nvSpPr>
        <p:spPr bwMode="auto">
          <a:xfrm rot="3510755">
            <a:off x="6656388" y="3536950"/>
            <a:ext cx="271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chemeClr val="bg1"/>
                </a:solidFill>
                <a:latin typeface="Arial" panose="020B0604020202020204" pitchFamily="34" charset="0"/>
              </a:rPr>
              <a:t>ALL Students!</a:t>
            </a:r>
          </a:p>
        </p:txBody>
      </p:sp>
      <p:sp>
        <p:nvSpPr>
          <p:cNvPr id="40967" name="TextBox 16">
            <a:extLst>
              <a:ext uri="{FF2B5EF4-FFF2-40B4-BE49-F238E27FC236}">
                <a16:creationId xmlns:a16="http://schemas.microsoft.com/office/drawing/2014/main" id="{416230C3-BA80-FB43-B360-B1941A8A3D77}"/>
              </a:ext>
            </a:extLst>
          </p:cNvPr>
          <p:cNvSpPr txBox="1">
            <a:spLocks noChangeArrowheads="1"/>
          </p:cNvSpPr>
          <p:nvPr/>
        </p:nvSpPr>
        <p:spPr bwMode="auto">
          <a:xfrm rot="3510755">
            <a:off x="6315076" y="2997200"/>
            <a:ext cx="133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chemeClr val="bg1"/>
                </a:solidFill>
                <a:latin typeface="Arial" panose="020B0604020202020204" pitchFamily="34" charset="0"/>
              </a:rPr>
              <a:t>Some</a:t>
            </a:r>
          </a:p>
        </p:txBody>
      </p:sp>
      <p:sp>
        <p:nvSpPr>
          <p:cNvPr id="40968" name="TextBox 17">
            <a:extLst>
              <a:ext uri="{FF2B5EF4-FFF2-40B4-BE49-F238E27FC236}">
                <a16:creationId xmlns:a16="http://schemas.microsoft.com/office/drawing/2014/main" id="{822A3ACE-1592-E046-9972-0715035C445E}"/>
              </a:ext>
            </a:extLst>
          </p:cNvPr>
          <p:cNvSpPr txBox="1">
            <a:spLocks noChangeArrowheads="1"/>
          </p:cNvSpPr>
          <p:nvPr/>
        </p:nvSpPr>
        <p:spPr bwMode="auto">
          <a:xfrm rot="3510755">
            <a:off x="5813425" y="1990726"/>
            <a:ext cx="765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chemeClr val="bg1"/>
                </a:solidFill>
                <a:latin typeface="Arial" panose="020B0604020202020204" pitchFamily="34" charset="0"/>
              </a:rPr>
              <a:t>Few</a:t>
            </a:r>
          </a:p>
        </p:txBody>
      </p:sp>
      <p:sp>
        <p:nvSpPr>
          <p:cNvPr id="3" name="Title 2">
            <a:extLst>
              <a:ext uri="{FF2B5EF4-FFF2-40B4-BE49-F238E27FC236}">
                <a16:creationId xmlns:a16="http://schemas.microsoft.com/office/drawing/2014/main" id="{CDBBE654-F828-5E4C-822A-184465130B78}"/>
              </a:ext>
            </a:extLst>
          </p:cNvPr>
          <p:cNvSpPr>
            <a:spLocks noGrp="1"/>
          </p:cNvSpPr>
          <p:nvPr>
            <p:ph type="title"/>
          </p:nvPr>
        </p:nvSpPr>
        <p:spPr>
          <a:xfrm>
            <a:off x="457200" y="152400"/>
            <a:ext cx="8229600" cy="1265238"/>
          </a:xfrm>
          <a:noFill/>
        </p:spPr>
        <p:txBody>
          <a:bodyPr/>
          <a:lstStyle/>
          <a:p>
            <a:pPr>
              <a:defRPr/>
            </a:pPr>
            <a:br>
              <a:rPr lang="en-US" b="1" dirty="0">
                <a:solidFill>
                  <a:prstClr val="black"/>
                </a:solidFill>
              </a:rPr>
            </a:br>
            <a:r>
              <a:rPr lang="en-US" sz="3800" b="1" dirty="0">
                <a:solidFill>
                  <a:srgbClr val="006600"/>
                </a:solidFill>
              </a:rPr>
              <a:t>Access and Equity for All</a:t>
            </a:r>
            <a:r>
              <a:rPr lang="en-US" sz="3800" b="1" i="1" dirty="0">
                <a:solidFill>
                  <a:srgbClr val="006600"/>
                </a:solidFill>
              </a:rPr>
              <a:t>! </a:t>
            </a:r>
            <a:br>
              <a:rPr lang="en-US" b="1" dirty="0">
                <a:solidFill>
                  <a:srgbClr val="006600"/>
                </a:solidFill>
                <a:effectLst>
                  <a:outerShdw blurRad="38100" dist="38100" dir="2700000" algn="tl">
                    <a:srgbClr val="FFFFFF"/>
                  </a:outerShdw>
                </a:effectLst>
              </a:rPr>
            </a:br>
            <a:endParaRPr lang="en-US" b="1" dirty="0">
              <a:solidFill>
                <a:srgbClr val="006600"/>
              </a:solidFill>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7.14"/>
  <p:tag name="AS_TITLE" val="Aspose.Slides for .NET 4.0"/>
  <p:tag name="AS_VERSION" val="19.7"/>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 /&gt;&lt;lineCharCount val=&quot;33&quot; /&gt;&lt;lineCharCount val=&quot;13&quot; /&gt;&lt;lineCharCount val=&quot;12&quot; /&gt;&lt;lineCharCount val=&quot;13&quot; /&gt;&lt;lineCharCount val=&quot;11&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2e4f36-b900-4795-9a53-1e6bbb35665a}&quot; /&gt;&lt;isInvalidForFieldText val=&quot;0&quot; /&gt;&lt;Image&gt;&lt;filename val=&quot;E:\breeze\content\1108976012\2720711070-1\input\breezo\data\asimages\{5b2e4f36-b900-4795-9a53-1e6bbb35665a}.png&quot; /&gt;&lt;left val=&quot;59&quot; /&gt;&lt;top val=&quot;56&quot; /&gt;&lt;width val=&quot;838&quot; /&gt;&lt;height val=&quot;62&quot; /&gt;&lt;hasText val=&quot;1&quot; /&gt;&lt;/Image&gt;&lt;/ThreeDShapeInfo&gt;"/>
  <p:tag name="PRESENTER_SHAPETEXTINFO" val="&lt;ShapeTextInfo&gt;&lt;TableIndex row=&quot;-1&quot; col=&quot;-1&quot;&gt;&lt;linesCount val=&quot;1&quot; /&gt;&lt;lineCharCount val=&quot;27&quot; /&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a824c1-6519-4624-91e4-73f657d95c88}&quot; /&gt;&lt;isInvalidForFieldText val=&quot;0&quot; /&gt;&lt;Image&gt;&lt;filename val=&quot;E:\breeze\content\1108976012\2720711070-1\input\breezo\data\asimages\{23a824c1-6519-4624-91e4-73f657d95c88}.png&quot; /&gt;&lt;left val=&quot;207&quot; /&gt;&lt;top val=&quot;571&quot; /&gt;&lt;width val=&quot;533&quot; /&gt;&lt;height val=&quot;32&quot; /&gt;&lt;hasText val=&quot;1&quot; /&gt;&lt;/Image&gt;&lt;/ThreeDShapeInfo&gt;"/>
  <p:tag name="PRESENTER_SHAPETEXTINFO" val="&lt;ShapeTextInfo&gt;&lt;TableIndex row=&quot;-1&quot; col=&quot;-1&quot;&gt;&lt;linesCount val=&quot;1&quot; /&gt;&lt;lineCharCount val=&quot;35&quot; /&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023b26d-1eca-40e2-9775-d75f0fc9c14a}&quot; /&gt;&lt;isInvalidForFieldText val=&quot;0&quot; /&gt;&lt;Image&gt;&lt;filename val=&quot;E:\breeze\content\1108976012\2720711070-1\input\breezo\data\asimages\{d023b26d-1eca-40e2-9775-d75f0fc9c14a}.png&quot; /&gt;&lt;left val=&quot;116&quot; /&gt;&lt;top val=&quot;62&quot; /&gt;&lt;width val=&quot;727&quot; /&gt;&lt;height val=&quot;125&quot; /&gt;&lt;hasText val=&quot;1&quot; /&gt;&lt;/Image&gt;&lt;/ThreeDShapeInfo&gt;"/>
  <p:tag name="PRESENTER_SHAPETEXTINFO" val="&lt;ShapeTextInfo&gt;&lt;TableIndex row=&quot;-1&quot; col=&quot;-1&quot;&gt;&lt;linesCount val=&quot;1&quot; /&gt;&lt;lineCharCount val=&quot;39&quot; /&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c68649-1696-435e-b421-75b0f952217e}&quot; /&gt;&lt;isInvalidForFieldText val=&quot;0&quot; /&gt;&lt;Image&gt;&lt;filename val=&quot;E:\breeze\content\1108976012\2720711070-1\input\breezo\data\asimages\{51c68649-1696-435e-b421-75b0f952217e}.png&quot; /&gt;&lt;left val=&quot;59&quot; /&gt;&lt;top val=&quot;215&quot; /&gt;&lt;width val=&quot;841&quot; /&gt;&lt;height val=&quot;366&quot; /&gt;&lt;hasText val=&quot;1&quot; /&gt;&lt;/Image&gt;&lt;/ThreeDShapeInfo&gt;"/>
  <p:tag name="PRESENTER_SHAPETEXTINFO" val="&lt;ShapeTextInfo&gt;&lt;TableIndex row=&quot;-1&quot; col=&quot;-1&quot;&gt;&lt;linesCount val=&quot;3&quot; /&gt;&lt;lineCharCount val=&quot;112&quot; /&gt;&lt;lineCharCount val=&quot;1&quot; /&gt;&lt;lineCharCount val=&quot;134&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4.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3bee0a-45aa-431e-91c9-5d2bc85901ea}&quot; /&gt;&lt;isInvalidForFieldText val=&quot;0&quot; /&gt;&lt;Image&gt;&lt;filename val=&quot;E:\breeze\content\1108976012\2720711070-1\input\breezo\data\asimages\{853bee0a-45aa-431e-91c9-5d2bc85901ea}.png&quot; /&gt;&lt;left val=&quot;178&quot; /&gt;&lt;top val=&quot;74&quot; /&gt;&lt;width val=&quot;628&quot; /&gt;&lt;height val=&quot;52&quot; /&gt;&lt;hasText val=&quot;1&quot; /&gt;&lt;/Image&gt;&lt;/ThreeDShapeInfo&gt;"/>
  <p:tag name="PRESENTER_SHAPETEXTINFO" val="&lt;ShapeTextInfo&gt;&lt;TableIndex row=&quot;-1&quot; col=&quot;-1&quot;&gt;&lt;linesCount val=&quot;1&quot; /&gt;&lt;lineCharCount val=&quot;24&quot; /&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7b1e77-da0b-4eb6-a17d-e5ee0aef6c1b}&quot; /&gt;&lt;isInvalidForFieldText val=&quot;0&quot; /&gt;&lt;Image&gt;&lt;filename val=&quot;E:\breeze\content\1108976012\2720711070-1\input\breezo\data\asimages\{197b1e77-da0b-4eb6-a17d-e5ee0aef6c1b}.png&quot; /&gt;&lt;left val=&quot;59&quot; /&gt;&lt;top val=&quot;175&quot; /&gt;&lt;width val=&quot;830&quot; /&gt;&lt;height val=&quot;469&quot; /&gt;&lt;hasText val=&quot;1&quot; /&gt;&lt;/Image&gt;&lt;/ThreeDShapeInfo&gt;"/>
  <p:tag name="PRESENTER_SHAPETEXTINFO" val="&lt;ShapeTextInfo&gt;&lt;TableIndex row=&quot;-1&quot; col=&quot;-1&quot;&gt;&lt;linesCount val=&quot;6&quot; /&gt;&lt;lineCharCount val=&quot;61&quot; /&gt;&lt;lineCharCount val=&quot;53&quot; /&gt;&lt;lineCharCount val=&quot;50&quot; /&gt;&lt;lineCharCount val=&quot;120&quot; /&gt;&lt;lineCharCount val=&quot;1&quot; /&gt;&lt;lineCharCount val=&quot;1&quot; /&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d537872-85b4-4751-8999-c78ac57f9d50}&quot; /&gt;&lt;isInvalidForFieldText val=&quot;0&quot; /&gt;&lt;Image&gt;&lt;filename val=&quot;E:\breeze\content\1108976012\2720711070-1\input\breezo\data\asimages\{7d537872-85b4-4751-8999-c78ac57f9d50}.png&quot; /&gt;&lt;left val=&quot;793&quot; /&gt;&lt;top val=&quot;71&quot; /&gt;&lt;width val=&quot;167&quot; /&gt;&lt;height val=&quot;122&quot; /&gt;&lt;hasText val=&quot;1&quot; /&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4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2295cd-19ea-4711-9fe3-e62c4eb82b75}&quot; /&gt;&lt;isInvalidForFieldText val=&quot;0&quot; /&gt;&lt;Image&gt;&lt;filename val=&quot;E:\breeze\content\1108976012\2720711070-1\input\breezo\data\asimages\{252295cd-19ea-4711-9fe3-e62c4eb82b75}.png&quot; /&gt;&lt;left val=&quot;438&quot; /&gt;&lt;top val=&quot;68&quot; /&gt;&lt;width val=&quot;85&quot; /&gt;&lt;height val=&quot;43&quot; /&gt;&lt;hasText val=&quot;1&quot; /&gt;&lt;/Image&gt;&lt;/ThreeDShapeInfo&gt;"/>
  <p:tag name="PRESENTER_SHAPETEXTINFO" val="&lt;ShapeTextInfo&gt;&lt;TableIndex row=&quot;-1&quot; col=&quot;-1&quot;&gt;&lt;linesCount val=&quot;1&quot; /&gt;&lt;lineCharCount val=&quot;4&quot; /&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65d23ae-f41e-4ba0-99e3-d497a47b47a4}&quot; /&gt;&lt;isInvalidForFieldText val=&quot;0&quot; /&gt;&lt;Image&gt;&lt;filename val=&quot;E:\breeze\content\1108976012\2720711070-1\input\breezo\data\asimages\{b65d23ae-f41e-4ba0-99e3-d497a47b47a4}.png&quot; /&gt;&lt;left val=&quot;58&quot; /&gt;&lt;top val=&quot;181&quot; /&gt;&lt;width val=&quot;795&quot; /&gt;&lt;height val=&quot;349&quot; /&gt;&lt;hasText val=&quot;1&quot; /&gt;&lt;/Image&gt;&lt;/ThreeDShapeInfo&gt;"/>
  <p:tag name="PRESENTER_SHAPETEXTINFO" val="&lt;ShapeTextInfo&gt;&lt;TableIndex row=&quot;-1&quot; col=&quot;-1&quot;&gt;&lt;linesCount val=&quot;4&quot; /&gt;&lt;lineCharCount val=&quot;117&quot; /&gt;&lt;lineCharCount val=&quot;41&quot; /&gt;&lt;lineCharCount val=&quot;44&quot; /&gt;&lt;lineCharCount val=&quot;50&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f4785c2-26bd-4a73-a0e4-220f869494a6}&quot; /&gt;&lt;isInvalidForFieldText val=&quot;0&quot; /&gt;&lt;Image&gt;&lt;filename val=&quot;E:\breeze\content\1108976012\2720711070-1\input\breezo\data\asimages\{bf4785c2-26bd-4a73-a0e4-220f869494a6}.png&quot; /&gt;&lt;left val=&quot;219&quot; /&gt;&lt;top val=&quot;71&quot; /&gt;&lt;width val=&quot;520&quot; /&gt;&lt;height val=&quot;52&quot; /&gt;&lt;hasText val=&quot;1&quot; /&gt;&lt;/Image&gt;&lt;/ThreeDShapeInfo&gt;"/>
  <p:tag name="PRESENTER_SHAPETEXTINFO" val="&lt;ShapeTextInfo&gt;&lt;TableIndex row=&quot;-1&quot; col=&quot;-1&quot;&gt;&lt;linesCount val=&quot;1&quot; /&gt;&lt;lineCharCount val=&quot;19&quot; /&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b976d1f-4568-48fb-838d-1336e238b170}.png&quot; /&gt;&lt;left val=&quot;43&quot; /&gt;&lt;top val=&quot;142&quot; /&gt;&lt;width val=&quot;874&quot; /&gt;&lt;height val=&quot;473&quot; /&gt;&lt;hasText val=&quot;1&quot; /&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8121c3-9590-437f-8340-5f8490c96fe2}&quot; /&gt;&lt;isInvalidForFieldText val=&quot;0&quot; /&gt;&lt;Image&gt;&lt;filename val=&quot;E:\breeze\content\1108976012\2720711070-1\input\breezo\data\asimages\{1e8121c3-9590-437f-8340-5f8490c96fe2}.png&quot; /&gt;&lt;left val=&quot;176&quot; /&gt;&lt;top val=&quot;33&quot; /&gt;&lt;width val=&quot;611&quot; /&gt;&lt;height val=&quot;122&quot; /&gt;&lt;hasText val=&quot;1&quot; /&gt;&lt;/Image&gt;&lt;/ThreeDShapeInfo&gt;"/>
  <p:tag name="PRESENTER_SHAPETEXTINFO" val="&lt;ShapeTextInfo&gt;&lt;TableIndex row=&quot;-1&quot; col=&quot;-1&quot;&gt;&lt;linesCount val=&quot;1&quot; /&gt;&lt;lineCharCount val=&quot;46&quot; /&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1f90b40e-c947-477f-af8e-c12c5b83b8bd}.png&quot; /&gt;&lt;left val=&quot;0&quot; /&gt;&lt;top val=&quot;172&quot; /&gt;&lt;width val=&quot;960&quot; /&gt;&lt;height val=&quot;547&quot; /&gt;&lt;hasText val=&quot;1&quot; /&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43362-5b79-47ef-9d4e-638f9567a7d8}&quot; /&gt;&lt;isInvalidForFieldText val=&quot;0&quot; /&gt;&lt;Image&gt;&lt;filename val=&quot;E:\breeze\content\1108976012\2720711070-1\input\breezo\data\asimages\{87f43362-5b79-47ef-9d4e-638f9567a7d8}.png&quot; /&gt;&lt;left val=&quot;215&quot; /&gt;&lt;top val=&quot;174&quot; /&gt;&lt;width val=&quot;567&quot; /&gt;&lt;height val=&quot;227&quot; /&gt;&lt;hasText val=&quot;1&quot; /&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5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b2c0b32-d7e0-4e4f-9881-3833020d84e9}&quot; /&gt;&lt;isInvalidForFieldText val=&quot;0&quot; /&gt;&lt;Image&gt;&lt;filename val=&quot;E:\breeze\content\1108976012\2720711070-1\input\breezo\data\asimages\{9b2c0b32-d7e0-4e4f-9881-3833020d84e9}.png&quot; /&gt;&lt;left val=&quot;104&quot; /&gt;&lt;top val=&quot;70&quot; /&gt;&lt;width val=&quot;755&quot; /&gt;&lt;height val=&quot;47&quot; /&gt;&lt;hasText val=&quot;1&quot; /&gt;&lt;/Image&gt;&lt;/ThreeDShapeInfo&gt;"/>
  <p:tag name="PRESENTER_SHAPETEXTINFO" val="&lt;ShapeTextInfo&gt;&lt;TableIndex row=&quot;-1&quot; col=&quot;-1&quot;&gt;&lt;linesCount val=&quot;1&quot; /&gt;&lt;lineCharCount val=&quot;30&quot; /&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quot; /&gt;&lt;isInvalidForFieldText val=&quot;0&quot; /&gt;&lt;Image&gt;&lt;filename val=&quot;E:\breeze\content\1108976012\2720711070-1\input\breezo\data\asimages\{fc19956c-e8ab-47b7-8343-7f0617226817}.png&quot; /&gt;&lt;left val=&quot;146&quot; /&gt;&lt;top val=&quot;126&quot; /&gt;&lt;width val=&quot;667&quot; /&gt;&lt;height val=&quot;519&quot; /&gt;&lt;hasText val=&quot;1&quot; /&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1&quot; /&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83573c-a49f-46cb-9c33-2dcaa3518b33}&quot; /&gt;&lt;isInvalidForFieldText val=&quot;0&quot; /&gt;&lt;Image&gt;&lt;filename val=&quot;E:\breeze\content\1108976012\2720711070-1\input\breezo\data\asimages\{ba83573c-a49f-46cb-9c33-2dcaa3518b33}.png&quot; /&gt;&lt;left val=&quot;292&quot; /&gt;&lt;top val=&quot;193&quot; /&gt;&lt;width val=&quot;409&quot; /&gt;&lt;height val=&quot;526&quot; /&gt;&lt;hasText val=&quot;1&quot; /&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e98074-cc24-458f-81c3-eaf09107130f}&quot; /&gt;&lt;isInvalidForFieldText val=&quot;0&quot; /&gt;&lt;Image&gt;&lt;filename val=&quot;E:\breeze\content\1108976012\2720711070-1\input\breezo\data\asimages\{1ee98074-cc24-458f-81c3-eaf09107130f}.png&quot; /&gt;&lt;left val=&quot;107&quot; /&gt;&lt;top val=&quot;44&quot; /&gt;&lt;width val=&quot;756&quot; /&gt;&lt;height val=&quot;115&quot; /&gt;&lt;hasText val=&quot;1&quot; /&gt;&lt;/Image&gt;&lt;/ThreeDShapeInfo&gt;"/>
  <p:tag name="PRESENTER_SHAPETEXTINFO" val="&lt;ShapeTextInfo&gt;&lt;TableIndex row=&quot;-1&quot; col=&quot;-1&quot;&gt;&lt;linesCount val=&quot;3&quot; /&gt;&lt;lineCharCount val=&quot;26&quot; /&gt;&lt;lineCharCount val=&quot;79&quot; /&gt;&lt;lineCharCount val=&quot;1&quot; /&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39c5570-184c-434a-904a-436a029a742e}&quot; /&gt;&lt;isInvalidForFieldText val=&quot;0&quot; /&gt;&lt;Image&gt;&lt;filename val=&quot;E:\breeze\content\1108976012\2720711070-1\input\breezo\data\asimages\{039c5570-184c-434a-904a-436a029a742e}.png&quot; /&gt;&lt;left val=&quot;300&quot; /&gt;&lt;top val=&quot;98&quot; /&gt;&lt;width val=&quot;659&quot; /&gt;&lt;height val=&quot;29&quot; /&gt;&lt;hasText val=&quot;1&quot; /&gt;&lt;/Image&gt;&lt;/ThreeDShapeInfo&gt;"/>
  <p:tag name="PRESENTER_SHAPETEXTINFO" val="&lt;ShapeTextInfo&gt;&lt;TableIndex row=&quot;-1&quot; col=&quot;-1&quot;&gt;&lt;linesCount val=&quot;1&quot; /&gt;&lt;lineCharCount val=&quot;1&quot; /&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a89c75f0-4d62-46be-8025-45d045672dd4}&quot; /&gt;&lt;isInvalidForFieldText val=&quot;0&quot; /&gt;&lt;Image&gt;&lt;filename val=&quot;E:\breeze\content\1108976012\2720711070-1\input\breezo\data\asimages\{a89c75f0-4d62-46be-8025-45d045672dd4}.png&quot; /&gt;&lt;left val=&quot;318&quot; /&gt;&lt;top val=&quot;146&quot; /&gt;&lt;width val=&quot;326&quot; /&gt;&lt;height val=&quot;43&quot; /&gt;&lt;hasText val=&quot;1&quot; /&gt;&lt;/Image&gt;&lt;/ThreeDShapeInfo&gt;"/>
  <p:tag name="PRESENTER_SHAPETEXTINFO" val="&lt;ShapeTextInfo&gt;&lt;TableIndex row=&quot;-1&quot; col=&quot;-1&quot;&gt;&lt;linesCount val=&quot;1&quot; /&gt;&lt;lineCharCount val=&quot;12&quot; /&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1e2480-1af0-4e7c-9a8e-585aea0f7447}&quot; /&gt;&lt;isInvalidForFieldText val=&quot;0&quot; /&gt;&lt;Image&gt;&lt;filename val=&quot;E:\breeze\content\1108976012\2720711070-1\input\breezo\data\asimages\{211e2480-1af0-4e7c-9a8e-585aea0f7447}.png&quot; /&gt;&lt;left val=&quot;127&quot; /&gt;&lt;top val=&quot;262&quot; /&gt;&lt;width val=&quot;717&quot; /&gt;&lt;height val=&quot;257&quot; /&gt;&lt;hasText val=&quot;1&quot; /&gt;&lt;/Image&gt;&lt;/ThreeDShapeInfo&gt;"/>
  <p:tag name="PRESENTER_SHAPETEXTINFO" val="&lt;ShapeTextInfo&gt;&lt;TableIndex row=&quot;-1&quot; col=&quot;-1&quot;&gt;&lt;linesCount val=&quot;3&quot; /&gt;&lt;lineCharCount val=&quot;46&quot; /&gt;&lt;lineCharCount val=&quot;47&quot; /&gt;&lt;lineCharCount val=&quot;23&quot; /&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3e9831a-b8aa-446c-91e6-d95925cbc8fb}&quot; /&gt;&lt;isInvalidForFieldText val=&quot;0&quot; /&gt;&lt;Image&gt;&lt;filename val=&quot;E:\breeze\content\1108976012\2720711070-1\input\breezo\data\asimages\{23e9831a-b8aa-446c-91e6-d95925cbc8fb}.png&quot; /&gt;&lt;left val=&quot;227&quot; /&gt;&lt;top val=&quot;174&quot; /&gt;&lt;width val=&quot;506&quot; /&gt;&lt;height val=&quot;339&quot; /&gt;&lt;hasText val=&quot;1&quot; /&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87f43362-5b79-47ef-9d4e-638f9567a7d8}&quot; /&gt;&lt;isInvalidForFieldText val=&quot;0&quot; /&gt;&lt;Image&gt;&lt;filename val=&quot;E:\breeze\content\1108976012\2720711070-1\input\breezo\data\asimages\{87f43362-5b79-47ef-9d4e-638f9567a7d8}.png&quot; /&gt;&lt;left val=&quot;215&quot; /&gt;&lt;top val=&quot;174&quot; /&gt;&lt;width val=&quot;567&quot; /&gt;&lt;height val=&quot;227&quot; /&gt;&lt;hasText val=&quot;1&quot; /&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2&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 /&gt;&lt;lineCharCount val=&quot;35&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 /&gt;&lt;/TableIndex&gt;&lt;/ShapeTextInfo&gt;"/>
</p:tagLst>
</file>

<file path=ppt/theme/theme1.xml><?xml version="1.0" encoding="utf-8"?>
<a:theme xmlns:a="http://schemas.openxmlformats.org/drawingml/2006/main" name="2_Content-Webin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charset="0"/>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charset="0"/>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Content-Webinars.thmx</Template>
  <TotalTime>63586</TotalTime>
  <Words>3528</Words>
  <Application>Microsoft Office PowerPoint</Application>
  <PresentationFormat>On-screen Show (4:3)</PresentationFormat>
  <Paragraphs>384</Paragraphs>
  <Slides>35</Slides>
  <Notes>33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ＭＳ Ｐゴシック</vt:lpstr>
      <vt:lpstr>Arial</vt:lpstr>
      <vt:lpstr>Calibri</vt:lpstr>
      <vt:lpstr>Corbel</vt:lpstr>
      <vt:lpstr>Gill Sans MT</vt:lpstr>
      <vt:lpstr>Helvetica Neue</vt:lpstr>
      <vt:lpstr>Segoe</vt:lpstr>
      <vt:lpstr>Times New Roman</vt:lpstr>
      <vt:lpstr>2_Content-Webinars</vt:lpstr>
      <vt:lpstr>PowerPoint Presentation</vt:lpstr>
      <vt:lpstr>Welcome!</vt:lpstr>
      <vt:lpstr>Learning Objectives</vt:lpstr>
      <vt:lpstr>PowerPoint Presentation</vt:lpstr>
      <vt:lpstr>PowerPoint Presentation</vt:lpstr>
      <vt:lpstr>Context: Challenges and Opportunities</vt:lpstr>
      <vt:lpstr>PowerPoint Presentation</vt:lpstr>
      <vt:lpstr>Educational Equity . . .</vt:lpstr>
      <vt:lpstr> Access and Equity for All!  </vt:lpstr>
      <vt:lpstr> Continuum of Support Within  MTSS for Behavior and MTSS for Academics</vt:lpstr>
      <vt:lpstr>Type into the chat box:</vt:lpstr>
      <vt:lpstr>Types of Data to Consider</vt:lpstr>
      <vt:lpstr>Screening data helps us ask the right questions.   They do not provide the answers. </vt:lpstr>
      <vt:lpstr>What is social/emotional/behavioral screening?</vt:lpstr>
      <vt:lpstr>Two methods of Screeners and Surveys</vt:lpstr>
      <vt:lpstr>Informal Screeners – why and what</vt:lpstr>
      <vt:lpstr>Methods of Screening</vt:lpstr>
      <vt:lpstr>Screening Using Existing Data</vt:lpstr>
      <vt:lpstr>Using the Concerning Behaviors (Referrals) by Student Report as a Universal Screening Tool</vt:lpstr>
      <vt:lpstr>Survey Resources</vt:lpstr>
      <vt:lpstr>Please Type Into Chatbox:</vt:lpstr>
      <vt:lpstr>PowerPoint Presentation</vt:lpstr>
      <vt:lpstr>Why (Formal) Universal Screening?</vt:lpstr>
      <vt:lpstr>Please Type Into Chatbox:</vt:lpstr>
      <vt:lpstr>When to Screen? </vt:lpstr>
      <vt:lpstr>Screening can help identify:</vt:lpstr>
      <vt:lpstr>Multi-Stage &amp; Multi-Gate Approach to Screening</vt:lpstr>
      <vt:lpstr> What Screening Tools are out There? </vt:lpstr>
      <vt:lpstr>Systems Considerations</vt:lpstr>
      <vt:lpstr>PowerPoint Presentation</vt:lpstr>
      <vt:lpstr>Connecting Results from Screenings to Interventions</vt:lpstr>
      <vt:lpstr>What’s Next?</vt:lpstr>
      <vt:lpstr>PowerPoint Presentation</vt:lpstr>
      <vt:lpstr>Acknowledgements</vt:lpstr>
      <vt:lpstr>Welcome Mt. Abe SEL team!</vt:lpstr>
    </vt:vector>
  </TitlesOfParts>
  <Company>HowardCenter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dc:title>
  <dc:creator>kymb</dc:creator>
  <cp:lastModifiedBy>Kym Asam</cp:lastModifiedBy>
  <cp:revision>512</cp:revision>
  <cp:lastPrinted>2018-12-12T13:15:11Z</cp:lastPrinted>
  <dcterms:created xsi:type="dcterms:W3CDTF">2016-10-03T14:46:52Z</dcterms:created>
  <dcterms:modified xsi:type="dcterms:W3CDTF">2021-10-06T14:56:39Z</dcterms:modified>
</cp:coreProperties>
</file>