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1626" r:id="rId2"/>
    <p:sldId id="256" r:id="rId3"/>
    <p:sldId id="585" r:id="rId4"/>
    <p:sldId id="1628" r:id="rId5"/>
    <p:sldId id="1629" r:id="rId6"/>
    <p:sldId id="1637" r:id="rId7"/>
    <p:sldId id="574" r:id="rId8"/>
    <p:sldId id="1633" r:id="rId9"/>
    <p:sldId id="576" r:id="rId10"/>
    <p:sldId id="577" r:id="rId11"/>
    <p:sldId id="579" r:id="rId12"/>
    <p:sldId id="1634" r:id="rId13"/>
    <p:sldId id="581" r:id="rId14"/>
    <p:sldId id="656" r:id="rId15"/>
    <p:sldId id="1638" r:id="rId16"/>
    <p:sldId id="1636" r:id="rId17"/>
    <p:sldId id="583" r:id="rId18"/>
    <p:sldId id="5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5153"/>
  </p:normalViewPr>
  <p:slideViewPr>
    <p:cSldViewPr snapToGrid="0" snapToObjects="1">
      <p:cViewPr varScale="1">
        <p:scale>
          <a:sx n="78" d="100"/>
          <a:sy n="78" d="100"/>
        </p:scale>
        <p:origin x="176" y="184"/>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7" d="100"/>
          <a:sy n="157" d="100"/>
        </p:scale>
        <p:origin x="68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97C4C4-6A00-0A47-BA58-2A2F43EDCCEB}" type="slidenum">
              <a:rPr lang="en-US" smtClean="0"/>
              <a:t>‹#›</a:t>
            </a:fld>
            <a:endParaRPr lang="en-US"/>
          </a:p>
        </p:txBody>
      </p:sp>
    </p:spTree>
    <p:extLst>
      <p:ext uri="{BB962C8B-B14F-4D97-AF65-F5344CB8AC3E}">
        <p14:creationId xmlns:p14="http://schemas.microsoft.com/office/powerpoint/2010/main" val="412784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A4A49-2219-5F4C-B206-144CE9894630}" type="datetimeFigureOut">
              <a:rPr lang="en-US" smtClean="0"/>
              <a:t>10/6/20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27F70-0E88-5448-8FC1-4C026611D99A}" type="slidenum">
              <a:rPr lang="en-US" smtClean="0"/>
              <a:t>‹#›</a:t>
            </a:fld>
            <a:endParaRPr lang="en-US"/>
          </a:p>
        </p:txBody>
      </p:sp>
    </p:spTree>
    <p:extLst>
      <p:ext uri="{BB962C8B-B14F-4D97-AF65-F5344CB8AC3E}">
        <p14:creationId xmlns:p14="http://schemas.microsoft.com/office/powerpoint/2010/main" val="169185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1</a:t>
            </a:fld>
            <a:endParaRPr lang="en-US"/>
          </a:p>
        </p:txBody>
      </p:sp>
    </p:spTree>
    <p:extLst>
      <p:ext uri="{BB962C8B-B14F-4D97-AF65-F5344CB8AC3E}">
        <p14:creationId xmlns:p14="http://schemas.microsoft.com/office/powerpoint/2010/main" val="318174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CD9AED8-B398-C140-A099-EC946139C676}" type="slidenum">
              <a:rPr lang="en-US" smtClean="0"/>
              <a:t>17</a:t>
            </a:fld>
            <a:endParaRPr lang="en-US"/>
          </a:p>
        </p:txBody>
      </p:sp>
    </p:spTree>
    <p:extLst>
      <p:ext uri="{BB962C8B-B14F-4D97-AF65-F5344CB8AC3E}">
        <p14:creationId xmlns:p14="http://schemas.microsoft.com/office/powerpoint/2010/main" val="3560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274F54-EBF7-4145-9088-2D91CCDAC09E}" type="slidenum">
              <a:rPr lang="en-US" smtClean="0"/>
              <a:t>18</a:t>
            </a:fld>
            <a:endParaRPr lang="en-US"/>
          </a:p>
        </p:txBody>
      </p:sp>
    </p:spTree>
    <p:extLst>
      <p:ext uri="{BB962C8B-B14F-4D97-AF65-F5344CB8AC3E}">
        <p14:creationId xmlns:p14="http://schemas.microsoft.com/office/powerpoint/2010/main" val="113173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dirty="0">
                <a:solidFill>
                  <a:srgbClr val="4D3520"/>
                </a:solidFill>
                <a:latin typeface="orig_brandongrotesqueregular"/>
              </a:rPr>
              <a:t>Good morning everyone. I am Sherry Schoenberg and I’m here with Amy Wheeler-Sutton, Anne </a:t>
            </a:r>
            <a:r>
              <a:rPr lang="en-US" sz="1200" b="1" dirty="0" err="1">
                <a:solidFill>
                  <a:srgbClr val="4D3520"/>
                </a:solidFill>
                <a:latin typeface="orig_brandongrotesqueregular"/>
              </a:rPr>
              <a:t>Dubie</a:t>
            </a:r>
            <a:r>
              <a:rPr lang="en-US" sz="1200" b="1" dirty="0">
                <a:solidFill>
                  <a:srgbClr val="4D3520"/>
                </a:solidFill>
                <a:latin typeface="orig_brandongrotesqueregular"/>
              </a:rPr>
              <a:t>, and the rest of the VTPBIS State Team and we’d like to welcome you to the 2020 VTPBIS Virtual Forum. </a:t>
            </a:r>
          </a:p>
          <a:p>
            <a:pPr algn="l" fontAlgn="base"/>
            <a:endParaRPr lang="en-US" sz="1200" b="1" dirty="0">
              <a:solidFill>
                <a:srgbClr val="4D3520"/>
              </a:solidFill>
              <a:latin typeface="orig_brandongrotesqueregular"/>
            </a:endParaRPr>
          </a:p>
          <a:p>
            <a:pPr algn="l" fontAlgn="base"/>
            <a:r>
              <a:rPr lang="en-US" sz="1200" b="1" dirty="0">
                <a:solidFill>
                  <a:srgbClr val="4D3520"/>
                </a:solidFill>
                <a:latin typeface="orig_brandongrotesqueregular"/>
              </a:rPr>
              <a:t>To start the Forum today, we want acknowledge that we do our work on Abenaki land. We realize the importance of understanding the long history of hardship faced by all First Nations Peoples.</a:t>
            </a:r>
            <a:r>
              <a:rPr lang="en-US" sz="1200" b="1" dirty="0">
                <a:solidFill>
                  <a:srgbClr val="FFFFFF"/>
                </a:solidFill>
                <a:latin typeface="Arial" panose="020B0604020202020204" pitchFamily="34" charset="0"/>
              </a:rPr>
              <a:t> </a:t>
            </a:r>
            <a:r>
              <a:rPr lang="en-US" sz="1200" b="1" dirty="0">
                <a:solidFill>
                  <a:srgbClr val="4D3520"/>
                </a:solidFill>
                <a:latin typeface="orig_brandongrotesqueregular"/>
              </a:rPr>
              <a:t>We recognize that inequities and injustices must be reconciled and healed, and there is much work to be done.</a:t>
            </a:r>
          </a:p>
          <a:p>
            <a:pPr algn="l" fontAlgn="base"/>
            <a:endParaRPr lang="en-US" sz="1200" b="1" baseline="0" dirty="0">
              <a:solidFill>
                <a:srgbClr val="4D3520"/>
              </a:solidFill>
              <a:latin typeface="orig_brandongrotesqueregular"/>
            </a:endParaRPr>
          </a:p>
          <a:p>
            <a:pPr algn="l" fontAlgn="base"/>
            <a:r>
              <a:rPr lang="en-US" sz="1200" b="1" baseline="0" dirty="0">
                <a:solidFill>
                  <a:srgbClr val="4D3520"/>
                </a:solidFill>
                <a:latin typeface="orig_brandongrotesqueregular"/>
              </a:rPr>
              <a:t>We hope that today’s Forum will be a place where we can intentionally focus on our commitment on do this work. </a:t>
            </a:r>
          </a:p>
          <a:p>
            <a:pPr algn="l" fontAlgn="base"/>
            <a:endParaRPr lang="en-US" baseline="0" dirty="0"/>
          </a:p>
        </p:txBody>
      </p:sp>
      <p:sp>
        <p:nvSpPr>
          <p:cNvPr id="4" name="Slide Number Placeholder 3"/>
          <p:cNvSpPr>
            <a:spLocks noGrp="1"/>
          </p:cNvSpPr>
          <p:nvPr>
            <p:ph type="sldNum" sz="quarter" idx="10"/>
          </p:nvPr>
        </p:nvSpPr>
        <p:spPr/>
        <p:txBody>
          <a:bodyPr/>
          <a:lstStyle/>
          <a:p>
            <a:fld id="{CCD9AED8-B398-C140-A099-EC946139C676}" type="slidenum">
              <a:rPr lang="en-US" smtClean="0"/>
              <a:t>2</a:t>
            </a:fld>
            <a:endParaRPr lang="en-US"/>
          </a:p>
        </p:txBody>
      </p:sp>
    </p:spTree>
    <p:extLst>
      <p:ext uri="{BB962C8B-B14F-4D97-AF65-F5344CB8AC3E}">
        <p14:creationId xmlns:p14="http://schemas.microsoft.com/office/powerpoint/2010/main" val="176803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3</a:t>
            </a:fld>
            <a:endParaRPr lang="en-US"/>
          </a:p>
        </p:txBody>
      </p:sp>
    </p:spTree>
    <p:extLst>
      <p:ext uri="{BB962C8B-B14F-4D97-AF65-F5344CB8AC3E}">
        <p14:creationId xmlns:p14="http://schemas.microsoft.com/office/powerpoint/2010/main" val="83095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D9AED8-B398-C140-A099-EC946139C676}" type="slidenum">
              <a:rPr lang="en-US" smtClean="0"/>
              <a:t>7</a:t>
            </a:fld>
            <a:endParaRPr lang="en-US"/>
          </a:p>
        </p:txBody>
      </p:sp>
    </p:spTree>
    <p:extLst>
      <p:ext uri="{BB962C8B-B14F-4D97-AF65-F5344CB8AC3E}">
        <p14:creationId xmlns:p14="http://schemas.microsoft.com/office/powerpoint/2010/main" val="10991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D9AED8-B398-C140-A099-EC946139C676}" type="slidenum">
              <a:rPr lang="en-US" smtClean="0"/>
              <a:t>8</a:t>
            </a:fld>
            <a:endParaRPr lang="en-US"/>
          </a:p>
        </p:txBody>
      </p:sp>
    </p:spTree>
    <p:extLst>
      <p:ext uri="{BB962C8B-B14F-4D97-AF65-F5344CB8AC3E}">
        <p14:creationId xmlns:p14="http://schemas.microsoft.com/office/powerpoint/2010/main" val="355399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74F54-EBF7-4145-9088-2D91CCDAC09E}" type="slidenum">
              <a:rPr lang="en-US" smtClean="0"/>
              <a:t>9</a:t>
            </a:fld>
            <a:endParaRPr lang="en-US"/>
          </a:p>
        </p:txBody>
      </p:sp>
    </p:spTree>
    <p:extLst>
      <p:ext uri="{BB962C8B-B14F-4D97-AF65-F5344CB8AC3E}">
        <p14:creationId xmlns:p14="http://schemas.microsoft.com/office/powerpoint/2010/main" val="93174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AED8-B398-C140-A099-EC946139C676}" type="slidenum">
              <a:rPr lang="en-US" smtClean="0"/>
              <a:t>10</a:t>
            </a:fld>
            <a:endParaRPr lang="en-US"/>
          </a:p>
        </p:txBody>
      </p:sp>
    </p:spTree>
    <p:extLst>
      <p:ext uri="{BB962C8B-B14F-4D97-AF65-F5344CB8AC3E}">
        <p14:creationId xmlns:p14="http://schemas.microsoft.com/office/powerpoint/2010/main" val="334676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AED8-B398-C140-A099-EC946139C676}" type="slidenum">
              <a:rPr lang="en-US" smtClean="0"/>
              <a:t>11</a:t>
            </a:fld>
            <a:endParaRPr lang="en-US"/>
          </a:p>
        </p:txBody>
      </p:sp>
    </p:spTree>
    <p:extLst>
      <p:ext uri="{BB962C8B-B14F-4D97-AF65-F5344CB8AC3E}">
        <p14:creationId xmlns:p14="http://schemas.microsoft.com/office/powerpoint/2010/main" val="401499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additional narrative evidence of positive student outcomes, adapting PBIS, and partnering with families during remote learning</a:t>
            </a:r>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13</a:t>
            </a:fld>
            <a:endParaRPr lang="en-US"/>
          </a:p>
        </p:txBody>
      </p:sp>
    </p:spTree>
    <p:extLst>
      <p:ext uri="{BB962C8B-B14F-4D97-AF65-F5344CB8AC3E}">
        <p14:creationId xmlns:p14="http://schemas.microsoft.com/office/powerpoint/2010/main" val="234840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281" y="6356350"/>
            <a:ext cx="3789719" cy="457200"/>
          </a:xfrm>
          <a:prstGeom prst="rect">
            <a:avLst/>
          </a:prstGeom>
        </p:spPr>
      </p:pic>
    </p:spTree>
    <p:extLst>
      <p:ext uri="{BB962C8B-B14F-4D97-AF65-F5344CB8AC3E}">
        <p14:creationId xmlns:p14="http://schemas.microsoft.com/office/powerpoint/2010/main" val="158150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vtpbis-annual-foru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anne.dubie@uvm.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pbisvermont.org/best-vtpbis-state-team-commitment-to-equ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bisvermont.org/best-vtpbis-state-team-commitment-to-equ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2" Type="http://schemas.openxmlformats.org/officeDocument/2006/relationships/hyperlink" Target="https://www.pbisvermont.org/training-resources/vtpbis-annual-for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38103777-43FF-5443-9D65-846CE241E173}"/>
              </a:ext>
            </a:extLst>
          </p:cNvPr>
          <p:cNvSpPr>
            <a:spLocks noChangeArrowheads="1"/>
          </p:cNvSpPr>
          <p:nvPr/>
        </p:nvSpPr>
        <p:spPr bwMode="auto">
          <a:xfrm>
            <a:off x="0" y="5999587"/>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000" dirty="0">
                <a:solidFill>
                  <a:srgbClr val="000000"/>
                </a:solidFill>
                <a:latin typeface="Lato" pitchFamily="34" charset="0"/>
              </a:rPr>
              <a:t>All materials can be found here: </a:t>
            </a:r>
            <a:r>
              <a:rPr lang="en-US" altLang="en-US" sz="2000" u="sng" dirty="0">
                <a:solidFill>
                  <a:srgbClr val="000000"/>
                </a:solidFill>
                <a:latin typeface="Lato" pitchFamily="34" charset="0"/>
                <a:hlinkClick r:id="rId3"/>
              </a:rPr>
              <a:t>https://www.pbisvermont.org/training-resources/vtpbis-annual-forum/</a:t>
            </a:r>
            <a:endParaRPr lang="en-US" altLang="en-US" sz="2000" u="sng" dirty="0">
              <a:solidFill>
                <a:srgbClr val="000000"/>
              </a:solidFill>
              <a:latin typeface="Lato" pitchFamily="34" charset="0"/>
            </a:endParaRPr>
          </a:p>
          <a:p>
            <a:pPr algn="ctr"/>
            <a:r>
              <a:rPr lang="en-US" altLang="en-US" sz="2000" dirty="0">
                <a:solidFill>
                  <a:srgbClr val="000000"/>
                </a:solidFill>
                <a:latin typeface="Lato" pitchFamily="34" charset="0"/>
              </a:rPr>
              <a:t>Questions? Contact Anne </a:t>
            </a:r>
            <a:r>
              <a:rPr lang="en-US" altLang="en-US" sz="2000" dirty="0" err="1">
                <a:solidFill>
                  <a:srgbClr val="000000"/>
                </a:solidFill>
                <a:latin typeface="Lato" pitchFamily="34" charset="0"/>
              </a:rPr>
              <a:t>Dubie</a:t>
            </a:r>
            <a:r>
              <a:rPr lang="en-US" altLang="en-US" sz="2000" dirty="0">
                <a:solidFill>
                  <a:srgbClr val="000000"/>
                </a:solidFill>
                <a:latin typeface="Lato" pitchFamily="34" charset="0"/>
              </a:rPr>
              <a:t> at </a:t>
            </a:r>
            <a:r>
              <a:rPr lang="en-US" altLang="en-US" sz="2000" u="sng" dirty="0">
                <a:solidFill>
                  <a:srgbClr val="000000"/>
                </a:solidFill>
                <a:latin typeface="Lato" pitchFamily="34" charset="0"/>
                <a:hlinkClick r:id="rId4"/>
              </a:rPr>
              <a:t>anne.dubie@uvm.edu</a:t>
            </a:r>
            <a:endParaRPr lang="en-US" altLang="en-US" sz="2000" u="sng" dirty="0">
              <a:solidFill>
                <a:srgbClr val="000000"/>
              </a:solidFill>
              <a:latin typeface="Lato" pitchFamily="34" charset="0"/>
            </a:endParaRPr>
          </a:p>
          <a:p>
            <a:pPr algn="ctr"/>
            <a:endParaRPr lang="en-US" altLang="en-US" sz="2000" u="sng" dirty="0">
              <a:solidFill>
                <a:srgbClr val="000000"/>
              </a:solidFill>
              <a:latin typeface="Lato" pitchFamily="34" charset="0"/>
            </a:endParaRPr>
          </a:p>
          <a:p>
            <a:pPr algn="ctr"/>
            <a:endParaRPr lang="en-US" altLang="en-US" sz="2000" dirty="0"/>
          </a:p>
        </p:txBody>
      </p:sp>
      <p:sp>
        <p:nvSpPr>
          <p:cNvPr id="3" name="Oval 2">
            <a:extLst>
              <a:ext uri="{FF2B5EF4-FFF2-40B4-BE49-F238E27FC236}">
                <a16:creationId xmlns:a16="http://schemas.microsoft.com/office/drawing/2014/main" id="{2C29BC24-361B-7841-A9E3-D112EB71C2EA}"/>
              </a:ext>
            </a:extLst>
          </p:cNvPr>
          <p:cNvSpPr/>
          <p:nvPr/>
        </p:nvSpPr>
        <p:spPr>
          <a:xfrm>
            <a:off x="1335088" y="2182780"/>
            <a:ext cx="2889250" cy="2822575"/>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27" name="TextBox 3">
            <a:extLst>
              <a:ext uri="{FF2B5EF4-FFF2-40B4-BE49-F238E27FC236}">
                <a16:creationId xmlns:a16="http://schemas.microsoft.com/office/drawing/2014/main" id="{2695443D-BDD3-0348-9FDE-0D0F46D7EAC9}"/>
              </a:ext>
            </a:extLst>
          </p:cNvPr>
          <p:cNvSpPr txBox="1">
            <a:spLocks noChangeArrowheads="1"/>
          </p:cNvSpPr>
          <p:nvPr/>
        </p:nvSpPr>
        <p:spPr bwMode="auto">
          <a:xfrm>
            <a:off x="1739900" y="2254250"/>
            <a:ext cx="2079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You will be muted during this session. Please use the chat box or raise your hand.</a:t>
            </a:r>
          </a:p>
        </p:txBody>
      </p:sp>
      <p:sp>
        <p:nvSpPr>
          <p:cNvPr id="5" name="Oval 4">
            <a:extLst>
              <a:ext uri="{FF2B5EF4-FFF2-40B4-BE49-F238E27FC236}">
                <a16:creationId xmlns:a16="http://schemas.microsoft.com/office/drawing/2014/main" id="{E4BD3053-AAFC-9D4B-8254-5F1CC6E21F81}"/>
              </a:ext>
            </a:extLst>
          </p:cNvPr>
          <p:cNvSpPr/>
          <p:nvPr/>
        </p:nvSpPr>
        <p:spPr>
          <a:xfrm>
            <a:off x="4460875" y="2181226"/>
            <a:ext cx="2889250" cy="2822575"/>
          </a:xfrm>
          <a:prstGeom prst="ellipse">
            <a:avLst/>
          </a:prstGeom>
          <a:solidFill>
            <a:schemeClr val="accent3">
              <a:lumMod val="40000"/>
              <a:lumOff val="60000"/>
            </a:schemeClr>
          </a:solidFill>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2229" name="TextBox 5">
            <a:extLst>
              <a:ext uri="{FF2B5EF4-FFF2-40B4-BE49-F238E27FC236}">
                <a16:creationId xmlns:a16="http://schemas.microsoft.com/office/drawing/2014/main" id="{C3F7CA03-4656-6C42-8D14-5D5DA4AF1419}"/>
              </a:ext>
            </a:extLst>
          </p:cNvPr>
          <p:cNvSpPr txBox="1">
            <a:spLocks noChangeArrowheads="1"/>
          </p:cNvSpPr>
          <p:nvPr/>
        </p:nvSpPr>
        <p:spPr bwMode="auto">
          <a:xfrm>
            <a:off x="4865689" y="2992438"/>
            <a:ext cx="207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You can show or hide your video.</a:t>
            </a:r>
          </a:p>
        </p:txBody>
      </p:sp>
      <p:sp>
        <p:nvSpPr>
          <p:cNvPr id="7" name="Oval 6">
            <a:extLst>
              <a:ext uri="{FF2B5EF4-FFF2-40B4-BE49-F238E27FC236}">
                <a16:creationId xmlns:a16="http://schemas.microsoft.com/office/drawing/2014/main" id="{3393FBDD-B1D6-DB4B-8531-CD92B47E3101}"/>
              </a:ext>
            </a:extLst>
          </p:cNvPr>
          <p:cNvSpPr/>
          <p:nvPr/>
        </p:nvSpPr>
        <p:spPr>
          <a:xfrm>
            <a:off x="7754939" y="2181224"/>
            <a:ext cx="2889250" cy="2822575"/>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52231" name="TextBox 7">
            <a:extLst>
              <a:ext uri="{FF2B5EF4-FFF2-40B4-BE49-F238E27FC236}">
                <a16:creationId xmlns:a16="http://schemas.microsoft.com/office/drawing/2014/main" id="{853E0510-A94D-A84C-B3D6-13E7E7350ADE}"/>
              </a:ext>
            </a:extLst>
          </p:cNvPr>
          <p:cNvSpPr txBox="1">
            <a:spLocks noChangeArrowheads="1"/>
          </p:cNvSpPr>
          <p:nvPr/>
        </p:nvSpPr>
        <p:spPr bwMode="auto">
          <a:xfrm>
            <a:off x="8158958" y="3177012"/>
            <a:ext cx="2081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This session is being recorded.</a:t>
            </a:r>
          </a:p>
        </p:txBody>
      </p:sp>
      <p:sp>
        <p:nvSpPr>
          <p:cNvPr id="2" name="TextBox 1">
            <a:extLst>
              <a:ext uri="{FF2B5EF4-FFF2-40B4-BE49-F238E27FC236}">
                <a16:creationId xmlns:a16="http://schemas.microsoft.com/office/drawing/2014/main" id="{9B75872C-05DF-4749-A3E1-3C599AEDE4B5}"/>
              </a:ext>
            </a:extLst>
          </p:cNvPr>
          <p:cNvSpPr txBox="1"/>
          <p:nvPr/>
        </p:nvSpPr>
        <p:spPr>
          <a:xfrm>
            <a:off x="0" y="556027"/>
            <a:ext cx="12192000" cy="1200329"/>
          </a:xfrm>
          <a:prstGeom prst="rect">
            <a:avLst/>
          </a:prstGeom>
          <a:noFill/>
        </p:spPr>
        <p:txBody>
          <a:bodyPr wrap="square" rtlCol="0">
            <a:spAutoFit/>
          </a:bodyPr>
          <a:lstStyle/>
          <a:p>
            <a:pPr algn="ctr"/>
            <a:r>
              <a:rPr lang="en-US" sz="7200" b="1" dirty="0">
                <a:solidFill>
                  <a:schemeClr val="accent6">
                    <a:lumMod val="50000"/>
                  </a:schemeClr>
                </a:solidFill>
              </a:rPr>
              <a:t>Welcome!</a:t>
            </a:r>
          </a:p>
        </p:txBody>
      </p:sp>
    </p:spTree>
    <p:extLst>
      <p:ext uri="{BB962C8B-B14F-4D97-AF65-F5344CB8AC3E}">
        <p14:creationId xmlns:p14="http://schemas.microsoft.com/office/powerpoint/2010/main" val="309573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3F1EF0D-1225-7F46-B893-B2DB359838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3918" y="2062622"/>
            <a:ext cx="4224712" cy="3365065"/>
          </a:xfrm>
          <a:prstGeom prst="rect">
            <a:avLst/>
          </a:prstGeom>
        </p:spPr>
      </p:pic>
      <p:sp>
        <p:nvSpPr>
          <p:cNvPr id="5" name="Title 2"/>
          <p:cNvSpPr txBox="1">
            <a:spLocks/>
          </p:cNvSpPr>
          <p:nvPr/>
        </p:nvSpPr>
        <p:spPr>
          <a:xfrm>
            <a:off x="838200" y="17154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accent6">
                    <a:lumMod val="50000"/>
                  </a:schemeClr>
                </a:solidFill>
              </a:rPr>
              <a:t>SY 20 Professional Learning Opportunities</a:t>
            </a:r>
          </a:p>
        </p:txBody>
      </p:sp>
      <p:sp>
        <p:nvSpPr>
          <p:cNvPr id="9" name="TextBox 8">
            <a:extLst>
              <a:ext uri="{FF2B5EF4-FFF2-40B4-BE49-F238E27FC236}">
                <a16:creationId xmlns:a16="http://schemas.microsoft.com/office/drawing/2014/main" id="{386BD758-A7ED-844C-B664-0D04261EDE24}"/>
              </a:ext>
            </a:extLst>
          </p:cNvPr>
          <p:cNvSpPr txBox="1"/>
          <p:nvPr/>
        </p:nvSpPr>
        <p:spPr>
          <a:xfrm>
            <a:off x="10992678" y="655983"/>
            <a:ext cx="184731" cy="369332"/>
          </a:xfrm>
          <a:prstGeom prst="rect">
            <a:avLst/>
          </a:prstGeom>
          <a:noFill/>
        </p:spPr>
        <p:txBody>
          <a:bodyPr wrap="none" rtlCol="0">
            <a:spAutoFit/>
          </a:bodyPr>
          <a:lstStyle/>
          <a:p>
            <a:endParaRPr lang="en-US" dirty="0"/>
          </a:p>
        </p:txBody>
      </p:sp>
      <p:grpSp>
        <p:nvGrpSpPr>
          <p:cNvPr id="6" name="Group 5">
            <a:extLst>
              <a:ext uri="{FF2B5EF4-FFF2-40B4-BE49-F238E27FC236}">
                <a16:creationId xmlns:a16="http://schemas.microsoft.com/office/drawing/2014/main" id="{60B08D36-274E-7A42-BF53-9C17F2EAEBA0}"/>
              </a:ext>
            </a:extLst>
          </p:cNvPr>
          <p:cNvGrpSpPr/>
          <p:nvPr/>
        </p:nvGrpSpPr>
        <p:grpSpPr>
          <a:xfrm>
            <a:off x="455884" y="2307810"/>
            <a:ext cx="3137647" cy="2881084"/>
            <a:chOff x="573741" y="1380565"/>
            <a:chExt cx="3137647" cy="2881084"/>
          </a:xfrm>
        </p:grpSpPr>
        <p:sp>
          <p:nvSpPr>
            <p:cNvPr id="2" name="Oval 1">
              <a:extLst>
                <a:ext uri="{FF2B5EF4-FFF2-40B4-BE49-F238E27FC236}">
                  <a16:creationId xmlns:a16="http://schemas.microsoft.com/office/drawing/2014/main" id="{627DB150-BE54-3348-9122-03DAE903C682}"/>
                </a:ext>
              </a:extLst>
            </p:cNvPr>
            <p:cNvSpPr/>
            <p:nvPr/>
          </p:nvSpPr>
          <p:spPr>
            <a:xfrm>
              <a:off x="573741" y="1380565"/>
              <a:ext cx="3137647" cy="288108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7186D4-88BC-D141-8E8C-12131F5DC139}"/>
                </a:ext>
              </a:extLst>
            </p:cNvPr>
            <p:cNvSpPr txBox="1"/>
            <p:nvPr/>
          </p:nvSpPr>
          <p:spPr>
            <a:xfrm>
              <a:off x="1013011" y="1790055"/>
              <a:ext cx="2259106" cy="2123658"/>
            </a:xfrm>
            <a:prstGeom prst="rect">
              <a:avLst/>
            </a:prstGeom>
            <a:noFill/>
          </p:spPr>
          <p:txBody>
            <a:bodyPr wrap="square" rtlCol="0">
              <a:spAutoFit/>
            </a:bodyPr>
            <a:lstStyle/>
            <a:p>
              <a:pPr algn="ctr"/>
              <a:r>
                <a:rPr lang="en-US" sz="3300" dirty="0"/>
                <a:t>32 In-Person and Web-Based Trainings</a:t>
              </a:r>
            </a:p>
          </p:txBody>
        </p:sp>
      </p:grpSp>
      <p:grpSp>
        <p:nvGrpSpPr>
          <p:cNvPr id="7" name="Group 6">
            <a:extLst>
              <a:ext uri="{FF2B5EF4-FFF2-40B4-BE49-F238E27FC236}">
                <a16:creationId xmlns:a16="http://schemas.microsoft.com/office/drawing/2014/main" id="{61795688-DD1E-454F-A7D5-620B92F42263}"/>
              </a:ext>
            </a:extLst>
          </p:cNvPr>
          <p:cNvGrpSpPr/>
          <p:nvPr/>
        </p:nvGrpSpPr>
        <p:grpSpPr>
          <a:xfrm>
            <a:off x="4736726" y="3976916"/>
            <a:ext cx="3137647" cy="2881084"/>
            <a:chOff x="4394946" y="1380565"/>
            <a:chExt cx="3137647" cy="2881084"/>
          </a:xfrm>
        </p:grpSpPr>
        <p:sp>
          <p:nvSpPr>
            <p:cNvPr id="8" name="Oval 7">
              <a:extLst>
                <a:ext uri="{FF2B5EF4-FFF2-40B4-BE49-F238E27FC236}">
                  <a16:creationId xmlns:a16="http://schemas.microsoft.com/office/drawing/2014/main" id="{B44338F4-D3C4-1E4D-9877-AC29066EBD11}"/>
                </a:ext>
              </a:extLst>
            </p:cNvPr>
            <p:cNvSpPr/>
            <p:nvPr/>
          </p:nvSpPr>
          <p:spPr>
            <a:xfrm>
              <a:off x="4394946" y="1380565"/>
              <a:ext cx="3137647" cy="288108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D665A0-D2FD-FE41-8239-A0C4ECA43AEC}"/>
                </a:ext>
              </a:extLst>
            </p:cNvPr>
            <p:cNvSpPr txBox="1"/>
            <p:nvPr/>
          </p:nvSpPr>
          <p:spPr>
            <a:xfrm>
              <a:off x="4766157" y="2145105"/>
              <a:ext cx="2259106" cy="1107996"/>
            </a:xfrm>
            <a:prstGeom prst="rect">
              <a:avLst/>
            </a:prstGeom>
            <a:noFill/>
          </p:spPr>
          <p:txBody>
            <a:bodyPr wrap="square" rtlCol="0">
              <a:spAutoFit/>
            </a:bodyPr>
            <a:lstStyle/>
            <a:p>
              <a:pPr algn="ctr"/>
              <a:r>
                <a:rPr lang="en-US" sz="3300" dirty="0"/>
                <a:t>1,221 Participants</a:t>
              </a:r>
            </a:p>
          </p:txBody>
        </p:sp>
      </p:grpSp>
      <p:grpSp>
        <p:nvGrpSpPr>
          <p:cNvPr id="14" name="Group 13">
            <a:extLst>
              <a:ext uri="{FF2B5EF4-FFF2-40B4-BE49-F238E27FC236}">
                <a16:creationId xmlns:a16="http://schemas.microsoft.com/office/drawing/2014/main" id="{58AE7883-2B91-8D4B-A947-F11E6E14EE18}"/>
              </a:ext>
            </a:extLst>
          </p:cNvPr>
          <p:cNvGrpSpPr/>
          <p:nvPr/>
        </p:nvGrpSpPr>
        <p:grpSpPr>
          <a:xfrm>
            <a:off x="8698154" y="2304613"/>
            <a:ext cx="3137647" cy="2881084"/>
            <a:chOff x="8216153" y="1311509"/>
            <a:chExt cx="3137647" cy="2881084"/>
          </a:xfrm>
        </p:grpSpPr>
        <p:sp>
          <p:nvSpPr>
            <p:cNvPr id="12" name="Oval 11">
              <a:extLst>
                <a:ext uri="{FF2B5EF4-FFF2-40B4-BE49-F238E27FC236}">
                  <a16:creationId xmlns:a16="http://schemas.microsoft.com/office/drawing/2014/main" id="{E2BF1750-9637-0544-A158-9E9615C55790}"/>
                </a:ext>
              </a:extLst>
            </p:cNvPr>
            <p:cNvSpPr/>
            <p:nvPr/>
          </p:nvSpPr>
          <p:spPr>
            <a:xfrm>
              <a:off x="8216153" y="1311509"/>
              <a:ext cx="3137647" cy="288108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398F015-6C4F-9940-AD7F-94C7FE0B1A3C}"/>
                </a:ext>
              </a:extLst>
            </p:cNvPr>
            <p:cNvSpPr txBox="1"/>
            <p:nvPr/>
          </p:nvSpPr>
          <p:spPr>
            <a:xfrm>
              <a:off x="8619270" y="1624694"/>
              <a:ext cx="2259106" cy="2123658"/>
            </a:xfrm>
            <a:prstGeom prst="rect">
              <a:avLst/>
            </a:prstGeom>
            <a:noFill/>
          </p:spPr>
          <p:txBody>
            <a:bodyPr wrap="square" rtlCol="0">
              <a:spAutoFit/>
            </a:bodyPr>
            <a:lstStyle/>
            <a:p>
              <a:pPr algn="ctr"/>
              <a:r>
                <a:rPr lang="en-US" sz="3300" dirty="0"/>
                <a:t>97.73% Highly Satisfied/ Satisfied</a:t>
              </a:r>
            </a:p>
          </p:txBody>
        </p:sp>
      </p:grpSp>
      <p:sp>
        <p:nvSpPr>
          <p:cNvPr id="3" name="TextBox 2">
            <a:extLst>
              <a:ext uri="{FF2B5EF4-FFF2-40B4-BE49-F238E27FC236}">
                <a16:creationId xmlns:a16="http://schemas.microsoft.com/office/drawing/2014/main" id="{BBEEAF2A-7B0B-0149-8F45-D101C473231B}"/>
              </a:ext>
            </a:extLst>
          </p:cNvPr>
          <p:cNvSpPr txBox="1"/>
          <p:nvPr/>
        </p:nvSpPr>
        <p:spPr>
          <a:xfrm>
            <a:off x="6400800" y="30948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423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6FDA3-D9C1-6146-875D-B63C4B215E48}"/>
              </a:ext>
            </a:extLst>
          </p:cNvPr>
          <p:cNvPicPr>
            <a:picLocks noChangeAspect="1"/>
          </p:cNvPicPr>
          <p:nvPr/>
        </p:nvPicPr>
        <p:blipFill>
          <a:blip r:embed="rId3"/>
          <a:stretch>
            <a:fillRect/>
          </a:stretch>
        </p:blipFill>
        <p:spPr>
          <a:xfrm>
            <a:off x="73306" y="228600"/>
            <a:ext cx="12045387" cy="6400800"/>
          </a:xfrm>
          <a:prstGeom prst="rect">
            <a:avLst/>
          </a:prstGeom>
        </p:spPr>
      </p:pic>
    </p:spTree>
    <p:extLst>
      <p:ext uri="{BB962C8B-B14F-4D97-AF65-F5344CB8AC3E}">
        <p14:creationId xmlns:p14="http://schemas.microsoft.com/office/powerpoint/2010/main" val="211562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6B82-C4B7-444D-85BC-E24F7B5021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D23C23-182D-B142-9EDD-1754125FD68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4DB93DB-3689-C642-961F-B7FD6BD6E04F}"/>
              </a:ext>
            </a:extLst>
          </p:cNvPr>
          <p:cNvSpPr>
            <a:spLocks noGrp="1"/>
          </p:cNvSpPr>
          <p:nvPr>
            <p:ph sz="half" idx="2"/>
          </p:nvPr>
        </p:nvSpPr>
        <p:spPr/>
        <p:txBody>
          <a:bodyPr/>
          <a:lstStyle/>
          <a:p>
            <a:endParaRPr lang="en-US"/>
          </a:p>
        </p:txBody>
      </p:sp>
      <p:pic>
        <p:nvPicPr>
          <p:cNvPr id="5" name="Content Placeholder 11">
            <a:extLst>
              <a:ext uri="{FF2B5EF4-FFF2-40B4-BE49-F238E27FC236}">
                <a16:creationId xmlns:a16="http://schemas.microsoft.com/office/drawing/2014/main" id="{06002491-6A7B-0B47-8C9E-EBD099D19EA3}"/>
              </a:ext>
            </a:extLst>
          </p:cNvPr>
          <p:cNvPicPr>
            <a:picLocks noChangeAspect="1"/>
          </p:cNvPicPr>
          <p:nvPr/>
        </p:nvPicPr>
        <p:blipFill>
          <a:blip r:embed="rId2"/>
          <a:stretch>
            <a:fillRect/>
          </a:stretch>
        </p:blipFill>
        <p:spPr>
          <a:xfrm>
            <a:off x="506186" y="40058"/>
            <a:ext cx="11511643" cy="6777883"/>
          </a:xfrm>
          <a:prstGeom prst="rect">
            <a:avLst/>
          </a:prstGeom>
        </p:spPr>
      </p:pic>
      <p:cxnSp>
        <p:nvCxnSpPr>
          <p:cNvPr id="6" name="Straight Connector 5">
            <a:extLst>
              <a:ext uri="{FF2B5EF4-FFF2-40B4-BE49-F238E27FC236}">
                <a16:creationId xmlns:a16="http://schemas.microsoft.com/office/drawing/2014/main" id="{52FA45C7-3BFA-754A-BC94-6B8FBD3CD239}"/>
              </a:ext>
            </a:extLst>
          </p:cNvPr>
          <p:cNvCxnSpPr>
            <a:cxnSpLocks/>
          </p:cNvCxnSpPr>
          <p:nvPr/>
        </p:nvCxnSpPr>
        <p:spPr>
          <a:xfrm flipH="1">
            <a:off x="1576067" y="2627359"/>
            <a:ext cx="10115190" cy="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0956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70D9AF-75BE-0A49-8F0E-01E3BFBA06A8}"/>
              </a:ext>
            </a:extLst>
          </p:cNvPr>
          <p:cNvSpPr>
            <a:spLocks noGrp="1"/>
          </p:cNvSpPr>
          <p:nvPr>
            <p:ph type="title"/>
          </p:nvPr>
        </p:nvSpPr>
        <p:spPr/>
        <p:txBody>
          <a:bodyPr>
            <a:normAutofit/>
          </a:bodyPr>
          <a:lstStyle/>
          <a:p>
            <a:r>
              <a:rPr lang="en-US" sz="6600" b="1" dirty="0">
                <a:solidFill>
                  <a:schemeClr val="accent6">
                    <a:lumMod val="50000"/>
                  </a:schemeClr>
                </a:solidFill>
              </a:rPr>
              <a:t>VTPBIS Acknowledgements  </a:t>
            </a:r>
          </a:p>
        </p:txBody>
      </p:sp>
      <p:sp>
        <p:nvSpPr>
          <p:cNvPr id="14" name="TextBox 13">
            <a:extLst>
              <a:ext uri="{FF2B5EF4-FFF2-40B4-BE49-F238E27FC236}">
                <a16:creationId xmlns:a16="http://schemas.microsoft.com/office/drawing/2014/main" id="{C7C12CAB-E17B-374B-A90A-FB662245606E}"/>
              </a:ext>
            </a:extLst>
          </p:cNvPr>
          <p:cNvSpPr txBox="1"/>
          <p:nvPr/>
        </p:nvSpPr>
        <p:spPr>
          <a:xfrm>
            <a:off x="1243427" y="2869134"/>
            <a:ext cx="4699247" cy="1446550"/>
          </a:xfrm>
          <a:prstGeom prst="rect">
            <a:avLst/>
          </a:prstGeom>
          <a:noFill/>
        </p:spPr>
        <p:txBody>
          <a:bodyPr wrap="square" rtlCol="0">
            <a:spAutoFit/>
          </a:bodyPr>
          <a:lstStyle/>
          <a:p>
            <a:pPr algn="ctr"/>
            <a:r>
              <a:rPr lang="en-US" sz="4400"/>
              <a:t>19 </a:t>
            </a:r>
            <a:r>
              <a:rPr lang="en-US" sz="4400" dirty="0"/>
              <a:t>VTPBIS schools recognized</a:t>
            </a:r>
          </a:p>
        </p:txBody>
      </p:sp>
      <p:pic>
        <p:nvPicPr>
          <p:cNvPr id="4" name="Picture 3">
            <a:extLst>
              <a:ext uri="{FF2B5EF4-FFF2-40B4-BE49-F238E27FC236}">
                <a16:creationId xmlns:a16="http://schemas.microsoft.com/office/drawing/2014/main" id="{9F6CFED1-7479-5048-9A3F-BB4D891170EF}"/>
              </a:ext>
            </a:extLst>
          </p:cNvPr>
          <p:cNvPicPr>
            <a:picLocks noChangeAspect="1"/>
          </p:cNvPicPr>
          <p:nvPr/>
        </p:nvPicPr>
        <p:blipFill>
          <a:blip r:embed="rId3"/>
          <a:stretch>
            <a:fillRect/>
          </a:stretch>
        </p:blipFill>
        <p:spPr>
          <a:xfrm rot="550959">
            <a:off x="5850204" y="1962863"/>
            <a:ext cx="5432126" cy="4203660"/>
          </a:xfrm>
          <a:prstGeom prst="rect">
            <a:avLst/>
          </a:prstGeom>
        </p:spPr>
      </p:pic>
    </p:spTree>
    <p:extLst>
      <p:ext uri="{BB962C8B-B14F-4D97-AF65-F5344CB8AC3E}">
        <p14:creationId xmlns:p14="http://schemas.microsoft.com/office/powerpoint/2010/main" val="18203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0FD1E-281D-F247-9802-549F928AD113}"/>
              </a:ext>
            </a:extLst>
          </p:cNvPr>
          <p:cNvSpPr>
            <a:spLocks noGrp="1"/>
          </p:cNvSpPr>
          <p:nvPr>
            <p:ph type="title" idx="4294967295"/>
          </p:nvPr>
        </p:nvSpPr>
        <p:spPr>
          <a:xfrm>
            <a:off x="304800" y="250825"/>
            <a:ext cx="10515600" cy="1325563"/>
          </a:xfrm>
        </p:spPr>
        <p:txBody>
          <a:bodyPr>
            <a:normAutofit/>
          </a:bodyPr>
          <a:lstStyle/>
          <a:p>
            <a:pPr algn="ctr"/>
            <a:r>
              <a:rPr lang="en-US" sz="6600" b="1" dirty="0">
                <a:solidFill>
                  <a:schemeClr val="accent6">
                    <a:lumMod val="50000"/>
                  </a:schemeClr>
                </a:solidFill>
              </a:rPr>
              <a:t>Status of 2019-20 Action Plan</a:t>
            </a:r>
          </a:p>
        </p:txBody>
      </p:sp>
      <p:graphicFrame>
        <p:nvGraphicFramePr>
          <p:cNvPr id="9" name="Table 8">
            <a:extLst>
              <a:ext uri="{FF2B5EF4-FFF2-40B4-BE49-F238E27FC236}">
                <a16:creationId xmlns:a16="http://schemas.microsoft.com/office/drawing/2014/main" id="{2FF5B606-D4F6-B44B-B287-F31759AE01AB}"/>
              </a:ext>
            </a:extLst>
          </p:cNvPr>
          <p:cNvGraphicFramePr>
            <a:graphicFrameLocks noGrp="1"/>
          </p:cNvGraphicFramePr>
          <p:nvPr>
            <p:extLst>
              <p:ext uri="{D42A27DB-BD31-4B8C-83A1-F6EECF244321}">
                <p14:modId xmlns:p14="http://schemas.microsoft.com/office/powerpoint/2010/main" val="3754535798"/>
              </p:ext>
            </p:extLst>
          </p:nvPr>
        </p:nvGraphicFramePr>
        <p:xfrm>
          <a:off x="304800" y="1359876"/>
          <a:ext cx="11143488" cy="4960651"/>
        </p:xfrm>
        <a:graphic>
          <a:graphicData uri="http://schemas.openxmlformats.org/drawingml/2006/table">
            <a:tbl>
              <a:tblPr firstRow="1" bandRow="1">
                <a:tableStyleId>{10A1B5D5-9B99-4C35-A422-299274C87663}</a:tableStyleId>
              </a:tblPr>
              <a:tblGrid>
                <a:gridCol w="11143488">
                  <a:extLst>
                    <a:ext uri="{9D8B030D-6E8A-4147-A177-3AD203B41FA5}">
                      <a16:colId xmlns:a16="http://schemas.microsoft.com/office/drawing/2014/main" val="2565737992"/>
                    </a:ext>
                  </a:extLst>
                </a:gridCol>
              </a:tblGrid>
              <a:tr h="766104">
                <a:tc>
                  <a:txBody>
                    <a:bodyPr/>
                    <a:lstStyle/>
                    <a:p>
                      <a:pPr algn="ctr"/>
                      <a:r>
                        <a:rPr lang="en-US" sz="3600" dirty="0"/>
                        <a:t>2020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99835"/>
                  </a:ext>
                </a:extLst>
              </a:tr>
              <a:tr h="1445485">
                <a:tc>
                  <a:txBody>
                    <a:bodyPr/>
                    <a:lstStyle/>
                    <a:p>
                      <a:r>
                        <a:rPr lang="en-US" sz="2800" u="none" strike="noStrike" kern="1200" dirty="0">
                          <a:effectLst/>
                        </a:rPr>
                        <a:t>Build and support SU/SD-level capacity</a:t>
                      </a:r>
                      <a:endParaRPr lang="en-US" sz="2800" strike="sngStrik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393556"/>
                  </a:ext>
                </a:extLst>
              </a:tr>
              <a:tr h="1445485">
                <a:tc>
                  <a:txBody>
                    <a:bodyPr/>
                    <a:lstStyle/>
                    <a:p>
                      <a:r>
                        <a:rPr lang="en-US" sz="2800" u="none" strike="noStrike" kern="1200" dirty="0">
                          <a:effectLst/>
                        </a:rPr>
                        <a:t>Build connections between PBIS implementation fidelity and student outcomes </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954779"/>
                  </a:ext>
                </a:extLst>
              </a:tr>
              <a:tr h="1303577">
                <a:tc>
                  <a:txBody>
                    <a:bodyPr/>
                    <a:lstStyle/>
                    <a:p>
                      <a:r>
                        <a:rPr lang="en-US" sz="2800" u="none" strike="noStrike" kern="1200" dirty="0">
                          <a:effectLst/>
                        </a:rPr>
                        <a:t>Improve student and family voice in PBIS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302051"/>
                  </a:ext>
                </a:extLst>
              </a:tr>
            </a:tbl>
          </a:graphicData>
        </a:graphic>
      </p:graphicFrame>
    </p:spTree>
    <p:extLst>
      <p:ext uri="{BB962C8B-B14F-4D97-AF65-F5344CB8AC3E}">
        <p14:creationId xmlns:p14="http://schemas.microsoft.com/office/powerpoint/2010/main" val="252414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C2F90-E1A8-ED44-9956-DD6121F17AF2}"/>
              </a:ext>
            </a:extLst>
          </p:cNvPr>
          <p:cNvSpPr>
            <a:spLocks noGrp="1"/>
          </p:cNvSpPr>
          <p:nvPr>
            <p:ph idx="1"/>
          </p:nvPr>
        </p:nvSpPr>
        <p:spPr/>
        <p:txBody>
          <a:bodyPr>
            <a:normAutofit lnSpcReduction="10000"/>
          </a:bodyPr>
          <a:lstStyle/>
          <a:p>
            <a:pPr marL="0" indent="0">
              <a:buNone/>
            </a:pPr>
            <a:r>
              <a:rPr lang="en-US" sz="3200" b="1" dirty="0"/>
              <a:t>VTPBIS State Team Commitment to Equity:</a:t>
            </a:r>
          </a:p>
          <a:p>
            <a:r>
              <a:rPr lang="en-US" dirty="0"/>
              <a:t>Raise our own level of awareness and sensitivity</a:t>
            </a:r>
          </a:p>
          <a:p>
            <a:r>
              <a:rPr lang="en-US" dirty="0"/>
              <a:t>Embed equity and cultural responsiveness in all PD and coaching</a:t>
            </a:r>
          </a:p>
          <a:p>
            <a:r>
              <a:rPr lang="en-US" dirty="0"/>
              <a:t>Promote PD grounded in equity and that includes voice, choice, and ownership of all students, families, and staff</a:t>
            </a:r>
          </a:p>
          <a:p>
            <a:r>
              <a:rPr lang="en-US" dirty="0"/>
              <a:t>Collect, analyze, problem-solve, and act on fidelity and student outcome data </a:t>
            </a:r>
          </a:p>
          <a:p>
            <a:endParaRPr lang="en-US" dirty="0">
              <a:hlinkClick r:id="rId2"/>
            </a:endParaRPr>
          </a:p>
          <a:p>
            <a:pPr marL="0" indent="0" algn="ctr">
              <a:buNone/>
            </a:pPr>
            <a:r>
              <a:rPr lang="en-US" dirty="0">
                <a:hlinkClick r:id="rId2"/>
              </a:rPr>
              <a:t>https://www.pbisvermont.org/best-vtpbis-state-team-commitment-to-equity/</a:t>
            </a:r>
            <a:endParaRPr lang="en-US" dirty="0"/>
          </a:p>
        </p:txBody>
      </p:sp>
      <p:sp>
        <p:nvSpPr>
          <p:cNvPr id="4" name="Title 1">
            <a:extLst>
              <a:ext uri="{FF2B5EF4-FFF2-40B4-BE49-F238E27FC236}">
                <a16:creationId xmlns:a16="http://schemas.microsoft.com/office/drawing/2014/main" id="{F033AB3C-10D7-9042-9DDC-30E68A712DD5}"/>
              </a:ext>
            </a:extLst>
          </p:cNvPr>
          <p:cNvSpPr>
            <a:spLocks noGrp="1"/>
          </p:cNvSpPr>
          <p:nvPr>
            <p:ph type="title"/>
          </p:nvPr>
        </p:nvSpPr>
        <p:spPr/>
        <p:txBody>
          <a:bodyPr/>
          <a:lstStyle/>
          <a:p>
            <a:r>
              <a:rPr lang="en-US" b="1" dirty="0">
                <a:solidFill>
                  <a:schemeClr val="accent6">
                    <a:lumMod val="50000"/>
                  </a:schemeClr>
                </a:solidFill>
              </a:rPr>
              <a:t>VTPBIS Action Plan for 2020-21 </a:t>
            </a:r>
            <a:endParaRPr lang="en-US" dirty="0"/>
          </a:p>
        </p:txBody>
      </p:sp>
    </p:spTree>
    <p:extLst>
      <p:ext uri="{BB962C8B-B14F-4D97-AF65-F5344CB8AC3E}">
        <p14:creationId xmlns:p14="http://schemas.microsoft.com/office/powerpoint/2010/main" val="270820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FE49A8-A216-8243-A165-6850C5C0EF23}"/>
              </a:ext>
            </a:extLst>
          </p:cNvPr>
          <p:cNvSpPr>
            <a:spLocks noGrp="1"/>
          </p:cNvSpPr>
          <p:nvPr>
            <p:ph type="title"/>
          </p:nvPr>
        </p:nvSpPr>
        <p:spPr/>
        <p:txBody>
          <a:bodyPr/>
          <a:lstStyle/>
          <a:p>
            <a:r>
              <a:rPr lang="en-US" b="1" dirty="0">
                <a:solidFill>
                  <a:schemeClr val="accent6">
                    <a:lumMod val="50000"/>
                  </a:schemeClr>
                </a:solidFill>
              </a:rPr>
              <a:t>VTPBIS Action Plan for 2020-21 </a:t>
            </a:r>
            <a:endParaRPr lang="en-US" dirty="0"/>
          </a:p>
        </p:txBody>
      </p:sp>
      <p:sp>
        <p:nvSpPr>
          <p:cNvPr id="5" name="Content Placeholder 2">
            <a:extLst>
              <a:ext uri="{FF2B5EF4-FFF2-40B4-BE49-F238E27FC236}">
                <a16:creationId xmlns:a16="http://schemas.microsoft.com/office/drawing/2014/main" id="{CD482BD9-2119-8F4C-8400-9EA37EB92ECD}"/>
              </a:ext>
            </a:extLst>
          </p:cNvPr>
          <p:cNvSpPr>
            <a:spLocks noGrp="1"/>
          </p:cNvSpPr>
          <p:nvPr>
            <p:ph idx="1"/>
          </p:nvPr>
        </p:nvSpPr>
        <p:spPr/>
        <p:txBody>
          <a:bodyPr>
            <a:normAutofit fontScale="92500" lnSpcReduction="20000"/>
          </a:bodyPr>
          <a:lstStyle/>
          <a:p>
            <a:pPr marL="0" indent="0">
              <a:buNone/>
            </a:pPr>
            <a:r>
              <a:rPr lang="en-US" sz="3500" b="1" dirty="0"/>
              <a:t>VTPBIS State Team Commitment to Equity:</a:t>
            </a:r>
          </a:p>
          <a:p>
            <a:r>
              <a:rPr lang="en-US" sz="3200" dirty="0"/>
              <a:t>Raise our own level of awareness and sensitivity</a:t>
            </a:r>
          </a:p>
          <a:p>
            <a:r>
              <a:rPr lang="en-US" sz="3200" dirty="0"/>
              <a:t>Embed equity and cultural responsiveness in all PD and coaching</a:t>
            </a:r>
          </a:p>
          <a:p>
            <a:r>
              <a:rPr lang="en-US" sz="3200" dirty="0"/>
              <a:t>Promote PD grounded in equity and that includes voice, choice, and ownership of all students, families, and staff</a:t>
            </a:r>
          </a:p>
          <a:p>
            <a:r>
              <a:rPr lang="en-US" sz="3200" dirty="0"/>
              <a:t>Collect, analyze, problem-solve, and act on fidelity and student outcome data </a:t>
            </a:r>
          </a:p>
          <a:p>
            <a:endParaRPr lang="en-US" dirty="0">
              <a:hlinkClick r:id="rId2"/>
            </a:endParaRPr>
          </a:p>
          <a:p>
            <a:pPr marL="0" indent="0" algn="ctr">
              <a:buNone/>
            </a:pPr>
            <a:r>
              <a:rPr lang="en-US" dirty="0">
                <a:hlinkClick r:id="rId2"/>
              </a:rPr>
              <a:t>https://www.pbisvermont.org/best-vtpbis-state-team-commitment-to-equity/</a:t>
            </a:r>
            <a:endParaRPr lang="en-US" dirty="0"/>
          </a:p>
          <a:p>
            <a:endParaRPr lang="en-US" dirty="0"/>
          </a:p>
        </p:txBody>
      </p:sp>
    </p:spTree>
    <p:extLst>
      <p:ext uri="{BB962C8B-B14F-4D97-AF65-F5344CB8AC3E}">
        <p14:creationId xmlns:p14="http://schemas.microsoft.com/office/powerpoint/2010/main" val="7130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6FD6C-B376-3C44-B3C1-53EAC3092283}"/>
              </a:ext>
            </a:extLst>
          </p:cNvPr>
          <p:cNvSpPr>
            <a:spLocks noGrp="1"/>
          </p:cNvSpPr>
          <p:nvPr>
            <p:ph type="title"/>
          </p:nvPr>
        </p:nvSpPr>
        <p:spPr>
          <a:xfrm>
            <a:off x="182880" y="365125"/>
            <a:ext cx="11750040" cy="1325563"/>
          </a:xfrm>
        </p:spPr>
        <p:txBody>
          <a:bodyPr>
            <a:noAutofit/>
          </a:bodyPr>
          <a:lstStyle/>
          <a:p>
            <a:r>
              <a:rPr lang="en-US" sz="6600" b="1" dirty="0">
                <a:solidFill>
                  <a:schemeClr val="accent6">
                    <a:lumMod val="50000"/>
                  </a:schemeClr>
                </a:solidFill>
              </a:rPr>
              <a:t>VTPBIS Action Plan for 2020-21 – cont’d</a:t>
            </a:r>
          </a:p>
        </p:txBody>
      </p:sp>
      <p:sp>
        <p:nvSpPr>
          <p:cNvPr id="6" name="Content Placeholder 5">
            <a:extLst>
              <a:ext uri="{FF2B5EF4-FFF2-40B4-BE49-F238E27FC236}">
                <a16:creationId xmlns:a16="http://schemas.microsoft.com/office/drawing/2014/main" id="{F36CABF2-6265-144B-AECE-390812E795CA}"/>
              </a:ext>
            </a:extLst>
          </p:cNvPr>
          <p:cNvSpPr>
            <a:spLocks noGrp="1"/>
          </p:cNvSpPr>
          <p:nvPr>
            <p:ph idx="1"/>
          </p:nvPr>
        </p:nvSpPr>
        <p:spPr>
          <a:xfrm>
            <a:off x="838200" y="2240279"/>
            <a:ext cx="10515600" cy="3936683"/>
          </a:xfrm>
        </p:spPr>
        <p:txBody>
          <a:bodyPr>
            <a:normAutofit/>
          </a:bodyPr>
          <a:lstStyle/>
          <a:p>
            <a:r>
              <a:rPr lang="en-US" sz="3200" dirty="0"/>
              <a:t>Provide real-time professional development, resources, and support that promote effective social/emotional/behavioral learning and wellness at home, school, or through hybrid education</a:t>
            </a:r>
          </a:p>
        </p:txBody>
      </p:sp>
    </p:spTree>
    <p:extLst>
      <p:ext uri="{BB962C8B-B14F-4D97-AF65-F5344CB8AC3E}">
        <p14:creationId xmlns:p14="http://schemas.microsoft.com/office/powerpoint/2010/main" val="416492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695" y="306341"/>
            <a:ext cx="8175812" cy="1938992"/>
          </a:xfrm>
          <a:prstGeom prst="rect">
            <a:avLst/>
          </a:prstGeom>
          <a:noFill/>
        </p:spPr>
        <p:txBody>
          <a:bodyPr wrap="square" rtlCol="0">
            <a:spAutoFit/>
          </a:bodyPr>
          <a:lstStyle/>
          <a:p>
            <a:pPr algn="ctr"/>
            <a:r>
              <a:rPr lang="en-US" sz="6000" b="1" dirty="0">
                <a:solidFill>
                  <a:schemeClr val="accent6">
                    <a:lumMod val="50000"/>
                  </a:schemeClr>
                </a:solidFill>
              </a:rPr>
              <a:t>Welcome </a:t>
            </a:r>
          </a:p>
          <a:p>
            <a:pPr algn="ctr"/>
            <a:r>
              <a:rPr lang="en-US" sz="6000" b="1" dirty="0">
                <a:solidFill>
                  <a:schemeClr val="accent6">
                    <a:lumMod val="50000"/>
                  </a:schemeClr>
                </a:solidFill>
              </a:rPr>
              <a:t>Rick Dustin-Eichler</a:t>
            </a:r>
          </a:p>
        </p:txBody>
      </p:sp>
      <p:pic>
        <p:nvPicPr>
          <p:cNvPr id="10" name="Picture 9">
            <a:extLst>
              <a:ext uri="{FF2B5EF4-FFF2-40B4-BE49-F238E27FC236}">
                <a16:creationId xmlns:a16="http://schemas.microsoft.com/office/drawing/2014/main" id="{F3F21D88-6E87-7344-8F87-9CE0FC655D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2657" y="2245333"/>
            <a:ext cx="4382768" cy="4464996"/>
          </a:xfrm>
          <a:prstGeom prst="rect">
            <a:avLst/>
          </a:prstGeom>
        </p:spPr>
      </p:pic>
    </p:spTree>
    <p:extLst>
      <p:ext uri="{BB962C8B-B14F-4D97-AF65-F5344CB8AC3E}">
        <p14:creationId xmlns:p14="http://schemas.microsoft.com/office/powerpoint/2010/main" val="403854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84B184-8577-9D4D-A2C7-9F7973D41C17}"/>
              </a:ext>
            </a:extLst>
          </p:cNvPr>
          <p:cNvPicPr>
            <a:picLocks noChangeAspect="1"/>
          </p:cNvPicPr>
          <p:nvPr/>
        </p:nvPicPr>
        <p:blipFill>
          <a:blip r:embed="rId3">
            <a:alphaModFix amt="37000"/>
          </a:blip>
          <a:stretch>
            <a:fillRect/>
          </a:stretch>
        </p:blipFill>
        <p:spPr>
          <a:xfrm>
            <a:off x="0" y="36642"/>
            <a:ext cx="12192000" cy="6821358"/>
          </a:xfrm>
          <a:prstGeom prst="rect">
            <a:avLst/>
          </a:prstGeom>
        </p:spPr>
      </p:pic>
      <p:sp>
        <p:nvSpPr>
          <p:cNvPr id="2" name="Title 1"/>
          <p:cNvSpPr>
            <a:spLocks noGrp="1"/>
          </p:cNvSpPr>
          <p:nvPr>
            <p:ph type="ctrTitle"/>
          </p:nvPr>
        </p:nvSpPr>
        <p:spPr>
          <a:xfrm>
            <a:off x="1425293" y="3052027"/>
            <a:ext cx="9341414" cy="892175"/>
          </a:xfrm>
        </p:spPr>
        <p:txBody>
          <a:bodyPr>
            <a:noAutofit/>
          </a:bodyPr>
          <a:lstStyle/>
          <a:p>
            <a:r>
              <a:rPr lang="en-US" sz="7200" b="1" i="1" dirty="0">
                <a:solidFill>
                  <a:schemeClr val="accent6">
                    <a:lumMod val="50000"/>
                  </a:schemeClr>
                </a:solidFill>
              </a:rPr>
              <a:t>Welcome to the </a:t>
            </a:r>
            <a:br>
              <a:rPr lang="en-US" sz="7200" b="1" i="1" dirty="0">
                <a:solidFill>
                  <a:schemeClr val="accent6">
                    <a:lumMod val="50000"/>
                  </a:schemeClr>
                </a:solidFill>
              </a:rPr>
            </a:br>
            <a:r>
              <a:rPr lang="en-US" sz="7200" b="1" dirty="0">
                <a:solidFill>
                  <a:schemeClr val="accent6">
                    <a:lumMod val="50000"/>
                  </a:schemeClr>
                </a:solidFill>
              </a:rPr>
              <a:t>2020 VTPBIS Forum!</a:t>
            </a:r>
          </a:p>
        </p:txBody>
      </p:sp>
      <p:sp>
        <p:nvSpPr>
          <p:cNvPr id="7" name="TextBox 6">
            <a:extLst>
              <a:ext uri="{FF2B5EF4-FFF2-40B4-BE49-F238E27FC236}">
                <a16:creationId xmlns:a16="http://schemas.microsoft.com/office/drawing/2014/main" id="{777DB14F-20C2-394C-BAA8-7725CA12A700}"/>
              </a:ext>
            </a:extLst>
          </p:cNvPr>
          <p:cNvSpPr txBox="1"/>
          <p:nvPr/>
        </p:nvSpPr>
        <p:spPr>
          <a:xfrm>
            <a:off x="3152633" y="3944203"/>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25F6C405-6774-F14B-9AD4-EC08B43CA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9334" y="3966427"/>
            <a:ext cx="3773332" cy="2519622"/>
          </a:xfrm>
          <a:prstGeom prst="rect">
            <a:avLst/>
          </a:prstGeom>
        </p:spPr>
      </p:pic>
    </p:spTree>
    <p:extLst>
      <p:ext uri="{BB962C8B-B14F-4D97-AF65-F5344CB8AC3E}">
        <p14:creationId xmlns:p14="http://schemas.microsoft.com/office/powerpoint/2010/main" val="17683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4B2222-25D1-ED47-8800-1E8397DCB2F3}"/>
              </a:ext>
            </a:extLst>
          </p:cNvPr>
          <p:cNvPicPr>
            <a:picLocks noChangeAspect="1"/>
          </p:cNvPicPr>
          <p:nvPr/>
        </p:nvPicPr>
        <p:blipFill>
          <a:blip r:embed="rId3"/>
          <a:stretch>
            <a:fillRect/>
          </a:stretch>
        </p:blipFill>
        <p:spPr>
          <a:xfrm>
            <a:off x="328400" y="1917330"/>
            <a:ext cx="3405548" cy="3405548"/>
          </a:xfrm>
          <a:prstGeom prst="rect">
            <a:avLst/>
          </a:prstGeom>
        </p:spPr>
      </p:pic>
      <p:pic>
        <p:nvPicPr>
          <p:cNvPr id="8" name="Picture 7">
            <a:extLst>
              <a:ext uri="{FF2B5EF4-FFF2-40B4-BE49-F238E27FC236}">
                <a16:creationId xmlns:a16="http://schemas.microsoft.com/office/drawing/2014/main" id="{6555DFD4-4CF9-6349-83D4-EA9CC02855D9}"/>
              </a:ext>
            </a:extLst>
          </p:cNvPr>
          <p:cNvPicPr>
            <a:picLocks noChangeAspect="1"/>
          </p:cNvPicPr>
          <p:nvPr/>
        </p:nvPicPr>
        <p:blipFill>
          <a:blip r:embed="rId4"/>
          <a:stretch>
            <a:fillRect/>
          </a:stretch>
        </p:blipFill>
        <p:spPr>
          <a:xfrm>
            <a:off x="7616141" y="0"/>
            <a:ext cx="4970585" cy="3301629"/>
          </a:xfrm>
          <a:prstGeom prst="rect">
            <a:avLst/>
          </a:prstGeom>
        </p:spPr>
      </p:pic>
      <p:pic>
        <p:nvPicPr>
          <p:cNvPr id="10" name="Picture 9">
            <a:extLst>
              <a:ext uri="{FF2B5EF4-FFF2-40B4-BE49-F238E27FC236}">
                <a16:creationId xmlns:a16="http://schemas.microsoft.com/office/drawing/2014/main" id="{F4959405-EDE7-0C4A-8784-29CE30AA65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9033" b="9150"/>
          <a:stretch/>
        </p:blipFill>
        <p:spPr>
          <a:xfrm>
            <a:off x="8276492" y="3301629"/>
            <a:ext cx="3305908" cy="3301629"/>
          </a:xfrm>
          <a:prstGeom prst="rect">
            <a:avLst/>
          </a:prstGeom>
        </p:spPr>
      </p:pic>
      <p:pic>
        <p:nvPicPr>
          <p:cNvPr id="11" name="Picture 10">
            <a:extLst>
              <a:ext uri="{FF2B5EF4-FFF2-40B4-BE49-F238E27FC236}">
                <a16:creationId xmlns:a16="http://schemas.microsoft.com/office/drawing/2014/main" id="{36D50115-17E6-8745-A65C-6D744F537E72}"/>
              </a:ext>
            </a:extLst>
          </p:cNvPr>
          <p:cNvPicPr>
            <a:picLocks noChangeAspect="1"/>
          </p:cNvPicPr>
          <p:nvPr/>
        </p:nvPicPr>
        <p:blipFill>
          <a:blip r:embed="rId6"/>
          <a:stretch>
            <a:fillRect/>
          </a:stretch>
        </p:blipFill>
        <p:spPr>
          <a:xfrm>
            <a:off x="4873866" y="656492"/>
            <a:ext cx="2444268" cy="3135577"/>
          </a:xfrm>
          <a:prstGeom prst="rect">
            <a:avLst/>
          </a:prstGeom>
        </p:spPr>
      </p:pic>
      <p:sp>
        <p:nvSpPr>
          <p:cNvPr id="12" name="TextBox 11">
            <a:extLst>
              <a:ext uri="{FF2B5EF4-FFF2-40B4-BE49-F238E27FC236}">
                <a16:creationId xmlns:a16="http://schemas.microsoft.com/office/drawing/2014/main" id="{15B9B3CF-6263-0147-B6BB-0618C8E4C47C}"/>
              </a:ext>
            </a:extLst>
          </p:cNvPr>
          <p:cNvSpPr txBox="1"/>
          <p:nvPr/>
        </p:nvSpPr>
        <p:spPr>
          <a:xfrm>
            <a:off x="210077" y="427126"/>
            <a:ext cx="4663789" cy="1107996"/>
          </a:xfrm>
          <a:prstGeom prst="rect">
            <a:avLst/>
          </a:prstGeom>
          <a:noFill/>
        </p:spPr>
        <p:txBody>
          <a:bodyPr wrap="square" rtlCol="0">
            <a:spAutoFit/>
          </a:bodyPr>
          <a:lstStyle/>
          <a:p>
            <a:r>
              <a:rPr lang="en-US" sz="6600" b="1" dirty="0">
                <a:solidFill>
                  <a:schemeClr val="accent6">
                    <a:lumMod val="50000"/>
                  </a:schemeClr>
                </a:solidFill>
              </a:rPr>
              <a:t>Who’s Here?</a:t>
            </a:r>
          </a:p>
        </p:txBody>
      </p:sp>
      <p:pic>
        <p:nvPicPr>
          <p:cNvPr id="13" name="Picture 12">
            <a:extLst>
              <a:ext uri="{FF2B5EF4-FFF2-40B4-BE49-F238E27FC236}">
                <a16:creationId xmlns:a16="http://schemas.microsoft.com/office/drawing/2014/main" id="{BA15BDB3-F6FF-4446-A727-86976CFF5149}"/>
              </a:ext>
            </a:extLst>
          </p:cNvPr>
          <p:cNvPicPr>
            <a:picLocks noChangeAspect="1"/>
          </p:cNvPicPr>
          <p:nvPr/>
        </p:nvPicPr>
        <p:blipFill>
          <a:blip r:embed="rId7"/>
          <a:stretch>
            <a:fillRect/>
          </a:stretch>
        </p:blipFill>
        <p:spPr>
          <a:xfrm>
            <a:off x="3841311" y="3672727"/>
            <a:ext cx="4663789" cy="3097845"/>
          </a:xfrm>
          <a:prstGeom prst="rect">
            <a:avLst/>
          </a:prstGeom>
        </p:spPr>
      </p:pic>
      <p:sp>
        <p:nvSpPr>
          <p:cNvPr id="2" name="TextBox 1">
            <a:extLst>
              <a:ext uri="{FF2B5EF4-FFF2-40B4-BE49-F238E27FC236}">
                <a16:creationId xmlns:a16="http://schemas.microsoft.com/office/drawing/2014/main" id="{5DA6E311-C8AB-654A-90B4-FF5E5F8DF3BA}"/>
              </a:ext>
            </a:extLst>
          </p:cNvPr>
          <p:cNvSpPr txBox="1"/>
          <p:nvPr/>
        </p:nvSpPr>
        <p:spPr>
          <a:xfrm>
            <a:off x="4873866" y="1403595"/>
            <a:ext cx="2045093" cy="1200329"/>
          </a:xfrm>
          <a:prstGeom prst="rect">
            <a:avLst/>
          </a:prstGeom>
          <a:noFill/>
          <a:ln>
            <a:noFill/>
          </a:ln>
        </p:spPr>
        <p:txBody>
          <a:bodyPr wrap="square" rtlCol="0">
            <a:spAutoFit/>
          </a:bodyPr>
          <a:lstStyle/>
          <a:p>
            <a:pPr algn="ctr"/>
            <a:r>
              <a:rPr lang="en-US" sz="2400" b="1" dirty="0">
                <a:solidFill>
                  <a:schemeClr val="bg2"/>
                </a:solidFill>
              </a:rPr>
              <a:t>40</a:t>
            </a:r>
          </a:p>
          <a:p>
            <a:pPr algn="ctr"/>
            <a:r>
              <a:rPr lang="en-US" sz="2400" b="1" dirty="0">
                <a:solidFill>
                  <a:schemeClr val="bg2"/>
                </a:solidFill>
              </a:rPr>
              <a:t> School and SU Coordinators</a:t>
            </a:r>
          </a:p>
        </p:txBody>
      </p:sp>
      <p:sp>
        <p:nvSpPr>
          <p:cNvPr id="3" name="TextBox 2">
            <a:extLst>
              <a:ext uri="{FF2B5EF4-FFF2-40B4-BE49-F238E27FC236}">
                <a16:creationId xmlns:a16="http://schemas.microsoft.com/office/drawing/2014/main" id="{0EEF3E99-638D-6444-86D6-160231D189FB}"/>
              </a:ext>
            </a:extLst>
          </p:cNvPr>
          <p:cNvSpPr txBox="1"/>
          <p:nvPr/>
        </p:nvSpPr>
        <p:spPr>
          <a:xfrm>
            <a:off x="1262209" y="3686826"/>
            <a:ext cx="1529586" cy="461665"/>
          </a:xfrm>
          <a:prstGeom prst="rect">
            <a:avLst/>
          </a:prstGeom>
          <a:noFill/>
        </p:spPr>
        <p:txBody>
          <a:bodyPr wrap="none" rtlCol="0">
            <a:spAutoFit/>
          </a:bodyPr>
          <a:lstStyle/>
          <a:p>
            <a:r>
              <a:rPr lang="en-US" sz="2400" b="1" dirty="0">
                <a:solidFill>
                  <a:schemeClr val="bg2"/>
                </a:solidFill>
              </a:rPr>
              <a:t>18 Admins</a:t>
            </a:r>
          </a:p>
        </p:txBody>
      </p:sp>
      <p:sp>
        <p:nvSpPr>
          <p:cNvPr id="4" name="TextBox 3">
            <a:extLst>
              <a:ext uri="{FF2B5EF4-FFF2-40B4-BE49-F238E27FC236}">
                <a16:creationId xmlns:a16="http://schemas.microsoft.com/office/drawing/2014/main" id="{AE8942E7-0919-EA4D-B765-013FE0246D5E}"/>
              </a:ext>
            </a:extLst>
          </p:cNvPr>
          <p:cNvSpPr txBox="1"/>
          <p:nvPr/>
        </p:nvSpPr>
        <p:spPr>
          <a:xfrm>
            <a:off x="9165451" y="1439303"/>
            <a:ext cx="1816247" cy="1200329"/>
          </a:xfrm>
          <a:prstGeom prst="rect">
            <a:avLst/>
          </a:prstGeom>
          <a:noFill/>
        </p:spPr>
        <p:txBody>
          <a:bodyPr wrap="square" rtlCol="0">
            <a:spAutoFit/>
          </a:bodyPr>
          <a:lstStyle/>
          <a:p>
            <a:r>
              <a:rPr lang="en-US" sz="2400" b="1" dirty="0">
                <a:solidFill>
                  <a:schemeClr val="bg1">
                    <a:lumMod val="95000"/>
                  </a:schemeClr>
                </a:solidFill>
              </a:rPr>
              <a:t>65 Team Members/</a:t>
            </a:r>
          </a:p>
          <a:p>
            <a:r>
              <a:rPr lang="en-US" sz="2400" b="1" dirty="0">
                <a:solidFill>
                  <a:schemeClr val="bg1">
                    <a:lumMod val="95000"/>
                  </a:schemeClr>
                </a:solidFill>
              </a:rPr>
              <a:t>Educators</a:t>
            </a:r>
          </a:p>
        </p:txBody>
      </p:sp>
      <p:sp>
        <p:nvSpPr>
          <p:cNvPr id="5" name="TextBox 4">
            <a:extLst>
              <a:ext uri="{FF2B5EF4-FFF2-40B4-BE49-F238E27FC236}">
                <a16:creationId xmlns:a16="http://schemas.microsoft.com/office/drawing/2014/main" id="{DB282B48-88E2-8545-A4D3-35358636168D}"/>
              </a:ext>
            </a:extLst>
          </p:cNvPr>
          <p:cNvSpPr txBox="1"/>
          <p:nvPr/>
        </p:nvSpPr>
        <p:spPr>
          <a:xfrm>
            <a:off x="5364480" y="4691570"/>
            <a:ext cx="1554479" cy="1200329"/>
          </a:xfrm>
          <a:prstGeom prst="rect">
            <a:avLst/>
          </a:prstGeom>
          <a:noFill/>
        </p:spPr>
        <p:txBody>
          <a:bodyPr wrap="square" rtlCol="0">
            <a:spAutoFit/>
          </a:bodyPr>
          <a:lstStyle/>
          <a:p>
            <a:pPr algn="ctr"/>
            <a:r>
              <a:rPr lang="en-US" sz="2400" b="1" dirty="0">
                <a:solidFill>
                  <a:schemeClr val="bg2">
                    <a:lumMod val="25000"/>
                  </a:schemeClr>
                </a:solidFill>
              </a:rPr>
              <a:t>19 Project AWARE Grantees</a:t>
            </a:r>
          </a:p>
        </p:txBody>
      </p:sp>
      <p:sp>
        <p:nvSpPr>
          <p:cNvPr id="6" name="TextBox 5">
            <a:extLst>
              <a:ext uri="{FF2B5EF4-FFF2-40B4-BE49-F238E27FC236}">
                <a16:creationId xmlns:a16="http://schemas.microsoft.com/office/drawing/2014/main" id="{7ABD197D-FFC9-AB4E-91C2-F08DBE1D77CF}"/>
              </a:ext>
            </a:extLst>
          </p:cNvPr>
          <p:cNvSpPr txBox="1"/>
          <p:nvPr/>
        </p:nvSpPr>
        <p:spPr>
          <a:xfrm>
            <a:off x="8965653" y="4659119"/>
            <a:ext cx="2188689" cy="830997"/>
          </a:xfrm>
          <a:prstGeom prst="rect">
            <a:avLst/>
          </a:prstGeom>
          <a:noFill/>
        </p:spPr>
        <p:txBody>
          <a:bodyPr wrap="square" rtlCol="0">
            <a:spAutoFit/>
          </a:bodyPr>
          <a:lstStyle/>
          <a:p>
            <a:pPr algn="ctr"/>
            <a:r>
              <a:rPr lang="en-US" sz="2400" b="1" dirty="0">
                <a:solidFill>
                  <a:schemeClr val="bg2">
                    <a:lumMod val="25000"/>
                  </a:schemeClr>
                </a:solidFill>
              </a:rPr>
              <a:t>24 State Partners</a:t>
            </a:r>
          </a:p>
        </p:txBody>
      </p:sp>
    </p:spTree>
    <p:extLst>
      <p:ext uri="{BB962C8B-B14F-4D97-AF65-F5344CB8AC3E}">
        <p14:creationId xmlns:p14="http://schemas.microsoft.com/office/powerpoint/2010/main" val="378976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AB18-1651-6949-B412-60D311FB683B}"/>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chemeClr val="accent6">
                    <a:lumMod val="50000"/>
                  </a:schemeClr>
                </a:solidFill>
              </a:rPr>
              <a:t>Schedule and Materials</a:t>
            </a:r>
            <a:endParaRPr lang="en-US" sz="6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6CE74DFB-ED59-6D46-96F6-17B70A7F1384}"/>
              </a:ext>
            </a:extLst>
          </p:cNvPr>
          <p:cNvSpPr txBox="1">
            <a:spLocks/>
          </p:cNvSpPr>
          <p:nvPr/>
        </p:nvSpPr>
        <p:spPr>
          <a:xfrm>
            <a:off x="838200" y="1825625"/>
            <a:ext cx="105156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b="1"/>
              <a:t>8:30 – 9:45: </a:t>
            </a:r>
            <a:r>
              <a:rPr lang="en-US" sz="3600"/>
              <a:t>Opening Remarks and Keynote</a:t>
            </a:r>
          </a:p>
          <a:p>
            <a:pPr marL="0" indent="0">
              <a:buFont typeface="Arial"/>
              <a:buNone/>
            </a:pPr>
            <a:r>
              <a:rPr lang="en-US" sz="3600" b="1"/>
              <a:t>10:15 – 11:45: </a:t>
            </a:r>
            <a:r>
              <a:rPr lang="en-US" sz="3600"/>
              <a:t>Workshop Sessions</a:t>
            </a:r>
          </a:p>
          <a:p>
            <a:pPr marL="0" indent="0">
              <a:buFont typeface="Arial"/>
              <a:buNone/>
            </a:pPr>
            <a:endParaRPr lang="en-US" sz="1500"/>
          </a:p>
          <a:p>
            <a:pPr marL="0" indent="0">
              <a:buFont typeface="Arial"/>
              <a:buNone/>
            </a:pPr>
            <a:r>
              <a:rPr lang="en-US" sz="3600"/>
              <a:t>LUNCH ON YOUR OWN</a:t>
            </a:r>
          </a:p>
          <a:p>
            <a:pPr marL="0" indent="0">
              <a:buFont typeface="Arial"/>
              <a:buNone/>
            </a:pPr>
            <a:endParaRPr lang="en-US" sz="1500"/>
          </a:p>
          <a:p>
            <a:pPr marL="0" indent="0">
              <a:buFont typeface="Arial"/>
              <a:buNone/>
            </a:pPr>
            <a:r>
              <a:rPr lang="en-US" sz="3600" b="1"/>
              <a:t>12:30 – 1:15: </a:t>
            </a:r>
            <a:r>
              <a:rPr lang="en-US" sz="3600"/>
              <a:t>(Optional) Ignite Sessions or Team Time</a:t>
            </a:r>
          </a:p>
          <a:p>
            <a:pPr marL="0" indent="0">
              <a:buFont typeface="Arial"/>
              <a:buNone/>
            </a:pPr>
            <a:r>
              <a:rPr lang="en-US" sz="3600" b="1"/>
              <a:t>1:30 – 3:00: </a:t>
            </a:r>
            <a:r>
              <a:rPr lang="en-US" sz="3600"/>
              <a:t>Featured Sessions</a:t>
            </a:r>
          </a:p>
          <a:p>
            <a:pPr marL="0" indent="0">
              <a:buFont typeface="Arial"/>
              <a:buNone/>
            </a:pPr>
            <a:endParaRPr lang="en-US" sz="3600"/>
          </a:p>
          <a:p>
            <a:pPr marL="0" indent="0" algn="ctr">
              <a:buFont typeface="Arial"/>
              <a:buNone/>
            </a:pPr>
            <a:r>
              <a:rPr lang="en-US" sz="3600" b="1"/>
              <a:t>Materials at:</a:t>
            </a:r>
          </a:p>
          <a:p>
            <a:pPr marL="0" indent="0" algn="ctr">
              <a:buFont typeface="Arial"/>
              <a:buNone/>
            </a:pPr>
            <a:r>
              <a:rPr lang="en-US" altLang="en-US" sz="3600" u="sng">
                <a:solidFill>
                  <a:srgbClr val="000000"/>
                </a:solidFill>
                <a:latin typeface="Lato" pitchFamily="34" charset="0"/>
                <a:hlinkClick r:id="rId2"/>
              </a:rPr>
              <a:t>https://www.pbisvermont.org/training-resources/vtpbis-annual-forum/</a:t>
            </a:r>
            <a:endParaRPr lang="en-US" altLang="en-US" sz="3600" u="sng">
              <a:solidFill>
                <a:srgbClr val="000000"/>
              </a:solidFill>
              <a:latin typeface="Lato" pitchFamily="34" charset="0"/>
            </a:endParaRPr>
          </a:p>
          <a:p>
            <a:pPr marL="0" indent="0" algn="ctr">
              <a:buFont typeface="Arial"/>
              <a:buNone/>
            </a:pPr>
            <a:endParaRPr lang="en-US" sz="3600" dirty="0"/>
          </a:p>
        </p:txBody>
      </p:sp>
    </p:spTree>
    <p:extLst>
      <p:ext uri="{BB962C8B-B14F-4D97-AF65-F5344CB8AC3E}">
        <p14:creationId xmlns:p14="http://schemas.microsoft.com/office/powerpoint/2010/main" val="76200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502E4D-AF3F-0049-9A3D-8385B5CFDB8B}"/>
              </a:ext>
            </a:extLst>
          </p:cNvPr>
          <p:cNvSpPr>
            <a:spLocks noGrp="1"/>
          </p:cNvSpPr>
          <p:nvPr>
            <p:ph type="title"/>
          </p:nvPr>
        </p:nvSpPr>
        <p:spPr/>
        <p:txBody>
          <a:bodyPr>
            <a:noAutofit/>
          </a:bodyPr>
          <a:lstStyle/>
          <a:p>
            <a:pPr>
              <a:defRPr/>
            </a:pPr>
            <a:br>
              <a:rPr lang="en-US" sz="6600" b="1" dirty="0">
                <a:solidFill>
                  <a:schemeClr val="accent6">
                    <a:lumMod val="50000"/>
                  </a:schemeClr>
                </a:solidFill>
              </a:rPr>
            </a:br>
            <a:r>
              <a:rPr lang="en-US" sz="6600" b="1" dirty="0">
                <a:solidFill>
                  <a:schemeClr val="accent6">
                    <a:lumMod val="50000"/>
                  </a:schemeClr>
                </a:solidFill>
              </a:rPr>
              <a:t>Guiding Principles for Today’s Learning</a:t>
            </a:r>
            <a:br>
              <a:rPr lang="en-US" sz="6600" b="1" dirty="0">
                <a:solidFill>
                  <a:schemeClr val="accent6">
                    <a:lumMod val="50000"/>
                  </a:schemeClr>
                </a:solidFill>
              </a:rPr>
            </a:br>
            <a:endParaRPr lang="en-US" sz="6600" b="1" dirty="0">
              <a:solidFill>
                <a:schemeClr val="accent6">
                  <a:lumMod val="50000"/>
                </a:schemeClr>
              </a:solidFill>
            </a:endParaRPr>
          </a:p>
        </p:txBody>
      </p:sp>
      <p:sp>
        <p:nvSpPr>
          <p:cNvPr id="7" name="Content Placeholder 3">
            <a:extLst>
              <a:ext uri="{FF2B5EF4-FFF2-40B4-BE49-F238E27FC236}">
                <a16:creationId xmlns:a16="http://schemas.microsoft.com/office/drawing/2014/main" id="{2DA1FD9E-8F96-6047-A970-89C7BEC456F3}"/>
              </a:ext>
            </a:extLst>
          </p:cNvPr>
          <p:cNvSpPr txBox="1">
            <a:spLocks/>
          </p:cNvSpPr>
          <p:nvPr/>
        </p:nvSpPr>
        <p:spPr>
          <a:xfrm>
            <a:off x="838200" y="24154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a:t>Prioritize equity</a:t>
            </a:r>
          </a:p>
          <a:p>
            <a:r>
              <a:rPr lang="en-US" sz="3200"/>
              <a:t>Make student growth and benefit central to all decisions</a:t>
            </a:r>
          </a:p>
          <a:p>
            <a:r>
              <a:rPr lang="en-US" sz="3200"/>
              <a:t>Prioritize the most effective and efficient practices</a:t>
            </a:r>
          </a:p>
          <a:p>
            <a:r>
              <a:rPr lang="en-US" sz="3200"/>
              <a:t>Use data</a:t>
            </a:r>
          </a:p>
          <a:p>
            <a:r>
              <a:rPr lang="en-US" sz="3200"/>
              <a:t>Invest in systems</a:t>
            </a:r>
            <a:endParaRPr lang="en-US" sz="3200" dirty="0"/>
          </a:p>
        </p:txBody>
      </p:sp>
    </p:spTree>
    <p:extLst>
      <p:ext uri="{BB962C8B-B14F-4D97-AF65-F5344CB8AC3E}">
        <p14:creationId xmlns:p14="http://schemas.microsoft.com/office/powerpoint/2010/main" val="387211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502E4D-AF3F-0049-9A3D-8385B5CFDB8B}"/>
              </a:ext>
            </a:extLst>
          </p:cNvPr>
          <p:cNvSpPr>
            <a:spLocks noGrp="1"/>
          </p:cNvSpPr>
          <p:nvPr>
            <p:ph type="title"/>
          </p:nvPr>
        </p:nvSpPr>
        <p:spPr/>
        <p:txBody>
          <a:bodyPr>
            <a:noAutofit/>
          </a:bodyPr>
          <a:lstStyle/>
          <a:p>
            <a:pPr>
              <a:defRPr/>
            </a:pPr>
            <a:r>
              <a:rPr lang="en-US" sz="6600" b="1" dirty="0">
                <a:solidFill>
                  <a:schemeClr val="accent6">
                    <a:lumMod val="50000"/>
                  </a:schemeClr>
                </a:solidFill>
              </a:rPr>
              <a:t>Lean On Your Framework</a:t>
            </a:r>
          </a:p>
        </p:txBody>
      </p:sp>
      <p:sp>
        <p:nvSpPr>
          <p:cNvPr id="7" name="Content Placeholder 3">
            <a:extLst>
              <a:ext uri="{FF2B5EF4-FFF2-40B4-BE49-F238E27FC236}">
                <a16:creationId xmlns:a16="http://schemas.microsoft.com/office/drawing/2014/main" id="{2DA1FD9E-8F96-6047-A970-89C7BEC456F3}"/>
              </a:ext>
            </a:extLst>
          </p:cNvPr>
          <p:cNvSpPr txBox="1">
            <a:spLocks/>
          </p:cNvSpPr>
          <p:nvPr/>
        </p:nvSpPr>
        <p:spPr>
          <a:xfrm>
            <a:off x="838200" y="1690688"/>
            <a:ext cx="10515600" cy="5076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altLang="en-US" sz="3200" i="1" dirty="0"/>
              <a:t>PBIS has meant the world to us as we have made the transition back to in-person learning. I have said a million times over the past 3 months that PBIS provides a perfect framework for us to articulate, teach, practice, and reinforce all of these new routines in our buildings. </a:t>
            </a:r>
          </a:p>
          <a:p>
            <a:pPr marL="0" indent="0" algn="ctr">
              <a:buNone/>
            </a:pPr>
            <a:endParaRPr lang="en-US" altLang="en-US" sz="3200" i="1" dirty="0"/>
          </a:p>
          <a:p>
            <a:pPr algn="ctr">
              <a:spcBef>
                <a:spcPts val="0"/>
              </a:spcBef>
              <a:buFontTx/>
              <a:buChar char="-"/>
            </a:pPr>
            <a:r>
              <a:rPr lang="en-US" altLang="en-US" sz="3200" i="1" dirty="0"/>
              <a:t>Matt Young, Principal, </a:t>
            </a:r>
          </a:p>
          <a:p>
            <a:pPr marL="0" indent="0" algn="ctr">
              <a:spcBef>
                <a:spcPts val="0"/>
              </a:spcBef>
              <a:buNone/>
            </a:pPr>
            <a:r>
              <a:rPr lang="en-US" altLang="en-US" sz="3200" i="1" dirty="0"/>
              <a:t>Peoples Academy Middle School</a:t>
            </a:r>
            <a:endParaRPr lang="en-US" sz="3200" dirty="0"/>
          </a:p>
        </p:txBody>
      </p:sp>
    </p:spTree>
    <p:extLst>
      <p:ext uri="{BB962C8B-B14F-4D97-AF65-F5344CB8AC3E}">
        <p14:creationId xmlns:p14="http://schemas.microsoft.com/office/powerpoint/2010/main" val="351488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447" y="738737"/>
            <a:ext cx="5510463" cy="3785652"/>
          </a:xfrm>
          <a:prstGeom prst="rect">
            <a:avLst/>
          </a:prstGeom>
          <a:noFill/>
        </p:spPr>
        <p:txBody>
          <a:bodyPr wrap="square" rtlCol="0">
            <a:spAutoFit/>
          </a:bodyPr>
          <a:lstStyle/>
          <a:p>
            <a:pPr algn="ctr"/>
            <a:r>
              <a:rPr lang="en-US" sz="8000" b="1" dirty="0">
                <a:solidFill>
                  <a:schemeClr val="accent6">
                    <a:lumMod val="50000"/>
                  </a:schemeClr>
                </a:solidFill>
                <a:latin typeface="+mj-lt"/>
              </a:rPr>
              <a:t>How is VTPBIS Doing?</a:t>
            </a:r>
          </a:p>
        </p:txBody>
      </p:sp>
      <p:pic>
        <p:nvPicPr>
          <p:cNvPr id="6" name="Picture 5">
            <a:extLst>
              <a:ext uri="{FF2B5EF4-FFF2-40B4-BE49-F238E27FC236}">
                <a16:creationId xmlns:a16="http://schemas.microsoft.com/office/drawing/2014/main" id="{8B8C8898-E20E-B24C-B8CC-A661416B38A0}"/>
              </a:ext>
            </a:extLst>
          </p:cNvPr>
          <p:cNvPicPr>
            <a:picLocks noChangeAspect="1"/>
          </p:cNvPicPr>
          <p:nvPr/>
        </p:nvPicPr>
        <p:blipFill>
          <a:blip r:embed="rId3"/>
          <a:stretch>
            <a:fillRect/>
          </a:stretch>
        </p:blipFill>
        <p:spPr>
          <a:xfrm rot="590637">
            <a:off x="5586974" y="830730"/>
            <a:ext cx="4321214" cy="5439905"/>
          </a:xfrm>
          <a:prstGeom prst="rect">
            <a:avLst/>
          </a:prstGeom>
        </p:spPr>
      </p:pic>
    </p:spTree>
    <p:extLst>
      <p:ext uri="{BB962C8B-B14F-4D97-AF65-F5344CB8AC3E}">
        <p14:creationId xmlns:p14="http://schemas.microsoft.com/office/powerpoint/2010/main" val="341801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A193C8-1B0F-9D4B-A5AE-DF67537929E5}"/>
              </a:ext>
            </a:extLst>
          </p:cNvPr>
          <p:cNvSpPr>
            <a:spLocks noGrp="1"/>
          </p:cNvSpPr>
          <p:nvPr>
            <p:ph type="title"/>
          </p:nvPr>
        </p:nvSpPr>
        <p:spPr/>
        <p:txBody>
          <a:bodyPr/>
          <a:lstStyle/>
          <a:p>
            <a:r>
              <a:rPr lang="en-US" b="1" dirty="0">
                <a:solidFill>
                  <a:schemeClr val="accent6">
                    <a:lumMod val="50000"/>
                  </a:schemeClr>
                </a:solidFill>
              </a:rPr>
              <a:t>Number of VTPBIS Schools</a:t>
            </a:r>
            <a:endParaRPr lang="en-US" dirty="0"/>
          </a:p>
        </p:txBody>
      </p:sp>
      <p:pic>
        <p:nvPicPr>
          <p:cNvPr id="10" name="Content Placeholder 9" descr="Shape, arrow&#10;&#10;Description automatically generated">
            <a:extLst>
              <a:ext uri="{FF2B5EF4-FFF2-40B4-BE49-F238E27FC236}">
                <a16:creationId xmlns:a16="http://schemas.microsoft.com/office/drawing/2014/main" id="{D3EB0B86-E0BA-2941-AA65-40A1A8B274C2}"/>
              </a:ext>
            </a:extLst>
          </p:cNvPr>
          <p:cNvPicPr>
            <a:picLocks noGrp="1" noChangeAspect="1"/>
          </p:cNvPicPr>
          <p:nvPr>
            <p:ph idx="1"/>
          </p:nvPr>
        </p:nvPicPr>
        <p:blipFill>
          <a:blip r:embed="rId3"/>
          <a:stretch>
            <a:fillRect/>
          </a:stretch>
        </p:blipFill>
        <p:spPr>
          <a:xfrm>
            <a:off x="1434547" y="1530626"/>
            <a:ext cx="9322905" cy="5327374"/>
          </a:xfrm>
        </p:spPr>
      </p:pic>
    </p:spTree>
    <p:extLst>
      <p:ext uri="{BB962C8B-B14F-4D97-AF65-F5344CB8AC3E}">
        <p14:creationId xmlns:p14="http://schemas.microsoft.com/office/powerpoint/2010/main" val="268794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D935C2-B84B-6449-B039-BE78F3536277}"/>
              </a:ext>
            </a:extLst>
          </p:cNvPr>
          <p:cNvSpPr>
            <a:spLocks noGrp="1"/>
          </p:cNvSpPr>
          <p:nvPr>
            <p:ph type="title"/>
          </p:nvPr>
        </p:nvSpPr>
        <p:spPr/>
        <p:txBody>
          <a:bodyPr>
            <a:normAutofit fontScale="90000"/>
          </a:bodyPr>
          <a:lstStyle/>
          <a:p>
            <a:r>
              <a:rPr lang="en-US" sz="6600" b="1" dirty="0">
                <a:solidFill>
                  <a:schemeClr val="accent6">
                    <a:lumMod val="50000"/>
                  </a:schemeClr>
                </a:solidFill>
              </a:rPr>
              <a:t>Implementation Levels (N=165)</a:t>
            </a:r>
          </a:p>
        </p:txBody>
      </p:sp>
      <p:pic>
        <p:nvPicPr>
          <p:cNvPr id="10" name="Picture 9">
            <a:extLst>
              <a:ext uri="{FF2B5EF4-FFF2-40B4-BE49-F238E27FC236}">
                <a16:creationId xmlns:a16="http://schemas.microsoft.com/office/drawing/2014/main" id="{BA947F8F-3FB0-B94F-90A2-36A65A117986}"/>
              </a:ext>
            </a:extLst>
          </p:cNvPr>
          <p:cNvPicPr>
            <a:picLocks noChangeAspect="1"/>
          </p:cNvPicPr>
          <p:nvPr/>
        </p:nvPicPr>
        <p:blipFill>
          <a:blip r:embed="rId3"/>
          <a:stretch>
            <a:fillRect/>
          </a:stretch>
        </p:blipFill>
        <p:spPr>
          <a:xfrm>
            <a:off x="2767263" y="1558856"/>
            <a:ext cx="6882063" cy="5033352"/>
          </a:xfrm>
          <a:prstGeom prst="rect">
            <a:avLst/>
          </a:prstGeom>
        </p:spPr>
      </p:pic>
    </p:spTree>
    <p:extLst>
      <p:ext uri="{BB962C8B-B14F-4D97-AF65-F5344CB8AC3E}">
        <p14:creationId xmlns:p14="http://schemas.microsoft.com/office/powerpoint/2010/main" val="62064443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16848</TotalTime>
  <Words>657</Words>
  <Application>Microsoft Macintosh PowerPoint</Application>
  <PresentationFormat>Widescreen</PresentationFormat>
  <Paragraphs>92</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Lato</vt:lpstr>
      <vt:lpstr>orig_brandongrotesqueregular</vt:lpstr>
      <vt:lpstr>2_Office Theme</vt:lpstr>
      <vt:lpstr>PowerPoint Presentation</vt:lpstr>
      <vt:lpstr>Welcome to the  2020 VTPBIS Forum!</vt:lpstr>
      <vt:lpstr>PowerPoint Presentation</vt:lpstr>
      <vt:lpstr>PowerPoint Presentation</vt:lpstr>
      <vt:lpstr> Guiding Principles for Today’s Learning </vt:lpstr>
      <vt:lpstr>Lean On Your Framework</vt:lpstr>
      <vt:lpstr>PowerPoint Presentation</vt:lpstr>
      <vt:lpstr>Number of VTPBIS Schools</vt:lpstr>
      <vt:lpstr>Implementation Levels (N=165)</vt:lpstr>
      <vt:lpstr>PowerPoint Presentation</vt:lpstr>
      <vt:lpstr>PowerPoint Presentation</vt:lpstr>
      <vt:lpstr>PowerPoint Presentation</vt:lpstr>
      <vt:lpstr>VTPBIS Acknowledgements  </vt:lpstr>
      <vt:lpstr>Status of 2019-20 Action Plan</vt:lpstr>
      <vt:lpstr>VTPBIS Action Plan for 2020-21 </vt:lpstr>
      <vt:lpstr>VTPBIS Action Plan for 2020-21 </vt:lpstr>
      <vt:lpstr>VTPBIS Action Plan for 2020-21 –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 for Exceptional Learners</dc:title>
  <dc:creator>Author</dc:creator>
  <cp:lastModifiedBy> </cp:lastModifiedBy>
  <cp:revision>123</cp:revision>
  <cp:lastPrinted>2020-10-06T17:49:55Z</cp:lastPrinted>
  <dcterms:created xsi:type="dcterms:W3CDTF">2018-10-06T20:42:50Z</dcterms:created>
  <dcterms:modified xsi:type="dcterms:W3CDTF">2020-10-06T21:27:02Z</dcterms:modified>
</cp:coreProperties>
</file>