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4"/>
  </p:notesMasterIdLst>
  <p:handoutMasterIdLst>
    <p:handoutMasterId r:id="rId25"/>
  </p:handoutMasterIdLst>
  <p:sldIdLst>
    <p:sldId id="1626" r:id="rId5"/>
    <p:sldId id="256" r:id="rId6"/>
    <p:sldId id="1567" r:id="rId7"/>
    <p:sldId id="1639" r:id="rId8"/>
    <p:sldId id="585" r:id="rId9"/>
    <p:sldId id="1628" r:id="rId10"/>
    <p:sldId id="1629" r:id="rId11"/>
    <p:sldId id="574" r:id="rId12"/>
    <p:sldId id="1633" r:id="rId13"/>
    <p:sldId id="576" r:id="rId14"/>
    <p:sldId id="577" r:id="rId15"/>
    <p:sldId id="579" r:id="rId16"/>
    <p:sldId id="1640" r:id="rId17"/>
    <p:sldId id="1643" r:id="rId18"/>
    <p:sldId id="581" r:id="rId19"/>
    <p:sldId id="1641" r:id="rId20"/>
    <p:sldId id="656" r:id="rId21"/>
    <p:sldId id="1642" r:id="rId22"/>
    <p:sldId id="58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16B609-416E-4AF6-B647-910FDD9ADF2B}" v="7" dt="2021-10-01T15:49:25.4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43"/>
    <p:restoredTop sz="91270"/>
  </p:normalViewPr>
  <p:slideViewPr>
    <p:cSldViewPr snapToGrid="0" snapToObjects="1">
      <p:cViewPr varScale="1">
        <p:scale>
          <a:sx n="93" d="100"/>
          <a:sy n="93" d="100"/>
        </p:scale>
        <p:origin x="216" y="320"/>
      </p:cViewPr>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57" d="100"/>
          <a:sy n="157" d="100"/>
        </p:scale>
        <p:origin x="6848"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97C4C4-6A00-0A47-BA58-2A2F43EDCCEB}" type="slidenum">
              <a:rPr lang="en-US" smtClean="0"/>
              <a:t>‹#›</a:t>
            </a:fld>
            <a:endParaRPr lang="en-US"/>
          </a:p>
        </p:txBody>
      </p:sp>
    </p:spTree>
    <p:extLst>
      <p:ext uri="{BB962C8B-B14F-4D97-AF65-F5344CB8AC3E}">
        <p14:creationId xmlns:p14="http://schemas.microsoft.com/office/powerpoint/2010/main" val="4127841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1A4A49-2219-5F4C-B206-144CE9894630}" type="datetimeFigureOut">
              <a:rPr lang="en-US" smtClean="0"/>
              <a:t>10/6/21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527F70-0E88-5448-8FC1-4C026611D99A}" type="slidenum">
              <a:rPr lang="en-US" smtClean="0"/>
              <a:t>‹#›</a:t>
            </a:fld>
            <a:endParaRPr lang="en-US"/>
          </a:p>
        </p:txBody>
      </p:sp>
    </p:spTree>
    <p:extLst>
      <p:ext uri="{BB962C8B-B14F-4D97-AF65-F5344CB8AC3E}">
        <p14:creationId xmlns:p14="http://schemas.microsoft.com/office/powerpoint/2010/main" val="1691851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527F70-0E88-5448-8FC1-4C026611D99A}" type="slidenum">
              <a:rPr lang="en-US" smtClean="0"/>
              <a:t>1</a:t>
            </a:fld>
            <a:endParaRPr lang="en-US"/>
          </a:p>
        </p:txBody>
      </p:sp>
    </p:spTree>
    <p:extLst>
      <p:ext uri="{BB962C8B-B14F-4D97-AF65-F5344CB8AC3E}">
        <p14:creationId xmlns:p14="http://schemas.microsoft.com/office/powerpoint/2010/main" val="3181743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527F70-0E88-5448-8FC1-4C026611D99A}" type="slidenum">
              <a:rPr lang="en-US" smtClean="0"/>
              <a:t>14</a:t>
            </a:fld>
            <a:endParaRPr lang="en-US"/>
          </a:p>
        </p:txBody>
      </p:sp>
    </p:spTree>
    <p:extLst>
      <p:ext uri="{BB962C8B-B14F-4D97-AF65-F5344CB8AC3E}">
        <p14:creationId xmlns:p14="http://schemas.microsoft.com/office/powerpoint/2010/main" val="2650356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527F70-0E88-5448-8FC1-4C026611D99A}" type="slidenum">
              <a:rPr lang="en-US" smtClean="0"/>
              <a:t>15</a:t>
            </a:fld>
            <a:endParaRPr lang="en-US"/>
          </a:p>
        </p:txBody>
      </p:sp>
    </p:spTree>
    <p:extLst>
      <p:ext uri="{BB962C8B-B14F-4D97-AF65-F5344CB8AC3E}">
        <p14:creationId xmlns:p14="http://schemas.microsoft.com/office/powerpoint/2010/main" val="2348405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strike="sng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C274F54-EBF7-4145-9088-2D91CCDAC09E}" type="slidenum">
              <a:rPr lang="en-US" smtClean="0"/>
              <a:t>19</a:t>
            </a:fld>
            <a:endParaRPr lang="en-US"/>
          </a:p>
        </p:txBody>
      </p:sp>
    </p:spTree>
    <p:extLst>
      <p:ext uri="{BB962C8B-B14F-4D97-AF65-F5344CB8AC3E}">
        <p14:creationId xmlns:p14="http://schemas.microsoft.com/office/powerpoint/2010/main" val="1131730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sz="1200" b="1" dirty="0">
                <a:solidFill>
                  <a:srgbClr val="4D3520"/>
                </a:solidFill>
                <a:latin typeface="orig_brandongrotesqueregular"/>
              </a:rPr>
              <a:t>Good morning, everyone. I am Amy Wheeler-Sutton, and I’m here today with Sherry Schoenberg, Anne </a:t>
            </a:r>
            <a:r>
              <a:rPr lang="en-US" sz="1200" b="1" dirty="0" err="1">
                <a:solidFill>
                  <a:srgbClr val="4D3520"/>
                </a:solidFill>
                <a:latin typeface="orig_brandongrotesqueregular"/>
              </a:rPr>
              <a:t>Dubie</a:t>
            </a:r>
            <a:r>
              <a:rPr lang="en-US" sz="1200" b="1" dirty="0">
                <a:solidFill>
                  <a:srgbClr val="4D3520"/>
                </a:solidFill>
                <a:latin typeface="orig_brandongrotesqueregular"/>
              </a:rPr>
              <a:t>, and the rest of the VTPBIS State Team and we’d like to welcome you to the 2021 VTPBIS Virtual Forum. </a:t>
            </a:r>
          </a:p>
          <a:p>
            <a:pPr algn="l" fontAlgn="base"/>
            <a:endParaRPr lang="en-US" sz="1200" b="1" dirty="0">
              <a:solidFill>
                <a:srgbClr val="4D3520"/>
              </a:solidFill>
              <a:latin typeface="orig_brandongrotesqueregular"/>
            </a:endParaRPr>
          </a:p>
          <a:p>
            <a:pPr algn="l" fontAlgn="base"/>
            <a:r>
              <a:rPr lang="en-US" sz="1200" b="1" dirty="0">
                <a:solidFill>
                  <a:srgbClr val="4D3520"/>
                </a:solidFill>
                <a:latin typeface="orig_brandongrotesqueregular"/>
              </a:rPr>
              <a:t>To start the Forum today, we want acknowledge that we do our work on Abenaki land. </a:t>
            </a:r>
            <a:endParaRPr lang="en-US" baseline="0" dirty="0"/>
          </a:p>
        </p:txBody>
      </p:sp>
      <p:sp>
        <p:nvSpPr>
          <p:cNvPr id="4" name="Slide Number Placeholder 3"/>
          <p:cNvSpPr>
            <a:spLocks noGrp="1"/>
          </p:cNvSpPr>
          <p:nvPr>
            <p:ph type="sldNum" sz="quarter" idx="10"/>
          </p:nvPr>
        </p:nvSpPr>
        <p:spPr/>
        <p:txBody>
          <a:bodyPr/>
          <a:lstStyle/>
          <a:p>
            <a:fld id="{CCD9AED8-B398-C140-A099-EC946139C676}" type="slidenum">
              <a:rPr lang="en-US" smtClean="0"/>
              <a:t>2</a:t>
            </a:fld>
            <a:endParaRPr lang="en-US"/>
          </a:p>
        </p:txBody>
      </p:sp>
    </p:spTree>
    <p:extLst>
      <p:ext uri="{BB962C8B-B14F-4D97-AF65-F5344CB8AC3E}">
        <p14:creationId xmlns:p14="http://schemas.microsoft.com/office/powerpoint/2010/main" val="1768034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dirty="0"/>
              <a:t>We gather virtually today as teams of educators, school counselors, principals, behavior interventionists, paraeducators, and other support staff from across the state of Vermont who all contribute to the inspiration of children and students in this world. We want to honor the legacy of Vermont’s Indigenous people, the Abenaki People of the Dawn, who have cared for this land for generations and continue to do so. We recognize that colonialism and the oppression of Native peoples is a current and ongoing process, and we commit to building our awareness of our present participation. We pay our respects to the elders past and present. We honor with deep gratitude this land and all it gives us. </a:t>
            </a:r>
          </a:p>
          <a:p>
            <a:pPr algn="ctr"/>
            <a:r>
              <a:rPr lang="en-US" sz="1200" dirty="0"/>
              <a:t>We also honor the histories of BIPOC people and acknowledge both the painful history of enslavement and that this country was built on the backs of Black and Brown people. </a:t>
            </a:r>
          </a:p>
          <a:p>
            <a:pPr algn="ctr"/>
            <a:r>
              <a:rPr lang="en-US" sz="1200" b="0" i="0" kern="1200" dirty="0">
                <a:solidFill>
                  <a:schemeClr val="tx1"/>
                </a:solidFill>
                <a:effectLst/>
                <a:latin typeface="+mn-lt"/>
                <a:ea typeface="+mn-ea"/>
                <a:cs typeface="+mn-cs"/>
              </a:rPr>
              <a:t>In the words of Chief Don Stevens of the </a:t>
            </a:r>
            <a:r>
              <a:rPr lang="en-US" sz="1200" b="0" i="0" kern="1200" dirty="0" err="1">
                <a:solidFill>
                  <a:schemeClr val="tx1"/>
                </a:solidFill>
                <a:effectLst/>
                <a:latin typeface="+mn-lt"/>
                <a:ea typeface="+mn-ea"/>
                <a:cs typeface="+mn-cs"/>
              </a:rPr>
              <a:t>Nulhegan</a:t>
            </a:r>
            <a:r>
              <a:rPr lang="en-US" sz="1200" b="0" i="0" kern="1200" dirty="0">
                <a:solidFill>
                  <a:schemeClr val="tx1"/>
                </a:solidFill>
                <a:effectLst/>
                <a:latin typeface="+mn-lt"/>
                <a:ea typeface="+mn-ea"/>
                <a:cs typeface="+mn-cs"/>
              </a:rPr>
              <a:t> tribe, please </a:t>
            </a:r>
            <a:r>
              <a:rPr lang="en-US" sz="1200" b="1" i="0" kern="1200" dirty="0">
                <a:solidFill>
                  <a:schemeClr val="tx1"/>
                </a:solidFill>
                <a:effectLst/>
                <a:latin typeface="+mn-lt"/>
                <a:ea typeface="+mn-ea"/>
                <a:cs typeface="+mn-cs"/>
              </a:rPr>
              <a:t>learn more</a:t>
            </a:r>
            <a:r>
              <a:rPr lang="en-US" sz="1200" b="0" i="0" kern="1200" dirty="0">
                <a:solidFill>
                  <a:schemeClr val="tx1"/>
                </a:solidFill>
                <a:effectLst/>
                <a:latin typeface="+mn-lt"/>
                <a:ea typeface="+mn-ea"/>
                <a:cs typeface="+mn-cs"/>
              </a:rPr>
              <a:t> about Abenaki culture and history, </a:t>
            </a:r>
            <a:r>
              <a:rPr lang="en-US" sz="1200" b="1" i="0" kern="1200" dirty="0">
                <a:solidFill>
                  <a:schemeClr val="tx1"/>
                </a:solidFill>
                <a:effectLst/>
                <a:latin typeface="+mn-lt"/>
                <a:ea typeface="+mn-ea"/>
                <a:cs typeface="+mn-cs"/>
              </a:rPr>
              <a:t>support</a:t>
            </a:r>
            <a:r>
              <a:rPr lang="en-US" sz="1200" b="0" i="0" kern="1200" dirty="0">
                <a:solidFill>
                  <a:schemeClr val="tx1"/>
                </a:solidFill>
                <a:effectLst/>
                <a:latin typeface="+mn-lt"/>
                <a:ea typeface="+mn-ea"/>
                <a:cs typeface="+mn-cs"/>
              </a:rPr>
              <a:t> the Abenaki people, </a:t>
            </a:r>
            <a:r>
              <a:rPr lang="en-US" sz="1200" b="1" i="0" kern="1200" dirty="0">
                <a:solidFill>
                  <a:schemeClr val="tx1"/>
                </a:solidFill>
                <a:effectLst/>
                <a:latin typeface="+mn-lt"/>
                <a:ea typeface="+mn-ea"/>
                <a:cs typeface="+mn-cs"/>
              </a:rPr>
              <a:t>stay engaged</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be kind and caring to and accepting of</a:t>
            </a:r>
            <a:r>
              <a:rPr lang="en-US" sz="1200" b="0" i="0" kern="1200" dirty="0">
                <a:solidFill>
                  <a:schemeClr val="tx1"/>
                </a:solidFill>
                <a:effectLst/>
                <a:latin typeface="+mn-lt"/>
                <a:ea typeface="+mn-ea"/>
                <a:cs typeface="+mn-cs"/>
              </a:rPr>
              <a:t> the Abenaki people, and </a:t>
            </a:r>
            <a:r>
              <a:rPr lang="en-US" sz="1200" b="1" i="0" kern="1200" dirty="0">
                <a:solidFill>
                  <a:schemeClr val="tx1"/>
                </a:solidFill>
                <a:effectLst/>
                <a:latin typeface="+mn-lt"/>
                <a:ea typeface="+mn-ea"/>
                <a:cs typeface="+mn-cs"/>
              </a:rPr>
              <a:t>honor</a:t>
            </a:r>
            <a:r>
              <a:rPr lang="en-US" sz="1200" b="0" i="0" kern="1200" dirty="0">
                <a:solidFill>
                  <a:schemeClr val="tx1"/>
                </a:solidFill>
                <a:effectLst/>
                <a:latin typeface="+mn-lt"/>
                <a:ea typeface="+mn-ea"/>
                <a:cs typeface="+mn-cs"/>
              </a:rPr>
              <a:t> the fact that they have always had, and continue to have, a lot to offer.</a:t>
            </a:r>
            <a:endParaRPr lang="en-US" sz="1200" dirty="0"/>
          </a:p>
          <a:p>
            <a:endParaRPr lang="en-US" dirty="0"/>
          </a:p>
        </p:txBody>
      </p:sp>
      <p:sp>
        <p:nvSpPr>
          <p:cNvPr id="4" name="Slide Number Placeholder 3"/>
          <p:cNvSpPr>
            <a:spLocks noGrp="1"/>
          </p:cNvSpPr>
          <p:nvPr>
            <p:ph type="sldNum" sz="quarter" idx="5"/>
          </p:nvPr>
        </p:nvSpPr>
        <p:spPr/>
        <p:txBody>
          <a:bodyPr/>
          <a:lstStyle/>
          <a:p>
            <a:fld id="{855CAAC6-9E78-E842-9760-7F77A8ADC35D}" type="slidenum">
              <a:rPr lang="en-US" smtClean="0"/>
              <a:t>3</a:t>
            </a:fld>
            <a:endParaRPr lang="en-US"/>
          </a:p>
        </p:txBody>
      </p:sp>
    </p:spTree>
    <p:extLst>
      <p:ext uri="{BB962C8B-B14F-4D97-AF65-F5344CB8AC3E}">
        <p14:creationId xmlns:p14="http://schemas.microsoft.com/office/powerpoint/2010/main" val="2088138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527F70-0E88-5448-8FC1-4C026611D99A}" type="slidenum">
              <a:rPr lang="en-US" smtClean="0"/>
              <a:t>5</a:t>
            </a:fld>
            <a:endParaRPr lang="en-US"/>
          </a:p>
        </p:txBody>
      </p:sp>
    </p:spTree>
    <p:extLst>
      <p:ext uri="{BB962C8B-B14F-4D97-AF65-F5344CB8AC3E}">
        <p14:creationId xmlns:p14="http://schemas.microsoft.com/office/powerpoint/2010/main" val="830959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D9AED8-B398-C140-A099-EC946139C676}" type="slidenum">
              <a:rPr lang="en-US" smtClean="0"/>
              <a:t>8</a:t>
            </a:fld>
            <a:endParaRPr lang="en-US"/>
          </a:p>
        </p:txBody>
      </p:sp>
    </p:spTree>
    <p:extLst>
      <p:ext uri="{BB962C8B-B14F-4D97-AF65-F5344CB8AC3E}">
        <p14:creationId xmlns:p14="http://schemas.microsoft.com/office/powerpoint/2010/main" val="109911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D9AED8-B398-C140-A099-EC946139C676}" type="slidenum">
              <a:rPr lang="en-US" smtClean="0"/>
              <a:t>9</a:t>
            </a:fld>
            <a:endParaRPr lang="en-US"/>
          </a:p>
        </p:txBody>
      </p:sp>
    </p:spTree>
    <p:extLst>
      <p:ext uri="{BB962C8B-B14F-4D97-AF65-F5344CB8AC3E}">
        <p14:creationId xmlns:p14="http://schemas.microsoft.com/office/powerpoint/2010/main" val="3553998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274F54-EBF7-4145-9088-2D91CCDAC09E}" type="slidenum">
              <a:rPr lang="en-US" smtClean="0"/>
              <a:t>10</a:t>
            </a:fld>
            <a:endParaRPr lang="en-US"/>
          </a:p>
        </p:txBody>
      </p:sp>
    </p:spTree>
    <p:extLst>
      <p:ext uri="{BB962C8B-B14F-4D97-AF65-F5344CB8AC3E}">
        <p14:creationId xmlns:p14="http://schemas.microsoft.com/office/powerpoint/2010/main" val="931740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D9AED8-B398-C140-A099-EC946139C676}" type="slidenum">
              <a:rPr lang="en-US" smtClean="0"/>
              <a:t>11</a:t>
            </a:fld>
            <a:endParaRPr lang="en-US"/>
          </a:p>
        </p:txBody>
      </p:sp>
    </p:spTree>
    <p:extLst>
      <p:ext uri="{BB962C8B-B14F-4D97-AF65-F5344CB8AC3E}">
        <p14:creationId xmlns:p14="http://schemas.microsoft.com/office/powerpoint/2010/main" val="3346761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D9AED8-B398-C140-A099-EC946139C676}" type="slidenum">
              <a:rPr lang="en-US" smtClean="0"/>
              <a:t>12</a:t>
            </a:fld>
            <a:endParaRPr lang="en-US"/>
          </a:p>
        </p:txBody>
      </p:sp>
    </p:spTree>
    <p:extLst>
      <p:ext uri="{BB962C8B-B14F-4D97-AF65-F5344CB8AC3E}">
        <p14:creationId xmlns:p14="http://schemas.microsoft.com/office/powerpoint/2010/main" val="4014999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3477615-2214-094E-AA68-93FDFAF2040C}" type="datetimeFigureOut">
              <a:rPr lang="en-US">
                <a:solidFill>
                  <a:prstClr val="black"/>
                </a:solidFill>
              </a:rPr>
              <a:pPr/>
              <a:t>10/6/21</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657D3E-4B1F-BF4D-B4EF-67B311A4A74E}"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3477615-2214-094E-AA68-93FDFAF2040C}" type="datetimeFigureOut">
              <a:rPr lang="en-US">
                <a:solidFill>
                  <a:prstClr val="black"/>
                </a:solidFill>
              </a:rPr>
              <a:pPr/>
              <a:t>10/6/21</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657D3E-4B1F-BF4D-B4EF-67B311A4A74E}"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3477615-2214-094E-AA68-93FDFAF2040C}" type="datetimeFigureOut">
              <a:rPr lang="en-US">
                <a:solidFill>
                  <a:prstClr val="black"/>
                </a:solidFill>
              </a:rPr>
              <a:pPr/>
              <a:t>10/6/21</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657D3E-4B1F-BF4D-B4EF-67B311A4A74E}"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3477615-2214-094E-AA68-93FDFAF2040C}" type="datetimeFigureOut">
              <a:rPr lang="en-US">
                <a:solidFill>
                  <a:prstClr val="black"/>
                </a:solidFill>
              </a:rPr>
              <a:pPr/>
              <a:t>10/6/21</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657D3E-4B1F-BF4D-B4EF-67B311A4A74E}" type="slidenum">
              <a:rPr lang="en-US">
                <a:solidFill>
                  <a:prstClr val="black">
                    <a:tint val="75000"/>
                  </a:prstClr>
                </a:solidFill>
              </a:rPr>
              <a:pPr/>
              <a:t>‹#›</a:t>
            </a:fld>
            <a:endParaRPr lang="en-US">
              <a:solidFill>
                <a:prstClr val="black">
                  <a:tint val="75000"/>
                </a:prst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3477615-2214-094E-AA68-93FDFAF2040C}" type="datetimeFigureOut">
              <a:rPr lang="en-US">
                <a:solidFill>
                  <a:prstClr val="black"/>
                </a:solidFill>
              </a:rPr>
              <a:pPr/>
              <a:t>10/6/21</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657D3E-4B1F-BF4D-B4EF-67B311A4A74E}"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3477615-2214-094E-AA68-93FDFAF2040C}" type="datetimeFigureOut">
              <a:rPr lang="en-US">
                <a:solidFill>
                  <a:prstClr val="black"/>
                </a:solidFill>
              </a:rPr>
              <a:pPr/>
              <a:t>10/6/21</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5657D3E-4B1F-BF4D-B4EF-67B311A4A74E}"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73477615-2214-094E-AA68-93FDFAF2040C}" type="datetimeFigureOut">
              <a:rPr lang="en-US">
                <a:solidFill>
                  <a:prstClr val="black"/>
                </a:solidFill>
              </a:rPr>
              <a:pPr/>
              <a:t>10/6/21</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5657D3E-4B1F-BF4D-B4EF-67B311A4A74E}"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73477615-2214-094E-AA68-93FDFAF2040C}" type="datetimeFigureOut">
              <a:rPr lang="en-US">
                <a:solidFill>
                  <a:prstClr val="black"/>
                </a:solidFill>
              </a:rPr>
              <a:pPr/>
              <a:t>10/6/21</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5657D3E-4B1F-BF4D-B4EF-67B311A4A74E}"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73477615-2214-094E-AA68-93FDFAF2040C}" type="datetimeFigureOut">
              <a:rPr lang="en-US">
                <a:solidFill>
                  <a:prstClr val="black"/>
                </a:solidFill>
              </a:rPr>
              <a:pPr/>
              <a:t>10/6/21</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5657D3E-4B1F-BF4D-B4EF-67B311A4A74E}"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3477615-2214-094E-AA68-93FDFAF2040C}" type="datetimeFigureOut">
              <a:rPr lang="en-US">
                <a:solidFill>
                  <a:prstClr val="black"/>
                </a:solidFill>
              </a:rPr>
              <a:pPr/>
              <a:t>10/6/21</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5657D3E-4B1F-BF4D-B4EF-67B311A4A74E}"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3477615-2214-094E-AA68-93FDFAF2040C}" type="datetimeFigureOut">
              <a:rPr lang="en-US">
                <a:solidFill>
                  <a:prstClr val="black"/>
                </a:solidFill>
              </a:rPr>
              <a:pPr/>
              <a:t>10/6/21</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5657D3E-4B1F-BF4D-B4EF-67B311A4A74E}"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657D3E-4B1F-BF4D-B4EF-67B311A4A74E}" type="slidenum">
              <a:rPr lang="en-US">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20281" y="6356350"/>
            <a:ext cx="3789719" cy="457200"/>
          </a:xfrm>
          <a:prstGeom prst="rect">
            <a:avLst/>
          </a:prstGeom>
        </p:spPr>
      </p:pic>
    </p:spTree>
    <p:extLst>
      <p:ext uri="{BB962C8B-B14F-4D97-AF65-F5344CB8AC3E}">
        <p14:creationId xmlns:p14="http://schemas.microsoft.com/office/powerpoint/2010/main" val="15815011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pbisvermont.org/training-resources/vtpbis-annual-forum/"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mailto:anne.dubie@uvm.ed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hyperlink" Target="https://www.pbisvermont.org/professional-development-calendar/data-day-webinar/" TargetMode="External"/><Relationship Id="rId7" Type="http://schemas.openxmlformats.org/officeDocument/2006/relationships/hyperlink" Target="https://www.pbisvermont.org/resource/2021-2022-pd-calendar/" TargetMode="External"/><Relationship Id="rId2" Type="http://schemas.openxmlformats.org/officeDocument/2006/relationships/hyperlink" Target="https://www.pbisvermont.org/professional-development-calendar/cpi-october/" TargetMode="External"/><Relationship Id="rId1" Type="http://schemas.openxmlformats.org/officeDocument/2006/relationships/slideLayout" Target="../slideLayouts/slideLayout2.xml"/><Relationship Id="rId6" Type="http://schemas.openxmlformats.org/officeDocument/2006/relationships/hyperlink" Target="https://www.pbisvermont.org/professional-development-calendar/understanding-and-practicing-function-based-thinking/" TargetMode="External"/><Relationship Id="rId5" Type="http://schemas.openxmlformats.org/officeDocument/2006/relationships/hyperlink" Target="https://www.pbisvermont.org/professional-development-calendar/intro-to-restorative-practices-within-mtss/" TargetMode="External"/><Relationship Id="rId4" Type="http://schemas.openxmlformats.org/officeDocument/2006/relationships/hyperlink" Target="https://www.pbisvermont.org/professional-development-calendar/relationship-building-de-escalation-skill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tiff"/><Relationship Id="rId5" Type="http://schemas.openxmlformats.org/officeDocument/2006/relationships/image" Target="../media/image8.png"/><Relationship Id="rId4" Type="http://schemas.openxmlformats.org/officeDocument/2006/relationships/image" Target="../media/image7.tiff"/></Relationships>
</file>

<file path=ppt/slides/_rels/slide6.xml.rels><?xml version="1.0" encoding="UTF-8" standalone="yes"?>
<Relationships xmlns="http://schemas.openxmlformats.org/package/2006/relationships"><Relationship Id="rId2" Type="http://schemas.openxmlformats.org/officeDocument/2006/relationships/hyperlink" Target="https://www.pbisvermont.org/training-resources/vtpbis-annual-forum/"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a:extLst>
              <a:ext uri="{FF2B5EF4-FFF2-40B4-BE49-F238E27FC236}">
                <a16:creationId xmlns:a16="http://schemas.microsoft.com/office/drawing/2014/main" id="{38103777-43FF-5443-9D65-846CE241E173}"/>
              </a:ext>
            </a:extLst>
          </p:cNvPr>
          <p:cNvSpPr>
            <a:spLocks noChangeArrowheads="1"/>
          </p:cNvSpPr>
          <p:nvPr/>
        </p:nvSpPr>
        <p:spPr bwMode="auto">
          <a:xfrm>
            <a:off x="0" y="5999587"/>
            <a:ext cx="12192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en-US" altLang="en-US" sz="2000" dirty="0">
                <a:solidFill>
                  <a:srgbClr val="000000"/>
                </a:solidFill>
                <a:cs typeface="Calibri" panose="020F0502020204030204" pitchFamily="34" charset="0"/>
              </a:rPr>
              <a:t>All materials can be found here: </a:t>
            </a:r>
            <a:r>
              <a:rPr lang="en-US" altLang="en-US" sz="2000" u="sng" dirty="0">
                <a:solidFill>
                  <a:srgbClr val="000000"/>
                </a:solidFill>
                <a:cs typeface="Calibri" panose="020F0502020204030204" pitchFamily="34" charset="0"/>
                <a:hlinkClick r:id="rId3"/>
              </a:rPr>
              <a:t>https://www.pbisvermont.org/training-resources/vtpbis-annual-forum/</a:t>
            </a:r>
            <a:endParaRPr lang="en-US" altLang="en-US" sz="2000" u="sng" dirty="0">
              <a:solidFill>
                <a:srgbClr val="000000"/>
              </a:solidFill>
              <a:cs typeface="Calibri" panose="020F0502020204030204" pitchFamily="34" charset="0"/>
            </a:endParaRPr>
          </a:p>
          <a:p>
            <a:pPr algn="ctr"/>
            <a:r>
              <a:rPr lang="en-US" altLang="en-US" sz="2000" dirty="0">
                <a:solidFill>
                  <a:srgbClr val="000000"/>
                </a:solidFill>
                <a:cs typeface="Calibri" panose="020F0502020204030204" pitchFamily="34" charset="0"/>
              </a:rPr>
              <a:t>Questions? Contact Anne </a:t>
            </a:r>
            <a:r>
              <a:rPr lang="en-US" altLang="en-US" sz="2000" dirty="0" err="1">
                <a:solidFill>
                  <a:srgbClr val="000000"/>
                </a:solidFill>
                <a:cs typeface="Calibri" panose="020F0502020204030204" pitchFamily="34" charset="0"/>
              </a:rPr>
              <a:t>Dubie</a:t>
            </a:r>
            <a:r>
              <a:rPr lang="en-US" altLang="en-US" sz="2000" dirty="0">
                <a:solidFill>
                  <a:srgbClr val="000000"/>
                </a:solidFill>
                <a:cs typeface="Calibri" panose="020F0502020204030204" pitchFamily="34" charset="0"/>
              </a:rPr>
              <a:t> at </a:t>
            </a:r>
            <a:r>
              <a:rPr lang="en-US" altLang="en-US" sz="2000" u="sng" dirty="0">
                <a:solidFill>
                  <a:srgbClr val="000000"/>
                </a:solidFill>
                <a:cs typeface="Calibri" panose="020F0502020204030204" pitchFamily="34" charset="0"/>
                <a:hlinkClick r:id="rId4"/>
              </a:rPr>
              <a:t>anne.dubie@uvm.edu</a:t>
            </a:r>
            <a:endParaRPr lang="en-US" altLang="en-US" sz="2000" u="sng" dirty="0">
              <a:solidFill>
                <a:srgbClr val="000000"/>
              </a:solidFill>
              <a:cs typeface="Calibri" panose="020F0502020204030204" pitchFamily="34" charset="0"/>
            </a:endParaRPr>
          </a:p>
          <a:p>
            <a:pPr algn="ctr"/>
            <a:endParaRPr lang="en-US" altLang="en-US" sz="2000" u="sng" dirty="0">
              <a:solidFill>
                <a:srgbClr val="000000"/>
              </a:solidFill>
              <a:cs typeface="Calibri" panose="020F0502020204030204" pitchFamily="34" charset="0"/>
            </a:endParaRPr>
          </a:p>
          <a:p>
            <a:pPr algn="ctr"/>
            <a:endParaRPr lang="en-US" altLang="en-US" sz="2000" dirty="0">
              <a:cs typeface="Calibri" panose="020F0502020204030204" pitchFamily="34" charset="0"/>
            </a:endParaRPr>
          </a:p>
        </p:txBody>
      </p:sp>
      <p:sp>
        <p:nvSpPr>
          <p:cNvPr id="3" name="Oval 2">
            <a:extLst>
              <a:ext uri="{FF2B5EF4-FFF2-40B4-BE49-F238E27FC236}">
                <a16:creationId xmlns:a16="http://schemas.microsoft.com/office/drawing/2014/main" id="{2C29BC24-361B-7841-A9E3-D112EB71C2EA}"/>
              </a:ext>
            </a:extLst>
          </p:cNvPr>
          <p:cNvSpPr/>
          <p:nvPr/>
        </p:nvSpPr>
        <p:spPr>
          <a:xfrm>
            <a:off x="1335088" y="2182780"/>
            <a:ext cx="2889250" cy="2822575"/>
          </a:xfrm>
          <a:prstGeom prst="ellipse">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2227" name="TextBox 3">
            <a:extLst>
              <a:ext uri="{FF2B5EF4-FFF2-40B4-BE49-F238E27FC236}">
                <a16:creationId xmlns:a16="http://schemas.microsoft.com/office/drawing/2014/main" id="{2695443D-BDD3-0348-9FDE-0D0F46D7EAC9}"/>
              </a:ext>
            </a:extLst>
          </p:cNvPr>
          <p:cNvSpPr txBox="1">
            <a:spLocks noChangeArrowheads="1"/>
          </p:cNvSpPr>
          <p:nvPr/>
        </p:nvSpPr>
        <p:spPr bwMode="auto">
          <a:xfrm>
            <a:off x="1739900" y="2254250"/>
            <a:ext cx="2079625"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en-US" altLang="en-US" sz="2400" dirty="0"/>
              <a:t>You will be muted during this session. Please use the chat box or raise your hand.</a:t>
            </a:r>
          </a:p>
        </p:txBody>
      </p:sp>
      <p:sp>
        <p:nvSpPr>
          <p:cNvPr id="5" name="Oval 4">
            <a:extLst>
              <a:ext uri="{FF2B5EF4-FFF2-40B4-BE49-F238E27FC236}">
                <a16:creationId xmlns:a16="http://schemas.microsoft.com/office/drawing/2014/main" id="{E4BD3053-AAFC-9D4B-8254-5F1CC6E21F81}"/>
              </a:ext>
            </a:extLst>
          </p:cNvPr>
          <p:cNvSpPr/>
          <p:nvPr/>
        </p:nvSpPr>
        <p:spPr>
          <a:xfrm>
            <a:off x="4460875" y="2181226"/>
            <a:ext cx="2889250" cy="2822575"/>
          </a:xfrm>
          <a:prstGeom prst="ellipse">
            <a:avLst/>
          </a:prstGeom>
          <a:solidFill>
            <a:schemeClr val="accent3">
              <a:lumMod val="40000"/>
              <a:lumOff val="60000"/>
            </a:schemeClr>
          </a:solidFill>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US"/>
          </a:p>
        </p:txBody>
      </p:sp>
      <p:sp>
        <p:nvSpPr>
          <p:cNvPr id="52229" name="TextBox 5">
            <a:extLst>
              <a:ext uri="{FF2B5EF4-FFF2-40B4-BE49-F238E27FC236}">
                <a16:creationId xmlns:a16="http://schemas.microsoft.com/office/drawing/2014/main" id="{C3F7CA03-4656-6C42-8D14-5D5DA4AF1419}"/>
              </a:ext>
            </a:extLst>
          </p:cNvPr>
          <p:cNvSpPr txBox="1">
            <a:spLocks noChangeArrowheads="1"/>
          </p:cNvSpPr>
          <p:nvPr/>
        </p:nvSpPr>
        <p:spPr bwMode="auto">
          <a:xfrm>
            <a:off x="4865689" y="2992438"/>
            <a:ext cx="20796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en-US" altLang="en-US" sz="2400" dirty="0"/>
              <a:t>You can show or hide your video.</a:t>
            </a:r>
          </a:p>
        </p:txBody>
      </p:sp>
      <p:sp>
        <p:nvSpPr>
          <p:cNvPr id="7" name="Oval 6">
            <a:extLst>
              <a:ext uri="{FF2B5EF4-FFF2-40B4-BE49-F238E27FC236}">
                <a16:creationId xmlns:a16="http://schemas.microsoft.com/office/drawing/2014/main" id="{3393FBDD-B1D6-DB4B-8531-CD92B47E3101}"/>
              </a:ext>
            </a:extLst>
          </p:cNvPr>
          <p:cNvSpPr/>
          <p:nvPr/>
        </p:nvSpPr>
        <p:spPr>
          <a:xfrm>
            <a:off x="7754939" y="2181224"/>
            <a:ext cx="2889250" cy="2822575"/>
          </a:xfrm>
          <a:prstGeom prst="ellipse">
            <a:avLst/>
          </a:prstGeom>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a:p>
        </p:txBody>
      </p:sp>
      <p:sp>
        <p:nvSpPr>
          <p:cNvPr id="52231" name="TextBox 7">
            <a:extLst>
              <a:ext uri="{FF2B5EF4-FFF2-40B4-BE49-F238E27FC236}">
                <a16:creationId xmlns:a16="http://schemas.microsoft.com/office/drawing/2014/main" id="{853E0510-A94D-A84C-B3D6-13E7E7350ADE}"/>
              </a:ext>
            </a:extLst>
          </p:cNvPr>
          <p:cNvSpPr txBox="1">
            <a:spLocks noChangeArrowheads="1"/>
          </p:cNvSpPr>
          <p:nvPr/>
        </p:nvSpPr>
        <p:spPr bwMode="auto">
          <a:xfrm>
            <a:off x="8158958" y="3177012"/>
            <a:ext cx="208121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en-US" altLang="en-US" sz="2400" dirty="0"/>
              <a:t>This session is being recorded.</a:t>
            </a:r>
          </a:p>
        </p:txBody>
      </p:sp>
      <p:sp>
        <p:nvSpPr>
          <p:cNvPr id="2" name="TextBox 1">
            <a:extLst>
              <a:ext uri="{FF2B5EF4-FFF2-40B4-BE49-F238E27FC236}">
                <a16:creationId xmlns:a16="http://schemas.microsoft.com/office/drawing/2014/main" id="{9B75872C-05DF-4749-A3E1-3C599AEDE4B5}"/>
              </a:ext>
            </a:extLst>
          </p:cNvPr>
          <p:cNvSpPr txBox="1"/>
          <p:nvPr/>
        </p:nvSpPr>
        <p:spPr>
          <a:xfrm>
            <a:off x="0" y="556027"/>
            <a:ext cx="12192000" cy="1200329"/>
          </a:xfrm>
          <a:prstGeom prst="rect">
            <a:avLst/>
          </a:prstGeom>
          <a:noFill/>
        </p:spPr>
        <p:txBody>
          <a:bodyPr wrap="square" rtlCol="0">
            <a:spAutoFit/>
          </a:bodyPr>
          <a:lstStyle/>
          <a:p>
            <a:pPr algn="ctr"/>
            <a:r>
              <a:rPr lang="en-US" sz="7200" b="1" dirty="0">
                <a:solidFill>
                  <a:schemeClr val="accent6">
                    <a:lumMod val="50000"/>
                  </a:schemeClr>
                </a:solidFill>
              </a:rPr>
              <a:t>Welcome!</a:t>
            </a:r>
          </a:p>
        </p:txBody>
      </p:sp>
    </p:spTree>
    <p:extLst>
      <p:ext uri="{BB962C8B-B14F-4D97-AF65-F5344CB8AC3E}">
        <p14:creationId xmlns:p14="http://schemas.microsoft.com/office/powerpoint/2010/main" val="3095738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3D935C2-B84B-6449-B039-BE78F3536277}"/>
              </a:ext>
            </a:extLst>
          </p:cNvPr>
          <p:cNvSpPr>
            <a:spLocks noGrp="1"/>
          </p:cNvSpPr>
          <p:nvPr>
            <p:ph type="title"/>
          </p:nvPr>
        </p:nvSpPr>
        <p:spPr/>
        <p:txBody>
          <a:bodyPr>
            <a:normAutofit fontScale="90000"/>
          </a:bodyPr>
          <a:lstStyle/>
          <a:p>
            <a:r>
              <a:rPr lang="en-US" sz="6600" b="1" dirty="0">
                <a:solidFill>
                  <a:schemeClr val="accent6">
                    <a:lumMod val="50000"/>
                  </a:schemeClr>
                </a:solidFill>
              </a:rPr>
              <a:t>Implementation Levels (n=168)</a:t>
            </a:r>
          </a:p>
        </p:txBody>
      </p:sp>
      <p:pic>
        <p:nvPicPr>
          <p:cNvPr id="4" name="Picture 3">
            <a:extLst>
              <a:ext uri="{FF2B5EF4-FFF2-40B4-BE49-F238E27FC236}">
                <a16:creationId xmlns:a16="http://schemas.microsoft.com/office/drawing/2014/main" id="{CC078A16-6CB7-1C4E-9625-E7150ED27D06}"/>
              </a:ext>
            </a:extLst>
          </p:cNvPr>
          <p:cNvPicPr>
            <a:picLocks noChangeAspect="1"/>
          </p:cNvPicPr>
          <p:nvPr/>
        </p:nvPicPr>
        <p:blipFill>
          <a:blip r:embed="rId3"/>
          <a:stretch>
            <a:fillRect/>
          </a:stretch>
        </p:blipFill>
        <p:spPr>
          <a:xfrm>
            <a:off x="2249441" y="1507459"/>
            <a:ext cx="7693117" cy="5012513"/>
          </a:xfrm>
          <a:prstGeom prst="rect">
            <a:avLst/>
          </a:prstGeom>
        </p:spPr>
      </p:pic>
    </p:spTree>
    <p:extLst>
      <p:ext uri="{BB962C8B-B14F-4D97-AF65-F5344CB8AC3E}">
        <p14:creationId xmlns:p14="http://schemas.microsoft.com/office/powerpoint/2010/main" val="620644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838200" y="171541"/>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b="1" dirty="0">
                <a:solidFill>
                  <a:schemeClr val="accent6">
                    <a:lumMod val="50000"/>
                  </a:schemeClr>
                </a:solidFill>
              </a:rPr>
              <a:t>SY 21 Professional Learning Opportunities</a:t>
            </a:r>
          </a:p>
        </p:txBody>
      </p:sp>
      <p:sp>
        <p:nvSpPr>
          <p:cNvPr id="9" name="TextBox 8">
            <a:extLst>
              <a:ext uri="{FF2B5EF4-FFF2-40B4-BE49-F238E27FC236}">
                <a16:creationId xmlns:a16="http://schemas.microsoft.com/office/drawing/2014/main" id="{386BD758-A7ED-844C-B664-0D04261EDE24}"/>
              </a:ext>
            </a:extLst>
          </p:cNvPr>
          <p:cNvSpPr txBox="1"/>
          <p:nvPr/>
        </p:nvSpPr>
        <p:spPr>
          <a:xfrm>
            <a:off x="10992678" y="655983"/>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BBEEAF2A-7B0B-0149-8F45-D101C473231B}"/>
              </a:ext>
            </a:extLst>
          </p:cNvPr>
          <p:cNvSpPr txBox="1"/>
          <p:nvPr/>
        </p:nvSpPr>
        <p:spPr>
          <a:xfrm>
            <a:off x="6400800" y="3094892"/>
            <a:ext cx="184731" cy="369332"/>
          </a:xfrm>
          <a:prstGeom prst="rect">
            <a:avLst/>
          </a:prstGeom>
          <a:noFill/>
        </p:spPr>
        <p:txBody>
          <a:bodyPr wrap="none" rtlCol="0">
            <a:spAutoFit/>
          </a:bodyPr>
          <a:lstStyle/>
          <a:p>
            <a:endParaRPr lang="en-US" dirty="0"/>
          </a:p>
        </p:txBody>
      </p:sp>
      <p:pic>
        <p:nvPicPr>
          <p:cNvPr id="16" name="Picture 15">
            <a:extLst>
              <a:ext uri="{FF2B5EF4-FFF2-40B4-BE49-F238E27FC236}">
                <a16:creationId xmlns:a16="http://schemas.microsoft.com/office/drawing/2014/main" id="{66B77972-3E7F-094C-9AD1-84FC0064444C}"/>
              </a:ext>
            </a:extLst>
          </p:cNvPr>
          <p:cNvPicPr>
            <a:picLocks noChangeAspect="1"/>
          </p:cNvPicPr>
          <p:nvPr/>
        </p:nvPicPr>
        <p:blipFill>
          <a:blip r:embed="rId3"/>
          <a:stretch>
            <a:fillRect/>
          </a:stretch>
        </p:blipFill>
        <p:spPr>
          <a:xfrm>
            <a:off x="2151810" y="1914941"/>
            <a:ext cx="7888380" cy="4457699"/>
          </a:xfrm>
          <a:prstGeom prst="rect">
            <a:avLst/>
          </a:prstGeom>
        </p:spPr>
      </p:pic>
      <p:grpSp>
        <p:nvGrpSpPr>
          <p:cNvPr id="7" name="Group 6">
            <a:extLst>
              <a:ext uri="{FF2B5EF4-FFF2-40B4-BE49-F238E27FC236}">
                <a16:creationId xmlns:a16="http://schemas.microsoft.com/office/drawing/2014/main" id="{61795688-DD1E-454F-A7D5-620B92F42263}"/>
              </a:ext>
            </a:extLst>
          </p:cNvPr>
          <p:cNvGrpSpPr/>
          <p:nvPr/>
        </p:nvGrpSpPr>
        <p:grpSpPr>
          <a:xfrm>
            <a:off x="4736726" y="3976916"/>
            <a:ext cx="3137647" cy="2881084"/>
            <a:chOff x="4394946" y="1380565"/>
            <a:chExt cx="3137647" cy="2881084"/>
          </a:xfrm>
        </p:grpSpPr>
        <p:sp>
          <p:nvSpPr>
            <p:cNvPr id="8" name="Oval 7">
              <a:extLst>
                <a:ext uri="{FF2B5EF4-FFF2-40B4-BE49-F238E27FC236}">
                  <a16:creationId xmlns:a16="http://schemas.microsoft.com/office/drawing/2014/main" id="{B44338F4-D3C4-1E4D-9877-AC29066EBD11}"/>
                </a:ext>
              </a:extLst>
            </p:cNvPr>
            <p:cNvSpPr/>
            <p:nvPr/>
          </p:nvSpPr>
          <p:spPr>
            <a:xfrm>
              <a:off x="4394946" y="1380565"/>
              <a:ext cx="3137647" cy="2881084"/>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9ED665A0-D2FD-FE41-8239-A0C4ECA43AEC}"/>
                </a:ext>
              </a:extLst>
            </p:cNvPr>
            <p:cNvSpPr txBox="1"/>
            <p:nvPr/>
          </p:nvSpPr>
          <p:spPr>
            <a:xfrm>
              <a:off x="4834216" y="2268496"/>
              <a:ext cx="2259106" cy="1107996"/>
            </a:xfrm>
            <a:prstGeom prst="rect">
              <a:avLst/>
            </a:prstGeom>
            <a:noFill/>
          </p:spPr>
          <p:txBody>
            <a:bodyPr wrap="square" rtlCol="0">
              <a:spAutoFit/>
            </a:bodyPr>
            <a:lstStyle/>
            <a:p>
              <a:pPr algn="ctr"/>
              <a:r>
                <a:rPr lang="en-US" sz="3300" dirty="0"/>
                <a:t>1,241 Participants</a:t>
              </a:r>
            </a:p>
          </p:txBody>
        </p:sp>
      </p:grpSp>
      <p:grpSp>
        <p:nvGrpSpPr>
          <p:cNvPr id="14" name="Group 13">
            <a:extLst>
              <a:ext uri="{FF2B5EF4-FFF2-40B4-BE49-F238E27FC236}">
                <a16:creationId xmlns:a16="http://schemas.microsoft.com/office/drawing/2014/main" id="{58AE7883-2B91-8D4B-A947-F11E6E14EE18}"/>
              </a:ext>
            </a:extLst>
          </p:cNvPr>
          <p:cNvGrpSpPr/>
          <p:nvPr/>
        </p:nvGrpSpPr>
        <p:grpSpPr>
          <a:xfrm>
            <a:off x="9136024" y="2023682"/>
            <a:ext cx="3137647" cy="2881084"/>
            <a:chOff x="8216153" y="1311509"/>
            <a:chExt cx="3137647" cy="2881084"/>
          </a:xfrm>
        </p:grpSpPr>
        <p:sp>
          <p:nvSpPr>
            <p:cNvPr id="12" name="Oval 11">
              <a:extLst>
                <a:ext uri="{FF2B5EF4-FFF2-40B4-BE49-F238E27FC236}">
                  <a16:creationId xmlns:a16="http://schemas.microsoft.com/office/drawing/2014/main" id="{E2BF1750-9637-0544-A158-9E9615C55790}"/>
                </a:ext>
              </a:extLst>
            </p:cNvPr>
            <p:cNvSpPr/>
            <p:nvPr/>
          </p:nvSpPr>
          <p:spPr>
            <a:xfrm>
              <a:off x="8216153" y="1311509"/>
              <a:ext cx="3137647" cy="2881084"/>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C398F015-6C4F-9940-AD7F-94C7FE0B1A3C}"/>
                </a:ext>
              </a:extLst>
            </p:cNvPr>
            <p:cNvSpPr txBox="1"/>
            <p:nvPr/>
          </p:nvSpPr>
          <p:spPr>
            <a:xfrm>
              <a:off x="8655423" y="1654998"/>
              <a:ext cx="2259106" cy="2123658"/>
            </a:xfrm>
            <a:prstGeom prst="rect">
              <a:avLst/>
            </a:prstGeom>
            <a:noFill/>
          </p:spPr>
          <p:txBody>
            <a:bodyPr wrap="square" rtlCol="0">
              <a:spAutoFit/>
            </a:bodyPr>
            <a:lstStyle/>
            <a:p>
              <a:pPr algn="ctr"/>
              <a:r>
                <a:rPr lang="en-US" sz="3300" dirty="0"/>
                <a:t>97.96% Highly Satisfied/ Satisfied</a:t>
              </a:r>
            </a:p>
          </p:txBody>
        </p:sp>
      </p:grpSp>
      <p:grpSp>
        <p:nvGrpSpPr>
          <p:cNvPr id="6" name="Group 5">
            <a:extLst>
              <a:ext uri="{FF2B5EF4-FFF2-40B4-BE49-F238E27FC236}">
                <a16:creationId xmlns:a16="http://schemas.microsoft.com/office/drawing/2014/main" id="{60B08D36-274E-7A42-BF53-9C17F2EAEBA0}"/>
              </a:ext>
            </a:extLst>
          </p:cNvPr>
          <p:cNvGrpSpPr/>
          <p:nvPr/>
        </p:nvGrpSpPr>
        <p:grpSpPr>
          <a:xfrm>
            <a:off x="0" y="1795376"/>
            <a:ext cx="3137647" cy="2881084"/>
            <a:chOff x="573741" y="1380565"/>
            <a:chExt cx="3137647" cy="2881084"/>
          </a:xfrm>
        </p:grpSpPr>
        <p:sp>
          <p:nvSpPr>
            <p:cNvPr id="2" name="Oval 1">
              <a:extLst>
                <a:ext uri="{FF2B5EF4-FFF2-40B4-BE49-F238E27FC236}">
                  <a16:creationId xmlns:a16="http://schemas.microsoft.com/office/drawing/2014/main" id="{627DB150-BE54-3348-9122-03DAE903C682}"/>
                </a:ext>
              </a:extLst>
            </p:cNvPr>
            <p:cNvSpPr/>
            <p:nvPr/>
          </p:nvSpPr>
          <p:spPr>
            <a:xfrm>
              <a:off x="573741" y="1380565"/>
              <a:ext cx="3137647" cy="2881084"/>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C7186D4-88BC-D141-8E8C-12131F5DC139}"/>
                </a:ext>
              </a:extLst>
            </p:cNvPr>
            <p:cNvSpPr txBox="1"/>
            <p:nvPr/>
          </p:nvSpPr>
          <p:spPr>
            <a:xfrm>
              <a:off x="967494" y="1946278"/>
              <a:ext cx="2259106" cy="1615827"/>
            </a:xfrm>
            <a:prstGeom prst="rect">
              <a:avLst/>
            </a:prstGeom>
            <a:noFill/>
          </p:spPr>
          <p:txBody>
            <a:bodyPr wrap="square" rtlCol="0">
              <a:spAutoFit/>
            </a:bodyPr>
            <a:lstStyle/>
            <a:p>
              <a:pPr algn="ctr"/>
              <a:r>
                <a:rPr lang="en-US" sz="3300" dirty="0"/>
                <a:t>31 </a:t>
              </a:r>
            </a:p>
            <a:p>
              <a:pPr algn="ctr"/>
              <a:r>
                <a:rPr lang="en-US" sz="3300" dirty="0"/>
                <a:t>Web-Based Trainings</a:t>
              </a:r>
            </a:p>
          </p:txBody>
        </p:sp>
      </p:grpSp>
    </p:spTree>
    <p:extLst>
      <p:ext uri="{BB962C8B-B14F-4D97-AF65-F5344CB8AC3E}">
        <p14:creationId xmlns:p14="http://schemas.microsoft.com/office/powerpoint/2010/main" val="484234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AD3BF9-85E3-BD4F-93B5-202BDE569BDE}"/>
              </a:ext>
            </a:extLst>
          </p:cNvPr>
          <p:cNvPicPr>
            <a:picLocks noChangeAspect="1"/>
          </p:cNvPicPr>
          <p:nvPr/>
        </p:nvPicPr>
        <p:blipFill>
          <a:blip r:embed="rId3"/>
          <a:stretch>
            <a:fillRect/>
          </a:stretch>
        </p:blipFill>
        <p:spPr>
          <a:xfrm>
            <a:off x="1390650" y="254171"/>
            <a:ext cx="8629650" cy="6349657"/>
          </a:xfrm>
          <a:prstGeom prst="rect">
            <a:avLst/>
          </a:prstGeom>
        </p:spPr>
      </p:pic>
    </p:spTree>
    <p:extLst>
      <p:ext uri="{BB962C8B-B14F-4D97-AF65-F5344CB8AC3E}">
        <p14:creationId xmlns:p14="http://schemas.microsoft.com/office/powerpoint/2010/main" val="2115623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DE950AFC-2270-D241-9810-7C13E6CE08BC}"/>
              </a:ext>
            </a:extLst>
          </p:cNvPr>
          <p:cNvPicPr>
            <a:picLocks noGrp="1" noChangeAspect="1"/>
          </p:cNvPicPr>
          <p:nvPr>
            <p:ph idx="4294967295"/>
          </p:nvPr>
        </p:nvPicPr>
        <p:blipFill>
          <a:blip r:embed="rId2"/>
          <a:stretch>
            <a:fillRect/>
          </a:stretch>
        </p:blipFill>
        <p:spPr>
          <a:xfrm>
            <a:off x="392482" y="400050"/>
            <a:ext cx="11407035" cy="1772522"/>
          </a:xfrm>
        </p:spPr>
      </p:pic>
      <p:pic>
        <p:nvPicPr>
          <p:cNvPr id="11" name="Picture 10">
            <a:extLst>
              <a:ext uri="{FF2B5EF4-FFF2-40B4-BE49-F238E27FC236}">
                <a16:creationId xmlns:a16="http://schemas.microsoft.com/office/drawing/2014/main" id="{E1FA6343-3661-864D-B9A0-EFF398A089AC}"/>
              </a:ext>
            </a:extLst>
          </p:cNvPr>
          <p:cNvPicPr>
            <a:picLocks noChangeAspect="1"/>
          </p:cNvPicPr>
          <p:nvPr/>
        </p:nvPicPr>
        <p:blipFill>
          <a:blip r:embed="rId3"/>
          <a:stretch>
            <a:fillRect/>
          </a:stretch>
        </p:blipFill>
        <p:spPr>
          <a:xfrm>
            <a:off x="2654299" y="2360663"/>
            <a:ext cx="6883400" cy="4264522"/>
          </a:xfrm>
          <a:prstGeom prst="rect">
            <a:avLst/>
          </a:prstGeom>
        </p:spPr>
      </p:pic>
    </p:spTree>
    <p:extLst>
      <p:ext uri="{BB962C8B-B14F-4D97-AF65-F5344CB8AC3E}">
        <p14:creationId xmlns:p14="http://schemas.microsoft.com/office/powerpoint/2010/main" val="2892449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7AB86FB-585F-8143-B26C-7B62698109F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09334" y="308827"/>
            <a:ext cx="3773332" cy="2519622"/>
          </a:xfrm>
          <a:prstGeom prst="rect">
            <a:avLst/>
          </a:prstGeom>
        </p:spPr>
      </p:pic>
      <p:sp>
        <p:nvSpPr>
          <p:cNvPr id="3" name="Title 2">
            <a:extLst>
              <a:ext uri="{FF2B5EF4-FFF2-40B4-BE49-F238E27FC236}">
                <a16:creationId xmlns:a16="http://schemas.microsoft.com/office/drawing/2014/main" id="{9A513ECA-D98A-8E41-9D93-220D18C3F2BC}"/>
              </a:ext>
            </a:extLst>
          </p:cNvPr>
          <p:cNvSpPr>
            <a:spLocks noGrp="1"/>
          </p:cNvSpPr>
          <p:nvPr>
            <p:ph type="title"/>
          </p:nvPr>
        </p:nvSpPr>
        <p:spPr>
          <a:xfrm>
            <a:off x="336885" y="206418"/>
            <a:ext cx="10515600" cy="1325563"/>
          </a:xfrm>
        </p:spPr>
        <p:txBody>
          <a:bodyPr/>
          <a:lstStyle/>
          <a:p>
            <a:r>
              <a:rPr lang="en-US" b="1" dirty="0">
                <a:solidFill>
                  <a:schemeClr val="accent6">
                    <a:lumMod val="50000"/>
                  </a:schemeClr>
                </a:solidFill>
                <a:latin typeface="+mn-lt"/>
              </a:rPr>
              <a:t>New Schools!</a:t>
            </a:r>
          </a:p>
        </p:txBody>
      </p:sp>
      <p:sp>
        <p:nvSpPr>
          <p:cNvPr id="5" name="Punched Tape 4">
            <a:extLst>
              <a:ext uri="{FF2B5EF4-FFF2-40B4-BE49-F238E27FC236}">
                <a16:creationId xmlns:a16="http://schemas.microsoft.com/office/drawing/2014/main" id="{2FEEBB2C-D8CE-204D-A915-075CFBE3ABF3}"/>
              </a:ext>
            </a:extLst>
          </p:cNvPr>
          <p:cNvSpPr/>
          <p:nvPr/>
        </p:nvSpPr>
        <p:spPr>
          <a:xfrm>
            <a:off x="223842" y="4879396"/>
            <a:ext cx="3102454" cy="1741298"/>
          </a:xfrm>
          <a:prstGeom prst="flowChartPunchedTap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030C3AE-FE12-D94B-9E6F-7AF03600F890}"/>
              </a:ext>
            </a:extLst>
          </p:cNvPr>
          <p:cNvSpPr txBox="1"/>
          <p:nvPr/>
        </p:nvSpPr>
        <p:spPr>
          <a:xfrm>
            <a:off x="336885" y="5334546"/>
            <a:ext cx="2682457" cy="830997"/>
          </a:xfrm>
          <a:prstGeom prst="rect">
            <a:avLst/>
          </a:prstGeom>
          <a:noFill/>
        </p:spPr>
        <p:txBody>
          <a:bodyPr wrap="square" rtlCol="0">
            <a:spAutoFit/>
          </a:bodyPr>
          <a:lstStyle/>
          <a:p>
            <a:pPr algn="ctr"/>
            <a:r>
              <a:rPr lang="en-US" sz="4800" dirty="0">
                <a:solidFill>
                  <a:schemeClr val="accent6">
                    <a:lumMod val="50000"/>
                  </a:schemeClr>
                </a:solidFill>
              </a:rPr>
              <a:t>Chelsea</a:t>
            </a:r>
          </a:p>
        </p:txBody>
      </p:sp>
      <p:sp>
        <p:nvSpPr>
          <p:cNvPr id="7" name="Punched Tape 6">
            <a:extLst>
              <a:ext uri="{FF2B5EF4-FFF2-40B4-BE49-F238E27FC236}">
                <a16:creationId xmlns:a16="http://schemas.microsoft.com/office/drawing/2014/main" id="{EF25BAB3-D4BE-F04B-8847-7A54652E2B0D}"/>
              </a:ext>
            </a:extLst>
          </p:cNvPr>
          <p:cNvSpPr/>
          <p:nvPr/>
        </p:nvSpPr>
        <p:spPr>
          <a:xfrm>
            <a:off x="3439339" y="3632412"/>
            <a:ext cx="3262318" cy="1831024"/>
          </a:xfrm>
          <a:prstGeom prst="flowChartPunchedTap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D37B73A-5281-9C40-9781-8F8DDE95AF14}"/>
              </a:ext>
            </a:extLst>
          </p:cNvPr>
          <p:cNvSpPr txBox="1"/>
          <p:nvPr/>
        </p:nvSpPr>
        <p:spPr>
          <a:xfrm>
            <a:off x="3665426" y="4048399"/>
            <a:ext cx="2820681" cy="830997"/>
          </a:xfrm>
          <a:prstGeom prst="rect">
            <a:avLst/>
          </a:prstGeom>
          <a:noFill/>
        </p:spPr>
        <p:txBody>
          <a:bodyPr wrap="square" rtlCol="0">
            <a:spAutoFit/>
          </a:bodyPr>
          <a:lstStyle/>
          <a:p>
            <a:pPr algn="ctr"/>
            <a:r>
              <a:rPr lang="en-US" sz="4800" dirty="0">
                <a:solidFill>
                  <a:schemeClr val="accent6">
                    <a:lumMod val="50000"/>
                  </a:schemeClr>
                </a:solidFill>
              </a:rPr>
              <a:t>Tunbridge</a:t>
            </a:r>
          </a:p>
        </p:txBody>
      </p:sp>
      <p:sp>
        <p:nvSpPr>
          <p:cNvPr id="9" name="Punched Tape 8">
            <a:extLst>
              <a:ext uri="{FF2B5EF4-FFF2-40B4-BE49-F238E27FC236}">
                <a16:creationId xmlns:a16="http://schemas.microsoft.com/office/drawing/2014/main" id="{B35BCCA8-8D42-164F-BF4D-A7EA930EFF54}"/>
              </a:ext>
            </a:extLst>
          </p:cNvPr>
          <p:cNvSpPr/>
          <p:nvPr/>
        </p:nvSpPr>
        <p:spPr>
          <a:xfrm>
            <a:off x="8963891" y="3297845"/>
            <a:ext cx="2987051" cy="1676526"/>
          </a:xfrm>
          <a:prstGeom prst="flowChartPunchedTap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E498215-1403-BF43-8836-5963B5AA81A1}"/>
              </a:ext>
            </a:extLst>
          </p:cNvPr>
          <p:cNvSpPr txBox="1"/>
          <p:nvPr/>
        </p:nvSpPr>
        <p:spPr>
          <a:xfrm>
            <a:off x="8963891" y="3631535"/>
            <a:ext cx="2962703" cy="830997"/>
          </a:xfrm>
          <a:prstGeom prst="rect">
            <a:avLst/>
          </a:prstGeom>
          <a:noFill/>
        </p:spPr>
        <p:txBody>
          <a:bodyPr wrap="square" rtlCol="0">
            <a:spAutoFit/>
          </a:bodyPr>
          <a:lstStyle/>
          <a:p>
            <a:pPr algn="ctr"/>
            <a:r>
              <a:rPr lang="en-US" sz="4800" dirty="0">
                <a:solidFill>
                  <a:schemeClr val="accent6">
                    <a:lumMod val="50000"/>
                  </a:schemeClr>
                </a:solidFill>
              </a:rPr>
              <a:t>Barre City</a:t>
            </a:r>
          </a:p>
        </p:txBody>
      </p:sp>
      <p:sp>
        <p:nvSpPr>
          <p:cNvPr id="11" name="Punched Tape 10">
            <a:extLst>
              <a:ext uri="{FF2B5EF4-FFF2-40B4-BE49-F238E27FC236}">
                <a16:creationId xmlns:a16="http://schemas.microsoft.com/office/drawing/2014/main" id="{4E52249B-4B53-294B-BC4A-2572D01029CC}"/>
              </a:ext>
            </a:extLst>
          </p:cNvPr>
          <p:cNvSpPr/>
          <p:nvPr/>
        </p:nvSpPr>
        <p:spPr>
          <a:xfrm>
            <a:off x="6814700" y="5038077"/>
            <a:ext cx="2987051" cy="1676526"/>
          </a:xfrm>
          <a:prstGeom prst="flowChartPunchedTap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7CEB1AD-C661-AC45-AC2F-D6E5BCDCFA2A}"/>
              </a:ext>
            </a:extLst>
          </p:cNvPr>
          <p:cNvSpPr txBox="1"/>
          <p:nvPr/>
        </p:nvSpPr>
        <p:spPr>
          <a:xfrm>
            <a:off x="6814700" y="5371767"/>
            <a:ext cx="2962703" cy="830997"/>
          </a:xfrm>
          <a:prstGeom prst="rect">
            <a:avLst/>
          </a:prstGeom>
          <a:noFill/>
        </p:spPr>
        <p:txBody>
          <a:bodyPr wrap="square" rtlCol="0">
            <a:spAutoFit/>
          </a:bodyPr>
          <a:lstStyle/>
          <a:p>
            <a:pPr algn="ctr"/>
            <a:r>
              <a:rPr lang="en-US" sz="4800" dirty="0">
                <a:solidFill>
                  <a:schemeClr val="accent6">
                    <a:lumMod val="50000"/>
                  </a:schemeClr>
                </a:solidFill>
              </a:rPr>
              <a:t>WRVMS</a:t>
            </a:r>
          </a:p>
        </p:txBody>
      </p:sp>
    </p:spTree>
    <p:extLst>
      <p:ext uri="{BB962C8B-B14F-4D97-AF65-F5344CB8AC3E}">
        <p14:creationId xmlns:p14="http://schemas.microsoft.com/office/powerpoint/2010/main" val="901570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E70D9AF-75BE-0A49-8F0E-01E3BFBA06A8}"/>
              </a:ext>
            </a:extLst>
          </p:cNvPr>
          <p:cNvSpPr>
            <a:spLocks noGrp="1"/>
          </p:cNvSpPr>
          <p:nvPr>
            <p:ph type="title"/>
          </p:nvPr>
        </p:nvSpPr>
        <p:spPr/>
        <p:txBody>
          <a:bodyPr>
            <a:normAutofit/>
          </a:bodyPr>
          <a:lstStyle/>
          <a:p>
            <a:r>
              <a:rPr lang="en-US" sz="6600" b="1" dirty="0">
                <a:solidFill>
                  <a:schemeClr val="accent6">
                    <a:lumMod val="50000"/>
                  </a:schemeClr>
                </a:solidFill>
                <a:latin typeface="+mn-lt"/>
              </a:rPr>
              <a:t>VTPBIS Acknowledgements  </a:t>
            </a:r>
          </a:p>
        </p:txBody>
      </p:sp>
      <p:sp>
        <p:nvSpPr>
          <p:cNvPr id="14" name="TextBox 13">
            <a:extLst>
              <a:ext uri="{FF2B5EF4-FFF2-40B4-BE49-F238E27FC236}">
                <a16:creationId xmlns:a16="http://schemas.microsoft.com/office/drawing/2014/main" id="{C7C12CAB-E17B-374B-A90A-FB662245606E}"/>
              </a:ext>
            </a:extLst>
          </p:cNvPr>
          <p:cNvSpPr txBox="1"/>
          <p:nvPr/>
        </p:nvSpPr>
        <p:spPr>
          <a:xfrm>
            <a:off x="1243427" y="2869134"/>
            <a:ext cx="4699247" cy="1446550"/>
          </a:xfrm>
          <a:prstGeom prst="rect">
            <a:avLst/>
          </a:prstGeom>
          <a:noFill/>
        </p:spPr>
        <p:txBody>
          <a:bodyPr wrap="square" rtlCol="0">
            <a:spAutoFit/>
          </a:bodyPr>
          <a:lstStyle/>
          <a:p>
            <a:pPr algn="ctr"/>
            <a:r>
              <a:rPr lang="en-US" sz="4400" dirty="0"/>
              <a:t>43 VTPBIS schools recognized</a:t>
            </a:r>
          </a:p>
        </p:txBody>
      </p:sp>
      <p:pic>
        <p:nvPicPr>
          <p:cNvPr id="3" name="Picture 2" descr="Text&#10;&#10;Description automatically generated">
            <a:extLst>
              <a:ext uri="{FF2B5EF4-FFF2-40B4-BE49-F238E27FC236}">
                <a16:creationId xmlns:a16="http://schemas.microsoft.com/office/drawing/2014/main" id="{DAEEE071-886A-5B4F-A8C8-D9CD7D4FFE09}"/>
              </a:ext>
            </a:extLst>
          </p:cNvPr>
          <p:cNvPicPr>
            <a:picLocks noChangeAspect="1"/>
          </p:cNvPicPr>
          <p:nvPr/>
        </p:nvPicPr>
        <p:blipFill rotWithShape="1">
          <a:blip r:embed="rId3"/>
          <a:srcRect l="12164" t="34093"/>
          <a:stretch/>
        </p:blipFill>
        <p:spPr>
          <a:xfrm rot="5400000">
            <a:off x="6573350" y="2724140"/>
            <a:ext cx="4727049" cy="2660145"/>
          </a:xfrm>
          <a:prstGeom prst="rect">
            <a:avLst/>
          </a:prstGeom>
        </p:spPr>
      </p:pic>
    </p:spTree>
    <p:extLst>
      <p:ext uri="{BB962C8B-B14F-4D97-AF65-F5344CB8AC3E}">
        <p14:creationId xmlns:p14="http://schemas.microsoft.com/office/powerpoint/2010/main" val="182039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C6412-8782-B24A-BB31-DFA19A1F6F8C}"/>
              </a:ext>
            </a:extLst>
          </p:cNvPr>
          <p:cNvSpPr>
            <a:spLocks noGrp="1"/>
          </p:cNvSpPr>
          <p:nvPr>
            <p:ph type="title"/>
          </p:nvPr>
        </p:nvSpPr>
        <p:spPr/>
        <p:txBody>
          <a:bodyPr/>
          <a:lstStyle/>
          <a:p>
            <a:r>
              <a:rPr lang="en-US" b="1" dirty="0">
                <a:solidFill>
                  <a:schemeClr val="accent6">
                    <a:lumMod val="50000"/>
                  </a:schemeClr>
                </a:solidFill>
              </a:rPr>
              <a:t>VTPBIS Acknowledgements </a:t>
            </a:r>
            <a:endParaRPr lang="en-US" dirty="0"/>
          </a:p>
        </p:txBody>
      </p:sp>
      <p:sp>
        <p:nvSpPr>
          <p:cNvPr id="3" name="Content Placeholder 2">
            <a:extLst>
              <a:ext uri="{FF2B5EF4-FFF2-40B4-BE49-F238E27FC236}">
                <a16:creationId xmlns:a16="http://schemas.microsoft.com/office/drawing/2014/main" id="{B1037744-6BE7-B04F-8AF6-FF44B57EA529}"/>
              </a:ext>
            </a:extLst>
          </p:cNvPr>
          <p:cNvSpPr>
            <a:spLocks noGrp="1"/>
          </p:cNvSpPr>
          <p:nvPr>
            <p:ph sz="half" idx="1"/>
          </p:nvPr>
        </p:nvSpPr>
        <p:spPr>
          <a:xfrm>
            <a:off x="336884" y="1690688"/>
            <a:ext cx="2867526" cy="4351338"/>
          </a:xfrm>
        </p:spPr>
        <p:txBody>
          <a:bodyPr>
            <a:noAutofit/>
          </a:bodyPr>
          <a:lstStyle/>
          <a:p>
            <a:pPr>
              <a:lnSpc>
                <a:spcPct val="100000"/>
              </a:lnSpc>
            </a:pPr>
            <a:r>
              <a:rPr lang="en-US" sz="1800" dirty="0"/>
              <a:t>Allen Brook </a:t>
            </a:r>
          </a:p>
          <a:p>
            <a:pPr>
              <a:lnSpc>
                <a:spcPct val="100000"/>
              </a:lnSpc>
            </a:pPr>
            <a:r>
              <a:rPr lang="en-US" sz="1800" dirty="0"/>
              <a:t>Barnet </a:t>
            </a:r>
          </a:p>
          <a:p>
            <a:pPr>
              <a:lnSpc>
                <a:spcPct val="100000"/>
              </a:lnSpc>
            </a:pPr>
            <a:r>
              <a:rPr lang="en-US" sz="1800" dirty="0"/>
              <a:t>Benson Village </a:t>
            </a:r>
          </a:p>
          <a:p>
            <a:pPr>
              <a:lnSpc>
                <a:spcPct val="100000"/>
              </a:lnSpc>
            </a:pPr>
            <a:r>
              <a:rPr lang="en-US" sz="1800" dirty="0"/>
              <a:t>Blue Mountain Union</a:t>
            </a:r>
          </a:p>
          <a:p>
            <a:pPr>
              <a:lnSpc>
                <a:spcPct val="100000"/>
              </a:lnSpc>
            </a:pPr>
            <a:r>
              <a:rPr lang="en-US" sz="1800" dirty="0" err="1"/>
              <a:t>Brownington</a:t>
            </a:r>
            <a:r>
              <a:rPr lang="en-US" sz="1800" dirty="0"/>
              <a:t> Central </a:t>
            </a:r>
          </a:p>
          <a:p>
            <a:pPr>
              <a:lnSpc>
                <a:spcPct val="100000"/>
              </a:lnSpc>
            </a:pPr>
            <a:r>
              <a:rPr lang="en-US" sz="1800" dirty="0"/>
              <a:t>Cabot </a:t>
            </a:r>
          </a:p>
          <a:p>
            <a:pPr>
              <a:lnSpc>
                <a:spcPct val="100000"/>
              </a:lnSpc>
            </a:pPr>
            <a:r>
              <a:rPr lang="en-US" sz="1800" dirty="0"/>
              <a:t>Castleton Elementary</a:t>
            </a:r>
          </a:p>
          <a:p>
            <a:pPr>
              <a:lnSpc>
                <a:spcPct val="100000"/>
              </a:lnSpc>
            </a:pPr>
            <a:r>
              <a:rPr lang="en-US" sz="1800" dirty="0"/>
              <a:t>Castleton Village </a:t>
            </a:r>
          </a:p>
          <a:p>
            <a:pPr>
              <a:lnSpc>
                <a:spcPct val="100000"/>
              </a:lnSpc>
            </a:pPr>
            <a:r>
              <a:rPr lang="en-US" sz="1800" dirty="0"/>
              <a:t>Concord</a:t>
            </a:r>
          </a:p>
          <a:p>
            <a:pPr>
              <a:lnSpc>
                <a:spcPct val="100000"/>
              </a:lnSpc>
            </a:pPr>
            <a:r>
              <a:rPr lang="en-US" sz="1800" dirty="0"/>
              <a:t>Derby </a:t>
            </a:r>
          </a:p>
          <a:p>
            <a:pPr>
              <a:lnSpc>
                <a:spcPct val="100000"/>
              </a:lnSpc>
            </a:pPr>
            <a:r>
              <a:rPr lang="en-US" sz="1800" dirty="0"/>
              <a:t>Dothan Brook</a:t>
            </a:r>
          </a:p>
        </p:txBody>
      </p:sp>
      <p:sp>
        <p:nvSpPr>
          <p:cNvPr id="4" name="Content Placeholder 3">
            <a:extLst>
              <a:ext uri="{FF2B5EF4-FFF2-40B4-BE49-F238E27FC236}">
                <a16:creationId xmlns:a16="http://schemas.microsoft.com/office/drawing/2014/main" id="{274D46A5-358E-E74C-B337-8F3B2C2FBC64}"/>
              </a:ext>
            </a:extLst>
          </p:cNvPr>
          <p:cNvSpPr>
            <a:spLocks noGrp="1"/>
          </p:cNvSpPr>
          <p:nvPr>
            <p:ph sz="half" idx="2"/>
          </p:nvPr>
        </p:nvSpPr>
        <p:spPr>
          <a:xfrm>
            <a:off x="9400674" y="1703555"/>
            <a:ext cx="2454442" cy="4351338"/>
          </a:xfrm>
        </p:spPr>
        <p:txBody>
          <a:bodyPr>
            <a:noAutofit/>
          </a:bodyPr>
          <a:lstStyle/>
          <a:p>
            <a:r>
              <a:rPr lang="en-US" sz="1800" dirty="0"/>
              <a:t>Sheldon Elementary</a:t>
            </a:r>
          </a:p>
          <a:p>
            <a:r>
              <a:rPr lang="en-US" sz="1800" dirty="0"/>
              <a:t>Stowe Elementary </a:t>
            </a:r>
          </a:p>
          <a:p>
            <a:r>
              <a:rPr lang="en-US" sz="1800" dirty="0"/>
              <a:t>Summit Street</a:t>
            </a:r>
          </a:p>
          <a:p>
            <a:r>
              <a:rPr lang="en-US" sz="1800" dirty="0"/>
              <a:t>Sunderland</a:t>
            </a:r>
          </a:p>
          <a:p>
            <a:r>
              <a:rPr lang="en-US" sz="1800" dirty="0"/>
              <a:t>Vergennes Union Elementary </a:t>
            </a:r>
          </a:p>
          <a:p>
            <a:r>
              <a:rPr lang="en-US" sz="1800" dirty="0"/>
              <a:t>Walden </a:t>
            </a:r>
          </a:p>
          <a:p>
            <a:r>
              <a:rPr lang="en-US" sz="1800" dirty="0"/>
              <a:t>Waterville Elementary</a:t>
            </a:r>
          </a:p>
          <a:p>
            <a:r>
              <a:rPr lang="en-US" sz="1800" dirty="0"/>
              <a:t>Wells Village</a:t>
            </a:r>
          </a:p>
          <a:p>
            <a:r>
              <a:rPr lang="en-US" sz="1800" dirty="0"/>
              <a:t>White River Valley</a:t>
            </a:r>
          </a:p>
          <a:p>
            <a:r>
              <a:rPr lang="en-US" sz="1800" dirty="0"/>
              <a:t>Windsor Schools </a:t>
            </a:r>
          </a:p>
          <a:p>
            <a:r>
              <a:rPr lang="en-US" sz="1800" dirty="0"/>
              <a:t>Wolcott Elementary</a:t>
            </a:r>
          </a:p>
          <a:p>
            <a:endParaRPr lang="en-US" sz="1800" dirty="0"/>
          </a:p>
          <a:p>
            <a:endParaRPr lang="en-US" sz="1800" dirty="0"/>
          </a:p>
        </p:txBody>
      </p:sp>
      <p:sp>
        <p:nvSpPr>
          <p:cNvPr id="5" name="Content Placeholder 2">
            <a:extLst>
              <a:ext uri="{FF2B5EF4-FFF2-40B4-BE49-F238E27FC236}">
                <a16:creationId xmlns:a16="http://schemas.microsoft.com/office/drawing/2014/main" id="{7250EF45-DC44-3F4C-B388-5D9D98677517}"/>
              </a:ext>
            </a:extLst>
          </p:cNvPr>
          <p:cNvSpPr txBox="1">
            <a:spLocks/>
          </p:cNvSpPr>
          <p:nvPr/>
        </p:nvSpPr>
        <p:spPr>
          <a:xfrm>
            <a:off x="3429000" y="1690688"/>
            <a:ext cx="2867526"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pPr>
            <a:r>
              <a:rPr lang="en-US" sz="1800" dirty="0"/>
              <a:t>Gertrude Chamberlin</a:t>
            </a:r>
          </a:p>
          <a:p>
            <a:pPr>
              <a:lnSpc>
                <a:spcPct val="100000"/>
              </a:lnSpc>
            </a:pPr>
            <a:r>
              <a:rPr lang="en-US" sz="1800" dirty="0"/>
              <a:t>Grand Isle </a:t>
            </a:r>
          </a:p>
          <a:p>
            <a:pPr>
              <a:lnSpc>
                <a:spcPct val="100000"/>
              </a:lnSpc>
            </a:pPr>
            <a:r>
              <a:rPr lang="en-US" sz="1800" dirty="0"/>
              <a:t>Green Street </a:t>
            </a:r>
          </a:p>
          <a:p>
            <a:pPr>
              <a:lnSpc>
                <a:spcPct val="100000"/>
              </a:lnSpc>
            </a:pPr>
            <a:r>
              <a:rPr lang="en-US" sz="1800" dirty="0"/>
              <a:t>Guilford</a:t>
            </a:r>
          </a:p>
          <a:p>
            <a:pPr>
              <a:lnSpc>
                <a:spcPct val="100000"/>
              </a:lnSpc>
            </a:pPr>
            <a:r>
              <a:rPr lang="en-US" sz="1800" dirty="0"/>
              <a:t>Hartland Elementary </a:t>
            </a:r>
          </a:p>
          <a:p>
            <a:pPr>
              <a:lnSpc>
                <a:spcPct val="100000"/>
              </a:lnSpc>
            </a:pPr>
            <a:r>
              <a:rPr lang="en-US" sz="1800" dirty="0"/>
              <a:t>Hyde Park Elementary </a:t>
            </a:r>
          </a:p>
          <a:p>
            <a:pPr>
              <a:lnSpc>
                <a:spcPct val="100000"/>
              </a:lnSpc>
            </a:pPr>
            <a:r>
              <a:rPr lang="en-US" sz="1800" dirty="0"/>
              <a:t>Killington Elementary</a:t>
            </a:r>
          </a:p>
          <a:p>
            <a:pPr>
              <a:lnSpc>
                <a:spcPct val="100000"/>
              </a:lnSpc>
            </a:pPr>
            <a:r>
              <a:rPr lang="en-US" sz="1800" dirty="0" err="1"/>
              <a:t>Kurn</a:t>
            </a:r>
            <a:r>
              <a:rPr lang="en-US" sz="1800" dirty="0"/>
              <a:t> Hattin</a:t>
            </a:r>
          </a:p>
          <a:p>
            <a:pPr>
              <a:lnSpc>
                <a:spcPct val="100000"/>
              </a:lnSpc>
            </a:pPr>
            <a:r>
              <a:rPr lang="en-US" sz="1800" dirty="0"/>
              <a:t>Lakeview Elementary</a:t>
            </a:r>
          </a:p>
          <a:p>
            <a:pPr>
              <a:lnSpc>
                <a:spcPct val="100000"/>
              </a:lnSpc>
            </a:pPr>
            <a:r>
              <a:rPr lang="en-US" sz="1800" dirty="0"/>
              <a:t>Middletown Springs</a:t>
            </a:r>
          </a:p>
          <a:p>
            <a:pPr>
              <a:lnSpc>
                <a:spcPct val="100000"/>
              </a:lnSpc>
            </a:pPr>
            <a:r>
              <a:rPr lang="en-US" sz="1800" dirty="0"/>
              <a:t>Miller's Run School</a:t>
            </a:r>
          </a:p>
        </p:txBody>
      </p:sp>
      <p:sp>
        <p:nvSpPr>
          <p:cNvPr id="6" name="Content Placeholder 3">
            <a:extLst>
              <a:ext uri="{FF2B5EF4-FFF2-40B4-BE49-F238E27FC236}">
                <a16:creationId xmlns:a16="http://schemas.microsoft.com/office/drawing/2014/main" id="{506FC03A-03D1-6F40-AD79-6848D2333EAC}"/>
              </a:ext>
            </a:extLst>
          </p:cNvPr>
          <p:cNvSpPr txBox="1">
            <a:spLocks/>
          </p:cNvSpPr>
          <p:nvPr/>
        </p:nvSpPr>
        <p:spPr>
          <a:xfrm>
            <a:off x="6521116" y="1703555"/>
            <a:ext cx="2454442"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pPr>
            <a:r>
              <a:rPr lang="en-US" sz="1800" dirty="0"/>
              <a:t>Monkton</a:t>
            </a:r>
          </a:p>
          <a:p>
            <a:pPr>
              <a:lnSpc>
                <a:spcPct val="100000"/>
              </a:lnSpc>
            </a:pPr>
            <a:r>
              <a:rPr lang="en-US" sz="1800" dirty="0"/>
              <a:t>Newport Town</a:t>
            </a:r>
          </a:p>
          <a:p>
            <a:pPr>
              <a:lnSpc>
                <a:spcPct val="100000"/>
              </a:lnSpc>
            </a:pPr>
            <a:r>
              <a:rPr lang="en-US" sz="1800" dirty="0"/>
              <a:t>Orchard</a:t>
            </a:r>
          </a:p>
          <a:p>
            <a:pPr>
              <a:lnSpc>
                <a:spcPct val="100000"/>
              </a:lnSpc>
            </a:pPr>
            <a:r>
              <a:rPr lang="en-US" sz="1800" dirty="0"/>
              <a:t>Orwell Village </a:t>
            </a:r>
          </a:p>
          <a:p>
            <a:pPr>
              <a:lnSpc>
                <a:spcPct val="100000"/>
              </a:lnSpc>
            </a:pPr>
            <a:r>
              <a:rPr lang="en-US" sz="1800" dirty="0" err="1"/>
              <a:t>Ottauquechee</a:t>
            </a:r>
            <a:r>
              <a:rPr lang="en-US" sz="1800" dirty="0"/>
              <a:t> </a:t>
            </a:r>
          </a:p>
          <a:p>
            <a:pPr>
              <a:lnSpc>
                <a:spcPct val="100000"/>
              </a:lnSpc>
            </a:pPr>
            <a:r>
              <a:rPr lang="en-US" sz="1800" dirty="0"/>
              <a:t>Peoples Academy Middle Level</a:t>
            </a:r>
          </a:p>
          <a:p>
            <a:pPr>
              <a:lnSpc>
                <a:spcPct val="100000"/>
              </a:lnSpc>
            </a:pPr>
            <a:r>
              <a:rPr lang="en-US" sz="1800" dirty="0"/>
              <a:t>Porters Point </a:t>
            </a:r>
          </a:p>
          <a:p>
            <a:pPr>
              <a:lnSpc>
                <a:spcPct val="100000"/>
              </a:lnSpc>
            </a:pPr>
            <a:r>
              <a:rPr lang="en-US" sz="1800" dirty="0"/>
              <a:t>Poultney Elementary</a:t>
            </a:r>
          </a:p>
          <a:p>
            <a:pPr>
              <a:lnSpc>
                <a:spcPct val="100000"/>
              </a:lnSpc>
            </a:pPr>
            <a:r>
              <a:rPr lang="en-US" sz="1800" dirty="0"/>
              <a:t>Rutland Intermediate</a:t>
            </a:r>
          </a:p>
          <a:p>
            <a:pPr>
              <a:lnSpc>
                <a:spcPct val="100000"/>
              </a:lnSpc>
            </a:pPr>
            <a:r>
              <a:rPr lang="en-US" sz="1800" dirty="0"/>
              <a:t>Shelburne</a:t>
            </a:r>
          </a:p>
        </p:txBody>
      </p:sp>
    </p:spTree>
    <p:extLst>
      <p:ext uri="{BB962C8B-B14F-4D97-AF65-F5344CB8AC3E}">
        <p14:creationId xmlns:p14="http://schemas.microsoft.com/office/powerpoint/2010/main" val="872310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B41B747-2483-2646-9CE0-DE7CBE23999B}"/>
              </a:ext>
            </a:extLst>
          </p:cNvPr>
          <p:cNvSpPr>
            <a:spLocks noGrp="1"/>
          </p:cNvSpPr>
          <p:nvPr>
            <p:ph sz="half" idx="4294967295"/>
          </p:nvPr>
        </p:nvSpPr>
        <p:spPr>
          <a:xfrm>
            <a:off x="1866899" y="285750"/>
            <a:ext cx="9048751" cy="1276351"/>
          </a:xfrm>
        </p:spPr>
        <p:txBody>
          <a:bodyPr>
            <a:normAutofit lnSpcReduction="10000"/>
          </a:bodyPr>
          <a:lstStyle/>
          <a:p>
            <a:pPr marL="0" indent="0" algn="ctr">
              <a:buNone/>
            </a:pPr>
            <a:endParaRPr lang="en-US" sz="4000" b="1" dirty="0">
              <a:solidFill>
                <a:schemeClr val="accent6">
                  <a:lumMod val="50000"/>
                </a:schemeClr>
              </a:solidFill>
            </a:endParaRPr>
          </a:p>
          <a:p>
            <a:pPr marL="0" indent="0" algn="ctr">
              <a:buNone/>
            </a:pPr>
            <a:r>
              <a:rPr lang="en-US" sz="4000" b="1" dirty="0">
                <a:solidFill>
                  <a:schemeClr val="accent6">
                    <a:lumMod val="50000"/>
                  </a:schemeClr>
                </a:solidFill>
              </a:rPr>
              <a:t>2021-22 VTPBIS Action Plan</a:t>
            </a:r>
            <a:endParaRPr lang="en-US" sz="4000" dirty="0"/>
          </a:p>
        </p:txBody>
      </p:sp>
      <p:pic>
        <p:nvPicPr>
          <p:cNvPr id="11" name="Content Placeholder 10">
            <a:extLst>
              <a:ext uri="{FF2B5EF4-FFF2-40B4-BE49-F238E27FC236}">
                <a16:creationId xmlns:a16="http://schemas.microsoft.com/office/drawing/2014/main" id="{6403FDBB-8ADD-6745-8896-D5B3FA9F92B3}"/>
              </a:ext>
            </a:extLst>
          </p:cNvPr>
          <p:cNvPicPr>
            <a:picLocks noGrp="1" noChangeAspect="1"/>
          </p:cNvPicPr>
          <p:nvPr>
            <p:ph sz="half" idx="4294967295"/>
          </p:nvPr>
        </p:nvPicPr>
        <p:blipFill>
          <a:blip r:embed="rId2"/>
          <a:stretch>
            <a:fillRect/>
          </a:stretch>
        </p:blipFill>
        <p:spPr>
          <a:xfrm>
            <a:off x="0" y="1825625"/>
            <a:ext cx="3573463" cy="2998788"/>
          </a:xfrm>
        </p:spPr>
      </p:pic>
      <p:pic>
        <p:nvPicPr>
          <p:cNvPr id="14" name="Picture 13">
            <a:extLst>
              <a:ext uri="{FF2B5EF4-FFF2-40B4-BE49-F238E27FC236}">
                <a16:creationId xmlns:a16="http://schemas.microsoft.com/office/drawing/2014/main" id="{E6192889-6F9E-C74F-90C9-FAC275E56069}"/>
              </a:ext>
            </a:extLst>
          </p:cNvPr>
          <p:cNvPicPr>
            <a:picLocks noChangeAspect="1"/>
          </p:cNvPicPr>
          <p:nvPr/>
        </p:nvPicPr>
        <p:blipFill>
          <a:blip r:embed="rId3"/>
          <a:stretch>
            <a:fillRect/>
          </a:stretch>
        </p:blipFill>
        <p:spPr>
          <a:xfrm>
            <a:off x="3668573" y="1825397"/>
            <a:ext cx="3887582" cy="2998440"/>
          </a:xfrm>
          <a:prstGeom prst="rect">
            <a:avLst/>
          </a:prstGeom>
        </p:spPr>
      </p:pic>
      <p:pic>
        <p:nvPicPr>
          <p:cNvPr id="17" name="Picture 16">
            <a:extLst>
              <a:ext uri="{FF2B5EF4-FFF2-40B4-BE49-F238E27FC236}">
                <a16:creationId xmlns:a16="http://schemas.microsoft.com/office/drawing/2014/main" id="{82025B71-5D58-5044-8627-991FC36AF9B7}"/>
              </a:ext>
            </a:extLst>
          </p:cNvPr>
          <p:cNvPicPr>
            <a:picLocks noChangeAspect="1"/>
          </p:cNvPicPr>
          <p:nvPr/>
        </p:nvPicPr>
        <p:blipFill>
          <a:blip r:embed="rId4"/>
          <a:stretch>
            <a:fillRect/>
          </a:stretch>
        </p:blipFill>
        <p:spPr>
          <a:xfrm>
            <a:off x="7651265" y="1825397"/>
            <a:ext cx="4508766" cy="2998440"/>
          </a:xfrm>
          <a:prstGeom prst="rect">
            <a:avLst/>
          </a:prstGeom>
        </p:spPr>
      </p:pic>
    </p:spTree>
    <p:extLst>
      <p:ext uri="{BB962C8B-B14F-4D97-AF65-F5344CB8AC3E}">
        <p14:creationId xmlns:p14="http://schemas.microsoft.com/office/powerpoint/2010/main" val="2524144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FE7952-2716-344F-B89A-BAF1183D42C3}"/>
              </a:ext>
            </a:extLst>
          </p:cNvPr>
          <p:cNvSpPr>
            <a:spLocks noGrp="1"/>
          </p:cNvSpPr>
          <p:nvPr>
            <p:ph idx="1"/>
          </p:nvPr>
        </p:nvSpPr>
        <p:spPr/>
        <p:txBody>
          <a:bodyPr>
            <a:normAutofit/>
          </a:bodyPr>
          <a:lstStyle/>
          <a:p>
            <a:r>
              <a:rPr lang="en-US" dirty="0">
                <a:hlinkClick r:id="rId2" tooltip="Crisis Prevention and Intervention (CPI) – October"/>
              </a:rPr>
              <a:t>Crisis Prevention and Intervention (CPI)</a:t>
            </a:r>
            <a:r>
              <a:rPr lang="en-US" dirty="0"/>
              <a:t> – Oct. 19</a:t>
            </a:r>
          </a:p>
          <a:p>
            <a:r>
              <a:rPr lang="en-US" dirty="0">
                <a:hlinkClick r:id="rId3" tooltip="Data Day Webinar"/>
              </a:rPr>
              <a:t>Data Day Webinar</a:t>
            </a:r>
            <a:r>
              <a:rPr lang="en-US" dirty="0"/>
              <a:t> – Oct. 20 </a:t>
            </a:r>
          </a:p>
          <a:p>
            <a:r>
              <a:rPr lang="en-US" dirty="0">
                <a:hlinkClick r:id="rId4" tooltip="Relationship Building &amp; De-escalation Skills"/>
              </a:rPr>
              <a:t>Relationship Building &amp; De-escalation Skills</a:t>
            </a:r>
            <a:r>
              <a:rPr lang="en-US" dirty="0"/>
              <a:t> – Oct. 22 – </a:t>
            </a:r>
            <a:r>
              <a:rPr lang="en-US" dirty="0">
                <a:solidFill>
                  <a:srgbClr val="FF0000"/>
                </a:solidFill>
              </a:rPr>
              <a:t>now virtual</a:t>
            </a:r>
          </a:p>
          <a:p>
            <a:r>
              <a:rPr lang="en-US" dirty="0">
                <a:hlinkClick r:id="rId5" tooltip="Intro to Restorative Practices within MTSS"/>
              </a:rPr>
              <a:t>Intro to Restorative Practices within MTSS</a:t>
            </a:r>
            <a:r>
              <a:rPr lang="en-US" dirty="0"/>
              <a:t> – Oct. 29 – </a:t>
            </a:r>
            <a:r>
              <a:rPr lang="en-US" dirty="0">
                <a:solidFill>
                  <a:srgbClr val="FF0000"/>
                </a:solidFill>
              </a:rPr>
              <a:t>now virtual</a:t>
            </a:r>
          </a:p>
          <a:p>
            <a:r>
              <a:rPr lang="en-US" dirty="0">
                <a:hlinkClick r:id="rId6" tooltip="Understanding and Practicing Function-Based Thinking"/>
              </a:rPr>
              <a:t>Understanding + Practicing Function-Based Thinking Webinar</a:t>
            </a:r>
            <a:r>
              <a:rPr lang="en-US" dirty="0"/>
              <a:t> - Nov. 3</a:t>
            </a:r>
          </a:p>
          <a:p>
            <a:pPr marL="0" indent="0">
              <a:buNone/>
            </a:pPr>
            <a:endParaRPr lang="en-US" dirty="0"/>
          </a:p>
          <a:p>
            <a:r>
              <a:rPr lang="en-US" dirty="0"/>
              <a:t>For all events, see our </a:t>
            </a:r>
            <a:r>
              <a:rPr lang="en-US" dirty="0">
                <a:hlinkClick r:id="rId7"/>
              </a:rPr>
              <a:t>PD Calendar</a:t>
            </a:r>
            <a:endParaRPr lang="en-US" dirty="0"/>
          </a:p>
          <a:p>
            <a:endParaRPr lang="en-US" dirty="0"/>
          </a:p>
        </p:txBody>
      </p:sp>
      <p:sp>
        <p:nvSpPr>
          <p:cNvPr id="5" name="Title 4">
            <a:extLst>
              <a:ext uri="{FF2B5EF4-FFF2-40B4-BE49-F238E27FC236}">
                <a16:creationId xmlns:a16="http://schemas.microsoft.com/office/drawing/2014/main" id="{EE98BC1D-596A-A44E-9C76-70728912C383}"/>
              </a:ext>
            </a:extLst>
          </p:cNvPr>
          <p:cNvSpPr>
            <a:spLocks noGrp="1"/>
          </p:cNvSpPr>
          <p:nvPr>
            <p:ph type="title"/>
          </p:nvPr>
        </p:nvSpPr>
        <p:spPr/>
        <p:txBody>
          <a:bodyPr>
            <a:normAutofit/>
          </a:bodyPr>
          <a:lstStyle/>
          <a:p>
            <a:pPr marL="0" indent="0" algn="ctr"/>
            <a:r>
              <a:rPr lang="en-US" b="1" dirty="0">
                <a:solidFill>
                  <a:schemeClr val="accent6">
                    <a:lumMod val="50000"/>
                  </a:schemeClr>
                </a:solidFill>
                <a:latin typeface="+mn-lt"/>
              </a:rPr>
              <a:t>Upcoming Events</a:t>
            </a:r>
            <a:endParaRPr lang="en-US" b="1" dirty="0">
              <a:latin typeface="+mn-lt"/>
            </a:endParaRPr>
          </a:p>
        </p:txBody>
      </p:sp>
    </p:spTree>
    <p:extLst>
      <p:ext uri="{BB962C8B-B14F-4D97-AF65-F5344CB8AC3E}">
        <p14:creationId xmlns:p14="http://schemas.microsoft.com/office/powerpoint/2010/main" val="5379301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EDFFB32-A846-DA45-ACB0-F6F5ADF95D1E}"/>
              </a:ext>
            </a:extLst>
          </p:cNvPr>
          <p:cNvPicPr>
            <a:picLocks noChangeAspect="1"/>
          </p:cNvPicPr>
          <p:nvPr/>
        </p:nvPicPr>
        <p:blipFill>
          <a:blip r:embed="rId3"/>
          <a:stretch>
            <a:fillRect/>
          </a:stretch>
        </p:blipFill>
        <p:spPr>
          <a:xfrm>
            <a:off x="2659162" y="1690688"/>
            <a:ext cx="6873675" cy="4570995"/>
          </a:xfrm>
          <a:prstGeom prst="rect">
            <a:avLst/>
          </a:prstGeom>
        </p:spPr>
      </p:pic>
      <p:sp>
        <p:nvSpPr>
          <p:cNvPr id="3" name="Title 2">
            <a:extLst>
              <a:ext uri="{FF2B5EF4-FFF2-40B4-BE49-F238E27FC236}">
                <a16:creationId xmlns:a16="http://schemas.microsoft.com/office/drawing/2014/main" id="{4DDD12E1-D850-DE4B-8695-3521DCFF5EE1}"/>
              </a:ext>
            </a:extLst>
          </p:cNvPr>
          <p:cNvSpPr>
            <a:spLocks noGrp="1"/>
          </p:cNvSpPr>
          <p:nvPr>
            <p:ph type="title"/>
          </p:nvPr>
        </p:nvSpPr>
        <p:spPr/>
        <p:txBody>
          <a:bodyPr/>
          <a:lstStyle/>
          <a:p>
            <a:pPr algn="ctr"/>
            <a:r>
              <a:rPr lang="en-US" b="1" dirty="0">
                <a:solidFill>
                  <a:schemeClr val="accent6">
                    <a:lumMod val="50000"/>
                  </a:schemeClr>
                </a:solidFill>
                <a:latin typeface="+mn-lt"/>
              </a:rPr>
              <a:t>Welcome Kent McIntosh</a:t>
            </a:r>
            <a:endParaRPr lang="en-US" dirty="0">
              <a:latin typeface="+mn-lt"/>
            </a:endParaRPr>
          </a:p>
        </p:txBody>
      </p:sp>
    </p:spTree>
    <p:extLst>
      <p:ext uri="{BB962C8B-B14F-4D97-AF65-F5344CB8AC3E}">
        <p14:creationId xmlns:p14="http://schemas.microsoft.com/office/powerpoint/2010/main" val="4038545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29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AEFBCC-39C5-8047-9FAC-64C47993D2F9}"/>
              </a:ext>
            </a:extLst>
          </p:cNvPr>
          <p:cNvPicPr>
            <a:picLocks noChangeAspect="1"/>
          </p:cNvPicPr>
          <p:nvPr/>
        </p:nvPicPr>
        <p:blipFill>
          <a:blip r:embed="rId3">
            <a:alphaModFix amt="50000"/>
          </a:blip>
          <a:stretch>
            <a:fillRect/>
          </a:stretch>
        </p:blipFill>
        <p:spPr>
          <a:xfrm>
            <a:off x="0" y="-1012883"/>
            <a:ext cx="12115800" cy="8129820"/>
          </a:xfrm>
          <a:prstGeom prst="rect">
            <a:avLst/>
          </a:prstGeom>
        </p:spPr>
      </p:pic>
      <p:sp>
        <p:nvSpPr>
          <p:cNvPr id="2" name="Title 1"/>
          <p:cNvSpPr>
            <a:spLocks noGrp="1"/>
          </p:cNvSpPr>
          <p:nvPr>
            <p:ph type="ctrTitle"/>
          </p:nvPr>
        </p:nvSpPr>
        <p:spPr>
          <a:xfrm>
            <a:off x="1425293" y="3052027"/>
            <a:ext cx="9341414" cy="892175"/>
          </a:xfrm>
        </p:spPr>
        <p:txBody>
          <a:bodyPr>
            <a:noAutofit/>
          </a:bodyPr>
          <a:lstStyle/>
          <a:p>
            <a:r>
              <a:rPr lang="en-US" sz="8800" b="1" dirty="0">
                <a:solidFill>
                  <a:schemeClr val="bg1"/>
                </a:solidFill>
              </a:rPr>
              <a:t>Welcome to the</a:t>
            </a:r>
            <a:r>
              <a:rPr lang="en-US" sz="8800" b="1" i="1" dirty="0">
                <a:solidFill>
                  <a:schemeClr val="bg1"/>
                </a:solidFill>
              </a:rPr>
              <a:t> </a:t>
            </a:r>
            <a:br>
              <a:rPr lang="en-US" sz="8800" b="1" i="1" dirty="0">
                <a:solidFill>
                  <a:schemeClr val="bg1"/>
                </a:solidFill>
              </a:rPr>
            </a:br>
            <a:r>
              <a:rPr lang="en-US" sz="8800" b="1" dirty="0">
                <a:solidFill>
                  <a:schemeClr val="bg1"/>
                </a:solidFill>
              </a:rPr>
              <a:t>2021 </a:t>
            </a:r>
            <a:r>
              <a:rPr lang="en-US" sz="8800" b="1" i="1" dirty="0">
                <a:solidFill>
                  <a:schemeClr val="bg1"/>
                </a:solidFill>
              </a:rPr>
              <a:t>Virtual </a:t>
            </a:r>
            <a:r>
              <a:rPr lang="en-US" sz="8800" b="1" dirty="0">
                <a:solidFill>
                  <a:schemeClr val="bg1"/>
                </a:solidFill>
              </a:rPr>
              <a:t> VTPBIS Forum!</a:t>
            </a:r>
          </a:p>
        </p:txBody>
      </p:sp>
      <p:sp>
        <p:nvSpPr>
          <p:cNvPr id="7" name="TextBox 6">
            <a:extLst>
              <a:ext uri="{FF2B5EF4-FFF2-40B4-BE49-F238E27FC236}">
                <a16:creationId xmlns:a16="http://schemas.microsoft.com/office/drawing/2014/main" id="{777DB14F-20C2-394C-BAA8-7725CA12A700}"/>
              </a:ext>
            </a:extLst>
          </p:cNvPr>
          <p:cNvSpPr txBox="1"/>
          <p:nvPr/>
        </p:nvSpPr>
        <p:spPr>
          <a:xfrm>
            <a:off x="3152633" y="3944203"/>
            <a:ext cx="184731" cy="369332"/>
          </a:xfrm>
          <a:prstGeom prst="rect">
            <a:avLst/>
          </a:prstGeom>
          <a:noFill/>
        </p:spPr>
        <p:txBody>
          <a:bodyPr wrap="none" rtlCol="0">
            <a:spAutoFit/>
          </a:bodyPr>
          <a:lstStyle/>
          <a:p>
            <a:endParaRPr lang="en-US" dirty="0"/>
          </a:p>
        </p:txBody>
      </p:sp>
      <p:pic>
        <p:nvPicPr>
          <p:cNvPr id="12" name="Picture 11">
            <a:extLst>
              <a:ext uri="{FF2B5EF4-FFF2-40B4-BE49-F238E27FC236}">
                <a16:creationId xmlns:a16="http://schemas.microsoft.com/office/drawing/2014/main" id="{25F6C405-6774-F14B-9AD4-EC08B43CA08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09334" y="3966427"/>
            <a:ext cx="3773332" cy="2519622"/>
          </a:xfrm>
          <a:prstGeom prst="rect">
            <a:avLst/>
          </a:prstGeom>
        </p:spPr>
      </p:pic>
    </p:spTree>
    <p:extLst>
      <p:ext uri="{BB962C8B-B14F-4D97-AF65-F5344CB8AC3E}">
        <p14:creationId xmlns:p14="http://schemas.microsoft.com/office/powerpoint/2010/main" val="1768391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EF3C95A-5146-FA4E-9575-D1631F119948}"/>
              </a:ext>
            </a:extLst>
          </p:cNvPr>
          <p:cNvPicPr>
            <a:picLocks noChangeAspect="1"/>
          </p:cNvPicPr>
          <p:nvPr/>
        </p:nvPicPr>
        <p:blipFill>
          <a:blip r:embed="rId3"/>
          <a:stretch>
            <a:fillRect/>
          </a:stretch>
        </p:blipFill>
        <p:spPr>
          <a:xfrm>
            <a:off x="0" y="-876891"/>
            <a:ext cx="12192000" cy="8498660"/>
          </a:xfrm>
          <a:prstGeom prst="rect">
            <a:avLst/>
          </a:prstGeom>
        </p:spPr>
      </p:pic>
    </p:spTree>
    <p:extLst>
      <p:ext uri="{BB962C8B-B14F-4D97-AF65-F5344CB8AC3E}">
        <p14:creationId xmlns:p14="http://schemas.microsoft.com/office/powerpoint/2010/main" val="3751670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E8888E-0500-8C48-B83B-2B74677A7163}"/>
              </a:ext>
            </a:extLst>
          </p:cNvPr>
          <p:cNvSpPr txBox="1"/>
          <p:nvPr/>
        </p:nvSpPr>
        <p:spPr>
          <a:xfrm>
            <a:off x="1893705" y="331783"/>
            <a:ext cx="8691034" cy="1107996"/>
          </a:xfrm>
          <a:prstGeom prst="rect">
            <a:avLst/>
          </a:prstGeom>
          <a:noFill/>
        </p:spPr>
        <p:txBody>
          <a:bodyPr wrap="none" rtlCol="0">
            <a:spAutoFit/>
          </a:bodyPr>
          <a:lstStyle/>
          <a:p>
            <a:r>
              <a:rPr lang="en-US" sz="6600" dirty="0"/>
              <a:t>Thank you for your time!</a:t>
            </a:r>
          </a:p>
        </p:txBody>
      </p:sp>
      <p:pic>
        <p:nvPicPr>
          <p:cNvPr id="3" name="Picture 2">
            <a:extLst>
              <a:ext uri="{FF2B5EF4-FFF2-40B4-BE49-F238E27FC236}">
                <a16:creationId xmlns:a16="http://schemas.microsoft.com/office/drawing/2014/main" id="{0B278D97-5D6A-C747-B048-A54D60E0CE95}"/>
              </a:ext>
            </a:extLst>
          </p:cNvPr>
          <p:cNvPicPr>
            <a:picLocks noChangeAspect="1"/>
          </p:cNvPicPr>
          <p:nvPr/>
        </p:nvPicPr>
        <p:blipFill rotWithShape="1">
          <a:blip r:embed="rId2"/>
          <a:srcRect t="36899"/>
          <a:stretch/>
        </p:blipFill>
        <p:spPr>
          <a:xfrm>
            <a:off x="1515053" y="1913860"/>
            <a:ext cx="9161894" cy="4327451"/>
          </a:xfrm>
          <a:prstGeom prst="rect">
            <a:avLst/>
          </a:prstGeom>
        </p:spPr>
      </p:pic>
    </p:spTree>
    <p:extLst>
      <p:ext uri="{BB962C8B-B14F-4D97-AF65-F5344CB8AC3E}">
        <p14:creationId xmlns:p14="http://schemas.microsoft.com/office/powerpoint/2010/main" val="3146207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64B2222-25D1-ED47-8800-1E8397DCB2F3}"/>
              </a:ext>
            </a:extLst>
          </p:cNvPr>
          <p:cNvPicPr>
            <a:picLocks noChangeAspect="1"/>
          </p:cNvPicPr>
          <p:nvPr/>
        </p:nvPicPr>
        <p:blipFill>
          <a:blip r:embed="rId3"/>
          <a:stretch>
            <a:fillRect/>
          </a:stretch>
        </p:blipFill>
        <p:spPr>
          <a:xfrm>
            <a:off x="328400" y="1917330"/>
            <a:ext cx="3405548" cy="3405548"/>
          </a:xfrm>
          <a:prstGeom prst="rect">
            <a:avLst/>
          </a:prstGeom>
        </p:spPr>
      </p:pic>
      <p:pic>
        <p:nvPicPr>
          <p:cNvPr id="8" name="Picture 7">
            <a:extLst>
              <a:ext uri="{FF2B5EF4-FFF2-40B4-BE49-F238E27FC236}">
                <a16:creationId xmlns:a16="http://schemas.microsoft.com/office/drawing/2014/main" id="{6555DFD4-4CF9-6349-83D4-EA9CC02855D9}"/>
              </a:ext>
            </a:extLst>
          </p:cNvPr>
          <p:cNvPicPr>
            <a:picLocks noChangeAspect="1"/>
          </p:cNvPicPr>
          <p:nvPr/>
        </p:nvPicPr>
        <p:blipFill>
          <a:blip r:embed="rId4"/>
          <a:stretch>
            <a:fillRect/>
          </a:stretch>
        </p:blipFill>
        <p:spPr>
          <a:xfrm>
            <a:off x="7616141" y="0"/>
            <a:ext cx="4970585" cy="3301629"/>
          </a:xfrm>
          <a:prstGeom prst="rect">
            <a:avLst/>
          </a:prstGeom>
        </p:spPr>
      </p:pic>
      <p:pic>
        <p:nvPicPr>
          <p:cNvPr id="10" name="Picture 9">
            <a:extLst>
              <a:ext uri="{FF2B5EF4-FFF2-40B4-BE49-F238E27FC236}">
                <a16:creationId xmlns:a16="http://schemas.microsoft.com/office/drawing/2014/main" id="{F4959405-EDE7-0C4A-8784-29CE30AA653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9033" b="9150"/>
          <a:stretch/>
        </p:blipFill>
        <p:spPr>
          <a:xfrm>
            <a:off x="8276492" y="3301629"/>
            <a:ext cx="3305908" cy="3301629"/>
          </a:xfrm>
          <a:prstGeom prst="rect">
            <a:avLst/>
          </a:prstGeom>
        </p:spPr>
      </p:pic>
      <p:pic>
        <p:nvPicPr>
          <p:cNvPr id="11" name="Picture 10">
            <a:extLst>
              <a:ext uri="{FF2B5EF4-FFF2-40B4-BE49-F238E27FC236}">
                <a16:creationId xmlns:a16="http://schemas.microsoft.com/office/drawing/2014/main" id="{36D50115-17E6-8745-A65C-6D744F537E72}"/>
              </a:ext>
            </a:extLst>
          </p:cNvPr>
          <p:cNvPicPr>
            <a:picLocks noChangeAspect="1"/>
          </p:cNvPicPr>
          <p:nvPr/>
        </p:nvPicPr>
        <p:blipFill>
          <a:blip r:embed="rId6"/>
          <a:stretch>
            <a:fillRect/>
          </a:stretch>
        </p:blipFill>
        <p:spPr>
          <a:xfrm>
            <a:off x="5163852" y="2187301"/>
            <a:ext cx="2444268" cy="3135577"/>
          </a:xfrm>
          <a:prstGeom prst="rect">
            <a:avLst/>
          </a:prstGeom>
        </p:spPr>
      </p:pic>
      <p:sp>
        <p:nvSpPr>
          <p:cNvPr id="12" name="TextBox 11">
            <a:extLst>
              <a:ext uri="{FF2B5EF4-FFF2-40B4-BE49-F238E27FC236}">
                <a16:creationId xmlns:a16="http://schemas.microsoft.com/office/drawing/2014/main" id="{15B9B3CF-6263-0147-B6BB-0618C8E4C47C}"/>
              </a:ext>
            </a:extLst>
          </p:cNvPr>
          <p:cNvSpPr txBox="1"/>
          <p:nvPr/>
        </p:nvSpPr>
        <p:spPr>
          <a:xfrm>
            <a:off x="210077" y="427126"/>
            <a:ext cx="4663789" cy="1107996"/>
          </a:xfrm>
          <a:prstGeom prst="rect">
            <a:avLst/>
          </a:prstGeom>
          <a:noFill/>
        </p:spPr>
        <p:txBody>
          <a:bodyPr wrap="square" rtlCol="0">
            <a:spAutoFit/>
          </a:bodyPr>
          <a:lstStyle/>
          <a:p>
            <a:r>
              <a:rPr lang="en-US" sz="6600" b="1" dirty="0">
                <a:solidFill>
                  <a:schemeClr val="accent6">
                    <a:lumMod val="50000"/>
                  </a:schemeClr>
                </a:solidFill>
              </a:rPr>
              <a:t>Who’s Here?</a:t>
            </a:r>
          </a:p>
        </p:txBody>
      </p:sp>
      <p:sp>
        <p:nvSpPr>
          <p:cNvPr id="2" name="TextBox 1">
            <a:extLst>
              <a:ext uri="{FF2B5EF4-FFF2-40B4-BE49-F238E27FC236}">
                <a16:creationId xmlns:a16="http://schemas.microsoft.com/office/drawing/2014/main" id="{5DA6E311-C8AB-654A-90B4-FF5E5F8DF3BA}"/>
              </a:ext>
            </a:extLst>
          </p:cNvPr>
          <p:cNvSpPr txBox="1"/>
          <p:nvPr/>
        </p:nvSpPr>
        <p:spPr>
          <a:xfrm>
            <a:off x="5167086" y="3178994"/>
            <a:ext cx="2045093" cy="1200329"/>
          </a:xfrm>
          <a:prstGeom prst="rect">
            <a:avLst/>
          </a:prstGeom>
          <a:noFill/>
          <a:ln>
            <a:noFill/>
          </a:ln>
        </p:spPr>
        <p:txBody>
          <a:bodyPr wrap="square" rtlCol="0">
            <a:spAutoFit/>
          </a:bodyPr>
          <a:lstStyle/>
          <a:p>
            <a:pPr algn="ctr"/>
            <a:r>
              <a:rPr lang="en-US" sz="2400" b="1" dirty="0">
                <a:solidFill>
                  <a:schemeClr val="bg2"/>
                </a:solidFill>
              </a:rPr>
              <a:t>41</a:t>
            </a:r>
          </a:p>
          <a:p>
            <a:pPr algn="ctr"/>
            <a:r>
              <a:rPr lang="en-US" sz="2400" b="1" dirty="0">
                <a:solidFill>
                  <a:schemeClr val="bg2"/>
                </a:solidFill>
              </a:rPr>
              <a:t> School and SU Coordinators</a:t>
            </a:r>
          </a:p>
        </p:txBody>
      </p:sp>
      <p:sp>
        <p:nvSpPr>
          <p:cNvPr id="3" name="TextBox 2">
            <a:extLst>
              <a:ext uri="{FF2B5EF4-FFF2-40B4-BE49-F238E27FC236}">
                <a16:creationId xmlns:a16="http://schemas.microsoft.com/office/drawing/2014/main" id="{0EEF3E99-638D-6444-86D6-160231D189FB}"/>
              </a:ext>
            </a:extLst>
          </p:cNvPr>
          <p:cNvSpPr txBox="1"/>
          <p:nvPr/>
        </p:nvSpPr>
        <p:spPr>
          <a:xfrm>
            <a:off x="927751" y="3339590"/>
            <a:ext cx="2078775" cy="830997"/>
          </a:xfrm>
          <a:prstGeom prst="rect">
            <a:avLst/>
          </a:prstGeom>
          <a:noFill/>
        </p:spPr>
        <p:txBody>
          <a:bodyPr wrap="none" rtlCol="0">
            <a:spAutoFit/>
          </a:bodyPr>
          <a:lstStyle/>
          <a:p>
            <a:pPr algn="ctr"/>
            <a:r>
              <a:rPr lang="en-US" sz="2400" b="1" dirty="0">
                <a:solidFill>
                  <a:schemeClr val="bg2"/>
                </a:solidFill>
              </a:rPr>
              <a:t>21</a:t>
            </a:r>
          </a:p>
          <a:p>
            <a:pPr algn="ctr"/>
            <a:r>
              <a:rPr lang="en-US" sz="2400" b="1" dirty="0">
                <a:solidFill>
                  <a:schemeClr val="bg2"/>
                </a:solidFill>
              </a:rPr>
              <a:t>Administrators</a:t>
            </a:r>
          </a:p>
        </p:txBody>
      </p:sp>
      <p:sp>
        <p:nvSpPr>
          <p:cNvPr id="4" name="TextBox 3">
            <a:extLst>
              <a:ext uri="{FF2B5EF4-FFF2-40B4-BE49-F238E27FC236}">
                <a16:creationId xmlns:a16="http://schemas.microsoft.com/office/drawing/2014/main" id="{AE8942E7-0919-EA4D-B765-013FE0246D5E}"/>
              </a:ext>
            </a:extLst>
          </p:cNvPr>
          <p:cNvSpPr txBox="1"/>
          <p:nvPr/>
        </p:nvSpPr>
        <p:spPr>
          <a:xfrm>
            <a:off x="9021322" y="1053224"/>
            <a:ext cx="1816247" cy="1569660"/>
          </a:xfrm>
          <a:prstGeom prst="rect">
            <a:avLst/>
          </a:prstGeom>
          <a:noFill/>
        </p:spPr>
        <p:txBody>
          <a:bodyPr wrap="square" rtlCol="0">
            <a:spAutoFit/>
          </a:bodyPr>
          <a:lstStyle/>
          <a:p>
            <a:pPr algn="ctr"/>
            <a:r>
              <a:rPr lang="en-US" sz="2400" b="1" dirty="0">
                <a:solidFill>
                  <a:schemeClr val="bg1">
                    <a:lumMod val="95000"/>
                  </a:schemeClr>
                </a:solidFill>
              </a:rPr>
              <a:t>42</a:t>
            </a:r>
          </a:p>
          <a:p>
            <a:pPr algn="ctr"/>
            <a:r>
              <a:rPr lang="en-US" sz="2400" b="1" dirty="0">
                <a:solidFill>
                  <a:schemeClr val="bg1">
                    <a:lumMod val="95000"/>
                  </a:schemeClr>
                </a:solidFill>
              </a:rPr>
              <a:t>Team Members/</a:t>
            </a:r>
          </a:p>
          <a:p>
            <a:pPr algn="ctr"/>
            <a:r>
              <a:rPr lang="en-US" sz="2400" b="1" dirty="0">
                <a:solidFill>
                  <a:schemeClr val="bg1">
                    <a:lumMod val="95000"/>
                  </a:schemeClr>
                </a:solidFill>
              </a:rPr>
              <a:t>Educators</a:t>
            </a:r>
          </a:p>
        </p:txBody>
      </p:sp>
      <p:sp>
        <p:nvSpPr>
          <p:cNvPr id="6" name="TextBox 5">
            <a:extLst>
              <a:ext uri="{FF2B5EF4-FFF2-40B4-BE49-F238E27FC236}">
                <a16:creationId xmlns:a16="http://schemas.microsoft.com/office/drawing/2014/main" id="{7ABD197D-FFC9-AB4E-91C2-F08DBE1D77CF}"/>
              </a:ext>
            </a:extLst>
          </p:cNvPr>
          <p:cNvSpPr txBox="1"/>
          <p:nvPr/>
        </p:nvSpPr>
        <p:spPr>
          <a:xfrm>
            <a:off x="8965653" y="4659119"/>
            <a:ext cx="2188689" cy="830997"/>
          </a:xfrm>
          <a:prstGeom prst="rect">
            <a:avLst/>
          </a:prstGeom>
          <a:noFill/>
        </p:spPr>
        <p:txBody>
          <a:bodyPr wrap="square" rtlCol="0">
            <a:spAutoFit/>
          </a:bodyPr>
          <a:lstStyle/>
          <a:p>
            <a:pPr algn="ctr"/>
            <a:r>
              <a:rPr lang="en-US" sz="2400" b="1" dirty="0">
                <a:solidFill>
                  <a:schemeClr val="bg2">
                    <a:lumMod val="25000"/>
                  </a:schemeClr>
                </a:solidFill>
              </a:rPr>
              <a:t>19</a:t>
            </a:r>
          </a:p>
          <a:p>
            <a:pPr algn="ctr"/>
            <a:r>
              <a:rPr lang="en-US" sz="2400" b="1" dirty="0">
                <a:solidFill>
                  <a:schemeClr val="bg2">
                    <a:lumMod val="25000"/>
                  </a:schemeClr>
                </a:solidFill>
              </a:rPr>
              <a:t>State Partners</a:t>
            </a:r>
          </a:p>
        </p:txBody>
      </p:sp>
    </p:spTree>
    <p:extLst>
      <p:ext uri="{BB962C8B-B14F-4D97-AF65-F5344CB8AC3E}">
        <p14:creationId xmlns:p14="http://schemas.microsoft.com/office/powerpoint/2010/main" val="3789763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FAB18-1651-6949-B412-60D311FB683B}"/>
              </a:ext>
            </a:extLst>
          </p:cNvPr>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600" b="1">
                <a:solidFill>
                  <a:schemeClr val="accent6">
                    <a:lumMod val="50000"/>
                  </a:schemeClr>
                </a:solidFill>
              </a:rPr>
              <a:t>Schedule and Materials</a:t>
            </a:r>
            <a:endParaRPr lang="en-US" sz="6600" b="1" dirty="0">
              <a:solidFill>
                <a:schemeClr val="accent6">
                  <a:lumMod val="50000"/>
                </a:schemeClr>
              </a:solidFill>
            </a:endParaRPr>
          </a:p>
        </p:txBody>
      </p:sp>
      <p:sp>
        <p:nvSpPr>
          <p:cNvPr id="3" name="Content Placeholder 2">
            <a:extLst>
              <a:ext uri="{FF2B5EF4-FFF2-40B4-BE49-F238E27FC236}">
                <a16:creationId xmlns:a16="http://schemas.microsoft.com/office/drawing/2014/main" id="{6CE74DFB-ED59-6D46-96F6-17B70A7F1384}"/>
              </a:ext>
            </a:extLst>
          </p:cNvPr>
          <p:cNvSpPr txBox="1">
            <a:spLocks/>
          </p:cNvSpPr>
          <p:nvPr/>
        </p:nvSpPr>
        <p:spPr>
          <a:xfrm>
            <a:off x="838200" y="1825625"/>
            <a:ext cx="10515600" cy="4351338"/>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3600" b="1" dirty="0"/>
              <a:t>9:00 – 10:15: </a:t>
            </a:r>
            <a:r>
              <a:rPr lang="en-US" sz="3600" dirty="0"/>
              <a:t>Opening Remarks and Keynote</a:t>
            </a:r>
          </a:p>
          <a:p>
            <a:pPr marL="0" indent="0">
              <a:buFont typeface="Arial"/>
              <a:buNone/>
            </a:pPr>
            <a:r>
              <a:rPr lang="en-US" sz="3600" b="1" dirty="0"/>
              <a:t>10:30 – 12:00: </a:t>
            </a:r>
            <a:r>
              <a:rPr lang="en-US" sz="3600" dirty="0"/>
              <a:t>Workshop Sessions</a:t>
            </a:r>
          </a:p>
          <a:p>
            <a:pPr marL="0" indent="0">
              <a:buFont typeface="Arial"/>
              <a:buNone/>
            </a:pPr>
            <a:endParaRPr lang="en-US" sz="1500" dirty="0"/>
          </a:p>
          <a:p>
            <a:pPr marL="0" indent="0">
              <a:buFont typeface="Arial"/>
              <a:buNone/>
            </a:pPr>
            <a:r>
              <a:rPr lang="en-US" sz="3600" dirty="0"/>
              <a:t>LUNCH ON YOUR OWN</a:t>
            </a:r>
          </a:p>
          <a:p>
            <a:pPr marL="0" indent="0">
              <a:buFont typeface="Arial"/>
              <a:buNone/>
            </a:pPr>
            <a:endParaRPr lang="en-US" sz="1500" dirty="0"/>
          </a:p>
          <a:p>
            <a:pPr marL="0" indent="0">
              <a:buFont typeface="Arial"/>
              <a:buNone/>
            </a:pPr>
            <a:r>
              <a:rPr lang="en-US" sz="3600" b="1" dirty="0"/>
              <a:t>12:45 – 1:15: </a:t>
            </a:r>
            <a:r>
              <a:rPr lang="en-US" sz="3600" dirty="0"/>
              <a:t>(Optional) Ignite Sessions or Team Time</a:t>
            </a:r>
          </a:p>
          <a:p>
            <a:pPr marL="0" indent="0">
              <a:buFont typeface="Arial"/>
              <a:buNone/>
            </a:pPr>
            <a:r>
              <a:rPr lang="en-US" sz="3600" b="1" dirty="0"/>
              <a:t>1:30 – 3:00: </a:t>
            </a:r>
            <a:r>
              <a:rPr lang="en-US" sz="3600" dirty="0"/>
              <a:t>Workshop Sessions</a:t>
            </a:r>
          </a:p>
          <a:p>
            <a:pPr marL="0" indent="0">
              <a:buFont typeface="Arial"/>
              <a:buNone/>
            </a:pPr>
            <a:endParaRPr lang="en-US" sz="3600" dirty="0"/>
          </a:p>
          <a:p>
            <a:pPr marL="0" indent="0" algn="ctr">
              <a:buFont typeface="Arial"/>
              <a:buNone/>
            </a:pPr>
            <a:r>
              <a:rPr lang="en-US" sz="3600" b="1" dirty="0"/>
              <a:t>Materials at:</a:t>
            </a:r>
            <a:endParaRPr lang="en-US" dirty="0"/>
          </a:p>
          <a:p>
            <a:pPr marL="0" indent="0" algn="ctr">
              <a:buFont typeface="Arial"/>
              <a:buNone/>
            </a:pPr>
            <a:r>
              <a:rPr lang="en-US" altLang="en-US" dirty="0">
                <a:hlinkClick r:id="rId2"/>
              </a:rPr>
              <a:t>https://www.pbisvermont.org/training-resources/vtpbis-annual-forum/</a:t>
            </a:r>
            <a:endParaRPr lang="en-US" altLang="en-US" dirty="0"/>
          </a:p>
          <a:p>
            <a:pPr marL="0" indent="0" algn="ctr">
              <a:buFont typeface="Arial"/>
              <a:buNone/>
            </a:pPr>
            <a:endParaRPr lang="en-US" sz="3600" dirty="0"/>
          </a:p>
        </p:txBody>
      </p:sp>
    </p:spTree>
    <p:extLst>
      <p:ext uri="{BB962C8B-B14F-4D97-AF65-F5344CB8AC3E}">
        <p14:creationId xmlns:p14="http://schemas.microsoft.com/office/powerpoint/2010/main" val="762008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3502E4D-AF3F-0049-9A3D-8385B5CFDB8B}"/>
              </a:ext>
            </a:extLst>
          </p:cNvPr>
          <p:cNvSpPr>
            <a:spLocks noGrp="1"/>
          </p:cNvSpPr>
          <p:nvPr>
            <p:ph type="title"/>
          </p:nvPr>
        </p:nvSpPr>
        <p:spPr>
          <a:xfrm>
            <a:off x="838200" y="174625"/>
            <a:ext cx="10515600" cy="1325563"/>
          </a:xfrm>
        </p:spPr>
        <p:txBody>
          <a:bodyPr>
            <a:noAutofit/>
          </a:bodyPr>
          <a:lstStyle/>
          <a:p>
            <a:pPr>
              <a:defRPr/>
            </a:pPr>
            <a:br>
              <a:rPr lang="en-US" b="1" dirty="0">
                <a:solidFill>
                  <a:schemeClr val="accent6">
                    <a:lumMod val="50000"/>
                  </a:schemeClr>
                </a:solidFill>
              </a:rPr>
            </a:br>
            <a:r>
              <a:rPr lang="en-US" b="1" dirty="0">
                <a:solidFill>
                  <a:schemeClr val="accent6">
                    <a:lumMod val="50000"/>
                  </a:schemeClr>
                </a:solidFill>
              </a:rPr>
              <a:t>Centering Equity in PBIS - Core Constructs</a:t>
            </a:r>
            <a:br>
              <a:rPr lang="en-US" b="1" dirty="0">
                <a:solidFill>
                  <a:schemeClr val="accent6">
                    <a:lumMod val="50000"/>
                  </a:schemeClr>
                </a:solidFill>
              </a:rPr>
            </a:br>
            <a:endParaRPr lang="en-US" b="1" dirty="0">
              <a:solidFill>
                <a:schemeClr val="accent6">
                  <a:lumMod val="50000"/>
                </a:schemeClr>
              </a:solidFill>
            </a:endParaRPr>
          </a:p>
        </p:txBody>
      </p:sp>
      <p:sp>
        <p:nvSpPr>
          <p:cNvPr id="7" name="Content Placeholder 3">
            <a:extLst>
              <a:ext uri="{FF2B5EF4-FFF2-40B4-BE49-F238E27FC236}">
                <a16:creationId xmlns:a16="http://schemas.microsoft.com/office/drawing/2014/main" id="{2DA1FD9E-8F96-6047-A970-89C7BEC456F3}"/>
              </a:ext>
            </a:extLst>
          </p:cNvPr>
          <p:cNvSpPr txBox="1">
            <a:spLocks/>
          </p:cNvSpPr>
          <p:nvPr/>
        </p:nvSpPr>
        <p:spPr>
          <a:xfrm>
            <a:off x="361950" y="1500188"/>
            <a:ext cx="1099185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00" b="1" dirty="0"/>
              <a:t>Access</a:t>
            </a:r>
            <a:r>
              <a:rPr lang="en-US" sz="2400" dirty="0"/>
              <a:t>: How do all students have entrance into, involvement with, and full benefit of quality learning opportunities </a:t>
            </a:r>
            <a:r>
              <a:rPr lang="en-US" sz="2400" i="1" dirty="0"/>
              <a:t>offered and supported by PBIS implementation</a:t>
            </a:r>
            <a:r>
              <a:rPr lang="en-US" sz="2400" dirty="0"/>
              <a:t>? </a:t>
            </a:r>
          </a:p>
          <a:p>
            <a:pPr marL="0" indent="0">
              <a:buNone/>
            </a:pPr>
            <a:endParaRPr lang="en-US" sz="1600" dirty="0"/>
          </a:p>
          <a:p>
            <a:r>
              <a:rPr lang="en-US" sz="2400" b="1" dirty="0"/>
              <a:t>Representation: </a:t>
            </a:r>
            <a:r>
              <a:rPr lang="en-US" sz="2400" dirty="0"/>
              <a:t>How do PBIS-related decision-making and content  incorporate student, caregiver/parent, and staff voices, particularly those that are currently or historically underrepresented?</a:t>
            </a:r>
          </a:p>
          <a:p>
            <a:pPr marL="0" indent="0">
              <a:buNone/>
            </a:pPr>
            <a:endParaRPr lang="en-US" sz="1600" dirty="0"/>
          </a:p>
          <a:p>
            <a:r>
              <a:rPr lang="en-US" sz="2400" b="1" dirty="0"/>
              <a:t>Meaningful Participation: </a:t>
            </a:r>
            <a:r>
              <a:rPr lang="en-US" sz="2400" dirty="0"/>
              <a:t>How do all students have agency and how are they empowered to contribute to PBIS implementation in effectual ways?</a:t>
            </a:r>
          </a:p>
          <a:p>
            <a:endParaRPr lang="en-US" sz="1600" dirty="0"/>
          </a:p>
          <a:p>
            <a:r>
              <a:rPr lang="en-US" sz="2400" b="1" dirty="0"/>
              <a:t>High Outcomes: </a:t>
            </a:r>
            <a:r>
              <a:rPr lang="en-US" sz="2400" dirty="0"/>
              <a:t>How do solutions provided by PBIS implementation benefit all students towards self-determination and the ability to act as contributing citizens in a democratic society and global community?</a:t>
            </a:r>
          </a:p>
          <a:p>
            <a:pPr marL="0" indent="0">
              <a:buNone/>
            </a:pPr>
            <a:br>
              <a:rPr lang="en-US" sz="2400" dirty="0"/>
            </a:br>
            <a:endParaRPr lang="en-US" sz="2400" dirty="0"/>
          </a:p>
        </p:txBody>
      </p:sp>
    </p:spTree>
    <p:extLst>
      <p:ext uri="{BB962C8B-B14F-4D97-AF65-F5344CB8AC3E}">
        <p14:creationId xmlns:p14="http://schemas.microsoft.com/office/powerpoint/2010/main" val="3872110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9447" y="738737"/>
            <a:ext cx="5510463" cy="3785652"/>
          </a:xfrm>
          <a:prstGeom prst="rect">
            <a:avLst/>
          </a:prstGeom>
          <a:noFill/>
        </p:spPr>
        <p:txBody>
          <a:bodyPr wrap="square" rtlCol="0">
            <a:spAutoFit/>
          </a:bodyPr>
          <a:lstStyle/>
          <a:p>
            <a:pPr algn="ctr"/>
            <a:r>
              <a:rPr lang="en-US" sz="8000" b="1" dirty="0">
                <a:solidFill>
                  <a:schemeClr val="accent6">
                    <a:lumMod val="50000"/>
                  </a:schemeClr>
                </a:solidFill>
                <a:latin typeface="+mj-lt"/>
              </a:rPr>
              <a:t>How is VTPBIS Doing?</a:t>
            </a:r>
          </a:p>
        </p:txBody>
      </p:sp>
      <p:pic>
        <p:nvPicPr>
          <p:cNvPr id="5" name="Picture 4">
            <a:extLst>
              <a:ext uri="{FF2B5EF4-FFF2-40B4-BE49-F238E27FC236}">
                <a16:creationId xmlns:a16="http://schemas.microsoft.com/office/drawing/2014/main" id="{D85B512A-0A81-7344-B517-085D9619AF11}"/>
              </a:ext>
            </a:extLst>
          </p:cNvPr>
          <p:cNvPicPr>
            <a:picLocks noChangeAspect="1"/>
          </p:cNvPicPr>
          <p:nvPr/>
        </p:nvPicPr>
        <p:blipFill>
          <a:blip r:embed="rId3"/>
          <a:stretch>
            <a:fillRect/>
          </a:stretch>
        </p:blipFill>
        <p:spPr>
          <a:xfrm rot="529935">
            <a:off x="5606005" y="792388"/>
            <a:ext cx="4074765" cy="5273225"/>
          </a:xfrm>
          <a:prstGeom prst="rect">
            <a:avLst/>
          </a:prstGeom>
        </p:spPr>
      </p:pic>
    </p:spTree>
    <p:extLst>
      <p:ext uri="{BB962C8B-B14F-4D97-AF65-F5344CB8AC3E}">
        <p14:creationId xmlns:p14="http://schemas.microsoft.com/office/powerpoint/2010/main" val="3418019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B7B24C55-5A7F-1747-905E-CFCBBA8D1F14}"/>
              </a:ext>
            </a:extLst>
          </p:cNvPr>
          <p:cNvPicPr>
            <a:picLocks noGrp="1" noChangeAspect="1"/>
          </p:cNvPicPr>
          <p:nvPr>
            <p:ph idx="1"/>
          </p:nvPr>
        </p:nvPicPr>
        <p:blipFill>
          <a:blip r:embed="rId3"/>
          <a:stretch>
            <a:fillRect/>
          </a:stretch>
        </p:blipFill>
        <p:spPr>
          <a:xfrm>
            <a:off x="0" y="1056784"/>
            <a:ext cx="12192000" cy="4744432"/>
          </a:xfrm>
        </p:spPr>
      </p:pic>
    </p:spTree>
    <p:extLst>
      <p:ext uri="{BB962C8B-B14F-4D97-AF65-F5344CB8AC3E}">
        <p14:creationId xmlns:p14="http://schemas.microsoft.com/office/powerpoint/2010/main" val="2687940841"/>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B797DD875C85147B87C996FE48D053E" ma:contentTypeVersion="11" ma:contentTypeDescription="Create a new document." ma:contentTypeScope="" ma:versionID="79f48100331d28030fe17ea7514773a3">
  <xsd:schema xmlns:xsd="http://www.w3.org/2001/XMLSchema" xmlns:xs="http://www.w3.org/2001/XMLSchema" xmlns:p="http://schemas.microsoft.com/office/2006/metadata/properties" xmlns:ns2="32000199-8dea-4845-b421-a5b6e43f47a7" targetNamespace="http://schemas.microsoft.com/office/2006/metadata/properties" ma:root="true" ma:fieldsID="b53e5e37c9594b190f0801c81b07f34a" ns2:_="">
    <xsd:import namespace="32000199-8dea-4845-b421-a5b6e43f47a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000199-8dea-4845-b421-a5b6e43f47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C85F235-EC69-4D0D-851C-C7DA02564EDC}">
  <ds:schemaRefs>
    <ds:schemaRef ds:uri="http://schemas.microsoft.com/sharepoint/v3/contenttype/forms"/>
  </ds:schemaRefs>
</ds:datastoreItem>
</file>

<file path=customXml/itemProps2.xml><?xml version="1.0" encoding="utf-8"?>
<ds:datastoreItem xmlns:ds="http://schemas.openxmlformats.org/officeDocument/2006/customXml" ds:itemID="{855A7FE0-949F-4C56-905A-FDECA0875F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000199-8dea-4845-b421-a5b6e43f47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ED45E25-70EF-432A-AC20-81B6FF59F889}">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20634</TotalTime>
  <Words>761</Words>
  <Application>Microsoft Macintosh PowerPoint</Application>
  <PresentationFormat>Widescreen</PresentationFormat>
  <Paragraphs>125</Paragraphs>
  <Slides>19</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orig_brandongrotesqueregular</vt:lpstr>
      <vt:lpstr>2_Office Theme</vt:lpstr>
      <vt:lpstr>PowerPoint Presentation</vt:lpstr>
      <vt:lpstr>Welcome to the  2021 Virtual  VTPBIS Forum!</vt:lpstr>
      <vt:lpstr>PowerPoint Presentation</vt:lpstr>
      <vt:lpstr>PowerPoint Presentation</vt:lpstr>
      <vt:lpstr>PowerPoint Presentation</vt:lpstr>
      <vt:lpstr>PowerPoint Presentation</vt:lpstr>
      <vt:lpstr> Centering Equity in PBIS - Core Constructs </vt:lpstr>
      <vt:lpstr>PowerPoint Presentation</vt:lpstr>
      <vt:lpstr>PowerPoint Presentation</vt:lpstr>
      <vt:lpstr>Implementation Levels (n=168)</vt:lpstr>
      <vt:lpstr>PowerPoint Presentation</vt:lpstr>
      <vt:lpstr>PowerPoint Presentation</vt:lpstr>
      <vt:lpstr>PowerPoint Presentation</vt:lpstr>
      <vt:lpstr>New Schools!</vt:lpstr>
      <vt:lpstr>VTPBIS Acknowledgements  </vt:lpstr>
      <vt:lpstr>VTPBIS Acknowledgements </vt:lpstr>
      <vt:lpstr>PowerPoint Presentation</vt:lpstr>
      <vt:lpstr>Upcoming Events</vt:lpstr>
      <vt:lpstr>Welcome Kent McIntosh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Classroom Management for Exceptional Learners</dc:title>
  <dc:creator>Author</dc:creator>
  <cp:lastModifiedBy> </cp:lastModifiedBy>
  <cp:revision>140</cp:revision>
  <cp:lastPrinted>2020-10-06T17:49:55Z</cp:lastPrinted>
  <dcterms:created xsi:type="dcterms:W3CDTF">2018-10-06T20:42:50Z</dcterms:created>
  <dcterms:modified xsi:type="dcterms:W3CDTF">2021-10-06T19:04:32Z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0x0101006B797DD875C85147B87C996FE48D053E</vt:lpwstr>
  </property>
</Properties>
</file>