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127" r:id="rId1"/>
  </p:sldMasterIdLst>
  <p:notesMasterIdLst>
    <p:notesMasterId r:id="rId36"/>
  </p:notesMasterIdLst>
  <p:sldIdLst>
    <p:sldId id="256" r:id="rId2"/>
    <p:sldId id="257" r:id="rId3"/>
    <p:sldId id="265" r:id="rId4"/>
    <p:sldId id="261" r:id="rId5"/>
    <p:sldId id="269" r:id="rId6"/>
    <p:sldId id="258" r:id="rId7"/>
    <p:sldId id="267" r:id="rId8"/>
    <p:sldId id="266" r:id="rId9"/>
    <p:sldId id="276" r:id="rId10"/>
    <p:sldId id="350" r:id="rId11"/>
    <p:sldId id="348" r:id="rId12"/>
    <p:sldId id="277" r:id="rId13"/>
    <p:sldId id="352" r:id="rId14"/>
    <p:sldId id="278" r:id="rId15"/>
    <p:sldId id="283" r:id="rId16"/>
    <p:sldId id="284" r:id="rId17"/>
    <p:sldId id="270" r:id="rId18"/>
    <p:sldId id="344" r:id="rId19"/>
    <p:sldId id="271" r:id="rId20"/>
    <p:sldId id="272" r:id="rId21"/>
    <p:sldId id="282" r:id="rId22"/>
    <p:sldId id="345" r:id="rId23"/>
    <p:sldId id="346" r:id="rId24"/>
    <p:sldId id="273" r:id="rId25"/>
    <p:sldId id="281" r:id="rId26"/>
    <p:sldId id="351" r:id="rId27"/>
    <p:sldId id="347" r:id="rId28"/>
    <p:sldId id="279" r:id="rId29"/>
    <p:sldId id="260" r:id="rId30"/>
    <p:sldId id="349" r:id="rId31"/>
    <p:sldId id="280" r:id="rId32"/>
    <p:sldId id="274" r:id="rId33"/>
    <p:sldId id="264" r:id="rId34"/>
    <p:sldId id="262"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603"/>
    <p:restoredTop sz="82866"/>
  </p:normalViewPr>
  <p:slideViewPr>
    <p:cSldViewPr snapToGrid="0" snapToObjects="1">
      <p:cViewPr>
        <p:scale>
          <a:sx n="84" d="100"/>
          <a:sy n="84" d="100"/>
        </p:scale>
        <p:origin x="664" y="3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FEAEFF-E4B2-3142-A9DE-4DD32D820FCB}" type="datetimeFigureOut">
              <a:rPr lang="en-US" smtClean="0"/>
              <a:t>10/8/18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5034F8-56C4-E34B-8F55-E9632CBD48E0}" type="slidenum">
              <a:rPr lang="en-US" smtClean="0"/>
              <a:t>‹#›</a:t>
            </a:fld>
            <a:endParaRPr lang="en-US"/>
          </a:p>
        </p:txBody>
      </p:sp>
    </p:spTree>
    <p:extLst>
      <p:ext uri="{BB962C8B-B14F-4D97-AF65-F5344CB8AC3E}">
        <p14:creationId xmlns:p14="http://schemas.microsoft.com/office/powerpoint/2010/main" val="22494497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Restorative practices can be implemented as a whole-school, multi-tiered approach, guided by principles that emphasize positive relationships. These principles provide a lens to examine school climate and culture, as well as a school community’s response to when things go wrong. This foundation-level workshop will interactively introduce the restorative principles and what it looks like when they are applied in a PBIS school.</a:t>
            </a:r>
          </a:p>
        </p:txBody>
      </p:sp>
      <p:sp>
        <p:nvSpPr>
          <p:cNvPr id="4" name="Slide Number Placeholder 3"/>
          <p:cNvSpPr>
            <a:spLocks noGrp="1"/>
          </p:cNvSpPr>
          <p:nvPr>
            <p:ph type="sldNum" sz="quarter" idx="10"/>
          </p:nvPr>
        </p:nvSpPr>
        <p:spPr/>
        <p:txBody>
          <a:bodyPr/>
          <a:lstStyle/>
          <a:p>
            <a:fld id="{A95034F8-56C4-E34B-8F55-E9632CBD48E0}" type="slidenum">
              <a:rPr lang="en-US" smtClean="0"/>
              <a:t>1</a:t>
            </a:fld>
            <a:endParaRPr lang="en-US"/>
          </a:p>
        </p:txBody>
      </p:sp>
    </p:spTree>
    <p:extLst>
      <p:ext uri="{BB962C8B-B14F-4D97-AF65-F5344CB8AC3E}">
        <p14:creationId xmlns:p14="http://schemas.microsoft.com/office/powerpoint/2010/main" val="26552708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5034F8-56C4-E34B-8F55-E9632CBD48E0}" type="slidenum">
              <a:rPr lang="en-US" smtClean="0"/>
              <a:t>20</a:t>
            </a:fld>
            <a:endParaRPr lang="en-US"/>
          </a:p>
        </p:txBody>
      </p:sp>
    </p:spTree>
    <p:extLst>
      <p:ext uri="{BB962C8B-B14F-4D97-AF65-F5344CB8AC3E}">
        <p14:creationId xmlns:p14="http://schemas.microsoft.com/office/powerpoint/2010/main" val="37447305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docs.google.com</a:t>
            </a:r>
            <a:r>
              <a:rPr lang="en-US" dirty="0"/>
              <a:t>/document/d/16B5k1DTxAkjqdHr0imSv20dpjtPpqTLrjeooKteRUxw/edit</a:t>
            </a:r>
          </a:p>
        </p:txBody>
      </p:sp>
      <p:sp>
        <p:nvSpPr>
          <p:cNvPr id="4" name="Slide Number Placeholder 3"/>
          <p:cNvSpPr>
            <a:spLocks noGrp="1"/>
          </p:cNvSpPr>
          <p:nvPr>
            <p:ph type="sldNum" sz="quarter" idx="5"/>
          </p:nvPr>
        </p:nvSpPr>
        <p:spPr/>
        <p:txBody>
          <a:bodyPr/>
          <a:lstStyle/>
          <a:p>
            <a:fld id="{A95034F8-56C4-E34B-8F55-E9632CBD48E0}" type="slidenum">
              <a:rPr lang="en-US" smtClean="0"/>
              <a:t>25</a:t>
            </a:fld>
            <a:endParaRPr lang="en-US"/>
          </a:p>
        </p:txBody>
      </p:sp>
    </p:spTree>
    <p:extLst>
      <p:ext uri="{BB962C8B-B14F-4D97-AF65-F5344CB8AC3E}">
        <p14:creationId xmlns:p14="http://schemas.microsoft.com/office/powerpoint/2010/main" val="6301368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docs.google.com</a:t>
            </a:r>
            <a:r>
              <a:rPr lang="en-US" dirty="0"/>
              <a:t>/document/d/1KHaWUzpipofy5D7iqfGdOGb6zxehwlfHlAvQ5p9xg0w/edit</a:t>
            </a:r>
          </a:p>
        </p:txBody>
      </p:sp>
      <p:sp>
        <p:nvSpPr>
          <p:cNvPr id="4" name="Slide Number Placeholder 3"/>
          <p:cNvSpPr>
            <a:spLocks noGrp="1"/>
          </p:cNvSpPr>
          <p:nvPr>
            <p:ph type="sldNum" sz="quarter" idx="5"/>
          </p:nvPr>
        </p:nvSpPr>
        <p:spPr/>
        <p:txBody>
          <a:bodyPr/>
          <a:lstStyle/>
          <a:p>
            <a:fld id="{A95034F8-56C4-E34B-8F55-E9632CBD48E0}" type="slidenum">
              <a:rPr lang="en-US" smtClean="0"/>
              <a:t>26</a:t>
            </a:fld>
            <a:endParaRPr lang="en-US"/>
          </a:p>
        </p:txBody>
      </p:sp>
    </p:spTree>
    <p:extLst>
      <p:ext uri="{BB962C8B-B14F-4D97-AF65-F5344CB8AC3E}">
        <p14:creationId xmlns:p14="http://schemas.microsoft.com/office/powerpoint/2010/main" val="41615475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5034F8-56C4-E34B-8F55-E9632CBD48E0}" type="slidenum">
              <a:rPr lang="en-US" smtClean="0"/>
              <a:t>31</a:t>
            </a:fld>
            <a:endParaRPr lang="en-US"/>
          </a:p>
        </p:txBody>
      </p:sp>
    </p:spTree>
    <p:extLst>
      <p:ext uri="{BB962C8B-B14F-4D97-AF65-F5344CB8AC3E}">
        <p14:creationId xmlns:p14="http://schemas.microsoft.com/office/powerpoint/2010/main" val="9048105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Raise your hand if you work in a school that is implementing PBIS? RP? With fidelity?</a:t>
            </a:r>
          </a:p>
        </p:txBody>
      </p:sp>
      <p:sp>
        <p:nvSpPr>
          <p:cNvPr id="4" name="Slide Number Placeholder 3"/>
          <p:cNvSpPr>
            <a:spLocks noGrp="1"/>
          </p:cNvSpPr>
          <p:nvPr>
            <p:ph type="sldNum" sz="quarter" idx="10"/>
          </p:nvPr>
        </p:nvSpPr>
        <p:spPr/>
        <p:txBody>
          <a:bodyPr/>
          <a:lstStyle/>
          <a:p>
            <a:fld id="{A95034F8-56C4-E34B-8F55-E9632CBD48E0}" type="slidenum">
              <a:rPr lang="en-US" smtClean="0"/>
              <a:t>3</a:t>
            </a:fld>
            <a:endParaRPr lang="en-US"/>
          </a:p>
        </p:txBody>
      </p:sp>
    </p:spTree>
    <p:extLst>
      <p:ext uri="{BB962C8B-B14F-4D97-AF65-F5344CB8AC3E}">
        <p14:creationId xmlns:p14="http://schemas.microsoft.com/office/powerpoint/2010/main" val="6326825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5034F8-56C4-E34B-8F55-E9632CBD48E0}" type="slidenum">
              <a:rPr lang="en-US" smtClean="0"/>
              <a:t>5</a:t>
            </a:fld>
            <a:endParaRPr lang="en-US"/>
          </a:p>
        </p:txBody>
      </p:sp>
    </p:spTree>
    <p:extLst>
      <p:ext uri="{BB962C8B-B14F-4D97-AF65-F5344CB8AC3E}">
        <p14:creationId xmlns:p14="http://schemas.microsoft.com/office/powerpoint/2010/main" val="14637269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Increase consistency and predictability</a:t>
            </a:r>
          </a:p>
          <a:p>
            <a:r>
              <a:rPr lang="en-US" dirty="0"/>
              <a:t>Assumption that skills need to be taught, they are not innate</a:t>
            </a:r>
          </a:p>
          <a:p>
            <a:endParaRPr lang="en-US" dirty="0"/>
          </a:p>
        </p:txBody>
      </p:sp>
      <p:sp>
        <p:nvSpPr>
          <p:cNvPr id="4" name="Slide Number Placeholder 3"/>
          <p:cNvSpPr>
            <a:spLocks noGrp="1"/>
          </p:cNvSpPr>
          <p:nvPr>
            <p:ph type="sldNum" sz="quarter" idx="5"/>
          </p:nvPr>
        </p:nvSpPr>
        <p:spPr/>
        <p:txBody>
          <a:bodyPr/>
          <a:lstStyle/>
          <a:p>
            <a:fld id="{A95034F8-56C4-E34B-8F55-E9632CBD48E0}" type="slidenum">
              <a:rPr lang="en-US" smtClean="0"/>
              <a:t>8</a:t>
            </a:fld>
            <a:endParaRPr lang="en-US"/>
          </a:p>
        </p:txBody>
      </p:sp>
    </p:spTree>
    <p:extLst>
      <p:ext uri="{BB962C8B-B14F-4D97-AF65-F5344CB8AC3E}">
        <p14:creationId xmlns:p14="http://schemas.microsoft.com/office/powerpoint/2010/main" val="23093485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No singular universally agreed-upon definition for whole-school restorative approaches (Fronius et al., 2016)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Intentional relationship/culture building - </a:t>
            </a:r>
            <a:r>
              <a:rPr lang="en-US" sz="1200" b="0" i="0" u="none" strike="noStrike" kern="1200" dirty="0">
                <a:solidFill>
                  <a:schemeClr val="tx1"/>
                </a:solidFill>
                <a:effectLst/>
                <a:latin typeface="+mn-lt"/>
                <a:ea typeface="+mn-ea"/>
                <a:cs typeface="+mn-cs"/>
              </a:rPr>
              <a:t>when you feel </a:t>
            </a:r>
            <a:r>
              <a:rPr lang="en-US" sz="1200" b="1" i="0" u="none" strike="noStrike" kern="1200" dirty="0">
                <a:solidFill>
                  <a:schemeClr val="tx1"/>
                </a:solidFill>
                <a:effectLst/>
                <a:latin typeface="+mn-lt"/>
                <a:ea typeface="+mn-ea"/>
                <a:cs typeface="+mn-cs"/>
              </a:rPr>
              <a:t>connected</a:t>
            </a:r>
            <a:r>
              <a:rPr lang="en-US" sz="1200" b="0" i="0" u="none" strike="noStrike" kern="1200" dirty="0">
                <a:solidFill>
                  <a:schemeClr val="tx1"/>
                </a:solidFill>
                <a:effectLst/>
                <a:latin typeface="+mn-lt"/>
                <a:ea typeface="+mn-ea"/>
                <a:cs typeface="+mn-cs"/>
              </a:rPr>
              <a:t>, less likely to harm, more likely to want to repair harm when it happens</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Trust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A </a:t>
            </a:r>
            <a:r>
              <a:rPr lang="en-US" sz="1200" b="1" i="0" u="none" strike="noStrike" kern="1200" dirty="0">
                <a:solidFill>
                  <a:schemeClr val="tx1"/>
                </a:solidFill>
                <a:effectLst/>
                <a:latin typeface="+mn-lt"/>
                <a:ea typeface="+mn-ea"/>
                <a:cs typeface="+mn-cs"/>
              </a:rPr>
              <a:t>philosophy</a:t>
            </a:r>
            <a:r>
              <a:rPr lang="en-US" sz="1200" b="0" i="0" u="none" strike="noStrike" kern="1200" dirty="0">
                <a:solidFill>
                  <a:schemeClr val="tx1"/>
                </a:solidFill>
                <a:effectLst/>
                <a:latin typeface="+mn-lt"/>
                <a:ea typeface="+mn-ea"/>
                <a:cs typeface="+mn-cs"/>
              </a:rPr>
              <a:t>, way of being; something we </a:t>
            </a:r>
            <a:r>
              <a:rPr lang="en-US" sz="1200" b="1" i="0" u="none" strike="noStrike" kern="1200" dirty="0">
                <a:solidFill>
                  <a:schemeClr val="tx1"/>
                </a:solidFill>
                <a:effectLst/>
                <a:latin typeface="+mn-lt"/>
                <a:ea typeface="+mn-ea"/>
                <a:cs typeface="+mn-cs"/>
              </a:rPr>
              <a:t>are</a:t>
            </a:r>
            <a:r>
              <a:rPr lang="en-US" sz="1200" b="0" i="0" u="none" strike="noStrike" kern="1200" dirty="0">
                <a:solidFill>
                  <a:schemeClr val="tx1"/>
                </a:solidFill>
                <a:effectLst/>
                <a:latin typeface="+mn-lt"/>
                <a:ea typeface="+mn-ea"/>
                <a:cs typeface="+mn-cs"/>
              </a:rPr>
              <a:t>, not something we do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Not new</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Not a program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p:txBody>
      </p:sp>
      <p:sp>
        <p:nvSpPr>
          <p:cNvPr id="4" name="Slide Number Placeholder 3"/>
          <p:cNvSpPr>
            <a:spLocks noGrp="1"/>
          </p:cNvSpPr>
          <p:nvPr>
            <p:ph type="sldNum" sz="quarter" idx="10"/>
          </p:nvPr>
        </p:nvSpPr>
        <p:spPr/>
        <p:txBody>
          <a:bodyPr/>
          <a:lstStyle/>
          <a:p>
            <a:fld id="{A95034F8-56C4-E34B-8F55-E9632CBD48E0}" type="slidenum">
              <a:rPr lang="en-US" smtClean="0"/>
              <a:t>9</a:t>
            </a:fld>
            <a:endParaRPr lang="en-US"/>
          </a:p>
        </p:txBody>
      </p:sp>
    </p:spTree>
    <p:extLst>
      <p:ext uri="{BB962C8B-B14F-4D97-AF65-F5344CB8AC3E}">
        <p14:creationId xmlns:p14="http://schemas.microsoft.com/office/powerpoint/2010/main" val="18713078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No singular universally agreed-upon definition for whole-school restorative approaches (Fronius et al., 2016)</a:t>
            </a:r>
          </a:p>
        </p:txBody>
      </p:sp>
      <p:sp>
        <p:nvSpPr>
          <p:cNvPr id="4" name="Slide Number Placeholder 3"/>
          <p:cNvSpPr>
            <a:spLocks noGrp="1"/>
          </p:cNvSpPr>
          <p:nvPr>
            <p:ph type="sldNum" sz="quarter" idx="10"/>
          </p:nvPr>
        </p:nvSpPr>
        <p:spPr/>
        <p:txBody>
          <a:bodyPr/>
          <a:lstStyle/>
          <a:p>
            <a:fld id="{A95034F8-56C4-E34B-8F55-E9632CBD48E0}" type="slidenum">
              <a:rPr lang="en-US" smtClean="0"/>
              <a:t>12</a:t>
            </a:fld>
            <a:endParaRPr lang="en-US"/>
          </a:p>
        </p:txBody>
      </p:sp>
    </p:spTree>
    <p:extLst>
      <p:ext uri="{BB962C8B-B14F-4D97-AF65-F5344CB8AC3E}">
        <p14:creationId xmlns:p14="http://schemas.microsoft.com/office/powerpoint/2010/main" val="8655326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No singular universally agreed-upon definition for whole-school restorative approaches (Fronius et al., 2016)</a:t>
            </a:r>
          </a:p>
        </p:txBody>
      </p:sp>
      <p:sp>
        <p:nvSpPr>
          <p:cNvPr id="4" name="Slide Number Placeholder 3"/>
          <p:cNvSpPr>
            <a:spLocks noGrp="1"/>
          </p:cNvSpPr>
          <p:nvPr>
            <p:ph type="sldNum" sz="quarter" idx="10"/>
          </p:nvPr>
        </p:nvSpPr>
        <p:spPr/>
        <p:txBody>
          <a:bodyPr/>
          <a:lstStyle/>
          <a:p>
            <a:fld id="{A95034F8-56C4-E34B-8F55-E9632CBD48E0}" type="slidenum">
              <a:rPr lang="en-US" smtClean="0"/>
              <a:t>14</a:t>
            </a:fld>
            <a:endParaRPr lang="en-US"/>
          </a:p>
        </p:txBody>
      </p:sp>
    </p:spTree>
    <p:extLst>
      <p:ext uri="{BB962C8B-B14F-4D97-AF65-F5344CB8AC3E}">
        <p14:creationId xmlns:p14="http://schemas.microsoft.com/office/powerpoint/2010/main" val="35561469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Co-creation of norms/expectations</a:t>
            </a:r>
          </a:p>
          <a:p>
            <a:r>
              <a:rPr lang="en-US" dirty="0"/>
              <a:t>Engaging students in learning norms/expectations</a:t>
            </a:r>
          </a:p>
          <a:p>
            <a:r>
              <a:rPr lang="en-US" dirty="0"/>
              <a:t>Student voice and choice in recognition systems</a:t>
            </a:r>
          </a:p>
          <a:p>
            <a:r>
              <a:rPr lang="en-US" dirty="0"/>
              <a:t>Restorative approaches to responses to </a:t>
            </a:r>
            <a:r>
              <a:rPr lang="en-US"/>
              <a:t>problem behavior</a:t>
            </a:r>
            <a:endParaRPr lang="en-US" dirty="0"/>
          </a:p>
        </p:txBody>
      </p:sp>
      <p:sp>
        <p:nvSpPr>
          <p:cNvPr id="4" name="Slide Number Placeholder 3"/>
          <p:cNvSpPr>
            <a:spLocks noGrp="1"/>
          </p:cNvSpPr>
          <p:nvPr>
            <p:ph type="sldNum" sz="quarter" idx="5"/>
          </p:nvPr>
        </p:nvSpPr>
        <p:spPr/>
        <p:txBody>
          <a:bodyPr/>
          <a:lstStyle/>
          <a:p>
            <a:fld id="{A95034F8-56C4-E34B-8F55-E9632CBD48E0}" type="slidenum">
              <a:rPr lang="en-US" smtClean="0"/>
              <a:t>15</a:t>
            </a:fld>
            <a:endParaRPr lang="en-US"/>
          </a:p>
        </p:txBody>
      </p:sp>
    </p:spTree>
    <p:extLst>
      <p:ext uri="{BB962C8B-B14F-4D97-AF65-F5344CB8AC3E}">
        <p14:creationId xmlns:p14="http://schemas.microsoft.com/office/powerpoint/2010/main" val="16928088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Both responses to Zero Tolerance</a:t>
            </a:r>
          </a:p>
          <a:p>
            <a:r>
              <a:rPr lang="en-US" dirty="0"/>
              <a:t>Many misconceptions associated with both</a:t>
            </a:r>
          </a:p>
          <a:p>
            <a:r>
              <a:rPr lang="en-US" dirty="0"/>
              <a:t>Flexibility within guiding principles</a:t>
            </a:r>
          </a:p>
          <a:p>
            <a:r>
              <a:rPr lang="en-US" dirty="0"/>
              <a:t>Reducing exclusionary discipline</a:t>
            </a:r>
          </a:p>
          <a:p>
            <a:r>
              <a:rPr lang="en-US" dirty="0"/>
              <a:t>Maximizing instructional engagement</a:t>
            </a:r>
          </a:p>
        </p:txBody>
      </p:sp>
      <p:sp>
        <p:nvSpPr>
          <p:cNvPr id="4" name="Slide Number Placeholder 3"/>
          <p:cNvSpPr>
            <a:spLocks noGrp="1"/>
          </p:cNvSpPr>
          <p:nvPr>
            <p:ph type="sldNum" sz="quarter" idx="10"/>
          </p:nvPr>
        </p:nvSpPr>
        <p:spPr/>
        <p:txBody>
          <a:bodyPr/>
          <a:lstStyle/>
          <a:p>
            <a:fld id="{A95034F8-56C4-E34B-8F55-E9632CBD48E0}" type="slidenum">
              <a:rPr lang="en-US" smtClean="0"/>
              <a:t>19</a:t>
            </a:fld>
            <a:endParaRPr lang="en-US"/>
          </a:p>
        </p:txBody>
      </p:sp>
    </p:spTree>
    <p:extLst>
      <p:ext uri="{BB962C8B-B14F-4D97-AF65-F5344CB8AC3E}">
        <p14:creationId xmlns:p14="http://schemas.microsoft.com/office/powerpoint/2010/main" val="10629737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0FB137B-9580-974B-8174-BE1BF0EEF918}" type="datetimeFigureOut">
              <a:rPr lang="en-US" smtClean="0"/>
              <a:t>10/8/18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9D6BC8-4C2A-7142-8DDE-19156988D4EB}" type="slidenum">
              <a:rPr lang="en-US" smtClean="0"/>
              <a:t>‹#›</a:t>
            </a:fld>
            <a:endParaRPr lang="en-US"/>
          </a:p>
        </p:txBody>
      </p:sp>
    </p:spTree>
    <p:extLst>
      <p:ext uri="{BB962C8B-B14F-4D97-AF65-F5344CB8AC3E}">
        <p14:creationId xmlns:p14="http://schemas.microsoft.com/office/powerpoint/2010/main" val="11328454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0FB137B-9580-974B-8174-BE1BF0EEF918}" type="datetimeFigureOut">
              <a:rPr lang="en-US" smtClean="0"/>
              <a:t>10/8/18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9D6BC8-4C2A-7142-8DDE-19156988D4EB}" type="slidenum">
              <a:rPr lang="en-US" smtClean="0"/>
              <a:t>‹#›</a:t>
            </a:fld>
            <a:endParaRPr lang="en-US"/>
          </a:p>
        </p:txBody>
      </p:sp>
    </p:spTree>
    <p:extLst>
      <p:ext uri="{BB962C8B-B14F-4D97-AF65-F5344CB8AC3E}">
        <p14:creationId xmlns:p14="http://schemas.microsoft.com/office/powerpoint/2010/main" val="24698282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0FB137B-9580-974B-8174-BE1BF0EEF918}" type="datetimeFigureOut">
              <a:rPr lang="en-US" smtClean="0"/>
              <a:t>10/8/18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9D6BC8-4C2A-7142-8DDE-19156988D4EB}"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6424740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0FB137B-9580-974B-8174-BE1BF0EEF918}" type="datetimeFigureOut">
              <a:rPr lang="en-US" smtClean="0"/>
              <a:t>10/8/18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9D6BC8-4C2A-7142-8DDE-19156988D4EB}" type="slidenum">
              <a:rPr lang="en-US" smtClean="0"/>
              <a:t>‹#›</a:t>
            </a:fld>
            <a:endParaRPr lang="en-US"/>
          </a:p>
        </p:txBody>
      </p:sp>
    </p:spTree>
    <p:extLst>
      <p:ext uri="{BB962C8B-B14F-4D97-AF65-F5344CB8AC3E}">
        <p14:creationId xmlns:p14="http://schemas.microsoft.com/office/powerpoint/2010/main" val="38095478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0FB137B-9580-974B-8174-BE1BF0EEF918}" type="datetimeFigureOut">
              <a:rPr lang="en-US" smtClean="0"/>
              <a:t>10/8/18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9D6BC8-4C2A-7142-8DDE-19156988D4EB}"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0169872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0FB137B-9580-974B-8174-BE1BF0EEF918}" type="datetimeFigureOut">
              <a:rPr lang="en-US" smtClean="0"/>
              <a:t>10/8/18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9D6BC8-4C2A-7142-8DDE-19156988D4EB}" type="slidenum">
              <a:rPr lang="en-US" smtClean="0"/>
              <a:t>‹#›</a:t>
            </a:fld>
            <a:endParaRPr lang="en-US"/>
          </a:p>
        </p:txBody>
      </p:sp>
    </p:spTree>
    <p:extLst>
      <p:ext uri="{BB962C8B-B14F-4D97-AF65-F5344CB8AC3E}">
        <p14:creationId xmlns:p14="http://schemas.microsoft.com/office/powerpoint/2010/main" val="35716232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0FB137B-9580-974B-8174-BE1BF0EEF918}" type="datetimeFigureOut">
              <a:rPr lang="en-US" smtClean="0"/>
              <a:t>10/8/18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9D6BC8-4C2A-7142-8DDE-19156988D4EB}" type="slidenum">
              <a:rPr lang="en-US" smtClean="0"/>
              <a:t>‹#›</a:t>
            </a:fld>
            <a:endParaRPr lang="en-US"/>
          </a:p>
        </p:txBody>
      </p:sp>
    </p:spTree>
    <p:extLst>
      <p:ext uri="{BB962C8B-B14F-4D97-AF65-F5344CB8AC3E}">
        <p14:creationId xmlns:p14="http://schemas.microsoft.com/office/powerpoint/2010/main" val="599988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0FB137B-9580-974B-8174-BE1BF0EEF918}" type="datetimeFigureOut">
              <a:rPr lang="en-US" smtClean="0"/>
              <a:t>10/8/18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9D6BC8-4C2A-7142-8DDE-19156988D4EB}" type="slidenum">
              <a:rPr lang="en-US" smtClean="0"/>
              <a:t>‹#›</a:t>
            </a:fld>
            <a:endParaRPr lang="en-US"/>
          </a:p>
        </p:txBody>
      </p:sp>
    </p:spTree>
    <p:extLst>
      <p:ext uri="{BB962C8B-B14F-4D97-AF65-F5344CB8AC3E}">
        <p14:creationId xmlns:p14="http://schemas.microsoft.com/office/powerpoint/2010/main" val="10552766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0FB137B-9580-974B-8174-BE1BF0EEF918}" type="datetimeFigureOut">
              <a:rPr lang="en-US" smtClean="0"/>
              <a:t>10/8/18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9D6BC8-4C2A-7142-8DDE-19156988D4EB}" type="slidenum">
              <a:rPr lang="en-US" smtClean="0"/>
              <a:t>‹#›</a:t>
            </a:fld>
            <a:endParaRPr lang="en-US"/>
          </a:p>
        </p:txBody>
      </p:sp>
    </p:spTree>
    <p:extLst>
      <p:ext uri="{BB962C8B-B14F-4D97-AF65-F5344CB8AC3E}">
        <p14:creationId xmlns:p14="http://schemas.microsoft.com/office/powerpoint/2010/main" val="2109710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0FB137B-9580-974B-8174-BE1BF0EEF918}" type="datetimeFigureOut">
              <a:rPr lang="en-US" smtClean="0"/>
              <a:t>10/8/18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9D6BC8-4C2A-7142-8DDE-19156988D4EB}" type="slidenum">
              <a:rPr lang="en-US" smtClean="0"/>
              <a:t>‹#›</a:t>
            </a:fld>
            <a:endParaRPr lang="en-US"/>
          </a:p>
        </p:txBody>
      </p:sp>
    </p:spTree>
    <p:extLst>
      <p:ext uri="{BB962C8B-B14F-4D97-AF65-F5344CB8AC3E}">
        <p14:creationId xmlns:p14="http://schemas.microsoft.com/office/powerpoint/2010/main" val="4246189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0FB137B-9580-974B-8174-BE1BF0EEF918}" type="datetimeFigureOut">
              <a:rPr lang="en-US" smtClean="0"/>
              <a:t>10/8/18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9D6BC8-4C2A-7142-8DDE-19156988D4EB}" type="slidenum">
              <a:rPr lang="en-US" smtClean="0"/>
              <a:t>‹#›</a:t>
            </a:fld>
            <a:endParaRPr lang="en-US"/>
          </a:p>
        </p:txBody>
      </p:sp>
    </p:spTree>
    <p:extLst>
      <p:ext uri="{BB962C8B-B14F-4D97-AF65-F5344CB8AC3E}">
        <p14:creationId xmlns:p14="http://schemas.microsoft.com/office/powerpoint/2010/main" val="330868031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0FB137B-9580-974B-8174-BE1BF0EEF918}" type="datetimeFigureOut">
              <a:rPr lang="en-US" smtClean="0"/>
              <a:t>10/8/18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F9D6BC8-4C2A-7142-8DDE-19156988D4EB}" type="slidenum">
              <a:rPr lang="en-US" smtClean="0"/>
              <a:t>‹#›</a:t>
            </a:fld>
            <a:endParaRPr lang="en-US"/>
          </a:p>
        </p:txBody>
      </p:sp>
    </p:spTree>
    <p:extLst>
      <p:ext uri="{BB962C8B-B14F-4D97-AF65-F5344CB8AC3E}">
        <p14:creationId xmlns:p14="http://schemas.microsoft.com/office/powerpoint/2010/main" val="3866446289"/>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0FB137B-9580-974B-8174-BE1BF0EEF918}" type="datetimeFigureOut">
              <a:rPr lang="en-US" smtClean="0"/>
              <a:t>10/8/18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F9D6BC8-4C2A-7142-8DDE-19156988D4EB}" type="slidenum">
              <a:rPr lang="en-US" smtClean="0"/>
              <a:t>‹#›</a:t>
            </a:fld>
            <a:endParaRPr lang="en-US"/>
          </a:p>
        </p:txBody>
      </p:sp>
    </p:spTree>
    <p:extLst>
      <p:ext uri="{BB962C8B-B14F-4D97-AF65-F5344CB8AC3E}">
        <p14:creationId xmlns:p14="http://schemas.microsoft.com/office/powerpoint/2010/main" val="19098612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FB137B-9580-974B-8174-BE1BF0EEF918}" type="datetimeFigureOut">
              <a:rPr lang="en-US" smtClean="0"/>
              <a:t>10/8/18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F9D6BC8-4C2A-7142-8DDE-19156988D4EB}" type="slidenum">
              <a:rPr lang="en-US" smtClean="0"/>
              <a:t>‹#›</a:t>
            </a:fld>
            <a:endParaRPr lang="en-US"/>
          </a:p>
        </p:txBody>
      </p:sp>
    </p:spTree>
    <p:extLst>
      <p:ext uri="{BB962C8B-B14F-4D97-AF65-F5344CB8AC3E}">
        <p14:creationId xmlns:p14="http://schemas.microsoft.com/office/powerpoint/2010/main" val="20995902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0FB137B-9580-974B-8174-BE1BF0EEF918}" type="datetimeFigureOut">
              <a:rPr lang="en-US" smtClean="0"/>
              <a:t>10/8/18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9D6BC8-4C2A-7142-8DDE-19156988D4EB}" type="slidenum">
              <a:rPr lang="en-US" smtClean="0"/>
              <a:t>‹#›</a:t>
            </a:fld>
            <a:endParaRPr lang="en-US"/>
          </a:p>
        </p:txBody>
      </p:sp>
    </p:spTree>
    <p:extLst>
      <p:ext uri="{BB962C8B-B14F-4D97-AF65-F5344CB8AC3E}">
        <p14:creationId xmlns:p14="http://schemas.microsoft.com/office/powerpoint/2010/main" val="3032968551"/>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00FB137B-9580-974B-8174-BE1BF0EEF918}" type="datetimeFigureOut">
              <a:rPr lang="en-US" smtClean="0"/>
              <a:t>10/8/18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9D6BC8-4C2A-7142-8DDE-19156988D4EB}" type="slidenum">
              <a:rPr lang="en-US" smtClean="0"/>
              <a:t>‹#›</a:t>
            </a:fld>
            <a:endParaRPr lang="en-US"/>
          </a:p>
        </p:txBody>
      </p:sp>
    </p:spTree>
    <p:extLst>
      <p:ext uri="{BB962C8B-B14F-4D97-AF65-F5344CB8AC3E}">
        <p14:creationId xmlns:p14="http://schemas.microsoft.com/office/powerpoint/2010/main" val="23008572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0FB137B-9580-974B-8174-BE1BF0EEF918}" type="datetimeFigureOut">
              <a:rPr lang="en-US" smtClean="0"/>
              <a:t>10/8/18</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BF9D6BC8-4C2A-7142-8DDE-19156988D4EB}" type="slidenum">
              <a:rPr lang="en-US" smtClean="0"/>
              <a:t>‹#›</a:t>
            </a:fld>
            <a:endParaRPr lang="en-US"/>
          </a:p>
        </p:txBody>
      </p:sp>
    </p:spTree>
    <p:extLst>
      <p:ext uri="{BB962C8B-B14F-4D97-AF65-F5344CB8AC3E}">
        <p14:creationId xmlns:p14="http://schemas.microsoft.com/office/powerpoint/2010/main" val="3736341778"/>
      </p:ext>
    </p:extLst>
  </p:cSld>
  <p:clrMap bg1="lt1" tx1="dk1" bg2="lt2" tx2="dk2" accent1="accent1" accent2="accent2" accent3="accent3" accent4="accent4" accent5="accent5" accent6="accent6" hlink="hlink" folHlink="folHlink"/>
  <p:sldLayoutIdLst>
    <p:sldLayoutId id="2147484128" r:id="rId1"/>
    <p:sldLayoutId id="2147484129" r:id="rId2"/>
    <p:sldLayoutId id="2147484130" r:id="rId3"/>
    <p:sldLayoutId id="2147484131" r:id="rId4"/>
    <p:sldLayoutId id="2147484132" r:id="rId5"/>
    <p:sldLayoutId id="2147484133" r:id="rId6"/>
    <p:sldLayoutId id="2147484134" r:id="rId7"/>
    <p:sldLayoutId id="2147484135" r:id="rId8"/>
    <p:sldLayoutId id="2147484136" r:id="rId9"/>
    <p:sldLayoutId id="2147484137" r:id="rId10"/>
    <p:sldLayoutId id="2147484138" r:id="rId11"/>
    <p:sldLayoutId id="2147484139" r:id="rId12"/>
    <p:sldLayoutId id="2147484140" r:id="rId13"/>
    <p:sldLayoutId id="2147484141" r:id="rId14"/>
    <p:sldLayoutId id="2147484142" r:id="rId15"/>
    <p:sldLayoutId id="2147484143"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hyperlink" Target="https://docs.google.com/document/d/1KHaWUzpipofy5D7iqfGdOGb6zxehwlfHlAvQ5p9xg0w/edit" TargetMode="External"/><Relationship Id="rId2" Type="http://schemas.openxmlformats.org/officeDocument/2006/relationships/hyperlink" Target="http://education.vermont.gov/documents/whole-school-restorative-approach-resource-guide"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hyperlink" Target="http://www.greenomegal3c.org/2016/restorative-justice-in-schools-outcomes-and-indicators/"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education.vermont.gov/documents/whole-school-restorative-approach-resource-guide"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education.vermont.gov/documents/whole-school-restorative-approach-resource-guide"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pbis.org/common/cms/files/pbisresources/TECBD_RJP%20in%20SWPBIS%20Eber,%20Swain-Bradway.pptx"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new.apbs.org/sites/default/files/conference-2016/presentations/e4-TFI-Restorative-Practices-Tool-to-Score-by-Hand-for-Action-Planning.pdf" TargetMode="External"/><Relationship Id="rId2" Type="http://schemas.openxmlformats.org/officeDocument/2006/relationships/hyperlink" Target="https://www.pbisvermont.org/resource/tfi-restorative-justice-practices-scale/" TargetMode="External"/><Relationship Id="rId1" Type="http://schemas.openxmlformats.org/officeDocument/2006/relationships/slideLayout" Target="../slideLayouts/slideLayout2.xml"/><Relationship Id="rId4" Type="http://schemas.openxmlformats.org/officeDocument/2006/relationships/hyperlink" Target="https://www.pbis.org/Common/Cms/files/pbisresources/TECBD_RJP%20in%20SWPBIS%20Eber,%20Swain-Bradway.pptx"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www.pbis.org/Common/Cms/files/pbisresources/Alignment%20Brief.%20for%20posting.1.16.17.docx" TargetMode="External"/><Relationship Id="rId7" Type="http://schemas.openxmlformats.org/officeDocument/2006/relationships/image" Target="../media/image7.png"/><Relationship Id="rId2" Type="http://schemas.openxmlformats.org/officeDocument/2006/relationships/hyperlink" Target="https://education.vermont.gov/sites/aoe/files/documents/edu-integrated-educational-frameworks-whole-school-restorative-approach-resource-guide_0.pdf" TargetMode="External"/><Relationship Id="rId1" Type="http://schemas.openxmlformats.org/officeDocument/2006/relationships/slideLayout" Target="../slideLayouts/slideLayout2.xml"/><Relationship Id="rId6" Type="http://schemas.openxmlformats.org/officeDocument/2006/relationships/hyperlink" Target="https://www.pbis.org/Common/Cms/files/pbisresources/TECBD_RJP%20in%20SWPBIS%20Eber,%20Swain-Bradway.pptx" TargetMode="External"/><Relationship Id="rId5" Type="http://schemas.openxmlformats.org/officeDocument/2006/relationships/slide" Target="slide12.xml"/><Relationship Id="rId4" Type="http://schemas.openxmlformats.org/officeDocument/2006/relationships/slide" Target="slide3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docs.google.com/document/d/16B5k1DTxAkjqdHr0imSv20dpjtPpqTLrjeooKteRUxw/edit"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hyperlink" Target="https://docs.google.com/document/d/1KHaWUzpipofy5D7iqfGdOGb6zxehwlfHlAvQ5p9xg0w/edit" TargetMode="External"/><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hyperlink" Target="https://docs.google.com/document/d/16B5k1DTxAkjqdHr0imSv20dpjtPpqTLrjeooKteRUxw/edit"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hyperlink" Target="https://docs.google.com/document/d/1KHaWUzpipofy5D7iqfGdOGb6zxehwlfHlAvQ5p9xg0w/edit" TargetMode="External"/><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hyperlink" Target="https://fwsu-blog.org/2018/09/26/the-fwsu-story-students-explore-restorative-justice-practices-at-georgia-school/" TargetMode="External"/><Relationship Id="rId1" Type="http://schemas.openxmlformats.org/officeDocument/2006/relationships/slideLayout" Target="../slideLayouts/slideLayout2.xml"/><Relationship Id="rId4" Type="http://schemas.openxmlformats.org/officeDocument/2006/relationships/image" Target="../media/image10.tiff"/></Relationships>
</file>

<file path=ppt/slides/_rels/slide28.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youtube.com/watch?v=RdKhcQrLD1w"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2.xml"/><Relationship Id="rId6" Type="http://schemas.openxmlformats.org/officeDocument/2006/relationships/image" Target="../media/image17.tiff"/><Relationship Id="rId5" Type="http://schemas.openxmlformats.org/officeDocument/2006/relationships/image" Target="../media/image16.tiff"/><Relationship Id="rId4" Type="http://schemas.openxmlformats.org/officeDocument/2006/relationships/image" Target="../media/image15.tiff"/></Relationships>
</file>

<file path=ppt/slides/_rels/slide31.xml.rels><?xml version="1.0" encoding="UTF-8" standalone="yes"?>
<Relationships xmlns="http://schemas.openxmlformats.org/package/2006/relationships"><Relationship Id="rId3" Type="http://schemas.openxmlformats.org/officeDocument/2006/relationships/hyperlink" Target="https://www.pbisvermont.org/professional-development-calendar/restorative-practices-within-mtss/"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s://www.pbisvermont.org/professional-development-calendar/2019-bestmtss-summer-institute-4-full-days/" TargetMode="External"/><Relationship Id="rId5" Type="http://schemas.openxmlformats.org/officeDocument/2006/relationships/hyperlink" Target="https://www.pbisvermont.org/support-roles/coaches/" TargetMode="External"/><Relationship Id="rId4" Type="http://schemas.openxmlformats.org/officeDocument/2006/relationships/hyperlink" Target="https://www.cvedcvt.org/event/restorative-classroom-using-circles-restorative-communication-improve-learning/?instance_id=462"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www.pbisvermont.org/" TargetMode="External"/><Relationship Id="rId7" Type="http://schemas.openxmlformats.org/officeDocument/2006/relationships/hyperlink" Target="https://www.pbis.org/Common/Cms/files/Forum15_Presentations/RDQ%2013%20Brief%20-%20Restorative%20Practices.pdf" TargetMode="External"/><Relationship Id="rId2" Type="http://schemas.openxmlformats.org/officeDocument/2006/relationships/hyperlink" Target="https://www.pbis.org/" TargetMode="External"/><Relationship Id="rId1" Type="http://schemas.openxmlformats.org/officeDocument/2006/relationships/slideLayout" Target="../slideLayouts/slideLayout2.xml"/><Relationship Id="rId6" Type="http://schemas.openxmlformats.org/officeDocument/2006/relationships/hyperlink" Target="https://docs.google.com/document/d/1KHaWUzpipofy5D7iqfGdOGb6zxehwlfHlAvQ5p9xg0w/edit" TargetMode="External"/><Relationship Id="rId5" Type="http://schemas.openxmlformats.org/officeDocument/2006/relationships/hyperlink" Target="https://www.pbis.org/Common/Cms/files/pbisresources/Alignment%20Brief.%20for%20posting.1.16.17.docx" TargetMode="External"/><Relationship Id="rId4" Type="http://schemas.openxmlformats.org/officeDocument/2006/relationships/hyperlink" Target="http://education.vermont.gov/documents/whole-school-restorative-approach-resource-guide"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hyperlink" Target="http://www.greenomegal3c.org/"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education.vermont.gov/documents/whole-school-restorative-approach-resource-guide"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BFBA2-4215-C148-8062-591D56C2803B}"/>
              </a:ext>
            </a:extLst>
          </p:cNvPr>
          <p:cNvSpPr>
            <a:spLocks noGrp="1"/>
          </p:cNvSpPr>
          <p:nvPr>
            <p:ph type="ctrTitle"/>
          </p:nvPr>
        </p:nvSpPr>
        <p:spPr>
          <a:xfrm>
            <a:off x="787791" y="288545"/>
            <a:ext cx="8651632" cy="1469917"/>
          </a:xfrm>
        </p:spPr>
        <p:txBody>
          <a:bodyPr>
            <a:normAutofit fontScale="90000"/>
          </a:bodyPr>
          <a:lstStyle/>
          <a:p>
            <a:pPr algn="ctr"/>
            <a:r>
              <a:rPr lang="en-US" b="1" dirty="0">
                <a:solidFill>
                  <a:schemeClr val="accent2">
                    <a:lumMod val="50000"/>
                  </a:schemeClr>
                </a:solidFill>
              </a:rPr>
              <a:t>Restorative Practices </a:t>
            </a:r>
            <a:br>
              <a:rPr lang="en-US" b="1" dirty="0">
                <a:solidFill>
                  <a:schemeClr val="accent2">
                    <a:lumMod val="50000"/>
                  </a:schemeClr>
                </a:solidFill>
              </a:rPr>
            </a:br>
            <a:r>
              <a:rPr lang="en-US" b="1" dirty="0">
                <a:solidFill>
                  <a:schemeClr val="accent2">
                    <a:lumMod val="50000"/>
                  </a:schemeClr>
                </a:solidFill>
              </a:rPr>
              <a:t>within a PBIS Framework</a:t>
            </a:r>
          </a:p>
        </p:txBody>
      </p:sp>
      <p:sp>
        <p:nvSpPr>
          <p:cNvPr id="3" name="Subtitle 2">
            <a:extLst>
              <a:ext uri="{FF2B5EF4-FFF2-40B4-BE49-F238E27FC236}">
                <a16:creationId xmlns:a16="http://schemas.microsoft.com/office/drawing/2014/main" id="{2F4C8E81-BC43-4046-8BCF-44B66DFC4CE9}"/>
              </a:ext>
            </a:extLst>
          </p:cNvPr>
          <p:cNvSpPr>
            <a:spLocks noGrp="1"/>
          </p:cNvSpPr>
          <p:nvPr>
            <p:ph type="subTitle" idx="1"/>
          </p:nvPr>
        </p:nvSpPr>
        <p:spPr>
          <a:xfrm>
            <a:off x="0" y="5701641"/>
            <a:ext cx="10227212" cy="1022716"/>
          </a:xfrm>
        </p:spPr>
        <p:txBody>
          <a:bodyPr>
            <a:normAutofit fontScale="62500" lnSpcReduction="20000"/>
          </a:bodyPr>
          <a:lstStyle/>
          <a:p>
            <a:pPr algn="ctr"/>
            <a:r>
              <a:rPr lang="en-US" sz="2800" b="1" dirty="0">
                <a:solidFill>
                  <a:schemeClr val="accent2">
                    <a:lumMod val="50000"/>
                  </a:schemeClr>
                </a:solidFill>
              </a:rPr>
              <a:t>Amy Wheeler-Sutton, BEST/PBIS State Team</a:t>
            </a:r>
          </a:p>
          <a:p>
            <a:pPr algn="ctr"/>
            <a:r>
              <a:rPr lang="en-US" sz="2800" b="1" dirty="0">
                <a:solidFill>
                  <a:schemeClr val="accent2">
                    <a:lumMod val="50000"/>
                  </a:schemeClr>
                </a:solidFill>
              </a:rPr>
              <a:t>Shawn </a:t>
            </a:r>
            <a:r>
              <a:rPr lang="en-US" sz="2800" b="1" dirty="0" err="1">
                <a:solidFill>
                  <a:schemeClr val="accent2">
                    <a:lumMod val="50000"/>
                  </a:schemeClr>
                </a:solidFill>
              </a:rPr>
              <a:t>Gonyaw</a:t>
            </a:r>
            <a:r>
              <a:rPr lang="en-US" sz="2800" b="1" dirty="0">
                <a:solidFill>
                  <a:schemeClr val="accent2">
                    <a:lumMod val="50000"/>
                  </a:schemeClr>
                </a:solidFill>
              </a:rPr>
              <a:t>, Barnet School</a:t>
            </a:r>
          </a:p>
          <a:p>
            <a:pPr algn="ctr"/>
            <a:r>
              <a:rPr lang="en-US" sz="2800" b="1" dirty="0">
                <a:solidFill>
                  <a:schemeClr val="accent2">
                    <a:lumMod val="50000"/>
                  </a:schemeClr>
                </a:solidFill>
              </a:rPr>
              <a:t>Angel Roy, Barnet School</a:t>
            </a:r>
          </a:p>
        </p:txBody>
      </p:sp>
      <p:pic>
        <p:nvPicPr>
          <p:cNvPr id="4" name="Picture 3">
            <a:extLst>
              <a:ext uri="{FF2B5EF4-FFF2-40B4-BE49-F238E27FC236}">
                <a16:creationId xmlns:a16="http://schemas.microsoft.com/office/drawing/2014/main" id="{23FA79F4-4729-4340-AB42-AAE7D0FEA13E}"/>
              </a:ext>
            </a:extLst>
          </p:cNvPr>
          <p:cNvPicPr>
            <a:picLocks noChangeAspect="1"/>
          </p:cNvPicPr>
          <p:nvPr/>
        </p:nvPicPr>
        <p:blipFill>
          <a:blip r:embed="rId3"/>
          <a:stretch>
            <a:fillRect/>
          </a:stretch>
        </p:blipFill>
        <p:spPr>
          <a:xfrm>
            <a:off x="158597" y="5437645"/>
            <a:ext cx="1932085" cy="1286712"/>
          </a:xfrm>
          <a:prstGeom prst="rect">
            <a:avLst/>
          </a:prstGeom>
        </p:spPr>
      </p:pic>
      <p:pic>
        <p:nvPicPr>
          <p:cNvPr id="1026" name="Picture 2" descr="https://lh6.googleusercontent.com/9Fub5GBW7yZF1HyNJKyEp66HcEoC3WxFulfxsBvC81T4r8XK2VTwaH_gJYHi4i681ODF9mx_mjTNVDLGfQRp8NSESSQOwUgzE9mUUqektm9IPR8XRKVfSQoQmaEwypbLznxbdsdp">
            <a:extLst>
              <a:ext uri="{FF2B5EF4-FFF2-40B4-BE49-F238E27FC236}">
                <a16:creationId xmlns:a16="http://schemas.microsoft.com/office/drawing/2014/main" id="{D75233EF-86C3-204E-B211-F16341347B4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676" t="9424" r="17222" b="12524"/>
          <a:stretch/>
        </p:blipFill>
        <p:spPr bwMode="auto">
          <a:xfrm>
            <a:off x="3319975" y="1758462"/>
            <a:ext cx="3587262" cy="3908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9002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3FFC7-3A95-564B-B2BE-E139A7F500C8}"/>
              </a:ext>
            </a:extLst>
          </p:cNvPr>
          <p:cNvSpPr>
            <a:spLocks noGrp="1"/>
          </p:cNvSpPr>
          <p:nvPr>
            <p:ph type="title"/>
          </p:nvPr>
        </p:nvSpPr>
        <p:spPr>
          <a:xfrm>
            <a:off x="677334" y="609600"/>
            <a:ext cx="8596668" cy="820994"/>
          </a:xfrm>
        </p:spPr>
        <p:txBody>
          <a:bodyPr>
            <a:normAutofit/>
          </a:bodyPr>
          <a:lstStyle/>
          <a:p>
            <a:pPr algn="ctr"/>
            <a:r>
              <a:rPr lang="en-US" sz="4300" b="1" dirty="0">
                <a:solidFill>
                  <a:schemeClr val="accent2">
                    <a:lumMod val="75000"/>
                  </a:schemeClr>
                </a:solidFill>
              </a:rPr>
              <a:t>Big Idea:</a:t>
            </a:r>
          </a:p>
        </p:txBody>
      </p:sp>
      <p:sp>
        <p:nvSpPr>
          <p:cNvPr id="3" name="Content Placeholder 2">
            <a:extLst>
              <a:ext uri="{FF2B5EF4-FFF2-40B4-BE49-F238E27FC236}">
                <a16:creationId xmlns:a16="http://schemas.microsoft.com/office/drawing/2014/main" id="{6A5E720A-40C5-DC47-BFEA-F1835B32C69E}"/>
              </a:ext>
            </a:extLst>
          </p:cNvPr>
          <p:cNvSpPr>
            <a:spLocks noGrp="1"/>
          </p:cNvSpPr>
          <p:nvPr>
            <p:ph idx="1"/>
          </p:nvPr>
        </p:nvSpPr>
        <p:spPr>
          <a:xfrm>
            <a:off x="137651" y="1607573"/>
            <a:ext cx="9676034" cy="4463285"/>
          </a:xfrm>
        </p:spPr>
        <p:txBody>
          <a:bodyPr>
            <a:normAutofit fontScale="85000" lnSpcReduction="20000"/>
          </a:bodyPr>
          <a:lstStyle/>
          <a:p>
            <a:pPr marL="0" indent="0" algn="ctr">
              <a:spcBef>
                <a:spcPts val="0"/>
              </a:spcBef>
              <a:buNone/>
            </a:pPr>
            <a:r>
              <a:rPr lang="en-US" sz="3600" dirty="0"/>
              <a:t>Restorative Practices at Tier I involve </a:t>
            </a:r>
          </a:p>
          <a:p>
            <a:pPr marL="0" indent="0" algn="ctr">
              <a:spcBef>
                <a:spcPts val="0"/>
              </a:spcBef>
              <a:buNone/>
            </a:pPr>
            <a:r>
              <a:rPr lang="en-US" sz="3600" b="1" i="1" dirty="0"/>
              <a:t>intentional</a:t>
            </a:r>
            <a:r>
              <a:rPr lang="en-US" sz="3600" dirty="0"/>
              <a:t> relationship and culture building.</a:t>
            </a:r>
          </a:p>
          <a:p>
            <a:pPr marL="0" indent="0" algn="ctr">
              <a:spcBef>
                <a:spcPts val="0"/>
              </a:spcBef>
              <a:buNone/>
            </a:pPr>
            <a:r>
              <a:rPr lang="en-US" sz="3600" dirty="0"/>
              <a:t> </a:t>
            </a:r>
          </a:p>
          <a:p>
            <a:pPr marL="0" indent="0" algn="ctr">
              <a:spcBef>
                <a:spcPts val="0"/>
              </a:spcBef>
              <a:buNone/>
            </a:pPr>
            <a:r>
              <a:rPr lang="en-US" sz="3600" dirty="0">
                <a:solidFill>
                  <a:schemeClr val="tx1"/>
                </a:solidFill>
              </a:rPr>
              <a:t>Those who feel </a:t>
            </a:r>
            <a:r>
              <a:rPr lang="en-US" sz="3600" b="1" i="1" dirty="0">
                <a:solidFill>
                  <a:schemeClr val="tx1"/>
                </a:solidFill>
              </a:rPr>
              <a:t>connected</a:t>
            </a:r>
            <a:r>
              <a:rPr lang="en-US" sz="3600" dirty="0">
                <a:solidFill>
                  <a:schemeClr val="tx1"/>
                </a:solidFill>
              </a:rPr>
              <a:t> to their community are less likely to harm, more likely to want to </a:t>
            </a:r>
          </a:p>
          <a:p>
            <a:pPr marL="0" indent="0" algn="ctr">
              <a:spcBef>
                <a:spcPts val="0"/>
              </a:spcBef>
              <a:buNone/>
            </a:pPr>
            <a:r>
              <a:rPr lang="en-US" sz="3600" dirty="0">
                <a:solidFill>
                  <a:schemeClr val="tx1"/>
                </a:solidFill>
              </a:rPr>
              <a:t>repair harm when it happens, </a:t>
            </a:r>
          </a:p>
          <a:p>
            <a:pPr marL="0" indent="0" algn="ctr">
              <a:spcBef>
                <a:spcPts val="0"/>
              </a:spcBef>
              <a:buNone/>
            </a:pPr>
            <a:r>
              <a:rPr lang="en-US" sz="3600" dirty="0">
                <a:solidFill>
                  <a:schemeClr val="tx1"/>
                </a:solidFill>
              </a:rPr>
              <a:t>and more likely to accept consequences</a:t>
            </a:r>
          </a:p>
          <a:p>
            <a:pPr marL="0" indent="0" algn="ctr">
              <a:spcBef>
                <a:spcPts val="0"/>
              </a:spcBef>
              <a:buNone/>
            </a:pPr>
            <a:endParaRPr lang="en-US" sz="3600" dirty="0">
              <a:solidFill>
                <a:schemeClr val="tx1"/>
              </a:solidFill>
            </a:endParaRPr>
          </a:p>
          <a:p>
            <a:pPr marL="0" indent="0" algn="ctr">
              <a:spcBef>
                <a:spcPts val="0"/>
              </a:spcBef>
              <a:buNone/>
            </a:pPr>
            <a:r>
              <a:rPr lang="en-US" sz="3600" dirty="0">
                <a:solidFill>
                  <a:schemeClr val="tx1"/>
                </a:solidFill>
              </a:rPr>
              <a:t>All members of the community should feel that </a:t>
            </a:r>
          </a:p>
          <a:p>
            <a:pPr marL="0" indent="0" algn="ctr">
              <a:spcBef>
                <a:spcPts val="0"/>
              </a:spcBef>
              <a:buNone/>
            </a:pPr>
            <a:r>
              <a:rPr lang="en-US" sz="3600" dirty="0">
                <a:solidFill>
                  <a:schemeClr val="tx1"/>
                </a:solidFill>
              </a:rPr>
              <a:t>their “presence is </a:t>
            </a:r>
            <a:r>
              <a:rPr lang="en-US" sz="3600" b="1" i="1" dirty="0">
                <a:solidFill>
                  <a:schemeClr val="tx1"/>
                </a:solidFill>
              </a:rPr>
              <a:t>vital </a:t>
            </a:r>
            <a:r>
              <a:rPr lang="en-US" sz="3600" dirty="0">
                <a:solidFill>
                  <a:schemeClr val="tx1"/>
                </a:solidFill>
              </a:rPr>
              <a:t>to their </a:t>
            </a:r>
          </a:p>
          <a:p>
            <a:pPr marL="0" indent="0" algn="ctr">
              <a:spcBef>
                <a:spcPts val="0"/>
              </a:spcBef>
              <a:buNone/>
            </a:pPr>
            <a:r>
              <a:rPr lang="en-US" sz="3600" dirty="0">
                <a:solidFill>
                  <a:schemeClr val="tx1"/>
                </a:solidFill>
              </a:rPr>
              <a:t>learning community’s success” </a:t>
            </a:r>
          </a:p>
        </p:txBody>
      </p:sp>
      <p:sp>
        <p:nvSpPr>
          <p:cNvPr id="4" name="Rectangle 3">
            <a:extLst>
              <a:ext uri="{FF2B5EF4-FFF2-40B4-BE49-F238E27FC236}">
                <a16:creationId xmlns:a16="http://schemas.microsoft.com/office/drawing/2014/main" id="{A5792BEE-2534-F140-A898-BEF9D088138D}"/>
              </a:ext>
            </a:extLst>
          </p:cNvPr>
          <p:cNvSpPr/>
          <p:nvPr/>
        </p:nvSpPr>
        <p:spPr>
          <a:xfrm>
            <a:off x="2816739" y="6399014"/>
            <a:ext cx="5776518" cy="369332"/>
          </a:xfrm>
          <a:prstGeom prst="rect">
            <a:avLst/>
          </a:prstGeom>
        </p:spPr>
        <p:txBody>
          <a:bodyPr wrap="none">
            <a:spAutoFit/>
          </a:bodyPr>
          <a:lstStyle/>
          <a:p>
            <a:r>
              <a:rPr lang="en-US" dirty="0">
                <a:hlinkClick r:id="rId2"/>
              </a:rPr>
              <a:t>Whole School Restorative Approaches Resource Guide</a:t>
            </a:r>
            <a:r>
              <a:rPr lang="en-US" dirty="0"/>
              <a:t> </a:t>
            </a:r>
          </a:p>
        </p:txBody>
      </p:sp>
      <p:sp>
        <p:nvSpPr>
          <p:cNvPr id="6" name="Rectangle 5">
            <a:extLst>
              <a:ext uri="{FF2B5EF4-FFF2-40B4-BE49-F238E27FC236}">
                <a16:creationId xmlns:a16="http://schemas.microsoft.com/office/drawing/2014/main" id="{322225C3-9BA8-E84C-A36E-921A0BF10022}"/>
              </a:ext>
            </a:extLst>
          </p:cNvPr>
          <p:cNvSpPr/>
          <p:nvPr/>
        </p:nvSpPr>
        <p:spPr>
          <a:xfrm>
            <a:off x="6257832" y="5701526"/>
            <a:ext cx="3221395" cy="369332"/>
          </a:xfrm>
          <a:prstGeom prst="rect">
            <a:avLst/>
          </a:prstGeom>
        </p:spPr>
        <p:txBody>
          <a:bodyPr wrap="none">
            <a:spAutoFit/>
          </a:bodyPr>
          <a:lstStyle/>
          <a:p>
            <a:r>
              <a:rPr lang="en-US" dirty="0">
                <a:hlinkClick r:id="rId3"/>
              </a:rPr>
              <a:t>Highgate's PBIS/RP Document</a:t>
            </a:r>
            <a:endParaRPr lang="en-US" dirty="0"/>
          </a:p>
        </p:txBody>
      </p:sp>
    </p:spTree>
    <p:extLst>
      <p:ext uri="{BB962C8B-B14F-4D97-AF65-F5344CB8AC3E}">
        <p14:creationId xmlns:p14="http://schemas.microsoft.com/office/powerpoint/2010/main" val="645144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598E1-7B47-334F-8159-743FE1F65CCD}"/>
              </a:ext>
            </a:extLst>
          </p:cNvPr>
          <p:cNvSpPr>
            <a:spLocks noGrp="1"/>
          </p:cNvSpPr>
          <p:nvPr>
            <p:ph type="title"/>
          </p:nvPr>
        </p:nvSpPr>
        <p:spPr/>
        <p:txBody>
          <a:bodyPr>
            <a:normAutofit/>
          </a:bodyPr>
          <a:lstStyle/>
          <a:p>
            <a:r>
              <a:rPr lang="en-US" sz="4300" b="1" dirty="0">
                <a:solidFill>
                  <a:schemeClr val="accent2">
                    <a:lumMod val="50000"/>
                  </a:schemeClr>
                </a:solidFill>
              </a:rPr>
              <a:t>Outcomes and Indicators</a:t>
            </a:r>
          </a:p>
        </p:txBody>
      </p:sp>
      <p:sp>
        <p:nvSpPr>
          <p:cNvPr id="3" name="Content Placeholder 2">
            <a:extLst>
              <a:ext uri="{FF2B5EF4-FFF2-40B4-BE49-F238E27FC236}">
                <a16:creationId xmlns:a16="http://schemas.microsoft.com/office/drawing/2014/main" id="{C0F80AB3-8DDD-0A42-8C89-5D39899F65A8}"/>
              </a:ext>
            </a:extLst>
          </p:cNvPr>
          <p:cNvSpPr>
            <a:spLocks noGrp="1"/>
          </p:cNvSpPr>
          <p:nvPr>
            <p:ph idx="1"/>
          </p:nvPr>
        </p:nvSpPr>
        <p:spPr/>
        <p:txBody>
          <a:bodyPr>
            <a:normAutofit/>
          </a:bodyPr>
          <a:lstStyle/>
          <a:p>
            <a:r>
              <a:rPr lang="en-US" sz="2400" dirty="0"/>
              <a:t>Reduced suspensions and expulsions</a:t>
            </a:r>
          </a:p>
          <a:p>
            <a:r>
              <a:rPr lang="en-US" sz="2400" dirty="0"/>
              <a:t>Reduced behavioral referrals</a:t>
            </a:r>
          </a:p>
          <a:p>
            <a:r>
              <a:rPr lang="en-US" sz="2400" dirty="0"/>
              <a:t>Reduced racial disparities in exclusionary discipline.</a:t>
            </a:r>
          </a:p>
          <a:p>
            <a:r>
              <a:rPr lang="en-US" sz="2400" dirty="0"/>
              <a:t>Reduced absenteeism and tardiness</a:t>
            </a:r>
          </a:p>
          <a:p>
            <a:r>
              <a:rPr lang="en-US" sz="2400" dirty="0"/>
              <a:t>Increased academic performance</a:t>
            </a:r>
          </a:p>
          <a:p>
            <a:r>
              <a:rPr lang="en-US" sz="2400" dirty="0"/>
              <a:t>Increased parental satisfaction with school response</a:t>
            </a:r>
          </a:p>
          <a:p>
            <a:r>
              <a:rPr lang="en-US" sz="2400" dirty="0"/>
              <a:t>Identified increased social emotional capacity </a:t>
            </a:r>
          </a:p>
        </p:txBody>
      </p:sp>
      <p:sp>
        <p:nvSpPr>
          <p:cNvPr id="4" name="Rectangle 3">
            <a:extLst>
              <a:ext uri="{FF2B5EF4-FFF2-40B4-BE49-F238E27FC236}">
                <a16:creationId xmlns:a16="http://schemas.microsoft.com/office/drawing/2014/main" id="{63AF83BA-D643-9D42-9EE2-AA8140A49636}"/>
              </a:ext>
            </a:extLst>
          </p:cNvPr>
          <p:cNvSpPr/>
          <p:nvPr/>
        </p:nvSpPr>
        <p:spPr>
          <a:xfrm>
            <a:off x="431409" y="6271551"/>
            <a:ext cx="10133427" cy="369332"/>
          </a:xfrm>
          <a:prstGeom prst="rect">
            <a:avLst/>
          </a:prstGeom>
        </p:spPr>
        <p:txBody>
          <a:bodyPr wrap="square">
            <a:spAutoFit/>
          </a:bodyPr>
          <a:lstStyle/>
          <a:p>
            <a:r>
              <a:rPr lang="en-US" dirty="0">
                <a:solidFill>
                  <a:schemeClr val="accent2">
                    <a:lumMod val="50000"/>
                  </a:schemeClr>
                </a:solidFill>
                <a:hlinkClick r:id="rId2">
                  <a:extLst>
                    <a:ext uri="{A12FA001-AC4F-418D-AE19-62706E023703}">
                      <ahyp:hlinkClr xmlns:ahyp="http://schemas.microsoft.com/office/drawing/2018/hyperlinkcolor" val="tx"/>
                    </a:ext>
                  </a:extLst>
                </a:hlinkClick>
              </a:rPr>
              <a:t>http://www.greenomegal3c.org/2016/restorative-justice-in-schools-outcomes-and-indicators/</a:t>
            </a:r>
            <a:endParaRPr lang="en-US" dirty="0">
              <a:solidFill>
                <a:schemeClr val="accent2">
                  <a:lumMod val="50000"/>
                </a:schemeClr>
              </a:solidFill>
            </a:endParaRPr>
          </a:p>
        </p:txBody>
      </p:sp>
    </p:spTree>
    <p:extLst>
      <p:ext uri="{BB962C8B-B14F-4D97-AF65-F5344CB8AC3E}">
        <p14:creationId xmlns:p14="http://schemas.microsoft.com/office/powerpoint/2010/main" val="14128258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F92BA-D747-3343-902A-01494BF57175}"/>
              </a:ext>
            </a:extLst>
          </p:cNvPr>
          <p:cNvSpPr>
            <a:spLocks noGrp="1"/>
          </p:cNvSpPr>
          <p:nvPr>
            <p:ph type="title"/>
          </p:nvPr>
        </p:nvSpPr>
        <p:spPr>
          <a:xfrm>
            <a:off x="677334" y="609600"/>
            <a:ext cx="8832426" cy="1320800"/>
          </a:xfrm>
        </p:spPr>
        <p:txBody>
          <a:bodyPr>
            <a:normAutofit/>
          </a:bodyPr>
          <a:lstStyle/>
          <a:p>
            <a:r>
              <a:rPr lang="en-US" sz="4300" b="1" dirty="0">
                <a:solidFill>
                  <a:schemeClr val="accent2">
                    <a:lumMod val="50000"/>
                  </a:schemeClr>
                </a:solidFill>
              </a:rPr>
              <a:t>Core Principles of RP</a:t>
            </a:r>
          </a:p>
        </p:txBody>
      </p:sp>
      <p:sp>
        <p:nvSpPr>
          <p:cNvPr id="3" name="Content Placeholder 2">
            <a:extLst>
              <a:ext uri="{FF2B5EF4-FFF2-40B4-BE49-F238E27FC236}">
                <a16:creationId xmlns:a16="http://schemas.microsoft.com/office/drawing/2014/main" id="{005881F5-C1F5-7040-8477-69D5150A2E63}"/>
              </a:ext>
            </a:extLst>
          </p:cNvPr>
          <p:cNvSpPr>
            <a:spLocks noGrp="1"/>
          </p:cNvSpPr>
          <p:nvPr>
            <p:ph idx="1"/>
          </p:nvPr>
        </p:nvSpPr>
        <p:spPr>
          <a:xfrm>
            <a:off x="410047" y="1738558"/>
            <a:ext cx="10140721" cy="4423091"/>
          </a:xfrm>
        </p:spPr>
        <p:txBody>
          <a:bodyPr>
            <a:normAutofit/>
          </a:bodyPr>
          <a:lstStyle/>
          <a:p>
            <a:r>
              <a:rPr lang="en-US" sz="2400" b="1" dirty="0"/>
              <a:t>Voluntary</a:t>
            </a:r>
            <a:r>
              <a:rPr lang="en-US" sz="2400" dirty="0"/>
              <a:t> participation</a:t>
            </a:r>
          </a:p>
          <a:p>
            <a:r>
              <a:rPr lang="en-US" sz="2400" dirty="0"/>
              <a:t>Exploring </a:t>
            </a:r>
            <a:r>
              <a:rPr lang="en-US" sz="2400" b="1" u="sng" dirty="0"/>
              <a:t>relationships</a:t>
            </a:r>
          </a:p>
          <a:p>
            <a:r>
              <a:rPr lang="en-US" sz="2400" dirty="0"/>
              <a:t>Meaningful </a:t>
            </a:r>
            <a:r>
              <a:rPr lang="en-US" sz="2400" b="1" dirty="0"/>
              <a:t>engagement</a:t>
            </a:r>
          </a:p>
          <a:p>
            <a:r>
              <a:rPr lang="en-US" sz="2400" b="1" dirty="0"/>
              <a:t>Participatory decision-making</a:t>
            </a:r>
            <a:r>
              <a:rPr lang="en-US" sz="2400" dirty="0"/>
              <a:t> (do “with” rather than “to” or “for”)</a:t>
            </a:r>
          </a:p>
          <a:p>
            <a:r>
              <a:rPr lang="en-US" sz="2400" dirty="0"/>
              <a:t>Identification of and addressing </a:t>
            </a:r>
            <a:r>
              <a:rPr lang="en-US" sz="2400" b="1" dirty="0"/>
              <a:t>harms and needs </a:t>
            </a:r>
            <a:r>
              <a:rPr lang="en-US" sz="2400" dirty="0"/>
              <a:t>(rather than focus on blame, rule violation, or punishment/exclusion)</a:t>
            </a:r>
          </a:p>
          <a:p>
            <a:r>
              <a:rPr lang="en-US" sz="2400" b="1" dirty="0"/>
              <a:t>Active</a:t>
            </a:r>
            <a:r>
              <a:rPr lang="en-US" sz="2400" dirty="0"/>
              <a:t> responsibility (rather than passive and/or punitive accountability)</a:t>
            </a:r>
          </a:p>
          <a:p>
            <a:r>
              <a:rPr lang="en-US" sz="2400" b="1" dirty="0"/>
              <a:t>Restoration </a:t>
            </a:r>
            <a:r>
              <a:rPr lang="en-US" sz="2400" dirty="0"/>
              <a:t>and </a:t>
            </a:r>
            <a:r>
              <a:rPr lang="en-US" sz="2400" b="1" dirty="0"/>
              <a:t>repairing</a:t>
            </a:r>
            <a:r>
              <a:rPr lang="en-US" sz="2400" dirty="0"/>
              <a:t> the harm</a:t>
            </a:r>
          </a:p>
        </p:txBody>
      </p:sp>
      <p:sp>
        <p:nvSpPr>
          <p:cNvPr id="4" name="Rectangle 3">
            <a:extLst>
              <a:ext uri="{FF2B5EF4-FFF2-40B4-BE49-F238E27FC236}">
                <a16:creationId xmlns:a16="http://schemas.microsoft.com/office/drawing/2014/main" id="{6BAEA548-6FCE-5F44-88A0-DF5E68A6EBB3}"/>
              </a:ext>
            </a:extLst>
          </p:cNvPr>
          <p:cNvSpPr/>
          <p:nvPr/>
        </p:nvSpPr>
        <p:spPr>
          <a:xfrm>
            <a:off x="2816739" y="6399014"/>
            <a:ext cx="5776518" cy="369332"/>
          </a:xfrm>
          <a:prstGeom prst="rect">
            <a:avLst/>
          </a:prstGeom>
        </p:spPr>
        <p:txBody>
          <a:bodyPr wrap="none">
            <a:spAutoFit/>
          </a:bodyPr>
          <a:lstStyle/>
          <a:p>
            <a:r>
              <a:rPr lang="en-US" dirty="0">
                <a:hlinkClick r:id="rId3"/>
              </a:rPr>
              <a:t>Whole School Restorative Approaches Resource Guide</a:t>
            </a:r>
            <a:r>
              <a:rPr lang="en-US" dirty="0"/>
              <a:t> </a:t>
            </a:r>
          </a:p>
        </p:txBody>
      </p:sp>
    </p:spTree>
    <p:extLst>
      <p:ext uri="{BB962C8B-B14F-4D97-AF65-F5344CB8AC3E}">
        <p14:creationId xmlns:p14="http://schemas.microsoft.com/office/powerpoint/2010/main" val="35599711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223CB-78A4-E248-A724-C0C5092D066B}"/>
              </a:ext>
            </a:extLst>
          </p:cNvPr>
          <p:cNvSpPr>
            <a:spLocks noGrp="1"/>
          </p:cNvSpPr>
          <p:nvPr>
            <p:ph type="title"/>
          </p:nvPr>
        </p:nvSpPr>
        <p:spPr/>
        <p:txBody>
          <a:bodyPr/>
          <a:lstStyle/>
          <a:p>
            <a:r>
              <a:rPr lang="en-US" b="1" dirty="0">
                <a:solidFill>
                  <a:schemeClr val="accent2">
                    <a:lumMod val="50000"/>
                  </a:schemeClr>
                </a:solidFill>
              </a:rPr>
              <a:t>Reflection:</a:t>
            </a:r>
            <a:endParaRPr lang="en-US" dirty="0"/>
          </a:p>
        </p:txBody>
      </p:sp>
      <p:sp>
        <p:nvSpPr>
          <p:cNvPr id="3" name="Content Placeholder 2">
            <a:extLst>
              <a:ext uri="{FF2B5EF4-FFF2-40B4-BE49-F238E27FC236}">
                <a16:creationId xmlns:a16="http://schemas.microsoft.com/office/drawing/2014/main" id="{6F757BC4-D46F-D843-BA88-38E3993FB975}"/>
              </a:ext>
            </a:extLst>
          </p:cNvPr>
          <p:cNvSpPr>
            <a:spLocks noGrp="1"/>
          </p:cNvSpPr>
          <p:nvPr>
            <p:ph idx="1"/>
          </p:nvPr>
        </p:nvSpPr>
        <p:spPr>
          <a:xfrm>
            <a:off x="159174" y="2221549"/>
            <a:ext cx="10021146" cy="3880773"/>
          </a:xfrm>
        </p:spPr>
        <p:txBody>
          <a:bodyPr>
            <a:normAutofit/>
          </a:bodyPr>
          <a:lstStyle/>
          <a:p>
            <a:r>
              <a:rPr lang="en-US" sz="3200" b="1" dirty="0">
                <a:solidFill>
                  <a:schemeClr val="accent2">
                    <a:lumMod val="50000"/>
                  </a:schemeClr>
                </a:solidFill>
              </a:rPr>
              <a:t>What resonates with you in these core principles?</a:t>
            </a:r>
          </a:p>
          <a:p>
            <a:r>
              <a:rPr lang="en-US" sz="3200" b="1" dirty="0">
                <a:solidFill>
                  <a:schemeClr val="accent2">
                    <a:lumMod val="50000"/>
                  </a:schemeClr>
                </a:solidFill>
              </a:rPr>
              <a:t>How might you incorporate these principles into Universal PBIS?</a:t>
            </a:r>
          </a:p>
          <a:p>
            <a:r>
              <a:rPr lang="en-US" sz="3200" b="1" dirty="0">
                <a:solidFill>
                  <a:schemeClr val="accent2">
                    <a:lumMod val="50000"/>
                  </a:schemeClr>
                </a:solidFill>
              </a:rPr>
              <a:t>How might this apply at the staff level?</a:t>
            </a:r>
            <a:endParaRPr lang="en-US" sz="3200" dirty="0"/>
          </a:p>
        </p:txBody>
      </p:sp>
    </p:spTree>
    <p:extLst>
      <p:ext uri="{BB962C8B-B14F-4D97-AF65-F5344CB8AC3E}">
        <p14:creationId xmlns:p14="http://schemas.microsoft.com/office/powerpoint/2010/main" val="8730865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F92BA-D747-3343-902A-01494BF57175}"/>
              </a:ext>
            </a:extLst>
          </p:cNvPr>
          <p:cNvSpPr>
            <a:spLocks noGrp="1"/>
          </p:cNvSpPr>
          <p:nvPr>
            <p:ph type="title"/>
          </p:nvPr>
        </p:nvSpPr>
        <p:spPr>
          <a:xfrm>
            <a:off x="0" y="214335"/>
            <a:ext cx="9748910" cy="1761588"/>
          </a:xfrm>
        </p:spPr>
        <p:txBody>
          <a:bodyPr>
            <a:normAutofit fontScale="90000"/>
          </a:bodyPr>
          <a:lstStyle/>
          <a:p>
            <a:pPr algn="ctr"/>
            <a:r>
              <a:rPr lang="en-US" sz="4300" b="1" dirty="0">
                <a:solidFill>
                  <a:schemeClr val="accent2">
                    <a:lumMod val="50000"/>
                  </a:schemeClr>
                </a:solidFill>
              </a:rPr>
              <a:t>Reflection: </a:t>
            </a:r>
            <a:br>
              <a:rPr lang="en-US" sz="4300" b="1" dirty="0">
                <a:solidFill>
                  <a:schemeClr val="accent2">
                    <a:lumMod val="50000"/>
                  </a:schemeClr>
                </a:solidFill>
              </a:rPr>
            </a:br>
            <a:r>
              <a:rPr lang="en-US" sz="2800" b="1" dirty="0">
                <a:solidFill>
                  <a:schemeClr val="accent2">
                    <a:lumMod val="50000"/>
                  </a:schemeClr>
                </a:solidFill>
              </a:rPr>
              <a:t>What resonates with you in these core principles?</a:t>
            </a:r>
            <a:br>
              <a:rPr lang="en-US" sz="2800" b="1" dirty="0">
                <a:solidFill>
                  <a:schemeClr val="accent2">
                    <a:lumMod val="50000"/>
                  </a:schemeClr>
                </a:solidFill>
              </a:rPr>
            </a:br>
            <a:r>
              <a:rPr lang="en-US" sz="2800" b="1" dirty="0">
                <a:solidFill>
                  <a:schemeClr val="accent2">
                    <a:lumMod val="50000"/>
                  </a:schemeClr>
                </a:solidFill>
              </a:rPr>
              <a:t>How might you incorporate these principles into Universal PBIS?</a:t>
            </a:r>
            <a:br>
              <a:rPr lang="en-US" sz="2800" b="1" dirty="0">
                <a:solidFill>
                  <a:schemeClr val="accent2">
                    <a:lumMod val="50000"/>
                  </a:schemeClr>
                </a:solidFill>
              </a:rPr>
            </a:br>
            <a:r>
              <a:rPr lang="en-US" sz="2800" b="1" dirty="0">
                <a:solidFill>
                  <a:schemeClr val="accent2">
                    <a:lumMod val="50000"/>
                  </a:schemeClr>
                </a:solidFill>
              </a:rPr>
              <a:t>How might this apply at the staff level?</a:t>
            </a:r>
          </a:p>
        </p:txBody>
      </p:sp>
      <p:sp>
        <p:nvSpPr>
          <p:cNvPr id="3" name="Content Placeholder 2">
            <a:extLst>
              <a:ext uri="{FF2B5EF4-FFF2-40B4-BE49-F238E27FC236}">
                <a16:creationId xmlns:a16="http://schemas.microsoft.com/office/drawing/2014/main" id="{005881F5-C1F5-7040-8477-69D5150A2E63}"/>
              </a:ext>
            </a:extLst>
          </p:cNvPr>
          <p:cNvSpPr>
            <a:spLocks noGrp="1"/>
          </p:cNvSpPr>
          <p:nvPr>
            <p:ph idx="1"/>
          </p:nvPr>
        </p:nvSpPr>
        <p:spPr>
          <a:xfrm>
            <a:off x="297506" y="2160589"/>
            <a:ext cx="10180821" cy="4423091"/>
          </a:xfrm>
        </p:spPr>
        <p:txBody>
          <a:bodyPr>
            <a:normAutofit/>
          </a:bodyPr>
          <a:lstStyle/>
          <a:p>
            <a:r>
              <a:rPr lang="en-US" sz="2400" b="1" dirty="0"/>
              <a:t>Voluntary</a:t>
            </a:r>
            <a:r>
              <a:rPr lang="en-US" sz="2400" dirty="0"/>
              <a:t> participation</a:t>
            </a:r>
          </a:p>
          <a:p>
            <a:r>
              <a:rPr lang="en-US" sz="2400" dirty="0"/>
              <a:t>Exploring </a:t>
            </a:r>
            <a:r>
              <a:rPr lang="en-US" sz="2400" b="1" u="sng" dirty="0"/>
              <a:t>relationships</a:t>
            </a:r>
          </a:p>
          <a:p>
            <a:r>
              <a:rPr lang="en-US" sz="2400" dirty="0"/>
              <a:t>Meaningful </a:t>
            </a:r>
            <a:r>
              <a:rPr lang="en-US" sz="2400" b="1" dirty="0"/>
              <a:t>engagement</a:t>
            </a:r>
          </a:p>
          <a:p>
            <a:r>
              <a:rPr lang="en-US" sz="2400" b="1" dirty="0"/>
              <a:t>Participatory decision-making</a:t>
            </a:r>
            <a:r>
              <a:rPr lang="en-US" sz="2400" dirty="0"/>
              <a:t> (do “with” rather than “to” or “for”)</a:t>
            </a:r>
          </a:p>
          <a:p>
            <a:r>
              <a:rPr lang="en-US" sz="2400" dirty="0"/>
              <a:t>Identification of and addressing </a:t>
            </a:r>
            <a:r>
              <a:rPr lang="en-US" sz="2400" b="1" dirty="0"/>
              <a:t>harms and needs </a:t>
            </a:r>
            <a:r>
              <a:rPr lang="en-US" sz="2400" dirty="0"/>
              <a:t>(rather than focus on blame, rule violation, or punishment/exclusion)</a:t>
            </a:r>
          </a:p>
          <a:p>
            <a:r>
              <a:rPr lang="en-US" sz="2400" b="1" dirty="0"/>
              <a:t>Active</a:t>
            </a:r>
            <a:r>
              <a:rPr lang="en-US" sz="2400" dirty="0"/>
              <a:t> responsibility (rather than passive and/or punitive accountability)</a:t>
            </a:r>
          </a:p>
          <a:p>
            <a:r>
              <a:rPr lang="en-US" sz="2400" b="1" dirty="0"/>
              <a:t>Restoration </a:t>
            </a:r>
            <a:r>
              <a:rPr lang="en-US" sz="2400" dirty="0"/>
              <a:t>and </a:t>
            </a:r>
            <a:r>
              <a:rPr lang="en-US" sz="2400" b="1" dirty="0"/>
              <a:t>repairing</a:t>
            </a:r>
            <a:r>
              <a:rPr lang="en-US" sz="2400" dirty="0"/>
              <a:t> the harm</a:t>
            </a:r>
          </a:p>
        </p:txBody>
      </p:sp>
      <p:sp>
        <p:nvSpPr>
          <p:cNvPr id="4" name="Rectangle 3">
            <a:extLst>
              <a:ext uri="{FF2B5EF4-FFF2-40B4-BE49-F238E27FC236}">
                <a16:creationId xmlns:a16="http://schemas.microsoft.com/office/drawing/2014/main" id="{6BAEA548-6FCE-5F44-88A0-DF5E68A6EBB3}"/>
              </a:ext>
            </a:extLst>
          </p:cNvPr>
          <p:cNvSpPr/>
          <p:nvPr/>
        </p:nvSpPr>
        <p:spPr>
          <a:xfrm>
            <a:off x="2816739" y="6399014"/>
            <a:ext cx="5776518" cy="369332"/>
          </a:xfrm>
          <a:prstGeom prst="rect">
            <a:avLst/>
          </a:prstGeom>
        </p:spPr>
        <p:txBody>
          <a:bodyPr wrap="none">
            <a:spAutoFit/>
          </a:bodyPr>
          <a:lstStyle/>
          <a:p>
            <a:r>
              <a:rPr lang="en-US" dirty="0">
                <a:hlinkClick r:id="rId3"/>
              </a:rPr>
              <a:t>Whole School Restorative Approaches Resource Guide</a:t>
            </a:r>
            <a:r>
              <a:rPr lang="en-US" dirty="0"/>
              <a:t> </a:t>
            </a:r>
          </a:p>
        </p:txBody>
      </p:sp>
      <p:grpSp>
        <p:nvGrpSpPr>
          <p:cNvPr id="5" name="Group 4">
            <a:extLst>
              <a:ext uri="{FF2B5EF4-FFF2-40B4-BE49-F238E27FC236}">
                <a16:creationId xmlns:a16="http://schemas.microsoft.com/office/drawing/2014/main" id="{5EE64921-A864-584E-8AAC-E48792625E7E}"/>
              </a:ext>
            </a:extLst>
          </p:cNvPr>
          <p:cNvGrpSpPr/>
          <p:nvPr/>
        </p:nvGrpSpPr>
        <p:grpSpPr>
          <a:xfrm>
            <a:off x="8846474" y="1792947"/>
            <a:ext cx="2011681" cy="1744394"/>
            <a:chOff x="4051495" y="4937760"/>
            <a:chExt cx="2011681" cy="1744394"/>
          </a:xfrm>
        </p:grpSpPr>
        <p:sp>
          <p:nvSpPr>
            <p:cNvPr id="6" name="Oval 5">
              <a:extLst>
                <a:ext uri="{FF2B5EF4-FFF2-40B4-BE49-F238E27FC236}">
                  <a16:creationId xmlns:a16="http://schemas.microsoft.com/office/drawing/2014/main" id="{1CC61EA5-57C1-0D49-AFCC-39C05F8BA9EB}"/>
                </a:ext>
              </a:extLst>
            </p:cNvPr>
            <p:cNvSpPr/>
            <p:nvPr/>
          </p:nvSpPr>
          <p:spPr>
            <a:xfrm>
              <a:off x="4051495" y="4937760"/>
              <a:ext cx="2011680" cy="17443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9CB11CF3-DC98-044C-B3E5-230BFD8276E0}"/>
                </a:ext>
              </a:extLst>
            </p:cNvPr>
            <p:cNvSpPr txBox="1"/>
            <p:nvPr/>
          </p:nvSpPr>
          <p:spPr>
            <a:xfrm>
              <a:off x="4051496" y="5528603"/>
              <a:ext cx="2011680" cy="523220"/>
            </a:xfrm>
            <a:prstGeom prst="rect">
              <a:avLst/>
            </a:prstGeom>
            <a:noFill/>
          </p:spPr>
          <p:txBody>
            <a:bodyPr wrap="square" rtlCol="0">
              <a:spAutoFit/>
            </a:bodyPr>
            <a:lstStyle/>
            <a:p>
              <a:pPr algn="ctr"/>
              <a:r>
                <a:rPr lang="en-US" sz="2800" dirty="0"/>
                <a:t>Share Out</a:t>
              </a:r>
            </a:p>
          </p:txBody>
        </p:sp>
      </p:grpSp>
    </p:spTree>
    <p:extLst>
      <p:ext uri="{BB962C8B-B14F-4D97-AF65-F5344CB8AC3E}">
        <p14:creationId xmlns:p14="http://schemas.microsoft.com/office/powerpoint/2010/main" val="1547304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DBE11-F869-F54A-87AB-723A5B6CC605}"/>
              </a:ext>
            </a:extLst>
          </p:cNvPr>
          <p:cNvSpPr>
            <a:spLocks noGrp="1"/>
          </p:cNvSpPr>
          <p:nvPr>
            <p:ph type="title"/>
          </p:nvPr>
        </p:nvSpPr>
        <p:spPr>
          <a:xfrm>
            <a:off x="0" y="145366"/>
            <a:ext cx="9817164" cy="1320800"/>
          </a:xfrm>
        </p:spPr>
        <p:txBody>
          <a:bodyPr>
            <a:normAutofit fontScale="90000"/>
          </a:bodyPr>
          <a:lstStyle/>
          <a:p>
            <a:r>
              <a:rPr lang="en-US" sz="4800" b="1" dirty="0">
                <a:solidFill>
                  <a:schemeClr val="accent2">
                    <a:lumMod val="50000"/>
                  </a:schemeClr>
                </a:solidFill>
              </a:rPr>
              <a:t>Core Features of Universal PBIS: What do these look like with RP lens?</a:t>
            </a:r>
          </a:p>
        </p:txBody>
      </p:sp>
      <p:sp>
        <p:nvSpPr>
          <p:cNvPr id="3" name="Content Placeholder 2">
            <a:extLst>
              <a:ext uri="{FF2B5EF4-FFF2-40B4-BE49-F238E27FC236}">
                <a16:creationId xmlns:a16="http://schemas.microsoft.com/office/drawing/2014/main" id="{03A34755-69D8-114A-AE7D-6D8F5ABB0CD3}"/>
              </a:ext>
            </a:extLst>
          </p:cNvPr>
          <p:cNvSpPr>
            <a:spLocks noGrp="1"/>
          </p:cNvSpPr>
          <p:nvPr>
            <p:ph idx="1"/>
          </p:nvPr>
        </p:nvSpPr>
        <p:spPr/>
        <p:txBody>
          <a:bodyPr>
            <a:normAutofit fontScale="77500" lnSpcReduction="20000"/>
          </a:bodyPr>
          <a:lstStyle/>
          <a:p>
            <a:pPr marL="697249" lvl="1" indent="-457200" defTabSz="457169">
              <a:lnSpc>
                <a:spcPct val="95000"/>
              </a:lnSpc>
              <a:spcBef>
                <a:spcPct val="0"/>
              </a:spcBef>
              <a:buClr>
                <a:srgbClr val="000000"/>
              </a:buClr>
              <a:buFont typeface="Wingdings" charset="2"/>
              <a:buChar char="q"/>
              <a:defRPr/>
            </a:pPr>
            <a:r>
              <a:rPr lang="en-US" sz="2800" dirty="0">
                <a:solidFill>
                  <a:srgbClr val="000000"/>
                </a:solidFill>
              </a:rPr>
              <a:t>Leadership team</a:t>
            </a:r>
          </a:p>
          <a:p>
            <a:pPr marL="697249" lvl="1" indent="-457200" defTabSz="457169">
              <a:lnSpc>
                <a:spcPct val="95000"/>
              </a:lnSpc>
              <a:spcBef>
                <a:spcPct val="0"/>
              </a:spcBef>
              <a:buClr>
                <a:srgbClr val="000000"/>
              </a:buClr>
              <a:buFont typeface="Wingdings" charset="2"/>
              <a:buChar char="q"/>
              <a:defRPr/>
            </a:pPr>
            <a:endParaRPr lang="en-US" sz="2800" dirty="0">
              <a:solidFill>
                <a:srgbClr val="000000"/>
              </a:solidFill>
            </a:endParaRPr>
          </a:p>
          <a:p>
            <a:pPr marL="697249" lvl="1" indent="-457200" defTabSz="457169">
              <a:lnSpc>
                <a:spcPct val="95000"/>
              </a:lnSpc>
              <a:spcBef>
                <a:spcPct val="0"/>
              </a:spcBef>
              <a:buClr>
                <a:srgbClr val="000000"/>
              </a:buClr>
              <a:buFont typeface="Wingdings" charset="2"/>
              <a:buChar char="q"/>
              <a:defRPr/>
            </a:pPr>
            <a:r>
              <a:rPr lang="en-US" sz="2800" dirty="0">
                <a:solidFill>
                  <a:srgbClr val="000000"/>
                </a:solidFill>
              </a:rPr>
              <a:t>Common </a:t>
            </a:r>
            <a:r>
              <a:rPr lang="en-US" sz="2800" u="sng" dirty="0">
                <a:solidFill>
                  <a:schemeClr val="accent5">
                    <a:lumMod val="60000"/>
                    <a:lumOff val="40000"/>
                  </a:schemeClr>
                </a:solidFill>
              </a:rPr>
              <a:t>purpose statement</a:t>
            </a:r>
          </a:p>
          <a:p>
            <a:pPr marL="697249" lvl="1" indent="-457200" defTabSz="457169">
              <a:lnSpc>
                <a:spcPct val="95000"/>
              </a:lnSpc>
              <a:spcBef>
                <a:spcPct val="0"/>
              </a:spcBef>
              <a:buClr>
                <a:srgbClr val="000000"/>
              </a:buClr>
              <a:buFont typeface="Wingdings" charset="2"/>
              <a:buChar char="q"/>
              <a:defRPr/>
            </a:pPr>
            <a:endParaRPr lang="en-US" sz="2800" dirty="0"/>
          </a:p>
          <a:p>
            <a:pPr marL="697249" lvl="1" indent="-457200" defTabSz="457169">
              <a:lnSpc>
                <a:spcPct val="95000"/>
              </a:lnSpc>
              <a:spcBef>
                <a:spcPct val="0"/>
              </a:spcBef>
              <a:buClr>
                <a:srgbClr val="000000"/>
              </a:buClr>
              <a:buFont typeface="Wingdings" charset="2"/>
              <a:buChar char="q"/>
              <a:defRPr/>
            </a:pPr>
            <a:r>
              <a:rPr lang="en-US" sz="2800" dirty="0">
                <a:solidFill>
                  <a:srgbClr val="000000"/>
                </a:solidFill>
              </a:rPr>
              <a:t>3-5 </a:t>
            </a:r>
            <a:r>
              <a:rPr lang="en-US" sz="2800" u="sng" dirty="0">
                <a:solidFill>
                  <a:srgbClr val="008000"/>
                </a:solidFill>
              </a:rPr>
              <a:t>positively-stated</a:t>
            </a:r>
            <a:r>
              <a:rPr lang="en-US" sz="2800" dirty="0">
                <a:solidFill>
                  <a:srgbClr val="008000"/>
                </a:solidFill>
              </a:rPr>
              <a:t> </a:t>
            </a:r>
            <a:r>
              <a:rPr lang="en-US" sz="2800" dirty="0">
                <a:solidFill>
                  <a:srgbClr val="000000"/>
                </a:solidFill>
              </a:rPr>
              <a:t>behavioral expectations</a:t>
            </a:r>
          </a:p>
          <a:p>
            <a:pPr marL="240049" lvl="1" indent="0" defTabSz="457169">
              <a:lnSpc>
                <a:spcPct val="95000"/>
              </a:lnSpc>
              <a:spcBef>
                <a:spcPct val="0"/>
              </a:spcBef>
              <a:buClr>
                <a:srgbClr val="000000"/>
              </a:buClr>
              <a:buNone/>
              <a:defRPr/>
            </a:pPr>
            <a:endParaRPr lang="en-US" sz="2800" dirty="0"/>
          </a:p>
          <a:p>
            <a:pPr marL="697249" lvl="1" indent="-457200" defTabSz="457169">
              <a:lnSpc>
                <a:spcPct val="95000"/>
              </a:lnSpc>
              <a:spcBef>
                <a:spcPct val="0"/>
              </a:spcBef>
              <a:buClr>
                <a:srgbClr val="000000"/>
              </a:buClr>
              <a:buFont typeface="Wingdings" charset="2"/>
              <a:buChar char="q"/>
              <a:defRPr/>
            </a:pPr>
            <a:r>
              <a:rPr lang="en-US" sz="2800" dirty="0">
                <a:solidFill>
                  <a:srgbClr val="000000"/>
                </a:solidFill>
              </a:rPr>
              <a:t>Systems for </a:t>
            </a:r>
            <a:r>
              <a:rPr lang="en-US" sz="2800" u="sng" dirty="0">
                <a:solidFill>
                  <a:srgbClr val="333399"/>
                </a:solidFill>
              </a:rPr>
              <a:t>teaching</a:t>
            </a:r>
            <a:r>
              <a:rPr lang="en-US" sz="2800" dirty="0">
                <a:solidFill>
                  <a:srgbClr val="000000"/>
                </a:solidFill>
              </a:rPr>
              <a:t> behavioral expectations</a:t>
            </a:r>
          </a:p>
          <a:p>
            <a:pPr marL="697249" lvl="1" indent="-457200" defTabSz="457169">
              <a:lnSpc>
                <a:spcPct val="95000"/>
              </a:lnSpc>
              <a:spcBef>
                <a:spcPct val="0"/>
              </a:spcBef>
              <a:buClr>
                <a:srgbClr val="000000"/>
              </a:buClr>
              <a:buFont typeface="Wingdings" charset="2"/>
              <a:buChar char="q"/>
              <a:defRPr/>
            </a:pPr>
            <a:endParaRPr lang="en-US" sz="2800" dirty="0"/>
          </a:p>
          <a:p>
            <a:pPr marL="697249" lvl="1" indent="-457200" defTabSz="457169">
              <a:lnSpc>
                <a:spcPct val="95000"/>
              </a:lnSpc>
              <a:spcBef>
                <a:spcPct val="0"/>
              </a:spcBef>
              <a:buClr>
                <a:srgbClr val="000000"/>
              </a:buClr>
              <a:buFont typeface="Wingdings" charset="2"/>
              <a:buChar char="q"/>
              <a:defRPr/>
            </a:pPr>
            <a:r>
              <a:rPr lang="en-US" sz="2800" dirty="0">
                <a:solidFill>
                  <a:srgbClr val="000000"/>
                </a:solidFill>
              </a:rPr>
              <a:t>Systems for </a:t>
            </a:r>
            <a:r>
              <a:rPr lang="en-US" sz="2800" u="sng" dirty="0">
                <a:solidFill>
                  <a:srgbClr val="F0231D"/>
                </a:solidFill>
              </a:rPr>
              <a:t>acknowledging</a:t>
            </a:r>
            <a:r>
              <a:rPr lang="en-US" sz="2800" dirty="0">
                <a:solidFill>
                  <a:srgbClr val="000000"/>
                </a:solidFill>
              </a:rPr>
              <a:t> and rewarding behavioral expectations</a:t>
            </a:r>
          </a:p>
          <a:p>
            <a:pPr marL="240049" lvl="1" indent="0" defTabSz="457169">
              <a:lnSpc>
                <a:spcPct val="95000"/>
              </a:lnSpc>
              <a:spcBef>
                <a:spcPct val="0"/>
              </a:spcBef>
              <a:buClr>
                <a:srgbClr val="000000"/>
              </a:buClr>
              <a:buNone/>
              <a:defRPr/>
            </a:pPr>
            <a:endParaRPr lang="en-US" sz="2800" dirty="0"/>
          </a:p>
          <a:p>
            <a:pPr marL="697249" lvl="1" indent="-457200" defTabSz="457169">
              <a:lnSpc>
                <a:spcPct val="95000"/>
              </a:lnSpc>
              <a:spcBef>
                <a:spcPct val="0"/>
              </a:spcBef>
              <a:buClr>
                <a:srgbClr val="000000"/>
              </a:buClr>
              <a:buFont typeface="Wingdings" charset="2"/>
              <a:buChar char="q"/>
              <a:defRPr/>
            </a:pPr>
            <a:r>
              <a:rPr lang="en-US" sz="2800" dirty="0">
                <a:solidFill>
                  <a:srgbClr val="000000"/>
                </a:solidFill>
              </a:rPr>
              <a:t>Systems for </a:t>
            </a:r>
            <a:r>
              <a:rPr lang="en-US" sz="2800" u="sng" dirty="0">
                <a:solidFill>
                  <a:srgbClr val="660066"/>
                </a:solidFill>
              </a:rPr>
              <a:t>discouraging</a:t>
            </a:r>
            <a:r>
              <a:rPr lang="en-US" sz="2800" dirty="0">
                <a:solidFill>
                  <a:srgbClr val="000000"/>
                </a:solidFill>
              </a:rPr>
              <a:t> problem behaviors</a:t>
            </a:r>
          </a:p>
          <a:p>
            <a:pPr marL="697249" lvl="1" indent="-457200" defTabSz="457169">
              <a:lnSpc>
                <a:spcPct val="95000"/>
              </a:lnSpc>
              <a:spcBef>
                <a:spcPct val="0"/>
              </a:spcBef>
              <a:buClr>
                <a:srgbClr val="000000"/>
              </a:buClr>
              <a:buFont typeface="Wingdings" charset="2"/>
              <a:buChar char="q"/>
              <a:defRPr/>
            </a:pPr>
            <a:endParaRPr lang="en-US" sz="2800" dirty="0"/>
          </a:p>
          <a:p>
            <a:pPr marL="697249" lvl="1" indent="-457200" defTabSz="457169">
              <a:lnSpc>
                <a:spcPct val="95000"/>
              </a:lnSpc>
              <a:spcBef>
                <a:spcPct val="0"/>
              </a:spcBef>
              <a:buClr>
                <a:srgbClr val="000000"/>
              </a:buClr>
              <a:buFont typeface="Wingdings" charset="2"/>
              <a:buChar char="q"/>
              <a:defRPr/>
            </a:pPr>
            <a:r>
              <a:rPr lang="en-US" sz="2800" u="sng" dirty="0">
                <a:solidFill>
                  <a:srgbClr val="FF6600"/>
                </a:solidFill>
              </a:rPr>
              <a:t>Data management systems</a:t>
            </a:r>
          </a:p>
        </p:txBody>
      </p:sp>
    </p:spTree>
    <p:extLst>
      <p:ext uri="{BB962C8B-B14F-4D97-AF65-F5344CB8AC3E}">
        <p14:creationId xmlns:p14="http://schemas.microsoft.com/office/powerpoint/2010/main" val="39308289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63A29-8EFB-D244-AA7D-C80ED9722E6F}"/>
              </a:ext>
            </a:extLst>
          </p:cNvPr>
          <p:cNvSpPr>
            <a:spLocks noGrp="1"/>
          </p:cNvSpPr>
          <p:nvPr>
            <p:ph type="title"/>
          </p:nvPr>
        </p:nvSpPr>
        <p:spPr>
          <a:xfrm>
            <a:off x="112541" y="1186376"/>
            <a:ext cx="10295466" cy="1320800"/>
          </a:xfrm>
        </p:spPr>
        <p:txBody>
          <a:bodyPr>
            <a:noAutofit/>
          </a:bodyPr>
          <a:lstStyle/>
          <a:p>
            <a:r>
              <a:rPr lang="en-US" sz="4300" b="1" dirty="0">
                <a:solidFill>
                  <a:schemeClr val="accent2">
                    <a:lumMod val="50000"/>
                  </a:schemeClr>
                </a:solidFill>
              </a:rPr>
              <a:t>Shifting Practices/Policies/Procedures</a:t>
            </a:r>
          </a:p>
        </p:txBody>
      </p:sp>
      <p:pic>
        <p:nvPicPr>
          <p:cNvPr id="4" name="Content Placeholder 3">
            <a:extLst>
              <a:ext uri="{FF2B5EF4-FFF2-40B4-BE49-F238E27FC236}">
                <a16:creationId xmlns:a16="http://schemas.microsoft.com/office/drawing/2014/main" id="{F4383C6E-9C56-0842-A5FC-63E33F4C4E6D}"/>
              </a:ext>
            </a:extLst>
          </p:cNvPr>
          <p:cNvPicPr>
            <a:picLocks noGrp="1" noChangeAspect="1"/>
          </p:cNvPicPr>
          <p:nvPr>
            <p:ph idx="1"/>
          </p:nvPr>
        </p:nvPicPr>
        <p:blipFill rotWithShape="1">
          <a:blip r:embed="rId2"/>
          <a:srcRect t="54878"/>
          <a:stretch/>
        </p:blipFill>
        <p:spPr>
          <a:xfrm>
            <a:off x="0" y="2208628"/>
            <a:ext cx="9925022" cy="3882682"/>
          </a:xfrm>
          <a:prstGeom prst="rect">
            <a:avLst/>
          </a:prstGeom>
        </p:spPr>
      </p:pic>
      <p:sp>
        <p:nvSpPr>
          <p:cNvPr id="5" name="Title 1">
            <a:extLst>
              <a:ext uri="{FF2B5EF4-FFF2-40B4-BE49-F238E27FC236}">
                <a16:creationId xmlns:a16="http://schemas.microsoft.com/office/drawing/2014/main" id="{A0F72158-33DB-1544-8D66-71D0AB5199EC}"/>
              </a:ext>
            </a:extLst>
          </p:cNvPr>
          <p:cNvSpPr txBox="1">
            <a:spLocks/>
          </p:cNvSpPr>
          <p:nvPr/>
        </p:nvSpPr>
        <p:spPr>
          <a:xfrm>
            <a:off x="112541" y="6119446"/>
            <a:ext cx="10295466" cy="633047"/>
          </a:xfrm>
          <a:prstGeom prst="rect">
            <a:avLst/>
          </a:prstGeom>
          <a:solidFill>
            <a:schemeClr val="accent1">
              <a:lumMod val="20000"/>
              <a:lumOff val="80000"/>
            </a:schemeClr>
          </a:solidFill>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dirty="0">
                <a:solidFill>
                  <a:schemeClr val="accent2">
                    <a:lumMod val="50000"/>
                  </a:schemeClr>
                </a:solidFill>
              </a:rPr>
              <a:t>Reminder: this is a mindset shift for many</a:t>
            </a:r>
          </a:p>
        </p:txBody>
      </p:sp>
    </p:spTree>
    <p:extLst>
      <p:ext uri="{BB962C8B-B14F-4D97-AF65-F5344CB8AC3E}">
        <p14:creationId xmlns:p14="http://schemas.microsoft.com/office/powerpoint/2010/main" val="1765874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F92BA-D747-3343-902A-01494BF57175}"/>
              </a:ext>
            </a:extLst>
          </p:cNvPr>
          <p:cNvSpPr>
            <a:spLocks noGrp="1"/>
          </p:cNvSpPr>
          <p:nvPr>
            <p:ph type="title"/>
          </p:nvPr>
        </p:nvSpPr>
        <p:spPr>
          <a:xfrm>
            <a:off x="677334" y="609600"/>
            <a:ext cx="8832426" cy="1320800"/>
          </a:xfrm>
        </p:spPr>
        <p:txBody>
          <a:bodyPr>
            <a:normAutofit/>
          </a:bodyPr>
          <a:lstStyle/>
          <a:p>
            <a:r>
              <a:rPr lang="en-US" sz="3200" b="1" dirty="0">
                <a:solidFill>
                  <a:schemeClr val="accent2">
                    <a:lumMod val="50000"/>
                  </a:schemeClr>
                </a:solidFill>
              </a:rPr>
              <a:t>Not Instead of, But Rather, Complementary</a:t>
            </a:r>
          </a:p>
        </p:txBody>
      </p:sp>
      <p:sp>
        <p:nvSpPr>
          <p:cNvPr id="3" name="Content Placeholder 2">
            <a:extLst>
              <a:ext uri="{FF2B5EF4-FFF2-40B4-BE49-F238E27FC236}">
                <a16:creationId xmlns:a16="http://schemas.microsoft.com/office/drawing/2014/main" id="{005881F5-C1F5-7040-8477-69D5150A2E63}"/>
              </a:ext>
            </a:extLst>
          </p:cNvPr>
          <p:cNvSpPr>
            <a:spLocks noGrp="1"/>
          </p:cNvSpPr>
          <p:nvPr>
            <p:ph idx="1"/>
          </p:nvPr>
        </p:nvSpPr>
        <p:spPr>
          <a:xfrm>
            <a:off x="677334" y="2160589"/>
            <a:ext cx="9001238" cy="4423091"/>
          </a:xfrm>
        </p:spPr>
        <p:txBody>
          <a:bodyPr>
            <a:normAutofit/>
          </a:bodyPr>
          <a:lstStyle/>
          <a:p>
            <a:pPr marL="0" indent="0" algn="ctr">
              <a:buNone/>
            </a:pPr>
            <a:r>
              <a:rPr lang="en-US" sz="2400" dirty="0"/>
              <a:t>“Restorative Justice is not another program to be imposed on schools. It is a philosophy, a way of being and relating. It </a:t>
            </a:r>
            <a:r>
              <a:rPr lang="en-US" sz="2400" b="1" dirty="0">
                <a:solidFill>
                  <a:schemeClr val="accent2">
                    <a:lumMod val="75000"/>
                  </a:schemeClr>
                </a:solidFill>
              </a:rPr>
              <a:t>does not replace current initiatives</a:t>
            </a:r>
            <a:r>
              <a:rPr lang="en-US" sz="2400" dirty="0"/>
              <a:t>. Promising and evidence-based programs such as: Positive Behavior Intervention and Support (PBIS), Responsive Classroom, Second Step, Too Good for Violence, Too Good for Drugs, Tribes, and other initiatives assist in building a </a:t>
            </a:r>
            <a:r>
              <a:rPr lang="en-US" sz="2400" b="1" dirty="0">
                <a:solidFill>
                  <a:schemeClr val="accent2">
                    <a:lumMod val="75000"/>
                  </a:schemeClr>
                </a:solidFill>
              </a:rPr>
              <a:t>foundation and culture of caring</a:t>
            </a:r>
            <a:r>
              <a:rPr lang="en-US" sz="2400" dirty="0"/>
              <a:t>. These kinds of programs and initiatives </a:t>
            </a:r>
            <a:r>
              <a:rPr lang="en-US" sz="2400" b="1" i="1" dirty="0">
                <a:solidFill>
                  <a:schemeClr val="accent2">
                    <a:lumMod val="75000"/>
                  </a:schemeClr>
                </a:solidFill>
              </a:rPr>
              <a:t>complement restorative practices</a:t>
            </a:r>
            <a:r>
              <a:rPr lang="en-US" sz="2400" dirty="0">
                <a:solidFill>
                  <a:schemeClr val="accent2">
                    <a:lumMod val="75000"/>
                  </a:schemeClr>
                </a:solidFill>
              </a:rPr>
              <a:t>.</a:t>
            </a:r>
            <a:r>
              <a:rPr lang="en-US" sz="2400" dirty="0">
                <a:solidFill>
                  <a:schemeClr val="tx1"/>
                </a:solidFill>
              </a:rPr>
              <a:t>”</a:t>
            </a:r>
          </a:p>
          <a:p>
            <a:pPr marL="0" indent="0" algn="ctr">
              <a:buNone/>
            </a:pPr>
            <a:endParaRPr lang="en-US" sz="3200" dirty="0">
              <a:solidFill>
                <a:schemeClr val="tx1"/>
              </a:solidFill>
            </a:endParaRPr>
          </a:p>
          <a:p>
            <a:pPr marL="0" indent="0" algn="ctr" fontAlgn="base">
              <a:spcBef>
                <a:spcPts val="0"/>
              </a:spcBef>
              <a:buNone/>
            </a:pPr>
            <a:r>
              <a:rPr lang="en-US" sz="2400" i="1" dirty="0"/>
              <a:t>Spotlight Practice: Restorative Justice: </a:t>
            </a:r>
          </a:p>
          <a:p>
            <a:pPr marL="0" indent="0" algn="ctr" fontAlgn="base">
              <a:spcBef>
                <a:spcPts val="0"/>
              </a:spcBef>
              <a:buNone/>
            </a:pPr>
            <a:r>
              <a:rPr lang="en-US" sz="2400" i="1" dirty="0"/>
              <a:t>A Working Guide for Our Schools</a:t>
            </a:r>
          </a:p>
        </p:txBody>
      </p:sp>
    </p:spTree>
    <p:extLst>
      <p:ext uri="{BB962C8B-B14F-4D97-AF65-F5344CB8AC3E}">
        <p14:creationId xmlns:p14="http://schemas.microsoft.com/office/powerpoint/2010/main" val="14843996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188338" y="281773"/>
            <a:ext cx="4265360" cy="461443"/>
          </a:xfrm>
          <a:prstGeom prst="rect">
            <a:avLst/>
          </a:prstGeom>
          <a:solidFill>
            <a:schemeClr val="accent1">
              <a:lumMod val="20000"/>
              <a:lumOff val="80000"/>
            </a:schemeClr>
          </a:solidFill>
          <a:ln w="12700">
            <a:solidFill>
              <a:schemeClr val="tx2">
                <a:lumMod val="40000"/>
                <a:lumOff val="60000"/>
              </a:schemeClr>
            </a:solidFill>
            <a:miter lim="800000"/>
            <a:headEnd/>
            <a:tailEnd/>
          </a:ln>
        </p:spPr>
        <p:txBody>
          <a:bodyPr rot="0" vert="horz" wrap="square" lIns="91440" tIns="45720" rIns="91440" bIns="45720" anchor="ctr" anchorCtr="0" upright="1">
            <a:noAutofit/>
          </a:bodyPr>
          <a:lstStyle/>
          <a:p>
            <a:pPr algn="ctr">
              <a:lnSpc>
                <a:spcPct val="115000"/>
              </a:lnSpc>
            </a:pPr>
            <a:r>
              <a:rPr lang="en-US" sz="1600" dirty="0">
                <a:latin typeface="+mj-lt"/>
                <a:ea typeface="Calibri"/>
                <a:cs typeface="Cambria"/>
              </a:rPr>
              <a:t>A CONTINUUM OF RESTORATIVE PRACTICES</a:t>
            </a:r>
            <a:endParaRPr lang="en-US" sz="1600" dirty="0">
              <a:latin typeface="+mj-lt"/>
              <a:ea typeface="Calibri"/>
              <a:cs typeface="Times New Roman"/>
            </a:endParaRPr>
          </a:p>
        </p:txBody>
      </p:sp>
      <p:sp>
        <p:nvSpPr>
          <p:cNvPr id="4" name="Text Box 5"/>
          <p:cNvSpPr txBox="1">
            <a:spLocks noChangeArrowheads="1"/>
          </p:cNvSpPr>
          <p:nvPr/>
        </p:nvSpPr>
        <p:spPr bwMode="auto">
          <a:xfrm>
            <a:off x="177019" y="984288"/>
            <a:ext cx="2587346" cy="2040684"/>
          </a:xfrm>
          <a:prstGeom prst="rect">
            <a:avLst/>
          </a:prstGeom>
          <a:noFill/>
          <a:ln w="12700">
            <a:solidFill>
              <a:schemeClr val="tx2">
                <a:lumMod val="40000"/>
                <a:lumOff val="60000"/>
              </a:schemeClr>
            </a:solidFill>
            <a:miter lim="800000"/>
            <a:headEnd/>
            <a:tailEnd/>
          </a:ln>
          <a:extLst>
            <a:ext uri="{909E8E84-426E-40dd-AFC4-6F175D3DCCD1}">
              <a14:hiddenFill xmlns:a14="http://schemas.microsoft.com/office/drawing/2010/main" xmlns="">
                <a:solidFill>
                  <a:srgbClr val="FFFFFF"/>
                </a:solidFill>
              </a14:hiddenFill>
            </a:ext>
          </a:extLst>
        </p:spPr>
        <p:txBody>
          <a:bodyPr rot="0" vert="horz" wrap="square" lIns="182880" tIns="91440" rIns="182880" bIns="45720" anchor="t" anchorCtr="0" upright="1">
            <a:noAutofit/>
          </a:bodyPr>
          <a:lstStyle/>
          <a:p>
            <a:pPr algn="ctr">
              <a:lnSpc>
                <a:spcPct val="115000"/>
              </a:lnSpc>
            </a:pPr>
            <a:r>
              <a:rPr lang="en-US" sz="1400" b="1" dirty="0">
                <a:latin typeface="+mj-lt"/>
                <a:ea typeface="Calibri"/>
                <a:cs typeface="Cambria"/>
              </a:rPr>
              <a:t>Intensive Intervention</a:t>
            </a:r>
            <a:endParaRPr lang="en-US" dirty="0">
              <a:latin typeface="+mj-lt"/>
              <a:ea typeface="Calibri"/>
              <a:cs typeface="Times New Roman"/>
            </a:endParaRPr>
          </a:p>
          <a:p>
            <a:endParaRPr lang="en-US" sz="600" dirty="0">
              <a:latin typeface="+mj-lt"/>
              <a:ea typeface="Calibri"/>
              <a:cs typeface="Cambria"/>
            </a:endParaRPr>
          </a:p>
          <a:p>
            <a:r>
              <a:rPr lang="en-US" sz="1400" dirty="0">
                <a:latin typeface="+mj-lt"/>
                <a:ea typeface="Calibri"/>
                <a:cs typeface="Cambria"/>
              </a:rPr>
              <a:t>Return from suspension</a:t>
            </a:r>
            <a:endParaRPr lang="en-US" sz="1400" dirty="0">
              <a:latin typeface="+mj-lt"/>
              <a:ea typeface="Calibri"/>
              <a:cs typeface="Times New Roman"/>
            </a:endParaRPr>
          </a:p>
          <a:p>
            <a:r>
              <a:rPr lang="en-US" sz="1400" dirty="0">
                <a:latin typeface="+mj-lt"/>
                <a:ea typeface="Calibri"/>
                <a:cs typeface="Cambria"/>
              </a:rPr>
              <a:t>Administrative transfer or school crime diversion: </a:t>
            </a:r>
            <a:endParaRPr lang="en-US" sz="1400" dirty="0">
              <a:latin typeface="+mj-lt"/>
              <a:ea typeface="Calibri"/>
              <a:cs typeface="Times New Roman"/>
            </a:endParaRPr>
          </a:p>
          <a:p>
            <a:pPr marL="176213" indent="-176213">
              <a:buFont typeface="Symbol"/>
              <a:buChar char=""/>
            </a:pPr>
            <a:r>
              <a:rPr lang="en-US" sz="1400" dirty="0">
                <a:latin typeface="+mj-lt"/>
                <a:ea typeface="Times New Roman"/>
                <a:cs typeface="Cambria"/>
              </a:rPr>
              <a:t>Victim offender meetings</a:t>
            </a:r>
            <a:endParaRPr lang="en-US" sz="1400" dirty="0">
              <a:latin typeface="+mj-lt"/>
              <a:ea typeface="Times New Roman"/>
              <a:cs typeface="Times New Roman"/>
            </a:endParaRPr>
          </a:p>
          <a:p>
            <a:pPr marL="176213" indent="-176213">
              <a:buFont typeface="Symbol"/>
              <a:buChar char=""/>
            </a:pPr>
            <a:r>
              <a:rPr lang="en-US" sz="1400" dirty="0">
                <a:latin typeface="+mj-lt"/>
                <a:ea typeface="Times New Roman"/>
                <a:cs typeface="Cambria"/>
              </a:rPr>
              <a:t>Family/community group conferences</a:t>
            </a:r>
            <a:endParaRPr lang="en-US" sz="1400" dirty="0">
              <a:latin typeface="+mj-lt"/>
              <a:ea typeface="Times New Roman"/>
              <a:cs typeface="Times New Roman"/>
            </a:endParaRPr>
          </a:p>
          <a:p>
            <a:pPr marL="176213" indent="-176213">
              <a:buFont typeface="Symbol"/>
              <a:buChar char=""/>
            </a:pPr>
            <a:r>
              <a:rPr lang="en-US" sz="1400" dirty="0">
                <a:latin typeface="+mj-lt"/>
                <a:ea typeface="Times New Roman"/>
                <a:cs typeface="Cambria"/>
              </a:rPr>
              <a:t>Restitution</a:t>
            </a:r>
            <a:endParaRPr lang="en-US" sz="1400" dirty="0">
              <a:latin typeface="+mj-lt"/>
              <a:ea typeface="Times New Roman"/>
              <a:cs typeface="Times New Roman"/>
            </a:endParaRPr>
          </a:p>
        </p:txBody>
      </p:sp>
      <p:sp>
        <p:nvSpPr>
          <p:cNvPr id="5" name="Text Box 1"/>
          <p:cNvSpPr txBox="1">
            <a:spLocks noChangeArrowheads="1"/>
          </p:cNvSpPr>
          <p:nvPr/>
        </p:nvSpPr>
        <p:spPr bwMode="auto">
          <a:xfrm>
            <a:off x="188339" y="3103631"/>
            <a:ext cx="2579481" cy="1905001"/>
          </a:xfrm>
          <a:prstGeom prst="rect">
            <a:avLst/>
          </a:prstGeom>
          <a:noFill/>
          <a:ln w="12700">
            <a:solidFill>
              <a:schemeClr val="tx2">
                <a:lumMod val="40000"/>
                <a:lumOff val="60000"/>
              </a:schemeClr>
            </a:solidFill>
            <a:miter lim="800000"/>
            <a:headEnd/>
            <a:tailEnd/>
          </a:ln>
          <a:extLst>
            <a:ext uri="{909E8E84-426E-40dd-AFC4-6F175D3DCCD1}">
              <a14:hiddenFill xmlns:a14="http://schemas.microsoft.com/office/drawing/2010/main" xmlns="">
                <a:solidFill>
                  <a:srgbClr val="FFFFFF"/>
                </a:solidFill>
              </a14:hiddenFill>
            </a:ext>
          </a:extLst>
        </p:spPr>
        <p:txBody>
          <a:bodyPr rot="0" vert="horz" wrap="square" lIns="182880" tIns="91440" rIns="182880" bIns="45720" anchor="t" anchorCtr="0" upright="1">
            <a:noAutofit/>
          </a:bodyPr>
          <a:lstStyle/>
          <a:p>
            <a:pPr algn="ctr"/>
            <a:r>
              <a:rPr lang="en-US" sz="1400" b="1" dirty="0">
                <a:latin typeface="+mj-lt"/>
                <a:ea typeface="Calibri"/>
                <a:cs typeface="Cambria"/>
              </a:rPr>
              <a:t>Early Intervention</a:t>
            </a:r>
            <a:endParaRPr lang="en-US" dirty="0">
              <a:latin typeface="+mj-lt"/>
              <a:ea typeface="Calibri"/>
              <a:cs typeface="Times New Roman"/>
            </a:endParaRPr>
          </a:p>
          <a:p>
            <a:endParaRPr lang="en-US" sz="600" dirty="0">
              <a:latin typeface="+mj-lt"/>
              <a:ea typeface="Calibri"/>
              <a:cs typeface="Cambria"/>
            </a:endParaRPr>
          </a:p>
          <a:p>
            <a:r>
              <a:rPr lang="en-US" sz="1400" dirty="0">
                <a:latin typeface="+mj-lt"/>
                <a:ea typeface="Calibri"/>
                <a:cs typeface="Cambria"/>
              </a:rPr>
              <a:t>Alternatives to suspension:</a:t>
            </a:r>
            <a:endParaRPr lang="en-US" sz="1400" dirty="0">
              <a:latin typeface="+mj-lt"/>
              <a:ea typeface="Calibri"/>
              <a:cs typeface="Times New Roman"/>
            </a:endParaRPr>
          </a:p>
          <a:p>
            <a:pPr marL="176213" indent="-176213">
              <a:buFont typeface="Symbol"/>
              <a:buChar char=""/>
            </a:pPr>
            <a:r>
              <a:rPr lang="en-US" sz="1400" dirty="0">
                <a:latin typeface="+mj-lt"/>
                <a:ea typeface="Times New Roman"/>
                <a:cs typeface="Cambria"/>
              </a:rPr>
              <a:t>Youth/peer court</a:t>
            </a:r>
            <a:endParaRPr lang="en-US" sz="1400" dirty="0">
              <a:latin typeface="+mj-lt"/>
              <a:ea typeface="Times New Roman"/>
              <a:cs typeface="Times New Roman"/>
            </a:endParaRPr>
          </a:p>
          <a:p>
            <a:pPr marL="176213" indent="-176213">
              <a:buFont typeface="Symbol"/>
              <a:buChar char=""/>
            </a:pPr>
            <a:r>
              <a:rPr lang="en-US" sz="1400" dirty="0">
                <a:latin typeface="+mj-lt"/>
                <a:ea typeface="Times New Roman"/>
                <a:cs typeface="Cambria"/>
              </a:rPr>
              <a:t>Peer mediation</a:t>
            </a:r>
            <a:endParaRPr lang="en-US" sz="1400" dirty="0">
              <a:latin typeface="+mj-lt"/>
              <a:ea typeface="Times New Roman"/>
              <a:cs typeface="Times New Roman"/>
            </a:endParaRPr>
          </a:p>
          <a:p>
            <a:pPr marL="176213" indent="-176213">
              <a:buFont typeface="Symbol"/>
              <a:buChar char=""/>
            </a:pPr>
            <a:r>
              <a:rPr lang="en-US" sz="1400" dirty="0">
                <a:latin typeface="+mj-lt"/>
                <a:ea typeface="Times New Roman"/>
                <a:cs typeface="Cambria"/>
              </a:rPr>
              <a:t>Conflict resolution training</a:t>
            </a:r>
            <a:endParaRPr lang="en-US" sz="1400" dirty="0">
              <a:latin typeface="+mj-lt"/>
              <a:ea typeface="Times New Roman"/>
              <a:cs typeface="Times New Roman"/>
            </a:endParaRPr>
          </a:p>
          <a:p>
            <a:pPr marL="176213" indent="-176213">
              <a:buFont typeface="Symbol"/>
              <a:buChar char=""/>
            </a:pPr>
            <a:r>
              <a:rPr lang="en-US" sz="1400" dirty="0">
                <a:latin typeface="+mj-lt"/>
                <a:ea typeface="Times New Roman"/>
                <a:cs typeface="Cambria"/>
              </a:rPr>
              <a:t>Restitution</a:t>
            </a:r>
          </a:p>
          <a:p>
            <a:pPr marL="176213" indent="-176213">
              <a:buFont typeface="Symbol"/>
              <a:buChar char=""/>
            </a:pPr>
            <a:r>
              <a:rPr lang="en-US" sz="1400" dirty="0">
                <a:latin typeface="+mj-lt"/>
                <a:ea typeface="Times New Roman"/>
                <a:cs typeface="Times New Roman"/>
              </a:rPr>
              <a:t>Responsive circles</a:t>
            </a:r>
          </a:p>
        </p:txBody>
      </p:sp>
      <p:sp>
        <p:nvSpPr>
          <p:cNvPr id="6" name="Text Box 6"/>
          <p:cNvSpPr txBox="1">
            <a:spLocks noChangeArrowheads="1"/>
          </p:cNvSpPr>
          <p:nvPr/>
        </p:nvSpPr>
        <p:spPr bwMode="auto">
          <a:xfrm>
            <a:off x="188339" y="5082373"/>
            <a:ext cx="2579481" cy="1775627"/>
          </a:xfrm>
          <a:prstGeom prst="rect">
            <a:avLst/>
          </a:prstGeom>
          <a:noFill/>
          <a:ln w="12700">
            <a:solidFill>
              <a:schemeClr val="tx2">
                <a:lumMod val="40000"/>
                <a:lumOff val="60000"/>
              </a:schemeClr>
            </a:solidFill>
            <a:miter lim="800000"/>
            <a:headEnd/>
            <a:tailEnd/>
          </a:ln>
          <a:extLst>
            <a:ext uri="{909E8E84-426E-40dd-AFC4-6F175D3DCCD1}">
              <a14:hiddenFill xmlns:a14="http://schemas.microsoft.com/office/drawing/2010/main" xmlns="">
                <a:solidFill>
                  <a:srgbClr val="FFFFFF"/>
                </a:solidFill>
              </a14:hiddenFill>
            </a:ext>
          </a:extLst>
        </p:spPr>
        <p:txBody>
          <a:bodyPr rot="0" vert="horz" wrap="square" lIns="182880" tIns="91440" rIns="182880" bIns="45720" anchor="t" anchorCtr="0" upright="1">
            <a:noAutofit/>
          </a:bodyPr>
          <a:lstStyle/>
          <a:p>
            <a:pPr algn="ctr"/>
            <a:r>
              <a:rPr lang="en-US" sz="1400" b="1" dirty="0">
                <a:latin typeface="+mj-lt"/>
                <a:ea typeface="Calibri"/>
                <a:cs typeface="Cambria"/>
              </a:rPr>
              <a:t>Prevention &amp; Skill Building</a:t>
            </a:r>
          </a:p>
          <a:p>
            <a:pPr algn="ctr"/>
            <a:endParaRPr lang="en-US" sz="600" dirty="0">
              <a:latin typeface="+mj-lt"/>
              <a:ea typeface="Calibri"/>
              <a:cs typeface="Times New Roman"/>
            </a:endParaRPr>
          </a:p>
          <a:p>
            <a:r>
              <a:rPr lang="en-US" sz="1400" dirty="0">
                <a:latin typeface="+mj-lt"/>
                <a:ea typeface="Calibri"/>
                <a:cs typeface="Cambria"/>
              </a:rPr>
              <a:t>Peace-keeping/community building circles for: </a:t>
            </a:r>
            <a:endParaRPr lang="en-US" sz="1400" dirty="0">
              <a:latin typeface="+mj-lt"/>
              <a:ea typeface="Calibri"/>
              <a:cs typeface="Times New Roman"/>
            </a:endParaRPr>
          </a:p>
          <a:p>
            <a:pPr marL="176213" indent="-176213">
              <a:buFont typeface="Symbol"/>
              <a:buChar char=""/>
              <a:tabLst>
                <a:tab pos="176213" algn="l"/>
              </a:tabLst>
            </a:pPr>
            <a:r>
              <a:rPr lang="en-US" sz="1400" dirty="0">
                <a:latin typeface="+mj-lt"/>
                <a:ea typeface="Times New Roman"/>
                <a:cs typeface="Cambria"/>
              </a:rPr>
              <a:t>Morning meetings</a:t>
            </a:r>
            <a:endParaRPr lang="en-US" sz="1400" dirty="0">
              <a:latin typeface="+mj-lt"/>
              <a:ea typeface="Times New Roman"/>
              <a:cs typeface="Times New Roman"/>
            </a:endParaRPr>
          </a:p>
          <a:p>
            <a:pPr marL="176213" indent="-176213">
              <a:buFont typeface="Symbol"/>
              <a:buChar char=""/>
              <a:tabLst>
                <a:tab pos="176213" algn="l"/>
              </a:tabLst>
            </a:pPr>
            <a:r>
              <a:rPr lang="en-US" sz="1400" dirty="0">
                <a:latin typeface="+mj-lt"/>
                <a:ea typeface="Times New Roman"/>
                <a:cs typeface="Cambria"/>
              </a:rPr>
              <a:t>Social/emotional instruction</a:t>
            </a:r>
            <a:endParaRPr lang="en-US" sz="1400" dirty="0">
              <a:latin typeface="+mj-lt"/>
              <a:ea typeface="Times New Roman"/>
              <a:cs typeface="Times New Roman"/>
            </a:endParaRPr>
          </a:p>
          <a:p>
            <a:pPr marL="176213" indent="-176213">
              <a:buFont typeface="Symbol"/>
              <a:buChar char=""/>
              <a:tabLst>
                <a:tab pos="176213" algn="l"/>
              </a:tabLst>
            </a:pPr>
            <a:r>
              <a:rPr lang="en-US" sz="1400" dirty="0">
                <a:latin typeface="+mj-lt"/>
                <a:ea typeface="Times New Roman"/>
                <a:cs typeface="Cambria"/>
              </a:rPr>
              <a:t>Staff meetings</a:t>
            </a:r>
            <a:endParaRPr lang="en-US" sz="1400" dirty="0">
              <a:latin typeface="+mj-lt"/>
              <a:ea typeface="Times New Roman"/>
              <a:cs typeface="Times New Roman"/>
            </a:endParaRPr>
          </a:p>
        </p:txBody>
      </p:sp>
      <p:sp>
        <p:nvSpPr>
          <p:cNvPr id="12" name="Rectangle 11"/>
          <p:cNvSpPr>
            <a:spLocks noChangeArrowheads="1"/>
          </p:cNvSpPr>
          <p:nvPr/>
        </p:nvSpPr>
        <p:spPr bwMode="auto">
          <a:xfrm>
            <a:off x="6425419" y="4625173"/>
            <a:ext cx="2438400" cy="1994491"/>
          </a:xfrm>
          <a:prstGeom prst="rect">
            <a:avLst/>
          </a:prstGeom>
          <a:noFill/>
          <a:ln w="12700">
            <a:solidFill>
              <a:schemeClr val="tx2">
                <a:lumMod val="40000"/>
                <a:lumOff val="60000"/>
              </a:schemeClr>
            </a:solidFill>
            <a:miter lim="800000"/>
            <a:headEnd/>
            <a:tailEnd/>
          </a:ln>
          <a:extLst>
            <a:ext uri="{909E8E84-426E-40dd-AFC4-6F175D3DCCD1}">
              <a14:hiddenFill xmlns:a14="http://schemas.microsoft.com/office/drawing/2010/main" xmlns="">
                <a:solidFill>
                  <a:srgbClr val="FFFFFF"/>
                </a:solidFill>
              </a14:hiddenFill>
            </a:ext>
          </a:extLst>
        </p:spPr>
        <p:txBody>
          <a:bodyPr rot="0" vert="horz" wrap="square" lIns="182880" tIns="91440" rIns="182880" bIns="45720" anchor="t" anchorCtr="0" upright="1">
            <a:noAutofit/>
          </a:bodyPr>
          <a:lstStyle/>
          <a:p>
            <a:pPr algn="ctr"/>
            <a:r>
              <a:rPr lang="en-US" sz="1400" b="1" dirty="0">
                <a:latin typeface="+mj-lt"/>
                <a:ea typeface="Calibri"/>
                <a:cs typeface="Times New Roman"/>
              </a:rPr>
              <a:t>Prevention &amp; Skill Building</a:t>
            </a:r>
          </a:p>
          <a:p>
            <a:pPr algn="ctr"/>
            <a:endParaRPr lang="en-US" sz="600" dirty="0">
              <a:latin typeface="+mj-lt"/>
              <a:ea typeface="Calibri"/>
              <a:cs typeface="Times New Roman"/>
            </a:endParaRPr>
          </a:p>
          <a:p>
            <a:pPr marL="176213" indent="-176213">
              <a:buFont typeface="Symbol"/>
              <a:buChar char=""/>
            </a:pPr>
            <a:r>
              <a:rPr lang="en-US" sz="1400" dirty="0">
                <a:latin typeface="+mj-lt"/>
                <a:ea typeface="Calibri"/>
                <a:cs typeface="Times New Roman"/>
              </a:rPr>
              <a:t>Define and teach expectations</a:t>
            </a:r>
          </a:p>
          <a:p>
            <a:pPr marL="176213" indent="-176213">
              <a:buFont typeface="Symbol"/>
              <a:buChar char=""/>
            </a:pPr>
            <a:r>
              <a:rPr lang="en-US" sz="1400" dirty="0">
                <a:latin typeface="+mj-lt"/>
                <a:ea typeface="Calibri"/>
                <a:cs typeface="Times New Roman"/>
              </a:rPr>
              <a:t>Establish consequence system</a:t>
            </a:r>
          </a:p>
          <a:p>
            <a:pPr marL="176213" indent="-176213">
              <a:buFont typeface="Symbol"/>
              <a:buChar char=""/>
            </a:pPr>
            <a:r>
              <a:rPr lang="en-US" sz="1400" dirty="0">
                <a:latin typeface="+mj-lt"/>
                <a:ea typeface="Calibri"/>
                <a:cs typeface="Times New Roman"/>
              </a:rPr>
              <a:t>Collection and use of data</a:t>
            </a:r>
          </a:p>
        </p:txBody>
      </p:sp>
      <p:sp>
        <p:nvSpPr>
          <p:cNvPr id="13" name="Rectangle 12"/>
          <p:cNvSpPr>
            <a:spLocks noChangeArrowheads="1"/>
          </p:cNvSpPr>
          <p:nvPr/>
        </p:nvSpPr>
        <p:spPr bwMode="auto">
          <a:xfrm>
            <a:off x="6425419" y="3177373"/>
            <a:ext cx="2438400" cy="1067493"/>
          </a:xfrm>
          <a:prstGeom prst="rect">
            <a:avLst/>
          </a:prstGeom>
          <a:noFill/>
          <a:ln w="12700">
            <a:solidFill>
              <a:schemeClr val="tx2">
                <a:lumMod val="40000"/>
                <a:lumOff val="60000"/>
              </a:schemeClr>
            </a:solidFill>
            <a:miter lim="800000"/>
            <a:headEnd/>
            <a:tailEnd/>
          </a:ln>
          <a:extLst>
            <a:ext uri="{909E8E84-426E-40dd-AFC4-6F175D3DCCD1}">
              <a14:hiddenFill xmlns:a14="http://schemas.microsoft.com/office/drawing/2010/main" xmlns="">
                <a:solidFill>
                  <a:srgbClr val="FFFFFF"/>
                </a:solidFill>
              </a14:hiddenFill>
            </a:ext>
          </a:extLst>
        </p:spPr>
        <p:txBody>
          <a:bodyPr rot="0" vert="horz" wrap="square" lIns="182880" tIns="91440" rIns="182880" bIns="45720" anchor="t" anchorCtr="0" upright="1">
            <a:noAutofit/>
          </a:bodyPr>
          <a:lstStyle/>
          <a:p>
            <a:pPr algn="ctr"/>
            <a:r>
              <a:rPr lang="en-US" sz="1400" b="1" dirty="0">
                <a:latin typeface="+mj-lt"/>
                <a:ea typeface="Calibri"/>
                <a:cs typeface="Times New Roman"/>
              </a:rPr>
              <a:t>Early Intervention</a:t>
            </a:r>
          </a:p>
          <a:p>
            <a:pPr algn="ctr"/>
            <a:endParaRPr lang="en-US" sz="600" dirty="0">
              <a:latin typeface="+mj-lt"/>
              <a:ea typeface="Calibri"/>
              <a:cs typeface="Times New Roman"/>
            </a:endParaRPr>
          </a:p>
          <a:p>
            <a:pPr marL="176213" indent="-176213">
              <a:buFont typeface="Symbol"/>
              <a:buChar char=""/>
            </a:pPr>
            <a:r>
              <a:rPr lang="en-US" sz="1400" dirty="0">
                <a:latin typeface="+mj-lt"/>
                <a:ea typeface="Calibri"/>
                <a:cs typeface="Times New Roman"/>
              </a:rPr>
              <a:t>Check-in/ Check-out</a:t>
            </a:r>
          </a:p>
          <a:p>
            <a:pPr marL="176213" indent="-176213">
              <a:buFont typeface="Symbol"/>
              <a:buChar char=""/>
            </a:pPr>
            <a:r>
              <a:rPr lang="en-US" sz="1400" dirty="0">
                <a:latin typeface="+mj-lt"/>
                <a:ea typeface="Calibri"/>
                <a:cs typeface="Times New Roman"/>
              </a:rPr>
              <a:t>Social Skills Curricula</a:t>
            </a:r>
          </a:p>
        </p:txBody>
      </p:sp>
      <p:sp>
        <p:nvSpPr>
          <p:cNvPr id="14" name="Rectangle 13"/>
          <p:cNvSpPr>
            <a:spLocks noChangeArrowheads="1"/>
          </p:cNvSpPr>
          <p:nvPr/>
        </p:nvSpPr>
        <p:spPr bwMode="auto">
          <a:xfrm>
            <a:off x="6425419" y="984289"/>
            <a:ext cx="2438400" cy="1121967"/>
          </a:xfrm>
          <a:prstGeom prst="rect">
            <a:avLst/>
          </a:prstGeom>
          <a:noFill/>
          <a:ln w="12700">
            <a:solidFill>
              <a:schemeClr val="tx2">
                <a:lumMod val="40000"/>
                <a:lumOff val="60000"/>
              </a:schemeClr>
            </a:solidFill>
            <a:miter lim="800000"/>
            <a:headEnd/>
            <a:tailEnd/>
          </a:ln>
          <a:extLst>
            <a:ext uri="{909E8E84-426E-40dd-AFC4-6F175D3DCCD1}">
              <a14:hiddenFill xmlns:a14="http://schemas.microsoft.com/office/drawing/2010/main" xmlns="">
                <a:solidFill>
                  <a:srgbClr val="FFFFFF"/>
                </a:solidFill>
              </a14:hiddenFill>
            </a:ext>
          </a:extLst>
        </p:spPr>
        <p:txBody>
          <a:bodyPr rot="0" vert="horz" wrap="square" lIns="182880" tIns="91440" rIns="182880" bIns="45720" anchor="t" anchorCtr="0" upright="1">
            <a:noAutofit/>
          </a:bodyPr>
          <a:lstStyle/>
          <a:p>
            <a:pPr algn="ctr"/>
            <a:r>
              <a:rPr lang="en-US" sz="1400" b="1" dirty="0">
                <a:latin typeface="+mj-lt"/>
                <a:ea typeface="Calibri"/>
                <a:cs typeface="Times New Roman"/>
              </a:rPr>
              <a:t>Intensive Intervention</a:t>
            </a:r>
            <a:endParaRPr lang="en-US" dirty="0">
              <a:latin typeface="+mj-lt"/>
              <a:ea typeface="Calibri"/>
              <a:cs typeface="Times New Roman"/>
            </a:endParaRPr>
          </a:p>
          <a:p>
            <a:pPr marL="176213" indent="-176213">
              <a:buFont typeface="Symbol"/>
              <a:buChar char=""/>
            </a:pPr>
            <a:endParaRPr lang="en-US" sz="600" dirty="0">
              <a:latin typeface="+mj-lt"/>
              <a:ea typeface="Calibri"/>
              <a:cs typeface="Times New Roman"/>
            </a:endParaRPr>
          </a:p>
          <a:p>
            <a:pPr marL="176213" indent="-176213">
              <a:buFont typeface="Symbol"/>
              <a:buChar char=""/>
            </a:pPr>
            <a:r>
              <a:rPr lang="en-US" sz="1400" dirty="0">
                <a:latin typeface="+mj-lt"/>
                <a:ea typeface="Calibri"/>
                <a:cs typeface="Times New Roman"/>
              </a:rPr>
              <a:t>Function-based support</a:t>
            </a:r>
          </a:p>
          <a:p>
            <a:pPr marL="176213" indent="-176213">
              <a:buFont typeface="Symbol"/>
              <a:buChar char=""/>
            </a:pPr>
            <a:r>
              <a:rPr lang="en-US" sz="1400" dirty="0">
                <a:latin typeface="+mj-lt"/>
                <a:ea typeface="Calibri"/>
                <a:cs typeface="Times New Roman"/>
              </a:rPr>
              <a:t>Wraparound support</a:t>
            </a:r>
          </a:p>
        </p:txBody>
      </p:sp>
      <p:sp>
        <p:nvSpPr>
          <p:cNvPr id="15" name="Text Box 3"/>
          <p:cNvSpPr txBox="1">
            <a:spLocks noChangeArrowheads="1"/>
          </p:cNvSpPr>
          <p:nvPr/>
        </p:nvSpPr>
        <p:spPr bwMode="auto">
          <a:xfrm>
            <a:off x="4772957" y="281773"/>
            <a:ext cx="4090862" cy="461443"/>
          </a:xfrm>
          <a:prstGeom prst="rect">
            <a:avLst/>
          </a:prstGeom>
          <a:solidFill>
            <a:schemeClr val="accent1">
              <a:lumMod val="20000"/>
              <a:lumOff val="80000"/>
            </a:schemeClr>
          </a:solidFill>
          <a:ln w="12700">
            <a:solidFill>
              <a:schemeClr val="tx2">
                <a:lumMod val="40000"/>
                <a:lumOff val="60000"/>
              </a:schemeClr>
            </a:solidFill>
            <a:miter lim="800000"/>
            <a:headEnd/>
            <a:tailEnd/>
          </a:ln>
        </p:spPr>
        <p:txBody>
          <a:bodyPr rot="0" vert="horz" wrap="square" lIns="91440" tIns="45720" rIns="91440" bIns="45720" anchor="ctr" anchorCtr="0" upright="1">
            <a:noAutofit/>
          </a:bodyPr>
          <a:lstStyle/>
          <a:p>
            <a:pPr algn="ctr">
              <a:lnSpc>
                <a:spcPct val="115000"/>
              </a:lnSpc>
            </a:pPr>
            <a:r>
              <a:rPr lang="en-US" sz="1600" dirty="0">
                <a:latin typeface="+mj-lt"/>
                <a:ea typeface="Calibri"/>
                <a:cs typeface="Cambria"/>
              </a:rPr>
              <a:t>A CONTINUUM OF SWPBIS PRACTICES</a:t>
            </a:r>
            <a:endParaRPr lang="en-US" sz="1600" dirty="0">
              <a:latin typeface="+mj-lt"/>
              <a:ea typeface="Calibri"/>
              <a:cs typeface="Times New Roman"/>
            </a:endParaRPr>
          </a:p>
        </p:txBody>
      </p:sp>
      <p:grpSp>
        <p:nvGrpSpPr>
          <p:cNvPr id="29" name="Group 28"/>
          <p:cNvGrpSpPr/>
          <p:nvPr/>
        </p:nvGrpSpPr>
        <p:grpSpPr>
          <a:xfrm>
            <a:off x="3072725" y="1238556"/>
            <a:ext cx="3087334" cy="5467044"/>
            <a:chOff x="3048106" y="1261584"/>
            <a:chExt cx="3087334" cy="5467044"/>
          </a:xfrm>
        </p:grpSpPr>
        <p:grpSp>
          <p:nvGrpSpPr>
            <p:cNvPr id="7" name="Group 6"/>
            <p:cNvGrpSpPr/>
            <p:nvPr/>
          </p:nvGrpSpPr>
          <p:grpSpPr>
            <a:xfrm>
              <a:off x="3149635" y="1391765"/>
              <a:ext cx="2873328" cy="5250112"/>
              <a:chOff x="0" y="0"/>
              <a:chExt cx="2286000" cy="3482473"/>
            </a:xfrm>
          </p:grpSpPr>
          <p:sp>
            <p:nvSpPr>
              <p:cNvPr id="25" name="AutoShape 2"/>
              <p:cNvSpPr>
                <a:spLocks noChangeArrowheads="1"/>
              </p:cNvSpPr>
              <p:nvPr/>
            </p:nvSpPr>
            <p:spPr bwMode="auto">
              <a:xfrm>
                <a:off x="0" y="51758"/>
                <a:ext cx="2286000" cy="3430715"/>
              </a:xfrm>
              <a:prstGeom prst="triangle">
                <a:avLst>
                  <a:gd name="adj" fmla="val 50000"/>
                </a:avLst>
              </a:prstGeom>
              <a:solidFill>
                <a:srgbClr val="339966"/>
              </a:solidFill>
              <a:ln w="9525">
                <a:solidFill>
                  <a:schemeClr val="tx1">
                    <a:lumMod val="100000"/>
                    <a:lumOff val="0"/>
                  </a:schemeClr>
                </a:solidFill>
                <a:miter lim="800000"/>
                <a:headEnd/>
                <a:tailEnd/>
              </a:ln>
            </p:spPr>
            <p:txBody>
              <a:bodyPr rot="0" vert="horz" wrap="none" lIns="91440" tIns="45720" rIns="91440" bIns="45720" anchor="ctr" anchorCtr="0" upright="1">
                <a:noAutofit/>
              </a:bodyPr>
              <a:lstStyle/>
              <a:p>
                <a:endParaRPr lang="en-US" dirty="0"/>
              </a:p>
            </p:txBody>
          </p:sp>
          <p:sp>
            <p:nvSpPr>
              <p:cNvPr id="26" name="AutoShape 3"/>
              <p:cNvSpPr>
                <a:spLocks noChangeArrowheads="1"/>
              </p:cNvSpPr>
              <p:nvPr/>
            </p:nvSpPr>
            <p:spPr bwMode="auto">
              <a:xfrm>
                <a:off x="862641" y="0"/>
                <a:ext cx="566928" cy="894969"/>
              </a:xfrm>
              <a:prstGeom prst="triangle">
                <a:avLst>
                  <a:gd name="adj" fmla="val 50000"/>
                </a:avLst>
              </a:prstGeom>
              <a:solidFill>
                <a:srgbClr val="FFFF00"/>
              </a:solidFill>
              <a:ln w="9525">
                <a:solidFill>
                  <a:schemeClr val="tx1">
                    <a:lumMod val="100000"/>
                    <a:lumOff val="0"/>
                  </a:schemeClr>
                </a:solidFill>
                <a:miter lim="800000"/>
                <a:headEnd/>
                <a:tailEnd/>
              </a:ln>
            </p:spPr>
            <p:txBody>
              <a:bodyPr rot="0" vert="horz" wrap="none" lIns="91440" tIns="45720" rIns="91440" bIns="45720" anchor="ctr" anchorCtr="0" upright="1">
                <a:noAutofit/>
              </a:bodyPr>
              <a:lstStyle/>
              <a:p>
                <a:endParaRPr lang="en-US" dirty="0"/>
              </a:p>
            </p:txBody>
          </p:sp>
          <p:sp>
            <p:nvSpPr>
              <p:cNvPr id="27" name="AutoShape 4"/>
              <p:cNvSpPr>
                <a:spLocks noChangeArrowheads="1"/>
              </p:cNvSpPr>
              <p:nvPr/>
            </p:nvSpPr>
            <p:spPr bwMode="auto">
              <a:xfrm>
                <a:off x="1017917" y="0"/>
                <a:ext cx="254000" cy="397764"/>
              </a:xfrm>
              <a:prstGeom prst="triangle">
                <a:avLst>
                  <a:gd name="adj" fmla="val 50000"/>
                </a:avLst>
              </a:prstGeom>
              <a:solidFill>
                <a:srgbClr val="FF0000"/>
              </a:solidFill>
              <a:ln w="9525">
                <a:solidFill>
                  <a:schemeClr val="tx1">
                    <a:lumMod val="100000"/>
                    <a:lumOff val="0"/>
                  </a:schemeClr>
                </a:solidFill>
                <a:miter lim="800000"/>
                <a:headEnd/>
                <a:tailEnd/>
              </a:ln>
            </p:spPr>
            <p:txBody>
              <a:bodyPr rot="0" vert="horz" wrap="none" lIns="91440" tIns="45720" rIns="91440" bIns="45720" anchor="ctr" anchorCtr="0" upright="1">
                <a:noAutofit/>
              </a:bodyPr>
              <a:lstStyle/>
              <a:p>
                <a:endParaRPr lang="en-US" dirty="0"/>
              </a:p>
            </p:txBody>
          </p:sp>
        </p:grpSp>
        <p:sp>
          <p:nvSpPr>
            <p:cNvPr id="8" name="Text Box 7"/>
            <p:cNvSpPr txBox="1">
              <a:spLocks noChangeArrowheads="1"/>
            </p:cNvSpPr>
            <p:nvPr/>
          </p:nvSpPr>
          <p:spPr bwMode="auto">
            <a:xfrm>
              <a:off x="3854415" y="6164791"/>
              <a:ext cx="1489342" cy="3714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6350">
                  <a:solidFill>
                    <a:srgbClr val="000000"/>
                  </a:solidFill>
                  <a:miter lim="800000"/>
                  <a:headEnd/>
                  <a:tailEnd/>
                </a14:hiddenLine>
              </a:ext>
            </a:extLst>
          </p:spPr>
          <p:txBody>
            <a:bodyPr rot="0" vert="horz" wrap="square" lIns="91440" tIns="45720" rIns="91440" bIns="45720" anchor="t" anchorCtr="0" upright="1">
              <a:noAutofit/>
            </a:bodyPr>
            <a:lstStyle/>
            <a:p>
              <a:pPr algn="ctr">
                <a:lnSpc>
                  <a:spcPct val="115000"/>
                </a:lnSpc>
              </a:pPr>
              <a:r>
                <a:rPr lang="en-US" sz="1200" dirty="0">
                  <a:latin typeface="Cambria"/>
                  <a:ea typeface="Calibri"/>
                  <a:cs typeface="Cambria"/>
                </a:rPr>
                <a:t>~80% of Students</a:t>
              </a:r>
              <a:endParaRPr lang="en-US" dirty="0">
                <a:latin typeface="Calibri"/>
                <a:ea typeface="Calibri"/>
                <a:cs typeface="Times New Roman"/>
              </a:endParaRPr>
            </a:p>
          </p:txBody>
        </p:sp>
        <p:sp>
          <p:nvSpPr>
            <p:cNvPr id="9" name="Text Box 8"/>
            <p:cNvSpPr txBox="1">
              <a:spLocks noChangeArrowheads="1"/>
            </p:cNvSpPr>
            <p:nvPr/>
          </p:nvSpPr>
          <p:spPr bwMode="auto">
            <a:xfrm>
              <a:off x="4266437" y="2341167"/>
              <a:ext cx="668846" cy="3714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6350">
                  <a:solidFill>
                    <a:srgbClr val="000000"/>
                  </a:solidFill>
                  <a:miter lim="800000"/>
                  <a:headEnd/>
                  <a:tailEnd/>
                </a14:hiddenLine>
              </a:ext>
            </a:extLst>
          </p:spPr>
          <p:txBody>
            <a:bodyPr rot="0" vert="horz" wrap="square" lIns="91440" tIns="45720" rIns="91440" bIns="45720" anchor="t" anchorCtr="0" upright="1">
              <a:noAutofit/>
            </a:bodyPr>
            <a:lstStyle/>
            <a:p>
              <a:pPr algn="ctr">
                <a:lnSpc>
                  <a:spcPct val="115000"/>
                </a:lnSpc>
              </a:pPr>
              <a:r>
                <a:rPr lang="en-US" sz="1200" dirty="0">
                  <a:latin typeface="Cambria"/>
                  <a:ea typeface="Calibri"/>
                  <a:cs typeface="Cambria"/>
                </a:rPr>
                <a:t>~15%</a:t>
              </a:r>
              <a:endParaRPr lang="en-US" dirty="0">
                <a:latin typeface="Calibri"/>
                <a:ea typeface="Calibri"/>
                <a:cs typeface="Times New Roman"/>
              </a:endParaRPr>
            </a:p>
          </p:txBody>
        </p:sp>
        <p:sp>
          <p:nvSpPr>
            <p:cNvPr id="10" name="Text Box 9"/>
            <p:cNvSpPr txBox="1">
              <a:spLocks noChangeArrowheads="1"/>
            </p:cNvSpPr>
            <p:nvPr/>
          </p:nvSpPr>
          <p:spPr bwMode="auto">
            <a:xfrm>
              <a:off x="4288123" y="1703898"/>
              <a:ext cx="589032" cy="3714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6350">
                  <a:solidFill>
                    <a:srgbClr val="000000"/>
                  </a:solidFill>
                  <a:miter lim="800000"/>
                  <a:headEnd/>
                  <a:tailEnd/>
                </a14:hiddenLine>
              </a:ext>
            </a:extLst>
          </p:spPr>
          <p:txBody>
            <a:bodyPr rot="0" vert="horz" wrap="square" lIns="91440" tIns="45720" rIns="91440" bIns="45720" anchor="t" anchorCtr="0" upright="1">
              <a:noAutofit/>
            </a:bodyPr>
            <a:lstStyle/>
            <a:p>
              <a:pPr algn="ctr">
                <a:lnSpc>
                  <a:spcPct val="115000"/>
                </a:lnSpc>
              </a:pPr>
              <a:r>
                <a:rPr lang="en-US" sz="1050" dirty="0">
                  <a:latin typeface="Cambria"/>
                  <a:ea typeface="Calibri"/>
                  <a:cs typeface="Cambria"/>
                </a:rPr>
                <a:t>~5%</a:t>
              </a:r>
              <a:endParaRPr lang="en-US" sz="1400" dirty="0">
                <a:latin typeface="Calibri"/>
                <a:ea typeface="Calibri"/>
                <a:cs typeface="Times New Roman"/>
              </a:endParaRPr>
            </a:p>
          </p:txBody>
        </p:sp>
        <p:sp>
          <p:nvSpPr>
            <p:cNvPr id="21" name="Left Brace 20"/>
            <p:cNvSpPr>
              <a:spLocks/>
            </p:cNvSpPr>
            <p:nvPr/>
          </p:nvSpPr>
          <p:spPr bwMode="auto">
            <a:xfrm rot="944556">
              <a:off x="3563884" y="1262278"/>
              <a:ext cx="194718" cy="5461153"/>
            </a:xfrm>
            <a:prstGeom prst="leftBrace">
              <a:avLst>
                <a:gd name="adj1" fmla="val 75999"/>
                <a:gd name="adj2" fmla="val 89463"/>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rot="0" vert="horz" wrap="square" lIns="91440" tIns="45720" rIns="91440" bIns="45720" anchor="ctr" anchorCtr="0" upright="1">
              <a:noAutofit/>
            </a:bodyPr>
            <a:lstStyle/>
            <a:p>
              <a:endParaRPr lang="en-US" dirty="0"/>
            </a:p>
          </p:txBody>
        </p:sp>
        <p:sp>
          <p:nvSpPr>
            <p:cNvPr id="22" name="Left Brace 21"/>
            <p:cNvSpPr>
              <a:spLocks/>
            </p:cNvSpPr>
            <p:nvPr/>
          </p:nvSpPr>
          <p:spPr bwMode="auto">
            <a:xfrm rot="1118467">
              <a:off x="3904551" y="1326738"/>
              <a:ext cx="214668" cy="1437941"/>
            </a:xfrm>
            <a:prstGeom prst="leftBrace">
              <a:avLst>
                <a:gd name="adj1" fmla="val 55265"/>
                <a:gd name="adj2" fmla="val 79370"/>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rot="0" vert="horz" wrap="square" lIns="91440" tIns="45720" rIns="91440" bIns="45720" anchor="ctr" anchorCtr="0" upright="1">
              <a:noAutofit/>
            </a:bodyPr>
            <a:lstStyle/>
            <a:p>
              <a:endParaRPr lang="en-US" dirty="0"/>
            </a:p>
          </p:txBody>
        </p:sp>
        <p:sp>
          <p:nvSpPr>
            <p:cNvPr id="23" name="Left Brace 22"/>
            <p:cNvSpPr>
              <a:spLocks/>
            </p:cNvSpPr>
            <p:nvPr/>
          </p:nvSpPr>
          <p:spPr bwMode="auto">
            <a:xfrm rot="1118467">
              <a:off x="3843380" y="1365755"/>
              <a:ext cx="161201" cy="716098"/>
            </a:xfrm>
            <a:prstGeom prst="leftBrace">
              <a:avLst>
                <a:gd name="adj1" fmla="val 76045"/>
                <a:gd name="adj2" fmla="val 51176"/>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rot="0" vert="horz" wrap="square" lIns="91440" tIns="45720" rIns="91440" bIns="45720" anchor="ctr" anchorCtr="0" upright="1">
              <a:noAutofit/>
            </a:bodyPr>
            <a:lstStyle/>
            <a:p>
              <a:endParaRPr lang="en-US" dirty="0"/>
            </a:p>
          </p:txBody>
        </p:sp>
        <p:cxnSp>
          <p:nvCxnSpPr>
            <p:cNvPr id="24" name="Curved Connector 23"/>
            <p:cNvCxnSpPr>
              <a:cxnSpLocks noChangeShapeType="1"/>
            </p:cNvCxnSpPr>
            <p:nvPr/>
          </p:nvCxnSpPr>
          <p:spPr bwMode="auto">
            <a:xfrm rot="21358490" flipH="1">
              <a:off x="3048106" y="2432207"/>
              <a:ext cx="789245" cy="1075105"/>
            </a:xfrm>
            <a:prstGeom prst="curvedConnector3">
              <a:avLst>
                <a:gd name="adj1" fmla="val 48750"/>
              </a:avLst>
            </a:prstGeom>
            <a:noFill/>
            <a:ln w="9525">
              <a:solidFill>
                <a:schemeClr val="tx1"/>
              </a:solidFill>
              <a:round/>
              <a:headEnd/>
              <a:tailEnd type="arrow" w="med" len="med"/>
            </a:ln>
            <a:extLst>
              <a:ext uri="{909E8E84-426E-40dd-AFC4-6F175D3DCCD1}">
                <a14:hiddenFill xmlns:a14="http://schemas.microsoft.com/office/drawing/2010/main" xmlns="">
                  <a:noFill/>
                </a14:hiddenFill>
              </a:ext>
            </a:extLst>
          </p:spPr>
        </p:cxnSp>
        <p:sp>
          <p:nvSpPr>
            <p:cNvPr id="17" name="Left Brace 16"/>
            <p:cNvSpPr>
              <a:spLocks/>
            </p:cNvSpPr>
            <p:nvPr/>
          </p:nvSpPr>
          <p:spPr bwMode="auto">
            <a:xfrm rot="20652356" flipH="1">
              <a:off x="5388985" y="1261584"/>
              <a:ext cx="194718" cy="5467044"/>
            </a:xfrm>
            <a:prstGeom prst="leftBrace">
              <a:avLst>
                <a:gd name="adj1" fmla="val 75999"/>
                <a:gd name="adj2" fmla="val 89463"/>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rot="0" vert="horz" wrap="square" lIns="91440" tIns="45720" rIns="91440" bIns="45720" anchor="ctr" anchorCtr="0" upright="1">
              <a:noAutofit/>
            </a:bodyPr>
            <a:lstStyle/>
            <a:p>
              <a:endParaRPr lang="en-US" dirty="0"/>
            </a:p>
          </p:txBody>
        </p:sp>
        <p:sp>
          <p:nvSpPr>
            <p:cNvPr id="18" name="Left Brace 17"/>
            <p:cNvSpPr>
              <a:spLocks/>
            </p:cNvSpPr>
            <p:nvPr/>
          </p:nvSpPr>
          <p:spPr bwMode="auto">
            <a:xfrm rot="20481533" flipH="1">
              <a:off x="5025431" y="1320844"/>
              <a:ext cx="214668" cy="1437941"/>
            </a:xfrm>
            <a:prstGeom prst="leftBrace">
              <a:avLst>
                <a:gd name="adj1" fmla="val 55265"/>
                <a:gd name="adj2" fmla="val 79370"/>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rot="0" vert="horz" wrap="square" lIns="91440" tIns="45720" rIns="91440" bIns="45720" anchor="ctr" anchorCtr="0" upright="1">
              <a:noAutofit/>
            </a:bodyPr>
            <a:lstStyle/>
            <a:p>
              <a:endParaRPr lang="en-US" dirty="0"/>
            </a:p>
          </p:txBody>
        </p:sp>
        <p:sp>
          <p:nvSpPr>
            <p:cNvPr id="19" name="Left Brace 18"/>
            <p:cNvSpPr>
              <a:spLocks/>
            </p:cNvSpPr>
            <p:nvPr/>
          </p:nvSpPr>
          <p:spPr bwMode="auto">
            <a:xfrm rot="20481533" flipH="1">
              <a:off x="5138780" y="1339743"/>
              <a:ext cx="161201" cy="716098"/>
            </a:xfrm>
            <a:prstGeom prst="leftBrace">
              <a:avLst>
                <a:gd name="adj1" fmla="val 76045"/>
                <a:gd name="adj2" fmla="val 51176"/>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rot="0" vert="horz" wrap="square" lIns="91440" tIns="45720" rIns="91440" bIns="45720" anchor="ctr" anchorCtr="0" upright="1">
              <a:noAutofit/>
            </a:bodyPr>
            <a:lstStyle/>
            <a:p>
              <a:endParaRPr lang="en-US" dirty="0"/>
            </a:p>
          </p:txBody>
        </p:sp>
        <p:cxnSp>
          <p:nvCxnSpPr>
            <p:cNvPr id="20" name="Curved Connector 19"/>
            <p:cNvCxnSpPr>
              <a:cxnSpLocks noChangeShapeType="1"/>
            </p:cNvCxnSpPr>
            <p:nvPr/>
          </p:nvCxnSpPr>
          <p:spPr bwMode="auto">
            <a:xfrm rot="241510">
              <a:off x="5346195" y="2432208"/>
              <a:ext cx="789245" cy="1075105"/>
            </a:xfrm>
            <a:prstGeom prst="curvedConnector3">
              <a:avLst>
                <a:gd name="adj1" fmla="val 48750"/>
              </a:avLst>
            </a:prstGeom>
            <a:noFill/>
            <a:ln w="9525">
              <a:solidFill>
                <a:schemeClr val="tx1"/>
              </a:solidFill>
              <a:round/>
              <a:headEnd/>
              <a:tailEnd type="arrow" w="med" len="med"/>
            </a:ln>
            <a:extLst>
              <a:ext uri="{909E8E84-426E-40dd-AFC4-6F175D3DCCD1}">
                <a14:hiddenFill xmlns:a14="http://schemas.microsoft.com/office/drawing/2010/main" xmlns="">
                  <a:noFill/>
                </a14:hiddenFill>
              </a:ext>
            </a:extLst>
          </p:spPr>
        </p:cxnSp>
      </p:grpSp>
      <p:sp>
        <p:nvSpPr>
          <p:cNvPr id="2" name="TextBox 1">
            <a:extLst>
              <a:ext uri="{FF2B5EF4-FFF2-40B4-BE49-F238E27FC236}">
                <a16:creationId xmlns:a16="http://schemas.microsoft.com/office/drawing/2014/main" id="{BE99BDCB-6813-094B-A92C-38EF2BAD7248}"/>
              </a:ext>
            </a:extLst>
          </p:cNvPr>
          <p:cNvSpPr txBox="1"/>
          <p:nvPr/>
        </p:nvSpPr>
        <p:spPr>
          <a:xfrm>
            <a:off x="2146935" y="6606403"/>
            <a:ext cx="5509677" cy="307777"/>
          </a:xfrm>
          <a:prstGeom prst="rect">
            <a:avLst/>
          </a:prstGeom>
          <a:noFill/>
        </p:spPr>
        <p:txBody>
          <a:bodyPr wrap="square" rtlCol="0">
            <a:spAutoFit/>
          </a:bodyPr>
          <a:lstStyle/>
          <a:p>
            <a:r>
              <a:rPr lang="en-US" sz="1400" dirty="0"/>
              <a:t>(Adapted from Swain-</a:t>
            </a:r>
            <a:r>
              <a:rPr lang="en-US" sz="1400" dirty="0" err="1"/>
              <a:t>Bradway</a:t>
            </a:r>
            <a:r>
              <a:rPr lang="en-US" sz="1400" dirty="0"/>
              <a:t>, Eber, Sprague, and Nelson, 2016)</a:t>
            </a:r>
          </a:p>
        </p:txBody>
      </p:sp>
    </p:spTree>
    <p:extLst>
      <p:ext uri="{BB962C8B-B14F-4D97-AF65-F5344CB8AC3E}">
        <p14:creationId xmlns:p14="http://schemas.microsoft.com/office/powerpoint/2010/main" val="36364321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DBE11-F869-F54A-87AB-723A5B6CC605}"/>
              </a:ext>
            </a:extLst>
          </p:cNvPr>
          <p:cNvSpPr>
            <a:spLocks noGrp="1"/>
          </p:cNvSpPr>
          <p:nvPr>
            <p:ph type="title"/>
          </p:nvPr>
        </p:nvSpPr>
        <p:spPr>
          <a:xfrm>
            <a:off x="550725" y="426721"/>
            <a:ext cx="8596668" cy="1320800"/>
          </a:xfrm>
        </p:spPr>
        <p:txBody>
          <a:bodyPr>
            <a:normAutofit/>
          </a:bodyPr>
          <a:lstStyle/>
          <a:p>
            <a:r>
              <a:rPr lang="en-US" sz="4300" b="1" dirty="0">
                <a:solidFill>
                  <a:schemeClr val="accent2">
                    <a:lumMod val="50000"/>
                  </a:schemeClr>
                </a:solidFill>
              </a:rPr>
              <a:t>Alignment of PBIS and RP</a:t>
            </a:r>
          </a:p>
        </p:txBody>
      </p:sp>
      <p:sp>
        <p:nvSpPr>
          <p:cNvPr id="5" name="Content Placeholder 4">
            <a:extLst>
              <a:ext uri="{FF2B5EF4-FFF2-40B4-BE49-F238E27FC236}">
                <a16:creationId xmlns:a16="http://schemas.microsoft.com/office/drawing/2014/main" id="{BA2FD0FB-B681-B846-9D40-9BD040656D2E}"/>
              </a:ext>
            </a:extLst>
          </p:cNvPr>
          <p:cNvSpPr>
            <a:spLocks noGrp="1"/>
          </p:cNvSpPr>
          <p:nvPr>
            <p:ph idx="1"/>
          </p:nvPr>
        </p:nvSpPr>
        <p:spPr>
          <a:xfrm>
            <a:off x="677334" y="2160589"/>
            <a:ext cx="8596668" cy="978851"/>
          </a:xfrm>
        </p:spPr>
        <p:txBody>
          <a:bodyPr>
            <a:normAutofit/>
          </a:bodyPr>
          <a:lstStyle/>
          <a:p>
            <a:r>
              <a:rPr lang="en-US" sz="2800" dirty="0"/>
              <a:t>What does you notice about the overlap between PBIS and RP?</a:t>
            </a:r>
          </a:p>
        </p:txBody>
      </p:sp>
      <p:sp>
        <p:nvSpPr>
          <p:cNvPr id="8" name="Content Placeholder 4">
            <a:extLst>
              <a:ext uri="{FF2B5EF4-FFF2-40B4-BE49-F238E27FC236}">
                <a16:creationId xmlns:a16="http://schemas.microsoft.com/office/drawing/2014/main" id="{E43E88B8-BAC9-C645-8E7D-88BCAE8FE838}"/>
              </a:ext>
            </a:extLst>
          </p:cNvPr>
          <p:cNvSpPr txBox="1">
            <a:spLocks/>
          </p:cNvSpPr>
          <p:nvPr/>
        </p:nvSpPr>
        <p:spPr>
          <a:xfrm>
            <a:off x="677334" y="3364549"/>
            <a:ext cx="8596668" cy="3356291"/>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sz="2800" dirty="0"/>
              <a:t>Both are:</a:t>
            </a:r>
          </a:p>
          <a:p>
            <a:pPr lvl="1"/>
            <a:r>
              <a:rPr lang="en-US" sz="2600" dirty="0"/>
              <a:t>MTSS</a:t>
            </a:r>
          </a:p>
          <a:p>
            <a:pPr lvl="1"/>
            <a:r>
              <a:rPr lang="en-US" sz="2600" dirty="0"/>
              <a:t>Whole-school</a:t>
            </a:r>
          </a:p>
          <a:p>
            <a:pPr lvl="1"/>
            <a:r>
              <a:rPr lang="en-US" sz="2600" dirty="0"/>
              <a:t>Positive</a:t>
            </a:r>
          </a:p>
          <a:p>
            <a:pPr lvl="1"/>
            <a:r>
              <a:rPr lang="en-US" sz="2600" dirty="0"/>
              <a:t>Proactive/prevention-focused</a:t>
            </a:r>
          </a:p>
          <a:p>
            <a:pPr lvl="1"/>
            <a:r>
              <a:rPr lang="en-US" sz="2600" dirty="0"/>
              <a:t>Same end goals in mind</a:t>
            </a:r>
          </a:p>
          <a:p>
            <a:pPr lvl="1"/>
            <a:endParaRPr lang="en-US" sz="2600" dirty="0"/>
          </a:p>
          <a:p>
            <a:pPr lvl="1"/>
            <a:endParaRPr lang="en-US" sz="2600" dirty="0"/>
          </a:p>
        </p:txBody>
      </p:sp>
    </p:spTree>
    <p:extLst>
      <p:ext uri="{BB962C8B-B14F-4D97-AF65-F5344CB8AC3E}">
        <p14:creationId xmlns:p14="http://schemas.microsoft.com/office/powerpoint/2010/main" val="3995508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DBE11-F869-F54A-87AB-723A5B6CC605}"/>
              </a:ext>
            </a:extLst>
          </p:cNvPr>
          <p:cNvSpPr>
            <a:spLocks noGrp="1"/>
          </p:cNvSpPr>
          <p:nvPr>
            <p:ph type="title"/>
          </p:nvPr>
        </p:nvSpPr>
        <p:spPr/>
        <p:txBody>
          <a:bodyPr>
            <a:normAutofit/>
          </a:bodyPr>
          <a:lstStyle/>
          <a:p>
            <a:r>
              <a:rPr lang="en-US" sz="4300" b="1" dirty="0">
                <a:solidFill>
                  <a:schemeClr val="accent2">
                    <a:lumMod val="50000"/>
                  </a:schemeClr>
                </a:solidFill>
              </a:rPr>
              <a:t>Agenda</a:t>
            </a:r>
          </a:p>
        </p:txBody>
      </p:sp>
      <p:sp>
        <p:nvSpPr>
          <p:cNvPr id="3" name="Content Placeholder 2">
            <a:extLst>
              <a:ext uri="{FF2B5EF4-FFF2-40B4-BE49-F238E27FC236}">
                <a16:creationId xmlns:a16="http://schemas.microsoft.com/office/drawing/2014/main" id="{03A34755-69D8-114A-AE7D-6D8F5ABB0CD3}"/>
              </a:ext>
            </a:extLst>
          </p:cNvPr>
          <p:cNvSpPr>
            <a:spLocks noGrp="1"/>
          </p:cNvSpPr>
          <p:nvPr>
            <p:ph idx="1"/>
          </p:nvPr>
        </p:nvSpPr>
        <p:spPr/>
        <p:txBody>
          <a:bodyPr>
            <a:normAutofit/>
          </a:bodyPr>
          <a:lstStyle/>
          <a:p>
            <a:r>
              <a:rPr lang="en-US" sz="3200" dirty="0"/>
              <a:t>Introductions</a:t>
            </a:r>
          </a:p>
          <a:p>
            <a:r>
              <a:rPr lang="en-US" sz="3200" dirty="0"/>
              <a:t>Quick Review of PBIS</a:t>
            </a:r>
          </a:p>
          <a:p>
            <a:r>
              <a:rPr lang="en-US" sz="3200" dirty="0"/>
              <a:t>Alignment of PBIS and Restorative Practices</a:t>
            </a:r>
          </a:p>
          <a:p>
            <a:r>
              <a:rPr lang="en-US" sz="3200" dirty="0"/>
              <a:t>PBIS + RP at Barnet School</a:t>
            </a:r>
          </a:p>
          <a:p>
            <a:r>
              <a:rPr lang="en-US" sz="3200" dirty="0"/>
              <a:t>Tier I Restorative Circle Video (if time)</a:t>
            </a:r>
          </a:p>
        </p:txBody>
      </p:sp>
    </p:spTree>
    <p:extLst>
      <p:ext uri="{BB962C8B-B14F-4D97-AF65-F5344CB8AC3E}">
        <p14:creationId xmlns:p14="http://schemas.microsoft.com/office/powerpoint/2010/main" val="18855141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75A92-525C-6C4C-BBBF-AAE5241C8A4D}"/>
              </a:ext>
            </a:extLst>
          </p:cNvPr>
          <p:cNvSpPr>
            <a:spLocks noGrp="1"/>
          </p:cNvSpPr>
          <p:nvPr>
            <p:ph type="title"/>
          </p:nvPr>
        </p:nvSpPr>
        <p:spPr/>
        <p:txBody>
          <a:bodyPr>
            <a:normAutofit/>
          </a:bodyPr>
          <a:lstStyle/>
          <a:p>
            <a:r>
              <a:rPr lang="en-US" sz="4300" b="1" dirty="0">
                <a:solidFill>
                  <a:schemeClr val="accent1">
                    <a:lumMod val="50000"/>
                  </a:schemeClr>
                </a:solidFill>
              </a:rPr>
              <a:t>Goals of PBIS and RP</a:t>
            </a:r>
          </a:p>
        </p:txBody>
      </p:sp>
      <p:sp>
        <p:nvSpPr>
          <p:cNvPr id="3" name="Content Placeholder 2">
            <a:extLst>
              <a:ext uri="{FF2B5EF4-FFF2-40B4-BE49-F238E27FC236}">
                <a16:creationId xmlns:a16="http://schemas.microsoft.com/office/drawing/2014/main" id="{C0687D02-6D28-AE4B-A73C-8C19F9E5AA48}"/>
              </a:ext>
            </a:extLst>
          </p:cNvPr>
          <p:cNvSpPr>
            <a:spLocks noGrp="1"/>
          </p:cNvSpPr>
          <p:nvPr>
            <p:ph idx="1"/>
          </p:nvPr>
        </p:nvSpPr>
        <p:spPr/>
        <p:txBody>
          <a:bodyPr>
            <a:normAutofit/>
          </a:bodyPr>
          <a:lstStyle/>
          <a:p>
            <a:pPr fontAlgn="base"/>
            <a:r>
              <a:rPr lang="en-US" sz="3200" dirty="0"/>
              <a:t>To build a </a:t>
            </a:r>
            <a:r>
              <a:rPr lang="en-US" sz="3200" b="1" dirty="0"/>
              <a:t>safe, respectful, </a:t>
            </a:r>
            <a:r>
              <a:rPr lang="en-US" sz="3200" dirty="0"/>
              <a:t>and </a:t>
            </a:r>
            <a:r>
              <a:rPr lang="en-US" sz="3200" b="1" dirty="0"/>
              <a:t>productive</a:t>
            </a:r>
            <a:r>
              <a:rPr lang="en-US" sz="3200" dirty="0"/>
              <a:t> learning environment</a:t>
            </a:r>
          </a:p>
          <a:p>
            <a:pPr fontAlgn="base"/>
            <a:r>
              <a:rPr lang="en-US" sz="3200" dirty="0"/>
              <a:t>To establish a </a:t>
            </a:r>
            <a:r>
              <a:rPr lang="en-US" sz="3200" b="1" dirty="0"/>
              <a:t>positive school climate</a:t>
            </a:r>
            <a:r>
              <a:rPr lang="en-US" sz="3200" dirty="0"/>
              <a:t> where students and adults have </a:t>
            </a:r>
            <a:r>
              <a:rPr lang="en-US" sz="3200" b="1" dirty="0"/>
              <a:t>strong, positive relationships</a:t>
            </a:r>
            <a:r>
              <a:rPr lang="en-US" sz="3200" dirty="0"/>
              <a:t> and students understand what is </a:t>
            </a:r>
            <a:r>
              <a:rPr lang="en-US" sz="3200" b="1" dirty="0"/>
              <a:t>expected</a:t>
            </a:r>
            <a:r>
              <a:rPr lang="en-US" sz="3200" dirty="0"/>
              <a:t> of them as learners at school</a:t>
            </a:r>
          </a:p>
        </p:txBody>
      </p:sp>
      <p:sp>
        <p:nvSpPr>
          <p:cNvPr id="4" name="TextBox 3">
            <a:extLst>
              <a:ext uri="{FF2B5EF4-FFF2-40B4-BE49-F238E27FC236}">
                <a16:creationId xmlns:a16="http://schemas.microsoft.com/office/drawing/2014/main" id="{026FD9BD-77BF-D743-A68A-B262FCB9B8B8}"/>
              </a:ext>
            </a:extLst>
          </p:cNvPr>
          <p:cNvSpPr txBox="1"/>
          <p:nvPr/>
        </p:nvSpPr>
        <p:spPr>
          <a:xfrm>
            <a:off x="801858" y="6161649"/>
            <a:ext cx="8472144" cy="646331"/>
          </a:xfrm>
          <a:prstGeom prst="rect">
            <a:avLst/>
          </a:prstGeom>
          <a:noFill/>
        </p:spPr>
        <p:txBody>
          <a:bodyPr wrap="square" rtlCol="0">
            <a:spAutoFit/>
          </a:bodyPr>
          <a:lstStyle/>
          <a:p>
            <a:pPr algn="ctr"/>
            <a:r>
              <a:rPr lang="en-US" dirty="0">
                <a:hlinkClick r:id="rId3"/>
              </a:rPr>
              <a:t>https://</a:t>
            </a:r>
            <a:r>
              <a:rPr lang="en-US" dirty="0" err="1">
                <a:hlinkClick r:id="rId3"/>
              </a:rPr>
              <a:t>www.pbis.org</a:t>
            </a:r>
            <a:r>
              <a:rPr lang="en-US" dirty="0">
                <a:hlinkClick r:id="rId3"/>
              </a:rPr>
              <a:t>/common/</a:t>
            </a:r>
            <a:r>
              <a:rPr lang="en-US" dirty="0" err="1">
                <a:hlinkClick r:id="rId3"/>
              </a:rPr>
              <a:t>cms</a:t>
            </a:r>
            <a:r>
              <a:rPr lang="en-US" dirty="0">
                <a:hlinkClick r:id="rId3"/>
              </a:rPr>
              <a:t>/files/</a:t>
            </a:r>
            <a:r>
              <a:rPr lang="en-US" dirty="0" err="1">
                <a:hlinkClick r:id="rId3"/>
              </a:rPr>
              <a:t>pbisresources</a:t>
            </a:r>
            <a:r>
              <a:rPr lang="en-US" dirty="0">
                <a:hlinkClick r:id="rId3"/>
              </a:rPr>
              <a:t>/TECBD_RJP%20in%20SWPBIS%20Eber,%20Swain-Bradway.pptx</a:t>
            </a:r>
            <a:endParaRPr lang="en-US" dirty="0"/>
          </a:p>
        </p:txBody>
      </p:sp>
    </p:spTree>
    <p:extLst>
      <p:ext uri="{BB962C8B-B14F-4D97-AF65-F5344CB8AC3E}">
        <p14:creationId xmlns:p14="http://schemas.microsoft.com/office/powerpoint/2010/main" val="28888419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DBE11-F869-F54A-87AB-723A5B6CC605}"/>
              </a:ext>
            </a:extLst>
          </p:cNvPr>
          <p:cNvSpPr>
            <a:spLocks noGrp="1"/>
          </p:cNvSpPr>
          <p:nvPr>
            <p:ph type="title"/>
          </p:nvPr>
        </p:nvSpPr>
        <p:spPr>
          <a:xfrm>
            <a:off x="0" y="232569"/>
            <a:ext cx="9524245" cy="1320800"/>
          </a:xfrm>
        </p:spPr>
        <p:txBody>
          <a:bodyPr>
            <a:normAutofit fontScale="90000"/>
          </a:bodyPr>
          <a:lstStyle/>
          <a:p>
            <a:pPr algn="ctr"/>
            <a:r>
              <a:rPr lang="en-US" sz="4800" b="1" dirty="0">
                <a:solidFill>
                  <a:schemeClr val="accent2">
                    <a:lumMod val="50000"/>
                  </a:schemeClr>
                </a:solidFill>
              </a:rPr>
              <a:t>Using PBIS Framework to Sustain RP</a:t>
            </a:r>
          </a:p>
        </p:txBody>
      </p:sp>
      <p:sp>
        <p:nvSpPr>
          <p:cNvPr id="5" name="Oval 2">
            <a:extLst>
              <a:ext uri="{FF2B5EF4-FFF2-40B4-BE49-F238E27FC236}">
                <a16:creationId xmlns:a16="http://schemas.microsoft.com/office/drawing/2014/main" id="{A09B3DD8-3634-A34B-851A-90C91AEFE6C2}"/>
              </a:ext>
            </a:extLst>
          </p:cNvPr>
          <p:cNvSpPr>
            <a:spLocks noChangeArrowheads="1"/>
          </p:cNvSpPr>
          <p:nvPr/>
        </p:nvSpPr>
        <p:spPr bwMode="auto">
          <a:xfrm>
            <a:off x="1824630" y="1444625"/>
            <a:ext cx="3224212" cy="3175000"/>
          </a:xfrm>
          <a:prstGeom prst="ellipse">
            <a:avLst/>
          </a:prstGeom>
          <a:solidFill>
            <a:schemeClr val="accent1">
              <a:alpha val="50195"/>
            </a:schemeClr>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solidFill>
                <a:srgbClr val="000000"/>
              </a:solidFill>
            </a:endParaRPr>
          </a:p>
        </p:txBody>
      </p:sp>
      <p:sp>
        <p:nvSpPr>
          <p:cNvPr id="6" name="Oval 3">
            <a:extLst>
              <a:ext uri="{FF2B5EF4-FFF2-40B4-BE49-F238E27FC236}">
                <a16:creationId xmlns:a16="http://schemas.microsoft.com/office/drawing/2014/main" id="{C9C0275C-5DDC-C94A-A7BC-D01D6E849F37}"/>
              </a:ext>
            </a:extLst>
          </p:cNvPr>
          <p:cNvSpPr>
            <a:spLocks noChangeArrowheads="1"/>
          </p:cNvSpPr>
          <p:nvPr/>
        </p:nvSpPr>
        <p:spPr bwMode="auto">
          <a:xfrm>
            <a:off x="4683717" y="1393825"/>
            <a:ext cx="3224213" cy="3175000"/>
          </a:xfrm>
          <a:prstGeom prst="ellipse">
            <a:avLst/>
          </a:prstGeom>
          <a:solidFill>
            <a:srgbClr val="FF33CC">
              <a:alpha val="50195"/>
            </a:srgbClr>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solidFill>
                <a:srgbClr val="000000"/>
              </a:solidFill>
            </a:endParaRPr>
          </a:p>
        </p:txBody>
      </p:sp>
      <p:sp>
        <p:nvSpPr>
          <p:cNvPr id="7" name="Oval 4">
            <a:extLst>
              <a:ext uri="{FF2B5EF4-FFF2-40B4-BE49-F238E27FC236}">
                <a16:creationId xmlns:a16="http://schemas.microsoft.com/office/drawing/2014/main" id="{3BF55FB6-3FB8-A642-91C1-6CC44287A139}"/>
              </a:ext>
            </a:extLst>
          </p:cNvPr>
          <p:cNvSpPr>
            <a:spLocks noChangeArrowheads="1"/>
          </p:cNvSpPr>
          <p:nvPr/>
        </p:nvSpPr>
        <p:spPr bwMode="auto">
          <a:xfrm>
            <a:off x="3261317" y="3402013"/>
            <a:ext cx="3224213" cy="3178175"/>
          </a:xfrm>
          <a:prstGeom prst="ellipse">
            <a:avLst/>
          </a:prstGeom>
          <a:solidFill>
            <a:srgbClr val="FFFF00">
              <a:alpha val="50195"/>
            </a:srgbClr>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solidFill>
                <a:srgbClr val="000000"/>
              </a:solidFill>
            </a:endParaRPr>
          </a:p>
        </p:txBody>
      </p:sp>
      <p:sp>
        <p:nvSpPr>
          <p:cNvPr id="8" name="Text Box 5">
            <a:extLst>
              <a:ext uri="{FF2B5EF4-FFF2-40B4-BE49-F238E27FC236}">
                <a16:creationId xmlns:a16="http://schemas.microsoft.com/office/drawing/2014/main" id="{B72CEC53-6738-9F46-8FB7-05B907DFA7CB}"/>
              </a:ext>
            </a:extLst>
          </p:cNvPr>
          <p:cNvSpPr txBox="1">
            <a:spLocks noChangeArrowheads="1"/>
          </p:cNvSpPr>
          <p:nvPr/>
        </p:nvSpPr>
        <p:spPr bwMode="auto">
          <a:xfrm>
            <a:off x="2767605" y="1844675"/>
            <a:ext cx="16398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400" b="1">
                <a:solidFill>
                  <a:srgbClr val="000000"/>
                </a:solidFill>
              </a:rPr>
              <a:t>SYSTEMS</a:t>
            </a:r>
          </a:p>
        </p:txBody>
      </p:sp>
      <p:sp>
        <p:nvSpPr>
          <p:cNvPr id="9" name="Text Box 6">
            <a:extLst>
              <a:ext uri="{FF2B5EF4-FFF2-40B4-BE49-F238E27FC236}">
                <a16:creationId xmlns:a16="http://schemas.microsoft.com/office/drawing/2014/main" id="{27F6DF67-6763-F849-B0D2-573865993785}"/>
              </a:ext>
            </a:extLst>
          </p:cNvPr>
          <p:cNvSpPr txBox="1">
            <a:spLocks noChangeArrowheads="1"/>
          </p:cNvSpPr>
          <p:nvPr/>
        </p:nvSpPr>
        <p:spPr bwMode="auto">
          <a:xfrm>
            <a:off x="4058242" y="4684713"/>
            <a:ext cx="2174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400" b="1">
                <a:solidFill>
                  <a:srgbClr val="000000"/>
                </a:solidFill>
              </a:rPr>
              <a:t>PRACTICES</a:t>
            </a:r>
          </a:p>
        </p:txBody>
      </p:sp>
      <p:sp>
        <p:nvSpPr>
          <p:cNvPr id="10" name="Text Box 7">
            <a:extLst>
              <a:ext uri="{FF2B5EF4-FFF2-40B4-BE49-F238E27FC236}">
                <a16:creationId xmlns:a16="http://schemas.microsoft.com/office/drawing/2014/main" id="{7743C292-97C2-1643-AE78-25010E0E10F5}"/>
              </a:ext>
            </a:extLst>
          </p:cNvPr>
          <p:cNvSpPr txBox="1">
            <a:spLocks noChangeArrowheads="1"/>
          </p:cNvSpPr>
          <p:nvPr/>
        </p:nvSpPr>
        <p:spPr bwMode="auto">
          <a:xfrm>
            <a:off x="5925142" y="1844675"/>
            <a:ext cx="1031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400" b="1">
                <a:solidFill>
                  <a:srgbClr val="000000"/>
                </a:solidFill>
              </a:rPr>
              <a:t>DATA</a:t>
            </a:r>
          </a:p>
        </p:txBody>
      </p:sp>
      <p:grpSp>
        <p:nvGrpSpPr>
          <p:cNvPr id="11" name="Group 18">
            <a:extLst>
              <a:ext uri="{FF2B5EF4-FFF2-40B4-BE49-F238E27FC236}">
                <a16:creationId xmlns:a16="http://schemas.microsoft.com/office/drawing/2014/main" id="{B54D39DE-BE6A-8A4A-B082-C79388D31F01}"/>
              </a:ext>
            </a:extLst>
          </p:cNvPr>
          <p:cNvGrpSpPr>
            <a:grpSpLocks/>
          </p:cNvGrpSpPr>
          <p:nvPr/>
        </p:nvGrpSpPr>
        <p:grpSpPr bwMode="auto">
          <a:xfrm>
            <a:off x="213317" y="1443038"/>
            <a:ext cx="2251075" cy="1776412"/>
            <a:chOff x="454025" y="1452563"/>
            <a:chExt cx="2251075" cy="1776412"/>
          </a:xfrm>
        </p:grpSpPr>
        <p:sp>
          <p:nvSpPr>
            <p:cNvPr id="12" name="Text Box 8">
              <a:extLst>
                <a:ext uri="{FF2B5EF4-FFF2-40B4-BE49-F238E27FC236}">
                  <a16:creationId xmlns:a16="http://schemas.microsoft.com/office/drawing/2014/main" id="{829A194C-26CD-7C4B-9A73-A8C207C03338}"/>
                </a:ext>
              </a:extLst>
            </p:cNvPr>
            <p:cNvSpPr txBox="1">
              <a:spLocks noChangeArrowheads="1"/>
            </p:cNvSpPr>
            <p:nvPr/>
          </p:nvSpPr>
          <p:spPr bwMode="auto">
            <a:xfrm>
              <a:off x="454025" y="1452563"/>
              <a:ext cx="22510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400" b="1" dirty="0">
                  <a:solidFill>
                    <a:srgbClr val="000000"/>
                  </a:solidFill>
                </a:rPr>
                <a:t>Supporting</a:t>
              </a:r>
            </a:p>
            <a:p>
              <a:pPr eaLnBrk="1" hangingPunct="1">
                <a:spcBef>
                  <a:spcPct val="0"/>
                </a:spcBef>
                <a:buFontTx/>
                <a:buNone/>
              </a:pPr>
              <a:r>
                <a:rPr lang="en-US" altLang="en-US" sz="2400" b="1" dirty="0">
                  <a:solidFill>
                    <a:srgbClr val="000000"/>
                  </a:solidFill>
                </a:rPr>
                <a:t>Staff Behavior</a:t>
              </a:r>
            </a:p>
          </p:txBody>
        </p:sp>
        <p:sp>
          <p:nvSpPr>
            <p:cNvPr id="13" name="AutoShape 13">
              <a:extLst>
                <a:ext uri="{FF2B5EF4-FFF2-40B4-BE49-F238E27FC236}">
                  <a16:creationId xmlns:a16="http://schemas.microsoft.com/office/drawing/2014/main" id="{A641ACD6-2291-5C4A-864A-58DCB48E698A}"/>
                </a:ext>
              </a:extLst>
            </p:cNvPr>
            <p:cNvSpPr>
              <a:spLocks noChangeArrowheads="1"/>
            </p:cNvSpPr>
            <p:nvPr/>
          </p:nvSpPr>
          <p:spPr bwMode="auto">
            <a:xfrm flipV="1">
              <a:off x="1143000" y="2360613"/>
              <a:ext cx="814388" cy="868362"/>
            </a:xfrm>
            <a:custGeom>
              <a:avLst/>
              <a:gdLst>
                <a:gd name="T0" fmla="*/ 2147483646 w 21600"/>
                <a:gd name="T1" fmla="*/ 0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14" name="Group 21">
            <a:extLst>
              <a:ext uri="{FF2B5EF4-FFF2-40B4-BE49-F238E27FC236}">
                <a16:creationId xmlns:a16="http://schemas.microsoft.com/office/drawing/2014/main" id="{E53326E1-E3DC-5F4F-9940-EFA29829271E}"/>
              </a:ext>
            </a:extLst>
          </p:cNvPr>
          <p:cNvGrpSpPr>
            <a:grpSpLocks/>
          </p:cNvGrpSpPr>
          <p:nvPr/>
        </p:nvGrpSpPr>
        <p:grpSpPr bwMode="auto">
          <a:xfrm>
            <a:off x="7866655" y="1428750"/>
            <a:ext cx="2078037" cy="2187575"/>
            <a:chOff x="6934200" y="1417955"/>
            <a:chExt cx="2078038" cy="2187998"/>
          </a:xfrm>
        </p:grpSpPr>
        <p:sp>
          <p:nvSpPr>
            <p:cNvPr id="15" name="Text Box 9">
              <a:extLst>
                <a:ext uri="{FF2B5EF4-FFF2-40B4-BE49-F238E27FC236}">
                  <a16:creationId xmlns:a16="http://schemas.microsoft.com/office/drawing/2014/main" id="{5A0BB290-6043-C944-BBDC-C57148E580E0}"/>
                </a:ext>
              </a:extLst>
            </p:cNvPr>
            <p:cNvSpPr txBox="1">
              <a:spLocks noChangeArrowheads="1"/>
            </p:cNvSpPr>
            <p:nvPr/>
          </p:nvSpPr>
          <p:spPr bwMode="auto">
            <a:xfrm>
              <a:off x="6934200" y="1417955"/>
              <a:ext cx="2078038"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400" b="1" dirty="0">
                  <a:solidFill>
                    <a:srgbClr val="000000"/>
                  </a:solidFill>
                </a:rPr>
                <a:t>Supporting</a:t>
              </a:r>
            </a:p>
            <a:p>
              <a:pPr eaLnBrk="1" hangingPunct="1">
                <a:spcBef>
                  <a:spcPct val="0"/>
                </a:spcBef>
                <a:buFontTx/>
                <a:buNone/>
              </a:pPr>
              <a:r>
                <a:rPr lang="en-US" altLang="en-US" sz="2400" b="1" dirty="0">
                  <a:solidFill>
                    <a:srgbClr val="000000"/>
                  </a:solidFill>
                </a:rPr>
                <a:t>Decision</a:t>
              </a:r>
            </a:p>
            <a:p>
              <a:pPr eaLnBrk="1" hangingPunct="1">
                <a:spcBef>
                  <a:spcPct val="0"/>
                </a:spcBef>
                <a:buFontTx/>
                <a:buNone/>
              </a:pPr>
              <a:r>
                <a:rPr lang="en-US" altLang="en-US" sz="2400" b="1" dirty="0">
                  <a:solidFill>
                    <a:srgbClr val="000000"/>
                  </a:solidFill>
                </a:rPr>
                <a:t>Making</a:t>
              </a:r>
            </a:p>
          </p:txBody>
        </p:sp>
        <p:sp>
          <p:nvSpPr>
            <p:cNvPr id="16" name="AutoShape 11">
              <a:extLst>
                <a:ext uri="{FF2B5EF4-FFF2-40B4-BE49-F238E27FC236}">
                  <a16:creationId xmlns:a16="http://schemas.microsoft.com/office/drawing/2014/main" id="{0DDF8C02-9F12-704D-834E-8B2F2B4B4D02}"/>
                </a:ext>
              </a:extLst>
            </p:cNvPr>
            <p:cNvSpPr>
              <a:spLocks noChangeArrowheads="1"/>
            </p:cNvSpPr>
            <p:nvPr/>
          </p:nvSpPr>
          <p:spPr bwMode="auto">
            <a:xfrm rot="-10590488">
              <a:off x="7227508" y="2691553"/>
              <a:ext cx="762000" cy="914400"/>
            </a:xfrm>
            <a:custGeom>
              <a:avLst/>
              <a:gdLst>
                <a:gd name="T0" fmla="*/ 2147483646 w 21600"/>
                <a:gd name="T1" fmla="*/ 0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12427 w 21600"/>
                <a:gd name="T13" fmla="*/ 3046 h 21600"/>
                <a:gd name="T14" fmla="*/ 17023 w 21600"/>
                <a:gd name="T15" fmla="*/ 9112 h 21600"/>
              </a:gdLst>
              <a:ahLst/>
              <a:cxnLst>
                <a:cxn ang="T8">
                  <a:pos x="T0" y="T1"/>
                </a:cxn>
                <a:cxn ang="T9">
                  <a:pos x="T2" y="T3"/>
                </a:cxn>
                <a:cxn ang="T10">
                  <a:pos x="T4" y="T5"/>
                </a:cxn>
                <a:cxn ang="T11">
                  <a:pos x="T6" y="T7"/>
                </a:cxn>
              </a:cxnLst>
              <a:rect l="T12" t="T13" r="T14" b="T15"/>
              <a:pathLst>
                <a:path w="21600" h="21600">
                  <a:moveTo>
                    <a:pt x="21600" y="6079"/>
                  </a:moveTo>
                  <a:lnTo>
                    <a:pt x="12427" y="0"/>
                  </a:lnTo>
                  <a:lnTo>
                    <a:pt x="12427" y="3046"/>
                  </a:lnTo>
                  <a:cubicBezTo>
                    <a:pt x="5564" y="3046"/>
                    <a:pt x="0" y="7126"/>
                    <a:pt x="0" y="12158"/>
                  </a:cubicBezTo>
                  <a:lnTo>
                    <a:pt x="0" y="21600"/>
                  </a:lnTo>
                  <a:lnTo>
                    <a:pt x="6200" y="21600"/>
                  </a:lnTo>
                  <a:lnTo>
                    <a:pt x="6200" y="12158"/>
                  </a:lnTo>
                  <a:cubicBezTo>
                    <a:pt x="6200" y="10476"/>
                    <a:pt x="8988" y="9112"/>
                    <a:pt x="12427" y="9112"/>
                  </a:cubicBezTo>
                  <a:lnTo>
                    <a:pt x="12427" y="12158"/>
                  </a:lnTo>
                  <a:lnTo>
                    <a:pt x="21600" y="6079"/>
                  </a:lnTo>
                  <a:close/>
                </a:path>
              </a:pathLst>
            </a:cu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17" name="Group 25">
            <a:extLst>
              <a:ext uri="{FF2B5EF4-FFF2-40B4-BE49-F238E27FC236}">
                <a16:creationId xmlns:a16="http://schemas.microsoft.com/office/drawing/2014/main" id="{63A52C90-041D-FE4A-9B2C-4E3796D9ADEB}"/>
              </a:ext>
            </a:extLst>
          </p:cNvPr>
          <p:cNvGrpSpPr>
            <a:grpSpLocks/>
          </p:cNvGrpSpPr>
          <p:nvPr/>
        </p:nvGrpSpPr>
        <p:grpSpPr bwMode="auto">
          <a:xfrm>
            <a:off x="1462680" y="4746625"/>
            <a:ext cx="2706687" cy="1611313"/>
            <a:chOff x="1348537" y="4301032"/>
            <a:chExt cx="2706687" cy="1612100"/>
          </a:xfrm>
        </p:grpSpPr>
        <p:sp>
          <p:nvSpPr>
            <p:cNvPr id="18" name="Text Box 10">
              <a:extLst>
                <a:ext uri="{FF2B5EF4-FFF2-40B4-BE49-F238E27FC236}">
                  <a16:creationId xmlns:a16="http://schemas.microsoft.com/office/drawing/2014/main" id="{A6111DDE-BF2A-B94D-9604-BA3EC5E4C4FA}"/>
                </a:ext>
              </a:extLst>
            </p:cNvPr>
            <p:cNvSpPr txBox="1">
              <a:spLocks noChangeArrowheads="1"/>
            </p:cNvSpPr>
            <p:nvPr/>
          </p:nvSpPr>
          <p:spPr bwMode="auto">
            <a:xfrm>
              <a:off x="1348537" y="5090807"/>
              <a:ext cx="2706687"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400" b="1">
                  <a:solidFill>
                    <a:srgbClr val="000000"/>
                  </a:solidFill>
                </a:rPr>
                <a:t>Supporting</a:t>
              </a:r>
            </a:p>
            <a:p>
              <a:pPr eaLnBrk="1" hangingPunct="1">
                <a:spcBef>
                  <a:spcPct val="0"/>
                </a:spcBef>
                <a:buFontTx/>
                <a:buNone/>
              </a:pPr>
              <a:r>
                <a:rPr lang="en-US" altLang="en-US" sz="2400" b="1">
                  <a:solidFill>
                    <a:srgbClr val="000000"/>
                  </a:solidFill>
                </a:rPr>
                <a:t>Student Behavior</a:t>
              </a:r>
            </a:p>
          </p:txBody>
        </p:sp>
        <p:sp>
          <p:nvSpPr>
            <p:cNvPr id="19" name="AutoShape 12">
              <a:extLst>
                <a:ext uri="{FF2B5EF4-FFF2-40B4-BE49-F238E27FC236}">
                  <a16:creationId xmlns:a16="http://schemas.microsoft.com/office/drawing/2014/main" id="{315BF12D-2CD7-8146-B298-DB9078CC4112}"/>
                </a:ext>
              </a:extLst>
            </p:cNvPr>
            <p:cNvSpPr>
              <a:spLocks noChangeArrowheads="1"/>
            </p:cNvSpPr>
            <p:nvPr/>
          </p:nvSpPr>
          <p:spPr bwMode="auto">
            <a:xfrm rot="-56667">
              <a:off x="2169800" y="4301032"/>
              <a:ext cx="762000" cy="915988"/>
            </a:xfrm>
            <a:custGeom>
              <a:avLst/>
              <a:gdLst>
                <a:gd name="T0" fmla="*/ 2147483646 w 21600"/>
                <a:gd name="T1" fmla="*/ 0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12427 w 21600"/>
                <a:gd name="T13" fmla="*/ 3046 h 21600"/>
                <a:gd name="T14" fmla="*/ 17023 w 21600"/>
                <a:gd name="T15" fmla="*/ 9112 h 21600"/>
              </a:gdLst>
              <a:ahLst/>
              <a:cxnLst>
                <a:cxn ang="T8">
                  <a:pos x="T0" y="T1"/>
                </a:cxn>
                <a:cxn ang="T9">
                  <a:pos x="T2" y="T3"/>
                </a:cxn>
                <a:cxn ang="T10">
                  <a:pos x="T4" y="T5"/>
                </a:cxn>
                <a:cxn ang="T11">
                  <a:pos x="T6" y="T7"/>
                </a:cxn>
              </a:cxnLst>
              <a:rect l="T12" t="T13" r="T14" b="T15"/>
              <a:pathLst>
                <a:path w="21600" h="21600">
                  <a:moveTo>
                    <a:pt x="21600" y="6079"/>
                  </a:moveTo>
                  <a:lnTo>
                    <a:pt x="12427" y="0"/>
                  </a:lnTo>
                  <a:lnTo>
                    <a:pt x="12427" y="3046"/>
                  </a:lnTo>
                  <a:cubicBezTo>
                    <a:pt x="5564" y="3046"/>
                    <a:pt x="0" y="7126"/>
                    <a:pt x="0" y="12158"/>
                  </a:cubicBezTo>
                  <a:lnTo>
                    <a:pt x="0" y="21600"/>
                  </a:lnTo>
                  <a:lnTo>
                    <a:pt x="6200" y="21600"/>
                  </a:lnTo>
                  <a:lnTo>
                    <a:pt x="6200" y="12158"/>
                  </a:lnTo>
                  <a:cubicBezTo>
                    <a:pt x="6200" y="10476"/>
                    <a:pt x="8988" y="9112"/>
                    <a:pt x="12427" y="9112"/>
                  </a:cubicBezTo>
                  <a:lnTo>
                    <a:pt x="12427" y="12158"/>
                  </a:lnTo>
                  <a:lnTo>
                    <a:pt x="21600" y="6079"/>
                  </a:lnTo>
                  <a:close/>
                </a:path>
              </a:pathLst>
            </a:cu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20" name="Cloud Callout 19">
            <a:extLst>
              <a:ext uri="{FF2B5EF4-FFF2-40B4-BE49-F238E27FC236}">
                <a16:creationId xmlns:a16="http://schemas.microsoft.com/office/drawing/2014/main" id="{DC8E2D1D-2FD9-BF47-BC4D-75984DBA5888}"/>
              </a:ext>
            </a:extLst>
          </p:cNvPr>
          <p:cNvSpPr/>
          <p:nvPr/>
        </p:nvSpPr>
        <p:spPr>
          <a:xfrm>
            <a:off x="5493342" y="5068888"/>
            <a:ext cx="3806825" cy="1406525"/>
          </a:xfrm>
          <a:prstGeom prst="cloudCallout">
            <a:avLst>
              <a:gd name="adj1" fmla="val -65213"/>
              <a:gd name="adj2" fmla="val -32793"/>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buFont typeface="Arial" charset="0"/>
              <a:buChar char="•"/>
              <a:defRPr/>
            </a:pPr>
            <a:r>
              <a:rPr lang="en-US" dirty="0">
                <a:solidFill>
                  <a:srgbClr val="0000FF"/>
                </a:solidFill>
                <a:ea typeface="ＭＳ Ｐゴシック" charset="-128"/>
                <a:cs typeface="ＭＳ Ｐゴシック" charset="-128"/>
              </a:rPr>
              <a:t>  Smallest effort</a:t>
            </a:r>
          </a:p>
          <a:p>
            <a:pPr eaLnBrk="1" hangingPunct="1">
              <a:buFont typeface="Arial" charset="0"/>
              <a:buChar char="•"/>
              <a:defRPr/>
            </a:pPr>
            <a:r>
              <a:rPr lang="en-US" dirty="0">
                <a:solidFill>
                  <a:srgbClr val="0000FF"/>
                </a:solidFill>
                <a:ea typeface="ＭＳ Ｐゴシック" charset="-128"/>
                <a:cs typeface="ＭＳ Ｐゴシック" charset="-128"/>
              </a:rPr>
              <a:t>  Evidence-based</a:t>
            </a:r>
          </a:p>
          <a:p>
            <a:pPr eaLnBrk="1" hangingPunct="1">
              <a:buFont typeface="Arial" charset="0"/>
              <a:buChar char="•"/>
              <a:defRPr/>
            </a:pPr>
            <a:r>
              <a:rPr lang="en-US" dirty="0">
                <a:solidFill>
                  <a:srgbClr val="0000FF"/>
                </a:solidFill>
                <a:ea typeface="ＭＳ Ｐゴシック" charset="-128"/>
                <a:cs typeface="ＭＳ Ｐゴシック" charset="-128"/>
              </a:rPr>
              <a:t>  Biggest, durable effect</a:t>
            </a:r>
          </a:p>
        </p:txBody>
      </p:sp>
      <p:sp>
        <p:nvSpPr>
          <p:cNvPr id="24" name="Text Box 9">
            <a:extLst>
              <a:ext uri="{FF2B5EF4-FFF2-40B4-BE49-F238E27FC236}">
                <a16:creationId xmlns:a16="http://schemas.microsoft.com/office/drawing/2014/main" id="{A40F4C9B-0883-6749-821F-4B99B5C298BE}"/>
              </a:ext>
            </a:extLst>
          </p:cNvPr>
          <p:cNvSpPr txBox="1">
            <a:spLocks noChangeArrowheads="1"/>
          </p:cNvSpPr>
          <p:nvPr/>
        </p:nvSpPr>
        <p:spPr bwMode="auto">
          <a:xfrm>
            <a:off x="5493342" y="2528778"/>
            <a:ext cx="207803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342900" indent="-342900">
              <a:spcBef>
                <a:spcPct val="0"/>
              </a:spcBef>
            </a:pPr>
            <a:r>
              <a:rPr lang="en-US" altLang="en-US" sz="1800" b="1" dirty="0">
                <a:solidFill>
                  <a:srgbClr val="000000"/>
                </a:solidFill>
              </a:rPr>
              <a:t>Fidelity</a:t>
            </a:r>
          </a:p>
          <a:p>
            <a:pPr marL="342900" indent="-342900">
              <a:spcBef>
                <a:spcPct val="0"/>
              </a:spcBef>
            </a:pPr>
            <a:r>
              <a:rPr lang="en-US" altLang="en-US" sz="1800" b="1" dirty="0">
                <a:solidFill>
                  <a:srgbClr val="000000"/>
                </a:solidFill>
              </a:rPr>
              <a:t>Student Outcome</a:t>
            </a:r>
          </a:p>
        </p:txBody>
      </p:sp>
    </p:spTree>
    <p:extLst>
      <p:ext uri="{BB962C8B-B14F-4D97-AF65-F5344CB8AC3E}">
        <p14:creationId xmlns:p14="http://schemas.microsoft.com/office/powerpoint/2010/main" val="572911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6" presetClass="emph" presetSubtype="0" fill="hold" grpId="1" nodeType="withEffect">
                                  <p:stCondLst>
                                    <p:cond delay="0"/>
                                  </p:stCondLst>
                                  <p:childTnLst>
                                    <p:animScale>
                                      <p:cBhvr>
                                        <p:cTn id="10" dur="2000" fill="hold"/>
                                        <p:tgtEl>
                                          <p:spTgt spid="20"/>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DA95B-B7FB-5F45-AEEA-CDC30E72A3EA}"/>
              </a:ext>
            </a:extLst>
          </p:cNvPr>
          <p:cNvSpPr>
            <a:spLocks noGrp="1"/>
          </p:cNvSpPr>
          <p:nvPr>
            <p:ph type="title"/>
          </p:nvPr>
        </p:nvSpPr>
        <p:spPr/>
        <p:txBody>
          <a:bodyPr>
            <a:normAutofit/>
          </a:bodyPr>
          <a:lstStyle/>
          <a:p>
            <a:r>
              <a:rPr lang="en-US" sz="4300" b="1" dirty="0">
                <a:solidFill>
                  <a:schemeClr val="accent2">
                    <a:lumMod val="50000"/>
                  </a:schemeClr>
                </a:solidFill>
              </a:rPr>
              <a:t>Why a Systems Approach?</a:t>
            </a:r>
          </a:p>
        </p:txBody>
      </p:sp>
      <p:sp>
        <p:nvSpPr>
          <p:cNvPr id="3" name="Content Placeholder 2">
            <a:extLst>
              <a:ext uri="{FF2B5EF4-FFF2-40B4-BE49-F238E27FC236}">
                <a16:creationId xmlns:a16="http://schemas.microsoft.com/office/drawing/2014/main" id="{D55F9D69-665E-0145-A7A5-6CF0697684C3}"/>
              </a:ext>
            </a:extLst>
          </p:cNvPr>
          <p:cNvSpPr>
            <a:spLocks noGrp="1"/>
          </p:cNvSpPr>
          <p:nvPr>
            <p:ph idx="1"/>
          </p:nvPr>
        </p:nvSpPr>
        <p:spPr/>
        <p:txBody>
          <a:bodyPr>
            <a:normAutofit/>
          </a:bodyPr>
          <a:lstStyle/>
          <a:p>
            <a:pPr marL="285750" lvl="1"/>
            <a:r>
              <a:rPr lang="en-US" sz="2800" dirty="0"/>
              <a:t>Ensures practices are implemented as intended (with fidelity)</a:t>
            </a:r>
          </a:p>
          <a:p>
            <a:pPr marL="685800" lvl="2"/>
            <a:r>
              <a:rPr lang="en-US" sz="2600" dirty="0"/>
              <a:t>Fidelity Tools: </a:t>
            </a:r>
            <a:r>
              <a:rPr lang="en-US" sz="2600" dirty="0">
                <a:hlinkClick r:id="rId2"/>
              </a:rPr>
              <a:t>Portland RJ TFI</a:t>
            </a:r>
            <a:r>
              <a:rPr lang="en-US" sz="2600" dirty="0"/>
              <a:t>; </a:t>
            </a:r>
            <a:r>
              <a:rPr lang="en-US" sz="2600" dirty="0">
                <a:hlinkClick r:id="rId3"/>
              </a:rPr>
              <a:t>Oregon TFI-RP</a:t>
            </a:r>
            <a:endParaRPr lang="en-US" sz="2600" dirty="0"/>
          </a:p>
          <a:p>
            <a:pPr marL="285750" lvl="1"/>
            <a:r>
              <a:rPr lang="en-US" sz="3000" dirty="0"/>
              <a:t>Ensures consistency across the school </a:t>
            </a:r>
          </a:p>
          <a:p>
            <a:pPr marL="285750" lvl="1"/>
            <a:r>
              <a:rPr lang="en-US" sz="2800" dirty="0"/>
              <a:t>Ensures RP is not being used when contraindicated by function of a problem behavior</a:t>
            </a:r>
          </a:p>
          <a:p>
            <a:pPr marL="742950" lvl="3" indent="-285750"/>
            <a:r>
              <a:rPr lang="en-US" sz="2200" dirty="0"/>
              <a:t>i.e. Circles can be an opportunity to get uninterrupted attention.</a:t>
            </a:r>
          </a:p>
          <a:p>
            <a:endParaRPr lang="en-US" sz="3200" dirty="0"/>
          </a:p>
        </p:txBody>
      </p:sp>
      <p:sp>
        <p:nvSpPr>
          <p:cNvPr id="4" name="TextBox 3">
            <a:extLst>
              <a:ext uri="{FF2B5EF4-FFF2-40B4-BE49-F238E27FC236}">
                <a16:creationId xmlns:a16="http://schemas.microsoft.com/office/drawing/2014/main" id="{B7E4D7C7-0326-284E-BD81-8E1FD4883BEB}"/>
              </a:ext>
            </a:extLst>
          </p:cNvPr>
          <p:cNvSpPr txBox="1"/>
          <p:nvPr/>
        </p:nvSpPr>
        <p:spPr>
          <a:xfrm>
            <a:off x="362541" y="6488668"/>
            <a:ext cx="11829459" cy="369332"/>
          </a:xfrm>
          <a:prstGeom prst="rect">
            <a:avLst/>
          </a:prstGeom>
          <a:noFill/>
        </p:spPr>
        <p:txBody>
          <a:bodyPr wrap="square" rtlCol="0">
            <a:spAutoFit/>
          </a:bodyPr>
          <a:lstStyle/>
          <a:p>
            <a:r>
              <a:rPr lang="en-US" dirty="0">
                <a:solidFill>
                  <a:schemeClr val="bg1">
                    <a:lumMod val="50000"/>
                  </a:schemeClr>
                </a:solidFill>
                <a:latin typeface="Arial"/>
                <a:ea typeface="Arial"/>
                <a:cs typeface="Arial"/>
                <a:hlinkClick r:id="rId4">
                  <a:extLst>
                    <a:ext uri="{A12FA001-AC4F-418D-AE19-62706E023703}">
                      <ahyp:hlinkClr xmlns:ahyp="http://schemas.microsoft.com/office/drawing/2018/hyperlinkcolor" val="tx"/>
                    </a:ext>
                  </a:extLst>
                </a:hlinkClick>
              </a:rPr>
              <a:t>Eber, L. &amp; Swain-</a:t>
            </a:r>
            <a:r>
              <a:rPr lang="en-US" dirty="0" err="1">
                <a:solidFill>
                  <a:schemeClr val="bg1">
                    <a:lumMod val="50000"/>
                  </a:schemeClr>
                </a:solidFill>
                <a:latin typeface="Arial"/>
                <a:ea typeface="Arial"/>
                <a:cs typeface="Arial"/>
                <a:hlinkClick r:id="rId4">
                  <a:extLst>
                    <a:ext uri="{A12FA001-AC4F-418D-AE19-62706E023703}">
                      <ahyp:hlinkClr xmlns:ahyp="http://schemas.microsoft.com/office/drawing/2018/hyperlinkcolor" val="tx"/>
                    </a:ext>
                  </a:extLst>
                </a:hlinkClick>
              </a:rPr>
              <a:t>Bradway</a:t>
            </a:r>
            <a:r>
              <a:rPr lang="en-US" dirty="0">
                <a:solidFill>
                  <a:schemeClr val="bg1">
                    <a:lumMod val="50000"/>
                  </a:schemeClr>
                </a:solidFill>
                <a:latin typeface="Arial"/>
                <a:ea typeface="Arial"/>
                <a:cs typeface="Arial"/>
                <a:hlinkClick r:id="rId4">
                  <a:extLst>
                    <a:ext uri="{A12FA001-AC4F-418D-AE19-62706E023703}">
                      <ahyp:hlinkClr xmlns:ahyp="http://schemas.microsoft.com/office/drawing/2018/hyperlinkcolor" val="tx"/>
                    </a:ext>
                  </a:extLst>
                </a:hlinkClick>
              </a:rPr>
              <a:t> (2015). </a:t>
            </a:r>
            <a:r>
              <a:rPr lang="en-US" i="1" dirty="0">
                <a:solidFill>
                  <a:schemeClr val="bg1">
                    <a:lumMod val="50000"/>
                  </a:schemeClr>
                </a:solidFill>
                <a:latin typeface="Arial"/>
                <a:ea typeface="Arial"/>
                <a:cs typeface="Arial"/>
                <a:hlinkClick r:id="rId4">
                  <a:extLst>
                    <a:ext uri="{A12FA001-AC4F-418D-AE19-62706E023703}">
                      <ahyp:hlinkClr xmlns:ahyp="http://schemas.microsoft.com/office/drawing/2018/hyperlinkcolor" val="tx"/>
                    </a:ext>
                  </a:extLst>
                </a:hlinkClick>
              </a:rPr>
              <a:t>SWPBS as a Framework for Installing Restorative Practices in Schools</a:t>
            </a:r>
            <a:r>
              <a:rPr lang="en-US" dirty="0">
                <a:solidFill>
                  <a:schemeClr val="bg1">
                    <a:lumMod val="50000"/>
                  </a:schemeClr>
                </a:solidFill>
                <a:latin typeface="Arial"/>
                <a:ea typeface="Arial"/>
                <a:cs typeface="Arial"/>
                <a:hlinkClick r:id="rId4">
                  <a:extLst>
                    <a:ext uri="{A12FA001-AC4F-418D-AE19-62706E023703}">
                      <ahyp:hlinkClr xmlns:ahyp="http://schemas.microsoft.com/office/drawing/2018/hyperlinkcolor" val="tx"/>
                    </a:ext>
                  </a:extLst>
                </a:hlinkClick>
              </a:rPr>
              <a:t>.</a:t>
            </a:r>
            <a:endParaRPr lang="en-US" dirty="0">
              <a:solidFill>
                <a:schemeClr val="bg1">
                  <a:lumMod val="50000"/>
                </a:schemeClr>
              </a:solidFill>
            </a:endParaRPr>
          </a:p>
        </p:txBody>
      </p:sp>
    </p:spTree>
    <p:extLst>
      <p:ext uri="{BB962C8B-B14F-4D97-AF65-F5344CB8AC3E}">
        <p14:creationId xmlns:p14="http://schemas.microsoft.com/office/powerpoint/2010/main" val="36809694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DA95B-B7FB-5F45-AEEA-CDC30E72A3EA}"/>
              </a:ext>
            </a:extLst>
          </p:cNvPr>
          <p:cNvSpPr>
            <a:spLocks noGrp="1"/>
          </p:cNvSpPr>
          <p:nvPr>
            <p:ph type="title"/>
          </p:nvPr>
        </p:nvSpPr>
        <p:spPr/>
        <p:txBody>
          <a:bodyPr>
            <a:normAutofit/>
          </a:bodyPr>
          <a:lstStyle/>
          <a:p>
            <a:r>
              <a:rPr lang="en-US" sz="4300" b="1" dirty="0">
                <a:solidFill>
                  <a:schemeClr val="accent2">
                    <a:lumMod val="50000"/>
                  </a:schemeClr>
                </a:solidFill>
              </a:rPr>
              <a:t>Cautions</a:t>
            </a:r>
          </a:p>
        </p:txBody>
      </p:sp>
      <p:sp>
        <p:nvSpPr>
          <p:cNvPr id="3" name="Content Placeholder 2">
            <a:extLst>
              <a:ext uri="{FF2B5EF4-FFF2-40B4-BE49-F238E27FC236}">
                <a16:creationId xmlns:a16="http://schemas.microsoft.com/office/drawing/2014/main" id="{D55F9D69-665E-0145-A7A5-6CF0697684C3}"/>
              </a:ext>
            </a:extLst>
          </p:cNvPr>
          <p:cNvSpPr>
            <a:spLocks noGrp="1"/>
          </p:cNvSpPr>
          <p:nvPr>
            <p:ph idx="1"/>
          </p:nvPr>
        </p:nvSpPr>
        <p:spPr>
          <a:xfrm>
            <a:off x="677333" y="1738859"/>
            <a:ext cx="9226321" cy="4586990"/>
          </a:xfrm>
        </p:spPr>
        <p:txBody>
          <a:bodyPr>
            <a:normAutofit fontScale="70000" lnSpcReduction="20000"/>
          </a:bodyPr>
          <a:lstStyle/>
          <a:p>
            <a:r>
              <a:rPr lang="en-US" sz="3200" dirty="0"/>
              <a:t>Research is limited</a:t>
            </a:r>
          </a:p>
          <a:p>
            <a:pPr lvl="1"/>
            <a:r>
              <a:rPr lang="en-US" sz="2300" dirty="0">
                <a:hlinkClick r:id="rId2"/>
              </a:rPr>
              <a:t>Whole School Restorative Approaches Resource Guide</a:t>
            </a:r>
            <a:r>
              <a:rPr lang="en-US" sz="2300" dirty="0"/>
              <a:t> (pg. 36-37)</a:t>
            </a:r>
          </a:p>
          <a:p>
            <a:r>
              <a:rPr lang="en-US" sz="3100" dirty="0"/>
              <a:t>Ensure </a:t>
            </a:r>
            <a:r>
              <a:rPr lang="en-US" sz="3100" b="1" dirty="0"/>
              <a:t>readiness</a:t>
            </a:r>
            <a:r>
              <a:rPr lang="en-US" sz="3100" dirty="0"/>
              <a:t> (of entire community)</a:t>
            </a:r>
          </a:p>
          <a:p>
            <a:pPr lvl="1"/>
            <a:r>
              <a:rPr lang="en-US" sz="2300" dirty="0">
                <a:hlinkClick r:id="rId2"/>
              </a:rPr>
              <a:t>Whole School Restorative Approaches Resource Guide</a:t>
            </a:r>
            <a:r>
              <a:rPr lang="en-US" sz="2300" dirty="0"/>
              <a:t> (pg. 27)</a:t>
            </a:r>
          </a:p>
          <a:p>
            <a:r>
              <a:rPr lang="en-US" sz="3200" dirty="0"/>
              <a:t>Ensure </a:t>
            </a:r>
            <a:r>
              <a:rPr lang="en-US" sz="3200" b="1" dirty="0"/>
              <a:t>alignment</a:t>
            </a:r>
          </a:p>
          <a:p>
            <a:pPr lvl="1"/>
            <a:r>
              <a:rPr lang="en-US" sz="2300" dirty="0">
                <a:hlinkClick r:id="rId3"/>
              </a:rPr>
              <a:t>Technical Guide for Alignment</a:t>
            </a:r>
            <a:endParaRPr lang="en-US" sz="2300" dirty="0"/>
          </a:p>
          <a:p>
            <a:r>
              <a:rPr lang="en-US" sz="3200" dirty="0"/>
              <a:t>Provide </a:t>
            </a:r>
            <a:r>
              <a:rPr lang="en-US" sz="3200" b="1" dirty="0">
                <a:hlinkClick r:id="rId4" action="ppaction://hlinksldjump"/>
              </a:rPr>
              <a:t>training</a:t>
            </a:r>
            <a:r>
              <a:rPr lang="en-US" sz="3200" dirty="0"/>
              <a:t> </a:t>
            </a:r>
          </a:p>
          <a:p>
            <a:r>
              <a:rPr lang="en-US" sz="3200" dirty="0"/>
              <a:t>Establish </a:t>
            </a:r>
            <a:r>
              <a:rPr lang="en-US" sz="3200" b="1" dirty="0"/>
              <a:t>clarity</a:t>
            </a:r>
            <a:r>
              <a:rPr lang="en-US" sz="3200" dirty="0"/>
              <a:t> about </a:t>
            </a:r>
            <a:r>
              <a:rPr lang="en-US" sz="3200" dirty="0">
                <a:hlinkClick r:id="rId5" action="ppaction://hlinksldjump"/>
              </a:rPr>
              <a:t>core features</a:t>
            </a:r>
            <a:r>
              <a:rPr lang="en-US" sz="3200" dirty="0"/>
              <a:t> and </a:t>
            </a:r>
            <a:r>
              <a:rPr lang="en-US" sz="3200" b="1" dirty="0"/>
              <a:t>structure</a:t>
            </a:r>
            <a:r>
              <a:rPr lang="en-US" sz="3200" dirty="0"/>
              <a:t> for implementation</a:t>
            </a:r>
          </a:p>
          <a:p>
            <a:r>
              <a:rPr lang="en-US" sz="3200" dirty="0"/>
              <a:t>Start small (consider starting only at the staff level for 1 year)</a:t>
            </a:r>
          </a:p>
          <a:p>
            <a:r>
              <a:rPr lang="en-US" sz="3200" dirty="0"/>
              <a:t>Establish careful </a:t>
            </a:r>
            <a:r>
              <a:rPr lang="en-US" sz="3200" b="1" dirty="0"/>
              <a:t>measurement</a:t>
            </a:r>
            <a:r>
              <a:rPr lang="en-US" sz="3200" dirty="0"/>
              <a:t> of fidelity and outcomes</a:t>
            </a:r>
          </a:p>
          <a:p>
            <a:r>
              <a:rPr lang="en-US" sz="3200" dirty="0"/>
              <a:t>Continually </a:t>
            </a:r>
            <a:r>
              <a:rPr lang="en-US" sz="3200" b="1" dirty="0"/>
              <a:t>assess</a:t>
            </a:r>
          </a:p>
        </p:txBody>
      </p:sp>
      <p:sp>
        <p:nvSpPr>
          <p:cNvPr id="4" name="TextBox 3">
            <a:extLst>
              <a:ext uri="{FF2B5EF4-FFF2-40B4-BE49-F238E27FC236}">
                <a16:creationId xmlns:a16="http://schemas.microsoft.com/office/drawing/2014/main" id="{B7E4D7C7-0326-284E-BD81-8E1FD4883BEB}"/>
              </a:ext>
            </a:extLst>
          </p:cNvPr>
          <p:cNvSpPr txBox="1"/>
          <p:nvPr/>
        </p:nvSpPr>
        <p:spPr>
          <a:xfrm>
            <a:off x="362541" y="6488668"/>
            <a:ext cx="11829459" cy="369332"/>
          </a:xfrm>
          <a:prstGeom prst="rect">
            <a:avLst/>
          </a:prstGeom>
          <a:noFill/>
        </p:spPr>
        <p:txBody>
          <a:bodyPr wrap="square" rtlCol="0">
            <a:spAutoFit/>
          </a:bodyPr>
          <a:lstStyle/>
          <a:p>
            <a:r>
              <a:rPr lang="en-US" dirty="0">
                <a:solidFill>
                  <a:schemeClr val="bg1">
                    <a:lumMod val="50000"/>
                  </a:schemeClr>
                </a:solidFill>
                <a:latin typeface="Arial"/>
                <a:ea typeface="Arial"/>
                <a:cs typeface="Arial"/>
                <a:hlinkClick r:id="rId6">
                  <a:extLst>
                    <a:ext uri="{A12FA001-AC4F-418D-AE19-62706E023703}">
                      <ahyp:hlinkClr xmlns:ahyp="http://schemas.microsoft.com/office/drawing/2018/hyperlinkcolor" val="tx"/>
                    </a:ext>
                  </a:extLst>
                </a:hlinkClick>
              </a:rPr>
              <a:t>Eber, L. &amp; Swain-</a:t>
            </a:r>
            <a:r>
              <a:rPr lang="en-US" dirty="0" err="1">
                <a:solidFill>
                  <a:schemeClr val="bg1">
                    <a:lumMod val="50000"/>
                  </a:schemeClr>
                </a:solidFill>
                <a:latin typeface="Arial"/>
                <a:ea typeface="Arial"/>
                <a:cs typeface="Arial"/>
                <a:hlinkClick r:id="rId6">
                  <a:extLst>
                    <a:ext uri="{A12FA001-AC4F-418D-AE19-62706E023703}">
                      <ahyp:hlinkClr xmlns:ahyp="http://schemas.microsoft.com/office/drawing/2018/hyperlinkcolor" val="tx"/>
                    </a:ext>
                  </a:extLst>
                </a:hlinkClick>
              </a:rPr>
              <a:t>Bradway</a:t>
            </a:r>
            <a:r>
              <a:rPr lang="en-US" dirty="0">
                <a:solidFill>
                  <a:schemeClr val="bg1">
                    <a:lumMod val="50000"/>
                  </a:schemeClr>
                </a:solidFill>
                <a:latin typeface="Arial"/>
                <a:ea typeface="Arial"/>
                <a:cs typeface="Arial"/>
                <a:hlinkClick r:id="rId6">
                  <a:extLst>
                    <a:ext uri="{A12FA001-AC4F-418D-AE19-62706E023703}">
                      <ahyp:hlinkClr xmlns:ahyp="http://schemas.microsoft.com/office/drawing/2018/hyperlinkcolor" val="tx"/>
                    </a:ext>
                  </a:extLst>
                </a:hlinkClick>
              </a:rPr>
              <a:t> (2015). </a:t>
            </a:r>
            <a:r>
              <a:rPr lang="en-US" i="1" dirty="0">
                <a:solidFill>
                  <a:schemeClr val="bg1">
                    <a:lumMod val="50000"/>
                  </a:schemeClr>
                </a:solidFill>
                <a:latin typeface="Arial"/>
                <a:ea typeface="Arial"/>
                <a:cs typeface="Arial"/>
                <a:hlinkClick r:id="rId6">
                  <a:extLst>
                    <a:ext uri="{A12FA001-AC4F-418D-AE19-62706E023703}">
                      <ahyp:hlinkClr xmlns:ahyp="http://schemas.microsoft.com/office/drawing/2018/hyperlinkcolor" val="tx"/>
                    </a:ext>
                  </a:extLst>
                </a:hlinkClick>
              </a:rPr>
              <a:t>SWPBS as a Framework for Installing Restorative Practices in Schools</a:t>
            </a:r>
            <a:r>
              <a:rPr lang="en-US" dirty="0">
                <a:solidFill>
                  <a:schemeClr val="bg1">
                    <a:lumMod val="50000"/>
                  </a:schemeClr>
                </a:solidFill>
                <a:latin typeface="Arial"/>
                <a:ea typeface="Arial"/>
                <a:cs typeface="Arial"/>
                <a:hlinkClick r:id="rId6">
                  <a:extLst>
                    <a:ext uri="{A12FA001-AC4F-418D-AE19-62706E023703}">
                      <ahyp:hlinkClr xmlns:ahyp="http://schemas.microsoft.com/office/drawing/2018/hyperlinkcolor" val="tx"/>
                    </a:ext>
                  </a:extLst>
                </a:hlinkClick>
              </a:rPr>
              <a:t>.</a:t>
            </a:r>
            <a:endParaRPr lang="en-US" dirty="0">
              <a:solidFill>
                <a:schemeClr val="bg1">
                  <a:lumMod val="50000"/>
                </a:schemeClr>
              </a:solidFill>
            </a:endParaRPr>
          </a:p>
        </p:txBody>
      </p:sp>
      <p:pic>
        <p:nvPicPr>
          <p:cNvPr id="6" name="Picture 5">
            <a:extLst>
              <a:ext uri="{FF2B5EF4-FFF2-40B4-BE49-F238E27FC236}">
                <a16:creationId xmlns:a16="http://schemas.microsoft.com/office/drawing/2014/main" id="{1474E9DD-92D4-C64C-8E8E-DD491A1EBB1E}"/>
              </a:ext>
            </a:extLst>
          </p:cNvPr>
          <p:cNvPicPr>
            <a:picLocks noChangeAspect="1"/>
          </p:cNvPicPr>
          <p:nvPr/>
        </p:nvPicPr>
        <p:blipFill>
          <a:blip r:embed="rId7"/>
          <a:stretch>
            <a:fillRect/>
          </a:stretch>
        </p:blipFill>
        <p:spPr>
          <a:xfrm rot="577668">
            <a:off x="7647623" y="343232"/>
            <a:ext cx="4340547" cy="2803023"/>
          </a:xfrm>
          <a:prstGeom prst="rect">
            <a:avLst/>
          </a:prstGeom>
        </p:spPr>
      </p:pic>
      <p:cxnSp>
        <p:nvCxnSpPr>
          <p:cNvPr id="8" name="Elbow Connector 7">
            <a:extLst>
              <a:ext uri="{FF2B5EF4-FFF2-40B4-BE49-F238E27FC236}">
                <a16:creationId xmlns:a16="http://schemas.microsoft.com/office/drawing/2014/main" id="{113AB851-7055-C348-8CE7-08DF648EB559}"/>
              </a:ext>
            </a:extLst>
          </p:cNvPr>
          <p:cNvCxnSpPr>
            <a:cxnSpLocks/>
          </p:cNvCxnSpPr>
          <p:nvPr/>
        </p:nvCxnSpPr>
        <p:spPr>
          <a:xfrm flipV="1">
            <a:off x="6102808" y="1930400"/>
            <a:ext cx="1491402" cy="609600"/>
          </a:xfrm>
          <a:prstGeom prst="bentConnector3">
            <a:avLst/>
          </a:prstGeom>
          <a:ln w="5715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86300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EF9716C-9610-E14D-B3AB-8D5411CE626F}"/>
              </a:ext>
            </a:extLst>
          </p:cNvPr>
          <p:cNvSpPr>
            <a:spLocks noGrp="1"/>
          </p:cNvSpPr>
          <p:nvPr>
            <p:ph type="title"/>
          </p:nvPr>
        </p:nvSpPr>
        <p:spPr>
          <a:xfrm>
            <a:off x="325640" y="497059"/>
            <a:ext cx="9198187" cy="6030351"/>
          </a:xfrm>
        </p:spPr>
        <p:txBody>
          <a:bodyPr>
            <a:normAutofit fontScale="90000"/>
          </a:bodyPr>
          <a:lstStyle/>
          <a:p>
            <a:pPr algn="ctr"/>
            <a:r>
              <a:rPr lang="en-US" sz="4800" b="1" u="sng" dirty="0">
                <a:solidFill>
                  <a:schemeClr val="accent2">
                    <a:lumMod val="50000"/>
                  </a:schemeClr>
                </a:solidFill>
              </a:rPr>
              <a:t>Turn and Talk:</a:t>
            </a:r>
            <a:br>
              <a:rPr lang="en-US" sz="4800" u="sng" dirty="0">
                <a:solidFill>
                  <a:schemeClr val="accent2">
                    <a:lumMod val="50000"/>
                  </a:schemeClr>
                </a:solidFill>
              </a:rPr>
            </a:br>
            <a:br>
              <a:rPr lang="en-US" dirty="0">
                <a:solidFill>
                  <a:schemeClr val="accent2">
                    <a:lumMod val="50000"/>
                  </a:schemeClr>
                </a:solidFill>
              </a:rPr>
            </a:br>
            <a:r>
              <a:rPr lang="en-US" sz="4000" dirty="0"/>
              <a:t>1) If your school implementing PBIS + RP, </a:t>
            </a:r>
            <a:br>
              <a:rPr lang="en-US" sz="4000" dirty="0"/>
            </a:br>
            <a:r>
              <a:rPr lang="en-US" sz="4000" dirty="0"/>
              <a:t>what does it look like? </a:t>
            </a:r>
            <a:br>
              <a:rPr lang="en-US" sz="4000" dirty="0"/>
            </a:br>
            <a:br>
              <a:rPr lang="en-US" sz="4000" dirty="0"/>
            </a:br>
            <a:r>
              <a:rPr lang="en-US" sz="4000" dirty="0"/>
              <a:t>2) If you aren’t implementing RP, </a:t>
            </a:r>
            <a:br>
              <a:rPr lang="en-US" sz="4000" dirty="0"/>
            </a:br>
            <a:r>
              <a:rPr lang="en-US" sz="4000" dirty="0"/>
              <a:t>what </a:t>
            </a:r>
            <a:r>
              <a:rPr lang="en-US" sz="4000" b="1" dirty="0"/>
              <a:t>steps</a:t>
            </a:r>
            <a:r>
              <a:rPr lang="en-US" sz="4000" dirty="0"/>
              <a:t> would you need to take to become more restorative?</a:t>
            </a:r>
            <a:br>
              <a:rPr lang="en-US" sz="4000" dirty="0"/>
            </a:br>
            <a:r>
              <a:rPr lang="en-US" sz="4000" dirty="0"/>
              <a:t>Do you have administrative/staff/family </a:t>
            </a:r>
            <a:r>
              <a:rPr lang="en-US" sz="4000" b="1" dirty="0"/>
              <a:t>buy-in/resources/support </a:t>
            </a:r>
            <a:r>
              <a:rPr lang="en-US" sz="4000" dirty="0"/>
              <a:t>to move in this direction? What </a:t>
            </a:r>
            <a:r>
              <a:rPr lang="en-US" sz="4000" b="1" dirty="0"/>
              <a:t>barriers</a:t>
            </a:r>
            <a:r>
              <a:rPr lang="en-US" sz="4000" dirty="0"/>
              <a:t> do you foresee?</a:t>
            </a:r>
            <a:endParaRPr lang="en-US" dirty="0"/>
          </a:p>
        </p:txBody>
      </p:sp>
      <p:grpSp>
        <p:nvGrpSpPr>
          <p:cNvPr id="8" name="Group 7">
            <a:extLst>
              <a:ext uri="{FF2B5EF4-FFF2-40B4-BE49-F238E27FC236}">
                <a16:creationId xmlns:a16="http://schemas.microsoft.com/office/drawing/2014/main" id="{E921728E-F22E-804B-8720-BE148B3AB7F0}"/>
              </a:ext>
            </a:extLst>
          </p:cNvPr>
          <p:cNvGrpSpPr/>
          <p:nvPr/>
        </p:nvGrpSpPr>
        <p:grpSpPr>
          <a:xfrm>
            <a:off x="8932985" y="3699803"/>
            <a:ext cx="2011681" cy="1744394"/>
            <a:chOff x="8525021" y="4951828"/>
            <a:chExt cx="2011681" cy="1744394"/>
          </a:xfrm>
        </p:grpSpPr>
        <p:sp>
          <p:nvSpPr>
            <p:cNvPr id="9" name="Oval 8">
              <a:extLst>
                <a:ext uri="{FF2B5EF4-FFF2-40B4-BE49-F238E27FC236}">
                  <a16:creationId xmlns:a16="http://schemas.microsoft.com/office/drawing/2014/main" id="{9D9FFD07-F989-4348-8673-D2A5BBA37574}"/>
                </a:ext>
              </a:extLst>
            </p:cNvPr>
            <p:cNvSpPr/>
            <p:nvPr/>
          </p:nvSpPr>
          <p:spPr>
            <a:xfrm>
              <a:off x="8525021" y="4951828"/>
              <a:ext cx="2011680" cy="1744394"/>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64547E-0B5D-3C43-9F2E-F802B1CC4372}"/>
                </a:ext>
              </a:extLst>
            </p:cNvPr>
            <p:cNvSpPr txBox="1"/>
            <p:nvPr/>
          </p:nvSpPr>
          <p:spPr>
            <a:xfrm>
              <a:off x="8525022" y="5542671"/>
              <a:ext cx="2011680" cy="523220"/>
            </a:xfrm>
            <a:prstGeom prst="rect">
              <a:avLst/>
            </a:prstGeom>
            <a:noFill/>
          </p:spPr>
          <p:txBody>
            <a:bodyPr wrap="square" rtlCol="0">
              <a:spAutoFit/>
            </a:bodyPr>
            <a:lstStyle/>
            <a:p>
              <a:pPr algn="ctr"/>
              <a:r>
                <a:rPr lang="en-US" sz="2800" dirty="0">
                  <a:solidFill>
                    <a:schemeClr val="bg1"/>
                  </a:solidFill>
                </a:rPr>
                <a:t>Share Out</a:t>
              </a:r>
            </a:p>
          </p:txBody>
        </p:sp>
      </p:grpSp>
    </p:spTree>
    <p:extLst>
      <p:ext uri="{BB962C8B-B14F-4D97-AF65-F5344CB8AC3E}">
        <p14:creationId xmlns:p14="http://schemas.microsoft.com/office/powerpoint/2010/main" val="864083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9FE06-E6AC-A642-8E2E-C7F362D5A270}"/>
              </a:ext>
            </a:extLst>
          </p:cNvPr>
          <p:cNvSpPr>
            <a:spLocks noGrp="1"/>
          </p:cNvSpPr>
          <p:nvPr>
            <p:ph type="title"/>
          </p:nvPr>
        </p:nvSpPr>
        <p:spPr>
          <a:xfrm>
            <a:off x="677334" y="609600"/>
            <a:ext cx="8916832" cy="1320800"/>
          </a:xfrm>
        </p:spPr>
        <p:txBody>
          <a:bodyPr>
            <a:normAutofit/>
          </a:bodyPr>
          <a:lstStyle/>
          <a:p>
            <a:r>
              <a:rPr lang="en-US"/>
              <a:t>Highgate: Why implement PBIS and RP </a:t>
            </a:r>
            <a:r>
              <a:rPr lang="en-US" i="1"/>
              <a:t>together</a:t>
            </a:r>
            <a:r>
              <a:rPr lang="en-US"/>
              <a:t>? Why not choose one?</a:t>
            </a:r>
            <a:endParaRPr lang="en-US" dirty="0"/>
          </a:p>
        </p:txBody>
      </p:sp>
      <p:pic>
        <p:nvPicPr>
          <p:cNvPr id="5" name="Content Placeholder 4">
            <a:hlinkClick r:id="rId3"/>
            <a:extLst>
              <a:ext uri="{FF2B5EF4-FFF2-40B4-BE49-F238E27FC236}">
                <a16:creationId xmlns:a16="http://schemas.microsoft.com/office/drawing/2014/main" id="{35049852-5E96-014C-839A-C39E0E52324E}"/>
              </a:ext>
            </a:extLst>
          </p:cNvPr>
          <p:cNvPicPr>
            <a:picLocks noGrp="1" noChangeAspect="1"/>
          </p:cNvPicPr>
          <p:nvPr>
            <p:ph idx="1"/>
          </p:nvPr>
        </p:nvPicPr>
        <p:blipFill rotWithShape="1">
          <a:blip r:embed="rId4"/>
          <a:srcRect t="5379"/>
          <a:stretch/>
        </p:blipFill>
        <p:spPr>
          <a:xfrm rot="1005801">
            <a:off x="8764314" y="638127"/>
            <a:ext cx="3218641" cy="2917334"/>
          </a:xfrm>
        </p:spPr>
      </p:pic>
      <p:sp>
        <p:nvSpPr>
          <p:cNvPr id="9" name="Content Placeholder 2">
            <a:extLst>
              <a:ext uri="{FF2B5EF4-FFF2-40B4-BE49-F238E27FC236}">
                <a16:creationId xmlns:a16="http://schemas.microsoft.com/office/drawing/2014/main" id="{1E1CE92A-A697-E54E-A281-D0322CD9D1D3}"/>
              </a:ext>
            </a:extLst>
          </p:cNvPr>
          <p:cNvSpPr txBox="1">
            <a:spLocks/>
          </p:cNvSpPr>
          <p:nvPr/>
        </p:nvSpPr>
        <p:spPr>
          <a:xfrm>
            <a:off x="677334" y="2160589"/>
            <a:ext cx="8260189" cy="3880773"/>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sz="3000" b="1" dirty="0"/>
              <a:t>With PBIS but not RP: </a:t>
            </a:r>
            <a:r>
              <a:rPr lang="en-US" sz="2400" dirty="0"/>
              <a:t>Some students may know and understand the expectations of the classroom and the school, but do not feel sufficiently </a:t>
            </a:r>
            <a:r>
              <a:rPr lang="en-US" sz="2400" b="1" dirty="0"/>
              <a:t>connected</a:t>
            </a:r>
            <a:r>
              <a:rPr lang="en-US" sz="2400" dirty="0"/>
              <a:t> to their classroom and/or the school, and so are not </a:t>
            </a:r>
            <a:r>
              <a:rPr lang="en-US" sz="2400" b="1" dirty="0"/>
              <a:t>motivated</a:t>
            </a:r>
            <a:r>
              <a:rPr lang="en-US" sz="2400" dirty="0"/>
              <a:t> to adhere to norms (which they feel have been </a:t>
            </a:r>
            <a:r>
              <a:rPr lang="en-US" sz="2400" b="1" dirty="0"/>
              <a:t>forced upon them</a:t>
            </a:r>
            <a:r>
              <a:rPr lang="en-US" sz="2400" dirty="0"/>
              <a:t>). Accordingly, these students are unmotivated to repair harm they have done to others within the scope of those norms. When they receive consequences (especially those resulting in exclusion), they view those consequences as </a:t>
            </a:r>
            <a:r>
              <a:rPr lang="en-US" sz="2400" b="1" dirty="0"/>
              <a:t>oppressive or unfair</a:t>
            </a:r>
            <a:r>
              <a:rPr lang="en-US" sz="2400" dirty="0"/>
              <a:t>, and their feelings of belonging are further diminished, making misbehavior more likely in the future. </a:t>
            </a:r>
          </a:p>
          <a:p>
            <a:r>
              <a:rPr lang="en-US" sz="3000" b="1" dirty="0"/>
              <a:t>These students’ skill outpaces their will.</a:t>
            </a:r>
            <a:endParaRPr lang="en-US" sz="4000" b="1" dirty="0"/>
          </a:p>
        </p:txBody>
      </p:sp>
      <p:sp>
        <p:nvSpPr>
          <p:cNvPr id="6" name="Rectangle 5">
            <a:extLst>
              <a:ext uri="{FF2B5EF4-FFF2-40B4-BE49-F238E27FC236}">
                <a16:creationId xmlns:a16="http://schemas.microsoft.com/office/drawing/2014/main" id="{DF07F937-FF82-4142-AAA5-C8A57C8FA5A4}"/>
              </a:ext>
            </a:extLst>
          </p:cNvPr>
          <p:cNvSpPr/>
          <p:nvPr/>
        </p:nvSpPr>
        <p:spPr>
          <a:xfrm>
            <a:off x="4274287" y="6488668"/>
            <a:ext cx="3221395" cy="369332"/>
          </a:xfrm>
          <a:prstGeom prst="rect">
            <a:avLst/>
          </a:prstGeom>
        </p:spPr>
        <p:txBody>
          <a:bodyPr wrap="none">
            <a:spAutoFit/>
          </a:bodyPr>
          <a:lstStyle/>
          <a:p>
            <a:r>
              <a:rPr lang="en-US" dirty="0">
                <a:hlinkClick r:id="rId5"/>
              </a:rPr>
              <a:t>Highgate's PBIS/RP Document</a:t>
            </a:r>
            <a:endParaRPr lang="en-US" dirty="0"/>
          </a:p>
        </p:txBody>
      </p:sp>
    </p:spTree>
    <p:extLst>
      <p:ext uri="{BB962C8B-B14F-4D97-AF65-F5344CB8AC3E}">
        <p14:creationId xmlns:p14="http://schemas.microsoft.com/office/powerpoint/2010/main" val="5775992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9FE06-E6AC-A642-8E2E-C7F362D5A270}"/>
              </a:ext>
            </a:extLst>
          </p:cNvPr>
          <p:cNvSpPr>
            <a:spLocks noGrp="1"/>
          </p:cNvSpPr>
          <p:nvPr>
            <p:ph type="title"/>
          </p:nvPr>
        </p:nvSpPr>
        <p:spPr>
          <a:xfrm>
            <a:off x="677334" y="609600"/>
            <a:ext cx="8916832" cy="1320800"/>
          </a:xfrm>
        </p:spPr>
        <p:txBody>
          <a:bodyPr>
            <a:normAutofit/>
          </a:bodyPr>
          <a:lstStyle/>
          <a:p>
            <a:r>
              <a:rPr lang="en-US"/>
              <a:t>Highgate: Why implement PBIS and RP </a:t>
            </a:r>
            <a:r>
              <a:rPr lang="en-US" i="1"/>
              <a:t>together</a:t>
            </a:r>
            <a:r>
              <a:rPr lang="en-US"/>
              <a:t>? Why not choose one?</a:t>
            </a:r>
            <a:endParaRPr lang="en-US" dirty="0"/>
          </a:p>
        </p:txBody>
      </p:sp>
      <p:pic>
        <p:nvPicPr>
          <p:cNvPr id="5" name="Content Placeholder 4">
            <a:hlinkClick r:id="rId3"/>
            <a:extLst>
              <a:ext uri="{FF2B5EF4-FFF2-40B4-BE49-F238E27FC236}">
                <a16:creationId xmlns:a16="http://schemas.microsoft.com/office/drawing/2014/main" id="{35049852-5E96-014C-839A-C39E0E52324E}"/>
              </a:ext>
            </a:extLst>
          </p:cNvPr>
          <p:cNvPicPr>
            <a:picLocks noGrp="1" noChangeAspect="1"/>
          </p:cNvPicPr>
          <p:nvPr>
            <p:ph idx="1"/>
          </p:nvPr>
        </p:nvPicPr>
        <p:blipFill rotWithShape="1">
          <a:blip r:embed="rId4"/>
          <a:srcRect t="5379"/>
          <a:stretch/>
        </p:blipFill>
        <p:spPr>
          <a:xfrm rot="1005801">
            <a:off x="8764314" y="638127"/>
            <a:ext cx="3218641" cy="2917334"/>
          </a:xfrm>
        </p:spPr>
      </p:pic>
      <p:sp>
        <p:nvSpPr>
          <p:cNvPr id="9" name="Content Placeholder 2">
            <a:extLst>
              <a:ext uri="{FF2B5EF4-FFF2-40B4-BE49-F238E27FC236}">
                <a16:creationId xmlns:a16="http://schemas.microsoft.com/office/drawing/2014/main" id="{1E1CE92A-A697-E54E-A281-D0322CD9D1D3}"/>
              </a:ext>
            </a:extLst>
          </p:cNvPr>
          <p:cNvSpPr txBox="1">
            <a:spLocks/>
          </p:cNvSpPr>
          <p:nvPr/>
        </p:nvSpPr>
        <p:spPr>
          <a:xfrm>
            <a:off x="677334" y="2160589"/>
            <a:ext cx="8038963" cy="3880773"/>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sz="2800" b="1" dirty="0"/>
              <a:t>With RP but not PBIS:</a:t>
            </a:r>
            <a:r>
              <a:rPr lang="en-US" sz="2200" b="1" dirty="0"/>
              <a:t> </a:t>
            </a:r>
            <a:r>
              <a:rPr lang="en-US" sz="2200" dirty="0"/>
              <a:t>Some students may desire to be a part of their learning community and to adhere to its norms, but lack the necessary executive functioning skills to do so consistently. Other students may have developed behavior response mechanisms that meet their needs in other environments but are maladaptive to school. They are not given the explicit teaching necessary to be successful within the community’s norms, and so become frustrated by their repeated need to restore and repair harm. </a:t>
            </a:r>
          </a:p>
          <a:p>
            <a:r>
              <a:rPr lang="en-US" sz="2800" b="1" dirty="0"/>
              <a:t>These students’ will outpaces their skill.</a:t>
            </a:r>
          </a:p>
        </p:txBody>
      </p:sp>
      <p:sp>
        <p:nvSpPr>
          <p:cNvPr id="3" name="Rectangle 2">
            <a:extLst>
              <a:ext uri="{FF2B5EF4-FFF2-40B4-BE49-F238E27FC236}">
                <a16:creationId xmlns:a16="http://schemas.microsoft.com/office/drawing/2014/main" id="{9409FF3C-DADE-4E48-B920-DD60CBA8E415}"/>
              </a:ext>
            </a:extLst>
          </p:cNvPr>
          <p:cNvSpPr/>
          <p:nvPr/>
        </p:nvSpPr>
        <p:spPr>
          <a:xfrm>
            <a:off x="4274287" y="6488668"/>
            <a:ext cx="3221395" cy="369332"/>
          </a:xfrm>
          <a:prstGeom prst="rect">
            <a:avLst/>
          </a:prstGeom>
        </p:spPr>
        <p:txBody>
          <a:bodyPr wrap="none">
            <a:spAutoFit/>
          </a:bodyPr>
          <a:lstStyle/>
          <a:p>
            <a:r>
              <a:rPr lang="en-US" dirty="0">
                <a:hlinkClick r:id="rId5"/>
              </a:rPr>
              <a:t>Highgate's PBIS/RP Document</a:t>
            </a:r>
            <a:endParaRPr lang="en-US" dirty="0"/>
          </a:p>
        </p:txBody>
      </p:sp>
    </p:spTree>
    <p:extLst>
      <p:ext uri="{BB962C8B-B14F-4D97-AF65-F5344CB8AC3E}">
        <p14:creationId xmlns:p14="http://schemas.microsoft.com/office/powerpoint/2010/main" val="12245812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1CED2-BEF7-284C-AF2F-FD777692D529}"/>
              </a:ext>
            </a:extLst>
          </p:cNvPr>
          <p:cNvSpPr>
            <a:spLocks noGrp="1"/>
          </p:cNvSpPr>
          <p:nvPr>
            <p:ph type="title"/>
          </p:nvPr>
        </p:nvSpPr>
        <p:spPr/>
        <p:txBody>
          <a:bodyPr/>
          <a:lstStyle/>
          <a:p>
            <a:r>
              <a:rPr lang="en-US" dirty="0"/>
              <a:t>Georgia Elementary/Middle School</a:t>
            </a:r>
          </a:p>
        </p:txBody>
      </p:sp>
      <p:sp>
        <p:nvSpPr>
          <p:cNvPr id="3" name="Content Placeholder 2">
            <a:extLst>
              <a:ext uri="{FF2B5EF4-FFF2-40B4-BE49-F238E27FC236}">
                <a16:creationId xmlns:a16="http://schemas.microsoft.com/office/drawing/2014/main" id="{56F15321-0284-5A4B-8E46-3890771C1B16}"/>
              </a:ext>
            </a:extLst>
          </p:cNvPr>
          <p:cNvSpPr>
            <a:spLocks noGrp="1"/>
          </p:cNvSpPr>
          <p:nvPr>
            <p:ph idx="1"/>
          </p:nvPr>
        </p:nvSpPr>
        <p:spPr/>
        <p:txBody>
          <a:bodyPr/>
          <a:lstStyle/>
          <a:p>
            <a:r>
              <a:rPr lang="en-US" dirty="0">
                <a:hlinkClick r:id="rId2"/>
              </a:rPr>
              <a:t>Blog Post</a:t>
            </a:r>
            <a:endParaRPr lang="en-US" dirty="0"/>
          </a:p>
        </p:txBody>
      </p:sp>
      <p:pic>
        <p:nvPicPr>
          <p:cNvPr id="4" name="Picture 3">
            <a:extLst>
              <a:ext uri="{FF2B5EF4-FFF2-40B4-BE49-F238E27FC236}">
                <a16:creationId xmlns:a16="http://schemas.microsoft.com/office/drawing/2014/main" id="{AFF328F1-C4F9-6446-84D5-614BC96BC1A6}"/>
              </a:ext>
            </a:extLst>
          </p:cNvPr>
          <p:cNvPicPr>
            <a:picLocks noChangeAspect="1"/>
          </p:cNvPicPr>
          <p:nvPr/>
        </p:nvPicPr>
        <p:blipFill rotWithShape="1">
          <a:blip r:embed="rId3"/>
          <a:srcRect t="16916" b="11464"/>
          <a:stretch/>
        </p:blipFill>
        <p:spPr>
          <a:xfrm>
            <a:off x="2303195" y="1645920"/>
            <a:ext cx="5721101" cy="2799472"/>
          </a:xfrm>
          <a:prstGeom prst="rect">
            <a:avLst/>
          </a:prstGeom>
        </p:spPr>
      </p:pic>
      <p:pic>
        <p:nvPicPr>
          <p:cNvPr id="5" name="Picture 4">
            <a:extLst>
              <a:ext uri="{FF2B5EF4-FFF2-40B4-BE49-F238E27FC236}">
                <a16:creationId xmlns:a16="http://schemas.microsoft.com/office/drawing/2014/main" id="{85A2292A-D981-E64E-9F8F-2CAC7E2C9F09}"/>
              </a:ext>
            </a:extLst>
          </p:cNvPr>
          <p:cNvPicPr>
            <a:picLocks noChangeAspect="1"/>
          </p:cNvPicPr>
          <p:nvPr/>
        </p:nvPicPr>
        <p:blipFill rotWithShape="1">
          <a:blip r:embed="rId4"/>
          <a:srcRect l="6593" t="8705" r="7151" b="26462"/>
          <a:stretch/>
        </p:blipFill>
        <p:spPr>
          <a:xfrm>
            <a:off x="5794548" y="4058528"/>
            <a:ext cx="6397452" cy="2799472"/>
          </a:xfrm>
          <a:prstGeom prst="rect">
            <a:avLst/>
          </a:prstGeom>
        </p:spPr>
      </p:pic>
    </p:spTree>
    <p:extLst>
      <p:ext uri="{BB962C8B-B14F-4D97-AF65-F5344CB8AC3E}">
        <p14:creationId xmlns:p14="http://schemas.microsoft.com/office/powerpoint/2010/main" val="25302981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620C0-F5C1-5F44-B85E-E4F4D8E7E004}"/>
              </a:ext>
            </a:extLst>
          </p:cNvPr>
          <p:cNvSpPr>
            <a:spLocks noGrp="1"/>
          </p:cNvSpPr>
          <p:nvPr>
            <p:ph type="title"/>
          </p:nvPr>
        </p:nvSpPr>
        <p:spPr>
          <a:xfrm>
            <a:off x="1221285" y="368105"/>
            <a:ext cx="8451426" cy="2529840"/>
          </a:xfrm>
        </p:spPr>
        <p:txBody>
          <a:bodyPr>
            <a:normAutofit/>
          </a:bodyPr>
          <a:lstStyle/>
          <a:p>
            <a:pPr algn="ctr"/>
            <a:r>
              <a:rPr lang="en-US" sz="8000" b="1" dirty="0">
                <a:solidFill>
                  <a:schemeClr val="accent2">
                    <a:lumMod val="50000"/>
                  </a:schemeClr>
                </a:solidFill>
              </a:rPr>
              <a:t>Barnet School</a:t>
            </a:r>
          </a:p>
        </p:txBody>
      </p:sp>
      <p:pic>
        <p:nvPicPr>
          <p:cNvPr id="3" name="Picture 2">
            <a:extLst>
              <a:ext uri="{FF2B5EF4-FFF2-40B4-BE49-F238E27FC236}">
                <a16:creationId xmlns:a16="http://schemas.microsoft.com/office/drawing/2014/main" id="{A5F291F3-ACED-AF4D-8A28-08C45B3E7AE4}"/>
              </a:ext>
            </a:extLst>
          </p:cNvPr>
          <p:cNvPicPr>
            <a:picLocks noChangeAspect="1"/>
          </p:cNvPicPr>
          <p:nvPr/>
        </p:nvPicPr>
        <p:blipFill>
          <a:blip r:embed="rId2"/>
          <a:stretch>
            <a:fillRect/>
          </a:stretch>
        </p:blipFill>
        <p:spPr>
          <a:xfrm>
            <a:off x="2501314" y="1633025"/>
            <a:ext cx="5475958" cy="5274212"/>
          </a:xfrm>
          <a:prstGeom prst="rect">
            <a:avLst/>
          </a:prstGeom>
        </p:spPr>
      </p:pic>
    </p:spTree>
    <p:extLst>
      <p:ext uri="{BB962C8B-B14F-4D97-AF65-F5344CB8AC3E}">
        <p14:creationId xmlns:p14="http://schemas.microsoft.com/office/powerpoint/2010/main" val="2104306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DBE11-F869-F54A-87AB-723A5B6CC605}"/>
              </a:ext>
            </a:extLst>
          </p:cNvPr>
          <p:cNvSpPr>
            <a:spLocks noGrp="1"/>
          </p:cNvSpPr>
          <p:nvPr>
            <p:ph type="title"/>
          </p:nvPr>
        </p:nvSpPr>
        <p:spPr>
          <a:xfrm>
            <a:off x="446314" y="548228"/>
            <a:ext cx="9263017" cy="1325563"/>
          </a:xfrm>
        </p:spPr>
        <p:txBody>
          <a:bodyPr>
            <a:normAutofit fontScale="90000"/>
          </a:bodyPr>
          <a:lstStyle/>
          <a:p>
            <a:pPr algn="ctr"/>
            <a:r>
              <a:rPr lang="en-US" sz="6000" b="1" dirty="0">
                <a:solidFill>
                  <a:schemeClr val="accent2">
                    <a:lumMod val="50000"/>
                  </a:schemeClr>
                </a:solidFill>
              </a:rPr>
              <a:t>Tier I </a:t>
            </a:r>
            <a:br>
              <a:rPr lang="en-US" sz="6000" b="1" dirty="0">
                <a:solidFill>
                  <a:schemeClr val="accent2">
                    <a:lumMod val="50000"/>
                  </a:schemeClr>
                </a:solidFill>
              </a:rPr>
            </a:br>
            <a:r>
              <a:rPr lang="en-US" sz="6000" b="1" dirty="0">
                <a:solidFill>
                  <a:schemeClr val="accent2">
                    <a:lumMod val="50000"/>
                  </a:schemeClr>
                </a:solidFill>
              </a:rPr>
              <a:t>Community-Building Circle</a:t>
            </a:r>
          </a:p>
        </p:txBody>
      </p:sp>
      <p:pic>
        <p:nvPicPr>
          <p:cNvPr id="3" name="Picture 2">
            <a:hlinkClick r:id="rId2"/>
            <a:extLst>
              <a:ext uri="{FF2B5EF4-FFF2-40B4-BE49-F238E27FC236}">
                <a16:creationId xmlns:a16="http://schemas.microsoft.com/office/drawing/2014/main" id="{84695B37-0D33-D846-9EE6-A019746D636F}"/>
              </a:ext>
            </a:extLst>
          </p:cNvPr>
          <p:cNvPicPr>
            <a:picLocks noChangeAspect="1"/>
          </p:cNvPicPr>
          <p:nvPr/>
        </p:nvPicPr>
        <p:blipFill>
          <a:blip r:embed="rId3"/>
          <a:stretch>
            <a:fillRect/>
          </a:stretch>
        </p:blipFill>
        <p:spPr>
          <a:xfrm>
            <a:off x="780143" y="2516602"/>
            <a:ext cx="8595360" cy="3669929"/>
          </a:xfrm>
          <a:prstGeom prst="rect">
            <a:avLst/>
          </a:prstGeom>
        </p:spPr>
      </p:pic>
      <p:sp>
        <p:nvSpPr>
          <p:cNvPr id="4" name="TextBox 3">
            <a:extLst>
              <a:ext uri="{FF2B5EF4-FFF2-40B4-BE49-F238E27FC236}">
                <a16:creationId xmlns:a16="http://schemas.microsoft.com/office/drawing/2014/main" id="{923EC829-CD21-D24A-AD91-E5A5374D8EF2}"/>
              </a:ext>
            </a:extLst>
          </p:cNvPr>
          <p:cNvSpPr txBox="1"/>
          <p:nvPr/>
        </p:nvSpPr>
        <p:spPr>
          <a:xfrm>
            <a:off x="780143" y="2516602"/>
            <a:ext cx="8595360" cy="3970318"/>
          </a:xfrm>
          <a:prstGeom prst="rect">
            <a:avLst/>
          </a:prstGeom>
          <a:solidFill>
            <a:schemeClr val="tx1"/>
          </a:solidFill>
        </p:spPr>
        <p:txBody>
          <a:bodyPr wrap="square" rtlCol="0">
            <a:spAutoFit/>
          </a:bodyPr>
          <a:lstStyle/>
          <a:p>
            <a:pPr algn="ctr"/>
            <a:endParaRPr lang="en-US" sz="2800" u="sng" dirty="0">
              <a:solidFill>
                <a:schemeClr val="bg1"/>
              </a:solidFill>
            </a:endParaRPr>
          </a:p>
          <a:p>
            <a:pPr algn="ctr"/>
            <a:r>
              <a:rPr lang="en-US" sz="2800" u="sng" dirty="0">
                <a:solidFill>
                  <a:schemeClr val="bg1"/>
                </a:solidFill>
              </a:rPr>
              <a:t>Consider:</a:t>
            </a:r>
          </a:p>
          <a:p>
            <a:pPr algn="ctr"/>
            <a:endParaRPr lang="en-US" sz="2800" u="sng" dirty="0">
              <a:solidFill>
                <a:schemeClr val="bg1"/>
              </a:solidFill>
            </a:endParaRPr>
          </a:p>
          <a:p>
            <a:pPr algn="ctr"/>
            <a:r>
              <a:rPr lang="en-US" sz="2800" dirty="0">
                <a:solidFill>
                  <a:schemeClr val="bg1"/>
                </a:solidFill>
              </a:rPr>
              <a:t>While you are watching this video, think about what a Tier I circle might look like in your school.</a:t>
            </a:r>
          </a:p>
          <a:p>
            <a:pPr algn="ctr"/>
            <a:r>
              <a:rPr lang="en-US" sz="2800" dirty="0">
                <a:solidFill>
                  <a:schemeClr val="bg1"/>
                </a:solidFill>
              </a:rPr>
              <a:t>If you are already using Tier I circles, </a:t>
            </a:r>
          </a:p>
          <a:p>
            <a:pPr algn="ctr"/>
            <a:r>
              <a:rPr lang="en-US" sz="2800" dirty="0">
                <a:solidFill>
                  <a:schemeClr val="bg1"/>
                </a:solidFill>
              </a:rPr>
              <a:t>what do you notice in this video </a:t>
            </a:r>
          </a:p>
          <a:p>
            <a:pPr algn="ctr"/>
            <a:r>
              <a:rPr lang="en-US" sz="2800" dirty="0">
                <a:solidFill>
                  <a:schemeClr val="bg1"/>
                </a:solidFill>
              </a:rPr>
              <a:t>that you’d like to see in your circles? </a:t>
            </a:r>
          </a:p>
          <a:p>
            <a:pPr algn="ctr"/>
            <a:endParaRPr lang="en-US" sz="2800" dirty="0">
              <a:solidFill>
                <a:schemeClr val="bg1"/>
              </a:solidFill>
            </a:endParaRPr>
          </a:p>
        </p:txBody>
      </p:sp>
    </p:spTree>
    <p:extLst>
      <p:ext uri="{BB962C8B-B14F-4D97-AF65-F5344CB8AC3E}">
        <p14:creationId xmlns:p14="http://schemas.microsoft.com/office/powerpoint/2010/main" val="3574033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1000"/>
                                        <p:tgtEl>
                                          <p:spTgt spid="4"/>
                                        </p:tgtEl>
                                      </p:cBhvr>
                                    </p:animEffect>
                                    <p:set>
                                      <p:cBhvr>
                                        <p:cTn id="7" dur="1" fill="hold">
                                          <p:stCondLst>
                                            <p:cond delay="999"/>
                                          </p:stCondLst>
                                        </p:cTn>
                                        <p:tgtEl>
                                          <p:spTgt spid="4"/>
                                        </p:tgtEl>
                                        <p:attrNameLst>
                                          <p:attrName>style.visibility</p:attrName>
                                        </p:attrNameLst>
                                      </p:cBhvr>
                                      <p:to>
                                        <p:strVal val="hidden"/>
                                      </p:to>
                                    </p:se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DBE11-F869-F54A-87AB-723A5B6CC605}"/>
              </a:ext>
            </a:extLst>
          </p:cNvPr>
          <p:cNvSpPr>
            <a:spLocks noGrp="1"/>
          </p:cNvSpPr>
          <p:nvPr>
            <p:ph type="title"/>
          </p:nvPr>
        </p:nvSpPr>
        <p:spPr/>
        <p:txBody>
          <a:bodyPr>
            <a:normAutofit/>
          </a:bodyPr>
          <a:lstStyle/>
          <a:p>
            <a:r>
              <a:rPr lang="en-US" sz="4300" b="1" dirty="0">
                <a:solidFill>
                  <a:schemeClr val="accent2">
                    <a:lumMod val="50000"/>
                  </a:schemeClr>
                </a:solidFill>
              </a:rPr>
              <a:t>Introductions</a:t>
            </a:r>
          </a:p>
        </p:txBody>
      </p:sp>
      <p:sp>
        <p:nvSpPr>
          <p:cNvPr id="3" name="Content Placeholder 2">
            <a:extLst>
              <a:ext uri="{FF2B5EF4-FFF2-40B4-BE49-F238E27FC236}">
                <a16:creationId xmlns:a16="http://schemas.microsoft.com/office/drawing/2014/main" id="{03A34755-69D8-114A-AE7D-6D8F5ABB0CD3}"/>
              </a:ext>
            </a:extLst>
          </p:cNvPr>
          <p:cNvSpPr>
            <a:spLocks noGrp="1"/>
          </p:cNvSpPr>
          <p:nvPr>
            <p:ph idx="1"/>
          </p:nvPr>
        </p:nvSpPr>
        <p:spPr>
          <a:xfrm>
            <a:off x="677333" y="2160589"/>
            <a:ext cx="9155983" cy="3880773"/>
          </a:xfrm>
        </p:spPr>
        <p:txBody>
          <a:bodyPr>
            <a:normAutofit/>
          </a:bodyPr>
          <a:lstStyle/>
          <a:p>
            <a:r>
              <a:rPr lang="en-US" sz="3200" dirty="0">
                <a:solidFill>
                  <a:schemeClr val="tx1"/>
                </a:solidFill>
              </a:rPr>
              <a:t>Please get up and introduce yourself to someone you don’t know</a:t>
            </a:r>
          </a:p>
          <a:p>
            <a:r>
              <a:rPr lang="en-US" sz="3200" dirty="0">
                <a:solidFill>
                  <a:schemeClr val="tx1"/>
                </a:solidFill>
              </a:rPr>
              <a:t>Discuss any experiences you have had with PBIS and/or Restorative Practices. If you don’t have any, share why you chose this session.</a:t>
            </a:r>
          </a:p>
        </p:txBody>
      </p:sp>
      <p:grpSp>
        <p:nvGrpSpPr>
          <p:cNvPr id="6" name="Group 5">
            <a:extLst>
              <a:ext uri="{FF2B5EF4-FFF2-40B4-BE49-F238E27FC236}">
                <a16:creationId xmlns:a16="http://schemas.microsoft.com/office/drawing/2014/main" id="{221941F4-BDA2-BE4F-AECD-28172DA744ED}"/>
              </a:ext>
            </a:extLst>
          </p:cNvPr>
          <p:cNvGrpSpPr/>
          <p:nvPr/>
        </p:nvGrpSpPr>
        <p:grpSpPr>
          <a:xfrm>
            <a:off x="4051495" y="4937760"/>
            <a:ext cx="2011681" cy="1744394"/>
            <a:chOff x="4051495" y="4937760"/>
            <a:chExt cx="2011681" cy="1744394"/>
          </a:xfrm>
        </p:grpSpPr>
        <p:sp>
          <p:nvSpPr>
            <p:cNvPr id="4" name="Oval 3">
              <a:extLst>
                <a:ext uri="{FF2B5EF4-FFF2-40B4-BE49-F238E27FC236}">
                  <a16:creationId xmlns:a16="http://schemas.microsoft.com/office/drawing/2014/main" id="{D8E65088-6F84-2945-A134-56A580F3AB80}"/>
                </a:ext>
              </a:extLst>
            </p:cNvPr>
            <p:cNvSpPr/>
            <p:nvPr/>
          </p:nvSpPr>
          <p:spPr>
            <a:xfrm>
              <a:off x="4051495" y="4937760"/>
              <a:ext cx="2011680" cy="17443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1F315A7B-7D77-A74D-8F9B-2F26DCB93F43}"/>
                </a:ext>
              </a:extLst>
            </p:cNvPr>
            <p:cNvSpPr txBox="1"/>
            <p:nvPr/>
          </p:nvSpPr>
          <p:spPr>
            <a:xfrm>
              <a:off x="4051496" y="5528603"/>
              <a:ext cx="2011680" cy="523220"/>
            </a:xfrm>
            <a:prstGeom prst="rect">
              <a:avLst/>
            </a:prstGeom>
            <a:noFill/>
          </p:spPr>
          <p:txBody>
            <a:bodyPr wrap="square" rtlCol="0">
              <a:spAutoFit/>
            </a:bodyPr>
            <a:lstStyle/>
            <a:p>
              <a:pPr algn="ctr"/>
              <a:r>
                <a:rPr lang="en-US" sz="2800" dirty="0"/>
                <a:t>Share Out</a:t>
              </a:r>
            </a:p>
          </p:txBody>
        </p:sp>
      </p:grpSp>
    </p:spTree>
    <p:extLst>
      <p:ext uri="{BB962C8B-B14F-4D97-AF65-F5344CB8AC3E}">
        <p14:creationId xmlns:p14="http://schemas.microsoft.com/office/powerpoint/2010/main" val="765900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91CDB-0E26-1C4B-A20F-5AC09FEE26A7}"/>
              </a:ext>
            </a:extLst>
          </p:cNvPr>
          <p:cNvSpPr>
            <a:spLocks noGrp="1"/>
          </p:cNvSpPr>
          <p:nvPr>
            <p:ph type="title"/>
          </p:nvPr>
        </p:nvSpPr>
        <p:spPr>
          <a:xfrm>
            <a:off x="-380813" y="300430"/>
            <a:ext cx="8596668" cy="1320800"/>
          </a:xfrm>
        </p:spPr>
        <p:txBody>
          <a:bodyPr>
            <a:normAutofit/>
          </a:bodyPr>
          <a:lstStyle/>
          <a:p>
            <a:pPr algn="ctr"/>
            <a:r>
              <a:rPr lang="en-US" sz="6000" dirty="0">
                <a:solidFill>
                  <a:schemeClr val="accent2">
                    <a:lumMod val="75000"/>
                  </a:schemeClr>
                </a:solidFill>
              </a:rPr>
              <a:t>What is your </a:t>
            </a:r>
            <a:r>
              <a:rPr lang="en-US" sz="6000" b="1" i="1" dirty="0">
                <a:solidFill>
                  <a:schemeClr val="accent2">
                    <a:lumMod val="75000"/>
                  </a:schemeClr>
                </a:solidFill>
              </a:rPr>
              <a:t>WHY</a:t>
            </a:r>
            <a:r>
              <a:rPr lang="en-US" sz="6000" dirty="0">
                <a:solidFill>
                  <a:schemeClr val="accent2">
                    <a:lumMod val="75000"/>
                  </a:schemeClr>
                </a:solidFill>
              </a:rPr>
              <a:t>?</a:t>
            </a:r>
          </a:p>
        </p:txBody>
      </p:sp>
      <p:pic>
        <p:nvPicPr>
          <p:cNvPr id="4" name="Content Placeholder 3">
            <a:extLst>
              <a:ext uri="{FF2B5EF4-FFF2-40B4-BE49-F238E27FC236}">
                <a16:creationId xmlns:a16="http://schemas.microsoft.com/office/drawing/2014/main" id="{498AD860-7534-024E-82C6-DEFC01DCB3F0}"/>
              </a:ext>
            </a:extLst>
          </p:cNvPr>
          <p:cNvPicPr>
            <a:picLocks noGrp="1" noChangeAspect="1"/>
          </p:cNvPicPr>
          <p:nvPr>
            <p:ph idx="1"/>
          </p:nvPr>
        </p:nvPicPr>
        <p:blipFill>
          <a:blip r:embed="rId2"/>
          <a:stretch>
            <a:fillRect/>
          </a:stretch>
        </p:blipFill>
        <p:spPr>
          <a:xfrm>
            <a:off x="4490243" y="2278151"/>
            <a:ext cx="6654924" cy="3212513"/>
          </a:xfrm>
          <a:prstGeom prst="rect">
            <a:avLst/>
          </a:prstGeom>
        </p:spPr>
      </p:pic>
      <p:pic>
        <p:nvPicPr>
          <p:cNvPr id="5" name="Picture 4">
            <a:extLst>
              <a:ext uri="{FF2B5EF4-FFF2-40B4-BE49-F238E27FC236}">
                <a16:creationId xmlns:a16="http://schemas.microsoft.com/office/drawing/2014/main" id="{CD0E6622-9C43-9F49-989A-388ECF3A3D32}"/>
              </a:ext>
            </a:extLst>
          </p:cNvPr>
          <p:cNvPicPr>
            <a:picLocks noChangeAspect="1"/>
          </p:cNvPicPr>
          <p:nvPr/>
        </p:nvPicPr>
        <p:blipFill rotWithShape="1">
          <a:blip r:embed="rId3"/>
          <a:srcRect l="9975" t="5582" r="23936" b="6154"/>
          <a:stretch/>
        </p:blipFill>
        <p:spPr>
          <a:xfrm>
            <a:off x="182972" y="1311251"/>
            <a:ext cx="3488696" cy="2795537"/>
          </a:xfrm>
          <a:prstGeom prst="rect">
            <a:avLst/>
          </a:prstGeom>
        </p:spPr>
      </p:pic>
      <p:pic>
        <p:nvPicPr>
          <p:cNvPr id="6" name="Picture 5">
            <a:extLst>
              <a:ext uri="{FF2B5EF4-FFF2-40B4-BE49-F238E27FC236}">
                <a16:creationId xmlns:a16="http://schemas.microsoft.com/office/drawing/2014/main" id="{638199D4-22ED-CB43-A098-79E1AF25289D}"/>
              </a:ext>
            </a:extLst>
          </p:cNvPr>
          <p:cNvPicPr>
            <a:picLocks noChangeAspect="1"/>
          </p:cNvPicPr>
          <p:nvPr/>
        </p:nvPicPr>
        <p:blipFill>
          <a:blip r:embed="rId4"/>
          <a:stretch>
            <a:fillRect/>
          </a:stretch>
        </p:blipFill>
        <p:spPr>
          <a:xfrm>
            <a:off x="605004" y="3884407"/>
            <a:ext cx="3966996" cy="2880794"/>
          </a:xfrm>
          <a:prstGeom prst="rect">
            <a:avLst/>
          </a:prstGeom>
        </p:spPr>
      </p:pic>
      <p:pic>
        <p:nvPicPr>
          <p:cNvPr id="7" name="Picture 6">
            <a:extLst>
              <a:ext uri="{FF2B5EF4-FFF2-40B4-BE49-F238E27FC236}">
                <a16:creationId xmlns:a16="http://schemas.microsoft.com/office/drawing/2014/main" id="{9C393234-7DB6-E343-AE52-B1896AF44FED}"/>
              </a:ext>
            </a:extLst>
          </p:cNvPr>
          <p:cNvPicPr>
            <a:picLocks noChangeAspect="1"/>
          </p:cNvPicPr>
          <p:nvPr/>
        </p:nvPicPr>
        <p:blipFill>
          <a:blip r:embed="rId5"/>
          <a:stretch>
            <a:fillRect/>
          </a:stretch>
        </p:blipFill>
        <p:spPr>
          <a:xfrm>
            <a:off x="7656019" y="4265021"/>
            <a:ext cx="4358693" cy="2451286"/>
          </a:xfrm>
          <a:prstGeom prst="rect">
            <a:avLst/>
          </a:prstGeom>
        </p:spPr>
      </p:pic>
      <p:pic>
        <p:nvPicPr>
          <p:cNvPr id="8" name="Picture 7">
            <a:extLst>
              <a:ext uri="{FF2B5EF4-FFF2-40B4-BE49-F238E27FC236}">
                <a16:creationId xmlns:a16="http://schemas.microsoft.com/office/drawing/2014/main" id="{5103080B-D8B7-9549-BCBA-60242AE1A705}"/>
              </a:ext>
            </a:extLst>
          </p:cNvPr>
          <p:cNvPicPr>
            <a:picLocks noChangeAspect="1"/>
          </p:cNvPicPr>
          <p:nvPr/>
        </p:nvPicPr>
        <p:blipFill>
          <a:blip r:embed="rId6"/>
          <a:stretch>
            <a:fillRect/>
          </a:stretch>
        </p:blipFill>
        <p:spPr>
          <a:xfrm>
            <a:off x="7817705" y="242682"/>
            <a:ext cx="4035323" cy="2501900"/>
          </a:xfrm>
          <a:prstGeom prst="rect">
            <a:avLst/>
          </a:prstGeom>
        </p:spPr>
      </p:pic>
    </p:spTree>
    <p:extLst>
      <p:ext uri="{BB962C8B-B14F-4D97-AF65-F5344CB8AC3E}">
        <p14:creationId xmlns:p14="http://schemas.microsoft.com/office/powerpoint/2010/main" val="39488458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620C0-F5C1-5F44-B85E-E4F4D8E7E004}"/>
              </a:ext>
            </a:extLst>
          </p:cNvPr>
          <p:cNvSpPr>
            <a:spLocks noGrp="1"/>
          </p:cNvSpPr>
          <p:nvPr>
            <p:ph type="title"/>
          </p:nvPr>
        </p:nvSpPr>
        <p:spPr>
          <a:xfrm>
            <a:off x="433494" y="143021"/>
            <a:ext cx="8724574" cy="2529840"/>
          </a:xfrm>
        </p:spPr>
        <p:txBody>
          <a:bodyPr>
            <a:normAutofit fontScale="90000"/>
          </a:bodyPr>
          <a:lstStyle/>
          <a:p>
            <a:pPr algn="ctr"/>
            <a:r>
              <a:rPr lang="en-US" sz="8000" b="1" dirty="0">
                <a:solidFill>
                  <a:schemeClr val="accent2">
                    <a:lumMod val="50000"/>
                  </a:schemeClr>
                </a:solidFill>
              </a:rPr>
              <a:t>Where can you learn more about this topic?</a:t>
            </a:r>
            <a:br>
              <a:rPr lang="en-US" sz="8000" b="1" dirty="0">
                <a:solidFill>
                  <a:schemeClr val="accent2">
                    <a:lumMod val="50000"/>
                  </a:schemeClr>
                </a:solidFill>
              </a:rPr>
            </a:br>
            <a:br>
              <a:rPr lang="en-US" sz="3300" dirty="0">
                <a:solidFill>
                  <a:schemeClr val="accent2">
                    <a:lumMod val="50000"/>
                  </a:schemeClr>
                </a:solidFill>
              </a:rPr>
            </a:br>
            <a:r>
              <a:rPr lang="en-US" sz="3300" dirty="0">
                <a:solidFill>
                  <a:schemeClr val="accent2">
                    <a:lumMod val="50000"/>
                  </a:schemeClr>
                </a:solidFill>
              </a:rPr>
              <a:t>- </a:t>
            </a:r>
            <a:r>
              <a:rPr lang="en-US" sz="3300" dirty="0">
                <a:solidFill>
                  <a:schemeClr val="accent2">
                    <a:lumMod val="50000"/>
                  </a:schemeClr>
                </a:solidFill>
                <a:hlinkClick r:id="rId3"/>
              </a:rPr>
              <a:t>Oct. 24</a:t>
            </a:r>
            <a:r>
              <a:rPr lang="en-US" sz="3300" baseline="30000" dirty="0">
                <a:solidFill>
                  <a:schemeClr val="accent2">
                    <a:lumMod val="50000"/>
                  </a:schemeClr>
                </a:solidFill>
                <a:hlinkClick r:id="rId3"/>
              </a:rPr>
              <a:t>th</a:t>
            </a:r>
            <a:r>
              <a:rPr lang="en-US" sz="3300" dirty="0">
                <a:solidFill>
                  <a:schemeClr val="accent2">
                    <a:lumMod val="50000"/>
                  </a:schemeClr>
                </a:solidFill>
                <a:hlinkClick r:id="rId3"/>
              </a:rPr>
              <a:t> – full day training with Jon Kidde</a:t>
            </a:r>
            <a:br>
              <a:rPr lang="en-US" sz="3300" dirty="0">
                <a:solidFill>
                  <a:schemeClr val="accent2">
                    <a:lumMod val="50000"/>
                  </a:schemeClr>
                </a:solidFill>
              </a:rPr>
            </a:br>
            <a:r>
              <a:rPr lang="en-US" sz="3300" dirty="0">
                <a:solidFill>
                  <a:schemeClr val="accent2">
                    <a:lumMod val="50000"/>
                  </a:schemeClr>
                </a:solidFill>
              </a:rPr>
              <a:t>- </a:t>
            </a:r>
            <a:r>
              <a:rPr lang="en-US" sz="3300" dirty="0">
                <a:solidFill>
                  <a:schemeClr val="accent2">
                    <a:lumMod val="50000"/>
                  </a:schemeClr>
                </a:solidFill>
                <a:hlinkClick r:id="rId4"/>
              </a:rPr>
              <a:t>December 6</a:t>
            </a:r>
            <a:r>
              <a:rPr lang="en-US" sz="3300" baseline="30000" dirty="0">
                <a:solidFill>
                  <a:schemeClr val="accent2">
                    <a:lumMod val="50000"/>
                  </a:schemeClr>
                </a:solidFill>
                <a:hlinkClick r:id="rId4"/>
              </a:rPr>
              <a:t>th</a:t>
            </a:r>
            <a:r>
              <a:rPr lang="en-US" sz="3300" dirty="0">
                <a:solidFill>
                  <a:schemeClr val="accent2">
                    <a:lumMod val="50000"/>
                  </a:schemeClr>
                </a:solidFill>
                <a:hlinkClick r:id="rId4"/>
              </a:rPr>
              <a:t> – The Restorative Classroom training with Annie O’Shaughnessy</a:t>
            </a:r>
            <a:br>
              <a:rPr lang="en-US" sz="3300" dirty="0">
                <a:solidFill>
                  <a:schemeClr val="accent2">
                    <a:lumMod val="50000"/>
                  </a:schemeClr>
                </a:solidFill>
              </a:rPr>
            </a:br>
            <a:r>
              <a:rPr lang="en-US" sz="3300" dirty="0">
                <a:solidFill>
                  <a:schemeClr val="accent2">
                    <a:lumMod val="50000"/>
                  </a:schemeClr>
                </a:solidFill>
              </a:rPr>
              <a:t>- </a:t>
            </a:r>
            <a:r>
              <a:rPr lang="en-US" sz="3300" dirty="0">
                <a:solidFill>
                  <a:schemeClr val="accent2">
                    <a:lumMod val="50000"/>
                  </a:schemeClr>
                </a:solidFill>
                <a:hlinkClick r:id="rId5"/>
              </a:rPr>
              <a:t>VTPBIS Coaching with Jon Kidde</a:t>
            </a:r>
            <a:br>
              <a:rPr lang="en-US" sz="3300" dirty="0">
                <a:solidFill>
                  <a:schemeClr val="accent2">
                    <a:lumMod val="50000"/>
                  </a:schemeClr>
                </a:solidFill>
              </a:rPr>
            </a:br>
            <a:r>
              <a:rPr lang="en-US" sz="3300" dirty="0">
                <a:solidFill>
                  <a:schemeClr val="accent2">
                    <a:lumMod val="50000"/>
                  </a:schemeClr>
                </a:solidFill>
              </a:rPr>
              <a:t>- </a:t>
            </a:r>
            <a:r>
              <a:rPr lang="en-US" sz="3300" dirty="0">
                <a:solidFill>
                  <a:schemeClr val="accent2">
                    <a:lumMod val="50000"/>
                  </a:schemeClr>
                </a:solidFill>
                <a:hlinkClick r:id="rId6"/>
              </a:rPr>
              <a:t>BEST/MTSS Summer Institute (likely)</a:t>
            </a:r>
            <a:br>
              <a:rPr lang="en-US" sz="3300" dirty="0">
                <a:solidFill>
                  <a:schemeClr val="accent2">
                    <a:lumMod val="50000"/>
                  </a:schemeClr>
                </a:solidFill>
              </a:rPr>
            </a:br>
            <a:br>
              <a:rPr lang="en-US" sz="8000" b="1" dirty="0">
                <a:solidFill>
                  <a:schemeClr val="accent2">
                    <a:lumMod val="50000"/>
                  </a:schemeClr>
                </a:solidFill>
              </a:rPr>
            </a:br>
            <a:endParaRPr lang="en-US" sz="8000" b="1" dirty="0">
              <a:solidFill>
                <a:schemeClr val="accent2">
                  <a:lumMod val="50000"/>
                </a:schemeClr>
              </a:solidFill>
            </a:endParaRPr>
          </a:p>
        </p:txBody>
      </p:sp>
    </p:spTree>
    <p:extLst>
      <p:ext uri="{BB962C8B-B14F-4D97-AF65-F5344CB8AC3E}">
        <p14:creationId xmlns:p14="http://schemas.microsoft.com/office/powerpoint/2010/main" val="12124216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EF9716C-9610-E14D-B3AB-8D5411CE626F}"/>
              </a:ext>
            </a:extLst>
          </p:cNvPr>
          <p:cNvSpPr>
            <a:spLocks noGrp="1"/>
          </p:cNvSpPr>
          <p:nvPr>
            <p:ph type="title"/>
          </p:nvPr>
        </p:nvSpPr>
        <p:spPr>
          <a:xfrm>
            <a:off x="325641" y="497059"/>
            <a:ext cx="9423270" cy="6030351"/>
          </a:xfrm>
        </p:spPr>
        <p:txBody>
          <a:bodyPr>
            <a:normAutofit/>
          </a:bodyPr>
          <a:lstStyle/>
          <a:p>
            <a:pPr algn="ctr"/>
            <a:r>
              <a:rPr lang="en-US" sz="4800" b="1" u="sng" dirty="0">
                <a:solidFill>
                  <a:schemeClr val="accent2">
                    <a:lumMod val="50000"/>
                  </a:schemeClr>
                </a:solidFill>
              </a:rPr>
              <a:t>Reflection (3, 2, 1):</a:t>
            </a:r>
            <a:br>
              <a:rPr lang="en-US" sz="4800" b="1" u="sng" dirty="0">
                <a:solidFill>
                  <a:schemeClr val="accent2">
                    <a:lumMod val="50000"/>
                  </a:schemeClr>
                </a:solidFill>
              </a:rPr>
            </a:br>
            <a:br>
              <a:rPr lang="en-US" dirty="0">
                <a:solidFill>
                  <a:schemeClr val="accent2">
                    <a:lumMod val="50000"/>
                  </a:schemeClr>
                </a:solidFill>
              </a:rPr>
            </a:br>
            <a:r>
              <a:rPr lang="en-US" dirty="0">
                <a:solidFill>
                  <a:schemeClr val="accent2">
                    <a:lumMod val="50000"/>
                  </a:schemeClr>
                </a:solidFill>
              </a:rPr>
              <a:t>What are </a:t>
            </a:r>
            <a:r>
              <a:rPr lang="en-US" b="1" u="sng" dirty="0">
                <a:solidFill>
                  <a:schemeClr val="accent2">
                    <a:lumMod val="50000"/>
                  </a:schemeClr>
                </a:solidFill>
              </a:rPr>
              <a:t>three</a:t>
            </a:r>
            <a:r>
              <a:rPr lang="en-US" dirty="0">
                <a:solidFill>
                  <a:schemeClr val="accent2">
                    <a:lumMod val="50000"/>
                  </a:schemeClr>
                </a:solidFill>
              </a:rPr>
              <a:t> new things you learned?</a:t>
            </a:r>
            <a:br>
              <a:rPr lang="en-US" dirty="0">
                <a:solidFill>
                  <a:schemeClr val="accent2">
                    <a:lumMod val="50000"/>
                  </a:schemeClr>
                </a:solidFill>
              </a:rPr>
            </a:br>
            <a:br>
              <a:rPr lang="en-US" dirty="0">
                <a:solidFill>
                  <a:schemeClr val="accent2">
                    <a:lumMod val="50000"/>
                  </a:schemeClr>
                </a:solidFill>
              </a:rPr>
            </a:br>
            <a:r>
              <a:rPr lang="en-US" dirty="0">
                <a:solidFill>
                  <a:schemeClr val="accent2">
                    <a:lumMod val="50000"/>
                  </a:schemeClr>
                </a:solidFill>
              </a:rPr>
              <a:t>What are </a:t>
            </a:r>
            <a:r>
              <a:rPr lang="en-US" b="1" u="sng" dirty="0">
                <a:solidFill>
                  <a:schemeClr val="accent2">
                    <a:lumMod val="50000"/>
                  </a:schemeClr>
                </a:solidFill>
              </a:rPr>
              <a:t>two</a:t>
            </a:r>
            <a:r>
              <a:rPr lang="en-US" dirty="0">
                <a:solidFill>
                  <a:schemeClr val="accent2">
                    <a:lumMod val="50000"/>
                  </a:schemeClr>
                </a:solidFill>
              </a:rPr>
              <a:t> questions you have?</a:t>
            </a:r>
            <a:br>
              <a:rPr lang="en-US" dirty="0">
                <a:solidFill>
                  <a:schemeClr val="accent2">
                    <a:lumMod val="50000"/>
                  </a:schemeClr>
                </a:solidFill>
              </a:rPr>
            </a:br>
            <a:br>
              <a:rPr lang="en-US" dirty="0">
                <a:solidFill>
                  <a:schemeClr val="accent2">
                    <a:lumMod val="50000"/>
                  </a:schemeClr>
                </a:solidFill>
              </a:rPr>
            </a:br>
            <a:r>
              <a:rPr lang="en-US" dirty="0">
                <a:solidFill>
                  <a:schemeClr val="accent2">
                    <a:lumMod val="50000"/>
                  </a:schemeClr>
                </a:solidFill>
              </a:rPr>
              <a:t>What is </a:t>
            </a:r>
            <a:r>
              <a:rPr lang="en-US" b="1" u="sng" dirty="0">
                <a:solidFill>
                  <a:schemeClr val="accent2">
                    <a:lumMod val="50000"/>
                  </a:schemeClr>
                </a:solidFill>
              </a:rPr>
              <a:t>one</a:t>
            </a:r>
            <a:r>
              <a:rPr lang="en-US" dirty="0">
                <a:solidFill>
                  <a:schemeClr val="accent2">
                    <a:lumMod val="50000"/>
                  </a:schemeClr>
                </a:solidFill>
              </a:rPr>
              <a:t> thing you will do differently </a:t>
            </a:r>
            <a:br>
              <a:rPr lang="en-US" dirty="0">
                <a:solidFill>
                  <a:schemeClr val="accent2">
                    <a:lumMod val="50000"/>
                  </a:schemeClr>
                </a:solidFill>
              </a:rPr>
            </a:br>
            <a:r>
              <a:rPr lang="en-US" dirty="0">
                <a:solidFill>
                  <a:schemeClr val="accent2">
                    <a:lumMod val="50000"/>
                  </a:schemeClr>
                </a:solidFill>
              </a:rPr>
              <a:t>this school year?</a:t>
            </a:r>
            <a:endParaRPr lang="en-US" dirty="0"/>
          </a:p>
        </p:txBody>
      </p:sp>
      <p:grpSp>
        <p:nvGrpSpPr>
          <p:cNvPr id="3" name="Group 2">
            <a:extLst>
              <a:ext uri="{FF2B5EF4-FFF2-40B4-BE49-F238E27FC236}">
                <a16:creationId xmlns:a16="http://schemas.microsoft.com/office/drawing/2014/main" id="{3787857B-B279-424F-B634-7800135B559A}"/>
              </a:ext>
            </a:extLst>
          </p:cNvPr>
          <p:cNvGrpSpPr/>
          <p:nvPr/>
        </p:nvGrpSpPr>
        <p:grpSpPr>
          <a:xfrm>
            <a:off x="4276578" y="5113606"/>
            <a:ext cx="2011681" cy="1744394"/>
            <a:chOff x="8525021" y="4951828"/>
            <a:chExt cx="2011681" cy="1744394"/>
          </a:xfrm>
        </p:grpSpPr>
        <p:sp>
          <p:nvSpPr>
            <p:cNvPr id="5" name="Oval 4">
              <a:extLst>
                <a:ext uri="{FF2B5EF4-FFF2-40B4-BE49-F238E27FC236}">
                  <a16:creationId xmlns:a16="http://schemas.microsoft.com/office/drawing/2014/main" id="{E5AA6B43-E828-F84E-8DDB-B4CE3E7F2DFB}"/>
                </a:ext>
              </a:extLst>
            </p:cNvPr>
            <p:cNvSpPr/>
            <p:nvPr/>
          </p:nvSpPr>
          <p:spPr>
            <a:xfrm>
              <a:off x="8525021" y="4951828"/>
              <a:ext cx="2011680" cy="1744394"/>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5BB6561-3B79-0C43-9018-DECE15DFE424}"/>
                </a:ext>
              </a:extLst>
            </p:cNvPr>
            <p:cNvSpPr txBox="1"/>
            <p:nvPr/>
          </p:nvSpPr>
          <p:spPr>
            <a:xfrm>
              <a:off x="8525022" y="5542671"/>
              <a:ext cx="2011680" cy="523220"/>
            </a:xfrm>
            <a:prstGeom prst="rect">
              <a:avLst/>
            </a:prstGeom>
            <a:noFill/>
          </p:spPr>
          <p:txBody>
            <a:bodyPr wrap="square" rtlCol="0">
              <a:spAutoFit/>
            </a:bodyPr>
            <a:lstStyle/>
            <a:p>
              <a:pPr algn="ctr"/>
              <a:r>
                <a:rPr lang="en-US" sz="2800" dirty="0"/>
                <a:t>Share Out</a:t>
              </a:r>
            </a:p>
          </p:txBody>
        </p:sp>
      </p:grpSp>
    </p:spTree>
    <p:extLst>
      <p:ext uri="{BB962C8B-B14F-4D97-AF65-F5344CB8AC3E}">
        <p14:creationId xmlns:p14="http://schemas.microsoft.com/office/powerpoint/2010/main" val="3646972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620C0-F5C1-5F44-B85E-E4F4D8E7E004}"/>
              </a:ext>
            </a:extLst>
          </p:cNvPr>
          <p:cNvSpPr>
            <a:spLocks noGrp="1"/>
          </p:cNvSpPr>
          <p:nvPr>
            <p:ph type="title"/>
          </p:nvPr>
        </p:nvSpPr>
        <p:spPr>
          <a:xfrm>
            <a:off x="1165014" y="2042160"/>
            <a:ext cx="8451426" cy="2529840"/>
          </a:xfrm>
        </p:spPr>
        <p:txBody>
          <a:bodyPr>
            <a:normAutofit/>
          </a:bodyPr>
          <a:lstStyle/>
          <a:p>
            <a:pPr algn="ctr"/>
            <a:r>
              <a:rPr lang="en-US" sz="8000" b="1" dirty="0">
                <a:solidFill>
                  <a:schemeClr val="accent2">
                    <a:lumMod val="50000"/>
                  </a:schemeClr>
                </a:solidFill>
              </a:rPr>
              <a:t>What questions do you have?</a:t>
            </a:r>
          </a:p>
        </p:txBody>
      </p:sp>
    </p:spTree>
    <p:extLst>
      <p:ext uri="{BB962C8B-B14F-4D97-AF65-F5344CB8AC3E}">
        <p14:creationId xmlns:p14="http://schemas.microsoft.com/office/powerpoint/2010/main" val="16864704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F92BA-D747-3343-902A-01494BF57175}"/>
              </a:ext>
            </a:extLst>
          </p:cNvPr>
          <p:cNvSpPr>
            <a:spLocks noGrp="1"/>
          </p:cNvSpPr>
          <p:nvPr>
            <p:ph type="title"/>
          </p:nvPr>
        </p:nvSpPr>
        <p:spPr/>
        <p:txBody>
          <a:bodyPr>
            <a:normAutofit/>
          </a:bodyPr>
          <a:lstStyle/>
          <a:p>
            <a:r>
              <a:rPr lang="en-US" sz="4300" b="1" dirty="0">
                <a:solidFill>
                  <a:schemeClr val="accent2">
                    <a:lumMod val="50000"/>
                  </a:schemeClr>
                </a:solidFill>
              </a:rPr>
              <a:t>Resources</a:t>
            </a:r>
          </a:p>
        </p:txBody>
      </p:sp>
      <p:sp>
        <p:nvSpPr>
          <p:cNvPr id="3" name="Content Placeholder 2">
            <a:extLst>
              <a:ext uri="{FF2B5EF4-FFF2-40B4-BE49-F238E27FC236}">
                <a16:creationId xmlns:a16="http://schemas.microsoft.com/office/drawing/2014/main" id="{005881F5-C1F5-7040-8477-69D5150A2E63}"/>
              </a:ext>
            </a:extLst>
          </p:cNvPr>
          <p:cNvSpPr>
            <a:spLocks noGrp="1"/>
          </p:cNvSpPr>
          <p:nvPr>
            <p:ph idx="1"/>
          </p:nvPr>
        </p:nvSpPr>
        <p:spPr>
          <a:xfrm>
            <a:off x="677334" y="2160589"/>
            <a:ext cx="9282592" cy="3880773"/>
          </a:xfrm>
        </p:spPr>
        <p:txBody>
          <a:bodyPr>
            <a:normAutofit/>
          </a:bodyPr>
          <a:lstStyle/>
          <a:p>
            <a:r>
              <a:rPr lang="en-US" sz="2300" dirty="0">
                <a:hlinkClick r:id="rId2"/>
              </a:rPr>
              <a:t>VTPBIS Website</a:t>
            </a:r>
          </a:p>
          <a:p>
            <a:r>
              <a:rPr lang="en-US" sz="2300" dirty="0">
                <a:hlinkClick r:id="rId2"/>
              </a:rPr>
              <a:t>PBIS.org</a:t>
            </a:r>
            <a:endParaRPr lang="en-US" sz="2300" dirty="0">
              <a:hlinkClick r:id="rId3"/>
            </a:endParaRPr>
          </a:p>
          <a:p>
            <a:r>
              <a:rPr lang="en-US" sz="2300" dirty="0">
                <a:hlinkClick r:id="rId4"/>
              </a:rPr>
              <a:t>Whole School Restorative Approaches Resource Guide</a:t>
            </a:r>
            <a:r>
              <a:rPr lang="en-US" sz="2300" dirty="0"/>
              <a:t> (VT AOE)</a:t>
            </a:r>
          </a:p>
          <a:p>
            <a:r>
              <a:rPr lang="en-US" sz="2300" dirty="0">
                <a:hlinkClick r:id="rId5"/>
              </a:rPr>
              <a:t>Technical Guide for Alignment</a:t>
            </a:r>
            <a:endParaRPr lang="en-US" sz="2300" dirty="0"/>
          </a:p>
          <a:p>
            <a:r>
              <a:rPr lang="en-US" sz="2300" dirty="0">
                <a:hlinkClick r:id="rId6"/>
              </a:rPr>
              <a:t>Highgate's PBIS/RP Document</a:t>
            </a:r>
            <a:endParaRPr lang="en-US" sz="2300" dirty="0"/>
          </a:p>
          <a:p>
            <a:r>
              <a:rPr lang="en-US" sz="2300" dirty="0">
                <a:hlinkClick r:id="rId7"/>
              </a:rPr>
              <a:t>PBIS Forum in Brief: Integration of RJP within SWPBIS</a:t>
            </a:r>
            <a:endParaRPr lang="en-US" sz="2300" dirty="0"/>
          </a:p>
        </p:txBody>
      </p:sp>
    </p:spTree>
    <p:extLst>
      <p:ext uri="{BB962C8B-B14F-4D97-AF65-F5344CB8AC3E}">
        <p14:creationId xmlns:p14="http://schemas.microsoft.com/office/powerpoint/2010/main" val="2313670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DBE11-F869-F54A-87AB-723A5B6CC605}"/>
              </a:ext>
            </a:extLst>
          </p:cNvPr>
          <p:cNvSpPr>
            <a:spLocks noGrp="1"/>
          </p:cNvSpPr>
          <p:nvPr>
            <p:ph type="title"/>
          </p:nvPr>
        </p:nvSpPr>
        <p:spPr/>
        <p:txBody>
          <a:bodyPr>
            <a:normAutofit/>
          </a:bodyPr>
          <a:lstStyle/>
          <a:p>
            <a:r>
              <a:rPr lang="en-US" sz="4300" b="1" dirty="0">
                <a:solidFill>
                  <a:schemeClr val="accent2">
                    <a:lumMod val="50000"/>
                  </a:schemeClr>
                </a:solidFill>
              </a:rPr>
              <a:t>Acknowledgements</a:t>
            </a:r>
          </a:p>
        </p:txBody>
      </p:sp>
      <p:sp>
        <p:nvSpPr>
          <p:cNvPr id="3" name="Content Placeholder 2">
            <a:extLst>
              <a:ext uri="{FF2B5EF4-FFF2-40B4-BE49-F238E27FC236}">
                <a16:creationId xmlns:a16="http://schemas.microsoft.com/office/drawing/2014/main" id="{03A34755-69D8-114A-AE7D-6D8F5ABB0CD3}"/>
              </a:ext>
            </a:extLst>
          </p:cNvPr>
          <p:cNvSpPr>
            <a:spLocks noGrp="1"/>
          </p:cNvSpPr>
          <p:nvPr>
            <p:ph idx="1"/>
          </p:nvPr>
        </p:nvSpPr>
        <p:spPr/>
        <p:txBody>
          <a:bodyPr>
            <a:normAutofit/>
          </a:bodyPr>
          <a:lstStyle/>
          <a:p>
            <a:r>
              <a:rPr lang="en-US" sz="3200" dirty="0">
                <a:solidFill>
                  <a:schemeClr val="tx1"/>
                </a:solidFill>
                <a:hlinkClick r:id="rId2">
                  <a:extLst>
                    <a:ext uri="{A12FA001-AC4F-418D-AE19-62706E023703}">
                      <ahyp:hlinkClr xmlns:ahyp="http://schemas.microsoft.com/office/drawing/2018/hyperlinkcolor" val="tx"/>
                    </a:ext>
                  </a:extLst>
                </a:hlinkClick>
              </a:rPr>
              <a:t>Jon Kidde, Green Omega, L3C</a:t>
            </a:r>
            <a:endParaRPr lang="en-US" sz="3200" dirty="0">
              <a:solidFill>
                <a:schemeClr val="tx1"/>
              </a:solidFill>
            </a:endParaRPr>
          </a:p>
        </p:txBody>
      </p:sp>
      <p:pic>
        <p:nvPicPr>
          <p:cNvPr id="5" name="Picture 4">
            <a:extLst>
              <a:ext uri="{FF2B5EF4-FFF2-40B4-BE49-F238E27FC236}">
                <a16:creationId xmlns:a16="http://schemas.microsoft.com/office/drawing/2014/main" id="{87F7131D-58B0-5041-A289-D66DA799DF68}"/>
              </a:ext>
            </a:extLst>
          </p:cNvPr>
          <p:cNvPicPr>
            <a:picLocks noChangeAspect="1"/>
          </p:cNvPicPr>
          <p:nvPr/>
        </p:nvPicPr>
        <p:blipFill rotWithShape="1">
          <a:blip r:embed="rId3"/>
          <a:srcRect b="20658"/>
          <a:stretch/>
        </p:blipFill>
        <p:spPr>
          <a:xfrm>
            <a:off x="2484120" y="2995680"/>
            <a:ext cx="6080760" cy="3618480"/>
          </a:xfrm>
          <a:prstGeom prst="rect">
            <a:avLst/>
          </a:prstGeom>
        </p:spPr>
      </p:pic>
    </p:spTree>
    <p:extLst>
      <p:ext uri="{BB962C8B-B14F-4D97-AF65-F5344CB8AC3E}">
        <p14:creationId xmlns:p14="http://schemas.microsoft.com/office/powerpoint/2010/main" val="2513521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E495FEC-9F2F-0E4A-BD05-6A35CB4121C0}"/>
              </a:ext>
            </a:extLst>
          </p:cNvPr>
          <p:cNvPicPr>
            <a:picLocks noGrp="1" noChangeAspect="1"/>
          </p:cNvPicPr>
          <p:nvPr>
            <p:ph idx="4294967295"/>
          </p:nvPr>
        </p:nvPicPr>
        <p:blipFill>
          <a:blip r:embed="rId3"/>
          <a:stretch>
            <a:fillRect/>
          </a:stretch>
        </p:blipFill>
        <p:spPr>
          <a:xfrm>
            <a:off x="0" y="2201863"/>
            <a:ext cx="12126913" cy="2581275"/>
          </a:xfrm>
        </p:spPr>
      </p:pic>
    </p:spTree>
    <p:extLst>
      <p:ext uri="{BB962C8B-B14F-4D97-AF65-F5344CB8AC3E}">
        <p14:creationId xmlns:p14="http://schemas.microsoft.com/office/powerpoint/2010/main" val="27383655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DBE11-F869-F54A-87AB-723A5B6CC605}"/>
              </a:ext>
            </a:extLst>
          </p:cNvPr>
          <p:cNvSpPr>
            <a:spLocks noGrp="1"/>
          </p:cNvSpPr>
          <p:nvPr>
            <p:ph type="title"/>
          </p:nvPr>
        </p:nvSpPr>
        <p:spPr>
          <a:xfrm>
            <a:off x="218679" y="307933"/>
            <a:ext cx="8596668" cy="1320800"/>
          </a:xfrm>
        </p:spPr>
        <p:txBody>
          <a:bodyPr>
            <a:normAutofit/>
          </a:bodyPr>
          <a:lstStyle/>
          <a:p>
            <a:pPr algn="ctr"/>
            <a:r>
              <a:rPr lang="en-US" sz="4300" b="1" dirty="0">
                <a:solidFill>
                  <a:schemeClr val="accent2">
                    <a:lumMod val="50000"/>
                  </a:schemeClr>
                </a:solidFill>
              </a:rPr>
              <a:t>Who Benefits from PBIS?</a:t>
            </a:r>
          </a:p>
        </p:txBody>
      </p:sp>
      <p:pic>
        <p:nvPicPr>
          <p:cNvPr id="1034" name="Picture 10" descr="https://lh4.googleusercontent.com/k_uAVkSWPrfkUiuM_KIicqHM1ONRd2hNeowdpNoIycNqhB-B60swy5Y-z2Cu0erSSFs1vr-HHp8VHyWzO3x7wI41fLKUYkHbbCWkWDNcqQdb9c5dvTJSCBVlBfn8zICNzWvEkHc6M4s">
            <a:extLst>
              <a:ext uri="{FF2B5EF4-FFF2-40B4-BE49-F238E27FC236}">
                <a16:creationId xmlns:a16="http://schemas.microsoft.com/office/drawing/2014/main" id="{069827E4-69EF-7E4C-BFCC-E39F6112156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082"/>
          <a:stretch/>
        </p:blipFill>
        <p:spPr bwMode="auto">
          <a:xfrm>
            <a:off x="441276" y="1628733"/>
            <a:ext cx="9283700" cy="52819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90339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DBE11-F869-F54A-87AB-723A5B6CC605}"/>
              </a:ext>
            </a:extLst>
          </p:cNvPr>
          <p:cNvSpPr>
            <a:spLocks noGrp="1"/>
          </p:cNvSpPr>
          <p:nvPr>
            <p:ph type="title"/>
          </p:nvPr>
        </p:nvSpPr>
        <p:spPr>
          <a:xfrm>
            <a:off x="632629" y="262531"/>
            <a:ext cx="8832426" cy="1320800"/>
          </a:xfrm>
        </p:spPr>
        <p:txBody>
          <a:bodyPr>
            <a:normAutofit/>
          </a:bodyPr>
          <a:lstStyle/>
          <a:p>
            <a:pPr algn="ctr"/>
            <a:r>
              <a:rPr lang="en-US" sz="4800" b="1" dirty="0">
                <a:solidFill>
                  <a:schemeClr val="accent2">
                    <a:lumMod val="50000"/>
                  </a:schemeClr>
                </a:solidFill>
              </a:rPr>
              <a:t>PBIS Sustainability</a:t>
            </a:r>
          </a:p>
        </p:txBody>
      </p:sp>
      <p:sp>
        <p:nvSpPr>
          <p:cNvPr id="5" name="Oval 2">
            <a:extLst>
              <a:ext uri="{FF2B5EF4-FFF2-40B4-BE49-F238E27FC236}">
                <a16:creationId xmlns:a16="http://schemas.microsoft.com/office/drawing/2014/main" id="{A09B3DD8-3634-A34B-851A-90C91AEFE6C2}"/>
              </a:ext>
            </a:extLst>
          </p:cNvPr>
          <p:cNvSpPr>
            <a:spLocks noChangeArrowheads="1"/>
          </p:cNvSpPr>
          <p:nvPr/>
        </p:nvSpPr>
        <p:spPr bwMode="auto">
          <a:xfrm>
            <a:off x="1824630" y="1444625"/>
            <a:ext cx="3224212" cy="3175000"/>
          </a:xfrm>
          <a:prstGeom prst="ellipse">
            <a:avLst/>
          </a:prstGeom>
          <a:solidFill>
            <a:schemeClr val="accent1">
              <a:alpha val="50195"/>
            </a:schemeClr>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solidFill>
                <a:srgbClr val="000000"/>
              </a:solidFill>
            </a:endParaRPr>
          </a:p>
        </p:txBody>
      </p:sp>
      <p:sp>
        <p:nvSpPr>
          <p:cNvPr id="6" name="Oval 3">
            <a:extLst>
              <a:ext uri="{FF2B5EF4-FFF2-40B4-BE49-F238E27FC236}">
                <a16:creationId xmlns:a16="http://schemas.microsoft.com/office/drawing/2014/main" id="{C9C0275C-5DDC-C94A-A7BC-D01D6E849F37}"/>
              </a:ext>
            </a:extLst>
          </p:cNvPr>
          <p:cNvSpPr>
            <a:spLocks noChangeArrowheads="1"/>
          </p:cNvSpPr>
          <p:nvPr/>
        </p:nvSpPr>
        <p:spPr bwMode="auto">
          <a:xfrm>
            <a:off x="4683717" y="1393825"/>
            <a:ext cx="3224213" cy="3175000"/>
          </a:xfrm>
          <a:prstGeom prst="ellipse">
            <a:avLst/>
          </a:prstGeom>
          <a:solidFill>
            <a:srgbClr val="FF33CC">
              <a:alpha val="50195"/>
            </a:srgbClr>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solidFill>
                <a:srgbClr val="000000"/>
              </a:solidFill>
            </a:endParaRPr>
          </a:p>
        </p:txBody>
      </p:sp>
      <p:sp>
        <p:nvSpPr>
          <p:cNvPr id="7" name="Oval 4">
            <a:extLst>
              <a:ext uri="{FF2B5EF4-FFF2-40B4-BE49-F238E27FC236}">
                <a16:creationId xmlns:a16="http://schemas.microsoft.com/office/drawing/2014/main" id="{3BF55FB6-3FB8-A642-91C1-6CC44287A139}"/>
              </a:ext>
            </a:extLst>
          </p:cNvPr>
          <p:cNvSpPr>
            <a:spLocks noChangeArrowheads="1"/>
          </p:cNvSpPr>
          <p:nvPr/>
        </p:nvSpPr>
        <p:spPr bwMode="auto">
          <a:xfrm>
            <a:off x="3261317" y="3402013"/>
            <a:ext cx="3224213" cy="3178175"/>
          </a:xfrm>
          <a:prstGeom prst="ellipse">
            <a:avLst/>
          </a:prstGeom>
          <a:solidFill>
            <a:srgbClr val="FFFF00">
              <a:alpha val="50195"/>
            </a:srgbClr>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solidFill>
                <a:srgbClr val="000000"/>
              </a:solidFill>
            </a:endParaRPr>
          </a:p>
        </p:txBody>
      </p:sp>
      <p:sp>
        <p:nvSpPr>
          <p:cNvPr id="8" name="Text Box 5">
            <a:extLst>
              <a:ext uri="{FF2B5EF4-FFF2-40B4-BE49-F238E27FC236}">
                <a16:creationId xmlns:a16="http://schemas.microsoft.com/office/drawing/2014/main" id="{B72CEC53-6738-9F46-8FB7-05B907DFA7CB}"/>
              </a:ext>
            </a:extLst>
          </p:cNvPr>
          <p:cNvSpPr txBox="1">
            <a:spLocks noChangeArrowheads="1"/>
          </p:cNvSpPr>
          <p:nvPr/>
        </p:nvSpPr>
        <p:spPr bwMode="auto">
          <a:xfrm>
            <a:off x="2767605" y="1844675"/>
            <a:ext cx="16398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400" b="1">
                <a:solidFill>
                  <a:srgbClr val="000000"/>
                </a:solidFill>
              </a:rPr>
              <a:t>SYSTEMS</a:t>
            </a:r>
          </a:p>
        </p:txBody>
      </p:sp>
      <p:sp>
        <p:nvSpPr>
          <p:cNvPr id="9" name="Text Box 6">
            <a:extLst>
              <a:ext uri="{FF2B5EF4-FFF2-40B4-BE49-F238E27FC236}">
                <a16:creationId xmlns:a16="http://schemas.microsoft.com/office/drawing/2014/main" id="{27F6DF67-6763-F849-B0D2-573865993785}"/>
              </a:ext>
            </a:extLst>
          </p:cNvPr>
          <p:cNvSpPr txBox="1">
            <a:spLocks noChangeArrowheads="1"/>
          </p:cNvSpPr>
          <p:nvPr/>
        </p:nvSpPr>
        <p:spPr bwMode="auto">
          <a:xfrm>
            <a:off x="4058242" y="4684713"/>
            <a:ext cx="2174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400" b="1">
                <a:solidFill>
                  <a:srgbClr val="000000"/>
                </a:solidFill>
              </a:rPr>
              <a:t>PRACTICES</a:t>
            </a:r>
          </a:p>
        </p:txBody>
      </p:sp>
      <p:sp>
        <p:nvSpPr>
          <p:cNvPr id="10" name="Text Box 7">
            <a:extLst>
              <a:ext uri="{FF2B5EF4-FFF2-40B4-BE49-F238E27FC236}">
                <a16:creationId xmlns:a16="http://schemas.microsoft.com/office/drawing/2014/main" id="{7743C292-97C2-1643-AE78-25010E0E10F5}"/>
              </a:ext>
            </a:extLst>
          </p:cNvPr>
          <p:cNvSpPr txBox="1">
            <a:spLocks noChangeArrowheads="1"/>
          </p:cNvSpPr>
          <p:nvPr/>
        </p:nvSpPr>
        <p:spPr bwMode="auto">
          <a:xfrm>
            <a:off x="5925142" y="1844675"/>
            <a:ext cx="1031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400" b="1">
                <a:solidFill>
                  <a:srgbClr val="000000"/>
                </a:solidFill>
              </a:rPr>
              <a:t>DATA</a:t>
            </a:r>
          </a:p>
        </p:txBody>
      </p:sp>
      <p:grpSp>
        <p:nvGrpSpPr>
          <p:cNvPr id="11" name="Group 18">
            <a:extLst>
              <a:ext uri="{FF2B5EF4-FFF2-40B4-BE49-F238E27FC236}">
                <a16:creationId xmlns:a16="http://schemas.microsoft.com/office/drawing/2014/main" id="{B54D39DE-BE6A-8A4A-B082-C79388D31F01}"/>
              </a:ext>
            </a:extLst>
          </p:cNvPr>
          <p:cNvGrpSpPr>
            <a:grpSpLocks/>
          </p:cNvGrpSpPr>
          <p:nvPr/>
        </p:nvGrpSpPr>
        <p:grpSpPr bwMode="auto">
          <a:xfrm>
            <a:off x="213317" y="1443038"/>
            <a:ext cx="2251075" cy="1776412"/>
            <a:chOff x="454025" y="1452563"/>
            <a:chExt cx="2251075" cy="1776412"/>
          </a:xfrm>
        </p:grpSpPr>
        <p:sp>
          <p:nvSpPr>
            <p:cNvPr id="12" name="Text Box 8">
              <a:extLst>
                <a:ext uri="{FF2B5EF4-FFF2-40B4-BE49-F238E27FC236}">
                  <a16:creationId xmlns:a16="http://schemas.microsoft.com/office/drawing/2014/main" id="{829A194C-26CD-7C4B-9A73-A8C207C03338}"/>
                </a:ext>
              </a:extLst>
            </p:cNvPr>
            <p:cNvSpPr txBox="1">
              <a:spLocks noChangeArrowheads="1"/>
            </p:cNvSpPr>
            <p:nvPr/>
          </p:nvSpPr>
          <p:spPr bwMode="auto">
            <a:xfrm>
              <a:off x="454025" y="1452563"/>
              <a:ext cx="22510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400" b="1" dirty="0">
                  <a:solidFill>
                    <a:srgbClr val="000000"/>
                  </a:solidFill>
                </a:rPr>
                <a:t>Supporting</a:t>
              </a:r>
            </a:p>
            <a:p>
              <a:pPr eaLnBrk="1" hangingPunct="1">
                <a:spcBef>
                  <a:spcPct val="0"/>
                </a:spcBef>
                <a:buFontTx/>
                <a:buNone/>
              </a:pPr>
              <a:r>
                <a:rPr lang="en-US" altLang="en-US" sz="2400" b="1" dirty="0">
                  <a:solidFill>
                    <a:srgbClr val="000000"/>
                  </a:solidFill>
                </a:rPr>
                <a:t>Staff Behavior</a:t>
              </a:r>
            </a:p>
          </p:txBody>
        </p:sp>
        <p:sp>
          <p:nvSpPr>
            <p:cNvPr id="13" name="AutoShape 13">
              <a:extLst>
                <a:ext uri="{FF2B5EF4-FFF2-40B4-BE49-F238E27FC236}">
                  <a16:creationId xmlns:a16="http://schemas.microsoft.com/office/drawing/2014/main" id="{A641ACD6-2291-5C4A-864A-58DCB48E698A}"/>
                </a:ext>
              </a:extLst>
            </p:cNvPr>
            <p:cNvSpPr>
              <a:spLocks noChangeArrowheads="1"/>
            </p:cNvSpPr>
            <p:nvPr/>
          </p:nvSpPr>
          <p:spPr bwMode="auto">
            <a:xfrm flipV="1">
              <a:off x="1143000" y="2360613"/>
              <a:ext cx="814388" cy="868362"/>
            </a:xfrm>
            <a:custGeom>
              <a:avLst/>
              <a:gdLst>
                <a:gd name="T0" fmla="*/ 2147483646 w 21600"/>
                <a:gd name="T1" fmla="*/ 0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14" name="Group 21">
            <a:extLst>
              <a:ext uri="{FF2B5EF4-FFF2-40B4-BE49-F238E27FC236}">
                <a16:creationId xmlns:a16="http://schemas.microsoft.com/office/drawing/2014/main" id="{E53326E1-E3DC-5F4F-9940-EFA29829271E}"/>
              </a:ext>
            </a:extLst>
          </p:cNvPr>
          <p:cNvGrpSpPr>
            <a:grpSpLocks/>
          </p:cNvGrpSpPr>
          <p:nvPr/>
        </p:nvGrpSpPr>
        <p:grpSpPr bwMode="auto">
          <a:xfrm>
            <a:off x="7866655" y="1428750"/>
            <a:ext cx="2078037" cy="2187575"/>
            <a:chOff x="6934200" y="1417955"/>
            <a:chExt cx="2078038" cy="2187998"/>
          </a:xfrm>
        </p:grpSpPr>
        <p:sp>
          <p:nvSpPr>
            <p:cNvPr id="15" name="Text Box 9">
              <a:extLst>
                <a:ext uri="{FF2B5EF4-FFF2-40B4-BE49-F238E27FC236}">
                  <a16:creationId xmlns:a16="http://schemas.microsoft.com/office/drawing/2014/main" id="{5A0BB290-6043-C944-BBDC-C57148E580E0}"/>
                </a:ext>
              </a:extLst>
            </p:cNvPr>
            <p:cNvSpPr txBox="1">
              <a:spLocks noChangeArrowheads="1"/>
            </p:cNvSpPr>
            <p:nvPr/>
          </p:nvSpPr>
          <p:spPr bwMode="auto">
            <a:xfrm>
              <a:off x="6934200" y="1417955"/>
              <a:ext cx="2078038"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400" b="1">
                  <a:solidFill>
                    <a:srgbClr val="000000"/>
                  </a:solidFill>
                </a:rPr>
                <a:t>Supporting</a:t>
              </a:r>
            </a:p>
            <a:p>
              <a:pPr eaLnBrk="1" hangingPunct="1">
                <a:spcBef>
                  <a:spcPct val="0"/>
                </a:spcBef>
                <a:buFontTx/>
                <a:buNone/>
              </a:pPr>
              <a:r>
                <a:rPr lang="en-US" altLang="en-US" sz="2400" b="1">
                  <a:solidFill>
                    <a:srgbClr val="000000"/>
                  </a:solidFill>
                </a:rPr>
                <a:t>Decision</a:t>
              </a:r>
            </a:p>
            <a:p>
              <a:pPr eaLnBrk="1" hangingPunct="1">
                <a:spcBef>
                  <a:spcPct val="0"/>
                </a:spcBef>
                <a:buFontTx/>
                <a:buNone/>
              </a:pPr>
              <a:r>
                <a:rPr lang="en-US" altLang="en-US" sz="2400" b="1">
                  <a:solidFill>
                    <a:srgbClr val="000000"/>
                  </a:solidFill>
                </a:rPr>
                <a:t>Making</a:t>
              </a:r>
            </a:p>
          </p:txBody>
        </p:sp>
        <p:sp>
          <p:nvSpPr>
            <p:cNvPr id="16" name="AutoShape 11">
              <a:extLst>
                <a:ext uri="{FF2B5EF4-FFF2-40B4-BE49-F238E27FC236}">
                  <a16:creationId xmlns:a16="http://schemas.microsoft.com/office/drawing/2014/main" id="{0DDF8C02-9F12-704D-834E-8B2F2B4B4D02}"/>
                </a:ext>
              </a:extLst>
            </p:cNvPr>
            <p:cNvSpPr>
              <a:spLocks noChangeArrowheads="1"/>
            </p:cNvSpPr>
            <p:nvPr/>
          </p:nvSpPr>
          <p:spPr bwMode="auto">
            <a:xfrm rot="-10590488">
              <a:off x="7227508" y="2691553"/>
              <a:ext cx="762000" cy="914400"/>
            </a:xfrm>
            <a:custGeom>
              <a:avLst/>
              <a:gdLst>
                <a:gd name="T0" fmla="*/ 2147483646 w 21600"/>
                <a:gd name="T1" fmla="*/ 0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12427 w 21600"/>
                <a:gd name="T13" fmla="*/ 3046 h 21600"/>
                <a:gd name="T14" fmla="*/ 17023 w 21600"/>
                <a:gd name="T15" fmla="*/ 9112 h 21600"/>
              </a:gdLst>
              <a:ahLst/>
              <a:cxnLst>
                <a:cxn ang="T8">
                  <a:pos x="T0" y="T1"/>
                </a:cxn>
                <a:cxn ang="T9">
                  <a:pos x="T2" y="T3"/>
                </a:cxn>
                <a:cxn ang="T10">
                  <a:pos x="T4" y="T5"/>
                </a:cxn>
                <a:cxn ang="T11">
                  <a:pos x="T6" y="T7"/>
                </a:cxn>
              </a:cxnLst>
              <a:rect l="T12" t="T13" r="T14" b="T15"/>
              <a:pathLst>
                <a:path w="21600" h="21600">
                  <a:moveTo>
                    <a:pt x="21600" y="6079"/>
                  </a:moveTo>
                  <a:lnTo>
                    <a:pt x="12427" y="0"/>
                  </a:lnTo>
                  <a:lnTo>
                    <a:pt x="12427" y="3046"/>
                  </a:lnTo>
                  <a:cubicBezTo>
                    <a:pt x="5564" y="3046"/>
                    <a:pt x="0" y="7126"/>
                    <a:pt x="0" y="12158"/>
                  </a:cubicBezTo>
                  <a:lnTo>
                    <a:pt x="0" y="21600"/>
                  </a:lnTo>
                  <a:lnTo>
                    <a:pt x="6200" y="21600"/>
                  </a:lnTo>
                  <a:lnTo>
                    <a:pt x="6200" y="12158"/>
                  </a:lnTo>
                  <a:cubicBezTo>
                    <a:pt x="6200" y="10476"/>
                    <a:pt x="8988" y="9112"/>
                    <a:pt x="12427" y="9112"/>
                  </a:cubicBezTo>
                  <a:lnTo>
                    <a:pt x="12427" y="12158"/>
                  </a:lnTo>
                  <a:lnTo>
                    <a:pt x="21600" y="6079"/>
                  </a:lnTo>
                  <a:close/>
                </a:path>
              </a:pathLst>
            </a:cu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17" name="Group 25">
            <a:extLst>
              <a:ext uri="{FF2B5EF4-FFF2-40B4-BE49-F238E27FC236}">
                <a16:creationId xmlns:a16="http://schemas.microsoft.com/office/drawing/2014/main" id="{63A52C90-041D-FE4A-9B2C-4E3796D9ADEB}"/>
              </a:ext>
            </a:extLst>
          </p:cNvPr>
          <p:cNvGrpSpPr>
            <a:grpSpLocks/>
          </p:cNvGrpSpPr>
          <p:nvPr/>
        </p:nvGrpSpPr>
        <p:grpSpPr bwMode="auto">
          <a:xfrm>
            <a:off x="1462680" y="4746625"/>
            <a:ext cx="2706687" cy="1611313"/>
            <a:chOff x="1348537" y="4301032"/>
            <a:chExt cx="2706687" cy="1612100"/>
          </a:xfrm>
        </p:grpSpPr>
        <p:sp>
          <p:nvSpPr>
            <p:cNvPr id="18" name="Text Box 10">
              <a:extLst>
                <a:ext uri="{FF2B5EF4-FFF2-40B4-BE49-F238E27FC236}">
                  <a16:creationId xmlns:a16="http://schemas.microsoft.com/office/drawing/2014/main" id="{A6111DDE-BF2A-B94D-9604-BA3EC5E4C4FA}"/>
                </a:ext>
              </a:extLst>
            </p:cNvPr>
            <p:cNvSpPr txBox="1">
              <a:spLocks noChangeArrowheads="1"/>
            </p:cNvSpPr>
            <p:nvPr/>
          </p:nvSpPr>
          <p:spPr bwMode="auto">
            <a:xfrm>
              <a:off x="1348537" y="5090807"/>
              <a:ext cx="2706687"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400" b="1">
                  <a:solidFill>
                    <a:srgbClr val="000000"/>
                  </a:solidFill>
                </a:rPr>
                <a:t>Supporting</a:t>
              </a:r>
            </a:p>
            <a:p>
              <a:pPr eaLnBrk="1" hangingPunct="1">
                <a:spcBef>
                  <a:spcPct val="0"/>
                </a:spcBef>
                <a:buFontTx/>
                <a:buNone/>
              </a:pPr>
              <a:r>
                <a:rPr lang="en-US" altLang="en-US" sz="2400" b="1">
                  <a:solidFill>
                    <a:srgbClr val="000000"/>
                  </a:solidFill>
                </a:rPr>
                <a:t>Student Behavior</a:t>
              </a:r>
            </a:p>
          </p:txBody>
        </p:sp>
        <p:sp>
          <p:nvSpPr>
            <p:cNvPr id="19" name="AutoShape 12">
              <a:extLst>
                <a:ext uri="{FF2B5EF4-FFF2-40B4-BE49-F238E27FC236}">
                  <a16:creationId xmlns:a16="http://schemas.microsoft.com/office/drawing/2014/main" id="{315BF12D-2CD7-8146-B298-DB9078CC4112}"/>
                </a:ext>
              </a:extLst>
            </p:cNvPr>
            <p:cNvSpPr>
              <a:spLocks noChangeArrowheads="1"/>
            </p:cNvSpPr>
            <p:nvPr/>
          </p:nvSpPr>
          <p:spPr bwMode="auto">
            <a:xfrm rot="-56667">
              <a:off x="2169800" y="4301032"/>
              <a:ext cx="762000" cy="915988"/>
            </a:xfrm>
            <a:custGeom>
              <a:avLst/>
              <a:gdLst>
                <a:gd name="T0" fmla="*/ 2147483646 w 21600"/>
                <a:gd name="T1" fmla="*/ 0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12427 w 21600"/>
                <a:gd name="T13" fmla="*/ 3046 h 21600"/>
                <a:gd name="T14" fmla="*/ 17023 w 21600"/>
                <a:gd name="T15" fmla="*/ 9112 h 21600"/>
              </a:gdLst>
              <a:ahLst/>
              <a:cxnLst>
                <a:cxn ang="T8">
                  <a:pos x="T0" y="T1"/>
                </a:cxn>
                <a:cxn ang="T9">
                  <a:pos x="T2" y="T3"/>
                </a:cxn>
                <a:cxn ang="T10">
                  <a:pos x="T4" y="T5"/>
                </a:cxn>
                <a:cxn ang="T11">
                  <a:pos x="T6" y="T7"/>
                </a:cxn>
              </a:cxnLst>
              <a:rect l="T12" t="T13" r="T14" b="T15"/>
              <a:pathLst>
                <a:path w="21600" h="21600">
                  <a:moveTo>
                    <a:pt x="21600" y="6079"/>
                  </a:moveTo>
                  <a:lnTo>
                    <a:pt x="12427" y="0"/>
                  </a:lnTo>
                  <a:lnTo>
                    <a:pt x="12427" y="3046"/>
                  </a:lnTo>
                  <a:cubicBezTo>
                    <a:pt x="5564" y="3046"/>
                    <a:pt x="0" y="7126"/>
                    <a:pt x="0" y="12158"/>
                  </a:cubicBezTo>
                  <a:lnTo>
                    <a:pt x="0" y="21600"/>
                  </a:lnTo>
                  <a:lnTo>
                    <a:pt x="6200" y="21600"/>
                  </a:lnTo>
                  <a:lnTo>
                    <a:pt x="6200" y="12158"/>
                  </a:lnTo>
                  <a:cubicBezTo>
                    <a:pt x="6200" y="10476"/>
                    <a:pt x="8988" y="9112"/>
                    <a:pt x="12427" y="9112"/>
                  </a:cubicBezTo>
                  <a:lnTo>
                    <a:pt x="12427" y="12158"/>
                  </a:lnTo>
                  <a:lnTo>
                    <a:pt x="21600" y="6079"/>
                  </a:lnTo>
                  <a:close/>
                </a:path>
              </a:pathLst>
            </a:cu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20" name="Cloud Callout 19">
            <a:extLst>
              <a:ext uri="{FF2B5EF4-FFF2-40B4-BE49-F238E27FC236}">
                <a16:creationId xmlns:a16="http://schemas.microsoft.com/office/drawing/2014/main" id="{DC8E2D1D-2FD9-BF47-BC4D-75984DBA5888}"/>
              </a:ext>
            </a:extLst>
          </p:cNvPr>
          <p:cNvSpPr/>
          <p:nvPr/>
        </p:nvSpPr>
        <p:spPr>
          <a:xfrm>
            <a:off x="5493342" y="5068888"/>
            <a:ext cx="3806825" cy="1406525"/>
          </a:xfrm>
          <a:prstGeom prst="cloudCallout">
            <a:avLst>
              <a:gd name="adj1" fmla="val -65213"/>
              <a:gd name="adj2" fmla="val -32793"/>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buFont typeface="Arial" charset="0"/>
              <a:buChar char="•"/>
              <a:defRPr/>
            </a:pPr>
            <a:r>
              <a:rPr lang="en-US" dirty="0">
                <a:solidFill>
                  <a:srgbClr val="0000FF"/>
                </a:solidFill>
                <a:ea typeface="ＭＳ Ｐゴシック" charset="-128"/>
                <a:cs typeface="ＭＳ Ｐゴシック" charset="-128"/>
              </a:rPr>
              <a:t>  Smallest effort</a:t>
            </a:r>
          </a:p>
          <a:p>
            <a:pPr eaLnBrk="1" hangingPunct="1">
              <a:buFont typeface="Arial" charset="0"/>
              <a:buChar char="•"/>
              <a:defRPr/>
            </a:pPr>
            <a:r>
              <a:rPr lang="en-US" dirty="0">
                <a:solidFill>
                  <a:srgbClr val="0000FF"/>
                </a:solidFill>
                <a:ea typeface="ＭＳ Ｐゴシック" charset="-128"/>
                <a:cs typeface="ＭＳ Ｐゴシック" charset="-128"/>
              </a:rPr>
              <a:t>  Evidence-based</a:t>
            </a:r>
          </a:p>
          <a:p>
            <a:pPr eaLnBrk="1" hangingPunct="1">
              <a:buFont typeface="Arial" charset="0"/>
              <a:buChar char="•"/>
              <a:defRPr/>
            </a:pPr>
            <a:r>
              <a:rPr lang="en-US" dirty="0">
                <a:solidFill>
                  <a:srgbClr val="0000FF"/>
                </a:solidFill>
                <a:ea typeface="ＭＳ Ｐゴシック" charset="-128"/>
                <a:cs typeface="ＭＳ Ｐゴシック" charset="-128"/>
              </a:rPr>
              <a:t>  Biggest, durable effect</a:t>
            </a:r>
          </a:p>
        </p:txBody>
      </p:sp>
    </p:spTree>
    <p:extLst>
      <p:ext uri="{BB962C8B-B14F-4D97-AF65-F5344CB8AC3E}">
        <p14:creationId xmlns:p14="http://schemas.microsoft.com/office/powerpoint/2010/main" val="3694668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6" presetClass="emph" presetSubtype="0" fill="hold" grpId="1" nodeType="withEffect">
                                  <p:stCondLst>
                                    <p:cond delay="0"/>
                                  </p:stCondLst>
                                  <p:childTnLst>
                                    <p:animScale>
                                      <p:cBhvr>
                                        <p:cTn id="10" dur="2000" fill="hold"/>
                                        <p:tgtEl>
                                          <p:spTgt spid="20"/>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DBE11-F869-F54A-87AB-723A5B6CC605}"/>
              </a:ext>
            </a:extLst>
          </p:cNvPr>
          <p:cNvSpPr>
            <a:spLocks noGrp="1"/>
          </p:cNvSpPr>
          <p:nvPr>
            <p:ph type="title"/>
          </p:nvPr>
        </p:nvSpPr>
        <p:spPr>
          <a:xfrm>
            <a:off x="677334" y="609600"/>
            <a:ext cx="8832426" cy="1320800"/>
          </a:xfrm>
        </p:spPr>
        <p:txBody>
          <a:bodyPr>
            <a:normAutofit fontScale="90000"/>
          </a:bodyPr>
          <a:lstStyle/>
          <a:p>
            <a:r>
              <a:rPr lang="en-US" sz="4800" b="1" dirty="0">
                <a:solidFill>
                  <a:schemeClr val="accent2">
                    <a:lumMod val="50000"/>
                  </a:schemeClr>
                </a:solidFill>
              </a:rPr>
              <a:t>Core Features of Universal PBIS</a:t>
            </a:r>
          </a:p>
        </p:txBody>
      </p:sp>
      <p:sp>
        <p:nvSpPr>
          <p:cNvPr id="3" name="Content Placeholder 2">
            <a:extLst>
              <a:ext uri="{FF2B5EF4-FFF2-40B4-BE49-F238E27FC236}">
                <a16:creationId xmlns:a16="http://schemas.microsoft.com/office/drawing/2014/main" id="{03A34755-69D8-114A-AE7D-6D8F5ABB0CD3}"/>
              </a:ext>
            </a:extLst>
          </p:cNvPr>
          <p:cNvSpPr>
            <a:spLocks noGrp="1"/>
          </p:cNvSpPr>
          <p:nvPr>
            <p:ph idx="1"/>
          </p:nvPr>
        </p:nvSpPr>
        <p:spPr/>
        <p:txBody>
          <a:bodyPr>
            <a:normAutofit fontScale="77500" lnSpcReduction="20000"/>
          </a:bodyPr>
          <a:lstStyle/>
          <a:p>
            <a:pPr marL="697249" lvl="1" indent="-457200" defTabSz="457169">
              <a:lnSpc>
                <a:spcPct val="95000"/>
              </a:lnSpc>
              <a:spcBef>
                <a:spcPct val="0"/>
              </a:spcBef>
              <a:buClr>
                <a:srgbClr val="000000"/>
              </a:buClr>
              <a:buFont typeface="Wingdings" charset="2"/>
              <a:buChar char="q"/>
              <a:defRPr/>
            </a:pPr>
            <a:r>
              <a:rPr lang="en-US" sz="2800" dirty="0">
                <a:solidFill>
                  <a:srgbClr val="000000"/>
                </a:solidFill>
              </a:rPr>
              <a:t>Leadership team</a:t>
            </a:r>
          </a:p>
          <a:p>
            <a:pPr marL="697249" lvl="1" indent="-457200" defTabSz="457169">
              <a:lnSpc>
                <a:spcPct val="95000"/>
              </a:lnSpc>
              <a:spcBef>
                <a:spcPct val="0"/>
              </a:spcBef>
              <a:buClr>
                <a:srgbClr val="000000"/>
              </a:buClr>
              <a:buFont typeface="Wingdings" charset="2"/>
              <a:buChar char="q"/>
              <a:defRPr/>
            </a:pPr>
            <a:endParaRPr lang="en-US" sz="2800" dirty="0">
              <a:solidFill>
                <a:srgbClr val="000000"/>
              </a:solidFill>
            </a:endParaRPr>
          </a:p>
          <a:p>
            <a:pPr marL="697249" lvl="1" indent="-457200" defTabSz="457169">
              <a:lnSpc>
                <a:spcPct val="95000"/>
              </a:lnSpc>
              <a:spcBef>
                <a:spcPct val="0"/>
              </a:spcBef>
              <a:buClr>
                <a:srgbClr val="000000"/>
              </a:buClr>
              <a:buFont typeface="Wingdings" charset="2"/>
              <a:buChar char="q"/>
              <a:defRPr/>
            </a:pPr>
            <a:r>
              <a:rPr lang="en-US" sz="2800" dirty="0">
                <a:solidFill>
                  <a:srgbClr val="000000"/>
                </a:solidFill>
              </a:rPr>
              <a:t>Common </a:t>
            </a:r>
            <a:r>
              <a:rPr lang="en-US" sz="2800" u="sng" dirty="0">
                <a:solidFill>
                  <a:schemeClr val="accent5">
                    <a:lumMod val="60000"/>
                    <a:lumOff val="40000"/>
                  </a:schemeClr>
                </a:solidFill>
              </a:rPr>
              <a:t>purpose statement</a:t>
            </a:r>
          </a:p>
          <a:p>
            <a:pPr marL="697249" lvl="1" indent="-457200" defTabSz="457169">
              <a:lnSpc>
                <a:spcPct val="95000"/>
              </a:lnSpc>
              <a:spcBef>
                <a:spcPct val="0"/>
              </a:spcBef>
              <a:buClr>
                <a:srgbClr val="000000"/>
              </a:buClr>
              <a:buFont typeface="Wingdings" charset="2"/>
              <a:buChar char="q"/>
              <a:defRPr/>
            </a:pPr>
            <a:endParaRPr lang="en-US" sz="2800" dirty="0"/>
          </a:p>
          <a:p>
            <a:pPr marL="697249" lvl="1" indent="-457200" defTabSz="457169">
              <a:lnSpc>
                <a:spcPct val="95000"/>
              </a:lnSpc>
              <a:spcBef>
                <a:spcPct val="0"/>
              </a:spcBef>
              <a:buClr>
                <a:srgbClr val="000000"/>
              </a:buClr>
              <a:buFont typeface="Wingdings" charset="2"/>
              <a:buChar char="q"/>
              <a:defRPr/>
            </a:pPr>
            <a:r>
              <a:rPr lang="en-US" sz="2800" dirty="0">
                <a:solidFill>
                  <a:srgbClr val="000000"/>
                </a:solidFill>
              </a:rPr>
              <a:t>3-5 </a:t>
            </a:r>
            <a:r>
              <a:rPr lang="en-US" sz="2800" u="sng" dirty="0">
                <a:solidFill>
                  <a:srgbClr val="008000"/>
                </a:solidFill>
              </a:rPr>
              <a:t>positively-stated</a:t>
            </a:r>
            <a:r>
              <a:rPr lang="en-US" sz="2800" dirty="0">
                <a:solidFill>
                  <a:srgbClr val="008000"/>
                </a:solidFill>
              </a:rPr>
              <a:t> </a:t>
            </a:r>
            <a:r>
              <a:rPr lang="en-US" sz="2800" dirty="0">
                <a:solidFill>
                  <a:srgbClr val="000000"/>
                </a:solidFill>
              </a:rPr>
              <a:t>behavioral expectations</a:t>
            </a:r>
          </a:p>
          <a:p>
            <a:pPr marL="240049" lvl="1" indent="0" defTabSz="457169">
              <a:lnSpc>
                <a:spcPct val="95000"/>
              </a:lnSpc>
              <a:spcBef>
                <a:spcPct val="0"/>
              </a:spcBef>
              <a:buClr>
                <a:srgbClr val="000000"/>
              </a:buClr>
              <a:buNone/>
              <a:defRPr/>
            </a:pPr>
            <a:endParaRPr lang="en-US" sz="2800" dirty="0"/>
          </a:p>
          <a:p>
            <a:pPr marL="697249" lvl="1" indent="-457200" defTabSz="457169">
              <a:lnSpc>
                <a:spcPct val="95000"/>
              </a:lnSpc>
              <a:spcBef>
                <a:spcPct val="0"/>
              </a:spcBef>
              <a:buClr>
                <a:srgbClr val="000000"/>
              </a:buClr>
              <a:buFont typeface="Wingdings" charset="2"/>
              <a:buChar char="q"/>
              <a:defRPr/>
            </a:pPr>
            <a:r>
              <a:rPr lang="en-US" sz="2800" dirty="0">
                <a:solidFill>
                  <a:srgbClr val="000000"/>
                </a:solidFill>
              </a:rPr>
              <a:t>Systems for </a:t>
            </a:r>
            <a:r>
              <a:rPr lang="en-US" sz="2800" u="sng" dirty="0">
                <a:solidFill>
                  <a:srgbClr val="333399"/>
                </a:solidFill>
              </a:rPr>
              <a:t>teaching</a:t>
            </a:r>
            <a:r>
              <a:rPr lang="en-US" sz="2800" dirty="0">
                <a:solidFill>
                  <a:srgbClr val="000000"/>
                </a:solidFill>
              </a:rPr>
              <a:t> behavioral expectations</a:t>
            </a:r>
          </a:p>
          <a:p>
            <a:pPr marL="697249" lvl="1" indent="-457200" defTabSz="457169">
              <a:lnSpc>
                <a:spcPct val="95000"/>
              </a:lnSpc>
              <a:spcBef>
                <a:spcPct val="0"/>
              </a:spcBef>
              <a:buClr>
                <a:srgbClr val="000000"/>
              </a:buClr>
              <a:buFont typeface="Wingdings" charset="2"/>
              <a:buChar char="q"/>
              <a:defRPr/>
            </a:pPr>
            <a:endParaRPr lang="en-US" sz="2800" dirty="0"/>
          </a:p>
          <a:p>
            <a:pPr marL="697249" lvl="1" indent="-457200" defTabSz="457169">
              <a:lnSpc>
                <a:spcPct val="95000"/>
              </a:lnSpc>
              <a:spcBef>
                <a:spcPct val="0"/>
              </a:spcBef>
              <a:buClr>
                <a:srgbClr val="000000"/>
              </a:buClr>
              <a:buFont typeface="Wingdings" charset="2"/>
              <a:buChar char="q"/>
              <a:defRPr/>
            </a:pPr>
            <a:r>
              <a:rPr lang="en-US" sz="2800" dirty="0">
                <a:solidFill>
                  <a:srgbClr val="000000"/>
                </a:solidFill>
              </a:rPr>
              <a:t>Systems for </a:t>
            </a:r>
            <a:r>
              <a:rPr lang="en-US" sz="2800" u="sng" dirty="0">
                <a:solidFill>
                  <a:srgbClr val="F0231D"/>
                </a:solidFill>
              </a:rPr>
              <a:t>acknowledging</a:t>
            </a:r>
            <a:r>
              <a:rPr lang="en-US" sz="2800" dirty="0">
                <a:solidFill>
                  <a:srgbClr val="000000"/>
                </a:solidFill>
              </a:rPr>
              <a:t> and rewarding behavioral expectations</a:t>
            </a:r>
          </a:p>
          <a:p>
            <a:pPr marL="240049" lvl="1" indent="0" defTabSz="457169">
              <a:lnSpc>
                <a:spcPct val="95000"/>
              </a:lnSpc>
              <a:spcBef>
                <a:spcPct val="0"/>
              </a:spcBef>
              <a:buClr>
                <a:srgbClr val="000000"/>
              </a:buClr>
              <a:buNone/>
              <a:defRPr/>
            </a:pPr>
            <a:endParaRPr lang="en-US" sz="2800" dirty="0"/>
          </a:p>
          <a:p>
            <a:pPr marL="697249" lvl="1" indent="-457200" defTabSz="457169">
              <a:lnSpc>
                <a:spcPct val="95000"/>
              </a:lnSpc>
              <a:spcBef>
                <a:spcPct val="0"/>
              </a:spcBef>
              <a:buClr>
                <a:srgbClr val="000000"/>
              </a:buClr>
              <a:buFont typeface="Wingdings" charset="2"/>
              <a:buChar char="q"/>
              <a:defRPr/>
            </a:pPr>
            <a:r>
              <a:rPr lang="en-US" sz="2800" dirty="0">
                <a:solidFill>
                  <a:srgbClr val="000000"/>
                </a:solidFill>
              </a:rPr>
              <a:t>Systems for </a:t>
            </a:r>
            <a:r>
              <a:rPr lang="en-US" sz="2800" u="sng" dirty="0">
                <a:solidFill>
                  <a:srgbClr val="660066"/>
                </a:solidFill>
              </a:rPr>
              <a:t>discouraging</a:t>
            </a:r>
            <a:r>
              <a:rPr lang="en-US" sz="2800" dirty="0">
                <a:solidFill>
                  <a:srgbClr val="000000"/>
                </a:solidFill>
              </a:rPr>
              <a:t> problem behaviors</a:t>
            </a:r>
          </a:p>
          <a:p>
            <a:pPr marL="697249" lvl="1" indent="-457200" defTabSz="457169">
              <a:lnSpc>
                <a:spcPct val="95000"/>
              </a:lnSpc>
              <a:spcBef>
                <a:spcPct val="0"/>
              </a:spcBef>
              <a:buClr>
                <a:srgbClr val="000000"/>
              </a:buClr>
              <a:buFont typeface="Wingdings" charset="2"/>
              <a:buChar char="q"/>
              <a:defRPr/>
            </a:pPr>
            <a:endParaRPr lang="en-US" sz="2800" dirty="0"/>
          </a:p>
          <a:p>
            <a:pPr marL="697249" lvl="1" indent="-457200" defTabSz="457169">
              <a:lnSpc>
                <a:spcPct val="95000"/>
              </a:lnSpc>
              <a:spcBef>
                <a:spcPct val="0"/>
              </a:spcBef>
              <a:buClr>
                <a:srgbClr val="000000"/>
              </a:buClr>
              <a:buFont typeface="Wingdings" charset="2"/>
              <a:buChar char="q"/>
              <a:defRPr/>
            </a:pPr>
            <a:r>
              <a:rPr lang="en-US" sz="2800" u="sng" dirty="0">
                <a:solidFill>
                  <a:srgbClr val="FF6600"/>
                </a:solidFill>
              </a:rPr>
              <a:t>Data management systems</a:t>
            </a:r>
          </a:p>
        </p:txBody>
      </p:sp>
      <p:grpSp>
        <p:nvGrpSpPr>
          <p:cNvPr id="7" name="Group 6">
            <a:extLst>
              <a:ext uri="{FF2B5EF4-FFF2-40B4-BE49-F238E27FC236}">
                <a16:creationId xmlns:a16="http://schemas.microsoft.com/office/drawing/2014/main" id="{CEA1B5C3-97A1-5548-AC51-A2A0EB34BEA8}"/>
              </a:ext>
            </a:extLst>
          </p:cNvPr>
          <p:cNvGrpSpPr/>
          <p:nvPr/>
        </p:nvGrpSpPr>
        <p:grpSpPr>
          <a:xfrm>
            <a:off x="7132320" y="3038621"/>
            <a:ext cx="5046909" cy="2757267"/>
            <a:chOff x="7132320" y="3038621"/>
            <a:chExt cx="5046909" cy="2757267"/>
          </a:xfrm>
        </p:grpSpPr>
        <p:sp>
          <p:nvSpPr>
            <p:cNvPr id="4" name="Right Brace 3">
              <a:extLst>
                <a:ext uri="{FF2B5EF4-FFF2-40B4-BE49-F238E27FC236}">
                  <a16:creationId xmlns:a16="http://schemas.microsoft.com/office/drawing/2014/main" id="{6B0C5C70-1606-D844-832E-6B6407E84C6D}"/>
                </a:ext>
              </a:extLst>
            </p:cNvPr>
            <p:cNvSpPr/>
            <p:nvPr/>
          </p:nvSpPr>
          <p:spPr>
            <a:xfrm>
              <a:off x="7132320" y="3038621"/>
              <a:ext cx="2377440" cy="2757267"/>
            </a:xfrm>
            <a:prstGeom prst="rightBrace">
              <a:avLst/>
            </a:prstGeom>
            <a:ln w="571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Oval 4">
              <a:extLst>
                <a:ext uri="{FF2B5EF4-FFF2-40B4-BE49-F238E27FC236}">
                  <a16:creationId xmlns:a16="http://schemas.microsoft.com/office/drawing/2014/main" id="{3C5F32AB-C2B3-3040-9373-77263E49DFA1}"/>
                </a:ext>
              </a:extLst>
            </p:cNvPr>
            <p:cNvSpPr/>
            <p:nvPr/>
          </p:nvSpPr>
          <p:spPr>
            <a:xfrm>
              <a:off x="9509760" y="3038621"/>
              <a:ext cx="2669469" cy="2757267"/>
            </a:xfrm>
            <a:prstGeom prst="ellipse">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5DEFAC6-5600-1444-8A41-1EFED7344543}"/>
                </a:ext>
              </a:extLst>
            </p:cNvPr>
            <p:cNvSpPr txBox="1"/>
            <p:nvPr/>
          </p:nvSpPr>
          <p:spPr>
            <a:xfrm>
              <a:off x="9789417" y="3632424"/>
              <a:ext cx="2110154" cy="1569660"/>
            </a:xfrm>
            <a:prstGeom prst="rect">
              <a:avLst/>
            </a:prstGeom>
            <a:noFill/>
          </p:spPr>
          <p:txBody>
            <a:bodyPr wrap="square" rtlCol="0">
              <a:spAutoFit/>
            </a:bodyPr>
            <a:lstStyle/>
            <a:p>
              <a:pPr algn="ctr"/>
              <a:r>
                <a:rPr lang="en-US" sz="2400" b="1" dirty="0">
                  <a:solidFill>
                    <a:schemeClr val="bg1"/>
                  </a:solidFill>
                </a:rPr>
                <a:t>Improve consistency and predictability</a:t>
              </a:r>
            </a:p>
          </p:txBody>
        </p:sp>
      </p:grpSp>
    </p:spTree>
    <p:extLst>
      <p:ext uri="{BB962C8B-B14F-4D97-AF65-F5344CB8AC3E}">
        <p14:creationId xmlns:p14="http://schemas.microsoft.com/office/powerpoint/2010/main" val="1814065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F92BA-D747-3343-902A-01494BF57175}"/>
              </a:ext>
            </a:extLst>
          </p:cNvPr>
          <p:cNvSpPr>
            <a:spLocks noGrp="1"/>
          </p:cNvSpPr>
          <p:nvPr>
            <p:ph type="title"/>
          </p:nvPr>
        </p:nvSpPr>
        <p:spPr>
          <a:xfrm>
            <a:off x="677334" y="609600"/>
            <a:ext cx="8832426" cy="1320800"/>
          </a:xfrm>
        </p:spPr>
        <p:txBody>
          <a:bodyPr>
            <a:normAutofit/>
          </a:bodyPr>
          <a:lstStyle/>
          <a:p>
            <a:r>
              <a:rPr lang="en-US" sz="4300" b="1" dirty="0">
                <a:solidFill>
                  <a:schemeClr val="accent2">
                    <a:lumMod val="50000"/>
                  </a:schemeClr>
                </a:solidFill>
              </a:rPr>
              <a:t>What are Restorative Practices?</a:t>
            </a:r>
          </a:p>
        </p:txBody>
      </p:sp>
      <p:sp>
        <p:nvSpPr>
          <p:cNvPr id="3" name="Content Placeholder 2">
            <a:extLst>
              <a:ext uri="{FF2B5EF4-FFF2-40B4-BE49-F238E27FC236}">
                <a16:creationId xmlns:a16="http://schemas.microsoft.com/office/drawing/2014/main" id="{005881F5-C1F5-7040-8477-69D5150A2E63}"/>
              </a:ext>
            </a:extLst>
          </p:cNvPr>
          <p:cNvSpPr>
            <a:spLocks noGrp="1"/>
          </p:cNvSpPr>
          <p:nvPr>
            <p:ph idx="1"/>
          </p:nvPr>
        </p:nvSpPr>
        <p:spPr>
          <a:xfrm>
            <a:off x="677334" y="1930400"/>
            <a:ext cx="9155983" cy="4423091"/>
          </a:xfrm>
        </p:spPr>
        <p:txBody>
          <a:bodyPr>
            <a:normAutofit lnSpcReduction="10000"/>
          </a:bodyPr>
          <a:lstStyle/>
          <a:p>
            <a:r>
              <a:rPr lang="en-US" sz="2800" dirty="0"/>
              <a:t>Proactively build healthy school climates by creating space for people to understand one another and develop relationships</a:t>
            </a:r>
          </a:p>
          <a:p>
            <a:r>
              <a:rPr lang="en-US" sz="2800" dirty="0"/>
              <a:t>Meaningful opportunities for social engagement that foster empathy and mutual responsibility for the well-being of individuals and community</a:t>
            </a:r>
          </a:p>
          <a:p>
            <a:r>
              <a:rPr lang="en-US" sz="2800" dirty="0"/>
              <a:t>When things go wrong, engaging those affected and creating space so that individuals and communities can identify, understand, and address harms and needs in order for all to heal</a:t>
            </a:r>
          </a:p>
        </p:txBody>
      </p:sp>
      <p:sp>
        <p:nvSpPr>
          <p:cNvPr id="4" name="Rectangle 3">
            <a:extLst>
              <a:ext uri="{FF2B5EF4-FFF2-40B4-BE49-F238E27FC236}">
                <a16:creationId xmlns:a16="http://schemas.microsoft.com/office/drawing/2014/main" id="{6BAEA548-6FCE-5F44-88A0-DF5E68A6EBB3}"/>
              </a:ext>
            </a:extLst>
          </p:cNvPr>
          <p:cNvSpPr/>
          <p:nvPr/>
        </p:nvSpPr>
        <p:spPr>
          <a:xfrm>
            <a:off x="2816739" y="6399014"/>
            <a:ext cx="5776518" cy="369332"/>
          </a:xfrm>
          <a:prstGeom prst="rect">
            <a:avLst/>
          </a:prstGeom>
        </p:spPr>
        <p:txBody>
          <a:bodyPr wrap="none">
            <a:spAutoFit/>
          </a:bodyPr>
          <a:lstStyle/>
          <a:p>
            <a:r>
              <a:rPr lang="en-US" dirty="0">
                <a:hlinkClick r:id="rId3"/>
              </a:rPr>
              <a:t>Whole School Restorative Approaches Resource Guide</a:t>
            </a:r>
            <a:r>
              <a:rPr lang="en-US" dirty="0"/>
              <a:t> </a:t>
            </a:r>
          </a:p>
        </p:txBody>
      </p:sp>
    </p:spTree>
    <p:extLst>
      <p:ext uri="{BB962C8B-B14F-4D97-AF65-F5344CB8AC3E}">
        <p14:creationId xmlns:p14="http://schemas.microsoft.com/office/powerpoint/2010/main" val="1849368675"/>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{692237C6-8517-EB4C-B1F3-CD0EF12202C1}tf10001060</Template>
  <TotalTime>8430</TotalTime>
  <Words>1802</Words>
  <Application>Microsoft Macintosh PowerPoint</Application>
  <PresentationFormat>Widescreen</PresentationFormat>
  <Paragraphs>274</Paragraphs>
  <Slides>34</Slides>
  <Notes>13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34</vt:i4>
      </vt:variant>
    </vt:vector>
  </HeadingPairs>
  <TitlesOfParts>
    <vt:vector size="44" baseType="lpstr">
      <vt:lpstr>ＭＳ Ｐゴシック</vt:lpstr>
      <vt:lpstr>Arial</vt:lpstr>
      <vt:lpstr>Calibri</vt:lpstr>
      <vt:lpstr>Cambria</vt:lpstr>
      <vt:lpstr>Symbol</vt:lpstr>
      <vt:lpstr>Times New Roman</vt:lpstr>
      <vt:lpstr>Trebuchet MS</vt:lpstr>
      <vt:lpstr>Wingdings</vt:lpstr>
      <vt:lpstr>Wingdings 3</vt:lpstr>
      <vt:lpstr>Facet</vt:lpstr>
      <vt:lpstr>Restorative Practices  within a PBIS Framework</vt:lpstr>
      <vt:lpstr>Agenda</vt:lpstr>
      <vt:lpstr>Introductions</vt:lpstr>
      <vt:lpstr>Acknowledgements</vt:lpstr>
      <vt:lpstr>PowerPoint Presentation</vt:lpstr>
      <vt:lpstr>Who Benefits from PBIS?</vt:lpstr>
      <vt:lpstr>PBIS Sustainability</vt:lpstr>
      <vt:lpstr>Core Features of Universal PBIS</vt:lpstr>
      <vt:lpstr>What are Restorative Practices?</vt:lpstr>
      <vt:lpstr>Big Idea:</vt:lpstr>
      <vt:lpstr>Outcomes and Indicators</vt:lpstr>
      <vt:lpstr>Core Principles of RP</vt:lpstr>
      <vt:lpstr>Reflection:</vt:lpstr>
      <vt:lpstr>Reflection:  What resonates with you in these core principles? How might you incorporate these principles into Universal PBIS? How might this apply at the staff level?</vt:lpstr>
      <vt:lpstr>Core Features of Universal PBIS: What do these look like with RP lens?</vt:lpstr>
      <vt:lpstr>Shifting Practices/Policies/Procedures</vt:lpstr>
      <vt:lpstr>Not Instead of, But Rather, Complementary</vt:lpstr>
      <vt:lpstr>PowerPoint Presentation</vt:lpstr>
      <vt:lpstr>Alignment of PBIS and RP</vt:lpstr>
      <vt:lpstr>Goals of PBIS and RP</vt:lpstr>
      <vt:lpstr>Using PBIS Framework to Sustain RP</vt:lpstr>
      <vt:lpstr>Why a Systems Approach?</vt:lpstr>
      <vt:lpstr>Cautions</vt:lpstr>
      <vt:lpstr>Turn and Talk:  1) If your school implementing PBIS + RP,  what does it look like?   2) If you aren’t implementing RP,  what steps would you need to take to become more restorative? Do you have administrative/staff/family buy-in/resources/support to move in this direction? What barriers do you foresee?</vt:lpstr>
      <vt:lpstr>Highgate: Why implement PBIS and RP together? Why not choose one?</vt:lpstr>
      <vt:lpstr>Highgate: Why implement PBIS and RP together? Why not choose one?</vt:lpstr>
      <vt:lpstr>Georgia Elementary/Middle School</vt:lpstr>
      <vt:lpstr>Barnet School</vt:lpstr>
      <vt:lpstr>Tier I  Community-Building Circle</vt:lpstr>
      <vt:lpstr>What is your WHY?</vt:lpstr>
      <vt:lpstr>Where can you learn more about this topic?  - Oct. 24th – full day training with Jon Kidde - December 6th – The Restorative Classroom training with Annie O’Shaughnessy - VTPBIS Coaching with Jon Kidde - BEST/MTSS Summer Institute (likely)  </vt:lpstr>
      <vt:lpstr>Reflection (3, 2, 1):  What are three new things you learned?  What are two questions you have?  What is one thing you will do differently  this school year?</vt:lpstr>
      <vt:lpstr>What questions do you have?</vt:lpstr>
      <vt:lpstr>Resources</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Restorative Practices in a PBIS School </dc:title>
  <dc:creator>Microsoft Office User</dc:creator>
  <cp:lastModifiedBy>Microsoft Office User</cp:lastModifiedBy>
  <cp:revision>66</cp:revision>
  <dcterms:created xsi:type="dcterms:W3CDTF">2018-07-23T19:11:00Z</dcterms:created>
  <dcterms:modified xsi:type="dcterms:W3CDTF">2018-10-09T01:34:36Z</dcterms:modified>
</cp:coreProperties>
</file>