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4"/>
  </p:sldMasterIdLst>
  <p:notesMasterIdLst>
    <p:notesMasterId r:id="rId41"/>
  </p:notesMasterIdLst>
  <p:handoutMasterIdLst>
    <p:handoutMasterId r:id="rId42"/>
  </p:handoutMasterIdLst>
  <p:sldIdLst>
    <p:sldId id="257" r:id="rId5"/>
    <p:sldId id="1626" r:id="rId6"/>
    <p:sldId id="266" r:id="rId7"/>
    <p:sldId id="402" r:id="rId8"/>
    <p:sldId id="1628" r:id="rId9"/>
    <p:sldId id="262" r:id="rId10"/>
    <p:sldId id="812" r:id="rId11"/>
    <p:sldId id="1627" r:id="rId12"/>
    <p:sldId id="1570" r:id="rId13"/>
    <p:sldId id="1571" r:id="rId14"/>
    <p:sldId id="268" r:id="rId15"/>
    <p:sldId id="1587" r:id="rId16"/>
    <p:sldId id="272" r:id="rId17"/>
    <p:sldId id="1594" r:id="rId18"/>
    <p:sldId id="1572" r:id="rId19"/>
    <p:sldId id="275" r:id="rId20"/>
    <p:sldId id="1544" r:id="rId21"/>
    <p:sldId id="280" r:id="rId22"/>
    <p:sldId id="285" r:id="rId23"/>
    <p:sldId id="471" r:id="rId24"/>
    <p:sldId id="281" r:id="rId25"/>
    <p:sldId id="282" r:id="rId26"/>
    <p:sldId id="1546" r:id="rId27"/>
    <p:sldId id="415" r:id="rId28"/>
    <p:sldId id="416" r:id="rId29"/>
    <p:sldId id="1580" r:id="rId30"/>
    <p:sldId id="286" r:id="rId31"/>
    <p:sldId id="1576" r:id="rId32"/>
    <p:sldId id="287" r:id="rId33"/>
    <p:sldId id="1595" r:id="rId34"/>
    <p:sldId id="288" r:id="rId35"/>
    <p:sldId id="1565" r:id="rId36"/>
    <p:sldId id="289" r:id="rId37"/>
    <p:sldId id="1581" r:id="rId38"/>
    <p:sldId id="350" r:id="rId39"/>
    <p:sldId id="485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8"/>
    <p:restoredTop sz="78843"/>
  </p:normalViewPr>
  <p:slideViewPr>
    <p:cSldViewPr snapToGrid="0" snapToObjects="1">
      <p:cViewPr varScale="1">
        <p:scale>
          <a:sx n="72" d="100"/>
          <a:sy n="72" d="100"/>
        </p:scale>
        <p:origin x="1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42A92-34BA-43FB-A71C-4662C2E765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A7139-1D86-4A09-989B-6E4130EDE124}" type="parTrans" cxnId="{309D81F5-77D7-4BBC-A5CB-E6BFEE794652}">
      <dgm:prSet/>
      <dgm:spPr/>
      <dgm:t>
        <a:bodyPr/>
        <a:lstStyle/>
        <a:p>
          <a:endParaRPr lang="en-US"/>
        </a:p>
      </dgm:t>
    </dgm:pt>
    <dgm:pt modelId="{E1BF16E8-20F3-41F1-AA1E-B4275E1851B4}">
      <dgm:prSet custT="1"/>
      <dgm:spPr/>
      <dgm:t>
        <a:bodyPr/>
        <a:lstStyle/>
        <a:p>
          <a:pPr rtl="0"/>
          <a:r>
            <a:rPr lang="en-US" sz="2400" b="0">
              <a:solidFill>
                <a:schemeClr val="tx1"/>
              </a:solidFill>
              <a:latin typeface="+mn-lt"/>
            </a:rPr>
            <a:t>A process for using data to make decisions:</a:t>
          </a:r>
        </a:p>
      </dgm:t>
    </dgm:pt>
    <dgm:pt modelId="{686E62ED-C50A-43B0-A065-2AEC238075D9}" type="parTrans" cxnId="{C5D74A33-7410-45AD-8C80-8E66A7BF7B28}">
      <dgm:prSet/>
      <dgm:spPr/>
      <dgm:t>
        <a:bodyPr/>
        <a:lstStyle/>
        <a:p>
          <a:endParaRPr lang="en-US"/>
        </a:p>
      </dgm:t>
    </dgm:pt>
    <dgm:pt modelId="{EA0CEEFA-0760-43B5-9C17-609F948947D1}">
      <dgm:prSet custT="1"/>
      <dgm:spPr/>
      <dgm:t>
        <a:bodyPr/>
        <a:lstStyle/>
        <a:p>
          <a:pPr rtl="0"/>
          <a:r>
            <a:rPr lang="en-US" sz="2000" b="0">
              <a:solidFill>
                <a:schemeClr val="tx1"/>
              </a:solidFill>
              <a:latin typeface="+mn-lt"/>
            </a:rPr>
            <a:t>Formal problem-solving steps that a group can use to build and implement solutions.</a:t>
          </a:r>
        </a:p>
      </dgm:t>
    </dgm:pt>
    <dgm:pt modelId="{9AA6D83F-5564-4B11-8EDF-06DEC3D712DB}" type="sibTrans" cxnId="{C5D74A33-7410-45AD-8C80-8E66A7BF7B28}">
      <dgm:prSet/>
      <dgm:spPr/>
      <dgm:t>
        <a:bodyPr/>
        <a:lstStyle/>
        <a:p>
          <a:endParaRPr lang="en-US"/>
        </a:p>
      </dgm:t>
    </dgm:pt>
    <dgm:pt modelId="{B89177BD-A629-48DF-8036-557F39B31FD6}" type="parTrans" cxnId="{6336C20E-AC6D-4D0B-BD57-21937DA00E9E}">
      <dgm:prSet/>
      <dgm:spPr/>
      <dgm:t>
        <a:bodyPr/>
        <a:lstStyle/>
        <a:p>
          <a:endParaRPr lang="en-US"/>
        </a:p>
      </dgm:t>
    </dgm:pt>
    <dgm:pt modelId="{ED09E941-D3BF-48DB-8A71-7286FF971F58}">
      <dgm:prSet custT="1"/>
      <dgm:spPr/>
      <dgm:t>
        <a:bodyPr/>
        <a:lstStyle/>
        <a:p>
          <a:pPr rtl="0"/>
          <a:endParaRPr lang="en-US" sz="2000" b="0">
            <a:solidFill>
              <a:schemeClr val="tx1"/>
            </a:solidFill>
            <a:latin typeface="+mn-lt"/>
          </a:endParaRPr>
        </a:p>
      </dgm:t>
    </dgm:pt>
    <dgm:pt modelId="{23F46B4D-1614-4CD4-9B38-FFB19F466EEF}" type="sibTrans" cxnId="{6336C20E-AC6D-4D0B-BD57-21937DA00E9E}">
      <dgm:prSet/>
      <dgm:spPr/>
      <dgm:t>
        <a:bodyPr/>
        <a:lstStyle/>
        <a:p>
          <a:endParaRPr lang="en-US"/>
        </a:p>
      </dgm:t>
    </dgm:pt>
    <dgm:pt modelId="{DA216CAC-8A57-4642-AB2B-D43B3D2F9AEB}" type="parTrans" cxnId="{01C4B086-ED17-4A59-88AD-D36BC5C522D8}">
      <dgm:prSet/>
      <dgm:spPr/>
      <dgm:t>
        <a:bodyPr/>
        <a:lstStyle/>
        <a:p>
          <a:endParaRPr lang="en-US"/>
        </a:p>
      </dgm:t>
    </dgm:pt>
    <dgm:pt modelId="{B9B242B9-0026-4AD3-BA74-957C08165AE2}">
      <dgm:prSet custT="1"/>
      <dgm:spPr/>
      <dgm:t>
        <a:bodyPr/>
        <a:lstStyle/>
        <a:p>
          <a:pPr rtl="0"/>
          <a:r>
            <a:rPr lang="en-US" sz="2000" b="0">
              <a:solidFill>
                <a:schemeClr val="tx1"/>
              </a:solidFill>
              <a:latin typeface="+mn-lt"/>
            </a:rPr>
            <a:t>Access to the right information at the right time in the right format</a:t>
          </a:r>
        </a:p>
      </dgm:t>
    </dgm:pt>
    <dgm:pt modelId="{741B1020-1E0B-45A2-BD5E-60F8B4D97047}" type="sibTrans" cxnId="{01C4B086-ED17-4A59-88AD-D36BC5C522D8}">
      <dgm:prSet/>
      <dgm:spPr/>
      <dgm:t>
        <a:bodyPr/>
        <a:lstStyle/>
        <a:p>
          <a:endParaRPr lang="en-US"/>
        </a:p>
      </dgm:t>
    </dgm:pt>
    <dgm:pt modelId="{429B59CA-03FA-4F43-8327-5DB40D6321EC}" type="sibTrans" cxnId="{309D81F5-77D7-4BBC-A5CB-E6BFEE794652}">
      <dgm:prSet/>
      <dgm:spPr/>
      <dgm:t>
        <a:bodyPr/>
        <a:lstStyle/>
        <a:p>
          <a:endParaRPr lang="en-US"/>
        </a:p>
      </dgm:t>
    </dgm:pt>
    <dgm:pt modelId="{B41BB460-E07F-44E6-BFF4-76E8C74A0694}" type="parTrans" cxnId="{E6ED6825-C272-405B-AE35-7727D7124B84}">
      <dgm:prSet/>
      <dgm:spPr/>
      <dgm:t>
        <a:bodyPr/>
        <a:lstStyle/>
        <a:p>
          <a:endParaRPr lang="en-US"/>
        </a:p>
      </dgm:t>
    </dgm:pt>
    <dgm:pt modelId="{23FD1307-AAF1-4351-8D00-8667A2BBD816}">
      <dgm:prSet custT="1"/>
      <dgm:spPr/>
      <dgm:t>
        <a:bodyPr/>
        <a:lstStyle/>
        <a:p>
          <a:pPr rtl="0"/>
          <a:r>
            <a:rPr lang="en-US" sz="2400" b="0">
              <a:solidFill>
                <a:schemeClr val="tx1"/>
              </a:solidFill>
              <a:latin typeface="+mn-lt"/>
            </a:rPr>
            <a:t>A structured meeting process</a:t>
          </a:r>
        </a:p>
      </dgm:t>
    </dgm:pt>
    <dgm:pt modelId="{596F8192-B673-4C74-B4C1-6D51214D1AF0}" type="parTrans" cxnId="{96CFDF21-08E7-4F2F-B473-192750F9BD2D}">
      <dgm:prSet/>
      <dgm:spPr/>
      <dgm:t>
        <a:bodyPr/>
        <a:lstStyle/>
        <a:p>
          <a:endParaRPr lang="en-US"/>
        </a:p>
      </dgm:t>
    </dgm:pt>
    <dgm:pt modelId="{8D5F199D-7BBB-4F4D-8E61-F2ABAD8FC1E5}">
      <dgm:prSet custT="1"/>
      <dgm:spPr/>
      <dgm:t>
        <a:bodyPr/>
        <a:lstStyle/>
        <a:p>
          <a:pPr rtl="0"/>
          <a:r>
            <a:rPr lang="en-US" sz="2000" b="0" i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Formal roles (facilitator, recorder, data analyst)</a:t>
          </a:r>
        </a:p>
      </dgm:t>
    </dgm:pt>
    <dgm:pt modelId="{97AE9EBD-AE90-4F0C-87F6-EA83EEAC695C}" type="sibTrans" cxnId="{96CFDF21-08E7-4F2F-B473-192750F9BD2D}">
      <dgm:prSet/>
      <dgm:spPr/>
      <dgm:t>
        <a:bodyPr/>
        <a:lstStyle/>
        <a:p>
          <a:endParaRPr lang="en-US"/>
        </a:p>
      </dgm:t>
    </dgm:pt>
    <dgm:pt modelId="{FBFADFA7-D164-4F99-AFE2-EDC0A6475291}" type="parTrans" cxnId="{B0F5C0B5-CCC1-4B7E-AB50-4C55921226ED}">
      <dgm:prSet/>
      <dgm:spPr/>
      <dgm:t>
        <a:bodyPr/>
        <a:lstStyle/>
        <a:p>
          <a:endParaRPr lang="en-US"/>
        </a:p>
      </dgm:t>
    </dgm:pt>
    <dgm:pt modelId="{F18D59E3-5FF7-4BA6-92BA-596399A364D6}">
      <dgm:prSet custT="1"/>
      <dgm:spPr/>
      <dgm:t>
        <a:bodyPr/>
        <a:lstStyle/>
        <a:p>
          <a:pPr rtl="0"/>
          <a:r>
            <a:rPr lang="en-US" sz="2000" b="0" i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Specific expectations (before, during &amp; after meetings)</a:t>
          </a:r>
        </a:p>
      </dgm:t>
    </dgm:pt>
    <dgm:pt modelId="{73897173-2D5C-49AC-8210-5FE3BC29F463}" type="sibTrans" cxnId="{B0F5C0B5-CCC1-4B7E-AB50-4C55921226ED}">
      <dgm:prSet/>
      <dgm:spPr/>
      <dgm:t>
        <a:bodyPr/>
        <a:lstStyle/>
        <a:p>
          <a:endParaRPr lang="en-US"/>
        </a:p>
      </dgm:t>
    </dgm:pt>
    <dgm:pt modelId="{91B1F7F1-53F4-49F6-961C-66DB4958D24A}" type="parTrans" cxnId="{0C9A0D88-80A3-4E4F-8E1C-AA4C34BE8A20}">
      <dgm:prSet/>
      <dgm:spPr/>
      <dgm:t>
        <a:bodyPr/>
        <a:lstStyle/>
        <a:p>
          <a:endParaRPr lang="en-US"/>
        </a:p>
      </dgm:t>
    </dgm:pt>
    <dgm:pt modelId="{90223386-7401-48B0-9A96-5A30117030EE}">
      <dgm:prSet custT="1"/>
      <dgm:spPr/>
      <dgm:t>
        <a:bodyPr/>
        <a:lstStyle/>
        <a:p>
          <a:pPr rtl="0"/>
          <a:r>
            <a:rPr lang="en-US" sz="2000" b="0" i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Access and use of data</a:t>
          </a:r>
        </a:p>
      </dgm:t>
    </dgm:pt>
    <dgm:pt modelId="{C8C87A9D-B343-4766-8456-0782A6B59364}" type="sibTrans" cxnId="{0C9A0D88-80A3-4E4F-8E1C-AA4C34BE8A20}">
      <dgm:prSet/>
      <dgm:spPr/>
      <dgm:t>
        <a:bodyPr/>
        <a:lstStyle/>
        <a:p>
          <a:endParaRPr lang="en-US"/>
        </a:p>
      </dgm:t>
    </dgm:pt>
    <dgm:pt modelId="{EC627A80-71DF-4E49-B612-82918337352F}" type="parTrans" cxnId="{8D37B60E-A247-4E30-B5B9-DB3BF60E77B3}">
      <dgm:prSet/>
      <dgm:spPr/>
      <dgm:t>
        <a:bodyPr/>
        <a:lstStyle/>
        <a:p>
          <a:endParaRPr lang="en-US"/>
        </a:p>
      </dgm:t>
    </dgm:pt>
    <dgm:pt modelId="{AAD2D148-E72B-4EEE-ADD8-420C7BD8652D}">
      <dgm:prSet custT="1"/>
      <dgm:spPr/>
      <dgm:t>
        <a:bodyPr/>
        <a:lstStyle/>
        <a:p>
          <a:pPr rtl="0"/>
          <a:r>
            <a:rPr lang="en-US" sz="2000" b="0" i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Use of electronic and projected meeting minutes </a:t>
          </a:r>
        </a:p>
      </dgm:t>
    </dgm:pt>
    <dgm:pt modelId="{08CD0AA3-4F43-4B09-9124-4D46F38A4366}" type="sibTrans" cxnId="{8D37B60E-A247-4E30-B5B9-DB3BF60E77B3}">
      <dgm:prSet/>
      <dgm:spPr/>
      <dgm:t>
        <a:bodyPr/>
        <a:lstStyle/>
        <a:p>
          <a:endParaRPr lang="en-US"/>
        </a:p>
      </dgm:t>
    </dgm:pt>
    <dgm:pt modelId="{3BF68A5B-2A30-4EEA-8F71-D26765B897DA}" type="sibTrans" cxnId="{E6ED6825-C272-405B-AE35-7727D7124B84}">
      <dgm:prSet/>
      <dgm:spPr/>
      <dgm:t>
        <a:bodyPr/>
        <a:lstStyle/>
        <a:p>
          <a:endParaRPr lang="en-US"/>
        </a:p>
      </dgm:t>
    </dgm:pt>
    <dgm:pt modelId="{7D006679-044F-401D-AA23-BB408FA760FA}" type="pres">
      <dgm:prSet presAssocID="{A8242A92-34BA-43FB-A71C-4662C2E76506}" presName="Name0" presStyleCnt="0">
        <dgm:presLayoutVars>
          <dgm:dir/>
          <dgm:animLvl val="lvl"/>
          <dgm:resizeHandles val="exact"/>
        </dgm:presLayoutVars>
      </dgm:prSet>
      <dgm:spPr/>
    </dgm:pt>
    <dgm:pt modelId="{B5ED50AB-F43E-464C-84B8-035D85B969F8}" type="pres">
      <dgm:prSet presAssocID="{E1BF16E8-20F3-41F1-AA1E-B4275E1851B4}" presName="linNode" presStyleCnt="0"/>
      <dgm:spPr/>
    </dgm:pt>
    <dgm:pt modelId="{D1C036CB-06AA-4100-BCC1-EEE4D5EC393E}" type="pres">
      <dgm:prSet presAssocID="{E1BF16E8-20F3-41F1-AA1E-B4275E1851B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2F64034-926D-49E0-AD69-C9175EC8BFEC}" type="pres">
      <dgm:prSet presAssocID="{E1BF16E8-20F3-41F1-AA1E-B4275E1851B4}" presName="descendantText" presStyleLbl="alignAccFollowNode1" presStyleIdx="0" presStyleCnt="2">
        <dgm:presLayoutVars>
          <dgm:bulletEnabled val="1"/>
        </dgm:presLayoutVars>
      </dgm:prSet>
      <dgm:spPr/>
    </dgm:pt>
    <dgm:pt modelId="{443D00D7-8B09-4A4C-82FE-17B49500FF97}" type="pres">
      <dgm:prSet presAssocID="{429B59CA-03FA-4F43-8327-5DB40D6321EC}" presName="sp" presStyleCnt="0"/>
      <dgm:spPr/>
    </dgm:pt>
    <dgm:pt modelId="{CBBF4F5B-650E-4909-B993-33671D1E138F}" type="pres">
      <dgm:prSet presAssocID="{23FD1307-AAF1-4351-8D00-8667A2BBD816}" presName="linNode" presStyleCnt="0"/>
      <dgm:spPr/>
    </dgm:pt>
    <dgm:pt modelId="{6A0985D5-6F9E-422F-B41B-71DF71E89E2D}" type="pres">
      <dgm:prSet presAssocID="{23FD1307-AAF1-4351-8D00-8667A2BBD81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F8D4479-4790-4D2B-8C98-C35C0EEE02AF}" type="pres">
      <dgm:prSet presAssocID="{23FD1307-AAF1-4351-8D00-8667A2BBD816}" presName="descendantText" presStyleLbl="alignAccFollowNode1" presStyleIdx="1" presStyleCnt="2" custScaleY="121759" custLinFactNeighborY="11540">
        <dgm:presLayoutVars>
          <dgm:bulletEnabled val="1"/>
        </dgm:presLayoutVars>
      </dgm:prSet>
      <dgm:spPr/>
    </dgm:pt>
  </dgm:ptLst>
  <dgm:cxnLst>
    <dgm:cxn modelId="{8D37B60E-A247-4E30-B5B9-DB3BF60E77B3}" srcId="{23FD1307-AAF1-4351-8D00-8667A2BBD816}" destId="{AAD2D148-E72B-4EEE-ADD8-420C7BD8652D}" srcOrd="3" destOrd="0" parTransId="{EC627A80-71DF-4E49-B612-82918337352F}" sibTransId="{08CD0AA3-4F43-4B09-9124-4D46F38A4366}"/>
    <dgm:cxn modelId="{6336C20E-AC6D-4D0B-BD57-21937DA00E9E}" srcId="{E1BF16E8-20F3-41F1-AA1E-B4275E1851B4}" destId="{ED09E941-D3BF-48DB-8A71-7286FF971F58}" srcOrd="1" destOrd="0" parTransId="{B89177BD-A629-48DF-8036-557F39B31FD6}" sibTransId="{23F46B4D-1614-4CD4-9B38-FFB19F466EEF}"/>
    <dgm:cxn modelId="{3A1BCA13-D344-424C-A392-C32EF5363AF8}" type="presOf" srcId="{AAD2D148-E72B-4EEE-ADD8-420C7BD8652D}" destId="{0F8D4479-4790-4D2B-8C98-C35C0EEE02AF}" srcOrd="0" destOrd="3" presId="urn:microsoft.com/office/officeart/2005/8/layout/vList5"/>
    <dgm:cxn modelId="{96CFDF21-08E7-4F2F-B473-192750F9BD2D}" srcId="{23FD1307-AAF1-4351-8D00-8667A2BBD816}" destId="{8D5F199D-7BBB-4F4D-8E61-F2ABAD8FC1E5}" srcOrd="0" destOrd="0" parTransId="{596F8192-B673-4C74-B4C1-6D51214D1AF0}" sibTransId="{97AE9EBD-AE90-4F0C-87F6-EA83EEAC695C}"/>
    <dgm:cxn modelId="{E6ED6825-C272-405B-AE35-7727D7124B84}" srcId="{A8242A92-34BA-43FB-A71C-4662C2E76506}" destId="{23FD1307-AAF1-4351-8D00-8667A2BBD816}" srcOrd="1" destOrd="0" parTransId="{B41BB460-E07F-44E6-BFF4-76E8C74A0694}" sibTransId="{3BF68A5B-2A30-4EEA-8F71-D26765B897DA}"/>
    <dgm:cxn modelId="{8056A22A-1F90-4BA4-A6C1-5D7F5A283389}" type="presOf" srcId="{EA0CEEFA-0760-43B5-9C17-609F948947D1}" destId="{E2F64034-926D-49E0-AD69-C9175EC8BFEC}" srcOrd="0" destOrd="0" presId="urn:microsoft.com/office/officeart/2005/8/layout/vList5"/>
    <dgm:cxn modelId="{C5D74A33-7410-45AD-8C80-8E66A7BF7B28}" srcId="{E1BF16E8-20F3-41F1-AA1E-B4275E1851B4}" destId="{EA0CEEFA-0760-43B5-9C17-609F948947D1}" srcOrd="0" destOrd="0" parTransId="{686E62ED-C50A-43B0-A065-2AEC238075D9}" sibTransId="{9AA6D83F-5564-4B11-8EDF-06DEC3D712DB}"/>
    <dgm:cxn modelId="{9DBD0254-7261-4B77-A39B-29A8C74AA7B9}" type="presOf" srcId="{F18D59E3-5FF7-4BA6-92BA-596399A364D6}" destId="{0F8D4479-4790-4D2B-8C98-C35C0EEE02AF}" srcOrd="0" destOrd="1" presId="urn:microsoft.com/office/officeart/2005/8/layout/vList5"/>
    <dgm:cxn modelId="{9C3C466A-E569-498F-8AC8-EAC58945FC40}" type="presOf" srcId="{A8242A92-34BA-43FB-A71C-4662C2E76506}" destId="{7D006679-044F-401D-AA23-BB408FA760FA}" srcOrd="0" destOrd="0" presId="urn:microsoft.com/office/officeart/2005/8/layout/vList5"/>
    <dgm:cxn modelId="{01C4B086-ED17-4A59-88AD-D36BC5C522D8}" srcId="{E1BF16E8-20F3-41F1-AA1E-B4275E1851B4}" destId="{B9B242B9-0026-4AD3-BA74-957C08165AE2}" srcOrd="2" destOrd="0" parTransId="{DA216CAC-8A57-4642-AB2B-D43B3D2F9AEB}" sibTransId="{741B1020-1E0B-45A2-BD5E-60F8B4D97047}"/>
    <dgm:cxn modelId="{2B7B3687-F0E5-402A-81E8-C110066A4C1B}" type="presOf" srcId="{8D5F199D-7BBB-4F4D-8E61-F2ABAD8FC1E5}" destId="{0F8D4479-4790-4D2B-8C98-C35C0EEE02AF}" srcOrd="0" destOrd="0" presId="urn:microsoft.com/office/officeart/2005/8/layout/vList5"/>
    <dgm:cxn modelId="{0C9A0D88-80A3-4E4F-8E1C-AA4C34BE8A20}" srcId="{23FD1307-AAF1-4351-8D00-8667A2BBD816}" destId="{90223386-7401-48B0-9A96-5A30117030EE}" srcOrd="2" destOrd="0" parTransId="{91B1F7F1-53F4-49F6-961C-66DB4958D24A}" sibTransId="{C8C87A9D-B343-4766-8456-0782A6B59364}"/>
    <dgm:cxn modelId="{3FCAD091-4D17-4CE5-B3F0-D183B5EB22FC}" type="presOf" srcId="{23FD1307-AAF1-4351-8D00-8667A2BBD816}" destId="{6A0985D5-6F9E-422F-B41B-71DF71E89E2D}" srcOrd="0" destOrd="0" presId="urn:microsoft.com/office/officeart/2005/8/layout/vList5"/>
    <dgm:cxn modelId="{5C1E3DB5-752C-49DC-81DD-F9B5035E1359}" type="presOf" srcId="{90223386-7401-48B0-9A96-5A30117030EE}" destId="{0F8D4479-4790-4D2B-8C98-C35C0EEE02AF}" srcOrd="0" destOrd="2" presId="urn:microsoft.com/office/officeart/2005/8/layout/vList5"/>
    <dgm:cxn modelId="{B0F5C0B5-CCC1-4B7E-AB50-4C55921226ED}" srcId="{23FD1307-AAF1-4351-8D00-8667A2BBD816}" destId="{F18D59E3-5FF7-4BA6-92BA-596399A364D6}" srcOrd="1" destOrd="0" parTransId="{FBFADFA7-D164-4F99-AFE2-EDC0A6475291}" sibTransId="{73897173-2D5C-49AC-8210-5FE3BC29F463}"/>
    <dgm:cxn modelId="{7CC404BB-56F6-4905-9070-DC12AAC48244}" type="presOf" srcId="{ED09E941-D3BF-48DB-8A71-7286FF971F58}" destId="{E2F64034-926D-49E0-AD69-C9175EC8BFEC}" srcOrd="0" destOrd="1" presId="urn:microsoft.com/office/officeart/2005/8/layout/vList5"/>
    <dgm:cxn modelId="{FF8EC7DA-7F26-4D4F-9086-FFF290A213A4}" type="presOf" srcId="{E1BF16E8-20F3-41F1-AA1E-B4275E1851B4}" destId="{D1C036CB-06AA-4100-BCC1-EEE4D5EC393E}" srcOrd="0" destOrd="0" presId="urn:microsoft.com/office/officeart/2005/8/layout/vList5"/>
    <dgm:cxn modelId="{236A7CE0-B31E-43A0-BBBA-EC0FD8AC44AE}" type="presOf" srcId="{B9B242B9-0026-4AD3-BA74-957C08165AE2}" destId="{E2F64034-926D-49E0-AD69-C9175EC8BFEC}" srcOrd="0" destOrd="2" presId="urn:microsoft.com/office/officeart/2005/8/layout/vList5"/>
    <dgm:cxn modelId="{309D81F5-77D7-4BBC-A5CB-E6BFEE794652}" srcId="{A8242A92-34BA-43FB-A71C-4662C2E76506}" destId="{E1BF16E8-20F3-41F1-AA1E-B4275E1851B4}" srcOrd="0" destOrd="0" parTransId="{F2BA7139-1D86-4A09-989B-6E4130EDE124}" sibTransId="{429B59CA-03FA-4F43-8327-5DB40D6321EC}"/>
    <dgm:cxn modelId="{37844433-BBA8-4C2A-8729-0CAD173105AF}" type="presParOf" srcId="{7D006679-044F-401D-AA23-BB408FA760FA}" destId="{B5ED50AB-F43E-464C-84B8-035D85B969F8}" srcOrd="0" destOrd="0" presId="urn:microsoft.com/office/officeart/2005/8/layout/vList5"/>
    <dgm:cxn modelId="{920A95C7-5F4D-4733-BDC4-89E47BC597A2}" type="presParOf" srcId="{B5ED50AB-F43E-464C-84B8-035D85B969F8}" destId="{D1C036CB-06AA-4100-BCC1-EEE4D5EC393E}" srcOrd="0" destOrd="0" presId="urn:microsoft.com/office/officeart/2005/8/layout/vList5"/>
    <dgm:cxn modelId="{088A11C5-3529-45E7-B772-26FCDDFB9CBC}" type="presParOf" srcId="{B5ED50AB-F43E-464C-84B8-035D85B969F8}" destId="{E2F64034-926D-49E0-AD69-C9175EC8BFEC}" srcOrd="1" destOrd="0" presId="urn:microsoft.com/office/officeart/2005/8/layout/vList5"/>
    <dgm:cxn modelId="{63C21A75-B2E4-438F-8192-9202BB5EFBEC}" type="presParOf" srcId="{7D006679-044F-401D-AA23-BB408FA760FA}" destId="{443D00D7-8B09-4A4C-82FE-17B49500FF97}" srcOrd="1" destOrd="0" presId="urn:microsoft.com/office/officeart/2005/8/layout/vList5"/>
    <dgm:cxn modelId="{70AEEAFA-B9D3-4AB6-A5A3-EA8921BEE8C5}" type="presParOf" srcId="{7D006679-044F-401D-AA23-BB408FA760FA}" destId="{CBBF4F5B-650E-4909-B993-33671D1E138F}" srcOrd="2" destOrd="0" presId="urn:microsoft.com/office/officeart/2005/8/layout/vList5"/>
    <dgm:cxn modelId="{17FAFC98-E2F8-413A-8851-1DC3A30A228B}" type="presParOf" srcId="{CBBF4F5B-650E-4909-B993-33671D1E138F}" destId="{6A0985D5-6F9E-422F-B41B-71DF71E89E2D}" srcOrd="0" destOrd="0" presId="urn:microsoft.com/office/officeart/2005/8/layout/vList5"/>
    <dgm:cxn modelId="{83915EA4-71B0-4191-B3CA-7C89349D35F8}" type="presParOf" srcId="{CBBF4F5B-650E-4909-B993-33671D1E138F}" destId="{0F8D4479-4790-4D2B-8C98-C35C0EEE02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42A92-34BA-43FB-A71C-4662C2E765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5F199D-7BBB-4F4D-8E61-F2ABAD8FC1E5}">
      <dgm:prSet custT="1"/>
      <dgm:spPr/>
      <dgm:t>
        <a:bodyPr/>
        <a:lstStyle/>
        <a:p>
          <a:pPr rtl="0"/>
          <a:r>
            <a:rPr lang="en-US" sz="2800" b="0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Formal roles (facilitator, recorder, data analyst)</a:t>
          </a:r>
        </a:p>
      </dgm:t>
    </dgm:pt>
    <dgm:pt modelId="{596F8192-B673-4C74-B4C1-6D51214D1AF0}" type="parTrans" cxnId="{CD7BCF4D-E523-44BB-9931-C2A93F71A968}">
      <dgm:prSet/>
      <dgm:spPr/>
      <dgm:t>
        <a:bodyPr/>
        <a:lstStyle/>
        <a:p>
          <a:endParaRPr lang="en-US"/>
        </a:p>
      </dgm:t>
    </dgm:pt>
    <dgm:pt modelId="{97AE9EBD-AE90-4F0C-87F6-EA83EEAC695C}" type="sibTrans" cxnId="{CD7BCF4D-E523-44BB-9931-C2A93F71A968}">
      <dgm:prSet/>
      <dgm:spPr/>
      <dgm:t>
        <a:bodyPr/>
        <a:lstStyle/>
        <a:p>
          <a:endParaRPr lang="en-US"/>
        </a:p>
      </dgm:t>
    </dgm:pt>
    <dgm:pt modelId="{F18D59E3-5FF7-4BA6-92BA-596399A364D6}">
      <dgm:prSet custT="1"/>
      <dgm:spPr/>
      <dgm:t>
        <a:bodyPr/>
        <a:lstStyle/>
        <a:p>
          <a:pPr rtl="0"/>
          <a:r>
            <a:rPr lang="en-US" sz="2800" b="0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Specific expectations (before, during &amp; after meetings)</a:t>
          </a:r>
        </a:p>
      </dgm:t>
    </dgm:pt>
    <dgm:pt modelId="{FBFADFA7-D164-4F99-AFE2-EDC0A6475291}" type="parTrans" cxnId="{2F575E19-77D8-4C51-9928-2F38A209B593}">
      <dgm:prSet/>
      <dgm:spPr/>
      <dgm:t>
        <a:bodyPr/>
        <a:lstStyle/>
        <a:p>
          <a:endParaRPr lang="en-US"/>
        </a:p>
      </dgm:t>
    </dgm:pt>
    <dgm:pt modelId="{73897173-2D5C-49AC-8210-5FE3BC29F463}" type="sibTrans" cxnId="{2F575E19-77D8-4C51-9928-2F38A209B593}">
      <dgm:prSet/>
      <dgm:spPr/>
      <dgm:t>
        <a:bodyPr/>
        <a:lstStyle/>
        <a:p>
          <a:endParaRPr lang="en-US"/>
        </a:p>
      </dgm:t>
    </dgm:pt>
    <dgm:pt modelId="{90223386-7401-48B0-9A96-5A30117030EE}">
      <dgm:prSet custT="1"/>
      <dgm:spPr/>
      <dgm:t>
        <a:bodyPr/>
        <a:lstStyle/>
        <a:p>
          <a:pPr rtl="0"/>
          <a:r>
            <a:rPr lang="en-US" sz="2800" b="0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Access and use of data</a:t>
          </a:r>
        </a:p>
      </dgm:t>
    </dgm:pt>
    <dgm:pt modelId="{91B1F7F1-53F4-49F6-961C-66DB4958D24A}" type="parTrans" cxnId="{2AE81B01-36E2-47B0-BAFE-C8117EDCEB11}">
      <dgm:prSet/>
      <dgm:spPr/>
      <dgm:t>
        <a:bodyPr/>
        <a:lstStyle/>
        <a:p>
          <a:endParaRPr lang="en-US"/>
        </a:p>
      </dgm:t>
    </dgm:pt>
    <dgm:pt modelId="{C8C87A9D-B343-4766-8456-0782A6B59364}" type="sibTrans" cxnId="{2AE81B01-36E2-47B0-BAFE-C8117EDCEB11}">
      <dgm:prSet/>
      <dgm:spPr/>
      <dgm:t>
        <a:bodyPr/>
        <a:lstStyle/>
        <a:p>
          <a:endParaRPr lang="en-US"/>
        </a:p>
      </dgm:t>
    </dgm:pt>
    <dgm:pt modelId="{AAD2D148-E72B-4EEE-ADD8-420C7BD8652D}">
      <dgm:prSet custT="1"/>
      <dgm:spPr/>
      <dgm:t>
        <a:bodyPr/>
        <a:lstStyle/>
        <a:p>
          <a:pPr rtl="0"/>
          <a:r>
            <a:rPr lang="en-US" sz="2800" b="0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Use of electronic and projected meeting minutes </a:t>
          </a:r>
        </a:p>
      </dgm:t>
    </dgm:pt>
    <dgm:pt modelId="{EC627A80-71DF-4E49-B612-82918337352F}" type="parTrans" cxnId="{456991E4-D46D-4D1D-9FC6-6CD600B5757B}">
      <dgm:prSet/>
      <dgm:spPr/>
      <dgm:t>
        <a:bodyPr/>
        <a:lstStyle/>
        <a:p>
          <a:endParaRPr lang="en-US"/>
        </a:p>
      </dgm:t>
    </dgm:pt>
    <dgm:pt modelId="{08CD0AA3-4F43-4B09-9124-4D46F38A4366}" type="sibTrans" cxnId="{456991E4-D46D-4D1D-9FC6-6CD600B5757B}">
      <dgm:prSet/>
      <dgm:spPr/>
      <dgm:t>
        <a:bodyPr/>
        <a:lstStyle/>
        <a:p>
          <a:endParaRPr lang="en-US"/>
        </a:p>
      </dgm:t>
    </dgm:pt>
    <dgm:pt modelId="{23FD1307-AAF1-4351-8D00-8667A2BBD816}">
      <dgm:prSet custT="1"/>
      <dgm:spPr/>
      <dgm:t>
        <a:bodyPr/>
        <a:lstStyle/>
        <a:p>
          <a:pPr rtl="0"/>
          <a:r>
            <a:rPr lang="en-US" sz="2800" b="0" dirty="0">
              <a:solidFill>
                <a:schemeClr val="tx1"/>
              </a:solidFill>
              <a:latin typeface="+mn-lt"/>
            </a:rPr>
            <a:t>A structured meeting process</a:t>
          </a:r>
        </a:p>
      </dgm:t>
    </dgm:pt>
    <dgm:pt modelId="{3BF68A5B-2A30-4EEA-8F71-D26765B897DA}" type="sibTrans" cxnId="{F22A0918-185D-4365-9266-6D5A89536D42}">
      <dgm:prSet/>
      <dgm:spPr/>
      <dgm:t>
        <a:bodyPr/>
        <a:lstStyle/>
        <a:p>
          <a:endParaRPr lang="en-US"/>
        </a:p>
      </dgm:t>
    </dgm:pt>
    <dgm:pt modelId="{B41BB460-E07F-44E6-BFF4-76E8C74A0694}" type="parTrans" cxnId="{F22A0918-185D-4365-9266-6D5A89536D42}">
      <dgm:prSet/>
      <dgm:spPr/>
      <dgm:t>
        <a:bodyPr/>
        <a:lstStyle/>
        <a:p>
          <a:endParaRPr lang="en-US"/>
        </a:p>
      </dgm:t>
    </dgm:pt>
    <dgm:pt modelId="{7D006679-044F-401D-AA23-BB408FA760FA}" type="pres">
      <dgm:prSet presAssocID="{A8242A92-34BA-43FB-A71C-4662C2E76506}" presName="Name0" presStyleCnt="0">
        <dgm:presLayoutVars>
          <dgm:dir/>
          <dgm:animLvl val="lvl"/>
          <dgm:resizeHandles val="exact"/>
        </dgm:presLayoutVars>
      </dgm:prSet>
      <dgm:spPr/>
    </dgm:pt>
    <dgm:pt modelId="{CBBF4F5B-650E-4909-B993-33671D1E138F}" type="pres">
      <dgm:prSet presAssocID="{23FD1307-AAF1-4351-8D00-8667A2BBD816}" presName="linNode" presStyleCnt="0"/>
      <dgm:spPr/>
    </dgm:pt>
    <dgm:pt modelId="{6A0985D5-6F9E-422F-B41B-71DF71E89E2D}" type="pres">
      <dgm:prSet presAssocID="{23FD1307-AAF1-4351-8D00-8667A2BBD81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F8D4479-4790-4D2B-8C98-C35C0EEE02AF}" type="pres">
      <dgm:prSet presAssocID="{23FD1307-AAF1-4351-8D00-8667A2BBD816}" presName="descendantText" presStyleLbl="alignAccFollowNode1" presStyleIdx="0" presStyleCnt="1" custScaleY="121759" custLinFactNeighborY="11540">
        <dgm:presLayoutVars>
          <dgm:bulletEnabled val="1"/>
        </dgm:presLayoutVars>
      </dgm:prSet>
      <dgm:spPr/>
    </dgm:pt>
  </dgm:ptLst>
  <dgm:cxnLst>
    <dgm:cxn modelId="{2AE81B01-36E2-47B0-BAFE-C8117EDCEB11}" srcId="{23FD1307-AAF1-4351-8D00-8667A2BBD816}" destId="{90223386-7401-48B0-9A96-5A30117030EE}" srcOrd="2" destOrd="0" parTransId="{91B1F7F1-53F4-49F6-961C-66DB4958D24A}" sibTransId="{C8C87A9D-B343-4766-8456-0782A6B59364}"/>
    <dgm:cxn modelId="{FC391904-155A-B349-BAAC-028F565485BE}" type="presOf" srcId="{90223386-7401-48B0-9A96-5A30117030EE}" destId="{0F8D4479-4790-4D2B-8C98-C35C0EEE02AF}" srcOrd="0" destOrd="2" presId="urn:microsoft.com/office/officeart/2005/8/layout/vList5"/>
    <dgm:cxn modelId="{F22A0918-185D-4365-9266-6D5A89536D42}" srcId="{A8242A92-34BA-43FB-A71C-4662C2E76506}" destId="{23FD1307-AAF1-4351-8D00-8667A2BBD816}" srcOrd="0" destOrd="0" parTransId="{B41BB460-E07F-44E6-BFF4-76E8C74A0694}" sibTransId="{3BF68A5B-2A30-4EEA-8F71-D26765B897DA}"/>
    <dgm:cxn modelId="{2F575E19-77D8-4C51-9928-2F38A209B593}" srcId="{23FD1307-AAF1-4351-8D00-8667A2BBD816}" destId="{F18D59E3-5FF7-4BA6-92BA-596399A364D6}" srcOrd="1" destOrd="0" parTransId="{FBFADFA7-D164-4F99-AFE2-EDC0A6475291}" sibTransId="{73897173-2D5C-49AC-8210-5FE3BC29F463}"/>
    <dgm:cxn modelId="{CD7BCF4D-E523-44BB-9931-C2A93F71A968}" srcId="{23FD1307-AAF1-4351-8D00-8667A2BBD816}" destId="{8D5F199D-7BBB-4F4D-8E61-F2ABAD8FC1E5}" srcOrd="0" destOrd="0" parTransId="{596F8192-B673-4C74-B4C1-6D51214D1AF0}" sibTransId="{97AE9EBD-AE90-4F0C-87F6-EA83EEAC695C}"/>
    <dgm:cxn modelId="{71F7CB5E-9CD5-9F45-9979-93B2B77D6115}" type="presOf" srcId="{23FD1307-AAF1-4351-8D00-8667A2BBD816}" destId="{6A0985D5-6F9E-422F-B41B-71DF71E89E2D}" srcOrd="0" destOrd="0" presId="urn:microsoft.com/office/officeart/2005/8/layout/vList5"/>
    <dgm:cxn modelId="{CA5E6878-6B33-8F45-8754-80804BF19A7D}" type="presOf" srcId="{A8242A92-34BA-43FB-A71C-4662C2E76506}" destId="{7D006679-044F-401D-AA23-BB408FA760FA}" srcOrd="0" destOrd="0" presId="urn:microsoft.com/office/officeart/2005/8/layout/vList5"/>
    <dgm:cxn modelId="{7E8DD39E-952E-8F4C-8B00-30F0EC104000}" type="presOf" srcId="{F18D59E3-5FF7-4BA6-92BA-596399A364D6}" destId="{0F8D4479-4790-4D2B-8C98-C35C0EEE02AF}" srcOrd="0" destOrd="1" presId="urn:microsoft.com/office/officeart/2005/8/layout/vList5"/>
    <dgm:cxn modelId="{E263DFCF-BEF5-8747-8C26-B05150FA7678}" type="presOf" srcId="{8D5F199D-7BBB-4F4D-8E61-F2ABAD8FC1E5}" destId="{0F8D4479-4790-4D2B-8C98-C35C0EEE02AF}" srcOrd="0" destOrd="0" presId="urn:microsoft.com/office/officeart/2005/8/layout/vList5"/>
    <dgm:cxn modelId="{456991E4-D46D-4D1D-9FC6-6CD600B5757B}" srcId="{23FD1307-AAF1-4351-8D00-8667A2BBD816}" destId="{AAD2D148-E72B-4EEE-ADD8-420C7BD8652D}" srcOrd="3" destOrd="0" parTransId="{EC627A80-71DF-4E49-B612-82918337352F}" sibTransId="{08CD0AA3-4F43-4B09-9124-4D46F38A4366}"/>
    <dgm:cxn modelId="{B6749CF7-326D-8C48-99BB-48816E65021D}" type="presOf" srcId="{AAD2D148-E72B-4EEE-ADD8-420C7BD8652D}" destId="{0F8D4479-4790-4D2B-8C98-C35C0EEE02AF}" srcOrd="0" destOrd="3" presId="urn:microsoft.com/office/officeart/2005/8/layout/vList5"/>
    <dgm:cxn modelId="{6BEBBDAC-057D-7D40-ADE7-231DC10AE9FF}" type="presParOf" srcId="{7D006679-044F-401D-AA23-BB408FA760FA}" destId="{CBBF4F5B-650E-4909-B993-33671D1E138F}" srcOrd="0" destOrd="0" presId="urn:microsoft.com/office/officeart/2005/8/layout/vList5"/>
    <dgm:cxn modelId="{822700C7-48BB-E342-A795-7160871DAA1A}" type="presParOf" srcId="{CBBF4F5B-650E-4909-B993-33671D1E138F}" destId="{6A0985D5-6F9E-422F-B41B-71DF71E89E2D}" srcOrd="0" destOrd="0" presId="urn:microsoft.com/office/officeart/2005/8/layout/vList5"/>
    <dgm:cxn modelId="{29EB02CF-0733-7F4D-9F37-B1EC062EAA7A}" type="presParOf" srcId="{CBBF4F5B-650E-4909-B993-33671D1E138F}" destId="{0F8D4479-4790-4D2B-8C98-C35C0EEE02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42A92-34BA-43FB-A71C-4662C2E765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F16E8-20F3-41F1-AA1E-B4275E1851B4}">
      <dgm:prSet custT="1"/>
      <dgm:spPr/>
      <dgm:t>
        <a:bodyPr/>
        <a:lstStyle/>
        <a:p>
          <a:pPr rtl="0"/>
          <a:r>
            <a:rPr lang="en-US" sz="2800" b="0" dirty="0">
              <a:solidFill>
                <a:schemeClr val="tx1"/>
              </a:solidFill>
              <a:latin typeface="+mn-lt"/>
            </a:rPr>
            <a:t>A process for using data to make decisions:</a:t>
          </a:r>
        </a:p>
      </dgm:t>
    </dgm:pt>
    <dgm:pt modelId="{F2BA7139-1D86-4A09-989B-6E4130EDE124}" type="parTrans" cxnId="{349C6A30-39B7-47BB-9F9D-B8A79332FB19}">
      <dgm:prSet/>
      <dgm:spPr/>
      <dgm:t>
        <a:bodyPr/>
        <a:lstStyle/>
        <a:p>
          <a:endParaRPr lang="en-US"/>
        </a:p>
      </dgm:t>
    </dgm:pt>
    <dgm:pt modelId="{429B59CA-03FA-4F43-8327-5DB40D6321EC}" type="sibTrans" cxnId="{349C6A30-39B7-47BB-9F9D-B8A79332FB19}">
      <dgm:prSet/>
      <dgm:spPr/>
      <dgm:t>
        <a:bodyPr/>
        <a:lstStyle/>
        <a:p>
          <a:endParaRPr lang="en-US"/>
        </a:p>
      </dgm:t>
    </dgm:pt>
    <dgm:pt modelId="{EA0CEEFA-0760-43B5-9C17-609F948947D1}">
      <dgm:prSet custT="1"/>
      <dgm:spPr/>
      <dgm:t>
        <a:bodyPr/>
        <a:lstStyle/>
        <a:p>
          <a:pPr rtl="0"/>
          <a:r>
            <a:rPr lang="en-US" sz="2800" b="0" dirty="0">
              <a:solidFill>
                <a:schemeClr val="tx1"/>
              </a:solidFill>
              <a:latin typeface="+mn-lt"/>
            </a:rPr>
            <a:t>Formal problem solving steps that a group can use to build and implement solutions.</a:t>
          </a:r>
        </a:p>
      </dgm:t>
    </dgm:pt>
    <dgm:pt modelId="{686E62ED-C50A-43B0-A065-2AEC238075D9}" type="parTrans" cxnId="{5579AD02-228F-4F2C-9597-B26884F44254}">
      <dgm:prSet/>
      <dgm:spPr/>
      <dgm:t>
        <a:bodyPr/>
        <a:lstStyle/>
        <a:p>
          <a:endParaRPr lang="en-US"/>
        </a:p>
      </dgm:t>
    </dgm:pt>
    <dgm:pt modelId="{9AA6D83F-5564-4B11-8EDF-06DEC3D712DB}" type="sibTrans" cxnId="{5579AD02-228F-4F2C-9597-B26884F44254}">
      <dgm:prSet/>
      <dgm:spPr/>
      <dgm:t>
        <a:bodyPr/>
        <a:lstStyle/>
        <a:p>
          <a:endParaRPr lang="en-US"/>
        </a:p>
      </dgm:t>
    </dgm:pt>
    <dgm:pt modelId="{B9B242B9-0026-4AD3-BA74-957C08165AE2}">
      <dgm:prSet custT="1"/>
      <dgm:spPr/>
      <dgm:t>
        <a:bodyPr/>
        <a:lstStyle/>
        <a:p>
          <a:pPr rtl="0"/>
          <a:r>
            <a:rPr lang="en-US" sz="2800" b="0" dirty="0">
              <a:solidFill>
                <a:schemeClr val="tx1"/>
              </a:solidFill>
              <a:latin typeface="+mn-lt"/>
            </a:rPr>
            <a:t>Access to the right information at the right time in the right format</a:t>
          </a:r>
        </a:p>
      </dgm:t>
    </dgm:pt>
    <dgm:pt modelId="{DA216CAC-8A57-4642-AB2B-D43B3D2F9AEB}" type="parTrans" cxnId="{2BB2BC99-C612-4C33-964E-F2B6CE9ACC8E}">
      <dgm:prSet/>
      <dgm:spPr/>
      <dgm:t>
        <a:bodyPr/>
        <a:lstStyle/>
        <a:p>
          <a:endParaRPr lang="en-US"/>
        </a:p>
      </dgm:t>
    </dgm:pt>
    <dgm:pt modelId="{741B1020-1E0B-45A2-BD5E-60F8B4D97047}" type="sibTrans" cxnId="{2BB2BC99-C612-4C33-964E-F2B6CE9ACC8E}">
      <dgm:prSet/>
      <dgm:spPr/>
      <dgm:t>
        <a:bodyPr/>
        <a:lstStyle/>
        <a:p>
          <a:endParaRPr lang="en-US"/>
        </a:p>
      </dgm:t>
    </dgm:pt>
    <dgm:pt modelId="{ED09E941-D3BF-48DB-8A71-7286FF971F58}">
      <dgm:prSet custT="1"/>
      <dgm:spPr/>
      <dgm:t>
        <a:bodyPr/>
        <a:lstStyle/>
        <a:p>
          <a:pPr rtl="0"/>
          <a:endParaRPr lang="en-US" sz="2800" b="0" dirty="0">
            <a:solidFill>
              <a:schemeClr val="tx1"/>
            </a:solidFill>
            <a:latin typeface="+mn-lt"/>
          </a:endParaRPr>
        </a:p>
      </dgm:t>
    </dgm:pt>
    <dgm:pt modelId="{B89177BD-A629-48DF-8036-557F39B31FD6}" type="parTrans" cxnId="{DAD7E71D-ED14-42AC-AE50-016ABF7B35DC}">
      <dgm:prSet/>
      <dgm:spPr/>
      <dgm:t>
        <a:bodyPr/>
        <a:lstStyle/>
        <a:p>
          <a:endParaRPr lang="en-US"/>
        </a:p>
      </dgm:t>
    </dgm:pt>
    <dgm:pt modelId="{23F46B4D-1614-4CD4-9B38-FFB19F466EEF}" type="sibTrans" cxnId="{DAD7E71D-ED14-42AC-AE50-016ABF7B35DC}">
      <dgm:prSet/>
      <dgm:spPr/>
      <dgm:t>
        <a:bodyPr/>
        <a:lstStyle/>
        <a:p>
          <a:endParaRPr lang="en-US"/>
        </a:p>
      </dgm:t>
    </dgm:pt>
    <dgm:pt modelId="{7D006679-044F-401D-AA23-BB408FA760FA}" type="pres">
      <dgm:prSet presAssocID="{A8242A92-34BA-43FB-A71C-4662C2E76506}" presName="Name0" presStyleCnt="0">
        <dgm:presLayoutVars>
          <dgm:dir/>
          <dgm:animLvl val="lvl"/>
          <dgm:resizeHandles val="exact"/>
        </dgm:presLayoutVars>
      </dgm:prSet>
      <dgm:spPr/>
    </dgm:pt>
    <dgm:pt modelId="{B5ED50AB-F43E-464C-84B8-035D85B969F8}" type="pres">
      <dgm:prSet presAssocID="{E1BF16E8-20F3-41F1-AA1E-B4275E1851B4}" presName="linNode" presStyleCnt="0"/>
      <dgm:spPr/>
    </dgm:pt>
    <dgm:pt modelId="{D1C036CB-06AA-4100-BCC1-EEE4D5EC393E}" type="pres">
      <dgm:prSet presAssocID="{E1BF16E8-20F3-41F1-AA1E-B4275E1851B4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E2F64034-926D-49E0-AD69-C9175EC8BFEC}" type="pres">
      <dgm:prSet presAssocID="{E1BF16E8-20F3-41F1-AA1E-B4275E1851B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579AD02-228F-4F2C-9597-B26884F44254}" srcId="{E1BF16E8-20F3-41F1-AA1E-B4275E1851B4}" destId="{EA0CEEFA-0760-43B5-9C17-609F948947D1}" srcOrd="0" destOrd="0" parTransId="{686E62ED-C50A-43B0-A065-2AEC238075D9}" sibTransId="{9AA6D83F-5564-4B11-8EDF-06DEC3D712DB}"/>
    <dgm:cxn modelId="{DAD7E71D-ED14-42AC-AE50-016ABF7B35DC}" srcId="{E1BF16E8-20F3-41F1-AA1E-B4275E1851B4}" destId="{ED09E941-D3BF-48DB-8A71-7286FF971F58}" srcOrd="1" destOrd="0" parTransId="{B89177BD-A629-48DF-8036-557F39B31FD6}" sibTransId="{23F46B4D-1614-4CD4-9B38-FFB19F466EEF}"/>
    <dgm:cxn modelId="{349C6A30-39B7-47BB-9F9D-B8A79332FB19}" srcId="{A8242A92-34BA-43FB-A71C-4662C2E76506}" destId="{E1BF16E8-20F3-41F1-AA1E-B4275E1851B4}" srcOrd="0" destOrd="0" parTransId="{F2BA7139-1D86-4A09-989B-6E4130EDE124}" sibTransId="{429B59CA-03FA-4F43-8327-5DB40D6321EC}"/>
    <dgm:cxn modelId="{965EF530-0761-F244-9409-E2CE2BFE8A86}" type="presOf" srcId="{E1BF16E8-20F3-41F1-AA1E-B4275E1851B4}" destId="{D1C036CB-06AA-4100-BCC1-EEE4D5EC393E}" srcOrd="0" destOrd="0" presId="urn:microsoft.com/office/officeart/2005/8/layout/vList5"/>
    <dgm:cxn modelId="{27BF7045-5FA4-014B-B4C5-372DF3842C75}" type="presOf" srcId="{ED09E941-D3BF-48DB-8A71-7286FF971F58}" destId="{E2F64034-926D-49E0-AD69-C9175EC8BFEC}" srcOrd="0" destOrd="1" presId="urn:microsoft.com/office/officeart/2005/8/layout/vList5"/>
    <dgm:cxn modelId="{CA5E6878-6B33-8F45-8754-80804BF19A7D}" type="presOf" srcId="{A8242A92-34BA-43FB-A71C-4662C2E76506}" destId="{7D006679-044F-401D-AA23-BB408FA760FA}" srcOrd="0" destOrd="0" presId="urn:microsoft.com/office/officeart/2005/8/layout/vList5"/>
    <dgm:cxn modelId="{2A159797-35FA-D843-B62E-15A0B98B4F1A}" type="presOf" srcId="{EA0CEEFA-0760-43B5-9C17-609F948947D1}" destId="{E2F64034-926D-49E0-AD69-C9175EC8BFEC}" srcOrd="0" destOrd="0" presId="urn:microsoft.com/office/officeart/2005/8/layout/vList5"/>
    <dgm:cxn modelId="{2BB2BC99-C612-4C33-964E-F2B6CE9ACC8E}" srcId="{E1BF16E8-20F3-41F1-AA1E-B4275E1851B4}" destId="{B9B242B9-0026-4AD3-BA74-957C08165AE2}" srcOrd="2" destOrd="0" parTransId="{DA216CAC-8A57-4642-AB2B-D43B3D2F9AEB}" sibTransId="{741B1020-1E0B-45A2-BD5E-60F8B4D97047}"/>
    <dgm:cxn modelId="{059B1AA4-E595-5D47-9050-293ED3315C09}" type="presOf" srcId="{B9B242B9-0026-4AD3-BA74-957C08165AE2}" destId="{E2F64034-926D-49E0-AD69-C9175EC8BFEC}" srcOrd="0" destOrd="2" presId="urn:microsoft.com/office/officeart/2005/8/layout/vList5"/>
    <dgm:cxn modelId="{94CE3306-2193-B541-B300-3681F8E7274A}" type="presParOf" srcId="{7D006679-044F-401D-AA23-BB408FA760FA}" destId="{B5ED50AB-F43E-464C-84B8-035D85B969F8}" srcOrd="0" destOrd="0" presId="urn:microsoft.com/office/officeart/2005/8/layout/vList5"/>
    <dgm:cxn modelId="{E5165518-4AB6-A84A-83C9-589BA621EF75}" type="presParOf" srcId="{B5ED50AB-F43E-464C-84B8-035D85B969F8}" destId="{D1C036CB-06AA-4100-BCC1-EEE4D5EC393E}" srcOrd="0" destOrd="0" presId="urn:microsoft.com/office/officeart/2005/8/layout/vList5"/>
    <dgm:cxn modelId="{6B924395-2843-6C42-8CFA-789D2A8235B0}" type="presParOf" srcId="{B5ED50AB-F43E-464C-84B8-035D85B969F8}" destId="{E2F64034-926D-49E0-AD69-C9175EC8BF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64034-926D-49E0-AD69-C9175EC8BFEC}">
      <dsp:nvSpPr>
        <dsp:cNvPr id="0" name=""/>
        <dsp:cNvSpPr/>
      </dsp:nvSpPr>
      <dsp:spPr>
        <a:xfrm rot="5400000">
          <a:off x="5002705" y="-1638710"/>
          <a:ext cx="1835862" cy="55723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solidFill>
                <a:schemeClr val="tx1"/>
              </a:solidFill>
              <a:latin typeface="+mn-lt"/>
            </a:rPr>
            <a:t>Formal problem-solving steps that a group can use to build and implement solutions.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0" kern="1200">
            <a:solidFill>
              <a:schemeClr val="tx1"/>
            </a:solidFill>
            <a:latin typeface="+mn-l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solidFill>
                <a:schemeClr val="tx1"/>
              </a:solidFill>
              <a:latin typeface="+mn-lt"/>
            </a:rPr>
            <a:t>Access to the right information at the right time in the right format</a:t>
          </a:r>
        </a:p>
      </dsp:txBody>
      <dsp:txXfrm rot="-5400000">
        <a:off x="3134455" y="319159"/>
        <a:ext cx="5482745" cy="1656624"/>
      </dsp:txXfrm>
    </dsp:sp>
    <dsp:sp modelId="{D1C036CB-06AA-4100-BCC1-EEE4D5EC393E}">
      <dsp:nvSpPr>
        <dsp:cNvPr id="0" name=""/>
        <dsp:cNvSpPr/>
      </dsp:nvSpPr>
      <dsp:spPr>
        <a:xfrm>
          <a:off x="0" y="57"/>
          <a:ext cx="3134454" cy="2294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tx1"/>
              </a:solidFill>
              <a:latin typeface="+mn-lt"/>
            </a:rPr>
            <a:t>A process for using data to make decisions:</a:t>
          </a:r>
        </a:p>
      </dsp:txBody>
      <dsp:txXfrm>
        <a:off x="112024" y="112081"/>
        <a:ext cx="2910406" cy="2070780"/>
      </dsp:txXfrm>
    </dsp:sp>
    <dsp:sp modelId="{0F8D4479-4790-4D2B-8C98-C35C0EEE02AF}">
      <dsp:nvSpPr>
        <dsp:cNvPr id="0" name=""/>
        <dsp:cNvSpPr/>
      </dsp:nvSpPr>
      <dsp:spPr>
        <a:xfrm rot="5400000">
          <a:off x="4802972" y="800666"/>
          <a:ext cx="2235328" cy="55723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Formal roles (facilitator, recorder, data analyst)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Specific expectations (before, during &amp; after meetings)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Access and use of data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Use of electronic and projected meeting minutes </a:t>
          </a:r>
        </a:p>
      </dsp:txBody>
      <dsp:txXfrm rot="-5400000">
        <a:off x="3134454" y="2578304"/>
        <a:ext cx="5463244" cy="2017088"/>
      </dsp:txXfrm>
    </dsp:sp>
    <dsp:sp modelId="{6A0985D5-6F9E-422F-B41B-71DF71E89E2D}">
      <dsp:nvSpPr>
        <dsp:cNvPr id="0" name=""/>
        <dsp:cNvSpPr/>
      </dsp:nvSpPr>
      <dsp:spPr>
        <a:xfrm>
          <a:off x="0" y="2409627"/>
          <a:ext cx="3134454" cy="2294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tx1"/>
              </a:solidFill>
              <a:latin typeface="+mn-lt"/>
            </a:rPr>
            <a:t>A structured meeting process</a:t>
          </a:r>
        </a:p>
      </dsp:txBody>
      <dsp:txXfrm>
        <a:off x="112024" y="2521651"/>
        <a:ext cx="2910406" cy="2070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D4479-4790-4D2B-8C98-C35C0EEE02AF}">
      <dsp:nvSpPr>
        <dsp:cNvPr id="0" name=""/>
        <dsp:cNvSpPr/>
      </dsp:nvSpPr>
      <dsp:spPr>
        <a:xfrm rot="5400000">
          <a:off x="2632122" y="-19223"/>
          <a:ext cx="4171423" cy="44403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Formal roles (facilitator, recorder, data analyst)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Specific expectations (before, during &amp; after meetings)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Access and use of data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Use of electronic and projected meeting minutes </a:t>
          </a:r>
        </a:p>
      </dsp:txBody>
      <dsp:txXfrm rot="-5400000">
        <a:off x="2497677" y="318854"/>
        <a:ext cx="4236682" cy="3764159"/>
      </dsp:txXfrm>
    </dsp:sp>
    <dsp:sp modelId="{6A0985D5-6F9E-422F-B41B-71DF71E89E2D}">
      <dsp:nvSpPr>
        <dsp:cNvPr id="0" name=""/>
        <dsp:cNvSpPr/>
      </dsp:nvSpPr>
      <dsp:spPr>
        <a:xfrm>
          <a:off x="0" y="2093"/>
          <a:ext cx="2497676" cy="4282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+mn-lt"/>
            </a:rPr>
            <a:t>A structured meeting process</a:t>
          </a:r>
        </a:p>
      </dsp:txBody>
      <dsp:txXfrm>
        <a:off x="121926" y="124019"/>
        <a:ext cx="2253824" cy="4038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64034-926D-49E0-AD69-C9175EC8BFEC}">
      <dsp:nvSpPr>
        <dsp:cNvPr id="0" name=""/>
        <dsp:cNvSpPr/>
      </dsp:nvSpPr>
      <dsp:spPr>
        <a:xfrm rot="5400000">
          <a:off x="3485230" y="-245078"/>
          <a:ext cx="3574095" cy="49621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solidFill>
                <a:schemeClr val="tx1"/>
              </a:solidFill>
              <a:latin typeface="+mn-lt"/>
            </a:rPr>
            <a:t>Formal problem solving steps that a group can use to build and implement solutions.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>
            <a:solidFill>
              <a:schemeClr val="tx1"/>
            </a:solidFill>
            <a:latin typeface="+mn-lt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solidFill>
                <a:schemeClr val="tx1"/>
              </a:solidFill>
              <a:latin typeface="+mn-lt"/>
            </a:rPr>
            <a:t>Access to the right information at the right time in the right format</a:t>
          </a:r>
        </a:p>
      </dsp:txBody>
      <dsp:txXfrm rot="-5400000">
        <a:off x="2791206" y="623419"/>
        <a:ext cx="4787671" cy="3225149"/>
      </dsp:txXfrm>
    </dsp:sp>
    <dsp:sp modelId="{D1C036CB-06AA-4100-BCC1-EEE4D5EC393E}">
      <dsp:nvSpPr>
        <dsp:cNvPr id="0" name=""/>
        <dsp:cNvSpPr/>
      </dsp:nvSpPr>
      <dsp:spPr>
        <a:xfrm>
          <a:off x="0" y="2183"/>
          <a:ext cx="2791206" cy="4467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+mn-lt"/>
            </a:rPr>
            <a:t>A process for using data to make decisions:</a:t>
          </a:r>
        </a:p>
      </dsp:txBody>
      <dsp:txXfrm>
        <a:off x="136255" y="138438"/>
        <a:ext cx="2518696" cy="419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BCC21F-0495-F642-AA09-8741BCE6AE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3FE20-06AE-DD41-9819-F9B88ECB73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fld id="{50C67E5D-808D-5D48-99E8-17654A63D8F8}" type="datetimeFigureOut">
              <a:rPr lang="en-US"/>
              <a:pPr>
                <a:defRPr/>
              </a:pPr>
              <a:t>10/5/21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BFB2D-1816-044E-B6B9-5A7FC15D20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26B61-97CC-8D4A-9543-EB196A3011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fld id="{F31B93D0-C542-994E-99CB-EB671D3B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813D05-2CA1-8F42-B863-A122BF1BA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9986D-2B39-7443-B258-52B190AFFF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9374B99-0F5E-B541-BF47-588BE7ED07F4}" type="datetimeFigureOut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838F2D-9B8E-1E4B-8EE2-AA1EF3A5F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FB2DE03-852C-004F-913B-36DB14BDC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98210-5D7A-5D47-9363-3E65F856E6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6C0D6-60D6-A64A-B9F4-9E481BE0C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BAE32CB-F4D3-654D-9479-8CA62C84F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72255838-A5CF-4544-B21D-F488E4B4A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DFA3F3B0-1709-8545-9D51-6B02CD96C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F9D79E17-557F-B842-AC91-CF71B9E63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B3F1A911-6825-F54B-B7E5-13B1EA2E60EF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731DABF6-0486-D440-87E2-2CA19FAB6B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3E47DDB9-CED9-5646-B34F-8EC8F3CAD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DAC1A030-103E-024C-AA88-124D3A40C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4C4F89ED-3921-904C-A07D-A8FFB0C7CA76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578E9A8C-402B-C840-A07D-995F8E1362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C743F648-CF0F-9A4D-BA27-C568592DF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Sherry</a:t>
            </a:r>
          </a:p>
          <a:p>
            <a:pPr lvl="2" eaLnBrk="1" hangingPunct="1"/>
            <a:r>
              <a:rPr lang="en-US" altLang="en-US" dirty="0">
                <a:ea typeface="Calibri" panose="020F0502020204030204" pitchFamily="34" charset="0"/>
                <a:cs typeface="Calibri" panose="020F0502020204030204" pitchFamily="34" charset="0"/>
              </a:rPr>
              <a:t>determining if there are problems; </a:t>
            </a:r>
          </a:p>
          <a:p>
            <a:pPr lvl="2" eaLnBrk="1" hangingPunct="1"/>
            <a:r>
              <a:rPr lang="en-US" altLang="en-US" dirty="0">
                <a:ea typeface="Calibri" panose="020F0502020204030204" pitchFamily="34" charset="0"/>
                <a:cs typeface="Calibri" panose="020F0502020204030204" pitchFamily="34" charset="0"/>
              </a:rPr>
              <a:t>jump starting a problem solving discussion; and </a:t>
            </a:r>
          </a:p>
          <a:p>
            <a:pPr lvl="2" eaLnBrk="1" hangingPunct="1"/>
            <a:r>
              <a:rPr lang="en-US" altLang="en-US" dirty="0">
                <a:ea typeface="Calibri" panose="020F0502020204030204" pitchFamily="34" charset="0"/>
                <a:cs typeface="Calibri" panose="020F0502020204030204" pitchFamily="34" charset="0"/>
              </a:rPr>
              <a:t>evaluating the impact of solutions and fidelity of implementation</a:t>
            </a:r>
            <a:endParaRPr lang="en-US" alt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2FE1A5DE-C7A8-9246-B1D0-9DB62F31C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1D448DAE-AE41-474D-AFDD-0E7FCF0074B0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11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6092FC2D-2029-EF46-BDB2-9B017763A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0176D427-14D8-B74A-8BDD-1F06C788A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hand out</a:t>
            </a: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053A1075-6907-C941-AAFF-AD04AE42A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8D0B920-D1B9-E64A-958D-50CDEB941B81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>
            <a:extLst>
              <a:ext uri="{FF2B5EF4-FFF2-40B4-BE49-F238E27FC236}">
                <a16:creationId xmlns:a16="http://schemas.microsoft.com/office/drawing/2014/main" id="{2586CAD1-0F55-3F4B-A4F7-1C6A3BBA12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>
            <a:extLst>
              <a:ext uri="{FF2B5EF4-FFF2-40B4-BE49-F238E27FC236}">
                <a16:creationId xmlns:a16="http://schemas.microsoft.com/office/drawing/2014/main" id="{16F1CDD7-5540-E843-8B4A-68D0F107A2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24931" name="Date Placeholder 3">
            <a:extLst>
              <a:ext uri="{FF2B5EF4-FFF2-40B4-BE49-F238E27FC236}">
                <a16:creationId xmlns:a16="http://schemas.microsoft.com/office/drawing/2014/main" id="{9EED1233-6834-824E-BD5D-A8056F2C9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E1964762-AF49-CF46-A447-3F367AA44191}" type="datetime1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10/5/21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Footer Placeholder 4">
            <a:extLst>
              <a:ext uri="{FF2B5EF4-FFF2-40B4-BE49-F238E27FC236}">
                <a16:creationId xmlns:a16="http://schemas.microsoft.com/office/drawing/2014/main" id="{B0F185A3-649E-EA41-AA7D-8D9F9871A4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Newton, J. S., Todd, A. W., Algozzine, K., Horner, R. H., &amp; Algozzine, B.  2008</a:t>
            </a:r>
          </a:p>
        </p:txBody>
      </p:sp>
      <p:sp>
        <p:nvSpPr>
          <p:cNvPr id="124933" name="Slide Number Placeholder 5">
            <a:extLst>
              <a:ext uri="{FF2B5EF4-FFF2-40B4-BE49-F238E27FC236}">
                <a16:creationId xmlns:a16="http://schemas.microsoft.com/office/drawing/2014/main" id="{B55F4BA1-234C-A548-BBC7-42410EC43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086E874C-F1A1-1247-8756-F9DC447BA0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>
            <a:extLst>
              <a:ext uri="{FF2B5EF4-FFF2-40B4-BE49-F238E27FC236}">
                <a16:creationId xmlns:a16="http://schemas.microsoft.com/office/drawing/2014/main" id="{D486ADB7-6A32-344B-AF20-26A0B3523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Notes Placeholder 2">
            <a:extLst>
              <a:ext uri="{FF2B5EF4-FFF2-40B4-BE49-F238E27FC236}">
                <a16:creationId xmlns:a16="http://schemas.microsoft.com/office/drawing/2014/main" id="{48D0532F-8AF2-6940-B3F7-19C243B63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This is a microcosm of the drivers within a theory of improvement process outined in the AOE Comprehensive needs assessment toolkit.</a:t>
            </a: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12443634-4002-8D49-A363-CEC15497A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3798E107-0BBA-2643-B261-DC8C19C49670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D23F7F1B-BDBE-2D43-955E-F03E234778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54A2101A-9C0C-0349-9C11-F450AE64A0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4E37A5F2-7825-CD43-A5AF-D0741473F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CC873BC3-4AB3-004E-9981-9BC9988D0709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>
            <a:extLst>
              <a:ext uri="{FF2B5EF4-FFF2-40B4-BE49-F238E27FC236}">
                <a16:creationId xmlns:a16="http://schemas.microsoft.com/office/drawing/2014/main" id="{508BA6A1-B473-734A-AAF2-181BF82095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>
            <a:extLst>
              <a:ext uri="{FF2B5EF4-FFF2-40B4-BE49-F238E27FC236}">
                <a16:creationId xmlns:a16="http://schemas.microsoft.com/office/drawing/2014/main" id="{D83D9250-7326-2D4F-A0AF-2C471FFD83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Update</a:t>
            </a:r>
          </a:p>
        </p:txBody>
      </p:sp>
      <p:sp>
        <p:nvSpPr>
          <p:cNvPr id="129027" name="Slide Number Placeholder 3">
            <a:extLst>
              <a:ext uri="{FF2B5EF4-FFF2-40B4-BE49-F238E27FC236}">
                <a16:creationId xmlns:a16="http://schemas.microsoft.com/office/drawing/2014/main" id="{220A9721-EC6A-A84C-966F-E62AE5840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547378A-8D25-8B4C-922B-81D3D294178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65E3B26F-9532-6241-A7BC-218ABA1037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153144DE-2BF6-4C4F-B467-BADBC3E8B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9900" indent="-469900" eaLnBrk="1" hangingPunct="1">
              <a:lnSpc>
                <a:spcPct val="70000"/>
              </a:lnSpc>
            </a:pPr>
            <a:r>
              <a:rPr lang="en-US" altLang="en-US" sz="1100" b="1">
                <a:ea typeface="ＭＳ Ｐゴシック" panose="020B0600070205080204" pitchFamily="34" charset="-128"/>
              </a:rPr>
              <a:t>What data to monitor</a:t>
            </a:r>
          </a:p>
          <a:p>
            <a:pPr marL="908050" lvl="1" indent="-436563"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ODR per day per month</a:t>
            </a:r>
          </a:p>
          <a:p>
            <a:pPr marL="908050" lvl="1" indent="-436563"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OSS, ISS, Attendance, Teacher report</a:t>
            </a:r>
          </a:p>
          <a:p>
            <a:pPr marL="908050" lvl="1" indent="-436563"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Team Checklist/ SET (are we doing what we planned to do?)</a:t>
            </a:r>
          </a:p>
          <a:p>
            <a:pPr marL="469900" indent="-469900" eaLnBrk="1" hangingPunct="1">
              <a:lnSpc>
                <a:spcPct val="70000"/>
              </a:lnSpc>
            </a:pPr>
            <a:r>
              <a:rPr lang="en-US" altLang="en-US" sz="1100" b="1">
                <a:ea typeface="ＭＳ Ｐゴシック" panose="020B0600070205080204" pitchFamily="34" charset="-128"/>
              </a:rPr>
              <a:t>What question to answer</a:t>
            </a:r>
          </a:p>
          <a:p>
            <a:pPr marL="908050" lvl="1" indent="-436563"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Do we have a problem?</a:t>
            </a:r>
          </a:p>
          <a:p>
            <a:pPr marL="469900" indent="-469900" eaLnBrk="1" hangingPunct="1">
              <a:lnSpc>
                <a:spcPct val="70000"/>
              </a:lnSpc>
            </a:pPr>
            <a:r>
              <a:rPr lang="en-US" altLang="en-US" sz="1100" b="1">
                <a:ea typeface="ＭＳ Ｐゴシック" panose="020B0600070205080204" pitchFamily="34" charset="-128"/>
              </a:rPr>
              <a:t>What questions to ask of Level, Trend, Peaks</a:t>
            </a:r>
          </a:p>
          <a:p>
            <a:pPr marL="908050" lvl="1" indent="-436563"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How do our data compare with last year?</a:t>
            </a:r>
          </a:p>
          <a:p>
            <a:pPr marL="908050" lvl="1" indent="-436563"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How do our data compare with national/regional norms?</a:t>
            </a:r>
          </a:p>
          <a:p>
            <a:pPr marL="908050" lvl="1" indent="-436563"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How do our data compare with our preferred/expected status?</a:t>
            </a:r>
          </a:p>
          <a:p>
            <a:pPr marL="469900" indent="-469900" eaLnBrk="1" hangingPunct="1">
              <a:lnSpc>
                <a:spcPct val="70000"/>
              </a:lnSpc>
            </a:pPr>
            <a:r>
              <a:rPr lang="en-US" altLang="en-US" sz="1100" b="1">
                <a:ea typeface="ＭＳ Ｐゴシック" panose="020B0600070205080204" pitchFamily="34" charset="-128"/>
              </a:rPr>
              <a:t>If a problem is identified, then ask</a:t>
            </a:r>
          </a:p>
          <a:p>
            <a:pPr marL="908050" lvl="1" indent="-436563"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What are the data we need to make a good decision?</a:t>
            </a:r>
            <a:endParaRPr lang="en-US" altLang="en-US" sz="1100">
              <a:ea typeface="ＭＳ Ｐゴシック" panose="020B0600070205080204" pitchFamily="34" charset="-128"/>
            </a:endParaRPr>
          </a:p>
          <a:p>
            <a:pPr marL="469900" indent="-469900">
              <a:lnSpc>
                <a:spcPct val="90000"/>
              </a:lnSpc>
            </a:pPr>
            <a:endParaRPr lang="en-US" altLang="en-US" sz="1100">
              <a:ea typeface="ＭＳ Ｐゴシック" panose="020B0600070205080204" pitchFamily="34" charset="-128"/>
            </a:endParaRPr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E39B03B7-B610-E741-A972-00B0C499A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E3E73C-656B-E448-BE67-728174920723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ED27F650-A280-434B-A024-E234CF18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DCFCF51E-036F-A048-B1DA-832B629946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EAD67519-AB07-D14A-B78E-FBC9D5F70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C864CADE-9728-DF42-B3BA-DDA8C6C8D593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2870DDD6-73CD-2849-9F26-DE37B59863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0EF86161-7C05-764D-9790-8998E03F1B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94239C25-6B62-FD43-8309-32D207F1F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269A1A3C-A6D0-3A4D-837C-20C9A2B97A25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27337BBF-8446-3846-83BF-47C4EB551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52769412-B33B-A347-93BA-7E2441B2A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23DB3024-3851-B34D-A379-866023117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5DB7C7B3-3249-3143-A6D8-0F9511DD9FB9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1F157ADE-1830-5E4C-845B-D527C49759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93FEFA44-E4BB-A746-80FF-8F911769E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E7B41857-9BAD-7A47-BED5-2DEFAE34A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02460B32-2B57-A543-A59E-CD0A8C4C1B6F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>
            <a:extLst>
              <a:ext uri="{FF2B5EF4-FFF2-40B4-BE49-F238E27FC236}">
                <a16:creationId xmlns:a16="http://schemas.microsoft.com/office/drawing/2014/main" id="{F6F330A4-1A2D-C848-9F62-FBF8A736AC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Notes Placeholder 2">
            <a:extLst>
              <a:ext uri="{FF2B5EF4-FFF2-40B4-BE49-F238E27FC236}">
                <a16:creationId xmlns:a16="http://schemas.microsoft.com/office/drawing/2014/main" id="{D61F244D-5F9A-BF4D-BD77-CC12B08873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44387" name="Slide Number Placeholder 3">
            <a:extLst>
              <a:ext uri="{FF2B5EF4-FFF2-40B4-BE49-F238E27FC236}">
                <a16:creationId xmlns:a16="http://schemas.microsoft.com/office/drawing/2014/main" id="{37E6E0F9-C649-9742-92DB-537D15524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CDDFAEB5-153F-6542-B10F-CD529D4C4B17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8F13D1AA-6B65-CC4E-A63C-0EA2812B0B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3F40DE28-E0E6-0F41-BE9B-C578CEFB7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8FC88BC5-A138-A34C-BE5B-C59EBFAF7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9F0722E2-D1E5-A748-809E-150244A4A4B9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>
            <a:extLst>
              <a:ext uri="{FF2B5EF4-FFF2-40B4-BE49-F238E27FC236}">
                <a16:creationId xmlns:a16="http://schemas.microsoft.com/office/drawing/2014/main" id="{B8F82948-D62B-0A46-AC94-C99A76640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2" name="Notes Placeholder 2">
            <a:extLst>
              <a:ext uri="{FF2B5EF4-FFF2-40B4-BE49-F238E27FC236}">
                <a16:creationId xmlns:a16="http://schemas.microsoft.com/office/drawing/2014/main" id="{2E9DB2C8-8B24-2149-8B12-08F9C9642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48483" name="Slide Number Placeholder 3">
            <a:extLst>
              <a:ext uri="{FF2B5EF4-FFF2-40B4-BE49-F238E27FC236}">
                <a16:creationId xmlns:a16="http://schemas.microsoft.com/office/drawing/2014/main" id="{8BD15460-2956-9E4D-8C2B-43A652ACA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BD946218-C35D-D344-986F-A7626381188C}" type="slidenum">
              <a:rPr lang="en-US" altLang="en-US" smtClean="0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8F13D1AA-6B65-CC4E-A63C-0EA2812B0B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3F40DE28-E0E6-0F41-BE9B-C578CEFB7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8FC88BC5-A138-A34C-BE5B-C59EBFAF7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9F0722E2-D1E5-A748-809E-150244A4A4B9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08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>
            <a:extLst>
              <a:ext uri="{FF2B5EF4-FFF2-40B4-BE49-F238E27FC236}">
                <a16:creationId xmlns:a16="http://schemas.microsoft.com/office/drawing/2014/main" id="{20BAF6B8-FD64-8E42-B653-44F242F1F3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0" name="Notes Placeholder 2">
            <a:extLst>
              <a:ext uri="{FF2B5EF4-FFF2-40B4-BE49-F238E27FC236}">
                <a16:creationId xmlns:a16="http://schemas.microsoft.com/office/drawing/2014/main" id="{BA8BA1C8-2345-AE45-BBA1-33FC3F5EDB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>
                <a:ea typeface="ＭＳ Ｐゴシック" panose="020B0600070205080204" pitchFamily="34" charset="-128"/>
              </a:rPr>
              <a:t>Sherry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ea typeface="ＭＳ Ｐゴシック" panose="020B0600070205080204" pitchFamily="34" charset="-128"/>
              </a:rPr>
              <a:t>Action Plan Elements: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>
                <a:ea typeface="ＭＳ Ｐゴシック" panose="020B0600070205080204" pitchFamily="34" charset="-128"/>
              </a:rPr>
              <a:t>Who?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>
                <a:ea typeface="ＭＳ Ｐゴシック" panose="020B0600070205080204" pitchFamily="34" charset="-128"/>
              </a:rPr>
              <a:t>By When?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>
                <a:ea typeface="ＭＳ Ｐゴシック" panose="020B0600070205080204" pitchFamily="34" charset="-128"/>
              </a:rPr>
              <a:t>Goal with Timeline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>
                <a:ea typeface="ＭＳ Ｐゴシック" panose="020B0600070205080204" pitchFamily="34" charset="-128"/>
              </a:rPr>
              <a:t>Fidelity of Implementation Measure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800">
                <a:ea typeface="ＭＳ Ｐゴシック" panose="020B0600070205080204" pitchFamily="34" charset="-128"/>
              </a:rPr>
              <a:t>Effectiveness of Implementation Measure</a:t>
            </a:r>
          </a:p>
          <a:p>
            <a:pPr lvl="1"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0531" name="Slide Number Placeholder 3">
            <a:extLst>
              <a:ext uri="{FF2B5EF4-FFF2-40B4-BE49-F238E27FC236}">
                <a16:creationId xmlns:a16="http://schemas.microsoft.com/office/drawing/2014/main" id="{6869B77E-AA01-A14B-92D9-87C835377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05B599A0-63F2-B448-A457-B013D817734E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>
            <a:extLst>
              <a:ext uri="{FF2B5EF4-FFF2-40B4-BE49-F238E27FC236}">
                <a16:creationId xmlns:a16="http://schemas.microsoft.com/office/drawing/2014/main" id="{D4F2BB16-B9DA-C04C-8C88-C19848BA4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8" name="Notes Placeholder 2">
            <a:extLst>
              <a:ext uri="{FF2B5EF4-FFF2-40B4-BE49-F238E27FC236}">
                <a16:creationId xmlns:a16="http://schemas.microsoft.com/office/drawing/2014/main" id="{366D2352-CD66-234E-8C28-0DE183428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2579" name="Slide Number Placeholder 3">
            <a:extLst>
              <a:ext uri="{FF2B5EF4-FFF2-40B4-BE49-F238E27FC236}">
                <a16:creationId xmlns:a16="http://schemas.microsoft.com/office/drawing/2014/main" id="{93F5465C-FB19-4D4C-85C5-BB6F119E0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F23515F6-F52D-6E47-9505-61E6A7F45DFA}" type="slidenum">
              <a:rPr lang="en-US" altLang="en-US" smtClean="0">
                <a:latin typeface="Calibri" panose="020F0502020204030204" pitchFamily="34" charset="0"/>
              </a:rPr>
              <a:pPr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>
            <a:extLst>
              <a:ext uri="{FF2B5EF4-FFF2-40B4-BE49-F238E27FC236}">
                <a16:creationId xmlns:a16="http://schemas.microsoft.com/office/drawing/2014/main" id="{1C9700BE-FCE4-104F-A894-41901C9251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Notes Placeholder 2">
            <a:extLst>
              <a:ext uri="{FF2B5EF4-FFF2-40B4-BE49-F238E27FC236}">
                <a16:creationId xmlns:a16="http://schemas.microsoft.com/office/drawing/2014/main" id="{AA544AD1-5CDF-F547-89D5-965A36B019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200">
                <a:ea typeface="ＭＳ Ｐゴシック" panose="020B0600070205080204" pitchFamily="34" charset="-128"/>
              </a:rPr>
              <a:t>Sherry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200">
                <a:ea typeface="ＭＳ Ｐゴシック" panose="020B0600070205080204" pitchFamily="34" charset="-128"/>
              </a:rPr>
              <a:t>Define how you will know that the solutions were implemented as planned (with fidelity)?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200">
                <a:ea typeface="ＭＳ Ｐゴシック" panose="020B0600070205080204" pitchFamily="34" charset="-128"/>
              </a:rPr>
              <a:t>How often will you conduct a status review?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200">
                <a:ea typeface="ＭＳ Ｐゴシック" panose="020B0600070205080204" pitchFamily="34" charset="-128"/>
              </a:rPr>
              <a:t>Define how you will know that the solutions had a positive effect on student achievement, social competence, and/or safety?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200">
                <a:ea typeface="ＭＳ Ｐゴシック" panose="020B0600070205080204" pitchFamily="34" charset="-128"/>
              </a:rPr>
              <a:t>How often will you monitor student progress?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What will the data tell you when the problem is solved?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Base on team-established standard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Easier to monitor if quantifiable (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countable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Record on meeting minute form for progress monitoring at future meeting(s)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000">
              <a:ea typeface="ＭＳ Ｐゴシック" panose="020B0600070205080204" pitchFamily="34" charset="-128"/>
            </a:endParaRPr>
          </a:p>
        </p:txBody>
      </p:sp>
      <p:sp>
        <p:nvSpPr>
          <p:cNvPr id="154627" name="Slide Number Placeholder 3">
            <a:extLst>
              <a:ext uri="{FF2B5EF4-FFF2-40B4-BE49-F238E27FC236}">
                <a16:creationId xmlns:a16="http://schemas.microsoft.com/office/drawing/2014/main" id="{1F4FA84E-07AB-CF46-9325-2A7C952EC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10E73100-81E9-7444-9216-C821558D3EE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>
            <a:extLst>
              <a:ext uri="{FF2B5EF4-FFF2-40B4-BE49-F238E27FC236}">
                <a16:creationId xmlns:a16="http://schemas.microsoft.com/office/drawing/2014/main" id="{85D33BBF-7E01-E24F-9DCE-1A6B6049C2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0" name="Notes Placeholder 2">
            <a:extLst>
              <a:ext uri="{FF2B5EF4-FFF2-40B4-BE49-F238E27FC236}">
                <a16:creationId xmlns:a16="http://schemas.microsoft.com/office/drawing/2014/main" id="{0CD9987F-6E99-A649-AA36-374F20D33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Use data in “decision layers”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Don’t drown in the data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It’s “OK” to be doing well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Decisions are more likely to be effective and efficient when they are based on data.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quality of decision-making depends most on the first step (defining the problem to be solved)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Define problems with precision and clarity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1491" name="Slide Number Placeholder 3">
            <a:extLst>
              <a:ext uri="{FF2B5EF4-FFF2-40B4-BE49-F238E27FC236}">
                <a16:creationId xmlns:a16="http://schemas.microsoft.com/office/drawing/2014/main" id="{0EC37DFA-6EFE-9C43-B0BC-728BCD512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D7F5563-0B3C-F748-B9CE-6207DD298B86}" type="slidenum">
              <a:rPr lang="en-US" altLang="en-US" smtClean="0">
                <a:latin typeface="Calibri" panose="020F0502020204030204" pitchFamily="34" charset="0"/>
              </a:rPr>
              <a:pPr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2CA4D969-DABA-B54D-B59D-218298303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596D3400-C419-0D48-B779-4136B1FB9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4C569BBE-4E3C-2F41-A57D-762D8FECC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785DC177-6C26-B84B-BA3D-6396DB4F855D}" type="slidenum">
              <a:rPr lang="en-US" altLang="en-US" smtClean="0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9D974E0D-CD5C-1844-93BB-C0DE990FC8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4C3E21BD-E3F7-364B-B3BE-24F78A6757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784DFB94-C55A-4243-96FE-5F678B1E6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0937C1AB-5F25-C240-A139-72653B0F4F31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FECFCEA8-833B-CB46-A149-1CECC9C1C7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C80B4B6B-BE41-3A42-9E34-21E92C1BCD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Sherry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else? IEP across the tiers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Targeted – SWIS or some other School information System like PowerSchool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more data you have, the more questions you will ask and the better rounded and comprehensive picture you will have.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It is also important to disaggregate data to be sure it is representative of your student body.  I.e., if 47% of your students are male, 41% female and 2% non binary – look at the percentage of students in either demographic that is receiving intensive  supports or getting significant BODF’s.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FD086C67-3DD3-084F-8C08-B910F63D6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8755A-74B9-9448-877B-A13EF4642E5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3A059C83-5890-3B4C-8028-B630FC6AF8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A096FF8F-11B3-A542-9000-33ED288CA9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FD029022-3E69-5745-ACEB-4F04E3042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CD391D1A-05EE-0248-80CE-A72B4E2B1DAC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DFF5FF5A-38D1-4040-901E-E4A8D4A98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1FB2D240-A001-7142-906E-DFE2D9B71825}" type="slidenum">
              <a:rPr lang="en-US" altLang="en-US" sz="11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7</a:t>
            </a:fld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95B60733-5887-C048-8A0F-9F672F37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D4FF3A7-A3F5-F240-943F-B6D6101E8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868680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0" tIns="44462" rIns="90510" bIns="4446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3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D67F540A-0224-F14A-9C56-22081C80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3F3B5729-4453-D64A-970E-CB5C6D927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88888382-8DAB-024E-925D-0D4E389D5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1363" cy="34131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DE5487FA-1488-5448-B2B7-1249CDBE0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10" tIns="44462" rIns="90510" bIns="444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SYSTEMS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2226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charset="0"/>
                <a:ea typeface="ＭＳ Ｐゴシック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charset="0"/>
                <a:ea typeface="ＭＳ Ｐゴシック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charset="0"/>
                <a:ea typeface="ＭＳ Ｐゴシック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charset="0"/>
                <a:ea typeface="ＭＳ Ｐゴシック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charset="0"/>
                <a:ea typeface="ＭＳ Ｐゴシック" charset="-128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r>
              <a:rPr lang="en-US" altLang="en-US">
                <a:latin typeface="Arial"/>
              </a:rPr>
              <a:t>Sherry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5pPr>
          </a:lstStyle>
          <a:p>
            <a:pPr marL="0" lvl="0" indent="0" algn="r" eaLnBrk="1" hangingPunct="1"/>
            <a:fld id="{A7057C20-86F9-4204-B233-9EAD26960E26}" type="datetime1">
              <a:rPr lang="en-US" altLang="en-US" sz="1200">
                <a:solidFill>
                  <a:srgbClr val="000000"/>
                </a:solidFill>
                <a:latin typeface="Arial"/>
              </a:rPr>
              <a:t>10/5/21</a:t>
            </a:fld>
            <a:endParaRPr lang="en-US" alt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5pPr>
          </a:lstStyle>
          <a:p>
            <a:pPr marL="0" lvl="0" indent="0" eaLnBrk="1" hangingPunct="1"/>
            <a:r>
              <a:rPr lang="en-US" altLang="en-US" sz="1200">
                <a:solidFill>
                  <a:srgbClr val="000000"/>
                </a:solidFill>
                <a:latin typeface="Arial"/>
              </a:rPr>
              <a:t>Newton, J. S., Todd, A. W., Algozzine, K., Horner, R. H., &amp; Algozzine, B.  2008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orbel" pitchFamily="-84" charset="0"/>
                <a:ea typeface="ＭＳ Ｐゴシック" charset="-128"/>
              </a:defRPr>
            </a:lvl5pPr>
          </a:lstStyle>
          <a:p>
            <a:pPr marL="0" lvl="0" indent="0" algn="r" eaLnBrk="1" hangingPunct="1"/>
            <a:fld id="{5EF6C87B-72FA-4946-AE26-C523342B9C93}" type="slidenum">
              <a:rPr lang="en-US" altLang="en-US" sz="1200">
                <a:solidFill>
                  <a:srgbClr val="000000"/>
                </a:solidFill>
                <a:latin typeface="Arial"/>
              </a:rPr>
              <a:t>8</a:t>
            </a:fld>
            <a:endParaRPr lang="en-US" altLang="en-US" sz="12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90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B33AD6FA-F3E6-CF40-BC47-7DDD4B719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350293DF-6999-A249-93EE-5D18DEF31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Sherry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Do you sit on teams or committees?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makes a dream team?</a:t>
            </a:r>
          </a:p>
        </p:txBody>
      </p:sp>
      <p:sp>
        <p:nvSpPr>
          <p:cNvPr id="91139" name="Date Placeholder 3">
            <a:extLst>
              <a:ext uri="{FF2B5EF4-FFF2-40B4-BE49-F238E27FC236}">
                <a16:creationId xmlns:a16="http://schemas.microsoft.com/office/drawing/2014/main" id="{45C1EB5B-6CD1-5946-89F8-55236C3098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5495E9E9-0120-5244-9708-90AB75B1A66F}" type="datetime1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10/5/21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Footer Placeholder 4">
            <a:extLst>
              <a:ext uri="{FF2B5EF4-FFF2-40B4-BE49-F238E27FC236}">
                <a16:creationId xmlns:a16="http://schemas.microsoft.com/office/drawing/2014/main" id="{FC5B8F37-2AE2-8941-9856-9501382A25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Newton, J. S., Todd, A. W., Algozzine, K., Horner, R. H., &amp; Algozzine, B.  2008</a:t>
            </a:r>
          </a:p>
        </p:txBody>
      </p:sp>
      <p:sp>
        <p:nvSpPr>
          <p:cNvPr id="91141" name="Slide Number Placeholder 5">
            <a:extLst>
              <a:ext uri="{FF2B5EF4-FFF2-40B4-BE49-F238E27FC236}">
                <a16:creationId xmlns:a16="http://schemas.microsoft.com/office/drawing/2014/main" id="{0A71748C-7B24-E746-AF7B-3E1E8E5AC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8B90F0AC-D221-834A-8D42-A70C33EDEFE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51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28434F4B-77FD-A142-85CC-F378A689C7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842CD3B5-12FF-CE46-993A-74B2464F4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ED6A013F-8E67-0842-8987-C6A88D7D9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B32011EF-433E-6E43-9D64-F86F2BDECC25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FF886-1231-7547-913C-2219EB53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D554-34C7-9740-AAE3-D95B26153930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80D78-00D0-C04F-BE9F-41549E28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A52B1-1F1D-7442-BECE-02570DBA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EE51-681E-8D43-AF16-4FB640F55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3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B1FE8-0A56-0248-8650-7AA28040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82A3-ACFC-B345-B58A-2106A2578900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AF41E-FCF3-C647-A442-CCCB15C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A7E4-DC28-DB46-A2A6-99263102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1460-3F07-4142-975F-4200D5F88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94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CFE3-B450-E048-8A04-CC279B4C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FE6B-BF40-4641-8375-1DAD1A9B81DE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D8A8C-9909-564A-A972-4A8B23B4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8DEB-7B73-CE4A-9498-8F4D1494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04530-36A4-8247-B668-0CE508DD3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44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4ECB-5607-354E-86FD-F7EEB357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49E0-4205-1440-9CB1-30D2087482DB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9A469-479C-BF40-814D-BF4C1E88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75D86-598C-4242-94A8-09F804EF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6B17-7927-C946-9483-0317E32BF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20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B5B7A-3742-564D-9AB5-5170A3F2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5026-9D63-B046-B6CF-DF377A51E0BD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6866-2FC8-0445-80EF-AADAC975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C40AF-1236-9D43-9704-A63045F3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F993-D52E-F84B-9628-74CF40E65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9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487792-7187-F945-8F61-B0991F4E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EAD0-4D9F-4C47-9726-F44E4F044A0F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0C3BCB-E804-3D4D-8ABB-E185E9D4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C429-6885-314D-AF19-EB7ED2AF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04145-E066-CA46-9557-BB32571AC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15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A56F20-977B-CD42-B768-736751CD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B893-A9FA-8A42-9BB6-CC38C5B46FF6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72D2E-7AF4-134B-BA74-B981312D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35FA5F-EA29-3248-AE46-A2F3110C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E745-544B-C74B-B6B5-C9515E9C8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36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E2B012-037D-F54A-90A3-5A396228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AE54-81A0-C342-B7CA-29FCF0F889ED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A65A4B-D988-AD47-AEE2-D3856042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61348B-CB43-D04D-B21B-6361FF5F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2BA2-680D-4E4D-8764-3BCC36406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5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8F76C8-8FBD-8243-B312-2030C01D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BF09-242F-4A48-962A-848B7684A36F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8E4C1A-3DB3-1443-B553-858F906E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713E08-9C25-1444-B937-2E08D672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6F04-9DE7-DE4E-9D5A-16228BEB0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63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91D459-0715-A84C-ADFC-A9D499EE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5C18-B5E6-664C-B57E-78570E10B6B9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FF5439-E7E6-3C4B-B4FE-68F0500A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9274B0-72B8-4242-A59D-46790347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07D1-C458-8F4F-A7C2-55B264890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7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6B0AC2-E933-7044-9036-1C796270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138A-AF37-6540-AD8E-3F417F2B4756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1CFFB-DE1B-F944-A28F-C2F0D1DD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91F051-6DB9-B246-9F2F-D94B84F6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2507-1943-034A-8C36-5B956A117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1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DD892E-B8C0-4A41-9FC1-102AC827E0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05ED65-FD8B-D94C-A34B-1E8FA96D47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5701-2D77-B34E-81C2-29D8280EF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fld id="{E9066E47-E8D5-2C40-8495-255ADBF7FE09}" type="datetime1">
              <a:rPr lang="en-US" altLang="en-US"/>
              <a:pPr>
                <a:defRPr/>
              </a:pPr>
              <a:t>10/5/21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375AE-5480-1B41-A0C6-99C6D302D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A474-4874-094C-8DEE-84C5D4326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Corbel" charset="0"/>
                <a:ea typeface="ＭＳ Ｐゴシック" charset="-128"/>
              </a:defRPr>
            </a:lvl1pPr>
          </a:lstStyle>
          <a:p>
            <a:pPr>
              <a:defRPr/>
            </a:pPr>
            <a:fld id="{B3F471DC-3AED-084D-8603-5818C822A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isvermont.org/training-resources/vtpbis-annual-forum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is.org/Common/Cms/files/TIPS/TIPS%20Policy%20Brief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jAb3Ghy9Gl0t-6s2tFE58cUrUiXKjQBvmD-C2YIZDE/edi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bis.org/search?query=Team+initiated+problem+solving" TargetMode="External"/><Relationship Id="rId5" Type="http://schemas.openxmlformats.org/officeDocument/2006/relationships/hyperlink" Target="https://www.pbisvermont.org/wp-content/uploads/2021/06/TIPSMeetingFoundationsChecklist.doc" TargetMode="External"/><Relationship Id="rId4" Type="http://schemas.openxmlformats.org/officeDocument/2006/relationships/hyperlink" Target="https://www.pbisvermont.org/wp-content/uploads/2021/06/TIPSPTeamMembersResponsibilities.do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3.xml"/><Relationship Id="rId7" Type="http://schemas.openxmlformats.org/officeDocument/2006/relationships/diagramLayout" Target="../diagrams/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7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215BA3D9-1ED4-584E-B577-80C36AAE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59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i="1" dirty="0">
                <a:solidFill>
                  <a:schemeClr val="accent6">
                    <a:lumMod val="50000"/>
                  </a:schemeClr>
                </a:solidFill>
              </a:rPr>
              <a:t>Team Initiated Problem Solving</a:t>
            </a:r>
            <a:endParaRPr lang="en-US" altLang="en-US" sz="5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D6DC6C56-5641-E34E-8AC7-9D550AB68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866900"/>
            <a:ext cx="5594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F31739-F1F8-3146-9933-FB8826D3EF2C}"/>
              </a:ext>
            </a:extLst>
          </p:cNvPr>
          <p:cNvSpPr txBox="1"/>
          <p:nvPr/>
        </p:nvSpPr>
        <p:spPr>
          <a:xfrm>
            <a:off x="0" y="5811838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i="1" dirty="0">
                <a:latin typeface="+mn-lt"/>
                <a:ea typeface="ＭＳ Ｐゴシック" charset="-128"/>
              </a:rPr>
              <a:t>Presented by the VTPBIS State Team </a:t>
            </a:r>
          </a:p>
          <a:p>
            <a:pPr algn="ctr" eaLnBrk="1" hangingPunct="1">
              <a:defRPr/>
            </a:pPr>
            <a:r>
              <a:rPr lang="en-US" sz="2400" i="1" dirty="0">
                <a:latin typeface="+mn-lt"/>
                <a:ea typeface="ＭＳ Ｐゴシック" charset="-128"/>
              </a:rPr>
              <a:t>October 2021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96B11A5-BE17-B442-A652-9DE8773AFB99}"/>
              </a:ext>
            </a:extLst>
          </p:cNvPr>
          <p:cNvSpPr/>
          <p:nvPr/>
        </p:nvSpPr>
        <p:spPr>
          <a:xfrm>
            <a:off x="169863" y="2741613"/>
            <a:ext cx="2636837" cy="248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69" name="Title 1">
            <a:extLst>
              <a:ext uri="{FF2B5EF4-FFF2-40B4-BE49-F238E27FC236}">
                <a16:creationId xmlns:a16="http://schemas.microsoft.com/office/drawing/2014/main" id="{21BF0868-121B-E046-AEA1-15594911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What Makes a Dream Team?</a:t>
            </a:r>
            <a:b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48C7465-B183-BF41-8F08-58AED101582C}"/>
              </a:ext>
            </a:extLst>
          </p:cNvPr>
          <p:cNvSpPr/>
          <p:nvPr/>
        </p:nvSpPr>
        <p:spPr>
          <a:xfrm>
            <a:off x="2714625" y="1128713"/>
            <a:ext cx="3944938" cy="32242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900" name="TextBox 3">
            <a:extLst>
              <a:ext uri="{FF2B5EF4-FFF2-40B4-BE49-F238E27FC236}">
                <a16:creationId xmlns:a16="http://schemas.microsoft.com/office/drawing/2014/main" id="{9E445B74-76E1-5645-A65C-8EB59D43E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1952625"/>
            <a:ext cx="2655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latin typeface="Calibri" panose="020F0502020204030204" pitchFamily="34" charset="0"/>
              </a:rPr>
              <a:t>A successful team experience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77A5D7-1A7C-BD44-9320-3A034A2F2650}"/>
              </a:ext>
            </a:extLst>
          </p:cNvPr>
          <p:cNvSpPr/>
          <p:nvPr/>
        </p:nvSpPr>
        <p:spPr>
          <a:xfrm>
            <a:off x="2508250" y="4352925"/>
            <a:ext cx="2347913" cy="22177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36E41-93F6-9E45-B76A-1B03DE44C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667125"/>
            <a:ext cx="2647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/>
              <a:t>Predictability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F4DD7-6EEA-9145-B0D9-90404E9DC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5184775"/>
            <a:ext cx="2647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/>
              <a:t>Participation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4BBFFD-27C0-5F41-B444-6C26E01794EF}"/>
              </a:ext>
            </a:extLst>
          </p:cNvPr>
          <p:cNvSpPr/>
          <p:nvPr/>
        </p:nvSpPr>
        <p:spPr>
          <a:xfrm>
            <a:off x="5141913" y="4265613"/>
            <a:ext cx="2468562" cy="23304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713F8-B7B0-A846-B1F9-230147FAD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5133975"/>
            <a:ext cx="2647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/>
              <a:t>Communication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45EA23-E70E-9547-8F69-65AE63C67B75}"/>
              </a:ext>
            </a:extLst>
          </p:cNvPr>
          <p:cNvSpPr/>
          <p:nvPr/>
        </p:nvSpPr>
        <p:spPr>
          <a:xfrm>
            <a:off x="6780213" y="2566988"/>
            <a:ext cx="2228850" cy="21050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7A777-D0D8-984E-A268-A51CD23C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3" y="3336925"/>
            <a:ext cx="2647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b="1"/>
              <a:t>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  <p:bldP spid="5" grpId="0"/>
      <p:bldP spid="11" grpId="0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659FC9BE-282F-4D43-A9EA-279C617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295275"/>
            <a:ext cx="7583487" cy="1076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Characteristics of an Effective</a:t>
            </a:r>
            <a:b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Data Team</a:t>
            </a:r>
          </a:p>
        </p:txBody>
      </p:sp>
      <p:pic>
        <p:nvPicPr>
          <p:cNvPr id="81922" name="Picture 5">
            <a:extLst>
              <a:ext uri="{FF2B5EF4-FFF2-40B4-BE49-F238E27FC236}">
                <a16:creationId xmlns:a16="http://schemas.microsoft.com/office/drawing/2014/main" id="{3473B57F-ADAD-B14E-B236-612A6F83669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3311"/>
          <a:stretch>
            <a:fillRect/>
          </a:stretch>
        </p:blipFill>
        <p:spPr bwMode="auto">
          <a:xfrm>
            <a:off x="536575" y="1616075"/>
            <a:ext cx="80692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B13BE685-D7F4-E74D-AB7A-164EBC80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Characteristics of an Effective</a:t>
            </a:r>
            <a:b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Data Team</a:t>
            </a:r>
            <a:endParaRPr lang="en-US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3970" name="Content Placeholder 4">
            <a:extLst>
              <a:ext uri="{FF2B5EF4-FFF2-40B4-BE49-F238E27FC236}">
                <a16:creationId xmlns:a16="http://schemas.microsoft.com/office/drawing/2014/main" id="{24DE81FA-455E-1646-9A5D-889CEBD909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3" b="32494"/>
          <a:stretch>
            <a:fillRect/>
          </a:stretch>
        </p:blipFill>
        <p:spPr>
          <a:xfrm>
            <a:off x="0" y="1690688"/>
            <a:ext cx="4962525" cy="28019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53A1-4948-B546-A9FF-30633163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89B13-CEE4-5F43-A17C-01BBCFE1AC6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83972" name="Picture 6">
            <a:extLst>
              <a:ext uri="{FF2B5EF4-FFF2-40B4-BE49-F238E27FC236}">
                <a16:creationId xmlns:a16="http://schemas.microsoft.com/office/drawing/2014/main" id="{BEA2B7CF-0075-3C49-829A-5200B529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0" b="32935"/>
          <a:stretch>
            <a:fillRect/>
          </a:stretch>
        </p:blipFill>
        <p:spPr bwMode="auto">
          <a:xfrm>
            <a:off x="1122363" y="4060825"/>
            <a:ext cx="802163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55F7DE5F-F36F-054C-901A-76DAB711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560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Effective meetings extend before and after the actual meeting time. </a:t>
            </a:r>
            <a:b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Other key roles are necessary!</a:t>
            </a:r>
          </a:p>
        </p:txBody>
      </p:sp>
      <p:grpSp>
        <p:nvGrpSpPr>
          <p:cNvPr id="92162" name="Group 3">
            <a:extLst>
              <a:ext uri="{FF2B5EF4-FFF2-40B4-BE49-F238E27FC236}">
                <a16:creationId xmlns:a16="http://schemas.microsoft.com/office/drawing/2014/main" id="{467560C4-FC39-394F-8815-E34F0A1B10B6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2000250"/>
            <a:ext cx="8286750" cy="4445000"/>
            <a:chOff x="444340" y="2000625"/>
            <a:chExt cx="8286910" cy="44450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DC1F508-87AA-CE46-9EE2-75D22868E1CD}"/>
                </a:ext>
              </a:extLst>
            </p:cNvPr>
            <p:cNvSpPr/>
            <p:nvPr/>
          </p:nvSpPr>
          <p:spPr bwMode="auto">
            <a:xfrm>
              <a:off x="444340" y="2000625"/>
              <a:ext cx="2498773" cy="3230563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07" tIns="45704" rIns="91407" bIns="45704"/>
            <a:lstStyle/>
            <a:p>
              <a:pPr algn="ctr" defTabSz="914400" eaLnBrk="1" hangingPunct="1">
                <a:spcAft>
                  <a:spcPts val="400"/>
                </a:spcAft>
                <a:defRPr/>
              </a:pPr>
              <a:r>
                <a:rPr lang="en-US" sz="2000" b="1" dirty="0">
                  <a:solidFill>
                    <a:srgbClr val="174576"/>
                  </a:solidFill>
                  <a:ea typeface="ＭＳ Ｐゴシック" charset="0"/>
                  <a:cs typeface="ＭＳ Ｐゴシック" charset="0"/>
                </a:rPr>
                <a:t>BEFORE:</a:t>
              </a:r>
            </a:p>
            <a:p>
              <a:pPr defTabSz="914400" eaLnBrk="1" hangingPunct="1"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 dirty="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Set agenda and send to team</a:t>
              </a:r>
            </a:p>
            <a:p>
              <a:pPr defTabSz="914400" eaLnBrk="1" hangingPunct="1"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 dirty="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Collect data, review, and prepare summary statements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D7D9223-657C-F94A-9E99-E4FE4B90278A}"/>
                </a:ext>
              </a:extLst>
            </p:cNvPr>
            <p:cNvSpPr/>
            <p:nvPr/>
          </p:nvSpPr>
          <p:spPr bwMode="auto">
            <a:xfrm>
              <a:off x="3281258" y="2000625"/>
              <a:ext cx="2581325" cy="4445000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07" tIns="45704" rIns="91407" bIns="45704"/>
            <a:lstStyle/>
            <a:p>
              <a:pPr algn="ctr" defTabSz="914400" eaLnBrk="1" hangingPunct="1">
                <a:spcBef>
                  <a:spcPts val="300"/>
                </a:spcBef>
                <a:spcAft>
                  <a:spcPts val="400"/>
                </a:spcAft>
                <a:defRPr/>
              </a:pPr>
              <a:r>
                <a:rPr lang="en-US" sz="2000" b="1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DURING:</a:t>
              </a:r>
            </a:p>
            <a:p>
              <a:pPr defTabSz="914400" eaLnBrk="1" hangingPunct="1">
                <a:spcBef>
                  <a:spcPts val="300"/>
                </a:spcBef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Follow agenda &amp; time frames </a:t>
              </a:r>
            </a:p>
            <a:p>
              <a:pPr defTabSz="914400" eaLnBrk="1" hangingPunct="1">
                <a:spcBef>
                  <a:spcPts val="300"/>
                </a:spcBef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Review data</a:t>
              </a:r>
            </a:p>
            <a:p>
              <a:pPr defTabSz="914400" eaLnBrk="1" hangingPunct="1">
                <a:spcBef>
                  <a:spcPts val="300"/>
                </a:spcBef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Make precision problem statements</a:t>
              </a:r>
            </a:p>
            <a:p>
              <a:pPr defTabSz="914400" eaLnBrk="1" hangingPunct="1">
                <a:spcBef>
                  <a:spcPts val="300"/>
                </a:spcBef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Develop solutions</a:t>
              </a:r>
            </a:p>
            <a:p>
              <a:pPr defTabSz="914400" eaLnBrk="1" hangingPunct="1">
                <a:spcBef>
                  <a:spcPts val="300"/>
                </a:spcBef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Take notes and set action items</a:t>
              </a:r>
            </a:p>
            <a:p>
              <a:pPr defTabSz="914400" eaLnBrk="1" hangingPunct="1">
                <a:spcBef>
                  <a:spcPts val="300"/>
                </a:spcBef>
                <a:spcAft>
                  <a:spcPts val="300"/>
                </a:spcAft>
                <a:buFont typeface="Arial" charset="0"/>
                <a:buChar char="•"/>
                <a:defRPr/>
              </a:pPr>
              <a:endParaRPr lang="en-US">
                <a:solidFill>
                  <a:srgbClr val="103154"/>
                </a:solidFill>
                <a:ea typeface="ＭＳ Ｐゴシック" charset="0"/>
                <a:cs typeface="ＭＳ Ｐゴシック" charset="0"/>
              </a:endParaRPr>
            </a:p>
            <a:p>
              <a:pPr algn="ctr" defTabSz="914400" eaLnBrk="1" hangingPunct="1"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>
                <a:solidFill>
                  <a:srgbClr val="103154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07923FD-BAD0-8D43-9356-CA83FCC7DF3F}"/>
                </a:ext>
              </a:extLst>
            </p:cNvPr>
            <p:cNvSpPr/>
            <p:nvPr/>
          </p:nvSpPr>
          <p:spPr bwMode="auto">
            <a:xfrm>
              <a:off x="6248352" y="2000625"/>
              <a:ext cx="2482898" cy="3284538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07" tIns="45704" rIns="91407" bIns="45704"/>
            <a:lstStyle/>
            <a:p>
              <a:pPr algn="ctr" defTabSz="914400" eaLnBrk="1" hangingPunct="1">
                <a:spcBef>
                  <a:spcPts val="400"/>
                </a:spcBef>
                <a:spcAft>
                  <a:spcPts val="400"/>
                </a:spcAft>
                <a:defRPr/>
              </a:pPr>
              <a:r>
                <a:rPr lang="en-US" sz="2000" b="1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AFTER:</a:t>
              </a:r>
            </a:p>
            <a:p>
              <a:pPr defTabSz="914400" eaLnBrk="1" hangingPunct="1">
                <a:spcBef>
                  <a:spcPts val="400"/>
                </a:spcBef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Complete action items</a:t>
              </a:r>
            </a:p>
            <a:p>
              <a:pPr defTabSz="914400" eaLnBrk="1" hangingPunct="1">
                <a:spcBef>
                  <a:spcPts val="400"/>
                </a:spcBef>
                <a:spcAft>
                  <a:spcPts val="400"/>
                </a:spcAft>
                <a:buFont typeface="Arial" charset="0"/>
                <a:buChar char="•"/>
                <a:defRPr/>
              </a:pPr>
              <a:r>
                <a:rPr lang="en-US" sz="2000">
                  <a:solidFill>
                    <a:srgbClr val="103154"/>
                  </a:solidFill>
                  <a:ea typeface="ＭＳ Ｐゴシック" charset="0"/>
                  <a:cs typeface="ＭＳ Ｐゴシック" charset="0"/>
                </a:rPr>
                <a:t>Follow-up on action item status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C56C332A-5AB3-4B40-B143-FBE6CBF8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6600"/>
                </a:solidFill>
              </a:rPr>
              <a:t>Data Analyst: Role &amp; Responsibilities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E5D63AED-1CFE-D641-8D6F-A2229653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Establish the role of a data analyst </a:t>
            </a:r>
            <a:r>
              <a:rPr lang="en-US" altLang="en-US" b="1" i="1" dirty="0"/>
              <a:t>(and backup person)</a:t>
            </a:r>
          </a:p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Calibri" panose="020F0502020204030204" pitchFamily="34" charset="0"/>
              </a:rPr>
              <a:t>Use the data sources needed for problem solving and decision making (</a:t>
            </a:r>
            <a:r>
              <a:rPr lang="en-US" altLang="en-US" dirty="0"/>
              <a:t>DIBELS, SWIS, etc.)</a:t>
            </a:r>
            <a:endParaRPr lang="en-US" alt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Calibri" panose="020F0502020204030204" pitchFamily="34" charset="0"/>
              </a:rPr>
              <a:t>Create written data summaries in advance to assist for efficient problem solving</a:t>
            </a:r>
          </a:p>
          <a:p>
            <a:r>
              <a:rPr lang="en-US" altLang="en-US" dirty="0"/>
              <a:t>Launch meeting with a data summary to help define the problem with precision</a:t>
            </a:r>
          </a:p>
          <a:p>
            <a:r>
              <a:rPr lang="en-US" altLang="en-US" dirty="0"/>
              <a:t>Refine precision of problem statement through inferences and hypothesis </a:t>
            </a:r>
          </a:p>
          <a:p>
            <a:pPr eaLnBrk="1" hangingPunct="1"/>
            <a:endParaRPr lang="en-US" alt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091" name="Picture 2">
            <a:extLst>
              <a:ext uri="{FF2B5EF4-FFF2-40B4-BE49-F238E27FC236}">
                <a16:creationId xmlns:a16="http://schemas.microsoft.com/office/drawing/2014/main" id="{05D437EB-5BD8-8942-8FE4-C02C14EB7B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948" y="4988536"/>
            <a:ext cx="4190103" cy="170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99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Box 9">
            <a:extLst>
              <a:ext uri="{FF2B5EF4-FFF2-40B4-BE49-F238E27FC236}">
                <a16:creationId xmlns:a16="http://schemas.microsoft.com/office/drawing/2014/main" id="{80AFC883-CD2A-AB40-B225-CB29BF7AF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16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94210" name="Picture 11">
            <a:extLst>
              <a:ext uri="{FF2B5EF4-FFF2-40B4-BE49-F238E27FC236}">
                <a16:creationId xmlns:a16="http://schemas.microsoft.com/office/drawing/2014/main" id="{0900445D-97B4-FB4F-AB4B-70DDCAF2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90588"/>
            <a:ext cx="8910637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8044DD3-6730-BC47-BD6A-A2ED2505D1D3}"/>
              </a:ext>
            </a:extLst>
          </p:cNvPr>
          <p:cNvSpPr/>
          <p:nvPr/>
        </p:nvSpPr>
        <p:spPr>
          <a:xfrm>
            <a:off x="7516813" y="890588"/>
            <a:ext cx="1425575" cy="933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7CF6B5D5-93E6-B049-AE0F-16F7C682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47700"/>
            <a:ext cx="6172200" cy="4429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TIPS Offers: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FFC8AF-21F5-484E-BDA9-B1234E8B4F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1643063"/>
          <a:ext cx="7753350" cy="447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EB7DA27-023C-5347-8E4E-C09521AA10F9}"/>
              </a:ext>
            </a:extLst>
          </p:cNvPr>
          <p:cNvSpPr/>
          <p:nvPr/>
        </p:nvSpPr>
        <p:spPr>
          <a:xfrm>
            <a:off x="178230" y="6236613"/>
            <a:ext cx="87875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altLang="en-US" sz="2200" dirty="0">
                <a:solidFill>
                  <a:srgbClr val="103154"/>
                </a:solidFill>
              </a:rPr>
              <a:t>Innovation Neutral: Use for Reading, Behavior, Math, School Improvement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47DBF-CB23-6740-868D-118B2946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9A056492-0DEB-224C-915A-647D334D0F4A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20834" name="Picture 4">
            <a:extLst>
              <a:ext uri="{FF2B5EF4-FFF2-40B4-BE49-F238E27FC236}">
                <a16:creationId xmlns:a16="http://schemas.microsoft.com/office/drawing/2014/main" id="{A1BCD4D6-52A3-6540-B693-26127717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42888"/>
            <a:ext cx="8226425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D98A7-C2A6-6F4F-B2CB-F2BC0B8B3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13500"/>
            <a:ext cx="9144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altLang="en-US" sz="2300" dirty="0">
                <a:solidFill>
                  <a:srgbClr val="103154"/>
                </a:solidFill>
                <a:latin typeface="+mn-lt"/>
              </a:rPr>
              <a:t>Innovation Neutral: Use for Reading, Behavior, Math, School Improvement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6">
            <a:extLst>
              <a:ext uri="{FF2B5EF4-FFF2-40B4-BE49-F238E27FC236}">
                <a16:creationId xmlns:a16="http://schemas.microsoft.com/office/drawing/2014/main" id="{A83FBB06-479F-B846-8569-B8BAA705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4475"/>
            <a:ext cx="7583488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Indicators of Possible Problems</a:t>
            </a:r>
          </a:p>
        </p:txBody>
      </p:sp>
      <p:sp>
        <p:nvSpPr>
          <p:cNvPr id="119810" name="Content Placeholder 7">
            <a:extLst>
              <a:ext uri="{FF2B5EF4-FFF2-40B4-BE49-F238E27FC236}">
                <a16:creationId xmlns:a16="http://schemas.microsoft.com/office/drawing/2014/main" id="{C3293D9F-119F-3C41-BC07-7BD3029C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7325"/>
            <a:ext cx="7886700" cy="4351338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 2" pitchFamily="2" charset="2"/>
              <a:buNone/>
            </a:pPr>
            <a:r>
              <a:rPr lang="en-US" altLang="en-US" sz="3200" dirty="0"/>
              <a:t>Identify problems based on your school’</a:t>
            </a:r>
            <a:r>
              <a:rPr lang="en-US" altLang="ja-JP" sz="3200" dirty="0">
                <a:cs typeface="Yu Gothic" panose="020B0400000000000000" pitchFamily="34" charset="-128"/>
              </a:rPr>
              <a:t>s:</a:t>
            </a:r>
          </a:p>
          <a:p>
            <a:pPr marL="0" indent="0" eaLnBrk="1" hangingPunct="1">
              <a:lnSpc>
                <a:spcPct val="70000"/>
              </a:lnSpc>
              <a:buFont typeface="Wingdings 3" pitchFamily="2" charset="2"/>
              <a:buNone/>
            </a:pPr>
            <a:endParaRPr lang="en-US" altLang="en-US" sz="3200" dirty="0"/>
          </a:p>
          <a:p>
            <a:pPr lvl="1" eaLnBrk="1" hangingPunct="1">
              <a:lnSpc>
                <a:spcPct val="70000"/>
              </a:lnSpc>
            </a:pPr>
            <a:r>
              <a:rPr lang="en-US" altLang="en-US" sz="2800" dirty="0"/>
              <a:t>Desirable and undesirable trends</a:t>
            </a:r>
            <a:endParaRPr lang="en-US" altLang="ja-JP" sz="2800" dirty="0">
              <a:cs typeface="Yu Gothic" panose="020B0400000000000000" pitchFamily="34" charset="-128"/>
            </a:endParaRPr>
          </a:p>
          <a:p>
            <a:pPr lvl="1" eaLnBrk="1" hangingPunct="1">
              <a:lnSpc>
                <a:spcPct val="70000"/>
              </a:lnSpc>
            </a:pPr>
            <a:endParaRPr lang="en-US" altLang="en-US" sz="2800" dirty="0"/>
          </a:p>
          <a:p>
            <a:pPr lvl="1" eaLnBrk="1" hangingPunct="1">
              <a:lnSpc>
                <a:spcPct val="70000"/>
              </a:lnSpc>
            </a:pPr>
            <a:r>
              <a:rPr lang="en-US" altLang="ja-JP" sz="2800" dirty="0">
                <a:cs typeface="Yu Gothic" panose="020B0400000000000000" pitchFamily="34" charset="-128"/>
              </a:rPr>
              <a:t>Average Referrals Per Day Per Month for this year and for corresponding months of the previous year</a:t>
            </a:r>
          </a:p>
          <a:p>
            <a:pPr lvl="1" eaLnBrk="1" hangingPunct="1">
              <a:lnSpc>
                <a:spcPct val="70000"/>
              </a:lnSpc>
              <a:buFont typeface="Verdana" panose="020B0604030504040204" pitchFamily="34" charset="0"/>
              <a:buNone/>
            </a:pPr>
            <a:endParaRPr lang="en-US" altLang="ja-JP" sz="2800" dirty="0">
              <a:cs typeface="Yu Gothic" panose="020B0400000000000000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ja-JP" sz="2800" dirty="0">
                <a:cs typeface="Yu Gothic" panose="020B0400000000000000" pitchFamily="34" charset="-128"/>
              </a:rPr>
              <a:t>Average Referrals Per Day Per Month compared to the national median</a:t>
            </a:r>
            <a:endParaRPr lang="en-US" altLang="en-US" sz="2800" dirty="0"/>
          </a:p>
          <a:p>
            <a:pPr lvl="1" eaLnBrk="1" hangingPunct="1">
              <a:lnSpc>
                <a:spcPct val="70000"/>
              </a:lnSpc>
              <a:buFont typeface="Verdana" panose="020B0604030504040204" pitchFamily="34" charset="0"/>
              <a:buNone/>
            </a:pPr>
            <a:endParaRPr lang="en-US" altLang="en-US" sz="2800" dirty="0"/>
          </a:p>
          <a:p>
            <a:pPr lvl="1" eaLnBrk="1" hangingPunct="1">
              <a:lnSpc>
                <a:spcPct val="70000"/>
              </a:lnSpc>
            </a:pPr>
            <a:r>
              <a:rPr lang="en-US" altLang="en-US" sz="2800" dirty="0"/>
              <a:t>Faculty, parent, and student opinions regarding acceptable or not acceptable levels of BODFs</a:t>
            </a:r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4">
            <a:extLst>
              <a:ext uri="{FF2B5EF4-FFF2-40B4-BE49-F238E27FC236}">
                <a16:creationId xmlns:a16="http://schemas.microsoft.com/office/drawing/2014/main" id="{4129D049-F438-BA4C-9D8A-DA66A095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5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en-US" sz="1900" b="1" dirty="0"/>
            </a:br>
            <a:br>
              <a:rPr lang="en-US" altLang="en-US" sz="1900" b="1" dirty="0"/>
            </a:br>
            <a:br>
              <a:rPr lang="en-US" altLang="en-US" sz="1900" b="1" dirty="0"/>
            </a:br>
            <a:br>
              <a:rPr lang="en-US" altLang="en-US" sz="1900" dirty="0"/>
            </a:br>
            <a:r>
              <a:rPr lang="en-US" altLang="en-US" sz="2900" b="1" dirty="0">
                <a:solidFill>
                  <a:srgbClr val="FF6600"/>
                </a:solidFill>
              </a:rPr>
              <a:t>TIPS Problem-Solving </a:t>
            </a:r>
            <a:r>
              <a:rPr lang="ja-JP" altLang="en-US" sz="2900" b="1" dirty="0">
                <a:solidFill>
                  <a:srgbClr val="FF6600"/>
                </a:solidFill>
              </a:rPr>
              <a:t>“</a:t>
            </a:r>
            <a:r>
              <a:rPr lang="en-US" altLang="ja-JP" sz="2900" b="1" dirty="0">
                <a:solidFill>
                  <a:srgbClr val="FF6600"/>
                </a:solidFill>
              </a:rPr>
              <a:t>Mantra</a:t>
            </a:r>
            <a:r>
              <a:rPr lang="ja-JP" altLang="en-US" sz="2900" b="1" dirty="0">
                <a:solidFill>
                  <a:srgbClr val="FF6600"/>
                </a:solidFill>
              </a:rPr>
              <a:t>”</a:t>
            </a:r>
            <a:endParaRPr lang="en-US" altLang="en-US" sz="2900" b="1" dirty="0">
              <a:solidFill>
                <a:srgbClr val="FF6600"/>
              </a:solidFill>
            </a:endParaRPr>
          </a:p>
        </p:txBody>
      </p:sp>
      <p:sp>
        <p:nvSpPr>
          <p:cNvPr id="118786" name="Content Placeholder 5">
            <a:extLst>
              <a:ext uri="{FF2B5EF4-FFF2-40B4-BE49-F238E27FC236}">
                <a16:creationId xmlns:a16="http://schemas.microsoft.com/office/drawing/2014/main" id="{0A5DDB0C-9737-6D46-98CA-77C3A9A9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5694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700"/>
              <a:t> </a:t>
            </a:r>
          </a:p>
          <a:p>
            <a:pPr eaLnBrk="1" hangingPunct="1">
              <a:buFontTx/>
              <a:buAutoNum type="arabicPeriod"/>
            </a:pPr>
            <a:r>
              <a:rPr lang="en-US" altLang="en-US" sz="2700" b="1"/>
              <a:t> Do we have a problem? If so, what is the </a:t>
            </a:r>
            <a:r>
              <a:rPr lang="en-US" altLang="en-US" sz="2700" b="1" i="1"/>
              <a:t>precise </a:t>
            </a:r>
            <a:r>
              <a:rPr lang="en-US" altLang="en-US" sz="2700" b="1"/>
              <a:t>nature of our problem?</a:t>
            </a:r>
            <a:r>
              <a:rPr lang="en-US" altLang="en-US" sz="2700"/>
              <a:t> (identify, define, clarify, confirm/disconfirm inferences)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700" b="1"/>
              <a:t> What is our goal? How will we know we’ve met our goal? </a:t>
            </a:r>
            <a:r>
              <a:rPr lang="en-US" altLang="en-US" sz="2700"/>
              <a:t>(what data will we use?)</a:t>
            </a:r>
            <a:endParaRPr lang="en-US" altLang="en-US" sz="2700" b="1"/>
          </a:p>
          <a:p>
            <a:pPr eaLnBrk="1" hangingPunct="1">
              <a:buFontTx/>
              <a:buAutoNum type="arabicPeriod"/>
            </a:pPr>
            <a:r>
              <a:rPr lang="en-US" altLang="en-US" sz="2700" b="1"/>
              <a:t> Why does the problem exist, &amp; what can we do about it? </a:t>
            </a:r>
            <a:r>
              <a:rPr lang="en-US" altLang="en-US" sz="2700"/>
              <a:t>(hypothesis &amp; solution)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700" b="1"/>
              <a:t> What are the actual elements of our plan? </a:t>
            </a:r>
            <a:r>
              <a:rPr lang="en-US" altLang="en-US" sz="2700"/>
              <a:t>(action plan)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700" b="1"/>
              <a:t> Is our plan being implemented with fidelity &amp; is it working? </a:t>
            </a:r>
            <a:r>
              <a:rPr lang="en-US" altLang="en-US" sz="2700"/>
              <a:t>(evaluate &amp; revise plan)</a:t>
            </a:r>
          </a:p>
          <a:p>
            <a:pPr eaLnBrk="1" hangingPunct="1">
              <a:buFontTx/>
              <a:buAutoNum type="arabicPeriod"/>
            </a:pPr>
            <a:r>
              <a:rPr lang="en-US" altLang="en-US" sz="2700" b="1"/>
              <a:t> What next steps are needed?</a:t>
            </a:r>
          </a:p>
        </p:txBody>
      </p:sp>
      <p:sp>
        <p:nvSpPr>
          <p:cNvPr id="34820" name="TextBox 5">
            <a:extLst>
              <a:ext uri="{FF2B5EF4-FFF2-40B4-BE49-F238E27FC236}">
                <a16:creationId xmlns:a16="http://schemas.microsoft.com/office/drawing/2014/main" id="{C6FBEB6F-69BE-2545-A6E7-08DFC25E6628}"/>
              </a:ext>
            </a:extLst>
          </p:cNvPr>
          <p:cNvSpPr txBox="1">
            <a:spLocks noChangeArrowheads="1"/>
          </p:cNvSpPr>
          <p:nvPr/>
        </p:nvSpPr>
        <p:spPr bwMode="auto">
          <a:xfrm rot="20772593">
            <a:off x="-128588" y="239713"/>
            <a:ext cx="4160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REMEMBER to use…..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38103777-43FF-5443-9D65-846CE241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3139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Lato" pitchFamily="34" charset="0"/>
              </a:rPr>
              <a:t>All materials can be found here: </a:t>
            </a:r>
            <a:r>
              <a:rPr lang="en-US" altLang="en-US" sz="1500" dirty="0">
                <a:solidFill>
                  <a:srgbClr val="000000"/>
                </a:solidFill>
                <a:latin typeface="Lato" pitchFamily="34" charset="0"/>
                <a:hlinkClick r:id="rId2"/>
              </a:rPr>
              <a:t>https://www.pbisvermont.org/training-resources/vtpbis-annual-forum/</a:t>
            </a:r>
            <a:endParaRPr lang="en-US" altLang="en-US" sz="1500" dirty="0">
              <a:solidFill>
                <a:srgbClr val="000000"/>
              </a:solidFill>
              <a:latin typeface="Lato" pitchFamily="34" charset="0"/>
            </a:endParaRPr>
          </a:p>
          <a:p>
            <a:pPr algn="ctr"/>
            <a:endParaRPr lang="en-US" altLang="en-US" sz="15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29BC24-361B-7841-A9E3-D112EB71C2EA}"/>
              </a:ext>
            </a:extLst>
          </p:cNvPr>
          <p:cNvSpPr/>
          <p:nvPr/>
        </p:nvSpPr>
        <p:spPr>
          <a:xfrm>
            <a:off x="1781174" y="2292630"/>
            <a:ext cx="2462213" cy="22087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7" name="TextBox 3">
            <a:extLst>
              <a:ext uri="{FF2B5EF4-FFF2-40B4-BE49-F238E27FC236}">
                <a16:creationId xmlns:a16="http://schemas.microsoft.com/office/drawing/2014/main" id="{2695443D-BDD3-0348-9FDE-0D0F46D7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372" y="2384628"/>
            <a:ext cx="15597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You will be muted during this session. Use the chat box or raise your hand to talk.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BD3053-AAFC-9D4B-8254-5F1CC6E21F81}"/>
              </a:ext>
            </a:extLst>
          </p:cNvPr>
          <p:cNvSpPr/>
          <p:nvPr/>
        </p:nvSpPr>
        <p:spPr>
          <a:xfrm>
            <a:off x="4786312" y="2246732"/>
            <a:ext cx="2576513" cy="22546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9" name="TextBox 5">
            <a:extLst>
              <a:ext uri="{FF2B5EF4-FFF2-40B4-BE49-F238E27FC236}">
                <a16:creationId xmlns:a16="http://schemas.microsoft.com/office/drawing/2014/main" id="{C3F7CA03-4656-6C42-8D14-5D5DA4AF1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604" y="2843532"/>
            <a:ext cx="1559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You can show or hide your video.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5872C-05DF-4749-A3E1-3C599AEDE4B5}"/>
              </a:ext>
            </a:extLst>
          </p:cNvPr>
          <p:cNvSpPr txBox="1"/>
          <p:nvPr/>
        </p:nvSpPr>
        <p:spPr>
          <a:xfrm>
            <a:off x="0" y="45392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20094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E0B3E630-1BE0-E54B-8A06-B2C78332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71463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1. Do we have a problem? If so, what is the </a:t>
            </a:r>
            <a:r>
              <a:rPr lang="en-US" altLang="en-US" sz="4000" b="1" i="1" dirty="0">
                <a:solidFill>
                  <a:schemeClr val="accent6">
                    <a:lumMod val="50000"/>
                  </a:schemeClr>
                </a:solidFill>
              </a:rPr>
              <a:t>precise 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nature of our problem?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30050" name="Picture 4">
            <a:extLst>
              <a:ext uri="{FF2B5EF4-FFF2-40B4-BE49-F238E27FC236}">
                <a16:creationId xmlns:a16="http://schemas.microsoft.com/office/drawing/2014/main" id="{3DB200F3-174A-3E45-B030-23FDBDF72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9035">
            <a:off x="365125" y="2286000"/>
            <a:ext cx="34956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>
            <a:extLst>
              <a:ext uri="{FF2B5EF4-FFF2-40B4-BE49-F238E27FC236}">
                <a16:creationId xmlns:a16="http://schemas.microsoft.com/office/drawing/2014/main" id="{6F71A6BD-5A6A-B646-821F-53D116C9F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1639">
            <a:off x="5065713" y="2098675"/>
            <a:ext cx="36909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8">
            <a:extLst>
              <a:ext uri="{FF2B5EF4-FFF2-40B4-BE49-F238E27FC236}">
                <a16:creationId xmlns:a16="http://schemas.microsoft.com/office/drawing/2014/main" id="{2509C66B-50A2-1541-B2FF-3F415609D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27178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>
            <a:extLst>
              <a:ext uri="{FF2B5EF4-FFF2-40B4-BE49-F238E27FC236}">
                <a16:creationId xmlns:a16="http://schemas.microsoft.com/office/drawing/2014/main" id="{E1DC520A-81F1-CF49-A1CC-88C7D523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284163"/>
            <a:ext cx="7583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What Does this Graph Tell You?</a:t>
            </a:r>
          </a:p>
        </p:txBody>
      </p:sp>
      <p:pic>
        <p:nvPicPr>
          <p:cNvPr id="132098" name="Picture 2">
            <a:extLst>
              <a:ext uri="{FF2B5EF4-FFF2-40B4-BE49-F238E27FC236}">
                <a16:creationId xmlns:a16="http://schemas.microsoft.com/office/drawing/2014/main" id="{02ED92E7-A242-F94E-8EE3-D7B8976C0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89471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A9BA7B15-3349-2349-A29E-365BD3D3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213"/>
            <a:ext cx="78867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Same Graph Looking at Majors Only</a:t>
            </a:r>
          </a:p>
        </p:txBody>
      </p:sp>
      <p:pic>
        <p:nvPicPr>
          <p:cNvPr id="134146" name="Picture 2">
            <a:extLst>
              <a:ext uri="{FF2B5EF4-FFF2-40B4-BE49-F238E27FC236}">
                <a16:creationId xmlns:a16="http://schemas.microsoft.com/office/drawing/2014/main" id="{72888453-6B67-4D4B-B503-F011FA405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8"/>
            <a:ext cx="7742238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FBBABA11-E1C8-A64C-8874-E0216444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What Does this Graph Tell You?</a:t>
            </a:r>
          </a:p>
        </p:txBody>
      </p:sp>
      <p:pic>
        <p:nvPicPr>
          <p:cNvPr id="138242" name="Picture 1">
            <a:extLst>
              <a:ext uri="{FF2B5EF4-FFF2-40B4-BE49-F238E27FC236}">
                <a16:creationId xmlns:a16="http://schemas.microsoft.com/office/drawing/2014/main" id="{162DA759-255F-B54D-B1E9-9D5C036C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09788"/>
            <a:ext cx="82931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>
            <a:extLst>
              <a:ext uri="{FF2B5EF4-FFF2-40B4-BE49-F238E27FC236}">
                <a16:creationId xmlns:a16="http://schemas.microsoft.com/office/drawing/2014/main" id="{E20793F6-3A63-7F40-8F2B-57A6265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286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1. Do we have a problem? If so, what is the </a:t>
            </a:r>
            <a:r>
              <a:rPr lang="en-US" altLang="en-US" sz="4000" b="1" i="1" dirty="0">
                <a:solidFill>
                  <a:schemeClr val="accent6">
                    <a:lumMod val="50000"/>
                  </a:schemeClr>
                </a:solidFill>
              </a:rPr>
              <a:t>precise 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nature of our problem?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51203" name="Group 3">
            <a:extLst>
              <a:ext uri="{FF2B5EF4-FFF2-40B4-BE49-F238E27FC236}">
                <a16:creationId xmlns:a16="http://schemas.microsoft.com/office/drawing/2014/main" id="{E692055D-6ACF-1C4A-8C72-5014B952AD3C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457200" y="1752600"/>
          <a:ext cx="8763000" cy="4791075"/>
        </p:xfrm>
        <a:graphic>
          <a:graphicData uri="http://schemas.openxmlformats.org/drawingml/2006/table">
            <a:tbl>
              <a:tblPr/>
              <a:tblGrid>
                <a:gridCol w="486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SWIS Table/Graph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What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problem behaviors are occurring?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Referrals by problem behavior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When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are problem behaviors occurring?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Referrals by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Where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are problem behaviors occurring?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Referrals by 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Who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is engaging in problem behaviors?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Referrals by student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Why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do problem behaviors keep happening?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Referrals by motivation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8FFF88-E204-8C4A-9237-97A179716931}"/>
              </a:ext>
            </a:extLst>
          </p:cNvPr>
          <p:cNvSpPr txBox="1">
            <a:spLocks noChangeArrowheads="1"/>
          </p:cNvSpPr>
          <p:nvPr/>
        </p:nvSpPr>
        <p:spPr bwMode="auto">
          <a:xfrm rot="-1563293">
            <a:off x="1608138" y="3500438"/>
            <a:ext cx="63309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What is the data we need for a decision?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89DB7EA8-80B2-3B41-8A43-DBCF5E50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514475"/>
            <a:ext cx="8058150" cy="1533525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6600"/>
                </a:solidFill>
                <a:ea typeface="ＭＳ Ｐゴシック" panose="020B0600070205080204" pitchFamily="34" charset="-128"/>
              </a:rPr>
              <a:t>Example: </a:t>
            </a:r>
            <a:r>
              <a:rPr lang="en-US" altLang="en-US" sz="2400">
                <a:ea typeface="ＭＳ Ｐゴシック" panose="020B0600070205080204" pitchFamily="34" charset="-128"/>
              </a:rPr>
              <a:t>Primary to Precise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8B696-FA6C-F149-8195-558BD861D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895600"/>
            <a:ext cx="4267200" cy="38862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Inappropriate behavior is increasing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55A0B-24F3-AF4B-9D8E-C4C2DEE66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13477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Disrespect is increasing on the playground during 3</a:t>
            </a:r>
            <a:r>
              <a:rPr lang="en-US" altLang="en-US" sz="2400" baseline="30000" dirty="0"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-6</a:t>
            </a:r>
            <a:r>
              <a:rPr lang="en-US" altLang="en-US" sz="2400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 grade recess times. This behavior seems to be motivated by desiring access to items/activities.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04E051-CACC-A14C-BBB4-615C2A30EF9E}"/>
              </a:ext>
            </a:extLst>
          </p:cNvPr>
          <p:cNvCxnSpPr/>
          <p:nvPr/>
        </p:nvCxnSpPr>
        <p:spPr>
          <a:xfrm>
            <a:off x="2667000" y="3606800"/>
            <a:ext cx="1905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7" name="TextBox 1">
            <a:extLst>
              <a:ext uri="{FF2B5EF4-FFF2-40B4-BE49-F238E27FC236}">
                <a16:creationId xmlns:a16="http://schemas.microsoft.com/office/drawing/2014/main" id="{82F59C46-D70E-8C4F-9630-AC9AA80BC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36563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FF6600"/>
                </a:solidFill>
              </a:rPr>
              <a:t>Precise Problem Statements</a:t>
            </a:r>
            <a:r>
              <a:rPr lang="en-US" altLang="en-US" sz="3200" b="1">
                <a:solidFill>
                  <a:srgbClr val="FF6600"/>
                </a:solidFill>
              </a:rPr>
              <a:t> </a:t>
            </a:r>
            <a:r>
              <a:rPr lang="en-US" altLang="en-US" sz="3200"/>
              <a:t>include information about the what, when, where, who, when, and why</a:t>
            </a:r>
            <a:endParaRPr lang="en-US" alt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8E98-D90F-CE4F-AAB4-69FD59A3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320675"/>
            <a:ext cx="8410575" cy="1325563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2. What is our Goal? How will we know we’ve met our goal?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2338" name="Content Placeholder 5">
            <a:extLst>
              <a:ext uri="{FF2B5EF4-FFF2-40B4-BE49-F238E27FC236}">
                <a16:creationId xmlns:a16="http://schemas.microsoft.com/office/drawing/2014/main" id="{A0D82B24-79AC-0443-A604-EE86B2D1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Set a goal that defines levels at which the problem is no longer a problem </a:t>
            </a:r>
          </a:p>
          <a:p>
            <a:r>
              <a:rPr lang="en-US" altLang="en-US" sz="2400"/>
              <a:t>Set goals that are </a:t>
            </a:r>
            <a:r>
              <a:rPr lang="en-US" altLang="en-US" sz="2400">
                <a:ea typeface="ＭＳ Ｐゴシック" panose="020B0600070205080204" pitchFamily="34" charset="-128"/>
              </a:rPr>
              <a:t>specific, (observable and) measurable, achievable, realistic, and timely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What data will you use to know that you’ve met your goal?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09F03-8E59-4C46-9B24-8A920228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0E15-2F94-BD46-91E3-41C9C930299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4">
            <a:extLst>
              <a:ext uri="{FF2B5EF4-FFF2-40B4-BE49-F238E27FC236}">
                <a16:creationId xmlns:a16="http://schemas.microsoft.com/office/drawing/2014/main" id="{38B07BD0-871A-6842-9F37-EB1546D1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3. Why does the problem exist &amp; what can we do about it? </a:t>
            </a:r>
            <a:b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(hypothesis &amp; solution)</a:t>
            </a:r>
          </a:p>
        </p:txBody>
      </p:sp>
      <p:pic>
        <p:nvPicPr>
          <p:cNvPr id="143362" name="Content Placeholder 7">
            <a:extLst>
              <a:ext uri="{FF2B5EF4-FFF2-40B4-BE49-F238E27FC236}">
                <a16:creationId xmlns:a16="http://schemas.microsoft.com/office/drawing/2014/main" id="{B4F66A72-69F3-EA42-AF99-B515DE46E4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3172" r="986" b="-3172"/>
          <a:stretch>
            <a:fillRect/>
          </a:stretch>
        </p:blipFill>
        <p:spPr>
          <a:xfrm>
            <a:off x="579438" y="2228850"/>
            <a:ext cx="3959225" cy="2990850"/>
          </a:xfrm>
        </p:spPr>
      </p:pic>
      <p:sp>
        <p:nvSpPr>
          <p:cNvPr id="49155" name="Content Placeholder 6">
            <a:extLst>
              <a:ext uri="{FF2B5EF4-FFF2-40B4-BE49-F238E27FC236}">
                <a16:creationId xmlns:a16="http://schemas.microsoft.com/office/drawing/2014/main" id="{DFD4AB2B-7B5E-2F4D-928C-027F832AD1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rgbClr val="0000FF"/>
                </a:solidFill>
              </a:rPr>
              <a:t> Problem Statement: </a:t>
            </a:r>
            <a:r>
              <a:rPr lang="en-US" altLang="en-US" sz="2800" dirty="0"/>
              <a:t>The sixth grade boys are showing disrespectful behavior toward one another during recess.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rgbClr val="0000FF"/>
                </a:solidFill>
              </a:rPr>
              <a:t> Hypothesis: </a:t>
            </a:r>
            <a:r>
              <a:rPr lang="en-US" altLang="en-US" sz="2800" dirty="0"/>
              <a:t>We believe they are looking for access to items/ activities.</a:t>
            </a:r>
          </a:p>
          <a:p>
            <a:pPr marL="609600" indent="-609600" eaLnBrk="1" hangingPunct="1">
              <a:buFont typeface="Arial" charset="0"/>
              <a:buChar char="•"/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6">
            <a:extLst>
              <a:ext uri="{FF2B5EF4-FFF2-40B4-BE49-F238E27FC236}">
                <a16:creationId xmlns:a16="http://schemas.microsoft.com/office/drawing/2014/main" id="{5D358D03-9D1F-0343-8C2E-D355560515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4963" y="442913"/>
            <a:ext cx="85153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Solution Development for Disrespect on the Playground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DBE9FF-ABF3-2440-8161-080FC1344B7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612900"/>
          <a:ext cx="8515350" cy="4854577"/>
        </p:xfrm>
        <a:graphic>
          <a:graphicData uri="http://schemas.openxmlformats.org/drawingml/2006/table">
            <a:tbl>
              <a:tblPr/>
              <a:tblGrid>
                <a:gridCol w="441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90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Prevention: Remove/alter 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“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trigger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”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for problem behavior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16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Teaching: Define, instruct &amp; model expected behavior 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16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Reward: Expected/alternative behavior when it occurs; prompt as necessary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071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Extinction: Increase acknowledgement of presence of desired behavior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79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Corrective Consequence: Use non-rewarding/non-reinforcing responses when problem behavior occurs 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47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Data Collection: Indicate how you know when you have a solution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6">
            <a:extLst>
              <a:ext uri="{FF2B5EF4-FFF2-40B4-BE49-F238E27FC236}">
                <a16:creationId xmlns:a16="http://schemas.microsoft.com/office/drawing/2014/main" id="{DF681A81-5A96-C740-B28C-DF580A7A81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1450" y="157163"/>
            <a:ext cx="89725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Solution Development for Disrespect on the Playground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DBE9FF-ABF3-2440-8161-080FC1344B7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6682022"/>
              </p:ext>
            </p:extLst>
          </p:nvPr>
        </p:nvGraphicFramePr>
        <p:xfrm>
          <a:off x="171450" y="1160463"/>
          <a:ext cx="8543925" cy="5716855"/>
        </p:xfrm>
        <a:graphic>
          <a:graphicData uri="http://schemas.openxmlformats.org/drawingml/2006/table">
            <a:tbl>
              <a:tblPr/>
              <a:tblGrid>
                <a:gridCol w="442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59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Prevention: Remove/alter </a:t>
                      </a: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“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trigger</a:t>
                      </a: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”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for problem behavior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Maintain current recess schedule but shift classes to balance numbers; add more playground activity options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742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Teaching: Define, instruct &amp; model expected behavior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Reteach behavioral expectations on the playground; model resolving conflict respectfully; teach new recess games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00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Reward: Expected/alternative behavior when it occurs; prompt as necessary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Establish </a:t>
                      </a:r>
                      <a:r>
                        <a:rPr kumimoji="0" lang="ja-JP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“</a:t>
                      </a:r>
                      <a:r>
                        <a:rPr kumimoji="0" lang="en-US" altLang="ja-JP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Friday Five</a:t>
                      </a:r>
                      <a:r>
                        <a:rPr kumimoji="0" lang="ja-JP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”</a:t>
                      </a:r>
                      <a:r>
                        <a:rPr kumimoji="0" lang="en-US" altLang="ja-JP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: Extra 5 min of recess on Friday for five respectful days.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1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Extinction: Increase acknowledgement of presence of desired behavior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Encourage all students to work for</a:t>
                      </a:r>
                      <a:r>
                        <a:rPr kumimoji="0" lang="ja-JP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“</a:t>
                      </a:r>
                      <a:r>
                        <a:rPr kumimoji="0" lang="en-US" altLang="ja-JP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Friday Five</a:t>
                      </a:r>
                      <a:r>
                        <a:rPr kumimoji="0" lang="ja-JP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”</a:t>
                      </a:r>
                      <a:r>
                        <a:rPr kumimoji="0" lang="en-US" altLang="ja-JP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… make problem behavior less rewarding than desired behavior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6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Corrective Consequence: Use non-rewarding/non-reinforcing responses when problem behavior occurs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Active supervision and continued early consequence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55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Data Collection: Indicate how you know when you have a solution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Maintain ODR record and supervisor  weekly report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37FD7ED3-D8C8-2842-B375-2A9C6BF54DA3}"/>
              </a:ext>
            </a:extLst>
          </p:cNvPr>
          <p:cNvSpPr/>
          <p:nvPr/>
        </p:nvSpPr>
        <p:spPr>
          <a:xfrm rot="10800000">
            <a:off x="123825" y="1624013"/>
            <a:ext cx="8764588" cy="1108075"/>
          </a:xfrm>
          <a:prstGeom prst="leftRightArrow">
            <a:avLst/>
          </a:prstGeom>
          <a:gradFill flip="none" rotWithShape="1">
            <a:gsLst>
              <a:gs pos="0">
                <a:srgbClr val="92D050"/>
              </a:gs>
              <a:gs pos="80850">
                <a:schemeClr val="accent2"/>
              </a:gs>
              <a:gs pos="30000">
                <a:srgbClr val="FFFF00"/>
              </a:gs>
              <a:gs pos="61000">
                <a:schemeClr val="accent4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F2C812-A89A-1347-AC77-43208C37CC3D}"/>
              </a:ext>
            </a:extLst>
          </p:cNvPr>
          <p:cNvSpPr/>
          <p:nvPr/>
        </p:nvSpPr>
        <p:spPr>
          <a:xfrm>
            <a:off x="123825" y="1098550"/>
            <a:ext cx="2217738" cy="550863"/>
          </a:xfrm>
          <a:prstGeom prst="rect">
            <a:avLst/>
          </a:prstGeom>
          <a:solidFill>
            <a:srgbClr val="C0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What is data-based decision making?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4C65E-DB13-9041-9945-482F745912C7}"/>
              </a:ext>
            </a:extLst>
          </p:cNvPr>
          <p:cNvSpPr/>
          <p:nvPr/>
        </p:nvSpPr>
        <p:spPr>
          <a:xfrm>
            <a:off x="2341563" y="1095375"/>
            <a:ext cx="2219325" cy="550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Still learning and growing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18AA46-1ECD-4647-BE43-C59D47AB49DF}"/>
              </a:ext>
            </a:extLst>
          </p:cNvPr>
          <p:cNvSpPr/>
          <p:nvPr/>
        </p:nvSpPr>
        <p:spPr>
          <a:xfrm>
            <a:off x="4560888" y="1095375"/>
            <a:ext cx="2219325" cy="550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</a:rPr>
              <a:t>We know how to do it, now we’re working to sustain 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340C59-7E75-4649-822A-E516BB190DC1}"/>
              </a:ext>
            </a:extLst>
          </p:cNvPr>
          <p:cNvSpPr/>
          <p:nvPr/>
        </p:nvSpPr>
        <p:spPr>
          <a:xfrm>
            <a:off x="6780213" y="1095375"/>
            <a:ext cx="2217737" cy="5508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Very fluent 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and very effective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720026-99D2-AF47-8766-A901BB688730}"/>
              </a:ext>
            </a:extLst>
          </p:cNvPr>
          <p:cNvSpPr txBox="1">
            <a:spLocks/>
          </p:cNvSpPr>
          <p:nvPr/>
        </p:nvSpPr>
        <p:spPr>
          <a:xfrm>
            <a:off x="4143375" y="2843213"/>
            <a:ext cx="4745038" cy="1495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100" b="1" dirty="0">
                <a:solidFill>
                  <a:schemeClr val="accent4">
                    <a:lumMod val="10000"/>
                  </a:schemeClr>
                </a:solidFill>
              </a:rPr>
              <a:t>Becoming Data Based</a:t>
            </a:r>
          </a:p>
          <a:p>
            <a:pPr>
              <a:defRPr/>
            </a:pPr>
            <a:r>
              <a:rPr lang="en-US" sz="2100" i="1" dirty="0">
                <a:solidFill>
                  <a:schemeClr val="accent4">
                    <a:lumMod val="10000"/>
                  </a:schemeClr>
                </a:solidFill>
              </a:rPr>
              <a:t>How are you currently embracing a data-based decision-making process that leads to results?</a:t>
            </a:r>
          </a:p>
        </p:txBody>
      </p:sp>
      <p:pic>
        <p:nvPicPr>
          <p:cNvPr id="22535" name="Picture 10">
            <a:extLst>
              <a:ext uri="{FF2B5EF4-FFF2-40B4-BE49-F238E27FC236}">
                <a16:creationId xmlns:a16="http://schemas.microsoft.com/office/drawing/2014/main" id="{BD434F7B-A38B-7A42-98F1-E553116A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3" y="2598738"/>
            <a:ext cx="5410201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1">
            <a:extLst>
              <a:ext uri="{FF2B5EF4-FFF2-40B4-BE49-F238E27FC236}">
                <a16:creationId xmlns:a16="http://schemas.microsoft.com/office/drawing/2014/main" id="{765DED38-F157-AE4C-94E9-DC99B9AB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4156075"/>
            <a:ext cx="383381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0" b="1" i="1" dirty="0">
                <a:latin typeface="Arial" panose="020B0604020202020204" pitchFamily="34" charset="0"/>
              </a:rPr>
              <a:t>Pick a color that matches your experience.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0" b="1" i="1" dirty="0">
                <a:latin typeface="Arial" panose="020B0604020202020204" pitchFamily="34" charset="0"/>
              </a:rPr>
              <a:t>Type into the chat box about what might help you get to the next color.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6">
            <a:extLst>
              <a:ext uri="{FF2B5EF4-FFF2-40B4-BE49-F238E27FC236}">
                <a16:creationId xmlns:a16="http://schemas.microsoft.com/office/drawing/2014/main" id="{5D358D03-9D1F-0343-8C2E-D355560515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4963" y="442913"/>
            <a:ext cx="85153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Solution Development for CICO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DBE9FF-ABF3-2440-8161-080FC1344B7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7010412"/>
              </p:ext>
            </p:extLst>
          </p:nvPr>
        </p:nvGraphicFramePr>
        <p:xfrm>
          <a:off x="293687" y="1128713"/>
          <a:ext cx="8515350" cy="5517334"/>
        </p:xfrm>
        <a:graphic>
          <a:graphicData uri="http://schemas.openxmlformats.org/drawingml/2006/table">
            <a:tbl>
              <a:tblPr/>
              <a:tblGrid>
                <a:gridCol w="441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904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Prevention: Remove/alter 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“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trigger</a:t>
                      </a:r>
                      <a:r>
                        <a:rPr kumimoji="0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”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for problem behavior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Review with teachers the brief protocol for checking in positively with students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16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Teaching: Define, instruct &amp; model expected behavior 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Teach and model to students what expectations look like in action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16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Reward: Expected/alternative behavior when it occurs; prompt as necessary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Pair positive feedback with points; Provide additional reinforcer at end of day for meeting goal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071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Extinction: Increase acknowledgement of presence of desired behavior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Acknowledge other students for demonstrating the expectations in action and why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79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Corrective Consequence: Use non-rewarding/non-reinforcing responses when problem behavior occurs 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State expectation without responding to problem behavior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47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Data Collection: Indicate how you know when you have a solution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20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Wingdings 2" charset="2"/>
                        <a:defRPr sz="1600">
                          <a:solidFill>
                            <a:srgbClr val="174576"/>
                          </a:solidFill>
                          <a:latin typeface="Corbe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60% of students meet CICO goal for 2 weeks</a:t>
                      </a:r>
                    </a:p>
                  </a:txBody>
                  <a:tcPr marL="68569" marR="68569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581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91DF848D-04FE-D24F-A869-41547528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s-IS" altLang="en-US" sz="4000" b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include logistics:</a:t>
            </a:r>
            <a:br>
              <a:rPr lang="en-US" altLang="en-US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9506" name="Picture 5">
            <a:extLst>
              <a:ext uri="{FF2B5EF4-FFF2-40B4-BE49-F238E27FC236}">
                <a16:creationId xmlns:a16="http://schemas.microsoft.com/office/drawing/2014/main" id="{557F1B40-34B7-D841-B301-B4465F4C7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47838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22E7F4-E7C1-324A-899C-6E3A2F25937E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522288"/>
          <a:ext cx="8326438" cy="5748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821">
                  <a:extLst>
                    <a:ext uri="{9D8B030D-6E8A-4147-A177-3AD203B41FA5}">
                      <a16:colId xmlns:a16="http://schemas.microsoft.com/office/drawing/2014/main" val="1787903531"/>
                    </a:ext>
                  </a:extLst>
                </a:gridCol>
                <a:gridCol w="855957">
                  <a:extLst>
                    <a:ext uri="{9D8B030D-6E8A-4147-A177-3AD203B41FA5}">
                      <a16:colId xmlns:a16="http://schemas.microsoft.com/office/drawing/2014/main" val="1931045507"/>
                    </a:ext>
                  </a:extLst>
                </a:gridCol>
                <a:gridCol w="1107416">
                  <a:extLst>
                    <a:ext uri="{9D8B030D-6E8A-4147-A177-3AD203B41FA5}">
                      <a16:colId xmlns:a16="http://schemas.microsoft.com/office/drawing/2014/main" val="1792275959"/>
                    </a:ext>
                  </a:extLst>
                </a:gridCol>
                <a:gridCol w="1127400">
                  <a:extLst>
                    <a:ext uri="{9D8B030D-6E8A-4147-A177-3AD203B41FA5}">
                      <a16:colId xmlns:a16="http://schemas.microsoft.com/office/drawing/2014/main" val="2736076920"/>
                    </a:ext>
                  </a:extLst>
                </a:gridCol>
                <a:gridCol w="241466">
                  <a:extLst>
                    <a:ext uri="{9D8B030D-6E8A-4147-A177-3AD203B41FA5}">
                      <a16:colId xmlns:a16="http://schemas.microsoft.com/office/drawing/2014/main" val="1281251014"/>
                    </a:ext>
                  </a:extLst>
                </a:gridCol>
                <a:gridCol w="1583689">
                  <a:extLst>
                    <a:ext uri="{9D8B030D-6E8A-4147-A177-3AD203B41FA5}">
                      <a16:colId xmlns:a16="http://schemas.microsoft.com/office/drawing/2014/main" val="1288261344"/>
                    </a:ext>
                  </a:extLst>
                </a:gridCol>
                <a:gridCol w="1583689">
                  <a:extLst>
                    <a:ext uri="{9D8B030D-6E8A-4147-A177-3AD203B41FA5}">
                      <a16:colId xmlns:a16="http://schemas.microsoft.com/office/drawing/2014/main" val="2194490867"/>
                    </a:ext>
                  </a:extLst>
                </a:gridCol>
              </a:tblGrid>
              <a:tr h="318367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Date of Initial Meeting: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Date(s) of Review Meetings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77201"/>
                  </a:ext>
                </a:extLst>
              </a:tr>
              <a:tr h="318367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Brief Problem Description </a:t>
                      </a:r>
                      <a:r>
                        <a:rPr lang="en-US" sz="700">
                          <a:effectLst/>
                        </a:rPr>
                        <a:t>(e.g., student name, group identifier, brief item description):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329149"/>
                  </a:ext>
                </a:extLst>
              </a:tr>
              <a:tr h="751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                      </a:t>
                      </a:r>
                      <a:r>
                        <a:rPr lang="en-US" sz="800">
                          <a:effectLst/>
                        </a:rPr>
                        <a:t>Precise Problem          </a:t>
                      </a:r>
                      <a:r>
                        <a:rPr lang="en-US" sz="600">
                          <a:effectLst/>
                        </a:rPr>
                        <a:t>è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Statement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What? When? Where? Who? Why? How Often?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   Goal and  </a:t>
                      </a:r>
                      <a:r>
                        <a:rPr lang="en-US" sz="600">
                          <a:effectLst/>
                        </a:rPr>
                        <a:t>è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Timeline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What? By When?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Solution </a:t>
                      </a:r>
                      <a:r>
                        <a:rPr lang="en-US" sz="600">
                          <a:effectLst/>
                        </a:rPr>
                        <a:t>è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By Who? By When?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 Identify Fidelity  </a:t>
                      </a:r>
                      <a:r>
                        <a:rPr lang="en-US" sz="600">
                          <a:effectLst/>
                        </a:rPr>
                        <a:t>è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and Outcome Data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What? When? Who?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Did it work?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(Review current levels and compare to goal)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ê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72394"/>
                  </a:ext>
                </a:extLst>
              </a:tr>
              <a:tr h="701449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What fidelity data will we collect?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What? When? Who?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Fidelity Data: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of Implementation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Not started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Partial implementation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Implemented with fidelity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Stopped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Notes: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Outcome Data (Current Levels):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Comparison to Goal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Worse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No Change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Improved but not to goal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Goal met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Notes: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extLst>
                  <a:ext uri="{0D108BD9-81ED-4DB2-BD59-A6C34878D82A}">
                    <a16:rowId xmlns:a16="http://schemas.microsoft.com/office/drawing/2014/main" val="3274385414"/>
                  </a:ext>
                </a:extLst>
              </a:tr>
              <a:tr h="1145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35405"/>
                  </a:ext>
                </a:extLst>
              </a:tr>
              <a:tr h="701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31620" algn="l"/>
                        </a:tabLst>
                      </a:pPr>
                      <a:r>
                        <a:rPr lang="en-US" sz="800">
                          <a:effectLst/>
                        </a:rPr>
                        <a:t>What outcome data will we collect?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31620" algn="l"/>
                        </a:tabLst>
                      </a:pPr>
                      <a:r>
                        <a:rPr lang="en-US" sz="600">
                          <a:effectLst/>
                        </a:rPr>
                        <a:t>What? When? Who?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70799"/>
                  </a:ext>
                </a:extLst>
              </a:tr>
              <a:tr h="41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31620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155961"/>
                  </a:ext>
                </a:extLst>
              </a:tr>
              <a:tr h="2672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Current Levels: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Next Steps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747984"/>
                  </a:ext>
                </a:extLst>
              </a:tr>
              <a:tr h="1503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Continue current plan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Modify plan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Discontinue plan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Other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Notes: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34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BF543999-C8C1-EA40-B048-DE7102E1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250825"/>
            <a:ext cx="8229600" cy="15287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5. Is our plan being implemented with fidelity &amp; is it working? (evaluate &amp; revise plan)</a:t>
            </a:r>
          </a:p>
        </p:txBody>
      </p:sp>
      <p:pic>
        <p:nvPicPr>
          <p:cNvPr id="153602" name="Picture 4">
            <a:extLst>
              <a:ext uri="{FF2B5EF4-FFF2-40B4-BE49-F238E27FC236}">
                <a16:creationId xmlns:a16="http://schemas.microsoft.com/office/drawing/2014/main" id="{5B74E460-CB2B-B244-BE9D-F1F579D60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7244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Box 1">
            <a:extLst>
              <a:ext uri="{FF2B5EF4-FFF2-40B4-BE49-F238E27FC236}">
                <a16:creationId xmlns:a16="http://schemas.microsoft.com/office/drawing/2014/main" id="{AB766C9B-8CC5-9740-84F5-F5B1188E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451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500" dirty="0">
                <a:latin typeface="Calibri" panose="020F0502020204030204" pitchFamily="34" charset="0"/>
              </a:rPr>
              <a:t>**Report data back to staff (i.e. when you implemented this plan, ODRs on the playground dropped by 20%!)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C11-0FC6-FC46-B5BE-51D484FC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6. What next steps are needed?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5650" name="Content Placeholder 2">
            <a:extLst>
              <a:ext uri="{FF2B5EF4-FFF2-40B4-BE49-F238E27FC236}">
                <a16:creationId xmlns:a16="http://schemas.microsoft.com/office/drawing/2014/main" id="{F4DC7A0F-2B17-254E-897B-122906D5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Continue</a:t>
            </a:r>
          </a:p>
          <a:p>
            <a:r>
              <a:rPr lang="en-US" altLang="en-US" sz="2400"/>
              <a:t>Modify</a:t>
            </a:r>
          </a:p>
          <a:p>
            <a:r>
              <a:rPr lang="en-US" altLang="en-US" sz="2400"/>
              <a:t>Stop plan</a:t>
            </a:r>
          </a:p>
          <a:p>
            <a:r>
              <a:rPr lang="en-US" altLang="en-US" sz="2400"/>
              <a:t>Continue through problem solving process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06CB0-CBA1-1D43-A034-1F3D5E35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A6D43-4314-2341-8BA8-1F6165D90B3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2DE07-A34B-0E46-8755-7227AA3103DC}"/>
              </a:ext>
            </a:extLst>
          </p:cNvPr>
          <p:cNvSpPr/>
          <p:nvPr/>
        </p:nvSpPr>
        <p:spPr>
          <a:xfrm>
            <a:off x="227013" y="4695825"/>
            <a:ext cx="8688387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Idea: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problem solving has a positive impact on student outcomes 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(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Horner, Algozzine, Todd, Algozzine, Cusumano, and Preston (in preparation))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>
            <a:extLst>
              <a:ext uri="{FF2B5EF4-FFF2-40B4-BE49-F238E27FC236}">
                <a16:creationId xmlns:a16="http://schemas.microsoft.com/office/drawing/2014/main" id="{03AE96FD-A8CD-AE4E-A50E-AD023AD4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General Recommendations for PBIS Decision-Making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F5115C5-18E1-E348-B957-0B86274BE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r>
              <a:rPr lang="en-US" altLang="en-US" sz="2800"/>
              <a:t>Never stop doing what is already working</a:t>
            </a:r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sz="280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sz="2800"/>
              <a:t>Always look for the smallest change that will produce the largest effect</a:t>
            </a:r>
          </a:p>
          <a:p>
            <a:pPr marL="1022350" lvl="2" indent="-350838" eaLnBrk="1" hangingPunct="1">
              <a:lnSpc>
                <a:spcPct val="80000"/>
              </a:lnSpc>
            </a:pPr>
            <a:r>
              <a:rPr lang="en-US" altLang="en-US" sz="2200"/>
              <a:t>Avoid defining a large number of goals </a:t>
            </a:r>
          </a:p>
          <a:p>
            <a:pPr marL="1022350" lvl="2" indent="-350838" eaLnBrk="1" hangingPunct="1">
              <a:lnSpc>
                <a:spcPct val="80000"/>
              </a:lnSpc>
            </a:pPr>
            <a:r>
              <a:rPr lang="en-US" altLang="en-US" sz="2200"/>
              <a:t>Do a small number of things well</a:t>
            </a:r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sz="280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sz="2800"/>
              <a:t>Do not add something new without also defining what you will stop doing to make the addition possible.</a:t>
            </a:r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sz="2800"/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>
            <a:extLst>
              <a:ext uri="{FF2B5EF4-FFF2-40B4-BE49-F238E27FC236}">
                <a16:creationId xmlns:a16="http://schemas.microsoft.com/office/drawing/2014/main" id="{DBB6A487-DD4E-D44C-A982-63788254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Resources </a:t>
            </a:r>
            <a:endParaRPr lang="en-US" altLang="en-US" sz="40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2514" name="Content Placeholder 2">
            <a:extLst>
              <a:ext uri="{FF2B5EF4-FFF2-40B4-BE49-F238E27FC236}">
                <a16:creationId xmlns:a16="http://schemas.microsoft.com/office/drawing/2014/main" id="{4141A098-F159-234F-A2AC-6B49CDEB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  <a:hlinkClick r:id="rId3"/>
              </a:rPr>
              <a:t>TIPS Meeting Minutes Template (Google Doc version)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  <a:hlinkClick r:id="rId4"/>
              </a:rPr>
              <a:t>Team Member </a:t>
            </a:r>
            <a:r>
              <a:rPr lang="en-US" altLang="en-US" sz="2800" dirty="0" err="1">
                <a:ea typeface="ＭＳ Ｐゴシック" panose="020B0600070205080204" pitchFamily="34" charset="-128"/>
                <a:hlinkClick r:id="rId4"/>
              </a:rPr>
              <a:t>Responsibililities</a:t>
            </a:r>
            <a:endParaRPr lang="en-US" altLang="en-US" sz="2800" dirty="0"/>
          </a:p>
          <a:p>
            <a:pPr>
              <a:defRPr/>
            </a:pPr>
            <a:r>
              <a:rPr lang="en-US" altLang="en-US" sz="2800" dirty="0">
                <a:hlinkClick r:id="rId5"/>
              </a:rPr>
              <a:t>TIPS Meeting Foundation Checklist</a:t>
            </a:r>
            <a:endParaRPr lang="en-US" altLang="en-US" sz="2800" dirty="0"/>
          </a:p>
          <a:p>
            <a:pPr>
              <a:defRPr/>
            </a:pPr>
            <a:r>
              <a:rPr lang="en-US" altLang="en-US" sz="2800" dirty="0">
                <a:hlinkClick r:id="rId6"/>
              </a:rPr>
              <a:t>TIPS Videos</a:t>
            </a: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>
            <a:extLst>
              <a:ext uri="{FF2B5EF4-FFF2-40B4-BE49-F238E27FC236}">
                <a16:creationId xmlns:a16="http://schemas.microsoft.com/office/drawing/2014/main" id="{C8E2E4C9-C434-004A-B51D-47F258D4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Big Ideas About Data</a:t>
            </a:r>
          </a:p>
        </p:txBody>
      </p:sp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DE5402F2-A971-2944-830A-5D311931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364538" cy="385921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All data should serve a purpose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Collect data with fidelity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Be prompt about looking at data and acting upon it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Use multiple sources of data to confirm what you see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Use data to support, not punish </a:t>
            </a:r>
          </a:p>
          <a:p>
            <a:pPr eaLnBrk="1" hangingPunct="1"/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EF71FB0-783D-5240-9A40-11BA5DC5A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3838" y="122238"/>
            <a:ext cx="9144000" cy="1252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0066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Types of Data to Consider</a:t>
            </a:r>
          </a:p>
        </p:txBody>
      </p:sp>
      <p:grpSp>
        <p:nvGrpSpPr>
          <p:cNvPr id="45058" name="Group 11">
            <a:extLst>
              <a:ext uri="{FF2B5EF4-FFF2-40B4-BE49-F238E27FC236}">
                <a16:creationId xmlns:a16="http://schemas.microsoft.com/office/drawing/2014/main" id="{DA28ED65-9CDE-0548-8762-DAA259AB88AF}"/>
              </a:ext>
            </a:extLst>
          </p:cNvPr>
          <p:cNvGrpSpPr>
            <a:grpSpLocks/>
          </p:cNvGrpSpPr>
          <p:nvPr/>
        </p:nvGrpSpPr>
        <p:grpSpPr bwMode="auto">
          <a:xfrm>
            <a:off x="2749550" y="1144588"/>
            <a:ext cx="6618288" cy="5564187"/>
            <a:chOff x="2019300" y="1165225"/>
            <a:chExt cx="6446838" cy="4737100"/>
          </a:xfrm>
        </p:grpSpPr>
        <p:sp>
          <p:nvSpPr>
            <p:cNvPr id="45062" name="AutoShape 3">
              <a:extLst>
                <a:ext uri="{FF2B5EF4-FFF2-40B4-BE49-F238E27FC236}">
                  <a16:creationId xmlns:a16="http://schemas.microsoft.com/office/drawing/2014/main" id="{3F74C01B-4B68-0A4C-B5A6-02FC4819E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165225"/>
              <a:ext cx="6446838" cy="4737100"/>
            </a:xfrm>
            <a:prstGeom prst="triangle">
              <a:avLst>
                <a:gd name="adj" fmla="val 50000"/>
              </a:avLst>
            </a:prstGeom>
            <a:solidFill>
              <a:srgbClr val="2E8E2E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2E8E2E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3" name="AutoShape 6">
              <a:extLst>
                <a:ext uri="{FF2B5EF4-FFF2-40B4-BE49-F238E27FC236}">
                  <a16:creationId xmlns:a16="http://schemas.microsoft.com/office/drawing/2014/main" id="{7E5DCFC5-895F-C343-B5DC-66232663F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0" y="1165225"/>
              <a:ext cx="3124200" cy="23987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4" name="AutoShape 9">
              <a:extLst>
                <a:ext uri="{FF2B5EF4-FFF2-40B4-BE49-F238E27FC236}">
                  <a16:creationId xmlns:a16="http://schemas.microsoft.com/office/drawing/2014/main" id="{16079788-A61F-5444-B29A-44E7154FB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776" y="1165225"/>
              <a:ext cx="912813" cy="7381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6627" name="TextBox 12">
            <a:extLst>
              <a:ext uri="{FF2B5EF4-FFF2-40B4-BE49-F238E27FC236}">
                <a16:creationId xmlns:a16="http://schemas.microsoft.com/office/drawing/2014/main" id="{9DA99F99-738A-B943-955D-85320523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879850"/>
            <a:ext cx="352583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Universal: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TFI</a:t>
            </a:r>
            <a:endParaRPr lang="en-US" altLang="en-US" b="1" i="1" dirty="0">
              <a:latin typeface="+mn-lt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SAS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SWIS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Attendance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Grades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School Climate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Family Engagement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Weekly Check-In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97DF8-D291-8744-874A-1DD90EE2F8B0}"/>
              </a:ext>
            </a:extLst>
          </p:cNvPr>
          <p:cNvSpPr txBox="1"/>
          <p:nvPr/>
        </p:nvSpPr>
        <p:spPr>
          <a:xfrm>
            <a:off x="1785938" y="2552700"/>
            <a:ext cx="2357437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  <a:ea typeface="ＭＳ Ｐゴシック" charset="0"/>
                <a:cs typeface="ＭＳ Ｐゴシック" charset="0"/>
              </a:rPr>
              <a:t>Targeted: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SWIS-CICO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FBA/BSP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Universal Screening</a:t>
            </a:r>
          </a:p>
          <a:p>
            <a:pPr eaLnBrk="1" hangingPunct="1">
              <a:defRPr/>
            </a:pP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85DA4-ED5C-8641-82A1-D6E69360B519}"/>
              </a:ext>
            </a:extLst>
          </p:cNvPr>
          <p:cNvSpPr txBox="1"/>
          <p:nvPr/>
        </p:nvSpPr>
        <p:spPr>
          <a:xfrm>
            <a:off x="3548063" y="1130300"/>
            <a:ext cx="20780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Intensive: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I-SWIS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FBA/BSP</a:t>
            </a:r>
          </a:p>
          <a:p>
            <a:pPr eaLnBrk="1" hangingPunct="1">
              <a:defRPr/>
            </a:pP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hought Bubble: Cloud 1">
            <a:extLst>
              <a:ext uri="{FF2B5EF4-FFF2-40B4-BE49-F238E27FC236}">
                <a16:creationId xmlns:a16="http://schemas.microsoft.com/office/drawing/2014/main" id="{50B97AC6-B718-CD41-AA4D-80FFF5E6D87E}"/>
              </a:ext>
            </a:extLst>
          </p:cNvPr>
          <p:cNvSpPr/>
          <p:nvPr/>
        </p:nvSpPr>
        <p:spPr>
          <a:xfrm>
            <a:off x="76200" y="392827"/>
            <a:ext cx="2895600" cy="289734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Consider Community Data – MH, Substance Abuse, Homelessness, Placement,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C42B2BE-CDA0-5343-8C77-A643E104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89024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Data help us ask the right questions. </a:t>
            </a:r>
            <a:b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They do not provide the answers.</a:t>
            </a:r>
            <a:b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60C48516-4628-704C-BDDB-870FD3711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4887913"/>
            <a:ext cx="10715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85E869CF-6104-9244-B8F6-9E4A7F11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4735513"/>
            <a:ext cx="16287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6803" name="Oval 4">
            <a:extLst>
              <a:ext uri="{FF2B5EF4-FFF2-40B4-BE49-F238E27FC236}">
                <a16:creationId xmlns:a16="http://schemas.microsoft.com/office/drawing/2014/main" id="{FC2C7682-96B7-1140-A2AC-636CF702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235200"/>
            <a:ext cx="2312987" cy="23129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7324FE1D-5034-4548-82CA-F58E36BF9C0B}"/>
              </a:ext>
            </a:extLst>
          </p:cNvPr>
          <p:cNvGrpSpPr>
            <a:grpSpLocks/>
          </p:cNvGrpSpPr>
          <p:nvPr/>
        </p:nvGrpSpPr>
        <p:grpSpPr bwMode="auto">
          <a:xfrm>
            <a:off x="2705100" y="2143125"/>
            <a:ext cx="2039938" cy="1539875"/>
            <a:chOff x="1474788" y="1123950"/>
            <a:chExt cx="3625850" cy="2736850"/>
          </a:xfrm>
        </p:grpSpPr>
        <p:sp>
          <p:nvSpPr>
            <p:cNvPr id="76814" name="Oval 5">
              <a:extLst>
                <a:ext uri="{FF2B5EF4-FFF2-40B4-BE49-F238E27FC236}">
                  <a16:creationId xmlns:a16="http://schemas.microsoft.com/office/drawing/2014/main" id="{A755BC23-B2BA-DD4C-BF23-1DACC9C7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638" y="1803931"/>
              <a:ext cx="2057000" cy="2056869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Systems</a:t>
              </a:r>
            </a:p>
          </p:txBody>
        </p:sp>
        <p:sp>
          <p:nvSpPr>
            <p:cNvPr id="76815" name="Rectangle 11">
              <a:extLst>
                <a:ext uri="{FF2B5EF4-FFF2-40B4-BE49-F238E27FC236}">
                  <a16:creationId xmlns:a16="http://schemas.microsoft.com/office/drawing/2014/main" id="{F1D77159-29AD-E241-8CB9-BB3EAEA9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1123950"/>
              <a:ext cx="1884877" cy="73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50900" tIns="25004" rIns="50900" bIns="25004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Supporting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Staff Behavior</a:t>
              </a:r>
            </a:p>
          </p:txBody>
        </p:sp>
        <p:sp>
          <p:nvSpPr>
            <p:cNvPr id="76816" name="Freeform 14">
              <a:extLst>
                <a:ext uri="{FF2B5EF4-FFF2-40B4-BE49-F238E27FC236}">
                  <a16:creationId xmlns:a16="http://schemas.microsoft.com/office/drawing/2014/main" id="{39BB13D9-0A18-D24C-B8ED-A4C04B5F8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172" y="2038114"/>
              <a:ext cx="733635" cy="781555"/>
            </a:xfrm>
            <a:custGeom>
              <a:avLst/>
              <a:gdLst>
                <a:gd name="T0" fmla="*/ 2147483646 w 461"/>
                <a:gd name="T1" fmla="*/ 2147483646 h 493"/>
                <a:gd name="T2" fmla="*/ 2147483646 w 461"/>
                <a:gd name="T3" fmla="*/ 2147483646 h 493"/>
                <a:gd name="T4" fmla="*/ 2147483646 w 461"/>
                <a:gd name="T5" fmla="*/ 2147483646 h 493"/>
                <a:gd name="T6" fmla="*/ 2147483646 w 461"/>
                <a:gd name="T7" fmla="*/ 2147483646 h 493"/>
                <a:gd name="T8" fmla="*/ 2147483646 w 461"/>
                <a:gd name="T9" fmla="*/ 2147483646 h 493"/>
                <a:gd name="T10" fmla="*/ 2147483646 w 461"/>
                <a:gd name="T11" fmla="*/ 2147483646 h 493"/>
                <a:gd name="T12" fmla="*/ 2147483646 w 461"/>
                <a:gd name="T13" fmla="*/ 2147483646 h 493"/>
                <a:gd name="T14" fmla="*/ 2147483646 w 461"/>
                <a:gd name="T15" fmla="*/ 2147483646 h 493"/>
                <a:gd name="T16" fmla="*/ 2147483646 w 461"/>
                <a:gd name="T17" fmla="*/ 2147483646 h 493"/>
                <a:gd name="T18" fmla="*/ 2147483646 w 461"/>
                <a:gd name="T19" fmla="*/ 2147483646 h 493"/>
                <a:gd name="T20" fmla="*/ 2147483646 w 461"/>
                <a:gd name="T21" fmla="*/ 2147483646 h 493"/>
                <a:gd name="T22" fmla="*/ 2147483646 w 461"/>
                <a:gd name="T23" fmla="*/ 2147483646 h 493"/>
                <a:gd name="T24" fmla="*/ 2147483646 w 461"/>
                <a:gd name="T25" fmla="*/ 2147483646 h 493"/>
                <a:gd name="T26" fmla="*/ 2147483646 w 461"/>
                <a:gd name="T27" fmla="*/ 2147483646 h 493"/>
                <a:gd name="T28" fmla="*/ 2147483646 w 461"/>
                <a:gd name="T29" fmla="*/ 2147483646 h 493"/>
                <a:gd name="T30" fmla="*/ 0 w 461"/>
                <a:gd name="T31" fmla="*/ 2147483646 h 493"/>
                <a:gd name="T32" fmla="*/ 0 w 461"/>
                <a:gd name="T33" fmla="*/ 0 h 493"/>
                <a:gd name="T34" fmla="*/ 2147483646 w 461"/>
                <a:gd name="T35" fmla="*/ 0 h 493"/>
                <a:gd name="T36" fmla="*/ 2147483646 w 461"/>
                <a:gd name="T37" fmla="*/ 2147483646 h 493"/>
                <a:gd name="T38" fmla="*/ 2147483646 w 461"/>
                <a:gd name="T39" fmla="*/ 2147483646 h 493"/>
                <a:gd name="T40" fmla="*/ 2147483646 w 461"/>
                <a:gd name="T41" fmla="*/ 2147483646 h 493"/>
                <a:gd name="T42" fmla="*/ 2147483646 w 461"/>
                <a:gd name="T43" fmla="*/ 2147483646 h 493"/>
                <a:gd name="T44" fmla="*/ 2147483646 w 461"/>
                <a:gd name="T45" fmla="*/ 2147483646 h 493"/>
                <a:gd name="T46" fmla="*/ 2147483646 w 461"/>
                <a:gd name="T47" fmla="*/ 2147483646 h 493"/>
                <a:gd name="T48" fmla="*/ 2147483646 w 461"/>
                <a:gd name="T49" fmla="*/ 2147483646 h 493"/>
                <a:gd name="T50" fmla="*/ 2147483646 w 461"/>
                <a:gd name="T51" fmla="*/ 2147483646 h 493"/>
                <a:gd name="T52" fmla="*/ 2147483646 w 461"/>
                <a:gd name="T53" fmla="*/ 2147483646 h 493"/>
                <a:gd name="T54" fmla="*/ 2147483646 w 461"/>
                <a:gd name="T55" fmla="*/ 2147483646 h 493"/>
                <a:gd name="T56" fmla="*/ 2147483646 w 461"/>
                <a:gd name="T57" fmla="*/ 2147483646 h 493"/>
                <a:gd name="T58" fmla="*/ 2147483646 w 461"/>
                <a:gd name="T59" fmla="*/ 2147483646 h 4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493"/>
                <a:gd name="T92" fmla="*/ 461 w 461"/>
                <a:gd name="T93" fmla="*/ 493 h 4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493">
                  <a:moveTo>
                    <a:pt x="460" y="352"/>
                  </a:moveTo>
                  <a:lnTo>
                    <a:pt x="321" y="492"/>
                  </a:lnTo>
                  <a:lnTo>
                    <a:pt x="321" y="425"/>
                  </a:lnTo>
                  <a:lnTo>
                    <a:pt x="265" y="425"/>
                  </a:lnTo>
                  <a:lnTo>
                    <a:pt x="212" y="422"/>
                  </a:lnTo>
                  <a:lnTo>
                    <a:pt x="161" y="408"/>
                  </a:lnTo>
                  <a:lnTo>
                    <a:pt x="117" y="390"/>
                  </a:lnTo>
                  <a:lnTo>
                    <a:pt x="78" y="363"/>
                  </a:lnTo>
                  <a:lnTo>
                    <a:pt x="60" y="348"/>
                  </a:lnTo>
                  <a:lnTo>
                    <a:pt x="46" y="331"/>
                  </a:lnTo>
                  <a:lnTo>
                    <a:pt x="32" y="313"/>
                  </a:lnTo>
                  <a:lnTo>
                    <a:pt x="21" y="296"/>
                  </a:lnTo>
                  <a:lnTo>
                    <a:pt x="12" y="278"/>
                  </a:lnTo>
                  <a:lnTo>
                    <a:pt x="5" y="258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14"/>
                  </a:lnTo>
                  <a:lnTo>
                    <a:pt x="140" y="229"/>
                  </a:lnTo>
                  <a:lnTo>
                    <a:pt x="149" y="240"/>
                  </a:lnTo>
                  <a:lnTo>
                    <a:pt x="159" y="252"/>
                  </a:lnTo>
                  <a:lnTo>
                    <a:pt x="176" y="261"/>
                  </a:lnTo>
                  <a:lnTo>
                    <a:pt x="194" y="270"/>
                  </a:lnTo>
                  <a:lnTo>
                    <a:pt x="215" y="275"/>
                  </a:lnTo>
                  <a:lnTo>
                    <a:pt x="240" y="282"/>
                  </a:lnTo>
                  <a:lnTo>
                    <a:pt x="265" y="282"/>
                  </a:lnTo>
                  <a:lnTo>
                    <a:pt x="321" y="282"/>
                  </a:lnTo>
                  <a:lnTo>
                    <a:pt x="321" y="214"/>
                  </a:lnTo>
                  <a:lnTo>
                    <a:pt x="460" y="35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88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5781" name="Group 22">
            <a:extLst>
              <a:ext uri="{FF2B5EF4-FFF2-40B4-BE49-F238E27FC236}">
                <a16:creationId xmlns:a16="http://schemas.microsoft.com/office/drawing/2014/main" id="{69390404-3B9C-D74D-8786-E98B8B307E74}"/>
              </a:ext>
            </a:extLst>
          </p:cNvPr>
          <p:cNvGrpSpPr>
            <a:grpSpLocks/>
          </p:cNvGrpSpPr>
          <p:nvPr/>
        </p:nvGrpSpPr>
        <p:grpSpPr bwMode="auto">
          <a:xfrm>
            <a:off x="3176588" y="3257550"/>
            <a:ext cx="2227262" cy="1668463"/>
            <a:chOff x="2281238" y="3048000"/>
            <a:chExt cx="3960812" cy="2965450"/>
          </a:xfrm>
        </p:grpSpPr>
        <p:sp>
          <p:nvSpPr>
            <p:cNvPr id="76811" name="Oval 7">
              <a:extLst>
                <a:ext uri="{FF2B5EF4-FFF2-40B4-BE49-F238E27FC236}">
                  <a16:creationId xmlns:a16="http://schemas.microsoft.com/office/drawing/2014/main" id="{1FE75F83-6E72-CC40-9708-705B6A1DD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582" y="3048000"/>
              <a:ext cx="2055219" cy="205691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Practices</a:t>
              </a:r>
            </a:p>
          </p:txBody>
        </p:sp>
        <p:sp>
          <p:nvSpPr>
            <p:cNvPr id="76812" name="Rectangle 13">
              <a:extLst>
                <a:ext uri="{FF2B5EF4-FFF2-40B4-BE49-F238E27FC236}">
                  <a16:creationId xmlns:a16="http://schemas.microsoft.com/office/drawing/2014/main" id="{DB80EDBB-B202-8143-BDA6-B05EEE249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238" y="5505571"/>
              <a:ext cx="3960812" cy="50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50900" tIns="25004" rIns="50900" bIns="25004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Supporting Student Behavior</a:t>
              </a:r>
            </a:p>
          </p:txBody>
        </p:sp>
        <p:sp>
          <p:nvSpPr>
            <p:cNvPr id="76813" name="Freeform 15">
              <a:extLst>
                <a:ext uri="{FF2B5EF4-FFF2-40B4-BE49-F238E27FC236}">
                  <a16:creationId xmlns:a16="http://schemas.microsoft.com/office/drawing/2014/main" id="{A84EBA7E-C893-9248-A827-FCEE47534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803" y="4724001"/>
              <a:ext cx="683191" cy="832358"/>
            </a:xfrm>
            <a:custGeom>
              <a:avLst/>
              <a:gdLst>
                <a:gd name="T0" fmla="*/ 2147483646 w 431"/>
                <a:gd name="T1" fmla="*/ 2147483646 h 524"/>
                <a:gd name="T2" fmla="*/ 2147483646 w 431"/>
                <a:gd name="T3" fmla="*/ 0 h 524"/>
                <a:gd name="T4" fmla="*/ 2147483646 w 431"/>
                <a:gd name="T5" fmla="*/ 2147483646 h 524"/>
                <a:gd name="T6" fmla="*/ 2147483646 w 431"/>
                <a:gd name="T7" fmla="*/ 2147483646 h 524"/>
                <a:gd name="T8" fmla="*/ 2147483646 w 431"/>
                <a:gd name="T9" fmla="*/ 2147483646 h 524"/>
                <a:gd name="T10" fmla="*/ 2147483646 w 431"/>
                <a:gd name="T11" fmla="*/ 2147483646 h 524"/>
                <a:gd name="T12" fmla="*/ 2147483646 w 431"/>
                <a:gd name="T13" fmla="*/ 2147483646 h 524"/>
                <a:gd name="T14" fmla="*/ 2147483646 w 431"/>
                <a:gd name="T15" fmla="*/ 2147483646 h 524"/>
                <a:gd name="T16" fmla="*/ 2147483646 w 431"/>
                <a:gd name="T17" fmla="*/ 2147483646 h 524"/>
                <a:gd name="T18" fmla="*/ 2147483646 w 431"/>
                <a:gd name="T19" fmla="*/ 2147483646 h 524"/>
                <a:gd name="T20" fmla="*/ 0 w 431"/>
                <a:gd name="T21" fmla="*/ 2147483646 h 524"/>
                <a:gd name="T22" fmla="*/ 2147483646 w 431"/>
                <a:gd name="T23" fmla="*/ 2147483646 h 524"/>
                <a:gd name="T24" fmla="*/ 2147483646 w 431"/>
                <a:gd name="T25" fmla="*/ 2147483646 h 524"/>
                <a:gd name="T26" fmla="*/ 2147483646 w 431"/>
                <a:gd name="T27" fmla="*/ 2147483646 h 524"/>
                <a:gd name="T28" fmla="*/ 2147483646 w 431"/>
                <a:gd name="T29" fmla="*/ 2147483646 h 524"/>
                <a:gd name="T30" fmla="*/ 2147483646 w 431"/>
                <a:gd name="T31" fmla="*/ 2147483646 h 524"/>
                <a:gd name="T32" fmla="*/ 2147483646 w 431"/>
                <a:gd name="T33" fmla="*/ 2147483646 h 524"/>
                <a:gd name="T34" fmla="*/ 2147483646 w 431"/>
                <a:gd name="T35" fmla="*/ 2147483646 h 524"/>
                <a:gd name="T36" fmla="*/ 2147483646 w 431"/>
                <a:gd name="T37" fmla="*/ 2147483646 h 524"/>
                <a:gd name="T38" fmla="*/ 2147483646 w 431"/>
                <a:gd name="T39" fmla="*/ 2147483646 h 524"/>
                <a:gd name="T40" fmla="*/ 2147483646 w 431"/>
                <a:gd name="T41" fmla="*/ 2147483646 h 524"/>
                <a:gd name="T42" fmla="*/ 2147483646 w 431"/>
                <a:gd name="T43" fmla="*/ 2147483646 h 524"/>
                <a:gd name="T44" fmla="*/ 2147483646 w 431"/>
                <a:gd name="T45" fmla="*/ 2147483646 h 5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1"/>
                <a:gd name="T70" fmla="*/ 0 h 524"/>
                <a:gd name="T71" fmla="*/ 431 w 431"/>
                <a:gd name="T72" fmla="*/ 524 h 5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1" h="524">
                  <a:moveTo>
                    <a:pt x="430" y="144"/>
                  </a:moveTo>
                  <a:lnTo>
                    <a:pt x="243" y="0"/>
                  </a:lnTo>
                  <a:lnTo>
                    <a:pt x="246" y="72"/>
                  </a:lnTo>
                  <a:lnTo>
                    <a:pt x="195" y="77"/>
                  </a:lnTo>
                  <a:lnTo>
                    <a:pt x="149" y="93"/>
                  </a:lnTo>
                  <a:lnTo>
                    <a:pt x="107" y="113"/>
                  </a:lnTo>
                  <a:lnTo>
                    <a:pt x="70" y="139"/>
                  </a:lnTo>
                  <a:lnTo>
                    <a:pt x="40" y="175"/>
                  </a:lnTo>
                  <a:lnTo>
                    <a:pt x="17" y="211"/>
                  </a:lnTo>
                  <a:lnTo>
                    <a:pt x="3" y="251"/>
                  </a:lnTo>
                  <a:lnTo>
                    <a:pt x="0" y="298"/>
                  </a:lnTo>
                  <a:lnTo>
                    <a:pt x="3" y="523"/>
                  </a:lnTo>
                  <a:lnTo>
                    <a:pt x="127" y="518"/>
                  </a:lnTo>
                  <a:lnTo>
                    <a:pt x="124" y="293"/>
                  </a:lnTo>
                  <a:lnTo>
                    <a:pt x="127" y="277"/>
                  </a:lnTo>
                  <a:lnTo>
                    <a:pt x="133" y="262"/>
                  </a:lnTo>
                  <a:lnTo>
                    <a:pt x="144" y="251"/>
                  </a:lnTo>
                  <a:lnTo>
                    <a:pt x="161" y="241"/>
                  </a:lnTo>
                  <a:lnTo>
                    <a:pt x="178" y="231"/>
                  </a:lnTo>
                  <a:lnTo>
                    <a:pt x="198" y="226"/>
                  </a:lnTo>
                  <a:lnTo>
                    <a:pt x="246" y="216"/>
                  </a:lnTo>
                  <a:lnTo>
                    <a:pt x="249" y="293"/>
                  </a:lnTo>
                  <a:lnTo>
                    <a:pt x="430" y="14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88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6806" name="Rectangle 16">
            <a:extLst>
              <a:ext uri="{FF2B5EF4-FFF2-40B4-BE49-F238E27FC236}">
                <a16:creationId xmlns:a16="http://schemas.microsoft.com/office/drawing/2014/main" id="{4D587DB7-9A85-1A48-AF4A-C85D5A496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2311400"/>
            <a:ext cx="942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50900" tIns="25004" rIns="50900" bIns="2500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35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OUTCOMES</a:t>
            </a:r>
          </a:p>
        </p:txBody>
      </p:sp>
      <p:grpSp>
        <p:nvGrpSpPr>
          <p:cNvPr id="75783" name="Group 24">
            <a:extLst>
              <a:ext uri="{FF2B5EF4-FFF2-40B4-BE49-F238E27FC236}">
                <a16:creationId xmlns:a16="http://schemas.microsoft.com/office/drawing/2014/main" id="{7FC82640-08A7-614F-A3FD-7C183640949C}"/>
              </a:ext>
            </a:extLst>
          </p:cNvPr>
          <p:cNvGrpSpPr>
            <a:grpSpLocks/>
          </p:cNvGrpSpPr>
          <p:nvPr/>
        </p:nvGrpSpPr>
        <p:grpSpPr bwMode="auto">
          <a:xfrm>
            <a:off x="4505325" y="2143125"/>
            <a:ext cx="1911350" cy="1552575"/>
            <a:chOff x="4719638" y="1212850"/>
            <a:chExt cx="3398837" cy="2759075"/>
          </a:xfrm>
        </p:grpSpPr>
        <p:sp>
          <p:nvSpPr>
            <p:cNvPr id="76808" name="Oval 6">
              <a:extLst>
                <a:ext uri="{FF2B5EF4-FFF2-40B4-BE49-F238E27FC236}">
                  <a16:creationId xmlns:a16="http://schemas.microsoft.com/office/drawing/2014/main" id="{BCA6F39E-E9FC-9149-B1C0-3B12FA06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638" y="1915315"/>
              <a:ext cx="2057935" cy="2056610"/>
            </a:xfrm>
            <a:prstGeom prst="ellipse">
              <a:avLst/>
            </a:prstGeom>
            <a:solidFill>
              <a:srgbClr val="FF0000">
                <a:alpha val="7097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     Data</a:t>
              </a:r>
            </a:p>
          </p:txBody>
        </p:sp>
        <p:sp>
          <p:nvSpPr>
            <p:cNvPr id="76809" name="Rectangle 12">
              <a:extLst>
                <a:ext uri="{FF2B5EF4-FFF2-40B4-BE49-F238E27FC236}">
                  <a16:creationId xmlns:a16="http://schemas.microsoft.com/office/drawing/2014/main" id="{03E19149-8435-6945-94A9-CC6F448B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0254" y="1212850"/>
              <a:ext cx="1798221" cy="1066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50900" tIns="25004" rIns="50900" bIns="25004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Supporting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5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</a:rPr>
                <a:t>Decision Making</a:t>
              </a:r>
            </a:p>
          </p:txBody>
        </p:sp>
        <p:sp>
          <p:nvSpPr>
            <p:cNvPr id="76810" name="Freeform 19">
              <a:extLst>
                <a:ext uri="{FF2B5EF4-FFF2-40B4-BE49-F238E27FC236}">
                  <a16:creationId xmlns:a16="http://schemas.microsoft.com/office/drawing/2014/main" id="{BB5841C3-A5A1-6C4D-B00B-DA894788496A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6930012" y="2115615"/>
              <a:ext cx="731144" cy="781457"/>
            </a:xfrm>
            <a:custGeom>
              <a:avLst/>
              <a:gdLst>
                <a:gd name="T0" fmla="*/ 2147483646 w 461"/>
                <a:gd name="T1" fmla="*/ 2147483646 h 493"/>
                <a:gd name="T2" fmla="*/ 2147483646 w 461"/>
                <a:gd name="T3" fmla="*/ 2147483646 h 493"/>
                <a:gd name="T4" fmla="*/ 2147483646 w 461"/>
                <a:gd name="T5" fmla="*/ 2147483646 h 493"/>
                <a:gd name="T6" fmla="*/ 2147483646 w 461"/>
                <a:gd name="T7" fmla="*/ 2147483646 h 493"/>
                <a:gd name="T8" fmla="*/ 2147483646 w 461"/>
                <a:gd name="T9" fmla="*/ 2147483646 h 493"/>
                <a:gd name="T10" fmla="*/ 2147483646 w 461"/>
                <a:gd name="T11" fmla="*/ 2147483646 h 493"/>
                <a:gd name="T12" fmla="*/ 2147483646 w 461"/>
                <a:gd name="T13" fmla="*/ 2147483646 h 493"/>
                <a:gd name="T14" fmla="*/ 2147483646 w 461"/>
                <a:gd name="T15" fmla="*/ 2147483646 h 493"/>
                <a:gd name="T16" fmla="*/ 2147483646 w 461"/>
                <a:gd name="T17" fmla="*/ 2147483646 h 493"/>
                <a:gd name="T18" fmla="*/ 2147483646 w 461"/>
                <a:gd name="T19" fmla="*/ 2147483646 h 493"/>
                <a:gd name="T20" fmla="*/ 2147483646 w 461"/>
                <a:gd name="T21" fmla="*/ 2147483646 h 493"/>
                <a:gd name="T22" fmla="*/ 2147483646 w 461"/>
                <a:gd name="T23" fmla="*/ 2147483646 h 493"/>
                <a:gd name="T24" fmla="*/ 2147483646 w 461"/>
                <a:gd name="T25" fmla="*/ 2147483646 h 493"/>
                <a:gd name="T26" fmla="*/ 2147483646 w 461"/>
                <a:gd name="T27" fmla="*/ 2147483646 h 493"/>
                <a:gd name="T28" fmla="*/ 2147483646 w 461"/>
                <a:gd name="T29" fmla="*/ 2147483646 h 493"/>
                <a:gd name="T30" fmla="*/ 0 w 461"/>
                <a:gd name="T31" fmla="*/ 2147483646 h 493"/>
                <a:gd name="T32" fmla="*/ 0 w 461"/>
                <a:gd name="T33" fmla="*/ 0 h 493"/>
                <a:gd name="T34" fmla="*/ 2147483646 w 461"/>
                <a:gd name="T35" fmla="*/ 0 h 493"/>
                <a:gd name="T36" fmla="*/ 2147483646 w 461"/>
                <a:gd name="T37" fmla="*/ 2147483646 h 493"/>
                <a:gd name="T38" fmla="*/ 2147483646 w 461"/>
                <a:gd name="T39" fmla="*/ 2147483646 h 493"/>
                <a:gd name="T40" fmla="*/ 2147483646 w 461"/>
                <a:gd name="T41" fmla="*/ 2147483646 h 493"/>
                <a:gd name="T42" fmla="*/ 2147483646 w 461"/>
                <a:gd name="T43" fmla="*/ 2147483646 h 493"/>
                <a:gd name="T44" fmla="*/ 2147483646 w 461"/>
                <a:gd name="T45" fmla="*/ 2147483646 h 493"/>
                <a:gd name="T46" fmla="*/ 2147483646 w 461"/>
                <a:gd name="T47" fmla="*/ 2147483646 h 493"/>
                <a:gd name="T48" fmla="*/ 2147483646 w 461"/>
                <a:gd name="T49" fmla="*/ 2147483646 h 493"/>
                <a:gd name="T50" fmla="*/ 2147483646 w 461"/>
                <a:gd name="T51" fmla="*/ 2147483646 h 493"/>
                <a:gd name="T52" fmla="*/ 2147483646 w 461"/>
                <a:gd name="T53" fmla="*/ 2147483646 h 493"/>
                <a:gd name="T54" fmla="*/ 2147483646 w 461"/>
                <a:gd name="T55" fmla="*/ 2147483646 h 493"/>
                <a:gd name="T56" fmla="*/ 2147483646 w 461"/>
                <a:gd name="T57" fmla="*/ 2147483646 h 493"/>
                <a:gd name="T58" fmla="*/ 2147483646 w 461"/>
                <a:gd name="T59" fmla="*/ 2147483646 h 4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493"/>
                <a:gd name="T92" fmla="*/ 461 w 461"/>
                <a:gd name="T93" fmla="*/ 493 h 4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493">
                  <a:moveTo>
                    <a:pt x="460" y="352"/>
                  </a:moveTo>
                  <a:lnTo>
                    <a:pt x="321" y="492"/>
                  </a:lnTo>
                  <a:lnTo>
                    <a:pt x="321" y="425"/>
                  </a:lnTo>
                  <a:lnTo>
                    <a:pt x="265" y="425"/>
                  </a:lnTo>
                  <a:lnTo>
                    <a:pt x="212" y="422"/>
                  </a:lnTo>
                  <a:lnTo>
                    <a:pt x="161" y="408"/>
                  </a:lnTo>
                  <a:lnTo>
                    <a:pt x="117" y="390"/>
                  </a:lnTo>
                  <a:lnTo>
                    <a:pt x="78" y="363"/>
                  </a:lnTo>
                  <a:lnTo>
                    <a:pt x="60" y="348"/>
                  </a:lnTo>
                  <a:lnTo>
                    <a:pt x="46" y="331"/>
                  </a:lnTo>
                  <a:lnTo>
                    <a:pt x="32" y="313"/>
                  </a:lnTo>
                  <a:lnTo>
                    <a:pt x="21" y="296"/>
                  </a:lnTo>
                  <a:lnTo>
                    <a:pt x="12" y="278"/>
                  </a:lnTo>
                  <a:lnTo>
                    <a:pt x="5" y="258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14"/>
                  </a:lnTo>
                  <a:lnTo>
                    <a:pt x="140" y="229"/>
                  </a:lnTo>
                  <a:lnTo>
                    <a:pt x="149" y="240"/>
                  </a:lnTo>
                  <a:lnTo>
                    <a:pt x="159" y="252"/>
                  </a:lnTo>
                  <a:lnTo>
                    <a:pt x="176" y="261"/>
                  </a:lnTo>
                  <a:lnTo>
                    <a:pt x="194" y="270"/>
                  </a:lnTo>
                  <a:lnTo>
                    <a:pt x="215" y="275"/>
                  </a:lnTo>
                  <a:lnTo>
                    <a:pt x="240" y="282"/>
                  </a:lnTo>
                  <a:lnTo>
                    <a:pt x="265" y="282"/>
                  </a:lnTo>
                  <a:lnTo>
                    <a:pt x="321" y="282"/>
                  </a:lnTo>
                  <a:lnTo>
                    <a:pt x="321" y="214"/>
                  </a:lnTo>
                  <a:lnTo>
                    <a:pt x="460" y="35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88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68616" name="Title 3">
            <a:extLst>
              <a:ext uri="{FF2B5EF4-FFF2-40B4-BE49-F238E27FC236}">
                <a16:creationId xmlns:a16="http://schemas.microsoft.com/office/drawing/2014/main" id="{A722CE4F-95E3-0A40-9DE6-9A3E9AEE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Having a Strong Team Will Help You Get to 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57200"/>
            <a:ext cx="8229600" cy="5905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3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300">
                <a:solidFill>
                  <a:schemeClr val="tx1"/>
                </a:solidFill>
                <a:latin typeface="Calibri Light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300">
                <a:solidFill>
                  <a:schemeClr val="tx1"/>
                </a:solidFill>
                <a:latin typeface="Calibri Light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300">
                <a:solidFill>
                  <a:schemeClr val="tx1"/>
                </a:solidFill>
                <a:latin typeface="Calibri Light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300">
                <a:solidFill>
                  <a:schemeClr val="tx1"/>
                </a:solidFill>
                <a:latin typeface="Calibri Light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300">
                <a:solidFill>
                  <a:schemeClr val="tx1"/>
                </a:solidFill>
                <a:latin typeface="Calibri Light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300">
                <a:solidFill>
                  <a:schemeClr val="tx1"/>
                </a:solidFill>
                <a:latin typeface="Calibri Light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300">
                <a:solidFill>
                  <a:schemeClr val="tx1"/>
                </a:solidFill>
                <a:latin typeface="Calibri Light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300">
                <a:solidFill>
                  <a:schemeClr val="tx1"/>
                </a:solidFill>
                <a:latin typeface="Calibri Light"/>
              </a:defRPr>
            </a:lvl9pPr>
          </a:lstStyle>
          <a:p>
            <a:pPr lvl="0" algn="ctr" eaLnBrk="1" hangingPunct="1"/>
            <a:r>
              <a:rPr lang="en-US" altLang="en-US" sz="4000" b="1">
                <a:solidFill>
                  <a:srgbClr val="006600"/>
                </a:solidFill>
              </a:rPr>
              <a:t>TIPS Offers:</a:t>
            </a:r>
          </a:p>
        </p:txBody>
      </p:sp>
      <p:graphicFrame>
        <p:nvGraphicFramePr>
          <p:cNvPr id="51202" name="Content Placeholder 5">
            <a:extLst>
              <a:ext uri="{FF2B5EF4-FFF2-40B4-BE49-F238E27FC236}">
                <a16:creationId xmlns:a16="http://schemas.microsoft.com/office/drawing/2014/main" id="{DB9B416E-7E1B-4B48-8D76-2089699A3875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198143" y="1414615"/>
          <a:ext cx="8706819" cy="470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2689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C2AE177A-9D24-C34B-9065-B31D2E90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5" y="677863"/>
            <a:ext cx="6172200" cy="4429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TIPS Offers: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FFC8AF-21F5-484E-BDA9-B1234E8B4F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1608" y="1918212"/>
          <a:ext cx="6937991" cy="42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6988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aa25ade-df64-4906-a4f2-d04f64b05ced}&quot; /&gt;&lt;isInvalidForFieldText val=&quot;0&quot; /&gt;&lt;Image&gt;&lt;filename val=&quot;E:\breeze\content\1108976012\2707112030-1\input\breezo\data\asimages\{4aa25ade-df64-4906-a4f2-d04f64b05ced}.png&quot; /&gt;&lt;left val=&quot;356&quot; /&gt;&lt;top val=&quot;56&quot; /&gt;&lt;width val=&quot;24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2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E:\breeze\content\1108976012\2707112030-1\input\breezo\data\asimages\{1a7c16c7-bc1e-4433-acc3-f7bf8cf49fb5}.png&quot; /&gt;&lt;left val=&quot;16&quot; /&gt;&lt;top val=&quot;146&quot; /&gt;&lt;width val=&quot;920&quot; /&gt;&lt;height val=&quot;500&quot; /&gt;&lt;hasText val=&quot;1&quot; 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797DD875C85147B87C996FE48D053E" ma:contentTypeVersion="11" ma:contentTypeDescription="Create a new document." ma:contentTypeScope="" ma:versionID="79f48100331d28030fe17ea7514773a3">
  <xsd:schema xmlns:xsd="http://www.w3.org/2001/XMLSchema" xmlns:xs="http://www.w3.org/2001/XMLSchema" xmlns:p="http://schemas.microsoft.com/office/2006/metadata/properties" xmlns:ns2="32000199-8dea-4845-b421-a5b6e43f47a7" targetNamespace="http://schemas.microsoft.com/office/2006/metadata/properties" ma:root="true" ma:fieldsID="b53e5e37c9594b190f0801c81b07f34a" ns2:_="">
    <xsd:import namespace="32000199-8dea-4845-b421-a5b6e43f4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00199-8dea-4845-b421-a5b6e43f4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FA9B04-6253-4FBF-8B29-4E9F0EBD987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C04936-59B0-4432-AEAA-41B613B13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000199-8dea-4845-b421-a5b6e43f4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313C5B-A89E-40F8-9317-10EE11895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14943</TotalTime>
  <Words>2446</Words>
  <Application>Microsoft Macintosh PowerPoint</Application>
  <PresentationFormat>On-screen Show (4:3)</PresentationFormat>
  <Paragraphs>412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Lato</vt:lpstr>
      <vt:lpstr>Times New Roman</vt:lpstr>
      <vt:lpstr>Verdana</vt:lpstr>
      <vt:lpstr>Wingdings</vt:lpstr>
      <vt:lpstr>Wingdings 2</vt:lpstr>
      <vt:lpstr>Wingdings 3</vt:lpstr>
      <vt:lpstr>Office Theme</vt:lpstr>
      <vt:lpstr>Team Initiated Problem Solving</vt:lpstr>
      <vt:lpstr>PowerPoint Presentation</vt:lpstr>
      <vt:lpstr>PowerPoint Presentation</vt:lpstr>
      <vt:lpstr>Big Ideas About Data</vt:lpstr>
      <vt:lpstr>Types of Data to Consider</vt:lpstr>
      <vt:lpstr>Data help us ask the right questions.   They do not provide the answers. </vt:lpstr>
      <vt:lpstr>Having a Strong Team Will Help You Get to Outcomes</vt:lpstr>
      <vt:lpstr>TIPS Offers:</vt:lpstr>
      <vt:lpstr>TIPS Offers:</vt:lpstr>
      <vt:lpstr>What Makes a Dream Team? </vt:lpstr>
      <vt:lpstr>Characteristics of an Effective Data Team</vt:lpstr>
      <vt:lpstr>Characteristics of an Effective Data Team</vt:lpstr>
      <vt:lpstr>Effective meetings extend before and after the actual meeting time.  Other key roles are necessary!</vt:lpstr>
      <vt:lpstr>Data Analyst: Role &amp; Responsibilities</vt:lpstr>
      <vt:lpstr>PowerPoint Presentation</vt:lpstr>
      <vt:lpstr>TIPS Offers:</vt:lpstr>
      <vt:lpstr>PowerPoint Presentation</vt:lpstr>
      <vt:lpstr>Indicators of Possible Problems</vt:lpstr>
      <vt:lpstr>    TIPS Problem-Solving “Mantra”</vt:lpstr>
      <vt:lpstr>1. Do we have a problem? If so, what is the precise nature of our problem?</vt:lpstr>
      <vt:lpstr>What Does this Graph Tell You?</vt:lpstr>
      <vt:lpstr>Same Graph Looking at Majors Only</vt:lpstr>
      <vt:lpstr>What Does this Graph Tell You?</vt:lpstr>
      <vt:lpstr>1. Do we have a problem? If so, what is the precise nature of our problem?</vt:lpstr>
      <vt:lpstr>Example: Primary to Precise</vt:lpstr>
      <vt:lpstr>2. What is our Goal? How will we know we’ve met our goal?</vt:lpstr>
      <vt:lpstr>3. Why does the problem exist &amp; what can we do about it?  (hypothesis &amp; solution)</vt:lpstr>
      <vt:lpstr>Solution Development for Disrespect on the Playground</vt:lpstr>
      <vt:lpstr>Solution Development for Disrespect on the Playground</vt:lpstr>
      <vt:lpstr>Solution Development for CICO</vt:lpstr>
      <vt:lpstr>…include logistics: </vt:lpstr>
      <vt:lpstr>PowerPoint Presentation</vt:lpstr>
      <vt:lpstr>5. Is our plan being implemented with fidelity &amp; is it working? (evaluate &amp; revise plan)</vt:lpstr>
      <vt:lpstr>6. What next steps are needed?</vt:lpstr>
      <vt:lpstr>General Recommendations for PBIS Decision-Making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VTPBiS School and SU/SD Coordinators Webinar:  Facilitating Data Days</dc:title>
  <dc:creator>Cassandra Townshend</dc:creator>
  <cp:lastModifiedBy> </cp:lastModifiedBy>
  <cp:revision>222</cp:revision>
  <dcterms:created xsi:type="dcterms:W3CDTF">2014-05-26T23:16:50Z</dcterms:created>
  <dcterms:modified xsi:type="dcterms:W3CDTF">2021-10-06T18:22:14Z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0x0101006B797DD875C85147B87C996FE48D053E</vt:lpwstr>
  </property>
</Properties>
</file>