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12192000" cy="6858000"/>
  <p:notesSz cx="6858000" cy="9144000"/>
  <p:embeddedFontLst>
    <p:embeddedFont>
      <p:font typeface="Impact" panose="020B0806030902050204" pitchFamily="34" charset="0"/>
      <p:regular r:id="rId36"/>
    </p:embeddedFont>
    <p:embeddedFont>
      <p:font typeface="Montserrat" panose="020B0604020202020204" charset="0"/>
      <p:regular r:id="rId37"/>
      <p:bold r:id="rId38"/>
      <p:italic r:id="rId39"/>
      <p:boldItalic r:id="rId40"/>
    </p:embeddedFont>
    <p:embeddedFont>
      <p:font typeface="Playfair Display" panose="020B0604020202020204" charset="0"/>
      <p:bold r:id="rId41"/>
      <p:boldItalic r:id="rId42"/>
    </p:embeddedFont>
    <p:embeddedFont>
      <p:font typeface="Century Gothic" panose="020B0502020202020204" pitchFamily="34" charset="0"/>
      <p:regular r:id="rId43"/>
      <p:bold r:id="rId44"/>
      <p:italic r:id="rId45"/>
      <p:boldItalic r:id="rId46"/>
    </p:embeddedFont>
    <p:embeddedFont>
      <p:font typeface="Georgia" panose="02040502050405020303" pitchFamily="18" charset="0"/>
      <p:regular r:id="rId47"/>
      <p:bold r:id="rId48"/>
      <p:italic r:id="rId49"/>
      <p:bold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Raleway" panose="020B0604020202020204" charset="0"/>
      <p:regular r:id="rId55"/>
      <p:bold r:id="rId56"/>
      <p:italic r:id="rId57"/>
      <p:boldItalic r:id="rId58"/>
    </p:embeddedFont>
    <p:embeddedFont>
      <p:font typeface="Raleway SemiBold" panose="020B060402020202020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3" roundtripDataSignature="AMtx7mhPDat/0aPR+M0SV0nySiKPlQVp3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395986B-2ED5-4F08-9F46-834329A3726A}">
  <a:tblStyle styleId="{2395986B-2ED5-4F08-9F46-834329A3726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BF72E9E-56AA-4023-960D-EF3A7AF1C0C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2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995197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4868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630d5cc126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630d5cc126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8661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630d5cc1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630d5cc1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4592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630969cb9a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630969cb9a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2019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631fcedd8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631fcedd80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5375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630d5cc126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630d5cc126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6946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1576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631fcf8fe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631fcf8fea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55414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630d5cc126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630d5cc126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08942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631fcf8fea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631fcf8fea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0804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630969cb9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630969cb9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6946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630969cb9a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630969cb9a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9500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631fcf8fe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631fcf8fe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1611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630969cb9a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630969cb9a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52065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631fcf8fea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631fcf8fea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44897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631fcedd8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631fcedd80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76989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630969cb9a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630969cb9a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41866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630969cb9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630969cb9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21698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630969cb9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630969cb9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37801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630969cb9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630969cb9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6584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630969cb9a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630969cb9a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03965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630969cb9a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630969cb9a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873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631fcf8f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631fcf8f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9034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630969cb9a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630969cb9a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15013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630969cb9a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630969cb9a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19692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630d5cc126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630d5cc126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18340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31fcedd8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31fcedd80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9868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6783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631fcedd8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631fcedd8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3124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630969cb9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630969cb9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0319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631fcf8fea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631fcf8fea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1891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630d5cc12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630d5cc12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9063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631fcedd80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631fcedd80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258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6"/>
          <p:cNvSpPr txBox="1">
            <a:spLocks noGrp="1"/>
          </p:cNvSpPr>
          <p:nvPr>
            <p:ph type="ctrTitle"/>
          </p:nvPr>
        </p:nvSpPr>
        <p:spPr>
          <a:xfrm>
            <a:off x="539496" y="2637692"/>
            <a:ext cx="5216535" cy="1266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imes New Roman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subTitle" idx="1"/>
          </p:nvPr>
        </p:nvSpPr>
        <p:spPr>
          <a:xfrm>
            <a:off x="8160578" y="2637692"/>
            <a:ext cx="3630168" cy="185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/>
            </a:lvl1pPr>
            <a:lvl2pPr lvl="1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2pPr>
            <a:lvl3pPr lvl="2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/>
            </a:lvl3pPr>
            <a:lvl4pPr lvl="3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4pPr>
            <a:lvl5pPr lvl="4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2" name="Google Shape;1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6255" y="5489511"/>
            <a:ext cx="3541266" cy="905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6"/>
          <p:cNvSpPr txBox="1">
            <a:spLocks noGrp="1"/>
          </p:cNvSpPr>
          <p:nvPr>
            <p:ph type="title"/>
          </p:nvPr>
        </p:nvSpPr>
        <p:spPr>
          <a:xfrm rot="5400000">
            <a:off x="-883243" y="2197429"/>
            <a:ext cx="3784487" cy="1189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body" idx="1"/>
          </p:nvPr>
        </p:nvSpPr>
        <p:spPr>
          <a:xfrm>
            <a:off x="5687696" y="899806"/>
            <a:ext cx="536493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6"/>
          <p:cNvSpPr>
            <a:spLocks noGrp="1"/>
          </p:cNvSpPr>
          <p:nvPr>
            <p:ph type="pic" idx="2"/>
          </p:nvPr>
        </p:nvSpPr>
        <p:spPr>
          <a:xfrm>
            <a:off x="1828800" y="3482623"/>
            <a:ext cx="3611140" cy="2466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6"/>
          <p:cNvSpPr>
            <a:spLocks noGrp="1"/>
          </p:cNvSpPr>
          <p:nvPr>
            <p:ph type="pic" idx="3"/>
          </p:nvPr>
        </p:nvSpPr>
        <p:spPr>
          <a:xfrm>
            <a:off x="1828800" y="899806"/>
            <a:ext cx="3611140" cy="2466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6"/>
          <p:cNvSpPr txBox="1"/>
          <p:nvPr/>
        </p:nvSpPr>
        <p:spPr>
          <a:xfrm>
            <a:off x="414379" y="6334825"/>
            <a:ext cx="5926667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to edit text.</a:t>
            </a:r>
            <a:endParaRPr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1- one column w/logo">
  <p:cSld name="Title + Content 1- one column w/logo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3500"/>
              <a:buFont typeface="Times New Roman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1- two column w/logo">
  <p:cSld name="Title + Content 1- two column w/logo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8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3500"/>
              <a:buFont typeface="Times New Roman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body" idx="1"/>
          </p:nvPr>
        </p:nvSpPr>
        <p:spPr>
          <a:xfrm>
            <a:off x="573023" y="2291969"/>
            <a:ext cx="50540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2"/>
          </p:nvPr>
        </p:nvSpPr>
        <p:spPr>
          <a:xfrm>
            <a:off x="6034571" y="2291969"/>
            <a:ext cx="50540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1- two column w/chart+logo&#10;Title + Content 1- two column w/chart+logo&#10;Title + Content 1- two column w/chart+logo">
  <p:cSld name="Title + Content 1- two column w/chart+logo&#10;Title + Content 1- two column w/chart+logo&#10;Title + Content 1- two column w/chart+logo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>
            <a:off x="573024" y="2427288"/>
            <a:ext cx="3626443" cy="365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>
            <a:spLocks noGrp="1"/>
          </p:cNvSpPr>
          <p:nvPr>
            <p:ph type="chart" idx="2"/>
          </p:nvPr>
        </p:nvSpPr>
        <p:spPr>
          <a:xfrm>
            <a:off x="4436533" y="2427288"/>
            <a:ext cx="6652155" cy="357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3500"/>
              <a:buFont typeface="Times New Roman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body" idx="1"/>
          </p:nvPr>
        </p:nvSpPr>
        <p:spPr>
          <a:xfrm>
            <a:off x="573024" y="2306973"/>
            <a:ext cx="3626443" cy="365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aphicFrame>
        <p:nvGraphicFramePr>
          <p:cNvPr id="82" name="Google Shape;82;p20"/>
          <p:cNvGraphicFramePr/>
          <p:nvPr/>
        </p:nvGraphicFramePr>
        <p:xfrm>
          <a:off x="4384905" y="229807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{2395986B-2ED5-4F08-9F46-834329A3726A}</a:tableStyleId>
              </a:tblPr>
              <a:tblGrid>
                <a:gridCol w="1973950"/>
                <a:gridCol w="1973950"/>
                <a:gridCol w="1973950"/>
              </a:tblGrid>
              <a:tr h="733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3A3838"/>
                        </a:solidFill>
                      </a:endParaRPr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</a:tr>
              <a:tr h="733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</a:tr>
              <a:tr h="733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</a:tr>
              <a:tr h="733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</a:tr>
              <a:tr h="733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</a:tr>
            </a:tbl>
          </a:graphicData>
        </a:graphic>
      </p:graphicFrame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1"/>
          <p:cNvSpPr txBox="1">
            <a:spLocks noGrp="1"/>
          </p:cNvSpPr>
          <p:nvPr>
            <p:ph type="title"/>
          </p:nvPr>
        </p:nvSpPr>
        <p:spPr>
          <a:xfrm rot="5400000">
            <a:off x="-883243" y="2197429"/>
            <a:ext cx="3784487" cy="1189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1"/>
          <p:cNvSpPr>
            <a:spLocks noGrp="1"/>
          </p:cNvSpPr>
          <p:nvPr>
            <p:ph type="pic" idx="2"/>
          </p:nvPr>
        </p:nvSpPr>
        <p:spPr>
          <a:xfrm>
            <a:off x="1828800" y="3482623"/>
            <a:ext cx="3611140" cy="2466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1"/>
          <p:cNvSpPr>
            <a:spLocks noGrp="1"/>
          </p:cNvSpPr>
          <p:nvPr>
            <p:ph type="pic" idx="3"/>
          </p:nvPr>
        </p:nvSpPr>
        <p:spPr>
          <a:xfrm>
            <a:off x="1828800" y="899806"/>
            <a:ext cx="3611140" cy="2466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1"/>
          <p:cNvSpPr txBox="1"/>
          <p:nvPr/>
        </p:nvSpPr>
        <p:spPr>
          <a:xfrm>
            <a:off x="414379" y="6334825"/>
            <a:ext cx="5926667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to edit text.</a:t>
            </a:r>
            <a:endParaRPr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" name="Google Shape;89;p21"/>
          <p:cNvSpPr txBox="1">
            <a:spLocks noGrp="1"/>
          </p:cNvSpPr>
          <p:nvPr>
            <p:ph type="body" idx="1"/>
          </p:nvPr>
        </p:nvSpPr>
        <p:spPr>
          <a:xfrm>
            <a:off x="5665119" y="899805"/>
            <a:ext cx="5236430" cy="504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1- one column w/seal">
  <p:cSld name="Title + Content 1- one column w/seal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2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2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1- two column w/seal">
  <p:cSld name="Title + Content 1- two column w/seal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3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3500"/>
              <a:buFont typeface="Times New Roman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5054052" cy="3757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body" idx="2"/>
          </p:nvPr>
        </p:nvSpPr>
        <p:spPr>
          <a:xfrm>
            <a:off x="6034572" y="2291968"/>
            <a:ext cx="5054052" cy="3757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1- two column w/chart+seal">
  <p:cSld name="Title + Content 1- two column w/chart+seal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4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3500"/>
              <a:buFont typeface="Times New Roman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4"/>
          <p:cNvSpPr txBox="1">
            <a:spLocks noGrp="1"/>
          </p:cNvSpPr>
          <p:nvPr>
            <p:ph type="body" idx="1"/>
          </p:nvPr>
        </p:nvSpPr>
        <p:spPr>
          <a:xfrm>
            <a:off x="573024" y="2306973"/>
            <a:ext cx="3626443" cy="365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24"/>
          <p:cNvSpPr>
            <a:spLocks noGrp="1"/>
          </p:cNvSpPr>
          <p:nvPr>
            <p:ph type="chart" idx="2"/>
          </p:nvPr>
        </p:nvSpPr>
        <p:spPr>
          <a:xfrm>
            <a:off x="4470399" y="2306973"/>
            <a:ext cx="6652155" cy="357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3500"/>
              <a:buFont typeface="Times New Roman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5"/>
          <p:cNvSpPr txBox="1">
            <a:spLocks noGrp="1"/>
          </p:cNvSpPr>
          <p:nvPr>
            <p:ph type="body" idx="1"/>
          </p:nvPr>
        </p:nvSpPr>
        <p:spPr>
          <a:xfrm>
            <a:off x="573024" y="2306973"/>
            <a:ext cx="3626443" cy="365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aphicFrame>
        <p:nvGraphicFramePr>
          <p:cNvPr id="108" name="Google Shape;108;p25"/>
          <p:cNvGraphicFramePr/>
          <p:nvPr/>
        </p:nvGraphicFramePr>
        <p:xfrm>
          <a:off x="4384905" y="229807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{2395986B-2ED5-4F08-9F46-834329A3726A}</a:tableStyleId>
              </a:tblPr>
              <a:tblGrid>
                <a:gridCol w="1973950"/>
                <a:gridCol w="1973950"/>
                <a:gridCol w="1973950"/>
              </a:tblGrid>
              <a:tr h="733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3A3838"/>
                        </a:solidFill>
                      </a:endParaRPr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</a:tr>
              <a:tr h="733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</a:tr>
              <a:tr h="733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</a:tr>
              <a:tr h="733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</a:tr>
              <a:tr h="733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</a:tr>
            </a:tbl>
          </a:graphicData>
        </a:graphic>
      </p:graphicFrame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" name="Google Shape;15;p7"/>
          <p:cNvSpPr txBox="1">
            <a:spLocks noGrp="1"/>
          </p:cNvSpPr>
          <p:nvPr>
            <p:ph type="title"/>
          </p:nvPr>
        </p:nvSpPr>
        <p:spPr>
          <a:xfrm>
            <a:off x="0" y="2674302"/>
            <a:ext cx="12192000" cy="150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0"/>
              <a:buFont typeface="Times New Roman"/>
              <a:buNone/>
              <a:defRPr sz="1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/>
          <p:nvPr/>
        </p:nvSpPr>
        <p:spPr>
          <a:xfrm>
            <a:off x="5788036" y="1890231"/>
            <a:ext cx="615929" cy="16130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7"/>
          <p:cNvSpPr/>
          <p:nvPr/>
        </p:nvSpPr>
        <p:spPr>
          <a:xfrm>
            <a:off x="5788036" y="4806461"/>
            <a:ext cx="615929" cy="16130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1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66441" y="5769421"/>
            <a:ext cx="3400442" cy="869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6"/>
          <p:cNvSpPr txBox="1">
            <a:spLocks noGrp="1"/>
          </p:cNvSpPr>
          <p:nvPr>
            <p:ph type="title"/>
          </p:nvPr>
        </p:nvSpPr>
        <p:spPr>
          <a:xfrm rot="5400000">
            <a:off x="-883243" y="2197429"/>
            <a:ext cx="3784487" cy="1189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>
            <a:spLocks noGrp="1"/>
          </p:cNvSpPr>
          <p:nvPr>
            <p:ph type="pic" idx="2"/>
          </p:nvPr>
        </p:nvSpPr>
        <p:spPr>
          <a:xfrm>
            <a:off x="1828800" y="3482623"/>
            <a:ext cx="3611140" cy="2466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26"/>
          <p:cNvSpPr>
            <a:spLocks noGrp="1"/>
          </p:cNvSpPr>
          <p:nvPr>
            <p:ph type="pic" idx="3"/>
          </p:nvPr>
        </p:nvSpPr>
        <p:spPr>
          <a:xfrm>
            <a:off x="1828800" y="899806"/>
            <a:ext cx="3611140" cy="2466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26"/>
          <p:cNvSpPr txBox="1"/>
          <p:nvPr/>
        </p:nvSpPr>
        <p:spPr>
          <a:xfrm>
            <a:off x="414379" y="6334825"/>
            <a:ext cx="5926667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to edit text.</a:t>
            </a:r>
            <a:endParaRPr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5" name="Google Shape;115;p26"/>
          <p:cNvSpPr txBox="1">
            <a:spLocks noGrp="1"/>
          </p:cNvSpPr>
          <p:nvPr>
            <p:ph type="body" idx="1"/>
          </p:nvPr>
        </p:nvSpPr>
        <p:spPr>
          <a:xfrm>
            <a:off x="5665118" y="899805"/>
            <a:ext cx="4892046" cy="504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2- one column">
  <p:cSld name="Title + Content 2- one column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7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7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2- two column">
  <p:cSld name="Title + Content 2- two column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8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50540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body" idx="2"/>
          </p:nvPr>
        </p:nvSpPr>
        <p:spPr>
          <a:xfrm>
            <a:off x="6034571" y="2291969"/>
            <a:ext cx="50540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2- one column w/chart">
  <p:cSld name="Title + Content 2- one column w/char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9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9"/>
          <p:cNvSpPr txBox="1">
            <a:spLocks noGrp="1"/>
          </p:cNvSpPr>
          <p:nvPr>
            <p:ph type="body" idx="1"/>
          </p:nvPr>
        </p:nvSpPr>
        <p:spPr>
          <a:xfrm>
            <a:off x="573024" y="2282910"/>
            <a:ext cx="3626443" cy="365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29"/>
          <p:cNvSpPr>
            <a:spLocks noGrp="1"/>
          </p:cNvSpPr>
          <p:nvPr>
            <p:ph type="chart" idx="2"/>
          </p:nvPr>
        </p:nvSpPr>
        <p:spPr>
          <a:xfrm>
            <a:off x="4470399" y="2282910"/>
            <a:ext cx="6652155" cy="357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2- one column w/logo">
  <p:cSld name="Title + Content 2- one column w/logo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0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0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2- two column w/logo">
  <p:cSld name="Title + Content 2- two column w/logo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31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50540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31"/>
          <p:cNvSpPr txBox="1">
            <a:spLocks noGrp="1"/>
          </p:cNvSpPr>
          <p:nvPr>
            <p:ph type="body" idx="2"/>
          </p:nvPr>
        </p:nvSpPr>
        <p:spPr>
          <a:xfrm>
            <a:off x="6034571" y="2291969"/>
            <a:ext cx="50540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2- two column w/chart+logo">
  <p:cSld name="Title + Content 2- two column w/chart+logo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2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body" idx="1"/>
          </p:nvPr>
        </p:nvSpPr>
        <p:spPr>
          <a:xfrm>
            <a:off x="573024" y="2306973"/>
            <a:ext cx="3626443" cy="365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>
            <a:spLocks noGrp="1"/>
          </p:cNvSpPr>
          <p:nvPr>
            <p:ph type="chart" idx="2"/>
          </p:nvPr>
        </p:nvSpPr>
        <p:spPr>
          <a:xfrm>
            <a:off x="4470399" y="2306973"/>
            <a:ext cx="6652155" cy="357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2- one column w/seal">
  <p:cSld name="Title + Content 2- one column w/seal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2- two column w/seal">
  <p:cSld name="Title + Content 2- two column w/seal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4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1" name="Google Shape;151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4"/>
          <p:cNvSpPr txBox="1"/>
          <p:nvPr/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3300"/>
              <a:buFont typeface="Playfair Display"/>
              <a:buNone/>
            </a:pPr>
            <a:r>
              <a:rPr lang="en-US" sz="3300" b="1">
                <a:solidFill>
                  <a:srgbClr val="00715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Click to edit Master title style</a:t>
            </a:r>
            <a:endParaRPr sz="3300" b="1">
              <a:solidFill>
                <a:srgbClr val="00715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53" name="Google Shape;153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4"/>
          <p:cNvSpPr txBox="1"/>
          <p:nvPr/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3300"/>
              <a:buFont typeface="Playfair Display"/>
              <a:buNone/>
            </a:pPr>
            <a:r>
              <a:rPr lang="en-US" sz="3300" b="1">
                <a:solidFill>
                  <a:srgbClr val="00715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Click to edit title copy</a:t>
            </a:r>
            <a:endParaRPr sz="3300" b="1">
              <a:solidFill>
                <a:srgbClr val="00715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55" name="Google Shape;155;p34"/>
          <p:cNvSpPr txBox="1">
            <a:spLocks noGrp="1"/>
          </p:cNvSpPr>
          <p:nvPr>
            <p:ph type="body" idx="1"/>
          </p:nvPr>
        </p:nvSpPr>
        <p:spPr>
          <a:xfrm>
            <a:off x="573024" y="2277729"/>
            <a:ext cx="4980321" cy="381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body" idx="2"/>
          </p:nvPr>
        </p:nvSpPr>
        <p:spPr>
          <a:xfrm>
            <a:off x="6126369" y="2277729"/>
            <a:ext cx="4980321" cy="3521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2- one column w/chart+seal">
  <p:cSld name="Title + Content 2- one column w/chart+seal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>
            <a:off x="573024" y="2306973"/>
            <a:ext cx="3626443" cy="365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>
            <a:spLocks noGrp="1"/>
          </p:cNvSpPr>
          <p:nvPr>
            <p:ph type="chart" idx="2"/>
          </p:nvPr>
        </p:nvSpPr>
        <p:spPr>
          <a:xfrm>
            <a:off x="4470399" y="2306973"/>
            <a:ext cx="6652155" cy="357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+ Content 1a- one column w/seal+chart ">
  <p:cSld name="2_Title + Content 1a- one column w/seal+chart 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>
            <a:spLocks noGrp="1"/>
          </p:cNvSpPr>
          <p:nvPr>
            <p:ph type="chart" idx="2"/>
          </p:nvPr>
        </p:nvSpPr>
        <p:spPr>
          <a:xfrm>
            <a:off x="4470399" y="2306973"/>
            <a:ext cx="6652155" cy="357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3- one column ">
  <p:cSld name="Title + Content 3- one column 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6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6"/>
          <p:cNvSpPr txBox="1">
            <a:spLocks noGrp="1"/>
          </p:cNvSpPr>
          <p:nvPr>
            <p:ph type="body" idx="1"/>
          </p:nvPr>
        </p:nvSpPr>
        <p:spPr>
          <a:xfrm>
            <a:off x="573024" y="2333625"/>
            <a:ext cx="10515600" cy="2912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+ Content 3- two column">
  <p:cSld name="1_Title + Content 3- two colum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7"/>
          <p:cNvSpPr txBox="1"/>
          <p:nvPr/>
        </p:nvSpPr>
        <p:spPr>
          <a:xfrm>
            <a:off x="573024" y="831469"/>
            <a:ext cx="1008171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3300"/>
              <a:buFont typeface="Playfair Display"/>
              <a:buNone/>
            </a:pPr>
            <a:r>
              <a:rPr lang="en-US" sz="3300" b="1">
                <a:solidFill>
                  <a:srgbClr val="00715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Click to edit title copy</a:t>
            </a:r>
            <a:endParaRPr sz="3300" b="1">
              <a:solidFill>
                <a:srgbClr val="00715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69" name="Google Shape;169;p37"/>
          <p:cNvSpPr txBox="1">
            <a:spLocks noGrp="1"/>
          </p:cNvSpPr>
          <p:nvPr>
            <p:ph type="body" idx="1"/>
          </p:nvPr>
        </p:nvSpPr>
        <p:spPr>
          <a:xfrm>
            <a:off x="5674413" y="2277729"/>
            <a:ext cx="4980321" cy="381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7"/>
          <p:cNvSpPr txBox="1">
            <a:spLocks noGrp="1"/>
          </p:cNvSpPr>
          <p:nvPr>
            <p:ph type="body" idx="2"/>
          </p:nvPr>
        </p:nvSpPr>
        <p:spPr>
          <a:xfrm>
            <a:off x="573024" y="2277729"/>
            <a:ext cx="4980321" cy="381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3- one column w/chart">
  <p:cSld name="Title + Content 3- one column w/char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8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8"/>
          <p:cNvSpPr txBox="1">
            <a:spLocks noGrp="1"/>
          </p:cNvSpPr>
          <p:nvPr>
            <p:ph type="body" idx="1"/>
          </p:nvPr>
        </p:nvSpPr>
        <p:spPr>
          <a:xfrm>
            <a:off x="573024" y="2306973"/>
            <a:ext cx="3626443" cy="365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38"/>
          <p:cNvSpPr>
            <a:spLocks noGrp="1"/>
          </p:cNvSpPr>
          <p:nvPr>
            <p:ph type="chart" idx="2"/>
          </p:nvPr>
        </p:nvSpPr>
        <p:spPr>
          <a:xfrm>
            <a:off x="4470399" y="2306973"/>
            <a:ext cx="6652155" cy="357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9"/>
          <p:cNvSpPr txBox="1">
            <a:spLocks noGrp="1"/>
          </p:cNvSpPr>
          <p:nvPr>
            <p:ph type="title"/>
          </p:nvPr>
        </p:nvSpPr>
        <p:spPr>
          <a:xfrm>
            <a:off x="573023" y="831469"/>
            <a:ext cx="1095293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9"/>
          <p:cNvSpPr txBox="1">
            <a:spLocks noGrp="1"/>
          </p:cNvSpPr>
          <p:nvPr>
            <p:ph type="body" idx="1"/>
          </p:nvPr>
        </p:nvSpPr>
        <p:spPr>
          <a:xfrm>
            <a:off x="573024" y="2306973"/>
            <a:ext cx="3626443" cy="365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aphicFrame>
        <p:nvGraphicFramePr>
          <p:cNvPr id="180" name="Google Shape;180;p39"/>
          <p:cNvGraphicFramePr/>
          <p:nvPr/>
        </p:nvGraphicFramePr>
        <p:xfrm>
          <a:off x="4384905" y="229807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{2395986B-2ED5-4F08-9F46-834329A3726A}</a:tableStyleId>
              </a:tblPr>
              <a:tblGrid>
                <a:gridCol w="2380350"/>
                <a:gridCol w="2380350"/>
                <a:gridCol w="2380350"/>
              </a:tblGrid>
              <a:tr h="733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3A3838"/>
                        </a:solidFill>
                      </a:endParaRPr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</a:tr>
              <a:tr h="733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</a:tr>
              <a:tr h="733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</a:tr>
              <a:tr h="733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</a:tr>
              <a:tr h="733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</a:tr>
            </a:tbl>
          </a:graphicData>
        </a:graphic>
      </p:graphicFrame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40"/>
          <p:cNvSpPr txBox="1">
            <a:spLocks noGrp="1"/>
          </p:cNvSpPr>
          <p:nvPr>
            <p:ph type="title"/>
          </p:nvPr>
        </p:nvSpPr>
        <p:spPr>
          <a:xfrm rot="5400000">
            <a:off x="-883243" y="2197429"/>
            <a:ext cx="3784487" cy="1189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40"/>
          <p:cNvSpPr>
            <a:spLocks noGrp="1"/>
          </p:cNvSpPr>
          <p:nvPr>
            <p:ph type="pic" idx="2"/>
          </p:nvPr>
        </p:nvSpPr>
        <p:spPr>
          <a:xfrm>
            <a:off x="1828800" y="3482623"/>
            <a:ext cx="3611140" cy="2466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" name="Google Shape;185;p40"/>
          <p:cNvSpPr>
            <a:spLocks noGrp="1"/>
          </p:cNvSpPr>
          <p:nvPr>
            <p:ph type="pic" idx="3"/>
          </p:nvPr>
        </p:nvSpPr>
        <p:spPr>
          <a:xfrm>
            <a:off x="1828800" y="899806"/>
            <a:ext cx="3611140" cy="2466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p40"/>
          <p:cNvSpPr txBox="1"/>
          <p:nvPr/>
        </p:nvSpPr>
        <p:spPr>
          <a:xfrm>
            <a:off x="414379" y="6334825"/>
            <a:ext cx="5926667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to edit text.</a:t>
            </a:r>
            <a:endParaRPr sz="15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7" name="Google Shape;187;p40"/>
          <p:cNvSpPr txBox="1">
            <a:spLocks noGrp="1"/>
          </p:cNvSpPr>
          <p:nvPr>
            <p:ph type="body" idx="1"/>
          </p:nvPr>
        </p:nvSpPr>
        <p:spPr>
          <a:xfrm>
            <a:off x="5665118" y="899805"/>
            <a:ext cx="5842072" cy="504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3- one column w/logo">
  <p:cSld name="Title + Content 3- one column w/logo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41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41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10515600" cy="3699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3- two column w/logo">
  <p:cSld name="Title + Content 3- two column w/logo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42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42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4980321" cy="3796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42"/>
          <p:cNvSpPr txBox="1">
            <a:spLocks noGrp="1"/>
          </p:cNvSpPr>
          <p:nvPr>
            <p:ph type="body" idx="2"/>
          </p:nvPr>
        </p:nvSpPr>
        <p:spPr>
          <a:xfrm>
            <a:off x="6083487" y="2277729"/>
            <a:ext cx="4980321" cy="381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3- one column w/logo&#10;Title + Content 3- one column w/logo&#10;Title + Content 3- two column w/chart+logo">
  <p:cSld name="Title + Content 3- one column w/logo&#10;Title + Content 3- one column w/logo&#10;Title + Content 3- two column w/chart+logo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43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43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p43"/>
          <p:cNvSpPr>
            <a:spLocks noGrp="1"/>
          </p:cNvSpPr>
          <p:nvPr>
            <p:ph type="chart" idx="2"/>
          </p:nvPr>
        </p:nvSpPr>
        <p:spPr>
          <a:xfrm>
            <a:off x="4470399" y="2306973"/>
            <a:ext cx="6652155" cy="357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44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44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aphicFrame>
        <p:nvGraphicFramePr>
          <p:cNvPr id="206" name="Google Shape;206;p44"/>
          <p:cNvGraphicFramePr/>
          <p:nvPr/>
        </p:nvGraphicFramePr>
        <p:xfrm>
          <a:off x="4384905" y="229807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{2395986B-2ED5-4F08-9F46-834329A3726A}</a:tableStyleId>
              </a:tblPr>
              <a:tblGrid>
                <a:gridCol w="2380350"/>
                <a:gridCol w="2380350"/>
                <a:gridCol w="2380350"/>
              </a:tblGrid>
              <a:tr h="733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3A3838"/>
                        </a:solidFill>
                      </a:endParaRPr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</a:tr>
              <a:tr h="733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</a:tr>
              <a:tr h="733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</a:tr>
              <a:tr h="733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</a:tr>
              <a:tr h="733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</a:tr>
            </a:tbl>
          </a:graphicData>
        </a:graphic>
      </p:graphicFrame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45"/>
          <p:cNvSpPr txBox="1">
            <a:spLocks noGrp="1"/>
          </p:cNvSpPr>
          <p:nvPr>
            <p:ph type="title"/>
          </p:nvPr>
        </p:nvSpPr>
        <p:spPr>
          <a:xfrm rot="5400000">
            <a:off x="-883243" y="2197429"/>
            <a:ext cx="3784487" cy="1189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45"/>
          <p:cNvSpPr>
            <a:spLocks noGrp="1"/>
          </p:cNvSpPr>
          <p:nvPr>
            <p:ph type="pic" idx="2"/>
          </p:nvPr>
        </p:nvSpPr>
        <p:spPr>
          <a:xfrm>
            <a:off x="1828800" y="3482623"/>
            <a:ext cx="3611140" cy="2466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45"/>
          <p:cNvSpPr>
            <a:spLocks noGrp="1"/>
          </p:cNvSpPr>
          <p:nvPr>
            <p:ph type="pic" idx="3"/>
          </p:nvPr>
        </p:nvSpPr>
        <p:spPr>
          <a:xfrm>
            <a:off x="1828800" y="899806"/>
            <a:ext cx="3611140" cy="2466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45"/>
          <p:cNvSpPr txBox="1"/>
          <p:nvPr/>
        </p:nvSpPr>
        <p:spPr>
          <a:xfrm>
            <a:off x="414379" y="6334825"/>
            <a:ext cx="5926667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to edit text.</a:t>
            </a:r>
            <a:endParaRPr sz="15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3" name="Google Shape;213;p45"/>
          <p:cNvSpPr txBox="1">
            <a:spLocks noGrp="1"/>
          </p:cNvSpPr>
          <p:nvPr>
            <p:ph type="body" idx="1"/>
          </p:nvPr>
        </p:nvSpPr>
        <p:spPr>
          <a:xfrm>
            <a:off x="5665117" y="899805"/>
            <a:ext cx="5925200" cy="504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1- two column">
  <p:cSld name="Title + Content 1- two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9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9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50540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9"/>
          <p:cNvSpPr txBox="1">
            <a:spLocks noGrp="1"/>
          </p:cNvSpPr>
          <p:nvPr>
            <p:ph type="body" idx="2"/>
          </p:nvPr>
        </p:nvSpPr>
        <p:spPr>
          <a:xfrm>
            <a:off x="6034571" y="2291969"/>
            <a:ext cx="50540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3- one column w/seal">
  <p:cSld name="Title + Content 3- one column w/seal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46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46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3- two column w/seal">
  <p:cSld name="Title + Content 3- two column w/seal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47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47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498032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47"/>
          <p:cNvSpPr txBox="1">
            <a:spLocks noGrp="1"/>
          </p:cNvSpPr>
          <p:nvPr>
            <p:ph type="body" idx="2"/>
          </p:nvPr>
        </p:nvSpPr>
        <p:spPr>
          <a:xfrm>
            <a:off x="6108303" y="2291969"/>
            <a:ext cx="498032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3- one column w/chart+seal">
  <p:cSld name="Title + Content 3- one column w/chart+seal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48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48"/>
          <p:cNvSpPr>
            <a:spLocks noGrp="1"/>
          </p:cNvSpPr>
          <p:nvPr>
            <p:ph type="chart" idx="2"/>
          </p:nvPr>
        </p:nvSpPr>
        <p:spPr>
          <a:xfrm>
            <a:off x="4470399" y="2306973"/>
            <a:ext cx="6652155" cy="357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p48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9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49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aphicFrame>
        <p:nvGraphicFramePr>
          <p:cNvPr id="232" name="Google Shape;232;p49"/>
          <p:cNvGraphicFramePr/>
          <p:nvPr/>
        </p:nvGraphicFramePr>
        <p:xfrm>
          <a:off x="4384905" y="229807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{2395986B-2ED5-4F08-9F46-834329A3726A}</a:tableStyleId>
              </a:tblPr>
              <a:tblGrid>
                <a:gridCol w="1973950"/>
                <a:gridCol w="1973950"/>
                <a:gridCol w="1973950"/>
              </a:tblGrid>
              <a:tr h="733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3A3838"/>
                        </a:solidFill>
                      </a:endParaRPr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</a:tr>
              <a:tr h="733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</a:tr>
              <a:tr h="733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</a:tr>
              <a:tr h="733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</a:tr>
              <a:tr h="733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73575" marR="73575" marT="36800" marB="36800"/>
                </a:tc>
              </a:tr>
            </a:tbl>
          </a:graphicData>
        </a:graphic>
      </p:graphicFrame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50"/>
          <p:cNvSpPr txBox="1">
            <a:spLocks noGrp="1"/>
          </p:cNvSpPr>
          <p:nvPr>
            <p:ph type="body" idx="1"/>
          </p:nvPr>
        </p:nvSpPr>
        <p:spPr>
          <a:xfrm>
            <a:off x="5763490" y="899805"/>
            <a:ext cx="4674919" cy="504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50"/>
          <p:cNvSpPr txBox="1">
            <a:spLocks noGrp="1"/>
          </p:cNvSpPr>
          <p:nvPr>
            <p:ph type="title"/>
          </p:nvPr>
        </p:nvSpPr>
        <p:spPr>
          <a:xfrm rot="5400000">
            <a:off x="-883243" y="2197429"/>
            <a:ext cx="3784487" cy="1189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50"/>
          <p:cNvSpPr>
            <a:spLocks noGrp="1"/>
          </p:cNvSpPr>
          <p:nvPr>
            <p:ph type="pic" idx="2"/>
          </p:nvPr>
        </p:nvSpPr>
        <p:spPr>
          <a:xfrm>
            <a:off x="1828800" y="3482623"/>
            <a:ext cx="3611140" cy="2466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8" name="Google Shape;238;p50"/>
          <p:cNvSpPr>
            <a:spLocks noGrp="1"/>
          </p:cNvSpPr>
          <p:nvPr>
            <p:ph type="pic" idx="3"/>
          </p:nvPr>
        </p:nvSpPr>
        <p:spPr>
          <a:xfrm>
            <a:off x="1828800" y="899806"/>
            <a:ext cx="3611140" cy="2466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Google Shape;239;p50"/>
          <p:cNvSpPr txBox="1"/>
          <p:nvPr/>
        </p:nvSpPr>
        <p:spPr>
          <a:xfrm>
            <a:off x="414379" y="6334825"/>
            <a:ext cx="5926667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to edit text.</a:t>
            </a:r>
            <a:endParaRPr sz="15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+ Content 1a- one column">
  <p:cSld name="1_Title + Content 1a- one colum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51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51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+ Content 1a- two column">
  <p:cSld name="1_Title + Content 1a- two column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52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52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498032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p52"/>
          <p:cNvSpPr txBox="1">
            <a:spLocks noGrp="1"/>
          </p:cNvSpPr>
          <p:nvPr>
            <p:ph type="body" idx="2"/>
          </p:nvPr>
        </p:nvSpPr>
        <p:spPr>
          <a:xfrm>
            <a:off x="6108303" y="2291969"/>
            <a:ext cx="498032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+ Content 1a- one column w/chart ">
  <p:cSld name="1_Title + Content 1a- one column w/chart 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53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53"/>
          <p:cNvSpPr>
            <a:spLocks noGrp="1"/>
          </p:cNvSpPr>
          <p:nvPr>
            <p:ph type="chart" idx="2"/>
          </p:nvPr>
        </p:nvSpPr>
        <p:spPr>
          <a:xfrm>
            <a:off x="4470399" y="2306973"/>
            <a:ext cx="6652155" cy="357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3" name="Google Shape;253;p53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+ Content 1a- one column w/seal">
  <p:cSld name="2_Title + Content 1a- one column w/seal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54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54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+ Content 1a- two column w/seal">
  <p:cSld name="3_Title + Content 1a- two column w/seal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55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55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498032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55"/>
          <p:cNvSpPr txBox="1">
            <a:spLocks noGrp="1"/>
          </p:cNvSpPr>
          <p:nvPr>
            <p:ph type="body" idx="2"/>
          </p:nvPr>
        </p:nvSpPr>
        <p:spPr>
          <a:xfrm>
            <a:off x="6108303" y="2291969"/>
            <a:ext cx="498032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>
  <p:cSld name="Title slide 3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10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715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10"/>
          <p:cNvSpPr txBox="1"/>
          <p:nvPr/>
        </p:nvSpPr>
        <p:spPr>
          <a:xfrm>
            <a:off x="557561" y="1629631"/>
            <a:ext cx="5363737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i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University </a:t>
            </a:r>
            <a:br>
              <a:rPr lang="en-US" sz="7000" b="1" i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7000" b="1" i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Vermont</a:t>
            </a:r>
            <a:endParaRPr sz="7000" b="1" i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" name="Google Shape;33;p10"/>
          <p:cNvSpPr txBox="1"/>
          <p:nvPr/>
        </p:nvSpPr>
        <p:spPr>
          <a:xfrm>
            <a:off x="557561" y="4605453"/>
            <a:ext cx="326730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Since 1791</a:t>
            </a:r>
            <a:endParaRPr sz="2000" b="1" i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" name="Google Shape;34;p10"/>
          <p:cNvSpPr/>
          <p:nvPr/>
        </p:nvSpPr>
        <p:spPr>
          <a:xfrm>
            <a:off x="635618" y="4137103"/>
            <a:ext cx="646771" cy="198609"/>
          </a:xfrm>
          <a:prstGeom prst="rect">
            <a:avLst/>
          </a:prstGeom>
          <a:solidFill>
            <a:srgbClr val="B2D23E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2a- one column ">
  <p:cSld name="Title + Content 2a- one column 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56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56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2a- two column ">
  <p:cSld name="Title + Content 2a- two column 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57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7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498032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57"/>
          <p:cNvSpPr txBox="1">
            <a:spLocks noGrp="1"/>
          </p:cNvSpPr>
          <p:nvPr>
            <p:ph type="body" idx="2"/>
          </p:nvPr>
        </p:nvSpPr>
        <p:spPr>
          <a:xfrm>
            <a:off x="6108303" y="2291969"/>
            <a:ext cx="498032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2a- one column /chart">
  <p:cSld name="Title + Content 2a- one column /chart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58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58"/>
          <p:cNvSpPr>
            <a:spLocks noGrp="1"/>
          </p:cNvSpPr>
          <p:nvPr>
            <p:ph type="chart" idx="2"/>
          </p:nvPr>
        </p:nvSpPr>
        <p:spPr>
          <a:xfrm>
            <a:off x="4470399" y="2306973"/>
            <a:ext cx="6652155" cy="357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58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+ Content 2a- one column w/seal ">
  <p:cSld name="1_Title + Content 2a- one column w/seal 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59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59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+ Content 2a- two column w/seal">
  <p:cSld name="1_Title + Content 2a- two column w/seal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60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60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498032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5" name="Google Shape;285;p60"/>
          <p:cNvSpPr txBox="1">
            <a:spLocks noGrp="1"/>
          </p:cNvSpPr>
          <p:nvPr>
            <p:ph type="body" idx="2"/>
          </p:nvPr>
        </p:nvSpPr>
        <p:spPr>
          <a:xfrm>
            <a:off x="6108303" y="2291969"/>
            <a:ext cx="498032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+ Content 2a- one column /seal+chart">
  <p:cSld name="1_Title + Content 2a- one column /seal+chart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61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61"/>
          <p:cNvSpPr>
            <a:spLocks noGrp="1"/>
          </p:cNvSpPr>
          <p:nvPr>
            <p:ph type="chart" idx="2"/>
          </p:nvPr>
        </p:nvSpPr>
        <p:spPr>
          <a:xfrm>
            <a:off x="4470399" y="2306973"/>
            <a:ext cx="6652155" cy="357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0" name="Google Shape;290;p61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+ Content 3a- one column ">
  <p:cSld name="1_Title + Content 3a- one column 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62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62"/>
          <p:cNvSpPr txBox="1">
            <a:spLocks noGrp="1"/>
          </p:cNvSpPr>
          <p:nvPr>
            <p:ph type="body" idx="1"/>
          </p:nvPr>
        </p:nvSpPr>
        <p:spPr>
          <a:xfrm>
            <a:off x="573024" y="2333625"/>
            <a:ext cx="10515600" cy="2912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3a- two column">
  <p:cSld name="Title + Content 3a- two column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63"/>
          <p:cNvSpPr txBox="1"/>
          <p:nvPr/>
        </p:nvSpPr>
        <p:spPr>
          <a:xfrm>
            <a:off x="573024" y="831469"/>
            <a:ext cx="1008171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3300"/>
              <a:buFont typeface="Playfair Display"/>
              <a:buNone/>
            </a:pPr>
            <a:r>
              <a:rPr lang="en-US" sz="3300" b="1">
                <a:solidFill>
                  <a:srgbClr val="00715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Click to edit title copy</a:t>
            </a:r>
            <a:endParaRPr sz="3300" b="1">
              <a:solidFill>
                <a:srgbClr val="00715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98" name="Google Shape;298;p63"/>
          <p:cNvSpPr txBox="1">
            <a:spLocks noGrp="1"/>
          </p:cNvSpPr>
          <p:nvPr>
            <p:ph type="body" idx="1"/>
          </p:nvPr>
        </p:nvSpPr>
        <p:spPr>
          <a:xfrm>
            <a:off x="5674413" y="2277729"/>
            <a:ext cx="4980321" cy="381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9" name="Google Shape;299;p63"/>
          <p:cNvSpPr txBox="1">
            <a:spLocks noGrp="1"/>
          </p:cNvSpPr>
          <p:nvPr>
            <p:ph type="body" idx="2"/>
          </p:nvPr>
        </p:nvSpPr>
        <p:spPr>
          <a:xfrm>
            <a:off x="573024" y="2277729"/>
            <a:ext cx="4980321" cy="381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+ Content 3a- one column w/chart">
  <p:cSld name="1_Title + Content 3a- one column w/chart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64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64"/>
          <p:cNvSpPr txBox="1">
            <a:spLocks noGrp="1"/>
          </p:cNvSpPr>
          <p:nvPr>
            <p:ph type="body" idx="1"/>
          </p:nvPr>
        </p:nvSpPr>
        <p:spPr>
          <a:xfrm>
            <a:off x="573024" y="2306973"/>
            <a:ext cx="3626443" cy="365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4" name="Google Shape;304;p64"/>
          <p:cNvSpPr>
            <a:spLocks noGrp="1"/>
          </p:cNvSpPr>
          <p:nvPr>
            <p:ph type="chart" idx="2"/>
          </p:nvPr>
        </p:nvSpPr>
        <p:spPr>
          <a:xfrm>
            <a:off x="4470399" y="2306973"/>
            <a:ext cx="6652155" cy="357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+ Content 3a- one column w/seal ">
  <p:cSld name="2_Title + Content 3a- one column w/seal 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65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5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4">
  <p:cSld name="Title slide 4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510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1"/>
          <p:cNvSpPr txBox="1">
            <a:spLocks noGrp="1"/>
          </p:cNvSpPr>
          <p:nvPr>
            <p:ph type="title"/>
          </p:nvPr>
        </p:nvSpPr>
        <p:spPr>
          <a:xfrm>
            <a:off x="573024" y="2116571"/>
            <a:ext cx="11005257" cy="553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5000"/>
              <a:buFont typeface="Impact"/>
              <a:buNone/>
              <a:defRPr sz="5000" b="0" i="0"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" name="Google Shape;3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9195" y="5322741"/>
            <a:ext cx="3541266" cy="905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+ Content 3a- two column w/seal">
  <p:cSld name="2_Title + Content 3a- two column w/seal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66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66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498032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3" name="Google Shape;313;p66"/>
          <p:cNvSpPr txBox="1">
            <a:spLocks noGrp="1"/>
          </p:cNvSpPr>
          <p:nvPr>
            <p:ph type="body" idx="2"/>
          </p:nvPr>
        </p:nvSpPr>
        <p:spPr>
          <a:xfrm>
            <a:off x="6108303" y="2291969"/>
            <a:ext cx="498032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+ Content 3a- one column /seal+chart">
  <p:cSld name="2_Title + Content 3a- one column /seal+chart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67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67"/>
          <p:cNvSpPr>
            <a:spLocks noGrp="1"/>
          </p:cNvSpPr>
          <p:nvPr>
            <p:ph type="chart" idx="2"/>
          </p:nvPr>
        </p:nvSpPr>
        <p:spPr>
          <a:xfrm>
            <a:off x="4470399" y="2306973"/>
            <a:ext cx="6652155" cy="357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8" name="Google Shape;318;p67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4- one column ">
  <p:cSld name="Title + Content 4- one column 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68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68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4- two column ">
  <p:cSld name="Title + Content 4- two column 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69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69"/>
          <p:cNvSpPr txBox="1">
            <a:spLocks noGrp="1"/>
          </p:cNvSpPr>
          <p:nvPr>
            <p:ph type="body" idx="1"/>
          </p:nvPr>
        </p:nvSpPr>
        <p:spPr>
          <a:xfrm>
            <a:off x="573024" y="2438213"/>
            <a:ext cx="5121923" cy="3914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7" name="Google Shape;327;p69"/>
          <p:cNvSpPr txBox="1">
            <a:spLocks noGrp="1"/>
          </p:cNvSpPr>
          <p:nvPr>
            <p:ph type="body" idx="2"/>
          </p:nvPr>
        </p:nvSpPr>
        <p:spPr>
          <a:xfrm>
            <a:off x="5966701" y="2434296"/>
            <a:ext cx="5121923" cy="391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4- one column w/chart">
  <p:cSld name="Title + Content 4- one column w/char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70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70"/>
          <p:cNvSpPr>
            <a:spLocks noGrp="1"/>
          </p:cNvSpPr>
          <p:nvPr>
            <p:ph type="chart" idx="2"/>
          </p:nvPr>
        </p:nvSpPr>
        <p:spPr>
          <a:xfrm>
            <a:off x="4470399" y="2306973"/>
            <a:ext cx="6652155" cy="357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2" name="Google Shape;332;p70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5- one column ">
  <p:cSld name="Title + Content 5- one column 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71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961750" cy="1330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71"/>
          <p:cNvSpPr txBox="1">
            <a:spLocks noGrp="1"/>
          </p:cNvSpPr>
          <p:nvPr>
            <p:ph type="body" idx="1"/>
          </p:nvPr>
        </p:nvSpPr>
        <p:spPr>
          <a:xfrm>
            <a:off x="573023" y="2291969"/>
            <a:ext cx="10961751" cy="3784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lvl="1" indent="-3302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lvl="2" indent="-32385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lvl="3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lvl="4" indent="-304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5- two column ">
  <p:cSld name="Title + Content 5- two column 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72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961750" cy="1330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72"/>
          <p:cNvSpPr txBox="1">
            <a:spLocks noGrp="1"/>
          </p:cNvSpPr>
          <p:nvPr>
            <p:ph type="body" idx="1"/>
          </p:nvPr>
        </p:nvSpPr>
        <p:spPr>
          <a:xfrm>
            <a:off x="573024" y="2271966"/>
            <a:ext cx="5256276" cy="381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lvl="1" indent="-3302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lvl="2" indent="-32385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lvl="3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lvl="4" indent="-304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1" name="Google Shape;341;p72"/>
          <p:cNvSpPr txBox="1">
            <a:spLocks noGrp="1"/>
          </p:cNvSpPr>
          <p:nvPr>
            <p:ph type="body" idx="2"/>
          </p:nvPr>
        </p:nvSpPr>
        <p:spPr>
          <a:xfrm>
            <a:off x="6278498" y="2271966"/>
            <a:ext cx="5256276" cy="381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lvl="1" indent="-3302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lvl="2" indent="-32385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lvl="3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lvl="4" indent="-304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6- one column ">
  <p:cSld name="Title + Content 6- one column 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73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961750" cy="1330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5EEF7"/>
              </a:buClr>
              <a:buSzPts val="3500"/>
              <a:buFont typeface="Times New Roman"/>
              <a:buNone/>
              <a:defRPr>
                <a:solidFill>
                  <a:srgbClr val="D5EEF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73"/>
          <p:cNvSpPr txBox="1">
            <a:spLocks noGrp="1"/>
          </p:cNvSpPr>
          <p:nvPr>
            <p:ph type="body" idx="1"/>
          </p:nvPr>
        </p:nvSpPr>
        <p:spPr>
          <a:xfrm>
            <a:off x="573024" y="2271966"/>
            <a:ext cx="10961750" cy="381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lvl="1" indent="-3302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lvl="2" indent="-32385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lvl="3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lvl="4" indent="-304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6- twocolumn ">
  <p:cSld name="Title + Content 6- twocolumn 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74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961750" cy="1330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5EEF7"/>
              </a:buClr>
              <a:buSzPts val="3500"/>
              <a:buFont typeface="Times New Roman"/>
              <a:buNone/>
              <a:defRPr>
                <a:solidFill>
                  <a:srgbClr val="D5EEF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4"/>
          <p:cNvSpPr txBox="1">
            <a:spLocks noGrp="1"/>
          </p:cNvSpPr>
          <p:nvPr>
            <p:ph type="body" idx="1"/>
          </p:nvPr>
        </p:nvSpPr>
        <p:spPr>
          <a:xfrm>
            <a:off x="573024" y="2271966"/>
            <a:ext cx="5256276" cy="381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lvl="1" indent="-3302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lvl="2" indent="-32385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lvl="3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lvl="4" indent="-304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74"/>
          <p:cNvSpPr txBox="1">
            <a:spLocks noGrp="1"/>
          </p:cNvSpPr>
          <p:nvPr>
            <p:ph type="body" idx="2"/>
          </p:nvPr>
        </p:nvSpPr>
        <p:spPr>
          <a:xfrm>
            <a:off x="6278498" y="2271966"/>
            <a:ext cx="5256276" cy="381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lvl="1" indent="-3302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lvl="2" indent="-32385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lvl="3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lvl="4" indent="-304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7- one column ">
  <p:cSld name="Title + Content 7- one column 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75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961750" cy="1330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E4F"/>
              </a:buClr>
              <a:buSzPts val="3500"/>
              <a:buFont typeface="Times New Roman"/>
              <a:buNone/>
              <a:defRPr>
                <a:solidFill>
                  <a:srgbClr val="005E4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5"/>
          <p:cNvSpPr txBox="1">
            <a:spLocks noGrp="1"/>
          </p:cNvSpPr>
          <p:nvPr>
            <p:ph type="body" idx="1"/>
          </p:nvPr>
        </p:nvSpPr>
        <p:spPr>
          <a:xfrm>
            <a:off x="573024" y="2271966"/>
            <a:ext cx="10961750" cy="381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lvl="1" indent="-3302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lvl="2" indent="-32385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lvl="3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lvl="4" indent="-304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1- one column">
  <p:cSld name="Title + Content 1- one colum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3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7- two column ">
  <p:cSld name="Title + Content 7- two column 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76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961750" cy="1330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E4F"/>
              </a:buClr>
              <a:buSzPts val="3500"/>
              <a:buFont typeface="Times New Roman"/>
              <a:buNone/>
              <a:defRPr>
                <a:solidFill>
                  <a:srgbClr val="005E4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76"/>
          <p:cNvSpPr txBox="1">
            <a:spLocks noGrp="1"/>
          </p:cNvSpPr>
          <p:nvPr>
            <p:ph type="body" idx="1"/>
          </p:nvPr>
        </p:nvSpPr>
        <p:spPr>
          <a:xfrm>
            <a:off x="573024" y="2271966"/>
            <a:ext cx="5256276" cy="381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lvl="1" indent="-3302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lvl="2" indent="-32385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lvl="3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lvl="4" indent="-304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76"/>
          <p:cNvSpPr txBox="1">
            <a:spLocks noGrp="1"/>
          </p:cNvSpPr>
          <p:nvPr>
            <p:ph type="body" idx="2"/>
          </p:nvPr>
        </p:nvSpPr>
        <p:spPr>
          <a:xfrm>
            <a:off x="6278498" y="2271966"/>
            <a:ext cx="5256276" cy="381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lvl="1" indent="-3302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lvl="2" indent="-32385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lvl="3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lvl="4" indent="-304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i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8- yellow photo-left">
  <p:cSld name="Title + Content 8- yellow photo-left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77"/>
          <p:cNvSpPr>
            <a:spLocks noGrp="1"/>
          </p:cNvSpPr>
          <p:nvPr>
            <p:ph type="pic" idx="2"/>
          </p:nvPr>
        </p:nvSpPr>
        <p:spPr>
          <a:xfrm>
            <a:off x="0" y="0"/>
            <a:ext cx="6190735" cy="685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3" name="Google Shape;363;p77"/>
          <p:cNvSpPr txBox="1">
            <a:spLocks noGrp="1"/>
          </p:cNvSpPr>
          <p:nvPr>
            <p:ph type="title"/>
          </p:nvPr>
        </p:nvSpPr>
        <p:spPr>
          <a:xfrm>
            <a:off x="6400800" y="831469"/>
            <a:ext cx="506627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Times New Roman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77"/>
          <p:cNvSpPr txBox="1">
            <a:spLocks noGrp="1"/>
          </p:cNvSpPr>
          <p:nvPr>
            <p:ph type="body" idx="1"/>
          </p:nvPr>
        </p:nvSpPr>
        <p:spPr>
          <a:xfrm>
            <a:off x="6400800" y="2291969"/>
            <a:ext cx="506627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>
                <a:solidFill>
                  <a:srgbClr val="262626"/>
                </a:solidFill>
              </a:defRPr>
            </a:lvl1pPr>
            <a:lvl2pPr marL="914400" lvl="1" indent="-3302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>
                <a:solidFill>
                  <a:srgbClr val="262626"/>
                </a:solidFill>
              </a:defRPr>
            </a:lvl2pPr>
            <a:lvl3pPr marL="1371600" lvl="2" indent="-32385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500"/>
              <a:buChar char="•"/>
              <a:defRPr>
                <a:solidFill>
                  <a:srgbClr val="262626"/>
                </a:solidFill>
              </a:defRPr>
            </a:lvl3pPr>
            <a:lvl4pPr marL="1828800" lvl="3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>
                <a:solidFill>
                  <a:srgbClr val="262626"/>
                </a:solidFill>
              </a:defRPr>
            </a:lvl4pPr>
            <a:lvl5pPr marL="2286000" lvl="4" indent="-304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Char char="•"/>
              <a:defRPr>
                <a:solidFill>
                  <a:srgbClr val="262626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5" name="Google Shape;365;p77"/>
          <p:cNvSpPr txBox="1">
            <a:spLocks noGrp="1"/>
          </p:cNvSpPr>
          <p:nvPr>
            <p:ph type="body" idx="3"/>
          </p:nvPr>
        </p:nvSpPr>
        <p:spPr>
          <a:xfrm>
            <a:off x="219867" y="6052126"/>
            <a:ext cx="5751000" cy="805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i="1">
                <a:solidFill>
                  <a:srgbClr val="262626"/>
                </a:solidFill>
              </a:defRPr>
            </a:lvl1pPr>
            <a:lvl2pPr marL="914400" lvl="1" indent="-3302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>
                <a:solidFill>
                  <a:srgbClr val="262626"/>
                </a:solidFill>
              </a:defRPr>
            </a:lvl2pPr>
            <a:lvl3pPr marL="1371600" lvl="2" indent="-32385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500"/>
              <a:buChar char="•"/>
              <a:defRPr>
                <a:solidFill>
                  <a:srgbClr val="262626"/>
                </a:solidFill>
              </a:defRPr>
            </a:lvl3pPr>
            <a:lvl4pPr marL="1828800" lvl="3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>
                <a:solidFill>
                  <a:srgbClr val="262626"/>
                </a:solidFill>
              </a:defRPr>
            </a:lvl4pPr>
            <a:lvl5pPr marL="2286000" lvl="4" indent="-304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Char char="•"/>
              <a:defRPr>
                <a:solidFill>
                  <a:srgbClr val="262626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8- lt green photo left">
  <p:cSld name="Title + Content 8- lt green photo left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78"/>
          <p:cNvSpPr>
            <a:spLocks noGrp="1"/>
          </p:cNvSpPr>
          <p:nvPr>
            <p:ph type="pic" idx="2"/>
          </p:nvPr>
        </p:nvSpPr>
        <p:spPr>
          <a:xfrm>
            <a:off x="0" y="1"/>
            <a:ext cx="6190735" cy="685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9" name="Google Shape;369;p78"/>
          <p:cNvSpPr txBox="1">
            <a:spLocks noGrp="1"/>
          </p:cNvSpPr>
          <p:nvPr>
            <p:ph type="title"/>
          </p:nvPr>
        </p:nvSpPr>
        <p:spPr>
          <a:xfrm>
            <a:off x="6400800" y="831469"/>
            <a:ext cx="468782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Times New Roman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78"/>
          <p:cNvSpPr txBox="1">
            <a:spLocks noGrp="1"/>
          </p:cNvSpPr>
          <p:nvPr>
            <p:ph type="body" idx="1"/>
          </p:nvPr>
        </p:nvSpPr>
        <p:spPr>
          <a:xfrm>
            <a:off x="6400800" y="2291969"/>
            <a:ext cx="468782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1" name="Google Shape;371;p78"/>
          <p:cNvSpPr txBox="1">
            <a:spLocks noGrp="1"/>
          </p:cNvSpPr>
          <p:nvPr>
            <p:ph type="body" idx="3"/>
          </p:nvPr>
        </p:nvSpPr>
        <p:spPr>
          <a:xfrm>
            <a:off x="247134" y="6059440"/>
            <a:ext cx="5696465" cy="79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i="1"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8- mid blue photo left">
  <p:cSld name="Title + Content 8- mid blue photo left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79"/>
          <p:cNvSpPr>
            <a:spLocks noGrp="1"/>
          </p:cNvSpPr>
          <p:nvPr>
            <p:ph type="pic" idx="2"/>
          </p:nvPr>
        </p:nvSpPr>
        <p:spPr>
          <a:xfrm>
            <a:off x="0" y="1"/>
            <a:ext cx="6190735" cy="685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5" name="Google Shape;375;p79"/>
          <p:cNvSpPr txBox="1">
            <a:spLocks noGrp="1"/>
          </p:cNvSpPr>
          <p:nvPr>
            <p:ph type="title"/>
          </p:nvPr>
        </p:nvSpPr>
        <p:spPr>
          <a:xfrm>
            <a:off x="6400799" y="831469"/>
            <a:ext cx="523926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Times New Roman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79"/>
          <p:cNvSpPr txBox="1">
            <a:spLocks noGrp="1"/>
          </p:cNvSpPr>
          <p:nvPr>
            <p:ph type="body" idx="1"/>
          </p:nvPr>
        </p:nvSpPr>
        <p:spPr>
          <a:xfrm>
            <a:off x="6400798" y="2291969"/>
            <a:ext cx="523926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7" name="Google Shape;377;p79"/>
          <p:cNvSpPr txBox="1">
            <a:spLocks noGrp="1"/>
          </p:cNvSpPr>
          <p:nvPr>
            <p:ph type="body" idx="3"/>
          </p:nvPr>
        </p:nvSpPr>
        <p:spPr>
          <a:xfrm>
            <a:off x="216243" y="5972941"/>
            <a:ext cx="5758248" cy="885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0" i="1"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1- one column w/chart+ Content 1- one column with chart">
  <p:cSld name="Title + Content 1- one column w/chart+ Content 1- one column with char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4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body" idx="1"/>
          </p:nvPr>
        </p:nvSpPr>
        <p:spPr>
          <a:xfrm>
            <a:off x="573024" y="2298081"/>
            <a:ext cx="3626443" cy="365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4"/>
          <p:cNvSpPr>
            <a:spLocks noGrp="1"/>
          </p:cNvSpPr>
          <p:nvPr>
            <p:ph type="chart" idx="2"/>
          </p:nvPr>
        </p:nvSpPr>
        <p:spPr>
          <a:xfrm>
            <a:off x="4436533" y="2298081"/>
            <a:ext cx="6652155" cy="357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5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80122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5"/>
          <p:cNvSpPr txBox="1">
            <a:spLocks noGrp="1"/>
          </p:cNvSpPr>
          <p:nvPr>
            <p:ph type="body" idx="1"/>
          </p:nvPr>
        </p:nvSpPr>
        <p:spPr>
          <a:xfrm>
            <a:off x="573024" y="2298081"/>
            <a:ext cx="3626443" cy="365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aphicFrame>
        <p:nvGraphicFramePr>
          <p:cNvPr id="55" name="Google Shape;55;p15"/>
          <p:cNvGraphicFramePr/>
          <p:nvPr/>
        </p:nvGraphicFramePr>
        <p:xfrm>
          <a:off x="4384907" y="229807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{2395986B-2ED5-4F08-9F46-834329A3726A}</a:tableStyleId>
              </a:tblPr>
              <a:tblGrid>
                <a:gridCol w="2329775"/>
                <a:gridCol w="2329775"/>
                <a:gridCol w="2329775"/>
              </a:tblGrid>
              <a:tr h="731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  <a:tr h="731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  <a:tr h="731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  <a:tr h="731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  <a:tr h="731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  <p:graphicFrame>
        <p:nvGraphicFramePr>
          <p:cNvPr id="56" name="Google Shape;56;p15"/>
          <p:cNvGraphicFramePr/>
          <p:nvPr/>
        </p:nvGraphicFramePr>
        <p:xfrm>
          <a:off x="-591015" y="-177304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{3BF72E9E-56AA-4023-960D-EF3A7AF1C0C1}</a:tableStyleId>
              </a:tblPr>
              <a:tblGrid>
                <a:gridCol w="208300"/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3500"/>
              <a:buFont typeface="Times New Roman"/>
              <a:buNone/>
              <a:defRPr sz="3500" b="1" i="0" u="none" strike="noStrike" cap="none">
                <a:solidFill>
                  <a:srgbClr val="00715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238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  <p:sldLayoutId id="2147483703" r:id="rId54"/>
    <p:sldLayoutId id="2147483704" r:id="rId55"/>
    <p:sldLayoutId id="2147483705" r:id="rId56"/>
    <p:sldLayoutId id="2147483706" r:id="rId57"/>
    <p:sldLayoutId id="2147483707" r:id="rId58"/>
    <p:sldLayoutId id="2147483708" r:id="rId59"/>
    <p:sldLayoutId id="2147483709" r:id="rId60"/>
    <p:sldLayoutId id="2147483710" r:id="rId61"/>
    <p:sldLayoutId id="2147483711" r:id="rId62"/>
    <p:sldLayoutId id="2147483712" r:id="rId63"/>
    <p:sldLayoutId id="2147483713" r:id="rId64"/>
    <p:sldLayoutId id="2147483714" r:id="rId65"/>
    <p:sldLayoutId id="2147483715" r:id="rId66"/>
    <p:sldLayoutId id="2147483716" r:id="rId67"/>
    <p:sldLayoutId id="2147483717" r:id="rId68"/>
    <p:sldLayoutId id="2147483718" r:id="rId69"/>
    <p:sldLayoutId id="2147483719" r:id="rId70"/>
    <p:sldLayoutId id="2147483720" r:id="rId71"/>
    <p:sldLayoutId id="2147483721" r:id="rId72"/>
    <p:sldLayoutId id="2147483722" r:id="rId7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3t.org/screening#tools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hyperlink" Target="https://www.pbis.org/resource/systematic-screening-tools-universal-behavior-screeners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kimberly.vannest@uvm.edu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6.xml"/><Relationship Id="rId4" Type="http://schemas.openxmlformats.org/officeDocument/2006/relationships/hyperlink" Target="mailto:susan.bruhl@mausd.or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hoot.i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"/>
          <p:cNvSpPr txBox="1">
            <a:spLocks noGrp="1"/>
          </p:cNvSpPr>
          <p:nvPr>
            <p:ph type="ctrTitle"/>
          </p:nvPr>
        </p:nvSpPr>
        <p:spPr>
          <a:xfrm>
            <a:off x="157646" y="4055992"/>
            <a:ext cx="5216400" cy="12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600"/>
              <a:buFont typeface="Calibri"/>
              <a:buNone/>
            </a:pPr>
            <a:r>
              <a:rPr lang="en-US" sz="60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Universal Screening for Social, Emotional, Behavioral Risk</a:t>
            </a:r>
            <a:endParaRPr sz="6000"/>
          </a:p>
        </p:txBody>
      </p:sp>
      <p:sp>
        <p:nvSpPr>
          <p:cNvPr id="383" name="Google Shape;383;p1"/>
          <p:cNvSpPr txBox="1">
            <a:spLocks noGrp="1"/>
          </p:cNvSpPr>
          <p:nvPr>
            <p:ph type="subTitle" idx="1"/>
          </p:nvPr>
        </p:nvSpPr>
        <p:spPr>
          <a:xfrm>
            <a:off x="8119878" y="1945792"/>
            <a:ext cx="3630300" cy="18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20"/>
              <a:buFont typeface="Arial"/>
              <a:buNone/>
            </a:pPr>
            <a:r>
              <a:rPr lang="en-US" sz="1800" b="1"/>
              <a:t>Kimberly Vannest, PhD</a:t>
            </a:r>
            <a:endParaRPr sz="1800" b="1"/>
          </a:p>
          <a:p>
            <a:pPr marL="0" marR="0" lvl="0" indent="0" algn="l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320"/>
              <a:buFont typeface="Arial"/>
              <a:buNone/>
            </a:pPr>
            <a:r>
              <a:rPr lang="en-US" sz="1800" b="1"/>
              <a:t>Professor and Chair, Department of Education, UVM</a:t>
            </a:r>
            <a:endParaRPr sz="1800" b="1"/>
          </a:p>
          <a:p>
            <a:pPr marL="0" marR="0" lvl="0" indent="0" algn="l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320"/>
              <a:buFont typeface="Arial"/>
              <a:buNone/>
            </a:pPr>
            <a:endParaRPr sz="1800" b="1"/>
          </a:p>
          <a:p>
            <a:pPr marL="0" marR="0" lvl="0" indent="0" algn="l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320"/>
              <a:buFont typeface="Arial"/>
              <a:buNone/>
            </a:pPr>
            <a:r>
              <a:rPr lang="en-US" sz="1800" b="1"/>
              <a:t>Susan Bruhl, PhD</a:t>
            </a:r>
            <a:endParaRPr sz="1800" b="1"/>
          </a:p>
          <a:p>
            <a:pPr marL="0" marR="0" lvl="0" indent="0" algn="l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320"/>
              <a:buFont typeface="Arial"/>
              <a:buNone/>
            </a:pPr>
            <a:r>
              <a:rPr lang="en-US" sz="1800" b="1"/>
              <a:t>MAUSD Director of Student Support Services</a:t>
            </a:r>
            <a:endParaRPr sz="1800"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630d5cc126_0_32"/>
          <p:cNvSpPr txBox="1">
            <a:spLocks noGrp="1"/>
          </p:cNvSpPr>
          <p:nvPr>
            <p:ph type="title"/>
          </p:nvPr>
        </p:nvSpPr>
        <p:spPr>
          <a:xfrm>
            <a:off x="469500" y="2763800"/>
            <a:ext cx="4476300" cy="941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We can spend our time on prevention or intervention</a:t>
            </a:r>
            <a:endParaRPr sz="4800"/>
          </a:p>
        </p:txBody>
      </p:sp>
      <p:sp>
        <p:nvSpPr>
          <p:cNvPr id="442" name="Google Shape;442;g630d5cc126_0_32"/>
          <p:cNvSpPr txBox="1">
            <a:spLocks noGrp="1"/>
          </p:cNvSpPr>
          <p:nvPr>
            <p:ph type="body" idx="1"/>
          </p:nvPr>
        </p:nvSpPr>
        <p:spPr>
          <a:xfrm>
            <a:off x="4554725" y="643800"/>
            <a:ext cx="71550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00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Georgia"/>
              <a:buChar char="●"/>
            </a:pPr>
            <a:r>
              <a:rPr lang="en-US" sz="2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¼ of pediatric visits are related to behavior problems</a:t>
            </a:r>
            <a:endParaRPr sz="2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Georgia"/>
              <a:buChar char="●"/>
            </a:pPr>
            <a:r>
              <a:rPr lang="en-US" sz="2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Teachers leave the field at an alarming rate and cite discipline as a number one reason.</a:t>
            </a:r>
            <a:endParaRPr sz="2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Georgia"/>
              <a:buChar char="●"/>
            </a:pPr>
            <a:r>
              <a:rPr lang="en-US" sz="2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Students who progress from risk to EBD</a:t>
            </a:r>
            <a:endParaRPr sz="2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2200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Are 2 to 4 grade levels behind in academics</a:t>
            </a:r>
            <a:endParaRPr sz="2200">
              <a:solidFill>
                <a:srgbClr val="04617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2200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have a 46% drop out rate</a:t>
            </a:r>
            <a:endParaRPr sz="2200">
              <a:solidFill>
                <a:srgbClr val="04617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2200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Have 3.2 times the expulsion rate</a:t>
            </a:r>
            <a:endParaRPr sz="2200">
              <a:solidFill>
                <a:srgbClr val="04617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2200">
                <a:solidFill>
                  <a:srgbClr val="04617B"/>
                </a:solidFill>
                <a:latin typeface="Calibri"/>
                <a:ea typeface="Calibri"/>
                <a:cs typeface="Calibri"/>
                <a:sym typeface="Calibri"/>
              </a:rPr>
              <a:t>Experience MORE - fatal accidents, substance abuse, divorce, unemployment, psychiatric illness, and early death</a:t>
            </a:r>
            <a:endParaRPr sz="2200">
              <a:solidFill>
                <a:srgbClr val="04617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2200">
                <a:solidFill>
                  <a:srgbClr val="04617B"/>
                </a:solidFill>
                <a:latin typeface="Calibri"/>
                <a:ea typeface="Calibri"/>
                <a:cs typeface="Calibri"/>
                <a:sym typeface="Calibri"/>
              </a:rPr>
              <a:t>Experience MORE - punitive contacts with teachers, peer rejection, problem family interactions</a:t>
            </a:r>
            <a:endParaRPr sz="2200">
              <a:solidFill>
                <a:srgbClr val="04617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4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630d5cc126_0_26"/>
          <p:cNvSpPr txBox="1">
            <a:spLocks noGrp="1"/>
          </p:cNvSpPr>
          <p:nvPr>
            <p:ph type="body" idx="1"/>
          </p:nvPr>
        </p:nvSpPr>
        <p:spPr>
          <a:xfrm>
            <a:off x="4911300" y="765725"/>
            <a:ext cx="52563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Georgia"/>
              <a:buChar char="●"/>
            </a:pPr>
            <a:r>
              <a:rPr lang="en-US" sz="3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The use of screening data is well established as a valid and reliable method for determining students with elevated levels of risk</a:t>
            </a:r>
            <a:r>
              <a:rPr lang="en-US" sz="2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900">
                <a:solidFill>
                  <a:srgbClr val="BFBFBF"/>
                </a:solidFill>
                <a:latin typeface="Georgia"/>
                <a:ea typeface="Georgia"/>
                <a:cs typeface="Georgia"/>
                <a:sym typeface="Georgia"/>
              </a:rPr>
              <a:t>(Kamphaus &amp; Distephano, 2007; Romer &amp; McIntosh, 2005; Elliott &amp; Gresham, 2008).</a:t>
            </a:r>
            <a:endParaRPr sz="1900">
              <a:solidFill>
                <a:srgbClr val="BFBFB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BFBFBF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sz="1900">
              <a:solidFill>
                <a:srgbClr val="BFBFB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1000"/>
              </a:spcBef>
              <a:spcAft>
                <a:spcPts val="400"/>
              </a:spcAft>
              <a:buNone/>
            </a:pPr>
            <a:endParaRPr/>
          </a:p>
        </p:txBody>
      </p:sp>
      <p:pic>
        <p:nvPicPr>
          <p:cNvPr id="448" name="Google Shape;448;g630d5cc126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450" y="708563"/>
            <a:ext cx="4080649" cy="5440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630969cb9a_1_25"/>
          <p:cNvSpPr txBox="1">
            <a:spLocks noGrp="1"/>
          </p:cNvSpPr>
          <p:nvPr>
            <p:ph type="title"/>
          </p:nvPr>
        </p:nvSpPr>
        <p:spPr>
          <a:xfrm>
            <a:off x="552675" y="698675"/>
            <a:ext cx="10515600" cy="97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0">
                <a:solidFill>
                  <a:srgbClr val="08B7BF"/>
                </a:solidFill>
                <a:latin typeface="Georgia"/>
                <a:ea typeface="Georgia"/>
                <a:cs typeface="Georgia"/>
                <a:sym typeface="Georgia"/>
              </a:rPr>
              <a:t>A study of 3600 students indicates... </a:t>
            </a:r>
            <a:endParaRPr/>
          </a:p>
        </p:txBody>
      </p:sp>
      <p:sp>
        <p:nvSpPr>
          <p:cNvPr id="454" name="Google Shape;454;g630969cb9a_1_25"/>
          <p:cNvSpPr txBox="1">
            <a:spLocks noGrp="1"/>
          </p:cNvSpPr>
          <p:nvPr>
            <p:ph type="body" idx="4294967295"/>
          </p:nvPr>
        </p:nvSpPr>
        <p:spPr>
          <a:xfrm>
            <a:off x="615200" y="1794300"/>
            <a:ext cx="9987300" cy="381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The most common problem behaviors for children and adolescents were: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0" indent="-3429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4617B"/>
              </a:buClr>
              <a:buSzPts val="1800"/>
              <a:buFont typeface="Georgia"/>
              <a:buAutoNum type="arabicPeriod"/>
            </a:pPr>
            <a:r>
              <a:rPr lang="en-US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careless errors</a:t>
            </a:r>
            <a:endParaRPr>
              <a:solidFill>
                <a:srgbClr val="04617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617B"/>
              </a:buClr>
              <a:buSzPts val="1800"/>
              <a:buFont typeface="Georgia"/>
              <a:buAutoNum type="arabicPeriod"/>
            </a:pPr>
            <a:r>
              <a:rPr lang="en-US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distraction</a:t>
            </a:r>
            <a:endParaRPr>
              <a:solidFill>
                <a:srgbClr val="04617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617B"/>
              </a:buClr>
              <a:buSzPts val="1800"/>
              <a:buFont typeface="Georgia"/>
              <a:buAutoNum type="arabicPeriod"/>
            </a:pPr>
            <a:r>
              <a:rPr lang="en-US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spelling</a:t>
            </a:r>
            <a:endParaRPr>
              <a:solidFill>
                <a:srgbClr val="04617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617B"/>
              </a:buClr>
              <a:buSzPts val="1800"/>
              <a:buFont typeface="Georgia"/>
              <a:buAutoNum type="arabicPeriod"/>
            </a:pPr>
            <a:r>
              <a:rPr lang="en-US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excessive movement</a:t>
            </a:r>
            <a:endParaRPr>
              <a:solidFill>
                <a:srgbClr val="04617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617B"/>
              </a:buClr>
              <a:buSzPts val="1800"/>
              <a:buFont typeface="Georgia"/>
              <a:buAutoNum type="arabicPeriod"/>
            </a:pPr>
            <a:r>
              <a:rPr lang="en-US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rushes and hurries through assignments</a:t>
            </a:r>
            <a:endParaRPr>
              <a:solidFill>
                <a:srgbClr val="04617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617B"/>
              </a:buClr>
              <a:buSzPts val="1800"/>
              <a:buFont typeface="Georgia"/>
              <a:buAutoNum type="arabicPeriod"/>
            </a:pPr>
            <a:r>
              <a:rPr lang="en-US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misunderstands directions</a:t>
            </a:r>
            <a:endParaRPr>
              <a:solidFill>
                <a:srgbClr val="04617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617B"/>
              </a:buClr>
              <a:buSzPts val="1800"/>
              <a:buFont typeface="Georgia"/>
              <a:buAutoNum type="arabicPeriod"/>
            </a:pPr>
            <a:r>
              <a:rPr lang="en-US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worries about mistakes</a:t>
            </a:r>
            <a:endParaRPr>
              <a:solidFill>
                <a:srgbClr val="04617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617B"/>
              </a:buClr>
              <a:buSzPts val="1800"/>
              <a:buFont typeface="Georgia"/>
              <a:buAutoNum type="arabicPeriod"/>
            </a:pPr>
            <a:r>
              <a:rPr lang="en-US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short attention span</a:t>
            </a:r>
            <a:endParaRPr>
              <a:solidFill>
                <a:srgbClr val="04617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617B"/>
              </a:buClr>
              <a:buSzPts val="1800"/>
              <a:buFont typeface="Georgia"/>
              <a:buAutoNum type="arabicPeriod"/>
            </a:pPr>
            <a:r>
              <a:rPr lang="en-US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lacks concentration</a:t>
            </a:r>
            <a:endParaRPr>
              <a:solidFill>
                <a:srgbClr val="04617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617B"/>
              </a:buClr>
              <a:buSzPts val="1800"/>
              <a:buFont typeface="Georgia"/>
              <a:buAutoNum type="arabicPeriod"/>
            </a:pPr>
            <a:r>
              <a:rPr lang="en-US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math</a:t>
            </a:r>
            <a:endParaRPr>
              <a:solidFill>
                <a:srgbClr val="04617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1000"/>
              </a:spcBef>
              <a:spcAft>
                <a:spcPts val="400"/>
              </a:spcAft>
              <a:buNone/>
            </a:pP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55" name="Google Shape;455;g630969cb9a_1_25"/>
          <p:cNvSpPr txBox="1"/>
          <p:nvPr/>
        </p:nvSpPr>
        <p:spPr>
          <a:xfrm>
            <a:off x="6533000" y="3091725"/>
            <a:ext cx="3681600" cy="10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entury Gothic"/>
                <a:ea typeface="Century Gothic"/>
                <a:cs typeface="Century Gothic"/>
                <a:sym typeface="Century Gothic"/>
              </a:rPr>
              <a:t>How does this relate to the context of school that Susan described earlier?</a:t>
            </a:r>
            <a:endParaRPr sz="18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631fcedd80_0_22"/>
          <p:cNvSpPr txBox="1">
            <a:spLocks noGrp="1"/>
          </p:cNvSpPr>
          <p:nvPr>
            <p:ph type="title"/>
          </p:nvPr>
        </p:nvSpPr>
        <p:spPr>
          <a:xfrm>
            <a:off x="573025" y="831475"/>
            <a:ext cx="114273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Are the common problems of children and adolescents different?</a:t>
            </a:r>
            <a:endParaRPr/>
          </a:p>
        </p:txBody>
      </p:sp>
      <p:sp>
        <p:nvSpPr>
          <p:cNvPr id="461" name="Google Shape;461;g631fcedd80_0_22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eorgia"/>
              <a:buChar char="●"/>
            </a:pPr>
            <a:r>
              <a:rPr lang="en-US" sz="1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Most common specific for CHILDREN</a:t>
            </a:r>
            <a:endParaRPr sz="14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eorgia"/>
              <a:buChar char="○"/>
            </a:pPr>
            <a:r>
              <a:rPr lang="en-US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is generally distracted,</a:t>
            </a:r>
            <a:endParaRPr>
              <a:solidFill>
                <a:srgbClr val="04617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eorgia"/>
              <a:buChar char="○"/>
            </a:pPr>
            <a:r>
              <a:rPr lang="en-US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does not follow directions,</a:t>
            </a:r>
            <a:endParaRPr>
              <a:solidFill>
                <a:srgbClr val="04617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eorgia"/>
              <a:buChar char="○"/>
            </a:pPr>
            <a:r>
              <a:rPr lang="en-US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has a reading deficit,</a:t>
            </a:r>
            <a:endParaRPr>
              <a:solidFill>
                <a:srgbClr val="04617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eorgia"/>
              <a:buChar char="○"/>
            </a:pPr>
            <a:r>
              <a:rPr lang="en-US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talks without permission,</a:t>
            </a:r>
            <a:endParaRPr>
              <a:solidFill>
                <a:srgbClr val="04617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eorgia"/>
              <a:buChar char="○"/>
            </a:pPr>
            <a:r>
              <a:rPr lang="en-US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has a handwriting deficit,</a:t>
            </a:r>
            <a:endParaRPr>
              <a:solidFill>
                <a:srgbClr val="04617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eorgia"/>
              <a:buChar char="○"/>
            </a:pPr>
            <a:r>
              <a:rPr lang="en-US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and demonstrates overall </a:t>
            </a:r>
            <a:r>
              <a:rPr lang="en-US" b="1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worry. </a:t>
            </a:r>
            <a:endParaRPr b="1">
              <a:solidFill>
                <a:srgbClr val="04617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eorgia"/>
              <a:buChar char="●"/>
            </a:pPr>
            <a:r>
              <a:rPr lang="en-US" sz="1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Most common problem behaviors of ADOLESCENTS</a:t>
            </a:r>
            <a:endParaRPr sz="14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eorgia"/>
              <a:buChar char="○"/>
            </a:pPr>
            <a:r>
              <a:rPr lang="en-US" sz="1400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demonstrates </a:t>
            </a:r>
            <a:r>
              <a:rPr lang="en-US" sz="1400" b="1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self doubt</a:t>
            </a:r>
            <a:r>
              <a:rPr lang="en-US" sz="1400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,	</a:t>
            </a:r>
            <a:endParaRPr sz="1400">
              <a:solidFill>
                <a:srgbClr val="04617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eorgia"/>
              <a:buChar char="○"/>
            </a:pPr>
            <a:r>
              <a:rPr lang="en-US" sz="1400" b="1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worries</a:t>
            </a:r>
            <a:r>
              <a:rPr lang="en-US" sz="1400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 about what others think,</a:t>
            </a:r>
            <a:endParaRPr sz="1400">
              <a:solidFill>
                <a:srgbClr val="04617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eorgia"/>
              <a:buChar char="○"/>
            </a:pPr>
            <a:r>
              <a:rPr lang="en-US" sz="1400" b="1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worries </a:t>
            </a:r>
            <a:r>
              <a:rPr lang="en-US" sz="1400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about personal perfection,</a:t>
            </a:r>
            <a:endParaRPr sz="1400">
              <a:solidFill>
                <a:srgbClr val="04617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eorgia"/>
              <a:buChar char="○"/>
            </a:pPr>
            <a:r>
              <a:rPr lang="en-US" sz="1400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requires repeated directions,</a:t>
            </a:r>
            <a:endParaRPr sz="1400">
              <a:solidFill>
                <a:srgbClr val="04617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eorgia"/>
              <a:buChar char="○"/>
            </a:pPr>
            <a:r>
              <a:rPr lang="en-US" sz="1400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demonstrates overall </a:t>
            </a:r>
            <a:r>
              <a:rPr lang="en-US" sz="1400" b="1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worry</a:t>
            </a:r>
            <a:r>
              <a:rPr lang="en-US" sz="1400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, and acts silly or immature anner. </a:t>
            </a:r>
            <a:endParaRPr sz="1400">
              <a:solidFill>
                <a:srgbClr val="04617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650">
              <a:solidFill>
                <a:srgbClr val="009DD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650">
              <a:solidFill>
                <a:srgbClr val="009DD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Harrison, Vannest, Davis &amp; Reynolds (2012). Common Behavior Problems in Children, </a:t>
            </a:r>
            <a:r>
              <a:rPr lang="en-US" sz="1100" i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Journal of Emotional and Behavioral Disorders</a:t>
            </a:r>
            <a:r>
              <a:rPr lang="en-US" sz="11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 </a:t>
            </a:r>
            <a:endParaRPr sz="11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400"/>
              </a:spcAft>
              <a:buNone/>
            </a:pPr>
            <a:endParaRPr/>
          </a:p>
        </p:txBody>
      </p:sp>
      <p:sp>
        <p:nvSpPr>
          <p:cNvPr id="462" name="Google Shape;462;g631fcedd80_0_22"/>
          <p:cNvSpPr txBox="1"/>
          <p:nvPr/>
        </p:nvSpPr>
        <p:spPr>
          <a:xfrm>
            <a:off x="7626575" y="2601450"/>
            <a:ext cx="24624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WHAT Do you notice about the difference between children and adolescents?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630d5cc126_0_38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>
                <a:solidFill>
                  <a:srgbClr val="08B7BF"/>
                </a:solidFill>
                <a:latin typeface="Georgia"/>
                <a:ea typeface="Georgia"/>
                <a:cs typeface="Georgia"/>
                <a:sym typeface="Georgia"/>
              </a:rPr>
              <a:t>If 20% of our student population is struggling with social emotional, behavioral issues – academics will be affected.</a:t>
            </a:r>
            <a:endParaRPr/>
          </a:p>
        </p:txBody>
      </p:sp>
      <p:sp>
        <p:nvSpPr>
          <p:cNvPr id="474" name="Google Shape;474;g630d5cc126_0_38"/>
          <p:cNvSpPr txBox="1">
            <a:spLocks noGrp="1"/>
          </p:cNvSpPr>
          <p:nvPr>
            <p:ph type="body" idx="1"/>
          </p:nvPr>
        </p:nvSpPr>
        <p:spPr>
          <a:xfrm>
            <a:off x="4977725" y="2135675"/>
            <a:ext cx="51564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73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eorgia"/>
              <a:buChar char="●"/>
            </a:pPr>
            <a:r>
              <a:rPr lang="en-US" sz="2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We know a reciprocal relationship exists between achievement and behavior.</a:t>
            </a:r>
            <a:endParaRPr sz="25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-US" sz="2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Academic performance has consistently been shown to be inversely related to problem behavior that begins early in a child’s development </a:t>
            </a:r>
            <a:r>
              <a:rPr lang="en-US" sz="1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(Brier, 1995; McEvoy &amp; Welker, 2000).</a:t>
            </a:r>
            <a:endParaRPr sz="19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1000"/>
              </a:spcBef>
              <a:spcAft>
                <a:spcPts val="400"/>
              </a:spcAft>
              <a:buNone/>
            </a:pPr>
            <a:endParaRPr/>
          </a:p>
        </p:txBody>
      </p:sp>
      <p:pic>
        <p:nvPicPr>
          <p:cNvPr id="475" name="Google Shape;475;g630d5cc126_0_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013" y="2291975"/>
            <a:ext cx="3952875" cy="403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55"/>
              </a:buClr>
              <a:buSzPts val="3500"/>
              <a:buFont typeface="Times New Roman"/>
              <a:buNone/>
            </a:pPr>
            <a:r>
              <a:rPr lang="en-US"/>
              <a:t>Purpose of Screening</a:t>
            </a:r>
            <a:endParaRPr/>
          </a:p>
        </p:txBody>
      </p:sp>
      <p:sp>
        <p:nvSpPr>
          <p:cNvPr id="481" name="Google Shape;481;p4"/>
          <p:cNvSpPr txBox="1">
            <a:spLocks noGrp="1"/>
          </p:cNvSpPr>
          <p:nvPr>
            <p:ph type="body" idx="1"/>
          </p:nvPr>
        </p:nvSpPr>
        <p:spPr>
          <a:xfrm>
            <a:off x="573024" y="2015919"/>
            <a:ext cx="5054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Early identification of risk for emotional and behavioral challenges.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Provision of prevention and early intervention services. 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Reduction of development of chronic problems.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Decrease in disproportionate identification of disability.</a:t>
            </a:r>
            <a:endParaRPr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2" name="Google Shape;482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7625" y="1153900"/>
            <a:ext cx="6644375" cy="441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631fcf8fea_0_30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961700" cy="1330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1000"/>
              </a:spcBef>
              <a:spcAft>
                <a:spcPts val="400"/>
              </a:spcAft>
              <a:buNone/>
            </a:pPr>
            <a:r>
              <a:rPr lang="en-US" sz="3000" b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Learning target #1: I can describe the purpose of a screener in 140 characters or less.</a:t>
            </a:r>
            <a:endParaRPr/>
          </a:p>
        </p:txBody>
      </p:sp>
      <p:sp>
        <p:nvSpPr>
          <p:cNvPr id="488" name="Google Shape;488;g631fcf8fea_0_30"/>
          <p:cNvSpPr txBox="1">
            <a:spLocks noGrp="1"/>
          </p:cNvSpPr>
          <p:nvPr>
            <p:ph type="body" idx="1"/>
          </p:nvPr>
        </p:nvSpPr>
        <p:spPr>
          <a:xfrm>
            <a:off x="573023" y="2215769"/>
            <a:ext cx="10961700" cy="378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/>
              <a:t>Individually or in a group create a 140 character or less description.</a:t>
            </a: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400"/>
              </a:spcAft>
              <a:buNone/>
            </a:pPr>
            <a:r>
              <a:rPr lang="en-US" sz="2400"/>
              <a:t>tweet me: @KJVannest</a:t>
            </a:r>
            <a:endParaRPr sz="2400"/>
          </a:p>
        </p:txBody>
      </p:sp>
      <p:pic>
        <p:nvPicPr>
          <p:cNvPr id="489" name="Google Shape;489;g631fcf8fea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0750" y="3153750"/>
            <a:ext cx="2713650" cy="271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630d5cc126_0_52"/>
          <p:cNvSpPr txBox="1">
            <a:spLocks noGrp="1"/>
          </p:cNvSpPr>
          <p:nvPr>
            <p:ph type="title"/>
          </p:nvPr>
        </p:nvSpPr>
        <p:spPr>
          <a:xfrm>
            <a:off x="573024" y="804194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Resource Allocation</a:t>
            </a:r>
            <a:endParaRPr/>
          </a:p>
        </p:txBody>
      </p:sp>
      <p:sp>
        <p:nvSpPr>
          <p:cNvPr id="495" name="Google Shape;495;g630d5cc126_0_52"/>
          <p:cNvSpPr txBox="1">
            <a:spLocks noGrp="1"/>
          </p:cNvSpPr>
          <p:nvPr>
            <p:ph type="body" idx="1"/>
          </p:nvPr>
        </p:nvSpPr>
        <p:spPr>
          <a:xfrm>
            <a:off x="573026" y="1787400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If we are NOT screening, we have an inefficient reactive rather than proactive approach.</a:t>
            </a:r>
            <a:endParaRPr sz="25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The community costs for treatment of chronic conditions, juvenile justice, adult incarceration,  restorative justice, loss to family and work force contributions far exceeds the cost of screening and early intervention.</a:t>
            </a:r>
            <a:endParaRPr sz="25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An average year of incarceration is $ 25,000 the cost for screening a student is closer to a dollar.</a:t>
            </a:r>
            <a:endParaRPr sz="2200">
              <a:solidFill>
                <a:srgbClr val="04617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Schools screen for other types of problems including vision, hearing, speech, academic problems associated with specific learning disabilities, and developmental delay but not for behavior and emotional risk. </a:t>
            </a:r>
            <a:endParaRPr sz="25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1000"/>
              </a:spcBef>
              <a:spcAft>
                <a:spcPts val="4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631fcf8fea_0_37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961700" cy="1330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/>
              <a:t>What is a screener?</a:t>
            </a:r>
            <a:endParaRPr sz="6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630969cb9a_0_12"/>
          <p:cNvSpPr txBox="1">
            <a:spLocks noGrp="1"/>
          </p:cNvSpPr>
          <p:nvPr>
            <p:ph type="title"/>
          </p:nvPr>
        </p:nvSpPr>
        <p:spPr>
          <a:xfrm>
            <a:off x="573025" y="831475"/>
            <a:ext cx="114120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0">
                <a:latin typeface="Century Gothic"/>
                <a:ea typeface="Century Gothic"/>
                <a:cs typeface="Century Gothic"/>
                <a:sym typeface="Century Gothic"/>
              </a:rPr>
              <a:t>A universal assessment for elevated levels of risk in the population</a:t>
            </a:r>
            <a:endParaRPr sz="3000" b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800" b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6" name="Google Shape;506;g630969cb9a_0_12"/>
          <p:cNvSpPr txBox="1">
            <a:spLocks noGrp="1"/>
          </p:cNvSpPr>
          <p:nvPr>
            <p:ph type="body" idx="2"/>
          </p:nvPr>
        </p:nvSpPr>
        <p:spPr>
          <a:xfrm>
            <a:off x="7351175" y="1754684"/>
            <a:ext cx="5054100" cy="1998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400"/>
              </a:spcAft>
              <a:buNone/>
            </a:pPr>
            <a:r>
              <a:rPr lang="en-US"/>
              <a:t>NOTE: we are all at risk, we have a different levels of risk for different types of physical, social, mental, financial challenges and these things change across time. </a:t>
            </a:r>
            <a:endParaRPr/>
          </a:p>
        </p:txBody>
      </p:sp>
      <p:pic>
        <p:nvPicPr>
          <p:cNvPr id="507" name="Google Shape;507;g630969cb9a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6649" y="3646100"/>
            <a:ext cx="2594453" cy="1736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g630969cb9a_0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0483" y="4362650"/>
            <a:ext cx="3040691" cy="228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g630969cb9a_0_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7226" y="1470825"/>
            <a:ext cx="2148325" cy="286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g630969cb9a_0_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93699" y="4259059"/>
            <a:ext cx="3058857" cy="2294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g630969cb9a_1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7825" y="366975"/>
            <a:ext cx="3675425" cy="489792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g630969cb9a_1_7"/>
          <p:cNvSpPr txBox="1">
            <a:spLocks noGrp="1"/>
          </p:cNvSpPr>
          <p:nvPr>
            <p:ph type="ctrTitle"/>
          </p:nvPr>
        </p:nvSpPr>
        <p:spPr>
          <a:xfrm>
            <a:off x="539496" y="2637692"/>
            <a:ext cx="5216400" cy="1266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Your Presenters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631fcf8fea_0_15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Screening Tools &amp; Resources</a:t>
            </a:r>
            <a:endParaRPr sz="3600"/>
          </a:p>
        </p:txBody>
      </p:sp>
      <p:sp>
        <p:nvSpPr>
          <p:cNvPr id="516" name="Google Shape;516;g631fcf8fea_0_15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50541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/>
              <a:t>Ci3T.org </a:t>
            </a:r>
            <a:endParaRPr sz="3000"/>
          </a:p>
          <a:p>
            <a:pPr marL="0" lvl="0" indent="0" algn="l" rtl="0">
              <a:spcBef>
                <a:spcPts val="1000"/>
              </a:spcBef>
              <a:spcAft>
                <a:spcPts val="400"/>
              </a:spcAft>
              <a:buNone/>
            </a:pPr>
            <a:r>
              <a:rPr lang="en-US" sz="3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PBIS.org</a:t>
            </a:r>
            <a:endParaRPr sz="3000"/>
          </a:p>
        </p:txBody>
      </p:sp>
      <p:sp>
        <p:nvSpPr>
          <p:cNvPr id="517" name="Google Shape;517;g631fcf8fea_0_15"/>
          <p:cNvSpPr txBox="1">
            <a:spLocks noGrp="1"/>
          </p:cNvSpPr>
          <p:nvPr>
            <p:ph type="body" idx="2"/>
          </p:nvPr>
        </p:nvSpPr>
        <p:spPr>
          <a:xfrm>
            <a:off x="6034571" y="2291969"/>
            <a:ext cx="50541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400"/>
              </a:spcAft>
              <a:buNone/>
            </a:pPr>
            <a:endParaRPr/>
          </a:p>
        </p:txBody>
      </p:sp>
      <p:pic>
        <p:nvPicPr>
          <p:cNvPr id="518" name="Google Shape;518;g631fcf8fea_0_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4950" y="1081175"/>
            <a:ext cx="3525375" cy="455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g631fcf8fea_0_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2933" y="2291985"/>
            <a:ext cx="3467092" cy="435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630969cb9a_0_36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Characteristics of a Screener</a:t>
            </a:r>
            <a:endParaRPr/>
          </a:p>
        </p:txBody>
      </p:sp>
      <p:sp>
        <p:nvSpPr>
          <p:cNvPr id="525" name="Google Shape;525;g630969cb9a_0_36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50541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needs of the school or district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needs of the student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national norms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local norms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age, grade, gender level norms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externalizing and internalizing problems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academic problems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reliability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validity</a:t>
            </a: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400"/>
              </a:spcAft>
              <a:buNone/>
            </a:pPr>
            <a:endParaRPr/>
          </a:p>
        </p:txBody>
      </p:sp>
      <p:sp>
        <p:nvSpPr>
          <p:cNvPr id="526" name="Google Shape;526;g630969cb9a_0_36"/>
          <p:cNvSpPr txBox="1">
            <a:spLocks noGrp="1"/>
          </p:cNvSpPr>
          <p:nvPr>
            <p:ph type="body" idx="2"/>
          </p:nvPr>
        </p:nvSpPr>
        <p:spPr>
          <a:xfrm>
            <a:off x="6034571" y="2291969"/>
            <a:ext cx="50541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4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631fcf8fea_0_43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961700" cy="1330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 b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Learning target #2: I can identify the characteristics of a quality screening system.</a:t>
            </a:r>
            <a:endParaRPr sz="3000" b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g631fcf8fea_0_43"/>
          <p:cNvSpPr txBox="1">
            <a:spLocks noGrp="1"/>
          </p:cNvSpPr>
          <p:nvPr>
            <p:ph type="body" idx="1"/>
          </p:nvPr>
        </p:nvSpPr>
        <p:spPr>
          <a:xfrm>
            <a:off x="573023" y="2215769"/>
            <a:ext cx="10961700" cy="378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/>
              <a:t>Turn and talk to your partner and identify as many as you can without looking at your notes.</a:t>
            </a: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40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631fcedd80_0_48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961700" cy="1330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How to Screen</a:t>
            </a:r>
            <a:endParaRPr sz="4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630969cb9a_0_42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Overall Process - How to screen</a:t>
            </a:r>
            <a:endParaRPr/>
          </a:p>
        </p:txBody>
      </p:sp>
      <p:sp>
        <p:nvSpPr>
          <p:cNvPr id="543" name="Google Shape;543;g630969cb9a_0_42"/>
          <p:cNvSpPr txBox="1">
            <a:spLocks noGrp="1"/>
          </p:cNvSpPr>
          <p:nvPr>
            <p:ph type="body" idx="1"/>
          </p:nvPr>
        </p:nvSpPr>
        <p:spPr>
          <a:xfrm>
            <a:off x="573026" y="2291975"/>
            <a:ext cx="92841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Engage relevant stakeholders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parents, teachers, students, 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explicit or implicit permission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conduct screening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score screeners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return scores &amp; student lists to teachers for confirmation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share data with parents &amp; caregivers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consent and awareness of program level changes at tiers one, two, three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630969cb9a_0_6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Three ways to gather information</a:t>
            </a:r>
            <a:endParaRPr/>
          </a:p>
        </p:txBody>
      </p:sp>
      <p:sp>
        <p:nvSpPr>
          <p:cNvPr id="549" name="Google Shape;549;g630969cb9a_0_6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50541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Parents or caregivers as informants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Students as informants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Teachers as informants</a:t>
            </a:r>
            <a:endParaRPr/>
          </a:p>
        </p:txBody>
      </p:sp>
      <p:pic>
        <p:nvPicPr>
          <p:cNvPr id="550" name="Google Shape;550;g630969cb9a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6545" y="2063875"/>
            <a:ext cx="4122625" cy="393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630969cb9a_0_18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Three timelines for when to engage in screening</a:t>
            </a:r>
            <a:endParaRPr/>
          </a:p>
        </p:txBody>
      </p:sp>
      <p:sp>
        <p:nvSpPr>
          <p:cNvPr id="556" name="Google Shape;556;g630969cb9a_0_18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50541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1x/year - summer or early fall</a:t>
            </a:r>
            <a:endParaRPr sz="240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/>
              <a:t> </a:t>
            </a:r>
            <a:endParaRPr sz="2400"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2x/ year - beginning and end</a:t>
            </a:r>
            <a:endParaRPr sz="240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3x/ year - fall, winter, spring</a:t>
            </a:r>
            <a:endParaRPr sz="2400"/>
          </a:p>
        </p:txBody>
      </p:sp>
      <p:sp>
        <p:nvSpPr>
          <p:cNvPr id="557" name="Google Shape;557;g630969cb9a_0_18"/>
          <p:cNvSpPr txBox="1">
            <a:spLocks noGrp="1"/>
          </p:cNvSpPr>
          <p:nvPr>
            <p:ph type="body" idx="2"/>
          </p:nvPr>
        </p:nvSpPr>
        <p:spPr>
          <a:xfrm>
            <a:off x="6034571" y="2291969"/>
            <a:ext cx="50541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/>
              <a:t>like hearing and vision screening</a:t>
            </a: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/>
              <a:t>pre-post review of programs</a:t>
            </a: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400"/>
              </a:spcAft>
              <a:buNone/>
            </a:pPr>
            <a:r>
              <a:rPr lang="en-US" sz="2400"/>
              <a:t>progress monitoring of student progress</a:t>
            </a:r>
            <a:endParaRPr sz="24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630969cb9a_0_24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Three models of who to serve</a:t>
            </a:r>
            <a:endParaRPr/>
          </a:p>
        </p:txBody>
      </p:sp>
      <p:sp>
        <p:nvSpPr>
          <p:cNvPr id="563" name="Google Shape;563;g630969cb9a_0_24"/>
          <p:cNvSpPr txBox="1">
            <a:spLocks noGrp="1"/>
          </p:cNvSpPr>
          <p:nvPr>
            <p:ph type="body" idx="1"/>
          </p:nvPr>
        </p:nvSpPr>
        <p:spPr>
          <a:xfrm>
            <a:off x="573026" y="2291975"/>
            <a:ext cx="99513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Identify ALL students who need targeted interventions (about 15%)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identify bubble students (selected students with elevated risk, based on capacity)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Identify students who should be considered for assessment &amp; intensive interventions (most will be in the pipeline or already identified - but not all)</a:t>
            </a: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400"/>
              </a:spcAft>
              <a:buNone/>
            </a:pPr>
            <a:endParaRPr/>
          </a:p>
        </p:txBody>
      </p:sp>
      <p:sp>
        <p:nvSpPr>
          <p:cNvPr id="564" name="Google Shape;564;g630969cb9a_0_24"/>
          <p:cNvSpPr txBox="1">
            <a:spLocks noGrp="1"/>
          </p:cNvSpPr>
          <p:nvPr>
            <p:ph type="body" idx="2"/>
          </p:nvPr>
        </p:nvSpPr>
        <p:spPr>
          <a:xfrm>
            <a:off x="7154175" y="5072324"/>
            <a:ext cx="4693500" cy="343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400"/>
              </a:spcAft>
              <a:buNone/>
            </a:pPr>
            <a:r>
              <a:rPr lang="en-US"/>
              <a:t>Illustrations from the field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630969cb9a_0_48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types of targeted programs are typical? </a:t>
            </a:r>
            <a:endParaRPr/>
          </a:p>
        </p:txBody>
      </p:sp>
      <p:sp>
        <p:nvSpPr>
          <p:cNvPr id="570" name="Google Shape;570;g630969cb9a_0_48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50541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check in check out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breakfast club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mentoring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additional instruction &amp; contingency contracts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social skills groups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peer work</a:t>
            </a:r>
            <a:endParaRPr/>
          </a:p>
        </p:txBody>
      </p:sp>
      <p:sp>
        <p:nvSpPr>
          <p:cNvPr id="571" name="Google Shape;571;g630969cb9a_0_48"/>
          <p:cNvSpPr txBox="1">
            <a:spLocks noGrp="1"/>
          </p:cNvSpPr>
          <p:nvPr>
            <p:ph type="body" idx="2"/>
          </p:nvPr>
        </p:nvSpPr>
        <p:spPr>
          <a:xfrm>
            <a:off x="6034571" y="2291969"/>
            <a:ext cx="50541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self monitoring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mindfulness skills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positive activity planning</a:t>
            </a: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4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630969cb9a_0_54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types of programs are individualized?</a:t>
            </a:r>
            <a:endParaRPr/>
          </a:p>
        </p:txBody>
      </p:sp>
      <p:sp>
        <p:nvSpPr>
          <p:cNvPr id="577" name="Google Shape;577;g630969cb9a_0_54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50541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Behavior Contracts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Strengths-based Approaches &amp; Individual Pathways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Functional Behavioral Assessment</a:t>
            </a:r>
            <a:endParaRPr/>
          </a:p>
        </p:txBody>
      </p:sp>
      <p:sp>
        <p:nvSpPr>
          <p:cNvPr id="578" name="Google Shape;578;g630969cb9a_0_54"/>
          <p:cNvSpPr txBox="1">
            <a:spLocks noGrp="1"/>
          </p:cNvSpPr>
          <p:nvPr>
            <p:ph type="body" idx="2"/>
          </p:nvPr>
        </p:nvSpPr>
        <p:spPr>
          <a:xfrm>
            <a:off x="6034571" y="2291969"/>
            <a:ext cx="50541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4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31fcf8fea_0_0"/>
          <p:cNvSpPr txBox="1">
            <a:spLocks noGrp="1"/>
          </p:cNvSpPr>
          <p:nvPr>
            <p:ph type="body" idx="1"/>
          </p:nvPr>
        </p:nvSpPr>
        <p:spPr>
          <a:xfrm>
            <a:off x="573024" y="2291969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400"/>
              </a:spcAft>
              <a:buNone/>
            </a:pPr>
            <a:endParaRPr/>
          </a:p>
        </p:txBody>
      </p:sp>
      <p:pic>
        <p:nvPicPr>
          <p:cNvPr id="395" name="Google Shape;395;g631fcf8fea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025" y="1915350"/>
            <a:ext cx="11111450" cy="2812669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g631fcf8fea_0_0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Tell us about you and where you are on the implementation timeline.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630969cb9a_1_37"/>
          <p:cNvSpPr txBox="1">
            <a:spLocks noGrp="1"/>
          </p:cNvSpPr>
          <p:nvPr>
            <p:ph type="title"/>
          </p:nvPr>
        </p:nvSpPr>
        <p:spPr>
          <a:xfrm>
            <a:off x="573074" y="438494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are some ways to give agency and ownership to stakeholders?</a:t>
            </a:r>
            <a:endParaRPr/>
          </a:p>
        </p:txBody>
      </p:sp>
      <p:sp>
        <p:nvSpPr>
          <p:cNvPr id="584" name="Google Shape;584;g630969cb9a_1_37"/>
          <p:cNvSpPr txBox="1">
            <a:spLocks noGrp="1"/>
          </p:cNvSpPr>
          <p:nvPr>
            <p:ph type="body" idx="2"/>
          </p:nvPr>
        </p:nvSpPr>
        <p:spPr>
          <a:xfrm>
            <a:off x="573075" y="1547725"/>
            <a:ext cx="10515600" cy="3549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Form strong, positive partnerships with stakeholders (e.g., classroom teachers, parents, students, school leaders, other potential outside agencies)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Clear collaborative vision of what you expect to achieve as a result of using a screening system and your plan for using the results to inform decision making.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Involve others in the planning, logistics of implementation (diverse perspectives are important!)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Communicate outcomes often and celebrate what’s going well!</a:t>
            </a:r>
            <a:endParaRPr/>
          </a:p>
        </p:txBody>
      </p:sp>
      <p:pic>
        <p:nvPicPr>
          <p:cNvPr id="585" name="Google Shape;585;g630969cb9a_1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05986"/>
            <a:ext cx="12191999" cy="2998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g630969cb9a_1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77425"/>
            <a:ext cx="12192000" cy="7191381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g630969cb9a_1_31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Take-aways and Potential Next Steps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630d5cc126_0_46"/>
          <p:cNvSpPr txBox="1"/>
          <p:nvPr/>
        </p:nvSpPr>
        <p:spPr>
          <a:xfrm>
            <a:off x="802650" y="3027675"/>
            <a:ext cx="107697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www.kahoot.it</a:t>
            </a:r>
            <a:r>
              <a:rPr lang="en-US" sz="27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70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Kahoot! app</a:t>
            </a:r>
            <a:endParaRPr sz="2700" b="1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with Game PIN:</a:t>
            </a:r>
            <a:endParaRPr sz="270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200905</a:t>
            </a:r>
            <a:endParaRPr sz="9600"/>
          </a:p>
        </p:txBody>
      </p:sp>
      <p:sp>
        <p:nvSpPr>
          <p:cNvPr id="597" name="Google Shape;597;g630d5cc126_0_46"/>
          <p:cNvSpPr txBox="1"/>
          <p:nvPr/>
        </p:nvSpPr>
        <p:spPr>
          <a:xfrm>
            <a:off x="477525" y="599425"/>
            <a:ext cx="11348700" cy="6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latin typeface="Century Gothic"/>
                <a:ea typeface="Century Gothic"/>
                <a:cs typeface="Century Gothic"/>
                <a:sym typeface="Century Gothic"/>
              </a:rPr>
              <a:t>Wrap up</a:t>
            </a:r>
            <a:endParaRPr sz="7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8" name="Google Shape;598;g630d5cc126_0_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2177" y="528200"/>
            <a:ext cx="4296521" cy="383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631fcedd80_0_14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You</a:t>
            </a:r>
            <a:endParaRPr/>
          </a:p>
        </p:txBody>
      </p:sp>
      <p:sp>
        <p:nvSpPr>
          <p:cNvPr id="604" name="Google Shape;604;g631fcedd80_0_14"/>
          <p:cNvSpPr txBox="1">
            <a:spLocks noGrp="1"/>
          </p:cNvSpPr>
          <p:nvPr>
            <p:ph type="body" idx="1"/>
          </p:nvPr>
        </p:nvSpPr>
        <p:spPr>
          <a:xfrm>
            <a:off x="573024" y="2333625"/>
            <a:ext cx="4750800" cy="2912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Kimberly Vannest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kimberly.vannest@uvm.edu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400"/>
              </a:spcAft>
              <a:buNone/>
            </a:pPr>
            <a:endParaRPr/>
          </a:p>
        </p:txBody>
      </p:sp>
      <p:sp>
        <p:nvSpPr>
          <p:cNvPr id="605" name="Google Shape;605;g631fcedd80_0_14"/>
          <p:cNvSpPr txBox="1"/>
          <p:nvPr/>
        </p:nvSpPr>
        <p:spPr>
          <a:xfrm>
            <a:off x="7305025" y="22457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Susan Bruhl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400"/>
              </a:spcAft>
              <a:buNone/>
            </a:pPr>
            <a:r>
              <a:rPr lang="en-US" sz="18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susan.bruhl@mausd.org</a:t>
            </a:r>
            <a:r>
              <a:rPr lang="en-US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"/>
          <p:cNvSpPr txBox="1">
            <a:spLocks noGrp="1"/>
          </p:cNvSpPr>
          <p:nvPr>
            <p:ph type="title"/>
          </p:nvPr>
        </p:nvSpPr>
        <p:spPr>
          <a:xfrm>
            <a:off x="573024" y="599619"/>
            <a:ext cx="11206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500"/>
              <a:buFont typeface="Calibri"/>
              <a:buNone/>
            </a:pPr>
            <a:r>
              <a:rPr lang="en-US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Universal Screening for Social, Emotional, Behavioral Risk</a:t>
            </a:r>
            <a:endParaRPr/>
          </a:p>
        </p:txBody>
      </p:sp>
      <p:pic>
        <p:nvPicPr>
          <p:cNvPr id="402" name="Google Shape;402;p3" descr="Paying Off $75,000 in Student Loans in 5 Years - Tips From ..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6163" y="2558511"/>
            <a:ext cx="4326136" cy="2883236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"/>
          <p:cNvSpPr/>
          <p:nvPr/>
        </p:nvSpPr>
        <p:spPr>
          <a:xfrm>
            <a:off x="5351346" y="1720794"/>
            <a:ext cx="5284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This workshop will provide illustrations for three methods of engaging in universal screening for social, emotional, and behavioral risk and well-being in school settings. </a:t>
            </a:r>
            <a:endParaRPr sz="1800" b="0" i="0" u="none" strike="noStrike" cap="none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 We will present school-based illustrations of timelines and options for practice.  We will demonstrate how to integrate screening into multi-tier systems of support for academic and behavioral needs of children and youth K-12.  </a:t>
            </a:r>
            <a:endParaRPr sz="1800" b="0" i="0" u="none" strike="noStrike" cap="none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Learn the science behind the methods, explore and discuss challenges to implementation, and hear our successes and lessons learned from schools in VT, Colorado, North Carolina, Texas, Louisiana, and California.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631fcedd80_0_0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Speaking of screeners...</a:t>
            </a:r>
            <a:endParaRPr/>
          </a:p>
        </p:txBody>
      </p:sp>
      <p:sp>
        <p:nvSpPr>
          <p:cNvPr id="409" name="Google Shape;409;g631fcedd80_0_0"/>
          <p:cNvSpPr>
            <a:spLocks noGrp="1"/>
          </p:cNvSpPr>
          <p:nvPr>
            <p:ph type="chart" idx="2"/>
          </p:nvPr>
        </p:nvSpPr>
        <p:spPr>
          <a:xfrm>
            <a:off x="4643374" y="1696473"/>
            <a:ext cx="6652200" cy="357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600" u="sng">
                <a:solidFill>
                  <a:schemeClr val="hlink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  <a:hlinkClick r:id="rId3"/>
              </a:rPr>
              <a:t>www.kahoot.it</a:t>
            </a:r>
            <a:r>
              <a:rPr lang="en-US" sz="3600">
                <a:solidFill>
                  <a:srgbClr val="73737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or use your kahoot app. </a:t>
            </a:r>
            <a:endParaRPr sz="3600">
              <a:solidFill>
                <a:srgbClr val="73737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73737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Kahoot Pin# </a:t>
            </a:r>
            <a:r>
              <a:rPr lang="en-US" sz="7200" b="1">
                <a:solidFill>
                  <a:srgbClr val="73737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118108</a:t>
            </a:r>
            <a:endParaRPr sz="7200" b="1">
              <a:solidFill>
                <a:srgbClr val="73737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400"/>
              </a:spcAft>
              <a:buNone/>
            </a:pPr>
            <a:endParaRPr sz="3600">
              <a:solidFill>
                <a:srgbClr val="73737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0" name="Google Shape;410;g631fcedd80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400" y="2062777"/>
            <a:ext cx="3608339" cy="3818874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g631fcedd80_0_0"/>
          <p:cNvSpPr txBox="1"/>
          <p:nvPr/>
        </p:nvSpPr>
        <p:spPr>
          <a:xfrm>
            <a:off x="864875" y="5026475"/>
            <a:ext cx="3394200" cy="78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630969cb9a_1_0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Learning Targets</a:t>
            </a:r>
            <a:endParaRPr/>
          </a:p>
        </p:txBody>
      </p:sp>
      <p:sp>
        <p:nvSpPr>
          <p:cNvPr id="417" name="Google Shape;417;g630969cb9a_1_0"/>
          <p:cNvSpPr txBox="1">
            <a:spLocks noGrp="1"/>
          </p:cNvSpPr>
          <p:nvPr>
            <p:ph type="body" idx="1"/>
          </p:nvPr>
        </p:nvSpPr>
        <p:spPr>
          <a:xfrm>
            <a:off x="573024" y="2333625"/>
            <a:ext cx="10515600" cy="2912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I can describe the purpose of a screener in 140 characters or less.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I can identify the characteristics of a quality screening system.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I can identify one take away from this session today and at least one potential next step.</a:t>
            </a: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4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631fcf8fea_0_25"/>
          <p:cNvSpPr txBox="1">
            <a:spLocks noGrp="1"/>
          </p:cNvSpPr>
          <p:nvPr>
            <p:ph type="title"/>
          </p:nvPr>
        </p:nvSpPr>
        <p:spPr>
          <a:xfrm>
            <a:off x="522424" y="2362494"/>
            <a:ext cx="10961700" cy="1330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Why do we need a systematic screener for SEL?</a:t>
            </a:r>
            <a:endParaRPr sz="4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630d5cc126_0_12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Reactive Approaches</a:t>
            </a:r>
            <a:endParaRPr/>
          </a:p>
        </p:txBody>
      </p:sp>
      <p:sp>
        <p:nvSpPr>
          <p:cNvPr id="428" name="Google Shape;428;g630d5cc126_0_12"/>
          <p:cNvSpPr txBox="1">
            <a:spLocks noGrp="1"/>
          </p:cNvSpPr>
          <p:nvPr>
            <p:ph type="body" idx="1"/>
          </p:nvPr>
        </p:nvSpPr>
        <p:spPr>
          <a:xfrm>
            <a:off x="654325" y="1875400"/>
            <a:ext cx="49470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 our current model, students who need services ONLY get them when parents and/or teachers notice a problem.</a:t>
            </a:r>
            <a:endParaRPr sz="2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rgbClr val="04617B"/>
                </a:solidFill>
                <a:latin typeface="Georgia"/>
                <a:ea typeface="Georgia"/>
                <a:cs typeface="Georgia"/>
                <a:sym typeface="Georgia"/>
              </a:rPr>
              <a:t>Idiosyncratic, externalizing behavior problem-focused method of either unknown or poor validity.</a:t>
            </a:r>
            <a:endParaRPr sz="2200">
              <a:solidFill>
                <a:srgbClr val="04617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>
              <a:solidFill>
                <a:srgbClr val="04617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1000"/>
              </a:spcBef>
              <a:spcAft>
                <a:spcPts val="400"/>
              </a:spcAft>
              <a:buNone/>
            </a:pPr>
            <a:endParaRPr/>
          </a:p>
        </p:txBody>
      </p:sp>
      <p:pic>
        <p:nvPicPr>
          <p:cNvPr id="429" name="Google Shape;429;g630d5cc126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7025" y="1460750"/>
            <a:ext cx="6000123" cy="450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631fcedd80_0_29"/>
          <p:cNvSpPr txBox="1">
            <a:spLocks noGrp="1"/>
          </p:cNvSpPr>
          <p:nvPr>
            <p:ph type="title"/>
          </p:nvPr>
        </p:nvSpPr>
        <p:spPr>
          <a:xfrm>
            <a:off x="573024" y="831469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are all working hard, are we focused on the wrong things?</a:t>
            </a:r>
            <a:endParaRPr/>
          </a:p>
        </p:txBody>
      </p:sp>
      <p:sp>
        <p:nvSpPr>
          <p:cNvPr id="435" name="Google Shape;435;g631fcedd80_0_29"/>
          <p:cNvSpPr txBox="1">
            <a:spLocks noGrp="1"/>
          </p:cNvSpPr>
          <p:nvPr>
            <p:ph type="body" idx="1"/>
          </p:nvPr>
        </p:nvSpPr>
        <p:spPr>
          <a:xfrm>
            <a:off x="573025" y="2291975"/>
            <a:ext cx="63165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Head Start staff under-identified children with behavioral or emotional problems as a group and, those </a:t>
            </a:r>
            <a:r>
              <a:rPr lang="en-US" sz="2800" b="1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children with the highest risk for poor academic readiness were MOST likely to be unidentified and untreated</a:t>
            </a:r>
            <a:r>
              <a:rPr lang="en-US" sz="2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6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(Fantuzzo, Bulotsky, McDermott, Mosca, &amp; Lutz, 2003).</a:t>
            </a:r>
            <a:endParaRPr sz="1600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400"/>
              </a:spcAft>
              <a:buNone/>
            </a:pPr>
            <a:endParaRPr/>
          </a:p>
        </p:txBody>
      </p:sp>
      <p:pic>
        <p:nvPicPr>
          <p:cNvPr id="436" name="Google Shape;436;g631fcedd80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4325" y="2291975"/>
            <a:ext cx="3039376" cy="3039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1212</Words>
  <Application>Microsoft Office PowerPoint</Application>
  <PresentationFormat>Widescreen</PresentationFormat>
  <Paragraphs>170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Impact</vt:lpstr>
      <vt:lpstr>Montserrat</vt:lpstr>
      <vt:lpstr>Playfair Display</vt:lpstr>
      <vt:lpstr>Century Gothic</vt:lpstr>
      <vt:lpstr>Georgia</vt:lpstr>
      <vt:lpstr>Calibri</vt:lpstr>
      <vt:lpstr>Raleway</vt:lpstr>
      <vt:lpstr>Times New Roman</vt:lpstr>
      <vt:lpstr>Raleway SemiBold</vt:lpstr>
      <vt:lpstr>Office Theme</vt:lpstr>
      <vt:lpstr>Universal Screening for Social, Emotional, Behavioral Risk</vt:lpstr>
      <vt:lpstr>Your Presenters</vt:lpstr>
      <vt:lpstr>Tell us about you and where you are on the implementation timeline.</vt:lpstr>
      <vt:lpstr>Universal Screening for Social, Emotional, Behavioral Risk</vt:lpstr>
      <vt:lpstr>Speaking of screeners...</vt:lpstr>
      <vt:lpstr>Learning Targets</vt:lpstr>
      <vt:lpstr>Why do we need a systematic screener for SEL?</vt:lpstr>
      <vt:lpstr>Reactive Approaches</vt:lpstr>
      <vt:lpstr>We are all working hard, are we focused on the wrong things?</vt:lpstr>
      <vt:lpstr>We can spend our time on prevention or intervention</vt:lpstr>
      <vt:lpstr>PowerPoint Presentation</vt:lpstr>
      <vt:lpstr>A study of 3600 students indicates... </vt:lpstr>
      <vt:lpstr>Are the common problems of children and adolescents different?</vt:lpstr>
      <vt:lpstr>If 20% of our student population is struggling with social emotional, behavioral issues – academics will be affected.</vt:lpstr>
      <vt:lpstr>Purpose of Screening</vt:lpstr>
      <vt:lpstr>Learning target #1: I can describe the purpose of a screener in 140 characters or less.</vt:lpstr>
      <vt:lpstr>Resource Allocation</vt:lpstr>
      <vt:lpstr>  What is a screener?</vt:lpstr>
      <vt:lpstr>A universal assessment for elevated levels of risk in the population </vt:lpstr>
      <vt:lpstr>Screening Tools &amp; Resources</vt:lpstr>
      <vt:lpstr>Characteristics of a Screener</vt:lpstr>
      <vt:lpstr>Learning target #2: I can identify the characteristics of a quality screening system. </vt:lpstr>
      <vt:lpstr>  How to Screen</vt:lpstr>
      <vt:lpstr>Overall Process - How to screen</vt:lpstr>
      <vt:lpstr>Three ways to gather information</vt:lpstr>
      <vt:lpstr>Three timelines for when to engage in screening</vt:lpstr>
      <vt:lpstr>Three models of who to serve</vt:lpstr>
      <vt:lpstr>What types of targeted programs are typical? </vt:lpstr>
      <vt:lpstr>What types of programs are individualized?</vt:lpstr>
      <vt:lpstr>What are some ways to give agency and ownership to stakeholders?</vt:lpstr>
      <vt:lpstr>  Take-aways and Potential Next Steps</vt:lpstr>
      <vt:lpstr>PowerPoint Presentation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Universal Screening for Social, Emotional, Behavioral Risk</dc:title>
  <dc:creator>Kimberly Vannest</dc:creator>
  <cp:lastModifiedBy>Susan Bruhl</cp:lastModifiedBy>
  <cp:revision>1</cp:revision>
  <dcterms:created xsi:type="dcterms:W3CDTF">2019-10-08T16:45:25Z</dcterms:created>
  <dcterms:modified xsi:type="dcterms:W3CDTF">2019-10-18T17:23:26Z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0x01010085D6C3DF5805E541AD819B10363E88AF</vt:lpwstr>
  </property>
</Properties>
</file>