
<file path=[Content_Types].xml><?xml version="1.0" encoding="utf-8"?>
<Types xmlns="http://schemas.openxmlformats.org/package/2006/content-types">
  <Default Extension="bin" ContentType="application/vnd.openxmlformats-officedocument.oleObject"/>
  <Default Extension="emf" ContentType="image/x-emf"/>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90"/>
  </p:notesMasterIdLst>
  <p:sldIdLst>
    <p:sldId id="256" r:id="rId2"/>
    <p:sldId id="258" r:id="rId3"/>
    <p:sldId id="259" r:id="rId4"/>
    <p:sldId id="260" r:id="rId5"/>
    <p:sldId id="261" r:id="rId6"/>
    <p:sldId id="262" r:id="rId7"/>
    <p:sldId id="263" r:id="rId8"/>
    <p:sldId id="265" r:id="rId9"/>
    <p:sldId id="266" r:id="rId10"/>
    <p:sldId id="267" r:id="rId11"/>
    <p:sldId id="268" r:id="rId12"/>
    <p:sldId id="298" r:id="rId13"/>
    <p:sldId id="273" r:id="rId14"/>
    <p:sldId id="269" r:id="rId15"/>
    <p:sldId id="270" r:id="rId16"/>
    <p:sldId id="271" r:id="rId17"/>
    <p:sldId id="272" r:id="rId18"/>
    <p:sldId id="274" r:id="rId19"/>
    <p:sldId id="275" r:id="rId20"/>
    <p:sldId id="276" r:id="rId21"/>
    <p:sldId id="299" r:id="rId22"/>
    <p:sldId id="277" r:id="rId23"/>
    <p:sldId id="278" r:id="rId24"/>
    <p:sldId id="279" r:id="rId25"/>
    <p:sldId id="280" r:id="rId26"/>
    <p:sldId id="281" r:id="rId27"/>
    <p:sldId id="282" r:id="rId28"/>
    <p:sldId id="283" r:id="rId29"/>
    <p:sldId id="284" r:id="rId30"/>
    <p:sldId id="285" r:id="rId31"/>
    <p:sldId id="300" r:id="rId32"/>
    <p:sldId id="286" r:id="rId33"/>
    <p:sldId id="287" r:id="rId34"/>
    <p:sldId id="288" r:id="rId35"/>
    <p:sldId id="289" r:id="rId36"/>
    <p:sldId id="290" r:id="rId37"/>
    <p:sldId id="291" r:id="rId38"/>
    <p:sldId id="292" r:id="rId39"/>
    <p:sldId id="293" r:id="rId40"/>
    <p:sldId id="294" r:id="rId41"/>
    <p:sldId id="295" r:id="rId42"/>
    <p:sldId id="296" r:id="rId43"/>
    <p:sldId id="504" r:id="rId44"/>
    <p:sldId id="505" r:id="rId45"/>
    <p:sldId id="506" r:id="rId46"/>
    <p:sldId id="507" r:id="rId47"/>
    <p:sldId id="537" r:id="rId48"/>
    <p:sldId id="538" r:id="rId49"/>
    <p:sldId id="539" r:id="rId50"/>
    <p:sldId id="545" r:id="rId51"/>
    <p:sldId id="444" r:id="rId52"/>
    <p:sldId id="447" r:id="rId53"/>
    <p:sldId id="448" r:id="rId54"/>
    <p:sldId id="449" r:id="rId55"/>
    <p:sldId id="450" r:id="rId56"/>
    <p:sldId id="554" r:id="rId57"/>
    <p:sldId id="452" r:id="rId58"/>
    <p:sldId id="546" r:id="rId59"/>
    <p:sldId id="555" r:id="rId60"/>
    <p:sldId id="454" r:id="rId61"/>
    <p:sldId id="455" r:id="rId62"/>
    <p:sldId id="547" r:id="rId63"/>
    <p:sldId id="510" r:id="rId64"/>
    <p:sldId id="508" r:id="rId65"/>
    <p:sldId id="509" r:id="rId66"/>
    <p:sldId id="543" r:id="rId67"/>
    <p:sldId id="470" r:id="rId68"/>
    <p:sldId id="485" r:id="rId69"/>
    <p:sldId id="549" r:id="rId70"/>
    <p:sldId id="556" r:id="rId71"/>
    <p:sldId id="579" r:id="rId72"/>
    <p:sldId id="580" r:id="rId73"/>
    <p:sldId id="581" r:id="rId74"/>
    <p:sldId id="582" r:id="rId75"/>
    <p:sldId id="583" r:id="rId76"/>
    <p:sldId id="584" r:id="rId77"/>
    <p:sldId id="553" r:id="rId78"/>
    <p:sldId id="439" r:id="rId79"/>
    <p:sldId id="468" r:id="rId80"/>
    <p:sldId id="465" r:id="rId81"/>
    <p:sldId id="461" r:id="rId82"/>
    <p:sldId id="464" r:id="rId83"/>
    <p:sldId id="544" r:id="rId84"/>
    <p:sldId id="512" r:id="rId85"/>
    <p:sldId id="513" r:id="rId86"/>
    <p:sldId id="551" r:id="rId87"/>
    <p:sldId id="552" r:id="rId88"/>
    <p:sldId id="535" r:id="rId89"/>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1C819BD-9409-4151-B0B9-FA5F96E7E6CD}">
  <a:tblStyle styleId="{A1C819BD-9409-4151-B0B9-FA5F96E7E6CD}"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6" d="100"/>
          <a:sy n="86" d="100"/>
        </p:scale>
        <p:origin x="1354" y="6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notesMaster" Target="notesMasters/notesMaster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viewProps" Target="view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1928274-2B4D-E44E-BB3B-718AADA05079}" type="doc">
      <dgm:prSet loTypeId="urn:microsoft.com/office/officeart/2005/8/layout/arrow4" loCatId="" qsTypeId="urn:microsoft.com/office/officeart/2005/8/quickstyle/simple1" qsCatId="simple" csTypeId="urn:microsoft.com/office/officeart/2005/8/colors/accent1_2" csCatId="accent1" phldr="1"/>
      <dgm:spPr/>
      <dgm:t>
        <a:bodyPr/>
        <a:lstStyle/>
        <a:p>
          <a:endParaRPr lang="en-US"/>
        </a:p>
      </dgm:t>
    </dgm:pt>
    <dgm:pt modelId="{91CBF230-05B6-5E49-95A1-EC879563FF54}">
      <dgm:prSet phldrT="[Text]"/>
      <dgm:spPr/>
      <dgm:t>
        <a:bodyPr/>
        <a:lstStyle/>
        <a:p>
          <a:r>
            <a:rPr lang="en-US" b="1" dirty="0">
              <a:latin typeface="Century Gothic"/>
              <a:cs typeface="Century Gothic"/>
            </a:rPr>
            <a:t>Increase</a:t>
          </a:r>
          <a:r>
            <a:rPr lang="en-US" dirty="0">
              <a:latin typeface="Century Gothic"/>
              <a:cs typeface="Century Gothic"/>
            </a:rPr>
            <a:t> the number of minutes he remains in his work area, oriented towards the teacher or materials</a:t>
          </a:r>
        </a:p>
      </dgm:t>
    </dgm:pt>
    <dgm:pt modelId="{90787B7F-FF11-5845-A069-9A9E63EE09EA}" type="parTrans" cxnId="{F22BA055-A5ED-EF4A-8B39-D8EBB3C18121}">
      <dgm:prSet/>
      <dgm:spPr/>
      <dgm:t>
        <a:bodyPr/>
        <a:lstStyle/>
        <a:p>
          <a:endParaRPr lang="en-US"/>
        </a:p>
      </dgm:t>
    </dgm:pt>
    <dgm:pt modelId="{7436585E-701F-C441-B8E0-4C9BC748C785}" type="sibTrans" cxnId="{F22BA055-A5ED-EF4A-8B39-D8EBB3C18121}">
      <dgm:prSet/>
      <dgm:spPr/>
      <dgm:t>
        <a:bodyPr/>
        <a:lstStyle/>
        <a:p>
          <a:endParaRPr lang="en-US"/>
        </a:p>
      </dgm:t>
    </dgm:pt>
    <dgm:pt modelId="{96104448-133A-A245-8286-920291BC5942}">
      <dgm:prSet phldrT="[Text]"/>
      <dgm:spPr>
        <a:solidFill>
          <a:schemeClr val="bg1"/>
        </a:solidFill>
      </dgm:spPr>
      <dgm:t>
        <a:bodyPr/>
        <a:lstStyle/>
        <a:p>
          <a:r>
            <a:rPr lang="en-US" b="1" dirty="0">
              <a:latin typeface="Century Gothic"/>
              <a:cs typeface="Century Gothic"/>
            </a:rPr>
            <a:t>Decrease</a:t>
          </a:r>
          <a:r>
            <a:rPr lang="en-US" dirty="0">
              <a:latin typeface="Century Gothic"/>
              <a:cs typeface="Century Gothic"/>
            </a:rPr>
            <a:t> the number of times he engages in tantrum behavior</a:t>
          </a:r>
        </a:p>
      </dgm:t>
    </dgm:pt>
    <dgm:pt modelId="{645766FF-CED1-F347-946F-10ECFCD47575}" type="parTrans" cxnId="{589DDBE9-B64B-8B48-A817-2F6C8CA5F0A8}">
      <dgm:prSet/>
      <dgm:spPr/>
      <dgm:t>
        <a:bodyPr/>
        <a:lstStyle/>
        <a:p>
          <a:endParaRPr lang="en-US"/>
        </a:p>
      </dgm:t>
    </dgm:pt>
    <dgm:pt modelId="{556DF35F-0CA7-3E44-B15A-5C15C67D3517}" type="sibTrans" cxnId="{589DDBE9-B64B-8B48-A817-2F6C8CA5F0A8}">
      <dgm:prSet/>
      <dgm:spPr/>
      <dgm:t>
        <a:bodyPr/>
        <a:lstStyle/>
        <a:p>
          <a:endParaRPr lang="en-US"/>
        </a:p>
      </dgm:t>
    </dgm:pt>
    <dgm:pt modelId="{41934C0F-8A36-764D-96D1-39ECE36C1079}" type="pres">
      <dgm:prSet presAssocID="{51928274-2B4D-E44E-BB3B-718AADA05079}" presName="compositeShape" presStyleCnt="0">
        <dgm:presLayoutVars>
          <dgm:chMax val="2"/>
          <dgm:dir/>
          <dgm:resizeHandles val="exact"/>
        </dgm:presLayoutVars>
      </dgm:prSet>
      <dgm:spPr/>
    </dgm:pt>
    <dgm:pt modelId="{5963605B-6F29-1745-8ECE-D21BC2E95787}" type="pres">
      <dgm:prSet presAssocID="{91CBF230-05B6-5E49-95A1-EC879563FF54}" presName="upArrow" presStyleLbl="node1" presStyleIdx="0" presStyleCnt="2"/>
      <dgm:spPr/>
    </dgm:pt>
    <dgm:pt modelId="{2E7C8586-F769-BE4B-A13B-E350BD2548A1}" type="pres">
      <dgm:prSet presAssocID="{91CBF230-05B6-5E49-95A1-EC879563FF54}" presName="upArrowText" presStyleLbl="revTx" presStyleIdx="0" presStyleCnt="2">
        <dgm:presLayoutVars>
          <dgm:chMax val="0"/>
          <dgm:bulletEnabled val="1"/>
        </dgm:presLayoutVars>
      </dgm:prSet>
      <dgm:spPr/>
    </dgm:pt>
    <dgm:pt modelId="{C5C7DFFF-2035-2948-915B-029A896C9325}" type="pres">
      <dgm:prSet presAssocID="{96104448-133A-A245-8286-920291BC5942}" presName="downArrow" presStyleLbl="node1" presStyleIdx="1" presStyleCnt="2"/>
      <dgm:spPr>
        <a:solidFill>
          <a:srgbClr val="FF0000"/>
        </a:solidFill>
      </dgm:spPr>
    </dgm:pt>
    <dgm:pt modelId="{F6A032FD-48CA-7F4F-A9B9-2681160A1921}" type="pres">
      <dgm:prSet presAssocID="{96104448-133A-A245-8286-920291BC5942}" presName="downArrowText" presStyleLbl="revTx" presStyleIdx="1" presStyleCnt="2">
        <dgm:presLayoutVars>
          <dgm:chMax val="0"/>
          <dgm:bulletEnabled val="1"/>
        </dgm:presLayoutVars>
      </dgm:prSet>
      <dgm:spPr/>
    </dgm:pt>
  </dgm:ptLst>
  <dgm:cxnLst>
    <dgm:cxn modelId="{A953A115-9FAF-5348-B13F-2133A2FA378B}" type="presOf" srcId="{91CBF230-05B6-5E49-95A1-EC879563FF54}" destId="{2E7C8586-F769-BE4B-A13B-E350BD2548A1}" srcOrd="0" destOrd="0" presId="urn:microsoft.com/office/officeart/2005/8/layout/arrow4"/>
    <dgm:cxn modelId="{FAA05F74-8700-E243-B86D-2DB13DCBA986}" type="presOf" srcId="{51928274-2B4D-E44E-BB3B-718AADA05079}" destId="{41934C0F-8A36-764D-96D1-39ECE36C1079}" srcOrd="0" destOrd="0" presId="urn:microsoft.com/office/officeart/2005/8/layout/arrow4"/>
    <dgm:cxn modelId="{F22BA055-A5ED-EF4A-8B39-D8EBB3C18121}" srcId="{51928274-2B4D-E44E-BB3B-718AADA05079}" destId="{91CBF230-05B6-5E49-95A1-EC879563FF54}" srcOrd="0" destOrd="0" parTransId="{90787B7F-FF11-5845-A069-9A9E63EE09EA}" sibTransId="{7436585E-701F-C441-B8E0-4C9BC748C785}"/>
    <dgm:cxn modelId="{589DDBE9-B64B-8B48-A817-2F6C8CA5F0A8}" srcId="{51928274-2B4D-E44E-BB3B-718AADA05079}" destId="{96104448-133A-A245-8286-920291BC5942}" srcOrd="1" destOrd="0" parTransId="{645766FF-CED1-F347-946F-10ECFCD47575}" sibTransId="{556DF35F-0CA7-3E44-B15A-5C15C67D3517}"/>
    <dgm:cxn modelId="{2AC581EC-6B40-494F-A779-CBDD4AFD43AA}" type="presOf" srcId="{96104448-133A-A245-8286-920291BC5942}" destId="{F6A032FD-48CA-7F4F-A9B9-2681160A1921}" srcOrd="0" destOrd="0" presId="urn:microsoft.com/office/officeart/2005/8/layout/arrow4"/>
    <dgm:cxn modelId="{42806F15-F0AE-8E46-B7B9-DF32D644D769}" type="presParOf" srcId="{41934C0F-8A36-764D-96D1-39ECE36C1079}" destId="{5963605B-6F29-1745-8ECE-D21BC2E95787}" srcOrd="0" destOrd="0" presId="urn:microsoft.com/office/officeart/2005/8/layout/arrow4"/>
    <dgm:cxn modelId="{269E7A9E-43ED-9B47-A593-A8665F759529}" type="presParOf" srcId="{41934C0F-8A36-764D-96D1-39ECE36C1079}" destId="{2E7C8586-F769-BE4B-A13B-E350BD2548A1}" srcOrd="1" destOrd="0" presId="urn:microsoft.com/office/officeart/2005/8/layout/arrow4"/>
    <dgm:cxn modelId="{0A86EBEE-BE72-E94E-9D11-0300D511DFE9}" type="presParOf" srcId="{41934C0F-8A36-764D-96D1-39ECE36C1079}" destId="{C5C7DFFF-2035-2948-915B-029A896C9325}" srcOrd="2" destOrd="0" presId="urn:microsoft.com/office/officeart/2005/8/layout/arrow4"/>
    <dgm:cxn modelId="{80EC924C-D8CB-9744-8A7C-0F58157CE2C8}" type="presParOf" srcId="{41934C0F-8A36-764D-96D1-39ECE36C1079}" destId="{F6A032FD-48CA-7F4F-A9B9-2681160A1921}" srcOrd="3" destOrd="0" presId="urn:microsoft.com/office/officeart/2005/8/layout/arrow4"/>
  </dgm:cxnLst>
  <dgm:bg>
    <a:solidFill>
      <a:srgbClr val="FFFFFF"/>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63605B-6F29-1745-8ECE-D21BC2E95787}">
      <dsp:nvSpPr>
        <dsp:cNvPr id="0" name=""/>
        <dsp:cNvSpPr/>
      </dsp:nvSpPr>
      <dsp:spPr>
        <a:xfrm>
          <a:off x="4526" y="0"/>
          <a:ext cx="2715768" cy="2340864"/>
        </a:xfrm>
        <a:prstGeom prst="upArrow">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E7C8586-F769-BE4B-A13B-E350BD2548A1}">
      <dsp:nvSpPr>
        <dsp:cNvPr id="0" name=""/>
        <dsp:cNvSpPr/>
      </dsp:nvSpPr>
      <dsp:spPr>
        <a:xfrm>
          <a:off x="2801767" y="0"/>
          <a:ext cx="4608576" cy="23408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3360" tIns="0" rIns="213360" bIns="213360" numCol="1" spcCol="1270" anchor="ctr" anchorCtr="0">
          <a:noAutofit/>
        </a:bodyPr>
        <a:lstStyle/>
        <a:p>
          <a:pPr marL="0" lvl="0" indent="0" algn="l" defTabSz="1333500">
            <a:lnSpc>
              <a:spcPct val="90000"/>
            </a:lnSpc>
            <a:spcBef>
              <a:spcPct val="0"/>
            </a:spcBef>
            <a:spcAft>
              <a:spcPct val="35000"/>
            </a:spcAft>
            <a:buNone/>
          </a:pPr>
          <a:r>
            <a:rPr lang="en-US" sz="3000" b="1" kern="1200" dirty="0">
              <a:latin typeface="Century Gothic"/>
              <a:cs typeface="Century Gothic"/>
            </a:rPr>
            <a:t>Increase</a:t>
          </a:r>
          <a:r>
            <a:rPr lang="en-US" sz="3000" kern="1200" dirty="0">
              <a:latin typeface="Century Gothic"/>
              <a:cs typeface="Century Gothic"/>
            </a:rPr>
            <a:t> the number of minutes he remains in his work area, oriented towards the teacher or materials</a:t>
          </a:r>
        </a:p>
      </dsp:txBody>
      <dsp:txXfrm>
        <a:off x="2801767" y="0"/>
        <a:ext cx="4608576" cy="2340864"/>
      </dsp:txXfrm>
    </dsp:sp>
    <dsp:sp modelId="{C5C7DFFF-2035-2948-915B-029A896C9325}">
      <dsp:nvSpPr>
        <dsp:cNvPr id="0" name=""/>
        <dsp:cNvSpPr/>
      </dsp:nvSpPr>
      <dsp:spPr>
        <a:xfrm>
          <a:off x="819256" y="2535936"/>
          <a:ext cx="2715768" cy="2340864"/>
        </a:xfrm>
        <a:prstGeom prst="downArrow">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6A032FD-48CA-7F4F-A9B9-2681160A1921}">
      <dsp:nvSpPr>
        <dsp:cNvPr id="0" name=""/>
        <dsp:cNvSpPr/>
      </dsp:nvSpPr>
      <dsp:spPr>
        <a:xfrm>
          <a:off x="3616497" y="2535936"/>
          <a:ext cx="4608576" cy="2340864"/>
        </a:xfrm>
        <a:prstGeom prst="rect">
          <a:avLst/>
        </a:prstGeom>
        <a:solidFill>
          <a:schemeClr val="bg1"/>
        </a:solidFill>
        <a:ln>
          <a:noFill/>
        </a:ln>
        <a:effectLst/>
      </dsp:spPr>
      <dsp:style>
        <a:lnRef idx="0">
          <a:scrgbClr r="0" g="0" b="0"/>
        </a:lnRef>
        <a:fillRef idx="0">
          <a:scrgbClr r="0" g="0" b="0"/>
        </a:fillRef>
        <a:effectRef idx="0">
          <a:scrgbClr r="0" g="0" b="0"/>
        </a:effectRef>
        <a:fontRef idx="minor"/>
      </dsp:style>
      <dsp:txBody>
        <a:bodyPr spcFirstLastPara="0" vert="horz" wrap="square" lIns="213360" tIns="0" rIns="213360" bIns="213360" numCol="1" spcCol="1270" anchor="ctr" anchorCtr="0">
          <a:noAutofit/>
        </a:bodyPr>
        <a:lstStyle/>
        <a:p>
          <a:pPr marL="0" lvl="0" indent="0" algn="l" defTabSz="1333500">
            <a:lnSpc>
              <a:spcPct val="90000"/>
            </a:lnSpc>
            <a:spcBef>
              <a:spcPct val="0"/>
            </a:spcBef>
            <a:spcAft>
              <a:spcPct val="35000"/>
            </a:spcAft>
            <a:buNone/>
          </a:pPr>
          <a:r>
            <a:rPr lang="en-US" sz="3000" b="1" kern="1200" dirty="0">
              <a:latin typeface="Century Gothic"/>
              <a:cs typeface="Century Gothic"/>
            </a:rPr>
            <a:t>Decrease</a:t>
          </a:r>
          <a:r>
            <a:rPr lang="en-US" sz="3000" kern="1200" dirty="0">
              <a:latin typeface="Century Gothic"/>
              <a:cs typeface="Century Gothic"/>
            </a:rPr>
            <a:t> the number of times he engages in tantrum behavior</a:t>
          </a:r>
        </a:p>
      </dsp:txBody>
      <dsp:txXfrm>
        <a:off x="3616497" y="2535936"/>
        <a:ext cx="4608576" cy="2340864"/>
      </dsp:txXfrm>
    </dsp:sp>
  </dsp:spTree>
</dsp:drawing>
</file>

<file path=ppt/diagrams/layout1.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sldNum" idx="12"/>
          </p:nvPr>
        </p:nvSpPr>
        <p:spPr>
          <a:xfrm>
            <a:off x="3884613" y="8829675"/>
            <a:ext cx="2971800" cy="465138"/>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Times New Roman"/>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1</a:t>
            </a:fld>
            <a:endParaRPr sz="1200" b="0" i="0" u="none" strike="noStrike" cap="none">
              <a:solidFill>
                <a:schemeClr val="dk1"/>
              </a:solidFill>
              <a:latin typeface="Times New Roman"/>
              <a:ea typeface="Times New Roman"/>
              <a:cs typeface="Times New Roman"/>
              <a:sym typeface="Times New Roman"/>
            </a:endParaRPr>
          </a:p>
        </p:txBody>
      </p:sp>
      <p:sp>
        <p:nvSpPr>
          <p:cNvPr id="86" name="Google Shape;86;p1:notes"/>
          <p:cNvSpPr>
            <a:spLocks noGrp="1" noRot="1" noChangeAspect="1"/>
          </p:cNvSpPr>
          <p:nvPr>
            <p:ph type="sldImg" idx="2"/>
          </p:nvPr>
        </p:nvSpPr>
        <p:spPr>
          <a:xfrm>
            <a:off x="1122363" y="704850"/>
            <a:ext cx="4632325" cy="347503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87" name="Google Shape;87;p1:notes"/>
          <p:cNvSpPr txBox="1">
            <a:spLocks noGrp="1"/>
          </p:cNvSpPr>
          <p:nvPr>
            <p:ph type="body" idx="1"/>
          </p:nvPr>
        </p:nvSpPr>
        <p:spPr>
          <a:xfrm>
            <a:off x="915988" y="4421188"/>
            <a:ext cx="5027612" cy="4171950"/>
          </a:xfrm>
          <a:prstGeom prst="rect">
            <a:avLst/>
          </a:prstGeom>
          <a:noFill/>
          <a:ln>
            <a:noFill/>
          </a:ln>
        </p:spPr>
        <p:txBody>
          <a:bodyPr spcFirstLastPara="1" wrap="square" lIns="100275" tIns="50125" rIns="100275" bIns="50125" anchor="t" anchorCtr="0">
            <a:noAutofit/>
          </a:bodyPr>
          <a:lstStyle/>
          <a:p>
            <a:pPr marL="0" marR="0" lvl="0" indent="0" algn="l" rtl="0">
              <a:lnSpc>
                <a:spcPct val="100000"/>
              </a:lnSpc>
              <a:spcBef>
                <a:spcPts val="0"/>
              </a:spcBef>
              <a:spcAft>
                <a:spcPts val="0"/>
              </a:spcAft>
              <a:buClr>
                <a:schemeClr val="dk1"/>
              </a:buClr>
              <a:buSzPts val="1200"/>
              <a:buFont typeface="Times New Roman"/>
              <a:buNone/>
            </a:pPr>
            <a:r>
              <a:rPr lang="en-US" sz="1200" b="0" i="0" u="none" strike="noStrike" cap="none">
                <a:solidFill>
                  <a:schemeClr val="dk1"/>
                </a:solidFill>
                <a:latin typeface="Times New Roman"/>
                <a:ea typeface="Times New Roman"/>
                <a:cs typeface="Times New Roman"/>
                <a:sym typeface="Times New Roman"/>
              </a:rPr>
              <a:t>Please make sure you have copies of the materials so you and your team can familiarize yourself with them.</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12:notes"/>
          <p:cNvSpPr>
            <a:spLocks noGrp="1" noRot="1" noChangeAspect="1"/>
          </p:cNvSpPr>
          <p:nvPr>
            <p:ph type="sldImg" idx="2"/>
          </p:nvPr>
        </p:nvSpPr>
        <p:spPr>
          <a:xfrm>
            <a:off x="1257300" y="719138"/>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78" name="Google Shape;178;p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Amy</a:t>
            </a:r>
            <a:endParaRPr/>
          </a:p>
        </p:txBody>
      </p:sp>
      <p:sp>
        <p:nvSpPr>
          <p:cNvPr id="179" name="Google Shape;179;p1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10</a:t>
            </a:fld>
            <a:endParaRPr sz="1200">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85" name="Google Shape;185;p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Amy</a:t>
            </a:r>
            <a:endParaRPr/>
          </a:p>
        </p:txBody>
      </p:sp>
      <p:sp>
        <p:nvSpPr>
          <p:cNvPr id="186" name="Google Shape;186;p1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11</a:t>
            </a:fld>
            <a:endParaRPr sz="1200">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47" name="Google Shape;247;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Amy</a:t>
            </a:r>
            <a:endParaRPr/>
          </a:p>
          <a:p>
            <a:pPr marL="0" lvl="0" indent="0" algn="l" rtl="0">
              <a:spcBef>
                <a:spcPts val="0"/>
              </a:spcBef>
              <a:spcAft>
                <a:spcPts val="0"/>
              </a:spcAft>
              <a:buNone/>
            </a:pPr>
            <a:r>
              <a:rPr lang="en-US"/>
              <a:t>change language in red arrow: Ensure there is a place on the ODR to determine possible motivation of behavior</a:t>
            </a:r>
            <a:endParaRPr/>
          </a:p>
        </p:txBody>
      </p:sp>
      <p:sp>
        <p:nvSpPr>
          <p:cNvPr id="248" name="Google Shape;248;p1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13</a:t>
            </a:fld>
            <a:endParaRPr sz="1200">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93" name="Google Shape;193;p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Amy</a:t>
            </a:r>
            <a:endParaRPr/>
          </a:p>
          <a:p>
            <a:pPr marL="0" lvl="0" indent="0" algn="l" rtl="0">
              <a:spcBef>
                <a:spcPts val="0"/>
              </a:spcBef>
              <a:spcAft>
                <a:spcPts val="0"/>
              </a:spcAft>
              <a:buNone/>
            </a:pPr>
            <a:r>
              <a:rPr lang="en-US"/>
              <a:t>Ask if ODRs have a place to ask what function of behavior may have been</a:t>
            </a:r>
            <a:endParaRPr/>
          </a:p>
        </p:txBody>
      </p:sp>
      <p:sp>
        <p:nvSpPr>
          <p:cNvPr id="194" name="Google Shape;194;p1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14</a:t>
            </a:fld>
            <a:endParaRPr sz="1200">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08" name="Google Shape;208;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Amy</a:t>
            </a:r>
            <a:endParaRPr/>
          </a:p>
        </p:txBody>
      </p:sp>
      <p:sp>
        <p:nvSpPr>
          <p:cNvPr id="209" name="Google Shape;209;p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15</a:t>
            </a:fld>
            <a:endParaRPr sz="1200">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1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16</a:t>
            </a:fld>
            <a:endParaRPr sz="1200">
              <a:solidFill>
                <a:schemeClr val="dk1"/>
              </a:solidFill>
              <a:latin typeface="Calibri"/>
              <a:ea typeface="Calibri"/>
              <a:cs typeface="Calibri"/>
              <a:sym typeface="Calibri"/>
            </a:endParaRPr>
          </a:p>
        </p:txBody>
      </p:sp>
      <p:sp>
        <p:nvSpPr>
          <p:cNvPr id="223" name="Google Shape;223;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24" name="Google Shape;224;p16: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Arial"/>
                <a:ea typeface="Arial"/>
                <a:cs typeface="Arial"/>
                <a:sym typeface="Arial"/>
              </a:rPr>
              <a:t>Amy</a:t>
            </a:r>
            <a:endParaRPr/>
          </a:p>
          <a:p>
            <a:pPr marL="0" lvl="0" indent="0" algn="l" rtl="0">
              <a:spcBef>
                <a:spcPts val="0"/>
              </a:spcBef>
              <a:spcAft>
                <a:spcPts val="0"/>
              </a:spcAft>
              <a:buNone/>
            </a:pPr>
            <a:r>
              <a:rPr lang="en-US">
                <a:latin typeface="Arial"/>
                <a:ea typeface="Arial"/>
                <a:cs typeface="Arial"/>
                <a:sym typeface="Arial"/>
              </a:rPr>
              <a:t>This further shows which types of interventions are useful based on the motivation of behavior.</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32" name="Google Shape;232;p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Amy</a:t>
            </a:r>
            <a:endParaRPr/>
          </a:p>
          <a:p>
            <a:pPr marL="0" lvl="0" indent="0" algn="l" rtl="0">
              <a:spcBef>
                <a:spcPts val="0"/>
              </a:spcBef>
              <a:spcAft>
                <a:spcPts val="0"/>
              </a:spcAft>
              <a:buNone/>
            </a:pPr>
            <a:r>
              <a:rPr lang="en-US"/>
              <a:t>Emphasize that the only difference b/w simple &amp; complex FBA is the depth, but both can be completed by school staff at any level of your PBIS interventions. Should be completed by school staff who have the most intimate understanding of the student, school resources, community, school culture, and the person who will be implementing the plan. </a:t>
            </a:r>
            <a:endParaRPr/>
          </a:p>
        </p:txBody>
      </p:sp>
      <p:sp>
        <p:nvSpPr>
          <p:cNvPr id="233" name="Google Shape;233;p1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17</a:t>
            </a:fld>
            <a:endParaRPr sz="1200">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67" name="Google Shape;267;p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Amy</a:t>
            </a:r>
            <a:endParaRPr/>
          </a:p>
          <a:p>
            <a:pPr marL="0" lvl="0" indent="0" algn="l" rtl="0">
              <a:spcBef>
                <a:spcPts val="0"/>
              </a:spcBef>
              <a:spcAft>
                <a:spcPts val="0"/>
              </a:spcAft>
              <a:buNone/>
            </a:pPr>
            <a:r>
              <a:rPr lang="en-US"/>
              <a:t>Discuss as a group </a:t>
            </a:r>
            <a:endParaRPr/>
          </a:p>
        </p:txBody>
      </p:sp>
      <p:sp>
        <p:nvSpPr>
          <p:cNvPr id="268" name="Google Shape;268;p1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18</a:t>
            </a:fld>
            <a:endParaRPr sz="1200">
              <a:solidFill>
                <a:schemeClr val="dk1"/>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75" name="Google Shape;275;p2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Amy</a:t>
            </a:r>
            <a:endParaRPr/>
          </a:p>
          <a:p>
            <a:pPr marL="0" lvl="0" indent="0" algn="l" rtl="0">
              <a:spcBef>
                <a:spcPts val="0"/>
              </a:spcBef>
              <a:spcAft>
                <a:spcPts val="0"/>
              </a:spcAft>
              <a:buNone/>
            </a:pPr>
            <a:r>
              <a:rPr lang="en-US"/>
              <a:t>Focus on system again and assessment team</a:t>
            </a:r>
            <a:endParaRPr/>
          </a:p>
        </p:txBody>
      </p:sp>
      <p:sp>
        <p:nvSpPr>
          <p:cNvPr id="276" name="Google Shape;276;p2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19</a:t>
            </a:fld>
            <a:endParaRPr sz="1200">
              <a:solidFill>
                <a:schemeClr val="dk1"/>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83" name="Google Shape;283;p2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Amy</a:t>
            </a:r>
            <a:endParaRPr/>
          </a:p>
        </p:txBody>
      </p:sp>
      <p:sp>
        <p:nvSpPr>
          <p:cNvPr id="284" name="Google Shape;284;p2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20</a:t>
            </a:fld>
            <a:endParaRPr sz="1200">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09" name="Google Shape;109;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Amy</a:t>
            </a:r>
            <a:endParaRPr/>
          </a:p>
        </p:txBody>
      </p:sp>
      <p:sp>
        <p:nvSpPr>
          <p:cNvPr id="110" name="Google Shape;110;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2</a:t>
            </a:fld>
            <a:endParaRPr sz="1200">
              <a:solidFill>
                <a:schemeClr val="dk1"/>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91" name="Google Shape;291;p2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Amy</a:t>
            </a:r>
            <a:endParaRPr/>
          </a:p>
        </p:txBody>
      </p:sp>
      <p:sp>
        <p:nvSpPr>
          <p:cNvPr id="292" name="Google Shape;292;p2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22</a:t>
            </a:fld>
            <a:endParaRPr sz="1200">
              <a:solidFill>
                <a:schemeClr val="dk1"/>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01" name="Google Shape;301;p2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Cortney</a:t>
            </a:r>
            <a:endParaRPr/>
          </a:p>
        </p:txBody>
      </p:sp>
      <p:sp>
        <p:nvSpPr>
          <p:cNvPr id="302" name="Google Shape;302;p2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23</a:t>
            </a:fld>
            <a:endParaRPr sz="1200">
              <a:solidFill>
                <a:schemeClr val="dk1"/>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p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08" name="Google Shape;308;p2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Cortney</a:t>
            </a:r>
            <a:endParaRPr/>
          </a:p>
        </p:txBody>
      </p:sp>
      <p:sp>
        <p:nvSpPr>
          <p:cNvPr id="309" name="Google Shape;309;p2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24</a:t>
            </a:fld>
            <a:endParaRPr sz="1200">
              <a:solidFill>
                <a:schemeClr val="dk1"/>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p25:notes"/>
          <p:cNvSpPr>
            <a:spLocks noGrp="1" noRot="1" noChangeAspect="1"/>
          </p:cNvSpPr>
          <p:nvPr>
            <p:ph type="sldImg" idx="2"/>
          </p:nvPr>
        </p:nvSpPr>
        <p:spPr>
          <a:xfrm>
            <a:off x="1144588" y="684213"/>
            <a:ext cx="4570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16" name="Google Shape;316;p25:notes"/>
          <p:cNvSpPr txBox="1">
            <a:spLocks noGrp="1"/>
          </p:cNvSpPr>
          <p:nvPr>
            <p:ph type="body" idx="1"/>
          </p:nvPr>
        </p:nvSpPr>
        <p:spPr>
          <a:xfrm>
            <a:off x="685800" y="4343400"/>
            <a:ext cx="5486400" cy="4114800"/>
          </a:xfrm>
          <a:prstGeom prst="rect">
            <a:avLst/>
          </a:prstGeom>
          <a:noFill/>
          <a:ln>
            <a:noFill/>
          </a:ln>
        </p:spPr>
        <p:txBody>
          <a:bodyPr spcFirstLastPara="1" wrap="square" lIns="90550" tIns="45275" rIns="90550" bIns="45275" anchor="t" anchorCtr="0">
            <a:noAutofit/>
          </a:bodyPr>
          <a:lstStyle/>
          <a:p>
            <a:pPr marL="0" lvl="0" indent="0" algn="l" rtl="0">
              <a:spcBef>
                <a:spcPts val="0"/>
              </a:spcBef>
              <a:spcAft>
                <a:spcPts val="0"/>
              </a:spcAft>
              <a:buNone/>
            </a:pPr>
            <a:r>
              <a:rPr lang="en-US">
                <a:solidFill>
                  <a:srgbClr val="B60202"/>
                </a:solidFill>
              </a:rPr>
              <a:t>Cortney</a:t>
            </a:r>
            <a:endParaRPr/>
          </a:p>
          <a:p>
            <a:pPr marL="0" lvl="0" indent="0" algn="l" rtl="0">
              <a:spcBef>
                <a:spcPts val="0"/>
              </a:spcBef>
              <a:spcAft>
                <a:spcPts val="0"/>
              </a:spcAft>
              <a:buNone/>
            </a:pPr>
            <a:endParaRPr b="1">
              <a:solidFill>
                <a:srgbClr val="B60202"/>
              </a:solidFill>
            </a:endParaRPr>
          </a:p>
          <a:p>
            <a:pPr marL="0" lvl="0" indent="0" algn="l" rtl="0">
              <a:spcBef>
                <a:spcPts val="0"/>
              </a:spcBef>
              <a:spcAft>
                <a:spcPts val="0"/>
              </a:spcAft>
              <a:buNone/>
            </a:pPr>
            <a:r>
              <a:rPr lang="en-US" b="1">
                <a:solidFill>
                  <a:srgbClr val="B60202"/>
                </a:solidFill>
              </a:rPr>
              <a:t>A  =  Antecedent</a:t>
            </a:r>
            <a:endParaRPr/>
          </a:p>
          <a:p>
            <a:pPr marL="0" lvl="0" indent="0" algn="l" rtl="0">
              <a:spcBef>
                <a:spcPts val="0"/>
              </a:spcBef>
              <a:spcAft>
                <a:spcPts val="0"/>
              </a:spcAft>
              <a:buNone/>
            </a:pPr>
            <a:r>
              <a:rPr lang="en-US"/>
              <a:t>		Find out the events that occur right before the behavior.  </a:t>
            </a:r>
            <a:r>
              <a:rPr lang="en-US">
                <a:solidFill>
                  <a:srgbClr val="B60202"/>
                </a:solidFill>
              </a:rPr>
              <a:t>When and Where?</a:t>
            </a:r>
            <a:endParaRPr/>
          </a:p>
          <a:p>
            <a:pPr marL="0" lvl="0" indent="0" algn="l" rtl="0">
              <a:spcBef>
                <a:spcPts val="0"/>
              </a:spcBef>
              <a:spcAft>
                <a:spcPts val="0"/>
              </a:spcAft>
              <a:buNone/>
            </a:pPr>
            <a:endParaRPr sz="800">
              <a:solidFill>
                <a:srgbClr val="B60202"/>
              </a:solidFill>
            </a:endParaRPr>
          </a:p>
          <a:p>
            <a:pPr marL="0" lvl="0" indent="0" algn="l" rtl="0">
              <a:spcBef>
                <a:spcPts val="0"/>
              </a:spcBef>
              <a:spcAft>
                <a:spcPts val="0"/>
              </a:spcAft>
              <a:buNone/>
            </a:pPr>
            <a:r>
              <a:rPr lang="en-US" b="1">
                <a:solidFill>
                  <a:srgbClr val="B60202"/>
                </a:solidFill>
              </a:rPr>
              <a:t>B  =  Behavior</a:t>
            </a:r>
            <a:endParaRPr/>
          </a:p>
          <a:p>
            <a:pPr marL="0" lvl="0" indent="0" algn="l" rtl="0">
              <a:spcBef>
                <a:spcPts val="0"/>
              </a:spcBef>
              <a:spcAft>
                <a:spcPts val="0"/>
              </a:spcAft>
              <a:buNone/>
            </a:pPr>
            <a:r>
              <a:rPr lang="en-US"/>
              <a:t>		Find out </a:t>
            </a:r>
            <a:r>
              <a:rPr lang="en-US">
                <a:solidFill>
                  <a:srgbClr val="B60202"/>
                </a:solidFill>
              </a:rPr>
              <a:t>What</a:t>
            </a:r>
            <a:r>
              <a:rPr lang="en-US"/>
              <a:t> is the observable problem behavior</a:t>
            </a:r>
            <a:endParaRPr/>
          </a:p>
          <a:p>
            <a:pPr marL="0" lvl="0" indent="0" algn="l" rtl="0">
              <a:spcBef>
                <a:spcPts val="0"/>
              </a:spcBef>
              <a:spcAft>
                <a:spcPts val="0"/>
              </a:spcAft>
              <a:buNone/>
            </a:pPr>
            <a:endParaRPr sz="800"/>
          </a:p>
          <a:p>
            <a:pPr marL="0" lvl="0" indent="0" algn="l" rtl="0">
              <a:spcBef>
                <a:spcPts val="0"/>
              </a:spcBef>
              <a:spcAft>
                <a:spcPts val="0"/>
              </a:spcAft>
              <a:buNone/>
            </a:pPr>
            <a:r>
              <a:rPr lang="en-US" b="1">
                <a:solidFill>
                  <a:srgbClr val="B60202"/>
                </a:solidFill>
              </a:rPr>
              <a:t>C  =  Consequence</a:t>
            </a:r>
            <a:endParaRPr/>
          </a:p>
          <a:p>
            <a:pPr marL="0" lvl="0" indent="0" algn="l" rtl="0">
              <a:spcBef>
                <a:spcPts val="0"/>
              </a:spcBef>
              <a:spcAft>
                <a:spcPts val="0"/>
              </a:spcAft>
              <a:buNone/>
            </a:pPr>
            <a:r>
              <a:rPr lang="en-US" b="1">
                <a:solidFill>
                  <a:srgbClr val="B60202"/>
                </a:solidFill>
              </a:rPr>
              <a:t>		</a:t>
            </a:r>
            <a:r>
              <a:rPr lang="en-US"/>
              <a:t>Find out what happens after the behavior occurs.  </a:t>
            </a:r>
            <a:r>
              <a:rPr lang="en-US">
                <a:solidFill>
                  <a:srgbClr val="B60202"/>
                </a:solidFill>
              </a:rPr>
              <a:t>Why?</a:t>
            </a:r>
            <a:endParaRPr b="1">
              <a:solidFill>
                <a:srgbClr val="B60202"/>
              </a:solidFill>
            </a:endParaRPr>
          </a:p>
          <a:p>
            <a:pPr marL="0" lvl="0" indent="0" algn="l" rtl="0">
              <a:spcBef>
                <a:spcPts val="0"/>
              </a:spcBef>
              <a:spcAft>
                <a:spcPts val="0"/>
              </a:spcAft>
              <a:buNone/>
            </a:pPr>
            <a:endParaRPr/>
          </a:p>
        </p:txBody>
      </p:sp>
      <p:sp>
        <p:nvSpPr>
          <p:cNvPr id="317" name="Google Shape;317;p25:notes"/>
          <p:cNvSpPr txBox="1"/>
          <p:nvPr/>
        </p:nvSpPr>
        <p:spPr>
          <a:xfrm>
            <a:off x="3884613" y="8683625"/>
            <a:ext cx="2971800" cy="458788"/>
          </a:xfrm>
          <a:prstGeom prst="rect">
            <a:avLst/>
          </a:prstGeom>
          <a:noFill/>
          <a:ln>
            <a:noFill/>
          </a:ln>
        </p:spPr>
        <p:txBody>
          <a:bodyPr spcFirstLastPara="1" wrap="square" lIns="90550" tIns="45275" rIns="90550" bIns="45275"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25</a:t>
            </a:fld>
            <a:endParaRPr sz="1200">
              <a:solidFill>
                <a:schemeClr val="dk1"/>
              </a:solidFill>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p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30" name="Google Shape;330;p2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Cortney</a:t>
            </a:r>
            <a:endParaRPr/>
          </a:p>
        </p:txBody>
      </p:sp>
      <p:sp>
        <p:nvSpPr>
          <p:cNvPr id="331" name="Google Shape;331;p2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26</a:t>
            </a:fld>
            <a:endParaRPr sz="1200">
              <a:solidFill>
                <a:schemeClr val="dk1"/>
              </a:solidFill>
              <a:latin typeface="Calibri"/>
              <a:ea typeface="Calibri"/>
              <a:cs typeface="Calibri"/>
              <a:sym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p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38" name="Google Shape;338;p2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Cortney</a:t>
            </a:r>
            <a:endParaRPr/>
          </a:p>
        </p:txBody>
      </p:sp>
      <p:sp>
        <p:nvSpPr>
          <p:cNvPr id="339" name="Google Shape;339;p2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27</a:t>
            </a:fld>
            <a:endParaRPr sz="1200">
              <a:solidFill>
                <a:schemeClr val="dk1"/>
              </a:solidFill>
              <a:latin typeface="Calibri"/>
              <a:ea typeface="Calibri"/>
              <a:cs typeface="Calibri"/>
              <a:sym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p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46" name="Google Shape;346;p2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Cortney</a:t>
            </a:r>
            <a:endParaRPr/>
          </a:p>
        </p:txBody>
      </p:sp>
      <p:sp>
        <p:nvSpPr>
          <p:cNvPr id="347" name="Google Shape;347;p2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28</a:t>
            </a:fld>
            <a:endParaRPr sz="1200">
              <a:solidFill>
                <a:schemeClr val="dk1"/>
              </a:solidFill>
              <a:latin typeface="Calibri"/>
              <a:ea typeface="Calibri"/>
              <a:cs typeface="Calibri"/>
              <a:sym typeface="Calibri"/>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p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54" name="Google Shape;354;p2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Cortney</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p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63" name="Google Shape;363;p3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Cortney</a:t>
            </a:r>
            <a:endParaRPr/>
          </a:p>
        </p:txBody>
      </p:sp>
      <p:sp>
        <p:nvSpPr>
          <p:cNvPr id="364" name="Google Shape;364;p3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30</a:t>
            </a:fld>
            <a:endParaRPr sz="1200">
              <a:solidFill>
                <a:schemeClr val="dk1"/>
              </a:solidFill>
              <a:latin typeface="Calibri"/>
              <a:ea typeface="Calibri"/>
              <a:cs typeface="Calibri"/>
              <a:sym typeface="Calibri"/>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p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71" name="Google Shape;371;p3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Amy</a:t>
            </a:r>
            <a:endParaRPr/>
          </a:p>
        </p:txBody>
      </p:sp>
      <p:sp>
        <p:nvSpPr>
          <p:cNvPr id="372" name="Google Shape;372;p3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32</a:t>
            </a:fld>
            <a:endParaRPr sz="1200">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17" name="Google Shape;117;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Introduce workbook and share the F-BSP Protocol</a:t>
            </a:r>
            <a:endParaRPr/>
          </a:p>
          <a:p>
            <a:pPr marL="0" lvl="0" indent="0" algn="l" rtl="0">
              <a:spcBef>
                <a:spcPts val="0"/>
              </a:spcBef>
              <a:spcAft>
                <a:spcPts val="0"/>
              </a:spcAft>
              <a:buNone/>
            </a:pPr>
            <a:r>
              <a:rPr lang="en-US"/>
              <a:t>Amy</a:t>
            </a:r>
            <a:endParaRPr/>
          </a:p>
        </p:txBody>
      </p:sp>
      <p:sp>
        <p:nvSpPr>
          <p:cNvPr id="118" name="Google Shape;118;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3</a:t>
            </a:fld>
            <a:endParaRPr sz="1200">
              <a:solidFill>
                <a:schemeClr val="dk1"/>
              </a:solidFill>
              <a:latin typeface="Calibri"/>
              <a:ea typeface="Calibri"/>
              <a:cs typeface="Calibri"/>
              <a:sym typeface="Calibri"/>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p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81" name="Google Shape;381;p3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Amy</a:t>
            </a:r>
            <a:endParaRPr/>
          </a:p>
        </p:txBody>
      </p:sp>
      <p:sp>
        <p:nvSpPr>
          <p:cNvPr id="382" name="Google Shape;382;p3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33</a:t>
            </a:fld>
            <a:endParaRPr sz="1200">
              <a:solidFill>
                <a:schemeClr val="dk1"/>
              </a:solidFill>
              <a:latin typeface="Calibri"/>
              <a:ea typeface="Calibri"/>
              <a:cs typeface="Calibri"/>
              <a:sym typeface="Calibri"/>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p33:notes"/>
          <p:cNvSpPr>
            <a:spLocks noGrp="1" noRot="1" noChangeAspect="1"/>
          </p:cNvSpPr>
          <p:nvPr>
            <p:ph type="sldImg" idx="2"/>
          </p:nvPr>
        </p:nvSpPr>
        <p:spPr>
          <a:xfrm>
            <a:off x="1144588" y="684213"/>
            <a:ext cx="4570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88" name="Google Shape;388;p33:notes"/>
          <p:cNvSpPr txBox="1">
            <a:spLocks noGrp="1"/>
          </p:cNvSpPr>
          <p:nvPr>
            <p:ph type="body" idx="1"/>
          </p:nvPr>
        </p:nvSpPr>
        <p:spPr>
          <a:xfrm>
            <a:off x="685800" y="4343400"/>
            <a:ext cx="5486400" cy="4114800"/>
          </a:xfrm>
          <a:prstGeom prst="rect">
            <a:avLst/>
          </a:prstGeom>
          <a:noFill/>
          <a:ln>
            <a:noFill/>
          </a:ln>
        </p:spPr>
        <p:txBody>
          <a:bodyPr spcFirstLastPara="1" wrap="square" lIns="90550" tIns="45275" rIns="90550" bIns="45275" anchor="t" anchorCtr="0">
            <a:noAutofit/>
          </a:bodyPr>
          <a:lstStyle/>
          <a:p>
            <a:pPr marL="0" lvl="0" indent="0" algn="l" rtl="0">
              <a:spcBef>
                <a:spcPts val="0"/>
              </a:spcBef>
              <a:spcAft>
                <a:spcPts val="0"/>
              </a:spcAft>
              <a:buNone/>
            </a:pPr>
            <a:r>
              <a:rPr lang="en-US" b="1">
                <a:solidFill>
                  <a:srgbClr val="B60202"/>
                </a:solidFill>
              </a:rPr>
              <a:t>Amy</a:t>
            </a:r>
            <a:endParaRPr/>
          </a:p>
          <a:p>
            <a:pPr marL="0" lvl="0" indent="0" algn="l" rtl="0">
              <a:spcBef>
                <a:spcPts val="0"/>
              </a:spcBef>
              <a:spcAft>
                <a:spcPts val="0"/>
              </a:spcAft>
              <a:buNone/>
            </a:pPr>
            <a:r>
              <a:rPr lang="en-US" b="1">
                <a:solidFill>
                  <a:srgbClr val="B60202"/>
                </a:solidFill>
              </a:rPr>
              <a:t>A  =  Antecedent</a:t>
            </a:r>
            <a:endParaRPr/>
          </a:p>
          <a:p>
            <a:pPr marL="0" lvl="0" indent="0" algn="l" rtl="0">
              <a:spcBef>
                <a:spcPts val="0"/>
              </a:spcBef>
              <a:spcAft>
                <a:spcPts val="0"/>
              </a:spcAft>
              <a:buNone/>
            </a:pPr>
            <a:r>
              <a:rPr lang="en-US"/>
              <a:t>		Find out the events that occur right before the behavior.  </a:t>
            </a:r>
            <a:r>
              <a:rPr lang="en-US">
                <a:solidFill>
                  <a:srgbClr val="B60202"/>
                </a:solidFill>
              </a:rPr>
              <a:t>When and Where?</a:t>
            </a:r>
            <a:endParaRPr/>
          </a:p>
          <a:p>
            <a:pPr marL="0" lvl="0" indent="0" algn="l" rtl="0">
              <a:spcBef>
                <a:spcPts val="0"/>
              </a:spcBef>
              <a:spcAft>
                <a:spcPts val="0"/>
              </a:spcAft>
              <a:buNone/>
            </a:pPr>
            <a:endParaRPr sz="800">
              <a:solidFill>
                <a:srgbClr val="B60202"/>
              </a:solidFill>
            </a:endParaRPr>
          </a:p>
          <a:p>
            <a:pPr marL="0" lvl="0" indent="0" algn="l" rtl="0">
              <a:spcBef>
                <a:spcPts val="0"/>
              </a:spcBef>
              <a:spcAft>
                <a:spcPts val="0"/>
              </a:spcAft>
              <a:buNone/>
            </a:pPr>
            <a:r>
              <a:rPr lang="en-US" b="1">
                <a:solidFill>
                  <a:srgbClr val="B60202"/>
                </a:solidFill>
              </a:rPr>
              <a:t>B  =  Behavior</a:t>
            </a:r>
            <a:endParaRPr/>
          </a:p>
          <a:p>
            <a:pPr marL="0" lvl="0" indent="0" algn="l" rtl="0">
              <a:spcBef>
                <a:spcPts val="0"/>
              </a:spcBef>
              <a:spcAft>
                <a:spcPts val="0"/>
              </a:spcAft>
              <a:buNone/>
            </a:pPr>
            <a:r>
              <a:rPr lang="en-US"/>
              <a:t>		Find out </a:t>
            </a:r>
            <a:r>
              <a:rPr lang="en-US">
                <a:solidFill>
                  <a:srgbClr val="B60202"/>
                </a:solidFill>
              </a:rPr>
              <a:t>What</a:t>
            </a:r>
            <a:r>
              <a:rPr lang="en-US"/>
              <a:t> is the observable problem behavior</a:t>
            </a:r>
            <a:endParaRPr/>
          </a:p>
          <a:p>
            <a:pPr marL="0" lvl="0" indent="0" algn="l" rtl="0">
              <a:spcBef>
                <a:spcPts val="0"/>
              </a:spcBef>
              <a:spcAft>
                <a:spcPts val="0"/>
              </a:spcAft>
              <a:buNone/>
            </a:pPr>
            <a:endParaRPr sz="800"/>
          </a:p>
          <a:p>
            <a:pPr marL="0" lvl="0" indent="0" algn="l" rtl="0">
              <a:spcBef>
                <a:spcPts val="0"/>
              </a:spcBef>
              <a:spcAft>
                <a:spcPts val="0"/>
              </a:spcAft>
              <a:buNone/>
            </a:pPr>
            <a:r>
              <a:rPr lang="en-US" b="1">
                <a:solidFill>
                  <a:srgbClr val="B60202"/>
                </a:solidFill>
              </a:rPr>
              <a:t>C  =  Consequence</a:t>
            </a:r>
            <a:endParaRPr/>
          </a:p>
          <a:p>
            <a:pPr marL="0" lvl="0" indent="0" algn="l" rtl="0">
              <a:spcBef>
                <a:spcPts val="0"/>
              </a:spcBef>
              <a:spcAft>
                <a:spcPts val="0"/>
              </a:spcAft>
              <a:buNone/>
            </a:pPr>
            <a:r>
              <a:rPr lang="en-US" b="1">
                <a:solidFill>
                  <a:srgbClr val="B60202"/>
                </a:solidFill>
              </a:rPr>
              <a:t>		</a:t>
            </a:r>
            <a:r>
              <a:rPr lang="en-US"/>
              <a:t>Find out what happens after the behavior occurs.  </a:t>
            </a:r>
            <a:r>
              <a:rPr lang="en-US">
                <a:solidFill>
                  <a:srgbClr val="B60202"/>
                </a:solidFill>
              </a:rPr>
              <a:t>Why?</a:t>
            </a:r>
            <a:endParaRPr b="1">
              <a:solidFill>
                <a:srgbClr val="B60202"/>
              </a:solidFill>
            </a:endParaRPr>
          </a:p>
          <a:p>
            <a:pPr marL="0" lvl="0" indent="0" algn="l" rtl="0">
              <a:spcBef>
                <a:spcPts val="0"/>
              </a:spcBef>
              <a:spcAft>
                <a:spcPts val="0"/>
              </a:spcAft>
              <a:buNone/>
            </a:pPr>
            <a:endParaRPr/>
          </a:p>
        </p:txBody>
      </p:sp>
      <p:sp>
        <p:nvSpPr>
          <p:cNvPr id="389" name="Google Shape;389;p33:notes"/>
          <p:cNvSpPr txBox="1"/>
          <p:nvPr/>
        </p:nvSpPr>
        <p:spPr>
          <a:xfrm>
            <a:off x="3884613" y="8683625"/>
            <a:ext cx="2971800" cy="458788"/>
          </a:xfrm>
          <a:prstGeom prst="rect">
            <a:avLst/>
          </a:prstGeom>
          <a:noFill/>
          <a:ln>
            <a:noFill/>
          </a:ln>
        </p:spPr>
        <p:txBody>
          <a:bodyPr spcFirstLastPara="1" wrap="square" lIns="90550" tIns="45275" rIns="90550" bIns="45275"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34</a:t>
            </a:fld>
            <a:endParaRPr sz="1200">
              <a:solidFill>
                <a:schemeClr val="dk1"/>
              </a:solidFill>
              <a:latin typeface="Calibri"/>
              <a:ea typeface="Calibri"/>
              <a:cs typeface="Calibri"/>
              <a:sym typeface="Calibri"/>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p3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02" name="Google Shape;402;p3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Amy</a:t>
            </a:r>
            <a:endParaRPr/>
          </a:p>
        </p:txBody>
      </p:sp>
      <p:sp>
        <p:nvSpPr>
          <p:cNvPr id="403" name="Google Shape;403;p3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35</a:t>
            </a:fld>
            <a:endParaRPr sz="1200">
              <a:solidFill>
                <a:schemeClr val="dk1"/>
              </a:solidFill>
              <a:latin typeface="Calibri"/>
              <a:ea typeface="Calibri"/>
              <a:cs typeface="Calibri"/>
              <a:sym typeface="Calibri"/>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p3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10" name="Google Shape;410;p3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Amy</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p3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17" name="Google Shape;417;p3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Amy</a:t>
            </a:r>
            <a:endParaRPr/>
          </a:p>
        </p:txBody>
      </p:sp>
      <p:sp>
        <p:nvSpPr>
          <p:cNvPr id="418" name="Google Shape;418;p3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37</a:t>
            </a:fld>
            <a:endParaRPr sz="1200">
              <a:solidFill>
                <a:schemeClr val="dk1"/>
              </a:solidFill>
              <a:latin typeface="Calibri"/>
              <a:ea typeface="Calibri"/>
              <a:cs typeface="Calibri"/>
              <a:sym typeface="Calibri"/>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p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25" name="Google Shape;425;p3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Amy</a:t>
            </a:r>
            <a:endParaRPr/>
          </a:p>
        </p:txBody>
      </p:sp>
      <p:sp>
        <p:nvSpPr>
          <p:cNvPr id="426" name="Google Shape;426;p37:notes"/>
          <p:cNvSpPr txBox="1"/>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38</a:t>
            </a:fld>
            <a:endParaRPr sz="1200">
              <a:solidFill>
                <a:schemeClr val="dk1"/>
              </a:solidFill>
              <a:latin typeface="Calibri"/>
              <a:ea typeface="Calibri"/>
              <a:cs typeface="Calibri"/>
              <a:sym typeface="Calibri"/>
            </a:endParaRPr>
          </a:p>
        </p:txBody>
      </p:sp>
      <p:sp>
        <p:nvSpPr>
          <p:cNvPr id="427" name="Google Shape;427;p37:notes"/>
          <p:cNvSpPr txBox="1"/>
          <p:nvPr/>
        </p:nvSpPr>
        <p:spPr>
          <a:xfrm>
            <a:off x="3884613" y="0"/>
            <a:ext cx="2971800" cy="4572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endParaRPr sz="1200">
              <a:solidFill>
                <a:schemeClr val="dk1"/>
              </a:solidFill>
              <a:latin typeface="Calibri"/>
              <a:ea typeface="Calibri"/>
              <a:cs typeface="Calibri"/>
              <a:sym typeface="Calibri"/>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p3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52" name="Google Shape;452;p3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Amy</a:t>
            </a:r>
            <a:endParaRPr/>
          </a:p>
        </p:txBody>
      </p:sp>
      <p:sp>
        <p:nvSpPr>
          <p:cNvPr id="453" name="Google Shape;453;p38:notes"/>
          <p:cNvSpPr txBox="1"/>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39</a:t>
            </a:fld>
            <a:endParaRPr sz="1200">
              <a:solidFill>
                <a:schemeClr val="dk1"/>
              </a:solidFill>
              <a:latin typeface="Calibri"/>
              <a:ea typeface="Calibri"/>
              <a:cs typeface="Calibri"/>
              <a:sym typeface="Calibri"/>
            </a:endParaRPr>
          </a:p>
        </p:txBody>
      </p:sp>
      <p:sp>
        <p:nvSpPr>
          <p:cNvPr id="454" name="Google Shape;454;p38:notes"/>
          <p:cNvSpPr txBox="1"/>
          <p:nvPr/>
        </p:nvSpPr>
        <p:spPr>
          <a:xfrm>
            <a:off x="3884613" y="0"/>
            <a:ext cx="2971800" cy="4572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endParaRPr sz="1200">
              <a:solidFill>
                <a:schemeClr val="dk1"/>
              </a:solidFill>
              <a:latin typeface="Calibri"/>
              <a:ea typeface="Calibri"/>
              <a:cs typeface="Calibri"/>
              <a:sym typeface="Calibri"/>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Google Shape;473;p39:notes"/>
          <p:cNvSpPr>
            <a:spLocks noGrp="1" noRot="1" noChangeAspect="1"/>
          </p:cNvSpPr>
          <p:nvPr>
            <p:ph type="sldImg" idx="2"/>
          </p:nvPr>
        </p:nvSpPr>
        <p:spPr>
          <a:xfrm>
            <a:off x="1144588" y="684213"/>
            <a:ext cx="4570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74" name="Google Shape;474;p39:notes"/>
          <p:cNvSpPr txBox="1">
            <a:spLocks noGrp="1"/>
          </p:cNvSpPr>
          <p:nvPr>
            <p:ph type="body" idx="1"/>
          </p:nvPr>
        </p:nvSpPr>
        <p:spPr>
          <a:xfrm>
            <a:off x="685800" y="4343400"/>
            <a:ext cx="5486400" cy="4114800"/>
          </a:xfrm>
          <a:prstGeom prst="rect">
            <a:avLst/>
          </a:prstGeom>
          <a:noFill/>
          <a:ln>
            <a:noFill/>
          </a:ln>
        </p:spPr>
        <p:txBody>
          <a:bodyPr spcFirstLastPara="1" wrap="square" lIns="90550" tIns="45275" rIns="90550" bIns="45275" anchor="t" anchorCtr="0">
            <a:noAutofit/>
          </a:bodyPr>
          <a:lstStyle/>
          <a:p>
            <a:pPr marL="0" lvl="0" indent="0" algn="l" rtl="0">
              <a:spcBef>
                <a:spcPts val="0"/>
              </a:spcBef>
              <a:spcAft>
                <a:spcPts val="0"/>
              </a:spcAft>
              <a:buNone/>
            </a:pPr>
            <a:r>
              <a:rPr lang="en-US"/>
              <a:t>Cortney</a:t>
            </a:r>
            <a:endParaRPr/>
          </a:p>
        </p:txBody>
      </p:sp>
      <p:sp>
        <p:nvSpPr>
          <p:cNvPr id="475" name="Google Shape;475;p39:notes"/>
          <p:cNvSpPr txBox="1"/>
          <p:nvPr/>
        </p:nvSpPr>
        <p:spPr>
          <a:xfrm>
            <a:off x="3884613" y="8683625"/>
            <a:ext cx="2971800" cy="458788"/>
          </a:xfrm>
          <a:prstGeom prst="rect">
            <a:avLst/>
          </a:prstGeom>
          <a:noFill/>
          <a:ln>
            <a:noFill/>
          </a:ln>
        </p:spPr>
        <p:txBody>
          <a:bodyPr spcFirstLastPara="1" wrap="square" lIns="90550" tIns="45275" rIns="90550" bIns="45275"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40</a:t>
            </a:fld>
            <a:endParaRPr sz="1200">
              <a:solidFill>
                <a:schemeClr val="dk1"/>
              </a:solidFill>
              <a:latin typeface="Calibri"/>
              <a:ea typeface="Calibri"/>
              <a:cs typeface="Calibri"/>
              <a:sym typeface="Calibri"/>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
        <p:cNvGrpSpPr/>
        <p:nvPr/>
      </p:nvGrpSpPr>
      <p:grpSpPr>
        <a:xfrm>
          <a:off x="0" y="0"/>
          <a:ext cx="0" cy="0"/>
          <a:chOff x="0" y="0"/>
          <a:chExt cx="0" cy="0"/>
        </a:xfrm>
      </p:grpSpPr>
      <p:sp>
        <p:nvSpPr>
          <p:cNvPr id="486" name="Google Shape;486;p4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87" name="Google Shape;487;p4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Cortney</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p:cNvGrpSpPr/>
        <p:nvPr/>
      </p:nvGrpSpPr>
      <p:grpSpPr>
        <a:xfrm>
          <a:off x="0" y="0"/>
          <a:ext cx="0" cy="0"/>
          <a:chOff x="0" y="0"/>
          <a:chExt cx="0" cy="0"/>
        </a:xfrm>
      </p:grpSpPr>
      <p:sp>
        <p:nvSpPr>
          <p:cNvPr id="493" name="Google Shape;493;p4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94" name="Google Shape;494;p4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Cortney</a:t>
            </a:r>
            <a:endParaRPr/>
          </a:p>
        </p:txBody>
      </p:sp>
      <p:sp>
        <p:nvSpPr>
          <p:cNvPr id="495" name="Google Shape;495;p4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42</a:t>
            </a:fld>
            <a:endParaRPr sz="1200">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26" name="Google Shape;126;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See Handout</a:t>
            </a:r>
            <a:endParaRPr/>
          </a:p>
          <a:p>
            <a:pPr marL="0" lvl="0" indent="0" algn="l" rtl="0">
              <a:spcBef>
                <a:spcPts val="0"/>
              </a:spcBef>
              <a:spcAft>
                <a:spcPts val="0"/>
              </a:spcAft>
              <a:buNone/>
            </a:pPr>
            <a:r>
              <a:rPr lang="en-US"/>
              <a:t>Amy</a:t>
            </a:r>
            <a:endParaRPr/>
          </a:p>
        </p:txBody>
      </p:sp>
      <p:sp>
        <p:nvSpPr>
          <p:cNvPr id="127" name="Google Shape;127;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4</a:t>
            </a:fld>
            <a:endParaRPr sz="1200">
              <a:solidFill>
                <a:schemeClr val="dk1"/>
              </a:solidFill>
              <a:latin typeface="Calibri"/>
              <a:ea typeface="Calibri"/>
              <a:cs typeface="Calibri"/>
              <a:sym typeface="Calibri"/>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Slide Image Placeholder 1">
            <a:extLst>
              <a:ext uri="{FF2B5EF4-FFF2-40B4-BE49-F238E27FC236}">
                <a16:creationId xmlns:a16="http://schemas.microsoft.com/office/drawing/2014/main" id="{A2E89111-FBF3-44DA-B856-298466375BE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8" name="Notes Placeholder 2">
            <a:extLst>
              <a:ext uri="{FF2B5EF4-FFF2-40B4-BE49-F238E27FC236}">
                <a16:creationId xmlns:a16="http://schemas.microsoft.com/office/drawing/2014/main" id="{2104F53D-C0E2-48F3-B7D8-81B6228A346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Slide Image Placeholder 1">
            <a:extLst>
              <a:ext uri="{FF2B5EF4-FFF2-40B4-BE49-F238E27FC236}">
                <a16:creationId xmlns:a16="http://schemas.microsoft.com/office/drawing/2014/main" id="{1C914C66-0A43-49DB-8336-D8FE1AEE65C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6" name="Notes Placeholder 2">
            <a:extLst>
              <a:ext uri="{FF2B5EF4-FFF2-40B4-BE49-F238E27FC236}">
                <a16:creationId xmlns:a16="http://schemas.microsoft.com/office/drawing/2014/main" id="{70CBBB11-4CA9-42DB-9F80-BD919F0EF00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Slide Image Placeholder 1">
            <a:extLst>
              <a:ext uri="{FF2B5EF4-FFF2-40B4-BE49-F238E27FC236}">
                <a16:creationId xmlns:a16="http://schemas.microsoft.com/office/drawing/2014/main" id="{BE816EBE-1CAE-4A2F-AAEE-2DDC39F299D5}"/>
              </a:ext>
            </a:extLst>
          </p:cNvPr>
          <p:cNvSpPr>
            <a:spLocks noGrp="1" noRot="1" noChangeAspect="1" noTextEdit="1"/>
          </p:cNvSpPr>
          <p:nvPr>
            <p:ph type="sldImg"/>
          </p:nvPr>
        </p:nvSpPr>
        <p:spPr bwMode="auto">
          <a:xfrm>
            <a:off x="1144588" y="684213"/>
            <a:ext cx="4570412"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4" name="Notes Placeholder 2">
            <a:extLst>
              <a:ext uri="{FF2B5EF4-FFF2-40B4-BE49-F238E27FC236}">
                <a16:creationId xmlns:a16="http://schemas.microsoft.com/office/drawing/2014/main" id="{A2E45A93-C007-483A-A77F-57ACDF5060C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559" tIns="45279" rIns="90559" bIns="45279" numCol="1" anchor="t" anchorCtr="0" compatLnSpc="1">
            <a:prstTxWarp prst="textNoShape">
              <a:avLst/>
            </a:prstTxWarp>
          </a:bodyPr>
          <a:lstStyle/>
          <a:p>
            <a:pPr eaLnBrk="1" hangingPunct="1">
              <a:spcBef>
                <a:spcPct val="0"/>
              </a:spcBef>
            </a:pPr>
            <a:r>
              <a:rPr lang="en-US" altLang="en-US" sz="2800" dirty="0"/>
              <a:t>When understanding behavior, we want to learn what </a:t>
            </a:r>
            <a:r>
              <a:rPr lang="en-US" altLang="en-US" sz="2800" b="1" dirty="0">
                <a:solidFill>
                  <a:srgbClr val="B60202"/>
                </a:solidFill>
              </a:rPr>
              <a:t>FUNCTION</a:t>
            </a:r>
            <a:r>
              <a:rPr lang="en-US" altLang="en-US" sz="2800" dirty="0"/>
              <a:t> (or purpose) the behavior is serving for the student (what is the </a:t>
            </a:r>
            <a:r>
              <a:rPr lang="en-US" altLang="en-US" sz="2800" b="1" dirty="0">
                <a:solidFill>
                  <a:srgbClr val="B60202"/>
                </a:solidFill>
              </a:rPr>
              <a:t>pay-off</a:t>
            </a:r>
            <a:r>
              <a:rPr lang="en-US" altLang="en-US" sz="2800" dirty="0">
                <a:solidFill>
                  <a:srgbClr val="B60202"/>
                </a:solidFill>
              </a:rPr>
              <a:t> </a:t>
            </a:r>
            <a:r>
              <a:rPr lang="en-US" altLang="en-US" sz="2800" dirty="0"/>
              <a:t>for the student or what </a:t>
            </a:r>
            <a:r>
              <a:rPr lang="en-US" altLang="en-US" sz="2800" b="1" dirty="0">
                <a:solidFill>
                  <a:srgbClr val="B60202"/>
                </a:solidFill>
              </a:rPr>
              <a:t>maintains</a:t>
            </a:r>
            <a:r>
              <a:rPr lang="en-US" altLang="en-US" sz="2800" dirty="0"/>
              <a:t> that behavior?)</a:t>
            </a:r>
          </a:p>
          <a:p>
            <a:pPr eaLnBrk="1" hangingPunct="1">
              <a:spcBef>
                <a:spcPct val="0"/>
              </a:spcBef>
            </a:pPr>
            <a:endParaRPr lang="en-US" altLang="en-US" sz="1600" dirty="0"/>
          </a:p>
          <a:p>
            <a:pPr eaLnBrk="1" hangingPunct="1">
              <a:spcBef>
                <a:spcPct val="0"/>
              </a:spcBef>
            </a:pPr>
            <a:r>
              <a:rPr lang="en-US" altLang="en-US" sz="2800" dirty="0"/>
              <a:t>You need to understand from the </a:t>
            </a:r>
            <a:r>
              <a:rPr lang="en-US" altLang="en-US" sz="2800" b="1" dirty="0"/>
              <a:t>student</a:t>
            </a:r>
            <a:r>
              <a:rPr lang="ja-JP" altLang="en-US" sz="2800" b="1" dirty="0"/>
              <a:t>’</a:t>
            </a:r>
            <a:r>
              <a:rPr lang="en-US" altLang="ja-JP" sz="2800" b="1" dirty="0"/>
              <a:t>s perspective</a:t>
            </a:r>
            <a:r>
              <a:rPr lang="en-US" altLang="ja-JP" sz="2800" dirty="0"/>
              <a:t>…</a:t>
            </a:r>
          </a:p>
          <a:p>
            <a:pPr eaLnBrk="1" hangingPunct="1">
              <a:spcBef>
                <a:spcPct val="0"/>
              </a:spcBef>
            </a:pPr>
            <a:endParaRPr lang="en-US" altLang="ja-JP" sz="1000" dirty="0"/>
          </a:p>
          <a:p>
            <a:pPr lvl="1" eaLnBrk="1" hangingPunct="1">
              <a:spcBef>
                <a:spcPct val="0"/>
              </a:spcBef>
            </a:pPr>
            <a:r>
              <a:rPr lang="en-US" altLang="en-US" sz="2400" dirty="0"/>
              <a:t>What are they getting (or trying to get) from engaging in this behavior</a:t>
            </a:r>
          </a:p>
          <a:p>
            <a:pPr lvl="1" eaLnBrk="1" hangingPunct="1">
              <a:spcBef>
                <a:spcPct val="0"/>
              </a:spcBef>
            </a:pPr>
            <a:endParaRPr lang="en-US" altLang="en-US" sz="1000" dirty="0"/>
          </a:p>
          <a:p>
            <a:pPr lvl="1" eaLnBrk="1" hangingPunct="1">
              <a:spcBef>
                <a:spcPct val="0"/>
              </a:spcBef>
            </a:pPr>
            <a:r>
              <a:rPr lang="en-US" altLang="en-US" sz="2400" dirty="0"/>
              <a:t>What is the most important thing that the student wants to gain (or avoid) by using this behavior</a:t>
            </a:r>
          </a:p>
          <a:p>
            <a:pPr eaLnBrk="1" hangingPunct="1">
              <a:spcBef>
                <a:spcPct val="0"/>
              </a:spcBef>
            </a:pPr>
            <a:endParaRPr lang="en-US" altLang="en-US" dirty="0"/>
          </a:p>
        </p:txBody>
      </p:sp>
      <p:sp>
        <p:nvSpPr>
          <p:cNvPr id="100355" name="Slide Number Placeholder 3">
            <a:extLst>
              <a:ext uri="{FF2B5EF4-FFF2-40B4-BE49-F238E27FC236}">
                <a16:creationId xmlns:a16="http://schemas.microsoft.com/office/drawing/2014/main" id="{7199D4E0-F540-4763-9C58-0A2F05FA6015}"/>
              </a:ext>
            </a:extLst>
          </p:cNvPr>
          <p:cNvSpPr txBox="1">
            <a:spLocks noGrp="1"/>
          </p:cNvSpPr>
          <p:nvPr/>
        </p:nvSpPr>
        <p:spPr bwMode="auto">
          <a:xfrm>
            <a:off x="3884613" y="8683625"/>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559" tIns="45279" rIns="90559" bIns="45279" anchor="b"/>
          <a:lstStyle>
            <a:lvl1pPr defTabSz="865188">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defTabSz="865188">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defTabSz="865188">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defTabSz="865188">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defTabSz="865188">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86518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86518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86518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86518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pPr>
            <a:fld id="{BE526240-2650-4806-9DDF-5F4C7991DAFC}" type="slidenum">
              <a:rPr lang="en-US" altLang="en-US"/>
              <a:pPr algn="r" eaLnBrk="1" hangingPunct="1">
                <a:spcBef>
                  <a:spcPct val="0"/>
                </a:spcBef>
              </a:pPr>
              <a:t>45</a:t>
            </a:fld>
            <a:endParaRPr lang="en-US"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2">
            <a:extLst>
              <a:ext uri="{FF2B5EF4-FFF2-40B4-BE49-F238E27FC236}">
                <a16:creationId xmlns:a16="http://schemas.microsoft.com/office/drawing/2014/main" id="{5DBB0BED-4153-4C6F-8499-A94E5950A005}"/>
              </a:ext>
            </a:extLst>
          </p:cNvPr>
          <p:cNvSpPr>
            <a:spLocks noGrp="1" noRot="1" noChangeAspect="1" noChangeArrowheads="1" noTextEdit="1"/>
          </p:cNvSpPr>
          <p:nvPr>
            <p:ph type="sldImg"/>
          </p:nvPr>
        </p:nvSpPr>
        <p:spPr bwMode="auto">
          <a:xfrm>
            <a:off x="1144588" y="685800"/>
            <a:ext cx="4570412"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2" name="Rectangle 3">
            <a:extLst>
              <a:ext uri="{FF2B5EF4-FFF2-40B4-BE49-F238E27FC236}">
                <a16:creationId xmlns:a16="http://schemas.microsoft.com/office/drawing/2014/main" id="{82DF203D-9BD2-428D-9048-513B109D455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04449" name="Shape 123">
            <a:extLst>
              <a:ext uri="{FF2B5EF4-FFF2-40B4-BE49-F238E27FC236}">
                <a16:creationId xmlns:a16="http://schemas.microsoft.com/office/drawing/2014/main" id="{91F0F6C8-7519-4C1F-96FC-5B03361A1525}"/>
              </a:ext>
            </a:extLst>
          </p:cNvPr>
          <p:cNvSpPr>
            <a:spLocks noGrp="1" noRot="1" noChangeAspect="1" noTextEdit="1"/>
          </p:cNvSpPr>
          <p:nvPr>
            <p:ph type="sldImg" idx="2"/>
          </p:nvPr>
        </p:nvSpPr>
        <p:spPr bwMode="auto">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104450" name="Shape 124">
            <a:extLst>
              <a:ext uri="{FF2B5EF4-FFF2-40B4-BE49-F238E27FC236}">
                <a16:creationId xmlns:a16="http://schemas.microsoft.com/office/drawing/2014/main" id="{811FDC11-1093-416D-947F-536FFD66E9B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a:spcBef>
                <a:spcPct val="0"/>
              </a:spcBef>
            </a:pPr>
            <a:endParaRPr lang="en-US" alt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a:extLst>
              <a:ext uri="{FF2B5EF4-FFF2-40B4-BE49-F238E27FC236}">
                <a16:creationId xmlns:a16="http://schemas.microsoft.com/office/drawing/2014/main" id="{61250F1F-4F7E-4FB3-9DEE-E5E5B98CF3D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8" name="Rectangle 3">
            <a:extLst>
              <a:ext uri="{FF2B5EF4-FFF2-40B4-BE49-F238E27FC236}">
                <a16:creationId xmlns:a16="http://schemas.microsoft.com/office/drawing/2014/main" id="{BE7C9118-3B36-42E2-90EE-E19995EB389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2">
            <a:extLst>
              <a:ext uri="{FF2B5EF4-FFF2-40B4-BE49-F238E27FC236}">
                <a16:creationId xmlns:a16="http://schemas.microsoft.com/office/drawing/2014/main" id="{8ACE5C64-B664-4CC8-AA1E-198D8E70DFBE}"/>
              </a:ext>
            </a:extLst>
          </p:cNvPr>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108546" name="Rectangle 3">
            <a:extLst>
              <a:ext uri="{FF2B5EF4-FFF2-40B4-BE49-F238E27FC236}">
                <a16:creationId xmlns:a16="http://schemas.microsoft.com/office/drawing/2014/main" id="{089E27D5-C34F-45AE-BFB2-BF4F9DF7FD00}"/>
              </a:ext>
            </a:extLst>
          </p:cNvPr>
          <p:cNvSpPr>
            <a:spLocks noGrp="1" noChangeArrowheads="1"/>
          </p:cNvSpPr>
          <p:nvPr>
            <p:ph type="body" idx="1"/>
          </p:nvPr>
        </p:nvSpPr>
        <p:spPr bwMode="auto">
          <a:xfrm>
            <a:off x="914400" y="4343400"/>
            <a:ext cx="5029200" cy="4114800"/>
          </a:xfrm>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US" alt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a:extLst>
              <a:ext uri="{FF2B5EF4-FFF2-40B4-BE49-F238E27FC236}">
                <a16:creationId xmlns:a16="http://schemas.microsoft.com/office/drawing/2014/main" id="{8F5A55C9-8E07-4D19-AC51-2D4121AA89B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A0FEF0AD-C2F1-425A-AF69-2E8B5649BEBA}" type="slidenum">
              <a:rPr lang="en-US" altLang="en-US"/>
              <a:pPr>
                <a:spcBef>
                  <a:spcPct val="0"/>
                </a:spcBef>
              </a:pPr>
              <a:t>50</a:t>
            </a:fld>
            <a:endParaRPr lang="en-US" altLang="en-US"/>
          </a:p>
        </p:txBody>
      </p:sp>
      <p:sp>
        <p:nvSpPr>
          <p:cNvPr id="43010" name="Rectangle 2">
            <a:extLst>
              <a:ext uri="{FF2B5EF4-FFF2-40B4-BE49-F238E27FC236}">
                <a16:creationId xmlns:a16="http://schemas.microsoft.com/office/drawing/2014/main" id="{8625B337-BCA8-47F0-9B13-862E8824B9B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Rectangle 3">
            <a:extLst>
              <a:ext uri="{FF2B5EF4-FFF2-40B4-BE49-F238E27FC236}">
                <a16:creationId xmlns:a16="http://schemas.microsoft.com/office/drawing/2014/main" id="{594DF793-345A-4D0E-8153-0854B65302CE}"/>
              </a:ext>
            </a:extLst>
          </p:cNvPr>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latin typeface="Arial" panose="020B0604020202020204" pitchFamily="34" charset="0"/>
            </a:endParaRPr>
          </a:p>
        </p:txBody>
      </p:sp>
    </p:spTree>
    <p:extLst>
      <p:ext uri="{BB962C8B-B14F-4D97-AF65-F5344CB8AC3E}">
        <p14:creationId xmlns:p14="http://schemas.microsoft.com/office/powerpoint/2010/main" val="160974632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Slide Image Placeholder 1">
            <a:extLst>
              <a:ext uri="{FF2B5EF4-FFF2-40B4-BE49-F238E27FC236}">
                <a16:creationId xmlns:a16="http://schemas.microsoft.com/office/drawing/2014/main" id="{9FD9B29A-89FC-4428-A97D-DAE44F75E60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4" name="Notes Placeholder 2">
            <a:extLst>
              <a:ext uri="{FF2B5EF4-FFF2-40B4-BE49-F238E27FC236}">
                <a16:creationId xmlns:a16="http://schemas.microsoft.com/office/drawing/2014/main" id="{F82EA840-BC78-42EA-B3FE-EE67DA94670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Slide Image Placeholder 1">
            <a:extLst>
              <a:ext uri="{FF2B5EF4-FFF2-40B4-BE49-F238E27FC236}">
                <a16:creationId xmlns:a16="http://schemas.microsoft.com/office/drawing/2014/main" id="{6EC6697D-BB53-46C5-B65E-DA77B36DA5D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2" name="Notes Placeholder 2">
            <a:extLst>
              <a:ext uri="{FF2B5EF4-FFF2-40B4-BE49-F238E27FC236}">
                <a16:creationId xmlns:a16="http://schemas.microsoft.com/office/drawing/2014/main" id="{7E403DB5-1FF2-4C76-B5B6-191A72FB726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34" name="Google Shape;134;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Amy</a:t>
            </a:r>
            <a:endParaRPr/>
          </a:p>
          <a:p>
            <a:pPr marL="0" lvl="0" indent="0" algn="l" rtl="0">
              <a:spcBef>
                <a:spcPts val="0"/>
              </a:spcBef>
              <a:spcAft>
                <a:spcPts val="0"/>
              </a:spcAft>
              <a:buNone/>
            </a:pPr>
            <a:r>
              <a:rPr lang="en-US"/>
              <a:t>Remind participants that it is more time efficient to use the F-BSP at a team meeting rather than having to go to each teacher individually</a:t>
            </a:r>
            <a:endParaRPr/>
          </a:p>
        </p:txBody>
      </p:sp>
      <p:sp>
        <p:nvSpPr>
          <p:cNvPr id="135" name="Google Shape;135;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5</a:t>
            </a:fld>
            <a:endParaRPr sz="1200">
              <a:solidFill>
                <a:schemeClr val="dk1"/>
              </a:solidFill>
              <a:latin typeface="Calibri"/>
              <a:ea typeface="Calibri"/>
              <a:cs typeface="Calibri"/>
              <a:sym typeface="Calibri"/>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Slide Image Placeholder 1">
            <a:extLst>
              <a:ext uri="{FF2B5EF4-FFF2-40B4-BE49-F238E27FC236}">
                <a16:creationId xmlns:a16="http://schemas.microsoft.com/office/drawing/2014/main" id="{3A0CB8F4-3930-4767-AA91-0043E8E7A3B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0" name="Notes Placeholder 2">
            <a:extLst>
              <a:ext uri="{FF2B5EF4-FFF2-40B4-BE49-F238E27FC236}">
                <a16:creationId xmlns:a16="http://schemas.microsoft.com/office/drawing/2014/main" id="{EC81D6C1-DEED-41EF-8EF3-3C0B8E829FC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14691" name="Slide Number Placeholder 3">
            <a:extLst>
              <a:ext uri="{FF2B5EF4-FFF2-40B4-BE49-F238E27FC236}">
                <a16:creationId xmlns:a16="http://schemas.microsoft.com/office/drawing/2014/main" id="{46B674AD-D7DE-4625-86FD-9200327B7483}"/>
              </a:ext>
            </a:extLst>
          </p:cNvPr>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pPr>
            <a:fld id="{E4104EA7-8357-43B1-891C-877E452A2B34}" type="slidenum">
              <a:rPr lang="en-US" altLang="en-US"/>
              <a:pPr algn="r" eaLnBrk="1" hangingPunct="1">
                <a:spcBef>
                  <a:spcPct val="0"/>
                </a:spcBef>
              </a:pPr>
              <a:t>53</a:t>
            </a:fld>
            <a:endParaRPr lang="en-US" altLang="en-US"/>
          </a:p>
        </p:txBody>
      </p:sp>
      <p:sp>
        <p:nvSpPr>
          <p:cNvPr id="114692" name="Date Placeholder 1">
            <a:extLst>
              <a:ext uri="{FF2B5EF4-FFF2-40B4-BE49-F238E27FC236}">
                <a16:creationId xmlns:a16="http://schemas.microsoft.com/office/drawing/2014/main" id="{6B787711-501B-46A1-8013-F9B3D355EDF9}"/>
              </a:ext>
            </a:extLst>
          </p:cNvPr>
          <p:cNvSpPr txBox="1">
            <a:spLocks noGrp="1"/>
          </p:cNvSpPr>
          <p:nvPr/>
        </p:nvSpPr>
        <p:spPr bwMode="auto">
          <a:xfrm>
            <a:off x="3884613"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pPr>
            <a:endParaRPr lang="en-US"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Slide Image Placeholder 1">
            <a:extLst>
              <a:ext uri="{FF2B5EF4-FFF2-40B4-BE49-F238E27FC236}">
                <a16:creationId xmlns:a16="http://schemas.microsoft.com/office/drawing/2014/main" id="{0AEC43AE-137B-4CED-91A2-0B30A153D9D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38" name="Notes Placeholder 2">
            <a:extLst>
              <a:ext uri="{FF2B5EF4-FFF2-40B4-BE49-F238E27FC236}">
                <a16:creationId xmlns:a16="http://schemas.microsoft.com/office/drawing/2014/main" id="{8F10E145-6CE3-4D8F-8693-BE2C37FA6D8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16739" name="Slide Number Placeholder 3">
            <a:extLst>
              <a:ext uri="{FF2B5EF4-FFF2-40B4-BE49-F238E27FC236}">
                <a16:creationId xmlns:a16="http://schemas.microsoft.com/office/drawing/2014/main" id="{59AB5164-6A4A-4D57-964C-492E12D648E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4DBA1777-921D-4A77-AE64-BC20BC69E4E8}" type="slidenum">
              <a:rPr lang="en-US" altLang="en-US"/>
              <a:pPr>
                <a:spcBef>
                  <a:spcPct val="0"/>
                </a:spcBef>
              </a:pPr>
              <a:t>54</a:t>
            </a:fld>
            <a:endParaRPr lang="en-US"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Slide Image Placeholder 1">
            <a:extLst>
              <a:ext uri="{FF2B5EF4-FFF2-40B4-BE49-F238E27FC236}">
                <a16:creationId xmlns:a16="http://schemas.microsoft.com/office/drawing/2014/main" id="{99FD7CD5-AD10-490A-875B-184D8975CAA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6" name="Notes Placeholder 2">
            <a:extLst>
              <a:ext uri="{FF2B5EF4-FFF2-40B4-BE49-F238E27FC236}">
                <a16:creationId xmlns:a16="http://schemas.microsoft.com/office/drawing/2014/main" id="{0DAE210D-0FE2-4CD8-AD79-94E7E83FD23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Slide Image Placeholder 1">
            <a:extLst>
              <a:ext uri="{FF2B5EF4-FFF2-40B4-BE49-F238E27FC236}">
                <a16:creationId xmlns:a16="http://schemas.microsoft.com/office/drawing/2014/main" id="{99FD7CD5-AD10-490A-875B-184D8975CAA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6" name="Notes Placeholder 2">
            <a:extLst>
              <a:ext uri="{FF2B5EF4-FFF2-40B4-BE49-F238E27FC236}">
                <a16:creationId xmlns:a16="http://schemas.microsoft.com/office/drawing/2014/main" id="{0DAE210D-0FE2-4CD8-AD79-94E7E83FD23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Tree>
    <p:extLst>
      <p:ext uri="{BB962C8B-B14F-4D97-AF65-F5344CB8AC3E}">
        <p14:creationId xmlns:p14="http://schemas.microsoft.com/office/powerpoint/2010/main" val="403744075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Slide Image Placeholder 1">
            <a:extLst>
              <a:ext uri="{FF2B5EF4-FFF2-40B4-BE49-F238E27FC236}">
                <a16:creationId xmlns:a16="http://schemas.microsoft.com/office/drawing/2014/main" id="{EA3559E7-D2E7-411E-956D-DC3C647536AA}"/>
              </a:ext>
            </a:extLst>
          </p:cNvPr>
          <p:cNvSpPr>
            <a:spLocks noGrp="1" noRot="1" noChangeAspect="1" noTextEdit="1"/>
          </p:cNvSpPr>
          <p:nvPr>
            <p:ph type="sldImg"/>
          </p:nvPr>
        </p:nvSpPr>
        <p:spPr bwMode="auto">
          <a:xfrm>
            <a:off x="1144588" y="684213"/>
            <a:ext cx="4570412"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0" name="Notes Placeholder 2">
            <a:extLst>
              <a:ext uri="{FF2B5EF4-FFF2-40B4-BE49-F238E27FC236}">
                <a16:creationId xmlns:a16="http://schemas.microsoft.com/office/drawing/2014/main" id="{0057B0F0-2F2D-4FC4-A58B-1052CE59372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559" tIns="45279" rIns="90559" bIns="45279" numCol="1" anchor="t" anchorCtr="0" compatLnSpc="1">
            <a:prstTxWarp prst="textNoShape">
              <a:avLst/>
            </a:prstTxWarp>
          </a:bodyPr>
          <a:lstStyle/>
          <a:p>
            <a:pPr eaLnBrk="1" hangingPunct="1">
              <a:spcBef>
                <a:spcPct val="0"/>
              </a:spcBef>
            </a:pPr>
            <a:endParaRPr lang="en-US" altLang="en-US" dirty="0"/>
          </a:p>
        </p:txBody>
      </p:sp>
      <p:sp>
        <p:nvSpPr>
          <p:cNvPr id="124931" name="Slide Number Placeholder 3">
            <a:extLst>
              <a:ext uri="{FF2B5EF4-FFF2-40B4-BE49-F238E27FC236}">
                <a16:creationId xmlns:a16="http://schemas.microsoft.com/office/drawing/2014/main" id="{0390BE24-C3F7-4608-AC11-ED2BEBA68153}"/>
              </a:ext>
            </a:extLst>
          </p:cNvPr>
          <p:cNvSpPr txBox="1">
            <a:spLocks noGrp="1"/>
          </p:cNvSpPr>
          <p:nvPr/>
        </p:nvSpPr>
        <p:spPr bwMode="auto">
          <a:xfrm>
            <a:off x="3884613" y="8683625"/>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559" tIns="45279" rIns="90559" bIns="45279" anchor="b"/>
          <a:lstStyle>
            <a:lvl1pPr defTabSz="865188">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defTabSz="865188">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defTabSz="865188">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defTabSz="865188">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defTabSz="865188">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86518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86518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86518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86518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pPr>
            <a:fld id="{DFA50599-C661-4FAE-AEDC-2EFD24B20C32}" type="slidenum">
              <a:rPr lang="en-US" altLang="en-US"/>
              <a:pPr algn="r" eaLnBrk="1" hangingPunct="1">
                <a:spcBef>
                  <a:spcPct val="0"/>
                </a:spcBef>
              </a:pPr>
              <a:t>57</a:t>
            </a:fld>
            <a:endParaRPr lang="en-US" alt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Slide Image Placeholder 1">
            <a:extLst>
              <a:ext uri="{FF2B5EF4-FFF2-40B4-BE49-F238E27FC236}">
                <a16:creationId xmlns:a16="http://schemas.microsoft.com/office/drawing/2014/main" id="{D9887770-FAC7-41A0-B236-71B9D329FBF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6978" name="Notes Placeholder 2">
            <a:extLst>
              <a:ext uri="{FF2B5EF4-FFF2-40B4-BE49-F238E27FC236}">
                <a16:creationId xmlns:a16="http://schemas.microsoft.com/office/drawing/2014/main" id="{327E68E3-F102-41C1-A867-E3FB638FF7D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26979" name="Slide Number Placeholder 3">
            <a:extLst>
              <a:ext uri="{FF2B5EF4-FFF2-40B4-BE49-F238E27FC236}">
                <a16:creationId xmlns:a16="http://schemas.microsoft.com/office/drawing/2014/main" id="{0A65A57F-C14D-4531-9161-6D12EC1BB87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ACB6CE21-359B-4062-B3D6-8554C92A2FAC}" type="slidenum">
              <a:rPr lang="en-US" altLang="en-US"/>
              <a:pPr>
                <a:spcBef>
                  <a:spcPct val="0"/>
                </a:spcBef>
              </a:pPr>
              <a:t>58</a:t>
            </a:fld>
            <a:endParaRPr lang="en-US" alt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Slide Image Placeholder 1">
            <a:extLst>
              <a:ext uri="{FF2B5EF4-FFF2-40B4-BE49-F238E27FC236}">
                <a16:creationId xmlns:a16="http://schemas.microsoft.com/office/drawing/2014/main" id="{D9887770-FAC7-41A0-B236-71B9D329FBF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6978" name="Notes Placeholder 2">
            <a:extLst>
              <a:ext uri="{FF2B5EF4-FFF2-40B4-BE49-F238E27FC236}">
                <a16:creationId xmlns:a16="http://schemas.microsoft.com/office/drawing/2014/main" id="{327E68E3-F102-41C1-A867-E3FB638FF7D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26979" name="Slide Number Placeholder 3">
            <a:extLst>
              <a:ext uri="{FF2B5EF4-FFF2-40B4-BE49-F238E27FC236}">
                <a16:creationId xmlns:a16="http://schemas.microsoft.com/office/drawing/2014/main" id="{0A65A57F-C14D-4531-9161-6D12EC1BB87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ACB6CE21-359B-4062-B3D6-8554C92A2FAC}" type="slidenum">
              <a:rPr lang="en-US" altLang="en-US"/>
              <a:pPr>
                <a:spcBef>
                  <a:spcPct val="0"/>
                </a:spcBef>
              </a:pPr>
              <a:t>59</a:t>
            </a:fld>
            <a:endParaRPr lang="en-US" altLang="en-US"/>
          </a:p>
        </p:txBody>
      </p:sp>
    </p:spTree>
    <p:extLst>
      <p:ext uri="{BB962C8B-B14F-4D97-AF65-F5344CB8AC3E}">
        <p14:creationId xmlns:p14="http://schemas.microsoft.com/office/powerpoint/2010/main" val="43773851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Slide Image Placeholder 1">
            <a:extLst>
              <a:ext uri="{FF2B5EF4-FFF2-40B4-BE49-F238E27FC236}">
                <a16:creationId xmlns:a16="http://schemas.microsoft.com/office/drawing/2014/main" id="{F7808086-B60F-4508-A043-2390FAAEC66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6" name="Notes Placeholder 2">
            <a:extLst>
              <a:ext uri="{FF2B5EF4-FFF2-40B4-BE49-F238E27FC236}">
                <a16:creationId xmlns:a16="http://schemas.microsoft.com/office/drawing/2014/main" id="{8B8C620F-AAA7-43EB-A5D1-48453D7EAD4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29027" name="Slide Number Placeholder 3">
            <a:extLst>
              <a:ext uri="{FF2B5EF4-FFF2-40B4-BE49-F238E27FC236}">
                <a16:creationId xmlns:a16="http://schemas.microsoft.com/office/drawing/2014/main" id="{14D4C517-2DDF-49C0-9AE6-DC1FC462569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4A6D3F8D-C004-42A9-B05E-B477BE4A112E}" type="slidenum">
              <a:rPr lang="en-US" altLang="en-US"/>
              <a:pPr>
                <a:spcBef>
                  <a:spcPct val="0"/>
                </a:spcBef>
              </a:pPr>
              <a:t>60</a:t>
            </a:fld>
            <a:endParaRPr lang="en-US" alt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Rectangle 7">
            <a:extLst>
              <a:ext uri="{FF2B5EF4-FFF2-40B4-BE49-F238E27FC236}">
                <a16:creationId xmlns:a16="http://schemas.microsoft.com/office/drawing/2014/main" id="{A17C3C21-F8A0-4524-A6EF-3E9241AA01AB}"/>
              </a:ext>
            </a:extLst>
          </p:cNvPr>
          <p:cNvSpPr txBox="1">
            <a:spLocks noGrp="1" noChangeArrowheads="1"/>
          </p:cNvSpPr>
          <p:nvPr/>
        </p:nvSpPr>
        <p:spPr bwMode="auto">
          <a:xfrm>
            <a:off x="3884613" y="8683625"/>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567" tIns="45283" rIns="90567" bIns="45283" anchor="b"/>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pPr>
            <a:fld id="{6B8CCBFB-CB49-4603-B209-70A0CE205E93}" type="slidenum">
              <a:rPr lang="en-US" altLang="en-US">
                <a:latin typeface="Arial" panose="020B0604020202020204" pitchFamily="34" charset="0"/>
              </a:rPr>
              <a:pPr algn="r" eaLnBrk="1" hangingPunct="1">
                <a:spcBef>
                  <a:spcPct val="0"/>
                </a:spcBef>
              </a:pPr>
              <a:t>61</a:t>
            </a:fld>
            <a:endParaRPr lang="en-US" altLang="en-US">
              <a:latin typeface="Arial" panose="020B0604020202020204" pitchFamily="34" charset="0"/>
            </a:endParaRPr>
          </a:p>
        </p:txBody>
      </p:sp>
      <p:sp>
        <p:nvSpPr>
          <p:cNvPr id="131074" name="Slide Image Placeholder 1">
            <a:extLst>
              <a:ext uri="{FF2B5EF4-FFF2-40B4-BE49-F238E27FC236}">
                <a16:creationId xmlns:a16="http://schemas.microsoft.com/office/drawing/2014/main" id="{FAAE5085-56F8-43E2-AE9B-74C15974440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1075" name="Notes Placeholder 2">
            <a:extLst>
              <a:ext uri="{FF2B5EF4-FFF2-40B4-BE49-F238E27FC236}">
                <a16:creationId xmlns:a16="http://schemas.microsoft.com/office/drawing/2014/main" id="{BE81A458-2FAA-4468-937B-6F181EF3FFB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31076" name="Slide Number Placeholder 3">
            <a:extLst>
              <a:ext uri="{FF2B5EF4-FFF2-40B4-BE49-F238E27FC236}">
                <a16:creationId xmlns:a16="http://schemas.microsoft.com/office/drawing/2014/main" id="{3E0AE83F-A049-4659-AE3E-B5D705C9C4EC}"/>
              </a:ext>
            </a:extLst>
          </p:cNvPr>
          <p:cNvSpPr txBox="1">
            <a:spLocks noGrp="1"/>
          </p:cNvSpPr>
          <p:nvPr/>
        </p:nvSpPr>
        <p:spPr bwMode="auto">
          <a:xfrm>
            <a:off x="3884613" y="8683625"/>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567" tIns="45283" rIns="90567" bIns="45283" anchor="b"/>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pPr>
            <a:fld id="{ED3F737A-A9B1-4DAA-A80E-5051EC8B04E9}" type="slidenum">
              <a:rPr lang="en-US" altLang="en-US"/>
              <a:pPr algn="r" eaLnBrk="1" hangingPunct="1">
                <a:spcBef>
                  <a:spcPct val="0"/>
                </a:spcBef>
              </a:pPr>
              <a:t>61</a:t>
            </a:fld>
            <a:endParaRPr lang="en-US" alt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Rectangle 7">
            <a:extLst>
              <a:ext uri="{FF2B5EF4-FFF2-40B4-BE49-F238E27FC236}">
                <a16:creationId xmlns:a16="http://schemas.microsoft.com/office/drawing/2014/main" id="{5913D496-AECD-49F8-985C-00237EC95ABA}"/>
              </a:ext>
            </a:extLst>
          </p:cNvPr>
          <p:cNvSpPr txBox="1">
            <a:spLocks noGrp="1" noChangeArrowheads="1"/>
          </p:cNvSpPr>
          <p:nvPr/>
        </p:nvSpPr>
        <p:spPr bwMode="auto">
          <a:xfrm>
            <a:off x="3884613" y="8683625"/>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567" tIns="45283" rIns="90567" bIns="45283" anchor="b"/>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pPr>
            <a:fld id="{29A000BB-7BE4-4467-A6B4-BE01E6C38BC5}" type="slidenum">
              <a:rPr lang="en-US" altLang="en-US">
                <a:latin typeface="Arial" panose="020B0604020202020204" pitchFamily="34" charset="0"/>
              </a:rPr>
              <a:pPr algn="r" eaLnBrk="1" hangingPunct="1">
                <a:spcBef>
                  <a:spcPct val="0"/>
                </a:spcBef>
              </a:pPr>
              <a:t>62</a:t>
            </a:fld>
            <a:endParaRPr lang="en-US" altLang="en-US">
              <a:latin typeface="Arial" panose="020B0604020202020204" pitchFamily="34" charset="0"/>
            </a:endParaRPr>
          </a:p>
        </p:txBody>
      </p:sp>
      <p:sp>
        <p:nvSpPr>
          <p:cNvPr id="133122" name="Rectangle 7">
            <a:extLst>
              <a:ext uri="{FF2B5EF4-FFF2-40B4-BE49-F238E27FC236}">
                <a16:creationId xmlns:a16="http://schemas.microsoft.com/office/drawing/2014/main" id="{00777D1B-073F-49CF-857E-FA8E58469063}"/>
              </a:ext>
            </a:extLst>
          </p:cNvPr>
          <p:cNvSpPr txBox="1">
            <a:spLocks noGrp="1" noChangeArrowheads="1"/>
          </p:cNvSpPr>
          <p:nvPr/>
        </p:nvSpPr>
        <p:spPr bwMode="auto">
          <a:xfrm>
            <a:off x="3884613" y="8683625"/>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567" tIns="45283" rIns="90567" bIns="45283" anchor="b"/>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pPr>
            <a:fld id="{9A0BC88D-7EB8-4843-BDA2-F23FD28102E3}" type="slidenum">
              <a:rPr lang="en-US" altLang="en-US"/>
              <a:pPr algn="r" eaLnBrk="1" hangingPunct="1">
                <a:spcBef>
                  <a:spcPct val="0"/>
                </a:spcBef>
              </a:pPr>
              <a:t>62</a:t>
            </a:fld>
            <a:endParaRPr lang="en-US" altLang="en-US"/>
          </a:p>
        </p:txBody>
      </p:sp>
      <p:sp>
        <p:nvSpPr>
          <p:cNvPr id="133123" name="Rectangle 2">
            <a:extLst>
              <a:ext uri="{FF2B5EF4-FFF2-40B4-BE49-F238E27FC236}">
                <a16:creationId xmlns:a16="http://schemas.microsoft.com/office/drawing/2014/main" id="{E4F5DD5F-A778-43C9-B92B-F42082DB38B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24" name="Rectangle 3">
            <a:extLst>
              <a:ext uri="{FF2B5EF4-FFF2-40B4-BE49-F238E27FC236}">
                <a16:creationId xmlns:a16="http://schemas.microsoft.com/office/drawing/2014/main" id="{0D4937EB-51C0-44DD-8334-53ACDF83D61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41" name="Google Shape;141;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Slide Image Placeholder 1">
            <a:extLst>
              <a:ext uri="{FF2B5EF4-FFF2-40B4-BE49-F238E27FC236}">
                <a16:creationId xmlns:a16="http://schemas.microsoft.com/office/drawing/2014/main" id="{620FE388-78BE-47A8-BCB4-4FBD7F589E0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5170" name="Notes Placeholder 2">
            <a:extLst>
              <a:ext uri="{FF2B5EF4-FFF2-40B4-BE49-F238E27FC236}">
                <a16:creationId xmlns:a16="http://schemas.microsoft.com/office/drawing/2014/main" id="{0BF4D569-91C4-4950-9466-22EFAA4FCB2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35171" name="Slide Number Placeholder 3">
            <a:extLst>
              <a:ext uri="{FF2B5EF4-FFF2-40B4-BE49-F238E27FC236}">
                <a16:creationId xmlns:a16="http://schemas.microsoft.com/office/drawing/2014/main" id="{DFAABEE3-859F-4B4C-9100-3BDBB26B198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E7AE642B-F271-454B-B0BF-12E56EDC94DA}" type="slidenum">
              <a:rPr lang="en-US" altLang="en-US"/>
              <a:pPr>
                <a:spcBef>
                  <a:spcPct val="0"/>
                </a:spcBef>
              </a:pPr>
              <a:t>63</a:t>
            </a:fld>
            <a:endParaRPr lang="en-US" alt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Rectangle 7">
            <a:extLst>
              <a:ext uri="{FF2B5EF4-FFF2-40B4-BE49-F238E27FC236}">
                <a16:creationId xmlns:a16="http://schemas.microsoft.com/office/drawing/2014/main" id="{C60C2846-C866-4F70-A87B-16B747E9A649}"/>
              </a:ext>
            </a:extLst>
          </p:cNvPr>
          <p:cNvSpPr txBox="1">
            <a:spLocks noGrp="1" noChangeArrowheads="1"/>
          </p:cNvSpPr>
          <p:nvPr/>
        </p:nvSpPr>
        <p:spPr bwMode="auto">
          <a:xfrm>
            <a:off x="3884613" y="8683625"/>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567" tIns="45283" rIns="90567" bIns="45283" anchor="b"/>
          <a:lstStyle>
            <a:lvl1pPr defTabSz="957263">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defTabSz="957263">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defTabSz="957263">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defTabSz="957263">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defTabSz="957263">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95726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95726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95726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95726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pPr>
            <a:fld id="{132679F7-1428-4C7A-B718-82E0184D6F93}" type="slidenum">
              <a:rPr lang="en-US" altLang="en-US">
                <a:latin typeface="Arial" panose="020B0604020202020204" pitchFamily="34" charset="0"/>
              </a:rPr>
              <a:pPr algn="r" eaLnBrk="1" hangingPunct="1">
                <a:spcBef>
                  <a:spcPct val="0"/>
                </a:spcBef>
              </a:pPr>
              <a:t>64</a:t>
            </a:fld>
            <a:endParaRPr lang="en-US" altLang="en-US">
              <a:latin typeface="Arial" panose="020B0604020202020204" pitchFamily="34" charset="0"/>
            </a:endParaRPr>
          </a:p>
        </p:txBody>
      </p:sp>
      <p:sp>
        <p:nvSpPr>
          <p:cNvPr id="137218" name="Rectangle 2">
            <a:extLst>
              <a:ext uri="{FF2B5EF4-FFF2-40B4-BE49-F238E27FC236}">
                <a16:creationId xmlns:a16="http://schemas.microsoft.com/office/drawing/2014/main" id="{8A7D48B2-E647-4D4F-B78A-689B19FD66C9}"/>
              </a:ext>
            </a:extLst>
          </p:cNvPr>
          <p:cNvSpPr>
            <a:spLocks noGrp="1" noRot="1" noChangeAspect="1" noChangeArrowheads="1" noTextEdit="1"/>
          </p:cNvSpPr>
          <p:nvPr>
            <p:ph type="sldImg"/>
          </p:nvPr>
        </p:nvSpPr>
        <p:spPr bwMode="auto">
          <a:xfrm>
            <a:off x="1144588" y="684213"/>
            <a:ext cx="4570412"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7219" name="Rectangle 3">
            <a:extLst>
              <a:ext uri="{FF2B5EF4-FFF2-40B4-BE49-F238E27FC236}">
                <a16:creationId xmlns:a16="http://schemas.microsoft.com/office/drawing/2014/main" id="{EEFE24F9-5F43-4F88-90B6-C7BC368B0BC0}"/>
              </a:ext>
            </a:extLst>
          </p:cNvPr>
          <p:cNvSpPr>
            <a:spLocks noGrp="1" noChangeArrowheads="1"/>
          </p:cNvSpPr>
          <p:nvPr>
            <p:ph type="body" idx="1"/>
          </p:nvPr>
        </p:nvSpPr>
        <p:spPr bwMode="auto">
          <a:xfrm>
            <a:off x="685800" y="4343400"/>
            <a:ext cx="5486400" cy="41163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567" tIns="45283" rIns="90567" bIns="45283" numCol="1" anchor="t" anchorCtr="0" compatLnSpc="1">
            <a:prstTxWarp prst="textNoShape">
              <a:avLst/>
            </a:prstTxWarp>
          </a:bodyPr>
          <a:lstStyle/>
          <a:p>
            <a:pPr eaLnBrk="1" hangingPunct="1">
              <a:spcBef>
                <a:spcPct val="0"/>
              </a:spcBef>
            </a:pPr>
            <a:endParaRPr lang="en-US" altLang="en-US" dirty="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Rectangle 7">
            <a:extLst>
              <a:ext uri="{FF2B5EF4-FFF2-40B4-BE49-F238E27FC236}">
                <a16:creationId xmlns:a16="http://schemas.microsoft.com/office/drawing/2014/main" id="{2BB952EA-E57E-4033-A17C-83EFE02E962D}"/>
              </a:ext>
            </a:extLst>
          </p:cNvPr>
          <p:cNvSpPr txBox="1">
            <a:spLocks noGrp="1" noChangeArrowheads="1"/>
          </p:cNvSpPr>
          <p:nvPr/>
        </p:nvSpPr>
        <p:spPr bwMode="auto">
          <a:xfrm>
            <a:off x="3884613" y="8683625"/>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567" tIns="45283" rIns="90567" bIns="45283" anchor="b"/>
          <a:lstStyle>
            <a:lvl1pPr defTabSz="957263">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defTabSz="957263">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defTabSz="957263">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defTabSz="957263">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defTabSz="957263">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95726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95726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95726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95726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pPr>
            <a:fld id="{D4E2C00B-21B3-444B-B152-AD224F452E27}" type="slidenum">
              <a:rPr lang="en-US" altLang="en-US">
                <a:latin typeface="Arial" panose="020B0604020202020204" pitchFamily="34" charset="0"/>
              </a:rPr>
              <a:pPr algn="r" eaLnBrk="1" hangingPunct="1">
                <a:spcBef>
                  <a:spcPct val="0"/>
                </a:spcBef>
              </a:pPr>
              <a:t>65</a:t>
            </a:fld>
            <a:endParaRPr lang="en-US" altLang="en-US">
              <a:latin typeface="Arial" panose="020B0604020202020204" pitchFamily="34" charset="0"/>
            </a:endParaRPr>
          </a:p>
        </p:txBody>
      </p:sp>
      <p:sp>
        <p:nvSpPr>
          <p:cNvPr id="139266" name="Rectangle 2">
            <a:extLst>
              <a:ext uri="{FF2B5EF4-FFF2-40B4-BE49-F238E27FC236}">
                <a16:creationId xmlns:a16="http://schemas.microsoft.com/office/drawing/2014/main" id="{1148E4E9-B63A-4736-B557-364A566D7D96}"/>
              </a:ext>
            </a:extLst>
          </p:cNvPr>
          <p:cNvSpPr>
            <a:spLocks noGrp="1" noRot="1" noChangeAspect="1" noChangeArrowheads="1" noTextEdit="1"/>
          </p:cNvSpPr>
          <p:nvPr>
            <p:ph type="sldImg"/>
          </p:nvPr>
        </p:nvSpPr>
        <p:spPr bwMode="auto">
          <a:xfrm>
            <a:off x="1144588" y="684213"/>
            <a:ext cx="4570412"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9267" name="Rectangle 3">
            <a:extLst>
              <a:ext uri="{FF2B5EF4-FFF2-40B4-BE49-F238E27FC236}">
                <a16:creationId xmlns:a16="http://schemas.microsoft.com/office/drawing/2014/main" id="{737751BF-2178-40D3-98D7-0A21BCFCF220}"/>
              </a:ext>
            </a:extLst>
          </p:cNvPr>
          <p:cNvSpPr>
            <a:spLocks noGrp="1" noChangeArrowheads="1"/>
          </p:cNvSpPr>
          <p:nvPr>
            <p:ph type="body" idx="1"/>
          </p:nvPr>
        </p:nvSpPr>
        <p:spPr bwMode="auto">
          <a:xfrm>
            <a:off x="685800" y="4343400"/>
            <a:ext cx="5486400" cy="41163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567" tIns="45283" rIns="90567" bIns="45283" numCol="1" anchor="t" anchorCtr="0" compatLnSpc="1">
            <a:prstTxWarp prst="textNoShape">
              <a:avLst/>
            </a:prstTxWarp>
          </a:bodyPr>
          <a:lstStyle/>
          <a:p>
            <a:pPr eaLnBrk="1" hangingPunct="1">
              <a:spcBef>
                <a:spcPct val="0"/>
              </a:spcBef>
            </a:pPr>
            <a:endParaRPr lang="en-US" altLang="en-US" dirty="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Slide Image Placeholder 1">
            <a:extLst>
              <a:ext uri="{FF2B5EF4-FFF2-40B4-BE49-F238E27FC236}">
                <a16:creationId xmlns:a16="http://schemas.microsoft.com/office/drawing/2014/main" id="{CC37C6E4-CA0E-4206-BAD1-255F5BB9541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1314" name="Notes Placeholder 2">
            <a:extLst>
              <a:ext uri="{FF2B5EF4-FFF2-40B4-BE49-F238E27FC236}">
                <a16:creationId xmlns:a16="http://schemas.microsoft.com/office/drawing/2014/main" id="{C94EB191-FB84-436C-9A29-B2EA216FD4E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41315" name="Slide Number Placeholder 3">
            <a:extLst>
              <a:ext uri="{FF2B5EF4-FFF2-40B4-BE49-F238E27FC236}">
                <a16:creationId xmlns:a16="http://schemas.microsoft.com/office/drawing/2014/main" id="{2CD2E650-508C-471A-82B4-FBC2B7A8FDF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D2B74B60-7A28-4661-82A3-69B1D2B4CFD4}" type="slidenum">
              <a:rPr lang="en-US" altLang="en-US"/>
              <a:pPr>
                <a:spcBef>
                  <a:spcPct val="0"/>
                </a:spcBef>
              </a:pPr>
              <a:t>66</a:t>
            </a:fld>
            <a:endParaRPr lang="en-US" alt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Slide Image Placeholder 1">
            <a:extLst>
              <a:ext uri="{FF2B5EF4-FFF2-40B4-BE49-F238E27FC236}">
                <a16:creationId xmlns:a16="http://schemas.microsoft.com/office/drawing/2014/main" id="{E7B31EE7-79E2-4C3D-B156-7CB740AB282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62" name="Notes Placeholder 2">
            <a:extLst>
              <a:ext uri="{FF2B5EF4-FFF2-40B4-BE49-F238E27FC236}">
                <a16:creationId xmlns:a16="http://schemas.microsoft.com/office/drawing/2014/main" id="{A8EA6232-1705-486E-A09C-5027CADEB1C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43363" name="Slide Number Placeholder 3">
            <a:extLst>
              <a:ext uri="{FF2B5EF4-FFF2-40B4-BE49-F238E27FC236}">
                <a16:creationId xmlns:a16="http://schemas.microsoft.com/office/drawing/2014/main" id="{ABC1A769-8838-4795-BFE1-EA5B1A47CE9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4749454D-1E42-4F4D-880A-6E1D93FB3E4D}" type="slidenum">
              <a:rPr lang="en-US" altLang="en-US"/>
              <a:pPr>
                <a:spcBef>
                  <a:spcPct val="0"/>
                </a:spcBef>
              </a:pPr>
              <a:t>67</a:t>
            </a:fld>
            <a:endParaRPr lang="en-US" alt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Slide Image Placeholder 1">
            <a:extLst>
              <a:ext uri="{FF2B5EF4-FFF2-40B4-BE49-F238E27FC236}">
                <a16:creationId xmlns:a16="http://schemas.microsoft.com/office/drawing/2014/main" id="{EEDC95F8-4C47-4464-97B4-4C118214851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5410" name="Notes Placeholder 2">
            <a:extLst>
              <a:ext uri="{FF2B5EF4-FFF2-40B4-BE49-F238E27FC236}">
                <a16:creationId xmlns:a16="http://schemas.microsoft.com/office/drawing/2014/main" id="{A42114E1-8282-4685-9757-AFC302BE26B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Slide Image Placeholder 1">
            <a:extLst>
              <a:ext uri="{FF2B5EF4-FFF2-40B4-BE49-F238E27FC236}">
                <a16:creationId xmlns:a16="http://schemas.microsoft.com/office/drawing/2014/main" id="{42AE26E5-FB24-47E8-9D9D-C92514CA6B2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9506" name="Notes Placeholder 2">
            <a:extLst>
              <a:ext uri="{FF2B5EF4-FFF2-40B4-BE49-F238E27FC236}">
                <a16:creationId xmlns:a16="http://schemas.microsoft.com/office/drawing/2014/main" id="{62548155-8881-49FC-B8AA-5EAF6A66EB6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49507" name="Slide Number Placeholder 3">
            <a:extLst>
              <a:ext uri="{FF2B5EF4-FFF2-40B4-BE49-F238E27FC236}">
                <a16:creationId xmlns:a16="http://schemas.microsoft.com/office/drawing/2014/main" id="{D6E9C589-2168-4629-9ACC-9C6E31CF3FA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A80C6729-56B7-40F6-82BF-A1B4BD416B83}" type="slidenum">
              <a:rPr lang="en-US" altLang="en-US"/>
              <a:pPr/>
              <a:t>69</a:t>
            </a:fld>
            <a:endParaRPr lang="en-US" alt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Shape 158"/>
          <p:cNvSpPr txBox="1">
            <a:spLocks noGrp="1"/>
          </p:cNvSpPr>
          <p:nvPr>
            <p:ph type="body" idx="1"/>
          </p:nvPr>
        </p:nvSpPr>
        <p:spPr>
          <a:xfrm>
            <a:off x="710556" y="4459836"/>
            <a:ext cx="5681363" cy="4225433"/>
          </a:xfrm>
          <a:prstGeom prst="rect">
            <a:avLst/>
          </a:prstGeom>
          <a:noFill/>
          <a:ln>
            <a:noFill/>
          </a:ln>
        </p:spPr>
        <p:txBody>
          <a:bodyPr lIns="89121" tIns="89121" rIns="89121" bIns="89121" anchor="t" anchorCtr="0">
            <a:noAutofit/>
          </a:bodyPr>
          <a:lstStyle/>
          <a:p>
            <a:pPr>
              <a:spcBef>
                <a:spcPts val="0"/>
              </a:spcBef>
              <a:buSzPct val="25000"/>
            </a:pPr>
            <a:r>
              <a:rPr lang="en-US" dirty="0"/>
              <a:t>Define these terms clearly</a:t>
            </a:r>
          </a:p>
        </p:txBody>
      </p:sp>
      <p:sp>
        <p:nvSpPr>
          <p:cNvPr id="159" name="Shape 159"/>
          <p:cNvSpPr>
            <a:spLocks noGrp="1" noRot="1" noChangeAspect="1"/>
          </p:cNvSpPr>
          <p:nvPr>
            <p:ph type="sldImg" idx="2"/>
          </p:nvPr>
        </p:nvSpPr>
        <p:spPr>
          <a:xfrm>
            <a:off x="1203325" y="703263"/>
            <a:ext cx="4695825" cy="35210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3325" y="703263"/>
            <a:ext cx="4695825" cy="3521075"/>
          </a:xfrm>
        </p:spPr>
      </p:sp>
      <p:sp>
        <p:nvSpPr>
          <p:cNvPr id="3" name="Notes Placeholder 2"/>
          <p:cNvSpPr>
            <a:spLocks noGrp="1"/>
          </p:cNvSpPr>
          <p:nvPr>
            <p:ph type="body" idx="1"/>
          </p:nvPr>
        </p:nvSpPr>
        <p:spPr/>
        <p:txBody>
          <a:bodyPr/>
          <a:lstStyle/>
          <a:p>
            <a:r>
              <a:rPr lang="en-US" dirty="0"/>
              <a:t>Objective, measurable and observable</a:t>
            </a:r>
          </a:p>
          <a:p>
            <a:endParaRPr lang="en-US" dirty="0"/>
          </a:p>
          <a:p>
            <a:r>
              <a:rPr lang="en-US" dirty="0"/>
              <a:t>Emphasize that understanding of function is a working hypothesis—data collection is ongoing</a:t>
            </a:r>
          </a:p>
        </p:txBody>
      </p:sp>
      <p:sp>
        <p:nvSpPr>
          <p:cNvPr id="4" name="Slide Number Placeholder 3"/>
          <p:cNvSpPr>
            <a:spLocks noGrp="1"/>
          </p:cNvSpPr>
          <p:nvPr>
            <p:ph type="sldNum" idx="12"/>
          </p:nvPr>
        </p:nvSpPr>
        <p:spPr/>
        <p:txBody>
          <a:bodyPr/>
          <a:lstStyle/>
          <a:p>
            <a:pPr algn="r">
              <a:buClr>
                <a:schemeClr val="dk1"/>
              </a:buClr>
              <a:buSzPct val="25000"/>
            </a:pPr>
            <a:fld id="{00000000-1234-1234-1234-123412341234}" type="slidenum">
              <a:rPr lang="en-US" sz="1200">
                <a:solidFill>
                  <a:schemeClr val="dk1"/>
                </a:solidFill>
              </a:rPr>
              <a:pPr algn="r">
                <a:buClr>
                  <a:schemeClr val="dk1"/>
                </a:buClr>
                <a:buSzPct val="25000"/>
              </a:pPr>
              <a:t>71</a:t>
            </a:fld>
            <a:endParaRPr lang="en-US" sz="1200">
              <a:solidFill>
                <a:schemeClr val="dk1"/>
              </a:solidFill>
            </a:endParaRPr>
          </a:p>
        </p:txBody>
      </p:sp>
    </p:spTree>
    <p:extLst>
      <p:ext uri="{BB962C8B-B14F-4D97-AF65-F5344CB8AC3E}">
        <p14:creationId xmlns:p14="http://schemas.microsoft.com/office/powerpoint/2010/main" val="192127418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Shape 190"/>
          <p:cNvSpPr txBox="1">
            <a:spLocks noGrp="1"/>
          </p:cNvSpPr>
          <p:nvPr>
            <p:ph type="body" idx="1"/>
          </p:nvPr>
        </p:nvSpPr>
        <p:spPr>
          <a:xfrm>
            <a:off x="710556" y="4459836"/>
            <a:ext cx="5681363" cy="4225433"/>
          </a:xfrm>
          <a:prstGeom prst="rect">
            <a:avLst/>
          </a:prstGeom>
          <a:noFill/>
          <a:ln>
            <a:noFill/>
          </a:ln>
        </p:spPr>
        <p:txBody>
          <a:bodyPr lIns="89121" tIns="89121" rIns="89121" bIns="89121" anchor="t" anchorCtr="0">
            <a:noAutofit/>
          </a:bodyPr>
          <a:lstStyle/>
          <a:p>
            <a:pPr>
              <a:spcBef>
                <a:spcPts val="0"/>
              </a:spcBef>
              <a:buSzPct val="25000"/>
            </a:pPr>
            <a:endParaRPr lang="en-US" dirty="0"/>
          </a:p>
        </p:txBody>
      </p:sp>
      <p:sp>
        <p:nvSpPr>
          <p:cNvPr id="191" name="Shape 191"/>
          <p:cNvSpPr>
            <a:spLocks noGrp="1" noRot="1" noChangeAspect="1"/>
          </p:cNvSpPr>
          <p:nvPr>
            <p:ph type="sldImg" idx="2"/>
          </p:nvPr>
        </p:nvSpPr>
        <p:spPr>
          <a:xfrm>
            <a:off x="1203325" y="703263"/>
            <a:ext cx="4695825" cy="35210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47" name="Google Shape;147;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Shape 215"/>
          <p:cNvSpPr txBox="1">
            <a:spLocks noGrp="1"/>
          </p:cNvSpPr>
          <p:nvPr>
            <p:ph type="body" idx="1"/>
          </p:nvPr>
        </p:nvSpPr>
        <p:spPr>
          <a:xfrm>
            <a:off x="710556" y="4459836"/>
            <a:ext cx="5681363" cy="4225433"/>
          </a:xfrm>
          <a:prstGeom prst="rect">
            <a:avLst/>
          </a:prstGeom>
          <a:noFill/>
          <a:ln>
            <a:noFill/>
          </a:ln>
        </p:spPr>
        <p:txBody>
          <a:bodyPr lIns="89121" tIns="89121" rIns="89121" bIns="89121" anchor="t" anchorCtr="0">
            <a:noAutofit/>
          </a:bodyPr>
          <a:lstStyle/>
          <a:p>
            <a:pPr>
              <a:spcBef>
                <a:spcPts val="0"/>
              </a:spcBef>
              <a:buSzPct val="25000"/>
            </a:pPr>
            <a:endParaRPr lang="en-US" dirty="0"/>
          </a:p>
        </p:txBody>
      </p:sp>
      <p:sp>
        <p:nvSpPr>
          <p:cNvPr id="216" name="Shape 216"/>
          <p:cNvSpPr>
            <a:spLocks noGrp="1" noRot="1" noChangeAspect="1"/>
          </p:cNvSpPr>
          <p:nvPr>
            <p:ph type="sldImg" idx="2"/>
          </p:nvPr>
        </p:nvSpPr>
        <p:spPr>
          <a:xfrm>
            <a:off x="1203325" y="703263"/>
            <a:ext cx="4695825" cy="35210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3325" y="703263"/>
            <a:ext cx="4695825" cy="3521075"/>
          </a:xfrm>
        </p:spPr>
      </p:sp>
      <p:sp>
        <p:nvSpPr>
          <p:cNvPr id="3" name="Notes Placeholder 2"/>
          <p:cNvSpPr>
            <a:spLocks noGrp="1"/>
          </p:cNvSpPr>
          <p:nvPr>
            <p:ph type="body" idx="1"/>
          </p:nvPr>
        </p:nvSpPr>
        <p:spPr/>
        <p:txBody>
          <a:bodyPr/>
          <a:lstStyle/>
          <a:p>
            <a:r>
              <a:rPr lang="en-US" dirty="0"/>
              <a:t>Objective, measurable and observable</a:t>
            </a:r>
          </a:p>
          <a:p>
            <a:endParaRPr lang="en-US" dirty="0"/>
          </a:p>
          <a:p>
            <a:r>
              <a:rPr lang="en-US" dirty="0"/>
              <a:t>Emphasize that understanding of function is a working hypothesis—data collection is ongoing</a:t>
            </a:r>
          </a:p>
          <a:p>
            <a:endParaRPr lang="en-US" dirty="0"/>
          </a:p>
          <a:p>
            <a:endParaRPr lang="en-US" dirty="0"/>
          </a:p>
          <a:p>
            <a:r>
              <a:rPr lang="en-US" dirty="0"/>
              <a:t>ALSO CONSIDER: Adult behavior can be tracked/considered in this format too! (Probably not time for that discussion in this webinar).</a:t>
            </a:r>
          </a:p>
        </p:txBody>
      </p:sp>
      <p:sp>
        <p:nvSpPr>
          <p:cNvPr id="4" name="Slide Number Placeholder 3"/>
          <p:cNvSpPr>
            <a:spLocks noGrp="1"/>
          </p:cNvSpPr>
          <p:nvPr>
            <p:ph type="sldNum" idx="12"/>
          </p:nvPr>
        </p:nvSpPr>
        <p:spPr/>
        <p:txBody>
          <a:bodyPr/>
          <a:lstStyle/>
          <a:p>
            <a:pPr algn="r">
              <a:buClr>
                <a:schemeClr val="dk1"/>
              </a:buClr>
              <a:buSzPct val="25000"/>
            </a:pPr>
            <a:fld id="{00000000-1234-1234-1234-123412341234}" type="slidenum">
              <a:rPr lang="en-US" sz="1200">
                <a:solidFill>
                  <a:schemeClr val="dk1"/>
                </a:solidFill>
              </a:rPr>
              <a:pPr algn="r">
                <a:buClr>
                  <a:schemeClr val="dk1"/>
                </a:buClr>
                <a:buSzPct val="25000"/>
              </a:pPr>
              <a:t>74</a:t>
            </a:fld>
            <a:endParaRPr lang="en-US" sz="1200">
              <a:solidFill>
                <a:schemeClr val="dk1"/>
              </a:solidFill>
            </a:endParaRPr>
          </a:p>
        </p:txBody>
      </p:sp>
    </p:spTree>
    <p:extLst>
      <p:ext uri="{BB962C8B-B14F-4D97-AF65-F5344CB8AC3E}">
        <p14:creationId xmlns:p14="http://schemas.microsoft.com/office/powerpoint/2010/main" val="292915729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Shape 247"/>
          <p:cNvSpPr txBox="1">
            <a:spLocks noGrp="1"/>
          </p:cNvSpPr>
          <p:nvPr>
            <p:ph type="body" idx="1"/>
          </p:nvPr>
        </p:nvSpPr>
        <p:spPr>
          <a:xfrm>
            <a:off x="710556" y="4459836"/>
            <a:ext cx="5681363" cy="4225433"/>
          </a:xfrm>
          <a:prstGeom prst="rect">
            <a:avLst/>
          </a:prstGeom>
          <a:noFill/>
          <a:ln>
            <a:noFill/>
          </a:ln>
        </p:spPr>
        <p:txBody>
          <a:bodyPr lIns="89121" tIns="89121" rIns="89121" bIns="89121" anchor="t" anchorCtr="0">
            <a:noAutofit/>
          </a:bodyPr>
          <a:lstStyle/>
          <a:p>
            <a:pPr>
              <a:spcBef>
                <a:spcPts val="0"/>
              </a:spcBef>
              <a:buSzPct val="25000"/>
            </a:pPr>
            <a:endParaRPr lang="en-US" dirty="0"/>
          </a:p>
        </p:txBody>
      </p:sp>
      <p:sp>
        <p:nvSpPr>
          <p:cNvPr id="248" name="Shape 248"/>
          <p:cNvSpPr>
            <a:spLocks noGrp="1" noRot="1" noChangeAspect="1"/>
          </p:cNvSpPr>
          <p:nvPr>
            <p:ph type="sldImg" idx="2"/>
          </p:nvPr>
        </p:nvSpPr>
        <p:spPr>
          <a:xfrm>
            <a:off x="1203325" y="703263"/>
            <a:ext cx="4695825" cy="35210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Slide Image Placeholder 1">
            <a:extLst>
              <a:ext uri="{FF2B5EF4-FFF2-40B4-BE49-F238E27FC236}">
                <a16:creationId xmlns:a16="http://schemas.microsoft.com/office/drawing/2014/main" id="{EEDC95F8-4C47-4464-97B4-4C118214851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5410" name="Notes Placeholder 2">
            <a:extLst>
              <a:ext uri="{FF2B5EF4-FFF2-40B4-BE49-F238E27FC236}">
                <a16:creationId xmlns:a16="http://schemas.microsoft.com/office/drawing/2014/main" id="{A42114E1-8282-4685-9757-AFC302BE26B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Tree>
    <p:extLst>
      <p:ext uri="{BB962C8B-B14F-4D97-AF65-F5344CB8AC3E}">
        <p14:creationId xmlns:p14="http://schemas.microsoft.com/office/powerpoint/2010/main" val="317995063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Slide Image Placeholder 1">
            <a:extLst>
              <a:ext uri="{FF2B5EF4-FFF2-40B4-BE49-F238E27FC236}">
                <a16:creationId xmlns:a16="http://schemas.microsoft.com/office/drawing/2014/main" id="{423AD717-975F-4FC1-B8E4-BF40B094196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7698" name="Notes Placeholder 2">
            <a:extLst>
              <a:ext uri="{FF2B5EF4-FFF2-40B4-BE49-F238E27FC236}">
                <a16:creationId xmlns:a16="http://schemas.microsoft.com/office/drawing/2014/main" id="{D3202430-8F49-45E1-9419-7A4E71D0B9B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57699" name="Slide Number Placeholder 3">
            <a:extLst>
              <a:ext uri="{FF2B5EF4-FFF2-40B4-BE49-F238E27FC236}">
                <a16:creationId xmlns:a16="http://schemas.microsoft.com/office/drawing/2014/main" id="{9F633DA8-62F9-4244-8867-D52E6A028AA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70246CCA-C3BC-4167-94E3-94390C18A986}" type="slidenum">
              <a:rPr lang="en-US" altLang="en-US"/>
              <a:pPr>
                <a:spcBef>
                  <a:spcPct val="0"/>
                </a:spcBef>
              </a:pPr>
              <a:t>77</a:t>
            </a:fld>
            <a:endParaRPr lang="en-US" altLang="en-US"/>
          </a:p>
        </p:txBody>
      </p:sp>
    </p:spTree>
    <p:extLst>
      <p:ext uri="{BB962C8B-B14F-4D97-AF65-F5344CB8AC3E}">
        <p14:creationId xmlns:p14="http://schemas.microsoft.com/office/powerpoint/2010/main" val="128493146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Slide Image Placeholder 1">
            <a:extLst>
              <a:ext uri="{FF2B5EF4-FFF2-40B4-BE49-F238E27FC236}">
                <a16:creationId xmlns:a16="http://schemas.microsoft.com/office/drawing/2014/main" id="{D54BCEC4-C528-4DCB-BE42-914ABC19A30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2098" name="Notes Placeholder 2">
            <a:extLst>
              <a:ext uri="{FF2B5EF4-FFF2-40B4-BE49-F238E27FC236}">
                <a16:creationId xmlns:a16="http://schemas.microsoft.com/office/drawing/2014/main" id="{8E265D56-0925-485E-A849-1E268179E67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32099" name="Slide Number Placeholder 3">
            <a:extLst>
              <a:ext uri="{FF2B5EF4-FFF2-40B4-BE49-F238E27FC236}">
                <a16:creationId xmlns:a16="http://schemas.microsoft.com/office/drawing/2014/main" id="{39296FFE-B7E7-4EA1-AC86-8C1A30F46A7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24A9F426-12B5-46FD-A8C4-829216A415B1}" type="slidenum">
              <a:rPr lang="en-US" altLang="en-US"/>
              <a:pPr>
                <a:spcBef>
                  <a:spcPct val="0"/>
                </a:spcBef>
              </a:pPr>
              <a:t>78</a:t>
            </a:fld>
            <a:endParaRPr lang="en-US" alt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Slide Image Placeholder 1">
            <a:extLst>
              <a:ext uri="{FF2B5EF4-FFF2-40B4-BE49-F238E27FC236}">
                <a16:creationId xmlns:a16="http://schemas.microsoft.com/office/drawing/2014/main" id="{666C3436-CC52-48DE-8282-F9E46DC0043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4146" name="Notes Placeholder 2">
            <a:extLst>
              <a:ext uri="{FF2B5EF4-FFF2-40B4-BE49-F238E27FC236}">
                <a16:creationId xmlns:a16="http://schemas.microsoft.com/office/drawing/2014/main" id="{68907E59-33E6-4A90-9A12-E9B751AFDCF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34147" name="Slide Number Placeholder 3">
            <a:extLst>
              <a:ext uri="{FF2B5EF4-FFF2-40B4-BE49-F238E27FC236}">
                <a16:creationId xmlns:a16="http://schemas.microsoft.com/office/drawing/2014/main" id="{6C6B8DE9-39A3-420A-8B6D-B882AE7B101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FB025347-6C9B-4431-92AD-781E70027294}" type="slidenum">
              <a:rPr lang="en-US" altLang="en-US"/>
              <a:pPr/>
              <a:t>79</a:t>
            </a:fld>
            <a:endParaRPr lang="en-US" alt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Slide Image Placeholder 1">
            <a:extLst>
              <a:ext uri="{FF2B5EF4-FFF2-40B4-BE49-F238E27FC236}">
                <a16:creationId xmlns:a16="http://schemas.microsoft.com/office/drawing/2014/main" id="{FC74B288-CA48-4680-A232-D4F5319969C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2338" name="Notes Placeholder 2">
            <a:extLst>
              <a:ext uri="{FF2B5EF4-FFF2-40B4-BE49-F238E27FC236}">
                <a16:creationId xmlns:a16="http://schemas.microsoft.com/office/drawing/2014/main" id="{0511BE17-60A5-495E-8F8D-DC83AF7F89C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42339" name="Slide Number Placeholder 3">
            <a:extLst>
              <a:ext uri="{FF2B5EF4-FFF2-40B4-BE49-F238E27FC236}">
                <a16:creationId xmlns:a16="http://schemas.microsoft.com/office/drawing/2014/main" id="{4FCAC6D4-7799-4DED-9870-CB8DB983350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89CFB90D-1AB8-4A05-9092-20F031581D7C}" type="slidenum">
              <a:rPr lang="en-US" altLang="en-US"/>
              <a:pPr/>
              <a:t>80</a:t>
            </a:fld>
            <a:endParaRPr lang="en-US" altLang="en-US"/>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Slide Image Placeholder 1">
            <a:extLst>
              <a:ext uri="{FF2B5EF4-FFF2-40B4-BE49-F238E27FC236}">
                <a16:creationId xmlns:a16="http://schemas.microsoft.com/office/drawing/2014/main" id="{EC361AC9-6388-4AA9-817D-B45A4EF8115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2" name="Notes Placeholder 2">
            <a:extLst>
              <a:ext uri="{FF2B5EF4-FFF2-40B4-BE49-F238E27FC236}">
                <a16:creationId xmlns:a16="http://schemas.microsoft.com/office/drawing/2014/main" id="{B922FC35-25DB-4BDC-A927-0FEB5AEA459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38243" name="Slide Number Placeholder 3">
            <a:extLst>
              <a:ext uri="{FF2B5EF4-FFF2-40B4-BE49-F238E27FC236}">
                <a16:creationId xmlns:a16="http://schemas.microsoft.com/office/drawing/2014/main" id="{61FEFFA7-4385-427A-A85B-8EB1783342A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4A189740-486F-4C0C-B201-559D44105D69}" type="slidenum">
              <a:rPr lang="en-US" altLang="en-US"/>
              <a:pPr/>
              <a:t>81</a:t>
            </a:fld>
            <a:endParaRPr lang="en-US" altLang="en-US"/>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Slide Image Placeholder 1">
            <a:extLst>
              <a:ext uri="{FF2B5EF4-FFF2-40B4-BE49-F238E27FC236}">
                <a16:creationId xmlns:a16="http://schemas.microsoft.com/office/drawing/2014/main" id="{6DA9F6C1-972F-4FD7-96C8-A1593B82A82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0290" name="Notes Placeholder 2">
            <a:extLst>
              <a:ext uri="{FF2B5EF4-FFF2-40B4-BE49-F238E27FC236}">
                <a16:creationId xmlns:a16="http://schemas.microsoft.com/office/drawing/2014/main" id="{C73069DC-9CA7-49BF-B879-AD4A7D3322A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Importance of baseline information for setting goals</a:t>
            </a:r>
          </a:p>
        </p:txBody>
      </p:sp>
      <p:sp>
        <p:nvSpPr>
          <p:cNvPr id="140291" name="Slide Number Placeholder 3">
            <a:extLst>
              <a:ext uri="{FF2B5EF4-FFF2-40B4-BE49-F238E27FC236}">
                <a16:creationId xmlns:a16="http://schemas.microsoft.com/office/drawing/2014/main" id="{FD3CF23E-4F1F-478D-AE7E-DD1DACEA086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D824DD43-9FF4-4D49-B205-F6F860DDF5BD}" type="slidenum">
              <a:rPr lang="en-US" altLang="en-US"/>
              <a:pPr/>
              <a:t>82</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8</a:t>
            </a:fld>
            <a:endParaRPr sz="1200">
              <a:solidFill>
                <a:schemeClr val="dk1"/>
              </a:solidFill>
              <a:latin typeface="Calibri"/>
              <a:ea typeface="Calibri"/>
              <a:cs typeface="Calibri"/>
              <a:sym typeface="Calibri"/>
            </a:endParaRPr>
          </a:p>
        </p:txBody>
      </p:sp>
      <p:sp>
        <p:nvSpPr>
          <p:cNvPr id="161" name="Google Shape;161;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62" name="Google Shape;162;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Amy</a:t>
            </a:r>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Slide Image Placeholder 1">
            <a:extLst>
              <a:ext uri="{FF2B5EF4-FFF2-40B4-BE49-F238E27FC236}">
                <a16:creationId xmlns:a16="http://schemas.microsoft.com/office/drawing/2014/main" id="{A2EA01A7-2B84-4706-A3C2-D947BC272F7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1554" name="Notes Placeholder 2">
            <a:extLst>
              <a:ext uri="{FF2B5EF4-FFF2-40B4-BE49-F238E27FC236}">
                <a16:creationId xmlns:a16="http://schemas.microsoft.com/office/drawing/2014/main" id="{5F676E7D-CA2A-4B71-8318-51D21A1C1F7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51555" name="Slide Number Placeholder 3">
            <a:extLst>
              <a:ext uri="{FF2B5EF4-FFF2-40B4-BE49-F238E27FC236}">
                <a16:creationId xmlns:a16="http://schemas.microsoft.com/office/drawing/2014/main" id="{6D2F1B3E-043D-48F6-9C9C-F49303977DF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23B4B0A1-031C-41C9-9475-1B4084F617CE}" type="slidenum">
              <a:rPr lang="en-US" altLang="en-US"/>
              <a:pPr>
                <a:spcBef>
                  <a:spcPct val="0"/>
                </a:spcBef>
              </a:pPr>
              <a:t>83</a:t>
            </a:fld>
            <a:endParaRPr lang="en-US" altLang="en-US"/>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Slide Image Placeholder 1">
            <a:extLst>
              <a:ext uri="{FF2B5EF4-FFF2-40B4-BE49-F238E27FC236}">
                <a16:creationId xmlns:a16="http://schemas.microsoft.com/office/drawing/2014/main" id="{BE6E213D-6765-4C6B-A53A-9583445B837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02" name="Notes Placeholder 2">
            <a:extLst>
              <a:ext uri="{FF2B5EF4-FFF2-40B4-BE49-F238E27FC236}">
                <a16:creationId xmlns:a16="http://schemas.microsoft.com/office/drawing/2014/main" id="{496DF669-B16F-44FA-A68C-5796CC44FF5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53603" name="Slide Number Placeholder 3">
            <a:extLst>
              <a:ext uri="{FF2B5EF4-FFF2-40B4-BE49-F238E27FC236}">
                <a16:creationId xmlns:a16="http://schemas.microsoft.com/office/drawing/2014/main" id="{B001F02E-BC70-4CA9-9E9E-18EEDDB598A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3F6CF8F7-831E-47E0-A11B-206EAE26F2FF}" type="slidenum">
              <a:rPr lang="en-US" altLang="en-US"/>
              <a:pPr>
                <a:spcBef>
                  <a:spcPct val="0"/>
                </a:spcBef>
              </a:pPr>
              <a:t>84</a:t>
            </a:fld>
            <a:endParaRPr lang="en-US" altLang="en-US"/>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Rectangle 7">
            <a:extLst>
              <a:ext uri="{FF2B5EF4-FFF2-40B4-BE49-F238E27FC236}">
                <a16:creationId xmlns:a16="http://schemas.microsoft.com/office/drawing/2014/main" id="{EDD2D860-38A3-4ED0-9019-C91CA1C4861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EE47B3C1-1F74-4234-8049-FE1E6E9871A2}" type="slidenum">
              <a:rPr lang="en-US" altLang="en-US"/>
              <a:pPr>
                <a:spcBef>
                  <a:spcPct val="0"/>
                </a:spcBef>
              </a:pPr>
              <a:t>85</a:t>
            </a:fld>
            <a:endParaRPr lang="en-US" altLang="en-US"/>
          </a:p>
        </p:txBody>
      </p:sp>
      <p:sp>
        <p:nvSpPr>
          <p:cNvPr id="155650" name="Rectangle 2">
            <a:extLst>
              <a:ext uri="{FF2B5EF4-FFF2-40B4-BE49-F238E27FC236}">
                <a16:creationId xmlns:a16="http://schemas.microsoft.com/office/drawing/2014/main" id="{385E33F9-7E99-4E1C-ACDD-0057477198E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5651" name="Rectangle 3">
            <a:extLst>
              <a:ext uri="{FF2B5EF4-FFF2-40B4-BE49-F238E27FC236}">
                <a16:creationId xmlns:a16="http://schemas.microsoft.com/office/drawing/2014/main" id="{47F12467-5032-46C5-8DD3-98DD4CAD924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Slide Image Placeholder 1">
            <a:extLst>
              <a:ext uri="{FF2B5EF4-FFF2-40B4-BE49-F238E27FC236}">
                <a16:creationId xmlns:a16="http://schemas.microsoft.com/office/drawing/2014/main" id="{423AD717-975F-4FC1-B8E4-BF40B094196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7698" name="Notes Placeholder 2">
            <a:extLst>
              <a:ext uri="{FF2B5EF4-FFF2-40B4-BE49-F238E27FC236}">
                <a16:creationId xmlns:a16="http://schemas.microsoft.com/office/drawing/2014/main" id="{D3202430-8F49-45E1-9419-7A4E71D0B9B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57699" name="Slide Number Placeholder 3">
            <a:extLst>
              <a:ext uri="{FF2B5EF4-FFF2-40B4-BE49-F238E27FC236}">
                <a16:creationId xmlns:a16="http://schemas.microsoft.com/office/drawing/2014/main" id="{9F633DA8-62F9-4244-8867-D52E6A028AA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70246CCA-C3BC-4167-94E3-94390C18A986}" type="slidenum">
              <a:rPr lang="en-US" altLang="en-US"/>
              <a:pPr>
                <a:spcBef>
                  <a:spcPct val="0"/>
                </a:spcBef>
              </a:pPr>
              <a:t>86</a:t>
            </a:fld>
            <a:endParaRPr lang="en-US" altLang="en-US"/>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Slide Image Placeholder 1">
            <a:extLst>
              <a:ext uri="{FF2B5EF4-FFF2-40B4-BE49-F238E27FC236}">
                <a16:creationId xmlns:a16="http://schemas.microsoft.com/office/drawing/2014/main" id="{A3D2CCB2-CA3D-43A9-860A-6A65B2AD58C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9746" name="Notes Placeholder 2">
            <a:extLst>
              <a:ext uri="{FF2B5EF4-FFF2-40B4-BE49-F238E27FC236}">
                <a16:creationId xmlns:a16="http://schemas.microsoft.com/office/drawing/2014/main" id="{5D5CBF74-49B5-4820-AB6F-69BFCBA10C3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59747" name="Slide Number Placeholder 3">
            <a:extLst>
              <a:ext uri="{FF2B5EF4-FFF2-40B4-BE49-F238E27FC236}">
                <a16:creationId xmlns:a16="http://schemas.microsoft.com/office/drawing/2014/main" id="{3B20FBD2-5349-498C-A8CD-604A4162E70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9D946E74-BA5E-4044-B046-6CFCDA3EDC17}" type="slidenum">
              <a:rPr lang="en-US" altLang="en-US"/>
              <a:pPr>
                <a:spcBef>
                  <a:spcPct val="0"/>
                </a:spcBef>
              </a:pPr>
              <a:t>87</a:t>
            </a:fld>
            <a:endParaRPr lang="en-US" altLang="en-US"/>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Slide Image Placeholder 1">
            <a:extLst>
              <a:ext uri="{FF2B5EF4-FFF2-40B4-BE49-F238E27FC236}">
                <a16:creationId xmlns:a16="http://schemas.microsoft.com/office/drawing/2014/main" id="{BFF8F964-4955-4CD9-A397-BFA55BCC8C6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1794" name="Notes Placeholder 2">
            <a:extLst>
              <a:ext uri="{FF2B5EF4-FFF2-40B4-BE49-F238E27FC236}">
                <a16:creationId xmlns:a16="http://schemas.microsoft.com/office/drawing/2014/main" id="{90CF0D35-C16A-4B2B-A124-ADB6D6E30A2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61795" name="Slide Number Placeholder 3">
            <a:extLst>
              <a:ext uri="{FF2B5EF4-FFF2-40B4-BE49-F238E27FC236}">
                <a16:creationId xmlns:a16="http://schemas.microsoft.com/office/drawing/2014/main" id="{753E22E3-F8EC-4A68-810F-F2EDC2686EA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4AB32E33-4429-48A1-AC4C-E2C8BD1AB3B5}" type="slidenum">
              <a:rPr lang="en-US" altLang="en-US"/>
              <a:pPr>
                <a:spcBef>
                  <a:spcPct val="0"/>
                </a:spcBef>
              </a:pPr>
              <a:t>88</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69" name="Google Shape;169;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Amy</a:t>
            </a:r>
            <a:endParaRPr/>
          </a:p>
        </p:txBody>
      </p:sp>
      <p:sp>
        <p:nvSpPr>
          <p:cNvPr id="170" name="Google Shape;170;p1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9</a:t>
            </a:fld>
            <a:endParaRPr sz="1200">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7" name="Google Shape;17;p2"/>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8" name="Google Shape;18;p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sz="1200" b="0" i="0" u="none" strike="noStrike" cap="none">
                <a:solidFill>
                  <a:srgbClr val="8D8D8F"/>
                </a:solidFill>
                <a:latin typeface="Calibri"/>
                <a:ea typeface="Calibri"/>
                <a:cs typeface="Calibri"/>
                <a:sym typeface="Calibri"/>
              </a:defRPr>
            </a:lvl1pPr>
            <a:lvl2pPr marL="0" lvl="1" indent="0" algn="r">
              <a:spcBef>
                <a:spcPts val="0"/>
              </a:spcBef>
              <a:spcAft>
                <a:spcPts val="0"/>
              </a:spcAft>
              <a:buNone/>
              <a:defRPr sz="1200" b="0" i="0" u="none" strike="noStrike" cap="none">
                <a:solidFill>
                  <a:srgbClr val="8D8D8F"/>
                </a:solidFill>
                <a:latin typeface="Calibri"/>
                <a:ea typeface="Calibri"/>
                <a:cs typeface="Calibri"/>
                <a:sym typeface="Calibri"/>
              </a:defRPr>
            </a:lvl2pPr>
            <a:lvl3pPr marL="0" lvl="2" indent="0" algn="r">
              <a:spcBef>
                <a:spcPts val="0"/>
              </a:spcBef>
              <a:spcAft>
                <a:spcPts val="0"/>
              </a:spcAft>
              <a:buNone/>
              <a:defRPr sz="1200" b="0" i="0" u="none" strike="noStrike" cap="none">
                <a:solidFill>
                  <a:srgbClr val="8D8D8F"/>
                </a:solidFill>
                <a:latin typeface="Calibri"/>
                <a:ea typeface="Calibri"/>
                <a:cs typeface="Calibri"/>
                <a:sym typeface="Calibri"/>
              </a:defRPr>
            </a:lvl3pPr>
            <a:lvl4pPr marL="0" lvl="3" indent="0" algn="r">
              <a:spcBef>
                <a:spcPts val="0"/>
              </a:spcBef>
              <a:spcAft>
                <a:spcPts val="0"/>
              </a:spcAft>
              <a:buNone/>
              <a:defRPr sz="1200" b="0" i="0" u="none" strike="noStrike" cap="none">
                <a:solidFill>
                  <a:srgbClr val="8D8D8F"/>
                </a:solidFill>
                <a:latin typeface="Calibri"/>
                <a:ea typeface="Calibri"/>
                <a:cs typeface="Calibri"/>
                <a:sym typeface="Calibri"/>
              </a:defRPr>
            </a:lvl4pPr>
            <a:lvl5pPr marL="0" lvl="4" indent="0" algn="r">
              <a:spcBef>
                <a:spcPts val="0"/>
              </a:spcBef>
              <a:spcAft>
                <a:spcPts val="0"/>
              </a:spcAft>
              <a:buNone/>
              <a:defRPr sz="1200" b="0" i="0" u="none" strike="noStrike" cap="none">
                <a:solidFill>
                  <a:srgbClr val="8D8D8F"/>
                </a:solidFill>
                <a:latin typeface="Calibri"/>
                <a:ea typeface="Calibri"/>
                <a:cs typeface="Calibri"/>
                <a:sym typeface="Calibri"/>
              </a:defRPr>
            </a:lvl5pPr>
            <a:lvl6pPr marL="0" lvl="5" indent="0" algn="r">
              <a:spcBef>
                <a:spcPts val="0"/>
              </a:spcBef>
              <a:spcAft>
                <a:spcPts val="0"/>
              </a:spcAft>
              <a:buNone/>
              <a:defRPr sz="1200" b="0" i="0" u="none" strike="noStrike" cap="none">
                <a:solidFill>
                  <a:srgbClr val="8D8D8F"/>
                </a:solidFill>
                <a:latin typeface="Calibri"/>
                <a:ea typeface="Calibri"/>
                <a:cs typeface="Calibri"/>
                <a:sym typeface="Calibri"/>
              </a:defRPr>
            </a:lvl6pPr>
            <a:lvl7pPr marL="0" lvl="6" indent="0" algn="r">
              <a:spcBef>
                <a:spcPts val="0"/>
              </a:spcBef>
              <a:spcAft>
                <a:spcPts val="0"/>
              </a:spcAft>
              <a:buNone/>
              <a:defRPr sz="1200" b="0" i="0" u="none" strike="noStrike" cap="none">
                <a:solidFill>
                  <a:srgbClr val="8D8D8F"/>
                </a:solidFill>
                <a:latin typeface="Calibri"/>
                <a:ea typeface="Calibri"/>
                <a:cs typeface="Calibri"/>
                <a:sym typeface="Calibri"/>
              </a:defRPr>
            </a:lvl7pPr>
            <a:lvl8pPr marL="0" lvl="7" indent="0" algn="r">
              <a:spcBef>
                <a:spcPts val="0"/>
              </a:spcBef>
              <a:spcAft>
                <a:spcPts val="0"/>
              </a:spcAft>
              <a:buNone/>
              <a:defRPr sz="1200" b="0" i="0" u="none" strike="noStrike" cap="none">
                <a:solidFill>
                  <a:srgbClr val="8D8D8F"/>
                </a:solidFill>
                <a:latin typeface="Calibri"/>
                <a:ea typeface="Calibri"/>
                <a:cs typeface="Calibri"/>
                <a:sym typeface="Calibri"/>
              </a:defRPr>
            </a:lvl8pPr>
            <a:lvl9pPr marL="0" lvl="8" indent="0" algn="r">
              <a:spcBef>
                <a:spcPts val="0"/>
              </a:spcBef>
              <a:spcAft>
                <a:spcPts val="0"/>
              </a:spcAft>
              <a:buNone/>
              <a:defRPr sz="1200" b="0" i="0" u="none" strike="noStrike" cap="none">
                <a:solidFill>
                  <a:srgbClr val="8D8D8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sz="1200">
                <a:solidFill>
                  <a:srgbClr val="8D8D8F"/>
                </a:solidFill>
                <a:latin typeface="Calibri"/>
                <a:ea typeface="Calibri"/>
                <a:cs typeface="Calibri"/>
                <a:sym typeface="Calibri"/>
              </a:defRPr>
            </a:lvl1pPr>
            <a:lvl2pPr marL="0" lvl="1" indent="0" algn="r">
              <a:spcBef>
                <a:spcPts val="0"/>
              </a:spcBef>
              <a:spcAft>
                <a:spcPts val="0"/>
              </a:spcAft>
              <a:buNone/>
              <a:defRPr sz="1200">
                <a:solidFill>
                  <a:srgbClr val="8D8D8F"/>
                </a:solidFill>
                <a:latin typeface="Calibri"/>
                <a:ea typeface="Calibri"/>
                <a:cs typeface="Calibri"/>
                <a:sym typeface="Calibri"/>
              </a:defRPr>
            </a:lvl2pPr>
            <a:lvl3pPr marL="0" lvl="2" indent="0" algn="r">
              <a:spcBef>
                <a:spcPts val="0"/>
              </a:spcBef>
              <a:spcAft>
                <a:spcPts val="0"/>
              </a:spcAft>
              <a:buNone/>
              <a:defRPr sz="1200">
                <a:solidFill>
                  <a:srgbClr val="8D8D8F"/>
                </a:solidFill>
                <a:latin typeface="Calibri"/>
                <a:ea typeface="Calibri"/>
                <a:cs typeface="Calibri"/>
                <a:sym typeface="Calibri"/>
              </a:defRPr>
            </a:lvl3pPr>
            <a:lvl4pPr marL="0" lvl="3" indent="0" algn="r">
              <a:spcBef>
                <a:spcPts val="0"/>
              </a:spcBef>
              <a:spcAft>
                <a:spcPts val="0"/>
              </a:spcAft>
              <a:buNone/>
              <a:defRPr sz="1200">
                <a:solidFill>
                  <a:srgbClr val="8D8D8F"/>
                </a:solidFill>
                <a:latin typeface="Calibri"/>
                <a:ea typeface="Calibri"/>
                <a:cs typeface="Calibri"/>
                <a:sym typeface="Calibri"/>
              </a:defRPr>
            </a:lvl4pPr>
            <a:lvl5pPr marL="0" lvl="4" indent="0" algn="r">
              <a:spcBef>
                <a:spcPts val="0"/>
              </a:spcBef>
              <a:spcAft>
                <a:spcPts val="0"/>
              </a:spcAft>
              <a:buNone/>
              <a:defRPr sz="1200">
                <a:solidFill>
                  <a:srgbClr val="8D8D8F"/>
                </a:solidFill>
                <a:latin typeface="Calibri"/>
                <a:ea typeface="Calibri"/>
                <a:cs typeface="Calibri"/>
                <a:sym typeface="Calibri"/>
              </a:defRPr>
            </a:lvl5pPr>
            <a:lvl6pPr marL="0" lvl="5" indent="0" algn="r">
              <a:spcBef>
                <a:spcPts val="0"/>
              </a:spcBef>
              <a:spcAft>
                <a:spcPts val="0"/>
              </a:spcAft>
              <a:buNone/>
              <a:defRPr sz="1200">
                <a:solidFill>
                  <a:srgbClr val="8D8D8F"/>
                </a:solidFill>
                <a:latin typeface="Calibri"/>
                <a:ea typeface="Calibri"/>
                <a:cs typeface="Calibri"/>
                <a:sym typeface="Calibri"/>
              </a:defRPr>
            </a:lvl6pPr>
            <a:lvl7pPr marL="0" lvl="6" indent="0" algn="r">
              <a:spcBef>
                <a:spcPts val="0"/>
              </a:spcBef>
              <a:spcAft>
                <a:spcPts val="0"/>
              </a:spcAft>
              <a:buNone/>
              <a:defRPr sz="1200">
                <a:solidFill>
                  <a:srgbClr val="8D8D8F"/>
                </a:solidFill>
                <a:latin typeface="Calibri"/>
                <a:ea typeface="Calibri"/>
                <a:cs typeface="Calibri"/>
                <a:sym typeface="Calibri"/>
              </a:defRPr>
            </a:lvl7pPr>
            <a:lvl8pPr marL="0" lvl="7" indent="0" algn="r">
              <a:spcBef>
                <a:spcPts val="0"/>
              </a:spcBef>
              <a:spcAft>
                <a:spcPts val="0"/>
              </a:spcAft>
              <a:buNone/>
              <a:defRPr sz="1200">
                <a:solidFill>
                  <a:srgbClr val="8D8D8F"/>
                </a:solidFill>
                <a:latin typeface="Calibri"/>
                <a:ea typeface="Calibri"/>
                <a:cs typeface="Calibri"/>
                <a:sym typeface="Calibri"/>
              </a:defRPr>
            </a:lvl8pPr>
            <a:lvl9pPr marL="0" lvl="8" indent="0" algn="r">
              <a:spcBef>
                <a:spcPts val="0"/>
              </a:spcBef>
              <a:spcAft>
                <a:spcPts val="0"/>
              </a:spcAft>
              <a:buNone/>
              <a:defRPr sz="1200">
                <a:solidFill>
                  <a:srgbClr val="8D8D8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sz="1200">
                <a:solidFill>
                  <a:srgbClr val="8D8D8F"/>
                </a:solidFill>
                <a:latin typeface="Calibri"/>
                <a:ea typeface="Calibri"/>
                <a:cs typeface="Calibri"/>
                <a:sym typeface="Calibri"/>
              </a:defRPr>
            </a:lvl1pPr>
            <a:lvl2pPr marL="0" lvl="1" indent="0" algn="r">
              <a:spcBef>
                <a:spcPts val="0"/>
              </a:spcBef>
              <a:spcAft>
                <a:spcPts val="0"/>
              </a:spcAft>
              <a:buNone/>
              <a:defRPr sz="1200">
                <a:solidFill>
                  <a:srgbClr val="8D8D8F"/>
                </a:solidFill>
                <a:latin typeface="Calibri"/>
                <a:ea typeface="Calibri"/>
                <a:cs typeface="Calibri"/>
                <a:sym typeface="Calibri"/>
              </a:defRPr>
            </a:lvl2pPr>
            <a:lvl3pPr marL="0" lvl="2" indent="0" algn="r">
              <a:spcBef>
                <a:spcPts val="0"/>
              </a:spcBef>
              <a:spcAft>
                <a:spcPts val="0"/>
              </a:spcAft>
              <a:buNone/>
              <a:defRPr sz="1200">
                <a:solidFill>
                  <a:srgbClr val="8D8D8F"/>
                </a:solidFill>
                <a:latin typeface="Calibri"/>
                <a:ea typeface="Calibri"/>
                <a:cs typeface="Calibri"/>
                <a:sym typeface="Calibri"/>
              </a:defRPr>
            </a:lvl3pPr>
            <a:lvl4pPr marL="0" lvl="3" indent="0" algn="r">
              <a:spcBef>
                <a:spcPts val="0"/>
              </a:spcBef>
              <a:spcAft>
                <a:spcPts val="0"/>
              </a:spcAft>
              <a:buNone/>
              <a:defRPr sz="1200">
                <a:solidFill>
                  <a:srgbClr val="8D8D8F"/>
                </a:solidFill>
                <a:latin typeface="Calibri"/>
                <a:ea typeface="Calibri"/>
                <a:cs typeface="Calibri"/>
                <a:sym typeface="Calibri"/>
              </a:defRPr>
            </a:lvl4pPr>
            <a:lvl5pPr marL="0" lvl="4" indent="0" algn="r">
              <a:spcBef>
                <a:spcPts val="0"/>
              </a:spcBef>
              <a:spcAft>
                <a:spcPts val="0"/>
              </a:spcAft>
              <a:buNone/>
              <a:defRPr sz="1200">
                <a:solidFill>
                  <a:srgbClr val="8D8D8F"/>
                </a:solidFill>
                <a:latin typeface="Calibri"/>
                <a:ea typeface="Calibri"/>
                <a:cs typeface="Calibri"/>
                <a:sym typeface="Calibri"/>
              </a:defRPr>
            </a:lvl5pPr>
            <a:lvl6pPr marL="0" lvl="5" indent="0" algn="r">
              <a:spcBef>
                <a:spcPts val="0"/>
              </a:spcBef>
              <a:spcAft>
                <a:spcPts val="0"/>
              </a:spcAft>
              <a:buNone/>
              <a:defRPr sz="1200">
                <a:solidFill>
                  <a:srgbClr val="8D8D8F"/>
                </a:solidFill>
                <a:latin typeface="Calibri"/>
                <a:ea typeface="Calibri"/>
                <a:cs typeface="Calibri"/>
                <a:sym typeface="Calibri"/>
              </a:defRPr>
            </a:lvl6pPr>
            <a:lvl7pPr marL="0" lvl="6" indent="0" algn="r">
              <a:spcBef>
                <a:spcPts val="0"/>
              </a:spcBef>
              <a:spcAft>
                <a:spcPts val="0"/>
              </a:spcAft>
              <a:buNone/>
              <a:defRPr sz="1200">
                <a:solidFill>
                  <a:srgbClr val="8D8D8F"/>
                </a:solidFill>
                <a:latin typeface="Calibri"/>
                <a:ea typeface="Calibri"/>
                <a:cs typeface="Calibri"/>
                <a:sym typeface="Calibri"/>
              </a:defRPr>
            </a:lvl7pPr>
            <a:lvl8pPr marL="0" lvl="7" indent="0" algn="r">
              <a:spcBef>
                <a:spcPts val="0"/>
              </a:spcBef>
              <a:spcAft>
                <a:spcPts val="0"/>
              </a:spcAft>
              <a:buNone/>
              <a:defRPr sz="1200">
                <a:solidFill>
                  <a:srgbClr val="8D8D8F"/>
                </a:solidFill>
                <a:latin typeface="Calibri"/>
                <a:ea typeface="Calibri"/>
                <a:cs typeface="Calibri"/>
                <a:sym typeface="Calibri"/>
              </a:defRPr>
            </a:lvl8pPr>
            <a:lvl9pPr marL="0" lvl="8" indent="0" algn="r">
              <a:spcBef>
                <a:spcPts val="0"/>
              </a:spcBef>
              <a:spcAft>
                <a:spcPts val="0"/>
              </a:spcAft>
              <a:buNone/>
              <a:defRPr sz="1200">
                <a:solidFill>
                  <a:srgbClr val="8D8D8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60"/>
        <p:cNvGrpSpPr/>
        <p:nvPr/>
      </p:nvGrpSpPr>
      <p:grpSpPr>
        <a:xfrm>
          <a:off x="0" y="0"/>
          <a:ext cx="0" cy="0"/>
          <a:chOff x="0" y="0"/>
          <a:chExt cx="0" cy="0"/>
        </a:xfrm>
      </p:grpSpPr>
      <p:sp>
        <p:nvSpPr>
          <p:cNvPr id="61" name="Shape 61"/>
          <p:cNvSpPr txBox="1">
            <a:spLocks noGrp="1"/>
          </p:cNvSpPr>
          <p:nvPr>
            <p:ph type="title"/>
          </p:nvPr>
        </p:nvSpPr>
        <p:spPr>
          <a:xfrm>
            <a:off x="457200" y="207505"/>
            <a:ext cx="8229600" cy="1392799"/>
          </a:xfrm>
          <a:prstGeom prst="rect">
            <a:avLst/>
          </a:prstGeom>
        </p:spPr>
        <p:txBody>
          <a:bodyPr lIns="91425" tIns="91425" rIns="91425" bIns="91425" anchor="b"/>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62" name="Shape 62"/>
          <p:cNvSpPr txBox="1">
            <a:spLocks noGrp="1"/>
          </p:cNvSpPr>
          <p:nvPr>
            <p:ph type="body" idx="1"/>
          </p:nvPr>
        </p:nvSpPr>
        <p:spPr>
          <a:xfrm>
            <a:off x="457200" y="1730373"/>
            <a:ext cx="8229600" cy="4837200"/>
          </a:xfrm>
          <a:prstGeom prst="rect">
            <a:avLst/>
          </a:prstGeom>
        </p:spPr>
        <p:txBody>
          <a:bodyPr lIns="91425" tIns="91425" rIns="91425" b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Tree>
    <p:extLst>
      <p:ext uri="{BB962C8B-B14F-4D97-AF65-F5344CB8AC3E}">
        <p14:creationId xmlns:p14="http://schemas.microsoft.com/office/powerpoint/2010/main" val="37557154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1"/>
        <p:cNvGrpSpPr/>
        <p:nvPr/>
      </p:nvGrpSpPr>
      <p:grpSpPr>
        <a:xfrm>
          <a:off x="0" y="0"/>
          <a:ext cx="0" cy="0"/>
          <a:chOff x="0" y="0"/>
          <a:chExt cx="0" cy="0"/>
        </a:xfrm>
      </p:grpSpPr>
      <p:sp>
        <p:nvSpPr>
          <p:cNvPr id="22" name="Google Shape;22;p3"/>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3" name="Google Shape;23;p3"/>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a:spcBef>
                <a:spcPts val="640"/>
              </a:spcBef>
              <a:spcAft>
                <a:spcPts val="0"/>
              </a:spcAft>
              <a:buClr>
                <a:srgbClr val="8B8B8D"/>
              </a:buClr>
              <a:buSzPts val="3200"/>
              <a:buNone/>
              <a:defRPr>
                <a:solidFill>
                  <a:srgbClr val="8B8B8D"/>
                </a:solidFill>
              </a:defRPr>
            </a:lvl1pPr>
            <a:lvl2pPr lvl="1" algn="ctr">
              <a:spcBef>
                <a:spcPts val="560"/>
              </a:spcBef>
              <a:spcAft>
                <a:spcPts val="0"/>
              </a:spcAft>
              <a:buClr>
                <a:srgbClr val="8B8B8D"/>
              </a:buClr>
              <a:buSzPts val="2800"/>
              <a:buNone/>
              <a:defRPr>
                <a:solidFill>
                  <a:srgbClr val="8B8B8D"/>
                </a:solidFill>
              </a:defRPr>
            </a:lvl2pPr>
            <a:lvl3pPr lvl="2" algn="ctr">
              <a:spcBef>
                <a:spcPts val="480"/>
              </a:spcBef>
              <a:spcAft>
                <a:spcPts val="0"/>
              </a:spcAft>
              <a:buClr>
                <a:srgbClr val="8B8B8D"/>
              </a:buClr>
              <a:buSzPts val="2400"/>
              <a:buNone/>
              <a:defRPr>
                <a:solidFill>
                  <a:srgbClr val="8B8B8D"/>
                </a:solidFill>
              </a:defRPr>
            </a:lvl3pPr>
            <a:lvl4pPr lvl="3" algn="ctr">
              <a:spcBef>
                <a:spcPts val="400"/>
              </a:spcBef>
              <a:spcAft>
                <a:spcPts val="0"/>
              </a:spcAft>
              <a:buClr>
                <a:srgbClr val="8B8B8D"/>
              </a:buClr>
              <a:buSzPts val="2000"/>
              <a:buNone/>
              <a:defRPr>
                <a:solidFill>
                  <a:srgbClr val="8B8B8D"/>
                </a:solidFill>
              </a:defRPr>
            </a:lvl4pPr>
            <a:lvl5pPr lvl="4" algn="ctr">
              <a:spcBef>
                <a:spcPts val="400"/>
              </a:spcBef>
              <a:spcAft>
                <a:spcPts val="0"/>
              </a:spcAft>
              <a:buClr>
                <a:srgbClr val="8B8B8D"/>
              </a:buClr>
              <a:buSzPts val="2000"/>
              <a:buNone/>
              <a:defRPr>
                <a:solidFill>
                  <a:srgbClr val="8B8B8D"/>
                </a:solidFill>
              </a:defRPr>
            </a:lvl5pPr>
            <a:lvl6pPr lvl="5" algn="ctr">
              <a:spcBef>
                <a:spcPts val="400"/>
              </a:spcBef>
              <a:spcAft>
                <a:spcPts val="0"/>
              </a:spcAft>
              <a:buClr>
                <a:srgbClr val="8B8B8D"/>
              </a:buClr>
              <a:buSzPts val="2000"/>
              <a:buNone/>
              <a:defRPr>
                <a:solidFill>
                  <a:srgbClr val="8B8B8D"/>
                </a:solidFill>
              </a:defRPr>
            </a:lvl6pPr>
            <a:lvl7pPr lvl="6" algn="ctr">
              <a:spcBef>
                <a:spcPts val="400"/>
              </a:spcBef>
              <a:spcAft>
                <a:spcPts val="0"/>
              </a:spcAft>
              <a:buClr>
                <a:srgbClr val="8B8B8D"/>
              </a:buClr>
              <a:buSzPts val="2000"/>
              <a:buNone/>
              <a:defRPr>
                <a:solidFill>
                  <a:srgbClr val="8B8B8D"/>
                </a:solidFill>
              </a:defRPr>
            </a:lvl7pPr>
            <a:lvl8pPr lvl="7" algn="ctr">
              <a:spcBef>
                <a:spcPts val="400"/>
              </a:spcBef>
              <a:spcAft>
                <a:spcPts val="0"/>
              </a:spcAft>
              <a:buClr>
                <a:srgbClr val="8B8B8D"/>
              </a:buClr>
              <a:buSzPts val="2000"/>
              <a:buNone/>
              <a:defRPr>
                <a:solidFill>
                  <a:srgbClr val="8B8B8D"/>
                </a:solidFill>
              </a:defRPr>
            </a:lvl8pPr>
            <a:lvl9pPr lvl="8" algn="ctr">
              <a:spcBef>
                <a:spcPts val="400"/>
              </a:spcBef>
              <a:spcAft>
                <a:spcPts val="0"/>
              </a:spcAft>
              <a:buClr>
                <a:srgbClr val="8B8B8D"/>
              </a:buClr>
              <a:buSzPts val="2000"/>
              <a:buNone/>
              <a:defRPr>
                <a:solidFill>
                  <a:srgbClr val="8B8B8D"/>
                </a:solidFill>
              </a:defRPr>
            </a:lvl9pPr>
          </a:lstStyle>
          <a:p>
            <a:endParaRPr/>
          </a:p>
        </p:txBody>
      </p:sp>
      <p:sp>
        <p:nvSpPr>
          <p:cNvPr id="24" name="Google Shape;24;p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sz="1200">
                <a:solidFill>
                  <a:srgbClr val="8D8D8F"/>
                </a:solidFill>
                <a:latin typeface="Calibri"/>
                <a:ea typeface="Calibri"/>
                <a:cs typeface="Calibri"/>
                <a:sym typeface="Calibri"/>
              </a:defRPr>
            </a:lvl1pPr>
            <a:lvl2pPr marL="0" lvl="1" indent="0" algn="r">
              <a:spcBef>
                <a:spcPts val="0"/>
              </a:spcBef>
              <a:spcAft>
                <a:spcPts val="0"/>
              </a:spcAft>
              <a:buNone/>
              <a:defRPr sz="1200">
                <a:solidFill>
                  <a:srgbClr val="8D8D8F"/>
                </a:solidFill>
                <a:latin typeface="Calibri"/>
                <a:ea typeface="Calibri"/>
                <a:cs typeface="Calibri"/>
                <a:sym typeface="Calibri"/>
              </a:defRPr>
            </a:lvl2pPr>
            <a:lvl3pPr marL="0" lvl="2" indent="0" algn="r">
              <a:spcBef>
                <a:spcPts val="0"/>
              </a:spcBef>
              <a:spcAft>
                <a:spcPts val="0"/>
              </a:spcAft>
              <a:buNone/>
              <a:defRPr sz="1200">
                <a:solidFill>
                  <a:srgbClr val="8D8D8F"/>
                </a:solidFill>
                <a:latin typeface="Calibri"/>
                <a:ea typeface="Calibri"/>
                <a:cs typeface="Calibri"/>
                <a:sym typeface="Calibri"/>
              </a:defRPr>
            </a:lvl3pPr>
            <a:lvl4pPr marL="0" lvl="3" indent="0" algn="r">
              <a:spcBef>
                <a:spcPts val="0"/>
              </a:spcBef>
              <a:spcAft>
                <a:spcPts val="0"/>
              </a:spcAft>
              <a:buNone/>
              <a:defRPr sz="1200">
                <a:solidFill>
                  <a:srgbClr val="8D8D8F"/>
                </a:solidFill>
                <a:latin typeface="Calibri"/>
                <a:ea typeface="Calibri"/>
                <a:cs typeface="Calibri"/>
                <a:sym typeface="Calibri"/>
              </a:defRPr>
            </a:lvl4pPr>
            <a:lvl5pPr marL="0" lvl="4" indent="0" algn="r">
              <a:spcBef>
                <a:spcPts val="0"/>
              </a:spcBef>
              <a:spcAft>
                <a:spcPts val="0"/>
              </a:spcAft>
              <a:buNone/>
              <a:defRPr sz="1200">
                <a:solidFill>
                  <a:srgbClr val="8D8D8F"/>
                </a:solidFill>
                <a:latin typeface="Calibri"/>
                <a:ea typeface="Calibri"/>
                <a:cs typeface="Calibri"/>
                <a:sym typeface="Calibri"/>
              </a:defRPr>
            </a:lvl5pPr>
            <a:lvl6pPr marL="0" lvl="5" indent="0" algn="r">
              <a:spcBef>
                <a:spcPts val="0"/>
              </a:spcBef>
              <a:spcAft>
                <a:spcPts val="0"/>
              </a:spcAft>
              <a:buNone/>
              <a:defRPr sz="1200">
                <a:solidFill>
                  <a:srgbClr val="8D8D8F"/>
                </a:solidFill>
                <a:latin typeface="Calibri"/>
                <a:ea typeface="Calibri"/>
                <a:cs typeface="Calibri"/>
                <a:sym typeface="Calibri"/>
              </a:defRPr>
            </a:lvl6pPr>
            <a:lvl7pPr marL="0" lvl="6" indent="0" algn="r">
              <a:spcBef>
                <a:spcPts val="0"/>
              </a:spcBef>
              <a:spcAft>
                <a:spcPts val="0"/>
              </a:spcAft>
              <a:buNone/>
              <a:defRPr sz="1200">
                <a:solidFill>
                  <a:srgbClr val="8D8D8F"/>
                </a:solidFill>
                <a:latin typeface="Calibri"/>
                <a:ea typeface="Calibri"/>
                <a:cs typeface="Calibri"/>
                <a:sym typeface="Calibri"/>
              </a:defRPr>
            </a:lvl7pPr>
            <a:lvl8pPr marL="0" lvl="7" indent="0" algn="r">
              <a:spcBef>
                <a:spcPts val="0"/>
              </a:spcBef>
              <a:spcAft>
                <a:spcPts val="0"/>
              </a:spcAft>
              <a:buNone/>
              <a:defRPr sz="1200">
                <a:solidFill>
                  <a:srgbClr val="8D8D8F"/>
                </a:solidFill>
                <a:latin typeface="Calibri"/>
                <a:ea typeface="Calibri"/>
                <a:cs typeface="Calibri"/>
                <a:sym typeface="Calibri"/>
              </a:defRPr>
            </a:lvl8pPr>
            <a:lvl9pPr marL="0" lvl="8" indent="0" algn="r">
              <a:spcBef>
                <a:spcPts val="0"/>
              </a:spcBef>
              <a:spcAft>
                <a:spcPts val="0"/>
              </a:spcAft>
              <a:buNone/>
              <a:defRPr sz="1200">
                <a:solidFill>
                  <a:srgbClr val="8D8D8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0" name="Google Shape;30;p4"/>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1" name="Google Shape;31;p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sz="1200">
                <a:solidFill>
                  <a:srgbClr val="8D8D8F"/>
                </a:solidFill>
                <a:latin typeface="Calibri"/>
                <a:ea typeface="Calibri"/>
                <a:cs typeface="Calibri"/>
                <a:sym typeface="Calibri"/>
              </a:defRPr>
            </a:lvl1pPr>
            <a:lvl2pPr marL="0" lvl="1" indent="0" algn="r">
              <a:spcBef>
                <a:spcPts val="0"/>
              </a:spcBef>
              <a:spcAft>
                <a:spcPts val="0"/>
              </a:spcAft>
              <a:buNone/>
              <a:defRPr sz="1200">
                <a:solidFill>
                  <a:srgbClr val="8D8D8F"/>
                </a:solidFill>
                <a:latin typeface="Calibri"/>
                <a:ea typeface="Calibri"/>
                <a:cs typeface="Calibri"/>
                <a:sym typeface="Calibri"/>
              </a:defRPr>
            </a:lvl2pPr>
            <a:lvl3pPr marL="0" lvl="2" indent="0" algn="r">
              <a:spcBef>
                <a:spcPts val="0"/>
              </a:spcBef>
              <a:spcAft>
                <a:spcPts val="0"/>
              </a:spcAft>
              <a:buNone/>
              <a:defRPr sz="1200">
                <a:solidFill>
                  <a:srgbClr val="8D8D8F"/>
                </a:solidFill>
                <a:latin typeface="Calibri"/>
                <a:ea typeface="Calibri"/>
                <a:cs typeface="Calibri"/>
                <a:sym typeface="Calibri"/>
              </a:defRPr>
            </a:lvl3pPr>
            <a:lvl4pPr marL="0" lvl="3" indent="0" algn="r">
              <a:spcBef>
                <a:spcPts val="0"/>
              </a:spcBef>
              <a:spcAft>
                <a:spcPts val="0"/>
              </a:spcAft>
              <a:buNone/>
              <a:defRPr sz="1200">
                <a:solidFill>
                  <a:srgbClr val="8D8D8F"/>
                </a:solidFill>
                <a:latin typeface="Calibri"/>
                <a:ea typeface="Calibri"/>
                <a:cs typeface="Calibri"/>
                <a:sym typeface="Calibri"/>
              </a:defRPr>
            </a:lvl4pPr>
            <a:lvl5pPr marL="0" lvl="4" indent="0" algn="r">
              <a:spcBef>
                <a:spcPts val="0"/>
              </a:spcBef>
              <a:spcAft>
                <a:spcPts val="0"/>
              </a:spcAft>
              <a:buNone/>
              <a:defRPr sz="1200">
                <a:solidFill>
                  <a:srgbClr val="8D8D8F"/>
                </a:solidFill>
                <a:latin typeface="Calibri"/>
                <a:ea typeface="Calibri"/>
                <a:cs typeface="Calibri"/>
                <a:sym typeface="Calibri"/>
              </a:defRPr>
            </a:lvl5pPr>
            <a:lvl6pPr marL="0" lvl="5" indent="0" algn="r">
              <a:spcBef>
                <a:spcPts val="0"/>
              </a:spcBef>
              <a:spcAft>
                <a:spcPts val="0"/>
              </a:spcAft>
              <a:buNone/>
              <a:defRPr sz="1200">
                <a:solidFill>
                  <a:srgbClr val="8D8D8F"/>
                </a:solidFill>
                <a:latin typeface="Calibri"/>
                <a:ea typeface="Calibri"/>
                <a:cs typeface="Calibri"/>
                <a:sym typeface="Calibri"/>
              </a:defRPr>
            </a:lvl6pPr>
            <a:lvl7pPr marL="0" lvl="6" indent="0" algn="r">
              <a:spcBef>
                <a:spcPts val="0"/>
              </a:spcBef>
              <a:spcAft>
                <a:spcPts val="0"/>
              </a:spcAft>
              <a:buNone/>
              <a:defRPr sz="1200">
                <a:solidFill>
                  <a:srgbClr val="8D8D8F"/>
                </a:solidFill>
                <a:latin typeface="Calibri"/>
                <a:ea typeface="Calibri"/>
                <a:cs typeface="Calibri"/>
                <a:sym typeface="Calibri"/>
              </a:defRPr>
            </a:lvl7pPr>
            <a:lvl8pPr marL="0" lvl="7" indent="0" algn="r">
              <a:spcBef>
                <a:spcPts val="0"/>
              </a:spcBef>
              <a:spcAft>
                <a:spcPts val="0"/>
              </a:spcAft>
              <a:buNone/>
              <a:defRPr sz="1200">
                <a:solidFill>
                  <a:srgbClr val="8D8D8F"/>
                </a:solidFill>
                <a:latin typeface="Calibri"/>
                <a:ea typeface="Calibri"/>
                <a:cs typeface="Calibri"/>
                <a:sym typeface="Calibri"/>
              </a:defRPr>
            </a:lvl8pPr>
            <a:lvl9pPr marL="0" lvl="8" indent="0" algn="r">
              <a:spcBef>
                <a:spcPts val="0"/>
              </a:spcBef>
              <a:spcAft>
                <a:spcPts val="0"/>
              </a:spcAft>
              <a:buNone/>
              <a:defRPr sz="1200">
                <a:solidFill>
                  <a:srgbClr val="8D8D8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4"/>
        <p:cNvGrpSpPr/>
        <p:nvPr/>
      </p:nvGrpSpPr>
      <p:grpSpPr>
        <a:xfrm>
          <a:off x="0" y="0"/>
          <a:ext cx="0" cy="0"/>
          <a:chOff x="0" y="0"/>
          <a:chExt cx="0" cy="0"/>
        </a:xfrm>
      </p:grpSpPr>
      <p:sp>
        <p:nvSpPr>
          <p:cNvPr id="35" name="Google Shape;35;p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6" name="Google Shape;36;p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sz="1200">
                <a:solidFill>
                  <a:srgbClr val="8D8D8F"/>
                </a:solidFill>
                <a:latin typeface="Calibri"/>
                <a:ea typeface="Calibri"/>
                <a:cs typeface="Calibri"/>
                <a:sym typeface="Calibri"/>
              </a:defRPr>
            </a:lvl1pPr>
            <a:lvl2pPr marL="0" lvl="1" indent="0" algn="r">
              <a:spcBef>
                <a:spcPts val="0"/>
              </a:spcBef>
              <a:spcAft>
                <a:spcPts val="0"/>
              </a:spcAft>
              <a:buNone/>
              <a:defRPr sz="1200">
                <a:solidFill>
                  <a:srgbClr val="8D8D8F"/>
                </a:solidFill>
                <a:latin typeface="Calibri"/>
                <a:ea typeface="Calibri"/>
                <a:cs typeface="Calibri"/>
                <a:sym typeface="Calibri"/>
              </a:defRPr>
            </a:lvl2pPr>
            <a:lvl3pPr marL="0" lvl="2" indent="0" algn="r">
              <a:spcBef>
                <a:spcPts val="0"/>
              </a:spcBef>
              <a:spcAft>
                <a:spcPts val="0"/>
              </a:spcAft>
              <a:buNone/>
              <a:defRPr sz="1200">
                <a:solidFill>
                  <a:srgbClr val="8D8D8F"/>
                </a:solidFill>
                <a:latin typeface="Calibri"/>
                <a:ea typeface="Calibri"/>
                <a:cs typeface="Calibri"/>
                <a:sym typeface="Calibri"/>
              </a:defRPr>
            </a:lvl3pPr>
            <a:lvl4pPr marL="0" lvl="3" indent="0" algn="r">
              <a:spcBef>
                <a:spcPts val="0"/>
              </a:spcBef>
              <a:spcAft>
                <a:spcPts val="0"/>
              </a:spcAft>
              <a:buNone/>
              <a:defRPr sz="1200">
                <a:solidFill>
                  <a:srgbClr val="8D8D8F"/>
                </a:solidFill>
                <a:latin typeface="Calibri"/>
                <a:ea typeface="Calibri"/>
                <a:cs typeface="Calibri"/>
                <a:sym typeface="Calibri"/>
              </a:defRPr>
            </a:lvl4pPr>
            <a:lvl5pPr marL="0" lvl="4" indent="0" algn="r">
              <a:spcBef>
                <a:spcPts val="0"/>
              </a:spcBef>
              <a:spcAft>
                <a:spcPts val="0"/>
              </a:spcAft>
              <a:buNone/>
              <a:defRPr sz="1200">
                <a:solidFill>
                  <a:srgbClr val="8D8D8F"/>
                </a:solidFill>
                <a:latin typeface="Calibri"/>
                <a:ea typeface="Calibri"/>
                <a:cs typeface="Calibri"/>
                <a:sym typeface="Calibri"/>
              </a:defRPr>
            </a:lvl5pPr>
            <a:lvl6pPr marL="0" lvl="5" indent="0" algn="r">
              <a:spcBef>
                <a:spcPts val="0"/>
              </a:spcBef>
              <a:spcAft>
                <a:spcPts val="0"/>
              </a:spcAft>
              <a:buNone/>
              <a:defRPr sz="1200">
                <a:solidFill>
                  <a:srgbClr val="8D8D8F"/>
                </a:solidFill>
                <a:latin typeface="Calibri"/>
                <a:ea typeface="Calibri"/>
                <a:cs typeface="Calibri"/>
                <a:sym typeface="Calibri"/>
              </a:defRPr>
            </a:lvl6pPr>
            <a:lvl7pPr marL="0" lvl="6" indent="0" algn="r">
              <a:spcBef>
                <a:spcPts val="0"/>
              </a:spcBef>
              <a:spcAft>
                <a:spcPts val="0"/>
              </a:spcAft>
              <a:buNone/>
              <a:defRPr sz="1200">
                <a:solidFill>
                  <a:srgbClr val="8D8D8F"/>
                </a:solidFill>
                <a:latin typeface="Calibri"/>
                <a:ea typeface="Calibri"/>
                <a:cs typeface="Calibri"/>
                <a:sym typeface="Calibri"/>
              </a:defRPr>
            </a:lvl7pPr>
            <a:lvl8pPr marL="0" lvl="7" indent="0" algn="r">
              <a:spcBef>
                <a:spcPts val="0"/>
              </a:spcBef>
              <a:spcAft>
                <a:spcPts val="0"/>
              </a:spcAft>
              <a:buNone/>
              <a:defRPr sz="1200">
                <a:solidFill>
                  <a:srgbClr val="8D8D8F"/>
                </a:solidFill>
                <a:latin typeface="Calibri"/>
                <a:ea typeface="Calibri"/>
                <a:cs typeface="Calibri"/>
                <a:sym typeface="Calibri"/>
              </a:defRPr>
            </a:lvl8pPr>
            <a:lvl9pPr marL="0" lvl="8" indent="0" algn="r">
              <a:spcBef>
                <a:spcPts val="0"/>
              </a:spcBef>
              <a:spcAft>
                <a:spcPts val="0"/>
              </a:spcAft>
              <a:buNone/>
              <a:defRPr sz="1200">
                <a:solidFill>
                  <a:srgbClr val="8D8D8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9"/>
        <p:cNvGrpSpPr/>
        <p:nvPr/>
      </p:nvGrpSpPr>
      <p:grpSpPr>
        <a:xfrm>
          <a:off x="0" y="0"/>
          <a:ext cx="0" cy="0"/>
          <a:chOff x="0" y="0"/>
          <a:chExt cx="0" cy="0"/>
        </a:xfrm>
      </p:grpSpPr>
      <p:sp>
        <p:nvSpPr>
          <p:cNvPr id="40" name="Google Shape;40;p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sz="1200">
                <a:solidFill>
                  <a:srgbClr val="8D8D8F"/>
                </a:solidFill>
                <a:latin typeface="Calibri"/>
                <a:ea typeface="Calibri"/>
                <a:cs typeface="Calibri"/>
                <a:sym typeface="Calibri"/>
              </a:defRPr>
            </a:lvl1pPr>
            <a:lvl2pPr marL="0" lvl="1" indent="0" algn="r">
              <a:spcBef>
                <a:spcPts val="0"/>
              </a:spcBef>
              <a:spcAft>
                <a:spcPts val="0"/>
              </a:spcAft>
              <a:buNone/>
              <a:defRPr sz="1200">
                <a:solidFill>
                  <a:srgbClr val="8D8D8F"/>
                </a:solidFill>
                <a:latin typeface="Calibri"/>
                <a:ea typeface="Calibri"/>
                <a:cs typeface="Calibri"/>
                <a:sym typeface="Calibri"/>
              </a:defRPr>
            </a:lvl2pPr>
            <a:lvl3pPr marL="0" lvl="2" indent="0" algn="r">
              <a:spcBef>
                <a:spcPts val="0"/>
              </a:spcBef>
              <a:spcAft>
                <a:spcPts val="0"/>
              </a:spcAft>
              <a:buNone/>
              <a:defRPr sz="1200">
                <a:solidFill>
                  <a:srgbClr val="8D8D8F"/>
                </a:solidFill>
                <a:latin typeface="Calibri"/>
                <a:ea typeface="Calibri"/>
                <a:cs typeface="Calibri"/>
                <a:sym typeface="Calibri"/>
              </a:defRPr>
            </a:lvl3pPr>
            <a:lvl4pPr marL="0" lvl="3" indent="0" algn="r">
              <a:spcBef>
                <a:spcPts val="0"/>
              </a:spcBef>
              <a:spcAft>
                <a:spcPts val="0"/>
              </a:spcAft>
              <a:buNone/>
              <a:defRPr sz="1200">
                <a:solidFill>
                  <a:srgbClr val="8D8D8F"/>
                </a:solidFill>
                <a:latin typeface="Calibri"/>
                <a:ea typeface="Calibri"/>
                <a:cs typeface="Calibri"/>
                <a:sym typeface="Calibri"/>
              </a:defRPr>
            </a:lvl4pPr>
            <a:lvl5pPr marL="0" lvl="4" indent="0" algn="r">
              <a:spcBef>
                <a:spcPts val="0"/>
              </a:spcBef>
              <a:spcAft>
                <a:spcPts val="0"/>
              </a:spcAft>
              <a:buNone/>
              <a:defRPr sz="1200">
                <a:solidFill>
                  <a:srgbClr val="8D8D8F"/>
                </a:solidFill>
                <a:latin typeface="Calibri"/>
                <a:ea typeface="Calibri"/>
                <a:cs typeface="Calibri"/>
                <a:sym typeface="Calibri"/>
              </a:defRPr>
            </a:lvl5pPr>
            <a:lvl6pPr marL="0" lvl="5" indent="0" algn="r">
              <a:spcBef>
                <a:spcPts val="0"/>
              </a:spcBef>
              <a:spcAft>
                <a:spcPts val="0"/>
              </a:spcAft>
              <a:buNone/>
              <a:defRPr sz="1200">
                <a:solidFill>
                  <a:srgbClr val="8D8D8F"/>
                </a:solidFill>
                <a:latin typeface="Calibri"/>
                <a:ea typeface="Calibri"/>
                <a:cs typeface="Calibri"/>
                <a:sym typeface="Calibri"/>
              </a:defRPr>
            </a:lvl6pPr>
            <a:lvl7pPr marL="0" lvl="6" indent="0" algn="r">
              <a:spcBef>
                <a:spcPts val="0"/>
              </a:spcBef>
              <a:spcAft>
                <a:spcPts val="0"/>
              </a:spcAft>
              <a:buNone/>
              <a:defRPr sz="1200">
                <a:solidFill>
                  <a:srgbClr val="8D8D8F"/>
                </a:solidFill>
                <a:latin typeface="Calibri"/>
                <a:ea typeface="Calibri"/>
                <a:cs typeface="Calibri"/>
                <a:sym typeface="Calibri"/>
              </a:defRPr>
            </a:lvl7pPr>
            <a:lvl8pPr marL="0" lvl="7" indent="0" algn="r">
              <a:spcBef>
                <a:spcPts val="0"/>
              </a:spcBef>
              <a:spcAft>
                <a:spcPts val="0"/>
              </a:spcAft>
              <a:buNone/>
              <a:defRPr sz="1200">
                <a:solidFill>
                  <a:srgbClr val="8D8D8F"/>
                </a:solidFill>
                <a:latin typeface="Calibri"/>
                <a:ea typeface="Calibri"/>
                <a:cs typeface="Calibri"/>
                <a:sym typeface="Calibri"/>
              </a:defRPr>
            </a:lvl8pPr>
            <a:lvl9pPr marL="0" lvl="8" indent="0" algn="r">
              <a:spcBef>
                <a:spcPts val="0"/>
              </a:spcBef>
              <a:spcAft>
                <a:spcPts val="0"/>
              </a:spcAft>
              <a:buNone/>
              <a:defRPr sz="1200">
                <a:solidFill>
                  <a:srgbClr val="8D8D8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3"/>
        <p:cNvGrpSpPr/>
        <p:nvPr/>
      </p:nvGrpSpPr>
      <p:grpSpPr>
        <a:xfrm>
          <a:off x="0" y="0"/>
          <a:ext cx="0" cy="0"/>
          <a:chOff x="0" y="0"/>
          <a:chExt cx="0" cy="0"/>
        </a:xfrm>
      </p:grpSpPr>
      <p:sp>
        <p:nvSpPr>
          <p:cNvPr id="44" name="Google Shape;44;p7"/>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4000" b="1"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5" name="Google Shape;45;p7"/>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rgbClr val="8B8B8D"/>
              </a:buClr>
              <a:buSzPts val="2000"/>
              <a:buNone/>
              <a:defRPr sz="2000">
                <a:solidFill>
                  <a:srgbClr val="8B8B8D"/>
                </a:solidFill>
              </a:defRPr>
            </a:lvl1pPr>
            <a:lvl2pPr marL="914400" lvl="1" indent="-228600" algn="l">
              <a:spcBef>
                <a:spcPts val="360"/>
              </a:spcBef>
              <a:spcAft>
                <a:spcPts val="0"/>
              </a:spcAft>
              <a:buClr>
                <a:srgbClr val="8B8B8D"/>
              </a:buClr>
              <a:buSzPts val="1800"/>
              <a:buNone/>
              <a:defRPr sz="1800">
                <a:solidFill>
                  <a:srgbClr val="8B8B8D"/>
                </a:solidFill>
              </a:defRPr>
            </a:lvl2pPr>
            <a:lvl3pPr marL="1371600" lvl="2" indent="-228600" algn="l">
              <a:spcBef>
                <a:spcPts val="320"/>
              </a:spcBef>
              <a:spcAft>
                <a:spcPts val="0"/>
              </a:spcAft>
              <a:buClr>
                <a:srgbClr val="8B8B8D"/>
              </a:buClr>
              <a:buSzPts val="1600"/>
              <a:buNone/>
              <a:defRPr sz="1600">
                <a:solidFill>
                  <a:srgbClr val="8B8B8D"/>
                </a:solidFill>
              </a:defRPr>
            </a:lvl3pPr>
            <a:lvl4pPr marL="1828800" lvl="3" indent="-228600" algn="l">
              <a:spcBef>
                <a:spcPts val="280"/>
              </a:spcBef>
              <a:spcAft>
                <a:spcPts val="0"/>
              </a:spcAft>
              <a:buClr>
                <a:srgbClr val="8B8B8D"/>
              </a:buClr>
              <a:buSzPts val="1400"/>
              <a:buNone/>
              <a:defRPr sz="1400">
                <a:solidFill>
                  <a:srgbClr val="8B8B8D"/>
                </a:solidFill>
              </a:defRPr>
            </a:lvl4pPr>
            <a:lvl5pPr marL="2286000" lvl="4" indent="-228600" algn="l">
              <a:spcBef>
                <a:spcPts val="280"/>
              </a:spcBef>
              <a:spcAft>
                <a:spcPts val="0"/>
              </a:spcAft>
              <a:buClr>
                <a:srgbClr val="8B8B8D"/>
              </a:buClr>
              <a:buSzPts val="1400"/>
              <a:buNone/>
              <a:defRPr sz="1400">
                <a:solidFill>
                  <a:srgbClr val="8B8B8D"/>
                </a:solidFill>
              </a:defRPr>
            </a:lvl5pPr>
            <a:lvl6pPr marL="2743200" lvl="5" indent="-228600" algn="l">
              <a:spcBef>
                <a:spcPts val="280"/>
              </a:spcBef>
              <a:spcAft>
                <a:spcPts val="0"/>
              </a:spcAft>
              <a:buClr>
                <a:srgbClr val="8B8B8D"/>
              </a:buClr>
              <a:buSzPts val="1400"/>
              <a:buNone/>
              <a:defRPr sz="1400">
                <a:solidFill>
                  <a:srgbClr val="8B8B8D"/>
                </a:solidFill>
              </a:defRPr>
            </a:lvl6pPr>
            <a:lvl7pPr marL="3200400" lvl="6" indent="-228600" algn="l">
              <a:spcBef>
                <a:spcPts val="280"/>
              </a:spcBef>
              <a:spcAft>
                <a:spcPts val="0"/>
              </a:spcAft>
              <a:buClr>
                <a:srgbClr val="8B8B8D"/>
              </a:buClr>
              <a:buSzPts val="1400"/>
              <a:buNone/>
              <a:defRPr sz="1400">
                <a:solidFill>
                  <a:srgbClr val="8B8B8D"/>
                </a:solidFill>
              </a:defRPr>
            </a:lvl7pPr>
            <a:lvl8pPr marL="3657600" lvl="7" indent="-228600" algn="l">
              <a:spcBef>
                <a:spcPts val="280"/>
              </a:spcBef>
              <a:spcAft>
                <a:spcPts val="0"/>
              </a:spcAft>
              <a:buClr>
                <a:srgbClr val="8B8B8D"/>
              </a:buClr>
              <a:buSzPts val="1400"/>
              <a:buNone/>
              <a:defRPr sz="1400">
                <a:solidFill>
                  <a:srgbClr val="8B8B8D"/>
                </a:solidFill>
              </a:defRPr>
            </a:lvl8pPr>
            <a:lvl9pPr marL="4114800" lvl="8" indent="-228600" algn="l">
              <a:spcBef>
                <a:spcPts val="280"/>
              </a:spcBef>
              <a:spcAft>
                <a:spcPts val="0"/>
              </a:spcAft>
              <a:buClr>
                <a:srgbClr val="8B8B8D"/>
              </a:buClr>
              <a:buSzPts val="1400"/>
              <a:buNone/>
              <a:defRPr sz="1400">
                <a:solidFill>
                  <a:srgbClr val="8B8B8D"/>
                </a:solidFill>
              </a:defRPr>
            </a:lvl9pPr>
          </a:lstStyle>
          <a:p>
            <a:endParaRPr/>
          </a:p>
        </p:txBody>
      </p:sp>
      <p:sp>
        <p:nvSpPr>
          <p:cNvPr id="46" name="Google Shape;46;p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sz="1200">
                <a:solidFill>
                  <a:srgbClr val="8D8D8F"/>
                </a:solidFill>
                <a:latin typeface="Calibri"/>
                <a:ea typeface="Calibri"/>
                <a:cs typeface="Calibri"/>
                <a:sym typeface="Calibri"/>
              </a:defRPr>
            </a:lvl1pPr>
            <a:lvl2pPr marL="0" lvl="1" indent="0" algn="r">
              <a:spcBef>
                <a:spcPts val="0"/>
              </a:spcBef>
              <a:spcAft>
                <a:spcPts val="0"/>
              </a:spcAft>
              <a:buNone/>
              <a:defRPr sz="1200">
                <a:solidFill>
                  <a:srgbClr val="8D8D8F"/>
                </a:solidFill>
                <a:latin typeface="Calibri"/>
                <a:ea typeface="Calibri"/>
                <a:cs typeface="Calibri"/>
                <a:sym typeface="Calibri"/>
              </a:defRPr>
            </a:lvl2pPr>
            <a:lvl3pPr marL="0" lvl="2" indent="0" algn="r">
              <a:spcBef>
                <a:spcPts val="0"/>
              </a:spcBef>
              <a:spcAft>
                <a:spcPts val="0"/>
              </a:spcAft>
              <a:buNone/>
              <a:defRPr sz="1200">
                <a:solidFill>
                  <a:srgbClr val="8D8D8F"/>
                </a:solidFill>
                <a:latin typeface="Calibri"/>
                <a:ea typeface="Calibri"/>
                <a:cs typeface="Calibri"/>
                <a:sym typeface="Calibri"/>
              </a:defRPr>
            </a:lvl3pPr>
            <a:lvl4pPr marL="0" lvl="3" indent="0" algn="r">
              <a:spcBef>
                <a:spcPts val="0"/>
              </a:spcBef>
              <a:spcAft>
                <a:spcPts val="0"/>
              </a:spcAft>
              <a:buNone/>
              <a:defRPr sz="1200">
                <a:solidFill>
                  <a:srgbClr val="8D8D8F"/>
                </a:solidFill>
                <a:latin typeface="Calibri"/>
                <a:ea typeface="Calibri"/>
                <a:cs typeface="Calibri"/>
                <a:sym typeface="Calibri"/>
              </a:defRPr>
            </a:lvl4pPr>
            <a:lvl5pPr marL="0" lvl="4" indent="0" algn="r">
              <a:spcBef>
                <a:spcPts val="0"/>
              </a:spcBef>
              <a:spcAft>
                <a:spcPts val="0"/>
              </a:spcAft>
              <a:buNone/>
              <a:defRPr sz="1200">
                <a:solidFill>
                  <a:srgbClr val="8D8D8F"/>
                </a:solidFill>
                <a:latin typeface="Calibri"/>
                <a:ea typeface="Calibri"/>
                <a:cs typeface="Calibri"/>
                <a:sym typeface="Calibri"/>
              </a:defRPr>
            </a:lvl5pPr>
            <a:lvl6pPr marL="0" lvl="5" indent="0" algn="r">
              <a:spcBef>
                <a:spcPts val="0"/>
              </a:spcBef>
              <a:spcAft>
                <a:spcPts val="0"/>
              </a:spcAft>
              <a:buNone/>
              <a:defRPr sz="1200">
                <a:solidFill>
                  <a:srgbClr val="8D8D8F"/>
                </a:solidFill>
                <a:latin typeface="Calibri"/>
                <a:ea typeface="Calibri"/>
                <a:cs typeface="Calibri"/>
                <a:sym typeface="Calibri"/>
              </a:defRPr>
            </a:lvl6pPr>
            <a:lvl7pPr marL="0" lvl="6" indent="0" algn="r">
              <a:spcBef>
                <a:spcPts val="0"/>
              </a:spcBef>
              <a:spcAft>
                <a:spcPts val="0"/>
              </a:spcAft>
              <a:buNone/>
              <a:defRPr sz="1200">
                <a:solidFill>
                  <a:srgbClr val="8D8D8F"/>
                </a:solidFill>
                <a:latin typeface="Calibri"/>
                <a:ea typeface="Calibri"/>
                <a:cs typeface="Calibri"/>
                <a:sym typeface="Calibri"/>
              </a:defRPr>
            </a:lvl7pPr>
            <a:lvl8pPr marL="0" lvl="7" indent="0" algn="r">
              <a:spcBef>
                <a:spcPts val="0"/>
              </a:spcBef>
              <a:spcAft>
                <a:spcPts val="0"/>
              </a:spcAft>
              <a:buNone/>
              <a:defRPr sz="1200">
                <a:solidFill>
                  <a:srgbClr val="8D8D8F"/>
                </a:solidFill>
                <a:latin typeface="Calibri"/>
                <a:ea typeface="Calibri"/>
                <a:cs typeface="Calibri"/>
                <a:sym typeface="Calibri"/>
              </a:defRPr>
            </a:lvl8pPr>
            <a:lvl9pPr marL="0" lvl="8" indent="0" algn="r">
              <a:spcBef>
                <a:spcPts val="0"/>
              </a:spcBef>
              <a:spcAft>
                <a:spcPts val="0"/>
              </a:spcAft>
              <a:buNone/>
              <a:defRPr sz="1200">
                <a:solidFill>
                  <a:srgbClr val="8D8D8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9"/>
        <p:cNvGrpSpPr/>
        <p:nvPr/>
      </p:nvGrpSpPr>
      <p:grpSpPr>
        <a:xfrm>
          <a:off x="0" y="0"/>
          <a:ext cx="0" cy="0"/>
          <a:chOff x="0" y="0"/>
          <a:chExt cx="0" cy="0"/>
        </a:xfrm>
      </p:grpSpPr>
      <p:sp>
        <p:nvSpPr>
          <p:cNvPr id="50" name="Google Shape;50;p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1" name="Google Shape;51;p8"/>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52" name="Google Shape;52;p8"/>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3" name="Google Shape;53;p8"/>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54" name="Google Shape;54;p8"/>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5" name="Google Shape;55;p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sz="1200">
                <a:solidFill>
                  <a:srgbClr val="8D8D8F"/>
                </a:solidFill>
                <a:latin typeface="Calibri"/>
                <a:ea typeface="Calibri"/>
                <a:cs typeface="Calibri"/>
                <a:sym typeface="Calibri"/>
              </a:defRPr>
            </a:lvl1pPr>
            <a:lvl2pPr marL="0" lvl="1" indent="0" algn="r">
              <a:spcBef>
                <a:spcPts val="0"/>
              </a:spcBef>
              <a:spcAft>
                <a:spcPts val="0"/>
              </a:spcAft>
              <a:buNone/>
              <a:defRPr sz="1200">
                <a:solidFill>
                  <a:srgbClr val="8D8D8F"/>
                </a:solidFill>
                <a:latin typeface="Calibri"/>
                <a:ea typeface="Calibri"/>
                <a:cs typeface="Calibri"/>
                <a:sym typeface="Calibri"/>
              </a:defRPr>
            </a:lvl2pPr>
            <a:lvl3pPr marL="0" lvl="2" indent="0" algn="r">
              <a:spcBef>
                <a:spcPts val="0"/>
              </a:spcBef>
              <a:spcAft>
                <a:spcPts val="0"/>
              </a:spcAft>
              <a:buNone/>
              <a:defRPr sz="1200">
                <a:solidFill>
                  <a:srgbClr val="8D8D8F"/>
                </a:solidFill>
                <a:latin typeface="Calibri"/>
                <a:ea typeface="Calibri"/>
                <a:cs typeface="Calibri"/>
                <a:sym typeface="Calibri"/>
              </a:defRPr>
            </a:lvl3pPr>
            <a:lvl4pPr marL="0" lvl="3" indent="0" algn="r">
              <a:spcBef>
                <a:spcPts val="0"/>
              </a:spcBef>
              <a:spcAft>
                <a:spcPts val="0"/>
              </a:spcAft>
              <a:buNone/>
              <a:defRPr sz="1200">
                <a:solidFill>
                  <a:srgbClr val="8D8D8F"/>
                </a:solidFill>
                <a:latin typeface="Calibri"/>
                <a:ea typeface="Calibri"/>
                <a:cs typeface="Calibri"/>
                <a:sym typeface="Calibri"/>
              </a:defRPr>
            </a:lvl4pPr>
            <a:lvl5pPr marL="0" lvl="4" indent="0" algn="r">
              <a:spcBef>
                <a:spcPts val="0"/>
              </a:spcBef>
              <a:spcAft>
                <a:spcPts val="0"/>
              </a:spcAft>
              <a:buNone/>
              <a:defRPr sz="1200">
                <a:solidFill>
                  <a:srgbClr val="8D8D8F"/>
                </a:solidFill>
                <a:latin typeface="Calibri"/>
                <a:ea typeface="Calibri"/>
                <a:cs typeface="Calibri"/>
                <a:sym typeface="Calibri"/>
              </a:defRPr>
            </a:lvl5pPr>
            <a:lvl6pPr marL="0" lvl="5" indent="0" algn="r">
              <a:spcBef>
                <a:spcPts val="0"/>
              </a:spcBef>
              <a:spcAft>
                <a:spcPts val="0"/>
              </a:spcAft>
              <a:buNone/>
              <a:defRPr sz="1200">
                <a:solidFill>
                  <a:srgbClr val="8D8D8F"/>
                </a:solidFill>
                <a:latin typeface="Calibri"/>
                <a:ea typeface="Calibri"/>
                <a:cs typeface="Calibri"/>
                <a:sym typeface="Calibri"/>
              </a:defRPr>
            </a:lvl6pPr>
            <a:lvl7pPr marL="0" lvl="6" indent="0" algn="r">
              <a:spcBef>
                <a:spcPts val="0"/>
              </a:spcBef>
              <a:spcAft>
                <a:spcPts val="0"/>
              </a:spcAft>
              <a:buNone/>
              <a:defRPr sz="1200">
                <a:solidFill>
                  <a:srgbClr val="8D8D8F"/>
                </a:solidFill>
                <a:latin typeface="Calibri"/>
                <a:ea typeface="Calibri"/>
                <a:cs typeface="Calibri"/>
                <a:sym typeface="Calibri"/>
              </a:defRPr>
            </a:lvl7pPr>
            <a:lvl8pPr marL="0" lvl="7" indent="0" algn="r">
              <a:spcBef>
                <a:spcPts val="0"/>
              </a:spcBef>
              <a:spcAft>
                <a:spcPts val="0"/>
              </a:spcAft>
              <a:buNone/>
              <a:defRPr sz="1200">
                <a:solidFill>
                  <a:srgbClr val="8D8D8F"/>
                </a:solidFill>
                <a:latin typeface="Calibri"/>
                <a:ea typeface="Calibri"/>
                <a:cs typeface="Calibri"/>
                <a:sym typeface="Calibri"/>
              </a:defRPr>
            </a:lvl8pPr>
            <a:lvl9pPr marL="0" lvl="8" indent="0" algn="r">
              <a:spcBef>
                <a:spcPts val="0"/>
              </a:spcBef>
              <a:spcAft>
                <a:spcPts val="0"/>
              </a:spcAft>
              <a:buNone/>
              <a:defRPr sz="1200">
                <a:solidFill>
                  <a:srgbClr val="8D8D8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2" name="Google Shape;62;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sz="1200">
                <a:solidFill>
                  <a:srgbClr val="8D8D8F"/>
                </a:solidFill>
                <a:latin typeface="Calibri"/>
                <a:ea typeface="Calibri"/>
                <a:cs typeface="Calibri"/>
                <a:sym typeface="Calibri"/>
              </a:defRPr>
            </a:lvl1pPr>
            <a:lvl2pPr marL="0" lvl="1" indent="0" algn="r">
              <a:spcBef>
                <a:spcPts val="0"/>
              </a:spcBef>
              <a:spcAft>
                <a:spcPts val="0"/>
              </a:spcAft>
              <a:buNone/>
              <a:defRPr sz="1200">
                <a:solidFill>
                  <a:srgbClr val="8D8D8F"/>
                </a:solidFill>
                <a:latin typeface="Calibri"/>
                <a:ea typeface="Calibri"/>
                <a:cs typeface="Calibri"/>
                <a:sym typeface="Calibri"/>
              </a:defRPr>
            </a:lvl2pPr>
            <a:lvl3pPr marL="0" lvl="2" indent="0" algn="r">
              <a:spcBef>
                <a:spcPts val="0"/>
              </a:spcBef>
              <a:spcAft>
                <a:spcPts val="0"/>
              </a:spcAft>
              <a:buNone/>
              <a:defRPr sz="1200">
                <a:solidFill>
                  <a:srgbClr val="8D8D8F"/>
                </a:solidFill>
                <a:latin typeface="Calibri"/>
                <a:ea typeface="Calibri"/>
                <a:cs typeface="Calibri"/>
                <a:sym typeface="Calibri"/>
              </a:defRPr>
            </a:lvl3pPr>
            <a:lvl4pPr marL="0" lvl="3" indent="0" algn="r">
              <a:spcBef>
                <a:spcPts val="0"/>
              </a:spcBef>
              <a:spcAft>
                <a:spcPts val="0"/>
              </a:spcAft>
              <a:buNone/>
              <a:defRPr sz="1200">
                <a:solidFill>
                  <a:srgbClr val="8D8D8F"/>
                </a:solidFill>
                <a:latin typeface="Calibri"/>
                <a:ea typeface="Calibri"/>
                <a:cs typeface="Calibri"/>
                <a:sym typeface="Calibri"/>
              </a:defRPr>
            </a:lvl4pPr>
            <a:lvl5pPr marL="0" lvl="4" indent="0" algn="r">
              <a:spcBef>
                <a:spcPts val="0"/>
              </a:spcBef>
              <a:spcAft>
                <a:spcPts val="0"/>
              </a:spcAft>
              <a:buNone/>
              <a:defRPr sz="1200">
                <a:solidFill>
                  <a:srgbClr val="8D8D8F"/>
                </a:solidFill>
                <a:latin typeface="Calibri"/>
                <a:ea typeface="Calibri"/>
                <a:cs typeface="Calibri"/>
                <a:sym typeface="Calibri"/>
              </a:defRPr>
            </a:lvl5pPr>
            <a:lvl6pPr marL="0" lvl="5" indent="0" algn="r">
              <a:spcBef>
                <a:spcPts val="0"/>
              </a:spcBef>
              <a:spcAft>
                <a:spcPts val="0"/>
              </a:spcAft>
              <a:buNone/>
              <a:defRPr sz="1200">
                <a:solidFill>
                  <a:srgbClr val="8D8D8F"/>
                </a:solidFill>
                <a:latin typeface="Calibri"/>
                <a:ea typeface="Calibri"/>
                <a:cs typeface="Calibri"/>
                <a:sym typeface="Calibri"/>
              </a:defRPr>
            </a:lvl6pPr>
            <a:lvl7pPr marL="0" lvl="6" indent="0" algn="r">
              <a:spcBef>
                <a:spcPts val="0"/>
              </a:spcBef>
              <a:spcAft>
                <a:spcPts val="0"/>
              </a:spcAft>
              <a:buNone/>
              <a:defRPr sz="1200">
                <a:solidFill>
                  <a:srgbClr val="8D8D8F"/>
                </a:solidFill>
                <a:latin typeface="Calibri"/>
                <a:ea typeface="Calibri"/>
                <a:cs typeface="Calibri"/>
                <a:sym typeface="Calibri"/>
              </a:defRPr>
            </a:lvl7pPr>
            <a:lvl8pPr marL="0" lvl="7" indent="0" algn="r">
              <a:spcBef>
                <a:spcPts val="0"/>
              </a:spcBef>
              <a:spcAft>
                <a:spcPts val="0"/>
              </a:spcAft>
              <a:buNone/>
              <a:defRPr sz="1200">
                <a:solidFill>
                  <a:srgbClr val="8D8D8F"/>
                </a:solidFill>
                <a:latin typeface="Calibri"/>
                <a:ea typeface="Calibri"/>
                <a:cs typeface="Calibri"/>
                <a:sym typeface="Calibri"/>
              </a:defRPr>
            </a:lvl8pPr>
            <a:lvl9pPr marL="0" lvl="8" indent="0" algn="r">
              <a:spcBef>
                <a:spcPts val="0"/>
              </a:spcBef>
              <a:spcAft>
                <a:spcPts val="0"/>
              </a:spcAft>
              <a:buNone/>
              <a:defRPr sz="1200">
                <a:solidFill>
                  <a:srgbClr val="8D8D8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7" name="Google Shape;67;p10"/>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1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9" name="Google Shape;69;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sz="1200">
                <a:solidFill>
                  <a:srgbClr val="8D8D8F"/>
                </a:solidFill>
                <a:latin typeface="Calibri"/>
                <a:ea typeface="Calibri"/>
                <a:cs typeface="Calibri"/>
                <a:sym typeface="Calibri"/>
              </a:defRPr>
            </a:lvl1pPr>
            <a:lvl2pPr marL="0" lvl="1" indent="0" algn="r">
              <a:spcBef>
                <a:spcPts val="0"/>
              </a:spcBef>
              <a:spcAft>
                <a:spcPts val="0"/>
              </a:spcAft>
              <a:buNone/>
              <a:defRPr sz="1200">
                <a:solidFill>
                  <a:srgbClr val="8D8D8F"/>
                </a:solidFill>
                <a:latin typeface="Calibri"/>
                <a:ea typeface="Calibri"/>
                <a:cs typeface="Calibri"/>
                <a:sym typeface="Calibri"/>
              </a:defRPr>
            </a:lvl2pPr>
            <a:lvl3pPr marL="0" lvl="2" indent="0" algn="r">
              <a:spcBef>
                <a:spcPts val="0"/>
              </a:spcBef>
              <a:spcAft>
                <a:spcPts val="0"/>
              </a:spcAft>
              <a:buNone/>
              <a:defRPr sz="1200">
                <a:solidFill>
                  <a:srgbClr val="8D8D8F"/>
                </a:solidFill>
                <a:latin typeface="Calibri"/>
                <a:ea typeface="Calibri"/>
                <a:cs typeface="Calibri"/>
                <a:sym typeface="Calibri"/>
              </a:defRPr>
            </a:lvl3pPr>
            <a:lvl4pPr marL="0" lvl="3" indent="0" algn="r">
              <a:spcBef>
                <a:spcPts val="0"/>
              </a:spcBef>
              <a:spcAft>
                <a:spcPts val="0"/>
              </a:spcAft>
              <a:buNone/>
              <a:defRPr sz="1200">
                <a:solidFill>
                  <a:srgbClr val="8D8D8F"/>
                </a:solidFill>
                <a:latin typeface="Calibri"/>
                <a:ea typeface="Calibri"/>
                <a:cs typeface="Calibri"/>
                <a:sym typeface="Calibri"/>
              </a:defRPr>
            </a:lvl4pPr>
            <a:lvl5pPr marL="0" lvl="4" indent="0" algn="r">
              <a:spcBef>
                <a:spcPts val="0"/>
              </a:spcBef>
              <a:spcAft>
                <a:spcPts val="0"/>
              </a:spcAft>
              <a:buNone/>
              <a:defRPr sz="1200">
                <a:solidFill>
                  <a:srgbClr val="8D8D8F"/>
                </a:solidFill>
                <a:latin typeface="Calibri"/>
                <a:ea typeface="Calibri"/>
                <a:cs typeface="Calibri"/>
                <a:sym typeface="Calibri"/>
              </a:defRPr>
            </a:lvl5pPr>
            <a:lvl6pPr marL="0" lvl="5" indent="0" algn="r">
              <a:spcBef>
                <a:spcPts val="0"/>
              </a:spcBef>
              <a:spcAft>
                <a:spcPts val="0"/>
              </a:spcAft>
              <a:buNone/>
              <a:defRPr sz="1200">
                <a:solidFill>
                  <a:srgbClr val="8D8D8F"/>
                </a:solidFill>
                <a:latin typeface="Calibri"/>
                <a:ea typeface="Calibri"/>
                <a:cs typeface="Calibri"/>
                <a:sym typeface="Calibri"/>
              </a:defRPr>
            </a:lvl6pPr>
            <a:lvl7pPr marL="0" lvl="6" indent="0" algn="r">
              <a:spcBef>
                <a:spcPts val="0"/>
              </a:spcBef>
              <a:spcAft>
                <a:spcPts val="0"/>
              </a:spcAft>
              <a:buNone/>
              <a:defRPr sz="1200">
                <a:solidFill>
                  <a:srgbClr val="8D8D8F"/>
                </a:solidFill>
                <a:latin typeface="Calibri"/>
                <a:ea typeface="Calibri"/>
                <a:cs typeface="Calibri"/>
                <a:sym typeface="Calibri"/>
              </a:defRPr>
            </a:lvl7pPr>
            <a:lvl8pPr marL="0" lvl="7" indent="0" algn="r">
              <a:spcBef>
                <a:spcPts val="0"/>
              </a:spcBef>
              <a:spcAft>
                <a:spcPts val="0"/>
              </a:spcAft>
              <a:buNone/>
              <a:defRPr sz="1200">
                <a:solidFill>
                  <a:srgbClr val="8D8D8F"/>
                </a:solidFill>
                <a:latin typeface="Calibri"/>
                <a:ea typeface="Calibri"/>
                <a:cs typeface="Calibri"/>
                <a:sym typeface="Calibri"/>
              </a:defRPr>
            </a:lvl8pPr>
            <a:lvl9pPr marL="0" lvl="8" indent="0" algn="r">
              <a:spcBef>
                <a:spcPts val="0"/>
              </a:spcBef>
              <a:spcAft>
                <a:spcPts val="0"/>
              </a:spcAft>
              <a:buNone/>
              <a:defRPr sz="1200">
                <a:solidFill>
                  <a:srgbClr val="8D8D8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11" name="Google Shape;11;p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D8D8F"/>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D8D8F"/>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b="0" i="0" u="none" strike="noStrike" cap="none">
                <a:solidFill>
                  <a:srgbClr val="8D8D8F"/>
                </a:solidFill>
                <a:latin typeface="Calibri"/>
                <a:ea typeface="Calibri"/>
                <a:cs typeface="Calibri"/>
                <a:sym typeface="Calibri"/>
              </a:defRPr>
            </a:lvl1pPr>
            <a:lvl2pPr marL="0" marR="0" lvl="1" indent="0" algn="r" rtl="0">
              <a:spcBef>
                <a:spcPts val="0"/>
              </a:spcBef>
              <a:spcAft>
                <a:spcPts val="0"/>
              </a:spcAft>
              <a:buNone/>
              <a:defRPr sz="1200" b="0" i="0" u="none" strike="noStrike" cap="none">
                <a:solidFill>
                  <a:srgbClr val="8D8D8F"/>
                </a:solidFill>
                <a:latin typeface="Calibri"/>
                <a:ea typeface="Calibri"/>
                <a:cs typeface="Calibri"/>
                <a:sym typeface="Calibri"/>
              </a:defRPr>
            </a:lvl2pPr>
            <a:lvl3pPr marL="0" marR="0" lvl="2" indent="0" algn="r" rtl="0">
              <a:spcBef>
                <a:spcPts val="0"/>
              </a:spcBef>
              <a:spcAft>
                <a:spcPts val="0"/>
              </a:spcAft>
              <a:buNone/>
              <a:defRPr sz="1200" b="0" i="0" u="none" strike="noStrike" cap="none">
                <a:solidFill>
                  <a:srgbClr val="8D8D8F"/>
                </a:solidFill>
                <a:latin typeface="Calibri"/>
                <a:ea typeface="Calibri"/>
                <a:cs typeface="Calibri"/>
                <a:sym typeface="Calibri"/>
              </a:defRPr>
            </a:lvl3pPr>
            <a:lvl4pPr marL="0" marR="0" lvl="3" indent="0" algn="r" rtl="0">
              <a:spcBef>
                <a:spcPts val="0"/>
              </a:spcBef>
              <a:spcAft>
                <a:spcPts val="0"/>
              </a:spcAft>
              <a:buNone/>
              <a:defRPr sz="1200" b="0" i="0" u="none" strike="noStrike" cap="none">
                <a:solidFill>
                  <a:srgbClr val="8D8D8F"/>
                </a:solidFill>
                <a:latin typeface="Calibri"/>
                <a:ea typeface="Calibri"/>
                <a:cs typeface="Calibri"/>
                <a:sym typeface="Calibri"/>
              </a:defRPr>
            </a:lvl4pPr>
            <a:lvl5pPr marL="0" marR="0" lvl="4" indent="0" algn="r" rtl="0">
              <a:spcBef>
                <a:spcPts val="0"/>
              </a:spcBef>
              <a:spcAft>
                <a:spcPts val="0"/>
              </a:spcAft>
              <a:buNone/>
              <a:defRPr sz="1200" b="0" i="0" u="none" strike="noStrike" cap="none">
                <a:solidFill>
                  <a:srgbClr val="8D8D8F"/>
                </a:solidFill>
                <a:latin typeface="Calibri"/>
                <a:ea typeface="Calibri"/>
                <a:cs typeface="Calibri"/>
                <a:sym typeface="Calibri"/>
              </a:defRPr>
            </a:lvl5pPr>
            <a:lvl6pPr marL="0" marR="0" lvl="5" indent="0" algn="r" rtl="0">
              <a:spcBef>
                <a:spcPts val="0"/>
              </a:spcBef>
              <a:spcAft>
                <a:spcPts val="0"/>
              </a:spcAft>
              <a:buNone/>
              <a:defRPr sz="1200" b="0" i="0" u="none" strike="noStrike" cap="none">
                <a:solidFill>
                  <a:srgbClr val="8D8D8F"/>
                </a:solidFill>
                <a:latin typeface="Calibri"/>
                <a:ea typeface="Calibri"/>
                <a:cs typeface="Calibri"/>
                <a:sym typeface="Calibri"/>
              </a:defRPr>
            </a:lvl6pPr>
            <a:lvl7pPr marL="0" marR="0" lvl="6" indent="0" algn="r" rtl="0">
              <a:spcBef>
                <a:spcPts val="0"/>
              </a:spcBef>
              <a:spcAft>
                <a:spcPts val="0"/>
              </a:spcAft>
              <a:buNone/>
              <a:defRPr sz="1200" b="0" i="0" u="none" strike="noStrike" cap="none">
                <a:solidFill>
                  <a:srgbClr val="8D8D8F"/>
                </a:solidFill>
                <a:latin typeface="Calibri"/>
                <a:ea typeface="Calibri"/>
                <a:cs typeface="Calibri"/>
                <a:sym typeface="Calibri"/>
              </a:defRPr>
            </a:lvl7pPr>
            <a:lvl8pPr marL="0" marR="0" lvl="7" indent="0" algn="r" rtl="0">
              <a:spcBef>
                <a:spcPts val="0"/>
              </a:spcBef>
              <a:spcAft>
                <a:spcPts val="0"/>
              </a:spcAft>
              <a:buNone/>
              <a:defRPr sz="1200" b="0" i="0" u="none" strike="noStrike" cap="none">
                <a:solidFill>
                  <a:srgbClr val="8D8D8F"/>
                </a:solidFill>
                <a:latin typeface="Calibri"/>
                <a:ea typeface="Calibri"/>
                <a:cs typeface="Calibri"/>
                <a:sym typeface="Calibri"/>
              </a:defRPr>
            </a:lvl8pPr>
            <a:lvl9pPr marL="0" marR="0" lvl="8" indent="0" algn="r" rtl="0">
              <a:spcBef>
                <a:spcPts val="0"/>
              </a:spcBef>
              <a:spcAft>
                <a:spcPts val="0"/>
              </a:spcAft>
              <a:buNone/>
              <a:defRPr sz="1200" b="0" i="0" u="none" strike="noStrike" cap="none">
                <a:solidFill>
                  <a:srgbClr val="8D8D8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60"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www.pbisvermont.org/training-resources/functional-behavior-assessmentbehavior-support-plan-fbabsp/"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www.pbisvermont.org/training-resources/functional-behavior-assessmentbehavior-support-plan-fbabsp/"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http://www.pbisvermont.org"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4.xml"/><Relationship Id="rId1" Type="http://schemas.openxmlformats.org/officeDocument/2006/relationships/vmlDrawing" Target="../drawings/vmlDrawing1.vml"/><Relationship Id="rId5" Type="http://schemas.openxmlformats.org/officeDocument/2006/relationships/image" Target="../media/image8.emf"/><Relationship Id="rId4" Type="http://schemas.openxmlformats.org/officeDocument/2006/relationships/oleObject" Target="../embeddings/oleObject1.bin"/></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8.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3"/>
          <p:cNvSpPr txBox="1">
            <a:spLocks noGrp="1"/>
          </p:cNvSpPr>
          <p:nvPr>
            <p:ph type="body" idx="1"/>
          </p:nvPr>
        </p:nvSpPr>
        <p:spPr>
          <a:xfrm>
            <a:off x="1428750" y="1143000"/>
            <a:ext cx="6229350" cy="3943350"/>
          </a:xfrm>
          <a:prstGeom prst="rect">
            <a:avLst/>
          </a:prstGeom>
          <a:noFill/>
          <a:ln>
            <a:noFill/>
          </a:ln>
        </p:spPr>
        <p:txBody>
          <a:bodyPr spcFirstLastPara="1" wrap="square" lIns="69050" tIns="34525" rIns="69050" bIns="34525" anchor="t" anchorCtr="0">
            <a:noAutofit/>
          </a:bodyPr>
          <a:lstStyle/>
          <a:p>
            <a:pPr marL="342900" marR="0" lvl="0" indent="-342900" algn="ctr" rtl="0">
              <a:lnSpc>
                <a:spcPct val="100000"/>
              </a:lnSpc>
              <a:spcBef>
                <a:spcPts val="0"/>
              </a:spcBef>
              <a:spcAft>
                <a:spcPts val="0"/>
              </a:spcAft>
              <a:buClr>
                <a:srgbClr val="B60202"/>
              </a:buClr>
              <a:buSzPts val="2400"/>
              <a:buFont typeface="Arial"/>
              <a:buNone/>
            </a:pPr>
            <a:r>
              <a:rPr lang="en-US" sz="2400" b="1" i="0" u="none" strike="noStrike" cap="none" dirty="0">
                <a:solidFill>
                  <a:srgbClr val="B60202"/>
                </a:solidFill>
                <a:latin typeface="Calibri"/>
                <a:ea typeface="Calibri"/>
                <a:cs typeface="Calibri"/>
                <a:sym typeface="Calibri"/>
              </a:rPr>
              <a:t>Using Functional Behavioral Assessment (FBA) to Develop Function-Based Behavior Support Plans (F-BSP)</a:t>
            </a:r>
            <a:endParaRPr dirty="0"/>
          </a:p>
          <a:p>
            <a:pPr marL="342900" marR="0" lvl="0" indent="-342900" algn="ctr" rtl="0">
              <a:lnSpc>
                <a:spcPct val="100000"/>
              </a:lnSpc>
              <a:spcBef>
                <a:spcPts val="800"/>
              </a:spcBef>
              <a:spcAft>
                <a:spcPts val="0"/>
              </a:spcAft>
              <a:buClr>
                <a:srgbClr val="B60202"/>
              </a:buClr>
              <a:buSzPts val="1600"/>
              <a:buFont typeface="Arial"/>
              <a:buNone/>
            </a:pPr>
            <a:r>
              <a:rPr lang="en-US" sz="1600" b="0" i="1" u="none" strike="noStrike" cap="none" dirty="0">
                <a:solidFill>
                  <a:srgbClr val="B60202"/>
                </a:solidFill>
                <a:latin typeface="Calibri"/>
                <a:ea typeface="Calibri"/>
                <a:cs typeface="Calibri"/>
                <a:sym typeface="Calibri"/>
              </a:rPr>
              <a:t>Adapted from Sheldon Loman and others</a:t>
            </a:r>
            <a:endParaRPr dirty="0"/>
          </a:p>
          <a:p>
            <a:pPr marL="342900" marR="0" lvl="0" indent="-342900" algn="ctr" rtl="0">
              <a:lnSpc>
                <a:spcPct val="100000"/>
              </a:lnSpc>
              <a:spcBef>
                <a:spcPts val="1800"/>
              </a:spcBef>
              <a:spcAft>
                <a:spcPts val="0"/>
              </a:spcAft>
              <a:buClr>
                <a:srgbClr val="292934"/>
              </a:buClr>
              <a:buSzPts val="3600"/>
              <a:buFont typeface="Arial"/>
              <a:buNone/>
            </a:pPr>
            <a:r>
              <a:rPr lang="en-US" sz="3600" b="0" i="0" u="none" strike="noStrike" cap="none" dirty="0">
                <a:solidFill>
                  <a:srgbClr val="292934"/>
                </a:solidFill>
                <a:latin typeface="Calibri"/>
                <a:ea typeface="Calibri"/>
                <a:cs typeface="Calibri"/>
                <a:sym typeface="Calibri"/>
              </a:rPr>
              <a:t>Day One</a:t>
            </a:r>
            <a:endParaRPr dirty="0"/>
          </a:p>
          <a:p>
            <a:pPr marL="0" marR="0" lvl="0" indent="0" algn="ctr" rtl="0">
              <a:lnSpc>
                <a:spcPct val="100000"/>
              </a:lnSpc>
              <a:spcBef>
                <a:spcPts val="795"/>
              </a:spcBef>
              <a:spcAft>
                <a:spcPts val="0"/>
              </a:spcAft>
              <a:buClr>
                <a:schemeClr val="dk1"/>
              </a:buClr>
              <a:buSzPts val="3975"/>
              <a:buFont typeface="Arial"/>
              <a:buNone/>
            </a:pPr>
            <a:endParaRPr sz="3975" b="1" i="1" u="none" strike="noStrike" cap="none" dirty="0">
              <a:solidFill>
                <a:srgbClr val="006600"/>
              </a:solidFill>
              <a:latin typeface="Calibri"/>
              <a:ea typeface="Calibri"/>
              <a:cs typeface="Calibri"/>
              <a:sym typeface="Calibri"/>
            </a:endParaRPr>
          </a:p>
        </p:txBody>
      </p:sp>
      <p:sp>
        <p:nvSpPr>
          <p:cNvPr id="90" name="Google Shape;90;p13"/>
          <p:cNvSpPr/>
          <p:nvPr/>
        </p:nvSpPr>
        <p:spPr>
          <a:xfrm>
            <a:off x="1143000" y="857250"/>
            <a:ext cx="6858000" cy="857250"/>
          </a:xfrm>
          <a:prstGeom prst="rect">
            <a:avLst/>
          </a:prstGeom>
          <a:noFill/>
          <a:ln>
            <a:noFill/>
          </a:ln>
        </p:spPr>
        <p:txBody>
          <a:bodyPr spcFirstLastPara="1" wrap="square" lIns="69050" tIns="34525" rIns="69050" bIns="34525" anchor="b" anchorCtr="0">
            <a:noAutofit/>
          </a:bodyPr>
          <a:lstStyle/>
          <a:p>
            <a:pPr marL="0" marR="0" lvl="0" indent="0" algn="l" rtl="0">
              <a:lnSpc>
                <a:spcPct val="100000"/>
              </a:lnSpc>
              <a:spcBef>
                <a:spcPts val="0"/>
              </a:spcBef>
              <a:spcAft>
                <a:spcPts val="0"/>
              </a:spcAft>
              <a:buClr>
                <a:schemeClr val="dk1"/>
              </a:buClr>
              <a:buSzPts val="3750"/>
              <a:buFont typeface="Arial"/>
              <a:buNone/>
            </a:pPr>
            <a:endParaRPr sz="3750" b="0" i="0" u="none" strike="noStrike" cap="none">
              <a:solidFill>
                <a:schemeClr val="dk1"/>
              </a:solidFill>
              <a:latin typeface="Arial"/>
              <a:ea typeface="Arial"/>
              <a:cs typeface="Arial"/>
              <a:sym typeface="Arial"/>
            </a:endParaRPr>
          </a:p>
        </p:txBody>
      </p:sp>
      <p:pic>
        <p:nvPicPr>
          <p:cNvPr id="91" name="Google Shape;91;p13"/>
          <p:cNvPicPr preferRelativeResize="0"/>
          <p:nvPr/>
        </p:nvPicPr>
        <p:blipFill rotWithShape="1">
          <a:blip r:embed="rId3">
            <a:alphaModFix/>
          </a:blip>
          <a:srcRect/>
          <a:stretch/>
        </p:blipFill>
        <p:spPr>
          <a:xfrm>
            <a:off x="3186836" y="3522773"/>
            <a:ext cx="2770328" cy="1849327"/>
          </a:xfrm>
          <a:prstGeom prst="rect">
            <a:avLst/>
          </a:prstGeom>
          <a:noFill/>
          <a:ln>
            <a:noFill/>
          </a:ln>
        </p:spPr>
      </p:pic>
      <p:sp>
        <p:nvSpPr>
          <p:cNvPr id="92" name="Google Shape;92;p13"/>
          <p:cNvSpPr/>
          <p:nvPr/>
        </p:nvSpPr>
        <p:spPr>
          <a:xfrm>
            <a:off x="316251" y="5478851"/>
            <a:ext cx="8511497" cy="141577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800"/>
              <a:buFont typeface="Arial"/>
              <a:buNone/>
            </a:pPr>
            <a:r>
              <a:rPr lang="en-US" sz="1800" b="0" i="0" u="none" strike="noStrike" cap="none" dirty="0">
                <a:solidFill>
                  <a:schemeClr val="dk1"/>
                </a:solidFill>
                <a:latin typeface="Arial"/>
                <a:ea typeface="Arial"/>
                <a:cs typeface="Arial"/>
                <a:sym typeface="Arial"/>
              </a:rPr>
              <a:t>Presented by Lauralee </a:t>
            </a:r>
            <a:r>
              <a:rPr lang="en-US" sz="1800" b="0" i="0" u="none" strike="noStrike" cap="none" dirty="0" err="1">
                <a:solidFill>
                  <a:schemeClr val="dk1"/>
                </a:solidFill>
                <a:latin typeface="Arial"/>
                <a:ea typeface="Arial"/>
                <a:cs typeface="Arial"/>
                <a:sym typeface="Arial"/>
              </a:rPr>
              <a:t>Keach</a:t>
            </a:r>
            <a:r>
              <a:rPr lang="en-US" sz="1800" b="0" i="0" u="none" strike="noStrike" cap="none" dirty="0">
                <a:solidFill>
                  <a:schemeClr val="dk1"/>
                </a:solidFill>
                <a:latin typeface="Arial"/>
                <a:ea typeface="Arial"/>
                <a:cs typeface="Arial"/>
                <a:sym typeface="Arial"/>
              </a:rPr>
              <a:t> and Jeremy Tretiak</a:t>
            </a:r>
            <a:endParaRPr sz="1800" b="0" i="0" u="none" strike="noStrike" cap="none" dirty="0">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800"/>
              <a:buFont typeface="Arial"/>
              <a:buNone/>
            </a:pPr>
            <a:r>
              <a:rPr lang="en-US" sz="1800" b="0" i="0" u="none" strike="noStrike" cap="none" dirty="0">
                <a:solidFill>
                  <a:schemeClr val="dk1"/>
                </a:solidFill>
                <a:latin typeface="Arial"/>
                <a:ea typeface="Arial"/>
                <a:cs typeface="Arial"/>
                <a:sym typeface="Arial"/>
              </a:rPr>
              <a:t>Materials at:</a:t>
            </a:r>
            <a:endParaRPr dirty="0"/>
          </a:p>
          <a:p>
            <a:pPr marL="0" marR="0" lvl="0" indent="0" algn="ctr" rtl="0">
              <a:lnSpc>
                <a:spcPct val="100000"/>
              </a:lnSpc>
              <a:spcBef>
                <a:spcPts val="0"/>
              </a:spcBef>
              <a:spcAft>
                <a:spcPts val="0"/>
              </a:spcAft>
              <a:buClr>
                <a:schemeClr val="dk1"/>
              </a:buClr>
              <a:buSzPts val="3200"/>
              <a:buFont typeface="Arial"/>
              <a:buNone/>
            </a:pPr>
            <a:r>
              <a:rPr lang="en-US" sz="3200" b="0" i="0" u="none" strike="noStrike" cap="none" dirty="0">
                <a:solidFill>
                  <a:schemeClr val="dk1"/>
                </a:solidFill>
                <a:latin typeface="Calibri"/>
                <a:ea typeface="Calibri"/>
                <a:cs typeface="Calibri"/>
                <a:sym typeface="Calibri"/>
              </a:rPr>
              <a:t> </a:t>
            </a:r>
            <a:r>
              <a:rPr lang="en-US" sz="1400" b="0" i="0" u="sng" strike="noStrike" cap="none" dirty="0">
                <a:solidFill>
                  <a:schemeClr val="hlink"/>
                </a:solidFill>
                <a:latin typeface="Calibri"/>
                <a:ea typeface="Calibri"/>
                <a:cs typeface="Calibri"/>
                <a:sym typeface="Calibri"/>
                <a:hlinkClick r:id="rId4"/>
              </a:rPr>
              <a:t>https://www.pbisvermont.org/training-resources/functional-behavior-assessmentbehavior-support-plan-fbabsp/</a:t>
            </a:r>
            <a:endParaRPr sz="1400" b="0" i="0" u="none" strike="noStrike" cap="none" dirty="0">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800"/>
              <a:buFont typeface="Arial"/>
              <a:buNone/>
            </a:pPr>
            <a:r>
              <a:rPr lang="en-US" sz="1800" b="0" i="0" u="none" strike="noStrike" cap="none" dirty="0">
                <a:solidFill>
                  <a:schemeClr val="dk1"/>
                </a:solidFill>
                <a:latin typeface="Arial"/>
                <a:ea typeface="Arial"/>
                <a:cs typeface="Arial"/>
                <a:sym typeface="Arial"/>
              </a:rPr>
              <a:t> </a:t>
            </a:r>
            <a:endParaRPr dirty="0"/>
          </a:p>
        </p:txBody>
      </p:sp>
      <p:sp>
        <p:nvSpPr>
          <p:cNvPr id="93" name="Google Shape;93;p13"/>
          <p:cNvSpPr txBox="1"/>
          <p:nvPr/>
        </p:nvSpPr>
        <p:spPr>
          <a:xfrm>
            <a:off x="2171699" y="223077"/>
            <a:ext cx="4401333" cy="83099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4800" b="1" i="0" u="none" strike="noStrike" cap="none">
                <a:solidFill>
                  <a:schemeClr val="dk1"/>
                </a:solidFill>
                <a:latin typeface="Calibri"/>
                <a:ea typeface="Calibri"/>
                <a:cs typeface="Calibri"/>
                <a:sym typeface="Calibri"/>
              </a:rPr>
              <a:t>Basic FBA to BSP</a:t>
            </a:r>
            <a:endParaRPr sz="4800">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24"/>
          <p:cNvSpPr txBox="1">
            <a:spLocks noGrp="1"/>
          </p:cNvSpPr>
          <p:nvPr>
            <p:ph type="title"/>
          </p:nvPr>
        </p:nvSpPr>
        <p:spPr>
          <a:xfrm>
            <a:off x="1638300" y="0"/>
            <a:ext cx="6172200" cy="5842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The Continuum of FBA</a:t>
            </a:r>
            <a:endParaRPr/>
          </a:p>
        </p:txBody>
      </p:sp>
      <p:graphicFrame>
        <p:nvGraphicFramePr>
          <p:cNvPr id="182" name="Google Shape;182;p24"/>
          <p:cNvGraphicFramePr/>
          <p:nvPr/>
        </p:nvGraphicFramePr>
        <p:xfrm>
          <a:off x="0" y="688975"/>
          <a:ext cx="8950325" cy="6185580"/>
        </p:xfrm>
        <a:graphic>
          <a:graphicData uri="http://schemas.openxmlformats.org/drawingml/2006/table">
            <a:tbl>
              <a:tblPr>
                <a:noFill/>
                <a:tableStyleId>{A1C819BD-9409-4151-B0B9-FA5F96E7E6CD}</a:tableStyleId>
              </a:tblPr>
              <a:tblGrid>
                <a:gridCol w="1079500">
                  <a:extLst>
                    <a:ext uri="{9D8B030D-6E8A-4147-A177-3AD203B41FA5}">
                      <a16:colId xmlns:a16="http://schemas.microsoft.com/office/drawing/2014/main" val="20000"/>
                    </a:ext>
                  </a:extLst>
                </a:gridCol>
                <a:gridCol w="2189175">
                  <a:extLst>
                    <a:ext uri="{9D8B030D-6E8A-4147-A177-3AD203B41FA5}">
                      <a16:colId xmlns:a16="http://schemas.microsoft.com/office/drawing/2014/main" val="20001"/>
                    </a:ext>
                  </a:extLst>
                </a:gridCol>
                <a:gridCol w="2628900">
                  <a:extLst>
                    <a:ext uri="{9D8B030D-6E8A-4147-A177-3AD203B41FA5}">
                      <a16:colId xmlns:a16="http://schemas.microsoft.com/office/drawing/2014/main" val="20002"/>
                    </a:ext>
                  </a:extLst>
                </a:gridCol>
                <a:gridCol w="3052750">
                  <a:extLst>
                    <a:ext uri="{9D8B030D-6E8A-4147-A177-3AD203B41FA5}">
                      <a16:colId xmlns:a16="http://schemas.microsoft.com/office/drawing/2014/main" val="20003"/>
                    </a:ext>
                  </a:extLst>
                </a:gridCol>
              </a:tblGrid>
              <a:tr h="600075">
                <a:tc>
                  <a:txBody>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FFFFFF"/>
                        </a:solidFill>
                        <a:latin typeface="Calibri"/>
                        <a:ea typeface="Calibri"/>
                        <a:cs typeface="Calibri"/>
                        <a:sym typeface="Calibri"/>
                      </a:endParaRPr>
                    </a:p>
                  </a:txBody>
                  <a:tcPr marL="68575" marR="68575" marT="34300" marB="34300">
                    <a:lnL w="57150" cap="flat" cmpd="sng">
                      <a:solidFill>
                        <a:srgbClr val="000000"/>
                      </a:solidFill>
                      <a:prstDash val="solid"/>
                      <a:round/>
                      <a:headEnd type="none" w="sm" len="sm"/>
                      <a:tailEnd type="none" w="sm" len="sm"/>
                    </a:lnL>
                    <a:lnR w="57150" cap="flat" cmpd="sng">
                      <a:solidFill>
                        <a:srgbClr val="000000"/>
                      </a:solidFill>
                      <a:prstDash val="solid"/>
                      <a:round/>
                      <a:headEnd type="none" w="sm" len="sm"/>
                      <a:tailEnd type="none" w="sm" len="sm"/>
                    </a:lnR>
                    <a:lnT w="57150" cap="flat" cmpd="sng">
                      <a:solidFill>
                        <a:srgbClr val="000000"/>
                      </a:solidFill>
                      <a:prstDash val="solid"/>
                      <a:round/>
                      <a:headEnd type="none" w="sm" len="sm"/>
                      <a:tailEnd type="none" w="sm" len="sm"/>
                    </a:lnT>
                    <a:lnB w="57150" cap="flat" cmpd="sng">
                      <a:solidFill>
                        <a:srgbClr val="000000"/>
                      </a:solidFill>
                      <a:prstDash val="solid"/>
                      <a:round/>
                      <a:headEnd type="none" w="sm" len="sm"/>
                      <a:tailEnd type="none" w="sm" len="sm"/>
                    </a:lnB>
                    <a:solidFill>
                      <a:srgbClr val="B60202"/>
                    </a:solidFill>
                  </a:tcPr>
                </a:tc>
                <a:tc>
                  <a:txBody>
                    <a:bodyPr/>
                    <a:lstStyle/>
                    <a:p>
                      <a:pPr marL="0" marR="0" lvl="0" indent="0" algn="l" rtl="0">
                        <a:lnSpc>
                          <a:spcPct val="100000"/>
                        </a:lnSpc>
                        <a:spcBef>
                          <a:spcPts val="0"/>
                        </a:spcBef>
                        <a:spcAft>
                          <a:spcPts val="0"/>
                        </a:spcAft>
                        <a:buClr>
                          <a:srgbClr val="FFFFFF"/>
                        </a:buClr>
                        <a:buSzPts val="2400"/>
                        <a:buFont typeface="Calibri"/>
                        <a:buNone/>
                      </a:pPr>
                      <a:r>
                        <a:rPr lang="en-US" sz="2400" b="1" i="0" u="none" strike="noStrike" cap="none">
                          <a:solidFill>
                            <a:srgbClr val="FFFFFF"/>
                          </a:solidFill>
                          <a:latin typeface="Calibri"/>
                          <a:ea typeface="Calibri"/>
                          <a:cs typeface="Calibri"/>
                          <a:sym typeface="Calibri"/>
                        </a:rPr>
                        <a:t>FBA Thinking</a:t>
                      </a:r>
                      <a:endParaRPr/>
                    </a:p>
                  </a:txBody>
                  <a:tcPr marL="68575" marR="68575" marT="34300" marB="34300">
                    <a:lnL w="57150" cap="flat" cmpd="sng">
                      <a:solidFill>
                        <a:srgbClr val="000000"/>
                      </a:solidFill>
                      <a:prstDash val="solid"/>
                      <a:round/>
                      <a:headEnd type="none" w="sm" len="sm"/>
                      <a:tailEnd type="none" w="sm" len="sm"/>
                    </a:lnL>
                    <a:lnR w="57150" cap="flat" cmpd="sng">
                      <a:solidFill>
                        <a:srgbClr val="000000"/>
                      </a:solidFill>
                      <a:prstDash val="solid"/>
                      <a:round/>
                      <a:headEnd type="none" w="sm" len="sm"/>
                      <a:tailEnd type="none" w="sm" len="sm"/>
                    </a:lnR>
                    <a:lnT w="57150" cap="flat" cmpd="sng">
                      <a:solidFill>
                        <a:srgbClr val="000000"/>
                      </a:solidFill>
                      <a:prstDash val="solid"/>
                      <a:round/>
                      <a:headEnd type="none" w="sm" len="sm"/>
                      <a:tailEnd type="none" w="sm" len="sm"/>
                    </a:lnT>
                    <a:lnB w="57150" cap="flat" cmpd="sng">
                      <a:solidFill>
                        <a:srgbClr val="000000"/>
                      </a:solidFill>
                      <a:prstDash val="solid"/>
                      <a:round/>
                      <a:headEnd type="none" w="sm" len="sm"/>
                      <a:tailEnd type="none" w="sm" len="sm"/>
                    </a:lnB>
                    <a:solidFill>
                      <a:srgbClr val="B60202"/>
                    </a:solidFill>
                  </a:tcPr>
                </a:tc>
                <a:tc>
                  <a:txBody>
                    <a:bodyPr/>
                    <a:lstStyle/>
                    <a:p>
                      <a:pPr marL="0" marR="0" lvl="0" indent="0" algn="ctr" rtl="0">
                        <a:lnSpc>
                          <a:spcPct val="100000"/>
                        </a:lnSpc>
                        <a:spcBef>
                          <a:spcPts val="0"/>
                        </a:spcBef>
                        <a:spcAft>
                          <a:spcPts val="0"/>
                        </a:spcAft>
                        <a:buClr>
                          <a:srgbClr val="FFFFFF"/>
                        </a:buClr>
                        <a:buSzPts val="2400"/>
                        <a:buFont typeface="Calibri"/>
                        <a:buNone/>
                      </a:pPr>
                      <a:r>
                        <a:rPr lang="en-US" sz="2400" b="1" i="0" u="none" strike="noStrike" cap="none">
                          <a:solidFill>
                            <a:srgbClr val="FFFFFF"/>
                          </a:solidFill>
                          <a:latin typeface="Calibri"/>
                          <a:ea typeface="Calibri"/>
                          <a:cs typeface="Calibri"/>
                          <a:sym typeface="Calibri"/>
                        </a:rPr>
                        <a:t>SIMPLE</a:t>
                      </a:r>
                      <a:endParaRPr/>
                    </a:p>
                  </a:txBody>
                  <a:tcPr marL="68575" marR="68575" marT="34300" marB="34300">
                    <a:lnL w="57150" cap="flat" cmpd="sng">
                      <a:solidFill>
                        <a:srgbClr val="000000"/>
                      </a:solidFill>
                      <a:prstDash val="solid"/>
                      <a:round/>
                      <a:headEnd type="none" w="sm" len="sm"/>
                      <a:tailEnd type="none" w="sm" len="sm"/>
                    </a:lnL>
                    <a:lnR w="57150" cap="flat" cmpd="sng">
                      <a:solidFill>
                        <a:srgbClr val="000000"/>
                      </a:solidFill>
                      <a:prstDash val="solid"/>
                      <a:round/>
                      <a:headEnd type="none" w="sm" len="sm"/>
                      <a:tailEnd type="none" w="sm" len="sm"/>
                    </a:lnR>
                    <a:lnT w="57150" cap="flat" cmpd="sng">
                      <a:solidFill>
                        <a:srgbClr val="000000"/>
                      </a:solidFill>
                      <a:prstDash val="solid"/>
                      <a:round/>
                      <a:headEnd type="none" w="sm" len="sm"/>
                      <a:tailEnd type="none" w="sm" len="sm"/>
                    </a:lnT>
                    <a:lnB w="57150" cap="flat" cmpd="sng">
                      <a:solidFill>
                        <a:srgbClr val="000000"/>
                      </a:solidFill>
                      <a:prstDash val="solid"/>
                      <a:round/>
                      <a:headEnd type="none" w="sm" len="sm"/>
                      <a:tailEnd type="none" w="sm" len="sm"/>
                    </a:lnB>
                    <a:solidFill>
                      <a:srgbClr val="B60202"/>
                    </a:solidFill>
                  </a:tcPr>
                </a:tc>
                <a:tc>
                  <a:txBody>
                    <a:bodyPr/>
                    <a:lstStyle/>
                    <a:p>
                      <a:pPr marL="0" marR="0" lvl="0" indent="0" algn="ctr" rtl="0">
                        <a:lnSpc>
                          <a:spcPct val="100000"/>
                        </a:lnSpc>
                        <a:spcBef>
                          <a:spcPts val="0"/>
                        </a:spcBef>
                        <a:spcAft>
                          <a:spcPts val="0"/>
                        </a:spcAft>
                        <a:buClr>
                          <a:srgbClr val="FFFFFF"/>
                        </a:buClr>
                        <a:buSzPts val="2400"/>
                        <a:buFont typeface="Calibri"/>
                        <a:buNone/>
                      </a:pPr>
                      <a:r>
                        <a:rPr lang="en-US" sz="2400" b="1" i="0" u="none" strike="noStrike" cap="none">
                          <a:solidFill>
                            <a:srgbClr val="FFFFFF"/>
                          </a:solidFill>
                          <a:latin typeface="Calibri"/>
                          <a:ea typeface="Calibri"/>
                          <a:cs typeface="Calibri"/>
                          <a:sym typeface="Calibri"/>
                        </a:rPr>
                        <a:t>COMPLEX</a:t>
                      </a:r>
                      <a:endParaRPr/>
                    </a:p>
                  </a:txBody>
                  <a:tcPr marL="68575" marR="68575" marT="34300" marB="34300">
                    <a:lnL w="57150" cap="flat" cmpd="sng">
                      <a:solidFill>
                        <a:srgbClr val="000000"/>
                      </a:solidFill>
                      <a:prstDash val="solid"/>
                      <a:round/>
                      <a:headEnd type="none" w="sm" len="sm"/>
                      <a:tailEnd type="none" w="sm" len="sm"/>
                    </a:lnL>
                    <a:lnR w="57150" cap="flat" cmpd="sng">
                      <a:solidFill>
                        <a:srgbClr val="000000"/>
                      </a:solidFill>
                      <a:prstDash val="solid"/>
                      <a:round/>
                      <a:headEnd type="none" w="sm" len="sm"/>
                      <a:tailEnd type="none" w="sm" len="sm"/>
                    </a:lnR>
                    <a:lnT w="57150" cap="flat" cmpd="sng">
                      <a:solidFill>
                        <a:srgbClr val="000000"/>
                      </a:solidFill>
                      <a:prstDash val="solid"/>
                      <a:round/>
                      <a:headEnd type="none" w="sm" len="sm"/>
                      <a:tailEnd type="none" w="sm" len="sm"/>
                    </a:lnT>
                    <a:lnB w="57150" cap="flat" cmpd="sng">
                      <a:solidFill>
                        <a:srgbClr val="000000"/>
                      </a:solidFill>
                      <a:prstDash val="solid"/>
                      <a:round/>
                      <a:headEnd type="none" w="sm" len="sm"/>
                      <a:tailEnd type="none" w="sm" len="sm"/>
                    </a:lnB>
                    <a:solidFill>
                      <a:srgbClr val="B60202"/>
                    </a:solidFill>
                  </a:tcPr>
                </a:tc>
                <a:extLst>
                  <a:ext uri="{0D108BD9-81ED-4DB2-BD59-A6C34878D82A}">
                    <a16:rowId xmlns:a16="http://schemas.microsoft.com/office/drawing/2014/main" val="10000"/>
                  </a:ext>
                </a:extLst>
              </a:tr>
              <a:tr h="1622425">
                <a:tc>
                  <a:txBody>
                    <a:bodyPr/>
                    <a:lstStyle/>
                    <a:p>
                      <a:pPr marL="0" marR="0" lvl="0" indent="0" algn="ctr" rtl="0">
                        <a:lnSpc>
                          <a:spcPct val="100000"/>
                        </a:lnSpc>
                        <a:spcBef>
                          <a:spcPts val="0"/>
                        </a:spcBef>
                        <a:spcAft>
                          <a:spcPts val="0"/>
                        </a:spcAft>
                        <a:buClr>
                          <a:srgbClr val="292934"/>
                        </a:buClr>
                        <a:buSzPts val="2400"/>
                        <a:buFont typeface="Calibri"/>
                        <a:buNone/>
                      </a:pPr>
                      <a:r>
                        <a:rPr lang="en-US" sz="2400" b="1" i="0" u="none" strike="noStrike" cap="none">
                          <a:solidFill>
                            <a:srgbClr val="292934"/>
                          </a:solidFill>
                          <a:latin typeface="Calibri"/>
                          <a:ea typeface="Calibri"/>
                          <a:cs typeface="Calibri"/>
                          <a:sym typeface="Calibri"/>
                        </a:rPr>
                        <a:t>FOR</a:t>
                      </a:r>
                      <a:endParaRPr/>
                    </a:p>
                  </a:txBody>
                  <a:tcPr marL="68575" marR="68575" marT="34300" marB="34300">
                    <a:lnL w="57150" cap="flat" cmpd="sng">
                      <a:solidFill>
                        <a:srgbClr val="000000"/>
                      </a:solidFill>
                      <a:prstDash val="solid"/>
                      <a:round/>
                      <a:headEnd type="none" w="sm" len="sm"/>
                      <a:tailEnd type="none" w="sm" len="sm"/>
                    </a:lnL>
                    <a:lnR w="57150" cap="flat" cmpd="sng">
                      <a:solidFill>
                        <a:srgbClr val="000000"/>
                      </a:solidFill>
                      <a:prstDash val="solid"/>
                      <a:round/>
                      <a:headEnd type="none" w="sm" len="sm"/>
                      <a:tailEnd type="none" w="sm" len="sm"/>
                    </a:lnR>
                    <a:lnT w="57150" cap="flat" cmpd="sng">
                      <a:solidFill>
                        <a:srgbClr val="000000"/>
                      </a:solidFill>
                      <a:prstDash val="solid"/>
                      <a:round/>
                      <a:headEnd type="none" w="sm" len="sm"/>
                      <a:tailEnd type="none" w="sm" len="sm"/>
                    </a:lnT>
                    <a:lnB w="5715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292934"/>
                        </a:buClr>
                        <a:buSzPts val="1700"/>
                        <a:buFont typeface="Calibri"/>
                        <a:buNone/>
                      </a:pPr>
                      <a:r>
                        <a:rPr lang="en-US" sz="1700" b="0" i="0" u="none" strike="noStrike" cap="none">
                          <a:solidFill>
                            <a:srgbClr val="292934"/>
                          </a:solidFill>
                          <a:latin typeface="Calibri"/>
                          <a:ea typeface="Calibri"/>
                          <a:cs typeface="Calibri"/>
                          <a:sym typeface="Calibri"/>
                        </a:rPr>
                        <a:t>On the spot decision-making about effective responses (i.e. consequences) to student’s challenging behaviors</a:t>
                      </a:r>
                      <a:endParaRPr/>
                    </a:p>
                  </a:txBody>
                  <a:tcPr marL="68575" marR="68575" marT="34300" marB="34300">
                    <a:lnL w="57150" cap="flat" cmpd="sng">
                      <a:solidFill>
                        <a:srgbClr val="000000"/>
                      </a:solidFill>
                      <a:prstDash val="solid"/>
                      <a:round/>
                      <a:headEnd type="none" w="sm" len="sm"/>
                      <a:tailEnd type="none" w="sm" len="sm"/>
                    </a:lnL>
                    <a:lnR w="57150" cap="flat" cmpd="sng">
                      <a:solidFill>
                        <a:srgbClr val="000000"/>
                      </a:solidFill>
                      <a:prstDash val="solid"/>
                      <a:round/>
                      <a:headEnd type="none" w="sm" len="sm"/>
                      <a:tailEnd type="none" w="sm" len="sm"/>
                    </a:lnR>
                    <a:lnT w="57150" cap="flat" cmpd="sng">
                      <a:solidFill>
                        <a:srgbClr val="000000"/>
                      </a:solidFill>
                      <a:prstDash val="solid"/>
                      <a:round/>
                      <a:headEnd type="none" w="sm" len="sm"/>
                      <a:tailEnd type="none" w="sm" len="sm"/>
                    </a:lnT>
                    <a:lnB w="5715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292934"/>
                        </a:buClr>
                        <a:buSzPts val="1700"/>
                        <a:buFont typeface="Calibri"/>
                        <a:buNone/>
                      </a:pPr>
                      <a:r>
                        <a:rPr lang="en-US" sz="1700" b="0" i="0" u="none" strike="noStrike" cap="none">
                          <a:solidFill>
                            <a:srgbClr val="292934"/>
                          </a:solidFill>
                          <a:latin typeface="Calibri"/>
                          <a:ea typeface="Calibri"/>
                          <a:cs typeface="Calibri"/>
                          <a:sym typeface="Calibri"/>
                        </a:rPr>
                        <a:t>High frequency behaviors that are not dangerous or only mildly to moderately disruptive, may occur in only 1-2 settings</a:t>
                      </a:r>
                      <a:endParaRPr/>
                    </a:p>
                  </a:txBody>
                  <a:tcPr marL="68575" marR="68575" marT="34300" marB="34300">
                    <a:lnL w="57150" cap="flat" cmpd="sng">
                      <a:solidFill>
                        <a:srgbClr val="000000"/>
                      </a:solidFill>
                      <a:prstDash val="solid"/>
                      <a:round/>
                      <a:headEnd type="none" w="sm" len="sm"/>
                      <a:tailEnd type="none" w="sm" len="sm"/>
                    </a:lnL>
                    <a:lnR w="57150" cap="flat" cmpd="sng">
                      <a:solidFill>
                        <a:srgbClr val="000000"/>
                      </a:solidFill>
                      <a:prstDash val="solid"/>
                      <a:round/>
                      <a:headEnd type="none" w="sm" len="sm"/>
                      <a:tailEnd type="none" w="sm" len="sm"/>
                    </a:lnR>
                    <a:lnT w="57150" cap="flat" cmpd="sng">
                      <a:solidFill>
                        <a:srgbClr val="000000"/>
                      </a:solidFill>
                      <a:prstDash val="solid"/>
                      <a:round/>
                      <a:headEnd type="none" w="sm" len="sm"/>
                      <a:tailEnd type="none" w="sm" len="sm"/>
                    </a:lnT>
                    <a:lnB w="5715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292934"/>
                        </a:buClr>
                        <a:buSzPts val="1700"/>
                        <a:buFont typeface="Calibri"/>
                        <a:buNone/>
                      </a:pPr>
                      <a:r>
                        <a:rPr lang="en-US" sz="1700" b="0" i="0" u="none" strike="noStrike" cap="none">
                          <a:solidFill>
                            <a:srgbClr val="292934"/>
                          </a:solidFill>
                          <a:latin typeface="Calibri"/>
                          <a:ea typeface="Calibri"/>
                          <a:cs typeface="Calibri"/>
                          <a:sym typeface="Calibri"/>
                        </a:rPr>
                        <a:t>Dangerous behaviors or highly disruptive behaviors that persistently occur in 3 or more school settings</a:t>
                      </a:r>
                      <a:endParaRPr/>
                    </a:p>
                  </a:txBody>
                  <a:tcPr marL="68575" marR="68575" marT="34300" marB="34300">
                    <a:lnL w="57150" cap="flat" cmpd="sng">
                      <a:solidFill>
                        <a:srgbClr val="000000"/>
                      </a:solidFill>
                      <a:prstDash val="solid"/>
                      <a:round/>
                      <a:headEnd type="none" w="sm" len="sm"/>
                      <a:tailEnd type="none" w="sm" len="sm"/>
                    </a:lnL>
                    <a:lnR w="57150" cap="flat" cmpd="sng">
                      <a:solidFill>
                        <a:srgbClr val="000000"/>
                      </a:solidFill>
                      <a:prstDash val="solid"/>
                      <a:round/>
                      <a:headEnd type="none" w="sm" len="sm"/>
                      <a:tailEnd type="none" w="sm" len="sm"/>
                    </a:lnR>
                    <a:lnT w="57150" cap="flat" cmpd="sng">
                      <a:solidFill>
                        <a:srgbClr val="000000"/>
                      </a:solidFill>
                      <a:prstDash val="solid"/>
                      <a:round/>
                      <a:headEnd type="none" w="sm" len="sm"/>
                      <a:tailEnd type="none" w="sm" len="sm"/>
                    </a:lnT>
                    <a:lnB w="5715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2141550">
                <a:tc>
                  <a:txBody>
                    <a:bodyPr/>
                    <a:lstStyle/>
                    <a:p>
                      <a:pPr marL="0" marR="0" lvl="0" indent="0" algn="ctr" rtl="0">
                        <a:lnSpc>
                          <a:spcPct val="100000"/>
                        </a:lnSpc>
                        <a:spcBef>
                          <a:spcPts val="0"/>
                        </a:spcBef>
                        <a:spcAft>
                          <a:spcPts val="0"/>
                        </a:spcAft>
                        <a:buClr>
                          <a:srgbClr val="292934"/>
                        </a:buClr>
                        <a:buSzPts val="2400"/>
                        <a:buFont typeface="Calibri"/>
                        <a:buNone/>
                      </a:pPr>
                      <a:r>
                        <a:rPr lang="en-US" sz="2400" b="1" i="0" u="none" strike="noStrike" cap="none">
                          <a:solidFill>
                            <a:srgbClr val="292934"/>
                          </a:solidFill>
                          <a:latin typeface="Calibri"/>
                          <a:ea typeface="Calibri"/>
                          <a:cs typeface="Calibri"/>
                          <a:sym typeface="Calibri"/>
                        </a:rPr>
                        <a:t>WHAT</a:t>
                      </a:r>
                      <a:endParaRPr/>
                    </a:p>
                  </a:txBody>
                  <a:tcPr marL="68575" marR="68575" marT="34300" marB="34300">
                    <a:lnL w="57150" cap="flat" cmpd="sng">
                      <a:solidFill>
                        <a:srgbClr val="000000"/>
                      </a:solidFill>
                      <a:prstDash val="solid"/>
                      <a:round/>
                      <a:headEnd type="none" w="sm" len="sm"/>
                      <a:tailEnd type="none" w="sm" len="sm"/>
                    </a:lnL>
                    <a:lnR w="57150" cap="flat" cmpd="sng">
                      <a:solidFill>
                        <a:srgbClr val="000000"/>
                      </a:solidFill>
                      <a:prstDash val="solid"/>
                      <a:round/>
                      <a:headEnd type="none" w="sm" len="sm"/>
                      <a:tailEnd type="none" w="sm" len="sm"/>
                    </a:lnR>
                    <a:lnT w="57150" cap="flat" cmpd="sng">
                      <a:solidFill>
                        <a:srgbClr val="000000"/>
                      </a:solidFill>
                      <a:prstDash val="solid"/>
                      <a:round/>
                      <a:headEnd type="none" w="sm" len="sm"/>
                      <a:tailEnd type="none" w="sm" len="sm"/>
                    </a:lnT>
                    <a:lnB w="5715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292934"/>
                        </a:buClr>
                        <a:buSzPts val="1700"/>
                        <a:buFont typeface="Calibri"/>
                        <a:buNone/>
                      </a:pPr>
                      <a:r>
                        <a:rPr lang="en-US" sz="1700" b="0" i="0" u="none" strike="noStrike" cap="none">
                          <a:solidFill>
                            <a:srgbClr val="292934"/>
                          </a:solidFill>
                          <a:latin typeface="Calibri"/>
                          <a:ea typeface="Calibri"/>
                          <a:cs typeface="Calibri"/>
                          <a:sym typeface="Calibri"/>
                        </a:rPr>
                        <a:t>A way of thinking about why a student is engaging in a challenging behavior, and how you can respond in a way that will effectively reduce the behavior</a:t>
                      </a:r>
                      <a:endParaRPr/>
                    </a:p>
                  </a:txBody>
                  <a:tcPr marL="68575" marR="68575" marT="34300" marB="34300">
                    <a:lnL w="57150" cap="flat" cmpd="sng">
                      <a:solidFill>
                        <a:srgbClr val="000000"/>
                      </a:solidFill>
                      <a:prstDash val="solid"/>
                      <a:round/>
                      <a:headEnd type="none" w="sm" len="sm"/>
                      <a:tailEnd type="none" w="sm" len="sm"/>
                    </a:lnL>
                    <a:lnR w="57150" cap="flat" cmpd="sng">
                      <a:solidFill>
                        <a:srgbClr val="000000"/>
                      </a:solidFill>
                      <a:prstDash val="solid"/>
                      <a:round/>
                      <a:headEnd type="none" w="sm" len="sm"/>
                      <a:tailEnd type="none" w="sm" len="sm"/>
                    </a:lnR>
                    <a:lnT w="57150" cap="flat" cmpd="sng">
                      <a:solidFill>
                        <a:srgbClr val="000000"/>
                      </a:solidFill>
                      <a:prstDash val="solid"/>
                      <a:round/>
                      <a:headEnd type="none" w="sm" len="sm"/>
                      <a:tailEnd type="none" w="sm" len="sm"/>
                    </a:lnT>
                    <a:lnB w="5715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292934"/>
                        </a:buClr>
                        <a:buSzPts val="1700"/>
                        <a:buFont typeface="Calibri"/>
                        <a:buNone/>
                      </a:pPr>
                      <a:r>
                        <a:rPr lang="en-US" sz="1700" b="0" i="0" u="none" strike="noStrike" cap="none">
                          <a:solidFill>
                            <a:srgbClr val="292934"/>
                          </a:solidFill>
                          <a:latin typeface="Calibri"/>
                          <a:ea typeface="Calibri"/>
                          <a:cs typeface="Calibri"/>
                          <a:sym typeface="Calibri"/>
                        </a:rPr>
                        <a:t>Relatively simple and efficient process to gather data to hypothesize about the function of behavior and use this information to guide behavior support planning </a:t>
                      </a:r>
                      <a:endParaRPr/>
                    </a:p>
                  </a:txBody>
                  <a:tcPr marL="68575" marR="68575" marT="34300" marB="34300">
                    <a:lnL w="57150" cap="flat" cmpd="sng">
                      <a:solidFill>
                        <a:srgbClr val="000000"/>
                      </a:solidFill>
                      <a:prstDash val="solid"/>
                      <a:round/>
                      <a:headEnd type="none" w="sm" len="sm"/>
                      <a:tailEnd type="none" w="sm" len="sm"/>
                    </a:lnL>
                    <a:lnR w="57150" cap="flat" cmpd="sng">
                      <a:solidFill>
                        <a:srgbClr val="000000"/>
                      </a:solidFill>
                      <a:prstDash val="solid"/>
                      <a:round/>
                      <a:headEnd type="none" w="sm" len="sm"/>
                      <a:tailEnd type="none" w="sm" len="sm"/>
                    </a:lnR>
                    <a:lnT w="57150" cap="flat" cmpd="sng">
                      <a:solidFill>
                        <a:srgbClr val="000000"/>
                      </a:solidFill>
                      <a:prstDash val="solid"/>
                      <a:round/>
                      <a:headEnd type="none" w="sm" len="sm"/>
                      <a:tailEnd type="none" w="sm" len="sm"/>
                    </a:lnT>
                    <a:lnB w="5715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292934"/>
                        </a:buClr>
                        <a:buSzPts val="1700"/>
                        <a:buFont typeface="Calibri"/>
                        <a:buNone/>
                      </a:pPr>
                      <a:r>
                        <a:rPr lang="en-US" sz="1700" b="0" i="0" u="none" strike="noStrike" cap="none">
                          <a:solidFill>
                            <a:srgbClr val="292934"/>
                          </a:solidFill>
                          <a:latin typeface="Calibri"/>
                          <a:ea typeface="Calibri"/>
                          <a:cs typeface="Calibri"/>
                          <a:sym typeface="Calibri"/>
                        </a:rPr>
                        <a:t>Time-intensive process involving gathering information from multiple sources, a written FBA and BSP, emergency planning, family-centered planning, and collaboration with outside agencies </a:t>
                      </a:r>
                      <a:endParaRPr/>
                    </a:p>
                  </a:txBody>
                  <a:tcPr marL="68575" marR="68575" marT="34300" marB="34300">
                    <a:lnL w="57150" cap="flat" cmpd="sng">
                      <a:solidFill>
                        <a:srgbClr val="000000"/>
                      </a:solidFill>
                      <a:prstDash val="solid"/>
                      <a:round/>
                      <a:headEnd type="none" w="sm" len="sm"/>
                      <a:tailEnd type="none" w="sm" len="sm"/>
                    </a:lnL>
                    <a:lnR w="57150" cap="flat" cmpd="sng">
                      <a:solidFill>
                        <a:srgbClr val="000000"/>
                      </a:solidFill>
                      <a:prstDash val="solid"/>
                      <a:round/>
                      <a:headEnd type="none" w="sm" len="sm"/>
                      <a:tailEnd type="none" w="sm" len="sm"/>
                    </a:lnR>
                    <a:lnT w="57150" cap="flat" cmpd="sng">
                      <a:solidFill>
                        <a:srgbClr val="000000"/>
                      </a:solidFill>
                      <a:prstDash val="solid"/>
                      <a:round/>
                      <a:headEnd type="none" w="sm" len="sm"/>
                      <a:tailEnd type="none" w="sm" len="sm"/>
                    </a:lnT>
                    <a:lnB w="5715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1820875">
                <a:tc>
                  <a:txBody>
                    <a:bodyPr/>
                    <a:lstStyle/>
                    <a:p>
                      <a:pPr marL="0" marR="0" lvl="0" indent="0" algn="ctr" rtl="0">
                        <a:lnSpc>
                          <a:spcPct val="100000"/>
                        </a:lnSpc>
                        <a:spcBef>
                          <a:spcPts val="0"/>
                        </a:spcBef>
                        <a:spcAft>
                          <a:spcPts val="0"/>
                        </a:spcAft>
                        <a:buClr>
                          <a:srgbClr val="292934"/>
                        </a:buClr>
                        <a:buSzPts val="2400"/>
                        <a:buFont typeface="Calibri"/>
                        <a:buNone/>
                      </a:pPr>
                      <a:r>
                        <a:rPr lang="en-US" sz="2400" b="1" i="0" u="none" strike="noStrike" cap="none">
                          <a:solidFill>
                            <a:srgbClr val="292934"/>
                          </a:solidFill>
                          <a:latin typeface="Calibri"/>
                          <a:ea typeface="Calibri"/>
                          <a:cs typeface="Calibri"/>
                          <a:sym typeface="Calibri"/>
                        </a:rPr>
                        <a:t>BY WHOM</a:t>
                      </a:r>
                      <a:endParaRPr/>
                    </a:p>
                  </a:txBody>
                  <a:tcPr marL="68575" marR="68575" marT="34300" marB="34300">
                    <a:lnL w="57150" cap="flat" cmpd="sng">
                      <a:solidFill>
                        <a:srgbClr val="000000"/>
                      </a:solidFill>
                      <a:prstDash val="solid"/>
                      <a:round/>
                      <a:headEnd type="none" w="sm" len="sm"/>
                      <a:tailEnd type="none" w="sm" len="sm"/>
                    </a:lnL>
                    <a:lnR w="57150" cap="flat" cmpd="sng">
                      <a:solidFill>
                        <a:srgbClr val="000000"/>
                      </a:solidFill>
                      <a:prstDash val="solid"/>
                      <a:round/>
                      <a:headEnd type="none" w="sm" len="sm"/>
                      <a:tailEnd type="none" w="sm" len="sm"/>
                    </a:lnR>
                    <a:lnT w="57150" cap="flat" cmpd="sng">
                      <a:solidFill>
                        <a:srgbClr val="000000"/>
                      </a:solidFill>
                      <a:prstDash val="solid"/>
                      <a:round/>
                      <a:headEnd type="none" w="sm" len="sm"/>
                      <a:tailEnd type="none" w="sm" len="sm"/>
                    </a:lnT>
                    <a:lnB w="5715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292934"/>
                        </a:buClr>
                        <a:buSzPts val="1700"/>
                        <a:buFont typeface="Calibri"/>
                        <a:buNone/>
                      </a:pPr>
                      <a:r>
                        <a:rPr lang="en-US" sz="1700" b="0" i="0" u="none" strike="noStrike" cap="none">
                          <a:solidFill>
                            <a:srgbClr val="292934"/>
                          </a:solidFill>
                          <a:latin typeface="Calibri"/>
                          <a:ea typeface="Calibri"/>
                          <a:cs typeface="Calibri"/>
                          <a:sym typeface="Calibri"/>
                        </a:rPr>
                        <a:t>You!  </a:t>
                      </a:r>
                      <a:endParaRPr/>
                    </a:p>
                  </a:txBody>
                  <a:tcPr marL="68575" marR="68575" marT="34300" marB="34300">
                    <a:lnL w="57150" cap="flat" cmpd="sng">
                      <a:solidFill>
                        <a:srgbClr val="000000"/>
                      </a:solidFill>
                      <a:prstDash val="solid"/>
                      <a:round/>
                      <a:headEnd type="none" w="sm" len="sm"/>
                      <a:tailEnd type="none" w="sm" len="sm"/>
                    </a:lnL>
                    <a:lnR w="57150" cap="flat" cmpd="sng">
                      <a:solidFill>
                        <a:srgbClr val="000000"/>
                      </a:solidFill>
                      <a:prstDash val="solid"/>
                      <a:round/>
                      <a:headEnd type="none" w="sm" len="sm"/>
                      <a:tailEnd type="none" w="sm" len="sm"/>
                    </a:lnR>
                    <a:lnT w="57150" cap="flat" cmpd="sng">
                      <a:solidFill>
                        <a:srgbClr val="000000"/>
                      </a:solidFill>
                      <a:prstDash val="solid"/>
                      <a:round/>
                      <a:headEnd type="none" w="sm" len="sm"/>
                      <a:tailEnd type="none" w="sm" len="sm"/>
                    </a:lnT>
                    <a:lnB w="5715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292934"/>
                        </a:buClr>
                        <a:buSzPts val="1700"/>
                        <a:buFont typeface="Calibri"/>
                        <a:buNone/>
                      </a:pPr>
                      <a:r>
                        <a:rPr lang="en-US" sz="1700" b="0" i="0" u="none" strike="noStrike" cap="none">
                          <a:solidFill>
                            <a:srgbClr val="292934"/>
                          </a:solidFill>
                          <a:latin typeface="Calibri"/>
                          <a:ea typeface="Calibri"/>
                          <a:cs typeface="Calibri"/>
                          <a:sym typeface="Calibri"/>
                        </a:rPr>
                        <a:t>Team of school-based personnel (ex:  teachers, special educator, counselor, administrator, behavior support personnel)</a:t>
                      </a:r>
                      <a:endParaRPr/>
                    </a:p>
                  </a:txBody>
                  <a:tcPr marL="68575" marR="68575" marT="34300" marB="34300">
                    <a:lnL w="57150" cap="flat" cmpd="sng">
                      <a:solidFill>
                        <a:srgbClr val="000000"/>
                      </a:solidFill>
                      <a:prstDash val="solid"/>
                      <a:round/>
                      <a:headEnd type="none" w="sm" len="sm"/>
                      <a:tailEnd type="none" w="sm" len="sm"/>
                    </a:lnL>
                    <a:lnR w="57150" cap="flat" cmpd="sng">
                      <a:solidFill>
                        <a:srgbClr val="000000"/>
                      </a:solidFill>
                      <a:prstDash val="solid"/>
                      <a:round/>
                      <a:headEnd type="none" w="sm" len="sm"/>
                      <a:tailEnd type="none" w="sm" len="sm"/>
                    </a:lnR>
                    <a:lnT w="57150" cap="flat" cmpd="sng">
                      <a:solidFill>
                        <a:srgbClr val="000000"/>
                      </a:solidFill>
                      <a:prstDash val="solid"/>
                      <a:round/>
                      <a:headEnd type="none" w="sm" len="sm"/>
                      <a:tailEnd type="none" w="sm" len="sm"/>
                    </a:lnT>
                    <a:lnB w="5715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292934"/>
                        </a:buClr>
                        <a:buSzPts val="1700"/>
                        <a:buFont typeface="Calibri"/>
                        <a:buNone/>
                      </a:pPr>
                      <a:r>
                        <a:rPr lang="en-US" sz="1700" b="0" i="0" u="none" strike="noStrike" cap="none">
                          <a:solidFill>
                            <a:srgbClr val="292934"/>
                          </a:solidFill>
                          <a:latin typeface="Calibri"/>
                          <a:ea typeface="Calibri"/>
                          <a:cs typeface="Calibri"/>
                          <a:sym typeface="Calibri"/>
                        </a:rPr>
                        <a:t>School-based team, including professionals trained to develop and implement intensive interventions for students with severe problem behaviors (i.e. behavior specialist)</a:t>
                      </a:r>
                      <a:endParaRPr/>
                    </a:p>
                  </a:txBody>
                  <a:tcPr marL="68575" marR="68575" marT="34300" marB="34300">
                    <a:lnL w="57150" cap="flat" cmpd="sng">
                      <a:solidFill>
                        <a:srgbClr val="000000"/>
                      </a:solidFill>
                      <a:prstDash val="solid"/>
                      <a:round/>
                      <a:headEnd type="none" w="sm" len="sm"/>
                      <a:tailEnd type="none" w="sm" len="sm"/>
                    </a:lnL>
                    <a:lnR w="57150" cap="flat" cmpd="sng">
                      <a:solidFill>
                        <a:srgbClr val="000000"/>
                      </a:solidFill>
                      <a:prstDash val="solid"/>
                      <a:round/>
                      <a:headEnd type="none" w="sm" len="sm"/>
                      <a:tailEnd type="none" w="sm" len="sm"/>
                    </a:lnR>
                    <a:lnT w="57150" cap="flat" cmpd="sng">
                      <a:solidFill>
                        <a:srgbClr val="000000"/>
                      </a:solidFill>
                      <a:prstDash val="solid"/>
                      <a:round/>
                      <a:headEnd type="none" w="sm" len="sm"/>
                      <a:tailEnd type="none" w="sm" len="sm"/>
                    </a:lnT>
                    <a:lnB w="5715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pic>
        <p:nvPicPr>
          <p:cNvPr id="188" name="Google Shape;188;p25"/>
          <p:cNvPicPr preferRelativeResize="0"/>
          <p:nvPr/>
        </p:nvPicPr>
        <p:blipFill rotWithShape="1">
          <a:blip r:embed="rId3">
            <a:alphaModFix/>
          </a:blip>
          <a:srcRect/>
          <a:stretch/>
        </p:blipFill>
        <p:spPr>
          <a:xfrm>
            <a:off x="417513" y="641350"/>
            <a:ext cx="8150225" cy="5707063"/>
          </a:xfrm>
          <a:prstGeom prst="rect">
            <a:avLst/>
          </a:prstGeom>
          <a:noFill/>
          <a:ln>
            <a:noFill/>
          </a:ln>
        </p:spPr>
      </p:pic>
      <p:sp>
        <p:nvSpPr>
          <p:cNvPr id="189" name="Google Shape;189;p25"/>
          <p:cNvSpPr txBox="1">
            <a:spLocks noGrp="1"/>
          </p:cNvSpPr>
          <p:nvPr>
            <p:ph type="subTitle" idx="1"/>
          </p:nvPr>
        </p:nvSpPr>
        <p:spPr>
          <a:xfrm>
            <a:off x="417513" y="1516063"/>
            <a:ext cx="8150225" cy="3489325"/>
          </a:xfrm>
          <a:prstGeom prst="rect">
            <a:avLst/>
          </a:prstGeom>
          <a:noFill/>
          <a:ln w="76200" cap="flat" cmpd="sng">
            <a:solidFill>
              <a:srgbClr val="008000"/>
            </a:solidFill>
            <a:prstDash val="solid"/>
            <a:miter lim="800000"/>
            <a:headEnd type="none" w="sm" len="sm"/>
            <a:tailEnd type="none" w="sm" len="sm"/>
          </a:ln>
        </p:spPr>
        <p:txBody>
          <a:bodyPr spcFirstLastPara="1" wrap="square" lIns="91425" tIns="45700" rIns="91425" bIns="45700" anchor="t" anchorCtr="0">
            <a:noAutofit/>
          </a:bodyPr>
          <a:lstStyle/>
          <a:p>
            <a:pPr marL="0" lvl="0" indent="0" algn="ctr" rtl="0">
              <a:spcBef>
                <a:spcPts val="0"/>
              </a:spcBef>
              <a:spcAft>
                <a:spcPts val="0"/>
              </a:spcAft>
              <a:buClr>
                <a:srgbClr val="000000"/>
              </a:buClr>
              <a:buSzPts val="4400"/>
              <a:buNone/>
            </a:pPr>
            <a:r>
              <a:rPr lang="en-US" sz="4400" b="1">
                <a:solidFill>
                  <a:srgbClr val="000000"/>
                </a:solidFill>
              </a:rPr>
              <a:t>How Does </a:t>
            </a:r>
            <a:endParaRPr/>
          </a:p>
          <a:p>
            <a:pPr marL="0" lvl="0" indent="0" algn="ctr" rtl="0">
              <a:spcBef>
                <a:spcPts val="880"/>
              </a:spcBef>
              <a:spcAft>
                <a:spcPts val="0"/>
              </a:spcAft>
              <a:buClr>
                <a:srgbClr val="000000"/>
              </a:buClr>
              <a:buSzPts val="4400"/>
              <a:buNone/>
            </a:pPr>
            <a:r>
              <a:rPr lang="en-US" sz="4400" b="1">
                <a:solidFill>
                  <a:srgbClr val="000000"/>
                </a:solidFill>
              </a:rPr>
              <a:t>the Functional Approach</a:t>
            </a:r>
            <a:endParaRPr/>
          </a:p>
          <a:p>
            <a:pPr marL="0" lvl="0" indent="0" algn="ctr" rtl="0">
              <a:spcBef>
                <a:spcPts val="880"/>
              </a:spcBef>
              <a:spcAft>
                <a:spcPts val="0"/>
              </a:spcAft>
              <a:buClr>
                <a:srgbClr val="000000"/>
              </a:buClr>
              <a:buSzPts val="4400"/>
              <a:buNone/>
            </a:pPr>
            <a:r>
              <a:rPr lang="en-US" sz="4400" b="1">
                <a:solidFill>
                  <a:srgbClr val="000000"/>
                </a:solidFill>
              </a:rPr>
              <a:t>Fit Into Your School’s</a:t>
            </a:r>
            <a:endParaRPr/>
          </a:p>
          <a:p>
            <a:pPr marL="0" lvl="0" indent="0" algn="ctr" rtl="0">
              <a:spcBef>
                <a:spcPts val="880"/>
              </a:spcBef>
              <a:spcAft>
                <a:spcPts val="0"/>
              </a:spcAft>
              <a:buClr>
                <a:srgbClr val="000000"/>
              </a:buClr>
              <a:buSzPts val="4400"/>
              <a:buNone/>
            </a:pPr>
            <a:r>
              <a:rPr lang="en-US" sz="4400" b="1">
                <a:solidFill>
                  <a:srgbClr val="000000"/>
                </a:solidFill>
              </a:rPr>
              <a:t>Multi-Tiered System of Supports?</a:t>
            </a:r>
            <a:endParaRPr/>
          </a:p>
        </p:txBody>
      </p:sp>
      <p:sp>
        <p:nvSpPr>
          <p:cNvPr id="190" name="Google Shape;190;p2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Clr>
                <a:srgbClr val="8D8D8F"/>
              </a:buClr>
              <a:buSzPts val="1200"/>
              <a:buFont typeface="Arial"/>
              <a:buNone/>
            </a:pPr>
            <a:fld id="{00000000-1234-1234-1234-123412341234}" type="slidenum">
              <a:rPr lang="en-US" sz="1200">
                <a:solidFill>
                  <a:srgbClr val="8D8D8F"/>
                </a:solidFill>
                <a:latin typeface="Calibri"/>
                <a:ea typeface="Calibri"/>
                <a:cs typeface="Calibri"/>
                <a:sym typeface="Calibri"/>
              </a:rPr>
              <a:t>11</a:t>
            </a:fld>
            <a:endParaRPr sz="1200">
              <a:solidFill>
                <a:srgbClr val="8D8D8F"/>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B514F-AAC4-4117-AE02-3696EB198882}"/>
              </a:ext>
            </a:extLst>
          </p:cNvPr>
          <p:cNvSpPr>
            <a:spLocks noGrp="1"/>
          </p:cNvSpPr>
          <p:nvPr>
            <p:ph type="ctrTitle"/>
          </p:nvPr>
        </p:nvSpPr>
        <p:spPr>
          <a:xfrm>
            <a:off x="651244" y="136525"/>
            <a:ext cx="7841512" cy="820405"/>
          </a:xfrm>
        </p:spPr>
        <p:txBody>
          <a:bodyPr/>
          <a:lstStyle/>
          <a:p>
            <a:r>
              <a:rPr lang="en-US" dirty="0"/>
              <a:t>Vermont MTSS</a:t>
            </a:r>
          </a:p>
        </p:txBody>
      </p:sp>
      <p:sp>
        <p:nvSpPr>
          <p:cNvPr id="4" name="Slide Number Placeholder 3">
            <a:extLst>
              <a:ext uri="{FF2B5EF4-FFF2-40B4-BE49-F238E27FC236}">
                <a16:creationId xmlns:a16="http://schemas.microsoft.com/office/drawing/2014/main" id="{82858F71-CC9B-46DC-A3ED-E60E45558E7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12</a:t>
            </a:fld>
            <a:endParaRPr lang="en-US"/>
          </a:p>
        </p:txBody>
      </p:sp>
      <p:pic>
        <p:nvPicPr>
          <p:cNvPr id="6" name="Picture 5" descr="Diagram&#10;&#10;Description automatically generated">
            <a:extLst>
              <a:ext uri="{FF2B5EF4-FFF2-40B4-BE49-F238E27FC236}">
                <a16:creationId xmlns:a16="http://schemas.microsoft.com/office/drawing/2014/main" id="{B704DF63-F602-485C-9178-E75E44840428}"/>
              </a:ext>
            </a:extLst>
          </p:cNvPr>
          <p:cNvPicPr>
            <a:picLocks noChangeAspect="1"/>
          </p:cNvPicPr>
          <p:nvPr/>
        </p:nvPicPr>
        <p:blipFill>
          <a:blip r:embed="rId2"/>
          <a:stretch>
            <a:fillRect/>
          </a:stretch>
        </p:blipFill>
        <p:spPr>
          <a:xfrm>
            <a:off x="1533830" y="1016467"/>
            <a:ext cx="6076340" cy="5705008"/>
          </a:xfrm>
          <a:prstGeom prst="rect">
            <a:avLst/>
          </a:prstGeom>
        </p:spPr>
      </p:pic>
    </p:spTree>
    <p:extLst>
      <p:ext uri="{BB962C8B-B14F-4D97-AF65-F5344CB8AC3E}">
        <p14:creationId xmlns:p14="http://schemas.microsoft.com/office/powerpoint/2010/main" val="24985897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30"/>
          <p:cNvSpPr/>
          <p:nvPr/>
        </p:nvSpPr>
        <p:spPr>
          <a:xfrm flipH="1">
            <a:off x="304800" y="1457325"/>
            <a:ext cx="5562600" cy="4724400"/>
          </a:xfrm>
          <a:prstGeom prst="triangle">
            <a:avLst>
              <a:gd name="adj" fmla="val 50705"/>
            </a:avLst>
          </a:prstGeom>
          <a:solidFill>
            <a:srgbClr val="FCFBF6"/>
          </a:solidFill>
          <a:ln w="4127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292934"/>
              </a:solidFill>
              <a:latin typeface="Calibri"/>
              <a:ea typeface="Calibri"/>
              <a:cs typeface="Calibri"/>
              <a:sym typeface="Calibri"/>
            </a:endParaRPr>
          </a:p>
        </p:txBody>
      </p:sp>
      <p:cxnSp>
        <p:nvCxnSpPr>
          <p:cNvPr id="251" name="Google Shape;251;p30"/>
          <p:cNvCxnSpPr/>
          <p:nvPr/>
        </p:nvCxnSpPr>
        <p:spPr>
          <a:xfrm>
            <a:off x="1143000" y="5029200"/>
            <a:ext cx="3886200" cy="1588"/>
          </a:xfrm>
          <a:prstGeom prst="straightConnector1">
            <a:avLst/>
          </a:prstGeom>
          <a:noFill/>
          <a:ln w="9525" cap="flat" cmpd="sng">
            <a:solidFill>
              <a:srgbClr val="8E9E94"/>
            </a:solidFill>
            <a:prstDash val="solid"/>
            <a:round/>
            <a:headEnd type="none" w="sm" len="sm"/>
            <a:tailEnd type="none" w="sm" len="sm"/>
          </a:ln>
        </p:spPr>
      </p:cxnSp>
      <p:cxnSp>
        <p:nvCxnSpPr>
          <p:cNvPr id="252" name="Google Shape;252;p30"/>
          <p:cNvCxnSpPr/>
          <p:nvPr/>
        </p:nvCxnSpPr>
        <p:spPr>
          <a:xfrm>
            <a:off x="2209800" y="3352800"/>
            <a:ext cx="1676400" cy="1588"/>
          </a:xfrm>
          <a:prstGeom prst="straightConnector1">
            <a:avLst/>
          </a:prstGeom>
          <a:noFill/>
          <a:ln w="9525" cap="flat" cmpd="sng">
            <a:solidFill>
              <a:srgbClr val="8E9E94"/>
            </a:solidFill>
            <a:prstDash val="solid"/>
            <a:round/>
            <a:headEnd type="none" w="sm" len="sm"/>
            <a:tailEnd type="none" w="sm" len="sm"/>
          </a:ln>
        </p:spPr>
      </p:cxnSp>
      <p:sp>
        <p:nvSpPr>
          <p:cNvPr id="253" name="Google Shape;253;p30"/>
          <p:cNvSpPr txBox="1"/>
          <p:nvPr/>
        </p:nvSpPr>
        <p:spPr>
          <a:xfrm>
            <a:off x="1447800" y="5248922"/>
            <a:ext cx="3352800" cy="92392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008000"/>
              </a:buClr>
              <a:buSzPts val="1800"/>
              <a:buFont typeface="Arial"/>
              <a:buNone/>
            </a:pPr>
            <a:r>
              <a:rPr lang="en-US" sz="1800" b="1" dirty="0">
                <a:solidFill>
                  <a:srgbClr val="008000"/>
                </a:solidFill>
                <a:latin typeface="Calibri"/>
                <a:ea typeface="Calibri"/>
                <a:cs typeface="Calibri"/>
                <a:sym typeface="Calibri"/>
              </a:rPr>
              <a:t>School-wide Positive Behavioral Supports 80% of Students</a:t>
            </a:r>
            <a:endParaRPr dirty="0"/>
          </a:p>
        </p:txBody>
      </p:sp>
      <p:sp>
        <p:nvSpPr>
          <p:cNvPr id="254" name="Google Shape;254;p30"/>
          <p:cNvSpPr txBox="1"/>
          <p:nvPr/>
        </p:nvSpPr>
        <p:spPr>
          <a:xfrm>
            <a:off x="2133600" y="3464512"/>
            <a:ext cx="1828800" cy="1477963"/>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ECCB57"/>
              </a:buClr>
              <a:buSzPts val="1800"/>
              <a:buFont typeface="Arial"/>
              <a:buNone/>
            </a:pPr>
            <a:r>
              <a:rPr lang="en-US" sz="1800" b="1" dirty="0">
                <a:solidFill>
                  <a:srgbClr val="ECCB57"/>
                </a:solidFill>
                <a:latin typeface="Bookman Old Style"/>
                <a:ea typeface="Bookman Old Style"/>
                <a:cs typeface="Bookman Old Style"/>
                <a:sym typeface="Bookman Old Style"/>
              </a:rPr>
              <a:t>Secondary Group Supports</a:t>
            </a:r>
            <a:endParaRPr dirty="0"/>
          </a:p>
          <a:p>
            <a:pPr marL="0" marR="0" lvl="0" indent="0" algn="ctr" rtl="0">
              <a:spcBef>
                <a:spcPts val="0"/>
              </a:spcBef>
              <a:spcAft>
                <a:spcPts val="0"/>
              </a:spcAft>
              <a:buClr>
                <a:srgbClr val="ECCB57"/>
              </a:buClr>
              <a:buSzPts val="1800"/>
              <a:buFont typeface="Arial"/>
              <a:buNone/>
            </a:pPr>
            <a:r>
              <a:rPr lang="en-US" sz="1800" b="1" dirty="0">
                <a:solidFill>
                  <a:srgbClr val="ECCB57"/>
                </a:solidFill>
                <a:latin typeface="Bookman Old Style"/>
                <a:ea typeface="Bookman Old Style"/>
                <a:cs typeface="Bookman Old Style"/>
                <a:sym typeface="Bookman Old Style"/>
              </a:rPr>
              <a:t>10-15% of Students</a:t>
            </a:r>
            <a:endParaRPr dirty="0"/>
          </a:p>
        </p:txBody>
      </p:sp>
      <p:sp>
        <p:nvSpPr>
          <p:cNvPr id="255" name="Google Shape;255;p30"/>
          <p:cNvSpPr txBox="1"/>
          <p:nvPr/>
        </p:nvSpPr>
        <p:spPr>
          <a:xfrm>
            <a:off x="1839152" y="2103264"/>
            <a:ext cx="2438400" cy="120015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C00000"/>
              </a:buClr>
              <a:buSzPts val="1800"/>
              <a:buFont typeface="Arial"/>
              <a:buNone/>
            </a:pPr>
            <a:r>
              <a:rPr lang="en-US" sz="1800" b="1" dirty="0">
                <a:solidFill>
                  <a:srgbClr val="C00000"/>
                </a:solidFill>
                <a:latin typeface="Bookman Old Style"/>
                <a:ea typeface="Bookman Old Style"/>
                <a:cs typeface="Bookman Old Style"/>
                <a:sym typeface="Bookman Old Style"/>
              </a:rPr>
              <a:t>Individualized Supports</a:t>
            </a:r>
            <a:endParaRPr dirty="0"/>
          </a:p>
          <a:p>
            <a:pPr marL="0" marR="0" lvl="0" indent="0" algn="ctr" rtl="0">
              <a:spcBef>
                <a:spcPts val="0"/>
              </a:spcBef>
              <a:spcAft>
                <a:spcPts val="0"/>
              </a:spcAft>
              <a:buClr>
                <a:srgbClr val="C00000"/>
              </a:buClr>
              <a:buSzPts val="1800"/>
              <a:buFont typeface="Arial"/>
              <a:buNone/>
            </a:pPr>
            <a:r>
              <a:rPr lang="en-US" sz="1800" b="1" dirty="0">
                <a:solidFill>
                  <a:srgbClr val="C00000"/>
                </a:solidFill>
                <a:latin typeface="Bookman Old Style"/>
                <a:ea typeface="Bookman Old Style"/>
                <a:cs typeface="Bookman Old Style"/>
                <a:sym typeface="Bookman Old Style"/>
              </a:rPr>
              <a:t>5% of </a:t>
            </a:r>
            <a:endParaRPr dirty="0"/>
          </a:p>
          <a:p>
            <a:pPr marL="0" marR="0" lvl="0" indent="0" algn="ctr" rtl="0">
              <a:spcBef>
                <a:spcPts val="0"/>
              </a:spcBef>
              <a:spcAft>
                <a:spcPts val="0"/>
              </a:spcAft>
              <a:buClr>
                <a:srgbClr val="C00000"/>
              </a:buClr>
              <a:buSzPts val="1800"/>
              <a:buFont typeface="Arial"/>
              <a:buNone/>
            </a:pPr>
            <a:r>
              <a:rPr lang="en-US" sz="1800" b="1" dirty="0">
                <a:solidFill>
                  <a:srgbClr val="C00000"/>
                </a:solidFill>
                <a:latin typeface="Bookman Old Style"/>
                <a:ea typeface="Bookman Old Style"/>
                <a:cs typeface="Bookman Old Style"/>
                <a:sym typeface="Bookman Old Style"/>
              </a:rPr>
              <a:t>Students</a:t>
            </a:r>
            <a:endParaRPr dirty="0"/>
          </a:p>
        </p:txBody>
      </p:sp>
      <p:sp>
        <p:nvSpPr>
          <p:cNvPr id="257" name="Google Shape;257;p30"/>
          <p:cNvSpPr/>
          <p:nvPr/>
        </p:nvSpPr>
        <p:spPr>
          <a:xfrm rot="10800000">
            <a:off x="3983858" y="1457325"/>
            <a:ext cx="4267200" cy="1303338"/>
          </a:xfrm>
          <a:prstGeom prst="homePlate">
            <a:avLst>
              <a:gd name="adj" fmla="val 50000"/>
            </a:avLst>
          </a:prstGeom>
          <a:solidFill>
            <a:srgbClr val="FF0000"/>
          </a:solidFill>
          <a:ln w="25400" cap="flat" cmpd="sng">
            <a:solidFill>
              <a:srgbClr val="6B766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258" name="Google Shape;258;p30"/>
          <p:cNvSpPr txBox="1"/>
          <p:nvPr/>
        </p:nvSpPr>
        <p:spPr>
          <a:xfrm>
            <a:off x="4419600" y="1608138"/>
            <a:ext cx="3733800" cy="64611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Arial"/>
              <a:buNone/>
            </a:pPr>
            <a:r>
              <a:rPr lang="en-US" sz="1800" dirty="0">
                <a:solidFill>
                  <a:schemeClr val="dk1"/>
                </a:solidFill>
                <a:latin typeface="Calibri"/>
                <a:ea typeface="Calibri"/>
                <a:cs typeface="Calibri"/>
                <a:sym typeface="Calibri"/>
              </a:rPr>
              <a:t>Specialist(s) responsibility for FBAs</a:t>
            </a:r>
            <a:endParaRPr dirty="0"/>
          </a:p>
        </p:txBody>
      </p:sp>
      <p:sp>
        <p:nvSpPr>
          <p:cNvPr id="260" name="Google Shape;260;p30"/>
          <p:cNvSpPr/>
          <p:nvPr/>
        </p:nvSpPr>
        <p:spPr>
          <a:xfrm rot="10800000">
            <a:off x="4132556" y="3124200"/>
            <a:ext cx="4419600" cy="1143000"/>
          </a:xfrm>
          <a:prstGeom prst="rightArrow">
            <a:avLst>
              <a:gd name="adj1" fmla="val 100000"/>
              <a:gd name="adj2" fmla="val 50000"/>
            </a:avLst>
          </a:prstGeom>
          <a:solidFill>
            <a:srgbClr val="FFC000"/>
          </a:solidFill>
          <a:ln w="25400" cap="flat" cmpd="sng">
            <a:solidFill>
              <a:srgbClr val="6B766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261" name="Google Shape;261;p30"/>
          <p:cNvSpPr txBox="1"/>
          <p:nvPr/>
        </p:nvSpPr>
        <p:spPr>
          <a:xfrm>
            <a:off x="4724400" y="3124200"/>
            <a:ext cx="3810000" cy="12001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Arial"/>
              <a:buNone/>
            </a:pPr>
            <a:r>
              <a:rPr lang="en-US" sz="1800" dirty="0">
                <a:solidFill>
                  <a:schemeClr val="dk1"/>
                </a:solidFill>
                <a:latin typeface="Calibri"/>
                <a:ea typeface="Calibri"/>
                <a:cs typeface="Calibri"/>
                <a:sym typeface="Calibri"/>
              </a:rPr>
              <a:t>Designated staff conduct proactive simple FBA/BSP to prevent intensive behaviors &amp; decrease reliance on specialist.</a:t>
            </a:r>
            <a:endParaRPr sz="1800" dirty="0">
              <a:solidFill>
                <a:schemeClr val="dk1"/>
              </a:solidFill>
              <a:latin typeface="Calibri"/>
              <a:ea typeface="Calibri"/>
              <a:cs typeface="Calibri"/>
              <a:sym typeface="Calibri"/>
            </a:endParaRPr>
          </a:p>
        </p:txBody>
      </p:sp>
      <p:sp>
        <p:nvSpPr>
          <p:cNvPr id="262" name="Google Shape;262;p30"/>
          <p:cNvSpPr txBox="1"/>
          <p:nvPr/>
        </p:nvSpPr>
        <p:spPr>
          <a:xfrm>
            <a:off x="474663" y="139700"/>
            <a:ext cx="8229600" cy="1143000"/>
          </a:xfrm>
          <a:prstGeom prst="rect">
            <a:avLst/>
          </a:prstGeom>
          <a:solidFill>
            <a:srgbClr val="FF6600">
              <a:alpha val="81568"/>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SzPts val="4400"/>
              <a:buFont typeface="Arial"/>
              <a:buNone/>
            </a:pPr>
            <a:r>
              <a:rPr lang="en-US" sz="4400">
                <a:solidFill>
                  <a:srgbClr val="000000"/>
                </a:solidFill>
                <a:latin typeface="Calibri"/>
                <a:ea typeface="Calibri"/>
                <a:cs typeface="Calibri"/>
                <a:sym typeface="Calibri"/>
              </a:rPr>
              <a:t>FBA LOGIC MODEL</a:t>
            </a:r>
            <a:endParaRPr/>
          </a:p>
          <a:p>
            <a:pPr marL="0" marR="0" lvl="0" indent="0" algn="ctr" rtl="0">
              <a:spcBef>
                <a:spcPts val="0"/>
              </a:spcBef>
              <a:spcAft>
                <a:spcPts val="0"/>
              </a:spcAft>
              <a:buClr>
                <a:srgbClr val="000000"/>
              </a:buClr>
              <a:buSzPts val="2600"/>
              <a:buFont typeface="Arial"/>
              <a:buNone/>
            </a:pPr>
            <a:r>
              <a:rPr lang="en-US" sz="2600">
                <a:solidFill>
                  <a:srgbClr val="000000"/>
                </a:solidFill>
                <a:latin typeface="Calibri"/>
                <a:ea typeface="Calibri"/>
                <a:cs typeface="Calibri"/>
                <a:sym typeface="Calibri"/>
              </a:rPr>
              <a:t>Sheldon Loman, University of Oregon</a:t>
            </a:r>
            <a:endParaRPr/>
          </a:p>
        </p:txBody>
      </p:sp>
      <p:sp>
        <p:nvSpPr>
          <p:cNvPr id="263" name="Google Shape;263;p3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Clr>
                <a:srgbClr val="8D8D8F"/>
              </a:buClr>
              <a:buSzPts val="1200"/>
              <a:buFont typeface="Arial"/>
              <a:buNone/>
            </a:pPr>
            <a:fld id="{00000000-1234-1234-1234-123412341234}" type="slidenum">
              <a:rPr lang="en-US" sz="1200">
                <a:solidFill>
                  <a:srgbClr val="8D8D8F"/>
                </a:solidFill>
                <a:latin typeface="Calibri"/>
                <a:ea typeface="Calibri"/>
                <a:cs typeface="Calibri"/>
                <a:sym typeface="Calibri"/>
              </a:rPr>
              <a:t>13</a:t>
            </a:fld>
            <a:endParaRPr sz="1200">
              <a:solidFill>
                <a:srgbClr val="8D8D8F"/>
              </a:solidFill>
              <a:latin typeface="Calibri"/>
              <a:ea typeface="Calibri"/>
              <a:cs typeface="Calibri"/>
              <a:sym typeface="Calibri"/>
            </a:endParaRPr>
          </a:p>
        </p:txBody>
      </p:sp>
      <p:sp>
        <p:nvSpPr>
          <p:cNvPr id="264" name="Google Shape;264;p30"/>
          <p:cNvSpPr/>
          <p:nvPr/>
        </p:nvSpPr>
        <p:spPr>
          <a:xfrm flipH="1">
            <a:off x="5029199" y="4863860"/>
            <a:ext cx="3843867" cy="1143000"/>
          </a:xfrm>
          <a:prstGeom prst="rightArrow">
            <a:avLst>
              <a:gd name="adj1" fmla="val 100000"/>
              <a:gd name="adj2" fmla="val 50000"/>
            </a:avLst>
          </a:prstGeom>
          <a:solidFill>
            <a:srgbClr val="008000"/>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dirty="0">
                <a:solidFill>
                  <a:srgbClr val="292934"/>
                </a:solidFill>
                <a:latin typeface="Calibri"/>
                <a:ea typeface="Calibri"/>
                <a:cs typeface="Calibri"/>
                <a:sym typeface="Calibri"/>
              </a:rPr>
              <a:t>All staff estimate the function of behavior on the behavior data recording forms</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57"/>
                                        </p:tgtEl>
                                        <p:attrNameLst>
                                          <p:attrName>style.visibility</p:attrName>
                                        </p:attrNameLst>
                                      </p:cBhvr>
                                      <p:to>
                                        <p:strVal val="visible"/>
                                      </p:to>
                                    </p:set>
                                    <p:anim calcmode="lin" valueType="num">
                                      <p:cBhvr additive="base">
                                        <p:cTn id="7" dur="500"/>
                                        <p:tgtEl>
                                          <p:spTgt spid="257"/>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58"/>
                                        </p:tgtEl>
                                        <p:attrNameLst>
                                          <p:attrName>style.visibility</p:attrName>
                                        </p:attrNameLst>
                                      </p:cBhvr>
                                      <p:to>
                                        <p:strVal val="visible"/>
                                      </p:to>
                                    </p:set>
                                    <p:anim calcmode="lin" valueType="num">
                                      <p:cBhvr additive="base">
                                        <p:cTn id="12" dur="500"/>
                                        <p:tgtEl>
                                          <p:spTgt spid="258"/>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60"/>
                                        </p:tgtEl>
                                        <p:attrNameLst>
                                          <p:attrName>style.visibility</p:attrName>
                                        </p:attrNameLst>
                                      </p:cBhvr>
                                      <p:to>
                                        <p:strVal val="visible"/>
                                      </p:to>
                                    </p:set>
                                    <p:anim calcmode="lin" valueType="num">
                                      <p:cBhvr additive="base">
                                        <p:cTn id="17" dur="500"/>
                                        <p:tgtEl>
                                          <p:spTgt spid="260"/>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261"/>
                                        </p:tgtEl>
                                        <p:attrNameLst>
                                          <p:attrName>style.visibility</p:attrName>
                                        </p:attrNameLst>
                                      </p:cBhvr>
                                      <p:to>
                                        <p:strVal val="visible"/>
                                      </p:to>
                                    </p:set>
                                    <p:anim calcmode="lin" valueType="num">
                                      <p:cBhvr additive="base">
                                        <p:cTn id="22" dur="500"/>
                                        <p:tgtEl>
                                          <p:spTgt spid="261"/>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64"/>
                                        </p:tgtEl>
                                        <p:attrNameLst>
                                          <p:attrName>style.visibility</p:attrName>
                                        </p:attrNameLst>
                                      </p:cBhvr>
                                      <p:to>
                                        <p:strVal val="visible"/>
                                      </p:to>
                                    </p:set>
                                    <p:anim calcmode="lin" valueType="num">
                                      <p:cBhvr additive="base">
                                        <p:cTn id="27" dur="500"/>
                                        <p:tgtEl>
                                          <p:spTgt spid="2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26"/>
          <p:cNvSpPr/>
          <p:nvPr/>
        </p:nvSpPr>
        <p:spPr>
          <a:xfrm>
            <a:off x="304800" y="2209800"/>
            <a:ext cx="4035425" cy="3200400"/>
          </a:xfrm>
          <a:custGeom>
            <a:avLst/>
            <a:gdLst/>
            <a:ahLst/>
            <a:cxnLst/>
            <a:rect l="l" t="t" r="r" b="b"/>
            <a:pathLst>
              <a:path w="4035425" h="3200400" extrusionOk="0">
                <a:moveTo>
                  <a:pt x="0" y="3200400"/>
                </a:moveTo>
                <a:lnTo>
                  <a:pt x="800100" y="0"/>
                </a:lnTo>
                <a:lnTo>
                  <a:pt x="3235325" y="0"/>
                </a:lnTo>
                <a:lnTo>
                  <a:pt x="4035425" y="3200400"/>
                </a:lnTo>
                <a:lnTo>
                  <a:pt x="0" y="3200400"/>
                </a:lnTo>
                <a:close/>
              </a:path>
            </a:pathLst>
          </a:custGeom>
          <a:solidFill>
            <a:srgbClr val="22E119"/>
          </a:solidFill>
          <a:ln w="9525" cap="flat" cmpd="sng">
            <a:solidFill>
              <a:schemeClr val="dk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197" name="Google Shape;197;p26"/>
          <p:cNvGrpSpPr/>
          <p:nvPr/>
        </p:nvGrpSpPr>
        <p:grpSpPr>
          <a:xfrm>
            <a:off x="149225" y="228600"/>
            <a:ext cx="1196975" cy="1143000"/>
            <a:chOff x="846139" y="1439863"/>
            <a:chExt cx="4088088" cy="5842000"/>
          </a:xfrm>
        </p:grpSpPr>
        <p:sp>
          <p:nvSpPr>
            <p:cNvPr id="198" name="Google Shape;198;p26"/>
            <p:cNvSpPr/>
            <p:nvPr/>
          </p:nvSpPr>
          <p:spPr>
            <a:xfrm>
              <a:off x="846139" y="1439863"/>
              <a:ext cx="4088088" cy="5842000"/>
            </a:xfrm>
            <a:prstGeom prst="triangle">
              <a:avLst>
                <a:gd name="adj" fmla="val 50000"/>
              </a:avLst>
            </a:prstGeom>
            <a:solidFill>
              <a:srgbClr val="22E119"/>
            </a:solidFill>
            <a:ln w="9525" cap="flat" cmpd="sng">
              <a:solidFill>
                <a:schemeClr val="dk1"/>
              </a:solidFill>
              <a:prstDash val="solid"/>
              <a:miter lim="800000"/>
              <a:headEnd type="none" w="sm" len="sm"/>
              <a:tailEnd type="none" w="sm" len="sm"/>
            </a:ln>
          </p:spPr>
          <p:txBody>
            <a:bodyPr spcFirstLastPara="1" wrap="square" lIns="101575" tIns="50775" rIns="101575" bIns="50775" anchor="ctr" anchorCtr="0">
              <a:noAutofit/>
            </a:bodyPr>
            <a:lstStyle/>
            <a:p>
              <a:pPr marL="0" marR="0" lvl="0" indent="0" algn="l" rtl="0">
                <a:spcBef>
                  <a:spcPts val="0"/>
                </a:spcBef>
                <a:spcAft>
                  <a:spcPts val="0"/>
                </a:spcAft>
                <a:buClr>
                  <a:schemeClr val="dk1"/>
                </a:buClr>
                <a:buSzPts val="2700"/>
                <a:buFont typeface="Arial"/>
                <a:buNone/>
              </a:pPr>
              <a:endParaRPr sz="2700">
                <a:solidFill>
                  <a:srgbClr val="000000"/>
                </a:solidFill>
                <a:latin typeface="Comic Sans MS"/>
                <a:ea typeface="Comic Sans MS"/>
                <a:cs typeface="Comic Sans MS"/>
                <a:sym typeface="Comic Sans MS"/>
              </a:endParaRPr>
            </a:p>
          </p:txBody>
        </p:sp>
        <p:sp>
          <p:nvSpPr>
            <p:cNvPr id="199" name="Google Shape;199;p26"/>
            <p:cNvSpPr/>
            <p:nvPr/>
          </p:nvSpPr>
          <p:spPr>
            <a:xfrm>
              <a:off x="2014065" y="1439863"/>
              <a:ext cx="1709565" cy="2403921"/>
            </a:xfrm>
            <a:prstGeom prst="triangle">
              <a:avLst>
                <a:gd name="adj" fmla="val 50000"/>
              </a:avLst>
            </a:prstGeom>
            <a:solidFill>
              <a:srgbClr val="FFFF00"/>
            </a:solidFill>
            <a:ln w="9525" cap="flat" cmpd="sng">
              <a:solidFill>
                <a:schemeClr val="dk1"/>
              </a:solidFill>
              <a:prstDash val="solid"/>
              <a:miter lim="800000"/>
              <a:headEnd type="none" w="sm" len="sm"/>
              <a:tailEnd type="none" w="sm" len="sm"/>
            </a:ln>
          </p:spPr>
          <p:txBody>
            <a:bodyPr spcFirstLastPara="1" wrap="square" lIns="101575" tIns="50775" rIns="101575" bIns="50775" anchor="ctr" anchorCtr="0">
              <a:noAutofit/>
            </a:bodyPr>
            <a:lstStyle/>
            <a:p>
              <a:pPr marL="0" marR="0" lvl="0" indent="0" algn="l" rtl="0">
                <a:spcBef>
                  <a:spcPts val="0"/>
                </a:spcBef>
                <a:spcAft>
                  <a:spcPts val="0"/>
                </a:spcAft>
                <a:buClr>
                  <a:schemeClr val="dk1"/>
                </a:buClr>
                <a:buSzPts val="2700"/>
                <a:buFont typeface="Arial"/>
                <a:buNone/>
              </a:pPr>
              <a:endParaRPr sz="2700">
                <a:solidFill>
                  <a:srgbClr val="000000"/>
                </a:solidFill>
                <a:latin typeface="Comic Sans MS"/>
                <a:ea typeface="Comic Sans MS"/>
                <a:cs typeface="Comic Sans MS"/>
                <a:sym typeface="Comic Sans MS"/>
              </a:endParaRPr>
            </a:p>
          </p:txBody>
        </p:sp>
        <p:sp>
          <p:nvSpPr>
            <p:cNvPr id="200" name="Google Shape;200;p26"/>
            <p:cNvSpPr/>
            <p:nvPr/>
          </p:nvSpPr>
          <p:spPr>
            <a:xfrm>
              <a:off x="2460038" y="1439863"/>
              <a:ext cx="817618" cy="1152715"/>
            </a:xfrm>
            <a:prstGeom prst="triangle">
              <a:avLst>
                <a:gd name="adj" fmla="val 50000"/>
              </a:avLst>
            </a:prstGeom>
            <a:solidFill>
              <a:srgbClr val="FF0000"/>
            </a:solidFill>
            <a:ln w="9525" cap="flat" cmpd="sng">
              <a:solidFill>
                <a:schemeClr val="dk1"/>
              </a:solidFill>
              <a:prstDash val="solid"/>
              <a:miter lim="800000"/>
              <a:headEnd type="none" w="sm" len="sm"/>
              <a:tailEnd type="none" w="sm" len="sm"/>
            </a:ln>
          </p:spPr>
          <p:txBody>
            <a:bodyPr spcFirstLastPara="1" wrap="square" lIns="101575" tIns="50775" rIns="101575" bIns="50775" anchor="ctr" anchorCtr="0">
              <a:noAutofit/>
            </a:bodyPr>
            <a:lstStyle/>
            <a:p>
              <a:pPr marL="0" marR="0" lvl="0" indent="0" algn="l" rtl="0">
                <a:spcBef>
                  <a:spcPts val="0"/>
                </a:spcBef>
                <a:spcAft>
                  <a:spcPts val="0"/>
                </a:spcAft>
                <a:buClr>
                  <a:schemeClr val="dk1"/>
                </a:buClr>
                <a:buSzPts val="2700"/>
                <a:buFont typeface="Arial"/>
                <a:buNone/>
              </a:pPr>
              <a:endParaRPr sz="2700">
                <a:solidFill>
                  <a:srgbClr val="000000"/>
                </a:solidFill>
                <a:latin typeface="Comic Sans MS"/>
                <a:ea typeface="Comic Sans MS"/>
                <a:cs typeface="Comic Sans MS"/>
                <a:sym typeface="Comic Sans MS"/>
              </a:endParaRPr>
            </a:p>
          </p:txBody>
        </p:sp>
      </p:grpSp>
      <p:sp>
        <p:nvSpPr>
          <p:cNvPr id="201" name="Google Shape;201;p26"/>
          <p:cNvSpPr/>
          <p:nvPr/>
        </p:nvSpPr>
        <p:spPr>
          <a:xfrm rot="2480585">
            <a:off x="1171575" y="1019175"/>
            <a:ext cx="1944688" cy="627063"/>
          </a:xfrm>
          <a:prstGeom prst="curvedDownArrow">
            <a:avLst>
              <a:gd name="adj1" fmla="val 25011"/>
              <a:gd name="adj2" fmla="val 49994"/>
              <a:gd name="adj3" fmla="val 25000"/>
            </a:avLst>
          </a:prstGeom>
          <a:solidFill>
            <a:srgbClr val="22E119"/>
          </a:solidFill>
          <a:ln w="9525" cap="flat" cmpd="sng">
            <a:solidFill>
              <a:schemeClr val="dk1"/>
            </a:solidFill>
            <a:prstDash val="solid"/>
            <a:miter lim="800000"/>
            <a:headEnd type="none" w="sm" len="sm"/>
            <a:tailEnd type="none" w="sm" len="sm"/>
          </a:ln>
          <a:effectLst>
            <a:outerShdw blurRad="40000" dist="23000" dir="5400000" rotWithShape="0">
              <a:srgbClr val="808080">
                <a:alpha val="34901"/>
              </a:srgbClr>
            </a:outerShdw>
          </a:effectLst>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p:txBody>
      </p:sp>
      <p:sp>
        <p:nvSpPr>
          <p:cNvPr id="202" name="Google Shape;202;p26"/>
          <p:cNvSpPr/>
          <p:nvPr/>
        </p:nvSpPr>
        <p:spPr>
          <a:xfrm rot="-2187660">
            <a:off x="573395" y="3595911"/>
            <a:ext cx="3302594" cy="923330"/>
          </a:xfrm>
          <a:custGeom>
            <a:avLst/>
            <a:gdLst/>
            <a:ahLst/>
            <a:cxnLst/>
            <a:rect l="l" t="t" r="r" b="b"/>
            <a:pathLst>
              <a:path w="3302594" h="923330" extrusionOk="0">
                <a:moveTo>
                  <a:pt x="0" y="0"/>
                </a:moveTo>
                <a:lnTo>
                  <a:pt x="3302594" y="0"/>
                </a:lnTo>
                <a:lnTo>
                  <a:pt x="3302594" y="923330"/>
                </a:lnTo>
                <a:lnTo>
                  <a:pt x="0" y="923330"/>
                </a:lnTo>
                <a:lnTo>
                  <a:pt x="0" y="0"/>
                </a:lnTo>
                <a:close/>
              </a:path>
            </a:pathLst>
          </a:cu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5400" b="1">
                <a:solidFill>
                  <a:schemeClr val="dk1"/>
                </a:solidFill>
                <a:latin typeface="Calibri"/>
                <a:ea typeface="Calibri"/>
                <a:cs typeface="Calibri"/>
                <a:sym typeface="Calibri"/>
              </a:rPr>
              <a:t>Universal</a:t>
            </a:r>
            <a:endParaRPr/>
          </a:p>
        </p:txBody>
      </p:sp>
      <p:sp>
        <p:nvSpPr>
          <p:cNvPr id="203" name="Google Shape;203;p26"/>
          <p:cNvSpPr txBox="1"/>
          <p:nvPr/>
        </p:nvSpPr>
        <p:spPr>
          <a:xfrm>
            <a:off x="4340225" y="228600"/>
            <a:ext cx="4349750" cy="6324600"/>
          </a:xfrm>
          <a:prstGeom prst="rect">
            <a:avLst/>
          </a:prstGeom>
          <a:noFill/>
          <a:ln>
            <a:noFill/>
          </a:ln>
        </p:spPr>
        <p:txBody>
          <a:bodyPr spcFirstLastPara="1" wrap="square" lIns="91425" tIns="45700" rIns="91425" bIns="45700" anchor="t" anchorCtr="0">
            <a:noAutofit/>
          </a:bodyPr>
          <a:lstStyle/>
          <a:p>
            <a:pPr marL="914400" marR="0" lvl="1" indent="-457200" algn="l" rtl="0">
              <a:spcBef>
                <a:spcPts val="0"/>
              </a:spcBef>
              <a:spcAft>
                <a:spcPts val="0"/>
              </a:spcAft>
              <a:buClr>
                <a:schemeClr val="dk1"/>
              </a:buClr>
              <a:buSzPts val="2600"/>
              <a:buFont typeface="Arial"/>
              <a:buNone/>
            </a:pPr>
            <a:r>
              <a:rPr lang="en-US" sz="2600" b="1" i="0" u="none" strike="noStrike" cap="none">
                <a:solidFill>
                  <a:schemeClr val="dk1"/>
                </a:solidFill>
                <a:latin typeface="Calibri"/>
                <a:ea typeface="Calibri"/>
                <a:cs typeface="Calibri"/>
                <a:sym typeface="Calibri"/>
              </a:rPr>
              <a:t>Six Components of Universal</a:t>
            </a:r>
            <a:endParaRPr/>
          </a:p>
          <a:p>
            <a:pPr marL="914400" marR="0" lvl="1" indent="-457200" algn="l" rtl="0">
              <a:spcBef>
                <a:spcPts val="440"/>
              </a:spcBef>
              <a:spcAft>
                <a:spcPts val="0"/>
              </a:spcAft>
              <a:buClr>
                <a:schemeClr val="dk1"/>
              </a:buClr>
              <a:buSzPts val="2200"/>
              <a:buFont typeface="Calibri"/>
              <a:buAutoNum type="arabicPeriod"/>
            </a:pPr>
            <a:r>
              <a:rPr lang="en-US" sz="2200" b="0" i="0" u="none" strike="noStrike" cap="none">
                <a:solidFill>
                  <a:schemeClr val="dk1"/>
                </a:solidFill>
                <a:latin typeface="Calibri"/>
                <a:ea typeface="Calibri"/>
                <a:cs typeface="Calibri"/>
                <a:sym typeface="Calibri"/>
              </a:rPr>
              <a:t>Purpose Statement</a:t>
            </a:r>
            <a:endParaRPr/>
          </a:p>
          <a:p>
            <a:pPr marL="914400" marR="0" lvl="1" indent="-457200" algn="l" rtl="0">
              <a:spcBef>
                <a:spcPts val="440"/>
              </a:spcBef>
              <a:spcAft>
                <a:spcPts val="0"/>
              </a:spcAft>
              <a:buClr>
                <a:schemeClr val="dk1"/>
              </a:buClr>
              <a:buSzPts val="2200"/>
              <a:buFont typeface="Calibri"/>
              <a:buAutoNum type="arabicPeriod"/>
            </a:pPr>
            <a:r>
              <a:rPr lang="en-US" sz="2200" b="0" i="0" u="none" strike="noStrike" cap="none">
                <a:solidFill>
                  <a:schemeClr val="dk1"/>
                </a:solidFill>
                <a:latin typeface="Calibri"/>
                <a:ea typeface="Calibri"/>
                <a:cs typeface="Calibri"/>
                <a:sym typeface="Calibri"/>
              </a:rPr>
              <a:t>3-5 Expectations</a:t>
            </a:r>
            <a:endParaRPr/>
          </a:p>
          <a:p>
            <a:pPr marL="914400" marR="0" lvl="1" indent="-457200" algn="l" rtl="0">
              <a:spcBef>
                <a:spcPts val="440"/>
              </a:spcBef>
              <a:spcAft>
                <a:spcPts val="0"/>
              </a:spcAft>
              <a:buClr>
                <a:schemeClr val="dk1"/>
              </a:buClr>
              <a:buSzPts val="2200"/>
              <a:buFont typeface="Calibri"/>
              <a:buAutoNum type="arabicPeriod"/>
            </a:pPr>
            <a:r>
              <a:rPr lang="en-US" sz="2200" b="0" i="0" u="none" strike="noStrike" cap="none">
                <a:solidFill>
                  <a:schemeClr val="dk1"/>
                </a:solidFill>
                <a:latin typeface="Calibri"/>
                <a:ea typeface="Calibri"/>
                <a:cs typeface="Calibri"/>
                <a:sym typeface="Calibri"/>
              </a:rPr>
              <a:t>System for Teaching Expectations</a:t>
            </a:r>
            <a:endParaRPr/>
          </a:p>
          <a:p>
            <a:pPr marL="914400" marR="0" lvl="1" indent="-457200" algn="l" rtl="0">
              <a:spcBef>
                <a:spcPts val="440"/>
              </a:spcBef>
              <a:spcAft>
                <a:spcPts val="0"/>
              </a:spcAft>
              <a:buClr>
                <a:schemeClr val="dk1"/>
              </a:buClr>
              <a:buSzPts val="2200"/>
              <a:buFont typeface="Calibri"/>
              <a:buAutoNum type="arabicPeriod"/>
            </a:pPr>
            <a:r>
              <a:rPr lang="en-US" sz="2200" b="0" i="0" u="none" strike="noStrike" cap="none">
                <a:solidFill>
                  <a:schemeClr val="dk1"/>
                </a:solidFill>
                <a:latin typeface="Calibri"/>
                <a:ea typeface="Calibri"/>
                <a:cs typeface="Calibri"/>
                <a:sym typeface="Calibri"/>
              </a:rPr>
              <a:t>System for Acknowledging Expectations</a:t>
            </a:r>
            <a:endParaRPr/>
          </a:p>
          <a:p>
            <a:pPr marL="914400" marR="0" lvl="1" indent="-457200" algn="l" rtl="0">
              <a:spcBef>
                <a:spcPts val="440"/>
              </a:spcBef>
              <a:spcAft>
                <a:spcPts val="0"/>
              </a:spcAft>
              <a:buClr>
                <a:schemeClr val="dk1"/>
              </a:buClr>
              <a:buSzPts val="2200"/>
              <a:buFont typeface="Calibri"/>
              <a:buAutoNum type="arabicPeriod"/>
            </a:pPr>
            <a:r>
              <a:rPr lang="en-US" sz="2200" b="0" i="0" u="none" strike="noStrike" cap="none">
                <a:solidFill>
                  <a:schemeClr val="dk1"/>
                </a:solidFill>
                <a:latin typeface="Calibri"/>
                <a:ea typeface="Calibri"/>
                <a:cs typeface="Calibri"/>
                <a:sym typeface="Calibri"/>
              </a:rPr>
              <a:t>System for Discouraging Problem Behavior</a:t>
            </a:r>
            <a:endParaRPr sz="2200" b="1" i="0" u="none" strike="noStrike" cap="none">
              <a:solidFill>
                <a:srgbClr val="C00000"/>
              </a:solidFill>
              <a:latin typeface="Calibri"/>
              <a:ea typeface="Calibri"/>
              <a:cs typeface="Calibri"/>
              <a:sym typeface="Calibri"/>
            </a:endParaRPr>
          </a:p>
          <a:p>
            <a:pPr marL="914400" marR="0" lvl="1" indent="-457200" algn="l" rtl="0">
              <a:spcBef>
                <a:spcPts val="440"/>
              </a:spcBef>
              <a:spcAft>
                <a:spcPts val="0"/>
              </a:spcAft>
              <a:buClr>
                <a:schemeClr val="dk1"/>
              </a:buClr>
              <a:buSzPts val="2200"/>
              <a:buFont typeface="Calibri"/>
              <a:buAutoNum type="arabicPeriod"/>
            </a:pPr>
            <a:r>
              <a:rPr lang="en-US" sz="2200" b="0" i="0" u="none" strike="noStrike" cap="none">
                <a:solidFill>
                  <a:schemeClr val="dk1"/>
                </a:solidFill>
                <a:latin typeface="Calibri"/>
                <a:ea typeface="Calibri"/>
                <a:cs typeface="Calibri"/>
                <a:sym typeface="Calibri"/>
              </a:rPr>
              <a:t>Data-based Decision Making</a:t>
            </a:r>
            <a:endParaRPr/>
          </a:p>
          <a:p>
            <a:pPr marL="914400" marR="0" lvl="1" indent="-457200" algn="l" rtl="0">
              <a:spcBef>
                <a:spcPts val="440"/>
              </a:spcBef>
              <a:spcAft>
                <a:spcPts val="0"/>
              </a:spcAft>
              <a:buClr>
                <a:schemeClr val="dk1"/>
              </a:buClr>
              <a:buSzPts val="2200"/>
              <a:buFont typeface="Arial"/>
              <a:buNone/>
            </a:pPr>
            <a:endParaRPr sz="2200" b="0" i="0" u="none" strike="noStrike" cap="none">
              <a:solidFill>
                <a:schemeClr val="dk1"/>
              </a:solidFill>
              <a:latin typeface="Calibri"/>
              <a:ea typeface="Calibri"/>
              <a:cs typeface="Calibri"/>
              <a:sym typeface="Calibri"/>
            </a:endParaRPr>
          </a:p>
          <a:p>
            <a:pPr marL="457200" marR="0" lvl="0" indent="-457200" algn="l" rtl="0">
              <a:spcBef>
                <a:spcPts val="440"/>
              </a:spcBef>
              <a:spcAft>
                <a:spcPts val="0"/>
              </a:spcAft>
              <a:buClr>
                <a:schemeClr val="dk1"/>
              </a:buClr>
              <a:buSzPts val="2200"/>
              <a:buFont typeface="Arial"/>
              <a:buNone/>
            </a:pPr>
            <a:r>
              <a:rPr lang="en-US" sz="2200">
                <a:solidFill>
                  <a:schemeClr val="dk1"/>
                </a:solidFill>
                <a:latin typeface="Calibri"/>
                <a:ea typeface="Calibri"/>
                <a:cs typeface="Calibri"/>
                <a:sym typeface="Calibri"/>
              </a:rPr>
              <a:t>	</a:t>
            </a:r>
            <a:endParaRPr sz="1700">
              <a:solidFill>
                <a:schemeClr val="dk1"/>
              </a:solidFill>
              <a:latin typeface="Calibri"/>
              <a:ea typeface="Calibri"/>
              <a:cs typeface="Calibri"/>
              <a:sym typeface="Calibri"/>
            </a:endParaRPr>
          </a:p>
          <a:p>
            <a:pPr marL="457200" marR="0" lvl="0" indent="-330200" algn="l" rtl="0">
              <a:spcBef>
                <a:spcPts val="400"/>
              </a:spcBef>
              <a:spcAft>
                <a:spcPts val="0"/>
              </a:spcAft>
              <a:buClr>
                <a:schemeClr val="dk1"/>
              </a:buClr>
              <a:buSzPts val="2000"/>
              <a:buFont typeface="Arial"/>
              <a:buNone/>
            </a:pPr>
            <a:endParaRPr sz="2000">
              <a:solidFill>
                <a:schemeClr val="dk1"/>
              </a:solidFill>
              <a:latin typeface="Calibri"/>
              <a:ea typeface="Calibri"/>
              <a:cs typeface="Calibri"/>
              <a:sym typeface="Calibri"/>
            </a:endParaRPr>
          </a:p>
        </p:txBody>
      </p:sp>
      <p:sp>
        <p:nvSpPr>
          <p:cNvPr id="204" name="Google Shape;204;p26"/>
          <p:cNvSpPr txBox="1"/>
          <p:nvPr/>
        </p:nvSpPr>
        <p:spPr>
          <a:xfrm rot="-3070732">
            <a:off x="4387850" y="2660650"/>
            <a:ext cx="4533900" cy="76835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FF0000"/>
              </a:buClr>
              <a:buSzPts val="4400"/>
              <a:buFont typeface="Arial"/>
              <a:buNone/>
            </a:pPr>
            <a:r>
              <a:rPr lang="en-US" sz="4400">
                <a:solidFill>
                  <a:srgbClr val="FF0000"/>
                </a:solidFill>
                <a:latin typeface="Calibri"/>
                <a:ea typeface="Calibri"/>
                <a:cs typeface="Calibri"/>
                <a:sym typeface="Calibri"/>
              </a:rPr>
              <a:t>Think Functionally!</a:t>
            </a:r>
            <a:endParaRPr/>
          </a:p>
        </p:txBody>
      </p:sp>
      <p:sp>
        <p:nvSpPr>
          <p:cNvPr id="205" name="Google Shape;205;p2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Clr>
                <a:srgbClr val="8D8D8F"/>
              </a:buClr>
              <a:buSzPts val="1200"/>
              <a:buFont typeface="Arial"/>
              <a:buNone/>
            </a:pPr>
            <a:fld id="{00000000-1234-1234-1234-123412341234}" type="slidenum">
              <a:rPr lang="en-US" sz="1200">
                <a:solidFill>
                  <a:srgbClr val="8D8D8F"/>
                </a:solidFill>
                <a:latin typeface="Calibri"/>
                <a:ea typeface="Calibri"/>
                <a:cs typeface="Calibri"/>
                <a:sym typeface="Calibri"/>
              </a:rPr>
              <a:t>14</a:t>
            </a:fld>
            <a:endParaRPr sz="1200">
              <a:solidFill>
                <a:srgbClr val="8D8D8F"/>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04"/>
                                        </p:tgtEl>
                                        <p:attrNameLst>
                                          <p:attrName>style.visibility</p:attrName>
                                        </p:attrNameLst>
                                      </p:cBhvr>
                                      <p:to>
                                        <p:strVal val="visible"/>
                                      </p:to>
                                    </p:set>
                                    <p:anim calcmode="lin" valueType="num">
                                      <p:cBhvr additive="base">
                                        <p:cTn id="7" dur="500"/>
                                        <p:tgtEl>
                                          <p:spTgt spid="204"/>
                                        </p:tgtEl>
                                        <p:attrNameLst>
                                          <p:attrName>ppt_w</p:attrName>
                                        </p:attrNameLst>
                                      </p:cBhvr>
                                      <p:tavLst>
                                        <p:tav tm="0">
                                          <p:val>
                                            <p:strVal val="0"/>
                                          </p:val>
                                        </p:tav>
                                        <p:tav tm="100000">
                                          <p:val>
                                            <p:strVal val="#ppt_w"/>
                                          </p:val>
                                        </p:tav>
                                      </p:tavLst>
                                    </p:anim>
                                    <p:anim calcmode="lin" valueType="num">
                                      <p:cBhvr additive="base">
                                        <p:cTn id="8" dur="500"/>
                                        <p:tgtEl>
                                          <p:spTgt spid="204"/>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27"/>
          <p:cNvSpPr/>
          <p:nvPr/>
        </p:nvSpPr>
        <p:spPr>
          <a:xfrm>
            <a:off x="381000" y="2133600"/>
            <a:ext cx="4035425" cy="3244850"/>
          </a:xfrm>
          <a:custGeom>
            <a:avLst/>
            <a:gdLst/>
            <a:ahLst/>
            <a:cxnLst/>
            <a:rect l="l" t="t" r="r" b="b"/>
            <a:pathLst>
              <a:path w="4035425" h="3244850" extrusionOk="0">
                <a:moveTo>
                  <a:pt x="0" y="3244850"/>
                </a:moveTo>
                <a:lnTo>
                  <a:pt x="811213" y="0"/>
                </a:lnTo>
                <a:lnTo>
                  <a:pt x="3224213" y="0"/>
                </a:lnTo>
                <a:lnTo>
                  <a:pt x="4035425" y="3244850"/>
                </a:lnTo>
                <a:lnTo>
                  <a:pt x="0" y="3244850"/>
                </a:lnTo>
                <a:close/>
              </a:path>
            </a:pathLst>
          </a:custGeom>
          <a:solidFill>
            <a:srgbClr val="FFFF00"/>
          </a:solidFill>
          <a:ln w="9525" cap="flat" cmpd="sng">
            <a:solidFill>
              <a:schemeClr val="dk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2" name="Google Shape;212;p27"/>
          <p:cNvSpPr txBox="1"/>
          <p:nvPr/>
        </p:nvSpPr>
        <p:spPr>
          <a:xfrm>
            <a:off x="4648200" y="454025"/>
            <a:ext cx="3889375" cy="6086475"/>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2800"/>
              <a:buFont typeface="Arial"/>
              <a:buNone/>
            </a:pPr>
            <a:r>
              <a:rPr lang="en-US" sz="2800" b="1">
                <a:solidFill>
                  <a:schemeClr val="dk1"/>
                </a:solidFill>
                <a:latin typeface="Calibri"/>
                <a:ea typeface="Calibri"/>
                <a:cs typeface="Calibri"/>
                <a:sym typeface="Calibri"/>
              </a:rPr>
              <a:t>Targeted Interventions</a:t>
            </a:r>
            <a:endParaRPr/>
          </a:p>
          <a:p>
            <a:pPr marL="342900" marR="0" lvl="0" indent="-342900" algn="l" rtl="0">
              <a:spcBef>
                <a:spcPts val="440"/>
              </a:spcBef>
              <a:spcAft>
                <a:spcPts val="0"/>
              </a:spcAft>
              <a:buClr>
                <a:schemeClr val="dk1"/>
              </a:buClr>
              <a:buSzPts val="2200"/>
              <a:buFont typeface="Arial"/>
              <a:buChar char="•"/>
            </a:pPr>
            <a:r>
              <a:rPr lang="en-US" sz="2200">
                <a:solidFill>
                  <a:schemeClr val="dk1"/>
                </a:solidFill>
                <a:latin typeface="Calibri"/>
                <a:ea typeface="Calibri"/>
                <a:cs typeface="Calibri"/>
                <a:sym typeface="Calibri"/>
              </a:rPr>
              <a:t>Implement Universal with Fidelity</a:t>
            </a:r>
            <a:endParaRPr/>
          </a:p>
          <a:p>
            <a:pPr marL="342900" marR="0" lvl="0" indent="-342900" algn="l" rtl="0">
              <a:spcBef>
                <a:spcPts val="440"/>
              </a:spcBef>
              <a:spcAft>
                <a:spcPts val="0"/>
              </a:spcAft>
              <a:buClr>
                <a:schemeClr val="dk1"/>
              </a:buClr>
              <a:buSzPts val="2200"/>
              <a:buFont typeface="Arial"/>
              <a:buChar char="•"/>
            </a:pPr>
            <a:r>
              <a:rPr lang="en-US" sz="2200">
                <a:solidFill>
                  <a:schemeClr val="dk1"/>
                </a:solidFill>
                <a:latin typeface="Calibri"/>
                <a:ea typeface="Calibri"/>
                <a:cs typeface="Calibri"/>
                <a:sym typeface="Calibri"/>
              </a:rPr>
              <a:t>Inventory Existing Targeted Practices</a:t>
            </a:r>
            <a:endParaRPr/>
          </a:p>
          <a:p>
            <a:pPr marL="342900" marR="0" lvl="0" indent="-342900" algn="l" rtl="0">
              <a:spcBef>
                <a:spcPts val="440"/>
              </a:spcBef>
              <a:spcAft>
                <a:spcPts val="0"/>
              </a:spcAft>
              <a:buClr>
                <a:schemeClr val="dk1"/>
              </a:buClr>
              <a:buSzPts val="2200"/>
              <a:buFont typeface="Arial"/>
              <a:buChar char="•"/>
            </a:pPr>
            <a:r>
              <a:rPr lang="en-US" sz="2200">
                <a:solidFill>
                  <a:schemeClr val="dk1"/>
                </a:solidFill>
                <a:latin typeface="Calibri"/>
                <a:ea typeface="Calibri"/>
                <a:cs typeface="Calibri"/>
                <a:sym typeface="Calibri"/>
              </a:rPr>
              <a:t>Develop Intervention – ie. Check-in/Check-out</a:t>
            </a:r>
            <a:endParaRPr/>
          </a:p>
          <a:p>
            <a:pPr marL="342900" marR="0" lvl="0" indent="-342900" algn="l" rtl="0">
              <a:spcBef>
                <a:spcPts val="440"/>
              </a:spcBef>
              <a:spcAft>
                <a:spcPts val="0"/>
              </a:spcAft>
              <a:buClr>
                <a:schemeClr val="dk1"/>
              </a:buClr>
              <a:buSzPts val="2200"/>
              <a:buFont typeface="Arial"/>
              <a:buChar char="•"/>
            </a:pPr>
            <a:r>
              <a:rPr lang="en-US" sz="2200">
                <a:solidFill>
                  <a:schemeClr val="dk1"/>
                </a:solidFill>
                <a:latin typeface="Calibri"/>
                <a:ea typeface="Calibri"/>
                <a:cs typeface="Calibri"/>
                <a:sym typeface="Calibri"/>
              </a:rPr>
              <a:t>Develop Data System to Support Targeted Interventions</a:t>
            </a:r>
            <a:endParaRPr/>
          </a:p>
          <a:p>
            <a:pPr marL="342900" marR="0" lvl="0" indent="-234950" algn="l" rtl="0">
              <a:spcBef>
                <a:spcPts val="340"/>
              </a:spcBef>
              <a:spcAft>
                <a:spcPts val="0"/>
              </a:spcAft>
              <a:buClr>
                <a:schemeClr val="dk1"/>
              </a:buClr>
              <a:buSzPts val="1700"/>
              <a:buFont typeface="Arial"/>
              <a:buNone/>
            </a:pPr>
            <a:endParaRPr sz="1700">
              <a:solidFill>
                <a:schemeClr val="dk1"/>
              </a:solidFill>
              <a:latin typeface="Calibri"/>
              <a:ea typeface="Calibri"/>
              <a:cs typeface="Calibri"/>
              <a:sym typeface="Calibri"/>
            </a:endParaRPr>
          </a:p>
          <a:p>
            <a:pPr marL="342900" marR="0" lvl="0" indent="-215900" algn="l" rtl="0">
              <a:spcBef>
                <a:spcPts val="400"/>
              </a:spcBef>
              <a:spcAft>
                <a:spcPts val="0"/>
              </a:spcAft>
              <a:buClr>
                <a:schemeClr val="dk1"/>
              </a:buClr>
              <a:buSzPts val="2000"/>
              <a:buFont typeface="Arial"/>
              <a:buNone/>
            </a:pPr>
            <a:endParaRPr sz="2000">
              <a:solidFill>
                <a:schemeClr val="dk1"/>
              </a:solidFill>
              <a:latin typeface="Calibri"/>
              <a:ea typeface="Calibri"/>
              <a:cs typeface="Calibri"/>
              <a:sym typeface="Calibri"/>
            </a:endParaRPr>
          </a:p>
        </p:txBody>
      </p:sp>
      <p:grpSp>
        <p:nvGrpSpPr>
          <p:cNvPr id="213" name="Google Shape;213;p27"/>
          <p:cNvGrpSpPr/>
          <p:nvPr/>
        </p:nvGrpSpPr>
        <p:grpSpPr>
          <a:xfrm>
            <a:off x="149225" y="228600"/>
            <a:ext cx="1196975" cy="1143000"/>
            <a:chOff x="846139" y="1439863"/>
            <a:chExt cx="4088088" cy="5842000"/>
          </a:xfrm>
        </p:grpSpPr>
        <p:sp>
          <p:nvSpPr>
            <p:cNvPr id="214" name="Google Shape;214;p27"/>
            <p:cNvSpPr/>
            <p:nvPr/>
          </p:nvSpPr>
          <p:spPr>
            <a:xfrm>
              <a:off x="846139" y="1439863"/>
              <a:ext cx="4088088" cy="5842000"/>
            </a:xfrm>
            <a:prstGeom prst="triangle">
              <a:avLst>
                <a:gd name="adj" fmla="val 50000"/>
              </a:avLst>
            </a:prstGeom>
            <a:solidFill>
              <a:srgbClr val="22E119"/>
            </a:solidFill>
            <a:ln w="9525" cap="flat" cmpd="sng">
              <a:solidFill>
                <a:schemeClr val="dk1"/>
              </a:solidFill>
              <a:prstDash val="solid"/>
              <a:miter lim="800000"/>
              <a:headEnd type="none" w="sm" len="sm"/>
              <a:tailEnd type="none" w="sm" len="sm"/>
            </a:ln>
          </p:spPr>
          <p:txBody>
            <a:bodyPr spcFirstLastPara="1" wrap="square" lIns="101575" tIns="50775" rIns="101575" bIns="50775" anchor="ctr" anchorCtr="0">
              <a:noAutofit/>
            </a:bodyPr>
            <a:lstStyle/>
            <a:p>
              <a:pPr marL="0" marR="0" lvl="0" indent="0" algn="l" rtl="0">
                <a:spcBef>
                  <a:spcPts val="0"/>
                </a:spcBef>
                <a:spcAft>
                  <a:spcPts val="0"/>
                </a:spcAft>
                <a:buClr>
                  <a:schemeClr val="dk1"/>
                </a:buClr>
                <a:buSzPts val="2700"/>
                <a:buFont typeface="Arial"/>
                <a:buNone/>
              </a:pPr>
              <a:endParaRPr sz="2700">
                <a:solidFill>
                  <a:srgbClr val="000000"/>
                </a:solidFill>
                <a:latin typeface="Comic Sans MS"/>
                <a:ea typeface="Comic Sans MS"/>
                <a:cs typeface="Comic Sans MS"/>
                <a:sym typeface="Comic Sans MS"/>
              </a:endParaRPr>
            </a:p>
          </p:txBody>
        </p:sp>
        <p:sp>
          <p:nvSpPr>
            <p:cNvPr id="215" name="Google Shape;215;p27"/>
            <p:cNvSpPr/>
            <p:nvPr/>
          </p:nvSpPr>
          <p:spPr>
            <a:xfrm>
              <a:off x="2014065" y="1439863"/>
              <a:ext cx="1709565" cy="2403921"/>
            </a:xfrm>
            <a:prstGeom prst="triangle">
              <a:avLst>
                <a:gd name="adj" fmla="val 50000"/>
              </a:avLst>
            </a:prstGeom>
            <a:solidFill>
              <a:srgbClr val="FFFF00"/>
            </a:solidFill>
            <a:ln w="9525" cap="flat" cmpd="sng">
              <a:solidFill>
                <a:schemeClr val="dk1"/>
              </a:solidFill>
              <a:prstDash val="solid"/>
              <a:miter lim="800000"/>
              <a:headEnd type="none" w="sm" len="sm"/>
              <a:tailEnd type="none" w="sm" len="sm"/>
            </a:ln>
          </p:spPr>
          <p:txBody>
            <a:bodyPr spcFirstLastPara="1" wrap="square" lIns="101575" tIns="50775" rIns="101575" bIns="50775" anchor="ctr" anchorCtr="0">
              <a:noAutofit/>
            </a:bodyPr>
            <a:lstStyle/>
            <a:p>
              <a:pPr marL="0" marR="0" lvl="0" indent="0" algn="l" rtl="0">
                <a:spcBef>
                  <a:spcPts val="0"/>
                </a:spcBef>
                <a:spcAft>
                  <a:spcPts val="0"/>
                </a:spcAft>
                <a:buClr>
                  <a:schemeClr val="dk1"/>
                </a:buClr>
                <a:buSzPts val="2700"/>
                <a:buFont typeface="Arial"/>
                <a:buNone/>
              </a:pPr>
              <a:endParaRPr sz="2700">
                <a:solidFill>
                  <a:srgbClr val="000000"/>
                </a:solidFill>
                <a:latin typeface="Comic Sans MS"/>
                <a:ea typeface="Comic Sans MS"/>
                <a:cs typeface="Comic Sans MS"/>
                <a:sym typeface="Comic Sans MS"/>
              </a:endParaRPr>
            </a:p>
          </p:txBody>
        </p:sp>
        <p:sp>
          <p:nvSpPr>
            <p:cNvPr id="216" name="Google Shape;216;p27"/>
            <p:cNvSpPr/>
            <p:nvPr/>
          </p:nvSpPr>
          <p:spPr>
            <a:xfrm>
              <a:off x="2460038" y="1439863"/>
              <a:ext cx="817618" cy="1152715"/>
            </a:xfrm>
            <a:prstGeom prst="triangle">
              <a:avLst>
                <a:gd name="adj" fmla="val 50000"/>
              </a:avLst>
            </a:prstGeom>
            <a:solidFill>
              <a:srgbClr val="FF0000"/>
            </a:solidFill>
            <a:ln w="9525" cap="flat" cmpd="sng">
              <a:solidFill>
                <a:schemeClr val="dk1"/>
              </a:solidFill>
              <a:prstDash val="solid"/>
              <a:miter lim="800000"/>
              <a:headEnd type="none" w="sm" len="sm"/>
              <a:tailEnd type="none" w="sm" len="sm"/>
            </a:ln>
          </p:spPr>
          <p:txBody>
            <a:bodyPr spcFirstLastPara="1" wrap="square" lIns="101575" tIns="50775" rIns="101575" bIns="50775" anchor="ctr" anchorCtr="0">
              <a:noAutofit/>
            </a:bodyPr>
            <a:lstStyle/>
            <a:p>
              <a:pPr marL="0" marR="0" lvl="0" indent="0" algn="l" rtl="0">
                <a:spcBef>
                  <a:spcPts val="0"/>
                </a:spcBef>
                <a:spcAft>
                  <a:spcPts val="0"/>
                </a:spcAft>
                <a:buClr>
                  <a:schemeClr val="dk1"/>
                </a:buClr>
                <a:buSzPts val="2700"/>
                <a:buFont typeface="Arial"/>
                <a:buNone/>
              </a:pPr>
              <a:endParaRPr sz="2700">
                <a:solidFill>
                  <a:srgbClr val="000000"/>
                </a:solidFill>
                <a:latin typeface="Comic Sans MS"/>
                <a:ea typeface="Comic Sans MS"/>
                <a:cs typeface="Comic Sans MS"/>
                <a:sym typeface="Comic Sans MS"/>
              </a:endParaRPr>
            </a:p>
          </p:txBody>
        </p:sp>
      </p:grpSp>
      <p:sp>
        <p:nvSpPr>
          <p:cNvPr id="217" name="Google Shape;217;p27"/>
          <p:cNvSpPr/>
          <p:nvPr/>
        </p:nvSpPr>
        <p:spPr>
          <a:xfrm rot="2480585">
            <a:off x="933450" y="700088"/>
            <a:ext cx="2392363" cy="723900"/>
          </a:xfrm>
          <a:prstGeom prst="curvedDownArrow">
            <a:avLst>
              <a:gd name="adj1" fmla="val 25000"/>
              <a:gd name="adj2" fmla="val 50001"/>
              <a:gd name="adj3" fmla="val 25000"/>
            </a:avLst>
          </a:prstGeom>
          <a:solidFill>
            <a:srgbClr val="E1F01C"/>
          </a:solidFill>
          <a:ln w="9525" cap="flat" cmpd="sng">
            <a:solidFill>
              <a:schemeClr val="dk1"/>
            </a:solidFill>
            <a:prstDash val="solid"/>
            <a:miter lim="800000"/>
            <a:headEnd type="none" w="sm" len="sm"/>
            <a:tailEnd type="none" w="sm" len="sm"/>
          </a:ln>
          <a:effectLst>
            <a:outerShdw blurRad="40000" dist="23000" dir="5400000" rotWithShape="0">
              <a:srgbClr val="808080">
                <a:alpha val="34901"/>
              </a:srgbClr>
            </a:outerShdw>
          </a:effectLst>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p:txBody>
      </p:sp>
      <p:sp>
        <p:nvSpPr>
          <p:cNvPr id="218" name="Google Shape;218;p27"/>
          <p:cNvSpPr/>
          <p:nvPr/>
        </p:nvSpPr>
        <p:spPr>
          <a:xfrm rot="-2187660">
            <a:off x="695801" y="3595911"/>
            <a:ext cx="3057786" cy="923330"/>
          </a:xfrm>
          <a:custGeom>
            <a:avLst/>
            <a:gdLst/>
            <a:ahLst/>
            <a:cxnLst/>
            <a:rect l="l" t="t" r="r" b="b"/>
            <a:pathLst>
              <a:path w="3302594" h="923330" extrusionOk="0">
                <a:moveTo>
                  <a:pt x="0" y="0"/>
                </a:moveTo>
                <a:lnTo>
                  <a:pt x="3302594" y="0"/>
                </a:lnTo>
                <a:lnTo>
                  <a:pt x="3302594" y="923330"/>
                </a:lnTo>
                <a:lnTo>
                  <a:pt x="0" y="923330"/>
                </a:lnTo>
                <a:lnTo>
                  <a:pt x="0" y="0"/>
                </a:lnTo>
                <a:close/>
              </a:path>
            </a:pathLst>
          </a:cu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5400" b="1">
                <a:solidFill>
                  <a:schemeClr val="dk1"/>
                </a:solidFill>
                <a:latin typeface="Calibri"/>
                <a:ea typeface="Calibri"/>
                <a:cs typeface="Calibri"/>
                <a:sym typeface="Calibri"/>
              </a:rPr>
              <a:t>Targeted</a:t>
            </a:r>
            <a:endParaRPr/>
          </a:p>
        </p:txBody>
      </p:sp>
      <p:sp>
        <p:nvSpPr>
          <p:cNvPr id="219" name="Google Shape;219;p27"/>
          <p:cNvSpPr txBox="1"/>
          <p:nvPr/>
        </p:nvSpPr>
        <p:spPr>
          <a:xfrm rot="-2522417">
            <a:off x="2719388" y="2867025"/>
            <a:ext cx="6959600" cy="1076325"/>
          </a:xfrm>
          <a:prstGeom prst="rect">
            <a:avLst/>
          </a:prstGeom>
          <a:solidFill>
            <a:schemeClr val="lt1"/>
          </a:solid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rgbClr val="FF0000"/>
              </a:buClr>
              <a:buSzPts val="3200"/>
              <a:buFont typeface="Arial"/>
              <a:buNone/>
            </a:pPr>
            <a:r>
              <a:rPr lang="en-US" sz="3200" b="1">
                <a:solidFill>
                  <a:srgbClr val="FF0000"/>
                </a:solidFill>
                <a:latin typeface="Calibri"/>
                <a:ea typeface="Calibri"/>
                <a:cs typeface="Calibri"/>
                <a:sym typeface="Calibri"/>
              </a:rPr>
              <a:t>Match interventions to the function of the behavior!</a:t>
            </a:r>
            <a:endParaRPr/>
          </a:p>
        </p:txBody>
      </p:sp>
      <p:sp>
        <p:nvSpPr>
          <p:cNvPr id="220" name="Google Shape;220;p2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Clr>
                <a:srgbClr val="8D8D8F"/>
              </a:buClr>
              <a:buSzPts val="1200"/>
              <a:buFont typeface="Arial"/>
              <a:buNone/>
            </a:pPr>
            <a:fld id="{00000000-1234-1234-1234-123412341234}" type="slidenum">
              <a:rPr lang="en-US" sz="1200">
                <a:solidFill>
                  <a:srgbClr val="8D8D8F"/>
                </a:solidFill>
                <a:latin typeface="Calibri"/>
                <a:ea typeface="Calibri"/>
                <a:cs typeface="Calibri"/>
                <a:sym typeface="Calibri"/>
              </a:rPr>
              <a:t>15</a:t>
            </a:fld>
            <a:endParaRPr sz="1200">
              <a:solidFill>
                <a:srgbClr val="8D8D8F"/>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19"/>
                                        </p:tgtEl>
                                        <p:attrNameLst>
                                          <p:attrName>style.visibility</p:attrName>
                                        </p:attrNameLst>
                                      </p:cBhvr>
                                      <p:to>
                                        <p:strVal val="visible"/>
                                      </p:to>
                                    </p:set>
                                    <p:anim calcmode="lin" valueType="num">
                                      <p:cBhvr additive="base">
                                        <p:cTn id="7" dur="500"/>
                                        <p:tgtEl>
                                          <p:spTgt spid="219"/>
                                        </p:tgtEl>
                                        <p:attrNameLst>
                                          <p:attrName>ppt_w</p:attrName>
                                        </p:attrNameLst>
                                      </p:cBhvr>
                                      <p:tavLst>
                                        <p:tav tm="0">
                                          <p:val>
                                            <p:strVal val="0"/>
                                          </p:val>
                                        </p:tav>
                                        <p:tav tm="100000">
                                          <p:val>
                                            <p:strVal val="#ppt_w"/>
                                          </p:val>
                                        </p:tav>
                                      </p:tavLst>
                                    </p:anim>
                                    <p:anim calcmode="lin" valueType="num">
                                      <p:cBhvr additive="base">
                                        <p:cTn id="8" dur="500"/>
                                        <p:tgtEl>
                                          <p:spTgt spid="219"/>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2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3200" b="1"/>
              <a:t>Examples: Targeted Group Interventions Based on Functions of Behavior </a:t>
            </a:r>
            <a:endParaRPr/>
          </a:p>
        </p:txBody>
      </p:sp>
      <p:sp>
        <p:nvSpPr>
          <p:cNvPr id="227" name="Google Shape;227;p28"/>
          <p:cNvSpPr txBox="1">
            <a:spLocks noGrp="1"/>
          </p:cNvSpPr>
          <p:nvPr>
            <p:ph type="body" idx="1"/>
          </p:nvPr>
        </p:nvSpPr>
        <p:spPr>
          <a:xfrm>
            <a:off x="642938" y="1447800"/>
            <a:ext cx="4038600" cy="4525963"/>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accent2"/>
              </a:buClr>
              <a:buSzPts val="1920"/>
              <a:buFont typeface="Arial"/>
              <a:buNone/>
            </a:pPr>
            <a:r>
              <a:rPr lang="en-US" sz="2400" dirty="0">
                <a:solidFill>
                  <a:srgbClr val="FF0000"/>
                </a:solidFill>
                <a:latin typeface="Cambria"/>
                <a:ea typeface="Cambria"/>
                <a:cs typeface="Cambria"/>
                <a:sym typeface="Cambria"/>
              </a:rPr>
              <a:t>Access Adult Attention/Support:</a:t>
            </a:r>
            <a:endParaRPr dirty="0"/>
          </a:p>
          <a:p>
            <a:pPr marL="742950" lvl="1" indent="-285750" algn="l" rtl="0">
              <a:lnSpc>
                <a:spcPct val="90000"/>
              </a:lnSpc>
              <a:spcBef>
                <a:spcPts val="480"/>
              </a:spcBef>
              <a:spcAft>
                <a:spcPts val="0"/>
              </a:spcAft>
              <a:buClr>
                <a:srgbClr val="000000"/>
              </a:buClr>
              <a:buSzPts val="1920"/>
              <a:buFont typeface="Noto Sans Symbols"/>
              <a:buChar char="✔"/>
            </a:pPr>
            <a:r>
              <a:rPr lang="en-US" dirty="0">
                <a:solidFill>
                  <a:srgbClr val="000000"/>
                </a:solidFill>
                <a:latin typeface="Cambria"/>
                <a:ea typeface="Cambria"/>
                <a:cs typeface="Cambria"/>
                <a:sym typeface="Cambria"/>
              </a:rPr>
              <a:t>Adult Mentoring Programs  </a:t>
            </a:r>
          </a:p>
          <a:p>
            <a:pPr marL="457200" lvl="1" indent="0" algn="l" rtl="0">
              <a:lnSpc>
                <a:spcPct val="90000"/>
              </a:lnSpc>
              <a:spcBef>
                <a:spcPts val="480"/>
              </a:spcBef>
              <a:spcAft>
                <a:spcPts val="0"/>
              </a:spcAft>
              <a:buClr>
                <a:srgbClr val="000000"/>
              </a:buClr>
              <a:buSzPts val="1920"/>
              <a:buNone/>
            </a:pPr>
            <a:endParaRPr dirty="0"/>
          </a:p>
          <a:p>
            <a:pPr marL="0" lvl="0" indent="0" algn="l" rtl="0">
              <a:lnSpc>
                <a:spcPct val="90000"/>
              </a:lnSpc>
              <a:spcBef>
                <a:spcPts val="480"/>
              </a:spcBef>
              <a:spcAft>
                <a:spcPts val="0"/>
              </a:spcAft>
              <a:buClr>
                <a:schemeClr val="accent2"/>
              </a:buClr>
              <a:buSzPts val="1920"/>
              <a:buFont typeface="Arial"/>
              <a:buNone/>
            </a:pPr>
            <a:r>
              <a:rPr lang="en-US" sz="2400" dirty="0">
                <a:solidFill>
                  <a:srgbClr val="FF0000"/>
                </a:solidFill>
                <a:latin typeface="Cambria"/>
                <a:ea typeface="Cambria"/>
                <a:cs typeface="Cambria"/>
                <a:sym typeface="Cambria"/>
              </a:rPr>
              <a:t>Access Peer Attention/Support:</a:t>
            </a:r>
            <a:endParaRPr dirty="0"/>
          </a:p>
          <a:p>
            <a:pPr marL="742950" lvl="1" indent="-285750" algn="l" rtl="0">
              <a:lnSpc>
                <a:spcPct val="90000"/>
              </a:lnSpc>
              <a:spcBef>
                <a:spcPts val="480"/>
              </a:spcBef>
              <a:spcAft>
                <a:spcPts val="0"/>
              </a:spcAft>
              <a:buClr>
                <a:srgbClr val="000000"/>
              </a:buClr>
              <a:buSzPts val="1920"/>
              <a:buFont typeface="Noto Sans Symbols"/>
              <a:buChar char="✔"/>
            </a:pPr>
            <a:r>
              <a:rPr lang="en-US" dirty="0">
                <a:solidFill>
                  <a:srgbClr val="000000"/>
                </a:solidFill>
                <a:latin typeface="Cambria"/>
                <a:ea typeface="Cambria"/>
                <a:cs typeface="Cambria"/>
                <a:sym typeface="Cambria"/>
              </a:rPr>
              <a:t>Social Skills Instruction</a:t>
            </a:r>
            <a:endParaRPr dirty="0"/>
          </a:p>
          <a:p>
            <a:pPr marL="742950" lvl="1" indent="-285750" algn="l" rtl="0">
              <a:lnSpc>
                <a:spcPct val="90000"/>
              </a:lnSpc>
              <a:spcBef>
                <a:spcPts val="480"/>
              </a:spcBef>
              <a:spcAft>
                <a:spcPts val="0"/>
              </a:spcAft>
              <a:buClr>
                <a:srgbClr val="000000"/>
              </a:buClr>
              <a:buSzPts val="1920"/>
              <a:buFont typeface="Noto Sans Symbols"/>
              <a:buChar char="✔"/>
            </a:pPr>
            <a:r>
              <a:rPr lang="en-US" dirty="0">
                <a:solidFill>
                  <a:srgbClr val="000000"/>
                </a:solidFill>
                <a:latin typeface="Cambria"/>
                <a:ea typeface="Cambria"/>
                <a:cs typeface="Cambria"/>
                <a:sym typeface="Cambria"/>
              </a:rPr>
              <a:t>Peer Mentoring</a:t>
            </a:r>
            <a:endParaRPr dirty="0"/>
          </a:p>
          <a:p>
            <a:pPr marL="742950" lvl="1" indent="-285750" algn="l" rtl="0">
              <a:lnSpc>
                <a:spcPct val="90000"/>
              </a:lnSpc>
              <a:spcBef>
                <a:spcPts val="480"/>
              </a:spcBef>
              <a:spcAft>
                <a:spcPts val="0"/>
              </a:spcAft>
              <a:buClr>
                <a:srgbClr val="000000"/>
              </a:buClr>
              <a:buSzPts val="1920"/>
              <a:buFont typeface="Noto Sans Symbols"/>
              <a:buChar char="✔"/>
            </a:pPr>
            <a:r>
              <a:rPr lang="en-US" dirty="0">
                <a:solidFill>
                  <a:srgbClr val="000000"/>
                </a:solidFill>
                <a:latin typeface="Cambria"/>
                <a:ea typeface="Cambria"/>
                <a:cs typeface="Cambria"/>
                <a:sym typeface="Cambria"/>
              </a:rPr>
              <a:t>Self-Monitoring with Peer Support (function: academic task escape)</a:t>
            </a:r>
            <a:endParaRPr dirty="0"/>
          </a:p>
        </p:txBody>
      </p:sp>
      <p:sp>
        <p:nvSpPr>
          <p:cNvPr id="228" name="Google Shape;228;p28"/>
          <p:cNvSpPr txBox="1">
            <a:spLocks noGrp="1"/>
          </p:cNvSpPr>
          <p:nvPr>
            <p:ph type="body" idx="2"/>
          </p:nvPr>
        </p:nvSpPr>
        <p:spPr>
          <a:xfrm>
            <a:off x="4681538" y="1447800"/>
            <a:ext cx="4154118" cy="4525963"/>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accent2"/>
              </a:buClr>
              <a:buSzPts val="1920"/>
              <a:buNone/>
            </a:pPr>
            <a:r>
              <a:rPr lang="en-US" sz="2400" dirty="0">
                <a:solidFill>
                  <a:srgbClr val="FF0000"/>
                </a:solidFill>
                <a:latin typeface="Cambria"/>
                <a:ea typeface="Cambria"/>
                <a:cs typeface="Cambria"/>
                <a:sym typeface="Cambria"/>
              </a:rPr>
              <a:t>Academic Skills Support: </a:t>
            </a:r>
          </a:p>
          <a:p>
            <a:pPr marL="742950" lvl="1" indent="-285750" algn="l" rtl="0">
              <a:lnSpc>
                <a:spcPct val="90000"/>
              </a:lnSpc>
              <a:spcBef>
                <a:spcPts val="480"/>
              </a:spcBef>
              <a:spcAft>
                <a:spcPts val="0"/>
              </a:spcAft>
              <a:buClr>
                <a:srgbClr val="000000"/>
              </a:buClr>
              <a:buSzPts val="1920"/>
              <a:buFont typeface="Noto Sans Symbols"/>
              <a:buChar char="✔"/>
            </a:pPr>
            <a:r>
              <a:rPr lang="en-US" dirty="0">
                <a:solidFill>
                  <a:srgbClr val="000000"/>
                </a:solidFill>
                <a:latin typeface="Cambria"/>
                <a:ea typeface="Cambria"/>
                <a:cs typeface="Cambria"/>
                <a:sym typeface="Cambria"/>
              </a:rPr>
              <a:t>Organization/ Homework planning support</a:t>
            </a:r>
            <a:endParaRPr lang="en-US" dirty="0"/>
          </a:p>
          <a:p>
            <a:pPr marL="742950" lvl="1" indent="-285750" algn="l" rtl="0">
              <a:lnSpc>
                <a:spcPct val="90000"/>
              </a:lnSpc>
              <a:spcBef>
                <a:spcPts val="480"/>
              </a:spcBef>
              <a:spcAft>
                <a:spcPts val="0"/>
              </a:spcAft>
              <a:buClr>
                <a:srgbClr val="000000"/>
              </a:buClr>
              <a:buSzPts val="1920"/>
              <a:buFont typeface="Noto Sans Symbols"/>
              <a:buChar char="✔"/>
            </a:pPr>
            <a:r>
              <a:rPr lang="en-US" dirty="0">
                <a:solidFill>
                  <a:srgbClr val="000000"/>
                </a:solidFill>
                <a:latin typeface="Cambria"/>
                <a:ea typeface="Cambria"/>
                <a:cs typeface="Cambria"/>
                <a:sym typeface="Cambria"/>
              </a:rPr>
              <a:t>Homework completion club</a:t>
            </a:r>
            <a:endParaRPr lang="en-US" dirty="0"/>
          </a:p>
          <a:p>
            <a:pPr marL="742950" lvl="1" indent="-285750" algn="l" rtl="0">
              <a:lnSpc>
                <a:spcPct val="90000"/>
              </a:lnSpc>
              <a:spcBef>
                <a:spcPts val="480"/>
              </a:spcBef>
              <a:spcAft>
                <a:spcPts val="0"/>
              </a:spcAft>
              <a:buClr>
                <a:srgbClr val="000000"/>
              </a:buClr>
              <a:buSzPts val="1920"/>
              <a:buFont typeface="Noto Sans Symbols"/>
              <a:buChar char="✔"/>
            </a:pPr>
            <a:r>
              <a:rPr lang="en-US" dirty="0">
                <a:solidFill>
                  <a:srgbClr val="000000"/>
                </a:solidFill>
                <a:latin typeface="Cambria"/>
                <a:ea typeface="Cambria"/>
                <a:cs typeface="Cambria"/>
                <a:sym typeface="Cambria"/>
              </a:rPr>
              <a:t>Tutoring</a:t>
            </a:r>
          </a:p>
          <a:p>
            <a:pPr marL="0" lvl="0" indent="0" algn="l" rtl="0">
              <a:lnSpc>
                <a:spcPct val="90000"/>
              </a:lnSpc>
              <a:spcBef>
                <a:spcPts val="0"/>
              </a:spcBef>
              <a:spcAft>
                <a:spcPts val="0"/>
              </a:spcAft>
              <a:buClr>
                <a:schemeClr val="accent2"/>
              </a:buClr>
              <a:buSzPts val="1920"/>
              <a:buNone/>
            </a:pPr>
            <a:endParaRPr lang="en-US" sz="2400" dirty="0">
              <a:solidFill>
                <a:srgbClr val="FF0000"/>
              </a:solidFill>
              <a:latin typeface="Cambria"/>
              <a:ea typeface="Cambria"/>
              <a:cs typeface="Cambria"/>
              <a:sym typeface="Cambria"/>
            </a:endParaRPr>
          </a:p>
          <a:p>
            <a:pPr marL="0" indent="0">
              <a:lnSpc>
                <a:spcPct val="90000"/>
              </a:lnSpc>
              <a:spcBef>
                <a:spcPts val="0"/>
              </a:spcBef>
              <a:buClr>
                <a:schemeClr val="accent2"/>
              </a:buClr>
              <a:buSzPts val="1920"/>
              <a:buNone/>
            </a:pPr>
            <a:r>
              <a:rPr lang="en-US" sz="2400" dirty="0">
                <a:solidFill>
                  <a:srgbClr val="FF0000"/>
                </a:solidFill>
                <a:latin typeface="Cambria"/>
                <a:ea typeface="Cambria"/>
                <a:cs typeface="Cambria"/>
                <a:sym typeface="Cambria"/>
              </a:rPr>
              <a:t>Power of Check-in/Check-out: </a:t>
            </a:r>
            <a:endParaRPr dirty="0"/>
          </a:p>
          <a:p>
            <a:pPr marL="742950" lvl="1" indent="-285750" algn="l" rtl="0">
              <a:lnSpc>
                <a:spcPct val="90000"/>
              </a:lnSpc>
              <a:spcBef>
                <a:spcPts val="480"/>
              </a:spcBef>
              <a:spcAft>
                <a:spcPts val="0"/>
              </a:spcAft>
              <a:buClr>
                <a:srgbClr val="000000"/>
              </a:buClr>
              <a:buSzPts val="1920"/>
              <a:buFont typeface="Noto Sans Symbols"/>
              <a:buChar char="✔"/>
            </a:pPr>
            <a:r>
              <a:rPr lang="en-US" dirty="0">
                <a:solidFill>
                  <a:srgbClr val="000000"/>
                </a:solidFill>
                <a:latin typeface="Cambria"/>
                <a:ea typeface="Cambria"/>
                <a:cs typeface="Cambria"/>
                <a:sym typeface="Cambria"/>
              </a:rPr>
              <a:t>Can meet several needs/functions at once</a:t>
            </a:r>
          </a:p>
          <a:p>
            <a:pPr marL="457200" lvl="1" indent="0" algn="l" rtl="0">
              <a:lnSpc>
                <a:spcPct val="90000"/>
              </a:lnSpc>
              <a:spcBef>
                <a:spcPts val="480"/>
              </a:spcBef>
              <a:spcAft>
                <a:spcPts val="0"/>
              </a:spcAft>
              <a:buClr>
                <a:srgbClr val="000000"/>
              </a:buClr>
              <a:buSzPts val="1920"/>
              <a:buNone/>
            </a:pPr>
            <a:endParaRPr dirty="0"/>
          </a:p>
          <a:p>
            <a:pPr marL="342900" lvl="0" indent="-165100" algn="l" rtl="0">
              <a:lnSpc>
                <a:spcPct val="90000"/>
              </a:lnSpc>
              <a:spcBef>
                <a:spcPts val="560"/>
              </a:spcBef>
              <a:spcAft>
                <a:spcPts val="0"/>
              </a:spcAft>
              <a:buClr>
                <a:schemeClr val="dk1"/>
              </a:buClr>
              <a:buSzPts val="2800"/>
              <a:buNone/>
            </a:pPr>
            <a:endParaRPr dirty="0"/>
          </a:p>
        </p:txBody>
      </p:sp>
      <p:sp>
        <p:nvSpPr>
          <p:cNvPr id="229" name="Google Shape;229;p2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Clr>
                <a:srgbClr val="8D8D8F"/>
              </a:buClr>
              <a:buSzPts val="1200"/>
              <a:buFont typeface="Arial"/>
              <a:buNone/>
            </a:pPr>
            <a:fld id="{00000000-1234-1234-1234-123412341234}" type="slidenum">
              <a:rPr lang="en-US" sz="1200">
                <a:solidFill>
                  <a:srgbClr val="8D8D8F"/>
                </a:solidFill>
                <a:latin typeface="Calibri"/>
                <a:ea typeface="Calibri"/>
                <a:cs typeface="Calibri"/>
                <a:sym typeface="Calibri"/>
              </a:rPr>
              <a:t>16</a:t>
            </a:fld>
            <a:endParaRPr sz="1200">
              <a:solidFill>
                <a:srgbClr val="8D8D8F"/>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29"/>
          <p:cNvSpPr/>
          <p:nvPr/>
        </p:nvSpPr>
        <p:spPr>
          <a:xfrm>
            <a:off x="149225" y="1914525"/>
            <a:ext cx="4651375" cy="3748088"/>
          </a:xfrm>
          <a:prstGeom prst="triangle">
            <a:avLst>
              <a:gd name="adj" fmla="val 50000"/>
            </a:avLst>
          </a:prstGeom>
          <a:solidFill>
            <a:srgbClr val="FF0000"/>
          </a:solidFill>
          <a:ln w="9525" cap="flat" cmpd="sng">
            <a:solidFill>
              <a:schemeClr val="dk1"/>
            </a:solidFill>
            <a:prstDash val="solid"/>
            <a:miter lim="800000"/>
            <a:headEnd type="none" w="sm" len="sm"/>
            <a:tailEnd type="none" w="sm" len="sm"/>
          </a:ln>
          <a:effectLst>
            <a:outerShdw blurRad="40000" dist="23000" dir="5400000" rotWithShape="0">
              <a:srgbClr val="808080">
                <a:alpha val="34901"/>
              </a:srgbClr>
            </a:outerShdw>
          </a:effectLst>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Arial"/>
              <a:buNone/>
            </a:pPr>
            <a:endParaRPr sz="1800">
              <a:solidFill>
                <a:srgbClr val="FFFFFF"/>
              </a:solidFill>
              <a:latin typeface="Calibri"/>
              <a:ea typeface="Calibri"/>
              <a:cs typeface="Calibri"/>
              <a:sym typeface="Calibri"/>
            </a:endParaRPr>
          </a:p>
        </p:txBody>
      </p:sp>
      <p:grpSp>
        <p:nvGrpSpPr>
          <p:cNvPr id="236" name="Google Shape;236;p29"/>
          <p:cNvGrpSpPr/>
          <p:nvPr/>
        </p:nvGrpSpPr>
        <p:grpSpPr>
          <a:xfrm>
            <a:off x="149225" y="228600"/>
            <a:ext cx="1196975" cy="1143000"/>
            <a:chOff x="846139" y="1439863"/>
            <a:chExt cx="4088088" cy="5842000"/>
          </a:xfrm>
        </p:grpSpPr>
        <p:sp>
          <p:nvSpPr>
            <p:cNvPr id="237" name="Google Shape;237;p29"/>
            <p:cNvSpPr/>
            <p:nvPr/>
          </p:nvSpPr>
          <p:spPr>
            <a:xfrm>
              <a:off x="846139" y="1439863"/>
              <a:ext cx="4088088" cy="5842000"/>
            </a:xfrm>
            <a:prstGeom prst="triangle">
              <a:avLst>
                <a:gd name="adj" fmla="val 50000"/>
              </a:avLst>
            </a:prstGeom>
            <a:solidFill>
              <a:srgbClr val="22E119"/>
            </a:solidFill>
            <a:ln w="9525" cap="flat" cmpd="sng">
              <a:solidFill>
                <a:schemeClr val="dk1"/>
              </a:solidFill>
              <a:prstDash val="solid"/>
              <a:miter lim="800000"/>
              <a:headEnd type="none" w="sm" len="sm"/>
              <a:tailEnd type="none" w="sm" len="sm"/>
            </a:ln>
          </p:spPr>
          <p:txBody>
            <a:bodyPr spcFirstLastPara="1" wrap="square" lIns="101575" tIns="50775" rIns="101575" bIns="50775" anchor="ctr" anchorCtr="0">
              <a:noAutofit/>
            </a:bodyPr>
            <a:lstStyle/>
            <a:p>
              <a:pPr marL="0" marR="0" lvl="0" indent="0" algn="l" rtl="0">
                <a:spcBef>
                  <a:spcPts val="0"/>
                </a:spcBef>
                <a:spcAft>
                  <a:spcPts val="0"/>
                </a:spcAft>
                <a:buClr>
                  <a:schemeClr val="dk1"/>
                </a:buClr>
                <a:buSzPts val="2700"/>
                <a:buFont typeface="Arial"/>
                <a:buNone/>
              </a:pPr>
              <a:endParaRPr sz="2700">
                <a:solidFill>
                  <a:srgbClr val="000000"/>
                </a:solidFill>
                <a:latin typeface="Comic Sans MS"/>
                <a:ea typeface="Comic Sans MS"/>
                <a:cs typeface="Comic Sans MS"/>
                <a:sym typeface="Comic Sans MS"/>
              </a:endParaRPr>
            </a:p>
          </p:txBody>
        </p:sp>
        <p:sp>
          <p:nvSpPr>
            <p:cNvPr id="238" name="Google Shape;238;p29"/>
            <p:cNvSpPr/>
            <p:nvPr/>
          </p:nvSpPr>
          <p:spPr>
            <a:xfrm>
              <a:off x="2014065" y="1439863"/>
              <a:ext cx="1709565" cy="2403921"/>
            </a:xfrm>
            <a:prstGeom prst="triangle">
              <a:avLst>
                <a:gd name="adj" fmla="val 50000"/>
              </a:avLst>
            </a:prstGeom>
            <a:solidFill>
              <a:srgbClr val="FFFF00"/>
            </a:solidFill>
            <a:ln w="9525" cap="flat" cmpd="sng">
              <a:solidFill>
                <a:schemeClr val="dk1"/>
              </a:solidFill>
              <a:prstDash val="solid"/>
              <a:miter lim="800000"/>
              <a:headEnd type="none" w="sm" len="sm"/>
              <a:tailEnd type="none" w="sm" len="sm"/>
            </a:ln>
          </p:spPr>
          <p:txBody>
            <a:bodyPr spcFirstLastPara="1" wrap="square" lIns="101575" tIns="50775" rIns="101575" bIns="50775" anchor="ctr" anchorCtr="0">
              <a:noAutofit/>
            </a:bodyPr>
            <a:lstStyle/>
            <a:p>
              <a:pPr marL="0" marR="0" lvl="0" indent="0" algn="l" rtl="0">
                <a:spcBef>
                  <a:spcPts val="0"/>
                </a:spcBef>
                <a:spcAft>
                  <a:spcPts val="0"/>
                </a:spcAft>
                <a:buClr>
                  <a:schemeClr val="dk1"/>
                </a:buClr>
                <a:buSzPts val="2700"/>
                <a:buFont typeface="Arial"/>
                <a:buNone/>
              </a:pPr>
              <a:endParaRPr sz="2700">
                <a:solidFill>
                  <a:srgbClr val="000000"/>
                </a:solidFill>
                <a:latin typeface="Comic Sans MS"/>
                <a:ea typeface="Comic Sans MS"/>
                <a:cs typeface="Comic Sans MS"/>
                <a:sym typeface="Comic Sans MS"/>
              </a:endParaRPr>
            </a:p>
          </p:txBody>
        </p:sp>
        <p:sp>
          <p:nvSpPr>
            <p:cNvPr id="239" name="Google Shape;239;p29"/>
            <p:cNvSpPr/>
            <p:nvPr/>
          </p:nvSpPr>
          <p:spPr>
            <a:xfrm>
              <a:off x="2460038" y="1439863"/>
              <a:ext cx="817618" cy="1152715"/>
            </a:xfrm>
            <a:prstGeom prst="triangle">
              <a:avLst>
                <a:gd name="adj" fmla="val 50000"/>
              </a:avLst>
            </a:prstGeom>
            <a:solidFill>
              <a:srgbClr val="FF0000"/>
            </a:solidFill>
            <a:ln w="9525" cap="flat" cmpd="sng">
              <a:solidFill>
                <a:schemeClr val="dk1"/>
              </a:solidFill>
              <a:prstDash val="solid"/>
              <a:miter lim="800000"/>
              <a:headEnd type="none" w="sm" len="sm"/>
              <a:tailEnd type="none" w="sm" len="sm"/>
            </a:ln>
          </p:spPr>
          <p:txBody>
            <a:bodyPr spcFirstLastPara="1" wrap="square" lIns="101575" tIns="50775" rIns="101575" bIns="50775" anchor="ctr" anchorCtr="0">
              <a:noAutofit/>
            </a:bodyPr>
            <a:lstStyle/>
            <a:p>
              <a:pPr marL="0" marR="0" lvl="0" indent="0" algn="l" rtl="0">
                <a:spcBef>
                  <a:spcPts val="0"/>
                </a:spcBef>
                <a:spcAft>
                  <a:spcPts val="0"/>
                </a:spcAft>
                <a:buClr>
                  <a:schemeClr val="dk1"/>
                </a:buClr>
                <a:buSzPts val="2700"/>
                <a:buFont typeface="Arial"/>
                <a:buNone/>
              </a:pPr>
              <a:endParaRPr sz="2700">
                <a:solidFill>
                  <a:srgbClr val="000000"/>
                </a:solidFill>
                <a:latin typeface="Comic Sans MS"/>
                <a:ea typeface="Comic Sans MS"/>
                <a:cs typeface="Comic Sans MS"/>
                <a:sym typeface="Comic Sans MS"/>
              </a:endParaRPr>
            </a:p>
          </p:txBody>
        </p:sp>
      </p:grpSp>
      <p:sp>
        <p:nvSpPr>
          <p:cNvPr id="240" name="Google Shape;240;p29"/>
          <p:cNvSpPr/>
          <p:nvPr/>
        </p:nvSpPr>
        <p:spPr>
          <a:xfrm rot="2480585">
            <a:off x="803275" y="490538"/>
            <a:ext cx="2392363" cy="723900"/>
          </a:xfrm>
          <a:prstGeom prst="curvedDownArrow">
            <a:avLst>
              <a:gd name="adj1" fmla="val 25000"/>
              <a:gd name="adj2" fmla="val 50001"/>
              <a:gd name="adj3" fmla="val 25000"/>
            </a:avLst>
          </a:prstGeom>
          <a:solidFill>
            <a:srgbClr val="FF0000"/>
          </a:solidFill>
          <a:ln w="9525" cap="flat" cmpd="sng">
            <a:solidFill>
              <a:schemeClr val="dk1"/>
            </a:solidFill>
            <a:prstDash val="solid"/>
            <a:miter lim="800000"/>
            <a:headEnd type="none" w="sm" len="sm"/>
            <a:tailEnd type="none" w="sm" len="sm"/>
          </a:ln>
          <a:effectLst>
            <a:outerShdw blurRad="40000" dist="23000" dir="5400000" rotWithShape="0">
              <a:srgbClr val="808080">
                <a:alpha val="34901"/>
              </a:srgbClr>
            </a:outerShdw>
          </a:effectLst>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p:txBody>
      </p:sp>
      <p:sp>
        <p:nvSpPr>
          <p:cNvPr id="241" name="Google Shape;241;p29"/>
          <p:cNvSpPr/>
          <p:nvPr/>
        </p:nvSpPr>
        <p:spPr>
          <a:xfrm rot="-2187660">
            <a:off x="454129" y="3882867"/>
            <a:ext cx="3186615" cy="923330"/>
          </a:xfrm>
          <a:custGeom>
            <a:avLst/>
            <a:gdLst/>
            <a:ahLst/>
            <a:cxnLst/>
            <a:rect l="l" t="t" r="r" b="b"/>
            <a:pathLst>
              <a:path w="3302594" h="923330" extrusionOk="0">
                <a:moveTo>
                  <a:pt x="0" y="0"/>
                </a:moveTo>
                <a:lnTo>
                  <a:pt x="3302594" y="0"/>
                </a:lnTo>
                <a:lnTo>
                  <a:pt x="3302594" y="923330"/>
                </a:lnTo>
                <a:lnTo>
                  <a:pt x="0" y="923330"/>
                </a:lnTo>
                <a:lnTo>
                  <a:pt x="0" y="0"/>
                </a:lnTo>
                <a:close/>
              </a:path>
            </a:pathLst>
          </a:cu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5400" b="1">
                <a:solidFill>
                  <a:schemeClr val="dk1"/>
                </a:solidFill>
                <a:latin typeface="Calibri"/>
                <a:ea typeface="Calibri"/>
                <a:cs typeface="Calibri"/>
                <a:sym typeface="Calibri"/>
              </a:rPr>
              <a:t>Intensive</a:t>
            </a:r>
            <a:endParaRPr/>
          </a:p>
        </p:txBody>
      </p:sp>
      <p:sp>
        <p:nvSpPr>
          <p:cNvPr id="242" name="Google Shape;242;p29"/>
          <p:cNvSpPr txBox="1"/>
          <p:nvPr/>
        </p:nvSpPr>
        <p:spPr>
          <a:xfrm>
            <a:off x="4800600" y="454025"/>
            <a:ext cx="3889375" cy="6086475"/>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2400"/>
              <a:buFont typeface="Arial"/>
              <a:buNone/>
            </a:pPr>
            <a:r>
              <a:rPr lang="en-US" sz="2400" b="1">
                <a:solidFill>
                  <a:schemeClr val="dk1"/>
                </a:solidFill>
                <a:latin typeface="Calibri"/>
                <a:ea typeface="Calibri"/>
                <a:cs typeface="Calibri"/>
                <a:sym typeface="Calibri"/>
              </a:rPr>
              <a:t>INTENSIVE LEVEL</a:t>
            </a:r>
            <a:endParaRPr/>
          </a:p>
          <a:p>
            <a:pPr marL="342900" marR="0" lvl="0" indent="-342900" algn="l" rtl="0">
              <a:spcBef>
                <a:spcPts val="48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Establish Intensive Team</a:t>
            </a:r>
            <a:endParaRPr/>
          </a:p>
          <a:p>
            <a:pPr marL="342900" marR="0" lvl="0" indent="-342900" algn="l" rtl="0">
              <a:spcBef>
                <a:spcPts val="48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Establish SU Supports for the Intensive Level</a:t>
            </a:r>
            <a:endParaRPr/>
          </a:p>
          <a:p>
            <a:pPr marL="342900" marR="0" lvl="0" indent="-342900" algn="l" rtl="0">
              <a:spcBef>
                <a:spcPts val="48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Establish SU and interagency</a:t>
            </a:r>
            <a:endParaRPr/>
          </a:p>
          <a:p>
            <a:pPr marL="342900" marR="0" lvl="0" indent="-342900" algn="l" rtl="0">
              <a:spcBef>
                <a:spcPts val="48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Develop Capacity for Wraparound Supports</a:t>
            </a:r>
            <a:endParaRPr/>
          </a:p>
          <a:p>
            <a:pPr marL="342900" marR="0" lvl="0" indent="-190500" algn="l" rtl="0">
              <a:spcBef>
                <a:spcPts val="480"/>
              </a:spcBef>
              <a:spcAft>
                <a:spcPts val="0"/>
              </a:spcAft>
              <a:buClr>
                <a:schemeClr val="dk1"/>
              </a:buClr>
              <a:buSzPts val="2400"/>
              <a:buFont typeface="Arial"/>
              <a:buNone/>
            </a:pPr>
            <a:endParaRPr sz="2400">
              <a:solidFill>
                <a:schemeClr val="dk1"/>
              </a:solidFill>
              <a:latin typeface="Calibri"/>
              <a:ea typeface="Calibri"/>
              <a:cs typeface="Calibri"/>
              <a:sym typeface="Calibri"/>
            </a:endParaRPr>
          </a:p>
        </p:txBody>
      </p:sp>
      <p:sp>
        <p:nvSpPr>
          <p:cNvPr id="243" name="Google Shape;243;p29"/>
          <p:cNvSpPr txBox="1"/>
          <p:nvPr/>
        </p:nvSpPr>
        <p:spPr>
          <a:xfrm rot="-2136903">
            <a:off x="5292725" y="2030413"/>
            <a:ext cx="2905125" cy="584200"/>
          </a:xfrm>
          <a:prstGeom prst="rect">
            <a:avLst/>
          </a:prstGeom>
          <a:solidFill>
            <a:schemeClr val="lt1"/>
          </a:solid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rgbClr val="FF0000"/>
              </a:buClr>
              <a:buSzPts val="3200"/>
              <a:buFont typeface="Arial"/>
              <a:buNone/>
            </a:pPr>
            <a:r>
              <a:rPr lang="en-US" sz="3200">
                <a:solidFill>
                  <a:srgbClr val="FF0000"/>
                </a:solidFill>
                <a:latin typeface="Calibri"/>
                <a:ea typeface="Calibri"/>
                <a:cs typeface="Calibri"/>
                <a:sym typeface="Calibri"/>
              </a:rPr>
              <a:t>Create FBA/BSP</a:t>
            </a:r>
            <a:endParaRPr/>
          </a:p>
        </p:txBody>
      </p:sp>
      <p:sp>
        <p:nvSpPr>
          <p:cNvPr id="244" name="Google Shape;244;p2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Clr>
                <a:srgbClr val="8D8D8F"/>
              </a:buClr>
              <a:buSzPts val="1200"/>
              <a:buFont typeface="Arial"/>
              <a:buNone/>
            </a:pPr>
            <a:fld id="{00000000-1234-1234-1234-123412341234}" type="slidenum">
              <a:rPr lang="en-US" sz="1200">
                <a:solidFill>
                  <a:srgbClr val="8D8D8F"/>
                </a:solidFill>
                <a:latin typeface="Calibri"/>
                <a:ea typeface="Calibri"/>
                <a:cs typeface="Calibri"/>
                <a:sym typeface="Calibri"/>
              </a:rPr>
              <a:t>17</a:t>
            </a:fld>
            <a:endParaRPr sz="1200">
              <a:solidFill>
                <a:srgbClr val="8D8D8F"/>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43"/>
                                        </p:tgtEl>
                                        <p:attrNameLst>
                                          <p:attrName>style.visibility</p:attrName>
                                        </p:attrNameLst>
                                      </p:cBhvr>
                                      <p:to>
                                        <p:strVal val="visible"/>
                                      </p:to>
                                    </p:set>
                                    <p:anim calcmode="lin" valueType="num">
                                      <p:cBhvr additive="base">
                                        <p:cTn id="7" dur="500"/>
                                        <p:tgtEl>
                                          <p:spTgt spid="243"/>
                                        </p:tgtEl>
                                        <p:attrNameLst>
                                          <p:attrName>ppt_w</p:attrName>
                                        </p:attrNameLst>
                                      </p:cBhvr>
                                      <p:tavLst>
                                        <p:tav tm="0">
                                          <p:val>
                                            <p:strVal val="0"/>
                                          </p:val>
                                        </p:tav>
                                        <p:tav tm="100000">
                                          <p:val>
                                            <p:strVal val="#ppt_w"/>
                                          </p:val>
                                        </p:tav>
                                      </p:tavLst>
                                    </p:anim>
                                    <p:anim calcmode="lin" valueType="num">
                                      <p:cBhvr additive="base">
                                        <p:cTn id="8" dur="500"/>
                                        <p:tgtEl>
                                          <p:spTgt spid="243"/>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31"/>
          <p:cNvSpPr txBox="1">
            <a:spLocks noGrp="1"/>
          </p:cNvSpPr>
          <p:nvPr>
            <p:ph type="title"/>
          </p:nvPr>
        </p:nvSpPr>
        <p:spPr>
          <a:xfrm>
            <a:off x="457200" y="274638"/>
            <a:ext cx="8229600" cy="2011362"/>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br>
              <a:rPr lang="en-US" sz="4000" b="1"/>
            </a:br>
            <a:r>
              <a:rPr lang="en-US" sz="4000" b="1"/>
              <a:t>Who is responsible for conducting FBA/BSPs in your school?</a:t>
            </a:r>
            <a:endParaRPr/>
          </a:p>
        </p:txBody>
      </p:sp>
      <p:sp>
        <p:nvSpPr>
          <p:cNvPr id="271" name="Google Shape;271;p31"/>
          <p:cNvSpPr txBox="1">
            <a:spLocks noGrp="1"/>
          </p:cNvSpPr>
          <p:nvPr>
            <p:ph type="body" idx="1"/>
          </p:nvPr>
        </p:nvSpPr>
        <p:spPr>
          <a:xfrm>
            <a:off x="457200" y="3090863"/>
            <a:ext cx="8229600" cy="1420812"/>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dk1"/>
              </a:buClr>
              <a:buSzPts val="3200"/>
              <a:buFont typeface="Arial"/>
              <a:buNone/>
            </a:pPr>
            <a:r>
              <a:rPr lang="en-US" b="1"/>
              <a:t>	</a:t>
            </a:r>
            <a:r>
              <a:rPr lang="en-US" sz="4000" b="1"/>
              <a:t>How does someone access this FBA/BSP?</a:t>
            </a:r>
            <a:endParaRPr/>
          </a:p>
        </p:txBody>
      </p:sp>
      <p:sp>
        <p:nvSpPr>
          <p:cNvPr id="272" name="Google Shape;272;p3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Clr>
                <a:srgbClr val="8D8D8F"/>
              </a:buClr>
              <a:buSzPts val="1200"/>
              <a:buFont typeface="Arial"/>
              <a:buNone/>
            </a:pPr>
            <a:fld id="{00000000-1234-1234-1234-123412341234}" type="slidenum">
              <a:rPr lang="en-US" sz="1200">
                <a:solidFill>
                  <a:srgbClr val="8D8D8F"/>
                </a:solidFill>
                <a:latin typeface="Calibri"/>
                <a:ea typeface="Calibri"/>
                <a:cs typeface="Calibri"/>
                <a:sym typeface="Calibri"/>
              </a:rPr>
              <a:t>18</a:t>
            </a:fld>
            <a:endParaRPr sz="1200">
              <a:solidFill>
                <a:srgbClr val="8D8D8F"/>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3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br>
              <a:rPr lang="en-US" sz="4000">
                <a:solidFill>
                  <a:srgbClr val="000000"/>
                </a:solidFill>
              </a:rPr>
            </a:br>
            <a:r>
              <a:rPr lang="en-US" b="1">
                <a:solidFill>
                  <a:srgbClr val="000000"/>
                </a:solidFill>
              </a:rPr>
              <a:t>Requesting an FBA </a:t>
            </a:r>
            <a:br>
              <a:rPr lang="en-US" sz="4000">
                <a:solidFill>
                  <a:srgbClr val="000000"/>
                </a:solidFill>
              </a:rPr>
            </a:br>
            <a:endParaRPr sz="4000">
              <a:solidFill>
                <a:srgbClr val="000000"/>
              </a:solidFill>
            </a:endParaRPr>
          </a:p>
        </p:txBody>
      </p:sp>
      <p:sp>
        <p:nvSpPr>
          <p:cNvPr id="279" name="Google Shape;279;p32"/>
          <p:cNvSpPr txBox="1">
            <a:spLocks noGrp="1"/>
          </p:cNvSpPr>
          <p:nvPr>
            <p:ph type="body" idx="1"/>
          </p:nvPr>
        </p:nvSpPr>
        <p:spPr>
          <a:xfrm>
            <a:off x="457200" y="1990725"/>
            <a:ext cx="8229600" cy="4135438"/>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dk1"/>
              </a:buClr>
              <a:buSzPts val="3200"/>
              <a:buChar char="•"/>
            </a:pPr>
            <a:r>
              <a:rPr lang="en-US" dirty="0"/>
              <a:t>Teachers &amp; school teams should be able to identify the system for requesting assistance </a:t>
            </a:r>
            <a:endParaRPr dirty="0"/>
          </a:p>
          <a:p>
            <a:pPr marL="342900" lvl="0" indent="-342900" algn="l" rtl="0">
              <a:lnSpc>
                <a:spcPct val="90000"/>
              </a:lnSpc>
              <a:spcBef>
                <a:spcPts val="400"/>
              </a:spcBef>
              <a:spcAft>
                <a:spcPts val="0"/>
              </a:spcAft>
              <a:buClr>
                <a:schemeClr val="dk1"/>
              </a:buClr>
              <a:buSzPts val="2000"/>
              <a:buFont typeface="Arial"/>
              <a:buNone/>
            </a:pPr>
            <a:endParaRPr sz="2000" dirty="0"/>
          </a:p>
          <a:p>
            <a:pPr marL="342900" lvl="0" indent="-342900" algn="l" rtl="0">
              <a:lnSpc>
                <a:spcPct val="90000"/>
              </a:lnSpc>
              <a:spcBef>
                <a:spcPts val="400"/>
              </a:spcBef>
              <a:spcAft>
                <a:spcPts val="0"/>
              </a:spcAft>
              <a:buClr>
                <a:schemeClr val="dk1"/>
              </a:buClr>
              <a:buSzPts val="2000"/>
              <a:buFont typeface="Arial"/>
              <a:buNone/>
            </a:pPr>
            <a:endParaRPr sz="2000" dirty="0"/>
          </a:p>
          <a:p>
            <a:pPr marL="342900" lvl="0" indent="-342900" algn="l" rtl="0">
              <a:lnSpc>
                <a:spcPct val="90000"/>
              </a:lnSpc>
              <a:spcBef>
                <a:spcPts val="640"/>
              </a:spcBef>
              <a:spcAft>
                <a:spcPts val="0"/>
              </a:spcAft>
              <a:buClr>
                <a:schemeClr val="dk1"/>
              </a:buClr>
              <a:buSzPts val="3200"/>
              <a:buChar char="•"/>
            </a:pPr>
            <a:r>
              <a:rPr lang="en-US" dirty="0"/>
              <a:t>The targeted team/EST will determine when an FBA/BSP referral is necessary, based on data</a:t>
            </a:r>
          </a:p>
          <a:p>
            <a:pPr marL="800100" lvl="1">
              <a:lnSpc>
                <a:spcPct val="90000"/>
              </a:lnSpc>
              <a:spcBef>
                <a:spcPts val="640"/>
              </a:spcBef>
              <a:buSzPts val="3200"/>
              <a:buChar char="•"/>
            </a:pPr>
            <a:r>
              <a:rPr lang="en-US" dirty="0"/>
              <a:t>Response to previous and current intervention</a:t>
            </a:r>
            <a:endParaRPr dirty="0"/>
          </a:p>
          <a:p>
            <a:pPr marL="342900" lvl="0" indent="-139700" algn="l" rtl="0">
              <a:lnSpc>
                <a:spcPct val="90000"/>
              </a:lnSpc>
              <a:spcBef>
                <a:spcPts val="640"/>
              </a:spcBef>
              <a:spcAft>
                <a:spcPts val="0"/>
              </a:spcAft>
              <a:buClr>
                <a:schemeClr val="dk1"/>
              </a:buClr>
              <a:buSzPts val="3200"/>
              <a:buNone/>
            </a:pPr>
            <a:endParaRPr dirty="0"/>
          </a:p>
          <a:p>
            <a:pPr marL="342900" lvl="0" indent="-342900" algn="l" rtl="0">
              <a:lnSpc>
                <a:spcPct val="90000"/>
              </a:lnSpc>
              <a:spcBef>
                <a:spcPts val="640"/>
              </a:spcBef>
              <a:spcAft>
                <a:spcPts val="0"/>
              </a:spcAft>
              <a:buClr>
                <a:schemeClr val="dk1"/>
              </a:buClr>
              <a:buSzPts val="3200"/>
              <a:buFont typeface="Arial"/>
              <a:buNone/>
            </a:pPr>
            <a:endParaRPr dirty="0"/>
          </a:p>
          <a:p>
            <a:pPr marL="342900" lvl="0" indent="-342900" algn="ctr" rtl="0">
              <a:lnSpc>
                <a:spcPct val="90000"/>
              </a:lnSpc>
              <a:spcBef>
                <a:spcPts val="640"/>
              </a:spcBef>
              <a:spcAft>
                <a:spcPts val="0"/>
              </a:spcAft>
              <a:buClr>
                <a:schemeClr val="dk1"/>
              </a:buClr>
              <a:buSzPts val="3200"/>
              <a:buFont typeface="Arial"/>
              <a:buNone/>
            </a:pPr>
            <a:endParaRPr dirty="0">
              <a:solidFill>
                <a:srgbClr val="922223"/>
              </a:solidFill>
            </a:endParaRPr>
          </a:p>
          <a:p>
            <a:pPr marL="342900" lvl="0" indent="-342900" algn="l" rtl="0">
              <a:lnSpc>
                <a:spcPct val="90000"/>
              </a:lnSpc>
              <a:spcBef>
                <a:spcPts val="640"/>
              </a:spcBef>
              <a:spcAft>
                <a:spcPts val="0"/>
              </a:spcAft>
              <a:buClr>
                <a:schemeClr val="dk1"/>
              </a:buClr>
              <a:buSzPts val="3200"/>
              <a:buFont typeface="Arial"/>
              <a:buNone/>
            </a:pPr>
            <a:endParaRPr dirty="0"/>
          </a:p>
          <a:p>
            <a:pPr marL="342900" lvl="0" indent="-342900" algn="l" rtl="0">
              <a:lnSpc>
                <a:spcPct val="90000"/>
              </a:lnSpc>
              <a:spcBef>
                <a:spcPts val="640"/>
              </a:spcBef>
              <a:spcAft>
                <a:spcPts val="0"/>
              </a:spcAft>
              <a:buClr>
                <a:schemeClr val="dk1"/>
              </a:buClr>
              <a:buSzPts val="3200"/>
              <a:buFont typeface="Arial"/>
              <a:buNone/>
            </a:pPr>
            <a:endParaRPr dirty="0"/>
          </a:p>
        </p:txBody>
      </p:sp>
      <p:sp>
        <p:nvSpPr>
          <p:cNvPr id="280" name="Google Shape;280;p3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Clr>
                <a:srgbClr val="8D8D8F"/>
              </a:buClr>
              <a:buSzPts val="1200"/>
              <a:buFont typeface="Arial"/>
              <a:buNone/>
            </a:pPr>
            <a:fld id="{00000000-1234-1234-1234-123412341234}" type="slidenum">
              <a:rPr lang="en-US" sz="1200">
                <a:solidFill>
                  <a:srgbClr val="8D8D8F"/>
                </a:solidFill>
                <a:latin typeface="Calibri"/>
                <a:ea typeface="Calibri"/>
                <a:cs typeface="Calibri"/>
                <a:sym typeface="Calibri"/>
              </a:rPr>
              <a:t>19</a:t>
            </a:fld>
            <a:endParaRPr sz="1200">
              <a:solidFill>
                <a:srgbClr val="8D8D8F"/>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9">
                                            <p:txEl>
                                              <p:pRg st="0" end="0"/>
                                            </p:txEl>
                                          </p:spTgt>
                                        </p:tgtEl>
                                        <p:attrNameLst>
                                          <p:attrName>style.visibility</p:attrName>
                                        </p:attrNameLst>
                                      </p:cBhvr>
                                      <p:to>
                                        <p:strVal val="visible"/>
                                      </p:to>
                                    </p:set>
                                    <p:animEffect transition="in" filter="fade">
                                      <p:cBhvr>
                                        <p:cTn id="7" dur="2000"/>
                                        <p:tgtEl>
                                          <p:spTgt spid="2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79">
                                            <p:txEl>
                                              <p:pRg st="3" end="3"/>
                                            </p:txEl>
                                          </p:spTgt>
                                        </p:tgtEl>
                                        <p:attrNameLst>
                                          <p:attrName>style.visibility</p:attrName>
                                        </p:attrNameLst>
                                      </p:cBhvr>
                                      <p:to>
                                        <p:strVal val="visible"/>
                                      </p:to>
                                    </p:set>
                                    <p:animEffect transition="in" filter="fade">
                                      <p:cBhvr>
                                        <p:cTn id="12" dur="2000"/>
                                        <p:tgtEl>
                                          <p:spTgt spid="279">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79">
                                            <p:txEl>
                                              <p:pRg st="4" end="4"/>
                                            </p:txEl>
                                          </p:spTgt>
                                        </p:tgtEl>
                                        <p:attrNameLst>
                                          <p:attrName>style.visibility</p:attrName>
                                        </p:attrNameLst>
                                      </p:cBhvr>
                                      <p:to>
                                        <p:strVal val="visible"/>
                                      </p:to>
                                    </p:set>
                                    <p:animEffect transition="in" filter="fade">
                                      <p:cBhvr>
                                        <p:cTn id="17" dur="2000"/>
                                        <p:tgtEl>
                                          <p:spTgt spid="27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5"/>
          <p:cNvSpPr txBox="1">
            <a:spLocks noGrp="1"/>
          </p:cNvSpPr>
          <p:nvPr>
            <p:ph type="title"/>
          </p:nvPr>
        </p:nvSpPr>
        <p:spPr>
          <a:xfrm>
            <a:off x="457200" y="127881"/>
            <a:ext cx="8229600" cy="919162"/>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b="1"/>
              <a:t>Learning Objectives</a:t>
            </a:r>
            <a:endParaRPr/>
          </a:p>
        </p:txBody>
      </p:sp>
      <p:sp>
        <p:nvSpPr>
          <p:cNvPr id="113" name="Google Shape;113;p15"/>
          <p:cNvSpPr txBox="1">
            <a:spLocks noGrp="1"/>
          </p:cNvSpPr>
          <p:nvPr>
            <p:ph type="body" idx="1"/>
          </p:nvPr>
        </p:nvSpPr>
        <p:spPr>
          <a:xfrm>
            <a:off x="457200" y="1092198"/>
            <a:ext cx="8229600" cy="5527675"/>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rgbClr val="000000"/>
              </a:buClr>
              <a:buSzPts val="2200"/>
              <a:buFont typeface="Arial"/>
              <a:buNone/>
            </a:pPr>
            <a:r>
              <a:rPr lang="en-US" sz="2200" b="1" u="sng" dirty="0">
                <a:solidFill>
                  <a:srgbClr val="000000"/>
                </a:solidFill>
                <a:latin typeface="Arial"/>
                <a:ea typeface="Arial"/>
                <a:cs typeface="Arial"/>
                <a:sym typeface="Arial"/>
              </a:rPr>
              <a:t>Day One:</a:t>
            </a:r>
            <a:endParaRPr sz="1000" dirty="0">
              <a:solidFill>
                <a:srgbClr val="000000"/>
              </a:solidFill>
              <a:latin typeface="Arial"/>
              <a:ea typeface="Arial"/>
              <a:cs typeface="Arial"/>
              <a:sym typeface="Arial"/>
            </a:endParaRPr>
          </a:p>
          <a:p>
            <a:pPr marL="342900" lvl="0" indent="-342900" algn="l" rtl="0">
              <a:lnSpc>
                <a:spcPct val="90000"/>
              </a:lnSpc>
              <a:spcBef>
                <a:spcPts val="400"/>
              </a:spcBef>
              <a:spcAft>
                <a:spcPts val="0"/>
              </a:spcAft>
              <a:buClr>
                <a:srgbClr val="000000"/>
              </a:buClr>
              <a:buSzPts val="2000"/>
              <a:buChar char="•"/>
            </a:pPr>
            <a:r>
              <a:rPr lang="en-US" sz="2000" dirty="0">
                <a:solidFill>
                  <a:srgbClr val="000000"/>
                </a:solidFill>
                <a:latin typeface="Arial"/>
                <a:ea typeface="Arial"/>
                <a:cs typeface="Arial"/>
                <a:sym typeface="Arial"/>
              </a:rPr>
              <a:t>Consider how FBA/BSP fits within a multi-tiered system of supports</a:t>
            </a:r>
            <a:endParaRPr dirty="0"/>
          </a:p>
          <a:p>
            <a:pPr marL="342900" lvl="0" indent="-279400" algn="l" rtl="0">
              <a:lnSpc>
                <a:spcPct val="90000"/>
              </a:lnSpc>
              <a:spcBef>
                <a:spcPts val="200"/>
              </a:spcBef>
              <a:spcAft>
                <a:spcPts val="0"/>
              </a:spcAft>
              <a:buClr>
                <a:schemeClr val="dk1"/>
              </a:buClr>
              <a:buSzPts val="1000"/>
              <a:buNone/>
            </a:pPr>
            <a:endParaRPr sz="1000" dirty="0">
              <a:solidFill>
                <a:srgbClr val="000000"/>
              </a:solidFill>
              <a:latin typeface="Arial"/>
              <a:ea typeface="Arial"/>
              <a:cs typeface="Arial"/>
              <a:sym typeface="Arial"/>
            </a:endParaRPr>
          </a:p>
          <a:p>
            <a:pPr marL="342900" lvl="0" indent="-342900" algn="l" rtl="0">
              <a:lnSpc>
                <a:spcPct val="90000"/>
              </a:lnSpc>
              <a:spcBef>
                <a:spcPts val="400"/>
              </a:spcBef>
              <a:spcAft>
                <a:spcPts val="0"/>
              </a:spcAft>
              <a:buClr>
                <a:srgbClr val="000000"/>
              </a:buClr>
              <a:buSzPts val="2000"/>
              <a:buChar char="•"/>
            </a:pPr>
            <a:r>
              <a:rPr lang="en-US" sz="2000" dirty="0">
                <a:solidFill>
                  <a:srgbClr val="000000"/>
                </a:solidFill>
                <a:latin typeface="Arial"/>
                <a:ea typeface="Arial"/>
                <a:cs typeface="Arial"/>
                <a:sym typeface="Arial"/>
              </a:rPr>
              <a:t>Understand the concepts of </a:t>
            </a:r>
            <a:r>
              <a:rPr lang="en-US" sz="2000" i="1" dirty="0">
                <a:solidFill>
                  <a:srgbClr val="000000"/>
                </a:solidFill>
                <a:latin typeface="Arial"/>
                <a:ea typeface="Arial"/>
                <a:cs typeface="Arial"/>
                <a:sym typeface="Arial"/>
              </a:rPr>
              <a:t>function</a:t>
            </a:r>
            <a:r>
              <a:rPr lang="en-US" sz="2000" dirty="0">
                <a:solidFill>
                  <a:srgbClr val="000000"/>
                </a:solidFill>
                <a:latin typeface="Arial"/>
                <a:ea typeface="Arial"/>
                <a:cs typeface="Arial"/>
                <a:sym typeface="Arial"/>
              </a:rPr>
              <a:t> </a:t>
            </a:r>
            <a:r>
              <a:rPr lang="en-US" sz="2000" i="1" dirty="0">
                <a:solidFill>
                  <a:srgbClr val="000000"/>
                </a:solidFill>
                <a:latin typeface="Arial"/>
                <a:ea typeface="Arial"/>
                <a:cs typeface="Arial"/>
                <a:sym typeface="Arial"/>
              </a:rPr>
              <a:t>of</a:t>
            </a:r>
            <a:r>
              <a:rPr lang="en-US" sz="2000" dirty="0">
                <a:solidFill>
                  <a:srgbClr val="000000"/>
                </a:solidFill>
                <a:latin typeface="Arial"/>
                <a:ea typeface="Arial"/>
                <a:cs typeface="Arial"/>
                <a:sym typeface="Arial"/>
              </a:rPr>
              <a:t> </a:t>
            </a:r>
            <a:r>
              <a:rPr lang="en-US" sz="2000" i="1" dirty="0">
                <a:solidFill>
                  <a:srgbClr val="000000"/>
                </a:solidFill>
                <a:latin typeface="Arial"/>
                <a:ea typeface="Arial"/>
                <a:cs typeface="Arial"/>
                <a:sym typeface="Arial"/>
              </a:rPr>
              <a:t>behavior</a:t>
            </a:r>
            <a:r>
              <a:rPr lang="en-US" sz="2000" dirty="0">
                <a:solidFill>
                  <a:srgbClr val="000000"/>
                </a:solidFill>
                <a:latin typeface="Arial"/>
                <a:ea typeface="Arial"/>
                <a:cs typeface="Arial"/>
                <a:sym typeface="Arial"/>
              </a:rPr>
              <a:t> and </a:t>
            </a:r>
            <a:r>
              <a:rPr lang="en-US" sz="2000" i="1" dirty="0">
                <a:solidFill>
                  <a:srgbClr val="000000"/>
                </a:solidFill>
                <a:latin typeface="Arial"/>
                <a:ea typeface="Arial"/>
                <a:cs typeface="Arial"/>
                <a:sym typeface="Arial"/>
              </a:rPr>
              <a:t>functional</a:t>
            </a:r>
            <a:r>
              <a:rPr lang="en-US" sz="2000" dirty="0">
                <a:solidFill>
                  <a:srgbClr val="000000"/>
                </a:solidFill>
                <a:latin typeface="Arial"/>
                <a:ea typeface="Arial"/>
                <a:cs typeface="Arial"/>
                <a:sym typeface="Arial"/>
              </a:rPr>
              <a:t> </a:t>
            </a:r>
            <a:r>
              <a:rPr lang="en-US" sz="2000" i="1" dirty="0">
                <a:solidFill>
                  <a:srgbClr val="000000"/>
                </a:solidFill>
                <a:latin typeface="Arial"/>
                <a:ea typeface="Arial"/>
                <a:cs typeface="Arial"/>
                <a:sym typeface="Arial"/>
              </a:rPr>
              <a:t>behavior</a:t>
            </a:r>
            <a:r>
              <a:rPr lang="en-US" sz="2000" dirty="0">
                <a:solidFill>
                  <a:srgbClr val="000000"/>
                </a:solidFill>
                <a:latin typeface="Arial"/>
                <a:ea typeface="Arial"/>
                <a:cs typeface="Arial"/>
                <a:sym typeface="Arial"/>
              </a:rPr>
              <a:t> </a:t>
            </a:r>
            <a:r>
              <a:rPr lang="en-US" sz="2000" i="1" dirty="0">
                <a:solidFill>
                  <a:srgbClr val="000000"/>
                </a:solidFill>
                <a:latin typeface="Arial"/>
                <a:ea typeface="Arial"/>
                <a:cs typeface="Arial"/>
                <a:sym typeface="Arial"/>
              </a:rPr>
              <a:t>assessment</a:t>
            </a:r>
            <a:endParaRPr dirty="0"/>
          </a:p>
          <a:p>
            <a:pPr marL="342900" lvl="0" indent="-279400" algn="l" rtl="0">
              <a:lnSpc>
                <a:spcPct val="90000"/>
              </a:lnSpc>
              <a:spcBef>
                <a:spcPts val="200"/>
              </a:spcBef>
              <a:spcAft>
                <a:spcPts val="0"/>
              </a:spcAft>
              <a:buClr>
                <a:schemeClr val="dk1"/>
              </a:buClr>
              <a:buSzPts val="1000"/>
              <a:buNone/>
            </a:pPr>
            <a:endParaRPr sz="1000" dirty="0">
              <a:solidFill>
                <a:srgbClr val="000000"/>
              </a:solidFill>
              <a:latin typeface="Arial"/>
              <a:ea typeface="Arial"/>
              <a:cs typeface="Arial"/>
              <a:sym typeface="Arial"/>
            </a:endParaRPr>
          </a:p>
          <a:p>
            <a:pPr marL="342900" lvl="0" indent="-342900" algn="l" rtl="0">
              <a:lnSpc>
                <a:spcPct val="90000"/>
              </a:lnSpc>
              <a:spcBef>
                <a:spcPts val="400"/>
              </a:spcBef>
              <a:spcAft>
                <a:spcPts val="0"/>
              </a:spcAft>
              <a:buClr>
                <a:srgbClr val="000000"/>
              </a:buClr>
              <a:buSzPts val="2000"/>
              <a:buChar char="•"/>
            </a:pPr>
            <a:r>
              <a:rPr lang="en-US" sz="2000" dirty="0">
                <a:solidFill>
                  <a:srgbClr val="000000"/>
                </a:solidFill>
                <a:latin typeface="Arial"/>
                <a:ea typeface="Arial"/>
                <a:cs typeface="Arial"/>
                <a:sym typeface="Arial"/>
              </a:rPr>
              <a:t>Practice the FBA process</a:t>
            </a:r>
          </a:p>
          <a:p>
            <a:pPr marL="342900" lvl="0" indent="-342900" algn="l" rtl="0">
              <a:lnSpc>
                <a:spcPct val="90000"/>
              </a:lnSpc>
              <a:spcBef>
                <a:spcPts val="400"/>
              </a:spcBef>
              <a:spcAft>
                <a:spcPts val="0"/>
              </a:spcAft>
              <a:buClr>
                <a:srgbClr val="000000"/>
              </a:buClr>
              <a:buSzPts val="2000"/>
              <a:buChar char="•"/>
            </a:pPr>
            <a:endParaRPr lang="en-US" sz="2000" b="1" u="sng" dirty="0">
              <a:solidFill>
                <a:srgbClr val="000000"/>
              </a:solidFill>
              <a:latin typeface="Arial"/>
              <a:ea typeface="Arial"/>
              <a:cs typeface="Arial"/>
              <a:sym typeface="Arial"/>
            </a:endParaRPr>
          </a:p>
          <a:p>
            <a:pPr marL="0" lvl="0" indent="0" algn="l" rtl="0">
              <a:lnSpc>
                <a:spcPct val="90000"/>
              </a:lnSpc>
              <a:spcBef>
                <a:spcPts val="400"/>
              </a:spcBef>
              <a:spcAft>
                <a:spcPts val="0"/>
              </a:spcAft>
              <a:buClr>
                <a:srgbClr val="000000"/>
              </a:buClr>
              <a:buSzPts val="2000"/>
              <a:buNone/>
            </a:pPr>
            <a:endParaRPr sz="2200" b="1" u="sng" dirty="0">
              <a:solidFill>
                <a:srgbClr val="000000"/>
              </a:solidFill>
              <a:latin typeface="Arial"/>
              <a:ea typeface="Arial"/>
              <a:cs typeface="Arial"/>
              <a:sym typeface="Arial"/>
            </a:endParaRPr>
          </a:p>
          <a:p>
            <a:pPr marL="342900" lvl="0" indent="-342900" algn="l" rtl="0">
              <a:lnSpc>
                <a:spcPct val="90000"/>
              </a:lnSpc>
              <a:spcBef>
                <a:spcPts val="440"/>
              </a:spcBef>
              <a:spcAft>
                <a:spcPts val="0"/>
              </a:spcAft>
              <a:buClr>
                <a:srgbClr val="000000"/>
              </a:buClr>
              <a:buSzPts val="2200"/>
              <a:buFont typeface="Arial"/>
              <a:buNone/>
            </a:pPr>
            <a:r>
              <a:rPr lang="en-US" sz="2200" b="1" u="sng" dirty="0">
                <a:solidFill>
                  <a:srgbClr val="000000"/>
                </a:solidFill>
                <a:latin typeface="Arial"/>
                <a:ea typeface="Arial"/>
                <a:cs typeface="Arial"/>
                <a:sym typeface="Arial"/>
              </a:rPr>
              <a:t>Day Two:</a:t>
            </a:r>
            <a:endParaRPr sz="1000" b="1" u="sng" dirty="0">
              <a:solidFill>
                <a:srgbClr val="000000"/>
              </a:solidFill>
              <a:latin typeface="Arial"/>
              <a:ea typeface="Arial"/>
              <a:cs typeface="Arial"/>
              <a:sym typeface="Arial"/>
            </a:endParaRPr>
          </a:p>
          <a:p>
            <a:pPr marL="342900" lvl="0" indent="-342900" algn="l" rtl="0">
              <a:lnSpc>
                <a:spcPct val="90000"/>
              </a:lnSpc>
              <a:spcBef>
                <a:spcPts val="400"/>
              </a:spcBef>
              <a:spcAft>
                <a:spcPts val="0"/>
              </a:spcAft>
              <a:buClr>
                <a:srgbClr val="000000"/>
              </a:buClr>
              <a:buSzPts val="2000"/>
              <a:buChar char="•"/>
            </a:pPr>
            <a:r>
              <a:rPr lang="en-US" sz="2000" dirty="0">
                <a:solidFill>
                  <a:srgbClr val="000000"/>
                </a:solidFill>
                <a:latin typeface="Arial"/>
                <a:ea typeface="Arial"/>
                <a:cs typeface="Arial"/>
                <a:sym typeface="Arial"/>
              </a:rPr>
              <a:t>Learn the Competing Behavior Pathway Model</a:t>
            </a:r>
          </a:p>
          <a:p>
            <a:pPr marL="342900" lvl="0" indent="-342900" algn="l" rtl="0">
              <a:lnSpc>
                <a:spcPct val="90000"/>
              </a:lnSpc>
              <a:spcBef>
                <a:spcPts val="400"/>
              </a:spcBef>
              <a:spcAft>
                <a:spcPts val="0"/>
              </a:spcAft>
              <a:buClr>
                <a:srgbClr val="000000"/>
              </a:buClr>
              <a:buSzPts val="2000"/>
              <a:buChar char="•"/>
            </a:pPr>
            <a:endParaRPr lang="en-US" sz="2000" dirty="0">
              <a:solidFill>
                <a:srgbClr val="000000"/>
              </a:solidFill>
              <a:latin typeface="Arial"/>
              <a:ea typeface="Arial"/>
              <a:cs typeface="Arial"/>
              <a:sym typeface="Arial"/>
            </a:endParaRPr>
          </a:p>
          <a:p>
            <a:pPr marL="342900" lvl="0" indent="-342900" algn="l" rtl="0">
              <a:lnSpc>
                <a:spcPct val="90000"/>
              </a:lnSpc>
              <a:spcBef>
                <a:spcPts val="400"/>
              </a:spcBef>
              <a:spcAft>
                <a:spcPts val="0"/>
              </a:spcAft>
              <a:buClr>
                <a:srgbClr val="000000"/>
              </a:buClr>
              <a:buSzPts val="2000"/>
              <a:buChar char="•"/>
            </a:pPr>
            <a:r>
              <a:rPr lang="en-US" sz="2000" dirty="0">
                <a:solidFill>
                  <a:srgbClr val="000000"/>
                </a:solidFill>
                <a:latin typeface="Arial"/>
                <a:ea typeface="Arial"/>
                <a:cs typeface="Arial"/>
                <a:sym typeface="Arial"/>
              </a:rPr>
              <a:t>Develop a BSP for selected student</a:t>
            </a:r>
            <a:endParaRPr sz="1000" dirty="0">
              <a:solidFill>
                <a:srgbClr val="000000"/>
              </a:solidFill>
              <a:latin typeface="Arial"/>
              <a:ea typeface="Arial"/>
              <a:cs typeface="Arial"/>
              <a:sym typeface="Arial"/>
            </a:endParaRPr>
          </a:p>
          <a:p>
            <a:pPr marL="342900" lvl="0" indent="-342900" algn="l" rtl="0">
              <a:lnSpc>
                <a:spcPct val="90000"/>
              </a:lnSpc>
              <a:spcBef>
                <a:spcPts val="400"/>
              </a:spcBef>
              <a:spcAft>
                <a:spcPts val="0"/>
              </a:spcAft>
              <a:buClr>
                <a:srgbClr val="000000"/>
              </a:buClr>
              <a:buSzPts val="2000"/>
              <a:buChar char="•"/>
            </a:pPr>
            <a:endParaRPr lang="en-US" sz="2000" dirty="0">
              <a:solidFill>
                <a:srgbClr val="000000"/>
              </a:solidFill>
              <a:latin typeface="Arial"/>
              <a:ea typeface="Arial"/>
              <a:cs typeface="Arial"/>
              <a:sym typeface="Arial"/>
            </a:endParaRPr>
          </a:p>
          <a:p>
            <a:pPr marL="342900" lvl="0" indent="-342900" algn="l" rtl="0">
              <a:lnSpc>
                <a:spcPct val="90000"/>
              </a:lnSpc>
              <a:spcBef>
                <a:spcPts val="400"/>
              </a:spcBef>
              <a:spcAft>
                <a:spcPts val="0"/>
              </a:spcAft>
              <a:buClr>
                <a:srgbClr val="000000"/>
              </a:buClr>
              <a:buSzPts val="2000"/>
              <a:buChar char="•"/>
            </a:pPr>
            <a:r>
              <a:rPr lang="en-US" sz="2000" dirty="0">
                <a:solidFill>
                  <a:srgbClr val="000000"/>
                </a:solidFill>
                <a:latin typeface="Arial"/>
                <a:ea typeface="Arial"/>
                <a:cs typeface="Arial"/>
                <a:sym typeface="Arial"/>
              </a:rPr>
              <a:t>Plan for implementing and assessing FBA/BSP within your multi-tiered system</a:t>
            </a:r>
            <a:endParaRPr dirty="0"/>
          </a:p>
          <a:p>
            <a:pPr marL="342900" lvl="0" indent="-152400" algn="l" rtl="0">
              <a:lnSpc>
                <a:spcPct val="90000"/>
              </a:lnSpc>
              <a:spcBef>
                <a:spcPts val="600"/>
              </a:spcBef>
              <a:spcAft>
                <a:spcPts val="0"/>
              </a:spcAft>
              <a:buClr>
                <a:schemeClr val="dk1"/>
              </a:buClr>
              <a:buSzPts val="3000"/>
              <a:buNone/>
            </a:pPr>
            <a:endParaRPr sz="3000" dirty="0">
              <a:latin typeface="Arial"/>
              <a:ea typeface="Arial"/>
              <a:cs typeface="Arial"/>
              <a:sym typeface="Arial"/>
            </a:endParaRPr>
          </a:p>
          <a:p>
            <a:pPr marL="342900" lvl="0" indent="-152400" algn="l" rtl="0">
              <a:lnSpc>
                <a:spcPct val="90000"/>
              </a:lnSpc>
              <a:spcBef>
                <a:spcPts val="600"/>
              </a:spcBef>
              <a:spcAft>
                <a:spcPts val="0"/>
              </a:spcAft>
              <a:buClr>
                <a:schemeClr val="dk1"/>
              </a:buClr>
              <a:buSzPts val="3000"/>
              <a:buNone/>
            </a:pPr>
            <a:endParaRPr sz="3000" dirty="0">
              <a:latin typeface="Arial"/>
              <a:ea typeface="Arial"/>
              <a:cs typeface="Arial"/>
              <a:sym typeface="Arial"/>
            </a:endParaRPr>
          </a:p>
        </p:txBody>
      </p:sp>
      <p:sp>
        <p:nvSpPr>
          <p:cNvPr id="114" name="Google Shape;114;p1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Clr>
                <a:srgbClr val="8D8D8F"/>
              </a:buClr>
              <a:buSzPts val="1200"/>
              <a:buFont typeface="Arial"/>
              <a:buNone/>
            </a:pPr>
            <a:fld id="{00000000-1234-1234-1234-123412341234}" type="slidenum">
              <a:rPr lang="en-US" sz="1200">
                <a:solidFill>
                  <a:srgbClr val="8D8D8F"/>
                </a:solidFill>
                <a:latin typeface="Calibri"/>
                <a:ea typeface="Calibri"/>
                <a:cs typeface="Calibri"/>
                <a:sym typeface="Calibri"/>
              </a:rPr>
              <a:t>2</a:t>
            </a:fld>
            <a:endParaRPr sz="1200">
              <a:solidFill>
                <a:srgbClr val="8D8D8F"/>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3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b="1">
                <a:solidFill>
                  <a:srgbClr val="B60202"/>
                </a:solidFill>
              </a:rPr>
              <a:t>ACTIVITY 1:</a:t>
            </a:r>
            <a:endParaRPr/>
          </a:p>
        </p:txBody>
      </p:sp>
      <p:sp>
        <p:nvSpPr>
          <p:cNvPr id="287" name="Google Shape;287;p33"/>
          <p:cNvSpPr txBox="1">
            <a:spLocks noGrp="1"/>
          </p:cNvSpPr>
          <p:nvPr>
            <p:ph type="body" idx="1"/>
          </p:nvPr>
        </p:nvSpPr>
        <p:spPr>
          <a:xfrm>
            <a:off x="457200" y="2362200"/>
            <a:ext cx="8229600" cy="23241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3200"/>
              <a:buFont typeface="Arial"/>
              <a:buNone/>
            </a:pPr>
            <a:r>
              <a:rPr lang="en-US"/>
              <a:t>Using the questions in the workbook, review/develop your school’s process for accessing an FBA/BSP</a:t>
            </a:r>
            <a:endParaRPr/>
          </a:p>
          <a:p>
            <a:pPr marL="342900" lvl="0" indent="-342900" algn="l" rtl="0">
              <a:spcBef>
                <a:spcPts val="640"/>
              </a:spcBef>
              <a:spcAft>
                <a:spcPts val="0"/>
              </a:spcAft>
              <a:buClr>
                <a:schemeClr val="dk1"/>
              </a:buClr>
              <a:buSzPts val="3200"/>
              <a:buFont typeface="Arial"/>
              <a:buNone/>
            </a:pPr>
            <a:r>
              <a:rPr lang="en-US"/>
              <a:t> </a:t>
            </a:r>
            <a:endParaRPr/>
          </a:p>
          <a:p>
            <a:pPr marL="342900" lvl="0" indent="-342900" algn="l" rtl="0">
              <a:spcBef>
                <a:spcPts val="800"/>
              </a:spcBef>
              <a:spcAft>
                <a:spcPts val="0"/>
              </a:spcAft>
              <a:buClr>
                <a:schemeClr val="dk1"/>
              </a:buClr>
              <a:buSzPts val="4000"/>
              <a:buFont typeface="Arial"/>
              <a:buNone/>
            </a:pPr>
            <a:endParaRPr sz="4000">
              <a:solidFill>
                <a:srgbClr val="000000"/>
              </a:solidFill>
            </a:endParaRPr>
          </a:p>
          <a:p>
            <a:pPr marL="342900" lvl="0" indent="-342900" algn="ctr" rtl="0">
              <a:spcBef>
                <a:spcPts val="800"/>
              </a:spcBef>
              <a:spcAft>
                <a:spcPts val="0"/>
              </a:spcAft>
              <a:buClr>
                <a:schemeClr val="dk1"/>
              </a:buClr>
              <a:buSzPts val="4000"/>
              <a:buFont typeface="Arial"/>
              <a:buNone/>
            </a:pPr>
            <a:endParaRPr sz="4000">
              <a:solidFill>
                <a:srgbClr val="0000FF"/>
              </a:solidFill>
            </a:endParaRPr>
          </a:p>
        </p:txBody>
      </p:sp>
      <p:sp>
        <p:nvSpPr>
          <p:cNvPr id="288" name="Google Shape;288;p3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Clr>
                <a:srgbClr val="8D8D8F"/>
              </a:buClr>
              <a:buSzPts val="1200"/>
              <a:buFont typeface="Arial"/>
              <a:buNone/>
            </a:pPr>
            <a:fld id="{00000000-1234-1234-1234-123412341234}" type="slidenum">
              <a:rPr lang="en-US" sz="1200">
                <a:solidFill>
                  <a:srgbClr val="8D8D8F"/>
                </a:solidFill>
                <a:latin typeface="Calibri"/>
                <a:ea typeface="Calibri"/>
                <a:cs typeface="Calibri"/>
                <a:sym typeface="Calibri"/>
              </a:rPr>
              <a:t>20</a:t>
            </a:fld>
            <a:endParaRPr sz="1200">
              <a:solidFill>
                <a:srgbClr val="8D8D8F"/>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38BFB-6CB3-47D5-B5E9-0BB719865326}"/>
              </a:ext>
            </a:extLst>
          </p:cNvPr>
          <p:cNvSpPr>
            <a:spLocks noGrp="1"/>
          </p:cNvSpPr>
          <p:nvPr>
            <p:ph type="ctrTitle"/>
          </p:nvPr>
        </p:nvSpPr>
        <p:spPr/>
        <p:txBody>
          <a:bodyPr/>
          <a:lstStyle/>
          <a:p>
            <a:r>
              <a:rPr lang="en-US" dirty="0"/>
              <a:t>Break!</a:t>
            </a:r>
          </a:p>
        </p:txBody>
      </p:sp>
      <p:sp>
        <p:nvSpPr>
          <p:cNvPr id="3" name="Subtitle 2">
            <a:extLst>
              <a:ext uri="{FF2B5EF4-FFF2-40B4-BE49-F238E27FC236}">
                <a16:creationId xmlns:a16="http://schemas.microsoft.com/office/drawing/2014/main" id="{6DEABCCF-78D3-49F8-9555-F098E731740D}"/>
              </a:ext>
            </a:extLst>
          </p:cNvPr>
          <p:cNvSpPr>
            <a:spLocks noGrp="1"/>
          </p:cNvSpPr>
          <p:nvPr>
            <p:ph type="subTitle" idx="1"/>
          </p:nvPr>
        </p:nvSpPr>
        <p:spPr/>
        <p:txBody>
          <a:bodyPr/>
          <a:lstStyle/>
          <a:p>
            <a:endParaRPr lang="en-US" dirty="0"/>
          </a:p>
        </p:txBody>
      </p:sp>
      <p:sp>
        <p:nvSpPr>
          <p:cNvPr id="4" name="Slide Number Placeholder 3">
            <a:extLst>
              <a:ext uri="{FF2B5EF4-FFF2-40B4-BE49-F238E27FC236}">
                <a16:creationId xmlns:a16="http://schemas.microsoft.com/office/drawing/2014/main" id="{9FAACFD2-F0A3-4627-B788-8FEC26FE9F4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21</a:t>
            </a:fld>
            <a:endParaRPr lang="en-US"/>
          </a:p>
        </p:txBody>
      </p:sp>
    </p:spTree>
    <p:extLst>
      <p:ext uri="{BB962C8B-B14F-4D97-AF65-F5344CB8AC3E}">
        <p14:creationId xmlns:p14="http://schemas.microsoft.com/office/powerpoint/2010/main" val="2725222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34"/>
          <p:cNvSpPr txBox="1">
            <a:spLocks noGrp="1"/>
          </p:cNvSpPr>
          <p:nvPr>
            <p:ph type="title"/>
          </p:nvPr>
        </p:nvSpPr>
        <p:spPr>
          <a:xfrm>
            <a:off x="457200" y="274638"/>
            <a:ext cx="8229600" cy="957262"/>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b="1"/>
              <a:t>D.A.S.H.</a:t>
            </a:r>
            <a:endParaRPr/>
          </a:p>
        </p:txBody>
      </p:sp>
      <p:sp>
        <p:nvSpPr>
          <p:cNvPr id="295" name="Google Shape;295;p34"/>
          <p:cNvSpPr txBox="1">
            <a:spLocks noGrp="1"/>
          </p:cNvSpPr>
          <p:nvPr>
            <p:ph type="body" idx="1"/>
          </p:nvPr>
        </p:nvSpPr>
        <p:spPr>
          <a:xfrm>
            <a:off x="457200" y="1365250"/>
            <a:ext cx="8413750" cy="5175250"/>
          </a:xfrm>
          <a:prstGeom prst="rect">
            <a:avLst/>
          </a:prstGeom>
          <a:noFill/>
          <a:ln w="57150" cap="flat" cmpd="sng">
            <a:solidFill>
              <a:srgbClr val="008000"/>
            </a:solidFill>
            <a:prstDash val="solid"/>
            <a:round/>
            <a:headEnd type="none" w="sm" len="sm"/>
            <a:tailEnd type="none" w="sm" len="sm"/>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rgbClr val="B60202"/>
              </a:buClr>
              <a:buSzPts val="4000"/>
              <a:buFont typeface="Arial"/>
              <a:buChar char="•"/>
            </a:pPr>
            <a:r>
              <a:rPr lang="en-US" sz="4000" b="1" u="sng">
                <a:solidFill>
                  <a:srgbClr val="B60202"/>
                </a:solidFill>
              </a:rPr>
              <a:t>D</a:t>
            </a:r>
            <a:r>
              <a:rPr lang="en-US" sz="2600"/>
              <a:t>efine behavior in </a:t>
            </a:r>
            <a:r>
              <a:rPr lang="en-US" sz="2600">
                <a:solidFill>
                  <a:srgbClr val="A43925"/>
                </a:solidFill>
              </a:rPr>
              <a:t>observable</a:t>
            </a:r>
            <a:r>
              <a:rPr lang="en-US" sz="2600"/>
              <a:t> and </a:t>
            </a:r>
            <a:r>
              <a:rPr lang="en-US" sz="2600">
                <a:solidFill>
                  <a:srgbClr val="A43925"/>
                </a:solidFill>
              </a:rPr>
              <a:t>measurable</a:t>
            </a:r>
            <a:r>
              <a:rPr lang="en-US" sz="2600"/>
              <a:t> terms</a:t>
            </a:r>
            <a:endParaRPr/>
          </a:p>
          <a:p>
            <a:pPr marL="342900" lvl="0" indent="-342900" algn="l" rtl="0">
              <a:lnSpc>
                <a:spcPct val="90000"/>
              </a:lnSpc>
              <a:spcBef>
                <a:spcPts val="800"/>
              </a:spcBef>
              <a:spcAft>
                <a:spcPts val="0"/>
              </a:spcAft>
              <a:buClr>
                <a:srgbClr val="B60202"/>
              </a:buClr>
              <a:buSzPts val="4000"/>
              <a:buFont typeface="Arial"/>
              <a:buChar char="•"/>
            </a:pPr>
            <a:r>
              <a:rPr lang="en-US" sz="4000" b="1" u="sng">
                <a:solidFill>
                  <a:srgbClr val="B60202"/>
                </a:solidFill>
              </a:rPr>
              <a:t>A</a:t>
            </a:r>
            <a:r>
              <a:rPr lang="en-US" sz="2600"/>
              <a:t>sk about behavior by interviewing staff and student</a:t>
            </a:r>
            <a:endParaRPr/>
          </a:p>
          <a:p>
            <a:pPr marL="742950" lvl="1" indent="-285750" algn="l" rtl="0">
              <a:lnSpc>
                <a:spcPct val="90000"/>
              </a:lnSpc>
              <a:spcBef>
                <a:spcPts val="520"/>
              </a:spcBef>
              <a:spcAft>
                <a:spcPts val="0"/>
              </a:spcAft>
              <a:buClr>
                <a:schemeClr val="dk1"/>
              </a:buClr>
              <a:buSzPts val="2600"/>
              <a:buFont typeface="Arial"/>
              <a:buChar char="•"/>
            </a:pPr>
            <a:r>
              <a:rPr lang="en-US" sz="2600"/>
              <a:t>specify routines </a:t>
            </a:r>
            <a:r>
              <a:rPr lang="en-US" sz="2600">
                <a:solidFill>
                  <a:srgbClr val="A43925"/>
                </a:solidFill>
              </a:rPr>
              <a:t>where</a:t>
            </a:r>
            <a:r>
              <a:rPr lang="en-US" sz="2600"/>
              <a:t> &amp; </a:t>
            </a:r>
            <a:r>
              <a:rPr lang="en-US" sz="2600">
                <a:solidFill>
                  <a:srgbClr val="A43925"/>
                </a:solidFill>
              </a:rPr>
              <a:t>when</a:t>
            </a:r>
            <a:r>
              <a:rPr lang="en-US" sz="2600"/>
              <a:t> behavior occurs</a:t>
            </a:r>
            <a:endParaRPr/>
          </a:p>
          <a:p>
            <a:pPr marL="742950" lvl="1" indent="-285750" algn="l" rtl="0">
              <a:lnSpc>
                <a:spcPct val="90000"/>
              </a:lnSpc>
              <a:spcBef>
                <a:spcPts val="520"/>
              </a:spcBef>
              <a:spcAft>
                <a:spcPts val="0"/>
              </a:spcAft>
              <a:buClr>
                <a:schemeClr val="dk1"/>
              </a:buClr>
              <a:buSzPts val="2600"/>
              <a:buFont typeface="Arial"/>
              <a:buChar char="•"/>
            </a:pPr>
            <a:r>
              <a:rPr lang="en-US" sz="2600"/>
              <a:t>summarize </a:t>
            </a:r>
            <a:r>
              <a:rPr lang="en-US" sz="2600">
                <a:solidFill>
                  <a:srgbClr val="A43925"/>
                </a:solidFill>
              </a:rPr>
              <a:t>where</a:t>
            </a:r>
            <a:r>
              <a:rPr lang="en-US" sz="2600"/>
              <a:t>, </a:t>
            </a:r>
            <a:r>
              <a:rPr lang="en-US" sz="2600">
                <a:solidFill>
                  <a:srgbClr val="A43925"/>
                </a:solidFill>
              </a:rPr>
              <a:t>when</a:t>
            </a:r>
            <a:r>
              <a:rPr lang="en-US" sz="2600"/>
              <a:t>, and </a:t>
            </a:r>
            <a:r>
              <a:rPr lang="en-US" sz="2600">
                <a:solidFill>
                  <a:srgbClr val="A43925"/>
                </a:solidFill>
              </a:rPr>
              <a:t>why</a:t>
            </a:r>
            <a:r>
              <a:rPr lang="en-US" sz="2600"/>
              <a:t> behavior occurs</a:t>
            </a:r>
            <a:endParaRPr/>
          </a:p>
          <a:p>
            <a:pPr marL="342900" lvl="0" indent="-342900" algn="l" rtl="0">
              <a:lnSpc>
                <a:spcPct val="90000"/>
              </a:lnSpc>
              <a:spcBef>
                <a:spcPts val="800"/>
              </a:spcBef>
              <a:spcAft>
                <a:spcPts val="0"/>
              </a:spcAft>
              <a:buClr>
                <a:srgbClr val="B60202"/>
              </a:buClr>
              <a:buSzPts val="4000"/>
              <a:buFont typeface="Arial"/>
              <a:buChar char="•"/>
            </a:pPr>
            <a:r>
              <a:rPr lang="en-US" sz="4000" b="1" u="sng">
                <a:solidFill>
                  <a:srgbClr val="B60202"/>
                </a:solidFill>
              </a:rPr>
              <a:t>S</a:t>
            </a:r>
            <a:r>
              <a:rPr lang="en-US" sz="2600"/>
              <a:t>ee the behavior</a:t>
            </a:r>
            <a:endParaRPr/>
          </a:p>
          <a:p>
            <a:pPr marL="742950" lvl="1" indent="-285750" algn="l" rtl="0">
              <a:lnSpc>
                <a:spcPct val="90000"/>
              </a:lnSpc>
              <a:spcBef>
                <a:spcPts val="520"/>
              </a:spcBef>
              <a:spcAft>
                <a:spcPts val="0"/>
              </a:spcAft>
              <a:buClr>
                <a:srgbClr val="A43925"/>
              </a:buClr>
              <a:buSzPts val="2600"/>
              <a:buFont typeface="Arial"/>
              <a:buChar char="•"/>
            </a:pPr>
            <a:r>
              <a:rPr lang="en-US" sz="2600">
                <a:solidFill>
                  <a:srgbClr val="A43925"/>
                </a:solidFill>
              </a:rPr>
              <a:t>observe</a:t>
            </a:r>
            <a:r>
              <a:rPr lang="en-US" sz="2600"/>
              <a:t> the behavior during </a:t>
            </a:r>
            <a:r>
              <a:rPr lang="en-US" sz="2600">
                <a:solidFill>
                  <a:srgbClr val="A43925"/>
                </a:solidFill>
              </a:rPr>
              <a:t>routines</a:t>
            </a:r>
            <a:r>
              <a:rPr lang="en-US" sz="2600"/>
              <a:t> specified to verify summary from interviews</a:t>
            </a:r>
            <a:endParaRPr/>
          </a:p>
          <a:p>
            <a:pPr marL="342900" lvl="0" indent="-342900" algn="l" rtl="0">
              <a:lnSpc>
                <a:spcPct val="90000"/>
              </a:lnSpc>
              <a:spcBef>
                <a:spcPts val="800"/>
              </a:spcBef>
              <a:spcAft>
                <a:spcPts val="0"/>
              </a:spcAft>
              <a:buClr>
                <a:srgbClr val="B60202"/>
              </a:buClr>
              <a:buSzPts val="4000"/>
              <a:buFont typeface="Arial"/>
              <a:buChar char="•"/>
            </a:pPr>
            <a:r>
              <a:rPr lang="en-US" sz="4000" b="1" u="sng">
                <a:solidFill>
                  <a:srgbClr val="B60202"/>
                </a:solidFill>
              </a:rPr>
              <a:t>H</a:t>
            </a:r>
            <a:r>
              <a:rPr lang="en-US" sz="2600"/>
              <a:t>ypothesize</a:t>
            </a:r>
            <a:endParaRPr/>
          </a:p>
          <a:p>
            <a:pPr marL="742950" lvl="1" indent="-285750" algn="l" rtl="0">
              <a:lnSpc>
                <a:spcPct val="90000"/>
              </a:lnSpc>
              <a:spcBef>
                <a:spcPts val="520"/>
              </a:spcBef>
              <a:spcAft>
                <a:spcPts val="0"/>
              </a:spcAft>
              <a:buClr>
                <a:schemeClr val="dk1"/>
              </a:buClr>
              <a:buSzPts val="2600"/>
              <a:buFont typeface="Arial"/>
              <a:buChar char="•"/>
            </a:pPr>
            <a:r>
              <a:rPr lang="en-US" sz="2600"/>
              <a:t>a final summary of </a:t>
            </a:r>
            <a:r>
              <a:rPr lang="en-US" sz="2600">
                <a:solidFill>
                  <a:srgbClr val="B60202"/>
                </a:solidFill>
              </a:rPr>
              <a:t>where</a:t>
            </a:r>
            <a:r>
              <a:rPr lang="en-US" sz="2600"/>
              <a:t>, </a:t>
            </a:r>
            <a:r>
              <a:rPr lang="en-US" sz="2600">
                <a:solidFill>
                  <a:srgbClr val="B60202"/>
                </a:solidFill>
              </a:rPr>
              <a:t>when</a:t>
            </a:r>
            <a:r>
              <a:rPr lang="en-US" sz="2600"/>
              <a:t>, and </a:t>
            </a:r>
            <a:r>
              <a:rPr lang="en-US" sz="2600">
                <a:solidFill>
                  <a:srgbClr val="B60202"/>
                </a:solidFill>
              </a:rPr>
              <a:t>why</a:t>
            </a:r>
            <a:r>
              <a:rPr lang="en-US" sz="2600"/>
              <a:t> behaviors 				occur</a:t>
            </a:r>
            <a:endParaRPr/>
          </a:p>
        </p:txBody>
      </p:sp>
      <p:cxnSp>
        <p:nvCxnSpPr>
          <p:cNvPr id="296" name="Google Shape;296;p34"/>
          <p:cNvCxnSpPr/>
          <p:nvPr/>
        </p:nvCxnSpPr>
        <p:spPr>
          <a:xfrm>
            <a:off x="3279775" y="1100138"/>
            <a:ext cx="2520950" cy="0"/>
          </a:xfrm>
          <a:prstGeom prst="straightConnector1">
            <a:avLst/>
          </a:prstGeom>
          <a:noFill/>
          <a:ln w="57150" cap="flat" cmpd="sng">
            <a:solidFill>
              <a:srgbClr val="006301"/>
            </a:solidFill>
            <a:prstDash val="solid"/>
            <a:round/>
            <a:headEnd type="none" w="med" len="med"/>
            <a:tailEnd type="none" w="med" len="med"/>
          </a:ln>
          <a:effectLst>
            <a:outerShdw blurRad="40000" dist="20000" dir="5400000" rotWithShape="0">
              <a:srgbClr val="808080">
                <a:alpha val="37647"/>
              </a:srgbClr>
            </a:outerShdw>
          </a:effectLst>
        </p:spPr>
      </p:cxnSp>
      <p:sp>
        <p:nvSpPr>
          <p:cNvPr id="297" name="Google Shape;297;p3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Clr>
                <a:srgbClr val="8D8D8F"/>
              </a:buClr>
              <a:buSzPts val="1200"/>
              <a:buFont typeface="Arial"/>
              <a:buNone/>
            </a:pPr>
            <a:fld id="{00000000-1234-1234-1234-123412341234}" type="slidenum">
              <a:rPr lang="en-US" sz="1200">
                <a:solidFill>
                  <a:srgbClr val="8D8D8F"/>
                </a:solidFill>
                <a:latin typeface="Calibri"/>
                <a:ea typeface="Calibri"/>
                <a:cs typeface="Calibri"/>
                <a:sym typeface="Calibri"/>
              </a:rPr>
              <a:t>22</a:t>
            </a:fld>
            <a:endParaRPr sz="1200">
              <a:solidFill>
                <a:srgbClr val="8D8D8F"/>
              </a:solidFill>
              <a:latin typeface="Calibri"/>
              <a:ea typeface="Calibri"/>
              <a:cs typeface="Calibri"/>
              <a:sym typeface="Calibri"/>
            </a:endParaRPr>
          </a:p>
        </p:txBody>
      </p:sp>
      <p:sp>
        <p:nvSpPr>
          <p:cNvPr id="298" name="Google Shape;298;p34"/>
          <p:cNvSpPr/>
          <p:nvPr/>
        </p:nvSpPr>
        <p:spPr>
          <a:xfrm rot="1262758">
            <a:off x="1042988" y="274638"/>
            <a:ext cx="625475" cy="1241425"/>
          </a:xfrm>
          <a:prstGeom prst="downArrow">
            <a:avLst>
              <a:gd name="adj1" fmla="val 50000"/>
              <a:gd name="adj2" fmla="val 49996"/>
            </a:avLst>
          </a:prstGeom>
          <a:solidFill>
            <a:srgbClr val="008000"/>
          </a:solidFill>
          <a:ln w="9525" cap="flat" cmpd="sng">
            <a:solidFill>
              <a:srgbClr val="FFCA1F"/>
            </a:solidFill>
            <a:prstDash val="solid"/>
            <a:miter lim="800000"/>
            <a:headEnd type="none" w="sm" len="sm"/>
            <a:tailEnd type="none" w="sm" len="sm"/>
          </a:ln>
          <a:effectLst>
            <a:outerShdw blurRad="40000" dist="23000" dir="5400000" rotWithShape="0">
              <a:srgbClr val="80808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Arial"/>
              <a:buNone/>
            </a:pPr>
            <a:endParaRPr sz="1800">
              <a:solidFill>
                <a:srgbClr val="FFFFFF"/>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35"/>
          <p:cNvSpPr txBox="1">
            <a:spLocks noGrp="1"/>
          </p:cNvSpPr>
          <p:nvPr>
            <p:ph type="title"/>
          </p:nvPr>
        </p:nvSpPr>
        <p:spPr>
          <a:xfrm>
            <a:off x="457200" y="1876425"/>
            <a:ext cx="8229600" cy="2236788"/>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5940" b="1" u="sng">
                <a:solidFill>
                  <a:srgbClr val="B60202"/>
                </a:solidFill>
              </a:rPr>
              <a:t>D</a:t>
            </a:r>
            <a:r>
              <a:rPr lang="en-US" sz="3959" b="1">
                <a:solidFill>
                  <a:srgbClr val="B60202"/>
                </a:solidFill>
              </a:rPr>
              <a:t>efining </a:t>
            </a:r>
            <a:br>
              <a:rPr lang="en-US" sz="3959" b="1">
                <a:solidFill>
                  <a:srgbClr val="B60202"/>
                </a:solidFill>
              </a:rPr>
            </a:br>
            <a:r>
              <a:rPr lang="en-US" sz="3959" b="1">
                <a:solidFill>
                  <a:srgbClr val="B60202"/>
                </a:solidFill>
              </a:rPr>
              <a:t>and </a:t>
            </a:r>
            <a:br>
              <a:rPr lang="en-US" sz="3959" b="1">
                <a:solidFill>
                  <a:srgbClr val="B60202"/>
                </a:solidFill>
              </a:rPr>
            </a:br>
            <a:r>
              <a:rPr lang="en-US" sz="3959" b="1">
                <a:solidFill>
                  <a:srgbClr val="B60202"/>
                </a:solidFill>
              </a:rPr>
              <a:t>Understanding Behavior</a:t>
            </a:r>
            <a:endParaRPr/>
          </a:p>
        </p:txBody>
      </p:sp>
      <p:sp>
        <p:nvSpPr>
          <p:cNvPr id="305" name="Google Shape;305;p3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Clr>
                <a:srgbClr val="8D8D8F"/>
              </a:buClr>
              <a:buSzPts val="1200"/>
              <a:buFont typeface="Arial"/>
              <a:buNone/>
            </a:pPr>
            <a:fld id="{00000000-1234-1234-1234-123412341234}" type="slidenum">
              <a:rPr lang="en-US" sz="1200">
                <a:solidFill>
                  <a:srgbClr val="8D8D8F"/>
                </a:solidFill>
                <a:latin typeface="Calibri"/>
                <a:ea typeface="Calibri"/>
                <a:cs typeface="Calibri"/>
                <a:sym typeface="Calibri"/>
              </a:rPr>
              <a:t>23</a:t>
            </a:fld>
            <a:endParaRPr sz="1200">
              <a:solidFill>
                <a:srgbClr val="8D8D8F"/>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36"/>
          <p:cNvSpPr txBox="1">
            <a:spLocks noGrp="1"/>
          </p:cNvSpPr>
          <p:nvPr>
            <p:ph type="title"/>
          </p:nvPr>
        </p:nvSpPr>
        <p:spPr>
          <a:xfrm>
            <a:off x="457200" y="274638"/>
            <a:ext cx="8229600" cy="1014412"/>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4000" b="1"/>
              <a:t>The ABC’s of Understanding Behavior</a:t>
            </a:r>
            <a:endParaRPr/>
          </a:p>
        </p:txBody>
      </p:sp>
      <p:sp>
        <p:nvSpPr>
          <p:cNvPr id="312" name="Google Shape;312;p36"/>
          <p:cNvSpPr txBox="1">
            <a:spLocks noGrp="1"/>
          </p:cNvSpPr>
          <p:nvPr>
            <p:ph type="body" idx="1"/>
          </p:nvPr>
        </p:nvSpPr>
        <p:spPr>
          <a:xfrm>
            <a:off x="457199" y="1516063"/>
            <a:ext cx="8314267" cy="5138737"/>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B60202"/>
              </a:buClr>
              <a:buSzPts val="3200"/>
              <a:buFont typeface="Arial"/>
              <a:buNone/>
            </a:pPr>
            <a:r>
              <a:rPr lang="en-US" b="1" dirty="0">
                <a:solidFill>
                  <a:srgbClr val="B60202"/>
                </a:solidFill>
              </a:rPr>
              <a:t>A  =  Antecedent</a:t>
            </a:r>
            <a:endParaRPr dirty="0"/>
          </a:p>
          <a:p>
            <a:pPr marL="0" lvl="0" indent="0" algn="l" rtl="0">
              <a:lnSpc>
                <a:spcPct val="90000"/>
              </a:lnSpc>
              <a:spcBef>
                <a:spcPts val="640"/>
              </a:spcBef>
              <a:spcAft>
                <a:spcPts val="0"/>
              </a:spcAft>
              <a:buClr>
                <a:schemeClr val="dk1"/>
              </a:buClr>
              <a:buSzPts val="3200"/>
              <a:buFont typeface="Arial"/>
              <a:buNone/>
            </a:pPr>
            <a:r>
              <a:rPr lang="en-US" dirty="0"/>
              <a:t>	Find out the events that occur right before 		the behavior. </a:t>
            </a:r>
            <a:r>
              <a:rPr lang="en-US" dirty="0">
                <a:solidFill>
                  <a:srgbClr val="B60202"/>
                </a:solidFill>
              </a:rPr>
              <a:t>When and Where?</a:t>
            </a:r>
            <a:endParaRPr dirty="0"/>
          </a:p>
          <a:p>
            <a:pPr marL="0" lvl="0" indent="0" algn="l" rtl="0">
              <a:lnSpc>
                <a:spcPct val="90000"/>
              </a:lnSpc>
              <a:spcBef>
                <a:spcPts val="240"/>
              </a:spcBef>
              <a:spcAft>
                <a:spcPts val="0"/>
              </a:spcAft>
              <a:buClr>
                <a:schemeClr val="dk1"/>
              </a:buClr>
              <a:buSzPts val="1200"/>
              <a:buFont typeface="Arial"/>
              <a:buNone/>
            </a:pPr>
            <a:endParaRPr sz="1200" dirty="0">
              <a:solidFill>
                <a:srgbClr val="B60202"/>
              </a:solidFill>
            </a:endParaRPr>
          </a:p>
          <a:p>
            <a:pPr marL="0" lvl="0" indent="0" algn="l" rtl="0">
              <a:lnSpc>
                <a:spcPct val="90000"/>
              </a:lnSpc>
              <a:spcBef>
                <a:spcPts val="640"/>
              </a:spcBef>
              <a:spcAft>
                <a:spcPts val="0"/>
              </a:spcAft>
              <a:buClr>
                <a:srgbClr val="B60202"/>
              </a:buClr>
              <a:buSzPts val="3200"/>
              <a:buFont typeface="Arial"/>
              <a:buNone/>
            </a:pPr>
            <a:r>
              <a:rPr lang="en-US" b="1" dirty="0">
                <a:solidFill>
                  <a:srgbClr val="B60202"/>
                </a:solidFill>
              </a:rPr>
              <a:t>B  =  Behavior</a:t>
            </a:r>
            <a:endParaRPr dirty="0"/>
          </a:p>
          <a:p>
            <a:pPr marL="0" lvl="0" indent="0" algn="l" rtl="0">
              <a:lnSpc>
                <a:spcPct val="90000"/>
              </a:lnSpc>
              <a:spcBef>
                <a:spcPts val="640"/>
              </a:spcBef>
              <a:spcAft>
                <a:spcPts val="0"/>
              </a:spcAft>
              <a:buClr>
                <a:schemeClr val="dk1"/>
              </a:buClr>
              <a:buSzPts val="3200"/>
              <a:buFont typeface="Arial"/>
              <a:buNone/>
            </a:pPr>
            <a:r>
              <a:rPr lang="en-US" dirty="0"/>
              <a:t>	Define an observable problem 			     	behavior. </a:t>
            </a:r>
            <a:r>
              <a:rPr lang="en-US" dirty="0">
                <a:solidFill>
                  <a:srgbClr val="C00000"/>
                </a:solidFill>
              </a:rPr>
              <a:t>What?</a:t>
            </a:r>
            <a:endParaRPr dirty="0"/>
          </a:p>
          <a:p>
            <a:pPr marL="0" lvl="0" indent="0" algn="l" rtl="0">
              <a:lnSpc>
                <a:spcPct val="90000"/>
              </a:lnSpc>
              <a:spcBef>
                <a:spcPts val="240"/>
              </a:spcBef>
              <a:spcAft>
                <a:spcPts val="0"/>
              </a:spcAft>
              <a:buClr>
                <a:schemeClr val="dk1"/>
              </a:buClr>
              <a:buSzPts val="1200"/>
              <a:buFont typeface="Arial"/>
              <a:buNone/>
            </a:pPr>
            <a:endParaRPr sz="1200" dirty="0"/>
          </a:p>
          <a:p>
            <a:pPr marL="0" lvl="0" indent="0" algn="l" rtl="0">
              <a:lnSpc>
                <a:spcPct val="90000"/>
              </a:lnSpc>
              <a:spcBef>
                <a:spcPts val="640"/>
              </a:spcBef>
              <a:spcAft>
                <a:spcPts val="0"/>
              </a:spcAft>
              <a:buClr>
                <a:srgbClr val="B60202"/>
              </a:buClr>
              <a:buSzPts val="3200"/>
              <a:buFont typeface="Arial"/>
              <a:buNone/>
            </a:pPr>
            <a:r>
              <a:rPr lang="en-US" b="1" dirty="0">
                <a:solidFill>
                  <a:srgbClr val="B60202"/>
                </a:solidFill>
              </a:rPr>
              <a:t>C  =  Consequence</a:t>
            </a:r>
            <a:endParaRPr dirty="0"/>
          </a:p>
          <a:p>
            <a:pPr marL="0" lvl="0" indent="0" algn="l" rtl="0">
              <a:lnSpc>
                <a:spcPct val="90000"/>
              </a:lnSpc>
              <a:spcBef>
                <a:spcPts val="640"/>
              </a:spcBef>
              <a:spcAft>
                <a:spcPts val="0"/>
              </a:spcAft>
              <a:buClr>
                <a:srgbClr val="B60202"/>
              </a:buClr>
              <a:buSzPts val="3200"/>
              <a:buFont typeface="Arial"/>
              <a:buNone/>
            </a:pPr>
            <a:r>
              <a:rPr lang="en-US" b="1" dirty="0">
                <a:solidFill>
                  <a:srgbClr val="B60202"/>
                </a:solidFill>
              </a:rPr>
              <a:t>	</a:t>
            </a:r>
            <a:r>
              <a:rPr lang="en-US" dirty="0"/>
              <a:t>Find out what happens after the behavior 		occurs. </a:t>
            </a:r>
            <a:r>
              <a:rPr lang="en-US" dirty="0">
                <a:solidFill>
                  <a:srgbClr val="B60202"/>
                </a:solidFill>
              </a:rPr>
              <a:t>Why?</a:t>
            </a:r>
            <a:endParaRPr b="1" dirty="0">
              <a:solidFill>
                <a:srgbClr val="B60202"/>
              </a:solidFill>
            </a:endParaRPr>
          </a:p>
          <a:p>
            <a:pPr marL="0" lvl="0" indent="0" algn="l" rtl="0">
              <a:lnSpc>
                <a:spcPct val="90000"/>
              </a:lnSpc>
              <a:spcBef>
                <a:spcPts val="640"/>
              </a:spcBef>
              <a:spcAft>
                <a:spcPts val="0"/>
              </a:spcAft>
              <a:buClr>
                <a:schemeClr val="dk1"/>
              </a:buClr>
              <a:buSzPts val="3200"/>
              <a:buFont typeface="Arial"/>
              <a:buNone/>
            </a:pPr>
            <a:endParaRPr dirty="0"/>
          </a:p>
          <a:p>
            <a:pPr marL="0" lvl="0" indent="0" algn="l" rtl="0">
              <a:lnSpc>
                <a:spcPct val="90000"/>
              </a:lnSpc>
              <a:spcBef>
                <a:spcPts val="640"/>
              </a:spcBef>
              <a:spcAft>
                <a:spcPts val="0"/>
              </a:spcAft>
              <a:buClr>
                <a:schemeClr val="dk1"/>
              </a:buClr>
              <a:buSzPts val="3200"/>
              <a:buFont typeface="Arial"/>
              <a:buNone/>
            </a:pPr>
            <a:endParaRPr dirty="0">
              <a:solidFill>
                <a:srgbClr val="B60202"/>
              </a:solidFill>
            </a:endParaRPr>
          </a:p>
        </p:txBody>
      </p:sp>
      <p:sp>
        <p:nvSpPr>
          <p:cNvPr id="313" name="Google Shape;313;p3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Clr>
                <a:srgbClr val="8D8D8F"/>
              </a:buClr>
              <a:buSzPts val="1200"/>
              <a:buFont typeface="Arial"/>
              <a:buNone/>
            </a:pPr>
            <a:fld id="{00000000-1234-1234-1234-123412341234}" type="slidenum">
              <a:rPr lang="en-US" sz="1200">
                <a:solidFill>
                  <a:srgbClr val="8D8D8F"/>
                </a:solidFill>
                <a:latin typeface="Calibri"/>
                <a:ea typeface="Calibri"/>
                <a:cs typeface="Calibri"/>
                <a:sym typeface="Calibri"/>
              </a:rPr>
              <a:t>24</a:t>
            </a:fld>
            <a:endParaRPr sz="1200">
              <a:solidFill>
                <a:srgbClr val="8D8D8F"/>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37"/>
          <p:cNvSpPr txBox="1">
            <a:spLocks noGrp="1"/>
          </p:cNvSpPr>
          <p:nvPr>
            <p:ph type="title" idx="4294967295"/>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3600"/>
              <a:t>Always Start by Defining the Problem Behavior (ABC’s)</a:t>
            </a:r>
            <a:endParaRPr/>
          </a:p>
        </p:txBody>
      </p:sp>
      <p:sp>
        <p:nvSpPr>
          <p:cNvPr id="320" name="Google Shape;320;p37"/>
          <p:cNvSpPr txBox="1"/>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Clr>
                <a:schemeClr val="dk1"/>
              </a:buClr>
              <a:buSzPts val="1200"/>
              <a:buFont typeface="Arial"/>
              <a:buNone/>
            </a:pPr>
            <a:endParaRPr sz="1200">
              <a:solidFill>
                <a:srgbClr val="898989"/>
              </a:solidFill>
              <a:latin typeface="Calibri"/>
              <a:ea typeface="Calibri"/>
              <a:cs typeface="Calibri"/>
              <a:sym typeface="Calibri"/>
            </a:endParaRPr>
          </a:p>
        </p:txBody>
      </p:sp>
      <p:sp>
        <p:nvSpPr>
          <p:cNvPr id="321" name="Google Shape;321;p37"/>
          <p:cNvSpPr/>
          <p:nvPr/>
        </p:nvSpPr>
        <p:spPr>
          <a:xfrm>
            <a:off x="381000" y="3200400"/>
            <a:ext cx="2438400" cy="1905000"/>
          </a:xfrm>
          <a:prstGeom prst="rect">
            <a:avLst/>
          </a:prstGeom>
          <a:solidFill>
            <a:srgbClr val="E9910C"/>
          </a:solidFill>
          <a:ln w="25400" cap="flat" cmpd="sng">
            <a:solidFill>
              <a:srgbClr val="6B766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b="1">
                <a:solidFill>
                  <a:srgbClr val="FFFFFF"/>
                </a:solidFill>
                <a:latin typeface="Calibri"/>
                <a:ea typeface="Calibri"/>
                <a:cs typeface="Calibri"/>
                <a:sym typeface="Calibri"/>
              </a:rPr>
              <a:t>2</a:t>
            </a:r>
            <a:endParaRPr/>
          </a:p>
          <a:p>
            <a:pPr marL="0" marR="0" lvl="0" indent="0" algn="ctr" rtl="0">
              <a:spcBef>
                <a:spcPts val="0"/>
              </a:spcBef>
              <a:spcAft>
                <a:spcPts val="0"/>
              </a:spcAft>
              <a:buNone/>
            </a:pPr>
            <a:endParaRPr sz="1800">
              <a:solidFill>
                <a:srgbClr val="FFFFFF"/>
              </a:solidFill>
              <a:latin typeface="Calibri"/>
              <a:ea typeface="Calibri"/>
              <a:cs typeface="Calibri"/>
              <a:sym typeface="Calibri"/>
            </a:endParaRPr>
          </a:p>
          <a:p>
            <a:pPr marL="0" marR="0" lvl="0" indent="0" algn="ctr" rtl="0">
              <a:spcBef>
                <a:spcPts val="0"/>
              </a:spcBef>
              <a:spcAft>
                <a:spcPts val="0"/>
              </a:spcAft>
              <a:buNone/>
            </a:pPr>
            <a:r>
              <a:rPr lang="en-US" sz="1900" b="1">
                <a:solidFill>
                  <a:srgbClr val="FFFFFF"/>
                </a:solidFill>
                <a:latin typeface="Calibri"/>
                <a:ea typeface="Calibri"/>
                <a:cs typeface="Calibri"/>
                <a:sym typeface="Calibri"/>
              </a:rPr>
              <a:t>Antecedents/Triggers</a:t>
            </a:r>
            <a:endParaRPr sz="1900">
              <a:solidFill>
                <a:srgbClr val="FFFFFF"/>
              </a:solidFill>
              <a:latin typeface="Calibri"/>
              <a:ea typeface="Calibri"/>
              <a:cs typeface="Calibri"/>
              <a:sym typeface="Calibri"/>
            </a:endParaRPr>
          </a:p>
          <a:p>
            <a:pPr marL="0" marR="0" lvl="0" indent="0" algn="ctr" rtl="0">
              <a:spcBef>
                <a:spcPts val="0"/>
              </a:spcBef>
              <a:spcAft>
                <a:spcPts val="0"/>
              </a:spcAft>
              <a:buNone/>
            </a:pPr>
            <a:r>
              <a:rPr lang="en-US" sz="1800">
                <a:solidFill>
                  <a:srgbClr val="FFFFFF"/>
                </a:solidFill>
                <a:latin typeface="Calibri"/>
                <a:ea typeface="Calibri"/>
                <a:cs typeface="Calibri"/>
                <a:sym typeface="Calibri"/>
              </a:rPr>
              <a:t> </a:t>
            </a:r>
            <a:endParaRPr/>
          </a:p>
          <a:p>
            <a:pPr marL="0" marR="0" lvl="0" indent="0" algn="l" rtl="0">
              <a:spcBef>
                <a:spcPts val="0"/>
              </a:spcBef>
              <a:spcAft>
                <a:spcPts val="0"/>
              </a:spcAft>
              <a:buNone/>
            </a:pPr>
            <a:r>
              <a:rPr lang="en-US" sz="1800">
                <a:solidFill>
                  <a:srgbClr val="FFFFFF"/>
                </a:solidFill>
                <a:latin typeface="Calibri"/>
                <a:ea typeface="Calibri"/>
                <a:cs typeface="Calibri"/>
                <a:sym typeface="Calibri"/>
              </a:rPr>
              <a:t>When _____happens….</a:t>
            </a:r>
            <a:r>
              <a:rPr lang="en-US" sz="1800">
                <a:solidFill>
                  <a:srgbClr val="000000"/>
                </a:solidFill>
                <a:latin typeface="Calibri"/>
                <a:ea typeface="Calibri"/>
                <a:cs typeface="Calibri"/>
                <a:sym typeface="Calibri"/>
              </a:rPr>
              <a:t> </a:t>
            </a:r>
            <a:endParaRPr/>
          </a:p>
        </p:txBody>
      </p:sp>
      <p:sp>
        <p:nvSpPr>
          <p:cNvPr id="322" name="Google Shape;322;p37"/>
          <p:cNvSpPr/>
          <p:nvPr/>
        </p:nvSpPr>
        <p:spPr>
          <a:xfrm>
            <a:off x="3200400" y="3200400"/>
            <a:ext cx="2743200" cy="1905000"/>
          </a:xfrm>
          <a:prstGeom prst="rect">
            <a:avLst/>
          </a:prstGeom>
          <a:solidFill>
            <a:srgbClr val="006301"/>
          </a:solidFill>
          <a:ln w="25400" cap="flat" cmpd="sng">
            <a:solidFill>
              <a:srgbClr val="6B766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b="1">
                <a:solidFill>
                  <a:srgbClr val="FFFFFF"/>
                </a:solidFill>
                <a:latin typeface="Calibri"/>
                <a:ea typeface="Calibri"/>
                <a:cs typeface="Calibri"/>
                <a:sym typeface="Calibri"/>
              </a:rPr>
              <a:t>1  </a:t>
            </a:r>
            <a:endParaRPr/>
          </a:p>
          <a:p>
            <a:pPr marL="0" marR="0" lvl="0" indent="0" algn="ctr" rtl="0">
              <a:spcBef>
                <a:spcPts val="0"/>
              </a:spcBef>
              <a:spcAft>
                <a:spcPts val="0"/>
              </a:spcAft>
              <a:buNone/>
            </a:pPr>
            <a:endParaRPr sz="1800">
              <a:solidFill>
                <a:srgbClr val="FFFFFF"/>
              </a:solidFill>
              <a:latin typeface="Calibri"/>
              <a:ea typeface="Calibri"/>
              <a:cs typeface="Calibri"/>
              <a:sym typeface="Calibri"/>
            </a:endParaRPr>
          </a:p>
          <a:p>
            <a:pPr marL="0" marR="0" lvl="0" indent="0" algn="ctr" rtl="0">
              <a:spcBef>
                <a:spcPts val="0"/>
              </a:spcBef>
              <a:spcAft>
                <a:spcPts val="0"/>
              </a:spcAft>
              <a:buNone/>
            </a:pPr>
            <a:r>
              <a:rPr lang="en-US" sz="1900" b="1">
                <a:solidFill>
                  <a:srgbClr val="FFFFFF"/>
                </a:solidFill>
                <a:latin typeface="Calibri"/>
                <a:ea typeface="Calibri"/>
                <a:cs typeface="Calibri"/>
                <a:sym typeface="Calibri"/>
              </a:rPr>
              <a:t>Behavior:</a:t>
            </a:r>
            <a:endParaRPr/>
          </a:p>
          <a:p>
            <a:pPr marL="0" marR="0" lvl="0" indent="0" algn="ctr" rtl="0">
              <a:spcBef>
                <a:spcPts val="0"/>
              </a:spcBef>
              <a:spcAft>
                <a:spcPts val="0"/>
              </a:spcAft>
              <a:buNone/>
            </a:pPr>
            <a:endParaRPr sz="1800">
              <a:solidFill>
                <a:srgbClr val="FFFFFF"/>
              </a:solidFill>
              <a:latin typeface="Calibri"/>
              <a:ea typeface="Calibri"/>
              <a:cs typeface="Calibri"/>
              <a:sym typeface="Calibri"/>
            </a:endParaRPr>
          </a:p>
          <a:p>
            <a:pPr marL="0" marR="0" lvl="0" indent="0" algn="ctr" rtl="0">
              <a:spcBef>
                <a:spcPts val="0"/>
              </a:spcBef>
              <a:spcAft>
                <a:spcPts val="0"/>
              </a:spcAft>
              <a:buNone/>
            </a:pPr>
            <a:endParaRPr sz="1800">
              <a:solidFill>
                <a:srgbClr val="FFFFFF"/>
              </a:solidFill>
              <a:latin typeface="Calibri"/>
              <a:ea typeface="Calibri"/>
              <a:cs typeface="Calibri"/>
              <a:sym typeface="Calibri"/>
            </a:endParaRPr>
          </a:p>
          <a:p>
            <a:pPr marL="0" marR="0" lvl="0" indent="0" algn="ctr" rtl="0">
              <a:spcBef>
                <a:spcPts val="0"/>
              </a:spcBef>
              <a:spcAft>
                <a:spcPts val="0"/>
              </a:spcAft>
              <a:buNone/>
            </a:pPr>
            <a:r>
              <a:rPr lang="en-US" sz="1800" b="1">
                <a:solidFill>
                  <a:srgbClr val="FFFFFF"/>
                </a:solidFill>
                <a:latin typeface="Calibri"/>
                <a:ea typeface="Calibri"/>
                <a:cs typeface="Calibri"/>
                <a:sym typeface="Calibri"/>
              </a:rPr>
              <a:t>the student does (what)__</a:t>
            </a:r>
            <a:endParaRPr/>
          </a:p>
        </p:txBody>
      </p:sp>
      <p:sp>
        <p:nvSpPr>
          <p:cNvPr id="323" name="Google Shape;323;p37"/>
          <p:cNvSpPr/>
          <p:nvPr/>
        </p:nvSpPr>
        <p:spPr>
          <a:xfrm>
            <a:off x="6248400" y="3200400"/>
            <a:ext cx="2590800" cy="1905000"/>
          </a:xfrm>
          <a:prstGeom prst="rect">
            <a:avLst/>
          </a:prstGeom>
          <a:solidFill>
            <a:srgbClr val="B60202"/>
          </a:solidFill>
          <a:ln w="25400" cap="flat" cmpd="sng">
            <a:solidFill>
              <a:srgbClr val="6B766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000" b="1">
              <a:solidFill>
                <a:srgbClr val="FFFFFF"/>
              </a:solidFill>
              <a:latin typeface="Calibri"/>
              <a:ea typeface="Calibri"/>
              <a:cs typeface="Calibri"/>
              <a:sym typeface="Calibri"/>
            </a:endParaRPr>
          </a:p>
          <a:p>
            <a:pPr marL="0" marR="0" lvl="0" indent="0" algn="ctr" rtl="0">
              <a:spcBef>
                <a:spcPts val="0"/>
              </a:spcBef>
              <a:spcAft>
                <a:spcPts val="0"/>
              </a:spcAft>
              <a:buNone/>
            </a:pPr>
            <a:r>
              <a:rPr lang="en-US" sz="3200" b="1">
                <a:solidFill>
                  <a:srgbClr val="FFFFFF"/>
                </a:solidFill>
                <a:latin typeface="Calibri"/>
                <a:ea typeface="Calibri"/>
                <a:cs typeface="Calibri"/>
                <a:sym typeface="Calibri"/>
              </a:rPr>
              <a:t>3</a:t>
            </a:r>
            <a:endParaRPr sz="1200">
              <a:solidFill>
                <a:srgbClr val="FFFFFF"/>
              </a:solidFill>
              <a:latin typeface="Calibri"/>
              <a:ea typeface="Calibri"/>
              <a:cs typeface="Calibri"/>
              <a:sym typeface="Calibri"/>
            </a:endParaRPr>
          </a:p>
          <a:p>
            <a:pPr marL="0" marR="0" lvl="0" indent="0" algn="ctr" rtl="0">
              <a:spcBef>
                <a:spcPts val="0"/>
              </a:spcBef>
              <a:spcAft>
                <a:spcPts val="0"/>
              </a:spcAft>
              <a:buNone/>
            </a:pPr>
            <a:endParaRPr sz="1200">
              <a:solidFill>
                <a:srgbClr val="FFFFFF"/>
              </a:solidFill>
              <a:latin typeface="Calibri"/>
              <a:ea typeface="Calibri"/>
              <a:cs typeface="Calibri"/>
              <a:sym typeface="Calibri"/>
            </a:endParaRPr>
          </a:p>
          <a:p>
            <a:pPr marL="0" marR="0" lvl="0" indent="0" algn="ctr" rtl="0">
              <a:spcBef>
                <a:spcPts val="0"/>
              </a:spcBef>
              <a:spcAft>
                <a:spcPts val="0"/>
              </a:spcAft>
              <a:buNone/>
            </a:pPr>
            <a:r>
              <a:rPr lang="en-US" sz="1900" b="1">
                <a:solidFill>
                  <a:srgbClr val="FFFFFF"/>
                </a:solidFill>
                <a:latin typeface="Calibri"/>
                <a:ea typeface="Calibri"/>
                <a:cs typeface="Calibri"/>
                <a:sym typeface="Calibri"/>
              </a:rPr>
              <a:t>Consequence/Function</a:t>
            </a:r>
            <a:endParaRPr sz="1800">
              <a:solidFill>
                <a:srgbClr val="FFFFFF"/>
              </a:solidFill>
              <a:latin typeface="Calibri"/>
              <a:ea typeface="Calibri"/>
              <a:cs typeface="Calibri"/>
              <a:sym typeface="Calibri"/>
            </a:endParaRPr>
          </a:p>
          <a:p>
            <a:pPr marL="0" marR="0" lvl="0" indent="0" algn="ctr" rtl="0">
              <a:spcBef>
                <a:spcPts val="0"/>
              </a:spcBef>
              <a:spcAft>
                <a:spcPts val="0"/>
              </a:spcAft>
              <a:buNone/>
            </a:pPr>
            <a:endParaRPr sz="1800">
              <a:solidFill>
                <a:srgbClr val="FFFFFF"/>
              </a:solidFill>
              <a:latin typeface="Calibri"/>
              <a:ea typeface="Calibri"/>
              <a:cs typeface="Calibri"/>
              <a:sym typeface="Calibri"/>
            </a:endParaRPr>
          </a:p>
          <a:p>
            <a:pPr marL="0" marR="0" lvl="0" indent="0" algn="ctr" rtl="0">
              <a:spcBef>
                <a:spcPts val="0"/>
              </a:spcBef>
              <a:spcAft>
                <a:spcPts val="0"/>
              </a:spcAft>
              <a:buNone/>
            </a:pPr>
            <a:endParaRPr sz="1800">
              <a:solidFill>
                <a:srgbClr val="FFFFFF"/>
              </a:solidFill>
              <a:latin typeface="Calibri"/>
              <a:ea typeface="Calibri"/>
              <a:cs typeface="Calibri"/>
              <a:sym typeface="Calibri"/>
            </a:endParaRPr>
          </a:p>
          <a:p>
            <a:pPr marL="0" marR="0" lvl="0" indent="0" algn="ctr" rtl="0">
              <a:spcBef>
                <a:spcPts val="0"/>
              </a:spcBef>
              <a:spcAft>
                <a:spcPts val="0"/>
              </a:spcAft>
              <a:buNone/>
            </a:pPr>
            <a:r>
              <a:rPr lang="en-US" sz="1800" b="1">
                <a:solidFill>
                  <a:srgbClr val="FFFFFF"/>
                </a:solidFill>
                <a:latin typeface="Calibri"/>
                <a:ea typeface="Calibri"/>
                <a:cs typeface="Calibri"/>
                <a:sym typeface="Calibri"/>
              </a:rPr>
              <a:t>..and as a result ______ </a:t>
            </a:r>
            <a:endParaRPr/>
          </a:p>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324" name="Google Shape;324;p37"/>
          <p:cNvSpPr/>
          <p:nvPr/>
        </p:nvSpPr>
        <p:spPr>
          <a:xfrm>
            <a:off x="2743200" y="4089400"/>
            <a:ext cx="457200" cy="254000"/>
          </a:xfrm>
          <a:prstGeom prst="rightArrow">
            <a:avLst>
              <a:gd name="adj1" fmla="val 50000"/>
              <a:gd name="adj2" fmla="val 50000"/>
            </a:avLst>
          </a:prstGeom>
          <a:solidFill>
            <a:srgbClr val="008000"/>
          </a:solidFill>
          <a:ln w="25400" cap="flat" cmpd="sng">
            <a:solidFill>
              <a:srgbClr val="FFD95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325" name="Google Shape;325;p37"/>
          <p:cNvSpPr/>
          <p:nvPr/>
        </p:nvSpPr>
        <p:spPr>
          <a:xfrm>
            <a:off x="5943600" y="4089400"/>
            <a:ext cx="457200" cy="254000"/>
          </a:xfrm>
          <a:prstGeom prst="rightArrow">
            <a:avLst>
              <a:gd name="adj1" fmla="val 50000"/>
              <a:gd name="adj2" fmla="val 50000"/>
            </a:avLst>
          </a:prstGeom>
          <a:solidFill>
            <a:srgbClr val="008000"/>
          </a:solidFill>
          <a:ln w="25400" cap="flat" cmpd="sng">
            <a:solidFill>
              <a:srgbClr val="FFD95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326" name="Google Shape;326;p37"/>
          <p:cNvSpPr/>
          <p:nvPr/>
        </p:nvSpPr>
        <p:spPr>
          <a:xfrm>
            <a:off x="4226512" y="2133600"/>
            <a:ext cx="685800" cy="990600"/>
          </a:xfrm>
          <a:prstGeom prst="downArrow">
            <a:avLst>
              <a:gd name="adj1" fmla="val 50000"/>
              <a:gd name="adj2" fmla="val 50000"/>
            </a:avLst>
          </a:prstGeom>
          <a:solidFill>
            <a:srgbClr val="40BC56"/>
          </a:solidFill>
          <a:ln w="25400" cap="flat" cmpd="sng">
            <a:solidFill>
              <a:srgbClr val="6B766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327" name="Google Shape;327;p3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Clr>
                <a:srgbClr val="8D8D8F"/>
              </a:buClr>
              <a:buSzPts val="1200"/>
              <a:buFont typeface="Arial"/>
              <a:buNone/>
            </a:pPr>
            <a:fld id="{00000000-1234-1234-1234-123412341234}" type="slidenum">
              <a:rPr lang="en-US" sz="1200">
                <a:solidFill>
                  <a:srgbClr val="8D8D8F"/>
                </a:solidFill>
                <a:latin typeface="Calibri"/>
                <a:ea typeface="Calibri"/>
                <a:cs typeface="Calibri"/>
                <a:sym typeface="Calibri"/>
              </a:rPr>
              <a:t>25</a:t>
            </a:fld>
            <a:endParaRPr sz="1200">
              <a:solidFill>
                <a:srgbClr val="8D8D8F"/>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3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b="1"/>
              <a:t>Defining Observable Behaviors</a:t>
            </a:r>
            <a:endParaRPr/>
          </a:p>
        </p:txBody>
      </p:sp>
      <p:sp>
        <p:nvSpPr>
          <p:cNvPr id="334" name="Google Shape;334;p38"/>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3200"/>
              <a:buFont typeface="Arial"/>
              <a:buNone/>
            </a:pPr>
            <a:r>
              <a:rPr lang="en-US" b="1" dirty="0"/>
              <a:t>Definitions of behaviors need to be:</a:t>
            </a:r>
            <a:endParaRPr dirty="0"/>
          </a:p>
          <a:p>
            <a:pPr marL="0" lvl="0" indent="0" algn="l" rtl="0">
              <a:spcBef>
                <a:spcPts val="240"/>
              </a:spcBef>
              <a:spcAft>
                <a:spcPts val="0"/>
              </a:spcAft>
              <a:buClr>
                <a:schemeClr val="dk1"/>
              </a:buClr>
              <a:buSzPts val="1200"/>
              <a:buFont typeface="Arial"/>
              <a:buNone/>
            </a:pPr>
            <a:endParaRPr sz="1200" dirty="0"/>
          </a:p>
          <a:p>
            <a:pPr marL="0" lvl="0" indent="0" algn="l" rtl="0">
              <a:spcBef>
                <a:spcPts val="640"/>
              </a:spcBef>
              <a:spcAft>
                <a:spcPts val="0"/>
              </a:spcAft>
              <a:buClr>
                <a:schemeClr val="dk1"/>
              </a:buClr>
              <a:buSzPts val="3200"/>
              <a:buFont typeface="Arial"/>
              <a:buNone/>
            </a:pPr>
            <a:r>
              <a:rPr lang="en-US" dirty="0"/>
              <a:t>	*</a:t>
            </a:r>
            <a:r>
              <a:rPr lang="en-US" b="1" dirty="0">
                <a:solidFill>
                  <a:srgbClr val="B60202"/>
                </a:solidFill>
              </a:rPr>
              <a:t>Observable: </a:t>
            </a:r>
            <a:r>
              <a:rPr lang="en-US" dirty="0"/>
              <a:t>an action that can be </a:t>
            </a:r>
            <a:r>
              <a:rPr lang="en-US" dirty="0">
                <a:solidFill>
                  <a:srgbClr val="B60202"/>
                </a:solidFill>
              </a:rPr>
              <a:t>seen</a:t>
            </a:r>
            <a:endParaRPr dirty="0"/>
          </a:p>
          <a:p>
            <a:pPr marL="0" lvl="0" indent="0" algn="l" rtl="0">
              <a:spcBef>
                <a:spcPts val="240"/>
              </a:spcBef>
              <a:spcAft>
                <a:spcPts val="0"/>
              </a:spcAft>
              <a:buClr>
                <a:schemeClr val="dk1"/>
              </a:buClr>
              <a:buSzPts val="1200"/>
              <a:buFont typeface="Arial"/>
              <a:buNone/>
            </a:pPr>
            <a:endParaRPr sz="1200" dirty="0">
              <a:solidFill>
                <a:srgbClr val="B60202"/>
              </a:solidFill>
            </a:endParaRPr>
          </a:p>
          <a:p>
            <a:pPr marL="0" lvl="0" indent="0" algn="l" rtl="0">
              <a:spcBef>
                <a:spcPts val="640"/>
              </a:spcBef>
              <a:spcAft>
                <a:spcPts val="0"/>
              </a:spcAft>
              <a:buClr>
                <a:srgbClr val="B60202"/>
              </a:buClr>
              <a:buSzPts val="3200"/>
              <a:buFont typeface="Arial"/>
              <a:buNone/>
            </a:pPr>
            <a:r>
              <a:rPr lang="en-US" dirty="0">
                <a:solidFill>
                  <a:srgbClr val="B60202"/>
                </a:solidFill>
              </a:rPr>
              <a:t>	</a:t>
            </a:r>
            <a:r>
              <a:rPr lang="en-US" dirty="0"/>
              <a:t>*</a:t>
            </a:r>
            <a:r>
              <a:rPr lang="en-US" b="1" dirty="0">
                <a:solidFill>
                  <a:srgbClr val="B60202"/>
                </a:solidFill>
              </a:rPr>
              <a:t>Measurable: </a:t>
            </a:r>
            <a:r>
              <a:rPr lang="en-US" dirty="0"/>
              <a:t>can be </a:t>
            </a:r>
            <a:r>
              <a:rPr lang="en-US" dirty="0">
                <a:solidFill>
                  <a:srgbClr val="B60202"/>
                </a:solidFill>
              </a:rPr>
              <a:t>counted</a:t>
            </a:r>
            <a:r>
              <a:rPr lang="en-US" dirty="0"/>
              <a:t> or </a:t>
            </a:r>
            <a:r>
              <a:rPr lang="en-US" dirty="0">
                <a:solidFill>
                  <a:srgbClr val="B60202"/>
                </a:solidFill>
              </a:rPr>
              <a:t>timed</a:t>
            </a:r>
            <a:endParaRPr dirty="0"/>
          </a:p>
          <a:p>
            <a:pPr marL="0" lvl="0" indent="0" algn="l" rtl="0">
              <a:spcBef>
                <a:spcPts val="240"/>
              </a:spcBef>
              <a:spcAft>
                <a:spcPts val="0"/>
              </a:spcAft>
              <a:buClr>
                <a:schemeClr val="dk1"/>
              </a:buClr>
              <a:buSzPts val="1200"/>
              <a:buFont typeface="Arial"/>
              <a:buNone/>
            </a:pPr>
            <a:endParaRPr sz="1200" dirty="0">
              <a:solidFill>
                <a:srgbClr val="B60202"/>
              </a:solidFill>
            </a:endParaRPr>
          </a:p>
          <a:p>
            <a:pPr marL="0" lvl="0" indent="0" algn="l" rtl="0">
              <a:spcBef>
                <a:spcPts val="640"/>
              </a:spcBef>
              <a:spcAft>
                <a:spcPts val="0"/>
              </a:spcAft>
              <a:buClr>
                <a:srgbClr val="B60202"/>
              </a:buClr>
              <a:buSzPts val="3200"/>
              <a:buFont typeface="Arial"/>
              <a:buNone/>
            </a:pPr>
            <a:r>
              <a:rPr lang="en-US" dirty="0">
                <a:solidFill>
                  <a:srgbClr val="B60202"/>
                </a:solidFill>
              </a:rPr>
              <a:t>	</a:t>
            </a:r>
            <a:r>
              <a:rPr lang="en-US" b="1" dirty="0">
                <a:solidFill>
                  <a:srgbClr val="292934"/>
                </a:solidFill>
              </a:rPr>
              <a:t>*</a:t>
            </a:r>
            <a:r>
              <a:rPr lang="en-US" b="1" dirty="0">
                <a:solidFill>
                  <a:srgbClr val="B60202"/>
                </a:solidFill>
              </a:rPr>
              <a:t>Clearly stated: </a:t>
            </a:r>
            <a:r>
              <a:rPr lang="en-US" dirty="0">
                <a:solidFill>
                  <a:srgbClr val="B60202"/>
                </a:solidFill>
              </a:rPr>
              <a:t>defined</a:t>
            </a:r>
            <a:r>
              <a:rPr lang="en-US" b="1" dirty="0">
                <a:solidFill>
                  <a:srgbClr val="B60202"/>
                </a:solidFill>
              </a:rPr>
              <a:t> </a:t>
            </a:r>
            <a:r>
              <a:rPr lang="en-US" dirty="0">
                <a:solidFill>
                  <a:srgbClr val="B60202"/>
                </a:solidFill>
              </a:rPr>
              <a:t>so</a:t>
            </a:r>
            <a:r>
              <a:rPr lang="en-US" b="1" dirty="0">
                <a:solidFill>
                  <a:srgbClr val="B60202"/>
                </a:solidFill>
              </a:rPr>
              <a:t> </a:t>
            </a:r>
            <a:r>
              <a:rPr lang="en-US" dirty="0">
                <a:solidFill>
                  <a:srgbClr val="B60202"/>
                </a:solidFill>
              </a:rPr>
              <a:t>clearly</a:t>
            </a:r>
            <a:r>
              <a:rPr lang="en-US" b="1" dirty="0">
                <a:solidFill>
                  <a:srgbClr val="B60202"/>
                </a:solidFill>
              </a:rPr>
              <a:t> </a:t>
            </a:r>
            <a:r>
              <a:rPr lang="en-US" dirty="0">
                <a:solidFill>
                  <a:srgbClr val="292934"/>
                </a:solidFill>
              </a:rPr>
              <a:t>that any 	person could recognize and measure the 	behavior without any 	doubts</a:t>
            </a:r>
            <a:endParaRPr dirty="0"/>
          </a:p>
        </p:txBody>
      </p:sp>
      <p:sp>
        <p:nvSpPr>
          <p:cNvPr id="335" name="Google Shape;335;p3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Clr>
                <a:srgbClr val="8D8D8F"/>
              </a:buClr>
              <a:buSzPts val="1200"/>
              <a:buFont typeface="Arial"/>
              <a:buNone/>
            </a:pPr>
            <a:fld id="{00000000-1234-1234-1234-123412341234}" type="slidenum">
              <a:rPr lang="en-US" sz="1200">
                <a:solidFill>
                  <a:srgbClr val="8D8D8F"/>
                </a:solidFill>
                <a:latin typeface="Calibri"/>
                <a:ea typeface="Calibri"/>
                <a:cs typeface="Calibri"/>
                <a:sym typeface="Calibri"/>
              </a:rPr>
              <a:t>26</a:t>
            </a:fld>
            <a:endParaRPr sz="1200">
              <a:solidFill>
                <a:srgbClr val="8D8D8F"/>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39"/>
          <p:cNvSpPr txBox="1">
            <a:spLocks noGrp="1"/>
          </p:cNvSpPr>
          <p:nvPr>
            <p:ph type="title"/>
          </p:nvPr>
        </p:nvSpPr>
        <p:spPr>
          <a:xfrm>
            <a:off x="457200" y="274638"/>
            <a:ext cx="8229600" cy="804862"/>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b="1"/>
              <a:t>Examples and Non-Examples</a:t>
            </a:r>
            <a:endParaRPr/>
          </a:p>
        </p:txBody>
      </p:sp>
      <p:graphicFrame>
        <p:nvGraphicFramePr>
          <p:cNvPr id="342" name="Google Shape;342;p39"/>
          <p:cNvGraphicFramePr/>
          <p:nvPr/>
        </p:nvGraphicFramePr>
        <p:xfrm>
          <a:off x="457200" y="1277938"/>
          <a:ext cx="8229600" cy="5303850"/>
        </p:xfrm>
        <a:graphic>
          <a:graphicData uri="http://schemas.openxmlformats.org/drawingml/2006/table">
            <a:tbl>
              <a:tblPr>
                <a:noFill/>
                <a:tableStyleId>{A1C819BD-9409-4151-B0B9-FA5F96E7E6CD}</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474675">
                <a:tc>
                  <a:txBody>
                    <a:bodyPr/>
                    <a:lstStyle/>
                    <a:p>
                      <a:pPr marL="0" marR="0" lvl="0" indent="0" algn="ctr" rtl="0">
                        <a:lnSpc>
                          <a:spcPct val="100000"/>
                        </a:lnSpc>
                        <a:spcBef>
                          <a:spcPts val="0"/>
                        </a:spcBef>
                        <a:spcAft>
                          <a:spcPts val="0"/>
                        </a:spcAft>
                        <a:buClr>
                          <a:srgbClr val="FFFFFF"/>
                        </a:buClr>
                        <a:buSzPts val="2000"/>
                        <a:buFont typeface="Calibri"/>
                        <a:buNone/>
                      </a:pPr>
                      <a:r>
                        <a:rPr lang="en-US" sz="2000" b="1" i="0" u="none" strike="noStrike" cap="none">
                          <a:solidFill>
                            <a:srgbClr val="FFFFFF"/>
                          </a:solidFill>
                          <a:latin typeface="Calibri"/>
                          <a:ea typeface="Calibri"/>
                          <a:cs typeface="Calibri"/>
                          <a:sym typeface="Calibri"/>
                        </a:rPr>
                        <a:t>NON-OBSERVABLE / MEASURABLE</a:t>
                      </a:r>
                      <a:endParaRPr/>
                    </a:p>
                  </a:txBody>
                  <a:tcPr marL="91450" marR="91450" marT="45700" marB="45700">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rgbClr val="B60202"/>
                    </a:solidFill>
                  </a:tcPr>
                </a:tc>
                <a:tc>
                  <a:txBody>
                    <a:bodyPr/>
                    <a:lstStyle/>
                    <a:p>
                      <a:pPr marL="0" marR="0" lvl="0" indent="0" algn="ctr" rtl="0">
                        <a:lnSpc>
                          <a:spcPct val="100000"/>
                        </a:lnSpc>
                        <a:spcBef>
                          <a:spcPts val="0"/>
                        </a:spcBef>
                        <a:spcAft>
                          <a:spcPts val="0"/>
                        </a:spcAft>
                        <a:buClr>
                          <a:srgbClr val="FFFFFF"/>
                        </a:buClr>
                        <a:buSzPts val="2000"/>
                        <a:buFont typeface="Calibri"/>
                        <a:buNone/>
                      </a:pPr>
                      <a:r>
                        <a:rPr lang="en-US" sz="2000" b="1" i="0" u="none" strike="noStrike" cap="none">
                          <a:solidFill>
                            <a:srgbClr val="FFFFFF"/>
                          </a:solidFill>
                          <a:latin typeface="Calibri"/>
                          <a:ea typeface="Calibri"/>
                          <a:cs typeface="Calibri"/>
                          <a:sym typeface="Calibri"/>
                        </a:rPr>
                        <a:t>OBSERVABLE / MEASURABLE</a:t>
                      </a:r>
                      <a:endParaRPr/>
                    </a:p>
                  </a:txBody>
                  <a:tcPr marL="91450" marR="91450" marT="45700" marB="45700">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rgbClr val="B60202"/>
                    </a:solidFill>
                  </a:tcPr>
                </a:tc>
                <a:extLst>
                  <a:ext uri="{0D108BD9-81ED-4DB2-BD59-A6C34878D82A}">
                    <a16:rowId xmlns:a16="http://schemas.microsoft.com/office/drawing/2014/main" val="10000"/>
                  </a:ext>
                </a:extLst>
              </a:tr>
              <a:tr h="830250">
                <a:tc>
                  <a:txBody>
                    <a:bodyPr/>
                    <a:lstStyle/>
                    <a:p>
                      <a:pPr marL="0" marR="0" lvl="0" indent="0" algn="l" rtl="0">
                        <a:lnSpc>
                          <a:spcPct val="100000"/>
                        </a:lnSpc>
                        <a:spcBef>
                          <a:spcPts val="0"/>
                        </a:spcBef>
                        <a:spcAft>
                          <a:spcPts val="0"/>
                        </a:spcAft>
                        <a:buClr>
                          <a:srgbClr val="000000"/>
                        </a:buClr>
                        <a:buSzPts val="1800"/>
                        <a:buFont typeface="Calibri"/>
                        <a:buNone/>
                      </a:pPr>
                      <a:r>
                        <a:rPr lang="en-US" sz="1800" b="0" i="0" u="none" strike="noStrike" cap="none">
                          <a:solidFill>
                            <a:srgbClr val="000000"/>
                          </a:solidFill>
                          <a:latin typeface="Calibri"/>
                          <a:ea typeface="Calibri"/>
                          <a:cs typeface="Calibri"/>
                          <a:sym typeface="Calibri"/>
                        </a:rPr>
                        <a:t>Disruptive behaviors</a:t>
                      </a:r>
                      <a:endParaRPr/>
                    </a:p>
                  </a:txBody>
                  <a:tcPr marL="91450" marR="91450" marT="45700" marB="45700">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Calibri"/>
                        <a:buNone/>
                      </a:pPr>
                      <a:r>
                        <a:rPr lang="en-US" sz="1800" b="0" i="0" u="none" strike="noStrike" cap="none">
                          <a:solidFill>
                            <a:srgbClr val="000000"/>
                          </a:solidFill>
                          <a:latin typeface="Calibri"/>
                          <a:ea typeface="Calibri"/>
                          <a:cs typeface="Calibri"/>
                          <a:sym typeface="Calibri"/>
                        </a:rPr>
                        <a:t>Talks when teacher is lecturing, calling out in a loud voice, singing</a:t>
                      </a:r>
                      <a:endParaRPr/>
                    </a:p>
                  </a:txBody>
                  <a:tcPr marL="91450" marR="91450" marT="45700" marB="45700">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474675">
                <a:tc>
                  <a:txBody>
                    <a:bodyPr/>
                    <a:lstStyle/>
                    <a:p>
                      <a:pPr marL="0" marR="0" lvl="0" indent="0" algn="l" rtl="0">
                        <a:lnSpc>
                          <a:spcPct val="100000"/>
                        </a:lnSpc>
                        <a:spcBef>
                          <a:spcPts val="0"/>
                        </a:spcBef>
                        <a:spcAft>
                          <a:spcPts val="0"/>
                        </a:spcAft>
                        <a:buClr>
                          <a:srgbClr val="000000"/>
                        </a:buClr>
                        <a:buSzPts val="1800"/>
                        <a:buFont typeface="Calibri"/>
                        <a:buNone/>
                      </a:pPr>
                      <a:r>
                        <a:rPr lang="en-US" sz="1800" b="0" i="0" u="none" strike="noStrike" cap="none">
                          <a:solidFill>
                            <a:srgbClr val="000000"/>
                          </a:solidFill>
                          <a:latin typeface="Calibri"/>
                          <a:ea typeface="Calibri"/>
                          <a:cs typeface="Calibri"/>
                          <a:sym typeface="Calibri"/>
                        </a:rPr>
                        <a:t>Off-task behaviors</a:t>
                      </a:r>
                      <a:endParaRPr/>
                    </a:p>
                  </a:txBody>
                  <a:tcPr marL="91450" marR="91450" marT="45700" marB="45700">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Calibri"/>
                        <a:buNone/>
                      </a:pPr>
                      <a:r>
                        <a:rPr lang="en-US" sz="1800" b="0" i="0" u="none" strike="noStrike" cap="none">
                          <a:solidFill>
                            <a:srgbClr val="000000"/>
                          </a:solidFill>
                          <a:latin typeface="Calibri"/>
                          <a:ea typeface="Calibri"/>
                          <a:cs typeface="Calibri"/>
                          <a:sym typeface="Calibri"/>
                        </a:rPr>
                        <a:t>Draws pictures during group work time</a:t>
                      </a:r>
                      <a:endParaRPr/>
                    </a:p>
                  </a:txBody>
                  <a:tcPr marL="91450" marR="91450" marT="45700" marB="45700">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474675">
                <a:tc>
                  <a:txBody>
                    <a:bodyPr/>
                    <a:lstStyle/>
                    <a:p>
                      <a:pPr marL="0" marR="0" lvl="0" indent="0" algn="l" rtl="0">
                        <a:lnSpc>
                          <a:spcPct val="100000"/>
                        </a:lnSpc>
                        <a:spcBef>
                          <a:spcPts val="0"/>
                        </a:spcBef>
                        <a:spcAft>
                          <a:spcPts val="0"/>
                        </a:spcAft>
                        <a:buClr>
                          <a:srgbClr val="000000"/>
                        </a:buClr>
                        <a:buSzPts val="1800"/>
                        <a:buFont typeface="Calibri"/>
                        <a:buNone/>
                      </a:pPr>
                      <a:r>
                        <a:rPr lang="en-US" sz="1800" b="0" i="0" u="none" strike="noStrike" cap="none">
                          <a:solidFill>
                            <a:srgbClr val="000000"/>
                          </a:solidFill>
                          <a:latin typeface="Calibri"/>
                          <a:ea typeface="Calibri"/>
                          <a:cs typeface="Calibri"/>
                          <a:sym typeface="Calibri"/>
                        </a:rPr>
                        <a:t>Angry, hostile Behaviors</a:t>
                      </a:r>
                      <a:endParaRPr/>
                    </a:p>
                  </a:txBody>
                  <a:tcPr marL="91450" marR="91450" marT="45700" marB="45700">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Calibri"/>
                        <a:buNone/>
                      </a:pPr>
                      <a:r>
                        <a:rPr lang="en-US" sz="1800" b="0" i="0" u="none" strike="noStrike" cap="none">
                          <a:solidFill>
                            <a:srgbClr val="000000"/>
                          </a:solidFill>
                          <a:latin typeface="Calibri"/>
                          <a:ea typeface="Calibri"/>
                          <a:cs typeface="Calibri"/>
                          <a:sym typeface="Calibri"/>
                        </a:rPr>
                        <a:t>Throwing objects, kicking over chairs </a:t>
                      </a:r>
                      <a:endParaRPr/>
                    </a:p>
                  </a:txBody>
                  <a:tcPr marL="91450" marR="91450" marT="45700" marB="45700">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474675">
                <a:tc>
                  <a:txBody>
                    <a:bodyPr/>
                    <a:lstStyle/>
                    <a:p>
                      <a:pPr marL="0" marR="0" lvl="0" indent="0" algn="l" rtl="0">
                        <a:lnSpc>
                          <a:spcPct val="100000"/>
                        </a:lnSpc>
                        <a:spcBef>
                          <a:spcPts val="0"/>
                        </a:spcBef>
                        <a:spcAft>
                          <a:spcPts val="0"/>
                        </a:spcAft>
                        <a:buClr>
                          <a:srgbClr val="000000"/>
                        </a:buClr>
                        <a:buSzPts val="1800"/>
                        <a:buFont typeface="Calibri"/>
                        <a:buNone/>
                      </a:pPr>
                      <a:r>
                        <a:rPr lang="en-US" sz="1800" b="0" i="0" u="none" strike="noStrike" cap="none">
                          <a:solidFill>
                            <a:srgbClr val="000000"/>
                          </a:solidFill>
                          <a:latin typeface="Calibri"/>
                          <a:ea typeface="Calibri"/>
                          <a:cs typeface="Calibri"/>
                          <a:sym typeface="Calibri"/>
                        </a:rPr>
                        <a:t>Inappropriate language </a:t>
                      </a:r>
                      <a:endParaRPr/>
                    </a:p>
                  </a:txBody>
                  <a:tcPr marL="91450" marR="91450" marT="45700" marB="45700">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Calibri"/>
                        <a:buNone/>
                      </a:pPr>
                      <a:r>
                        <a:rPr lang="en-US" sz="1800" b="0" i="0" u="none" strike="noStrike" cap="none">
                          <a:solidFill>
                            <a:srgbClr val="000000"/>
                          </a:solidFill>
                          <a:latin typeface="Calibri"/>
                          <a:ea typeface="Calibri"/>
                          <a:cs typeface="Calibri"/>
                          <a:sym typeface="Calibri"/>
                        </a:rPr>
                        <a:t>Calls peers names</a:t>
                      </a:r>
                      <a:endParaRPr/>
                    </a:p>
                  </a:txBody>
                  <a:tcPr marL="91450" marR="91450" marT="45700" marB="45700">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830250">
                <a:tc>
                  <a:txBody>
                    <a:bodyPr/>
                    <a:lstStyle/>
                    <a:p>
                      <a:pPr marL="0" marR="0" lvl="0" indent="0" algn="l" rtl="0">
                        <a:lnSpc>
                          <a:spcPct val="100000"/>
                        </a:lnSpc>
                        <a:spcBef>
                          <a:spcPts val="0"/>
                        </a:spcBef>
                        <a:spcAft>
                          <a:spcPts val="0"/>
                        </a:spcAft>
                        <a:buClr>
                          <a:srgbClr val="000000"/>
                        </a:buClr>
                        <a:buSzPts val="1800"/>
                        <a:buFont typeface="Calibri"/>
                        <a:buNone/>
                      </a:pPr>
                      <a:r>
                        <a:rPr lang="en-US" sz="1800" b="0" i="0" u="none" strike="noStrike" cap="none">
                          <a:solidFill>
                            <a:srgbClr val="000000"/>
                          </a:solidFill>
                          <a:latin typeface="Calibri"/>
                          <a:ea typeface="Calibri"/>
                          <a:cs typeface="Calibri"/>
                          <a:sym typeface="Calibri"/>
                        </a:rPr>
                        <a:t>Attention problems</a:t>
                      </a:r>
                      <a:endParaRPr/>
                    </a:p>
                  </a:txBody>
                  <a:tcPr marL="91450" marR="91450" marT="45700" marB="45700">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Calibri"/>
                        <a:buNone/>
                      </a:pPr>
                      <a:r>
                        <a:rPr lang="en-US" sz="1800" b="0" i="0" u="none" strike="noStrike" cap="none">
                          <a:solidFill>
                            <a:srgbClr val="000000"/>
                          </a:solidFill>
                          <a:latin typeface="Calibri"/>
                          <a:ea typeface="Calibri"/>
                          <a:cs typeface="Calibri"/>
                          <a:sym typeface="Calibri"/>
                        </a:rPr>
                        <a:t>Tapping/drumming on desk, looking around the classroom</a:t>
                      </a:r>
                      <a:endParaRPr/>
                    </a:p>
                  </a:txBody>
                  <a:tcPr marL="91450" marR="91450" marT="45700" marB="45700">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914400">
                <a:tc>
                  <a:txBody>
                    <a:bodyPr/>
                    <a:lstStyle/>
                    <a:p>
                      <a:pPr marL="0" marR="0" lvl="0" indent="0" algn="l" rtl="0">
                        <a:lnSpc>
                          <a:spcPct val="100000"/>
                        </a:lnSpc>
                        <a:spcBef>
                          <a:spcPts val="0"/>
                        </a:spcBef>
                        <a:spcAft>
                          <a:spcPts val="0"/>
                        </a:spcAft>
                        <a:buClr>
                          <a:srgbClr val="000000"/>
                        </a:buClr>
                        <a:buSzPts val="1800"/>
                        <a:buFont typeface="Calibri"/>
                        <a:buNone/>
                      </a:pPr>
                      <a:r>
                        <a:rPr lang="en-US" sz="1800" b="0" i="0" u="none" strike="noStrike" cap="none">
                          <a:solidFill>
                            <a:srgbClr val="000000"/>
                          </a:solidFill>
                          <a:latin typeface="Calibri"/>
                          <a:ea typeface="Calibri"/>
                          <a:cs typeface="Calibri"/>
                          <a:sym typeface="Calibri"/>
                        </a:rPr>
                        <a:t>Non-compliance</a:t>
                      </a:r>
                      <a:endParaRPr/>
                    </a:p>
                  </a:txBody>
                  <a:tcPr marL="91450" marR="91450" marT="45700" marB="45700">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Calibri"/>
                        <a:buNone/>
                      </a:pPr>
                      <a:r>
                        <a:rPr lang="en-US" sz="1800" b="0" i="0" u="none" strike="noStrike" cap="none">
                          <a:solidFill>
                            <a:srgbClr val="000000"/>
                          </a:solidFill>
                          <a:latin typeface="Calibri"/>
                          <a:ea typeface="Calibri"/>
                          <a:cs typeface="Calibri"/>
                          <a:sym typeface="Calibri"/>
                        </a:rPr>
                        <a:t>Saying “no” after instructions. Engaged in any other behavior than the one that is directed</a:t>
                      </a:r>
                      <a:endParaRPr/>
                    </a:p>
                  </a:txBody>
                  <a:tcPr marL="91450" marR="91450" marT="45700" marB="45700">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830250">
                <a:tc>
                  <a:txBody>
                    <a:bodyPr/>
                    <a:lstStyle/>
                    <a:p>
                      <a:pPr marL="0" marR="0" lvl="0" indent="0" algn="l" rtl="0">
                        <a:lnSpc>
                          <a:spcPct val="100000"/>
                        </a:lnSpc>
                        <a:spcBef>
                          <a:spcPts val="0"/>
                        </a:spcBef>
                        <a:spcAft>
                          <a:spcPts val="0"/>
                        </a:spcAft>
                        <a:buClr>
                          <a:srgbClr val="000000"/>
                        </a:buClr>
                        <a:buSzPts val="1800"/>
                        <a:buFont typeface="Calibri"/>
                        <a:buNone/>
                      </a:pPr>
                      <a:r>
                        <a:rPr lang="en-US" sz="1800" b="0" i="0" u="none" strike="noStrike" cap="none">
                          <a:solidFill>
                            <a:srgbClr val="000000"/>
                          </a:solidFill>
                          <a:latin typeface="Calibri"/>
                          <a:ea typeface="Calibri"/>
                          <a:cs typeface="Calibri"/>
                          <a:sym typeface="Calibri"/>
                        </a:rPr>
                        <a:t>Defiance</a:t>
                      </a:r>
                      <a:endParaRPr/>
                    </a:p>
                  </a:txBody>
                  <a:tcPr marL="91450" marR="91450" marT="45700" marB="45700">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Calibri"/>
                        <a:buNone/>
                      </a:pPr>
                      <a:r>
                        <a:rPr lang="en-US" sz="1800" b="0" i="0" u="none" strike="noStrike" cap="none">
                          <a:solidFill>
                            <a:srgbClr val="000000"/>
                          </a:solidFill>
                          <a:latin typeface="Calibri"/>
                          <a:ea typeface="Calibri"/>
                          <a:cs typeface="Calibri"/>
                          <a:sym typeface="Calibri"/>
                        </a:rPr>
                        <a:t>Yells “No” or “You can’t make me” when given direction</a:t>
                      </a:r>
                      <a:endParaRPr sz="1800" b="0" i="0" u="none" strike="noStrike" cap="none">
                        <a:solidFill>
                          <a:srgbClr val="000000"/>
                        </a:solidFill>
                        <a:latin typeface="Calibri"/>
                        <a:ea typeface="Calibri"/>
                        <a:cs typeface="Calibri"/>
                        <a:sym typeface="Calibri"/>
                      </a:endParaRPr>
                    </a:p>
                  </a:txBody>
                  <a:tcPr marL="91450" marR="91450" marT="45700" marB="45700">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
        <p:nvSpPr>
          <p:cNvPr id="343" name="Google Shape;343;p3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Clr>
                <a:srgbClr val="8D8D8F"/>
              </a:buClr>
              <a:buSzPts val="1200"/>
              <a:buFont typeface="Arial"/>
              <a:buNone/>
            </a:pPr>
            <a:fld id="{00000000-1234-1234-1234-123412341234}" type="slidenum">
              <a:rPr lang="en-US" sz="1200">
                <a:solidFill>
                  <a:srgbClr val="8D8D8F"/>
                </a:solidFill>
                <a:latin typeface="Calibri"/>
                <a:ea typeface="Calibri"/>
                <a:cs typeface="Calibri"/>
                <a:sym typeface="Calibri"/>
              </a:rPr>
              <a:t>27</a:t>
            </a:fld>
            <a:endParaRPr sz="1200">
              <a:solidFill>
                <a:srgbClr val="8D8D8F"/>
              </a:solidFill>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p4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3959" b="1"/>
              <a:t>Are these observable &amp; measurable?</a:t>
            </a:r>
            <a:endParaRPr/>
          </a:p>
        </p:txBody>
      </p:sp>
      <p:sp>
        <p:nvSpPr>
          <p:cNvPr id="350" name="Google Shape;350;p40"/>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3200"/>
              <a:buChar char="•"/>
            </a:pPr>
            <a:r>
              <a:rPr lang="en-US"/>
              <a:t>Gets out of desk and hits other students</a:t>
            </a:r>
            <a:endParaRPr/>
          </a:p>
          <a:p>
            <a:pPr marL="342900" lvl="0" indent="-342900" algn="l" rtl="0">
              <a:spcBef>
                <a:spcPts val="640"/>
              </a:spcBef>
              <a:spcAft>
                <a:spcPts val="0"/>
              </a:spcAft>
              <a:buClr>
                <a:schemeClr val="dk1"/>
              </a:buClr>
              <a:buSzPts val="3200"/>
              <a:buChar char="•"/>
            </a:pPr>
            <a:r>
              <a:rPr lang="en-US"/>
              <a:t>Has separation anxiety (from parent)</a:t>
            </a:r>
            <a:endParaRPr/>
          </a:p>
          <a:p>
            <a:pPr marL="342900" lvl="0" indent="-342900" algn="l" rtl="0">
              <a:spcBef>
                <a:spcPts val="640"/>
              </a:spcBef>
              <a:spcAft>
                <a:spcPts val="0"/>
              </a:spcAft>
              <a:buClr>
                <a:schemeClr val="dk1"/>
              </a:buClr>
              <a:buSzPts val="3200"/>
              <a:buChar char="•"/>
            </a:pPr>
            <a:r>
              <a:rPr lang="en-US"/>
              <a:t>Spacey</a:t>
            </a:r>
            <a:endParaRPr/>
          </a:p>
          <a:p>
            <a:pPr marL="342900" lvl="0" indent="-342900" algn="l" rtl="0">
              <a:spcBef>
                <a:spcPts val="640"/>
              </a:spcBef>
              <a:spcAft>
                <a:spcPts val="0"/>
              </a:spcAft>
              <a:buClr>
                <a:schemeClr val="dk1"/>
              </a:buClr>
              <a:buSzPts val="3200"/>
              <a:buChar char="•"/>
            </a:pPr>
            <a:r>
              <a:rPr lang="en-US"/>
              <a:t>Reads 120 wpm</a:t>
            </a:r>
            <a:endParaRPr/>
          </a:p>
          <a:p>
            <a:pPr marL="342900" lvl="0" indent="-342900" algn="l" rtl="0">
              <a:spcBef>
                <a:spcPts val="640"/>
              </a:spcBef>
              <a:spcAft>
                <a:spcPts val="0"/>
              </a:spcAft>
              <a:buClr>
                <a:schemeClr val="dk1"/>
              </a:buClr>
              <a:buSzPts val="3200"/>
              <a:buChar char="•"/>
            </a:pPr>
            <a:r>
              <a:rPr lang="en-US"/>
              <a:t>Says she hears voices</a:t>
            </a:r>
            <a:endParaRPr/>
          </a:p>
          <a:p>
            <a:pPr marL="342900" lvl="0" indent="-342900" algn="l" rtl="0">
              <a:spcBef>
                <a:spcPts val="640"/>
              </a:spcBef>
              <a:spcAft>
                <a:spcPts val="0"/>
              </a:spcAft>
              <a:buClr>
                <a:schemeClr val="dk1"/>
              </a:buClr>
              <a:buSzPts val="3200"/>
              <a:buChar char="•"/>
            </a:pPr>
            <a:r>
              <a:rPr lang="en-US"/>
              <a:t>Emotionally disturbed</a:t>
            </a:r>
            <a:endParaRPr/>
          </a:p>
          <a:p>
            <a:pPr marL="342900" lvl="0" indent="-342900" algn="l" rtl="0">
              <a:spcBef>
                <a:spcPts val="640"/>
              </a:spcBef>
              <a:spcAft>
                <a:spcPts val="0"/>
              </a:spcAft>
              <a:buClr>
                <a:schemeClr val="dk1"/>
              </a:buClr>
              <a:buSzPts val="3200"/>
              <a:buChar char="•"/>
            </a:pPr>
            <a:r>
              <a:rPr lang="en-US"/>
              <a:t>Doesn’t like classmates</a:t>
            </a:r>
            <a:endParaRPr/>
          </a:p>
        </p:txBody>
      </p:sp>
      <p:sp>
        <p:nvSpPr>
          <p:cNvPr id="351" name="Google Shape;351;p4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Clr>
                <a:srgbClr val="8D8D8F"/>
              </a:buClr>
              <a:buSzPts val="1200"/>
              <a:buFont typeface="Arial"/>
              <a:buNone/>
            </a:pPr>
            <a:fld id="{00000000-1234-1234-1234-123412341234}" type="slidenum">
              <a:rPr lang="en-US" sz="1200">
                <a:solidFill>
                  <a:srgbClr val="8D8D8F"/>
                </a:solidFill>
                <a:latin typeface="Calibri"/>
                <a:ea typeface="Calibri"/>
                <a:cs typeface="Calibri"/>
                <a:sym typeface="Calibri"/>
              </a:rPr>
              <a:t>28</a:t>
            </a:fld>
            <a:endParaRPr sz="1200">
              <a:solidFill>
                <a:srgbClr val="8D8D8F"/>
              </a:solidFill>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p41"/>
          <p:cNvSpPr txBox="1">
            <a:spLocks noGrp="1"/>
          </p:cNvSpPr>
          <p:nvPr>
            <p:ph type="title"/>
          </p:nvPr>
        </p:nvSpPr>
        <p:spPr>
          <a:xfrm>
            <a:off x="279400" y="263525"/>
            <a:ext cx="8559800" cy="112077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sz="2800" b="1"/>
              <a:t>Defining Behavior Tips:</a:t>
            </a:r>
            <a:br>
              <a:rPr lang="en-US" sz="2800" b="1"/>
            </a:br>
            <a:br>
              <a:rPr lang="en-US" sz="2800" b="1"/>
            </a:br>
            <a:r>
              <a:rPr lang="en-US" sz="2800" b="1"/>
              <a:t>1) “What does the behavior look like?”</a:t>
            </a:r>
            <a:endParaRPr/>
          </a:p>
        </p:txBody>
      </p:sp>
      <p:sp>
        <p:nvSpPr>
          <p:cNvPr id="357" name="Google Shape;357;p41"/>
          <p:cNvSpPr txBox="1">
            <a:spLocks noGrp="1"/>
          </p:cNvSpPr>
          <p:nvPr>
            <p:ph type="body" idx="1"/>
          </p:nvPr>
        </p:nvSpPr>
        <p:spPr>
          <a:xfrm>
            <a:off x="279400" y="1473200"/>
            <a:ext cx="8229600" cy="14732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rgbClr val="B60202"/>
              </a:buClr>
              <a:buSzPts val="2200"/>
              <a:buFont typeface="Arial"/>
              <a:buNone/>
            </a:pPr>
            <a:r>
              <a:rPr lang="en-US" sz="2200" b="1">
                <a:solidFill>
                  <a:srgbClr val="B60202"/>
                </a:solidFill>
              </a:rPr>
              <a:t>	Talking out</a:t>
            </a:r>
            <a:r>
              <a:rPr lang="en-US" sz="2200">
                <a:solidFill>
                  <a:srgbClr val="B60202"/>
                </a:solidFill>
              </a:rPr>
              <a:t>: </a:t>
            </a:r>
            <a:r>
              <a:rPr lang="en-US" sz="2200"/>
              <a:t>Any verbalization made by the student that was not initiated by the teacher and/or distracts others from the assigned tasks in the classroom</a:t>
            </a:r>
            <a:endParaRPr/>
          </a:p>
        </p:txBody>
      </p:sp>
      <p:sp>
        <p:nvSpPr>
          <p:cNvPr id="358" name="Google Shape;358;p41"/>
          <p:cNvSpPr/>
          <p:nvPr/>
        </p:nvSpPr>
        <p:spPr>
          <a:xfrm>
            <a:off x="368300" y="2976563"/>
            <a:ext cx="8572500" cy="95408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2800"/>
              <a:buFont typeface="Arial"/>
              <a:buNone/>
            </a:pPr>
            <a:r>
              <a:rPr lang="en-US" sz="2800" b="1">
                <a:solidFill>
                  <a:schemeClr val="dk1"/>
                </a:solidFill>
                <a:latin typeface="Calibri"/>
                <a:ea typeface="Calibri"/>
                <a:cs typeface="Calibri"/>
                <a:sym typeface="Calibri"/>
              </a:rPr>
              <a:t>2) Provide Examples and Non-Examples of the Problem Behavior</a:t>
            </a:r>
            <a:endParaRPr sz="2800">
              <a:solidFill>
                <a:schemeClr val="dk1"/>
              </a:solidFill>
              <a:latin typeface="Calibri"/>
              <a:ea typeface="Calibri"/>
              <a:cs typeface="Calibri"/>
              <a:sym typeface="Calibri"/>
            </a:endParaRPr>
          </a:p>
        </p:txBody>
      </p:sp>
      <p:sp>
        <p:nvSpPr>
          <p:cNvPr id="359" name="Google Shape;359;p41"/>
          <p:cNvSpPr txBox="1"/>
          <p:nvPr/>
        </p:nvSpPr>
        <p:spPr>
          <a:xfrm>
            <a:off x="711200" y="3987800"/>
            <a:ext cx="8229600" cy="198755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10000"/>
              </a:lnSpc>
              <a:spcBef>
                <a:spcPts val="0"/>
              </a:spcBef>
              <a:spcAft>
                <a:spcPts val="0"/>
              </a:spcAft>
              <a:buClr>
                <a:srgbClr val="B60202"/>
              </a:buClr>
              <a:buSzPts val="2200"/>
              <a:buFont typeface="Noto Sans Symbols"/>
              <a:buNone/>
            </a:pPr>
            <a:r>
              <a:rPr lang="en-US" sz="2200" b="1">
                <a:solidFill>
                  <a:srgbClr val="B60202"/>
                </a:solidFill>
                <a:latin typeface="Calibri"/>
                <a:ea typeface="Calibri"/>
                <a:cs typeface="Calibri"/>
                <a:sym typeface="Calibri"/>
              </a:rPr>
              <a:t>Examples of Talking Out</a:t>
            </a:r>
            <a:r>
              <a:rPr lang="en-US" sz="2200">
                <a:solidFill>
                  <a:srgbClr val="B60202"/>
                </a:solidFill>
                <a:latin typeface="Calibri"/>
                <a:ea typeface="Calibri"/>
                <a:cs typeface="Calibri"/>
                <a:sym typeface="Calibri"/>
              </a:rPr>
              <a:t>:</a:t>
            </a:r>
            <a:endParaRPr/>
          </a:p>
          <a:p>
            <a:pPr marL="342900" marR="0" lvl="0" indent="-342900" algn="l" rtl="0">
              <a:lnSpc>
                <a:spcPct val="110000"/>
              </a:lnSpc>
              <a:spcBef>
                <a:spcPts val="440"/>
              </a:spcBef>
              <a:spcAft>
                <a:spcPts val="0"/>
              </a:spcAft>
              <a:buClr>
                <a:schemeClr val="dk1"/>
              </a:buClr>
              <a:buSzPts val="2200"/>
              <a:buFont typeface="Noto Sans Symbols"/>
              <a:buChar char="∙"/>
            </a:pPr>
            <a:r>
              <a:rPr lang="en-US" sz="2200">
                <a:solidFill>
                  <a:schemeClr val="dk1"/>
                </a:solidFill>
                <a:latin typeface="Calibri"/>
                <a:ea typeface="Calibri"/>
                <a:cs typeface="Calibri"/>
                <a:sym typeface="Calibri"/>
              </a:rPr>
              <a:t>Answering a question the teacher asks of a different student</a:t>
            </a:r>
            <a:endParaRPr/>
          </a:p>
          <a:p>
            <a:pPr marL="342900" marR="0" lvl="0" indent="-342900" algn="l" rtl="0">
              <a:lnSpc>
                <a:spcPct val="120000"/>
              </a:lnSpc>
              <a:spcBef>
                <a:spcPts val="440"/>
              </a:spcBef>
              <a:spcAft>
                <a:spcPts val="0"/>
              </a:spcAft>
              <a:buClr>
                <a:srgbClr val="B60202"/>
              </a:buClr>
              <a:buSzPts val="2200"/>
              <a:buFont typeface="Noto Sans Symbols"/>
              <a:buNone/>
            </a:pPr>
            <a:r>
              <a:rPr lang="en-US" sz="2200" b="1">
                <a:solidFill>
                  <a:srgbClr val="B60202"/>
                </a:solidFill>
                <a:latin typeface="Calibri"/>
                <a:ea typeface="Calibri"/>
                <a:cs typeface="Calibri"/>
                <a:sym typeface="Calibri"/>
              </a:rPr>
              <a:t>Non-examples of Talking Out:</a:t>
            </a:r>
            <a:endParaRPr/>
          </a:p>
          <a:p>
            <a:pPr marL="342900" marR="0" lvl="0" indent="-342900" algn="l" rtl="0">
              <a:lnSpc>
                <a:spcPct val="120000"/>
              </a:lnSpc>
              <a:spcBef>
                <a:spcPts val="440"/>
              </a:spcBef>
              <a:spcAft>
                <a:spcPts val="0"/>
              </a:spcAft>
              <a:buClr>
                <a:schemeClr val="dk1"/>
              </a:buClr>
              <a:buSzPts val="2200"/>
              <a:buFont typeface="Noto Sans Symbols"/>
              <a:buChar char="∙"/>
            </a:pPr>
            <a:r>
              <a:rPr lang="en-US" sz="2200">
                <a:solidFill>
                  <a:schemeClr val="dk1"/>
                </a:solidFill>
                <a:latin typeface="Calibri"/>
                <a:ea typeface="Calibri"/>
                <a:cs typeface="Calibri"/>
                <a:sym typeface="Calibri"/>
              </a:rPr>
              <a:t>Answering a question the teacher asks of the student</a:t>
            </a:r>
            <a:endParaRPr/>
          </a:p>
        </p:txBody>
      </p:sp>
      <p:sp>
        <p:nvSpPr>
          <p:cNvPr id="360" name="Google Shape;360;p4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Clr>
                <a:srgbClr val="8D8D8F"/>
              </a:buClr>
              <a:buSzPts val="1200"/>
              <a:buFont typeface="Arial"/>
              <a:buNone/>
            </a:pPr>
            <a:fld id="{00000000-1234-1234-1234-123412341234}" type="slidenum">
              <a:rPr lang="en-US" sz="1200">
                <a:solidFill>
                  <a:srgbClr val="8D8D8F"/>
                </a:solidFill>
                <a:latin typeface="Calibri"/>
                <a:ea typeface="Calibri"/>
                <a:cs typeface="Calibri"/>
                <a:sym typeface="Calibri"/>
              </a:rPr>
              <a:t>29</a:t>
            </a:fld>
            <a:endParaRPr sz="1200">
              <a:solidFill>
                <a:srgbClr val="8D8D8F"/>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16"/>
          <p:cNvSpPr txBox="1">
            <a:spLocks noGrp="1"/>
          </p:cNvSpPr>
          <p:nvPr>
            <p:ph type="title"/>
          </p:nvPr>
        </p:nvSpPr>
        <p:spPr>
          <a:xfrm>
            <a:off x="457200" y="474663"/>
            <a:ext cx="8229600" cy="11938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3959" b="1"/>
              <a:t>Materials</a:t>
            </a:r>
            <a:br>
              <a:rPr lang="en-US" sz="3959" b="1"/>
            </a:br>
            <a:r>
              <a:rPr lang="en-US" sz="3959"/>
              <a:t> </a:t>
            </a:r>
            <a:r>
              <a:rPr lang="en-US" sz="1979" u="sng">
                <a:solidFill>
                  <a:schemeClr val="hlink"/>
                </a:solidFill>
                <a:hlinkClick r:id="rId3"/>
              </a:rPr>
              <a:t>https://www.pbisvermont.org/training-resources/functional-behavior-assessmentbehavior-support-plan-fbabsp/</a:t>
            </a:r>
            <a:br>
              <a:rPr lang="en-US" sz="2430" u="sng">
                <a:solidFill>
                  <a:schemeClr val="hlink"/>
                </a:solidFill>
                <a:hlinkClick r:id="rId4"/>
              </a:rPr>
            </a:br>
            <a:endParaRPr sz="2430"/>
          </a:p>
        </p:txBody>
      </p:sp>
      <p:sp>
        <p:nvSpPr>
          <p:cNvPr id="121" name="Google Shape;121;p16"/>
          <p:cNvSpPr txBox="1">
            <a:spLocks noGrp="1"/>
          </p:cNvSpPr>
          <p:nvPr>
            <p:ph type="body" idx="1"/>
          </p:nvPr>
        </p:nvSpPr>
        <p:spPr>
          <a:xfrm>
            <a:off x="1962150" y="1946275"/>
            <a:ext cx="5218113" cy="4132263"/>
          </a:xfrm>
          <a:prstGeom prst="rect">
            <a:avLst/>
          </a:prstGeom>
          <a:blipFill rotWithShape="1">
            <a:blip r:embed="rId5">
              <a:alphaModFix/>
            </a:blip>
            <a:tile tx="0" ty="0" sx="100000" sy="100000" flip="none" algn="tl"/>
          </a:blipFill>
          <a:ln w="476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lvl="0" indent="0" algn="ctr" rtl="0">
              <a:lnSpc>
                <a:spcPct val="80000"/>
              </a:lnSpc>
              <a:spcBef>
                <a:spcPts val="0"/>
              </a:spcBef>
              <a:spcAft>
                <a:spcPts val="0"/>
              </a:spcAft>
              <a:buClr>
                <a:srgbClr val="000000"/>
              </a:buClr>
              <a:buSzPts val="3000"/>
              <a:buFont typeface="Arial"/>
              <a:buNone/>
            </a:pPr>
            <a:r>
              <a:rPr lang="en-US" sz="3000" b="1" i="1">
                <a:solidFill>
                  <a:srgbClr val="000000"/>
                </a:solidFill>
              </a:rPr>
              <a:t>Introduction and Practice in Functional Behavior Assessment and Behavior Support Planning (FBA/BSP)</a:t>
            </a:r>
            <a:br>
              <a:rPr lang="en-US" sz="3000" b="1">
                <a:solidFill>
                  <a:srgbClr val="000000"/>
                </a:solidFill>
              </a:rPr>
            </a:br>
            <a:endParaRPr sz="1500" b="1">
              <a:solidFill>
                <a:srgbClr val="000000"/>
              </a:solidFill>
            </a:endParaRPr>
          </a:p>
          <a:p>
            <a:pPr marL="0" lvl="0" indent="0" algn="ctr" rtl="0">
              <a:lnSpc>
                <a:spcPct val="80000"/>
              </a:lnSpc>
              <a:spcBef>
                <a:spcPts val="600"/>
              </a:spcBef>
              <a:spcAft>
                <a:spcPts val="0"/>
              </a:spcAft>
              <a:buClr>
                <a:srgbClr val="000000"/>
              </a:buClr>
              <a:buSzPts val="3000"/>
              <a:buFont typeface="Arial"/>
              <a:buNone/>
            </a:pPr>
            <a:r>
              <a:rPr lang="en-US" sz="3000" b="1">
                <a:solidFill>
                  <a:srgbClr val="000000"/>
                </a:solidFill>
              </a:rPr>
              <a:t>From FBA to BSP</a:t>
            </a:r>
            <a:br>
              <a:rPr lang="en-US" sz="3000" b="1">
                <a:solidFill>
                  <a:srgbClr val="000000"/>
                </a:solidFill>
              </a:rPr>
            </a:br>
            <a:endParaRPr sz="3000" b="1">
              <a:solidFill>
                <a:srgbClr val="000000"/>
              </a:solidFill>
            </a:endParaRPr>
          </a:p>
          <a:p>
            <a:pPr marL="0" lvl="0" indent="0" algn="ctr" rtl="0">
              <a:lnSpc>
                <a:spcPct val="80000"/>
              </a:lnSpc>
              <a:spcBef>
                <a:spcPts val="600"/>
              </a:spcBef>
              <a:spcAft>
                <a:spcPts val="0"/>
              </a:spcAft>
              <a:buClr>
                <a:schemeClr val="dk1"/>
              </a:buClr>
              <a:buSzPts val="3000"/>
              <a:buFont typeface="Arial"/>
              <a:buNone/>
            </a:pPr>
            <a:endParaRPr sz="3000" b="1">
              <a:solidFill>
                <a:srgbClr val="000000"/>
              </a:solidFill>
            </a:endParaRPr>
          </a:p>
          <a:p>
            <a:pPr marL="0" lvl="0" indent="0" algn="ctr" rtl="0">
              <a:lnSpc>
                <a:spcPct val="80000"/>
              </a:lnSpc>
              <a:spcBef>
                <a:spcPts val="600"/>
              </a:spcBef>
              <a:spcAft>
                <a:spcPts val="0"/>
              </a:spcAft>
              <a:buClr>
                <a:schemeClr val="dk1"/>
              </a:buClr>
              <a:buSzPts val="3000"/>
              <a:buFont typeface="Arial"/>
              <a:buNone/>
            </a:pPr>
            <a:endParaRPr sz="3000" b="1">
              <a:solidFill>
                <a:srgbClr val="000000"/>
              </a:solidFill>
            </a:endParaRPr>
          </a:p>
          <a:p>
            <a:pPr marL="0" lvl="0" indent="0" algn="ctr" rtl="0">
              <a:lnSpc>
                <a:spcPct val="80000"/>
              </a:lnSpc>
              <a:spcBef>
                <a:spcPts val="600"/>
              </a:spcBef>
              <a:spcAft>
                <a:spcPts val="0"/>
              </a:spcAft>
              <a:buClr>
                <a:srgbClr val="000000"/>
              </a:buClr>
              <a:buSzPts val="3000"/>
              <a:buFont typeface="Arial"/>
              <a:buNone/>
            </a:pPr>
            <a:r>
              <a:rPr lang="en-US" sz="3000" b="1">
                <a:solidFill>
                  <a:srgbClr val="000000"/>
                </a:solidFill>
              </a:rPr>
              <a:t> Planning Workbook</a:t>
            </a:r>
            <a:endParaRPr sz="3000"/>
          </a:p>
        </p:txBody>
      </p:sp>
      <p:pic>
        <p:nvPicPr>
          <p:cNvPr id="122" name="Google Shape;122;p16"/>
          <p:cNvPicPr preferRelativeResize="0"/>
          <p:nvPr/>
        </p:nvPicPr>
        <p:blipFill rotWithShape="1">
          <a:blip r:embed="rId6">
            <a:alphaModFix/>
          </a:blip>
          <a:srcRect/>
          <a:stretch/>
        </p:blipFill>
        <p:spPr>
          <a:xfrm>
            <a:off x="3867150" y="4068002"/>
            <a:ext cx="1257300" cy="1266825"/>
          </a:xfrm>
          <a:prstGeom prst="rect">
            <a:avLst/>
          </a:prstGeom>
          <a:noFill/>
          <a:ln>
            <a:noFill/>
          </a:ln>
        </p:spPr>
      </p:pic>
      <p:sp>
        <p:nvSpPr>
          <p:cNvPr id="123" name="Google Shape;123;p1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Clr>
                <a:srgbClr val="8D8D8F"/>
              </a:buClr>
              <a:buSzPts val="1200"/>
              <a:buFont typeface="Arial"/>
              <a:buNone/>
            </a:pPr>
            <a:fld id="{00000000-1234-1234-1234-123412341234}" type="slidenum">
              <a:rPr lang="en-US" sz="1200">
                <a:solidFill>
                  <a:srgbClr val="8D8D8F"/>
                </a:solidFill>
                <a:latin typeface="Calibri"/>
                <a:ea typeface="Calibri"/>
                <a:cs typeface="Calibri"/>
                <a:sym typeface="Calibri"/>
              </a:rPr>
              <a:t>3</a:t>
            </a:fld>
            <a:endParaRPr sz="1200">
              <a:solidFill>
                <a:srgbClr val="8D8D8F"/>
              </a:solidFill>
              <a:latin typeface="Calibri"/>
              <a:ea typeface="Calibri"/>
              <a:cs typeface="Calibri"/>
              <a:sym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4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b="1">
                <a:solidFill>
                  <a:srgbClr val="B60202"/>
                </a:solidFill>
              </a:rPr>
              <a:t>ACTIVITY 2:</a:t>
            </a:r>
            <a:endParaRPr/>
          </a:p>
        </p:txBody>
      </p:sp>
      <p:sp>
        <p:nvSpPr>
          <p:cNvPr id="367" name="Google Shape;367;p42"/>
          <p:cNvSpPr txBox="1">
            <a:spLocks noGrp="1"/>
          </p:cNvSpPr>
          <p:nvPr>
            <p:ph type="body" idx="1"/>
          </p:nvPr>
        </p:nvSpPr>
        <p:spPr>
          <a:xfrm>
            <a:off x="457200" y="1744663"/>
            <a:ext cx="8229600" cy="4549775"/>
          </a:xfrm>
          <a:prstGeom prst="rect">
            <a:avLst/>
          </a:prstGeom>
          <a:noFill/>
          <a:ln>
            <a:noFill/>
          </a:ln>
        </p:spPr>
        <p:txBody>
          <a:bodyPr spcFirstLastPara="1" wrap="square" lIns="91425" tIns="45700" rIns="91425" bIns="45700" anchor="t" anchorCtr="0">
            <a:noAutofit/>
          </a:bodyPr>
          <a:lstStyle/>
          <a:p>
            <a:pPr marL="342900" lvl="0" indent="-342900" algn="l" rtl="0">
              <a:lnSpc>
                <a:spcPct val="80000"/>
              </a:lnSpc>
              <a:spcBef>
                <a:spcPts val="0"/>
              </a:spcBef>
              <a:spcAft>
                <a:spcPts val="0"/>
              </a:spcAft>
              <a:buClr>
                <a:srgbClr val="292934"/>
              </a:buClr>
              <a:buSzPts val="2700"/>
              <a:buFont typeface="Arial"/>
              <a:buNone/>
            </a:pPr>
            <a:r>
              <a:rPr lang="en-US" sz="2700">
                <a:solidFill>
                  <a:srgbClr val="292934"/>
                </a:solidFill>
              </a:rPr>
              <a:t>A) Using your workbook, provide an </a:t>
            </a:r>
            <a:r>
              <a:rPr lang="en-US" sz="2700" b="1">
                <a:solidFill>
                  <a:srgbClr val="292934"/>
                </a:solidFill>
              </a:rPr>
              <a:t>observable &amp; measurable</a:t>
            </a:r>
            <a:r>
              <a:rPr lang="en-US" sz="2700">
                <a:solidFill>
                  <a:srgbClr val="292934"/>
                </a:solidFill>
              </a:rPr>
              <a:t> definition for each behavior</a:t>
            </a:r>
            <a:endParaRPr sz="2700" u="sng">
              <a:solidFill>
                <a:srgbClr val="292934"/>
              </a:solidFill>
            </a:endParaRPr>
          </a:p>
          <a:p>
            <a:pPr marL="342900" lvl="0" indent="-342900" algn="l" rtl="0">
              <a:lnSpc>
                <a:spcPct val="80000"/>
              </a:lnSpc>
              <a:spcBef>
                <a:spcPts val="540"/>
              </a:spcBef>
              <a:spcAft>
                <a:spcPts val="0"/>
              </a:spcAft>
              <a:buClr>
                <a:schemeClr val="dk1"/>
              </a:buClr>
              <a:buSzPts val="2700"/>
              <a:buFont typeface="Arial"/>
              <a:buNone/>
            </a:pPr>
            <a:endParaRPr sz="2700" u="sng">
              <a:solidFill>
                <a:srgbClr val="292934"/>
              </a:solidFill>
            </a:endParaRPr>
          </a:p>
          <a:p>
            <a:pPr marL="342900" lvl="0" indent="-342900" algn="l" rtl="0">
              <a:lnSpc>
                <a:spcPct val="80000"/>
              </a:lnSpc>
              <a:spcBef>
                <a:spcPts val="540"/>
              </a:spcBef>
              <a:spcAft>
                <a:spcPts val="0"/>
              </a:spcAft>
              <a:buClr>
                <a:srgbClr val="292934"/>
              </a:buClr>
              <a:buSzPts val="2700"/>
              <a:buFont typeface="Arial"/>
              <a:buNone/>
            </a:pPr>
            <a:r>
              <a:rPr lang="en-US" sz="2700">
                <a:solidFill>
                  <a:srgbClr val="292934"/>
                </a:solidFill>
              </a:rPr>
              <a:t>B) Using your workbook, describe your student’s behavior</a:t>
            </a:r>
            <a:r>
              <a:rPr lang="en-US" sz="2700" i="1">
                <a:solidFill>
                  <a:srgbClr val="292934"/>
                </a:solidFill>
              </a:rPr>
              <a:t>. </a:t>
            </a:r>
            <a:r>
              <a:rPr lang="en-US" sz="2700" b="1" i="1">
                <a:solidFill>
                  <a:srgbClr val="292934"/>
                </a:solidFill>
              </a:rPr>
              <a:t>Review FBSP-Protocol, Step 1: Description of Behavior</a:t>
            </a:r>
            <a:endParaRPr/>
          </a:p>
        </p:txBody>
      </p:sp>
      <p:sp>
        <p:nvSpPr>
          <p:cNvPr id="368" name="Google Shape;368;p4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Clr>
                <a:srgbClr val="8D8D8F"/>
              </a:buClr>
              <a:buSzPts val="1200"/>
              <a:buFont typeface="Arial"/>
              <a:buNone/>
            </a:pPr>
            <a:fld id="{00000000-1234-1234-1234-123412341234}" type="slidenum">
              <a:rPr lang="en-US" sz="1200">
                <a:solidFill>
                  <a:srgbClr val="8D8D8F"/>
                </a:solidFill>
                <a:latin typeface="Calibri"/>
                <a:ea typeface="Calibri"/>
                <a:cs typeface="Calibri"/>
                <a:sym typeface="Calibri"/>
              </a:rPr>
              <a:t>30</a:t>
            </a:fld>
            <a:endParaRPr sz="1200">
              <a:solidFill>
                <a:srgbClr val="8D8D8F"/>
              </a:solidFill>
              <a:latin typeface="Calibri"/>
              <a:ea typeface="Calibri"/>
              <a:cs typeface="Calibri"/>
              <a:sym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38BFB-6CB3-47D5-B5E9-0BB719865326}"/>
              </a:ext>
            </a:extLst>
          </p:cNvPr>
          <p:cNvSpPr>
            <a:spLocks noGrp="1"/>
          </p:cNvSpPr>
          <p:nvPr>
            <p:ph type="ctrTitle"/>
          </p:nvPr>
        </p:nvSpPr>
        <p:spPr/>
        <p:txBody>
          <a:bodyPr/>
          <a:lstStyle/>
          <a:p>
            <a:r>
              <a:rPr lang="en-US" dirty="0"/>
              <a:t>Break!</a:t>
            </a:r>
          </a:p>
        </p:txBody>
      </p:sp>
      <p:sp>
        <p:nvSpPr>
          <p:cNvPr id="3" name="Subtitle 2">
            <a:extLst>
              <a:ext uri="{FF2B5EF4-FFF2-40B4-BE49-F238E27FC236}">
                <a16:creationId xmlns:a16="http://schemas.microsoft.com/office/drawing/2014/main" id="{6DEABCCF-78D3-49F8-9555-F098E731740D}"/>
              </a:ext>
            </a:extLst>
          </p:cNvPr>
          <p:cNvSpPr>
            <a:spLocks noGrp="1"/>
          </p:cNvSpPr>
          <p:nvPr>
            <p:ph type="subTitle" idx="1"/>
          </p:nvPr>
        </p:nvSpPr>
        <p:spPr/>
        <p:txBody>
          <a:bodyPr/>
          <a:lstStyle/>
          <a:p>
            <a:endParaRPr lang="en-US" dirty="0"/>
          </a:p>
        </p:txBody>
      </p:sp>
      <p:sp>
        <p:nvSpPr>
          <p:cNvPr id="4" name="Slide Number Placeholder 3">
            <a:extLst>
              <a:ext uri="{FF2B5EF4-FFF2-40B4-BE49-F238E27FC236}">
                <a16:creationId xmlns:a16="http://schemas.microsoft.com/office/drawing/2014/main" id="{9FAACFD2-F0A3-4627-B788-8FEC26FE9F4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31</a:t>
            </a:fld>
            <a:endParaRPr lang="en-US"/>
          </a:p>
        </p:txBody>
      </p:sp>
    </p:spTree>
    <p:extLst>
      <p:ext uri="{BB962C8B-B14F-4D97-AF65-F5344CB8AC3E}">
        <p14:creationId xmlns:p14="http://schemas.microsoft.com/office/powerpoint/2010/main" val="40531319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p43"/>
          <p:cNvSpPr txBox="1">
            <a:spLocks noGrp="1"/>
          </p:cNvSpPr>
          <p:nvPr>
            <p:ph type="title"/>
          </p:nvPr>
        </p:nvSpPr>
        <p:spPr>
          <a:xfrm>
            <a:off x="457200" y="274638"/>
            <a:ext cx="8229600" cy="957262"/>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b="1"/>
              <a:t>D.A.S.H.</a:t>
            </a:r>
            <a:endParaRPr/>
          </a:p>
        </p:txBody>
      </p:sp>
      <p:sp>
        <p:nvSpPr>
          <p:cNvPr id="375" name="Google Shape;375;p43"/>
          <p:cNvSpPr txBox="1">
            <a:spLocks noGrp="1"/>
          </p:cNvSpPr>
          <p:nvPr>
            <p:ph type="body" idx="1"/>
          </p:nvPr>
        </p:nvSpPr>
        <p:spPr>
          <a:xfrm>
            <a:off x="457200" y="1365250"/>
            <a:ext cx="8413750" cy="5175250"/>
          </a:xfrm>
          <a:prstGeom prst="rect">
            <a:avLst/>
          </a:prstGeom>
          <a:noFill/>
          <a:ln w="57150" cap="flat" cmpd="sng">
            <a:solidFill>
              <a:srgbClr val="008000"/>
            </a:solidFill>
            <a:prstDash val="solid"/>
            <a:round/>
            <a:headEnd type="none" w="sm" len="sm"/>
            <a:tailEnd type="none" w="sm" len="sm"/>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rgbClr val="B60202"/>
              </a:buClr>
              <a:buSzPts val="4000"/>
              <a:buFont typeface="Arial"/>
              <a:buChar char="•"/>
            </a:pPr>
            <a:r>
              <a:rPr lang="en-US" sz="4000" b="1" u="sng">
                <a:solidFill>
                  <a:srgbClr val="B60202"/>
                </a:solidFill>
              </a:rPr>
              <a:t>D</a:t>
            </a:r>
            <a:r>
              <a:rPr lang="en-US" sz="2600"/>
              <a:t>efine behavior in </a:t>
            </a:r>
            <a:r>
              <a:rPr lang="en-US" sz="2600">
                <a:solidFill>
                  <a:srgbClr val="A43925"/>
                </a:solidFill>
              </a:rPr>
              <a:t>observable</a:t>
            </a:r>
            <a:r>
              <a:rPr lang="en-US" sz="2600"/>
              <a:t> and </a:t>
            </a:r>
            <a:r>
              <a:rPr lang="en-US" sz="2600">
                <a:solidFill>
                  <a:srgbClr val="A43925"/>
                </a:solidFill>
              </a:rPr>
              <a:t>measurable</a:t>
            </a:r>
            <a:r>
              <a:rPr lang="en-US" sz="2600"/>
              <a:t> terms</a:t>
            </a:r>
            <a:endParaRPr/>
          </a:p>
          <a:p>
            <a:pPr marL="342900" lvl="0" indent="-342900" algn="l" rtl="0">
              <a:lnSpc>
                <a:spcPct val="90000"/>
              </a:lnSpc>
              <a:spcBef>
                <a:spcPts val="800"/>
              </a:spcBef>
              <a:spcAft>
                <a:spcPts val="0"/>
              </a:spcAft>
              <a:buClr>
                <a:srgbClr val="B60202"/>
              </a:buClr>
              <a:buSzPts val="4000"/>
              <a:buFont typeface="Arial"/>
              <a:buChar char="•"/>
            </a:pPr>
            <a:r>
              <a:rPr lang="en-US" sz="4000" b="1" u="sng">
                <a:solidFill>
                  <a:srgbClr val="B60202"/>
                </a:solidFill>
              </a:rPr>
              <a:t>A</a:t>
            </a:r>
            <a:r>
              <a:rPr lang="en-US" sz="2600"/>
              <a:t>sk about behavior by interviewing staff and student</a:t>
            </a:r>
            <a:endParaRPr/>
          </a:p>
          <a:p>
            <a:pPr marL="742950" lvl="1" indent="-285750" algn="l" rtl="0">
              <a:lnSpc>
                <a:spcPct val="90000"/>
              </a:lnSpc>
              <a:spcBef>
                <a:spcPts val="520"/>
              </a:spcBef>
              <a:spcAft>
                <a:spcPts val="0"/>
              </a:spcAft>
              <a:buClr>
                <a:schemeClr val="dk1"/>
              </a:buClr>
              <a:buSzPts val="2600"/>
              <a:buFont typeface="Arial"/>
              <a:buChar char="•"/>
            </a:pPr>
            <a:r>
              <a:rPr lang="en-US" sz="2600"/>
              <a:t>specify routines </a:t>
            </a:r>
            <a:r>
              <a:rPr lang="en-US" sz="2600">
                <a:solidFill>
                  <a:srgbClr val="A43925"/>
                </a:solidFill>
              </a:rPr>
              <a:t>where</a:t>
            </a:r>
            <a:r>
              <a:rPr lang="en-US" sz="2600"/>
              <a:t> &amp; </a:t>
            </a:r>
            <a:r>
              <a:rPr lang="en-US" sz="2600">
                <a:solidFill>
                  <a:srgbClr val="A43925"/>
                </a:solidFill>
              </a:rPr>
              <a:t>when</a:t>
            </a:r>
            <a:r>
              <a:rPr lang="en-US" sz="2600"/>
              <a:t> behavior occurs</a:t>
            </a:r>
            <a:endParaRPr/>
          </a:p>
          <a:p>
            <a:pPr marL="742950" lvl="1" indent="-285750" algn="l" rtl="0">
              <a:lnSpc>
                <a:spcPct val="90000"/>
              </a:lnSpc>
              <a:spcBef>
                <a:spcPts val="520"/>
              </a:spcBef>
              <a:spcAft>
                <a:spcPts val="0"/>
              </a:spcAft>
              <a:buClr>
                <a:schemeClr val="dk1"/>
              </a:buClr>
              <a:buSzPts val="2600"/>
              <a:buFont typeface="Arial"/>
              <a:buChar char="•"/>
            </a:pPr>
            <a:r>
              <a:rPr lang="en-US" sz="2600"/>
              <a:t>summarize </a:t>
            </a:r>
            <a:r>
              <a:rPr lang="en-US" sz="2600">
                <a:solidFill>
                  <a:srgbClr val="A43925"/>
                </a:solidFill>
              </a:rPr>
              <a:t>where</a:t>
            </a:r>
            <a:r>
              <a:rPr lang="en-US" sz="2600"/>
              <a:t>, </a:t>
            </a:r>
            <a:r>
              <a:rPr lang="en-US" sz="2600">
                <a:solidFill>
                  <a:srgbClr val="A43925"/>
                </a:solidFill>
              </a:rPr>
              <a:t>when</a:t>
            </a:r>
            <a:r>
              <a:rPr lang="en-US" sz="2600"/>
              <a:t>, and </a:t>
            </a:r>
            <a:r>
              <a:rPr lang="en-US" sz="2600">
                <a:solidFill>
                  <a:srgbClr val="A43925"/>
                </a:solidFill>
              </a:rPr>
              <a:t>why</a:t>
            </a:r>
            <a:r>
              <a:rPr lang="en-US" sz="2600"/>
              <a:t> behavior occurs</a:t>
            </a:r>
            <a:endParaRPr/>
          </a:p>
          <a:p>
            <a:pPr marL="342900" lvl="0" indent="-342900" algn="l" rtl="0">
              <a:lnSpc>
                <a:spcPct val="90000"/>
              </a:lnSpc>
              <a:spcBef>
                <a:spcPts val="800"/>
              </a:spcBef>
              <a:spcAft>
                <a:spcPts val="0"/>
              </a:spcAft>
              <a:buClr>
                <a:srgbClr val="B60202"/>
              </a:buClr>
              <a:buSzPts val="4000"/>
              <a:buFont typeface="Arial"/>
              <a:buChar char="•"/>
            </a:pPr>
            <a:r>
              <a:rPr lang="en-US" sz="4000" b="1" u="sng">
                <a:solidFill>
                  <a:srgbClr val="B60202"/>
                </a:solidFill>
              </a:rPr>
              <a:t>S</a:t>
            </a:r>
            <a:r>
              <a:rPr lang="en-US" sz="2600"/>
              <a:t>ee the behavior</a:t>
            </a:r>
            <a:endParaRPr/>
          </a:p>
          <a:p>
            <a:pPr marL="742950" lvl="1" indent="-285750" algn="l" rtl="0">
              <a:lnSpc>
                <a:spcPct val="90000"/>
              </a:lnSpc>
              <a:spcBef>
                <a:spcPts val="520"/>
              </a:spcBef>
              <a:spcAft>
                <a:spcPts val="0"/>
              </a:spcAft>
              <a:buClr>
                <a:srgbClr val="A43925"/>
              </a:buClr>
              <a:buSzPts val="2600"/>
              <a:buFont typeface="Arial"/>
              <a:buChar char="•"/>
            </a:pPr>
            <a:r>
              <a:rPr lang="en-US" sz="2600">
                <a:solidFill>
                  <a:srgbClr val="A43925"/>
                </a:solidFill>
              </a:rPr>
              <a:t>observe</a:t>
            </a:r>
            <a:r>
              <a:rPr lang="en-US" sz="2600"/>
              <a:t> the behavior during </a:t>
            </a:r>
            <a:r>
              <a:rPr lang="en-US" sz="2600">
                <a:solidFill>
                  <a:srgbClr val="A43925"/>
                </a:solidFill>
              </a:rPr>
              <a:t>routines</a:t>
            </a:r>
            <a:r>
              <a:rPr lang="en-US" sz="2600"/>
              <a:t> specified to verify summary from interviews</a:t>
            </a:r>
            <a:endParaRPr/>
          </a:p>
          <a:p>
            <a:pPr marL="342900" lvl="0" indent="-342900" algn="l" rtl="0">
              <a:lnSpc>
                <a:spcPct val="90000"/>
              </a:lnSpc>
              <a:spcBef>
                <a:spcPts val="800"/>
              </a:spcBef>
              <a:spcAft>
                <a:spcPts val="0"/>
              </a:spcAft>
              <a:buClr>
                <a:srgbClr val="B60202"/>
              </a:buClr>
              <a:buSzPts val="4000"/>
              <a:buFont typeface="Arial"/>
              <a:buChar char="•"/>
            </a:pPr>
            <a:r>
              <a:rPr lang="en-US" sz="4000" b="1" u="sng">
                <a:solidFill>
                  <a:srgbClr val="B60202"/>
                </a:solidFill>
              </a:rPr>
              <a:t>H</a:t>
            </a:r>
            <a:r>
              <a:rPr lang="en-US" sz="2600"/>
              <a:t>ypothesize</a:t>
            </a:r>
            <a:endParaRPr/>
          </a:p>
          <a:p>
            <a:pPr marL="742950" lvl="1" indent="-285750" algn="l" rtl="0">
              <a:lnSpc>
                <a:spcPct val="90000"/>
              </a:lnSpc>
              <a:spcBef>
                <a:spcPts val="520"/>
              </a:spcBef>
              <a:spcAft>
                <a:spcPts val="0"/>
              </a:spcAft>
              <a:buClr>
                <a:schemeClr val="dk1"/>
              </a:buClr>
              <a:buSzPts val="2600"/>
              <a:buFont typeface="Arial"/>
              <a:buChar char="•"/>
            </a:pPr>
            <a:r>
              <a:rPr lang="en-US" sz="2600"/>
              <a:t>a final summary of </a:t>
            </a:r>
            <a:r>
              <a:rPr lang="en-US" sz="2600">
                <a:solidFill>
                  <a:srgbClr val="B60202"/>
                </a:solidFill>
              </a:rPr>
              <a:t>where</a:t>
            </a:r>
            <a:r>
              <a:rPr lang="en-US" sz="2600"/>
              <a:t>, </a:t>
            </a:r>
            <a:r>
              <a:rPr lang="en-US" sz="2600">
                <a:solidFill>
                  <a:srgbClr val="B60202"/>
                </a:solidFill>
              </a:rPr>
              <a:t>when</a:t>
            </a:r>
            <a:r>
              <a:rPr lang="en-US" sz="2600"/>
              <a:t>, and </a:t>
            </a:r>
            <a:r>
              <a:rPr lang="en-US" sz="2600">
                <a:solidFill>
                  <a:srgbClr val="B60202"/>
                </a:solidFill>
              </a:rPr>
              <a:t>why</a:t>
            </a:r>
            <a:r>
              <a:rPr lang="en-US" sz="2600"/>
              <a:t> behaviors 				occur</a:t>
            </a:r>
            <a:endParaRPr/>
          </a:p>
        </p:txBody>
      </p:sp>
      <p:cxnSp>
        <p:nvCxnSpPr>
          <p:cNvPr id="376" name="Google Shape;376;p43"/>
          <p:cNvCxnSpPr/>
          <p:nvPr/>
        </p:nvCxnSpPr>
        <p:spPr>
          <a:xfrm>
            <a:off x="3279775" y="1100138"/>
            <a:ext cx="2520950" cy="0"/>
          </a:xfrm>
          <a:prstGeom prst="straightConnector1">
            <a:avLst/>
          </a:prstGeom>
          <a:noFill/>
          <a:ln w="57150" cap="flat" cmpd="sng">
            <a:solidFill>
              <a:srgbClr val="006301"/>
            </a:solidFill>
            <a:prstDash val="solid"/>
            <a:round/>
            <a:headEnd type="none" w="med" len="med"/>
            <a:tailEnd type="none" w="med" len="med"/>
          </a:ln>
          <a:effectLst>
            <a:outerShdw blurRad="40000" dist="20000" dir="5400000" rotWithShape="0">
              <a:srgbClr val="808080">
                <a:alpha val="37647"/>
              </a:srgbClr>
            </a:outerShdw>
          </a:effectLst>
        </p:spPr>
      </p:cxnSp>
      <p:sp>
        <p:nvSpPr>
          <p:cNvPr id="377" name="Google Shape;377;p4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Clr>
                <a:srgbClr val="8D8D8F"/>
              </a:buClr>
              <a:buSzPts val="1200"/>
              <a:buFont typeface="Arial"/>
              <a:buNone/>
            </a:pPr>
            <a:fld id="{00000000-1234-1234-1234-123412341234}" type="slidenum">
              <a:rPr lang="en-US" sz="1200">
                <a:solidFill>
                  <a:srgbClr val="8D8D8F"/>
                </a:solidFill>
                <a:latin typeface="Calibri"/>
                <a:ea typeface="Calibri"/>
                <a:cs typeface="Calibri"/>
                <a:sym typeface="Calibri"/>
              </a:rPr>
              <a:t>32</a:t>
            </a:fld>
            <a:endParaRPr sz="1200">
              <a:solidFill>
                <a:srgbClr val="8D8D8F"/>
              </a:solidFill>
              <a:latin typeface="Calibri"/>
              <a:ea typeface="Calibri"/>
              <a:cs typeface="Calibri"/>
              <a:sym typeface="Calibri"/>
            </a:endParaRPr>
          </a:p>
        </p:txBody>
      </p:sp>
      <p:sp>
        <p:nvSpPr>
          <p:cNvPr id="378" name="Google Shape;378;p43"/>
          <p:cNvSpPr/>
          <p:nvPr/>
        </p:nvSpPr>
        <p:spPr>
          <a:xfrm rot="1524153">
            <a:off x="1355725" y="376238"/>
            <a:ext cx="644525" cy="1928812"/>
          </a:xfrm>
          <a:prstGeom prst="downArrow">
            <a:avLst>
              <a:gd name="adj1" fmla="val 50000"/>
              <a:gd name="adj2" fmla="val 50002"/>
            </a:avLst>
          </a:prstGeom>
          <a:solidFill>
            <a:srgbClr val="008000"/>
          </a:solidFill>
          <a:ln w="9525" cap="flat" cmpd="sng">
            <a:solidFill>
              <a:srgbClr val="FFC500"/>
            </a:solidFill>
            <a:prstDash val="solid"/>
            <a:miter lim="800000"/>
            <a:headEnd type="none" w="sm" len="sm"/>
            <a:tailEnd type="none" w="sm" len="sm"/>
          </a:ln>
          <a:effectLst>
            <a:outerShdw blurRad="40000" dist="23000" dir="5400000" rotWithShape="0">
              <a:srgbClr val="80808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Arial"/>
              <a:buNone/>
            </a:pPr>
            <a:endParaRPr sz="1800">
              <a:solidFill>
                <a:srgbClr val="FFFFFF"/>
              </a:solidFill>
              <a:latin typeface="Calibri"/>
              <a:ea typeface="Calibri"/>
              <a:cs typeface="Calibri"/>
              <a:sym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p44"/>
          <p:cNvSpPr txBox="1">
            <a:spLocks noGrp="1"/>
          </p:cNvSpPr>
          <p:nvPr>
            <p:ph type="title"/>
          </p:nvPr>
        </p:nvSpPr>
        <p:spPr>
          <a:xfrm>
            <a:off x="457200" y="977900"/>
            <a:ext cx="8229600" cy="41021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6600" b="1" u="sng">
                <a:solidFill>
                  <a:srgbClr val="B60202"/>
                </a:solidFill>
              </a:rPr>
              <a:t>A</a:t>
            </a:r>
            <a:r>
              <a:rPr lang="en-US" b="1">
                <a:solidFill>
                  <a:srgbClr val="B60202"/>
                </a:solidFill>
              </a:rPr>
              <a:t>sking</a:t>
            </a:r>
            <a:br>
              <a:rPr lang="en-US" b="1">
                <a:solidFill>
                  <a:srgbClr val="B60202"/>
                </a:solidFill>
              </a:rPr>
            </a:br>
            <a:r>
              <a:rPr lang="en-US" b="1">
                <a:solidFill>
                  <a:srgbClr val="B60202"/>
                </a:solidFill>
              </a:rPr>
              <a:t>About When, Where, and Why</a:t>
            </a:r>
            <a:br>
              <a:rPr lang="en-US" b="1">
                <a:solidFill>
                  <a:srgbClr val="B60202"/>
                </a:solidFill>
              </a:rPr>
            </a:br>
            <a:r>
              <a:rPr lang="en-US" b="1">
                <a:solidFill>
                  <a:srgbClr val="B60202"/>
                </a:solidFill>
              </a:rPr>
              <a:t>the Behavior Occurs</a:t>
            </a:r>
            <a:endParaRPr/>
          </a:p>
        </p:txBody>
      </p:sp>
      <p:sp>
        <p:nvSpPr>
          <p:cNvPr id="385" name="Google Shape;385;p4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Clr>
                <a:srgbClr val="8D8D8F"/>
              </a:buClr>
              <a:buSzPts val="1200"/>
              <a:buFont typeface="Arial"/>
              <a:buNone/>
            </a:pPr>
            <a:fld id="{00000000-1234-1234-1234-123412341234}" type="slidenum">
              <a:rPr lang="en-US" sz="1200">
                <a:solidFill>
                  <a:srgbClr val="8D8D8F"/>
                </a:solidFill>
                <a:latin typeface="Calibri"/>
                <a:ea typeface="Calibri"/>
                <a:cs typeface="Calibri"/>
                <a:sym typeface="Calibri"/>
              </a:rPr>
              <a:t>33</a:t>
            </a:fld>
            <a:endParaRPr sz="1200">
              <a:solidFill>
                <a:srgbClr val="8D8D8F"/>
              </a:solidFill>
              <a:latin typeface="Calibri"/>
              <a:ea typeface="Calibri"/>
              <a:cs typeface="Calibri"/>
              <a:sym typeface="Calibri"/>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Google Shape;391;p45"/>
          <p:cNvSpPr txBox="1">
            <a:spLocks noGrp="1"/>
          </p:cNvSpPr>
          <p:nvPr>
            <p:ph type="title" idx="4294967295"/>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br>
              <a:rPr lang="en-US" sz="4000" b="1"/>
            </a:br>
            <a:br>
              <a:rPr lang="en-US" sz="4000" b="1"/>
            </a:br>
            <a:br>
              <a:rPr lang="en-US" sz="4000" b="1"/>
            </a:br>
            <a:r>
              <a:rPr lang="en-US" sz="4000" b="1"/>
              <a:t>Once you have </a:t>
            </a:r>
            <a:br>
              <a:rPr lang="en-US" sz="4000" b="1"/>
            </a:br>
            <a:r>
              <a:rPr lang="en-US" sz="4000" b="1"/>
              <a:t>defined the problem behavior…</a:t>
            </a:r>
            <a:br>
              <a:rPr lang="en-US" sz="4000" b="1"/>
            </a:br>
            <a:br>
              <a:rPr lang="en-US" sz="2500" b="1"/>
            </a:br>
            <a:r>
              <a:rPr lang="en-US" sz="4000" b="1"/>
              <a:t>THEN</a:t>
            </a:r>
            <a:r>
              <a:rPr lang="en-US" sz="4000"/>
              <a:t>: </a:t>
            </a:r>
            <a:r>
              <a:rPr lang="en-US" sz="4000" b="1" u="sng">
                <a:solidFill>
                  <a:srgbClr val="FF0000"/>
                </a:solidFill>
              </a:rPr>
              <a:t>Where &amp; When</a:t>
            </a:r>
            <a:r>
              <a:rPr lang="en-US" sz="4000" b="1">
                <a:solidFill>
                  <a:srgbClr val="FF0000"/>
                </a:solidFill>
              </a:rPr>
              <a:t> </a:t>
            </a:r>
            <a:r>
              <a:rPr lang="en-US" sz="4000"/>
              <a:t>does the behavior occur? </a:t>
            </a:r>
            <a:br>
              <a:rPr lang="en-US" sz="4000"/>
            </a:br>
            <a:endParaRPr sz="4000"/>
          </a:p>
        </p:txBody>
      </p:sp>
      <p:sp>
        <p:nvSpPr>
          <p:cNvPr id="392" name="Google Shape;392;p45"/>
          <p:cNvSpPr txBox="1"/>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Clr>
                <a:schemeClr val="dk1"/>
              </a:buClr>
              <a:buSzPts val="1200"/>
              <a:buFont typeface="Arial"/>
              <a:buNone/>
            </a:pPr>
            <a:endParaRPr sz="1200">
              <a:solidFill>
                <a:srgbClr val="898989"/>
              </a:solidFill>
              <a:latin typeface="Calibri"/>
              <a:ea typeface="Calibri"/>
              <a:cs typeface="Calibri"/>
              <a:sym typeface="Calibri"/>
            </a:endParaRPr>
          </a:p>
        </p:txBody>
      </p:sp>
      <p:sp>
        <p:nvSpPr>
          <p:cNvPr id="393" name="Google Shape;393;p45"/>
          <p:cNvSpPr/>
          <p:nvPr/>
        </p:nvSpPr>
        <p:spPr>
          <a:xfrm>
            <a:off x="381000" y="3937000"/>
            <a:ext cx="2438400" cy="1905000"/>
          </a:xfrm>
          <a:prstGeom prst="rect">
            <a:avLst/>
          </a:prstGeom>
          <a:solidFill>
            <a:srgbClr val="E9910C"/>
          </a:solidFill>
          <a:ln w="25400" cap="flat" cmpd="sng">
            <a:solidFill>
              <a:srgbClr val="6B766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b="1">
                <a:solidFill>
                  <a:srgbClr val="FFFFFF"/>
                </a:solidFill>
                <a:latin typeface="Calibri"/>
                <a:ea typeface="Calibri"/>
                <a:cs typeface="Calibri"/>
                <a:sym typeface="Calibri"/>
              </a:rPr>
              <a:t>2</a:t>
            </a:r>
            <a:endParaRPr/>
          </a:p>
          <a:p>
            <a:pPr marL="0" marR="0" lvl="0" indent="0" algn="ctr" rtl="0">
              <a:spcBef>
                <a:spcPts val="0"/>
              </a:spcBef>
              <a:spcAft>
                <a:spcPts val="0"/>
              </a:spcAft>
              <a:buNone/>
            </a:pPr>
            <a:endParaRPr sz="1800">
              <a:solidFill>
                <a:srgbClr val="FFFFFF"/>
              </a:solidFill>
              <a:latin typeface="Calibri"/>
              <a:ea typeface="Calibri"/>
              <a:cs typeface="Calibri"/>
              <a:sym typeface="Calibri"/>
            </a:endParaRPr>
          </a:p>
          <a:p>
            <a:pPr marL="0" marR="0" lvl="0" indent="0" algn="ctr" rtl="0">
              <a:spcBef>
                <a:spcPts val="0"/>
              </a:spcBef>
              <a:spcAft>
                <a:spcPts val="0"/>
              </a:spcAft>
              <a:buNone/>
            </a:pPr>
            <a:r>
              <a:rPr lang="en-US" sz="1900" b="1">
                <a:solidFill>
                  <a:srgbClr val="FFFFFF"/>
                </a:solidFill>
                <a:latin typeface="Calibri"/>
                <a:ea typeface="Calibri"/>
                <a:cs typeface="Calibri"/>
                <a:sym typeface="Calibri"/>
              </a:rPr>
              <a:t>Antecedents/Triggers</a:t>
            </a:r>
            <a:endParaRPr sz="1900">
              <a:solidFill>
                <a:srgbClr val="FFFFFF"/>
              </a:solidFill>
              <a:latin typeface="Calibri"/>
              <a:ea typeface="Calibri"/>
              <a:cs typeface="Calibri"/>
              <a:sym typeface="Calibri"/>
            </a:endParaRPr>
          </a:p>
          <a:p>
            <a:pPr marL="0" marR="0" lvl="0" indent="0" algn="ctr" rtl="0">
              <a:spcBef>
                <a:spcPts val="0"/>
              </a:spcBef>
              <a:spcAft>
                <a:spcPts val="0"/>
              </a:spcAft>
              <a:buNone/>
            </a:pPr>
            <a:r>
              <a:rPr lang="en-US" sz="1800">
                <a:solidFill>
                  <a:srgbClr val="FFFFFF"/>
                </a:solidFill>
                <a:latin typeface="Calibri"/>
                <a:ea typeface="Calibri"/>
                <a:cs typeface="Calibri"/>
                <a:sym typeface="Calibri"/>
              </a:rPr>
              <a:t> </a:t>
            </a:r>
            <a:endParaRPr/>
          </a:p>
          <a:p>
            <a:pPr marL="0" marR="0" lvl="0" indent="0" algn="l" rtl="0">
              <a:spcBef>
                <a:spcPts val="0"/>
              </a:spcBef>
              <a:spcAft>
                <a:spcPts val="0"/>
              </a:spcAft>
              <a:buNone/>
            </a:pPr>
            <a:r>
              <a:rPr lang="en-US" sz="1800">
                <a:solidFill>
                  <a:srgbClr val="FFFFFF"/>
                </a:solidFill>
                <a:latin typeface="Calibri"/>
                <a:ea typeface="Calibri"/>
                <a:cs typeface="Calibri"/>
                <a:sym typeface="Calibri"/>
              </a:rPr>
              <a:t>When _____happens….</a:t>
            </a:r>
            <a:r>
              <a:rPr lang="en-US" sz="1800">
                <a:solidFill>
                  <a:srgbClr val="000000"/>
                </a:solidFill>
                <a:latin typeface="Calibri"/>
                <a:ea typeface="Calibri"/>
                <a:cs typeface="Calibri"/>
                <a:sym typeface="Calibri"/>
              </a:rPr>
              <a:t> </a:t>
            </a:r>
            <a:endParaRPr/>
          </a:p>
        </p:txBody>
      </p:sp>
      <p:sp>
        <p:nvSpPr>
          <p:cNvPr id="394" name="Google Shape;394;p45"/>
          <p:cNvSpPr/>
          <p:nvPr/>
        </p:nvSpPr>
        <p:spPr>
          <a:xfrm>
            <a:off x="3200400" y="3937000"/>
            <a:ext cx="2743200" cy="1905000"/>
          </a:xfrm>
          <a:prstGeom prst="rect">
            <a:avLst/>
          </a:prstGeom>
          <a:solidFill>
            <a:srgbClr val="006301"/>
          </a:solidFill>
          <a:ln w="25400" cap="flat" cmpd="sng">
            <a:solidFill>
              <a:srgbClr val="6B766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b="1">
                <a:solidFill>
                  <a:srgbClr val="FFFFFF"/>
                </a:solidFill>
                <a:latin typeface="Calibri"/>
                <a:ea typeface="Calibri"/>
                <a:cs typeface="Calibri"/>
                <a:sym typeface="Calibri"/>
              </a:rPr>
              <a:t>1  </a:t>
            </a:r>
            <a:endParaRPr/>
          </a:p>
          <a:p>
            <a:pPr marL="0" marR="0" lvl="0" indent="0" algn="ctr" rtl="0">
              <a:spcBef>
                <a:spcPts val="0"/>
              </a:spcBef>
              <a:spcAft>
                <a:spcPts val="0"/>
              </a:spcAft>
              <a:buNone/>
            </a:pPr>
            <a:endParaRPr sz="1800">
              <a:solidFill>
                <a:srgbClr val="FFFFFF"/>
              </a:solidFill>
              <a:latin typeface="Calibri"/>
              <a:ea typeface="Calibri"/>
              <a:cs typeface="Calibri"/>
              <a:sym typeface="Calibri"/>
            </a:endParaRPr>
          </a:p>
          <a:p>
            <a:pPr marL="0" marR="0" lvl="0" indent="0" algn="ctr" rtl="0">
              <a:spcBef>
                <a:spcPts val="0"/>
              </a:spcBef>
              <a:spcAft>
                <a:spcPts val="0"/>
              </a:spcAft>
              <a:buNone/>
            </a:pPr>
            <a:r>
              <a:rPr lang="en-US" sz="2000" b="1">
                <a:solidFill>
                  <a:srgbClr val="FFFFFF"/>
                </a:solidFill>
                <a:latin typeface="Calibri"/>
                <a:ea typeface="Calibri"/>
                <a:cs typeface="Calibri"/>
                <a:sym typeface="Calibri"/>
              </a:rPr>
              <a:t>Behavior:</a:t>
            </a:r>
            <a:endParaRPr/>
          </a:p>
          <a:p>
            <a:pPr marL="0" marR="0" lvl="0" indent="0" algn="ctr" rtl="0">
              <a:spcBef>
                <a:spcPts val="0"/>
              </a:spcBef>
              <a:spcAft>
                <a:spcPts val="0"/>
              </a:spcAft>
              <a:buNone/>
            </a:pPr>
            <a:endParaRPr sz="1800">
              <a:solidFill>
                <a:srgbClr val="FFFFFF"/>
              </a:solidFill>
              <a:latin typeface="Calibri"/>
              <a:ea typeface="Calibri"/>
              <a:cs typeface="Calibri"/>
              <a:sym typeface="Calibri"/>
            </a:endParaRPr>
          </a:p>
          <a:p>
            <a:pPr marL="0" marR="0" lvl="0" indent="0" algn="ctr" rtl="0">
              <a:spcBef>
                <a:spcPts val="0"/>
              </a:spcBef>
              <a:spcAft>
                <a:spcPts val="0"/>
              </a:spcAft>
              <a:buNone/>
            </a:pPr>
            <a:endParaRPr sz="1800">
              <a:solidFill>
                <a:srgbClr val="FFFFFF"/>
              </a:solidFill>
              <a:latin typeface="Calibri"/>
              <a:ea typeface="Calibri"/>
              <a:cs typeface="Calibri"/>
              <a:sym typeface="Calibri"/>
            </a:endParaRPr>
          </a:p>
          <a:p>
            <a:pPr marL="0" marR="0" lvl="0" indent="0" algn="ctr" rtl="0">
              <a:spcBef>
                <a:spcPts val="0"/>
              </a:spcBef>
              <a:spcAft>
                <a:spcPts val="0"/>
              </a:spcAft>
              <a:buNone/>
            </a:pPr>
            <a:r>
              <a:rPr lang="en-US" sz="1800" b="1">
                <a:solidFill>
                  <a:srgbClr val="FFFFFF"/>
                </a:solidFill>
                <a:latin typeface="Calibri"/>
                <a:ea typeface="Calibri"/>
                <a:cs typeface="Calibri"/>
                <a:sym typeface="Calibri"/>
              </a:rPr>
              <a:t>the student does (what)__</a:t>
            </a:r>
            <a:endParaRPr/>
          </a:p>
        </p:txBody>
      </p:sp>
      <p:sp>
        <p:nvSpPr>
          <p:cNvPr id="395" name="Google Shape;395;p45"/>
          <p:cNvSpPr/>
          <p:nvPr/>
        </p:nvSpPr>
        <p:spPr>
          <a:xfrm>
            <a:off x="6248400" y="3937000"/>
            <a:ext cx="2590800" cy="1905000"/>
          </a:xfrm>
          <a:prstGeom prst="rect">
            <a:avLst/>
          </a:prstGeom>
          <a:solidFill>
            <a:srgbClr val="B60202"/>
          </a:solidFill>
          <a:ln w="25400" cap="flat" cmpd="sng">
            <a:solidFill>
              <a:srgbClr val="6B766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000" b="1">
              <a:solidFill>
                <a:srgbClr val="FFFFFF"/>
              </a:solidFill>
              <a:latin typeface="Calibri"/>
              <a:ea typeface="Calibri"/>
              <a:cs typeface="Calibri"/>
              <a:sym typeface="Calibri"/>
            </a:endParaRPr>
          </a:p>
          <a:p>
            <a:pPr marL="0" marR="0" lvl="0" indent="0" algn="ctr" rtl="0">
              <a:spcBef>
                <a:spcPts val="0"/>
              </a:spcBef>
              <a:spcAft>
                <a:spcPts val="0"/>
              </a:spcAft>
              <a:buNone/>
            </a:pPr>
            <a:r>
              <a:rPr lang="en-US" sz="3200" b="1">
                <a:solidFill>
                  <a:srgbClr val="FFFFFF"/>
                </a:solidFill>
                <a:latin typeface="Calibri"/>
                <a:ea typeface="Calibri"/>
                <a:cs typeface="Calibri"/>
                <a:sym typeface="Calibri"/>
              </a:rPr>
              <a:t>3</a:t>
            </a:r>
            <a:endParaRPr/>
          </a:p>
          <a:p>
            <a:pPr marL="0" marR="0" lvl="0" indent="0" algn="ctr" rtl="0">
              <a:spcBef>
                <a:spcPts val="0"/>
              </a:spcBef>
              <a:spcAft>
                <a:spcPts val="0"/>
              </a:spcAft>
              <a:buNone/>
            </a:pPr>
            <a:endParaRPr sz="1200">
              <a:solidFill>
                <a:srgbClr val="FFFFFF"/>
              </a:solidFill>
              <a:latin typeface="Calibri"/>
              <a:ea typeface="Calibri"/>
              <a:cs typeface="Calibri"/>
              <a:sym typeface="Calibri"/>
            </a:endParaRPr>
          </a:p>
          <a:p>
            <a:pPr marL="0" marR="0" lvl="0" indent="0" algn="ctr" rtl="0">
              <a:spcBef>
                <a:spcPts val="0"/>
              </a:spcBef>
              <a:spcAft>
                <a:spcPts val="0"/>
              </a:spcAft>
              <a:buNone/>
            </a:pPr>
            <a:endParaRPr sz="1200">
              <a:solidFill>
                <a:srgbClr val="FFFFFF"/>
              </a:solidFill>
              <a:latin typeface="Calibri"/>
              <a:ea typeface="Calibri"/>
              <a:cs typeface="Calibri"/>
              <a:sym typeface="Calibri"/>
            </a:endParaRPr>
          </a:p>
          <a:p>
            <a:pPr marL="0" marR="0" lvl="0" indent="0" algn="ctr" rtl="0">
              <a:spcBef>
                <a:spcPts val="0"/>
              </a:spcBef>
              <a:spcAft>
                <a:spcPts val="0"/>
              </a:spcAft>
              <a:buNone/>
            </a:pPr>
            <a:r>
              <a:rPr lang="en-US" sz="1900" b="1">
                <a:solidFill>
                  <a:srgbClr val="FFFFFF"/>
                </a:solidFill>
                <a:latin typeface="Calibri"/>
                <a:ea typeface="Calibri"/>
                <a:cs typeface="Calibri"/>
                <a:sym typeface="Calibri"/>
              </a:rPr>
              <a:t>Consequence/Function</a:t>
            </a:r>
            <a:endParaRPr sz="1800">
              <a:solidFill>
                <a:srgbClr val="FFFFFF"/>
              </a:solidFill>
              <a:latin typeface="Calibri"/>
              <a:ea typeface="Calibri"/>
              <a:cs typeface="Calibri"/>
              <a:sym typeface="Calibri"/>
            </a:endParaRPr>
          </a:p>
          <a:p>
            <a:pPr marL="0" marR="0" lvl="0" indent="0" algn="ctr" rtl="0">
              <a:spcBef>
                <a:spcPts val="0"/>
              </a:spcBef>
              <a:spcAft>
                <a:spcPts val="0"/>
              </a:spcAft>
              <a:buNone/>
            </a:pPr>
            <a:endParaRPr sz="1800">
              <a:solidFill>
                <a:srgbClr val="FFFFFF"/>
              </a:solidFill>
              <a:latin typeface="Calibri"/>
              <a:ea typeface="Calibri"/>
              <a:cs typeface="Calibri"/>
              <a:sym typeface="Calibri"/>
            </a:endParaRPr>
          </a:p>
          <a:p>
            <a:pPr marL="0" marR="0" lvl="0" indent="0" algn="ctr" rtl="0">
              <a:spcBef>
                <a:spcPts val="0"/>
              </a:spcBef>
              <a:spcAft>
                <a:spcPts val="0"/>
              </a:spcAft>
              <a:buNone/>
            </a:pPr>
            <a:r>
              <a:rPr lang="en-US" sz="1800" b="1">
                <a:solidFill>
                  <a:srgbClr val="FFFFFF"/>
                </a:solidFill>
                <a:latin typeface="Calibri"/>
                <a:ea typeface="Calibri"/>
                <a:cs typeface="Calibri"/>
                <a:sym typeface="Calibri"/>
              </a:rPr>
              <a:t>..and as a result ______ </a:t>
            </a:r>
            <a:endParaRPr/>
          </a:p>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396" name="Google Shape;396;p45"/>
          <p:cNvSpPr/>
          <p:nvPr/>
        </p:nvSpPr>
        <p:spPr>
          <a:xfrm>
            <a:off x="2743200" y="4826000"/>
            <a:ext cx="457200" cy="254000"/>
          </a:xfrm>
          <a:prstGeom prst="rightArrow">
            <a:avLst>
              <a:gd name="adj1" fmla="val 50000"/>
              <a:gd name="adj2" fmla="val 50000"/>
            </a:avLst>
          </a:prstGeom>
          <a:solidFill>
            <a:srgbClr val="008000"/>
          </a:solidFill>
          <a:ln w="25400" cap="flat" cmpd="sng">
            <a:solidFill>
              <a:srgbClr val="FFD95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397" name="Google Shape;397;p45"/>
          <p:cNvSpPr/>
          <p:nvPr/>
        </p:nvSpPr>
        <p:spPr>
          <a:xfrm>
            <a:off x="5943600" y="4826000"/>
            <a:ext cx="457200" cy="254000"/>
          </a:xfrm>
          <a:prstGeom prst="rightArrow">
            <a:avLst>
              <a:gd name="adj1" fmla="val 50000"/>
              <a:gd name="adj2" fmla="val 50000"/>
            </a:avLst>
          </a:prstGeom>
          <a:solidFill>
            <a:srgbClr val="008000"/>
          </a:solidFill>
          <a:ln w="25400" cap="flat" cmpd="sng">
            <a:solidFill>
              <a:srgbClr val="FFD95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398" name="Google Shape;398;p45"/>
          <p:cNvSpPr/>
          <p:nvPr/>
        </p:nvSpPr>
        <p:spPr>
          <a:xfrm>
            <a:off x="1231900" y="2946400"/>
            <a:ext cx="685800" cy="990600"/>
          </a:xfrm>
          <a:prstGeom prst="downArrow">
            <a:avLst>
              <a:gd name="adj1" fmla="val 50000"/>
              <a:gd name="adj2" fmla="val 50000"/>
            </a:avLst>
          </a:prstGeom>
          <a:solidFill>
            <a:srgbClr val="40BC56"/>
          </a:solidFill>
          <a:ln w="25400" cap="flat" cmpd="sng">
            <a:solidFill>
              <a:srgbClr val="6B766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399" name="Google Shape;399;p4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Clr>
                <a:srgbClr val="8D8D8F"/>
              </a:buClr>
              <a:buSzPts val="1200"/>
              <a:buFont typeface="Arial"/>
              <a:buNone/>
            </a:pPr>
            <a:fld id="{00000000-1234-1234-1234-123412341234}" type="slidenum">
              <a:rPr lang="en-US" sz="1200">
                <a:solidFill>
                  <a:srgbClr val="8D8D8F"/>
                </a:solidFill>
                <a:latin typeface="Calibri"/>
                <a:ea typeface="Calibri"/>
                <a:cs typeface="Calibri"/>
                <a:sym typeface="Calibri"/>
              </a:rPr>
              <a:t>34</a:t>
            </a:fld>
            <a:endParaRPr sz="1200">
              <a:solidFill>
                <a:srgbClr val="8D8D8F"/>
              </a:solidFill>
              <a:latin typeface="Calibri"/>
              <a:ea typeface="Calibri"/>
              <a:cs typeface="Calibri"/>
              <a:sym typeface="Calibri"/>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Google Shape;405;p4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3959" b="1" dirty="0"/>
              <a:t>WHERE and WHEN Does </a:t>
            </a:r>
            <a:br>
              <a:rPr lang="en-US" sz="3959" b="1" dirty="0"/>
            </a:br>
            <a:r>
              <a:rPr lang="en-US" sz="3959" b="1" dirty="0"/>
              <a:t>the Behavior Occur?</a:t>
            </a:r>
            <a:endParaRPr dirty="0"/>
          </a:p>
        </p:txBody>
      </p:sp>
      <p:sp>
        <p:nvSpPr>
          <p:cNvPr id="406" name="Google Shape;406;p46"/>
          <p:cNvSpPr txBox="1">
            <a:spLocks noGrp="1"/>
          </p:cNvSpPr>
          <p:nvPr>
            <p:ph type="body" idx="1"/>
          </p:nvPr>
        </p:nvSpPr>
        <p:spPr>
          <a:xfrm>
            <a:off x="457200" y="1800225"/>
            <a:ext cx="8229600" cy="4683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B60202"/>
              </a:buClr>
              <a:buSzPts val="3200"/>
              <a:buFont typeface="Arial"/>
              <a:buNone/>
            </a:pPr>
            <a:r>
              <a:rPr lang="en-US" b="1" dirty="0">
                <a:solidFill>
                  <a:srgbClr val="B60202"/>
                </a:solidFill>
              </a:rPr>
              <a:t>Where  &amp; When </a:t>
            </a:r>
            <a:endParaRPr dirty="0"/>
          </a:p>
          <a:p>
            <a:pPr marL="0" lvl="0" indent="0" algn="l" rtl="0">
              <a:spcBef>
                <a:spcPts val="640"/>
              </a:spcBef>
              <a:spcAft>
                <a:spcPts val="0"/>
              </a:spcAft>
              <a:buClr>
                <a:schemeClr val="dk1"/>
              </a:buClr>
              <a:buSzPts val="3200"/>
              <a:buFont typeface="Arial"/>
              <a:buNone/>
            </a:pPr>
            <a:r>
              <a:rPr lang="en-US" b="1" i="1" dirty="0"/>
              <a:t>Routines </a:t>
            </a:r>
            <a:r>
              <a:rPr lang="en-US" dirty="0"/>
              <a:t>when the behavior is most likely to occur</a:t>
            </a:r>
            <a:endParaRPr dirty="0"/>
          </a:p>
          <a:p>
            <a:pPr marL="0" lvl="0" indent="0" algn="l" rtl="0">
              <a:spcBef>
                <a:spcPts val="640"/>
              </a:spcBef>
              <a:spcAft>
                <a:spcPts val="0"/>
              </a:spcAft>
              <a:buClr>
                <a:schemeClr val="dk1"/>
              </a:buClr>
              <a:buSzPts val="3200"/>
              <a:buFont typeface="Arial"/>
              <a:buNone/>
            </a:pPr>
            <a:r>
              <a:rPr lang="en-US" dirty="0"/>
              <a:t>	</a:t>
            </a:r>
            <a:r>
              <a:rPr lang="en-US" sz="2800" dirty="0"/>
              <a:t>Examples: during math class, gym, lunch, recess</a:t>
            </a:r>
            <a:endParaRPr dirty="0"/>
          </a:p>
          <a:p>
            <a:pPr marL="0" lvl="0" indent="0" algn="l" rtl="0">
              <a:spcBef>
                <a:spcPts val="320"/>
              </a:spcBef>
              <a:spcAft>
                <a:spcPts val="0"/>
              </a:spcAft>
              <a:buClr>
                <a:schemeClr val="dk1"/>
              </a:buClr>
              <a:buSzPts val="1600"/>
              <a:buFont typeface="Arial"/>
              <a:buNone/>
            </a:pPr>
            <a:endParaRPr sz="1600" dirty="0"/>
          </a:p>
          <a:p>
            <a:pPr marL="0" lvl="0" indent="0" algn="l" rtl="0">
              <a:spcBef>
                <a:spcPts val="640"/>
              </a:spcBef>
              <a:spcAft>
                <a:spcPts val="0"/>
              </a:spcAft>
              <a:buClr>
                <a:schemeClr val="dk1"/>
              </a:buClr>
              <a:buSzPts val="3200"/>
              <a:buFont typeface="Arial"/>
              <a:buNone/>
            </a:pPr>
            <a:r>
              <a:rPr lang="en-US" dirty="0"/>
              <a:t>Specific events (or </a:t>
            </a:r>
            <a:r>
              <a:rPr lang="en-US" b="1" i="1" dirty="0"/>
              <a:t>antecedents</a:t>
            </a:r>
            <a:r>
              <a:rPr lang="en-US" dirty="0"/>
              <a:t>) within a routine that immediately precede the behavior</a:t>
            </a:r>
            <a:endParaRPr dirty="0"/>
          </a:p>
          <a:p>
            <a:pPr marL="0" lvl="0" indent="0" algn="l" rtl="0">
              <a:spcBef>
                <a:spcPts val="640"/>
              </a:spcBef>
              <a:spcAft>
                <a:spcPts val="0"/>
              </a:spcAft>
              <a:buClr>
                <a:schemeClr val="dk1"/>
              </a:buClr>
              <a:buSzPts val="3200"/>
              <a:buFont typeface="Arial"/>
              <a:buNone/>
            </a:pPr>
            <a:r>
              <a:rPr lang="en-US" dirty="0"/>
              <a:t>	</a:t>
            </a:r>
            <a:r>
              <a:rPr lang="en-US" sz="2800" dirty="0"/>
              <a:t>Examples: when given double-digit addition; 	when given directions by a peer</a:t>
            </a:r>
            <a:endParaRPr dirty="0"/>
          </a:p>
        </p:txBody>
      </p:sp>
      <p:sp>
        <p:nvSpPr>
          <p:cNvPr id="407" name="Google Shape;407;p4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Clr>
                <a:srgbClr val="8D8D8F"/>
              </a:buClr>
              <a:buSzPts val="1200"/>
              <a:buFont typeface="Arial"/>
              <a:buNone/>
            </a:pPr>
            <a:fld id="{00000000-1234-1234-1234-123412341234}" type="slidenum">
              <a:rPr lang="en-US" sz="1200">
                <a:solidFill>
                  <a:srgbClr val="8D8D8F"/>
                </a:solidFill>
                <a:latin typeface="Calibri"/>
                <a:ea typeface="Calibri"/>
                <a:cs typeface="Calibri"/>
                <a:sym typeface="Calibri"/>
              </a:rPr>
              <a:t>35</a:t>
            </a:fld>
            <a:endParaRPr sz="1200">
              <a:solidFill>
                <a:srgbClr val="8D8D8F"/>
              </a:solidFill>
              <a:latin typeface="Calibri"/>
              <a:ea typeface="Calibri"/>
              <a:cs typeface="Calibri"/>
              <a:sym typeface="Calibri"/>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Google Shape;412;p47"/>
          <p:cNvSpPr txBox="1">
            <a:spLocks noGrp="1"/>
          </p:cNvSpPr>
          <p:nvPr>
            <p:ph type="title"/>
          </p:nvPr>
        </p:nvSpPr>
        <p:spPr>
          <a:xfrm>
            <a:off x="457200" y="274638"/>
            <a:ext cx="84582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4000" b="1">
                <a:latin typeface="Arial"/>
                <a:ea typeface="Arial"/>
                <a:cs typeface="Arial"/>
                <a:sym typeface="Arial"/>
              </a:rPr>
              <a:t>Identifying Antecedents</a:t>
            </a:r>
            <a:endParaRPr sz="3200" b="1"/>
          </a:p>
        </p:txBody>
      </p:sp>
      <p:sp>
        <p:nvSpPr>
          <p:cNvPr id="413" name="Google Shape;413;p47"/>
          <p:cNvSpPr txBox="1">
            <a:spLocks noGrp="1"/>
          </p:cNvSpPr>
          <p:nvPr>
            <p:ph type="body" idx="1"/>
          </p:nvPr>
        </p:nvSpPr>
        <p:spPr>
          <a:xfrm>
            <a:off x="457200" y="1600200"/>
            <a:ext cx="8229600" cy="4800600"/>
          </a:xfrm>
          <a:prstGeom prst="rect">
            <a:avLst/>
          </a:prstGeom>
          <a:noFill/>
          <a:ln>
            <a:noFill/>
          </a:ln>
        </p:spPr>
        <p:txBody>
          <a:bodyPr spcFirstLastPara="1" wrap="square" lIns="91425" tIns="45700" rIns="91425" bIns="45700" anchor="t" anchorCtr="0">
            <a:noAutofit/>
          </a:bodyPr>
          <a:lstStyle/>
          <a:p>
            <a:pPr marL="457200" lvl="0" indent="-457200" algn="l" rtl="0">
              <a:lnSpc>
                <a:spcPct val="80000"/>
              </a:lnSpc>
              <a:spcBef>
                <a:spcPts val="0"/>
              </a:spcBef>
              <a:spcAft>
                <a:spcPts val="0"/>
              </a:spcAft>
              <a:buClr>
                <a:schemeClr val="dk1"/>
              </a:buClr>
              <a:buSzPts val="3100"/>
              <a:buFont typeface="Arial"/>
              <a:buNone/>
            </a:pPr>
            <a:r>
              <a:rPr lang="en-US" sz="3100" dirty="0"/>
              <a:t>Identify the event, action, or object that occurs right </a:t>
            </a:r>
            <a:r>
              <a:rPr lang="en-US" b="1" dirty="0">
                <a:solidFill>
                  <a:srgbClr val="B60202"/>
                </a:solidFill>
              </a:rPr>
              <a:t>before</a:t>
            </a:r>
            <a:r>
              <a:rPr lang="en-US" sz="3100" dirty="0"/>
              <a:t> the behavior </a:t>
            </a:r>
            <a:r>
              <a:rPr lang="en-US" b="1" dirty="0">
                <a:solidFill>
                  <a:srgbClr val="B60202"/>
                </a:solidFill>
              </a:rPr>
              <a:t>(When…)</a:t>
            </a:r>
            <a:endParaRPr dirty="0"/>
          </a:p>
          <a:p>
            <a:pPr marL="742950" lvl="1" indent="-285750" algn="l" rtl="0">
              <a:lnSpc>
                <a:spcPct val="80000"/>
              </a:lnSpc>
              <a:spcBef>
                <a:spcPts val="520"/>
              </a:spcBef>
              <a:spcAft>
                <a:spcPts val="0"/>
              </a:spcAft>
              <a:buClr>
                <a:schemeClr val="dk1"/>
              </a:buClr>
              <a:buSzPts val="2600"/>
              <a:buChar char="–"/>
            </a:pPr>
            <a:r>
              <a:rPr lang="en-US" sz="2600" dirty="0"/>
              <a:t>A ‘signal’ to engage in a certain behavior</a:t>
            </a:r>
            <a:endParaRPr sz="2600" dirty="0"/>
          </a:p>
          <a:p>
            <a:pPr marL="742950" lvl="1" indent="-285750" algn="l" rtl="0">
              <a:lnSpc>
                <a:spcPct val="80000"/>
              </a:lnSpc>
              <a:spcBef>
                <a:spcPts val="520"/>
              </a:spcBef>
              <a:spcAft>
                <a:spcPts val="0"/>
              </a:spcAft>
              <a:buClr>
                <a:schemeClr val="dk1"/>
              </a:buClr>
              <a:buSzPts val="2600"/>
              <a:buChar char="–"/>
            </a:pPr>
            <a:r>
              <a:rPr lang="en-US" sz="2600" dirty="0"/>
              <a:t>Makes a behavior more likely to occur due to association over time</a:t>
            </a:r>
            <a:endParaRPr dirty="0"/>
          </a:p>
          <a:p>
            <a:pPr marL="742950" lvl="1" indent="-285750" algn="l" rtl="0">
              <a:lnSpc>
                <a:spcPct val="80000"/>
              </a:lnSpc>
              <a:spcBef>
                <a:spcPts val="400"/>
              </a:spcBef>
              <a:spcAft>
                <a:spcPts val="0"/>
              </a:spcAft>
              <a:buClr>
                <a:schemeClr val="dk1"/>
              </a:buClr>
              <a:buSzPts val="2000"/>
              <a:buFont typeface="Arial"/>
              <a:buNone/>
            </a:pPr>
            <a:endParaRPr sz="2000" dirty="0"/>
          </a:p>
          <a:p>
            <a:pPr marL="457200" lvl="0" indent="-457200" algn="l" rtl="0">
              <a:lnSpc>
                <a:spcPct val="80000"/>
              </a:lnSpc>
              <a:spcBef>
                <a:spcPts val="640"/>
              </a:spcBef>
              <a:spcAft>
                <a:spcPts val="0"/>
              </a:spcAft>
              <a:buClr>
                <a:schemeClr val="dk1"/>
              </a:buClr>
              <a:buSzPts val="3200"/>
              <a:buFont typeface="Arial"/>
              <a:buNone/>
            </a:pPr>
            <a:r>
              <a:rPr lang="en-US" u="sng" dirty="0"/>
              <a:t>Identify the </a:t>
            </a:r>
            <a:r>
              <a:rPr lang="en-US" b="1" u="sng" dirty="0">
                <a:solidFill>
                  <a:srgbClr val="B60202"/>
                </a:solidFill>
              </a:rPr>
              <a:t>ANTECEDENT</a:t>
            </a:r>
            <a:r>
              <a:rPr lang="en-US" u="sng" dirty="0"/>
              <a:t> in these examples: </a:t>
            </a:r>
            <a:endParaRPr sz="3500" dirty="0"/>
          </a:p>
          <a:p>
            <a:pPr marL="742950" lvl="1" indent="-285750" algn="l" rtl="0">
              <a:lnSpc>
                <a:spcPct val="80000"/>
              </a:lnSpc>
              <a:spcBef>
                <a:spcPts val="520"/>
              </a:spcBef>
              <a:spcAft>
                <a:spcPts val="0"/>
              </a:spcAft>
              <a:buClr>
                <a:schemeClr val="dk1"/>
              </a:buClr>
              <a:buSzPts val="2600"/>
              <a:buChar char="–"/>
            </a:pPr>
            <a:r>
              <a:rPr lang="en-US" sz="2600" dirty="0"/>
              <a:t>At the lunch table, when told to shut up by a peer, Ben hits the student</a:t>
            </a:r>
            <a:endParaRPr dirty="0"/>
          </a:p>
          <a:p>
            <a:pPr marL="742950" lvl="1" indent="-285750" algn="l" rtl="0">
              <a:lnSpc>
                <a:spcPct val="80000"/>
              </a:lnSpc>
              <a:spcBef>
                <a:spcPts val="240"/>
              </a:spcBef>
              <a:spcAft>
                <a:spcPts val="0"/>
              </a:spcAft>
              <a:buClr>
                <a:schemeClr val="dk1"/>
              </a:buClr>
              <a:buSzPts val="1200"/>
              <a:buFont typeface="Arial"/>
              <a:buNone/>
            </a:pPr>
            <a:endParaRPr sz="1200" dirty="0"/>
          </a:p>
          <a:p>
            <a:pPr marL="742950" lvl="1" indent="-285750" algn="l" rtl="0">
              <a:lnSpc>
                <a:spcPct val="80000"/>
              </a:lnSpc>
              <a:spcBef>
                <a:spcPts val="520"/>
              </a:spcBef>
              <a:spcAft>
                <a:spcPts val="0"/>
              </a:spcAft>
              <a:buClr>
                <a:schemeClr val="dk1"/>
              </a:buClr>
              <a:buSzPts val="2600"/>
              <a:buChar char="–"/>
            </a:pPr>
            <a:r>
              <a:rPr lang="en-US" sz="2600" dirty="0"/>
              <a:t>In language arts class, when asked to read aloud in class, Tracy gets up and tells jokes</a:t>
            </a:r>
            <a:endParaRPr dirty="0"/>
          </a:p>
          <a:p>
            <a:pPr marL="742950" lvl="1" indent="-285750" algn="l" rtl="0">
              <a:lnSpc>
                <a:spcPct val="80000"/>
              </a:lnSpc>
              <a:spcBef>
                <a:spcPts val="240"/>
              </a:spcBef>
              <a:spcAft>
                <a:spcPts val="0"/>
              </a:spcAft>
              <a:buClr>
                <a:schemeClr val="dk1"/>
              </a:buClr>
              <a:buSzPts val="1200"/>
              <a:buFont typeface="Arial"/>
              <a:buNone/>
            </a:pPr>
            <a:endParaRPr sz="1200" dirty="0"/>
          </a:p>
          <a:p>
            <a:pPr marL="742950" lvl="1" indent="-285750" algn="l" rtl="0">
              <a:lnSpc>
                <a:spcPct val="80000"/>
              </a:lnSpc>
              <a:spcBef>
                <a:spcPts val="520"/>
              </a:spcBef>
              <a:spcAft>
                <a:spcPts val="0"/>
              </a:spcAft>
              <a:buClr>
                <a:schemeClr val="dk1"/>
              </a:buClr>
              <a:buSzPts val="2600"/>
              <a:buChar char="–"/>
            </a:pPr>
            <a:r>
              <a:rPr lang="en-US" sz="2600" dirty="0"/>
              <a:t>During circle time, when praised, Jessie starts crying</a:t>
            </a:r>
            <a:endParaRPr dirty="0"/>
          </a:p>
        </p:txBody>
      </p:sp>
      <p:sp>
        <p:nvSpPr>
          <p:cNvPr id="414" name="Google Shape;414;p4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Clr>
                <a:srgbClr val="8D8D8F"/>
              </a:buClr>
              <a:buSzPts val="1200"/>
              <a:buFont typeface="Arial"/>
              <a:buNone/>
            </a:pPr>
            <a:fld id="{00000000-1234-1234-1234-123412341234}" type="slidenum">
              <a:rPr lang="en-US" sz="1200">
                <a:solidFill>
                  <a:srgbClr val="8D8D8F"/>
                </a:solidFill>
                <a:latin typeface="Calibri"/>
                <a:ea typeface="Calibri"/>
                <a:cs typeface="Calibri"/>
                <a:sym typeface="Calibri"/>
              </a:rPr>
              <a:t>36</a:t>
            </a:fld>
            <a:endParaRPr sz="1200">
              <a:solidFill>
                <a:srgbClr val="8D8D8F"/>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1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1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1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1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Google Shape;420;p4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b="1">
                <a:solidFill>
                  <a:srgbClr val="B60202"/>
                </a:solidFill>
              </a:rPr>
              <a:t>ACTIVITY 3:</a:t>
            </a:r>
            <a:endParaRPr/>
          </a:p>
        </p:txBody>
      </p:sp>
      <p:sp>
        <p:nvSpPr>
          <p:cNvPr id="421" name="Google Shape;421;p48"/>
          <p:cNvSpPr txBox="1">
            <a:spLocks noGrp="1"/>
          </p:cNvSpPr>
          <p:nvPr>
            <p:ph type="body" idx="1"/>
          </p:nvPr>
        </p:nvSpPr>
        <p:spPr>
          <a:xfrm>
            <a:off x="457200" y="2463800"/>
            <a:ext cx="8229600" cy="38306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292934"/>
              </a:buClr>
              <a:buSzPts val="3200"/>
              <a:buFont typeface="Arial"/>
              <a:buNone/>
            </a:pPr>
            <a:r>
              <a:rPr lang="en-US">
                <a:solidFill>
                  <a:srgbClr val="292934"/>
                </a:solidFill>
              </a:rPr>
              <a:t>Using your workbook, identify the behavior and antecedent in the scenarios.		</a:t>
            </a:r>
            <a:endParaRPr/>
          </a:p>
        </p:txBody>
      </p:sp>
      <p:sp>
        <p:nvSpPr>
          <p:cNvPr id="422" name="Google Shape;422;p4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Clr>
                <a:srgbClr val="8D8D8F"/>
              </a:buClr>
              <a:buSzPts val="1200"/>
              <a:buFont typeface="Arial"/>
              <a:buNone/>
            </a:pPr>
            <a:fld id="{00000000-1234-1234-1234-123412341234}" type="slidenum">
              <a:rPr lang="en-US" sz="1200">
                <a:solidFill>
                  <a:srgbClr val="8D8D8F"/>
                </a:solidFill>
                <a:latin typeface="Calibri"/>
                <a:ea typeface="Calibri"/>
                <a:cs typeface="Calibri"/>
                <a:sym typeface="Calibri"/>
              </a:rPr>
              <a:t>37</a:t>
            </a:fld>
            <a:endParaRPr sz="1200">
              <a:solidFill>
                <a:srgbClr val="8D8D8F"/>
              </a:solidFill>
              <a:latin typeface="Calibri"/>
              <a:ea typeface="Calibri"/>
              <a:cs typeface="Calibri"/>
              <a:sym typeface="Calibri"/>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sp>
        <p:nvSpPr>
          <p:cNvPr id="429" name="Google Shape;429;p49"/>
          <p:cNvSpPr txBox="1">
            <a:spLocks noGrp="1"/>
          </p:cNvSpPr>
          <p:nvPr>
            <p:ph type="body" idx="4294967295"/>
          </p:nvPr>
        </p:nvSpPr>
        <p:spPr>
          <a:xfrm>
            <a:off x="381000" y="1905000"/>
            <a:ext cx="8229600" cy="4525963"/>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3200"/>
              <a:buFont typeface="Arial"/>
              <a:buNone/>
            </a:pPr>
            <a:r>
              <a:rPr lang="en-US"/>
              <a:t>During passing period in the hallway before recess, when peers tease him about his walk, A.J. calls them names and hits them. </a:t>
            </a:r>
            <a:endParaRPr/>
          </a:p>
          <a:p>
            <a:pPr marL="342900" lvl="0" indent="-342900" algn="l" rtl="0">
              <a:spcBef>
                <a:spcPts val="560"/>
              </a:spcBef>
              <a:spcAft>
                <a:spcPts val="0"/>
              </a:spcAft>
              <a:buClr>
                <a:schemeClr val="dk1"/>
              </a:buClr>
              <a:buSzPts val="2800"/>
              <a:buFont typeface="Arial"/>
              <a:buNone/>
            </a:pPr>
            <a:endParaRPr sz="2800"/>
          </a:p>
          <a:p>
            <a:pPr marL="342900" lvl="0" indent="-342900" algn="l" rtl="0">
              <a:spcBef>
                <a:spcPts val="560"/>
              </a:spcBef>
              <a:spcAft>
                <a:spcPts val="0"/>
              </a:spcAft>
              <a:buClr>
                <a:schemeClr val="dk1"/>
              </a:buClr>
              <a:buSzPts val="2800"/>
              <a:buFont typeface="Arial"/>
              <a:buNone/>
            </a:pPr>
            <a:endParaRPr sz="2800"/>
          </a:p>
          <a:p>
            <a:pPr marL="742950" lvl="1" indent="-285750" algn="l" rtl="0">
              <a:spcBef>
                <a:spcPts val="560"/>
              </a:spcBef>
              <a:spcAft>
                <a:spcPts val="0"/>
              </a:spcAft>
              <a:buClr>
                <a:schemeClr val="dk1"/>
              </a:buClr>
              <a:buSzPts val="2800"/>
              <a:buFont typeface="Arial"/>
              <a:buNone/>
            </a:pPr>
            <a:endParaRPr/>
          </a:p>
          <a:p>
            <a:pPr marL="342900" lvl="0" indent="-342900" algn="l" rtl="0">
              <a:spcBef>
                <a:spcPts val="640"/>
              </a:spcBef>
              <a:spcAft>
                <a:spcPts val="0"/>
              </a:spcAft>
              <a:buClr>
                <a:schemeClr val="dk1"/>
              </a:buClr>
              <a:buSzPts val="3200"/>
              <a:buFont typeface="Arial"/>
              <a:buNone/>
            </a:pPr>
            <a:endParaRPr/>
          </a:p>
        </p:txBody>
      </p:sp>
      <p:sp>
        <p:nvSpPr>
          <p:cNvPr id="430" name="Google Shape;430;p49"/>
          <p:cNvSpPr txBox="1"/>
          <p:nvPr/>
        </p:nvSpPr>
        <p:spPr>
          <a:xfrm>
            <a:off x="609600" y="3962400"/>
            <a:ext cx="7391400" cy="457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2400"/>
              <a:buFont typeface="Arial"/>
              <a:buNone/>
            </a:pPr>
            <a:r>
              <a:rPr lang="en-US" sz="2400">
                <a:solidFill>
                  <a:schemeClr val="dk1"/>
                </a:solidFill>
                <a:latin typeface="Arial"/>
                <a:ea typeface="Arial"/>
                <a:cs typeface="Arial"/>
                <a:sym typeface="Arial"/>
              </a:rPr>
              <a:t>Routine: “During __________________________”</a:t>
            </a:r>
            <a:endParaRPr sz="2400">
              <a:solidFill>
                <a:schemeClr val="dk1"/>
              </a:solidFill>
              <a:latin typeface="Arial"/>
              <a:ea typeface="Arial"/>
              <a:cs typeface="Arial"/>
              <a:sym typeface="Arial"/>
            </a:endParaRPr>
          </a:p>
        </p:txBody>
      </p:sp>
      <p:sp>
        <p:nvSpPr>
          <p:cNvPr id="431" name="Google Shape;431;p49"/>
          <p:cNvSpPr txBox="1">
            <a:spLocks noGrp="1"/>
          </p:cNvSpPr>
          <p:nvPr>
            <p:ph type="title" idx="4294967295"/>
          </p:nvPr>
        </p:nvSpPr>
        <p:spPr>
          <a:xfrm>
            <a:off x="304800" y="533400"/>
            <a:ext cx="8229600" cy="944563"/>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b="1"/>
              <a:t>Scenario #1</a:t>
            </a:r>
            <a:r>
              <a:rPr lang="en-US" sz="4000" b="1"/>
              <a:t> </a:t>
            </a:r>
            <a:endParaRPr/>
          </a:p>
        </p:txBody>
      </p:sp>
      <p:sp>
        <p:nvSpPr>
          <p:cNvPr id="432" name="Google Shape;432;p49"/>
          <p:cNvSpPr txBox="1"/>
          <p:nvPr/>
        </p:nvSpPr>
        <p:spPr>
          <a:xfrm>
            <a:off x="838200" y="5257800"/>
            <a:ext cx="2286000" cy="6413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FF0000"/>
              </a:buClr>
              <a:buSzPts val="1800"/>
              <a:buFont typeface="Arial"/>
              <a:buNone/>
            </a:pPr>
            <a:r>
              <a:rPr lang="en-US" sz="1800">
                <a:solidFill>
                  <a:srgbClr val="FF0000"/>
                </a:solidFill>
                <a:latin typeface="Arial"/>
                <a:ea typeface="Arial"/>
                <a:cs typeface="Arial"/>
                <a:sym typeface="Arial"/>
              </a:rPr>
              <a:t>PEERS TEASE ABOUT HIS WALK</a:t>
            </a:r>
            <a:endParaRPr/>
          </a:p>
        </p:txBody>
      </p:sp>
      <p:sp>
        <p:nvSpPr>
          <p:cNvPr id="433" name="Google Shape;433;p49"/>
          <p:cNvSpPr txBox="1"/>
          <p:nvPr/>
        </p:nvSpPr>
        <p:spPr>
          <a:xfrm>
            <a:off x="3657600" y="5226050"/>
            <a:ext cx="1905000" cy="64135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FF0000"/>
              </a:buClr>
              <a:buSzPts val="1800"/>
              <a:buFont typeface="Arial"/>
              <a:buNone/>
            </a:pPr>
            <a:r>
              <a:rPr lang="en-US" sz="1800">
                <a:solidFill>
                  <a:srgbClr val="FF0000"/>
                </a:solidFill>
                <a:latin typeface="Arial"/>
                <a:ea typeface="Arial"/>
                <a:cs typeface="Arial"/>
                <a:sym typeface="Arial"/>
              </a:rPr>
              <a:t>CALLS NAMES &amp; HITS</a:t>
            </a:r>
            <a:endParaRPr/>
          </a:p>
        </p:txBody>
      </p:sp>
      <p:sp>
        <p:nvSpPr>
          <p:cNvPr id="434" name="Google Shape;434;p49"/>
          <p:cNvSpPr/>
          <p:nvPr/>
        </p:nvSpPr>
        <p:spPr>
          <a:xfrm>
            <a:off x="457200" y="3886200"/>
            <a:ext cx="8077200" cy="533400"/>
          </a:xfrm>
          <a:prstGeom prst="rect">
            <a:avLst/>
          </a:prstGeom>
          <a:no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Arial"/>
              <a:buNone/>
            </a:pPr>
            <a:endParaRPr sz="1800">
              <a:solidFill>
                <a:srgbClr val="FFFFFF"/>
              </a:solidFill>
              <a:latin typeface="Calibri"/>
              <a:ea typeface="Calibri"/>
              <a:cs typeface="Calibri"/>
              <a:sym typeface="Calibri"/>
            </a:endParaRPr>
          </a:p>
        </p:txBody>
      </p:sp>
      <p:sp>
        <p:nvSpPr>
          <p:cNvPr id="435" name="Google Shape;435;p49"/>
          <p:cNvSpPr txBox="1"/>
          <p:nvPr/>
        </p:nvSpPr>
        <p:spPr>
          <a:xfrm>
            <a:off x="3048000" y="3975100"/>
            <a:ext cx="4419600" cy="457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FF0000"/>
              </a:buClr>
              <a:buSzPts val="2400"/>
              <a:buFont typeface="Arial"/>
              <a:buNone/>
            </a:pPr>
            <a:r>
              <a:rPr lang="en-US" sz="2400">
                <a:solidFill>
                  <a:srgbClr val="FF0000"/>
                </a:solidFill>
                <a:latin typeface="Arial"/>
                <a:ea typeface="Arial"/>
                <a:cs typeface="Arial"/>
                <a:sym typeface="Arial"/>
              </a:rPr>
              <a:t>Passing Period before Recess</a:t>
            </a:r>
            <a:endParaRPr/>
          </a:p>
        </p:txBody>
      </p:sp>
      <p:grpSp>
        <p:nvGrpSpPr>
          <p:cNvPr id="436" name="Google Shape;436;p49"/>
          <p:cNvGrpSpPr/>
          <p:nvPr/>
        </p:nvGrpSpPr>
        <p:grpSpPr>
          <a:xfrm>
            <a:off x="838200" y="4495800"/>
            <a:ext cx="2133600" cy="1600200"/>
            <a:chOff x="528" y="2832"/>
            <a:chExt cx="1344" cy="960"/>
          </a:xfrm>
        </p:grpSpPr>
        <p:sp>
          <p:nvSpPr>
            <p:cNvPr id="437" name="Google Shape;437;p49"/>
            <p:cNvSpPr/>
            <p:nvPr/>
          </p:nvSpPr>
          <p:spPr>
            <a:xfrm>
              <a:off x="528" y="2832"/>
              <a:ext cx="1344" cy="960"/>
            </a:xfrm>
            <a:prstGeom prst="rect">
              <a:avLst/>
            </a:prstGeom>
            <a:noFill/>
            <a:ln w="19050" cap="flat" cmpd="sng">
              <a:solidFill>
                <a:srgbClr val="339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8" name="Google Shape;438;p49"/>
            <p:cNvSpPr txBox="1"/>
            <p:nvPr/>
          </p:nvSpPr>
          <p:spPr>
            <a:xfrm>
              <a:off x="816" y="2832"/>
              <a:ext cx="812" cy="20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dk1"/>
                </a:buClr>
                <a:buSzPts val="1600"/>
                <a:buFont typeface="Arial"/>
                <a:buNone/>
              </a:pPr>
              <a:r>
                <a:rPr lang="en-US" sz="1600" b="1" u="sng">
                  <a:solidFill>
                    <a:schemeClr val="dk1"/>
                  </a:solidFill>
                  <a:latin typeface="Arial"/>
                  <a:ea typeface="Arial"/>
                  <a:cs typeface="Arial"/>
                  <a:sym typeface="Arial"/>
                </a:rPr>
                <a:t>Antecedent</a:t>
              </a:r>
              <a:endParaRPr sz="1600" b="1">
                <a:solidFill>
                  <a:schemeClr val="dk1"/>
                </a:solidFill>
                <a:latin typeface="Arial"/>
                <a:ea typeface="Arial"/>
                <a:cs typeface="Arial"/>
                <a:sym typeface="Arial"/>
              </a:endParaRPr>
            </a:p>
          </p:txBody>
        </p:sp>
      </p:grpSp>
      <p:sp>
        <p:nvSpPr>
          <p:cNvPr id="439" name="Google Shape;439;p49"/>
          <p:cNvSpPr/>
          <p:nvPr/>
        </p:nvSpPr>
        <p:spPr>
          <a:xfrm>
            <a:off x="2971800" y="5029200"/>
            <a:ext cx="609600" cy="381000"/>
          </a:xfrm>
          <a:prstGeom prst="rightArrow">
            <a:avLst>
              <a:gd name="adj1" fmla="val 50000"/>
              <a:gd name="adj2" fmla="val 40000"/>
            </a:avLst>
          </a:prstGeom>
          <a:solidFill>
            <a:srgbClr val="008000"/>
          </a:solidFill>
          <a:ln w="12700" cap="flat" cmpd="sng">
            <a:solidFill>
              <a:srgbClr val="FFD95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p:txBody>
      </p:sp>
      <p:sp>
        <p:nvSpPr>
          <p:cNvPr id="440" name="Google Shape;440;p49"/>
          <p:cNvSpPr txBox="1"/>
          <p:nvPr/>
        </p:nvSpPr>
        <p:spPr>
          <a:xfrm>
            <a:off x="838200" y="4800600"/>
            <a:ext cx="1295400" cy="36671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Arial"/>
              <a:buNone/>
            </a:pPr>
            <a:r>
              <a:rPr lang="en-US" sz="1800">
                <a:solidFill>
                  <a:schemeClr val="dk1"/>
                </a:solidFill>
                <a:latin typeface="Arial"/>
                <a:ea typeface="Arial"/>
                <a:cs typeface="Arial"/>
                <a:sym typeface="Arial"/>
              </a:rPr>
              <a:t>When…</a:t>
            </a:r>
            <a:endParaRPr/>
          </a:p>
        </p:txBody>
      </p:sp>
      <p:sp>
        <p:nvSpPr>
          <p:cNvPr id="441" name="Google Shape;441;p49"/>
          <p:cNvSpPr txBox="1"/>
          <p:nvPr/>
        </p:nvSpPr>
        <p:spPr>
          <a:xfrm>
            <a:off x="838200" y="4800600"/>
            <a:ext cx="1295400" cy="36671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Arial"/>
              <a:buNone/>
            </a:pPr>
            <a:r>
              <a:rPr lang="en-US" sz="1800">
                <a:solidFill>
                  <a:schemeClr val="dk1"/>
                </a:solidFill>
                <a:latin typeface="Arial"/>
                <a:ea typeface="Arial"/>
                <a:cs typeface="Arial"/>
                <a:sym typeface="Arial"/>
              </a:rPr>
              <a:t>When…</a:t>
            </a:r>
            <a:endParaRPr/>
          </a:p>
        </p:txBody>
      </p:sp>
      <p:sp>
        <p:nvSpPr>
          <p:cNvPr id="442" name="Google Shape;442;p49"/>
          <p:cNvSpPr/>
          <p:nvPr/>
        </p:nvSpPr>
        <p:spPr>
          <a:xfrm>
            <a:off x="838200" y="4495800"/>
            <a:ext cx="2133600" cy="1600200"/>
          </a:xfrm>
          <a:prstGeom prst="rect">
            <a:avLst/>
          </a:prstGeom>
          <a:no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3" name="Google Shape;443;p49"/>
          <p:cNvSpPr txBox="1"/>
          <p:nvPr/>
        </p:nvSpPr>
        <p:spPr>
          <a:xfrm>
            <a:off x="1295400" y="4495800"/>
            <a:ext cx="1289050" cy="33655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dk1"/>
              </a:buClr>
              <a:buSzPts val="1600"/>
              <a:buFont typeface="Arial"/>
              <a:buNone/>
            </a:pPr>
            <a:r>
              <a:rPr lang="en-US" sz="1600" b="1" u="sng">
                <a:solidFill>
                  <a:schemeClr val="dk1"/>
                </a:solidFill>
                <a:latin typeface="Arial"/>
                <a:ea typeface="Arial"/>
                <a:cs typeface="Arial"/>
                <a:sym typeface="Arial"/>
              </a:rPr>
              <a:t>Antecedent</a:t>
            </a:r>
            <a:endParaRPr sz="1600" b="1">
              <a:solidFill>
                <a:schemeClr val="dk1"/>
              </a:solidFill>
              <a:latin typeface="Arial"/>
              <a:ea typeface="Arial"/>
              <a:cs typeface="Arial"/>
              <a:sym typeface="Arial"/>
            </a:endParaRPr>
          </a:p>
        </p:txBody>
      </p:sp>
      <p:sp>
        <p:nvSpPr>
          <p:cNvPr id="444" name="Google Shape;444;p49"/>
          <p:cNvSpPr txBox="1"/>
          <p:nvPr/>
        </p:nvSpPr>
        <p:spPr>
          <a:xfrm>
            <a:off x="838200" y="4800600"/>
            <a:ext cx="1295400" cy="36671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Arial"/>
              <a:buNone/>
            </a:pPr>
            <a:r>
              <a:rPr lang="en-US" sz="1800">
                <a:solidFill>
                  <a:schemeClr val="dk1"/>
                </a:solidFill>
                <a:latin typeface="Arial"/>
                <a:ea typeface="Arial"/>
                <a:cs typeface="Arial"/>
                <a:sym typeface="Arial"/>
              </a:rPr>
              <a:t>When…</a:t>
            </a:r>
            <a:endParaRPr/>
          </a:p>
        </p:txBody>
      </p:sp>
      <p:sp>
        <p:nvSpPr>
          <p:cNvPr id="445" name="Google Shape;445;p49"/>
          <p:cNvSpPr txBox="1"/>
          <p:nvPr/>
        </p:nvSpPr>
        <p:spPr>
          <a:xfrm>
            <a:off x="3517900" y="4814888"/>
            <a:ext cx="1600200" cy="36671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Arial"/>
              <a:buNone/>
            </a:pPr>
            <a:r>
              <a:rPr lang="en-US" sz="1800">
                <a:solidFill>
                  <a:schemeClr val="dk1"/>
                </a:solidFill>
                <a:latin typeface="Arial"/>
                <a:ea typeface="Arial"/>
                <a:cs typeface="Arial"/>
                <a:sym typeface="Arial"/>
              </a:rPr>
              <a:t>The student...</a:t>
            </a:r>
            <a:endParaRPr/>
          </a:p>
        </p:txBody>
      </p:sp>
      <p:sp>
        <p:nvSpPr>
          <p:cNvPr id="446" name="Google Shape;446;p49"/>
          <p:cNvSpPr txBox="1"/>
          <p:nvPr/>
        </p:nvSpPr>
        <p:spPr>
          <a:xfrm>
            <a:off x="3517900" y="4814888"/>
            <a:ext cx="1600200" cy="36671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Arial"/>
              <a:buNone/>
            </a:pPr>
            <a:r>
              <a:rPr lang="en-US" sz="1800">
                <a:solidFill>
                  <a:schemeClr val="dk1"/>
                </a:solidFill>
                <a:latin typeface="Arial"/>
                <a:ea typeface="Arial"/>
                <a:cs typeface="Arial"/>
                <a:sym typeface="Arial"/>
              </a:rPr>
              <a:t>The student...</a:t>
            </a:r>
            <a:endParaRPr/>
          </a:p>
        </p:txBody>
      </p:sp>
      <p:sp>
        <p:nvSpPr>
          <p:cNvPr id="447" name="Google Shape;447;p49"/>
          <p:cNvSpPr/>
          <p:nvPr/>
        </p:nvSpPr>
        <p:spPr>
          <a:xfrm>
            <a:off x="3581400" y="4521200"/>
            <a:ext cx="2133600" cy="1600200"/>
          </a:xfrm>
          <a:prstGeom prst="rect">
            <a:avLst/>
          </a:prstGeom>
          <a:no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8" name="Google Shape;448;p49"/>
          <p:cNvSpPr txBox="1"/>
          <p:nvPr/>
        </p:nvSpPr>
        <p:spPr>
          <a:xfrm>
            <a:off x="4165600" y="4495800"/>
            <a:ext cx="1052513" cy="33655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dk1"/>
              </a:buClr>
              <a:buSzPts val="1600"/>
              <a:buFont typeface="Arial"/>
              <a:buNone/>
            </a:pPr>
            <a:r>
              <a:rPr lang="en-US" sz="1600" b="1" u="sng">
                <a:solidFill>
                  <a:schemeClr val="dk1"/>
                </a:solidFill>
                <a:latin typeface="Arial"/>
                <a:ea typeface="Arial"/>
                <a:cs typeface="Arial"/>
                <a:sym typeface="Arial"/>
              </a:rPr>
              <a:t>Behavior</a:t>
            </a:r>
            <a:endParaRPr sz="1600" b="1">
              <a:solidFill>
                <a:schemeClr val="dk1"/>
              </a:solidFill>
              <a:latin typeface="Arial"/>
              <a:ea typeface="Arial"/>
              <a:cs typeface="Arial"/>
              <a:sym typeface="Arial"/>
            </a:endParaRPr>
          </a:p>
        </p:txBody>
      </p:sp>
      <p:sp>
        <p:nvSpPr>
          <p:cNvPr id="449" name="Google Shape;449;p4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Clr>
                <a:srgbClr val="8D8D8F"/>
              </a:buClr>
              <a:buSzPts val="1200"/>
              <a:buFont typeface="Arial"/>
              <a:buNone/>
            </a:pPr>
            <a:fld id="{00000000-1234-1234-1234-123412341234}" type="slidenum">
              <a:rPr lang="en-US" sz="1200">
                <a:solidFill>
                  <a:srgbClr val="8D8D8F"/>
                </a:solidFill>
                <a:latin typeface="Calibri"/>
                <a:ea typeface="Calibri"/>
                <a:cs typeface="Calibri"/>
                <a:sym typeface="Calibri"/>
              </a:rPr>
              <a:t>38</a:t>
            </a:fld>
            <a:endParaRPr sz="1200">
              <a:solidFill>
                <a:srgbClr val="8D8D8F"/>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33"/>
                                        </p:tgtEl>
                                        <p:attrNameLst>
                                          <p:attrName>style.visibility</p:attrName>
                                        </p:attrNameLst>
                                      </p:cBhvr>
                                      <p:to>
                                        <p:strVal val="visible"/>
                                      </p:to>
                                    </p:set>
                                    <p:anim calcmode="lin" valueType="num">
                                      <p:cBhvr additive="base">
                                        <p:cTn id="7" dur="500"/>
                                        <p:tgtEl>
                                          <p:spTgt spid="433"/>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3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432"/>
                                        </p:tgtEl>
                                        <p:attrNameLst>
                                          <p:attrName>style.visibility</p:attrName>
                                        </p:attrNameLst>
                                      </p:cBhvr>
                                      <p:to>
                                        <p:strVal val="visible"/>
                                      </p:to>
                                    </p:set>
                                    <p:anim calcmode="lin" valueType="num">
                                      <p:cBhvr additive="base">
                                        <p:cTn id="16" dur="500"/>
                                        <p:tgtEl>
                                          <p:spTgt spid="4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sp>
        <p:nvSpPr>
          <p:cNvPr id="456" name="Google Shape;456;p50"/>
          <p:cNvSpPr txBox="1">
            <a:spLocks noGrp="1"/>
          </p:cNvSpPr>
          <p:nvPr>
            <p:ph type="body" idx="4294967295"/>
          </p:nvPr>
        </p:nvSpPr>
        <p:spPr>
          <a:xfrm>
            <a:off x="381000" y="1676400"/>
            <a:ext cx="8229600" cy="4754563"/>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3200"/>
              <a:buFont typeface="Arial"/>
              <a:buNone/>
            </a:pPr>
            <a:r>
              <a:rPr lang="en-US"/>
              <a:t>In math class, Bea stares off into space and does not respond to teacher directions when she is given a difficult math problem.</a:t>
            </a:r>
            <a:endParaRPr/>
          </a:p>
          <a:p>
            <a:pPr marL="342900" lvl="0" indent="-342900" algn="l" rtl="0">
              <a:spcBef>
                <a:spcPts val="640"/>
              </a:spcBef>
              <a:spcAft>
                <a:spcPts val="0"/>
              </a:spcAft>
              <a:buClr>
                <a:schemeClr val="dk1"/>
              </a:buClr>
              <a:buSzPts val="3200"/>
              <a:buFont typeface="Arial"/>
              <a:buNone/>
            </a:pPr>
            <a:endParaRPr/>
          </a:p>
          <a:p>
            <a:pPr marL="342900" lvl="0" indent="-342900" algn="l" rtl="0">
              <a:spcBef>
                <a:spcPts val="560"/>
              </a:spcBef>
              <a:spcAft>
                <a:spcPts val="0"/>
              </a:spcAft>
              <a:buClr>
                <a:schemeClr val="dk1"/>
              </a:buClr>
              <a:buSzPts val="2800"/>
              <a:buFont typeface="Arial"/>
              <a:buNone/>
            </a:pPr>
            <a:endParaRPr sz="2800"/>
          </a:p>
          <a:p>
            <a:pPr marL="342900" lvl="0" indent="-342900" algn="l" rtl="0">
              <a:spcBef>
                <a:spcPts val="560"/>
              </a:spcBef>
              <a:spcAft>
                <a:spcPts val="0"/>
              </a:spcAft>
              <a:buClr>
                <a:schemeClr val="dk1"/>
              </a:buClr>
              <a:buSzPts val="2800"/>
              <a:buFont typeface="Arial"/>
              <a:buNone/>
            </a:pPr>
            <a:endParaRPr sz="2800"/>
          </a:p>
          <a:p>
            <a:pPr marL="742950" lvl="1" indent="-285750" algn="l" rtl="0">
              <a:spcBef>
                <a:spcPts val="560"/>
              </a:spcBef>
              <a:spcAft>
                <a:spcPts val="0"/>
              </a:spcAft>
              <a:buClr>
                <a:schemeClr val="dk1"/>
              </a:buClr>
              <a:buSzPts val="2800"/>
              <a:buFont typeface="Arial"/>
              <a:buNone/>
            </a:pPr>
            <a:endParaRPr/>
          </a:p>
          <a:p>
            <a:pPr marL="342900" lvl="0" indent="-342900" algn="l" rtl="0">
              <a:spcBef>
                <a:spcPts val="640"/>
              </a:spcBef>
              <a:spcAft>
                <a:spcPts val="0"/>
              </a:spcAft>
              <a:buClr>
                <a:schemeClr val="dk1"/>
              </a:buClr>
              <a:buSzPts val="3200"/>
              <a:buFont typeface="Arial"/>
              <a:buNone/>
            </a:pPr>
            <a:endParaRPr/>
          </a:p>
        </p:txBody>
      </p:sp>
      <p:sp>
        <p:nvSpPr>
          <p:cNvPr id="457" name="Google Shape;457;p50"/>
          <p:cNvSpPr txBox="1"/>
          <p:nvPr/>
        </p:nvSpPr>
        <p:spPr>
          <a:xfrm>
            <a:off x="609600" y="3962400"/>
            <a:ext cx="5638800" cy="457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2400"/>
              <a:buFont typeface="Arial"/>
              <a:buNone/>
            </a:pPr>
            <a:r>
              <a:rPr lang="en-US" sz="2400">
                <a:solidFill>
                  <a:schemeClr val="dk1"/>
                </a:solidFill>
                <a:latin typeface="Arial"/>
                <a:ea typeface="Arial"/>
                <a:cs typeface="Arial"/>
                <a:sym typeface="Arial"/>
              </a:rPr>
              <a:t>Routine: “During________________”</a:t>
            </a:r>
            <a:endParaRPr sz="2400">
              <a:solidFill>
                <a:schemeClr val="dk1"/>
              </a:solidFill>
              <a:latin typeface="Arial"/>
              <a:ea typeface="Arial"/>
              <a:cs typeface="Arial"/>
              <a:sym typeface="Arial"/>
            </a:endParaRPr>
          </a:p>
        </p:txBody>
      </p:sp>
      <p:sp>
        <p:nvSpPr>
          <p:cNvPr id="458" name="Google Shape;458;p50"/>
          <p:cNvSpPr txBox="1">
            <a:spLocks noGrp="1"/>
          </p:cNvSpPr>
          <p:nvPr>
            <p:ph type="title" idx="4294967295"/>
          </p:nvPr>
        </p:nvSpPr>
        <p:spPr>
          <a:xfrm>
            <a:off x="304800" y="533400"/>
            <a:ext cx="8229600" cy="86995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b="1"/>
              <a:t>Scenario #2</a:t>
            </a:r>
            <a:endParaRPr sz="4000" b="1"/>
          </a:p>
        </p:txBody>
      </p:sp>
      <p:sp>
        <p:nvSpPr>
          <p:cNvPr id="459" name="Google Shape;459;p50"/>
          <p:cNvSpPr txBox="1"/>
          <p:nvPr/>
        </p:nvSpPr>
        <p:spPr>
          <a:xfrm>
            <a:off x="838200" y="5257800"/>
            <a:ext cx="2286000" cy="91598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FF0000"/>
              </a:buClr>
              <a:buSzPts val="1800"/>
              <a:buFont typeface="Arial"/>
              <a:buNone/>
            </a:pPr>
            <a:r>
              <a:rPr lang="en-US" sz="1800">
                <a:solidFill>
                  <a:srgbClr val="FF0000"/>
                </a:solidFill>
                <a:latin typeface="Arial"/>
                <a:ea typeface="Arial"/>
                <a:cs typeface="Arial"/>
                <a:sym typeface="Arial"/>
              </a:rPr>
              <a:t>GIVEN A DIFFICULT MATH PROBLEM</a:t>
            </a:r>
            <a:endParaRPr/>
          </a:p>
        </p:txBody>
      </p:sp>
      <p:sp>
        <p:nvSpPr>
          <p:cNvPr id="460" name="Google Shape;460;p50"/>
          <p:cNvSpPr txBox="1"/>
          <p:nvPr/>
        </p:nvSpPr>
        <p:spPr>
          <a:xfrm>
            <a:off x="3505200" y="5257800"/>
            <a:ext cx="2057400" cy="91598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FF0000"/>
              </a:buClr>
              <a:buSzPts val="1800"/>
              <a:buFont typeface="Arial"/>
              <a:buNone/>
            </a:pPr>
            <a:r>
              <a:rPr lang="en-US" sz="1800">
                <a:solidFill>
                  <a:srgbClr val="FF0000"/>
                </a:solidFill>
                <a:latin typeface="Arial"/>
                <a:ea typeface="Arial"/>
                <a:cs typeface="Arial"/>
                <a:sym typeface="Arial"/>
              </a:rPr>
              <a:t>STARES &amp; DOES NOT RESPOND TO DIRECTIONS</a:t>
            </a:r>
            <a:endParaRPr/>
          </a:p>
        </p:txBody>
      </p:sp>
      <p:sp>
        <p:nvSpPr>
          <p:cNvPr id="461" name="Google Shape;461;p50"/>
          <p:cNvSpPr/>
          <p:nvPr/>
        </p:nvSpPr>
        <p:spPr>
          <a:xfrm>
            <a:off x="457200" y="3886200"/>
            <a:ext cx="8077200" cy="533400"/>
          </a:xfrm>
          <a:prstGeom prst="rect">
            <a:avLst/>
          </a:prstGeom>
          <a:no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Arial"/>
              <a:buNone/>
            </a:pPr>
            <a:endParaRPr sz="1800">
              <a:solidFill>
                <a:srgbClr val="FFFFFF"/>
              </a:solidFill>
              <a:latin typeface="Calibri"/>
              <a:ea typeface="Calibri"/>
              <a:cs typeface="Calibri"/>
              <a:sym typeface="Calibri"/>
            </a:endParaRPr>
          </a:p>
        </p:txBody>
      </p:sp>
      <p:sp>
        <p:nvSpPr>
          <p:cNvPr id="462" name="Google Shape;462;p50"/>
          <p:cNvSpPr txBox="1"/>
          <p:nvPr/>
        </p:nvSpPr>
        <p:spPr>
          <a:xfrm>
            <a:off x="3276600" y="3962400"/>
            <a:ext cx="2209800" cy="457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FF0000"/>
              </a:buClr>
              <a:buSzPts val="2400"/>
              <a:buFont typeface="Arial"/>
              <a:buNone/>
            </a:pPr>
            <a:r>
              <a:rPr lang="en-US" sz="2400">
                <a:solidFill>
                  <a:srgbClr val="FF0000"/>
                </a:solidFill>
                <a:latin typeface="Arial"/>
                <a:ea typeface="Arial"/>
                <a:cs typeface="Arial"/>
                <a:sym typeface="Arial"/>
              </a:rPr>
              <a:t>Math Class</a:t>
            </a:r>
            <a:endParaRPr/>
          </a:p>
        </p:txBody>
      </p:sp>
      <p:sp>
        <p:nvSpPr>
          <p:cNvPr id="463" name="Google Shape;463;p50"/>
          <p:cNvSpPr/>
          <p:nvPr/>
        </p:nvSpPr>
        <p:spPr>
          <a:xfrm>
            <a:off x="2971800" y="5029200"/>
            <a:ext cx="609600" cy="381000"/>
          </a:xfrm>
          <a:prstGeom prst="rightArrow">
            <a:avLst>
              <a:gd name="adj1" fmla="val 50000"/>
              <a:gd name="adj2" fmla="val 40000"/>
            </a:avLst>
          </a:prstGeom>
          <a:solidFill>
            <a:srgbClr val="008000"/>
          </a:solidFill>
          <a:ln w="9525" cap="flat" cmpd="sng">
            <a:solidFill>
              <a:srgbClr val="FFD95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p:txBody>
      </p:sp>
      <p:sp>
        <p:nvSpPr>
          <p:cNvPr id="464" name="Google Shape;464;p50"/>
          <p:cNvSpPr txBox="1"/>
          <p:nvPr/>
        </p:nvSpPr>
        <p:spPr>
          <a:xfrm>
            <a:off x="838200" y="4800600"/>
            <a:ext cx="1295400" cy="36671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Arial"/>
              <a:buNone/>
            </a:pPr>
            <a:r>
              <a:rPr lang="en-US" sz="1800">
                <a:solidFill>
                  <a:schemeClr val="dk1"/>
                </a:solidFill>
                <a:latin typeface="Arial"/>
                <a:ea typeface="Arial"/>
                <a:cs typeface="Arial"/>
                <a:sym typeface="Arial"/>
              </a:rPr>
              <a:t>When…</a:t>
            </a:r>
            <a:endParaRPr/>
          </a:p>
        </p:txBody>
      </p:sp>
      <p:sp>
        <p:nvSpPr>
          <p:cNvPr id="465" name="Google Shape;465;p50"/>
          <p:cNvSpPr/>
          <p:nvPr/>
        </p:nvSpPr>
        <p:spPr>
          <a:xfrm>
            <a:off x="838200" y="4495800"/>
            <a:ext cx="2133600" cy="2133600"/>
          </a:xfrm>
          <a:prstGeom prst="rect">
            <a:avLst/>
          </a:prstGeom>
          <a:no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6" name="Google Shape;466;p50"/>
          <p:cNvSpPr txBox="1"/>
          <p:nvPr/>
        </p:nvSpPr>
        <p:spPr>
          <a:xfrm>
            <a:off x="1295400" y="4495800"/>
            <a:ext cx="1289050" cy="334963"/>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dk1"/>
              </a:buClr>
              <a:buSzPts val="1600"/>
              <a:buFont typeface="Arial"/>
              <a:buNone/>
            </a:pPr>
            <a:r>
              <a:rPr lang="en-US" sz="1600" b="1" u="sng">
                <a:solidFill>
                  <a:schemeClr val="dk1"/>
                </a:solidFill>
                <a:latin typeface="Arial"/>
                <a:ea typeface="Arial"/>
                <a:cs typeface="Arial"/>
                <a:sym typeface="Arial"/>
              </a:rPr>
              <a:t>Antecedent</a:t>
            </a:r>
            <a:endParaRPr sz="1600" b="1">
              <a:solidFill>
                <a:schemeClr val="dk1"/>
              </a:solidFill>
              <a:latin typeface="Arial"/>
              <a:ea typeface="Arial"/>
              <a:cs typeface="Arial"/>
              <a:sym typeface="Arial"/>
            </a:endParaRPr>
          </a:p>
        </p:txBody>
      </p:sp>
      <p:sp>
        <p:nvSpPr>
          <p:cNvPr id="467" name="Google Shape;467;p50"/>
          <p:cNvSpPr txBox="1"/>
          <p:nvPr/>
        </p:nvSpPr>
        <p:spPr>
          <a:xfrm>
            <a:off x="838200" y="4800600"/>
            <a:ext cx="1295400" cy="36671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Arial"/>
              <a:buNone/>
            </a:pPr>
            <a:r>
              <a:rPr lang="en-US" sz="1800">
                <a:solidFill>
                  <a:schemeClr val="dk1"/>
                </a:solidFill>
                <a:latin typeface="Arial"/>
                <a:ea typeface="Arial"/>
                <a:cs typeface="Arial"/>
                <a:sym typeface="Arial"/>
              </a:rPr>
              <a:t>When…</a:t>
            </a:r>
            <a:endParaRPr/>
          </a:p>
        </p:txBody>
      </p:sp>
      <p:sp>
        <p:nvSpPr>
          <p:cNvPr id="468" name="Google Shape;468;p50"/>
          <p:cNvSpPr/>
          <p:nvPr/>
        </p:nvSpPr>
        <p:spPr>
          <a:xfrm>
            <a:off x="3581400" y="4495800"/>
            <a:ext cx="1905000" cy="2133600"/>
          </a:xfrm>
          <a:prstGeom prst="rect">
            <a:avLst/>
          </a:prstGeom>
          <a:no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p:txBody>
      </p:sp>
      <p:sp>
        <p:nvSpPr>
          <p:cNvPr id="469" name="Google Shape;469;p50"/>
          <p:cNvSpPr txBox="1"/>
          <p:nvPr/>
        </p:nvSpPr>
        <p:spPr>
          <a:xfrm>
            <a:off x="3886200" y="4495800"/>
            <a:ext cx="1447800" cy="3365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600"/>
              <a:buFont typeface="Arial"/>
              <a:buNone/>
            </a:pPr>
            <a:r>
              <a:rPr lang="en-US" sz="1600" b="1" u="sng">
                <a:solidFill>
                  <a:schemeClr val="dk1"/>
                </a:solidFill>
                <a:latin typeface="Arial"/>
                <a:ea typeface="Arial"/>
                <a:cs typeface="Arial"/>
                <a:sym typeface="Arial"/>
              </a:rPr>
              <a:t>Behavior</a:t>
            </a:r>
            <a:endParaRPr sz="1600" b="1">
              <a:solidFill>
                <a:schemeClr val="dk1"/>
              </a:solidFill>
              <a:latin typeface="Arial"/>
              <a:ea typeface="Arial"/>
              <a:cs typeface="Arial"/>
              <a:sym typeface="Arial"/>
            </a:endParaRPr>
          </a:p>
        </p:txBody>
      </p:sp>
      <p:sp>
        <p:nvSpPr>
          <p:cNvPr id="470" name="Google Shape;470;p50"/>
          <p:cNvSpPr txBox="1"/>
          <p:nvPr/>
        </p:nvSpPr>
        <p:spPr>
          <a:xfrm>
            <a:off x="3606800" y="4800600"/>
            <a:ext cx="1879600" cy="36671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Arial"/>
              <a:buNone/>
            </a:pPr>
            <a:r>
              <a:rPr lang="en-US" sz="1800">
                <a:solidFill>
                  <a:schemeClr val="dk1"/>
                </a:solidFill>
                <a:latin typeface="Arial"/>
                <a:ea typeface="Arial"/>
                <a:cs typeface="Arial"/>
                <a:sym typeface="Arial"/>
              </a:rPr>
              <a:t>The student…</a:t>
            </a:r>
            <a:endParaRPr/>
          </a:p>
        </p:txBody>
      </p:sp>
      <p:sp>
        <p:nvSpPr>
          <p:cNvPr id="471" name="Google Shape;471;p5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Clr>
                <a:srgbClr val="8D8D8F"/>
              </a:buClr>
              <a:buSzPts val="1200"/>
              <a:buFont typeface="Arial"/>
              <a:buNone/>
            </a:pPr>
            <a:fld id="{00000000-1234-1234-1234-123412341234}" type="slidenum">
              <a:rPr lang="en-US" sz="1200">
                <a:solidFill>
                  <a:srgbClr val="8D8D8F"/>
                </a:solidFill>
                <a:latin typeface="Calibri"/>
                <a:ea typeface="Calibri"/>
                <a:cs typeface="Calibri"/>
                <a:sym typeface="Calibri"/>
              </a:rPr>
              <a:t>39</a:t>
            </a:fld>
            <a:endParaRPr sz="1200">
              <a:solidFill>
                <a:srgbClr val="8D8D8F"/>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60"/>
                                        </p:tgtEl>
                                        <p:attrNameLst>
                                          <p:attrName>style.visibility</p:attrName>
                                        </p:attrNameLst>
                                      </p:cBhvr>
                                      <p:to>
                                        <p:strVal val="visible"/>
                                      </p:to>
                                    </p:set>
                                    <p:anim calcmode="lin" valueType="num">
                                      <p:cBhvr additive="base">
                                        <p:cTn id="7" dur="500"/>
                                        <p:tgtEl>
                                          <p:spTgt spid="460"/>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6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459"/>
                                        </p:tgtEl>
                                        <p:attrNameLst>
                                          <p:attrName>style.visibility</p:attrName>
                                        </p:attrNameLst>
                                      </p:cBhvr>
                                      <p:to>
                                        <p:strVal val="visible"/>
                                      </p:to>
                                    </p:set>
                                    <p:anim calcmode="lin" valueType="num">
                                      <p:cBhvr additive="base">
                                        <p:cTn id="16" dur="500"/>
                                        <p:tgtEl>
                                          <p:spTgt spid="4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17"/>
          <p:cNvSpPr txBox="1">
            <a:spLocks noGrp="1"/>
          </p:cNvSpPr>
          <p:nvPr>
            <p:ph type="title"/>
          </p:nvPr>
        </p:nvSpPr>
        <p:spPr>
          <a:xfrm>
            <a:off x="457200" y="274638"/>
            <a:ext cx="8229600" cy="8096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b="1"/>
              <a:t>Materials</a:t>
            </a:r>
            <a:endParaRPr/>
          </a:p>
        </p:txBody>
      </p:sp>
      <p:sp>
        <p:nvSpPr>
          <p:cNvPr id="130" name="Google Shape;130;p17"/>
          <p:cNvSpPr txBox="1">
            <a:spLocks noGrp="1"/>
          </p:cNvSpPr>
          <p:nvPr>
            <p:ph type="body" idx="1"/>
          </p:nvPr>
        </p:nvSpPr>
        <p:spPr>
          <a:xfrm>
            <a:off x="457200" y="1287463"/>
            <a:ext cx="8229600" cy="502443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3200"/>
              <a:buFont typeface="Arial"/>
              <a:buNone/>
            </a:pPr>
            <a:r>
              <a:rPr lang="en-US" b="1" dirty="0"/>
              <a:t>Functional Behavior Support Plan (F-BSP) Protocol</a:t>
            </a:r>
            <a:endParaRPr dirty="0"/>
          </a:p>
          <a:p>
            <a:pPr marL="0" lvl="0" indent="0" algn="l" rtl="0">
              <a:spcBef>
                <a:spcPts val="320"/>
              </a:spcBef>
              <a:spcAft>
                <a:spcPts val="0"/>
              </a:spcAft>
              <a:buClr>
                <a:schemeClr val="dk1"/>
              </a:buClr>
              <a:buSzPts val="1600"/>
              <a:buFont typeface="Arial"/>
              <a:buNone/>
            </a:pPr>
            <a:endParaRPr sz="1600" dirty="0"/>
          </a:p>
          <a:p>
            <a:pPr marL="0" lvl="0" indent="-203200" algn="l" rtl="0">
              <a:spcBef>
                <a:spcPts val="640"/>
              </a:spcBef>
              <a:spcAft>
                <a:spcPts val="0"/>
              </a:spcAft>
              <a:buClr>
                <a:schemeClr val="dk1"/>
              </a:buClr>
              <a:buSzPts val="3200"/>
              <a:buChar char="•"/>
            </a:pPr>
            <a:r>
              <a:rPr lang="en-US" dirty="0"/>
              <a:t>Interview tool for collecting information about problem behaviors</a:t>
            </a:r>
            <a:endParaRPr dirty="0"/>
          </a:p>
          <a:p>
            <a:pPr marL="0" lvl="0" indent="-203200" algn="l" rtl="0">
              <a:spcBef>
                <a:spcPts val="640"/>
              </a:spcBef>
              <a:spcAft>
                <a:spcPts val="0"/>
              </a:spcAft>
              <a:buClr>
                <a:schemeClr val="dk1"/>
              </a:buClr>
              <a:buSzPts val="3200"/>
              <a:buChar char="•"/>
            </a:pPr>
            <a:r>
              <a:rPr lang="en-US" dirty="0"/>
              <a:t>Focuses on stakeholder input (student, staff, parents)</a:t>
            </a:r>
            <a:endParaRPr dirty="0"/>
          </a:p>
          <a:p>
            <a:pPr marL="0" lvl="0" indent="-203200" algn="l" rtl="0">
              <a:spcBef>
                <a:spcPts val="640"/>
              </a:spcBef>
              <a:spcAft>
                <a:spcPts val="0"/>
              </a:spcAft>
              <a:buClr>
                <a:schemeClr val="dk1"/>
              </a:buClr>
              <a:buSzPts val="3200"/>
              <a:buChar char="•"/>
            </a:pPr>
            <a:r>
              <a:rPr lang="en-US" dirty="0"/>
              <a:t>Template for creating a competing behavior pathway and behavior support plan</a:t>
            </a:r>
            <a:endParaRPr dirty="0"/>
          </a:p>
        </p:txBody>
      </p:sp>
      <p:sp>
        <p:nvSpPr>
          <p:cNvPr id="131" name="Google Shape;131;p1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Clr>
                <a:srgbClr val="8D8D8F"/>
              </a:buClr>
              <a:buSzPts val="1200"/>
              <a:buFont typeface="Arial"/>
              <a:buNone/>
            </a:pPr>
            <a:fld id="{00000000-1234-1234-1234-123412341234}" type="slidenum">
              <a:rPr lang="en-US" sz="1200">
                <a:solidFill>
                  <a:srgbClr val="8D8D8F"/>
                </a:solidFill>
                <a:latin typeface="Calibri"/>
                <a:ea typeface="Calibri"/>
                <a:cs typeface="Calibri"/>
                <a:sym typeface="Calibri"/>
              </a:rPr>
              <a:t>4</a:t>
            </a:fld>
            <a:endParaRPr sz="1200">
              <a:solidFill>
                <a:srgbClr val="8D8D8F"/>
              </a:solidFill>
              <a:latin typeface="Calibri"/>
              <a:ea typeface="Calibri"/>
              <a:cs typeface="Calibri"/>
              <a:sym typeface="Calibri"/>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76"/>
        <p:cNvGrpSpPr/>
        <p:nvPr/>
      </p:nvGrpSpPr>
      <p:grpSpPr>
        <a:xfrm>
          <a:off x="0" y="0"/>
          <a:ext cx="0" cy="0"/>
          <a:chOff x="0" y="0"/>
          <a:chExt cx="0" cy="0"/>
        </a:xfrm>
      </p:grpSpPr>
      <p:sp>
        <p:nvSpPr>
          <p:cNvPr id="477" name="Google Shape;477;p51"/>
          <p:cNvSpPr txBox="1">
            <a:spLocks noGrp="1"/>
          </p:cNvSpPr>
          <p:nvPr>
            <p:ph type="body" idx="4294967295"/>
          </p:nvPr>
        </p:nvSpPr>
        <p:spPr>
          <a:xfrm>
            <a:off x="457200" y="152400"/>
            <a:ext cx="8229600" cy="6216650"/>
          </a:xfrm>
          <a:prstGeom prst="rect">
            <a:avLst/>
          </a:prstGeom>
          <a:noFill/>
          <a:ln>
            <a:noFill/>
          </a:ln>
        </p:spPr>
        <p:txBody>
          <a:bodyPr spcFirstLastPara="1" wrap="square" lIns="91425" tIns="45700" rIns="91425" bIns="45700" anchor="t" anchorCtr="0">
            <a:noAutofit/>
          </a:bodyPr>
          <a:lstStyle/>
          <a:p>
            <a:pPr marL="342900" lvl="0" indent="-342900" algn="ctr" rtl="0">
              <a:spcBef>
                <a:spcPts val="0"/>
              </a:spcBef>
              <a:spcAft>
                <a:spcPts val="0"/>
              </a:spcAft>
              <a:buClr>
                <a:schemeClr val="dk1"/>
              </a:buClr>
              <a:buSzPts val="3600"/>
              <a:buFont typeface="Calibri"/>
              <a:buNone/>
            </a:pPr>
            <a:r>
              <a:rPr lang="en-US" sz="3600" b="1"/>
              <a:t>Once you have defined the behavior      (the </a:t>
            </a:r>
            <a:r>
              <a:rPr lang="en-US" sz="3600" b="1" u="sng"/>
              <a:t>What</a:t>
            </a:r>
            <a:r>
              <a:rPr lang="en-US" sz="3600" b="1"/>
              <a:t>) &amp; know </a:t>
            </a:r>
            <a:r>
              <a:rPr lang="en-US" sz="3600" b="1" u="sng"/>
              <a:t>Where &amp; When     </a:t>
            </a:r>
            <a:r>
              <a:rPr lang="en-US" sz="3600" b="1"/>
              <a:t>the behavior occurs…</a:t>
            </a:r>
            <a:endParaRPr/>
          </a:p>
          <a:p>
            <a:pPr marL="342900" lvl="0" indent="-342900" algn="l" rtl="0">
              <a:spcBef>
                <a:spcPts val="1820"/>
              </a:spcBef>
              <a:spcAft>
                <a:spcPts val="0"/>
              </a:spcAft>
              <a:buClr>
                <a:schemeClr val="dk1"/>
              </a:buClr>
              <a:buSzPts val="2800"/>
              <a:buFont typeface="Calibri"/>
              <a:buNone/>
            </a:pPr>
            <a:r>
              <a:rPr lang="en-US" sz="2800" b="1"/>
              <a:t>Then:</a:t>
            </a:r>
            <a:r>
              <a:rPr lang="en-US" sz="2800"/>
              <a:t> What is the </a:t>
            </a:r>
            <a:r>
              <a:rPr lang="en-US" sz="2800" b="1" u="sng">
                <a:solidFill>
                  <a:srgbClr val="FF0000"/>
                </a:solidFill>
              </a:rPr>
              <a:t>CONSEQUENCE?</a:t>
            </a:r>
            <a:r>
              <a:rPr lang="en-US" sz="2800"/>
              <a:t>  (What happens after or as a result of the behavior?) </a:t>
            </a:r>
            <a:endParaRPr/>
          </a:p>
          <a:p>
            <a:pPr marL="342900" lvl="0" indent="-342900" algn="l" rtl="0">
              <a:spcBef>
                <a:spcPts val="2520"/>
              </a:spcBef>
              <a:spcAft>
                <a:spcPts val="0"/>
              </a:spcAft>
              <a:buClr>
                <a:schemeClr val="dk1"/>
              </a:buClr>
              <a:buSzPts val="2800"/>
              <a:buFont typeface="Calibri"/>
              <a:buNone/>
            </a:pPr>
            <a:r>
              <a:rPr lang="en-US" sz="2800"/>
              <a:t>			</a:t>
            </a:r>
            <a:endParaRPr/>
          </a:p>
        </p:txBody>
      </p:sp>
      <p:sp>
        <p:nvSpPr>
          <p:cNvPr id="478" name="Google Shape;478;p51"/>
          <p:cNvSpPr/>
          <p:nvPr/>
        </p:nvSpPr>
        <p:spPr>
          <a:xfrm>
            <a:off x="381000" y="4191000"/>
            <a:ext cx="2438400" cy="1905000"/>
          </a:xfrm>
          <a:prstGeom prst="rect">
            <a:avLst/>
          </a:prstGeom>
          <a:solidFill>
            <a:srgbClr val="E9910C"/>
          </a:solidFill>
          <a:ln w="25400" cap="flat" cmpd="sng">
            <a:solidFill>
              <a:srgbClr val="6B766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b="1">
                <a:solidFill>
                  <a:schemeClr val="lt1"/>
                </a:solidFill>
                <a:latin typeface="Calibri"/>
                <a:ea typeface="Calibri"/>
                <a:cs typeface="Calibri"/>
                <a:sym typeface="Calibri"/>
              </a:rPr>
              <a:t>2</a:t>
            </a:r>
            <a:endParaRPr/>
          </a:p>
          <a:p>
            <a:pPr marL="0" marR="0" lvl="0" indent="0" algn="ctr" rtl="0">
              <a:spcBef>
                <a:spcPts val="0"/>
              </a:spcBef>
              <a:spcAft>
                <a:spcPts val="0"/>
              </a:spcAft>
              <a:buNone/>
            </a:pPr>
            <a:endParaRPr sz="1800" b="1">
              <a:solidFill>
                <a:schemeClr val="lt1"/>
              </a:solidFill>
              <a:latin typeface="Calibri"/>
              <a:ea typeface="Calibri"/>
              <a:cs typeface="Calibri"/>
              <a:sym typeface="Calibri"/>
            </a:endParaRPr>
          </a:p>
          <a:p>
            <a:pPr marL="0" marR="0" lvl="0" indent="0" algn="ctr" rtl="0">
              <a:spcBef>
                <a:spcPts val="0"/>
              </a:spcBef>
              <a:spcAft>
                <a:spcPts val="0"/>
              </a:spcAft>
              <a:buNone/>
            </a:pPr>
            <a:r>
              <a:rPr lang="en-US" sz="1800" b="1">
                <a:solidFill>
                  <a:schemeClr val="lt1"/>
                </a:solidFill>
                <a:latin typeface="Calibri"/>
                <a:ea typeface="Calibri"/>
                <a:cs typeface="Calibri"/>
                <a:sym typeface="Calibri"/>
              </a:rPr>
              <a:t>Routines/Antecedents:</a:t>
            </a:r>
            <a:endParaRPr/>
          </a:p>
          <a:p>
            <a:pPr marL="0" marR="0" lvl="0" indent="0" algn="ctr" rtl="0">
              <a:spcBef>
                <a:spcPts val="0"/>
              </a:spcBef>
              <a:spcAft>
                <a:spcPts val="0"/>
              </a:spcAft>
              <a:buNone/>
            </a:pPr>
            <a:endParaRPr sz="1800" b="1">
              <a:solidFill>
                <a:schemeClr val="lt1"/>
              </a:solidFill>
              <a:latin typeface="Calibri"/>
              <a:ea typeface="Calibri"/>
              <a:cs typeface="Calibri"/>
              <a:sym typeface="Calibri"/>
            </a:endParaRPr>
          </a:p>
          <a:p>
            <a:pPr marL="0" marR="0" lvl="0" indent="0" algn="l" rtl="0">
              <a:spcBef>
                <a:spcPts val="0"/>
              </a:spcBef>
              <a:spcAft>
                <a:spcPts val="0"/>
              </a:spcAft>
              <a:buNone/>
            </a:pPr>
            <a:r>
              <a:rPr lang="en-US" sz="1800" b="1">
                <a:solidFill>
                  <a:schemeClr val="lt1"/>
                </a:solidFill>
                <a:latin typeface="Calibri"/>
                <a:ea typeface="Calibri"/>
                <a:cs typeface="Calibri"/>
                <a:sym typeface="Calibri"/>
              </a:rPr>
              <a:t>When _____happens…. </a:t>
            </a:r>
            <a:endParaRPr/>
          </a:p>
        </p:txBody>
      </p:sp>
      <p:sp>
        <p:nvSpPr>
          <p:cNvPr id="479" name="Google Shape;479;p51"/>
          <p:cNvSpPr/>
          <p:nvPr/>
        </p:nvSpPr>
        <p:spPr>
          <a:xfrm>
            <a:off x="3200400" y="4191000"/>
            <a:ext cx="2743200" cy="1905000"/>
          </a:xfrm>
          <a:prstGeom prst="rect">
            <a:avLst/>
          </a:prstGeom>
          <a:solidFill>
            <a:srgbClr val="006301"/>
          </a:solidFill>
          <a:ln w="25400" cap="flat" cmpd="sng">
            <a:solidFill>
              <a:srgbClr val="6B766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b="1">
                <a:solidFill>
                  <a:srgbClr val="FFFFFF"/>
                </a:solidFill>
                <a:latin typeface="Calibri"/>
                <a:ea typeface="Calibri"/>
                <a:cs typeface="Calibri"/>
                <a:sym typeface="Calibri"/>
              </a:rPr>
              <a:t>1  </a:t>
            </a:r>
            <a:endParaRPr/>
          </a:p>
          <a:p>
            <a:pPr marL="0" marR="0" lvl="0" indent="0" algn="ctr" rtl="0">
              <a:spcBef>
                <a:spcPts val="0"/>
              </a:spcBef>
              <a:spcAft>
                <a:spcPts val="0"/>
              </a:spcAft>
              <a:buNone/>
            </a:pPr>
            <a:endParaRPr sz="1800" b="1">
              <a:solidFill>
                <a:srgbClr val="FFFFFF"/>
              </a:solidFill>
              <a:latin typeface="Calibri"/>
              <a:ea typeface="Calibri"/>
              <a:cs typeface="Calibri"/>
              <a:sym typeface="Calibri"/>
            </a:endParaRPr>
          </a:p>
          <a:p>
            <a:pPr marL="0" marR="0" lvl="0" indent="0" algn="ctr" rtl="0">
              <a:spcBef>
                <a:spcPts val="0"/>
              </a:spcBef>
              <a:spcAft>
                <a:spcPts val="0"/>
              </a:spcAft>
              <a:buNone/>
            </a:pPr>
            <a:r>
              <a:rPr lang="en-US" sz="1800" b="1">
                <a:solidFill>
                  <a:srgbClr val="FFFFFF"/>
                </a:solidFill>
                <a:latin typeface="Calibri"/>
                <a:ea typeface="Calibri"/>
                <a:cs typeface="Calibri"/>
                <a:sym typeface="Calibri"/>
              </a:rPr>
              <a:t>Behavior:</a:t>
            </a:r>
            <a:endParaRPr/>
          </a:p>
          <a:p>
            <a:pPr marL="0" marR="0" lvl="0" indent="0" algn="ctr" rtl="0">
              <a:spcBef>
                <a:spcPts val="0"/>
              </a:spcBef>
              <a:spcAft>
                <a:spcPts val="0"/>
              </a:spcAft>
              <a:buNone/>
            </a:pPr>
            <a:endParaRPr sz="1800" b="1">
              <a:solidFill>
                <a:srgbClr val="FFFFFF"/>
              </a:solidFill>
              <a:latin typeface="Calibri"/>
              <a:ea typeface="Calibri"/>
              <a:cs typeface="Calibri"/>
              <a:sym typeface="Calibri"/>
            </a:endParaRPr>
          </a:p>
          <a:p>
            <a:pPr marL="0" marR="0" lvl="0" indent="0" algn="ctr" rtl="0">
              <a:spcBef>
                <a:spcPts val="0"/>
              </a:spcBef>
              <a:spcAft>
                <a:spcPts val="0"/>
              </a:spcAft>
              <a:buNone/>
            </a:pPr>
            <a:r>
              <a:rPr lang="en-US" sz="1800" b="1">
                <a:solidFill>
                  <a:srgbClr val="FFFFFF"/>
                </a:solidFill>
                <a:latin typeface="Calibri"/>
                <a:ea typeface="Calibri"/>
                <a:cs typeface="Calibri"/>
                <a:sym typeface="Calibri"/>
              </a:rPr>
              <a:t>the student does (what)__</a:t>
            </a:r>
            <a:endParaRPr/>
          </a:p>
        </p:txBody>
      </p:sp>
      <p:sp>
        <p:nvSpPr>
          <p:cNvPr id="480" name="Google Shape;480;p51"/>
          <p:cNvSpPr/>
          <p:nvPr/>
        </p:nvSpPr>
        <p:spPr>
          <a:xfrm>
            <a:off x="6248400" y="4191000"/>
            <a:ext cx="2590800" cy="1905000"/>
          </a:xfrm>
          <a:prstGeom prst="rect">
            <a:avLst/>
          </a:prstGeom>
          <a:solidFill>
            <a:srgbClr val="B60202"/>
          </a:solidFill>
          <a:ln w="25400" cap="flat" cmpd="sng">
            <a:solidFill>
              <a:srgbClr val="6B766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a:p>
            <a:pPr marL="0" marR="0" lvl="0" indent="0" algn="ctr" rtl="0">
              <a:spcBef>
                <a:spcPts val="0"/>
              </a:spcBef>
              <a:spcAft>
                <a:spcPts val="0"/>
              </a:spcAft>
              <a:buNone/>
            </a:pPr>
            <a:r>
              <a:rPr lang="en-US" sz="3200" b="1">
                <a:solidFill>
                  <a:srgbClr val="FFFFFF"/>
                </a:solidFill>
                <a:latin typeface="Calibri"/>
                <a:ea typeface="Calibri"/>
                <a:cs typeface="Calibri"/>
                <a:sym typeface="Calibri"/>
              </a:rPr>
              <a:t>3</a:t>
            </a:r>
            <a:endParaRPr/>
          </a:p>
          <a:p>
            <a:pPr marL="0" marR="0" lvl="0" indent="0" algn="ctr" rtl="0">
              <a:spcBef>
                <a:spcPts val="0"/>
              </a:spcBef>
              <a:spcAft>
                <a:spcPts val="0"/>
              </a:spcAft>
              <a:buNone/>
            </a:pPr>
            <a:endParaRPr sz="1800" b="1">
              <a:solidFill>
                <a:srgbClr val="FFFFFF"/>
              </a:solidFill>
              <a:latin typeface="Calibri"/>
              <a:ea typeface="Calibri"/>
              <a:cs typeface="Calibri"/>
              <a:sym typeface="Calibri"/>
            </a:endParaRPr>
          </a:p>
          <a:p>
            <a:pPr marL="0" marR="0" lvl="0" indent="0" algn="ctr" rtl="0">
              <a:spcBef>
                <a:spcPts val="0"/>
              </a:spcBef>
              <a:spcAft>
                <a:spcPts val="0"/>
              </a:spcAft>
              <a:buNone/>
            </a:pPr>
            <a:r>
              <a:rPr lang="en-US" sz="1800" b="1">
                <a:solidFill>
                  <a:srgbClr val="FFFFFF"/>
                </a:solidFill>
                <a:latin typeface="Calibri"/>
                <a:ea typeface="Calibri"/>
                <a:cs typeface="Calibri"/>
                <a:sym typeface="Calibri"/>
              </a:rPr>
              <a:t>Consequence/Outcome</a:t>
            </a:r>
            <a:endParaRPr/>
          </a:p>
          <a:p>
            <a:pPr marL="0" marR="0" lvl="0" indent="0" algn="ctr" rtl="0">
              <a:spcBef>
                <a:spcPts val="0"/>
              </a:spcBef>
              <a:spcAft>
                <a:spcPts val="0"/>
              </a:spcAft>
              <a:buNone/>
            </a:pPr>
            <a:endParaRPr sz="1800" b="1">
              <a:solidFill>
                <a:srgbClr val="FFFFFF"/>
              </a:solidFill>
              <a:latin typeface="Calibri"/>
              <a:ea typeface="Calibri"/>
              <a:cs typeface="Calibri"/>
              <a:sym typeface="Calibri"/>
            </a:endParaRPr>
          </a:p>
          <a:p>
            <a:pPr marL="0" marR="0" lvl="0" indent="0" algn="ctr" rtl="0">
              <a:spcBef>
                <a:spcPts val="0"/>
              </a:spcBef>
              <a:spcAft>
                <a:spcPts val="0"/>
              </a:spcAft>
              <a:buNone/>
            </a:pPr>
            <a:r>
              <a:rPr lang="en-US" sz="1800" b="1">
                <a:solidFill>
                  <a:srgbClr val="FFFFFF"/>
                </a:solidFill>
                <a:latin typeface="Calibri"/>
                <a:ea typeface="Calibri"/>
                <a:cs typeface="Calibri"/>
                <a:sym typeface="Calibri"/>
              </a:rPr>
              <a:t>..and as a result ______ </a:t>
            </a:r>
            <a:endParaRPr/>
          </a:p>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481" name="Google Shape;481;p51"/>
          <p:cNvSpPr/>
          <p:nvPr/>
        </p:nvSpPr>
        <p:spPr>
          <a:xfrm>
            <a:off x="2743200" y="4978400"/>
            <a:ext cx="457200" cy="355600"/>
          </a:xfrm>
          <a:prstGeom prst="rightArrow">
            <a:avLst>
              <a:gd name="adj1" fmla="val 50000"/>
              <a:gd name="adj2" fmla="val 50000"/>
            </a:avLst>
          </a:prstGeom>
          <a:solidFill>
            <a:srgbClr val="008000"/>
          </a:solidFill>
          <a:ln w="25400" cap="flat" cmpd="sng">
            <a:solidFill>
              <a:srgbClr val="FFD95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482" name="Google Shape;482;p51"/>
          <p:cNvSpPr/>
          <p:nvPr/>
        </p:nvSpPr>
        <p:spPr>
          <a:xfrm>
            <a:off x="5943600" y="5092700"/>
            <a:ext cx="457200" cy="241300"/>
          </a:xfrm>
          <a:prstGeom prst="rightArrow">
            <a:avLst>
              <a:gd name="adj1" fmla="val 50000"/>
              <a:gd name="adj2" fmla="val 50000"/>
            </a:avLst>
          </a:prstGeom>
          <a:solidFill>
            <a:srgbClr val="008000"/>
          </a:solidFill>
          <a:ln w="25400" cap="flat" cmpd="sng">
            <a:solidFill>
              <a:srgbClr val="FFD95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483" name="Google Shape;483;p51"/>
          <p:cNvSpPr/>
          <p:nvPr/>
        </p:nvSpPr>
        <p:spPr>
          <a:xfrm>
            <a:off x="7200900" y="3035300"/>
            <a:ext cx="685800" cy="990600"/>
          </a:xfrm>
          <a:prstGeom prst="downArrow">
            <a:avLst>
              <a:gd name="adj1" fmla="val 50000"/>
              <a:gd name="adj2" fmla="val 50000"/>
            </a:avLst>
          </a:prstGeom>
          <a:solidFill>
            <a:srgbClr val="40BC56"/>
          </a:solidFill>
          <a:ln w="25400" cap="flat" cmpd="sng">
            <a:solidFill>
              <a:srgbClr val="6B766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484" name="Google Shape;484;p5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Clr>
                <a:srgbClr val="8D8D8F"/>
              </a:buClr>
              <a:buSzPts val="1200"/>
              <a:buFont typeface="Arial"/>
              <a:buNone/>
            </a:pPr>
            <a:fld id="{00000000-1234-1234-1234-123412341234}" type="slidenum">
              <a:rPr lang="en-US" sz="1200">
                <a:solidFill>
                  <a:srgbClr val="8D8D8F"/>
                </a:solidFill>
                <a:latin typeface="Calibri"/>
                <a:ea typeface="Calibri"/>
                <a:cs typeface="Calibri"/>
                <a:sym typeface="Calibri"/>
              </a:rPr>
              <a:t>40</a:t>
            </a:fld>
            <a:endParaRPr sz="1200">
              <a:solidFill>
                <a:srgbClr val="8D8D8F"/>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88"/>
        <p:cNvGrpSpPr/>
        <p:nvPr/>
      </p:nvGrpSpPr>
      <p:grpSpPr>
        <a:xfrm>
          <a:off x="0" y="0"/>
          <a:ext cx="0" cy="0"/>
          <a:chOff x="0" y="0"/>
          <a:chExt cx="0" cy="0"/>
        </a:xfrm>
      </p:grpSpPr>
      <p:sp>
        <p:nvSpPr>
          <p:cNvPr id="489" name="Google Shape;489;p52"/>
          <p:cNvSpPr txBox="1">
            <a:spLocks noGrp="1"/>
          </p:cNvSpPr>
          <p:nvPr>
            <p:ph type="title"/>
          </p:nvPr>
        </p:nvSpPr>
        <p:spPr>
          <a:xfrm>
            <a:off x="457200" y="304800"/>
            <a:ext cx="8229600" cy="1782763"/>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3600" b="1">
                <a:solidFill>
                  <a:srgbClr val="B60202"/>
                </a:solidFill>
              </a:rPr>
              <a:t>Consequence</a:t>
            </a:r>
            <a:r>
              <a:rPr lang="en-US" sz="3600" b="1"/>
              <a:t>: Determine What Happens     Right After the Behavior</a:t>
            </a:r>
            <a:br>
              <a:rPr lang="en-US" sz="3600" b="1"/>
            </a:br>
            <a:endParaRPr sz="3600" b="1"/>
          </a:p>
        </p:txBody>
      </p:sp>
      <p:sp>
        <p:nvSpPr>
          <p:cNvPr id="490" name="Google Shape;490;p52"/>
          <p:cNvSpPr txBox="1">
            <a:spLocks noGrp="1"/>
          </p:cNvSpPr>
          <p:nvPr>
            <p:ph type="body" idx="1"/>
          </p:nvPr>
        </p:nvSpPr>
        <p:spPr>
          <a:xfrm>
            <a:off x="533400" y="1651000"/>
            <a:ext cx="8229600" cy="4965700"/>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dk1"/>
              </a:buClr>
              <a:buSzPts val="2400"/>
              <a:buFont typeface="Arial"/>
              <a:buNone/>
            </a:pPr>
            <a:endParaRPr sz="2400" dirty="0"/>
          </a:p>
          <a:p>
            <a:pPr marL="342900" lvl="0" indent="-342900" algn="l" rtl="0">
              <a:lnSpc>
                <a:spcPct val="90000"/>
              </a:lnSpc>
              <a:spcBef>
                <a:spcPts val="560"/>
              </a:spcBef>
              <a:spcAft>
                <a:spcPts val="0"/>
              </a:spcAft>
              <a:buClr>
                <a:schemeClr val="dk1"/>
              </a:buClr>
              <a:buSzPts val="2800"/>
              <a:buFont typeface="Arial"/>
              <a:buNone/>
            </a:pPr>
            <a:r>
              <a:rPr lang="en-US" sz="2800" dirty="0"/>
              <a:t>It may help to think: “and as a result, _____________”</a:t>
            </a:r>
            <a:endParaRPr dirty="0"/>
          </a:p>
          <a:p>
            <a:pPr marL="742950" lvl="1" indent="-285750" algn="l" rtl="0">
              <a:lnSpc>
                <a:spcPct val="90000"/>
              </a:lnSpc>
              <a:spcBef>
                <a:spcPts val="360"/>
              </a:spcBef>
              <a:spcAft>
                <a:spcPts val="0"/>
              </a:spcAft>
              <a:buClr>
                <a:schemeClr val="dk1"/>
              </a:buClr>
              <a:buSzPts val="1800"/>
              <a:buFont typeface="Arial"/>
              <a:buNone/>
            </a:pPr>
            <a:endParaRPr sz="1800" dirty="0"/>
          </a:p>
          <a:p>
            <a:pPr marL="342900" lvl="0" indent="-342900" algn="l" rtl="0">
              <a:lnSpc>
                <a:spcPct val="90000"/>
              </a:lnSpc>
              <a:spcBef>
                <a:spcPts val="560"/>
              </a:spcBef>
              <a:spcAft>
                <a:spcPts val="0"/>
              </a:spcAft>
              <a:buClr>
                <a:schemeClr val="dk1"/>
              </a:buClr>
              <a:buSzPts val="2800"/>
              <a:buFont typeface="Arial"/>
              <a:buNone/>
            </a:pPr>
            <a:r>
              <a:rPr lang="en-US" sz="2800" u="sng" dirty="0"/>
              <a:t>Example (</a:t>
            </a:r>
            <a:r>
              <a:rPr lang="en-US" sz="2800" u="sng" dirty="0" err="1"/>
              <a:t>Antecedent</a:t>
            </a:r>
            <a:r>
              <a:rPr lang="en-US" sz="2800" u="sng" dirty="0" err="1">
                <a:sym typeface="Wingdings" panose="05000000000000000000" pitchFamily="2" charset="2"/>
              </a:rPr>
              <a:t></a:t>
            </a:r>
            <a:r>
              <a:rPr lang="en-US" sz="2800" u="sng" dirty="0" err="1"/>
              <a:t>Behavior</a:t>
            </a:r>
            <a:r>
              <a:rPr lang="en-US" sz="2800" u="sng" dirty="0" err="1">
                <a:sym typeface="Wingdings" panose="05000000000000000000" pitchFamily="2" charset="2"/>
              </a:rPr>
              <a:t></a:t>
            </a:r>
            <a:r>
              <a:rPr lang="en-US" sz="2800" u="sng" dirty="0" err="1"/>
              <a:t>Consequence</a:t>
            </a:r>
            <a:r>
              <a:rPr lang="en-US" sz="2800" u="sng" dirty="0"/>
              <a:t>)</a:t>
            </a:r>
            <a:endParaRPr sz="2800" dirty="0"/>
          </a:p>
          <a:p>
            <a:pPr marL="742950" lvl="1" indent="-285750" algn="l" rtl="0">
              <a:lnSpc>
                <a:spcPct val="90000"/>
              </a:lnSpc>
              <a:spcBef>
                <a:spcPts val="480"/>
              </a:spcBef>
              <a:spcAft>
                <a:spcPts val="0"/>
              </a:spcAft>
              <a:buClr>
                <a:schemeClr val="dk1"/>
              </a:buClr>
              <a:buSzPts val="2400"/>
              <a:buChar char="–"/>
            </a:pPr>
            <a:r>
              <a:rPr lang="en-US" sz="2400" dirty="0"/>
              <a:t>During recess, when peers tease him, Ben hits his peers and they leave him alone.</a:t>
            </a:r>
            <a:endParaRPr dirty="0"/>
          </a:p>
          <a:p>
            <a:pPr marL="742950" lvl="1" indent="-285750" algn="l" rtl="0">
              <a:lnSpc>
                <a:spcPct val="90000"/>
              </a:lnSpc>
              <a:spcBef>
                <a:spcPts val="200"/>
              </a:spcBef>
              <a:spcAft>
                <a:spcPts val="0"/>
              </a:spcAft>
              <a:buClr>
                <a:schemeClr val="dk1"/>
              </a:buClr>
              <a:buSzPts val="1000"/>
              <a:buFont typeface="Arial"/>
              <a:buNone/>
            </a:pPr>
            <a:endParaRPr sz="1000" dirty="0"/>
          </a:p>
          <a:p>
            <a:pPr marL="742950" lvl="1" indent="-285750" algn="l" rtl="0">
              <a:lnSpc>
                <a:spcPct val="90000"/>
              </a:lnSpc>
              <a:spcBef>
                <a:spcPts val="480"/>
              </a:spcBef>
              <a:spcAft>
                <a:spcPts val="0"/>
              </a:spcAft>
              <a:buClr>
                <a:schemeClr val="dk1"/>
              </a:buClr>
              <a:buSzPts val="2400"/>
              <a:buChar char="–"/>
            </a:pPr>
            <a:r>
              <a:rPr lang="en-US" sz="2400" dirty="0"/>
              <a:t>During reading, when asked to read aloud, Tracy tells jokes, the other students laugh, and she is sent to the office (missing the assignment)</a:t>
            </a:r>
            <a:endParaRPr dirty="0"/>
          </a:p>
          <a:p>
            <a:pPr marL="742950" lvl="1" indent="-285750" algn="l" rtl="0">
              <a:lnSpc>
                <a:spcPct val="90000"/>
              </a:lnSpc>
              <a:spcBef>
                <a:spcPts val="200"/>
              </a:spcBef>
              <a:spcAft>
                <a:spcPts val="0"/>
              </a:spcAft>
              <a:buClr>
                <a:schemeClr val="dk1"/>
              </a:buClr>
              <a:buSzPts val="1000"/>
              <a:buFont typeface="Arial"/>
              <a:buNone/>
            </a:pPr>
            <a:endParaRPr sz="1000" dirty="0"/>
          </a:p>
          <a:p>
            <a:pPr marL="742950" lvl="1" indent="-285750" algn="l" rtl="0">
              <a:lnSpc>
                <a:spcPct val="90000"/>
              </a:lnSpc>
              <a:spcBef>
                <a:spcPts val="480"/>
              </a:spcBef>
              <a:spcAft>
                <a:spcPts val="0"/>
              </a:spcAft>
              <a:buClr>
                <a:schemeClr val="dk1"/>
              </a:buClr>
              <a:buSzPts val="2400"/>
              <a:buChar char="–"/>
            </a:pPr>
            <a:r>
              <a:rPr lang="en-US" sz="2400" dirty="0"/>
              <a:t>During circle time, when praised, Jessie starts crying, the teacher stops circle time, and comforts her</a:t>
            </a:r>
            <a:endParaRPr dirty="0"/>
          </a:p>
          <a:p>
            <a:pPr marL="342900" lvl="0" indent="-342900" algn="l" rtl="0">
              <a:spcBef>
                <a:spcPts val="480"/>
              </a:spcBef>
              <a:spcAft>
                <a:spcPts val="0"/>
              </a:spcAft>
              <a:buClr>
                <a:schemeClr val="dk1"/>
              </a:buClr>
              <a:buSzPts val="2400"/>
              <a:buFont typeface="Arial"/>
              <a:buNone/>
            </a:pPr>
            <a:endParaRPr sz="2400" dirty="0"/>
          </a:p>
        </p:txBody>
      </p:sp>
      <p:sp>
        <p:nvSpPr>
          <p:cNvPr id="491" name="Google Shape;491;p5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Clr>
                <a:srgbClr val="8D8D8F"/>
              </a:buClr>
              <a:buSzPts val="1200"/>
              <a:buFont typeface="Arial"/>
              <a:buNone/>
            </a:pPr>
            <a:fld id="{00000000-1234-1234-1234-123412341234}" type="slidenum">
              <a:rPr lang="en-US" sz="1200">
                <a:solidFill>
                  <a:srgbClr val="8D8D8F"/>
                </a:solidFill>
                <a:latin typeface="Calibri"/>
                <a:ea typeface="Calibri"/>
                <a:cs typeface="Calibri"/>
                <a:sym typeface="Calibri"/>
              </a:rPr>
              <a:t>41</a:t>
            </a:fld>
            <a:endParaRPr sz="1200">
              <a:solidFill>
                <a:srgbClr val="8D8D8F"/>
              </a:solidFill>
              <a:latin typeface="Calibri"/>
              <a:ea typeface="Calibri"/>
              <a:cs typeface="Calibri"/>
              <a:sym typeface="Calibri"/>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96"/>
        <p:cNvGrpSpPr/>
        <p:nvPr/>
      </p:nvGrpSpPr>
      <p:grpSpPr>
        <a:xfrm>
          <a:off x="0" y="0"/>
          <a:ext cx="0" cy="0"/>
          <a:chOff x="0" y="0"/>
          <a:chExt cx="0" cy="0"/>
        </a:xfrm>
      </p:grpSpPr>
      <p:sp>
        <p:nvSpPr>
          <p:cNvPr id="497" name="Google Shape;497;p5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b="1">
                <a:solidFill>
                  <a:srgbClr val="B60202"/>
                </a:solidFill>
              </a:rPr>
              <a:t>ACTIVITY 4:</a:t>
            </a:r>
            <a:endParaRPr/>
          </a:p>
        </p:txBody>
      </p:sp>
      <p:sp>
        <p:nvSpPr>
          <p:cNvPr id="498" name="Google Shape;498;p53"/>
          <p:cNvSpPr txBox="1">
            <a:spLocks noGrp="1"/>
          </p:cNvSpPr>
          <p:nvPr>
            <p:ph type="body" idx="1"/>
          </p:nvPr>
        </p:nvSpPr>
        <p:spPr>
          <a:xfrm>
            <a:off x="457200" y="1846263"/>
            <a:ext cx="8229600" cy="4448175"/>
          </a:xfrm>
          <a:prstGeom prst="rect">
            <a:avLst/>
          </a:prstGeom>
          <a:noFill/>
          <a:ln>
            <a:noFill/>
          </a:ln>
        </p:spPr>
        <p:txBody>
          <a:bodyPr spcFirstLastPara="1" wrap="square" lIns="91425" tIns="45700" rIns="91425" bIns="45700" anchor="t" anchorCtr="0">
            <a:noAutofit/>
          </a:bodyPr>
          <a:lstStyle/>
          <a:p>
            <a:pPr marL="514350" lvl="0" indent="-514350" algn="l" rtl="0">
              <a:spcBef>
                <a:spcPts val="0"/>
              </a:spcBef>
              <a:spcAft>
                <a:spcPts val="0"/>
              </a:spcAft>
              <a:buClr>
                <a:srgbClr val="292934"/>
              </a:buClr>
              <a:buSzPts val="3200"/>
              <a:buFont typeface="Arial"/>
              <a:buAutoNum type="alphaUcParenR"/>
            </a:pPr>
            <a:r>
              <a:rPr lang="en-US">
                <a:solidFill>
                  <a:srgbClr val="292934"/>
                </a:solidFill>
              </a:rPr>
              <a:t>Using your workbook, identify the behavior, routine, antecedent, and </a:t>
            </a:r>
            <a:r>
              <a:rPr lang="en-US" b="1">
                <a:solidFill>
                  <a:srgbClr val="292934"/>
                </a:solidFill>
              </a:rPr>
              <a:t>consequence</a:t>
            </a:r>
            <a:r>
              <a:rPr lang="en-US">
                <a:solidFill>
                  <a:srgbClr val="292934"/>
                </a:solidFill>
              </a:rPr>
              <a:t> in the scenario #1 and scenario #2</a:t>
            </a:r>
            <a:endParaRPr/>
          </a:p>
          <a:p>
            <a:pPr marL="514350" lvl="0" indent="-514350" algn="l" rtl="0">
              <a:spcBef>
                <a:spcPts val="640"/>
              </a:spcBef>
              <a:spcAft>
                <a:spcPts val="0"/>
              </a:spcAft>
              <a:buClr>
                <a:srgbClr val="292934"/>
              </a:buClr>
              <a:buSzPts val="3200"/>
              <a:buFont typeface="Arial"/>
              <a:buAutoNum type="alphaUcParenR"/>
            </a:pPr>
            <a:r>
              <a:rPr lang="en-US">
                <a:solidFill>
                  <a:srgbClr val="292934"/>
                </a:solidFill>
              </a:rPr>
              <a:t>Using your workbook, Identify the ABC’s of your student’s behavior. </a:t>
            </a:r>
            <a:r>
              <a:rPr lang="en-US"/>
              <a:t>Also, review</a:t>
            </a:r>
            <a:r>
              <a:rPr lang="en-US" i="1"/>
              <a:t> </a:t>
            </a:r>
            <a:r>
              <a:rPr lang="en-US" b="1" i="1"/>
              <a:t>FBSP-Protocol, Step 1: Description of Antecedent and Consequences</a:t>
            </a:r>
            <a:r>
              <a:rPr lang="en-US" b="1"/>
              <a:t> </a:t>
            </a:r>
            <a:endParaRPr b="1">
              <a:solidFill>
                <a:srgbClr val="292934"/>
              </a:solidFill>
            </a:endParaRPr>
          </a:p>
        </p:txBody>
      </p:sp>
      <p:sp>
        <p:nvSpPr>
          <p:cNvPr id="499" name="Google Shape;499;p5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Clr>
                <a:srgbClr val="8D8D8F"/>
              </a:buClr>
              <a:buSzPts val="1200"/>
              <a:buFont typeface="Arial"/>
              <a:buNone/>
            </a:pPr>
            <a:fld id="{00000000-1234-1234-1234-123412341234}" type="slidenum">
              <a:rPr lang="en-US" sz="1200">
                <a:solidFill>
                  <a:srgbClr val="8D8D8F"/>
                </a:solidFill>
                <a:latin typeface="Calibri"/>
                <a:ea typeface="Calibri"/>
                <a:cs typeface="Calibri"/>
                <a:sym typeface="Calibri"/>
              </a:rPr>
              <a:t>42</a:t>
            </a:fld>
            <a:endParaRPr sz="1200">
              <a:solidFill>
                <a:srgbClr val="8D8D8F"/>
              </a:solidFill>
              <a:latin typeface="Calibri"/>
              <a:ea typeface="Calibri"/>
              <a:cs typeface="Calibri"/>
              <a:sym typeface="Calibri"/>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Title 1">
            <a:extLst>
              <a:ext uri="{FF2B5EF4-FFF2-40B4-BE49-F238E27FC236}">
                <a16:creationId xmlns:a16="http://schemas.microsoft.com/office/drawing/2014/main" id="{D9D8E911-2B60-4CAB-A770-F88C67BE67AC}"/>
              </a:ext>
            </a:extLst>
          </p:cNvPr>
          <p:cNvSpPr>
            <a:spLocks noGrp="1"/>
          </p:cNvSpPr>
          <p:nvPr>
            <p:ph type="title"/>
          </p:nvPr>
        </p:nvSpPr>
        <p:spPr>
          <a:xfrm>
            <a:off x="457200" y="304800"/>
            <a:ext cx="8229600" cy="1143000"/>
          </a:xfrm>
        </p:spPr>
        <p:txBody>
          <a:bodyPr/>
          <a:lstStyle/>
          <a:p>
            <a:pPr eaLnBrk="1" hangingPunct="1"/>
            <a:r>
              <a:rPr lang="en-US" altLang="en-US" b="1"/>
              <a:t>Scenario #1 </a:t>
            </a:r>
          </a:p>
        </p:txBody>
      </p:sp>
      <p:sp>
        <p:nvSpPr>
          <p:cNvPr id="37891" name="Content Placeholder 2">
            <a:extLst>
              <a:ext uri="{FF2B5EF4-FFF2-40B4-BE49-F238E27FC236}">
                <a16:creationId xmlns:a16="http://schemas.microsoft.com/office/drawing/2014/main" id="{3F74EB67-17CF-4641-9CB3-B0CBA8439AB9}"/>
              </a:ext>
            </a:extLst>
          </p:cNvPr>
          <p:cNvSpPr>
            <a:spLocks noGrp="1"/>
          </p:cNvSpPr>
          <p:nvPr>
            <p:ph idx="1"/>
          </p:nvPr>
        </p:nvSpPr>
        <p:spPr>
          <a:xfrm>
            <a:off x="609600" y="1524000"/>
            <a:ext cx="8305800" cy="4495800"/>
          </a:xfrm>
        </p:spPr>
        <p:txBody>
          <a:bodyPr/>
          <a:lstStyle/>
          <a:p>
            <a:pPr eaLnBrk="1" hangingPunct="1">
              <a:buFont typeface="Arial" panose="020B0604020202020204" pitchFamily="34" charset="0"/>
              <a:buNone/>
            </a:pPr>
            <a:r>
              <a:rPr lang="en-US" altLang="en-US"/>
              <a:t>Joe throws his pencil and rips his paper during math whenever he is given double-digit math problems. This results in him getting sent to the office. </a:t>
            </a:r>
          </a:p>
          <a:p>
            <a:pPr eaLnBrk="1" hangingPunct="1">
              <a:buFont typeface="Arial" panose="020B0604020202020204" pitchFamily="34" charset="0"/>
              <a:buNone/>
            </a:pPr>
            <a:r>
              <a:rPr lang="en-US" altLang="en-US"/>
              <a:t>Routine: </a:t>
            </a:r>
            <a:r>
              <a:rPr lang="ja-JP" altLang="en-US"/>
              <a:t>“</a:t>
            </a:r>
            <a:r>
              <a:rPr lang="en-US" altLang="ja-JP"/>
              <a:t>During ________________</a:t>
            </a:r>
            <a:r>
              <a:rPr lang="ja-JP" altLang="en-US"/>
              <a:t>”</a:t>
            </a:r>
            <a:endParaRPr lang="en-US" altLang="ja-JP"/>
          </a:p>
          <a:p>
            <a:pPr eaLnBrk="1" hangingPunct="1">
              <a:buFont typeface="Arial" panose="020B0604020202020204" pitchFamily="34" charset="0"/>
              <a:buNone/>
            </a:pPr>
            <a:endParaRPr lang="en-US" altLang="en-US"/>
          </a:p>
          <a:p>
            <a:pPr eaLnBrk="1" hangingPunct="1">
              <a:buFont typeface="Arial" panose="020B0604020202020204" pitchFamily="34" charset="0"/>
              <a:buNone/>
            </a:pPr>
            <a:endParaRPr lang="en-US" altLang="en-US"/>
          </a:p>
        </p:txBody>
      </p:sp>
      <p:sp>
        <p:nvSpPr>
          <p:cNvPr id="6" name="Rectangle 5">
            <a:extLst>
              <a:ext uri="{FF2B5EF4-FFF2-40B4-BE49-F238E27FC236}">
                <a16:creationId xmlns:a16="http://schemas.microsoft.com/office/drawing/2014/main" id="{3C4F2980-7241-4001-BD1E-4C1EC3BF4D2D}"/>
              </a:ext>
            </a:extLst>
          </p:cNvPr>
          <p:cNvSpPr>
            <a:spLocks noChangeArrowheads="1"/>
          </p:cNvSpPr>
          <p:nvPr/>
        </p:nvSpPr>
        <p:spPr bwMode="auto">
          <a:xfrm>
            <a:off x="609600" y="4267200"/>
            <a:ext cx="2286000" cy="1981200"/>
          </a:xfrm>
          <a:prstGeom prst="rect">
            <a:avLst/>
          </a:prstGeom>
          <a:solidFill>
            <a:schemeClr val="bg1"/>
          </a:solidFill>
          <a:ln w="25400">
            <a:solidFill>
              <a:schemeClr val="tx1"/>
            </a:solidFill>
            <a:miter lim="800000"/>
            <a:headEnd/>
            <a:tailEnd/>
          </a:ln>
        </p:spPr>
        <p:txBody>
          <a:bodyPr anchorCtr="1"/>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US" altLang="en-US" sz="1800">
                <a:solidFill>
                  <a:srgbClr val="292934"/>
                </a:solidFill>
              </a:rPr>
              <a:t>Antecedent/Trigger: </a:t>
            </a:r>
          </a:p>
          <a:p>
            <a:pPr algn="ctr" eaLnBrk="1" hangingPunct="1">
              <a:spcBef>
                <a:spcPct val="0"/>
              </a:spcBef>
              <a:buFontTx/>
              <a:buNone/>
            </a:pPr>
            <a:r>
              <a:rPr lang="en-US" altLang="en-US" sz="1800">
                <a:solidFill>
                  <a:srgbClr val="292934"/>
                </a:solidFill>
              </a:rPr>
              <a:t>When..</a:t>
            </a:r>
          </a:p>
        </p:txBody>
      </p:sp>
      <p:sp>
        <p:nvSpPr>
          <p:cNvPr id="8" name="Rectangle 7">
            <a:extLst>
              <a:ext uri="{FF2B5EF4-FFF2-40B4-BE49-F238E27FC236}">
                <a16:creationId xmlns:a16="http://schemas.microsoft.com/office/drawing/2014/main" id="{63BBFFCB-260A-4B01-BC45-DA948D60EADD}"/>
              </a:ext>
            </a:extLst>
          </p:cNvPr>
          <p:cNvSpPr>
            <a:spLocks noChangeArrowheads="1"/>
          </p:cNvSpPr>
          <p:nvPr/>
        </p:nvSpPr>
        <p:spPr bwMode="auto">
          <a:xfrm>
            <a:off x="3505200" y="4267200"/>
            <a:ext cx="2286000" cy="1905000"/>
          </a:xfrm>
          <a:prstGeom prst="rect">
            <a:avLst/>
          </a:prstGeom>
          <a:solidFill>
            <a:schemeClr val="bg1"/>
          </a:solidFill>
          <a:ln w="25400">
            <a:solidFill>
              <a:schemeClr val="tx1"/>
            </a:solidFill>
            <a:miter lim="800000"/>
            <a:headEnd/>
            <a:tailEnd/>
          </a:ln>
        </p:spPr>
        <p:txBody>
          <a:bodyPr anchorCtr="1"/>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US" altLang="en-US" sz="1800">
                <a:solidFill>
                  <a:srgbClr val="292934"/>
                </a:solidFill>
              </a:rPr>
              <a:t>Behavior: </a:t>
            </a:r>
          </a:p>
          <a:p>
            <a:pPr algn="ctr" eaLnBrk="1" hangingPunct="1">
              <a:spcBef>
                <a:spcPct val="0"/>
              </a:spcBef>
              <a:buFontTx/>
              <a:buNone/>
            </a:pPr>
            <a:r>
              <a:rPr lang="en-US" altLang="en-US" sz="1800">
                <a:solidFill>
                  <a:srgbClr val="292934"/>
                </a:solidFill>
              </a:rPr>
              <a:t>Student does..</a:t>
            </a:r>
          </a:p>
        </p:txBody>
      </p:sp>
      <p:sp>
        <p:nvSpPr>
          <p:cNvPr id="9" name="Rectangle 8">
            <a:extLst>
              <a:ext uri="{FF2B5EF4-FFF2-40B4-BE49-F238E27FC236}">
                <a16:creationId xmlns:a16="http://schemas.microsoft.com/office/drawing/2014/main" id="{240BD16A-8FD2-491B-ABE0-5FDCD5A5A160}"/>
              </a:ext>
            </a:extLst>
          </p:cNvPr>
          <p:cNvSpPr>
            <a:spLocks noChangeArrowheads="1"/>
          </p:cNvSpPr>
          <p:nvPr/>
        </p:nvSpPr>
        <p:spPr bwMode="auto">
          <a:xfrm>
            <a:off x="6248400" y="4267200"/>
            <a:ext cx="2667000" cy="1905000"/>
          </a:xfrm>
          <a:prstGeom prst="rect">
            <a:avLst/>
          </a:prstGeom>
          <a:solidFill>
            <a:schemeClr val="bg1"/>
          </a:solidFill>
          <a:ln w="25400">
            <a:solidFill>
              <a:schemeClr val="tx1"/>
            </a:solidFill>
            <a:miter lim="800000"/>
            <a:headEnd/>
            <a:tailEnd/>
          </a:ln>
        </p:spPr>
        <p:txBody>
          <a:bodyPr anchorCtr="1"/>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US" altLang="en-US" sz="1800">
                <a:solidFill>
                  <a:srgbClr val="000000"/>
                </a:solidFill>
              </a:rPr>
              <a:t>Consequence/Outcome: </a:t>
            </a:r>
          </a:p>
          <a:p>
            <a:pPr algn="ctr" eaLnBrk="1" hangingPunct="1">
              <a:spcBef>
                <a:spcPct val="0"/>
              </a:spcBef>
              <a:buFontTx/>
              <a:buNone/>
            </a:pPr>
            <a:r>
              <a:rPr lang="en-US" altLang="en-US" sz="1800">
                <a:solidFill>
                  <a:srgbClr val="000000"/>
                </a:solidFill>
              </a:rPr>
              <a:t>and as a result…</a:t>
            </a:r>
          </a:p>
        </p:txBody>
      </p:sp>
      <p:sp>
        <p:nvSpPr>
          <p:cNvPr id="10" name="Right Arrow 9">
            <a:extLst>
              <a:ext uri="{FF2B5EF4-FFF2-40B4-BE49-F238E27FC236}">
                <a16:creationId xmlns:a16="http://schemas.microsoft.com/office/drawing/2014/main" id="{41769C5F-1325-41E4-ADB3-90E379442DE3}"/>
              </a:ext>
            </a:extLst>
          </p:cNvPr>
          <p:cNvSpPr/>
          <p:nvPr/>
        </p:nvSpPr>
        <p:spPr>
          <a:xfrm>
            <a:off x="2895600" y="5029200"/>
            <a:ext cx="6096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endParaRPr lang="en-US" altLang="en-US">
              <a:solidFill>
                <a:srgbClr val="FFFFFF"/>
              </a:solidFill>
            </a:endParaRPr>
          </a:p>
        </p:txBody>
      </p:sp>
      <p:sp>
        <p:nvSpPr>
          <p:cNvPr id="11" name="Right Arrow 10">
            <a:extLst>
              <a:ext uri="{FF2B5EF4-FFF2-40B4-BE49-F238E27FC236}">
                <a16:creationId xmlns:a16="http://schemas.microsoft.com/office/drawing/2014/main" id="{D73B8393-AB01-4D6A-8E86-3736919A910D}"/>
              </a:ext>
            </a:extLst>
          </p:cNvPr>
          <p:cNvSpPr/>
          <p:nvPr/>
        </p:nvSpPr>
        <p:spPr>
          <a:xfrm>
            <a:off x="5715000" y="5029200"/>
            <a:ext cx="6096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endParaRPr lang="en-US" altLang="en-US">
              <a:solidFill>
                <a:srgbClr val="FFFFFF"/>
              </a:solidFill>
            </a:endParaRPr>
          </a:p>
        </p:txBody>
      </p:sp>
      <p:sp>
        <p:nvSpPr>
          <p:cNvPr id="12" name="TextBox 11">
            <a:extLst>
              <a:ext uri="{FF2B5EF4-FFF2-40B4-BE49-F238E27FC236}">
                <a16:creationId xmlns:a16="http://schemas.microsoft.com/office/drawing/2014/main" id="{8458C22C-2D75-452F-8A8B-C36CF5C1ABA7}"/>
              </a:ext>
            </a:extLst>
          </p:cNvPr>
          <p:cNvSpPr txBox="1">
            <a:spLocks noChangeArrowheads="1"/>
          </p:cNvSpPr>
          <p:nvPr/>
        </p:nvSpPr>
        <p:spPr bwMode="auto">
          <a:xfrm>
            <a:off x="3886200" y="3611563"/>
            <a:ext cx="21336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a:solidFill>
                  <a:srgbClr val="FF0000"/>
                </a:solidFill>
              </a:rPr>
              <a:t>Math class</a:t>
            </a:r>
            <a:endParaRPr lang="en-US" altLang="en-US" sz="1800">
              <a:latin typeface="Arial" panose="020B0604020202020204" pitchFamily="34" charset="0"/>
            </a:endParaRPr>
          </a:p>
        </p:txBody>
      </p:sp>
      <p:sp>
        <p:nvSpPr>
          <p:cNvPr id="13" name="TextBox 12">
            <a:extLst>
              <a:ext uri="{FF2B5EF4-FFF2-40B4-BE49-F238E27FC236}">
                <a16:creationId xmlns:a16="http://schemas.microsoft.com/office/drawing/2014/main" id="{D04C9477-1D0D-4BFD-B8E8-4E8D582823B8}"/>
              </a:ext>
            </a:extLst>
          </p:cNvPr>
          <p:cNvSpPr txBox="1">
            <a:spLocks noChangeArrowheads="1"/>
          </p:cNvSpPr>
          <p:nvPr/>
        </p:nvSpPr>
        <p:spPr bwMode="auto">
          <a:xfrm>
            <a:off x="3810000" y="5105400"/>
            <a:ext cx="1752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US" altLang="en-US" sz="1800" b="1">
                <a:solidFill>
                  <a:srgbClr val="FF0000"/>
                </a:solidFill>
              </a:rPr>
              <a:t>Throws pencil &amp; rips paper</a:t>
            </a:r>
          </a:p>
        </p:txBody>
      </p:sp>
      <p:sp>
        <p:nvSpPr>
          <p:cNvPr id="14" name="TextBox 13">
            <a:extLst>
              <a:ext uri="{FF2B5EF4-FFF2-40B4-BE49-F238E27FC236}">
                <a16:creationId xmlns:a16="http://schemas.microsoft.com/office/drawing/2014/main" id="{139E21DC-3109-4C55-8E36-05A6F14B0715}"/>
              </a:ext>
            </a:extLst>
          </p:cNvPr>
          <p:cNvSpPr txBox="1">
            <a:spLocks noChangeArrowheads="1"/>
          </p:cNvSpPr>
          <p:nvPr/>
        </p:nvSpPr>
        <p:spPr bwMode="auto">
          <a:xfrm>
            <a:off x="6629400" y="5257800"/>
            <a:ext cx="2057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US" altLang="en-US" sz="1800" b="1">
                <a:solidFill>
                  <a:srgbClr val="FF0000"/>
                </a:solidFill>
                <a:latin typeface="Arial" panose="020B0604020202020204" pitchFamily="34" charset="0"/>
              </a:rPr>
              <a:t>Sent to the office</a:t>
            </a:r>
          </a:p>
        </p:txBody>
      </p:sp>
      <p:sp>
        <p:nvSpPr>
          <p:cNvPr id="16" name="TextBox 15">
            <a:extLst>
              <a:ext uri="{FF2B5EF4-FFF2-40B4-BE49-F238E27FC236}">
                <a16:creationId xmlns:a16="http://schemas.microsoft.com/office/drawing/2014/main" id="{16868AA2-3BBC-4082-AF00-08BF8F7BA380}"/>
              </a:ext>
            </a:extLst>
          </p:cNvPr>
          <p:cNvSpPr txBox="1">
            <a:spLocks noChangeArrowheads="1"/>
          </p:cNvSpPr>
          <p:nvPr/>
        </p:nvSpPr>
        <p:spPr bwMode="auto">
          <a:xfrm>
            <a:off x="533400" y="5105400"/>
            <a:ext cx="2362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US" altLang="en-US" sz="1800" b="1">
                <a:solidFill>
                  <a:srgbClr val="FF0000"/>
                </a:solidFill>
                <a:latin typeface="Arial" panose="020B0604020202020204" pitchFamily="34" charset="0"/>
              </a:rPr>
              <a:t>Given double-digit math problems</a:t>
            </a:r>
          </a:p>
        </p:txBody>
      </p:sp>
      <p:sp>
        <p:nvSpPr>
          <p:cNvPr id="2" name="Rectangle 11">
            <a:extLst>
              <a:ext uri="{FF2B5EF4-FFF2-40B4-BE49-F238E27FC236}">
                <a16:creationId xmlns:a16="http://schemas.microsoft.com/office/drawing/2014/main" id="{FC7CED41-3276-4576-8D50-E6C77AF67075}"/>
              </a:ext>
            </a:extLst>
          </p:cNvPr>
          <p:cNvSpPr>
            <a:spLocks noChangeArrowheads="1"/>
          </p:cNvSpPr>
          <p:nvPr/>
        </p:nvSpPr>
        <p:spPr bwMode="auto">
          <a:xfrm>
            <a:off x="609600" y="3657600"/>
            <a:ext cx="7620000" cy="5334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endParaRPr lang="en-US" altLang="en-US" sz="1800">
              <a:solidFill>
                <a:srgbClr val="FFFFFF"/>
              </a:solidFill>
            </a:endParaRPr>
          </a:p>
        </p:txBody>
      </p:sp>
      <p:sp>
        <p:nvSpPr>
          <p:cNvPr id="95245" name="Slide Number Placeholder 2">
            <a:extLst>
              <a:ext uri="{FF2B5EF4-FFF2-40B4-BE49-F238E27FC236}">
                <a16:creationId xmlns:a16="http://schemas.microsoft.com/office/drawing/2014/main" id="{EA27D711-AEFD-41A0-A0F2-C0C5B983FE5B}"/>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80E8F8BA-7EC5-49BB-91AF-FC574C12D122}" type="slidenum">
              <a:rPr lang="en-US" altLang="en-US" sz="1200">
                <a:solidFill>
                  <a:srgbClr val="8D8D8F"/>
                </a:solidFill>
              </a:rPr>
              <a:pPr>
                <a:spcBef>
                  <a:spcPct val="0"/>
                </a:spcBef>
                <a:buFontTx/>
                <a:buNone/>
              </a:pPr>
              <a:t>43</a:t>
            </a:fld>
            <a:endParaRPr lang="en-US" altLang="en-US" sz="1200">
              <a:solidFill>
                <a:srgbClr val="8D8D8F"/>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7891">
                                            <p:txEl>
                                              <p:pRg st="1" end="1"/>
                                            </p:txEl>
                                          </p:spTgt>
                                        </p:tgtEl>
                                        <p:attrNameLst>
                                          <p:attrName>style.visibility</p:attrName>
                                        </p:attrNameLst>
                                      </p:cBhvr>
                                      <p:to>
                                        <p:strVal val="visible"/>
                                      </p:to>
                                    </p:set>
                                    <p:anim calcmode="lin" valueType="num">
                                      <p:cBhvr additive="base">
                                        <p:cTn id="19" dur="500" fill="hold"/>
                                        <p:tgtEl>
                                          <p:spTgt spid="37891">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7891">
                                            <p:txEl>
                                              <p:pRg st="1" end="1"/>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additive="base">
                                        <p:cTn id="23" dur="500" fill="hold"/>
                                        <p:tgtEl>
                                          <p:spTgt spid="2"/>
                                        </p:tgtEl>
                                        <p:attrNameLst>
                                          <p:attrName>ppt_x</p:attrName>
                                        </p:attrNameLst>
                                      </p:cBhvr>
                                      <p:tavLst>
                                        <p:tav tm="0">
                                          <p:val>
                                            <p:strVal val="#ppt_x"/>
                                          </p:val>
                                        </p:tav>
                                        <p:tav tm="100000">
                                          <p:val>
                                            <p:strVal val="#ppt_x"/>
                                          </p:val>
                                        </p:tav>
                                      </p:tavLst>
                                    </p:anim>
                                    <p:anim calcmode="lin" valueType="num">
                                      <p:cBhvr additive="base">
                                        <p:cTn id="2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500" fill="hold"/>
                                        <p:tgtEl>
                                          <p:spTgt spid="12"/>
                                        </p:tgtEl>
                                        <p:attrNameLst>
                                          <p:attrName>ppt_x</p:attrName>
                                        </p:attrNameLst>
                                      </p:cBhvr>
                                      <p:tavLst>
                                        <p:tav tm="0">
                                          <p:val>
                                            <p:strVal val="#ppt_x"/>
                                          </p:val>
                                        </p:tav>
                                        <p:tav tm="100000">
                                          <p:val>
                                            <p:strVal val="#ppt_x"/>
                                          </p:val>
                                        </p:tav>
                                      </p:tavLst>
                                    </p:anim>
                                    <p:anim calcmode="lin" valueType="num">
                                      <p:cBhvr additive="base">
                                        <p:cTn id="3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additive="base">
                                        <p:cTn id="35" dur="500" fill="hold"/>
                                        <p:tgtEl>
                                          <p:spTgt spid="6"/>
                                        </p:tgtEl>
                                        <p:attrNameLst>
                                          <p:attrName>ppt_x</p:attrName>
                                        </p:attrNameLst>
                                      </p:cBhvr>
                                      <p:tavLst>
                                        <p:tav tm="0">
                                          <p:val>
                                            <p:strVal val="#ppt_x"/>
                                          </p:val>
                                        </p:tav>
                                        <p:tav tm="100000">
                                          <p:val>
                                            <p:strVal val="#ppt_x"/>
                                          </p:val>
                                        </p:tav>
                                      </p:tavLst>
                                    </p:anim>
                                    <p:anim calcmode="lin" valueType="num">
                                      <p:cBhvr additive="base">
                                        <p:cTn id="36" dur="500" fill="hold"/>
                                        <p:tgtEl>
                                          <p:spTgt spid="6"/>
                                        </p:tgtEl>
                                        <p:attrNameLst>
                                          <p:attrName>ppt_y</p:attrName>
                                        </p:attrNameLst>
                                      </p:cBhvr>
                                      <p:tavLst>
                                        <p:tav tm="0">
                                          <p:val>
                                            <p:strVal val="1+#ppt_h/2"/>
                                          </p:val>
                                        </p:tav>
                                        <p:tav tm="100000">
                                          <p:val>
                                            <p:strVal val="#ppt_y"/>
                                          </p:val>
                                        </p:tav>
                                      </p:tavLst>
                                    </p:anim>
                                  </p:childTnLst>
                                </p:cTn>
                              </p:par>
                              <p:par>
                                <p:cTn id="37" presetID="1" presetClass="entr" presetSubtype="0"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16">
                                            <p:txEl>
                                              <p:pRg st="0" end="0"/>
                                            </p:txEl>
                                          </p:spTgt>
                                        </p:tgtEl>
                                        <p:attrNameLst>
                                          <p:attrName>style.visibility</p:attrName>
                                        </p:attrNameLst>
                                      </p:cBhvr>
                                      <p:to>
                                        <p:strVal val="visible"/>
                                      </p:to>
                                    </p:set>
                                    <p:anim calcmode="lin" valueType="num">
                                      <p:cBhvr additive="base">
                                        <p:cTn id="43"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additive="base">
                                        <p:cTn id="49" dur="500" fill="hold"/>
                                        <p:tgtEl>
                                          <p:spTgt spid="9"/>
                                        </p:tgtEl>
                                        <p:attrNameLst>
                                          <p:attrName>ppt_x</p:attrName>
                                        </p:attrNameLst>
                                      </p:cBhvr>
                                      <p:tavLst>
                                        <p:tav tm="0">
                                          <p:val>
                                            <p:strVal val="#ppt_x"/>
                                          </p:val>
                                        </p:tav>
                                        <p:tav tm="100000">
                                          <p:val>
                                            <p:strVal val="#ppt_x"/>
                                          </p:val>
                                        </p:tav>
                                      </p:tavLst>
                                    </p:anim>
                                    <p:anim calcmode="lin" valueType="num">
                                      <p:cBhvr additive="base">
                                        <p:cTn id="50" dur="500" fill="hold"/>
                                        <p:tgtEl>
                                          <p:spTgt spid="9"/>
                                        </p:tgtEl>
                                        <p:attrNameLst>
                                          <p:attrName>ppt_y</p:attrName>
                                        </p:attrNameLst>
                                      </p:cBhvr>
                                      <p:tavLst>
                                        <p:tav tm="0">
                                          <p:val>
                                            <p:strVal val="1+#ppt_h/2"/>
                                          </p:val>
                                        </p:tav>
                                        <p:tav tm="100000">
                                          <p:val>
                                            <p:strVal val="#ppt_y"/>
                                          </p:val>
                                        </p:tav>
                                      </p:tavLst>
                                    </p:anim>
                                  </p:childTnLst>
                                </p:cTn>
                              </p:par>
                              <p:par>
                                <p:cTn id="51" presetID="1" presetClass="entr" presetSubtype="0" fill="hold" grpId="0" nodeType="withEffect">
                                  <p:stCondLst>
                                    <p:cond delay="0"/>
                                  </p:stCondLst>
                                  <p:childTnLst>
                                    <p:set>
                                      <p:cBhvr>
                                        <p:cTn id="52" dur="1" fill="hold">
                                          <p:stCondLst>
                                            <p:cond delay="0"/>
                                          </p:stCondLst>
                                        </p:cTn>
                                        <p:tgtEl>
                                          <p:spTgt spid="11"/>
                                        </p:tgtEl>
                                        <p:attrNameLst>
                                          <p:attrName>style.visibility</p:attrName>
                                        </p:attrNameLst>
                                      </p:cBhvr>
                                      <p:to>
                                        <p:strVal val="visible"/>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anim calcmode="lin" valueType="num">
                                      <p:cBhvr additive="base">
                                        <p:cTn id="57" dur="500" fill="hold"/>
                                        <p:tgtEl>
                                          <p:spTgt spid="14"/>
                                        </p:tgtEl>
                                        <p:attrNameLst>
                                          <p:attrName>ppt_x</p:attrName>
                                        </p:attrNameLst>
                                      </p:cBhvr>
                                      <p:tavLst>
                                        <p:tav tm="0">
                                          <p:val>
                                            <p:strVal val="#ppt_x"/>
                                          </p:val>
                                        </p:tav>
                                        <p:tav tm="100000">
                                          <p:val>
                                            <p:strVal val="#ppt_x"/>
                                          </p:val>
                                        </p:tav>
                                      </p:tavLst>
                                    </p:anim>
                                    <p:anim calcmode="lin" valueType="num">
                                      <p:cBhvr additive="base">
                                        <p:cTn id="5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1" grpId="0" animBg="1"/>
      <p:bldP spid="12" grpId="0"/>
      <p:bldP spid="13" grpId="0"/>
      <p:bldP spid="14" grpId="0"/>
      <p:bldP spid="2"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Title 1">
            <a:extLst>
              <a:ext uri="{FF2B5EF4-FFF2-40B4-BE49-F238E27FC236}">
                <a16:creationId xmlns:a16="http://schemas.microsoft.com/office/drawing/2014/main" id="{1358650F-49EA-417F-AFC5-BEBF0B3B140B}"/>
              </a:ext>
            </a:extLst>
          </p:cNvPr>
          <p:cNvSpPr>
            <a:spLocks noGrp="1"/>
          </p:cNvSpPr>
          <p:nvPr>
            <p:ph type="title"/>
          </p:nvPr>
        </p:nvSpPr>
        <p:spPr>
          <a:xfrm>
            <a:off x="457200" y="304800"/>
            <a:ext cx="8229600" cy="1143000"/>
          </a:xfrm>
        </p:spPr>
        <p:txBody>
          <a:bodyPr/>
          <a:lstStyle/>
          <a:p>
            <a:pPr eaLnBrk="1" hangingPunct="1"/>
            <a:r>
              <a:rPr lang="en-US" altLang="en-US" b="1"/>
              <a:t>Scenario #2 </a:t>
            </a:r>
          </a:p>
        </p:txBody>
      </p:sp>
      <p:sp>
        <p:nvSpPr>
          <p:cNvPr id="97282" name="Content Placeholder 2">
            <a:extLst>
              <a:ext uri="{FF2B5EF4-FFF2-40B4-BE49-F238E27FC236}">
                <a16:creationId xmlns:a16="http://schemas.microsoft.com/office/drawing/2014/main" id="{6040F4BF-2743-413D-AC02-F0412D9119B3}"/>
              </a:ext>
            </a:extLst>
          </p:cNvPr>
          <p:cNvSpPr>
            <a:spLocks noGrp="1"/>
          </p:cNvSpPr>
          <p:nvPr>
            <p:ph idx="1"/>
          </p:nvPr>
        </p:nvSpPr>
        <p:spPr>
          <a:xfrm>
            <a:off x="609600" y="1524000"/>
            <a:ext cx="8305800" cy="4495800"/>
          </a:xfrm>
        </p:spPr>
        <p:txBody>
          <a:bodyPr/>
          <a:lstStyle/>
          <a:p>
            <a:pPr eaLnBrk="1" hangingPunct="1">
              <a:buFont typeface="Arial" panose="020B0604020202020204" pitchFamily="34" charset="0"/>
              <a:buNone/>
            </a:pPr>
            <a:r>
              <a:rPr lang="en-US" altLang="en-US"/>
              <a:t>Nancy cries during reading time when she is asked to work by herself. This results in the teacher sitting and reading with her.</a:t>
            </a:r>
          </a:p>
          <a:p>
            <a:pPr eaLnBrk="1" hangingPunct="1">
              <a:buFont typeface="Arial" panose="020B0604020202020204" pitchFamily="34" charset="0"/>
              <a:buNone/>
            </a:pPr>
            <a:endParaRPr lang="en-US" altLang="en-US"/>
          </a:p>
          <a:p>
            <a:pPr eaLnBrk="1" hangingPunct="1">
              <a:buFont typeface="Arial" panose="020B0604020202020204" pitchFamily="34" charset="0"/>
              <a:buNone/>
            </a:pPr>
            <a:r>
              <a:rPr lang="en-US" altLang="en-US"/>
              <a:t>Routine: </a:t>
            </a:r>
            <a:r>
              <a:rPr lang="ja-JP" altLang="en-US"/>
              <a:t>“</a:t>
            </a:r>
            <a:r>
              <a:rPr lang="en-US" altLang="ja-JP"/>
              <a:t>During ________________</a:t>
            </a:r>
            <a:r>
              <a:rPr lang="ja-JP" altLang="en-US"/>
              <a:t>”</a:t>
            </a:r>
            <a:endParaRPr lang="en-US" altLang="ja-JP"/>
          </a:p>
          <a:p>
            <a:pPr eaLnBrk="1" hangingPunct="1">
              <a:buFont typeface="Arial" panose="020B0604020202020204" pitchFamily="34" charset="0"/>
              <a:buNone/>
            </a:pPr>
            <a:endParaRPr lang="en-US" altLang="en-US"/>
          </a:p>
          <a:p>
            <a:pPr eaLnBrk="1" hangingPunct="1">
              <a:buFont typeface="Arial" panose="020B0604020202020204" pitchFamily="34" charset="0"/>
              <a:buNone/>
            </a:pPr>
            <a:endParaRPr lang="en-US" altLang="en-US"/>
          </a:p>
        </p:txBody>
      </p:sp>
      <p:sp>
        <p:nvSpPr>
          <p:cNvPr id="97283" name="Rectangle 5">
            <a:extLst>
              <a:ext uri="{FF2B5EF4-FFF2-40B4-BE49-F238E27FC236}">
                <a16:creationId xmlns:a16="http://schemas.microsoft.com/office/drawing/2014/main" id="{FEB4CE68-0476-48DC-83CB-DE3A9EB30DAA}"/>
              </a:ext>
            </a:extLst>
          </p:cNvPr>
          <p:cNvSpPr>
            <a:spLocks noChangeArrowheads="1"/>
          </p:cNvSpPr>
          <p:nvPr/>
        </p:nvSpPr>
        <p:spPr bwMode="auto">
          <a:xfrm>
            <a:off x="609600" y="4267200"/>
            <a:ext cx="2286000" cy="1676400"/>
          </a:xfrm>
          <a:prstGeom prst="rect">
            <a:avLst/>
          </a:prstGeom>
          <a:solidFill>
            <a:schemeClr val="bg1"/>
          </a:solidFill>
          <a:ln w="25400">
            <a:solidFill>
              <a:schemeClr val="tx1"/>
            </a:solidFill>
            <a:miter lim="800000"/>
            <a:headEnd/>
            <a:tailEnd/>
          </a:ln>
        </p:spPr>
        <p:txBody>
          <a:bodyPr anchorCtr="1"/>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US" altLang="en-US" sz="1800">
                <a:solidFill>
                  <a:srgbClr val="000000"/>
                </a:solidFill>
              </a:rPr>
              <a:t>Antecedent/Trigger: </a:t>
            </a:r>
          </a:p>
          <a:p>
            <a:pPr algn="ctr" eaLnBrk="1" hangingPunct="1">
              <a:spcBef>
                <a:spcPct val="0"/>
              </a:spcBef>
              <a:buFontTx/>
              <a:buNone/>
            </a:pPr>
            <a:r>
              <a:rPr lang="en-US" altLang="en-US" sz="1800">
                <a:solidFill>
                  <a:srgbClr val="000000"/>
                </a:solidFill>
              </a:rPr>
              <a:t>When…</a:t>
            </a:r>
          </a:p>
        </p:txBody>
      </p:sp>
      <p:sp>
        <p:nvSpPr>
          <p:cNvPr id="97284" name="Rectangle 7">
            <a:extLst>
              <a:ext uri="{FF2B5EF4-FFF2-40B4-BE49-F238E27FC236}">
                <a16:creationId xmlns:a16="http://schemas.microsoft.com/office/drawing/2014/main" id="{6A1F8030-E58D-4F91-B9A1-E945BE2B1740}"/>
              </a:ext>
            </a:extLst>
          </p:cNvPr>
          <p:cNvSpPr>
            <a:spLocks noChangeArrowheads="1"/>
          </p:cNvSpPr>
          <p:nvPr/>
        </p:nvSpPr>
        <p:spPr bwMode="auto">
          <a:xfrm>
            <a:off x="3505200" y="4267200"/>
            <a:ext cx="2286000" cy="1676400"/>
          </a:xfrm>
          <a:prstGeom prst="rect">
            <a:avLst/>
          </a:prstGeom>
          <a:solidFill>
            <a:schemeClr val="bg1"/>
          </a:solidFill>
          <a:ln w="25400">
            <a:solidFill>
              <a:schemeClr val="tx1"/>
            </a:solidFill>
            <a:miter lim="800000"/>
            <a:headEnd/>
            <a:tailEnd/>
          </a:ln>
        </p:spPr>
        <p:txBody>
          <a:bodyPr anchorCtr="1"/>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US" altLang="en-US" sz="1800">
                <a:solidFill>
                  <a:srgbClr val="292934"/>
                </a:solidFill>
              </a:rPr>
              <a:t>Behavior: </a:t>
            </a:r>
          </a:p>
          <a:p>
            <a:pPr algn="ctr" eaLnBrk="1" hangingPunct="1">
              <a:spcBef>
                <a:spcPct val="0"/>
              </a:spcBef>
              <a:buFontTx/>
              <a:buNone/>
            </a:pPr>
            <a:r>
              <a:rPr lang="en-US" altLang="en-US" sz="1800">
                <a:solidFill>
                  <a:srgbClr val="292934"/>
                </a:solidFill>
              </a:rPr>
              <a:t>Student does..</a:t>
            </a:r>
          </a:p>
        </p:txBody>
      </p:sp>
      <p:sp>
        <p:nvSpPr>
          <p:cNvPr id="97285" name="Rectangle 8">
            <a:extLst>
              <a:ext uri="{FF2B5EF4-FFF2-40B4-BE49-F238E27FC236}">
                <a16:creationId xmlns:a16="http://schemas.microsoft.com/office/drawing/2014/main" id="{0D0A72AC-3AF8-4FDA-BBBB-ADBB18C49604}"/>
              </a:ext>
            </a:extLst>
          </p:cNvPr>
          <p:cNvSpPr>
            <a:spLocks noChangeArrowheads="1"/>
          </p:cNvSpPr>
          <p:nvPr/>
        </p:nvSpPr>
        <p:spPr bwMode="auto">
          <a:xfrm>
            <a:off x="6248400" y="4267200"/>
            <a:ext cx="2667000" cy="1676400"/>
          </a:xfrm>
          <a:prstGeom prst="rect">
            <a:avLst/>
          </a:prstGeom>
          <a:solidFill>
            <a:schemeClr val="bg1"/>
          </a:solidFill>
          <a:ln w="25400">
            <a:solidFill>
              <a:schemeClr val="tx1"/>
            </a:solidFill>
            <a:miter lim="800000"/>
            <a:headEnd/>
            <a:tailEnd/>
          </a:ln>
        </p:spPr>
        <p:txBody>
          <a:bodyPr anchorCtr="1"/>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US" altLang="en-US" sz="1800">
                <a:solidFill>
                  <a:srgbClr val="000000"/>
                </a:solidFill>
              </a:rPr>
              <a:t>Consequence/Outcome: </a:t>
            </a:r>
          </a:p>
          <a:p>
            <a:pPr algn="ctr" eaLnBrk="1" hangingPunct="1">
              <a:spcBef>
                <a:spcPct val="0"/>
              </a:spcBef>
              <a:buFontTx/>
              <a:buNone/>
            </a:pPr>
            <a:r>
              <a:rPr lang="en-US" altLang="en-US" sz="1800">
                <a:solidFill>
                  <a:srgbClr val="000000"/>
                </a:solidFill>
              </a:rPr>
              <a:t>and as a result...</a:t>
            </a:r>
          </a:p>
        </p:txBody>
      </p:sp>
      <p:sp>
        <p:nvSpPr>
          <p:cNvPr id="10" name="Right Arrow 9">
            <a:extLst>
              <a:ext uri="{FF2B5EF4-FFF2-40B4-BE49-F238E27FC236}">
                <a16:creationId xmlns:a16="http://schemas.microsoft.com/office/drawing/2014/main" id="{5E6C3810-B100-4DD3-A13C-53404701F903}"/>
              </a:ext>
            </a:extLst>
          </p:cNvPr>
          <p:cNvSpPr/>
          <p:nvPr/>
        </p:nvSpPr>
        <p:spPr>
          <a:xfrm>
            <a:off x="2895600" y="5029200"/>
            <a:ext cx="609600" cy="228600"/>
          </a:xfrm>
          <a:prstGeom prst="rightArrow">
            <a:avLst/>
          </a:prstGeom>
          <a:solidFill>
            <a:srgbClr val="008000"/>
          </a:solidFill>
          <a:ln>
            <a:solidFill>
              <a:srgbClr val="FFD95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endParaRPr lang="en-US" altLang="en-US">
              <a:solidFill>
                <a:srgbClr val="FFFFFF"/>
              </a:solidFill>
            </a:endParaRPr>
          </a:p>
        </p:txBody>
      </p:sp>
      <p:sp>
        <p:nvSpPr>
          <p:cNvPr id="11" name="Right Arrow 10">
            <a:extLst>
              <a:ext uri="{FF2B5EF4-FFF2-40B4-BE49-F238E27FC236}">
                <a16:creationId xmlns:a16="http://schemas.microsoft.com/office/drawing/2014/main" id="{1D3DBB90-83AC-4B7D-A5FC-DB273D4F1062}"/>
              </a:ext>
            </a:extLst>
          </p:cNvPr>
          <p:cNvSpPr/>
          <p:nvPr/>
        </p:nvSpPr>
        <p:spPr>
          <a:xfrm>
            <a:off x="5715000" y="5029200"/>
            <a:ext cx="609600" cy="228600"/>
          </a:xfrm>
          <a:prstGeom prst="rightArrow">
            <a:avLst/>
          </a:prstGeom>
          <a:solidFill>
            <a:srgbClr val="008000"/>
          </a:solidFill>
          <a:ln>
            <a:solidFill>
              <a:srgbClr val="FFD95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endParaRPr lang="en-US" altLang="en-US">
              <a:solidFill>
                <a:srgbClr val="FFFFFF"/>
              </a:solidFill>
            </a:endParaRPr>
          </a:p>
        </p:txBody>
      </p:sp>
      <p:sp>
        <p:nvSpPr>
          <p:cNvPr id="97288" name="Rectangle 11">
            <a:extLst>
              <a:ext uri="{FF2B5EF4-FFF2-40B4-BE49-F238E27FC236}">
                <a16:creationId xmlns:a16="http://schemas.microsoft.com/office/drawing/2014/main" id="{44FE41F1-4CA1-4CCC-8016-0EA9B0247237}"/>
              </a:ext>
            </a:extLst>
          </p:cNvPr>
          <p:cNvSpPr>
            <a:spLocks noChangeArrowheads="1"/>
          </p:cNvSpPr>
          <p:nvPr/>
        </p:nvSpPr>
        <p:spPr bwMode="auto">
          <a:xfrm>
            <a:off x="609600" y="3657600"/>
            <a:ext cx="7620000" cy="5334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endParaRPr lang="en-US" altLang="en-US" sz="1800">
              <a:solidFill>
                <a:srgbClr val="FFFFFF"/>
              </a:solidFill>
            </a:endParaRPr>
          </a:p>
        </p:txBody>
      </p:sp>
      <p:sp>
        <p:nvSpPr>
          <p:cNvPr id="13" name="TextBox 12">
            <a:extLst>
              <a:ext uri="{FF2B5EF4-FFF2-40B4-BE49-F238E27FC236}">
                <a16:creationId xmlns:a16="http://schemas.microsoft.com/office/drawing/2014/main" id="{B7B30241-3495-4BFB-9E54-18401717BAC6}"/>
              </a:ext>
            </a:extLst>
          </p:cNvPr>
          <p:cNvSpPr txBox="1">
            <a:spLocks noChangeArrowheads="1"/>
          </p:cNvSpPr>
          <p:nvPr/>
        </p:nvSpPr>
        <p:spPr bwMode="auto">
          <a:xfrm>
            <a:off x="4114800" y="3733800"/>
            <a:ext cx="1752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2400">
                <a:solidFill>
                  <a:srgbClr val="FF0000"/>
                </a:solidFill>
                <a:latin typeface="Arial" panose="020B0604020202020204" pitchFamily="34" charset="0"/>
              </a:rPr>
              <a:t>Reading</a:t>
            </a:r>
            <a:endParaRPr lang="en-US" altLang="en-US" sz="2400">
              <a:latin typeface="Arial" panose="020B0604020202020204" pitchFamily="34" charset="0"/>
            </a:endParaRPr>
          </a:p>
        </p:txBody>
      </p:sp>
      <p:sp>
        <p:nvSpPr>
          <p:cNvPr id="14" name="TextBox 13">
            <a:extLst>
              <a:ext uri="{FF2B5EF4-FFF2-40B4-BE49-F238E27FC236}">
                <a16:creationId xmlns:a16="http://schemas.microsoft.com/office/drawing/2014/main" id="{9B3FF1A5-ACDC-470F-B640-57B4518F4965}"/>
              </a:ext>
            </a:extLst>
          </p:cNvPr>
          <p:cNvSpPr txBox="1">
            <a:spLocks noChangeArrowheads="1"/>
          </p:cNvSpPr>
          <p:nvPr/>
        </p:nvSpPr>
        <p:spPr bwMode="auto">
          <a:xfrm>
            <a:off x="4114800" y="5105400"/>
            <a:ext cx="1143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1800" b="1">
                <a:solidFill>
                  <a:srgbClr val="FF0000"/>
                </a:solidFill>
                <a:latin typeface="Arial" panose="020B0604020202020204" pitchFamily="34" charset="0"/>
              </a:rPr>
              <a:t>Cries</a:t>
            </a:r>
          </a:p>
          <a:p>
            <a:pPr eaLnBrk="1" hangingPunct="1">
              <a:spcBef>
                <a:spcPct val="0"/>
              </a:spcBef>
              <a:buFontTx/>
              <a:buNone/>
            </a:pPr>
            <a:endParaRPr lang="en-US" altLang="en-US" sz="1800">
              <a:latin typeface="Arial" panose="020B0604020202020204" pitchFamily="34" charset="0"/>
            </a:endParaRPr>
          </a:p>
        </p:txBody>
      </p:sp>
      <p:sp>
        <p:nvSpPr>
          <p:cNvPr id="15" name="TextBox 14">
            <a:extLst>
              <a:ext uri="{FF2B5EF4-FFF2-40B4-BE49-F238E27FC236}">
                <a16:creationId xmlns:a16="http://schemas.microsoft.com/office/drawing/2014/main" id="{4693C276-7531-4624-AA95-EC097B5F4720}"/>
              </a:ext>
            </a:extLst>
          </p:cNvPr>
          <p:cNvSpPr txBox="1">
            <a:spLocks noChangeArrowheads="1"/>
          </p:cNvSpPr>
          <p:nvPr/>
        </p:nvSpPr>
        <p:spPr bwMode="auto">
          <a:xfrm>
            <a:off x="762000" y="4953000"/>
            <a:ext cx="19812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1800" b="1">
                <a:solidFill>
                  <a:srgbClr val="FF0000"/>
                </a:solidFill>
                <a:latin typeface="Arial" panose="020B0604020202020204" pitchFamily="34" charset="0"/>
              </a:rPr>
              <a:t>Asked to work by herself</a:t>
            </a:r>
          </a:p>
          <a:p>
            <a:pPr eaLnBrk="1" hangingPunct="1">
              <a:spcBef>
                <a:spcPct val="0"/>
              </a:spcBef>
              <a:buFontTx/>
              <a:buNone/>
            </a:pPr>
            <a:endParaRPr lang="en-US" altLang="en-US" sz="1800">
              <a:latin typeface="Arial" panose="020B0604020202020204" pitchFamily="34" charset="0"/>
            </a:endParaRPr>
          </a:p>
        </p:txBody>
      </p:sp>
      <p:sp>
        <p:nvSpPr>
          <p:cNvPr id="16" name="TextBox 15">
            <a:extLst>
              <a:ext uri="{FF2B5EF4-FFF2-40B4-BE49-F238E27FC236}">
                <a16:creationId xmlns:a16="http://schemas.microsoft.com/office/drawing/2014/main" id="{418D41AA-ED31-467C-BDF0-C68FA844DA2B}"/>
              </a:ext>
            </a:extLst>
          </p:cNvPr>
          <p:cNvSpPr txBox="1">
            <a:spLocks noChangeArrowheads="1"/>
          </p:cNvSpPr>
          <p:nvPr/>
        </p:nvSpPr>
        <p:spPr bwMode="auto">
          <a:xfrm>
            <a:off x="6477000" y="4953000"/>
            <a:ext cx="22098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1800" b="1">
                <a:solidFill>
                  <a:srgbClr val="FF0000"/>
                </a:solidFill>
                <a:latin typeface="Arial" panose="020B0604020202020204" pitchFamily="34" charset="0"/>
              </a:rPr>
              <a:t>The teacher sits &amp; reads with her</a:t>
            </a:r>
          </a:p>
          <a:p>
            <a:pPr eaLnBrk="1" hangingPunct="1">
              <a:spcBef>
                <a:spcPct val="0"/>
              </a:spcBef>
              <a:buFontTx/>
              <a:buNone/>
            </a:pPr>
            <a:endParaRPr lang="en-US" altLang="en-US" sz="1800">
              <a:latin typeface="Arial" panose="020B0604020202020204" pitchFamily="34" charset="0"/>
            </a:endParaRPr>
          </a:p>
        </p:txBody>
      </p:sp>
      <p:sp>
        <p:nvSpPr>
          <p:cNvPr id="97293" name="Slide Number Placeholder 1">
            <a:extLst>
              <a:ext uri="{FF2B5EF4-FFF2-40B4-BE49-F238E27FC236}">
                <a16:creationId xmlns:a16="http://schemas.microsoft.com/office/drawing/2014/main" id="{8459FAF4-B77F-426E-A49B-E908A49093F3}"/>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53474C97-5D2A-46F0-9284-FF6AE740F866}" type="slidenum">
              <a:rPr lang="en-US" altLang="en-US" sz="1200">
                <a:solidFill>
                  <a:srgbClr val="8D8D8F"/>
                </a:solidFill>
              </a:rPr>
              <a:pPr>
                <a:spcBef>
                  <a:spcPct val="0"/>
                </a:spcBef>
                <a:buFontTx/>
                <a:buNone/>
              </a:pPr>
              <a:t>44</a:t>
            </a:fld>
            <a:endParaRPr lang="en-US" altLang="en-US" sz="1200">
              <a:solidFill>
                <a:srgbClr val="8D8D8F"/>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ppt_x"/>
                                          </p:val>
                                        </p:tav>
                                        <p:tav tm="100000">
                                          <p:val>
                                            <p:strVal val="#ppt_x"/>
                                          </p:val>
                                        </p:tav>
                                      </p:tavLst>
                                    </p:anim>
                                    <p:anim calcmode="lin" valueType="num">
                                      <p:cBhvr additive="base">
                                        <p:cTn id="2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Content Placeholder 2">
            <a:extLst>
              <a:ext uri="{FF2B5EF4-FFF2-40B4-BE49-F238E27FC236}">
                <a16:creationId xmlns:a16="http://schemas.microsoft.com/office/drawing/2014/main" id="{95DC27CB-7FD0-443D-B8FA-94AE1B5CA16B}"/>
              </a:ext>
            </a:extLst>
          </p:cNvPr>
          <p:cNvSpPr>
            <a:spLocks noGrp="1"/>
          </p:cNvSpPr>
          <p:nvPr>
            <p:ph idx="4294967295"/>
          </p:nvPr>
        </p:nvSpPr>
        <p:spPr>
          <a:xfrm>
            <a:off x="457200" y="495300"/>
            <a:ext cx="8229600" cy="6216650"/>
          </a:xfrm>
        </p:spPr>
        <p:txBody>
          <a:bodyPr/>
          <a:lstStyle/>
          <a:p>
            <a:pPr algn="ctr" eaLnBrk="1" hangingPunct="1">
              <a:spcAft>
                <a:spcPct val="35000"/>
              </a:spcAft>
              <a:buFontTx/>
              <a:buNone/>
            </a:pPr>
            <a:r>
              <a:rPr lang="en-US" altLang="en-US" sz="3600" b="1"/>
              <a:t>Once you have identified the ABC’s </a:t>
            </a:r>
          </a:p>
          <a:p>
            <a:pPr algn="ctr" eaLnBrk="1" hangingPunct="1">
              <a:spcAft>
                <a:spcPct val="35000"/>
              </a:spcAft>
              <a:buFontTx/>
              <a:buNone/>
            </a:pPr>
            <a:r>
              <a:rPr lang="en-US" altLang="en-US" sz="2800" b="1"/>
              <a:t>Then:</a:t>
            </a:r>
            <a:r>
              <a:rPr lang="en-US" altLang="en-US" sz="2800"/>
              <a:t> You need to understand the </a:t>
            </a:r>
            <a:r>
              <a:rPr lang="en-US" altLang="en-US" sz="2800" b="1">
                <a:solidFill>
                  <a:srgbClr val="FF0000"/>
                </a:solidFill>
              </a:rPr>
              <a:t>FUNCTION</a:t>
            </a:r>
            <a:r>
              <a:rPr lang="en-US" altLang="en-US" sz="2800"/>
              <a:t> or WHY the behavior occurs			</a:t>
            </a:r>
            <a:endParaRPr lang="en-US" altLang="en-US"/>
          </a:p>
        </p:txBody>
      </p:sp>
      <p:sp>
        <p:nvSpPr>
          <p:cNvPr id="5" name="Rectangle 4">
            <a:extLst>
              <a:ext uri="{FF2B5EF4-FFF2-40B4-BE49-F238E27FC236}">
                <a16:creationId xmlns:a16="http://schemas.microsoft.com/office/drawing/2014/main" id="{FBEF264D-9BBF-4732-98E1-72D53A84B6E4}"/>
              </a:ext>
            </a:extLst>
          </p:cNvPr>
          <p:cNvSpPr/>
          <p:nvPr/>
        </p:nvSpPr>
        <p:spPr>
          <a:xfrm>
            <a:off x="381000" y="4191000"/>
            <a:ext cx="2438400" cy="1905000"/>
          </a:xfrm>
          <a:prstGeom prst="rect">
            <a:avLst/>
          </a:prstGeom>
          <a:solidFill>
            <a:srgbClr val="E9910C"/>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r>
              <a:rPr lang="en-US" altLang="en-US" sz="3200" b="1">
                <a:solidFill>
                  <a:schemeClr val="bg1"/>
                </a:solidFill>
                <a:ea typeface="MS PGothic" charset="-128"/>
              </a:rPr>
              <a:t>2</a:t>
            </a:r>
          </a:p>
          <a:p>
            <a:pPr algn="ctr" eaLnBrk="1" hangingPunct="1">
              <a:defRPr/>
            </a:pPr>
            <a:endParaRPr lang="en-US" altLang="en-US" sz="1800" b="1">
              <a:solidFill>
                <a:schemeClr val="bg1"/>
              </a:solidFill>
              <a:ea typeface="MS PGothic" charset="-128"/>
            </a:endParaRPr>
          </a:p>
          <a:p>
            <a:pPr algn="ctr" eaLnBrk="1" hangingPunct="1">
              <a:defRPr/>
            </a:pPr>
            <a:r>
              <a:rPr lang="en-US" altLang="en-US" sz="1800" b="1">
                <a:solidFill>
                  <a:schemeClr val="bg1"/>
                </a:solidFill>
                <a:ea typeface="MS PGothic" charset="-128"/>
              </a:rPr>
              <a:t>Routines/Antecedents:</a:t>
            </a:r>
          </a:p>
          <a:p>
            <a:pPr algn="ctr" eaLnBrk="1" hangingPunct="1">
              <a:defRPr/>
            </a:pPr>
            <a:endParaRPr lang="en-US" altLang="en-US" sz="1800" b="1">
              <a:solidFill>
                <a:schemeClr val="bg1"/>
              </a:solidFill>
              <a:ea typeface="MS PGothic" charset="-128"/>
            </a:endParaRPr>
          </a:p>
          <a:p>
            <a:pPr eaLnBrk="1" hangingPunct="1">
              <a:defRPr/>
            </a:pPr>
            <a:r>
              <a:rPr lang="en-US" altLang="en-US" sz="1800" b="1">
                <a:solidFill>
                  <a:schemeClr val="bg1"/>
                </a:solidFill>
                <a:ea typeface="MS PGothic" charset="-128"/>
              </a:rPr>
              <a:t>When _____happens…. </a:t>
            </a:r>
          </a:p>
        </p:txBody>
      </p:sp>
      <p:sp>
        <p:nvSpPr>
          <p:cNvPr id="6" name="Rectangle 5">
            <a:extLst>
              <a:ext uri="{FF2B5EF4-FFF2-40B4-BE49-F238E27FC236}">
                <a16:creationId xmlns:a16="http://schemas.microsoft.com/office/drawing/2014/main" id="{9FDC3809-BDB9-40F4-9A05-A8994BD121AE}"/>
              </a:ext>
            </a:extLst>
          </p:cNvPr>
          <p:cNvSpPr/>
          <p:nvPr/>
        </p:nvSpPr>
        <p:spPr>
          <a:xfrm>
            <a:off x="3200400" y="4191000"/>
            <a:ext cx="2743200" cy="1905000"/>
          </a:xfrm>
          <a:prstGeom prst="rect">
            <a:avLst/>
          </a:prstGeom>
          <a:solidFill>
            <a:srgbClr val="006301"/>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n-US" sz="3200" b="1">
                <a:solidFill>
                  <a:srgbClr val="FFFFFF"/>
                </a:solidFill>
              </a:rPr>
              <a:t>1  </a:t>
            </a:r>
          </a:p>
          <a:p>
            <a:pPr algn="ctr" eaLnBrk="1" hangingPunct="1"/>
            <a:endParaRPr lang="en-US" altLang="en-US" b="1">
              <a:solidFill>
                <a:srgbClr val="FFFFFF"/>
              </a:solidFill>
            </a:endParaRPr>
          </a:p>
          <a:p>
            <a:pPr algn="ctr" eaLnBrk="1" hangingPunct="1"/>
            <a:r>
              <a:rPr lang="en-US" altLang="en-US" b="1">
                <a:solidFill>
                  <a:srgbClr val="FFFFFF"/>
                </a:solidFill>
              </a:rPr>
              <a:t>Behavior:</a:t>
            </a:r>
          </a:p>
          <a:p>
            <a:pPr algn="ctr" eaLnBrk="1" hangingPunct="1"/>
            <a:endParaRPr lang="en-US" altLang="en-US" b="1">
              <a:solidFill>
                <a:srgbClr val="FFFFFF"/>
              </a:solidFill>
            </a:endParaRPr>
          </a:p>
          <a:p>
            <a:pPr algn="ctr" eaLnBrk="1" hangingPunct="1"/>
            <a:r>
              <a:rPr lang="en-US" altLang="en-US" b="1">
                <a:solidFill>
                  <a:srgbClr val="FFFFFF"/>
                </a:solidFill>
              </a:rPr>
              <a:t>the student does (what)__</a:t>
            </a:r>
          </a:p>
        </p:txBody>
      </p:sp>
      <p:sp>
        <p:nvSpPr>
          <p:cNvPr id="7" name="Rectangle 6">
            <a:extLst>
              <a:ext uri="{FF2B5EF4-FFF2-40B4-BE49-F238E27FC236}">
                <a16:creationId xmlns:a16="http://schemas.microsoft.com/office/drawing/2014/main" id="{71A78B66-5B83-468B-8396-54DA4883633C}"/>
              </a:ext>
            </a:extLst>
          </p:cNvPr>
          <p:cNvSpPr/>
          <p:nvPr/>
        </p:nvSpPr>
        <p:spPr>
          <a:xfrm>
            <a:off x="6248400" y="4191000"/>
            <a:ext cx="2590800" cy="2527300"/>
          </a:xfrm>
          <a:prstGeom prst="rect">
            <a:avLst/>
          </a:prstGeom>
          <a:solidFill>
            <a:srgbClr val="B6020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rgbClr val="FFFFFF"/>
              </a:solidFill>
              <a:ea typeface="MS PGothic" pitchFamily="34" charset="-128"/>
            </a:endParaRPr>
          </a:p>
          <a:p>
            <a:pPr algn="ctr" eaLnBrk="1" fontAlgn="auto" hangingPunct="1">
              <a:spcBef>
                <a:spcPts val="0"/>
              </a:spcBef>
              <a:spcAft>
                <a:spcPts val="0"/>
              </a:spcAft>
              <a:defRPr/>
            </a:pPr>
            <a:r>
              <a:rPr lang="en-US" sz="3200" b="1" dirty="0">
                <a:solidFill>
                  <a:srgbClr val="FFFFFF"/>
                </a:solidFill>
                <a:ea typeface="MS PGothic" pitchFamily="34" charset="-128"/>
              </a:rPr>
              <a:t>3</a:t>
            </a:r>
          </a:p>
          <a:p>
            <a:pPr algn="ctr" eaLnBrk="1" fontAlgn="auto" hangingPunct="1">
              <a:spcBef>
                <a:spcPts val="0"/>
              </a:spcBef>
              <a:spcAft>
                <a:spcPts val="0"/>
              </a:spcAft>
              <a:defRPr/>
            </a:pPr>
            <a:endParaRPr lang="en-US" b="1" dirty="0">
              <a:solidFill>
                <a:srgbClr val="FFFFFF"/>
              </a:solidFill>
              <a:ea typeface="MS PGothic" pitchFamily="34" charset="-128"/>
            </a:endParaRPr>
          </a:p>
          <a:p>
            <a:pPr algn="ctr" eaLnBrk="1" fontAlgn="auto" hangingPunct="1">
              <a:spcBef>
                <a:spcPts val="0"/>
              </a:spcBef>
              <a:spcAft>
                <a:spcPts val="0"/>
              </a:spcAft>
              <a:defRPr/>
            </a:pPr>
            <a:r>
              <a:rPr lang="en-US" b="1" dirty="0">
                <a:solidFill>
                  <a:srgbClr val="FFFFFF"/>
                </a:solidFill>
                <a:ea typeface="MS PGothic" pitchFamily="34" charset="-128"/>
              </a:rPr>
              <a:t>Consequence/Outcome</a:t>
            </a:r>
          </a:p>
          <a:p>
            <a:pPr algn="ctr" eaLnBrk="1" fontAlgn="auto" hangingPunct="1">
              <a:spcBef>
                <a:spcPts val="0"/>
              </a:spcBef>
              <a:spcAft>
                <a:spcPts val="0"/>
              </a:spcAft>
              <a:defRPr/>
            </a:pPr>
            <a:endParaRPr lang="en-US" b="1" dirty="0">
              <a:solidFill>
                <a:srgbClr val="FFFFFF"/>
              </a:solidFill>
              <a:ea typeface="MS PGothic" pitchFamily="34" charset="-128"/>
            </a:endParaRPr>
          </a:p>
          <a:p>
            <a:pPr algn="ctr" eaLnBrk="1" fontAlgn="auto" hangingPunct="1">
              <a:spcBef>
                <a:spcPts val="0"/>
              </a:spcBef>
              <a:spcAft>
                <a:spcPts val="0"/>
              </a:spcAft>
              <a:defRPr/>
            </a:pPr>
            <a:r>
              <a:rPr lang="is-IS" b="1" dirty="0">
                <a:solidFill>
                  <a:srgbClr val="FFFFFF"/>
                </a:solidFill>
                <a:ea typeface="MS PGothic" pitchFamily="34" charset="-128"/>
              </a:rPr>
              <a:t>…</a:t>
            </a:r>
            <a:r>
              <a:rPr lang="en-US" b="1" dirty="0">
                <a:solidFill>
                  <a:srgbClr val="FFFFFF"/>
                </a:solidFill>
                <a:ea typeface="MS PGothic" pitchFamily="34" charset="-128"/>
              </a:rPr>
              <a:t>and as a result ______</a:t>
            </a:r>
          </a:p>
          <a:p>
            <a:pPr algn="ctr" eaLnBrk="1" fontAlgn="auto" hangingPunct="1">
              <a:spcBef>
                <a:spcPts val="0"/>
              </a:spcBef>
              <a:spcAft>
                <a:spcPts val="0"/>
              </a:spcAft>
              <a:defRPr/>
            </a:pPr>
            <a:endParaRPr lang="en-US" b="1" dirty="0">
              <a:solidFill>
                <a:srgbClr val="FFFFFF"/>
              </a:solidFill>
              <a:ea typeface="MS PGothic" pitchFamily="34" charset="-128"/>
            </a:endParaRPr>
          </a:p>
          <a:p>
            <a:pPr algn="ctr" eaLnBrk="1" fontAlgn="auto" hangingPunct="1">
              <a:spcBef>
                <a:spcPts val="0"/>
              </a:spcBef>
              <a:spcAft>
                <a:spcPts val="0"/>
              </a:spcAft>
              <a:defRPr/>
            </a:pPr>
            <a:r>
              <a:rPr lang="en-US" b="1" dirty="0">
                <a:solidFill>
                  <a:srgbClr val="FFFFFF"/>
                </a:solidFill>
                <a:ea typeface="MS PGothic" pitchFamily="34" charset="-128"/>
              </a:rPr>
              <a:t>Function is _________ </a:t>
            </a:r>
          </a:p>
          <a:p>
            <a:pPr algn="ctr" eaLnBrk="1" fontAlgn="auto" hangingPunct="1">
              <a:spcBef>
                <a:spcPts val="0"/>
              </a:spcBef>
              <a:spcAft>
                <a:spcPts val="0"/>
              </a:spcAft>
              <a:defRPr/>
            </a:pPr>
            <a:endParaRPr lang="en-US" dirty="0">
              <a:solidFill>
                <a:srgbClr val="FFFFFF"/>
              </a:solidFill>
              <a:ea typeface="MS PGothic" pitchFamily="34" charset="-128"/>
            </a:endParaRPr>
          </a:p>
        </p:txBody>
      </p:sp>
      <p:sp>
        <p:nvSpPr>
          <p:cNvPr id="8" name="Right Arrow 7">
            <a:extLst>
              <a:ext uri="{FF2B5EF4-FFF2-40B4-BE49-F238E27FC236}">
                <a16:creationId xmlns:a16="http://schemas.microsoft.com/office/drawing/2014/main" id="{49207396-1AFC-4269-9CF2-5F323B1CB432}"/>
              </a:ext>
            </a:extLst>
          </p:cNvPr>
          <p:cNvSpPr/>
          <p:nvPr/>
        </p:nvSpPr>
        <p:spPr>
          <a:xfrm>
            <a:off x="2743200" y="4978400"/>
            <a:ext cx="457200" cy="355600"/>
          </a:xfrm>
          <a:prstGeom prst="rightArrow">
            <a:avLst/>
          </a:prstGeom>
          <a:solidFill>
            <a:srgbClr val="008000"/>
          </a:solidFill>
          <a:ln>
            <a:solidFill>
              <a:srgbClr val="FFD95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endParaRPr lang="en-US" altLang="en-US">
              <a:solidFill>
                <a:srgbClr val="FFFFFF"/>
              </a:solidFill>
            </a:endParaRPr>
          </a:p>
        </p:txBody>
      </p:sp>
      <p:sp>
        <p:nvSpPr>
          <p:cNvPr id="9" name="Right Arrow 8">
            <a:extLst>
              <a:ext uri="{FF2B5EF4-FFF2-40B4-BE49-F238E27FC236}">
                <a16:creationId xmlns:a16="http://schemas.microsoft.com/office/drawing/2014/main" id="{055CFD05-8C84-4A15-8CB4-7D1255C12E4B}"/>
              </a:ext>
            </a:extLst>
          </p:cNvPr>
          <p:cNvSpPr/>
          <p:nvPr/>
        </p:nvSpPr>
        <p:spPr>
          <a:xfrm>
            <a:off x="5943600" y="5092700"/>
            <a:ext cx="457200" cy="241300"/>
          </a:xfrm>
          <a:prstGeom prst="rightArrow">
            <a:avLst/>
          </a:prstGeom>
          <a:solidFill>
            <a:srgbClr val="008000"/>
          </a:solidFill>
          <a:ln>
            <a:solidFill>
              <a:srgbClr val="FFD95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endParaRPr lang="en-US" altLang="en-US">
              <a:solidFill>
                <a:srgbClr val="FFFFFF"/>
              </a:solidFill>
            </a:endParaRPr>
          </a:p>
        </p:txBody>
      </p:sp>
      <p:sp>
        <p:nvSpPr>
          <p:cNvPr id="10" name="Down Arrow 9">
            <a:extLst>
              <a:ext uri="{FF2B5EF4-FFF2-40B4-BE49-F238E27FC236}">
                <a16:creationId xmlns:a16="http://schemas.microsoft.com/office/drawing/2014/main" id="{AB98A351-AC66-4EE4-B24F-62BCA9D2A40E}"/>
              </a:ext>
            </a:extLst>
          </p:cNvPr>
          <p:cNvSpPr/>
          <p:nvPr/>
        </p:nvSpPr>
        <p:spPr>
          <a:xfrm>
            <a:off x="7200900" y="3035300"/>
            <a:ext cx="685800" cy="990600"/>
          </a:xfrm>
          <a:prstGeom prst="downArrow">
            <a:avLst/>
          </a:prstGeom>
          <a:solidFill>
            <a:srgbClr val="40BC56"/>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endParaRPr lang="en-US" altLang="en-US">
              <a:solidFill>
                <a:srgbClr val="FFFFFF"/>
              </a:solidFill>
            </a:endParaRPr>
          </a:p>
        </p:txBody>
      </p:sp>
      <p:sp>
        <p:nvSpPr>
          <p:cNvPr id="99336" name="Slide Number Placeholder 1">
            <a:extLst>
              <a:ext uri="{FF2B5EF4-FFF2-40B4-BE49-F238E27FC236}">
                <a16:creationId xmlns:a16="http://schemas.microsoft.com/office/drawing/2014/main" id="{6D1C4E3F-8D58-4446-A5B1-F1D9717DC44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9B50E4A1-204C-412E-AE99-0303291F0424}" type="slidenum">
              <a:rPr lang="en-US" altLang="en-US" sz="1200">
                <a:solidFill>
                  <a:srgbClr val="8D8D8F"/>
                </a:solidFill>
              </a:rPr>
              <a:pPr>
                <a:spcBef>
                  <a:spcPct val="0"/>
                </a:spcBef>
                <a:buFontTx/>
                <a:buNone/>
              </a:pPr>
              <a:t>45</a:t>
            </a:fld>
            <a:endParaRPr lang="en-US" altLang="en-US" sz="1200">
              <a:solidFill>
                <a:srgbClr val="8D8D8F"/>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1377" name="Rectangle 2">
            <a:extLst>
              <a:ext uri="{FF2B5EF4-FFF2-40B4-BE49-F238E27FC236}">
                <a16:creationId xmlns:a16="http://schemas.microsoft.com/office/drawing/2014/main" id="{6FE250DC-11D2-4FAE-BEA7-27EB70F2482D}"/>
              </a:ext>
            </a:extLst>
          </p:cNvPr>
          <p:cNvSpPr>
            <a:spLocks noGrp="1" noChangeArrowheads="1"/>
          </p:cNvSpPr>
          <p:nvPr>
            <p:ph type="title"/>
          </p:nvPr>
        </p:nvSpPr>
        <p:spPr>
          <a:xfrm>
            <a:off x="685800" y="0"/>
            <a:ext cx="7772400" cy="1143000"/>
          </a:xfrm>
        </p:spPr>
        <p:txBody>
          <a:bodyPr/>
          <a:lstStyle/>
          <a:p>
            <a:pPr eaLnBrk="1" hangingPunct="1"/>
            <a:r>
              <a:rPr lang="en-US" altLang="en-US" sz="4000" b="1">
                <a:latin typeface="Arial" panose="020B0604020202020204" pitchFamily="34" charset="0"/>
              </a:rPr>
              <a:t>Functions of</a:t>
            </a:r>
            <a:r>
              <a:rPr lang="en-US" altLang="en-US" sz="4000" b="1"/>
              <a:t> </a:t>
            </a:r>
            <a:r>
              <a:rPr lang="en-US" altLang="en-US" sz="4000" b="1">
                <a:latin typeface="Arial" panose="020B0604020202020204" pitchFamily="34" charset="0"/>
              </a:rPr>
              <a:t>Behavior</a:t>
            </a:r>
          </a:p>
        </p:txBody>
      </p:sp>
      <p:sp>
        <p:nvSpPr>
          <p:cNvPr id="101378" name="Rectangle 3">
            <a:extLst>
              <a:ext uri="{FF2B5EF4-FFF2-40B4-BE49-F238E27FC236}">
                <a16:creationId xmlns:a16="http://schemas.microsoft.com/office/drawing/2014/main" id="{695FF06A-C3E7-45D9-800D-4BCE43EE5684}"/>
              </a:ext>
            </a:extLst>
          </p:cNvPr>
          <p:cNvSpPr>
            <a:spLocks noChangeArrowheads="1"/>
          </p:cNvSpPr>
          <p:nvPr/>
        </p:nvSpPr>
        <p:spPr bwMode="auto">
          <a:xfrm>
            <a:off x="0" y="12954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en-US" altLang="en-US" sz="1800"/>
          </a:p>
        </p:txBody>
      </p:sp>
      <p:graphicFrame>
        <p:nvGraphicFramePr>
          <p:cNvPr id="101379" name="Object 2">
            <a:extLst>
              <a:ext uri="{FF2B5EF4-FFF2-40B4-BE49-F238E27FC236}">
                <a16:creationId xmlns:a16="http://schemas.microsoft.com/office/drawing/2014/main" id="{155877BB-B3B1-4E28-8A06-BFA5151A3F8B}"/>
              </a:ext>
            </a:extLst>
          </p:cNvPr>
          <p:cNvGraphicFramePr>
            <a:graphicFrameLocks noChangeAspect="1"/>
          </p:cNvGraphicFramePr>
          <p:nvPr/>
        </p:nvGraphicFramePr>
        <p:xfrm>
          <a:off x="482600" y="1371600"/>
          <a:ext cx="8153400" cy="4953000"/>
        </p:xfrm>
        <a:graphic>
          <a:graphicData uri="http://schemas.openxmlformats.org/presentationml/2006/ole">
            <mc:AlternateContent xmlns:mc="http://schemas.openxmlformats.org/markup-compatibility/2006">
              <mc:Choice xmlns:v="urn:schemas-microsoft-com:vml" Requires="v">
                <p:oleObj spid="_x0000_s1050" name="Visio" r:id="rId4" imgW="3263900" imgH="3619500" progId="Visio.Drawing.6">
                  <p:embed/>
                </p:oleObj>
              </mc:Choice>
              <mc:Fallback>
                <p:oleObj name="Visio" r:id="rId4" imgW="3263900" imgH="3619500" progId="Visio.Drawing.6">
                  <p:embed/>
                  <p:pic>
                    <p:nvPicPr>
                      <p:cNvPr id="101379" name="Object 2">
                        <a:extLst>
                          <a:ext uri="{FF2B5EF4-FFF2-40B4-BE49-F238E27FC236}">
                            <a16:creationId xmlns:a16="http://schemas.microsoft.com/office/drawing/2014/main" id="{155877BB-B3B1-4E28-8A06-BFA5151A3F8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2600" y="1371600"/>
                        <a:ext cx="81534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9942" name="Line 5">
            <a:extLst>
              <a:ext uri="{FF2B5EF4-FFF2-40B4-BE49-F238E27FC236}">
                <a16:creationId xmlns:a16="http://schemas.microsoft.com/office/drawing/2014/main" id="{C999BB04-3567-4BE9-925B-345691B801D9}"/>
              </a:ext>
            </a:extLst>
          </p:cNvPr>
          <p:cNvSpPr>
            <a:spLocks noChangeShapeType="1"/>
          </p:cNvSpPr>
          <p:nvPr/>
        </p:nvSpPr>
        <p:spPr bwMode="auto">
          <a:xfrm>
            <a:off x="609600" y="990600"/>
            <a:ext cx="7772400" cy="0"/>
          </a:xfrm>
          <a:prstGeom prst="line">
            <a:avLst/>
          </a:prstGeom>
          <a:noFill/>
          <a:ln w="19050">
            <a:solidFill>
              <a:schemeClr val="tx1"/>
            </a:solidFill>
            <a:round/>
            <a:headEnd/>
            <a:tailEnd/>
          </a:ln>
          <a:effectLst/>
          <a:extLst>
            <a:ext uri="{909E8E84-426E-40dd-AFC4-6F175D3DCCD1}"/>
            <a:ext uri="{AF507438-7753-43e0-B8FC-AC1667EBCBE1}"/>
          </a:extLst>
        </p:spPr>
        <p:txBody>
          <a:bodyPr/>
          <a:lstStyle/>
          <a:p>
            <a:pPr fontAlgn="auto">
              <a:spcBef>
                <a:spcPts val="0"/>
              </a:spcBef>
              <a:spcAft>
                <a:spcPts val="0"/>
              </a:spcAft>
              <a:defRPr/>
            </a:pPr>
            <a:endParaRPr lang="en-US">
              <a:latin typeface="+mn-lt"/>
              <a:ea typeface="+mn-ea"/>
            </a:endParaRPr>
          </a:p>
        </p:txBody>
      </p:sp>
      <p:sp>
        <p:nvSpPr>
          <p:cNvPr id="101381" name="Slide Number Placeholder 1">
            <a:extLst>
              <a:ext uri="{FF2B5EF4-FFF2-40B4-BE49-F238E27FC236}">
                <a16:creationId xmlns:a16="http://schemas.microsoft.com/office/drawing/2014/main" id="{C1F01380-40E1-4880-8CF1-D53C239B97D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59164D08-9106-47A0-955F-9871A3CF1636}" type="slidenum">
              <a:rPr lang="en-US" altLang="en-US" sz="1200">
                <a:solidFill>
                  <a:srgbClr val="8D8D8F"/>
                </a:solidFill>
              </a:rPr>
              <a:pPr>
                <a:spcBef>
                  <a:spcPct val="0"/>
                </a:spcBef>
                <a:buFontTx/>
                <a:buNone/>
              </a:pPr>
              <a:t>46</a:t>
            </a:fld>
            <a:endParaRPr lang="en-US" altLang="en-US" sz="1200">
              <a:solidFill>
                <a:srgbClr val="8D8D8F"/>
              </a:solidFill>
            </a:endParaRPr>
          </a:p>
        </p:txBody>
      </p:sp>
      <p:cxnSp>
        <p:nvCxnSpPr>
          <p:cNvPr id="3" name="Straight Connector 2">
            <a:extLst>
              <a:ext uri="{FF2B5EF4-FFF2-40B4-BE49-F238E27FC236}">
                <a16:creationId xmlns:a16="http://schemas.microsoft.com/office/drawing/2014/main" id="{A2ED4B35-6E1D-4740-A7F0-287F9546C6E5}"/>
              </a:ext>
            </a:extLst>
          </p:cNvPr>
          <p:cNvCxnSpPr/>
          <p:nvPr/>
        </p:nvCxnSpPr>
        <p:spPr>
          <a:xfrm>
            <a:off x="3581400" y="1651000"/>
            <a:ext cx="1892300" cy="0"/>
          </a:xfrm>
          <a:prstGeom prst="line">
            <a:avLst/>
          </a:prstGeom>
        </p:spPr>
        <p:style>
          <a:lnRef idx="2">
            <a:schemeClr val="accent6"/>
          </a:lnRef>
          <a:fillRef idx="0">
            <a:schemeClr val="accent6"/>
          </a:fillRef>
          <a:effectRef idx="1">
            <a:schemeClr val="accent6"/>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Shape 126">
            <a:extLst>
              <a:ext uri="{FF2B5EF4-FFF2-40B4-BE49-F238E27FC236}">
                <a16:creationId xmlns:a16="http://schemas.microsoft.com/office/drawing/2014/main" id="{F101A66B-23B2-4202-9466-E69A61DF6255}"/>
              </a:ext>
            </a:extLst>
          </p:cNvPr>
          <p:cNvSpPr>
            <a:spLocks noGrp="1"/>
          </p:cNvSpPr>
          <p:nvPr>
            <p:ph type="title"/>
          </p:nvPr>
        </p:nvSpPr>
        <p:spPr>
          <a:xfrm>
            <a:off x="457200" y="317500"/>
            <a:ext cx="8229600" cy="1092200"/>
          </a:xfrm>
        </p:spPr>
        <p:txBody>
          <a:bodyPr/>
          <a:lstStyle/>
          <a:p>
            <a:pPr>
              <a:spcBef>
                <a:spcPct val="0"/>
              </a:spcBef>
            </a:pPr>
            <a:r>
              <a:rPr lang="en-US" altLang="en-US" dirty="0"/>
              <a:t>Why Function?</a:t>
            </a:r>
          </a:p>
        </p:txBody>
      </p:sp>
      <p:sp>
        <p:nvSpPr>
          <p:cNvPr id="103426" name="Shape 127">
            <a:extLst>
              <a:ext uri="{FF2B5EF4-FFF2-40B4-BE49-F238E27FC236}">
                <a16:creationId xmlns:a16="http://schemas.microsoft.com/office/drawing/2014/main" id="{D055C39E-9EB1-4F71-A60D-7D2E87F999CD}"/>
              </a:ext>
            </a:extLst>
          </p:cNvPr>
          <p:cNvSpPr>
            <a:spLocks noGrp="1"/>
          </p:cNvSpPr>
          <p:nvPr>
            <p:ph type="body" idx="1"/>
          </p:nvPr>
        </p:nvSpPr>
        <p:spPr>
          <a:xfrm>
            <a:off x="457200" y="1438275"/>
            <a:ext cx="8229600" cy="5102225"/>
          </a:xfrm>
        </p:spPr>
        <p:txBody>
          <a:bodyPr/>
          <a:lstStyle/>
          <a:p>
            <a:pPr marL="457200" indent="-381000">
              <a:spcBef>
                <a:spcPct val="0"/>
              </a:spcBef>
              <a:buFont typeface="Arial" panose="020B0604020202020204" pitchFamily="34" charset="0"/>
              <a:buChar char="●"/>
            </a:pPr>
            <a:r>
              <a:rPr lang="en-US" altLang="en-US" sz="2800" dirty="0"/>
              <a:t>There are four functions of behavior:</a:t>
            </a:r>
          </a:p>
          <a:p>
            <a:pPr marL="857250" lvl="1" indent="-381000">
              <a:spcBef>
                <a:spcPct val="0"/>
              </a:spcBef>
              <a:buFont typeface="Arial" panose="020B0604020202020204" pitchFamily="34" charset="0"/>
              <a:buChar char="●"/>
            </a:pPr>
            <a:r>
              <a:rPr lang="en-US" altLang="en-US" sz="2400" dirty="0"/>
              <a:t>Attention</a:t>
            </a:r>
          </a:p>
          <a:p>
            <a:pPr marL="857250" lvl="1" indent="-381000">
              <a:spcBef>
                <a:spcPct val="0"/>
              </a:spcBef>
              <a:buFont typeface="Arial" panose="020B0604020202020204" pitchFamily="34" charset="0"/>
              <a:buChar char="●"/>
            </a:pPr>
            <a:r>
              <a:rPr lang="en-US" altLang="en-US" sz="2400" dirty="0"/>
              <a:t>Tangibles</a:t>
            </a:r>
          </a:p>
          <a:p>
            <a:pPr marL="857250" lvl="1" indent="-381000">
              <a:spcBef>
                <a:spcPct val="0"/>
              </a:spcBef>
              <a:buFont typeface="Arial" panose="020B0604020202020204" pitchFamily="34" charset="0"/>
              <a:buChar char="●"/>
            </a:pPr>
            <a:r>
              <a:rPr lang="en-US" altLang="en-US" sz="2400" dirty="0"/>
              <a:t>Escape/Avoid</a:t>
            </a:r>
          </a:p>
          <a:p>
            <a:pPr marL="857250" lvl="1" indent="-381000">
              <a:spcBef>
                <a:spcPct val="0"/>
              </a:spcBef>
              <a:buFont typeface="Arial" panose="020B0604020202020204" pitchFamily="34" charset="0"/>
              <a:buChar char="●"/>
            </a:pPr>
            <a:r>
              <a:rPr lang="en-US" altLang="en-US" sz="2400" dirty="0"/>
              <a:t>Sensory/Automatic</a:t>
            </a:r>
          </a:p>
          <a:p>
            <a:pPr marL="457200" indent="-381000" algn="ctr">
              <a:spcBef>
                <a:spcPct val="0"/>
              </a:spcBef>
              <a:buFont typeface="Arial" panose="020B0604020202020204" pitchFamily="34" charset="0"/>
              <a:buNone/>
            </a:pPr>
            <a:endParaRPr lang="en-US" altLang="en-US" sz="2800" dirty="0"/>
          </a:p>
          <a:p>
            <a:pPr marL="457200" indent="-381000">
              <a:spcBef>
                <a:spcPct val="0"/>
              </a:spcBef>
              <a:buFont typeface="Arial" panose="020B0604020202020204" pitchFamily="34" charset="0"/>
              <a:buChar char="●"/>
            </a:pPr>
            <a:r>
              <a:rPr lang="en-US" altLang="en-US" sz="2800" dirty="0"/>
              <a:t>Replacement behaviors must serve the same function as the target behavior</a:t>
            </a:r>
          </a:p>
          <a:p>
            <a:pPr marL="457200" indent="-381000">
              <a:spcBef>
                <a:spcPct val="0"/>
              </a:spcBef>
              <a:buFont typeface="Arial" panose="020B0604020202020204" pitchFamily="34" charset="0"/>
              <a:buNone/>
            </a:pPr>
            <a:endParaRPr lang="en-US" altLang="en-US" sz="2800" dirty="0"/>
          </a:p>
          <a:p>
            <a:pPr marL="457200" indent="-381000">
              <a:spcBef>
                <a:spcPct val="0"/>
              </a:spcBef>
              <a:buFont typeface="Arial" panose="020B0604020202020204" pitchFamily="34" charset="0"/>
              <a:buChar char="●"/>
            </a:pPr>
            <a:r>
              <a:rPr lang="en-US" altLang="en-US" sz="2800" dirty="0"/>
              <a:t>Interventions are designed to change the environment, not the function</a:t>
            </a:r>
          </a:p>
          <a:p>
            <a:pPr marL="857250" lvl="1" indent="-381000">
              <a:spcBef>
                <a:spcPct val="0"/>
              </a:spcBef>
              <a:buFont typeface="Arial" panose="020B0604020202020204" pitchFamily="34" charset="0"/>
              <a:buChar char="●"/>
            </a:pPr>
            <a:r>
              <a:rPr lang="en-US" altLang="en-US" sz="2400" dirty="0"/>
              <a:t>Behavior is conditioned by the environment</a:t>
            </a:r>
          </a:p>
        </p:txBody>
      </p:sp>
    </p:spTree>
  </p:cSld>
  <p:clrMapOvr>
    <a:masterClrMapping/>
  </p:clrMapOvr>
  <p:transition spd="slow">
    <p:cut/>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a:extLst>
              <a:ext uri="{FF2B5EF4-FFF2-40B4-BE49-F238E27FC236}">
                <a16:creationId xmlns:a16="http://schemas.microsoft.com/office/drawing/2014/main" id="{5045BD4C-4D13-455A-9B24-DC5EE5CD9E88}"/>
              </a:ext>
            </a:extLst>
          </p:cNvPr>
          <p:cNvSpPr>
            <a:spLocks noGrp="1" noChangeArrowheads="1"/>
          </p:cNvSpPr>
          <p:nvPr>
            <p:ph type="title"/>
          </p:nvPr>
        </p:nvSpPr>
        <p:spPr/>
        <p:txBody>
          <a:bodyPr rtlCol="0">
            <a:normAutofit/>
          </a:bodyPr>
          <a:lstStyle/>
          <a:p>
            <a:pPr eaLnBrk="1" fontAlgn="auto" hangingPunct="1">
              <a:spcAft>
                <a:spcPts val="0"/>
              </a:spcAft>
              <a:defRPr/>
            </a:pPr>
            <a:r>
              <a:rPr lang="en-US" b="1" dirty="0">
                <a:ea typeface="+mj-ea"/>
                <a:cs typeface="+mj-cs"/>
              </a:rPr>
              <a:t>Functions of Behavior: Examples</a:t>
            </a:r>
          </a:p>
        </p:txBody>
      </p:sp>
      <p:sp>
        <p:nvSpPr>
          <p:cNvPr id="105474" name="Rectangle 3">
            <a:extLst>
              <a:ext uri="{FF2B5EF4-FFF2-40B4-BE49-F238E27FC236}">
                <a16:creationId xmlns:a16="http://schemas.microsoft.com/office/drawing/2014/main" id="{71A22CF6-5CE9-411D-92CB-9C8E407F2030}"/>
              </a:ext>
            </a:extLst>
          </p:cNvPr>
          <p:cNvSpPr>
            <a:spLocks noGrp="1" noChangeArrowheads="1"/>
          </p:cNvSpPr>
          <p:nvPr>
            <p:ph type="body" sz="half" idx="1"/>
          </p:nvPr>
        </p:nvSpPr>
        <p:spPr>
          <a:xfrm>
            <a:off x="533400" y="2209800"/>
            <a:ext cx="4038600" cy="4114800"/>
          </a:xfrm>
        </p:spPr>
        <p:txBody>
          <a:bodyPr/>
          <a:lstStyle/>
          <a:p>
            <a:pPr eaLnBrk="1" hangingPunct="1">
              <a:lnSpc>
                <a:spcPct val="90000"/>
              </a:lnSpc>
              <a:buClr>
                <a:schemeClr val="tx1"/>
              </a:buClr>
              <a:buFont typeface="Wingdings" panose="05000000000000000000" pitchFamily="2" charset="2"/>
              <a:buNone/>
            </a:pPr>
            <a:r>
              <a:rPr lang="en-US" altLang="en-US" sz="2400" b="1" u="sng"/>
              <a:t>To Obtain/ Get </a:t>
            </a:r>
            <a:r>
              <a:rPr lang="en-US" altLang="en-US" sz="2400" b="1"/>
              <a:t>:</a:t>
            </a:r>
          </a:p>
          <a:p>
            <a:pPr eaLnBrk="1" hangingPunct="1">
              <a:lnSpc>
                <a:spcPct val="140000"/>
              </a:lnSpc>
              <a:buFont typeface="Symbol" panose="05050102010706020507" pitchFamily="18" charset="2"/>
              <a:buChar char="·"/>
            </a:pPr>
            <a:r>
              <a:rPr lang="en-US" altLang="en-US" sz="2000">
                <a:solidFill>
                  <a:srgbClr val="000000"/>
                </a:solidFill>
              </a:rPr>
              <a:t>Peer attention</a:t>
            </a:r>
          </a:p>
          <a:p>
            <a:pPr eaLnBrk="1" hangingPunct="1">
              <a:lnSpc>
                <a:spcPct val="140000"/>
              </a:lnSpc>
              <a:buFont typeface="Symbol" panose="05050102010706020507" pitchFamily="18" charset="2"/>
              <a:buChar char="·"/>
            </a:pPr>
            <a:r>
              <a:rPr lang="en-US" altLang="en-US" sz="2000">
                <a:solidFill>
                  <a:srgbClr val="000000"/>
                </a:solidFill>
              </a:rPr>
              <a:t>Adult attention</a:t>
            </a:r>
          </a:p>
          <a:p>
            <a:pPr eaLnBrk="1" hangingPunct="1">
              <a:lnSpc>
                <a:spcPct val="140000"/>
              </a:lnSpc>
              <a:buFont typeface="Symbol" panose="05050102010706020507" pitchFamily="18" charset="2"/>
              <a:buChar char="·"/>
            </a:pPr>
            <a:r>
              <a:rPr lang="en-US" altLang="en-US" sz="2000">
                <a:solidFill>
                  <a:srgbClr val="000000"/>
                </a:solidFill>
              </a:rPr>
              <a:t>Desired activity</a:t>
            </a:r>
          </a:p>
          <a:p>
            <a:pPr eaLnBrk="1" hangingPunct="1">
              <a:lnSpc>
                <a:spcPct val="140000"/>
              </a:lnSpc>
              <a:buFont typeface="Symbol" panose="05050102010706020507" pitchFamily="18" charset="2"/>
              <a:buChar char="·"/>
            </a:pPr>
            <a:r>
              <a:rPr lang="en-US" altLang="en-US" sz="2000">
                <a:solidFill>
                  <a:srgbClr val="000000"/>
                </a:solidFill>
              </a:rPr>
              <a:t>Desired object/ items</a:t>
            </a:r>
          </a:p>
          <a:p>
            <a:pPr eaLnBrk="1" hangingPunct="1">
              <a:lnSpc>
                <a:spcPct val="140000"/>
              </a:lnSpc>
              <a:buFont typeface="Symbol" panose="05050102010706020507" pitchFamily="18" charset="2"/>
              <a:buChar char="·"/>
            </a:pPr>
            <a:r>
              <a:rPr lang="en-US" altLang="en-US" sz="2000">
                <a:solidFill>
                  <a:srgbClr val="000000"/>
                </a:solidFill>
              </a:rPr>
              <a:t>Sensory stimulation: auditory, tactile, etc.</a:t>
            </a:r>
            <a:endParaRPr lang="en-US" altLang="en-US" sz="1800">
              <a:solidFill>
                <a:srgbClr val="000000"/>
              </a:solidFill>
            </a:endParaRPr>
          </a:p>
        </p:txBody>
      </p:sp>
      <p:sp>
        <p:nvSpPr>
          <p:cNvPr id="105475" name="Rectangle 4">
            <a:extLst>
              <a:ext uri="{FF2B5EF4-FFF2-40B4-BE49-F238E27FC236}">
                <a16:creationId xmlns:a16="http://schemas.microsoft.com/office/drawing/2014/main" id="{23A834AC-21D3-4E02-8356-68B8329FC828}"/>
              </a:ext>
            </a:extLst>
          </p:cNvPr>
          <p:cNvSpPr>
            <a:spLocks noGrp="1" noChangeArrowheads="1"/>
          </p:cNvSpPr>
          <p:nvPr>
            <p:ph type="body" sz="half" idx="2"/>
          </p:nvPr>
        </p:nvSpPr>
        <p:spPr>
          <a:xfrm>
            <a:off x="5105400" y="2133600"/>
            <a:ext cx="3810000" cy="4572000"/>
          </a:xfrm>
        </p:spPr>
        <p:txBody>
          <a:bodyPr/>
          <a:lstStyle/>
          <a:p>
            <a:pPr eaLnBrk="1" hangingPunct="1">
              <a:lnSpc>
                <a:spcPct val="90000"/>
              </a:lnSpc>
              <a:buClr>
                <a:schemeClr val="tx1"/>
              </a:buClr>
              <a:buFont typeface="Wingdings" panose="05000000000000000000" pitchFamily="2" charset="2"/>
              <a:buNone/>
            </a:pPr>
            <a:r>
              <a:rPr lang="en-US" altLang="en-US" sz="2400" b="1" u="sng" dirty="0"/>
              <a:t>To Avoid/ Escape:</a:t>
            </a:r>
            <a:endParaRPr lang="en-US" altLang="en-US" sz="2400" b="1" dirty="0"/>
          </a:p>
          <a:p>
            <a:pPr eaLnBrk="1" hangingPunct="1">
              <a:lnSpc>
                <a:spcPct val="140000"/>
              </a:lnSpc>
              <a:buFont typeface="Symbol" panose="05050102010706020507" pitchFamily="18" charset="2"/>
              <a:buChar char="·"/>
            </a:pPr>
            <a:r>
              <a:rPr lang="en-US" altLang="en-US" sz="2000" dirty="0">
                <a:solidFill>
                  <a:srgbClr val="000000"/>
                </a:solidFill>
              </a:rPr>
              <a:t>Difficult Task</a:t>
            </a:r>
          </a:p>
          <a:p>
            <a:pPr eaLnBrk="1" hangingPunct="1">
              <a:lnSpc>
                <a:spcPct val="140000"/>
              </a:lnSpc>
              <a:buFont typeface="Symbol" panose="05050102010706020507" pitchFamily="18" charset="2"/>
              <a:buChar char="·"/>
            </a:pPr>
            <a:r>
              <a:rPr lang="en-US" altLang="en-US" sz="2000" dirty="0">
                <a:solidFill>
                  <a:srgbClr val="000000"/>
                </a:solidFill>
              </a:rPr>
              <a:t>Boring Task</a:t>
            </a:r>
          </a:p>
          <a:p>
            <a:pPr eaLnBrk="1" hangingPunct="1">
              <a:lnSpc>
                <a:spcPct val="140000"/>
              </a:lnSpc>
              <a:buFont typeface="Symbol" panose="05050102010706020507" pitchFamily="18" charset="2"/>
              <a:buChar char="·"/>
            </a:pPr>
            <a:r>
              <a:rPr lang="en-US" altLang="en-US" sz="2000" dirty="0">
                <a:solidFill>
                  <a:srgbClr val="000000"/>
                </a:solidFill>
              </a:rPr>
              <a:t>Easy Task</a:t>
            </a:r>
          </a:p>
          <a:p>
            <a:pPr eaLnBrk="1" hangingPunct="1">
              <a:lnSpc>
                <a:spcPct val="140000"/>
              </a:lnSpc>
              <a:buFont typeface="Symbol" panose="05050102010706020507" pitchFamily="18" charset="2"/>
              <a:buChar char="·"/>
            </a:pPr>
            <a:r>
              <a:rPr lang="en-US" altLang="en-US" sz="2000" dirty="0">
                <a:solidFill>
                  <a:srgbClr val="000000"/>
                </a:solidFill>
              </a:rPr>
              <a:t>Physical demand</a:t>
            </a:r>
          </a:p>
          <a:p>
            <a:pPr eaLnBrk="1" hangingPunct="1">
              <a:lnSpc>
                <a:spcPct val="140000"/>
              </a:lnSpc>
              <a:buFont typeface="Symbol" panose="05050102010706020507" pitchFamily="18" charset="2"/>
              <a:buChar char="·"/>
            </a:pPr>
            <a:r>
              <a:rPr lang="en-US" altLang="en-US" sz="2000" dirty="0">
                <a:solidFill>
                  <a:srgbClr val="000000"/>
                </a:solidFill>
              </a:rPr>
              <a:t>Non-preferred activity</a:t>
            </a:r>
          </a:p>
          <a:p>
            <a:pPr eaLnBrk="1" hangingPunct="1">
              <a:lnSpc>
                <a:spcPct val="140000"/>
              </a:lnSpc>
              <a:buFont typeface="Symbol" panose="05050102010706020507" pitchFamily="18" charset="2"/>
              <a:buChar char="·"/>
            </a:pPr>
            <a:r>
              <a:rPr lang="en-US" altLang="en-US" sz="2000" dirty="0">
                <a:solidFill>
                  <a:srgbClr val="000000"/>
                </a:solidFill>
              </a:rPr>
              <a:t>Peer attention</a:t>
            </a:r>
          </a:p>
          <a:p>
            <a:pPr eaLnBrk="1" hangingPunct="1">
              <a:lnSpc>
                <a:spcPct val="140000"/>
              </a:lnSpc>
              <a:buFont typeface="Symbol" panose="05050102010706020507" pitchFamily="18" charset="2"/>
              <a:buChar char="·"/>
            </a:pPr>
            <a:r>
              <a:rPr lang="en-US" altLang="en-US" sz="2000" dirty="0">
                <a:solidFill>
                  <a:srgbClr val="000000"/>
                </a:solidFill>
              </a:rPr>
              <a:t>Staff attention</a:t>
            </a:r>
          </a:p>
          <a:p>
            <a:pPr eaLnBrk="1" hangingPunct="1">
              <a:lnSpc>
                <a:spcPct val="140000"/>
              </a:lnSpc>
              <a:buFont typeface="Symbol" panose="05050102010706020507" pitchFamily="18" charset="2"/>
              <a:buChar char="·"/>
            </a:pPr>
            <a:r>
              <a:rPr lang="en-US" altLang="en-US" sz="2000" dirty="0">
                <a:solidFill>
                  <a:srgbClr val="000000"/>
                </a:solidFill>
              </a:rPr>
              <a:t>Reprimands</a:t>
            </a:r>
            <a:endParaRPr lang="en-US" altLang="en-US" sz="2000" dirty="0"/>
          </a:p>
          <a:p>
            <a:pPr eaLnBrk="1" hangingPunct="1">
              <a:lnSpc>
                <a:spcPct val="90000"/>
              </a:lnSpc>
              <a:buClr>
                <a:schemeClr val="tx1"/>
              </a:buClr>
              <a:buFont typeface="Wingdings" panose="05000000000000000000" pitchFamily="2" charset="2"/>
              <a:buNone/>
            </a:pPr>
            <a:endParaRPr lang="en-US" altLang="en-US" sz="2000" dirty="0"/>
          </a:p>
        </p:txBody>
      </p:sp>
      <p:sp>
        <p:nvSpPr>
          <p:cNvPr id="40966" name="Line 5">
            <a:extLst>
              <a:ext uri="{FF2B5EF4-FFF2-40B4-BE49-F238E27FC236}">
                <a16:creationId xmlns:a16="http://schemas.microsoft.com/office/drawing/2014/main" id="{00452389-7F4F-4D92-B8DE-8A38232140AA}"/>
              </a:ext>
            </a:extLst>
          </p:cNvPr>
          <p:cNvSpPr>
            <a:spLocks noChangeShapeType="1"/>
          </p:cNvSpPr>
          <p:nvPr/>
        </p:nvSpPr>
        <p:spPr bwMode="auto">
          <a:xfrm>
            <a:off x="609600" y="1371600"/>
            <a:ext cx="7772400" cy="0"/>
          </a:xfrm>
          <a:prstGeom prst="line">
            <a:avLst/>
          </a:prstGeom>
          <a:noFill/>
          <a:ln w="19050">
            <a:solidFill>
              <a:schemeClr val="tx1"/>
            </a:solidFill>
            <a:round/>
            <a:headEnd/>
            <a:tailEnd/>
          </a:ln>
          <a:effectLst/>
          <a:extLst>
            <a:ext uri="{909E8E84-426E-40dd-AFC4-6F175D3DCCD1}"/>
            <a:ext uri="{AF507438-7753-43e0-B8FC-AC1667EBCBE1}"/>
          </a:extLst>
        </p:spPr>
        <p:txBody>
          <a:bodyPr/>
          <a:lstStyle/>
          <a:p>
            <a:pPr fontAlgn="auto">
              <a:spcBef>
                <a:spcPts val="0"/>
              </a:spcBef>
              <a:spcAft>
                <a:spcPts val="0"/>
              </a:spcAft>
              <a:defRPr/>
            </a:pPr>
            <a:endParaRPr lang="en-US">
              <a:latin typeface="+mn-lt"/>
              <a:ea typeface="+mn-ea"/>
            </a:endParaRPr>
          </a:p>
        </p:txBody>
      </p:sp>
      <p:sp>
        <p:nvSpPr>
          <p:cNvPr id="105477" name="Slide Number Placeholder 1">
            <a:extLst>
              <a:ext uri="{FF2B5EF4-FFF2-40B4-BE49-F238E27FC236}">
                <a16:creationId xmlns:a16="http://schemas.microsoft.com/office/drawing/2014/main" id="{B405995B-FF87-48F6-AA41-5D66F993C894}"/>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36972509-20BD-47C3-BEB2-0E76059ED5B7}" type="slidenum">
              <a:rPr lang="en-US" altLang="en-US" sz="1200">
                <a:solidFill>
                  <a:srgbClr val="8D8D8F"/>
                </a:solidFill>
              </a:rPr>
              <a:pPr>
                <a:spcBef>
                  <a:spcPct val="0"/>
                </a:spcBef>
                <a:buFontTx/>
                <a:buNone/>
              </a:pPr>
              <a:t>48</a:t>
            </a:fld>
            <a:endParaRPr lang="en-US" altLang="en-US" sz="1200">
              <a:solidFill>
                <a:srgbClr val="8D8D8F"/>
              </a:solidFil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04006061-794F-49F9-B8B1-080A6D82D91B}"/>
              </a:ext>
            </a:extLst>
          </p:cNvPr>
          <p:cNvSpPr>
            <a:spLocks noGrp="1" noChangeArrowheads="1"/>
          </p:cNvSpPr>
          <p:nvPr>
            <p:ph type="body" idx="1"/>
          </p:nvPr>
        </p:nvSpPr>
        <p:spPr>
          <a:xfrm>
            <a:off x="457200" y="1447800"/>
            <a:ext cx="8458200" cy="5073650"/>
          </a:xfrm>
        </p:spPr>
        <p:txBody>
          <a:bodyPr lIns="90487" tIns="44450" rIns="90487" bIns="44450" rtlCol="0">
            <a:normAutofit fontScale="92500" lnSpcReduction="20000"/>
          </a:bodyPr>
          <a:lstStyle/>
          <a:p>
            <a:pPr eaLnBrk="1" fontAlgn="auto" hangingPunct="1">
              <a:lnSpc>
                <a:spcPct val="90000"/>
              </a:lnSpc>
              <a:spcAft>
                <a:spcPts val="0"/>
              </a:spcAft>
              <a:buFont typeface="Arial"/>
              <a:buChar char="•"/>
              <a:defRPr/>
            </a:pPr>
            <a:r>
              <a:rPr lang="en-US" sz="2800" b="1" u="sng" dirty="0">
                <a:ea typeface="MS PGothic" charset="0"/>
                <a:cs typeface="+mn-cs"/>
              </a:rPr>
              <a:t>Obtain/Get </a:t>
            </a:r>
            <a:r>
              <a:rPr lang="en-US" sz="2800" b="1" u="sng" dirty="0" err="1">
                <a:ea typeface="MS PGothic" charset="0"/>
                <a:cs typeface="+mn-cs"/>
              </a:rPr>
              <a:t>Reinforcers</a:t>
            </a:r>
            <a:endParaRPr lang="en-US" sz="2800" dirty="0">
              <a:ea typeface="MS PGothic" charset="0"/>
              <a:cs typeface="+mn-cs"/>
            </a:endParaRPr>
          </a:p>
          <a:p>
            <a:pPr lvl="1" eaLnBrk="1" fontAlgn="auto" hangingPunct="1">
              <a:lnSpc>
                <a:spcPct val="90000"/>
              </a:lnSpc>
              <a:spcAft>
                <a:spcPts val="0"/>
              </a:spcAft>
              <a:buFont typeface="Arial"/>
              <a:buChar char="–"/>
              <a:defRPr/>
            </a:pPr>
            <a:r>
              <a:rPr lang="en-US" sz="2400" dirty="0">
                <a:ea typeface="MS PGothic" charset="0"/>
              </a:rPr>
              <a:t>I yell and others look at me.</a:t>
            </a:r>
          </a:p>
          <a:p>
            <a:pPr marL="457200" lvl="1" indent="0" eaLnBrk="1" fontAlgn="auto" hangingPunct="1">
              <a:lnSpc>
                <a:spcPct val="90000"/>
              </a:lnSpc>
              <a:spcAft>
                <a:spcPts val="0"/>
              </a:spcAft>
              <a:buFont typeface="Arial"/>
              <a:buNone/>
              <a:defRPr/>
            </a:pPr>
            <a:endParaRPr lang="en-US" sz="1000" dirty="0">
              <a:ea typeface="MS PGothic" charset="0"/>
            </a:endParaRPr>
          </a:p>
          <a:p>
            <a:pPr lvl="1" eaLnBrk="1" fontAlgn="auto" hangingPunct="1">
              <a:lnSpc>
                <a:spcPct val="90000"/>
              </a:lnSpc>
              <a:spcAft>
                <a:spcPts val="0"/>
              </a:spcAft>
              <a:buFont typeface="Arial"/>
              <a:buChar char="–"/>
              <a:defRPr/>
            </a:pPr>
            <a:r>
              <a:rPr lang="en-US" sz="2400" dirty="0">
                <a:ea typeface="MS PGothic" charset="0"/>
              </a:rPr>
              <a:t>I fight and others listen to me.</a:t>
            </a:r>
          </a:p>
          <a:p>
            <a:pPr marL="457200" lvl="1" indent="0" eaLnBrk="1" fontAlgn="auto" hangingPunct="1">
              <a:lnSpc>
                <a:spcPct val="90000"/>
              </a:lnSpc>
              <a:spcAft>
                <a:spcPts val="0"/>
              </a:spcAft>
              <a:buFont typeface="Arial"/>
              <a:buNone/>
              <a:defRPr/>
            </a:pPr>
            <a:endParaRPr lang="en-US" sz="1100" dirty="0">
              <a:ea typeface="MS PGothic" charset="0"/>
            </a:endParaRPr>
          </a:p>
          <a:p>
            <a:pPr lvl="1" eaLnBrk="1" fontAlgn="auto" hangingPunct="1">
              <a:lnSpc>
                <a:spcPct val="90000"/>
              </a:lnSpc>
              <a:spcAft>
                <a:spcPts val="0"/>
              </a:spcAft>
              <a:buFont typeface="Arial"/>
              <a:buChar char="–"/>
              <a:defRPr/>
            </a:pPr>
            <a:r>
              <a:rPr lang="en-US" sz="2400" dirty="0">
                <a:ea typeface="MS PGothic" charset="0"/>
              </a:rPr>
              <a:t>I wander and people talk to me.</a:t>
            </a:r>
          </a:p>
          <a:p>
            <a:pPr marL="457200" lvl="1" indent="0" eaLnBrk="1" fontAlgn="auto" hangingPunct="1">
              <a:lnSpc>
                <a:spcPct val="90000"/>
              </a:lnSpc>
              <a:spcAft>
                <a:spcPts val="0"/>
              </a:spcAft>
              <a:buFont typeface="Arial"/>
              <a:buNone/>
              <a:defRPr/>
            </a:pPr>
            <a:endParaRPr lang="en-US" sz="1100" dirty="0">
              <a:ea typeface="MS PGothic" charset="0"/>
            </a:endParaRPr>
          </a:p>
          <a:p>
            <a:pPr lvl="1" eaLnBrk="1" fontAlgn="auto" hangingPunct="1">
              <a:lnSpc>
                <a:spcPct val="90000"/>
              </a:lnSpc>
              <a:spcAft>
                <a:spcPts val="0"/>
              </a:spcAft>
              <a:buFont typeface="Arial"/>
              <a:buChar char="–"/>
              <a:defRPr/>
            </a:pPr>
            <a:r>
              <a:rPr lang="en-US" sz="2400" dirty="0">
                <a:ea typeface="MS PGothic" charset="0"/>
              </a:rPr>
              <a:t>I hit in order to get toys from other kids.</a:t>
            </a:r>
          </a:p>
          <a:p>
            <a:pPr lvl="1" eaLnBrk="1" fontAlgn="auto" hangingPunct="1">
              <a:lnSpc>
                <a:spcPct val="90000"/>
              </a:lnSpc>
              <a:spcAft>
                <a:spcPts val="0"/>
              </a:spcAft>
              <a:buFont typeface="Arial" charset="0"/>
              <a:buNone/>
              <a:defRPr/>
            </a:pPr>
            <a:endParaRPr lang="en-US" sz="1800" dirty="0">
              <a:ea typeface="MS PGothic" charset="0"/>
            </a:endParaRPr>
          </a:p>
          <a:p>
            <a:pPr eaLnBrk="1" fontAlgn="auto" hangingPunct="1">
              <a:lnSpc>
                <a:spcPct val="90000"/>
              </a:lnSpc>
              <a:spcAft>
                <a:spcPts val="0"/>
              </a:spcAft>
              <a:buFont typeface="Arial"/>
              <a:buChar char="•"/>
              <a:defRPr/>
            </a:pPr>
            <a:r>
              <a:rPr lang="en-US" sz="2800" b="1" u="sng" dirty="0">
                <a:ea typeface="MS PGothic" charset="0"/>
                <a:cs typeface="+mn-cs"/>
              </a:rPr>
              <a:t>Escape/Avoid </a:t>
            </a:r>
            <a:r>
              <a:rPr lang="en-US" sz="2800" b="1" u="sng" dirty="0" err="1">
                <a:ea typeface="MS PGothic" charset="0"/>
                <a:cs typeface="+mn-cs"/>
              </a:rPr>
              <a:t>Aversives</a:t>
            </a:r>
            <a:endParaRPr lang="en-US" sz="2800" dirty="0">
              <a:ea typeface="MS PGothic" charset="0"/>
              <a:cs typeface="+mn-cs"/>
            </a:endParaRPr>
          </a:p>
          <a:p>
            <a:pPr lvl="1" eaLnBrk="1" fontAlgn="auto" hangingPunct="1">
              <a:lnSpc>
                <a:spcPct val="90000"/>
              </a:lnSpc>
              <a:spcAft>
                <a:spcPts val="0"/>
              </a:spcAft>
              <a:buFont typeface="Arial"/>
              <a:buChar char="–"/>
              <a:defRPr/>
            </a:pPr>
            <a:r>
              <a:rPr lang="en-US" sz="2400" dirty="0">
                <a:ea typeface="MS PGothic" charset="0"/>
              </a:rPr>
              <a:t>I cry when work gets difficult, and the teacher tells me to take a time out.</a:t>
            </a:r>
          </a:p>
          <a:p>
            <a:pPr marL="457200" lvl="1" indent="0" eaLnBrk="1" fontAlgn="auto" hangingPunct="1">
              <a:lnSpc>
                <a:spcPct val="90000"/>
              </a:lnSpc>
              <a:spcAft>
                <a:spcPts val="0"/>
              </a:spcAft>
              <a:buFont typeface="Arial"/>
              <a:buNone/>
              <a:defRPr/>
            </a:pPr>
            <a:endParaRPr lang="en-US" sz="1100" dirty="0">
              <a:ea typeface="MS PGothic" charset="0"/>
            </a:endParaRPr>
          </a:p>
          <a:p>
            <a:pPr lvl="1" eaLnBrk="1" fontAlgn="auto" hangingPunct="1">
              <a:lnSpc>
                <a:spcPct val="90000"/>
              </a:lnSpc>
              <a:spcAft>
                <a:spcPts val="0"/>
              </a:spcAft>
              <a:buFont typeface="Arial"/>
              <a:buChar char="–"/>
              <a:defRPr/>
            </a:pPr>
            <a:r>
              <a:rPr lang="en-US" sz="2400" dirty="0">
                <a:ea typeface="MS PGothic" charset="0"/>
              </a:rPr>
              <a:t>I throw a book during math class, and the teacher will remove me from class.</a:t>
            </a:r>
          </a:p>
          <a:p>
            <a:pPr marL="457200" lvl="1" indent="0" eaLnBrk="1" fontAlgn="auto" hangingPunct="1">
              <a:lnSpc>
                <a:spcPct val="90000"/>
              </a:lnSpc>
              <a:spcAft>
                <a:spcPts val="0"/>
              </a:spcAft>
              <a:buFont typeface="Arial"/>
              <a:buNone/>
              <a:defRPr/>
            </a:pPr>
            <a:endParaRPr lang="en-US" sz="1100" dirty="0">
              <a:ea typeface="MS PGothic" charset="0"/>
            </a:endParaRPr>
          </a:p>
          <a:p>
            <a:pPr lvl="1" eaLnBrk="1" fontAlgn="auto" hangingPunct="1">
              <a:lnSpc>
                <a:spcPct val="90000"/>
              </a:lnSpc>
              <a:spcAft>
                <a:spcPts val="0"/>
              </a:spcAft>
              <a:buFont typeface="Arial"/>
              <a:buChar char="–"/>
              <a:defRPr/>
            </a:pPr>
            <a:r>
              <a:rPr lang="en-US" sz="2400" dirty="0">
                <a:ea typeface="MS PGothic" charset="0"/>
              </a:rPr>
              <a:t>I stand out of the way during PE, and the other game participants will avoid throwing me the ball.</a:t>
            </a:r>
            <a:br>
              <a:rPr lang="en-US" sz="2400" dirty="0">
                <a:ea typeface="MS PGothic" charset="0"/>
              </a:rPr>
            </a:br>
            <a:endParaRPr lang="en-US" sz="2400" dirty="0">
              <a:ea typeface="MS PGothic" charset="0"/>
            </a:endParaRPr>
          </a:p>
        </p:txBody>
      </p:sp>
      <p:sp>
        <p:nvSpPr>
          <p:cNvPr id="107522" name="Text Box 3">
            <a:extLst>
              <a:ext uri="{FF2B5EF4-FFF2-40B4-BE49-F238E27FC236}">
                <a16:creationId xmlns:a16="http://schemas.microsoft.com/office/drawing/2014/main" id="{BFB488CC-1E0A-4108-8412-AE1483A7E95A}"/>
              </a:ext>
            </a:extLst>
          </p:cNvPr>
          <p:cNvSpPr txBox="1">
            <a:spLocks noChangeArrowheads="1"/>
          </p:cNvSpPr>
          <p:nvPr/>
        </p:nvSpPr>
        <p:spPr bwMode="auto">
          <a:xfrm>
            <a:off x="990600" y="304800"/>
            <a:ext cx="73596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US" altLang="en-US" sz="4400" b="1"/>
              <a:t>Examples of Function in School</a:t>
            </a:r>
            <a:endParaRPr lang="en-US" altLang="en-US" sz="1800" b="1">
              <a:solidFill>
                <a:srgbClr val="FFEA18"/>
              </a:solidFill>
              <a:latin typeface="Times" panose="02020603050405020304" pitchFamily="18" charset="0"/>
            </a:endParaRPr>
          </a:p>
        </p:txBody>
      </p:sp>
      <p:sp>
        <p:nvSpPr>
          <p:cNvPr id="107523" name="Slide Number Placeholder 1">
            <a:extLst>
              <a:ext uri="{FF2B5EF4-FFF2-40B4-BE49-F238E27FC236}">
                <a16:creationId xmlns:a16="http://schemas.microsoft.com/office/drawing/2014/main" id="{4DD7CD39-3FF5-46F7-A765-A31D82ADBAE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F2FECAA5-D10B-49E9-B609-B8073F3AE8CD}" type="slidenum">
              <a:rPr lang="en-US" altLang="en-US" sz="1200">
                <a:solidFill>
                  <a:srgbClr val="8D8D8F"/>
                </a:solidFill>
              </a:rPr>
              <a:pPr>
                <a:spcBef>
                  <a:spcPct val="0"/>
                </a:spcBef>
                <a:buFontTx/>
                <a:buNone/>
              </a:pPr>
              <a:t>49</a:t>
            </a:fld>
            <a:endParaRPr lang="en-US" altLang="en-US" sz="1200">
              <a:solidFill>
                <a:srgbClr val="8D8D8F"/>
              </a:solidFill>
            </a:endParaRPr>
          </a:p>
        </p:txBody>
      </p:sp>
    </p:spTree>
  </p:cSld>
  <p:clrMapOvr>
    <a:masterClrMapping/>
  </p:clrMapOvr>
  <p:transition>
    <p:cover dir="l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5538">
                                            <p:txEl>
                                              <p:pRg st="0" end="0"/>
                                            </p:txEl>
                                          </p:spTgt>
                                        </p:tgtEl>
                                        <p:attrNameLst>
                                          <p:attrName>style.visibility</p:attrName>
                                        </p:attrNameLst>
                                      </p:cBhvr>
                                      <p:to>
                                        <p:strVal val="visible"/>
                                      </p:to>
                                    </p:set>
                                    <p:anim calcmode="lin" valueType="num">
                                      <p:cBhvr additive="base">
                                        <p:cTn id="7" dur="500" fill="hold"/>
                                        <p:tgtEl>
                                          <p:spTgt spid="65538">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5538">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65538">
                                            <p:txEl>
                                              <p:pRg st="1" end="1"/>
                                            </p:txEl>
                                          </p:spTgt>
                                        </p:tgtEl>
                                        <p:attrNameLst>
                                          <p:attrName>style.visibility</p:attrName>
                                        </p:attrNameLst>
                                      </p:cBhvr>
                                      <p:to>
                                        <p:strVal val="visible"/>
                                      </p:to>
                                    </p:set>
                                    <p:anim calcmode="lin" valueType="num">
                                      <p:cBhvr additive="base">
                                        <p:cTn id="11" dur="500" fill="hold"/>
                                        <p:tgtEl>
                                          <p:spTgt spid="65538">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65538">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65538">
                                            <p:txEl>
                                              <p:pRg st="3" end="3"/>
                                            </p:txEl>
                                          </p:spTgt>
                                        </p:tgtEl>
                                        <p:attrNameLst>
                                          <p:attrName>style.visibility</p:attrName>
                                        </p:attrNameLst>
                                      </p:cBhvr>
                                      <p:to>
                                        <p:strVal val="visible"/>
                                      </p:to>
                                    </p:set>
                                    <p:anim calcmode="lin" valueType="num">
                                      <p:cBhvr additive="base">
                                        <p:cTn id="15" dur="500" fill="hold"/>
                                        <p:tgtEl>
                                          <p:spTgt spid="65538">
                                            <p:txEl>
                                              <p:pRg st="3" end="3"/>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65538">
                                            <p:txEl>
                                              <p:pRg st="3" end="3"/>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65538">
                                            <p:txEl>
                                              <p:pRg st="5" end="5"/>
                                            </p:txEl>
                                          </p:spTgt>
                                        </p:tgtEl>
                                        <p:attrNameLst>
                                          <p:attrName>style.visibility</p:attrName>
                                        </p:attrNameLst>
                                      </p:cBhvr>
                                      <p:to>
                                        <p:strVal val="visible"/>
                                      </p:to>
                                    </p:set>
                                    <p:anim calcmode="lin" valueType="num">
                                      <p:cBhvr additive="base">
                                        <p:cTn id="19" dur="500" fill="hold"/>
                                        <p:tgtEl>
                                          <p:spTgt spid="65538">
                                            <p:txEl>
                                              <p:pRg st="5" end="5"/>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5538">
                                            <p:txEl>
                                              <p:pRg st="5" end="5"/>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65538">
                                            <p:txEl>
                                              <p:pRg st="7" end="7"/>
                                            </p:txEl>
                                          </p:spTgt>
                                        </p:tgtEl>
                                        <p:attrNameLst>
                                          <p:attrName>style.visibility</p:attrName>
                                        </p:attrNameLst>
                                      </p:cBhvr>
                                      <p:to>
                                        <p:strVal val="visible"/>
                                      </p:to>
                                    </p:set>
                                    <p:anim calcmode="lin" valueType="num">
                                      <p:cBhvr additive="base">
                                        <p:cTn id="23" dur="500" fill="hold"/>
                                        <p:tgtEl>
                                          <p:spTgt spid="65538">
                                            <p:txEl>
                                              <p:pRg st="7" end="7"/>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65538">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65538">
                                            <p:txEl>
                                              <p:pRg st="9" end="9"/>
                                            </p:txEl>
                                          </p:spTgt>
                                        </p:tgtEl>
                                        <p:attrNameLst>
                                          <p:attrName>style.visibility</p:attrName>
                                        </p:attrNameLst>
                                      </p:cBhvr>
                                      <p:to>
                                        <p:strVal val="visible"/>
                                      </p:to>
                                    </p:set>
                                    <p:anim calcmode="lin" valueType="num">
                                      <p:cBhvr additive="base">
                                        <p:cTn id="29" dur="500" fill="hold"/>
                                        <p:tgtEl>
                                          <p:spTgt spid="65538">
                                            <p:txEl>
                                              <p:pRg st="9" end="9"/>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65538">
                                            <p:txEl>
                                              <p:pRg st="9" end="9"/>
                                            </p:txEl>
                                          </p:spTgt>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0"/>
                                  </p:stCondLst>
                                  <p:childTnLst>
                                    <p:set>
                                      <p:cBhvr>
                                        <p:cTn id="32" dur="1" fill="hold">
                                          <p:stCondLst>
                                            <p:cond delay="0"/>
                                          </p:stCondLst>
                                        </p:cTn>
                                        <p:tgtEl>
                                          <p:spTgt spid="65538">
                                            <p:txEl>
                                              <p:pRg st="10" end="10"/>
                                            </p:txEl>
                                          </p:spTgt>
                                        </p:tgtEl>
                                        <p:attrNameLst>
                                          <p:attrName>style.visibility</p:attrName>
                                        </p:attrNameLst>
                                      </p:cBhvr>
                                      <p:to>
                                        <p:strVal val="visible"/>
                                      </p:to>
                                    </p:set>
                                    <p:anim calcmode="lin" valueType="num">
                                      <p:cBhvr additive="base">
                                        <p:cTn id="33" dur="500" fill="hold"/>
                                        <p:tgtEl>
                                          <p:spTgt spid="65538">
                                            <p:txEl>
                                              <p:pRg st="10" end="10"/>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65538">
                                            <p:txEl>
                                              <p:pRg st="10" end="10"/>
                                            </p:txEl>
                                          </p:spTgt>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65538">
                                            <p:txEl>
                                              <p:pRg st="12" end="12"/>
                                            </p:txEl>
                                          </p:spTgt>
                                        </p:tgtEl>
                                        <p:attrNameLst>
                                          <p:attrName>style.visibility</p:attrName>
                                        </p:attrNameLst>
                                      </p:cBhvr>
                                      <p:to>
                                        <p:strVal val="visible"/>
                                      </p:to>
                                    </p:set>
                                    <p:anim calcmode="lin" valueType="num">
                                      <p:cBhvr additive="base">
                                        <p:cTn id="37" dur="500" fill="hold"/>
                                        <p:tgtEl>
                                          <p:spTgt spid="65538">
                                            <p:txEl>
                                              <p:pRg st="12" end="12"/>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65538">
                                            <p:txEl>
                                              <p:pRg st="12" end="12"/>
                                            </p:txEl>
                                          </p:spTgt>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65538">
                                            <p:txEl>
                                              <p:pRg st="14" end="14"/>
                                            </p:txEl>
                                          </p:spTgt>
                                        </p:tgtEl>
                                        <p:attrNameLst>
                                          <p:attrName>style.visibility</p:attrName>
                                        </p:attrNameLst>
                                      </p:cBhvr>
                                      <p:to>
                                        <p:strVal val="visible"/>
                                      </p:to>
                                    </p:set>
                                    <p:anim calcmode="lin" valueType="num">
                                      <p:cBhvr additive="base">
                                        <p:cTn id="41" dur="500" fill="hold"/>
                                        <p:tgtEl>
                                          <p:spTgt spid="65538">
                                            <p:txEl>
                                              <p:pRg st="14" end="14"/>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65538">
                                            <p:txEl>
                                              <p:pRg st="14" end="1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8"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Clr>
                <a:srgbClr val="8D8D8F"/>
              </a:buClr>
              <a:buSzPts val="1200"/>
              <a:buFont typeface="Arial"/>
              <a:buNone/>
            </a:pPr>
            <a:fld id="{00000000-1234-1234-1234-123412341234}" type="slidenum">
              <a:rPr lang="en-US" sz="1200">
                <a:solidFill>
                  <a:srgbClr val="8D8D8F"/>
                </a:solidFill>
                <a:latin typeface="Calibri"/>
                <a:ea typeface="Calibri"/>
                <a:cs typeface="Calibri"/>
                <a:sym typeface="Calibri"/>
              </a:rPr>
              <a:t>5</a:t>
            </a:fld>
            <a:endParaRPr sz="1200">
              <a:solidFill>
                <a:srgbClr val="8D8D8F"/>
              </a:solidFill>
              <a:latin typeface="Calibri"/>
              <a:ea typeface="Calibri"/>
              <a:cs typeface="Calibri"/>
              <a:sym typeface="Calibri"/>
            </a:endParaRPr>
          </a:p>
        </p:txBody>
      </p:sp>
      <p:pic>
        <p:nvPicPr>
          <p:cNvPr id="138" name="Google Shape;138;p18"/>
          <p:cNvPicPr preferRelativeResize="0"/>
          <p:nvPr/>
        </p:nvPicPr>
        <p:blipFill rotWithShape="1">
          <a:blip r:embed="rId3">
            <a:alphaModFix/>
          </a:blip>
          <a:srcRect/>
          <a:stretch/>
        </p:blipFill>
        <p:spPr>
          <a:xfrm>
            <a:off x="0" y="171450"/>
            <a:ext cx="9144000" cy="6515100"/>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a:extLst>
              <a:ext uri="{FF2B5EF4-FFF2-40B4-BE49-F238E27FC236}">
                <a16:creationId xmlns:a16="http://schemas.microsoft.com/office/drawing/2014/main" id="{78F2FE1F-92E9-47DE-9E33-BC3FCFAC8218}"/>
              </a:ext>
            </a:extLst>
          </p:cNvPr>
          <p:cNvSpPr>
            <a:spLocks noGrp="1" noChangeArrowheads="1"/>
          </p:cNvSpPr>
          <p:nvPr>
            <p:ph type="title"/>
          </p:nvPr>
        </p:nvSpPr>
        <p:spPr/>
        <p:txBody>
          <a:bodyPr/>
          <a:lstStyle/>
          <a:p>
            <a:pPr eaLnBrk="1" hangingPunct="1"/>
            <a:r>
              <a:rPr lang="en-US" altLang="en-US" sz="3200" b="1" dirty="0"/>
              <a:t>Reminder: Examples of Targeted Group Interventions Based on Functions of Behavior </a:t>
            </a:r>
          </a:p>
        </p:txBody>
      </p:sp>
      <p:sp>
        <p:nvSpPr>
          <p:cNvPr id="81922" name="Rectangle 3">
            <a:extLst>
              <a:ext uri="{FF2B5EF4-FFF2-40B4-BE49-F238E27FC236}">
                <a16:creationId xmlns:a16="http://schemas.microsoft.com/office/drawing/2014/main" id="{50079D38-22B8-458B-9DBF-CC1E37D779C6}"/>
              </a:ext>
            </a:extLst>
          </p:cNvPr>
          <p:cNvSpPr>
            <a:spLocks noGrp="1" noChangeArrowheads="1"/>
          </p:cNvSpPr>
          <p:nvPr>
            <p:ph sz="half" idx="1"/>
          </p:nvPr>
        </p:nvSpPr>
        <p:spPr>
          <a:xfrm>
            <a:off x="457200" y="1460501"/>
            <a:ext cx="4038600" cy="5135562"/>
          </a:xfrm>
        </p:spPr>
        <p:txBody>
          <a:bodyPr rtlCol="0">
            <a:normAutofit fontScale="92500"/>
          </a:bodyPr>
          <a:lstStyle/>
          <a:p>
            <a:pPr marL="0" indent="0" eaLnBrk="1" fontAlgn="auto" hangingPunct="1">
              <a:spcAft>
                <a:spcPts val="0"/>
              </a:spcAft>
              <a:buClr>
                <a:schemeClr val="accent2"/>
              </a:buClr>
              <a:buSzPct val="80000"/>
              <a:buFont typeface="Arial" charset="0"/>
              <a:buNone/>
              <a:defRPr/>
            </a:pPr>
            <a:r>
              <a:rPr lang="en-US" sz="2400" dirty="0">
                <a:solidFill>
                  <a:srgbClr val="FF0000"/>
                </a:solidFill>
                <a:latin typeface="Cambria" charset="0"/>
                <a:ea typeface="ＭＳ Ｐゴシック" charset="0"/>
                <a:cs typeface="Cambria" charset="0"/>
              </a:rPr>
              <a:t>Access Adult Attention/Support:</a:t>
            </a:r>
          </a:p>
          <a:p>
            <a:pPr lvl="1" eaLnBrk="1" fontAlgn="auto" hangingPunct="1">
              <a:spcAft>
                <a:spcPts val="0"/>
              </a:spcAft>
              <a:buSzPct val="80000"/>
              <a:buFont typeface="Wingdings" charset="0"/>
              <a:buChar char="ü"/>
              <a:defRPr/>
            </a:pPr>
            <a:r>
              <a:rPr lang="en-US" dirty="0">
                <a:solidFill>
                  <a:srgbClr val="000000"/>
                </a:solidFill>
                <a:latin typeface="Cambria" charset="0"/>
                <a:ea typeface="ＭＳ Ｐゴシック" charset="0"/>
                <a:cs typeface="Cambria" charset="0"/>
              </a:rPr>
              <a:t>Adult Mentoring Programs  </a:t>
            </a:r>
          </a:p>
          <a:p>
            <a:pPr marL="0" indent="0" eaLnBrk="1" fontAlgn="auto" hangingPunct="1">
              <a:spcAft>
                <a:spcPts val="0"/>
              </a:spcAft>
              <a:buClr>
                <a:schemeClr val="accent2"/>
              </a:buClr>
              <a:buSzPct val="80000"/>
              <a:buFont typeface="Arial" charset="0"/>
              <a:buNone/>
              <a:defRPr/>
            </a:pPr>
            <a:endParaRPr lang="en-US" sz="2400" dirty="0">
              <a:solidFill>
                <a:srgbClr val="FF0000"/>
              </a:solidFill>
              <a:latin typeface="Cambria" charset="0"/>
              <a:ea typeface="ＭＳ Ｐゴシック" charset="0"/>
              <a:cs typeface="Cambria" charset="0"/>
            </a:endParaRPr>
          </a:p>
          <a:p>
            <a:pPr marL="0" indent="0" eaLnBrk="1" fontAlgn="auto" hangingPunct="1">
              <a:spcAft>
                <a:spcPts val="0"/>
              </a:spcAft>
              <a:buClr>
                <a:schemeClr val="accent2"/>
              </a:buClr>
              <a:buSzPct val="80000"/>
              <a:buFont typeface="Arial" charset="0"/>
              <a:buNone/>
              <a:defRPr/>
            </a:pPr>
            <a:r>
              <a:rPr lang="en-US" sz="2400" dirty="0">
                <a:solidFill>
                  <a:srgbClr val="FF0000"/>
                </a:solidFill>
                <a:latin typeface="Cambria" charset="0"/>
                <a:ea typeface="ＭＳ Ｐゴシック" charset="0"/>
                <a:cs typeface="Cambria" charset="0"/>
              </a:rPr>
              <a:t>Access Peer Attention/Support:</a:t>
            </a:r>
          </a:p>
          <a:p>
            <a:pPr lvl="1" eaLnBrk="1" fontAlgn="auto" hangingPunct="1">
              <a:spcAft>
                <a:spcPts val="0"/>
              </a:spcAft>
              <a:buSzPct val="80000"/>
              <a:buFont typeface="Wingdings" charset="0"/>
              <a:buChar char="ü"/>
              <a:defRPr/>
            </a:pPr>
            <a:r>
              <a:rPr lang="en-US" dirty="0">
                <a:solidFill>
                  <a:srgbClr val="000000"/>
                </a:solidFill>
                <a:latin typeface="Cambria" charset="0"/>
                <a:ea typeface="ＭＳ Ｐゴシック" charset="0"/>
                <a:cs typeface="Cambria" charset="0"/>
              </a:rPr>
              <a:t>Social Skills Instruction</a:t>
            </a:r>
          </a:p>
          <a:p>
            <a:pPr lvl="1" eaLnBrk="1" fontAlgn="auto" hangingPunct="1">
              <a:spcAft>
                <a:spcPts val="0"/>
              </a:spcAft>
              <a:buSzPct val="80000"/>
              <a:buFont typeface="Wingdings" charset="0"/>
              <a:buChar char="ü"/>
              <a:defRPr/>
            </a:pPr>
            <a:r>
              <a:rPr lang="en-US" dirty="0">
                <a:solidFill>
                  <a:srgbClr val="000000"/>
                </a:solidFill>
                <a:latin typeface="Cambria" charset="0"/>
                <a:ea typeface="ＭＳ Ｐゴシック" charset="0"/>
                <a:cs typeface="Cambria" charset="0"/>
              </a:rPr>
              <a:t>Peer Mentoring</a:t>
            </a:r>
          </a:p>
          <a:p>
            <a:pPr lvl="1" eaLnBrk="1" fontAlgn="auto" hangingPunct="1">
              <a:spcAft>
                <a:spcPts val="0"/>
              </a:spcAft>
              <a:buSzPct val="80000"/>
              <a:buFont typeface="Wingdings" charset="0"/>
              <a:buChar char="ü"/>
              <a:defRPr/>
            </a:pPr>
            <a:r>
              <a:rPr lang="en-US" dirty="0">
                <a:solidFill>
                  <a:srgbClr val="000000"/>
                </a:solidFill>
                <a:latin typeface="Cambria" charset="0"/>
                <a:ea typeface="ＭＳ Ｐゴシック" charset="0"/>
                <a:cs typeface="Cambria" charset="0"/>
              </a:rPr>
              <a:t>Self-Monitoring with Peer Support (function: academic task escape)</a:t>
            </a:r>
          </a:p>
        </p:txBody>
      </p:sp>
      <p:sp>
        <p:nvSpPr>
          <p:cNvPr id="81923" name="Content Placeholder 1">
            <a:extLst>
              <a:ext uri="{FF2B5EF4-FFF2-40B4-BE49-F238E27FC236}">
                <a16:creationId xmlns:a16="http://schemas.microsoft.com/office/drawing/2014/main" id="{1C394390-DFFD-4F40-B331-0412A93A5AEE}"/>
              </a:ext>
            </a:extLst>
          </p:cNvPr>
          <p:cNvSpPr>
            <a:spLocks noGrp="1"/>
          </p:cNvSpPr>
          <p:nvPr>
            <p:ph sz="half" idx="2"/>
          </p:nvPr>
        </p:nvSpPr>
        <p:spPr>
          <a:xfrm>
            <a:off x="4681538" y="1447801"/>
            <a:ext cx="4038600" cy="2743200"/>
          </a:xfrm>
        </p:spPr>
        <p:txBody>
          <a:bodyPr>
            <a:normAutofit fontScale="92500"/>
          </a:bodyPr>
          <a:lstStyle/>
          <a:p>
            <a:pPr marL="0" indent="0" eaLnBrk="1" hangingPunct="1">
              <a:lnSpc>
                <a:spcPct val="90000"/>
              </a:lnSpc>
              <a:buClr>
                <a:schemeClr val="accent2"/>
              </a:buClr>
              <a:buSzPct val="80000"/>
              <a:buNone/>
            </a:pPr>
            <a:r>
              <a:rPr lang="en-US" altLang="en-US" sz="2400" dirty="0">
                <a:solidFill>
                  <a:srgbClr val="FF0000"/>
                </a:solidFill>
                <a:latin typeface="Cambria" panose="02040503050406030204" pitchFamily="18" charset="0"/>
              </a:rPr>
              <a:t>Academic Skills Support: </a:t>
            </a:r>
          </a:p>
          <a:p>
            <a:pPr lvl="1" eaLnBrk="1" hangingPunct="1">
              <a:lnSpc>
                <a:spcPct val="90000"/>
              </a:lnSpc>
              <a:buSzPct val="80000"/>
              <a:buFont typeface="Wingdings" panose="05000000000000000000" pitchFamily="2" charset="2"/>
              <a:buChar char="ü"/>
            </a:pPr>
            <a:r>
              <a:rPr lang="en-US" altLang="en-US" dirty="0">
                <a:solidFill>
                  <a:srgbClr val="000000"/>
                </a:solidFill>
                <a:latin typeface="Cambria" panose="02040503050406030204" pitchFamily="18" charset="0"/>
              </a:rPr>
              <a:t>Organization/ Homework planning support</a:t>
            </a:r>
          </a:p>
          <a:p>
            <a:pPr lvl="1" eaLnBrk="1" hangingPunct="1">
              <a:lnSpc>
                <a:spcPct val="90000"/>
              </a:lnSpc>
              <a:buSzPct val="80000"/>
              <a:buFont typeface="Wingdings" panose="05000000000000000000" pitchFamily="2" charset="2"/>
              <a:buChar char="ü"/>
            </a:pPr>
            <a:r>
              <a:rPr lang="en-US" altLang="en-US" dirty="0">
                <a:solidFill>
                  <a:srgbClr val="000000"/>
                </a:solidFill>
                <a:latin typeface="Cambria" panose="02040503050406030204" pitchFamily="18" charset="0"/>
              </a:rPr>
              <a:t>Homework completion club</a:t>
            </a:r>
          </a:p>
          <a:p>
            <a:pPr lvl="1" eaLnBrk="1" hangingPunct="1">
              <a:lnSpc>
                <a:spcPct val="90000"/>
              </a:lnSpc>
              <a:buSzPct val="80000"/>
              <a:buFont typeface="Wingdings" panose="05000000000000000000" pitchFamily="2" charset="2"/>
              <a:buChar char="ü"/>
            </a:pPr>
            <a:r>
              <a:rPr lang="en-US" altLang="en-US" dirty="0">
                <a:solidFill>
                  <a:srgbClr val="000000"/>
                </a:solidFill>
                <a:latin typeface="Cambria" panose="02040503050406030204" pitchFamily="18" charset="0"/>
              </a:rPr>
              <a:t>Tutoring</a:t>
            </a:r>
          </a:p>
          <a:p>
            <a:pPr eaLnBrk="1" hangingPunct="1">
              <a:lnSpc>
                <a:spcPct val="90000"/>
              </a:lnSpc>
            </a:pPr>
            <a:endParaRPr lang="en-US" altLang="en-US" dirty="0"/>
          </a:p>
        </p:txBody>
      </p:sp>
      <p:sp>
        <p:nvSpPr>
          <p:cNvPr id="41988" name="Slide Number Placeholder 1">
            <a:extLst>
              <a:ext uri="{FF2B5EF4-FFF2-40B4-BE49-F238E27FC236}">
                <a16:creationId xmlns:a16="http://schemas.microsoft.com/office/drawing/2014/main" id="{02F4034E-1167-48DF-BF7D-D06FA6DA985B}"/>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ECF33CDE-890E-4BD5-80DA-054021AA8FA6}" type="slidenum">
              <a:rPr lang="en-US" altLang="en-US" sz="1200">
                <a:solidFill>
                  <a:srgbClr val="8D8D8F"/>
                </a:solidFill>
              </a:rPr>
              <a:pPr>
                <a:spcBef>
                  <a:spcPct val="0"/>
                </a:spcBef>
                <a:buFontTx/>
                <a:buNone/>
              </a:pPr>
              <a:t>50</a:t>
            </a:fld>
            <a:endParaRPr lang="en-US" altLang="en-US" sz="1200">
              <a:solidFill>
                <a:srgbClr val="8D8D8F"/>
              </a:solidFill>
            </a:endParaRPr>
          </a:p>
        </p:txBody>
      </p:sp>
      <p:sp>
        <p:nvSpPr>
          <p:cNvPr id="6" name="Content Placeholder 1">
            <a:extLst>
              <a:ext uri="{FF2B5EF4-FFF2-40B4-BE49-F238E27FC236}">
                <a16:creationId xmlns:a16="http://schemas.microsoft.com/office/drawing/2014/main" id="{4829475E-1A8B-415B-9C75-E31E61AB03CD}"/>
              </a:ext>
            </a:extLst>
          </p:cNvPr>
          <p:cNvSpPr txBox="1">
            <a:spLocks/>
          </p:cNvSpPr>
          <p:nvPr/>
        </p:nvSpPr>
        <p:spPr bwMode="auto">
          <a:xfrm>
            <a:off x="4851400" y="4548982"/>
            <a:ext cx="40386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342900" indent="-34290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S PGothic" panose="020B0600070205080204"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eaLnBrk="1" hangingPunct="1">
              <a:lnSpc>
                <a:spcPct val="90000"/>
              </a:lnSpc>
              <a:buClr>
                <a:schemeClr val="accent2"/>
              </a:buClr>
              <a:buSzPct val="80000"/>
              <a:buFont typeface="Arial" panose="020B0604020202020204" pitchFamily="34" charset="0"/>
              <a:buNone/>
            </a:pPr>
            <a:r>
              <a:rPr lang="en-US" altLang="en-US" sz="2400" dirty="0">
                <a:solidFill>
                  <a:srgbClr val="FF0000"/>
                </a:solidFill>
                <a:latin typeface="Cambria" panose="02040503050406030204" pitchFamily="18" charset="0"/>
              </a:rPr>
              <a:t>Multiple Function: </a:t>
            </a:r>
          </a:p>
          <a:p>
            <a:pPr lvl="1" eaLnBrk="1" hangingPunct="1">
              <a:lnSpc>
                <a:spcPct val="90000"/>
              </a:lnSpc>
              <a:buSzPct val="80000"/>
              <a:buFont typeface="Wingdings" panose="05000000000000000000" pitchFamily="2" charset="2"/>
              <a:buChar char="ü"/>
            </a:pPr>
            <a:r>
              <a:rPr lang="en-US" altLang="en-US" dirty="0">
                <a:solidFill>
                  <a:srgbClr val="000000"/>
                </a:solidFill>
                <a:latin typeface="Cambria" panose="02040503050406030204" pitchFamily="18" charset="0"/>
              </a:rPr>
              <a:t>Check-in/Check-out</a:t>
            </a:r>
          </a:p>
          <a:p>
            <a:pPr eaLnBrk="1" hangingPunct="1">
              <a:lnSpc>
                <a:spcPct val="90000"/>
              </a:lnSpc>
            </a:pPr>
            <a:endParaRPr lang="en-US" altLang="en-US" dirty="0"/>
          </a:p>
        </p:txBody>
      </p:sp>
    </p:spTree>
    <p:extLst>
      <p:ext uri="{BB962C8B-B14F-4D97-AF65-F5344CB8AC3E}">
        <p14:creationId xmlns:p14="http://schemas.microsoft.com/office/powerpoint/2010/main" val="390868068"/>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a:extLst>
              <a:ext uri="{FF2B5EF4-FFF2-40B4-BE49-F238E27FC236}">
                <a16:creationId xmlns:a16="http://schemas.microsoft.com/office/drawing/2014/main" id="{4AF4B494-BBA2-45A7-8CDD-BABF42C85BC5}"/>
              </a:ext>
            </a:extLst>
          </p:cNvPr>
          <p:cNvSpPr>
            <a:spLocks noGrp="1"/>
          </p:cNvSpPr>
          <p:nvPr>
            <p:ph type="title"/>
          </p:nvPr>
        </p:nvSpPr>
        <p:spPr>
          <a:xfrm>
            <a:off x="457200" y="228600"/>
            <a:ext cx="8229600" cy="1143000"/>
          </a:xfrm>
        </p:spPr>
        <p:txBody>
          <a:bodyPr rtlCol="0">
            <a:normAutofit fontScale="90000"/>
          </a:bodyPr>
          <a:lstStyle/>
          <a:p>
            <a:pPr eaLnBrk="1" fontAlgn="auto" hangingPunct="1">
              <a:spcAft>
                <a:spcPts val="0"/>
              </a:spcAft>
              <a:defRPr/>
            </a:pPr>
            <a:r>
              <a:rPr lang="en-US" b="1" dirty="0">
                <a:ea typeface="MS PGothic" charset="0"/>
                <a:cs typeface="+mj-cs"/>
              </a:rPr>
              <a:t>Understanding </a:t>
            </a:r>
            <a:r>
              <a:rPr lang="en-US" b="1" dirty="0">
                <a:solidFill>
                  <a:srgbClr val="B60202"/>
                </a:solidFill>
                <a:ea typeface="MS PGothic" charset="0"/>
                <a:cs typeface="+mj-cs"/>
              </a:rPr>
              <a:t>FUNCTION: </a:t>
            </a:r>
            <a:r>
              <a:rPr lang="en-US" b="1" dirty="0">
                <a:ea typeface="MS PGothic" charset="0"/>
                <a:cs typeface="+mj-cs"/>
              </a:rPr>
              <a:t>WHY? What maintains the behavior?</a:t>
            </a:r>
          </a:p>
        </p:txBody>
      </p:sp>
      <p:sp>
        <p:nvSpPr>
          <p:cNvPr id="109570" name="Content Placeholder 2">
            <a:extLst>
              <a:ext uri="{FF2B5EF4-FFF2-40B4-BE49-F238E27FC236}">
                <a16:creationId xmlns:a16="http://schemas.microsoft.com/office/drawing/2014/main" id="{40A1EDFA-DE65-46C3-9A56-5FCC65E3797D}"/>
              </a:ext>
            </a:extLst>
          </p:cNvPr>
          <p:cNvSpPr>
            <a:spLocks noGrp="1"/>
          </p:cNvSpPr>
          <p:nvPr>
            <p:ph idx="1"/>
          </p:nvPr>
        </p:nvSpPr>
        <p:spPr>
          <a:xfrm>
            <a:off x="609600" y="1524000"/>
            <a:ext cx="8305800" cy="5181600"/>
          </a:xfrm>
        </p:spPr>
        <p:txBody>
          <a:bodyPr/>
          <a:lstStyle/>
          <a:p>
            <a:pPr eaLnBrk="1" hangingPunct="1">
              <a:buFont typeface="Arial" panose="020B0604020202020204" pitchFamily="34" charset="0"/>
              <a:buNone/>
            </a:pPr>
            <a:r>
              <a:rPr lang="en-US" altLang="en-US" sz="3000"/>
              <a:t>Use information about the routine, antecedent, behavior, &amp; consequence to determine that the function of the behavior is either to:</a:t>
            </a:r>
          </a:p>
          <a:p>
            <a:pPr eaLnBrk="1" hangingPunct="1">
              <a:buFont typeface="Arial" panose="020B0604020202020204" pitchFamily="34" charset="0"/>
              <a:buNone/>
            </a:pPr>
            <a:r>
              <a:rPr lang="en-US" altLang="en-US"/>
              <a:t>		</a:t>
            </a:r>
            <a:r>
              <a:rPr lang="en-US" altLang="en-US" sz="2800"/>
              <a:t>-Get or avoid something in the environment</a:t>
            </a:r>
          </a:p>
          <a:p>
            <a:pPr eaLnBrk="1" hangingPunct="1">
              <a:buFont typeface="Arial" panose="020B0604020202020204" pitchFamily="34" charset="0"/>
              <a:buNone/>
            </a:pPr>
            <a:r>
              <a:rPr lang="en-US" altLang="en-US"/>
              <a:t>Routine: During ________________</a:t>
            </a:r>
          </a:p>
          <a:p>
            <a:pPr eaLnBrk="1" hangingPunct="1">
              <a:buFont typeface="Arial" panose="020B0604020202020204" pitchFamily="34" charset="0"/>
              <a:buNone/>
            </a:pPr>
            <a:endParaRPr lang="en-US" altLang="en-US"/>
          </a:p>
          <a:p>
            <a:pPr eaLnBrk="1" hangingPunct="1">
              <a:buFont typeface="Arial" panose="020B0604020202020204" pitchFamily="34" charset="0"/>
              <a:buNone/>
            </a:pPr>
            <a:endParaRPr lang="en-US" altLang="en-US"/>
          </a:p>
        </p:txBody>
      </p:sp>
      <p:sp>
        <p:nvSpPr>
          <p:cNvPr id="109571" name="Rectangle 5">
            <a:extLst>
              <a:ext uri="{FF2B5EF4-FFF2-40B4-BE49-F238E27FC236}">
                <a16:creationId xmlns:a16="http://schemas.microsoft.com/office/drawing/2014/main" id="{EEF37C32-B89C-4C09-BB56-4722848B266F}"/>
              </a:ext>
            </a:extLst>
          </p:cNvPr>
          <p:cNvSpPr>
            <a:spLocks noChangeArrowheads="1"/>
          </p:cNvSpPr>
          <p:nvPr/>
        </p:nvSpPr>
        <p:spPr bwMode="auto">
          <a:xfrm>
            <a:off x="609600" y="4343400"/>
            <a:ext cx="2286000" cy="1676400"/>
          </a:xfrm>
          <a:prstGeom prst="rect">
            <a:avLst/>
          </a:prstGeom>
          <a:solidFill>
            <a:schemeClr val="bg1"/>
          </a:solidFill>
          <a:ln w="25400">
            <a:solidFill>
              <a:schemeClr val="tx1"/>
            </a:solidFill>
            <a:miter lim="800000"/>
            <a:headEnd/>
            <a:tailE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US" altLang="en-US" sz="1800">
                <a:solidFill>
                  <a:srgbClr val="292934"/>
                </a:solidFill>
              </a:rPr>
              <a:t>Antecedent/Trigger: </a:t>
            </a:r>
          </a:p>
          <a:p>
            <a:pPr algn="ctr" eaLnBrk="1" hangingPunct="1">
              <a:spcBef>
                <a:spcPct val="0"/>
              </a:spcBef>
              <a:buFontTx/>
              <a:buNone/>
            </a:pPr>
            <a:r>
              <a:rPr lang="en-US" altLang="en-US" sz="1800">
                <a:solidFill>
                  <a:srgbClr val="292934"/>
                </a:solidFill>
              </a:rPr>
              <a:t>When _________</a:t>
            </a:r>
          </a:p>
        </p:txBody>
      </p:sp>
      <p:sp>
        <p:nvSpPr>
          <p:cNvPr id="109572" name="Rectangle 7">
            <a:extLst>
              <a:ext uri="{FF2B5EF4-FFF2-40B4-BE49-F238E27FC236}">
                <a16:creationId xmlns:a16="http://schemas.microsoft.com/office/drawing/2014/main" id="{0A46DC01-A8B4-473E-AC18-1DB211A1D845}"/>
              </a:ext>
            </a:extLst>
          </p:cNvPr>
          <p:cNvSpPr>
            <a:spLocks noChangeArrowheads="1"/>
          </p:cNvSpPr>
          <p:nvPr/>
        </p:nvSpPr>
        <p:spPr bwMode="auto">
          <a:xfrm>
            <a:off x="3505200" y="4343400"/>
            <a:ext cx="2286000" cy="1676400"/>
          </a:xfrm>
          <a:prstGeom prst="rect">
            <a:avLst/>
          </a:prstGeom>
          <a:solidFill>
            <a:schemeClr val="bg1"/>
          </a:solidFill>
          <a:ln w="25400">
            <a:solidFill>
              <a:schemeClr val="tx1"/>
            </a:solidFill>
            <a:miter lim="800000"/>
            <a:headEnd/>
            <a:tailE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US" altLang="en-US" sz="1800">
                <a:solidFill>
                  <a:srgbClr val="292934"/>
                </a:solidFill>
              </a:rPr>
              <a:t>Behavior: </a:t>
            </a:r>
          </a:p>
          <a:p>
            <a:pPr algn="ctr" eaLnBrk="1" hangingPunct="1">
              <a:spcBef>
                <a:spcPct val="0"/>
              </a:spcBef>
              <a:buFontTx/>
              <a:buNone/>
            </a:pPr>
            <a:r>
              <a:rPr lang="en-US" altLang="en-US" sz="1800">
                <a:solidFill>
                  <a:srgbClr val="292934"/>
                </a:solidFill>
              </a:rPr>
              <a:t>Student does _________</a:t>
            </a:r>
          </a:p>
        </p:txBody>
      </p:sp>
      <p:sp>
        <p:nvSpPr>
          <p:cNvPr id="109573" name="Rectangle 8">
            <a:extLst>
              <a:ext uri="{FF2B5EF4-FFF2-40B4-BE49-F238E27FC236}">
                <a16:creationId xmlns:a16="http://schemas.microsoft.com/office/drawing/2014/main" id="{82D9A8EE-6120-439B-AFD5-6A8B5C476708}"/>
              </a:ext>
            </a:extLst>
          </p:cNvPr>
          <p:cNvSpPr>
            <a:spLocks noChangeArrowheads="1"/>
          </p:cNvSpPr>
          <p:nvPr/>
        </p:nvSpPr>
        <p:spPr bwMode="auto">
          <a:xfrm>
            <a:off x="6248400" y="4267200"/>
            <a:ext cx="2667000" cy="2362200"/>
          </a:xfrm>
          <a:prstGeom prst="rect">
            <a:avLst/>
          </a:prstGeom>
          <a:solidFill>
            <a:schemeClr val="bg1"/>
          </a:solidFill>
          <a:ln w="25400">
            <a:solidFill>
              <a:schemeClr val="tx1"/>
            </a:solidFill>
            <a:miter lim="800000"/>
            <a:headEnd/>
            <a:tailE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US" altLang="en-US" sz="1800" dirty="0">
                <a:solidFill>
                  <a:srgbClr val="000000"/>
                </a:solidFill>
              </a:rPr>
              <a:t>Consequence/Outcome: </a:t>
            </a:r>
          </a:p>
          <a:p>
            <a:pPr algn="ctr" eaLnBrk="1" hangingPunct="1">
              <a:spcBef>
                <a:spcPct val="0"/>
              </a:spcBef>
              <a:buFontTx/>
              <a:buNone/>
            </a:pPr>
            <a:r>
              <a:rPr lang="en-US" altLang="en-US" sz="1800" dirty="0">
                <a:solidFill>
                  <a:srgbClr val="000000"/>
                </a:solidFill>
              </a:rPr>
              <a:t>and as a result… __________</a:t>
            </a:r>
          </a:p>
          <a:p>
            <a:pPr algn="ctr" eaLnBrk="1" hangingPunct="1">
              <a:spcBef>
                <a:spcPct val="0"/>
              </a:spcBef>
              <a:buFontTx/>
              <a:buNone/>
            </a:pPr>
            <a:endParaRPr lang="en-US" altLang="en-US" sz="1800" dirty="0">
              <a:solidFill>
                <a:srgbClr val="000000"/>
              </a:solidFill>
            </a:endParaRPr>
          </a:p>
          <a:p>
            <a:pPr algn="ctr" eaLnBrk="1" hangingPunct="1">
              <a:spcBef>
                <a:spcPct val="0"/>
              </a:spcBef>
              <a:buFontTx/>
              <a:buNone/>
            </a:pPr>
            <a:endParaRPr lang="en-US" altLang="en-US" sz="1800" dirty="0">
              <a:solidFill>
                <a:srgbClr val="000000"/>
              </a:solidFill>
            </a:endParaRPr>
          </a:p>
          <a:p>
            <a:pPr algn="ctr" eaLnBrk="1" hangingPunct="1">
              <a:spcBef>
                <a:spcPct val="0"/>
              </a:spcBef>
              <a:buFontTx/>
              <a:buNone/>
            </a:pPr>
            <a:r>
              <a:rPr lang="en-US" altLang="en-US" sz="1800" dirty="0">
                <a:solidFill>
                  <a:srgbClr val="000000"/>
                </a:solidFill>
              </a:rPr>
              <a:t>Therefore, the function of the behavior is to:  get/avoid ____________</a:t>
            </a:r>
          </a:p>
        </p:txBody>
      </p:sp>
      <p:sp>
        <p:nvSpPr>
          <p:cNvPr id="10" name="Right Arrow 9">
            <a:extLst>
              <a:ext uri="{FF2B5EF4-FFF2-40B4-BE49-F238E27FC236}">
                <a16:creationId xmlns:a16="http://schemas.microsoft.com/office/drawing/2014/main" id="{C4552529-5422-4C91-AF2E-97737B0AEA5B}"/>
              </a:ext>
            </a:extLst>
          </p:cNvPr>
          <p:cNvSpPr/>
          <p:nvPr/>
        </p:nvSpPr>
        <p:spPr>
          <a:xfrm>
            <a:off x="2895600" y="5029200"/>
            <a:ext cx="6096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endParaRPr lang="en-US" altLang="en-US">
              <a:solidFill>
                <a:srgbClr val="FFFFFF"/>
              </a:solidFill>
            </a:endParaRPr>
          </a:p>
        </p:txBody>
      </p:sp>
      <p:sp>
        <p:nvSpPr>
          <p:cNvPr id="11" name="Right Arrow 10">
            <a:extLst>
              <a:ext uri="{FF2B5EF4-FFF2-40B4-BE49-F238E27FC236}">
                <a16:creationId xmlns:a16="http://schemas.microsoft.com/office/drawing/2014/main" id="{CC2760DF-1CF5-49AD-A743-6F8A0FD4D596}"/>
              </a:ext>
            </a:extLst>
          </p:cNvPr>
          <p:cNvSpPr/>
          <p:nvPr/>
        </p:nvSpPr>
        <p:spPr>
          <a:xfrm>
            <a:off x="5715000" y="5029200"/>
            <a:ext cx="6096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endParaRPr lang="en-US" altLang="en-US">
              <a:solidFill>
                <a:srgbClr val="FFFFFF"/>
              </a:solidFill>
            </a:endParaRPr>
          </a:p>
        </p:txBody>
      </p:sp>
      <p:sp>
        <p:nvSpPr>
          <p:cNvPr id="109576" name="Rectangle 11">
            <a:extLst>
              <a:ext uri="{FF2B5EF4-FFF2-40B4-BE49-F238E27FC236}">
                <a16:creationId xmlns:a16="http://schemas.microsoft.com/office/drawing/2014/main" id="{2FAABDFC-3171-43EE-BA89-9188D2A4050E}"/>
              </a:ext>
            </a:extLst>
          </p:cNvPr>
          <p:cNvSpPr>
            <a:spLocks noChangeArrowheads="1"/>
          </p:cNvSpPr>
          <p:nvPr/>
        </p:nvSpPr>
        <p:spPr bwMode="auto">
          <a:xfrm>
            <a:off x="609600" y="3657600"/>
            <a:ext cx="6324600" cy="6096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endParaRPr lang="en-US" altLang="en-US" sz="1800">
              <a:solidFill>
                <a:srgbClr val="FFFFFF"/>
              </a:solidFill>
            </a:endParaRPr>
          </a:p>
        </p:txBody>
      </p:sp>
      <p:sp>
        <p:nvSpPr>
          <p:cNvPr id="13" name="Oval 12">
            <a:extLst>
              <a:ext uri="{FF2B5EF4-FFF2-40B4-BE49-F238E27FC236}">
                <a16:creationId xmlns:a16="http://schemas.microsoft.com/office/drawing/2014/main" id="{5D6F24AA-D872-4924-B0BB-C130442277BF}"/>
              </a:ext>
            </a:extLst>
          </p:cNvPr>
          <p:cNvSpPr/>
          <p:nvPr/>
        </p:nvSpPr>
        <p:spPr>
          <a:xfrm>
            <a:off x="744538" y="2899362"/>
            <a:ext cx="7561262" cy="86995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endParaRPr lang="en-US" altLang="en-US">
              <a:solidFill>
                <a:srgbClr val="FFFFFF"/>
              </a:solidFill>
            </a:endParaRPr>
          </a:p>
        </p:txBody>
      </p:sp>
      <p:cxnSp>
        <p:nvCxnSpPr>
          <p:cNvPr id="15" name="Straight Arrow Connector 14">
            <a:extLst>
              <a:ext uri="{FF2B5EF4-FFF2-40B4-BE49-F238E27FC236}">
                <a16:creationId xmlns:a16="http://schemas.microsoft.com/office/drawing/2014/main" id="{AA6B0B4E-95C4-4F8A-8EBB-04859C664149}"/>
              </a:ext>
            </a:extLst>
          </p:cNvPr>
          <p:cNvCxnSpPr/>
          <p:nvPr/>
        </p:nvCxnSpPr>
        <p:spPr>
          <a:xfrm rot="5400000">
            <a:off x="6972300" y="4381500"/>
            <a:ext cx="2133600" cy="2286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id="{8AE07693-6A53-4DDE-8FBA-34379706F17F}"/>
              </a:ext>
            </a:extLst>
          </p:cNvPr>
          <p:cNvSpPr/>
          <p:nvPr/>
        </p:nvSpPr>
        <p:spPr>
          <a:xfrm>
            <a:off x="5867400" y="5396146"/>
            <a:ext cx="3276600" cy="13716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endParaRPr lang="en-US" altLang="en-US">
              <a:solidFill>
                <a:srgbClr val="FFFFFF"/>
              </a:solidFill>
            </a:endParaRPr>
          </a:p>
        </p:txBody>
      </p:sp>
      <p:sp>
        <p:nvSpPr>
          <p:cNvPr id="109580" name="Slide Number Placeholder 1">
            <a:extLst>
              <a:ext uri="{FF2B5EF4-FFF2-40B4-BE49-F238E27FC236}">
                <a16:creationId xmlns:a16="http://schemas.microsoft.com/office/drawing/2014/main" id="{1F10795D-94EF-43DC-8C29-7934CDB74293}"/>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11269116-D3A3-4816-8EC4-038E9E7A6350}" type="slidenum">
              <a:rPr lang="en-US" altLang="en-US" sz="1200">
                <a:solidFill>
                  <a:srgbClr val="8D8D8F"/>
                </a:solidFill>
              </a:rPr>
              <a:pPr>
                <a:spcBef>
                  <a:spcPct val="0"/>
                </a:spcBef>
                <a:buFontTx/>
                <a:buNone/>
              </a:pPr>
              <a:t>51</a:t>
            </a:fld>
            <a:endParaRPr lang="en-US" altLang="en-US" sz="1200">
              <a:solidFill>
                <a:srgbClr val="8D8D8F"/>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6"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a:extLst>
              <a:ext uri="{FF2B5EF4-FFF2-40B4-BE49-F238E27FC236}">
                <a16:creationId xmlns:a16="http://schemas.microsoft.com/office/drawing/2014/main" id="{FCAECE18-8018-4B97-8769-82A17966CABB}"/>
              </a:ext>
            </a:extLst>
          </p:cNvPr>
          <p:cNvSpPr>
            <a:spLocks noGrp="1"/>
          </p:cNvSpPr>
          <p:nvPr>
            <p:ph type="title"/>
          </p:nvPr>
        </p:nvSpPr>
        <p:spPr>
          <a:xfrm>
            <a:off x="457200" y="304800"/>
            <a:ext cx="8229600" cy="1143000"/>
          </a:xfrm>
        </p:spPr>
        <p:txBody>
          <a:bodyPr>
            <a:normAutofit fontScale="90000"/>
          </a:bodyPr>
          <a:lstStyle/>
          <a:p>
            <a:pPr eaLnBrk="1" hangingPunct="1">
              <a:defRPr/>
            </a:pPr>
            <a:r>
              <a:rPr lang="en-US" altLang="x-none" sz="4000" b="1">
                <a:ea typeface="MS PGothic" charset="-128"/>
              </a:rPr>
              <a:t>What is the Function </a:t>
            </a:r>
            <a:br>
              <a:rPr lang="en-US" altLang="x-none" sz="4000" b="1">
                <a:ea typeface="MS PGothic" charset="-128"/>
              </a:rPr>
            </a:br>
            <a:r>
              <a:rPr lang="en-US" altLang="x-none" sz="4000" b="1">
                <a:ea typeface="MS PGothic" charset="-128"/>
              </a:rPr>
              <a:t>of Jane</a:t>
            </a:r>
            <a:r>
              <a:rPr lang="en-US" altLang="en-US" sz="4000" b="1">
                <a:ea typeface="MS PGothic" charset="-128"/>
              </a:rPr>
              <a:t>’</a:t>
            </a:r>
            <a:r>
              <a:rPr lang="en-US" altLang="ja-JP" sz="4000" b="1">
                <a:ea typeface="MS PGothic" charset="-128"/>
              </a:rPr>
              <a:t>s Behavior?</a:t>
            </a:r>
            <a:endParaRPr lang="en-US" altLang="x-none" sz="4000" b="1">
              <a:ea typeface="MS PGothic" charset="-128"/>
            </a:endParaRPr>
          </a:p>
        </p:txBody>
      </p:sp>
      <p:sp>
        <p:nvSpPr>
          <p:cNvPr id="111618" name="Content Placeholder 2">
            <a:extLst>
              <a:ext uri="{FF2B5EF4-FFF2-40B4-BE49-F238E27FC236}">
                <a16:creationId xmlns:a16="http://schemas.microsoft.com/office/drawing/2014/main" id="{3DB077AD-EB95-4B69-B1F1-AF6C82D59434}"/>
              </a:ext>
            </a:extLst>
          </p:cNvPr>
          <p:cNvSpPr>
            <a:spLocks noGrp="1"/>
          </p:cNvSpPr>
          <p:nvPr>
            <p:ph idx="1"/>
          </p:nvPr>
        </p:nvSpPr>
        <p:spPr>
          <a:xfrm>
            <a:off x="457200" y="2085975"/>
            <a:ext cx="8229600" cy="4265613"/>
          </a:xfrm>
        </p:spPr>
        <p:txBody>
          <a:bodyPr/>
          <a:lstStyle/>
          <a:p>
            <a:pPr eaLnBrk="1" hangingPunct="1">
              <a:lnSpc>
                <a:spcPct val="90000"/>
              </a:lnSpc>
              <a:buFont typeface="Arial" panose="020B0604020202020204" pitchFamily="34" charset="0"/>
              <a:buNone/>
            </a:pPr>
            <a:r>
              <a:rPr lang="en-US" altLang="en-US" sz="2600" dirty="0"/>
              <a:t>Jane, a fifth-grade student, was referred to the student support team by her teacher, Mrs. O’</a:t>
            </a:r>
            <a:r>
              <a:rPr lang="en-US" altLang="ja-JP" sz="2600" dirty="0"/>
              <a:t>Neil. </a:t>
            </a:r>
          </a:p>
          <a:p>
            <a:pPr eaLnBrk="1" hangingPunct="1">
              <a:lnSpc>
                <a:spcPct val="90000"/>
              </a:lnSpc>
              <a:buFont typeface="Arial" panose="020B0604020202020204" pitchFamily="34" charset="0"/>
              <a:buNone/>
            </a:pPr>
            <a:endParaRPr lang="en-US" altLang="ja-JP" sz="1000" dirty="0"/>
          </a:p>
          <a:p>
            <a:pPr eaLnBrk="1" hangingPunct="1">
              <a:lnSpc>
                <a:spcPct val="90000"/>
              </a:lnSpc>
              <a:buFont typeface="Arial" panose="020B0604020202020204" pitchFamily="34" charset="0"/>
              <a:buNone/>
            </a:pPr>
            <a:r>
              <a:rPr lang="en-US" altLang="ja-JP" sz="2600" dirty="0"/>
              <a:t>After interviewing Mrs. O’Neil and conducting several observations of Jane in the classroom, the team determined that during transitions (from lunch, recess, dismissal) in the hallway when staff are present, she shouts profanities. </a:t>
            </a:r>
          </a:p>
          <a:p>
            <a:pPr eaLnBrk="1" hangingPunct="1">
              <a:lnSpc>
                <a:spcPct val="90000"/>
              </a:lnSpc>
              <a:buFont typeface="Arial" panose="020B0604020202020204" pitchFamily="34" charset="0"/>
              <a:buNone/>
            </a:pPr>
            <a:endParaRPr lang="en-US" altLang="ja-JP" sz="1000" dirty="0"/>
          </a:p>
          <a:p>
            <a:pPr eaLnBrk="1" hangingPunct="1">
              <a:lnSpc>
                <a:spcPct val="90000"/>
              </a:lnSpc>
              <a:buFont typeface="Arial" panose="020B0604020202020204" pitchFamily="34" charset="0"/>
              <a:buNone/>
            </a:pPr>
            <a:r>
              <a:rPr lang="en-US" altLang="ja-JP" sz="2600" dirty="0"/>
              <a:t>Then, adults spend time talking with her about her behavior. </a:t>
            </a:r>
          </a:p>
          <a:p>
            <a:pPr eaLnBrk="1" hangingPunct="1">
              <a:lnSpc>
                <a:spcPct val="90000"/>
              </a:lnSpc>
              <a:buFont typeface="Arial" panose="020B0604020202020204" pitchFamily="34" charset="0"/>
              <a:buNone/>
            </a:pPr>
            <a:endParaRPr lang="en-US" altLang="en-US" sz="2600" dirty="0"/>
          </a:p>
          <a:p>
            <a:pPr eaLnBrk="1" hangingPunct="1">
              <a:lnSpc>
                <a:spcPct val="90000"/>
              </a:lnSpc>
              <a:buFont typeface="Arial" panose="020B0604020202020204" pitchFamily="34" charset="0"/>
              <a:buNone/>
            </a:pPr>
            <a:endParaRPr lang="en-US" altLang="en-US" sz="2600" dirty="0"/>
          </a:p>
        </p:txBody>
      </p:sp>
      <p:sp>
        <p:nvSpPr>
          <p:cNvPr id="111619" name="Slide Number Placeholder 1">
            <a:extLst>
              <a:ext uri="{FF2B5EF4-FFF2-40B4-BE49-F238E27FC236}">
                <a16:creationId xmlns:a16="http://schemas.microsoft.com/office/drawing/2014/main" id="{E542EC54-5794-44C7-BAAB-0F6C716742D9}"/>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26BDE082-2B0C-42FE-BD33-891F35F8CC4F}" type="slidenum">
              <a:rPr lang="en-US" altLang="en-US" sz="1200">
                <a:solidFill>
                  <a:srgbClr val="8D8D8F"/>
                </a:solidFill>
              </a:rPr>
              <a:pPr>
                <a:spcBef>
                  <a:spcPct val="0"/>
                </a:spcBef>
                <a:buFontTx/>
                <a:buNone/>
              </a:pPr>
              <a:t>52</a:t>
            </a:fld>
            <a:endParaRPr lang="en-US" altLang="en-US" sz="1200">
              <a:solidFill>
                <a:srgbClr val="8D8D8F"/>
              </a:solidFill>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Title 1">
            <a:extLst>
              <a:ext uri="{FF2B5EF4-FFF2-40B4-BE49-F238E27FC236}">
                <a16:creationId xmlns:a16="http://schemas.microsoft.com/office/drawing/2014/main" id="{B8AF347C-FB8F-4D06-A19B-D241C12DB3DC}"/>
              </a:ext>
            </a:extLst>
          </p:cNvPr>
          <p:cNvSpPr>
            <a:spLocks noGrp="1"/>
          </p:cNvSpPr>
          <p:nvPr>
            <p:ph type="title" idx="4294967295"/>
          </p:nvPr>
        </p:nvSpPr>
        <p:spPr>
          <a:xfrm>
            <a:off x="457200" y="304800"/>
            <a:ext cx="8229600" cy="1143000"/>
          </a:xfrm>
        </p:spPr>
        <p:txBody>
          <a:bodyPr/>
          <a:lstStyle/>
          <a:p>
            <a:pPr eaLnBrk="1" hangingPunct="1"/>
            <a:r>
              <a:rPr lang="en-US" altLang="en-US" b="1"/>
              <a:t>Jane’</a:t>
            </a:r>
            <a:r>
              <a:rPr lang="en-US" altLang="ja-JP" b="1"/>
              <a:t>s Summary Statement</a:t>
            </a:r>
            <a:endParaRPr lang="en-US" altLang="en-US" b="1"/>
          </a:p>
        </p:txBody>
      </p:sp>
      <p:sp>
        <p:nvSpPr>
          <p:cNvPr id="113666" name="Content Placeholder 2">
            <a:extLst>
              <a:ext uri="{FF2B5EF4-FFF2-40B4-BE49-F238E27FC236}">
                <a16:creationId xmlns:a16="http://schemas.microsoft.com/office/drawing/2014/main" id="{E18CFE09-F890-4B49-BC25-692D2F9C9DAD}"/>
              </a:ext>
            </a:extLst>
          </p:cNvPr>
          <p:cNvSpPr>
            <a:spLocks noGrp="1"/>
          </p:cNvSpPr>
          <p:nvPr>
            <p:ph idx="4294967295"/>
          </p:nvPr>
        </p:nvSpPr>
        <p:spPr>
          <a:xfrm>
            <a:off x="533400" y="1295400"/>
            <a:ext cx="8305800" cy="5181600"/>
          </a:xfrm>
        </p:spPr>
        <p:txBody>
          <a:bodyPr/>
          <a:lstStyle/>
          <a:p>
            <a:pPr eaLnBrk="1" hangingPunct="1">
              <a:buFont typeface="Arial" panose="020B0604020202020204" pitchFamily="34" charset="0"/>
              <a:buNone/>
            </a:pPr>
            <a:endParaRPr lang="en-US" altLang="en-US"/>
          </a:p>
          <a:p>
            <a:pPr eaLnBrk="1" hangingPunct="1">
              <a:buFont typeface="Arial" panose="020B0604020202020204" pitchFamily="34" charset="0"/>
              <a:buNone/>
            </a:pPr>
            <a:endParaRPr lang="en-US" altLang="en-US"/>
          </a:p>
          <a:p>
            <a:pPr eaLnBrk="1" hangingPunct="1">
              <a:buFont typeface="Arial" panose="020B0604020202020204" pitchFamily="34" charset="0"/>
              <a:buNone/>
            </a:pPr>
            <a:endParaRPr lang="en-US" altLang="en-US"/>
          </a:p>
          <a:p>
            <a:pPr eaLnBrk="1" hangingPunct="1">
              <a:buFont typeface="Arial" panose="020B0604020202020204" pitchFamily="34" charset="0"/>
              <a:buNone/>
            </a:pPr>
            <a:endParaRPr lang="en-US" altLang="en-US"/>
          </a:p>
        </p:txBody>
      </p:sp>
      <p:sp>
        <p:nvSpPr>
          <p:cNvPr id="113667" name="Rectangle 5">
            <a:extLst>
              <a:ext uri="{FF2B5EF4-FFF2-40B4-BE49-F238E27FC236}">
                <a16:creationId xmlns:a16="http://schemas.microsoft.com/office/drawing/2014/main" id="{34214645-9044-4EBD-8EE8-99A912AE7767}"/>
              </a:ext>
            </a:extLst>
          </p:cNvPr>
          <p:cNvSpPr>
            <a:spLocks noChangeArrowheads="1"/>
          </p:cNvSpPr>
          <p:nvPr/>
        </p:nvSpPr>
        <p:spPr bwMode="auto">
          <a:xfrm>
            <a:off x="609600" y="3200400"/>
            <a:ext cx="2286000" cy="1676400"/>
          </a:xfrm>
          <a:prstGeom prst="rect">
            <a:avLst/>
          </a:prstGeom>
          <a:solidFill>
            <a:schemeClr val="bg1"/>
          </a:solidFill>
          <a:ln w="25400">
            <a:solidFill>
              <a:schemeClr val="tx1"/>
            </a:solidFill>
            <a:miter lim="800000"/>
            <a:headEnd/>
            <a:tailEnd/>
          </a:ln>
        </p:spPr>
        <p:txBody>
          <a:bodyPr anchorCtr="1"/>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US" altLang="en-US" sz="1800">
                <a:solidFill>
                  <a:srgbClr val="000000"/>
                </a:solidFill>
              </a:rPr>
              <a:t>Antecedent/Trigger: </a:t>
            </a:r>
          </a:p>
          <a:p>
            <a:pPr algn="ctr" eaLnBrk="1" hangingPunct="1">
              <a:spcBef>
                <a:spcPct val="0"/>
              </a:spcBef>
              <a:buFontTx/>
              <a:buNone/>
            </a:pPr>
            <a:r>
              <a:rPr lang="en-US" altLang="en-US" sz="1800">
                <a:solidFill>
                  <a:srgbClr val="000000"/>
                </a:solidFill>
              </a:rPr>
              <a:t>When ..</a:t>
            </a:r>
          </a:p>
          <a:p>
            <a:pPr algn="ctr" eaLnBrk="1" hangingPunct="1">
              <a:spcBef>
                <a:spcPct val="0"/>
              </a:spcBef>
              <a:buFontTx/>
              <a:buNone/>
            </a:pPr>
            <a:endParaRPr lang="en-US" altLang="en-US" sz="1800" b="1">
              <a:solidFill>
                <a:srgbClr val="FF0000"/>
              </a:solidFill>
            </a:endParaRPr>
          </a:p>
        </p:txBody>
      </p:sp>
      <p:sp>
        <p:nvSpPr>
          <p:cNvPr id="113668" name="Rectangle 7">
            <a:extLst>
              <a:ext uri="{FF2B5EF4-FFF2-40B4-BE49-F238E27FC236}">
                <a16:creationId xmlns:a16="http://schemas.microsoft.com/office/drawing/2014/main" id="{C1F5D790-6E05-4D0F-B5C0-E80B71B961C9}"/>
              </a:ext>
            </a:extLst>
          </p:cNvPr>
          <p:cNvSpPr>
            <a:spLocks noChangeArrowheads="1"/>
          </p:cNvSpPr>
          <p:nvPr/>
        </p:nvSpPr>
        <p:spPr bwMode="auto">
          <a:xfrm>
            <a:off x="3505200" y="3200400"/>
            <a:ext cx="2286000" cy="1676400"/>
          </a:xfrm>
          <a:prstGeom prst="rect">
            <a:avLst/>
          </a:prstGeom>
          <a:solidFill>
            <a:schemeClr val="bg1"/>
          </a:solidFill>
          <a:ln w="25400">
            <a:solidFill>
              <a:schemeClr val="tx1"/>
            </a:solidFill>
            <a:miter lim="800000"/>
            <a:headEnd/>
            <a:tailEnd/>
          </a:ln>
        </p:spPr>
        <p:txBody>
          <a:bodyPr anchorCtr="1"/>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US" altLang="en-US" sz="1800">
                <a:solidFill>
                  <a:srgbClr val="000000"/>
                </a:solidFill>
              </a:rPr>
              <a:t>Behavior: </a:t>
            </a:r>
          </a:p>
          <a:p>
            <a:pPr algn="ctr" eaLnBrk="1" hangingPunct="1">
              <a:spcBef>
                <a:spcPct val="0"/>
              </a:spcBef>
              <a:buFontTx/>
              <a:buNone/>
            </a:pPr>
            <a:r>
              <a:rPr lang="en-US" altLang="en-US" sz="1800">
                <a:solidFill>
                  <a:srgbClr val="000000"/>
                </a:solidFill>
              </a:rPr>
              <a:t>Student..</a:t>
            </a:r>
            <a:endParaRPr lang="en-US" altLang="en-US" sz="1800" b="1">
              <a:solidFill>
                <a:srgbClr val="FF0000"/>
              </a:solidFill>
            </a:endParaRPr>
          </a:p>
        </p:txBody>
      </p:sp>
      <p:sp>
        <p:nvSpPr>
          <p:cNvPr id="113669" name="Rectangle 8">
            <a:extLst>
              <a:ext uri="{FF2B5EF4-FFF2-40B4-BE49-F238E27FC236}">
                <a16:creationId xmlns:a16="http://schemas.microsoft.com/office/drawing/2014/main" id="{9EBDD9F9-4FAA-4B92-8A98-EBDE6F9B020F}"/>
              </a:ext>
            </a:extLst>
          </p:cNvPr>
          <p:cNvSpPr>
            <a:spLocks noChangeArrowheads="1"/>
          </p:cNvSpPr>
          <p:nvPr/>
        </p:nvSpPr>
        <p:spPr bwMode="auto">
          <a:xfrm>
            <a:off x="6172200" y="3200400"/>
            <a:ext cx="2667000" cy="3048000"/>
          </a:xfrm>
          <a:prstGeom prst="rect">
            <a:avLst/>
          </a:prstGeom>
          <a:solidFill>
            <a:schemeClr val="bg1"/>
          </a:solidFill>
          <a:ln w="25400">
            <a:solidFill>
              <a:schemeClr val="tx1"/>
            </a:solidFill>
            <a:miter lim="800000"/>
            <a:headEnd/>
            <a:tailEnd/>
          </a:ln>
        </p:spPr>
        <p:txBody>
          <a:bodyPr anchorCtr="1"/>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US" altLang="en-US" sz="1800">
                <a:solidFill>
                  <a:srgbClr val="000000"/>
                </a:solidFill>
              </a:rPr>
              <a:t>Consequence/Outcome: and as a result...</a:t>
            </a:r>
          </a:p>
          <a:p>
            <a:pPr algn="ctr" eaLnBrk="1" hangingPunct="1">
              <a:spcBef>
                <a:spcPct val="0"/>
              </a:spcBef>
              <a:buFontTx/>
              <a:buNone/>
            </a:pPr>
            <a:endParaRPr lang="en-US" altLang="en-US" sz="1800">
              <a:solidFill>
                <a:srgbClr val="000000"/>
              </a:solidFill>
            </a:endParaRPr>
          </a:p>
          <a:p>
            <a:pPr algn="ctr" eaLnBrk="1" hangingPunct="1">
              <a:spcBef>
                <a:spcPct val="0"/>
              </a:spcBef>
              <a:buFontTx/>
              <a:buNone/>
            </a:pPr>
            <a:endParaRPr lang="en-US" altLang="en-US" sz="1800" b="1">
              <a:solidFill>
                <a:srgbClr val="FF0000"/>
              </a:solidFill>
            </a:endParaRPr>
          </a:p>
          <a:p>
            <a:pPr algn="ctr" eaLnBrk="1" hangingPunct="1">
              <a:spcBef>
                <a:spcPct val="0"/>
              </a:spcBef>
              <a:buFontTx/>
              <a:buNone/>
            </a:pPr>
            <a:endParaRPr lang="en-US" altLang="en-US" sz="1800">
              <a:solidFill>
                <a:srgbClr val="000000"/>
              </a:solidFill>
            </a:endParaRPr>
          </a:p>
          <a:p>
            <a:pPr algn="ctr" eaLnBrk="1" hangingPunct="1">
              <a:spcBef>
                <a:spcPct val="0"/>
              </a:spcBef>
              <a:buFontTx/>
              <a:buNone/>
            </a:pPr>
            <a:r>
              <a:rPr lang="en-US" altLang="en-US" sz="1800">
                <a:solidFill>
                  <a:srgbClr val="000000"/>
                </a:solidFill>
              </a:rPr>
              <a:t>Therefore, the function of the behavior is to:</a:t>
            </a:r>
          </a:p>
          <a:p>
            <a:pPr algn="ctr" eaLnBrk="1" hangingPunct="1">
              <a:spcBef>
                <a:spcPct val="0"/>
              </a:spcBef>
              <a:buFontTx/>
              <a:buNone/>
            </a:pPr>
            <a:r>
              <a:rPr lang="en-US" altLang="en-US" sz="1800">
                <a:solidFill>
                  <a:srgbClr val="000000"/>
                </a:solidFill>
              </a:rPr>
              <a:t>  get/avoid </a:t>
            </a:r>
            <a:endParaRPr lang="en-US" altLang="en-US" sz="1800" b="1">
              <a:solidFill>
                <a:srgbClr val="FF0000"/>
              </a:solidFill>
            </a:endParaRPr>
          </a:p>
        </p:txBody>
      </p:sp>
      <p:sp>
        <p:nvSpPr>
          <p:cNvPr id="10" name="Right Arrow 9">
            <a:extLst>
              <a:ext uri="{FF2B5EF4-FFF2-40B4-BE49-F238E27FC236}">
                <a16:creationId xmlns:a16="http://schemas.microsoft.com/office/drawing/2014/main" id="{3079F72F-6F43-4776-9DF7-F43FF5FF0480}"/>
              </a:ext>
            </a:extLst>
          </p:cNvPr>
          <p:cNvSpPr/>
          <p:nvPr/>
        </p:nvSpPr>
        <p:spPr>
          <a:xfrm>
            <a:off x="2895600" y="3886200"/>
            <a:ext cx="609600" cy="228600"/>
          </a:xfrm>
          <a:prstGeom prst="rightArrow">
            <a:avLst/>
          </a:prstGeom>
          <a:solidFill>
            <a:srgbClr val="008000"/>
          </a:solidFill>
          <a:ln>
            <a:solidFill>
              <a:srgbClr val="FFD95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endParaRPr lang="en-US" altLang="en-US">
              <a:solidFill>
                <a:srgbClr val="FFFFFF"/>
              </a:solidFill>
            </a:endParaRPr>
          </a:p>
        </p:txBody>
      </p:sp>
      <p:sp>
        <p:nvSpPr>
          <p:cNvPr id="11" name="Right Arrow 10">
            <a:extLst>
              <a:ext uri="{FF2B5EF4-FFF2-40B4-BE49-F238E27FC236}">
                <a16:creationId xmlns:a16="http://schemas.microsoft.com/office/drawing/2014/main" id="{FED514F6-5CA0-4E4A-8A7D-E43973904404}"/>
              </a:ext>
            </a:extLst>
          </p:cNvPr>
          <p:cNvSpPr/>
          <p:nvPr/>
        </p:nvSpPr>
        <p:spPr>
          <a:xfrm>
            <a:off x="5715000" y="3886200"/>
            <a:ext cx="609600" cy="228600"/>
          </a:xfrm>
          <a:prstGeom prst="rightArrow">
            <a:avLst/>
          </a:prstGeom>
          <a:solidFill>
            <a:srgbClr val="008000"/>
          </a:solidFill>
          <a:ln>
            <a:solidFill>
              <a:srgbClr val="FFD95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endParaRPr lang="en-US" altLang="en-US">
              <a:solidFill>
                <a:srgbClr val="FFFFFF"/>
              </a:solidFill>
            </a:endParaRPr>
          </a:p>
        </p:txBody>
      </p:sp>
      <p:sp>
        <p:nvSpPr>
          <p:cNvPr id="12" name="Oval 11">
            <a:extLst>
              <a:ext uri="{FF2B5EF4-FFF2-40B4-BE49-F238E27FC236}">
                <a16:creationId xmlns:a16="http://schemas.microsoft.com/office/drawing/2014/main" id="{3B40E449-4423-4686-BCD0-9F3881749341}"/>
              </a:ext>
            </a:extLst>
          </p:cNvPr>
          <p:cNvSpPr>
            <a:spLocks noChangeArrowheads="1"/>
          </p:cNvSpPr>
          <p:nvPr/>
        </p:nvSpPr>
        <p:spPr bwMode="auto">
          <a:xfrm>
            <a:off x="6946900" y="5160963"/>
            <a:ext cx="609600" cy="304800"/>
          </a:xfrm>
          <a:prstGeom prst="ellipse">
            <a:avLst/>
          </a:prstGeom>
          <a:noFill/>
          <a:ln w="508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endParaRPr lang="en-US" altLang="en-US" sz="1800">
              <a:solidFill>
                <a:srgbClr val="FFFFFF"/>
              </a:solidFill>
            </a:endParaRPr>
          </a:p>
        </p:txBody>
      </p:sp>
      <p:sp>
        <p:nvSpPr>
          <p:cNvPr id="164875" name="TextBox 12">
            <a:extLst>
              <a:ext uri="{FF2B5EF4-FFF2-40B4-BE49-F238E27FC236}">
                <a16:creationId xmlns:a16="http://schemas.microsoft.com/office/drawing/2014/main" id="{C03C5AFE-45B2-4842-8FF4-8A84C04B86BE}"/>
              </a:ext>
            </a:extLst>
          </p:cNvPr>
          <p:cNvSpPr txBox="1">
            <a:spLocks noChangeArrowheads="1"/>
          </p:cNvSpPr>
          <p:nvPr/>
        </p:nvSpPr>
        <p:spPr bwMode="auto">
          <a:xfrm>
            <a:off x="533400" y="5296694"/>
            <a:ext cx="4953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2400" dirty="0">
                <a:latin typeface="Arial" panose="020B0604020202020204" pitchFamily="34" charset="0"/>
              </a:rPr>
              <a:t>The pattern suggests that adult attention maintains the behavior.</a:t>
            </a:r>
          </a:p>
        </p:txBody>
      </p:sp>
      <p:sp>
        <p:nvSpPr>
          <p:cNvPr id="113674" name="Rectangle 12">
            <a:extLst>
              <a:ext uri="{FF2B5EF4-FFF2-40B4-BE49-F238E27FC236}">
                <a16:creationId xmlns:a16="http://schemas.microsoft.com/office/drawing/2014/main" id="{E11A20BA-B476-481B-BF83-ACFBBD50848E}"/>
              </a:ext>
            </a:extLst>
          </p:cNvPr>
          <p:cNvSpPr>
            <a:spLocks noChangeArrowheads="1"/>
          </p:cNvSpPr>
          <p:nvPr/>
        </p:nvSpPr>
        <p:spPr bwMode="auto">
          <a:xfrm>
            <a:off x="609600" y="2057400"/>
            <a:ext cx="7543800" cy="8382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endParaRPr lang="en-US" altLang="en-US" sz="1800">
              <a:solidFill>
                <a:srgbClr val="FFFFFF"/>
              </a:solidFill>
            </a:endParaRPr>
          </a:p>
        </p:txBody>
      </p:sp>
      <p:sp>
        <p:nvSpPr>
          <p:cNvPr id="113675" name="Text Box 13">
            <a:extLst>
              <a:ext uri="{FF2B5EF4-FFF2-40B4-BE49-F238E27FC236}">
                <a16:creationId xmlns:a16="http://schemas.microsoft.com/office/drawing/2014/main" id="{BB589D3C-5D27-48EF-AE79-FB2EDA8110A4}"/>
              </a:ext>
            </a:extLst>
          </p:cNvPr>
          <p:cNvSpPr txBox="1">
            <a:spLocks noChangeArrowheads="1"/>
          </p:cNvSpPr>
          <p:nvPr/>
        </p:nvSpPr>
        <p:spPr bwMode="auto">
          <a:xfrm>
            <a:off x="609600" y="2286000"/>
            <a:ext cx="7543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50000"/>
              </a:spcBef>
              <a:buFontTx/>
              <a:buNone/>
            </a:pPr>
            <a:r>
              <a:rPr lang="en-US" altLang="en-US"/>
              <a:t>Routine: During ________________</a:t>
            </a:r>
          </a:p>
        </p:txBody>
      </p:sp>
      <p:sp>
        <p:nvSpPr>
          <p:cNvPr id="113676" name="Text Box 14">
            <a:extLst>
              <a:ext uri="{FF2B5EF4-FFF2-40B4-BE49-F238E27FC236}">
                <a16:creationId xmlns:a16="http://schemas.microsoft.com/office/drawing/2014/main" id="{7C6AE758-D863-44C2-9D34-F3336A9ED25A}"/>
              </a:ext>
            </a:extLst>
          </p:cNvPr>
          <p:cNvSpPr txBox="1">
            <a:spLocks noChangeArrowheads="1"/>
          </p:cNvSpPr>
          <p:nvPr/>
        </p:nvSpPr>
        <p:spPr bwMode="auto">
          <a:xfrm>
            <a:off x="3886200" y="2286000"/>
            <a:ext cx="2057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50000"/>
              </a:spcBef>
              <a:buFontTx/>
              <a:buNone/>
            </a:pPr>
            <a:r>
              <a:rPr lang="en-US" altLang="en-US">
                <a:solidFill>
                  <a:srgbClr val="FF0000"/>
                </a:solidFill>
              </a:rPr>
              <a:t>Transitions</a:t>
            </a:r>
          </a:p>
        </p:txBody>
      </p:sp>
      <p:sp>
        <p:nvSpPr>
          <p:cNvPr id="113677" name="Text Box 15">
            <a:extLst>
              <a:ext uri="{FF2B5EF4-FFF2-40B4-BE49-F238E27FC236}">
                <a16:creationId xmlns:a16="http://schemas.microsoft.com/office/drawing/2014/main" id="{564D8CCB-8506-4172-8951-A583AD1DD83B}"/>
              </a:ext>
            </a:extLst>
          </p:cNvPr>
          <p:cNvSpPr txBox="1">
            <a:spLocks noChangeArrowheads="1"/>
          </p:cNvSpPr>
          <p:nvPr/>
        </p:nvSpPr>
        <p:spPr bwMode="auto">
          <a:xfrm>
            <a:off x="762000" y="3929063"/>
            <a:ext cx="1752600"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US" altLang="en-US" sz="1800" b="1">
                <a:solidFill>
                  <a:srgbClr val="FF0000"/>
                </a:solidFill>
                <a:latin typeface="Arial" panose="020B0604020202020204" pitchFamily="34" charset="0"/>
              </a:rPr>
              <a:t>Staff are present</a:t>
            </a:r>
          </a:p>
          <a:p>
            <a:pPr eaLnBrk="1" hangingPunct="1">
              <a:spcBef>
                <a:spcPct val="50000"/>
              </a:spcBef>
              <a:buFontTx/>
              <a:buNone/>
            </a:pPr>
            <a:endParaRPr lang="en-US" altLang="en-US" sz="1800">
              <a:latin typeface="Arial" panose="020B0604020202020204" pitchFamily="34" charset="0"/>
            </a:endParaRPr>
          </a:p>
        </p:txBody>
      </p:sp>
      <p:sp>
        <p:nvSpPr>
          <p:cNvPr id="113678" name="Text Box 16">
            <a:extLst>
              <a:ext uri="{FF2B5EF4-FFF2-40B4-BE49-F238E27FC236}">
                <a16:creationId xmlns:a16="http://schemas.microsoft.com/office/drawing/2014/main" id="{79B0D31A-A4AB-48D8-B6A4-BF5289659813}"/>
              </a:ext>
            </a:extLst>
          </p:cNvPr>
          <p:cNvSpPr txBox="1">
            <a:spLocks noChangeArrowheads="1"/>
          </p:cNvSpPr>
          <p:nvPr/>
        </p:nvSpPr>
        <p:spPr bwMode="auto">
          <a:xfrm>
            <a:off x="3733800" y="3810000"/>
            <a:ext cx="1752600"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US" altLang="en-US" sz="1800" b="1">
                <a:solidFill>
                  <a:srgbClr val="FF0000"/>
                </a:solidFill>
                <a:latin typeface="Arial" panose="020B0604020202020204" pitchFamily="34" charset="0"/>
              </a:rPr>
              <a:t>Shouts profanities</a:t>
            </a:r>
          </a:p>
          <a:p>
            <a:pPr eaLnBrk="1" hangingPunct="1">
              <a:spcBef>
                <a:spcPct val="50000"/>
              </a:spcBef>
              <a:buFontTx/>
              <a:buNone/>
            </a:pPr>
            <a:endParaRPr lang="en-US" altLang="en-US" sz="1800">
              <a:latin typeface="Arial" panose="020B0604020202020204" pitchFamily="34" charset="0"/>
            </a:endParaRPr>
          </a:p>
        </p:txBody>
      </p:sp>
      <p:sp>
        <p:nvSpPr>
          <p:cNvPr id="113679" name="Text Box 17">
            <a:extLst>
              <a:ext uri="{FF2B5EF4-FFF2-40B4-BE49-F238E27FC236}">
                <a16:creationId xmlns:a16="http://schemas.microsoft.com/office/drawing/2014/main" id="{5E56314A-4D96-49F7-AF5C-1BF1D704225F}"/>
              </a:ext>
            </a:extLst>
          </p:cNvPr>
          <p:cNvSpPr txBox="1">
            <a:spLocks noChangeArrowheads="1"/>
          </p:cNvSpPr>
          <p:nvPr/>
        </p:nvSpPr>
        <p:spPr bwMode="auto">
          <a:xfrm>
            <a:off x="6553200" y="3886200"/>
            <a:ext cx="1905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50000"/>
              </a:spcBef>
              <a:buFontTx/>
              <a:buNone/>
            </a:pPr>
            <a:endParaRPr lang="en-US" altLang="en-US" sz="1800">
              <a:latin typeface="Arial" panose="020B0604020202020204" pitchFamily="34" charset="0"/>
            </a:endParaRPr>
          </a:p>
        </p:txBody>
      </p:sp>
      <p:sp>
        <p:nvSpPr>
          <p:cNvPr id="113680" name="Text Box 18">
            <a:extLst>
              <a:ext uri="{FF2B5EF4-FFF2-40B4-BE49-F238E27FC236}">
                <a16:creationId xmlns:a16="http://schemas.microsoft.com/office/drawing/2014/main" id="{642CF582-89DF-48B2-A312-2D4F889BE46E}"/>
              </a:ext>
            </a:extLst>
          </p:cNvPr>
          <p:cNvSpPr txBox="1">
            <a:spLocks noChangeArrowheads="1"/>
          </p:cNvSpPr>
          <p:nvPr/>
        </p:nvSpPr>
        <p:spPr bwMode="auto">
          <a:xfrm>
            <a:off x="6477000" y="3962400"/>
            <a:ext cx="2133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50000"/>
              </a:spcBef>
              <a:buFontTx/>
              <a:buNone/>
            </a:pPr>
            <a:r>
              <a:rPr lang="en-US" altLang="en-US" sz="1800" b="1">
                <a:solidFill>
                  <a:srgbClr val="FF0000"/>
                </a:solidFill>
                <a:latin typeface="Arial" panose="020B0604020202020204" pitchFamily="34" charset="0"/>
              </a:rPr>
              <a:t>Adults talk to her</a:t>
            </a:r>
          </a:p>
        </p:txBody>
      </p:sp>
      <p:sp>
        <p:nvSpPr>
          <p:cNvPr id="47123" name="Text Box 19">
            <a:extLst>
              <a:ext uri="{FF2B5EF4-FFF2-40B4-BE49-F238E27FC236}">
                <a16:creationId xmlns:a16="http://schemas.microsoft.com/office/drawing/2014/main" id="{A56DA5AE-4522-4D90-A31F-1FE0021A28BA}"/>
              </a:ext>
            </a:extLst>
          </p:cNvPr>
          <p:cNvSpPr txBox="1">
            <a:spLocks noChangeArrowheads="1"/>
          </p:cNvSpPr>
          <p:nvPr/>
        </p:nvSpPr>
        <p:spPr bwMode="auto">
          <a:xfrm>
            <a:off x="6400800" y="5562600"/>
            <a:ext cx="2133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50000"/>
              </a:spcBef>
              <a:buFontTx/>
              <a:buNone/>
            </a:pPr>
            <a:r>
              <a:rPr lang="en-US" altLang="en-US" sz="1800" b="1">
                <a:solidFill>
                  <a:srgbClr val="FF0000"/>
                </a:solidFill>
                <a:latin typeface="Arial" panose="020B0604020202020204" pitchFamily="34" charset="0"/>
              </a:rPr>
              <a:t>Attention from  	Adults</a:t>
            </a:r>
          </a:p>
        </p:txBody>
      </p:sp>
      <p:sp>
        <p:nvSpPr>
          <p:cNvPr id="113682" name="Slide Number Placeholder 1">
            <a:extLst>
              <a:ext uri="{FF2B5EF4-FFF2-40B4-BE49-F238E27FC236}">
                <a16:creationId xmlns:a16="http://schemas.microsoft.com/office/drawing/2014/main" id="{D0546AE7-5034-4AAA-A4EA-268F35C4719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8040F3CF-D7B1-45A5-B5FB-C86036AA2541}" type="slidenum">
              <a:rPr lang="en-US" altLang="en-US" sz="1200">
                <a:solidFill>
                  <a:srgbClr val="8D8D8F"/>
                </a:solidFill>
              </a:rPr>
              <a:pPr>
                <a:spcBef>
                  <a:spcPct val="0"/>
                </a:spcBef>
                <a:buFontTx/>
                <a:buNone/>
              </a:pPr>
              <a:t>53</a:t>
            </a:fld>
            <a:endParaRPr lang="en-US" altLang="en-US" sz="1200">
              <a:solidFill>
                <a:srgbClr val="8D8D8F"/>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7123"/>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64875"/>
                                        </p:tgtEl>
                                        <p:attrNameLst>
                                          <p:attrName>style.visibility</p:attrName>
                                        </p:attrNameLst>
                                      </p:cBhvr>
                                      <p:to>
                                        <p:strVal val="visible"/>
                                      </p:to>
                                    </p:set>
                                    <p:anim calcmode="lin" valueType="num">
                                      <p:cBhvr additive="base">
                                        <p:cTn id="17" dur="500" fill="hold"/>
                                        <p:tgtEl>
                                          <p:spTgt spid="164875"/>
                                        </p:tgtEl>
                                        <p:attrNameLst>
                                          <p:attrName>ppt_x</p:attrName>
                                        </p:attrNameLst>
                                      </p:cBhvr>
                                      <p:tavLst>
                                        <p:tav tm="0">
                                          <p:val>
                                            <p:strVal val="#ppt_x"/>
                                          </p:val>
                                        </p:tav>
                                        <p:tav tm="100000">
                                          <p:val>
                                            <p:strVal val="#ppt_x"/>
                                          </p:val>
                                        </p:tav>
                                      </p:tavLst>
                                    </p:anim>
                                    <p:anim calcmode="lin" valueType="num">
                                      <p:cBhvr additive="base">
                                        <p:cTn id="18" dur="500" fill="hold"/>
                                        <p:tgtEl>
                                          <p:spTgt spid="16487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64875" grpId="0"/>
      <p:bldP spid="47123"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Title 3">
            <a:extLst>
              <a:ext uri="{FF2B5EF4-FFF2-40B4-BE49-F238E27FC236}">
                <a16:creationId xmlns:a16="http://schemas.microsoft.com/office/drawing/2014/main" id="{1FB9B2A0-8F78-4ADC-B022-A110E907BABB}"/>
              </a:ext>
            </a:extLst>
          </p:cNvPr>
          <p:cNvSpPr>
            <a:spLocks noGrp="1"/>
          </p:cNvSpPr>
          <p:nvPr>
            <p:ph type="title"/>
          </p:nvPr>
        </p:nvSpPr>
        <p:spPr/>
        <p:txBody>
          <a:bodyPr/>
          <a:lstStyle/>
          <a:p>
            <a:pPr eaLnBrk="1" hangingPunct="1"/>
            <a:r>
              <a:rPr lang="en-US" altLang="en-US" b="1">
                <a:solidFill>
                  <a:srgbClr val="B60202"/>
                </a:solidFill>
              </a:rPr>
              <a:t>ACTIVITY 5:</a:t>
            </a:r>
          </a:p>
        </p:txBody>
      </p:sp>
      <p:sp>
        <p:nvSpPr>
          <p:cNvPr id="115714" name="Vertical Text Placeholder 4">
            <a:extLst>
              <a:ext uri="{FF2B5EF4-FFF2-40B4-BE49-F238E27FC236}">
                <a16:creationId xmlns:a16="http://schemas.microsoft.com/office/drawing/2014/main" id="{188C9980-1708-4A9D-A2FA-9AE22BB1F60A}"/>
              </a:ext>
            </a:extLst>
          </p:cNvPr>
          <p:cNvSpPr>
            <a:spLocks noGrp="1"/>
          </p:cNvSpPr>
          <p:nvPr>
            <p:ph idx="1"/>
          </p:nvPr>
        </p:nvSpPr>
        <p:spPr>
          <a:xfrm>
            <a:off x="457200" y="1760538"/>
            <a:ext cx="8229600" cy="4152900"/>
          </a:xfrm>
        </p:spPr>
        <p:txBody>
          <a:bodyPr/>
          <a:lstStyle/>
          <a:p>
            <a:pPr eaLnBrk="1" hangingPunct="1">
              <a:buFont typeface="Arial" panose="020B0604020202020204" pitchFamily="34" charset="0"/>
              <a:buNone/>
            </a:pPr>
            <a:r>
              <a:rPr lang="en-US" altLang="en-US" dirty="0">
                <a:solidFill>
                  <a:srgbClr val="292934"/>
                </a:solidFill>
              </a:rPr>
              <a:t>1. Using your workbook, identify the behavior, routine, antecedent, and consequence in  scenario #1. </a:t>
            </a:r>
          </a:p>
          <a:p>
            <a:pPr eaLnBrk="1" hangingPunct="1">
              <a:buFont typeface="Arial" panose="020B0604020202020204" pitchFamily="34" charset="0"/>
              <a:buNone/>
            </a:pPr>
            <a:r>
              <a:rPr lang="en-US" altLang="en-US" sz="2800" dirty="0">
                <a:solidFill>
                  <a:srgbClr val="292934"/>
                </a:solidFill>
              </a:rPr>
              <a:t>2. </a:t>
            </a:r>
            <a:r>
              <a:rPr lang="en-US" altLang="en-US" dirty="0">
                <a:solidFill>
                  <a:srgbClr val="292934"/>
                </a:solidFill>
              </a:rPr>
              <a:t>Complete this exercise for your chosen student (scenario #2).</a:t>
            </a:r>
          </a:p>
          <a:p>
            <a:pPr eaLnBrk="1" hangingPunct="1">
              <a:buFont typeface="Arial" panose="020B0604020202020204" pitchFamily="34" charset="0"/>
              <a:buNone/>
            </a:pPr>
            <a:endParaRPr lang="en-US" altLang="en-US" sz="2800" dirty="0">
              <a:solidFill>
                <a:srgbClr val="292934"/>
              </a:solidFill>
            </a:endParaRPr>
          </a:p>
          <a:p>
            <a:pPr eaLnBrk="1" hangingPunct="1">
              <a:buFont typeface="Arial" panose="020B0604020202020204" pitchFamily="34" charset="0"/>
              <a:buNone/>
            </a:pPr>
            <a:r>
              <a:rPr lang="en-US" altLang="en-US" dirty="0">
                <a:solidFill>
                  <a:srgbClr val="292934"/>
                </a:solidFill>
              </a:rPr>
              <a:t>Use this information to hypothesize the </a:t>
            </a:r>
            <a:r>
              <a:rPr lang="en-US" altLang="en-US" u="sng" dirty="0">
                <a:solidFill>
                  <a:srgbClr val="292934"/>
                </a:solidFill>
              </a:rPr>
              <a:t>most likely</a:t>
            </a:r>
            <a:r>
              <a:rPr lang="en-US" altLang="en-US" dirty="0">
                <a:solidFill>
                  <a:srgbClr val="292934"/>
                </a:solidFill>
              </a:rPr>
              <a:t> </a:t>
            </a:r>
            <a:r>
              <a:rPr lang="en-US" altLang="en-US" b="1" dirty="0">
                <a:solidFill>
                  <a:srgbClr val="B60202"/>
                </a:solidFill>
              </a:rPr>
              <a:t>FUNCTION</a:t>
            </a:r>
            <a:r>
              <a:rPr lang="en-US" altLang="en-US" dirty="0">
                <a:solidFill>
                  <a:srgbClr val="292934"/>
                </a:solidFill>
              </a:rPr>
              <a:t> of the behavior		</a:t>
            </a:r>
            <a:endParaRPr lang="en-US" altLang="en-US" u="sng" dirty="0">
              <a:solidFill>
                <a:srgbClr val="292934"/>
              </a:solidFill>
            </a:endParaRPr>
          </a:p>
        </p:txBody>
      </p:sp>
      <p:sp>
        <p:nvSpPr>
          <p:cNvPr id="115715" name="Slide Number Placeholder 1">
            <a:extLst>
              <a:ext uri="{FF2B5EF4-FFF2-40B4-BE49-F238E27FC236}">
                <a16:creationId xmlns:a16="http://schemas.microsoft.com/office/drawing/2014/main" id="{12D8FD1C-A3DC-4EE6-9848-C94EE32A6B2B}"/>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ECE14D72-BBD3-40DD-870F-2AE8E00D130C}" type="slidenum">
              <a:rPr lang="en-US" altLang="en-US" sz="1200">
                <a:solidFill>
                  <a:srgbClr val="8D8D8F"/>
                </a:solidFill>
              </a:rPr>
              <a:pPr>
                <a:spcBef>
                  <a:spcPct val="0"/>
                </a:spcBef>
                <a:buFontTx/>
                <a:buNone/>
              </a:pPr>
              <a:t>54</a:t>
            </a:fld>
            <a:endParaRPr lang="en-US" altLang="en-US" sz="1200">
              <a:solidFill>
                <a:srgbClr val="8D8D8F"/>
              </a:solidFill>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Content Placeholder 2">
            <a:extLst>
              <a:ext uri="{FF2B5EF4-FFF2-40B4-BE49-F238E27FC236}">
                <a16:creationId xmlns:a16="http://schemas.microsoft.com/office/drawing/2014/main" id="{BD279F9B-FDDA-436C-A027-DAFDCA78A673}"/>
              </a:ext>
            </a:extLst>
          </p:cNvPr>
          <p:cNvSpPr>
            <a:spLocks noGrp="1"/>
          </p:cNvSpPr>
          <p:nvPr>
            <p:ph idx="1"/>
          </p:nvPr>
        </p:nvSpPr>
        <p:spPr>
          <a:xfrm>
            <a:off x="609600" y="1524000"/>
            <a:ext cx="8305800" cy="5181600"/>
          </a:xfrm>
        </p:spPr>
        <p:txBody>
          <a:bodyPr/>
          <a:lstStyle/>
          <a:p>
            <a:pPr eaLnBrk="1" hangingPunct="1">
              <a:buFont typeface="Arial" panose="020B0604020202020204" pitchFamily="34" charset="0"/>
              <a:buNone/>
            </a:pPr>
            <a:r>
              <a:rPr lang="en-US" altLang="en-US" sz="2400" dirty="0">
                <a:latin typeface="Arial" panose="020B0604020202020204" pitchFamily="34" charset="0"/>
              </a:rPr>
              <a:t>When asked to sit with to his peers in morning circle, Mike pulls the hair of the girl sitting next to him. The teacher tells Mike to go back and sit at his desk.</a:t>
            </a:r>
          </a:p>
          <a:p>
            <a:pPr eaLnBrk="1" hangingPunct="1">
              <a:buFont typeface="Arial" panose="020B0604020202020204" pitchFamily="34" charset="0"/>
              <a:buNone/>
            </a:pPr>
            <a:endParaRPr lang="en-US" altLang="en-US" sz="2400" dirty="0">
              <a:latin typeface="Arial" panose="020B0604020202020204" pitchFamily="34" charset="0"/>
            </a:endParaRPr>
          </a:p>
          <a:p>
            <a:pPr eaLnBrk="1" hangingPunct="1">
              <a:buFont typeface="Arial" panose="020B0604020202020204" pitchFamily="34" charset="0"/>
              <a:buNone/>
            </a:pPr>
            <a:endParaRPr lang="en-US" altLang="en-US" dirty="0"/>
          </a:p>
          <a:p>
            <a:pPr eaLnBrk="1" hangingPunct="1">
              <a:buFont typeface="Arial" panose="020B0604020202020204" pitchFamily="34" charset="0"/>
              <a:buNone/>
            </a:pPr>
            <a:endParaRPr lang="en-US" altLang="en-US" dirty="0"/>
          </a:p>
          <a:p>
            <a:pPr eaLnBrk="1" hangingPunct="1">
              <a:buFont typeface="Arial" panose="020B0604020202020204" pitchFamily="34" charset="0"/>
              <a:buNone/>
            </a:pPr>
            <a:endParaRPr lang="en-US" altLang="en-US" dirty="0"/>
          </a:p>
          <a:p>
            <a:pPr eaLnBrk="1" hangingPunct="1">
              <a:buFont typeface="Arial" panose="020B0604020202020204" pitchFamily="34" charset="0"/>
              <a:buNone/>
            </a:pPr>
            <a:endParaRPr lang="en-US" altLang="en-US" dirty="0"/>
          </a:p>
        </p:txBody>
      </p:sp>
      <p:sp>
        <p:nvSpPr>
          <p:cNvPr id="117762" name="Text Box 16">
            <a:extLst>
              <a:ext uri="{FF2B5EF4-FFF2-40B4-BE49-F238E27FC236}">
                <a16:creationId xmlns:a16="http://schemas.microsoft.com/office/drawing/2014/main" id="{0C517C26-CB9B-44BD-B89D-E97EB7446C32}"/>
              </a:ext>
            </a:extLst>
          </p:cNvPr>
          <p:cNvSpPr txBox="1">
            <a:spLocks noChangeArrowheads="1"/>
          </p:cNvSpPr>
          <p:nvPr/>
        </p:nvSpPr>
        <p:spPr bwMode="auto">
          <a:xfrm>
            <a:off x="762000" y="3276600"/>
            <a:ext cx="7543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50000"/>
              </a:spcBef>
              <a:buFontTx/>
              <a:buNone/>
            </a:pPr>
            <a:r>
              <a:rPr lang="en-US" altLang="en-US" sz="2400" dirty="0"/>
              <a:t>Routine: </a:t>
            </a:r>
            <a:r>
              <a:rPr lang="ja-JP" altLang="en-US" sz="2400" dirty="0"/>
              <a:t>“</a:t>
            </a:r>
            <a:r>
              <a:rPr lang="en-US" altLang="ja-JP" sz="2400" dirty="0"/>
              <a:t>During ________________”</a:t>
            </a:r>
            <a:endParaRPr lang="en-US" altLang="en-US" sz="2400" dirty="0"/>
          </a:p>
        </p:txBody>
      </p:sp>
      <p:sp>
        <p:nvSpPr>
          <p:cNvPr id="117763" name="Title 1">
            <a:extLst>
              <a:ext uri="{FF2B5EF4-FFF2-40B4-BE49-F238E27FC236}">
                <a16:creationId xmlns:a16="http://schemas.microsoft.com/office/drawing/2014/main" id="{6800BB70-AF4B-4520-9E0F-62E69E3A8520}"/>
              </a:ext>
            </a:extLst>
          </p:cNvPr>
          <p:cNvSpPr>
            <a:spLocks noGrp="1"/>
          </p:cNvSpPr>
          <p:nvPr>
            <p:ph type="title"/>
          </p:nvPr>
        </p:nvSpPr>
        <p:spPr>
          <a:xfrm>
            <a:off x="381000" y="228600"/>
            <a:ext cx="8229600" cy="1143000"/>
          </a:xfrm>
        </p:spPr>
        <p:txBody>
          <a:bodyPr/>
          <a:lstStyle/>
          <a:p>
            <a:pPr eaLnBrk="1" hangingPunct="1"/>
            <a:r>
              <a:rPr lang="en-US" altLang="en-US" b="1"/>
              <a:t>Scenario #1</a:t>
            </a:r>
          </a:p>
        </p:txBody>
      </p:sp>
      <p:sp>
        <p:nvSpPr>
          <p:cNvPr id="117764" name="Rectangle 5">
            <a:extLst>
              <a:ext uri="{FF2B5EF4-FFF2-40B4-BE49-F238E27FC236}">
                <a16:creationId xmlns:a16="http://schemas.microsoft.com/office/drawing/2014/main" id="{8071115E-2098-4845-A936-FDD1C762CA1E}"/>
              </a:ext>
            </a:extLst>
          </p:cNvPr>
          <p:cNvSpPr>
            <a:spLocks noChangeArrowheads="1"/>
          </p:cNvSpPr>
          <p:nvPr/>
        </p:nvSpPr>
        <p:spPr bwMode="auto">
          <a:xfrm>
            <a:off x="609600" y="4038600"/>
            <a:ext cx="2286000" cy="2286000"/>
          </a:xfrm>
          <a:prstGeom prst="rect">
            <a:avLst/>
          </a:prstGeom>
          <a:solidFill>
            <a:schemeClr val="bg1"/>
          </a:solidFill>
          <a:ln w="25400">
            <a:solidFill>
              <a:schemeClr val="tx1"/>
            </a:solidFill>
            <a:miter lim="800000"/>
            <a:headEnd/>
            <a:tailEnd/>
          </a:ln>
        </p:spPr>
        <p:txBody>
          <a:bodyPr anchorCtr="1"/>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US" altLang="en-US" sz="1800">
                <a:solidFill>
                  <a:srgbClr val="000000"/>
                </a:solidFill>
              </a:rPr>
              <a:t>Antecedent/Trigger: </a:t>
            </a:r>
          </a:p>
          <a:p>
            <a:pPr algn="ctr" eaLnBrk="1" hangingPunct="1">
              <a:spcBef>
                <a:spcPct val="0"/>
              </a:spcBef>
              <a:buFontTx/>
              <a:buNone/>
            </a:pPr>
            <a:r>
              <a:rPr lang="ja-JP" altLang="en-US" sz="1800">
                <a:solidFill>
                  <a:srgbClr val="000000"/>
                </a:solidFill>
              </a:rPr>
              <a:t>“</a:t>
            </a:r>
            <a:r>
              <a:rPr lang="en-US" altLang="ja-JP" sz="1800">
                <a:solidFill>
                  <a:srgbClr val="000000"/>
                </a:solidFill>
              </a:rPr>
              <a:t>When …</a:t>
            </a:r>
            <a:endParaRPr lang="en-US" altLang="en-US" sz="1800">
              <a:solidFill>
                <a:srgbClr val="000000"/>
              </a:solidFill>
            </a:endParaRPr>
          </a:p>
        </p:txBody>
      </p:sp>
      <p:sp>
        <p:nvSpPr>
          <p:cNvPr id="117765" name="Rectangle 7">
            <a:extLst>
              <a:ext uri="{FF2B5EF4-FFF2-40B4-BE49-F238E27FC236}">
                <a16:creationId xmlns:a16="http://schemas.microsoft.com/office/drawing/2014/main" id="{A7E08F3D-F668-4B59-BF4E-3A4145C3F5E7}"/>
              </a:ext>
            </a:extLst>
          </p:cNvPr>
          <p:cNvSpPr>
            <a:spLocks noChangeArrowheads="1"/>
          </p:cNvSpPr>
          <p:nvPr/>
        </p:nvSpPr>
        <p:spPr bwMode="auto">
          <a:xfrm>
            <a:off x="3352800" y="4038600"/>
            <a:ext cx="2286000" cy="2286000"/>
          </a:xfrm>
          <a:prstGeom prst="rect">
            <a:avLst/>
          </a:prstGeom>
          <a:solidFill>
            <a:schemeClr val="bg1"/>
          </a:solidFill>
          <a:ln w="25400">
            <a:solidFill>
              <a:schemeClr val="tx1"/>
            </a:solidFill>
            <a:miter lim="800000"/>
            <a:headEnd/>
            <a:tailEnd/>
          </a:ln>
        </p:spPr>
        <p:txBody>
          <a:bodyPr anchorCtr="1"/>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US" altLang="en-US" sz="1800">
                <a:solidFill>
                  <a:srgbClr val="000000"/>
                </a:solidFill>
              </a:rPr>
              <a:t>Behavior: </a:t>
            </a:r>
          </a:p>
          <a:p>
            <a:pPr algn="ctr" eaLnBrk="1" hangingPunct="1">
              <a:spcBef>
                <a:spcPct val="0"/>
              </a:spcBef>
              <a:buFontTx/>
              <a:buNone/>
            </a:pPr>
            <a:r>
              <a:rPr lang="en-US" altLang="ja-JP" sz="1800">
                <a:solidFill>
                  <a:srgbClr val="000000"/>
                </a:solidFill>
              </a:rPr>
              <a:t>Student does…</a:t>
            </a:r>
          </a:p>
          <a:p>
            <a:pPr algn="ctr" eaLnBrk="1" hangingPunct="1">
              <a:spcBef>
                <a:spcPct val="0"/>
              </a:spcBef>
              <a:buFontTx/>
              <a:buNone/>
            </a:pPr>
            <a:endParaRPr lang="en-US" altLang="en-US" sz="1800">
              <a:solidFill>
                <a:srgbClr val="FF0000"/>
              </a:solidFill>
            </a:endParaRPr>
          </a:p>
        </p:txBody>
      </p:sp>
      <p:sp>
        <p:nvSpPr>
          <p:cNvPr id="9" name="Rectangle 8">
            <a:extLst>
              <a:ext uri="{FF2B5EF4-FFF2-40B4-BE49-F238E27FC236}">
                <a16:creationId xmlns:a16="http://schemas.microsoft.com/office/drawing/2014/main" id="{3E06E456-7203-4FBF-AD1D-0E360F313F85}"/>
              </a:ext>
            </a:extLst>
          </p:cNvPr>
          <p:cNvSpPr>
            <a:spLocks noChangeArrowheads="1"/>
          </p:cNvSpPr>
          <p:nvPr/>
        </p:nvSpPr>
        <p:spPr bwMode="auto">
          <a:xfrm>
            <a:off x="6172200" y="3962400"/>
            <a:ext cx="2667000" cy="2438400"/>
          </a:xfrm>
          <a:prstGeom prst="rect">
            <a:avLst/>
          </a:prstGeom>
          <a:solidFill>
            <a:schemeClr val="bg1"/>
          </a:solidFill>
          <a:ln w="25400">
            <a:solidFill>
              <a:schemeClr val="tx1"/>
            </a:solidFill>
            <a:miter lim="800000"/>
            <a:headEnd/>
            <a:tailE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US" altLang="en-US" sz="1800">
                <a:solidFill>
                  <a:srgbClr val="000000"/>
                </a:solidFill>
              </a:rPr>
              <a:t>Consequence/Outcome: </a:t>
            </a:r>
          </a:p>
          <a:p>
            <a:pPr algn="ctr" eaLnBrk="1" hangingPunct="1">
              <a:spcBef>
                <a:spcPct val="0"/>
              </a:spcBef>
              <a:buFontTx/>
              <a:buNone/>
            </a:pPr>
            <a:r>
              <a:rPr lang="en-US" altLang="ja-JP" sz="1800">
                <a:solidFill>
                  <a:srgbClr val="000000"/>
                </a:solidFill>
              </a:rPr>
              <a:t>and as a result…</a:t>
            </a:r>
          </a:p>
          <a:p>
            <a:pPr algn="ctr" eaLnBrk="1" hangingPunct="1">
              <a:spcBef>
                <a:spcPct val="0"/>
              </a:spcBef>
              <a:buFontTx/>
              <a:buNone/>
            </a:pPr>
            <a:r>
              <a:rPr lang="en-US" altLang="en-US" sz="1800">
                <a:solidFill>
                  <a:srgbClr val="FF0000"/>
                </a:solidFill>
              </a:rPr>
              <a:t> </a:t>
            </a:r>
          </a:p>
          <a:p>
            <a:pPr algn="ctr" eaLnBrk="1" hangingPunct="1">
              <a:spcBef>
                <a:spcPct val="0"/>
              </a:spcBef>
              <a:buFontTx/>
              <a:buNone/>
            </a:pPr>
            <a:endParaRPr lang="en-US" altLang="en-US" sz="1800">
              <a:solidFill>
                <a:srgbClr val="000000"/>
              </a:solidFill>
            </a:endParaRPr>
          </a:p>
          <a:p>
            <a:pPr algn="ctr" eaLnBrk="1" hangingPunct="1">
              <a:spcBef>
                <a:spcPct val="0"/>
              </a:spcBef>
              <a:buFontTx/>
              <a:buNone/>
            </a:pPr>
            <a:r>
              <a:rPr lang="en-US" altLang="en-US" sz="1800">
                <a:solidFill>
                  <a:srgbClr val="000000"/>
                </a:solidFill>
              </a:rPr>
              <a:t>Therefore, the function of the behavior is to:  get/avoid </a:t>
            </a:r>
          </a:p>
          <a:p>
            <a:pPr algn="ctr" eaLnBrk="1" hangingPunct="1">
              <a:spcBef>
                <a:spcPct val="0"/>
              </a:spcBef>
              <a:buFontTx/>
              <a:buNone/>
            </a:pPr>
            <a:endParaRPr lang="en-US" altLang="en-US" sz="1800" b="1">
              <a:solidFill>
                <a:srgbClr val="FF0000"/>
              </a:solidFill>
            </a:endParaRPr>
          </a:p>
          <a:p>
            <a:pPr algn="ctr" eaLnBrk="1" hangingPunct="1">
              <a:spcBef>
                <a:spcPct val="0"/>
              </a:spcBef>
              <a:buFontTx/>
              <a:buNone/>
            </a:pPr>
            <a:endParaRPr lang="en-US" altLang="en-US" sz="1800">
              <a:solidFill>
                <a:srgbClr val="FF0000"/>
              </a:solidFill>
            </a:endParaRPr>
          </a:p>
        </p:txBody>
      </p:sp>
      <p:sp>
        <p:nvSpPr>
          <p:cNvPr id="10" name="Right Arrow 9">
            <a:extLst>
              <a:ext uri="{FF2B5EF4-FFF2-40B4-BE49-F238E27FC236}">
                <a16:creationId xmlns:a16="http://schemas.microsoft.com/office/drawing/2014/main" id="{9932C147-A28C-439F-B5EC-6B34415C0E5B}"/>
              </a:ext>
            </a:extLst>
          </p:cNvPr>
          <p:cNvSpPr/>
          <p:nvPr/>
        </p:nvSpPr>
        <p:spPr>
          <a:xfrm>
            <a:off x="2743200" y="4572000"/>
            <a:ext cx="609600" cy="228600"/>
          </a:xfrm>
          <a:prstGeom prst="rightArrow">
            <a:avLst/>
          </a:prstGeom>
          <a:solidFill>
            <a:srgbClr val="008000"/>
          </a:solidFill>
          <a:ln>
            <a:solidFill>
              <a:srgbClr val="FFD95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endParaRPr lang="en-US" altLang="en-US">
              <a:solidFill>
                <a:srgbClr val="FFFFFF"/>
              </a:solidFill>
            </a:endParaRPr>
          </a:p>
        </p:txBody>
      </p:sp>
      <p:sp>
        <p:nvSpPr>
          <p:cNvPr id="11" name="Right Arrow 10">
            <a:extLst>
              <a:ext uri="{FF2B5EF4-FFF2-40B4-BE49-F238E27FC236}">
                <a16:creationId xmlns:a16="http://schemas.microsoft.com/office/drawing/2014/main" id="{E1184CE0-D8AD-4B94-B041-3D832FE9AEBA}"/>
              </a:ext>
            </a:extLst>
          </p:cNvPr>
          <p:cNvSpPr/>
          <p:nvPr/>
        </p:nvSpPr>
        <p:spPr>
          <a:xfrm>
            <a:off x="5562600" y="4572000"/>
            <a:ext cx="609600" cy="228600"/>
          </a:xfrm>
          <a:prstGeom prst="rightArrow">
            <a:avLst/>
          </a:prstGeom>
          <a:solidFill>
            <a:srgbClr val="008000"/>
          </a:solidFill>
          <a:ln>
            <a:solidFill>
              <a:srgbClr val="FFD95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endParaRPr lang="en-US" altLang="en-US">
              <a:solidFill>
                <a:srgbClr val="FFFFFF"/>
              </a:solidFill>
            </a:endParaRPr>
          </a:p>
        </p:txBody>
      </p:sp>
      <p:sp>
        <p:nvSpPr>
          <p:cNvPr id="12" name="Oval 11">
            <a:extLst>
              <a:ext uri="{FF2B5EF4-FFF2-40B4-BE49-F238E27FC236}">
                <a16:creationId xmlns:a16="http://schemas.microsoft.com/office/drawing/2014/main" id="{74B20B06-18CC-4C41-B6A8-FEB82B6487A2}"/>
              </a:ext>
            </a:extLst>
          </p:cNvPr>
          <p:cNvSpPr/>
          <p:nvPr/>
        </p:nvSpPr>
        <p:spPr>
          <a:xfrm>
            <a:off x="7281863" y="5575300"/>
            <a:ext cx="879475" cy="382588"/>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endParaRPr lang="en-US" altLang="en-US">
              <a:solidFill>
                <a:srgbClr val="FFFFFF"/>
              </a:solidFill>
            </a:endParaRPr>
          </a:p>
        </p:txBody>
      </p:sp>
      <p:sp>
        <p:nvSpPr>
          <p:cNvPr id="117770" name="Rectangle 12">
            <a:extLst>
              <a:ext uri="{FF2B5EF4-FFF2-40B4-BE49-F238E27FC236}">
                <a16:creationId xmlns:a16="http://schemas.microsoft.com/office/drawing/2014/main" id="{02695319-3B1D-4A52-8773-EAF680F3681E}"/>
              </a:ext>
            </a:extLst>
          </p:cNvPr>
          <p:cNvSpPr>
            <a:spLocks noChangeArrowheads="1"/>
          </p:cNvSpPr>
          <p:nvPr/>
        </p:nvSpPr>
        <p:spPr bwMode="auto">
          <a:xfrm>
            <a:off x="685800" y="3200400"/>
            <a:ext cx="6172200" cy="6858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endParaRPr lang="en-US" altLang="en-US" sz="1800">
              <a:solidFill>
                <a:srgbClr val="FFFFFF"/>
              </a:solidFill>
            </a:endParaRPr>
          </a:p>
        </p:txBody>
      </p:sp>
      <p:sp>
        <p:nvSpPr>
          <p:cNvPr id="14" name="TextBox 13">
            <a:extLst>
              <a:ext uri="{FF2B5EF4-FFF2-40B4-BE49-F238E27FC236}">
                <a16:creationId xmlns:a16="http://schemas.microsoft.com/office/drawing/2014/main" id="{1E6CBEA0-53BC-4450-8F89-E9B74478BED1}"/>
              </a:ext>
            </a:extLst>
          </p:cNvPr>
          <p:cNvSpPr txBox="1">
            <a:spLocks noChangeArrowheads="1"/>
          </p:cNvSpPr>
          <p:nvPr/>
        </p:nvSpPr>
        <p:spPr bwMode="auto">
          <a:xfrm>
            <a:off x="762000" y="5105400"/>
            <a:ext cx="1981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1800" b="1">
                <a:solidFill>
                  <a:srgbClr val="FF0000"/>
                </a:solidFill>
                <a:latin typeface="Arial" panose="020B0604020202020204" pitchFamily="34" charset="0"/>
              </a:rPr>
              <a:t>Asked to sit with peers</a:t>
            </a:r>
          </a:p>
        </p:txBody>
      </p:sp>
      <p:sp>
        <p:nvSpPr>
          <p:cNvPr id="15" name="TextBox 14">
            <a:extLst>
              <a:ext uri="{FF2B5EF4-FFF2-40B4-BE49-F238E27FC236}">
                <a16:creationId xmlns:a16="http://schemas.microsoft.com/office/drawing/2014/main" id="{F6209D9F-C7F3-49ED-9FA0-1964EBCDB02A}"/>
              </a:ext>
            </a:extLst>
          </p:cNvPr>
          <p:cNvSpPr txBox="1">
            <a:spLocks noChangeArrowheads="1"/>
          </p:cNvSpPr>
          <p:nvPr/>
        </p:nvSpPr>
        <p:spPr bwMode="auto">
          <a:xfrm>
            <a:off x="3200400" y="3314700"/>
            <a:ext cx="2514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1800" b="1" dirty="0">
                <a:solidFill>
                  <a:srgbClr val="FF0000"/>
                </a:solidFill>
                <a:latin typeface="Arial" panose="020B0604020202020204" pitchFamily="34" charset="0"/>
              </a:rPr>
              <a:t>Morning Circle</a:t>
            </a:r>
          </a:p>
        </p:txBody>
      </p:sp>
      <p:sp>
        <p:nvSpPr>
          <p:cNvPr id="16" name="TextBox 15">
            <a:extLst>
              <a:ext uri="{FF2B5EF4-FFF2-40B4-BE49-F238E27FC236}">
                <a16:creationId xmlns:a16="http://schemas.microsoft.com/office/drawing/2014/main" id="{1EE3D712-5848-4BBB-B564-D6BF868B6A04}"/>
              </a:ext>
            </a:extLst>
          </p:cNvPr>
          <p:cNvSpPr txBox="1">
            <a:spLocks noChangeArrowheads="1"/>
          </p:cNvSpPr>
          <p:nvPr/>
        </p:nvSpPr>
        <p:spPr bwMode="auto">
          <a:xfrm>
            <a:off x="3429000" y="5105400"/>
            <a:ext cx="2209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1800" b="1">
                <a:solidFill>
                  <a:srgbClr val="FF0000"/>
                </a:solidFill>
                <a:latin typeface="Arial" panose="020B0604020202020204" pitchFamily="34" charset="0"/>
              </a:rPr>
              <a:t>Pulls hair of girl next to him</a:t>
            </a:r>
          </a:p>
        </p:txBody>
      </p:sp>
      <p:sp>
        <p:nvSpPr>
          <p:cNvPr id="49169" name="Text Box 18">
            <a:extLst>
              <a:ext uri="{FF2B5EF4-FFF2-40B4-BE49-F238E27FC236}">
                <a16:creationId xmlns:a16="http://schemas.microsoft.com/office/drawing/2014/main" id="{72E895A6-6B01-4248-9832-C7C014E6795B}"/>
              </a:ext>
            </a:extLst>
          </p:cNvPr>
          <p:cNvSpPr txBox="1">
            <a:spLocks noChangeArrowheads="1"/>
          </p:cNvSpPr>
          <p:nvPr/>
        </p:nvSpPr>
        <p:spPr bwMode="auto">
          <a:xfrm>
            <a:off x="6400800" y="4535488"/>
            <a:ext cx="22098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50000"/>
              </a:spcBef>
              <a:buFontTx/>
              <a:buNone/>
            </a:pPr>
            <a:r>
              <a:rPr lang="en-US" altLang="en-US" sz="1800" b="1">
                <a:solidFill>
                  <a:srgbClr val="FF0000"/>
                </a:solidFill>
                <a:latin typeface="Arial" panose="020B0604020202020204" pitchFamily="34" charset="0"/>
              </a:rPr>
              <a:t>Sent to sit at desk</a:t>
            </a:r>
          </a:p>
        </p:txBody>
      </p:sp>
      <p:sp>
        <p:nvSpPr>
          <p:cNvPr id="49170" name="Text Box 19">
            <a:extLst>
              <a:ext uri="{FF2B5EF4-FFF2-40B4-BE49-F238E27FC236}">
                <a16:creationId xmlns:a16="http://schemas.microsoft.com/office/drawing/2014/main" id="{064121B1-08EF-4697-B1CE-4E851D390386}"/>
              </a:ext>
            </a:extLst>
          </p:cNvPr>
          <p:cNvSpPr txBox="1">
            <a:spLocks noChangeArrowheads="1"/>
          </p:cNvSpPr>
          <p:nvPr/>
        </p:nvSpPr>
        <p:spPr bwMode="auto">
          <a:xfrm>
            <a:off x="6096000" y="5957888"/>
            <a:ext cx="2819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50000"/>
              </a:spcBef>
              <a:buFontTx/>
              <a:buNone/>
            </a:pPr>
            <a:r>
              <a:rPr lang="en-US" altLang="en-US" sz="1800" b="1">
                <a:solidFill>
                  <a:srgbClr val="FF0000"/>
                </a:solidFill>
                <a:latin typeface="Arial" panose="020B0604020202020204" pitchFamily="34" charset="0"/>
              </a:rPr>
              <a:t>Sitting at morning circle</a:t>
            </a:r>
          </a:p>
        </p:txBody>
      </p:sp>
      <p:sp>
        <p:nvSpPr>
          <p:cNvPr id="117776" name="Slide Number Placeholder 1">
            <a:extLst>
              <a:ext uri="{FF2B5EF4-FFF2-40B4-BE49-F238E27FC236}">
                <a16:creationId xmlns:a16="http://schemas.microsoft.com/office/drawing/2014/main" id="{6DDCB512-B46F-41B1-B125-838AC973E6C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23305461-F1C9-4416-96E4-56216813075E}" type="slidenum">
              <a:rPr lang="en-US" altLang="en-US" sz="1200">
                <a:solidFill>
                  <a:srgbClr val="8D8D8F"/>
                </a:solidFill>
              </a:rPr>
              <a:pPr>
                <a:spcBef>
                  <a:spcPct val="0"/>
                </a:spcBef>
                <a:buFontTx/>
                <a:buNone/>
              </a:pPr>
              <a:t>55</a:t>
            </a:fld>
            <a:endParaRPr lang="en-US" altLang="en-US" sz="1200">
              <a:solidFill>
                <a:srgbClr val="8D8D8F"/>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9">
                                            <p:txEl>
                                              <p:pRg st="2" end="2"/>
                                            </p:txEl>
                                          </p:spTgt>
                                        </p:tgtEl>
                                        <p:attrNameLst>
                                          <p:attrName>style.visibility</p:attrName>
                                        </p:attrNameLst>
                                      </p:cBhvr>
                                      <p:to>
                                        <p:strVal val="visible"/>
                                      </p:to>
                                    </p:set>
                                    <p:anim calcmode="lin" valueType="num">
                                      <p:cBhvr additive="base">
                                        <p:cTn id="25"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9169"/>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fill="hold"/>
                                        <p:tgtEl>
                                          <p:spTgt spid="12"/>
                                        </p:tgtEl>
                                        <p:attrNameLst>
                                          <p:attrName>ppt_x</p:attrName>
                                        </p:attrNameLst>
                                      </p:cBhvr>
                                      <p:tavLst>
                                        <p:tav tm="0">
                                          <p:val>
                                            <p:strVal val="#ppt_x"/>
                                          </p:val>
                                        </p:tav>
                                        <p:tav tm="100000">
                                          <p:val>
                                            <p:strVal val="#ppt_x"/>
                                          </p:val>
                                        </p:tav>
                                      </p:tavLst>
                                    </p:anim>
                                    <p:anim calcmode="lin" valueType="num">
                                      <p:cBhvr additive="base">
                                        <p:cTn id="36" dur="500" fill="hold"/>
                                        <p:tgtEl>
                                          <p:spTgt spid="12"/>
                                        </p:tgtEl>
                                        <p:attrNameLst>
                                          <p:attrName>ppt_y</p:attrName>
                                        </p:attrNameLst>
                                      </p:cBhvr>
                                      <p:tavLst>
                                        <p:tav tm="0">
                                          <p:val>
                                            <p:strVal val="1+#ppt_h/2"/>
                                          </p:val>
                                        </p:tav>
                                        <p:tav tm="100000">
                                          <p:val>
                                            <p:strVal val="#ppt_y"/>
                                          </p:val>
                                        </p:tav>
                                      </p:tavLst>
                                    </p:anim>
                                  </p:childTnLst>
                                </p:cTn>
                              </p:par>
                              <p:par>
                                <p:cTn id="37" presetID="1" presetClass="entr" presetSubtype="0" fill="hold" grpId="0" nodeType="withEffect">
                                  <p:stCondLst>
                                    <p:cond delay="0"/>
                                  </p:stCondLst>
                                  <p:childTnLst>
                                    <p:set>
                                      <p:cBhvr>
                                        <p:cTn id="38" dur="1" fill="hold">
                                          <p:stCondLst>
                                            <p:cond delay="0"/>
                                          </p:stCondLst>
                                        </p:cTn>
                                        <p:tgtEl>
                                          <p:spTgt spid="491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p:bldP spid="15" grpId="0"/>
      <p:bldP spid="16" grpId="0"/>
      <p:bldP spid="49169" grpId="0"/>
      <p:bldP spid="49170"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3" name="Title 1">
            <a:extLst>
              <a:ext uri="{FF2B5EF4-FFF2-40B4-BE49-F238E27FC236}">
                <a16:creationId xmlns:a16="http://schemas.microsoft.com/office/drawing/2014/main" id="{6800BB70-AF4B-4520-9E0F-62E69E3A8520}"/>
              </a:ext>
            </a:extLst>
          </p:cNvPr>
          <p:cNvSpPr>
            <a:spLocks noGrp="1"/>
          </p:cNvSpPr>
          <p:nvPr>
            <p:ph type="title"/>
          </p:nvPr>
        </p:nvSpPr>
        <p:spPr>
          <a:xfrm>
            <a:off x="457200" y="2425700"/>
            <a:ext cx="8229600" cy="1143000"/>
          </a:xfrm>
        </p:spPr>
        <p:txBody>
          <a:bodyPr/>
          <a:lstStyle/>
          <a:p>
            <a:pPr eaLnBrk="1" hangingPunct="1"/>
            <a:r>
              <a:rPr lang="en-US" altLang="en-US" b="1" dirty="0"/>
              <a:t>Break</a:t>
            </a:r>
          </a:p>
        </p:txBody>
      </p:sp>
      <p:sp>
        <p:nvSpPr>
          <p:cNvPr id="117776" name="Slide Number Placeholder 1">
            <a:extLst>
              <a:ext uri="{FF2B5EF4-FFF2-40B4-BE49-F238E27FC236}">
                <a16:creationId xmlns:a16="http://schemas.microsoft.com/office/drawing/2014/main" id="{6DDCB512-B46F-41B1-B125-838AC973E6C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23305461-F1C9-4416-96E4-56216813075E}" type="slidenum">
              <a:rPr lang="en-US" altLang="en-US" sz="1200">
                <a:solidFill>
                  <a:srgbClr val="8D8D8F"/>
                </a:solidFill>
              </a:rPr>
              <a:pPr>
                <a:spcBef>
                  <a:spcPct val="0"/>
                </a:spcBef>
                <a:buFontTx/>
                <a:buNone/>
              </a:pPr>
              <a:t>56</a:t>
            </a:fld>
            <a:endParaRPr lang="en-US" altLang="en-US" sz="1200">
              <a:solidFill>
                <a:srgbClr val="8D8D8F"/>
              </a:solidFill>
            </a:endParaRPr>
          </a:p>
        </p:txBody>
      </p:sp>
    </p:spTree>
    <p:extLst>
      <p:ext uri="{BB962C8B-B14F-4D97-AF65-F5344CB8AC3E}">
        <p14:creationId xmlns:p14="http://schemas.microsoft.com/office/powerpoint/2010/main" val="198251010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Content Placeholder 2">
            <a:extLst>
              <a:ext uri="{FF2B5EF4-FFF2-40B4-BE49-F238E27FC236}">
                <a16:creationId xmlns:a16="http://schemas.microsoft.com/office/drawing/2014/main" id="{6CBAE921-90BA-4B14-9543-6E47F4D56FDF}"/>
              </a:ext>
            </a:extLst>
          </p:cNvPr>
          <p:cNvSpPr>
            <a:spLocks noGrp="1"/>
          </p:cNvSpPr>
          <p:nvPr>
            <p:ph idx="4294967295"/>
          </p:nvPr>
        </p:nvSpPr>
        <p:spPr>
          <a:xfrm>
            <a:off x="457200" y="0"/>
            <a:ext cx="8229600" cy="6369050"/>
          </a:xfrm>
        </p:spPr>
        <p:txBody>
          <a:bodyPr/>
          <a:lstStyle/>
          <a:p>
            <a:pPr eaLnBrk="1" hangingPunct="1">
              <a:spcAft>
                <a:spcPct val="35000"/>
              </a:spcAft>
              <a:buFontTx/>
              <a:buNone/>
            </a:pPr>
            <a:r>
              <a:rPr lang="en-US" altLang="en-US" sz="4000" b="1" dirty="0"/>
              <a:t>After we defined the behavior        (the </a:t>
            </a:r>
            <a:r>
              <a:rPr lang="en-US" altLang="en-US" sz="4000" b="1" u="sng" dirty="0"/>
              <a:t>What</a:t>
            </a:r>
            <a:r>
              <a:rPr lang="en-US" altLang="en-US" sz="4000" b="1" dirty="0"/>
              <a:t>) &amp; know </a:t>
            </a:r>
            <a:r>
              <a:rPr lang="en-US" altLang="en-US" sz="4000" b="1" u="sng" dirty="0"/>
              <a:t>Where, When &amp; Why</a:t>
            </a:r>
            <a:r>
              <a:rPr lang="en-US" altLang="en-US" sz="4000" b="1" dirty="0"/>
              <a:t> the behavior occurs…</a:t>
            </a:r>
          </a:p>
          <a:p>
            <a:pPr eaLnBrk="1" hangingPunct="1">
              <a:spcAft>
                <a:spcPct val="70000"/>
              </a:spcAft>
              <a:buFontTx/>
              <a:buNone/>
            </a:pPr>
            <a:r>
              <a:rPr lang="en-US" altLang="en-US" dirty="0"/>
              <a:t>Then we ask: Are there any events that happen outside of the routine that</a:t>
            </a:r>
            <a:r>
              <a:rPr lang="en-US" altLang="ja-JP" dirty="0"/>
              <a:t> the make the behavior more likely to occur?</a:t>
            </a:r>
            <a:endParaRPr lang="en-US" altLang="ja-JP" sz="2800" dirty="0"/>
          </a:p>
          <a:p>
            <a:pPr eaLnBrk="1" hangingPunct="1">
              <a:buFontTx/>
              <a:buNone/>
            </a:pPr>
            <a:endParaRPr lang="en-US" altLang="en-US" dirty="0"/>
          </a:p>
        </p:txBody>
      </p:sp>
      <p:sp>
        <p:nvSpPr>
          <p:cNvPr id="5" name="Rectangle 4">
            <a:extLst>
              <a:ext uri="{FF2B5EF4-FFF2-40B4-BE49-F238E27FC236}">
                <a16:creationId xmlns:a16="http://schemas.microsoft.com/office/drawing/2014/main" id="{6251D0ED-9814-4CF7-8741-132894727C2D}"/>
              </a:ext>
            </a:extLst>
          </p:cNvPr>
          <p:cNvSpPr/>
          <p:nvPr/>
        </p:nvSpPr>
        <p:spPr>
          <a:xfrm>
            <a:off x="2514600" y="4730750"/>
            <a:ext cx="2057400" cy="1676400"/>
          </a:xfrm>
          <a:prstGeom prst="rect">
            <a:avLst/>
          </a:prstGeom>
          <a:solidFill>
            <a:srgbClr val="E9910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b="1" dirty="0">
                <a:solidFill>
                  <a:schemeClr val="bg1"/>
                </a:solidFill>
                <a:ea typeface="MS PGothic" pitchFamily="34" charset="-128"/>
              </a:rPr>
              <a:t>2</a:t>
            </a:r>
          </a:p>
          <a:p>
            <a:pPr algn="ctr" eaLnBrk="1" fontAlgn="auto" hangingPunct="1">
              <a:lnSpc>
                <a:spcPct val="85000"/>
              </a:lnSpc>
              <a:spcBef>
                <a:spcPts val="0"/>
              </a:spcBef>
              <a:spcAft>
                <a:spcPts val="0"/>
              </a:spcAft>
              <a:defRPr/>
            </a:pPr>
            <a:endParaRPr lang="en-US" b="1" dirty="0">
              <a:solidFill>
                <a:schemeClr val="bg1"/>
              </a:solidFill>
              <a:ea typeface="MS PGothic" pitchFamily="34" charset="-128"/>
            </a:endParaRPr>
          </a:p>
          <a:p>
            <a:pPr algn="ctr" eaLnBrk="1" fontAlgn="auto" hangingPunct="1">
              <a:spcBef>
                <a:spcPts val="0"/>
              </a:spcBef>
              <a:spcAft>
                <a:spcPts val="0"/>
              </a:spcAft>
              <a:defRPr/>
            </a:pPr>
            <a:r>
              <a:rPr lang="en-US" sz="1600" b="1" dirty="0">
                <a:solidFill>
                  <a:schemeClr val="bg1"/>
                </a:solidFill>
                <a:ea typeface="MS PGothic" pitchFamily="34" charset="-128"/>
              </a:rPr>
              <a:t>Antecedents</a:t>
            </a:r>
          </a:p>
          <a:p>
            <a:pPr algn="ctr" eaLnBrk="1" fontAlgn="auto" hangingPunct="1">
              <a:spcBef>
                <a:spcPts val="0"/>
              </a:spcBef>
              <a:spcAft>
                <a:spcPts val="0"/>
              </a:spcAft>
              <a:defRPr/>
            </a:pPr>
            <a:r>
              <a:rPr lang="en-US" dirty="0">
                <a:solidFill>
                  <a:srgbClr val="000000"/>
                </a:solidFill>
                <a:ea typeface="MS PGothic" pitchFamily="34" charset="-128"/>
              </a:rPr>
              <a:t> </a:t>
            </a:r>
          </a:p>
          <a:p>
            <a:pPr eaLnBrk="1" fontAlgn="auto" hangingPunct="1">
              <a:spcBef>
                <a:spcPts val="0"/>
              </a:spcBef>
              <a:spcAft>
                <a:spcPts val="0"/>
              </a:spcAft>
              <a:defRPr/>
            </a:pPr>
            <a:r>
              <a:rPr lang="en-US" dirty="0">
                <a:solidFill>
                  <a:srgbClr val="000000"/>
                </a:solidFill>
                <a:ea typeface="MS PGothic" pitchFamily="34" charset="-128"/>
              </a:rPr>
              <a:t> </a:t>
            </a:r>
          </a:p>
        </p:txBody>
      </p:sp>
      <p:sp>
        <p:nvSpPr>
          <p:cNvPr id="6" name="Rectangle 5">
            <a:extLst>
              <a:ext uri="{FF2B5EF4-FFF2-40B4-BE49-F238E27FC236}">
                <a16:creationId xmlns:a16="http://schemas.microsoft.com/office/drawing/2014/main" id="{7AF99140-8BCE-4388-B7A4-DFFC933B7915}"/>
              </a:ext>
            </a:extLst>
          </p:cNvPr>
          <p:cNvSpPr/>
          <p:nvPr/>
        </p:nvSpPr>
        <p:spPr>
          <a:xfrm>
            <a:off x="4876800" y="4730750"/>
            <a:ext cx="1905000" cy="1600200"/>
          </a:xfrm>
          <a:prstGeom prst="rect">
            <a:avLst/>
          </a:prstGeom>
          <a:solidFill>
            <a:srgbClr val="00630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b="1" dirty="0">
                <a:solidFill>
                  <a:srgbClr val="FFFFFF"/>
                </a:solidFill>
                <a:ea typeface="MS PGothic" pitchFamily="34" charset="-128"/>
              </a:rPr>
              <a:t>1 </a:t>
            </a:r>
            <a:r>
              <a:rPr lang="en-US" sz="3200" b="1" dirty="0">
                <a:solidFill>
                  <a:srgbClr val="FFFFFF"/>
                </a:solidFill>
                <a:ea typeface="MS PGothic" pitchFamily="34" charset="-128"/>
              </a:rPr>
              <a:t> </a:t>
            </a:r>
          </a:p>
          <a:p>
            <a:pPr algn="ctr" eaLnBrk="1" fontAlgn="auto" hangingPunct="1">
              <a:spcBef>
                <a:spcPts val="0"/>
              </a:spcBef>
              <a:spcAft>
                <a:spcPts val="0"/>
              </a:spcAft>
              <a:defRPr/>
            </a:pPr>
            <a:endParaRPr lang="en-US" b="1" dirty="0">
              <a:solidFill>
                <a:srgbClr val="FFFFFF"/>
              </a:solidFill>
              <a:ea typeface="MS PGothic" pitchFamily="34" charset="-128"/>
            </a:endParaRPr>
          </a:p>
          <a:p>
            <a:pPr algn="ctr" eaLnBrk="1" fontAlgn="auto" hangingPunct="1">
              <a:spcBef>
                <a:spcPts val="0"/>
              </a:spcBef>
              <a:spcAft>
                <a:spcPts val="0"/>
              </a:spcAft>
              <a:defRPr/>
            </a:pPr>
            <a:r>
              <a:rPr lang="en-US" b="1" dirty="0">
                <a:solidFill>
                  <a:srgbClr val="FFFFFF"/>
                </a:solidFill>
                <a:ea typeface="MS PGothic" pitchFamily="34" charset="-128"/>
              </a:rPr>
              <a:t>Behavior</a:t>
            </a:r>
          </a:p>
          <a:p>
            <a:pPr algn="ctr" eaLnBrk="1" fontAlgn="auto" hangingPunct="1">
              <a:spcBef>
                <a:spcPts val="0"/>
              </a:spcBef>
              <a:spcAft>
                <a:spcPts val="0"/>
              </a:spcAft>
              <a:defRPr/>
            </a:pPr>
            <a:endParaRPr lang="en-US" dirty="0">
              <a:solidFill>
                <a:srgbClr val="FFFFFF"/>
              </a:solidFill>
              <a:ea typeface="MS PGothic" pitchFamily="34" charset="-128"/>
            </a:endParaRPr>
          </a:p>
          <a:p>
            <a:pPr algn="ctr" eaLnBrk="1" fontAlgn="auto" hangingPunct="1">
              <a:spcBef>
                <a:spcPts val="0"/>
              </a:spcBef>
              <a:spcAft>
                <a:spcPts val="0"/>
              </a:spcAft>
              <a:defRPr/>
            </a:pPr>
            <a:endParaRPr lang="en-US" dirty="0">
              <a:solidFill>
                <a:srgbClr val="FFFFFF"/>
              </a:solidFill>
              <a:ea typeface="MS PGothic" pitchFamily="34" charset="-128"/>
            </a:endParaRPr>
          </a:p>
        </p:txBody>
      </p:sp>
      <p:sp>
        <p:nvSpPr>
          <p:cNvPr id="7" name="Rectangle 6">
            <a:extLst>
              <a:ext uri="{FF2B5EF4-FFF2-40B4-BE49-F238E27FC236}">
                <a16:creationId xmlns:a16="http://schemas.microsoft.com/office/drawing/2014/main" id="{969712C8-7818-4CC2-B432-D6E7E95E9779}"/>
              </a:ext>
            </a:extLst>
          </p:cNvPr>
          <p:cNvSpPr/>
          <p:nvPr/>
        </p:nvSpPr>
        <p:spPr>
          <a:xfrm>
            <a:off x="7086600" y="4730750"/>
            <a:ext cx="1905000" cy="1600200"/>
          </a:xfrm>
          <a:prstGeom prst="rect">
            <a:avLst/>
          </a:prstGeom>
          <a:solidFill>
            <a:srgbClr val="B6020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rgbClr val="FFFFFF"/>
              </a:solidFill>
              <a:ea typeface="MS PGothic" pitchFamily="34" charset="-128"/>
            </a:endParaRPr>
          </a:p>
          <a:p>
            <a:pPr algn="ctr" eaLnBrk="1" fontAlgn="auto" hangingPunct="1">
              <a:spcBef>
                <a:spcPts val="0"/>
              </a:spcBef>
              <a:spcAft>
                <a:spcPts val="0"/>
              </a:spcAft>
              <a:defRPr/>
            </a:pPr>
            <a:endParaRPr lang="en-US" sz="2800" dirty="0">
              <a:solidFill>
                <a:srgbClr val="FFFFFF"/>
              </a:solidFill>
              <a:ea typeface="MS PGothic" pitchFamily="34" charset="-128"/>
            </a:endParaRPr>
          </a:p>
          <a:p>
            <a:pPr algn="ctr" eaLnBrk="1" fontAlgn="auto" hangingPunct="1">
              <a:spcBef>
                <a:spcPts val="0"/>
              </a:spcBef>
              <a:spcAft>
                <a:spcPts val="0"/>
              </a:spcAft>
              <a:defRPr/>
            </a:pPr>
            <a:r>
              <a:rPr lang="en-US" sz="2800" b="1" dirty="0">
                <a:solidFill>
                  <a:srgbClr val="FFFFFF"/>
                </a:solidFill>
                <a:ea typeface="MS PGothic" pitchFamily="34" charset="-128"/>
              </a:rPr>
              <a:t>3</a:t>
            </a:r>
          </a:p>
          <a:p>
            <a:pPr algn="ctr" eaLnBrk="1" fontAlgn="auto" hangingPunct="1">
              <a:spcBef>
                <a:spcPts val="0"/>
              </a:spcBef>
              <a:spcAft>
                <a:spcPts val="0"/>
              </a:spcAft>
              <a:defRPr/>
            </a:pPr>
            <a:endParaRPr lang="en-US" sz="2800" b="1" dirty="0">
              <a:solidFill>
                <a:srgbClr val="FFFFFF"/>
              </a:solidFill>
              <a:ea typeface="MS PGothic" pitchFamily="34" charset="-128"/>
            </a:endParaRPr>
          </a:p>
          <a:p>
            <a:pPr algn="ctr" eaLnBrk="1" fontAlgn="auto" hangingPunct="1">
              <a:spcBef>
                <a:spcPts val="0"/>
              </a:spcBef>
              <a:spcAft>
                <a:spcPts val="0"/>
              </a:spcAft>
              <a:defRPr/>
            </a:pPr>
            <a:r>
              <a:rPr lang="en-US" sz="1600" b="1" dirty="0">
                <a:solidFill>
                  <a:srgbClr val="FFFFFF"/>
                </a:solidFill>
                <a:ea typeface="MS PGothic" pitchFamily="34" charset="-128"/>
              </a:rPr>
              <a:t>Consequence and Function</a:t>
            </a:r>
          </a:p>
          <a:p>
            <a:pPr algn="ctr" eaLnBrk="1" fontAlgn="auto" hangingPunct="1">
              <a:spcBef>
                <a:spcPts val="0"/>
              </a:spcBef>
              <a:spcAft>
                <a:spcPts val="0"/>
              </a:spcAft>
              <a:defRPr/>
            </a:pPr>
            <a:endParaRPr lang="en-US" dirty="0">
              <a:solidFill>
                <a:srgbClr val="FFFFFF"/>
              </a:solidFill>
              <a:ea typeface="MS PGothic" pitchFamily="34" charset="-128"/>
            </a:endParaRPr>
          </a:p>
          <a:p>
            <a:pPr algn="ctr" eaLnBrk="1" fontAlgn="auto" hangingPunct="1">
              <a:spcBef>
                <a:spcPts val="0"/>
              </a:spcBef>
              <a:spcAft>
                <a:spcPts val="0"/>
              </a:spcAft>
              <a:defRPr/>
            </a:pPr>
            <a:endParaRPr lang="en-US" dirty="0">
              <a:solidFill>
                <a:srgbClr val="FFFFFF"/>
              </a:solidFill>
              <a:ea typeface="MS PGothic" pitchFamily="34" charset="-128"/>
            </a:endParaRPr>
          </a:p>
          <a:p>
            <a:pPr algn="ctr" eaLnBrk="1" fontAlgn="auto" hangingPunct="1">
              <a:spcBef>
                <a:spcPts val="0"/>
              </a:spcBef>
              <a:spcAft>
                <a:spcPts val="0"/>
              </a:spcAft>
              <a:defRPr/>
            </a:pPr>
            <a:endParaRPr lang="en-US" dirty="0">
              <a:solidFill>
                <a:srgbClr val="FFFFFF"/>
              </a:solidFill>
              <a:ea typeface="MS PGothic" pitchFamily="34" charset="-128"/>
            </a:endParaRPr>
          </a:p>
        </p:txBody>
      </p:sp>
      <p:sp>
        <p:nvSpPr>
          <p:cNvPr id="8" name="Right Arrow 7">
            <a:extLst>
              <a:ext uri="{FF2B5EF4-FFF2-40B4-BE49-F238E27FC236}">
                <a16:creationId xmlns:a16="http://schemas.microsoft.com/office/drawing/2014/main" id="{F44D2947-ECAC-47BC-A992-AF4CF58B5908}"/>
              </a:ext>
            </a:extLst>
          </p:cNvPr>
          <p:cNvSpPr/>
          <p:nvPr/>
        </p:nvSpPr>
        <p:spPr>
          <a:xfrm>
            <a:off x="4572000" y="5568950"/>
            <a:ext cx="457200" cy="152400"/>
          </a:xfrm>
          <a:prstGeom prst="rightArrow">
            <a:avLst/>
          </a:prstGeom>
          <a:solidFill>
            <a:srgbClr val="008000"/>
          </a:solidFill>
          <a:ln>
            <a:solidFill>
              <a:srgbClr val="FFD95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endParaRPr lang="en-US" altLang="en-US">
              <a:solidFill>
                <a:srgbClr val="FFFFFF"/>
              </a:solidFill>
            </a:endParaRPr>
          </a:p>
        </p:txBody>
      </p:sp>
      <p:sp>
        <p:nvSpPr>
          <p:cNvPr id="9" name="Right Arrow 8">
            <a:extLst>
              <a:ext uri="{FF2B5EF4-FFF2-40B4-BE49-F238E27FC236}">
                <a16:creationId xmlns:a16="http://schemas.microsoft.com/office/drawing/2014/main" id="{D7559C83-0928-42E6-AA27-BECD5046780E}"/>
              </a:ext>
            </a:extLst>
          </p:cNvPr>
          <p:cNvSpPr/>
          <p:nvPr/>
        </p:nvSpPr>
        <p:spPr>
          <a:xfrm>
            <a:off x="6781800" y="5492750"/>
            <a:ext cx="457200" cy="152400"/>
          </a:xfrm>
          <a:prstGeom prst="rightArrow">
            <a:avLst/>
          </a:prstGeom>
          <a:solidFill>
            <a:srgbClr val="008000"/>
          </a:solidFill>
          <a:ln>
            <a:solidFill>
              <a:srgbClr val="FFD95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endParaRPr lang="en-US" altLang="en-US">
              <a:solidFill>
                <a:srgbClr val="FFFFFF"/>
              </a:solidFill>
            </a:endParaRPr>
          </a:p>
        </p:txBody>
      </p:sp>
      <p:sp>
        <p:nvSpPr>
          <p:cNvPr id="2" name="Rectangle 5">
            <a:extLst>
              <a:ext uri="{FF2B5EF4-FFF2-40B4-BE49-F238E27FC236}">
                <a16:creationId xmlns:a16="http://schemas.microsoft.com/office/drawing/2014/main" id="{9E5B497C-D340-4A5E-A417-1AAB400DAF51}"/>
              </a:ext>
            </a:extLst>
          </p:cNvPr>
          <p:cNvSpPr>
            <a:spLocks noChangeArrowheads="1"/>
          </p:cNvSpPr>
          <p:nvPr/>
        </p:nvSpPr>
        <p:spPr bwMode="auto">
          <a:xfrm>
            <a:off x="152400" y="4730750"/>
            <a:ext cx="2057400" cy="1676400"/>
          </a:xfrm>
          <a:prstGeom prst="rect">
            <a:avLst/>
          </a:prstGeom>
          <a:solidFill>
            <a:srgbClr val="FC6C7D"/>
          </a:solidFill>
          <a:ln w="25400">
            <a:solidFill>
              <a:srgbClr val="385D8A"/>
            </a:solidFill>
            <a:miter lim="800000"/>
            <a:headEnd/>
            <a:tailE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US" altLang="en-US" sz="2800" b="1">
                <a:solidFill>
                  <a:srgbClr val="FFFFFF"/>
                </a:solidFill>
              </a:rPr>
              <a:t>4</a:t>
            </a:r>
            <a:endParaRPr lang="en-US" altLang="en-US" b="1">
              <a:solidFill>
                <a:srgbClr val="FFFFFF"/>
              </a:solidFill>
            </a:endParaRPr>
          </a:p>
          <a:p>
            <a:pPr algn="ctr" eaLnBrk="1" hangingPunct="1">
              <a:spcBef>
                <a:spcPct val="0"/>
              </a:spcBef>
              <a:buFontTx/>
              <a:buNone/>
            </a:pPr>
            <a:endParaRPr lang="en-US" altLang="en-US" sz="1800" b="1">
              <a:solidFill>
                <a:srgbClr val="FFFFFF"/>
              </a:solidFill>
            </a:endParaRPr>
          </a:p>
          <a:p>
            <a:pPr algn="ctr" eaLnBrk="1" hangingPunct="1">
              <a:spcBef>
                <a:spcPct val="0"/>
              </a:spcBef>
              <a:buFontTx/>
              <a:buNone/>
            </a:pPr>
            <a:r>
              <a:rPr lang="en-US" altLang="en-US" sz="1800" b="1">
                <a:solidFill>
                  <a:srgbClr val="FFFFFF"/>
                </a:solidFill>
              </a:rPr>
              <a:t>Setting Events</a:t>
            </a:r>
          </a:p>
          <a:p>
            <a:pPr algn="ctr" eaLnBrk="1" hangingPunct="1">
              <a:spcBef>
                <a:spcPct val="0"/>
              </a:spcBef>
              <a:buFontTx/>
              <a:buNone/>
            </a:pPr>
            <a:endParaRPr lang="en-US" altLang="en-US" sz="1800">
              <a:solidFill>
                <a:srgbClr val="FFFFFF"/>
              </a:solidFill>
            </a:endParaRPr>
          </a:p>
          <a:p>
            <a:pPr algn="ctr" eaLnBrk="1" hangingPunct="1">
              <a:spcBef>
                <a:spcPct val="0"/>
              </a:spcBef>
              <a:buFontTx/>
              <a:buNone/>
            </a:pPr>
            <a:endParaRPr lang="en-US" altLang="en-US" sz="1800">
              <a:solidFill>
                <a:srgbClr val="FFFFFF"/>
              </a:solidFill>
            </a:endParaRPr>
          </a:p>
        </p:txBody>
      </p:sp>
      <p:sp>
        <p:nvSpPr>
          <p:cNvPr id="3" name="Right Arrow 7">
            <a:extLst>
              <a:ext uri="{FF2B5EF4-FFF2-40B4-BE49-F238E27FC236}">
                <a16:creationId xmlns:a16="http://schemas.microsoft.com/office/drawing/2014/main" id="{200A6F20-8D80-490E-8AAB-C1CBCE2CC1CB}"/>
              </a:ext>
            </a:extLst>
          </p:cNvPr>
          <p:cNvSpPr/>
          <p:nvPr/>
        </p:nvSpPr>
        <p:spPr>
          <a:xfrm>
            <a:off x="2133600" y="5568950"/>
            <a:ext cx="457200" cy="152400"/>
          </a:xfrm>
          <a:prstGeom prst="rightArrow">
            <a:avLst/>
          </a:prstGeom>
          <a:solidFill>
            <a:srgbClr val="008000"/>
          </a:solidFill>
          <a:ln>
            <a:solidFill>
              <a:srgbClr val="FFD95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endParaRPr lang="en-US" altLang="en-US">
              <a:solidFill>
                <a:srgbClr val="FFFFFF"/>
              </a:solidFill>
            </a:endParaRPr>
          </a:p>
        </p:txBody>
      </p:sp>
      <p:sp>
        <p:nvSpPr>
          <p:cNvPr id="10" name="Down Arrow 9">
            <a:extLst>
              <a:ext uri="{FF2B5EF4-FFF2-40B4-BE49-F238E27FC236}">
                <a16:creationId xmlns:a16="http://schemas.microsoft.com/office/drawing/2014/main" id="{19393A4A-B53C-4CDB-BF7E-BCBB702108C3}"/>
              </a:ext>
            </a:extLst>
          </p:cNvPr>
          <p:cNvSpPr/>
          <p:nvPr/>
        </p:nvSpPr>
        <p:spPr>
          <a:xfrm>
            <a:off x="876300" y="3797300"/>
            <a:ext cx="685800" cy="825500"/>
          </a:xfrm>
          <a:prstGeom prst="downArrow">
            <a:avLst/>
          </a:prstGeom>
          <a:solidFill>
            <a:srgbClr val="40BC56"/>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endParaRPr lang="en-US" altLang="en-US">
              <a:solidFill>
                <a:srgbClr val="FFFFFF"/>
              </a:solidFill>
            </a:endParaRPr>
          </a:p>
        </p:txBody>
      </p:sp>
      <p:sp>
        <p:nvSpPr>
          <p:cNvPr id="123914" name="Slide Number Placeholder 3">
            <a:extLst>
              <a:ext uri="{FF2B5EF4-FFF2-40B4-BE49-F238E27FC236}">
                <a16:creationId xmlns:a16="http://schemas.microsoft.com/office/drawing/2014/main" id="{5C7634CC-4EA5-4C97-8651-A0328151918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CA882AC0-4991-4EF6-9A40-F4C28FF00934}" type="slidenum">
              <a:rPr lang="en-US" altLang="en-US" sz="1200">
                <a:solidFill>
                  <a:srgbClr val="8D8D8F"/>
                </a:solidFill>
              </a:rPr>
              <a:pPr>
                <a:spcBef>
                  <a:spcPct val="0"/>
                </a:spcBef>
                <a:buFontTx/>
                <a:buNone/>
              </a:pPr>
              <a:t>57</a:t>
            </a:fld>
            <a:endParaRPr lang="en-US" altLang="en-US" sz="1200">
              <a:solidFill>
                <a:srgbClr val="8D8D8F"/>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0"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Title 1">
            <a:extLst>
              <a:ext uri="{FF2B5EF4-FFF2-40B4-BE49-F238E27FC236}">
                <a16:creationId xmlns:a16="http://schemas.microsoft.com/office/drawing/2014/main" id="{AA36CD4E-BAB8-41F6-9B6F-73FBE90C3E47}"/>
              </a:ext>
            </a:extLst>
          </p:cNvPr>
          <p:cNvSpPr>
            <a:spLocks noGrp="1"/>
          </p:cNvSpPr>
          <p:nvPr>
            <p:ph type="title"/>
          </p:nvPr>
        </p:nvSpPr>
        <p:spPr/>
        <p:txBody>
          <a:bodyPr/>
          <a:lstStyle/>
          <a:p>
            <a:pPr eaLnBrk="1" hangingPunct="1"/>
            <a:r>
              <a:rPr lang="en-US" altLang="en-US" b="1"/>
              <a:t>Setting Events</a:t>
            </a:r>
          </a:p>
        </p:txBody>
      </p:sp>
      <p:sp>
        <p:nvSpPr>
          <p:cNvPr id="125954" name="Content Placeholder 2">
            <a:extLst>
              <a:ext uri="{FF2B5EF4-FFF2-40B4-BE49-F238E27FC236}">
                <a16:creationId xmlns:a16="http://schemas.microsoft.com/office/drawing/2014/main" id="{E71130DD-E0C2-4946-89D7-3467CFD448FA}"/>
              </a:ext>
            </a:extLst>
          </p:cNvPr>
          <p:cNvSpPr>
            <a:spLocks noGrp="1"/>
          </p:cNvSpPr>
          <p:nvPr>
            <p:ph idx="1"/>
          </p:nvPr>
        </p:nvSpPr>
        <p:spPr/>
        <p:txBody>
          <a:bodyPr/>
          <a:lstStyle/>
          <a:p>
            <a:pPr eaLnBrk="1" hangingPunct="1"/>
            <a:r>
              <a:rPr lang="en-US" altLang="en-US" sz="3000" dirty="0"/>
              <a:t>Events removed from the immediate situation, that have an impact on behavior</a:t>
            </a:r>
          </a:p>
          <a:p>
            <a:pPr eaLnBrk="1" hangingPunct="1">
              <a:buFont typeface="Arial" panose="020B0604020202020204" pitchFamily="34" charset="0"/>
              <a:buNone/>
            </a:pPr>
            <a:endParaRPr lang="en-US" altLang="en-US" sz="1200" dirty="0"/>
          </a:p>
          <a:p>
            <a:pPr eaLnBrk="1" hangingPunct="1"/>
            <a:r>
              <a:rPr lang="en-US" altLang="en-US" sz="3000" dirty="0"/>
              <a:t>Things that, when an antecedent is present, increases the likelihood that the behavior will occur</a:t>
            </a:r>
          </a:p>
          <a:p>
            <a:pPr eaLnBrk="1" hangingPunct="1">
              <a:buFont typeface="Arial" panose="020B0604020202020204" pitchFamily="34" charset="0"/>
              <a:buNone/>
            </a:pPr>
            <a:endParaRPr lang="en-US" altLang="en-US" sz="1200" dirty="0"/>
          </a:p>
          <a:p>
            <a:pPr eaLnBrk="1" hangingPunct="1"/>
            <a:r>
              <a:rPr lang="en-US" altLang="en-US" sz="3000" dirty="0"/>
              <a:t>Examples: lack of sleep, illness, change in routines, argument at home the night before, bullying, etc. </a:t>
            </a:r>
          </a:p>
        </p:txBody>
      </p:sp>
      <p:sp>
        <p:nvSpPr>
          <p:cNvPr id="125955" name="Slide Number Placeholder 1">
            <a:extLst>
              <a:ext uri="{FF2B5EF4-FFF2-40B4-BE49-F238E27FC236}">
                <a16:creationId xmlns:a16="http://schemas.microsoft.com/office/drawing/2014/main" id="{E8A21088-9E3E-49B8-8B48-60A697F6B51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D571BBA0-2E0E-4FCF-8E73-D5D64872C7A7}" type="slidenum">
              <a:rPr lang="en-US" altLang="en-US" sz="1200">
                <a:solidFill>
                  <a:srgbClr val="8D8D8F"/>
                </a:solidFill>
              </a:rPr>
              <a:pPr>
                <a:spcBef>
                  <a:spcPct val="0"/>
                </a:spcBef>
                <a:buFontTx/>
                <a:buNone/>
              </a:pPr>
              <a:t>58</a:t>
            </a:fld>
            <a:endParaRPr lang="en-US" altLang="en-US" sz="1200">
              <a:solidFill>
                <a:srgbClr val="8D8D8F"/>
              </a:solidFill>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Title 1">
            <a:extLst>
              <a:ext uri="{FF2B5EF4-FFF2-40B4-BE49-F238E27FC236}">
                <a16:creationId xmlns:a16="http://schemas.microsoft.com/office/drawing/2014/main" id="{AA36CD4E-BAB8-41F6-9B6F-73FBE90C3E47}"/>
              </a:ext>
            </a:extLst>
          </p:cNvPr>
          <p:cNvSpPr>
            <a:spLocks noGrp="1"/>
          </p:cNvSpPr>
          <p:nvPr>
            <p:ph type="title"/>
          </p:nvPr>
        </p:nvSpPr>
        <p:spPr/>
        <p:txBody>
          <a:bodyPr/>
          <a:lstStyle/>
          <a:p>
            <a:pPr eaLnBrk="1" hangingPunct="1"/>
            <a:r>
              <a:rPr lang="en-US" altLang="en-US" b="1" dirty="0"/>
              <a:t>Setting Events</a:t>
            </a:r>
          </a:p>
        </p:txBody>
      </p:sp>
      <p:sp>
        <p:nvSpPr>
          <p:cNvPr id="125954" name="Content Placeholder 2">
            <a:extLst>
              <a:ext uri="{FF2B5EF4-FFF2-40B4-BE49-F238E27FC236}">
                <a16:creationId xmlns:a16="http://schemas.microsoft.com/office/drawing/2014/main" id="{E71130DD-E0C2-4946-89D7-3467CFD448FA}"/>
              </a:ext>
            </a:extLst>
          </p:cNvPr>
          <p:cNvSpPr>
            <a:spLocks noGrp="1"/>
          </p:cNvSpPr>
          <p:nvPr>
            <p:ph idx="1"/>
          </p:nvPr>
        </p:nvSpPr>
        <p:spPr>
          <a:xfrm>
            <a:off x="457200" y="1965326"/>
            <a:ext cx="8229600" cy="3035300"/>
          </a:xfrm>
        </p:spPr>
        <p:txBody>
          <a:bodyPr/>
          <a:lstStyle/>
          <a:p>
            <a:pPr eaLnBrk="1" hangingPunct="1"/>
            <a:r>
              <a:rPr lang="en-US" altLang="en-US" sz="3000" dirty="0"/>
              <a:t>What about trauma? Poverty? </a:t>
            </a:r>
          </a:p>
        </p:txBody>
      </p:sp>
      <p:sp>
        <p:nvSpPr>
          <p:cNvPr id="125955" name="Slide Number Placeholder 1">
            <a:extLst>
              <a:ext uri="{FF2B5EF4-FFF2-40B4-BE49-F238E27FC236}">
                <a16:creationId xmlns:a16="http://schemas.microsoft.com/office/drawing/2014/main" id="{E8A21088-9E3E-49B8-8B48-60A697F6B51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D571BBA0-2E0E-4FCF-8E73-D5D64872C7A7}" type="slidenum">
              <a:rPr lang="en-US" altLang="en-US" sz="1200">
                <a:solidFill>
                  <a:srgbClr val="8D8D8F"/>
                </a:solidFill>
              </a:rPr>
              <a:pPr>
                <a:spcBef>
                  <a:spcPct val="0"/>
                </a:spcBef>
                <a:buFontTx/>
                <a:buNone/>
              </a:pPr>
              <a:t>59</a:t>
            </a:fld>
            <a:endParaRPr lang="en-US" altLang="en-US" sz="1200">
              <a:solidFill>
                <a:srgbClr val="8D8D8F"/>
              </a:solidFill>
            </a:endParaRPr>
          </a:p>
        </p:txBody>
      </p:sp>
    </p:spTree>
    <p:extLst>
      <p:ext uri="{BB962C8B-B14F-4D97-AF65-F5344CB8AC3E}">
        <p14:creationId xmlns:p14="http://schemas.microsoft.com/office/powerpoint/2010/main" val="41424167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9"/>
          <p:cNvSpPr txBox="1">
            <a:spLocks noGrp="1"/>
          </p:cNvSpPr>
          <p:nvPr>
            <p:ph type="title"/>
          </p:nvPr>
        </p:nvSpPr>
        <p:spPr>
          <a:xfrm>
            <a:off x="457200" y="40780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b="1" dirty="0">
                <a:solidFill>
                  <a:srgbClr val="3C231E"/>
                </a:solidFill>
              </a:rPr>
              <a:t>Consideration of Restorative Principles	</a:t>
            </a:r>
            <a:endParaRPr dirty="0"/>
          </a:p>
        </p:txBody>
      </p:sp>
      <p:sp>
        <p:nvSpPr>
          <p:cNvPr id="144" name="Google Shape;144;p19"/>
          <p:cNvSpPr txBox="1">
            <a:spLocks noGrp="1"/>
          </p:cNvSpPr>
          <p:nvPr>
            <p:ph type="body" idx="1"/>
          </p:nvPr>
        </p:nvSpPr>
        <p:spPr>
          <a:xfrm>
            <a:off x="457200" y="2186132"/>
            <a:ext cx="8229600" cy="292741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3000"/>
              <a:buNone/>
            </a:pPr>
            <a:r>
              <a:rPr lang="en-US" sz="3000" dirty="0"/>
              <a:t>The Restorative Approach highlights: </a:t>
            </a:r>
            <a:endParaRPr dirty="0"/>
          </a:p>
          <a:p>
            <a:pPr marL="1143000" lvl="2" indent="-228600" algn="l" rtl="0">
              <a:spcBef>
                <a:spcPts val="480"/>
              </a:spcBef>
              <a:spcAft>
                <a:spcPts val="0"/>
              </a:spcAft>
              <a:buClr>
                <a:schemeClr val="dk1"/>
              </a:buClr>
              <a:buSzPts val="2400"/>
              <a:buChar char="•"/>
            </a:pPr>
            <a:r>
              <a:rPr lang="en-US" dirty="0"/>
              <a:t>Voluntary Participation</a:t>
            </a:r>
            <a:endParaRPr dirty="0"/>
          </a:p>
          <a:p>
            <a:pPr marL="1143000" lvl="2" indent="-228600" algn="l" rtl="0">
              <a:spcBef>
                <a:spcPts val="480"/>
              </a:spcBef>
              <a:spcAft>
                <a:spcPts val="0"/>
              </a:spcAft>
              <a:buClr>
                <a:schemeClr val="dk1"/>
              </a:buClr>
              <a:buSzPts val="2400"/>
              <a:buChar char="•"/>
            </a:pPr>
            <a:r>
              <a:rPr lang="en-US" dirty="0"/>
              <a:t>Exploring Relationships</a:t>
            </a:r>
            <a:endParaRPr dirty="0"/>
          </a:p>
          <a:p>
            <a:pPr marL="1143000" lvl="2" indent="-228600" algn="l" rtl="0">
              <a:spcBef>
                <a:spcPts val="480"/>
              </a:spcBef>
              <a:spcAft>
                <a:spcPts val="0"/>
              </a:spcAft>
              <a:buClr>
                <a:schemeClr val="dk1"/>
              </a:buClr>
              <a:buSzPts val="2400"/>
              <a:buChar char="•"/>
            </a:pPr>
            <a:r>
              <a:rPr lang="en-US" dirty="0"/>
              <a:t>Meaningful Engagement</a:t>
            </a:r>
            <a:endParaRPr dirty="0"/>
          </a:p>
          <a:p>
            <a:pPr marL="1143000" lvl="2" indent="-228600" algn="l" rtl="0">
              <a:spcBef>
                <a:spcPts val="480"/>
              </a:spcBef>
              <a:spcAft>
                <a:spcPts val="0"/>
              </a:spcAft>
              <a:buClr>
                <a:schemeClr val="dk1"/>
              </a:buClr>
              <a:buSzPts val="2400"/>
              <a:buChar char="•"/>
            </a:pPr>
            <a:r>
              <a:rPr lang="en-US" dirty="0"/>
              <a:t>Participatory Decision-Making </a:t>
            </a:r>
            <a:endParaRPr dirty="0"/>
          </a:p>
          <a:p>
            <a:pPr marL="342900" lvl="0" indent="-171450" algn="l" rtl="0">
              <a:spcBef>
                <a:spcPts val="540"/>
              </a:spcBef>
              <a:spcAft>
                <a:spcPts val="0"/>
              </a:spcAft>
              <a:buClr>
                <a:schemeClr val="dk1"/>
              </a:buClr>
              <a:buSzPts val="2700"/>
              <a:buNone/>
            </a:pPr>
            <a:endParaRPr sz="27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Rectangle 2">
            <a:extLst>
              <a:ext uri="{FF2B5EF4-FFF2-40B4-BE49-F238E27FC236}">
                <a16:creationId xmlns:a16="http://schemas.microsoft.com/office/drawing/2014/main" id="{064838A5-619D-40D5-A653-CE67EEB863C8}"/>
              </a:ext>
            </a:extLst>
          </p:cNvPr>
          <p:cNvSpPr>
            <a:spLocks noGrp="1" noChangeArrowheads="1"/>
          </p:cNvSpPr>
          <p:nvPr>
            <p:ph type="title" idx="4294967295"/>
          </p:nvPr>
        </p:nvSpPr>
        <p:spPr>
          <a:xfrm>
            <a:off x="457200" y="0"/>
            <a:ext cx="8229600" cy="1143000"/>
          </a:xfrm>
        </p:spPr>
        <p:txBody>
          <a:bodyPr/>
          <a:lstStyle/>
          <a:p>
            <a:pPr eaLnBrk="1" hangingPunct="1"/>
            <a:r>
              <a:rPr lang="en-US" altLang="en-US" b="1"/>
              <a:t>Antecedents vs. Setting Events</a:t>
            </a:r>
          </a:p>
        </p:txBody>
      </p:sp>
      <p:sp>
        <p:nvSpPr>
          <p:cNvPr id="128002" name="Rectangle 3">
            <a:extLst>
              <a:ext uri="{FF2B5EF4-FFF2-40B4-BE49-F238E27FC236}">
                <a16:creationId xmlns:a16="http://schemas.microsoft.com/office/drawing/2014/main" id="{ACD4459F-3539-4FCB-B594-7E3F8E50D1CC}"/>
              </a:ext>
            </a:extLst>
          </p:cNvPr>
          <p:cNvSpPr>
            <a:spLocks noGrp="1" noChangeArrowheads="1"/>
          </p:cNvSpPr>
          <p:nvPr>
            <p:ph type="body" idx="4294967295"/>
          </p:nvPr>
        </p:nvSpPr>
        <p:spPr>
          <a:xfrm>
            <a:off x="457200" y="1600200"/>
            <a:ext cx="7848600" cy="4495800"/>
          </a:xfrm>
        </p:spPr>
        <p:txBody>
          <a:bodyPr/>
          <a:lstStyle/>
          <a:p>
            <a:pPr eaLnBrk="1" hangingPunct="1">
              <a:lnSpc>
                <a:spcPct val="90000"/>
              </a:lnSpc>
            </a:pPr>
            <a:r>
              <a:rPr lang="en-US" altLang="en-US" b="1" u="sng" dirty="0"/>
              <a:t>Antecedents</a:t>
            </a:r>
            <a:r>
              <a:rPr lang="en-US" altLang="en-US" dirty="0"/>
              <a:t> - occur immediately before     and act as a </a:t>
            </a:r>
            <a:r>
              <a:rPr lang="en-US" altLang="ja-JP" dirty="0"/>
              <a:t>signal to engage in a behavior</a:t>
            </a:r>
          </a:p>
          <a:p>
            <a:pPr eaLnBrk="1" hangingPunct="1">
              <a:lnSpc>
                <a:spcPct val="90000"/>
              </a:lnSpc>
            </a:pPr>
            <a:endParaRPr lang="en-US" altLang="en-US" dirty="0"/>
          </a:p>
          <a:p>
            <a:pPr eaLnBrk="1" hangingPunct="1">
              <a:lnSpc>
                <a:spcPct val="90000"/>
              </a:lnSpc>
            </a:pPr>
            <a:r>
              <a:rPr lang="en-US" altLang="en-US" b="1" u="sng" dirty="0"/>
              <a:t>Setting Events</a:t>
            </a:r>
            <a:r>
              <a:rPr lang="en-US" altLang="en-US" dirty="0"/>
              <a:t> -  </a:t>
            </a:r>
            <a:r>
              <a:rPr lang="en-US" altLang="en-US" b="1" dirty="0"/>
              <a:t>temporarily </a:t>
            </a:r>
            <a:r>
              <a:rPr lang="en-US" altLang="en-US" dirty="0"/>
              <a:t>alter</a:t>
            </a:r>
            <a:r>
              <a:rPr lang="en-US" altLang="ja-JP" dirty="0">
                <a:solidFill>
                  <a:srgbClr val="B60202"/>
                </a:solidFill>
              </a:rPr>
              <a:t> </a:t>
            </a:r>
            <a:r>
              <a:rPr lang="en-US" altLang="ja-JP" dirty="0"/>
              <a:t>the</a:t>
            </a:r>
            <a:r>
              <a:rPr lang="en-US" altLang="ja-JP" b="1" dirty="0"/>
              <a:t> value </a:t>
            </a:r>
            <a:r>
              <a:rPr lang="en-US" altLang="ja-JP" dirty="0"/>
              <a:t>of a consequence, changing the likelihood of engaging in a behavior</a:t>
            </a:r>
          </a:p>
          <a:p>
            <a:pPr eaLnBrk="1" hangingPunct="1">
              <a:lnSpc>
                <a:spcPct val="90000"/>
              </a:lnSpc>
            </a:pPr>
            <a:endParaRPr lang="en-US" altLang="en-US" dirty="0"/>
          </a:p>
          <a:p>
            <a:pPr eaLnBrk="1" hangingPunct="1">
              <a:lnSpc>
                <a:spcPct val="90000"/>
              </a:lnSpc>
            </a:pPr>
            <a:r>
              <a:rPr lang="en-US" altLang="en-US" dirty="0"/>
              <a:t>Understanding setting events help us to be proactive with our interventions</a:t>
            </a:r>
          </a:p>
          <a:p>
            <a:pPr eaLnBrk="1" hangingPunct="1">
              <a:lnSpc>
                <a:spcPct val="90000"/>
              </a:lnSpc>
            </a:pPr>
            <a:endParaRPr lang="en-US" altLang="en-US" dirty="0"/>
          </a:p>
          <a:p>
            <a:pPr eaLnBrk="1" hangingPunct="1">
              <a:lnSpc>
                <a:spcPct val="90000"/>
              </a:lnSpc>
              <a:buFont typeface="Arial" panose="020B0604020202020204" pitchFamily="34" charset="0"/>
              <a:buNone/>
            </a:pPr>
            <a:endParaRPr lang="en-US" altLang="en-US" dirty="0"/>
          </a:p>
        </p:txBody>
      </p:sp>
      <p:sp>
        <p:nvSpPr>
          <p:cNvPr id="128003" name="Slide Number Placeholder 1">
            <a:extLst>
              <a:ext uri="{FF2B5EF4-FFF2-40B4-BE49-F238E27FC236}">
                <a16:creationId xmlns:a16="http://schemas.microsoft.com/office/drawing/2014/main" id="{057C62C2-CBDF-4C74-8944-4CF8CCF9A9F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C48AD3AF-95E1-4C86-BD98-31BCB7AD8F2E}" type="slidenum">
              <a:rPr lang="en-US" altLang="en-US" sz="1200">
                <a:solidFill>
                  <a:srgbClr val="8D8D8F"/>
                </a:solidFill>
              </a:rPr>
              <a:pPr>
                <a:spcBef>
                  <a:spcPct val="0"/>
                </a:spcBef>
                <a:buFontTx/>
                <a:buNone/>
              </a:pPr>
              <a:t>60</a:t>
            </a:fld>
            <a:endParaRPr lang="en-US" altLang="en-US" sz="1200">
              <a:solidFill>
                <a:srgbClr val="8D8D8F"/>
              </a:solidFill>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Rectangle 2">
            <a:extLst>
              <a:ext uri="{FF2B5EF4-FFF2-40B4-BE49-F238E27FC236}">
                <a16:creationId xmlns:a16="http://schemas.microsoft.com/office/drawing/2014/main" id="{F4964C6D-235F-450F-936D-D4FEEBC0484A}"/>
              </a:ext>
            </a:extLst>
          </p:cNvPr>
          <p:cNvSpPr>
            <a:spLocks noGrp="1" noChangeArrowheads="1"/>
          </p:cNvSpPr>
          <p:nvPr>
            <p:ph type="title" idx="4294967295"/>
          </p:nvPr>
        </p:nvSpPr>
        <p:spPr/>
        <p:txBody>
          <a:bodyPr/>
          <a:lstStyle/>
          <a:p>
            <a:pPr eaLnBrk="1" hangingPunct="1"/>
            <a:r>
              <a:rPr lang="en-US" altLang="en-US" b="1" dirty="0"/>
              <a:t>Common Setting Events: </a:t>
            </a:r>
          </a:p>
        </p:txBody>
      </p:sp>
      <p:sp>
        <p:nvSpPr>
          <p:cNvPr id="86019" name="Rectangle 3">
            <a:extLst>
              <a:ext uri="{FF2B5EF4-FFF2-40B4-BE49-F238E27FC236}">
                <a16:creationId xmlns:a16="http://schemas.microsoft.com/office/drawing/2014/main" id="{4F4D733B-C073-44C6-87BD-E4BD16C35128}"/>
              </a:ext>
            </a:extLst>
          </p:cNvPr>
          <p:cNvSpPr>
            <a:spLocks noGrp="1" noChangeArrowheads="1"/>
          </p:cNvSpPr>
          <p:nvPr>
            <p:ph type="body" idx="4294967295"/>
          </p:nvPr>
        </p:nvSpPr>
        <p:spPr>
          <a:xfrm>
            <a:off x="457200" y="1752600"/>
            <a:ext cx="8229600" cy="4876800"/>
          </a:xfrm>
        </p:spPr>
        <p:txBody>
          <a:bodyPr/>
          <a:lstStyle/>
          <a:p>
            <a:pPr eaLnBrk="1" hangingPunct="1">
              <a:lnSpc>
                <a:spcPct val="70000"/>
              </a:lnSpc>
            </a:pPr>
            <a:r>
              <a:rPr lang="en-US" altLang="en-US" sz="2600" dirty="0">
                <a:solidFill>
                  <a:srgbClr val="000000"/>
                </a:solidFill>
              </a:rPr>
              <a:t>Lack of sleep or food</a:t>
            </a:r>
          </a:p>
          <a:p>
            <a:pPr eaLnBrk="1" hangingPunct="1">
              <a:lnSpc>
                <a:spcPct val="70000"/>
              </a:lnSpc>
            </a:pPr>
            <a:r>
              <a:rPr lang="en-US" altLang="en-US" sz="2600" dirty="0">
                <a:solidFill>
                  <a:srgbClr val="000000"/>
                </a:solidFill>
              </a:rPr>
              <a:t>Having a fight on the way to school</a:t>
            </a:r>
          </a:p>
          <a:p>
            <a:pPr eaLnBrk="1" hangingPunct="1">
              <a:lnSpc>
                <a:spcPct val="70000"/>
              </a:lnSpc>
            </a:pPr>
            <a:r>
              <a:rPr lang="en-US" altLang="en-US" sz="2600" dirty="0">
                <a:solidFill>
                  <a:srgbClr val="000000"/>
                </a:solidFill>
              </a:rPr>
              <a:t>Bad grade on a test / reprimands</a:t>
            </a:r>
          </a:p>
          <a:p>
            <a:pPr eaLnBrk="1" hangingPunct="1">
              <a:lnSpc>
                <a:spcPct val="70000"/>
              </a:lnSpc>
            </a:pPr>
            <a:r>
              <a:rPr lang="en-US" altLang="en-US" sz="2600" dirty="0">
                <a:solidFill>
                  <a:srgbClr val="000000"/>
                </a:solidFill>
              </a:rPr>
              <a:t>Forgetting to take medication</a:t>
            </a:r>
          </a:p>
          <a:p>
            <a:pPr eaLnBrk="1" hangingPunct="1">
              <a:lnSpc>
                <a:spcPct val="70000"/>
              </a:lnSpc>
            </a:pPr>
            <a:r>
              <a:rPr lang="en-US" altLang="en-US" sz="2600" dirty="0">
                <a:solidFill>
                  <a:srgbClr val="000000"/>
                </a:solidFill>
              </a:rPr>
              <a:t>Substitute teacher / changes in routine</a:t>
            </a:r>
          </a:p>
          <a:p>
            <a:pPr eaLnBrk="1" hangingPunct="1">
              <a:lnSpc>
                <a:spcPct val="70000"/>
              </a:lnSpc>
              <a:buFontTx/>
              <a:buNone/>
            </a:pPr>
            <a:endParaRPr lang="en-US" altLang="en-US" sz="2600" dirty="0"/>
          </a:p>
          <a:p>
            <a:pPr eaLnBrk="1" hangingPunct="1">
              <a:lnSpc>
                <a:spcPct val="70000"/>
              </a:lnSpc>
              <a:buFontTx/>
              <a:buNone/>
            </a:pPr>
            <a:r>
              <a:rPr lang="en-US" altLang="en-US" sz="2600" u="sng" dirty="0"/>
              <a:t>Non-example:</a:t>
            </a:r>
          </a:p>
          <a:p>
            <a:pPr eaLnBrk="1" hangingPunct="1">
              <a:lnSpc>
                <a:spcPct val="70000"/>
              </a:lnSpc>
            </a:pPr>
            <a:r>
              <a:rPr lang="en-US" altLang="en-US" sz="2600" dirty="0"/>
              <a:t>Diagnosis of autism or ADHD</a:t>
            </a:r>
          </a:p>
          <a:p>
            <a:pPr marL="0" indent="0" eaLnBrk="1" hangingPunct="1">
              <a:lnSpc>
                <a:spcPct val="70000"/>
              </a:lnSpc>
              <a:buNone/>
            </a:pPr>
            <a:endParaRPr lang="en-US" altLang="en-US" sz="2600" dirty="0"/>
          </a:p>
          <a:p>
            <a:pPr algn="ctr" eaLnBrk="1" hangingPunct="1">
              <a:lnSpc>
                <a:spcPct val="70000"/>
              </a:lnSpc>
              <a:buFontTx/>
              <a:buNone/>
            </a:pPr>
            <a:r>
              <a:rPr lang="en-US" altLang="en-US" sz="2600" b="1" dirty="0">
                <a:solidFill>
                  <a:srgbClr val="B60202"/>
                </a:solidFill>
              </a:rPr>
              <a:t>NOTE:</a:t>
            </a:r>
          </a:p>
          <a:p>
            <a:pPr algn="ctr" eaLnBrk="1" hangingPunct="1">
              <a:lnSpc>
                <a:spcPct val="70000"/>
              </a:lnSpc>
              <a:buFont typeface="Arial" panose="020B0604020202020204" pitchFamily="34" charset="0"/>
              <a:buNone/>
            </a:pPr>
            <a:r>
              <a:rPr lang="en-US" altLang="en-US" sz="2600" dirty="0"/>
              <a:t>Setting Events can be difficult to identify and                                are often unknown—Why?</a:t>
            </a:r>
          </a:p>
          <a:p>
            <a:pPr eaLnBrk="1" hangingPunct="1">
              <a:lnSpc>
                <a:spcPct val="70000"/>
              </a:lnSpc>
              <a:buFontTx/>
              <a:buNone/>
            </a:pPr>
            <a:endParaRPr lang="en-US" altLang="en-US" sz="2200" dirty="0"/>
          </a:p>
          <a:p>
            <a:pPr eaLnBrk="1" hangingPunct="1">
              <a:lnSpc>
                <a:spcPct val="70000"/>
              </a:lnSpc>
              <a:buFontTx/>
              <a:buNone/>
            </a:pPr>
            <a:endParaRPr lang="en-US" altLang="en-US" sz="2600" dirty="0"/>
          </a:p>
        </p:txBody>
      </p:sp>
      <p:sp>
        <p:nvSpPr>
          <p:cNvPr id="130051" name="Slide Number Placeholder 1">
            <a:extLst>
              <a:ext uri="{FF2B5EF4-FFF2-40B4-BE49-F238E27FC236}">
                <a16:creationId xmlns:a16="http://schemas.microsoft.com/office/drawing/2014/main" id="{7EDDE462-A340-40DD-9463-4FBEFA410A7B}"/>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4B2CB9C4-3AB0-424A-8216-78CB0395D349}" type="slidenum">
              <a:rPr lang="en-US" altLang="en-US" sz="1200">
                <a:solidFill>
                  <a:srgbClr val="8D8D8F"/>
                </a:solidFill>
              </a:rPr>
              <a:pPr>
                <a:spcBef>
                  <a:spcPct val="0"/>
                </a:spcBef>
                <a:buFontTx/>
                <a:buNone/>
              </a:pPr>
              <a:t>61</a:t>
            </a:fld>
            <a:endParaRPr lang="en-US" altLang="en-US" sz="1200">
              <a:solidFill>
                <a:srgbClr val="8D8D8F"/>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6019">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6019">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6019">
                                            <p:txEl>
                                              <p:pRg st="9" end="9"/>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86019">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Text Box 13">
            <a:extLst>
              <a:ext uri="{FF2B5EF4-FFF2-40B4-BE49-F238E27FC236}">
                <a16:creationId xmlns:a16="http://schemas.microsoft.com/office/drawing/2014/main" id="{5F801321-7450-4D65-8C8A-C3668F3C206D}"/>
              </a:ext>
            </a:extLst>
          </p:cNvPr>
          <p:cNvSpPr txBox="1">
            <a:spLocks noChangeArrowheads="1"/>
          </p:cNvSpPr>
          <p:nvPr/>
        </p:nvSpPr>
        <p:spPr bwMode="auto">
          <a:xfrm>
            <a:off x="506413" y="1257300"/>
            <a:ext cx="8131175" cy="2249488"/>
          </a:xfrm>
          <a:prstGeom prst="rect">
            <a:avLst/>
          </a:prstGeom>
          <a:noFill/>
          <a:ln w="222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2800" dirty="0">
                <a:latin typeface="Arial" panose="020B0604020202020204" pitchFamily="34" charset="0"/>
              </a:rPr>
              <a:t>When peers approach Victor in the hallway and say, </a:t>
            </a:r>
            <a:r>
              <a:rPr lang="ja-JP" altLang="en-US" sz="2800" dirty="0">
                <a:latin typeface="Arial" panose="020B0604020202020204" pitchFamily="34" charset="0"/>
              </a:rPr>
              <a:t>“</a:t>
            </a:r>
            <a:r>
              <a:rPr lang="en-US" altLang="ja-JP" sz="2800" dirty="0">
                <a:latin typeface="Arial" panose="020B0604020202020204" pitchFamily="34" charset="0"/>
              </a:rPr>
              <a:t>Hello,” he yells, </a:t>
            </a:r>
            <a:r>
              <a:rPr lang="ja-JP" altLang="en-US" sz="2800" dirty="0">
                <a:latin typeface="Arial" panose="020B0604020202020204" pitchFamily="34" charset="0"/>
              </a:rPr>
              <a:t>“</a:t>
            </a:r>
            <a:r>
              <a:rPr lang="en-US" altLang="ja-JP" sz="2800" dirty="0">
                <a:latin typeface="Arial" panose="020B0604020202020204" pitchFamily="34" charset="0"/>
              </a:rPr>
              <a:t>Leave me alone! Go away!</a:t>
            </a:r>
            <a:r>
              <a:rPr lang="ja-JP" altLang="en-US" sz="2800" dirty="0">
                <a:latin typeface="Arial" panose="020B0604020202020204" pitchFamily="34" charset="0"/>
              </a:rPr>
              <a:t>”</a:t>
            </a:r>
            <a:r>
              <a:rPr lang="en-US" altLang="ja-JP" sz="2800" dirty="0">
                <a:latin typeface="Arial" panose="020B0604020202020204" pitchFamily="34" charset="0"/>
              </a:rPr>
              <a:t> Peers say he is weird and walk away. This is most likely to happen on days that Victor has an argument with his sibling before school.</a:t>
            </a:r>
            <a:endParaRPr lang="en-US" altLang="en-US" sz="2800" dirty="0">
              <a:latin typeface="Arial" panose="020B0604020202020204" pitchFamily="34" charset="0"/>
            </a:endParaRPr>
          </a:p>
        </p:txBody>
      </p:sp>
      <p:sp>
        <p:nvSpPr>
          <p:cNvPr id="88067" name="Text Box 20">
            <a:extLst>
              <a:ext uri="{FF2B5EF4-FFF2-40B4-BE49-F238E27FC236}">
                <a16:creationId xmlns:a16="http://schemas.microsoft.com/office/drawing/2014/main" id="{B5C8B385-86B9-4110-B802-7033D05A633D}"/>
              </a:ext>
            </a:extLst>
          </p:cNvPr>
          <p:cNvSpPr txBox="1">
            <a:spLocks noChangeArrowheads="1"/>
          </p:cNvSpPr>
          <p:nvPr/>
        </p:nvSpPr>
        <p:spPr bwMode="auto">
          <a:xfrm>
            <a:off x="914400" y="3886200"/>
            <a:ext cx="7848600" cy="243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50000"/>
              </a:spcBef>
              <a:buFontTx/>
              <a:buNone/>
            </a:pPr>
            <a:r>
              <a:rPr lang="en-US" altLang="en-US" dirty="0">
                <a:latin typeface="Arial" panose="020B0604020202020204" pitchFamily="34" charset="0"/>
              </a:rPr>
              <a:t>What is the antecedent?</a:t>
            </a:r>
            <a:r>
              <a:rPr lang="en-US" altLang="en-US" sz="1800" dirty="0">
                <a:latin typeface="Arial" panose="020B0604020202020204" pitchFamily="34" charset="0"/>
              </a:rPr>
              <a:t> </a:t>
            </a:r>
          </a:p>
          <a:p>
            <a:pPr eaLnBrk="1" hangingPunct="1">
              <a:spcBef>
                <a:spcPct val="50000"/>
              </a:spcBef>
              <a:buFontTx/>
              <a:buNone/>
            </a:pPr>
            <a:r>
              <a:rPr lang="en-US" altLang="en-US" sz="2400" dirty="0">
                <a:solidFill>
                  <a:srgbClr val="B60202"/>
                </a:solidFill>
                <a:latin typeface="Arial" panose="020B0604020202020204" pitchFamily="34" charset="0"/>
              </a:rPr>
              <a:t>- Peers approach and say, </a:t>
            </a:r>
            <a:r>
              <a:rPr lang="ja-JP" altLang="en-US" sz="2400" dirty="0">
                <a:solidFill>
                  <a:srgbClr val="B60202"/>
                </a:solidFill>
                <a:latin typeface="Arial" panose="020B0604020202020204" pitchFamily="34" charset="0"/>
              </a:rPr>
              <a:t>“</a:t>
            </a:r>
            <a:r>
              <a:rPr lang="en-US" altLang="ja-JP" sz="2400" dirty="0">
                <a:solidFill>
                  <a:srgbClr val="B60202"/>
                </a:solidFill>
                <a:latin typeface="Arial" panose="020B0604020202020204" pitchFamily="34" charset="0"/>
              </a:rPr>
              <a:t>hello</a:t>
            </a:r>
            <a:r>
              <a:rPr lang="ja-JP" altLang="en-US" sz="2400" dirty="0">
                <a:solidFill>
                  <a:srgbClr val="B60202"/>
                </a:solidFill>
                <a:latin typeface="Arial" panose="020B0604020202020204" pitchFamily="34" charset="0"/>
              </a:rPr>
              <a:t>”</a:t>
            </a:r>
            <a:r>
              <a:rPr lang="en-US" altLang="ja-JP" sz="2400" dirty="0">
                <a:solidFill>
                  <a:srgbClr val="B60202"/>
                </a:solidFill>
                <a:latin typeface="Arial" panose="020B0604020202020204" pitchFamily="34" charset="0"/>
              </a:rPr>
              <a:t> </a:t>
            </a:r>
          </a:p>
          <a:p>
            <a:pPr eaLnBrk="1" hangingPunct="1">
              <a:spcBef>
                <a:spcPct val="50000"/>
              </a:spcBef>
              <a:buFontTx/>
              <a:buNone/>
            </a:pPr>
            <a:r>
              <a:rPr lang="en-US" altLang="en-US" dirty="0">
                <a:latin typeface="Arial" panose="020B0604020202020204" pitchFamily="34" charset="0"/>
              </a:rPr>
              <a:t>What is the setting event? </a:t>
            </a:r>
          </a:p>
          <a:p>
            <a:pPr eaLnBrk="1" hangingPunct="1">
              <a:spcBef>
                <a:spcPct val="50000"/>
              </a:spcBef>
              <a:buFontTx/>
              <a:buNone/>
            </a:pPr>
            <a:r>
              <a:rPr lang="en-US" altLang="en-US" sz="2400" dirty="0">
                <a:solidFill>
                  <a:srgbClr val="B60202"/>
                </a:solidFill>
                <a:latin typeface="Arial" panose="020B0604020202020204" pitchFamily="34" charset="0"/>
              </a:rPr>
              <a:t>- Argument with sibling before school </a:t>
            </a:r>
          </a:p>
        </p:txBody>
      </p:sp>
      <p:sp>
        <p:nvSpPr>
          <p:cNvPr id="132099" name="Rectangle 21">
            <a:extLst>
              <a:ext uri="{FF2B5EF4-FFF2-40B4-BE49-F238E27FC236}">
                <a16:creationId xmlns:a16="http://schemas.microsoft.com/office/drawing/2014/main" id="{04A275A0-30C1-4E0C-8FF3-6B858BEFA9CC}"/>
              </a:ext>
            </a:extLst>
          </p:cNvPr>
          <p:cNvSpPr>
            <a:spLocks noChangeArrowheads="1"/>
          </p:cNvSpPr>
          <p:nvPr/>
        </p:nvSpPr>
        <p:spPr bwMode="auto">
          <a:xfrm>
            <a:off x="457200" y="762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endParaRPr lang="en-US" altLang="en-US" sz="4400">
              <a:solidFill>
                <a:schemeClr val="tx2"/>
              </a:solidFill>
            </a:endParaRPr>
          </a:p>
        </p:txBody>
      </p:sp>
      <p:sp>
        <p:nvSpPr>
          <p:cNvPr id="132100" name="Rectangle 2">
            <a:extLst>
              <a:ext uri="{FF2B5EF4-FFF2-40B4-BE49-F238E27FC236}">
                <a16:creationId xmlns:a16="http://schemas.microsoft.com/office/drawing/2014/main" id="{19B989CB-01B8-493C-BD63-64027A33F6E8}"/>
              </a:ext>
            </a:extLst>
          </p:cNvPr>
          <p:cNvSpPr>
            <a:spLocks noChangeArrowheads="1"/>
          </p:cNvSpPr>
          <p:nvPr/>
        </p:nvSpPr>
        <p:spPr bwMode="auto">
          <a:xfrm>
            <a:off x="457200" y="762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US" altLang="en-US" sz="4400">
                <a:solidFill>
                  <a:schemeClr val="tx2"/>
                </a:solidFill>
              </a:rPr>
              <a:t>  </a:t>
            </a:r>
            <a:endParaRPr lang="en-US" altLang="en-US">
              <a:solidFill>
                <a:srgbClr val="0000FF"/>
              </a:solidFill>
            </a:endParaRPr>
          </a:p>
        </p:txBody>
      </p:sp>
      <p:sp>
        <p:nvSpPr>
          <p:cNvPr id="132101" name="Rectangle 2">
            <a:extLst>
              <a:ext uri="{FF2B5EF4-FFF2-40B4-BE49-F238E27FC236}">
                <a16:creationId xmlns:a16="http://schemas.microsoft.com/office/drawing/2014/main" id="{DE6ED74C-6C37-4924-8207-1BDB63FD3151}"/>
              </a:ext>
            </a:extLst>
          </p:cNvPr>
          <p:cNvSpPr txBox="1">
            <a:spLocks noChangeArrowheads="1"/>
          </p:cNvSpPr>
          <p:nvPr/>
        </p:nvSpPr>
        <p:spPr bwMode="auto">
          <a:xfrm>
            <a:off x="4572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endParaRPr lang="en-US" altLang="en-US" sz="4000"/>
          </a:p>
        </p:txBody>
      </p:sp>
      <p:sp>
        <p:nvSpPr>
          <p:cNvPr id="132102" name="Text Box 8">
            <a:extLst>
              <a:ext uri="{FF2B5EF4-FFF2-40B4-BE49-F238E27FC236}">
                <a16:creationId xmlns:a16="http://schemas.microsoft.com/office/drawing/2014/main" id="{1E1B45B9-3952-4DEA-8F5C-DD29E799EF09}"/>
              </a:ext>
            </a:extLst>
          </p:cNvPr>
          <p:cNvSpPr txBox="1">
            <a:spLocks noChangeArrowheads="1"/>
          </p:cNvSpPr>
          <p:nvPr/>
        </p:nvSpPr>
        <p:spPr bwMode="auto">
          <a:xfrm>
            <a:off x="1295400" y="228600"/>
            <a:ext cx="7010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50000"/>
              </a:spcBef>
              <a:buFontTx/>
              <a:buNone/>
            </a:pPr>
            <a:r>
              <a:rPr lang="en-US" altLang="en-US" sz="4400" b="1">
                <a:latin typeface="Arial" panose="020B0604020202020204" pitchFamily="34" charset="0"/>
              </a:rPr>
              <a:t>Setting Events: Example</a:t>
            </a:r>
          </a:p>
        </p:txBody>
      </p:sp>
      <p:sp>
        <p:nvSpPr>
          <p:cNvPr id="132103" name="Slide Number Placeholder 1">
            <a:extLst>
              <a:ext uri="{FF2B5EF4-FFF2-40B4-BE49-F238E27FC236}">
                <a16:creationId xmlns:a16="http://schemas.microsoft.com/office/drawing/2014/main" id="{2AE8DAC0-6D23-40DA-A17A-1B2908E6E233}"/>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47041F7E-6C0A-4DEE-9619-18F91E4588CB}" type="slidenum">
              <a:rPr lang="en-US" altLang="en-US" sz="1200">
                <a:solidFill>
                  <a:srgbClr val="8D8D8F"/>
                </a:solidFill>
              </a:rPr>
              <a:pPr>
                <a:spcBef>
                  <a:spcPct val="0"/>
                </a:spcBef>
                <a:buFontTx/>
                <a:buNone/>
              </a:pPr>
              <a:t>62</a:t>
            </a:fld>
            <a:endParaRPr lang="en-US" altLang="en-US" sz="1200">
              <a:solidFill>
                <a:srgbClr val="8D8D8F"/>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88067">
                                            <p:txEl>
                                              <p:pRg st="1" end="1"/>
                                            </p:txEl>
                                          </p:spTgt>
                                        </p:tgtEl>
                                        <p:attrNameLst>
                                          <p:attrName>style.visibility</p:attrName>
                                        </p:attrNameLst>
                                      </p:cBhvr>
                                      <p:to>
                                        <p:strVal val="visible"/>
                                      </p:to>
                                    </p:set>
                                    <p:anim calcmode="lin" valueType="num">
                                      <p:cBhvr additive="base">
                                        <p:cTn id="7" dur="500" fill="hold"/>
                                        <p:tgtEl>
                                          <p:spTgt spid="8806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806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88067">
                                            <p:txEl>
                                              <p:pRg st="3" end="3"/>
                                            </p:txEl>
                                          </p:spTgt>
                                        </p:tgtEl>
                                        <p:attrNameLst>
                                          <p:attrName>style.visibility</p:attrName>
                                        </p:attrNameLst>
                                      </p:cBhvr>
                                      <p:to>
                                        <p:strVal val="visible"/>
                                      </p:to>
                                    </p:set>
                                    <p:anim calcmode="lin" valueType="num">
                                      <p:cBhvr additive="base">
                                        <p:cTn id="13" dur="500" fill="hold"/>
                                        <p:tgtEl>
                                          <p:spTgt spid="88067">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806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Title 3">
            <a:extLst>
              <a:ext uri="{FF2B5EF4-FFF2-40B4-BE49-F238E27FC236}">
                <a16:creationId xmlns:a16="http://schemas.microsoft.com/office/drawing/2014/main" id="{CDBAC211-898A-46C1-8F65-FD90DF939F6F}"/>
              </a:ext>
            </a:extLst>
          </p:cNvPr>
          <p:cNvSpPr>
            <a:spLocks noGrp="1"/>
          </p:cNvSpPr>
          <p:nvPr>
            <p:ph type="title"/>
          </p:nvPr>
        </p:nvSpPr>
        <p:spPr/>
        <p:txBody>
          <a:bodyPr/>
          <a:lstStyle/>
          <a:p>
            <a:pPr eaLnBrk="1" hangingPunct="1"/>
            <a:r>
              <a:rPr lang="en-US" altLang="en-US" b="1">
                <a:solidFill>
                  <a:srgbClr val="B60202"/>
                </a:solidFill>
              </a:rPr>
              <a:t>ACTIVITY 6:</a:t>
            </a:r>
          </a:p>
        </p:txBody>
      </p:sp>
      <p:sp>
        <p:nvSpPr>
          <p:cNvPr id="45058" name="Vertical Text Placeholder 4">
            <a:extLst>
              <a:ext uri="{FF2B5EF4-FFF2-40B4-BE49-F238E27FC236}">
                <a16:creationId xmlns:a16="http://schemas.microsoft.com/office/drawing/2014/main" id="{C064B55E-DFD5-4F28-9550-D2781B251CE7}"/>
              </a:ext>
            </a:extLst>
          </p:cNvPr>
          <p:cNvSpPr>
            <a:spLocks noGrp="1"/>
          </p:cNvSpPr>
          <p:nvPr>
            <p:ph idx="1"/>
          </p:nvPr>
        </p:nvSpPr>
        <p:spPr>
          <a:xfrm>
            <a:off x="457200" y="2141538"/>
            <a:ext cx="8229600" cy="4152900"/>
          </a:xfrm>
        </p:spPr>
        <p:txBody>
          <a:bodyPr rtlCol="0">
            <a:normAutofit fontScale="92500"/>
          </a:bodyPr>
          <a:lstStyle/>
          <a:p>
            <a:pPr eaLnBrk="1" fontAlgn="auto" hangingPunct="1">
              <a:spcAft>
                <a:spcPts val="0"/>
              </a:spcAft>
              <a:buFont typeface="Arial" charset="0"/>
              <a:buNone/>
              <a:defRPr/>
            </a:pPr>
            <a:r>
              <a:rPr lang="en-US" dirty="0">
                <a:solidFill>
                  <a:srgbClr val="292934"/>
                </a:solidFill>
                <a:ea typeface="MS PGothic" charset="0"/>
                <a:cs typeface="+mn-cs"/>
              </a:rPr>
              <a:t>Using your workbook, identify the following in the scenarios:</a:t>
            </a:r>
          </a:p>
          <a:p>
            <a:pPr eaLnBrk="1" fontAlgn="auto" hangingPunct="1">
              <a:spcAft>
                <a:spcPts val="0"/>
              </a:spcAft>
              <a:buFont typeface="Arial" charset="0"/>
              <a:buNone/>
              <a:defRPr/>
            </a:pPr>
            <a:endParaRPr lang="en-US" sz="2000" dirty="0">
              <a:solidFill>
                <a:srgbClr val="292934"/>
              </a:solidFill>
              <a:ea typeface="MS PGothic" charset="0"/>
              <a:cs typeface="+mn-cs"/>
            </a:endParaRPr>
          </a:p>
          <a:p>
            <a:pPr eaLnBrk="1" fontAlgn="auto" hangingPunct="1">
              <a:spcAft>
                <a:spcPts val="0"/>
              </a:spcAft>
              <a:buFont typeface="Arial" charset="0"/>
              <a:buNone/>
              <a:defRPr/>
            </a:pPr>
            <a:r>
              <a:rPr lang="en-US" dirty="0">
                <a:solidFill>
                  <a:srgbClr val="292934"/>
                </a:solidFill>
                <a:ea typeface="MS PGothic" charset="0"/>
                <a:cs typeface="+mn-cs"/>
              </a:rPr>
              <a:t>		*  The antecedent</a:t>
            </a:r>
          </a:p>
          <a:p>
            <a:pPr eaLnBrk="1" fontAlgn="auto" hangingPunct="1">
              <a:spcAft>
                <a:spcPts val="0"/>
              </a:spcAft>
              <a:buFont typeface="Arial" charset="0"/>
              <a:buNone/>
              <a:defRPr/>
            </a:pPr>
            <a:endParaRPr lang="en-US" sz="1400" dirty="0">
              <a:solidFill>
                <a:srgbClr val="292934"/>
              </a:solidFill>
              <a:ea typeface="MS PGothic" charset="0"/>
              <a:cs typeface="+mn-cs"/>
            </a:endParaRPr>
          </a:p>
          <a:p>
            <a:pPr eaLnBrk="1" fontAlgn="auto" hangingPunct="1">
              <a:spcAft>
                <a:spcPts val="0"/>
              </a:spcAft>
              <a:buFont typeface="Arial" charset="0"/>
              <a:buNone/>
              <a:defRPr/>
            </a:pPr>
            <a:r>
              <a:rPr lang="en-US" dirty="0">
                <a:solidFill>
                  <a:srgbClr val="292934"/>
                </a:solidFill>
                <a:ea typeface="MS PGothic" charset="0"/>
                <a:cs typeface="+mn-cs"/>
              </a:rPr>
              <a:t>		*  The </a:t>
            </a:r>
            <a:r>
              <a:rPr lang="en-US" u="sng" dirty="0">
                <a:solidFill>
                  <a:srgbClr val="292934"/>
                </a:solidFill>
                <a:ea typeface="MS PGothic" charset="0"/>
                <a:cs typeface="+mn-cs"/>
              </a:rPr>
              <a:t>most likely</a:t>
            </a:r>
            <a:r>
              <a:rPr lang="en-US" dirty="0">
                <a:solidFill>
                  <a:srgbClr val="292934"/>
                </a:solidFill>
                <a:ea typeface="MS PGothic" charset="0"/>
                <a:cs typeface="+mn-cs"/>
              </a:rPr>
              <a:t> </a:t>
            </a:r>
            <a:r>
              <a:rPr lang="en-US" b="1" dirty="0">
                <a:solidFill>
                  <a:srgbClr val="B60202"/>
                </a:solidFill>
                <a:ea typeface="MS PGothic" charset="0"/>
                <a:cs typeface="+mn-cs"/>
              </a:rPr>
              <a:t>FUNCTION</a:t>
            </a:r>
            <a:r>
              <a:rPr lang="en-US" dirty="0">
                <a:solidFill>
                  <a:srgbClr val="292934"/>
                </a:solidFill>
                <a:ea typeface="MS PGothic" charset="0"/>
                <a:cs typeface="+mn-cs"/>
              </a:rPr>
              <a:t> of the problem </a:t>
            </a:r>
          </a:p>
          <a:p>
            <a:pPr eaLnBrk="1" fontAlgn="auto" hangingPunct="1">
              <a:spcAft>
                <a:spcPts val="0"/>
              </a:spcAft>
              <a:buFont typeface="Arial" charset="0"/>
              <a:buNone/>
              <a:defRPr/>
            </a:pPr>
            <a:r>
              <a:rPr lang="en-US" dirty="0">
                <a:solidFill>
                  <a:srgbClr val="292934"/>
                </a:solidFill>
                <a:ea typeface="MS PGothic" charset="0"/>
                <a:cs typeface="+mn-cs"/>
              </a:rPr>
              <a:t>			behavior</a:t>
            </a:r>
          </a:p>
          <a:p>
            <a:pPr eaLnBrk="1" fontAlgn="auto" hangingPunct="1">
              <a:spcAft>
                <a:spcPts val="0"/>
              </a:spcAft>
              <a:buFont typeface="Arial" charset="0"/>
              <a:buNone/>
              <a:defRPr/>
            </a:pPr>
            <a:endParaRPr lang="en-US" sz="1400" dirty="0">
              <a:solidFill>
                <a:srgbClr val="292934"/>
              </a:solidFill>
              <a:ea typeface="MS PGothic" charset="0"/>
              <a:cs typeface="+mn-cs"/>
            </a:endParaRPr>
          </a:p>
          <a:p>
            <a:pPr eaLnBrk="1" fontAlgn="auto" hangingPunct="1">
              <a:spcAft>
                <a:spcPts val="0"/>
              </a:spcAft>
              <a:buFont typeface="Arial" charset="0"/>
              <a:buNone/>
              <a:defRPr/>
            </a:pPr>
            <a:r>
              <a:rPr lang="en-US" dirty="0">
                <a:solidFill>
                  <a:srgbClr val="292934"/>
                </a:solidFill>
                <a:ea typeface="MS PGothic" charset="0"/>
                <a:cs typeface="+mn-cs"/>
              </a:rPr>
              <a:t>		*  The setting event	</a:t>
            </a:r>
            <a:endParaRPr lang="en-US" u="sng" dirty="0">
              <a:solidFill>
                <a:srgbClr val="292934"/>
              </a:solidFill>
              <a:ea typeface="MS PGothic" charset="0"/>
              <a:cs typeface="+mn-cs"/>
            </a:endParaRPr>
          </a:p>
        </p:txBody>
      </p:sp>
      <p:sp>
        <p:nvSpPr>
          <p:cNvPr id="134147" name="Slide Number Placeholder 1">
            <a:extLst>
              <a:ext uri="{FF2B5EF4-FFF2-40B4-BE49-F238E27FC236}">
                <a16:creationId xmlns:a16="http://schemas.microsoft.com/office/drawing/2014/main" id="{C2E642F4-B5B9-4953-9B86-5BB34D78B45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2BFA0CA9-4854-4FBD-9690-6DC9D6FA6176}" type="slidenum">
              <a:rPr lang="en-US" altLang="en-US" sz="1200">
                <a:solidFill>
                  <a:srgbClr val="8D8D8F"/>
                </a:solidFill>
              </a:rPr>
              <a:pPr>
                <a:spcBef>
                  <a:spcPct val="0"/>
                </a:spcBef>
                <a:buFontTx/>
                <a:buNone/>
              </a:pPr>
              <a:t>63</a:t>
            </a:fld>
            <a:endParaRPr lang="en-US" altLang="en-US" sz="1200">
              <a:solidFill>
                <a:srgbClr val="8D8D8F"/>
              </a:solidFill>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Text Box 17">
            <a:extLst>
              <a:ext uri="{FF2B5EF4-FFF2-40B4-BE49-F238E27FC236}">
                <a16:creationId xmlns:a16="http://schemas.microsoft.com/office/drawing/2014/main" id="{B8F6BDFF-5794-4196-BD4C-836C88147144}"/>
              </a:ext>
            </a:extLst>
          </p:cNvPr>
          <p:cNvSpPr txBox="1">
            <a:spLocks noChangeArrowheads="1"/>
          </p:cNvSpPr>
          <p:nvPr/>
        </p:nvSpPr>
        <p:spPr bwMode="auto">
          <a:xfrm>
            <a:off x="6510338" y="4572000"/>
            <a:ext cx="22860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US" altLang="en-US" sz="1600" b="1">
                <a:latin typeface="Arial" panose="020B0604020202020204" pitchFamily="34" charset="0"/>
              </a:rPr>
              <a:t>Teacher sends him </a:t>
            </a:r>
          </a:p>
          <a:p>
            <a:pPr algn="ctr">
              <a:spcBef>
                <a:spcPct val="0"/>
              </a:spcBef>
              <a:buFontTx/>
              <a:buNone/>
            </a:pPr>
            <a:r>
              <a:rPr lang="en-US" altLang="en-US" sz="1600" b="1">
                <a:latin typeface="Arial" panose="020B0604020202020204" pitchFamily="34" charset="0"/>
              </a:rPr>
              <a:t>to the office</a:t>
            </a:r>
          </a:p>
          <a:p>
            <a:pPr algn="ctr">
              <a:spcBef>
                <a:spcPct val="0"/>
              </a:spcBef>
              <a:buFontTx/>
              <a:buNone/>
            </a:pPr>
            <a:endParaRPr lang="en-US" altLang="en-US" sz="1600" b="1">
              <a:latin typeface="Arial" panose="020B0604020202020204" pitchFamily="34" charset="0"/>
            </a:endParaRPr>
          </a:p>
          <a:p>
            <a:pPr>
              <a:spcBef>
                <a:spcPct val="0"/>
              </a:spcBef>
              <a:buFontTx/>
              <a:buNone/>
            </a:pPr>
            <a:r>
              <a:rPr lang="en-US" altLang="en-US" sz="1600" b="1" u="sng">
                <a:latin typeface="Arial" panose="020B0604020202020204" pitchFamily="34" charset="0"/>
              </a:rPr>
              <a:t>Function:</a:t>
            </a:r>
            <a:r>
              <a:rPr lang="en-US" altLang="en-US" sz="1600" b="1">
                <a:latin typeface="Arial" panose="020B0604020202020204" pitchFamily="34" charset="0"/>
              </a:rPr>
              <a:t> </a:t>
            </a:r>
          </a:p>
        </p:txBody>
      </p:sp>
      <p:sp>
        <p:nvSpPr>
          <p:cNvPr id="136194" name="Text Box 2">
            <a:extLst>
              <a:ext uri="{FF2B5EF4-FFF2-40B4-BE49-F238E27FC236}">
                <a16:creationId xmlns:a16="http://schemas.microsoft.com/office/drawing/2014/main" id="{A967B56B-82D8-4F83-9E16-A9CA7D59F5FA}"/>
              </a:ext>
            </a:extLst>
          </p:cNvPr>
          <p:cNvSpPr txBox="1">
            <a:spLocks noChangeArrowheads="1"/>
          </p:cNvSpPr>
          <p:nvPr/>
        </p:nvSpPr>
        <p:spPr bwMode="auto">
          <a:xfrm>
            <a:off x="228600" y="354013"/>
            <a:ext cx="8763000" cy="4783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lnSpc>
                <a:spcPct val="90000"/>
              </a:lnSpc>
              <a:buClr>
                <a:schemeClr val="bg2"/>
              </a:buClr>
              <a:buSzPct val="75000"/>
              <a:buFont typeface="Wingdings" panose="05000000000000000000" pitchFamily="2" charset="2"/>
              <a:buNone/>
            </a:pPr>
            <a:r>
              <a:rPr lang="en-US" altLang="en-US" sz="4000" b="1" dirty="0">
                <a:latin typeface="Arial" panose="020B0604020202020204" pitchFamily="34" charset="0"/>
              </a:rPr>
              <a:t>Scenario #1 </a:t>
            </a:r>
          </a:p>
          <a:p>
            <a:pPr algn="ctr" eaLnBrk="1" hangingPunct="1">
              <a:lnSpc>
                <a:spcPct val="90000"/>
              </a:lnSpc>
              <a:buClr>
                <a:schemeClr val="bg2"/>
              </a:buClr>
              <a:buSzPct val="75000"/>
              <a:buFont typeface="Wingdings" panose="05000000000000000000" pitchFamily="2" charset="2"/>
              <a:buNone/>
            </a:pPr>
            <a:endParaRPr lang="en-US" altLang="en-US" sz="2400" b="1" dirty="0">
              <a:latin typeface="Arial" panose="020B0604020202020204" pitchFamily="34" charset="0"/>
            </a:endParaRPr>
          </a:p>
          <a:p>
            <a:pPr eaLnBrk="1" hangingPunct="1">
              <a:lnSpc>
                <a:spcPct val="90000"/>
              </a:lnSpc>
              <a:buClr>
                <a:schemeClr val="bg2"/>
              </a:buClr>
              <a:buSzPct val="75000"/>
              <a:buFont typeface="Wingdings" panose="05000000000000000000" pitchFamily="2" charset="2"/>
              <a:buNone/>
            </a:pPr>
            <a:r>
              <a:rPr lang="en-US" altLang="en-US" sz="2400" dirty="0">
                <a:latin typeface="Arial" panose="020B0604020202020204" pitchFamily="34" charset="0"/>
              </a:rPr>
              <a:t>When Jason is asked to outline a book chapter in Language Arts, he often argues, refuses to work, and uses profanity which results in being sent to the office for </a:t>
            </a:r>
            <a:r>
              <a:rPr lang="ja-JP" altLang="en-US" sz="2400" dirty="0">
                <a:latin typeface="Arial" panose="020B0604020202020204" pitchFamily="34" charset="0"/>
              </a:rPr>
              <a:t>‘</a:t>
            </a:r>
            <a:r>
              <a:rPr lang="en-US" altLang="ja-JP" sz="2400" dirty="0">
                <a:latin typeface="Arial" panose="020B0604020202020204" pitchFamily="34" charset="0"/>
              </a:rPr>
              <a:t>disrespect.’ This behavior is more likely if Jason has an altercation with a peer on the bus on the way to school.</a:t>
            </a:r>
          </a:p>
          <a:p>
            <a:pPr eaLnBrk="1" hangingPunct="1">
              <a:lnSpc>
                <a:spcPct val="90000"/>
              </a:lnSpc>
              <a:buClr>
                <a:schemeClr val="bg2"/>
              </a:buClr>
              <a:buSzPct val="75000"/>
              <a:buFont typeface="Wingdings" panose="05000000000000000000" pitchFamily="2" charset="2"/>
              <a:buNone/>
            </a:pPr>
            <a:endParaRPr lang="en-US" altLang="en-US" sz="2400" b="1" dirty="0">
              <a:latin typeface="Arial" panose="020B0604020202020204" pitchFamily="34" charset="0"/>
            </a:endParaRPr>
          </a:p>
          <a:p>
            <a:pPr eaLnBrk="1" hangingPunct="1">
              <a:lnSpc>
                <a:spcPct val="90000"/>
              </a:lnSpc>
              <a:buClr>
                <a:schemeClr val="bg2"/>
              </a:buClr>
              <a:buSzPct val="75000"/>
              <a:buFont typeface="Wingdings" panose="05000000000000000000" pitchFamily="2" charset="2"/>
              <a:buNone/>
            </a:pPr>
            <a:endParaRPr lang="en-US" altLang="en-US" sz="2400" i="1" dirty="0">
              <a:latin typeface="Arial" panose="020B0604020202020204" pitchFamily="34" charset="0"/>
            </a:endParaRPr>
          </a:p>
          <a:p>
            <a:pPr eaLnBrk="1" hangingPunct="1">
              <a:lnSpc>
                <a:spcPct val="90000"/>
              </a:lnSpc>
              <a:buClr>
                <a:schemeClr val="bg2"/>
              </a:buClr>
              <a:buSzPct val="75000"/>
              <a:buFont typeface="Wingdings" panose="05000000000000000000" pitchFamily="2" charset="2"/>
              <a:buNone/>
            </a:pPr>
            <a:endParaRPr lang="en-US" altLang="en-US" sz="2400" i="1" dirty="0">
              <a:latin typeface="Arial" panose="020B0604020202020204" pitchFamily="34" charset="0"/>
            </a:endParaRPr>
          </a:p>
          <a:p>
            <a:pPr eaLnBrk="1" hangingPunct="1">
              <a:lnSpc>
                <a:spcPct val="90000"/>
              </a:lnSpc>
              <a:buClr>
                <a:schemeClr val="bg2"/>
              </a:buClr>
              <a:buSzPct val="75000"/>
              <a:buFont typeface="Wingdings" panose="05000000000000000000" pitchFamily="2" charset="2"/>
              <a:buNone/>
            </a:pPr>
            <a:r>
              <a:rPr lang="en-US" altLang="en-US" sz="2400" i="1" dirty="0">
                <a:latin typeface="Arial" panose="020B0604020202020204" pitchFamily="34" charset="0"/>
              </a:rPr>
              <a:t> </a:t>
            </a:r>
          </a:p>
          <a:p>
            <a:pPr>
              <a:spcBef>
                <a:spcPct val="0"/>
              </a:spcBef>
              <a:buFontTx/>
              <a:buNone/>
            </a:pPr>
            <a:endParaRPr lang="en-US" altLang="en-US" sz="2400" i="1" dirty="0">
              <a:latin typeface="Times New Roman" panose="02020603050405020304" pitchFamily="18" charset="0"/>
            </a:endParaRPr>
          </a:p>
        </p:txBody>
      </p:sp>
      <p:sp>
        <p:nvSpPr>
          <p:cNvPr id="136195" name="Rectangle 3">
            <a:extLst>
              <a:ext uri="{FF2B5EF4-FFF2-40B4-BE49-F238E27FC236}">
                <a16:creationId xmlns:a16="http://schemas.microsoft.com/office/drawing/2014/main" id="{5767CC0C-6896-4B7C-96D6-ED9FE0BDF2BE}"/>
              </a:ext>
            </a:extLst>
          </p:cNvPr>
          <p:cNvSpPr>
            <a:spLocks noChangeArrowheads="1"/>
          </p:cNvSpPr>
          <p:nvPr/>
        </p:nvSpPr>
        <p:spPr bwMode="auto">
          <a:xfrm>
            <a:off x="762000" y="4114800"/>
            <a:ext cx="1600200" cy="2133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en-US" altLang="en-US" sz="1800"/>
          </a:p>
        </p:txBody>
      </p:sp>
      <p:sp>
        <p:nvSpPr>
          <p:cNvPr id="136196" name="Rectangle 4">
            <a:extLst>
              <a:ext uri="{FF2B5EF4-FFF2-40B4-BE49-F238E27FC236}">
                <a16:creationId xmlns:a16="http://schemas.microsoft.com/office/drawing/2014/main" id="{A4EC8FDC-938C-497E-ACA0-C068E94DC7DB}"/>
              </a:ext>
            </a:extLst>
          </p:cNvPr>
          <p:cNvSpPr>
            <a:spLocks noChangeArrowheads="1"/>
          </p:cNvSpPr>
          <p:nvPr/>
        </p:nvSpPr>
        <p:spPr bwMode="auto">
          <a:xfrm>
            <a:off x="2667000" y="4114800"/>
            <a:ext cx="1600200" cy="2133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en-US" altLang="en-US" sz="1800"/>
          </a:p>
        </p:txBody>
      </p:sp>
      <p:sp>
        <p:nvSpPr>
          <p:cNvPr id="136197" name="Rectangle 5">
            <a:extLst>
              <a:ext uri="{FF2B5EF4-FFF2-40B4-BE49-F238E27FC236}">
                <a16:creationId xmlns:a16="http://schemas.microsoft.com/office/drawing/2014/main" id="{50AC9FC8-C913-42F2-9748-5915A04F3DBD}"/>
              </a:ext>
            </a:extLst>
          </p:cNvPr>
          <p:cNvSpPr>
            <a:spLocks noChangeArrowheads="1"/>
          </p:cNvSpPr>
          <p:nvPr/>
        </p:nvSpPr>
        <p:spPr bwMode="auto">
          <a:xfrm>
            <a:off x="4495800" y="4114800"/>
            <a:ext cx="1905000" cy="2133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en-US" altLang="en-US" sz="1800"/>
          </a:p>
        </p:txBody>
      </p:sp>
      <p:sp>
        <p:nvSpPr>
          <p:cNvPr id="136198" name="Rectangle 6">
            <a:extLst>
              <a:ext uri="{FF2B5EF4-FFF2-40B4-BE49-F238E27FC236}">
                <a16:creationId xmlns:a16="http://schemas.microsoft.com/office/drawing/2014/main" id="{B3578F50-ECFC-4920-ADDF-0F8B0F7FDED2}"/>
              </a:ext>
            </a:extLst>
          </p:cNvPr>
          <p:cNvSpPr>
            <a:spLocks noChangeArrowheads="1"/>
          </p:cNvSpPr>
          <p:nvPr/>
        </p:nvSpPr>
        <p:spPr bwMode="auto">
          <a:xfrm>
            <a:off x="6553200" y="4114800"/>
            <a:ext cx="2133600" cy="2133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en-US" altLang="en-US" sz="1800"/>
          </a:p>
        </p:txBody>
      </p:sp>
      <p:sp>
        <p:nvSpPr>
          <p:cNvPr id="136199" name="AutoShape 7">
            <a:extLst>
              <a:ext uri="{FF2B5EF4-FFF2-40B4-BE49-F238E27FC236}">
                <a16:creationId xmlns:a16="http://schemas.microsoft.com/office/drawing/2014/main" id="{7BDFA584-3381-4FED-A217-37DCAE333CA6}"/>
              </a:ext>
            </a:extLst>
          </p:cNvPr>
          <p:cNvSpPr>
            <a:spLocks noChangeArrowheads="1"/>
          </p:cNvSpPr>
          <p:nvPr/>
        </p:nvSpPr>
        <p:spPr bwMode="auto">
          <a:xfrm>
            <a:off x="2362200" y="4724400"/>
            <a:ext cx="381000" cy="457200"/>
          </a:xfrm>
          <a:prstGeom prst="rightArrow">
            <a:avLst>
              <a:gd name="adj1" fmla="val 50000"/>
              <a:gd name="adj2" fmla="val 25000"/>
            </a:avLst>
          </a:prstGeom>
          <a:solidFill>
            <a:schemeClr val="accent1"/>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en-US" altLang="en-US" sz="1800"/>
          </a:p>
        </p:txBody>
      </p:sp>
      <p:sp>
        <p:nvSpPr>
          <p:cNvPr id="136200" name="AutoShape 8">
            <a:extLst>
              <a:ext uri="{FF2B5EF4-FFF2-40B4-BE49-F238E27FC236}">
                <a16:creationId xmlns:a16="http://schemas.microsoft.com/office/drawing/2014/main" id="{0933F5DD-0E79-41CB-A463-91B69314974D}"/>
              </a:ext>
            </a:extLst>
          </p:cNvPr>
          <p:cNvSpPr>
            <a:spLocks noChangeArrowheads="1"/>
          </p:cNvSpPr>
          <p:nvPr/>
        </p:nvSpPr>
        <p:spPr bwMode="auto">
          <a:xfrm>
            <a:off x="4267200" y="4800600"/>
            <a:ext cx="304800" cy="381000"/>
          </a:xfrm>
          <a:prstGeom prst="rightArrow">
            <a:avLst>
              <a:gd name="adj1" fmla="val 50000"/>
              <a:gd name="adj2" fmla="val 25000"/>
            </a:avLst>
          </a:prstGeom>
          <a:solidFill>
            <a:schemeClr val="accent1"/>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en-US" altLang="en-US" sz="1800"/>
          </a:p>
        </p:txBody>
      </p:sp>
      <p:sp>
        <p:nvSpPr>
          <p:cNvPr id="136201" name="AutoShape 9">
            <a:extLst>
              <a:ext uri="{FF2B5EF4-FFF2-40B4-BE49-F238E27FC236}">
                <a16:creationId xmlns:a16="http://schemas.microsoft.com/office/drawing/2014/main" id="{845FF6B5-D06B-4193-8A1E-A46A3091DF1B}"/>
              </a:ext>
            </a:extLst>
          </p:cNvPr>
          <p:cNvSpPr>
            <a:spLocks noChangeArrowheads="1"/>
          </p:cNvSpPr>
          <p:nvPr/>
        </p:nvSpPr>
        <p:spPr bwMode="auto">
          <a:xfrm>
            <a:off x="6248400" y="4800600"/>
            <a:ext cx="381000" cy="381000"/>
          </a:xfrm>
          <a:prstGeom prst="rightArrow">
            <a:avLst>
              <a:gd name="adj1" fmla="val 50000"/>
              <a:gd name="adj2" fmla="val 25000"/>
            </a:avLst>
          </a:prstGeom>
          <a:solidFill>
            <a:schemeClr val="accent1"/>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en-US" altLang="en-US" sz="1800"/>
          </a:p>
        </p:txBody>
      </p:sp>
      <p:sp>
        <p:nvSpPr>
          <p:cNvPr id="136202" name="Text Box 10">
            <a:extLst>
              <a:ext uri="{FF2B5EF4-FFF2-40B4-BE49-F238E27FC236}">
                <a16:creationId xmlns:a16="http://schemas.microsoft.com/office/drawing/2014/main" id="{478A0BA8-3CF3-49C8-A952-B8555D529D4D}"/>
              </a:ext>
            </a:extLst>
          </p:cNvPr>
          <p:cNvSpPr txBox="1">
            <a:spLocks noChangeArrowheads="1"/>
          </p:cNvSpPr>
          <p:nvPr/>
        </p:nvSpPr>
        <p:spPr bwMode="auto">
          <a:xfrm>
            <a:off x="798513" y="4133850"/>
            <a:ext cx="14605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US" altLang="en-US" sz="1600" b="1" u="sng">
                <a:latin typeface="Arial" panose="020B0604020202020204" pitchFamily="34" charset="0"/>
              </a:rPr>
              <a:t>Setting event</a:t>
            </a:r>
            <a:endParaRPr lang="en-US" altLang="en-US" sz="1600" b="1">
              <a:latin typeface="Arial" panose="020B0604020202020204" pitchFamily="34" charset="0"/>
            </a:endParaRPr>
          </a:p>
        </p:txBody>
      </p:sp>
      <p:sp>
        <p:nvSpPr>
          <p:cNvPr id="136203" name="Text Box 11">
            <a:extLst>
              <a:ext uri="{FF2B5EF4-FFF2-40B4-BE49-F238E27FC236}">
                <a16:creationId xmlns:a16="http://schemas.microsoft.com/office/drawing/2014/main" id="{3691F217-A628-4CC0-9835-71215575A89C}"/>
              </a:ext>
            </a:extLst>
          </p:cNvPr>
          <p:cNvSpPr txBox="1">
            <a:spLocks noChangeArrowheads="1"/>
          </p:cNvSpPr>
          <p:nvPr/>
        </p:nvSpPr>
        <p:spPr bwMode="auto">
          <a:xfrm>
            <a:off x="2863850" y="4133850"/>
            <a:ext cx="12890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US" altLang="en-US" sz="1600" b="1" u="sng">
                <a:latin typeface="Arial" panose="020B0604020202020204" pitchFamily="34" charset="0"/>
              </a:rPr>
              <a:t>Antecedent</a:t>
            </a:r>
            <a:endParaRPr lang="en-US" altLang="en-US" sz="1600" b="1">
              <a:latin typeface="Arial" panose="020B0604020202020204" pitchFamily="34" charset="0"/>
            </a:endParaRPr>
          </a:p>
        </p:txBody>
      </p:sp>
      <p:sp>
        <p:nvSpPr>
          <p:cNvPr id="136204" name="Text Box 12">
            <a:extLst>
              <a:ext uri="{FF2B5EF4-FFF2-40B4-BE49-F238E27FC236}">
                <a16:creationId xmlns:a16="http://schemas.microsoft.com/office/drawing/2014/main" id="{E729F640-720B-4390-BEAD-37EFCB426B5D}"/>
              </a:ext>
            </a:extLst>
          </p:cNvPr>
          <p:cNvSpPr txBox="1">
            <a:spLocks noChangeArrowheads="1"/>
          </p:cNvSpPr>
          <p:nvPr/>
        </p:nvSpPr>
        <p:spPr bwMode="auto">
          <a:xfrm>
            <a:off x="4953000" y="4133850"/>
            <a:ext cx="1447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US" altLang="en-US" sz="1600" b="1" u="sng">
                <a:latin typeface="Arial" panose="020B0604020202020204" pitchFamily="34" charset="0"/>
              </a:rPr>
              <a:t>Behavior</a:t>
            </a:r>
            <a:endParaRPr lang="en-US" altLang="en-US" sz="1600" b="1">
              <a:latin typeface="Arial" panose="020B0604020202020204" pitchFamily="34" charset="0"/>
            </a:endParaRPr>
          </a:p>
        </p:txBody>
      </p:sp>
      <p:sp>
        <p:nvSpPr>
          <p:cNvPr id="136205" name="Text Box 13">
            <a:extLst>
              <a:ext uri="{FF2B5EF4-FFF2-40B4-BE49-F238E27FC236}">
                <a16:creationId xmlns:a16="http://schemas.microsoft.com/office/drawing/2014/main" id="{DA072BA4-7FEA-4081-BFA3-8ADCB707F36E}"/>
              </a:ext>
            </a:extLst>
          </p:cNvPr>
          <p:cNvSpPr txBox="1">
            <a:spLocks noChangeArrowheads="1"/>
          </p:cNvSpPr>
          <p:nvPr/>
        </p:nvSpPr>
        <p:spPr bwMode="auto">
          <a:xfrm>
            <a:off x="6765925" y="4133850"/>
            <a:ext cx="15128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US" altLang="en-US" sz="1600" b="1" u="sng">
                <a:latin typeface="Arial" panose="020B0604020202020204" pitchFamily="34" charset="0"/>
              </a:rPr>
              <a:t>Consequence</a:t>
            </a:r>
            <a:endParaRPr lang="en-US" altLang="en-US" sz="1600" b="1">
              <a:latin typeface="Arial" panose="020B0604020202020204" pitchFamily="34" charset="0"/>
            </a:endParaRPr>
          </a:p>
        </p:txBody>
      </p:sp>
      <p:sp>
        <p:nvSpPr>
          <p:cNvPr id="43022" name="Text Box 14">
            <a:extLst>
              <a:ext uri="{FF2B5EF4-FFF2-40B4-BE49-F238E27FC236}">
                <a16:creationId xmlns:a16="http://schemas.microsoft.com/office/drawing/2014/main" id="{8780DEA0-E5E5-4154-AEA9-AEAA7BE945AF}"/>
              </a:ext>
            </a:extLst>
          </p:cNvPr>
          <p:cNvSpPr txBox="1">
            <a:spLocks noChangeArrowheads="1"/>
          </p:cNvSpPr>
          <p:nvPr/>
        </p:nvSpPr>
        <p:spPr bwMode="auto">
          <a:xfrm>
            <a:off x="762000" y="4648200"/>
            <a:ext cx="1600200"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US" altLang="en-US" sz="1600" b="1">
                <a:solidFill>
                  <a:srgbClr val="FF0000"/>
                </a:solidFill>
                <a:latin typeface="Arial" panose="020B0604020202020204" pitchFamily="34" charset="0"/>
              </a:rPr>
              <a:t>Peer altercation on bus on the way to school</a:t>
            </a:r>
          </a:p>
        </p:txBody>
      </p:sp>
      <p:sp>
        <p:nvSpPr>
          <p:cNvPr id="122895" name="Text Box 15">
            <a:extLst>
              <a:ext uri="{FF2B5EF4-FFF2-40B4-BE49-F238E27FC236}">
                <a16:creationId xmlns:a16="http://schemas.microsoft.com/office/drawing/2014/main" id="{6DB7EAC7-7CB9-4A43-99A3-40BA2DDA4812}"/>
              </a:ext>
            </a:extLst>
          </p:cNvPr>
          <p:cNvSpPr txBox="1">
            <a:spLocks noChangeArrowheads="1"/>
          </p:cNvSpPr>
          <p:nvPr/>
        </p:nvSpPr>
        <p:spPr bwMode="auto">
          <a:xfrm>
            <a:off x="2819400" y="4660900"/>
            <a:ext cx="12954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US" altLang="en-US" sz="1600" b="1">
                <a:solidFill>
                  <a:srgbClr val="FF0000"/>
                </a:solidFill>
                <a:latin typeface="Arial" panose="020B0604020202020204" pitchFamily="34" charset="0"/>
              </a:rPr>
              <a:t>Asked to outline chapter </a:t>
            </a:r>
          </a:p>
        </p:txBody>
      </p:sp>
      <p:sp>
        <p:nvSpPr>
          <p:cNvPr id="136208" name="Text Box 16">
            <a:extLst>
              <a:ext uri="{FF2B5EF4-FFF2-40B4-BE49-F238E27FC236}">
                <a16:creationId xmlns:a16="http://schemas.microsoft.com/office/drawing/2014/main" id="{582791AC-56EF-4D4D-82CC-AFF07662950A}"/>
              </a:ext>
            </a:extLst>
          </p:cNvPr>
          <p:cNvSpPr txBox="1">
            <a:spLocks noChangeArrowheads="1"/>
          </p:cNvSpPr>
          <p:nvPr/>
        </p:nvSpPr>
        <p:spPr bwMode="auto">
          <a:xfrm>
            <a:off x="4505325" y="4572000"/>
            <a:ext cx="1828800"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US" altLang="en-US" sz="1600" b="1">
                <a:latin typeface="Arial" panose="020B0604020202020204" pitchFamily="34" charset="0"/>
              </a:rPr>
              <a:t>Arguing with teacher, refusing to work, profanity</a:t>
            </a:r>
          </a:p>
        </p:txBody>
      </p:sp>
      <p:sp>
        <p:nvSpPr>
          <p:cNvPr id="136209" name="Text Box 18">
            <a:extLst>
              <a:ext uri="{FF2B5EF4-FFF2-40B4-BE49-F238E27FC236}">
                <a16:creationId xmlns:a16="http://schemas.microsoft.com/office/drawing/2014/main" id="{DEB07E37-D726-4545-B2A8-BFBE98BD4105}"/>
              </a:ext>
            </a:extLst>
          </p:cNvPr>
          <p:cNvSpPr txBox="1">
            <a:spLocks noChangeArrowheads="1"/>
          </p:cNvSpPr>
          <p:nvPr/>
        </p:nvSpPr>
        <p:spPr bwMode="auto">
          <a:xfrm>
            <a:off x="457200" y="3733800"/>
            <a:ext cx="3124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50000"/>
              </a:spcBef>
              <a:buFontTx/>
              <a:buNone/>
            </a:pPr>
            <a:r>
              <a:rPr lang="en-US" altLang="en-US" sz="1800" b="1">
                <a:latin typeface="Arial" panose="020B0604020202020204" pitchFamily="34" charset="0"/>
              </a:rPr>
              <a:t>Routine:</a:t>
            </a:r>
          </a:p>
        </p:txBody>
      </p:sp>
      <p:sp>
        <p:nvSpPr>
          <p:cNvPr id="20500" name="Oval 20">
            <a:extLst>
              <a:ext uri="{FF2B5EF4-FFF2-40B4-BE49-F238E27FC236}">
                <a16:creationId xmlns:a16="http://schemas.microsoft.com/office/drawing/2014/main" id="{682BA660-5DD3-4A22-B405-4D84843EF314}"/>
              </a:ext>
            </a:extLst>
          </p:cNvPr>
          <p:cNvSpPr>
            <a:spLocks noChangeArrowheads="1"/>
          </p:cNvSpPr>
          <p:nvPr/>
        </p:nvSpPr>
        <p:spPr bwMode="auto">
          <a:xfrm>
            <a:off x="6553200" y="5715000"/>
            <a:ext cx="2100263" cy="457200"/>
          </a:xfrm>
          <a:prstGeom prst="ellipse">
            <a:avLst/>
          </a:prstGeom>
          <a:noFill/>
          <a:ln w="25400">
            <a:solidFill>
              <a:srgbClr val="FF0000"/>
            </a:solidFill>
            <a:round/>
            <a:headEnd/>
            <a:tailEnd/>
          </a:ln>
          <a:effectLst/>
          <a:extLst>
            <a:ext uri="{909E8E84-426E-40dd-AFC4-6F175D3DCCD1}"/>
            <a:ext uri="{AF507438-7753-43e0-B8FC-AC1667EBCBE1}"/>
          </a:extLst>
        </p:spPr>
        <p:txBody>
          <a:bodyPr wrap="none"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endParaRPr lang="en-US" altLang="en-US" sz="2800">
              <a:cs typeface="Arial" panose="020B0604020202020204" pitchFamily="34" charset="0"/>
            </a:endParaRPr>
          </a:p>
        </p:txBody>
      </p:sp>
      <p:sp>
        <p:nvSpPr>
          <p:cNvPr id="136211" name="Text Box 22">
            <a:extLst>
              <a:ext uri="{FF2B5EF4-FFF2-40B4-BE49-F238E27FC236}">
                <a16:creationId xmlns:a16="http://schemas.microsoft.com/office/drawing/2014/main" id="{0FC2D61C-9572-4165-8019-ABC1AAE69E34}"/>
              </a:ext>
            </a:extLst>
          </p:cNvPr>
          <p:cNvSpPr txBox="1">
            <a:spLocks noChangeArrowheads="1"/>
          </p:cNvSpPr>
          <p:nvPr/>
        </p:nvSpPr>
        <p:spPr bwMode="auto">
          <a:xfrm>
            <a:off x="1447800" y="3748088"/>
            <a:ext cx="3048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50000"/>
              </a:spcBef>
              <a:buFontTx/>
              <a:buNone/>
            </a:pPr>
            <a:r>
              <a:rPr lang="en-US" altLang="en-US" sz="1800" b="1">
                <a:latin typeface="Arial" panose="020B0604020202020204" pitchFamily="34" charset="0"/>
                <a:cs typeface="Arial" panose="020B0604020202020204" pitchFamily="34" charset="0"/>
              </a:rPr>
              <a:t>Language Arts</a:t>
            </a:r>
          </a:p>
        </p:txBody>
      </p:sp>
      <p:sp>
        <p:nvSpPr>
          <p:cNvPr id="2" name="TextBox 1">
            <a:extLst>
              <a:ext uri="{FF2B5EF4-FFF2-40B4-BE49-F238E27FC236}">
                <a16:creationId xmlns:a16="http://schemas.microsoft.com/office/drawing/2014/main" id="{CB0D65D4-9B5C-4357-A59B-5A2C2D26DD7D}"/>
              </a:ext>
            </a:extLst>
          </p:cNvPr>
          <p:cNvSpPr txBox="1">
            <a:spLocks noChangeArrowheads="1"/>
          </p:cNvSpPr>
          <p:nvPr/>
        </p:nvSpPr>
        <p:spPr bwMode="auto">
          <a:xfrm>
            <a:off x="6781800" y="5715000"/>
            <a:ext cx="16430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1800" b="1">
                <a:solidFill>
                  <a:srgbClr val="FF0000"/>
                </a:solidFill>
                <a:latin typeface="Arial" panose="020B0604020202020204" pitchFamily="34" charset="0"/>
              </a:rPr>
              <a:t>Escape Task</a:t>
            </a:r>
          </a:p>
        </p:txBody>
      </p:sp>
      <p:sp>
        <p:nvSpPr>
          <p:cNvPr id="136213" name="Slide Number Placeholder 2">
            <a:extLst>
              <a:ext uri="{FF2B5EF4-FFF2-40B4-BE49-F238E27FC236}">
                <a16:creationId xmlns:a16="http://schemas.microsoft.com/office/drawing/2014/main" id="{8CF905D0-17D8-49B5-89E1-4AD398236C8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7A53D214-6E61-47E2-BD04-0D8547C84D32}" type="slidenum">
              <a:rPr lang="en-US" altLang="en-US" sz="1200">
                <a:solidFill>
                  <a:srgbClr val="8D8D8F"/>
                </a:solidFill>
              </a:rPr>
              <a:pPr>
                <a:spcBef>
                  <a:spcPct val="0"/>
                </a:spcBef>
                <a:buFontTx/>
                <a:buNone/>
              </a:pPr>
              <a:t>64</a:t>
            </a:fld>
            <a:endParaRPr lang="en-US" altLang="en-US" sz="1200">
              <a:solidFill>
                <a:srgbClr val="8D8D8F"/>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22895">
                                            <p:txEl>
                                              <p:pRg st="0" end="0"/>
                                            </p:txEl>
                                          </p:spTgt>
                                        </p:tgtEl>
                                        <p:attrNameLst>
                                          <p:attrName>style.visibility</p:attrName>
                                        </p:attrNameLst>
                                      </p:cBhvr>
                                      <p:to>
                                        <p:strVal val="visible"/>
                                      </p:to>
                                    </p:set>
                                    <p:anim calcmode="lin" valueType="num">
                                      <p:cBhvr additive="base">
                                        <p:cTn id="7" dur="500" fill="hold"/>
                                        <p:tgtEl>
                                          <p:spTgt spid="12289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289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500"/>
                                        </p:tgtEl>
                                        <p:attrNameLst>
                                          <p:attrName>style.visibility</p:attrName>
                                        </p:attrNameLst>
                                      </p:cBhvr>
                                      <p:to>
                                        <p:strVal val="visible"/>
                                      </p:to>
                                    </p:set>
                                    <p:anim calcmode="lin" valueType="num">
                                      <p:cBhvr additive="base">
                                        <p:cTn id="13" dur="500" fill="hold"/>
                                        <p:tgtEl>
                                          <p:spTgt spid="20500"/>
                                        </p:tgtEl>
                                        <p:attrNameLst>
                                          <p:attrName>ppt_x</p:attrName>
                                        </p:attrNameLst>
                                      </p:cBhvr>
                                      <p:tavLst>
                                        <p:tav tm="0">
                                          <p:val>
                                            <p:strVal val="#ppt_x"/>
                                          </p:val>
                                        </p:tav>
                                        <p:tav tm="100000">
                                          <p:val>
                                            <p:strVal val="#ppt_x"/>
                                          </p:val>
                                        </p:tav>
                                      </p:tavLst>
                                    </p:anim>
                                    <p:anim calcmode="lin" valueType="num">
                                      <p:cBhvr additive="base">
                                        <p:cTn id="14" dur="500" fill="hold"/>
                                        <p:tgtEl>
                                          <p:spTgt spid="20500"/>
                                        </p:tgtEl>
                                        <p:attrNameLst>
                                          <p:attrName>ppt_y</p:attrName>
                                        </p:attrNameLst>
                                      </p:cBhvr>
                                      <p:tavLst>
                                        <p:tav tm="0">
                                          <p:val>
                                            <p:strVal val="1+#ppt_h/2"/>
                                          </p:val>
                                        </p:tav>
                                        <p:tav tm="100000">
                                          <p:val>
                                            <p:strVal val="#ppt_y"/>
                                          </p:val>
                                        </p:tav>
                                      </p:tavLst>
                                    </p:anim>
                                  </p:childTnLst>
                                </p:cTn>
                              </p:par>
                              <p:par>
                                <p:cTn id="15" presetID="1"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430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22" grpId="0" autoUpdateAnimBg="0"/>
      <p:bldP spid="20500" grpId="0" animBg="1"/>
      <p:bldP spid="2"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Text Box 17">
            <a:extLst>
              <a:ext uri="{FF2B5EF4-FFF2-40B4-BE49-F238E27FC236}">
                <a16:creationId xmlns:a16="http://schemas.microsoft.com/office/drawing/2014/main" id="{FE1782A4-507C-462B-86A6-7F55BDEA159D}"/>
              </a:ext>
            </a:extLst>
          </p:cNvPr>
          <p:cNvSpPr txBox="1">
            <a:spLocks noChangeArrowheads="1"/>
          </p:cNvSpPr>
          <p:nvPr/>
        </p:nvSpPr>
        <p:spPr bwMode="auto">
          <a:xfrm>
            <a:off x="6510338" y="4572000"/>
            <a:ext cx="22860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US" altLang="en-US" sz="1600" b="1">
                <a:latin typeface="Arial" panose="020B0604020202020204" pitchFamily="34" charset="0"/>
              </a:rPr>
              <a:t>EA talks privately with the student</a:t>
            </a:r>
          </a:p>
          <a:p>
            <a:pPr algn="ctr">
              <a:spcBef>
                <a:spcPct val="0"/>
              </a:spcBef>
              <a:buFontTx/>
              <a:buNone/>
            </a:pPr>
            <a:endParaRPr lang="en-US" altLang="en-US" sz="1600" b="1">
              <a:latin typeface="Arial" panose="020B0604020202020204" pitchFamily="34" charset="0"/>
            </a:endParaRPr>
          </a:p>
          <a:p>
            <a:pPr>
              <a:spcBef>
                <a:spcPct val="0"/>
              </a:spcBef>
              <a:buFontTx/>
              <a:buNone/>
            </a:pPr>
            <a:r>
              <a:rPr lang="en-US" altLang="en-US" sz="1600" b="1" u="sng">
                <a:latin typeface="Arial" panose="020B0604020202020204" pitchFamily="34" charset="0"/>
              </a:rPr>
              <a:t>Function:</a:t>
            </a:r>
            <a:r>
              <a:rPr lang="en-US" altLang="en-US" sz="1600" b="1">
                <a:latin typeface="Arial" panose="020B0604020202020204" pitchFamily="34" charset="0"/>
              </a:rPr>
              <a:t> </a:t>
            </a:r>
          </a:p>
        </p:txBody>
      </p:sp>
      <p:sp>
        <p:nvSpPr>
          <p:cNvPr id="138242" name="Text Box 2">
            <a:extLst>
              <a:ext uri="{FF2B5EF4-FFF2-40B4-BE49-F238E27FC236}">
                <a16:creationId xmlns:a16="http://schemas.microsoft.com/office/drawing/2014/main" id="{478DEFF5-AE5C-4085-BFED-66762548E170}"/>
              </a:ext>
            </a:extLst>
          </p:cNvPr>
          <p:cNvSpPr txBox="1">
            <a:spLocks noChangeArrowheads="1"/>
          </p:cNvSpPr>
          <p:nvPr/>
        </p:nvSpPr>
        <p:spPr bwMode="auto">
          <a:xfrm>
            <a:off x="228600" y="474663"/>
            <a:ext cx="8763000"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lnSpc>
                <a:spcPct val="90000"/>
              </a:lnSpc>
              <a:buClr>
                <a:schemeClr val="bg2"/>
              </a:buClr>
              <a:buSzPct val="75000"/>
              <a:buFont typeface="Wingdings" panose="05000000000000000000" pitchFamily="2" charset="2"/>
              <a:buNone/>
            </a:pPr>
            <a:r>
              <a:rPr lang="en-US" altLang="en-US" sz="4000" b="1" dirty="0">
                <a:latin typeface="Arial" panose="020B0604020202020204" pitchFamily="34" charset="0"/>
              </a:rPr>
              <a:t>Scenario #2 </a:t>
            </a:r>
          </a:p>
          <a:p>
            <a:pPr eaLnBrk="1" hangingPunct="1">
              <a:lnSpc>
                <a:spcPct val="90000"/>
              </a:lnSpc>
              <a:buClr>
                <a:schemeClr val="bg2"/>
              </a:buClr>
              <a:buSzPct val="75000"/>
              <a:buFont typeface="Wingdings" panose="05000000000000000000" pitchFamily="2" charset="2"/>
              <a:buNone/>
            </a:pPr>
            <a:endParaRPr lang="en-US" altLang="en-US" sz="2400" b="1" dirty="0">
              <a:latin typeface="Arial" panose="020B0604020202020204" pitchFamily="34" charset="0"/>
            </a:endParaRPr>
          </a:p>
          <a:p>
            <a:pPr eaLnBrk="1" hangingPunct="1">
              <a:lnSpc>
                <a:spcPct val="90000"/>
              </a:lnSpc>
              <a:buClr>
                <a:schemeClr val="bg2"/>
              </a:buClr>
              <a:buSzPct val="75000"/>
              <a:buFontTx/>
              <a:buNone/>
            </a:pPr>
            <a:r>
              <a:rPr lang="en-US" altLang="en-US" sz="2400" dirty="0">
                <a:latin typeface="Arial" panose="020B0604020202020204" pitchFamily="34" charset="0"/>
              </a:rPr>
              <a:t>During story time when the teacher asks other students questions, Michelle blurts out responses or begins crying if she is not called on. When this happens, the educational assistant moves in closely and talks privately to Michelle in an effort to calm her. Michelle is most likely to blurt out and cry on days when she has not had her medication.   </a:t>
            </a:r>
          </a:p>
          <a:p>
            <a:pPr eaLnBrk="1" hangingPunct="1">
              <a:lnSpc>
                <a:spcPct val="90000"/>
              </a:lnSpc>
              <a:buClr>
                <a:schemeClr val="bg2"/>
              </a:buClr>
              <a:buSzPct val="75000"/>
              <a:buFont typeface="Wingdings" panose="05000000000000000000" pitchFamily="2" charset="2"/>
              <a:buNone/>
            </a:pPr>
            <a:endParaRPr lang="en-US" altLang="en-US" sz="2400" i="1" dirty="0">
              <a:latin typeface="Arial" panose="020B0604020202020204" pitchFamily="34" charset="0"/>
            </a:endParaRPr>
          </a:p>
          <a:p>
            <a:pPr eaLnBrk="1" hangingPunct="1">
              <a:lnSpc>
                <a:spcPct val="90000"/>
              </a:lnSpc>
              <a:buClr>
                <a:schemeClr val="bg2"/>
              </a:buClr>
              <a:buSzPct val="75000"/>
              <a:buFont typeface="Wingdings" panose="05000000000000000000" pitchFamily="2" charset="2"/>
              <a:buNone/>
            </a:pPr>
            <a:endParaRPr lang="en-US" altLang="en-US" sz="2400" i="1" dirty="0">
              <a:latin typeface="Arial" panose="020B0604020202020204" pitchFamily="34" charset="0"/>
            </a:endParaRPr>
          </a:p>
          <a:p>
            <a:pPr eaLnBrk="1" hangingPunct="1">
              <a:lnSpc>
                <a:spcPct val="90000"/>
              </a:lnSpc>
              <a:buClr>
                <a:schemeClr val="bg2"/>
              </a:buClr>
              <a:buSzPct val="75000"/>
              <a:buFont typeface="Wingdings" panose="05000000000000000000" pitchFamily="2" charset="2"/>
              <a:buNone/>
            </a:pPr>
            <a:r>
              <a:rPr lang="en-US" altLang="en-US" sz="2400" i="1" dirty="0">
                <a:latin typeface="Arial" panose="020B0604020202020204" pitchFamily="34" charset="0"/>
              </a:rPr>
              <a:t> </a:t>
            </a:r>
          </a:p>
          <a:p>
            <a:pPr>
              <a:spcBef>
                <a:spcPct val="0"/>
              </a:spcBef>
              <a:buFontTx/>
              <a:buNone/>
            </a:pPr>
            <a:endParaRPr lang="en-US" altLang="en-US" sz="2400" i="1" dirty="0">
              <a:latin typeface="Times New Roman" panose="02020603050405020304" pitchFamily="18" charset="0"/>
            </a:endParaRPr>
          </a:p>
        </p:txBody>
      </p:sp>
      <p:sp>
        <p:nvSpPr>
          <p:cNvPr id="138243" name="Rectangle 3">
            <a:extLst>
              <a:ext uri="{FF2B5EF4-FFF2-40B4-BE49-F238E27FC236}">
                <a16:creationId xmlns:a16="http://schemas.microsoft.com/office/drawing/2014/main" id="{D7E64364-49AF-4BD5-8EB6-7C3BB5FECE0A}"/>
              </a:ext>
            </a:extLst>
          </p:cNvPr>
          <p:cNvSpPr>
            <a:spLocks noChangeArrowheads="1"/>
          </p:cNvSpPr>
          <p:nvPr/>
        </p:nvSpPr>
        <p:spPr bwMode="auto">
          <a:xfrm>
            <a:off x="762000" y="4114800"/>
            <a:ext cx="1600200" cy="2133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en-US" altLang="en-US" sz="1800"/>
          </a:p>
        </p:txBody>
      </p:sp>
      <p:sp>
        <p:nvSpPr>
          <p:cNvPr id="138244" name="Rectangle 4">
            <a:extLst>
              <a:ext uri="{FF2B5EF4-FFF2-40B4-BE49-F238E27FC236}">
                <a16:creationId xmlns:a16="http://schemas.microsoft.com/office/drawing/2014/main" id="{B6E03ACA-FB64-4BB2-B7C9-67082807F451}"/>
              </a:ext>
            </a:extLst>
          </p:cNvPr>
          <p:cNvSpPr>
            <a:spLocks noChangeArrowheads="1"/>
          </p:cNvSpPr>
          <p:nvPr/>
        </p:nvSpPr>
        <p:spPr bwMode="auto">
          <a:xfrm>
            <a:off x="2667000" y="4114800"/>
            <a:ext cx="1600200" cy="2133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en-US" altLang="en-US" sz="1800"/>
          </a:p>
        </p:txBody>
      </p:sp>
      <p:sp>
        <p:nvSpPr>
          <p:cNvPr id="138245" name="Rectangle 5">
            <a:extLst>
              <a:ext uri="{FF2B5EF4-FFF2-40B4-BE49-F238E27FC236}">
                <a16:creationId xmlns:a16="http://schemas.microsoft.com/office/drawing/2014/main" id="{11939E46-15FB-4FB8-A152-C5D5806DA830}"/>
              </a:ext>
            </a:extLst>
          </p:cNvPr>
          <p:cNvSpPr>
            <a:spLocks noChangeArrowheads="1"/>
          </p:cNvSpPr>
          <p:nvPr/>
        </p:nvSpPr>
        <p:spPr bwMode="auto">
          <a:xfrm>
            <a:off x="4495800" y="4114800"/>
            <a:ext cx="1905000" cy="2133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en-US" altLang="en-US" sz="1800"/>
          </a:p>
        </p:txBody>
      </p:sp>
      <p:sp>
        <p:nvSpPr>
          <p:cNvPr id="138246" name="Rectangle 6">
            <a:extLst>
              <a:ext uri="{FF2B5EF4-FFF2-40B4-BE49-F238E27FC236}">
                <a16:creationId xmlns:a16="http://schemas.microsoft.com/office/drawing/2014/main" id="{DCB88E59-B4D3-4A4B-A4AD-3D9E6DEF9FD5}"/>
              </a:ext>
            </a:extLst>
          </p:cNvPr>
          <p:cNvSpPr>
            <a:spLocks noChangeArrowheads="1"/>
          </p:cNvSpPr>
          <p:nvPr/>
        </p:nvSpPr>
        <p:spPr bwMode="auto">
          <a:xfrm>
            <a:off x="6553200" y="4114800"/>
            <a:ext cx="2133600" cy="2133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en-US" altLang="en-US" sz="1800"/>
          </a:p>
        </p:txBody>
      </p:sp>
      <p:sp>
        <p:nvSpPr>
          <p:cNvPr id="138247" name="AutoShape 7">
            <a:extLst>
              <a:ext uri="{FF2B5EF4-FFF2-40B4-BE49-F238E27FC236}">
                <a16:creationId xmlns:a16="http://schemas.microsoft.com/office/drawing/2014/main" id="{44130628-B7AD-43D3-8E39-757C592128E8}"/>
              </a:ext>
            </a:extLst>
          </p:cNvPr>
          <p:cNvSpPr>
            <a:spLocks noChangeArrowheads="1"/>
          </p:cNvSpPr>
          <p:nvPr/>
        </p:nvSpPr>
        <p:spPr bwMode="auto">
          <a:xfrm>
            <a:off x="2362200" y="4724400"/>
            <a:ext cx="381000" cy="457200"/>
          </a:xfrm>
          <a:prstGeom prst="rightArrow">
            <a:avLst>
              <a:gd name="adj1" fmla="val 50000"/>
              <a:gd name="adj2" fmla="val 25000"/>
            </a:avLst>
          </a:prstGeom>
          <a:solidFill>
            <a:schemeClr val="accent1"/>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en-US" altLang="en-US" sz="1800"/>
          </a:p>
        </p:txBody>
      </p:sp>
      <p:sp>
        <p:nvSpPr>
          <p:cNvPr id="138248" name="AutoShape 8">
            <a:extLst>
              <a:ext uri="{FF2B5EF4-FFF2-40B4-BE49-F238E27FC236}">
                <a16:creationId xmlns:a16="http://schemas.microsoft.com/office/drawing/2014/main" id="{65D82E1D-0196-42FB-B3F8-62A76F5D9BFC}"/>
              </a:ext>
            </a:extLst>
          </p:cNvPr>
          <p:cNvSpPr>
            <a:spLocks noChangeArrowheads="1"/>
          </p:cNvSpPr>
          <p:nvPr/>
        </p:nvSpPr>
        <p:spPr bwMode="auto">
          <a:xfrm>
            <a:off x="4267200" y="4800600"/>
            <a:ext cx="304800" cy="381000"/>
          </a:xfrm>
          <a:prstGeom prst="rightArrow">
            <a:avLst>
              <a:gd name="adj1" fmla="val 50000"/>
              <a:gd name="adj2" fmla="val 25000"/>
            </a:avLst>
          </a:prstGeom>
          <a:solidFill>
            <a:schemeClr val="accent1"/>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en-US" altLang="en-US" sz="1800"/>
          </a:p>
        </p:txBody>
      </p:sp>
      <p:sp>
        <p:nvSpPr>
          <p:cNvPr id="138249" name="AutoShape 9">
            <a:extLst>
              <a:ext uri="{FF2B5EF4-FFF2-40B4-BE49-F238E27FC236}">
                <a16:creationId xmlns:a16="http://schemas.microsoft.com/office/drawing/2014/main" id="{834FFAA7-B157-47C1-A45F-A7EE299AF939}"/>
              </a:ext>
            </a:extLst>
          </p:cNvPr>
          <p:cNvSpPr>
            <a:spLocks noChangeArrowheads="1"/>
          </p:cNvSpPr>
          <p:nvPr/>
        </p:nvSpPr>
        <p:spPr bwMode="auto">
          <a:xfrm>
            <a:off x="6248400" y="4800600"/>
            <a:ext cx="381000" cy="381000"/>
          </a:xfrm>
          <a:prstGeom prst="rightArrow">
            <a:avLst>
              <a:gd name="adj1" fmla="val 50000"/>
              <a:gd name="adj2" fmla="val 25000"/>
            </a:avLst>
          </a:prstGeom>
          <a:solidFill>
            <a:schemeClr val="accent1"/>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en-US" altLang="en-US" sz="1800"/>
          </a:p>
        </p:txBody>
      </p:sp>
      <p:sp>
        <p:nvSpPr>
          <p:cNvPr id="138250" name="Text Box 10">
            <a:extLst>
              <a:ext uri="{FF2B5EF4-FFF2-40B4-BE49-F238E27FC236}">
                <a16:creationId xmlns:a16="http://schemas.microsoft.com/office/drawing/2014/main" id="{215ABDA3-DC81-4A20-A1B0-59B1405FF6FF}"/>
              </a:ext>
            </a:extLst>
          </p:cNvPr>
          <p:cNvSpPr txBox="1">
            <a:spLocks noChangeArrowheads="1"/>
          </p:cNvSpPr>
          <p:nvPr/>
        </p:nvSpPr>
        <p:spPr bwMode="auto">
          <a:xfrm>
            <a:off x="798513" y="4133850"/>
            <a:ext cx="14605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US" altLang="en-US" sz="1600" b="1" u="sng">
                <a:latin typeface="Arial" panose="020B0604020202020204" pitchFamily="34" charset="0"/>
              </a:rPr>
              <a:t>Setting event</a:t>
            </a:r>
            <a:endParaRPr lang="en-US" altLang="en-US" sz="1600" b="1">
              <a:latin typeface="Arial" panose="020B0604020202020204" pitchFamily="34" charset="0"/>
            </a:endParaRPr>
          </a:p>
        </p:txBody>
      </p:sp>
      <p:sp>
        <p:nvSpPr>
          <p:cNvPr id="138251" name="Text Box 11">
            <a:extLst>
              <a:ext uri="{FF2B5EF4-FFF2-40B4-BE49-F238E27FC236}">
                <a16:creationId xmlns:a16="http://schemas.microsoft.com/office/drawing/2014/main" id="{9E6F1BA6-7194-4504-8ECC-DFDF70B23AA8}"/>
              </a:ext>
            </a:extLst>
          </p:cNvPr>
          <p:cNvSpPr txBox="1">
            <a:spLocks noChangeArrowheads="1"/>
          </p:cNvSpPr>
          <p:nvPr/>
        </p:nvSpPr>
        <p:spPr bwMode="auto">
          <a:xfrm>
            <a:off x="2863850" y="4133850"/>
            <a:ext cx="12890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US" altLang="en-US" sz="1600" b="1" u="sng">
                <a:latin typeface="Arial" panose="020B0604020202020204" pitchFamily="34" charset="0"/>
              </a:rPr>
              <a:t>Antecedent</a:t>
            </a:r>
            <a:endParaRPr lang="en-US" altLang="en-US" sz="1600" b="1">
              <a:latin typeface="Arial" panose="020B0604020202020204" pitchFamily="34" charset="0"/>
            </a:endParaRPr>
          </a:p>
        </p:txBody>
      </p:sp>
      <p:sp>
        <p:nvSpPr>
          <p:cNvPr id="138252" name="Text Box 12">
            <a:extLst>
              <a:ext uri="{FF2B5EF4-FFF2-40B4-BE49-F238E27FC236}">
                <a16:creationId xmlns:a16="http://schemas.microsoft.com/office/drawing/2014/main" id="{042320C0-66CB-4124-98F6-6531C3C7C3A3}"/>
              </a:ext>
            </a:extLst>
          </p:cNvPr>
          <p:cNvSpPr txBox="1">
            <a:spLocks noChangeArrowheads="1"/>
          </p:cNvSpPr>
          <p:nvPr/>
        </p:nvSpPr>
        <p:spPr bwMode="auto">
          <a:xfrm>
            <a:off x="4648200" y="4133850"/>
            <a:ext cx="1447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US" altLang="en-US" sz="1600" b="1" u="sng">
                <a:latin typeface="Arial" panose="020B0604020202020204" pitchFamily="34" charset="0"/>
              </a:rPr>
              <a:t>Behavior</a:t>
            </a:r>
            <a:endParaRPr lang="en-US" altLang="en-US" sz="1600" b="1">
              <a:latin typeface="Arial" panose="020B0604020202020204" pitchFamily="34" charset="0"/>
            </a:endParaRPr>
          </a:p>
        </p:txBody>
      </p:sp>
      <p:sp>
        <p:nvSpPr>
          <p:cNvPr id="138253" name="Text Box 13">
            <a:extLst>
              <a:ext uri="{FF2B5EF4-FFF2-40B4-BE49-F238E27FC236}">
                <a16:creationId xmlns:a16="http://schemas.microsoft.com/office/drawing/2014/main" id="{EE04E77C-6E94-4A39-A6E4-119D1F558F7E}"/>
              </a:ext>
            </a:extLst>
          </p:cNvPr>
          <p:cNvSpPr txBox="1">
            <a:spLocks noChangeArrowheads="1"/>
          </p:cNvSpPr>
          <p:nvPr/>
        </p:nvSpPr>
        <p:spPr bwMode="auto">
          <a:xfrm>
            <a:off x="6765925" y="4133850"/>
            <a:ext cx="15128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US" altLang="en-US" sz="1600" b="1" u="sng">
                <a:latin typeface="Arial" panose="020B0604020202020204" pitchFamily="34" charset="0"/>
              </a:rPr>
              <a:t>Consequence</a:t>
            </a:r>
            <a:endParaRPr lang="en-US" altLang="en-US" sz="1600" b="1">
              <a:latin typeface="Arial" panose="020B0604020202020204" pitchFamily="34" charset="0"/>
            </a:endParaRPr>
          </a:p>
        </p:txBody>
      </p:sp>
      <p:sp>
        <p:nvSpPr>
          <p:cNvPr id="43022" name="Text Box 14">
            <a:extLst>
              <a:ext uri="{FF2B5EF4-FFF2-40B4-BE49-F238E27FC236}">
                <a16:creationId xmlns:a16="http://schemas.microsoft.com/office/drawing/2014/main" id="{1C0A3BBA-AE6D-4697-A24D-AA8788413473}"/>
              </a:ext>
            </a:extLst>
          </p:cNvPr>
          <p:cNvSpPr txBox="1">
            <a:spLocks noChangeArrowheads="1"/>
          </p:cNvSpPr>
          <p:nvPr/>
        </p:nvSpPr>
        <p:spPr bwMode="auto">
          <a:xfrm>
            <a:off x="762000" y="4648200"/>
            <a:ext cx="16002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US" altLang="en-US" sz="1600" b="1">
                <a:solidFill>
                  <a:srgbClr val="FF0000"/>
                </a:solidFill>
                <a:latin typeface="Arial" panose="020B0604020202020204" pitchFamily="34" charset="0"/>
              </a:rPr>
              <a:t>Students does not take medication</a:t>
            </a:r>
          </a:p>
        </p:txBody>
      </p:sp>
      <p:sp>
        <p:nvSpPr>
          <p:cNvPr id="124943" name="Text Box 15">
            <a:extLst>
              <a:ext uri="{FF2B5EF4-FFF2-40B4-BE49-F238E27FC236}">
                <a16:creationId xmlns:a16="http://schemas.microsoft.com/office/drawing/2014/main" id="{D218680B-5F37-4C24-B259-99DF7AF089C4}"/>
              </a:ext>
            </a:extLst>
          </p:cNvPr>
          <p:cNvSpPr txBox="1">
            <a:spLocks noChangeArrowheads="1"/>
          </p:cNvSpPr>
          <p:nvPr/>
        </p:nvSpPr>
        <p:spPr bwMode="auto">
          <a:xfrm>
            <a:off x="2819400" y="4660900"/>
            <a:ext cx="12954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US" altLang="en-US" sz="1600" b="1">
                <a:solidFill>
                  <a:srgbClr val="FF0000"/>
                </a:solidFill>
                <a:latin typeface="Arial" panose="020B0604020202020204" pitchFamily="34" charset="0"/>
              </a:rPr>
              <a:t>Other students asked to answer questions</a:t>
            </a:r>
          </a:p>
        </p:txBody>
      </p:sp>
      <p:sp>
        <p:nvSpPr>
          <p:cNvPr id="138256" name="Text Box 16">
            <a:extLst>
              <a:ext uri="{FF2B5EF4-FFF2-40B4-BE49-F238E27FC236}">
                <a16:creationId xmlns:a16="http://schemas.microsoft.com/office/drawing/2014/main" id="{F1F53D26-BB52-40A3-8CB4-7DDA5F199F76}"/>
              </a:ext>
            </a:extLst>
          </p:cNvPr>
          <p:cNvSpPr txBox="1">
            <a:spLocks noChangeArrowheads="1"/>
          </p:cNvSpPr>
          <p:nvPr/>
        </p:nvSpPr>
        <p:spPr bwMode="auto">
          <a:xfrm>
            <a:off x="4505325" y="4572000"/>
            <a:ext cx="18288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US" altLang="en-US" sz="1600" b="1" dirty="0">
                <a:latin typeface="Arial" panose="020B0604020202020204" pitchFamily="34" charset="0"/>
              </a:rPr>
              <a:t>Blurts out responses;  cries</a:t>
            </a:r>
          </a:p>
        </p:txBody>
      </p:sp>
      <p:sp>
        <p:nvSpPr>
          <p:cNvPr id="138257" name="Text Box 18">
            <a:extLst>
              <a:ext uri="{FF2B5EF4-FFF2-40B4-BE49-F238E27FC236}">
                <a16:creationId xmlns:a16="http://schemas.microsoft.com/office/drawing/2014/main" id="{7B1FAFB9-7EF4-4FE0-969F-073E7F18A88F}"/>
              </a:ext>
            </a:extLst>
          </p:cNvPr>
          <p:cNvSpPr txBox="1">
            <a:spLocks noChangeArrowheads="1"/>
          </p:cNvSpPr>
          <p:nvPr/>
        </p:nvSpPr>
        <p:spPr bwMode="auto">
          <a:xfrm>
            <a:off x="457200" y="3733800"/>
            <a:ext cx="3124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50000"/>
              </a:spcBef>
              <a:buFontTx/>
              <a:buNone/>
            </a:pPr>
            <a:r>
              <a:rPr lang="en-US" altLang="en-US" sz="1800" b="1">
                <a:latin typeface="Arial" panose="020B0604020202020204" pitchFamily="34" charset="0"/>
              </a:rPr>
              <a:t>Routine:</a:t>
            </a:r>
          </a:p>
        </p:txBody>
      </p:sp>
      <p:sp>
        <p:nvSpPr>
          <p:cNvPr id="20500" name="Oval 20">
            <a:extLst>
              <a:ext uri="{FF2B5EF4-FFF2-40B4-BE49-F238E27FC236}">
                <a16:creationId xmlns:a16="http://schemas.microsoft.com/office/drawing/2014/main" id="{3D9AD41B-2A69-44D8-B5C2-1F2AE56B2EB5}"/>
              </a:ext>
            </a:extLst>
          </p:cNvPr>
          <p:cNvSpPr>
            <a:spLocks noChangeArrowheads="1"/>
          </p:cNvSpPr>
          <p:nvPr/>
        </p:nvSpPr>
        <p:spPr bwMode="auto">
          <a:xfrm>
            <a:off x="6553200" y="5715000"/>
            <a:ext cx="2100263" cy="457200"/>
          </a:xfrm>
          <a:prstGeom prst="ellipse">
            <a:avLst/>
          </a:prstGeom>
          <a:noFill/>
          <a:ln w="25400">
            <a:solidFill>
              <a:srgbClr val="FF0000"/>
            </a:solidFill>
            <a:round/>
            <a:headEnd/>
            <a:tailEnd/>
          </a:ln>
          <a:effectLst/>
          <a:extLst>
            <a:ext uri="{909E8E84-426E-40dd-AFC4-6F175D3DCCD1}"/>
            <a:ext uri="{AF507438-7753-43e0-B8FC-AC1667EBCBE1}"/>
          </a:extLst>
        </p:spPr>
        <p:txBody>
          <a:bodyPr wrap="none"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endParaRPr lang="en-US" altLang="en-US" sz="2800">
              <a:cs typeface="Arial" panose="020B0604020202020204" pitchFamily="34" charset="0"/>
            </a:endParaRPr>
          </a:p>
        </p:txBody>
      </p:sp>
      <p:sp>
        <p:nvSpPr>
          <p:cNvPr id="138259" name="Text Box 22">
            <a:extLst>
              <a:ext uri="{FF2B5EF4-FFF2-40B4-BE49-F238E27FC236}">
                <a16:creationId xmlns:a16="http://schemas.microsoft.com/office/drawing/2014/main" id="{E6B0A64E-F3A6-4EE1-8663-6E33DEFFDDDA}"/>
              </a:ext>
            </a:extLst>
          </p:cNvPr>
          <p:cNvSpPr txBox="1">
            <a:spLocks noChangeArrowheads="1"/>
          </p:cNvSpPr>
          <p:nvPr/>
        </p:nvSpPr>
        <p:spPr bwMode="auto">
          <a:xfrm>
            <a:off x="1447800" y="3748088"/>
            <a:ext cx="3048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50000"/>
              </a:spcBef>
              <a:buFontTx/>
              <a:buNone/>
            </a:pPr>
            <a:r>
              <a:rPr lang="en-US" altLang="en-US" sz="1800" b="1">
                <a:latin typeface="Arial" panose="020B0604020202020204" pitchFamily="34" charset="0"/>
                <a:cs typeface="Arial" panose="020B0604020202020204" pitchFamily="34" charset="0"/>
              </a:rPr>
              <a:t>Story time </a:t>
            </a:r>
          </a:p>
        </p:txBody>
      </p:sp>
      <p:sp>
        <p:nvSpPr>
          <p:cNvPr id="2" name="TextBox 1">
            <a:extLst>
              <a:ext uri="{FF2B5EF4-FFF2-40B4-BE49-F238E27FC236}">
                <a16:creationId xmlns:a16="http://schemas.microsoft.com/office/drawing/2014/main" id="{EF4F7F92-3E5F-43A6-8F66-CF267FCBB17D}"/>
              </a:ext>
            </a:extLst>
          </p:cNvPr>
          <p:cNvSpPr txBox="1">
            <a:spLocks noChangeArrowheads="1"/>
          </p:cNvSpPr>
          <p:nvPr/>
        </p:nvSpPr>
        <p:spPr bwMode="auto">
          <a:xfrm>
            <a:off x="6781800" y="5715000"/>
            <a:ext cx="18716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1800" b="1">
                <a:solidFill>
                  <a:srgbClr val="FF0000"/>
                </a:solidFill>
                <a:latin typeface="Arial" panose="020B0604020202020204" pitchFamily="34" charset="0"/>
              </a:rPr>
              <a:t>Adult Attention</a:t>
            </a:r>
          </a:p>
        </p:txBody>
      </p:sp>
      <p:sp>
        <p:nvSpPr>
          <p:cNvPr id="138261" name="Slide Number Placeholder 2">
            <a:extLst>
              <a:ext uri="{FF2B5EF4-FFF2-40B4-BE49-F238E27FC236}">
                <a16:creationId xmlns:a16="http://schemas.microsoft.com/office/drawing/2014/main" id="{A262E722-8593-40DB-AFC3-65E5B571CCDD}"/>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E877EA2D-A333-4600-8520-49B8CCB380D3}" type="slidenum">
              <a:rPr lang="en-US" altLang="en-US" sz="1200">
                <a:solidFill>
                  <a:srgbClr val="8D8D8F"/>
                </a:solidFill>
              </a:rPr>
              <a:pPr>
                <a:spcBef>
                  <a:spcPct val="0"/>
                </a:spcBef>
                <a:buFontTx/>
                <a:buNone/>
              </a:pPr>
              <a:t>65</a:t>
            </a:fld>
            <a:endParaRPr lang="en-US" altLang="en-US" sz="1200">
              <a:solidFill>
                <a:srgbClr val="8D8D8F"/>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24943">
                                            <p:txEl>
                                              <p:pRg st="0" end="0"/>
                                            </p:txEl>
                                          </p:spTgt>
                                        </p:tgtEl>
                                        <p:attrNameLst>
                                          <p:attrName>style.visibility</p:attrName>
                                        </p:attrNameLst>
                                      </p:cBhvr>
                                      <p:to>
                                        <p:strVal val="visible"/>
                                      </p:to>
                                    </p:set>
                                    <p:anim calcmode="lin" valueType="num">
                                      <p:cBhvr additive="base">
                                        <p:cTn id="7" dur="500" fill="hold"/>
                                        <p:tgtEl>
                                          <p:spTgt spid="12494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494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500"/>
                                        </p:tgtEl>
                                        <p:attrNameLst>
                                          <p:attrName>style.visibility</p:attrName>
                                        </p:attrNameLst>
                                      </p:cBhvr>
                                      <p:to>
                                        <p:strVal val="visible"/>
                                      </p:to>
                                    </p:set>
                                    <p:anim calcmode="lin" valueType="num">
                                      <p:cBhvr additive="base">
                                        <p:cTn id="13" dur="500" fill="hold"/>
                                        <p:tgtEl>
                                          <p:spTgt spid="20500"/>
                                        </p:tgtEl>
                                        <p:attrNameLst>
                                          <p:attrName>ppt_x</p:attrName>
                                        </p:attrNameLst>
                                      </p:cBhvr>
                                      <p:tavLst>
                                        <p:tav tm="0">
                                          <p:val>
                                            <p:strVal val="#ppt_x"/>
                                          </p:val>
                                        </p:tav>
                                        <p:tav tm="100000">
                                          <p:val>
                                            <p:strVal val="#ppt_x"/>
                                          </p:val>
                                        </p:tav>
                                      </p:tavLst>
                                    </p:anim>
                                    <p:anim calcmode="lin" valueType="num">
                                      <p:cBhvr additive="base">
                                        <p:cTn id="14" dur="500" fill="hold"/>
                                        <p:tgtEl>
                                          <p:spTgt spid="20500"/>
                                        </p:tgtEl>
                                        <p:attrNameLst>
                                          <p:attrName>ppt_y</p:attrName>
                                        </p:attrNameLst>
                                      </p:cBhvr>
                                      <p:tavLst>
                                        <p:tav tm="0">
                                          <p:val>
                                            <p:strVal val="1+#ppt_h/2"/>
                                          </p:val>
                                        </p:tav>
                                        <p:tav tm="100000">
                                          <p:val>
                                            <p:strVal val="#ppt_y"/>
                                          </p:val>
                                        </p:tav>
                                      </p:tavLst>
                                    </p:anim>
                                  </p:childTnLst>
                                </p:cTn>
                              </p:par>
                              <p:par>
                                <p:cTn id="15" presetID="1"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430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22" grpId="0" autoUpdateAnimBg="0"/>
      <p:bldP spid="20500" grpId="0" animBg="1"/>
      <p:bldP spid="2"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Title 1">
            <a:extLst>
              <a:ext uri="{FF2B5EF4-FFF2-40B4-BE49-F238E27FC236}">
                <a16:creationId xmlns:a16="http://schemas.microsoft.com/office/drawing/2014/main" id="{2D3D05BA-8745-43E2-81A3-31E17E94BD0B}"/>
              </a:ext>
            </a:extLst>
          </p:cNvPr>
          <p:cNvSpPr>
            <a:spLocks noGrp="1"/>
          </p:cNvSpPr>
          <p:nvPr>
            <p:ph type="title"/>
          </p:nvPr>
        </p:nvSpPr>
        <p:spPr>
          <a:xfrm>
            <a:off x="457200" y="274638"/>
            <a:ext cx="8229600" cy="957262"/>
          </a:xfrm>
        </p:spPr>
        <p:txBody>
          <a:bodyPr/>
          <a:lstStyle/>
          <a:p>
            <a:pPr eaLnBrk="1" hangingPunct="1"/>
            <a:r>
              <a:rPr lang="en-US" altLang="en-US" b="1"/>
              <a:t>D.A.S.H.</a:t>
            </a:r>
          </a:p>
        </p:txBody>
      </p:sp>
      <p:sp>
        <p:nvSpPr>
          <p:cNvPr id="3" name="Content Placeholder 2">
            <a:extLst>
              <a:ext uri="{FF2B5EF4-FFF2-40B4-BE49-F238E27FC236}">
                <a16:creationId xmlns:a16="http://schemas.microsoft.com/office/drawing/2014/main" id="{87DBD6B2-2202-4A32-9184-CA09FDDAD727}"/>
              </a:ext>
            </a:extLst>
          </p:cNvPr>
          <p:cNvSpPr>
            <a:spLocks noGrp="1"/>
          </p:cNvSpPr>
          <p:nvPr>
            <p:ph idx="1"/>
          </p:nvPr>
        </p:nvSpPr>
        <p:spPr>
          <a:xfrm>
            <a:off x="457200" y="1365250"/>
            <a:ext cx="8413750" cy="5175250"/>
          </a:xfrm>
          <a:ln w="57150">
            <a:solidFill>
              <a:srgbClr val="008000"/>
            </a:solidFill>
          </a:ln>
        </p:spPr>
        <p:txBody>
          <a:bodyPr rtlCol="0">
            <a:normAutofit lnSpcReduction="10000"/>
          </a:bodyPr>
          <a:lstStyle/>
          <a:p>
            <a:pPr eaLnBrk="1" fontAlgn="auto" hangingPunct="1">
              <a:spcAft>
                <a:spcPts val="0"/>
              </a:spcAft>
              <a:buFont typeface="Arial"/>
              <a:buChar char="•"/>
              <a:defRPr/>
            </a:pPr>
            <a:r>
              <a:rPr lang="en-US" sz="4000" b="1" u="sng" dirty="0">
                <a:solidFill>
                  <a:srgbClr val="B60202"/>
                </a:solidFill>
                <a:ea typeface="+mn-ea"/>
                <a:cs typeface="+mn-cs"/>
              </a:rPr>
              <a:t>D</a:t>
            </a:r>
            <a:r>
              <a:rPr lang="en-US" sz="2600" dirty="0">
                <a:ea typeface="+mn-ea"/>
                <a:cs typeface="+mn-cs"/>
              </a:rPr>
              <a:t>efine behavior in </a:t>
            </a:r>
            <a:r>
              <a:rPr lang="en-US" sz="2600" dirty="0">
                <a:solidFill>
                  <a:schemeClr val="tx2">
                    <a:lumMod val="75000"/>
                  </a:schemeClr>
                </a:solidFill>
                <a:ea typeface="+mn-ea"/>
                <a:cs typeface="+mn-cs"/>
              </a:rPr>
              <a:t>observable</a:t>
            </a:r>
            <a:r>
              <a:rPr lang="en-US" sz="2600" dirty="0">
                <a:ea typeface="+mn-ea"/>
                <a:cs typeface="+mn-cs"/>
              </a:rPr>
              <a:t> and </a:t>
            </a:r>
            <a:r>
              <a:rPr lang="en-US" sz="2600" dirty="0">
                <a:solidFill>
                  <a:schemeClr val="tx2">
                    <a:lumMod val="75000"/>
                  </a:schemeClr>
                </a:solidFill>
                <a:ea typeface="+mn-ea"/>
                <a:cs typeface="+mn-cs"/>
              </a:rPr>
              <a:t>measurable</a:t>
            </a:r>
            <a:r>
              <a:rPr lang="en-US" sz="2600" dirty="0">
                <a:ea typeface="+mn-ea"/>
                <a:cs typeface="+mn-cs"/>
              </a:rPr>
              <a:t> terms</a:t>
            </a:r>
          </a:p>
          <a:p>
            <a:pPr eaLnBrk="1" fontAlgn="auto" hangingPunct="1">
              <a:spcAft>
                <a:spcPts val="0"/>
              </a:spcAft>
              <a:buFont typeface="Arial"/>
              <a:buChar char="•"/>
              <a:defRPr/>
            </a:pPr>
            <a:r>
              <a:rPr lang="en-US" sz="4000" b="1" u="sng" dirty="0">
                <a:solidFill>
                  <a:srgbClr val="B60202"/>
                </a:solidFill>
                <a:ea typeface="+mn-ea"/>
                <a:cs typeface="+mn-cs"/>
              </a:rPr>
              <a:t>A</a:t>
            </a:r>
            <a:r>
              <a:rPr lang="en-US" sz="2600" dirty="0">
                <a:ea typeface="+mn-ea"/>
                <a:cs typeface="+mn-cs"/>
              </a:rPr>
              <a:t>sk about behavior by interviewing staff and student</a:t>
            </a:r>
          </a:p>
          <a:p>
            <a:pPr lvl="1" eaLnBrk="1" fontAlgn="auto" hangingPunct="1">
              <a:spcAft>
                <a:spcPts val="0"/>
              </a:spcAft>
              <a:buFont typeface="Arial"/>
              <a:buChar char="•"/>
              <a:defRPr/>
            </a:pPr>
            <a:r>
              <a:rPr lang="en-US" sz="2600" dirty="0">
                <a:ea typeface="+mn-ea"/>
              </a:rPr>
              <a:t>specify routines </a:t>
            </a:r>
            <a:r>
              <a:rPr lang="en-US" sz="2600" dirty="0">
                <a:solidFill>
                  <a:schemeClr val="tx2">
                    <a:lumMod val="75000"/>
                  </a:schemeClr>
                </a:solidFill>
                <a:ea typeface="+mn-ea"/>
              </a:rPr>
              <a:t>where</a:t>
            </a:r>
            <a:r>
              <a:rPr lang="en-US" sz="2600" dirty="0">
                <a:ea typeface="+mn-ea"/>
              </a:rPr>
              <a:t> &amp; </a:t>
            </a:r>
            <a:r>
              <a:rPr lang="en-US" sz="2600" dirty="0">
                <a:solidFill>
                  <a:schemeClr val="tx2">
                    <a:lumMod val="75000"/>
                  </a:schemeClr>
                </a:solidFill>
                <a:ea typeface="+mn-ea"/>
              </a:rPr>
              <a:t>when</a:t>
            </a:r>
            <a:r>
              <a:rPr lang="en-US" sz="2600" dirty="0">
                <a:ea typeface="+mn-ea"/>
              </a:rPr>
              <a:t> behavior occurs</a:t>
            </a:r>
          </a:p>
          <a:p>
            <a:pPr lvl="1" eaLnBrk="1" fontAlgn="auto" hangingPunct="1">
              <a:spcAft>
                <a:spcPts val="0"/>
              </a:spcAft>
              <a:buFont typeface="Arial"/>
              <a:buChar char="•"/>
              <a:defRPr/>
            </a:pPr>
            <a:r>
              <a:rPr lang="en-US" sz="2600" dirty="0">
                <a:ea typeface="+mn-ea"/>
              </a:rPr>
              <a:t>summarize </a:t>
            </a:r>
            <a:r>
              <a:rPr lang="en-US" sz="2600" dirty="0">
                <a:solidFill>
                  <a:schemeClr val="tx2">
                    <a:lumMod val="75000"/>
                  </a:schemeClr>
                </a:solidFill>
                <a:ea typeface="+mn-ea"/>
              </a:rPr>
              <a:t>where</a:t>
            </a:r>
            <a:r>
              <a:rPr lang="en-US" sz="2600" dirty="0">
                <a:ea typeface="+mn-ea"/>
              </a:rPr>
              <a:t>, </a:t>
            </a:r>
            <a:r>
              <a:rPr lang="en-US" sz="2600" dirty="0">
                <a:solidFill>
                  <a:schemeClr val="tx2">
                    <a:lumMod val="75000"/>
                  </a:schemeClr>
                </a:solidFill>
                <a:ea typeface="+mn-ea"/>
              </a:rPr>
              <a:t>when</a:t>
            </a:r>
            <a:r>
              <a:rPr lang="en-US" sz="2600" dirty="0">
                <a:ea typeface="+mn-ea"/>
              </a:rPr>
              <a:t>, and </a:t>
            </a:r>
            <a:r>
              <a:rPr lang="en-US" sz="2600" dirty="0">
                <a:solidFill>
                  <a:schemeClr val="tx2">
                    <a:lumMod val="75000"/>
                  </a:schemeClr>
                </a:solidFill>
                <a:ea typeface="+mn-ea"/>
              </a:rPr>
              <a:t>why</a:t>
            </a:r>
            <a:r>
              <a:rPr lang="en-US" sz="2600" dirty="0">
                <a:ea typeface="+mn-ea"/>
              </a:rPr>
              <a:t> behavior occurs</a:t>
            </a:r>
          </a:p>
          <a:p>
            <a:pPr eaLnBrk="1" fontAlgn="auto" hangingPunct="1">
              <a:spcAft>
                <a:spcPts val="0"/>
              </a:spcAft>
              <a:buFont typeface="Arial"/>
              <a:buChar char="•"/>
              <a:defRPr/>
            </a:pPr>
            <a:r>
              <a:rPr lang="en-US" sz="4000" b="1" u="sng" dirty="0">
                <a:solidFill>
                  <a:srgbClr val="B60202"/>
                </a:solidFill>
                <a:ea typeface="+mn-ea"/>
                <a:cs typeface="+mn-cs"/>
              </a:rPr>
              <a:t>S</a:t>
            </a:r>
            <a:r>
              <a:rPr lang="en-US" sz="2600" dirty="0">
                <a:ea typeface="+mn-ea"/>
                <a:cs typeface="+mn-cs"/>
              </a:rPr>
              <a:t>ee the behavior</a:t>
            </a:r>
          </a:p>
          <a:p>
            <a:pPr lvl="1" eaLnBrk="1" fontAlgn="auto" hangingPunct="1">
              <a:spcAft>
                <a:spcPts val="0"/>
              </a:spcAft>
              <a:buFont typeface="Arial"/>
              <a:buChar char="•"/>
              <a:defRPr/>
            </a:pPr>
            <a:r>
              <a:rPr lang="en-US" sz="2600" dirty="0">
                <a:solidFill>
                  <a:schemeClr val="tx2">
                    <a:lumMod val="75000"/>
                  </a:schemeClr>
                </a:solidFill>
                <a:ea typeface="+mn-ea"/>
              </a:rPr>
              <a:t>observe</a:t>
            </a:r>
            <a:r>
              <a:rPr lang="en-US" sz="2600" dirty="0">
                <a:ea typeface="+mn-ea"/>
              </a:rPr>
              <a:t> the behavior during </a:t>
            </a:r>
            <a:r>
              <a:rPr lang="en-US" sz="2600" dirty="0">
                <a:solidFill>
                  <a:schemeClr val="tx2">
                    <a:lumMod val="75000"/>
                  </a:schemeClr>
                </a:solidFill>
                <a:ea typeface="+mn-ea"/>
              </a:rPr>
              <a:t>routines</a:t>
            </a:r>
            <a:r>
              <a:rPr lang="en-US" sz="2600" dirty="0">
                <a:ea typeface="+mn-ea"/>
              </a:rPr>
              <a:t> specified to verify summary from interviews</a:t>
            </a:r>
          </a:p>
          <a:p>
            <a:pPr eaLnBrk="1" fontAlgn="auto" hangingPunct="1">
              <a:spcAft>
                <a:spcPts val="0"/>
              </a:spcAft>
              <a:buFont typeface="Arial"/>
              <a:buChar char="•"/>
              <a:defRPr/>
            </a:pPr>
            <a:r>
              <a:rPr lang="en-US" sz="4000" b="1" u="sng" dirty="0">
                <a:solidFill>
                  <a:srgbClr val="B60202"/>
                </a:solidFill>
                <a:ea typeface="+mn-ea"/>
                <a:cs typeface="+mn-cs"/>
              </a:rPr>
              <a:t>H</a:t>
            </a:r>
            <a:r>
              <a:rPr lang="en-US" sz="2600" dirty="0">
                <a:ea typeface="+mn-ea"/>
                <a:cs typeface="+mn-cs"/>
              </a:rPr>
              <a:t>ypothesize</a:t>
            </a:r>
          </a:p>
          <a:p>
            <a:pPr lvl="1" eaLnBrk="1" fontAlgn="auto" hangingPunct="1">
              <a:spcAft>
                <a:spcPts val="0"/>
              </a:spcAft>
              <a:buFont typeface="Arial"/>
              <a:buChar char="•"/>
              <a:defRPr/>
            </a:pPr>
            <a:r>
              <a:rPr lang="en-US" sz="2600" dirty="0">
                <a:ea typeface="+mn-ea"/>
              </a:rPr>
              <a:t>a final summary of </a:t>
            </a:r>
            <a:r>
              <a:rPr lang="en-US" sz="2600" dirty="0">
                <a:solidFill>
                  <a:srgbClr val="B60202"/>
                </a:solidFill>
                <a:ea typeface="+mn-ea"/>
              </a:rPr>
              <a:t>where</a:t>
            </a:r>
            <a:r>
              <a:rPr lang="en-US" sz="2600" dirty="0">
                <a:ea typeface="+mn-ea"/>
              </a:rPr>
              <a:t>, </a:t>
            </a:r>
            <a:r>
              <a:rPr lang="en-US" sz="2600" dirty="0">
                <a:solidFill>
                  <a:srgbClr val="B60202"/>
                </a:solidFill>
                <a:ea typeface="+mn-ea"/>
              </a:rPr>
              <a:t>when</a:t>
            </a:r>
            <a:r>
              <a:rPr lang="en-US" sz="2600" dirty="0">
                <a:ea typeface="+mn-ea"/>
              </a:rPr>
              <a:t>, and </a:t>
            </a:r>
            <a:r>
              <a:rPr lang="en-US" sz="2600" dirty="0">
                <a:solidFill>
                  <a:srgbClr val="B60202"/>
                </a:solidFill>
                <a:ea typeface="+mn-ea"/>
              </a:rPr>
              <a:t>why</a:t>
            </a:r>
            <a:r>
              <a:rPr lang="en-US" sz="2600" dirty="0">
                <a:ea typeface="+mn-ea"/>
              </a:rPr>
              <a:t> behaviors occur</a:t>
            </a:r>
          </a:p>
        </p:txBody>
      </p:sp>
      <p:cxnSp>
        <p:nvCxnSpPr>
          <p:cNvPr id="5" name="Straight Connector 4">
            <a:extLst>
              <a:ext uri="{FF2B5EF4-FFF2-40B4-BE49-F238E27FC236}">
                <a16:creationId xmlns:a16="http://schemas.microsoft.com/office/drawing/2014/main" id="{DEB859A3-14CD-432A-BADA-42DC2CD4B91C}"/>
              </a:ext>
            </a:extLst>
          </p:cNvPr>
          <p:cNvCxnSpPr>
            <a:cxnSpLocks noChangeShapeType="1"/>
          </p:cNvCxnSpPr>
          <p:nvPr/>
        </p:nvCxnSpPr>
        <p:spPr bwMode="auto">
          <a:xfrm>
            <a:off x="3279775" y="1100138"/>
            <a:ext cx="2520950" cy="0"/>
          </a:xfrm>
          <a:prstGeom prst="line">
            <a:avLst/>
          </a:prstGeom>
          <a:noFill/>
          <a:ln w="57150">
            <a:solidFill>
              <a:srgbClr val="00630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40292" name="Slide Number Placeholder 1">
            <a:extLst>
              <a:ext uri="{FF2B5EF4-FFF2-40B4-BE49-F238E27FC236}">
                <a16:creationId xmlns:a16="http://schemas.microsoft.com/office/drawing/2014/main" id="{1CC5FEC9-4B89-483B-A267-6BCAA0E7FC6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12A9B4A6-2FF1-4FD8-B25E-5BFE6A66F120}" type="slidenum">
              <a:rPr lang="en-US" altLang="en-US" sz="1200">
                <a:solidFill>
                  <a:srgbClr val="8D8D8F"/>
                </a:solidFill>
              </a:rPr>
              <a:pPr>
                <a:spcBef>
                  <a:spcPct val="0"/>
                </a:spcBef>
                <a:buFontTx/>
                <a:buNone/>
              </a:pPr>
              <a:t>66</a:t>
            </a:fld>
            <a:endParaRPr lang="en-US" altLang="en-US" sz="1200">
              <a:solidFill>
                <a:srgbClr val="8D8D8F"/>
              </a:solidFill>
            </a:endParaRPr>
          </a:p>
        </p:txBody>
      </p:sp>
      <p:sp>
        <p:nvSpPr>
          <p:cNvPr id="7" name="Down Arrow 6">
            <a:extLst>
              <a:ext uri="{FF2B5EF4-FFF2-40B4-BE49-F238E27FC236}">
                <a16:creationId xmlns:a16="http://schemas.microsoft.com/office/drawing/2014/main" id="{CAE43F3F-9368-4599-A90E-74500442DBA7}"/>
              </a:ext>
            </a:extLst>
          </p:cNvPr>
          <p:cNvSpPr>
            <a:spLocks noChangeArrowheads="1"/>
          </p:cNvSpPr>
          <p:nvPr/>
        </p:nvSpPr>
        <p:spPr bwMode="auto">
          <a:xfrm rot="1524153">
            <a:off x="1425575" y="306388"/>
            <a:ext cx="644525" cy="3370262"/>
          </a:xfrm>
          <a:prstGeom prst="downArrow">
            <a:avLst>
              <a:gd name="adj1" fmla="val 50000"/>
              <a:gd name="adj2" fmla="val 49991"/>
            </a:avLst>
          </a:prstGeom>
          <a:solidFill>
            <a:srgbClr val="008000"/>
          </a:solidFill>
          <a:ln w="9525">
            <a:solidFill>
              <a:srgbClr val="FFC500"/>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endParaRPr lang="en-US" altLang="en-US" sz="1800">
              <a:solidFill>
                <a:srgbClr val="FFFFFF"/>
              </a:solidFill>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Title 3">
            <a:extLst>
              <a:ext uri="{FF2B5EF4-FFF2-40B4-BE49-F238E27FC236}">
                <a16:creationId xmlns:a16="http://schemas.microsoft.com/office/drawing/2014/main" id="{09FF9D4E-40B8-46B0-A364-6C47DC2790A9}"/>
              </a:ext>
            </a:extLst>
          </p:cNvPr>
          <p:cNvSpPr>
            <a:spLocks noGrp="1"/>
          </p:cNvSpPr>
          <p:nvPr>
            <p:ph type="title"/>
          </p:nvPr>
        </p:nvSpPr>
        <p:spPr>
          <a:xfrm>
            <a:off x="322263" y="1004888"/>
            <a:ext cx="8455025" cy="4664075"/>
          </a:xfrm>
        </p:spPr>
        <p:txBody>
          <a:bodyPr/>
          <a:lstStyle/>
          <a:p>
            <a:pPr eaLnBrk="1" hangingPunct="1"/>
            <a:r>
              <a:rPr lang="en-US" altLang="en-US" sz="6600" b="1" u="sng">
                <a:solidFill>
                  <a:srgbClr val="B60202"/>
                </a:solidFill>
              </a:rPr>
              <a:t>S</a:t>
            </a:r>
            <a:r>
              <a:rPr lang="en-US" altLang="en-US" b="1">
                <a:solidFill>
                  <a:srgbClr val="B60202"/>
                </a:solidFill>
              </a:rPr>
              <a:t>eeing</a:t>
            </a:r>
            <a:br>
              <a:rPr lang="en-US" altLang="en-US" b="1">
                <a:solidFill>
                  <a:srgbClr val="B60202"/>
                </a:solidFill>
              </a:rPr>
            </a:br>
            <a:r>
              <a:rPr lang="en-US" altLang="en-US" b="1">
                <a:solidFill>
                  <a:srgbClr val="B60202"/>
                </a:solidFill>
              </a:rPr>
              <a:t>or observing the behavior</a:t>
            </a:r>
            <a:br>
              <a:rPr lang="en-US" altLang="en-US" b="1">
                <a:solidFill>
                  <a:srgbClr val="B60202"/>
                </a:solidFill>
              </a:rPr>
            </a:br>
            <a:r>
              <a:rPr lang="en-US" altLang="en-US" b="1">
                <a:solidFill>
                  <a:srgbClr val="B60202"/>
                </a:solidFill>
              </a:rPr>
              <a:t>to verify summary from interviews</a:t>
            </a:r>
            <a:endParaRPr lang="en-US" altLang="en-US"/>
          </a:p>
        </p:txBody>
      </p:sp>
      <p:sp>
        <p:nvSpPr>
          <p:cNvPr id="142338" name="Slide Number Placeholder 1">
            <a:extLst>
              <a:ext uri="{FF2B5EF4-FFF2-40B4-BE49-F238E27FC236}">
                <a16:creationId xmlns:a16="http://schemas.microsoft.com/office/drawing/2014/main" id="{5B1BC1FA-CEA7-4C46-A7B4-79CCD8C08A8D}"/>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F52216BF-23F9-4D52-94B7-5E66FA613432}" type="slidenum">
              <a:rPr lang="en-US" altLang="en-US" sz="1200">
                <a:solidFill>
                  <a:srgbClr val="8D8D8F"/>
                </a:solidFill>
              </a:rPr>
              <a:pPr>
                <a:spcBef>
                  <a:spcPct val="0"/>
                </a:spcBef>
                <a:buFontTx/>
                <a:buNone/>
              </a:pPr>
              <a:t>67</a:t>
            </a:fld>
            <a:endParaRPr lang="en-US" altLang="en-US" sz="1200">
              <a:solidFill>
                <a:srgbClr val="8D8D8F"/>
              </a:solidFill>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Title 1">
            <a:extLst>
              <a:ext uri="{FF2B5EF4-FFF2-40B4-BE49-F238E27FC236}">
                <a16:creationId xmlns:a16="http://schemas.microsoft.com/office/drawing/2014/main" id="{CF957B86-30AF-46A3-9816-ED38A07C3E90}"/>
              </a:ext>
            </a:extLst>
          </p:cNvPr>
          <p:cNvSpPr>
            <a:spLocks noGrp="1"/>
          </p:cNvSpPr>
          <p:nvPr>
            <p:ph type="title"/>
          </p:nvPr>
        </p:nvSpPr>
        <p:spPr/>
        <p:txBody>
          <a:bodyPr/>
          <a:lstStyle/>
          <a:p>
            <a:pPr eaLnBrk="1" hangingPunct="1"/>
            <a:r>
              <a:rPr lang="en-US" altLang="en-US" b="1"/>
              <a:t>ABC Observation</a:t>
            </a:r>
          </a:p>
        </p:txBody>
      </p:sp>
      <p:sp>
        <p:nvSpPr>
          <p:cNvPr id="144386" name="Content Placeholder 2">
            <a:extLst>
              <a:ext uri="{FF2B5EF4-FFF2-40B4-BE49-F238E27FC236}">
                <a16:creationId xmlns:a16="http://schemas.microsoft.com/office/drawing/2014/main" id="{378CFFF6-3270-4283-A5AA-52F1F53BAD22}"/>
              </a:ext>
            </a:extLst>
          </p:cNvPr>
          <p:cNvSpPr>
            <a:spLocks noGrp="1"/>
          </p:cNvSpPr>
          <p:nvPr>
            <p:ph idx="1"/>
          </p:nvPr>
        </p:nvSpPr>
        <p:spPr>
          <a:xfrm>
            <a:off x="457200" y="1457565"/>
            <a:ext cx="8229600" cy="4994275"/>
          </a:xfrm>
        </p:spPr>
        <p:txBody>
          <a:bodyPr/>
          <a:lstStyle/>
          <a:p>
            <a:pPr eaLnBrk="1" hangingPunct="1">
              <a:buFontTx/>
              <a:buChar char="•"/>
            </a:pPr>
            <a:r>
              <a:rPr lang="en-US" altLang="en-US" sz="2800" dirty="0"/>
              <a:t>Observe the student in the routines identified during the interview</a:t>
            </a:r>
          </a:p>
          <a:p>
            <a:pPr eaLnBrk="1" hangingPunct="1">
              <a:buFont typeface="Arial" panose="020B0604020202020204" pitchFamily="34" charset="0"/>
              <a:buNone/>
            </a:pPr>
            <a:endParaRPr lang="en-US" altLang="en-US" sz="1000" dirty="0"/>
          </a:p>
          <a:p>
            <a:pPr eaLnBrk="1" hangingPunct="1">
              <a:buFontTx/>
              <a:buChar char="•"/>
            </a:pPr>
            <a:r>
              <a:rPr lang="en-US" altLang="en-US" sz="2800" dirty="0"/>
              <a:t>Confirm accuracy of summary of behavior from interview</a:t>
            </a:r>
          </a:p>
          <a:p>
            <a:pPr eaLnBrk="1" hangingPunct="1">
              <a:buFont typeface="Arial" panose="020B0604020202020204" pitchFamily="34" charset="0"/>
              <a:buNone/>
            </a:pPr>
            <a:endParaRPr lang="en-US" altLang="en-US" sz="1000" dirty="0"/>
          </a:p>
          <a:p>
            <a:pPr eaLnBrk="1" hangingPunct="1">
              <a:buFontTx/>
              <a:buChar char="•"/>
            </a:pPr>
            <a:r>
              <a:rPr lang="en-US" altLang="en-US" sz="2800" dirty="0"/>
              <a:t>Identify antecedents and outcomes that the team may have overlooked</a:t>
            </a:r>
          </a:p>
          <a:p>
            <a:pPr eaLnBrk="1" hangingPunct="1">
              <a:buFont typeface="Arial" panose="020B0604020202020204" pitchFamily="34" charset="0"/>
              <a:buNone/>
            </a:pPr>
            <a:endParaRPr lang="en-US" altLang="en-US" sz="1000" dirty="0"/>
          </a:p>
          <a:p>
            <a:pPr eaLnBrk="1" hangingPunct="1">
              <a:buFontTx/>
              <a:buChar char="•"/>
            </a:pPr>
            <a:r>
              <a:rPr lang="en-US" altLang="en-US" sz="2800" dirty="0"/>
              <a:t>Verify the hypothesis for the function of the behavior</a:t>
            </a:r>
          </a:p>
          <a:p>
            <a:pPr eaLnBrk="1" hangingPunct="1">
              <a:buFont typeface="Arial" panose="020B0604020202020204" pitchFamily="34" charset="0"/>
              <a:buNone/>
            </a:pPr>
            <a:endParaRPr lang="en-US" altLang="en-US" sz="1000" dirty="0"/>
          </a:p>
          <a:p>
            <a:pPr eaLnBrk="1" hangingPunct="1">
              <a:buFontTx/>
              <a:buChar char="•"/>
            </a:pPr>
            <a:r>
              <a:rPr lang="en-US" altLang="en-US" sz="2800" dirty="0"/>
              <a:t>Develop the most accurate summary statement </a:t>
            </a:r>
          </a:p>
        </p:txBody>
      </p:sp>
      <p:sp>
        <p:nvSpPr>
          <p:cNvPr id="144387" name="Slide Number Placeholder 1">
            <a:extLst>
              <a:ext uri="{FF2B5EF4-FFF2-40B4-BE49-F238E27FC236}">
                <a16:creationId xmlns:a16="http://schemas.microsoft.com/office/drawing/2014/main" id="{9566249B-3ED3-4BC2-B7C2-31890FB4874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63825F7C-1D88-4594-83B0-8B6A0761F044}" type="slidenum">
              <a:rPr lang="en-US" altLang="en-US" sz="1200">
                <a:solidFill>
                  <a:srgbClr val="8D8D8F"/>
                </a:solidFill>
              </a:rPr>
              <a:pPr>
                <a:spcBef>
                  <a:spcPct val="0"/>
                </a:spcBef>
                <a:buFontTx/>
                <a:buNone/>
              </a:pPr>
              <a:t>68</a:t>
            </a:fld>
            <a:endParaRPr lang="en-US" altLang="en-US" sz="1200">
              <a:solidFill>
                <a:srgbClr val="8D8D8F"/>
              </a:solidFill>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Title 1">
            <a:extLst>
              <a:ext uri="{FF2B5EF4-FFF2-40B4-BE49-F238E27FC236}">
                <a16:creationId xmlns:a16="http://schemas.microsoft.com/office/drawing/2014/main" id="{749F0A76-00E0-4359-ABB2-BE9CD2A85FCB}"/>
              </a:ext>
            </a:extLst>
          </p:cNvPr>
          <p:cNvSpPr>
            <a:spLocks noGrp="1"/>
          </p:cNvSpPr>
          <p:nvPr>
            <p:ph type="title"/>
          </p:nvPr>
        </p:nvSpPr>
        <p:spPr>
          <a:xfrm>
            <a:off x="457200" y="274638"/>
            <a:ext cx="8229600" cy="425450"/>
          </a:xfrm>
        </p:spPr>
        <p:txBody>
          <a:bodyPr/>
          <a:lstStyle/>
          <a:p>
            <a:r>
              <a:rPr lang="en-US" altLang="en-US" u="sng" dirty="0"/>
              <a:t>A-B-C Chart for Behavior</a:t>
            </a:r>
          </a:p>
        </p:txBody>
      </p:sp>
      <p:sp>
        <p:nvSpPr>
          <p:cNvPr id="148482" name="Slide Number Placeholder 3">
            <a:extLst>
              <a:ext uri="{FF2B5EF4-FFF2-40B4-BE49-F238E27FC236}">
                <a16:creationId xmlns:a16="http://schemas.microsoft.com/office/drawing/2014/main" id="{D8432F06-AD0E-45AE-B45F-79074130F2E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C3CFDD1A-021F-4848-8CE2-CEF31BA391EF}" type="slidenum">
              <a:rPr lang="en-US" altLang="en-US" sz="1200">
                <a:solidFill>
                  <a:srgbClr val="8D8D8F"/>
                </a:solidFill>
              </a:rPr>
              <a:pPr>
                <a:spcBef>
                  <a:spcPct val="0"/>
                </a:spcBef>
                <a:buFontTx/>
                <a:buNone/>
              </a:pPr>
              <a:t>69</a:t>
            </a:fld>
            <a:endParaRPr lang="en-US" altLang="en-US" sz="1200">
              <a:solidFill>
                <a:srgbClr val="8D8D8F"/>
              </a:solidFill>
            </a:endParaRPr>
          </a:p>
        </p:txBody>
      </p:sp>
      <p:graphicFrame>
        <p:nvGraphicFramePr>
          <p:cNvPr id="12" name="Content Placeholder 11">
            <a:extLst>
              <a:ext uri="{FF2B5EF4-FFF2-40B4-BE49-F238E27FC236}">
                <a16:creationId xmlns:a16="http://schemas.microsoft.com/office/drawing/2014/main" id="{9E1812C4-DA58-474B-A5CB-36A571814EDC}"/>
              </a:ext>
            </a:extLst>
          </p:cNvPr>
          <p:cNvGraphicFramePr>
            <a:graphicFrameLocks noGrp="1"/>
          </p:cNvGraphicFramePr>
          <p:nvPr>
            <p:ph idx="1"/>
            <p:extLst>
              <p:ext uri="{D42A27DB-BD31-4B8C-83A1-F6EECF244321}">
                <p14:modId xmlns:p14="http://schemas.microsoft.com/office/powerpoint/2010/main" val="2007141371"/>
              </p:ext>
            </p:extLst>
          </p:nvPr>
        </p:nvGraphicFramePr>
        <p:xfrm>
          <a:off x="428625" y="1928813"/>
          <a:ext cx="8258175" cy="4427538"/>
        </p:xfrm>
        <a:graphic>
          <a:graphicData uri="http://schemas.openxmlformats.org/drawingml/2006/table">
            <a:tbl>
              <a:tblPr/>
              <a:tblGrid>
                <a:gridCol w="1808163">
                  <a:extLst>
                    <a:ext uri="{9D8B030D-6E8A-4147-A177-3AD203B41FA5}">
                      <a16:colId xmlns:a16="http://schemas.microsoft.com/office/drawing/2014/main" val="4180102536"/>
                    </a:ext>
                  </a:extLst>
                </a:gridCol>
                <a:gridCol w="1304925">
                  <a:extLst>
                    <a:ext uri="{9D8B030D-6E8A-4147-A177-3AD203B41FA5}">
                      <a16:colId xmlns:a16="http://schemas.microsoft.com/office/drawing/2014/main" val="3068858991"/>
                    </a:ext>
                  </a:extLst>
                </a:gridCol>
                <a:gridCol w="2149475">
                  <a:extLst>
                    <a:ext uri="{9D8B030D-6E8A-4147-A177-3AD203B41FA5}">
                      <a16:colId xmlns:a16="http://schemas.microsoft.com/office/drawing/2014/main" val="3485339453"/>
                    </a:ext>
                  </a:extLst>
                </a:gridCol>
                <a:gridCol w="1611312">
                  <a:extLst>
                    <a:ext uri="{9D8B030D-6E8A-4147-A177-3AD203B41FA5}">
                      <a16:colId xmlns:a16="http://schemas.microsoft.com/office/drawing/2014/main" val="2604746199"/>
                    </a:ext>
                  </a:extLst>
                </a:gridCol>
                <a:gridCol w="1384300">
                  <a:extLst>
                    <a:ext uri="{9D8B030D-6E8A-4147-A177-3AD203B41FA5}">
                      <a16:colId xmlns:a16="http://schemas.microsoft.com/office/drawing/2014/main" val="310976551"/>
                    </a:ext>
                  </a:extLst>
                </a:gridCol>
              </a:tblGrid>
              <a:tr h="1181100">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a:ln>
                            <a:noFill/>
                          </a:ln>
                          <a:solidFill>
                            <a:schemeClr val="tx1"/>
                          </a:solidFill>
                          <a:effectLst/>
                          <a:latin typeface="Book Antiqua" panose="02040602050305030304" pitchFamily="18" charset="0"/>
                          <a:ea typeface="MS PGothic" panose="020B0600070205080204" pitchFamily="34" charset="-128"/>
                        </a:rPr>
                        <a:t>What happened just before the behavior?</a:t>
                      </a:r>
                      <a:endParaRPr kumimoji="0" lang="en-US" altLang="en-US" sz="1600" b="0" i="0" u="none" strike="noStrike" cap="none" normalizeH="0" baseline="0">
                        <a:ln>
                          <a:noFill/>
                        </a:ln>
                        <a:solidFill>
                          <a:schemeClr val="tx1"/>
                        </a:solidFill>
                        <a:effectLst/>
                        <a:latin typeface="Book Antiqua" panose="02040602050305030304" pitchFamily="18" charset="0"/>
                        <a:ea typeface="MS PGothic" panose="020B0600070205080204" pitchFamily="34" charset="-128"/>
                      </a:endParaRPr>
                    </a:p>
                  </a:txBody>
                  <a:tcPr marL="68577" marR="6857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a:ln>
                            <a:noFill/>
                          </a:ln>
                          <a:solidFill>
                            <a:schemeClr val="tx1"/>
                          </a:solidFill>
                          <a:effectLst/>
                          <a:latin typeface="Book Antiqua" panose="02040602050305030304" pitchFamily="18" charset="0"/>
                          <a:ea typeface="MS PGothic" panose="020B0600070205080204" pitchFamily="34" charset="-128"/>
                        </a:rPr>
                        <a:t>  Behavior</a:t>
                      </a:r>
                      <a:endParaRPr kumimoji="0" lang="en-US" altLang="en-US" sz="1600" b="0" i="0" u="none" strike="noStrike" cap="none" normalizeH="0" baseline="0" dirty="0">
                        <a:ln>
                          <a:noFill/>
                        </a:ln>
                        <a:solidFill>
                          <a:schemeClr val="tx1"/>
                        </a:solidFill>
                        <a:effectLst/>
                        <a:latin typeface="Book Antiqua" panose="02040602050305030304" pitchFamily="18" charset="0"/>
                        <a:ea typeface="MS PGothic" panose="020B0600070205080204" pitchFamily="34" charset="-128"/>
                      </a:endParaRPr>
                    </a:p>
                  </a:txBody>
                  <a:tcPr marL="68577" marR="6857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a:ln>
                            <a:noFill/>
                          </a:ln>
                          <a:solidFill>
                            <a:schemeClr val="tx1"/>
                          </a:solidFill>
                          <a:effectLst/>
                          <a:latin typeface="Book Antiqua" panose="02040602050305030304" pitchFamily="18" charset="0"/>
                          <a:ea typeface="MS PGothic" panose="020B0600070205080204" pitchFamily="34" charset="-128"/>
                        </a:rPr>
                        <a:t>What was student trying to get?</a:t>
                      </a:r>
                      <a:endParaRPr kumimoji="0" lang="en-US" altLang="en-US" sz="1600" b="0" i="0" u="none" strike="noStrike" cap="none" normalizeH="0" baseline="0">
                        <a:ln>
                          <a:noFill/>
                        </a:ln>
                        <a:solidFill>
                          <a:schemeClr val="tx1"/>
                        </a:solidFill>
                        <a:effectLst/>
                        <a:latin typeface="Book Antiqua" panose="02040602050305030304" pitchFamily="18" charset="0"/>
                        <a:ea typeface="MS PGothic" panose="020B0600070205080204" pitchFamily="34" charset="-128"/>
                      </a:endParaRPr>
                    </a:p>
                  </a:txBody>
                  <a:tcPr marL="68577" marR="6857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a:ln>
                            <a:noFill/>
                          </a:ln>
                          <a:solidFill>
                            <a:schemeClr val="tx1"/>
                          </a:solidFill>
                          <a:effectLst/>
                          <a:latin typeface="Book Antiqua" panose="02040602050305030304" pitchFamily="18" charset="0"/>
                          <a:ea typeface="MS PGothic" panose="020B0600070205080204" pitchFamily="34" charset="-128"/>
                        </a:rPr>
                        <a:t>What did staff (incl. you) do after?</a:t>
                      </a:r>
                      <a:endParaRPr kumimoji="0" lang="en-US" altLang="en-US" sz="1600" b="0" i="0" u="none" strike="noStrike" cap="none" normalizeH="0" baseline="0">
                        <a:ln>
                          <a:noFill/>
                        </a:ln>
                        <a:solidFill>
                          <a:schemeClr val="tx1"/>
                        </a:solidFill>
                        <a:effectLst/>
                        <a:latin typeface="Book Antiqua" panose="02040602050305030304" pitchFamily="18" charset="0"/>
                        <a:ea typeface="MS PGothic" panose="020B0600070205080204" pitchFamily="34" charset="-128"/>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a:ln>
                            <a:noFill/>
                          </a:ln>
                          <a:solidFill>
                            <a:schemeClr val="tx1"/>
                          </a:solidFill>
                          <a:effectLst/>
                          <a:latin typeface="Book Antiqua" panose="02040602050305030304" pitchFamily="18" charset="0"/>
                          <a:ea typeface="MS PGothic" panose="020B0600070205080204" pitchFamily="34" charset="-128"/>
                        </a:rPr>
                        <a:t> </a:t>
                      </a:r>
                      <a:endParaRPr kumimoji="0" lang="en-US" altLang="en-US" sz="1600" b="0" i="0" u="none" strike="noStrike" cap="none" normalizeH="0" baseline="0">
                        <a:ln>
                          <a:noFill/>
                        </a:ln>
                        <a:solidFill>
                          <a:schemeClr val="tx1"/>
                        </a:solidFill>
                        <a:effectLst/>
                        <a:latin typeface="Book Antiqua" panose="02040602050305030304" pitchFamily="18" charset="0"/>
                        <a:ea typeface="MS PGothic" panose="020B0600070205080204" pitchFamily="34" charset="-128"/>
                      </a:endParaRPr>
                    </a:p>
                  </a:txBody>
                  <a:tcPr marL="68577" marR="6857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a:ln>
                            <a:noFill/>
                          </a:ln>
                          <a:solidFill>
                            <a:schemeClr val="tx1"/>
                          </a:solidFill>
                          <a:effectLst/>
                          <a:latin typeface="Book Antiqua" panose="02040602050305030304" pitchFamily="18" charset="0"/>
                          <a:ea typeface="MS PGothic" panose="020B0600070205080204" pitchFamily="34" charset="-128"/>
                        </a:rPr>
                        <a:t>How did student respond?</a:t>
                      </a:r>
                      <a:endParaRPr kumimoji="0" lang="en-US" altLang="en-US" sz="1600" b="0" i="0" u="none" strike="noStrike" cap="none" normalizeH="0" baseline="0">
                        <a:ln>
                          <a:noFill/>
                        </a:ln>
                        <a:solidFill>
                          <a:schemeClr val="tx1"/>
                        </a:solidFill>
                        <a:effectLst/>
                        <a:latin typeface="Book Antiqua" panose="02040602050305030304" pitchFamily="18" charset="0"/>
                        <a:ea typeface="MS PGothic" panose="020B0600070205080204" pitchFamily="34" charset="-128"/>
                      </a:endParaRPr>
                    </a:p>
                  </a:txBody>
                  <a:tcPr marL="68577" marR="6857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82750339"/>
                  </a:ext>
                </a:extLst>
              </a:tr>
              <a:tr h="3246438">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chemeClr val="tx1"/>
                          </a:solidFill>
                          <a:effectLst/>
                          <a:latin typeface="Book Antiqua" panose="02040602050305030304" pitchFamily="18" charset="0"/>
                          <a:ea typeface="MS PGothic" panose="020B0600070205080204" pitchFamily="34" charset="-128"/>
                        </a:rPr>
                        <a:t> </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chemeClr val="tx1"/>
                          </a:solidFill>
                          <a:effectLst/>
                          <a:latin typeface="Book Antiqua" panose="02040602050305030304" pitchFamily="18" charset="0"/>
                          <a:ea typeface="MS PGothic" panose="020B0600070205080204" pitchFamily="34" charset="-128"/>
                        </a:rPr>
                        <a:t> </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chemeClr val="tx1"/>
                          </a:solidFill>
                          <a:effectLst/>
                          <a:latin typeface="Book Antiqua" panose="02040602050305030304" pitchFamily="18" charset="0"/>
                          <a:ea typeface="MS PGothic" panose="020B0600070205080204" pitchFamily="34" charset="-128"/>
                        </a:rPr>
                        <a:t> </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chemeClr val="tx1"/>
                          </a:solidFill>
                          <a:effectLst/>
                          <a:latin typeface="Book Antiqua" panose="02040602050305030304" pitchFamily="18" charset="0"/>
                          <a:ea typeface="MS PGothic" panose="020B0600070205080204" pitchFamily="34" charset="-128"/>
                        </a:rPr>
                        <a:t> </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chemeClr val="tx1"/>
                          </a:solidFill>
                          <a:effectLst/>
                          <a:latin typeface="Book Antiqua" panose="02040602050305030304" pitchFamily="18" charset="0"/>
                          <a:ea typeface="MS PGothic" panose="020B0600070205080204" pitchFamily="34" charset="-128"/>
                        </a:rPr>
                        <a:t> </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chemeClr val="tx1"/>
                          </a:solidFill>
                          <a:effectLst/>
                          <a:latin typeface="Book Antiqua" panose="02040602050305030304" pitchFamily="18" charset="0"/>
                          <a:ea typeface="MS PGothic" panose="020B0600070205080204" pitchFamily="34" charset="-128"/>
                        </a:rPr>
                        <a:t> </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chemeClr val="tx1"/>
                          </a:solidFill>
                          <a:effectLst/>
                          <a:latin typeface="Book Antiqua" panose="02040602050305030304" pitchFamily="18" charset="0"/>
                          <a:ea typeface="MS PGothic" panose="020B0600070205080204" pitchFamily="34" charset="-128"/>
                        </a:rPr>
                        <a:t> </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chemeClr val="tx1"/>
                          </a:solidFill>
                          <a:effectLst/>
                          <a:latin typeface="Book Antiqua" panose="02040602050305030304" pitchFamily="18" charset="0"/>
                          <a:ea typeface="MS PGothic" panose="020B0600070205080204" pitchFamily="34" charset="-128"/>
                        </a:rPr>
                        <a:t> </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chemeClr val="tx1"/>
                          </a:solidFill>
                          <a:effectLst/>
                          <a:latin typeface="Book Antiqua" panose="02040602050305030304" pitchFamily="18" charset="0"/>
                          <a:ea typeface="MS PGothic" panose="020B0600070205080204" pitchFamily="34" charset="-128"/>
                        </a:rPr>
                        <a:t> </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chemeClr val="tx1"/>
                          </a:solidFill>
                          <a:effectLst/>
                          <a:latin typeface="Book Antiqua" panose="02040602050305030304" pitchFamily="18" charset="0"/>
                          <a:ea typeface="MS PGothic" panose="020B0600070205080204" pitchFamily="34" charset="-128"/>
                        </a:rPr>
                        <a:t> </a:t>
                      </a:r>
                    </a:p>
                  </a:txBody>
                  <a:tcPr marL="68577" marR="6857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chemeClr val="tx1"/>
                          </a:solidFill>
                          <a:effectLst/>
                          <a:latin typeface="Book Antiqua" panose="02040602050305030304" pitchFamily="18" charset="0"/>
                          <a:ea typeface="MS PGothic" panose="020B0600070205080204" pitchFamily="34" charset="-128"/>
                        </a:rPr>
                        <a:t> </a:t>
                      </a:r>
                    </a:p>
                  </a:txBody>
                  <a:tcPr marL="68577" marR="6857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chemeClr val="tx1"/>
                          </a:solidFill>
                          <a:effectLst/>
                          <a:latin typeface="Times New Roman" panose="02020603050405020304" pitchFamily="18" charset="0"/>
                          <a:ea typeface="MS PGothic" panose="020B0600070205080204" pitchFamily="34" charset="-128"/>
                        </a:rPr>
                        <a:t>__ </a:t>
                      </a:r>
                      <a:r>
                        <a:rPr kumimoji="0" lang="en-US" altLang="en-US" sz="1600" b="0" i="0" u="none" strike="noStrike" cap="none" normalizeH="0" baseline="0">
                          <a:ln>
                            <a:noFill/>
                          </a:ln>
                          <a:solidFill>
                            <a:schemeClr val="tx1"/>
                          </a:solidFill>
                          <a:effectLst/>
                          <a:latin typeface="Book Antiqua" panose="02040602050305030304" pitchFamily="18" charset="0"/>
                          <a:ea typeface="MS PGothic" panose="020B0600070205080204" pitchFamily="34" charset="-128"/>
                        </a:rPr>
                        <a:t>Teacher Attention</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chemeClr val="tx1"/>
                          </a:solidFill>
                          <a:effectLst/>
                          <a:latin typeface="Book Antiqua" panose="02040602050305030304" pitchFamily="18" charset="0"/>
                          <a:ea typeface="MS PGothic" panose="020B0600070205080204" pitchFamily="34" charset="-128"/>
                        </a:rPr>
                        <a:t> </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chemeClr val="tx1"/>
                          </a:solidFill>
                          <a:effectLst/>
                          <a:latin typeface="Times New Roman" panose="02020603050405020304" pitchFamily="18" charset="0"/>
                          <a:ea typeface="MS PGothic" panose="020B0600070205080204" pitchFamily="34" charset="-128"/>
                        </a:rPr>
                        <a:t>__ </a:t>
                      </a:r>
                      <a:r>
                        <a:rPr kumimoji="0" lang="en-US" altLang="en-US" sz="1600" b="0" i="0" u="none" strike="noStrike" cap="none" normalizeH="0" baseline="0">
                          <a:ln>
                            <a:noFill/>
                          </a:ln>
                          <a:solidFill>
                            <a:schemeClr val="tx1"/>
                          </a:solidFill>
                          <a:effectLst/>
                          <a:latin typeface="Book Antiqua" panose="02040602050305030304" pitchFamily="18" charset="0"/>
                          <a:ea typeface="MS PGothic" panose="020B0600070205080204" pitchFamily="34" charset="-128"/>
                        </a:rPr>
                        <a:t>Peer Attention</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chemeClr val="tx1"/>
                          </a:solidFill>
                          <a:effectLst/>
                          <a:latin typeface="Book Antiqua" panose="02040602050305030304" pitchFamily="18" charset="0"/>
                          <a:ea typeface="MS PGothic" panose="020B0600070205080204" pitchFamily="34" charset="-128"/>
                        </a:rPr>
                        <a:t> </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chemeClr val="tx1"/>
                          </a:solidFill>
                          <a:effectLst/>
                          <a:latin typeface="Times New Roman" panose="02020603050405020304" pitchFamily="18" charset="0"/>
                          <a:ea typeface="MS PGothic" panose="020B0600070205080204" pitchFamily="34" charset="-128"/>
                        </a:rPr>
                        <a:t>__ </a:t>
                      </a:r>
                      <a:r>
                        <a:rPr kumimoji="0" lang="en-US" altLang="en-US" sz="1600" b="0" i="0" u="none" strike="noStrike" cap="none" normalizeH="0" baseline="0">
                          <a:ln>
                            <a:noFill/>
                          </a:ln>
                          <a:solidFill>
                            <a:schemeClr val="tx1"/>
                          </a:solidFill>
                          <a:effectLst/>
                          <a:latin typeface="Book Antiqua" panose="02040602050305030304" pitchFamily="18" charset="0"/>
                          <a:ea typeface="MS PGothic" panose="020B0600070205080204" pitchFamily="34" charset="-128"/>
                        </a:rPr>
                        <a:t>Escape from     </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chemeClr val="tx1"/>
                          </a:solidFill>
                          <a:effectLst/>
                          <a:latin typeface="Book Antiqua" panose="02040602050305030304" pitchFamily="18" charset="0"/>
                          <a:ea typeface="MS PGothic" panose="020B0600070205080204" pitchFamily="34" charset="-128"/>
                        </a:rPr>
                        <a:t>    Demand/Task</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chemeClr val="tx1"/>
                          </a:solidFill>
                          <a:effectLst/>
                          <a:latin typeface="Book Antiqua" panose="02040602050305030304" pitchFamily="18" charset="0"/>
                          <a:ea typeface="MS PGothic" panose="020B0600070205080204" pitchFamily="34" charset="-128"/>
                        </a:rPr>
                        <a:t> </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chemeClr val="tx1"/>
                          </a:solidFill>
                          <a:effectLst/>
                          <a:latin typeface="Times New Roman" panose="02020603050405020304" pitchFamily="18" charset="0"/>
                          <a:ea typeface="MS PGothic" panose="020B0600070205080204" pitchFamily="34" charset="-128"/>
                        </a:rPr>
                        <a:t>__ </a:t>
                      </a:r>
                      <a:r>
                        <a:rPr kumimoji="0" lang="en-US" altLang="en-US" sz="1600" b="0" i="0" u="none" strike="noStrike" cap="none" normalizeH="0" baseline="0">
                          <a:ln>
                            <a:noFill/>
                          </a:ln>
                          <a:solidFill>
                            <a:schemeClr val="tx1"/>
                          </a:solidFill>
                          <a:effectLst/>
                          <a:latin typeface="Book Antiqua" panose="02040602050305030304" pitchFamily="18" charset="0"/>
                          <a:ea typeface="MS PGothic" panose="020B0600070205080204" pitchFamily="34" charset="-128"/>
                        </a:rPr>
                        <a:t>Sensory Input</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chemeClr val="tx1"/>
                          </a:solidFill>
                          <a:effectLst/>
                          <a:latin typeface="Book Antiqua" panose="02040602050305030304" pitchFamily="18" charset="0"/>
                          <a:ea typeface="MS PGothic" panose="020B0600070205080204" pitchFamily="34" charset="-128"/>
                        </a:rPr>
                        <a:t> </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chemeClr val="tx1"/>
                          </a:solidFill>
                          <a:effectLst/>
                          <a:latin typeface="Times New Roman" panose="02020603050405020304" pitchFamily="18" charset="0"/>
                          <a:ea typeface="MS PGothic" panose="020B0600070205080204" pitchFamily="34" charset="-128"/>
                        </a:rPr>
                        <a:t>__ </a:t>
                      </a:r>
                      <a:r>
                        <a:rPr kumimoji="0" lang="en-US" altLang="en-US" sz="1600" b="0" i="0" u="none" strike="noStrike" cap="none" normalizeH="0" baseline="0">
                          <a:ln>
                            <a:noFill/>
                          </a:ln>
                          <a:solidFill>
                            <a:schemeClr val="tx1"/>
                          </a:solidFill>
                          <a:effectLst/>
                          <a:latin typeface="Book Antiqua" panose="02040602050305030304" pitchFamily="18" charset="0"/>
                          <a:ea typeface="MS PGothic" panose="020B0600070205080204" pitchFamily="34" charset="-128"/>
                        </a:rPr>
                        <a:t>Preferred </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chemeClr val="tx1"/>
                          </a:solidFill>
                          <a:effectLst/>
                          <a:latin typeface="Book Antiqua" panose="02040602050305030304" pitchFamily="18" charset="0"/>
                          <a:ea typeface="MS PGothic" panose="020B0600070205080204" pitchFamily="34" charset="-128"/>
                        </a:rPr>
                        <a:t>    Object/Activity</a:t>
                      </a:r>
                    </a:p>
                  </a:txBody>
                  <a:tcPr marL="68577" marR="6857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chemeClr val="tx1"/>
                          </a:solidFill>
                          <a:effectLst/>
                          <a:latin typeface="Book Antiqua" panose="02040602050305030304" pitchFamily="18" charset="0"/>
                          <a:ea typeface="MS PGothic" panose="020B0600070205080204" pitchFamily="34" charset="-128"/>
                        </a:rPr>
                        <a:t> </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chemeClr val="tx1"/>
                          </a:solidFill>
                          <a:effectLst/>
                          <a:latin typeface="Book Antiqua" panose="02040602050305030304" pitchFamily="18" charset="0"/>
                          <a:ea typeface="MS PGothic" panose="020B0600070205080204" pitchFamily="34" charset="-128"/>
                        </a:rPr>
                        <a:t> </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chemeClr val="tx1"/>
                          </a:solidFill>
                          <a:effectLst/>
                          <a:latin typeface="Book Antiqua" panose="02040602050305030304" pitchFamily="18" charset="0"/>
                          <a:ea typeface="MS PGothic" panose="020B0600070205080204" pitchFamily="34" charset="-128"/>
                        </a:rPr>
                        <a:t> </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chemeClr val="tx1"/>
                          </a:solidFill>
                          <a:effectLst/>
                          <a:latin typeface="Book Antiqua" panose="02040602050305030304" pitchFamily="18" charset="0"/>
                          <a:ea typeface="MS PGothic" panose="020B0600070205080204" pitchFamily="34" charset="-128"/>
                        </a:rPr>
                        <a:t> </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chemeClr val="tx1"/>
                          </a:solidFill>
                          <a:effectLst/>
                          <a:latin typeface="Book Antiqua" panose="02040602050305030304" pitchFamily="18" charset="0"/>
                          <a:ea typeface="MS PGothic" panose="020B0600070205080204" pitchFamily="34" charset="-128"/>
                        </a:rPr>
                        <a:t> </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chemeClr val="tx1"/>
                          </a:solidFill>
                          <a:effectLst/>
                          <a:latin typeface="Book Antiqua" panose="02040602050305030304" pitchFamily="18" charset="0"/>
                          <a:ea typeface="MS PGothic" panose="020B0600070205080204" pitchFamily="34" charset="-128"/>
                        </a:rPr>
                        <a:t> </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chemeClr val="tx1"/>
                          </a:solidFill>
                          <a:effectLst/>
                          <a:latin typeface="Book Antiqua" panose="02040602050305030304" pitchFamily="18" charset="0"/>
                          <a:ea typeface="MS PGothic" panose="020B0600070205080204" pitchFamily="34" charset="-128"/>
                        </a:rPr>
                        <a:t> </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chemeClr val="tx1"/>
                          </a:solidFill>
                          <a:effectLst/>
                          <a:latin typeface="Book Antiqua" panose="02040602050305030304" pitchFamily="18" charset="0"/>
                          <a:ea typeface="MS PGothic" panose="020B0600070205080204" pitchFamily="34" charset="-128"/>
                        </a:rPr>
                        <a:t> </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chemeClr val="tx1"/>
                          </a:solidFill>
                          <a:effectLst/>
                          <a:latin typeface="Book Antiqua" panose="02040602050305030304" pitchFamily="18" charset="0"/>
                          <a:ea typeface="MS PGothic" panose="020B0600070205080204" pitchFamily="34" charset="-128"/>
                        </a:rPr>
                        <a:t> </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chemeClr val="tx1"/>
                          </a:solidFill>
                          <a:effectLst/>
                          <a:latin typeface="Book Antiqua" panose="02040602050305030304" pitchFamily="18" charset="0"/>
                          <a:ea typeface="MS PGothic" panose="020B0600070205080204" pitchFamily="34" charset="-128"/>
                        </a:rPr>
                        <a:t> </a:t>
                      </a:r>
                    </a:p>
                  </a:txBody>
                  <a:tcPr marL="68577" marR="6857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Book Antiqua" panose="02040602050305030304" pitchFamily="18" charset="0"/>
                          <a:ea typeface="MS PGothic" panose="020B0600070205080204" pitchFamily="34" charset="-128"/>
                        </a:rPr>
                        <a:t> </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Book Antiqua" panose="02040602050305030304" pitchFamily="18" charset="0"/>
                          <a:ea typeface="MS PGothic" panose="020B0600070205080204" pitchFamily="34" charset="-128"/>
                        </a:rPr>
                        <a:t> </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Book Antiqua" panose="02040602050305030304" pitchFamily="18" charset="0"/>
                          <a:ea typeface="MS PGothic" panose="020B0600070205080204" pitchFamily="34" charset="-128"/>
                        </a:rPr>
                        <a:t> </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Book Antiqua" panose="02040602050305030304" pitchFamily="18" charset="0"/>
                          <a:ea typeface="MS PGothic" panose="020B0600070205080204" pitchFamily="34" charset="-128"/>
                        </a:rPr>
                        <a:t> </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Book Antiqua" panose="02040602050305030304" pitchFamily="18" charset="0"/>
                          <a:ea typeface="MS PGothic" panose="020B0600070205080204" pitchFamily="34" charset="-128"/>
                        </a:rPr>
                        <a:t> </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Book Antiqua" panose="02040602050305030304" pitchFamily="18" charset="0"/>
                          <a:ea typeface="MS PGothic" panose="020B0600070205080204" pitchFamily="34" charset="-128"/>
                        </a:rPr>
                        <a:t> </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Book Antiqua" panose="02040602050305030304" pitchFamily="18" charset="0"/>
                          <a:ea typeface="MS PGothic" panose="020B0600070205080204" pitchFamily="34" charset="-128"/>
                        </a:rPr>
                        <a:t> </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Book Antiqua" panose="02040602050305030304" pitchFamily="18" charset="0"/>
                          <a:ea typeface="MS PGothic" panose="020B0600070205080204" pitchFamily="34" charset="-128"/>
                        </a:rPr>
                        <a:t> </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Book Antiqua" panose="02040602050305030304" pitchFamily="18" charset="0"/>
                          <a:ea typeface="MS PGothic" panose="020B0600070205080204" pitchFamily="34" charset="-128"/>
                        </a:rPr>
                        <a:t> </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Book Antiqua" panose="02040602050305030304" pitchFamily="18" charset="0"/>
                          <a:ea typeface="MS PGothic" panose="020B0600070205080204" pitchFamily="34" charset="-128"/>
                        </a:rPr>
                        <a:t> </a:t>
                      </a:r>
                    </a:p>
                  </a:txBody>
                  <a:tcPr marL="68577" marR="6857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581290561"/>
                  </a:ext>
                </a:extLst>
              </a:tr>
            </a:tbl>
          </a:graphicData>
        </a:graphic>
      </p:graphicFrame>
      <p:sp>
        <p:nvSpPr>
          <p:cNvPr id="148503" name="Rectangle 2">
            <a:extLst>
              <a:ext uri="{FF2B5EF4-FFF2-40B4-BE49-F238E27FC236}">
                <a16:creationId xmlns:a16="http://schemas.microsoft.com/office/drawing/2014/main" id="{9FAC4032-CBCE-40B3-9CCB-228B6656DABB}"/>
              </a:ext>
            </a:extLst>
          </p:cNvPr>
          <p:cNvSpPr>
            <a:spLocks noChangeArrowheads="1"/>
          </p:cNvSpPr>
          <p:nvPr/>
        </p:nvSpPr>
        <p:spPr bwMode="auto">
          <a:xfrm>
            <a:off x="188913" y="973138"/>
            <a:ext cx="8312150" cy="83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indent="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US" altLang="en-US" sz="1600" b="1">
                <a:latin typeface="Book Antiqua" panose="02040602050305030304" pitchFamily="18" charset="0"/>
                <a:cs typeface="Times New Roman" panose="02020603050405020304" pitchFamily="18" charset="0"/>
              </a:rPr>
              <a:t>Student Name:  _________________	Staff Name:  _______________________</a:t>
            </a:r>
          </a:p>
          <a:p>
            <a:pPr>
              <a:spcBef>
                <a:spcPct val="0"/>
              </a:spcBef>
              <a:buFontTx/>
              <a:buNone/>
            </a:pPr>
            <a:endParaRPr lang="en-US" altLang="en-US" sz="1600">
              <a:cs typeface="Times New Roman" panose="02020603050405020304" pitchFamily="18" charset="0"/>
            </a:endParaRPr>
          </a:p>
          <a:p>
            <a:pPr>
              <a:spcBef>
                <a:spcPct val="0"/>
              </a:spcBef>
              <a:buFontTx/>
              <a:buNone/>
            </a:pPr>
            <a:r>
              <a:rPr lang="en-US" altLang="en-US" sz="1600" b="1">
                <a:latin typeface="Book Antiqua" panose="02040602050305030304" pitchFamily="18" charset="0"/>
                <a:cs typeface="Times New Roman" panose="02020603050405020304" pitchFamily="18" charset="0"/>
              </a:rPr>
              <a:t>Date of Incident:  _______________		Time of Incident:  ___________________</a:t>
            </a:r>
            <a:endParaRPr lang="en-US" altLang="en-US" sz="1600">
              <a:cs typeface="Times New Roman" panose="02020603050405020304"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0"/>
          <p:cNvSpPr txBox="1">
            <a:spLocks noGrp="1"/>
          </p:cNvSpPr>
          <p:nvPr>
            <p:ph type="title"/>
          </p:nvPr>
        </p:nvSpPr>
        <p:spPr>
          <a:xfrm>
            <a:off x="457200" y="40780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b="1" dirty="0">
                <a:solidFill>
                  <a:srgbClr val="3C231E"/>
                </a:solidFill>
              </a:rPr>
              <a:t>Consider This Continuum: </a:t>
            </a:r>
            <a:br>
              <a:rPr lang="en-US" b="1" dirty="0">
                <a:solidFill>
                  <a:srgbClr val="3C231E"/>
                </a:solidFill>
              </a:rPr>
            </a:br>
            <a:r>
              <a:rPr lang="en-US" b="1" dirty="0">
                <a:solidFill>
                  <a:srgbClr val="3C231E"/>
                </a:solidFill>
              </a:rPr>
              <a:t>Mindset Shift	</a:t>
            </a:r>
            <a:endParaRPr dirty="0"/>
          </a:p>
        </p:txBody>
      </p:sp>
      <p:pic>
        <p:nvPicPr>
          <p:cNvPr id="150" name="Google Shape;150;p20" descr="https://lh5.googleusercontent.com/3-Q3JmZt7Mb3JoQu3oSl3Vuopkgt-5-jBlA1wxExxiI2OksQhiAS1d_6ySeUzddZcd7LkX1dEG9GUT8Rp060qONGxuVCzUatJ4_88OGN-ZnhWajTGMkkxtOI_jsVuk70nbEcskUy"/>
          <p:cNvPicPr preferRelativeResize="0">
            <a:picLocks noGrp="1"/>
          </p:cNvPicPr>
          <p:nvPr>
            <p:ph type="body" idx="1"/>
          </p:nvPr>
        </p:nvPicPr>
        <p:blipFill rotWithShape="1">
          <a:blip r:embed="rId3">
            <a:alphaModFix/>
          </a:blip>
          <a:srcRect/>
          <a:stretch/>
        </p:blipFill>
        <p:spPr>
          <a:xfrm>
            <a:off x="852488" y="2400896"/>
            <a:ext cx="7439025" cy="291465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grpSp>
        <p:nvGrpSpPr>
          <p:cNvPr id="162" name="Shape 162"/>
          <p:cNvGrpSpPr/>
          <p:nvPr/>
        </p:nvGrpSpPr>
        <p:grpSpPr>
          <a:xfrm>
            <a:off x="274018" y="2440320"/>
            <a:ext cx="8644998" cy="948733"/>
            <a:chOff x="3615" y="211432"/>
            <a:chExt cx="8222368" cy="948733"/>
          </a:xfrm>
        </p:grpSpPr>
        <p:sp>
          <p:nvSpPr>
            <p:cNvPr id="163" name="Shape 163"/>
            <p:cNvSpPr/>
            <p:nvPr/>
          </p:nvSpPr>
          <p:spPr>
            <a:xfrm>
              <a:off x="3615" y="211432"/>
              <a:ext cx="1581224" cy="948733"/>
            </a:xfrm>
            <a:prstGeom prst="roundRect">
              <a:avLst>
                <a:gd name="adj" fmla="val 10000"/>
              </a:avLst>
            </a:prstGeom>
            <a:solidFill>
              <a:srgbClr val="DB581B"/>
            </a:solidFill>
            <a:ln w="44450" cap="flat" cmpd="sng">
              <a:solidFill>
                <a:schemeClr val="lt1"/>
              </a:solidFill>
              <a:prstDash val="solid"/>
              <a:round/>
              <a:headEnd type="none" w="med" len="med"/>
              <a:tailEnd type="none" w="med" len="med"/>
            </a:ln>
          </p:spPr>
          <p:txBody>
            <a:bodyPr lIns="91425" tIns="91425" rIns="91425" bIns="91425" anchor="ctr" anchorCtr="0">
              <a:noAutofit/>
            </a:bodyPr>
            <a:lstStyle/>
            <a:p>
              <a:pPr>
                <a:spcBef>
                  <a:spcPts val="0"/>
                </a:spcBef>
                <a:spcAft>
                  <a:spcPts val="0"/>
                </a:spcAft>
                <a:buClr>
                  <a:srgbClr val="000000"/>
                </a:buClr>
              </a:pPr>
              <a:endParaRPr sz="1400">
                <a:solidFill>
                  <a:srgbClr val="000000"/>
                </a:solidFill>
                <a:latin typeface="Calibri" charset="0"/>
                <a:ea typeface="Calibri" charset="0"/>
                <a:cs typeface="Calibri" charset="0"/>
                <a:sym typeface="Arial"/>
              </a:endParaRPr>
            </a:p>
          </p:txBody>
        </p:sp>
        <p:sp>
          <p:nvSpPr>
            <p:cNvPr id="164" name="Shape 164"/>
            <p:cNvSpPr txBox="1"/>
            <p:nvPr/>
          </p:nvSpPr>
          <p:spPr>
            <a:xfrm>
              <a:off x="31401" y="239217"/>
              <a:ext cx="1525649" cy="893158"/>
            </a:xfrm>
            <a:prstGeom prst="rect">
              <a:avLst/>
            </a:prstGeom>
            <a:noFill/>
            <a:ln>
              <a:noFill/>
            </a:ln>
          </p:spPr>
          <p:txBody>
            <a:bodyPr lIns="72375" tIns="72375" rIns="72375" bIns="72375" anchor="ctr" anchorCtr="0">
              <a:noAutofit/>
            </a:bodyPr>
            <a:lstStyle/>
            <a:p>
              <a:pPr algn="ctr">
                <a:lnSpc>
                  <a:spcPct val="90000"/>
                </a:lnSpc>
                <a:spcBef>
                  <a:spcPts val="0"/>
                </a:spcBef>
                <a:spcAft>
                  <a:spcPts val="0"/>
                </a:spcAft>
                <a:buClr>
                  <a:schemeClr val="lt1"/>
                </a:buClr>
                <a:buSzPct val="25000"/>
              </a:pPr>
              <a:r>
                <a:rPr lang="en-US" sz="1900" dirty="0">
                  <a:solidFill>
                    <a:schemeClr val="lt1"/>
                  </a:solidFill>
                  <a:latin typeface="Calibri" charset="0"/>
                  <a:ea typeface="Calibri" charset="0"/>
                  <a:cs typeface="Calibri" charset="0"/>
                  <a:sym typeface="Questrial"/>
                </a:rPr>
                <a:t>Setting Event</a:t>
              </a:r>
            </a:p>
          </p:txBody>
        </p:sp>
        <p:sp>
          <p:nvSpPr>
            <p:cNvPr id="165" name="Shape 165"/>
            <p:cNvSpPr/>
            <p:nvPr/>
          </p:nvSpPr>
          <p:spPr>
            <a:xfrm>
              <a:off x="1742963" y="489727"/>
              <a:ext cx="335217" cy="392141"/>
            </a:xfrm>
            <a:prstGeom prst="rightArrow">
              <a:avLst>
                <a:gd name="adj1" fmla="val 60000"/>
                <a:gd name="adj2" fmla="val 50000"/>
              </a:avLst>
            </a:prstGeom>
            <a:solidFill>
              <a:srgbClr val="DB581B"/>
            </a:solidFill>
            <a:ln>
              <a:noFill/>
            </a:ln>
          </p:spPr>
          <p:txBody>
            <a:bodyPr lIns="91425" tIns="91425" rIns="91425" bIns="91425" anchor="ctr" anchorCtr="0">
              <a:noAutofit/>
            </a:bodyPr>
            <a:lstStyle/>
            <a:p>
              <a:pPr>
                <a:spcBef>
                  <a:spcPts val="0"/>
                </a:spcBef>
                <a:spcAft>
                  <a:spcPts val="0"/>
                </a:spcAft>
                <a:buClr>
                  <a:srgbClr val="000000"/>
                </a:buClr>
              </a:pPr>
              <a:endParaRPr sz="1400">
                <a:solidFill>
                  <a:srgbClr val="000000"/>
                </a:solidFill>
                <a:latin typeface="Calibri" charset="0"/>
                <a:ea typeface="Calibri" charset="0"/>
                <a:cs typeface="Calibri" charset="0"/>
                <a:sym typeface="Arial"/>
              </a:endParaRPr>
            </a:p>
          </p:txBody>
        </p:sp>
        <p:sp>
          <p:nvSpPr>
            <p:cNvPr id="166" name="Shape 166"/>
            <p:cNvSpPr txBox="1"/>
            <p:nvPr/>
          </p:nvSpPr>
          <p:spPr>
            <a:xfrm>
              <a:off x="1742963" y="568156"/>
              <a:ext cx="234653" cy="235285"/>
            </a:xfrm>
            <a:prstGeom prst="rect">
              <a:avLst/>
            </a:prstGeom>
            <a:noFill/>
            <a:ln>
              <a:noFill/>
            </a:ln>
          </p:spPr>
          <p:txBody>
            <a:bodyPr lIns="0" tIns="0" rIns="0" bIns="0" anchor="ctr" anchorCtr="0">
              <a:noAutofit/>
            </a:bodyPr>
            <a:lstStyle/>
            <a:p>
              <a:pPr algn="ctr">
                <a:lnSpc>
                  <a:spcPct val="90000"/>
                </a:lnSpc>
                <a:spcBef>
                  <a:spcPts val="0"/>
                </a:spcBef>
                <a:spcAft>
                  <a:spcPts val="0"/>
                </a:spcAft>
                <a:buClr>
                  <a:srgbClr val="000000"/>
                </a:buClr>
              </a:pPr>
              <a:endParaRPr sz="1500">
                <a:solidFill>
                  <a:schemeClr val="lt1"/>
                </a:solidFill>
                <a:latin typeface="Calibri" charset="0"/>
                <a:ea typeface="Calibri" charset="0"/>
                <a:cs typeface="Calibri" charset="0"/>
                <a:sym typeface="Arial"/>
              </a:endParaRPr>
            </a:p>
          </p:txBody>
        </p:sp>
        <p:sp>
          <p:nvSpPr>
            <p:cNvPr id="167" name="Shape 167"/>
            <p:cNvSpPr/>
            <p:nvPr/>
          </p:nvSpPr>
          <p:spPr>
            <a:xfrm>
              <a:off x="2217330" y="211432"/>
              <a:ext cx="1581224" cy="948733"/>
            </a:xfrm>
            <a:prstGeom prst="roundRect">
              <a:avLst>
                <a:gd name="adj" fmla="val 10000"/>
              </a:avLst>
            </a:prstGeom>
            <a:solidFill>
              <a:srgbClr val="CCCB2E"/>
            </a:solidFill>
            <a:ln w="44450" cap="flat" cmpd="sng">
              <a:solidFill>
                <a:schemeClr val="lt1"/>
              </a:solidFill>
              <a:prstDash val="solid"/>
              <a:round/>
              <a:headEnd type="none" w="med" len="med"/>
              <a:tailEnd type="none" w="med" len="med"/>
            </a:ln>
          </p:spPr>
          <p:txBody>
            <a:bodyPr lIns="91425" tIns="91425" rIns="91425" bIns="91425" anchor="ctr" anchorCtr="0">
              <a:noAutofit/>
            </a:bodyPr>
            <a:lstStyle/>
            <a:p>
              <a:pPr>
                <a:spcBef>
                  <a:spcPts val="0"/>
                </a:spcBef>
                <a:spcAft>
                  <a:spcPts val="0"/>
                </a:spcAft>
                <a:buClr>
                  <a:srgbClr val="000000"/>
                </a:buClr>
              </a:pPr>
              <a:endParaRPr sz="1400">
                <a:solidFill>
                  <a:srgbClr val="000000"/>
                </a:solidFill>
                <a:latin typeface="Calibri" charset="0"/>
                <a:ea typeface="Calibri" charset="0"/>
                <a:cs typeface="Calibri" charset="0"/>
                <a:sym typeface="Arial"/>
              </a:endParaRPr>
            </a:p>
          </p:txBody>
        </p:sp>
        <p:sp>
          <p:nvSpPr>
            <p:cNvPr id="168" name="Shape 168"/>
            <p:cNvSpPr txBox="1"/>
            <p:nvPr/>
          </p:nvSpPr>
          <p:spPr>
            <a:xfrm>
              <a:off x="2245116" y="239217"/>
              <a:ext cx="1525649" cy="893158"/>
            </a:xfrm>
            <a:prstGeom prst="rect">
              <a:avLst/>
            </a:prstGeom>
            <a:noFill/>
            <a:ln>
              <a:noFill/>
            </a:ln>
          </p:spPr>
          <p:txBody>
            <a:bodyPr lIns="72375" tIns="72375" rIns="72375" bIns="72375" anchor="ctr" anchorCtr="0">
              <a:noAutofit/>
            </a:bodyPr>
            <a:lstStyle/>
            <a:p>
              <a:pPr algn="ctr">
                <a:lnSpc>
                  <a:spcPct val="90000"/>
                </a:lnSpc>
                <a:spcBef>
                  <a:spcPts val="0"/>
                </a:spcBef>
                <a:spcAft>
                  <a:spcPts val="0"/>
                </a:spcAft>
                <a:buClr>
                  <a:schemeClr val="lt1"/>
                </a:buClr>
                <a:buSzPct val="25000"/>
              </a:pPr>
              <a:r>
                <a:rPr lang="en-US" sz="1900">
                  <a:solidFill>
                    <a:schemeClr val="lt1"/>
                  </a:solidFill>
                  <a:latin typeface="Calibri" charset="0"/>
                  <a:ea typeface="Calibri" charset="0"/>
                  <a:cs typeface="Calibri" charset="0"/>
                  <a:sym typeface="Questrial"/>
                </a:rPr>
                <a:t>Antecedent</a:t>
              </a:r>
            </a:p>
          </p:txBody>
        </p:sp>
        <p:sp>
          <p:nvSpPr>
            <p:cNvPr id="169" name="Shape 169"/>
            <p:cNvSpPr/>
            <p:nvPr/>
          </p:nvSpPr>
          <p:spPr>
            <a:xfrm>
              <a:off x="3956676" y="489727"/>
              <a:ext cx="335217" cy="392141"/>
            </a:xfrm>
            <a:prstGeom prst="rightArrow">
              <a:avLst>
                <a:gd name="adj1" fmla="val 60000"/>
                <a:gd name="adj2" fmla="val 50000"/>
              </a:avLst>
            </a:prstGeom>
            <a:solidFill>
              <a:srgbClr val="CCCB2E"/>
            </a:solidFill>
            <a:ln>
              <a:noFill/>
            </a:ln>
          </p:spPr>
          <p:txBody>
            <a:bodyPr lIns="91425" tIns="91425" rIns="91425" bIns="91425" anchor="ctr" anchorCtr="0">
              <a:noAutofit/>
            </a:bodyPr>
            <a:lstStyle/>
            <a:p>
              <a:pPr>
                <a:spcBef>
                  <a:spcPts val="0"/>
                </a:spcBef>
                <a:spcAft>
                  <a:spcPts val="0"/>
                </a:spcAft>
                <a:buClr>
                  <a:srgbClr val="000000"/>
                </a:buClr>
              </a:pPr>
              <a:endParaRPr sz="1400">
                <a:solidFill>
                  <a:srgbClr val="000000"/>
                </a:solidFill>
                <a:latin typeface="Calibri" charset="0"/>
                <a:ea typeface="Calibri" charset="0"/>
                <a:cs typeface="Calibri" charset="0"/>
                <a:sym typeface="Arial"/>
              </a:endParaRPr>
            </a:p>
          </p:txBody>
        </p:sp>
        <p:sp>
          <p:nvSpPr>
            <p:cNvPr id="170" name="Shape 170"/>
            <p:cNvSpPr txBox="1"/>
            <p:nvPr/>
          </p:nvSpPr>
          <p:spPr>
            <a:xfrm>
              <a:off x="3956676" y="568156"/>
              <a:ext cx="234653" cy="235285"/>
            </a:xfrm>
            <a:prstGeom prst="rect">
              <a:avLst/>
            </a:prstGeom>
            <a:noFill/>
            <a:ln>
              <a:noFill/>
            </a:ln>
          </p:spPr>
          <p:txBody>
            <a:bodyPr lIns="0" tIns="0" rIns="0" bIns="0" anchor="ctr" anchorCtr="0">
              <a:noAutofit/>
            </a:bodyPr>
            <a:lstStyle/>
            <a:p>
              <a:pPr algn="ctr">
                <a:lnSpc>
                  <a:spcPct val="90000"/>
                </a:lnSpc>
                <a:spcBef>
                  <a:spcPts val="0"/>
                </a:spcBef>
                <a:spcAft>
                  <a:spcPts val="0"/>
                </a:spcAft>
                <a:buClr>
                  <a:srgbClr val="000000"/>
                </a:buClr>
              </a:pPr>
              <a:endParaRPr sz="1500">
                <a:solidFill>
                  <a:schemeClr val="lt1"/>
                </a:solidFill>
                <a:latin typeface="Calibri" charset="0"/>
                <a:ea typeface="Calibri" charset="0"/>
                <a:cs typeface="Calibri" charset="0"/>
                <a:sym typeface="Arial"/>
              </a:endParaRPr>
            </a:p>
          </p:txBody>
        </p:sp>
        <p:sp>
          <p:nvSpPr>
            <p:cNvPr id="171" name="Shape 171"/>
            <p:cNvSpPr/>
            <p:nvPr/>
          </p:nvSpPr>
          <p:spPr>
            <a:xfrm>
              <a:off x="4431044" y="211432"/>
              <a:ext cx="1581224" cy="948733"/>
            </a:xfrm>
            <a:prstGeom prst="roundRect">
              <a:avLst>
                <a:gd name="adj" fmla="val 10000"/>
              </a:avLst>
            </a:prstGeom>
            <a:solidFill>
              <a:srgbClr val="8FB8D3"/>
            </a:solidFill>
            <a:ln w="44450" cap="flat" cmpd="sng">
              <a:solidFill>
                <a:schemeClr val="lt1"/>
              </a:solidFill>
              <a:prstDash val="solid"/>
              <a:round/>
              <a:headEnd type="none" w="med" len="med"/>
              <a:tailEnd type="none" w="med" len="med"/>
            </a:ln>
          </p:spPr>
          <p:txBody>
            <a:bodyPr lIns="91425" tIns="91425" rIns="91425" bIns="91425" anchor="ctr" anchorCtr="0">
              <a:noAutofit/>
            </a:bodyPr>
            <a:lstStyle/>
            <a:p>
              <a:pPr>
                <a:spcBef>
                  <a:spcPts val="0"/>
                </a:spcBef>
                <a:spcAft>
                  <a:spcPts val="0"/>
                </a:spcAft>
                <a:buClr>
                  <a:srgbClr val="000000"/>
                </a:buClr>
              </a:pPr>
              <a:endParaRPr sz="1400">
                <a:solidFill>
                  <a:srgbClr val="000000"/>
                </a:solidFill>
                <a:latin typeface="Calibri" charset="0"/>
                <a:ea typeface="Calibri" charset="0"/>
                <a:cs typeface="Calibri" charset="0"/>
                <a:sym typeface="Arial"/>
              </a:endParaRPr>
            </a:p>
          </p:txBody>
        </p:sp>
        <p:sp>
          <p:nvSpPr>
            <p:cNvPr id="172" name="Shape 172"/>
            <p:cNvSpPr txBox="1"/>
            <p:nvPr/>
          </p:nvSpPr>
          <p:spPr>
            <a:xfrm>
              <a:off x="4458830" y="239217"/>
              <a:ext cx="1525649" cy="893158"/>
            </a:xfrm>
            <a:prstGeom prst="rect">
              <a:avLst/>
            </a:prstGeom>
            <a:noFill/>
            <a:ln>
              <a:noFill/>
            </a:ln>
          </p:spPr>
          <p:txBody>
            <a:bodyPr lIns="72375" tIns="72375" rIns="72375" bIns="72375" anchor="ctr" anchorCtr="0">
              <a:noAutofit/>
            </a:bodyPr>
            <a:lstStyle/>
            <a:p>
              <a:pPr algn="ctr">
                <a:lnSpc>
                  <a:spcPct val="90000"/>
                </a:lnSpc>
                <a:spcBef>
                  <a:spcPts val="0"/>
                </a:spcBef>
                <a:spcAft>
                  <a:spcPts val="0"/>
                </a:spcAft>
                <a:buClr>
                  <a:schemeClr val="lt1"/>
                </a:buClr>
                <a:buSzPct val="25000"/>
              </a:pPr>
              <a:r>
                <a:rPr lang="en-US" sz="1900">
                  <a:solidFill>
                    <a:schemeClr val="lt1"/>
                  </a:solidFill>
                  <a:latin typeface="Calibri" charset="0"/>
                  <a:ea typeface="Calibri" charset="0"/>
                  <a:cs typeface="Calibri" charset="0"/>
                  <a:sym typeface="Questrial"/>
                </a:rPr>
                <a:t>Behavior</a:t>
              </a:r>
            </a:p>
          </p:txBody>
        </p:sp>
        <p:sp>
          <p:nvSpPr>
            <p:cNvPr id="173" name="Shape 173"/>
            <p:cNvSpPr/>
            <p:nvPr/>
          </p:nvSpPr>
          <p:spPr>
            <a:xfrm>
              <a:off x="6170391" y="489727"/>
              <a:ext cx="335217" cy="392141"/>
            </a:xfrm>
            <a:prstGeom prst="rightArrow">
              <a:avLst>
                <a:gd name="adj1" fmla="val 60000"/>
                <a:gd name="adj2" fmla="val 50000"/>
              </a:avLst>
            </a:prstGeom>
            <a:solidFill>
              <a:srgbClr val="8FB8D3"/>
            </a:solidFill>
            <a:ln>
              <a:noFill/>
            </a:ln>
          </p:spPr>
          <p:txBody>
            <a:bodyPr lIns="91425" tIns="91425" rIns="91425" bIns="91425" anchor="ctr" anchorCtr="0">
              <a:noAutofit/>
            </a:bodyPr>
            <a:lstStyle/>
            <a:p>
              <a:pPr>
                <a:spcBef>
                  <a:spcPts val="0"/>
                </a:spcBef>
                <a:spcAft>
                  <a:spcPts val="0"/>
                </a:spcAft>
                <a:buClr>
                  <a:srgbClr val="000000"/>
                </a:buClr>
              </a:pPr>
              <a:endParaRPr sz="1400">
                <a:solidFill>
                  <a:srgbClr val="000000"/>
                </a:solidFill>
                <a:latin typeface="Calibri" charset="0"/>
                <a:ea typeface="Calibri" charset="0"/>
                <a:cs typeface="Calibri" charset="0"/>
                <a:sym typeface="Arial"/>
              </a:endParaRPr>
            </a:p>
          </p:txBody>
        </p:sp>
        <p:sp>
          <p:nvSpPr>
            <p:cNvPr id="174" name="Shape 174"/>
            <p:cNvSpPr txBox="1"/>
            <p:nvPr/>
          </p:nvSpPr>
          <p:spPr>
            <a:xfrm>
              <a:off x="6170391" y="568156"/>
              <a:ext cx="234653" cy="235285"/>
            </a:xfrm>
            <a:prstGeom prst="rect">
              <a:avLst/>
            </a:prstGeom>
            <a:noFill/>
            <a:ln>
              <a:noFill/>
            </a:ln>
          </p:spPr>
          <p:txBody>
            <a:bodyPr lIns="0" tIns="0" rIns="0" bIns="0" anchor="ctr" anchorCtr="0">
              <a:noAutofit/>
            </a:bodyPr>
            <a:lstStyle/>
            <a:p>
              <a:pPr algn="ctr">
                <a:lnSpc>
                  <a:spcPct val="90000"/>
                </a:lnSpc>
                <a:spcBef>
                  <a:spcPts val="0"/>
                </a:spcBef>
                <a:spcAft>
                  <a:spcPts val="0"/>
                </a:spcAft>
                <a:buClr>
                  <a:srgbClr val="000000"/>
                </a:buClr>
              </a:pPr>
              <a:endParaRPr sz="1500">
                <a:solidFill>
                  <a:schemeClr val="lt1"/>
                </a:solidFill>
                <a:latin typeface="Calibri" charset="0"/>
                <a:ea typeface="Calibri" charset="0"/>
                <a:cs typeface="Calibri" charset="0"/>
                <a:sym typeface="Arial"/>
              </a:endParaRPr>
            </a:p>
          </p:txBody>
        </p:sp>
        <p:sp>
          <p:nvSpPr>
            <p:cNvPr id="175" name="Shape 175"/>
            <p:cNvSpPr/>
            <p:nvPr/>
          </p:nvSpPr>
          <p:spPr>
            <a:xfrm>
              <a:off x="6644759" y="211432"/>
              <a:ext cx="1581224" cy="948733"/>
            </a:xfrm>
            <a:prstGeom prst="roundRect">
              <a:avLst>
                <a:gd name="adj" fmla="val 10000"/>
              </a:avLst>
            </a:prstGeom>
            <a:solidFill>
              <a:schemeClr val="accent5"/>
            </a:solidFill>
            <a:ln w="44450" cap="flat" cmpd="sng">
              <a:solidFill>
                <a:schemeClr val="lt1"/>
              </a:solidFill>
              <a:prstDash val="solid"/>
              <a:round/>
              <a:headEnd type="none" w="med" len="med"/>
              <a:tailEnd type="none" w="med" len="med"/>
            </a:ln>
          </p:spPr>
          <p:txBody>
            <a:bodyPr lIns="91425" tIns="91425" rIns="91425" bIns="91425" anchor="ctr" anchorCtr="0">
              <a:noAutofit/>
            </a:bodyPr>
            <a:lstStyle/>
            <a:p>
              <a:pPr>
                <a:spcBef>
                  <a:spcPts val="0"/>
                </a:spcBef>
                <a:spcAft>
                  <a:spcPts val="0"/>
                </a:spcAft>
                <a:buClr>
                  <a:srgbClr val="000000"/>
                </a:buClr>
              </a:pPr>
              <a:endParaRPr sz="1400">
                <a:solidFill>
                  <a:srgbClr val="000000"/>
                </a:solidFill>
                <a:latin typeface="Calibri" charset="0"/>
                <a:ea typeface="Calibri" charset="0"/>
                <a:cs typeface="Calibri" charset="0"/>
                <a:sym typeface="Arial"/>
              </a:endParaRPr>
            </a:p>
          </p:txBody>
        </p:sp>
        <p:sp>
          <p:nvSpPr>
            <p:cNvPr id="176" name="Shape 176"/>
            <p:cNvSpPr txBox="1"/>
            <p:nvPr/>
          </p:nvSpPr>
          <p:spPr>
            <a:xfrm>
              <a:off x="6590956" y="239249"/>
              <a:ext cx="1635000" cy="893100"/>
            </a:xfrm>
            <a:prstGeom prst="rect">
              <a:avLst/>
            </a:prstGeom>
            <a:noFill/>
            <a:ln>
              <a:noFill/>
            </a:ln>
          </p:spPr>
          <p:txBody>
            <a:bodyPr lIns="72375" tIns="72375" rIns="72375" bIns="72375" anchor="ctr" anchorCtr="0">
              <a:noAutofit/>
            </a:bodyPr>
            <a:lstStyle/>
            <a:p>
              <a:pPr algn="ctr">
                <a:lnSpc>
                  <a:spcPct val="90000"/>
                </a:lnSpc>
                <a:spcBef>
                  <a:spcPts val="0"/>
                </a:spcBef>
                <a:spcAft>
                  <a:spcPts val="0"/>
                </a:spcAft>
                <a:buClr>
                  <a:schemeClr val="lt1"/>
                </a:buClr>
                <a:buSzPct val="25000"/>
              </a:pPr>
              <a:r>
                <a:rPr lang="en-US" sz="1900">
                  <a:solidFill>
                    <a:schemeClr val="lt1"/>
                  </a:solidFill>
                  <a:latin typeface="Calibri" charset="0"/>
                  <a:ea typeface="Calibri" charset="0"/>
                  <a:cs typeface="Calibri" charset="0"/>
                  <a:sym typeface="Questrial"/>
                </a:rPr>
                <a:t>Consequence</a:t>
              </a:r>
            </a:p>
          </p:txBody>
        </p:sp>
      </p:grpSp>
      <p:sp>
        <p:nvSpPr>
          <p:cNvPr id="177" name="Shape 177"/>
          <p:cNvSpPr txBox="1"/>
          <p:nvPr/>
        </p:nvSpPr>
        <p:spPr>
          <a:xfrm>
            <a:off x="244766" y="3361199"/>
            <a:ext cx="1858003" cy="1477328"/>
          </a:xfrm>
          <a:prstGeom prst="rect">
            <a:avLst/>
          </a:prstGeom>
          <a:noFill/>
          <a:ln>
            <a:noFill/>
          </a:ln>
        </p:spPr>
        <p:txBody>
          <a:bodyPr lIns="91425" tIns="45700" rIns="91425" bIns="45700" anchor="t" anchorCtr="0">
            <a:noAutofit/>
          </a:bodyPr>
          <a:lstStyle/>
          <a:p>
            <a:pPr>
              <a:spcBef>
                <a:spcPts val="0"/>
              </a:spcBef>
              <a:spcAft>
                <a:spcPts val="0"/>
              </a:spcAft>
              <a:buClr>
                <a:schemeClr val="dk1"/>
              </a:buClr>
              <a:buSzPct val="25000"/>
            </a:pPr>
            <a:r>
              <a:rPr lang="en-US" dirty="0">
                <a:solidFill>
                  <a:schemeClr val="dk1"/>
                </a:solidFill>
                <a:latin typeface="Calibri" charset="0"/>
                <a:ea typeface="Calibri" charset="0"/>
                <a:cs typeface="Calibri" charset="0"/>
                <a:sym typeface="Questrial"/>
              </a:rPr>
              <a:t>Typically on days when John has worked alone for 30 min… </a:t>
            </a:r>
          </a:p>
        </p:txBody>
      </p:sp>
      <p:sp>
        <p:nvSpPr>
          <p:cNvPr id="178" name="Shape 178"/>
          <p:cNvSpPr txBox="1"/>
          <p:nvPr/>
        </p:nvSpPr>
        <p:spPr>
          <a:xfrm>
            <a:off x="2565400" y="3314709"/>
            <a:ext cx="2057400" cy="1200329"/>
          </a:xfrm>
          <a:prstGeom prst="rect">
            <a:avLst/>
          </a:prstGeom>
          <a:noFill/>
          <a:ln>
            <a:noFill/>
          </a:ln>
        </p:spPr>
        <p:txBody>
          <a:bodyPr lIns="91425" tIns="45700" rIns="91425" bIns="45700" anchor="t" anchorCtr="0">
            <a:noAutofit/>
          </a:bodyPr>
          <a:lstStyle/>
          <a:p>
            <a:pPr>
              <a:spcBef>
                <a:spcPts val="0"/>
              </a:spcBef>
              <a:spcAft>
                <a:spcPts val="0"/>
              </a:spcAft>
              <a:buClr>
                <a:schemeClr val="dk1"/>
              </a:buClr>
              <a:buSzPct val="25000"/>
            </a:pPr>
            <a:r>
              <a:rPr lang="en-US" dirty="0">
                <a:solidFill>
                  <a:schemeClr val="dk1"/>
                </a:solidFill>
                <a:latin typeface="Calibri" charset="0"/>
                <a:ea typeface="Calibri" charset="0"/>
                <a:cs typeface="Calibri" charset="0"/>
                <a:sym typeface="Questrial"/>
              </a:rPr>
              <a:t>when he’s given math worksheets &amp; other assignments…</a:t>
            </a:r>
          </a:p>
        </p:txBody>
      </p:sp>
      <p:sp>
        <p:nvSpPr>
          <p:cNvPr id="179" name="Shape 179"/>
          <p:cNvSpPr txBox="1"/>
          <p:nvPr/>
        </p:nvSpPr>
        <p:spPr>
          <a:xfrm>
            <a:off x="4899800" y="3314700"/>
            <a:ext cx="1907398" cy="923328"/>
          </a:xfrm>
          <a:prstGeom prst="rect">
            <a:avLst/>
          </a:prstGeom>
          <a:noFill/>
          <a:ln>
            <a:noFill/>
          </a:ln>
        </p:spPr>
        <p:txBody>
          <a:bodyPr lIns="91425" tIns="45700" rIns="91425" bIns="45700" anchor="t" anchorCtr="0">
            <a:noAutofit/>
          </a:bodyPr>
          <a:lstStyle/>
          <a:p>
            <a:pPr>
              <a:spcBef>
                <a:spcPts val="0"/>
              </a:spcBef>
              <a:spcAft>
                <a:spcPts val="0"/>
              </a:spcAft>
              <a:buClr>
                <a:schemeClr val="dk1"/>
              </a:buClr>
              <a:buSzPct val="25000"/>
            </a:pPr>
            <a:r>
              <a:rPr lang="en-US" dirty="0">
                <a:solidFill>
                  <a:schemeClr val="dk1"/>
                </a:solidFill>
                <a:latin typeface="Calibri" charset="0"/>
                <a:ea typeface="Calibri" charset="0"/>
                <a:cs typeface="Calibri" charset="0"/>
                <a:sym typeface="Questrial"/>
              </a:rPr>
              <a:t>he doesn’t do his work and uses profanity.</a:t>
            </a:r>
          </a:p>
        </p:txBody>
      </p:sp>
      <p:sp>
        <p:nvSpPr>
          <p:cNvPr id="180" name="Shape 180"/>
          <p:cNvSpPr txBox="1"/>
          <p:nvPr/>
        </p:nvSpPr>
        <p:spPr>
          <a:xfrm>
            <a:off x="7170725" y="3314700"/>
            <a:ext cx="1820874" cy="2606040"/>
          </a:xfrm>
          <a:prstGeom prst="rect">
            <a:avLst/>
          </a:prstGeom>
          <a:noFill/>
          <a:ln>
            <a:noFill/>
          </a:ln>
        </p:spPr>
        <p:txBody>
          <a:bodyPr lIns="91425" tIns="45700" rIns="91425" bIns="45700" anchor="t" anchorCtr="0">
            <a:noAutofit/>
          </a:bodyPr>
          <a:lstStyle/>
          <a:p>
            <a:pPr>
              <a:spcBef>
                <a:spcPts val="0"/>
              </a:spcBef>
              <a:spcAft>
                <a:spcPts val="0"/>
              </a:spcAft>
              <a:buClr>
                <a:schemeClr val="dk1"/>
              </a:buClr>
              <a:buSzPct val="25000"/>
            </a:pPr>
            <a:r>
              <a:rPr lang="en-US" dirty="0">
                <a:solidFill>
                  <a:schemeClr val="dk1"/>
                </a:solidFill>
                <a:latin typeface="Calibri" charset="0"/>
                <a:ea typeface="Calibri" charset="0"/>
                <a:cs typeface="Calibri" charset="0"/>
                <a:sym typeface="Questrial"/>
              </a:rPr>
              <a:t>The teacher gives the rest of the class a task to do then sits with John to give him support and help him do the work.</a:t>
            </a:r>
          </a:p>
        </p:txBody>
      </p:sp>
      <p:sp>
        <p:nvSpPr>
          <p:cNvPr id="22" name="Title 1">
            <a:extLst>
              <a:ext uri="{FF2B5EF4-FFF2-40B4-BE49-F238E27FC236}">
                <a16:creationId xmlns:a16="http://schemas.microsoft.com/office/drawing/2014/main" id="{E3DE9C75-0A73-4804-BA66-26065CF2D730}"/>
              </a:ext>
            </a:extLst>
          </p:cNvPr>
          <p:cNvSpPr txBox="1">
            <a:spLocks/>
          </p:cNvSpPr>
          <p:nvPr/>
        </p:nvSpPr>
        <p:spPr bwMode="auto">
          <a:xfrm>
            <a:off x="457200" y="756415"/>
            <a:ext cx="8229600"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r>
              <a:rPr lang="en-US" altLang="en-US" u="sng" dirty="0"/>
              <a:t>Practice Scenario for A-B-C Chart</a:t>
            </a:r>
          </a:p>
        </p:txBody>
      </p:sp>
    </p:spTree>
  </p:cSld>
  <p:clrMapOvr>
    <a:masterClrMapping/>
  </p:clrMapOvr>
  <p:transition spd="slow">
    <p:fade/>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screenshot of a social media post&#10;&#10;Description automatically generated">
            <a:extLst>
              <a:ext uri="{FF2B5EF4-FFF2-40B4-BE49-F238E27FC236}">
                <a16:creationId xmlns:a16="http://schemas.microsoft.com/office/drawing/2014/main" id="{AF34BC15-A61C-4D67-82A1-03CB9C728E49}"/>
              </a:ext>
            </a:extLst>
          </p:cNvPr>
          <p:cNvPicPr>
            <a:picLocks noChangeAspect="1"/>
          </p:cNvPicPr>
          <p:nvPr/>
        </p:nvPicPr>
        <p:blipFill>
          <a:blip r:embed="rId3"/>
          <a:stretch>
            <a:fillRect/>
          </a:stretch>
        </p:blipFill>
        <p:spPr>
          <a:xfrm>
            <a:off x="1038458" y="857250"/>
            <a:ext cx="7067085" cy="5143500"/>
          </a:xfrm>
          <a:prstGeom prst="rect">
            <a:avLst/>
          </a:prstGeom>
        </p:spPr>
      </p:pic>
      <p:sp>
        <p:nvSpPr>
          <p:cNvPr id="3" name="Shape 177">
            <a:extLst>
              <a:ext uri="{FF2B5EF4-FFF2-40B4-BE49-F238E27FC236}">
                <a16:creationId xmlns:a16="http://schemas.microsoft.com/office/drawing/2014/main" id="{E07F0996-2473-4D32-AC89-DEC9A0FBC0DE}"/>
              </a:ext>
            </a:extLst>
          </p:cNvPr>
          <p:cNvSpPr txBox="1"/>
          <p:nvPr/>
        </p:nvSpPr>
        <p:spPr>
          <a:xfrm>
            <a:off x="1136391" y="2468065"/>
            <a:ext cx="953699" cy="2706006"/>
          </a:xfrm>
          <a:prstGeom prst="rect">
            <a:avLst/>
          </a:prstGeom>
          <a:noFill/>
          <a:ln>
            <a:noFill/>
          </a:ln>
        </p:spPr>
        <p:txBody>
          <a:bodyPr lIns="91425" tIns="45700" rIns="91425" bIns="45700" anchor="t" anchorCtr="0">
            <a:noAutofit/>
          </a:bodyPr>
          <a:lstStyle/>
          <a:p>
            <a:pPr algn="ctr">
              <a:spcBef>
                <a:spcPts val="0"/>
              </a:spcBef>
              <a:spcAft>
                <a:spcPts val="0"/>
              </a:spcAft>
              <a:buClr>
                <a:schemeClr val="dk1"/>
              </a:buClr>
              <a:buSzPct val="25000"/>
            </a:pPr>
            <a:r>
              <a:rPr lang="en-US" sz="1700" dirty="0">
                <a:solidFill>
                  <a:schemeClr val="dk1"/>
                </a:solidFill>
                <a:latin typeface="Calibri" charset="0"/>
                <a:ea typeface="Calibri" charset="0"/>
                <a:cs typeface="Calibri" charset="0"/>
                <a:sym typeface="Questrial"/>
              </a:rPr>
              <a:t>John has been working alone for 30 min </a:t>
            </a:r>
          </a:p>
        </p:txBody>
      </p:sp>
      <p:sp>
        <p:nvSpPr>
          <p:cNvPr id="4" name="Shape 178">
            <a:extLst>
              <a:ext uri="{FF2B5EF4-FFF2-40B4-BE49-F238E27FC236}">
                <a16:creationId xmlns:a16="http://schemas.microsoft.com/office/drawing/2014/main" id="{453A9C33-3829-4EF1-A71B-E29CBBADD8F4}"/>
              </a:ext>
            </a:extLst>
          </p:cNvPr>
          <p:cNvSpPr txBox="1"/>
          <p:nvPr/>
        </p:nvSpPr>
        <p:spPr>
          <a:xfrm>
            <a:off x="2232837" y="2127828"/>
            <a:ext cx="1360968" cy="3046245"/>
          </a:xfrm>
          <a:prstGeom prst="rect">
            <a:avLst/>
          </a:prstGeom>
          <a:noFill/>
          <a:ln>
            <a:noFill/>
          </a:ln>
        </p:spPr>
        <p:txBody>
          <a:bodyPr lIns="91425" tIns="45700" rIns="91425" bIns="45700" anchor="t" anchorCtr="0">
            <a:noAutofit/>
          </a:bodyPr>
          <a:lstStyle/>
          <a:p>
            <a:pPr algn="ctr">
              <a:spcBef>
                <a:spcPts val="0"/>
              </a:spcBef>
              <a:spcAft>
                <a:spcPts val="0"/>
              </a:spcAft>
              <a:buClr>
                <a:schemeClr val="dk1"/>
              </a:buClr>
              <a:buSzPct val="25000"/>
            </a:pPr>
            <a:r>
              <a:rPr lang="en-US" sz="1700" dirty="0">
                <a:solidFill>
                  <a:schemeClr val="dk1"/>
                </a:solidFill>
                <a:latin typeface="Calibri" charset="0"/>
                <a:ea typeface="Calibri" charset="0"/>
                <a:cs typeface="Calibri" charset="0"/>
                <a:sym typeface="Questrial"/>
              </a:rPr>
              <a:t>Teacher hands math worksheets out and gives direction to complete silently</a:t>
            </a:r>
          </a:p>
        </p:txBody>
      </p:sp>
      <p:sp>
        <p:nvSpPr>
          <p:cNvPr id="5" name="Shape 179">
            <a:extLst>
              <a:ext uri="{FF2B5EF4-FFF2-40B4-BE49-F238E27FC236}">
                <a16:creationId xmlns:a16="http://schemas.microsoft.com/office/drawing/2014/main" id="{AF52B6AC-6081-4771-A4F7-3061CFE41DAC}"/>
              </a:ext>
            </a:extLst>
          </p:cNvPr>
          <p:cNvSpPr txBox="1"/>
          <p:nvPr/>
        </p:nvSpPr>
        <p:spPr>
          <a:xfrm>
            <a:off x="3724411" y="1862002"/>
            <a:ext cx="1283524" cy="2557149"/>
          </a:xfrm>
          <a:prstGeom prst="rect">
            <a:avLst/>
          </a:prstGeom>
          <a:noFill/>
          <a:ln>
            <a:noFill/>
          </a:ln>
        </p:spPr>
        <p:txBody>
          <a:bodyPr lIns="91425" tIns="45700" rIns="91425" bIns="45700" anchor="t" anchorCtr="0">
            <a:noAutofit/>
          </a:bodyPr>
          <a:lstStyle/>
          <a:p>
            <a:pPr algn="ctr">
              <a:spcBef>
                <a:spcPts val="0"/>
              </a:spcBef>
              <a:spcAft>
                <a:spcPts val="0"/>
              </a:spcAft>
              <a:buClr>
                <a:schemeClr val="dk1"/>
              </a:buClr>
              <a:buSzPct val="25000"/>
            </a:pPr>
            <a:r>
              <a:rPr lang="en-US" sz="1700" dirty="0">
                <a:solidFill>
                  <a:schemeClr val="dk1"/>
                </a:solidFill>
                <a:latin typeface="Calibri" charset="0"/>
                <a:ea typeface="Calibri" charset="0"/>
                <a:cs typeface="Calibri" charset="0"/>
                <a:sym typeface="Questrial"/>
              </a:rPr>
              <a:t>John puts his head down, then back up, then stares out window for 5 minutes before using profanity, saying he won’t do the work</a:t>
            </a:r>
          </a:p>
        </p:txBody>
      </p:sp>
      <p:sp>
        <p:nvSpPr>
          <p:cNvPr id="8" name="Shape 180">
            <a:extLst>
              <a:ext uri="{FF2B5EF4-FFF2-40B4-BE49-F238E27FC236}">
                <a16:creationId xmlns:a16="http://schemas.microsoft.com/office/drawing/2014/main" id="{5D0942AE-79AF-448D-9805-1E8FA97C0CB6}"/>
              </a:ext>
            </a:extLst>
          </p:cNvPr>
          <p:cNvSpPr txBox="1"/>
          <p:nvPr/>
        </p:nvSpPr>
        <p:spPr>
          <a:xfrm>
            <a:off x="5150682" y="2127826"/>
            <a:ext cx="1632890" cy="3258899"/>
          </a:xfrm>
          <a:prstGeom prst="rect">
            <a:avLst/>
          </a:prstGeom>
          <a:noFill/>
          <a:ln>
            <a:noFill/>
          </a:ln>
        </p:spPr>
        <p:txBody>
          <a:bodyPr lIns="91425" tIns="45700" rIns="91425" bIns="45700" anchor="t" anchorCtr="0">
            <a:noAutofit/>
          </a:bodyPr>
          <a:lstStyle/>
          <a:p>
            <a:pPr algn="ctr">
              <a:spcBef>
                <a:spcPts val="0"/>
              </a:spcBef>
              <a:spcAft>
                <a:spcPts val="0"/>
              </a:spcAft>
              <a:buClr>
                <a:schemeClr val="dk1"/>
              </a:buClr>
              <a:buSzPct val="25000"/>
            </a:pPr>
            <a:r>
              <a:rPr lang="en-US" sz="1700" dirty="0">
                <a:solidFill>
                  <a:schemeClr val="dk1"/>
                </a:solidFill>
                <a:latin typeface="Calibri" charset="0"/>
                <a:ea typeface="Calibri" charset="0"/>
                <a:cs typeface="Calibri" charset="0"/>
                <a:sym typeface="Questrial"/>
              </a:rPr>
              <a:t>The teacher gives the rest of the class a task to do, then sits with John to give him support and help him do the work</a:t>
            </a:r>
          </a:p>
        </p:txBody>
      </p:sp>
      <p:sp>
        <p:nvSpPr>
          <p:cNvPr id="9" name="Shape 178">
            <a:extLst>
              <a:ext uri="{FF2B5EF4-FFF2-40B4-BE49-F238E27FC236}">
                <a16:creationId xmlns:a16="http://schemas.microsoft.com/office/drawing/2014/main" id="{FED7E956-572D-44DA-B8CA-6166F7A68AA6}"/>
              </a:ext>
            </a:extLst>
          </p:cNvPr>
          <p:cNvSpPr txBox="1"/>
          <p:nvPr/>
        </p:nvSpPr>
        <p:spPr>
          <a:xfrm>
            <a:off x="6823436" y="2127826"/>
            <a:ext cx="1242243" cy="3046245"/>
          </a:xfrm>
          <a:prstGeom prst="rect">
            <a:avLst/>
          </a:prstGeom>
          <a:noFill/>
          <a:ln>
            <a:noFill/>
          </a:ln>
        </p:spPr>
        <p:txBody>
          <a:bodyPr lIns="91425" tIns="45700" rIns="91425" bIns="45700" anchor="t" anchorCtr="0">
            <a:noAutofit/>
          </a:bodyPr>
          <a:lstStyle/>
          <a:p>
            <a:pPr algn="ctr">
              <a:spcBef>
                <a:spcPts val="0"/>
              </a:spcBef>
              <a:spcAft>
                <a:spcPts val="0"/>
              </a:spcAft>
              <a:buClr>
                <a:schemeClr val="dk1"/>
              </a:buClr>
              <a:buSzPct val="25000"/>
            </a:pPr>
            <a:r>
              <a:rPr lang="en-US" sz="1700" dirty="0">
                <a:solidFill>
                  <a:schemeClr val="dk1"/>
                </a:solidFill>
                <a:latin typeface="Calibri" charset="0"/>
                <a:ea typeface="Calibri" charset="0"/>
                <a:cs typeface="Calibri" charset="0"/>
                <a:sym typeface="Questrial"/>
              </a:rPr>
              <a:t>The same pattern has been observed for the previous 4 math classes</a:t>
            </a:r>
          </a:p>
        </p:txBody>
      </p:sp>
    </p:spTree>
    <p:extLst>
      <p:ext uri="{BB962C8B-B14F-4D97-AF65-F5344CB8AC3E}">
        <p14:creationId xmlns:p14="http://schemas.microsoft.com/office/powerpoint/2010/main" val="51529156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Shape 193"/>
          <p:cNvSpPr txBox="1">
            <a:spLocks noGrp="1"/>
          </p:cNvSpPr>
          <p:nvPr>
            <p:ph type="title"/>
          </p:nvPr>
        </p:nvSpPr>
        <p:spPr>
          <a:xfrm>
            <a:off x="152400" y="1104901"/>
            <a:ext cx="7467600" cy="742949"/>
          </a:xfrm>
          <a:prstGeom prst="rect">
            <a:avLst/>
          </a:prstGeom>
          <a:noFill/>
          <a:ln>
            <a:noFill/>
          </a:ln>
        </p:spPr>
        <p:txBody>
          <a:bodyPr vert="horz" wrap="square" lIns="91425" tIns="45700" rIns="91425" bIns="45700" numCol="1" anchor="ctr" anchorCtr="0" compatLnSpc="1">
            <a:prstTxWarp prst="textNoShape">
              <a:avLst/>
            </a:prstTxWarp>
            <a:noAutofit/>
          </a:bodyPr>
          <a:lstStyle/>
          <a:p>
            <a:pPr algn="l">
              <a:spcBef>
                <a:spcPts val="0"/>
              </a:spcBef>
              <a:spcAft>
                <a:spcPts val="0"/>
              </a:spcAft>
              <a:buClr>
                <a:schemeClr val="lt1"/>
              </a:buClr>
              <a:buSzPct val="25000"/>
            </a:pPr>
            <a:r>
              <a:rPr lang="en-US" b="0" i="0" u="none" strike="noStrike" cap="none" dirty="0">
                <a:solidFill>
                  <a:schemeClr val="lt1"/>
                </a:solidFill>
                <a:latin typeface="Calibri" charset="0"/>
                <a:ea typeface="Calibri" charset="0"/>
                <a:cs typeface="Calibri" charset="0"/>
                <a:sym typeface="Questrial"/>
              </a:rPr>
              <a:t>Practice: FBA Hypothesis</a:t>
            </a:r>
          </a:p>
        </p:txBody>
      </p:sp>
      <p:grpSp>
        <p:nvGrpSpPr>
          <p:cNvPr id="194" name="Shape 194"/>
          <p:cNvGrpSpPr/>
          <p:nvPr/>
        </p:nvGrpSpPr>
        <p:grpSpPr>
          <a:xfrm>
            <a:off x="274018" y="2440318"/>
            <a:ext cx="8644998" cy="948734"/>
            <a:chOff x="3615" y="211432"/>
            <a:chExt cx="8222368" cy="948733"/>
          </a:xfrm>
        </p:grpSpPr>
        <p:sp>
          <p:nvSpPr>
            <p:cNvPr id="195" name="Shape 195"/>
            <p:cNvSpPr/>
            <p:nvPr/>
          </p:nvSpPr>
          <p:spPr>
            <a:xfrm>
              <a:off x="3615" y="211432"/>
              <a:ext cx="1581224" cy="948733"/>
            </a:xfrm>
            <a:prstGeom prst="roundRect">
              <a:avLst>
                <a:gd name="adj" fmla="val 10000"/>
              </a:avLst>
            </a:prstGeom>
            <a:solidFill>
              <a:srgbClr val="DB581B"/>
            </a:solidFill>
            <a:ln w="44450" cap="flat" cmpd="sng">
              <a:solidFill>
                <a:schemeClr val="lt1"/>
              </a:solidFill>
              <a:prstDash val="solid"/>
              <a:round/>
              <a:headEnd type="none" w="med" len="med"/>
              <a:tailEnd type="none" w="med" len="med"/>
            </a:ln>
          </p:spPr>
          <p:txBody>
            <a:bodyPr lIns="91425" tIns="91425" rIns="91425" bIns="91425" anchor="ctr" anchorCtr="0">
              <a:noAutofit/>
            </a:bodyPr>
            <a:lstStyle/>
            <a:p>
              <a:pPr>
                <a:spcBef>
                  <a:spcPts val="0"/>
                </a:spcBef>
                <a:spcAft>
                  <a:spcPts val="0"/>
                </a:spcAft>
                <a:buClr>
                  <a:srgbClr val="000000"/>
                </a:buClr>
              </a:pPr>
              <a:endParaRPr sz="1400">
                <a:solidFill>
                  <a:srgbClr val="000000"/>
                </a:solidFill>
                <a:latin typeface="Calibri" charset="0"/>
                <a:ea typeface="Calibri" charset="0"/>
                <a:cs typeface="Calibri" charset="0"/>
                <a:sym typeface="Arial"/>
              </a:endParaRPr>
            </a:p>
          </p:txBody>
        </p:sp>
        <p:sp>
          <p:nvSpPr>
            <p:cNvPr id="196" name="Shape 196"/>
            <p:cNvSpPr txBox="1"/>
            <p:nvPr/>
          </p:nvSpPr>
          <p:spPr>
            <a:xfrm>
              <a:off x="31401" y="239217"/>
              <a:ext cx="1525649" cy="893158"/>
            </a:xfrm>
            <a:prstGeom prst="rect">
              <a:avLst/>
            </a:prstGeom>
            <a:noFill/>
            <a:ln>
              <a:noFill/>
            </a:ln>
          </p:spPr>
          <p:txBody>
            <a:bodyPr lIns="72375" tIns="72375" rIns="72375" bIns="72375" anchor="ctr" anchorCtr="0">
              <a:noAutofit/>
            </a:bodyPr>
            <a:lstStyle/>
            <a:p>
              <a:pPr algn="ctr">
                <a:lnSpc>
                  <a:spcPct val="90000"/>
                </a:lnSpc>
                <a:spcBef>
                  <a:spcPts val="0"/>
                </a:spcBef>
                <a:spcAft>
                  <a:spcPts val="0"/>
                </a:spcAft>
                <a:buClr>
                  <a:schemeClr val="lt1"/>
                </a:buClr>
                <a:buSzPct val="25000"/>
              </a:pPr>
              <a:r>
                <a:rPr lang="en-US" sz="1900" dirty="0">
                  <a:solidFill>
                    <a:schemeClr val="lt1"/>
                  </a:solidFill>
                  <a:latin typeface="Calibri" charset="0"/>
                  <a:ea typeface="Calibri" charset="0"/>
                  <a:cs typeface="Calibri" charset="0"/>
                  <a:sym typeface="Questrial"/>
                </a:rPr>
                <a:t>Setting Event</a:t>
              </a:r>
            </a:p>
          </p:txBody>
        </p:sp>
        <p:sp>
          <p:nvSpPr>
            <p:cNvPr id="197" name="Shape 197"/>
            <p:cNvSpPr/>
            <p:nvPr/>
          </p:nvSpPr>
          <p:spPr>
            <a:xfrm>
              <a:off x="1742963" y="489727"/>
              <a:ext cx="335217" cy="392141"/>
            </a:xfrm>
            <a:prstGeom prst="rightArrow">
              <a:avLst>
                <a:gd name="adj1" fmla="val 60000"/>
                <a:gd name="adj2" fmla="val 50000"/>
              </a:avLst>
            </a:prstGeom>
            <a:solidFill>
              <a:srgbClr val="DB581B"/>
            </a:solidFill>
            <a:ln>
              <a:noFill/>
            </a:ln>
          </p:spPr>
          <p:txBody>
            <a:bodyPr lIns="91425" tIns="91425" rIns="91425" bIns="91425" anchor="ctr" anchorCtr="0">
              <a:noAutofit/>
            </a:bodyPr>
            <a:lstStyle/>
            <a:p>
              <a:pPr>
                <a:spcBef>
                  <a:spcPts val="0"/>
                </a:spcBef>
                <a:spcAft>
                  <a:spcPts val="0"/>
                </a:spcAft>
                <a:buClr>
                  <a:srgbClr val="000000"/>
                </a:buClr>
              </a:pPr>
              <a:endParaRPr sz="1400">
                <a:solidFill>
                  <a:srgbClr val="000000"/>
                </a:solidFill>
                <a:latin typeface="Calibri" charset="0"/>
                <a:ea typeface="Calibri" charset="0"/>
                <a:cs typeface="Calibri" charset="0"/>
                <a:sym typeface="Arial"/>
              </a:endParaRPr>
            </a:p>
          </p:txBody>
        </p:sp>
        <p:sp>
          <p:nvSpPr>
            <p:cNvPr id="198" name="Shape 198"/>
            <p:cNvSpPr txBox="1"/>
            <p:nvPr/>
          </p:nvSpPr>
          <p:spPr>
            <a:xfrm>
              <a:off x="1742963" y="568156"/>
              <a:ext cx="234653" cy="235285"/>
            </a:xfrm>
            <a:prstGeom prst="rect">
              <a:avLst/>
            </a:prstGeom>
            <a:noFill/>
            <a:ln>
              <a:noFill/>
            </a:ln>
          </p:spPr>
          <p:txBody>
            <a:bodyPr lIns="0" tIns="0" rIns="0" bIns="0" anchor="ctr" anchorCtr="0">
              <a:noAutofit/>
            </a:bodyPr>
            <a:lstStyle/>
            <a:p>
              <a:pPr algn="ctr">
                <a:lnSpc>
                  <a:spcPct val="90000"/>
                </a:lnSpc>
                <a:spcBef>
                  <a:spcPts val="0"/>
                </a:spcBef>
                <a:spcAft>
                  <a:spcPts val="0"/>
                </a:spcAft>
                <a:buClr>
                  <a:srgbClr val="000000"/>
                </a:buClr>
              </a:pPr>
              <a:endParaRPr sz="1500">
                <a:solidFill>
                  <a:schemeClr val="lt1"/>
                </a:solidFill>
                <a:latin typeface="Calibri" charset="0"/>
                <a:ea typeface="Calibri" charset="0"/>
                <a:cs typeface="Calibri" charset="0"/>
                <a:sym typeface="Arial"/>
              </a:endParaRPr>
            </a:p>
          </p:txBody>
        </p:sp>
        <p:sp>
          <p:nvSpPr>
            <p:cNvPr id="199" name="Shape 199"/>
            <p:cNvSpPr/>
            <p:nvPr/>
          </p:nvSpPr>
          <p:spPr>
            <a:xfrm>
              <a:off x="2217330" y="211432"/>
              <a:ext cx="1581224" cy="948733"/>
            </a:xfrm>
            <a:prstGeom prst="roundRect">
              <a:avLst>
                <a:gd name="adj" fmla="val 10000"/>
              </a:avLst>
            </a:prstGeom>
            <a:solidFill>
              <a:srgbClr val="CCCB2E"/>
            </a:solidFill>
            <a:ln w="44450" cap="flat" cmpd="sng">
              <a:solidFill>
                <a:schemeClr val="lt1"/>
              </a:solidFill>
              <a:prstDash val="solid"/>
              <a:round/>
              <a:headEnd type="none" w="med" len="med"/>
              <a:tailEnd type="none" w="med" len="med"/>
            </a:ln>
          </p:spPr>
          <p:txBody>
            <a:bodyPr lIns="91425" tIns="91425" rIns="91425" bIns="91425" anchor="ctr" anchorCtr="0">
              <a:noAutofit/>
            </a:bodyPr>
            <a:lstStyle/>
            <a:p>
              <a:pPr>
                <a:spcBef>
                  <a:spcPts val="0"/>
                </a:spcBef>
                <a:spcAft>
                  <a:spcPts val="0"/>
                </a:spcAft>
                <a:buClr>
                  <a:srgbClr val="000000"/>
                </a:buClr>
              </a:pPr>
              <a:endParaRPr sz="1400">
                <a:solidFill>
                  <a:srgbClr val="000000"/>
                </a:solidFill>
                <a:latin typeface="Calibri" charset="0"/>
                <a:ea typeface="Calibri" charset="0"/>
                <a:cs typeface="Calibri" charset="0"/>
                <a:sym typeface="Arial"/>
              </a:endParaRPr>
            </a:p>
          </p:txBody>
        </p:sp>
        <p:sp>
          <p:nvSpPr>
            <p:cNvPr id="200" name="Shape 200"/>
            <p:cNvSpPr txBox="1"/>
            <p:nvPr/>
          </p:nvSpPr>
          <p:spPr>
            <a:xfrm>
              <a:off x="2245116" y="239217"/>
              <a:ext cx="1525649" cy="893158"/>
            </a:xfrm>
            <a:prstGeom prst="rect">
              <a:avLst/>
            </a:prstGeom>
            <a:noFill/>
            <a:ln>
              <a:noFill/>
            </a:ln>
          </p:spPr>
          <p:txBody>
            <a:bodyPr lIns="72375" tIns="72375" rIns="72375" bIns="72375" anchor="ctr" anchorCtr="0">
              <a:noAutofit/>
            </a:bodyPr>
            <a:lstStyle/>
            <a:p>
              <a:pPr algn="ctr">
                <a:lnSpc>
                  <a:spcPct val="90000"/>
                </a:lnSpc>
                <a:spcBef>
                  <a:spcPts val="0"/>
                </a:spcBef>
                <a:spcAft>
                  <a:spcPts val="0"/>
                </a:spcAft>
                <a:buClr>
                  <a:schemeClr val="lt1"/>
                </a:buClr>
                <a:buSzPct val="25000"/>
              </a:pPr>
              <a:r>
                <a:rPr lang="en-US" sz="1900">
                  <a:solidFill>
                    <a:schemeClr val="lt1"/>
                  </a:solidFill>
                  <a:latin typeface="Calibri" charset="0"/>
                  <a:ea typeface="Calibri" charset="0"/>
                  <a:cs typeface="Calibri" charset="0"/>
                  <a:sym typeface="Questrial"/>
                </a:rPr>
                <a:t>Antecedent</a:t>
              </a:r>
            </a:p>
          </p:txBody>
        </p:sp>
        <p:sp>
          <p:nvSpPr>
            <p:cNvPr id="201" name="Shape 201"/>
            <p:cNvSpPr/>
            <p:nvPr/>
          </p:nvSpPr>
          <p:spPr>
            <a:xfrm>
              <a:off x="3956676" y="489727"/>
              <a:ext cx="335217" cy="392141"/>
            </a:xfrm>
            <a:prstGeom prst="rightArrow">
              <a:avLst>
                <a:gd name="adj1" fmla="val 60000"/>
                <a:gd name="adj2" fmla="val 50000"/>
              </a:avLst>
            </a:prstGeom>
            <a:solidFill>
              <a:srgbClr val="CCCB2E"/>
            </a:solidFill>
            <a:ln>
              <a:noFill/>
            </a:ln>
          </p:spPr>
          <p:txBody>
            <a:bodyPr lIns="91425" tIns="91425" rIns="91425" bIns="91425" anchor="ctr" anchorCtr="0">
              <a:noAutofit/>
            </a:bodyPr>
            <a:lstStyle/>
            <a:p>
              <a:pPr>
                <a:spcBef>
                  <a:spcPts val="0"/>
                </a:spcBef>
                <a:spcAft>
                  <a:spcPts val="0"/>
                </a:spcAft>
                <a:buClr>
                  <a:srgbClr val="000000"/>
                </a:buClr>
              </a:pPr>
              <a:endParaRPr sz="1400">
                <a:solidFill>
                  <a:srgbClr val="000000"/>
                </a:solidFill>
                <a:latin typeface="Calibri" charset="0"/>
                <a:ea typeface="Calibri" charset="0"/>
                <a:cs typeface="Calibri" charset="0"/>
                <a:sym typeface="Arial"/>
              </a:endParaRPr>
            </a:p>
          </p:txBody>
        </p:sp>
        <p:sp>
          <p:nvSpPr>
            <p:cNvPr id="202" name="Shape 202"/>
            <p:cNvSpPr txBox="1"/>
            <p:nvPr/>
          </p:nvSpPr>
          <p:spPr>
            <a:xfrm>
              <a:off x="3956676" y="568156"/>
              <a:ext cx="234653" cy="235285"/>
            </a:xfrm>
            <a:prstGeom prst="rect">
              <a:avLst/>
            </a:prstGeom>
            <a:noFill/>
            <a:ln>
              <a:noFill/>
            </a:ln>
          </p:spPr>
          <p:txBody>
            <a:bodyPr lIns="0" tIns="0" rIns="0" bIns="0" anchor="ctr" anchorCtr="0">
              <a:noAutofit/>
            </a:bodyPr>
            <a:lstStyle/>
            <a:p>
              <a:pPr algn="ctr">
                <a:lnSpc>
                  <a:spcPct val="90000"/>
                </a:lnSpc>
                <a:spcBef>
                  <a:spcPts val="0"/>
                </a:spcBef>
                <a:spcAft>
                  <a:spcPts val="0"/>
                </a:spcAft>
                <a:buClr>
                  <a:srgbClr val="000000"/>
                </a:buClr>
              </a:pPr>
              <a:endParaRPr sz="1500">
                <a:solidFill>
                  <a:schemeClr val="lt1"/>
                </a:solidFill>
                <a:latin typeface="Calibri" charset="0"/>
                <a:ea typeface="Calibri" charset="0"/>
                <a:cs typeface="Calibri" charset="0"/>
                <a:sym typeface="Arial"/>
              </a:endParaRPr>
            </a:p>
          </p:txBody>
        </p:sp>
        <p:sp>
          <p:nvSpPr>
            <p:cNvPr id="203" name="Shape 203"/>
            <p:cNvSpPr/>
            <p:nvPr/>
          </p:nvSpPr>
          <p:spPr>
            <a:xfrm>
              <a:off x="4431044" y="211432"/>
              <a:ext cx="1581224" cy="948733"/>
            </a:xfrm>
            <a:prstGeom prst="roundRect">
              <a:avLst>
                <a:gd name="adj" fmla="val 10000"/>
              </a:avLst>
            </a:prstGeom>
            <a:solidFill>
              <a:srgbClr val="8FB8D3"/>
            </a:solidFill>
            <a:ln w="44450" cap="flat" cmpd="sng">
              <a:solidFill>
                <a:schemeClr val="lt1"/>
              </a:solidFill>
              <a:prstDash val="solid"/>
              <a:round/>
              <a:headEnd type="none" w="med" len="med"/>
              <a:tailEnd type="none" w="med" len="med"/>
            </a:ln>
          </p:spPr>
          <p:txBody>
            <a:bodyPr lIns="91425" tIns="91425" rIns="91425" bIns="91425" anchor="ctr" anchorCtr="0">
              <a:noAutofit/>
            </a:bodyPr>
            <a:lstStyle/>
            <a:p>
              <a:pPr>
                <a:spcBef>
                  <a:spcPts val="0"/>
                </a:spcBef>
                <a:spcAft>
                  <a:spcPts val="0"/>
                </a:spcAft>
                <a:buClr>
                  <a:srgbClr val="000000"/>
                </a:buClr>
              </a:pPr>
              <a:endParaRPr sz="1400">
                <a:solidFill>
                  <a:srgbClr val="000000"/>
                </a:solidFill>
                <a:latin typeface="Calibri" charset="0"/>
                <a:ea typeface="Calibri" charset="0"/>
                <a:cs typeface="Calibri" charset="0"/>
                <a:sym typeface="Arial"/>
              </a:endParaRPr>
            </a:p>
          </p:txBody>
        </p:sp>
        <p:sp>
          <p:nvSpPr>
            <p:cNvPr id="204" name="Shape 204"/>
            <p:cNvSpPr txBox="1"/>
            <p:nvPr/>
          </p:nvSpPr>
          <p:spPr>
            <a:xfrm>
              <a:off x="4458830" y="239217"/>
              <a:ext cx="1525649" cy="893158"/>
            </a:xfrm>
            <a:prstGeom prst="rect">
              <a:avLst/>
            </a:prstGeom>
            <a:noFill/>
            <a:ln>
              <a:noFill/>
            </a:ln>
          </p:spPr>
          <p:txBody>
            <a:bodyPr lIns="72375" tIns="72375" rIns="72375" bIns="72375" anchor="ctr" anchorCtr="0">
              <a:noAutofit/>
            </a:bodyPr>
            <a:lstStyle/>
            <a:p>
              <a:pPr algn="ctr">
                <a:lnSpc>
                  <a:spcPct val="90000"/>
                </a:lnSpc>
                <a:spcBef>
                  <a:spcPts val="0"/>
                </a:spcBef>
                <a:spcAft>
                  <a:spcPts val="0"/>
                </a:spcAft>
                <a:buClr>
                  <a:schemeClr val="lt1"/>
                </a:buClr>
                <a:buSzPct val="25000"/>
              </a:pPr>
              <a:r>
                <a:rPr lang="en-US" sz="1900">
                  <a:solidFill>
                    <a:schemeClr val="lt1"/>
                  </a:solidFill>
                  <a:latin typeface="Calibri" charset="0"/>
                  <a:ea typeface="Calibri" charset="0"/>
                  <a:cs typeface="Calibri" charset="0"/>
                  <a:sym typeface="Questrial"/>
                </a:rPr>
                <a:t>Behavior</a:t>
              </a:r>
            </a:p>
          </p:txBody>
        </p:sp>
        <p:sp>
          <p:nvSpPr>
            <p:cNvPr id="205" name="Shape 205"/>
            <p:cNvSpPr/>
            <p:nvPr/>
          </p:nvSpPr>
          <p:spPr>
            <a:xfrm>
              <a:off x="6170391" y="489727"/>
              <a:ext cx="335217" cy="392141"/>
            </a:xfrm>
            <a:prstGeom prst="rightArrow">
              <a:avLst>
                <a:gd name="adj1" fmla="val 60000"/>
                <a:gd name="adj2" fmla="val 50000"/>
              </a:avLst>
            </a:prstGeom>
            <a:solidFill>
              <a:srgbClr val="8FB8D3"/>
            </a:solidFill>
            <a:ln>
              <a:noFill/>
            </a:ln>
          </p:spPr>
          <p:txBody>
            <a:bodyPr lIns="91425" tIns="91425" rIns="91425" bIns="91425" anchor="ctr" anchorCtr="0">
              <a:noAutofit/>
            </a:bodyPr>
            <a:lstStyle/>
            <a:p>
              <a:pPr>
                <a:spcBef>
                  <a:spcPts val="0"/>
                </a:spcBef>
                <a:spcAft>
                  <a:spcPts val="0"/>
                </a:spcAft>
                <a:buClr>
                  <a:srgbClr val="000000"/>
                </a:buClr>
              </a:pPr>
              <a:endParaRPr sz="1400">
                <a:solidFill>
                  <a:srgbClr val="000000"/>
                </a:solidFill>
                <a:latin typeface="Calibri" charset="0"/>
                <a:ea typeface="Calibri" charset="0"/>
                <a:cs typeface="Calibri" charset="0"/>
                <a:sym typeface="Arial"/>
              </a:endParaRPr>
            </a:p>
          </p:txBody>
        </p:sp>
        <p:sp>
          <p:nvSpPr>
            <p:cNvPr id="206" name="Shape 206"/>
            <p:cNvSpPr txBox="1"/>
            <p:nvPr/>
          </p:nvSpPr>
          <p:spPr>
            <a:xfrm>
              <a:off x="6170391" y="568156"/>
              <a:ext cx="234653" cy="235285"/>
            </a:xfrm>
            <a:prstGeom prst="rect">
              <a:avLst/>
            </a:prstGeom>
            <a:noFill/>
            <a:ln>
              <a:noFill/>
            </a:ln>
          </p:spPr>
          <p:txBody>
            <a:bodyPr lIns="0" tIns="0" rIns="0" bIns="0" anchor="ctr" anchorCtr="0">
              <a:noAutofit/>
            </a:bodyPr>
            <a:lstStyle/>
            <a:p>
              <a:pPr algn="ctr">
                <a:lnSpc>
                  <a:spcPct val="90000"/>
                </a:lnSpc>
                <a:spcBef>
                  <a:spcPts val="0"/>
                </a:spcBef>
                <a:spcAft>
                  <a:spcPts val="0"/>
                </a:spcAft>
                <a:buClr>
                  <a:srgbClr val="000000"/>
                </a:buClr>
              </a:pPr>
              <a:endParaRPr sz="1500">
                <a:solidFill>
                  <a:schemeClr val="lt1"/>
                </a:solidFill>
                <a:latin typeface="Calibri" charset="0"/>
                <a:ea typeface="Calibri" charset="0"/>
                <a:cs typeface="Calibri" charset="0"/>
                <a:sym typeface="Arial"/>
              </a:endParaRPr>
            </a:p>
          </p:txBody>
        </p:sp>
        <p:sp>
          <p:nvSpPr>
            <p:cNvPr id="207" name="Shape 207"/>
            <p:cNvSpPr/>
            <p:nvPr/>
          </p:nvSpPr>
          <p:spPr>
            <a:xfrm>
              <a:off x="6644759" y="211432"/>
              <a:ext cx="1581224" cy="948733"/>
            </a:xfrm>
            <a:prstGeom prst="roundRect">
              <a:avLst>
                <a:gd name="adj" fmla="val 10000"/>
              </a:avLst>
            </a:prstGeom>
            <a:solidFill>
              <a:schemeClr val="accent5"/>
            </a:solidFill>
            <a:ln w="44450" cap="flat" cmpd="sng">
              <a:solidFill>
                <a:schemeClr val="lt1"/>
              </a:solidFill>
              <a:prstDash val="solid"/>
              <a:round/>
              <a:headEnd type="none" w="med" len="med"/>
              <a:tailEnd type="none" w="med" len="med"/>
            </a:ln>
          </p:spPr>
          <p:txBody>
            <a:bodyPr lIns="91425" tIns="91425" rIns="91425" bIns="91425" anchor="ctr" anchorCtr="0">
              <a:noAutofit/>
            </a:bodyPr>
            <a:lstStyle/>
            <a:p>
              <a:pPr>
                <a:spcBef>
                  <a:spcPts val="0"/>
                </a:spcBef>
                <a:spcAft>
                  <a:spcPts val="0"/>
                </a:spcAft>
                <a:buClr>
                  <a:srgbClr val="000000"/>
                </a:buClr>
              </a:pPr>
              <a:endParaRPr sz="1400">
                <a:solidFill>
                  <a:srgbClr val="000000"/>
                </a:solidFill>
                <a:latin typeface="Calibri" charset="0"/>
                <a:ea typeface="Calibri" charset="0"/>
                <a:cs typeface="Calibri" charset="0"/>
                <a:sym typeface="Arial"/>
              </a:endParaRPr>
            </a:p>
          </p:txBody>
        </p:sp>
        <p:sp>
          <p:nvSpPr>
            <p:cNvPr id="208" name="Shape 208"/>
            <p:cNvSpPr txBox="1"/>
            <p:nvPr/>
          </p:nvSpPr>
          <p:spPr>
            <a:xfrm>
              <a:off x="6563160" y="239212"/>
              <a:ext cx="1635000" cy="893099"/>
            </a:xfrm>
            <a:prstGeom prst="rect">
              <a:avLst/>
            </a:prstGeom>
            <a:noFill/>
            <a:ln>
              <a:noFill/>
            </a:ln>
          </p:spPr>
          <p:txBody>
            <a:bodyPr lIns="72375" tIns="72375" rIns="72375" bIns="72375" anchor="ctr" anchorCtr="0">
              <a:noAutofit/>
            </a:bodyPr>
            <a:lstStyle/>
            <a:p>
              <a:pPr algn="ctr">
                <a:lnSpc>
                  <a:spcPct val="90000"/>
                </a:lnSpc>
                <a:spcBef>
                  <a:spcPts val="0"/>
                </a:spcBef>
                <a:spcAft>
                  <a:spcPts val="0"/>
                </a:spcAft>
                <a:buClr>
                  <a:schemeClr val="lt1"/>
                </a:buClr>
                <a:buSzPct val="25000"/>
              </a:pPr>
              <a:r>
                <a:rPr lang="en-US" sz="1900">
                  <a:solidFill>
                    <a:schemeClr val="lt1"/>
                  </a:solidFill>
                  <a:latin typeface="Calibri" charset="0"/>
                  <a:ea typeface="Calibri" charset="0"/>
                  <a:cs typeface="Calibri" charset="0"/>
                  <a:sym typeface="Questrial"/>
                </a:rPr>
                <a:t>Consequence</a:t>
              </a:r>
            </a:p>
          </p:txBody>
        </p:sp>
      </p:grpSp>
      <p:sp>
        <p:nvSpPr>
          <p:cNvPr id="209" name="Shape 209"/>
          <p:cNvSpPr txBox="1"/>
          <p:nvPr/>
        </p:nvSpPr>
        <p:spPr>
          <a:xfrm>
            <a:off x="244766" y="3361199"/>
            <a:ext cx="1858003" cy="1477328"/>
          </a:xfrm>
          <a:prstGeom prst="rect">
            <a:avLst/>
          </a:prstGeom>
          <a:noFill/>
          <a:ln>
            <a:noFill/>
          </a:ln>
        </p:spPr>
        <p:txBody>
          <a:bodyPr lIns="91425" tIns="45700" rIns="91425" bIns="45700" anchor="t" anchorCtr="0">
            <a:noAutofit/>
          </a:bodyPr>
          <a:lstStyle/>
          <a:p>
            <a:pPr>
              <a:spcBef>
                <a:spcPts val="0"/>
              </a:spcBef>
              <a:spcAft>
                <a:spcPts val="0"/>
              </a:spcAft>
              <a:buClr>
                <a:schemeClr val="dk1"/>
              </a:buClr>
              <a:buSzPct val="25000"/>
            </a:pPr>
            <a:r>
              <a:rPr lang="en-US" dirty="0">
                <a:solidFill>
                  <a:schemeClr val="dk1"/>
                </a:solidFill>
                <a:latin typeface="Calibri" charset="0"/>
                <a:ea typeface="Calibri" charset="0"/>
                <a:cs typeface="Calibri" charset="0"/>
                <a:sym typeface="Questrial"/>
              </a:rPr>
              <a:t>Typically on days when John has worked alone for 30 min… </a:t>
            </a:r>
          </a:p>
        </p:txBody>
      </p:sp>
      <p:sp>
        <p:nvSpPr>
          <p:cNvPr id="210" name="Shape 210"/>
          <p:cNvSpPr txBox="1"/>
          <p:nvPr/>
        </p:nvSpPr>
        <p:spPr>
          <a:xfrm>
            <a:off x="2565400" y="3314709"/>
            <a:ext cx="2057400" cy="1200329"/>
          </a:xfrm>
          <a:prstGeom prst="rect">
            <a:avLst/>
          </a:prstGeom>
          <a:noFill/>
          <a:ln>
            <a:noFill/>
          </a:ln>
        </p:spPr>
        <p:txBody>
          <a:bodyPr lIns="91425" tIns="45700" rIns="91425" bIns="45700" anchor="t" anchorCtr="0">
            <a:noAutofit/>
          </a:bodyPr>
          <a:lstStyle/>
          <a:p>
            <a:pPr>
              <a:spcBef>
                <a:spcPts val="0"/>
              </a:spcBef>
              <a:spcAft>
                <a:spcPts val="0"/>
              </a:spcAft>
              <a:buClr>
                <a:schemeClr val="dk1"/>
              </a:buClr>
              <a:buSzPct val="25000"/>
            </a:pPr>
            <a:r>
              <a:rPr lang="en-US">
                <a:solidFill>
                  <a:schemeClr val="dk1"/>
                </a:solidFill>
                <a:latin typeface="Calibri" charset="0"/>
                <a:ea typeface="Calibri" charset="0"/>
                <a:cs typeface="Calibri" charset="0"/>
                <a:sym typeface="Questrial"/>
              </a:rPr>
              <a:t>when given math worksheets &amp; other assignments…</a:t>
            </a:r>
          </a:p>
        </p:txBody>
      </p:sp>
      <p:sp>
        <p:nvSpPr>
          <p:cNvPr id="211" name="Shape 211"/>
          <p:cNvSpPr txBox="1"/>
          <p:nvPr/>
        </p:nvSpPr>
        <p:spPr>
          <a:xfrm>
            <a:off x="4899800" y="3314700"/>
            <a:ext cx="1907398" cy="923328"/>
          </a:xfrm>
          <a:prstGeom prst="rect">
            <a:avLst/>
          </a:prstGeom>
          <a:noFill/>
          <a:ln>
            <a:noFill/>
          </a:ln>
        </p:spPr>
        <p:txBody>
          <a:bodyPr lIns="91425" tIns="45700" rIns="91425" bIns="45700" anchor="t" anchorCtr="0">
            <a:noAutofit/>
          </a:bodyPr>
          <a:lstStyle/>
          <a:p>
            <a:pPr>
              <a:spcBef>
                <a:spcPts val="0"/>
              </a:spcBef>
              <a:spcAft>
                <a:spcPts val="0"/>
              </a:spcAft>
              <a:buClr>
                <a:schemeClr val="dk1"/>
              </a:buClr>
              <a:buSzPct val="25000"/>
            </a:pPr>
            <a:r>
              <a:rPr lang="en-US">
                <a:solidFill>
                  <a:schemeClr val="dk1"/>
                </a:solidFill>
                <a:latin typeface="Calibri" charset="0"/>
                <a:ea typeface="Calibri" charset="0"/>
                <a:cs typeface="Calibri" charset="0"/>
                <a:sym typeface="Questrial"/>
              </a:rPr>
              <a:t>he doesn’t do his work and uses profanity.</a:t>
            </a:r>
          </a:p>
        </p:txBody>
      </p:sp>
      <p:sp>
        <p:nvSpPr>
          <p:cNvPr id="212" name="Shape 212"/>
          <p:cNvSpPr txBox="1"/>
          <p:nvPr/>
        </p:nvSpPr>
        <p:spPr>
          <a:xfrm>
            <a:off x="7252250" y="3361200"/>
            <a:ext cx="1821000" cy="2606100"/>
          </a:xfrm>
          <a:prstGeom prst="rect">
            <a:avLst/>
          </a:prstGeom>
          <a:noFill/>
          <a:ln>
            <a:noFill/>
          </a:ln>
        </p:spPr>
        <p:txBody>
          <a:bodyPr lIns="91425" tIns="45700" rIns="91425" bIns="45700" anchor="t" anchorCtr="0">
            <a:noAutofit/>
          </a:bodyPr>
          <a:lstStyle/>
          <a:p>
            <a:pPr>
              <a:spcBef>
                <a:spcPts val="0"/>
              </a:spcBef>
              <a:spcAft>
                <a:spcPts val="0"/>
              </a:spcAft>
              <a:buClr>
                <a:schemeClr val="dk1"/>
              </a:buClr>
              <a:buSzPct val="25000"/>
            </a:pPr>
            <a:r>
              <a:rPr lang="en-US">
                <a:solidFill>
                  <a:schemeClr val="dk1"/>
                </a:solidFill>
                <a:latin typeface="Calibri" charset="0"/>
                <a:ea typeface="Calibri" charset="0"/>
                <a:cs typeface="Calibri" charset="0"/>
                <a:sym typeface="Questrial"/>
              </a:rPr>
              <a:t>The teacher gives the rest of the class a task to do then sits with John to give him support and help him do the work.</a:t>
            </a:r>
          </a:p>
        </p:txBody>
      </p:sp>
      <p:sp>
        <p:nvSpPr>
          <p:cNvPr id="213" name="Shape 213"/>
          <p:cNvSpPr txBox="1"/>
          <p:nvPr/>
        </p:nvSpPr>
        <p:spPr>
          <a:xfrm>
            <a:off x="46550" y="4838525"/>
            <a:ext cx="7205700" cy="923400"/>
          </a:xfrm>
          <a:prstGeom prst="rect">
            <a:avLst/>
          </a:prstGeom>
          <a:noFill/>
          <a:ln>
            <a:noFill/>
          </a:ln>
        </p:spPr>
        <p:txBody>
          <a:bodyPr lIns="91425" tIns="45700" rIns="91425" bIns="45700" anchor="t" anchorCtr="0">
            <a:noAutofit/>
          </a:bodyPr>
          <a:lstStyle/>
          <a:p>
            <a:pPr>
              <a:spcBef>
                <a:spcPts val="0"/>
              </a:spcBef>
              <a:spcAft>
                <a:spcPts val="0"/>
              </a:spcAft>
              <a:buClr>
                <a:srgbClr val="000000"/>
              </a:buClr>
              <a:buSzPct val="25000"/>
            </a:pPr>
            <a:r>
              <a:rPr lang="en-US" sz="2400" b="1" dirty="0">
                <a:solidFill>
                  <a:srgbClr val="000000"/>
                </a:solidFill>
                <a:latin typeface="Calibri" charset="0"/>
                <a:ea typeface="Calibri" charset="0"/>
                <a:cs typeface="Calibri" charset="0"/>
                <a:sym typeface="Questrial"/>
              </a:rPr>
              <a:t>Function of the Behavior = (</a:t>
            </a:r>
            <a:r>
              <a:rPr lang="en-US" sz="2400" b="1" dirty="0">
                <a:latin typeface="Calibri" charset="0"/>
                <a:ea typeface="Calibri" charset="0"/>
                <a:cs typeface="Calibri" charset="0"/>
                <a:sym typeface="Questrial"/>
              </a:rPr>
              <a:t>Teacher) Attention</a:t>
            </a:r>
          </a:p>
        </p:txBody>
      </p:sp>
      <p:sp>
        <p:nvSpPr>
          <p:cNvPr id="23" name="Title 1">
            <a:extLst>
              <a:ext uri="{FF2B5EF4-FFF2-40B4-BE49-F238E27FC236}">
                <a16:creationId xmlns:a16="http://schemas.microsoft.com/office/drawing/2014/main" id="{47827953-FE72-461A-8196-02165B9BB0B3}"/>
              </a:ext>
            </a:extLst>
          </p:cNvPr>
          <p:cNvSpPr txBox="1">
            <a:spLocks/>
          </p:cNvSpPr>
          <p:nvPr/>
        </p:nvSpPr>
        <p:spPr bwMode="auto">
          <a:xfrm>
            <a:off x="438823" y="568689"/>
            <a:ext cx="8229600"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r>
              <a:rPr lang="en-US" altLang="en-US" u="sng" dirty="0"/>
              <a:t>Practice Scenario for A-B-C Chart</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3"/>
                                        </p:tgtEl>
                                        <p:attrNameLst>
                                          <p:attrName>style.visibility</p:attrName>
                                        </p:attrNameLst>
                                      </p:cBhvr>
                                      <p:to>
                                        <p:strVal val="visible"/>
                                      </p:to>
                                    </p:set>
                                    <p:animEffect transition="in" filter="fade">
                                      <p:cBhvr>
                                        <p:cTn id="7" dur="1000"/>
                                        <p:tgtEl>
                                          <p:spTgt spid="2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Shape 218"/>
          <p:cNvSpPr txBox="1">
            <a:spLocks noGrp="1"/>
          </p:cNvSpPr>
          <p:nvPr>
            <p:ph type="title"/>
          </p:nvPr>
        </p:nvSpPr>
        <p:spPr>
          <a:xfrm>
            <a:off x="152400" y="1104901"/>
            <a:ext cx="7467600" cy="742949"/>
          </a:xfrm>
          <a:prstGeom prst="rect">
            <a:avLst/>
          </a:prstGeom>
          <a:noFill/>
          <a:ln>
            <a:noFill/>
          </a:ln>
        </p:spPr>
        <p:txBody>
          <a:bodyPr vert="horz" wrap="square" lIns="91425" tIns="45700" rIns="91425" bIns="45700" numCol="1" anchor="ctr" anchorCtr="0" compatLnSpc="1">
            <a:prstTxWarp prst="textNoShape">
              <a:avLst/>
            </a:prstTxWarp>
            <a:noAutofit/>
          </a:bodyPr>
          <a:lstStyle/>
          <a:p>
            <a:pPr algn="l">
              <a:spcBef>
                <a:spcPts val="0"/>
              </a:spcBef>
              <a:spcAft>
                <a:spcPts val="0"/>
              </a:spcAft>
              <a:buClr>
                <a:schemeClr val="lt1"/>
              </a:buClr>
              <a:buSzPct val="25000"/>
            </a:pPr>
            <a:r>
              <a:rPr lang="en-US" b="0" i="0" u="none" strike="noStrike" cap="none" dirty="0">
                <a:solidFill>
                  <a:schemeClr val="lt1"/>
                </a:solidFill>
                <a:latin typeface="Calibri" charset="0"/>
                <a:ea typeface="Calibri" charset="0"/>
                <a:cs typeface="Calibri" charset="0"/>
                <a:sym typeface="Questrial"/>
              </a:rPr>
              <a:t>Practice: FBA Hypothesis</a:t>
            </a:r>
          </a:p>
        </p:txBody>
      </p:sp>
      <p:grpSp>
        <p:nvGrpSpPr>
          <p:cNvPr id="219" name="Shape 219"/>
          <p:cNvGrpSpPr/>
          <p:nvPr/>
        </p:nvGrpSpPr>
        <p:grpSpPr>
          <a:xfrm>
            <a:off x="274019" y="2440320"/>
            <a:ext cx="8701545" cy="948733"/>
            <a:chOff x="3615" y="211432"/>
            <a:chExt cx="8276150" cy="948733"/>
          </a:xfrm>
        </p:grpSpPr>
        <p:sp>
          <p:nvSpPr>
            <p:cNvPr id="220" name="Shape 220"/>
            <p:cNvSpPr/>
            <p:nvPr/>
          </p:nvSpPr>
          <p:spPr>
            <a:xfrm>
              <a:off x="3615" y="211432"/>
              <a:ext cx="1581224" cy="948733"/>
            </a:xfrm>
            <a:prstGeom prst="roundRect">
              <a:avLst>
                <a:gd name="adj" fmla="val 10000"/>
              </a:avLst>
            </a:prstGeom>
            <a:solidFill>
              <a:srgbClr val="DB581B"/>
            </a:solidFill>
            <a:ln w="44450" cap="flat" cmpd="sng">
              <a:solidFill>
                <a:schemeClr val="lt1"/>
              </a:solidFill>
              <a:prstDash val="solid"/>
              <a:round/>
              <a:headEnd type="none" w="med" len="med"/>
              <a:tailEnd type="none" w="med" len="med"/>
            </a:ln>
          </p:spPr>
          <p:txBody>
            <a:bodyPr lIns="91425" tIns="91425" rIns="91425" bIns="91425" anchor="ctr" anchorCtr="0">
              <a:noAutofit/>
            </a:bodyPr>
            <a:lstStyle/>
            <a:p>
              <a:pPr>
                <a:spcBef>
                  <a:spcPts val="0"/>
                </a:spcBef>
                <a:spcAft>
                  <a:spcPts val="0"/>
                </a:spcAft>
                <a:buClr>
                  <a:srgbClr val="000000"/>
                </a:buClr>
              </a:pPr>
              <a:endParaRPr sz="1400">
                <a:solidFill>
                  <a:srgbClr val="000000"/>
                </a:solidFill>
                <a:latin typeface="Calibri" charset="0"/>
                <a:ea typeface="Calibri" charset="0"/>
                <a:cs typeface="Calibri" charset="0"/>
                <a:sym typeface="Arial"/>
              </a:endParaRPr>
            </a:p>
          </p:txBody>
        </p:sp>
        <p:sp>
          <p:nvSpPr>
            <p:cNvPr id="221" name="Shape 221"/>
            <p:cNvSpPr txBox="1"/>
            <p:nvPr/>
          </p:nvSpPr>
          <p:spPr>
            <a:xfrm>
              <a:off x="31401" y="239217"/>
              <a:ext cx="1525649" cy="893158"/>
            </a:xfrm>
            <a:prstGeom prst="rect">
              <a:avLst/>
            </a:prstGeom>
            <a:noFill/>
            <a:ln>
              <a:noFill/>
            </a:ln>
          </p:spPr>
          <p:txBody>
            <a:bodyPr lIns="72375" tIns="72375" rIns="72375" bIns="72375" anchor="ctr" anchorCtr="0">
              <a:noAutofit/>
            </a:bodyPr>
            <a:lstStyle/>
            <a:p>
              <a:pPr algn="ctr">
                <a:lnSpc>
                  <a:spcPct val="90000"/>
                </a:lnSpc>
                <a:spcBef>
                  <a:spcPts val="0"/>
                </a:spcBef>
                <a:spcAft>
                  <a:spcPts val="0"/>
                </a:spcAft>
                <a:buClr>
                  <a:schemeClr val="lt1"/>
                </a:buClr>
                <a:buSzPct val="25000"/>
              </a:pPr>
              <a:r>
                <a:rPr lang="en-US" sz="1900" dirty="0">
                  <a:solidFill>
                    <a:schemeClr val="lt1"/>
                  </a:solidFill>
                  <a:latin typeface="Calibri" charset="0"/>
                  <a:ea typeface="Calibri" charset="0"/>
                  <a:cs typeface="Calibri" charset="0"/>
                  <a:sym typeface="Questrial"/>
                </a:rPr>
                <a:t>Setting Event</a:t>
              </a:r>
            </a:p>
          </p:txBody>
        </p:sp>
        <p:sp>
          <p:nvSpPr>
            <p:cNvPr id="222" name="Shape 222"/>
            <p:cNvSpPr/>
            <p:nvPr/>
          </p:nvSpPr>
          <p:spPr>
            <a:xfrm>
              <a:off x="1742963" y="489727"/>
              <a:ext cx="335217" cy="392141"/>
            </a:xfrm>
            <a:prstGeom prst="rightArrow">
              <a:avLst>
                <a:gd name="adj1" fmla="val 60000"/>
                <a:gd name="adj2" fmla="val 50000"/>
              </a:avLst>
            </a:prstGeom>
            <a:solidFill>
              <a:srgbClr val="DB581B"/>
            </a:solidFill>
            <a:ln>
              <a:noFill/>
            </a:ln>
          </p:spPr>
          <p:txBody>
            <a:bodyPr lIns="91425" tIns="91425" rIns="91425" bIns="91425" anchor="ctr" anchorCtr="0">
              <a:noAutofit/>
            </a:bodyPr>
            <a:lstStyle/>
            <a:p>
              <a:pPr>
                <a:spcBef>
                  <a:spcPts val="0"/>
                </a:spcBef>
                <a:spcAft>
                  <a:spcPts val="0"/>
                </a:spcAft>
                <a:buClr>
                  <a:srgbClr val="000000"/>
                </a:buClr>
              </a:pPr>
              <a:endParaRPr sz="1400">
                <a:solidFill>
                  <a:srgbClr val="000000"/>
                </a:solidFill>
                <a:latin typeface="Calibri" charset="0"/>
                <a:ea typeface="Calibri" charset="0"/>
                <a:cs typeface="Calibri" charset="0"/>
                <a:sym typeface="Arial"/>
              </a:endParaRPr>
            </a:p>
          </p:txBody>
        </p:sp>
        <p:sp>
          <p:nvSpPr>
            <p:cNvPr id="223" name="Shape 223"/>
            <p:cNvSpPr txBox="1"/>
            <p:nvPr/>
          </p:nvSpPr>
          <p:spPr>
            <a:xfrm>
              <a:off x="1742963" y="568156"/>
              <a:ext cx="234653" cy="235285"/>
            </a:xfrm>
            <a:prstGeom prst="rect">
              <a:avLst/>
            </a:prstGeom>
            <a:noFill/>
            <a:ln>
              <a:noFill/>
            </a:ln>
          </p:spPr>
          <p:txBody>
            <a:bodyPr lIns="0" tIns="0" rIns="0" bIns="0" anchor="ctr" anchorCtr="0">
              <a:noAutofit/>
            </a:bodyPr>
            <a:lstStyle/>
            <a:p>
              <a:pPr algn="ctr">
                <a:lnSpc>
                  <a:spcPct val="90000"/>
                </a:lnSpc>
                <a:spcBef>
                  <a:spcPts val="0"/>
                </a:spcBef>
                <a:spcAft>
                  <a:spcPts val="0"/>
                </a:spcAft>
                <a:buClr>
                  <a:srgbClr val="000000"/>
                </a:buClr>
              </a:pPr>
              <a:endParaRPr sz="1500">
                <a:solidFill>
                  <a:schemeClr val="lt1"/>
                </a:solidFill>
                <a:latin typeface="Calibri" charset="0"/>
                <a:ea typeface="Calibri" charset="0"/>
                <a:cs typeface="Calibri" charset="0"/>
                <a:sym typeface="Arial"/>
              </a:endParaRPr>
            </a:p>
          </p:txBody>
        </p:sp>
        <p:sp>
          <p:nvSpPr>
            <p:cNvPr id="224" name="Shape 224"/>
            <p:cNvSpPr/>
            <p:nvPr/>
          </p:nvSpPr>
          <p:spPr>
            <a:xfrm>
              <a:off x="2217330" y="211432"/>
              <a:ext cx="1581224" cy="948733"/>
            </a:xfrm>
            <a:prstGeom prst="roundRect">
              <a:avLst>
                <a:gd name="adj" fmla="val 10000"/>
              </a:avLst>
            </a:prstGeom>
            <a:solidFill>
              <a:srgbClr val="CCCB2E"/>
            </a:solidFill>
            <a:ln w="44450" cap="flat" cmpd="sng">
              <a:solidFill>
                <a:schemeClr val="lt1"/>
              </a:solidFill>
              <a:prstDash val="solid"/>
              <a:round/>
              <a:headEnd type="none" w="med" len="med"/>
              <a:tailEnd type="none" w="med" len="med"/>
            </a:ln>
          </p:spPr>
          <p:txBody>
            <a:bodyPr lIns="91425" tIns="91425" rIns="91425" bIns="91425" anchor="ctr" anchorCtr="0">
              <a:noAutofit/>
            </a:bodyPr>
            <a:lstStyle/>
            <a:p>
              <a:pPr>
                <a:spcBef>
                  <a:spcPts val="0"/>
                </a:spcBef>
                <a:spcAft>
                  <a:spcPts val="0"/>
                </a:spcAft>
                <a:buClr>
                  <a:srgbClr val="000000"/>
                </a:buClr>
              </a:pPr>
              <a:endParaRPr sz="1400">
                <a:solidFill>
                  <a:srgbClr val="000000"/>
                </a:solidFill>
                <a:latin typeface="Calibri" charset="0"/>
                <a:ea typeface="Calibri" charset="0"/>
                <a:cs typeface="Calibri" charset="0"/>
                <a:sym typeface="Arial"/>
              </a:endParaRPr>
            </a:p>
          </p:txBody>
        </p:sp>
        <p:sp>
          <p:nvSpPr>
            <p:cNvPr id="225" name="Shape 225"/>
            <p:cNvSpPr txBox="1"/>
            <p:nvPr/>
          </p:nvSpPr>
          <p:spPr>
            <a:xfrm>
              <a:off x="2245116" y="239217"/>
              <a:ext cx="1525649" cy="893158"/>
            </a:xfrm>
            <a:prstGeom prst="rect">
              <a:avLst/>
            </a:prstGeom>
            <a:noFill/>
            <a:ln>
              <a:noFill/>
            </a:ln>
          </p:spPr>
          <p:txBody>
            <a:bodyPr lIns="72375" tIns="72375" rIns="72375" bIns="72375" anchor="ctr" anchorCtr="0">
              <a:noAutofit/>
            </a:bodyPr>
            <a:lstStyle/>
            <a:p>
              <a:pPr algn="ctr">
                <a:lnSpc>
                  <a:spcPct val="90000"/>
                </a:lnSpc>
                <a:spcBef>
                  <a:spcPts val="0"/>
                </a:spcBef>
                <a:spcAft>
                  <a:spcPts val="0"/>
                </a:spcAft>
                <a:buClr>
                  <a:schemeClr val="lt1"/>
                </a:buClr>
                <a:buSzPct val="25000"/>
              </a:pPr>
              <a:r>
                <a:rPr lang="en-US" sz="1900">
                  <a:solidFill>
                    <a:schemeClr val="lt1"/>
                  </a:solidFill>
                  <a:latin typeface="Calibri" charset="0"/>
                  <a:ea typeface="Calibri" charset="0"/>
                  <a:cs typeface="Calibri" charset="0"/>
                  <a:sym typeface="Questrial"/>
                </a:rPr>
                <a:t>Antecedent</a:t>
              </a:r>
            </a:p>
          </p:txBody>
        </p:sp>
        <p:sp>
          <p:nvSpPr>
            <p:cNvPr id="226" name="Shape 226"/>
            <p:cNvSpPr/>
            <p:nvPr/>
          </p:nvSpPr>
          <p:spPr>
            <a:xfrm>
              <a:off x="3956676" y="489727"/>
              <a:ext cx="335217" cy="392141"/>
            </a:xfrm>
            <a:prstGeom prst="rightArrow">
              <a:avLst>
                <a:gd name="adj1" fmla="val 60000"/>
                <a:gd name="adj2" fmla="val 50000"/>
              </a:avLst>
            </a:prstGeom>
            <a:solidFill>
              <a:srgbClr val="CCCB2E"/>
            </a:solidFill>
            <a:ln>
              <a:noFill/>
            </a:ln>
          </p:spPr>
          <p:txBody>
            <a:bodyPr lIns="91425" tIns="91425" rIns="91425" bIns="91425" anchor="ctr" anchorCtr="0">
              <a:noAutofit/>
            </a:bodyPr>
            <a:lstStyle/>
            <a:p>
              <a:pPr>
                <a:spcBef>
                  <a:spcPts val="0"/>
                </a:spcBef>
                <a:spcAft>
                  <a:spcPts val="0"/>
                </a:spcAft>
                <a:buClr>
                  <a:srgbClr val="000000"/>
                </a:buClr>
              </a:pPr>
              <a:endParaRPr sz="1400">
                <a:solidFill>
                  <a:srgbClr val="000000"/>
                </a:solidFill>
                <a:latin typeface="Calibri" charset="0"/>
                <a:ea typeface="Calibri" charset="0"/>
                <a:cs typeface="Calibri" charset="0"/>
                <a:sym typeface="Arial"/>
              </a:endParaRPr>
            </a:p>
          </p:txBody>
        </p:sp>
        <p:sp>
          <p:nvSpPr>
            <p:cNvPr id="227" name="Shape 227"/>
            <p:cNvSpPr txBox="1"/>
            <p:nvPr/>
          </p:nvSpPr>
          <p:spPr>
            <a:xfrm>
              <a:off x="3956676" y="568156"/>
              <a:ext cx="234653" cy="235285"/>
            </a:xfrm>
            <a:prstGeom prst="rect">
              <a:avLst/>
            </a:prstGeom>
            <a:noFill/>
            <a:ln>
              <a:noFill/>
            </a:ln>
          </p:spPr>
          <p:txBody>
            <a:bodyPr lIns="0" tIns="0" rIns="0" bIns="0" anchor="ctr" anchorCtr="0">
              <a:noAutofit/>
            </a:bodyPr>
            <a:lstStyle/>
            <a:p>
              <a:pPr algn="ctr">
                <a:lnSpc>
                  <a:spcPct val="90000"/>
                </a:lnSpc>
                <a:spcBef>
                  <a:spcPts val="0"/>
                </a:spcBef>
                <a:spcAft>
                  <a:spcPts val="0"/>
                </a:spcAft>
                <a:buClr>
                  <a:srgbClr val="000000"/>
                </a:buClr>
              </a:pPr>
              <a:endParaRPr sz="1500">
                <a:solidFill>
                  <a:schemeClr val="lt1"/>
                </a:solidFill>
                <a:latin typeface="Calibri" charset="0"/>
                <a:ea typeface="Calibri" charset="0"/>
                <a:cs typeface="Calibri" charset="0"/>
                <a:sym typeface="Arial"/>
              </a:endParaRPr>
            </a:p>
          </p:txBody>
        </p:sp>
        <p:sp>
          <p:nvSpPr>
            <p:cNvPr id="228" name="Shape 228"/>
            <p:cNvSpPr/>
            <p:nvPr/>
          </p:nvSpPr>
          <p:spPr>
            <a:xfrm>
              <a:off x="4431044" y="211432"/>
              <a:ext cx="1581224" cy="948733"/>
            </a:xfrm>
            <a:prstGeom prst="roundRect">
              <a:avLst>
                <a:gd name="adj" fmla="val 10000"/>
              </a:avLst>
            </a:prstGeom>
            <a:solidFill>
              <a:srgbClr val="8FB8D3"/>
            </a:solidFill>
            <a:ln w="44450" cap="flat" cmpd="sng">
              <a:solidFill>
                <a:schemeClr val="lt1"/>
              </a:solidFill>
              <a:prstDash val="solid"/>
              <a:round/>
              <a:headEnd type="none" w="med" len="med"/>
              <a:tailEnd type="none" w="med" len="med"/>
            </a:ln>
          </p:spPr>
          <p:txBody>
            <a:bodyPr lIns="91425" tIns="91425" rIns="91425" bIns="91425" anchor="ctr" anchorCtr="0">
              <a:noAutofit/>
            </a:bodyPr>
            <a:lstStyle/>
            <a:p>
              <a:pPr>
                <a:spcBef>
                  <a:spcPts val="0"/>
                </a:spcBef>
                <a:spcAft>
                  <a:spcPts val="0"/>
                </a:spcAft>
                <a:buClr>
                  <a:srgbClr val="000000"/>
                </a:buClr>
              </a:pPr>
              <a:endParaRPr sz="1400">
                <a:solidFill>
                  <a:srgbClr val="000000"/>
                </a:solidFill>
                <a:latin typeface="Calibri" charset="0"/>
                <a:ea typeface="Calibri" charset="0"/>
                <a:cs typeface="Calibri" charset="0"/>
                <a:sym typeface="Arial"/>
              </a:endParaRPr>
            </a:p>
          </p:txBody>
        </p:sp>
        <p:sp>
          <p:nvSpPr>
            <p:cNvPr id="229" name="Shape 229"/>
            <p:cNvSpPr txBox="1"/>
            <p:nvPr/>
          </p:nvSpPr>
          <p:spPr>
            <a:xfrm>
              <a:off x="4458830" y="239217"/>
              <a:ext cx="1525649" cy="893158"/>
            </a:xfrm>
            <a:prstGeom prst="rect">
              <a:avLst/>
            </a:prstGeom>
            <a:noFill/>
            <a:ln>
              <a:noFill/>
            </a:ln>
          </p:spPr>
          <p:txBody>
            <a:bodyPr lIns="72375" tIns="72375" rIns="72375" bIns="72375" anchor="ctr" anchorCtr="0">
              <a:noAutofit/>
            </a:bodyPr>
            <a:lstStyle/>
            <a:p>
              <a:pPr algn="ctr">
                <a:lnSpc>
                  <a:spcPct val="90000"/>
                </a:lnSpc>
                <a:spcBef>
                  <a:spcPts val="0"/>
                </a:spcBef>
                <a:spcAft>
                  <a:spcPts val="0"/>
                </a:spcAft>
                <a:buClr>
                  <a:schemeClr val="lt1"/>
                </a:buClr>
                <a:buSzPct val="25000"/>
              </a:pPr>
              <a:r>
                <a:rPr lang="en-US" sz="1900">
                  <a:solidFill>
                    <a:schemeClr val="lt1"/>
                  </a:solidFill>
                  <a:latin typeface="Calibri" charset="0"/>
                  <a:ea typeface="Calibri" charset="0"/>
                  <a:cs typeface="Calibri" charset="0"/>
                  <a:sym typeface="Questrial"/>
                </a:rPr>
                <a:t>Behavior</a:t>
              </a:r>
            </a:p>
          </p:txBody>
        </p:sp>
        <p:sp>
          <p:nvSpPr>
            <p:cNvPr id="230" name="Shape 230"/>
            <p:cNvSpPr/>
            <p:nvPr/>
          </p:nvSpPr>
          <p:spPr>
            <a:xfrm>
              <a:off x="6170391" y="489727"/>
              <a:ext cx="335217" cy="392141"/>
            </a:xfrm>
            <a:prstGeom prst="rightArrow">
              <a:avLst>
                <a:gd name="adj1" fmla="val 60000"/>
                <a:gd name="adj2" fmla="val 50000"/>
              </a:avLst>
            </a:prstGeom>
            <a:solidFill>
              <a:srgbClr val="8FB8D3"/>
            </a:solidFill>
            <a:ln>
              <a:noFill/>
            </a:ln>
          </p:spPr>
          <p:txBody>
            <a:bodyPr lIns="91425" tIns="91425" rIns="91425" bIns="91425" anchor="ctr" anchorCtr="0">
              <a:noAutofit/>
            </a:bodyPr>
            <a:lstStyle/>
            <a:p>
              <a:pPr>
                <a:spcBef>
                  <a:spcPts val="0"/>
                </a:spcBef>
                <a:spcAft>
                  <a:spcPts val="0"/>
                </a:spcAft>
                <a:buClr>
                  <a:srgbClr val="000000"/>
                </a:buClr>
              </a:pPr>
              <a:endParaRPr sz="1400">
                <a:solidFill>
                  <a:srgbClr val="000000"/>
                </a:solidFill>
                <a:latin typeface="Calibri" charset="0"/>
                <a:ea typeface="Calibri" charset="0"/>
                <a:cs typeface="Calibri" charset="0"/>
                <a:sym typeface="Arial"/>
              </a:endParaRPr>
            </a:p>
          </p:txBody>
        </p:sp>
        <p:sp>
          <p:nvSpPr>
            <p:cNvPr id="231" name="Shape 231"/>
            <p:cNvSpPr txBox="1"/>
            <p:nvPr/>
          </p:nvSpPr>
          <p:spPr>
            <a:xfrm>
              <a:off x="6170391" y="568156"/>
              <a:ext cx="234653" cy="235285"/>
            </a:xfrm>
            <a:prstGeom prst="rect">
              <a:avLst/>
            </a:prstGeom>
            <a:noFill/>
            <a:ln>
              <a:noFill/>
            </a:ln>
          </p:spPr>
          <p:txBody>
            <a:bodyPr lIns="0" tIns="0" rIns="0" bIns="0" anchor="ctr" anchorCtr="0">
              <a:noAutofit/>
            </a:bodyPr>
            <a:lstStyle/>
            <a:p>
              <a:pPr algn="ctr">
                <a:lnSpc>
                  <a:spcPct val="90000"/>
                </a:lnSpc>
                <a:spcBef>
                  <a:spcPts val="0"/>
                </a:spcBef>
                <a:spcAft>
                  <a:spcPts val="0"/>
                </a:spcAft>
                <a:buClr>
                  <a:srgbClr val="000000"/>
                </a:buClr>
              </a:pPr>
              <a:endParaRPr sz="1500">
                <a:solidFill>
                  <a:schemeClr val="lt1"/>
                </a:solidFill>
                <a:latin typeface="Calibri" charset="0"/>
                <a:ea typeface="Calibri" charset="0"/>
                <a:cs typeface="Calibri" charset="0"/>
                <a:sym typeface="Arial"/>
              </a:endParaRPr>
            </a:p>
          </p:txBody>
        </p:sp>
        <p:sp>
          <p:nvSpPr>
            <p:cNvPr id="232" name="Shape 232"/>
            <p:cNvSpPr/>
            <p:nvPr/>
          </p:nvSpPr>
          <p:spPr>
            <a:xfrm>
              <a:off x="6644759" y="211432"/>
              <a:ext cx="1581224" cy="948733"/>
            </a:xfrm>
            <a:prstGeom prst="roundRect">
              <a:avLst>
                <a:gd name="adj" fmla="val 10000"/>
              </a:avLst>
            </a:prstGeom>
            <a:solidFill>
              <a:schemeClr val="accent5"/>
            </a:solidFill>
            <a:ln w="44450" cap="flat" cmpd="sng">
              <a:solidFill>
                <a:schemeClr val="lt1"/>
              </a:solidFill>
              <a:prstDash val="solid"/>
              <a:round/>
              <a:headEnd type="none" w="med" len="med"/>
              <a:tailEnd type="none" w="med" len="med"/>
            </a:ln>
          </p:spPr>
          <p:txBody>
            <a:bodyPr lIns="91425" tIns="91425" rIns="91425" bIns="91425" anchor="ctr" anchorCtr="0">
              <a:noAutofit/>
            </a:bodyPr>
            <a:lstStyle/>
            <a:p>
              <a:pPr>
                <a:spcBef>
                  <a:spcPts val="0"/>
                </a:spcBef>
                <a:spcAft>
                  <a:spcPts val="0"/>
                </a:spcAft>
                <a:buClr>
                  <a:srgbClr val="000000"/>
                </a:buClr>
              </a:pPr>
              <a:endParaRPr sz="1400">
                <a:solidFill>
                  <a:srgbClr val="000000"/>
                </a:solidFill>
                <a:latin typeface="Calibri" charset="0"/>
                <a:ea typeface="Calibri" charset="0"/>
                <a:cs typeface="Calibri" charset="0"/>
                <a:sym typeface="Arial"/>
              </a:endParaRPr>
            </a:p>
          </p:txBody>
        </p:sp>
        <p:sp>
          <p:nvSpPr>
            <p:cNvPr id="233" name="Shape 233"/>
            <p:cNvSpPr txBox="1"/>
            <p:nvPr/>
          </p:nvSpPr>
          <p:spPr>
            <a:xfrm>
              <a:off x="6644765" y="239262"/>
              <a:ext cx="1635000" cy="893100"/>
            </a:xfrm>
            <a:prstGeom prst="rect">
              <a:avLst/>
            </a:prstGeom>
            <a:noFill/>
            <a:ln>
              <a:noFill/>
            </a:ln>
          </p:spPr>
          <p:txBody>
            <a:bodyPr lIns="72375" tIns="72375" rIns="72375" bIns="72375" anchor="ctr" anchorCtr="0">
              <a:noAutofit/>
            </a:bodyPr>
            <a:lstStyle/>
            <a:p>
              <a:pPr algn="ctr">
                <a:lnSpc>
                  <a:spcPct val="90000"/>
                </a:lnSpc>
                <a:spcBef>
                  <a:spcPts val="0"/>
                </a:spcBef>
                <a:spcAft>
                  <a:spcPts val="0"/>
                </a:spcAft>
                <a:buClr>
                  <a:schemeClr val="lt1"/>
                </a:buClr>
                <a:buSzPct val="25000"/>
              </a:pPr>
              <a:r>
                <a:rPr lang="en-US" sz="1900">
                  <a:solidFill>
                    <a:schemeClr val="lt1"/>
                  </a:solidFill>
                  <a:latin typeface="Calibri" charset="0"/>
                  <a:ea typeface="Calibri" charset="0"/>
                  <a:cs typeface="Calibri" charset="0"/>
                  <a:sym typeface="Questrial"/>
                </a:rPr>
                <a:t>Consequence</a:t>
              </a:r>
            </a:p>
          </p:txBody>
        </p:sp>
      </p:grpSp>
      <p:sp>
        <p:nvSpPr>
          <p:cNvPr id="234" name="Shape 234"/>
          <p:cNvSpPr txBox="1"/>
          <p:nvPr/>
        </p:nvSpPr>
        <p:spPr>
          <a:xfrm>
            <a:off x="301228" y="3347608"/>
            <a:ext cx="1871814" cy="1477328"/>
          </a:xfrm>
          <a:prstGeom prst="rect">
            <a:avLst/>
          </a:prstGeom>
          <a:noFill/>
          <a:ln>
            <a:noFill/>
          </a:ln>
        </p:spPr>
        <p:txBody>
          <a:bodyPr lIns="91425" tIns="45700" rIns="91425" bIns="45700" anchor="t" anchorCtr="0">
            <a:noAutofit/>
          </a:bodyPr>
          <a:lstStyle/>
          <a:p>
            <a:pPr>
              <a:spcBef>
                <a:spcPts val="0"/>
              </a:spcBef>
              <a:spcAft>
                <a:spcPts val="0"/>
              </a:spcAft>
              <a:buClr>
                <a:schemeClr val="dk1"/>
              </a:buClr>
              <a:buSzPct val="25000"/>
            </a:pPr>
            <a:r>
              <a:rPr lang="en-US" dirty="0">
                <a:solidFill>
                  <a:schemeClr val="dk1"/>
                </a:solidFill>
                <a:latin typeface="Calibri" charset="0"/>
                <a:ea typeface="Calibri" charset="0"/>
                <a:cs typeface="Calibri" charset="0"/>
                <a:sym typeface="Questrial"/>
              </a:rPr>
              <a:t>Typically on days when Sarah comes in late because she overslept…</a:t>
            </a:r>
          </a:p>
        </p:txBody>
      </p:sp>
      <p:sp>
        <p:nvSpPr>
          <p:cNvPr id="235" name="Shape 235"/>
          <p:cNvSpPr txBox="1"/>
          <p:nvPr/>
        </p:nvSpPr>
        <p:spPr>
          <a:xfrm>
            <a:off x="2565400" y="3314709"/>
            <a:ext cx="2057400" cy="1200329"/>
          </a:xfrm>
          <a:prstGeom prst="rect">
            <a:avLst/>
          </a:prstGeom>
          <a:noFill/>
          <a:ln>
            <a:noFill/>
          </a:ln>
        </p:spPr>
        <p:txBody>
          <a:bodyPr lIns="91425" tIns="45700" rIns="91425" bIns="45700" anchor="t" anchorCtr="0">
            <a:noAutofit/>
          </a:bodyPr>
          <a:lstStyle/>
          <a:p>
            <a:pPr>
              <a:spcBef>
                <a:spcPts val="0"/>
              </a:spcBef>
              <a:spcAft>
                <a:spcPts val="0"/>
              </a:spcAft>
              <a:buClr>
                <a:schemeClr val="dk1"/>
              </a:buClr>
              <a:buSzPct val="25000"/>
            </a:pPr>
            <a:r>
              <a:rPr lang="en-US" dirty="0">
                <a:solidFill>
                  <a:schemeClr val="dk1"/>
                </a:solidFill>
                <a:latin typeface="Calibri" charset="0"/>
                <a:ea typeface="Calibri" charset="0"/>
                <a:cs typeface="Calibri" charset="0"/>
                <a:sym typeface="Questrial"/>
              </a:rPr>
              <a:t>when she’s given math worksheets &amp; other assignments…</a:t>
            </a:r>
          </a:p>
        </p:txBody>
      </p:sp>
      <p:sp>
        <p:nvSpPr>
          <p:cNvPr id="236" name="Shape 236"/>
          <p:cNvSpPr txBox="1"/>
          <p:nvPr/>
        </p:nvSpPr>
        <p:spPr>
          <a:xfrm>
            <a:off x="4965483" y="3314700"/>
            <a:ext cx="1841717" cy="1200336"/>
          </a:xfrm>
          <a:prstGeom prst="rect">
            <a:avLst/>
          </a:prstGeom>
          <a:noFill/>
          <a:ln>
            <a:noFill/>
          </a:ln>
        </p:spPr>
        <p:txBody>
          <a:bodyPr lIns="91425" tIns="45700" rIns="91425" bIns="45700" anchor="t" anchorCtr="0">
            <a:noAutofit/>
          </a:bodyPr>
          <a:lstStyle/>
          <a:p>
            <a:pPr>
              <a:spcBef>
                <a:spcPts val="0"/>
              </a:spcBef>
              <a:spcAft>
                <a:spcPts val="0"/>
              </a:spcAft>
              <a:buClr>
                <a:schemeClr val="dk1"/>
              </a:buClr>
              <a:buSzPct val="25000"/>
            </a:pPr>
            <a:r>
              <a:rPr lang="en-US" dirty="0">
                <a:solidFill>
                  <a:schemeClr val="dk1"/>
                </a:solidFill>
                <a:latin typeface="Calibri" charset="0"/>
                <a:ea typeface="Calibri" charset="0"/>
                <a:cs typeface="Calibri" charset="0"/>
                <a:sym typeface="Questrial"/>
              </a:rPr>
              <a:t>she doesn’t do her work and uses profanity.</a:t>
            </a:r>
          </a:p>
        </p:txBody>
      </p:sp>
      <p:sp>
        <p:nvSpPr>
          <p:cNvPr id="237" name="Shape 237"/>
          <p:cNvSpPr txBox="1"/>
          <p:nvPr/>
        </p:nvSpPr>
        <p:spPr>
          <a:xfrm>
            <a:off x="7256517" y="3314701"/>
            <a:ext cx="1735082" cy="1668779"/>
          </a:xfrm>
          <a:prstGeom prst="rect">
            <a:avLst/>
          </a:prstGeom>
          <a:noFill/>
          <a:ln>
            <a:noFill/>
          </a:ln>
        </p:spPr>
        <p:txBody>
          <a:bodyPr lIns="91425" tIns="45700" rIns="91425" bIns="45700" anchor="t" anchorCtr="0">
            <a:noAutofit/>
          </a:bodyPr>
          <a:lstStyle/>
          <a:p>
            <a:pPr>
              <a:spcBef>
                <a:spcPts val="0"/>
              </a:spcBef>
              <a:spcAft>
                <a:spcPts val="0"/>
              </a:spcAft>
              <a:buClr>
                <a:schemeClr val="dk1"/>
              </a:buClr>
              <a:buSzPct val="25000"/>
            </a:pPr>
            <a:r>
              <a:rPr lang="en-US">
                <a:solidFill>
                  <a:schemeClr val="dk1"/>
                </a:solidFill>
                <a:latin typeface="Calibri" charset="0"/>
                <a:ea typeface="Calibri" charset="0"/>
                <a:cs typeface="Calibri" charset="0"/>
                <a:sym typeface="Questrial"/>
              </a:rPr>
              <a:t>Sarah is sent out of the classroom.</a:t>
            </a:r>
          </a:p>
        </p:txBody>
      </p:sp>
      <p:sp>
        <p:nvSpPr>
          <p:cNvPr id="22" name="Title 1">
            <a:extLst>
              <a:ext uri="{FF2B5EF4-FFF2-40B4-BE49-F238E27FC236}">
                <a16:creationId xmlns:a16="http://schemas.microsoft.com/office/drawing/2014/main" id="{B1383E65-661A-4547-8C3C-A7DF6C888435}"/>
              </a:ext>
            </a:extLst>
          </p:cNvPr>
          <p:cNvSpPr txBox="1">
            <a:spLocks/>
          </p:cNvSpPr>
          <p:nvPr/>
        </p:nvSpPr>
        <p:spPr bwMode="auto">
          <a:xfrm>
            <a:off x="508000" y="809393"/>
            <a:ext cx="8229600"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r>
              <a:rPr lang="en-US" altLang="en-US" u="sng" dirty="0"/>
              <a:t>Practice Scenario for A-B-C Chart</a:t>
            </a:r>
          </a:p>
        </p:txBody>
      </p:sp>
    </p:spTree>
  </p:cSld>
  <p:clrMapOvr>
    <a:masterClrMapping/>
  </p:clrMapOvr>
  <p:transition spd="slow">
    <p:fade/>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screenshot of a social media post&#10;&#10;Description automatically generated">
            <a:extLst>
              <a:ext uri="{FF2B5EF4-FFF2-40B4-BE49-F238E27FC236}">
                <a16:creationId xmlns:a16="http://schemas.microsoft.com/office/drawing/2014/main" id="{AF34BC15-A61C-4D67-82A1-03CB9C728E49}"/>
              </a:ext>
            </a:extLst>
          </p:cNvPr>
          <p:cNvPicPr>
            <a:picLocks noChangeAspect="1"/>
          </p:cNvPicPr>
          <p:nvPr/>
        </p:nvPicPr>
        <p:blipFill>
          <a:blip r:embed="rId3"/>
          <a:stretch>
            <a:fillRect/>
          </a:stretch>
        </p:blipFill>
        <p:spPr>
          <a:xfrm>
            <a:off x="108345" y="141668"/>
            <a:ext cx="8726561" cy="5820446"/>
          </a:xfrm>
          <a:prstGeom prst="rect">
            <a:avLst/>
          </a:prstGeom>
        </p:spPr>
      </p:pic>
      <p:sp>
        <p:nvSpPr>
          <p:cNvPr id="3" name="Shape 178">
            <a:extLst>
              <a:ext uri="{FF2B5EF4-FFF2-40B4-BE49-F238E27FC236}">
                <a16:creationId xmlns:a16="http://schemas.microsoft.com/office/drawing/2014/main" id="{A4D5E441-7A87-4D22-A27B-6D19011B5478}"/>
              </a:ext>
            </a:extLst>
          </p:cNvPr>
          <p:cNvSpPr txBox="1"/>
          <p:nvPr/>
        </p:nvSpPr>
        <p:spPr>
          <a:xfrm>
            <a:off x="7351271" y="1905877"/>
            <a:ext cx="1242243" cy="3046245"/>
          </a:xfrm>
          <a:prstGeom prst="rect">
            <a:avLst/>
          </a:prstGeom>
          <a:noFill/>
          <a:ln>
            <a:noFill/>
          </a:ln>
        </p:spPr>
        <p:txBody>
          <a:bodyPr lIns="91425" tIns="45700" rIns="91425" bIns="45700" anchor="t" anchorCtr="0">
            <a:noAutofit/>
          </a:bodyPr>
          <a:lstStyle/>
          <a:p>
            <a:pPr algn="ctr">
              <a:spcBef>
                <a:spcPts val="0"/>
              </a:spcBef>
              <a:spcAft>
                <a:spcPts val="0"/>
              </a:spcAft>
              <a:buClr>
                <a:schemeClr val="dk1"/>
              </a:buClr>
              <a:buSzPct val="25000"/>
            </a:pPr>
            <a:r>
              <a:rPr lang="en-US" sz="1700" dirty="0">
                <a:solidFill>
                  <a:schemeClr val="dk1"/>
                </a:solidFill>
                <a:latin typeface="Calibri" charset="0"/>
                <a:ea typeface="Calibri" charset="0"/>
                <a:cs typeface="Calibri" charset="0"/>
                <a:sym typeface="Questrial"/>
              </a:rPr>
              <a:t>The same pattern has been observed several times previously in math classes</a:t>
            </a:r>
          </a:p>
        </p:txBody>
      </p:sp>
      <p:sp>
        <p:nvSpPr>
          <p:cNvPr id="4" name="Shape 234">
            <a:extLst>
              <a:ext uri="{FF2B5EF4-FFF2-40B4-BE49-F238E27FC236}">
                <a16:creationId xmlns:a16="http://schemas.microsoft.com/office/drawing/2014/main" id="{18F7B7B5-2710-42CA-A488-DF824993FAF3}"/>
              </a:ext>
            </a:extLst>
          </p:cNvPr>
          <p:cNvSpPr txBox="1"/>
          <p:nvPr/>
        </p:nvSpPr>
        <p:spPr>
          <a:xfrm>
            <a:off x="347222" y="2676109"/>
            <a:ext cx="1025174" cy="1477328"/>
          </a:xfrm>
          <a:prstGeom prst="rect">
            <a:avLst/>
          </a:prstGeom>
          <a:noFill/>
          <a:ln>
            <a:noFill/>
          </a:ln>
        </p:spPr>
        <p:txBody>
          <a:bodyPr lIns="91425" tIns="45700" rIns="91425" bIns="45700" anchor="t" anchorCtr="0">
            <a:noAutofit/>
          </a:bodyPr>
          <a:lstStyle/>
          <a:p>
            <a:pPr algn="ctr">
              <a:spcBef>
                <a:spcPts val="0"/>
              </a:spcBef>
              <a:spcAft>
                <a:spcPts val="0"/>
              </a:spcAft>
              <a:buClr>
                <a:schemeClr val="dk1"/>
              </a:buClr>
              <a:buSzPct val="25000"/>
            </a:pPr>
            <a:r>
              <a:rPr lang="en-US" sz="1700" dirty="0">
                <a:solidFill>
                  <a:schemeClr val="dk1"/>
                </a:solidFill>
                <a:latin typeface="Calibri" charset="0"/>
                <a:ea typeface="Calibri" charset="0"/>
                <a:cs typeface="Calibri" charset="0"/>
                <a:sym typeface="Questrial"/>
              </a:rPr>
              <a:t>Sarah came in to school late because she overslept</a:t>
            </a:r>
          </a:p>
        </p:txBody>
      </p:sp>
      <p:sp>
        <p:nvSpPr>
          <p:cNvPr id="5" name="Shape 235">
            <a:extLst>
              <a:ext uri="{FF2B5EF4-FFF2-40B4-BE49-F238E27FC236}">
                <a16:creationId xmlns:a16="http://schemas.microsoft.com/office/drawing/2014/main" id="{3722810E-745B-47D7-A640-053D99C16A58}"/>
              </a:ext>
            </a:extLst>
          </p:cNvPr>
          <p:cNvSpPr txBox="1"/>
          <p:nvPr/>
        </p:nvSpPr>
        <p:spPr>
          <a:xfrm>
            <a:off x="1744323" y="1282929"/>
            <a:ext cx="1456662" cy="2131844"/>
          </a:xfrm>
          <a:prstGeom prst="rect">
            <a:avLst/>
          </a:prstGeom>
          <a:noFill/>
          <a:ln>
            <a:noFill/>
          </a:ln>
        </p:spPr>
        <p:txBody>
          <a:bodyPr lIns="91425" tIns="45700" rIns="91425" bIns="45700" anchor="t" anchorCtr="0">
            <a:noAutofit/>
          </a:bodyPr>
          <a:lstStyle/>
          <a:p>
            <a:pPr algn="ctr">
              <a:spcBef>
                <a:spcPts val="0"/>
              </a:spcBef>
              <a:spcAft>
                <a:spcPts val="0"/>
              </a:spcAft>
              <a:buClr>
                <a:schemeClr val="dk1"/>
              </a:buClr>
              <a:buSzPct val="25000"/>
            </a:pPr>
            <a:r>
              <a:rPr lang="en-US" sz="1700" b="0" i="0" u="none" strike="noStrike" cap="none" dirty="0">
                <a:solidFill>
                  <a:schemeClr val="dk1"/>
                </a:solidFill>
                <a:latin typeface="Calibri" charset="0"/>
                <a:ea typeface="Calibri" charset="0"/>
                <a:cs typeface="Calibri" charset="0"/>
                <a:sym typeface="Questrial"/>
              </a:rPr>
              <a:t>1. Sarah was given math worksheets </a:t>
            </a:r>
            <a:r>
              <a:rPr lang="en-US" sz="1700" dirty="0">
                <a:solidFill>
                  <a:schemeClr val="dk1"/>
                </a:solidFill>
                <a:latin typeface="Calibri" charset="0"/>
                <a:ea typeface="Calibri" charset="0"/>
                <a:cs typeface="Calibri" charset="0"/>
                <a:sym typeface="Questrial"/>
              </a:rPr>
              <a:t>and instructed to complete them before she could go grab a snack from the cafeteria</a:t>
            </a:r>
            <a:endParaRPr lang="en-US" sz="1700" b="0" i="0" u="none" strike="noStrike" cap="none" dirty="0">
              <a:solidFill>
                <a:schemeClr val="dk1"/>
              </a:solidFill>
              <a:latin typeface="Calibri" charset="0"/>
              <a:ea typeface="Calibri" charset="0"/>
              <a:cs typeface="Calibri" charset="0"/>
              <a:sym typeface="Questrial"/>
            </a:endParaRPr>
          </a:p>
        </p:txBody>
      </p:sp>
      <p:sp>
        <p:nvSpPr>
          <p:cNvPr id="6" name="Shape 236">
            <a:extLst>
              <a:ext uri="{FF2B5EF4-FFF2-40B4-BE49-F238E27FC236}">
                <a16:creationId xmlns:a16="http://schemas.microsoft.com/office/drawing/2014/main" id="{478E8598-4127-4DB5-8DCA-C5D15231CD3A}"/>
              </a:ext>
            </a:extLst>
          </p:cNvPr>
          <p:cNvSpPr txBox="1"/>
          <p:nvPr/>
        </p:nvSpPr>
        <p:spPr>
          <a:xfrm>
            <a:off x="3572912" y="1290531"/>
            <a:ext cx="1401234" cy="1908561"/>
          </a:xfrm>
          <a:prstGeom prst="rect">
            <a:avLst/>
          </a:prstGeom>
          <a:noFill/>
          <a:ln>
            <a:noFill/>
          </a:ln>
        </p:spPr>
        <p:txBody>
          <a:bodyPr lIns="91425" tIns="45700" rIns="91425" bIns="45700" anchor="t" anchorCtr="0">
            <a:noAutofit/>
          </a:bodyPr>
          <a:lstStyle/>
          <a:p>
            <a:pPr algn="ctr">
              <a:spcBef>
                <a:spcPts val="0"/>
              </a:spcBef>
              <a:spcAft>
                <a:spcPts val="0"/>
              </a:spcAft>
              <a:buClr>
                <a:schemeClr val="dk1"/>
              </a:buClr>
              <a:buSzPct val="25000"/>
            </a:pPr>
            <a:r>
              <a:rPr lang="en-US" b="0" i="0" u="none" strike="noStrike" cap="none" dirty="0">
                <a:solidFill>
                  <a:schemeClr val="dk1"/>
                </a:solidFill>
                <a:latin typeface="Calibri" charset="0"/>
                <a:ea typeface="Calibri" charset="0"/>
                <a:cs typeface="Calibri" charset="0"/>
                <a:sym typeface="Questrial"/>
              </a:rPr>
              <a:t>1. Sarah engages in sid</a:t>
            </a:r>
            <a:r>
              <a:rPr lang="en-US" dirty="0">
                <a:solidFill>
                  <a:schemeClr val="dk1"/>
                </a:solidFill>
                <a:latin typeface="Calibri" charset="0"/>
                <a:ea typeface="Calibri" charset="0"/>
                <a:cs typeface="Calibri" charset="0"/>
                <a:sym typeface="Questrial"/>
              </a:rPr>
              <a:t>e-</a:t>
            </a:r>
            <a:r>
              <a:rPr lang="en-US" b="0" i="0" u="none" strike="noStrike" cap="none" dirty="0">
                <a:solidFill>
                  <a:schemeClr val="dk1"/>
                </a:solidFill>
                <a:latin typeface="Calibri" charset="0"/>
                <a:ea typeface="Calibri" charset="0"/>
                <a:cs typeface="Calibri" charset="0"/>
                <a:sym typeface="Questrial"/>
              </a:rPr>
              <a:t> conversation with a peer, throws an object</a:t>
            </a:r>
          </a:p>
        </p:txBody>
      </p:sp>
      <p:sp>
        <p:nvSpPr>
          <p:cNvPr id="8" name="Shape 236">
            <a:extLst>
              <a:ext uri="{FF2B5EF4-FFF2-40B4-BE49-F238E27FC236}">
                <a16:creationId xmlns:a16="http://schemas.microsoft.com/office/drawing/2014/main" id="{3AC827C6-8D44-47C9-B720-E7FA1B1C22B3}"/>
              </a:ext>
            </a:extLst>
          </p:cNvPr>
          <p:cNvSpPr txBox="1"/>
          <p:nvPr/>
        </p:nvSpPr>
        <p:spPr>
          <a:xfrm>
            <a:off x="5564123" y="1506212"/>
            <a:ext cx="1320449" cy="1908561"/>
          </a:xfrm>
          <a:prstGeom prst="rect">
            <a:avLst/>
          </a:prstGeom>
          <a:noFill/>
          <a:ln>
            <a:noFill/>
          </a:ln>
        </p:spPr>
        <p:txBody>
          <a:bodyPr lIns="91425" tIns="45700" rIns="91425" bIns="45700" anchor="t" anchorCtr="0">
            <a:noAutofit/>
          </a:bodyPr>
          <a:lstStyle/>
          <a:p>
            <a:pPr algn="ctr">
              <a:spcBef>
                <a:spcPts val="0"/>
              </a:spcBef>
              <a:spcAft>
                <a:spcPts val="0"/>
              </a:spcAft>
              <a:buClr>
                <a:schemeClr val="dk1"/>
              </a:buClr>
              <a:buSzPct val="25000"/>
            </a:pPr>
            <a:r>
              <a:rPr lang="en-US" b="0" i="0" u="none" strike="noStrike" cap="none" dirty="0">
                <a:solidFill>
                  <a:schemeClr val="dk1"/>
                </a:solidFill>
                <a:latin typeface="Calibri" charset="0"/>
                <a:ea typeface="Calibri" charset="0"/>
                <a:cs typeface="Calibri" charset="0"/>
                <a:sym typeface="Questrial"/>
              </a:rPr>
              <a:t>1. Teacher redirects Sarah to the worksheet task</a:t>
            </a:r>
          </a:p>
        </p:txBody>
      </p:sp>
      <p:sp>
        <p:nvSpPr>
          <p:cNvPr id="9" name="Shape 235">
            <a:extLst>
              <a:ext uri="{FF2B5EF4-FFF2-40B4-BE49-F238E27FC236}">
                <a16:creationId xmlns:a16="http://schemas.microsoft.com/office/drawing/2014/main" id="{7D8D4D8E-09A0-465B-8FBF-14EDEB5A1D0E}"/>
              </a:ext>
            </a:extLst>
          </p:cNvPr>
          <p:cNvSpPr txBox="1"/>
          <p:nvPr/>
        </p:nvSpPr>
        <p:spPr>
          <a:xfrm>
            <a:off x="1744266" y="4153437"/>
            <a:ext cx="1456662" cy="1180223"/>
          </a:xfrm>
          <a:prstGeom prst="rect">
            <a:avLst/>
          </a:prstGeom>
          <a:noFill/>
          <a:ln>
            <a:noFill/>
          </a:ln>
        </p:spPr>
        <p:txBody>
          <a:bodyPr lIns="91425" tIns="45700" rIns="91425" bIns="45700" anchor="t" anchorCtr="0">
            <a:noAutofit/>
          </a:bodyPr>
          <a:lstStyle/>
          <a:p>
            <a:pPr algn="ctr">
              <a:spcBef>
                <a:spcPts val="0"/>
              </a:spcBef>
              <a:spcAft>
                <a:spcPts val="0"/>
              </a:spcAft>
              <a:buClr>
                <a:schemeClr val="dk1"/>
              </a:buClr>
              <a:buSzPct val="25000"/>
            </a:pPr>
            <a:r>
              <a:rPr lang="en-US" sz="1700" dirty="0">
                <a:solidFill>
                  <a:schemeClr val="dk1"/>
                </a:solidFill>
                <a:latin typeface="Calibri" charset="0"/>
                <a:ea typeface="Calibri" charset="0"/>
                <a:cs typeface="Calibri" charset="0"/>
                <a:sym typeface="Questrial"/>
              </a:rPr>
              <a:t>2</a:t>
            </a:r>
            <a:r>
              <a:rPr lang="en-US" sz="1700" b="0" i="0" u="none" strike="noStrike" cap="none" dirty="0">
                <a:solidFill>
                  <a:schemeClr val="dk1"/>
                </a:solidFill>
                <a:latin typeface="Calibri" charset="0"/>
                <a:ea typeface="Calibri" charset="0"/>
                <a:cs typeface="Calibri" charset="0"/>
                <a:sym typeface="Questrial"/>
              </a:rPr>
              <a:t>. Teacher redirects Sarah to the worksheet task</a:t>
            </a:r>
          </a:p>
        </p:txBody>
      </p:sp>
      <p:sp>
        <p:nvSpPr>
          <p:cNvPr id="10" name="Shape 235">
            <a:extLst>
              <a:ext uri="{FF2B5EF4-FFF2-40B4-BE49-F238E27FC236}">
                <a16:creationId xmlns:a16="http://schemas.microsoft.com/office/drawing/2014/main" id="{7411FBB4-4D23-4FC7-B5D3-ADC6E90B70FA}"/>
              </a:ext>
            </a:extLst>
          </p:cNvPr>
          <p:cNvSpPr txBox="1"/>
          <p:nvPr/>
        </p:nvSpPr>
        <p:spPr>
          <a:xfrm>
            <a:off x="3572797" y="3428999"/>
            <a:ext cx="1456662" cy="1180223"/>
          </a:xfrm>
          <a:prstGeom prst="rect">
            <a:avLst/>
          </a:prstGeom>
          <a:noFill/>
          <a:ln>
            <a:noFill/>
          </a:ln>
        </p:spPr>
        <p:txBody>
          <a:bodyPr lIns="91425" tIns="45700" rIns="91425" bIns="45700" anchor="t" anchorCtr="0">
            <a:noAutofit/>
          </a:bodyPr>
          <a:lstStyle/>
          <a:p>
            <a:pPr algn="ctr">
              <a:spcBef>
                <a:spcPts val="0"/>
              </a:spcBef>
              <a:spcAft>
                <a:spcPts val="0"/>
              </a:spcAft>
              <a:buClr>
                <a:schemeClr val="dk1"/>
              </a:buClr>
              <a:buSzPct val="25000"/>
            </a:pPr>
            <a:r>
              <a:rPr lang="en-US" dirty="0">
                <a:solidFill>
                  <a:schemeClr val="dk1"/>
                </a:solidFill>
                <a:latin typeface="Calibri" charset="0"/>
                <a:ea typeface="Calibri" charset="0"/>
                <a:cs typeface="Calibri" charset="0"/>
                <a:sym typeface="Questrial"/>
              </a:rPr>
              <a:t>2</a:t>
            </a:r>
            <a:r>
              <a:rPr lang="en-US" b="0" i="0" u="none" strike="noStrike" cap="none" dirty="0">
                <a:solidFill>
                  <a:schemeClr val="dk1"/>
                </a:solidFill>
                <a:latin typeface="Calibri" charset="0"/>
                <a:ea typeface="Calibri" charset="0"/>
                <a:cs typeface="Calibri" charset="0"/>
                <a:sym typeface="Questrial"/>
              </a:rPr>
              <a:t>. Sarah begins to swear at teacher and says she is not doing the worksheet</a:t>
            </a:r>
          </a:p>
        </p:txBody>
      </p:sp>
      <p:sp>
        <p:nvSpPr>
          <p:cNvPr id="11" name="Shape 235">
            <a:extLst>
              <a:ext uri="{FF2B5EF4-FFF2-40B4-BE49-F238E27FC236}">
                <a16:creationId xmlns:a16="http://schemas.microsoft.com/office/drawing/2014/main" id="{EF1B8396-270C-4782-8CD4-08634F02DCF9}"/>
              </a:ext>
            </a:extLst>
          </p:cNvPr>
          <p:cNvSpPr txBox="1"/>
          <p:nvPr/>
        </p:nvSpPr>
        <p:spPr>
          <a:xfrm>
            <a:off x="5537231" y="3685903"/>
            <a:ext cx="1456662" cy="1180223"/>
          </a:xfrm>
          <a:prstGeom prst="rect">
            <a:avLst/>
          </a:prstGeom>
          <a:noFill/>
          <a:ln>
            <a:noFill/>
          </a:ln>
        </p:spPr>
        <p:txBody>
          <a:bodyPr lIns="91425" tIns="45700" rIns="91425" bIns="45700" anchor="t" anchorCtr="0">
            <a:noAutofit/>
          </a:bodyPr>
          <a:lstStyle/>
          <a:p>
            <a:pPr algn="ctr">
              <a:spcBef>
                <a:spcPts val="0"/>
              </a:spcBef>
              <a:spcAft>
                <a:spcPts val="0"/>
              </a:spcAft>
              <a:buClr>
                <a:schemeClr val="dk1"/>
              </a:buClr>
              <a:buSzPct val="25000"/>
            </a:pPr>
            <a:r>
              <a:rPr lang="en-US" dirty="0">
                <a:solidFill>
                  <a:schemeClr val="dk1"/>
                </a:solidFill>
                <a:latin typeface="Calibri" charset="0"/>
                <a:ea typeface="Calibri" charset="0"/>
                <a:cs typeface="Calibri" charset="0"/>
                <a:sym typeface="Questrial"/>
              </a:rPr>
              <a:t>2</a:t>
            </a:r>
            <a:r>
              <a:rPr lang="en-US" b="0" i="0" u="none" strike="noStrike" cap="none" dirty="0">
                <a:solidFill>
                  <a:schemeClr val="dk1"/>
                </a:solidFill>
                <a:latin typeface="Calibri" charset="0"/>
                <a:ea typeface="Calibri" charset="0"/>
                <a:cs typeface="Calibri" charset="0"/>
                <a:sym typeface="Questrial"/>
              </a:rPr>
              <a:t>. Sarah is sent out of the classroom (to the office) by teacher</a:t>
            </a:r>
          </a:p>
        </p:txBody>
      </p:sp>
    </p:spTree>
    <p:extLst>
      <p:ext uri="{BB962C8B-B14F-4D97-AF65-F5344CB8AC3E}">
        <p14:creationId xmlns:p14="http://schemas.microsoft.com/office/powerpoint/2010/main" val="172237181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Shape 250"/>
          <p:cNvSpPr txBox="1">
            <a:spLocks noGrp="1"/>
          </p:cNvSpPr>
          <p:nvPr>
            <p:ph type="title"/>
          </p:nvPr>
        </p:nvSpPr>
        <p:spPr>
          <a:xfrm>
            <a:off x="152400" y="1104901"/>
            <a:ext cx="7467600" cy="742949"/>
          </a:xfrm>
          <a:prstGeom prst="rect">
            <a:avLst/>
          </a:prstGeom>
          <a:noFill/>
          <a:ln>
            <a:noFill/>
          </a:ln>
        </p:spPr>
        <p:txBody>
          <a:bodyPr vert="horz" wrap="square" lIns="91425" tIns="45700" rIns="91425" bIns="45700" numCol="1" anchor="ctr" anchorCtr="0" compatLnSpc="1">
            <a:prstTxWarp prst="textNoShape">
              <a:avLst/>
            </a:prstTxWarp>
            <a:noAutofit/>
          </a:bodyPr>
          <a:lstStyle/>
          <a:p>
            <a:pPr algn="l">
              <a:spcBef>
                <a:spcPts val="0"/>
              </a:spcBef>
              <a:spcAft>
                <a:spcPts val="0"/>
              </a:spcAft>
              <a:buClr>
                <a:schemeClr val="lt1"/>
              </a:buClr>
              <a:buSzPct val="25000"/>
            </a:pPr>
            <a:r>
              <a:rPr lang="en-US" b="0" i="0" u="none" strike="noStrike" cap="none" dirty="0">
                <a:solidFill>
                  <a:schemeClr val="lt1"/>
                </a:solidFill>
                <a:latin typeface="Calibri" charset="0"/>
                <a:ea typeface="Calibri" charset="0"/>
                <a:cs typeface="Calibri" charset="0"/>
                <a:sym typeface="Questrial"/>
              </a:rPr>
              <a:t>FBA Hypothesis</a:t>
            </a:r>
          </a:p>
        </p:txBody>
      </p:sp>
      <p:grpSp>
        <p:nvGrpSpPr>
          <p:cNvPr id="251" name="Shape 251"/>
          <p:cNvGrpSpPr/>
          <p:nvPr/>
        </p:nvGrpSpPr>
        <p:grpSpPr>
          <a:xfrm>
            <a:off x="274018" y="2440320"/>
            <a:ext cx="8644998" cy="948733"/>
            <a:chOff x="3615" y="211432"/>
            <a:chExt cx="8222368" cy="948733"/>
          </a:xfrm>
        </p:grpSpPr>
        <p:sp>
          <p:nvSpPr>
            <p:cNvPr id="252" name="Shape 252"/>
            <p:cNvSpPr/>
            <p:nvPr/>
          </p:nvSpPr>
          <p:spPr>
            <a:xfrm>
              <a:off x="3615" y="211432"/>
              <a:ext cx="1581224" cy="948733"/>
            </a:xfrm>
            <a:prstGeom prst="roundRect">
              <a:avLst>
                <a:gd name="adj" fmla="val 10000"/>
              </a:avLst>
            </a:prstGeom>
            <a:solidFill>
              <a:srgbClr val="DB581B"/>
            </a:solidFill>
            <a:ln w="44450" cap="flat" cmpd="sng">
              <a:solidFill>
                <a:schemeClr val="lt1"/>
              </a:solidFill>
              <a:prstDash val="solid"/>
              <a:round/>
              <a:headEnd type="none" w="med" len="med"/>
              <a:tailEnd type="none" w="med" len="med"/>
            </a:ln>
          </p:spPr>
          <p:txBody>
            <a:bodyPr lIns="91425" tIns="91425" rIns="91425" bIns="91425" anchor="ctr" anchorCtr="0">
              <a:noAutofit/>
            </a:bodyPr>
            <a:lstStyle/>
            <a:p>
              <a:pPr>
                <a:spcBef>
                  <a:spcPts val="0"/>
                </a:spcBef>
                <a:spcAft>
                  <a:spcPts val="0"/>
                </a:spcAft>
                <a:buClr>
                  <a:srgbClr val="000000"/>
                </a:buClr>
              </a:pPr>
              <a:endParaRPr sz="1400">
                <a:solidFill>
                  <a:srgbClr val="000000"/>
                </a:solidFill>
                <a:latin typeface="Calibri" charset="0"/>
                <a:ea typeface="Calibri" charset="0"/>
                <a:cs typeface="Calibri" charset="0"/>
                <a:sym typeface="Arial"/>
              </a:endParaRPr>
            </a:p>
          </p:txBody>
        </p:sp>
        <p:sp>
          <p:nvSpPr>
            <p:cNvPr id="253" name="Shape 253"/>
            <p:cNvSpPr txBox="1"/>
            <p:nvPr/>
          </p:nvSpPr>
          <p:spPr>
            <a:xfrm>
              <a:off x="31401" y="239217"/>
              <a:ext cx="1525649" cy="893158"/>
            </a:xfrm>
            <a:prstGeom prst="rect">
              <a:avLst/>
            </a:prstGeom>
            <a:noFill/>
            <a:ln>
              <a:noFill/>
            </a:ln>
          </p:spPr>
          <p:txBody>
            <a:bodyPr lIns="72375" tIns="72375" rIns="72375" bIns="72375" anchor="ctr" anchorCtr="0">
              <a:noAutofit/>
            </a:bodyPr>
            <a:lstStyle/>
            <a:p>
              <a:pPr algn="ctr">
                <a:lnSpc>
                  <a:spcPct val="90000"/>
                </a:lnSpc>
                <a:spcBef>
                  <a:spcPts val="0"/>
                </a:spcBef>
                <a:spcAft>
                  <a:spcPts val="0"/>
                </a:spcAft>
                <a:buClr>
                  <a:schemeClr val="lt1"/>
                </a:buClr>
                <a:buSzPct val="25000"/>
              </a:pPr>
              <a:r>
                <a:rPr lang="en-US" sz="1900" dirty="0">
                  <a:solidFill>
                    <a:schemeClr val="lt1"/>
                  </a:solidFill>
                  <a:latin typeface="Calibri" charset="0"/>
                  <a:ea typeface="Calibri" charset="0"/>
                  <a:cs typeface="Calibri" charset="0"/>
                  <a:sym typeface="Questrial"/>
                </a:rPr>
                <a:t>Setting Event</a:t>
              </a:r>
            </a:p>
          </p:txBody>
        </p:sp>
        <p:sp>
          <p:nvSpPr>
            <p:cNvPr id="254" name="Shape 254"/>
            <p:cNvSpPr/>
            <p:nvPr/>
          </p:nvSpPr>
          <p:spPr>
            <a:xfrm>
              <a:off x="1742963" y="489727"/>
              <a:ext cx="335217" cy="392141"/>
            </a:xfrm>
            <a:prstGeom prst="rightArrow">
              <a:avLst>
                <a:gd name="adj1" fmla="val 60000"/>
                <a:gd name="adj2" fmla="val 50000"/>
              </a:avLst>
            </a:prstGeom>
            <a:solidFill>
              <a:srgbClr val="DB581B"/>
            </a:solidFill>
            <a:ln>
              <a:noFill/>
            </a:ln>
          </p:spPr>
          <p:txBody>
            <a:bodyPr lIns="91425" tIns="91425" rIns="91425" bIns="91425" anchor="ctr" anchorCtr="0">
              <a:noAutofit/>
            </a:bodyPr>
            <a:lstStyle/>
            <a:p>
              <a:pPr>
                <a:spcBef>
                  <a:spcPts val="0"/>
                </a:spcBef>
                <a:spcAft>
                  <a:spcPts val="0"/>
                </a:spcAft>
                <a:buClr>
                  <a:srgbClr val="000000"/>
                </a:buClr>
              </a:pPr>
              <a:endParaRPr sz="1400">
                <a:solidFill>
                  <a:srgbClr val="000000"/>
                </a:solidFill>
                <a:latin typeface="Calibri" charset="0"/>
                <a:ea typeface="Calibri" charset="0"/>
                <a:cs typeface="Calibri" charset="0"/>
                <a:sym typeface="Arial"/>
              </a:endParaRPr>
            </a:p>
          </p:txBody>
        </p:sp>
        <p:sp>
          <p:nvSpPr>
            <p:cNvPr id="255" name="Shape 255"/>
            <p:cNvSpPr txBox="1"/>
            <p:nvPr/>
          </p:nvSpPr>
          <p:spPr>
            <a:xfrm>
              <a:off x="1742963" y="568156"/>
              <a:ext cx="234653" cy="235285"/>
            </a:xfrm>
            <a:prstGeom prst="rect">
              <a:avLst/>
            </a:prstGeom>
            <a:noFill/>
            <a:ln>
              <a:noFill/>
            </a:ln>
          </p:spPr>
          <p:txBody>
            <a:bodyPr lIns="0" tIns="0" rIns="0" bIns="0" anchor="ctr" anchorCtr="0">
              <a:noAutofit/>
            </a:bodyPr>
            <a:lstStyle/>
            <a:p>
              <a:pPr algn="ctr">
                <a:lnSpc>
                  <a:spcPct val="90000"/>
                </a:lnSpc>
                <a:spcBef>
                  <a:spcPts val="0"/>
                </a:spcBef>
                <a:spcAft>
                  <a:spcPts val="0"/>
                </a:spcAft>
                <a:buClr>
                  <a:srgbClr val="000000"/>
                </a:buClr>
              </a:pPr>
              <a:endParaRPr sz="1500">
                <a:solidFill>
                  <a:schemeClr val="lt1"/>
                </a:solidFill>
                <a:latin typeface="Calibri" charset="0"/>
                <a:ea typeface="Calibri" charset="0"/>
                <a:cs typeface="Calibri" charset="0"/>
                <a:sym typeface="Arial"/>
              </a:endParaRPr>
            </a:p>
          </p:txBody>
        </p:sp>
        <p:sp>
          <p:nvSpPr>
            <p:cNvPr id="256" name="Shape 256"/>
            <p:cNvSpPr/>
            <p:nvPr/>
          </p:nvSpPr>
          <p:spPr>
            <a:xfrm>
              <a:off x="2217330" y="211432"/>
              <a:ext cx="1581224" cy="948733"/>
            </a:xfrm>
            <a:prstGeom prst="roundRect">
              <a:avLst>
                <a:gd name="adj" fmla="val 10000"/>
              </a:avLst>
            </a:prstGeom>
            <a:solidFill>
              <a:srgbClr val="CCCB2E"/>
            </a:solidFill>
            <a:ln w="44450" cap="flat" cmpd="sng">
              <a:solidFill>
                <a:schemeClr val="lt1"/>
              </a:solidFill>
              <a:prstDash val="solid"/>
              <a:round/>
              <a:headEnd type="none" w="med" len="med"/>
              <a:tailEnd type="none" w="med" len="med"/>
            </a:ln>
          </p:spPr>
          <p:txBody>
            <a:bodyPr lIns="91425" tIns="91425" rIns="91425" bIns="91425" anchor="ctr" anchorCtr="0">
              <a:noAutofit/>
            </a:bodyPr>
            <a:lstStyle/>
            <a:p>
              <a:pPr>
                <a:spcBef>
                  <a:spcPts val="0"/>
                </a:spcBef>
                <a:spcAft>
                  <a:spcPts val="0"/>
                </a:spcAft>
                <a:buClr>
                  <a:srgbClr val="000000"/>
                </a:buClr>
              </a:pPr>
              <a:endParaRPr sz="1400">
                <a:solidFill>
                  <a:srgbClr val="000000"/>
                </a:solidFill>
                <a:latin typeface="Calibri" charset="0"/>
                <a:ea typeface="Calibri" charset="0"/>
                <a:cs typeface="Calibri" charset="0"/>
                <a:sym typeface="Arial"/>
              </a:endParaRPr>
            </a:p>
          </p:txBody>
        </p:sp>
        <p:sp>
          <p:nvSpPr>
            <p:cNvPr id="257" name="Shape 257"/>
            <p:cNvSpPr txBox="1"/>
            <p:nvPr/>
          </p:nvSpPr>
          <p:spPr>
            <a:xfrm>
              <a:off x="2245116" y="239217"/>
              <a:ext cx="1525649" cy="893158"/>
            </a:xfrm>
            <a:prstGeom prst="rect">
              <a:avLst/>
            </a:prstGeom>
            <a:noFill/>
            <a:ln>
              <a:noFill/>
            </a:ln>
          </p:spPr>
          <p:txBody>
            <a:bodyPr lIns="72375" tIns="72375" rIns="72375" bIns="72375" anchor="ctr" anchorCtr="0">
              <a:noAutofit/>
            </a:bodyPr>
            <a:lstStyle/>
            <a:p>
              <a:pPr algn="ctr">
                <a:lnSpc>
                  <a:spcPct val="90000"/>
                </a:lnSpc>
                <a:spcBef>
                  <a:spcPts val="0"/>
                </a:spcBef>
                <a:spcAft>
                  <a:spcPts val="0"/>
                </a:spcAft>
                <a:buClr>
                  <a:schemeClr val="lt1"/>
                </a:buClr>
                <a:buSzPct val="25000"/>
              </a:pPr>
              <a:r>
                <a:rPr lang="en-US" sz="1900">
                  <a:solidFill>
                    <a:schemeClr val="lt1"/>
                  </a:solidFill>
                  <a:latin typeface="Calibri" charset="0"/>
                  <a:ea typeface="Calibri" charset="0"/>
                  <a:cs typeface="Calibri" charset="0"/>
                  <a:sym typeface="Questrial"/>
                </a:rPr>
                <a:t>Antecedent</a:t>
              </a:r>
            </a:p>
          </p:txBody>
        </p:sp>
        <p:sp>
          <p:nvSpPr>
            <p:cNvPr id="258" name="Shape 258"/>
            <p:cNvSpPr/>
            <p:nvPr/>
          </p:nvSpPr>
          <p:spPr>
            <a:xfrm>
              <a:off x="3956676" y="489727"/>
              <a:ext cx="335217" cy="392141"/>
            </a:xfrm>
            <a:prstGeom prst="rightArrow">
              <a:avLst>
                <a:gd name="adj1" fmla="val 60000"/>
                <a:gd name="adj2" fmla="val 50000"/>
              </a:avLst>
            </a:prstGeom>
            <a:solidFill>
              <a:srgbClr val="CCCB2E"/>
            </a:solidFill>
            <a:ln>
              <a:noFill/>
            </a:ln>
          </p:spPr>
          <p:txBody>
            <a:bodyPr lIns="91425" tIns="91425" rIns="91425" bIns="91425" anchor="ctr" anchorCtr="0">
              <a:noAutofit/>
            </a:bodyPr>
            <a:lstStyle/>
            <a:p>
              <a:pPr>
                <a:spcBef>
                  <a:spcPts val="0"/>
                </a:spcBef>
                <a:spcAft>
                  <a:spcPts val="0"/>
                </a:spcAft>
                <a:buClr>
                  <a:srgbClr val="000000"/>
                </a:buClr>
              </a:pPr>
              <a:endParaRPr sz="1400">
                <a:solidFill>
                  <a:srgbClr val="000000"/>
                </a:solidFill>
                <a:latin typeface="Calibri" charset="0"/>
                <a:ea typeface="Calibri" charset="0"/>
                <a:cs typeface="Calibri" charset="0"/>
                <a:sym typeface="Arial"/>
              </a:endParaRPr>
            </a:p>
          </p:txBody>
        </p:sp>
        <p:sp>
          <p:nvSpPr>
            <p:cNvPr id="259" name="Shape 259"/>
            <p:cNvSpPr txBox="1"/>
            <p:nvPr/>
          </p:nvSpPr>
          <p:spPr>
            <a:xfrm>
              <a:off x="3956676" y="568156"/>
              <a:ext cx="234653" cy="235285"/>
            </a:xfrm>
            <a:prstGeom prst="rect">
              <a:avLst/>
            </a:prstGeom>
            <a:noFill/>
            <a:ln>
              <a:noFill/>
            </a:ln>
          </p:spPr>
          <p:txBody>
            <a:bodyPr lIns="0" tIns="0" rIns="0" bIns="0" anchor="ctr" anchorCtr="0">
              <a:noAutofit/>
            </a:bodyPr>
            <a:lstStyle/>
            <a:p>
              <a:pPr algn="ctr">
                <a:lnSpc>
                  <a:spcPct val="90000"/>
                </a:lnSpc>
                <a:spcBef>
                  <a:spcPts val="0"/>
                </a:spcBef>
                <a:spcAft>
                  <a:spcPts val="0"/>
                </a:spcAft>
                <a:buClr>
                  <a:srgbClr val="000000"/>
                </a:buClr>
              </a:pPr>
              <a:endParaRPr sz="1500">
                <a:solidFill>
                  <a:schemeClr val="lt1"/>
                </a:solidFill>
                <a:latin typeface="Calibri" charset="0"/>
                <a:ea typeface="Calibri" charset="0"/>
                <a:cs typeface="Calibri" charset="0"/>
                <a:sym typeface="Arial"/>
              </a:endParaRPr>
            </a:p>
          </p:txBody>
        </p:sp>
        <p:sp>
          <p:nvSpPr>
            <p:cNvPr id="260" name="Shape 260"/>
            <p:cNvSpPr/>
            <p:nvPr/>
          </p:nvSpPr>
          <p:spPr>
            <a:xfrm>
              <a:off x="4431044" y="211432"/>
              <a:ext cx="1581224" cy="948733"/>
            </a:xfrm>
            <a:prstGeom prst="roundRect">
              <a:avLst>
                <a:gd name="adj" fmla="val 10000"/>
              </a:avLst>
            </a:prstGeom>
            <a:solidFill>
              <a:srgbClr val="8FB8D3"/>
            </a:solidFill>
            <a:ln w="44450" cap="flat" cmpd="sng">
              <a:solidFill>
                <a:schemeClr val="lt1"/>
              </a:solidFill>
              <a:prstDash val="solid"/>
              <a:round/>
              <a:headEnd type="none" w="med" len="med"/>
              <a:tailEnd type="none" w="med" len="med"/>
            </a:ln>
          </p:spPr>
          <p:txBody>
            <a:bodyPr lIns="91425" tIns="91425" rIns="91425" bIns="91425" anchor="ctr" anchorCtr="0">
              <a:noAutofit/>
            </a:bodyPr>
            <a:lstStyle/>
            <a:p>
              <a:pPr>
                <a:spcBef>
                  <a:spcPts val="0"/>
                </a:spcBef>
                <a:spcAft>
                  <a:spcPts val="0"/>
                </a:spcAft>
                <a:buClr>
                  <a:srgbClr val="000000"/>
                </a:buClr>
              </a:pPr>
              <a:endParaRPr sz="1400">
                <a:solidFill>
                  <a:srgbClr val="000000"/>
                </a:solidFill>
                <a:latin typeface="Calibri" charset="0"/>
                <a:ea typeface="Calibri" charset="0"/>
                <a:cs typeface="Calibri" charset="0"/>
                <a:sym typeface="Arial"/>
              </a:endParaRPr>
            </a:p>
          </p:txBody>
        </p:sp>
        <p:sp>
          <p:nvSpPr>
            <p:cNvPr id="261" name="Shape 261"/>
            <p:cNvSpPr txBox="1"/>
            <p:nvPr/>
          </p:nvSpPr>
          <p:spPr>
            <a:xfrm>
              <a:off x="4458830" y="239217"/>
              <a:ext cx="1525649" cy="893158"/>
            </a:xfrm>
            <a:prstGeom prst="rect">
              <a:avLst/>
            </a:prstGeom>
            <a:noFill/>
            <a:ln>
              <a:noFill/>
            </a:ln>
          </p:spPr>
          <p:txBody>
            <a:bodyPr lIns="72375" tIns="72375" rIns="72375" bIns="72375" anchor="ctr" anchorCtr="0">
              <a:noAutofit/>
            </a:bodyPr>
            <a:lstStyle/>
            <a:p>
              <a:pPr algn="ctr">
                <a:lnSpc>
                  <a:spcPct val="90000"/>
                </a:lnSpc>
                <a:spcBef>
                  <a:spcPts val="0"/>
                </a:spcBef>
                <a:spcAft>
                  <a:spcPts val="0"/>
                </a:spcAft>
                <a:buClr>
                  <a:schemeClr val="lt1"/>
                </a:buClr>
                <a:buSzPct val="25000"/>
              </a:pPr>
              <a:r>
                <a:rPr lang="en-US" sz="1900">
                  <a:solidFill>
                    <a:schemeClr val="lt1"/>
                  </a:solidFill>
                  <a:latin typeface="Calibri" charset="0"/>
                  <a:ea typeface="Calibri" charset="0"/>
                  <a:cs typeface="Calibri" charset="0"/>
                  <a:sym typeface="Questrial"/>
                </a:rPr>
                <a:t>Behavior</a:t>
              </a:r>
            </a:p>
          </p:txBody>
        </p:sp>
        <p:sp>
          <p:nvSpPr>
            <p:cNvPr id="262" name="Shape 262"/>
            <p:cNvSpPr/>
            <p:nvPr/>
          </p:nvSpPr>
          <p:spPr>
            <a:xfrm>
              <a:off x="6170391" y="489727"/>
              <a:ext cx="335217" cy="392141"/>
            </a:xfrm>
            <a:prstGeom prst="rightArrow">
              <a:avLst>
                <a:gd name="adj1" fmla="val 60000"/>
                <a:gd name="adj2" fmla="val 50000"/>
              </a:avLst>
            </a:prstGeom>
            <a:solidFill>
              <a:srgbClr val="8FB8D3"/>
            </a:solidFill>
            <a:ln>
              <a:noFill/>
            </a:ln>
          </p:spPr>
          <p:txBody>
            <a:bodyPr lIns="91425" tIns="91425" rIns="91425" bIns="91425" anchor="ctr" anchorCtr="0">
              <a:noAutofit/>
            </a:bodyPr>
            <a:lstStyle/>
            <a:p>
              <a:pPr>
                <a:spcBef>
                  <a:spcPts val="0"/>
                </a:spcBef>
                <a:spcAft>
                  <a:spcPts val="0"/>
                </a:spcAft>
                <a:buClr>
                  <a:srgbClr val="000000"/>
                </a:buClr>
              </a:pPr>
              <a:endParaRPr sz="1400">
                <a:solidFill>
                  <a:srgbClr val="000000"/>
                </a:solidFill>
                <a:latin typeface="Calibri" charset="0"/>
                <a:ea typeface="Calibri" charset="0"/>
                <a:cs typeface="Calibri" charset="0"/>
                <a:sym typeface="Arial"/>
              </a:endParaRPr>
            </a:p>
          </p:txBody>
        </p:sp>
        <p:sp>
          <p:nvSpPr>
            <p:cNvPr id="263" name="Shape 263"/>
            <p:cNvSpPr txBox="1"/>
            <p:nvPr/>
          </p:nvSpPr>
          <p:spPr>
            <a:xfrm>
              <a:off x="6170391" y="568156"/>
              <a:ext cx="234653" cy="235285"/>
            </a:xfrm>
            <a:prstGeom prst="rect">
              <a:avLst/>
            </a:prstGeom>
            <a:noFill/>
            <a:ln>
              <a:noFill/>
            </a:ln>
          </p:spPr>
          <p:txBody>
            <a:bodyPr lIns="0" tIns="0" rIns="0" bIns="0" anchor="ctr" anchorCtr="0">
              <a:noAutofit/>
            </a:bodyPr>
            <a:lstStyle/>
            <a:p>
              <a:pPr algn="ctr">
                <a:lnSpc>
                  <a:spcPct val="90000"/>
                </a:lnSpc>
                <a:spcBef>
                  <a:spcPts val="0"/>
                </a:spcBef>
                <a:spcAft>
                  <a:spcPts val="0"/>
                </a:spcAft>
                <a:buClr>
                  <a:srgbClr val="000000"/>
                </a:buClr>
              </a:pPr>
              <a:endParaRPr sz="1500">
                <a:solidFill>
                  <a:schemeClr val="lt1"/>
                </a:solidFill>
                <a:latin typeface="Calibri" charset="0"/>
                <a:ea typeface="Calibri" charset="0"/>
                <a:cs typeface="Calibri" charset="0"/>
                <a:sym typeface="Arial"/>
              </a:endParaRPr>
            </a:p>
          </p:txBody>
        </p:sp>
        <p:sp>
          <p:nvSpPr>
            <p:cNvPr id="264" name="Shape 264"/>
            <p:cNvSpPr/>
            <p:nvPr/>
          </p:nvSpPr>
          <p:spPr>
            <a:xfrm>
              <a:off x="6644759" y="211432"/>
              <a:ext cx="1581224" cy="948733"/>
            </a:xfrm>
            <a:prstGeom prst="roundRect">
              <a:avLst>
                <a:gd name="adj" fmla="val 10000"/>
              </a:avLst>
            </a:prstGeom>
            <a:solidFill>
              <a:schemeClr val="accent5"/>
            </a:solidFill>
            <a:ln w="44450" cap="flat" cmpd="sng">
              <a:solidFill>
                <a:schemeClr val="lt1"/>
              </a:solidFill>
              <a:prstDash val="solid"/>
              <a:round/>
              <a:headEnd type="none" w="med" len="med"/>
              <a:tailEnd type="none" w="med" len="med"/>
            </a:ln>
          </p:spPr>
          <p:txBody>
            <a:bodyPr lIns="91425" tIns="91425" rIns="91425" bIns="91425" anchor="ctr" anchorCtr="0">
              <a:noAutofit/>
            </a:bodyPr>
            <a:lstStyle/>
            <a:p>
              <a:pPr>
                <a:spcBef>
                  <a:spcPts val="0"/>
                </a:spcBef>
                <a:spcAft>
                  <a:spcPts val="0"/>
                </a:spcAft>
                <a:buClr>
                  <a:srgbClr val="000000"/>
                </a:buClr>
              </a:pPr>
              <a:endParaRPr sz="1400">
                <a:solidFill>
                  <a:srgbClr val="000000"/>
                </a:solidFill>
                <a:latin typeface="Calibri" charset="0"/>
                <a:ea typeface="Calibri" charset="0"/>
                <a:cs typeface="Calibri" charset="0"/>
                <a:sym typeface="Arial"/>
              </a:endParaRPr>
            </a:p>
          </p:txBody>
        </p:sp>
        <p:sp>
          <p:nvSpPr>
            <p:cNvPr id="265" name="Shape 265"/>
            <p:cNvSpPr txBox="1"/>
            <p:nvPr/>
          </p:nvSpPr>
          <p:spPr>
            <a:xfrm>
              <a:off x="6563160" y="239212"/>
              <a:ext cx="1635000" cy="893099"/>
            </a:xfrm>
            <a:prstGeom prst="rect">
              <a:avLst/>
            </a:prstGeom>
            <a:noFill/>
            <a:ln>
              <a:noFill/>
            </a:ln>
          </p:spPr>
          <p:txBody>
            <a:bodyPr lIns="72375" tIns="72375" rIns="72375" bIns="72375" anchor="ctr" anchorCtr="0">
              <a:noAutofit/>
            </a:bodyPr>
            <a:lstStyle/>
            <a:p>
              <a:pPr algn="ctr">
                <a:lnSpc>
                  <a:spcPct val="90000"/>
                </a:lnSpc>
                <a:spcBef>
                  <a:spcPts val="0"/>
                </a:spcBef>
                <a:spcAft>
                  <a:spcPts val="0"/>
                </a:spcAft>
                <a:buClr>
                  <a:schemeClr val="lt1"/>
                </a:buClr>
                <a:buSzPct val="25000"/>
              </a:pPr>
              <a:r>
                <a:rPr lang="en-US" sz="1900">
                  <a:solidFill>
                    <a:schemeClr val="lt1"/>
                  </a:solidFill>
                  <a:latin typeface="Calibri" charset="0"/>
                  <a:ea typeface="Calibri" charset="0"/>
                  <a:cs typeface="Calibri" charset="0"/>
                  <a:sym typeface="Questrial"/>
                </a:rPr>
                <a:t>Consequence</a:t>
              </a:r>
            </a:p>
          </p:txBody>
        </p:sp>
      </p:grpSp>
      <p:sp>
        <p:nvSpPr>
          <p:cNvPr id="266" name="Shape 266"/>
          <p:cNvSpPr txBox="1"/>
          <p:nvPr/>
        </p:nvSpPr>
        <p:spPr>
          <a:xfrm>
            <a:off x="301228" y="3347608"/>
            <a:ext cx="1871814" cy="1477328"/>
          </a:xfrm>
          <a:prstGeom prst="rect">
            <a:avLst/>
          </a:prstGeom>
          <a:noFill/>
          <a:ln>
            <a:noFill/>
          </a:ln>
        </p:spPr>
        <p:txBody>
          <a:bodyPr lIns="91425" tIns="45700" rIns="91425" bIns="45700" anchor="t" anchorCtr="0">
            <a:noAutofit/>
          </a:bodyPr>
          <a:lstStyle/>
          <a:p>
            <a:pPr>
              <a:spcBef>
                <a:spcPts val="0"/>
              </a:spcBef>
              <a:spcAft>
                <a:spcPts val="0"/>
              </a:spcAft>
              <a:buClr>
                <a:schemeClr val="dk1"/>
              </a:buClr>
              <a:buSzPct val="25000"/>
            </a:pPr>
            <a:r>
              <a:rPr lang="en-US">
                <a:solidFill>
                  <a:schemeClr val="dk1"/>
                </a:solidFill>
                <a:latin typeface="Calibri" charset="0"/>
                <a:ea typeface="Calibri" charset="0"/>
                <a:cs typeface="Calibri" charset="0"/>
                <a:sym typeface="Questrial"/>
              </a:rPr>
              <a:t>Typically on days when Sarah comes in late because she over-slept</a:t>
            </a:r>
          </a:p>
        </p:txBody>
      </p:sp>
      <p:sp>
        <p:nvSpPr>
          <p:cNvPr id="267" name="Shape 267"/>
          <p:cNvSpPr txBox="1"/>
          <p:nvPr/>
        </p:nvSpPr>
        <p:spPr>
          <a:xfrm>
            <a:off x="2565400" y="3314709"/>
            <a:ext cx="2057400" cy="1200329"/>
          </a:xfrm>
          <a:prstGeom prst="rect">
            <a:avLst/>
          </a:prstGeom>
          <a:noFill/>
          <a:ln>
            <a:noFill/>
          </a:ln>
        </p:spPr>
        <p:txBody>
          <a:bodyPr lIns="91425" tIns="45700" rIns="91425" bIns="45700" anchor="t" anchorCtr="0">
            <a:noAutofit/>
          </a:bodyPr>
          <a:lstStyle/>
          <a:p>
            <a:pPr>
              <a:spcBef>
                <a:spcPts val="0"/>
              </a:spcBef>
              <a:spcAft>
                <a:spcPts val="0"/>
              </a:spcAft>
              <a:buClr>
                <a:schemeClr val="dk1"/>
              </a:buClr>
              <a:buSzPct val="25000"/>
            </a:pPr>
            <a:r>
              <a:rPr lang="en-US">
                <a:solidFill>
                  <a:schemeClr val="dk1"/>
                </a:solidFill>
                <a:latin typeface="Calibri" charset="0"/>
                <a:ea typeface="Calibri" charset="0"/>
                <a:cs typeface="Calibri" charset="0"/>
                <a:sym typeface="Questrial"/>
              </a:rPr>
              <a:t>when given math work sheets &amp; other assignments…</a:t>
            </a:r>
          </a:p>
        </p:txBody>
      </p:sp>
      <p:sp>
        <p:nvSpPr>
          <p:cNvPr id="268" name="Shape 268"/>
          <p:cNvSpPr txBox="1"/>
          <p:nvPr/>
        </p:nvSpPr>
        <p:spPr>
          <a:xfrm>
            <a:off x="4965483" y="3314700"/>
            <a:ext cx="1841717" cy="1200336"/>
          </a:xfrm>
          <a:prstGeom prst="rect">
            <a:avLst/>
          </a:prstGeom>
          <a:noFill/>
          <a:ln>
            <a:noFill/>
          </a:ln>
        </p:spPr>
        <p:txBody>
          <a:bodyPr lIns="91425" tIns="45700" rIns="91425" bIns="45700" anchor="t" anchorCtr="0">
            <a:noAutofit/>
          </a:bodyPr>
          <a:lstStyle/>
          <a:p>
            <a:pPr>
              <a:spcBef>
                <a:spcPts val="0"/>
              </a:spcBef>
              <a:spcAft>
                <a:spcPts val="0"/>
              </a:spcAft>
              <a:buClr>
                <a:schemeClr val="dk1"/>
              </a:buClr>
              <a:buSzPct val="25000"/>
            </a:pPr>
            <a:r>
              <a:rPr lang="en-US">
                <a:solidFill>
                  <a:schemeClr val="dk1"/>
                </a:solidFill>
                <a:latin typeface="Calibri" charset="0"/>
                <a:ea typeface="Calibri" charset="0"/>
                <a:cs typeface="Calibri" charset="0"/>
                <a:sym typeface="Questrial"/>
              </a:rPr>
              <a:t>she doesn’t do her work and uses profanity.</a:t>
            </a:r>
          </a:p>
        </p:txBody>
      </p:sp>
      <p:sp>
        <p:nvSpPr>
          <p:cNvPr id="269" name="Shape 269"/>
          <p:cNvSpPr txBox="1"/>
          <p:nvPr/>
        </p:nvSpPr>
        <p:spPr>
          <a:xfrm>
            <a:off x="7256517" y="3314701"/>
            <a:ext cx="1735082" cy="1668779"/>
          </a:xfrm>
          <a:prstGeom prst="rect">
            <a:avLst/>
          </a:prstGeom>
          <a:noFill/>
          <a:ln>
            <a:noFill/>
          </a:ln>
        </p:spPr>
        <p:txBody>
          <a:bodyPr lIns="91425" tIns="45700" rIns="91425" bIns="45700" anchor="t" anchorCtr="0">
            <a:noAutofit/>
          </a:bodyPr>
          <a:lstStyle/>
          <a:p>
            <a:pPr>
              <a:spcBef>
                <a:spcPts val="0"/>
              </a:spcBef>
              <a:spcAft>
                <a:spcPts val="0"/>
              </a:spcAft>
              <a:buClr>
                <a:schemeClr val="dk1"/>
              </a:buClr>
              <a:buSzPct val="25000"/>
            </a:pPr>
            <a:r>
              <a:rPr lang="en-US">
                <a:solidFill>
                  <a:schemeClr val="dk1"/>
                </a:solidFill>
                <a:latin typeface="Calibri" charset="0"/>
                <a:ea typeface="Calibri" charset="0"/>
                <a:cs typeface="Calibri" charset="0"/>
                <a:sym typeface="Questrial"/>
              </a:rPr>
              <a:t>Sarah is sent out of the classroom.</a:t>
            </a:r>
          </a:p>
        </p:txBody>
      </p:sp>
      <p:sp>
        <p:nvSpPr>
          <p:cNvPr id="270" name="Shape 270"/>
          <p:cNvSpPr txBox="1"/>
          <p:nvPr/>
        </p:nvSpPr>
        <p:spPr>
          <a:xfrm>
            <a:off x="1078041" y="4983485"/>
            <a:ext cx="7841100" cy="461700"/>
          </a:xfrm>
          <a:prstGeom prst="rect">
            <a:avLst/>
          </a:prstGeom>
          <a:noFill/>
          <a:ln>
            <a:noFill/>
          </a:ln>
        </p:spPr>
        <p:txBody>
          <a:bodyPr lIns="91425" tIns="45700" rIns="91425" bIns="45700" anchor="t" anchorCtr="0">
            <a:noAutofit/>
          </a:bodyPr>
          <a:lstStyle/>
          <a:p>
            <a:pPr>
              <a:spcBef>
                <a:spcPts val="0"/>
              </a:spcBef>
              <a:spcAft>
                <a:spcPts val="0"/>
              </a:spcAft>
              <a:buClr>
                <a:srgbClr val="000000"/>
              </a:buClr>
              <a:buSzPct val="25000"/>
            </a:pPr>
            <a:r>
              <a:rPr lang="en-US" sz="2400" b="1" dirty="0">
                <a:solidFill>
                  <a:srgbClr val="000000"/>
                </a:solidFill>
                <a:latin typeface="Calibri" charset="0"/>
                <a:ea typeface="Calibri" charset="0"/>
                <a:cs typeface="Calibri" charset="0"/>
                <a:sym typeface="Questrial"/>
              </a:rPr>
              <a:t>Function of the Behavior = Avoids (work)</a:t>
            </a:r>
          </a:p>
        </p:txBody>
      </p:sp>
      <p:sp>
        <p:nvSpPr>
          <p:cNvPr id="23" name="Title 1">
            <a:extLst>
              <a:ext uri="{FF2B5EF4-FFF2-40B4-BE49-F238E27FC236}">
                <a16:creationId xmlns:a16="http://schemas.microsoft.com/office/drawing/2014/main" id="{6682BA16-06BD-4AC1-B3D4-1248413D2D82}"/>
              </a:ext>
            </a:extLst>
          </p:cNvPr>
          <p:cNvSpPr txBox="1">
            <a:spLocks/>
          </p:cNvSpPr>
          <p:nvPr/>
        </p:nvSpPr>
        <p:spPr bwMode="auto">
          <a:xfrm>
            <a:off x="438823" y="803777"/>
            <a:ext cx="8229600"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r>
              <a:rPr lang="en-US" altLang="en-US" u="sng" dirty="0"/>
              <a:t>Practice Scenario for A-B-C Chart</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Title 1">
            <a:extLst>
              <a:ext uri="{FF2B5EF4-FFF2-40B4-BE49-F238E27FC236}">
                <a16:creationId xmlns:a16="http://schemas.microsoft.com/office/drawing/2014/main" id="{CF957B86-30AF-46A3-9816-ED38A07C3E90}"/>
              </a:ext>
            </a:extLst>
          </p:cNvPr>
          <p:cNvSpPr>
            <a:spLocks noGrp="1"/>
          </p:cNvSpPr>
          <p:nvPr>
            <p:ph type="title"/>
          </p:nvPr>
        </p:nvSpPr>
        <p:spPr>
          <a:xfrm>
            <a:off x="457200" y="2605714"/>
            <a:ext cx="8229600" cy="1143000"/>
          </a:xfrm>
        </p:spPr>
        <p:txBody>
          <a:bodyPr/>
          <a:lstStyle/>
          <a:p>
            <a:pPr eaLnBrk="1" hangingPunct="1"/>
            <a:r>
              <a:rPr lang="en-US" altLang="en-US" b="1" dirty="0"/>
              <a:t>Break</a:t>
            </a:r>
          </a:p>
        </p:txBody>
      </p:sp>
      <p:sp>
        <p:nvSpPr>
          <p:cNvPr id="144387" name="Slide Number Placeholder 1">
            <a:extLst>
              <a:ext uri="{FF2B5EF4-FFF2-40B4-BE49-F238E27FC236}">
                <a16:creationId xmlns:a16="http://schemas.microsoft.com/office/drawing/2014/main" id="{9566249B-3ED3-4BC2-B7C2-31890FB4874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63825F7C-1D88-4594-83B0-8B6A0761F044}" type="slidenum">
              <a:rPr lang="en-US" altLang="en-US" sz="1200">
                <a:solidFill>
                  <a:srgbClr val="8D8D8F"/>
                </a:solidFill>
              </a:rPr>
              <a:pPr>
                <a:spcBef>
                  <a:spcPct val="0"/>
                </a:spcBef>
                <a:buFontTx/>
                <a:buNone/>
              </a:pPr>
              <a:t>76</a:t>
            </a:fld>
            <a:endParaRPr lang="en-US" altLang="en-US" sz="1200">
              <a:solidFill>
                <a:srgbClr val="8D8D8F"/>
              </a:solidFill>
            </a:endParaRPr>
          </a:p>
        </p:txBody>
      </p:sp>
    </p:spTree>
    <p:extLst>
      <p:ext uri="{BB962C8B-B14F-4D97-AF65-F5344CB8AC3E}">
        <p14:creationId xmlns:p14="http://schemas.microsoft.com/office/powerpoint/2010/main" val="382657413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Title 3">
            <a:extLst>
              <a:ext uri="{FF2B5EF4-FFF2-40B4-BE49-F238E27FC236}">
                <a16:creationId xmlns:a16="http://schemas.microsoft.com/office/drawing/2014/main" id="{D135ED57-0C6C-414B-BC28-82C50FE055DC}"/>
              </a:ext>
            </a:extLst>
          </p:cNvPr>
          <p:cNvSpPr>
            <a:spLocks noGrp="1"/>
          </p:cNvSpPr>
          <p:nvPr>
            <p:ph type="title"/>
          </p:nvPr>
        </p:nvSpPr>
        <p:spPr/>
        <p:txBody>
          <a:bodyPr/>
          <a:lstStyle/>
          <a:p>
            <a:pPr eaLnBrk="1" hangingPunct="1"/>
            <a:r>
              <a:rPr lang="en-US" altLang="en-US" b="1" dirty="0"/>
              <a:t>Measuring Behavior</a:t>
            </a:r>
          </a:p>
        </p:txBody>
      </p:sp>
      <p:sp>
        <p:nvSpPr>
          <p:cNvPr id="156674" name="Vertical Text Placeholder 4">
            <a:extLst>
              <a:ext uri="{FF2B5EF4-FFF2-40B4-BE49-F238E27FC236}">
                <a16:creationId xmlns:a16="http://schemas.microsoft.com/office/drawing/2014/main" id="{332218CB-2DEE-4508-97DD-AFAA2285CD9A}"/>
              </a:ext>
            </a:extLst>
          </p:cNvPr>
          <p:cNvSpPr>
            <a:spLocks noGrp="1"/>
          </p:cNvSpPr>
          <p:nvPr>
            <p:ph idx="1"/>
          </p:nvPr>
        </p:nvSpPr>
        <p:spPr>
          <a:xfrm>
            <a:off x="457200" y="1417638"/>
            <a:ext cx="8229600" cy="4319334"/>
          </a:xfrm>
        </p:spPr>
        <p:txBody>
          <a:bodyPr/>
          <a:lstStyle/>
          <a:p>
            <a:pPr marL="0" indent="0" eaLnBrk="1" hangingPunct="1">
              <a:buNone/>
            </a:pPr>
            <a:r>
              <a:rPr lang="en-US" altLang="en-US" dirty="0">
                <a:solidFill>
                  <a:srgbClr val="292934"/>
                </a:solidFill>
              </a:rPr>
              <a:t>ABC data help us determine maintaining consequences and function</a:t>
            </a:r>
          </a:p>
          <a:p>
            <a:pPr lvl="1" eaLnBrk="1" hangingPunct="1"/>
            <a:r>
              <a:rPr lang="en-US" altLang="en-US" dirty="0">
                <a:solidFill>
                  <a:srgbClr val="292934"/>
                </a:solidFill>
              </a:rPr>
              <a:t>Also need to measure relevant behavior dimensions to compare baseline data to intervention data</a:t>
            </a:r>
          </a:p>
          <a:p>
            <a:pPr lvl="1" eaLnBrk="1" hangingPunct="1"/>
            <a:r>
              <a:rPr lang="en-US" altLang="en-US" dirty="0">
                <a:solidFill>
                  <a:srgbClr val="292934"/>
                </a:solidFill>
              </a:rPr>
              <a:t>Measurement is tied to the objective, operational behavior definitions</a:t>
            </a:r>
          </a:p>
          <a:p>
            <a:pPr lvl="1" eaLnBrk="1" hangingPunct="1"/>
            <a:r>
              <a:rPr lang="en-US" altLang="en-US" dirty="0">
                <a:solidFill>
                  <a:srgbClr val="292934"/>
                </a:solidFill>
              </a:rPr>
              <a:t>These data will help define and inform progress towards short- and long-term goals</a:t>
            </a:r>
          </a:p>
        </p:txBody>
      </p:sp>
      <p:sp>
        <p:nvSpPr>
          <p:cNvPr id="156675" name="Slide Number Placeholder 1">
            <a:extLst>
              <a:ext uri="{FF2B5EF4-FFF2-40B4-BE49-F238E27FC236}">
                <a16:creationId xmlns:a16="http://schemas.microsoft.com/office/drawing/2014/main" id="{77305FD8-7117-44F8-9BE4-C781C8A32484}"/>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75DC7E19-44CF-4298-AABD-E63731D7C035}" type="slidenum">
              <a:rPr lang="en-US" altLang="en-US" sz="1200">
                <a:solidFill>
                  <a:srgbClr val="8D8D8F"/>
                </a:solidFill>
              </a:rPr>
              <a:pPr>
                <a:spcBef>
                  <a:spcPct val="0"/>
                </a:spcBef>
                <a:buFontTx/>
                <a:buNone/>
              </a:pPr>
              <a:t>77</a:t>
            </a:fld>
            <a:endParaRPr lang="en-US" altLang="en-US" sz="1200">
              <a:solidFill>
                <a:srgbClr val="8D8D8F"/>
              </a:solidFill>
            </a:endParaRPr>
          </a:p>
        </p:txBody>
      </p:sp>
    </p:spTree>
    <p:extLst>
      <p:ext uri="{BB962C8B-B14F-4D97-AF65-F5344CB8AC3E}">
        <p14:creationId xmlns:p14="http://schemas.microsoft.com/office/powerpoint/2010/main" val="174994997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Rectangle 2">
            <a:extLst>
              <a:ext uri="{FF2B5EF4-FFF2-40B4-BE49-F238E27FC236}">
                <a16:creationId xmlns:a16="http://schemas.microsoft.com/office/drawing/2014/main" id="{B5A6490B-E1D4-49DC-95CB-CA8753F3C003}"/>
              </a:ext>
            </a:extLst>
          </p:cNvPr>
          <p:cNvSpPr>
            <a:spLocks noGrp="1" noChangeArrowheads="1"/>
          </p:cNvSpPr>
          <p:nvPr>
            <p:ph type="title"/>
          </p:nvPr>
        </p:nvSpPr>
        <p:spPr/>
        <p:txBody>
          <a:bodyPr/>
          <a:lstStyle/>
          <a:p>
            <a:pPr eaLnBrk="1" hangingPunct="1"/>
            <a:r>
              <a:rPr lang="en-US" altLang="en-US" sz="4000" dirty="0"/>
              <a:t>Measuring and Monitoring Goals</a:t>
            </a:r>
          </a:p>
        </p:txBody>
      </p:sp>
      <p:sp>
        <p:nvSpPr>
          <p:cNvPr id="131074" name="Rectangle 3">
            <a:extLst>
              <a:ext uri="{FF2B5EF4-FFF2-40B4-BE49-F238E27FC236}">
                <a16:creationId xmlns:a16="http://schemas.microsoft.com/office/drawing/2014/main" id="{8FAA0466-8876-477F-90E4-6EDC138C954A}"/>
              </a:ext>
            </a:extLst>
          </p:cNvPr>
          <p:cNvSpPr>
            <a:spLocks noGrp="1" noChangeArrowheads="1"/>
          </p:cNvSpPr>
          <p:nvPr>
            <p:ph idx="1"/>
          </p:nvPr>
        </p:nvSpPr>
        <p:spPr>
          <a:xfrm>
            <a:off x="457200" y="1600200"/>
            <a:ext cx="8229600" cy="4711700"/>
          </a:xfrm>
        </p:spPr>
        <p:txBody>
          <a:bodyPr/>
          <a:lstStyle/>
          <a:p>
            <a:pPr marL="0" indent="0" eaLnBrk="1" hangingPunct="1">
              <a:lnSpc>
                <a:spcPct val="90000"/>
              </a:lnSpc>
              <a:buFont typeface="Arial" panose="020B0604020202020204" pitchFamily="34" charset="0"/>
              <a:buNone/>
            </a:pPr>
            <a:r>
              <a:rPr lang="en-US" altLang="en-US" b="1" dirty="0"/>
              <a:t>Evaluation Plan:</a:t>
            </a:r>
          </a:p>
          <a:p>
            <a:pPr lvl="1" eaLnBrk="1" hangingPunct="1">
              <a:lnSpc>
                <a:spcPct val="90000"/>
              </a:lnSpc>
              <a:buFont typeface="Arial" panose="020B0604020202020204" pitchFamily="34" charset="0"/>
              <a:buChar char="•"/>
            </a:pPr>
            <a:r>
              <a:rPr lang="en-US" altLang="en-US" sz="3200" dirty="0"/>
              <a:t>Create goal statements based off baseline data</a:t>
            </a:r>
          </a:p>
          <a:p>
            <a:pPr lvl="1" eaLnBrk="1" hangingPunct="1">
              <a:lnSpc>
                <a:spcPct val="90000"/>
              </a:lnSpc>
              <a:buFont typeface="Arial" panose="020B0604020202020204" pitchFamily="34" charset="0"/>
              <a:buChar char="•"/>
            </a:pPr>
            <a:r>
              <a:rPr lang="en-US" altLang="en-US" sz="3200" dirty="0"/>
              <a:t>Develop evaluation procedures and data sheets</a:t>
            </a:r>
          </a:p>
          <a:p>
            <a:pPr lvl="2" eaLnBrk="1" hangingPunct="1">
              <a:lnSpc>
                <a:spcPct val="90000"/>
              </a:lnSpc>
            </a:pPr>
            <a:r>
              <a:rPr lang="en-US" altLang="en-US" sz="3200" dirty="0"/>
              <a:t>Use a data sheet with correct measurement that aligns with the language of the goal/objectives</a:t>
            </a:r>
          </a:p>
        </p:txBody>
      </p:sp>
      <p:sp>
        <p:nvSpPr>
          <p:cNvPr id="131075" name="Slide Number Placeholder 1">
            <a:extLst>
              <a:ext uri="{FF2B5EF4-FFF2-40B4-BE49-F238E27FC236}">
                <a16:creationId xmlns:a16="http://schemas.microsoft.com/office/drawing/2014/main" id="{0F803AF7-6A94-4C18-9035-2A0B6456DDD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8BD91244-A7E6-4D50-8C2C-15049E9B1963}" type="slidenum">
              <a:rPr lang="en-US" altLang="en-US" sz="1200">
                <a:solidFill>
                  <a:srgbClr val="8D8D8F"/>
                </a:solidFill>
              </a:rPr>
              <a:pPr>
                <a:spcBef>
                  <a:spcPct val="0"/>
                </a:spcBef>
                <a:buFontTx/>
                <a:buNone/>
              </a:pPr>
              <a:t>78</a:t>
            </a:fld>
            <a:endParaRPr lang="en-US" altLang="en-US" sz="1200">
              <a:solidFill>
                <a:srgbClr val="8D8D8F"/>
              </a:solidFill>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Title 2">
            <a:extLst>
              <a:ext uri="{FF2B5EF4-FFF2-40B4-BE49-F238E27FC236}">
                <a16:creationId xmlns:a16="http://schemas.microsoft.com/office/drawing/2014/main" id="{522B6ACA-BFB6-4760-AB0E-92EB998CEC7E}"/>
              </a:ext>
            </a:extLst>
          </p:cNvPr>
          <p:cNvSpPr>
            <a:spLocks noGrp="1"/>
          </p:cNvSpPr>
          <p:nvPr>
            <p:ph type="title"/>
          </p:nvPr>
        </p:nvSpPr>
        <p:spPr/>
        <p:txBody>
          <a:bodyPr/>
          <a:lstStyle/>
          <a:p>
            <a:pPr eaLnBrk="1" hangingPunct="1"/>
            <a:r>
              <a:rPr lang="en-US" altLang="en-US" dirty="0"/>
              <a:t>Data-Based Goals</a:t>
            </a:r>
          </a:p>
        </p:txBody>
      </p:sp>
      <p:sp>
        <p:nvSpPr>
          <p:cNvPr id="133122" name="Content Placeholder 3">
            <a:extLst>
              <a:ext uri="{FF2B5EF4-FFF2-40B4-BE49-F238E27FC236}">
                <a16:creationId xmlns:a16="http://schemas.microsoft.com/office/drawing/2014/main" id="{E062CFC2-D5A3-48AA-B966-F1EAC9256684}"/>
              </a:ext>
            </a:extLst>
          </p:cNvPr>
          <p:cNvSpPr>
            <a:spLocks noGrp="1"/>
          </p:cNvSpPr>
          <p:nvPr>
            <p:ph idx="1"/>
          </p:nvPr>
        </p:nvSpPr>
        <p:spPr/>
        <p:txBody>
          <a:bodyPr/>
          <a:lstStyle/>
          <a:p>
            <a:pPr eaLnBrk="1" hangingPunct="1"/>
            <a:r>
              <a:rPr lang="en-US" altLang="en-US" dirty="0"/>
              <a:t>Both short- and long-term goals should: </a:t>
            </a:r>
          </a:p>
          <a:p>
            <a:pPr eaLnBrk="1" hangingPunct="1">
              <a:buFontTx/>
              <a:buNone/>
            </a:pPr>
            <a:endParaRPr lang="en-US" altLang="en-US" sz="2000" dirty="0"/>
          </a:p>
          <a:p>
            <a:pPr lvl="1" eaLnBrk="1" hangingPunct="1">
              <a:buFontTx/>
              <a:buNone/>
            </a:pPr>
            <a:r>
              <a:rPr lang="en-US" altLang="en-US" dirty="0"/>
              <a:t>A. Be written in observable, measurable terms</a:t>
            </a:r>
          </a:p>
          <a:p>
            <a:pPr lvl="2" eaLnBrk="1" hangingPunct="1"/>
            <a:r>
              <a:rPr lang="en-US" altLang="en-US" dirty="0"/>
              <a:t>What specific behaviors will you increase/decrease?</a:t>
            </a:r>
          </a:p>
          <a:p>
            <a:pPr lvl="2" eaLnBrk="1" hangingPunct="1">
              <a:buFontTx/>
              <a:buNone/>
            </a:pPr>
            <a:endParaRPr lang="en-US" altLang="en-US" sz="1800" dirty="0"/>
          </a:p>
          <a:p>
            <a:pPr lvl="1" eaLnBrk="1" hangingPunct="1">
              <a:buFontTx/>
              <a:buNone/>
            </a:pPr>
            <a:r>
              <a:rPr lang="en-US" altLang="en-US" dirty="0"/>
              <a:t>B. Include specific mastery criteria</a:t>
            </a:r>
          </a:p>
          <a:p>
            <a:pPr lvl="2" eaLnBrk="1" hangingPunct="1"/>
            <a:r>
              <a:rPr lang="en-US" altLang="en-US" dirty="0"/>
              <a:t>How will you know when the student has met the goal? </a:t>
            </a:r>
          </a:p>
        </p:txBody>
      </p:sp>
      <p:sp>
        <p:nvSpPr>
          <p:cNvPr id="133123" name="Slide Number Placeholder 1">
            <a:extLst>
              <a:ext uri="{FF2B5EF4-FFF2-40B4-BE49-F238E27FC236}">
                <a16:creationId xmlns:a16="http://schemas.microsoft.com/office/drawing/2014/main" id="{4814A326-F129-4127-89A7-1DC6DB35C1FD}"/>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0CA8EA77-239C-44A3-B951-F55993DC74A7}" type="slidenum">
              <a:rPr lang="en-US" altLang="en-US" sz="1400">
                <a:latin typeface="Arial" panose="020B0604020202020204" pitchFamily="34" charset="0"/>
              </a:rPr>
              <a:pPr>
                <a:spcBef>
                  <a:spcPct val="0"/>
                </a:spcBef>
                <a:buFontTx/>
                <a:buNone/>
              </a:pPr>
              <a:t>79</a:t>
            </a:fld>
            <a:endParaRPr lang="en-US" altLang="en-US" sz="1400">
              <a:latin typeface="Arial" panose="020B0604020202020204" pitchFamily="34" charset="0"/>
            </a:endParaRPr>
          </a:p>
        </p:txBody>
      </p:sp>
      <p:sp>
        <p:nvSpPr>
          <p:cNvPr id="91141" name="Line 5">
            <a:extLst>
              <a:ext uri="{FF2B5EF4-FFF2-40B4-BE49-F238E27FC236}">
                <a16:creationId xmlns:a16="http://schemas.microsoft.com/office/drawing/2014/main" id="{9C870C9E-D428-4C90-8CBF-933F18AAA834}"/>
              </a:ext>
            </a:extLst>
          </p:cNvPr>
          <p:cNvSpPr>
            <a:spLocks noChangeShapeType="1"/>
          </p:cNvSpPr>
          <p:nvPr/>
        </p:nvSpPr>
        <p:spPr bwMode="auto">
          <a:xfrm>
            <a:off x="685800" y="1295400"/>
            <a:ext cx="7772400" cy="0"/>
          </a:xfrm>
          <a:prstGeom prst="line">
            <a:avLst/>
          </a:prstGeom>
          <a:noFill/>
          <a:ln w="19050">
            <a:solidFill>
              <a:schemeClr val="tx1"/>
            </a:solidFill>
            <a:round/>
            <a:headEnd/>
            <a:tailEnd/>
          </a:ln>
          <a:effectLst/>
          <a:extLst>
            <a:ext uri="{909E8E84-426E-40dd-AFC4-6F175D3DCCD1}"/>
            <a:ext uri="{AF507438-7753-43e0-B8FC-AC1667EBCBE1}"/>
          </a:extLst>
        </p:spPr>
        <p:txBody>
          <a:bodyPr/>
          <a:lstStyle/>
          <a:p>
            <a:pPr eaLnBrk="1" fontAlgn="auto" hangingPunct="1">
              <a:spcBef>
                <a:spcPts val="0"/>
              </a:spcBef>
              <a:spcAft>
                <a:spcPts val="0"/>
              </a:spcAft>
              <a:defRPr/>
            </a:pPr>
            <a:endParaRPr lang="en-US">
              <a:latin typeface="+mn-lt"/>
              <a:ea typeface="MS PGothic"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22"/>
          <p:cNvSpPr txBox="1">
            <a:spLocks noGrp="1"/>
          </p:cNvSpPr>
          <p:nvPr>
            <p:ph type="title"/>
          </p:nvPr>
        </p:nvSpPr>
        <p:spPr>
          <a:xfrm>
            <a:off x="457200" y="492125"/>
            <a:ext cx="8229600" cy="1108075"/>
          </a:xfrm>
          <a:prstGeom prst="rect">
            <a:avLst/>
          </a:prstGeom>
          <a:noFill/>
          <a:ln>
            <a:noFill/>
          </a:ln>
        </p:spPr>
        <p:txBody>
          <a:bodyPr spcFirstLastPara="1" wrap="square" lIns="0" tIns="45700" rIns="0" bIns="0" anchor="b" anchorCtr="0">
            <a:noAutofit/>
          </a:bodyPr>
          <a:lstStyle/>
          <a:p>
            <a:pPr marL="0" lvl="0" indent="0" algn="ctr" rtl="0">
              <a:spcBef>
                <a:spcPts val="0"/>
              </a:spcBef>
              <a:spcAft>
                <a:spcPts val="0"/>
              </a:spcAft>
              <a:buNone/>
            </a:pPr>
            <a:r>
              <a:rPr lang="en-US" b="1">
                <a:solidFill>
                  <a:srgbClr val="000000"/>
                </a:solidFill>
              </a:rPr>
              <a:t>Function-Based Approach</a:t>
            </a:r>
            <a:endParaRPr/>
          </a:p>
        </p:txBody>
      </p:sp>
      <p:sp>
        <p:nvSpPr>
          <p:cNvPr id="165" name="Google Shape;165;p22"/>
          <p:cNvSpPr txBox="1">
            <a:spLocks noGrp="1"/>
          </p:cNvSpPr>
          <p:nvPr>
            <p:ph type="body" idx="1"/>
          </p:nvPr>
        </p:nvSpPr>
        <p:spPr>
          <a:xfrm>
            <a:off x="457200" y="1952624"/>
            <a:ext cx="8229600" cy="4403725"/>
          </a:xfrm>
          <a:prstGeom prst="rect">
            <a:avLst/>
          </a:prstGeom>
          <a:noFill/>
          <a:ln>
            <a:noFill/>
          </a:ln>
        </p:spPr>
        <p:txBody>
          <a:bodyPr spcFirstLastPara="1" wrap="square" lIns="91425" tIns="45700" rIns="91425" bIns="45700" anchor="t" anchorCtr="0">
            <a:noAutofit/>
          </a:bodyPr>
          <a:lstStyle/>
          <a:p>
            <a:pPr marL="273050" lvl="0" indent="-273050" algn="l" rtl="0">
              <a:spcBef>
                <a:spcPts val="0"/>
              </a:spcBef>
              <a:spcAft>
                <a:spcPts val="0"/>
              </a:spcAft>
              <a:buClr>
                <a:schemeClr val="dk1"/>
              </a:buClr>
              <a:buSzPts val="3200"/>
              <a:buFont typeface="Calibri"/>
              <a:buNone/>
            </a:pPr>
            <a:r>
              <a:rPr lang="en-US" b="1" dirty="0"/>
              <a:t>Focuses on:</a:t>
            </a:r>
            <a:endParaRPr dirty="0"/>
          </a:p>
          <a:p>
            <a:pPr marL="273050" lvl="0" indent="-273050" algn="ctr" rtl="0">
              <a:spcBef>
                <a:spcPts val="640"/>
              </a:spcBef>
              <a:spcAft>
                <a:spcPts val="0"/>
              </a:spcAft>
              <a:buClr>
                <a:schemeClr val="dk1"/>
              </a:buClr>
              <a:buSzPts val="3200"/>
              <a:buFont typeface="Calibri"/>
              <a:buNone/>
            </a:pPr>
            <a:r>
              <a:rPr lang="en-US" b="1" dirty="0"/>
              <a:t>Changing </a:t>
            </a:r>
            <a:r>
              <a:rPr lang="en-US" b="1" dirty="0">
                <a:solidFill>
                  <a:srgbClr val="FF0000"/>
                </a:solidFill>
              </a:rPr>
              <a:t>environmental</a:t>
            </a:r>
            <a:r>
              <a:rPr lang="en-US" b="1" dirty="0"/>
              <a:t> factors</a:t>
            </a:r>
            <a:endParaRPr dirty="0"/>
          </a:p>
          <a:p>
            <a:pPr marL="273050" lvl="0" indent="-273050" algn="ctr" rtl="0">
              <a:spcBef>
                <a:spcPts val="640"/>
              </a:spcBef>
              <a:spcAft>
                <a:spcPts val="0"/>
              </a:spcAft>
              <a:buClr>
                <a:schemeClr val="dk1"/>
              </a:buClr>
              <a:buSzPts val="3200"/>
              <a:buFont typeface="Calibri"/>
              <a:buNone/>
            </a:pPr>
            <a:r>
              <a:rPr lang="en-US" b="1" dirty="0"/>
              <a:t>instead of </a:t>
            </a:r>
            <a:endParaRPr dirty="0"/>
          </a:p>
          <a:p>
            <a:pPr marL="273050" lvl="0" indent="-273050" algn="ctr" rtl="0">
              <a:spcBef>
                <a:spcPts val="640"/>
              </a:spcBef>
              <a:spcAft>
                <a:spcPts val="0"/>
              </a:spcAft>
              <a:buClr>
                <a:schemeClr val="dk1"/>
              </a:buClr>
              <a:buSzPts val="3200"/>
              <a:buFont typeface="Calibri"/>
              <a:buNone/>
            </a:pPr>
            <a:r>
              <a:rPr lang="en-US" b="1" dirty="0"/>
              <a:t>"fixing the person.”</a:t>
            </a:r>
            <a:endParaRPr dirty="0"/>
          </a:p>
          <a:p>
            <a:pPr marL="273050" lvl="0" indent="-273050" algn="ctr" rtl="0">
              <a:spcBef>
                <a:spcPts val="640"/>
              </a:spcBef>
              <a:spcAft>
                <a:spcPts val="0"/>
              </a:spcAft>
              <a:buClr>
                <a:schemeClr val="dk1"/>
              </a:buClr>
              <a:buSzPts val="3200"/>
              <a:buFont typeface="Calibri"/>
              <a:buNone/>
            </a:pPr>
            <a:endParaRPr b="1" dirty="0"/>
          </a:p>
          <a:p>
            <a:pPr marL="273050" lvl="0" indent="-273050" algn="ctr" rtl="0">
              <a:spcBef>
                <a:spcPts val="640"/>
              </a:spcBef>
              <a:spcAft>
                <a:spcPts val="0"/>
              </a:spcAft>
              <a:buClr>
                <a:schemeClr val="dk1"/>
              </a:buClr>
              <a:buSzPts val="3200"/>
              <a:buFont typeface="Calibri"/>
              <a:buNone/>
            </a:pPr>
            <a:r>
              <a:rPr lang="en-US" b="1" dirty="0"/>
              <a:t>It’s about what we as </a:t>
            </a:r>
            <a:r>
              <a:rPr lang="en-US" b="1" dirty="0">
                <a:solidFill>
                  <a:srgbClr val="FF0000"/>
                </a:solidFill>
              </a:rPr>
              <a:t>adults</a:t>
            </a:r>
            <a:r>
              <a:rPr lang="en-US" b="1" dirty="0"/>
              <a:t> will do differently about the environment and our responses to behavior.</a:t>
            </a:r>
            <a:endParaRPr dirty="0"/>
          </a:p>
          <a:p>
            <a:pPr marL="273050" lvl="0" indent="-69850" algn="l" rtl="0">
              <a:spcBef>
                <a:spcPts val="640"/>
              </a:spcBef>
              <a:spcAft>
                <a:spcPts val="0"/>
              </a:spcAft>
              <a:buClr>
                <a:schemeClr val="dk1"/>
              </a:buClr>
              <a:buSzPts val="3200"/>
              <a:buNone/>
            </a:pPr>
            <a:endParaRPr dirty="0"/>
          </a:p>
          <a:p>
            <a:pPr marL="273050" lvl="0" indent="-273050" algn="l" rtl="0">
              <a:spcBef>
                <a:spcPts val="640"/>
              </a:spcBef>
              <a:spcAft>
                <a:spcPts val="0"/>
              </a:spcAft>
              <a:buClr>
                <a:schemeClr val="dk1"/>
              </a:buClr>
              <a:buSzPts val="3200"/>
              <a:buFont typeface="Calibri"/>
              <a:buNone/>
            </a:pPr>
            <a:endParaRPr dirty="0"/>
          </a:p>
          <a:p>
            <a:pPr marL="273050" lvl="0" indent="-69850" algn="l" rtl="0">
              <a:spcBef>
                <a:spcPts val="640"/>
              </a:spcBef>
              <a:spcAft>
                <a:spcPts val="0"/>
              </a:spcAft>
              <a:buClr>
                <a:schemeClr val="dk1"/>
              </a:buClr>
              <a:buSzPts val="3200"/>
              <a:buNone/>
            </a:pPr>
            <a:endParaRPr dirty="0"/>
          </a:p>
        </p:txBody>
      </p:sp>
      <p:sp>
        <p:nvSpPr>
          <p:cNvPr id="166" name="Google Shape;166;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Clr>
                <a:srgbClr val="8D8D8F"/>
              </a:buClr>
              <a:buSzPts val="1200"/>
              <a:buFont typeface="Arial"/>
              <a:buNone/>
            </a:pPr>
            <a:fld id="{00000000-1234-1234-1234-123412341234}" type="slidenum">
              <a:rPr lang="en-US" sz="1200">
                <a:solidFill>
                  <a:srgbClr val="8D8D8F"/>
                </a:solidFill>
                <a:latin typeface="Calibri"/>
                <a:ea typeface="Calibri"/>
                <a:cs typeface="Calibri"/>
                <a:sym typeface="Calibri"/>
              </a:rPr>
              <a:t>8</a:t>
            </a:fld>
            <a:endParaRPr sz="1200">
              <a:solidFill>
                <a:srgbClr val="8D8D8F"/>
              </a:solidFill>
              <a:latin typeface="Calibri"/>
              <a:ea typeface="Calibri"/>
              <a:cs typeface="Calibri"/>
              <a:sym typeface="Calibri"/>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Title 1">
            <a:extLst>
              <a:ext uri="{FF2B5EF4-FFF2-40B4-BE49-F238E27FC236}">
                <a16:creationId xmlns:a16="http://schemas.microsoft.com/office/drawing/2014/main" id="{D17159E2-1EC4-49BF-9F31-2657E3F200C1}"/>
              </a:ext>
            </a:extLst>
          </p:cNvPr>
          <p:cNvSpPr>
            <a:spLocks noGrp="1"/>
          </p:cNvSpPr>
          <p:nvPr>
            <p:ph type="title"/>
          </p:nvPr>
        </p:nvSpPr>
        <p:spPr/>
        <p:txBody>
          <a:bodyPr/>
          <a:lstStyle/>
          <a:p>
            <a:pPr eaLnBrk="1" hangingPunct="1"/>
            <a:r>
              <a:rPr lang="en-US" altLang="en-US"/>
              <a:t>Examples</a:t>
            </a:r>
          </a:p>
        </p:txBody>
      </p:sp>
      <p:sp>
        <p:nvSpPr>
          <p:cNvPr id="141314" name="Content Placeholder 2">
            <a:extLst>
              <a:ext uri="{FF2B5EF4-FFF2-40B4-BE49-F238E27FC236}">
                <a16:creationId xmlns:a16="http://schemas.microsoft.com/office/drawing/2014/main" id="{2E3834F0-2A07-4705-878D-9231CD4C382C}"/>
              </a:ext>
            </a:extLst>
          </p:cNvPr>
          <p:cNvSpPr>
            <a:spLocks noGrp="1"/>
          </p:cNvSpPr>
          <p:nvPr>
            <p:ph idx="1"/>
          </p:nvPr>
        </p:nvSpPr>
        <p:spPr/>
        <p:txBody>
          <a:bodyPr/>
          <a:lstStyle/>
          <a:p>
            <a:pPr eaLnBrk="1" hangingPunct="1"/>
            <a:r>
              <a:rPr lang="en-US" altLang="en-US" b="1" dirty="0"/>
              <a:t>Task Engagement: </a:t>
            </a:r>
            <a:r>
              <a:rPr lang="en-US" altLang="en-US" i="1" dirty="0"/>
              <a:t>amount of time </a:t>
            </a:r>
            <a:r>
              <a:rPr lang="en-US" altLang="en-US" dirty="0"/>
              <a:t>Johnny remains at his work area with body oriented towards on the teacher and/or work materials.</a:t>
            </a:r>
          </a:p>
          <a:p>
            <a:pPr eaLnBrk="1" hangingPunct="1"/>
            <a:r>
              <a:rPr lang="en-US" altLang="en-US" b="1" dirty="0"/>
              <a:t>Tantrums: </a:t>
            </a:r>
            <a:r>
              <a:rPr lang="en-US" altLang="en-US" i="1" dirty="0"/>
              <a:t>number of times </a:t>
            </a:r>
            <a:r>
              <a:rPr lang="en-US" altLang="en-US" dirty="0"/>
              <a:t>Johnny engages in screaming, kicking furniture and/or people, and throwing objects (all 3 behaviors must be present).</a:t>
            </a:r>
          </a:p>
        </p:txBody>
      </p:sp>
      <p:sp>
        <p:nvSpPr>
          <p:cNvPr id="141315" name="Slide Number Placeholder 1">
            <a:extLst>
              <a:ext uri="{FF2B5EF4-FFF2-40B4-BE49-F238E27FC236}">
                <a16:creationId xmlns:a16="http://schemas.microsoft.com/office/drawing/2014/main" id="{CE9BB237-C88B-4310-A970-B8278E3FF6B1}"/>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745118BF-1814-48F8-86F8-0FCCC826DF62}" type="slidenum">
              <a:rPr lang="en-US" altLang="en-US" sz="1200">
                <a:solidFill>
                  <a:srgbClr val="8D8D8F"/>
                </a:solidFill>
              </a:rPr>
              <a:pPr>
                <a:spcBef>
                  <a:spcPct val="0"/>
                </a:spcBef>
                <a:buFontTx/>
                <a:buNone/>
              </a:pPr>
              <a:t>80</a:t>
            </a:fld>
            <a:endParaRPr lang="en-US" altLang="en-US" sz="1200">
              <a:solidFill>
                <a:srgbClr val="8D8D8F"/>
              </a:solidFill>
            </a:endParaRPr>
          </a:p>
        </p:txBody>
      </p:sp>
    </p:spTree>
  </p:cSld>
  <p:clrMapOvr>
    <a:masterClrMapping/>
  </p:clrMapOvr>
  <p:transition spd="slow"/>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Title 1">
            <a:extLst>
              <a:ext uri="{FF2B5EF4-FFF2-40B4-BE49-F238E27FC236}">
                <a16:creationId xmlns:a16="http://schemas.microsoft.com/office/drawing/2014/main" id="{DF144D29-4610-4E22-9465-16ABFB19ED11}"/>
              </a:ext>
            </a:extLst>
          </p:cNvPr>
          <p:cNvSpPr>
            <a:spLocks noGrp="1"/>
          </p:cNvSpPr>
          <p:nvPr>
            <p:ph type="title"/>
          </p:nvPr>
        </p:nvSpPr>
        <p:spPr/>
        <p:txBody>
          <a:bodyPr/>
          <a:lstStyle/>
          <a:p>
            <a:pPr eaLnBrk="1" hangingPunct="1"/>
            <a:r>
              <a:rPr lang="en-US" altLang="en-US" dirty="0"/>
              <a:t>Possible Goals Language</a:t>
            </a:r>
          </a:p>
        </p:txBody>
      </p:sp>
      <p:graphicFrame>
        <p:nvGraphicFramePr>
          <p:cNvPr id="4" name="Content Placeholder 3">
            <a:extLst>
              <a:ext uri="{FF2B5EF4-FFF2-40B4-BE49-F238E27FC236}">
                <a16:creationId xmlns:a16="http://schemas.microsoft.com/office/drawing/2014/main" id="{B314EFFD-A3A5-48C2-A16C-34FF64EDF7A1}"/>
              </a:ext>
            </a:extLst>
          </p:cNvPr>
          <p:cNvGraphicFramePr>
            <a:graphicFrameLocks noGrp="1"/>
          </p:cNvGraphicFramePr>
          <p:nvPr>
            <p:ph idx="1"/>
          </p:nvPr>
        </p:nvGraphicFramePr>
        <p:xfrm>
          <a:off x="457200" y="1600200"/>
          <a:ext cx="82296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7219" name="Slide Number Placeholder 1">
            <a:extLst>
              <a:ext uri="{FF2B5EF4-FFF2-40B4-BE49-F238E27FC236}">
                <a16:creationId xmlns:a16="http://schemas.microsoft.com/office/drawing/2014/main" id="{A525D539-1DB5-46BC-B68F-5D2C4859617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CE578295-246D-4F2B-9D3F-5D1B5F6E093C}" type="slidenum">
              <a:rPr lang="en-US" altLang="en-US" sz="1200">
                <a:solidFill>
                  <a:srgbClr val="8D8D8F"/>
                </a:solidFill>
              </a:rPr>
              <a:pPr>
                <a:spcBef>
                  <a:spcPct val="0"/>
                </a:spcBef>
                <a:buFontTx/>
                <a:buNone/>
              </a:pPr>
              <a:t>81</a:t>
            </a:fld>
            <a:endParaRPr lang="en-US" altLang="en-US" sz="1200">
              <a:solidFill>
                <a:srgbClr val="8D8D8F"/>
              </a:solidFill>
            </a:endParaRPr>
          </a:p>
        </p:txBody>
      </p:sp>
    </p:spTree>
  </p:cSld>
  <p:clrMapOvr>
    <a:masterClrMapping/>
  </p:clrMapOvr>
  <p:transition spd="slow"/>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Title 1">
            <a:extLst>
              <a:ext uri="{FF2B5EF4-FFF2-40B4-BE49-F238E27FC236}">
                <a16:creationId xmlns:a16="http://schemas.microsoft.com/office/drawing/2014/main" id="{E67C0898-F635-42A1-8425-1EDDDDE34FA9}"/>
              </a:ext>
            </a:extLst>
          </p:cNvPr>
          <p:cNvSpPr>
            <a:spLocks noGrp="1"/>
          </p:cNvSpPr>
          <p:nvPr>
            <p:ph type="title"/>
          </p:nvPr>
        </p:nvSpPr>
        <p:spPr/>
        <p:txBody>
          <a:bodyPr/>
          <a:lstStyle/>
          <a:p>
            <a:pPr eaLnBrk="1" hangingPunct="1"/>
            <a:r>
              <a:rPr lang="en-US" altLang="en-US" dirty="0"/>
              <a:t>Measurement Opportunities</a:t>
            </a:r>
          </a:p>
        </p:txBody>
      </p:sp>
      <p:sp>
        <p:nvSpPr>
          <p:cNvPr id="3" name="Content Placeholder 2">
            <a:extLst>
              <a:ext uri="{FF2B5EF4-FFF2-40B4-BE49-F238E27FC236}">
                <a16:creationId xmlns:a16="http://schemas.microsoft.com/office/drawing/2014/main" id="{8B9A312A-239D-4B17-9A01-16F518A9F3C2}"/>
              </a:ext>
            </a:extLst>
          </p:cNvPr>
          <p:cNvSpPr>
            <a:spLocks noGrp="1"/>
          </p:cNvSpPr>
          <p:nvPr>
            <p:ph idx="1"/>
          </p:nvPr>
        </p:nvSpPr>
        <p:spPr/>
        <p:txBody>
          <a:bodyPr>
            <a:normAutofit/>
          </a:bodyPr>
          <a:lstStyle/>
          <a:p>
            <a:pPr eaLnBrk="1" hangingPunct="1"/>
            <a:r>
              <a:rPr lang="en-US" altLang="en-US" u="sng" dirty="0"/>
              <a:t>Count</a:t>
            </a:r>
            <a:r>
              <a:rPr lang="en-US" altLang="en-US" dirty="0"/>
              <a:t> – </a:t>
            </a:r>
            <a:r>
              <a:rPr lang="en-US" altLang="en-US" sz="3000" dirty="0"/>
              <a:t>total number of instances </a:t>
            </a:r>
          </a:p>
          <a:p>
            <a:pPr eaLnBrk="1" hangingPunct="1"/>
            <a:r>
              <a:rPr lang="en-US" altLang="en-US" u="sng" dirty="0"/>
              <a:t>Frequency</a:t>
            </a:r>
            <a:r>
              <a:rPr lang="en-US" altLang="en-US" dirty="0"/>
              <a:t> – </a:t>
            </a:r>
            <a:r>
              <a:rPr lang="en-US" altLang="en-US" sz="3000" dirty="0"/>
              <a:t>count/time interval</a:t>
            </a:r>
          </a:p>
          <a:p>
            <a:pPr eaLnBrk="1" hangingPunct="1"/>
            <a:r>
              <a:rPr lang="en-US" altLang="en-US" u="sng" dirty="0"/>
              <a:t>Duration</a:t>
            </a:r>
            <a:r>
              <a:rPr lang="en-US" altLang="en-US" dirty="0"/>
              <a:t> – </a:t>
            </a:r>
            <a:r>
              <a:rPr lang="en-US" altLang="en-US" sz="3000" dirty="0"/>
              <a:t>total amount of time </a:t>
            </a:r>
          </a:p>
          <a:p>
            <a:pPr eaLnBrk="1" hangingPunct="1"/>
            <a:r>
              <a:rPr lang="en-US" altLang="en-US" u="sng" dirty="0"/>
              <a:t>Intensity</a:t>
            </a:r>
            <a:r>
              <a:rPr lang="en-US" altLang="en-US" dirty="0"/>
              <a:t> – </a:t>
            </a:r>
            <a:r>
              <a:rPr lang="en-US" altLang="en-US" sz="3000" dirty="0"/>
              <a:t>on a scale or through objective definitions</a:t>
            </a:r>
          </a:p>
          <a:p>
            <a:pPr eaLnBrk="1" hangingPunct="1"/>
            <a:r>
              <a:rPr lang="en-US" altLang="en-US" u="sng" dirty="0"/>
              <a:t>Likert-type scale</a:t>
            </a:r>
          </a:p>
          <a:p>
            <a:pPr eaLnBrk="1" hangingPunct="1"/>
            <a:r>
              <a:rPr lang="en-US" altLang="en-US" u="sng" dirty="0"/>
              <a:t>Perception</a:t>
            </a:r>
            <a:r>
              <a:rPr lang="en-US" altLang="en-US" dirty="0"/>
              <a:t> – </a:t>
            </a:r>
            <a:r>
              <a:rPr lang="en-US" altLang="en-US" sz="3000" dirty="0"/>
              <a:t>social validity</a:t>
            </a:r>
          </a:p>
          <a:p>
            <a:pPr eaLnBrk="1" hangingPunct="1"/>
            <a:r>
              <a:rPr lang="en-US" altLang="en-US" u="sng" dirty="0"/>
              <a:t>Fidelity of implementation</a:t>
            </a:r>
          </a:p>
          <a:p>
            <a:pPr eaLnBrk="1" hangingPunct="1">
              <a:buFont typeface="Arial" panose="020B0604020202020204" pitchFamily="34" charset="0"/>
              <a:buNone/>
            </a:pPr>
            <a:endParaRPr lang="en-US" altLang="en-US" dirty="0"/>
          </a:p>
        </p:txBody>
      </p:sp>
      <p:sp>
        <p:nvSpPr>
          <p:cNvPr id="139267" name="Slide Number Placeholder 1">
            <a:extLst>
              <a:ext uri="{FF2B5EF4-FFF2-40B4-BE49-F238E27FC236}">
                <a16:creationId xmlns:a16="http://schemas.microsoft.com/office/drawing/2014/main" id="{3A040EC8-DBAD-42D9-B948-69C6D5DB614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323DE18F-F317-4B04-81C5-571EB32F5C4E}" type="slidenum">
              <a:rPr lang="en-US" altLang="en-US" sz="1200">
                <a:solidFill>
                  <a:srgbClr val="8D8D8F"/>
                </a:solidFill>
              </a:rPr>
              <a:pPr>
                <a:spcBef>
                  <a:spcPct val="0"/>
                </a:spcBef>
                <a:buFontTx/>
                <a:buNone/>
              </a:pPr>
              <a:t>82</a:t>
            </a:fld>
            <a:endParaRPr lang="en-US" altLang="en-US" sz="1200">
              <a:solidFill>
                <a:srgbClr val="8D8D8F"/>
              </a:solidFill>
            </a:endParaRPr>
          </a:p>
        </p:txBody>
      </p:sp>
    </p:spTree>
  </p:cSld>
  <p:clrMapOvr>
    <a:masterClrMapping/>
  </p:clrMapOvr>
  <p:transition spd="slow"/>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Title 1">
            <a:extLst>
              <a:ext uri="{FF2B5EF4-FFF2-40B4-BE49-F238E27FC236}">
                <a16:creationId xmlns:a16="http://schemas.microsoft.com/office/drawing/2014/main" id="{25B2D36B-1E53-493F-868D-5BA956FDB0E4}"/>
              </a:ext>
            </a:extLst>
          </p:cNvPr>
          <p:cNvSpPr>
            <a:spLocks noGrp="1"/>
          </p:cNvSpPr>
          <p:nvPr>
            <p:ph type="title"/>
          </p:nvPr>
        </p:nvSpPr>
        <p:spPr>
          <a:xfrm>
            <a:off x="457200" y="274638"/>
            <a:ext cx="8229600" cy="957262"/>
          </a:xfrm>
        </p:spPr>
        <p:txBody>
          <a:bodyPr/>
          <a:lstStyle/>
          <a:p>
            <a:pPr eaLnBrk="1" hangingPunct="1"/>
            <a:r>
              <a:rPr lang="en-US" altLang="en-US" b="1"/>
              <a:t>D.A.S.H.</a:t>
            </a:r>
          </a:p>
        </p:txBody>
      </p:sp>
      <p:sp>
        <p:nvSpPr>
          <p:cNvPr id="3" name="Content Placeholder 2">
            <a:extLst>
              <a:ext uri="{FF2B5EF4-FFF2-40B4-BE49-F238E27FC236}">
                <a16:creationId xmlns:a16="http://schemas.microsoft.com/office/drawing/2014/main" id="{8129ED00-10C2-49AB-9B9C-910D526F7D73}"/>
              </a:ext>
            </a:extLst>
          </p:cNvPr>
          <p:cNvSpPr>
            <a:spLocks noGrp="1"/>
          </p:cNvSpPr>
          <p:nvPr>
            <p:ph idx="1"/>
          </p:nvPr>
        </p:nvSpPr>
        <p:spPr>
          <a:xfrm>
            <a:off x="457200" y="1365250"/>
            <a:ext cx="8413750" cy="5175250"/>
          </a:xfrm>
          <a:ln w="57150">
            <a:solidFill>
              <a:srgbClr val="008000"/>
            </a:solidFill>
          </a:ln>
        </p:spPr>
        <p:txBody>
          <a:bodyPr rtlCol="0">
            <a:normAutofit lnSpcReduction="10000"/>
          </a:bodyPr>
          <a:lstStyle/>
          <a:p>
            <a:pPr eaLnBrk="1" fontAlgn="auto" hangingPunct="1">
              <a:spcAft>
                <a:spcPts val="0"/>
              </a:spcAft>
              <a:buFont typeface="Arial"/>
              <a:buChar char="•"/>
              <a:defRPr/>
            </a:pPr>
            <a:r>
              <a:rPr lang="en-US" sz="4000" b="1" u="sng" dirty="0">
                <a:solidFill>
                  <a:srgbClr val="B60202"/>
                </a:solidFill>
                <a:ea typeface="+mn-ea"/>
                <a:cs typeface="+mn-cs"/>
              </a:rPr>
              <a:t>D</a:t>
            </a:r>
            <a:r>
              <a:rPr lang="en-US" sz="2600" dirty="0">
                <a:ea typeface="+mn-ea"/>
                <a:cs typeface="+mn-cs"/>
              </a:rPr>
              <a:t>efine behavior in </a:t>
            </a:r>
            <a:r>
              <a:rPr lang="en-US" sz="2600" dirty="0">
                <a:solidFill>
                  <a:schemeClr val="tx2">
                    <a:lumMod val="75000"/>
                  </a:schemeClr>
                </a:solidFill>
                <a:ea typeface="+mn-ea"/>
                <a:cs typeface="+mn-cs"/>
              </a:rPr>
              <a:t>observable</a:t>
            </a:r>
            <a:r>
              <a:rPr lang="en-US" sz="2600" dirty="0">
                <a:ea typeface="+mn-ea"/>
                <a:cs typeface="+mn-cs"/>
              </a:rPr>
              <a:t> and </a:t>
            </a:r>
            <a:r>
              <a:rPr lang="en-US" sz="2600" dirty="0">
                <a:solidFill>
                  <a:schemeClr val="tx2">
                    <a:lumMod val="75000"/>
                  </a:schemeClr>
                </a:solidFill>
                <a:ea typeface="+mn-ea"/>
                <a:cs typeface="+mn-cs"/>
              </a:rPr>
              <a:t>measurable</a:t>
            </a:r>
            <a:r>
              <a:rPr lang="en-US" sz="2600" dirty="0">
                <a:ea typeface="+mn-ea"/>
                <a:cs typeface="+mn-cs"/>
              </a:rPr>
              <a:t> terms</a:t>
            </a:r>
          </a:p>
          <a:p>
            <a:pPr eaLnBrk="1" fontAlgn="auto" hangingPunct="1">
              <a:spcAft>
                <a:spcPts val="0"/>
              </a:spcAft>
              <a:buFont typeface="Arial"/>
              <a:buChar char="•"/>
              <a:defRPr/>
            </a:pPr>
            <a:r>
              <a:rPr lang="en-US" sz="4000" b="1" u="sng" dirty="0">
                <a:solidFill>
                  <a:srgbClr val="B60202"/>
                </a:solidFill>
                <a:ea typeface="+mn-ea"/>
                <a:cs typeface="+mn-cs"/>
              </a:rPr>
              <a:t>A</a:t>
            </a:r>
            <a:r>
              <a:rPr lang="en-US" sz="2600" dirty="0">
                <a:ea typeface="+mn-ea"/>
                <a:cs typeface="+mn-cs"/>
              </a:rPr>
              <a:t>sk about behavior by interviewing staff and student</a:t>
            </a:r>
          </a:p>
          <a:p>
            <a:pPr lvl="1" eaLnBrk="1" fontAlgn="auto" hangingPunct="1">
              <a:spcAft>
                <a:spcPts val="0"/>
              </a:spcAft>
              <a:buFont typeface="Arial"/>
              <a:buChar char="•"/>
              <a:defRPr/>
            </a:pPr>
            <a:r>
              <a:rPr lang="en-US" sz="2600" dirty="0">
                <a:ea typeface="+mn-ea"/>
              </a:rPr>
              <a:t>specify routines </a:t>
            </a:r>
            <a:r>
              <a:rPr lang="en-US" sz="2600" dirty="0">
                <a:solidFill>
                  <a:schemeClr val="tx2">
                    <a:lumMod val="75000"/>
                  </a:schemeClr>
                </a:solidFill>
                <a:ea typeface="+mn-ea"/>
              </a:rPr>
              <a:t>where</a:t>
            </a:r>
            <a:r>
              <a:rPr lang="en-US" sz="2600" dirty="0">
                <a:ea typeface="+mn-ea"/>
              </a:rPr>
              <a:t> &amp; </a:t>
            </a:r>
            <a:r>
              <a:rPr lang="en-US" sz="2600" dirty="0">
                <a:solidFill>
                  <a:schemeClr val="tx2">
                    <a:lumMod val="75000"/>
                  </a:schemeClr>
                </a:solidFill>
                <a:ea typeface="+mn-ea"/>
              </a:rPr>
              <a:t>when</a:t>
            </a:r>
            <a:r>
              <a:rPr lang="en-US" sz="2600" dirty="0">
                <a:ea typeface="+mn-ea"/>
              </a:rPr>
              <a:t> behavior occurs</a:t>
            </a:r>
          </a:p>
          <a:p>
            <a:pPr lvl="1" eaLnBrk="1" fontAlgn="auto" hangingPunct="1">
              <a:spcAft>
                <a:spcPts val="0"/>
              </a:spcAft>
              <a:buFont typeface="Arial"/>
              <a:buChar char="•"/>
              <a:defRPr/>
            </a:pPr>
            <a:r>
              <a:rPr lang="en-US" sz="2600" dirty="0">
                <a:ea typeface="+mn-ea"/>
              </a:rPr>
              <a:t>summarize </a:t>
            </a:r>
            <a:r>
              <a:rPr lang="en-US" sz="2600" dirty="0">
                <a:solidFill>
                  <a:schemeClr val="tx2">
                    <a:lumMod val="75000"/>
                  </a:schemeClr>
                </a:solidFill>
                <a:ea typeface="+mn-ea"/>
              </a:rPr>
              <a:t>where</a:t>
            </a:r>
            <a:r>
              <a:rPr lang="en-US" sz="2600" dirty="0">
                <a:ea typeface="+mn-ea"/>
              </a:rPr>
              <a:t>, </a:t>
            </a:r>
            <a:r>
              <a:rPr lang="en-US" sz="2600" dirty="0">
                <a:solidFill>
                  <a:schemeClr val="tx2">
                    <a:lumMod val="75000"/>
                  </a:schemeClr>
                </a:solidFill>
                <a:ea typeface="+mn-ea"/>
              </a:rPr>
              <a:t>when</a:t>
            </a:r>
            <a:r>
              <a:rPr lang="en-US" sz="2600" dirty="0">
                <a:ea typeface="+mn-ea"/>
              </a:rPr>
              <a:t>, and </a:t>
            </a:r>
            <a:r>
              <a:rPr lang="en-US" sz="2600" dirty="0">
                <a:solidFill>
                  <a:schemeClr val="tx2">
                    <a:lumMod val="75000"/>
                  </a:schemeClr>
                </a:solidFill>
                <a:ea typeface="+mn-ea"/>
              </a:rPr>
              <a:t>why</a:t>
            </a:r>
            <a:r>
              <a:rPr lang="en-US" sz="2600" dirty="0">
                <a:ea typeface="+mn-ea"/>
              </a:rPr>
              <a:t> behavior occurs</a:t>
            </a:r>
          </a:p>
          <a:p>
            <a:pPr eaLnBrk="1" fontAlgn="auto" hangingPunct="1">
              <a:spcAft>
                <a:spcPts val="0"/>
              </a:spcAft>
              <a:buFont typeface="Arial"/>
              <a:buChar char="•"/>
              <a:defRPr/>
            </a:pPr>
            <a:r>
              <a:rPr lang="en-US" sz="4000" b="1" u="sng" dirty="0">
                <a:solidFill>
                  <a:srgbClr val="B60202"/>
                </a:solidFill>
                <a:ea typeface="+mn-ea"/>
                <a:cs typeface="+mn-cs"/>
              </a:rPr>
              <a:t>S</a:t>
            </a:r>
            <a:r>
              <a:rPr lang="en-US" sz="2600" dirty="0">
                <a:ea typeface="+mn-ea"/>
                <a:cs typeface="+mn-cs"/>
              </a:rPr>
              <a:t>ee the behavior</a:t>
            </a:r>
          </a:p>
          <a:p>
            <a:pPr lvl="1" eaLnBrk="1" fontAlgn="auto" hangingPunct="1">
              <a:spcAft>
                <a:spcPts val="0"/>
              </a:spcAft>
              <a:buFont typeface="Arial"/>
              <a:buChar char="•"/>
              <a:defRPr/>
            </a:pPr>
            <a:r>
              <a:rPr lang="en-US" sz="2600" dirty="0">
                <a:solidFill>
                  <a:schemeClr val="tx2">
                    <a:lumMod val="75000"/>
                  </a:schemeClr>
                </a:solidFill>
                <a:ea typeface="+mn-ea"/>
              </a:rPr>
              <a:t>observe</a:t>
            </a:r>
            <a:r>
              <a:rPr lang="en-US" sz="2600" dirty="0">
                <a:ea typeface="+mn-ea"/>
              </a:rPr>
              <a:t> the behavior during </a:t>
            </a:r>
            <a:r>
              <a:rPr lang="en-US" sz="2600" dirty="0">
                <a:solidFill>
                  <a:schemeClr val="tx2">
                    <a:lumMod val="75000"/>
                  </a:schemeClr>
                </a:solidFill>
                <a:ea typeface="+mn-ea"/>
              </a:rPr>
              <a:t>routines</a:t>
            </a:r>
            <a:r>
              <a:rPr lang="en-US" sz="2600" dirty="0">
                <a:ea typeface="+mn-ea"/>
              </a:rPr>
              <a:t> specified to verify summary from interviews</a:t>
            </a:r>
          </a:p>
          <a:p>
            <a:pPr eaLnBrk="1" fontAlgn="auto" hangingPunct="1">
              <a:spcAft>
                <a:spcPts val="0"/>
              </a:spcAft>
              <a:buFont typeface="Arial"/>
              <a:buChar char="•"/>
              <a:defRPr/>
            </a:pPr>
            <a:r>
              <a:rPr lang="en-US" sz="4000" b="1" u="sng" dirty="0">
                <a:solidFill>
                  <a:srgbClr val="B60202"/>
                </a:solidFill>
                <a:ea typeface="+mn-ea"/>
                <a:cs typeface="+mn-cs"/>
              </a:rPr>
              <a:t>H</a:t>
            </a:r>
            <a:r>
              <a:rPr lang="en-US" sz="2600" dirty="0">
                <a:ea typeface="+mn-ea"/>
                <a:cs typeface="+mn-cs"/>
              </a:rPr>
              <a:t>ypothesize</a:t>
            </a:r>
          </a:p>
          <a:p>
            <a:pPr lvl="1" eaLnBrk="1" fontAlgn="auto" hangingPunct="1">
              <a:spcAft>
                <a:spcPts val="0"/>
              </a:spcAft>
              <a:buFont typeface="Arial"/>
              <a:buChar char="•"/>
              <a:defRPr/>
            </a:pPr>
            <a:r>
              <a:rPr lang="en-US" sz="2600" dirty="0">
                <a:ea typeface="+mn-ea"/>
              </a:rPr>
              <a:t>a final summary of </a:t>
            </a:r>
            <a:r>
              <a:rPr lang="en-US" sz="2600" dirty="0">
                <a:solidFill>
                  <a:srgbClr val="B60202"/>
                </a:solidFill>
                <a:ea typeface="+mn-ea"/>
              </a:rPr>
              <a:t>where</a:t>
            </a:r>
            <a:r>
              <a:rPr lang="en-US" sz="2600" dirty="0">
                <a:ea typeface="+mn-ea"/>
              </a:rPr>
              <a:t>, </a:t>
            </a:r>
            <a:r>
              <a:rPr lang="en-US" sz="2600" dirty="0">
                <a:solidFill>
                  <a:srgbClr val="B60202"/>
                </a:solidFill>
                <a:ea typeface="+mn-ea"/>
              </a:rPr>
              <a:t>when</a:t>
            </a:r>
            <a:r>
              <a:rPr lang="en-US" sz="2600" dirty="0">
                <a:ea typeface="+mn-ea"/>
              </a:rPr>
              <a:t>, and </a:t>
            </a:r>
            <a:r>
              <a:rPr lang="en-US" sz="2600" dirty="0">
                <a:solidFill>
                  <a:srgbClr val="B60202"/>
                </a:solidFill>
                <a:ea typeface="+mn-ea"/>
              </a:rPr>
              <a:t>why</a:t>
            </a:r>
            <a:r>
              <a:rPr lang="en-US" sz="2600" dirty="0">
                <a:ea typeface="+mn-ea"/>
              </a:rPr>
              <a:t> behaviors occur</a:t>
            </a:r>
          </a:p>
        </p:txBody>
      </p:sp>
      <p:cxnSp>
        <p:nvCxnSpPr>
          <p:cNvPr id="5" name="Straight Connector 4">
            <a:extLst>
              <a:ext uri="{FF2B5EF4-FFF2-40B4-BE49-F238E27FC236}">
                <a16:creationId xmlns:a16="http://schemas.microsoft.com/office/drawing/2014/main" id="{338EBE6D-38AD-4CA5-A91E-61F6688AAB18}"/>
              </a:ext>
            </a:extLst>
          </p:cNvPr>
          <p:cNvCxnSpPr>
            <a:cxnSpLocks noChangeShapeType="1"/>
          </p:cNvCxnSpPr>
          <p:nvPr/>
        </p:nvCxnSpPr>
        <p:spPr bwMode="auto">
          <a:xfrm>
            <a:off x="3279775" y="1100138"/>
            <a:ext cx="2520950" cy="0"/>
          </a:xfrm>
          <a:prstGeom prst="line">
            <a:avLst/>
          </a:prstGeom>
          <a:noFill/>
          <a:ln w="57150">
            <a:solidFill>
              <a:srgbClr val="00630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50532" name="Slide Number Placeholder 1">
            <a:extLst>
              <a:ext uri="{FF2B5EF4-FFF2-40B4-BE49-F238E27FC236}">
                <a16:creationId xmlns:a16="http://schemas.microsoft.com/office/drawing/2014/main" id="{DB4FF9E5-B7F4-4B12-B9C6-705031ED2489}"/>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3C0F8DB5-A74D-45D0-8DBE-7495D6D509BE}" type="slidenum">
              <a:rPr lang="en-US" altLang="en-US" sz="1200">
                <a:solidFill>
                  <a:srgbClr val="8D8D8F"/>
                </a:solidFill>
              </a:rPr>
              <a:pPr>
                <a:spcBef>
                  <a:spcPct val="0"/>
                </a:spcBef>
                <a:buFontTx/>
                <a:buNone/>
              </a:pPr>
              <a:t>83</a:t>
            </a:fld>
            <a:endParaRPr lang="en-US" altLang="en-US" sz="1200">
              <a:solidFill>
                <a:srgbClr val="8D8D8F"/>
              </a:solidFill>
            </a:endParaRPr>
          </a:p>
        </p:txBody>
      </p:sp>
      <p:sp>
        <p:nvSpPr>
          <p:cNvPr id="8" name="Down Arrow 7">
            <a:extLst>
              <a:ext uri="{FF2B5EF4-FFF2-40B4-BE49-F238E27FC236}">
                <a16:creationId xmlns:a16="http://schemas.microsoft.com/office/drawing/2014/main" id="{AB60D6DF-2495-412A-81AD-927D3C3F8421}"/>
              </a:ext>
            </a:extLst>
          </p:cNvPr>
          <p:cNvSpPr>
            <a:spLocks noChangeArrowheads="1"/>
          </p:cNvSpPr>
          <p:nvPr/>
        </p:nvSpPr>
        <p:spPr bwMode="auto">
          <a:xfrm rot="1524153">
            <a:off x="1668463" y="566738"/>
            <a:ext cx="644525" cy="4652962"/>
          </a:xfrm>
          <a:prstGeom prst="downArrow">
            <a:avLst>
              <a:gd name="adj1" fmla="val 50000"/>
              <a:gd name="adj2" fmla="val 50000"/>
            </a:avLst>
          </a:prstGeom>
          <a:solidFill>
            <a:srgbClr val="008000"/>
          </a:solidFill>
          <a:ln w="9525">
            <a:solidFill>
              <a:srgbClr val="FFC500"/>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endParaRPr lang="en-US" altLang="en-US" sz="1800">
              <a:solidFill>
                <a:srgbClr val="FFFFFF"/>
              </a:solidFill>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Title 3">
            <a:extLst>
              <a:ext uri="{FF2B5EF4-FFF2-40B4-BE49-F238E27FC236}">
                <a16:creationId xmlns:a16="http://schemas.microsoft.com/office/drawing/2014/main" id="{DB5384D5-AEE1-4D91-9AD9-A0F620A0D9B5}"/>
              </a:ext>
            </a:extLst>
          </p:cNvPr>
          <p:cNvSpPr>
            <a:spLocks noGrp="1"/>
          </p:cNvSpPr>
          <p:nvPr>
            <p:ph type="title"/>
          </p:nvPr>
        </p:nvSpPr>
        <p:spPr>
          <a:xfrm>
            <a:off x="322263" y="1004888"/>
            <a:ext cx="8455025" cy="4664075"/>
          </a:xfrm>
        </p:spPr>
        <p:txBody>
          <a:bodyPr/>
          <a:lstStyle/>
          <a:p>
            <a:pPr eaLnBrk="1" hangingPunct="1"/>
            <a:r>
              <a:rPr lang="en-US" altLang="en-US" sz="6600" b="1" u="sng">
                <a:solidFill>
                  <a:srgbClr val="B60202"/>
                </a:solidFill>
              </a:rPr>
              <a:t>H</a:t>
            </a:r>
            <a:r>
              <a:rPr lang="en-US" altLang="en-US" b="1">
                <a:solidFill>
                  <a:srgbClr val="B60202"/>
                </a:solidFill>
              </a:rPr>
              <a:t>ypothesizing</a:t>
            </a:r>
            <a:br>
              <a:rPr lang="en-US" altLang="en-US" b="1">
                <a:solidFill>
                  <a:srgbClr val="B60202"/>
                </a:solidFill>
              </a:rPr>
            </a:br>
            <a:r>
              <a:rPr lang="en-US" altLang="en-US" b="1">
                <a:solidFill>
                  <a:srgbClr val="B60202"/>
                </a:solidFill>
              </a:rPr>
              <a:t>a final summary</a:t>
            </a:r>
            <a:br>
              <a:rPr lang="en-US" altLang="en-US" b="1">
                <a:solidFill>
                  <a:srgbClr val="B60202"/>
                </a:solidFill>
              </a:rPr>
            </a:br>
            <a:r>
              <a:rPr lang="en-US" altLang="en-US" b="1">
                <a:solidFill>
                  <a:srgbClr val="B60202"/>
                </a:solidFill>
              </a:rPr>
              <a:t>of where, when, and why</a:t>
            </a:r>
            <a:br>
              <a:rPr lang="en-US" altLang="en-US" b="1">
                <a:solidFill>
                  <a:srgbClr val="B60202"/>
                </a:solidFill>
              </a:rPr>
            </a:br>
            <a:r>
              <a:rPr lang="en-US" altLang="en-US" b="1">
                <a:solidFill>
                  <a:srgbClr val="B60202"/>
                </a:solidFill>
              </a:rPr>
              <a:t>behaviors occur</a:t>
            </a:r>
            <a:endParaRPr lang="en-US" altLang="en-US"/>
          </a:p>
        </p:txBody>
      </p:sp>
      <p:sp>
        <p:nvSpPr>
          <p:cNvPr id="152578" name="Slide Number Placeholder 1">
            <a:extLst>
              <a:ext uri="{FF2B5EF4-FFF2-40B4-BE49-F238E27FC236}">
                <a16:creationId xmlns:a16="http://schemas.microsoft.com/office/drawing/2014/main" id="{579668F5-0180-4D62-BEBE-3B7A875690F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49A09123-0367-4069-9535-4A3DC94F6587}" type="slidenum">
              <a:rPr lang="en-US" altLang="en-US" sz="1200">
                <a:solidFill>
                  <a:srgbClr val="8D8D8F"/>
                </a:solidFill>
              </a:rPr>
              <a:pPr>
                <a:spcBef>
                  <a:spcPct val="0"/>
                </a:spcBef>
                <a:buFontTx/>
                <a:buNone/>
              </a:pPr>
              <a:t>84</a:t>
            </a:fld>
            <a:endParaRPr lang="en-US" altLang="en-US" sz="1200">
              <a:solidFill>
                <a:srgbClr val="8D8D8F"/>
              </a:solidFill>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4625" name="Rectangle 2">
            <a:extLst>
              <a:ext uri="{FF2B5EF4-FFF2-40B4-BE49-F238E27FC236}">
                <a16:creationId xmlns:a16="http://schemas.microsoft.com/office/drawing/2014/main" id="{F20D13F8-978B-4A74-BCBD-F263CF0546F2}"/>
              </a:ext>
            </a:extLst>
          </p:cNvPr>
          <p:cNvSpPr>
            <a:spLocks noGrp="1" noChangeArrowheads="1"/>
          </p:cNvSpPr>
          <p:nvPr>
            <p:ph type="title"/>
          </p:nvPr>
        </p:nvSpPr>
        <p:spPr>
          <a:xfrm>
            <a:off x="457200" y="274638"/>
            <a:ext cx="8229600" cy="957262"/>
          </a:xfrm>
        </p:spPr>
        <p:txBody>
          <a:bodyPr lIns="90487" tIns="44450" rIns="90487" bIns="44450" anchor="b"/>
          <a:lstStyle/>
          <a:p>
            <a:pPr eaLnBrk="1" hangingPunct="1"/>
            <a:r>
              <a:rPr lang="en-US" altLang="en-US" sz="4000" b="1">
                <a:solidFill>
                  <a:srgbClr val="000000"/>
                </a:solidFill>
              </a:rPr>
              <a:t>Anatomy of an Hypothesis Statement</a:t>
            </a:r>
          </a:p>
        </p:txBody>
      </p:sp>
      <p:sp>
        <p:nvSpPr>
          <p:cNvPr id="154627" name="Rectangle 3">
            <a:extLst>
              <a:ext uri="{FF2B5EF4-FFF2-40B4-BE49-F238E27FC236}">
                <a16:creationId xmlns:a16="http://schemas.microsoft.com/office/drawing/2014/main" id="{2EAE4F0A-D0DE-4628-9DA4-AF621ABC59EC}"/>
              </a:ext>
            </a:extLst>
          </p:cNvPr>
          <p:cNvSpPr>
            <a:spLocks noGrp="1" noChangeArrowheads="1"/>
          </p:cNvSpPr>
          <p:nvPr>
            <p:ph idx="1"/>
          </p:nvPr>
        </p:nvSpPr>
        <p:spPr>
          <a:xfrm>
            <a:off x="457200" y="1600200"/>
            <a:ext cx="8589146" cy="5116513"/>
          </a:xfrm>
        </p:spPr>
        <p:txBody>
          <a:bodyPr lIns="90487" tIns="44450" rIns="90487" bIns="44450"/>
          <a:lstStyle/>
          <a:p>
            <a:pPr eaLnBrk="1" hangingPunct="1">
              <a:lnSpc>
                <a:spcPct val="80000"/>
              </a:lnSpc>
              <a:buFontTx/>
              <a:buNone/>
            </a:pPr>
            <a:r>
              <a:rPr lang="en-US" altLang="en-US" sz="2400" b="1" dirty="0"/>
              <a:t>During </a:t>
            </a:r>
            <a:r>
              <a:rPr lang="en-US" altLang="en-US" sz="2400" dirty="0"/>
              <a:t>___________________________________,</a:t>
            </a:r>
          </a:p>
          <a:p>
            <a:pPr eaLnBrk="1" hangingPunct="1">
              <a:lnSpc>
                <a:spcPct val="80000"/>
              </a:lnSpc>
              <a:buFontTx/>
              <a:buNone/>
            </a:pPr>
            <a:r>
              <a:rPr lang="en-US" altLang="en-US" sz="2400" b="1" dirty="0"/>
              <a:t>				</a:t>
            </a:r>
            <a:r>
              <a:rPr lang="en-US" altLang="en-US" sz="2200" dirty="0"/>
              <a:t>    </a:t>
            </a:r>
            <a:r>
              <a:rPr lang="en-US" altLang="en-US" sz="2400" dirty="0"/>
              <a:t> (the routine or location)</a:t>
            </a:r>
          </a:p>
          <a:p>
            <a:pPr eaLnBrk="1" hangingPunct="1">
              <a:lnSpc>
                <a:spcPct val="80000"/>
              </a:lnSpc>
              <a:buFontTx/>
              <a:buNone/>
            </a:pPr>
            <a:endParaRPr lang="en-US" altLang="en-US" sz="1600" dirty="0"/>
          </a:p>
          <a:p>
            <a:pPr eaLnBrk="1" hangingPunct="1">
              <a:lnSpc>
                <a:spcPct val="80000"/>
              </a:lnSpc>
              <a:buFontTx/>
              <a:buNone/>
            </a:pPr>
            <a:r>
              <a:rPr lang="en-US" altLang="en-US" sz="2400" b="1" dirty="0"/>
              <a:t>When </a:t>
            </a:r>
            <a:r>
              <a:rPr lang="en-US" altLang="en-US" sz="2400" dirty="0"/>
              <a:t>_____________________________________, </a:t>
            </a:r>
          </a:p>
          <a:p>
            <a:pPr eaLnBrk="1" hangingPunct="1">
              <a:lnSpc>
                <a:spcPct val="80000"/>
              </a:lnSpc>
              <a:buFont typeface="Arial" panose="020B0604020202020204" pitchFamily="34" charset="0"/>
              <a:buNone/>
            </a:pPr>
            <a:r>
              <a:rPr lang="en-US" altLang="en-US" sz="2400" dirty="0"/>
              <a:t>                      (summarize the antecedents here)</a:t>
            </a:r>
          </a:p>
          <a:p>
            <a:pPr eaLnBrk="1" hangingPunct="1">
              <a:lnSpc>
                <a:spcPct val="80000"/>
              </a:lnSpc>
              <a:buFontTx/>
              <a:buNone/>
            </a:pPr>
            <a:endParaRPr lang="en-US" altLang="en-US" sz="1600" b="1" dirty="0"/>
          </a:p>
          <a:p>
            <a:pPr eaLnBrk="1" hangingPunct="1">
              <a:lnSpc>
                <a:spcPct val="80000"/>
              </a:lnSpc>
              <a:buFontTx/>
              <a:buNone/>
            </a:pPr>
            <a:r>
              <a:rPr lang="en-US" altLang="en-US" sz="2400" b="1" dirty="0"/>
              <a:t>he/she will __________________________________</a:t>
            </a:r>
          </a:p>
          <a:p>
            <a:pPr eaLnBrk="1" hangingPunct="1">
              <a:lnSpc>
                <a:spcPct val="80000"/>
              </a:lnSpc>
              <a:buFont typeface="Arial" panose="020B0604020202020204" pitchFamily="34" charset="0"/>
              <a:buNone/>
            </a:pPr>
            <a:r>
              <a:rPr lang="en-US" altLang="en-US" sz="2400" dirty="0"/>
              <a:t>                        (summarize/define the behavior here)</a:t>
            </a:r>
          </a:p>
          <a:p>
            <a:pPr eaLnBrk="1" hangingPunct="1">
              <a:lnSpc>
                <a:spcPct val="80000"/>
              </a:lnSpc>
              <a:buFont typeface="Arial" panose="020B0604020202020204" pitchFamily="34" charset="0"/>
              <a:buNone/>
            </a:pPr>
            <a:endParaRPr lang="en-US" altLang="en-US" sz="1600" b="1" dirty="0"/>
          </a:p>
          <a:p>
            <a:pPr eaLnBrk="1" hangingPunct="1">
              <a:lnSpc>
                <a:spcPct val="80000"/>
              </a:lnSpc>
              <a:buFontTx/>
              <a:buNone/>
            </a:pPr>
            <a:r>
              <a:rPr lang="en-US" altLang="en-US" sz="2400" b="1" dirty="0"/>
              <a:t>in order to </a:t>
            </a:r>
            <a:r>
              <a:rPr lang="en-US" altLang="en-US" sz="2400" dirty="0"/>
              <a:t>_____________________________.</a:t>
            </a:r>
          </a:p>
          <a:p>
            <a:pPr eaLnBrk="1" hangingPunct="1">
              <a:lnSpc>
                <a:spcPct val="80000"/>
              </a:lnSpc>
              <a:buFont typeface="Arial" panose="020B0604020202020204" pitchFamily="34" charset="0"/>
              <a:buNone/>
            </a:pPr>
            <a:r>
              <a:rPr lang="en-US" altLang="en-US" sz="2400" dirty="0"/>
              <a:t>                          (summarize the function here)</a:t>
            </a:r>
          </a:p>
          <a:p>
            <a:pPr eaLnBrk="1" hangingPunct="1">
              <a:lnSpc>
                <a:spcPct val="80000"/>
              </a:lnSpc>
              <a:buFont typeface="Arial" panose="020B0604020202020204" pitchFamily="34" charset="0"/>
              <a:buNone/>
            </a:pPr>
            <a:endParaRPr lang="en-US" altLang="en-US" sz="2400" dirty="0"/>
          </a:p>
          <a:p>
            <a:pPr eaLnBrk="1" hangingPunct="1">
              <a:lnSpc>
                <a:spcPct val="80000"/>
              </a:lnSpc>
              <a:buFont typeface="Arial" panose="020B0604020202020204" pitchFamily="34" charset="0"/>
              <a:buNone/>
            </a:pPr>
            <a:r>
              <a:rPr lang="en-US" altLang="en-US" sz="2400" b="1" dirty="0"/>
              <a:t>This behavior is more likely to occur if</a:t>
            </a:r>
            <a:r>
              <a:rPr lang="en-US" altLang="en-US" sz="2400" dirty="0"/>
              <a:t> ___________________.</a:t>
            </a:r>
          </a:p>
          <a:p>
            <a:pPr eaLnBrk="1" hangingPunct="1">
              <a:lnSpc>
                <a:spcPct val="80000"/>
              </a:lnSpc>
              <a:buFont typeface="Arial" panose="020B0604020202020204" pitchFamily="34" charset="0"/>
              <a:buNone/>
            </a:pPr>
            <a:r>
              <a:rPr lang="en-US" altLang="en-US" sz="2400"/>
              <a:t>                                                                </a:t>
            </a:r>
            <a:r>
              <a:rPr lang="en-US" altLang="en-US" sz="2400" dirty="0"/>
              <a:t>(summarize setting event here)</a:t>
            </a:r>
          </a:p>
        </p:txBody>
      </p:sp>
      <p:sp>
        <p:nvSpPr>
          <p:cNvPr id="2" name="Slide Number Placeholder 1">
            <a:extLst>
              <a:ext uri="{FF2B5EF4-FFF2-40B4-BE49-F238E27FC236}">
                <a16:creationId xmlns:a16="http://schemas.microsoft.com/office/drawing/2014/main" id="{62B695CD-7432-43D7-8B5C-570779EAF76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CF47ED70-6496-4B6E-B34F-B963140D1E9C}" type="slidenum">
              <a:rPr lang="en-US" altLang="en-US" sz="1200">
                <a:solidFill>
                  <a:srgbClr val="8D8D8F"/>
                </a:solidFill>
              </a:rPr>
              <a:pPr>
                <a:spcBef>
                  <a:spcPct val="0"/>
                </a:spcBef>
                <a:buFontTx/>
                <a:buNone/>
              </a:pPr>
              <a:t>85</a:t>
            </a:fld>
            <a:endParaRPr lang="en-US" altLang="en-US" sz="1200">
              <a:solidFill>
                <a:srgbClr val="8D8D8F"/>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54627">
                                            <p:txEl>
                                              <p:pRg st="0" end="0"/>
                                            </p:txEl>
                                          </p:spTgt>
                                        </p:tgtEl>
                                        <p:attrNameLst>
                                          <p:attrName>style.visibility</p:attrName>
                                        </p:attrNameLst>
                                      </p:cBhvr>
                                      <p:to>
                                        <p:strVal val="visible"/>
                                      </p:to>
                                    </p:set>
                                    <p:anim calcmode="lin" valueType="num">
                                      <p:cBhvr additive="base">
                                        <p:cTn id="7" dur="500" fill="hold"/>
                                        <p:tgtEl>
                                          <p:spTgt spid="15462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54627">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54627">
                                            <p:txEl>
                                              <p:pRg st="0" end="0"/>
                                            </p:txEl>
                                          </p:spTgt>
                                        </p:tgtEl>
                                        <p:attrNameLst>
                                          <p:attrName>ppt_c</p:attrName>
                                        </p:attrNameLst>
                                      </p:cBhvr>
                                      <p:to>
                                        <a:schemeClr val="folHlink"/>
                                      </p:to>
                                    </p:animClr>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54627">
                                            <p:txEl>
                                              <p:pRg st="1" end="1"/>
                                            </p:txEl>
                                          </p:spTgt>
                                        </p:tgtEl>
                                        <p:attrNameLst>
                                          <p:attrName>style.visibility</p:attrName>
                                        </p:attrNameLst>
                                      </p:cBhvr>
                                      <p:to>
                                        <p:strVal val="visible"/>
                                      </p:to>
                                    </p:set>
                                    <p:anim calcmode="lin" valueType="num">
                                      <p:cBhvr additive="base">
                                        <p:cTn id="13" dur="500" fill="hold"/>
                                        <p:tgtEl>
                                          <p:spTgt spid="15462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54627">
                                            <p:txEl>
                                              <p:pRg st="1" end="1"/>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54627">
                                            <p:txEl>
                                              <p:pRg st="1" end="1"/>
                                            </p:txEl>
                                          </p:spTgt>
                                        </p:tgtEl>
                                        <p:attrNameLst>
                                          <p:attrName>ppt_c</p:attrName>
                                        </p:attrNameLst>
                                      </p:cBhvr>
                                      <p:to>
                                        <a:schemeClr val="folHlink"/>
                                      </p:to>
                                    </p:animClr>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54627">
                                            <p:txEl>
                                              <p:pRg st="3" end="3"/>
                                            </p:txEl>
                                          </p:spTgt>
                                        </p:tgtEl>
                                        <p:attrNameLst>
                                          <p:attrName>style.visibility</p:attrName>
                                        </p:attrNameLst>
                                      </p:cBhvr>
                                      <p:to>
                                        <p:strVal val="visible"/>
                                      </p:to>
                                    </p:set>
                                    <p:anim calcmode="lin" valueType="num">
                                      <p:cBhvr additive="base">
                                        <p:cTn id="19" dur="500" fill="hold"/>
                                        <p:tgtEl>
                                          <p:spTgt spid="154627">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54627">
                                            <p:txEl>
                                              <p:pRg st="3" end="3"/>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54627">
                                            <p:txEl>
                                              <p:pRg st="3" end="3"/>
                                            </p:txEl>
                                          </p:spTgt>
                                        </p:tgtEl>
                                        <p:attrNameLst>
                                          <p:attrName>ppt_c</p:attrName>
                                        </p:attrNameLst>
                                      </p:cBhvr>
                                      <p:to>
                                        <a:schemeClr val="folHlink"/>
                                      </p:to>
                                    </p:animClr>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54627">
                                            <p:txEl>
                                              <p:pRg st="4" end="4"/>
                                            </p:txEl>
                                          </p:spTgt>
                                        </p:tgtEl>
                                        <p:attrNameLst>
                                          <p:attrName>style.visibility</p:attrName>
                                        </p:attrNameLst>
                                      </p:cBhvr>
                                      <p:to>
                                        <p:strVal val="visible"/>
                                      </p:to>
                                    </p:set>
                                    <p:anim calcmode="lin" valueType="num">
                                      <p:cBhvr additive="base">
                                        <p:cTn id="25" dur="500" fill="hold"/>
                                        <p:tgtEl>
                                          <p:spTgt spid="154627">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54627">
                                            <p:txEl>
                                              <p:pRg st="4" end="4"/>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54627">
                                            <p:txEl>
                                              <p:pRg st="4" end="4"/>
                                            </p:txEl>
                                          </p:spTgt>
                                        </p:tgtEl>
                                        <p:attrNameLst>
                                          <p:attrName>ppt_c</p:attrName>
                                        </p:attrNameLst>
                                      </p:cBhvr>
                                      <p:to>
                                        <a:schemeClr val="folHlink"/>
                                      </p:to>
                                    </p:animClr>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54627">
                                            <p:txEl>
                                              <p:pRg st="6" end="6"/>
                                            </p:txEl>
                                          </p:spTgt>
                                        </p:tgtEl>
                                        <p:attrNameLst>
                                          <p:attrName>style.visibility</p:attrName>
                                        </p:attrNameLst>
                                      </p:cBhvr>
                                      <p:to>
                                        <p:strVal val="visible"/>
                                      </p:to>
                                    </p:set>
                                    <p:anim calcmode="lin" valueType="num">
                                      <p:cBhvr additive="base">
                                        <p:cTn id="31" dur="500" fill="hold"/>
                                        <p:tgtEl>
                                          <p:spTgt spid="154627">
                                            <p:txEl>
                                              <p:pRg st="6" end="6"/>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54627">
                                            <p:txEl>
                                              <p:pRg st="6" end="6"/>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54627">
                                            <p:txEl>
                                              <p:pRg st="6" end="6"/>
                                            </p:txEl>
                                          </p:spTgt>
                                        </p:tgtEl>
                                        <p:attrNameLst>
                                          <p:attrName>ppt_c</p:attrName>
                                        </p:attrNameLst>
                                      </p:cBhvr>
                                      <p:to>
                                        <a:schemeClr val="folHlink"/>
                                      </p:to>
                                    </p:animClr>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54627">
                                            <p:txEl>
                                              <p:pRg st="7" end="7"/>
                                            </p:txEl>
                                          </p:spTgt>
                                        </p:tgtEl>
                                        <p:attrNameLst>
                                          <p:attrName>style.visibility</p:attrName>
                                        </p:attrNameLst>
                                      </p:cBhvr>
                                      <p:to>
                                        <p:strVal val="visible"/>
                                      </p:to>
                                    </p:set>
                                    <p:anim calcmode="lin" valueType="num">
                                      <p:cBhvr additive="base">
                                        <p:cTn id="37" dur="500" fill="hold"/>
                                        <p:tgtEl>
                                          <p:spTgt spid="154627">
                                            <p:txEl>
                                              <p:pRg st="7" end="7"/>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54627">
                                            <p:txEl>
                                              <p:pRg st="7" end="7"/>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54627">
                                            <p:txEl>
                                              <p:pRg st="7" end="7"/>
                                            </p:txEl>
                                          </p:spTgt>
                                        </p:tgtEl>
                                        <p:attrNameLst>
                                          <p:attrName>ppt_c</p:attrName>
                                        </p:attrNameLst>
                                      </p:cBhvr>
                                      <p:to>
                                        <a:schemeClr val="folHlink"/>
                                      </p:to>
                                    </p:animClr>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54627">
                                            <p:txEl>
                                              <p:pRg st="9" end="9"/>
                                            </p:txEl>
                                          </p:spTgt>
                                        </p:tgtEl>
                                        <p:attrNameLst>
                                          <p:attrName>style.visibility</p:attrName>
                                        </p:attrNameLst>
                                      </p:cBhvr>
                                      <p:to>
                                        <p:strVal val="visible"/>
                                      </p:to>
                                    </p:set>
                                    <p:anim calcmode="lin" valueType="num">
                                      <p:cBhvr additive="base">
                                        <p:cTn id="43" dur="500" fill="hold"/>
                                        <p:tgtEl>
                                          <p:spTgt spid="154627">
                                            <p:txEl>
                                              <p:pRg st="9" end="9"/>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154627">
                                            <p:txEl>
                                              <p:pRg st="9" end="9"/>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54627">
                                            <p:txEl>
                                              <p:pRg st="9" end="9"/>
                                            </p:txEl>
                                          </p:spTgt>
                                        </p:tgtEl>
                                        <p:attrNameLst>
                                          <p:attrName>ppt_c</p:attrName>
                                        </p:attrNameLst>
                                      </p:cBhvr>
                                      <p:to>
                                        <a:schemeClr val="folHlink"/>
                                      </p:to>
                                    </p:animClr>
                                  </p:sub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154627">
                                            <p:txEl>
                                              <p:pRg st="10" end="10"/>
                                            </p:txEl>
                                          </p:spTgt>
                                        </p:tgtEl>
                                        <p:attrNameLst>
                                          <p:attrName>style.visibility</p:attrName>
                                        </p:attrNameLst>
                                      </p:cBhvr>
                                      <p:to>
                                        <p:strVal val="visible"/>
                                      </p:to>
                                    </p:set>
                                    <p:anim calcmode="lin" valueType="num">
                                      <p:cBhvr additive="base">
                                        <p:cTn id="49" dur="500" fill="hold"/>
                                        <p:tgtEl>
                                          <p:spTgt spid="154627">
                                            <p:txEl>
                                              <p:pRg st="10" end="10"/>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154627">
                                            <p:txEl>
                                              <p:pRg st="10" end="1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54627">
                                            <p:txEl>
                                              <p:pRg st="10" end="10"/>
                                            </p:txEl>
                                          </p:spTgt>
                                        </p:tgtEl>
                                        <p:attrNameLst>
                                          <p:attrName>ppt_c</p:attrName>
                                        </p:attrNameLst>
                                      </p:cBhvr>
                                      <p:to>
                                        <a:schemeClr val="folHlink"/>
                                      </p:to>
                                    </p:animClr>
                                  </p:sub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154627">
                                            <p:txEl>
                                              <p:pRg st="12" end="12"/>
                                            </p:txEl>
                                          </p:spTgt>
                                        </p:tgtEl>
                                        <p:attrNameLst>
                                          <p:attrName>style.visibility</p:attrName>
                                        </p:attrNameLst>
                                      </p:cBhvr>
                                      <p:to>
                                        <p:strVal val="visible"/>
                                      </p:to>
                                    </p:set>
                                    <p:anim calcmode="lin" valueType="num">
                                      <p:cBhvr additive="base">
                                        <p:cTn id="55" dur="500" fill="hold"/>
                                        <p:tgtEl>
                                          <p:spTgt spid="154627">
                                            <p:txEl>
                                              <p:pRg st="12" end="12"/>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154627">
                                            <p:txEl>
                                              <p:pRg st="12" end="12"/>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54627">
                                            <p:txEl>
                                              <p:pRg st="12" end="12"/>
                                            </p:txEl>
                                          </p:spTgt>
                                        </p:tgtEl>
                                        <p:attrNameLst>
                                          <p:attrName>ppt_c</p:attrName>
                                        </p:attrNameLst>
                                      </p:cBhvr>
                                      <p:to>
                                        <a:schemeClr val="folHlink"/>
                                      </p:to>
                                    </p:animClr>
                                  </p:sub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154627">
                                            <p:txEl>
                                              <p:pRg st="13" end="13"/>
                                            </p:txEl>
                                          </p:spTgt>
                                        </p:tgtEl>
                                        <p:attrNameLst>
                                          <p:attrName>style.visibility</p:attrName>
                                        </p:attrNameLst>
                                      </p:cBhvr>
                                      <p:to>
                                        <p:strVal val="visible"/>
                                      </p:to>
                                    </p:set>
                                    <p:anim calcmode="lin" valueType="num">
                                      <p:cBhvr additive="base">
                                        <p:cTn id="61" dur="500" fill="hold"/>
                                        <p:tgtEl>
                                          <p:spTgt spid="154627">
                                            <p:txEl>
                                              <p:pRg st="13" end="13"/>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154627">
                                            <p:txEl>
                                              <p:pRg st="13" end="13"/>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54627">
                                            <p:txEl>
                                              <p:pRg st="13" end="13"/>
                                            </p:txEl>
                                          </p:spTgt>
                                        </p:tgtEl>
                                        <p:attrNameLst>
                                          <p:attrName>ppt_c</p:attrName>
                                        </p:attrNameLst>
                                      </p:cBhvr>
                                      <p:to>
                                        <a:schemeClr val="fo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627" grpId="0" build="p" autoUpdateAnimBg="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Title 3">
            <a:extLst>
              <a:ext uri="{FF2B5EF4-FFF2-40B4-BE49-F238E27FC236}">
                <a16:creationId xmlns:a16="http://schemas.microsoft.com/office/drawing/2014/main" id="{D135ED57-0C6C-414B-BC28-82C50FE055DC}"/>
              </a:ext>
            </a:extLst>
          </p:cNvPr>
          <p:cNvSpPr>
            <a:spLocks noGrp="1"/>
          </p:cNvSpPr>
          <p:nvPr>
            <p:ph type="title"/>
          </p:nvPr>
        </p:nvSpPr>
        <p:spPr/>
        <p:txBody>
          <a:bodyPr/>
          <a:lstStyle/>
          <a:p>
            <a:pPr eaLnBrk="1" hangingPunct="1"/>
            <a:r>
              <a:rPr lang="en-US" altLang="en-US" b="1">
                <a:solidFill>
                  <a:srgbClr val="B60202"/>
                </a:solidFill>
              </a:rPr>
              <a:t>ACTIVITY 7:</a:t>
            </a:r>
          </a:p>
        </p:txBody>
      </p:sp>
      <p:sp>
        <p:nvSpPr>
          <p:cNvPr id="156674" name="Vertical Text Placeholder 4">
            <a:extLst>
              <a:ext uri="{FF2B5EF4-FFF2-40B4-BE49-F238E27FC236}">
                <a16:creationId xmlns:a16="http://schemas.microsoft.com/office/drawing/2014/main" id="{332218CB-2DEE-4508-97DD-AFAA2285CD9A}"/>
              </a:ext>
            </a:extLst>
          </p:cNvPr>
          <p:cNvSpPr>
            <a:spLocks noGrp="1"/>
          </p:cNvSpPr>
          <p:nvPr>
            <p:ph idx="1"/>
          </p:nvPr>
        </p:nvSpPr>
        <p:spPr>
          <a:xfrm>
            <a:off x="457200" y="1417638"/>
            <a:ext cx="8229600" cy="4876800"/>
          </a:xfrm>
        </p:spPr>
        <p:txBody>
          <a:bodyPr/>
          <a:lstStyle/>
          <a:p>
            <a:pPr eaLnBrk="1" hangingPunct="1">
              <a:buFont typeface="Arial" panose="020B0604020202020204" pitchFamily="34" charset="0"/>
              <a:buNone/>
            </a:pPr>
            <a:r>
              <a:rPr lang="en-US" altLang="en-US" b="1">
                <a:solidFill>
                  <a:srgbClr val="292934"/>
                </a:solidFill>
              </a:rPr>
              <a:t>Using your workbook,</a:t>
            </a:r>
          </a:p>
          <a:p>
            <a:pPr eaLnBrk="1" hangingPunct="1">
              <a:buFont typeface="Arial" panose="020B0604020202020204" pitchFamily="34" charset="0"/>
              <a:buNone/>
            </a:pPr>
            <a:endParaRPr lang="en-US" altLang="en-US">
              <a:solidFill>
                <a:srgbClr val="292934"/>
              </a:solidFill>
            </a:endParaRPr>
          </a:p>
          <a:p>
            <a:pPr eaLnBrk="1" hangingPunct="1"/>
            <a:r>
              <a:rPr lang="en-US" altLang="en-US">
                <a:solidFill>
                  <a:srgbClr val="292934"/>
                </a:solidFill>
              </a:rPr>
              <a:t>Complete the behavior pathway for your student</a:t>
            </a:r>
          </a:p>
          <a:p>
            <a:pPr eaLnBrk="1" hangingPunct="1"/>
            <a:r>
              <a:rPr lang="en-US" altLang="en-US">
                <a:solidFill>
                  <a:srgbClr val="292934"/>
                </a:solidFill>
              </a:rPr>
              <a:t>Create your hypothesis statement </a:t>
            </a:r>
          </a:p>
        </p:txBody>
      </p:sp>
      <p:sp>
        <p:nvSpPr>
          <p:cNvPr id="156675" name="Slide Number Placeholder 1">
            <a:extLst>
              <a:ext uri="{FF2B5EF4-FFF2-40B4-BE49-F238E27FC236}">
                <a16:creationId xmlns:a16="http://schemas.microsoft.com/office/drawing/2014/main" id="{77305FD8-7117-44F8-9BE4-C781C8A32484}"/>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75DC7E19-44CF-4298-AABD-E63731D7C035}" type="slidenum">
              <a:rPr lang="en-US" altLang="en-US" sz="1200">
                <a:solidFill>
                  <a:srgbClr val="8D8D8F"/>
                </a:solidFill>
              </a:rPr>
              <a:pPr>
                <a:spcBef>
                  <a:spcPct val="0"/>
                </a:spcBef>
                <a:buFontTx/>
                <a:buNone/>
              </a:pPr>
              <a:t>86</a:t>
            </a:fld>
            <a:endParaRPr lang="en-US" altLang="en-US" sz="1200">
              <a:solidFill>
                <a:srgbClr val="8D8D8F"/>
              </a:solidFill>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Title 1">
            <a:extLst>
              <a:ext uri="{FF2B5EF4-FFF2-40B4-BE49-F238E27FC236}">
                <a16:creationId xmlns:a16="http://schemas.microsoft.com/office/drawing/2014/main" id="{3DB470B1-91E6-4A5F-9983-5BFED745836A}"/>
              </a:ext>
            </a:extLst>
          </p:cNvPr>
          <p:cNvSpPr>
            <a:spLocks noGrp="1"/>
          </p:cNvSpPr>
          <p:nvPr>
            <p:ph type="title"/>
          </p:nvPr>
        </p:nvSpPr>
        <p:spPr>
          <a:xfrm>
            <a:off x="457200" y="274638"/>
            <a:ext cx="8229600" cy="1079500"/>
          </a:xfrm>
        </p:spPr>
        <p:txBody>
          <a:bodyPr/>
          <a:lstStyle/>
          <a:p>
            <a:pPr eaLnBrk="1" hangingPunct="1"/>
            <a:r>
              <a:rPr lang="en-US" altLang="en-US" b="1" i="1">
                <a:solidFill>
                  <a:srgbClr val="292934"/>
                </a:solidFill>
              </a:rPr>
              <a:t>Next Session:  </a:t>
            </a:r>
            <a:br>
              <a:rPr lang="en-US" altLang="en-US" b="1" i="1" dirty="0">
                <a:solidFill>
                  <a:srgbClr val="292934"/>
                </a:solidFill>
              </a:rPr>
            </a:br>
            <a:r>
              <a:rPr lang="en-US" altLang="en-US" b="1" i="1" dirty="0">
                <a:solidFill>
                  <a:srgbClr val="FF0000"/>
                </a:solidFill>
              </a:rPr>
              <a:t>Competing</a:t>
            </a:r>
            <a:r>
              <a:rPr lang="en-US" altLang="en-US" b="1" dirty="0"/>
              <a:t> Behavior Pathway</a:t>
            </a:r>
          </a:p>
        </p:txBody>
      </p:sp>
      <p:sp>
        <p:nvSpPr>
          <p:cNvPr id="158722" name="Content Placeholder 2">
            <a:extLst>
              <a:ext uri="{FF2B5EF4-FFF2-40B4-BE49-F238E27FC236}">
                <a16:creationId xmlns:a16="http://schemas.microsoft.com/office/drawing/2014/main" id="{B19E4154-2C64-4E78-A6A3-A45E334CF254}"/>
              </a:ext>
            </a:extLst>
          </p:cNvPr>
          <p:cNvSpPr>
            <a:spLocks noGrp="1"/>
          </p:cNvSpPr>
          <p:nvPr>
            <p:ph idx="1"/>
          </p:nvPr>
        </p:nvSpPr>
        <p:spPr>
          <a:xfrm>
            <a:off x="292100" y="1600200"/>
            <a:ext cx="8229600" cy="4525963"/>
          </a:xfrm>
        </p:spPr>
        <p:txBody>
          <a:bodyPr/>
          <a:lstStyle/>
          <a:p>
            <a:pPr marL="0" indent="0" eaLnBrk="1" hangingPunct="1">
              <a:buFont typeface="Arial" panose="020B0604020202020204" pitchFamily="34" charset="0"/>
              <a:buNone/>
            </a:pPr>
            <a:r>
              <a:rPr lang="en-US" altLang="en-US"/>
              <a:t>Desi</a:t>
            </a:r>
          </a:p>
          <a:p>
            <a:pPr marL="0" indent="0" eaLnBrk="1" hangingPunct="1">
              <a:buFont typeface="Arial" panose="020B0604020202020204" pitchFamily="34" charset="0"/>
              <a:buNone/>
            </a:pPr>
            <a:endParaRPr lang="en-US" altLang="en-US"/>
          </a:p>
        </p:txBody>
      </p:sp>
      <p:sp>
        <p:nvSpPr>
          <p:cNvPr id="4" name="Rectangle 3">
            <a:extLst>
              <a:ext uri="{FF2B5EF4-FFF2-40B4-BE49-F238E27FC236}">
                <a16:creationId xmlns:a16="http://schemas.microsoft.com/office/drawing/2014/main" id="{F71046E2-55A0-4156-9FFC-F619DBF28CBD}"/>
              </a:ext>
            </a:extLst>
          </p:cNvPr>
          <p:cNvSpPr>
            <a:spLocks noChangeArrowheads="1"/>
          </p:cNvSpPr>
          <p:nvPr/>
        </p:nvSpPr>
        <p:spPr bwMode="auto">
          <a:xfrm>
            <a:off x="203200" y="1600200"/>
            <a:ext cx="3175000" cy="495300"/>
          </a:xfrm>
          <a:prstGeom prst="rect">
            <a:avLst/>
          </a:prstGeom>
          <a:solidFill>
            <a:srgbClr val="BFBFBF"/>
          </a:solidFill>
          <a:ln w="9525">
            <a:solidFill>
              <a:srgbClr val="8F9F95"/>
            </a:solidFill>
            <a:miter lim="800000"/>
            <a:headEnd/>
            <a:tailEnd/>
          </a:ln>
          <a:effectLst>
            <a:outerShdw blurRad="40000" dist="23000" dir="5400000" rotWithShape="0">
              <a:srgbClr val="808080">
                <a:alpha val="34998"/>
              </a:srgbClr>
            </a:outerShdw>
          </a:effectLst>
        </p:spPr>
        <p:txBody>
          <a:bodyPr anchor="ctr"/>
          <a:lstStyle/>
          <a:p>
            <a:pPr eaLnBrk="1" fontAlgn="auto" hangingPunct="1">
              <a:spcBef>
                <a:spcPts val="0"/>
              </a:spcBef>
              <a:spcAft>
                <a:spcPts val="0"/>
              </a:spcAft>
              <a:defRPr/>
            </a:pPr>
            <a:r>
              <a:rPr lang="en-US" b="1" dirty="0">
                <a:latin typeface="+mn-lt"/>
                <a:ea typeface="+mn-ea"/>
              </a:rPr>
              <a:t>Routine:</a:t>
            </a:r>
          </a:p>
        </p:txBody>
      </p:sp>
      <p:sp>
        <p:nvSpPr>
          <p:cNvPr id="5" name="Rectangle 4">
            <a:extLst>
              <a:ext uri="{FF2B5EF4-FFF2-40B4-BE49-F238E27FC236}">
                <a16:creationId xmlns:a16="http://schemas.microsoft.com/office/drawing/2014/main" id="{4AB11B7D-9965-4A3F-86FE-0B048F6F2CA2}"/>
              </a:ext>
            </a:extLst>
          </p:cNvPr>
          <p:cNvSpPr>
            <a:spLocks noChangeArrowheads="1"/>
          </p:cNvSpPr>
          <p:nvPr/>
        </p:nvSpPr>
        <p:spPr bwMode="auto">
          <a:xfrm>
            <a:off x="4406900" y="1600200"/>
            <a:ext cx="1854200" cy="1193800"/>
          </a:xfrm>
          <a:prstGeom prst="rect">
            <a:avLst/>
          </a:prstGeom>
          <a:noFill/>
          <a:ln w="38100">
            <a:solidFill>
              <a:schemeClr val="tx1"/>
            </a:solidFill>
            <a:miter lim="800000"/>
            <a:headEnd/>
            <a:tailEnd/>
          </a:ln>
          <a:effectLst>
            <a:outerShdw blurRad="40000" dist="23000" dir="5400000" rotWithShape="0">
              <a:srgbClr val="808080">
                <a:alpha val="34998"/>
              </a:srgbClr>
            </a:outerShdw>
          </a:effectLst>
          <a:extLst>
            <a:ext uri="{909E8E84-426E-40DD-AFC4-6F175D3DCCD1}">
              <a14:hiddenFill xmlns:a14="http://schemas.microsoft.com/office/drawing/2010/main">
                <a:solidFill>
                  <a:srgbClr val="FFFFFF"/>
                </a:solidFill>
              </a14:hiddenFill>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1800"/>
              <a:t>Desired Behavior</a:t>
            </a:r>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p:txBody>
      </p:sp>
      <p:sp>
        <p:nvSpPr>
          <p:cNvPr id="7" name="Rectangle 6">
            <a:extLst>
              <a:ext uri="{FF2B5EF4-FFF2-40B4-BE49-F238E27FC236}">
                <a16:creationId xmlns:a16="http://schemas.microsoft.com/office/drawing/2014/main" id="{F1224E11-3A72-4258-88A4-D74800F71A05}"/>
              </a:ext>
            </a:extLst>
          </p:cNvPr>
          <p:cNvSpPr>
            <a:spLocks noChangeArrowheads="1"/>
          </p:cNvSpPr>
          <p:nvPr/>
        </p:nvSpPr>
        <p:spPr bwMode="auto">
          <a:xfrm>
            <a:off x="6489700" y="1600200"/>
            <a:ext cx="2451100" cy="1193800"/>
          </a:xfrm>
          <a:prstGeom prst="rect">
            <a:avLst/>
          </a:prstGeom>
          <a:noFill/>
          <a:ln w="38100">
            <a:solidFill>
              <a:schemeClr val="tx1"/>
            </a:solidFill>
            <a:miter lim="800000"/>
            <a:headEnd/>
            <a:tailEnd/>
          </a:ln>
          <a:effectLst>
            <a:outerShdw blurRad="40000" dist="23000" dir="5400000" rotWithShape="0">
              <a:srgbClr val="808080">
                <a:alpha val="34998"/>
              </a:srgbClr>
            </a:outerShdw>
          </a:effectLst>
          <a:extLst>
            <a:ext uri="{909E8E84-426E-40DD-AFC4-6F175D3DCCD1}">
              <a14:hiddenFill xmlns:a14="http://schemas.microsoft.com/office/drawing/2010/main">
                <a:solidFill>
                  <a:srgbClr val="FFFFFF"/>
                </a:solidFill>
              </a14:hiddenFill>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1800"/>
              <a:t>Consequence/Function</a:t>
            </a:r>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p:txBody>
      </p:sp>
      <p:sp>
        <p:nvSpPr>
          <p:cNvPr id="8" name="Rectangle 7">
            <a:extLst>
              <a:ext uri="{FF2B5EF4-FFF2-40B4-BE49-F238E27FC236}">
                <a16:creationId xmlns:a16="http://schemas.microsoft.com/office/drawing/2014/main" id="{358DA4CC-0AA0-4790-B6F4-48A2D633B71A}"/>
              </a:ext>
            </a:extLst>
          </p:cNvPr>
          <p:cNvSpPr>
            <a:spLocks noChangeArrowheads="1"/>
          </p:cNvSpPr>
          <p:nvPr/>
        </p:nvSpPr>
        <p:spPr bwMode="auto">
          <a:xfrm>
            <a:off x="203200" y="3200400"/>
            <a:ext cx="1854200" cy="1193800"/>
          </a:xfrm>
          <a:prstGeom prst="rect">
            <a:avLst/>
          </a:prstGeom>
          <a:solidFill>
            <a:srgbClr val="D07676"/>
          </a:solidFill>
          <a:ln w="38100">
            <a:solidFill>
              <a:schemeClr val="tx1"/>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1800">
                <a:solidFill>
                  <a:srgbClr val="FFFFFF"/>
                </a:solidFill>
              </a:rPr>
              <a:t>Setting Event</a:t>
            </a:r>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p:txBody>
      </p:sp>
      <p:sp>
        <p:nvSpPr>
          <p:cNvPr id="9" name="Rectangle 8">
            <a:extLst>
              <a:ext uri="{FF2B5EF4-FFF2-40B4-BE49-F238E27FC236}">
                <a16:creationId xmlns:a16="http://schemas.microsoft.com/office/drawing/2014/main" id="{07D4343E-BD8A-477C-B2CE-3B0DA5009CA8}"/>
              </a:ext>
            </a:extLst>
          </p:cNvPr>
          <p:cNvSpPr>
            <a:spLocks noChangeArrowheads="1"/>
          </p:cNvSpPr>
          <p:nvPr/>
        </p:nvSpPr>
        <p:spPr bwMode="auto">
          <a:xfrm>
            <a:off x="2273300" y="3200400"/>
            <a:ext cx="1854200" cy="1193800"/>
          </a:xfrm>
          <a:prstGeom prst="rect">
            <a:avLst/>
          </a:prstGeom>
          <a:solidFill>
            <a:srgbClr val="BB8D24"/>
          </a:solidFill>
          <a:ln w="38100">
            <a:solidFill>
              <a:schemeClr val="tx1"/>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1800">
                <a:solidFill>
                  <a:schemeClr val="bg1"/>
                </a:solidFill>
              </a:rPr>
              <a:t>Antecedent</a:t>
            </a:r>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p:txBody>
      </p:sp>
      <p:sp>
        <p:nvSpPr>
          <p:cNvPr id="10" name="Rectangle 9">
            <a:extLst>
              <a:ext uri="{FF2B5EF4-FFF2-40B4-BE49-F238E27FC236}">
                <a16:creationId xmlns:a16="http://schemas.microsoft.com/office/drawing/2014/main" id="{8F12C842-286C-45AB-A616-489B7F38C3F0}"/>
              </a:ext>
            </a:extLst>
          </p:cNvPr>
          <p:cNvSpPr>
            <a:spLocks noChangeArrowheads="1"/>
          </p:cNvSpPr>
          <p:nvPr/>
        </p:nvSpPr>
        <p:spPr bwMode="auto">
          <a:xfrm>
            <a:off x="4406900" y="3200400"/>
            <a:ext cx="1854200" cy="1193800"/>
          </a:xfrm>
          <a:prstGeom prst="rect">
            <a:avLst/>
          </a:prstGeom>
          <a:solidFill>
            <a:srgbClr val="005500"/>
          </a:solidFill>
          <a:ln w="38100">
            <a:solidFill>
              <a:schemeClr val="tx1"/>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1800">
                <a:solidFill>
                  <a:srgbClr val="FFFFFF"/>
                </a:solidFill>
              </a:rPr>
              <a:t>Problem Behavior</a:t>
            </a:r>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p:txBody>
      </p:sp>
      <p:sp>
        <p:nvSpPr>
          <p:cNvPr id="11" name="Rectangle 10">
            <a:extLst>
              <a:ext uri="{FF2B5EF4-FFF2-40B4-BE49-F238E27FC236}">
                <a16:creationId xmlns:a16="http://schemas.microsoft.com/office/drawing/2014/main" id="{ABAAA12B-FB89-4392-8468-211A3FECC36D}"/>
              </a:ext>
            </a:extLst>
          </p:cNvPr>
          <p:cNvSpPr>
            <a:spLocks noChangeArrowheads="1"/>
          </p:cNvSpPr>
          <p:nvPr/>
        </p:nvSpPr>
        <p:spPr bwMode="auto">
          <a:xfrm>
            <a:off x="6489700" y="3200400"/>
            <a:ext cx="2451100" cy="1193800"/>
          </a:xfrm>
          <a:prstGeom prst="rect">
            <a:avLst/>
          </a:prstGeom>
          <a:solidFill>
            <a:srgbClr val="800000"/>
          </a:solidFill>
          <a:ln w="38100">
            <a:solidFill>
              <a:schemeClr val="tx1"/>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1800">
                <a:solidFill>
                  <a:srgbClr val="FFFFFF"/>
                </a:solidFill>
              </a:rPr>
              <a:t>Consequence/Function</a:t>
            </a:r>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p:txBody>
      </p:sp>
      <p:sp>
        <p:nvSpPr>
          <p:cNvPr id="14" name="Rectangle 13">
            <a:extLst>
              <a:ext uri="{FF2B5EF4-FFF2-40B4-BE49-F238E27FC236}">
                <a16:creationId xmlns:a16="http://schemas.microsoft.com/office/drawing/2014/main" id="{1F59321B-EA89-463C-8E01-ADFBF316A087}"/>
              </a:ext>
            </a:extLst>
          </p:cNvPr>
          <p:cNvSpPr>
            <a:spLocks noChangeArrowheads="1"/>
          </p:cNvSpPr>
          <p:nvPr/>
        </p:nvSpPr>
        <p:spPr bwMode="auto">
          <a:xfrm>
            <a:off x="4279900" y="4800600"/>
            <a:ext cx="2209800" cy="1193800"/>
          </a:xfrm>
          <a:prstGeom prst="rect">
            <a:avLst/>
          </a:prstGeom>
          <a:noFill/>
          <a:ln w="38100">
            <a:solidFill>
              <a:schemeClr val="tx1"/>
            </a:solidFill>
            <a:miter lim="800000"/>
            <a:headEnd/>
            <a:tailEnd/>
          </a:ln>
          <a:effectLst>
            <a:outerShdw blurRad="40000" dist="23000" dir="5400000" rotWithShape="0">
              <a:srgbClr val="808080">
                <a:alpha val="34998"/>
              </a:srgbClr>
            </a:outerShdw>
          </a:effectLst>
          <a:extLst>
            <a:ext uri="{909E8E84-426E-40DD-AFC4-6F175D3DCCD1}">
              <a14:hiddenFill xmlns:a14="http://schemas.microsoft.com/office/drawing/2010/main">
                <a:solidFill>
                  <a:srgbClr val="FFFFFF"/>
                </a:solidFill>
              </a14:hiddenFill>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1800"/>
              <a:t>Alternative Behavior</a:t>
            </a:r>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p:txBody>
      </p:sp>
      <p:cxnSp>
        <p:nvCxnSpPr>
          <p:cNvPr id="16" name="Straight Arrow Connector 15">
            <a:extLst>
              <a:ext uri="{FF2B5EF4-FFF2-40B4-BE49-F238E27FC236}">
                <a16:creationId xmlns:a16="http://schemas.microsoft.com/office/drawing/2014/main" id="{30836E79-8508-4B59-B7B2-009BEC9F00D7}"/>
              </a:ext>
            </a:extLst>
          </p:cNvPr>
          <p:cNvCxnSpPr>
            <a:cxnSpLocks noChangeShapeType="1"/>
          </p:cNvCxnSpPr>
          <p:nvPr/>
        </p:nvCxnSpPr>
        <p:spPr bwMode="auto">
          <a:xfrm>
            <a:off x="1841500" y="3784600"/>
            <a:ext cx="685800" cy="0"/>
          </a:xfrm>
          <a:prstGeom prst="straightConnector1">
            <a:avLst/>
          </a:prstGeom>
          <a:noFill/>
          <a:ln w="38100">
            <a:solidFill>
              <a:schemeClr val="tx2"/>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0" name="Straight Arrow Connector 19">
            <a:extLst>
              <a:ext uri="{FF2B5EF4-FFF2-40B4-BE49-F238E27FC236}">
                <a16:creationId xmlns:a16="http://schemas.microsoft.com/office/drawing/2014/main" id="{6DB10A80-DD0F-4599-A5B2-3797C265D0AA}"/>
              </a:ext>
            </a:extLst>
          </p:cNvPr>
          <p:cNvCxnSpPr>
            <a:cxnSpLocks noChangeShapeType="1"/>
          </p:cNvCxnSpPr>
          <p:nvPr/>
        </p:nvCxnSpPr>
        <p:spPr bwMode="auto">
          <a:xfrm>
            <a:off x="3937000" y="3784600"/>
            <a:ext cx="685800" cy="0"/>
          </a:xfrm>
          <a:prstGeom prst="straightConnector1">
            <a:avLst/>
          </a:prstGeom>
          <a:noFill/>
          <a:ln w="38100">
            <a:solidFill>
              <a:schemeClr val="tx2"/>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1" name="Straight Arrow Connector 20">
            <a:extLst>
              <a:ext uri="{FF2B5EF4-FFF2-40B4-BE49-F238E27FC236}">
                <a16:creationId xmlns:a16="http://schemas.microsoft.com/office/drawing/2014/main" id="{0AEBF9E2-A15D-44F8-8B8B-A2C8456F6A57}"/>
              </a:ext>
            </a:extLst>
          </p:cNvPr>
          <p:cNvCxnSpPr>
            <a:cxnSpLocks noChangeShapeType="1"/>
          </p:cNvCxnSpPr>
          <p:nvPr/>
        </p:nvCxnSpPr>
        <p:spPr bwMode="auto">
          <a:xfrm>
            <a:off x="6032500" y="3797300"/>
            <a:ext cx="685800" cy="0"/>
          </a:xfrm>
          <a:prstGeom prst="straightConnector1">
            <a:avLst/>
          </a:prstGeom>
          <a:noFill/>
          <a:ln w="38100">
            <a:solidFill>
              <a:schemeClr val="tx2"/>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2" name="Straight Arrow Connector 21">
            <a:extLst>
              <a:ext uri="{FF2B5EF4-FFF2-40B4-BE49-F238E27FC236}">
                <a16:creationId xmlns:a16="http://schemas.microsoft.com/office/drawing/2014/main" id="{AF3003EB-C030-408B-8184-1F2AA9865B45}"/>
              </a:ext>
            </a:extLst>
          </p:cNvPr>
          <p:cNvCxnSpPr>
            <a:cxnSpLocks noChangeShapeType="1"/>
          </p:cNvCxnSpPr>
          <p:nvPr/>
        </p:nvCxnSpPr>
        <p:spPr bwMode="auto">
          <a:xfrm>
            <a:off x="6032500" y="2197100"/>
            <a:ext cx="685800" cy="0"/>
          </a:xfrm>
          <a:prstGeom prst="straightConnector1">
            <a:avLst/>
          </a:prstGeom>
          <a:noFill/>
          <a:ln w="38100">
            <a:solidFill>
              <a:schemeClr val="tx2"/>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4" name="Straight Arrow Connector 23">
            <a:extLst>
              <a:ext uri="{FF2B5EF4-FFF2-40B4-BE49-F238E27FC236}">
                <a16:creationId xmlns:a16="http://schemas.microsoft.com/office/drawing/2014/main" id="{5BE7EFDF-E85D-41A7-A74B-86EC34938711}"/>
              </a:ext>
            </a:extLst>
          </p:cNvPr>
          <p:cNvCxnSpPr>
            <a:cxnSpLocks noChangeShapeType="1"/>
          </p:cNvCxnSpPr>
          <p:nvPr/>
        </p:nvCxnSpPr>
        <p:spPr bwMode="auto">
          <a:xfrm flipV="1">
            <a:off x="3594100" y="2400300"/>
            <a:ext cx="1193800" cy="952500"/>
          </a:xfrm>
          <a:prstGeom prst="straightConnector1">
            <a:avLst/>
          </a:prstGeom>
          <a:noFill/>
          <a:ln w="38100">
            <a:solidFill>
              <a:srgbClr val="D2533C"/>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9" name="Straight Arrow Connector 28">
            <a:extLst>
              <a:ext uri="{FF2B5EF4-FFF2-40B4-BE49-F238E27FC236}">
                <a16:creationId xmlns:a16="http://schemas.microsoft.com/office/drawing/2014/main" id="{5207BB65-3E92-465D-B215-06BC3F418D17}"/>
              </a:ext>
            </a:extLst>
          </p:cNvPr>
          <p:cNvCxnSpPr>
            <a:cxnSpLocks noChangeShapeType="1"/>
          </p:cNvCxnSpPr>
          <p:nvPr/>
        </p:nvCxnSpPr>
        <p:spPr bwMode="auto">
          <a:xfrm>
            <a:off x="3594100" y="4191000"/>
            <a:ext cx="1028700" cy="1219200"/>
          </a:xfrm>
          <a:prstGeom prst="straightConnector1">
            <a:avLst/>
          </a:prstGeom>
          <a:noFill/>
          <a:ln w="38100">
            <a:solidFill>
              <a:srgbClr val="D2533C"/>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33" name="Straight Arrow Connector 32">
            <a:extLst>
              <a:ext uri="{FF2B5EF4-FFF2-40B4-BE49-F238E27FC236}">
                <a16:creationId xmlns:a16="http://schemas.microsoft.com/office/drawing/2014/main" id="{491CC0F6-A8BC-4A02-BB95-692DC4C6CD95}"/>
              </a:ext>
            </a:extLst>
          </p:cNvPr>
          <p:cNvCxnSpPr>
            <a:cxnSpLocks noChangeShapeType="1"/>
          </p:cNvCxnSpPr>
          <p:nvPr/>
        </p:nvCxnSpPr>
        <p:spPr bwMode="auto">
          <a:xfrm flipV="1">
            <a:off x="6261100" y="4191000"/>
            <a:ext cx="1549400" cy="1219200"/>
          </a:xfrm>
          <a:prstGeom prst="straightConnector1">
            <a:avLst/>
          </a:prstGeom>
          <a:noFill/>
          <a:ln w="38100">
            <a:solidFill>
              <a:srgbClr val="D2533C"/>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58738" name="Slide Number Placeholder 1">
            <a:extLst>
              <a:ext uri="{FF2B5EF4-FFF2-40B4-BE49-F238E27FC236}">
                <a16:creationId xmlns:a16="http://schemas.microsoft.com/office/drawing/2014/main" id="{687D907C-0FE2-49B2-8EAC-923749EEA597}"/>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48424E07-5E4B-45F0-95C9-1BCFC0FD84EF}" type="slidenum">
              <a:rPr lang="en-US" altLang="en-US" sz="1200">
                <a:solidFill>
                  <a:srgbClr val="8D8D8F"/>
                </a:solidFill>
              </a:rPr>
              <a:pPr>
                <a:spcBef>
                  <a:spcPct val="0"/>
                </a:spcBef>
                <a:buFontTx/>
                <a:buNone/>
              </a:pPr>
              <a:t>87</a:t>
            </a:fld>
            <a:endParaRPr lang="en-US" altLang="en-US" sz="1200">
              <a:solidFill>
                <a:srgbClr val="8D8D8F"/>
              </a:solidFill>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9" name="Title 1">
            <a:extLst>
              <a:ext uri="{FF2B5EF4-FFF2-40B4-BE49-F238E27FC236}">
                <a16:creationId xmlns:a16="http://schemas.microsoft.com/office/drawing/2014/main" id="{33EAD9BD-1883-47FE-A8E6-4A7C31462A41}"/>
              </a:ext>
            </a:extLst>
          </p:cNvPr>
          <p:cNvSpPr>
            <a:spLocks noGrp="1"/>
          </p:cNvSpPr>
          <p:nvPr>
            <p:ph type="title"/>
          </p:nvPr>
        </p:nvSpPr>
        <p:spPr/>
        <p:txBody>
          <a:bodyPr/>
          <a:lstStyle/>
          <a:p>
            <a:pPr eaLnBrk="1" hangingPunct="1"/>
            <a:r>
              <a:rPr lang="en-US" altLang="en-US" b="1">
                <a:solidFill>
                  <a:srgbClr val="B60202"/>
                </a:solidFill>
              </a:rPr>
              <a:t>Homework</a:t>
            </a:r>
          </a:p>
        </p:txBody>
      </p:sp>
      <p:sp>
        <p:nvSpPr>
          <p:cNvPr id="160770" name="Content Placeholder 2">
            <a:extLst>
              <a:ext uri="{FF2B5EF4-FFF2-40B4-BE49-F238E27FC236}">
                <a16:creationId xmlns:a16="http://schemas.microsoft.com/office/drawing/2014/main" id="{DE2C569A-0A0D-47B7-BA8E-D1C4EA4F6D2A}"/>
              </a:ext>
            </a:extLst>
          </p:cNvPr>
          <p:cNvSpPr>
            <a:spLocks noGrp="1"/>
          </p:cNvSpPr>
          <p:nvPr>
            <p:ph idx="1"/>
          </p:nvPr>
        </p:nvSpPr>
        <p:spPr/>
        <p:txBody>
          <a:bodyPr/>
          <a:lstStyle/>
          <a:p>
            <a:pPr eaLnBrk="1" hangingPunct="1">
              <a:lnSpc>
                <a:spcPct val="90000"/>
              </a:lnSpc>
              <a:buFont typeface="Arial" panose="020B0604020202020204" pitchFamily="34" charset="0"/>
              <a:buNone/>
            </a:pPr>
            <a:endParaRPr lang="en-US" altLang="en-US" sz="1300" dirty="0"/>
          </a:p>
          <a:p>
            <a:pPr eaLnBrk="1" hangingPunct="1">
              <a:lnSpc>
                <a:spcPct val="90000"/>
              </a:lnSpc>
            </a:pPr>
            <a:r>
              <a:rPr lang="en-US" altLang="en-US" dirty="0"/>
              <a:t>Conduct observations to verify interview data and observe environmental variables</a:t>
            </a:r>
          </a:p>
          <a:p>
            <a:pPr eaLnBrk="1" hangingPunct="1">
              <a:lnSpc>
                <a:spcPct val="90000"/>
              </a:lnSpc>
              <a:buFont typeface="Arial" panose="020B0604020202020204" pitchFamily="34" charset="0"/>
              <a:buNone/>
            </a:pPr>
            <a:endParaRPr lang="en-US" altLang="en-US" sz="1800" dirty="0"/>
          </a:p>
          <a:p>
            <a:pPr eaLnBrk="1" hangingPunct="1">
              <a:lnSpc>
                <a:spcPct val="90000"/>
              </a:lnSpc>
            </a:pPr>
            <a:r>
              <a:rPr lang="en-US" altLang="en-US" dirty="0"/>
              <a:t>Working with student’s team, finalize a working hypothesis statement for your student </a:t>
            </a:r>
          </a:p>
          <a:p>
            <a:pPr eaLnBrk="1" hangingPunct="1">
              <a:lnSpc>
                <a:spcPct val="90000"/>
              </a:lnSpc>
              <a:buFont typeface="Arial" panose="020B0604020202020204" pitchFamily="34" charset="0"/>
              <a:buNone/>
            </a:pPr>
            <a:endParaRPr lang="en-US" altLang="en-US" sz="1800" dirty="0"/>
          </a:p>
        </p:txBody>
      </p:sp>
      <p:sp>
        <p:nvSpPr>
          <p:cNvPr id="160771" name="Slide Number Placeholder 1">
            <a:extLst>
              <a:ext uri="{FF2B5EF4-FFF2-40B4-BE49-F238E27FC236}">
                <a16:creationId xmlns:a16="http://schemas.microsoft.com/office/drawing/2014/main" id="{24879A65-0C8E-4186-A89A-B13661414A7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E5D46F5D-A513-4D7F-BD52-1D7198EE0457}" type="slidenum">
              <a:rPr lang="en-US" altLang="en-US" sz="1200">
                <a:solidFill>
                  <a:srgbClr val="8D8D8F"/>
                </a:solidFill>
              </a:rPr>
              <a:pPr>
                <a:spcBef>
                  <a:spcPct val="0"/>
                </a:spcBef>
                <a:buFontTx/>
                <a:buNone/>
              </a:pPr>
              <a:t>88</a:t>
            </a:fld>
            <a:endParaRPr lang="en-US" altLang="en-US" sz="1200">
              <a:solidFill>
                <a:srgbClr val="8D8D8F"/>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23"/>
          <p:cNvSpPr txBox="1">
            <a:spLocks noGrp="1"/>
          </p:cNvSpPr>
          <p:nvPr>
            <p:ph type="title"/>
          </p:nvPr>
        </p:nvSpPr>
        <p:spPr>
          <a:xfrm>
            <a:off x="457200" y="274638"/>
            <a:ext cx="8229600" cy="957262"/>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b="1"/>
              <a:t>D.A.S.H.</a:t>
            </a:r>
            <a:endParaRPr/>
          </a:p>
        </p:txBody>
      </p:sp>
      <p:sp>
        <p:nvSpPr>
          <p:cNvPr id="173" name="Google Shape;173;p23"/>
          <p:cNvSpPr txBox="1">
            <a:spLocks noGrp="1"/>
          </p:cNvSpPr>
          <p:nvPr>
            <p:ph type="body" idx="1"/>
          </p:nvPr>
        </p:nvSpPr>
        <p:spPr>
          <a:xfrm>
            <a:off x="457200" y="1365250"/>
            <a:ext cx="8413750" cy="5175250"/>
          </a:xfrm>
          <a:prstGeom prst="rect">
            <a:avLst/>
          </a:prstGeom>
          <a:noFill/>
          <a:ln w="57150" cap="flat" cmpd="sng">
            <a:solidFill>
              <a:srgbClr val="008000"/>
            </a:solidFill>
            <a:prstDash val="solid"/>
            <a:round/>
            <a:headEnd type="none" w="sm" len="sm"/>
            <a:tailEnd type="none" w="sm" len="sm"/>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rgbClr val="B60202"/>
              </a:buClr>
              <a:buSzPts val="4000"/>
              <a:buFont typeface="Arial"/>
              <a:buChar char="•"/>
            </a:pPr>
            <a:r>
              <a:rPr lang="en-US" sz="4000" b="1" u="sng" dirty="0">
                <a:solidFill>
                  <a:srgbClr val="B60202"/>
                </a:solidFill>
              </a:rPr>
              <a:t>D</a:t>
            </a:r>
            <a:r>
              <a:rPr lang="en-US" sz="2600" dirty="0"/>
              <a:t>efine behavior in </a:t>
            </a:r>
            <a:r>
              <a:rPr lang="en-US" sz="2600" dirty="0">
                <a:solidFill>
                  <a:srgbClr val="A43925"/>
                </a:solidFill>
              </a:rPr>
              <a:t>observable</a:t>
            </a:r>
            <a:r>
              <a:rPr lang="en-US" sz="2600" dirty="0"/>
              <a:t> and </a:t>
            </a:r>
            <a:r>
              <a:rPr lang="en-US" sz="2600" dirty="0">
                <a:solidFill>
                  <a:srgbClr val="A43925"/>
                </a:solidFill>
              </a:rPr>
              <a:t>measurable</a:t>
            </a:r>
            <a:r>
              <a:rPr lang="en-US" sz="2600" dirty="0"/>
              <a:t> terms</a:t>
            </a:r>
            <a:endParaRPr dirty="0"/>
          </a:p>
          <a:p>
            <a:pPr marL="342900" lvl="0" indent="-342900" algn="l" rtl="0">
              <a:lnSpc>
                <a:spcPct val="90000"/>
              </a:lnSpc>
              <a:spcBef>
                <a:spcPts val="800"/>
              </a:spcBef>
              <a:spcAft>
                <a:spcPts val="0"/>
              </a:spcAft>
              <a:buClr>
                <a:srgbClr val="B60202"/>
              </a:buClr>
              <a:buSzPts val="4000"/>
              <a:buFont typeface="Arial"/>
              <a:buChar char="•"/>
            </a:pPr>
            <a:r>
              <a:rPr lang="en-US" sz="4000" b="1" u="sng" dirty="0">
                <a:solidFill>
                  <a:srgbClr val="B60202"/>
                </a:solidFill>
              </a:rPr>
              <a:t>A</a:t>
            </a:r>
            <a:r>
              <a:rPr lang="en-US" sz="2600" dirty="0"/>
              <a:t>sk about behavior by interviewing staff and student</a:t>
            </a:r>
            <a:endParaRPr dirty="0"/>
          </a:p>
          <a:p>
            <a:pPr marL="742950" lvl="1" indent="-285750" algn="l" rtl="0">
              <a:lnSpc>
                <a:spcPct val="90000"/>
              </a:lnSpc>
              <a:spcBef>
                <a:spcPts val="520"/>
              </a:spcBef>
              <a:spcAft>
                <a:spcPts val="0"/>
              </a:spcAft>
              <a:buClr>
                <a:schemeClr val="dk1"/>
              </a:buClr>
              <a:buSzPts val="2600"/>
              <a:buFont typeface="Arial"/>
              <a:buChar char="•"/>
            </a:pPr>
            <a:r>
              <a:rPr lang="en-US" sz="2600" dirty="0"/>
              <a:t>specify routines </a:t>
            </a:r>
            <a:r>
              <a:rPr lang="en-US" sz="2600" dirty="0">
                <a:solidFill>
                  <a:srgbClr val="A43925"/>
                </a:solidFill>
              </a:rPr>
              <a:t>where</a:t>
            </a:r>
            <a:r>
              <a:rPr lang="en-US" sz="2600" dirty="0"/>
              <a:t> &amp; </a:t>
            </a:r>
            <a:r>
              <a:rPr lang="en-US" sz="2600" dirty="0">
                <a:solidFill>
                  <a:srgbClr val="A43925"/>
                </a:solidFill>
              </a:rPr>
              <a:t>when</a:t>
            </a:r>
            <a:r>
              <a:rPr lang="en-US" sz="2600" dirty="0"/>
              <a:t> behavior occurs</a:t>
            </a:r>
            <a:endParaRPr dirty="0"/>
          </a:p>
          <a:p>
            <a:pPr marL="742950" lvl="1" indent="-285750" algn="l" rtl="0">
              <a:lnSpc>
                <a:spcPct val="90000"/>
              </a:lnSpc>
              <a:spcBef>
                <a:spcPts val="520"/>
              </a:spcBef>
              <a:spcAft>
                <a:spcPts val="0"/>
              </a:spcAft>
              <a:buClr>
                <a:schemeClr val="dk1"/>
              </a:buClr>
              <a:buSzPts val="2600"/>
              <a:buFont typeface="Arial"/>
              <a:buChar char="•"/>
            </a:pPr>
            <a:r>
              <a:rPr lang="en-US" sz="2600" dirty="0"/>
              <a:t>summarize </a:t>
            </a:r>
            <a:r>
              <a:rPr lang="en-US" sz="2600" dirty="0">
                <a:solidFill>
                  <a:srgbClr val="A43925"/>
                </a:solidFill>
              </a:rPr>
              <a:t>where</a:t>
            </a:r>
            <a:r>
              <a:rPr lang="en-US" sz="2600" dirty="0"/>
              <a:t>, </a:t>
            </a:r>
            <a:r>
              <a:rPr lang="en-US" sz="2600" dirty="0">
                <a:solidFill>
                  <a:srgbClr val="A43925"/>
                </a:solidFill>
              </a:rPr>
              <a:t>when</a:t>
            </a:r>
            <a:r>
              <a:rPr lang="en-US" sz="2600" dirty="0"/>
              <a:t>, and </a:t>
            </a:r>
            <a:r>
              <a:rPr lang="en-US" sz="2600" dirty="0">
                <a:solidFill>
                  <a:srgbClr val="A43925"/>
                </a:solidFill>
              </a:rPr>
              <a:t>why</a:t>
            </a:r>
            <a:r>
              <a:rPr lang="en-US" sz="2600" dirty="0"/>
              <a:t> behavior occurs</a:t>
            </a:r>
            <a:endParaRPr dirty="0"/>
          </a:p>
          <a:p>
            <a:pPr marL="342900" lvl="0" indent="-342900" algn="l" rtl="0">
              <a:lnSpc>
                <a:spcPct val="90000"/>
              </a:lnSpc>
              <a:spcBef>
                <a:spcPts val="800"/>
              </a:spcBef>
              <a:spcAft>
                <a:spcPts val="0"/>
              </a:spcAft>
              <a:buClr>
                <a:srgbClr val="B60202"/>
              </a:buClr>
              <a:buSzPts val="4000"/>
              <a:buFont typeface="Arial"/>
              <a:buChar char="•"/>
            </a:pPr>
            <a:r>
              <a:rPr lang="en-US" sz="4000" b="1" u="sng" dirty="0">
                <a:solidFill>
                  <a:srgbClr val="B60202"/>
                </a:solidFill>
              </a:rPr>
              <a:t>S</a:t>
            </a:r>
            <a:r>
              <a:rPr lang="en-US" sz="2600" dirty="0"/>
              <a:t>ee the behavior</a:t>
            </a:r>
            <a:endParaRPr dirty="0"/>
          </a:p>
          <a:p>
            <a:pPr marL="742950" lvl="1" indent="-285750" algn="l" rtl="0">
              <a:lnSpc>
                <a:spcPct val="90000"/>
              </a:lnSpc>
              <a:spcBef>
                <a:spcPts val="520"/>
              </a:spcBef>
              <a:spcAft>
                <a:spcPts val="0"/>
              </a:spcAft>
              <a:buClr>
                <a:srgbClr val="A43925"/>
              </a:buClr>
              <a:buSzPts val="2600"/>
              <a:buFont typeface="Arial"/>
              <a:buChar char="•"/>
            </a:pPr>
            <a:r>
              <a:rPr lang="en-US" sz="2600" dirty="0">
                <a:solidFill>
                  <a:srgbClr val="A43925"/>
                </a:solidFill>
              </a:rPr>
              <a:t>observe</a:t>
            </a:r>
            <a:r>
              <a:rPr lang="en-US" sz="2600" dirty="0"/>
              <a:t> the behavior during </a:t>
            </a:r>
            <a:r>
              <a:rPr lang="en-US" sz="2600" dirty="0">
                <a:solidFill>
                  <a:srgbClr val="A43925"/>
                </a:solidFill>
              </a:rPr>
              <a:t>routines</a:t>
            </a:r>
            <a:r>
              <a:rPr lang="en-US" sz="2600" dirty="0"/>
              <a:t> specified to verify summary from interviews</a:t>
            </a:r>
            <a:endParaRPr dirty="0"/>
          </a:p>
          <a:p>
            <a:pPr marL="342900" lvl="0" indent="-342900" algn="l" rtl="0">
              <a:lnSpc>
                <a:spcPct val="90000"/>
              </a:lnSpc>
              <a:spcBef>
                <a:spcPts val="800"/>
              </a:spcBef>
              <a:spcAft>
                <a:spcPts val="0"/>
              </a:spcAft>
              <a:buClr>
                <a:srgbClr val="B60202"/>
              </a:buClr>
              <a:buSzPts val="4000"/>
              <a:buFont typeface="Arial"/>
              <a:buChar char="•"/>
            </a:pPr>
            <a:r>
              <a:rPr lang="en-US" sz="4000" b="1" u="sng" dirty="0">
                <a:solidFill>
                  <a:srgbClr val="B60202"/>
                </a:solidFill>
              </a:rPr>
              <a:t>H</a:t>
            </a:r>
            <a:r>
              <a:rPr lang="en-US" sz="2600" dirty="0"/>
              <a:t>ypothesize</a:t>
            </a:r>
            <a:endParaRPr dirty="0"/>
          </a:p>
          <a:p>
            <a:pPr marL="742950" lvl="1" indent="-285750" algn="l" rtl="0">
              <a:lnSpc>
                <a:spcPct val="90000"/>
              </a:lnSpc>
              <a:spcBef>
                <a:spcPts val="520"/>
              </a:spcBef>
              <a:spcAft>
                <a:spcPts val="0"/>
              </a:spcAft>
              <a:buClr>
                <a:schemeClr val="dk1"/>
              </a:buClr>
              <a:buSzPts val="2600"/>
              <a:buFont typeface="Arial"/>
              <a:buChar char="•"/>
            </a:pPr>
            <a:r>
              <a:rPr lang="en-US" sz="2600" dirty="0"/>
              <a:t>a final summary of </a:t>
            </a:r>
            <a:r>
              <a:rPr lang="en-US" sz="2600" dirty="0">
                <a:solidFill>
                  <a:srgbClr val="B60202"/>
                </a:solidFill>
              </a:rPr>
              <a:t>where</a:t>
            </a:r>
            <a:r>
              <a:rPr lang="en-US" sz="2600" dirty="0"/>
              <a:t>, </a:t>
            </a:r>
            <a:r>
              <a:rPr lang="en-US" sz="2600" dirty="0">
                <a:solidFill>
                  <a:srgbClr val="B60202"/>
                </a:solidFill>
              </a:rPr>
              <a:t>when</a:t>
            </a:r>
            <a:r>
              <a:rPr lang="en-US" sz="2600" dirty="0"/>
              <a:t>, and </a:t>
            </a:r>
            <a:r>
              <a:rPr lang="en-US" sz="2600" dirty="0">
                <a:solidFill>
                  <a:srgbClr val="B60202"/>
                </a:solidFill>
              </a:rPr>
              <a:t>why</a:t>
            </a:r>
            <a:r>
              <a:rPr lang="en-US" sz="2600" dirty="0"/>
              <a:t> behaviors occur</a:t>
            </a:r>
            <a:endParaRPr dirty="0"/>
          </a:p>
        </p:txBody>
      </p:sp>
      <p:cxnSp>
        <p:nvCxnSpPr>
          <p:cNvPr id="174" name="Google Shape;174;p23"/>
          <p:cNvCxnSpPr/>
          <p:nvPr/>
        </p:nvCxnSpPr>
        <p:spPr>
          <a:xfrm>
            <a:off x="3279775" y="1100138"/>
            <a:ext cx="2520950" cy="0"/>
          </a:xfrm>
          <a:prstGeom prst="straightConnector1">
            <a:avLst/>
          </a:prstGeom>
          <a:noFill/>
          <a:ln w="57150" cap="flat" cmpd="sng">
            <a:solidFill>
              <a:srgbClr val="006301"/>
            </a:solidFill>
            <a:prstDash val="solid"/>
            <a:round/>
            <a:headEnd type="none" w="med" len="med"/>
            <a:tailEnd type="none" w="med" len="med"/>
          </a:ln>
          <a:effectLst>
            <a:outerShdw blurRad="40000" dist="20000" dir="5400000" rotWithShape="0">
              <a:srgbClr val="808080">
                <a:alpha val="37647"/>
              </a:srgbClr>
            </a:outerShdw>
          </a:effectLst>
        </p:spPr>
      </p:cxnSp>
      <p:sp>
        <p:nvSpPr>
          <p:cNvPr id="175" name="Google Shape;175;p2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Clr>
                <a:srgbClr val="8D8D8F"/>
              </a:buClr>
              <a:buSzPts val="1200"/>
              <a:buFont typeface="Arial"/>
              <a:buNone/>
            </a:pPr>
            <a:fld id="{00000000-1234-1234-1234-123412341234}" type="slidenum">
              <a:rPr lang="en-US" sz="1200">
                <a:solidFill>
                  <a:srgbClr val="8D8D8F"/>
                </a:solidFill>
                <a:latin typeface="Calibri"/>
                <a:ea typeface="Calibri"/>
                <a:cs typeface="Calibri"/>
                <a:sym typeface="Calibri"/>
              </a:rPr>
              <a:t>9</a:t>
            </a:fld>
            <a:endParaRPr sz="1200">
              <a:solidFill>
                <a:srgbClr val="8D8D8F"/>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Office Theme">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5046</TotalTime>
  <Words>5145</Words>
  <Application>Microsoft Office PowerPoint</Application>
  <PresentationFormat>On-screen Show (4:3)</PresentationFormat>
  <Paragraphs>1046</Paragraphs>
  <Slides>88</Slides>
  <Notes>85</Notes>
  <HiddenSlides>0</HiddenSlides>
  <MMClips>0</MMClips>
  <ScaleCrop>false</ScaleCrop>
  <HeadingPairs>
    <vt:vector size="8" baseType="variant">
      <vt:variant>
        <vt:lpstr>Fonts Used</vt:lpstr>
      </vt:variant>
      <vt:variant>
        <vt:i4>12</vt:i4>
      </vt:variant>
      <vt:variant>
        <vt:lpstr>Theme</vt:lpstr>
      </vt:variant>
      <vt:variant>
        <vt:i4>1</vt:i4>
      </vt:variant>
      <vt:variant>
        <vt:lpstr>Embedded OLE Servers</vt:lpstr>
      </vt:variant>
      <vt:variant>
        <vt:i4>1</vt:i4>
      </vt:variant>
      <vt:variant>
        <vt:lpstr>Slide Titles</vt:lpstr>
      </vt:variant>
      <vt:variant>
        <vt:i4>88</vt:i4>
      </vt:variant>
    </vt:vector>
  </HeadingPairs>
  <TitlesOfParts>
    <vt:vector size="102" baseType="lpstr">
      <vt:lpstr>Arial</vt:lpstr>
      <vt:lpstr>Book Antiqua</vt:lpstr>
      <vt:lpstr>Bookman Old Style</vt:lpstr>
      <vt:lpstr>Calibri</vt:lpstr>
      <vt:lpstr>Cambria</vt:lpstr>
      <vt:lpstr>Century Gothic</vt:lpstr>
      <vt:lpstr>Comic Sans MS</vt:lpstr>
      <vt:lpstr>Noto Sans Symbols</vt:lpstr>
      <vt:lpstr>Symbol</vt:lpstr>
      <vt:lpstr>Times</vt:lpstr>
      <vt:lpstr>Times New Roman</vt:lpstr>
      <vt:lpstr>Wingdings</vt:lpstr>
      <vt:lpstr>Office Theme</vt:lpstr>
      <vt:lpstr>Visio</vt:lpstr>
      <vt:lpstr>PowerPoint Presentation</vt:lpstr>
      <vt:lpstr>Learning Objectives</vt:lpstr>
      <vt:lpstr>Materials  https://www.pbisvermont.org/training-resources/functional-behavior-assessmentbehavior-support-plan-fbabsp/ </vt:lpstr>
      <vt:lpstr>Materials</vt:lpstr>
      <vt:lpstr>PowerPoint Presentation</vt:lpstr>
      <vt:lpstr>Consideration of Restorative Principles </vt:lpstr>
      <vt:lpstr>Consider This Continuum:  Mindset Shift </vt:lpstr>
      <vt:lpstr>Function-Based Approach</vt:lpstr>
      <vt:lpstr>D.A.S.H.</vt:lpstr>
      <vt:lpstr>The Continuum of FBA</vt:lpstr>
      <vt:lpstr>PowerPoint Presentation</vt:lpstr>
      <vt:lpstr>Vermont MTSS</vt:lpstr>
      <vt:lpstr>PowerPoint Presentation</vt:lpstr>
      <vt:lpstr>PowerPoint Presentation</vt:lpstr>
      <vt:lpstr>PowerPoint Presentation</vt:lpstr>
      <vt:lpstr>Examples: Targeted Group Interventions Based on Functions of Behavior </vt:lpstr>
      <vt:lpstr>PowerPoint Presentation</vt:lpstr>
      <vt:lpstr> Who is responsible for conducting FBA/BSPs in your school?</vt:lpstr>
      <vt:lpstr> Requesting an FBA  </vt:lpstr>
      <vt:lpstr>ACTIVITY 1:</vt:lpstr>
      <vt:lpstr>Break!</vt:lpstr>
      <vt:lpstr>D.A.S.H.</vt:lpstr>
      <vt:lpstr>Defining  and  Understanding Behavior</vt:lpstr>
      <vt:lpstr>The ABC’s of Understanding Behavior</vt:lpstr>
      <vt:lpstr>Always Start by Defining the Problem Behavior (ABC’s)</vt:lpstr>
      <vt:lpstr>Defining Observable Behaviors</vt:lpstr>
      <vt:lpstr>Examples and Non-Examples</vt:lpstr>
      <vt:lpstr>Are these observable &amp; measurable?</vt:lpstr>
      <vt:lpstr>Defining Behavior Tips:  1) “What does the behavior look like?”</vt:lpstr>
      <vt:lpstr>ACTIVITY 2:</vt:lpstr>
      <vt:lpstr>Break!</vt:lpstr>
      <vt:lpstr>D.A.S.H.</vt:lpstr>
      <vt:lpstr>Asking About When, Where, and Why the Behavior Occurs</vt:lpstr>
      <vt:lpstr>   Once you have  defined the problem behavior…  THEN: Where &amp; When does the behavior occur?  </vt:lpstr>
      <vt:lpstr>WHERE and WHEN Does  the Behavior Occur?</vt:lpstr>
      <vt:lpstr>Identifying Antecedents</vt:lpstr>
      <vt:lpstr>ACTIVITY 3:</vt:lpstr>
      <vt:lpstr>Scenario #1 </vt:lpstr>
      <vt:lpstr>Scenario #2</vt:lpstr>
      <vt:lpstr>PowerPoint Presentation</vt:lpstr>
      <vt:lpstr>Consequence: Determine What Happens     Right After the Behavior </vt:lpstr>
      <vt:lpstr>ACTIVITY 4:</vt:lpstr>
      <vt:lpstr>Scenario #1 </vt:lpstr>
      <vt:lpstr>Scenario #2 </vt:lpstr>
      <vt:lpstr>PowerPoint Presentation</vt:lpstr>
      <vt:lpstr>Functions of Behavior</vt:lpstr>
      <vt:lpstr>Why Function?</vt:lpstr>
      <vt:lpstr>Functions of Behavior: Examples</vt:lpstr>
      <vt:lpstr>PowerPoint Presentation</vt:lpstr>
      <vt:lpstr>Reminder: Examples of Targeted Group Interventions Based on Functions of Behavior </vt:lpstr>
      <vt:lpstr>Understanding FUNCTION: WHY? What maintains the behavior?</vt:lpstr>
      <vt:lpstr>What is the Function  of Jane’s Behavior?</vt:lpstr>
      <vt:lpstr>Jane’s Summary Statement</vt:lpstr>
      <vt:lpstr>ACTIVITY 5:</vt:lpstr>
      <vt:lpstr>Scenario #1</vt:lpstr>
      <vt:lpstr>Break</vt:lpstr>
      <vt:lpstr>PowerPoint Presentation</vt:lpstr>
      <vt:lpstr>Setting Events</vt:lpstr>
      <vt:lpstr>Setting Events</vt:lpstr>
      <vt:lpstr>Antecedents vs. Setting Events</vt:lpstr>
      <vt:lpstr>Common Setting Events: </vt:lpstr>
      <vt:lpstr>PowerPoint Presentation</vt:lpstr>
      <vt:lpstr>ACTIVITY 6:</vt:lpstr>
      <vt:lpstr>PowerPoint Presentation</vt:lpstr>
      <vt:lpstr>PowerPoint Presentation</vt:lpstr>
      <vt:lpstr>D.A.S.H.</vt:lpstr>
      <vt:lpstr>Seeing or observing the behavior to verify summary from interviews</vt:lpstr>
      <vt:lpstr>ABC Observation</vt:lpstr>
      <vt:lpstr>A-B-C Chart for Behavior</vt:lpstr>
      <vt:lpstr>PowerPoint Presentation</vt:lpstr>
      <vt:lpstr>PowerPoint Presentation</vt:lpstr>
      <vt:lpstr>Practice: FBA Hypothesis</vt:lpstr>
      <vt:lpstr>Practice: FBA Hypothesis</vt:lpstr>
      <vt:lpstr>PowerPoint Presentation</vt:lpstr>
      <vt:lpstr>FBA Hypothesis</vt:lpstr>
      <vt:lpstr>Break</vt:lpstr>
      <vt:lpstr>Measuring Behavior</vt:lpstr>
      <vt:lpstr>Measuring and Monitoring Goals</vt:lpstr>
      <vt:lpstr>Data-Based Goals</vt:lpstr>
      <vt:lpstr>Examples</vt:lpstr>
      <vt:lpstr>Possible Goals Language</vt:lpstr>
      <vt:lpstr>Measurement Opportunities</vt:lpstr>
      <vt:lpstr>D.A.S.H.</vt:lpstr>
      <vt:lpstr>Hypothesizing a final summary of where, when, and why behaviors occur</vt:lpstr>
      <vt:lpstr>Anatomy of an Hypothesis Statement</vt:lpstr>
      <vt:lpstr>ACTIVITY 7:</vt:lpstr>
      <vt:lpstr>Next Session:   Competing Behavior Pathway</vt:lpstr>
      <vt:lpstr>Homework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Jeremy Tretiak</cp:lastModifiedBy>
  <cp:revision>29</cp:revision>
  <dcterms:modified xsi:type="dcterms:W3CDTF">2021-11-12T00:53:00Z</dcterms:modified>
</cp:coreProperties>
</file>