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7"/>
  </p:notes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 id="298" r:id="rId15"/>
    <p:sldId id="269" r:id="rId16"/>
    <p:sldId id="270" r:id="rId17"/>
    <p:sldId id="271" r:id="rId18"/>
    <p:sldId id="272" r:id="rId19"/>
    <p:sldId id="273" r:id="rId20"/>
    <p:sldId id="299"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300"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C819BD-9409-4151-B0B9-FA5F96E7E6CD}">
  <a:tblStyle styleId="{A1C819BD-9409-4151-B0B9-FA5F96E7E6C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6" y="5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sldNum" idx="12"/>
          </p:nvPr>
        </p:nvSpPr>
        <p:spPr>
          <a:xfrm>
            <a:off x="3884613"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Times New Roman"/>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6" name="Google Shape;86;p1:notes"/>
          <p:cNvSpPr>
            <a:spLocks noGrp="1" noRot="1" noChangeAspect="1"/>
          </p:cNvSpPr>
          <p:nvPr>
            <p:ph type="sldImg" idx="2"/>
          </p:nvPr>
        </p:nvSpPr>
        <p:spPr>
          <a:xfrm>
            <a:off x="1122363" y="704850"/>
            <a:ext cx="4632325" cy="34750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7" name="Google Shape;87;p1:notes"/>
          <p:cNvSpPr txBox="1">
            <a:spLocks noGrp="1"/>
          </p:cNvSpPr>
          <p:nvPr>
            <p:ph type="body" idx="1"/>
          </p:nvPr>
        </p:nvSpPr>
        <p:spPr>
          <a:xfrm>
            <a:off x="915988" y="4421188"/>
            <a:ext cx="5027612" cy="4171950"/>
          </a:xfrm>
          <a:prstGeom prst="rect">
            <a:avLst/>
          </a:prstGeom>
          <a:noFill/>
          <a:ln>
            <a:noFill/>
          </a:ln>
        </p:spPr>
        <p:txBody>
          <a:bodyPr spcFirstLastPara="1" wrap="square" lIns="100275" tIns="50125" rIns="100275" bIns="50125" anchor="t" anchorCtr="0">
            <a:noAutofit/>
          </a:bodyPr>
          <a:lstStyle/>
          <a:p>
            <a:pPr marL="0" marR="0" lvl="0" indent="0" algn="l" rtl="0">
              <a:lnSpc>
                <a:spcPct val="100000"/>
              </a:lnSpc>
              <a:spcBef>
                <a:spcPts val="0"/>
              </a:spcBef>
              <a:spcAft>
                <a:spcPts val="0"/>
              </a:spcAft>
              <a:buClr>
                <a:schemeClr val="dk1"/>
              </a:buClr>
              <a:buSzPts val="1200"/>
              <a:buFont typeface="Times New Roman"/>
              <a:buNone/>
            </a:pPr>
            <a:r>
              <a:rPr lang="en-US" sz="1200" b="0" i="0" u="none" strike="noStrike" cap="none">
                <a:solidFill>
                  <a:schemeClr val="dk1"/>
                </a:solidFill>
                <a:latin typeface="Times New Roman"/>
                <a:ea typeface="Times New Roman"/>
                <a:cs typeface="Times New Roman"/>
                <a:sym typeface="Times New Roman"/>
              </a:rPr>
              <a:t>Please make sure you have copies of the materials so you and your team can familiarize yourself with them.</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a:t>
            </a:fld>
            <a:endParaRPr sz="1200">
              <a:solidFill>
                <a:schemeClr val="dk1"/>
              </a:solidFill>
              <a:latin typeface="Calibri"/>
              <a:ea typeface="Calibri"/>
              <a:cs typeface="Calibri"/>
              <a:sym typeface="Calibri"/>
            </a:endParaRPr>
          </a:p>
        </p:txBody>
      </p:sp>
      <p:sp>
        <p:nvSpPr>
          <p:cNvPr id="161" name="Google Shape;16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2" name="Google Shape;162;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9" name="Google Shape;169;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170" name="Google Shape;170;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8" name="Google Shape;178;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179" name="Google Shape;179;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a:t>
            </a:fld>
            <a:endParaRPr sz="120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5" name="Google Shape;185;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186" name="Google Shape;186;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a:t>
            </a:fld>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93" name="Google Shape;193;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Ask if ODRs have a place to ask what function of behavior may have been</a:t>
            </a:r>
            <a:endParaRPr/>
          </a:p>
        </p:txBody>
      </p:sp>
      <p:sp>
        <p:nvSpPr>
          <p:cNvPr id="194" name="Google Shape;194;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a:t>
            </a:fld>
            <a:endParaRPr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08" name="Google Shape;208;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209" name="Google Shape;20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16</a:t>
            </a:fld>
            <a:endParaRPr sz="1200">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17</a:t>
            </a:fld>
            <a:endParaRPr sz="1200">
              <a:solidFill>
                <a:schemeClr val="dk1"/>
              </a:solidFill>
              <a:latin typeface="Calibri"/>
              <a:ea typeface="Calibri"/>
              <a:cs typeface="Calibri"/>
              <a:sym typeface="Calibri"/>
            </a:endParaRPr>
          </a:p>
        </p:txBody>
      </p:sp>
      <p:sp>
        <p:nvSpPr>
          <p:cNvPr id="223" name="Google Shape;223;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24" name="Google Shape;224;p1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atin typeface="Arial"/>
                <a:ea typeface="Arial"/>
                <a:cs typeface="Arial"/>
                <a:sym typeface="Arial"/>
              </a:rPr>
              <a:t>Amy</a:t>
            </a:r>
            <a:endParaRPr/>
          </a:p>
          <a:p>
            <a:pPr marL="0" lvl="0" indent="0" algn="l" rtl="0">
              <a:spcBef>
                <a:spcPts val="0"/>
              </a:spcBef>
              <a:spcAft>
                <a:spcPts val="0"/>
              </a:spcAft>
              <a:buNone/>
            </a:pPr>
            <a:r>
              <a:rPr lang="en-US">
                <a:latin typeface="Arial"/>
                <a:ea typeface="Arial"/>
                <a:cs typeface="Arial"/>
                <a:sym typeface="Arial"/>
              </a:rPr>
              <a:t>This further shows which types of interventions are useful based on the motivation of behavior.</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32" name="Google Shape;232;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Emphasize that the only difference b/w simple &amp; complex FBA is the depth, but both can be completed by school staff at any level of your PBIS interventions. Should be completed by school staff who have the most intimate understanding of the student, school resources, community, school culture, and the person who will be implementing the plan. </a:t>
            </a:r>
            <a:endParaRPr/>
          </a:p>
        </p:txBody>
      </p:sp>
      <p:sp>
        <p:nvSpPr>
          <p:cNvPr id="233" name="Google Shape;233;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18</a:t>
            </a:fld>
            <a:endParaRPr sz="120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47" name="Google Shape;247;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change language in red arrow: Ensure there is a place on the ODR to determine possible motivation of behavior</a:t>
            </a:r>
            <a:endParaRPr/>
          </a:p>
        </p:txBody>
      </p:sp>
      <p:sp>
        <p:nvSpPr>
          <p:cNvPr id="248" name="Google Shape;248;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19</a:t>
            </a:fld>
            <a:endParaRPr sz="1200">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67" name="Google Shape;267;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Discuss as a group </a:t>
            </a:r>
            <a:endParaRPr/>
          </a:p>
        </p:txBody>
      </p:sp>
      <p:sp>
        <p:nvSpPr>
          <p:cNvPr id="268" name="Google Shape;268;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21</a:t>
            </a:fld>
            <a:endParaRPr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75" name="Google Shape;275;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Focus on system again and assessment team</a:t>
            </a:r>
            <a:endParaRPr/>
          </a:p>
        </p:txBody>
      </p:sp>
      <p:sp>
        <p:nvSpPr>
          <p:cNvPr id="276" name="Google Shape;276;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22</a:t>
            </a:fld>
            <a:endParaRPr sz="1200">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83" name="Google Shape;283;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284" name="Google Shape;284;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23</a:t>
            </a:fld>
            <a:endParaRPr sz="120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91" name="Google Shape;291;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292" name="Google Shape;292;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24</a:t>
            </a:fld>
            <a:endParaRPr sz="120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1" name="Google Shape;301;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02" name="Google Shape;302;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25</a:t>
            </a:fld>
            <a:endParaRPr sz="120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8" name="Google Shape;308;p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09" name="Google Shape;309;p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26</a:t>
            </a:fld>
            <a:endParaRPr sz="120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5: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16" name="Google Shape;316;p25: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r>
              <a:rPr lang="en-US">
                <a:solidFill>
                  <a:srgbClr val="B60202"/>
                </a:solidFill>
              </a:rPr>
              <a:t>Cortney</a:t>
            </a:r>
            <a:endParaRPr/>
          </a:p>
          <a:p>
            <a:pPr marL="0" lvl="0" indent="0" algn="l" rtl="0">
              <a:spcBef>
                <a:spcPts val="0"/>
              </a:spcBef>
              <a:spcAft>
                <a:spcPts val="0"/>
              </a:spcAft>
              <a:buNone/>
            </a:pPr>
            <a:endParaRPr b="1">
              <a:solidFill>
                <a:srgbClr val="B60202"/>
              </a:solidFill>
            </a:endParaRPr>
          </a:p>
          <a:p>
            <a:pPr marL="0" lvl="0" indent="0" algn="l" rtl="0">
              <a:spcBef>
                <a:spcPts val="0"/>
              </a:spcBef>
              <a:spcAft>
                <a:spcPts val="0"/>
              </a:spcAft>
              <a:buNone/>
            </a:pPr>
            <a:r>
              <a:rPr lang="en-US" b="1">
                <a:solidFill>
                  <a:srgbClr val="B60202"/>
                </a:solidFill>
              </a:rPr>
              <a:t>A  =  Antecedent</a:t>
            </a:r>
            <a:endParaRPr/>
          </a:p>
          <a:p>
            <a:pPr marL="0" lvl="0" indent="0" algn="l" rtl="0">
              <a:spcBef>
                <a:spcPts val="0"/>
              </a:spcBef>
              <a:spcAft>
                <a:spcPts val="0"/>
              </a:spcAft>
              <a:buNone/>
            </a:pPr>
            <a:r>
              <a:rPr lang="en-US"/>
              <a:t>		Find out the events that occur right before the behavior.  </a:t>
            </a:r>
            <a:r>
              <a:rPr lang="en-US">
                <a:solidFill>
                  <a:srgbClr val="B60202"/>
                </a:solidFill>
              </a:rPr>
              <a:t>When and Where?</a:t>
            </a:r>
            <a:endParaRPr/>
          </a:p>
          <a:p>
            <a:pPr marL="0" lvl="0" indent="0" algn="l" rtl="0">
              <a:spcBef>
                <a:spcPts val="0"/>
              </a:spcBef>
              <a:spcAft>
                <a:spcPts val="0"/>
              </a:spcAft>
              <a:buNone/>
            </a:pPr>
            <a:endParaRPr sz="800">
              <a:solidFill>
                <a:srgbClr val="B60202"/>
              </a:solidFill>
            </a:endParaRPr>
          </a:p>
          <a:p>
            <a:pPr marL="0" lvl="0" indent="0" algn="l" rtl="0">
              <a:spcBef>
                <a:spcPts val="0"/>
              </a:spcBef>
              <a:spcAft>
                <a:spcPts val="0"/>
              </a:spcAft>
              <a:buNone/>
            </a:pPr>
            <a:r>
              <a:rPr lang="en-US" b="1">
                <a:solidFill>
                  <a:srgbClr val="B60202"/>
                </a:solidFill>
              </a:rPr>
              <a:t>B  =  Behavior</a:t>
            </a:r>
            <a:endParaRPr/>
          </a:p>
          <a:p>
            <a:pPr marL="0" lvl="0" indent="0" algn="l" rtl="0">
              <a:spcBef>
                <a:spcPts val="0"/>
              </a:spcBef>
              <a:spcAft>
                <a:spcPts val="0"/>
              </a:spcAft>
              <a:buNone/>
            </a:pPr>
            <a:r>
              <a:rPr lang="en-US"/>
              <a:t>		Find out </a:t>
            </a:r>
            <a:r>
              <a:rPr lang="en-US">
                <a:solidFill>
                  <a:srgbClr val="B60202"/>
                </a:solidFill>
              </a:rPr>
              <a:t>What</a:t>
            </a:r>
            <a:r>
              <a:rPr lang="en-US"/>
              <a:t> is the observable problem behavior</a:t>
            </a:r>
            <a:endParaRPr/>
          </a:p>
          <a:p>
            <a:pPr marL="0" lvl="0" indent="0" algn="l" rtl="0">
              <a:spcBef>
                <a:spcPts val="0"/>
              </a:spcBef>
              <a:spcAft>
                <a:spcPts val="0"/>
              </a:spcAft>
              <a:buNone/>
            </a:pPr>
            <a:endParaRPr sz="800"/>
          </a:p>
          <a:p>
            <a:pPr marL="0" lvl="0" indent="0" algn="l" rtl="0">
              <a:spcBef>
                <a:spcPts val="0"/>
              </a:spcBef>
              <a:spcAft>
                <a:spcPts val="0"/>
              </a:spcAft>
              <a:buNone/>
            </a:pPr>
            <a:r>
              <a:rPr lang="en-US" b="1">
                <a:solidFill>
                  <a:srgbClr val="B60202"/>
                </a:solidFill>
              </a:rPr>
              <a:t>C  =  Consequence</a:t>
            </a:r>
            <a:endParaRPr/>
          </a:p>
          <a:p>
            <a:pPr marL="0" lvl="0" indent="0" algn="l" rtl="0">
              <a:spcBef>
                <a:spcPts val="0"/>
              </a:spcBef>
              <a:spcAft>
                <a:spcPts val="0"/>
              </a:spcAft>
              <a:buNone/>
            </a:pPr>
            <a:r>
              <a:rPr lang="en-US" b="1">
                <a:solidFill>
                  <a:srgbClr val="B60202"/>
                </a:solidFill>
              </a:rPr>
              <a:t>		</a:t>
            </a:r>
            <a:r>
              <a:rPr lang="en-US"/>
              <a:t>Find out what happens after the behavior occurs.  </a:t>
            </a:r>
            <a:r>
              <a:rPr lang="en-US">
                <a:solidFill>
                  <a:srgbClr val="B60202"/>
                </a:solidFill>
              </a:rPr>
              <a:t>Why?</a:t>
            </a:r>
            <a:endParaRPr b="1">
              <a:solidFill>
                <a:srgbClr val="B60202"/>
              </a:solidFill>
            </a:endParaRPr>
          </a:p>
          <a:p>
            <a:pPr marL="0" lvl="0" indent="0" algn="l" rtl="0">
              <a:spcBef>
                <a:spcPts val="0"/>
              </a:spcBef>
              <a:spcAft>
                <a:spcPts val="0"/>
              </a:spcAft>
              <a:buNone/>
            </a:pPr>
            <a:endParaRPr/>
          </a:p>
        </p:txBody>
      </p:sp>
      <p:sp>
        <p:nvSpPr>
          <p:cNvPr id="317" name="Google Shape;317;p25: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27</a:t>
            </a:fld>
            <a:endParaRPr sz="1200">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0" name="Google Shape;330;p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31" name="Google Shape;331;p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28</a:t>
            </a:fld>
            <a:endParaRPr sz="120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8" name="Google Shape;338;p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39" name="Google Shape;339;p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29</a:t>
            </a:fld>
            <a:endParaRPr sz="1200">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46" name="Google Shape;346;p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47" name="Google Shape;347;p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30</a:t>
            </a:fld>
            <a:endParaRPr sz="1200">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4" name="Google Shape;354;p2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 name="Google Shape;10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110" name="Google Shape;11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63" name="Google Shape;363;p3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364" name="Google Shape;364;p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32</a:t>
            </a:fld>
            <a:endParaRPr sz="1200">
              <a:solidFill>
                <a:schemeClr val="dk1"/>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71" name="Google Shape;371;p3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372" name="Google Shape;372;p3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34</a:t>
            </a:fld>
            <a:endParaRPr sz="1200">
              <a:solidFill>
                <a:schemeClr val="dk1"/>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1" name="Google Shape;381;p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382" name="Google Shape;382;p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35</a:t>
            </a:fld>
            <a:endParaRPr sz="1200">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33: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8" name="Google Shape;388;p33: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r>
              <a:rPr lang="en-US" b="1">
                <a:solidFill>
                  <a:srgbClr val="B60202"/>
                </a:solidFill>
              </a:rPr>
              <a:t>Amy</a:t>
            </a:r>
            <a:endParaRPr/>
          </a:p>
          <a:p>
            <a:pPr marL="0" lvl="0" indent="0" algn="l" rtl="0">
              <a:spcBef>
                <a:spcPts val="0"/>
              </a:spcBef>
              <a:spcAft>
                <a:spcPts val="0"/>
              </a:spcAft>
              <a:buNone/>
            </a:pPr>
            <a:r>
              <a:rPr lang="en-US" b="1">
                <a:solidFill>
                  <a:srgbClr val="B60202"/>
                </a:solidFill>
              </a:rPr>
              <a:t>A  =  Antecedent</a:t>
            </a:r>
            <a:endParaRPr/>
          </a:p>
          <a:p>
            <a:pPr marL="0" lvl="0" indent="0" algn="l" rtl="0">
              <a:spcBef>
                <a:spcPts val="0"/>
              </a:spcBef>
              <a:spcAft>
                <a:spcPts val="0"/>
              </a:spcAft>
              <a:buNone/>
            </a:pPr>
            <a:r>
              <a:rPr lang="en-US"/>
              <a:t>		Find out the events that occur right before the behavior.  </a:t>
            </a:r>
            <a:r>
              <a:rPr lang="en-US">
                <a:solidFill>
                  <a:srgbClr val="B60202"/>
                </a:solidFill>
              </a:rPr>
              <a:t>When and Where?</a:t>
            </a:r>
            <a:endParaRPr/>
          </a:p>
          <a:p>
            <a:pPr marL="0" lvl="0" indent="0" algn="l" rtl="0">
              <a:spcBef>
                <a:spcPts val="0"/>
              </a:spcBef>
              <a:spcAft>
                <a:spcPts val="0"/>
              </a:spcAft>
              <a:buNone/>
            </a:pPr>
            <a:endParaRPr sz="800">
              <a:solidFill>
                <a:srgbClr val="B60202"/>
              </a:solidFill>
            </a:endParaRPr>
          </a:p>
          <a:p>
            <a:pPr marL="0" lvl="0" indent="0" algn="l" rtl="0">
              <a:spcBef>
                <a:spcPts val="0"/>
              </a:spcBef>
              <a:spcAft>
                <a:spcPts val="0"/>
              </a:spcAft>
              <a:buNone/>
            </a:pPr>
            <a:r>
              <a:rPr lang="en-US" b="1">
                <a:solidFill>
                  <a:srgbClr val="B60202"/>
                </a:solidFill>
              </a:rPr>
              <a:t>B  =  Behavior</a:t>
            </a:r>
            <a:endParaRPr/>
          </a:p>
          <a:p>
            <a:pPr marL="0" lvl="0" indent="0" algn="l" rtl="0">
              <a:spcBef>
                <a:spcPts val="0"/>
              </a:spcBef>
              <a:spcAft>
                <a:spcPts val="0"/>
              </a:spcAft>
              <a:buNone/>
            </a:pPr>
            <a:r>
              <a:rPr lang="en-US"/>
              <a:t>		Find out </a:t>
            </a:r>
            <a:r>
              <a:rPr lang="en-US">
                <a:solidFill>
                  <a:srgbClr val="B60202"/>
                </a:solidFill>
              </a:rPr>
              <a:t>What</a:t>
            </a:r>
            <a:r>
              <a:rPr lang="en-US"/>
              <a:t> is the observable problem behavior</a:t>
            </a:r>
            <a:endParaRPr/>
          </a:p>
          <a:p>
            <a:pPr marL="0" lvl="0" indent="0" algn="l" rtl="0">
              <a:spcBef>
                <a:spcPts val="0"/>
              </a:spcBef>
              <a:spcAft>
                <a:spcPts val="0"/>
              </a:spcAft>
              <a:buNone/>
            </a:pPr>
            <a:endParaRPr sz="800"/>
          </a:p>
          <a:p>
            <a:pPr marL="0" lvl="0" indent="0" algn="l" rtl="0">
              <a:spcBef>
                <a:spcPts val="0"/>
              </a:spcBef>
              <a:spcAft>
                <a:spcPts val="0"/>
              </a:spcAft>
              <a:buNone/>
            </a:pPr>
            <a:r>
              <a:rPr lang="en-US" b="1">
                <a:solidFill>
                  <a:srgbClr val="B60202"/>
                </a:solidFill>
              </a:rPr>
              <a:t>C  =  Consequence</a:t>
            </a:r>
            <a:endParaRPr/>
          </a:p>
          <a:p>
            <a:pPr marL="0" lvl="0" indent="0" algn="l" rtl="0">
              <a:spcBef>
                <a:spcPts val="0"/>
              </a:spcBef>
              <a:spcAft>
                <a:spcPts val="0"/>
              </a:spcAft>
              <a:buNone/>
            </a:pPr>
            <a:r>
              <a:rPr lang="en-US" b="1">
                <a:solidFill>
                  <a:srgbClr val="B60202"/>
                </a:solidFill>
              </a:rPr>
              <a:t>		</a:t>
            </a:r>
            <a:r>
              <a:rPr lang="en-US"/>
              <a:t>Find out what happens after the behavior occurs.  </a:t>
            </a:r>
            <a:r>
              <a:rPr lang="en-US">
                <a:solidFill>
                  <a:srgbClr val="B60202"/>
                </a:solidFill>
              </a:rPr>
              <a:t>Why?</a:t>
            </a:r>
            <a:endParaRPr b="1">
              <a:solidFill>
                <a:srgbClr val="B60202"/>
              </a:solidFill>
            </a:endParaRPr>
          </a:p>
          <a:p>
            <a:pPr marL="0" lvl="0" indent="0" algn="l" rtl="0">
              <a:spcBef>
                <a:spcPts val="0"/>
              </a:spcBef>
              <a:spcAft>
                <a:spcPts val="0"/>
              </a:spcAft>
              <a:buNone/>
            </a:pPr>
            <a:endParaRPr/>
          </a:p>
        </p:txBody>
      </p:sp>
      <p:sp>
        <p:nvSpPr>
          <p:cNvPr id="389" name="Google Shape;389;p33: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36</a:t>
            </a:fld>
            <a:endParaRPr sz="1200">
              <a:solidFill>
                <a:schemeClr val="dk1"/>
              </a:solidFill>
              <a:latin typeface="Calibri"/>
              <a:ea typeface="Calibri"/>
              <a:cs typeface="Calibri"/>
              <a:sym typeface="Calibri"/>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02" name="Google Shape;402;p3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403" name="Google Shape;403;p3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37</a:t>
            </a:fld>
            <a:endParaRPr sz="1200">
              <a:solidFill>
                <a:schemeClr val="dk1"/>
              </a:solidFill>
              <a:latin typeface="Calibri"/>
              <a:ea typeface="Calibri"/>
              <a:cs typeface="Calibri"/>
              <a:sym typeface="Calibri"/>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10" name="Google Shape;410;p3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17" name="Google Shape;417;p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418" name="Google Shape;418;p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39</a:t>
            </a:fld>
            <a:endParaRPr sz="1200">
              <a:solidFill>
                <a:schemeClr val="dk1"/>
              </a:solidFill>
              <a:latin typeface="Calibri"/>
              <a:ea typeface="Calibri"/>
              <a:cs typeface="Calibri"/>
              <a:sym typeface="Calibri"/>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5" name="Google Shape;425;p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426" name="Google Shape;426;p37:notes"/>
          <p:cNvSpPr txBox="1"/>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40</a:t>
            </a:fld>
            <a:endParaRPr sz="1200">
              <a:solidFill>
                <a:schemeClr val="dk1"/>
              </a:solidFill>
              <a:latin typeface="Calibri"/>
              <a:ea typeface="Calibri"/>
              <a:cs typeface="Calibri"/>
              <a:sym typeface="Calibri"/>
            </a:endParaRPr>
          </a:p>
        </p:txBody>
      </p:sp>
      <p:sp>
        <p:nvSpPr>
          <p:cNvPr id="427" name="Google Shape;427;p37:notes"/>
          <p:cNvSpPr txBox="1"/>
          <p:nvPr/>
        </p:nvSpPr>
        <p:spPr>
          <a:xfrm>
            <a:off x="3884613" y="0"/>
            <a:ext cx="2971800" cy="4572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1200">
              <a:solidFill>
                <a:schemeClr val="dk1"/>
              </a:solidFill>
              <a:latin typeface="Calibri"/>
              <a:ea typeface="Calibri"/>
              <a:cs typeface="Calibri"/>
              <a:sym typeface="Calibri"/>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52" name="Google Shape;452;p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453" name="Google Shape;453;p38:notes"/>
          <p:cNvSpPr txBox="1"/>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41</a:t>
            </a:fld>
            <a:endParaRPr sz="1200">
              <a:solidFill>
                <a:schemeClr val="dk1"/>
              </a:solidFill>
              <a:latin typeface="Calibri"/>
              <a:ea typeface="Calibri"/>
              <a:cs typeface="Calibri"/>
              <a:sym typeface="Calibri"/>
            </a:endParaRPr>
          </a:p>
        </p:txBody>
      </p:sp>
      <p:sp>
        <p:nvSpPr>
          <p:cNvPr id="454" name="Google Shape;454;p38:notes"/>
          <p:cNvSpPr txBox="1"/>
          <p:nvPr/>
        </p:nvSpPr>
        <p:spPr>
          <a:xfrm>
            <a:off x="3884613" y="0"/>
            <a:ext cx="2971800" cy="4572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1200">
              <a:solidFill>
                <a:schemeClr val="dk1"/>
              </a:solidFill>
              <a:latin typeface="Calibri"/>
              <a:ea typeface="Calibri"/>
              <a:cs typeface="Calibri"/>
              <a:sym typeface="Calibri"/>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39: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74" name="Google Shape;474;p39: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r>
              <a:rPr lang="en-US"/>
              <a:t>Cortney</a:t>
            </a:r>
            <a:endParaRPr/>
          </a:p>
        </p:txBody>
      </p:sp>
      <p:sp>
        <p:nvSpPr>
          <p:cNvPr id="475" name="Google Shape;475;p39: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42</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Introduce workbook and share the F-BSP Protocol</a:t>
            </a:r>
            <a:endParaRPr/>
          </a:p>
          <a:p>
            <a:pPr marL="0" lvl="0" indent="0" algn="l" rtl="0">
              <a:spcBef>
                <a:spcPts val="0"/>
              </a:spcBef>
              <a:spcAft>
                <a:spcPts val="0"/>
              </a:spcAft>
              <a:buNone/>
            </a:pPr>
            <a:r>
              <a:rPr lang="en-US"/>
              <a:t>Amy</a:t>
            </a:r>
            <a:endParaRPr/>
          </a:p>
        </p:txBody>
      </p:sp>
      <p:sp>
        <p:nvSpPr>
          <p:cNvPr id="118" name="Google Shape;11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87" name="Google Shape;487;p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94" name="Google Shape;494;p4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495" name="Google Shape;495;p4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44</a:t>
            </a:fld>
            <a:endParaRPr sz="1200">
              <a:solidFill>
                <a:schemeClr val="dk1"/>
              </a:solidFill>
              <a:latin typeface="Calibri"/>
              <a:ea typeface="Calibri"/>
              <a:cs typeface="Calibri"/>
              <a:sym typeface="Calibri"/>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02" name="Google Shape;502;p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Cortney</a:t>
            </a:r>
            <a:endParaRPr/>
          </a:p>
        </p:txBody>
      </p:sp>
      <p:sp>
        <p:nvSpPr>
          <p:cNvPr id="503" name="Google Shape;503;p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45</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6" name="Google Shape;126;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See Handout</a:t>
            </a:r>
            <a:endParaRPr/>
          </a:p>
          <a:p>
            <a:pPr marL="0" lvl="0" indent="0" algn="l" rtl="0">
              <a:spcBef>
                <a:spcPts val="0"/>
              </a:spcBef>
              <a:spcAft>
                <a:spcPts val="0"/>
              </a:spcAft>
              <a:buNone/>
            </a:pPr>
            <a:r>
              <a:rPr lang="en-US"/>
              <a:t>Amy</a:t>
            </a:r>
            <a:endParaRPr/>
          </a:p>
        </p:txBody>
      </p:sp>
      <p:sp>
        <p:nvSpPr>
          <p:cNvPr id="127" name="Google Shape;127;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3" name="Google Shape;153;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154" name="Google Shape;154;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4" name="Google Shape;13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a:p>
            <a:pPr marL="0" lvl="0" indent="0" algn="l" rtl="0">
              <a:spcBef>
                <a:spcPts val="0"/>
              </a:spcBef>
              <a:spcAft>
                <a:spcPts val="0"/>
              </a:spcAft>
              <a:buNone/>
            </a:pPr>
            <a:r>
              <a:rPr lang="en-US"/>
              <a:t>Remind participants that it is more time efficient to use the F-BSP at a team meeting rather than having to go to each teacher individually</a:t>
            </a:r>
            <a:endParaRPr/>
          </a:p>
        </p:txBody>
      </p:sp>
      <p:sp>
        <p:nvSpPr>
          <p:cNvPr id="135" name="Google Shape;13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 name="Google Shape;141;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7" name="Google Shape;14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D8D8F"/>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D8D8F"/>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D8D8F"/>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D8D8F"/>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D8D8F"/>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D8D8F"/>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D8D8F"/>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D8D8F"/>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B8B8D"/>
              </a:buClr>
              <a:buSzPts val="3200"/>
              <a:buNone/>
              <a:defRPr>
                <a:solidFill>
                  <a:srgbClr val="8B8B8D"/>
                </a:solidFill>
              </a:defRPr>
            </a:lvl1pPr>
            <a:lvl2pPr lvl="1" algn="ctr">
              <a:spcBef>
                <a:spcPts val="560"/>
              </a:spcBef>
              <a:spcAft>
                <a:spcPts val="0"/>
              </a:spcAft>
              <a:buClr>
                <a:srgbClr val="8B8B8D"/>
              </a:buClr>
              <a:buSzPts val="2800"/>
              <a:buNone/>
              <a:defRPr>
                <a:solidFill>
                  <a:srgbClr val="8B8B8D"/>
                </a:solidFill>
              </a:defRPr>
            </a:lvl2pPr>
            <a:lvl3pPr lvl="2" algn="ctr">
              <a:spcBef>
                <a:spcPts val="480"/>
              </a:spcBef>
              <a:spcAft>
                <a:spcPts val="0"/>
              </a:spcAft>
              <a:buClr>
                <a:srgbClr val="8B8B8D"/>
              </a:buClr>
              <a:buSzPts val="2400"/>
              <a:buNone/>
              <a:defRPr>
                <a:solidFill>
                  <a:srgbClr val="8B8B8D"/>
                </a:solidFill>
              </a:defRPr>
            </a:lvl3pPr>
            <a:lvl4pPr lvl="3" algn="ctr">
              <a:spcBef>
                <a:spcPts val="400"/>
              </a:spcBef>
              <a:spcAft>
                <a:spcPts val="0"/>
              </a:spcAft>
              <a:buClr>
                <a:srgbClr val="8B8B8D"/>
              </a:buClr>
              <a:buSzPts val="2000"/>
              <a:buNone/>
              <a:defRPr>
                <a:solidFill>
                  <a:srgbClr val="8B8B8D"/>
                </a:solidFill>
              </a:defRPr>
            </a:lvl4pPr>
            <a:lvl5pPr lvl="4" algn="ctr">
              <a:spcBef>
                <a:spcPts val="400"/>
              </a:spcBef>
              <a:spcAft>
                <a:spcPts val="0"/>
              </a:spcAft>
              <a:buClr>
                <a:srgbClr val="8B8B8D"/>
              </a:buClr>
              <a:buSzPts val="2000"/>
              <a:buNone/>
              <a:defRPr>
                <a:solidFill>
                  <a:srgbClr val="8B8B8D"/>
                </a:solidFill>
              </a:defRPr>
            </a:lvl5pPr>
            <a:lvl6pPr lvl="5" algn="ctr">
              <a:spcBef>
                <a:spcPts val="400"/>
              </a:spcBef>
              <a:spcAft>
                <a:spcPts val="0"/>
              </a:spcAft>
              <a:buClr>
                <a:srgbClr val="8B8B8D"/>
              </a:buClr>
              <a:buSzPts val="2000"/>
              <a:buNone/>
              <a:defRPr>
                <a:solidFill>
                  <a:srgbClr val="8B8B8D"/>
                </a:solidFill>
              </a:defRPr>
            </a:lvl6pPr>
            <a:lvl7pPr lvl="6" algn="ctr">
              <a:spcBef>
                <a:spcPts val="400"/>
              </a:spcBef>
              <a:spcAft>
                <a:spcPts val="0"/>
              </a:spcAft>
              <a:buClr>
                <a:srgbClr val="8B8B8D"/>
              </a:buClr>
              <a:buSzPts val="2000"/>
              <a:buNone/>
              <a:defRPr>
                <a:solidFill>
                  <a:srgbClr val="8B8B8D"/>
                </a:solidFill>
              </a:defRPr>
            </a:lvl7pPr>
            <a:lvl8pPr lvl="7" algn="ctr">
              <a:spcBef>
                <a:spcPts val="400"/>
              </a:spcBef>
              <a:spcAft>
                <a:spcPts val="0"/>
              </a:spcAft>
              <a:buClr>
                <a:srgbClr val="8B8B8D"/>
              </a:buClr>
              <a:buSzPts val="2000"/>
              <a:buNone/>
              <a:defRPr>
                <a:solidFill>
                  <a:srgbClr val="8B8B8D"/>
                </a:solidFill>
              </a:defRPr>
            </a:lvl8pPr>
            <a:lvl9pPr lvl="8" algn="ctr">
              <a:spcBef>
                <a:spcPts val="400"/>
              </a:spcBef>
              <a:spcAft>
                <a:spcPts val="0"/>
              </a:spcAft>
              <a:buClr>
                <a:srgbClr val="8B8B8D"/>
              </a:buClr>
              <a:buSzPts val="2000"/>
              <a:buNone/>
              <a:defRPr>
                <a:solidFill>
                  <a:srgbClr val="8B8B8D"/>
                </a:solidFill>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0" name="Google Shape;30;p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
        <p:nvSpPr>
          <p:cNvPr id="40" name="Google Shape;40;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B8B8D"/>
              </a:buClr>
              <a:buSzPts val="2000"/>
              <a:buNone/>
              <a:defRPr sz="2000">
                <a:solidFill>
                  <a:srgbClr val="8B8B8D"/>
                </a:solidFill>
              </a:defRPr>
            </a:lvl1pPr>
            <a:lvl2pPr marL="914400" lvl="1" indent="-228600" algn="l">
              <a:spcBef>
                <a:spcPts val="360"/>
              </a:spcBef>
              <a:spcAft>
                <a:spcPts val="0"/>
              </a:spcAft>
              <a:buClr>
                <a:srgbClr val="8B8B8D"/>
              </a:buClr>
              <a:buSzPts val="1800"/>
              <a:buNone/>
              <a:defRPr sz="1800">
                <a:solidFill>
                  <a:srgbClr val="8B8B8D"/>
                </a:solidFill>
              </a:defRPr>
            </a:lvl2pPr>
            <a:lvl3pPr marL="1371600" lvl="2" indent="-228600" algn="l">
              <a:spcBef>
                <a:spcPts val="320"/>
              </a:spcBef>
              <a:spcAft>
                <a:spcPts val="0"/>
              </a:spcAft>
              <a:buClr>
                <a:srgbClr val="8B8B8D"/>
              </a:buClr>
              <a:buSzPts val="1600"/>
              <a:buNone/>
              <a:defRPr sz="1600">
                <a:solidFill>
                  <a:srgbClr val="8B8B8D"/>
                </a:solidFill>
              </a:defRPr>
            </a:lvl3pPr>
            <a:lvl4pPr marL="1828800" lvl="3" indent="-228600" algn="l">
              <a:spcBef>
                <a:spcPts val="280"/>
              </a:spcBef>
              <a:spcAft>
                <a:spcPts val="0"/>
              </a:spcAft>
              <a:buClr>
                <a:srgbClr val="8B8B8D"/>
              </a:buClr>
              <a:buSzPts val="1400"/>
              <a:buNone/>
              <a:defRPr sz="1400">
                <a:solidFill>
                  <a:srgbClr val="8B8B8D"/>
                </a:solidFill>
              </a:defRPr>
            </a:lvl4pPr>
            <a:lvl5pPr marL="2286000" lvl="4" indent="-228600" algn="l">
              <a:spcBef>
                <a:spcPts val="280"/>
              </a:spcBef>
              <a:spcAft>
                <a:spcPts val="0"/>
              </a:spcAft>
              <a:buClr>
                <a:srgbClr val="8B8B8D"/>
              </a:buClr>
              <a:buSzPts val="1400"/>
              <a:buNone/>
              <a:defRPr sz="1400">
                <a:solidFill>
                  <a:srgbClr val="8B8B8D"/>
                </a:solidFill>
              </a:defRPr>
            </a:lvl5pPr>
            <a:lvl6pPr marL="2743200" lvl="5" indent="-228600" algn="l">
              <a:spcBef>
                <a:spcPts val="280"/>
              </a:spcBef>
              <a:spcAft>
                <a:spcPts val="0"/>
              </a:spcAft>
              <a:buClr>
                <a:srgbClr val="8B8B8D"/>
              </a:buClr>
              <a:buSzPts val="1400"/>
              <a:buNone/>
              <a:defRPr sz="1400">
                <a:solidFill>
                  <a:srgbClr val="8B8B8D"/>
                </a:solidFill>
              </a:defRPr>
            </a:lvl6pPr>
            <a:lvl7pPr marL="3200400" lvl="6" indent="-228600" algn="l">
              <a:spcBef>
                <a:spcPts val="280"/>
              </a:spcBef>
              <a:spcAft>
                <a:spcPts val="0"/>
              </a:spcAft>
              <a:buClr>
                <a:srgbClr val="8B8B8D"/>
              </a:buClr>
              <a:buSzPts val="1400"/>
              <a:buNone/>
              <a:defRPr sz="1400">
                <a:solidFill>
                  <a:srgbClr val="8B8B8D"/>
                </a:solidFill>
              </a:defRPr>
            </a:lvl7pPr>
            <a:lvl8pPr marL="3657600" lvl="7" indent="-228600" algn="l">
              <a:spcBef>
                <a:spcPts val="280"/>
              </a:spcBef>
              <a:spcAft>
                <a:spcPts val="0"/>
              </a:spcAft>
              <a:buClr>
                <a:srgbClr val="8B8B8D"/>
              </a:buClr>
              <a:buSzPts val="1400"/>
              <a:buNone/>
              <a:defRPr sz="1400">
                <a:solidFill>
                  <a:srgbClr val="8B8B8D"/>
                </a:solidFill>
              </a:defRPr>
            </a:lvl8pPr>
            <a:lvl9pPr marL="4114800" lvl="8" indent="-228600" algn="l">
              <a:spcBef>
                <a:spcPts val="280"/>
              </a:spcBef>
              <a:spcAft>
                <a:spcPts val="0"/>
              </a:spcAft>
              <a:buClr>
                <a:srgbClr val="8B8B8D"/>
              </a:buClr>
              <a:buSzPts val="1400"/>
              <a:buNone/>
              <a:defRPr sz="1400">
                <a:solidFill>
                  <a:srgbClr val="8B8B8D"/>
                </a:solidFill>
              </a:defRPr>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2" name="Google Shape;52;p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3" name="Google Shape;53;p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4" name="Google Shape;54;p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D8D8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D8D8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D8D8F"/>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D8D8F"/>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D8D8F"/>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D8D8F"/>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D8D8F"/>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D8D8F"/>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D8D8F"/>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D8D8F"/>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bisvermont.org/training-resources/functional-behavior-assessmentbehavior-support-plan-fbabsp/"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nne.dubie@uvm.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bisvermont.org/training-resources/functional-behavior-assessmentbehavior-support-plan-fbabsp/"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pbisvermont.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hkKOqij_Tdw"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body" idx="1"/>
          </p:nvPr>
        </p:nvSpPr>
        <p:spPr>
          <a:xfrm>
            <a:off x="1428750" y="1143000"/>
            <a:ext cx="6229350" cy="3943350"/>
          </a:xfrm>
          <a:prstGeom prst="rect">
            <a:avLst/>
          </a:prstGeom>
          <a:noFill/>
          <a:ln>
            <a:noFill/>
          </a:ln>
        </p:spPr>
        <p:txBody>
          <a:bodyPr spcFirstLastPara="1" wrap="square" lIns="69050" tIns="34525" rIns="69050" bIns="34525" anchor="t" anchorCtr="0">
            <a:noAutofit/>
          </a:bodyPr>
          <a:lstStyle/>
          <a:p>
            <a:pPr marL="342900" marR="0" lvl="0" indent="-342900" algn="ctr" rtl="0">
              <a:lnSpc>
                <a:spcPct val="100000"/>
              </a:lnSpc>
              <a:spcBef>
                <a:spcPts val="0"/>
              </a:spcBef>
              <a:spcAft>
                <a:spcPts val="0"/>
              </a:spcAft>
              <a:buClr>
                <a:srgbClr val="B60202"/>
              </a:buClr>
              <a:buSzPts val="2400"/>
              <a:buFont typeface="Arial"/>
              <a:buNone/>
            </a:pPr>
            <a:r>
              <a:rPr lang="en-US" sz="2400" b="1" i="0" u="none" strike="noStrike" cap="none">
                <a:solidFill>
                  <a:srgbClr val="B60202"/>
                </a:solidFill>
                <a:latin typeface="Calibri"/>
                <a:ea typeface="Calibri"/>
                <a:cs typeface="Calibri"/>
                <a:sym typeface="Calibri"/>
              </a:rPr>
              <a:t>Using Functional Behavioral Assessment (FBA) to Develop Function-Based Behavior Support Plans (BSP)</a:t>
            </a:r>
            <a:endParaRPr/>
          </a:p>
          <a:p>
            <a:pPr marL="342900" marR="0" lvl="0" indent="-342900" algn="ctr" rtl="0">
              <a:lnSpc>
                <a:spcPct val="100000"/>
              </a:lnSpc>
              <a:spcBef>
                <a:spcPts val="800"/>
              </a:spcBef>
              <a:spcAft>
                <a:spcPts val="0"/>
              </a:spcAft>
              <a:buClr>
                <a:srgbClr val="B60202"/>
              </a:buClr>
              <a:buSzPts val="1600"/>
              <a:buFont typeface="Arial"/>
              <a:buNone/>
            </a:pPr>
            <a:r>
              <a:rPr lang="en-US" sz="1600" b="0" i="1" u="none" strike="noStrike" cap="none">
                <a:solidFill>
                  <a:srgbClr val="B60202"/>
                </a:solidFill>
                <a:latin typeface="Calibri"/>
                <a:ea typeface="Calibri"/>
                <a:cs typeface="Calibri"/>
                <a:sym typeface="Calibri"/>
              </a:rPr>
              <a:t>Adapted from Sheldon Loman and others</a:t>
            </a:r>
            <a:endParaRPr/>
          </a:p>
          <a:p>
            <a:pPr marL="342900" marR="0" lvl="0" indent="-342900" algn="ctr" rtl="0">
              <a:lnSpc>
                <a:spcPct val="100000"/>
              </a:lnSpc>
              <a:spcBef>
                <a:spcPts val="1800"/>
              </a:spcBef>
              <a:spcAft>
                <a:spcPts val="0"/>
              </a:spcAft>
              <a:buClr>
                <a:srgbClr val="292934"/>
              </a:buClr>
              <a:buSzPts val="3600"/>
              <a:buFont typeface="Arial"/>
              <a:buNone/>
            </a:pPr>
            <a:r>
              <a:rPr lang="en-US" sz="3600" b="0" i="0" u="none" strike="noStrike" cap="none">
                <a:solidFill>
                  <a:srgbClr val="292934"/>
                </a:solidFill>
                <a:latin typeface="Calibri"/>
                <a:ea typeface="Calibri"/>
                <a:cs typeface="Calibri"/>
                <a:sym typeface="Calibri"/>
              </a:rPr>
              <a:t>Day One</a:t>
            </a:r>
            <a:endParaRPr/>
          </a:p>
          <a:p>
            <a:pPr marL="0" marR="0" lvl="0" indent="0" algn="ctr" rtl="0">
              <a:lnSpc>
                <a:spcPct val="100000"/>
              </a:lnSpc>
              <a:spcBef>
                <a:spcPts val="795"/>
              </a:spcBef>
              <a:spcAft>
                <a:spcPts val="0"/>
              </a:spcAft>
              <a:buClr>
                <a:schemeClr val="dk1"/>
              </a:buClr>
              <a:buSzPts val="3975"/>
              <a:buFont typeface="Arial"/>
              <a:buNone/>
            </a:pPr>
            <a:endParaRPr sz="3975" b="1" i="1" u="none" strike="noStrike" cap="none">
              <a:solidFill>
                <a:srgbClr val="006600"/>
              </a:solidFill>
              <a:latin typeface="Calibri"/>
              <a:ea typeface="Calibri"/>
              <a:cs typeface="Calibri"/>
              <a:sym typeface="Calibri"/>
            </a:endParaRPr>
          </a:p>
        </p:txBody>
      </p:sp>
      <p:sp>
        <p:nvSpPr>
          <p:cNvPr id="90" name="Google Shape;90;p13"/>
          <p:cNvSpPr/>
          <p:nvPr/>
        </p:nvSpPr>
        <p:spPr>
          <a:xfrm>
            <a:off x="1143000" y="857250"/>
            <a:ext cx="6858000" cy="857250"/>
          </a:xfrm>
          <a:prstGeom prst="rect">
            <a:avLst/>
          </a:prstGeom>
          <a:noFill/>
          <a:ln>
            <a:noFill/>
          </a:ln>
        </p:spPr>
        <p:txBody>
          <a:bodyPr spcFirstLastPara="1" wrap="square" lIns="69050" tIns="34525" rIns="69050" bIns="34525" anchor="b" anchorCtr="0">
            <a:noAutofit/>
          </a:bodyPr>
          <a:lstStyle/>
          <a:p>
            <a:pPr marL="0" marR="0" lvl="0" indent="0" algn="l" rtl="0">
              <a:lnSpc>
                <a:spcPct val="100000"/>
              </a:lnSpc>
              <a:spcBef>
                <a:spcPts val="0"/>
              </a:spcBef>
              <a:spcAft>
                <a:spcPts val="0"/>
              </a:spcAft>
              <a:buClr>
                <a:schemeClr val="dk1"/>
              </a:buClr>
              <a:buSzPts val="3750"/>
              <a:buFont typeface="Arial"/>
              <a:buNone/>
            </a:pPr>
            <a:endParaRPr sz="3750" b="0" i="0" u="none" strike="noStrike" cap="none">
              <a:solidFill>
                <a:schemeClr val="dk1"/>
              </a:solidFill>
              <a:latin typeface="Arial"/>
              <a:ea typeface="Arial"/>
              <a:cs typeface="Arial"/>
              <a:sym typeface="Arial"/>
            </a:endParaRPr>
          </a:p>
        </p:txBody>
      </p:sp>
      <p:pic>
        <p:nvPicPr>
          <p:cNvPr id="91" name="Google Shape;91;p13"/>
          <p:cNvPicPr preferRelativeResize="0"/>
          <p:nvPr/>
        </p:nvPicPr>
        <p:blipFill rotWithShape="1">
          <a:blip r:embed="rId3">
            <a:alphaModFix/>
          </a:blip>
          <a:srcRect/>
          <a:stretch/>
        </p:blipFill>
        <p:spPr>
          <a:xfrm>
            <a:off x="3186836" y="3522773"/>
            <a:ext cx="2770328" cy="1849327"/>
          </a:xfrm>
          <a:prstGeom prst="rect">
            <a:avLst/>
          </a:prstGeom>
          <a:noFill/>
          <a:ln>
            <a:noFill/>
          </a:ln>
        </p:spPr>
      </p:pic>
      <p:sp>
        <p:nvSpPr>
          <p:cNvPr id="92" name="Google Shape;92;p13"/>
          <p:cNvSpPr/>
          <p:nvPr/>
        </p:nvSpPr>
        <p:spPr>
          <a:xfrm>
            <a:off x="316251" y="5478851"/>
            <a:ext cx="8511497" cy="141577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Presented by Lauralee </a:t>
            </a:r>
            <a:r>
              <a:rPr lang="en-US" sz="1800" b="0" i="0" u="none" strike="noStrike" cap="none" dirty="0" err="1">
                <a:solidFill>
                  <a:schemeClr val="dk1"/>
                </a:solidFill>
                <a:latin typeface="Arial"/>
                <a:ea typeface="Arial"/>
                <a:cs typeface="Arial"/>
                <a:sym typeface="Arial"/>
              </a:rPr>
              <a:t>Keach</a:t>
            </a:r>
            <a:r>
              <a:rPr lang="en-US" sz="1800" b="0" i="0" u="none" strike="noStrike" cap="none" dirty="0">
                <a:solidFill>
                  <a:schemeClr val="dk1"/>
                </a:solidFill>
                <a:latin typeface="Arial"/>
                <a:ea typeface="Arial"/>
                <a:cs typeface="Arial"/>
                <a:sym typeface="Arial"/>
              </a:rPr>
              <a:t> and Jeremy Tretiak</a:t>
            </a:r>
            <a:endParaRPr sz="18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Materials at:</a:t>
            </a:r>
            <a:endParaRPr dirty="0"/>
          </a:p>
          <a:p>
            <a:pPr marL="0" marR="0" lvl="0" indent="0" algn="ctr" rtl="0">
              <a:lnSpc>
                <a:spcPct val="100000"/>
              </a:lnSpc>
              <a:spcBef>
                <a:spcPts val="0"/>
              </a:spcBef>
              <a:spcAft>
                <a:spcPts val="0"/>
              </a:spcAft>
              <a:buClr>
                <a:schemeClr val="dk1"/>
              </a:buClr>
              <a:buSzPts val="3200"/>
              <a:buFont typeface="Arial"/>
              <a:buNone/>
            </a:pPr>
            <a:r>
              <a:rPr lang="en-US" sz="3200" b="0" i="0" u="none" strike="noStrike" cap="none" dirty="0">
                <a:solidFill>
                  <a:schemeClr val="dk1"/>
                </a:solidFill>
                <a:latin typeface="Calibri"/>
                <a:ea typeface="Calibri"/>
                <a:cs typeface="Calibri"/>
                <a:sym typeface="Calibri"/>
              </a:rPr>
              <a:t> </a:t>
            </a:r>
            <a:r>
              <a:rPr lang="en-US" sz="1400" b="0" i="0" u="sng" strike="noStrike" cap="none" dirty="0">
                <a:solidFill>
                  <a:schemeClr val="hlink"/>
                </a:solidFill>
                <a:latin typeface="Calibri"/>
                <a:ea typeface="Calibri"/>
                <a:cs typeface="Calibri"/>
                <a:sym typeface="Calibri"/>
                <a:hlinkClick r:id="rId4"/>
              </a:rPr>
              <a:t>https://www.pbisvermont.org/training-resources/functional-behavior-assessmentbehavior-support-plan-fbabsp/</a:t>
            </a:r>
            <a:endParaRPr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 </a:t>
            </a:r>
            <a:endParaRPr dirty="0"/>
          </a:p>
        </p:txBody>
      </p:sp>
      <p:sp>
        <p:nvSpPr>
          <p:cNvPr id="93" name="Google Shape;93;p13"/>
          <p:cNvSpPr txBox="1"/>
          <p:nvPr/>
        </p:nvSpPr>
        <p:spPr>
          <a:xfrm>
            <a:off x="2171699" y="223077"/>
            <a:ext cx="4401333" cy="8309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4800" b="1" i="0" u="none" strike="noStrike" cap="none">
                <a:solidFill>
                  <a:schemeClr val="dk1"/>
                </a:solidFill>
                <a:latin typeface="Calibri"/>
                <a:ea typeface="Calibri"/>
                <a:cs typeface="Calibri"/>
                <a:sym typeface="Calibri"/>
              </a:rPr>
              <a:t>Basic FBA to BSP</a:t>
            </a:r>
            <a:endParaRPr sz="4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457200" y="492125"/>
            <a:ext cx="8229600" cy="1108075"/>
          </a:xfrm>
          <a:prstGeom prst="rect">
            <a:avLst/>
          </a:prstGeom>
          <a:noFill/>
          <a:ln>
            <a:noFill/>
          </a:ln>
        </p:spPr>
        <p:txBody>
          <a:bodyPr spcFirstLastPara="1" wrap="square" lIns="0" tIns="45700" rIns="0" bIns="0" anchor="b" anchorCtr="0">
            <a:noAutofit/>
          </a:bodyPr>
          <a:lstStyle/>
          <a:p>
            <a:pPr marL="0" lvl="0" indent="0" algn="ctr" rtl="0">
              <a:spcBef>
                <a:spcPts val="0"/>
              </a:spcBef>
              <a:spcAft>
                <a:spcPts val="0"/>
              </a:spcAft>
              <a:buNone/>
            </a:pPr>
            <a:r>
              <a:rPr lang="en-US" b="1">
                <a:solidFill>
                  <a:srgbClr val="000000"/>
                </a:solidFill>
              </a:rPr>
              <a:t>Function-Based Approach</a:t>
            </a:r>
            <a:endParaRPr/>
          </a:p>
        </p:txBody>
      </p:sp>
      <p:sp>
        <p:nvSpPr>
          <p:cNvPr id="165" name="Google Shape;165;p22"/>
          <p:cNvSpPr txBox="1">
            <a:spLocks noGrp="1"/>
          </p:cNvSpPr>
          <p:nvPr>
            <p:ph type="body" idx="1"/>
          </p:nvPr>
        </p:nvSpPr>
        <p:spPr>
          <a:xfrm>
            <a:off x="457200" y="1952625"/>
            <a:ext cx="8229600" cy="4173538"/>
          </a:xfrm>
          <a:prstGeom prst="rect">
            <a:avLst/>
          </a:prstGeom>
          <a:noFill/>
          <a:ln>
            <a:noFill/>
          </a:ln>
        </p:spPr>
        <p:txBody>
          <a:bodyPr spcFirstLastPara="1" wrap="square" lIns="91425" tIns="45700" rIns="91425" bIns="45700" anchor="t" anchorCtr="0">
            <a:noAutofit/>
          </a:bodyPr>
          <a:lstStyle/>
          <a:p>
            <a:pPr marL="273050" lvl="0" indent="-273050" algn="l" rtl="0">
              <a:spcBef>
                <a:spcPts val="0"/>
              </a:spcBef>
              <a:spcAft>
                <a:spcPts val="0"/>
              </a:spcAft>
              <a:buClr>
                <a:schemeClr val="dk1"/>
              </a:buClr>
              <a:buSzPts val="3200"/>
              <a:buFont typeface="Calibri"/>
              <a:buNone/>
            </a:pPr>
            <a:r>
              <a:rPr lang="en-US" b="1"/>
              <a:t>Focuses on:</a:t>
            </a:r>
            <a:endParaRPr/>
          </a:p>
          <a:p>
            <a:pPr marL="273050" lvl="0" indent="-273050" algn="ctr" rtl="0">
              <a:spcBef>
                <a:spcPts val="640"/>
              </a:spcBef>
              <a:spcAft>
                <a:spcPts val="0"/>
              </a:spcAft>
              <a:buClr>
                <a:schemeClr val="dk1"/>
              </a:buClr>
              <a:buSzPts val="3200"/>
              <a:buFont typeface="Calibri"/>
              <a:buNone/>
            </a:pPr>
            <a:r>
              <a:rPr lang="en-US" b="1"/>
              <a:t>Changing </a:t>
            </a:r>
            <a:r>
              <a:rPr lang="en-US" b="1">
                <a:solidFill>
                  <a:srgbClr val="FF0000"/>
                </a:solidFill>
              </a:rPr>
              <a:t>environmental</a:t>
            </a:r>
            <a:r>
              <a:rPr lang="en-US" b="1"/>
              <a:t> factors</a:t>
            </a:r>
            <a:endParaRPr/>
          </a:p>
          <a:p>
            <a:pPr marL="273050" lvl="0" indent="-273050" algn="ctr" rtl="0">
              <a:spcBef>
                <a:spcPts val="640"/>
              </a:spcBef>
              <a:spcAft>
                <a:spcPts val="0"/>
              </a:spcAft>
              <a:buClr>
                <a:schemeClr val="dk1"/>
              </a:buClr>
              <a:buSzPts val="3200"/>
              <a:buFont typeface="Calibri"/>
              <a:buNone/>
            </a:pPr>
            <a:r>
              <a:rPr lang="en-US" b="1"/>
              <a:t>instead of </a:t>
            </a:r>
            <a:endParaRPr/>
          </a:p>
          <a:p>
            <a:pPr marL="273050" lvl="0" indent="-273050" algn="ctr" rtl="0">
              <a:spcBef>
                <a:spcPts val="640"/>
              </a:spcBef>
              <a:spcAft>
                <a:spcPts val="0"/>
              </a:spcAft>
              <a:buClr>
                <a:schemeClr val="dk1"/>
              </a:buClr>
              <a:buSzPts val="3200"/>
              <a:buFont typeface="Calibri"/>
              <a:buNone/>
            </a:pPr>
            <a:r>
              <a:rPr lang="en-US" b="1"/>
              <a:t>fixing the person.</a:t>
            </a:r>
            <a:endParaRPr/>
          </a:p>
          <a:p>
            <a:pPr marL="273050" lvl="0" indent="-273050" algn="ctr" rtl="0">
              <a:spcBef>
                <a:spcPts val="640"/>
              </a:spcBef>
              <a:spcAft>
                <a:spcPts val="0"/>
              </a:spcAft>
              <a:buClr>
                <a:schemeClr val="dk1"/>
              </a:buClr>
              <a:buSzPts val="3200"/>
              <a:buFont typeface="Calibri"/>
              <a:buNone/>
            </a:pPr>
            <a:endParaRPr b="1"/>
          </a:p>
          <a:p>
            <a:pPr marL="273050" lvl="0" indent="-273050" algn="ctr" rtl="0">
              <a:spcBef>
                <a:spcPts val="640"/>
              </a:spcBef>
              <a:spcAft>
                <a:spcPts val="0"/>
              </a:spcAft>
              <a:buClr>
                <a:schemeClr val="dk1"/>
              </a:buClr>
              <a:buSzPts val="3200"/>
              <a:buFont typeface="Calibri"/>
              <a:buNone/>
            </a:pPr>
            <a:r>
              <a:rPr lang="en-US" b="1"/>
              <a:t>It’s about what we as </a:t>
            </a:r>
            <a:r>
              <a:rPr lang="en-US" b="1">
                <a:solidFill>
                  <a:srgbClr val="FF0000"/>
                </a:solidFill>
              </a:rPr>
              <a:t>adults</a:t>
            </a:r>
            <a:r>
              <a:rPr lang="en-US" b="1"/>
              <a:t> will do differently!</a:t>
            </a:r>
            <a:endParaRPr/>
          </a:p>
          <a:p>
            <a:pPr marL="273050" lvl="0" indent="-69850" algn="l" rtl="0">
              <a:spcBef>
                <a:spcPts val="640"/>
              </a:spcBef>
              <a:spcAft>
                <a:spcPts val="0"/>
              </a:spcAft>
              <a:buClr>
                <a:schemeClr val="dk1"/>
              </a:buClr>
              <a:buSzPts val="3200"/>
              <a:buNone/>
            </a:pPr>
            <a:endParaRPr/>
          </a:p>
          <a:p>
            <a:pPr marL="273050" lvl="0" indent="-273050" algn="l" rtl="0">
              <a:spcBef>
                <a:spcPts val="640"/>
              </a:spcBef>
              <a:spcAft>
                <a:spcPts val="0"/>
              </a:spcAft>
              <a:buClr>
                <a:schemeClr val="dk1"/>
              </a:buClr>
              <a:buSzPts val="3200"/>
              <a:buFont typeface="Calibri"/>
              <a:buNone/>
            </a:pPr>
            <a:endParaRPr/>
          </a:p>
          <a:p>
            <a:pPr marL="273050" lvl="0" indent="-69850" algn="l" rtl="0">
              <a:spcBef>
                <a:spcPts val="640"/>
              </a:spcBef>
              <a:spcAft>
                <a:spcPts val="0"/>
              </a:spcAft>
              <a:buClr>
                <a:schemeClr val="dk1"/>
              </a:buClr>
              <a:buSzPts val="3200"/>
              <a:buNone/>
            </a:pPr>
            <a:endParaRPr/>
          </a:p>
        </p:txBody>
      </p:sp>
      <p:sp>
        <p:nvSpPr>
          <p:cNvPr id="166" name="Google Shape;166;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10</a:t>
            </a:fld>
            <a:endParaRPr sz="1200">
              <a:solidFill>
                <a:srgbClr val="8D8D8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3"/>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173" name="Google Shape;173;p23"/>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a:solidFill>
                  <a:srgbClr val="B60202"/>
                </a:solidFill>
              </a:rPr>
              <a:t>D</a:t>
            </a:r>
            <a:r>
              <a:rPr lang="en-US" sz="2600"/>
              <a:t>efine behavior in </a:t>
            </a:r>
            <a:r>
              <a:rPr lang="en-US" sz="2600">
                <a:solidFill>
                  <a:srgbClr val="A43925"/>
                </a:solidFill>
              </a:rPr>
              <a:t>observable</a:t>
            </a:r>
            <a:r>
              <a:rPr lang="en-US" sz="2600"/>
              <a:t> and </a:t>
            </a:r>
            <a:r>
              <a:rPr lang="en-US" sz="2600">
                <a:solidFill>
                  <a:srgbClr val="A43925"/>
                </a:solidFill>
              </a:rPr>
              <a:t>measurable</a:t>
            </a:r>
            <a:r>
              <a:rPr lang="en-US" sz="2600"/>
              <a:t> terms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A</a:t>
            </a:r>
            <a:r>
              <a:rPr lang="en-US" sz="2600"/>
              <a:t>sk about behavior by interviewing staff and student</a:t>
            </a:r>
            <a:endParaRPr/>
          </a:p>
          <a:p>
            <a:pPr marL="742950" lvl="1" indent="-285750" algn="l" rtl="0">
              <a:lnSpc>
                <a:spcPct val="90000"/>
              </a:lnSpc>
              <a:spcBef>
                <a:spcPts val="520"/>
              </a:spcBef>
              <a:spcAft>
                <a:spcPts val="0"/>
              </a:spcAft>
              <a:buClr>
                <a:schemeClr val="dk1"/>
              </a:buClr>
              <a:buSzPts val="2600"/>
              <a:buFont typeface="Arial"/>
              <a:buChar char="•"/>
            </a:pPr>
            <a:r>
              <a:rPr lang="en-US" sz="2600"/>
              <a:t>specify routines </a:t>
            </a:r>
            <a:r>
              <a:rPr lang="en-US" sz="2600">
                <a:solidFill>
                  <a:srgbClr val="A43925"/>
                </a:solidFill>
              </a:rPr>
              <a:t>where</a:t>
            </a:r>
            <a:r>
              <a:rPr lang="en-US" sz="2600"/>
              <a:t> &amp; </a:t>
            </a:r>
            <a:r>
              <a:rPr lang="en-US" sz="2600">
                <a:solidFill>
                  <a:srgbClr val="A43925"/>
                </a:solidFill>
              </a:rPr>
              <a:t>when</a:t>
            </a:r>
            <a:r>
              <a:rPr lang="en-US" sz="2600"/>
              <a:t> behavior occurs</a:t>
            </a:r>
            <a:endParaRPr/>
          </a:p>
          <a:p>
            <a:pPr marL="742950" lvl="1" indent="-285750" algn="l" rtl="0">
              <a:lnSpc>
                <a:spcPct val="90000"/>
              </a:lnSpc>
              <a:spcBef>
                <a:spcPts val="520"/>
              </a:spcBef>
              <a:spcAft>
                <a:spcPts val="0"/>
              </a:spcAft>
              <a:buClr>
                <a:schemeClr val="dk1"/>
              </a:buClr>
              <a:buSzPts val="2600"/>
              <a:buFont typeface="Arial"/>
              <a:buChar char="•"/>
            </a:pPr>
            <a:r>
              <a:rPr lang="en-US" sz="2600"/>
              <a:t>summarize </a:t>
            </a:r>
            <a:r>
              <a:rPr lang="en-US" sz="2600">
                <a:solidFill>
                  <a:srgbClr val="A43925"/>
                </a:solidFill>
              </a:rPr>
              <a:t>where</a:t>
            </a:r>
            <a:r>
              <a:rPr lang="en-US" sz="2600"/>
              <a:t>, </a:t>
            </a:r>
            <a:r>
              <a:rPr lang="en-US" sz="2600">
                <a:solidFill>
                  <a:srgbClr val="A43925"/>
                </a:solidFill>
              </a:rPr>
              <a:t>when</a:t>
            </a:r>
            <a:r>
              <a:rPr lang="en-US" sz="2600"/>
              <a:t>, and </a:t>
            </a:r>
            <a:r>
              <a:rPr lang="en-US" sz="2600">
                <a:solidFill>
                  <a:srgbClr val="A43925"/>
                </a:solidFill>
              </a:rPr>
              <a:t>why</a:t>
            </a:r>
            <a:r>
              <a:rPr lang="en-US" sz="2600"/>
              <a:t> behavior occurs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S</a:t>
            </a:r>
            <a:r>
              <a:rPr lang="en-US" sz="2600"/>
              <a:t>ee the behavior</a:t>
            </a:r>
            <a:endParaRPr/>
          </a:p>
          <a:p>
            <a:pPr marL="742950" lvl="1" indent="-285750" algn="l" rtl="0">
              <a:lnSpc>
                <a:spcPct val="90000"/>
              </a:lnSpc>
              <a:spcBef>
                <a:spcPts val="520"/>
              </a:spcBef>
              <a:spcAft>
                <a:spcPts val="0"/>
              </a:spcAft>
              <a:buClr>
                <a:srgbClr val="A43925"/>
              </a:buClr>
              <a:buSzPts val="2600"/>
              <a:buFont typeface="Arial"/>
              <a:buChar char="•"/>
            </a:pPr>
            <a:r>
              <a:rPr lang="en-US" sz="2600">
                <a:solidFill>
                  <a:srgbClr val="A43925"/>
                </a:solidFill>
              </a:rPr>
              <a:t>observe</a:t>
            </a:r>
            <a:r>
              <a:rPr lang="en-US" sz="2600"/>
              <a:t> the behavior during </a:t>
            </a:r>
            <a:r>
              <a:rPr lang="en-US" sz="2600">
                <a:solidFill>
                  <a:srgbClr val="A43925"/>
                </a:solidFill>
              </a:rPr>
              <a:t>routines</a:t>
            </a:r>
            <a:r>
              <a:rPr lang="en-US" sz="2600"/>
              <a:t> specified to verify summary from interviews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H</a:t>
            </a:r>
            <a:r>
              <a:rPr lang="en-US" sz="2600"/>
              <a:t>ypothesize</a:t>
            </a:r>
            <a:endParaRPr/>
          </a:p>
          <a:p>
            <a:pPr marL="742950" lvl="1" indent="-285750" algn="l" rtl="0">
              <a:lnSpc>
                <a:spcPct val="90000"/>
              </a:lnSpc>
              <a:spcBef>
                <a:spcPts val="520"/>
              </a:spcBef>
              <a:spcAft>
                <a:spcPts val="0"/>
              </a:spcAft>
              <a:buClr>
                <a:schemeClr val="dk1"/>
              </a:buClr>
              <a:buSzPts val="2600"/>
              <a:buFont typeface="Arial"/>
              <a:buChar char="•"/>
            </a:pPr>
            <a:r>
              <a:rPr lang="en-US" sz="2600"/>
              <a:t>a final summary of </a:t>
            </a:r>
            <a:r>
              <a:rPr lang="en-US" sz="2600">
                <a:solidFill>
                  <a:srgbClr val="B60202"/>
                </a:solidFill>
              </a:rPr>
              <a:t>where</a:t>
            </a:r>
            <a:r>
              <a:rPr lang="en-US" sz="2600"/>
              <a:t>, </a:t>
            </a:r>
            <a:r>
              <a:rPr lang="en-US" sz="2600">
                <a:solidFill>
                  <a:srgbClr val="B60202"/>
                </a:solidFill>
              </a:rPr>
              <a:t>when</a:t>
            </a:r>
            <a:r>
              <a:rPr lang="en-US" sz="2600"/>
              <a:t>, and </a:t>
            </a:r>
            <a:r>
              <a:rPr lang="en-US" sz="2600">
                <a:solidFill>
                  <a:srgbClr val="B60202"/>
                </a:solidFill>
              </a:rPr>
              <a:t>why</a:t>
            </a:r>
            <a:r>
              <a:rPr lang="en-US" sz="2600"/>
              <a:t> behaviors 				occur</a:t>
            </a:r>
            <a:endParaRPr/>
          </a:p>
        </p:txBody>
      </p:sp>
      <p:cxnSp>
        <p:nvCxnSpPr>
          <p:cNvPr id="174" name="Google Shape;174;p23"/>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175" name="Google Shape;175;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11</a:t>
            </a:fld>
            <a:endParaRPr sz="1200">
              <a:solidFill>
                <a:srgbClr val="8D8D8F"/>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4"/>
          <p:cNvSpPr txBox="1">
            <a:spLocks noGrp="1"/>
          </p:cNvSpPr>
          <p:nvPr>
            <p:ph type="title"/>
          </p:nvPr>
        </p:nvSpPr>
        <p:spPr>
          <a:xfrm>
            <a:off x="1638300" y="0"/>
            <a:ext cx="6172200" cy="584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The Continuum of FBA</a:t>
            </a:r>
            <a:endParaRPr/>
          </a:p>
        </p:txBody>
      </p:sp>
      <p:graphicFrame>
        <p:nvGraphicFramePr>
          <p:cNvPr id="182" name="Google Shape;182;p24"/>
          <p:cNvGraphicFramePr/>
          <p:nvPr/>
        </p:nvGraphicFramePr>
        <p:xfrm>
          <a:off x="0" y="688975"/>
          <a:ext cx="8950325" cy="6185580"/>
        </p:xfrm>
        <a:graphic>
          <a:graphicData uri="http://schemas.openxmlformats.org/drawingml/2006/table">
            <a:tbl>
              <a:tblPr>
                <a:noFill/>
                <a:tableStyleId>{A1C819BD-9409-4151-B0B9-FA5F96E7E6CD}</a:tableStyleId>
              </a:tblPr>
              <a:tblGrid>
                <a:gridCol w="1079500">
                  <a:extLst>
                    <a:ext uri="{9D8B030D-6E8A-4147-A177-3AD203B41FA5}">
                      <a16:colId xmlns:a16="http://schemas.microsoft.com/office/drawing/2014/main" val="20000"/>
                    </a:ext>
                  </a:extLst>
                </a:gridCol>
                <a:gridCol w="2189175">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3052750">
                  <a:extLst>
                    <a:ext uri="{9D8B030D-6E8A-4147-A177-3AD203B41FA5}">
                      <a16:colId xmlns:a16="http://schemas.microsoft.com/office/drawing/2014/main" val="20003"/>
                    </a:ext>
                  </a:extLst>
                </a:gridCol>
              </a:tblGrid>
              <a:tr h="600075">
                <a:tc>
                  <a:txBody>
                    <a:bodyPr/>
                    <a:lstStyle/>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rgbClr val="FFFFFF"/>
                        </a:solidFill>
                        <a:latin typeface="Calibri"/>
                        <a:ea typeface="Calibri"/>
                        <a:cs typeface="Calibri"/>
                        <a:sym typeface="Calibri"/>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l"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FBA Thinking</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SIMPLE</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COMPLEX</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extLst>
                  <a:ext uri="{0D108BD9-81ED-4DB2-BD59-A6C34878D82A}">
                    <a16:rowId xmlns:a16="http://schemas.microsoft.com/office/drawing/2014/main" val="10000"/>
                  </a:ext>
                </a:extLst>
              </a:tr>
              <a:tr h="1622425">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FOR</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On the spot decision-making about effective responses (i.e. consequences) to student’s challenging behaviors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High frequency behaviors that are not dangerous or only mildly to moderately disruptive, may occur in only 1-2 settings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Dangerous behaviors or highly disruptive behaviors that persistently occur in 3 or more school settings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41550">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WHAT</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A way of thinking about why a student is engaging in a challenging behavior, and how you can respond in a way that will effectively reduce the behavior</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Relatively simple and efficient process to gather data to hypothesize about the function of behavior and use this information to guide behavior support planning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Time-intensive process involving gathering information from multiple sources, a written FBA and BSP, emergency planning, family-centered planning, and collaboration with outside agencies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820875">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BY WHOM</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You!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Team of school-based personnel (ex:  teachers, special educator, counselor, administrator, behavior support personnel)</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School-based team, including professionals trained to develop and implement intensive interventions for students with severe problem behaviors (i.e. behavior specialist)</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25"/>
          <p:cNvPicPr preferRelativeResize="0"/>
          <p:nvPr/>
        </p:nvPicPr>
        <p:blipFill rotWithShape="1">
          <a:blip r:embed="rId3">
            <a:alphaModFix/>
          </a:blip>
          <a:srcRect/>
          <a:stretch/>
        </p:blipFill>
        <p:spPr>
          <a:xfrm>
            <a:off x="417513" y="641350"/>
            <a:ext cx="8150225" cy="5707063"/>
          </a:xfrm>
          <a:prstGeom prst="rect">
            <a:avLst/>
          </a:prstGeom>
          <a:noFill/>
          <a:ln>
            <a:noFill/>
          </a:ln>
        </p:spPr>
      </p:pic>
      <p:sp>
        <p:nvSpPr>
          <p:cNvPr id="189" name="Google Shape;189;p25"/>
          <p:cNvSpPr txBox="1">
            <a:spLocks noGrp="1"/>
          </p:cNvSpPr>
          <p:nvPr>
            <p:ph type="subTitle" idx="1"/>
          </p:nvPr>
        </p:nvSpPr>
        <p:spPr>
          <a:xfrm>
            <a:off x="417513" y="1516063"/>
            <a:ext cx="8150225" cy="3489325"/>
          </a:xfrm>
          <a:prstGeom prst="rect">
            <a:avLst/>
          </a:prstGeom>
          <a:noFill/>
          <a:ln w="76200" cap="flat" cmpd="sng">
            <a:solidFill>
              <a:srgbClr val="008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ctr" rtl="0">
              <a:spcBef>
                <a:spcPts val="0"/>
              </a:spcBef>
              <a:spcAft>
                <a:spcPts val="0"/>
              </a:spcAft>
              <a:buClr>
                <a:srgbClr val="000000"/>
              </a:buClr>
              <a:buSzPts val="4400"/>
              <a:buNone/>
            </a:pPr>
            <a:r>
              <a:rPr lang="en-US" sz="4400" b="1">
                <a:solidFill>
                  <a:srgbClr val="000000"/>
                </a:solidFill>
              </a:rPr>
              <a:t>How Does </a:t>
            </a:r>
            <a:endParaRPr/>
          </a:p>
          <a:p>
            <a:pPr marL="0" lvl="0" indent="0" algn="ctr" rtl="0">
              <a:spcBef>
                <a:spcPts val="880"/>
              </a:spcBef>
              <a:spcAft>
                <a:spcPts val="0"/>
              </a:spcAft>
              <a:buClr>
                <a:srgbClr val="000000"/>
              </a:buClr>
              <a:buSzPts val="4400"/>
              <a:buNone/>
            </a:pPr>
            <a:r>
              <a:rPr lang="en-US" sz="4400" b="1">
                <a:solidFill>
                  <a:srgbClr val="000000"/>
                </a:solidFill>
              </a:rPr>
              <a:t>the Functional Approach</a:t>
            </a:r>
            <a:endParaRPr/>
          </a:p>
          <a:p>
            <a:pPr marL="0" lvl="0" indent="0" algn="ctr" rtl="0">
              <a:spcBef>
                <a:spcPts val="880"/>
              </a:spcBef>
              <a:spcAft>
                <a:spcPts val="0"/>
              </a:spcAft>
              <a:buClr>
                <a:srgbClr val="000000"/>
              </a:buClr>
              <a:buSzPts val="4400"/>
              <a:buNone/>
            </a:pPr>
            <a:r>
              <a:rPr lang="en-US" sz="4400" b="1">
                <a:solidFill>
                  <a:srgbClr val="000000"/>
                </a:solidFill>
              </a:rPr>
              <a:t>Fit Into Your School’s</a:t>
            </a:r>
            <a:endParaRPr/>
          </a:p>
          <a:p>
            <a:pPr marL="0" lvl="0" indent="0" algn="ctr" rtl="0">
              <a:spcBef>
                <a:spcPts val="880"/>
              </a:spcBef>
              <a:spcAft>
                <a:spcPts val="0"/>
              </a:spcAft>
              <a:buClr>
                <a:srgbClr val="000000"/>
              </a:buClr>
              <a:buSzPts val="4400"/>
              <a:buNone/>
            </a:pPr>
            <a:r>
              <a:rPr lang="en-US" sz="4400" b="1">
                <a:solidFill>
                  <a:srgbClr val="000000"/>
                </a:solidFill>
              </a:rPr>
              <a:t>Multi-Tiered System of Supports?</a:t>
            </a:r>
            <a:endParaRPr/>
          </a:p>
        </p:txBody>
      </p:sp>
      <p:sp>
        <p:nvSpPr>
          <p:cNvPr id="190" name="Google Shape;190;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13</a:t>
            </a:fld>
            <a:endParaRPr sz="1200">
              <a:solidFill>
                <a:srgbClr val="8D8D8F"/>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514F-AAC4-4117-AE02-3696EB198882}"/>
              </a:ext>
            </a:extLst>
          </p:cNvPr>
          <p:cNvSpPr>
            <a:spLocks noGrp="1"/>
          </p:cNvSpPr>
          <p:nvPr>
            <p:ph type="ctrTitle"/>
          </p:nvPr>
        </p:nvSpPr>
        <p:spPr>
          <a:xfrm>
            <a:off x="651244" y="136525"/>
            <a:ext cx="7841512" cy="820405"/>
          </a:xfrm>
        </p:spPr>
        <p:txBody>
          <a:bodyPr/>
          <a:lstStyle/>
          <a:p>
            <a:r>
              <a:rPr lang="en-US" dirty="0"/>
              <a:t>Vermont MTSS</a:t>
            </a:r>
          </a:p>
        </p:txBody>
      </p:sp>
      <p:sp>
        <p:nvSpPr>
          <p:cNvPr id="4" name="Slide Number Placeholder 3">
            <a:extLst>
              <a:ext uri="{FF2B5EF4-FFF2-40B4-BE49-F238E27FC236}">
                <a16:creationId xmlns:a16="http://schemas.microsoft.com/office/drawing/2014/main" id="{82858F71-CC9B-46DC-A3ED-E60E45558E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pic>
        <p:nvPicPr>
          <p:cNvPr id="6" name="Picture 5" descr="Diagram&#10;&#10;Description automatically generated">
            <a:extLst>
              <a:ext uri="{FF2B5EF4-FFF2-40B4-BE49-F238E27FC236}">
                <a16:creationId xmlns:a16="http://schemas.microsoft.com/office/drawing/2014/main" id="{B704DF63-F602-485C-9178-E75E44840428}"/>
              </a:ext>
            </a:extLst>
          </p:cNvPr>
          <p:cNvPicPr>
            <a:picLocks noChangeAspect="1"/>
          </p:cNvPicPr>
          <p:nvPr/>
        </p:nvPicPr>
        <p:blipFill>
          <a:blip r:embed="rId2"/>
          <a:stretch>
            <a:fillRect/>
          </a:stretch>
        </p:blipFill>
        <p:spPr>
          <a:xfrm>
            <a:off x="1533830" y="1016467"/>
            <a:ext cx="6076340" cy="5705008"/>
          </a:xfrm>
          <a:prstGeom prst="rect">
            <a:avLst/>
          </a:prstGeom>
        </p:spPr>
      </p:pic>
    </p:spTree>
    <p:extLst>
      <p:ext uri="{BB962C8B-B14F-4D97-AF65-F5344CB8AC3E}">
        <p14:creationId xmlns:p14="http://schemas.microsoft.com/office/powerpoint/2010/main" val="2498589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6"/>
          <p:cNvSpPr/>
          <p:nvPr/>
        </p:nvSpPr>
        <p:spPr>
          <a:xfrm>
            <a:off x="304800" y="2209800"/>
            <a:ext cx="4035425" cy="3200400"/>
          </a:xfrm>
          <a:custGeom>
            <a:avLst/>
            <a:gdLst/>
            <a:ahLst/>
            <a:cxnLst/>
            <a:rect l="l" t="t" r="r" b="b"/>
            <a:pathLst>
              <a:path w="4035425" h="3200400" extrusionOk="0">
                <a:moveTo>
                  <a:pt x="0" y="3200400"/>
                </a:moveTo>
                <a:lnTo>
                  <a:pt x="800100" y="0"/>
                </a:lnTo>
                <a:lnTo>
                  <a:pt x="3235325" y="0"/>
                </a:lnTo>
                <a:lnTo>
                  <a:pt x="4035425" y="3200400"/>
                </a:lnTo>
                <a:lnTo>
                  <a:pt x="0" y="3200400"/>
                </a:lnTo>
                <a:close/>
              </a:path>
            </a:pathLst>
          </a:custGeom>
          <a:solidFill>
            <a:srgbClr val="22E119"/>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97" name="Google Shape;197;p26"/>
          <p:cNvGrpSpPr/>
          <p:nvPr/>
        </p:nvGrpSpPr>
        <p:grpSpPr>
          <a:xfrm>
            <a:off x="149225" y="228600"/>
            <a:ext cx="1196975" cy="1143000"/>
            <a:chOff x="846139" y="1439863"/>
            <a:chExt cx="4088088" cy="5842000"/>
          </a:xfrm>
        </p:grpSpPr>
        <p:sp>
          <p:nvSpPr>
            <p:cNvPr id="198" name="Google Shape;198;p26"/>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199" name="Google Shape;199;p26"/>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00" name="Google Shape;200;p26"/>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01" name="Google Shape;201;p26"/>
          <p:cNvSpPr/>
          <p:nvPr/>
        </p:nvSpPr>
        <p:spPr>
          <a:xfrm rot="2480585">
            <a:off x="1171575" y="1019175"/>
            <a:ext cx="1944688" cy="627063"/>
          </a:xfrm>
          <a:prstGeom prst="curvedDownArrow">
            <a:avLst>
              <a:gd name="adj1" fmla="val 25011"/>
              <a:gd name="adj2" fmla="val 49994"/>
              <a:gd name="adj3" fmla="val 25000"/>
            </a:avLst>
          </a:prstGeom>
          <a:solidFill>
            <a:srgbClr val="22E119"/>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02" name="Google Shape;202;p26"/>
          <p:cNvSpPr/>
          <p:nvPr/>
        </p:nvSpPr>
        <p:spPr>
          <a:xfrm rot="-2187660">
            <a:off x="573395" y="3595911"/>
            <a:ext cx="3302594"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Universal</a:t>
            </a:r>
            <a:endParaRPr/>
          </a:p>
        </p:txBody>
      </p:sp>
      <p:sp>
        <p:nvSpPr>
          <p:cNvPr id="203" name="Google Shape;203;p26"/>
          <p:cNvSpPr txBox="1"/>
          <p:nvPr/>
        </p:nvSpPr>
        <p:spPr>
          <a:xfrm>
            <a:off x="4340225" y="228600"/>
            <a:ext cx="4349750" cy="6324600"/>
          </a:xfrm>
          <a:prstGeom prst="rect">
            <a:avLst/>
          </a:prstGeom>
          <a:noFill/>
          <a:ln>
            <a:noFill/>
          </a:ln>
        </p:spPr>
        <p:txBody>
          <a:bodyPr spcFirstLastPara="1" wrap="square" lIns="91425" tIns="45700" rIns="91425" bIns="45700" anchor="t" anchorCtr="0">
            <a:noAutofit/>
          </a:bodyPr>
          <a:lstStyle/>
          <a:p>
            <a:pPr marL="914400" marR="0" lvl="1" indent="-457200" algn="l" rtl="0">
              <a:spcBef>
                <a:spcPts val="0"/>
              </a:spcBef>
              <a:spcAft>
                <a:spcPts val="0"/>
              </a:spcAft>
              <a:buClr>
                <a:schemeClr val="dk1"/>
              </a:buClr>
              <a:buSzPts val="2600"/>
              <a:buFont typeface="Arial"/>
              <a:buNone/>
            </a:pPr>
            <a:r>
              <a:rPr lang="en-US" sz="2600" b="1" i="0" u="none" strike="noStrike" cap="none">
                <a:solidFill>
                  <a:schemeClr val="dk1"/>
                </a:solidFill>
                <a:latin typeface="Calibri"/>
                <a:ea typeface="Calibri"/>
                <a:cs typeface="Calibri"/>
                <a:sym typeface="Calibri"/>
              </a:rPr>
              <a:t>Six Components of Universal</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Purpose Statement</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3-5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Teaching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Acknowledging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Discouraging Problem Behavior</a:t>
            </a:r>
            <a:endParaRPr sz="2200" b="1" i="0" u="none" strike="noStrike" cap="none">
              <a:solidFill>
                <a:srgbClr val="C00000"/>
              </a:solidFill>
              <a:latin typeface="Calibri"/>
              <a:ea typeface="Calibri"/>
              <a:cs typeface="Calibri"/>
              <a:sym typeface="Calibri"/>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Data-based Decision Making</a:t>
            </a:r>
            <a:endParaRPr/>
          </a:p>
          <a:p>
            <a:pPr marL="914400" marR="0" lvl="1" indent="-457200" algn="l" rtl="0">
              <a:spcBef>
                <a:spcPts val="440"/>
              </a:spcBef>
              <a:spcAft>
                <a:spcPts val="0"/>
              </a:spcAft>
              <a:buClr>
                <a:schemeClr val="dk1"/>
              </a:buClr>
              <a:buSzPts val="2200"/>
              <a:buFont typeface="Arial"/>
              <a:buNone/>
            </a:pPr>
            <a:endParaRPr sz="2200" b="0" i="0" u="none" strike="noStrike" cap="none">
              <a:solidFill>
                <a:schemeClr val="dk1"/>
              </a:solidFill>
              <a:latin typeface="Calibri"/>
              <a:ea typeface="Calibri"/>
              <a:cs typeface="Calibri"/>
              <a:sym typeface="Calibri"/>
            </a:endParaRPr>
          </a:p>
          <a:p>
            <a:pPr marL="457200" marR="0" lvl="0" indent="-457200" algn="l" rtl="0">
              <a:spcBef>
                <a:spcPts val="440"/>
              </a:spcBef>
              <a:spcAft>
                <a:spcPts val="0"/>
              </a:spcAft>
              <a:buClr>
                <a:schemeClr val="dk1"/>
              </a:buClr>
              <a:buSzPts val="2200"/>
              <a:buFont typeface="Arial"/>
              <a:buNone/>
            </a:pPr>
            <a:r>
              <a:rPr lang="en-US" sz="2200">
                <a:solidFill>
                  <a:schemeClr val="dk1"/>
                </a:solidFill>
                <a:latin typeface="Calibri"/>
                <a:ea typeface="Calibri"/>
                <a:cs typeface="Calibri"/>
                <a:sym typeface="Calibri"/>
              </a:rPr>
              <a:t>	</a:t>
            </a:r>
            <a:endParaRPr sz="1700">
              <a:solidFill>
                <a:schemeClr val="dk1"/>
              </a:solidFill>
              <a:latin typeface="Calibri"/>
              <a:ea typeface="Calibri"/>
              <a:cs typeface="Calibri"/>
              <a:sym typeface="Calibri"/>
            </a:endParaRPr>
          </a:p>
          <a:p>
            <a:pPr marL="457200" marR="0" lvl="0" indent="-330200" algn="l" rtl="0">
              <a:spcBef>
                <a:spcPts val="400"/>
              </a:spcBef>
              <a:spcAft>
                <a:spcPts val="0"/>
              </a:spcAft>
              <a:buClr>
                <a:schemeClr val="dk1"/>
              </a:buClr>
              <a:buSzPts val="2000"/>
              <a:buFont typeface="Arial"/>
              <a:buNone/>
            </a:pPr>
            <a:endParaRPr sz="2000">
              <a:solidFill>
                <a:schemeClr val="dk1"/>
              </a:solidFill>
              <a:latin typeface="Calibri"/>
              <a:ea typeface="Calibri"/>
              <a:cs typeface="Calibri"/>
              <a:sym typeface="Calibri"/>
            </a:endParaRPr>
          </a:p>
        </p:txBody>
      </p:sp>
      <p:sp>
        <p:nvSpPr>
          <p:cNvPr id="204" name="Google Shape;204;p26"/>
          <p:cNvSpPr txBox="1"/>
          <p:nvPr/>
        </p:nvSpPr>
        <p:spPr>
          <a:xfrm rot="-3070732">
            <a:off x="4387850" y="2660650"/>
            <a:ext cx="4533900" cy="768350"/>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4400"/>
              <a:buFont typeface="Arial"/>
              <a:buNone/>
            </a:pPr>
            <a:r>
              <a:rPr lang="en-US" sz="4400">
                <a:solidFill>
                  <a:srgbClr val="FF0000"/>
                </a:solidFill>
                <a:latin typeface="Calibri"/>
                <a:ea typeface="Calibri"/>
                <a:cs typeface="Calibri"/>
                <a:sym typeface="Calibri"/>
              </a:rPr>
              <a:t>Think Functionally!</a:t>
            </a:r>
            <a:endParaRPr/>
          </a:p>
        </p:txBody>
      </p:sp>
      <p:sp>
        <p:nvSpPr>
          <p:cNvPr id="205" name="Google Shape;205;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15</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4"/>
                                        </p:tgtEl>
                                        <p:attrNameLst>
                                          <p:attrName>style.visibility</p:attrName>
                                        </p:attrNameLst>
                                      </p:cBhvr>
                                      <p:to>
                                        <p:strVal val="visible"/>
                                      </p:to>
                                    </p:set>
                                    <p:anim calcmode="lin" valueType="num">
                                      <p:cBhvr additive="base">
                                        <p:cTn id="7" dur="500"/>
                                        <p:tgtEl>
                                          <p:spTgt spid="204"/>
                                        </p:tgtEl>
                                        <p:attrNameLst>
                                          <p:attrName>ppt_w</p:attrName>
                                        </p:attrNameLst>
                                      </p:cBhvr>
                                      <p:tavLst>
                                        <p:tav tm="0">
                                          <p:val>
                                            <p:strVal val="0"/>
                                          </p:val>
                                        </p:tav>
                                        <p:tav tm="100000">
                                          <p:val>
                                            <p:strVal val="#ppt_w"/>
                                          </p:val>
                                        </p:tav>
                                      </p:tavLst>
                                    </p:anim>
                                    <p:anim calcmode="lin" valueType="num">
                                      <p:cBhvr additive="base">
                                        <p:cTn id="8" dur="500"/>
                                        <p:tgtEl>
                                          <p:spTgt spid="204"/>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7"/>
          <p:cNvSpPr/>
          <p:nvPr/>
        </p:nvSpPr>
        <p:spPr>
          <a:xfrm>
            <a:off x="381000" y="2133600"/>
            <a:ext cx="4035425" cy="3244850"/>
          </a:xfrm>
          <a:custGeom>
            <a:avLst/>
            <a:gdLst/>
            <a:ahLst/>
            <a:cxnLst/>
            <a:rect l="l" t="t" r="r" b="b"/>
            <a:pathLst>
              <a:path w="4035425" h="3244850" extrusionOk="0">
                <a:moveTo>
                  <a:pt x="0" y="3244850"/>
                </a:moveTo>
                <a:lnTo>
                  <a:pt x="811213" y="0"/>
                </a:lnTo>
                <a:lnTo>
                  <a:pt x="3224213" y="0"/>
                </a:lnTo>
                <a:lnTo>
                  <a:pt x="4035425" y="3244850"/>
                </a:lnTo>
                <a:lnTo>
                  <a:pt x="0" y="3244850"/>
                </a:lnTo>
                <a:close/>
              </a:path>
            </a:pathLst>
          </a:custGeom>
          <a:solidFill>
            <a:srgbClr val="FFFF00"/>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2" name="Google Shape;212;p27"/>
          <p:cNvSpPr txBox="1"/>
          <p:nvPr/>
        </p:nvSpPr>
        <p:spPr>
          <a:xfrm>
            <a:off x="4648200" y="454025"/>
            <a:ext cx="3889375" cy="6086475"/>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2800"/>
              <a:buFont typeface="Arial"/>
              <a:buNone/>
            </a:pPr>
            <a:r>
              <a:rPr lang="en-US" sz="2800" b="1">
                <a:solidFill>
                  <a:schemeClr val="dk1"/>
                </a:solidFill>
                <a:latin typeface="Calibri"/>
                <a:ea typeface="Calibri"/>
                <a:cs typeface="Calibri"/>
                <a:sym typeface="Calibri"/>
              </a:rPr>
              <a:t>Targeted Interventions</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Implement Universal with Fidelity</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Inventory Existing Targeted Practices</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Develop Intervention – ie. Check-in/Check-out</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Develop Data System to Support Targeted Interventions</a:t>
            </a:r>
            <a:endParaRPr/>
          </a:p>
          <a:p>
            <a:pPr marL="342900" marR="0" lvl="0" indent="-234950" algn="l" rtl="0">
              <a:spcBef>
                <a:spcPts val="34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a:p>
            <a:pPr marL="342900" marR="0" lvl="0" indent="-215900" algn="l" rtl="0">
              <a:spcBef>
                <a:spcPts val="400"/>
              </a:spcBef>
              <a:spcAft>
                <a:spcPts val="0"/>
              </a:spcAft>
              <a:buClr>
                <a:schemeClr val="dk1"/>
              </a:buClr>
              <a:buSzPts val="2000"/>
              <a:buFont typeface="Arial"/>
              <a:buNone/>
            </a:pPr>
            <a:endParaRPr sz="2000">
              <a:solidFill>
                <a:schemeClr val="dk1"/>
              </a:solidFill>
              <a:latin typeface="Calibri"/>
              <a:ea typeface="Calibri"/>
              <a:cs typeface="Calibri"/>
              <a:sym typeface="Calibri"/>
            </a:endParaRPr>
          </a:p>
        </p:txBody>
      </p:sp>
      <p:grpSp>
        <p:nvGrpSpPr>
          <p:cNvPr id="213" name="Google Shape;213;p27"/>
          <p:cNvGrpSpPr/>
          <p:nvPr/>
        </p:nvGrpSpPr>
        <p:grpSpPr>
          <a:xfrm>
            <a:off x="149225" y="228600"/>
            <a:ext cx="1196975" cy="1143000"/>
            <a:chOff x="846139" y="1439863"/>
            <a:chExt cx="4088088" cy="5842000"/>
          </a:xfrm>
        </p:grpSpPr>
        <p:sp>
          <p:nvSpPr>
            <p:cNvPr id="214" name="Google Shape;214;p27"/>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15" name="Google Shape;215;p27"/>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16" name="Google Shape;216;p27"/>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17" name="Google Shape;217;p27"/>
          <p:cNvSpPr/>
          <p:nvPr/>
        </p:nvSpPr>
        <p:spPr>
          <a:xfrm rot="2480585">
            <a:off x="933450" y="700088"/>
            <a:ext cx="2392363" cy="723900"/>
          </a:xfrm>
          <a:prstGeom prst="curvedDownArrow">
            <a:avLst>
              <a:gd name="adj1" fmla="val 25000"/>
              <a:gd name="adj2" fmla="val 50001"/>
              <a:gd name="adj3" fmla="val 25000"/>
            </a:avLst>
          </a:prstGeom>
          <a:solidFill>
            <a:srgbClr val="E1F01C"/>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18" name="Google Shape;218;p27"/>
          <p:cNvSpPr/>
          <p:nvPr/>
        </p:nvSpPr>
        <p:spPr>
          <a:xfrm rot="-2187660">
            <a:off x="695801" y="3595911"/>
            <a:ext cx="3057786"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Targeted</a:t>
            </a:r>
            <a:endParaRPr/>
          </a:p>
        </p:txBody>
      </p:sp>
      <p:sp>
        <p:nvSpPr>
          <p:cNvPr id="219" name="Google Shape;219;p27"/>
          <p:cNvSpPr txBox="1"/>
          <p:nvPr/>
        </p:nvSpPr>
        <p:spPr>
          <a:xfrm rot="-2522417">
            <a:off x="2719388" y="2867025"/>
            <a:ext cx="6959600" cy="1076325"/>
          </a:xfrm>
          <a:prstGeom prst="rect">
            <a:avLst/>
          </a:prstGeom>
          <a:solidFill>
            <a:schemeClr val="lt1"/>
          </a:solid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rgbClr val="FF0000"/>
              </a:buClr>
              <a:buSzPts val="3200"/>
              <a:buFont typeface="Arial"/>
              <a:buNone/>
            </a:pPr>
            <a:r>
              <a:rPr lang="en-US" sz="3200" b="1">
                <a:solidFill>
                  <a:srgbClr val="FF0000"/>
                </a:solidFill>
                <a:latin typeface="Calibri"/>
                <a:ea typeface="Calibri"/>
                <a:cs typeface="Calibri"/>
                <a:sym typeface="Calibri"/>
              </a:rPr>
              <a:t>Match interventions to the function of the behavior!</a:t>
            </a:r>
            <a:endParaRPr/>
          </a:p>
        </p:txBody>
      </p:sp>
      <p:sp>
        <p:nvSpPr>
          <p:cNvPr id="220" name="Google Shape;220;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16</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19"/>
                                        </p:tgtEl>
                                        <p:attrNameLst>
                                          <p:attrName>style.visibility</p:attrName>
                                        </p:attrNameLst>
                                      </p:cBhvr>
                                      <p:to>
                                        <p:strVal val="visible"/>
                                      </p:to>
                                    </p:set>
                                    <p:anim calcmode="lin" valueType="num">
                                      <p:cBhvr additive="base">
                                        <p:cTn id="7" dur="500"/>
                                        <p:tgtEl>
                                          <p:spTgt spid="219"/>
                                        </p:tgtEl>
                                        <p:attrNameLst>
                                          <p:attrName>ppt_w</p:attrName>
                                        </p:attrNameLst>
                                      </p:cBhvr>
                                      <p:tavLst>
                                        <p:tav tm="0">
                                          <p:val>
                                            <p:strVal val="0"/>
                                          </p:val>
                                        </p:tav>
                                        <p:tav tm="100000">
                                          <p:val>
                                            <p:strVal val="#ppt_w"/>
                                          </p:val>
                                        </p:tav>
                                      </p:tavLst>
                                    </p:anim>
                                    <p:anim calcmode="lin" valueType="num">
                                      <p:cBhvr additive="base">
                                        <p:cTn id="8" dur="500"/>
                                        <p:tgtEl>
                                          <p:spTgt spid="21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a:t>Examples: Targeted Group Interventions Based on Functions of Behavior </a:t>
            </a:r>
            <a:endParaRPr/>
          </a:p>
        </p:txBody>
      </p:sp>
      <p:sp>
        <p:nvSpPr>
          <p:cNvPr id="227" name="Google Shape;227;p28"/>
          <p:cNvSpPr txBox="1">
            <a:spLocks noGrp="1"/>
          </p:cNvSpPr>
          <p:nvPr>
            <p:ph type="body" idx="1"/>
          </p:nvPr>
        </p:nvSpPr>
        <p:spPr>
          <a:xfrm>
            <a:off x="642938" y="1447800"/>
            <a:ext cx="4038600" cy="45259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2"/>
              </a:buClr>
              <a:buSzPts val="1920"/>
              <a:buFont typeface="Arial"/>
              <a:buNone/>
            </a:pPr>
            <a:r>
              <a:rPr lang="en-US" sz="2400" dirty="0">
                <a:solidFill>
                  <a:srgbClr val="FF0000"/>
                </a:solidFill>
                <a:latin typeface="Cambria"/>
                <a:ea typeface="Cambria"/>
                <a:cs typeface="Cambria"/>
                <a:sym typeface="Cambria"/>
              </a:rPr>
              <a:t>Access Adult Attention/Support:</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Adult Mentoring Programs  </a:t>
            </a:r>
            <a:endParaRPr dirty="0"/>
          </a:p>
          <a:p>
            <a:pPr marL="0" lvl="0" indent="0" algn="l" rtl="0">
              <a:lnSpc>
                <a:spcPct val="90000"/>
              </a:lnSpc>
              <a:spcBef>
                <a:spcPts val="480"/>
              </a:spcBef>
              <a:spcAft>
                <a:spcPts val="0"/>
              </a:spcAft>
              <a:buClr>
                <a:schemeClr val="accent2"/>
              </a:buClr>
              <a:buSzPts val="1920"/>
              <a:buFont typeface="Arial"/>
              <a:buNone/>
            </a:pPr>
            <a:r>
              <a:rPr lang="en-US" sz="2400" dirty="0">
                <a:solidFill>
                  <a:srgbClr val="FF0000"/>
                </a:solidFill>
                <a:latin typeface="Cambria"/>
                <a:ea typeface="Cambria"/>
                <a:cs typeface="Cambria"/>
                <a:sym typeface="Cambria"/>
              </a:rPr>
              <a:t>Access Peer Attention/Support:</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Social Skills Instruction</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Peer Mentoring</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Self-Monitoring with Peer Support (function: academic task escape)</a:t>
            </a:r>
            <a:endParaRPr dirty="0"/>
          </a:p>
        </p:txBody>
      </p:sp>
      <p:sp>
        <p:nvSpPr>
          <p:cNvPr id="228" name="Google Shape;228;p28"/>
          <p:cNvSpPr txBox="1">
            <a:spLocks noGrp="1"/>
          </p:cNvSpPr>
          <p:nvPr>
            <p:ph type="body" idx="2"/>
          </p:nvPr>
        </p:nvSpPr>
        <p:spPr>
          <a:xfrm>
            <a:off x="4681538" y="1447800"/>
            <a:ext cx="4154118" cy="45259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2"/>
              </a:buClr>
              <a:buSzPts val="1920"/>
              <a:buNone/>
            </a:pPr>
            <a:r>
              <a:rPr lang="en-US" sz="2400" dirty="0">
                <a:solidFill>
                  <a:srgbClr val="FF0000"/>
                </a:solidFill>
                <a:latin typeface="Cambria"/>
                <a:ea typeface="Cambria"/>
                <a:cs typeface="Cambria"/>
                <a:sym typeface="Cambria"/>
              </a:rPr>
              <a:t>Academic Skills Support: </a:t>
            </a:r>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Organization/ Homework planning support</a:t>
            </a:r>
            <a:endParaRPr lang="en-US"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Homework completion club</a:t>
            </a:r>
            <a:endParaRPr lang="en-US"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Tutoring</a:t>
            </a:r>
          </a:p>
          <a:p>
            <a:pPr marL="0" lvl="0" indent="0" algn="l" rtl="0">
              <a:lnSpc>
                <a:spcPct val="90000"/>
              </a:lnSpc>
              <a:spcBef>
                <a:spcPts val="0"/>
              </a:spcBef>
              <a:spcAft>
                <a:spcPts val="0"/>
              </a:spcAft>
              <a:buClr>
                <a:schemeClr val="accent2"/>
              </a:buClr>
              <a:buSzPts val="1920"/>
              <a:buNone/>
            </a:pPr>
            <a:endParaRPr lang="en-US" sz="2400" dirty="0">
              <a:solidFill>
                <a:srgbClr val="FF0000"/>
              </a:solidFill>
              <a:latin typeface="Cambria"/>
              <a:ea typeface="Cambria"/>
              <a:cs typeface="Cambria"/>
              <a:sym typeface="Cambria"/>
            </a:endParaRPr>
          </a:p>
          <a:p>
            <a:pPr marL="0" indent="0">
              <a:lnSpc>
                <a:spcPct val="90000"/>
              </a:lnSpc>
              <a:spcBef>
                <a:spcPts val="0"/>
              </a:spcBef>
              <a:buClr>
                <a:schemeClr val="accent2"/>
              </a:buClr>
              <a:buSzPts val="1920"/>
              <a:buNone/>
            </a:pPr>
            <a:r>
              <a:rPr lang="en-US" sz="2400" dirty="0">
                <a:solidFill>
                  <a:srgbClr val="FF0000"/>
                </a:solidFill>
                <a:latin typeface="Cambria"/>
                <a:ea typeface="Cambria"/>
                <a:cs typeface="Cambria"/>
                <a:sym typeface="Cambria"/>
              </a:rPr>
              <a:t>Power of Check-in/Check-out: </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Can meet several needs/functions at once</a:t>
            </a:r>
          </a:p>
          <a:p>
            <a:pPr marL="457200" lvl="1" indent="0" algn="l" rtl="0">
              <a:lnSpc>
                <a:spcPct val="90000"/>
              </a:lnSpc>
              <a:spcBef>
                <a:spcPts val="480"/>
              </a:spcBef>
              <a:spcAft>
                <a:spcPts val="0"/>
              </a:spcAft>
              <a:buClr>
                <a:srgbClr val="000000"/>
              </a:buClr>
              <a:buSzPts val="1920"/>
              <a:buNone/>
            </a:pPr>
            <a:endParaRPr dirty="0"/>
          </a:p>
          <a:p>
            <a:pPr marL="342900" lvl="0" indent="-165100" algn="l" rtl="0">
              <a:lnSpc>
                <a:spcPct val="90000"/>
              </a:lnSpc>
              <a:spcBef>
                <a:spcPts val="560"/>
              </a:spcBef>
              <a:spcAft>
                <a:spcPts val="0"/>
              </a:spcAft>
              <a:buClr>
                <a:schemeClr val="dk1"/>
              </a:buClr>
              <a:buSzPts val="2800"/>
              <a:buNone/>
            </a:pPr>
            <a:endParaRPr dirty="0"/>
          </a:p>
        </p:txBody>
      </p:sp>
      <p:sp>
        <p:nvSpPr>
          <p:cNvPr id="229" name="Google Shape;229;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17</a:t>
            </a:fld>
            <a:endParaRPr sz="1200">
              <a:solidFill>
                <a:srgbClr val="8D8D8F"/>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9"/>
          <p:cNvSpPr/>
          <p:nvPr/>
        </p:nvSpPr>
        <p:spPr>
          <a:xfrm>
            <a:off x="149225" y="1914525"/>
            <a:ext cx="4651375" cy="3748088"/>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grpSp>
        <p:nvGrpSpPr>
          <p:cNvPr id="236" name="Google Shape;236;p29"/>
          <p:cNvGrpSpPr/>
          <p:nvPr/>
        </p:nvGrpSpPr>
        <p:grpSpPr>
          <a:xfrm>
            <a:off x="149225" y="228600"/>
            <a:ext cx="1196975" cy="1143000"/>
            <a:chOff x="846139" y="1439863"/>
            <a:chExt cx="4088088" cy="5842000"/>
          </a:xfrm>
        </p:grpSpPr>
        <p:sp>
          <p:nvSpPr>
            <p:cNvPr id="237" name="Google Shape;237;p29"/>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38" name="Google Shape;238;p29"/>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39" name="Google Shape;239;p29"/>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40" name="Google Shape;240;p29"/>
          <p:cNvSpPr/>
          <p:nvPr/>
        </p:nvSpPr>
        <p:spPr>
          <a:xfrm rot="2480585">
            <a:off x="803275" y="490538"/>
            <a:ext cx="2392363" cy="723900"/>
          </a:xfrm>
          <a:prstGeom prst="curvedDownArrow">
            <a:avLst>
              <a:gd name="adj1" fmla="val 25000"/>
              <a:gd name="adj2" fmla="val 50001"/>
              <a:gd name="adj3" fmla="val 25000"/>
            </a:avLst>
          </a:prstGeom>
          <a:solidFill>
            <a:srgbClr val="FF0000"/>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41" name="Google Shape;241;p29"/>
          <p:cNvSpPr/>
          <p:nvPr/>
        </p:nvSpPr>
        <p:spPr>
          <a:xfrm rot="-2187660">
            <a:off x="454129" y="3882867"/>
            <a:ext cx="3186615"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Intensive</a:t>
            </a:r>
            <a:endParaRPr/>
          </a:p>
        </p:txBody>
      </p:sp>
      <p:sp>
        <p:nvSpPr>
          <p:cNvPr id="242" name="Google Shape;242;p29"/>
          <p:cNvSpPr txBox="1"/>
          <p:nvPr/>
        </p:nvSpPr>
        <p:spPr>
          <a:xfrm>
            <a:off x="4800600" y="454025"/>
            <a:ext cx="3889375" cy="6086475"/>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2400"/>
              <a:buFont typeface="Arial"/>
              <a:buNone/>
            </a:pPr>
            <a:r>
              <a:rPr lang="en-US" sz="2400" b="1">
                <a:solidFill>
                  <a:schemeClr val="dk1"/>
                </a:solidFill>
                <a:latin typeface="Calibri"/>
                <a:ea typeface="Calibri"/>
                <a:cs typeface="Calibri"/>
                <a:sym typeface="Calibri"/>
              </a:rPr>
              <a:t>INTENSIVE LEVEL</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Intensive Team</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SU Supports for the Intensive Level</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SU and interagency</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Develop Capacity for Wraparound Supports</a:t>
            </a:r>
            <a:endParaRPr/>
          </a:p>
          <a:p>
            <a:pPr marL="342900" marR="0" lvl="0" indent="-190500" algn="l" rtl="0">
              <a:spcBef>
                <a:spcPts val="48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p:txBody>
      </p:sp>
      <p:sp>
        <p:nvSpPr>
          <p:cNvPr id="243" name="Google Shape;243;p29"/>
          <p:cNvSpPr txBox="1"/>
          <p:nvPr/>
        </p:nvSpPr>
        <p:spPr>
          <a:xfrm rot="-2136903">
            <a:off x="5292725" y="2030413"/>
            <a:ext cx="2905125" cy="584200"/>
          </a:xfrm>
          <a:prstGeom prst="rect">
            <a:avLst/>
          </a:prstGeom>
          <a:solidFill>
            <a:schemeClr val="lt1"/>
          </a:solid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rgbClr val="FF0000"/>
              </a:buClr>
              <a:buSzPts val="3200"/>
              <a:buFont typeface="Arial"/>
              <a:buNone/>
            </a:pPr>
            <a:r>
              <a:rPr lang="en-US" sz="3200">
                <a:solidFill>
                  <a:srgbClr val="FF0000"/>
                </a:solidFill>
                <a:latin typeface="Calibri"/>
                <a:ea typeface="Calibri"/>
                <a:cs typeface="Calibri"/>
                <a:sym typeface="Calibri"/>
              </a:rPr>
              <a:t>Create FBA/BSP</a:t>
            </a:r>
            <a:endParaRPr/>
          </a:p>
        </p:txBody>
      </p:sp>
      <p:sp>
        <p:nvSpPr>
          <p:cNvPr id="244" name="Google Shape;244;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18</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43"/>
                                        </p:tgtEl>
                                        <p:attrNameLst>
                                          <p:attrName>style.visibility</p:attrName>
                                        </p:attrNameLst>
                                      </p:cBhvr>
                                      <p:to>
                                        <p:strVal val="visible"/>
                                      </p:to>
                                    </p:set>
                                    <p:anim calcmode="lin" valueType="num">
                                      <p:cBhvr additive="base">
                                        <p:cTn id="7" dur="500"/>
                                        <p:tgtEl>
                                          <p:spTgt spid="243"/>
                                        </p:tgtEl>
                                        <p:attrNameLst>
                                          <p:attrName>ppt_w</p:attrName>
                                        </p:attrNameLst>
                                      </p:cBhvr>
                                      <p:tavLst>
                                        <p:tav tm="0">
                                          <p:val>
                                            <p:strVal val="0"/>
                                          </p:val>
                                        </p:tav>
                                        <p:tav tm="100000">
                                          <p:val>
                                            <p:strVal val="#ppt_w"/>
                                          </p:val>
                                        </p:tav>
                                      </p:tavLst>
                                    </p:anim>
                                    <p:anim calcmode="lin" valueType="num">
                                      <p:cBhvr additive="base">
                                        <p:cTn id="8" dur="500"/>
                                        <p:tgtEl>
                                          <p:spTgt spid="24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0"/>
          <p:cNvSpPr/>
          <p:nvPr/>
        </p:nvSpPr>
        <p:spPr>
          <a:xfrm flipH="1">
            <a:off x="304800" y="1457325"/>
            <a:ext cx="5562600" cy="4724400"/>
          </a:xfrm>
          <a:prstGeom prst="triangle">
            <a:avLst>
              <a:gd name="adj" fmla="val 50705"/>
            </a:avLst>
          </a:prstGeom>
          <a:solidFill>
            <a:srgbClr val="FCFBF6"/>
          </a:solidFill>
          <a:ln w="412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92934"/>
              </a:solidFill>
              <a:latin typeface="Calibri"/>
              <a:ea typeface="Calibri"/>
              <a:cs typeface="Calibri"/>
              <a:sym typeface="Calibri"/>
            </a:endParaRPr>
          </a:p>
        </p:txBody>
      </p:sp>
      <p:cxnSp>
        <p:nvCxnSpPr>
          <p:cNvPr id="251" name="Google Shape;251;p30"/>
          <p:cNvCxnSpPr/>
          <p:nvPr/>
        </p:nvCxnSpPr>
        <p:spPr>
          <a:xfrm>
            <a:off x="1143000" y="5029200"/>
            <a:ext cx="3886200" cy="1588"/>
          </a:xfrm>
          <a:prstGeom prst="straightConnector1">
            <a:avLst/>
          </a:prstGeom>
          <a:noFill/>
          <a:ln w="9525" cap="flat" cmpd="sng">
            <a:solidFill>
              <a:srgbClr val="8E9E94"/>
            </a:solidFill>
            <a:prstDash val="solid"/>
            <a:round/>
            <a:headEnd type="none" w="sm" len="sm"/>
            <a:tailEnd type="none" w="sm" len="sm"/>
          </a:ln>
        </p:spPr>
      </p:cxnSp>
      <p:cxnSp>
        <p:nvCxnSpPr>
          <p:cNvPr id="252" name="Google Shape;252;p30"/>
          <p:cNvCxnSpPr/>
          <p:nvPr/>
        </p:nvCxnSpPr>
        <p:spPr>
          <a:xfrm>
            <a:off x="2209800" y="3352800"/>
            <a:ext cx="1676400" cy="1588"/>
          </a:xfrm>
          <a:prstGeom prst="straightConnector1">
            <a:avLst/>
          </a:prstGeom>
          <a:noFill/>
          <a:ln w="9525" cap="flat" cmpd="sng">
            <a:solidFill>
              <a:srgbClr val="8E9E94"/>
            </a:solidFill>
            <a:prstDash val="solid"/>
            <a:round/>
            <a:headEnd type="none" w="sm" len="sm"/>
            <a:tailEnd type="none" w="sm" len="sm"/>
          </a:ln>
        </p:spPr>
      </p:cxnSp>
      <p:sp>
        <p:nvSpPr>
          <p:cNvPr id="253" name="Google Shape;253;p30"/>
          <p:cNvSpPr txBox="1"/>
          <p:nvPr/>
        </p:nvSpPr>
        <p:spPr>
          <a:xfrm>
            <a:off x="1447800" y="5257800"/>
            <a:ext cx="3352800" cy="9239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8000"/>
              </a:buClr>
              <a:buSzPts val="1800"/>
              <a:buFont typeface="Arial"/>
              <a:buNone/>
            </a:pPr>
            <a:r>
              <a:rPr lang="en-US" sz="1800" b="1">
                <a:solidFill>
                  <a:srgbClr val="008000"/>
                </a:solidFill>
                <a:latin typeface="Calibri"/>
                <a:ea typeface="Calibri"/>
                <a:cs typeface="Calibri"/>
                <a:sym typeface="Calibri"/>
              </a:rPr>
              <a:t>School-wide Positive Behavioral Supports </a:t>
            </a:r>
            <a:endParaRPr/>
          </a:p>
          <a:p>
            <a:pPr marL="0" marR="0" lvl="0" indent="0" algn="ctr" rtl="0">
              <a:spcBef>
                <a:spcPts val="0"/>
              </a:spcBef>
              <a:spcAft>
                <a:spcPts val="0"/>
              </a:spcAft>
              <a:buClr>
                <a:srgbClr val="008000"/>
              </a:buClr>
              <a:buSzPts val="1800"/>
              <a:buFont typeface="Arial"/>
              <a:buNone/>
            </a:pPr>
            <a:r>
              <a:rPr lang="en-US" sz="1800" b="1">
                <a:solidFill>
                  <a:srgbClr val="008000"/>
                </a:solidFill>
                <a:latin typeface="Calibri"/>
                <a:ea typeface="Calibri"/>
                <a:cs typeface="Calibri"/>
                <a:sym typeface="Calibri"/>
              </a:rPr>
              <a:t>80% of Students</a:t>
            </a:r>
            <a:endParaRPr/>
          </a:p>
        </p:txBody>
      </p:sp>
      <p:sp>
        <p:nvSpPr>
          <p:cNvPr id="254" name="Google Shape;254;p30"/>
          <p:cNvSpPr txBox="1"/>
          <p:nvPr/>
        </p:nvSpPr>
        <p:spPr>
          <a:xfrm>
            <a:off x="2133600" y="3429000"/>
            <a:ext cx="1828800" cy="14779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ECCB57"/>
              </a:buClr>
              <a:buSzPts val="1800"/>
              <a:buFont typeface="Arial"/>
              <a:buNone/>
            </a:pPr>
            <a:r>
              <a:rPr lang="en-US" sz="1800" b="1">
                <a:solidFill>
                  <a:srgbClr val="ECCB57"/>
                </a:solidFill>
                <a:latin typeface="Bookman Old Style"/>
                <a:ea typeface="Bookman Old Style"/>
                <a:cs typeface="Bookman Old Style"/>
                <a:sym typeface="Bookman Old Style"/>
              </a:rPr>
              <a:t>Secondary Group Supports</a:t>
            </a:r>
            <a:endParaRPr/>
          </a:p>
          <a:p>
            <a:pPr marL="0" marR="0" lvl="0" indent="0" algn="ctr" rtl="0">
              <a:spcBef>
                <a:spcPts val="0"/>
              </a:spcBef>
              <a:spcAft>
                <a:spcPts val="0"/>
              </a:spcAft>
              <a:buClr>
                <a:srgbClr val="ECCB57"/>
              </a:buClr>
              <a:buSzPts val="1800"/>
              <a:buFont typeface="Arial"/>
              <a:buNone/>
            </a:pPr>
            <a:r>
              <a:rPr lang="en-US" sz="1800" b="1">
                <a:solidFill>
                  <a:srgbClr val="ECCB57"/>
                </a:solidFill>
                <a:latin typeface="Bookman Old Style"/>
                <a:ea typeface="Bookman Old Style"/>
                <a:cs typeface="Bookman Old Style"/>
                <a:sym typeface="Bookman Old Style"/>
              </a:rPr>
              <a:t>10-15% of Students</a:t>
            </a:r>
            <a:endParaRPr/>
          </a:p>
        </p:txBody>
      </p:sp>
      <p:sp>
        <p:nvSpPr>
          <p:cNvPr id="255" name="Google Shape;255;p30"/>
          <p:cNvSpPr txBox="1"/>
          <p:nvPr/>
        </p:nvSpPr>
        <p:spPr>
          <a:xfrm>
            <a:off x="1981200" y="2209800"/>
            <a:ext cx="2438400" cy="12001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1800"/>
              <a:buFont typeface="Arial"/>
              <a:buNone/>
            </a:pPr>
            <a:r>
              <a:rPr lang="en-US" sz="1800" b="1">
                <a:solidFill>
                  <a:srgbClr val="C00000"/>
                </a:solidFill>
                <a:latin typeface="Bookman Old Style"/>
                <a:ea typeface="Bookman Old Style"/>
                <a:cs typeface="Bookman Old Style"/>
                <a:sym typeface="Bookman Old Style"/>
              </a:rPr>
              <a:t>Individualized Supports</a:t>
            </a:r>
            <a:endParaRPr/>
          </a:p>
          <a:p>
            <a:pPr marL="0" marR="0" lvl="0" indent="0" algn="ctr" rtl="0">
              <a:spcBef>
                <a:spcPts val="0"/>
              </a:spcBef>
              <a:spcAft>
                <a:spcPts val="0"/>
              </a:spcAft>
              <a:buClr>
                <a:srgbClr val="C00000"/>
              </a:buClr>
              <a:buSzPts val="1800"/>
              <a:buFont typeface="Arial"/>
              <a:buNone/>
            </a:pPr>
            <a:r>
              <a:rPr lang="en-US" sz="1800" b="1">
                <a:solidFill>
                  <a:srgbClr val="C00000"/>
                </a:solidFill>
                <a:latin typeface="Bookman Old Style"/>
                <a:ea typeface="Bookman Old Style"/>
                <a:cs typeface="Bookman Old Style"/>
                <a:sym typeface="Bookman Old Style"/>
              </a:rPr>
              <a:t>5% of </a:t>
            </a:r>
            <a:endParaRPr/>
          </a:p>
          <a:p>
            <a:pPr marL="0" marR="0" lvl="0" indent="0" algn="ctr" rtl="0">
              <a:spcBef>
                <a:spcPts val="0"/>
              </a:spcBef>
              <a:spcAft>
                <a:spcPts val="0"/>
              </a:spcAft>
              <a:buClr>
                <a:srgbClr val="C00000"/>
              </a:buClr>
              <a:buSzPts val="1800"/>
              <a:buFont typeface="Arial"/>
              <a:buNone/>
            </a:pPr>
            <a:r>
              <a:rPr lang="en-US" sz="1800" b="1">
                <a:solidFill>
                  <a:srgbClr val="C00000"/>
                </a:solidFill>
                <a:latin typeface="Bookman Old Style"/>
                <a:ea typeface="Bookman Old Style"/>
                <a:cs typeface="Bookman Old Style"/>
                <a:sym typeface="Bookman Old Style"/>
              </a:rPr>
              <a:t>Students</a:t>
            </a:r>
            <a:endParaRPr/>
          </a:p>
        </p:txBody>
      </p:sp>
      <p:sp>
        <p:nvSpPr>
          <p:cNvPr id="256" name="Google Shape;256;p30"/>
          <p:cNvSpPr/>
          <p:nvPr/>
        </p:nvSpPr>
        <p:spPr>
          <a:xfrm>
            <a:off x="2286000" y="1828800"/>
            <a:ext cx="1524000" cy="1676400"/>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57" name="Google Shape;257;p30"/>
          <p:cNvSpPr/>
          <p:nvPr/>
        </p:nvSpPr>
        <p:spPr>
          <a:xfrm rot="10800000">
            <a:off x="3886200" y="1457325"/>
            <a:ext cx="4267200" cy="1303338"/>
          </a:xfrm>
          <a:prstGeom prst="homePlate">
            <a:avLst>
              <a:gd name="adj" fmla="val 50000"/>
            </a:avLst>
          </a:prstGeom>
          <a:solidFill>
            <a:srgbClr val="FF0000"/>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58" name="Google Shape;258;p30"/>
          <p:cNvSpPr txBox="1"/>
          <p:nvPr/>
        </p:nvSpPr>
        <p:spPr>
          <a:xfrm>
            <a:off x="4419600" y="1608138"/>
            <a:ext cx="3733800" cy="6461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Calibri"/>
                <a:ea typeface="Calibri"/>
                <a:cs typeface="Calibri"/>
                <a:sym typeface="Calibri"/>
              </a:rPr>
              <a:t>“Specialist” responsible for up to 25 FBAs in school of 500</a:t>
            </a:r>
            <a:endParaRPr/>
          </a:p>
        </p:txBody>
      </p:sp>
      <p:sp>
        <p:nvSpPr>
          <p:cNvPr id="259" name="Google Shape;259;p30"/>
          <p:cNvSpPr/>
          <p:nvPr/>
        </p:nvSpPr>
        <p:spPr>
          <a:xfrm>
            <a:off x="1981200" y="3276600"/>
            <a:ext cx="2286000" cy="1630363"/>
          </a:xfrm>
          <a:prstGeom prst="ellipse">
            <a:avLst/>
          </a:prstGeom>
          <a:noFill/>
          <a:ln w="254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60" name="Google Shape;260;p30"/>
          <p:cNvSpPr/>
          <p:nvPr/>
        </p:nvSpPr>
        <p:spPr>
          <a:xfrm rot="10800000">
            <a:off x="4114800" y="3124200"/>
            <a:ext cx="4419600" cy="1143000"/>
          </a:xfrm>
          <a:prstGeom prst="rightArrow">
            <a:avLst>
              <a:gd name="adj1" fmla="val 100000"/>
              <a:gd name="adj2" fmla="val 50000"/>
            </a:avLst>
          </a:prstGeom>
          <a:solidFill>
            <a:srgbClr val="FFC000"/>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61" name="Google Shape;261;p30"/>
          <p:cNvSpPr txBox="1"/>
          <p:nvPr/>
        </p:nvSpPr>
        <p:spPr>
          <a:xfrm>
            <a:off x="4724400" y="3124200"/>
            <a:ext cx="3810000" cy="12001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Calibri"/>
                <a:ea typeface="Calibri"/>
                <a:cs typeface="Calibri"/>
                <a:sym typeface="Calibri"/>
              </a:rPr>
              <a:t>Designated staff conduct proactive simple FBA/BSP to prevent intensive problem behaviors, &amp; decrease reliance on specialist.</a:t>
            </a:r>
            <a:endParaRPr sz="1800">
              <a:solidFill>
                <a:schemeClr val="dk1"/>
              </a:solidFill>
              <a:latin typeface="Calibri"/>
              <a:ea typeface="Calibri"/>
              <a:cs typeface="Calibri"/>
              <a:sym typeface="Calibri"/>
            </a:endParaRPr>
          </a:p>
        </p:txBody>
      </p:sp>
      <p:sp>
        <p:nvSpPr>
          <p:cNvPr id="262" name="Google Shape;262;p30"/>
          <p:cNvSpPr txBox="1"/>
          <p:nvPr/>
        </p:nvSpPr>
        <p:spPr>
          <a:xfrm>
            <a:off x="474663" y="139700"/>
            <a:ext cx="8229600" cy="1143000"/>
          </a:xfrm>
          <a:prstGeom prst="rect">
            <a:avLst/>
          </a:prstGeom>
          <a:solidFill>
            <a:srgbClr val="FF6600">
              <a:alpha val="81568"/>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00000"/>
              </a:buClr>
              <a:buSzPts val="4400"/>
              <a:buFont typeface="Arial"/>
              <a:buNone/>
            </a:pPr>
            <a:r>
              <a:rPr lang="en-US" sz="4400">
                <a:solidFill>
                  <a:srgbClr val="000000"/>
                </a:solidFill>
                <a:latin typeface="Calibri"/>
                <a:ea typeface="Calibri"/>
                <a:cs typeface="Calibri"/>
                <a:sym typeface="Calibri"/>
              </a:rPr>
              <a:t>FBA LOGIC MODEL</a:t>
            </a:r>
            <a:endParaRPr/>
          </a:p>
          <a:p>
            <a:pPr marL="0" marR="0" lvl="0" indent="0" algn="ctr" rtl="0">
              <a:spcBef>
                <a:spcPts val="0"/>
              </a:spcBef>
              <a:spcAft>
                <a:spcPts val="0"/>
              </a:spcAft>
              <a:buClr>
                <a:srgbClr val="000000"/>
              </a:buClr>
              <a:buSzPts val="2600"/>
              <a:buFont typeface="Arial"/>
              <a:buNone/>
            </a:pPr>
            <a:r>
              <a:rPr lang="en-US" sz="2600">
                <a:solidFill>
                  <a:srgbClr val="000000"/>
                </a:solidFill>
                <a:latin typeface="Calibri"/>
                <a:ea typeface="Calibri"/>
                <a:cs typeface="Calibri"/>
                <a:sym typeface="Calibri"/>
              </a:rPr>
              <a:t>Sheldon Loman, University of Oregon</a:t>
            </a:r>
            <a:endParaRPr/>
          </a:p>
        </p:txBody>
      </p:sp>
      <p:sp>
        <p:nvSpPr>
          <p:cNvPr id="263" name="Google Shape;263;p3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19</a:t>
            </a:fld>
            <a:endParaRPr sz="1200">
              <a:solidFill>
                <a:srgbClr val="8D8D8F"/>
              </a:solidFill>
              <a:latin typeface="Calibri"/>
              <a:ea typeface="Calibri"/>
              <a:cs typeface="Calibri"/>
              <a:sym typeface="Calibri"/>
            </a:endParaRPr>
          </a:p>
        </p:txBody>
      </p:sp>
      <p:sp>
        <p:nvSpPr>
          <p:cNvPr id="264" name="Google Shape;264;p30"/>
          <p:cNvSpPr/>
          <p:nvPr/>
        </p:nvSpPr>
        <p:spPr>
          <a:xfrm flipH="1">
            <a:off x="5029199" y="4686300"/>
            <a:ext cx="3843867" cy="1143000"/>
          </a:xfrm>
          <a:prstGeom prst="rightArrow">
            <a:avLst>
              <a:gd name="adj1" fmla="val 100000"/>
              <a:gd name="adj2" fmla="val 50000"/>
            </a:avLst>
          </a:prstGeom>
          <a:solidFill>
            <a:srgbClr val="008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rgbClr val="292934"/>
                </a:solidFill>
                <a:latin typeface="Calibri"/>
                <a:ea typeface="Calibri"/>
                <a:cs typeface="Calibri"/>
                <a:sym typeface="Calibri"/>
              </a:rPr>
              <a:t>All staff estimate the function of behavior on ODR forms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
                                        </p:tgtEl>
                                        <p:attrNameLst>
                                          <p:attrName>style.visibility</p:attrName>
                                        </p:attrNameLst>
                                      </p:cBhvr>
                                      <p:to>
                                        <p:strVal val="visible"/>
                                      </p:to>
                                    </p:set>
                                    <p:anim calcmode="lin" valueType="num">
                                      <p:cBhvr additive="base">
                                        <p:cTn id="7" dur="500"/>
                                        <p:tgtEl>
                                          <p:spTgt spid="256"/>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57"/>
                                        </p:tgtEl>
                                        <p:attrNameLst>
                                          <p:attrName>style.visibility</p:attrName>
                                        </p:attrNameLst>
                                      </p:cBhvr>
                                      <p:to>
                                        <p:strVal val="visible"/>
                                      </p:to>
                                    </p:set>
                                    <p:anim calcmode="lin" valueType="num">
                                      <p:cBhvr additive="base">
                                        <p:cTn id="12" dur="500"/>
                                        <p:tgtEl>
                                          <p:spTgt spid="257"/>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8"/>
                                        </p:tgtEl>
                                        <p:attrNameLst>
                                          <p:attrName>style.visibility</p:attrName>
                                        </p:attrNameLst>
                                      </p:cBhvr>
                                      <p:to>
                                        <p:strVal val="visible"/>
                                      </p:to>
                                    </p:set>
                                    <p:anim calcmode="lin" valueType="num">
                                      <p:cBhvr additive="base">
                                        <p:cTn id="17" dur="500"/>
                                        <p:tgtEl>
                                          <p:spTgt spid="258"/>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59"/>
                                        </p:tgtEl>
                                        <p:attrNameLst>
                                          <p:attrName>style.visibility</p:attrName>
                                        </p:attrNameLst>
                                      </p:cBhvr>
                                      <p:to>
                                        <p:strVal val="visible"/>
                                      </p:to>
                                    </p:set>
                                    <p:anim calcmode="lin" valueType="num">
                                      <p:cBhvr additive="base">
                                        <p:cTn id="22" dur="500"/>
                                        <p:tgtEl>
                                          <p:spTgt spid="25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60"/>
                                        </p:tgtEl>
                                        <p:attrNameLst>
                                          <p:attrName>style.visibility</p:attrName>
                                        </p:attrNameLst>
                                      </p:cBhvr>
                                      <p:to>
                                        <p:strVal val="visible"/>
                                      </p:to>
                                    </p:set>
                                    <p:anim calcmode="lin" valueType="num">
                                      <p:cBhvr additive="base">
                                        <p:cTn id="27" dur="500"/>
                                        <p:tgtEl>
                                          <p:spTgt spid="260"/>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61"/>
                                        </p:tgtEl>
                                        <p:attrNameLst>
                                          <p:attrName>style.visibility</p:attrName>
                                        </p:attrNameLst>
                                      </p:cBhvr>
                                      <p:to>
                                        <p:strVal val="visible"/>
                                      </p:to>
                                    </p:set>
                                    <p:anim calcmode="lin" valueType="num">
                                      <p:cBhvr additive="base">
                                        <p:cTn id="32" dur="500"/>
                                        <p:tgtEl>
                                          <p:spTgt spid="26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64"/>
                                        </p:tgtEl>
                                        <p:attrNameLst>
                                          <p:attrName>style.visibility</p:attrName>
                                        </p:attrNameLst>
                                      </p:cBhvr>
                                      <p:to>
                                        <p:strVal val="visible"/>
                                      </p:to>
                                    </p:set>
                                    <p:anim calcmode="lin" valueType="num">
                                      <p:cBhvr additive="base">
                                        <p:cTn id="37" dur="500"/>
                                        <p:tgtEl>
                                          <p:spTgt spid="2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4"/>
          <p:cNvSpPr txBox="1">
            <a:spLocks noGrp="1"/>
          </p:cNvSpPr>
          <p:nvPr>
            <p:ph type="title"/>
          </p:nvPr>
        </p:nvSpPr>
        <p:spPr>
          <a:xfrm>
            <a:off x="1475765" y="1265660"/>
            <a:ext cx="61722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006600"/>
                </a:solidFill>
              </a:rPr>
              <a:t>Welcome!</a:t>
            </a:r>
            <a:endParaRPr/>
          </a:p>
        </p:txBody>
      </p:sp>
      <p:sp>
        <p:nvSpPr>
          <p:cNvPr id="100" name="Google Shape;100;p14"/>
          <p:cNvSpPr/>
          <p:nvPr/>
        </p:nvSpPr>
        <p:spPr>
          <a:xfrm>
            <a:off x="3565224" y="2456217"/>
            <a:ext cx="1692576" cy="1715733"/>
          </a:xfrm>
          <a:prstGeom prst="ellipse">
            <a:avLst/>
          </a:prstGeom>
          <a:gradFill>
            <a:gsLst>
              <a:gs pos="0">
                <a:srgbClr val="90A498"/>
              </a:gs>
              <a:gs pos="100000">
                <a:srgbClr val="C9DED0"/>
              </a:gs>
            </a:gsLst>
            <a:lin ang="16200000" scaled="0"/>
          </a:gradFill>
          <a:ln w="9525" cap="flat" cmpd="sng">
            <a:solidFill>
              <a:schemeClr val="dk2"/>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chemeClr val="lt1"/>
              </a:solidFill>
              <a:latin typeface="Calibri"/>
              <a:ea typeface="Calibri"/>
              <a:cs typeface="Calibri"/>
              <a:sym typeface="Calibri"/>
            </a:endParaRPr>
          </a:p>
        </p:txBody>
      </p:sp>
      <p:sp>
        <p:nvSpPr>
          <p:cNvPr id="101" name="Google Shape;101;p14"/>
          <p:cNvSpPr txBox="1"/>
          <p:nvPr/>
        </p:nvSpPr>
        <p:spPr>
          <a:xfrm>
            <a:off x="3869563" y="2789525"/>
            <a:ext cx="1122218" cy="130420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575" b="1">
                <a:solidFill>
                  <a:schemeClr val="dk1"/>
                </a:solidFill>
                <a:latin typeface="Calibri"/>
                <a:ea typeface="Calibri"/>
                <a:cs typeface="Calibri"/>
                <a:sym typeface="Calibri"/>
              </a:rPr>
              <a:t>Need help?</a:t>
            </a:r>
            <a:endParaRPr/>
          </a:p>
          <a:p>
            <a:pPr marL="0" marR="0" lvl="0" indent="0" algn="ctr" rtl="0">
              <a:spcBef>
                <a:spcPts val="0"/>
              </a:spcBef>
              <a:spcAft>
                <a:spcPts val="0"/>
              </a:spcAft>
              <a:buNone/>
            </a:pPr>
            <a:r>
              <a:rPr lang="en-US" sz="1575">
                <a:solidFill>
                  <a:schemeClr val="dk1"/>
                </a:solidFill>
                <a:latin typeface="Calibri"/>
                <a:ea typeface="Calibri"/>
                <a:cs typeface="Calibri"/>
                <a:sym typeface="Calibri"/>
              </a:rPr>
              <a:t>Type into the chat box.</a:t>
            </a:r>
            <a:endParaRPr/>
          </a:p>
        </p:txBody>
      </p:sp>
      <p:sp>
        <p:nvSpPr>
          <p:cNvPr id="102" name="Google Shape;102;p14"/>
          <p:cNvSpPr/>
          <p:nvPr/>
        </p:nvSpPr>
        <p:spPr>
          <a:xfrm>
            <a:off x="1440905" y="2513367"/>
            <a:ext cx="1692576" cy="1658584"/>
          </a:xfrm>
          <a:prstGeom prst="ellipse">
            <a:avLst/>
          </a:prstGeom>
          <a:solidFill>
            <a:srgbClr val="C9BEB7"/>
          </a:solidFill>
          <a:ln w="9525" cap="flat" cmpd="sng">
            <a:solidFill>
              <a:srgbClr val="8E9E94"/>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chemeClr val="lt1"/>
              </a:solidFill>
              <a:latin typeface="Calibri"/>
              <a:ea typeface="Calibri"/>
              <a:cs typeface="Calibri"/>
              <a:sym typeface="Calibri"/>
            </a:endParaRPr>
          </a:p>
        </p:txBody>
      </p:sp>
      <p:sp>
        <p:nvSpPr>
          <p:cNvPr id="103" name="Google Shape;103;p14"/>
          <p:cNvSpPr txBox="1"/>
          <p:nvPr/>
        </p:nvSpPr>
        <p:spPr>
          <a:xfrm>
            <a:off x="1475766" y="2820160"/>
            <a:ext cx="1657715" cy="106182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575">
                <a:solidFill>
                  <a:schemeClr val="dk1"/>
                </a:solidFill>
                <a:latin typeface="Calibri"/>
                <a:ea typeface="Calibri"/>
                <a:cs typeface="Calibri"/>
                <a:sym typeface="Calibri"/>
              </a:rPr>
              <a:t>You will be </a:t>
            </a:r>
            <a:r>
              <a:rPr lang="en-US" sz="1575" b="1">
                <a:solidFill>
                  <a:schemeClr val="dk1"/>
                </a:solidFill>
                <a:latin typeface="Calibri"/>
                <a:ea typeface="Calibri"/>
                <a:cs typeface="Calibri"/>
                <a:sym typeface="Calibri"/>
              </a:rPr>
              <a:t>muted</a:t>
            </a:r>
            <a:r>
              <a:rPr lang="en-US" sz="1575">
                <a:solidFill>
                  <a:schemeClr val="dk1"/>
                </a:solidFill>
                <a:latin typeface="Calibri"/>
                <a:ea typeface="Calibri"/>
                <a:cs typeface="Calibri"/>
                <a:sym typeface="Calibri"/>
              </a:rPr>
              <a:t> during this session unless in breakout rooms. </a:t>
            </a:r>
            <a:endParaRPr/>
          </a:p>
        </p:txBody>
      </p:sp>
      <p:sp>
        <p:nvSpPr>
          <p:cNvPr id="104" name="Google Shape;104;p14"/>
          <p:cNvSpPr/>
          <p:nvPr/>
        </p:nvSpPr>
        <p:spPr>
          <a:xfrm>
            <a:off x="5689543" y="2456218"/>
            <a:ext cx="1797107" cy="1715733"/>
          </a:xfrm>
          <a:prstGeom prst="ellipse">
            <a:avLst/>
          </a:prstGeom>
          <a:solidFill>
            <a:srgbClr val="D3AEA6"/>
          </a:solidFill>
          <a:ln w="9525" cap="flat" cmpd="sng">
            <a:solidFill>
              <a:srgbClr val="8E9E94"/>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chemeClr val="lt1"/>
              </a:solidFill>
              <a:latin typeface="Calibri"/>
              <a:ea typeface="Calibri"/>
              <a:cs typeface="Calibri"/>
              <a:sym typeface="Calibri"/>
            </a:endParaRPr>
          </a:p>
        </p:txBody>
      </p:sp>
      <p:sp>
        <p:nvSpPr>
          <p:cNvPr id="105" name="Google Shape;105;p14"/>
          <p:cNvSpPr txBox="1"/>
          <p:nvPr/>
        </p:nvSpPr>
        <p:spPr>
          <a:xfrm>
            <a:off x="5864379" y="2820160"/>
            <a:ext cx="1365006" cy="106182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575">
                <a:solidFill>
                  <a:schemeClr val="dk1"/>
                </a:solidFill>
                <a:latin typeface="Calibri"/>
                <a:ea typeface="Calibri"/>
                <a:cs typeface="Calibri"/>
                <a:sym typeface="Calibri"/>
              </a:rPr>
              <a:t>You </a:t>
            </a:r>
            <a:endParaRPr/>
          </a:p>
          <a:p>
            <a:pPr marL="0" marR="0" lvl="0" indent="0" algn="ctr" rtl="0">
              <a:spcBef>
                <a:spcPts val="0"/>
              </a:spcBef>
              <a:spcAft>
                <a:spcPts val="0"/>
              </a:spcAft>
              <a:buNone/>
            </a:pPr>
            <a:r>
              <a:rPr lang="en-US" sz="1575">
                <a:solidFill>
                  <a:schemeClr val="dk1"/>
                </a:solidFill>
                <a:latin typeface="Calibri"/>
                <a:ea typeface="Calibri"/>
                <a:cs typeface="Calibri"/>
                <a:sym typeface="Calibri"/>
              </a:rPr>
              <a:t>can show or hide your </a:t>
            </a:r>
            <a:r>
              <a:rPr lang="en-US" sz="1575" b="1">
                <a:solidFill>
                  <a:schemeClr val="dk1"/>
                </a:solidFill>
                <a:latin typeface="Calibri"/>
                <a:ea typeface="Calibri"/>
                <a:cs typeface="Calibri"/>
                <a:sym typeface="Calibri"/>
              </a:rPr>
              <a:t>video</a:t>
            </a:r>
            <a:r>
              <a:rPr lang="en-US" sz="1575">
                <a:solidFill>
                  <a:schemeClr val="dk1"/>
                </a:solidFill>
                <a:latin typeface="Calibri"/>
                <a:ea typeface="Calibri"/>
                <a:cs typeface="Calibri"/>
                <a:sym typeface="Calibri"/>
              </a:rPr>
              <a:t>.</a:t>
            </a:r>
            <a:endParaRPr/>
          </a:p>
        </p:txBody>
      </p:sp>
      <p:sp>
        <p:nvSpPr>
          <p:cNvPr id="106" name="Google Shape;106;p14"/>
          <p:cNvSpPr/>
          <p:nvPr/>
        </p:nvSpPr>
        <p:spPr>
          <a:xfrm>
            <a:off x="1143001" y="4838566"/>
            <a:ext cx="6858000"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This session will be recorded. </a:t>
            </a:r>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If you’d like to access the recording, please email </a:t>
            </a:r>
            <a:r>
              <a:rPr lang="en-US" sz="1800" u="sng">
                <a:solidFill>
                  <a:schemeClr val="hlink"/>
                </a:solidFill>
                <a:latin typeface="Calibri"/>
                <a:ea typeface="Calibri"/>
                <a:cs typeface="Calibri"/>
                <a:sym typeface="Calibri"/>
                <a:hlinkClick r:id="rId3"/>
              </a:rPr>
              <a:t>anne.dubie@uvm.edu</a:t>
            </a:r>
            <a:r>
              <a:rPr lang="en-US" sz="1800">
                <a:solidFill>
                  <a:schemeClr val="dk1"/>
                </a:solidFill>
                <a:latin typeface="Calibri"/>
                <a:ea typeface="Calibri"/>
                <a:cs typeface="Calibri"/>
                <a:sym typeface="Calibri"/>
              </a:rPr>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8BFB-6CB3-47D5-B5E9-0BB719865326}"/>
              </a:ext>
            </a:extLst>
          </p:cNvPr>
          <p:cNvSpPr>
            <a:spLocks noGrp="1"/>
          </p:cNvSpPr>
          <p:nvPr>
            <p:ph type="ctrTitle"/>
          </p:nvPr>
        </p:nvSpPr>
        <p:spPr/>
        <p:txBody>
          <a:bodyPr/>
          <a:lstStyle/>
          <a:p>
            <a:r>
              <a:rPr lang="en-US" dirty="0"/>
              <a:t>Break!</a:t>
            </a:r>
          </a:p>
        </p:txBody>
      </p:sp>
      <p:sp>
        <p:nvSpPr>
          <p:cNvPr id="3" name="Subtitle 2">
            <a:extLst>
              <a:ext uri="{FF2B5EF4-FFF2-40B4-BE49-F238E27FC236}">
                <a16:creationId xmlns:a16="http://schemas.microsoft.com/office/drawing/2014/main" id="{6DEABCCF-78D3-49F8-9555-F098E731740D}"/>
              </a:ext>
            </a:extLst>
          </p:cNvPr>
          <p:cNvSpPr>
            <a:spLocks noGrp="1"/>
          </p:cNvSpPr>
          <p:nvPr>
            <p:ph type="subTitle" idx="1"/>
          </p:nvPr>
        </p:nvSpPr>
        <p:spPr/>
        <p:txBody>
          <a:bodyPr/>
          <a:lstStyle/>
          <a:p>
            <a:r>
              <a:rPr lang="en-US" dirty="0"/>
              <a:t>15-minute break</a:t>
            </a:r>
          </a:p>
        </p:txBody>
      </p:sp>
      <p:sp>
        <p:nvSpPr>
          <p:cNvPr id="4" name="Slide Number Placeholder 3">
            <a:extLst>
              <a:ext uri="{FF2B5EF4-FFF2-40B4-BE49-F238E27FC236}">
                <a16:creationId xmlns:a16="http://schemas.microsoft.com/office/drawing/2014/main" id="{9FAACFD2-F0A3-4627-B788-8FEC26FE9F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272522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1"/>
          <p:cNvSpPr txBox="1">
            <a:spLocks noGrp="1"/>
          </p:cNvSpPr>
          <p:nvPr>
            <p:ph type="title"/>
          </p:nvPr>
        </p:nvSpPr>
        <p:spPr>
          <a:xfrm>
            <a:off x="457200" y="274638"/>
            <a:ext cx="8229600" cy="20113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b="1"/>
            </a:br>
            <a:r>
              <a:rPr lang="en-US" sz="4000" b="1"/>
              <a:t>Who is responsible for conducting FBA/BSPs in your school?</a:t>
            </a:r>
            <a:endParaRPr/>
          </a:p>
        </p:txBody>
      </p:sp>
      <p:sp>
        <p:nvSpPr>
          <p:cNvPr id="271" name="Google Shape;271;p31"/>
          <p:cNvSpPr txBox="1">
            <a:spLocks noGrp="1"/>
          </p:cNvSpPr>
          <p:nvPr>
            <p:ph type="body" idx="1"/>
          </p:nvPr>
        </p:nvSpPr>
        <p:spPr>
          <a:xfrm>
            <a:off x="457200" y="3090863"/>
            <a:ext cx="8229600" cy="142081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Font typeface="Arial"/>
              <a:buNone/>
            </a:pPr>
            <a:r>
              <a:rPr lang="en-US" b="1"/>
              <a:t>	</a:t>
            </a:r>
            <a:r>
              <a:rPr lang="en-US" sz="4000" b="1"/>
              <a:t>How does someone access this FBA/BSP?</a:t>
            </a:r>
            <a:endParaRPr/>
          </a:p>
        </p:txBody>
      </p:sp>
      <p:sp>
        <p:nvSpPr>
          <p:cNvPr id="272" name="Google Shape;272;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21</a:t>
            </a:fld>
            <a:endParaRPr sz="1200">
              <a:solidFill>
                <a:srgbClr val="8D8D8F"/>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a:solidFill>
                  <a:srgbClr val="000000"/>
                </a:solidFill>
              </a:rPr>
            </a:br>
            <a:r>
              <a:rPr lang="en-US" b="1">
                <a:solidFill>
                  <a:srgbClr val="000000"/>
                </a:solidFill>
              </a:rPr>
              <a:t>Requesting an FBA </a:t>
            </a:r>
            <a:br>
              <a:rPr lang="en-US" sz="4000">
                <a:solidFill>
                  <a:srgbClr val="000000"/>
                </a:solidFill>
              </a:rPr>
            </a:br>
            <a:endParaRPr sz="4000">
              <a:solidFill>
                <a:srgbClr val="000000"/>
              </a:solidFill>
            </a:endParaRPr>
          </a:p>
        </p:txBody>
      </p:sp>
      <p:sp>
        <p:nvSpPr>
          <p:cNvPr id="279" name="Google Shape;279;p32"/>
          <p:cNvSpPr txBox="1">
            <a:spLocks noGrp="1"/>
          </p:cNvSpPr>
          <p:nvPr>
            <p:ph type="body" idx="1"/>
          </p:nvPr>
        </p:nvSpPr>
        <p:spPr>
          <a:xfrm>
            <a:off x="457200" y="1990725"/>
            <a:ext cx="8229600" cy="4135438"/>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200"/>
              <a:buChar char="•"/>
            </a:pPr>
            <a:r>
              <a:rPr lang="en-US"/>
              <a:t>Teachers &amp; school teams should be able to identify the system for requesting assistance </a:t>
            </a:r>
            <a:endParaRPr/>
          </a:p>
          <a:p>
            <a:pPr marL="342900" lvl="0" indent="-342900" algn="l" rtl="0">
              <a:lnSpc>
                <a:spcPct val="90000"/>
              </a:lnSpc>
              <a:spcBef>
                <a:spcPts val="400"/>
              </a:spcBef>
              <a:spcAft>
                <a:spcPts val="0"/>
              </a:spcAft>
              <a:buClr>
                <a:schemeClr val="dk1"/>
              </a:buClr>
              <a:buSzPts val="2000"/>
              <a:buFont typeface="Arial"/>
              <a:buNone/>
            </a:pPr>
            <a:endParaRPr sz="2000"/>
          </a:p>
          <a:p>
            <a:pPr marL="342900" lvl="0" indent="-342900" algn="l" rtl="0">
              <a:lnSpc>
                <a:spcPct val="90000"/>
              </a:lnSpc>
              <a:spcBef>
                <a:spcPts val="640"/>
              </a:spcBef>
              <a:spcAft>
                <a:spcPts val="0"/>
              </a:spcAft>
              <a:buClr>
                <a:schemeClr val="dk1"/>
              </a:buClr>
              <a:buSzPts val="3200"/>
              <a:buChar char="•"/>
            </a:pPr>
            <a:r>
              <a:rPr lang="en-US"/>
              <a:t>Teachers should be able to identify who to access assistance from</a:t>
            </a:r>
            <a:endParaRPr/>
          </a:p>
          <a:p>
            <a:pPr marL="342900" lvl="0" indent="-342900" algn="l" rtl="0">
              <a:lnSpc>
                <a:spcPct val="90000"/>
              </a:lnSpc>
              <a:spcBef>
                <a:spcPts val="400"/>
              </a:spcBef>
              <a:spcAft>
                <a:spcPts val="0"/>
              </a:spcAft>
              <a:buClr>
                <a:schemeClr val="dk1"/>
              </a:buClr>
              <a:buSzPts val="2000"/>
              <a:buFont typeface="Arial"/>
              <a:buNone/>
            </a:pPr>
            <a:endParaRPr sz="2000"/>
          </a:p>
          <a:p>
            <a:pPr marL="342900" lvl="0" indent="-342900" algn="l" rtl="0">
              <a:lnSpc>
                <a:spcPct val="90000"/>
              </a:lnSpc>
              <a:spcBef>
                <a:spcPts val="640"/>
              </a:spcBef>
              <a:spcAft>
                <a:spcPts val="0"/>
              </a:spcAft>
              <a:buClr>
                <a:schemeClr val="dk1"/>
              </a:buClr>
              <a:buSzPts val="3200"/>
              <a:buChar char="•"/>
            </a:pPr>
            <a:r>
              <a:rPr lang="en-US"/>
              <a:t>The targeted team/EST will determine when an FBA/BSP referral is necessary, based on data</a:t>
            </a:r>
            <a:endParaRPr/>
          </a:p>
          <a:p>
            <a:pPr marL="342900" lvl="0" indent="-139700" algn="l" rtl="0">
              <a:lnSpc>
                <a:spcPct val="90000"/>
              </a:lnSpc>
              <a:spcBef>
                <a:spcPts val="640"/>
              </a:spcBef>
              <a:spcAft>
                <a:spcPts val="0"/>
              </a:spcAft>
              <a:buClr>
                <a:schemeClr val="dk1"/>
              </a:buClr>
              <a:buSzPts val="3200"/>
              <a:buNone/>
            </a:pPr>
            <a:endParaRPr/>
          </a:p>
          <a:p>
            <a:pPr marL="342900" lvl="0" indent="-342900" algn="l" rtl="0">
              <a:lnSpc>
                <a:spcPct val="90000"/>
              </a:lnSpc>
              <a:spcBef>
                <a:spcPts val="640"/>
              </a:spcBef>
              <a:spcAft>
                <a:spcPts val="0"/>
              </a:spcAft>
              <a:buClr>
                <a:schemeClr val="dk1"/>
              </a:buClr>
              <a:buSzPts val="3200"/>
              <a:buFont typeface="Arial"/>
              <a:buNone/>
            </a:pPr>
            <a:endParaRPr/>
          </a:p>
          <a:p>
            <a:pPr marL="342900" lvl="0" indent="-342900" algn="ctr" rtl="0">
              <a:lnSpc>
                <a:spcPct val="90000"/>
              </a:lnSpc>
              <a:spcBef>
                <a:spcPts val="640"/>
              </a:spcBef>
              <a:spcAft>
                <a:spcPts val="0"/>
              </a:spcAft>
              <a:buClr>
                <a:schemeClr val="dk1"/>
              </a:buClr>
              <a:buSzPts val="3200"/>
              <a:buFont typeface="Arial"/>
              <a:buNone/>
            </a:pPr>
            <a:endParaRPr>
              <a:solidFill>
                <a:srgbClr val="922223"/>
              </a:solidFill>
            </a:endParaRPr>
          </a:p>
          <a:p>
            <a:pPr marL="342900" lvl="0" indent="-342900" algn="l" rtl="0">
              <a:lnSpc>
                <a:spcPct val="90000"/>
              </a:lnSpc>
              <a:spcBef>
                <a:spcPts val="640"/>
              </a:spcBef>
              <a:spcAft>
                <a:spcPts val="0"/>
              </a:spcAft>
              <a:buClr>
                <a:schemeClr val="dk1"/>
              </a:buClr>
              <a:buSzPts val="3200"/>
              <a:buFont typeface="Arial"/>
              <a:buNone/>
            </a:pPr>
            <a:endParaRPr/>
          </a:p>
          <a:p>
            <a:pPr marL="342900" lvl="0" indent="-342900" algn="l" rtl="0">
              <a:lnSpc>
                <a:spcPct val="90000"/>
              </a:lnSpc>
              <a:spcBef>
                <a:spcPts val="640"/>
              </a:spcBef>
              <a:spcAft>
                <a:spcPts val="0"/>
              </a:spcAft>
              <a:buClr>
                <a:schemeClr val="dk1"/>
              </a:buClr>
              <a:buSzPts val="3200"/>
              <a:buFont typeface="Arial"/>
              <a:buNone/>
            </a:pPr>
            <a:endParaRPr/>
          </a:p>
        </p:txBody>
      </p:sp>
      <p:sp>
        <p:nvSpPr>
          <p:cNvPr id="280" name="Google Shape;280;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22</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9">
                                            <p:txEl>
                                              <p:pRg st="0" end="0"/>
                                            </p:txEl>
                                          </p:spTgt>
                                        </p:tgtEl>
                                        <p:attrNameLst>
                                          <p:attrName>style.visibility</p:attrName>
                                        </p:attrNameLst>
                                      </p:cBhvr>
                                      <p:to>
                                        <p:strVal val="visible"/>
                                      </p:to>
                                    </p:set>
                                    <p:animEffect transition="in" filter="fade">
                                      <p:cBhvr>
                                        <p:cTn id="7" dur="2000"/>
                                        <p:tgtEl>
                                          <p:spTgt spid="2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9">
                                            <p:txEl>
                                              <p:pRg st="1" end="1"/>
                                            </p:txEl>
                                          </p:spTgt>
                                        </p:tgtEl>
                                        <p:attrNameLst>
                                          <p:attrName>style.visibility</p:attrName>
                                        </p:attrNameLst>
                                      </p:cBhvr>
                                      <p:to>
                                        <p:strVal val="visible"/>
                                      </p:to>
                                    </p:set>
                                    <p:animEffect transition="in" filter="fade">
                                      <p:cBhvr>
                                        <p:cTn id="12" dur="2000"/>
                                        <p:tgtEl>
                                          <p:spTgt spid="2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9">
                                            <p:txEl>
                                              <p:pRg st="2" end="2"/>
                                            </p:txEl>
                                          </p:spTgt>
                                        </p:tgtEl>
                                        <p:attrNameLst>
                                          <p:attrName>style.visibility</p:attrName>
                                        </p:attrNameLst>
                                      </p:cBhvr>
                                      <p:to>
                                        <p:strVal val="visible"/>
                                      </p:to>
                                    </p:set>
                                    <p:animEffect transition="in" filter="fade">
                                      <p:cBhvr>
                                        <p:cTn id="17" dur="2000"/>
                                        <p:tgtEl>
                                          <p:spTgt spid="2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9">
                                            <p:txEl>
                                              <p:pRg st="3" end="3"/>
                                            </p:txEl>
                                          </p:spTgt>
                                        </p:tgtEl>
                                        <p:attrNameLst>
                                          <p:attrName>style.visibility</p:attrName>
                                        </p:attrNameLst>
                                      </p:cBhvr>
                                      <p:to>
                                        <p:strVal val="visible"/>
                                      </p:to>
                                    </p:set>
                                    <p:animEffect transition="in" filter="fade">
                                      <p:cBhvr>
                                        <p:cTn id="22" dur="2000"/>
                                        <p:tgtEl>
                                          <p:spTgt spid="2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9">
                                            <p:txEl>
                                              <p:pRg st="4" end="4"/>
                                            </p:txEl>
                                          </p:spTgt>
                                        </p:tgtEl>
                                        <p:attrNameLst>
                                          <p:attrName>style.visibility</p:attrName>
                                        </p:attrNameLst>
                                      </p:cBhvr>
                                      <p:to>
                                        <p:strVal val="visible"/>
                                      </p:to>
                                    </p:set>
                                    <p:animEffect transition="in" filter="fade">
                                      <p:cBhvr>
                                        <p:cTn id="27" dur="2000"/>
                                        <p:tgtEl>
                                          <p:spTgt spid="2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9">
                                            <p:txEl>
                                              <p:pRg st="5" end="5"/>
                                            </p:txEl>
                                          </p:spTgt>
                                        </p:tgtEl>
                                        <p:attrNameLst>
                                          <p:attrName>style.visibility</p:attrName>
                                        </p:attrNameLst>
                                      </p:cBhvr>
                                      <p:to>
                                        <p:strVal val="visible"/>
                                      </p:to>
                                    </p:set>
                                    <p:animEffect transition="in" filter="fade">
                                      <p:cBhvr>
                                        <p:cTn id="32" dur="2000"/>
                                        <p:tgtEl>
                                          <p:spTgt spid="2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9">
                                            <p:txEl>
                                              <p:pRg st="6" end="6"/>
                                            </p:txEl>
                                          </p:spTgt>
                                        </p:tgtEl>
                                        <p:attrNameLst>
                                          <p:attrName>style.visibility</p:attrName>
                                        </p:attrNameLst>
                                      </p:cBhvr>
                                      <p:to>
                                        <p:strVal val="visible"/>
                                      </p:to>
                                    </p:set>
                                    <p:animEffect transition="in" filter="fade">
                                      <p:cBhvr>
                                        <p:cTn id="37" dur="2000"/>
                                        <p:tgtEl>
                                          <p:spTgt spid="2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9">
                                            <p:txEl>
                                              <p:pRg st="7" end="7"/>
                                            </p:txEl>
                                          </p:spTgt>
                                        </p:tgtEl>
                                        <p:attrNameLst>
                                          <p:attrName>style.visibility</p:attrName>
                                        </p:attrNameLst>
                                      </p:cBhvr>
                                      <p:to>
                                        <p:strVal val="visible"/>
                                      </p:to>
                                    </p:set>
                                    <p:animEffect transition="in" filter="fade">
                                      <p:cBhvr>
                                        <p:cTn id="42" dur="2000"/>
                                        <p:tgtEl>
                                          <p:spTgt spid="2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9">
                                            <p:txEl>
                                              <p:pRg st="8" end="8"/>
                                            </p:txEl>
                                          </p:spTgt>
                                        </p:tgtEl>
                                        <p:attrNameLst>
                                          <p:attrName>style.visibility</p:attrName>
                                        </p:attrNameLst>
                                      </p:cBhvr>
                                      <p:to>
                                        <p:strVal val="visible"/>
                                      </p:to>
                                    </p:set>
                                    <p:animEffect transition="in" filter="fade">
                                      <p:cBhvr>
                                        <p:cTn id="47" dur="2000"/>
                                        <p:tgtEl>
                                          <p:spTgt spid="2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9">
                                            <p:txEl>
                                              <p:pRg st="9" end="9"/>
                                            </p:txEl>
                                          </p:spTgt>
                                        </p:tgtEl>
                                        <p:attrNameLst>
                                          <p:attrName>style.visibility</p:attrName>
                                        </p:attrNameLst>
                                      </p:cBhvr>
                                      <p:to>
                                        <p:strVal val="visible"/>
                                      </p:to>
                                    </p:set>
                                    <p:animEffect transition="in" filter="fade">
                                      <p:cBhvr>
                                        <p:cTn id="52" dur="2000"/>
                                        <p:tgtEl>
                                          <p:spTgt spid="2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1:</a:t>
            </a:r>
            <a:endParaRPr/>
          </a:p>
        </p:txBody>
      </p:sp>
      <p:sp>
        <p:nvSpPr>
          <p:cNvPr id="287" name="Google Shape;287;p33"/>
          <p:cNvSpPr txBox="1">
            <a:spLocks noGrp="1"/>
          </p:cNvSpPr>
          <p:nvPr>
            <p:ph type="body" idx="1"/>
          </p:nvPr>
        </p:nvSpPr>
        <p:spPr>
          <a:xfrm>
            <a:off x="457200" y="2362200"/>
            <a:ext cx="8229600" cy="2324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None/>
            </a:pPr>
            <a:r>
              <a:rPr lang="en-US"/>
              <a:t>Using the questions in the workbook, review/develop your school’s process for accessing an FBA/BSP</a:t>
            </a:r>
            <a:endParaRPr/>
          </a:p>
          <a:p>
            <a:pPr marL="342900" lvl="0" indent="-342900" algn="l" rtl="0">
              <a:spcBef>
                <a:spcPts val="640"/>
              </a:spcBef>
              <a:spcAft>
                <a:spcPts val="0"/>
              </a:spcAft>
              <a:buClr>
                <a:schemeClr val="dk1"/>
              </a:buClr>
              <a:buSzPts val="3200"/>
              <a:buFont typeface="Arial"/>
              <a:buNone/>
            </a:pPr>
            <a:r>
              <a:rPr lang="en-US"/>
              <a:t> </a:t>
            </a:r>
            <a:endParaRPr/>
          </a:p>
          <a:p>
            <a:pPr marL="342900" lvl="0" indent="-342900" algn="l" rtl="0">
              <a:spcBef>
                <a:spcPts val="800"/>
              </a:spcBef>
              <a:spcAft>
                <a:spcPts val="0"/>
              </a:spcAft>
              <a:buClr>
                <a:schemeClr val="dk1"/>
              </a:buClr>
              <a:buSzPts val="4000"/>
              <a:buFont typeface="Arial"/>
              <a:buNone/>
            </a:pPr>
            <a:endParaRPr sz="4000">
              <a:solidFill>
                <a:srgbClr val="000000"/>
              </a:solidFill>
            </a:endParaRPr>
          </a:p>
          <a:p>
            <a:pPr marL="342900" lvl="0" indent="-342900" algn="ctr" rtl="0">
              <a:spcBef>
                <a:spcPts val="800"/>
              </a:spcBef>
              <a:spcAft>
                <a:spcPts val="0"/>
              </a:spcAft>
              <a:buClr>
                <a:schemeClr val="dk1"/>
              </a:buClr>
              <a:buSzPts val="4000"/>
              <a:buFont typeface="Arial"/>
              <a:buNone/>
            </a:pPr>
            <a:endParaRPr sz="4000">
              <a:solidFill>
                <a:srgbClr val="0000FF"/>
              </a:solidFill>
            </a:endParaRPr>
          </a:p>
        </p:txBody>
      </p:sp>
      <p:sp>
        <p:nvSpPr>
          <p:cNvPr id="288" name="Google Shape;288;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23</a:t>
            </a:fld>
            <a:endParaRPr sz="1200">
              <a:solidFill>
                <a:srgbClr val="8D8D8F"/>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4"/>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295" name="Google Shape;295;p34"/>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a:solidFill>
                  <a:srgbClr val="B60202"/>
                </a:solidFill>
              </a:rPr>
              <a:t>D</a:t>
            </a:r>
            <a:r>
              <a:rPr lang="en-US" sz="2600"/>
              <a:t>efine behavior in </a:t>
            </a:r>
            <a:r>
              <a:rPr lang="en-US" sz="2600">
                <a:solidFill>
                  <a:srgbClr val="A43925"/>
                </a:solidFill>
              </a:rPr>
              <a:t>observable</a:t>
            </a:r>
            <a:r>
              <a:rPr lang="en-US" sz="2600"/>
              <a:t> and </a:t>
            </a:r>
            <a:r>
              <a:rPr lang="en-US" sz="2600">
                <a:solidFill>
                  <a:srgbClr val="A43925"/>
                </a:solidFill>
              </a:rPr>
              <a:t>measurable</a:t>
            </a:r>
            <a:r>
              <a:rPr lang="en-US" sz="2600"/>
              <a:t> terms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A</a:t>
            </a:r>
            <a:r>
              <a:rPr lang="en-US" sz="2600"/>
              <a:t>sk about behavior by interviewing staff and student</a:t>
            </a:r>
            <a:endParaRPr/>
          </a:p>
          <a:p>
            <a:pPr marL="742950" lvl="1" indent="-285750" algn="l" rtl="0">
              <a:lnSpc>
                <a:spcPct val="90000"/>
              </a:lnSpc>
              <a:spcBef>
                <a:spcPts val="520"/>
              </a:spcBef>
              <a:spcAft>
                <a:spcPts val="0"/>
              </a:spcAft>
              <a:buClr>
                <a:schemeClr val="dk1"/>
              </a:buClr>
              <a:buSzPts val="2600"/>
              <a:buFont typeface="Arial"/>
              <a:buChar char="•"/>
            </a:pPr>
            <a:r>
              <a:rPr lang="en-US" sz="2600"/>
              <a:t>specify routines </a:t>
            </a:r>
            <a:r>
              <a:rPr lang="en-US" sz="2600">
                <a:solidFill>
                  <a:srgbClr val="A43925"/>
                </a:solidFill>
              </a:rPr>
              <a:t>where</a:t>
            </a:r>
            <a:r>
              <a:rPr lang="en-US" sz="2600"/>
              <a:t> &amp; </a:t>
            </a:r>
            <a:r>
              <a:rPr lang="en-US" sz="2600">
                <a:solidFill>
                  <a:srgbClr val="A43925"/>
                </a:solidFill>
              </a:rPr>
              <a:t>when</a:t>
            </a:r>
            <a:r>
              <a:rPr lang="en-US" sz="2600"/>
              <a:t> behavior occurs</a:t>
            </a:r>
            <a:endParaRPr/>
          </a:p>
          <a:p>
            <a:pPr marL="742950" lvl="1" indent="-285750" algn="l" rtl="0">
              <a:lnSpc>
                <a:spcPct val="90000"/>
              </a:lnSpc>
              <a:spcBef>
                <a:spcPts val="520"/>
              </a:spcBef>
              <a:spcAft>
                <a:spcPts val="0"/>
              </a:spcAft>
              <a:buClr>
                <a:schemeClr val="dk1"/>
              </a:buClr>
              <a:buSzPts val="2600"/>
              <a:buFont typeface="Arial"/>
              <a:buChar char="•"/>
            </a:pPr>
            <a:r>
              <a:rPr lang="en-US" sz="2600"/>
              <a:t>summarize </a:t>
            </a:r>
            <a:r>
              <a:rPr lang="en-US" sz="2600">
                <a:solidFill>
                  <a:srgbClr val="A43925"/>
                </a:solidFill>
              </a:rPr>
              <a:t>where</a:t>
            </a:r>
            <a:r>
              <a:rPr lang="en-US" sz="2600"/>
              <a:t>, </a:t>
            </a:r>
            <a:r>
              <a:rPr lang="en-US" sz="2600">
                <a:solidFill>
                  <a:srgbClr val="A43925"/>
                </a:solidFill>
              </a:rPr>
              <a:t>when</a:t>
            </a:r>
            <a:r>
              <a:rPr lang="en-US" sz="2600"/>
              <a:t>, and </a:t>
            </a:r>
            <a:r>
              <a:rPr lang="en-US" sz="2600">
                <a:solidFill>
                  <a:srgbClr val="A43925"/>
                </a:solidFill>
              </a:rPr>
              <a:t>why</a:t>
            </a:r>
            <a:r>
              <a:rPr lang="en-US" sz="2600"/>
              <a:t> behavior occurs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S</a:t>
            </a:r>
            <a:r>
              <a:rPr lang="en-US" sz="2600"/>
              <a:t>ee the behavior</a:t>
            </a:r>
            <a:endParaRPr/>
          </a:p>
          <a:p>
            <a:pPr marL="742950" lvl="1" indent="-285750" algn="l" rtl="0">
              <a:lnSpc>
                <a:spcPct val="90000"/>
              </a:lnSpc>
              <a:spcBef>
                <a:spcPts val="520"/>
              </a:spcBef>
              <a:spcAft>
                <a:spcPts val="0"/>
              </a:spcAft>
              <a:buClr>
                <a:srgbClr val="A43925"/>
              </a:buClr>
              <a:buSzPts val="2600"/>
              <a:buFont typeface="Arial"/>
              <a:buChar char="•"/>
            </a:pPr>
            <a:r>
              <a:rPr lang="en-US" sz="2600">
                <a:solidFill>
                  <a:srgbClr val="A43925"/>
                </a:solidFill>
              </a:rPr>
              <a:t>observe</a:t>
            </a:r>
            <a:r>
              <a:rPr lang="en-US" sz="2600"/>
              <a:t> the behavior during </a:t>
            </a:r>
            <a:r>
              <a:rPr lang="en-US" sz="2600">
                <a:solidFill>
                  <a:srgbClr val="A43925"/>
                </a:solidFill>
              </a:rPr>
              <a:t>routines</a:t>
            </a:r>
            <a:r>
              <a:rPr lang="en-US" sz="2600"/>
              <a:t> specified to verify summary from interviews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H</a:t>
            </a:r>
            <a:r>
              <a:rPr lang="en-US" sz="2600"/>
              <a:t>ypothesize</a:t>
            </a:r>
            <a:endParaRPr/>
          </a:p>
          <a:p>
            <a:pPr marL="742950" lvl="1" indent="-285750" algn="l" rtl="0">
              <a:lnSpc>
                <a:spcPct val="90000"/>
              </a:lnSpc>
              <a:spcBef>
                <a:spcPts val="520"/>
              </a:spcBef>
              <a:spcAft>
                <a:spcPts val="0"/>
              </a:spcAft>
              <a:buClr>
                <a:schemeClr val="dk1"/>
              </a:buClr>
              <a:buSzPts val="2600"/>
              <a:buFont typeface="Arial"/>
              <a:buChar char="•"/>
            </a:pPr>
            <a:r>
              <a:rPr lang="en-US" sz="2600"/>
              <a:t>a final summary of </a:t>
            </a:r>
            <a:r>
              <a:rPr lang="en-US" sz="2600">
                <a:solidFill>
                  <a:srgbClr val="B60202"/>
                </a:solidFill>
              </a:rPr>
              <a:t>where</a:t>
            </a:r>
            <a:r>
              <a:rPr lang="en-US" sz="2600"/>
              <a:t>, </a:t>
            </a:r>
            <a:r>
              <a:rPr lang="en-US" sz="2600">
                <a:solidFill>
                  <a:srgbClr val="B60202"/>
                </a:solidFill>
              </a:rPr>
              <a:t>when</a:t>
            </a:r>
            <a:r>
              <a:rPr lang="en-US" sz="2600"/>
              <a:t>, and </a:t>
            </a:r>
            <a:r>
              <a:rPr lang="en-US" sz="2600">
                <a:solidFill>
                  <a:srgbClr val="B60202"/>
                </a:solidFill>
              </a:rPr>
              <a:t>why</a:t>
            </a:r>
            <a:r>
              <a:rPr lang="en-US" sz="2600"/>
              <a:t> behaviors 				occur</a:t>
            </a:r>
            <a:endParaRPr/>
          </a:p>
        </p:txBody>
      </p:sp>
      <p:cxnSp>
        <p:nvCxnSpPr>
          <p:cNvPr id="296" name="Google Shape;296;p34"/>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297" name="Google Shape;297;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24</a:t>
            </a:fld>
            <a:endParaRPr sz="1200">
              <a:solidFill>
                <a:srgbClr val="8D8D8F"/>
              </a:solidFill>
              <a:latin typeface="Calibri"/>
              <a:ea typeface="Calibri"/>
              <a:cs typeface="Calibri"/>
              <a:sym typeface="Calibri"/>
            </a:endParaRPr>
          </a:p>
        </p:txBody>
      </p:sp>
      <p:sp>
        <p:nvSpPr>
          <p:cNvPr id="298" name="Google Shape;298;p34"/>
          <p:cNvSpPr/>
          <p:nvPr/>
        </p:nvSpPr>
        <p:spPr>
          <a:xfrm rot="1262758">
            <a:off x="1042988" y="274638"/>
            <a:ext cx="625475" cy="1241425"/>
          </a:xfrm>
          <a:prstGeom prst="downArrow">
            <a:avLst>
              <a:gd name="adj1" fmla="val 50000"/>
              <a:gd name="adj2" fmla="val 49996"/>
            </a:avLst>
          </a:prstGeom>
          <a:solidFill>
            <a:srgbClr val="008000"/>
          </a:solidFill>
          <a:ln w="9525" cap="flat" cmpd="sng">
            <a:solidFill>
              <a:srgbClr val="FFCA1F"/>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5"/>
          <p:cNvSpPr txBox="1">
            <a:spLocks noGrp="1"/>
          </p:cNvSpPr>
          <p:nvPr>
            <p:ph type="title"/>
          </p:nvPr>
        </p:nvSpPr>
        <p:spPr>
          <a:xfrm>
            <a:off x="457200" y="1876425"/>
            <a:ext cx="8229600" cy="22367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5940" b="1" u="sng">
                <a:solidFill>
                  <a:srgbClr val="B60202"/>
                </a:solidFill>
              </a:rPr>
              <a:t>D</a:t>
            </a:r>
            <a:r>
              <a:rPr lang="en-US" sz="3959" b="1">
                <a:solidFill>
                  <a:srgbClr val="B60202"/>
                </a:solidFill>
              </a:rPr>
              <a:t>efining </a:t>
            </a:r>
            <a:br>
              <a:rPr lang="en-US" sz="3959" b="1">
                <a:solidFill>
                  <a:srgbClr val="B60202"/>
                </a:solidFill>
              </a:rPr>
            </a:br>
            <a:r>
              <a:rPr lang="en-US" sz="3959" b="1">
                <a:solidFill>
                  <a:srgbClr val="B60202"/>
                </a:solidFill>
              </a:rPr>
              <a:t>and </a:t>
            </a:r>
            <a:br>
              <a:rPr lang="en-US" sz="3959" b="1">
                <a:solidFill>
                  <a:srgbClr val="B60202"/>
                </a:solidFill>
              </a:rPr>
            </a:br>
            <a:r>
              <a:rPr lang="en-US" sz="3959" b="1">
                <a:solidFill>
                  <a:srgbClr val="B60202"/>
                </a:solidFill>
              </a:rPr>
              <a:t>Understanding Behavior</a:t>
            </a:r>
            <a:endParaRPr/>
          </a:p>
        </p:txBody>
      </p:sp>
      <p:sp>
        <p:nvSpPr>
          <p:cNvPr id="305" name="Google Shape;305;p3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25</a:t>
            </a:fld>
            <a:endParaRPr sz="1200">
              <a:solidFill>
                <a:srgbClr val="8D8D8F"/>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36"/>
          <p:cNvSpPr txBox="1">
            <a:spLocks noGrp="1"/>
          </p:cNvSpPr>
          <p:nvPr>
            <p:ph type="title"/>
          </p:nvPr>
        </p:nvSpPr>
        <p:spPr>
          <a:xfrm>
            <a:off x="457200" y="274638"/>
            <a:ext cx="8229600" cy="10144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b="1"/>
              <a:t>The ABC’s of Understanding Behavior</a:t>
            </a:r>
            <a:endParaRPr/>
          </a:p>
        </p:txBody>
      </p:sp>
      <p:sp>
        <p:nvSpPr>
          <p:cNvPr id="312" name="Google Shape;312;p36"/>
          <p:cNvSpPr txBox="1">
            <a:spLocks noGrp="1"/>
          </p:cNvSpPr>
          <p:nvPr>
            <p:ph type="body" idx="1"/>
          </p:nvPr>
        </p:nvSpPr>
        <p:spPr>
          <a:xfrm>
            <a:off x="457199" y="1516063"/>
            <a:ext cx="8314267" cy="513873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B60202"/>
              </a:buClr>
              <a:buSzPts val="3200"/>
              <a:buFont typeface="Arial"/>
              <a:buNone/>
            </a:pPr>
            <a:r>
              <a:rPr lang="en-US" b="1">
                <a:solidFill>
                  <a:srgbClr val="B60202"/>
                </a:solidFill>
              </a:rPr>
              <a:t>A  =  Antecedent</a:t>
            </a:r>
            <a:endParaRPr/>
          </a:p>
          <a:p>
            <a:pPr marL="0" lvl="0" indent="0" algn="l" rtl="0">
              <a:lnSpc>
                <a:spcPct val="90000"/>
              </a:lnSpc>
              <a:spcBef>
                <a:spcPts val="640"/>
              </a:spcBef>
              <a:spcAft>
                <a:spcPts val="0"/>
              </a:spcAft>
              <a:buClr>
                <a:schemeClr val="dk1"/>
              </a:buClr>
              <a:buSzPts val="3200"/>
              <a:buFont typeface="Arial"/>
              <a:buNone/>
            </a:pPr>
            <a:r>
              <a:rPr lang="en-US"/>
              <a:t>		Find out the events that occur right before 		the behavior. </a:t>
            </a:r>
            <a:r>
              <a:rPr lang="en-US">
                <a:solidFill>
                  <a:srgbClr val="B60202"/>
                </a:solidFill>
              </a:rPr>
              <a:t>When and Where?</a:t>
            </a:r>
            <a:endParaRPr/>
          </a:p>
          <a:p>
            <a:pPr marL="0" lvl="0" indent="0" algn="l" rtl="0">
              <a:lnSpc>
                <a:spcPct val="90000"/>
              </a:lnSpc>
              <a:spcBef>
                <a:spcPts val="240"/>
              </a:spcBef>
              <a:spcAft>
                <a:spcPts val="0"/>
              </a:spcAft>
              <a:buClr>
                <a:schemeClr val="dk1"/>
              </a:buClr>
              <a:buSzPts val="1200"/>
              <a:buFont typeface="Arial"/>
              <a:buNone/>
            </a:pPr>
            <a:endParaRPr sz="1200">
              <a:solidFill>
                <a:srgbClr val="B60202"/>
              </a:solidFill>
            </a:endParaRPr>
          </a:p>
          <a:p>
            <a:pPr marL="0" lvl="0" indent="0" algn="l" rtl="0">
              <a:lnSpc>
                <a:spcPct val="90000"/>
              </a:lnSpc>
              <a:spcBef>
                <a:spcPts val="640"/>
              </a:spcBef>
              <a:spcAft>
                <a:spcPts val="0"/>
              </a:spcAft>
              <a:buClr>
                <a:srgbClr val="B60202"/>
              </a:buClr>
              <a:buSzPts val="3200"/>
              <a:buFont typeface="Arial"/>
              <a:buNone/>
            </a:pPr>
            <a:r>
              <a:rPr lang="en-US" b="1">
                <a:solidFill>
                  <a:srgbClr val="B60202"/>
                </a:solidFill>
              </a:rPr>
              <a:t>B  =  Behavior</a:t>
            </a:r>
            <a:endParaRPr/>
          </a:p>
          <a:p>
            <a:pPr marL="0" lvl="0" indent="0" algn="l" rtl="0">
              <a:lnSpc>
                <a:spcPct val="90000"/>
              </a:lnSpc>
              <a:spcBef>
                <a:spcPts val="640"/>
              </a:spcBef>
              <a:spcAft>
                <a:spcPts val="0"/>
              </a:spcAft>
              <a:buClr>
                <a:schemeClr val="dk1"/>
              </a:buClr>
              <a:buSzPts val="3200"/>
              <a:buFont typeface="Arial"/>
              <a:buNone/>
            </a:pPr>
            <a:r>
              <a:rPr lang="en-US"/>
              <a:t>		Define an observable problem 			     		behavior. </a:t>
            </a:r>
            <a:r>
              <a:rPr lang="en-US">
                <a:solidFill>
                  <a:srgbClr val="C00000"/>
                </a:solidFill>
              </a:rPr>
              <a:t>What?</a:t>
            </a:r>
            <a:endParaRPr/>
          </a:p>
          <a:p>
            <a:pPr marL="0" lvl="0" indent="0" algn="l" rtl="0">
              <a:lnSpc>
                <a:spcPct val="90000"/>
              </a:lnSpc>
              <a:spcBef>
                <a:spcPts val="240"/>
              </a:spcBef>
              <a:spcAft>
                <a:spcPts val="0"/>
              </a:spcAft>
              <a:buClr>
                <a:schemeClr val="dk1"/>
              </a:buClr>
              <a:buSzPts val="1200"/>
              <a:buFont typeface="Arial"/>
              <a:buNone/>
            </a:pPr>
            <a:endParaRPr sz="1200"/>
          </a:p>
          <a:p>
            <a:pPr marL="0" lvl="0" indent="0" algn="l" rtl="0">
              <a:lnSpc>
                <a:spcPct val="90000"/>
              </a:lnSpc>
              <a:spcBef>
                <a:spcPts val="640"/>
              </a:spcBef>
              <a:spcAft>
                <a:spcPts val="0"/>
              </a:spcAft>
              <a:buClr>
                <a:srgbClr val="B60202"/>
              </a:buClr>
              <a:buSzPts val="3200"/>
              <a:buFont typeface="Arial"/>
              <a:buNone/>
            </a:pPr>
            <a:r>
              <a:rPr lang="en-US" b="1">
                <a:solidFill>
                  <a:srgbClr val="B60202"/>
                </a:solidFill>
              </a:rPr>
              <a:t>C  =  Consequence</a:t>
            </a:r>
            <a:endParaRPr/>
          </a:p>
          <a:p>
            <a:pPr marL="0" lvl="0" indent="0" algn="l" rtl="0">
              <a:lnSpc>
                <a:spcPct val="90000"/>
              </a:lnSpc>
              <a:spcBef>
                <a:spcPts val="640"/>
              </a:spcBef>
              <a:spcAft>
                <a:spcPts val="0"/>
              </a:spcAft>
              <a:buClr>
                <a:srgbClr val="B60202"/>
              </a:buClr>
              <a:buSzPts val="3200"/>
              <a:buFont typeface="Arial"/>
              <a:buNone/>
            </a:pPr>
            <a:r>
              <a:rPr lang="en-US" b="1">
                <a:solidFill>
                  <a:srgbClr val="B60202"/>
                </a:solidFill>
              </a:rPr>
              <a:t>		</a:t>
            </a:r>
            <a:r>
              <a:rPr lang="en-US"/>
              <a:t>Find out what happens after the behavior 		occurs. </a:t>
            </a:r>
            <a:r>
              <a:rPr lang="en-US">
                <a:solidFill>
                  <a:srgbClr val="B60202"/>
                </a:solidFill>
              </a:rPr>
              <a:t>Why?</a:t>
            </a:r>
            <a:endParaRPr b="1">
              <a:solidFill>
                <a:srgbClr val="B60202"/>
              </a:solidFill>
            </a:endParaRPr>
          </a:p>
          <a:p>
            <a:pPr marL="0" lvl="0" indent="0" algn="l" rtl="0">
              <a:lnSpc>
                <a:spcPct val="90000"/>
              </a:lnSpc>
              <a:spcBef>
                <a:spcPts val="640"/>
              </a:spcBef>
              <a:spcAft>
                <a:spcPts val="0"/>
              </a:spcAft>
              <a:buClr>
                <a:schemeClr val="dk1"/>
              </a:buClr>
              <a:buSzPts val="3200"/>
              <a:buFont typeface="Arial"/>
              <a:buNone/>
            </a:pPr>
            <a:endParaRPr/>
          </a:p>
          <a:p>
            <a:pPr marL="0" lvl="0" indent="0" algn="l" rtl="0">
              <a:lnSpc>
                <a:spcPct val="90000"/>
              </a:lnSpc>
              <a:spcBef>
                <a:spcPts val="640"/>
              </a:spcBef>
              <a:spcAft>
                <a:spcPts val="0"/>
              </a:spcAft>
              <a:buClr>
                <a:schemeClr val="dk1"/>
              </a:buClr>
              <a:buSzPts val="3200"/>
              <a:buFont typeface="Arial"/>
              <a:buNone/>
            </a:pPr>
            <a:endParaRPr>
              <a:solidFill>
                <a:srgbClr val="B60202"/>
              </a:solidFill>
            </a:endParaRPr>
          </a:p>
        </p:txBody>
      </p:sp>
      <p:sp>
        <p:nvSpPr>
          <p:cNvPr id="313" name="Google Shape;313;p3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26</a:t>
            </a:fld>
            <a:endParaRPr sz="1200">
              <a:solidFill>
                <a:srgbClr val="8D8D8F"/>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7"/>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a:t>Always Start by Defining the Problem Behavior (ABC’s)</a:t>
            </a:r>
            <a:endParaRPr/>
          </a:p>
        </p:txBody>
      </p:sp>
      <p:sp>
        <p:nvSpPr>
          <p:cNvPr id="320" name="Google Shape;320;p3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chemeClr val="dk1"/>
              </a:buClr>
              <a:buSzPts val="1200"/>
              <a:buFont typeface="Arial"/>
              <a:buNone/>
            </a:pPr>
            <a:endParaRPr sz="1200">
              <a:solidFill>
                <a:srgbClr val="898989"/>
              </a:solidFill>
              <a:latin typeface="Calibri"/>
              <a:ea typeface="Calibri"/>
              <a:cs typeface="Calibri"/>
              <a:sym typeface="Calibri"/>
            </a:endParaRPr>
          </a:p>
        </p:txBody>
      </p:sp>
      <p:sp>
        <p:nvSpPr>
          <p:cNvPr id="321" name="Google Shape;321;p37"/>
          <p:cNvSpPr/>
          <p:nvPr/>
        </p:nvSpPr>
        <p:spPr>
          <a:xfrm>
            <a:off x="381000" y="32004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2</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Antecedents/Triggers</a:t>
            </a:r>
            <a:endParaRPr sz="19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a:solidFill>
                  <a:srgbClr val="FFFFFF"/>
                </a:solidFill>
                <a:latin typeface="Calibri"/>
                <a:ea typeface="Calibri"/>
                <a:cs typeface="Calibri"/>
                <a:sym typeface="Calibri"/>
              </a:rPr>
              <a:t> </a:t>
            </a:r>
            <a:endParaRPr/>
          </a:p>
          <a:p>
            <a:pPr marL="0" marR="0" lvl="0" indent="0" algn="l" rtl="0">
              <a:spcBef>
                <a:spcPts val="0"/>
              </a:spcBef>
              <a:spcAft>
                <a:spcPts val="0"/>
              </a:spcAft>
              <a:buNone/>
            </a:pPr>
            <a:r>
              <a:rPr lang="en-US" sz="1800">
                <a:solidFill>
                  <a:srgbClr val="FFFFFF"/>
                </a:solidFill>
                <a:latin typeface="Calibri"/>
                <a:ea typeface="Calibri"/>
                <a:cs typeface="Calibri"/>
                <a:sym typeface="Calibri"/>
              </a:rPr>
              <a:t>When _____happens….</a:t>
            </a:r>
            <a:r>
              <a:rPr lang="en-US" sz="1800">
                <a:solidFill>
                  <a:srgbClr val="000000"/>
                </a:solidFill>
                <a:latin typeface="Calibri"/>
                <a:ea typeface="Calibri"/>
                <a:cs typeface="Calibri"/>
                <a:sym typeface="Calibri"/>
              </a:rPr>
              <a:t> </a:t>
            </a:r>
            <a:endParaRPr/>
          </a:p>
        </p:txBody>
      </p:sp>
      <p:sp>
        <p:nvSpPr>
          <p:cNvPr id="322" name="Google Shape;322;p37"/>
          <p:cNvSpPr/>
          <p:nvPr/>
        </p:nvSpPr>
        <p:spPr>
          <a:xfrm>
            <a:off x="3200400" y="32004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323" name="Google Shape;323;p37"/>
          <p:cNvSpPr/>
          <p:nvPr/>
        </p:nvSpPr>
        <p:spPr>
          <a:xfrm>
            <a:off x="6248400" y="32004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sz="1200">
              <a:solidFill>
                <a:srgbClr val="FFFFFF"/>
              </a:solidFill>
              <a:latin typeface="Calibri"/>
              <a:ea typeface="Calibri"/>
              <a:cs typeface="Calibri"/>
              <a:sym typeface="Calibri"/>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Consequence/Function</a:t>
            </a: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4" name="Google Shape;324;p37"/>
          <p:cNvSpPr/>
          <p:nvPr/>
        </p:nvSpPr>
        <p:spPr>
          <a:xfrm>
            <a:off x="2743200" y="40894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5" name="Google Shape;325;p37"/>
          <p:cNvSpPr/>
          <p:nvPr/>
        </p:nvSpPr>
        <p:spPr>
          <a:xfrm>
            <a:off x="5943600" y="40894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6" name="Google Shape;326;p37"/>
          <p:cNvSpPr/>
          <p:nvPr/>
        </p:nvSpPr>
        <p:spPr>
          <a:xfrm>
            <a:off x="4191000" y="21336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7" name="Google Shape;327;p3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27</a:t>
            </a:fld>
            <a:endParaRPr sz="1200">
              <a:solidFill>
                <a:srgbClr val="8D8D8F"/>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Defining Observable Behaviors</a:t>
            </a:r>
            <a:endParaRPr/>
          </a:p>
        </p:txBody>
      </p:sp>
      <p:sp>
        <p:nvSpPr>
          <p:cNvPr id="334" name="Google Shape;334;p3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Arial"/>
              <a:buNone/>
            </a:pPr>
            <a:r>
              <a:rPr lang="en-US" b="1"/>
              <a:t>Definitions of behaviors need to be:</a:t>
            </a:r>
            <a:endParaRPr/>
          </a:p>
          <a:p>
            <a:pPr marL="0" lvl="0" indent="0" algn="l" rtl="0">
              <a:spcBef>
                <a:spcPts val="240"/>
              </a:spcBef>
              <a:spcAft>
                <a:spcPts val="0"/>
              </a:spcAft>
              <a:buClr>
                <a:schemeClr val="dk1"/>
              </a:buClr>
              <a:buSzPts val="1200"/>
              <a:buFont typeface="Arial"/>
              <a:buNone/>
            </a:pPr>
            <a:endParaRPr sz="1200"/>
          </a:p>
          <a:p>
            <a:pPr marL="0" lvl="0" indent="0" algn="l" rtl="0">
              <a:spcBef>
                <a:spcPts val="640"/>
              </a:spcBef>
              <a:spcAft>
                <a:spcPts val="0"/>
              </a:spcAft>
              <a:buClr>
                <a:schemeClr val="dk1"/>
              </a:buClr>
              <a:buSzPts val="3200"/>
              <a:buFont typeface="Arial"/>
              <a:buNone/>
            </a:pPr>
            <a:r>
              <a:rPr lang="en-US"/>
              <a:t>	*</a:t>
            </a:r>
            <a:r>
              <a:rPr lang="en-US" b="1">
                <a:solidFill>
                  <a:srgbClr val="B60202"/>
                </a:solidFill>
              </a:rPr>
              <a:t>Observable: </a:t>
            </a:r>
            <a:r>
              <a:rPr lang="en-US"/>
              <a:t>an action that can be </a:t>
            </a:r>
            <a:r>
              <a:rPr lang="en-US">
                <a:solidFill>
                  <a:srgbClr val="B60202"/>
                </a:solidFill>
              </a:rPr>
              <a:t>seen</a:t>
            </a:r>
            <a:endParaRPr/>
          </a:p>
          <a:p>
            <a:pPr marL="0" lvl="0" indent="0" algn="l" rtl="0">
              <a:spcBef>
                <a:spcPts val="240"/>
              </a:spcBef>
              <a:spcAft>
                <a:spcPts val="0"/>
              </a:spcAft>
              <a:buClr>
                <a:schemeClr val="dk1"/>
              </a:buClr>
              <a:buSzPts val="1200"/>
              <a:buFont typeface="Arial"/>
              <a:buNone/>
            </a:pPr>
            <a:endParaRPr sz="1200">
              <a:solidFill>
                <a:srgbClr val="B60202"/>
              </a:solidFill>
            </a:endParaRPr>
          </a:p>
          <a:p>
            <a:pPr marL="0" lvl="0" indent="0" algn="l" rtl="0">
              <a:spcBef>
                <a:spcPts val="640"/>
              </a:spcBef>
              <a:spcAft>
                <a:spcPts val="0"/>
              </a:spcAft>
              <a:buClr>
                <a:srgbClr val="B60202"/>
              </a:buClr>
              <a:buSzPts val="3200"/>
              <a:buFont typeface="Arial"/>
              <a:buNone/>
            </a:pPr>
            <a:r>
              <a:rPr lang="en-US">
                <a:solidFill>
                  <a:srgbClr val="B60202"/>
                </a:solidFill>
              </a:rPr>
              <a:t>	</a:t>
            </a:r>
            <a:r>
              <a:rPr lang="en-US"/>
              <a:t>*</a:t>
            </a:r>
            <a:r>
              <a:rPr lang="en-US" b="1">
                <a:solidFill>
                  <a:srgbClr val="B60202"/>
                </a:solidFill>
              </a:rPr>
              <a:t>Measurable: </a:t>
            </a:r>
            <a:r>
              <a:rPr lang="en-US"/>
              <a:t>can be </a:t>
            </a:r>
            <a:r>
              <a:rPr lang="en-US">
                <a:solidFill>
                  <a:srgbClr val="B60202"/>
                </a:solidFill>
              </a:rPr>
              <a:t>counted</a:t>
            </a:r>
            <a:r>
              <a:rPr lang="en-US"/>
              <a:t> or </a:t>
            </a:r>
            <a:r>
              <a:rPr lang="en-US">
                <a:solidFill>
                  <a:srgbClr val="B60202"/>
                </a:solidFill>
              </a:rPr>
              <a:t>timed</a:t>
            </a:r>
            <a:endParaRPr/>
          </a:p>
          <a:p>
            <a:pPr marL="0" lvl="0" indent="0" algn="l" rtl="0">
              <a:spcBef>
                <a:spcPts val="240"/>
              </a:spcBef>
              <a:spcAft>
                <a:spcPts val="0"/>
              </a:spcAft>
              <a:buClr>
                <a:schemeClr val="dk1"/>
              </a:buClr>
              <a:buSzPts val="1200"/>
              <a:buFont typeface="Arial"/>
              <a:buNone/>
            </a:pPr>
            <a:endParaRPr sz="1200">
              <a:solidFill>
                <a:srgbClr val="B60202"/>
              </a:solidFill>
            </a:endParaRPr>
          </a:p>
          <a:p>
            <a:pPr marL="0" lvl="0" indent="0" algn="l" rtl="0">
              <a:spcBef>
                <a:spcPts val="640"/>
              </a:spcBef>
              <a:spcAft>
                <a:spcPts val="0"/>
              </a:spcAft>
              <a:buClr>
                <a:srgbClr val="B60202"/>
              </a:buClr>
              <a:buSzPts val="3200"/>
              <a:buFont typeface="Arial"/>
              <a:buNone/>
            </a:pPr>
            <a:r>
              <a:rPr lang="en-US">
                <a:solidFill>
                  <a:srgbClr val="B60202"/>
                </a:solidFill>
              </a:rPr>
              <a:t>	</a:t>
            </a:r>
            <a:r>
              <a:rPr lang="en-US" b="1">
                <a:solidFill>
                  <a:srgbClr val="292934"/>
                </a:solidFill>
              </a:rPr>
              <a:t>*</a:t>
            </a:r>
            <a:r>
              <a:rPr lang="en-US" b="1">
                <a:solidFill>
                  <a:srgbClr val="B60202"/>
                </a:solidFill>
              </a:rPr>
              <a:t>Defined so clearly </a:t>
            </a:r>
            <a:r>
              <a:rPr lang="en-US">
                <a:solidFill>
                  <a:srgbClr val="292934"/>
                </a:solidFill>
              </a:rPr>
              <a:t>that a person unfamiliar 	with the student could recognize the 	behavior without any doubts!</a:t>
            </a:r>
            <a:endParaRPr/>
          </a:p>
        </p:txBody>
      </p:sp>
      <p:sp>
        <p:nvSpPr>
          <p:cNvPr id="335" name="Google Shape;335;p3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28</a:t>
            </a:fld>
            <a:endParaRPr sz="1200">
              <a:solidFill>
                <a:srgbClr val="8D8D8F"/>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9"/>
          <p:cNvSpPr txBox="1">
            <a:spLocks noGrp="1"/>
          </p:cNvSpPr>
          <p:nvPr>
            <p:ph type="title"/>
          </p:nvPr>
        </p:nvSpPr>
        <p:spPr>
          <a:xfrm>
            <a:off x="457200" y="274638"/>
            <a:ext cx="8229600" cy="8048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Examples and Non-Examples</a:t>
            </a:r>
            <a:endParaRPr/>
          </a:p>
        </p:txBody>
      </p:sp>
      <p:graphicFrame>
        <p:nvGraphicFramePr>
          <p:cNvPr id="342" name="Google Shape;342;p39"/>
          <p:cNvGraphicFramePr/>
          <p:nvPr/>
        </p:nvGraphicFramePr>
        <p:xfrm>
          <a:off x="457200" y="1277938"/>
          <a:ext cx="8229600" cy="5303850"/>
        </p:xfrm>
        <a:graphic>
          <a:graphicData uri="http://schemas.openxmlformats.org/drawingml/2006/table">
            <a:tbl>
              <a:tblPr>
                <a:noFill/>
                <a:tableStyleId>{A1C819BD-9409-4151-B0B9-FA5F96E7E6CD}</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74675">
                <a:tc>
                  <a:txBody>
                    <a:bodyPr/>
                    <a:lstStyle/>
                    <a:p>
                      <a:pPr marL="0" marR="0" lvl="0" indent="0" algn="ctr" rtl="0">
                        <a:lnSpc>
                          <a:spcPct val="100000"/>
                        </a:lnSpc>
                        <a:spcBef>
                          <a:spcPts val="0"/>
                        </a:spcBef>
                        <a:spcAft>
                          <a:spcPts val="0"/>
                        </a:spcAft>
                        <a:buClr>
                          <a:srgbClr val="FFFFFF"/>
                        </a:buClr>
                        <a:buSzPts val="2000"/>
                        <a:buFont typeface="Calibri"/>
                        <a:buNone/>
                      </a:pPr>
                      <a:r>
                        <a:rPr lang="en-US" sz="2000" b="1" i="0" u="none" strike="noStrike" cap="none">
                          <a:solidFill>
                            <a:srgbClr val="FFFFFF"/>
                          </a:solidFill>
                          <a:latin typeface="Calibri"/>
                          <a:ea typeface="Calibri"/>
                          <a:cs typeface="Calibri"/>
                          <a:sym typeface="Calibri"/>
                        </a:rPr>
                        <a:t>NON-OBSERVABLE / MEASURABLE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000"/>
                        <a:buFont typeface="Calibri"/>
                        <a:buNone/>
                      </a:pPr>
                      <a:r>
                        <a:rPr lang="en-US" sz="2000" b="1" i="0" u="none" strike="noStrike" cap="none">
                          <a:solidFill>
                            <a:srgbClr val="FFFFFF"/>
                          </a:solidFill>
                          <a:latin typeface="Calibri"/>
                          <a:ea typeface="Calibri"/>
                          <a:cs typeface="Calibri"/>
                          <a:sym typeface="Calibri"/>
                        </a:rPr>
                        <a:t>OBSERVABLE / MEASURABLE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solidFill>
                      <a:srgbClr val="B60202"/>
                    </a:solidFill>
                  </a:tcPr>
                </a:tc>
                <a:extLst>
                  <a:ext uri="{0D108BD9-81ED-4DB2-BD59-A6C34878D82A}">
                    <a16:rowId xmlns:a16="http://schemas.microsoft.com/office/drawing/2014/main" val="10000"/>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Disruptive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Talks when teacher is lecturing, calling out in a loud voice, singing</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Off-task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Draws pictures during group work time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Angry, hostile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Throwing objects, kicking over chairs </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Inappropriate language </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Calls peers names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Attention problems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Tapping/drumming on desk, looking around the classroom</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91440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Non-compliance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Saying “no” after instructions. Engaged in any other behavior than the one that is directed</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Defiance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Yells “No” or “You can’t make me” when given direction</a:t>
                      </a:r>
                      <a:endParaRPr sz="1800" b="0" i="0" u="none" strike="noStrike" cap="none">
                        <a:solidFill>
                          <a:srgbClr val="000000"/>
                        </a:solidFill>
                        <a:latin typeface="Calibri"/>
                        <a:ea typeface="Calibri"/>
                        <a:cs typeface="Calibri"/>
                        <a:sym typeface="Calibri"/>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43" name="Google Shape;343;p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29</a:t>
            </a:fld>
            <a:endParaRPr sz="1200">
              <a:solidFill>
                <a:srgbClr val="8D8D8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5"/>
          <p:cNvSpPr txBox="1">
            <a:spLocks noGrp="1"/>
          </p:cNvSpPr>
          <p:nvPr>
            <p:ph type="title"/>
          </p:nvPr>
        </p:nvSpPr>
        <p:spPr>
          <a:xfrm>
            <a:off x="457200" y="127881"/>
            <a:ext cx="8229600" cy="9191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Learning Objectives</a:t>
            </a:r>
            <a:endParaRPr/>
          </a:p>
        </p:txBody>
      </p:sp>
      <p:sp>
        <p:nvSpPr>
          <p:cNvPr id="113" name="Google Shape;113;p15"/>
          <p:cNvSpPr txBox="1">
            <a:spLocks noGrp="1"/>
          </p:cNvSpPr>
          <p:nvPr>
            <p:ph type="body" idx="1"/>
          </p:nvPr>
        </p:nvSpPr>
        <p:spPr>
          <a:xfrm>
            <a:off x="457200" y="1092198"/>
            <a:ext cx="8229600" cy="5527675"/>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0000"/>
              </a:buClr>
              <a:buSzPts val="2200"/>
              <a:buFont typeface="Arial"/>
              <a:buNone/>
            </a:pPr>
            <a:r>
              <a:rPr lang="en-US" sz="2200" b="1" u="sng">
                <a:solidFill>
                  <a:srgbClr val="000000"/>
                </a:solidFill>
                <a:latin typeface="Arial"/>
                <a:ea typeface="Arial"/>
                <a:cs typeface="Arial"/>
                <a:sym typeface="Arial"/>
              </a:rPr>
              <a:t>Day One:</a:t>
            </a:r>
            <a:endParaRPr sz="100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Consider how FBA/BSP fits within a multi-tiered system of supports</a:t>
            </a:r>
            <a:endParaRPr/>
          </a:p>
          <a:p>
            <a:pPr marL="342900" lvl="0" indent="-279400" algn="l" rtl="0">
              <a:lnSpc>
                <a:spcPct val="90000"/>
              </a:lnSpc>
              <a:spcBef>
                <a:spcPts val="200"/>
              </a:spcBef>
              <a:spcAft>
                <a:spcPts val="0"/>
              </a:spcAft>
              <a:buClr>
                <a:schemeClr val="dk1"/>
              </a:buClr>
              <a:buSzPts val="1000"/>
              <a:buNone/>
            </a:pPr>
            <a:endParaRPr sz="100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Understand the concepts of “function of behavior” and “functional behavior assessment”</a:t>
            </a:r>
            <a:endParaRPr/>
          </a:p>
          <a:p>
            <a:pPr marL="342900" lvl="0" indent="-279400" algn="l" rtl="0">
              <a:lnSpc>
                <a:spcPct val="90000"/>
              </a:lnSpc>
              <a:spcBef>
                <a:spcPts val="200"/>
              </a:spcBef>
              <a:spcAft>
                <a:spcPts val="0"/>
              </a:spcAft>
              <a:buClr>
                <a:schemeClr val="dk1"/>
              </a:buClr>
              <a:buSzPts val="1000"/>
              <a:buNone/>
            </a:pPr>
            <a:endParaRPr sz="100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Start to learn the FBA process and begin practice with selected student</a:t>
            </a:r>
            <a:endParaRPr/>
          </a:p>
          <a:p>
            <a:pPr marL="342900" lvl="0" indent="-203200" algn="l" rtl="0">
              <a:lnSpc>
                <a:spcPct val="90000"/>
              </a:lnSpc>
              <a:spcBef>
                <a:spcPts val="440"/>
              </a:spcBef>
              <a:spcAft>
                <a:spcPts val="0"/>
              </a:spcAft>
              <a:buClr>
                <a:schemeClr val="dk1"/>
              </a:buClr>
              <a:buSzPts val="2200"/>
              <a:buNone/>
            </a:pPr>
            <a:endParaRPr sz="2200">
              <a:solidFill>
                <a:srgbClr val="000000"/>
              </a:solidFill>
              <a:latin typeface="Arial"/>
              <a:ea typeface="Arial"/>
              <a:cs typeface="Arial"/>
              <a:sym typeface="Arial"/>
            </a:endParaRPr>
          </a:p>
          <a:p>
            <a:pPr marL="342900" lvl="0" indent="-342900" algn="l" rtl="0">
              <a:lnSpc>
                <a:spcPct val="90000"/>
              </a:lnSpc>
              <a:spcBef>
                <a:spcPts val="440"/>
              </a:spcBef>
              <a:spcAft>
                <a:spcPts val="0"/>
              </a:spcAft>
              <a:buClr>
                <a:srgbClr val="000000"/>
              </a:buClr>
              <a:buSzPts val="2200"/>
              <a:buFont typeface="Arial"/>
              <a:buNone/>
            </a:pPr>
            <a:r>
              <a:rPr lang="en-US" sz="2200" b="1" u="sng">
                <a:solidFill>
                  <a:srgbClr val="000000"/>
                </a:solidFill>
                <a:latin typeface="Arial"/>
                <a:ea typeface="Arial"/>
                <a:cs typeface="Arial"/>
                <a:sym typeface="Arial"/>
              </a:rPr>
              <a:t>Day Two:</a:t>
            </a:r>
            <a:endParaRPr sz="1000" b="1" u="sng">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Continue to learn the FBA process and deepen practice with selected student</a:t>
            </a:r>
            <a:endParaRPr/>
          </a:p>
          <a:p>
            <a:pPr marL="342900" lvl="0" indent="-203200" algn="l" rtl="0">
              <a:lnSpc>
                <a:spcPct val="90000"/>
              </a:lnSpc>
              <a:spcBef>
                <a:spcPts val="440"/>
              </a:spcBef>
              <a:spcAft>
                <a:spcPts val="0"/>
              </a:spcAft>
              <a:buClr>
                <a:schemeClr val="dk1"/>
              </a:buClr>
              <a:buSzPts val="2200"/>
              <a:buNone/>
            </a:pPr>
            <a:endParaRPr sz="2200" b="1" u="sng">
              <a:solidFill>
                <a:srgbClr val="000000"/>
              </a:solidFill>
              <a:latin typeface="Arial"/>
              <a:ea typeface="Arial"/>
              <a:cs typeface="Arial"/>
              <a:sym typeface="Arial"/>
            </a:endParaRPr>
          </a:p>
          <a:p>
            <a:pPr marL="342900" lvl="0" indent="-342900" algn="l" rtl="0">
              <a:lnSpc>
                <a:spcPct val="90000"/>
              </a:lnSpc>
              <a:spcBef>
                <a:spcPts val="440"/>
              </a:spcBef>
              <a:spcAft>
                <a:spcPts val="0"/>
              </a:spcAft>
              <a:buClr>
                <a:srgbClr val="000000"/>
              </a:buClr>
              <a:buSzPts val="2200"/>
              <a:buFont typeface="Arial"/>
              <a:buNone/>
            </a:pPr>
            <a:r>
              <a:rPr lang="en-US" sz="2200" b="1" u="sng">
                <a:solidFill>
                  <a:srgbClr val="000000"/>
                </a:solidFill>
                <a:latin typeface="Arial"/>
                <a:ea typeface="Arial"/>
                <a:cs typeface="Arial"/>
                <a:sym typeface="Arial"/>
              </a:rPr>
              <a:t>Day Three:</a:t>
            </a:r>
            <a:endParaRPr sz="1000" b="1" u="sng">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Develop a BSP for selected student</a:t>
            </a:r>
            <a:endParaRPr/>
          </a:p>
          <a:p>
            <a:pPr marL="342900" lvl="0" indent="-279400" algn="l" rtl="0">
              <a:lnSpc>
                <a:spcPct val="90000"/>
              </a:lnSpc>
              <a:spcBef>
                <a:spcPts val="200"/>
              </a:spcBef>
              <a:spcAft>
                <a:spcPts val="0"/>
              </a:spcAft>
              <a:buClr>
                <a:schemeClr val="dk1"/>
              </a:buClr>
              <a:buSzPts val="1000"/>
              <a:buNone/>
            </a:pPr>
            <a:endParaRPr sz="100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a:solidFill>
                  <a:srgbClr val="000000"/>
                </a:solidFill>
                <a:latin typeface="Arial"/>
                <a:ea typeface="Arial"/>
                <a:cs typeface="Arial"/>
                <a:sym typeface="Arial"/>
              </a:rPr>
              <a:t>Plan for implementing FBA/BSP within your multi-tiered system</a:t>
            </a:r>
            <a:endParaRPr/>
          </a:p>
          <a:p>
            <a:pPr marL="342900" lvl="0" indent="-152400" algn="l" rtl="0">
              <a:lnSpc>
                <a:spcPct val="90000"/>
              </a:lnSpc>
              <a:spcBef>
                <a:spcPts val="600"/>
              </a:spcBef>
              <a:spcAft>
                <a:spcPts val="0"/>
              </a:spcAft>
              <a:buClr>
                <a:schemeClr val="dk1"/>
              </a:buClr>
              <a:buSzPts val="3000"/>
              <a:buNone/>
            </a:pPr>
            <a:endParaRPr sz="3000">
              <a:latin typeface="Arial"/>
              <a:ea typeface="Arial"/>
              <a:cs typeface="Arial"/>
              <a:sym typeface="Arial"/>
            </a:endParaRPr>
          </a:p>
          <a:p>
            <a:pPr marL="342900" lvl="0" indent="-152400" algn="l" rtl="0">
              <a:lnSpc>
                <a:spcPct val="90000"/>
              </a:lnSpc>
              <a:spcBef>
                <a:spcPts val="600"/>
              </a:spcBef>
              <a:spcAft>
                <a:spcPts val="0"/>
              </a:spcAft>
              <a:buClr>
                <a:schemeClr val="dk1"/>
              </a:buClr>
              <a:buSzPts val="3000"/>
              <a:buNone/>
            </a:pPr>
            <a:endParaRPr sz="3000">
              <a:latin typeface="Arial"/>
              <a:ea typeface="Arial"/>
              <a:cs typeface="Arial"/>
              <a:sym typeface="Arial"/>
            </a:endParaRPr>
          </a:p>
        </p:txBody>
      </p:sp>
      <p:sp>
        <p:nvSpPr>
          <p:cNvPr id="114" name="Google Shape;114;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a:t>
            </a:fld>
            <a:endParaRPr sz="1200">
              <a:solidFill>
                <a:srgbClr val="8D8D8F"/>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a:t>Are these observable &amp; measurable?</a:t>
            </a:r>
            <a:endParaRPr/>
          </a:p>
        </p:txBody>
      </p:sp>
      <p:sp>
        <p:nvSpPr>
          <p:cNvPr id="350" name="Google Shape;350;p4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a:t>Gets out of desk and hits other students</a:t>
            </a:r>
            <a:endParaRPr/>
          </a:p>
          <a:p>
            <a:pPr marL="342900" lvl="0" indent="-342900" algn="l" rtl="0">
              <a:spcBef>
                <a:spcPts val="640"/>
              </a:spcBef>
              <a:spcAft>
                <a:spcPts val="0"/>
              </a:spcAft>
              <a:buClr>
                <a:schemeClr val="dk1"/>
              </a:buClr>
              <a:buSzPts val="3200"/>
              <a:buChar char="•"/>
            </a:pPr>
            <a:r>
              <a:rPr lang="en-US"/>
              <a:t>Has separation anxiety (from parent)</a:t>
            </a:r>
            <a:endParaRPr/>
          </a:p>
          <a:p>
            <a:pPr marL="342900" lvl="0" indent="-342900" algn="l" rtl="0">
              <a:spcBef>
                <a:spcPts val="640"/>
              </a:spcBef>
              <a:spcAft>
                <a:spcPts val="0"/>
              </a:spcAft>
              <a:buClr>
                <a:schemeClr val="dk1"/>
              </a:buClr>
              <a:buSzPts val="3200"/>
              <a:buChar char="•"/>
            </a:pPr>
            <a:r>
              <a:rPr lang="en-US"/>
              <a:t>Spacey</a:t>
            </a:r>
            <a:endParaRPr/>
          </a:p>
          <a:p>
            <a:pPr marL="342900" lvl="0" indent="-342900" algn="l" rtl="0">
              <a:spcBef>
                <a:spcPts val="640"/>
              </a:spcBef>
              <a:spcAft>
                <a:spcPts val="0"/>
              </a:spcAft>
              <a:buClr>
                <a:schemeClr val="dk1"/>
              </a:buClr>
              <a:buSzPts val="3200"/>
              <a:buChar char="•"/>
            </a:pPr>
            <a:r>
              <a:rPr lang="en-US"/>
              <a:t>Reads 120 wpm</a:t>
            </a:r>
            <a:endParaRPr/>
          </a:p>
          <a:p>
            <a:pPr marL="342900" lvl="0" indent="-342900" algn="l" rtl="0">
              <a:spcBef>
                <a:spcPts val="640"/>
              </a:spcBef>
              <a:spcAft>
                <a:spcPts val="0"/>
              </a:spcAft>
              <a:buClr>
                <a:schemeClr val="dk1"/>
              </a:buClr>
              <a:buSzPts val="3200"/>
              <a:buChar char="•"/>
            </a:pPr>
            <a:r>
              <a:rPr lang="en-US"/>
              <a:t>Says she hears voices</a:t>
            </a:r>
            <a:endParaRPr/>
          </a:p>
          <a:p>
            <a:pPr marL="342900" lvl="0" indent="-342900" algn="l" rtl="0">
              <a:spcBef>
                <a:spcPts val="640"/>
              </a:spcBef>
              <a:spcAft>
                <a:spcPts val="0"/>
              </a:spcAft>
              <a:buClr>
                <a:schemeClr val="dk1"/>
              </a:buClr>
              <a:buSzPts val="3200"/>
              <a:buChar char="•"/>
            </a:pPr>
            <a:r>
              <a:rPr lang="en-US"/>
              <a:t>Emotionally disturbed</a:t>
            </a:r>
            <a:endParaRPr/>
          </a:p>
          <a:p>
            <a:pPr marL="342900" lvl="0" indent="-342900" algn="l" rtl="0">
              <a:spcBef>
                <a:spcPts val="640"/>
              </a:spcBef>
              <a:spcAft>
                <a:spcPts val="0"/>
              </a:spcAft>
              <a:buClr>
                <a:schemeClr val="dk1"/>
              </a:buClr>
              <a:buSzPts val="3200"/>
              <a:buChar char="•"/>
            </a:pPr>
            <a:r>
              <a:rPr lang="en-US"/>
              <a:t>Doesn’t like classmates</a:t>
            </a:r>
            <a:endParaRPr/>
          </a:p>
        </p:txBody>
      </p:sp>
      <p:sp>
        <p:nvSpPr>
          <p:cNvPr id="351" name="Google Shape;351;p4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30</a:t>
            </a:fld>
            <a:endParaRPr sz="1200">
              <a:solidFill>
                <a:srgbClr val="8D8D8F"/>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41"/>
          <p:cNvSpPr txBox="1">
            <a:spLocks noGrp="1"/>
          </p:cNvSpPr>
          <p:nvPr>
            <p:ph type="title"/>
          </p:nvPr>
        </p:nvSpPr>
        <p:spPr>
          <a:xfrm>
            <a:off x="279400" y="263525"/>
            <a:ext cx="8559800" cy="112077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t>Defining Behavior Tips:</a:t>
            </a:r>
            <a:br>
              <a:rPr lang="en-US" sz="2800" b="1"/>
            </a:br>
            <a:br>
              <a:rPr lang="en-US" sz="2800" b="1"/>
            </a:br>
            <a:r>
              <a:rPr lang="en-US" sz="2800" b="1"/>
              <a:t>1) “What does the behavior look like?”</a:t>
            </a:r>
            <a:endParaRPr/>
          </a:p>
        </p:txBody>
      </p:sp>
      <p:sp>
        <p:nvSpPr>
          <p:cNvPr id="357" name="Google Shape;357;p41"/>
          <p:cNvSpPr txBox="1">
            <a:spLocks noGrp="1"/>
          </p:cNvSpPr>
          <p:nvPr>
            <p:ph type="body" idx="1"/>
          </p:nvPr>
        </p:nvSpPr>
        <p:spPr>
          <a:xfrm>
            <a:off x="279400" y="1473200"/>
            <a:ext cx="8229600" cy="1473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B60202"/>
              </a:buClr>
              <a:buSzPts val="2200"/>
              <a:buFont typeface="Arial"/>
              <a:buNone/>
            </a:pPr>
            <a:r>
              <a:rPr lang="en-US" sz="2200" b="1">
                <a:solidFill>
                  <a:srgbClr val="B60202"/>
                </a:solidFill>
              </a:rPr>
              <a:t>	Talking out</a:t>
            </a:r>
            <a:r>
              <a:rPr lang="en-US" sz="2200">
                <a:solidFill>
                  <a:srgbClr val="B60202"/>
                </a:solidFill>
              </a:rPr>
              <a:t>: </a:t>
            </a:r>
            <a:r>
              <a:rPr lang="en-US" sz="2200"/>
              <a:t>Any verbalization made by the student that was not initiated by the teacher and/or distracts others from the assigned tasks in the classroom</a:t>
            </a:r>
            <a:endParaRPr/>
          </a:p>
        </p:txBody>
      </p:sp>
      <p:sp>
        <p:nvSpPr>
          <p:cNvPr id="358" name="Google Shape;358;p41"/>
          <p:cNvSpPr/>
          <p:nvPr/>
        </p:nvSpPr>
        <p:spPr>
          <a:xfrm>
            <a:off x="368300" y="2976563"/>
            <a:ext cx="8572500" cy="95408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Font typeface="Arial"/>
              <a:buNone/>
            </a:pPr>
            <a:r>
              <a:rPr lang="en-US" sz="2800" b="1">
                <a:solidFill>
                  <a:schemeClr val="dk1"/>
                </a:solidFill>
                <a:latin typeface="Calibri"/>
                <a:ea typeface="Calibri"/>
                <a:cs typeface="Calibri"/>
                <a:sym typeface="Calibri"/>
              </a:rPr>
              <a:t>2) Provide Examples and Non-Examples of the Problem Behavior</a:t>
            </a:r>
            <a:endParaRPr sz="2800">
              <a:solidFill>
                <a:schemeClr val="dk1"/>
              </a:solidFill>
              <a:latin typeface="Calibri"/>
              <a:ea typeface="Calibri"/>
              <a:cs typeface="Calibri"/>
              <a:sym typeface="Calibri"/>
            </a:endParaRPr>
          </a:p>
        </p:txBody>
      </p:sp>
      <p:sp>
        <p:nvSpPr>
          <p:cNvPr id="359" name="Google Shape;359;p41"/>
          <p:cNvSpPr txBox="1"/>
          <p:nvPr/>
        </p:nvSpPr>
        <p:spPr>
          <a:xfrm>
            <a:off x="711200" y="3987800"/>
            <a:ext cx="8229600" cy="198755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10000"/>
              </a:lnSpc>
              <a:spcBef>
                <a:spcPts val="0"/>
              </a:spcBef>
              <a:spcAft>
                <a:spcPts val="0"/>
              </a:spcAft>
              <a:buClr>
                <a:srgbClr val="B60202"/>
              </a:buClr>
              <a:buSzPts val="2200"/>
              <a:buFont typeface="Noto Sans Symbols"/>
              <a:buNone/>
            </a:pPr>
            <a:r>
              <a:rPr lang="en-US" sz="2200" b="1">
                <a:solidFill>
                  <a:srgbClr val="B60202"/>
                </a:solidFill>
                <a:latin typeface="Calibri"/>
                <a:ea typeface="Calibri"/>
                <a:cs typeface="Calibri"/>
                <a:sym typeface="Calibri"/>
              </a:rPr>
              <a:t>Examples of Talking Out</a:t>
            </a:r>
            <a:r>
              <a:rPr lang="en-US" sz="2200">
                <a:solidFill>
                  <a:srgbClr val="B60202"/>
                </a:solidFill>
                <a:latin typeface="Calibri"/>
                <a:ea typeface="Calibri"/>
                <a:cs typeface="Calibri"/>
                <a:sym typeface="Calibri"/>
              </a:rPr>
              <a:t>:</a:t>
            </a:r>
            <a:endParaRPr/>
          </a:p>
          <a:p>
            <a:pPr marL="342900" marR="0" lvl="0" indent="-342900" algn="l" rtl="0">
              <a:lnSpc>
                <a:spcPct val="110000"/>
              </a:lnSpc>
              <a:spcBef>
                <a:spcPts val="440"/>
              </a:spcBef>
              <a:spcAft>
                <a:spcPts val="0"/>
              </a:spcAft>
              <a:buClr>
                <a:schemeClr val="dk1"/>
              </a:buClr>
              <a:buSzPts val="2200"/>
              <a:buFont typeface="Noto Sans Symbols"/>
              <a:buChar char="∙"/>
            </a:pPr>
            <a:r>
              <a:rPr lang="en-US" sz="2200">
                <a:solidFill>
                  <a:schemeClr val="dk1"/>
                </a:solidFill>
                <a:latin typeface="Calibri"/>
                <a:ea typeface="Calibri"/>
                <a:cs typeface="Calibri"/>
                <a:sym typeface="Calibri"/>
              </a:rPr>
              <a:t>Answering a question the teacher asks of a different student</a:t>
            </a:r>
            <a:endParaRPr/>
          </a:p>
          <a:p>
            <a:pPr marL="342900" marR="0" lvl="0" indent="-342900" algn="l" rtl="0">
              <a:lnSpc>
                <a:spcPct val="120000"/>
              </a:lnSpc>
              <a:spcBef>
                <a:spcPts val="440"/>
              </a:spcBef>
              <a:spcAft>
                <a:spcPts val="0"/>
              </a:spcAft>
              <a:buClr>
                <a:srgbClr val="B60202"/>
              </a:buClr>
              <a:buSzPts val="2200"/>
              <a:buFont typeface="Noto Sans Symbols"/>
              <a:buNone/>
            </a:pPr>
            <a:r>
              <a:rPr lang="en-US" sz="2200" b="1">
                <a:solidFill>
                  <a:srgbClr val="B60202"/>
                </a:solidFill>
                <a:latin typeface="Calibri"/>
                <a:ea typeface="Calibri"/>
                <a:cs typeface="Calibri"/>
                <a:sym typeface="Calibri"/>
              </a:rPr>
              <a:t>Non-examples of Talking Out:</a:t>
            </a:r>
            <a:endParaRPr/>
          </a:p>
          <a:p>
            <a:pPr marL="342900" marR="0" lvl="0" indent="-342900" algn="l" rtl="0">
              <a:lnSpc>
                <a:spcPct val="120000"/>
              </a:lnSpc>
              <a:spcBef>
                <a:spcPts val="440"/>
              </a:spcBef>
              <a:spcAft>
                <a:spcPts val="0"/>
              </a:spcAft>
              <a:buClr>
                <a:schemeClr val="dk1"/>
              </a:buClr>
              <a:buSzPts val="2200"/>
              <a:buFont typeface="Noto Sans Symbols"/>
              <a:buChar char="∙"/>
            </a:pPr>
            <a:r>
              <a:rPr lang="en-US" sz="2200">
                <a:solidFill>
                  <a:schemeClr val="dk1"/>
                </a:solidFill>
                <a:latin typeface="Calibri"/>
                <a:ea typeface="Calibri"/>
                <a:cs typeface="Calibri"/>
                <a:sym typeface="Calibri"/>
              </a:rPr>
              <a:t>Answering a question the teacher asks of the student</a:t>
            </a:r>
            <a:endParaRPr/>
          </a:p>
        </p:txBody>
      </p:sp>
      <p:sp>
        <p:nvSpPr>
          <p:cNvPr id="360" name="Google Shape;360;p4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31</a:t>
            </a:fld>
            <a:endParaRPr sz="1200">
              <a:solidFill>
                <a:srgbClr val="8D8D8F"/>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2:</a:t>
            </a:r>
            <a:endParaRPr/>
          </a:p>
        </p:txBody>
      </p:sp>
      <p:sp>
        <p:nvSpPr>
          <p:cNvPr id="367" name="Google Shape;367;p42"/>
          <p:cNvSpPr txBox="1">
            <a:spLocks noGrp="1"/>
          </p:cNvSpPr>
          <p:nvPr>
            <p:ph type="body" idx="1"/>
          </p:nvPr>
        </p:nvSpPr>
        <p:spPr>
          <a:xfrm>
            <a:off x="457200" y="1744663"/>
            <a:ext cx="8229600" cy="4549775"/>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292934"/>
              </a:buClr>
              <a:buSzPts val="2700"/>
              <a:buFont typeface="Arial"/>
              <a:buNone/>
            </a:pPr>
            <a:r>
              <a:rPr lang="en-US" sz="2700">
                <a:solidFill>
                  <a:srgbClr val="292934"/>
                </a:solidFill>
              </a:rPr>
              <a:t>A) Using your workbook, provide an </a:t>
            </a:r>
            <a:r>
              <a:rPr lang="en-US" sz="2700" b="1">
                <a:solidFill>
                  <a:srgbClr val="292934"/>
                </a:solidFill>
              </a:rPr>
              <a:t>observable &amp; measurable</a:t>
            </a:r>
            <a:r>
              <a:rPr lang="en-US" sz="2700">
                <a:solidFill>
                  <a:srgbClr val="292934"/>
                </a:solidFill>
              </a:rPr>
              <a:t> definition for each behavior</a:t>
            </a:r>
            <a:endParaRPr sz="2700" u="sng">
              <a:solidFill>
                <a:srgbClr val="292934"/>
              </a:solidFill>
            </a:endParaRPr>
          </a:p>
          <a:p>
            <a:pPr marL="342900" lvl="0" indent="-342900" algn="l" rtl="0">
              <a:lnSpc>
                <a:spcPct val="80000"/>
              </a:lnSpc>
              <a:spcBef>
                <a:spcPts val="540"/>
              </a:spcBef>
              <a:spcAft>
                <a:spcPts val="0"/>
              </a:spcAft>
              <a:buClr>
                <a:schemeClr val="dk1"/>
              </a:buClr>
              <a:buSzPts val="2700"/>
              <a:buFont typeface="Arial"/>
              <a:buNone/>
            </a:pPr>
            <a:endParaRPr sz="2700" u="sng">
              <a:solidFill>
                <a:srgbClr val="292934"/>
              </a:solidFill>
            </a:endParaRPr>
          </a:p>
          <a:p>
            <a:pPr marL="342900" lvl="0" indent="-342900" algn="l" rtl="0">
              <a:lnSpc>
                <a:spcPct val="80000"/>
              </a:lnSpc>
              <a:spcBef>
                <a:spcPts val="540"/>
              </a:spcBef>
              <a:spcAft>
                <a:spcPts val="0"/>
              </a:spcAft>
              <a:buClr>
                <a:srgbClr val="292934"/>
              </a:buClr>
              <a:buSzPts val="2700"/>
              <a:buFont typeface="Arial"/>
              <a:buNone/>
            </a:pPr>
            <a:r>
              <a:rPr lang="en-US" sz="2700">
                <a:solidFill>
                  <a:srgbClr val="292934"/>
                </a:solidFill>
              </a:rPr>
              <a:t>B) Using your workbook, describe your student’s behavior</a:t>
            </a:r>
            <a:r>
              <a:rPr lang="en-US" sz="2700" i="1">
                <a:solidFill>
                  <a:srgbClr val="292934"/>
                </a:solidFill>
              </a:rPr>
              <a:t>. </a:t>
            </a:r>
            <a:r>
              <a:rPr lang="en-US" sz="2700" b="1" i="1">
                <a:solidFill>
                  <a:srgbClr val="292934"/>
                </a:solidFill>
              </a:rPr>
              <a:t>Review FBSP-Protocol, Step 1: Description of Behavior</a:t>
            </a:r>
            <a:endParaRPr/>
          </a:p>
        </p:txBody>
      </p:sp>
      <p:sp>
        <p:nvSpPr>
          <p:cNvPr id="368" name="Google Shape;368;p4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32</a:t>
            </a:fld>
            <a:endParaRPr sz="1200">
              <a:solidFill>
                <a:srgbClr val="8D8D8F"/>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8BFB-6CB3-47D5-B5E9-0BB719865326}"/>
              </a:ext>
            </a:extLst>
          </p:cNvPr>
          <p:cNvSpPr>
            <a:spLocks noGrp="1"/>
          </p:cNvSpPr>
          <p:nvPr>
            <p:ph type="ctrTitle"/>
          </p:nvPr>
        </p:nvSpPr>
        <p:spPr/>
        <p:txBody>
          <a:bodyPr/>
          <a:lstStyle/>
          <a:p>
            <a:r>
              <a:rPr lang="en-US" dirty="0"/>
              <a:t>Break!</a:t>
            </a:r>
          </a:p>
        </p:txBody>
      </p:sp>
      <p:sp>
        <p:nvSpPr>
          <p:cNvPr id="3" name="Subtitle 2">
            <a:extLst>
              <a:ext uri="{FF2B5EF4-FFF2-40B4-BE49-F238E27FC236}">
                <a16:creationId xmlns:a16="http://schemas.microsoft.com/office/drawing/2014/main" id="{6DEABCCF-78D3-49F8-9555-F098E731740D}"/>
              </a:ext>
            </a:extLst>
          </p:cNvPr>
          <p:cNvSpPr>
            <a:spLocks noGrp="1"/>
          </p:cNvSpPr>
          <p:nvPr>
            <p:ph type="subTitle" idx="1"/>
          </p:nvPr>
        </p:nvSpPr>
        <p:spPr/>
        <p:txBody>
          <a:bodyPr/>
          <a:lstStyle/>
          <a:p>
            <a:r>
              <a:rPr lang="en-US" dirty="0"/>
              <a:t>15-minute break</a:t>
            </a:r>
          </a:p>
        </p:txBody>
      </p:sp>
      <p:sp>
        <p:nvSpPr>
          <p:cNvPr id="4" name="Slide Number Placeholder 3">
            <a:extLst>
              <a:ext uri="{FF2B5EF4-FFF2-40B4-BE49-F238E27FC236}">
                <a16:creationId xmlns:a16="http://schemas.microsoft.com/office/drawing/2014/main" id="{9FAACFD2-F0A3-4627-B788-8FEC26FE9F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Tree>
    <p:extLst>
      <p:ext uri="{BB962C8B-B14F-4D97-AF65-F5344CB8AC3E}">
        <p14:creationId xmlns:p14="http://schemas.microsoft.com/office/powerpoint/2010/main" val="4053131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43"/>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375" name="Google Shape;375;p43"/>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a:solidFill>
                  <a:srgbClr val="B60202"/>
                </a:solidFill>
              </a:rPr>
              <a:t>D</a:t>
            </a:r>
            <a:r>
              <a:rPr lang="en-US" sz="2600"/>
              <a:t>efine behavior in </a:t>
            </a:r>
            <a:r>
              <a:rPr lang="en-US" sz="2600">
                <a:solidFill>
                  <a:srgbClr val="A43925"/>
                </a:solidFill>
              </a:rPr>
              <a:t>observable</a:t>
            </a:r>
            <a:r>
              <a:rPr lang="en-US" sz="2600"/>
              <a:t> and </a:t>
            </a:r>
            <a:r>
              <a:rPr lang="en-US" sz="2600">
                <a:solidFill>
                  <a:srgbClr val="A43925"/>
                </a:solidFill>
              </a:rPr>
              <a:t>measurable</a:t>
            </a:r>
            <a:r>
              <a:rPr lang="en-US" sz="2600"/>
              <a:t> terms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A</a:t>
            </a:r>
            <a:r>
              <a:rPr lang="en-US" sz="2600"/>
              <a:t>sk about behavior by interviewing staff and student</a:t>
            </a:r>
            <a:endParaRPr/>
          </a:p>
          <a:p>
            <a:pPr marL="742950" lvl="1" indent="-285750" algn="l" rtl="0">
              <a:lnSpc>
                <a:spcPct val="90000"/>
              </a:lnSpc>
              <a:spcBef>
                <a:spcPts val="520"/>
              </a:spcBef>
              <a:spcAft>
                <a:spcPts val="0"/>
              </a:spcAft>
              <a:buClr>
                <a:schemeClr val="dk1"/>
              </a:buClr>
              <a:buSzPts val="2600"/>
              <a:buFont typeface="Arial"/>
              <a:buChar char="•"/>
            </a:pPr>
            <a:r>
              <a:rPr lang="en-US" sz="2600"/>
              <a:t>specify routines </a:t>
            </a:r>
            <a:r>
              <a:rPr lang="en-US" sz="2600">
                <a:solidFill>
                  <a:srgbClr val="A43925"/>
                </a:solidFill>
              </a:rPr>
              <a:t>where</a:t>
            </a:r>
            <a:r>
              <a:rPr lang="en-US" sz="2600"/>
              <a:t> &amp; </a:t>
            </a:r>
            <a:r>
              <a:rPr lang="en-US" sz="2600">
                <a:solidFill>
                  <a:srgbClr val="A43925"/>
                </a:solidFill>
              </a:rPr>
              <a:t>when</a:t>
            </a:r>
            <a:r>
              <a:rPr lang="en-US" sz="2600"/>
              <a:t> behavior occurs</a:t>
            </a:r>
            <a:endParaRPr/>
          </a:p>
          <a:p>
            <a:pPr marL="742950" lvl="1" indent="-285750" algn="l" rtl="0">
              <a:lnSpc>
                <a:spcPct val="90000"/>
              </a:lnSpc>
              <a:spcBef>
                <a:spcPts val="520"/>
              </a:spcBef>
              <a:spcAft>
                <a:spcPts val="0"/>
              </a:spcAft>
              <a:buClr>
                <a:schemeClr val="dk1"/>
              </a:buClr>
              <a:buSzPts val="2600"/>
              <a:buFont typeface="Arial"/>
              <a:buChar char="•"/>
            </a:pPr>
            <a:r>
              <a:rPr lang="en-US" sz="2600"/>
              <a:t>summarize </a:t>
            </a:r>
            <a:r>
              <a:rPr lang="en-US" sz="2600">
                <a:solidFill>
                  <a:srgbClr val="A43925"/>
                </a:solidFill>
              </a:rPr>
              <a:t>where</a:t>
            </a:r>
            <a:r>
              <a:rPr lang="en-US" sz="2600"/>
              <a:t>, </a:t>
            </a:r>
            <a:r>
              <a:rPr lang="en-US" sz="2600">
                <a:solidFill>
                  <a:srgbClr val="A43925"/>
                </a:solidFill>
              </a:rPr>
              <a:t>when</a:t>
            </a:r>
            <a:r>
              <a:rPr lang="en-US" sz="2600"/>
              <a:t>, and </a:t>
            </a:r>
            <a:r>
              <a:rPr lang="en-US" sz="2600">
                <a:solidFill>
                  <a:srgbClr val="A43925"/>
                </a:solidFill>
              </a:rPr>
              <a:t>why</a:t>
            </a:r>
            <a:r>
              <a:rPr lang="en-US" sz="2600"/>
              <a:t> behavior occurs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S</a:t>
            </a:r>
            <a:r>
              <a:rPr lang="en-US" sz="2600"/>
              <a:t>ee the behavior</a:t>
            </a:r>
            <a:endParaRPr/>
          </a:p>
          <a:p>
            <a:pPr marL="742950" lvl="1" indent="-285750" algn="l" rtl="0">
              <a:lnSpc>
                <a:spcPct val="90000"/>
              </a:lnSpc>
              <a:spcBef>
                <a:spcPts val="520"/>
              </a:spcBef>
              <a:spcAft>
                <a:spcPts val="0"/>
              </a:spcAft>
              <a:buClr>
                <a:srgbClr val="A43925"/>
              </a:buClr>
              <a:buSzPts val="2600"/>
              <a:buFont typeface="Arial"/>
              <a:buChar char="•"/>
            </a:pPr>
            <a:r>
              <a:rPr lang="en-US" sz="2600">
                <a:solidFill>
                  <a:srgbClr val="A43925"/>
                </a:solidFill>
              </a:rPr>
              <a:t>observe</a:t>
            </a:r>
            <a:r>
              <a:rPr lang="en-US" sz="2600"/>
              <a:t> the behavior during </a:t>
            </a:r>
            <a:r>
              <a:rPr lang="en-US" sz="2600">
                <a:solidFill>
                  <a:srgbClr val="A43925"/>
                </a:solidFill>
              </a:rPr>
              <a:t>routines</a:t>
            </a:r>
            <a:r>
              <a:rPr lang="en-US" sz="2600"/>
              <a:t> specified to verify summary from interviews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H</a:t>
            </a:r>
            <a:r>
              <a:rPr lang="en-US" sz="2600"/>
              <a:t>ypothesize</a:t>
            </a:r>
            <a:endParaRPr/>
          </a:p>
          <a:p>
            <a:pPr marL="742950" lvl="1" indent="-285750" algn="l" rtl="0">
              <a:lnSpc>
                <a:spcPct val="90000"/>
              </a:lnSpc>
              <a:spcBef>
                <a:spcPts val="520"/>
              </a:spcBef>
              <a:spcAft>
                <a:spcPts val="0"/>
              </a:spcAft>
              <a:buClr>
                <a:schemeClr val="dk1"/>
              </a:buClr>
              <a:buSzPts val="2600"/>
              <a:buFont typeface="Arial"/>
              <a:buChar char="•"/>
            </a:pPr>
            <a:r>
              <a:rPr lang="en-US" sz="2600"/>
              <a:t>a final summary of </a:t>
            </a:r>
            <a:r>
              <a:rPr lang="en-US" sz="2600">
                <a:solidFill>
                  <a:srgbClr val="B60202"/>
                </a:solidFill>
              </a:rPr>
              <a:t>where</a:t>
            </a:r>
            <a:r>
              <a:rPr lang="en-US" sz="2600"/>
              <a:t>, </a:t>
            </a:r>
            <a:r>
              <a:rPr lang="en-US" sz="2600">
                <a:solidFill>
                  <a:srgbClr val="B60202"/>
                </a:solidFill>
              </a:rPr>
              <a:t>when</a:t>
            </a:r>
            <a:r>
              <a:rPr lang="en-US" sz="2600"/>
              <a:t>, and </a:t>
            </a:r>
            <a:r>
              <a:rPr lang="en-US" sz="2600">
                <a:solidFill>
                  <a:srgbClr val="B60202"/>
                </a:solidFill>
              </a:rPr>
              <a:t>why</a:t>
            </a:r>
            <a:r>
              <a:rPr lang="en-US" sz="2600"/>
              <a:t> behaviors 				occur</a:t>
            </a:r>
            <a:endParaRPr/>
          </a:p>
        </p:txBody>
      </p:sp>
      <p:cxnSp>
        <p:nvCxnSpPr>
          <p:cNvPr id="376" name="Google Shape;376;p43"/>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377" name="Google Shape;377;p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34</a:t>
            </a:fld>
            <a:endParaRPr sz="1200">
              <a:solidFill>
                <a:srgbClr val="8D8D8F"/>
              </a:solidFill>
              <a:latin typeface="Calibri"/>
              <a:ea typeface="Calibri"/>
              <a:cs typeface="Calibri"/>
              <a:sym typeface="Calibri"/>
            </a:endParaRPr>
          </a:p>
        </p:txBody>
      </p:sp>
      <p:sp>
        <p:nvSpPr>
          <p:cNvPr id="378" name="Google Shape;378;p43"/>
          <p:cNvSpPr/>
          <p:nvPr/>
        </p:nvSpPr>
        <p:spPr>
          <a:xfrm rot="1524153">
            <a:off x="1355725" y="376238"/>
            <a:ext cx="644525" cy="1928812"/>
          </a:xfrm>
          <a:prstGeom prst="downArrow">
            <a:avLst>
              <a:gd name="adj1" fmla="val 50000"/>
              <a:gd name="adj2" fmla="val 50002"/>
            </a:avLst>
          </a:prstGeom>
          <a:solidFill>
            <a:srgbClr val="008000"/>
          </a:solidFill>
          <a:ln w="9525" cap="flat" cmpd="sng">
            <a:solidFill>
              <a:srgbClr val="FFC500"/>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44"/>
          <p:cNvSpPr txBox="1">
            <a:spLocks noGrp="1"/>
          </p:cNvSpPr>
          <p:nvPr>
            <p:ph type="title"/>
          </p:nvPr>
        </p:nvSpPr>
        <p:spPr>
          <a:xfrm>
            <a:off x="457200" y="977900"/>
            <a:ext cx="8229600" cy="4102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600" b="1" u="sng">
                <a:solidFill>
                  <a:srgbClr val="B60202"/>
                </a:solidFill>
              </a:rPr>
              <a:t>A</a:t>
            </a:r>
            <a:r>
              <a:rPr lang="en-US" b="1">
                <a:solidFill>
                  <a:srgbClr val="B60202"/>
                </a:solidFill>
              </a:rPr>
              <a:t>sking</a:t>
            </a:r>
            <a:br>
              <a:rPr lang="en-US" b="1">
                <a:solidFill>
                  <a:srgbClr val="B60202"/>
                </a:solidFill>
              </a:rPr>
            </a:br>
            <a:r>
              <a:rPr lang="en-US" b="1">
                <a:solidFill>
                  <a:srgbClr val="B60202"/>
                </a:solidFill>
              </a:rPr>
              <a:t>About When, Where, and Why</a:t>
            </a:r>
            <a:br>
              <a:rPr lang="en-US" b="1">
                <a:solidFill>
                  <a:srgbClr val="B60202"/>
                </a:solidFill>
              </a:rPr>
            </a:br>
            <a:r>
              <a:rPr lang="en-US" b="1">
                <a:solidFill>
                  <a:srgbClr val="B60202"/>
                </a:solidFill>
              </a:rPr>
              <a:t>the Behavior Occurs</a:t>
            </a:r>
            <a:endParaRPr/>
          </a:p>
        </p:txBody>
      </p:sp>
      <p:sp>
        <p:nvSpPr>
          <p:cNvPr id="385" name="Google Shape;385;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35</a:t>
            </a:fld>
            <a:endParaRPr sz="1200">
              <a:solidFill>
                <a:srgbClr val="8D8D8F"/>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45"/>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b="1"/>
            </a:br>
            <a:br>
              <a:rPr lang="en-US" sz="4000" b="1"/>
            </a:br>
            <a:br>
              <a:rPr lang="en-US" sz="4000" b="1"/>
            </a:br>
            <a:r>
              <a:rPr lang="en-US" sz="4000" b="1"/>
              <a:t>Once you have </a:t>
            </a:r>
            <a:br>
              <a:rPr lang="en-US" sz="4000" b="1"/>
            </a:br>
            <a:r>
              <a:rPr lang="en-US" sz="4000" b="1"/>
              <a:t>defined the problem behavior…</a:t>
            </a:r>
            <a:br>
              <a:rPr lang="en-US" sz="4000" b="1"/>
            </a:br>
            <a:br>
              <a:rPr lang="en-US" sz="2500" b="1"/>
            </a:br>
            <a:r>
              <a:rPr lang="en-US" sz="4000" b="1"/>
              <a:t>THEN</a:t>
            </a:r>
            <a:r>
              <a:rPr lang="en-US" sz="4000"/>
              <a:t>: </a:t>
            </a:r>
            <a:r>
              <a:rPr lang="en-US" sz="4000" b="1" u="sng">
                <a:solidFill>
                  <a:srgbClr val="FF0000"/>
                </a:solidFill>
              </a:rPr>
              <a:t>Where &amp; When</a:t>
            </a:r>
            <a:r>
              <a:rPr lang="en-US" sz="4000" b="1">
                <a:solidFill>
                  <a:srgbClr val="FF0000"/>
                </a:solidFill>
              </a:rPr>
              <a:t> </a:t>
            </a:r>
            <a:r>
              <a:rPr lang="en-US" sz="4000"/>
              <a:t>does the behavior occur? </a:t>
            </a:r>
            <a:br>
              <a:rPr lang="en-US" sz="4000"/>
            </a:br>
            <a:endParaRPr sz="4000"/>
          </a:p>
        </p:txBody>
      </p:sp>
      <p:sp>
        <p:nvSpPr>
          <p:cNvPr id="392" name="Google Shape;392;p4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chemeClr val="dk1"/>
              </a:buClr>
              <a:buSzPts val="1200"/>
              <a:buFont typeface="Arial"/>
              <a:buNone/>
            </a:pPr>
            <a:endParaRPr sz="1200">
              <a:solidFill>
                <a:srgbClr val="898989"/>
              </a:solidFill>
              <a:latin typeface="Calibri"/>
              <a:ea typeface="Calibri"/>
              <a:cs typeface="Calibri"/>
              <a:sym typeface="Calibri"/>
            </a:endParaRPr>
          </a:p>
        </p:txBody>
      </p:sp>
      <p:sp>
        <p:nvSpPr>
          <p:cNvPr id="393" name="Google Shape;393;p45"/>
          <p:cNvSpPr/>
          <p:nvPr/>
        </p:nvSpPr>
        <p:spPr>
          <a:xfrm>
            <a:off x="381000" y="39370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2</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Antecedents/Triggers</a:t>
            </a:r>
            <a:endParaRPr sz="19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a:solidFill>
                  <a:srgbClr val="FFFFFF"/>
                </a:solidFill>
                <a:latin typeface="Calibri"/>
                <a:ea typeface="Calibri"/>
                <a:cs typeface="Calibri"/>
                <a:sym typeface="Calibri"/>
              </a:rPr>
              <a:t> </a:t>
            </a:r>
            <a:endParaRPr/>
          </a:p>
          <a:p>
            <a:pPr marL="0" marR="0" lvl="0" indent="0" algn="l" rtl="0">
              <a:spcBef>
                <a:spcPts val="0"/>
              </a:spcBef>
              <a:spcAft>
                <a:spcPts val="0"/>
              </a:spcAft>
              <a:buNone/>
            </a:pPr>
            <a:r>
              <a:rPr lang="en-US" sz="1800">
                <a:solidFill>
                  <a:srgbClr val="FFFFFF"/>
                </a:solidFill>
                <a:latin typeface="Calibri"/>
                <a:ea typeface="Calibri"/>
                <a:cs typeface="Calibri"/>
                <a:sym typeface="Calibri"/>
              </a:rPr>
              <a:t>When _____happens….</a:t>
            </a:r>
            <a:r>
              <a:rPr lang="en-US" sz="1800">
                <a:solidFill>
                  <a:srgbClr val="000000"/>
                </a:solidFill>
                <a:latin typeface="Calibri"/>
                <a:ea typeface="Calibri"/>
                <a:cs typeface="Calibri"/>
                <a:sym typeface="Calibri"/>
              </a:rPr>
              <a:t> </a:t>
            </a:r>
            <a:endParaRPr/>
          </a:p>
        </p:txBody>
      </p:sp>
      <p:sp>
        <p:nvSpPr>
          <p:cNvPr id="394" name="Google Shape;394;p45"/>
          <p:cNvSpPr/>
          <p:nvPr/>
        </p:nvSpPr>
        <p:spPr>
          <a:xfrm>
            <a:off x="3200400" y="39370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20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395" name="Google Shape;395;p45"/>
          <p:cNvSpPr/>
          <p:nvPr/>
        </p:nvSpPr>
        <p:spPr>
          <a:xfrm>
            <a:off x="6248400" y="39370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Consequence/Function</a:t>
            </a: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6" name="Google Shape;396;p45"/>
          <p:cNvSpPr/>
          <p:nvPr/>
        </p:nvSpPr>
        <p:spPr>
          <a:xfrm>
            <a:off x="2743200" y="48260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7" name="Google Shape;397;p45"/>
          <p:cNvSpPr/>
          <p:nvPr/>
        </p:nvSpPr>
        <p:spPr>
          <a:xfrm>
            <a:off x="5943600" y="48260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8" name="Google Shape;398;p45"/>
          <p:cNvSpPr/>
          <p:nvPr/>
        </p:nvSpPr>
        <p:spPr>
          <a:xfrm>
            <a:off x="1231900" y="29464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9" name="Google Shape;399;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36</a:t>
            </a:fld>
            <a:endParaRPr sz="1200">
              <a:solidFill>
                <a:srgbClr val="8D8D8F"/>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a:t>WHERE and WHEN Does </a:t>
            </a:r>
            <a:br>
              <a:rPr lang="en-US" sz="3959" b="1"/>
            </a:br>
            <a:r>
              <a:rPr lang="en-US" sz="3959" b="1"/>
              <a:t>the Problem Behavior Occur?</a:t>
            </a:r>
            <a:endParaRPr/>
          </a:p>
        </p:txBody>
      </p:sp>
      <p:sp>
        <p:nvSpPr>
          <p:cNvPr id="406" name="Google Shape;406;p46"/>
          <p:cNvSpPr txBox="1">
            <a:spLocks noGrp="1"/>
          </p:cNvSpPr>
          <p:nvPr>
            <p:ph type="body" idx="1"/>
          </p:nvPr>
        </p:nvSpPr>
        <p:spPr>
          <a:xfrm>
            <a:off x="457200" y="1800225"/>
            <a:ext cx="8229600" cy="4683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B60202"/>
              </a:buClr>
              <a:buSzPts val="3200"/>
              <a:buFont typeface="Arial"/>
              <a:buNone/>
            </a:pPr>
            <a:r>
              <a:rPr lang="en-US" b="1">
                <a:solidFill>
                  <a:srgbClr val="B60202"/>
                </a:solidFill>
              </a:rPr>
              <a:t>WHERE  &amp; When </a:t>
            </a:r>
            <a:endParaRPr/>
          </a:p>
          <a:p>
            <a:pPr marL="0" lvl="0" indent="0" algn="l" rtl="0">
              <a:spcBef>
                <a:spcPts val="640"/>
              </a:spcBef>
              <a:spcAft>
                <a:spcPts val="0"/>
              </a:spcAft>
              <a:buClr>
                <a:schemeClr val="dk1"/>
              </a:buClr>
              <a:buSzPts val="3200"/>
              <a:buFont typeface="Arial"/>
              <a:buNone/>
            </a:pPr>
            <a:r>
              <a:rPr lang="en-US" b="1" i="1"/>
              <a:t>Routines </a:t>
            </a:r>
            <a:r>
              <a:rPr lang="en-US"/>
              <a:t>where the problem behavior is most likely</a:t>
            </a:r>
            <a:endParaRPr/>
          </a:p>
          <a:p>
            <a:pPr marL="0" lvl="0" indent="0" algn="l" rtl="0">
              <a:spcBef>
                <a:spcPts val="640"/>
              </a:spcBef>
              <a:spcAft>
                <a:spcPts val="0"/>
              </a:spcAft>
              <a:buClr>
                <a:schemeClr val="dk1"/>
              </a:buClr>
              <a:buSzPts val="3200"/>
              <a:buFont typeface="Arial"/>
              <a:buNone/>
            </a:pPr>
            <a:r>
              <a:rPr lang="en-US"/>
              <a:t>	</a:t>
            </a:r>
            <a:r>
              <a:rPr lang="en-US" sz="2800"/>
              <a:t>Examples: during math class, gym, lunch, recess</a:t>
            </a:r>
            <a:endParaRPr/>
          </a:p>
          <a:p>
            <a:pPr marL="0" lvl="0" indent="0" algn="l" rtl="0">
              <a:spcBef>
                <a:spcPts val="320"/>
              </a:spcBef>
              <a:spcAft>
                <a:spcPts val="0"/>
              </a:spcAft>
              <a:buClr>
                <a:schemeClr val="dk1"/>
              </a:buClr>
              <a:buSzPts val="1600"/>
              <a:buFont typeface="Arial"/>
              <a:buNone/>
            </a:pPr>
            <a:endParaRPr sz="1600"/>
          </a:p>
          <a:p>
            <a:pPr marL="0" lvl="0" indent="0" algn="l" rtl="0">
              <a:spcBef>
                <a:spcPts val="640"/>
              </a:spcBef>
              <a:spcAft>
                <a:spcPts val="0"/>
              </a:spcAft>
              <a:buClr>
                <a:schemeClr val="dk1"/>
              </a:buClr>
              <a:buSzPts val="3200"/>
              <a:buFont typeface="Arial"/>
              <a:buNone/>
            </a:pPr>
            <a:r>
              <a:rPr lang="en-US"/>
              <a:t>Specific events (or </a:t>
            </a:r>
            <a:r>
              <a:rPr lang="en-US" b="1" i="1"/>
              <a:t>antecedents</a:t>
            </a:r>
            <a:r>
              <a:rPr lang="en-US"/>
              <a:t>) within a routine that precede the problem behavior</a:t>
            </a:r>
            <a:endParaRPr/>
          </a:p>
          <a:p>
            <a:pPr marL="0" lvl="0" indent="0" algn="l" rtl="0">
              <a:spcBef>
                <a:spcPts val="640"/>
              </a:spcBef>
              <a:spcAft>
                <a:spcPts val="0"/>
              </a:spcAft>
              <a:buClr>
                <a:schemeClr val="dk1"/>
              </a:buClr>
              <a:buSzPts val="3200"/>
              <a:buFont typeface="Arial"/>
              <a:buNone/>
            </a:pPr>
            <a:r>
              <a:rPr lang="en-US"/>
              <a:t>	</a:t>
            </a:r>
            <a:r>
              <a:rPr lang="en-US" sz="2800"/>
              <a:t>Examples: when given double-digit addition; when    	given directions by a peer</a:t>
            </a:r>
            <a:endParaRPr/>
          </a:p>
        </p:txBody>
      </p:sp>
      <p:sp>
        <p:nvSpPr>
          <p:cNvPr id="407" name="Google Shape;407;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37</a:t>
            </a:fld>
            <a:endParaRPr sz="1200">
              <a:solidFill>
                <a:srgbClr val="8D8D8F"/>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7"/>
          <p:cNvSpPr txBox="1">
            <a:spLocks noGrp="1"/>
          </p:cNvSpPr>
          <p:nvPr>
            <p:ph type="title"/>
          </p:nvPr>
        </p:nvSpPr>
        <p:spPr>
          <a:xfrm>
            <a:off x="457200" y="274638"/>
            <a:ext cx="84582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b="1">
                <a:latin typeface="Arial"/>
                <a:ea typeface="Arial"/>
                <a:cs typeface="Arial"/>
                <a:sym typeface="Arial"/>
              </a:rPr>
              <a:t>Identifying Antecedents</a:t>
            </a:r>
            <a:endParaRPr sz="3200" b="1"/>
          </a:p>
        </p:txBody>
      </p:sp>
      <p:sp>
        <p:nvSpPr>
          <p:cNvPr id="413" name="Google Shape;413;p47"/>
          <p:cNvSpPr txBox="1">
            <a:spLocks noGrp="1"/>
          </p:cNvSpPr>
          <p:nvPr>
            <p:ph type="body" idx="1"/>
          </p:nvPr>
        </p:nvSpPr>
        <p:spPr>
          <a:xfrm>
            <a:off x="457200" y="1600200"/>
            <a:ext cx="8229600" cy="4800600"/>
          </a:xfrm>
          <a:prstGeom prst="rect">
            <a:avLst/>
          </a:prstGeom>
          <a:noFill/>
          <a:ln>
            <a:noFill/>
          </a:ln>
        </p:spPr>
        <p:txBody>
          <a:bodyPr spcFirstLastPara="1" wrap="square" lIns="91425" tIns="45700" rIns="91425" bIns="45700" anchor="t" anchorCtr="0">
            <a:noAutofit/>
          </a:bodyPr>
          <a:lstStyle/>
          <a:p>
            <a:pPr marL="457200" lvl="0" indent="-457200" algn="l" rtl="0">
              <a:lnSpc>
                <a:spcPct val="80000"/>
              </a:lnSpc>
              <a:spcBef>
                <a:spcPts val="0"/>
              </a:spcBef>
              <a:spcAft>
                <a:spcPts val="0"/>
              </a:spcAft>
              <a:buClr>
                <a:schemeClr val="dk1"/>
              </a:buClr>
              <a:buSzPts val="3100"/>
              <a:buFont typeface="Arial"/>
              <a:buNone/>
            </a:pPr>
            <a:r>
              <a:rPr lang="en-US" sz="3100"/>
              <a:t>Identify the event, action, or object that occurs right </a:t>
            </a:r>
            <a:r>
              <a:rPr lang="en-US" b="1">
                <a:solidFill>
                  <a:srgbClr val="B60202"/>
                </a:solidFill>
              </a:rPr>
              <a:t>before</a:t>
            </a:r>
            <a:r>
              <a:rPr lang="en-US" sz="3100"/>
              <a:t> the problem behavior </a:t>
            </a:r>
            <a:r>
              <a:rPr lang="en-US" b="1">
                <a:solidFill>
                  <a:srgbClr val="B60202"/>
                </a:solidFill>
              </a:rPr>
              <a:t>(When…)</a:t>
            </a:r>
            <a:endParaRPr/>
          </a:p>
          <a:p>
            <a:pPr marL="742950" lvl="1" indent="-285750" algn="l" rtl="0">
              <a:lnSpc>
                <a:spcPct val="80000"/>
              </a:lnSpc>
              <a:spcBef>
                <a:spcPts val="520"/>
              </a:spcBef>
              <a:spcAft>
                <a:spcPts val="0"/>
              </a:spcAft>
              <a:buClr>
                <a:schemeClr val="dk1"/>
              </a:buClr>
              <a:buSzPts val="2600"/>
              <a:buChar char="–"/>
            </a:pPr>
            <a:r>
              <a:rPr lang="en-US" sz="2600"/>
              <a:t>A ‘signal’ to engage in a certain behavior</a:t>
            </a:r>
            <a:endParaRPr sz="2600"/>
          </a:p>
          <a:p>
            <a:pPr marL="742950" lvl="1" indent="-285750" algn="l" rtl="0">
              <a:lnSpc>
                <a:spcPct val="80000"/>
              </a:lnSpc>
              <a:spcBef>
                <a:spcPts val="520"/>
              </a:spcBef>
              <a:spcAft>
                <a:spcPts val="0"/>
              </a:spcAft>
              <a:buClr>
                <a:schemeClr val="dk1"/>
              </a:buClr>
              <a:buSzPts val="2600"/>
              <a:buChar char="–"/>
            </a:pPr>
            <a:r>
              <a:rPr lang="en-US" sz="2600"/>
              <a:t>Makes a behavior more likely to occur</a:t>
            </a:r>
            <a:endParaRPr/>
          </a:p>
          <a:p>
            <a:pPr marL="742950" lvl="1" indent="-285750" algn="l" rtl="0">
              <a:lnSpc>
                <a:spcPct val="80000"/>
              </a:lnSpc>
              <a:spcBef>
                <a:spcPts val="400"/>
              </a:spcBef>
              <a:spcAft>
                <a:spcPts val="0"/>
              </a:spcAft>
              <a:buClr>
                <a:schemeClr val="dk1"/>
              </a:buClr>
              <a:buSzPts val="2000"/>
              <a:buFont typeface="Arial"/>
              <a:buNone/>
            </a:pPr>
            <a:endParaRPr sz="2000"/>
          </a:p>
          <a:p>
            <a:pPr marL="457200" lvl="0" indent="-457200" algn="l" rtl="0">
              <a:lnSpc>
                <a:spcPct val="80000"/>
              </a:lnSpc>
              <a:spcBef>
                <a:spcPts val="640"/>
              </a:spcBef>
              <a:spcAft>
                <a:spcPts val="0"/>
              </a:spcAft>
              <a:buClr>
                <a:schemeClr val="dk1"/>
              </a:buClr>
              <a:buSzPts val="3200"/>
              <a:buFont typeface="Arial"/>
              <a:buNone/>
            </a:pPr>
            <a:r>
              <a:rPr lang="en-US" u="sng"/>
              <a:t>Identify the </a:t>
            </a:r>
            <a:r>
              <a:rPr lang="en-US" b="1" u="sng">
                <a:solidFill>
                  <a:srgbClr val="B60202"/>
                </a:solidFill>
              </a:rPr>
              <a:t>ANTECEDENT</a:t>
            </a:r>
            <a:r>
              <a:rPr lang="en-US" u="sng"/>
              <a:t> in these examples: </a:t>
            </a:r>
            <a:endParaRPr sz="3500"/>
          </a:p>
          <a:p>
            <a:pPr marL="742950" lvl="1" indent="-285750" algn="l" rtl="0">
              <a:lnSpc>
                <a:spcPct val="80000"/>
              </a:lnSpc>
              <a:spcBef>
                <a:spcPts val="520"/>
              </a:spcBef>
              <a:spcAft>
                <a:spcPts val="0"/>
              </a:spcAft>
              <a:buClr>
                <a:schemeClr val="dk1"/>
              </a:buClr>
              <a:buSzPts val="2600"/>
              <a:buChar char="–"/>
            </a:pPr>
            <a:r>
              <a:rPr lang="en-US" sz="2600"/>
              <a:t>At the lunch table, when told to shut up by a peer, Ben hits the student</a:t>
            </a:r>
            <a:endParaRPr/>
          </a:p>
          <a:p>
            <a:pPr marL="742950" lvl="1" indent="-285750" algn="l" rtl="0">
              <a:lnSpc>
                <a:spcPct val="80000"/>
              </a:lnSpc>
              <a:spcBef>
                <a:spcPts val="240"/>
              </a:spcBef>
              <a:spcAft>
                <a:spcPts val="0"/>
              </a:spcAft>
              <a:buClr>
                <a:schemeClr val="dk1"/>
              </a:buClr>
              <a:buSzPts val="1200"/>
              <a:buFont typeface="Arial"/>
              <a:buNone/>
            </a:pPr>
            <a:endParaRPr sz="1200"/>
          </a:p>
          <a:p>
            <a:pPr marL="742950" lvl="1" indent="-285750" algn="l" rtl="0">
              <a:lnSpc>
                <a:spcPct val="80000"/>
              </a:lnSpc>
              <a:spcBef>
                <a:spcPts val="520"/>
              </a:spcBef>
              <a:spcAft>
                <a:spcPts val="0"/>
              </a:spcAft>
              <a:buClr>
                <a:schemeClr val="dk1"/>
              </a:buClr>
              <a:buSzPts val="2600"/>
              <a:buChar char="–"/>
            </a:pPr>
            <a:r>
              <a:rPr lang="en-US" sz="2600"/>
              <a:t>In language arts class, when asked to read aloud in class, Tracy gets up and tells jokes</a:t>
            </a:r>
            <a:endParaRPr/>
          </a:p>
          <a:p>
            <a:pPr marL="742950" lvl="1" indent="-285750" algn="l" rtl="0">
              <a:lnSpc>
                <a:spcPct val="80000"/>
              </a:lnSpc>
              <a:spcBef>
                <a:spcPts val="240"/>
              </a:spcBef>
              <a:spcAft>
                <a:spcPts val="0"/>
              </a:spcAft>
              <a:buClr>
                <a:schemeClr val="dk1"/>
              </a:buClr>
              <a:buSzPts val="1200"/>
              <a:buFont typeface="Arial"/>
              <a:buNone/>
            </a:pPr>
            <a:endParaRPr sz="1200"/>
          </a:p>
          <a:p>
            <a:pPr marL="742950" lvl="1" indent="-285750" algn="l" rtl="0">
              <a:lnSpc>
                <a:spcPct val="80000"/>
              </a:lnSpc>
              <a:spcBef>
                <a:spcPts val="520"/>
              </a:spcBef>
              <a:spcAft>
                <a:spcPts val="0"/>
              </a:spcAft>
              <a:buClr>
                <a:schemeClr val="dk1"/>
              </a:buClr>
              <a:buSzPts val="2600"/>
              <a:buChar char="–"/>
            </a:pPr>
            <a:r>
              <a:rPr lang="en-US" sz="2600"/>
              <a:t>During circle time, when praised, Jessie starts crying</a:t>
            </a:r>
            <a:endParaRPr/>
          </a:p>
        </p:txBody>
      </p:sp>
      <p:sp>
        <p:nvSpPr>
          <p:cNvPr id="414" name="Google Shape;414;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38</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1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3:</a:t>
            </a:r>
            <a:endParaRPr/>
          </a:p>
        </p:txBody>
      </p:sp>
      <p:sp>
        <p:nvSpPr>
          <p:cNvPr id="421" name="Google Shape;421;p48"/>
          <p:cNvSpPr txBox="1">
            <a:spLocks noGrp="1"/>
          </p:cNvSpPr>
          <p:nvPr>
            <p:ph type="body" idx="1"/>
          </p:nvPr>
        </p:nvSpPr>
        <p:spPr>
          <a:xfrm>
            <a:off x="457200" y="2463800"/>
            <a:ext cx="8229600" cy="383063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92934"/>
              </a:buClr>
              <a:buSzPts val="3200"/>
              <a:buFont typeface="Arial"/>
              <a:buNone/>
            </a:pPr>
            <a:r>
              <a:rPr lang="en-US">
                <a:solidFill>
                  <a:srgbClr val="292934"/>
                </a:solidFill>
              </a:rPr>
              <a:t>Using your workbook, identify the behavior and antecedent in the scenarios.		</a:t>
            </a:r>
            <a:endParaRPr/>
          </a:p>
        </p:txBody>
      </p:sp>
      <p:sp>
        <p:nvSpPr>
          <p:cNvPr id="422" name="Google Shape;422;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39</a:t>
            </a:fld>
            <a:endParaRPr sz="1200">
              <a:solidFill>
                <a:srgbClr val="8D8D8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title"/>
          </p:nvPr>
        </p:nvSpPr>
        <p:spPr>
          <a:xfrm>
            <a:off x="457200" y="474663"/>
            <a:ext cx="8229600" cy="1193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a:t>Materials</a:t>
            </a:r>
            <a:br>
              <a:rPr lang="en-US" sz="3959" b="1"/>
            </a:br>
            <a:r>
              <a:rPr lang="en-US" sz="3959"/>
              <a:t> </a:t>
            </a:r>
            <a:r>
              <a:rPr lang="en-US" sz="1979" u="sng">
                <a:solidFill>
                  <a:schemeClr val="hlink"/>
                </a:solidFill>
                <a:hlinkClick r:id="rId3"/>
              </a:rPr>
              <a:t>https://www.pbisvermont.org/training-resources/functional-behavior-assessmentbehavior-support-plan-fbabsp/</a:t>
            </a:r>
            <a:br>
              <a:rPr lang="en-US" sz="2430" u="sng">
                <a:solidFill>
                  <a:schemeClr val="hlink"/>
                </a:solidFill>
                <a:hlinkClick r:id="rId4"/>
              </a:rPr>
            </a:br>
            <a:endParaRPr sz="2430"/>
          </a:p>
        </p:txBody>
      </p:sp>
      <p:sp>
        <p:nvSpPr>
          <p:cNvPr id="121" name="Google Shape;121;p16"/>
          <p:cNvSpPr txBox="1">
            <a:spLocks noGrp="1"/>
          </p:cNvSpPr>
          <p:nvPr>
            <p:ph type="body" idx="1"/>
          </p:nvPr>
        </p:nvSpPr>
        <p:spPr>
          <a:xfrm>
            <a:off x="1962150" y="1946275"/>
            <a:ext cx="5218113" cy="4132263"/>
          </a:xfrm>
          <a:prstGeom prst="rect">
            <a:avLst/>
          </a:prstGeom>
          <a:blipFill rotWithShape="1">
            <a:blip r:embed="rId5">
              <a:alphaModFix/>
            </a:blip>
            <a:tile tx="0" ty="0" sx="100000" sy="100000" flip="none" algn="tl"/>
          </a:blipFill>
          <a:ln w="476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rgbClr val="000000"/>
              </a:buClr>
              <a:buSzPts val="3000"/>
              <a:buFont typeface="Arial"/>
              <a:buNone/>
            </a:pPr>
            <a:r>
              <a:rPr lang="en-US" sz="3000" b="1" i="1">
                <a:solidFill>
                  <a:srgbClr val="000000"/>
                </a:solidFill>
              </a:rPr>
              <a:t>Introduction and Practice in Functional Behavior Assessment and Behavior Support Planning (FBA/BSP)</a:t>
            </a:r>
            <a:br>
              <a:rPr lang="en-US" sz="3000" b="1">
                <a:solidFill>
                  <a:srgbClr val="000000"/>
                </a:solidFill>
              </a:rPr>
            </a:br>
            <a:endParaRPr sz="1500" b="1">
              <a:solidFill>
                <a:srgbClr val="000000"/>
              </a:solidFill>
            </a:endParaRPr>
          </a:p>
          <a:p>
            <a:pPr marL="0" lvl="0" indent="0" algn="ctr" rtl="0">
              <a:lnSpc>
                <a:spcPct val="80000"/>
              </a:lnSpc>
              <a:spcBef>
                <a:spcPts val="600"/>
              </a:spcBef>
              <a:spcAft>
                <a:spcPts val="0"/>
              </a:spcAft>
              <a:buClr>
                <a:srgbClr val="000000"/>
              </a:buClr>
              <a:buSzPts val="3000"/>
              <a:buFont typeface="Arial"/>
              <a:buNone/>
            </a:pPr>
            <a:r>
              <a:rPr lang="en-US" sz="3000" b="1">
                <a:solidFill>
                  <a:srgbClr val="000000"/>
                </a:solidFill>
              </a:rPr>
              <a:t>From FBA to BSP</a:t>
            </a:r>
            <a:br>
              <a:rPr lang="en-US" sz="3000" b="1">
                <a:solidFill>
                  <a:srgbClr val="000000"/>
                </a:solidFill>
              </a:rPr>
            </a:br>
            <a:endParaRPr sz="3000" b="1">
              <a:solidFill>
                <a:srgbClr val="000000"/>
              </a:solidFill>
            </a:endParaRPr>
          </a:p>
          <a:p>
            <a:pPr marL="0" lvl="0" indent="0" algn="ctr" rtl="0">
              <a:lnSpc>
                <a:spcPct val="80000"/>
              </a:lnSpc>
              <a:spcBef>
                <a:spcPts val="600"/>
              </a:spcBef>
              <a:spcAft>
                <a:spcPts val="0"/>
              </a:spcAft>
              <a:buClr>
                <a:schemeClr val="dk1"/>
              </a:buClr>
              <a:buSzPts val="3000"/>
              <a:buFont typeface="Arial"/>
              <a:buNone/>
            </a:pPr>
            <a:endParaRPr sz="3000" b="1">
              <a:solidFill>
                <a:srgbClr val="000000"/>
              </a:solidFill>
            </a:endParaRPr>
          </a:p>
          <a:p>
            <a:pPr marL="0" lvl="0" indent="0" algn="ctr" rtl="0">
              <a:lnSpc>
                <a:spcPct val="80000"/>
              </a:lnSpc>
              <a:spcBef>
                <a:spcPts val="600"/>
              </a:spcBef>
              <a:spcAft>
                <a:spcPts val="0"/>
              </a:spcAft>
              <a:buClr>
                <a:schemeClr val="dk1"/>
              </a:buClr>
              <a:buSzPts val="3000"/>
              <a:buFont typeface="Arial"/>
              <a:buNone/>
            </a:pPr>
            <a:endParaRPr sz="3000" b="1">
              <a:solidFill>
                <a:srgbClr val="000000"/>
              </a:solidFill>
            </a:endParaRPr>
          </a:p>
          <a:p>
            <a:pPr marL="0" lvl="0" indent="0" algn="ctr" rtl="0">
              <a:lnSpc>
                <a:spcPct val="80000"/>
              </a:lnSpc>
              <a:spcBef>
                <a:spcPts val="600"/>
              </a:spcBef>
              <a:spcAft>
                <a:spcPts val="0"/>
              </a:spcAft>
              <a:buClr>
                <a:srgbClr val="000000"/>
              </a:buClr>
              <a:buSzPts val="3000"/>
              <a:buFont typeface="Arial"/>
              <a:buNone/>
            </a:pPr>
            <a:r>
              <a:rPr lang="en-US" sz="3000" b="1">
                <a:solidFill>
                  <a:srgbClr val="000000"/>
                </a:solidFill>
              </a:rPr>
              <a:t> Planning Workbook</a:t>
            </a:r>
            <a:endParaRPr sz="3000"/>
          </a:p>
        </p:txBody>
      </p:sp>
      <p:pic>
        <p:nvPicPr>
          <p:cNvPr id="122" name="Google Shape;122;p16"/>
          <p:cNvPicPr preferRelativeResize="0"/>
          <p:nvPr/>
        </p:nvPicPr>
        <p:blipFill rotWithShape="1">
          <a:blip r:embed="rId6">
            <a:alphaModFix/>
          </a:blip>
          <a:srcRect/>
          <a:stretch/>
        </p:blipFill>
        <p:spPr>
          <a:xfrm>
            <a:off x="3867150" y="4210050"/>
            <a:ext cx="1257300" cy="1266825"/>
          </a:xfrm>
          <a:prstGeom prst="rect">
            <a:avLst/>
          </a:prstGeom>
          <a:noFill/>
          <a:ln>
            <a:noFill/>
          </a:ln>
        </p:spPr>
      </p:pic>
      <p:sp>
        <p:nvSpPr>
          <p:cNvPr id="123" name="Google Shape;123;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a:t>
            </a:fld>
            <a:endParaRPr sz="1200">
              <a:solidFill>
                <a:srgbClr val="8D8D8F"/>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49"/>
          <p:cNvSpPr txBox="1">
            <a:spLocks noGrp="1"/>
          </p:cNvSpPr>
          <p:nvPr>
            <p:ph type="body" idx="4294967295"/>
          </p:nvPr>
        </p:nvSpPr>
        <p:spPr>
          <a:xfrm>
            <a:off x="381000" y="19050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None/>
            </a:pPr>
            <a:r>
              <a:rPr lang="en-US"/>
              <a:t>During passing period in the hallway before recess, when peers tease him about his walk, A.J. calls them names and hits them. </a:t>
            </a:r>
            <a:endParaRPr/>
          </a:p>
          <a:p>
            <a:pPr marL="342900" lvl="0" indent="-342900" algn="l" rtl="0">
              <a:spcBef>
                <a:spcPts val="560"/>
              </a:spcBef>
              <a:spcAft>
                <a:spcPts val="0"/>
              </a:spcAft>
              <a:buClr>
                <a:schemeClr val="dk1"/>
              </a:buClr>
              <a:buSzPts val="2800"/>
              <a:buFont typeface="Arial"/>
              <a:buNone/>
            </a:pPr>
            <a:endParaRPr sz="2800"/>
          </a:p>
          <a:p>
            <a:pPr marL="342900" lvl="0" indent="-342900" algn="l" rtl="0">
              <a:spcBef>
                <a:spcPts val="560"/>
              </a:spcBef>
              <a:spcAft>
                <a:spcPts val="0"/>
              </a:spcAft>
              <a:buClr>
                <a:schemeClr val="dk1"/>
              </a:buClr>
              <a:buSzPts val="2800"/>
              <a:buFont typeface="Arial"/>
              <a:buNone/>
            </a:pPr>
            <a:endParaRPr sz="2800"/>
          </a:p>
          <a:p>
            <a:pPr marL="742950" lvl="1" indent="-285750" algn="l" rtl="0">
              <a:spcBef>
                <a:spcPts val="560"/>
              </a:spcBef>
              <a:spcAft>
                <a:spcPts val="0"/>
              </a:spcAft>
              <a:buClr>
                <a:schemeClr val="dk1"/>
              </a:buClr>
              <a:buSzPts val="2800"/>
              <a:buFont typeface="Arial"/>
              <a:buNone/>
            </a:pPr>
            <a:endParaRPr/>
          </a:p>
          <a:p>
            <a:pPr marL="342900" lvl="0" indent="-342900" algn="l" rtl="0">
              <a:spcBef>
                <a:spcPts val="640"/>
              </a:spcBef>
              <a:spcAft>
                <a:spcPts val="0"/>
              </a:spcAft>
              <a:buClr>
                <a:schemeClr val="dk1"/>
              </a:buClr>
              <a:buSzPts val="3200"/>
              <a:buFont typeface="Arial"/>
              <a:buNone/>
            </a:pPr>
            <a:endParaRPr/>
          </a:p>
        </p:txBody>
      </p:sp>
      <p:sp>
        <p:nvSpPr>
          <p:cNvPr id="430" name="Google Shape;430;p49"/>
          <p:cNvSpPr txBox="1"/>
          <p:nvPr/>
        </p:nvSpPr>
        <p:spPr>
          <a:xfrm>
            <a:off x="609600" y="3962400"/>
            <a:ext cx="73914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Routine: “During __________________________”</a:t>
            </a:r>
            <a:endParaRPr sz="2400">
              <a:solidFill>
                <a:schemeClr val="dk1"/>
              </a:solidFill>
              <a:latin typeface="Arial"/>
              <a:ea typeface="Arial"/>
              <a:cs typeface="Arial"/>
              <a:sym typeface="Arial"/>
            </a:endParaRPr>
          </a:p>
        </p:txBody>
      </p:sp>
      <p:sp>
        <p:nvSpPr>
          <p:cNvPr id="431" name="Google Shape;431;p49"/>
          <p:cNvSpPr txBox="1">
            <a:spLocks noGrp="1"/>
          </p:cNvSpPr>
          <p:nvPr>
            <p:ph type="title" idx="4294967295"/>
          </p:nvPr>
        </p:nvSpPr>
        <p:spPr>
          <a:xfrm>
            <a:off x="304800" y="533400"/>
            <a:ext cx="8229600" cy="9445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Scenario #1</a:t>
            </a:r>
            <a:r>
              <a:rPr lang="en-US" sz="4000" b="1"/>
              <a:t> </a:t>
            </a:r>
            <a:endParaRPr/>
          </a:p>
        </p:txBody>
      </p:sp>
      <p:sp>
        <p:nvSpPr>
          <p:cNvPr id="432" name="Google Shape;432;p49"/>
          <p:cNvSpPr txBox="1"/>
          <p:nvPr/>
        </p:nvSpPr>
        <p:spPr>
          <a:xfrm>
            <a:off x="838200" y="5257800"/>
            <a:ext cx="2286000" cy="6413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PEERS TEASE ABOUT HIS WALK</a:t>
            </a:r>
            <a:endParaRPr/>
          </a:p>
        </p:txBody>
      </p:sp>
      <p:sp>
        <p:nvSpPr>
          <p:cNvPr id="433" name="Google Shape;433;p49"/>
          <p:cNvSpPr txBox="1"/>
          <p:nvPr/>
        </p:nvSpPr>
        <p:spPr>
          <a:xfrm>
            <a:off x="3657600" y="5226050"/>
            <a:ext cx="1905000"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CALLS NAMES &amp; HITS</a:t>
            </a:r>
            <a:endParaRPr/>
          </a:p>
        </p:txBody>
      </p:sp>
      <p:sp>
        <p:nvSpPr>
          <p:cNvPr id="434" name="Google Shape;434;p49"/>
          <p:cNvSpPr/>
          <p:nvPr/>
        </p:nvSpPr>
        <p:spPr>
          <a:xfrm>
            <a:off x="457200" y="3886200"/>
            <a:ext cx="8077200" cy="533400"/>
          </a:xfrm>
          <a:prstGeom prst="rect">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
        <p:nvSpPr>
          <p:cNvPr id="435" name="Google Shape;435;p49"/>
          <p:cNvSpPr txBox="1"/>
          <p:nvPr/>
        </p:nvSpPr>
        <p:spPr>
          <a:xfrm>
            <a:off x="3048000" y="3975100"/>
            <a:ext cx="44196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2400"/>
              <a:buFont typeface="Arial"/>
              <a:buNone/>
            </a:pPr>
            <a:r>
              <a:rPr lang="en-US" sz="2400">
                <a:solidFill>
                  <a:srgbClr val="FF0000"/>
                </a:solidFill>
                <a:latin typeface="Arial"/>
                <a:ea typeface="Arial"/>
                <a:cs typeface="Arial"/>
                <a:sym typeface="Arial"/>
              </a:rPr>
              <a:t>Passing Period before Recess</a:t>
            </a:r>
            <a:endParaRPr/>
          </a:p>
        </p:txBody>
      </p:sp>
      <p:grpSp>
        <p:nvGrpSpPr>
          <p:cNvPr id="436" name="Google Shape;436;p49"/>
          <p:cNvGrpSpPr/>
          <p:nvPr/>
        </p:nvGrpSpPr>
        <p:grpSpPr>
          <a:xfrm>
            <a:off x="838200" y="4495800"/>
            <a:ext cx="2133600" cy="1600200"/>
            <a:chOff x="528" y="2832"/>
            <a:chExt cx="1344" cy="960"/>
          </a:xfrm>
        </p:grpSpPr>
        <p:sp>
          <p:nvSpPr>
            <p:cNvPr id="437" name="Google Shape;437;p49"/>
            <p:cNvSpPr/>
            <p:nvPr/>
          </p:nvSpPr>
          <p:spPr>
            <a:xfrm>
              <a:off x="528" y="2832"/>
              <a:ext cx="1344" cy="960"/>
            </a:xfrm>
            <a:prstGeom prst="rect">
              <a:avLst/>
            </a:prstGeom>
            <a:noFill/>
            <a:ln w="19050" cap="flat" cmpd="sng">
              <a:solidFill>
                <a:srgbClr val="339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8" name="Google Shape;438;p49"/>
            <p:cNvSpPr txBox="1"/>
            <p:nvPr/>
          </p:nvSpPr>
          <p:spPr>
            <a:xfrm>
              <a:off x="816" y="2832"/>
              <a:ext cx="812" cy="20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Antecedent</a:t>
              </a:r>
              <a:endParaRPr sz="1600" b="1">
                <a:solidFill>
                  <a:schemeClr val="dk1"/>
                </a:solidFill>
                <a:latin typeface="Arial"/>
                <a:ea typeface="Arial"/>
                <a:cs typeface="Arial"/>
                <a:sym typeface="Arial"/>
              </a:endParaRPr>
            </a:p>
          </p:txBody>
        </p:sp>
      </p:grpSp>
      <p:sp>
        <p:nvSpPr>
          <p:cNvPr id="439" name="Google Shape;439;p49"/>
          <p:cNvSpPr/>
          <p:nvPr/>
        </p:nvSpPr>
        <p:spPr>
          <a:xfrm>
            <a:off x="2971800" y="5029200"/>
            <a:ext cx="609600" cy="381000"/>
          </a:xfrm>
          <a:prstGeom prst="rightArrow">
            <a:avLst>
              <a:gd name="adj1" fmla="val 50000"/>
              <a:gd name="adj2" fmla="val 40000"/>
            </a:avLst>
          </a:prstGeom>
          <a:solidFill>
            <a:srgbClr val="008000"/>
          </a:solidFill>
          <a:ln w="12700" cap="flat" cmpd="sng">
            <a:solidFill>
              <a:srgbClr val="FFD95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440" name="Google Shape;440;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1" name="Google Shape;441;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2" name="Google Shape;442;p49"/>
          <p:cNvSpPr/>
          <p:nvPr/>
        </p:nvSpPr>
        <p:spPr>
          <a:xfrm>
            <a:off x="838200" y="4495800"/>
            <a:ext cx="2133600" cy="16002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3" name="Google Shape;443;p49"/>
          <p:cNvSpPr txBox="1"/>
          <p:nvPr/>
        </p:nvSpPr>
        <p:spPr>
          <a:xfrm>
            <a:off x="1295400" y="4495800"/>
            <a:ext cx="1289050" cy="3365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Antecedent</a:t>
            </a:r>
            <a:endParaRPr sz="1600" b="1">
              <a:solidFill>
                <a:schemeClr val="dk1"/>
              </a:solidFill>
              <a:latin typeface="Arial"/>
              <a:ea typeface="Arial"/>
              <a:cs typeface="Arial"/>
              <a:sym typeface="Arial"/>
            </a:endParaRPr>
          </a:p>
        </p:txBody>
      </p:sp>
      <p:sp>
        <p:nvSpPr>
          <p:cNvPr id="444" name="Google Shape;444;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5" name="Google Shape;445;p49"/>
          <p:cNvSpPr txBox="1"/>
          <p:nvPr/>
        </p:nvSpPr>
        <p:spPr>
          <a:xfrm>
            <a:off x="3517900" y="4814888"/>
            <a:ext cx="160020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student...</a:t>
            </a:r>
            <a:endParaRPr/>
          </a:p>
        </p:txBody>
      </p:sp>
      <p:sp>
        <p:nvSpPr>
          <p:cNvPr id="446" name="Google Shape;446;p49"/>
          <p:cNvSpPr txBox="1"/>
          <p:nvPr/>
        </p:nvSpPr>
        <p:spPr>
          <a:xfrm>
            <a:off x="3517900" y="4814888"/>
            <a:ext cx="160020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student...</a:t>
            </a:r>
            <a:endParaRPr/>
          </a:p>
        </p:txBody>
      </p:sp>
      <p:sp>
        <p:nvSpPr>
          <p:cNvPr id="447" name="Google Shape;447;p49"/>
          <p:cNvSpPr/>
          <p:nvPr/>
        </p:nvSpPr>
        <p:spPr>
          <a:xfrm>
            <a:off x="3581400" y="4521200"/>
            <a:ext cx="2133600" cy="16002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8" name="Google Shape;448;p49"/>
          <p:cNvSpPr txBox="1"/>
          <p:nvPr/>
        </p:nvSpPr>
        <p:spPr>
          <a:xfrm>
            <a:off x="4165600" y="4495800"/>
            <a:ext cx="1052513" cy="3365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Behavior</a:t>
            </a:r>
            <a:endParaRPr sz="1600" b="1">
              <a:solidFill>
                <a:schemeClr val="dk1"/>
              </a:solidFill>
              <a:latin typeface="Arial"/>
              <a:ea typeface="Arial"/>
              <a:cs typeface="Arial"/>
              <a:sym typeface="Arial"/>
            </a:endParaRPr>
          </a:p>
        </p:txBody>
      </p:sp>
      <p:sp>
        <p:nvSpPr>
          <p:cNvPr id="449" name="Google Shape;449;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40</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anim calcmode="lin" valueType="num">
                                      <p:cBhvr additive="base">
                                        <p:cTn id="7" dur="500"/>
                                        <p:tgtEl>
                                          <p:spTgt spid="433"/>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432"/>
                                        </p:tgtEl>
                                        <p:attrNameLst>
                                          <p:attrName>style.visibility</p:attrName>
                                        </p:attrNameLst>
                                      </p:cBhvr>
                                      <p:to>
                                        <p:strVal val="visible"/>
                                      </p:to>
                                    </p:set>
                                    <p:anim calcmode="lin" valueType="num">
                                      <p:cBhvr additive="base">
                                        <p:cTn id="16" dur="500"/>
                                        <p:tgtEl>
                                          <p:spTgt spid="4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50"/>
          <p:cNvSpPr txBox="1">
            <a:spLocks noGrp="1"/>
          </p:cNvSpPr>
          <p:nvPr>
            <p:ph type="body" idx="4294967295"/>
          </p:nvPr>
        </p:nvSpPr>
        <p:spPr>
          <a:xfrm>
            <a:off x="381000" y="1676400"/>
            <a:ext cx="8229600" cy="47545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None/>
            </a:pPr>
            <a:r>
              <a:rPr lang="en-US"/>
              <a:t>In math class, Bea stares off into space and does not respond to teacher directions when she is given a difficult math problem.</a:t>
            </a:r>
            <a:endParaRPr/>
          </a:p>
          <a:p>
            <a:pPr marL="342900" lvl="0" indent="-342900" algn="l" rtl="0">
              <a:spcBef>
                <a:spcPts val="640"/>
              </a:spcBef>
              <a:spcAft>
                <a:spcPts val="0"/>
              </a:spcAft>
              <a:buClr>
                <a:schemeClr val="dk1"/>
              </a:buClr>
              <a:buSzPts val="3200"/>
              <a:buFont typeface="Arial"/>
              <a:buNone/>
            </a:pPr>
            <a:endParaRPr/>
          </a:p>
          <a:p>
            <a:pPr marL="342900" lvl="0" indent="-342900" algn="l" rtl="0">
              <a:spcBef>
                <a:spcPts val="560"/>
              </a:spcBef>
              <a:spcAft>
                <a:spcPts val="0"/>
              </a:spcAft>
              <a:buClr>
                <a:schemeClr val="dk1"/>
              </a:buClr>
              <a:buSzPts val="2800"/>
              <a:buFont typeface="Arial"/>
              <a:buNone/>
            </a:pPr>
            <a:endParaRPr sz="2800"/>
          </a:p>
          <a:p>
            <a:pPr marL="342900" lvl="0" indent="-342900" algn="l" rtl="0">
              <a:spcBef>
                <a:spcPts val="560"/>
              </a:spcBef>
              <a:spcAft>
                <a:spcPts val="0"/>
              </a:spcAft>
              <a:buClr>
                <a:schemeClr val="dk1"/>
              </a:buClr>
              <a:buSzPts val="2800"/>
              <a:buFont typeface="Arial"/>
              <a:buNone/>
            </a:pPr>
            <a:endParaRPr sz="2800"/>
          </a:p>
          <a:p>
            <a:pPr marL="742950" lvl="1" indent="-285750" algn="l" rtl="0">
              <a:spcBef>
                <a:spcPts val="560"/>
              </a:spcBef>
              <a:spcAft>
                <a:spcPts val="0"/>
              </a:spcAft>
              <a:buClr>
                <a:schemeClr val="dk1"/>
              </a:buClr>
              <a:buSzPts val="2800"/>
              <a:buFont typeface="Arial"/>
              <a:buNone/>
            </a:pPr>
            <a:endParaRPr/>
          </a:p>
          <a:p>
            <a:pPr marL="342900" lvl="0" indent="-342900" algn="l" rtl="0">
              <a:spcBef>
                <a:spcPts val="640"/>
              </a:spcBef>
              <a:spcAft>
                <a:spcPts val="0"/>
              </a:spcAft>
              <a:buClr>
                <a:schemeClr val="dk1"/>
              </a:buClr>
              <a:buSzPts val="3200"/>
              <a:buFont typeface="Arial"/>
              <a:buNone/>
            </a:pPr>
            <a:endParaRPr/>
          </a:p>
        </p:txBody>
      </p:sp>
      <p:sp>
        <p:nvSpPr>
          <p:cNvPr id="457" name="Google Shape;457;p50"/>
          <p:cNvSpPr txBox="1"/>
          <p:nvPr/>
        </p:nvSpPr>
        <p:spPr>
          <a:xfrm>
            <a:off x="609600" y="3962400"/>
            <a:ext cx="56388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Routine: “During________________”</a:t>
            </a:r>
            <a:endParaRPr sz="2400">
              <a:solidFill>
                <a:schemeClr val="dk1"/>
              </a:solidFill>
              <a:latin typeface="Arial"/>
              <a:ea typeface="Arial"/>
              <a:cs typeface="Arial"/>
              <a:sym typeface="Arial"/>
            </a:endParaRPr>
          </a:p>
        </p:txBody>
      </p:sp>
      <p:sp>
        <p:nvSpPr>
          <p:cNvPr id="458" name="Google Shape;458;p50"/>
          <p:cNvSpPr txBox="1">
            <a:spLocks noGrp="1"/>
          </p:cNvSpPr>
          <p:nvPr>
            <p:ph type="title" idx="4294967295"/>
          </p:nvPr>
        </p:nvSpPr>
        <p:spPr>
          <a:xfrm>
            <a:off x="304800" y="533400"/>
            <a:ext cx="8229600" cy="869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Scenario #2</a:t>
            </a:r>
            <a:endParaRPr sz="4000" b="1"/>
          </a:p>
        </p:txBody>
      </p:sp>
      <p:sp>
        <p:nvSpPr>
          <p:cNvPr id="459" name="Google Shape;459;p50"/>
          <p:cNvSpPr txBox="1"/>
          <p:nvPr/>
        </p:nvSpPr>
        <p:spPr>
          <a:xfrm>
            <a:off x="838200" y="5257800"/>
            <a:ext cx="2286000" cy="91598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GIVEN A DIFFICULT MATH PROBLEM</a:t>
            </a:r>
            <a:endParaRPr/>
          </a:p>
        </p:txBody>
      </p:sp>
      <p:sp>
        <p:nvSpPr>
          <p:cNvPr id="460" name="Google Shape;460;p50"/>
          <p:cNvSpPr txBox="1"/>
          <p:nvPr/>
        </p:nvSpPr>
        <p:spPr>
          <a:xfrm>
            <a:off x="3505200" y="5257800"/>
            <a:ext cx="2057400" cy="91598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STARES &amp; DOES NOT RESPOND TO DIRECTIONS</a:t>
            </a:r>
            <a:endParaRPr/>
          </a:p>
        </p:txBody>
      </p:sp>
      <p:sp>
        <p:nvSpPr>
          <p:cNvPr id="461" name="Google Shape;461;p50"/>
          <p:cNvSpPr/>
          <p:nvPr/>
        </p:nvSpPr>
        <p:spPr>
          <a:xfrm>
            <a:off x="457200" y="3886200"/>
            <a:ext cx="8077200" cy="533400"/>
          </a:xfrm>
          <a:prstGeom prst="rect">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
        <p:nvSpPr>
          <p:cNvPr id="462" name="Google Shape;462;p50"/>
          <p:cNvSpPr txBox="1"/>
          <p:nvPr/>
        </p:nvSpPr>
        <p:spPr>
          <a:xfrm>
            <a:off x="3276600" y="3962400"/>
            <a:ext cx="22098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2400"/>
              <a:buFont typeface="Arial"/>
              <a:buNone/>
            </a:pPr>
            <a:r>
              <a:rPr lang="en-US" sz="2400">
                <a:solidFill>
                  <a:srgbClr val="FF0000"/>
                </a:solidFill>
                <a:latin typeface="Arial"/>
                <a:ea typeface="Arial"/>
                <a:cs typeface="Arial"/>
                <a:sym typeface="Arial"/>
              </a:rPr>
              <a:t>Math Class</a:t>
            </a:r>
            <a:endParaRPr/>
          </a:p>
        </p:txBody>
      </p:sp>
      <p:sp>
        <p:nvSpPr>
          <p:cNvPr id="463" name="Google Shape;463;p50"/>
          <p:cNvSpPr/>
          <p:nvPr/>
        </p:nvSpPr>
        <p:spPr>
          <a:xfrm>
            <a:off x="2971800" y="5029200"/>
            <a:ext cx="609600" cy="381000"/>
          </a:xfrm>
          <a:prstGeom prst="rightArrow">
            <a:avLst>
              <a:gd name="adj1" fmla="val 50000"/>
              <a:gd name="adj2" fmla="val 40000"/>
            </a:avLst>
          </a:prstGeom>
          <a:solidFill>
            <a:srgbClr val="008000"/>
          </a:solidFill>
          <a:ln w="9525" cap="flat" cmpd="sng">
            <a:solidFill>
              <a:srgbClr val="FFD95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464" name="Google Shape;464;p50"/>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65" name="Google Shape;465;p50"/>
          <p:cNvSpPr/>
          <p:nvPr/>
        </p:nvSpPr>
        <p:spPr>
          <a:xfrm>
            <a:off x="838200" y="4495800"/>
            <a:ext cx="2133600" cy="21336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p50"/>
          <p:cNvSpPr txBox="1"/>
          <p:nvPr/>
        </p:nvSpPr>
        <p:spPr>
          <a:xfrm>
            <a:off x="1295400" y="4495800"/>
            <a:ext cx="1289050" cy="3349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Antecedent</a:t>
            </a:r>
            <a:endParaRPr sz="1600" b="1">
              <a:solidFill>
                <a:schemeClr val="dk1"/>
              </a:solidFill>
              <a:latin typeface="Arial"/>
              <a:ea typeface="Arial"/>
              <a:cs typeface="Arial"/>
              <a:sym typeface="Arial"/>
            </a:endParaRPr>
          </a:p>
        </p:txBody>
      </p:sp>
      <p:sp>
        <p:nvSpPr>
          <p:cNvPr id="467" name="Google Shape;467;p50"/>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68" name="Google Shape;468;p50"/>
          <p:cNvSpPr/>
          <p:nvPr/>
        </p:nvSpPr>
        <p:spPr>
          <a:xfrm>
            <a:off x="3581400" y="4495800"/>
            <a:ext cx="1905000" cy="21336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469" name="Google Shape;469;p50"/>
          <p:cNvSpPr txBox="1"/>
          <p:nvPr/>
        </p:nvSpPr>
        <p:spPr>
          <a:xfrm>
            <a:off x="3886200" y="4495800"/>
            <a:ext cx="1447800" cy="336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Behavior</a:t>
            </a:r>
            <a:endParaRPr sz="1600" b="1">
              <a:solidFill>
                <a:schemeClr val="dk1"/>
              </a:solidFill>
              <a:latin typeface="Arial"/>
              <a:ea typeface="Arial"/>
              <a:cs typeface="Arial"/>
              <a:sym typeface="Arial"/>
            </a:endParaRPr>
          </a:p>
        </p:txBody>
      </p:sp>
      <p:sp>
        <p:nvSpPr>
          <p:cNvPr id="470" name="Google Shape;470;p50"/>
          <p:cNvSpPr txBox="1"/>
          <p:nvPr/>
        </p:nvSpPr>
        <p:spPr>
          <a:xfrm>
            <a:off x="3606800" y="4800600"/>
            <a:ext cx="18796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student…</a:t>
            </a:r>
            <a:endParaRPr/>
          </a:p>
        </p:txBody>
      </p:sp>
      <p:sp>
        <p:nvSpPr>
          <p:cNvPr id="471" name="Google Shape;471;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41</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60"/>
                                        </p:tgtEl>
                                        <p:attrNameLst>
                                          <p:attrName>style.visibility</p:attrName>
                                        </p:attrNameLst>
                                      </p:cBhvr>
                                      <p:to>
                                        <p:strVal val="visible"/>
                                      </p:to>
                                    </p:set>
                                    <p:anim calcmode="lin" valueType="num">
                                      <p:cBhvr additive="base">
                                        <p:cTn id="7" dur="500"/>
                                        <p:tgtEl>
                                          <p:spTgt spid="460"/>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6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459"/>
                                        </p:tgtEl>
                                        <p:attrNameLst>
                                          <p:attrName>style.visibility</p:attrName>
                                        </p:attrNameLst>
                                      </p:cBhvr>
                                      <p:to>
                                        <p:strVal val="visible"/>
                                      </p:to>
                                    </p:set>
                                    <p:anim calcmode="lin" valueType="num">
                                      <p:cBhvr additive="base">
                                        <p:cTn id="16" dur="500"/>
                                        <p:tgtEl>
                                          <p:spTgt spid="4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51"/>
          <p:cNvSpPr txBox="1">
            <a:spLocks noGrp="1"/>
          </p:cNvSpPr>
          <p:nvPr>
            <p:ph type="body" idx="4294967295"/>
          </p:nvPr>
        </p:nvSpPr>
        <p:spPr>
          <a:xfrm>
            <a:off x="457200" y="152400"/>
            <a:ext cx="8229600" cy="621665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chemeClr val="dk1"/>
              </a:buClr>
              <a:buSzPts val="3600"/>
              <a:buFont typeface="Calibri"/>
              <a:buNone/>
            </a:pPr>
            <a:r>
              <a:rPr lang="en-US" sz="3600" b="1"/>
              <a:t>Once you have defined the behavior      (the </a:t>
            </a:r>
            <a:r>
              <a:rPr lang="en-US" sz="3600" b="1" u="sng"/>
              <a:t>What</a:t>
            </a:r>
            <a:r>
              <a:rPr lang="en-US" sz="3600" b="1"/>
              <a:t>) &amp; know </a:t>
            </a:r>
            <a:r>
              <a:rPr lang="en-US" sz="3600" b="1" u="sng"/>
              <a:t>Where &amp; When     </a:t>
            </a:r>
            <a:r>
              <a:rPr lang="en-US" sz="3600" b="1"/>
              <a:t>the behavior occurs…</a:t>
            </a:r>
            <a:endParaRPr/>
          </a:p>
          <a:p>
            <a:pPr marL="342900" lvl="0" indent="-342900" algn="l" rtl="0">
              <a:spcBef>
                <a:spcPts val="1820"/>
              </a:spcBef>
              <a:spcAft>
                <a:spcPts val="0"/>
              </a:spcAft>
              <a:buClr>
                <a:schemeClr val="dk1"/>
              </a:buClr>
              <a:buSzPts val="2800"/>
              <a:buFont typeface="Calibri"/>
              <a:buNone/>
            </a:pPr>
            <a:r>
              <a:rPr lang="en-US" sz="2800" b="1"/>
              <a:t>Then:</a:t>
            </a:r>
            <a:r>
              <a:rPr lang="en-US" sz="2800"/>
              <a:t> What is the </a:t>
            </a:r>
            <a:r>
              <a:rPr lang="en-US" sz="2800" b="1" u="sng">
                <a:solidFill>
                  <a:srgbClr val="FF0000"/>
                </a:solidFill>
              </a:rPr>
              <a:t>CONSEQUENCE?</a:t>
            </a:r>
            <a:r>
              <a:rPr lang="en-US" sz="2800"/>
              <a:t>  (What happens after or as a result of the behavior?) </a:t>
            </a:r>
            <a:endParaRPr/>
          </a:p>
          <a:p>
            <a:pPr marL="342900" lvl="0" indent="-342900" algn="l" rtl="0">
              <a:spcBef>
                <a:spcPts val="2520"/>
              </a:spcBef>
              <a:spcAft>
                <a:spcPts val="0"/>
              </a:spcAft>
              <a:buClr>
                <a:schemeClr val="dk1"/>
              </a:buClr>
              <a:buSzPts val="2800"/>
              <a:buFont typeface="Calibri"/>
              <a:buNone/>
            </a:pPr>
            <a:r>
              <a:rPr lang="en-US" sz="2800"/>
              <a:t>			</a:t>
            </a:r>
            <a:endParaRPr/>
          </a:p>
        </p:txBody>
      </p:sp>
      <p:sp>
        <p:nvSpPr>
          <p:cNvPr id="478" name="Google Shape;478;p51"/>
          <p:cNvSpPr/>
          <p:nvPr/>
        </p:nvSpPr>
        <p:spPr>
          <a:xfrm>
            <a:off x="381000" y="41910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Calibri"/>
                <a:ea typeface="Calibri"/>
                <a:cs typeface="Calibri"/>
                <a:sym typeface="Calibri"/>
              </a:rPr>
              <a:t>2</a:t>
            </a:r>
            <a:endParaRPr/>
          </a:p>
          <a:p>
            <a:pPr marL="0" marR="0" lvl="0" indent="0" algn="ctr" rtl="0">
              <a:spcBef>
                <a:spcPts val="0"/>
              </a:spcBef>
              <a:spcAft>
                <a:spcPts val="0"/>
              </a:spcAft>
              <a:buNone/>
            </a:pPr>
            <a:endParaRPr sz="1800" b="1">
              <a:solidFill>
                <a:schemeClr val="lt1"/>
              </a:solidFill>
              <a:latin typeface="Calibri"/>
              <a:ea typeface="Calibri"/>
              <a:cs typeface="Calibri"/>
              <a:sym typeface="Calibri"/>
            </a:endParaRPr>
          </a:p>
          <a:p>
            <a:pPr marL="0" marR="0" lvl="0" indent="0" algn="ctr" rtl="0">
              <a:spcBef>
                <a:spcPts val="0"/>
              </a:spcBef>
              <a:spcAft>
                <a:spcPts val="0"/>
              </a:spcAft>
              <a:buNone/>
            </a:pPr>
            <a:r>
              <a:rPr lang="en-US" sz="1800" b="1">
                <a:solidFill>
                  <a:schemeClr val="lt1"/>
                </a:solidFill>
                <a:latin typeface="Calibri"/>
                <a:ea typeface="Calibri"/>
                <a:cs typeface="Calibri"/>
                <a:sym typeface="Calibri"/>
              </a:rPr>
              <a:t>Routines/Antecedents:</a:t>
            </a:r>
            <a:endParaRPr/>
          </a:p>
          <a:p>
            <a:pPr marL="0" marR="0" lvl="0" indent="0" algn="ctr" rtl="0">
              <a:spcBef>
                <a:spcPts val="0"/>
              </a:spcBef>
              <a:spcAft>
                <a:spcPts val="0"/>
              </a:spcAft>
              <a:buNone/>
            </a:pPr>
            <a:endParaRPr sz="1800" b="1">
              <a:solidFill>
                <a:schemeClr val="lt1"/>
              </a:solidFill>
              <a:latin typeface="Calibri"/>
              <a:ea typeface="Calibri"/>
              <a:cs typeface="Calibri"/>
              <a:sym typeface="Calibri"/>
            </a:endParaRPr>
          </a:p>
          <a:p>
            <a:pPr marL="0" marR="0" lvl="0" indent="0" algn="l" rtl="0">
              <a:spcBef>
                <a:spcPts val="0"/>
              </a:spcBef>
              <a:spcAft>
                <a:spcPts val="0"/>
              </a:spcAft>
              <a:buNone/>
            </a:pPr>
            <a:r>
              <a:rPr lang="en-US" sz="1800" b="1">
                <a:solidFill>
                  <a:schemeClr val="lt1"/>
                </a:solidFill>
                <a:latin typeface="Calibri"/>
                <a:ea typeface="Calibri"/>
                <a:cs typeface="Calibri"/>
                <a:sym typeface="Calibri"/>
              </a:rPr>
              <a:t>When _____happens…. </a:t>
            </a:r>
            <a:endParaRPr/>
          </a:p>
        </p:txBody>
      </p:sp>
      <p:sp>
        <p:nvSpPr>
          <p:cNvPr id="479" name="Google Shape;479;p51"/>
          <p:cNvSpPr/>
          <p:nvPr/>
        </p:nvSpPr>
        <p:spPr>
          <a:xfrm>
            <a:off x="3200400" y="41910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480" name="Google Shape;480;p51"/>
          <p:cNvSpPr/>
          <p:nvPr/>
        </p:nvSpPr>
        <p:spPr>
          <a:xfrm>
            <a:off x="6248400" y="41910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Consequence/Outcome</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1" name="Google Shape;481;p51"/>
          <p:cNvSpPr/>
          <p:nvPr/>
        </p:nvSpPr>
        <p:spPr>
          <a:xfrm>
            <a:off x="2743200" y="4978400"/>
            <a:ext cx="457200" cy="3556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2" name="Google Shape;482;p51"/>
          <p:cNvSpPr/>
          <p:nvPr/>
        </p:nvSpPr>
        <p:spPr>
          <a:xfrm>
            <a:off x="5943600" y="5092700"/>
            <a:ext cx="457200" cy="2413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3" name="Google Shape;483;p51"/>
          <p:cNvSpPr/>
          <p:nvPr/>
        </p:nvSpPr>
        <p:spPr>
          <a:xfrm>
            <a:off x="7200900" y="30353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4" name="Google Shape;484;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42</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52"/>
          <p:cNvSpPr txBox="1">
            <a:spLocks noGrp="1"/>
          </p:cNvSpPr>
          <p:nvPr>
            <p:ph type="title"/>
          </p:nvPr>
        </p:nvSpPr>
        <p:spPr>
          <a:xfrm>
            <a:off x="457200" y="304800"/>
            <a:ext cx="8229600" cy="17827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b="1">
                <a:solidFill>
                  <a:srgbClr val="B60202"/>
                </a:solidFill>
              </a:rPr>
              <a:t>Consequence</a:t>
            </a:r>
            <a:r>
              <a:rPr lang="en-US" sz="3600" b="1"/>
              <a:t>: Determine What Happens     Right After the Behavior</a:t>
            </a:r>
            <a:br>
              <a:rPr lang="en-US" sz="3600" b="1"/>
            </a:br>
            <a:endParaRPr sz="3600" b="1"/>
          </a:p>
        </p:txBody>
      </p:sp>
      <p:sp>
        <p:nvSpPr>
          <p:cNvPr id="490" name="Google Shape;490;p52"/>
          <p:cNvSpPr txBox="1">
            <a:spLocks noGrp="1"/>
          </p:cNvSpPr>
          <p:nvPr>
            <p:ph type="body" idx="1"/>
          </p:nvPr>
        </p:nvSpPr>
        <p:spPr>
          <a:xfrm>
            <a:off x="533400" y="1651000"/>
            <a:ext cx="8229600" cy="49657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None/>
            </a:pPr>
            <a:endParaRPr sz="2400"/>
          </a:p>
          <a:p>
            <a:pPr marL="342900" lvl="0" indent="-342900" algn="l" rtl="0">
              <a:lnSpc>
                <a:spcPct val="90000"/>
              </a:lnSpc>
              <a:spcBef>
                <a:spcPts val="560"/>
              </a:spcBef>
              <a:spcAft>
                <a:spcPts val="0"/>
              </a:spcAft>
              <a:buClr>
                <a:schemeClr val="dk1"/>
              </a:buClr>
              <a:buSzPts val="2800"/>
              <a:buFont typeface="Arial"/>
              <a:buNone/>
            </a:pPr>
            <a:r>
              <a:rPr lang="en-US" sz="2800"/>
              <a:t>It may help to think: “and as a result, _____________”</a:t>
            </a:r>
            <a:endParaRPr/>
          </a:p>
          <a:p>
            <a:pPr marL="742950" lvl="1" indent="-28575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560"/>
              </a:spcBef>
              <a:spcAft>
                <a:spcPts val="0"/>
              </a:spcAft>
              <a:buClr>
                <a:schemeClr val="dk1"/>
              </a:buClr>
              <a:buSzPts val="2800"/>
              <a:buFont typeface="Arial"/>
              <a:buNone/>
            </a:pPr>
            <a:r>
              <a:rPr lang="en-US" sz="2800" u="sng"/>
              <a:t>Example (Antecedent🡪Behavior🡪Consequence)</a:t>
            </a:r>
            <a:endParaRPr sz="2800"/>
          </a:p>
          <a:p>
            <a:pPr marL="742950" lvl="1" indent="-285750" algn="l" rtl="0">
              <a:lnSpc>
                <a:spcPct val="90000"/>
              </a:lnSpc>
              <a:spcBef>
                <a:spcPts val="480"/>
              </a:spcBef>
              <a:spcAft>
                <a:spcPts val="0"/>
              </a:spcAft>
              <a:buClr>
                <a:schemeClr val="dk1"/>
              </a:buClr>
              <a:buSzPts val="2400"/>
              <a:buChar char="–"/>
            </a:pPr>
            <a:r>
              <a:rPr lang="en-US" sz="2400"/>
              <a:t>During recess, when peers tease him, Ben hits his peers and they leave him alone.</a:t>
            </a:r>
            <a:endParaRPr/>
          </a:p>
          <a:p>
            <a:pPr marL="742950" lvl="1" indent="-285750" algn="l" rtl="0">
              <a:lnSpc>
                <a:spcPct val="90000"/>
              </a:lnSpc>
              <a:spcBef>
                <a:spcPts val="200"/>
              </a:spcBef>
              <a:spcAft>
                <a:spcPts val="0"/>
              </a:spcAft>
              <a:buClr>
                <a:schemeClr val="dk1"/>
              </a:buClr>
              <a:buSzPts val="1000"/>
              <a:buFont typeface="Arial"/>
              <a:buNone/>
            </a:pPr>
            <a:endParaRPr sz="1000"/>
          </a:p>
          <a:p>
            <a:pPr marL="742950" lvl="1" indent="-285750" algn="l" rtl="0">
              <a:lnSpc>
                <a:spcPct val="90000"/>
              </a:lnSpc>
              <a:spcBef>
                <a:spcPts val="480"/>
              </a:spcBef>
              <a:spcAft>
                <a:spcPts val="0"/>
              </a:spcAft>
              <a:buClr>
                <a:schemeClr val="dk1"/>
              </a:buClr>
              <a:buSzPts val="2400"/>
              <a:buChar char="–"/>
            </a:pPr>
            <a:r>
              <a:rPr lang="en-US" sz="2400"/>
              <a:t>During reading, when asked to read aloud, Tracy tells jokes, the other students laugh, and she is sent to the office (missing the assignment)</a:t>
            </a:r>
            <a:endParaRPr/>
          </a:p>
          <a:p>
            <a:pPr marL="742950" lvl="1" indent="-285750" algn="l" rtl="0">
              <a:lnSpc>
                <a:spcPct val="90000"/>
              </a:lnSpc>
              <a:spcBef>
                <a:spcPts val="200"/>
              </a:spcBef>
              <a:spcAft>
                <a:spcPts val="0"/>
              </a:spcAft>
              <a:buClr>
                <a:schemeClr val="dk1"/>
              </a:buClr>
              <a:buSzPts val="1000"/>
              <a:buFont typeface="Arial"/>
              <a:buNone/>
            </a:pPr>
            <a:endParaRPr sz="1000"/>
          </a:p>
          <a:p>
            <a:pPr marL="742950" lvl="1" indent="-285750" algn="l" rtl="0">
              <a:lnSpc>
                <a:spcPct val="90000"/>
              </a:lnSpc>
              <a:spcBef>
                <a:spcPts val="480"/>
              </a:spcBef>
              <a:spcAft>
                <a:spcPts val="0"/>
              </a:spcAft>
              <a:buClr>
                <a:schemeClr val="dk1"/>
              </a:buClr>
              <a:buSzPts val="2400"/>
              <a:buChar char="–"/>
            </a:pPr>
            <a:r>
              <a:rPr lang="en-US" sz="2400"/>
              <a:t>During circle time, when praised, Jessie starts crying, the teacher stops circle time, and comforts her</a:t>
            </a:r>
            <a:endParaRPr/>
          </a:p>
          <a:p>
            <a:pPr marL="342900" lvl="0" indent="-342900" algn="l" rtl="0">
              <a:spcBef>
                <a:spcPts val="480"/>
              </a:spcBef>
              <a:spcAft>
                <a:spcPts val="0"/>
              </a:spcAft>
              <a:buClr>
                <a:schemeClr val="dk1"/>
              </a:buClr>
              <a:buSzPts val="2400"/>
              <a:buFont typeface="Arial"/>
              <a:buNone/>
            </a:pPr>
            <a:endParaRPr sz="2400"/>
          </a:p>
        </p:txBody>
      </p:sp>
      <p:sp>
        <p:nvSpPr>
          <p:cNvPr id="491" name="Google Shape;491;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43</a:t>
            </a:fld>
            <a:endParaRPr sz="1200">
              <a:solidFill>
                <a:srgbClr val="8D8D8F"/>
              </a:solidFill>
              <a:latin typeface="Calibri"/>
              <a:ea typeface="Calibri"/>
              <a:cs typeface="Calibri"/>
              <a:sym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4:</a:t>
            </a:r>
            <a:endParaRPr/>
          </a:p>
        </p:txBody>
      </p:sp>
      <p:sp>
        <p:nvSpPr>
          <p:cNvPr id="498" name="Google Shape;498;p53"/>
          <p:cNvSpPr txBox="1">
            <a:spLocks noGrp="1"/>
          </p:cNvSpPr>
          <p:nvPr>
            <p:ph type="body" idx="1"/>
          </p:nvPr>
        </p:nvSpPr>
        <p:spPr>
          <a:xfrm>
            <a:off x="457200" y="1846263"/>
            <a:ext cx="8229600" cy="4448175"/>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rgbClr val="292934"/>
              </a:buClr>
              <a:buSzPts val="3200"/>
              <a:buFont typeface="Arial"/>
              <a:buAutoNum type="alphaUcParenR"/>
            </a:pPr>
            <a:r>
              <a:rPr lang="en-US">
                <a:solidFill>
                  <a:srgbClr val="292934"/>
                </a:solidFill>
              </a:rPr>
              <a:t>Using your workbook, identify the behavior, routine, antecedent, and </a:t>
            </a:r>
            <a:r>
              <a:rPr lang="en-US" b="1">
                <a:solidFill>
                  <a:srgbClr val="292934"/>
                </a:solidFill>
              </a:rPr>
              <a:t>consequence</a:t>
            </a:r>
            <a:r>
              <a:rPr lang="en-US">
                <a:solidFill>
                  <a:srgbClr val="292934"/>
                </a:solidFill>
              </a:rPr>
              <a:t> in the scenario #1 and scenario #2</a:t>
            </a:r>
            <a:endParaRPr/>
          </a:p>
          <a:p>
            <a:pPr marL="514350" lvl="0" indent="-514350" algn="l" rtl="0">
              <a:spcBef>
                <a:spcPts val="640"/>
              </a:spcBef>
              <a:spcAft>
                <a:spcPts val="0"/>
              </a:spcAft>
              <a:buClr>
                <a:srgbClr val="292934"/>
              </a:buClr>
              <a:buSzPts val="3200"/>
              <a:buFont typeface="Arial"/>
              <a:buAutoNum type="alphaUcParenR"/>
            </a:pPr>
            <a:r>
              <a:rPr lang="en-US">
                <a:solidFill>
                  <a:srgbClr val="292934"/>
                </a:solidFill>
              </a:rPr>
              <a:t>Using your workbook, Identify the ABC’s of your student’s behavior. </a:t>
            </a:r>
            <a:r>
              <a:rPr lang="en-US"/>
              <a:t>Also, review</a:t>
            </a:r>
            <a:r>
              <a:rPr lang="en-US" i="1"/>
              <a:t> </a:t>
            </a:r>
            <a:r>
              <a:rPr lang="en-US" b="1" i="1"/>
              <a:t>FBSP-Protocol, Step 1: Description of Antecedent and Consequences</a:t>
            </a:r>
            <a:r>
              <a:rPr lang="en-US" b="1"/>
              <a:t> </a:t>
            </a:r>
            <a:endParaRPr b="1">
              <a:solidFill>
                <a:srgbClr val="292934"/>
              </a:solidFill>
            </a:endParaRPr>
          </a:p>
        </p:txBody>
      </p:sp>
      <p:sp>
        <p:nvSpPr>
          <p:cNvPr id="499" name="Google Shape;499;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44</a:t>
            </a:fld>
            <a:endParaRPr sz="1200">
              <a:solidFill>
                <a:srgbClr val="8D8D8F"/>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Homework</a:t>
            </a:r>
            <a:endParaRPr/>
          </a:p>
        </p:txBody>
      </p:sp>
      <p:sp>
        <p:nvSpPr>
          <p:cNvPr id="506" name="Google Shape;506;p54"/>
          <p:cNvSpPr txBox="1">
            <a:spLocks noGrp="1"/>
          </p:cNvSpPr>
          <p:nvPr>
            <p:ph type="body" idx="1"/>
          </p:nvPr>
        </p:nvSpPr>
        <p:spPr>
          <a:xfrm>
            <a:off x="457200" y="1846263"/>
            <a:ext cx="8229600" cy="4448175"/>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rgbClr val="292934"/>
              </a:buClr>
              <a:buSzPts val="3200"/>
              <a:buFont typeface="Arial"/>
              <a:buAutoNum type="alphaUcParenR"/>
            </a:pPr>
            <a:r>
              <a:rPr lang="en-US">
                <a:solidFill>
                  <a:srgbClr val="292934"/>
                </a:solidFill>
              </a:rPr>
              <a:t>Use the provided Structured Interview Forms to gather anecdotal information related to the ABC’s of your selected student’s target behavior. </a:t>
            </a:r>
            <a:endParaRPr/>
          </a:p>
          <a:p>
            <a:pPr marL="514350" lvl="0" indent="-514350" algn="l" rtl="0">
              <a:spcBef>
                <a:spcPts val="640"/>
              </a:spcBef>
              <a:spcAft>
                <a:spcPts val="0"/>
              </a:spcAft>
              <a:buClr>
                <a:srgbClr val="292934"/>
              </a:buClr>
              <a:buSzPts val="3200"/>
              <a:buFont typeface="Arial"/>
              <a:buAutoNum type="alphaUcParenR"/>
            </a:pPr>
            <a:r>
              <a:rPr lang="en-US" b="1">
                <a:solidFill>
                  <a:srgbClr val="292934"/>
                </a:solidFill>
              </a:rPr>
              <a:t>Next session: we will look at these interview data, talk about observation strategies, and develop a hypothesis for the function of your selected student’s target behavior.</a:t>
            </a:r>
            <a:endParaRPr/>
          </a:p>
        </p:txBody>
      </p:sp>
      <p:sp>
        <p:nvSpPr>
          <p:cNvPr id="507" name="Google Shape;50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45</a:t>
            </a:fld>
            <a:endParaRPr sz="1200">
              <a:solidFill>
                <a:srgbClr val="8D8D8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title"/>
          </p:nvPr>
        </p:nvSpPr>
        <p:spPr>
          <a:xfrm>
            <a:off x="457200" y="274638"/>
            <a:ext cx="8229600" cy="8096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Materials</a:t>
            </a:r>
            <a:endParaRPr/>
          </a:p>
        </p:txBody>
      </p:sp>
      <p:sp>
        <p:nvSpPr>
          <p:cNvPr id="130" name="Google Shape;130;p17"/>
          <p:cNvSpPr txBox="1">
            <a:spLocks noGrp="1"/>
          </p:cNvSpPr>
          <p:nvPr>
            <p:ph type="body" idx="1"/>
          </p:nvPr>
        </p:nvSpPr>
        <p:spPr>
          <a:xfrm>
            <a:off x="457200" y="1287463"/>
            <a:ext cx="8229600" cy="50244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Arial"/>
              <a:buNone/>
            </a:pPr>
            <a:r>
              <a:rPr lang="en-US" b="1"/>
              <a:t>Functional (Behavioral Assessment) Behavior Support Plan (F-BSP) Protocol</a:t>
            </a:r>
            <a:endParaRPr/>
          </a:p>
          <a:p>
            <a:pPr marL="0" lvl="0" indent="0" algn="l" rtl="0">
              <a:spcBef>
                <a:spcPts val="320"/>
              </a:spcBef>
              <a:spcAft>
                <a:spcPts val="0"/>
              </a:spcAft>
              <a:buClr>
                <a:schemeClr val="dk1"/>
              </a:buClr>
              <a:buSzPts val="1600"/>
              <a:buFont typeface="Arial"/>
              <a:buNone/>
            </a:pPr>
            <a:endParaRPr sz="1600"/>
          </a:p>
          <a:p>
            <a:pPr marL="0" lvl="0" indent="-203200" algn="l" rtl="0">
              <a:spcBef>
                <a:spcPts val="640"/>
              </a:spcBef>
              <a:spcAft>
                <a:spcPts val="0"/>
              </a:spcAft>
              <a:buClr>
                <a:schemeClr val="dk1"/>
              </a:buClr>
              <a:buSzPts val="3200"/>
              <a:buChar char="•"/>
            </a:pPr>
            <a:r>
              <a:rPr lang="en-US"/>
              <a:t>Interview tool for collecting information about problem behaviors</a:t>
            </a:r>
            <a:endParaRPr/>
          </a:p>
          <a:p>
            <a:pPr marL="0" lvl="0" indent="-203200" algn="l" rtl="0">
              <a:spcBef>
                <a:spcPts val="640"/>
              </a:spcBef>
              <a:spcAft>
                <a:spcPts val="0"/>
              </a:spcAft>
              <a:buClr>
                <a:schemeClr val="dk1"/>
              </a:buClr>
              <a:buSzPts val="3200"/>
              <a:buChar char="•"/>
            </a:pPr>
            <a:r>
              <a:rPr lang="en-US"/>
              <a:t>For staff, parents, and students</a:t>
            </a:r>
            <a:endParaRPr/>
          </a:p>
          <a:p>
            <a:pPr marL="0" lvl="0" indent="-203200" algn="l" rtl="0">
              <a:spcBef>
                <a:spcPts val="640"/>
              </a:spcBef>
              <a:spcAft>
                <a:spcPts val="0"/>
              </a:spcAft>
              <a:buClr>
                <a:schemeClr val="dk1"/>
              </a:buClr>
              <a:buSzPts val="3200"/>
              <a:buChar char="•"/>
            </a:pPr>
            <a:r>
              <a:rPr lang="en-US"/>
              <a:t>The F-BSP then leads the team to create a competing behavior pathway and behavior support plan</a:t>
            </a:r>
            <a:endParaRPr/>
          </a:p>
        </p:txBody>
      </p:sp>
      <p:sp>
        <p:nvSpPr>
          <p:cNvPr id="131" name="Google Shape;13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5</a:t>
            </a:fld>
            <a:endParaRPr sz="1200">
              <a:solidFill>
                <a:srgbClr val="8D8D8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1"/>
          <p:cNvSpPr txBox="1"/>
          <p:nvPr/>
        </p:nvSpPr>
        <p:spPr>
          <a:xfrm>
            <a:off x="423863" y="3048000"/>
            <a:ext cx="8550275" cy="584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200"/>
              <a:buFont typeface="Arial"/>
              <a:buNone/>
            </a:pPr>
            <a:r>
              <a:rPr lang="en-US" sz="3200" u="sng">
                <a:solidFill>
                  <a:schemeClr val="hlink"/>
                </a:solidFill>
                <a:latin typeface="Calibri"/>
                <a:ea typeface="Calibri"/>
                <a:cs typeface="Calibri"/>
                <a:sym typeface="Calibri"/>
                <a:hlinkClick r:id="rId3"/>
              </a:rPr>
              <a:t>http://www.youtube.com/watch?v=hkKOqij_Tdw</a:t>
            </a:r>
            <a:endParaRPr sz="3200">
              <a:solidFill>
                <a:schemeClr val="dk1"/>
              </a:solidFill>
              <a:latin typeface="Calibri"/>
              <a:ea typeface="Calibri"/>
              <a:cs typeface="Calibri"/>
              <a:sym typeface="Calibri"/>
            </a:endParaRPr>
          </a:p>
        </p:txBody>
      </p:sp>
      <p:sp>
        <p:nvSpPr>
          <p:cNvPr id="157" name="Google Shape;157;p21"/>
          <p:cNvSpPr txBox="1">
            <a:spLocks noGrp="1"/>
          </p:cNvSpPr>
          <p:nvPr>
            <p:ph type="title"/>
          </p:nvPr>
        </p:nvSpPr>
        <p:spPr>
          <a:xfrm>
            <a:off x="457200" y="274638"/>
            <a:ext cx="8229600" cy="15033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b="1"/>
              <a:t>What’s the function of this behavior?</a:t>
            </a:r>
            <a:endParaRPr/>
          </a:p>
        </p:txBody>
      </p:sp>
      <p:sp>
        <p:nvSpPr>
          <p:cNvPr id="158" name="Google Shape;158;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6</a:t>
            </a:fld>
            <a:endParaRPr sz="1200">
              <a:solidFill>
                <a:srgbClr val="8D8D8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7</a:t>
            </a:fld>
            <a:endParaRPr sz="1200">
              <a:solidFill>
                <a:srgbClr val="8D8D8F"/>
              </a:solidFill>
              <a:latin typeface="Calibri"/>
              <a:ea typeface="Calibri"/>
              <a:cs typeface="Calibri"/>
              <a:sym typeface="Calibri"/>
            </a:endParaRPr>
          </a:p>
        </p:txBody>
      </p:sp>
      <p:pic>
        <p:nvPicPr>
          <p:cNvPr id="138" name="Google Shape;138;p18"/>
          <p:cNvPicPr preferRelativeResize="0"/>
          <p:nvPr/>
        </p:nvPicPr>
        <p:blipFill rotWithShape="1">
          <a:blip r:embed="rId3">
            <a:alphaModFix/>
          </a:blip>
          <a:srcRect/>
          <a:stretch/>
        </p:blipFill>
        <p:spPr>
          <a:xfrm>
            <a:off x="0" y="171450"/>
            <a:ext cx="9144000" cy="65151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3C231E"/>
                </a:solidFill>
              </a:rPr>
              <a:t>Restorative Principles	</a:t>
            </a:r>
            <a:endParaRPr/>
          </a:p>
        </p:txBody>
      </p:sp>
      <p:sp>
        <p:nvSpPr>
          <p:cNvPr id="144" name="Google Shape;144;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000"/>
              <a:buNone/>
            </a:pPr>
            <a:r>
              <a:rPr lang="en-US" sz="3000"/>
              <a:t>The Restorative Approach is about: </a:t>
            </a:r>
            <a:endParaRPr/>
          </a:p>
          <a:p>
            <a:pPr marL="1143000" lvl="2" indent="-228600" algn="l" rtl="0">
              <a:spcBef>
                <a:spcPts val="480"/>
              </a:spcBef>
              <a:spcAft>
                <a:spcPts val="0"/>
              </a:spcAft>
              <a:buClr>
                <a:schemeClr val="dk1"/>
              </a:buClr>
              <a:buSzPts val="2400"/>
              <a:buChar char="•"/>
            </a:pPr>
            <a:r>
              <a:rPr lang="en-US"/>
              <a:t>Voluntary Participation</a:t>
            </a:r>
            <a:endParaRPr/>
          </a:p>
          <a:p>
            <a:pPr marL="1143000" lvl="2" indent="-228600" algn="l" rtl="0">
              <a:spcBef>
                <a:spcPts val="480"/>
              </a:spcBef>
              <a:spcAft>
                <a:spcPts val="0"/>
              </a:spcAft>
              <a:buClr>
                <a:schemeClr val="dk1"/>
              </a:buClr>
              <a:buSzPts val="2400"/>
              <a:buChar char="•"/>
            </a:pPr>
            <a:r>
              <a:rPr lang="en-US"/>
              <a:t>Exploring Relationships</a:t>
            </a:r>
            <a:endParaRPr/>
          </a:p>
          <a:p>
            <a:pPr marL="1143000" lvl="2" indent="-228600" algn="l" rtl="0">
              <a:spcBef>
                <a:spcPts val="480"/>
              </a:spcBef>
              <a:spcAft>
                <a:spcPts val="0"/>
              </a:spcAft>
              <a:buClr>
                <a:schemeClr val="dk1"/>
              </a:buClr>
              <a:buSzPts val="2400"/>
              <a:buChar char="•"/>
            </a:pPr>
            <a:r>
              <a:rPr lang="en-US"/>
              <a:t>Meaningful Engagement</a:t>
            </a:r>
            <a:endParaRPr/>
          </a:p>
          <a:p>
            <a:pPr marL="1143000" lvl="2" indent="-228600" algn="l" rtl="0">
              <a:spcBef>
                <a:spcPts val="480"/>
              </a:spcBef>
              <a:spcAft>
                <a:spcPts val="0"/>
              </a:spcAft>
              <a:buClr>
                <a:schemeClr val="dk1"/>
              </a:buClr>
              <a:buSzPts val="2400"/>
              <a:buChar char="•"/>
            </a:pPr>
            <a:r>
              <a:rPr lang="en-US"/>
              <a:t>Participatory Decision-Making </a:t>
            </a:r>
            <a:endParaRPr/>
          </a:p>
          <a:p>
            <a:pPr marL="342900" lvl="0" indent="-171450" algn="l" rtl="0">
              <a:spcBef>
                <a:spcPts val="540"/>
              </a:spcBef>
              <a:spcAft>
                <a:spcPts val="0"/>
              </a:spcAft>
              <a:buClr>
                <a:schemeClr val="dk1"/>
              </a:buClr>
              <a:buSzPts val="2700"/>
              <a:buNone/>
            </a:pPr>
            <a:endParaRPr sz="27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3C231E"/>
                </a:solidFill>
              </a:rPr>
              <a:t>Continuum: Mindset Shift	</a:t>
            </a:r>
            <a:endParaRPr/>
          </a:p>
        </p:txBody>
      </p:sp>
      <p:pic>
        <p:nvPicPr>
          <p:cNvPr id="150" name="Google Shape;150;p20" descr="https://lh5.googleusercontent.com/3-Q3JmZt7Mb3JoQu3oSl3Vuopkgt-5-jBlA1wxExxiI2OksQhiAS1d_6ySeUzddZcd7LkX1dEG9GUT8Rp060qONGxuVCzUatJ4_88OGN-ZnhWajTGMkkxtOI_jsVuk70nbEcskUy"/>
          <p:cNvPicPr preferRelativeResize="0">
            <a:picLocks noGrp="1"/>
          </p:cNvPicPr>
          <p:nvPr>
            <p:ph type="body" idx="1"/>
          </p:nvPr>
        </p:nvPicPr>
        <p:blipFill rotWithShape="1">
          <a:blip r:embed="rId3">
            <a:alphaModFix/>
          </a:blip>
          <a:srcRect/>
          <a:stretch/>
        </p:blipFill>
        <p:spPr>
          <a:xfrm>
            <a:off x="852488" y="2400896"/>
            <a:ext cx="7439025" cy="2914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2522</Words>
  <Application>Microsoft Office PowerPoint</Application>
  <PresentationFormat>On-screen Show (4:3)</PresentationFormat>
  <Paragraphs>497</Paragraphs>
  <Slides>45</Slides>
  <Notes>42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Bookman Old Style</vt:lpstr>
      <vt:lpstr>Calibri</vt:lpstr>
      <vt:lpstr>Cambria</vt:lpstr>
      <vt:lpstr>Comic Sans MS</vt:lpstr>
      <vt:lpstr>Noto Sans Symbols</vt:lpstr>
      <vt:lpstr>Times New Roman</vt:lpstr>
      <vt:lpstr>Office Theme</vt:lpstr>
      <vt:lpstr>PowerPoint Presentation</vt:lpstr>
      <vt:lpstr>Welcome!</vt:lpstr>
      <vt:lpstr>Learning Objectives</vt:lpstr>
      <vt:lpstr>Materials  https://www.pbisvermont.org/training-resources/functional-behavior-assessmentbehavior-support-plan-fbabsp/ </vt:lpstr>
      <vt:lpstr>Materials</vt:lpstr>
      <vt:lpstr>What’s the function of this behavior?</vt:lpstr>
      <vt:lpstr>PowerPoint Presentation</vt:lpstr>
      <vt:lpstr>Restorative Principles </vt:lpstr>
      <vt:lpstr>Continuum: Mindset Shift </vt:lpstr>
      <vt:lpstr>Function-Based Approach</vt:lpstr>
      <vt:lpstr>D.A.S.H.</vt:lpstr>
      <vt:lpstr>The Continuum of FBA</vt:lpstr>
      <vt:lpstr>PowerPoint Presentation</vt:lpstr>
      <vt:lpstr>Vermont MTSS</vt:lpstr>
      <vt:lpstr>PowerPoint Presentation</vt:lpstr>
      <vt:lpstr>PowerPoint Presentation</vt:lpstr>
      <vt:lpstr>Examples: Targeted Group Interventions Based on Functions of Behavior </vt:lpstr>
      <vt:lpstr>PowerPoint Presentation</vt:lpstr>
      <vt:lpstr>PowerPoint Presentation</vt:lpstr>
      <vt:lpstr>Break!</vt:lpstr>
      <vt:lpstr> Who is responsible for conducting FBA/BSPs in your school?</vt:lpstr>
      <vt:lpstr> Requesting an FBA  </vt:lpstr>
      <vt:lpstr>ACTIVITY 1:</vt:lpstr>
      <vt:lpstr>D.A.S.H.</vt:lpstr>
      <vt:lpstr>Defining  and  Understanding Behavior</vt:lpstr>
      <vt:lpstr>The ABC’s of Understanding Behavior</vt:lpstr>
      <vt:lpstr>Always Start by Defining the Problem Behavior (ABC’s)</vt:lpstr>
      <vt:lpstr>Defining Observable Behaviors</vt:lpstr>
      <vt:lpstr>Examples and Non-Examples</vt:lpstr>
      <vt:lpstr>Are these observable &amp; measurable?</vt:lpstr>
      <vt:lpstr>Defining Behavior Tips:  1) “What does the behavior look like?”</vt:lpstr>
      <vt:lpstr>ACTIVITY 2:</vt:lpstr>
      <vt:lpstr>Break!</vt:lpstr>
      <vt:lpstr>D.A.S.H.</vt:lpstr>
      <vt:lpstr>Asking About When, Where, and Why the Behavior Occurs</vt:lpstr>
      <vt:lpstr>   Once you have  defined the problem behavior…  THEN: Where &amp; When does the behavior occur?  </vt:lpstr>
      <vt:lpstr>WHERE and WHEN Does  the Problem Behavior Occur?</vt:lpstr>
      <vt:lpstr>Identifying Antecedents</vt:lpstr>
      <vt:lpstr>ACTIVITY 3:</vt:lpstr>
      <vt:lpstr>Scenario #1 </vt:lpstr>
      <vt:lpstr>Scenario #2</vt:lpstr>
      <vt:lpstr>PowerPoint Presentation</vt:lpstr>
      <vt:lpstr>Consequence: Determine What Happens     Right After the Behavior </vt:lpstr>
      <vt:lpstr>ACTIVITY 4:</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Jeremy Tretiak</cp:lastModifiedBy>
  <cp:revision>7</cp:revision>
  <dcterms:modified xsi:type="dcterms:W3CDTF">2021-01-25T20:52:34Z</dcterms:modified>
</cp:coreProperties>
</file>