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5"/>
  </p:notesMasterIdLst>
  <p:sldIdLst>
    <p:sldId id="256" r:id="rId2"/>
    <p:sldId id="258" r:id="rId3"/>
    <p:sldId id="259" r:id="rId4"/>
    <p:sldId id="260" r:id="rId5"/>
    <p:sldId id="261" r:id="rId6"/>
    <p:sldId id="262" r:id="rId7"/>
    <p:sldId id="263" r:id="rId8"/>
    <p:sldId id="265" r:id="rId9"/>
    <p:sldId id="266" r:id="rId10"/>
    <p:sldId id="267" r:id="rId11"/>
    <p:sldId id="268" r:id="rId12"/>
    <p:sldId id="298" r:id="rId13"/>
    <p:sldId id="273" r:id="rId14"/>
    <p:sldId id="269" r:id="rId15"/>
    <p:sldId id="270" r:id="rId16"/>
    <p:sldId id="271" r:id="rId17"/>
    <p:sldId id="272" r:id="rId18"/>
    <p:sldId id="274" r:id="rId19"/>
    <p:sldId id="275" r:id="rId20"/>
    <p:sldId id="276" r:id="rId21"/>
    <p:sldId id="299" r:id="rId22"/>
    <p:sldId id="277" r:id="rId23"/>
    <p:sldId id="278" r:id="rId24"/>
    <p:sldId id="279" r:id="rId25"/>
    <p:sldId id="280" r:id="rId26"/>
    <p:sldId id="281" r:id="rId27"/>
    <p:sldId id="282" r:id="rId28"/>
    <p:sldId id="283" r:id="rId29"/>
    <p:sldId id="284" r:id="rId30"/>
    <p:sldId id="285" r:id="rId31"/>
    <p:sldId id="300" r:id="rId32"/>
    <p:sldId id="286" r:id="rId33"/>
    <p:sldId id="287" r:id="rId34"/>
    <p:sldId id="288" r:id="rId35"/>
    <p:sldId id="289" r:id="rId36"/>
    <p:sldId id="290" r:id="rId37"/>
    <p:sldId id="291" r:id="rId38"/>
    <p:sldId id="292" r:id="rId39"/>
    <p:sldId id="294" r:id="rId40"/>
    <p:sldId id="295" r:id="rId41"/>
    <p:sldId id="296" r:id="rId42"/>
    <p:sldId id="507" r:id="rId43"/>
    <p:sldId id="297" r:id="rId4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1C819BD-9409-4151-B0B9-FA5F96E7E6CD}">
  <a:tblStyle styleId="{A1C819BD-9409-4151-B0B9-FA5F96E7E6CD}"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77778" autoAdjust="0"/>
  </p:normalViewPr>
  <p:slideViewPr>
    <p:cSldViewPr snapToGrid="0">
      <p:cViewPr varScale="1">
        <p:scale>
          <a:sx n="72" d="100"/>
          <a:sy n="72" d="100"/>
        </p:scale>
        <p:origin x="192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sldNum" idx="12"/>
          </p:nvPr>
        </p:nvSpPr>
        <p:spPr>
          <a:xfrm>
            <a:off x="3884613"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1200"/>
              <a:buFont typeface="Times New Roman"/>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86" name="Google Shape;86;p1:notes"/>
          <p:cNvSpPr>
            <a:spLocks noGrp="1" noRot="1" noChangeAspect="1"/>
          </p:cNvSpPr>
          <p:nvPr>
            <p:ph type="sldImg" idx="2"/>
          </p:nvPr>
        </p:nvSpPr>
        <p:spPr>
          <a:xfrm>
            <a:off x="1122363" y="704850"/>
            <a:ext cx="4632325" cy="347503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7" name="Google Shape;87;p1:notes"/>
          <p:cNvSpPr txBox="1">
            <a:spLocks noGrp="1"/>
          </p:cNvSpPr>
          <p:nvPr>
            <p:ph type="body" idx="1"/>
          </p:nvPr>
        </p:nvSpPr>
        <p:spPr>
          <a:xfrm>
            <a:off x="915988" y="4421188"/>
            <a:ext cx="5027612" cy="4171950"/>
          </a:xfrm>
          <a:prstGeom prst="rect">
            <a:avLst/>
          </a:prstGeom>
          <a:noFill/>
          <a:ln>
            <a:noFill/>
          </a:ln>
        </p:spPr>
        <p:txBody>
          <a:bodyPr spcFirstLastPara="1" wrap="square" lIns="100275" tIns="50125" rIns="100275" bIns="50125" anchor="t" anchorCtr="0">
            <a:noAutofit/>
          </a:bodyPr>
          <a:lstStyle/>
          <a:p>
            <a:pPr marL="0" marR="0" lvl="0" indent="0" algn="l" rtl="0">
              <a:lnSpc>
                <a:spcPct val="100000"/>
              </a:lnSpc>
              <a:spcBef>
                <a:spcPts val="0"/>
              </a:spcBef>
              <a:spcAft>
                <a:spcPts val="0"/>
              </a:spcAft>
              <a:buClr>
                <a:schemeClr val="dk1"/>
              </a:buClr>
              <a:buSzPts val="1200"/>
              <a:buFont typeface="Times New Roman"/>
              <a:buNone/>
            </a:pPr>
            <a:r>
              <a:rPr lang="en-US" sz="1200" b="0" i="0" u="none" strike="noStrike" cap="none">
                <a:solidFill>
                  <a:schemeClr val="dk1"/>
                </a:solidFill>
                <a:latin typeface="Times New Roman"/>
                <a:ea typeface="Times New Roman"/>
                <a:cs typeface="Times New Roman"/>
                <a:sym typeface="Times New Roman"/>
              </a:rPr>
              <a:t>Please make sure you have copies of the materials so you and your team can familiarize yourself with them.</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2:notes"/>
          <p:cNvSpPr>
            <a:spLocks noGrp="1" noRot="1" noChangeAspect="1"/>
          </p:cNvSpPr>
          <p:nvPr>
            <p:ph type="sldImg" idx="2"/>
          </p:nvPr>
        </p:nvSpPr>
        <p:spPr>
          <a:xfrm>
            <a:off x="1257300" y="719138"/>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78" name="Google Shape;178;p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79" name="Google Shape;179;p1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10</a:t>
            </a:fld>
            <a:endParaRPr sz="1200">
              <a:solidFill>
                <a:schemeClr val="dk1"/>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85" name="Google Shape;185;p1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86" name="Google Shape;186;p1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11</a:t>
            </a:fld>
            <a:endParaRPr sz="1200">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47" name="Google Shape;247;p1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48" name="Google Shape;248;p1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13</a:t>
            </a:fld>
            <a:endParaRPr sz="1200">
              <a:solidFill>
                <a:schemeClr val="dk1"/>
              </a:solidFill>
              <a:latin typeface="Calibri"/>
              <a:ea typeface="Calibri"/>
              <a:cs typeface="Calibri"/>
              <a:sym typeface="Calibri"/>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93" name="Google Shape;193;p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Ask if BODRs have a place to ask what function of behavior may have been</a:t>
            </a:r>
            <a:endParaRPr dirty="0"/>
          </a:p>
        </p:txBody>
      </p:sp>
      <p:sp>
        <p:nvSpPr>
          <p:cNvPr id="194" name="Google Shape;194;p1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14</a:t>
            </a:fld>
            <a:endParaRPr sz="1200">
              <a:solidFill>
                <a:schemeClr val="dk1"/>
              </a:solidFill>
              <a:latin typeface="Calibri"/>
              <a:ea typeface="Calibri"/>
              <a:cs typeface="Calibri"/>
              <a:sym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08" name="Google Shape;208;p1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09" name="Google Shape;209;p1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15</a:t>
            </a:fld>
            <a:endParaRPr sz="1200">
              <a:solidFill>
                <a:schemeClr val="dk1"/>
              </a:solidFill>
              <a:latin typeface="Calibri"/>
              <a:ea typeface="Calibri"/>
              <a:cs typeface="Calibri"/>
              <a:sym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1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16</a:t>
            </a:fld>
            <a:endParaRPr sz="1200">
              <a:solidFill>
                <a:schemeClr val="dk1"/>
              </a:solidFill>
              <a:latin typeface="Calibri"/>
              <a:ea typeface="Calibri"/>
              <a:cs typeface="Calibri"/>
              <a:sym typeface="Calibri"/>
            </a:endParaRPr>
          </a:p>
        </p:txBody>
      </p:sp>
      <p:sp>
        <p:nvSpPr>
          <p:cNvPr id="223" name="Google Shape;223;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24" name="Google Shape;224;p16: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latin typeface="Arial"/>
                <a:ea typeface="Arial"/>
                <a:cs typeface="Arial"/>
                <a:sym typeface="Arial"/>
              </a:rPr>
              <a:t>This further shows which types of interventions are useful based on the motivation of behavior.</a:t>
            </a: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32" name="Google Shape;232;p1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Emphasize that the only difference b/w simple &amp; complex FBA is the depth, but both can be completed by school staff at any level of your PBIS interventions. Should be completed by school staff who have the most intimate understanding of the student, school resources, community, school culture, and the person who will be implementing the plan. </a:t>
            </a:r>
            <a:endParaRPr dirty="0"/>
          </a:p>
        </p:txBody>
      </p:sp>
      <p:sp>
        <p:nvSpPr>
          <p:cNvPr id="233" name="Google Shape;233;p1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17</a:t>
            </a:fld>
            <a:endParaRPr sz="1200">
              <a:solidFill>
                <a:schemeClr val="dk1"/>
              </a:solidFill>
              <a:latin typeface="Calibri"/>
              <a:ea typeface="Calibri"/>
              <a:cs typeface="Calibri"/>
              <a:sym typeface="Calibri"/>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67" name="Google Shape;267;p1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Discuss as a group </a:t>
            </a:r>
            <a:endParaRPr dirty="0"/>
          </a:p>
        </p:txBody>
      </p:sp>
      <p:sp>
        <p:nvSpPr>
          <p:cNvPr id="268" name="Google Shape;268;p1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18</a:t>
            </a:fld>
            <a:endParaRPr sz="1200">
              <a:solidFill>
                <a:schemeClr val="dk1"/>
              </a:solidFill>
              <a:latin typeface="Calibri"/>
              <a:ea typeface="Calibri"/>
              <a:cs typeface="Calibri"/>
              <a:sym typeface="Calibri"/>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75" name="Google Shape;275;p2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Focus on system again and assessment team</a:t>
            </a:r>
            <a:endParaRPr dirty="0"/>
          </a:p>
        </p:txBody>
      </p:sp>
      <p:sp>
        <p:nvSpPr>
          <p:cNvPr id="276" name="Google Shape;276;p2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19</a:t>
            </a:fld>
            <a:endParaRPr sz="1200">
              <a:solidFill>
                <a:schemeClr val="dk1"/>
              </a:solidFill>
              <a:latin typeface="Calibri"/>
              <a:ea typeface="Calibri"/>
              <a:cs typeface="Calibri"/>
              <a:sym typeface="Calibri"/>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83" name="Google Shape;283;p2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84" name="Google Shape;284;p2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20</a:t>
            </a:fld>
            <a:endParaRPr sz="1200">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09" name="Google Shape;109;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10" name="Google Shape;110;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a:t>
            </a:fld>
            <a:endParaRPr sz="1200">
              <a:solidFill>
                <a:schemeClr val="dk1"/>
              </a:solidFill>
              <a:latin typeface="Calibri"/>
              <a:ea typeface="Calibri"/>
              <a:cs typeface="Calibri"/>
              <a:sym typeface="Calibri"/>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91" name="Google Shape;291;p2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Amy</a:t>
            </a:r>
            <a:endParaRPr/>
          </a:p>
        </p:txBody>
      </p:sp>
      <p:sp>
        <p:nvSpPr>
          <p:cNvPr id="292" name="Google Shape;292;p2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22</a:t>
            </a:fld>
            <a:endParaRPr sz="1200">
              <a:solidFill>
                <a:schemeClr val="dk1"/>
              </a:solidFill>
              <a:latin typeface="Calibri"/>
              <a:ea typeface="Calibri"/>
              <a:cs typeface="Calibri"/>
              <a:sym typeface="Calibri"/>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01" name="Google Shape;301;p2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02" name="Google Shape;302;p2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23</a:t>
            </a:fld>
            <a:endParaRPr sz="1200">
              <a:solidFill>
                <a:schemeClr val="dk1"/>
              </a:solidFill>
              <a:latin typeface="Calibri"/>
              <a:ea typeface="Calibri"/>
              <a:cs typeface="Calibri"/>
              <a:sym typeface="Calibri"/>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08" name="Google Shape;308;p2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09" name="Google Shape;309;p2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24</a:t>
            </a:fld>
            <a:endParaRPr sz="1200">
              <a:solidFill>
                <a:schemeClr val="dk1"/>
              </a:solidFill>
              <a:latin typeface="Calibri"/>
              <a:ea typeface="Calibri"/>
              <a:cs typeface="Calibri"/>
              <a:sym typeface="Calibri"/>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25:notes"/>
          <p:cNvSpPr>
            <a:spLocks noGrp="1" noRot="1" noChangeAspect="1"/>
          </p:cNvSpPr>
          <p:nvPr>
            <p:ph type="sldImg" idx="2"/>
          </p:nvPr>
        </p:nvSpPr>
        <p:spPr>
          <a:xfrm>
            <a:off x="1144588" y="684213"/>
            <a:ext cx="4570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16" name="Google Shape;316;p25:notes"/>
          <p:cNvSpPr txBox="1">
            <a:spLocks noGrp="1"/>
          </p:cNvSpPr>
          <p:nvPr>
            <p:ph type="body" idx="1"/>
          </p:nvPr>
        </p:nvSpPr>
        <p:spPr>
          <a:xfrm>
            <a:off x="685800" y="4343400"/>
            <a:ext cx="5486400" cy="4114800"/>
          </a:xfrm>
          <a:prstGeom prst="rect">
            <a:avLst/>
          </a:prstGeom>
          <a:noFill/>
          <a:ln>
            <a:noFill/>
          </a:ln>
        </p:spPr>
        <p:txBody>
          <a:bodyPr spcFirstLastPara="1" wrap="square" lIns="90550" tIns="45275" rIns="90550" bIns="45275" anchor="t" anchorCtr="0">
            <a:noAutofit/>
          </a:bodyPr>
          <a:lstStyle/>
          <a:p>
            <a:pPr marL="0" lvl="0" indent="0" algn="l" rtl="0">
              <a:spcBef>
                <a:spcPts val="0"/>
              </a:spcBef>
              <a:spcAft>
                <a:spcPts val="0"/>
              </a:spcAft>
              <a:buNone/>
            </a:pPr>
            <a:r>
              <a:rPr lang="en-US">
                <a:solidFill>
                  <a:srgbClr val="B60202"/>
                </a:solidFill>
              </a:rPr>
              <a:t>Cortney</a:t>
            </a:r>
            <a:endParaRPr/>
          </a:p>
          <a:p>
            <a:pPr marL="0" lvl="0" indent="0" algn="l" rtl="0">
              <a:spcBef>
                <a:spcPts val="0"/>
              </a:spcBef>
              <a:spcAft>
                <a:spcPts val="0"/>
              </a:spcAft>
              <a:buNone/>
            </a:pPr>
            <a:endParaRPr b="1">
              <a:solidFill>
                <a:srgbClr val="B60202"/>
              </a:solidFill>
            </a:endParaRPr>
          </a:p>
          <a:p>
            <a:pPr marL="0" lvl="0" indent="0" algn="l" rtl="0">
              <a:spcBef>
                <a:spcPts val="0"/>
              </a:spcBef>
              <a:spcAft>
                <a:spcPts val="0"/>
              </a:spcAft>
              <a:buNone/>
            </a:pPr>
            <a:r>
              <a:rPr lang="en-US" b="1">
                <a:solidFill>
                  <a:srgbClr val="B60202"/>
                </a:solidFill>
              </a:rPr>
              <a:t>A  =  Antecedent</a:t>
            </a:r>
            <a:endParaRPr/>
          </a:p>
          <a:p>
            <a:pPr marL="0" lvl="0" indent="0" algn="l" rtl="0">
              <a:spcBef>
                <a:spcPts val="0"/>
              </a:spcBef>
              <a:spcAft>
                <a:spcPts val="0"/>
              </a:spcAft>
              <a:buNone/>
            </a:pPr>
            <a:r>
              <a:rPr lang="en-US"/>
              <a:t>		Find out the events that occur right before the behavior.  </a:t>
            </a:r>
            <a:r>
              <a:rPr lang="en-US">
                <a:solidFill>
                  <a:srgbClr val="B60202"/>
                </a:solidFill>
              </a:rPr>
              <a:t>When and Where?</a:t>
            </a:r>
            <a:endParaRPr/>
          </a:p>
          <a:p>
            <a:pPr marL="0" lvl="0" indent="0" algn="l" rtl="0">
              <a:spcBef>
                <a:spcPts val="0"/>
              </a:spcBef>
              <a:spcAft>
                <a:spcPts val="0"/>
              </a:spcAft>
              <a:buNone/>
            </a:pPr>
            <a:endParaRPr sz="800">
              <a:solidFill>
                <a:srgbClr val="B60202"/>
              </a:solidFill>
            </a:endParaRPr>
          </a:p>
          <a:p>
            <a:pPr marL="0" lvl="0" indent="0" algn="l" rtl="0">
              <a:spcBef>
                <a:spcPts val="0"/>
              </a:spcBef>
              <a:spcAft>
                <a:spcPts val="0"/>
              </a:spcAft>
              <a:buNone/>
            </a:pPr>
            <a:r>
              <a:rPr lang="en-US" b="1">
                <a:solidFill>
                  <a:srgbClr val="B60202"/>
                </a:solidFill>
              </a:rPr>
              <a:t>B  =  Behavior</a:t>
            </a:r>
            <a:endParaRPr/>
          </a:p>
          <a:p>
            <a:pPr marL="0" lvl="0" indent="0" algn="l" rtl="0">
              <a:spcBef>
                <a:spcPts val="0"/>
              </a:spcBef>
              <a:spcAft>
                <a:spcPts val="0"/>
              </a:spcAft>
              <a:buNone/>
            </a:pPr>
            <a:r>
              <a:rPr lang="en-US"/>
              <a:t>		Find out </a:t>
            </a:r>
            <a:r>
              <a:rPr lang="en-US">
                <a:solidFill>
                  <a:srgbClr val="B60202"/>
                </a:solidFill>
              </a:rPr>
              <a:t>What</a:t>
            </a:r>
            <a:r>
              <a:rPr lang="en-US"/>
              <a:t> is the observable problem behavior</a:t>
            </a:r>
            <a:endParaRPr/>
          </a:p>
          <a:p>
            <a:pPr marL="0" lvl="0" indent="0" algn="l" rtl="0">
              <a:spcBef>
                <a:spcPts val="0"/>
              </a:spcBef>
              <a:spcAft>
                <a:spcPts val="0"/>
              </a:spcAft>
              <a:buNone/>
            </a:pPr>
            <a:endParaRPr sz="800"/>
          </a:p>
          <a:p>
            <a:pPr marL="0" lvl="0" indent="0" algn="l" rtl="0">
              <a:spcBef>
                <a:spcPts val="0"/>
              </a:spcBef>
              <a:spcAft>
                <a:spcPts val="0"/>
              </a:spcAft>
              <a:buNone/>
            </a:pPr>
            <a:r>
              <a:rPr lang="en-US" b="1">
                <a:solidFill>
                  <a:srgbClr val="B60202"/>
                </a:solidFill>
              </a:rPr>
              <a:t>C  =  Consequence</a:t>
            </a:r>
            <a:endParaRPr/>
          </a:p>
          <a:p>
            <a:pPr marL="0" lvl="0" indent="0" algn="l" rtl="0">
              <a:spcBef>
                <a:spcPts val="0"/>
              </a:spcBef>
              <a:spcAft>
                <a:spcPts val="0"/>
              </a:spcAft>
              <a:buNone/>
            </a:pPr>
            <a:r>
              <a:rPr lang="en-US" b="1">
                <a:solidFill>
                  <a:srgbClr val="B60202"/>
                </a:solidFill>
              </a:rPr>
              <a:t>		</a:t>
            </a:r>
            <a:r>
              <a:rPr lang="en-US"/>
              <a:t>Find out what happens after the behavior occurs.  </a:t>
            </a:r>
            <a:r>
              <a:rPr lang="en-US">
                <a:solidFill>
                  <a:srgbClr val="B60202"/>
                </a:solidFill>
              </a:rPr>
              <a:t>Why?</a:t>
            </a:r>
            <a:endParaRPr b="1">
              <a:solidFill>
                <a:srgbClr val="B60202"/>
              </a:solidFill>
            </a:endParaRPr>
          </a:p>
          <a:p>
            <a:pPr marL="0" lvl="0" indent="0" algn="l" rtl="0">
              <a:spcBef>
                <a:spcPts val="0"/>
              </a:spcBef>
              <a:spcAft>
                <a:spcPts val="0"/>
              </a:spcAft>
              <a:buNone/>
            </a:pPr>
            <a:endParaRPr/>
          </a:p>
        </p:txBody>
      </p:sp>
      <p:sp>
        <p:nvSpPr>
          <p:cNvPr id="317" name="Google Shape;317;p25:notes"/>
          <p:cNvSpPr txBox="1"/>
          <p:nvPr/>
        </p:nvSpPr>
        <p:spPr>
          <a:xfrm>
            <a:off x="3884613" y="8683625"/>
            <a:ext cx="2971800" cy="458788"/>
          </a:xfrm>
          <a:prstGeom prst="rect">
            <a:avLst/>
          </a:prstGeom>
          <a:noFill/>
          <a:ln>
            <a:noFill/>
          </a:ln>
        </p:spPr>
        <p:txBody>
          <a:bodyPr spcFirstLastPara="1" wrap="square" lIns="90550" tIns="45275" rIns="90550" bIns="45275"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25</a:t>
            </a:fld>
            <a:endParaRPr sz="1200">
              <a:solidFill>
                <a:schemeClr val="dk1"/>
              </a:solidFill>
              <a:latin typeface="Calibri"/>
              <a:ea typeface="Calibri"/>
              <a:cs typeface="Calibri"/>
              <a:sym typeface="Calibri"/>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30" name="Google Shape;330;p2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31" name="Google Shape;331;p2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26</a:t>
            </a:fld>
            <a:endParaRPr sz="1200">
              <a:solidFill>
                <a:schemeClr val="dk1"/>
              </a:solidFill>
              <a:latin typeface="Calibri"/>
              <a:ea typeface="Calibri"/>
              <a:cs typeface="Calibri"/>
              <a:sym typeface="Calibri"/>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p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38" name="Google Shape;338;p2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39" name="Google Shape;339;p2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27</a:t>
            </a:fld>
            <a:endParaRPr sz="1200">
              <a:solidFill>
                <a:schemeClr val="dk1"/>
              </a:solidFill>
              <a:latin typeface="Calibri"/>
              <a:ea typeface="Calibri"/>
              <a:cs typeface="Calibri"/>
              <a:sym typeface="Calibri"/>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p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46" name="Google Shape;346;p2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47" name="Google Shape;347;p2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28</a:t>
            </a:fld>
            <a:endParaRPr sz="1200">
              <a:solidFill>
                <a:schemeClr val="dk1"/>
              </a:solidFill>
              <a:latin typeface="Calibri"/>
              <a:ea typeface="Calibri"/>
              <a:cs typeface="Calibri"/>
              <a:sym typeface="Calibri"/>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p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54" name="Google Shape;354;p2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p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63" name="Google Shape;363;p3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64" name="Google Shape;364;p3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30</a:t>
            </a:fld>
            <a:endParaRPr sz="1200">
              <a:solidFill>
                <a:schemeClr val="dk1"/>
              </a:solidFill>
              <a:latin typeface="Calibri"/>
              <a:ea typeface="Calibri"/>
              <a:cs typeface="Calibri"/>
              <a:sym typeface="Calibri"/>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p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71" name="Google Shape;371;p3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72" name="Google Shape;372;p3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32</a:t>
            </a:fld>
            <a:endParaRPr sz="1200">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7" name="Google Shape;117;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Introduce workbook and share the F-BSP Protocol</a:t>
            </a:r>
            <a:endParaRPr dirty="0"/>
          </a:p>
        </p:txBody>
      </p:sp>
      <p:sp>
        <p:nvSpPr>
          <p:cNvPr id="118" name="Google Shape;118;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a:t>
            </a:fld>
            <a:endParaRPr sz="1200">
              <a:solidFill>
                <a:schemeClr val="dk1"/>
              </a:solidFill>
              <a:latin typeface="Calibri"/>
              <a:ea typeface="Calibri"/>
              <a:cs typeface="Calibri"/>
              <a:sym typeface="Calibri"/>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p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81" name="Google Shape;381;p3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82" name="Google Shape;382;p3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33</a:t>
            </a:fld>
            <a:endParaRPr sz="1200">
              <a:solidFill>
                <a:schemeClr val="dk1"/>
              </a:solidFill>
              <a:latin typeface="Calibri"/>
              <a:ea typeface="Calibri"/>
              <a:cs typeface="Calibri"/>
              <a:sym typeface="Calibri"/>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p33:notes"/>
          <p:cNvSpPr>
            <a:spLocks noGrp="1" noRot="1" noChangeAspect="1"/>
          </p:cNvSpPr>
          <p:nvPr>
            <p:ph type="sldImg" idx="2"/>
          </p:nvPr>
        </p:nvSpPr>
        <p:spPr>
          <a:xfrm>
            <a:off x="1144588" y="684213"/>
            <a:ext cx="4570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88" name="Google Shape;388;p33:notes"/>
          <p:cNvSpPr txBox="1">
            <a:spLocks noGrp="1"/>
          </p:cNvSpPr>
          <p:nvPr>
            <p:ph type="body" idx="1"/>
          </p:nvPr>
        </p:nvSpPr>
        <p:spPr>
          <a:xfrm>
            <a:off x="685800" y="4343400"/>
            <a:ext cx="5486400" cy="4114800"/>
          </a:xfrm>
          <a:prstGeom prst="rect">
            <a:avLst/>
          </a:prstGeom>
          <a:noFill/>
          <a:ln>
            <a:noFill/>
          </a:ln>
        </p:spPr>
        <p:txBody>
          <a:bodyPr spcFirstLastPara="1" wrap="square" lIns="90550" tIns="45275" rIns="90550" bIns="45275" anchor="t" anchorCtr="0">
            <a:noAutofit/>
          </a:bodyPr>
          <a:lstStyle/>
          <a:p>
            <a:pPr marL="0" lvl="0" indent="0" algn="l" rtl="0">
              <a:spcBef>
                <a:spcPts val="0"/>
              </a:spcBef>
              <a:spcAft>
                <a:spcPts val="0"/>
              </a:spcAft>
              <a:buNone/>
            </a:pPr>
            <a:r>
              <a:rPr lang="en-US" b="1" dirty="0">
                <a:solidFill>
                  <a:srgbClr val="B60202"/>
                </a:solidFill>
              </a:rPr>
              <a:t>A  =  Antecedent</a:t>
            </a:r>
            <a:endParaRPr dirty="0"/>
          </a:p>
          <a:p>
            <a:pPr marL="0" lvl="0" indent="0" algn="l" rtl="0">
              <a:spcBef>
                <a:spcPts val="0"/>
              </a:spcBef>
              <a:spcAft>
                <a:spcPts val="0"/>
              </a:spcAft>
              <a:buNone/>
            </a:pPr>
            <a:r>
              <a:rPr lang="en-US" dirty="0"/>
              <a:t>		Find out the events that occur right before the behavior.  </a:t>
            </a:r>
            <a:r>
              <a:rPr lang="en-US" dirty="0">
                <a:solidFill>
                  <a:srgbClr val="B60202"/>
                </a:solidFill>
              </a:rPr>
              <a:t>When and Where?</a:t>
            </a:r>
            <a:endParaRPr dirty="0"/>
          </a:p>
          <a:p>
            <a:pPr marL="0" lvl="0" indent="0" algn="l" rtl="0">
              <a:spcBef>
                <a:spcPts val="0"/>
              </a:spcBef>
              <a:spcAft>
                <a:spcPts val="0"/>
              </a:spcAft>
              <a:buNone/>
            </a:pPr>
            <a:endParaRPr sz="800" dirty="0">
              <a:solidFill>
                <a:srgbClr val="B60202"/>
              </a:solidFill>
            </a:endParaRPr>
          </a:p>
          <a:p>
            <a:pPr marL="0" lvl="0" indent="0" algn="l" rtl="0">
              <a:spcBef>
                <a:spcPts val="0"/>
              </a:spcBef>
              <a:spcAft>
                <a:spcPts val="0"/>
              </a:spcAft>
              <a:buNone/>
            </a:pPr>
            <a:r>
              <a:rPr lang="en-US" b="1" dirty="0">
                <a:solidFill>
                  <a:srgbClr val="B60202"/>
                </a:solidFill>
              </a:rPr>
              <a:t>B  =  Behavior</a:t>
            </a:r>
            <a:endParaRPr dirty="0"/>
          </a:p>
          <a:p>
            <a:pPr marL="0" lvl="0" indent="0" algn="l" rtl="0">
              <a:spcBef>
                <a:spcPts val="0"/>
              </a:spcBef>
              <a:spcAft>
                <a:spcPts val="0"/>
              </a:spcAft>
              <a:buNone/>
            </a:pPr>
            <a:r>
              <a:rPr lang="en-US" dirty="0"/>
              <a:t>		Find out </a:t>
            </a:r>
            <a:r>
              <a:rPr lang="en-US" dirty="0">
                <a:solidFill>
                  <a:srgbClr val="B60202"/>
                </a:solidFill>
              </a:rPr>
              <a:t>What</a:t>
            </a:r>
            <a:r>
              <a:rPr lang="en-US" dirty="0"/>
              <a:t> is the observable problem behavior</a:t>
            </a:r>
            <a:endParaRPr dirty="0"/>
          </a:p>
          <a:p>
            <a:pPr marL="0" lvl="0" indent="0" algn="l" rtl="0">
              <a:spcBef>
                <a:spcPts val="0"/>
              </a:spcBef>
              <a:spcAft>
                <a:spcPts val="0"/>
              </a:spcAft>
              <a:buNone/>
            </a:pPr>
            <a:endParaRPr sz="800" dirty="0"/>
          </a:p>
          <a:p>
            <a:pPr marL="0" lvl="0" indent="0" algn="l" rtl="0">
              <a:spcBef>
                <a:spcPts val="0"/>
              </a:spcBef>
              <a:spcAft>
                <a:spcPts val="0"/>
              </a:spcAft>
              <a:buNone/>
            </a:pPr>
            <a:r>
              <a:rPr lang="en-US" b="1" dirty="0">
                <a:solidFill>
                  <a:srgbClr val="B60202"/>
                </a:solidFill>
              </a:rPr>
              <a:t>C  =  Consequence</a:t>
            </a:r>
            <a:endParaRPr dirty="0"/>
          </a:p>
          <a:p>
            <a:pPr marL="0" lvl="0" indent="0" algn="l" rtl="0">
              <a:spcBef>
                <a:spcPts val="0"/>
              </a:spcBef>
              <a:spcAft>
                <a:spcPts val="0"/>
              </a:spcAft>
              <a:buNone/>
            </a:pPr>
            <a:r>
              <a:rPr lang="en-US" b="1" dirty="0">
                <a:solidFill>
                  <a:srgbClr val="B60202"/>
                </a:solidFill>
              </a:rPr>
              <a:t>		</a:t>
            </a:r>
            <a:r>
              <a:rPr lang="en-US" dirty="0"/>
              <a:t>Find out what happens after the behavior occurs.  </a:t>
            </a:r>
            <a:r>
              <a:rPr lang="en-US" dirty="0">
                <a:solidFill>
                  <a:srgbClr val="B60202"/>
                </a:solidFill>
              </a:rPr>
              <a:t>Why?</a:t>
            </a:r>
            <a:endParaRPr b="1" dirty="0">
              <a:solidFill>
                <a:srgbClr val="B60202"/>
              </a:solidFill>
            </a:endParaRPr>
          </a:p>
          <a:p>
            <a:pPr marL="0" lvl="0" indent="0" algn="l" rtl="0">
              <a:spcBef>
                <a:spcPts val="0"/>
              </a:spcBef>
              <a:spcAft>
                <a:spcPts val="0"/>
              </a:spcAft>
              <a:buNone/>
            </a:pPr>
            <a:endParaRPr dirty="0"/>
          </a:p>
        </p:txBody>
      </p:sp>
      <p:sp>
        <p:nvSpPr>
          <p:cNvPr id="389" name="Google Shape;389;p33:notes"/>
          <p:cNvSpPr txBox="1"/>
          <p:nvPr/>
        </p:nvSpPr>
        <p:spPr>
          <a:xfrm>
            <a:off x="3884613" y="8683625"/>
            <a:ext cx="2971800" cy="458788"/>
          </a:xfrm>
          <a:prstGeom prst="rect">
            <a:avLst/>
          </a:prstGeom>
          <a:noFill/>
          <a:ln>
            <a:noFill/>
          </a:ln>
        </p:spPr>
        <p:txBody>
          <a:bodyPr spcFirstLastPara="1" wrap="square" lIns="90550" tIns="45275" rIns="90550" bIns="45275"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34</a:t>
            </a:fld>
            <a:endParaRPr sz="1200">
              <a:solidFill>
                <a:schemeClr val="dk1"/>
              </a:solidFill>
              <a:latin typeface="Calibri"/>
              <a:ea typeface="Calibri"/>
              <a:cs typeface="Calibri"/>
              <a:sym typeface="Calibri"/>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0"/>
        <p:cNvGrpSpPr/>
        <p:nvPr/>
      </p:nvGrpSpPr>
      <p:grpSpPr>
        <a:xfrm>
          <a:off x="0" y="0"/>
          <a:ext cx="0" cy="0"/>
          <a:chOff x="0" y="0"/>
          <a:chExt cx="0" cy="0"/>
        </a:xfrm>
      </p:grpSpPr>
      <p:sp>
        <p:nvSpPr>
          <p:cNvPr id="401" name="Google Shape;401;p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02" name="Google Shape;402;p3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403" name="Google Shape;403;p3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35</a:t>
            </a:fld>
            <a:endParaRPr sz="1200">
              <a:solidFill>
                <a:schemeClr val="dk1"/>
              </a:solidFill>
              <a:latin typeface="Calibri"/>
              <a:ea typeface="Calibri"/>
              <a:cs typeface="Calibri"/>
              <a:sym typeface="Calibri"/>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8"/>
        <p:cNvGrpSpPr/>
        <p:nvPr/>
      </p:nvGrpSpPr>
      <p:grpSpPr>
        <a:xfrm>
          <a:off x="0" y="0"/>
          <a:ext cx="0" cy="0"/>
          <a:chOff x="0" y="0"/>
          <a:chExt cx="0" cy="0"/>
        </a:xfrm>
      </p:grpSpPr>
      <p:sp>
        <p:nvSpPr>
          <p:cNvPr id="409" name="Google Shape;409;p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10" name="Google Shape;410;p3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p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17" name="Google Shape;417;p3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418" name="Google Shape;418;p3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37</a:t>
            </a:fld>
            <a:endParaRPr sz="1200">
              <a:solidFill>
                <a:schemeClr val="dk1"/>
              </a:solidFill>
              <a:latin typeface="Calibri"/>
              <a:ea typeface="Calibri"/>
              <a:cs typeface="Calibri"/>
              <a:sym typeface="Calibri"/>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25" name="Google Shape;425;p3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426" name="Google Shape;426;p37:notes"/>
          <p:cNvSpPr txBox="1"/>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38</a:t>
            </a:fld>
            <a:endParaRPr sz="1200">
              <a:solidFill>
                <a:schemeClr val="dk1"/>
              </a:solidFill>
              <a:latin typeface="Calibri"/>
              <a:ea typeface="Calibri"/>
              <a:cs typeface="Calibri"/>
              <a:sym typeface="Calibri"/>
            </a:endParaRPr>
          </a:p>
        </p:txBody>
      </p:sp>
      <p:sp>
        <p:nvSpPr>
          <p:cNvPr id="427" name="Google Shape;427;p37:notes"/>
          <p:cNvSpPr txBox="1"/>
          <p:nvPr/>
        </p:nvSpPr>
        <p:spPr>
          <a:xfrm>
            <a:off x="3884613" y="0"/>
            <a:ext cx="2971800" cy="4572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endParaRPr sz="1200">
              <a:solidFill>
                <a:schemeClr val="dk1"/>
              </a:solidFill>
              <a:latin typeface="Calibri"/>
              <a:ea typeface="Calibri"/>
              <a:cs typeface="Calibri"/>
              <a:sym typeface="Calibri"/>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p:cNvGrpSpPr/>
        <p:nvPr/>
      </p:nvGrpSpPr>
      <p:grpSpPr>
        <a:xfrm>
          <a:off x="0" y="0"/>
          <a:ext cx="0" cy="0"/>
          <a:chOff x="0" y="0"/>
          <a:chExt cx="0" cy="0"/>
        </a:xfrm>
      </p:grpSpPr>
      <p:sp>
        <p:nvSpPr>
          <p:cNvPr id="473" name="Google Shape;473;p39:notes"/>
          <p:cNvSpPr>
            <a:spLocks noGrp="1" noRot="1" noChangeAspect="1"/>
          </p:cNvSpPr>
          <p:nvPr>
            <p:ph type="sldImg" idx="2"/>
          </p:nvPr>
        </p:nvSpPr>
        <p:spPr>
          <a:xfrm>
            <a:off x="1144588" y="684213"/>
            <a:ext cx="45704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74" name="Google Shape;474;p39:notes"/>
          <p:cNvSpPr txBox="1">
            <a:spLocks noGrp="1"/>
          </p:cNvSpPr>
          <p:nvPr>
            <p:ph type="body" idx="1"/>
          </p:nvPr>
        </p:nvSpPr>
        <p:spPr>
          <a:xfrm>
            <a:off x="685800" y="4343400"/>
            <a:ext cx="5486400" cy="4114800"/>
          </a:xfrm>
          <a:prstGeom prst="rect">
            <a:avLst/>
          </a:prstGeom>
          <a:noFill/>
          <a:ln>
            <a:noFill/>
          </a:ln>
        </p:spPr>
        <p:txBody>
          <a:bodyPr spcFirstLastPara="1" wrap="square" lIns="90550" tIns="45275" rIns="90550" bIns="45275" anchor="t" anchorCtr="0">
            <a:noAutofit/>
          </a:bodyPr>
          <a:lstStyle/>
          <a:p>
            <a:pPr marL="0" lvl="0" indent="0" algn="l" rtl="0">
              <a:spcBef>
                <a:spcPts val="0"/>
              </a:spcBef>
              <a:spcAft>
                <a:spcPts val="0"/>
              </a:spcAft>
              <a:buNone/>
            </a:pPr>
            <a:endParaRPr dirty="0"/>
          </a:p>
        </p:txBody>
      </p:sp>
      <p:sp>
        <p:nvSpPr>
          <p:cNvPr id="475" name="Google Shape;475;p39:notes"/>
          <p:cNvSpPr txBox="1"/>
          <p:nvPr/>
        </p:nvSpPr>
        <p:spPr>
          <a:xfrm>
            <a:off x="3884613" y="8683625"/>
            <a:ext cx="2971800" cy="458788"/>
          </a:xfrm>
          <a:prstGeom prst="rect">
            <a:avLst/>
          </a:prstGeom>
          <a:noFill/>
          <a:ln>
            <a:noFill/>
          </a:ln>
        </p:spPr>
        <p:txBody>
          <a:bodyPr spcFirstLastPara="1" wrap="square" lIns="90550" tIns="45275" rIns="90550" bIns="45275"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39</a:t>
            </a:fld>
            <a:endParaRPr sz="1200">
              <a:solidFill>
                <a:schemeClr val="dk1"/>
              </a:solidFill>
              <a:latin typeface="Calibri"/>
              <a:ea typeface="Calibri"/>
              <a:cs typeface="Calibri"/>
              <a:sym typeface="Calibri"/>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5"/>
        <p:cNvGrpSpPr/>
        <p:nvPr/>
      </p:nvGrpSpPr>
      <p:grpSpPr>
        <a:xfrm>
          <a:off x="0" y="0"/>
          <a:ext cx="0" cy="0"/>
          <a:chOff x="0" y="0"/>
          <a:chExt cx="0" cy="0"/>
        </a:xfrm>
      </p:grpSpPr>
      <p:sp>
        <p:nvSpPr>
          <p:cNvPr id="486" name="Google Shape;486;p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87" name="Google Shape;487;p4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2"/>
        <p:cNvGrpSpPr/>
        <p:nvPr/>
      </p:nvGrpSpPr>
      <p:grpSpPr>
        <a:xfrm>
          <a:off x="0" y="0"/>
          <a:ext cx="0" cy="0"/>
          <a:chOff x="0" y="0"/>
          <a:chExt cx="0" cy="0"/>
        </a:xfrm>
      </p:grpSpPr>
      <p:sp>
        <p:nvSpPr>
          <p:cNvPr id="493" name="Google Shape;493;p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94" name="Google Shape;494;p4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495" name="Google Shape;495;p4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41</a:t>
            </a:fld>
            <a:endParaRPr sz="1200">
              <a:solidFill>
                <a:schemeClr val="dk1"/>
              </a:solidFill>
              <a:latin typeface="Calibri"/>
              <a:ea typeface="Calibri"/>
              <a:cs typeface="Calibri"/>
              <a:sym typeface="Calibri"/>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a:extLst>
              <a:ext uri="{FF2B5EF4-FFF2-40B4-BE49-F238E27FC236}">
                <a16:creationId xmlns:a16="http://schemas.microsoft.com/office/drawing/2014/main" id="{A2E89111-FBF3-44DA-B856-298466375BE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8" name="Notes Placeholder 2">
            <a:extLst>
              <a:ext uri="{FF2B5EF4-FFF2-40B4-BE49-F238E27FC236}">
                <a16:creationId xmlns:a16="http://schemas.microsoft.com/office/drawing/2014/main" id="{2104F53D-C0E2-48F3-B7D8-81B6228A34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26" name="Google Shape;126;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See Handout</a:t>
            </a:r>
            <a:endParaRPr dirty="0"/>
          </a:p>
          <a:p>
            <a:pPr marL="0" lvl="0" indent="0" algn="l" rtl="0">
              <a:spcBef>
                <a:spcPts val="0"/>
              </a:spcBef>
              <a:spcAft>
                <a:spcPts val="0"/>
              </a:spcAft>
              <a:buNone/>
            </a:pPr>
            <a:endParaRPr dirty="0"/>
          </a:p>
        </p:txBody>
      </p:sp>
      <p:sp>
        <p:nvSpPr>
          <p:cNvPr id="127" name="Google Shape;127;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4</a:t>
            </a:fld>
            <a:endParaRPr sz="1200">
              <a:solidFill>
                <a:schemeClr val="dk1"/>
              </a:solidFill>
              <a:latin typeface="Calibri"/>
              <a:ea typeface="Calibri"/>
              <a:cs typeface="Calibri"/>
              <a:sym typeface="Calibri"/>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0"/>
        <p:cNvGrpSpPr/>
        <p:nvPr/>
      </p:nvGrpSpPr>
      <p:grpSpPr>
        <a:xfrm>
          <a:off x="0" y="0"/>
          <a:ext cx="0" cy="0"/>
          <a:chOff x="0" y="0"/>
          <a:chExt cx="0" cy="0"/>
        </a:xfrm>
      </p:grpSpPr>
      <p:sp>
        <p:nvSpPr>
          <p:cNvPr id="501" name="Google Shape;501;p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502" name="Google Shape;502;p4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503" name="Google Shape;503;p4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43</a:t>
            </a:fld>
            <a:endParaRPr sz="1200">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34" name="Google Shape;134;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Remind participants that it is more time efficient to use the F-BSP at a team meeting rather than having to go to each teacher individually</a:t>
            </a:r>
            <a:endParaRPr dirty="0"/>
          </a:p>
        </p:txBody>
      </p:sp>
      <p:sp>
        <p:nvSpPr>
          <p:cNvPr id="135" name="Google Shape;135;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5</a:t>
            </a:fld>
            <a:endParaRPr sz="1200">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1" name="Google Shape;141;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7" name="Google Shape;147;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8</a:t>
            </a:fld>
            <a:endParaRPr sz="1200">
              <a:solidFill>
                <a:schemeClr val="dk1"/>
              </a:solidFill>
              <a:latin typeface="Calibri"/>
              <a:ea typeface="Calibri"/>
              <a:cs typeface="Calibri"/>
              <a:sym typeface="Calibri"/>
            </a:endParaRPr>
          </a:p>
        </p:txBody>
      </p:sp>
      <p:sp>
        <p:nvSpPr>
          <p:cNvPr id="161" name="Google Shape;161;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62" name="Google Shape;162;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69" name="Google Shape;169;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70" name="Google Shape;170;p1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9</a:t>
            </a:fld>
            <a:endParaRPr sz="120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D8D8F"/>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D8D8F"/>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D8D8F"/>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D8D8F"/>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D8D8F"/>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D8D8F"/>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D8D8F"/>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D8D8F"/>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D8D8F"/>
                </a:solidFill>
                <a:latin typeface="Calibri"/>
                <a:ea typeface="Calibri"/>
                <a:cs typeface="Calibri"/>
                <a:sym typeface="Calibri"/>
              </a:defRPr>
            </a:lvl1pPr>
            <a:lvl2pPr marL="0" lvl="1" indent="0" algn="r">
              <a:spcBef>
                <a:spcPts val="0"/>
              </a:spcBef>
              <a:spcAft>
                <a:spcPts val="0"/>
              </a:spcAft>
              <a:buNone/>
              <a:defRPr sz="1200">
                <a:solidFill>
                  <a:srgbClr val="8D8D8F"/>
                </a:solidFill>
                <a:latin typeface="Calibri"/>
                <a:ea typeface="Calibri"/>
                <a:cs typeface="Calibri"/>
                <a:sym typeface="Calibri"/>
              </a:defRPr>
            </a:lvl2pPr>
            <a:lvl3pPr marL="0" lvl="2" indent="0" algn="r">
              <a:spcBef>
                <a:spcPts val="0"/>
              </a:spcBef>
              <a:spcAft>
                <a:spcPts val="0"/>
              </a:spcAft>
              <a:buNone/>
              <a:defRPr sz="1200">
                <a:solidFill>
                  <a:srgbClr val="8D8D8F"/>
                </a:solidFill>
                <a:latin typeface="Calibri"/>
                <a:ea typeface="Calibri"/>
                <a:cs typeface="Calibri"/>
                <a:sym typeface="Calibri"/>
              </a:defRPr>
            </a:lvl3pPr>
            <a:lvl4pPr marL="0" lvl="3" indent="0" algn="r">
              <a:spcBef>
                <a:spcPts val="0"/>
              </a:spcBef>
              <a:spcAft>
                <a:spcPts val="0"/>
              </a:spcAft>
              <a:buNone/>
              <a:defRPr sz="1200">
                <a:solidFill>
                  <a:srgbClr val="8D8D8F"/>
                </a:solidFill>
                <a:latin typeface="Calibri"/>
                <a:ea typeface="Calibri"/>
                <a:cs typeface="Calibri"/>
                <a:sym typeface="Calibri"/>
              </a:defRPr>
            </a:lvl4pPr>
            <a:lvl5pPr marL="0" lvl="4" indent="0" algn="r">
              <a:spcBef>
                <a:spcPts val="0"/>
              </a:spcBef>
              <a:spcAft>
                <a:spcPts val="0"/>
              </a:spcAft>
              <a:buNone/>
              <a:defRPr sz="1200">
                <a:solidFill>
                  <a:srgbClr val="8D8D8F"/>
                </a:solidFill>
                <a:latin typeface="Calibri"/>
                <a:ea typeface="Calibri"/>
                <a:cs typeface="Calibri"/>
                <a:sym typeface="Calibri"/>
              </a:defRPr>
            </a:lvl5pPr>
            <a:lvl6pPr marL="0" lvl="5" indent="0" algn="r">
              <a:spcBef>
                <a:spcPts val="0"/>
              </a:spcBef>
              <a:spcAft>
                <a:spcPts val="0"/>
              </a:spcAft>
              <a:buNone/>
              <a:defRPr sz="1200">
                <a:solidFill>
                  <a:srgbClr val="8D8D8F"/>
                </a:solidFill>
                <a:latin typeface="Calibri"/>
                <a:ea typeface="Calibri"/>
                <a:cs typeface="Calibri"/>
                <a:sym typeface="Calibri"/>
              </a:defRPr>
            </a:lvl6pPr>
            <a:lvl7pPr marL="0" lvl="6" indent="0" algn="r">
              <a:spcBef>
                <a:spcPts val="0"/>
              </a:spcBef>
              <a:spcAft>
                <a:spcPts val="0"/>
              </a:spcAft>
              <a:buNone/>
              <a:defRPr sz="1200">
                <a:solidFill>
                  <a:srgbClr val="8D8D8F"/>
                </a:solidFill>
                <a:latin typeface="Calibri"/>
                <a:ea typeface="Calibri"/>
                <a:cs typeface="Calibri"/>
                <a:sym typeface="Calibri"/>
              </a:defRPr>
            </a:lvl7pPr>
            <a:lvl8pPr marL="0" lvl="7" indent="0" algn="r">
              <a:spcBef>
                <a:spcPts val="0"/>
              </a:spcBef>
              <a:spcAft>
                <a:spcPts val="0"/>
              </a:spcAft>
              <a:buNone/>
              <a:defRPr sz="1200">
                <a:solidFill>
                  <a:srgbClr val="8D8D8F"/>
                </a:solidFill>
                <a:latin typeface="Calibri"/>
                <a:ea typeface="Calibri"/>
                <a:cs typeface="Calibri"/>
                <a:sym typeface="Calibri"/>
              </a:defRPr>
            </a:lvl8pPr>
            <a:lvl9pPr marL="0" lvl="8" indent="0" algn="r">
              <a:spcBef>
                <a:spcPts val="0"/>
              </a:spcBef>
              <a:spcAft>
                <a:spcPts val="0"/>
              </a:spcAft>
              <a:buNone/>
              <a:defRPr sz="1200">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D8D8F"/>
                </a:solidFill>
                <a:latin typeface="Calibri"/>
                <a:ea typeface="Calibri"/>
                <a:cs typeface="Calibri"/>
                <a:sym typeface="Calibri"/>
              </a:defRPr>
            </a:lvl1pPr>
            <a:lvl2pPr marL="0" lvl="1" indent="0" algn="r">
              <a:spcBef>
                <a:spcPts val="0"/>
              </a:spcBef>
              <a:spcAft>
                <a:spcPts val="0"/>
              </a:spcAft>
              <a:buNone/>
              <a:defRPr sz="1200">
                <a:solidFill>
                  <a:srgbClr val="8D8D8F"/>
                </a:solidFill>
                <a:latin typeface="Calibri"/>
                <a:ea typeface="Calibri"/>
                <a:cs typeface="Calibri"/>
                <a:sym typeface="Calibri"/>
              </a:defRPr>
            </a:lvl2pPr>
            <a:lvl3pPr marL="0" lvl="2" indent="0" algn="r">
              <a:spcBef>
                <a:spcPts val="0"/>
              </a:spcBef>
              <a:spcAft>
                <a:spcPts val="0"/>
              </a:spcAft>
              <a:buNone/>
              <a:defRPr sz="1200">
                <a:solidFill>
                  <a:srgbClr val="8D8D8F"/>
                </a:solidFill>
                <a:latin typeface="Calibri"/>
                <a:ea typeface="Calibri"/>
                <a:cs typeface="Calibri"/>
                <a:sym typeface="Calibri"/>
              </a:defRPr>
            </a:lvl3pPr>
            <a:lvl4pPr marL="0" lvl="3" indent="0" algn="r">
              <a:spcBef>
                <a:spcPts val="0"/>
              </a:spcBef>
              <a:spcAft>
                <a:spcPts val="0"/>
              </a:spcAft>
              <a:buNone/>
              <a:defRPr sz="1200">
                <a:solidFill>
                  <a:srgbClr val="8D8D8F"/>
                </a:solidFill>
                <a:latin typeface="Calibri"/>
                <a:ea typeface="Calibri"/>
                <a:cs typeface="Calibri"/>
                <a:sym typeface="Calibri"/>
              </a:defRPr>
            </a:lvl4pPr>
            <a:lvl5pPr marL="0" lvl="4" indent="0" algn="r">
              <a:spcBef>
                <a:spcPts val="0"/>
              </a:spcBef>
              <a:spcAft>
                <a:spcPts val="0"/>
              </a:spcAft>
              <a:buNone/>
              <a:defRPr sz="1200">
                <a:solidFill>
                  <a:srgbClr val="8D8D8F"/>
                </a:solidFill>
                <a:latin typeface="Calibri"/>
                <a:ea typeface="Calibri"/>
                <a:cs typeface="Calibri"/>
                <a:sym typeface="Calibri"/>
              </a:defRPr>
            </a:lvl5pPr>
            <a:lvl6pPr marL="0" lvl="5" indent="0" algn="r">
              <a:spcBef>
                <a:spcPts val="0"/>
              </a:spcBef>
              <a:spcAft>
                <a:spcPts val="0"/>
              </a:spcAft>
              <a:buNone/>
              <a:defRPr sz="1200">
                <a:solidFill>
                  <a:srgbClr val="8D8D8F"/>
                </a:solidFill>
                <a:latin typeface="Calibri"/>
                <a:ea typeface="Calibri"/>
                <a:cs typeface="Calibri"/>
                <a:sym typeface="Calibri"/>
              </a:defRPr>
            </a:lvl6pPr>
            <a:lvl7pPr marL="0" lvl="6" indent="0" algn="r">
              <a:spcBef>
                <a:spcPts val="0"/>
              </a:spcBef>
              <a:spcAft>
                <a:spcPts val="0"/>
              </a:spcAft>
              <a:buNone/>
              <a:defRPr sz="1200">
                <a:solidFill>
                  <a:srgbClr val="8D8D8F"/>
                </a:solidFill>
                <a:latin typeface="Calibri"/>
                <a:ea typeface="Calibri"/>
                <a:cs typeface="Calibri"/>
                <a:sym typeface="Calibri"/>
              </a:defRPr>
            </a:lvl7pPr>
            <a:lvl8pPr marL="0" lvl="7" indent="0" algn="r">
              <a:spcBef>
                <a:spcPts val="0"/>
              </a:spcBef>
              <a:spcAft>
                <a:spcPts val="0"/>
              </a:spcAft>
              <a:buNone/>
              <a:defRPr sz="1200">
                <a:solidFill>
                  <a:srgbClr val="8D8D8F"/>
                </a:solidFill>
                <a:latin typeface="Calibri"/>
                <a:ea typeface="Calibri"/>
                <a:cs typeface="Calibri"/>
                <a:sym typeface="Calibri"/>
              </a:defRPr>
            </a:lvl8pPr>
            <a:lvl9pPr marL="0" lvl="8" indent="0" algn="r">
              <a:spcBef>
                <a:spcPts val="0"/>
              </a:spcBef>
              <a:spcAft>
                <a:spcPts val="0"/>
              </a:spcAft>
              <a:buNone/>
              <a:defRPr sz="1200">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3"/>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3"/>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B8B8D"/>
              </a:buClr>
              <a:buSzPts val="3200"/>
              <a:buNone/>
              <a:defRPr>
                <a:solidFill>
                  <a:srgbClr val="8B8B8D"/>
                </a:solidFill>
              </a:defRPr>
            </a:lvl1pPr>
            <a:lvl2pPr lvl="1" algn="ctr">
              <a:spcBef>
                <a:spcPts val="560"/>
              </a:spcBef>
              <a:spcAft>
                <a:spcPts val="0"/>
              </a:spcAft>
              <a:buClr>
                <a:srgbClr val="8B8B8D"/>
              </a:buClr>
              <a:buSzPts val="2800"/>
              <a:buNone/>
              <a:defRPr>
                <a:solidFill>
                  <a:srgbClr val="8B8B8D"/>
                </a:solidFill>
              </a:defRPr>
            </a:lvl2pPr>
            <a:lvl3pPr lvl="2" algn="ctr">
              <a:spcBef>
                <a:spcPts val="480"/>
              </a:spcBef>
              <a:spcAft>
                <a:spcPts val="0"/>
              </a:spcAft>
              <a:buClr>
                <a:srgbClr val="8B8B8D"/>
              </a:buClr>
              <a:buSzPts val="2400"/>
              <a:buNone/>
              <a:defRPr>
                <a:solidFill>
                  <a:srgbClr val="8B8B8D"/>
                </a:solidFill>
              </a:defRPr>
            </a:lvl3pPr>
            <a:lvl4pPr lvl="3" algn="ctr">
              <a:spcBef>
                <a:spcPts val="400"/>
              </a:spcBef>
              <a:spcAft>
                <a:spcPts val="0"/>
              </a:spcAft>
              <a:buClr>
                <a:srgbClr val="8B8B8D"/>
              </a:buClr>
              <a:buSzPts val="2000"/>
              <a:buNone/>
              <a:defRPr>
                <a:solidFill>
                  <a:srgbClr val="8B8B8D"/>
                </a:solidFill>
              </a:defRPr>
            </a:lvl4pPr>
            <a:lvl5pPr lvl="4" algn="ctr">
              <a:spcBef>
                <a:spcPts val="400"/>
              </a:spcBef>
              <a:spcAft>
                <a:spcPts val="0"/>
              </a:spcAft>
              <a:buClr>
                <a:srgbClr val="8B8B8D"/>
              </a:buClr>
              <a:buSzPts val="2000"/>
              <a:buNone/>
              <a:defRPr>
                <a:solidFill>
                  <a:srgbClr val="8B8B8D"/>
                </a:solidFill>
              </a:defRPr>
            </a:lvl5pPr>
            <a:lvl6pPr lvl="5" algn="ctr">
              <a:spcBef>
                <a:spcPts val="400"/>
              </a:spcBef>
              <a:spcAft>
                <a:spcPts val="0"/>
              </a:spcAft>
              <a:buClr>
                <a:srgbClr val="8B8B8D"/>
              </a:buClr>
              <a:buSzPts val="2000"/>
              <a:buNone/>
              <a:defRPr>
                <a:solidFill>
                  <a:srgbClr val="8B8B8D"/>
                </a:solidFill>
              </a:defRPr>
            </a:lvl6pPr>
            <a:lvl7pPr lvl="6" algn="ctr">
              <a:spcBef>
                <a:spcPts val="400"/>
              </a:spcBef>
              <a:spcAft>
                <a:spcPts val="0"/>
              </a:spcAft>
              <a:buClr>
                <a:srgbClr val="8B8B8D"/>
              </a:buClr>
              <a:buSzPts val="2000"/>
              <a:buNone/>
              <a:defRPr>
                <a:solidFill>
                  <a:srgbClr val="8B8B8D"/>
                </a:solidFill>
              </a:defRPr>
            </a:lvl7pPr>
            <a:lvl8pPr lvl="7" algn="ctr">
              <a:spcBef>
                <a:spcPts val="400"/>
              </a:spcBef>
              <a:spcAft>
                <a:spcPts val="0"/>
              </a:spcAft>
              <a:buClr>
                <a:srgbClr val="8B8B8D"/>
              </a:buClr>
              <a:buSzPts val="2000"/>
              <a:buNone/>
              <a:defRPr>
                <a:solidFill>
                  <a:srgbClr val="8B8B8D"/>
                </a:solidFill>
              </a:defRPr>
            </a:lvl8pPr>
            <a:lvl9pPr lvl="8" algn="ctr">
              <a:spcBef>
                <a:spcPts val="400"/>
              </a:spcBef>
              <a:spcAft>
                <a:spcPts val="0"/>
              </a:spcAft>
              <a:buClr>
                <a:srgbClr val="8B8B8D"/>
              </a:buClr>
              <a:buSzPts val="2000"/>
              <a:buNone/>
              <a:defRPr>
                <a:solidFill>
                  <a:srgbClr val="8B8B8D"/>
                </a:solidFill>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D8D8F"/>
                </a:solidFill>
                <a:latin typeface="Calibri"/>
                <a:ea typeface="Calibri"/>
                <a:cs typeface="Calibri"/>
                <a:sym typeface="Calibri"/>
              </a:defRPr>
            </a:lvl1pPr>
            <a:lvl2pPr marL="0" lvl="1" indent="0" algn="r">
              <a:spcBef>
                <a:spcPts val="0"/>
              </a:spcBef>
              <a:spcAft>
                <a:spcPts val="0"/>
              </a:spcAft>
              <a:buNone/>
              <a:defRPr sz="1200">
                <a:solidFill>
                  <a:srgbClr val="8D8D8F"/>
                </a:solidFill>
                <a:latin typeface="Calibri"/>
                <a:ea typeface="Calibri"/>
                <a:cs typeface="Calibri"/>
                <a:sym typeface="Calibri"/>
              </a:defRPr>
            </a:lvl2pPr>
            <a:lvl3pPr marL="0" lvl="2" indent="0" algn="r">
              <a:spcBef>
                <a:spcPts val="0"/>
              </a:spcBef>
              <a:spcAft>
                <a:spcPts val="0"/>
              </a:spcAft>
              <a:buNone/>
              <a:defRPr sz="1200">
                <a:solidFill>
                  <a:srgbClr val="8D8D8F"/>
                </a:solidFill>
                <a:latin typeface="Calibri"/>
                <a:ea typeface="Calibri"/>
                <a:cs typeface="Calibri"/>
                <a:sym typeface="Calibri"/>
              </a:defRPr>
            </a:lvl3pPr>
            <a:lvl4pPr marL="0" lvl="3" indent="0" algn="r">
              <a:spcBef>
                <a:spcPts val="0"/>
              </a:spcBef>
              <a:spcAft>
                <a:spcPts val="0"/>
              </a:spcAft>
              <a:buNone/>
              <a:defRPr sz="1200">
                <a:solidFill>
                  <a:srgbClr val="8D8D8F"/>
                </a:solidFill>
                <a:latin typeface="Calibri"/>
                <a:ea typeface="Calibri"/>
                <a:cs typeface="Calibri"/>
                <a:sym typeface="Calibri"/>
              </a:defRPr>
            </a:lvl4pPr>
            <a:lvl5pPr marL="0" lvl="4" indent="0" algn="r">
              <a:spcBef>
                <a:spcPts val="0"/>
              </a:spcBef>
              <a:spcAft>
                <a:spcPts val="0"/>
              </a:spcAft>
              <a:buNone/>
              <a:defRPr sz="1200">
                <a:solidFill>
                  <a:srgbClr val="8D8D8F"/>
                </a:solidFill>
                <a:latin typeface="Calibri"/>
                <a:ea typeface="Calibri"/>
                <a:cs typeface="Calibri"/>
                <a:sym typeface="Calibri"/>
              </a:defRPr>
            </a:lvl5pPr>
            <a:lvl6pPr marL="0" lvl="5" indent="0" algn="r">
              <a:spcBef>
                <a:spcPts val="0"/>
              </a:spcBef>
              <a:spcAft>
                <a:spcPts val="0"/>
              </a:spcAft>
              <a:buNone/>
              <a:defRPr sz="1200">
                <a:solidFill>
                  <a:srgbClr val="8D8D8F"/>
                </a:solidFill>
                <a:latin typeface="Calibri"/>
                <a:ea typeface="Calibri"/>
                <a:cs typeface="Calibri"/>
                <a:sym typeface="Calibri"/>
              </a:defRPr>
            </a:lvl6pPr>
            <a:lvl7pPr marL="0" lvl="6" indent="0" algn="r">
              <a:spcBef>
                <a:spcPts val="0"/>
              </a:spcBef>
              <a:spcAft>
                <a:spcPts val="0"/>
              </a:spcAft>
              <a:buNone/>
              <a:defRPr sz="1200">
                <a:solidFill>
                  <a:srgbClr val="8D8D8F"/>
                </a:solidFill>
                <a:latin typeface="Calibri"/>
                <a:ea typeface="Calibri"/>
                <a:cs typeface="Calibri"/>
                <a:sym typeface="Calibri"/>
              </a:defRPr>
            </a:lvl7pPr>
            <a:lvl8pPr marL="0" lvl="7" indent="0" algn="r">
              <a:spcBef>
                <a:spcPts val="0"/>
              </a:spcBef>
              <a:spcAft>
                <a:spcPts val="0"/>
              </a:spcAft>
              <a:buNone/>
              <a:defRPr sz="1200">
                <a:solidFill>
                  <a:srgbClr val="8D8D8F"/>
                </a:solidFill>
                <a:latin typeface="Calibri"/>
                <a:ea typeface="Calibri"/>
                <a:cs typeface="Calibri"/>
                <a:sym typeface="Calibri"/>
              </a:defRPr>
            </a:lvl8pPr>
            <a:lvl9pPr marL="0" lvl="8" indent="0" algn="r">
              <a:spcBef>
                <a:spcPts val="0"/>
              </a:spcBef>
              <a:spcAft>
                <a:spcPts val="0"/>
              </a:spcAft>
              <a:buNone/>
              <a:defRPr sz="1200">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0" name="Google Shape;30;p4"/>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1" name="Google Shape;31;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D8D8F"/>
                </a:solidFill>
                <a:latin typeface="Calibri"/>
                <a:ea typeface="Calibri"/>
                <a:cs typeface="Calibri"/>
                <a:sym typeface="Calibri"/>
              </a:defRPr>
            </a:lvl1pPr>
            <a:lvl2pPr marL="0" lvl="1" indent="0" algn="r">
              <a:spcBef>
                <a:spcPts val="0"/>
              </a:spcBef>
              <a:spcAft>
                <a:spcPts val="0"/>
              </a:spcAft>
              <a:buNone/>
              <a:defRPr sz="1200">
                <a:solidFill>
                  <a:srgbClr val="8D8D8F"/>
                </a:solidFill>
                <a:latin typeface="Calibri"/>
                <a:ea typeface="Calibri"/>
                <a:cs typeface="Calibri"/>
                <a:sym typeface="Calibri"/>
              </a:defRPr>
            </a:lvl2pPr>
            <a:lvl3pPr marL="0" lvl="2" indent="0" algn="r">
              <a:spcBef>
                <a:spcPts val="0"/>
              </a:spcBef>
              <a:spcAft>
                <a:spcPts val="0"/>
              </a:spcAft>
              <a:buNone/>
              <a:defRPr sz="1200">
                <a:solidFill>
                  <a:srgbClr val="8D8D8F"/>
                </a:solidFill>
                <a:latin typeface="Calibri"/>
                <a:ea typeface="Calibri"/>
                <a:cs typeface="Calibri"/>
                <a:sym typeface="Calibri"/>
              </a:defRPr>
            </a:lvl3pPr>
            <a:lvl4pPr marL="0" lvl="3" indent="0" algn="r">
              <a:spcBef>
                <a:spcPts val="0"/>
              </a:spcBef>
              <a:spcAft>
                <a:spcPts val="0"/>
              </a:spcAft>
              <a:buNone/>
              <a:defRPr sz="1200">
                <a:solidFill>
                  <a:srgbClr val="8D8D8F"/>
                </a:solidFill>
                <a:latin typeface="Calibri"/>
                <a:ea typeface="Calibri"/>
                <a:cs typeface="Calibri"/>
                <a:sym typeface="Calibri"/>
              </a:defRPr>
            </a:lvl4pPr>
            <a:lvl5pPr marL="0" lvl="4" indent="0" algn="r">
              <a:spcBef>
                <a:spcPts val="0"/>
              </a:spcBef>
              <a:spcAft>
                <a:spcPts val="0"/>
              </a:spcAft>
              <a:buNone/>
              <a:defRPr sz="1200">
                <a:solidFill>
                  <a:srgbClr val="8D8D8F"/>
                </a:solidFill>
                <a:latin typeface="Calibri"/>
                <a:ea typeface="Calibri"/>
                <a:cs typeface="Calibri"/>
                <a:sym typeface="Calibri"/>
              </a:defRPr>
            </a:lvl5pPr>
            <a:lvl6pPr marL="0" lvl="5" indent="0" algn="r">
              <a:spcBef>
                <a:spcPts val="0"/>
              </a:spcBef>
              <a:spcAft>
                <a:spcPts val="0"/>
              </a:spcAft>
              <a:buNone/>
              <a:defRPr sz="1200">
                <a:solidFill>
                  <a:srgbClr val="8D8D8F"/>
                </a:solidFill>
                <a:latin typeface="Calibri"/>
                <a:ea typeface="Calibri"/>
                <a:cs typeface="Calibri"/>
                <a:sym typeface="Calibri"/>
              </a:defRPr>
            </a:lvl6pPr>
            <a:lvl7pPr marL="0" lvl="6" indent="0" algn="r">
              <a:spcBef>
                <a:spcPts val="0"/>
              </a:spcBef>
              <a:spcAft>
                <a:spcPts val="0"/>
              </a:spcAft>
              <a:buNone/>
              <a:defRPr sz="1200">
                <a:solidFill>
                  <a:srgbClr val="8D8D8F"/>
                </a:solidFill>
                <a:latin typeface="Calibri"/>
                <a:ea typeface="Calibri"/>
                <a:cs typeface="Calibri"/>
                <a:sym typeface="Calibri"/>
              </a:defRPr>
            </a:lvl7pPr>
            <a:lvl8pPr marL="0" lvl="7" indent="0" algn="r">
              <a:spcBef>
                <a:spcPts val="0"/>
              </a:spcBef>
              <a:spcAft>
                <a:spcPts val="0"/>
              </a:spcAft>
              <a:buNone/>
              <a:defRPr sz="1200">
                <a:solidFill>
                  <a:srgbClr val="8D8D8F"/>
                </a:solidFill>
                <a:latin typeface="Calibri"/>
                <a:ea typeface="Calibri"/>
                <a:cs typeface="Calibri"/>
                <a:sym typeface="Calibri"/>
              </a:defRPr>
            </a:lvl8pPr>
            <a:lvl9pPr marL="0" lvl="8" indent="0" algn="r">
              <a:spcBef>
                <a:spcPts val="0"/>
              </a:spcBef>
              <a:spcAft>
                <a:spcPts val="0"/>
              </a:spcAft>
              <a:buNone/>
              <a:defRPr sz="1200">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4"/>
        <p:cNvGrpSpPr/>
        <p:nvPr/>
      </p:nvGrpSpPr>
      <p:grpSpPr>
        <a:xfrm>
          <a:off x="0" y="0"/>
          <a:ext cx="0" cy="0"/>
          <a:chOff x="0" y="0"/>
          <a:chExt cx="0" cy="0"/>
        </a:xfrm>
      </p:grpSpPr>
      <p:sp>
        <p:nvSpPr>
          <p:cNvPr id="35" name="Google Shape;35;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6" name="Google Shape;36;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D8D8F"/>
                </a:solidFill>
                <a:latin typeface="Calibri"/>
                <a:ea typeface="Calibri"/>
                <a:cs typeface="Calibri"/>
                <a:sym typeface="Calibri"/>
              </a:defRPr>
            </a:lvl1pPr>
            <a:lvl2pPr marL="0" lvl="1" indent="0" algn="r">
              <a:spcBef>
                <a:spcPts val="0"/>
              </a:spcBef>
              <a:spcAft>
                <a:spcPts val="0"/>
              </a:spcAft>
              <a:buNone/>
              <a:defRPr sz="1200">
                <a:solidFill>
                  <a:srgbClr val="8D8D8F"/>
                </a:solidFill>
                <a:latin typeface="Calibri"/>
                <a:ea typeface="Calibri"/>
                <a:cs typeface="Calibri"/>
                <a:sym typeface="Calibri"/>
              </a:defRPr>
            </a:lvl2pPr>
            <a:lvl3pPr marL="0" lvl="2" indent="0" algn="r">
              <a:spcBef>
                <a:spcPts val="0"/>
              </a:spcBef>
              <a:spcAft>
                <a:spcPts val="0"/>
              </a:spcAft>
              <a:buNone/>
              <a:defRPr sz="1200">
                <a:solidFill>
                  <a:srgbClr val="8D8D8F"/>
                </a:solidFill>
                <a:latin typeface="Calibri"/>
                <a:ea typeface="Calibri"/>
                <a:cs typeface="Calibri"/>
                <a:sym typeface="Calibri"/>
              </a:defRPr>
            </a:lvl3pPr>
            <a:lvl4pPr marL="0" lvl="3" indent="0" algn="r">
              <a:spcBef>
                <a:spcPts val="0"/>
              </a:spcBef>
              <a:spcAft>
                <a:spcPts val="0"/>
              </a:spcAft>
              <a:buNone/>
              <a:defRPr sz="1200">
                <a:solidFill>
                  <a:srgbClr val="8D8D8F"/>
                </a:solidFill>
                <a:latin typeface="Calibri"/>
                <a:ea typeface="Calibri"/>
                <a:cs typeface="Calibri"/>
                <a:sym typeface="Calibri"/>
              </a:defRPr>
            </a:lvl4pPr>
            <a:lvl5pPr marL="0" lvl="4" indent="0" algn="r">
              <a:spcBef>
                <a:spcPts val="0"/>
              </a:spcBef>
              <a:spcAft>
                <a:spcPts val="0"/>
              </a:spcAft>
              <a:buNone/>
              <a:defRPr sz="1200">
                <a:solidFill>
                  <a:srgbClr val="8D8D8F"/>
                </a:solidFill>
                <a:latin typeface="Calibri"/>
                <a:ea typeface="Calibri"/>
                <a:cs typeface="Calibri"/>
                <a:sym typeface="Calibri"/>
              </a:defRPr>
            </a:lvl5pPr>
            <a:lvl6pPr marL="0" lvl="5" indent="0" algn="r">
              <a:spcBef>
                <a:spcPts val="0"/>
              </a:spcBef>
              <a:spcAft>
                <a:spcPts val="0"/>
              </a:spcAft>
              <a:buNone/>
              <a:defRPr sz="1200">
                <a:solidFill>
                  <a:srgbClr val="8D8D8F"/>
                </a:solidFill>
                <a:latin typeface="Calibri"/>
                <a:ea typeface="Calibri"/>
                <a:cs typeface="Calibri"/>
                <a:sym typeface="Calibri"/>
              </a:defRPr>
            </a:lvl6pPr>
            <a:lvl7pPr marL="0" lvl="6" indent="0" algn="r">
              <a:spcBef>
                <a:spcPts val="0"/>
              </a:spcBef>
              <a:spcAft>
                <a:spcPts val="0"/>
              </a:spcAft>
              <a:buNone/>
              <a:defRPr sz="1200">
                <a:solidFill>
                  <a:srgbClr val="8D8D8F"/>
                </a:solidFill>
                <a:latin typeface="Calibri"/>
                <a:ea typeface="Calibri"/>
                <a:cs typeface="Calibri"/>
                <a:sym typeface="Calibri"/>
              </a:defRPr>
            </a:lvl7pPr>
            <a:lvl8pPr marL="0" lvl="7" indent="0" algn="r">
              <a:spcBef>
                <a:spcPts val="0"/>
              </a:spcBef>
              <a:spcAft>
                <a:spcPts val="0"/>
              </a:spcAft>
              <a:buNone/>
              <a:defRPr sz="1200">
                <a:solidFill>
                  <a:srgbClr val="8D8D8F"/>
                </a:solidFill>
                <a:latin typeface="Calibri"/>
                <a:ea typeface="Calibri"/>
                <a:cs typeface="Calibri"/>
                <a:sym typeface="Calibri"/>
              </a:defRPr>
            </a:lvl8pPr>
            <a:lvl9pPr marL="0" lvl="8" indent="0" algn="r">
              <a:spcBef>
                <a:spcPts val="0"/>
              </a:spcBef>
              <a:spcAft>
                <a:spcPts val="0"/>
              </a:spcAft>
              <a:buNone/>
              <a:defRPr sz="1200">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9"/>
        <p:cNvGrpSpPr/>
        <p:nvPr/>
      </p:nvGrpSpPr>
      <p:grpSpPr>
        <a:xfrm>
          <a:off x="0" y="0"/>
          <a:ext cx="0" cy="0"/>
          <a:chOff x="0" y="0"/>
          <a:chExt cx="0" cy="0"/>
        </a:xfrm>
      </p:grpSpPr>
      <p:sp>
        <p:nvSpPr>
          <p:cNvPr id="40" name="Google Shape;40;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D8D8F"/>
                </a:solidFill>
                <a:latin typeface="Calibri"/>
                <a:ea typeface="Calibri"/>
                <a:cs typeface="Calibri"/>
                <a:sym typeface="Calibri"/>
              </a:defRPr>
            </a:lvl1pPr>
            <a:lvl2pPr marL="0" lvl="1" indent="0" algn="r">
              <a:spcBef>
                <a:spcPts val="0"/>
              </a:spcBef>
              <a:spcAft>
                <a:spcPts val="0"/>
              </a:spcAft>
              <a:buNone/>
              <a:defRPr sz="1200">
                <a:solidFill>
                  <a:srgbClr val="8D8D8F"/>
                </a:solidFill>
                <a:latin typeface="Calibri"/>
                <a:ea typeface="Calibri"/>
                <a:cs typeface="Calibri"/>
                <a:sym typeface="Calibri"/>
              </a:defRPr>
            </a:lvl2pPr>
            <a:lvl3pPr marL="0" lvl="2" indent="0" algn="r">
              <a:spcBef>
                <a:spcPts val="0"/>
              </a:spcBef>
              <a:spcAft>
                <a:spcPts val="0"/>
              </a:spcAft>
              <a:buNone/>
              <a:defRPr sz="1200">
                <a:solidFill>
                  <a:srgbClr val="8D8D8F"/>
                </a:solidFill>
                <a:latin typeface="Calibri"/>
                <a:ea typeface="Calibri"/>
                <a:cs typeface="Calibri"/>
                <a:sym typeface="Calibri"/>
              </a:defRPr>
            </a:lvl3pPr>
            <a:lvl4pPr marL="0" lvl="3" indent="0" algn="r">
              <a:spcBef>
                <a:spcPts val="0"/>
              </a:spcBef>
              <a:spcAft>
                <a:spcPts val="0"/>
              </a:spcAft>
              <a:buNone/>
              <a:defRPr sz="1200">
                <a:solidFill>
                  <a:srgbClr val="8D8D8F"/>
                </a:solidFill>
                <a:latin typeface="Calibri"/>
                <a:ea typeface="Calibri"/>
                <a:cs typeface="Calibri"/>
                <a:sym typeface="Calibri"/>
              </a:defRPr>
            </a:lvl4pPr>
            <a:lvl5pPr marL="0" lvl="4" indent="0" algn="r">
              <a:spcBef>
                <a:spcPts val="0"/>
              </a:spcBef>
              <a:spcAft>
                <a:spcPts val="0"/>
              </a:spcAft>
              <a:buNone/>
              <a:defRPr sz="1200">
                <a:solidFill>
                  <a:srgbClr val="8D8D8F"/>
                </a:solidFill>
                <a:latin typeface="Calibri"/>
                <a:ea typeface="Calibri"/>
                <a:cs typeface="Calibri"/>
                <a:sym typeface="Calibri"/>
              </a:defRPr>
            </a:lvl5pPr>
            <a:lvl6pPr marL="0" lvl="5" indent="0" algn="r">
              <a:spcBef>
                <a:spcPts val="0"/>
              </a:spcBef>
              <a:spcAft>
                <a:spcPts val="0"/>
              </a:spcAft>
              <a:buNone/>
              <a:defRPr sz="1200">
                <a:solidFill>
                  <a:srgbClr val="8D8D8F"/>
                </a:solidFill>
                <a:latin typeface="Calibri"/>
                <a:ea typeface="Calibri"/>
                <a:cs typeface="Calibri"/>
                <a:sym typeface="Calibri"/>
              </a:defRPr>
            </a:lvl6pPr>
            <a:lvl7pPr marL="0" lvl="6" indent="0" algn="r">
              <a:spcBef>
                <a:spcPts val="0"/>
              </a:spcBef>
              <a:spcAft>
                <a:spcPts val="0"/>
              </a:spcAft>
              <a:buNone/>
              <a:defRPr sz="1200">
                <a:solidFill>
                  <a:srgbClr val="8D8D8F"/>
                </a:solidFill>
                <a:latin typeface="Calibri"/>
                <a:ea typeface="Calibri"/>
                <a:cs typeface="Calibri"/>
                <a:sym typeface="Calibri"/>
              </a:defRPr>
            </a:lvl7pPr>
            <a:lvl8pPr marL="0" lvl="7" indent="0" algn="r">
              <a:spcBef>
                <a:spcPts val="0"/>
              </a:spcBef>
              <a:spcAft>
                <a:spcPts val="0"/>
              </a:spcAft>
              <a:buNone/>
              <a:defRPr sz="1200">
                <a:solidFill>
                  <a:srgbClr val="8D8D8F"/>
                </a:solidFill>
                <a:latin typeface="Calibri"/>
                <a:ea typeface="Calibri"/>
                <a:cs typeface="Calibri"/>
                <a:sym typeface="Calibri"/>
              </a:defRPr>
            </a:lvl8pPr>
            <a:lvl9pPr marL="0" lvl="8" indent="0" algn="r">
              <a:spcBef>
                <a:spcPts val="0"/>
              </a:spcBef>
              <a:spcAft>
                <a:spcPts val="0"/>
              </a:spcAft>
              <a:buNone/>
              <a:defRPr sz="1200">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3"/>
        <p:cNvGrpSpPr/>
        <p:nvPr/>
      </p:nvGrpSpPr>
      <p:grpSpPr>
        <a:xfrm>
          <a:off x="0" y="0"/>
          <a:ext cx="0" cy="0"/>
          <a:chOff x="0" y="0"/>
          <a:chExt cx="0" cy="0"/>
        </a:xfrm>
      </p:grpSpPr>
      <p:sp>
        <p:nvSpPr>
          <p:cNvPr id="44" name="Google Shape;44;p7"/>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5" name="Google Shape;45;p7"/>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B8B8D"/>
              </a:buClr>
              <a:buSzPts val="2000"/>
              <a:buNone/>
              <a:defRPr sz="2000">
                <a:solidFill>
                  <a:srgbClr val="8B8B8D"/>
                </a:solidFill>
              </a:defRPr>
            </a:lvl1pPr>
            <a:lvl2pPr marL="914400" lvl="1" indent="-228600" algn="l">
              <a:spcBef>
                <a:spcPts val="360"/>
              </a:spcBef>
              <a:spcAft>
                <a:spcPts val="0"/>
              </a:spcAft>
              <a:buClr>
                <a:srgbClr val="8B8B8D"/>
              </a:buClr>
              <a:buSzPts val="1800"/>
              <a:buNone/>
              <a:defRPr sz="1800">
                <a:solidFill>
                  <a:srgbClr val="8B8B8D"/>
                </a:solidFill>
              </a:defRPr>
            </a:lvl2pPr>
            <a:lvl3pPr marL="1371600" lvl="2" indent="-228600" algn="l">
              <a:spcBef>
                <a:spcPts val="320"/>
              </a:spcBef>
              <a:spcAft>
                <a:spcPts val="0"/>
              </a:spcAft>
              <a:buClr>
                <a:srgbClr val="8B8B8D"/>
              </a:buClr>
              <a:buSzPts val="1600"/>
              <a:buNone/>
              <a:defRPr sz="1600">
                <a:solidFill>
                  <a:srgbClr val="8B8B8D"/>
                </a:solidFill>
              </a:defRPr>
            </a:lvl3pPr>
            <a:lvl4pPr marL="1828800" lvl="3" indent="-228600" algn="l">
              <a:spcBef>
                <a:spcPts val="280"/>
              </a:spcBef>
              <a:spcAft>
                <a:spcPts val="0"/>
              </a:spcAft>
              <a:buClr>
                <a:srgbClr val="8B8B8D"/>
              </a:buClr>
              <a:buSzPts val="1400"/>
              <a:buNone/>
              <a:defRPr sz="1400">
                <a:solidFill>
                  <a:srgbClr val="8B8B8D"/>
                </a:solidFill>
              </a:defRPr>
            </a:lvl4pPr>
            <a:lvl5pPr marL="2286000" lvl="4" indent="-228600" algn="l">
              <a:spcBef>
                <a:spcPts val="280"/>
              </a:spcBef>
              <a:spcAft>
                <a:spcPts val="0"/>
              </a:spcAft>
              <a:buClr>
                <a:srgbClr val="8B8B8D"/>
              </a:buClr>
              <a:buSzPts val="1400"/>
              <a:buNone/>
              <a:defRPr sz="1400">
                <a:solidFill>
                  <a:srgbClr val="8B8B8D"/>
                </a:solidFill>
              </a:defRPr>
            </a:lvl5pPr>
            <a:lvl6pPr marL="2743200" lvl="5" indent="-228600" algn="l">
              <a:spcBef>
                <a:spcPts val="280"/>
              </a:spcBef>
              <a:spcAft>
                <a:spcPts val="0"/>
              </a:spcAft>
              <a:buClr>
                <a:srgbClr val="8B8B8D"/>
              </a:buClr>
              <a:buSzPts val="1400"/>
              <a:buNone/>
              <a:defRPr sz="1400">
                <a:solidFill>
                  <a:srgbClr val="8B8B8D"/>
                </a:solidFill>
              </a:defRPr>
            </a:lvl6pPr>
            <a:lvl7pPr marL="3200400" lvl="6" indent="-228600" algn="l">
              <a:spcBef>
                <a:spcPts val="280"/>
              </a:spcBef>
              <a:spcAft>
                <a:spcPts val="0"/>
              </a:spcAft>
              <a:buClr>
                <a:srgbClr val="8B8B8D"/>
              </a:buClr>
              <a:buSzPts val="1400"/>
              <a:buNone/>
              <a:defRPr sz="1400">
                <a:solidFill>
                  <a:srgbClr val="8B8B8D"/>
                </a:solidFill>
              </a:defRPr>
            </a:lvl7pPr>
            <a:lvl8pPr marL="3657600" lvl="7" indent="-228600" algn="l">
              <a:spcBef>
                <a:spcPts val="280"/>
              </a:spcBef>
              <a:spcAft>
                <a:spcPts val="0"/>
              </a:spcAft>
              <a:buClr>
                <a:srgbClr val="8B8B8D"/>
              </a:buClr>
              <a:buSzPts val="1400"/>
              <a:buNone/>
              <a:defRPr sz="1400">
                <a:solidFill>
                  <a:srgbClr val="8B8B8D"/>
                </a:solidFill>
              </a:defRPr>
            </a:lvl8pPr>
            <a:lvl9pPr marL="4114800" lvl="8" indent="-228600" algn="l">
              <a:spcBef>
                <a:spcPts val="280"/>
              </a:spcBef>
              <a:spcAft>
                <a:spcPts val="0"/>
              </a:spcAft>
              <a:buClr>
                <a:srgbClr val="8B8B8D"/>
              </a:buClr>
              <a:buSzPts val="1400"/>
              <a:buNone/>
              <a:defRPr sz="1400">
                <a:solidFill>
                  <a:srgbClr val="8B8B8D"/>
                </a:solidFill>
              </a:defRPr>
            </a:lvl9pPr>
          </a:lstStyle>
          <a:p>
            <a:endParaRPr/>
          </a:p>
        </p:txBody>
      </p:sp>
      <p:sp>
        <p:nvSpPr>
          <p:cNvPr id="46" name="Google Shape;46;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D8D8F"/>
                </a:solidFill>
                <a:latin typeface="Calibri"/>
                <a:ea typeface="Calibri"/>
                <a:cs typeface="Calibri"/>
                <a:sym typeface="Calibri"/>
              </a:defRPr>
            </a:lvl1pPr>
            <a:lvl2pPr marL="0" lvl="1" indent="0" algn="r">
              <a:spcBef>
                <a:spcPts val="0"/>
              </a:spcBef>
              <a:spcAft>
                <a:spcPts val="0"/>
              </a:spcAft>
              <a:buNone/>
              <a:defRPr sz="1200">
                <a:solidFill>
                  <a:srgbClr val="8D8D8F"/>
                </a:solidFill>
                <a:latin typeface="Calibri"/>
                <a:ea typeface="Calibri"/>
                <a:cs typeface="Calibri"/>
                <a:sym typeface="Calibri"/>
              </a:defRPr>
            </a:lvl2pPr>
            <a:lvl3pPr marL="0" lvl="2" indent="0" algn="r">
              <a:spcBef>
                <a:spcPts val="0"/>
              </a:spcBef>
              <a:spcAft>
                <a:spcPts val="0"/>
              </a:spcAft>
              <a:buNone/>
              <a:defRPr sz="1200">
                <a:solidFill>
                  <a:srgbClr val="8D8D8F"/>
                </a:solidFill>
                <a:latin typeface="Calibri"/>
                <a:ea typeface="Calibri"/>
                <a:cs typeface="Calibri"/>
                <a:sym typeface="Calibri"/>
              </a:defRPr>
            </a:lvl3pPr>
            <a:lvl4pPr marL="0" lvl="3" indent="0" algn="r">
              <a:spcBef>
                <a:spcPts val="0"/>
              </a:spcBef>
              <a:spcAft>
                <a:spcPts val="0"/>
              </a:spcAft>
              <a:buNone/>
              <a:defRPr sz="1200">
                <a:solidFill>
                  <a:srgbClr val="8D8D8F"/>
                </a:solidFill>
                <a:latin typeface="Calibri"/>
                <a:ea typeface="Calibri"/>
                <a:cs typeface="Calibri"/>
                <a:sym typeface="Calibri"/>
              </a:defRPr>
            </a:lvl4pPr>
            <a:lvl5pPr marL="0" lvl="4" indent="0" algn="r">
              <a:spcBef>
                <a:spcPts val="0"/>
              </a:spcBef>
              <a:spcAft>
                <a:spcPts val="0"/>
              </a:spcAft>
              <a:buNone/>
              <a:defRPr sz="1200">
                <a:solidFill>
                  <a:srgbClr val="8D8D8F"/>
                </a:solidFill>
                <a:latin typeface="Calibri"/>
                <a:ea typeface="Calibri"/>
                <a:cs typeface="Calibri"/>
                <a:sym typeface="Calibri"/>
              </a:defRPr>
            </a:lvl5pPr>
            <a:lvl6pPr marL="0" lvl="5" indent="0" algn="r">
              <a:spcBef>
                <a:spcPts val="0"/>
              </a:spcBef>
              <a:spcAft>
                <a:spcPts val="0"/>
              </a:spcAft>
              <a:buNone/>
              <a:defRPr sz="1200">
                <a:solidFill>
                  <a:srgbClr val="8D8D8F"/>
                </a:solidFill>
                <a:latin typeface="Calibri"/>
                <a:ea typeface="Calibri"/>
                <a:cs typeface="Calibri"/>
                <a:sym typeface="Calibri"/>
              </a:defRPr>
            </a:lvl6pPr>
            <a:lvl7pPr marL="0" lvl="6" indent="0" algn="r">
              <a:spcBef>
                <a:spcPts val="0"/>
              </a:spcBef>
              <a:spcAft>
                <a:spcPts val="0"/>
              </a:spcAft>
              <a:buNone/>
              <a:defRPr sz="1200">
                <a:solidFill>
                  <a:srgbClr val="8D8D8F"/>
                </a:solidFill>
                <a:latin typeface="Calibri"/>
                <a:ea typeface="Calibri"/>
                <a:cs typeface="Calibri"/>
                <a:sym typeface="Calibri"/>
              </a:defRPr>
            </a:lvl7pPr>
            <a:lvl8pPr marL="0" lvl="7" indent="0" algn="r">
              <a:spcBef>
                <a:spcPts val="0"/>
              </a:spcBef>
              <a:spcAft>
                <a:spcPts val="0"/>
              </a:spcAft>
              <a:buNone/>
              <a:defRPr sz="1200">
                <a:solidFill>
                  <a:srgbClr val="8D8D8F"/>
                </a:solidFill>
                <a:latin typeface="Calibri"/>
                <a:ea typeface="Calibri"/>
                <a:cs typeface="Calibri"/>
                <a:sym typeface="Calibri"/>
              </a:defRPr>
            </a:lvl8pPr>
            <a:lvl9pPr marL="0" lvl="8" indent="0" algn="r">
              <a:spcBef>
                <a:spcPts val="0"/>
              </a:spcBef>
              <a:spcAft>
                <a:spcPts val="0"/>
              </a:spcAft>
              <a:buNone/>
              <a:defRPr sz="1200">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1" name="Google Shape;51;p8"/>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2" name="Google Shape;52;p8"/>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3" name="Google Shape;53;p8"/>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4" name="Google Shape;54;p8"/>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5" name="Google Shape;55;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D8D8F"/>
                </a:solidFill>
                <a:latin typeface="Calibri"/>
                <a:ea typeface="Calibri"/>
                <a:cs typeface="Calibri"/>
                <a:sym typeface="Calibri"/>
              </a:defRPr>
            </a:lvl1pPr>
            <a:lvl2pPr marL="0" lvl="1" indent="0" algn="r">
              <a:spcBef>
                <a:spcPts val="0"/>
              </a:spcBef>
              <a:spcAft>
                <a:spcPts val="0"/>
              </a:spcAft>
              <a:buNone/>
              <a:defRPr sz="1200">
                <a:solidFill>
                  <a:srgbClr val="8D8D8F"/>
                </a:solidFill>
                <a:latin typeface="Calibri"/>
                <a:ea typeface="Calibri"/>
                <a:cs typeface="Calibri"/>
                <a:sym typeface="Calibri"/>
              </a:defRPr>
            </a:lvl2pPr>
            <a:lvl3pPr marL="0" lvl="2" indent="0" algn="r">
              <a:spcBef>
                <a:spcPts val="0"/>
              </a:spcBef>
              <a:spcAft>
                <a:spcPts val="0"/>
              </a:spcAft>
              <a:buNone/>
              <a:defRPr sz="1200">
                <a:solidFill>
                  <a:srgbClr val="8D8D8F"/>
                </a:solidFill>
                <a:latin typeface="Calibri"/>
                <a:ea typeface="Calibri"/>
                <a:cs typeface="Calibri"/>
                <a:sym typeface="Calibri"/>
              </a:defRPr>
            </a:lvl3pPr>
            <a:lvl4pPr marL="0" lvl="3" indent="0" algn="r">
              <a:spcBef>
                <a:spcPts val="0"/>
              </a:spcBef>
              <a:spcAft>
                <a:spcPts val="0"/>
              </a:spcAft>
              <a:buNone/>
              <a:defRPr sz="1200">
                <a:solidFill>
                  <a:srgbClr val="8D8D8F"/>
                </a:solidFill>
                <a:latin typeface="Calibri"/>
                <a:ea typeface="Calibri"/>
                <a:cs typeface="Calibri"/>
                <a:sym typeface="Calibri"/>
              </a:defRPr>
            </a:lvl4pPr>
            <a:lvl5pPr marL="0" lvl="4" indent="0" algn="r">
              <a:spcBef>
                <a:spcPts val="0"/>
              </a:spcBef>
              <a:spcAft>
                <a:spcPts val="0"/>
              </a:spcAft>
              <a:buNone/>
              <a:defRPr sz="1200">
                <a:solidFill>
                  <a:srgbClr val="8D8D8F"/>
                </a:solidFill>
                <a:latin typeface="Calibri"/>
                <a:ea typeface="Calibri"/>
                <a:cs typeface="Calibri"/>
                <a:sym typeface="Calibri"/>
              </a:defRPr>
            </a:lvl5pPr>
            <a:lvl6pPr marL="0" lvl="5" indent="0" algn="r">
              <a:spcBef>
                <a:spcPts val="0"/>
              </a:spcBef>
              <a:spcAft>
                <a:spcPts val="0"/>
              </a:spcAft>
              <a:buNone/>
              <a:defRPr sz="1200">
                <a:solidFill>
                  <a:srgbClr val="8D8D8F"/>
                </a:solidFill>
                <a:latin typeface="Calibri"/>
                <a:ea typeface="Calibri"/>
                <a:cs typeface="Calibri"/>
                <a:sym typeface="Calibri"/>
              </a:defRPr>
            </a:lvl6pPr>
            <a:lvl7pPr marL="0" lvl="6" indent="0" algn="r">
              <a:spcBef>
                <a:spcPts val="0"/>
              </a:spcBef>
              <a:spcAft>
                <a:spcPts val="0"/>
              </a:spcAft>
              <a:buNone/>
              <a:defRPr sz="1200">
                <a:solidFill>
                  <a:srgbClr val="8D8D8F"/>
                </a:solidFill>
                <a:latin typeface="Calibri"/>
                <a:ea typeface="Calibri"/>
                <a:cs typeface="Calibri"/>
                <a:sym typeface="Calibri"/>
              </a:defRPr>
            </a:lvl7pPr>
            <a:lvl8pPr marL="0" lvl="7" indent="0" algn="r">
              <a:spcBef>
                <a:spcPts val="0"/>
              </a:spcBef>
              <a:spcAft>
                <a:spcPts val="0"/>
              </a:spcAft>
              <a:buNone/>
              <a:defRPr sz="1200">
                <a:solidFill>
                  <a:srgbClr val="8D8D8F"/>
                </a:solidFill>
                <a:latin typeface="Calibri"/>
                <a:ea typeface="Calibri"/>
                <a:cs typeface="Calibri"/>
                <a:sym typeface="Calibri"/>
              </a:defRPr>
            </a:lvl8pPr>
            <a:lvl9pPr marL="0" lvl="8" indent="0" algn="r">
              <a:spcBef>
                <a:spcPts val="0"/>
              </a:spcBef>
              <a:spcAft>
                <a:spcPts val="0"/>
              </a:spcAft>
              <a:buNone/>
              <a:defRPr sz="1200">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D8D8F"/>
                </a:solidFill>
                <a:latin typeface="Calibri"/>
                <a:ea typeface="Calibri"/>
                <a:cs typeface="Calibri"/>
                <a:sym typeface="Calibri"/>
              </a:defRPr>
            </a:lvl1pPr>
            <a:lvl2pPr marL="0" lvl="1" indent="0" algn="r">
              <a:spcBef>
                <a:spcPts val="0"/>
              </a:spcBef>
              <a:spcAft>
                <a:spcPts val="0"/>
              </a:spcAft>
              <a:buNone/>
              <a:defRPr sz="1200">
                <a:solidFill>
                  <a:srgbClr val="8D8D8F"/>
                </a:solidFill>
                <a:latin typeface="Calibri"/>
                <a:ea typeface="Calibri"/>
                <a:cs typeface="Calibri"/>
                <a:sym typeface="Calibri"/>
              </a:defRPr>
            </a:lvl2pPr>
            <a:lvl3pPr marL="0" lvl="2" indent="0" algn="r">
              <a:spcBef>
                <a:spcPts val="0"/>
              </a:spcBef>
              <a:spcAft>
                <a:spcPts val="0"/>
              </a:spcAft>
              <a:buNone/>
              <a:defRPr sz="1200">
                <a:solidFill>
                  <a:srgbClr val="8D8D8F"/>
                </a:solidFill>
                <a:latin typeface="Calibri"/>
                <a:ea typeface="Calibri"/>
                <a:cs typeface="Calibri"/>
                <a:sym typeface="Calibri"/>
              </a:defRPr>
            </a:lvl3pPr>
            <a:lvl4pPr marL="0" lvl="3" indent="0" algn="r">
              <a:spcBef>
                <a:spcPts val="0"/>
              </a:spcBef>
              <a:spcAft>
                <a:spcPts val="0"/>
              </a:spcAft>
              <a:buNone/>
              <a:defRPr sz="1200">
                <a:solidFill>
                  <a:srgbClr val="8D8D8F"/>
                </a:solidFill>
                <a:latin typeface="Calibri"/>
                <a:ea typeface="Calibri"/>
                <a:cs typeface="Calibri"/>
                <a:sym typeface="Calibri"/>
              </a:defRPr>
            </a:lvl4pPr>
            <a:lvl5pPr marL="0" lvl="4" indent="0" algn="r">
              <a:spcBef>
                <a:spcPts val="0"/>
              </a:spcBef>
              <a:spcAft>
                <a:spcPts val="0"/>
              </a:spcAft>
              <a:buNone/>
              <a:defRPr sz="1200">
                <a:solidFill>
                  <a:srgbClr val="8D8D8F"/>
                </a:solidFill>
                <a:latin typeface="Calibri"/>
                <a:ea typeface="Calibri"/>
                <a:cs typeface="Calibri"/>
                <a:sym typeface="Calibri"/>
              </a:defRPr>
            </a:lvl5pPr>
            <a:lvl6pPr marL="0" lvl="5" indent="0" algn="r">
              <a:spcBef>
                <a:spcPts val="0"/>
              </a:spcBef>
              <a:spcAft>
                <a:spcPts val="0"/>
              </a:spcAft>
              <a:buNone/>
              <a:defRPr sz="1200">
                <a:solidFill>
                  <a:srgbClr val="8D8D8F"/>
                </a:solidFill>
                <a:latin typeface="Calibri"/>
                <a:ea typeface="Calibri"/>
                <a:cs typeface="Calibri"/>
                <a:sym typeface="Calibri"/>
              </a:defRPr>
            </a:lvl6pPr>
            <a:lvl7pPr marL="0" lvl="6" indent="0" algn="r">
              <a:spcBef>
                <a:spcPts val="0"/>
              </a:spcBef>
              <a:spcAft>
                <a:spcPts val="0"/>
              </a:spcAft>
              <a:buNone/>
              <a:defRPr sz="1200">
                <a:solidFill>
                  <a:srgbClr val="8D8D8F"/>
                </a:solidFill>
                <a:latin typeface="Calibri"/>
                <a:ea typeface="Calibri"/>
                <a:cs typeface="Calibri"/>
                <a:sym typeface="Calibri"/>
              </a:defRPr>
            </a:lvl7pPr>
            <a:lvl8pPr marL="0" lvl="7" indent="0" algn="r">
              <a:spcBef>
                <a:spcPts val="0"/>
              </a:spcBef>
              <a:spcAft>
                <a:spcPts val="0"/>
              </a:spcAft>
              <a:buNone/>
              <a:defRPr sz="1200">
                <a:solidFill>
                  <a:srgbClr val="8D8D8F"/>
                </a:solidFill>
                <a:latin typeface="Calibri"/>
                <a:ea typeface="Calibri"/>
                <a:cs typeface="Calibri"/>
                <a:sym typeface="Calibri"/>
              </a:defRPr>
            </a:lvl8pPr>
            <a:lvl9pPr marL="0" lvl="8" indent="0" algn="r">
              <a:spcBef>
                <a:spcPts val="0"/>
              </a:spcBef>
              <a:spcAft>
                <a:spcPts val="0"/>
              </a:spcAft>
              <a:buNone/>
              <a:defRPr sz="1200">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D8D8F"/>
                </a:solidFill>
                <a:latin typeface="Calibri"/>
                <a:ea typeface="Calibri"/>
                <a:cs typeface="Calibri"/>
                <a:sym typeface="Calibri"/>
              </a:defRPr>
            </a:lvl1pPr>
            <a:lvl2pPr marL="0" lvl="1" indent="0" algn="r">
              <a:spcBef>
                <a:spcPts val="0"/>
              </a:spcBef>
              <a:spcAft>
                <a:spcPts val="0"/>
              </a:spcAft>
              <a:buNone/>
              <a:defRPr sz="1200">
                <a:solidFill>
                  <a:srgbClr val="8D8D8F"/>
                </a:solidFill>
                <a:latin typeface="Calibri"/>
                <a:ea typeface="Calibri"/>
                <a:cs typeface="Calibri"/>
                <a:sym typeface="Calibri"/>
              </a:defRPr>
            </a:lvl2pPr>
            <a:lvl3pPr marL="0" lvl="2" indent="0" algn="r">
              <a:spcBef>
                <a:spcPts val="0"/>
              </a:spcBef>
              <a:spcAft>
                <a:spcPts val="0"/>
              </a:spcAft>
              <a:buNone/>
              <a:defRPr sz="1200">
                <a:solidFill>
                  <a:srgbClr val="8D8D8F"/>
                </a:solidFill>
                <a:latin typeface="Calibri"/>
                <a:ea typeface="Calibri"/>
                <a:cs typeface="Calibri"/>
                <a:sym typeface="Calibri"/>
              </a:defRPr>
            </a:lvl3pPr>
            <a:lvl4pPr marL="0" lvl="3" indent="0" algn="r">
              <a:spcBef>
                <a:spcPts val="0"/>
              </a:spcBef>
              <a:spcAft>
                <a:spcPts val="0"/>
              </a:spcAft>
              <a:buNone/>
              <a:defRPr sz="1200">
                <a:solidFill>
                  <a:srgbClr val="8D8D8F"/>
                </a:solidFill>
                <a:latin typeface="Calibri"/>
                <a:ea typeface="Calibri"/>
                <a:cs typeface="Calibri"/>
                <a:sym typeface="Calibri"/>
              </a:defRPr>
            </a:lvl4pPr>
            <a:lvl5pPr marL="0" lvl="4" indent="0" algn="r">
              <a:spcBef>
                <a:spcPts val="0"/>
              </a:spcBef>
              <a:spcAft>
                <a:spcPts val="0"/>
              </a:spcAft>
              <a:buNone/>
              <a:defRPr sz="1200">
                <a:solidFill>
                  <a:srgbClr val="8D8D8F"/>
                </a:solidFill>
                <a:latin typeface="Calibri"/>
                <a:ea typeface="Calibri"/>
                <a:cs typeface="Calibri"/>
                <a:sym typeface="Calibri"/>
              </a:defRPr>
            </a:lvl5pPr>
            <a:lvl6pPr marL="0" lvl="5" indent="0" algn="r">
              <a:spcBef>
                <a:spcPts val="0"/>
              </a:spcBef>
              <a:spcAft>
                <a:spcPts val="0"/>
              </a:spcAft>
              <a:buNone/>
              <a:defRPr sz="1200">
                <a:solidFill>
                  <a:srgbClr val="8D8D8F"/>
                </a:solidFill>
                <a:latin typeface="Calibri"/>
                <a:ea typeface="Calibri"/>
                <a:cs typeface="Calibri"/>
                <a:sym typeface="Calibri"/>
              </a:defRPr>
            </a:lvl6pPr>
            <a:lvl7pPr marL="0" lvl="6" indent="0" algn="r">
              <a:spcBef>
                <a:spcPts val="0"/>
              </a:spcBef>
              <a:spcAft>
                <a:spcPts val="0"/>
              </a:spcAft>
              <a:buNone/>
              <a:defRPr sz="1200">
                <a:solidFill>
                  <a:srgbClr val="8D8D8F"/>
                </a:solidFill>
                <a:latin typeface="Calibri"/>
                <a:ea typeface="Calibri"/>
                <a:cs typeface="Calibri"/>
                <a:sym typeface="Calibri"/>
              </a:defRPr>
            </a:lvl7pPr>
            <a:lvl8pPr marL="0" lvl="7" indent="0" algn="r">
              <a:spcBef>
                <a:spcPts val="0"/>
              </a:spcBef>
              <a:spcAft>
                <a:spcPts val="0"/>
              </a:spcAft>
              <a:buNone/>
              <a:defRPr sz="1200">
                <a:solidFill>
                  <a:srgbClr val="8D8D8F"/>
                </a:solidFill>
                <a:latin typeface="Calibri"/>
                <a:ea typeface="Calibri"/>
                <a:cs typeface="Calibri"/>
                <a:sym typeface="Calibri"/>
              </a:defRPr>
            </a:lvl8pPr>
            <a:lvl9pPr marL="0" lvl="8" indent="0" algn="r">
              <a:spcBef>
                <a:spcPts val="0"/>
              </a:spcBef>
              <a:spcAft>
                <a:spcPts val="0"/>
              </a:spcAft>
              <a:buNone/>
              <a:defRPr sz="1200">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D8D8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D8D8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D8D8F"/>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D8D8F"/>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D8D8F"/>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D8D8F"/>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D8D8F"/>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D8D8F"/>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D8D8F"/>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D8D8F"/>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D8D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pbisvermont.org/training-resources/functional-behavior-assessmentbehavior-support-plan-fbabsp/"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pbisvermont.org/training-resources/functional-behavior-assessmentbehavior-support-plan-fbabsp/"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www.pbisvermont.org"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txBox="1">
            <a:spLocks noGrp="1"/>
          </p:cNvSpPr>
          <p:nvPr>
            <p:ph type="body" idx="1"/>
          </p:nvPr>
        </p:nvSpPr>
        <p:spPr>
          <a:xfrm>
            <a:off x="1428750" y="1143000"/>
            <a:ext cx="6229350" cy="3943350"/>
          </a:xfrm>
          <a:prstGeom prst="rect">
            <a:avLst/>
          </a:prstGeom>
          <a:noFill/>
          <a:ln>
            <a:noFill/>
          </a:ln>
        </p:spPr>
        <p:txBody>
          <a:bodyPr spcFirstLastPara="1" wrap="square" lIns="69050" tIns="34525" rIns="69050" bIns="34525" anchor="t" anchorCtr="0">
            <a:noAutofit/>
          </a:bodyPr>
          <a:lstStyle/>
          <a:p>
            <a:pPr marL="342900" marR="0" lvl="0" indent="-342900" algn="ctr" rtl="0">
              <a:lnSpc>
                <a:spcPct val="100000"/>
              </a:lnSpc>
              <a:spcBef>
                <a:spcPts val="0"/>
              </a:spcBef>
              <a:spcAft>
                <a:spcPts val="0"/>
              </a:spcAft>
              <a:buClr>
                <a:srgbClr val="B60202"/>
              </a:buClr>
              <a:buSzPts val="2400"/>
              <a:buFont typeface="Arial"/>
              <a:buNone/>
            </a:pPr>
            <a:r>
              <a:rPr lang="en-US" sz="2400" b="1" i="0" u="none" strike="noStrike" cap="none" dirty="0">
                <a:solidFill>
                  <a:srgbClr val="B60202"/>
                </a:solidFill>
                <a:latin typeface="Calibri"/>
                <a:ea typeface="Calibri"/>
                <a:cs typeface="Calibri"/>
                <a:sym typeface="Calibri"/>
              </a:rPr>
              <a:t>Using Functional Behavioral Assessment (FBA) to Develop Function-Based Behavior Support Plans (F-BSP)</a:t>
            </a:r>
            <a:endParaRPr dirty="0"/>
          </a:p>
          <a:p>
            <a:pPr marL="342900" marR="0" lvl="0" indent="-342900" algn="ctr" rtl="0">
              <a:lnSpc>
                <a:spcPct val="100000"/>
              </a:lnSpc>
              <a:spcBef>
                <a:spcPts val="800"/>
              </a:spcBef>
              <a:spcAft>
                <a:spcPts val="0"/>
              </a:spcAft>
              <a:buClr>
                <a:srgbClr val="B60202"/>
              </a:buClr>
              <a:buSzPts val="1600"/>
              <a:buFont typeface="Arial"/>
              <a:buNone/>
            </a:pPr>
            <a:r>
              <a:rPr lang="en-US" sz="1600" b="0" i="1" u="none" strike="noStrike" cap="none" dirty="0">
                <a:solidFill>
                  <a:srgbClr val="B60202"/>
                </a:solidFill>
                <a:latin typeface="Calibri"/>
                <a:ea typeface="Calibri"/>
                <a:cs typeface="Calibri"/>
                <a:sym typeface="Calibri"/>
              </a:rPr>
              <a:t>Adapted from Sheldon Loman and others</a:t>
            </a:r>
            <a:endParaRPr dirty="0"/>
          </a:p>
          <a:p>
            <a:pPr marL="342900" marR="0" lvl="0" indent="-342900" algn="ctr" rtl="0">
              <a:lnSpc>
                <a:spcPct val="100000"/>
              </a:lnSpc>
              <a:spcBef>
                <a:spcPts val="1800"/>
              </a:spcBef>
              <a:spcAft>
                <a:spcPts val="0"/>
              </a:spcAft>
              <a:buClr>
                <a:srgbClr val="292934"/>
              </a:buClr>
              <a:buSzPts val="3600"/>
              <a:buFont typeface="Arial"/>
              <a:buNone/>
            </a:pPr>
            <a:r>
              <a:rPr lang="en-US" sz="3600" b="0" i="0" u="none" strike="noStrike" cap="none" dirty="0">
                <a:solidFill>
                  <a:srgbClr val="292934"/>
                </a:solidFill>
                <a:latin typeface="Calibri"/>
                <a:ea typeface="Calibri"/>
                <a:cs typeface="Calibri"/>
                <a:sym typeface="Calibri"/>
              </a:rPr>
              <a:t>Day One</a:t>
            </a:r>
            <a:endParaRPr dirty="0"/>
          </a:p>
          <a:p>
            <a:pPr marL="0" marR="0" lvl="0" indent="0" algn="ctr" rtl="0">
              <a:lnSpc>
                <a:spcPct val="100000"/>
              </a:lnSpc>
              <a:spcBef>
                <a:spcPts val="795"/>
              </a:spcBef>
              <a:spcAft>
                <a:spcPts val="0"/>
              </a:spcAft>
              <a:buClr>
                <a:schemeClr val="dk1"/>
              </a:buClr>
              <a:buSzPts val="3975"/>
              <a:buFont typeface="Arial"/>
              <a:buNone/>
            </a:pPr>
            <a:endParaRPr sz="3975" b="1" i="1" u="none" strike="noStrike" cap="none" dirty="0">
              <a:solidFill>
                <a:srgbClr val="006600"/>
              </a:solidFill>
              <a:latin typeface="Calibri"/>
              <a:ea typeface="Calibri"/>
              <a:cs typeface="Calibri"/>
              <a:sym typeface="Calibri"/>
            </a:endParaRPr>
          </a:p>
        </p:txBody>
      </p:sp>
      <p:sp>
        <p:nvSpPr>
          <p:cNvPr id="90" name="Google Shape;90;p13"/>
          <p:cNvSpPr/>
          <p:nvPr/>
        </p:nvSpPr>
        <p:spPr>
          <a:xfrm>
            <a:off x="1143000" y="857250"/>
            <a:ext cx="6858000" cy="857250"/>
          </a:xfrm>
          <a:prstGeom prst="rect">
            <a:avLst/>
          </a:prstGeom>
          <a:noFill/>
          <a:ln>
            <a:noFill/>
          </a:ln>
        </p:spPr>
        <p:txBody>
          <a:bodyPr spcFirstLastPara="1" wrap="square" lIns="69050" tIns="34525" rIns="69050" bIns="34525" anchor="b" anchorCtr="0">
            <a:noAutofit/>
          </a:bodyPr>
          <a:lstStyle/>
          <a:p>
            <a:pPr marL="0" marR="0" lvl="0" indent="0" algn="l" rtl="0">
              <a:lnSpc>
                <a:spcPct val="100000"/>
              </a:lnSpc>
              <a:spcBef>
                <a:spcPts val="0"/>
              </a:spcBef>
              <a:spcAft>
                <a:spcPts val="0"/>
              </a:spcAft>
              <a:buClr>
                <a:schemeClr val="dk1"/>
              </a:buClr>
              <a:buSzPts val="3750"/>
              <a:buFont typeface="Arial"/>
              <a:buNone/>
            </a:pPr>
            <a:endParaRPr sz="3750" b="0" i="0" u="none" strike="noStrike" cap="none">
              <a:solidFill>
                <a:schemeClr val="dk1"/>
              </a:solidFill>
              <a:latin typeface="Arial"/>
              <a:ea typeface="Arial"/>
              <a:cs typeface="Arial"/>
              <a:sym typeface="Arial"/>
            </a:endParaRPr>
          </a:p>
        </p:txBody>
      </p:sp>
      <p:pic>
        <p:nvPicPr>
          <p:cNvPr id="91" name="Google Shape;91;p13"/>
          <p:cNvPicPr preferRelativeResize="0"/>
          <p:nvPr/>
        </p:nvPicPr>
        <p:blipFill rotWithShape="1">
          <a:blip r:embed="rId3">
            <a:alphaModFix/>
          </a:blip>
          <a:srcRect/>
          <a:stretch/>
        </p:blipFill>
        <p:spPr>
          <a:xfrm>
            <a:off x="3186836" y="3522773"/>
            <a:ext cx="2770328" cy="1849327"/>
          </a:xfrm>
          <a:prstGeom prst="rect">
            <a:avLst/>
          </a:prstGeom>
          <a:noFill/>
          <a:ln>
            <a:noFill/>
          </a:ln>
        </p:spPr>
      </p:pic>
      <p:sp>
        <p:nvSpPr>
          <p:cNvPr id="92" name="Google Shape;92;p13"/>
          <p:cNvSpPr/>
          <p:nvPr/>
        </p:nvSpPr>
        <p:spPr>
          <a:xfrm>
            <a:off x="316251" y="5478851"/>
            <a:ext cx="8511497" cy="141577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800"/>
              <a:buFont typeface="Arial"/>
              <a:buNone/>
            </a:pPr>
            <a:r>
              <a:rPr lang="en-US" sz="1800" b="0" i="0" u="none" strike="noStrike" cap="none" dirty="0">
                <a:solidFill>
                  <a:schemeClr val="dk1"/>
                </a:solidFill>
                <a:latin typeface="Arial"/>
                <a:ea typeface="Arial"/>
                <a:cs typeface="Arial"/>
                <a:sym typeface="Arial"/>
              </a:rPr>
              <a:t>Presented by Lauralee </a:t>
            </a:r>
            <a:r>
              <a:rPr lang="en-US" sz="1800" b="0" i="0" u="none" strike="noStrike" cap="none" dirty="0" err="1">
                <a:solidFill>
                  <a:schemeClr val="dk1"/>
                </a:solidFill>
                <a:latin typeface="Arial"/>
                <a:ea typeface="Arial"/>
                <a:cs typeface="Arial"/>
                <a:sym typeface="Arial"/>
              </a:rPr>
              <a:t>Keach</a:t>
            </a:r>
            <a:r>
              <a:rPr lang="en-US" sz="1800" b="0" i="0" u="none" strike="noStrike" cap="none" dirty="0">
                <a:solidFill>
                  <a:schemeClr val="dk1"/>
                </a:solidFill>
                <a:latin typeface="Arial"/>
                <a:ea typeface="Arial"/>
                <a:cs typeface="Arial"/>
                <a:sym typeface="Arial"/>
              </a:rPr>
              <a:t> and Jeremy Tretiak</a:t>
            </a:r>
            <a:endParaRPr sz="1800" b="0" i="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800"/>
              <a:buFont typeface="Arial"/>
              <a:buNone/>
            </a:pPr>
            <a:r>
              <a:rPr lang="en-US" sz="1800" b="0" i="0" u="none" strike="noStrike" cap="none" dirty="0">
                <a:solidFill>
                  <a:schemeClr val="dk1"/>
                </a:solidFill>
                <a:latin typeface="Arial"/>
                <a:ea typeface="Arial"/>
                <a:cs typeface="Arial"/>
                <a:sym typeface="Arial"/>
              </a:rPr>
              <a:t>Materials at:</a:t>
            </a:r>
            <a:endParaRPr dirty="0"/>
          </a:p>
          <a:p>
            <a:pPr marL="0" marR="0" lvl="0" indent="0" algn="ctr" rtl="0">
              <a:lnSpc>
                <a:spcPct val="100000"/>
              </a:lnSpc>
              <a:spcBef>
                <a:spcPts val="0"/>
              </a:spcBef>
              <a:spcAft>
                <a:spcPts val="0"/>
              </a:spcAft>
              <a:buClr>
                <a:schemeClr val="dk1"/>
              </a:buClr>
              <a:buSzPts val="3200"/>
              <a:buFont typeface="Arial"/>
              <a:buNone/>
            </a:pPr>
            <a:r>
              <a:rPr lang="en-US" sz="3200" b="0" i="0" u="none" strike="noStrike" cap="none" dirty="0">
                <a:solidFill>
                  <a:schemeClr val="dk1"/>
                </a:solidFill>
                <a:latin typeface="Calibri"/>
                <a:ea typeface="Calibri"/>
                <a:cs typeface="Calibri"/>
                <a:sym typeface="Calibri"/>
              </a:rPr>
              <a:t> </a:t>
            </a:r>
            <a:r>
              <a:rPr lang="en-US" sz="1400" b="0" i="0" u="sng" strike="noStrike" cap="none" dirty="0">
                <a:solidFill>
                  <a:schemeClr val="hlink"/>
                </a:solidFill>
                <a:latin typeface="Calibri"/>
                <a:ea typeface="Calibri"/>
                <a:cs typeface="Calibri"/>
                <a:sym typeface="Calibri"/>
                <a:hlinkClick r:id="rId4"/>
              </a:rPr>
              <a:t>https://www.pbisvermont.org/training-resources/functional-behavior-assessmentbehavior-support-plan-fbabsp/</a:t>
            </a:r>
            <a:endParaRPr sz="1400" b="0" i="0" u="none" strike="noStrike" cap="none" dirty="0">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800"/>
              <a:buFont typeface="Arial"/>
              <a:buNone/>
            </a:pPr>
            <a:r>
              <a:rPr lang="en-US" sz="1800" b="0" i="0" u="none" strike="noStrike" cap="none" dirty="0">
                <a:solidFill>
                  <a:schemeClr val="dk1"/>
                </a:solidFill>
                <a:latin typeface="Arial"/>
                <a:ea typeface="Arial"/>
                <a:cs typeface="Arial"/>
                <a:sym typeface="Arial"/>
              </a:rPr>
              <a:t> </a:t>
            </a:r>
            <a:endParaRPr dirty="0"/>
          </a:p>
        </p:txBody>
      </p:sp>
      <p:sp>
        <p:nvSpPr>
          <p:cNvPr id="93" name="Google Shape;93;p13"/>
          <p:cNvSpPr txBox="1"/>
          <p:nvPr/>
        </p:nvSpPr>
        <p:spPr>
          <a:xfrm>
            <a:off x="2171699" y="223077"/>
            <a:ext cx="4401333" cy="83099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4800" b="1" i="0" u="none" strike="noStrike" cap="none">
                <a:solidFill>
                  <a:schemeClr val="dk1"/>
                </a:solidFill>
                <a:latin typeface="Calibri"/>
                <a:ea typeface="Calibri"/>
                <a:cs typeface="Calibri"/>
                <a:sym typeface="Calibri"/>
              </a:rPr>
              <a:t>Basic FBA to BSP</a:t>
            </a:r>
            <a:endParaRPr sz="480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24"/>
          <p:cNvSpPr txBox="1">
            <a:spLocks noGrp="1"/>
          </p:cNvSpPr>
          <p:nvPr>
            <p:ph type="title"/>
          </p:nvPr>
        </p:nvSpPr>
        <p:spPr>
          <a:xfrm>
            <a:off x="1638300" y="0"/>
            <a:ext cx="6172200" cy="584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The Continuum of FBA</a:t>
            </a:r>
            <a:endParaRPr/>
          </a:p>
        </p:txBody>
      </p:sp>
      <p:graphicFrame>
        <p:nvGraphicFramePr>
          <p:cNvPr id="182" name="Google Shape;182;p24"/>
          <p:cNvGraphicFramePr/>
          <p:nvPr/>
        </p:nvGraphicFramePr>
        <p:xfrm>
          <a:off x="0" y="688975"/>
          <a:ext cx="8950325" cy="6185580"/>
        </p:xfrm>
        <a:graphic>
          <a:graphicData uri="http://schemas.openxmlformats.org/drawingml/2006/table">
            <a:tbl>
              <a:tblPr>
                <a:noFill/>
                <a:tableStyleId>{A1C819BD-9409-4151-B0B9-FA5F96E7E6CD}</a:tableStyleId>
              </a:tblPr>
              <a:tblGrid>
                <a:gridCol w="1079500">
                  <a:extLst>
                    <a:ext uri="{9D8B030D-6E8A-4147-A177-3AD203B41FA5}">
                      <a16:colId xmlns:a16="http://schemas.microsoft.com/office/drawing/2014/main" val="20000"/>
                    </a:ext>
                  </a:extLst>
                </a:gridCol>
                <a:gridCol w="2189175">
                  <a:extLst>
                    <a:ext uri="{9D8B030D-6E8A-4147-A177-3AD203B41FA5}">
                      <a16:colId xmlns:a16="http://schemas.microsoft.com/office/drawing/2014/main" val="20001"/>
                    </a:ext>
                  </a:extLst>
                </a:gridCol>
                <a:gridCol w="2628900">
                  <a:extLst>
                    <a:ext uri="{9D8B030D-6E8A-4147-A177-3AD203B41FA5}">
                      <a16:colId xmlns:a16="http://schemas.microsoft.com/office/drawing/2014/main" val="20002"/>
                    </a:ext>
                  </a:extLst>
                </a:gridCol>
                <a:gridCol w="3052750">
                  <a:extLst>
                    <a:ext uri="{9D8B030D-6E8A-4147-A177-3AD203B41FA5}">
                      <a16:colId xmlns:a16="http://schemas.microsoft.com/office/drawing/2014/main" val="20003"/>
                    </a:ext>
                  </a:extLst>
                </a:gridCol>
              </a:tblGrid>
              <a:tr h="600075">
                <a:tc>
                  <a:txBody>
                    <a:bodyPr/>
                    <a:lstStyle/>
                    <a:p>
                      <a:pPr marL="0" marR="0" lvl="0" indent="0" algn="l" rtl="0">
                        <a:lnSpc>
                          <a:spcPct val="100000"/>
                        </a:lnSpc>
                        <a:spcBef>
                          <a:spcPts val="0"/>
                        </a:spcBef>
                        <a:spcAft>
                          <a:spcPts val="0"/>
                        </a:spcAft>
                        <a:buClr>
                          <a:schemeClr val="dk1"/>
                        </a:buClr>
                        <a:buSzPts val="1800"/>
                        <a:buFont typeface="Calibri"/>
                        <a:buNone/>
                      </a:pPr>
                      <a:endParaRPr sz="1800" b="1" i="0" u="none" strike="noStrike" cap="none">
                        <a:solidFill>
                          <a:srgbClr val="FFFFFF"/>
                        </a:solidFill>
                        <a:latin typeface="Calibri"/>
                        <a:ea typeface="Calibri"/>
                        <a:cs typeface="Calibri"/>
                        <a:sym typeface="Calibri"/>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solidFill>
                      <a:srgbClr val="B60202"/>
                    </a:solidFill>
                  </a:tcPr>
                </a:tc>
                <a:tc>
                  <a:txBody>
                    <a:bodyPr/>
                    <a:lstStyle/>
                    <a:p>
                      <a:pPr marL="0" marR="0" lvl="0" indent="0" algn="l" rtl="0">
                        <a:lnSpc>
                          <a:spcPct val="100000"/>
                        </a:lnSpc>
                        <a:spcBef>
                          <a:spcPts val="0"/>
                        </a:spcBef>
                        <a:spcAft>
                          <a:spcPts val="0"/>
                        </a:spcAft>
                        <a:buClr>
                          <a:srgbClr val="FFFFFF"/>
                        </a:buClr>
                        <a:buSzPts val="2400"/>
                        <a:buFont typeface="Calibri"/>
                        <a:buNone/>
                      </a:pPr>
                      <a:r>
                        <a:rPr lang="en-US" sz="2400" b="1" i="0" u="none" strike="noStrike" cap="none">
                          <a:solidFill>
                            <a:srgbClr val="FFFFFF"/>
                          </a:solidFill>
                          <a:latin typeface="Calibri"/>
                          <a:ea typeface="Calibri"/>
                          <a:cs typeface="Calibri"/>
                          <a:sym typeface="Calibri"/>
                        </a:rPr>
                        <a:t>FBA Thinking</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solidFill>
                      <a:srgbClr val="B60202"/>
                    </a:solidFill>
                  </a:tcPr>
                </a:tc>
                <a:tc>
                  <a:txBody>
                    <a:bodyPr/>
                    <a:lstStyle/>
                    <a:p>
                      <a:pPr marL="0" marR="0" lvl="0" indent="0" algn="ctr" rtl="0">
                        <a:lnSpc>
                          <a:spcPct val="100000"/>
                        </a:lnSpc>
                        <a:spcBef>
                          <a:spcPts val="0"/>
                        </a:spcBef>
                        <a:spcAft>
                          <a:spcPts val="0"/>
                        </a:spcAft>
                        <a:buClr>
                          <a:srgbClr val="FFFFFF"/>
                        </a:buClr>
                        <a:buSzPts val="2400"/>
                        <a:buFont typeface="Calibri"/>
                        <a:buNone/>
                      </a:pPr>
                      <a:r>
                        <a:rPr lang="en-US" sz="2400" b="1" i="0" u="none" strike="noStrike" cap="none">
                          <a:solidFill>
                            <a:srgbClr val="FFFFFF"/>
                          </a:solidFill>
                          <a:latin typeface="Calibri"/>
                          <a:ea typeface="Calibri"/>
                          <a:cs typeface="Calibri"/>
                          <a:sym typeface="Calibri"/>
                        </a:rPr>
                        <a:t>SIMPLE</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solidFill>
                      <a:srgbClr val="B60202"/>
                    </a:solidFill>
                  </a:tcPr>
                </a:tc>
                <a:tc>
                  <a:txBody>
                    <a:bodyPr/>
                    <a:lstStyle/>
                    <a:p>
                      <a:pPr marL="0" marR="0" lvl="0" indent="0" algn="ctr" rtl="0">
                        <a:lnSpc>
                          <a:spcPct val="100000"/>
                        </a:lnSpc>
                        <a:spcBef>
                          <a:spcPts val="0"/>
                        </a:spcBef>
                        <a:spcAft>
                          <a:spcPts val="0"/>
                        </a:spcAft>
                        <a:buClr>
                          <a:srgbClr val="FFFFFF"/>
                        </a:buClr>
                        <a:buSzPts val="2400"/>
                        <a:buFont typeface="Calibri"/>
                        <a:buNone/>
                      </a:pPr>
                      <a:r>
                        <a:rPr lang="en-US" sz="2400" b="1" i="0" u="none" strike="noStrike" cap="none">
                          <a:solidFill>
                            <a:srgbClr val="FFFFFF"/>
                          </a:solidFill>
                          <a:latin typeface="Calibri"/>
                          <a:ea typeface="Calibri"/>
                          <a:cs typeface="Calibri"/>
                          <a:sym typeface="Calibri"/>
                        </a:rPr>
                        <a:t>COMPLEX</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solidFill>
                      <a:srgbClr val="B60202"/>
                    </a:solidFill>
                  </a:tcPr>
                </a:tc>
                <a:extLst>
                  <a:ext uri="{0D108BD9-81ED-4DB2-BD59-A6C34878D82A}">
                    <a16:rowId xmlns:a16="http://schemas.microsoft.com/office/drawing/2014/main" val="10000"/>
                  </a:ext>
                </a:extLst>
              </a:tr>
              <a:tr h="1622425">
                <a:tc>
                  <a:txBody>
                    <a:bodyPr/>
                    <a:lstStyle/>
                    <a:p>
                      <a:pPr marL="0" marR="0" lvl="0" indent="0" algn="ctr" rtl="0">
                        <a:lnSpc>
                          <a:spcPct val="100000"/>
                        </a:lnSpc>
                        <a:spcBef>
                          <a:spcPts val="0"/>
                        </a:spcBef>
                        <a:spcAft>
                          <a:spcPts val="0"/>
                        </a:spcAft>
                        <a:buClr>
                          <a:srgbClr val="292934"/>
                        </a:buClr>
                        <a:buSzPts val="2400"/>
                        <a:buFont typeface="Calibri"/>
                        <a:buNone/>
                      </a:pPr>
                      <a:r>
                        <a:rPr lang="en-US" sz="2400" b="1" i="0" u="none" strike="noStrike" cap="none">
                          <a:solidFill>
                            <a:srgbClr val="292934"/>
                          </a:solidFill>
                          <a:latin typeface="Calibri"/>
                          <a:ea typeface="Calibri"/>
                          <a:cs typeface="Calibri"/>
                          <a:sym typeface="Calibri"/>
                        </a:rPr>
                        <a:t>FOR</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292934"/>
                        </a:buClr>
                        <a:buSzPts val="1700"/>
                        <a:buFont typeface="Calibri"/>
                        <a:buNone/>
                      </a:pPr>
                      <a:r>
                        <a:rPr lang="en-US" sz="1700" b="0" i="0" u="none" strike="noStrike" cap="none">
                          <a:solidFill>
                            <a:srgbClr val="292934"/>
                          </a:solidFill>
                          <a:latin typeface="Calibri"/>
                          <a:ea typeface="Calibri"/>
                          <a:cs typeface="Calibri"/>
                          <a:sym typeface="Calibri"/>
                        </a:rPr>
                        <a:t>On the spot decision-making about effective responses (i.e. consequences) to student’s challenging behaviors</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292934"/>
                        </a:buClr>
                        <a:buSzPts val="1700"/>
                        <a:buFont typeface="Calibri"/>
                        <a:buNone/>
                      </a:pPr>
                      <a:r>
                        <a:rPr lang="en-US" sz="1700" b="0" i="0" u="none" strike="noStrike" cap="none">
                          <a:solidFill>
                            <a:srgbClr val="292934"/>
                          </a:solidFill>
                          <a:latin typeface="Calibri"/>
                          <a:ea typeface="Calibri"/>
                          <a:cs typeface="Calibri"/>
                          <a:sym typeface="Calibri"/>
                        </a:rPr>
                        <a:t>High frequency behaviors that are not dangerous or only mildly to moderately disruptive, may occur in only 1-2 settings</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292934"/>
                        </a:buClr>
                        <a:buSzPts val="1700"/>
                        <a:buFont typeface="Calibri"/>
                        <a:buNone/>
                      </a:pPr>
                      <a:r>
                        <a:rPr lang="en-US" sz="1700" b="0" i="0" u="none" strike="noStrike" cap="none">
                          <a:solidFill>
                            <a:srgbClr val="292934"/>
                          </a:solidFill>
                          <a:latin typeface="Calibri"/>
                          <a:ea typeface="Calibri"/>
                          <a:cs typeface="Calibri"/>
                          <a:sym typeface="Calibri"/>
                        </a:rPr>
                        <a:t>Dangerous behaviors or highly disruptive behaviors that persistently occur in 3 or more school settings</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141550">
                <a:tc>
                  <a:txBody>
                    <a:bodyPr/>
                    <a:lstStyle/>
                    <a:p>
                      <a:pPr marL="0" marR="0" lvl="0" indent="0" algn="ctr" rtl="0">
                        <a:lnSpc>
                          <a:spcPct val="100000"/>
                        </a:lnSpc>
                        <a:spcBef>
                          <a:spcPts val="0"/>
                        </a:spcBef>
                        <a:spcAft>
                          <a:spcPts val="0"/>
                        </a:spcAft>
                        <a:buClr>
                          <a:srgbClr val="292934"/>
                        </a:buClr>
                        <a:buSzPts val="2400"/>
                        <a:buFont typeface="Calibri"/>
                        <a:buNone/>
                      </a:pPr>
                      <a:r>
                        <a:rPr lang="en-US" sz="2400" b="1" i="0" u="none" strike="noStrike" cap="none">
                          <a:solidFill>
                            <a:srgbClr val="292934"/>
                          </a:solidFill>
                          <a:latin typeface="Calibri"/>
                          <a:ea typeface="Calibri"/>
                          <a:cs typeface="Calibri"/>
                          <a:sym typeface="Calibri"/>
                        </a:rPr>
                        <a:t>WHAT</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292934"/>
                        </a:buClr>
                        <a:buSzPts val="1700"/>
                        <a:buFont typeface="Calibri"/>
                        <a:buNone/>
                      </a:pPr>
                      <a:r>
                        <a:rPr lang="en-US" sz="1700" b="0" i="0" u="none" strike="noStrike" cap="none">
                          <a:solidFill>
                            <a:srgbClr val="292934"/>
                          </a:solidFill>
                          <a:latin typeface="Calibri"/>
                          <a:ea typeface="Calibri"/>
                          <a:cs typeface="Calibri"/>
                          <a:sym typeface="Calibri"/>
                        </a:rPr>
                        <a:t>A way of thinking about why a student is engaging in a challenging behavior, and how you can respond in a way that will effectively reduce the behavior</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292934"/>
                        </a:buClr>
                        <a:buSzPts val="1700"/>
                        <a:buFont typeface="Calibri"/>
                        <a:buNone/>
                      </a:pPr>
                      <a:r>
                        <a:rPr lang="en-US" sz="1700" b="0" i="0" u="none" strike="noStrike" cap="none">
                          <a:solidFill>
                            <a:srgbClr val="292934"/>
                          </a:solidFill>
                          <a:latin typeface="Calibri"/>
                          <a:ea typeface="Calibri"/>
                          <a:cs typeface="Calibri"/>
                          <a:sym typeface="Calibri"/>
                        </a:rPr>
                        <a:t>Relatively simple and efficient process to gather data to hypothesize about the function of behavior and use this information to guide behavior support planning </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292934"/>
                        </a:buClr>
                        <a:buSzPts val="1700"/>
                        <a:buFont typeface="Calibri"/>
                        <a:buNone/>
                      </a:pPr>
                      <a:r>
                        <a:rPr lang="en-US" sz="1700" b="0" i="0" u="none" strike="noStrike" cap="none">
                          <a:solidFill>
                            <a:srgbClr val="292934"/>
                          </a:solidFill>
                          <a:latin typeface="Calibri"/>
                          <a:ea typeface="Calibri"/>
                          <a:cs typeface="Calibri"/>
                          <a:sym typeface="Calibri"/>
                        </a:rPr>
                        <a:t>Time-intensive process involving gathering information from multiple sources, a written FBA and BSP, emergency planning, family-centered planning, and collaboration with outside agencies </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1820875">
                <a:tc>
                  <a:txBody>
                    <a:bodyPr/>
                    <a:lstStyle/>
                    <a:p>
                      <a:pPr marL="0" marR="0" lvl="0" indent="0" algn="ctr" rtl="0">
                        <a:lnSpc>
                          <a:spcPct val="100000"/>
                        </a:lnSpc>
                        <a:spcBef>
                          <a:spcPts val="0"/>
                        </a:spcBef>
                        <a:spcAft>
                          <a:spcPts val="0"/>
                        </a:spcAft>
                        <a:buClr>
                          <a:srgbClr val="292934"/>
                        </a:buClr>
                        <a:buSzPts val="2400"/>
                        <a:buFont typeface="Calibri"/>
                        <a:buNone/>
                      </a:pPr>
                      <a:r>
                        <a:rPr lang="en-US" sz="2400" b="1" i="0" u="none" strike="noStrike" cap="none">
                          <a:solidFill>
                            <a:srgbClr val="292934"/>
                          </a:solidFill>
                          <a:latin typeface="Calibri"/>
                          <a:ea typeface="Calibri"/>
                          <a:cs typeface="Calibri"/>
                          <a:sym typeface="Calibri"/>
                        </a:rPr>
                        <a:t>BY WHOM</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292934"/>
                        </a:buClr>
                        <a:buSzPts val="1700"/>
                        <a:buFont typeface="Calibri"/>
                        <a:buNone/>
                      </a:pPr>
                      <a:r>
                        <a:rPr lang="en-US" sz="1700" b="0" i="0" u="none" strike="noStrike" cap="none">
                          <a:solidFill>
                            <a:srgbClr val="292934"/>
                          </a:solidFill>
                          <a:latin typeface="Calibri"/>
                          <a:ea typeface="Calibri"/>
                          <a:cs typeface="Calibri"/>
                          <a:sym typeface="Calibri"/>
                        </a:rPr>
                        <a:t>You!  </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292934"/>
                        </a:buClr>
                        <a:buSzPts val="1700"/>
                        <a:buFont typeface="Calibri"/>
                        <a:buNone/>
                      </a:pPr>
                      <a:r>
                        <a:rPr lang="en-US" sz="1700" b="0" i="0" u="none" strike="noStrike" cap="none">
                          <a:solidFill>
                            <a:srgbClr val="292934"/>
                          </a:solidFill>
                          <a:latin typeface="Calibri"/>
                          <a:ea typeface="Calibri"/>
                          <a:cs typeface="Calibri"/>
                          <a:sym typeface="Calibri"/>
                        </a:rPr>
                        <a:t>Team of school-based personnel (ex:  teachers, special educator, counselor, administrator, behavior support personnel)</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292934"/>
                        </a:buClr>
                        <a:buSzPts val="1700"/>
                        <a:buFont typeface="Calibri"/>
                        <a:buNone/>
                      </a:pPr>
                      <a:r>
                        <a:rPr lang="en-US" sz="1700" b="0" i="0" u="none" strike="noStrike" cap="none">
                          <a:solidFill>
                            <a:srgbClr val="292934"/>
                          </a:solidFill>
                          <a:latin typeface="Calibri"/>
                          <a:ea typeface="Calibri"/>
                          <a:cs typeface="Calibri"/>
                          <a:sym typeface="Calibri"/>
                        </a:rPr>
                        <a:t>School-based team, including professionals trained to develop and implement intensive interventions for students with severe problem behaviors (i.e. behavior specialist)</a:t>
                      </a:r>
                      <a:endParaRPr/>
                    </a:p>
                  </a:txBody>
                  <a:tcPr marL="68575" marR="68575" marT="34300" marB="34300">
                    <a:lnL w="57150" cap="flat" cmpd="sng">
                      <a:solidFill>
                        <a:srgbClr val="000000"/>
                      </a:solidFill>
                      <a:prstDash val="solid"/>
                      <a:round/>
                      <a:headEnd type="none" w="sm" len="sm"/>
                      <a:tailEnd type="none" w="sm" len="sm"/>
                    </a:lnL>
                    <a:lnR w="57150" cap="flat" cmpd="sng">
                      <a:solidFill>
                        <a:srgbClr val="000000"/>
                      </a:solidFill>
                      <a:prstDash val="solid"/>
                      <a:round/>
                      <a:headEnd type="none" w="sm" len="sm"/>
                      <a:tailEnd type="none" w="sm" len="sm"/>
                    </a:lnR>
                    <a:lnT w="57150" cap="flat" cmpd="sng">
                      <a:solidFill>
                        <a:srgbClr val="000000"/>
                      </a:solidFill>
                      <a:prstDash val="solid"/>
                      <a:round/>
                      <a:headEnd type="none" w="sm" len="sm"/>
                      <a:tailEnd type="none" w="sm" len="sm"/>
                    </a:lnT>
                    <a:lnB w="5715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pic>
        <p:nvPicPr>
          <p:cNvPr id="188" name="Google Shape;188;p25"/>
          <p:cNvPicPr preferRelativeResize="0"/>
          <p:nvPr/>
        </p:nvPicPr>
        <p:blipFill rotWithShape="1">
          <a:blip r:embed="rId3">
            <a:alphaModFix/>
          </a:blip>
          <a:srcRect/>
          <a:stretch/>
        </p:blipFill>
        <p:spPr>
          <a:xfrm>
            <a:off x="417513" y="641350"/>
            <a:ext cx="8150225" cy="5707063"/>
          </a:xfrm>
          <a:prstGeom prst="rect">
            <a:avLst/>
          </a:prstGeom>
          <a:noFill/>
          <a:ln>
            <a:noFill/>
          </a:ln>
        </p:spPr>
      </p:pic>
      <p:sp>
        <p:nvSpPr>
          <p:cNvPr id="189" name="Google Shape;189;p25"/>
          <p:cNvSpPr txBox="1">
            <a:spLocks noGrp="1"/>
          </p:cNvSpPr>
          <p:nvPr>
            <p:ph type="subTitle" idx="1"/>
          </p:nvPr>
        </p:nvSpPr>
        <p:spPr>
          <a:xfrm>
            <a:off x="417513" y="1516063"/>
            <a:ext cx="8150225" cy="3489325"/>
          </a:xfrm>
          <a:prstGeom prst="rect">
            <a:avLst/>
          </a:prstGeom>
          <a:noFill/>
          <a:ln w="76200" cap="flat" cmpd="sng">
            <a:solidFill>
              <a:srgbClr val="008000"/>
            </a:solidFill>
            <a:prstDash val="solid"/>
            <a:miter lim="800000"/>
            <a:headEnd type="none" w="sm" len="sm"/>
            <a:tailEnd type="none" w="sm" len="sm"/>
          </a:ln>
        </p:spPr>
        <p:txBody>
          <a:bodyPr spcFirstLastPara="1" wrap="square" lIns="91425" tIns="45700" rIns="91425" bIns="45700" anchor="t" anchorCtr="0">
            <a:noAutofit/>
          </a:bodyPr>
          <a:lstStyle/>
          <a:p>
            <a:pPr marL="0" lvl="0" indent="0" algn="ctr" rtl="0">
              <a:spcBef>
                <a:spcPts val="0"/>
              </a:spcBef>
              <a:spcAft>
                <a:spcPts val="0"/>
              </a:spcAft>
              <a:buClr>
                <a:srgbClr val="000000"/>
              </a:buClr>
              <a:buSzPts val="4400"/>
              <a:buNone/>
            </a:pPr>
            <a:r>
              <a:rPr lang="en-US" sz="4400" b="1">
                <a:solidFill>
                  <a:srgbClr val="000000"/>
                </a:solidFill>
              </a:rPr>
              <a:t>How Does </a:t>
            </a:r>
            <a:endParaRPr/>
          </a:p>
          <a:p>
            <a:pPr marL="0" lvl="0" indent="0" algn="ctr" rtl="0">
              <a:spcBef>
                <a:spcPts val="880"/>
              </a:spcBef>
              <a:spcAft>
                <a:spcPts val="0"/>
              </a:spcAft>
              <a:buClr>
                <a:srgbClr val="000000"/>
              </a:buClr>
              <a:buSzPts val="4400"/>
              <a:buNone/>
            </a:pPr>
            <a:r>
              <a:rPr lang="en-US" sz="4400" b="1">
                <a:solidFill>
                  <a:srgbClr val="000000"/>
                </a:solidFill>
              </a:rPr>
              <a:t>the Functional Approach</a:t>
            </a:r>
            <a:endParaRPr/>
          </a:p>
          <a:p>
            <a:pPr marL="0" lvl="0" indent="0" algn="ctr" rtl="0">
              <a:spcBef>
                <a:spcPts val="880"/>
              </a:spcBef>
              <a:spcAft>
                <a:spcPts val="0"/>
              </a:spcAft>
              <a:buClr>
                <a:srgbClr val="000000"/>
              </a:buClr>
              <a:buSzPts val="4400"/>
              <a:buNone/>
            </a:pPr>
            <a:r>
              <a:rPr lang="en-US" sz="4400" b="1">
                <a:solidFill>
                  <a:srgbClr val="000000"/>
                </a:solidFill>
              </a:rPr>
              <a:t>Fit Into Your School’s</a:t>
            </a:r>
            <a:endParaRPr/>
          </a:p>
          <a:p>
            <a:pPr marL="0" lvl="0" indent="0" algn="ctr" rtl="0">
              <a:spcBef>
                <a:spcPts val="880"/>
              </a:spcBef>
              <a:spcAft>
                <a:spcPts val="0"/>
              </a:spcAft>
              <a:buClr>
                <a:srgbClr val="000000"/>
              </a:buClr>
              <a:buSzPts val="4400"/>
              <a:buNone/>
            </a:pPr>
            <a:r>
              <a:rPr lang="en-US" sz="4400" b="1">
                <a:solidFill>
                  <a:srgbClr val="000000"/>
                </a:solidFill>
              </a:rPr>
              <a:t>Multi-Tiered System of Supports?</a:t>
            </a:r>
            <a:endParaRPr/>
          </a:p>
        </p:txBody>
      </p:sp>
      <p:sp>
        <p:nvSpPr>
          <p:cNvPr id="190" name="Google Shape;190;p2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11</a:t>
            </a:fld>
            <a:endParaRPr sz="1200">
              <a:solidFill>
                <a:srgbClr val="8D8D8F"/>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B514F-AAC4-4117-AE02-3696EB198882}"/>
              </a:ext>
            </a:extLst>
          </p:cNvPr>
          <p:cNvSpPr>
            <a:spLocks noGrp="1"/>
          </p:cNvSpPr>
          <p:nvPr>
            <p:ph type="ctrTitle"/>
          </p:nvPr>
        </p:nvSpPr>
        <p:spPr>
          <a:xfrm>
            <a:off x="651244" y="136525"/>
            <a:ext cx="7841512" cy="820405"/>
          </a:xfrm>
        </p:spPr>
        <p:txBody>
          <a:bodyPr/>
          <a:lstStyle/>
          <a:p>
            <a:r>
              <a:rPr lang="en-US" dirty="0"/>
              <a:t>Vermont MTSS</a:t>
            </a:r>
          </a:p>
        </p:txBody>
      </p:sp>
      <p:sp>
        <p:nvSpPr>
          <p:cNvPr id="4" name="Slide Number Placeholder 3">
            <a:extLst>
              <a:ext uri="{FF2B5EF4-FFF2-40B4-BE49-F238E27FC236}">
                <a16:creationId xmlns:a16="http://schemas.microsoft.com/office/drawing/2014/main" id="{82858F71-CC9B-46DC-A3ED-E60E45558E7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pic>
        <p:nvPicPr>
          <p:cNvPr id="6" name="Picture 5" descr="Diagram&#10;&#10;Description automatically generated">
            <a:extLst>
              <a:ext uri="{FF2B5EF4-FFF2-40B4-BE49-F238E27FC236}">
                <a16:creationId xmlns:a16="http://schemas.microsoft.com/office/drawing/2014/main" id="{B704DF63-F602-485C-9178-E75E44840428}"/>
              </a:ext>
            </a:extLst>
          </p:cNvPr>
          <p:cNvPicPr>
            <a:picLocks noChangeAspect="1"/>
          </p:cNvPicPr>
          <p:nvPr/>
        </p:nvPicPr>
        <p:blipFill>
          <a:blip r:embed="rId2"/>
          <a:stretch>
            <a:fillRect/>
          </a:stretch>
        </p:blipFill>
        <p:spPr>
          <a:xfrm>
            <a:off x="1533830" y="1016467"/>
            <a:ext cx="6076340" cy="5705008"/>
          </a:xfrm>
          <a:prstGeom prst="rect">
            <a:avLst/>
          </a:prstGeom>
        </p:spPr>
      </p:pic>
    </p:spTree>
    <p:extLst>
      <p:ext uri="{BB962C8B-B14F-4D97-AF65-F5344CB8AC3E}">
        <p14:creationId xmlns:p14="http://schemas.microsoft.com/office/powerpoint/2010/main" val="2498589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30"/>
          <p:cNvSpPr/>
          <p:nvPr/>
        </p:nvSpPr>
        <p:spPr>
          <a:xfrm flipH="1">
            <a:off x="304800" y="1457325"/>
            <a:ext cx="5562600" cy="4724400"/>
          </a:xfrm>
          <a:prstGeom prst="triangle">
            <a:avLst>
              <a:gd name="adj" fmla="val 50705"/>
            </a:avLst>
          </a:prstGeom>
          <a:solidFill>
            <a:srgbClr val="FCFBF6"/>
          </a:solidFill>
          <a:ln w="412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292934"/>
              </a:solidFill>
              <a:latin typeface="Calibri"/>
              <a:ea typeface="Calibri"/>
              <a:cs typeface="Calibri"/>
              <a:sym typeface="Calibri"/>
            </a:endParaRPr>
          </a:p>
        </p:txBody>
      </p:sp>
      <p:cxnSp>
        <p:nvCxnSpPr>
          <p:cNvPr id="251" name="Google Shape;251;p30"/>
          <p:cNvCxnSpPr/>
          <p:nvPr/>
        </p:nvCxnSpPr>
        <p:spPr>
          <a:xfrm>
            <a:off x="1143000" y="5029200"/>
            <a:ext cx="3886200" cy="1588"/>
          </a:xfrm>
          <a:prstGeom prst="straightConnector1">
            <a:avLst/>
          </a:prstGeom>
          <a:noFill/>
          <a:ln w="9525" cap="flat" cmpd="sng">
            <a:solidFill>
              <a:srgbClr val="8E9E94"/>
            </a:solidFill>
            <a:prstDash val="solid"/>
            <a:round/>
            <a:headEnd type="none" w="sm" len="sm"/>
            <a:tailEnd type="none" w="sm" len="sm"/>
          </a:ln>
        </p:spPr>
      </p:cxnSp>
      <p:cxnSp>
        <p:nvCxnSpPr>
          <p:cNvPr id="252" name="Google Shape;252;p30"/>
          <p:cNvCxnSpPr/>
          <p:nvPr/>
        </p:nvCxnSpPr>
        <p:spPr>
          <a:xfrm>
            <a:off x="2209800" y="3352800"/>
            <a:ext cx="1676400" cy="1588"/>
          </a:xfrm>
          <a:prstGeom prst="straightConnector1">
            <a:avLst/>
          </a:prstGeom>
          <a:noFill/>
          <a:ln w="9525" cap="flat" cmpd="sng">
            <a:solidFill>
              <a:srgbClr val="8E9E94"/>
            </a:solidFill>
            <a:prstDash val="solid"/>
            <a:round/>
            <a:headEnd type="none" w="sm" len="sm"/>
            <a:tailEnd type="none" w="sm" len="sm"/>
          </a:ln>
        </p:spPr>
      </p:cxnSp>
      <p:sp>
        <p:nvSpPr>
          <p:cNvPr id="253" name="Google Shape;253;p30"/>
          <p:cNvSpPr txBox="1"/>
          <p:nvPr/>
        </p:nvSpPr>
        <p:spPr>
          <a:xfrm>
            <a:off x="1447800" y="5248922"/>
            <a:ext cx="3352800" cy="92392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008000"/>
              </a:buClr>
              <a:buSzPts val="1800"/>
              <a:buFont typeface="Arial"/>
              <a:buNone/>
            </a:pPr>
            <a:r>
              <a:rPr lang="en-US" sz="1800" b="1" dirty="0">
                <a:solidFill>
                  <a:srgbClr val="008000"/>
                </a:solidFill>
                <a:latin typeface="Calibri"/>
                <a:ea typeface="Calibri"/>
                <a:cs typeface="Calibri"/>
                <a:sym typeface="Calibri"/>
              </a:rPr>
              <a:t>School-wide Positive Behavioral Supports 80% of Students</a:t>
            </a:r>
            <a:endParaRPr dirty="0"/>
          </a:p>
        </p:txBody>
      </p:sp>
      <p:sp>
        <p:nvSpPr>
          <p:cNvPr id="254" name="Google Shape;254;p30"/>
          <p:cNvSpPr txBox="1"/>
          <p:nvPr/>
        </p:nvSpPr>
        <p:spPr>
          <a:xfrm>
            <a:off x="2133600" y="3464512"/>
            <a:ext cx="1828800" cy="1477963"/>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ECCB57"/>
              </a:buClr>
              <a:buSzPts val="1800"/>
              <a:buFont typeface="Arial"/>
              <a:buNone/>
            </a:pPr>
            <a:r>
              <a:rPr lang="en-US" sz="1800" b="1" dirty="0">
                <a:solidFill>
                  <a:srgbClr val="ECCB57"/>
                </a:solidFill>
                <a:latin typeface="Bookman Old Style"/>
                <a:ea typeface="Bookman Old Style"/>
                <a:cs typeface="Bookman Old Style"/>
                <a:sym typeface="Bookman Old Style"/>
              </a:rPr>
              <a:t>Secondary Group Supports</a:t>
            </a:r>
            <a:endParaRPr dirty="0"/>
          </a:p>
          <a:p>
            <a:pPr marL="0" marR="0" lvl="0" indent="0" algn="ctr" rtl="0">
              <a:spcBef>
                <a:spcPts val="0"/>
              </a:spcBef>
              <a:spcAft>
                <a:spcPts val="0"/>
              </a:spcAft>
              <a:buClr>
                <a:srgbClr val="ECCB57"/>
              </a:buClr>
              <a:buSzPts val="1800"/>
              <a:buFont typeface="Arial"/>
              <a:buNone/>
            </a:pPr>
            <a:r>
              <a:rPr lang="en-US" sz="1800" b="1" dirty="0">
                <a:solidFill>
                  <a:srgbClr val="ECCB57"/>
                </a:solidFill>
                <a:latin typeface="Bookman Old Style"/>
                <a:ea typeface="Bookman Old Style"/>
                <a:cs typeface="Bookman Old Style"/>
                <a:sym typeface="Bookman Old Style"/>
              </a:rPr>
              <a:t>10-15% of Students</a:t>
            </a:r>
            <a:endParaRPr dirty="0"/>
          </a:p>
        </p:txBody>
      </p:sp>
      <p:sp>
        <p:nvSpPr>
          <p:cNvPr id="255" name="Google Shape;255;p30"/>
          <p:cNvSpPr txBox="1"/>
          <p:nvPr/>
        </p:nvSpPr>
        <p:spPr>
          <a:xfrm>
            <a:off x="1839152" y="2103264"/>
            <a:ext cx="2438400" cy="120015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C00000"/>
              </a:buClr>
              <a:buSzPts val="1800"/>
              <a:buFont typeface="Arial"/>
              <a:buNone/>
            </a:pPr>
            <a:r>
              <a:rPr lang="en-US" sz="1800" b="1" dirty="0">
                <a:solidFill>
                  <a:srgbClr val="C00000"/>
                </a:solidFill>
                <a:latin typeface="Bookman Old Style"/>
                <a:ea typeface="Bookman Old Style"/>
                <a:cs typeface="Bookman Old Style"/>
                <a:sym typeface="Bookman Old Style"/>
              </a:rPr>
              <a:t>Individualized Supports</a:t>
            </a:r>
            <a:endParaRPr dirty="0"/>
          </a:p>
          <a:p>
            <a:pPr marL="0" marR="0" lvl="0" indent="0" algn="ctr" rtl="0">
              <a:spcBef>
                <a:spcPts val="0"/>
              </a:spcBef>
              <a:spcAft>
                <a:spcPts val="0"/>
              </a:spcAft>
              <a:buClr>
                <a:srgbClr val="C00000"/>
              </a:buClr>
              <a:buSzPts val="1800"/>
              <a:buFont typeface="Arial"/>
              <a:buNone/>
            </a:pPr>
            <a:r>
              <a:rPr lang="en-US" sz="1800" b="1" dirty="0">
                <a:solidFill>
                  <a:srgbClr val="C00000"/>
                </a:solidFill>
                <a:latin typeface="Bookman Old Style"/>
                <a:ea typeface="Bookman Old Style"/>
                <a:cs typeface="Bookman Old Style"/>
                <a:sym typeface="Bookman Old Style"/>
              </a:rPr>
              <a:t>5% of </a:t>
            </a:r>
            <a:endParaRPr dirty="0"/>
          </a:p>
          <a:p>
            <a:pPr marL="0" marR="0" lvl="0" indent="0" algn="ctr" rtl="0">
              <a:spcBef>
                <a:spcPts val="0"/>
              </a:spcBef>
              <a:spcAft>
                <a:spcPts val="0"/>
              </a:spcAft>
              <a:buClr>
                <a:srgbClr val="C00000"/>
              </a:buClr>
              <a:buSzPts val="1800"/>
              <a:buFont typeface="Arial"/>
              <a:buNone/>
            </a:pPr>
            <a:r>
              <a:rPr lang="en-US" sz="1800" b="1" dirty="0">
                <a:solidFill>
                  <a:srgbClr val="C00000"/>
                </a:solidFill>
                <a:latin typeface="Bookman Old Style"/>
                <a:ea typeface="Bookman Old Style"/>
                <a:cs typeface="Bookman Old Style"/>
                <a:sym typeface="Bookman Old Style"/>
              </a:rPr>
              <a:t>Students</a:t>
            </a:r>
            <a:endParaRPr dirty="0"/>
          </a:p>
        </p:txBody>
      </p:sp>
      <p:sp>
        <p:nvSpPr>
          <p:cNvPr id="257" name="Google Shape;257;p30"/>
          <p:cNvSpPr/>
          <p:nvPr/>
        </p:nvSpPr>
        <p:spPr>
          <a:xfrm rot="10800000">
            <a:off x="3983858" y="1457325"/>
            <a:ext cx="4267200" cy="1303338"/>
          </a:xfrm>
          <a:prstGeom prst="homePlate">
            <a:avLst>
              <a:gd name="adj" fmla="val 50000"/>
            </a:avLst>
          </a:prstGeom>
          <a:solidFill>
            <a:srgbClr val="FF0000"/>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258" name="Google Shape;258;p30"/>
          <p:cNvSpPr txBox="1"/>
          <p:nvPr/>
        </p:nvSpPr>
        <p:spPr>
          <a:xfrm>
            <a:off x="4419600" y="1608138"/>
            <a:ext cx="3733800" cy="64611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Arial"/>
              <a:buNone/>
            </a:pPr>
            <a:r>
              <a:rPr lang="en-US" sz="1800" dirty="0">
                <a:solidFill>
                  <a:schemeClr val="dk1"/>
                </a:solidFill>
                <a:latin typeface="Calibri"/>
                <a:ea typeface="Calibri"/>
                <a:cs typeface="Calibri"/>
                <a:sym typeface="Calibri"/>
              </a:rPr>
              <a:t>Specialist(s) responsibility for FBAs</a:t>
            </a:r>
            <a:endParaRPr dirty="0"/>
          </a:p>
        </p:txBody>
      </p:sp>
      <p:sp>
        <p:nvSpPr>
          <p:cNvPr id="260" name="Google Shape;260;p30"/>
          <p:cNvSpPr/>
          <p:nvPr/>
        </p:nvSpPr>
        <p:spPr>
          <a:xfrm rot="10800000">
            <a:off x="4132556" y="3124200"/>
            <a:ext cx="4419600" cy="1143000"/>
          </a:xfrm>
          <a:prstGeom prst="rightArrow">
            <a:avLst>
              <a:gd name="adj1" fmla="val 100000"/>
              <a:gd name="adj2" fmla="val 50000"/>
            </a:avLst>
          </a:prstGeom>
          <a:solidFill>
            <a:srgbClr val="FFC000"/>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261" name="Google Shape;261;p30"/>
          <p:cNvSpPr txBox="1"/>
          <p:nvPr/>
        </p:nvSpPr>
        <p:spPr>
          <a:xfrm>
            <a:off x="4724400" y="3124200"/>
            <a:ext cx="3810000" cy="12001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Arial"/>
              <a:buNone/>
            </a:pPr>
            <a:r>
              <a:rPr lang="en-US" sz="1800" dirty="0">
                <a:solidFill>
                  <a:schemeClr val="dk1"/>
                </a:solidFill>
                <a:latin typeface="Calibri"/>
                <a:ea typeface="Calibri"/>
                <a:cs typeface="Calibri"/>
                <a:sym typeface="Calibri"/>
              </a:rPr>
              <a:t>Designated staff conduct proactive simple FBA/BSP to prevent intensive behaviors &amp; decrease reliance on specialist.</a:t>
            </a:r>
            <a:endParaRPr sz="1800" dirty="0">
              <a:solidFill>
                <a:schemeClr val="dk1"/>
              </a:solidFill>
              <a:latin typeface="Calibri"/>
              <a:ea typeface="Calibri"/>
              <a:cs typeface="Calibri"/>
              <a:sym typeface="Calibri"/>
            </a:endParaRPr>
          </a:p>
        </p:txBody>
      </p:sp>
      <p:sp>
        <p:nvSpPr>
          <p:cNvPr id="262" name="Google Shape;262;p30"/>
          <p:cNvSpPr txBox="1"/>
          <p:nvPr/>
        </p:nvSpPr>
        <p:spPr>
          <a:xfrm>
            <a:off x="474663" y="139700"/>
            <a:ext cx="8229600" cy="1143000"/>
          </a:xfrm>
          <a:prstGeom prst="rect">
            <a:avLst/>
          </a:prstGeom>
          <a:solidFill>
            <a:srgbClr val="FF6600">
              <a:alpha val="81568"/>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Clr>
                <a:srgbClr val="000000"/>
              </a:buClr>
              <a:buSzPts val="4400"/>
              <a:buFont typeface="Arial"/>
              <a:buNone/>
            </a:pPr>
            <a:r>
              <a:rPr lang="en-US" sz="4400">
                <a:solidFill>
                  <a:srgbClr val="000000"/>
                </a:solidFill>
                <a:latin typeface="Calibri"/>
                <a:ea typeface="Calibri"/>
                <a:cs typeface="Calibri"/>
                <a:sym typeface="Calibri"/>
              </a:rPr>
              <a:t>FBA LOGIC MODEL</a:t>
            </a:r>
            <a:endParaRPr/>
          </a:p>
          <a:p>
            <a:pPr marL="0" marR="0" lvl="0" indent="0" algn="ctr" rtl="0">
              <a:spcBef>
                <a:spcPts val="0"/>
              </a:spcBef>
              <a:spcAft>
                <a:spcPts val="0"/>
              </a:spcAft>
              <a:buClr>
                <a:srgbClr val="000000"/>
              </a:buClr>
              <a:buSzPts val="2600"/>
              <a:buFont typeface="Arial"/>
              <a:buNone/>
            </a:pPr>
            <a:r>
              <a:rPr lang="en-US" sz="2600">
                <a:solidFill>
                  <a:srgbClr val="000000"/>
                </a:solidFill>
                <a:latin typeface="Calibri"/>
                <a:ea typeface="Calibri"/>
                <a:cs typeface="Calibri"/>
                <a:sym typeface="Calibri"/>
              </a:rPr>
              <a:t>Sheldon Loman, University of Oregon</a:t>
            </a:r>
            <a:endParaRPr/>
          </a:p>
        </p:txBody>
      </p:sp>
      <p:sp>
        <p:nvSpPr>
          <p:cNvPr id="263" name="Google Shape;263;p3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13</a:t>
            </a:fld>
            <a:endParaRPr sz="1200">
              <a:solidFill>
                <a:srgbClr val="8D8D8F"/>
              </a:solidFill>
              <a:latin typeface="Calibri"/>
              <a:ea typeface="Calibri"/>
              <a:cs typeface="Calibri"/>
              <a:sym typeface="Calibri"/>
            </a:endParaRPr>
          </a:p>
        </p:txBody>
      </p:sp>
      <p:sp>
        <p:nvSpPr>
          <p:cNvPr id="264" name="Google Shape;264;p30"/>
          <p:cNvSpPr/>
          <p:nvPr/>
        </p:nvSpPr>
        <p:spPr>
          <a:xfrm flipH="1">
            <a:off x="5029199" y="4863860"/>
            <a:ext cx="3843867" cy="1143000"/>
          </a:xfrm>
          <a:prstGeom prst="rightArrow">
            <a:avLst>
              <a:gd name="adj1" fmla="val 100000"/>
              <a:gd name="adj2" fmla="val 50000"/>
            </a:avLst>
          </a:prstGeom>
          <a:solidFill>
            <a:srgbClr val="008000"/>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dirty="0">
                <a:solidFill>
                  <a:srgbClr val="292934"/>
                </a:solidFill>
                <a:latin typeface="Calibri"/>
                <a:ea typeface="Calibri"/>
                <a:cs typeface="Calibri"/>
                <a:sym typeface="Calibri"/>
              </a:rPr>
              <a:t>All staff estimate the function of behavior on the behavior data recording forms</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57"/>
                                        </p:tgtEl>
                                        <p:attrNameLst>
                                          <p:attrName>style.visibility</p:attrName>
                                        </p:attrNameLst>
                                      </p:cBhvr>
                                      <p:to>
                                        <p:strVal val="visible"/>
                                      </p:to>
                                    </p:set>
                                    <p:anim calcmode="lin" valueType="num">
                                      <p:cBhvr additive="base">
                                        <p:cTn id="7" dur="500"/>
                                        <p:tgtEl>
                                          <p:spTgt spid="257"/>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58"/>
                                        </p:tgtEl>
                                        <p:attrNameLst>
                                          <p:attrName>style.visibility</p:attrName>
                                        </p:attrNameLst>
                                      </p:cBhvr>
                                      <p:to>
                                        <p:strVal val="visible"/>
                                      </p:to>
                                    </p:set>
                                    <p:anim calcmode="lin" valueType="num">
                                      <p:cBhvr additive="base">
                                        <p:cTn id="12" dur="500"/>
                                        <p:tgtEl>
                                          <p:spTgt spid="258"/>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60"/>
                                        </p:tgtEl>
                                        <p:attrNameLst>
                                          <p:attrName>style.visibility</p:attrName>
                                        </p:attrNameLst>
                                      </p:cBhvr>
                                      <p:to>
                                        <p:strVal val="visible"/>
                                      </p:to>
                                    </p:set>
                                    <p:anim calcmode="lin" valueType="num">
                                      <p:cBhvr additive="base">
                                        <p:cTn id="17" dur="500"/>
                                        <p:tgtEl>
                                          <p:spTgt spid="260"/>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61"/>
                                        </p:tgtEl>
                                        <p:attrNameLst>
                                          <p:attrName>style.visibility</p:attrName>
                                        </p:attrNameLst>
                                      </p:cBhvr>
                                      <p:to>
                                        <p:strVal val="visible"/>
                                      </p:to>
                                    </p:set>
                                    <p:anim calcmode="lin" valueType="num">
                                      <p:cBhvr additive="base">
                                        <p:cTn id="22" dur="500"/>
                                        <p:tgtEl>
                                          <p:spTgt spid="261"/>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64"/>
                                        </p:tgtEl>
                                        <p:attrNameLst>
                                          <p:attrName>style.visibility</p:attrName>
                                        </p:attrNameLst>
                                      </p:cBhvr>
                                      <p:to>
                                        <p:strVal val="visible"/>
                                      </p:to>
                                    </p:set>
                                    <p:anim calcmode="lin" valueType="num">
                                      <p:cBhvr additive="base">
                                        <p:cTn id="27" dur="500"/>
                                        <p:tgtEl>
                                          <p:spTgt spid="2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26"/>
          <p:cNvSpPr/>
          <p:nvPr/>
        </p:nvSpPr>
        <p:spPr>
          <a:xfrm>
            <a:off x="304800" y="2209800"/>
            <a:ext cx="4035425" cy="3200400"/>
          </a:xfrm>
          <a:custGeom>
            <a:avLst/>
            <a:gdLst/>
            <a:ahLst/>
            <a:cxnLst/>
            <a:rect l="l" t="t" r="r" b="b"/>
            <a:pathLst>
              <a:path w="4035425" h="3200400" extrusionOk="0">
                <a:moveTo>
                  <a:pt x="0" y="3200400"/>
                </a:moveTo>
                <a:lnTo>
                  <a:pt x="800100" y="0"/>
                </a:lnTo>
                <a:lnTo>
                  <a:pt x="3235325" y="0"/>
                </a:lnTo>
                <a:lnTo>
                  <a:pt x="4035425" y="3200400"/>
                </a:lnTo>
                <a:lnTo>
                  <a:pt x="0" y="3200400"/>
                </a:lnTo>
                <a:close/>
              </a:path>
            </a:pathLst>
          </a:custGeom>
          <a:solidFill>
            <a:srgbClr val="22E119"/>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197" name="Google Shape;197;p26"/>
          <p:cNvGrpSpPr/>
          <p:nvPr/>
        </p:nvGrpSpPr>
        <p:grpSpPr>
          <a:xfrm>
            <a:off x="149225" y="228600"/>
            <a:ext cx="1196975" cy="1143000"/>
            <a:chOff x="846139" y="1439863"/>
            <a:chExt cx="4088088" cy="5842000"/>
          </a:xfrm>
        </p:grpSpPr>
        <p:sp>
          <p:nvSpPr>
            <p:cNvPr id="198" name="Google Shape;198;p26"/>
            <p:cNvSpPr/>
            <p:nvPr/>
          </p:nvSpPr>
          <p:spPr>
            <a:xfrm>
              <a:off x="846139" y="1439863"/>
              <a:ext cx="4088088" cy="5842000"/>
            </a:xfrm>
            <a:prstGeom prst="triangle">
              <a:avLst>
                <a:gd name="adj" fmla="val 50000"/>
              </a:avLst>
            </a:prstGeom>
            <a:solidFill>
              <a:srgbClr val="22E119"/>
            </a:solidFill>
            <a:ln w="9525" cap="flat" cmpd="sng">
              <a:solidFill>
                <a:schemeClr val="dk1"/>
              </a:solidFill>
              <a:prstDash val="solid"/>
              <a:miter lim="800000"/>
              <a:headEnd type="none" w="sm" len="sm"/>
              <a:tailEnd type="none" w="sm" len="sm"/>
            </a:ln>
          </p:spPr>
          <p:txBody>
            <a:bodyPr spcFirstLastPara="1" wrap="square" lIns="101575" tIns="50775" rIns="101575" bIns="50775" anchor="ctr" anchorCtr="0">
              <a:noAutofit/>
            </a:bodyPr>
            <a:lstStyle/>
            <a:p>
              <a:pPr marL="0" marR="0" lvl="0" indent="0" algn="l" rtl="0">
                <a:spcBef>
                  <a:spcPts val="0"/>
                </a:spcBef>
                <a:spcAft>
                  <a:spcPts val="0"/>
                </a:spcAft>
                <a:buClr>
                  <a:schemeClr val="dk1"/>
                </a:buClr>
                <a:buSzPts val="2700"/>
                <a:buFont typeface="Arial"/>
                <a:buNone/>
              </a:pPr>
              <a:endParaRPr sz="2700">
                <a:solidFill>
                  <a:srgbClr val="000000"/>
                </a:solidFill>
                <a:latin typeface="Comic Sans MS"/>
                <a:ea typeface="Comic Sans MS"/>
                <a:cs typeface="Comic Sans MS"/>
                <a:sym typeface="Comic Sans MS"/>
              </a:endParaRPr>
            </a:p>
          </p:txBody>
        </p:sp>
        <p:sp>
          <p:nvSpPr>
            <p:cNvPr id="199" name="Google Shape;199;p26"/>
            <p:cNvSpPr/>
            <p:nvPr/>
          </p:nvSpPr>
          <p:spPr>
            <a:xfrm>
              <a:off x="2014065" y="1439863"/>
              <a:ext cx="1709565" cy="2403921"/>
            </a:xfrm>
            <a:prstGeom prst="triangle">
              <a:avLst>
                <a:gd name="adj" fmla="val 50000"/>
              </a:avLst>
            </a:prstGeom>
            <a:solidFill>
              <a:srgbClr val="FFFF00"/>
            </a:solidFill>
            <a:ln w="9525" cap="flat" cmpd="sng">
              <a:solidFill>
                <a:schemeClr val="dk1"/>
              </a:solidFill>
              <a:prstDash val="solid"/>
              <a:miter lim="800000"/>
              <a:headEnd type="none" w="sm" len="sm"/>
              <a:tailEnd type="none" w="sm" len="sm"/>
            </a:ln>
          </p:spPr>
          <p:txBody>
            <a:bodyPr spcFirstLastPara="1" wrap="square" lIns="101575" tIns="50775" rIns="101575" bIns="50775" anchor="ctr" anchorCtr="0">
              <a:noAutofit/>
            </a:bodyPr>
            <a:lstStyle/>
            <a:p>
              <a:pPr marL="0" marR="0" lvl="0" indent="0" algn="l" rtl="0">
                <a:spcBef>
                  <a:spcPts val="0"/>
                </a:spcBef>
                <a:spcAft>
                  <a:spcPts val="0"/>
                </a:spcAft>
                <a:buClr>
                  <a:schemeClr val="dk1"/>
                </a:buClr>
                <a:buSzPts val="2700"/>
                <a:buFont typeface="Arial"/>
                <a:buNone/>
              </a:pPr>
              <a:endParaRPr sz="2700">
                <a:solidFill>
                  <a:srgbClr val="000000"/>
                </a:solidFill>
                <a:latin typeface="Comic Sans MS"/>
                <a:ea typeface="Comic Sans MS"/>
                <a:cs typeface="Comic Sans MS"/>
                <a:sym typeface="Comic Sans MS"/>
              </a:endParaRPr>
            </a:p>
          </p:txBody>
        </p:sp>
        <p:sp>
          <p:nvSpPr>
            <p:cNvPr id="200" name="Google Shape;200;p26"/>
            <p:cNvSpPr/>
            <p:nvPr/>
          </p:nvSpPr>
          <p:spPr>
            <a:xfrm>
              <a:off x="2460038" y="1439863"/>
              <a:ext cx="817618" cy="1152715"/>
            </a:xfrm>
            <a:prstGeom prst="triangle">
              <a:avLst>
                <a:gd name="adj" fmla="val 50000"/>
              </a:avLst>
            </a:prstGeom>
            <a:solidFill>
              <a:srgbClr val="FF0000"/>
            </a:solidFill>
            <a:ln w="9525" cap="flat" cmpd="sng">
              <a:solidFill>
                <a:schemeClr val="dk1"/>
              </a:solidFill>
              <a:prstDash val="solid"/>
              <a:miter lim="800000"/>
              <a:headEnd type="none" w="sm" len="sm"/>
              <a:tailEnd type="none" w="sm" len="sm"/>
            </a:ln>
          </p:spPr>
          <p:txBody>
            <a:bodyPr spcFirstLastPara="1" wrap="square" lIns="101575" tIns="50775" rIns="101575" bIns="50775" anchor="ctr" anchorCtr="0">
              <a:noAutofit/>
            </a:bodyPr>
            <a:lstStyle/>
            <a:p>
              <a:pPr marL="0" marR="0" lvl="0" indent="0" algn="l" rtl="0">
                <a:spcBef>
                  <a:spcPts val="0"/>
                </a:spcBef>
                <a:spcAft>
                  <a:spcPts val="0"/>
                </a:spcAft>
                <a:buClr>
                  <a:schemeClr val="dk1"/>
                </a:buClr>
                <a:buSzPts val="2700"/>
                <a:buFont typeface="Arial"/>
                <a:buNone/>
              </a:pPr>
              <a:endParaRPr sz="2700">
                <a:solidFill>
                  <a:srgbClr val="000000"/>
                </a:solidFill>
                <a:latin typeface="Comic Sans MS"/>
                <a:ea typeface="Comic Sans MS"/>
                <a:cs typeface="Comic Sans MS"/>
                <a:sym typeface="Comic Sans MS"/>
              </a:endParaRPr>
            </a:p>
          </p:txBody>
        </p:sp>
      </p:grpSp>
      <p:sp>
        <p:nvSpPr>
          <p:cNvPr id="201" name="Google Shape;201;p26"/>
          <p:cNvSpPr/>
          <p:nvPr/>
        </p:nvSpPr>
        <p:spPr>
          <a:xfrm rot="2480585">
            <a:off x="1171575" y="1019175"/>
            <a:ext cx="1944688" cy="627063"/>
          </a:xfrm>
          <a:prstGeom prst="curvedDownArrow">
            <a:avLst>
              <a:gd name="adj1" fmla="val 25011"/>
              <a:gd name="adj2" fmla="val 49994"/>
              <a:gd name="adj3" fmla="val 25000"/>
            </a:avLst>
          </a:prstGeom>
          <a:solidFill>
            <a:srgbClr val="22E119"/>
          </a:solidFill>
          <a:ln w="9525" cap="flat" cmpd="sng">
            <a:solidFill>
              <a:schemeClr val="dk1"/>
            </a:solidFill>
            <a:prstDash val="solid"/>
            <a:miter lim="800000"/>
            <a:headEnd type="none" w="sm" len="sm"/>
            <a:tailEnd type="none" w="sm" len="sm"/>
          </a:ln>
          <a:effectLst>
            <a:outerShdw blurRad="40000" dist="23000" dir="5400000" rotWithShape="0">
              <a:srgbClr val="808080">
                <a:alpha val="34901"/>
              </a:srgbClr>
            </a:outerShdw>
          </a:effectLst>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Calibri"/>
              <a:ea typeface="Calibri"/>
              <a:cs typeface="Calibri"/>
              <a:sym typeface="Calibri"/>
            </a:endParaRPr>
          </a:p>
        </p:txBody>
      </p:sp>
      <p:sp>
        <p:nvSpPr>
          <p:cNvPr id="202" name="Google Shape;202;p26"/>
          <p:cNvSpPr/>
          <p:nvPr/>
        </p:nvSpPr>
        <p:spPr>
          <a:xfrm rot="-2187660">
            <a:off x="573395" y="3595911"/>
            <a:ext cx="3302594" cy="923330"/>
          </a:xfrm>
          <a:custGeom>
            <a:avLst/>
            <a:gdLst/>
            <a:ahLst/>
            <a:cxnLst/>
            <a:rect l="l" t="t" r="r" b="b"/>
            <a:pathLst>
              <a:path w="3302594" h="923330" extrusionOk="0">
                <a:moveTo>
                  <a:pt x="0" y="0"/>
                </a:moveTo>
                <a:lnTo>
                  <a:pt x="3302594" y="0"/>
                </a:lnTo>
                <a:lnTo>
                  <a:pt x="3302594" y="923330"/>
                </a:lnTo>
                <a:lnTo>
                  <a:pt x="0" y="923330"/>
                </a:lnTo>
                <a:lnTo>
                  <a:pt x="0" y="0"/>
                </a:lnTo>
                <a:close/>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5400" b="1">
                <a:solidFill>
                  <a:schemeClr val="dk1"/>
                </a:solidFill>
                <a:latin typeface="Calibri"/>
                <a:ea typeface="Calibri"/>
                <a:cs typeface="Calibri"/>
                <a:sym typeface="Calibri"/>
              </a:rPr>
              <a:t>Universal</a:t>
            </a:r>
            <a:endParaRPr/>
          </a:p>
        </p:txBody>
      </p:sp>
      <p:sp>
        <p:nvSpPr>
          <p:cNvPr id="203" name="Google Shape;203;p26"/>
          <p:cNvSpPr txBox="1"/>
          <p:nvPr/>
        </p:nvSpPr>
        <p:spPr>
          <a:xfrm>
            <a:off x="4340225" y="228600"/>
            <a:ext cx="4349750" cy="6324600"/>
          </a:xfrm>
          <a:prstGeom prst="rect">
            <a:avLst/>
          </a:prstGeom>
          <a:noFill/>
          <a:ln>
            <a:noFill/>
          </a:ln>
        </p:spPr>
        <p:txBody>
          <a:bodyPr spcFirstLastPara="1" wrap="square" lIns="91425" tIns="45700" rIns="91425" bIns="45700" anchor="t" anchorCtr="0">
            <a:noAutofit/>
          </a:bodyPr>
          <a:lstStyle/>
          <a:p>
            <a:pPr marL="914400" marR="0" lvl="1" indent="-457200" algn="l" rtl="0">
              <a:spcBef>
                <a:spcPts val="0"/>
              </a:spcBef>
              <a:spcAft>
                <a:spcPts val="0"/>
              </a:spcAft>
              <a:buClr>
                <a:schemeClr val="dk1"/>
              </a:buClr>
              <a:buSzPts val="2600"/>
              <a:buFont typeface="Arial"/>
              <a:buNone/>
            </a:pPr>
            <a:r>
              <a:rPr lang="en-US" sz="2600" b="1" i="0" u="none" strike="noStrike" cap="none">
                <a:solidFill>
                  <a:schemeClr val="dk1"/>
                </a:solidFill>
                <a:latin typeface="Calibri"/>
                <a:ea typeface="Calibri"/>
                <a:cs typeface="Calibri"/>
                <a:sym typeface="Calibri"/>
              </a:rPr>
              <a:t>Six Components of Universal</a:t>
            </a:r>
            <a:endParaRPr/>
          </a:p>
          <a:p>
            <a:pPr marL="914400" marR="0" lvl="1" indent="-457200" algn="l" rtl="0">
              <a:spcBef>
                <a:spcPts val="440"/>
              </a:spcBef>
              <a:spcAft>
                <a:spcPts val="0"/>
              </a:spcAft>
              <a:buClr>
                <a:schemeClr val="dk1"/>
              </a:buClr>
              <a:buSzPts val="2200"/>
              <a:buFont typeface="Calibri"/>
              <a:buAutoNum type="arabicPeriod"/>
            </a:pPr>
            <a:r>
              <a:rPr lang="en-US" sz="2200" b="0" i="0" u="none" strike="noStrike" cap="none">
                <a:solidFill>
                  <a:schemeClr val="dk1"/>
                </a:solidFill>
                <a:latin typeface="Calibri"/>
                <a:ea typeface="Calibri"/>
                <a:cs typeface="Calibri"/>
                <a:sym typeface="Calibri"/>
              </a:rPr>
              <a:t>Purpose Statement</a:t>
            </a:r>
            <a:endParaRPr/>
          </a:p>
          <a:p>
            <a:pPr marL="914400" marR="0" lvl="1" indent="-457200" algn="l" rtl="0">
              <a:spcBef>
                <a:spcPts val="440"/>
              </a:spcBef>
              <a:spcAft>
                <a:spcPts val="0"/>
              </a:spcAft>
              <a:buClr>
                <a:schemeClr val="dk1"/>
              </a:buClr>
              <a:buSzPts val="2200"/>
              <a:buFont typeface="Calibri"/>
              <a:buAutoNum type="arabicPeriod"/>
            </a:pPr>
            <a:r>
              <a:rPr lang="en-US" sz="2200" b="0" i="0" u="none" strike="noStrike" cap="none">
                <a:solidFill>
                  <a:schemeClr val="dk1"/>
                </a:solidFill>
                <a:latin typeface="Calibri"/>
                <a:ea typeface="Calibri"/>
                <a:cs typeface="Calibri"/>
                <a:sym typeface="Calibri"/>
              </a:rPr>
              <a:t>3-5 Expectations</a:t>
            </a:r>
            <a:endParaRPr/>
          </a:p>
          <a:p>
            <a:pPr marL="914400" marR="0" lvl="1" indent="-457200" algn="l" rtl="0">
              <a:spcBef>
                <a:spcPts val="440"/>
              </a:spcBef>
              <a:spcAft>
                <a:spcPts val="0"/>
              </a:spcAft>
              <a:buClr>
                <a:schemeClr val="dk1"/>
              </a:buClr>
              <a:buSzPts val="2200"/>
              <a:buFont typeface="Calibri"/>
              <a:buAutoNum type="arabicPeriod"/>
            </a:pPr>
            <a:r>
              <a:rPr lang="en-US" sz="2200" b="0" i="0" u="none" strike="noStrike" cap="none">
                <a:solidFill>
                  <a:schemeClr val="dk1"/>
                </a:solidFill>
                <a:latin typeface="Calibri"/>
                <a:ea typeface="Calibri"/>
                <a:cs typeface="Calibri"/>
                <a:sym typeface="Calibri"/>
              </a:rPr>
              <a:t>System for Teaching Expectations</a:t>
            </a:r>
            <a:endParaRPr/>
          </a:p>
          <a:p>
            <a:pPr marL="914400" marR="0" lvl="1" indent="-457200" algn="l" rtl="0">
              <a:spcBef>
                <a:spcPts val="440"/>
              </a:spcBef>
              <a:spcAft>
                <a:spcPts val="0"/>
              </a:spcAft>
              <a:buClr>
                <a:schemeClr val="dk1"/>
              </a:buClr>
              <a:buSzPts val="2200"/>
              <a:buFont typeface="Calibri"/>
              <a:buAutoNum type="arabicPeriod"/>
            </a:pPr>
            <a:r>
              <a:rPr lang="en-US" sz="2200" b="0" i="0" u="none" strike="noStrike" cap="none">
                <a:solidFill>
                  <a:schemeClr val="dk1"/>
                </a:solidFill>
                <a:latin typeface="Calibri"/>
                <a:ea typeface="Calibri"/>
                <a:cs typeface="Calibri"/>
                <a:sym typeface="Calibri"/>
              </a:rPr>
              <a:t>System for Acknowledging Expectations</a:t>
            </a:r>
            <a:endParaRPr/>
          </a:p>
          <a:p>
            <a:pPr marL="914400" marR="0" lvl="1" indent="-457200" algn="l" rtl="0">
              <a:spcBef>
                <a:spcPts val="440"/>
              </a:spcBef>
              <a:spcAft>
                <a:spcPts val="0"/>
              </a:spcAft>
              <a:buClr>
                <a:schemeClr val="dk1"/>
              </a:buClr>
              <a:buSzPts val="2200"/>
              <a:buFont typeface="Calibri"/>
              <a:buAutoNum type="arabicPeriod"/>
            </a:pPr>
            <a:r>
              <a:rPr lang="en-US" sz="2200" b="0" i="0" u="none" strike="noStrike" cap="none">
                <a:solidFill>
                  <a:schemeClr val="dk1"/>
                </a:solidFill>
                <a:latin typeface="Calibri"/>
                <a:ea typeface="Calibri"/>
                <a:cs typeface="Calibri"/>
                <a:sym typeface="Calibri"/>
              </a:rPr>
              <a:t>System for Discouraging Problem Behavior</a:t>
            </a:r>
            <a:endParaRPr sz="2200" b="1" i="0" u="none" strike="noStrike" cap="none">
              <a:solidFill>
                <a:srgbClr val="C00000"/>
              </a:solidFill>
              <a:latin typeface="Calibri"/>
              <a:ea typeface="Calibri"/>
              <a:cs typeface="Calibri"/>
              <a:sym typeface="Calibri"/>
            </a:endParaRPr>
          </a:p>
          <a:p>
            <a:pPr marL="914400" marR="0" lvl="1" indent="-457200" algn="l" rtl="0">
              <a:spcBef>
                <a:spcPts val="440"/>
              </a:spcBef>
              <a:spcAft>
                <a:spcPts val="0"/>
              </a:spcAft>
              <a:buClr>
                <a:schemeClr val="dk1"/>
              </a:buClr>
              <a:buSzPts val="2200"/>
              <a:buFont typeface="Calibri"/>
              <a:buAutoNum type="arabicPeriod"/>
            </a:pPr>
            <a:r>
              <a:rPr lang="en-US" sz="2200" b="0" i="0" u="none" strike="noStrike" cap="none">
                <a:solidFill>
                  <a:schemeClr val="dk1"/>
                </a:solidFill>
                <a:latin typeface="Calibri"/>
                <a:ea typeface="Calibri"/>
                <a:cs typeface="Calibri"/>
                <a:sym typeface="Calibri"/>
              </a:rPr>
              <a:t>Data-based Decision Making</a:t>
            </a:r>
            <a:endParaRPr/>
          </a:p>
          <a:p>
            <a:pPr marL="914400" marR="0" lvl="1" indent="-457200" algn="l" rtl="0">
              <a:spcBef>
                <a:spcPts val="440"/>
              </a:spcBef>
              <a:spcAft>
                <a:spcPts val="0"/>
              </a:spcAft>
              <a:buClr>
                <a:schemeClr val="dk1"/>
              </a:buClr>
              <a:buSzPts val="2200"/>
              <a:buFont typeface="Arial"/>
              <a:buNone/>
            </a:pPr>
            <a:endParaRPr sz="2200" b="0" i="0" u="none" strike="noStrike" cap="none">
              <a:solidFill>
                <a:schemeClr val="dk1"/>
              </a:solidFill>
              <a:latin typeface="Calibri"/>
              <a:ea typeface="Calibri"/>
              <a:cs typeface="Calibri"/>
              <a:sym typeface="Calibri"/>
            </a:endParaRPr>
          </a:p>
          <a:p>
            <a:pPr marL="457200" marR="0" lvl="0" indent="-457200" algn="l" rtl="0">
              <a:spcBef>
                <a:spcPts val="440"/>
              </a:spcBef>
              <a:spcAft>
                <a:spcPts val="0"/>
              </a:spcAft>
              <a:buClr>
                <a:schemeClr val="dk1"/>
              </a:buClr>
              <a:buSzPts val="2200"/>
              <a:buFont typeface="Arial"/>
              <a:buNone/>
            </a:pPr>
            <a:r>
              <a:rPr lang="en-US" sz="2200">
                <a:solidFill>
                  <a:schemeClr val="dk1"/>
                </a:solidFill>
                <a:latin typeface="Calibri"/>
                <a:ea typeface="Calibri"/>
                <a:cs typeface="Calibri"/>
                <a:sym typeface="Calibri"/>
              </a:rPr>
              <a:t>	</a:t>
            </a:r>
            <a:endParaRPr sz="1700">
              <a:solidFill>
                <a:schemeClr val="dk1"/>
              </a:solidFill>
              <a:latin typeface="Calibri"/>
              <a:ea typeface="Calibri"/>
              <a:cs typeface="Calibri"/>
              <a:sym typeface="Calibri"/>
            </a:endParaRPr>
          </a:p>
          <a:p>
            <a:pPr marL="457200" marR="0" lvl="0" indent="-330200" algn="l" rtl="0">
              <a:spcBef>
                <a:spcPts val="400"/>
              </a:spcBef>
              <a:spcAft>
                <a:spcPts val="0"/>
              </a:spcAft>
              <a:buClr>
                <a:schemeClr val="dk1"/>
              </a:buClr>
              <a:buSzPts val="2000"/>
              <a:buFont typeface="Arial"/>
              <a:buNone/>
            </a:pPr>
            <a:endParaRPr sz="2000">
              <a:solidFill>
                <a:schemeClr val="dk1"/>
              </a:solidFill>
              <a:latin typeface="Calibri"/>
              <a:ea typeface="Calibri"/>
              <a:cs typeface="Calibri"/>
              <a:sym typeface="Calibri"/>
            </a:endParaRPr>
          </a:p>
        </p:txBody>
      </p:sp>
      <p:sp>
        <p:nvSpPr>
          <p:cNvPr id="204" name="Google Shape;204;p26"/>
          <p:cNvSpPr txBox="1"/>
          <p:nvPr/>
        </p:nvSpPr>
        <p:spPr>
          <a:xfrm rot="-3070732">
            <a:off x="4387850" y="2660650"/>
            <a:ext cx="4533900" cy="768350"/>
          </a:xfrm>
          <a:prstGeom prst="rect">
            <a:avLst/>
          </a:pr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FF0000"/>
              </a:buClr>
              <a:buSzPts val="4400"/>
              <a:buFont typeface="Arial"/>
              <a:buNone/>
            </a:pPr>
            <a:r>
              <a:rPr lang="en-US" sz="4400">
                <a:solidFill>
                  <a:srgbClr val="FF0000"/>
                </a:solidFill>
                <a:latin typeface="Calibri"/>
                <a:ea typeface="Calibri"/>
                <a:cs typeface="Calibri"/>
                <a:sym typeface="Calibri"/>
              </a:rPr>
              <a:t>Think Functionally!</a:t>
            </a:r>
            <a:endParaRPr/>
          </a:p>
        </p:txBody>
      </p:sp>
      <p:sp>
        <p:nvSpPr>
          <p:cNvPr id="205" name="Google Shape;205;p2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14</a:t>
            </a:fld>
            <a:endParaRPr sz="1200">
              <a:solidFill>
                <a:srgbClr val="8D8D8F"/>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04"/>
                                        </p:tgtEl>
                                        <p:attrNameLst>
                                          <p:attrName>style.visibility</p:attrName>
                                        </p:attrNameLst>
                                      </p:cBhvr>
                                      <p:to>
                                        <p:strVal val="visible"/>
                                      </p:to>
                                    </p:set>
                                    <p:anim calcmode="lin" valueType="num">
                                      <p:cBhvr additive="base">
                                        <p:cTn id="7" dur="500"/>
                                        <p:tgtEl>
                                          <p:spTgt spid="204"/>
                                        </p:tgtEl>
                                        <p:attrNameLst>
                                          <p:attrName>ppt_w</p:attrName>
                                        </p:attrNameLst>
                                      </p:cBhvr>
                                      <p:tavLst>
                                        <p:tav tm="0">
                                          <p:val>
                                            <p:strVal val="0"/>
                                          </p:val>
                                        </p:tav>
                                        <p:tav tm="100000">
                                          <p:val>
                                            <p:strVal val="#ppt_w"/>
                                          </p:val>
                                        </p:tav>
                                      </p:tavLst>
                                    </p:anim>
                                    <p:anim calcmode="lin" valueType="num">
                                      <p:cBhvr additive="base">
                                        <p:cTn id="8" dur="500"/>
                                        <p:tgtEl>
                                          <p:spTgt spid="204"/>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27"/>
          <p:cNvSpPr/>
          <p:nvPr/>
        </p:nvSpPr>
        <p:spPr>
          <a:xfrm>
            <a:off x="381000" y="2133600"/>
            <a:ext cx="4035425" cy="3244850"/>
          </a:xfrm>
          <a:custGeom>
            <a:avLst/>
            <a:gdLst/>
            <a:ahLst/>
            <a:cxnLst/>
            <a:rect l="l" t="t" r="r" b="b"/>
            <a:pathLst>
              <a:path w="4035425" h="3244850" extrusionOk="0">
                <a:moveTo>
                  <a:pt x="0" y="3244850"/>
                </a:moveTo>
                <a:lnTo>
                  <a:pt x="811213" y="0"/>
                </a:lnTo>
                <a:lnTo>
                  <a:pt x="3224213" y="0"/>
                </a:lnTo>
                <a:lnTo>
                  <a:pt x="4035425" y="3244850"/>
                </a:lnTo>
                <a:lnTo>
                  <a:pt x="0" y="3244850"/>
                </a:lnTo>
                <a:close/>
              </a:path>
            </a:pathLst>
          </a:custGeom>
          <a:solidFill>
            <a:srgbClr val="FFFF00"/>
          </a:solidFill>
          <a:ln w="952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2" name="Google Shape;212;p27"/>
          <p:cNvSpPr txBox="1"/>
          <p:nvPr/>
        </p:nvSpPr>
        <p:spPr>
          <a:xfrm>
            <a:off x="4648200" y="454025"/>
            <a:ext cx="3889375" cy="6086475"/>
          </a:xfrm>
          <a:prstGeom prst="rect">
            <a:avLst/>
          </a:prstGeom>
          <a:noFill/>
          <a:ln>
            <a:noFill/>
          </a:ln>
        </p:spPr>
        <p:txBody>
          <a:bodyPr spcFirstLastPara="1" wrap="square" lIns="91425" tIns="45700" rIns="91425" bIns="45700" anchor="t" anchorCtr="0">
            <a:noAutofit/>
          </a:bodyPr>
          <a:lstStyle/>
          <a:p>
            <a:pPr marL="342900" marR="0" lvl="0" indent="-342900" algn="l" rtl="0">
              <a:spcBef>
                <a:spcPts val="0"/>
              </a:spcBef>
              <a:spcAft>
                <a:spcPts val="0"/>
              </a:spcAft>
              <a:buClr>
                <a:schemeClr val="dk1"/>
              </a:buClr>
              <a:buSzPts val="2800"/>
              <a:buFont typeface="Arial"/>
              <a:buNone/>
            </a:pPr>
            <a:r>
              <a:rPr lang="en-US" sz="2800" b="1">
                <a:solidFill>
                  <a:schemeClr val="dk1"/>
                </a:solidFill>
                <a:latin typeface="Calibri"/>
                <a:ea typeface="Calibri"/>
                <a:cs typeface="Calibri"/>
                <a:sym typeface="Calibri"/>
              </a:rPr>
              <a:t>Targeted Interventions</a:t>
            </a:r>
            <a:endParaRPr/>
          </a:p>
          <a:p>
            <a:pPr marL="342900" marR="0" lvl="0" indent="-342900" algn="l" rtl="0">
              <a:spcBef>
                <a:spcPts val="44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Implement Universal with Fidelity</a:t>
            </a:r>
            <a:endParaRPr/>
          </a:p>
          <a:p>
            <a:pPr marL="342900" marR="0" lvl="0" indent="-342900" algn="l" rtl="0">
              <a:spcBef>
                <a:spcPts val="44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Inventory Existing Targeted Practices</a:t>
            </a:r>
            <a:endParaRPr/>
          </a:p>
          <a:p>
            <a:pPr marL="342900" marR="0" lvl="0" indent="-342900" algn="l" rtl="0">
              <a:spcBef>
                <a:spcPts val="44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Develop Intervention – ie. Check-in/Check-out</a:t>
            </a:r>
            <a:endParaRPr/>
          </a:p>
          <a:p>
            <a:pPr marL="342900" marR="0" lvl="0" indent="-342900" algn="l" rtl="0">
              <a:spcBef>
                <a:spcPts val="44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Develop Data System to Support Targeted Interventions</a:t>
            </a:r>
            <a:endParaRPr/>
          </a:p>
          <a:p>
            <a:pPr marL="342900" marR="0" lvl="0" indent="-234950" algn="l" rtl="0">
              <a:spcBef>
                <a:spcPts val="340"/>
              </a:spcBef>
              <a:spcAft>
                <a:spcPts val="0"/>
              </a:spcAft>
              <a:buClr>
                <a:schemeClr val="dk1"/>
              </a:buClr>
              <a:buSzPts val="1700"/>
              <a:buFont typeface="Arial"/>
              <a:buNone/>
            </a:pPr>
            <a:endParaRPr sz="1700">
              <a:solidFill>
                <a:schemeClr val="dk1"/>
              </a:solidFill>
              <a:latin typeface="Calibri"/>
              <a:ea typeface="Calibri"/>
              <a:cs typeface="Calibri"/>
              <a:sym typeface="Calibri"/>
            </a:endParaRPr>
          </a:p>
          <a:p>
            <a:pPr marL="342900" marR="0" lvl="0" indent="-215900" algn="l" rtl="0">
              <a:spcBef>
                <a:spcPts val="400"/>
              </a:spcBef>
              <a:spcAft>
                <a:spcPts val="0"/>
              </a:spcAft>
              <a:buClr>
                <a:schemeClr val="dk1"/>
              </a:buClr>
              <a:buSzPts val="2000"/>
              <a:buFont typeface="Arial"/>
              <a:buNone/>
            </a:pPr>
            <a:endParaRPr sz="2000">
              <a:solidFill>
                <a:schemeClr val="dk1"/>
              </a:solidFill>
              <a:latin typeface="Calibri"/>
              <a:ea typeface="Calibri"/>
              <a:cs typeface="Calibri"/>
              <a:sym typeface="Calibri"/>
            </a:endParaRPr>
          </a:p>
        </p:txBody>
      </p:sp>
      <p:grpSp>
        <p:nvGrpSpPr>
          <p:cNvPr id="213" name="Google Shape;213;p27"/>
          <p:cNvGrpSpPr/>
          <p:nvPr/>
        </p:nvGrpSpPr>
        <p:grpSpPr>
          <a:xfrm>
            <a:off x="149225" y="228600"/>
            <a:ext cx="1196975" cy="1143000"/>
            <a:chOff x="846139" y="1439863"/>
            <a:chExt cx="4088088" cy="5842000"/>
          </a:xfrm>
        </p:grpSpPr>
        <p:sp>
          <p:nvSpPr>
            <p:cNvPr id="214" name="Google Shape;214;p27"/>
            <p:cNvSpPr/>
            <p:nvPr/>
          </p:nvSpPr>
          <p:spPr>
            <a:xfrm>
              <a:off x="846139" y="1439863"/>
              <a:ext cx="4088088" cy="5842000"/>
            </a:xfrm>
            <a:prstGeom prst="triangle">
              <a:avLst>
                <a:gd name="adj" fmla="val 50000"/>
              </a:avLst>
            </a:prstGeom>
            <a:solidFill>
              <a:srgbClr val="22E119"/>
            </a:solidFill>
            <a:ln w="9525" cap="flat" cmpd="sng">
              <a:solidFill>
                <a:schemeClr val="dk1"/>
              </a:solidFill>
              <a:prstDash val="solid"/>
              <a:miter lim="800000"/>
              <a:headEnd type="none" w="sm" len="sm"/>
              <a:tailEnd type="none" w="sm" len="sm"/>
            </a:ln>
          </p:spPr>
          <p:txBody>
            <a:bodyPr spcFirstLastPara="1" wrap="square" lIns="101575" tIns="50775" rIns="101575" bIns="50775" anchor="ctr" anchorCtr="0">
              <a:noAutofit/>
            </a:bodyPr>
            <a:lstStyle/>
            <a:p>
              <a:pPr marL="0" marR="0" lvl="0" indent="0" algn="l" rtl="0">
                <a:spcBef>
                  <a:spcPts val="0"/>
                </a:spcBef>
                <a:spcAft>
                  <a:spcPts val="0"/>
                </a:spcAft>
                <a:buClr>
                  <a:schemeClr val="dk1"/>
                </a:buClr>
                <a:buSzPts val="2700"/>
                <a:buFont typeface="Arial"/>
                <a:buNone/>
              </a:pPr>
              <a:endParaRPr sz="2700">
                <a:solidFill>
                  <a:srgbClr val="000000"/>
                </a:solidFill>
                <a:latin typeface="Comic Sans MS"/>
                <a:ea typeface="Comic Sans MS"/>
                <a:cs typeface="Comic Sans MS"/>
                <a:sym typeface="Comic Sans MS"/>
              </a:endParaRPr>
            </a:p>
          </p:txBody>
        </p:sp>
        <p:sp>
          <p:nvSpPr>
            <p:cNvPr id="215" name="Google Shape;215;p27"/>
            <p:cNvSpPr/>
            <p:nvPr/>
          </p:nvSpPr>
          <p:spPr>
            <a:xfrm>
              <a:off x="2014065" y="1439863"/>
              <a:ext cx="1709565" cy="2403921"/>
            </a:xfrm>
            <a:prstGeom prst="triangle">
              <a:avLst>
                <a:gd name="adj" fmla="val 50000"/>
              </a:avLst>
            </a:prstGeom>
            <a:solidFill>
              <a:srgbClr val="FFFF00"/>
            </a:solidFill>
            <a:ln w="9525" cap="flat" cmpd="sng">
              <a:solidFill>
                <a:schemeClr val="dk1"/>
              </a:solidFill>
              <a:prstDash val="solid"/>
              <a:miter lim="800000"/>
              <a:headEnd type="none" w="sm" len="sm"/>
              <a:tailEnd type="none" w="sm" len="sm"/>
            </a:ln>
          </p:spPr>
          <p:txBody>
            <a:bodyPr spcFirstLastPara="1" wrap="square" lIns="101575" tIns="50775" rIns="101575" bIns="50775" anchor="ctr" anchorCtr="0">
              <a:noAutofit/>
            </a:bodyPr>
            <a:lstStyle/>
            <a:p>
              <a:pPr marL="0" marR="0" lvl="0" indent="0" algn="l" rtl="0">
                <a:spcBef>
                  <a:spcPts val="0"/>
                </a:spcBef>
                <a:spcAft>
                  <a:spcPts val="0"/>
                </a:spcAft>
                <a:buClr>
                  <a:schemeClr val="dk1"/>
                </a:buClr>
                <a:buSzPts val="2700"/>
                <a:buFont typeface="Arial"/>
                <a:buNone/>
              </a:pPr>
              <a:endParaRPr sz="2700">
                <a:solidFill>
                  <a:srgbClr val="000000"/>
                </a:solidFill>
                <a:latin typeface="Comic Sans MS"/>
                <a:ea typeface="Comic Sans MS"/>
                <a:cs typeface="Comic Sans MS"/>
                <a:sym typeface="Comic Sans MS"/>
              </a:endParaRPr>
            </a:p>
          </p:txBody>
        </p:sp>
        <p:sp>
          <p:nvSpPr>
            <p:cNvPr id="216" name="Google Shape;216;p27"/>
            <p:cNvSpPr/>
            <p:nvPr/>
          </p:nvSpPr>
          <p:spPr>
            <a:xfrm>
              <a:off x="2460038" y="1439863"/>
              <a:ext cx="817618" cy="1152715"/>
            </a:xfrm>
            <a:prstGeom prst="triangle">
              <a:avLst>
                <a:gd name="adj" fmla="val 50000"/>
              </a:avLst>
            </a:prstGeom>
            <a:solidFill>
              <a:srgbClr val="FF0000"/>
            </a:solidFill>
            <a:ln w="9525" cap="flat" cmpd="sng">
              <a:solidFill>
                <a:schemeClr val="dk1"/>
              </a:solidFill>
              <a:prstDash val="solid"/>
              <a:miter lim="800000"/>
              <a:headEnd type="none" w="sm" len="sm"/>
              <a:tailEnd type="none" w="sm" len="sm"/>
            </a:ln>
          </p:spPr>
          <p:txBody>
            <a:bodyPr spcFirstLastPara="1" wrap="square" lIns="101575" tIns="50775" rIns="101575" bIns="50775" anchor="ctr" anchorCtr="0">
              <a:noAutofit/>
            </a:bodyPr>
            <a:lstStyle/>
            <a:p>
              <a:pPr marL="0" marR="0" lvl="0" indent="0" algn="l" rtl="0">
                <a:spcBef>
                  <a:spcPts val="0"/>
                </a:spcBef>
                <a:spcAft>
                  <a:spcPts val="0"/>
                </a:spcAft>
                <a:buClr>
                  <a:schemeClr val="dk1"/>
                </a:buClr>
                <a:buSzPts val="2700"/>
                <a:buFont typeface="Arial"/>
                <a:buNone/>
              </a:pPr>
              <a:endParaRPr sz="2700">
                <a:solidFill>
                  <a:srgbClr val="000000"/>
                </a:solidFill>
                <a:latin typeface="Comic Sans MS"/>
                <a:ea typeface="Comic Sans MS"/>
                <a:cs typeface="Comic Sans MS"/>
                <a:sym typeface="Comic Sans MS"/>
              </a:endParaRPr>
            </a:p>
          </p:txBody>
        </p:sp>
      </p:grpSp>
      <p:sp>
        <p:nvSpPr>
          <p:cNvPr id="217" name="Google Shape;217;p27"/>
          <p:cNvSpPr/>
          <p:nvPr/>
        </p:nvSpPr>
        <p:spPr>
          <a:xfrm rot="2480585">
            <a:off x="933450" y="700088"/>
            <a:ext cx="2392363" cy="723900"/>
          </a:xfrm>
          <a:prstGeom prst="curvedDownArrow">
            <a:avLst>
              <a:gd name="adj1" fmla="val 25000"/>
              <a:gd name="adj2" fmla="val 50001"/>
              <a:gd name="adj3" fmla="val 25000"/>
            </a:avLst>
          </a:prstGeom>
          <a:solidFill>
            <a:srgbClr val="E1F01C"/>
          </a:solidFill>
          <a:ln w="9525" cap="flat" cmpd="sng">
            <a:solidFill>
              <a:schemeClr val="dk1"/>
            </a:solidFill>
            <a:prstDash val="solid"/>
            <a:miter lim="800000"/>
            <a:headEnd type="none" w="sm" len="sm"/>
            <a:tailEnd type="none" w="sm" len="sm"/>
          </a:ln>
          <a:effectLst>
            <a:outerShdw blurRad="40000" dist="23000" dir="5400000" rotWithShape="0">
              <a:srgbClr val="808080">
                <a:alpha val="34901"/>
              </a:srgbClr>
            </a:outerShdw>
          </a:effectLst>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Calibri"/>
              <a:ea typeface="Calibri"/>
              <a:cs typeface="Calibri"/>
              <a:sym typeface="Calibri"/>
            </a:endParaRPr>
          </a:p>
        </p:txBody>
      </p:sp>
      <p:sp>
        <p:nvSpPr>
          <p:cNvPr id="218" name="Google Shape;218;p27"/>
          <p:cNvSpPr/>
          <p:nvPr/>
        </p:nvSpPr>
        <p:spPr>
          <a:xfrm rot="-2187660">
            <a:off x="695801" y="3595911"/>
            <a:ext cx="3057786" cy="923330"/>
          </a:xfrm>
          <a:custGeom>
            <a:avLst/>
            <a:gdLst/>
            <a:ahLst/>
            <a:cxnLst/>
            <a:rect l="l" t="t" r="r" b="b"/>
            <a:pathLst>
              <a:path w="3302594" h="923330" extrusionOk="0">
                <a:moveTo>
                  <a:pt x="0" y="0"/>
                </a:moveTo>
                <a:lnTo>
                  <a:pt x="3302594" y="0"/>
                </a:lnTo>
                <a:lnTo>
                  <a:pt x="3302594" y="923330"/>
                </a:lnTo>
                <a:lnTo>
                  <a:pt x="0" y="923330"/>
                </a:lnTo>
                <a:lnTo>
                  <a:pt x="0" y="0"/>
                </a:lnTo>
                <a:close/>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5400" b="1">
                <a:solidFill>
                  <a:schemeClr val="dk1"/>
                </a:solidFill>
                <a:latin typeface="Calibri"/>
                <a:ea typeface="Calibri"/>
                <a:cs typeface="Calibri"/>
                <a:sym typeface="Calibri"/>
              </a:rPr>
              <a:t>Targeted</a:t>
            </a:r>
            <a:endParaRPr/>
          </a:p>
        </p:txBody>
      </p:sp>
      <p:sp>
        <p:nvSpPr>
          <p:cNvPr id="219" name="Google Shape;219;p27"/>
          <p:cNvSpPr txBox="1"/>
          <p:nvPr/>
        </p:nvSpPr>
        <p:spPr>
          <a:xfrm rot="-2522417">
            <a:off x="2719388" y="2867025"/>
            <a:ext cx="6959600" cy="1076325"/>
          </a:xfrm>
          <a:prstGeom prst="rect">
            <a:avLst/>
          </a:prstGeom>
          <a:solidFill>
            <a:schemeClr val="lt1"/>
          </a:solidFill>
          <a:ln>
            <a:noFill/>
          </a:ln>
        </p:spPr>
        <p:txBody>
          <a:bodyPr spcFirstLastPara="1" wrap="square" lIns="91425" tIns="45700" rIns="91425" bIns="45700" anchor="t" anchorCtr="0">
            <a:noAutofit/>
          </a:bodyPr>
          <a:lstStyle/>
          <a:p>
            <a:pPr marL="342900" marR="0" lvl="0" indent="-342900" algn="l" rtl="0">
              <a:spcBef>
                <a:spcPts val="0"/>
              </a:spcBef>
              <a:spcAft>
                <a:spcPts val="0"/>
              </a:spcAft>
              <a:buClr>
                <a:srgbClr val="FF0000"/>
              </a:buClr>
              <a:buSzPts val="3200"/>
              <a:buFont typeface="Arial"/>
              <a:buNone/>
            </a:pPr>
            <a:r>
              <a:rPr lang="en-US" sz="3200" b="1">
                <a:solidFill>
                  <a:srgbClr val="FF0000"/>
                </a:solidFill>
                <a:latin typeface="Calibri"/>
                <a:ea typeface="Calibri"/>
                <a:cs typeface="Calibri"/>
                <a:sym typeface="Calibri"/>
              </a:rPr>
              <a:t>Match interventions to the function of the behavior!</a:t>
            </a:r>
            <a:endParaRPr/>
          </a:p>
        </p:txBody>
      </p:sp>
      <p:sp>
        <p:nvSpPr>
          <p:cNvPr id="220" name="Google Shape;220;p2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15</a:t>
            </a:fld>
            <a:endParaRPr sz="1200">
              <a:solidFill>
                <a:srgbClr val="8D8D8F"/>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19"/>
                                        </p:tgtEl>
                                        <p:attrNameLst>
                                          <p:attrName>style.visibility</p:attrName>
                                        </p:attrNameLst>
                                      </p:cBhvr>
                                      <p:to>
                                        <p:strVal val="visible"/>
                                      </p:to>
                                    </p:set>
                                    <p:anim calcmode="lin" valueType="num">
                                      <p:cBhvr additive="base">
                                        <p:cTn id="7" dur="500"/>
                                        <p:tgtEl>
                                          <p:spTgt spid="219"/>
                                        </p:tgtEl>
                                        <p:attrNameLst>
                                          <p:attrName>ppt_w</p:attrName>
                                        </p:attrNameLst>
                                      </p:cBhvr>
                                      <p:tavLst>
                                        <p:tav tm="0">
                                          <p:val>
                                            <p:strVal val="0"/>
                                          </p:val>
                                        </p:tav>
                                        <p:tav tm="100000">
                                          <p:val>
                                            <p:strVal val="#ppt_w"/>
                                          </p:val>
                                        </p:tav>
                                      </p:tavLst>
                                    </p:anim>
                                    <p:anim calcmode="lin" valueType="num">
                                      <p:cBhvr additive="base">
                                        <p:cTn id="8" dur="500"/>
                                        <p:tgtEl>
                                          <p:spTgt spid="219"/>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2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200" b="1"/>
              <a:t>Examples: Targeted Group Interventions Based on Functions of Behavior </a:t>
            </a:r>
            <a:endParaRPr/>
          </a:p>
        </p:txBody>
      </p:sp>
      <p:sp>
        <p:nvSpPr>
          <p:cNvPr id="227" name="Google Shape;227;p28"/>
          <p:cNvSpPr txBox="1">
            <a:spLocks noGrp="1"/>
          </p:cNvSpPr>
          <p:nvPr>
            <p:ph type="body" idx="1"/>
          </p:nvPr>
        </p:nvSpPr>
        <p:spPr>
          <a:xfrm>
            <a:off x="642938" y="1447800"/>
            <a:ext cx="4038600" cy="452596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accent2"/>
              </a:buClr>
              <a:buSzPts val="1920"/>
              <a:buFont typeface="Arial"/>
              <a:buNone/>
            </a:pPr>
            <a:r>
              <a:rPr lang="en-US" sz="2400" dirty="0">
                <a:solidFill>
                  <a:srgbClr val="FF0000"/>
                </a:solidFill>
                <a:latin typeface="Cambria"/>
                <a:ea typeface="Cambria"/>
                <a:cs typeface="Cambria"/>
                <a:sym typeface="Cambria"/>
              </a:rPr>
              <a:t>Access Adult Attention/Support:</a:t>
            </a:r>
            <a:endParaRPr dirty="0"/>
          </a:p>
          <a:p>
            <a:pPr marL="742950" lvl="1" indent="-285750" algn="l" rtl="0">
              <a:lnSpc>
                <a:spcPct val="90000"/>
              </a:lnSpc>
              <a:spcBef>
                <a:spcPts val="480"/>
              </a:spcBef>
              <a:spcAft>
                <a:spcPts val="0"/>
              </a:spcAft>
              <a:buClr>
                <a:srgbClr val="000000"/>
              </a:buClr>
              <a:buSzPts val="1920"/>
              <a:buFont typeface="Noto Sans Symbols"/>
              <a:buChar char="✔"/>
            </a:pPr>
            <a:r>
              <a:rPr lang="en-US" dirty="0">
                <a:solidFill>
                  <a:srgbClr val="000000"/>
                </a:solidFill>
                <a:latin typeface="Cambria"/>
                <a:ea typeface="Cambria"/>
                <a:cs typeface="Cambria"/>
                <a:sym typeface="Cambria"/>
              </a:rPr>
              <a:t>Adult Mentoring Programs  </a:t>
            </a:r>
          </a:p>
          <a:p>
            <a:pPr marL="457200" lvl="1" indent="0" algn="l" rtl="0">
              <a:lnSpc>
                <a:spcPct val="90000"/>
              </a:lnSpc>
              <a:spcBef>
                <a:spcPts val="480"/>
              </a:spcBef>
              <a:spcAft>
                <a:spcPts val="0"/>
              </a:spcAft>
              <a:buClr>
                <a:srgbClr val="000000"/>
              </a:buClr>
              <a:buSzPts val="1920"/>
              <a:buNone/>
            </a:pPr>
            <a:endParaRPr dirty="0"/>
          </a:p>
          <a:p>
            <a:pPr marL="0" lvl="0" indent="0" algn="l" rtl="0">
              <a:lnSpc>
                <a:spcPct val="90000"/>
              </a:lnSpc>
              <a:spcBef>
                <a:spcPts val="480"/>
              </a:spcBef>
              <a:spcAft>
                <a:spcPts val="0"/>
              </a:spcAft>
              <a:buClr>
                <a:schemeClr val="accent2"/>
              </a:buClr>
              <a:buSzPts val="1920"/>
              <a:buFont typeface="Arial"/>
              <a:buNone/>
            </a:pPr>
            <a:r>
              <a:rPr lang="en-US" sz="2400" dirty="0">
                <a:solidFill>
                  <a:srgbClr val="FF0000"/>
                </a:solidFill>
                <a:latin typeface="Cambria"/>
                <a:ea typeface="Cambria"/>
                <a:cs typeface="Cambria"/>
                <a:sym typeface="Cambria"/>
              </a:rPr>
              <a:t>Access Peer Attention/Support:</a:t>
            </a:r>
            <a:endParaRPr dirty="0"/>
          </a:p>
          <a:p>
            <a:pPr marL="742950" lvl="1" indent="-285750" algn="l" rtl="0">
              <a:lnSpc>
                <a:spcPct val="90000"/>
              </a:lnSpc>
              <a:spcBef>
                <a:spcPts val="480"/>
              </a:spcBef>
              <a:spcAft>
                <a:spcPts val="0"/>
              </a:spcAft>
              <a:buClr>
                <a:srgbClr val="000000"/>
              </a:buClr>
              <a:buSzPts val="1920"/>
              <a:buFont typeface="Noto Sans Symbols"/>
              <a:buChar char="✔"/>
            </a:pPr>
            <a:r>
              <a:rPr lang="en-US" dirty="0">
                <a:solidFill>
                  <a:srgbClr val="000000"/>
                </a:solidFill>
                <a:latin typeface="Cambria"/>
                <a:ea typeface="Cambria"/>
                <a:cs typeface="Cambria"/>
                <a:sym typeface="Cambria"/>
              </a:rPr>
              <a:t>Social Skills Instruction</a:t>
            </a:r>
            <a:endParaRPr dirty="0"/>
          </a:p>
          <a:p>
            <a:pPr marL="742950" lvl="1" indent="-285750" algn="l" rtl="0">
              <a:lnSpc>
                <a:spcPct val="90000"/>
              </a:lnSpc>
              <a:spcBef>
                <a:spcPts val="480"/>
              </a:spcBef>
              <a:spcAft>
                <a:spcPts val="0"/>
              </a:spcAft>
              <a:buClr>
                <a:srgbClr val="000000"/>
              </a:buClr>
              <a:buSzPts val="1920"/>
              <a:buFont typeface="Noto Sans Symbols"/>
              <a:buChar char="✔"/>
            </a:pPr>
            <a:r>
              <a:rPr lang="en-US" dirty="0">
                <a:solidFill>
                  <a:srgbClr val="000000"/>
                </a:solidFill>
                <a:latin typeface="Cambria"/>
                <a:ea typeface="Cambria"/>
                <a:cs typeface="Cambria"/>
                <a:sym typeface="Cambria"/>
              </a:rPr>
              <a:t>Peer Mentoring</a:t>
            </a:r>
            <a:endParaRPr dirty="0"/>
          </a:p>
          <a:p>
            <a:pPr marL="742950" lvl="1" indent="-285750" algn="l" rtl="0">
              <a:lnSpc>
                <a:spcPct val="90000"/>
              </a:lnSpc>
              <a:spcBef>
                <a:spcPts val="480"/>
              </a:spcBef>
              <a:spcAft>
                <a:spcPts val="0"/>
              </a:spcAft>
              <a:buClr>
                <a:srgbClr val="000000"/>
              </a:buClr>
              <a:buSzPts val="1920"/>
              <a:buFont typeface="Noto Sans Symbols"/>
              <a:buChar char="✔"/>
            </a:pPr>
            <a:r>
              <a:rPr lang="en-US" dirty="0">
                <a:solidFill>
                  <a:srgbClr val="000000"/>
                </a:solidFill>
                <a:latin typeface="Cambria"/>
                <a:ea typeface="Cambria"/>
                <a:cs typeface="Cambria"/>
                <a:sym typeface="Cambria"/>
              </a:rPr>
              <a:t>Self-Monitoring with Peer Support (function: academic task escape)</a:t>
            </a:r>
            <a:endParaRPr dirty="0"/>
          </a:p>
        </p:txBody>
      </p:sp>
      <p:sp>
        <p:nvSpPr>
          <p:cNvPr id="228" name="Google Shape;228;p28"/>
          <p:cNvSpPr txBox="1">
            <a:spLocks noGrp="1"/>
          </p:cNvSpPr>
          <p:nvPr>
            <p:ph type="body" idx="2"/>
          </p:nvPr>
        </p:nvSpPr>
        <p:spPr>
          <a:xfrm>
            <a:off x="4681538" y="1447800"/>
            <a:ext cx="4154118" cy="452596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accent2"/>
              </a:buClr>
              <a:buSzPts val="1920"/>
              <a:buNone/>
            </a:pPr>
            <a:r>
              <a:rPr lang="en-US" sz="2400" dirty="0">
                <a:solidFill>
                  <a:srgbClr val="FF0000"/>
                </a:solidFill>
                <a:latin typeface="Cambria"/>
                <a:ea typeface="Cambria"/>
                <a:cs typeface="Cambria"/>
                <a:sym typeface="Cambria"/>
              </a:rPr>
              <a:t>Academic Skills Support: </a:t>
            </a:r>
          </a:p>
          <a:p>
            <a:pPr marL="742950" lvl="1" indent="-285750" algn="l" rtl="0">
              <a:lnSpc>
                <a:spcPct val="90000"/>
              </a:lnSpc>
              <a:spcBef>
                <a:spcPts val="480"/>
              </a:spcBef>
              <a:spcAft>
                <a:spcPts val="0"/>
              </a:spcAft>
              <a:buClr>
                <a:srgbClr val="000000"/>
              </a:buClr>
              <a:buSzPts val="1920"/>
              <a:buFont typeface="Noto Sans Symbols"/>
              <a:buChar char="✔"/>
            </a:pPr>
            <a:r>
              <a:rPr lang="en-US" dirty="0">
                <a:solidFill>
                  <a:srgbClr val="000000"/>
                </a:solidFill>
                <a:latin typeface="Cambria"/>
                <a:ea typeface="Cambria"/>
                <a:cs typeface="Cambria"/>
                <a:sym typeface="Cambria"/>
              </a:rPr>
              <a:t>Organization/ Homework planning support</a:t>
            </a:r>
            <a:endParaRPr lang="en-US" dirty="0"/>
          </a:p>
          <a:p>
            <a:pPr marL="742950" lvl="1" indent="-285750" algn="l" rtl="0">
              <a:lnSpc>
                <a:spcPct val="90000"/>
              </a:lnSpc>
              <a:spcBef>
                <a:spcPts val="480"/>
              </a:spcBef>
              <a:spcAft>
                <a:spcPts val="0"/>
              </a:spcAft>
              <a:buClr>
                <a:srgbClr val="000000"/>
              </a:buClr>
              <a:buSzPts val="1920"/>
              <a:buFont typeface="Noto Sans Symbols"/>
              <a:buChar char="✔"/>
            </a:pPr>
            <a:r>
              <a:rPr lang="en-US" dirty="0">
                <a:solidFill>
                  <a:srgbClr val="000000"/>
                </a:solidFill>
                <a:latin typeface="Cambria"/>
                <a:ea typeface="Cambria"/>
                <a:cs typeface="Cambria"/>
                <a:sym typeface="Cambria"/>
              </a:rPr>
              <a:t>Homework completion club</a:t>
            </a:r>
            <a:endParaRPr lang="en-US" dirty="0"/>
          </a:p>
          <a:p>
            <a:pPr marL="742950" lvl="1" indent="-285750" algn="l" rtl="0">
              <a:lnSpc>
                <a:spcPct val="90000"/>
              </a:lnSpc>
              <a:spcBef>
                <a:spcPts val="480"/>
              </a:spcBef>
              <a:spcAft>
                <a:spcPts val="0"/>
              </a:spcAft>
              <a:buClr>
                <a:srgbClr val="000000"/>
              </a:buClr>
              <a:buSzPts val="1920"/>
              <a:buFont typeface="Noto Sans Symbols"/>
              <a:buChar char="✔"/>
            </a:pPr>
            <a:r>
              <a:rPr lang="en-US" dirty="0">
                <a:solidFill>
                  <a:srgbClr val="000000"/>
                </a:solidFill>
                <a:latin typeface="Cambria"/>
                <a:ea typeface="Cambria"/>
                <a:cs typeface="Cambria"/>
                <a:sym typeface="Cambria"/>
              </a:rPr>
              <a:t>Tutoring</a:t>
            </a:r>
          </a:p>
          <a:p>
            <a:pPr marL="0" lvl="0" indent="0" algn="l" rtl="0">
              <a:lnSpc>
                <a:spcPct val="90000"/>
              </a:lnSpc>
              <a:spcBef>
                <a:spcPts val="0"/>
              </a:spcBef>
              <a:spcAft>
                <a:spcPts val="0"/>
              </a:spcAft>
              <a:buClr>
                <a:schemeClr val="accent2"/>
              </a:buClr>
              <a:buSzPts val="1920"/>
              <a:buNone/>
            </a:pPr>
            <a:endParaRPr lang="en-US" sz="2400" dirty="0">
              <a:solidFill>
                <a:srgbClr val="FF0000"/>
              </a:solidFill>
              <a:latin typeface="Cambria"/>
              <a:ea typeface="Cambria"/>
              <a:cs typeface="Cambria"/>
              <a:sym typeface="Cambria"/>
            </a:endParaRPr>
          </a:p>
          <a:p>
            <a:pPr marL="0" indent="0">
              <a:lnSpc>
                <a:spcPct val="90000"/>
              </a:lnSpc>
              <a:spcBef>
                <a:spcPts val="0"/>
              </a:spcBef>
              <a:buClr>
                <a:schemeClr val="accent2"/>
              </a:buClr>
              <a:buSzPts val="1920"/>
              <a:buNone/>
            </a:pPr>
            <a:r>
              <a:rPr lang="en-US" sz="2400" dirty="0">
                <a:solidFill>
                  <a:srgbClr val="FF0000"/>
                </a:solidFill>
                <a:latin typeface="Cambria"/>
                <a:ea typeface="Cambria"/>
                <a:cs typeface="Cambria"/>
                <a:sym typeface="Cambria"/>
              </a:rPr>
              <a:t>Power of Check-in/Check-out: </a:t>
            </a:r>
            <a:endParaRPr dirty="0"/>
          </a:p>
          <a:p>
            <a:pPr marL="742950" lvl="1" indent="-285750" algn="l" rtl="0">
              <a:lnSpc>
                <a:spcPct val="90000"/>
              </a:lnSpc>
              <a:spcBef>
                <a:spcPts val="480"/>
              </a:spcBef>
              <a:spcAft>
                <a:spcPts val="0"/>
              </a:spcAft>
              <a:buClr>
                <a:srgbClr val="000000"/>
              </a:buClr>
              <a:buSzPts val="1920"/>
              <a:buFont typeface="Noto Sans Symbols"/>
              <a:buChar char="✔"/>
            </a:pPr>
            <a:r>
              <a:rPr lang="en-US" dirty="0">
                <a:solidFill>
                  <a:srgbClr val="000000"/>
                </a:solidFill>
                <a:latin typeface="Cambria"/>
                <a:ea typeface="Cambria"/>
                <a:cs typeface="Cambria"/>
                <a:sym typeface="Cambria"/>
              </a:rPr>
              <a:t>Can meet several needs/functions at once</a:t>
            </a:r>
          </a:p>
          <a:p>
            <a:pPr marL="457200" lvl="1" indent="0" algn="l" rtl="0">
              <a:lnSpc>
                <a:spcPct val="90000"/>
              </a:lnSpc>
              <a:spcBef>
                <a:spcPts val="480"/>
              </a:spcBef>
              <a:spcAft>
                <a:spcPts val="0"/>
              </a:spcAft>
              <a:buClr>
                <a:srgbClr val="000000"/>
              </a:buClr>
              <a:buSzPts val="1920"/>
              <a:buNone/>
            </a:pPr>
            <a:endParaRPr dirty="0"/>
          </a:p>
          <a:p>
            <a:pPr marL="342900" lvl="0" indent="-165100" algn="l" rtl="0">
              <a:lnSpc>
                <a:spcPct val="90000"/>
              </a:lnSpc>
              <a:spcBef>
                <a:spcPts val="560"/>
              </a:spcBef>
              <a:spcAft>
                <a:spcPts val="0"/>
              </a:spcAft>
              <a:buClr>
                <a:schemeClr val="dk1"/>
              </a:buClr>
              <a:buSzPts val="2800"/>
              <a:buNone/>
            </a:pPr>
            <a:endParaRPr dirty="0"/>
          </a:p>
        </p:txBody>
      </p:sp>
      <p:sp>
        <p:nvSpPr>
          <p:cNvPr id="229" name="Google Shape;229;p2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16</a:t>
            </a:fld>
            <a:endParaRPr sz="1200">
              <a:solidFill>
                <a:srgbClr val="8D8D8F"/>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29"/>
          <p:cNvSpPr/>
          <p:nvPr/>
        </p:nvSpPr>
        <p:spPr>
          <a:xfrm>
            <a:off x="149225" y="1914525"/>
            <a:ext cx="4651375" cy="3748088"/>
          </a:xfrm>
          <a:prstGeom prst="triangle">
            <a:avLst>
              <a:gd name="adj" fmla="val 50000"/>
            </a:avLst>
          </a:prstGeom>
          <a:solidFill>
            <a:srgbClr val="FF0000"/>
          </a:solidFill>
          <a:ln w="9525" cap="flat" cmpd="sng">
            <a:solidFill>
              <a:schemeClr val="dk1"/>
            </a:solidFill>
            <a:prstDash val="solid"/>
            <a:miter lim="800000"/>
            <a:headEnd type="none" w="sm" len="sm"/>
            <a:tailEnd type="none" w="sm" len="sm"/>
          </a:ln>
          <a:effectLst>
            <a:outerShdw blurRad="40000" dist="23000" dir="5400000" rotWithShape="0">
              <a:srgbClr val="808080">
                <a:alpha val="34901"/>
              </a:srgbClr>
            </a:outerShdw>
          </a:effectLst>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1800"/>
              <a:buFont typeface="Arial"/>
              <a:buNone/>
            </a:pPr>
            <a:endParaRPr sz="1800">
              <a:solidFill>
                <a:srgbClr val="FFFFFF"/>
              </a:solidFill>
              <a:latin typeface="Calibri"/>
              <a:ea typeface="Calibri"/>
              <a:cs typeface="Calibri"/>
              <a:sym typeface="Calibri"/>
            </a:endParaRPr>
          </a:p>
        </p:txBody>
      </p:sp>
      <p:grpSp>
        <p:nvGrpSpPr>
          <p:cNvPr id="236" name="Google Shape;236;p29"/>
          <p:cNvGrpSpPr/>
          <p:nvPr/>
        </p:nvGrpSpPr>
        <p:grpSpPr>
          <a:xfrm>
            <a:off x="149225" y="228600"/>
            <a:ext cx="1196975" cy="1143000"/>
            <a:chOff x="846139" y="1439863"/>
            <a:chExt cx="4088088" cy="5842000"/>
          </a:xfrm>
        </p:grpSpPr>
        <p:sp>
          <p:nvSpPr>
            <p:cNvPr id="237" name="Google Shape;237;p29"/>
            <p:cNvSpPr/>
            <p:nvPr/>
          </p:nvSpPr>
          <p:spPr>
            <a:xfrm>
              <a:off x="846139" y="1439863"/>
              <a:ext cx="4088088" cy="5842000"/>
            </a:xfrm>
            <a:prstGeom prst="triangle">
              <a:avLst>
                <a:gd name="adj" fmla="val 50000"/>
              </a:avLst>
            </a:prstGeom>
            <a:solidFill>
              <a:srgbClr val="22E119"/>
            </a:solidFill>
            <a:ln w="9525" cap="flat" cmpd="sng">
              <a:solidFill>
                <a:schemeClr val="dk1"/>
              </a:solidFill>
              <a:prstDash val="solid"/>
              <a:miter lim="800000"/>
              <a:headEnd type="none" w="sm" len="sm"/>
              <a:tailEnd type="none" w="sm" len="sm"/>
            </a:ln>
          </p:spPr>
          <p:txBody>
            <a:bodyPr spcFirstLastPara="1" wrap="square" lIns="101575" tIns="50775" rIns="101575" bIns="50775" anchor="ctr" anchorCtr="0">
              <a:noAutofit/>
            </a:bodyPr>
            <a:lstStyle/>
            <a:p>
              <a:pPr marL="0" marR="0" lvl="0" indent="0" algn="l" rtl="0">
                <a:spcBef>
                  <a:spcPts val="0"/>
                </a:spcBef>
                <a:spcAft>
                  <a:spcPts val="0"/>
                </a:spcAft>
                <a:buClr>
                  <a:schemeClr val="dk1"/>
                </a:buClr>
                <a:buSzPts val="2700"/>
                <a:buFont typeface="Arial"/>
                <a:buNone/>
              </a:pPr>
              <a:endParaRPr sz="2700">
                <a:solidFill>
                  <a:srgbClr val="000000"/>
                </a:solidFill>
                <a:latin typeface="Comic Sans MS"/>
                <a:ea typeface="Comic Sans MS"/>
                <a:cs typeface="Comic Sans MS"/>
                <a:sym typeface="Comic Sans MS"/>
              </a:endParaRPr>
            </a:p>
          </p:txBody>
        </p:sp>
        <p:sp>
          <p:nvSpPr>
            <p:cNvPr id="238" name="Google Shape;238;p29"/>
            <p:cNvSpPr/>
            <p:nvPr/>
          </p:nvSpPr>
          <p:spPr>
            <a:xfrm>
              <a:off x="2014065" y="1439863"/>
              <a:ext cx="1709565" cy="2403921"/>
            </a:xfrm>
            <a:prstGeom prst="triangle">
              <a:avLst>
                <a:gd name="adj" fmla="val 50000"/>
              </a:avLst>
            </a:prstGeom>
            <a:solidFill>
              <a:srgbClr val="FFFF00"/>
            </a:solidFill>
            <a:ln w="9525" cap="flat" cmpd="sng">
              <a:solidFill>
                <a:schemeClr val="dk1"/>
              </a:solidFill>
              <a:prstDash val="solid"/>
              <a:miter lim="800000"/>
              <a:headEnd type="none" w="sm" len="sm"/>
              <a:tailEnd type="none" w="sm" len="sm"/>
            </a:ln>
          </p:spPr>
          <p:txBody>
            <a:bodyPr spcFirstLastPara="1" wrap="square" lIns="101575" tIns="50775" rIns="101575" bIns="50775" anchor="ctr" anchorCtr="0">
              <a:noAutofit/>
            </a:bodyPr>
            <a:lstStyle/>
            <a:p>
              <a:pPr marL="0" marR="0" lvl="0" indent="0" algn="l" rtl="0">
                <a:spcBef>
                  <a:spcPts val="0"/>
                </a:spcBef>
                <a:spcAft>
                  <a:spcPts val="0"/>
                </a:spcAft>
                <a:buClr>
                  <a:schemeClr val="dk1"/>
                </a:buClr>
                <a:buSzPts val="2700"/>
                <a:buFont typeface="Arial"/>
                <a:buNone/>
              </a:pPr>
              <a:endParaRPr sz="2700">
                <a:solidFill>
                  <a:srgbClr val="000000"/>
                </a:solidFill>
                <a:latin typeface="Comic Sans MS"/>
                <a:ea typeface="Comic Sans MS"/>
                <a:cs typeface="Comic Sans MS"/>
                <a:sym typeface="Comic Sans MS"/>
              </a:endParaRPr>
            </a:p>
          </p:txBody>
        </p:sp>
        <p:sp>
          <p:nvSpPr>
            <p:cNvPr id="239" name="Google Shape;239;p29"/>
            <p:cNvSpPr/>
            <p:nvPr/>
          </p:nvSpPr>
          <p:spPr>
            <a:xfrm>
              <a:off x="2460038" y="1439863"/>
              <a:ext cx="817618" cy="1152715"/>
            </a:xfrm>
            <a:prstGeom prst="triangle">
              <a:avLst>
                <a:gd name="adj" fmla="val 50000"/>
              </a:avLst>
            </a:prstGeom>
            <a:solidFill>
              <a:srgbClr val="FF0000"/>
            </a:solidFill>
            <a:ln w="9525" cap="flat" cmpd="sng">
              <a:solidFill>
                <a:schemeClr val="dk1"/>
              </a:solidFill>
              <a:prstDash val="solid"/>
              <a:miter lim="800000"/>
              <a:headEnd type="none" w="sm" len="sm"/>
              <a:tailEnd type="none" w="sm" len="sm"/>
            </a:ln>
          </p:spPr>
          <p:txBody>
            <a:bodyPr spcFirstLastPara="1" wrap="square" lIns="101575" tIns="50775" rIns="101575" bIns="50775" anchor="ctr" anchorCtr="0">
              <a:noAutofit/>
            </a:bodyPr>
            <a:lstStyle/>
            <a:p>
              <a:pPr marL="0" marR="0" lvl="0" indent="0" algn="l" rtl="0">
                <a:spcBef>
                  <a:spcPts val="0"/>
                </a:spcBef>
                <a:spcAft>
                  <a:spcPts val="0"/>
                </a:spcAft>
                <a:buClr>
                  <a:schemeClr val="dk1"/>
                </a:buClr>
                <a:buSzPts val="2700"/>
                <a:buFont typeface="Arial"/>
                <a:buNone/>
              </a:pPr>
              <a:endParaRPr sz="2700">
                <a:solidFill>
                  <a:srgbClr val="000000"/>
                </a:solidFill>
                <a:latin typeface="Comic Sans MS"/>
                <a:ea typeface="Comic Sans MS"/>
                <a:cs typeface="Comic Sans MS"/>
                <a:sym typeface="Comic Sans MS"/>
              </a:endParaRPr>
            </a:p>
          </p:txBody>
        </p:sp>
      </p:grpSp>
      <p:sp>
        <p:nvSpPr>
          <p:cNvPr id="240" name="Google Shape;240;p29"/>
          <p:cNvSpPr/>
          <p:nvPr/>
        </p:nvSpPr>
        <p:spPr>
          <a:xfrm rot="2480585">
            <a:off x="803275" y="490538"/>
            <a:ext cx="2392363" cy="723900"/>
          </a:xfrm>
          <a:prstGeom prst="curvedDownArrow">
            <a:avLst>
              <a:gd name="adj1" fmla="val 25000"/>
              <a:gd name="adj2" fmla="val 50001"/>
              <a:gd name="adj3" fmla="val 25000"/>
            </a:avLst>
          </a:prstGeom>
          <a:solidFill>
            <a:srgbClr val="FF0000"/>
          </a:solidFill>
          <a:ln w="9525" cap="flat" cmpd="sng">
            <a:solidFill>
              <a:schemeClr val="dk1"/>
            </a:solidFill>
            <a:prstDash val="solid"/>
            <a:miter lim="800000"/>
            <a:headEnd type="none" w="sm" len="sm"/>
            <a:tailEnd type="none" w="sm" len="sm"/>
          </a:ln>
          <a:effectLst>
            <a:outerShdw blurRad="40000" dist="23000" dir="5400000" rotWithShape="0">
              <a:srgbClr val="808080">
                <a:alpha val="34901"/>
              </a:srgbClr>
            </a:outerShdw>
          </a:effectLst>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Calibri"/>
              <a:ea typeface="Calibri"/>
              <a:cs typeface="Calibri"/>
              <a:sym typeface="Calibri"/>
            </a:endParaRPr>
          </a:p>
        </p:txBody>
      </p:sp>
      <p:sp>
        <p:nvSpPr>
          <p:cNvPr id="241" name="Google Shape;241;p29"/>
          <p:cNvSpPr/>
          <p:nvPr/>
        </p:nvSpPr>
        <p:spPr>
          <a:xfrm rot="-2187660">
            <a:off x="454129" y="3882867"/>
            <a:ext cx="3186615" cy="923330"/>
          </a:xfrm>
          <a:custGeom>
            <a:avLst/>
            <a:gdLst/>
            <a:ahLst/>
            <a:cxnLst/>
            <a:rect l="l" t="t" r="r" b="b"/>
            <a:pathLst>
              <a:path w="3302594" h="923330" extrusionOk="0">
                <a:moveTo>
                  <a:pt x="0" y="0"/>
                </a:moveTo>
                <a:lnTo>
                  <a:pt x="3302594" y="0"/>
                </a:lnTo>
                <a:lnTo>
                  <a:pt x="3302594" y="923330"/>
                </a:lnTo>
                <a:lnTo>
                  <a:pt x="0" y="923330"/>
                </a:lnTo>
                <a:lnTo>
                  <a:pt x="0" y="0"/>
                </a:lnTo>
                <a:close/>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5400" b="1">
                <a:solidFill>
                  <a:schemeClr val="dk1"/>
                </a:solidFill>
                <a:latin typeface="Calibri"/>
                <a:ea typeface="Calibri"/>
                <a:cs typeface="Calibri"/>
                <a:sym typeface="Calibri"/>
              </a:rPr>
              <a:t>Intensive</a:t>
            </a:r>
            <a:endParaRPr/>
          </a:p>
        </p:txBody>
      </p:sp>
      <p:sp>
        <p:nvSpPr>
          <p:cNvPr id="242" name="Google Shape;242;p29"/>
          <p:cNvSpPr txBox="1"/>
          <p:nvPr/>
        </p:nvSpPr>
        <p:spPr>
          <a:xfrm>
            <a:off x="4800600" y="454025"/>
            <a:ext cx="3889375" cy="6086475"/>
          </a:xfrm>
          <a:prstGeom prst="rect">
            <a:avLst/>
          </a:prstGeom>
          <a:noFill/>
          <a:ln>
            <a:noFill/>
          </a:ln>
        </p:spPr>
        <p:txBody>
          <a:bodyPr spcFirstLastPara="1" wrap="square" lIns="91425" tIns="45700" rIns="91425" bIns="45700" anchor="t" anchorCtr="0">
            <a:noAutofit/>
          </a:bodyPr>
          <a:lstStyle/>
          <a:p>
            <a:pPr marL="342900" marR="0" lvl="0" indent="-342900" algn="l" rtl="0">
              <a:spcBef>
                <a:spcPts val="0"/>
              </a:spcBef>
              <a:spcAft>
                <a:spcPts val="0"/>
              </a:spcAft>
              <a:buClr>
                <a:schemeClr val="dk1"/>
              </a:buClr>
              <a:buSzPts val="2400"/>
              <a:buFont typeface="Arial"/>
              <a:buNone/>
            </a:pPr>
            <a:r>
              <a:rPr lang="en-US" sz="2400" b="1">
                <a:solidFill>
                  <a:schemeClr val="dk1"/>
                </a:solidFill>
                <a:latin typeface="Calibri"/>
                <a:ea typeface="Calibri"/>
                <a:cs typeface="Calibri"/>
                <a:sym typeface="Calibri"/>
              </a:rPr>
              <a:t>INTENSIVE LEVEL</a:t>
            </a:r>
            <a:endParaRPr/>
          </a:p>
          <a:p>
            <a:pPr marL="342900" marR="0" lvl="0" indent="-342900" algn="l" rtl="0">
              <a:spcBef>
                <a:spcPts val="48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Establish Intensive Team</a:t>
            </a:r>
            <a:endParaRPr/>
          </a:p>
          <a:p>
            <a:pPr marL="342900" marR="0" lvl="0" indent="-342900" algn="l" rtl="0">
              <a:spcBef>
                <a:spcPts val="48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Establish SU Supports for the Intensive Level</a:t>
            </a:r>
            <a:endParaRPr/>
          </a:p>
          <a:p>
            <a:pPr marL="342900" marR="0" lvl="0" indent="-342900" algn="l" rtl="0">
              <a:spcBef>
                <a:spcPts val="48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Establish SU and interagency</a:t>
            </a:r>
            <a:endParaRPr/>
          </a:p>
          <a:p>
            <a:pPr marL="342900" marR="0" lvl="0" indent="-342900" algn="l" rtl="0">
              <a:spcBef>
                <a:spcPts val="48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Develop Capacity for Wraparound Supports</a:t>
            </a:r>
            <a:endParaRPr/>
          </a:p>
          <a:p>
            <a:pPr marL="342900" marR="0" lvl="0" indent="-190500" algn="l" rtl="0">
              <a:spcBef>
                <a:spcPts val="480"/>
              </a:spcBef>
              <a:spcAft>
                <a:spcPts val="0"/>
              </a:spcAft>
              <a:buClr>
                <a:schemeClr val="dk1"/>
              </a:buClr>
              <a:buSzPts val="2400"/>
              <a:buFont typeface="Arial"/>
              <a:buNone/>
            </a:pPr>
            <a:endParaRPr sz="2400">
              <a:solidFill>
                <a:schemeClr val="dk1"/>
              </a:solidFill>
              <a:latin typeface="Calibri"/>
              <a:ea typeface="Calibri"/>
              <a:cs typeface="Calibri"/>
              <a:sym typeface="Calibri"/>
            </a:endParaRPr>
          </a:p>
        </p:txBody>
      </p:sp>
      <p:sp>
        <p:nvSpPr>
          <p:cNvPr id="243" name="Google Shape;243;p29"/>
          <p:cNvSpPr txBox="1"/>
          <p:nvPr/>
        </p:nvSpPr>
        <p:spPr>
          <a:xfrm rot="-2136903">
            <a:off x="5292725" y="2030413"/>
            <a:ext cx="2905125" cy="584200"/>
          </a:xfrm>
          <a:prstGeom prst="rect">
            <a:avLst/>
          </a:prstGeom>
          <a:solidFill>
            <a:schemeClr val="lt1"/>
          </a:solidFill>
          <a:ln>
            <a:noFill/>
          </a:ln>
        </p:spPr>
        <p:txBody>
          <a:bodyPr spcFirstLastPara="1" wrap="square" lIns="91425" tIns="45700" rIns="91425" bIns="45700" anchor="t" anchorCtr="0">
            <a:noAutofit/>
          </a:bodyPr>
          <a:lstStyle/>
          <a:p>
            <a:pPr marL="342900" marR="0" lvl="0" indent="-342900" algn="l" rtl="0">
              <a:spcBef>
                <a:spcPts val="0"/>
              </a:spcBef>
              <a:spcAft>
                <a:spcPts val="0"/>
              </a:spcAft>
              <a:buClr>
                <a:srgbClr val="FF0000"/>
              </a:buClr>
              <a:buSzPts val="3200"/>
              <a:buFont typeface="Arial"/>
              <a:buNone/>
            </a:pPr>
            <a:r>
              <a:rPr lang="en-US" sz="3200">
                <a:solidFill>
                  <a:srgbClr val="FF0000"/>
                </a:solidFill>
                <a:latin typeface="Calibri"/>
                <a:ea typeface="Calibri"/>
                <a:cs typeface="Calibri"/>
                <a:sym typeface="Calibri"/>
              </a:rPr>
              <a:t>Create FBA/BSP</a:t>
            </a:r>
            <a:endParaRPr/>
          </a:p>
        </p:txBody>
      </p:sp>
      <p:sp>
        <p:nvSpPr>
          <p:cNvPr id="244" name="Google Shape;244;p2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17</a:t>
            </a:fld>
            <a:endParaRPr sz="1200">
              <a:solidFill>
                <a:srgbClr val="8D8D8F"/>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43"/>
                                        </p:tgtEl>
                                        <p:attrNameLst>
                                          <p:attrName>style.visibility</p:attrName>
                                        </p:attrNameLst>
                                      </p:cBhvr>
                                      <p:to>
                                        <p:strVal val="visible"/>
                                      </p:to>
                                    </p:set>
                                    <p:anim calcmode="lin" valueType="num">
                                      <p:cBhvr additive="base">
                                        <p:cTn id="7" dur="500"/>
                                        <p:tgtEl>
                                          <p:spTgt spid="243"/>
                                        </p:tgtEl>
                                        <p:attrNameLst>
                                          <p:attrName>ppt_w</p:attrName>
                                        </p:attrNameLst>
                                      </p:cBhvr>
                                      <p:tavLst>
                                        <p:tav tm="0">
                                          <p:val>
                                            <p:strVal val="0"/>
                                          </p:val>
                                        </p:tav>
                                        <p:tav tm="100000">
                                          <p:val>
                                            <p:strVal val="#ppt_w"/>
                                          </p:val>
                                        </p:tav>
                                      </p:tavLst>
                                    </p:anim>
                                    <p:anim calcmode="lin" valueType="num">
                                      <p:cBhvr additive="base">
                                        <p:cTn id="8" dur="500"/>
                                        <p:tgtEl>
                                          <p:spTgt spid="243"/>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31"/>
          <p:cNvSpPr txBox="1">
            <a:spLocks noGrp="1"/>
          </p:cNvSpPr>
          <p:nvPr>
            <p:ph type="title"/>
          </p:nvPr>
        </p:nvSpPr>
        <p:spPr>
          <a:xfrm>
            <a:off x="457200" y="274638"/>
            <a:ext cx="8229600" cy="201136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br>
              <a:rPr lang="en-US" sz="4000" b="1"/>
            </a:br>
            <a:r>
              <a:rPr lang="en-US" sz="4000" b="1"/>
              <a:t>Who is responsible for conducting FBA/BSPs in your school?</a:t>
            </a:r>
            <a:endParaRPr/>
          </a:p>
        </p:txBody>
      </p:sp>
      <p:sp>
        <p:nvSpPr>
          <p:cNvPr id="271" name="Google Shape;271;p31"/>
          <p:cNvSpPr txBox="1">
            <a:spLocks noGrp="1"/>
          </p:cNvSpPr>
          <p:nvPr>
            <p:ph type="body" idx="1"/>
          </p:nvPr>
        </p:nvSpPr>
        <p:spPr>
          <a:xfrm>
            <a:off x="457200" y="3090863"/>
            <a:ext cx="8229600" cy="1420812"/>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3200"/>
              <a:buFont typeface="Arial"/>
              <a:buNone/>
            </a:pPr>
            <a:r>
              <a:rPr lang="en-US" b="1"/>
              <a:t>	</a:t>
            </a:r>
            <a:r>
              <a:rPr lang="en-US" sz="4000" b="1"/>
              <a:t>How does someone access this FBA/BSP?</a:t>
            </a:r>
            <a:endParaRPr/>
          </a:p>
        </p:txBody>
      </p:sp>
      <p:sp>
        <p:nvSpPr>
          <p:cNvPr id="272" name="Google Shape;272;p3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18</a:t>
            </a:fld>
            <a:endParaRPr sz="1200">
              <a:solidFill>
                <a:srgbClr val="8D8D8F"/>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3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br>
              <a:rPr lang="en-US" sz="4000">
                <a:solidFill>
                  <a:srgbClr val="000000"/>
                </a:solidFill>
              </a:rPr>
            </a:br>
            <a:r>
              <a:rPr lang="en-US" b="1">
                <a:solidFill>
                  <a:srgbClr val="000000"/>
                </a:solidFill>
              </a:rPr>
              <a:t>Requesting an FBA </a:t>
            </a:r>
            <a:br>
              <a:rPr lang="en-US" sz="4000">
                <a:solidFill>
                  <a:srgbClr val="000000"/>
                </a:solidFill>
              </a:rPr>
            </a:br>
            <a:endParaRPr sz="4000">
              <a:solidFill>
                <a:srgbClr val="000000"/>
              </a:solidFill>
            </a:endParaRPr>
          </a:p>
        </p:txBody>
      </p:sp>
      <p:sp>
        <p:nvSpPr>
          <p:cNvPr id="279" name="Google Shape;279;p32"/>
          <p:cNvSpPr txBox="1">
            <a:spLocks noGrp="1"/>
          </p:cNvSpPr>
          <p:nvPr>
            <p:ph type="body" idx="1"/>
          </p:nvPr>
        </p:nvSpPr>
        <p:spPr>
          <a:xfrm>
            <a:off x="457200" y="1990725"/>
            <a:ext cx="8229600" cy="473075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3200"/>
              <a:buChar char="•"/>
            </a:pPr>
            <a:r>
              <a:rPr lang="en-US" dirty="0"/>
              <a:t>Teachers &amp; school teams should be able to identify the system for requesting assistance </a:t>
            </a:r>
            <a:endParaRPr dirty="0"/>
          </a:p>
          <a:p>
            <a:pPr marL="342900" lvl="0" indent="-342900" algn="l" rtl="0">
              <a:lnSpc>
                <a:spcPct val="90000"/>
              </a:lnSpc>
              <a:spcBef>
                <a:spcPts val="400"/>
              </a:spcBef>
              <a:spcAft>
                <a:spcPts val="0"/>
              </a:spcAft>
              <a:buClr>
                <a:schemeClr val="dk1"/>
              </a:buClr>
              <a:buSzPts val="2000"/>
              <a:buFont typeface="Arial"/>
              <a:buNone/>
            </a:pPr>
            <a:endParaRPr sz="2000" dirty="0"/>
          </a:p>
          <a:p>
            <a:pPr marL="342900" lvl="0" indent="-342900" algn="l" rtl="0">
              <a:lnSpc>
                <a:spcPct val="90000"/>
              </a:lnSpc>
              <a:spcBef>
                <a:spcPts val="400"/>
              </a:spcBef>
              <a:spcAft>
                <a:spcPts val="0"/>
              </a:spcAft>
              <a:buClr>
                <a:schemeClr val="dk1"/>
              </a:buClr>
              <a:buSzPts val="2000"/>
              <a:buFont typeface="Arial"/>
              <a:buNone/>
            </a:pPr>
            <a:endParaRPr sz="2000" dirty="0"/>
          </a:p>
          <a:p>
            <a:pPr marL="342900" lvl="0" indent="-342900" algn="l" rtl="0">
              <a:lnSpc>
                <a:spcPct val="90000"/>
              </a:lnSpc>
              <a:spcBef>
                <a:spcPts val="640"/>
              </a:spcBef>
              <a:spcAft>
                <a:spcPts val="0"/>
              </a:spcAft>
              <a:buClr>
                <a:schemeClr val="dk1"/>
              </a:buClr>
              <a:buSzPts val="3200"/>
              <a:buChar char="•"/>
            </a:pPr>
            <a:r>
              <a:rPr lang="en-US" dirty="0"/>
              <a:t>The targeted team/EST will determine when an FBA/BSP referral is necessary, based on data</a:t>
            </a:r>
          </a:p>
          <a:p>
            <a:pPr marL="800100" lvl="1">
              <a:lnSpc>
                <a:spcPct val="90000"/>
              </a:lnSpc>
              <a:spcBef>
                <a:spcPts val="640"/>
              </a:spcBef>
              <a:buSzPts val="3200"/>
              <a:buChar char="•"/>
            </a:pPr>
            <a:r>
              <a:rPr lang="en-US" dirty="0"/>
              <a:t>Response to previous and current intervention</a:t>
            </a:r>
          </a:p>
          <a:p>
            <a:pPr marL="800100" lvl="1">
              <a:lnSpc>
                <a:spcPct val="90000"/>
              </a:lnSpc>
              <a:spcBef>
                <a:spcPts val="640"/>
              </a:spcBef>
              <a:buSzPts val="3200"/>
              <a:buChar char="•"/>
            </a:pPr>
            <a:r>
              <a:rPr lang="en-US" dirty="0"/>
              <a:t>Evaluate possible bias; ensure assessment practices are equitable </a:t>
            </a:r>
            <a:endParaRPr dirty="0"/>
          </a:p>
          <a:p>
            <a:pPr marL="342900" lvl="0" indent="-139700" algn="l" rtl="0">
              <a:lnSpc>
                <a:spcPct val="90000"/>
              </a:lnSpc>
              <a:spcBef>
                <a:spcPts val="640"/>
              </a:spcBef>
              <a:spcAft>
                <a:spcPts val="0"/>
              </a:spcAft>
              <a:buClr>
                <a:schemeClr val="dk1"/>
              </a:buClr>
              <a:buSzPts val="3200"/>
              <a:buNone/>
            </a:pPr>
            <a:endParaRPr dirty="0"/>
          </a:p>
          <a:p>
            <a:pPr marL="342900" lvl="0" indent="-342900" algn="l" rtl="0">
              <a:lnSpc>
                <a:spcPct val="90000"/>
              </a:lnSpc>
              <a:spcBef>
                <a:spcPts val="640"/>
              </a:spcBef>
              <a:spcAft>
                <a:spcPts val="0"/>
              </a:spcAft>
              <a:buClr>
                <a:schemeClr val="dk1"/>
              </a:buClr>
              <a:buSzPts val="3200"/>
              <a:buFont typeface="Arial"/>
              <a:buNone/>
            </a:pPr>
            <a:endParaRPr dirty="0"/>
          </a:p>
          <a:p>
            <a:pPr marL="342900" lvl="0" indent="-342900" algn="ctr" rtl="0">
              <a:lnSpc>
                <a:spcPct val="90000"/>
              </a:lnSpc>
              <a:spcBef>
                <a:spcPts val="640"/>
              </a:spcBef>
              <a:spcAft>
                <a:spcPts val="0"/>
              </a:spcAft>
              <a:buClr>
                <a:schemeClr val="dk1"/>
              </a:buClr>
              <a:buSzPts val="3200"/>
              <a:buFont typeface="Arial"/>
              <a:buNone/>
            </a:pPr>
            <a:endParaRPr dirty="0">
              <a:solidFill>
                <a:srgbClr val="922223"/>
              </a:solidFill>
            </a:endParaRPr>
          </a:p>
          <a:p>
            <a:pPr marL="342900" lvl="0" indent="-342900" algn="l" rtl="0">
              <a:lnSpc>
                <a:spcPct val="90000"/>
              </a:lnSpc>
              <a:spcBef>
                <a:spcPts val="640"/>
              </a:spcBef>
              <a:spcAft>
                <a:spcPts val="0"/>
              </a:spcAft>
              <a:buClr>
                <a:schemeClr val="dk1"/>
              </a:buClr>
              <a:buSzPts val="3200"/>
              <a:buFont typeface="Arial"/>
              <a:buNone/>
            </a:pPr>
            <a:endParaRPr dirty="0"/>
          </a:p>
          <a:p>
            <a:pPr marL="342900" lvl="0" indent="-342900" algn="l" rtl="0">
              <a:lnSpc>
                <a:spcPct val="90000"/>
              </a:lnSpc>
              <a:spcBef>
                <a:spcPts val="640"/>
              </a:spcBef>
              <a:spcAft>
                <a:spcPts val="0"/>
              </a:spcAft>
              <a:buClr>
                <a:schemeClr val="dk1"/>
              </a:buClr>
              <a:buSzPts val="3200"/>
              <a:buFont typeface="Arial"/>
              <a:buNone/>
            </a:pPr>
            <a:endParaRPr dirty="0"/>
          </a:p>
        </p:txBody>
      </p:sp>
      <p:sp>
        <p:nvSpPr>
          <p:cNvPr id="280" name="Google Shape;280;p3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19</a:t>
            </a:fld>
            <a:endParaRPr sz="1200">
              <a:solidFill>
                <a:srgbClr val="8D8D8F"/>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9">
                                            <p:txEl>
                                              <p:pRg st="0" end="0"/>
                                            </p:txEl>
                                          </p:spTgt>
                                        </p:tgtEl>
                                        <p:attrNameLst>
                                          <p:attrName>style.visibility</p:attrName>
                                        </p:attrNameLst>
                                      </p:cBhvr>
                                      <p:to>
                                        <p:strVal val="visible"/>
                                      </p:to>
                                    </p:set>
                                    <p:animEffect transition="in" filter="fade">
                                      <p:cBhvr>
                                        <p:cTn id="7" dur="2000"/>
                                        <p:tgtEl>
                                          <p:spTgt spid="2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79">
                                            <p:txEl>
                                              <p:pRg st="3" end="3"/>
                                            </p:txEl>
                                          </p:spTgt>
                                        </p:tgtEl>
                                        <p:attrNameLst>
                                          <p:attrName>style.visibility</p:attrName>
                                        </p:attrNameLst>
                                      </p:cBhvr>
                                      <p:to>
                                        <p:strVal val="visible"/>
                                      </p:to>
                                    </p:set>
                                    <p:animEffect transition="in" filter="fade">
                                      <p:cBhvr>
                                        <p:cTn id="12" dur="2000"/>
                                        <p:tgtEl>
                                          <p:spTgt spid="27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79">
                                            <p:txEl>
                                              <p:pRg st="4" end="4"/>
                                            </p:txEl>
                                          </p:spTgt>
                                        </p:tgtEl>
                                        <p:attrNameLst>
                                          <p:attrName>style.visibility</p:attrName>
                                        </p:attrNameLst>
                                      </p:cBhvr>
                                      <p:to>
                                        <p:strVal val="visible"/>
                                      </p:to>
                                    </p:set>
                                    <p:animEffect transition="in" filter="fade">
                                      <p:cBhvr>
                                        <p:cTn id="17" dur="2000"/>
                                        <p:tgtEl>
                                          <p:spTgt spid="2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79">
                                            <p:txEl>
                                              <p:pRg st="5" end="5"/>
                                            </p:txEl>
                                          </p:spTgt>
                                        </p:tgtEl>
                                        <p:attrNameLst>
                                          <p:attrName>style.visibility</p:attrName>
                                        </p:attrNameLst>
                                      </p:cBhvr>
                                      <p:to>
                                        <p:strVal val="visible"/>
                                      </p:to>
                                    </p:set>
                                    <p:animEffect transition="in" filter="fade">
                                      <p:cBhvr>
                                        <p:cTn id="22" dur="2000"/>
                                        <p:tgtEl>
                                          <p:spTgt spid="2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5"/>
          <p:cNvSpPr txBox="1">
            <a:spLocks noGrp="1"/>
          </p:cNvSpPr>
          <p:nvPr>
            <p:ph type="title"/>
          </p:nvPr>
        </p:nvSpPr>
        <p:spPr>
          <a:xfrm>
            <a:off x="457200" y="127881"/>
            <a:ext cx="8229600" cy="91916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t>Learning Objectives</a:t>
            </a:r>
            <a:endParaRPr/>
          </a:p>
        </p:txBody>
      </p:sp>
      <p:sp>
        <p:nvSpPr>
          <p:cNvPr id="113" name="Google Shape;113;p15"/>
          <p:cNvSpPr txBox="1">
            <a:spLocks noGrp="1"/>
          </p:cNvSpPr>
          <p:nvPr>
            <p:ph type="body" idx="1"/>
          </p:nvPr>
        </p:nvSpPr>
        <p:spPr>
          <a:xfrm>
            <a:off x="457200" y="1092198"/>
            <a:ext cx="8229600" cy="5527675"/>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rgbClr val="000000"/>
              </a:buClr>
              <a:buSzPts val="2200"/>
              <a:buFont typeface="Arial"/>
              <a:buNone/>
            </a:pPr>
            <a:r>
              <a:rPr lang="en-US" sz="2200" b="1" u="sng" dirty="0">
                <a:solidFill>
                  <a:srgbClr val="000000"/>
                </a:solidFill>
                <a:latin typeface="Arial"/>
                <a:ea typeface="Arial"/>
                <a:cs typeface="Arial"/>
                <a:sym typeface="Arial"/>
              </a:rPr>
              <a:t>Days One and Two:</a:t>
            </a:r>
            <a:endParaRPr sz="1000" dirty="0">
              <a:solidFill>
                <a:srgbClr val="000000"/>
              </a:solidFill>
              <a:latin typeface="Arial"/>
              <a:ea typeface="Arial"/>
              <a:cs typeface="Arial"/>
              <a:sym typeface="Arial"/>
            </a:endParaRPr>
          </a:p>
          <a:p>
            <a:pPr marL="342900" lvl="0" indent="-342900" algn="l" rtl="0">
              <a:lnSpc>
                <a:spcPct val="90000"/>
              </a:lnSpc>
              <a:spcBef>
                <a:spcPts val="400"/>
              </a:spcBef>
              <a:spcAft>
                <a:spcPts val="0"/>
              </a:spcAft>
              <a:buClr>
                <a:srgbClr val="000000"/>
              </a:buClr>
              <a:buSzPts val="2000"/>
              <a:buChar char="•"/>
            </a:pPr>
            <a:r>
              <a:rPr lang="en-US" sz="2000" dirty="0">
                <a:solidFill>
                  <a:srgbClr val="000000"/>
                </a:solidFill>
                <a:latin typeface="Arial"/>
                <a:ea typeface="Arial"/>
                <a:cs typeface="Arial"/>
                <a:sym typeface="Arial"/>
              </a:rPr>
              <a:t>Consider how FBA/BSP fits within a multi-tiered system of supports</a:t>
            </a:r>
            <a:endParaRPr dirty="0"/>
          </a:p>
          <a:p>
            <a:pPr marL="342900" lvl="0" indent="-279400" algn="l" rtl="0">
              <a:lnSpc>
                <a:spcPct val="90000"/>
              </a:lnSpc>
              <a:spcBef>
                <a:spcPts val="200"/>
              </a:spcBef>
              <a:spcAft>
                <a:spcPts val="0"/>
              </a:spcAft>
              <a:buClr>
                <a:schemeClr val="dk1"/>
              </a:buClr>
              <a:buSzPts val="1000"/>
              <a:buNone/>
            </a:pPr>
            <a:endParaRPr sz="1000" dirty="0">
              <a:solidFill>
                <a:srgbClr val="000000"/>
              </a:solidFill>
              <a:latin typeface="Arial"/>
              <a:ea typeface="Arial"/>
              <a:cs typeface="Arial"/>
              <a:sym typeface="Arial"/>
            </a:endParaRPr>
          </a:p>
          <a:p>
            <a:pPr marL="342900" lvl="0" indent="-342900" algn="l" rtl="0">
              <a:lnSpc>
                <a:spcPct val="90000"/>
              </a:lnSpc>
              <a:spcBef>
                <a:spcPts val="400"/>
              </a:spcBef>
              <a:spcAft>
                <a:spcPts val="0"/>
              </a:spcAft>
              <a:buClr>
                <a:srgbClr val="000000"/>
              </a:buClr>
              <a:buSzPts val="2000"/>
              <a:buChar char="•"/>
            </a:pPr>
            <a:r>
              <a:rPr lang="en-US" sz="2000" dirty="0">
                <a:solidFill>
                  <a:srgbClr val="000000"/>
                </a:solidFill>
                <a:latin typeface="Arial"/>
                <a:ea typeface="Arial"/>
                <a:cs typeface="Arial"/>
                <a:sym typeface="Arial"/>
              </a:rPr>
              <a:t>Understand the concepts of </a:t>
            </a:r>
            <a:r>
              <a:rPr lang="en-US" sz="2000" i="1" dirty="0">
                <a:solidFill>
                  <a:srgbClr val="000000"/>
                </a:solidFill>
                <a:latin typeface="Arial"/>
                <a:ea typeface="Arial"/>
                <a:cs typeface="Arial"/>
                <a:sym typeface="Arial"/>
              </a:rPr>
              <a:t>function</a:t>
            </a:r>
            <a:r>
              <a:rPr lang="en-US" sz="2000" dirty="0">
                <a:solidFill>
                  <a:srgbClr val="000000"/>
                </a:solidFill>
                <a:latin typeface="Arial"/>
                <a:ea typeface="Arial"/>
                <a:cs typeface="Arial"/>
                <a:sym typeface="Arial"/>
              </a:rPr>
              <a:t> </a:t>
            </a:r>
            <a:r>
              <a:rPr lang="en-US" sz="2000" i="1" dirty="0">
                <a:solidFill>
                  <a:srgbClr val="000000"/>
                </a:solidFill>
                <a:latin typeface="Arial"/>
                <a:ea typeface="Arial"/>
                <a:cs typeface="Arial"/>
                <a:sym typeface="Arial"/>
              </a:rPr>
              <a:t>of</a:t>
            </a:r>
            <a:r>
              <a:rPr lang="en-US" sz="2000" dirty="0">
                <a:solidFill>
                  <a:srgbClr val="000000"/>
                </a:solidFill>
                <a:latin typeface="Arial"/>
                <a:ea typeface="Arial"/>
                <a:cs typeface="Arial"/>
                <a:sym typeface="Arial"/>
              </a:rPr>
              <a:t> </a:t>
            </a:r>
            <a:r>
              <a:rPr lang="en-US" sz="2000" i="1" dirty="0">
                <a:solidFill>
                  <a:srgbClr val="000000"/>
                </a:solidFill>
                <a:latin typeface="Arial"/>
                <a:ea typeface="Arial"/>
                <a:cs typeface="Arial"/>
                <a:sym typeface="Arial"/>
              </a:rPr>
              <a:t>behavior</a:t>
            </a:r>
            <a:r>
              <a:rPr lang="en-US" sz="2000" dirty="0">
                <a:solidFill>
                  <a:srgbClr val="000000"/>
                </a:solidFill>
                <a:latin typeface="Arial"/>
                <a:ea typeface="Arial"/>
                <a:cs typeface="Arial"/>
                <a:sym typeface="Arial"/>
              </a:rPr>
              <a:t> and </a:t>
            </a:r>
            <a:r>
              <a:rPr lang="en-US" sz="2000" i="1" dirty="0">
                <a:solidFill>
                  <a:srgbClr val="000000"/>
                </a:solidFill>
                <a:latin typeface="Arial"/>
                <a:ea typeface="Arial"/>
                <a:cs typeface="Arial"/>
                <a:sym typeface="Arial"/>
              </a:rPr>
              <a:t>functional</a:t>
            </a:r>
            <a:r>
              <a:rPr lang="en-US" sz="2000" dirty="0">
                <a:solidFill>
                  <a:srgbClr val="000000"/>
                </a:solidFill>
                <a:latin typeface="Arial"/>
                <a:ea typeface="Arial"/>
                <a:cs typeface="Arial"/>
                <a:sym typeface="Arial"/>
              </a:rPr>
              <a:t> </a:t>
            </a:r>
            <a:r>
              <a:rPr lang="en-US" sz="2000" i="1" dirty="0">
                <a:solidFill>
                  <a:srgbClr val="000000"/>
                </a:solidFill>
                <a:latin typeface="Arial"/>
                <a:ea typeface="Arial"/>
                <a:cs typeface="Arial"/>
                <a:sym typeface="Arial"/>
              </a:rPr>
              <a:t>behavior</a:t>
            </a:r>
            <a:r>
              <a:rPr lang="en-US" sz="2000" dirty="0">
                <a:solidFill>
                  <a:srgbClr val="000000"/>
                </a:solidFill>
                <a:latin typeface="Arial"/>
                <a:ea typeface="Arial"/>
                <a:cs typeface="Arial"/>
                <a:sym typeface="Arial"/>
              </a:rPr>
              <a:t> </a:t>
            </a:r>
            <a:r>
              <a:rPr lang="en-US" sz="2000" i="1" dirty="0">
                <a:solidFill>
                  <a:srgbClr val="000000"/>
                </a:solidFill>
                <a:latin typeface="Arial"/>
                <a:ea typeface="Arial"/>
                <a:cs typeface="Arial"/>
                <a:sym typeface="Arial"/>
              </a:rPr>
              <a:t>assessment</a:t>
            </a:r>
            <a:endParaRPr dirty="0"/>
          </a:p>
          <a:p>
            <a:pPr marL="342900" lvl="0" indent="-279400" algn="l" rtl="0">
              <a:lnSpc>
                <a:spcPct val="90000"/>
              </a:lnSpc>
              <a:spcBef>
                <a:spcPts val="200"/>
              </a:spcBef>
              <a:spcAft>
                <a:spcPts val="0"/>
              </a:spcAft>
              <a:buClr>
                <a:schemeClr val="dk1"/>
              </a:buClr>
              <a:buSzPts val="1000"/>
              <a:buNone/>
            </a:pPr>
            <a:endParaRPr sz="1000" dirty="0">
              <a:solidFill>
                <a:srgbClr val="000000"/>
              </a:solidFill>
              <a:latin typeface="Arial"/>
              <a:ea typeface="Arial"/>
              <a:cs typeface="Arial"/>
              <a:sym typeface="Arial"/>
            </a:endParaRPr>
          </a:p>
          <a:p>
            <a:pPr marL="342900" lvl="0" indent="-342900" algn="l" rtl="0">
              <a:lnSpc>
                <a:spcPct val="90000"/>
              </a:lnSpc>
              <a:spcBef>
                <a:spcPts val="400"/>
              </a:spcBef>
              <a:spcAft>
                <a:spcPts val="0"/>
              </a:spcAft>
              <a:buClr>
                <a:srgbClr val="000000"/>
              </a:buClr>
              <a:buSzPts val="2000"/>
              <a:buChar char="•"/>
            </a:pPr>
            <a:r>
              <a:rPr lang="en-US" sz="2000" dirty="0">
                <a:solidFill>
                  <a:srgbClr val="000000"/>
                </a:solidFill>
                <a:latin typeface="Arial"/>
                <a:ea typeface="Arial"/>
                <a:cs typeface="Arial"/>
                <a:sym typeface="Arial"/>
              </a:rPr>
              <a:t>Practice the FBA process</a:t>
            </a:r>
          </a:p>
          <a:p>
            <a:pPr marL="342900" lvl="0" indent="-342900" algn="l" rtl="0">
              <a:lnSpc>
                <a:spcPct val="90000"/>
              </a:lnSpc>
              <a:spcBef>
                <a:spcPts val="400"/>
              </a:spcBef>
              <a:spcAft>
                <a:spcPts val="0"/>
              </a:spcAft>
              <a:buClr>
                <a:srgbClr val="000000"/>
              </a:buClr>
              <a:buSzPts val="2000"/>
              <a:buChar char="•"/>
            </a:pPr>
            <a:endParaRPr lang="en-US" sz="2000" b="1" u="sng" dirty="0">
              <a:solidFill>
                <a:srgbClr val="000000"/>
              </a:solidFill>
              <a:latin typeface="Arial"/>
              <a:ea typeface="Arial"/>
              <a:cs typeface="Arial"/>
              <a:sym typeface="Arial"/>
            </a:endParaRPr>
          </a:p>
          <a:p>
            <a:pPr marL="0" lvl="0" indent="0" algn="l" rtl="0">
              <a:lnSpc>
                <a:spcPct val="90000"/>
              </a:lnSpc>
              <a:spcBef>
                <a:spcPts val="400"/>
              </a:spcBef>
              <a:spcAft>
                <a:spcPts val="0"/>
              </a:spcAft>
              <a:buClr>
                <a:srgbClr val="000000"/>
              </a:buClr>
              <a:buSzPts val="2000"/>
              <a:buNone/>
            </a:pPr>
            <a:endParaRPr sz="2200" b="1" u="sng" dirty="0">
              <a:solidFill>
                <a:srgbClr val="000000"/>
              </a:solidFill>
              <a:latin typeface="Arial"/>
              <a:ea typeface="Arial"/>
              <a:cs typeface="Arial"/>
              <a:sym typeface="Arial"/>
            </a:endParaRPr>
          </a:p>
          <a:p>
            <a:pPr marL="342900" lvl="0" indent="-342900" algn="l" rtl="0">
              <a:lnSpc>
                <a:spcPct val="90000"/>
              </a:lnSpc>
              <a:spcBef>
                <a:spcPts val="440"/>
              </a:spcBef>
              <a:spcAft>
                <a:spcPts val="0"/>
              </a:spcAft>
              <a:buClr>
                <a:srgbClr val="000000"/>
              </a:buClr>
              <a:buSzPts val="2200"/>
              <a:buFont typeface="Arial"/>
              <a:buNone/>
            </a:pPr>
            <a:r>
              <a:rPr lang="en-US" sz="2200" b="1" u="sng" dirty="0">
                <a:solidFill>
                  <a:srgbClr val="000000"/>
                </a:solidFill>
                <a:latin typeface="Arial"/>
                <a:ea typeface="Arial"/>
                <a:cs typeface="Arial"/>
                <a:sym typeface="Arial"/>
              </a:rPr>
              <a:t>Day Two:</a:t>
            </a:r>
            <a:endParaRPr sz="1000" b="1" u="sng" dirty="0">
              <a:solidFill>
                <a:srgbClr val="000000"/>
              </a:solidFill>
              <a:latin typeface="Arial"/>
              <a:ea typeface="Arial"/>
              <a:cs typeface="Arial"/>
              <a:sym typeface="Arial"/>
            </a:endParaRPr>
          </a:p>
          <a:p>
            <a:pPr marL="342900" lvl="0" indent="-342900" algn="l" rtl="0">
              <a:lnSpc>
                <a:spcPct val="90000"/>
              </a:lnSpc>
              <a:spcBef>
                <a:spcPts val="400"/>
              </a:spcBef>
              <a:spcAft>
                <a:spcPts val="0"/>
              </a:spcAft>
              <a:buClr>
                <a:srgbClr val="000000"/>
              </a:buClr>
              <a:buSzPts val="2000"/>
              <a:buChar char="•"/>
            </a:pPr>
            <a:r>
              <a:rPr lang="en-US" sz="2000" dirty="0">
                <a:solidFill>
                  <a:srgbClr val="000000"/>
                </a:solidFill>
                <a:latin typeface="Arial"/>
                <a:ea typeface="Arial"/>
                <a:cs typeface="Arial"/>
                <a:sym typeface="Arial"/>
              </a:rPr>
              <a:t>Learn the Competing Behavior Pathway Model</a:t>
            </a:r>
          </a:p>
          <a:p>
            <a:pPr marL="342900" lvl="0" indent="-342900" algn="l" rtl="0">
              <a:lnSpc>
                <a:spcPct val="90000"/>
              </a:lnSpc>
              <a:spcBef>
                <a:spcPts val="400"/>
              </a:spcBef>
              <a:spcAft>
                <a:spcPts val="0"/>
              </a:spcAft>
              <a:buClr>
                <a:srgbClr val="000000"/>
              </a:buClr>
              <a:buSzPts val="2000"/>
              <a:buChar char="•"/>
            </a:pPr>
            <a:endParaRPr lang="en-US" sz="2000" dirty="0">
              <a:solidFill>
                <a:srgbClr val="000000"/>
              </a:solidFill>
              <a:latin typeface="Arial"/>
              <a:ea typeface="Arial"/>
              <a:cs typeface="Arial"/>
              <a:sym typeface="Arial"/>
            </a:endParaRPr>
          </a:p>
          <a:p>
            <a:pPr marL="342900" lvl="0" indent="-342900" algn="l" rtl="0">
              <a:lnSpc>
                <a:spcPct val="90000"/>
              </a:lnSpc>
              <a:spcBef>
                <a:spcPts val="400"/>
              </a:spcBef>
              <a:spcAft>
                <a:spcPts val="0"/>
              </a:spcAft>
              <a:buClr>
                <a:srgbClr val="000000"/>
              </a:buClr>
              <a:buSzPts val="2000"/>
              <a:buChar char="•"/>
            </a:pPr>
            <a:r>
              <a:rPr lang="en-US" sz="2000" dirty="0">
                <a:solidFill>
                  <a:srgbClr val="000000"/>
                </a:solidFill>
                <a:latin typeface="Arial"/>
                <a:ea typeface="Arial"/>
                <a:cs typeface="Arial"/>
                <a:sym typeface="Arial"/>
              </a:rPr>
              <a:t>Develop a BSP for selected student</a:t>
            </a:r>
            <a:endParaRPr sz="1000" dirty="0">
              <a:solidFill>
                <a:srgbClr val="000000"/>
              </a:solidFill>
              <a:latin typeface="Arial"/>
              <a:ea typeface="Arial"/>
              <a:cs typeface="Arial"/>
              <a:sym typeface="Arial"/>
            </a:endParaRPr>
          </a:p>
          <a:p>
            <a:pPr marL="342900" lvl="0" indent="-342900" algn="l" rtl="0">
              <a:lnSpc>
                <a:spcPct val="90000"/>
              </a:lnSpc>
              <a:spcBef>
                <a:spcPts val="400"/>
              </a:spcBef>
              <a:spcAft>
                <a:spcPts val="0"/>
              </a:spcAft>
              <a:buClr>
                <a:srgbClr val="000000"/>
              </a:buClr>
              <a:buSzPts val="2000"/>
              <a:buChar char="•"/>
            </a:pPr>
            <a:endParaRPr lang="en-US" sz="2000" dirty="0">
              <a:solidFill>
                <a:srgbClr val="000000"/>
              </a:solidFill>
              <a:latin typeface="Arial"/>
              <a:ea typeface="Arial"/>
              <a:cs typeface="Arial"/>
              <a:sym typeface="Arial"/>
            </a:endParaRPr>
          </a:p>
          <a:p>
            <a:pPr marL="342900" lvl="0" indent="-342900" algn="l" rtl="0">
              <a:lnSpc>
                <a:spcPct val="90000"/>
              </a:lnSpc>
              <a:spcBef>
                <a:spcPts val="400"/>
              </a:spcBef>
              <a:spcAft>
                <a:spcPts val="0"/>
              </a:spcAft>
              <a:buClr>
                <a:srgbClr val="000000"/>
              </a:buClr>
              <a:buSzPts val="2000"/>
              <a:buChar char="•"/>
            </a:pPr>
            <a:r>
              <a:rPr lang="en-US" sz="2000" dirty="0">
                <a:solidFill>
                  <a:srgbClr val="000000"/>
                </a:solidFill>
                <a:latin typeface="Arial"/>
                <a:ea typeface="Arial"/>
                <a:cs typeface="Arial"/>
                <a:sym typeface="Arial"/>
              </a:rPr>
              <a:t>Plan for implementing and assessing FBA/BSP within your multi-tiered system</a:t>
            </a:r>
            <a:endParaRPr dirty="0"/>
          </a:p>
          <a:p>
            <a:pPr marL="342900" lvl="0" indent="-152400" algn="l" rtl="0">
              <a:lnSpc>
                <a:spcPct val="90000"/>
              </a:lnSpc>
              <a:spcBef>
                <a:spcPts val="600"/>
              </a:spcBef>
              <a:spcAft>
                <a:spcPts val="0"/>
              </a:spcAft>
              <a:buClr>
                <a:schemeClr val="dk1"/>
              </a:buClr>
              <a:buSzPts val="3000"/>
              <a:buNone/>
            </a:pPr>
            <a:endParaRPr sz="3000" dirty="0">
              <a:latin typeface="Arial"/>
              <a:ea typeface="Arial"/>
              <a:cs typeface="Arial"/>
              <a:sym typeface="Arial"/>
            </a:endParaRPr>
          </a:p>
          <a:p>
            <a:pPr marL="342900" lvl="0" indent="-152400" algn="l" rtl="0">
              <a:lnSpc>
                <a:spcPct val="90000"/>
              </a:lnSpc>
              <a:spcBef>
                <a:spcPts val="600"/>
              </a:spcBef>
              <a:spcAft>
                <a:spcPts val="0"/>
              </a:spcAft>
              <a:buClr>
                <a:schemeClr val="dk1"/>
              </a:buClr>
              <a:buSzPts val="3000"/>
              <a:buNone/>
            </a:pPr>
            <a:endParaRPr sz="3000" dirty="0">
              <a:latin typeface="Arial"/>
              <a:ea typeface="Arial"/>
              <a:cs typeface="Arial"/>
              <a:sym typeface="Arial"/>
            </a:endParaRPr>
          </a:p>
        </p:txBody>
      </p:sp>
      <p:sp>
        <p:nvSpPr>
          <p:cNvPr id="114" name="Google Shape;114;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2</a:t>
            </a:fld>
            <a:endParaRPr sz="1200">
              <a:solidFill>
                <a:srgbClr val="8D8D8F"/>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3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solidFill>
                  <a:srgbClr val="B60202"/>
                </a:solidFill>
              </a:rPr>
              <a:t>ACTIVITY 1:</a:t>
            </a:r>
            <a:endParaRPr/>
          </a:p>
        </p:txBody>
      </p:sp>
      <p:sp>
        <p:nvSpPr>
          <p:cNvPr id="287" name="Google Shape;287;p33"/>
          <p:cNvSpPr txBox="1">
            <a:spLocks noGrp="1"/>
          </p:cNvSpPr>
          <p:nvPr>
            <p:ph type="body" idx="1"/>
          </p:nvPr>
        </p:nvSpPr>
        <p:spPr>
          <a:xfrm>
            <a:off x="457200" y="1665524"/>
            <a:ext cx="8229600" cy="4917838"/>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Font typeface="Arial"/>
              <a:buNone/>
            </a:pPr>
            <a:r>
              <a:rPr lang="en-US" dirty="0"/>
              <a:t>Using the questions in the workbook, review/develop your school’s process for accessing an FBA/BSP</a:t>
            </a:r>
            <a:endParaRPr dirty="0"/>
          </a:p>
          <a:p>
            <a:pPr marL="342900" lvl="0" indent="-342900" algn="l" rtl="0">
              <a:spcBef>
                <a:spcPts val="640"/>
              </a:spcBef>
              <a:spcAft>
                <a:spcPts val="0"/>
              </a:spcAft>
              <a:buClr>
                <a:schemeClr val="dk1"/>
              </a:buClr>
              <a:buSzPts val="3200"/>
              <a:buFont typeface="Arial"/>
              <a:buNone/>
            </a:pPr>
            <a:r>
              <a:rPr lang="en-US" dirty="0"/>
              <a:t> </a:t>
            </a:r>
          </a:p>
          <a:p>
            <a:pPr marL="342900" lvl="0" indent="-342900" algn="l" rtl="0">
              <a:spcBef>
                <a:spcPts val="640"/>
              </a:spcBef>
              <a:spcAft>
                <a:spcPts val="0"/>
              </a:spcAft>
              <a:buClr>
                <a:schemeClr val="dk1"/>
              </a:buClr>
              <a:buSzPts val="3200"/>
              <a:buFont typeface="Arial"/>
              <a:buNone/>
            </a:pPr>
            <a:r>
              <a:rPr lang="en-US" dirty="0"/>
              <a:t>Additionally: consider how your assessment, evaluation, and referral practices consider and mitigate the possible effects of implicit/explicit biases and maximize equitable approaches.</a:t>
            </a:r>
            <a:endParaRPr dirty="0"/>
          </a:p>
          <a:p>
            <a:pPr marL="342900" lvl="0" indent="-342900" algn="l" rtl="0">
              <a:spcBef>
                <a:spcPts val="800"/>
              </a:spcBef>
              <a:spcAft>
                <a:spcPts val="0"/>
              </a:spcAft>
              <a:buClr>
                <a:schemeClr val="dk1"/>
              </a:buClr>
              <a:buSzPts val="4000"/>
              <a:buFont typeface="Arial"/>
              <a:buNone/>
            </a:pPr>
            <a:endParaRPr sz="4000" dirty="0">
              <a:solidFill>
                <a:srgbClr val="000000"/>
              </a:solidFill>
            </a:endParaRPr>
          </a:p>
          <a:p>
            <a:pPr marL="342900" lvl="0" indent="-342900" algn="ctr" rtl="0">
              <a:spcBef>
                <a:spcPts val="800"/>
              </a:spcBef>
              <a:spcAft>
                <a:spcPts val="0"/>
              </a:spcAft>
              <a:buClr>
                <a:schemeClr val="dk1"/>
              </a:buClr>
              <a:buSzPts val="4000"/>
              <a:buFont typeface="Arial"/>
              <a:buNone/>
            </a:pPr>
            <a:endParaRPr sz="4000" dirty="0">
              <a:solidFill>
                <a:srgbClr val="0000FF"/>
              </a:solidFill>
            </a:endParaRPr>
          </a:p>
        </p:txBody>
      </p:sp>
      <p:sp>
        <p:nvSpPr>
          <p:cNvPr id="288" name="Google Shape;288;p3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20</a:t>
            </a:fld>
            <a:endParaRPr sz="1200">
              <a:solidFill>
                <a:srgbClr val="8D8D8F"/>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38BFB-6CB3-47D5-B5E9-0BB719865326}"/>
              </a:ext>
            </a:extLst>
          </p:cNvPr>
          <p:cNvSpPr>
            <a:spLocks noGrp="1"/>
          </p:cNvSpPr>
          <p:nvPr>
            <p:ph type="ctrTitle"/>
          </p:nvPr>
        </p:nvSpPr>
        <p:spPr/>
        <p:txBody>
          <a:bodyPr/>
          <a:lstStyle/>
          <a:p>
            <a:r>
              <a:rPr lang="en-US" dirty="0"/>
              <a:t>Break!</a:t>
            </a:r>
          </a:p>
        </p:txBody>
      </p:sp>
      <p:sp>
        <p:nvSpPr>
          <p:cNvPr id="3" name="Subtitle 2">
            <a:extLst>
              <a:ext uri="{FF2B5EF4-FFF2-40B4-BE49-F238E27FC236}">
                <a16:creationId xmlns:a16="http://schemas.microsoft.com/office/drawing/2014/main" id="{6DEABCCF-78D3-49F8-9555-F098E731740D}"/>
              </a:ext>
            </a:extLst>
          </p:cNvPr>
          <p:cNvSpPr>
            <a:spLocks noGrp="1"/>
          </p:cNvSpPr>
          <p:nvPr>
            <p:ph type="subTitle" idx="1"/>
          </p:nvPr>
        </p:nvSpPr>
        <p:spPr/>
        <p:txBody>
          <a:bodyPr/>
          <a:lstStyle/>
          <a:p>
            <a:endParaRPr lang="en-US" dirty="0"/>
          </a:p>
        </p:txBody>
      </p:sp>
      <p:sp>
        <p:nvSpPr>
          <p:cNvPr id="4" name="Slide Number Placeholder 3">
            <a:extLst>
              <a:ext uri="{FF2B5EF4-FFF2-40B4-BE49-F238E27FC236}">
                <a16:creationId xmlns:a16="http://schemas.microsoft.com/office/drawing/2014/main" id="{9FAACFD2-F0A3-4627-B788-8FEC26FE9F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21</a:t>
            </a:fld>
            <a:endParaRPr lang="en-US"/>
          </a:p>
        </p:txBody>
      </p:sp>
    </p:spTree>
    <p:extLst>
      <p:ext uri="{BB962C8B-B14F-4D97-AF65-F5344CB8AC3E}">
        <p14:creationId xmlns:p14="http://schemas.microsoft.com/office/powerpoint/2010/main" val="2725222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34"/>
          <p:cNvSpPr txBox="1">
            <a:spLocks noGrp="1"/>
          </p:cNvSpPr>
          <p:nvPr>
            <p:ph type="title"/>
          </p:nvPr>
        </p:nvSpPr>
        <p:spPr>
          <a:xfrm>
            <a:off x="457200" y="274638"/>
            <a:ext cx="8229600" cy="95726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t>D.A.S.H.</a:t>
            </a:r>
            <a:endParaRPr/>
          </a:p>
        </p:txBody>
      </p:sp>
      <p:sp>
        <p:nvSpPr>
          <p:cNvPr id="295" name="Google Shape;295;p34"/>
          <p:cNvSpPr txBox="1">
            <a:spLocks noGrp="1"/>
          </p:cNvSpPr>
          <p:nvPr>
            <p:ph type="body" idx="1"/>
          </p:nvPr>
        </p:nvSpPr>
        <p:spPr>
          <a:xfrm>
            <a:off x="457200" y="1365250"/>
            <a:ext cx="8413750" cy="5175250"/>
          </a:xfrm>
          <a:prstGeom prst="rect">
            <a:avLst/>
          </a:prstGeom>
          <a:noFill/>
          <a:ln w="57150" cap="flat" cmpd="sng">
            <a:solidFill>
              <a:srgbClr val="008000"/>
            </a:solidFill>
            <a:prstDash val="solid"/>
            <a:round/>
            <a:headEnd type="none" w="sm" len="sm"/>
            <a:tailEnd type="none" w="sm" len="sm"/>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rgbClr val="B60202"/>
              </a:buClr>
              <a:buSzPts val="4000"/>
              <a:buFont typeface="Arial"/>
              <a:buChar char="•"/>
            </a:pPr>
            <a:r>
              <a:rPr lang="en-US" sz="4000" b="1" u="sng">
                <a:solidFill>
                  <a:srgbClr val="B60202"/>
                </a:solidFill>
              </a:rPr>
              <a:t>D</a:t>
            </a:r>
            <a:r>
              <a:rPr lang="en-US" sz="2600"/>
              <a:t>efine behavior in </a:t>
            </a:r>
            <a:r>
              <a:rPr lang="en-US" sz="2600">
                <a:solidFill>
                  <a:srgbClr val="A43925"/>
                </a:solidFill>
              </a:rPr>
              <a:t>observable</a:t>
            </a:r>
            <a:r>
              <a:rPr lang="en-US" sz="2600"/>
              <a:t> and </a:t>
            </a:r>
            <a:r>
              <a:rPr lang="en-US" sz="2600">
                <a:solidFill>
                  <a:srgbClr val="A43925"/>
                </a:solidFill>
              </a:rPr>
              <a:t>measurable</a:t>
            </a:r>
            <a:r>
              <a:rPr lang="en-US" sz="2600"/>
              <a:t> terms</a:t>
            </a:r>
            <a:endParaRPr/>
          </a:p>
          <a:p>
            <a:pPr marL="342900" lvl="0" indent="-342900" algn="l" rtl="0">
              <a:lnSpc>
                <a:spcPct val="90000"/>
              </a:lnSpc>
              <a:spcBef>
                <a:spcPts val="800"/>
              </a:spcBef>
              <a:spcAft>
                <a:spcPts val="0"/>
              </a:spcAft>
              <a:buClr>
                <a:srgbClr val="B60202"/>
              </a:buClr>
              <a:buSzPts val="4000"/>
              <a:buFont typeface="Arial"/>
              <a:buChar char="•"/>
            </a:pPr>
            <a:r>
              <a:rPr lang="en-US" sz="4000" b="1" u="sng">
                <a:solidFill>
                  <a:srgbClr val="B60202"/>
                </a:solidFill>
              </a:rPr>
              <a:t>A</a:t>
            </a:r>
            <a:r>
              <a:rPr lang="en-US" sz="2600"/>
              <a:t>sk about behavior by interviewing staff and student</a:t>
            </a:r>
            <a:endParaRPr/>
          </a:p>
          <a:p>
            <a:pPr marL="742950" lvl="1" indent="-285750" algn="l" rtl="0">
              <a:lnSpc>
                <a:spcPct val="90000"/>
              </a:lnSpc>
              <a:spcBef>
                <a:spcPts val="520"/>
              </a:spcBef>
              <a:spcAft>
                <a:spcPts val="0"/>
              </a:spcAft>
              <a:buClr>
                <a:schemeClr val="dk1"/>
              </a:buClr>
              <a:buSzPts val="2600"/>
              <a:buFont typeface="Arial"/>
              <a:buChar char="•"/>
            </a:pPr>
            <a:r>
              <a:rPr lang="en-US" sz="2600"/>
              <a:t>specify routines </a:t>
            </a:r>
            <a:r>
              <a:rPr lang="en-US" sz="2600">
                <a:solidFill>
                  <a:srgbClr val="A43925"/>
                </a:solidFill>
              </a:rPr>
              <a:t>where</a:t>
            </a:r>
            <a:r>
              <a:rPr lang="en-US" sz="2600"/>
              <a:t> &amp; </a:t>
            </a:r>
            <a:r>
              <a:rPr lang="en-US" sz="2600">
                <a:solidFill>
                  <a:srgbClr val="A43925"/>
                </a:solidFill>
              </a:rPr>
              <a:t>when</a:t>
            </a:r>
            <a:r>
              <a:rPr lang="en-US" sz="2600"/>
              <a:t> behavior occurs</a:t>
            </a:r>
            <a:endParaRPr/>
          </a:p>
          <a:p>
            <a:pPr marL="742950" lvl="1" indent="-285750" algn="l" rtl="0">
              <a:lnSpc>
                <a:spcPct val="90000"/>
              </a:lnSpc>
              <a:spcBef>
                <a:spcPts val="520"/>
              </a:spcBef>
              <a:spcAft>
                <a:spcPts val="0"/>
              </a:spcAft>
              <a:buClr>
                <a:schemeClr val="dk1"/>
              </a:buClr>
              <a:buSzPts val="2600"/>
              <a:buFont typeface="Arial"/>
              <a:buChar char="•"/>
            </a:pPr>
            <a:r>
              <a:rPr lang="en-US" sz="2600"/>
              <a:t>summarize </a:t>
            </a:r>
            <a:r>
              <a:rPr lang="en-US" sz="2600">
                <a:solidFill>
                  <a:srgbClr val="A43925"/>
                </a:solidFill>
              </a:rPr>
              <a:t>where</a:t>
            </a:r>
            <a:r>
              <a:rPr lang="en-US" sz="2600"/>
              <a:t>, </a:t>
            </a:r>
            <a:r>
              <a:rPr lang="en-US" sz="2600">
                <a:solidFill>
                  <a:srgbClr val="A43925"/>
                </a:solidFill>
              </a:rPr>
              <a:t>when</a:t>
            </a:r>
            <a:r>
              <a:rPr lang="en-US" sz="2600"/>
              <a:t>, and </a:t>
            </a:r>
            <a:r>
              <a:rPr lang="en-US" sz="2600">
                <a:solidFill>
                  <a:srgbClr val="A43925"/>
                </a:solidFill>
              </a:rPr>
              <a:t>why</a:t>
            </a:r>
            <a:r>
              <a:rPr lang="en-US" sz="2600"/>
              <a:t> behavior occurs</a:t>
            </a:r>
            <a:endParaRPr/>
          </a:p>
          <a:p>
            <a:pPr marL="342900" lvl="0" indent="-342900" algn="l" rtl="0">
              <a:lnSpc>
                <a:spcPct val="90000"/>
              </a:lnSpc>
              <a:spcBef>
                <a:spcPts val="800"/>
              </a:spcBef>
              <a:spcAft>
                <a:spcPts val="0"/>
              </a:spcAft>
              <a:buClr>
                <a:srgbClr val="B60202"/>
              </a:buClr>
              <a:buSzPts val="4000"/>
              <a:buFont typeface="Arial"/>
              <a:buChar char="•"/>
            </a:pPr>
            <a:r>
              <a:rPr lang="en-US" sz="4000" b="1" u="sng">
                <a:solidFill>
                  <a:srgbClr val="B60202"/>
                </a:solidFill>
              </a:rPr>
              <a:t>S</a:t>
            </a:r>
            <a:r>
              <a:rPr lang="en-US" sz="2600"/>
              <a:t>ee the behavior</a:t>
            </a:r>
            <a:endParaRPr/>
          </a:p>
          <a:p>
            <a:pPr marL="742950" lvl="1" indent="-285750" algn="l" rtl="0">
              <a:lnSpc>
                <a:spcPct val="90000"/>
              </a:lnSpc>
              <a:spcBef>
                <a:spcPts val="520"/>
              </a:spcBef>
              <a:spcAft>
                <a:spcPts val="0"/>
              </a:spcAft>
              <a:buClr>
                <a:srgbClr val="A43925"/>
              </a:buClr>
              <a:buSzPts val="2600"/>
              <a:buFont typeface="Arial"/>
              <a:buChar char="•"/>
            </a:pPr>
            <a:r>
              <a:rPr lang="en-US" sz="2600">
                <a:solidFill>
                  <a:srgbClr val="A43925"/>
                </a:solidFill>
              </a:rPr>
              <a:t>observe</a:t>
            </a:r>
            <a:r>
              <a:rPr lang="en-US" sz="2600"/>
              <a:t> the behavior during </a:t>
            </a:r>
            <a:r>
              <a:rPr lang="en-US" sz="2600">
                <a:solidFill>
                  <a:srgbClr val="A43925"/>
                </a:solidFill>
              </a:rPr>
              <a:t>routines</a:t>
            </a:r>
            <a:r>
              <a:rPr lang="en-US" sz="2600"/>
              <a:t> specified to verify summary from interviews</a:t>
            </a:r>
            <a:endParaRPr/>
          </a:p>
          <a:p>
            <a:pPr marL="342900" lvl="0" indent="-342900" algn="l" rtl="0">
              <a:lnSpc>
                <a:spcPct val="90000"/>
              </a:lnSpc>
              <a:spcBef>
                <a:spcPts val="800"/>
              </a:spcBef>
              <a:spcAft>
                <a:spcPts val="0"/>
              </a:spcAft>
              <a:buClr>
                <a:srgbClr val="B60202"/>
              </a:buClr>
              <a:buSzPts val="4000"/>
              <a:buFont typeface="Arial"/>
              <a:buChar char="•"/>
            </a:pPr>
            <a:r>
              <a:rPr lang="en-US" sz="4000" b="1" u="sng">
                <a:solidFill>
                  <a:srgbClr val="B60202"/>
                </a:solidFill>
              </a:rPr>
              <a:t>H</a:t>
            </a:r>
            <a:r>
              <a:rPr lang="en-US" sz="2600"/>
              <a:t>ypothesize</a:t>
            </a:r>
            <a:endParaRPr/>
          </a:p>
          <a:p>
            <a:pPr marL="742950" lvl="1" indent="-285750" algn="l" rtl="0">
              <a:lnSpc>
                <a:spcPct val="90000"/>
              </a:lnSpc>
              <a:spcBef>
                <a:spcPts val="520"/>
              </a:spcBef>
              <a:spcAft>
                <a:spcPts val="0"/>
              </a:spcAft>
              <a:buClr>
                <a:schemeClr val="dk1"/>
              </a:buClr>
              <a:buSzPts val="2600"/>
              <a:buFont typeface="Arial"/>
              <a:buChar char="•"/>
            </a:pPr>
            <a:r>
              <a:rPr lang="en-US" sz="2600"/>
              <a:t>a final summary of </a:t>
            </a:r>
            <a:r>
              <a:rPr lang="en-US" sz="2600">
                <a:solidFill>
                  <a:srgbClr val="B60202"/>
                </a:solidFill>
              </a:rPr>
              <a:t>where</a:t>
            </a:r>
            <a:r>
              <a:rPr lang="en-US" sz="2600"/>
              <a:t>, </a:t>
            </a:r>
            <a:r>
              <a:rPr lang="en-US" sz="2600">
                <a:solidFill>
                  <a:srgbClr val="B60202"/>
                </a:solidFill>
              </a:rPr>
              <a:t>when</a:t>
            </a:r>
            <a:r>
              <a:rPr lang="en-US" sz="2600"/>
              <a:t>, and </a:t>
            </a:r>
            <a:r>
              <a:rPr lang="en-US" sz="2600">
                <a:solidFill>
                  <a:srgbClr val="B60202"/>
                </a:solidFill>
              </a:rPr>
              <a:t>why</a:t>
            </a:r>
            <a:r>
              <a:rPr lang="en-US" sz="2600"/>
              <a:t> behaviors 				occur</a:t>
            </a:r>
            <a:endParaRPr/>
          </a:p>
        </p:txBody>
      </p:sp>
      <p:cxnSp>
        <p:nvCxnSpPr>
          <p:cNvPr id="296" name="Google Shape;296;p34"/>
          <p:cNvCxnSpPr/>
          <p:nvPr/>
        </p:nvCxnSpPr>
        <p:spPr>
          <a:xfrm>
            <a:off x="3279775" y="1100138"/>
            <a:ext cx="2520950" cy="0"/>
          </a:xfrm>
          <a:prstGeom prst="straightConnector1">
            <a:avLst/>
          </a:prstGeom>
          <a:noFill/>
          <a:ln w="57150" cap="flat" cmpd="sng">
            <a:solidFill>
              <a:srgbClr val="006301"/>
            </a:solidFill>
            <a:prstDash val="solid"/>
            <a:round/>
            <a:headEnd type="none" w="med" len="med"/>
            <a:tailEnd type="none" w="med" len="med"/>
          </a:ln>
          <a:effectLst>
            <a:outerShdw blurRad="40000" dist="20000" dir="5400000" rotWithShape="0">
              <a:srgbClr val="808080">
                <a:alpha val="37647"/>
              </a:srgbClr>
            </a:outerShdw>
          </a:effectLst>
        </p:spPr>
      </p:cxnSp>
      <p:sp>
        <p:nvSpPr>
          <p:cNvPr id="297" name="Google Shape;297;p3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22</a:t>
            </a:fld>
            <a:endParaRPr sz="1200">
              <a:solidFill>
                <a:srgbClr val="8D8D8F"/>
              </a:solidFill>
              <a:latin typeface="Calibri"/>
              <a:ea typeface="Calibri"/>
              <a:cs typeface="Calibri"/>
              <a:sym typeface="Calibri"/>
            </a:endParaRPr>
          </a:p>
        </p:txBody>
      </p:sp>
      <p:sp>
        <p:nvSpPr>
          <p:cNvPr id="298" name="Google Shape;298;p34"/>
          <p:cNvSpPr/>
          <p:nvPr/>
        </p:nvSpPr>
        <p:spPr>
          <a:xfrm rot="1262758">
            <a:off x="1042988" y="274638"/>
            <a:ext cx="625475" cy="1241425"/>
          </a:xfrm>
          <a:prstGeom prst="downArrow">
            <a:avLst>
              <a:gd name="adj1" fmla="val 50000"/>
              <a:gd name="adj2" fmla="val 49996"/>
            </a:avLst>
          </a:prstGeom>
          <a:solidFill>
            <a:srgbClr val="008000"/>
          </a:solidFill>
          <a:ln w="9525" cap="flat" cmpd="sng">
            <a:solidFill>
              <a:srgbClr val="FFCA1F"/>
            </a:solidFill>
            <a:prstDash val="solid"/>
            <a:miter lim="800000"/>
            <a:headEnd type="none" w="sm" len="sm"/>
            <a:tailEnd type="none" w="sm" len="sm"/>
          </a:ln>
          <a:effectLst>
            <a:outerShdw blurRad="40000" dist="23000" dir="5400000" rotWithShape="0">
              <a:srgbClr val="80808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Arial"/>
              <a:buNone/>
            </a:pPr>
            <a:endParaRPr sz="1800">
              <a:solidFill>
                <a:srgbClr val="FFFFFF"/>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35"/>
          <p:cNvSpPr txBox="1">
            <a:spLocks noGrp="1"/>
          </p:cNvSpPr>
          <p:nvPr>
            <p:ph type="title"/>
          </p:nvPr>
        </p:nvSpPr>
        <p:spPr>
          <a:xfrm>
            <a:off x="457200" y="1876425"/>
            <a:ext cx="8229600" cy="2236788"/>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5940" b="1" u="sng">
                <a:solidFill>
                  <a:srgbClr val="B60202"/>
                </a:solidFill>
              </a:rPr>
              <a:t>D</a:t>
            </a:r>
            <a:r>
              <a:rPr lang="en-US" sz="3959" b="1">
                <a:solidFill>
                  <a:srgbClr val="B60202"/>
                </a:solidFill>
              </a:rPr>
              <a:t>efining </a:t>
            </a:r>
            <a:br>
              <a:rPr lang="en-US" sz="3959" b="1">
                <a:solidFill>
                  <a:srgbClr val="B60202"/>
                </a:solidFill>
              </a:rPr>
            </a:br>
            <a:r>
              <a:rPr lang="en-US" sz="3959" b="1">
                <a:solidFill>
                  <a:srgbClr val="B60202"/>
                </a:solidFill>
              </a:rPr>
              <a:t>and </a:t>
            </a:r>
            <a:br>
              <a:rPr lang="en-US" sz="3959" b="1">
                <a:solidFill>
                  <a:srgbClr val="B60202"/>
                </a:solidFill>
              </a:rPr>
            </a:br>
            <a:r>
              <a:rPr lang="en-US" sz="3959" b="1">
                <a:solidFill>
                  <a:srgbClr val="B60202"/>
                </a:solidFill>
              </a:rPr>
              <a:t>Understanding Behavior</a:t>
            </a:r>
            <a:endParaRPr/>
          </a:p>
        </p:txBody>
      </p:sp>
      <p:sp>
        <p:nvSpPr>
          <p:cNvPr id="305" name="Google Shape;305;p3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23</a:t>
            </a:fld>
            <a:endParaRPr sz="1200">
              <a:solidFill>
                <a:srgbClr val="8D8D8F"/>
              </a:solidFill>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36"/>
          <p:cNvSpPr txBox="1">
            <a:spLocks noGrp="1"/>
          </p:cNvSpPr>
          <p:nvPr>
            <p:ph type="title"/>
          </p:nvPr>
        </p:nvSpPr>
        <p:spPr>
          <a:xfrm>
            <a:off x="457200" y="274638"/>
            <a:ext cx="8229600" cy="101441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4000" b="1"/>
              <a:t>The ABC’s of Understanding Behavior</a:t>
            </a:r>
            <a:endParaRPr/>
          </a:p>
        </p:txBody>
      </p:sp>
      <p:sp>
        <p:nvSpPr>
          <p:cNvPr id="312" name="Google Shape;312;p36"/>
          <p:cNvSpPr txBox="1">
            <a:spLocks noGrp="1"/>
          </p:cNvSpPr>
          <p:nvPr>
            <p:ph type="body" idx="1"/>
          </p:nvPr>
        </p:nvSpPr>
        <p:spPr>
          <a:xfrm>
            <a:off x="457199" y="1516063"/>
            <a:ext cx="8314267" cy="513873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B60202"/>
              </a:buClr>
              <a:buSzPts val="3200"/>
              <a:buFont typeface="Arial"/>
              <a:buNone/>
            </a:pPr>
            <a:r>
              <a:rPr lang="en-US" b="1" dirty="0">
                <a:solidFill>
                  <a:srgbClr val="B60202"/>
                </a:solidFill>
              </a:rPr>
              <a:t>A  =  Antecedent</a:t>
            </a:r>
            <a:endParaRPr dirty="0"/>
          </a:p>
          <a:p>
            <a:pPr marL="0" lvl="0" indent="0" algn="l" rtl="0">
              <a:lnSpc>
                <a:spcPct val="90000"/>
              </a:lnSpc>
              <a:spcBef>
                <a:spcPts val="640"/>
              </a:spcBef>
              <a:spcAft>
                <a:spcPts val="0"/>
              </a:spcAft>
              <a:buClr>
                <a:schemeClr val="dk1"/>
              </a:buClr>
              <a:buSzPts val="3200"/>
              <a:buFont typeface="Arial"/>
              <a:buNone/>
            </a:pPr>
            <a:r>
              <a:rPr lang="en-US" dirty="0"/>
              <a:t>	Find out the events that occur right before 		the behavior. </a:t>
            </a:r>
            <a:r>
              <a:rPr lang="en-US" dirty="0">
                <a:solidFill>
                  <a:srgbClr val="B60202"/>
                </a:solidFill>
              </a:rPr>
              <a:t>When and Where?</a:t>
            </a:r>
            <a:endParaRPr dirty="0"/>
          </a:p>
          <a:p>
            <a:pPr marL="0" lvl="0" indent="0" algn="l" rtl="0">
              <a:lnSpc>
                <a:spcPct val="90000"/>
              </a:lnSpc>
              <a:spcBef>
                <a:spcPts val="240"/>
              </a:spcBef>
              <a:spcAft>
                <a:spcPts val="0"/>
              </a:spcAft>
              <a:buClr>
                <a:schemeClr val="dk1"/>
              </a:buClr>
              <a:buSzPts val="1200"/>
              <a:buFont typeface="Arial"/>
              <a:buNone/>
            </a:pPr>
            <a:endParaRPr sz="1200" dirty="0">
              <a:solidFill>
                <a:srgbClr val="B60202"/>
              </a:solidFill>
            </a:endParaRPr>
          </a:p>
          <a:p>
            <a:pPr marL="0" lvl="0" indent="0" algn="l" rtl="0">
              <a:lnSpc>
                <a:spcPct val="90000"/>
              </a:lnSpc>
              <a:spcBef>
                <a:spcPts val="640"/>
              </a:spcBef>
              <a:spcAft>
                <a:spcPts val="0"/>
              </a:spcAft>
              <a:buClr>
                <a:srgbClr val="B60202"/>
              </a:buClr>
              <a:buSzPts val="3200"/>
              <a:buFont typeface="Arial"/>
              <a:buNone/>
            </a:pPr>
            <a:r>
              <a:rPr lang="en-US" b="1" dirty="0">
                <a:solidFill>
                  <a:srgbClr val="B60202"/>
                </a:solidFill>
              </a:rPr>
              <a:t>B  =  Behavior</a:t>
            </a:r>
            <a:endParaRPr dirty="0"/>
          </a:p>
          <a:p>
            <a:pPr marL="0" lvl="0" indent="0" algn="l" rtl="0">
              <a:lnSpc>
                <a:spcPct val="90000"/>
              </a:lnSpc>
              <a:spcBef>
                <a:spcPts val="640"/>
              </a:spcBef>
              <a:spcAft>
                <a:spcPts val="0"/>
              </a:spcAft>
              <a:buClr>
                <a:schemeClr val="dk1"/>
              </a:buClr>
              <a:buSzPts val="3200"/>
              <a:buFont typeface="Arial"/>
              <a:buNone/>
            </a:pPr>
            <a:r>
              <a:rPr lang="en-US" dirty="0"/>
              <a:t>	Define an observable problem 			     	behavior. </a:t>
            </a:r>
            <a:r>
              <a:rPr lang="en-US" dirty="0">
                <a:solidFill>
                  <a:srgbClr val="C00000"/>
                </a:solidFill>
              </a:rPr>
              <a:t>What?</a:t>
            </a:r>
            <a:endParaRPr dirty="0"/>
          </a:p>
          <a:p>
            <a:pPr marL="0" lvl="0" indent="0" algn="l" rtl="0">
              <a:lnSpc>
                <a:spcPct val="90000"/>
              </a:lnSpc>
              <a:spcBef>
                <a:spcPts val="240"/>
              </a:spcBef>
              <a:spcAft>
                <a:spcPts val="0"/>
              </a:spcAft>
              <a:buClr>
                <a:schemeClr val="dk1"/>
              </a:buClr>
              <a:buSzPts val="1200"/>
              <a:buFont typeface="Arial"/>
              <a:buNone/>
            </a:pPr>
            <a:endParaRPr sz="1200" dirty="0"/>
          </a:p>
          <a:p>
            <a:pPr marL="0" lvl="0" indent="0" algn="l" rtl="0">
              <a:lnSpc>
                <a:spcPct val="90000"/>
              </a:lnSpc>
              <a:spcBef>
                <a:spcPts val="640"/>
              </a:spcBef>
              <a:spcAft>
                <a:spcPts val="0"/>
              </a:spcAft>
              <a:buClr>
                <a:srgbClr val="B60202"/>
              </a:buClr>
              <a:buSzPts val="3200"/>
              <a:buFont typeface="Arial"/>
              <a:buNone/>
            </a:pPr>
            <a:r>
              <a:rPr lang="en-US" b="1" dirty="0">
                <a:solidFill>
                  <a:srgbClr val="B60202"/>
                </a:solidFill>
              </a:rPr>
              <a:t>C  =  Consequence</a:t>
            </a:r>
            <a:endParaRPr dirty="0"/>
          </a:p>
          <a:p>
            <a:pPr marL="0" lvl="0" indent="0" algn="l" rtl="0">
              <a:lnSpc>
                <a:spcPct val="90000"/>
              </a:lnSpc>
              <a:spcBef>
                <a:spcPts val="640"/>
              </a:spcBef>
              <a:spcAft>
                <a:spcPts val="0"/>
              </a:spcAft>
              <a:buClr>
                <a:srgbClr val="B60202"/>
              </a:buClr>
              <a:buSzPts val="3200"/>
              <a:buFont typeface="Arial"/>
              <a:buNone/>
            </a:pPr>
            <a:r>
              <a:rPr lang="en-US" b="1" dirty="0">
                <a:solidFill>
                  <a:srgbClr val="B60202"/>
                </a:solidFill>
              </a:rPr>
              <a:t>	</a:t>
            </a:r>
            <a:r>
              <a:rPr lang="en-US" dirty="0"/>
              <a:t>Find out what happens after the behavior 		occurs. </a:t>
            </a:r>
            <a:r>
              <a:rPr lang="en-US" dirty="0">
                <a:solidFill>
                  <a:srgbClr val="B60202"/>
                </a:solidFill>
              </a:rPr>
              <a:t>Why?</a:t>
            </a:r>
            <a:endParaRPr b="1" dirty="0">
              <a:solidFill>
                <a:srgbClr val="B60202"/>
              </a:solidFill>
            </a:endParaRPr>
          </a:p>
          <a:p>
            <a:pPr marL="0" lvl="0" indent="0" algn="l" rtl="0">
              <a:lnSpc>
                <a:spcPct val="90000"/>
              </a:lnSpc>
              <a:spcBef>
                <a:spcPts val="640"/>
              </a:spcBef>
              <a:spcAft>
                <a:spcPts val="0"/>
              </a:spcAft>
              <a:buClr>
                <a:schemeClr val="dk1"/>
              </a:buClr>
              <a:buSzPts val="3200"/>
              <a:buFont typeface="Arial"/>
              <a:buNone/>
            </a:pPr>
            <a:endParaRPr dirty="0"/>
          </a:p>
          <a:p>
            <a:pPr marL="0" lvl="0" indent="0" algn="l" rtl="0">
              <a:lnSpc>
                <a:spcPct val="90000"/>
              </a:lnSpc>
              <a:spcBef>
                <a:spcPts val="640"/>
              </a:spcBef>
              <a:spcAft>
                <a:spcPts val="0"/>
              </a:spcAft>
              <a:buClr>
                <a:schemeClr val="dk1"/>
              </a:buClr>
              <a:buSzPts val="3200"/>
              <a:buFont typeface="Arial"/>
              <a:buNone/>
            </a:pPr>
            <a:endParaRPr dirty="0">
              <a:solidFill>
                <a:srgbClr val="B60202"/>
              </a:solidFill>
            </a:endParaRPr>
          </a:p>
        </p:txBody>
      </p:sp>
      <p:sp>
        <p:nvSpPr>
          <p:cNvPr id="313" name="Google Shape;313;p3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24</a:t>
            </a:fld>
            <a:endParaRPr sz="1200">
              <a:solidFill>
                <a:srgbClr val="8D8D8F"/>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37"/>
          <p:cNvSpPr txBox="1">
            <a:spLocks noGrp="1"/>
          </p:cNvSpPr>
          <p:nvPr>
            <p:ph type="title" idx="4294967295"/>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600"/>
              <a:t>Always Start by Defining the Problem Behavior (ABC’s)</a:t>
            </a:r>
            <a:endParaRPr/>
          </a:p>
        </p:txBody>
      </p:sp>
      <p:sp>
        <p:nvSpPr>
          <p:cNvPr id="320" name="Google Shape;320;p37"/>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chemeClr val="dk1"/>
              </a:buClr>
              <a:buSzPts val="1200"/>
              <a:buFont typeface="Arial"/>
              <a:buNone/>
            </a:pPr>
            <a:endParaRPr sz="1200">
              <a:solidFill>
                <a:srgbClr val="898989"/>
              </a:solidFill>
              <a:latin typeface="Calibri"/>
              <a:ea typeface="Calibri"/>
              <a:cs typeface="Calibri"/>
              <a:sym typeface="Calibri"/>
            </a:endParaRPr>
          </a:p>
        </p:txBody>
      </p:sp>
      <p:sp>
        <p:nvSpPr>
          <p:cNvPr id="321" name="Google Shape;321;p37"/>
          <p:cNvSpPr/>
          <p:nvPr/>
        </p:nvSpPr>
        <p:spPr>
          <a:xfrm>
            <a:off x="381000" y="3200400"/>
            <a:ext cx="2438400" cy="1905000"/>
          </a:xfrm>
          <a:prstGeom prst="rect">
            <a:avLst/>
          </a:prstGeom>
          <a:solidFill>
            <a:srgbClr val="E9910C"/>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200" b="1">
                <a:solidFill>
                  <a:srgbClr val="FFFFFF"/>
                </a:solidFill>
                <a:latin typeface="Calibri"/>
                <a:ea typeface="Calibri"/>
                <a:cs typeface="Calibri"/>
                <a:sym typeface="Calibri"/>
              </a:rPr>
              <a:t>2</a:t>
            </a:r>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r>
              <a:rPr lang="en-US" sz="1900" b="1">
                <a:solidFill>
                  <a:srgbClr val="FFFFFF"/>
                </a:solidFill>
                <a:latin typeface="Calibri"/>
                <a:ea typeface="Calibri"/>
                <a:cs typeface="Calibri"/>
                <a:sym typeface="Calibri"/>
              </a:rPr>
              <a:t>Antecedents/Triggers</a:t>
            </a:r>
            <a:endParaRPr sz="1900">
              <a:solidFill>
                <a:srgbClr val="FFFFFF"/>
              </a:solidFill>
              <a:latin typeface="Calibri"/>
              <a:ea typeface="Calibri"/>
              <a:cs typeface="Calibri"/>
              <a:sym typeface="Calibri"/>
            </a:endParaRPr>
          </a:p>
          <a:p>
            <a:pPr marL="0" marR="0" lvl="0" indent="0" algn="ctr" rtl="0">
              <a:spcBef>
                <a:spcPts val="0"/>
              </a:spcBef>
              <a:spcAft>
                <a:spcPts val="0"/>
              </a:spcAft>
              <a:buNone/>
            </a:pPr>
            <a:r>
              <a:rPr lang="en-US" sz="1800">
                <a:solidFill>
                  <a:srgbClr val="FFFFFF"/>
                </a:solidFill>
                <a:latin typeface="Calibri"/>
                <a:ea typeface="Calibri"/>
                <a:cs typeface="Calibri"/>
                <a:sym typeface="Calibri"/>
              </a:rPr>
              <a:t> </a:t>
            </a:r>
            <a:endParaRPr/>
          </a:p>
          <a:p>
            <a:pPr marL="0" marR="0" lvl="0" indent="0" algn="l" rtl="0">
              <a:spcBef>
                <a:spcPts val="0"/>
              </a:spcBef>
              <a:spcAft>
                <a:spcPts val="0"/>
              </a:spcAft>
              <a:buNone/>
            </a:pPr>
            <a:r>
              <a:rPr lang="en-US" sz="1800">
                <a:solidFill>
                  <a:srgbClr val="FFFFFF"/>
                </a:solidFill>
                <a:latin typeface="Calibri"/>
                <a:ea typeface="Calibri"/>
                <a:cs typeface="Calibri"/>
                <a:sym typeface="Calibri"/>
              </a:rPr>
              <a:t>When _____happens….</a:t>
            </a:r>
            <a:r>
              <a:rPr lang="en-US" sz="1800">
                <a:solidFill>
                  <a:srgbClr val="000000"/>
                </a:solidFill>
                <a:latin typeface="Calibri"/>
                <a:ea typeface="Calibri"/>
                <a:cs typeface="Calibri"/>
                <a:sym typeface="Calibri"/>
              </a:rPr>
              <a:t> </a:t>
            </a:r>
            <a:endParaRPr/>
          </a:p>
        </p:txBody>
      </p:sp>
      <p:sp>
        <p:nvSpPr>
          <p:cNvPr id="322" name="Google Shape;322;p37"/>
          <p:cNvSpPr/>
          <p:nvPr/>
        </p:nvSpPr>
        <p:spPr>
          <a:xfrm>
            <a:off x="3200400" y="3200400"/>
            <a:ext cx="2743200" cy="1905000"/>
          </a:xfrm>
          <a:prstGeom prst="rect">
            <a:avLst/>
          </a:prstGeom>
          <a:solidFill>
            <a:srgbClr val="006301"/>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200" b="1">
                <a:solidFill>
                  <a:srgbClr val="FFFFFF"/>
                </a:solidFill>
                <a:latin typeface="Calibri"/>
                <a:ea typeface="Calibri"/>
                <a:cs typeface="Calibri"/>
                <a:sym typeface="Calibri"/>
              </a:rPr>
              <a:t>1  </a:t>
            </a:r>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r>
              <a:rPr lang="en-US" sz="1900" b="1">
                <a:solidFill>
                  <a:srgbClr val="FFFFFF"/>
                </a:solidFill>
                <a:latin typeface="Calibri"/>
                <a:ea typeface="Calibri"/>
                <a:cs typeface="Calibri"/>
                <a:sym typeface="Calibri"/>
              </a:rPr>
              <a:t>Behavior:</a:t>
            </a:r>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r>
              <a:rPr lang="en-US" sz="1800" b="1">
                <a:solidFill>
                  <a:srgbClr val="FFFFFF"/>
                </a:solidFill>
                <a:latin typeface="Calibri"/>
                <a:ea typeface="Calibri"/>
                <a:cs typeface="Calibri"/>
                <a:sym typeface="Calibri"/>
              </a:rPr>
              <a:t>the student does (what)__</a:t>
            </a:r>
            <a:endParaRPr/>
          </a:p>
        </p:txBody>
      </p:sp>
      <p:sp>
        <p:nvSpPr>
          <p:cNvPr id="323" name="Google Shape;323;p37"/>
          <p:cNvSpPr/>
          <p:nvPr/>
        </p:nvSpPr>
        <p:spPr>
          <a:xfrm>
            <a:off x="6248400" y="3200400"/>
            <a:ext cx="2590800" cy="1905000"/>
          </a:xfrm>
          <a:prstGeom prst="rect">
            <a:avLst/>
          </a:prstGeom>
          <a:solidFill>
            <a:srgbClr val="B60202"/>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000" b="1">
              <a:solidFill>
                <a:srgbClr val="FFFFFF"/>
              </a:solidFill>
              <a:latin typeface="Calibri"/>
              <a:ea typeface="Calibri"/>
              <a:cs typeface="Calibri"/>
              <a:sym typeface="Calibri"/>
            </a:endParaRPr>
          </a:p>
          <a:p>
            <a:pPr marL="0" marR="0" lvl="0" indent="0" algn="ctr" rtl="0">
              <a:spcBef>
                <a:spcPts val="0"/>
              </a:spcBef>
              <a:spcAft>
                <a:spcPts val="0"/>
              </a:spcAft>
              <a:buNone/>
            </a:pPr>
            <a:r>
              <a:rPr lang="en-US" sz="3200" b="1">
                <a:solidFill>
                  <a:srgbClr val="FFFFFF"/>
                </a:solidFill>
                <a:latin typeface="Calibri"/>
                <a:ea typeface="Calibri"/>
                <a:cs typeface="Calibri"/>
                <a:sym typeface="Calibri"/>
              </a:rPr>
              <a:t>3</a:t>
            </a:r>
            <a:endParaRPr sz="1200">
              <a:solidFill>
                <a:srgbClr val="FFFFFF"/>
              </a:solidFill>
              <a:latin typeface="Calibri"/>
              <a:ea typeface="Calibri"/>
              <a:cs typeface="Calibri"/>
              <a:sym typeface="Calibri"/>
            </a:endParaRPr>
          </a:p>
          <a:p>
            <a:pPr marL="0" marR="0" lvl="0" indent="0" algn="ctr" rtl="0">
              <a:spcBef>
                <a:spcPts val="0"/>
              </a:spcBef>
              <a:spcAft>
                <a:spcPts val="0"/>
              </a:spcAft>
              <a:buNone/>
            </a:pPr>
            <a:endParaRPr sz="1200">
              <a:solidFill>
                <a:srgbClr val="FFFFFF"/>
              </a:solidFill>
              <a:latin typeface="Calibri"/>
              <a:ea typeface="Calibri"/>
              <a:cs typeface="Calibri"/>
              <a:sym typeface="Calibri"/>
            </a:endParaRPr>
          </a:p>
          <a:p>
            <a:pPr marL="0" marR="0" lvl="0" indent="0" algn="ctr" rtl="0">
              <a:spcBef>
                <a:spcPts val="0"/>
              </a:spcBef>
              <a:spcAft>
                <a:spcPts val="0"/>
              </a:spcAft>
              <a:buNone/>
            </a:pPr>
            <a:r>
              <a:rPr lang="en-US" sz="1900" b="1">
                <a:solidFill>
                  <a:srgbClr val="FFFFFF"/>
                </a:solidFill>
                <a:latin typeface="Calibri"/>
                <a:ea typeface="Calibri"/>
                <a:cs typeface="Calibri"/>
                <a:sym typeface="Calibri"/>
              </a:rPr>
              <a:t>Consequence/Function</a:t>
            </a:r>
            <a:endParaRPr sz="1800">
              <a:solidFill>
                <a:srgbClr val="FFFFFF"/>
              </a:solidFill>
              <a:latin typeface="Calibri"/>
              <a:ea typeface="Calibri"/>
              <a:cs typeface="Calibri"/>
              <a:sym typeface="Calibri"/>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r>
              <a:rPr lang="en-US" sz="1800" b="1">
                <a:solidFill>
                  <a:srgbClr val="FFFFFF"/>
                </a:solidFill>
                <a:latin typeface="Calibri"/>
                <a:ea typeface="Calibri"/>
                <a:cs typeface="Calibri"/>
                <a:sym typeface="Calibri"/>
              </a:rPr>
              <a:t>..and as a result ______ </a:t>
            </a:r>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324" name="Google Shape;324;p37"/>
          <p:cNvSpPr/>
          <p:nvPr/>
        </p:nvSpPr>
        <p:spPr>
          <a:xfrm>
            <a:off x="2743200" y="4089400"/>
            <a:ext cx="457200" cy="254000"/>
          </a:xfrm>
          <a:prstGeom prst="rightArrow">
            <a:avLst>
              <a:gd name="adj1" fmla="val 50000"/>
              <a:gd name="adj2" fmla="val 50000"/>
            </a:avLst>
          </a:prstGeom>
          <a:solidFill>
            <a:srgbClr val="008000"/>
          </a:solidFill>
          <a:ln w="25400" cap="flat" cmpd="sng">
            <a:solidFill>
              <a:srgbClr val="FFD95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325" name="Google Shape;325;p37"/>
          <p:cNvSpPr/>
          <p:nvPr/>
        </p:nvSpPr>
        <p:spPr>
          <a:xfrm>
            <a:off x="5943600" y="4089400"/>
            <a:ext cx="457200" cy="254000"/>
          </a:xfrm>
          <a:prstGeom prst="rightArrow">
            <a:avLst>
              <a:gd name="adj1" fmla="val 50000"/>
              <a:gd name="adj2" fmla="val 50000"/>
            </a:avLst>
          </a:prstGeom>
          <a:solidFill>
            <a:srgbClr val="008000"/>
          </a:solidFill>
          <a:ln w="25400" cap="flat" cmpd="sng">
            <a:solidFill>
              <a:srgbClr val="FFD95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326" name="Google Shape;326;p37"/>
          <p:cNvSpPr/>
          <p:nvPr/>
        </p:nvSpPr>
        <p:spPr>
          <a:xfrm>
            <a:off x="4226512" y="2133600"/>
            <a:ext cx="685800" cy="990600"/>
          </a:xfrm>
          <a:prstGeom prst="downArrow">
            <a:avLst>
              <a:gd name="adj1" fmla="val 50000"/>
              <a:gd name="adj2" fmla="val 50000"/>
            </a:avLst>
          </a:prstGeom>
          <a:solidFill>
            <a:srgbClr val="40BC56"/>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327" name="Google Shape;327;p3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25</a:t>
            </a:fld>
            <a:endParaRPr sz="1200">
              <a:solidFill>
                <a:srgbClr val="8D8D8F"/>
              </a:solidFill>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3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t>Defining Observable Behaviors</a:t>
            </a:r>
            <a:endParaRPr/>
          </a:p>
        </p:txBody>
      </p:sp>
      <p:sp>
        <p:nvSpPr>
          <p:cNvPr id="334" name="Google Shape;334;p3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3200"/>
              <a:buFont typeface="Arial"/>
              <a:buNone/>
            </a:pPr>
            <a:r>
              <a:rPr lang="en-US" b="1" dirty="0"/>
              <a:t>Definitions of behaviors need to be:</a:t>
            </a:r>
            <a:endParaRPr dirty="0"/>
          </a:p>
          <a:p>
            <a:pPr marL="0" lvl="0" indent="0" algn="l" rtl="0">
              <a:spcBef>
                <a:spcPts val="240"/>
              </a:spcBef>
              <a:spcAft>
                <a:spcPts val="0"/>
              </a:spcAft>
              <a:buClr>
                <a:schemeClr val="dk1"/>
              </a:buClr>
              <a:buSzPts val="1200"/>
              <a:buFont typeface="Arial"/>
              <a:buNone/>
            </a:pPr>
            <a:endParaRPr sz="1200" dirty="0"/>
          </a:p>
          <a:p>
            <a:pPr marL="0" lvl="0" indent="0" algn="l" rtl="0">
              <a:spcBef>
                <a:spcPts val="640"/>
              </a:spcBef>
              <a:spcAft>
                <a:spcPts val="0"/>
              </a:spcAft>
              <a:buClr>
                <a:schemeClr val="dk1"/>
              </a:buClr>
              <a:buSzPts val="3200"/>
              <a:buFont typeface="Arial"/>
              <a:buNone/>
            </a:pPr>
            <a:r>
              <a:rPr lang="en-US" dirty="0"/>
              <a:t>	*</a:t>
            </a:r>
            <a:r>
              <a:rPr lang="en-US" b="1" dirty="0">
                <a:solidFill>
                  <a:srgbClr val="B60202"/>
                </a:solidFill>
              </a:rPr>
              <a:t>Observable: </a:t>
            </a:r>
            <a:r>
              <a:rPr lang="en-US" dirty="0"/>
              <a:t>an action that can be </a:t>
            </a:r>
            <a:r>
              <a:rPr lang="en-US" dirty="0">
                <a:solidFill>
                  <a:srgbClr val="B60202"/>
                </a:solidFill>
              </a:rPr>
              <a:t>seen</a:t>
            </a:r>
            <a:endParaRPr dirty="0"/>
          </a:p>
          <a:p>
            <a:pPr marL="0" lvl="0" indent="0" algn="l" rtl="0">
              <a:spcBef>
                <a:spcPts val="240"/>
              </a:spcBef>
              <a:spcAft>
                <a:spcPts val="0"/>
              </a:spcAft>
              <a:buClr>
                <a:schemeClr val="dk1"/>
              </a:buClr>
              <a:buSzPts val="1200"/>
              <a:buFont typeface="Arial"/>
              <a:buNone/>
            </a:pPr>
            <a:endParaRPr sz="1200" dirty="0">
              <a:solidFill>
                <a:srgbClr val="B60202"/>
              </a:solidFill>
            </a:endParaRPr>
          </a:p>
          <a:p>
            <a:pPr marL="0" lvl="0" indent="0" algn="l" rtl="0">
              <a:spcBef>
                <a:spcPts val="640"/>
              </a:spcBef>
              <a:spcAft>
                <a:spcPts val="0"/>
              </a:spcAft>
              <a:buClr>
                <a:srgbClr val="B60202"/>
              </a:buClr>
              <a:buSzPts val="3200"/>
              <a:buFont typeface="Arial"/>
              <a:buNone/>
            </a:pPr>
            <a:r>
              <a:rPr lang="en-US" dirty="0">
                <a:solidFill>
                  <a:srgbClr val="B60202"/>
                </a:solidFill>
              </a:rPr>
              <a:t>	</a:t>
            </a:r>
            <a:r>
              <a:rPr lang="en-US" dirty="0"/>
              <a:t>*</a:t>
            </a:r>
            <a:r>
              <a:rPr lang="en-US" b="1" dirty="0">
                <a:solidFill>
                  <a:srgbClr val="B60202"/>
                </a:solidFill>
              </a:rPr>
              <a:t>Measurable: </a:t>
            </a:r>
            <a:r>
              <a:rPr lang="en-US" dirty="0"/>
              <a:t>can be </a:t>
            </a:r>
            <a:r>
              <a:rPr lang="en-US" dirty="0">
                <a:solidFill>
                  <a:srgbClr val="B60202"/>
                </a:solidFill>
              </a:rPr>
              <a:t>counted</a:t>
            </a:r>
            <a:r>
              <a:rPr lang="en-US" dirty="0"/>
              <a:t> or </a:t>
            </a:r>
            <a:r>
              <a:rPr lang="en-US" dirty="0">
                <a:solidFill>
                  <a:srgbClr val="B60202"/>
                </a:solidFill>
              </a:rPr>
              <a:t>timed</a:t>
            </a:r>
            <a:endParaRPr dirty="0"/>
          </a:p>
          <a:p>
            <a:pPr marL="0" lvl="0" indent="0" algn="l" rtl="0">
              <a:spcBef>
                <a:spcPts val="240"/>
              </a:spcBef>
              <a:spcAft>
                <a:spcPts val="0"/>
              </a:spcAft>
              <a:buClr>
                <a:schemeClr val="dk1"/>
              </a:buClr>
              <a:buSzPts val="1200"/>
              <a:buFont typeface="Arial"/>
              <a:buNone/>
            </a:pPr>
            <a:endParaRPr sz="1200" dirty="0">
              <a:solidFill>
                <a:srgbClr val="B60202"/>
              </a:solidFill>
            </a:endParaRPr>
          </a:p>
          <a:p>
            <a:pPr marL="0" lvl="0" indent="0" algn="l" rtl="0">
              <a:spcBef>
                <a:spcPts val="640"/>
              </a:spcBef>
              <a:spcAft>
                <a:spcPts val="0"/>
              </a:spcAft>
              <a:buClr>
                <a:srgbClr val="B60202"/>
              </a:buClr>
              <a:buSzPts val="3200"/>
              <a:buFont typeface="Arial"/>
              <a:buNone/>
            </a:pPr>
            <a:r>
              <a:rPr lang="en-US" dirty="0">
                <a:solidFill>
                  <a:srgbClr val="B60202"/>
                </a:solidFill>
              </a:rPr>
              <a:t>	</a:t>
            </a:r>
            <a:r>
              <a:rPr lang="en-US" b="1" dirty="0">
                <a:solidFill>
                  <a:srgbClr val="292934"/>
                </a:solidFill>
              </a:rPr>
              <a:t>*</a:t>
            </a:r>
            <a:r>
              <a:rPr lang="en-US" b="1" dirty="0">
                <a:solidFill>
                  <a:srgbClr val="B60202"/>
                </a:solidFill>
              </a:rPr>
              <a:t>Clearly stated: </a:t>
            </a:r>
            <a:r>
              <a:rPr lang="en-US" dirty="0">
                <a:solidFill>
                  <a:srgbClr val="B60202"/>
                </a:solidFill>
              </a:rPr>
              <a:t>defined</a:t>
            </a:r>
            <a:r>
              <a:rPr lang="en-US" b="1" dirty="0">
                <a:solidFill>
                  <a:srgbClr val="B60202"/>
                </a:solidFill>
              </a:rPr>
              <a:t> </a:t>
            </a:r>
            <a:r>
              <a:rPr lang="en-US" dirty="0">
                <a:solidFill>
                  <a:srgbClr val="B60202"/>
                </a:solidFill>
              </a:rPr>
              <a:t>so</a:t>
            </a:r>
            <a:r>
              <a:rPr lang="en-US" b="1" dirty="0">
                <a:solidFill>
                  <a:srgbClr val="B60202"/>
                </a:solidFill>
              </a:rPr>
              <a:t> </a:t>
            </a:r>
            <a:r>
              <a:rPr lang="en-US" dirty="0">
                <a:solidFill>
                  <a:srgbClr val="B60202"/>
                </a:solidFill>
              </a:rPr>
              <a:t>clearly</a:t>
            </a:r>
            <a:r>
              <a:rPr lang="en-US" b="1" dirty="0">
                <a:solidFill>
                  <a:srgbClr val="B60202"/>
                </a:solidFill>
              </a:rPr>
              <a:t> </a:t>
            </a:r>
            <a:r>
              <a:rPr lang="en-US" dirty="0">
                <a:solidFill>
                  <a:srgbClr val="292934"/>
                </a:solidFill>
              </a:rPr>
              <a:t>that any 	person could recognize and measure the 	behavior without any 	doubts</a:t>
            </a:r>
            <a:endParaRPr dirty="0"/>
          </a:p>
        </p:txBody>
      </p:sp>
      <p:sp>
        <p:nvSpPr>
          <p:cNvPr id="335" name="Google Shape;335;p3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26</a:t>
            </a:fld>
            <a:endParaRPr sz="1200">
              <a:solidFill>
                <a:srgbClr val="8D8D8F"/>
              </a:solidFill>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39"/>
          <p:cNvSpPr txBox="1">
            <a:spLocks noGrp="1"/>
          </p:cNvSpPr>
          <p:nvPr>
            <p:ph type="title"/>
          </p:nvPr>
        </p:nvSpPr>
        <p:spPr>
          <a:xfrm>
            <a:off x="457200" y="274638"/>
            <a:ext cx="8229600" cy="80486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t>Examples and Non-Examples</a:t>
            </a:r>
            <a:endParaRPr/>
          </a:p>
        </p:txBody>
      </p:sp>
      <p:graphicFrame>
        <p:nvGraphicFramePr>
          <p:cNvPr id="342" name="Google Shape;342;p39"/>
          <p:cNvGraphicFramePr/>
          <p:nvPr/>
        </p:nvGraphicFramePr>
        <p:xfrm>
          <a:off x="457200" y="1277938"/>
          <a:ext cx="8229600" cy="5303850"/>
        </p:xfrm>
        <a:graphic>
          <a:graphicData uri="http://schemas.openxmlformats.org/drawingml/2006/table">
            <a:tbl>
              <a:tblPr>
                <a:noFill/>
                <a:tableStyleId>{A1C819BD-9409-4151-B0B9-FA5F96E7E6CD}</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474675">
                <a:tc>
                  <a:txBody>
                    <a:bodyPr/>
                    <a:lstStyle/>
                    <a:p>
                      <a:pPr marL="0" marR="0" lvl="0" indent="0" algn="ctr" rtl="0">
                        <a:lnSpc>
                          <a:spcPct val="100000"/>
                        </a:lnSpc>
                        <a:spcBef>
                          <a:spcPts val="0"/>
                        </a:spcBef>
                        <a:spcAft>
                          <a:spcPts val="0"/>
                        </a:spcAft>
                        <a:buClr>
                          <a:srgbClr val="FFFFFF"/>
                        </a:buClr>
                        <a:buSzPts val="2000"/>
                        <a:buFont typeface="Calibri"/>
                        <a:buNone/>
                      </a:pPr>
                      <a:r>
                        <a:rPr lang="en-US" sz="2000" b="1" i="0" u="none" strike="noStrike" cap="none">
                          <a:solidFill>
                            <a:srgbClr val="FFFFFF"/>
                          </a:solidFill>
                          <a:latin typeface="Calibri"/>
                          <a:ea typeface="Calibri"/>
                          <a:cs typeface="Calibri"/>
                          <a:sym typeface="Calibri"/>
                        </a:rPr>
                        <a:t>NON-OBSERVABLE / MEASURABLE</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solidFill>
                      <a:srgbClr val="B60202"/>
                    </a:solidFill>
                  </a:tcPr>
                </a:tc>
                <a:tc>
                  <a:txBody>
                    <a:bodyPr/>
                    <a:lstStyle/>
                    <a:p>
                      <a:pPr marL="0" marR="0" lvl="0" indent="0" algn="ctr" rtl="0">
                        <a:lnSpc>
                          <a:spcPct val="100000"/>
                        </a:lnSpc>
                        <a:spcBef>
                          <a:spcPts val="0"/>
                        </a:spcBef>
                        <a:spcAft>
                          <a:spcPts val="0"/>
                        </a:spcAft>
                        <a:buClr>
                          <a:srgbClr val="FFFFFF"/>
                        </a:buClr>
                        <a:buSzPts val="2000"/>
                        <a:buFont typeface="Calibri"/>
                        <a:buNone/>
                      </a:pPr>
                      <a:r>
                        <a:rPr lang="en-US" sz="2000" b="1" i="0" u="none" strike="noStrike" cap="none">
                          <a:solidFill>
                            <a:srgbClr val="FFFFFF"/>
                          </a:solidFill>
                          <a:latin typeface="Calibri"/>
                          <a:ea typeface="Calibri"/>
                          <a:cs typeface="Calibri"/>
                          <a:sym typeface="Calibri"/>
                        </a:rPr>
                        <a:t>OBSERVABLE / MEASURABLE</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solidFill>
                      <a:srgbClr val="B60202"/>
                    </a:solidFill>
                  </a:tcPr>
                </a:tc>
                <a:extLst>
                  <a:ext uri="{0D108BD9-81ED-4DB2-BD59-A6C34878D82A}">
                    <a16:rowId xmlns:a16="http://schemas.microsoft.com/office/drawing/2014/main" val="10000"/>
                  </a:ext>
                </a:extLst>
              </a:tr>
              <a:tr h="830250">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Disruptive behaviors</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Talks when teacher is lecturing, calling out in a loud voice, singing</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474675">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Off-task behaviors</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Draws pictures during group work time</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474675">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Angry, hostile Behaviors</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Throwing objects, kicking over chairs </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474675">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Inappropriate language </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Calls peers names</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830250">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Attention problems</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Tapping/drumming on desk, looking around the classroom</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914400">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Non-compliance</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Saying “no” after instructions. Engaged in any other behavior than the one that is directed</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r h="830250">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Defiance</a:t>
                      </a:r>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Yells “No” or “You can’t make me” when given direction</a:t>
                      </a:r>
                      <a:endParaRPr sz="1800" b="0" i="0" u="none" strike="noStrike" cap="none">
                        <a:solidFill>
                          <a:srgbClr val="000000"/>
                        </a:solidFill>
                        <a:latin typeface="Calibri"/>
                        <a:ea typeface="Calibri"/>
                        <a:cs typeface="Calibri"/>
                        <a:sym typeface="Calibri"/>
                      </a:endParaRPr>
                    </a:p>
                  </a:txBody>
                  <a:tcPr marL="91450" marR="91450" marT="45700" marB="45700">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sp>
        <p:nvSpPr>
          <p:cNvPr id="343" name="Google Shape;343;p3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27</a:t>
            </a:fld>
            <a:endParaRPr sz="1200">
              <a:solidFill>
                <a:srgbClr val="8D8D8F"/>
              </a:solidFill>
              <a:latin typeface="Calibri"/>
              <a:ea typeface="Calibri"/>
              <a:cs typeface="Calibri"/>
              <a:sym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4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959" b="1"/>
              <a:t>Are these observable &amp; measurable?</a:t>
            </a:r>
            <a:endParaRPr/>
          </a:p>
        </p:txBody>
      </p:sp>
      <p:sp>
        <p:nvSpPr>
          <p:cNvPr id="350" name="Google Shape;350;p4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Char char="•"/>
            </a:pPr>
            <a:r>
              <a:rPr lang="en-US"/>
              <a:t>Gets out of desk and hits other students</a:t>
            </a:r>
            <a:endParaRPr/>
          </a:p>
          <a:p>
            <a:pPr marL="342900" lvl="0" indent="-342900" algn="l" rtl="0">
              <a:spcBef>
                <a:spcPts val="640"/>
              </a:spcBef>
              <a:spcAft>
                <a:spcPts val="0"/>
              </a:spcAft>
              <a:buClr>
                <a:schemeClr val="dk1"/>
              </a:buClr>
              <a:buSzPts val="3200"/>
              <a:buChar char="•"/>
            </a:pPr>
            <a:r>
              <a:rPr lang="en-US"/>
              <a:t>Has separation anxiety (from parent)</a:t>
            </a:r>
            <a:endParaRPr/>
          </a:p>
          <a:p>
            <a:pPr marL="342900" lvl="0" indent="-342900" algn="l" rtl="0">
              <a:spcBef>
                <a:spcPts val="640"/>
              </a:spcBef>
              <a:spcAft>
                <a:spcPts val="0"/>
              </a:spcAft>
              <a:buClr>
                <a:schemeClr val="dk1"/>
              </a:buClr>
              <a:buSzPts val="3200"/>
              <a:buChar char="•"/>
            </a:pPr>
            <a:r>
              <a:rPr lang="en-US"/>
              <a:t>Spacey</a:t>
            </a:r>
            <a:endParaRPr/>
          </a:p>
          <a:p>
            <a:pPr marL="342900" lvl="0" indent="-342900" algn="l" rtl="0">
              <a:spcBef>
                <a:spcPts val="640"/>
              </a:spcBef>
              <a:spcAft>
                <a:spcPts val="0"/>
              </a:spcAft>
              <a:buClr>
                <a:schemeClr val="dk1"/>
              </a:buClr>
              <a:buSzPts val="3200"/>
              <a:buChar char="•"/>
            </a:pPr>
            <a:r>
              <a:rPr lang="en-US"/>
              <a:t>Reads 120 wpm</a:t>
            </a:r>
            <a:endParaRPr/>
          </a:p>
          <a:p>
            <a:pPr marL="342900" lvl="0" indent="-342900" algn="l" rtl="0">
              <a:spcBef>
                <a:spcPts val="640"/>
              </a:spcBef>
              <a:spcAft>
                <a:spcPts val="0"/>
              </a:spcAft>
              <a:buClr>
                <a:schemeClr val="dk1"/>
              </a:buClr>
              <a:buSzPts val="3200"/>
              <a:buChar char="•"/>
            </a:pPr>
            <a:r>
              <a:rPr lang="en-US"/>
              <a:t>Says she hears voices</a:t>
            </a:r>
            <a:endParaRPr/>
          </a:p>
          <a:p>
            <a:pPr marL="342900" lvl="0" indent="-342900" algn="l" rtl="0">
              <a:spcBef>
                <a:spcPts val="640"/>
              </a:spcBef>
              <a:spcAft>
                <a:spcPts val="0"/>
              </a:spcAft>
              <a:buClr>
                <a:schemeClr val="dk1"/>
              </a:buClr>
              <a:buSzPts val="3200"/>
              <a:buChar char="•"/>
            </a:pPr>
            <a:r>
              <a:rPr lang="en-US"/>
              <a:t>Emotionally disturbed</a:t>
            </a:r>
            <a:endParaRPr/>
          </a:p>
          <a:p>
            <a:pPr marL="342900" lvl="0" indent="-342900" algn="l" rtl="0">
              <a:spcBef>
                <a:spcPts val="640"/>
              </a:spcBef>
              <a:spcAft>
                <a:spcPts val="0"/>
              </a:spcAft>
              <a:buClr>
                <a:schemeClr val="dk1"/>
              </a:buClr>
              <a:buSzPts val="3200"/>
              <a:buChar char="•"/>
            </a:pPr>
            <a:r>
              <a:rPr lang="en-US"/>
              <a:t>Doesn’t like classmates</a:t>
            </a:r>
            <a:endParaRPr/>
          </a:p>
        </p:txBody>
      </p:sp>
      <p:sp>
        <p:nvSpPr>
          <p:cNvPr id="351" name="Google Shape;351;p4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28</a:t>
            </a:fld>
            <a:endParaRPr sz="1200">
              <a:solidFill>
                <a:srgbClr val="8D8D8F"/>
              </a:solidFill>
              <a:latin typeface="Calibri"/>
              <a:ea typeface="Calibri"/>
              <a:cs typeface="Calibri"/>
              <a:sym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p41"/>
          <p:cNvSpPr txBox="1">
            <a:spLocks noGrp="1"/>
          </p:cNvSpPr>
          <p:nvPr>
            <p:ph type="title"/>
          </p:nvPr>
        </p:nvSpPr>
        <p:spPr>
          <a:xfrm>
            <a:off x="279400" y="263525"/>
            <a:ext cx="8559800" cy="112077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2800" b="1"/>
              <a:t>Defining Behavior Tips:</a:t>
            </a:r>
            <a:br>
              <a:rPr lang="en-US" sz="2800" b="1"/>
            </a:br>
            <a:br>
              <a:rPr lang="en-US" sz="2800" b="1"/>
            </a:br>
            <a:r>
              <a:rPr lang="en-US" sz="2800" b="1"/>
              <a:t>1) “What does the behavior look like?”</a:t>
            </a:r>
            <a:endParaRPr/>
          </a:p>
        </p:txBody>
      </p:sp>
      <p:sp>
        <p:nvSpPr>
          <p:cNvPr id="357" name="Google Shape;357;p41"/>
          <p:cNvSpPr txBox="1">
            <a:spLocks noGrp="1"/>
          </p:cNvSpPr>
          <p:nvPr>
            <p:ph type="body" idx="1"/>
          </p:nvPr>
        </p:nvSpPr>
        <p:spPr>
          <a:xfrm>
            <a:off x="279400" y="1473200"/>
            <a:ext cx="8229600" cy="14732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B60202"/>
              </a:buClr>
              <a:buSzPts val="2200"/>
              <a:buFont typeface="Arial"/>
              <a:buNone/>
            </a:pPr>
            <a:r>
              <a:rPr lang="en-US" sz="2200" b="1">
                <a:solidFill>
                  <a:srgbClr val="B60202"/>
                </a:solidFill>
              </a:rPr>
              <a:t>	Talking out</a:t>
            </a:r>
            <a:r>
              <a:rPr lang="en-US" sz="2200">
                <a:solidFill>
                  <a:srgbClr val="B60202"/>
                </a:solidFill>
              </a:rPr>
              <a:t>: </a:t>
            </a:r>
            <a:r>
              <a:rPr lang="en-US" sz="2200"/>
              <a:t>Any verbalization made by the student that was not initiated by the teacher and/or distracts others from the assigned tasks in the classroom</a:t>
            </a:r>
            <a:endParaRPr/>
          </a:p>
        </p:txBody>
      </p:sp>
      <p:sp>
        <p:nvSpPr>
          <p:cNvPr id="358" name="Google Shape;358;p41"/>
          <p:cNvSpPr/>
          <p:nvPr/>
        </p:nvSpPr>
        <p:spPr>
          <a:xfrm>
            <a:off x="368300" y="2976563"/>
            <a:ext cx="8572500" cy="95408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2800"/>
              <a:buFont typeface="Arial"/>
              <a:buNone/>
            </a:pPr>
            <a:r>
              <a:rPr lang="en-US" sz="2800" b="1">
                <a:solidFill>
                  <a:schemeClr val="dk1"/>
                </a:solidFill>
                <a:latin typeface="Calibri"/>
                <a:ea typeface="Calibri"/>
                <a:cs typeface="Calibri"/>
                <a:sym typeface="Calibri"/>
              </a:rPr>
              <a:t>2) Provide Examples and Non-Examples of the Problem Behavior</a:t>
            </a:r>
            <a:endParaRPr sz="2800">
              <a:solidFill>
                <a:schemeClr val="dk1"/>
              </a:solidFill>
              <a:latin typeface="Calibri"/>
              <a:ea typeface="Calibri"/>
              <a:cs typeface="Calibri"/>
              <a:sym typeface="Calibri"/>
            </a:endParaRPr>
          </a:p>
        </p:txBody>
      </p:sp>
      <p:sp>
        <p:nvSpPr>
          <p:cNvPr id="359" name="Google Shape;359;p41"/>
          <p:cNvSpPr txBox="1"/>
          <p:nvPr/>
        </p:nvSpPr>
        <p:spPr>
          <a:xfrm>
            <a:off x="711200" y="3987800"/>
            <a:ext cx="8229600" cy="198755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10000"/>
              </a:lnSpc>
              <a:spcBef>
                <a:spcPts val="0"/>
              </a:spcBef>
              <a:spcAft>
                <a:spcPts val="0"/>
              </a:spcAft>
              <a:buClr>
                <a:srgbClr val="B60202"/>
              </a:buClr>
              <a:buSzPts val="2200"/>
              <a:buFont typeface="Noto Sans Symbols"/>
              <a:buNone/>
            </a:pPr>
            <a:r>
              <a:rPr lang="en-US" sz="2200" b="1" dirty="0">
                <a:solidFill>
                  <a:srgbClr val="B60202"/>
                </a:solidFill>
                <a:latin typeface="Calibri"/>
                <a:ea typeface="Calibri"/>
                <a:cs typeface="Calibri"/>
                <a:sym typeface="Calibri"/>
              </a:rPr>
              <a:t>Examples of Talking Out</a:t>
            </a:r>
            <a:r>
              <a:rPr lang="en-US" sz="2200" dirty="0">
                <a:solidFill>
                  <a:srgbClr val="B60202"/>
                </a:solidFill>
                <a:latin typeface="Calibri"/>
                <a:ea typeface="Calibri"/>
                <a:cs typeface="Calibri"/>
                <a:sym typeface="Calibri"/>
              </a:rPr>
              <a:t>:</a:t>
            </a:r>
            <a:endParaRPr dirty="0"/>
          </a:p>
          <a:p>
            <a:pPr marL="342900" marR="0" lvl="0" indent="-342900" algn="l" rtl="0">
              <a:lnSpc>
                <a:spcPct val="110000"/>
              </a:lnSpc>
              <a:spcBef>
                <a:spcPts val="440"/>
              </a:spcBef>
              <a:spcAft>
                <a:spcPts val="0"/>
              </a:spcAft>
              <a:buClr>
                <a:schemeClr val="dk1"/>
              </a:buClr>
              <a:buSzPts val="2200"/>
              <a:buFont typeface="Noto Sans Symbols"/>
              <a:buChar char="∙"/>
            </a:pPr>
            <a:r>
              <a:rPr lang="en-US" sz="2200" dirty="0">
                <a:solidFill>
                  <a:schemeClr val="dk1"/>
                </a:solidFill>
                <a:latin typeface="Calibri"/>
                <a:ea typeface="Calibri"/>
                <a:cs typeface="Calibri"/>
                <a:sym typeface="Calibri"/>
              </a:rPr>
              <a:t>Answering a question that the teacher asks of a different student</a:t>
            </a:r>
            <a:endParaRPr dirty="0"/>
          </a:p>
          <a:p>
            <a:pPr marL="342900" marR="0" lvl="0" indent="-342900" algn="l" rtl="0">
              <a:lnSpc>
                <a:spcPct val="120000"/>
              </a:lnSpc>
              <a:spcBef>
                <a:spcPts val="440"/>
              </a:spcBef>
              <a:spcAft>
                <a:spcPts val="0"/>
              </a:spcAft>
              <a:buClr>
                <a:srgbClr val="B60202"/>
              </a:buClr>
              <a:buSzPts val="2200"/>
              <a:buFont typeface="Noto Sans Symbols"/>
              <a:buNone/>
            </a:pPr>
            <a:r>
              <a:rPr lang="en-US" sz="2200" b="1" dirty="0">
                <a:solidFill>
                  <a:srgbClr val="B60202"/>
                </a:solidFill>
                <a:latin typeface="Calibri"/>
                <a:ea typeface="Calibri"/>
                <a:cs typeface="Calibri"/>
                <a:sym typeface="Calibri"/>
              </a:rPr>
              <a:t>Non-examples of Talking Out:</a:t>
            </a:r>
            <a:endParaRPr dirty="0"/>
          </a:p>
          <a:p>
            <a:pPr marL="342900" marR="0" lvl="0" indent="-342900" algn="l" rtl="0">
              <a:lnSpc>
                <a:spcPct val="120000"/>
              </a:lnSpc>
              <a:spcBef>
                <a:spcPts val="440"/>
              </a:spcBef>
              <a:spcAft>
                <a:spcPts val="0"/>
              </a:spcAft>
              <a:buClr>
                <a:schemeClr val="dk1"/>
              </a:buClr>
              <a:buSzPts val="2200"/>
              <a:buFont typeface="Noto Sans Symbols"/>
              <a:buChar char="∙"/>
            </a:pPr>
            <a:r>
              <a:rPr lang="en-US" sz="2200" dirty="0">
                <a:solidFill>
                  <a:schemeClr val="dk1"/>
                </a:solidFill>
                <a:latin typeface="Calibri"/>
                <a:ea typeface="Calibri"/>
                <a:cs typeface="Calibri"/>
                <a:sym typeface="Calibri"/>
              </a:rPr>
              <a:t>Answering a question that the teacher asks of the student</a:t>
            </a:r>
            <a:endParaRPr dirty="0"/>
          </a:p>
        </p:txBody>
      </p:sp>
      <p:sp>
        <p:nvSpPr>
          <p:cNvPr id="360" name="Google Shape;360;p4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29</a:t>
            </a:fld>
            <a:endParaRPr sz="1200">
              <a:solidFill>
                <a:srgbClr val="8D8D8F"/>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6"/>
          <p:cNvSpPr txBox="1">
            <a:spLocks noGrp="1"/>
          </p:cNvSpPr>
          <p:nvPr>
            <p:ph type="title"/>
          </p:nvPr>
        </p:nvSpPr>
        <p:spPr>
          <a:xfrm>
            <a:off x="457200" y="474663"/>
            <a:ext cx="8229600" cy="11938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959" b="1"/>
              <a:t>Materials</a:t>
            </a:r>
            <a:br>
              <a:rPr lang="en-US" sz="3959" b="1"/>
            </a:br>
            <a:r>
              <a:rPr lang="en-US" sz="3959"/>
              <a:t> </a:t>
            </a:r>
            <a:r>
              <a:rPr lang="en-US" sz="1979" u="sng">
                <a:solidFill>
                  <a:schemeClr val="hlink"/>
                </a:solidFill>
                <a:hlinkClick r:id="rId3"/>
              </a:rPr>
              <a:t>https://www.pbisvermont.org/training-resources/functional-behavior-assessmentbehavior-support-plan-fbabsp/</a:t>
            </a:r>
            <a:br>
              <a:rPr lang="en-US" sz="2430" u="sng">
                <a:solidFill>
                  <a:schemeClr val="hlink"/>
                </a:solidFill>
                <a:hlinkClick r:id="rId4"/>
              </a:rPr>
            </a:br>
            <a:endParaRPr sz="2430"/>
          </a:p>
        </p:txBody>
      </p:sp>
      <p:sp>
        <p:nvSpPr>
          <p:cNvPr id="121" name="Google Shape;121;p16"/>
          <p:cNvSpPr txBox="1">
            <a:spLocks noGrp="1"/>
          </p:cNvSpPr>
          <p:nvPr>
            <p:ph type="body" idx="1"/>
          </p:nvPr>
        </p:nvSpPr>
        <p:spPr>
          <a:xfrm>
            <a:off x="1962150" y="1946275"/>
            <a:ext cx="5218113" cy="4132263"/>
          </a:xfrm>
          <a:prstGeom prst="rect">
            <a:avLst/>
          </a:prstGeom>
          <a:blipFill rotWithShape="1">
            <a:blip r:embed="rId5">
              <a:alphaModFix/>
            </a:blip>
            <a:tile tx="0" ty="0" sx="100000" sy="100000" flip="none" algn="tl"/>
          </a:blipFill>
          <a:ln w="476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lvl="0" indent="0" algn="ctr" rtl="0">
              <a:lnSpc>
                <a:spcPct val="80000"/>
              </a:lnSpc>
              <a:spcBef>
                <a:spcPts val="0"/>
              </a:spcBef>
              <a:spcAft>
                <a:spcPts val="0"/>
              </a:spcAft>
              <a:buClr>
                <a:srgbClr val="000000"/>
              </a:buClr>
              <a:buSzPts val="3000"/>
              <a:buFont typeface="Arial"/>
              <a:buNone/>
            </a:pPr>
            <a:r>
              <a:rPr lang="en-US" sz="3000" b="1" i="1">
                <a:solidFill>
                  <a:srgbClr val="000000"/>
                </a:solidFill>
              </a:rPr>
              <a:t>Introduction and Practice in Functional Behavior Assessment and Behavior Support Planning (FBA/BSP)</a:t>
            </a:r>
            <a:br>
              <a:rPr lang="en-US" sz="3000" b="1">
                <a:solidFill>
                  <a:srgbClr val="000000"/>
                </a:solidFill>
              </a:rPr>
            </a:br>
            <a:endParaRPr sz="1500" b="1">
              <a:solidFill>
                <a:srgbClr val="000000"/>
              </a:solidFill>
            </a:endParaRPr>
          </a:p>
          <a:p>
            <a:pPr marL="0" lvl="0" indent="0" algn="ctr" rtl="0">
              <a:lnSpc>
                <a:spcPct val="80000"/>
              </a:lnSpc>
              <a:spcBef>
                <a:spcPts val="600"/>
              </a:spcBef>
              <a:spcAft>
                <a:spcPts val="0"/>
              </a:spcAft>
              <a:buClr>
                <a:srgbClr val="000000"/>
              </a:buClr>
              <a:buSzPts val="3000"/>
              <a:buFont typeface="Arial"/>
              <a:buNone/>
            </a:pPr>
            <a:r>
              <a:rPr lang="en-US" sz="3000" b="1">
                <a:solidFill>
                  <a:srgbClr val="000000"/>
                </a:solidFill>
              </a:rPr>
              <a:t>From FBA to BSP</a:t>
            </a:r>
            <a:br>
              <a:rPr lang="en-US" sz="3000" b="1">
                <a:solidFill>
                  <a:srgbClr val="000000"/>
                </a:solidFill>
              </a:rPr>
            </a:br>
            <a:endParaRPr sz="3000" b="1">
              <a:solidFill>
                <a:srgbClr val="000000"/>
              </a:solidFill>
            </a:endParaRPr>
          </a:p>
          <a:p>
            <a:pPr marL="0" lvl="0" indent="0" algn="ctr" rtl="0">
              <a:lnSpc>
                <a:spcPct val="80000"/>
              </a:lnSpc>
              <a:spcBef>
                <a:spcPts val="600"/>
              </a:spcBef>
              <a:spcAft>
                <a:spcPts val="0"/>
              </a:spcAft>
              <a:buClr>
                <a:schemeClr val="dk1"/>
              </a:buClr>
              <a:buSzPts val="3000"/>
              <a:buFont typeface="Arial"/>
              <a:buNone/>
            </a:pPr>
            <a:endParaRPr sz="3000" b="1">
              <a:solidFill>
                <a:srgbClr val="000000"/>
              </a:solidFill>
            </a:endParaRPr>
          </a:p>
          <a:p>
            <a:pPr marL="0" lvl="0" indent="0" algn="ctr" rtl="0">
              <a:lnSpc>
                <a:spcPct val="80000"/>
              </a:lnSpc>
              <a:spcBef>
                <a:spcPts val="600"/>
              </a:spcBef>
              <a:spcAft>
                <a:spcPts val="0"/>
              </a:spcAft>
              <a:buClr>
                <a:schemeClr val="dk1"/>
              </a:buClr>
              <a:buSzPts val="3000"/>
              <a:buFont typeface="Arial"/>
              <a:buNone/>
            </a:pPr>
            <a:endParaRPr sz="3000" b="1">
              <a:solidFill>
                <a:srgbClr val="000000"/>
              </a:solidFill>
            </a:endParaRPr>
          </a:p>
          <a:p>
            <a:pPr marL="0" lvl="0" indent="0" algn="ctr" rtl="0">
              <a:lnSpc>
                <a:spcPct val="80000"/>
              </a:lnSpc>
              <a:spcBef>
                <a:spcPts val="600"/>
              </a:spcBef>
              <a:spcAft>
                <a:spcPts val="0"/>
              </a:spcAft>
              <a:buClr>
                <a:srgbClr val="000000"/>
              </a:buClr>
              <a:buSzPts val="3000"/>
              <a:buFont typeface="Arial"/>
              <a:buNone/>
            </a:pPr>
            <a:r>
              <a:rPr lang="en-US" sz="3000" b="1">
                <a:solidFill>
                  <a:srgbClr val="000000"/>
                </a:solidFill>
              </a:rPr>
              <a:t> Planning Workbook</a:t>
            </a:r>
            <a:endParaRPr sz="3000"/>
          </a:p>
        </p:txBody>
      </p:sp>
      <p:pic>
        <p:nvPicPr>
          <p:cNvPr id="122" name="Google Shape;122;p16"/>
          <p:cNvPicPr preferRelativeResize="0"/>
          <p:nvPr/>
        </p:nvPicPr>
        <p:blipFill rotWithShape="1">
          <a:blip r:embed="rId6">
            <a:alphaModFix/>
          </a:blip>
          <a:srcRect/>
          <a:stretch/>
        </p:blipFill>
        <p:spPr>
          <a:xfrm>
            <a:off x="3867150" y="4068002"/>
            <a:ext cx="1257300" cy="1266825"/>
          </a:xfrm>
          <a:prstGeom prst="rect">
            <a:avLst/>
          </a:prstGeom>
          <a:noFill/>
          <a:ln>
            <a:noFill/>
          </a:ln>
        </p:spPr>
      </p:pic>
      <p:sp>
        <p:nvSpPr>
          <p:cNvPr id="123" name="Google Shape;123;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3</a:t>
            </a:fld>
            <a:endParaRPr sz="1200">
              <a:solidFill>
                <a:srgbClr val="8D8D8F"/>
              </a:solidFill>
              <a:latin typeface="Calibri"/>
              <a:ea typeface="Calibri"/>
              <a:cs typeface="Calibri"/>
              <a:sym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Google Shape;366;p4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solidFill>
                  <a:srgbClr val="B60202"/>
                </a:solidFill>
              </a:rPr>
              <a:t>ACTIVITY 2:</a:t>
            </a:r>
            <a:endParaRPr/>
          </a:p>
        </p:txBody>
      </p:sp>
      <p:sp>
        <p:nvSpPr>
          <p:cNvPr id="367" name="Google Shape;367;p42"/>
          <p:cNvSpPr txBox="1">
            <a:spLocks noGrp="1"/>
          </p:cNvSpPr>
          <p:nvPr>
            <p:ph type="body" idx="1"/>
          </p:nvPr>
        </p:nvSpPr>
        <p:spPr>
          <a:xfrm>
            <a:off x="457200" y="1744663"/>
            <a:ext cx="8229600" cy="4549775"/>
          </a:xfrm>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rgbClr val="292934"/>
              </a:buClr>
              <a:buSzPts val="2700"/>
              <a:buFont typeface="Arial"/>
              <a:buNone/>
            </a:pPr>
            <a:r>
              <a:rPr lang="en-US" sz="2700">
                <a:solidFill>
                  <a:srgbClr val="292934"/>
                </a:solidFill>
              </a:rPr>
              <a:t>A) Using your workbook, provide an </a:t>
            </a:r>
            <a:r>
              <a:rPr lang="en-US" sz="2700" b="1">
                <a:solidFill>
                  <a:srgbClr val="292934"/>
                </a:solidFill>
              </a:rPr>
              <a:t>observable &amp; measurable</a:t>
            </a:r>
            <a:r>
              <a:rPr lang="en-US" sz="2700">
                <a:solidFill>
                  <a:srgbClr val="292934"/>
                </a:solidFill>
              </a:rPr>
              <a:t> definition for each behavior</a:t>
            </a:r>
            <a:endParaRPr sz="2700" u="sng">
              <a:solidFill>
                <a:srgbClr val="292934"/>
              </a:solidFill>
            </a:endParaRPr>
          </a:p>
          <a:p>
            <a:pPr marL="342900" lvl="0" indent="-342900" algn="l" rtl="0">
              <a:lnSpc>
                <a:spcPct val="80000"/>
              </a:lnSpc>
              <a:spcBef>
                <a:spcPts val="540"/>
              </a:spcBef>
              <a:spcAft>
                <a:spcPts val="0"/>
              </a:spcAft>
              <a:buClr>
                <a:schemeClr val="dk1"/>
              </a:buClr>
              <a:buSzPts val="2700"/>
              <a:buFont typeface="Arial"/>
              <a:buNone/>
            </a:pPr>
            <a:endParaRPr sz="2700" u="sng">
              <a:solidFill>
                <a:srgbClr val="292934"/>
              </a:solidFill>
            </a:endParaRPr>
          </a:p>
          <a:p>
            <a:pPr marL="342900" lvl="0" indent="-342900" algn="l" rtl="0">
              <a:lnSpc>
                <a:spcPct val="80000"/>
              </a:lnSpc>
              <a:spcBef>
                <a:spcPts val="540"/>
              </a:spcBef>
              <a:spcAft>
                <a:spcPts val="0"/>
              </a:spcAft>
              <a:buClr>
                <a:srgbClr val="292934"/>
              </a:buClr>
              <a:buSzPts val="2700"/>
              <a:buFont typeface="Arial"/>
              <a:buNone/>
            </a:pPr>
            <a:r>
              <a:rPr lang="en-US" sz="2700">
                <a:solidFill>
                  <a:srgbClr val="292934"/>
                </a:solidFill>
              </a:rPr>
              <a:t>B) Using your workbook, describe your student’s behavior</a:t>
            </a:r>
            <a:r>
              <a:rPr lang="en-US" sz="2700" i="1">
                <a:solidFill>
                  <a:srgbClr val="292934"/>
                </a:solidFill>
              </a:rPr>
              <a:t>. </a:t>
            </a:r>
            <a:r>
              <a:rPr lang="en-US" sz="2700" b="1" i="1">
                <a:solidFill>
                  <a:srgbClr val="292934"/>
                </a:solidFill>
              </a:rPr>
              <a:t>Review FBSP-Protocol, Step 1: Description of Behavior</a:t>
            </a:r>
            <a:endParaRPr/>
          </a:p>
        </p:txBody>
      </p:sp>
      <p:sp>
        <p:nvSpPr>
          <p:cNvPr id="368" name="Google Shape;368;p4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30</a:t>
            </a:fld>
            <a:endParaRPr sz="1200">
              <a:solidFill>
                <a:srgbClr val="8D8D8F"/>
              </a:solidFill>
              <a:latin typeface="Calibri"/>
              <a:ea typeface="Calibri"/>
              <a:cs typeface="Calibri"/>
              <a:sym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38BFB-6CB3-47D5-B5E9-0BB719865326}"/>
              </a:ext>
            </a:extLst>
          </p:cNvPr>
          <p:cNvSpPr>
            <a:spLocks noGrp="1"/>
          </p:cNvSpPr>
          <p:nvPr>
            <p:ph type="ctrTitle"/>
          </p:nvPr>
        </p:nvSpPr>
        <p:spPr/>
        <p:txBody>
          <a:bodyPr/>
          <a:lstStyle/>
          <a:p>
            <a:r>
              <a:rPr lang="en-US" dirty="0"/>
              <a:t>Break!</a:t>
            </a:r>
          </a:p>
        </p:txBody>
      </p:sp>
      <p:sp>
        <p:nvSpPr>
          <p:cNvPr id="3" name="Subtitle 2">
            <a:extLst>
              <a:ext uri="{FF2B5EF4-FFF2-40B4-BE49-F238E27FC236}">
                <a16:creationId xmlns:a16="http://schemas.microsoft.com/office/drawing/2014/main" id="{6DEABCCF-78D3-49F8-9555-F098E731740D}"/>
              </a:ext>
            </a:extLst>
          </p:cNvPr>
          <p:cNvSpPr>
            <a:spLocks noGrp="1"/>
          </p:cNvSpPr>
          <p:nvPr>
            <p:ph type="subTitle" idx="1"/>
          </p:nvPr>
        </p:nvSpPr>
        <p:spPr/>
        <p:txBody>
          <a:bodyPr/>
          <a:lstStyle/>
          <a:p>
            <a:endParaRPr lang="en-US" dirty="0"/>
          </a:p>
        </p:txBody>
      </p:sp>
      <p:sp>
        <p:nvSpPr>
          <p:cNvPr id="4" name="Slide Number Placeholder 3">
            <a:extLst>
              <a:ext uri="{FF2B5EF4-FFF2-40B4-BE49-F238E27FC236}">
                <a16:creationId xmlns:a16="http://schemas.microsoft.com/office/drawing/2014/main" id="{9FAACFD2-F0A3-4627-B788-8FEC26FE9F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31</a:t>
            </a:fld>
            <a:endParaRPr lang="en-US"/>
          </a:p>
        </p:txBody>
      </p:sp>
    </p:spTree>
    <p:extLst>
      <p:ext uri="{BB962C8B-B14F-4D97-AF65-F5344CB8AC3E}">
        <p14:creationId xmlns:p14="http://schemas.microsoft.com/office/powerpoint/2010/main" val="40531319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Google Shape;374;p43"/>
          <p:cNvSpPr txBox="1">
            <a:spLocks noGrp="1"/>
          </p:cNvSpPr>
          <p:nvPr>
            <p:ph type="title"/>
          </p:nvPr>
        </p:nvSpPr>
        <p:spPr>
          <a:xfrm>
            <a:off x="457200" y="274638"/>
            <a:ext cx="8229600" cy="95726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t>D.A.S.H.</a:t>
            </a:r>
            <a:endParaRPr/>
          </a:p>
        </p:txBody>
      </p:sp>
      <p:sp>
        <p:nvSpPr>
          <p:cNvPr id="375" name="Google Shape;375;p43"/>
          <p:cNvSpPr txBox="1">
            <a:spLocks noGrp="1"/>
          </p:cNvSpPr>
          <p:nvPr>
            <p:ph type="body" idx="1"/>
          </p:nvPr>
        </p:nvSpPr>
        <p:spPr>
          <a:xfrm>
            <a:off x="457200" y="1365250"/>
            <a:ext cx="8413750" cy="5175250"/>
          </a:xfrm>
          <a:prstGeom prst="rect">
            <a:avLst/>
          </a:prstGeom>
          <a:noFill/>
          <a:ln w="57150" cap="flat" cmpd="sng">
            <a:solidFill>
              <a:srgbClr val="008000"/>
            </a:solidFill>
            <a:prstDash val="solid"/>
            <a:round/>
            <a:headEnd type="none" w="sm" len="sm"/>
            <a:tailEnd type="none" w="sm" len="sm"/>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rgbClr val="B60202"/>
              </a:buClr>
              <a:buSzPts val="4000"/>
              <a:buFont typeface="Arial"/>
              <a:buChar char="•"/>
            </a:pPr>
            <a:r>
              <a:rPr lang="en-US" sz="4000" b="1" u="sng">
                <a:solidFill>
                  <a:srgbClr val="B60202"/>
                </a:solidFill>
              </a:rPr>
              <a:t>D</a:t>
            </a:r>
            <a:r>
              <a:rPr lang="en-US" sz="2600"/>
              <a:t>efine behavior in </a:t>
            </a:r>
            <a:r>
              <a:rPr lang="en-US" sz="2600">
                <a:solidFill>
                  <a:srgbClr val="A43925"/>
                </a:solidFill>
              </a:rPr>
              <a:t>observable</a:t>
            </a:r>
            <a:r>
              <a:rPr lang="en-US" sz="2600"/>
              <a:t> and </a:t>
            </a:r>
            <a:r>
              <a:rPr lang="en-US" sz="2600">
                <a:solidFill>
                  <a:srgbClr val="A43925"/>
                </a:solidFill>
              </a:rPr>
              <a:t>measurable</a:t>
            </a:r>
            <a:r>
              <a:rPr lang="en-US" sz="2600"/>
              <a:t> terms</a:t>
            </a:r>
            <a:endParaRPr/>
          </a:p>
          <a:p>
            <a:pPr marL="342900" lvl="0" indent="-342900" algn="l" rtl="0">
              <a:lnSpc>
                <a:spcPct val="90000"/>
              </a:lnSpc>
              <a:spcBef>
                <a:spcPts val="800"/>
              </a:spcBef>
              <a:spcAft>
                <a:spcPts val="0"/>
              </a:spcAft>
              <a:buClr>
                <a:srgbClr val="B60202"/>
              </a:buClr>
              <a:buSzPts val="4000"/>
              <a:buFont typeface="Arial"/>
              <a:buChar char="•"/>
            </a:pPr>
            <a:r>
              <a:rPr lang="en-US" sz="4000" b="1" u="sng">
                <a:solidFill>
                  <a:srgbClr val="B60202"/>
                </a:solidFill>
              </a:rPr>
              <a:t>A</a:t>
            </a:r>
            <a:r>
              <a:rPr lang="en-US" sz="2600"/>
              <a:t>sk about behavior by interviewing staff and student</a:t>
            </a:r>
            <a:endParaRPr/>
          </a:p>
          <a:p>
            <a:pPr marL="742950" lvl="1" indent="-285750" algn="l" rtl="0">
              <a:lnSpc>
                <a:spcPct val="90000"/>
              </a:lnSpc>
              <a:spcBef>
                <a:spcPts val="520"/>
              </a:spcBef>
              <a:spcAft>
                <a:spcPts val="0"/>
              </a:spcAft>
              <a:buClr>
                <a:schemeClr val="dk1"/>
              </a:buClr>
              <a:buSzPts val="2600"/>
              <a:buFont typeface="Arial"/>
              <a:buChar char="•"/>
            </a:pPr>
            <a:r>
              <a:rPr lang="en-US" sz="2600"/>
              <a:t>specify routines </a:t>
            </a:r>
            <a:r>
              <a:rPr lang="en-US" sz="2600">
                <a:solidFill>
                  <a:srgbClr val="A43925"/>
                </a:solidFill>
              </a:rPr>
              <a:t>where</a:t>
            </a:r>
            <a:r>
              <a:rPr lang="en-US" sz="2600"/>
              <a:t> &amp; </a:t>
            </a:r>
            <a:r>
              <a:rPr lang="en-US" sz="2600">
                <a:solidFill>
                  <a:srgbClr val="A43925"/>
                </a:solidFill>
              </a:rPr>
              <a:t>when</a:t>
            </a:r>
            <a:r>
              <a:rPr lang="en-US" sz="2600"/>
              <a:t> behavior occurs</a:t>
            </a:r>
            <a:endParaRPr/>
          </a:p>
          <a:p>
            <a:pPr marL="742950" lvl="1" indent="-285750" algn="l" rtl="0">
              <a:lnSpc>
                <a:spcPct val="90000"/>
              </a:lnSpc>
              <a:spcBef>
                <a:spcPts val="520"/>
              </a:spcBef>
              <a:spcAft>
                <a:spcPts val="0"/>
              </a:spcAft>
              <a:buClr>
                <a:schemeClr val="dk1"/>
              </a:buClr>
              <a:buSzPts val="2600"/>
              <a:buFont typeface="Arial"/>
              <a:buChar char="•"/>
            </a:pPr>
            <a:r>
              <a:rPr lang="en-US" sz="2600"/>
              <a:t>summarize </a:t>
            </a:r>
            <a:r>
              <a:rPr lang="en-US" sz="2600">
                <a:solidFill>
                  <a:srgbClr val="A43925"/>
                </a:solidFill>
              </a:rPr>
              <a:t>where</a:t>
            </a:r>
            <a:r>
              <a:rPr lang="en-US" sz="2600"/>
              <a:t>, </a:t>
            </a:r>
            <a:r>
              <a:rPr lang="en-US" sz="2600">
                <a:solidFill>
                  <a:srgbClr val="A43925"/>
                </a:solidFill>
              </a:rPr>
              <a:t>when</a:t>
            </a:r>
            <a:r>
              <a:rPr lang="en-US" sz="2600"/>
              <a:t>, and </a:t>
            </a:r>
            <a:r>
              <a:rPr lang="en-US" sz="2600">
                <a:solidFill>
                  <a:srgbClr val="A43925"/>
                </a:solidFill>
              </a:rPr>
              <a:t>why</a:t>
            </a:r>
            <a:r>
              <a:rPr lang="en-US" sz="2600"/>
              <a:t> behavior occurs</a:t>
            </a:r>
            <a:endParaRPr/>
          </a:p>
          <a:p>
            <a:pPr marL="342900" lvl="0" indent="-342900" algn="l" rtl="0">
              <a:lnSpc>
                <a:spcPct val="90000"/>
              </a:lnSpc>
              <a:spcBef>
                <a:spcPts val="800"/>
              </a:spcBef>
              <a:spcAft>
                <a:spcPts val="0"/>
              </a:spcAft>
              <a:buClr>
                <a:srgbClr val="B60202"/>
              </a:buClr>
              <a:buSzPts val="4000"/>
              <a:buFont typeface="Arial"/>
              <a:buChar char="•"/>
            </a:pPr>
            <a:r>
              <a:rPr lang="en-US" sz="4000" b="1" u="sng">
                <a:solidFill>
                  <a:srgbClr val="B60202"/>
                </a:solidFill>
              </a:rPr>
              <a:t>S</a:t>
            </a:r>
            <a:r>
              <a:rPr lang="en-US" sz="2600"/>
              <a:t>ee the behavior</a:t>
            </a:r>
            <a:endParaRPr/>
          </a:p>
          <a:p>
            <a:pPr marL="742950" lvl="1" indent="-285750" algn="l" rtl="0">
              <a:lnSpc>
                <a:spcPct val="90000"/>
              </a:lnSpc>
              <a:spcBef>
                <a:spcPts val="520"/>
              </a:spcBef>
              <a:spcAft>
                <a:spcPts val="0"/>
              </a:spcAft>
              <a:buClr>
                <a:srgbClr val="A43925"/>
              </a:buClr>
              <a:buSzPts val="2600"/>
              <a:buFont typeface="Arial"/>
              <a:buChar char="•"/>
            </a:pPr>
            <a:r>
              <a:rPr lang="en-US" sz="2600">
                <a:solidFill>
                  <a:srgbClr val="A43925"/>
                </a:solidFill>
              </a:rPr>
              <a:t>observe</a:t>
            </a:r>
            <a:r>
              <a:rPr lang="en-US" sz="2600"/>
              <a:t> the behavior during </a:t>
            </a:r>
            <a:r>
              <a:rPr lang="en-US" sz="2600">
                <a:solidFill>
                  <a:srgbClr val="A43925"/>
                </a:solidFill>
              </a:rPr>
              <a:t>routines</a:t>
            </a:r>
            <a:r>
              <a:rPr lang="en-US" sz="2600"/>
              <a:t> specified to verify summary from interviews</a:t>
            </a:r>
            <a:endParaRPr/>
          </a:p>
          <a:p>
            <a:pPr marL="342900" lvl="0" indent="-342900" algn="l" rtl="0">
              <a:lnSpc>
                <a:spcPct val="90000"/>
              </a:lnSpc>
              <a:spcBef>
                <a:spcPts val="800"/>
              </a:spcBef>
              <a:spcAft>
                <a:spcPts val="0"/>
              </a:spcAft>
              <a:buClr>
                <a:srgbClr val="B60202"/>
              </a:buClr>
              <a:buSzPts val="4000"/>
              <a:buFont typeface="Arial"/>
              <a:buChar char="•"/>
            </a:pPr>
            <a:r>
              <a:rPr lang="en-US" sz="4000" b="1" u="sng">
                <a:solidFill>
                  <a:srgbClr val="B60202"/>
                </a:solidFill>
              </a:rPr>
              <a:t>H</a:t>
            </a:r>
            <a:r>
              <a:rPr lang="en-US" sz="2600"/>
              <a:t>ypothesize</a:t>
            </a:r>
            <a:endParaRPr/>
          </a:p>
          <a:p>
            <a:pPr marL="742950" lvl="1" indent="-285750" algn="l" rtl="0">
              <a:lnSpc>
                <a:spcPct val="90000"/>
              </a:lnSpc>
              <a:spcBef>
                <a:spcPts val="520"/>
              </a:spcBef>
              <a:spcAft>
                <a:spcPts val="0"/>
              </a:spcAft>
              <a:buClr>
                <a:schemeClr val="dk1"/>
              </a:buClr>
              <a:buSzPts val="2600"/>
              <a:buFont typeface="Arial"/>
              <a:buChar char="•"/>
            </a:pPr>
            <a:r>
              <a:rPr lang="en-US" sz="2600"/>
              <a:t>a final summary of </a:t>
            </a:r>
            <a:r>
              <a:rPr lang="en-US" sz="2600">
                <a:solidFill>
                  <a:srgbClr val="B60202"/>
                </a:solidFill>
              </a:rPr>
              <a:t>where</a:t>
            </a:r>
            <a:r>
              <a:rPr lang="en-US" sz="2600"/>
              <a:t>, </a:t>
            </a:r>
            <a:r>
              <a:rPr lang="en-US" sz="2600">
                <a:solidFill>
                  <a:srgbClr val="B60202"/>
                </a:solidFill>
              </a:rPr>
              <a:t>when</a:t>
            </a:r>
            <a:r>
              <a:rPr lang="en-US" sz="2600"/>
              <a:t>, and </a:t>
            </a:r>
            <a:r>
              <a:rPr lang="en-US" sz="2600">
                <a:solidFill>
                  <a:srgbClr val="B60202"/>
                </a:solidFill>
              </a:rPr>
              <a:t>why</a:t>
            </a:r>
            <a:r>
              <a:rPr lang="en-US" sz="2600"/>
              <a:t> behaviors 				occur</a:t>
            </a:r>
            <a:endParaRPr/>
          </a:p>
        </p:txBody>
      </p:sp>
      <p:cxnSp>
        <p:nvCxnSpPr>
          <p:cNvPr id="376" name="Google Shape;376;p43"/>
          <p:cNvCxnSpPr/>
          <p:nvPr/>
        </p:nvCxnSpPr>
        <p:spPr>
          <a:xfrm>
            <a:off x="3279775" y="1100138"/>
            <a:ext cx="2520950" cy="0"/>
          </a:xfrm>
          <a:prstGeom prst="straightConnector1">
            <a:avLst/>
          </a:prstGeom>
          <a:noFill/>
          <a:ln w="57150" cap="flat" cmpd="sng">
            <a:solidFill>
              <a:srgbClr val="006301"/>
            </a:solidFill>
            <a:prstDash val="solid"/>
            <a:round/>
            <a:headEnd type="none" w="med" len="med"/>
            <a:tailEnd type="none" w="med" len="med"/>
          </a:ln>
          <a:effectLst>
            <a:outerShdw blurRad="40000" dist="20000" dir="5400000" rotWithShape="0">
              <a:srgbClr val="808080">
                <a:alpha val="37647"/>
              </a:srgbClr>
            </a:outerShdw>
          </a:effectLst>
        </p:spPr>
      </p:cxnSp>
      <p:sp>
        <p:nvSpPr>
          <p:cNvPr id="377" name="Google Shape;377;p4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32</a:t>
            </a:fld>
            <a:endParaRPr sz="1200">
              <a:solidFill>
                <a:srgbClr val="8D8D8F"/>
              </a:solidFill>
              <a:latin typeface="Calibri"/>
              <a:ea typeface="Calibri"/>
              <a:cs typeface="Calibri"/>
              <a:sym typeface="Calibri"/>
            </a:endParaRPr>
          </a:p>
        </p:txBody>
      </p:sp>
      <p:sp>
        <p:nvSpPr>
          <p:cNvPr id="378" name="Google Shape;378;p43"/>
          <p:cNvSpPr/>
          <p:nvPr/>
        </p:nvSpPr>
        <p:spPr>
          <a:xfrm rot="1524153">
            <a:off x="1355725" y="376238"/>
            <a:ext cx="644525" cy="1928812"/>
          </a:xfrm>
          <a:prstGeom prst="downArrow">
            <a:avLst>
              <a:gd name="adj1" fmla="val 50000"/>
              <a:gd name="adj2" fmla="val 50002"/>
            </a:avLst>
          </a:prstGeom>
          <a:solidFill>
            <a:srgbClr val="008000"/>
          </a:solidFill>
          <a:ln w="9525" cap="flat" cmpd="sng">
            <a:solidFill>
              <a:srgbClr val="FFC500"/>
            </a:solidFill>
            <a:prstDash val="solid"/>
            <a:miter lim="800000"/>
            <a:headEnd type="none" w="sm" len="sm"/>
            <a:tailEnd type="none" w="sm" len="sm"/>
          </a:ln>
          <a:effectLst>
            <a:outerShdw blurRad="40000" dist="23000" dir="5400000" rotWithShape="0">
              <a:srgbClr val="80808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Arial"/>
              <a:buNone/>
            </a:pPr>
            <a:endParaRPr sz="1800">
              <a:solidFill>
                <a:srgbClr val="FFFFFF"/>
              </a:solidFill>
              <a:latin typeface="Calibri"/>
              <a:ea typeface="Calibri"/>
              <a:cs typeface="Calibri"/>
              <a:sym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Google Shape;384;p44"/>
          <p:cNvSpPr txBox="1">
            <a:spLocks noGrp="1"/>
          </p:cNvSpPr>
          <p:nvPr>
            <p:ph type="title"/>
          </p:nvPr>
        </p:nvSpPr>
        <p:spPr>
          <a:xfrm>
            <a:off x="457200" y="977900"/>
            <a:ext cx="8229600" cy="4102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6600" b="1" u="sng">
                <a:solidFill>
                  <a:srgbClr val="B60202"/>
                </a:solidFill>
              </a:rPr>
              <a:t>A</a:t>
            </a:r>
            <a:r>
              <a:rPr lang="en-US" b="1">
                <a:solidFill>
                  <a:srgbClr val="B60202"/>
                </a:solidFill>
              </a:rPr>
              <a:t>sking</a:t>
            </a:r>
            <a:br>
              <a:rPr lang="en-US" b="1">
                <a:solidFill>
                  <a:srgbClr val="B60202"/>
                </a:solidFill>
              </a:rPr>
            </a:br>
            <a:r>
              <a:rPr lang="en-US" b="1">
                <a:solidFill>
                  <a:srgbClr val="B60202"/>
                </a:solidFill>
              </a:rPr>
              <a:t>About When, Where, and Why</a:t>
            </a:r>
            <a:br>
              <a:rPr lang="en-US" b="1">
                <a:solidFill>
                  <a:srgbClr val="B60202"/>
                </a:solidFill>
              </a:rPr>
            </a:br>
            <a:r>
              <a:rPr lang="en-US" b="1">
                <a:solidFill>
                  <a:srgbClr val="B60202"/>
                </a:solidFill>
              </a:rPr>
              <a:t>the Behavior Occurs</a:t>
            </a:r>
            <a:endParaRPr/>
          </a:p>
        </p:txBody>
      </p:sp>
      <p:sp>
        <p:nvSpPr>
          <p:cNvPr id="385" name="Google Shape;385;p4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33</a:t>
            </a:fld>
            <a:endParaRPr sz="1200">
              <a:solidFill>
                <a:srgbClr val="8D8D8F"/>
              </a:solidFill>
              <a:latin typeface="Calibri"/>
              <a:ea typeface="Calibri"/>
              <a:cs typeface="Calibri"/>
              <a:sym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45"/>
          <p:cNvSpPr txBox="1">
            <a:spLocks noGrp="1"/>
          </p:cNvSpPr>
          <p:nvPr>
            <p:ph type="title" idx="4294967295"/>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br>
              <a:rPr lang="en-US" sz="4000" b="1"/>
            </a:br>
            <a:br>
              <a:rPr lang="en-US" sz="4000" b="1"/>
            </a:br>
            <a:br>
              <a:rPr lang="en-US" sz="4000" b="1"/>
            </a:br>
            <a:r>
              <a:rPr lang="en-US" sz="4000" b="1"/>
              <a:t>Once you have </a:t>
            </a:r>
            <a:br>
              <a:rPr lang="en-US" sz="4000" b="1"/>
            </a:br>
            <a:r>
              <a:rPr lang="en-US" sz="4000" b="1"/>
              <a:t>defined the problem behavior…</a:t>
            </a:r>
            <a:br>
              <a:rPr lang="en-US" sz="4000" b="1"/>
            </a:br>
            <a:br>
              <a:rPr lang="en-US" sz="2500" b="1"/>
            </a:br>
            <a:r>
              <a:rPr lang="en-US" sz="4000" b="1"/>
              <a:t>THEN</a:t>
            </a:r>
            <a:r>
              <a:rPr lang="en-US" sz="4000"/>
              <a:t>: </a:t>
            </a:r>
            <a:r>
              <a:rPr lang="en-US" sz="4000" b="1" u="sng">
                <a:solidFill>
                  <a:srgbClr val="FF0000"/>
                </a:solidFill>
              </a:rPr>
              <a:t>Where &amp; When</a:t>
            </a:r>
            <a:r>
              <a:rPr lang="en-US" sz="4000" b="1">
                <a:solidFill>
                  <a:srgbClr val="FF0000"/>
                </a:solidFill>
              </a:rPr>
              <a:t> </a:t>
            </a:r>
            <a:r>
              <a:rPr lang="en-US" sz="4000"/>
              <a:t>does the behavior occur? </a:t>
            </a:r>
            <a:br>
              <a:rPr lang="en-US" sz="4000"/>
            </a:br>
            <a:endParaRPr sz="4000"/>
          </a:p>
        </p:txBody>
      </p:sp>
      <p:sp>
        <p:nvSpPr>
          <p:cNvPr id="392" name="Google Shape;392;p45"/>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chemeClr val="dk1"/>
              </a:buClr>
              <a:buSzPts val="1200"/>
              <a:buFont typeface="Arial"/>
              <a:buNone/>
            </a:pPr>
            <a:endParaRPr sz="1200">
              <a:solidFill>
                <a:srgbClr val="898989"/>
              </a:solidFill>
              <a:latin typeface="Calibri"/>
              <a:ea typeface="Calibri"/>
              <a:cs typeface="Calibri"/>
              <a:sym typeface="Calibri"/>
            </a:endParaRPr>
          </a:p>
        </p:txBody>
      </p:sp>
      <p:sp>
        <p:nvSpPr>
          <p:cNvPr id="393" name="Google Shape;393;p45"/>
          <p:cNvSpPr/>
          <p:nvPr/>
        </p:nvSpPr>
        <p:spPr>
          <a:xfrm>
            <a:off x="381000" y="3937000"/>
            <a:ext cx="2438400" cy="1905000"/>
          </a:xfrm>
          <a:prstGeom prst="rect">
            <a:avLst/>
          </a:prstGeom>
          <a:solidFill>
            <a:srgbClr val="E9910C"/>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200" b="1">
                <a:solidFill>
                  <a:srgbClr val="FFFFFF"/>
                </a:solidFill>
                <a:latin typeface="Calibri"/>
                <a:ea typeface="Calibri"/>
                <a:cs typeface="Calibri"/>
                <a:sym typeface="Calibri"/>
              </a:rPr>
              <a:t>2</a:t>
            </a:r>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r>
              <a:rPr lang="en-US" sz="1900" b="1">
                <a:solidFill>
                  <a:srgbClr val="FFFFFF"/>
                </a:solidFill>
                <a:latin typeface="Calibri"/>
                <a:ea typeface="Calibri"/>
                <a:cs typeface="Calibri"/>
                <a:sym typeface="Calibri"/>
              </a:rPr>
              <a:t>Antecedents/Triggers</a:t>
            </a:r>
            <a:endParaRPr sz="1900">
              <a:solidFill>
                <a:srgbClr val="FFFFFF"/>
              </a:solidFill>
              <a:latin typeface="Calibri"/>
              <a:ea typeface="Calibri"/>
              <a:cs typeface="Calibri"/>
              <a:sym typeface="Calibri"/>
            </a:endParaRPr>
          </a:p>
          <a:p>
            <a:pPr marL="0" marR="0" lvl="0" indent="0" algn="ctr" rtl="0">
              <a:spcBef>
                <a:spcPts val="0"/>
              </a:spcBef>
              <a:spcAft>
                <a:spcPts val="0"/>
              </a:spcAft>
              <a:buNone/>
            </a:pPr>
            <a:r>
              <a:rPr lang="en-US" sz="1800">
                <a:solidFill>
                  <a:srgbClr val="FFFFFF"/>
                </a:solidFill>
                <a:latin typeface="Calibri"/>
                <a:ea typeface="Calibri"/>
                <a:cs typeface="Calibri"/>
                <a:sym typeface="Calibri"/>
              </a:rPr>
              <a:t> </a:t>
            </a:r>
            <a:endParaRPr/>
          </a:p>
          <a:p>
            <a:pPr marL="0" marR="0" lvl="0" indent="0" algn="l" rtl="0">
              <a:spcBef>
                <a:spcPts val="0"/>
              </a:spcBef>
              <a:spcAft>
                <a:spcPts val="0"/>
              </a:spcAft>
              <a:buNone/>
            </a:pPr>
            <a:r>
              <a:rPr lang="en-US" sz="1800">
                <a:solidFill>
                  <a:srgbClr val="FFFFFF"/>
                </a:solidFill>
                <a:latin typeface="Calibri"/>
                <a:ea typeface="Calibri"/>
                <a:cs typeface="Calibri"/>
                <a:sym typeface="Calibri"/>
              </a:rPr>
              <a:t>When _____happens….</a:t>
            </a:r>
            <a:r>
              <a:rPr lang="en-US" sz="1800">
                <a:solidFill>
                  <a:srgbClr val="000000"/>
                </a:solidFill>
                <a:latin typeface="Calibri"/>
                <a:ea typeface="Calibri"/>
                <a:cs typeface="Calibri"/>
                <a:sym typeface="Calibri"/>
              </a:rPr>
              <a:t> </a:t>
            </a:r>
            <a:endParaRPr/>
          </a:p>
        </p:txBody>
      </p:sp>
      <p:sp>
        <p:nvSpPr>
          <p:cNvPr id="394" name="Google Shape;394;p45"/>
          <p:cNvSpPr/>
          <p:nvPr/>
        </p:nvSpPr>
        <p:spPr>
          <a:xfrm>
            <a:off x="3200400" y="3937000"/>
            <a:ext cx="2743200" cy="1905000"/>
          </a:xfrm>
          <a:prstGeom prst="rect">
            <a:avLst/>
          </a:prstGeom>
          <a:solidFill>
            <a:srgbClr val="006301"/>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200" b="1">
                <a:solidFill>
                  <a:srgbClr val="FFFFFF"/>
                </a:solidFill>
                <a:latin typeface="Calibri"/>
                <a:ea typeface="Calibri"/>
                <a:cs typeface="Calibri"/>
                <a:sym typeface="Calibri"/>
              </a:rPr>
              <a:t>1  </a:t>
            </a:r>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r>
              <a:rPr lang="en-US" sz="2000" b="1">
                <a:solidFill>
                  <a:srgbClr val="FFFFFF"/>
                </a:solidFill>
                <a:latin typeface="Calibri"/>
                <a:ea typeface="Calibri"/>
                <a:cs typeface="Calibri"/>
                <a:sym typeface="Calibri"/>
              </a:rPr>
              <a:t>Behavior:</a:t>
            </a:r>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r>
              <a:rPr lang="en-US" sz="1800" b="1">
                <a:solidFill>
                  <a:srgbClr val="FFFFFF"/>
                </a:solidFill>
                <a:latin typeface="Calibri"/>
                <a:ea typeface="Calibri"/>
                <a:cs typeface="Calibri"/>
                <a:sym typeface="Calibri"/>
              </a:rPr>
              <a:t>the student does (what)__</a:t>
            </a:r>
            <a:endParaRPr/>
          </a:p>
        </p:txBody>
      </p:sp>
      <p:sp>
        <p:nvSpPr>
          <p:cNvPr id="395" name="Google Shape;395;p45"/>
          <p:cNvSpPr/>
          <p:nvPr/>
        </p:nvSpPr>
        <p:spPr>
          <a:xfrm>
            <a:off x="6248400" y="3937000"/>
            <a:ext cx="2590800" cy="1905000"/>
          </a:xfrm>
          <a:prstGeom prst="rect">
            <a:avLst/>
          </a:prstGeom>
          <a:solidFill>
            <a:srgbClr val="B60202"/>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000" b="1">
              <a:solidFill>
                <a:srgbClr val="FFFFFF"/>
              </a:solidFill>
              <a:latin typeface="Calibri"/>
              <a:ea typeface="Calibri"/>
              <a:cs typeface="Calibri"/>
              <a:sym typeface="Calibri"/>
            </a:endParaRPr>
          </a:p>
          <a:p>
            <a:pPr marL="0" marR="0" lvl="0" indent="0" algn="ctr" rtl="0">
              <a:spcBef>
                <a:spcPts val="0"/>
              </a:spcBef>
              <a:spcAft>
                <a:spcPts val="0"/>
              </a:spcAft>
              <a:buNone/>
            </a:pPr>
            <a:r>
              <a:rPr lang="en-US" sz="3200" b="1">
                <a:solidFill>
                  <a:srgbClr val="FFFFFF"/>
                </a:solidFill>
                <a:latin typeface="Calibri"/>
                <a:ea typeface="Calibri"/>
                <a:cs typeface="Calibri"/>
                <a:sym typeface="Calibri"/>
              </a:rPr>
              <a:t>3</a:t>
            </a:r>
            <a:endParaRPr/>
          </a:p>
          <a:p>
            <a:pPr marL="0" marR="0" lvl="0" indent="0" algn="ctr" rtl="0">
              <a:spcBef>
                <a:spcPts val="0"/>
              </a:spcBef>
              <a:spcAft>
                <a:spcPts val="0"/>
              </a:spcAft>
              <a:buNone/>
            </a:pPr>
            <a:endParaRPr sz="1200">
              <a:solidFill>
                <a:srgbClr val="FFFFFF"/>
              </a:solidFill>
              <a:latin typeface="Calibri"/>
              <a:ea typeface="Calibri"/>
              <a:cs typeface="Calibri"/>
              <a:sym typeface="Calibri"/>
            </a:endParaRPr>
          </a:p>
          <a:p>
            <a:pPr marL="0" marR="0" lvl="0" indent="0" algn="ctr" rtl="0">
              <a:spcBef>
                <a:spcPts val="0"/>
              </a:spcBef>
              <a:spcAft>
                <a:spcPts val="0"/>
              </a:spcAft>
              <a:buNone/>
            </a:pPr>
            <a:endParaRPr sz="1200">
              <a:solidFill>
                <a:srgbClr val="FFFFFF"/>
              </a:solidFill>
              <a:latin typeface="Calibri"/>
              <a:ea typeface="Calibri"/>
              <a:cs typeface="Calibri"/>
              <a:sym typeface="Calibri"/>
            </a:endParaRPr>
          </a:p>
          <a:p>
            <a:pPr marL="0" marR="0" lvl="0" indent="0" algn="ctr" rtl="0">
              <a:spcBef>
                <a:spcPts val="0"/>
              </a:spcBef>
              <a:spcAft>
                <a:spcPts val="0"/>
              </a:spcAft>
              <a:buNone/>
            </a:pPr>
            <a:r>
              <a:rPr lang="en-US" sz="1900" b="1">
                <a:solidFill>
                  <a:srgbClr val="FFFFFF"/>
                </a:solidFill>
                <a:latin typeface="Calibri"/>
                <a:ea typeface="Calibri"/>
                <a:cs typeface="Calibri"/>
                <a:sym typeface="Calibri"/>
              </a:rPr>
              <a:t>Consequence/Function</a:t>
            </a:r>
            <a:endParaRPr sz="1800">
              <a:solidFill>
                <a:srgbClr val="FFFFFF"/>
              </a:solidFill>
              <a:latin typeface="Calibri"/>
              <a:ea typeface="Calibri"/>
              <a:cs typeface="Calibri"/>
              <a:sym typeface="Calibri"/>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r>
              <a:rPr lang="en-US" sz="1800" b="1">
                <a:solidFill>
                  <a:srgbClr val="FFFFFF"/>
                </a:solidFill>
                <a:latin typeface="Calibri"/>
                <a:ea typeface="Calibri"/>
                <a:cs typeface="Calibri"/>
                <a:sym typeface="Calibri"/>
              </a:rPr>
              <a:t>..and as a result ______ </a:t>
            </a:r>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396" name="Google Shape;396;p45"/>
          <p:cNvSpPr/>
          <p:nvPr/>
        </p:nvSpPr>
        <p:spPr>
          <a:xfrm>
            <a:off x="2743200" y="4826000"/>
            <a:ext cx="457200" cy="254000"/>
          </a:xfrm>
          <a:prstGeom prst="rightArrow">
            <a:avLst>
              <a:gd name="adj1" fmla="val 50000"/>
              <a:gd name="adj2" fmla="val 50000"/>
            </a:avLst>
          </a:prstGeom>
          <a:solidFill>
            <a:srgbClr val="008000"/>
          </a:solidFill>
          <a:ln w="25400" cap="flat" cmpd="sng">
            <a:solidFill>
              <a:srgbClr val="FFD95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397" name="Google Shape;397;p45"/>
          <p:cNvSpPr/>
          <p:nvPr/>
        </p:nvSpPr>
        <p:spPr>
          <a:xfrm>
            <a:off x="5943600" y="4826000"/>
            <a:ext cx="457200" cy="254000"/>
          </a:xfrm>
          <a:prstGeom prst="rightArrow">
            <a:avLst>
              <a:gd name="adj1" fmla="val 50000"/>
              <a:gd name="adj2" fmla="val 50000"/>
            </a:avLst>
          </a:prstGeom>
          <a:solidFill>
            <a:srgbClr val="008000"/>
          </a:solidFill>
          <a:ln w="25400" cap="flat" cmpd="sng">
            <a:solidFill>
              <a:srgbClr val="FFD95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398" name="Google Shape;398;p45"/>
          <p:cNvSpPr/>
          <p:nvPr/>
        </p:nvSpPr>
        <p:spPr>
          <a:xfrm>
            <a:off x="1231900" y="2946400"/>
            <a:ext cx="685800" cy="990600"/>
          </a:xfrm>
          <a:prstGeom prst="downArrow">
            <a:avLst>
              <a:gd name="adj1" fmla="val 50000"/>
              <a:gd name="adj2" fmla="val 50000"/>
            </a:avLst>
          </a:prstGeom>
          <a:solidFill>
            <a:srgbClr val="40BC56"/>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399" name="Google Shape;399;p4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34</a:t>
            </a:fld>
            <a:endParaRPr sz="1200">
              <a:solidFill>
                <a:srgbClr val="8D8D8F"/>
              </a:solidFill>
              <a:latin typeface="Calibri"/>
              <a:ea typeface="Calibri"/>
              <a:cs typeface="Calibri"/>
              <a:sym typeface="Calibri"/>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Google Shape;405;p4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959" b="1" dirty="0"/>
              <a:t>WHERE and WHEN Does </a:t>
            </a:r>
            <a:br>
              <a:rPr lang="en-US" sz="3959" b="1" dirty="0"/>
            </a:br>
            <a:r>
              <a:rPr lang="en-US" sz="3959" b="1" dirty="0"/>
              <a:t>the Behavior Occur?</a:t>
            </a:r>
            <a:endParaRPr dirty="0"/>
          </a:p>
        </p:txBody>
      </p:sp>
      <p:sp>
        <p:nvSpPr>
          <p:cNvPr id="406" name="Google Shape;406;p46"/>
          <p:cNvSpPr txBox="1">
            <a:spLocks noGrp="1"/>
          </p:cNvSpPr>
          <p:nvPr>
            <p:ph type="body" idx="1"/>
          </p:nvPr>
        </p:nvSpPr>
        <p:spPr>
          <a:xfrm>
            <a:off x="457200" y="1800225"/>
            <a:ext cx="8229600" cy="4683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B60202"/>
              </a:buClr>
              <a:buSzPts val="3200"/>
              <a:buFont typeface="Arial"/>
              <a:buNone/>
            </a:pPr>
            <a:r>
              <a:rPr lang="en-US" b="1" dirty="0">
                <a:solidFill>
                  <a:srgbClr val="B60202"/>
                </a:solidFill>
              </a:rPr>
              <a:t>Where  &amp; When </a:t>
            </a:r>
            <a:endParaRPr dirty="0"/>
          </a:p>
          <a:p>
            <a:pPr marL="0" lvl="0" indent="0" algn="l" rtl="0">
              <a:spcBef>
                <a:spcPts val="640"/>
              </a:spcBef>
              <a:spcAft>
                <a:spcPts val="0"/>
              </a:spcAft>
              <a:buClr>
                <a:schemeClr val="dk1"/>
              </a:buClr>
              <a:buSzPts val="3200"/>
              <a:buFont typeface="Arial"/>
              <a:buNone/>
            </a:pPr>
            <a:r>
              <a:rPr lang="en-US" b="1" i="1" dirty="0"/>
              <a:t>Routines </a:t>
            </a:r>
            <a:r>
              <a:rPr lang="en-US" dirty="0"/>
              <a:t>when the behavior is most likely to occur</a:t>
            </a:r>
            <a:endParaRPr dirty="0"/>
          </a:p>
          <a:p>
            <a:pPr marL="0" lvl="0" indent="0" algn="l" rtl="0">
              <a:spcBef>
                <a:spcPts val="640"/>
              </a:spcBef>
              <a:spcAft>
                <a:spcPts val="0"/>
              </a:spcAft>
              <a:buClr>
                <a:schemeClr val="dk1"/>
              </a:buClr>
              <a:buSzPts val="3200"/>
              <a:buFont typeface="Arial"/>
              <a:buNone/>
            </a:pPr>
            <a:r>
              <a:rPr lang="en-US" dirty="0"/>
              <a:t>	</a:t>
            </a:r>
            <a:r>
              <a:rPr lang="en-US" sz="2800" dirty="0"/>
              <a:t>Examples: during math class, gym, lunch, recess</a:t>
            </a:r>
            <a:endParaRPr dirty="0"/>
          </a:p>
          <a:p>
            <a:pPr marL="0" lvl="0" indent="0" algn="l" rtl="0">
              <a:spcBef>
                <a:spcPts val="320"/>
              </a:spcBef>
              <a:spcAft>
                <a:spcPts val="0"/>
              </a:spcAft>
              <a:buClr>
                <a:schemeClr val="dk1"/>
              </a:buClr>
              <a:buSzPts val="1600"/>
              <a:buFont typeface="Arial"/>
              <a:buNone/>
            </a:pPr>
            <a:endParaRPr sz="1600" dirty="0"/>
          </a:p>
          <a:p>
            <a:pPr marL="0" lvl="0" indent="0" algn="l" rtl="0">
              <a:spcBef>
                <a:spcPts val="640"/>
              </a:spcBef>
              <a:spcAft>
                <a:spcPts val="0"/>
              </a:spcAft>
              <a:buClr>
                <a:schemeClr val="dk1"/>
              </a:buClr>
              <a:buSzPts val="3200"/>
              <a:buFont typeface="Arial"/>
              <a:buNone/>
            </a:pPr>
            <a:r>
              <a:rPr lang="en-US" dirty="0"/>
              <a:t>Specific events (or </a:t>
            </a:r>
            <a:r>
              <a:rPr lang="en-US" b="1" i="1" dirty="0"/>
              <a:t>antecedents</a:t>
            </a:r>
            <a:r>
              <a:rPr lang="en-US" dirty="0"/>
              <a:t>) within a routine that immediately precede the behavior</a:t>
            </a:r>
            <a:endParaRPr dirty="0"/>
          </a:p>
          <a:p>
            <a:pPr marL="0" lvl="0" indent="0" algn="l" rtl="0">
              <a:spcBef>
                <a:spcPts val="640"/>
              </a:spcBef>
              <a:spcAft>
                <a:spcPts val="0"/>
              </a:spcAft>
              <a:buClr>
                <a:schemeClr val="dk1"/>
              </a:buClr>
              <a:buSzPts val="3200"/>
              <a:buFont typeface="Arial"/>
              <a:buNone/>
            </a:pPr>
            <a:r>
              <a:rPr lang="en-US" dirty="0"/>
              <a:t>	</a:t>
            </a:r>
            <a:r>
              <a:rPr lang="en-US" sz="2800" dirty="0"/>
              <a:t>Examples: when given double-digit addition; 	when given directions by a peer</a:t>
            </a:r>
            <a:endParaRPr dirty="0"/>
          </a:p>
        </p:txBody>
      </p:sp>
      <p:sp>
        <p:nvSpPr>
          <p:cNvPr id="407" name="Google Shape;407;p4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35</a:t>
            </a:fld>
            <a:endParaRPr sz="1200">
              <a:solidFill>
                <a:srgbClr val="8D8D8F"/>
              </a:solidFill>
              <a:latin typeface="Calibri"/>
              <a:ea typeface="Calibri"/>
              <a:cs typeface="Calibri"/>
              <a:sym typeface="Calibri"/>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Google Shape;412;p47"/>
          <p:cNvSpPr txBox="1">
            <a:spLocks noGrp="1"/>
          </p:cNvSpPr>
          <p:nvPr>
            <p:ph type="title"/>
          </p:nvPr>
        </p:nvSpPr>
        <p:spPr>
          <a:xfrm>
            <a:off x="457200" y="274638"/>
            <a:ext cx="84582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4000" b="1">
                <a:latin typeface="Arial"/>
                <a:ea typeface="Arial"/>
                <a:cs typeface="Arial"/>
                <a:sym typeface="Arial"/>
              </a:rPr>
              <a:t>Identifying Antecedents</a:t>
            </a:r>
            <a:endParaRPr sz="3200" b="1"/>
          </a:p>
        </p:txBody>
      </p:sp>
      <p:sp>
        <p:nvSpPr>
          <p:cNvPr id="413" name="Google Shape;413;p47"/>
          <p:cNvSpPr txBox="1">
            <a:spLocks noGrp="1"/>
          </p:cNvSpPr>
          <p:nvPr>
            <p:ph type="body" idx="1"/>
          </p:nvPr>
        </p:nvSpPr>
        <p:spPr>
          <a:xfrm>
            <a:off x="457200" y="1600200"/>
            <a:ext cx="8229600" cy="4800600"/>
          </a:xfrm>
          <a:prstGeom prst="rect">
            <a:avLst/>
          </a:prstGeom>
          <a:noFill/>
          <a:ln>
            <a:noFill/>
          </a:ln>
        </p:spPr>
        <p:txBody>
          <a:bodyPr spcFirstLastPara="1" wrap="square" lIns="91425" tIns="45700" rIns="91425" bIns="45700" anchor="t" anchorCtr="0">
            <a:noAutofit/>
          </a:bodyPr>
          <a:lstStyle/>
          <a:p>
            <a:pPr marL="457200" lvl="0" indent="-457200" algn="l" rtl="0">
              <a:lnSpc>
                <a:spcPct val="80000"/>
              </a:lnSpc>
              <a:spcBef>
                <a:spcPts val="0"/>
              </a:spcBef>
              <a:spcAft>
                <a:spcPts val="0"/>
              </a:spcAft>
              <a:buClr>
                <a:schemeClr val="dk1"/>
              </a:buClr>
              <a:buSzPts val="3100"/>
              <a:buFont typeface="Arial"/>
              <a:buNone/>
            </a:pPr>
            <a:r>
              <a:rPr lang="en-US" sz="3100" dirty="0"/>
              <a:t>Identify the event, action, or object that occurs right </a:t>
            </a:r>
            <a:r>
              <a:rPr lang="en-US" b="1" dirty="0">
                <a:solidFill>
                  <a:srgbClr val="B60202"/>
                </a:solidFill>
              </a:rPr>
              <a:t>before</a:t>
            </a:r>
            <a:r>
              <a:rPr lang="en-US" sz="3100" dirty="0"/>
              <a:t> the behavior </a:t>
            </a:r>
            <a:r>
              <a:rPr lang="en-US" b="1" dirty="0">
                <a:solidFill>
                  <a:srgbClr val="B60202"/>
                </a:solidFill>
              </a:rPr>
              <a:t>(When…)</a:t>
            </a:r>
            <a:endParaRPr dirty="0"/>
          </a:p>
          <a:p>
            <a:pPr marL="742950" lvl="1" indent="-285750" algn="l" rtl="0">
              <a:lnSpc>
                <a:spcPct val="80000"/>
              </a:lnSpc>
              <a:spcBef>
                <a:spcPts val="520"/>
              </a:spcBef>
              <a:spcAft>
                <a:spcPts val="0"/>
              </a:spcAft>
              <a:buClr>
                <a:schemeClr val="dk1"/>
              </a:buClr>
              <a:buSzPts val="2600"/>
              <a:buChar char="–"/>
            </a:pPr>
            <a:r>
              <a:rPr lang="en-US" sz="2600" dirty="0"/>
              <a:t>A ‘signal’ to engage in a certain behavior</a:t>
            </a:r>
            <a:endParaRPr sz="2600" dirty="0"/>
          </a:p>
          <a:p>
            <a:pPr marL="742950" lvl="1" indent="-285750" algn="l" rtl="0">
              <a:lnSpc>
                <a:spcPct val="80000"/>
              </a:lnSpc>
              <a:spcBef>
                <a:spcPts val="520"/>
              </a:spcBef>
              <a:spcAft>
                <a:spcPts val="0"/>
              </a:spcAft>
              <a:buClr>
                <a:schemeClr val="dk1"/>
              </a:buClr>
              <a:buSzPts val="2600"/>
              <a:buChar char="–"/>
            </a:pPr>
            <a:r>
              <a:rPr lang="en-US" sz="2600" dirty="0"/>
              <a:t>Makes a behavior more likely to occur due to association over time</a:t>
            </a:r>
            <a:endParaRPr dirty="0"/>
          </a:p>
          <a:p>
            <a:pPr marL="742950" lvl="1" indent="-285750" algn="l" rtl="0">
              <a:lnSpc>
                <a:spcPct val="80000"/>
              </a:lnSpc>
              <a:spcBef>
                <a:spcPts val="400"/>
              </a:spcBef>
              <a:spcAft>
                <a:spcPts val="0"/>
              </a:spcAft>
              <a:buClr>
                <a:schemeClr val="dk1"/>
              </a:buClr>
              <a:buSzPts val="2000"/>
              <a:buFont typeface="Arial"/>
              <a:buNone/>
            </a:pPr>
            <a:endParaRPr sz="2000" dirty="0"/>
          </a:p>
          <a:p>
            <a:pPr marL="457200" lvl="0" indent="-457200" algn="l" rtl="0">
              <a:lnSpc>
                <a:spcPct val="80000"/>
              </a:lnSpc>
              <a:spcBef>
                <a:spcPts val="640"/>
              </a:spcBef>
              <a:spcAft>
                <a:spcPts val="0"/>
              </a:spcAft>
              <a:buClr>
                <a:schemeClr val="dk1"/>
              </a:buClr>
              <a:buSzPts val="3200"/>
              <a:buFont typeface="Arial"/>
              <a:buNone/>
            </a:pPr>
            <a:r>
              <a:rPr lang="en-US" u="sng" dirty="0"/>
              <a:t>Identify the </a:t>
            </a:r>
            <a:r>
              <a:rPr lang="en-US" b="1" u="sng" dirty="0">
                <a:solidFill>
                  <a:srgbClr val="B60202"/>
                </a:solidFill>
              </a:rPr>
              <a:t>ANTECEDENT</a:t>
            </a:r>
            <a:r>
              <a:rPr lang="en-US" u="sng" dirty="0"/>
              <a:t> in these examples: </a:t>
            </a:r>
            <a:endParaRPr sz="3500" dirty="0"/>
          </a:p>
          <a:p>
            <a:pPr marL="742950" lvl="1" indent="-285750" algn="l" rtl="0">
              <a:lnSpc>
                <a:spcPct val="80000"/>
              </a:lnSpc>
              <a:spcBef>
                <a:spcPts val="520"/>
              </a:spcBef>
              <a:spcAft>
                <a:spcPts val="0"/>
              </a:spcAft>
              <a:buClr>
                <a:schemeClr val="dk1"/>
              </a:buClr>
              <a:buSzPts val="2600"/>
              <a:buChar char="–"/>
            </a:pPr>
            <a:r>
              <a:rPr lang="en-US" sz="2600" dirty="0"/>
              <a:t>At the lunch table, when told to shut up by a peer, Ben hits the student</a:t>
            </a:r>
            <a:endParaRPr dirty="0"/>
          </a:p>
          <a:p>
            <a:pPr marL="742950" lvl="1" indent="-285750" algn="l" rtl="0">
              <a:lnSpc>
                <a:spcPct val="80000"/>
              </a:lnSpc>
              <a:spcBef>
                <a:spcPts val="240"/>
              </a:spcBef>
              <a:spcAft>
                <a:spcPts val="0"/>
              </a:spcAft>
              <a:buClr>
                <a:schemeClr val="dk1"/>
              </a:buClr>
              <a:buSzPts val="1200"/>
              <a:buFont typeface="Arial"/>
              <a:buNone/>
            </a:pPr>
            <a:endParaRPr sz="1200" dirty="0"/>
          </a:p>
          <a:p>
            <a:pPr marL="742950" lvl="1" indent="-285750" algn="l" rtl="0">
              <a:lnSpc>
                <a:spcPct val="80000"/>
              </a:lnSpc>
              <a:spcBef>
                <a:spcPts val="520"/>
              </a:spcBef>
              <a:spcAft>
                <a:spcPts val="0"/>
              </a:spcAft>
              <a:buClr>
                <a:schemeClr val="dk1"/>
              </a:buClr>
              <a:buSzPts val="2600"/>
              <a:buChar char="–"/>
            </a:pPr>
            <a:r>
              <a:rPr lang="en-US" sz="2600" dirty="0"/>
              <a:t>In language arts class, when asked to read aloud in class, Tracy gets up and tells jokes</a:t>
            </a:r>
            <a:endParaRPr dirty="0"/>
          </a:p>
          <a:p>
            <a:pPr marL="742950" lvl="1" indent="-285750" algn="l" rtl="0">
              <a:lnSpc>
                <a:spcPct val="80000"/>
              </a:lnSpc>
              <a:spcBef>
                <a:spcPts val="240"/>
              </a:spcBef>
              <a:spcAft>
                <a:spcPts val="0"/>
              </a:spcAft>
              <a:buClr>
                <a:schemeClr val="dk1"/>
              </a:buClr>
              <a:buSzPts val="1200"/>
              <a:buFont typeface="Arial"/>
              <a:buNone/>
            </a:pPr>
            <a:endParaRPr sz="1200" dirty="0"/>
          </a:p>
          <a:p>
            <a:pPr marL="742950" lvl="1" indent="-285750" algn="l" rtl="0">
              <a:lnSpc>
                <a:spcPct val="80000"/>
              </a:lnSpc>
              <a:spcBef>
                <a:spcPts val="520"/>
              </a:spcBef>
              <a:spcAft>
                <a:spcPts val="0"/>
              </a:spcAft>
              <a:buClr>
                <a:schemeClr val="dk1"/>
              </a:buClr>
              <a:buSzPts val="2600"/>
              <a:buChar char="–"/>
            </a:pPr>
            <a:r>
              <a:rPr lang="en-US" sz="2600" dirty="0"/>
              <a:t>During circle time, when praised, Jessie starts crying</a:t>
            </a:r>
            <a:endParaRPr dirty="0"/>
          </a:p>
        </p:txBody>
      </p:sp>
      <p:sp>
        <p:nvSpPr>
          <p:cNvPr id="414" name="Google Shape;414;p4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36</a:t>
            </a:fld>
            <a:endParaRPr sz="1200">
              <a:solidFill>
                <a:srgbClr val="8D8D8F"/>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1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1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19"/>
        <p:cNvGrpSpPr/>
        <p:nvPr/>
      </p:nvGrpSpPr>
      <p:grpSpPr>
        <a:xfrm>
          <a:off x="0" y="0"/>
          <a:ext cx="0" cy="0"/>
          <a:chOff x="0" y="0"/>
          <a:chExt cx="0" cy="0"/>
        </a:xfrm>
      </p:grpSpPr>
      <p:sp>
        <p:nvSpPr>
          <p:cNvPr id="420" name="Google Shape;420;p4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solidFill>
                  <a:srgbClr val="B60202"/>
                </a:solidFill>
              </a:rPr>
              <a:t>ACTIVITY 3:</a:t>
            </a:r>
            <a:endParaRPr/>
          </a:p>
        </p:txBody>
      </p:sp>
      <p:sp>
        <p:nvSpPr>
          <p:cNvPr id="421" name="Google Shape;421;p48"/>
          <p:cNvSpPr txBox="1">
            <a:spLocks noGrp="1"/>
          </p:cNvSpPr>
          <p:nvPr>
            <p:ph type="body" idx="1"/>
          </p:nvPr>
        </p:nvSpPr>
        <p:spPr>
          <a:xfrm>
            <a:off x="457200" y="2463800"/>
            <a:ext cx="8229600" cy="383063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292934"/>
              </a:buClr>
              <a:buSzPts val="3200"/>
              <a:buFont typeface="Arial"/>
              <a:buNone/>
            </a:pPr>
            <a:r>
              <a:rPr lang="en-US">
                <a:solidFill>
                  <a:srgbClr val="292934"/>
                </a:solidFill>
              </a:rPr>
              <a:t>Using your workbook, identify the behavior and antecedent in the scenarios.		</a:t>
            </a:r>
            <a:endParaRPr/>
          </a:p>
        </p:txBody>
      </p:sp>
      <p:sp>
        <p:nvSpPr>
          <p:cNvPr id="422" name="Google Shape;422;p4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37</a:t>
            </a:fld>
            <a:endParaRPr sz="1200">
              <a:solidFill>
                <a:srgbClr val="8D8D8F"/>
              </a:solidFill>
              <a:latin typeface="Calibri"/>
              <a:ea typeface="Calibri"/>
              <a:cs typeface="Calibri"/>
              <a:sym typeface="Calibri"/>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429" name="Google Shape;429;p49"/>
          <p:cNvSpPr txBox="1">
            <a:spLocks noGrp="1"/>
          </p:cNvSpPr>
          <p:nvPr>
            <p:ph type="body" idx="4294967295"/>
          </p:nvPr>
        </p:nvSpPr>
        <p:spPr>
          <a:xfrm>
            <a:off x="381000" y="1905000"/>
            <a:ext cx="82296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Font typeface="Arial"/>
              <a:buNone/>
            </a:pPr>
            <a:r>
              <a:rPr lang="en-US"/>
              <a:t>During passing period in the hallway before recess, when peers tease him about his walk, A.J. calls them names and hits them. </a:t>
            </a:r>
            <a:endParaRPr/>
          </a:p>
          <a:p>
            <a:pPr marL="342900" lvl="0" indent="-342900" algn="l" rtl="0">
              <a:spcBef>
                <a:spcPts val="560"/>
              </a:spcBef>
              <a:spcAft>
                <a:spcPts val="0"/>
              </a:spcAft>
              <a:buClr>
                <a:schemeClr val="dk1"/>
              </a:buClr>
              <a:buSzPts val="2800"/>
              <a:buFont typeface="Arial"/>
              <a:buNone/>
            </a:pPr>
            <a:endParaRPr sz="2800"/>
          </a:p>
          <a:p>
            <a:pPr marL="342900" lvl="0" indent="-342900" algn="l" rtl="0">
              <a:spcBef>
                <a:spcPts val="560"/>
              </a:spcBef>
              <a:spcAft>
                <a:spcPts val="0"/>
              </a:spcAft>
              <a:buClr>
                <a:schemeClr val="dk1"/>
              </a:buClr>
              <a:buSzPts val="2800"/>
              <a:buFont typeface="Arial"/>
              <a:buNone/>
            </a:pPr>
            <a:endParaRPr sz="2800"/>
          </a:p>
          <a:p>
            <a:pPr marL="742950" lvl="1" indent="-285750" algn="l" rtl="0">
              <a:spcBef>
                <a:spcPts val="560"/>
              </a:spcBef>
              <a:spcAft>
                <a:spcPts val="0"/>
              </a:spcAft>
              <a:buClr>
                <a:schemeClr val="dk1"/>
              </a:buClr>
              <a:buSzPts val="2800"/>
              <a:buFont typeface="Arial"/>
              <a:buNone/>
            </a:pPr>
            <a:endParaRPr/>
          </a:p>
          <a:p>
            <a:pPr marL="342900" lvl="0" indent="-342900" algn="l" rtl="0">
              <a:spcBef>
                <a:spcPts val="640"/>
              </a:spcBef>
              <a:spcAft>
                <a:spcPts val="0"/>
              </a:spcAft>
              <a:buClr>
                <a:schemeClr val="dk1"/>
              </a:buClr>
              <a:buSzPts val="3200"/>
              <a:buFont typeface="Arial"/>
              <a:buNone/>
            </a:pPr>
            <a:endParaRPr/>
          </a:p>
        </p:txBody>
      </p:sp>
      <p:sp>
        <p:nvSpPr>
          <p:cNvPr id="430" name="Google Shape;430;p49"/>
          <p:cNvSpPr txBox="1"/>
          <p:nvPr/>
        </p:nvSpPr>
        <p:spPr>
          <a:xfrm>
            <a:off x="609600" y="3962400"/>
            <a:ext cx="7391400"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2400"/>
              <a:buFont typeface="Arial"/>
              <a:buNone/>
            </a:pPr>
            <a:r>
              <a:rPr lang="en-US" sz="2400">
                <a:solidFill>
                  <a:schemeClr val="dk1"/>
                </a:solidFill>
                <a:latin typeface="Arial"/>
                <a:ea typeface="Arial"/>
                <a:cs typeface="Arial"/>
                <a:sym typeface="Arial"/>
              </a:rPr>
              <a:t>Routine: “During __________________________”</a:t>
            </a:r>
            <a:endParaRPr sz="2400">
              <a:solidFill>
                <a:schemeClr val="dk1"/>
              </a:solidFill>
              <a:latin typeface="Arial"/>
              <a:ea typeface="Arial"/>
              <a:cs typeface="Arial"/>
              <a:sym typeface="Arial"/>
            </a:endParaRPr>
          </a:p>
        </p:txBody>
      </p:sp>
      <p:sp>
        <p:nvSpPr>
          <p:cNvPr id="431" name="Google Shape;431;p49"/>
          <p:cNvSpPr txBox="1">
            <a:spLocks noGrp="1"/>
          </p:cNvSpPr>
          <p:nvPr>
            <p:ph type="title" idx="4294967295"/>
          </p:nvPr>
        </p:nvSpPr>
        <p:spPr>
          <a:xfrm>
            <a:off x="304800" y="533400"/>
            <a:ext cx="8229600" cy="944563"/>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t>Scenario #1</a:t>
            </a:r>
            <a:r>
              <a:rPr lang="en-US" sz="4000" b="1"/>
              <a:t> </a:t>
            </a:r>
            <a:endParaRPr/>
          </a:p>
        </p:txBody>
      </p:sp>
      <p:sp>
        <p:nvSpPr>
          <p:cNvPr id="432" name="Google Shape;432;p49"/>
          <p:cNvSpPr txBox="1"/>
          <p:nvPr/>
        </p:nvSpPr>
        <p:spPr>
          <a:xfrm>
            <a:off x="838200" y="5257800"/>
            <a:ext cx="2286000" cy="6413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FF0000"/>
              </a:buClr>
              <a:buSzPts val="1800"/>
              <a:buFont typeface="Arial"/>
              <a:buNone/>
            </a:pPr>
            <a:r>
              <a:rPr lang="en-US" sz="1800">
                <a:solidFill>
                  <a:srgbClr val="FF0000"/>
                </a:solidFill>
                <a:latin typeface="Arial"/>
                <a:ea typeface="Arial"/>
                <a:cs typeface="Arial"/>
                <a:sym typeface="Arial"/>
              </a:rPr>
              <a:t>PEERS TEASE ABOUT HIS WALK</a:t>
            </a:r>
            <a:endParaRPr/>
          </a:p>
        </p:txBody>
      </p:sp>
      <p:sp>
        <p:nvSpPr>
          <p:cNvPr id="433" name="Google Shape;433;p49"/>
          <p:cNvSpPr txBox="1"/>
          <p:nvPr/>
        </p:nvSpPr>
        <p:spPr>
          <a:xfrm>
            <a:off x="3657600" y="5226050"/>
            <a:ext cx="1905000" cy="64135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FF0000"/>
              </a:buClr>
              <a:buSzPts val="1800"/>
              <a:buFont typeface="Arial"/>
              <a:buNone/>
            </a:pPr>
            <a:r>
              <a:rPr lang="en-US" sz="1800">
                <a:solidFill>
                  <a:srgbClr val="FF0000"/>
                </a:solidFill>
                <a:latin typeface="Arial"/>
                <a:ea typeface="Arial"/>
                <a:cs typeface="Arial"/>
                <a:sym typeface="Arial"/>
              </a:rPr>
              <a:t>CALLS NAMES &amp; HITS</a:t>
            </a:r>
            <a:endParaRPr/>
          </a:p>
        </p:txBody>
      </p:sp>
      <p:sp>
        <p:nvSpPr>
          <p:cNvPr id="434" name="Google Shape;434;p49"/>
          <p:cNvSpPr/>
          <p:nvPr/>
        </p:nvSpPr>
        <p:spPr>
          <a:xfrm>
            <a:off x="457200" y="3886200"/>
            <a:ext cx="8077200" cy="533400"/>
          </a:xfrm>
          <a:prstGeom prst="rect">
            <a:avLst/>
          </a:prstGeom>
          <a:no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Arial"/>
              <a:buNone/>
            </a:pPr>
            <a:endParaRPr sz="1800">
              <a:solidFill>
                <a:srgbClr val="FFFFFF"/>
              </a:solidFill>
              <a:latin typeface="Calibri"/>
              <a:ea typeface="Calibri"/>
              <a:cs typeface="Calibri"/>
              <a:sym typeface="Calibri"/>
            </a:endParaRPr>
          </a:p>
        </p:txBody>
      </p:sp>
      <p:sp>
        <p:nvSpPr>
          <p:cNvPr id="435" name="Google Shape;435;p49"/>
          <p:cNvSpPr txBox="1"/>
          <p:nvPr/>
        </p:nvSpPr>
        <p:spPr>
          <a:xfrm>
            <a:off x="3048000" y="3975100"/>
            <a:ext cx="4419600" cy="457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FF0000"/>
              </a:buClr>
              <a:buSzPts val="2400"/>
              <a:buFont typeface="Arial"/>
              <a:buNone/>
            </a:pPr>
            <a:r>
              <a:rPr lang="en-US" sz="2400">
                <a:solidFill>
                  <a:srgbClr val="FF0000"/>
                </a:solidFill>
                <a:latin typeface="Arial"/>
                <a:ea typeface="Arial"/>
                <a:cs typeface="Arial"/>
                <a:sym typeface="Arial"/>
              </a:rPr>
              <a:t>Passing Period before Recess</a:t>
            </a:r>
            <a:endParaRPr/>
          </a:p>
        </p:txBody>
      </p:sp>
      <p:grpSp>
        <p:nvGrpSpPr>
          <p:cNvPr id="436" name="Google Shape;436;p49"/>
          <p:cNvGrpSpPr/>
          <p:nvPr/>
        </p:nvGrpSpPr>
        <p:grpSpPr>
          <a:xfrm>
            <a:off x="838200" y="4495800"/>
            <a:ext cx="2133600" cy="1600200"/>
            <a:chOff x="528" y="2832"/>
            <a:chExt cx="1344" cy="960"/>
          </a:xfrm>
        </p:grpSpPr>
        <p:sp>
          <p:nvSpPr>
            <p:cNvPr id="437" name="Google Shape;437;p49"/>
            <p:cNvSpPr/>
            <p:nvPr/>
          </p:nvSpPr>
          <p:spPr>
            <a:xfrm>
              <a:off x="528" y="2832"/>
              <a:ext cx="1344" cy="960"/>
            </a:xfrm>
            <a:prstGeom prst="rect">
              <a:avLst/>
            </a:prstGeom>
            <a:noFill/>
            <a:ln w="19050" cap="flat" cmpd="sng">
              <a:solidFill>
                <a:srgbClr val="33996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38" name="Google Shape;438;p49"/>
            <p:cNvSpPr txBox="1"/>
            <p:nvPr/>
          </p:nvSpPr>
          <p:spPr>
            <a:xfrm>
              <a:off x="816" y="2832"/>
              <a:ext cx="812" cy="202"/>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1600"/>
                <a:buFont typeface="Arial"/>
                <a:buNone/>
              </a:pPr>
              <a:r>
                <a:rPr lang="en-US" sz="1600" b="1" u="sng">
                  <a:solidFill>
                    <a:schemeClr val="dk1"/>
                  </a:solidFill>
                  <a:latin typeface="Arial"/>
                  <a:ea typeface="Arial"/>
                  <a:cs typeface="Arial"/>
                  <a:sym typeface="Arial"/>
                </a:rPr>
                <a:t>Antecedent</a:t>
              </a:r>
              <a:endParaRPr sz="1600" b="1">
                <a:solidFill>
                  <a:schemeClr val="dk1"/>
                </a:solidFill>
                <a:latin typeface="Arial"/>
                <a:ea typeface="Arial"/>
                <a:cs typeface="Arial"/>
                <a:sym typeface="Arial"/>
              </a:endParaRPr>
            </a:p>
          </p:txBody>
        </p:sp>
      </p:grpSp>
      <p:sp>
        <p:nvSpPr>
          <p:cNvPr id="439" name="Google Shape;439;p49"/>
          <p:cNvSpPr/>
          <p:nvPr/>
        </p:nvSpPr>
        <p:spPr>
          <a:xfrm>
            <a:off x="2971800" y="5029200"/>
            <a:ext cx="609600" cy="381000"/>
          </a:xfrm>
          <a:prstGeom prst="rightArrow">
            <a:avLst>
              <a:gd name="adj1" fmla="val 50000"/>
              <a:gd name="adj2" fmla="val 40000"/>
            </a:avLst>
          </a:prstGeom>
          <a:solidFill>
            <a:srgbClr val="008000"/>
          </a:solidFill>
          <a:ln w="12700" cap="flat" cmpd="sng">
            <a:solidFill>
              <a:srgbClr val="FFD95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Calibri"/>
              <a:ea typeface="Calibri"/>
              <a:cs typeface="Calibri"/>
              <a:sym typeface="Calibri"/>
            </a:endParaRPr>
          </a:p>
        </p:txBody>
      </p:sp>
      <p:sp>
        <p:nvSpPr>
          <p:cNvPr id="440" name="Google Shape;440;p49"/>
          <p:cNvSpPr txBox="1"/>
          <p:nvPr/>
        </p:nvSpPr>
        <p:spPr>
          <a:xfrm>
            <a:off x="838200" y="4800600"/>
            <a:ext cx="1295400" cy="36671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When…</a:t>
            </a:r>
            <a:endParaRPr/>
          </a:p>
        </p:txBody>
      </p:sp>
      <p:sp>
        <p:nvSpPr>
          <p:cNvPr id="441" name="Google Shape;441;p49"/>
          <p:cNvSpPr txBox="1"/>
          <p:nvPr/>
        </p:nvSpPr>
        <p:spPr>
          <a:xfrm>
            <a:off x="838200" y="4800600"/>
            <a:ext cx="1295400" cy="36671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When…</a:t>
            </a:r>
            <a:endParaRPr/>
          </a:p>
        </p:txBody>
      </p:sp>
      <p:sp>
        <p:nvSpPr>
          <p:cNvPr id="442" name="Google Shape;442;p49"/>
          <p:cNvSpPr/>
          <p:nvPr/>
        </p:nvSpPr>
        <p:spPr>
          <a:xfrm>
            <a:off x="838200" y="4495800"/>
            <a:ext cx="2133600" cy="1600200"/>
          </a:xfrm>
          <a:prstGeom prst="rect">
            <a:avLst/>
          </a:prstGeom>
          <a:noFill/>
          <a:ln w="190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43" name="Google Shape;443;p49"/>
          <p:cNvSpPr txBox="1"/>
          <p:nvPr/>
        </p:nvSpPr>
        <p:spPr>
          <a:xfrm>
            <a:off x="1295400" y="4495800"/>
            <a:ext cx="1289050" cy="33655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1600"/>
              <a:buFont typeface="Arial"/>
              <a:buNone/>
            </a:pPr>
            <a:r>
              <a:rPr lang="en-US" sz="1600" b="1" u="sng">
                <a:solidFill>
                  <a:schemeClr val="dk1"/>
                </a:solidFill>
                <a:latin typeface="Arial"/>
                <a:ea typeface="Arial"/>
                <a:cs typeface="Arial"/>
                <a:sym typeface="Arial"/>
              </a:rPr>
              <a:t>Antecedent</a:t>
            </a:r>
            <a:endParaRPr sz="1600" b="1">
              <a:solidFill>
                <a:schemeClr val="dk1"/>
              </a:solidFill>
              <a:latin typeface="Arial"/>
              <a:ea typeface="Arial"/>
              <a:cs typeface="Arial"/>
              <a:sym typeface="Arial"/>
            </a:endParaRPr>
          </a:p>
        </p:txBody>
      </p:sp>
      <p:sp>
        <p:nvSpPr>
          <p:cNvPr id="444" name="Google Shape;444;p49"/>
          <p:cNvSpPr txBox="1"/>
          <p:nvPr/>
        </p:nvSpPr>
        <p:spPr>
          <a:xfrm>
            <a:off x="838200" y="4800600"/>
            <a:ext cx="1295400" cy="36671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When…</a:t>
            </a:r>
            <a:endParaRPr/>
          </a:p>
        </p:txBody>
      </p:sp>
      <p:sp>
        <p:nvSpPr>
          <p:cNvPr id="445" name="Google Shape;445;p49"/>
          <p:cNvSpPr txBox="1"/>
          <p:nvPr/>
        </p:nvSpPr>
        <p:spPr>
          <a:xfrm>
            <a:off x="3517900" y="4814888"/>
            <a:ext cx="1600200" cy="36671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The student...</a:t>
            </a:r>
            <a:endParaRPr/>
          </a:p>
        </p:txBody>
      </p:sp>
      <p:sp>
        <p:nvSpPr>
          <p:cNvPr id="446" name="Google Shape;446;p49"/>
          <p:cNvSpPr txBox="1"/>
          <p:nvPr/>
        </p:nvSpPr>
        <p:spPr>
          <a:xfrm>
            <a:off x="3517900" y="4814888"/>
            <a:ext cx="1600200" cy="36671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Arial"/>
              <a:buNone/>
            </a:pPr>
            <a:r>
              <a:rPr lang="en-US" sz="1800">
                <a:solidFill>
                  <a:schemeClr val="dk1"/>
                </a:solidFill>
                <a:latin typeface="Arial"/>
                <a:ea typeface="Arial"/>
                <a:cs typeface="Arial"/>
                <a:sym typeface="Arial"/>
              </a:rPr>
              <a:t>The student...</a:t>
            </a:r>
            <a:endParaRPr/>
          </a:p>
        </p:txBody>
      </p:sp>
      <p:sp>
        <p:nvSpPr>
          <p:cNvPr id="447" name="Google Shape;447;p49"/>
          <p:cNvSpPr/>
          <p:nvPr/>
        </p:nvSpPr>
        <p:spPr>
          <a:xfrm>
            <a:off x="3581400" y="4521200"/>
            <a:ext cx="2133600" cy="1600200"/>
          </a:xfrm>
          <a:prstGeom prst="rect">
            <a:avLst/>
          </a:prstGeom>
          <a:noFill/>
          <a:ln w="190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48" name="Google Shape;448;p49"/>
          <p:cNvSpPr txBox="1"/>
          <p:nvPr/>
        </p:nvSpPr>
        <p:spPr>
          <a:xfrm>
            <a:off x="4165600" y="4495800"/>
            <a:ext cx="1052513" cy="33655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1600"/>
              <a:buFont typeface="Arial"/>
              <a:buNone/>
            </a:pPr>
            <a:r>
              <a:rPr lang="en-US" sz="1600" b="1" u="sng">
                <a:solidFill>
                  <a:schemeClr val="dk1"/>
                </a:solidFill>
                <a:latin typeface="Arial"/>
                <a:ea typeface="Arial"/>
                <a:cs typeface="Arial"/>
                <a:sym typeface="Arial"/>
              </a:rPr>
              <a:t>Behavior</a:t>
            </a:r>
            <a:endParaRPr sz="1600" b="1">
              <a:solidFill>
                <a:schemeClr val="dk1"/>
              </a:solidFill>
              <a:latin typeface="Arial"/>
              <a:ea typeface="Arial"/>
              <a:cs typeface="Arial"/>
              <a:sym typeface="Arial"/>
            </a:endParaRPr>
          </a:p>
        </p:txBody>
      </p:sp>
      <p:sp>
        <p:nvSpPr>
          <p:cNvPr id="449" name="Google Shape;449;p4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38</a:t>
            </a:fld>
            <a:endParaRPr sz="1200">
              <a:solidFill>
                <a:srgbClr val="8D8D8F"/>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33"/>
                                        </p:tgtEl>
                                        <p:attrNameLst>
                                          <p:attrName>style.visibility</p:attrName>
                                        </p:attrNameLst>
                                      </p:cBhvr>
                                      <p:to>
                                        <p:strVal val="visible"/>
                                      </p:to>
                                    </p:set>
                                    <p:anim calcmode="lin" valueType="num">
                                      <p:cBhvr additive="base">
                                        <p:cTn id="7" dur="500"/>
                                        <p:tgtEl>
                                          <p:spTgt spid="433"/>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3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432"/>
                                        </p:tgtEl>
                                        <p:attrNameLst>
                                          <p:attrName>style.visibility</p:attrName>
                                        </p:attrNameLst>
                                      </p:cBhvr>
                                      <p:to>
                                        <p:strVal val="visible"/>
                                      </p:to>
                                    </p:set>
                                    <p:anim calcmode="lin" valueType="num">
                                      <p:cBhvr additive="base">
                                        <p:cTn id="16" dur="500"/>
                                        <p:tgtEl>
                                          <p:spTgt spid="4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76"/>
        <p:cNvGrpSpPr/>
        <p:nvPr/>
      </p:nvGrpSpPr>
      <p:grpSpPr>
        <a:xfrm>
          <a:off x="0" y="0"/>
          <a:ext cx="0" cy="0"/>
          <a:chOff x="0" y="0"/>
          <a:chExt cx="0" cy="0"/>
        </a:xfrm>
      </p:grpSpPr>
      <p:sp>
        <p:nvSpPr>
          <p:cNvPr id="477" name="Google Shape;477;p51"/>
          <p:cNvSpPr txBox="1">
            <a:spLocks noGrp="1"/>
          </p:cNvSpPr>
          <p:nvPr>
            <p:ph type="body" idx="4294967295"/>
          </p:nvPr>
        </p:nvSpPr>
        <p:spPr>
          <a:xfrm>
            <a:off x="457200" y="152400"/>
            <a:ext cx="8229600" cy="6216650"/>
          </a:xfrm>
          <a:prstGeom prst="rect">
            <a:avLst/>
          </a:prstGeom>
          <a:noFill/>
          <a:ln>
            <a:noFill/>
          </a:ln>
        </p:spPr>
        <p:txBody>
          <a:bodyPr spcFirstLastPara="1" wrap="square" lIns="91425" tIns="45700" rIns="91425" bIns="45700" anchor="t" anchorCtr="0">
            <a:noAutofit/>
          </a:bodyPr>
          <a:lstStyle/>
          <a:p>
            <a:pPr marL="342900" lvl="0" indent="-342900" algn="ctr" rtl="0">
              <a:spcBef>
                <a:spcPts val="0"/>
              </a:spcBef>
              <a:spcAft>
                <a:spcPts val="0"/>
              </a:spcAft>
              <a:buClr>
                <a:schemeClr val="dk1"/>
              </a:buClr>
              <a:buSzPts val="3600"/>
              <a:buFont typeface="Calibri"/>
              <a:buNone/>
            </a:pPr>
            <a:r>
              <a:rPr lang="en-US" sz="3600" b="1"/>
              <a:t>Once you have defined the behavior      (the </a:t>
            </a:r>
            <a:r>
              <a:rPr lang="en-US" sz="3600" b="1" u="sng"/>
              <a:t>What</a:t>
            </a:r>
            <a:r>
              <a:rPr lang="en-US" sz="3600" b="1"/>
              <a:t>) &amp; know </a:t>
            </a:r>
            <a:r>
              <a:rPr lang="en-US" sz="3600" b="1" u="sng"/>
              <a:t>Where &amp; When     </a:t>
            </a:r>
            <a:r>
              <a:rPr lang="en-US" sz="3600" b="1"/>
              <a:t>the behavior occurs…</a:t>
            </a:r>
            <a:endParaRPr/>
          </a:p>
          <a:p>
            <a:pPr marL="342900" lvl="0" indent="-342900" algn="l" rtl="0">
              <a:spcBef>
                <a:spcPts val="1820"/>
              </a:spcBef>
              <a:spcAft>
                <a:spcPts val="0"/>
              </a:spcAft>
              <a:buClr>
                <a:schemeClr val="dk1"/>
              </a:buClr>
              <a:buSzPts val="2800"/>
              <a:buFont typeface="Calibri"/>
              <a:buNone/>
            </a:pPr>
            <a:r>
              <a:rPr lang="en-US" sz="2800" b="1"/>
              <a:t>Then:</a:t>
            </a:r>
            <a:r>
              <a:rPr lang="en-US" sz="2800"/>
              <a:t> What is the </a:t>
            </a:r>
            <a:r>
              <a:rPr lang="en-US" sz="2800" b="1" u="sng">
                <a:solidFill>
                  <a:srgbClr val="FF0000"/>
                </a:solidFill>
              </a:rPr>
              <a:t>CONSEQUENCE?</a:t>
            </a:r>
            <a:r>
              <a:rPr lang="en-US" sz="2800"/>
              <a:t>  (What happens after or as a result of the behavior?) </a:t>
            </a:r>
            <a:endParaRPr/>
          </a:p>
          <a:p>
            <a:pPr marL="342900" lvl="0" indent="-342900" algn="l" rtl="0">
              <a:spcBef>
                <a:spcPts val="2520"/>
              </a:spcBef>
              <a:spcAft>
                <a:spcPts val="0"/>
              </a:spcAft>
              <a:buClr>
                <a:schemeClr val="dk1"/>
              </a:buClr>
              <a:buSzPts val="2800"/>
              <a:buFont typeface="Calibri"/>
              <a:buNone/>
            </a:pPr>
            <a:r>
              <a:rPr lang="en-US" sz="2800"/>
              <a:t>			</a:t>
            </a:r>
            <a:endParaRPr/>
          </a:p>
        </p:txBody>
      </p:sp>
      <p:sp>
        <p:nvSpPr>
          <p:cNvPr id="478" name="Google Shape;478;p51"/>
          <p:cNvSpPr/>
          <p:nvPr/>
        </p:nvSpPr>
        <p:spPr>
          <a:xfrm>
            <a:off x="381000" y="4191000"/>
            <a:ext cx="2438400" cy="1905000"/>
          </a:xfrm>
          <a:prstGeom prst="rect">
            <a:avLst/>
          </a:prstGeom>
          <a:solidFill>
            <a:srgbClr val="E9910C"/>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200" b="1">
                <a:solidFill>
                  <a:schemeClr val="lt1"/>
                </a:solidFill>
                <a:latin typeface="Calibri"/>
                <a:ea typeface="Calibri"/>
                <a:cs typeface="Calibri"/>
                <a:sym typeface="Calibri"/>
              </a:rPr>
              <a:t>2</a:t>
            </a:r>
            <a:endParaRPr/>
          </a:p>
          <a:p>
            <a:pPr marL="0" marR="0" lvl="0" indent="0" algn="ctr" rtl="0">
              <a:spcBef>
                <a:spcPts val="0"/>
              </a:spcBef>
              <a:spcAft>
                <a:spcPts val="0"/>
              </a:spcAft>
              <a:buNone/>
            </a:pPr>
            <a:endParaRPr sz="1800" b="1">
              <a:solidFill>
                <a:schemeClr val="lt1"/>
              </a:solidFill>
              <a:latin typeface="Calibri"/>
              <a:ea typeface="Calibri"/>
              <a:cs typeface="Calibri"/>
              <a:sym typeface="Calibri"/>
            </a:endParaRPr>
          </a:p>
          <a:p>
            <a:pPr marL="0" marR="0" lvl="0" indent="0" algn="ctr" rtl="0">
              <a:spcBef>
                <a:spcPts val="0"/>
              </a:spcBef>
              <a:spcAft>
                <a:spcPts val="0"/>
              </a:spcAft>
              <a:buNone/>
            </a:pPr>
            <a:r>
              <a:rPr lang="en-US" sz="1800" b="1">
                <a:solidFill>
                  <a:schemeClr val="lt1"/>
                </a:solidFill>
                <a:latin typeface="Calibri"/>
                <a:ea typeface="Calibri"/>
                <a:cs typeface="Calibri"/>
                <a:sym typeface="Calibri"/>
              </a:rPr>
              <a:t>Routines/Antecedents:</a:t>
            </a:r>
            <a:endParaRPr/>
          </a:p>
          <a:p>
            <a:pPr marL="0" marR="0" lvl="0" indent="0" algn="ctr" rtl="0">
              <a:spcBef>
                <a:spcPts val="0"/>
              </a:spcBef>
              <a:spcAft>
                <a:spcPts val="0"/>
              </a:spcAft>
              <a:buNone/>
            </a:pPr>
            <a:endParaRPr sz="1800" b="1">
              <a:solidFill>
                <a:schemeClr val="lt1"/>
              </a:solidFill>
              <a:latin typeface="Calibri"/>
              <a:ea typeface="Calibri"/>
              <a:cs typeface="Calibri"/>
              <a:sym typeface="Calibri"/>
            </a:endParaRPr>
          </a:p>
          <a:p>
            <a:pPr marL="0" marR="0" lvl="0" indent="0" algn="l" rtl="0">
              <a:spcBef>
                <a:spcPts val="0"/>
              </a:spcBef>
              <a:spcAft>
                <a:spcPts val="0"/>
              </a:spcAft>
              <a:buNone/>
            </a:pPr>
            <a:r>
              <a:rPr lang="en-US" sz="1800" b="1">
                <a:solidFill>
                  <a:schemeClr val="lt1"/>
                </a:solidFill>
                <a:latin typeface="Calibri"/>
                <a:ea typeface="Calibri"/>
                <a:cs typeface="Calibri"/>
                <a:sym typeface="Calibri"/>
              </a:rPr>
              <a:t>When _____happens…. </a:t>
            </a:r>
            <a:endParaRPr/>
          </a:p>
        </p:txBody>
      </p:sp>
      <p:sp>
        <p:nvSpPr>
          <p:cNvPr id="479" name="Google Shape;479;p51"/>
          <p:cNvSpPr/>
          <p:nvPr/>
        </p:nvSpPr>
        <p:spPr>
          <a:xfrm>
            <a:off x="3200400" y="4191000"/>
            <a:ext cx="2743200" cy="1905000"/>
          </a:xfrm>
          <a:prstGeom prst="rect">
            <a:avLst/>
          </a:prstGeom>
          <a:solidFill>
            <a:srgbClr val="006301"/>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200" b="1">
                <a:solidFill>
                  <a:srgbClr val="FFFFFF"/>
                </a:solidFill>
                <a:latin typeface="Calibri"/>
                <a:ea typeface="Calibri"/>
                <a:cs typeface="Calibri"/>
                <a:sym typeface="Calibri"/>
              </a:rPr>
              <a:t>1  </a:t>
            </a:r>
            <a:endParaRPr/>
          </a:p>
          <a:p>
            <a:pPr marL="0" marR="0" lvl="0" indent="0" algn="ctr" rtl="0">
              <a:spcBef>
                <a:spcPts val="0"/>
              </a:spcBef>
              <a:spcAft>
                <a:spcPts val="0"/>
              </a:spcAft>
              <a:buNone/>
            </a:pPr>
            <a:endParaRPr sz="1800" b="1">
              <a:solidFill>
                <a:srgbClr val="FFFFFF"/>
              </a:solidFill>
              <a:latin typeface="Calibri"/>
              <a:ea typeface="Calibri"/>
              <a:cs typeface="Calibri"/>
              <a:sym typeface="Calibri"/>
            </a:endParaRPr>
          </a:p>
          <a:p>
            <a:pPr marL="0" marR="0" lvl="0" indent="0" algn="ctr" rtl="0">
              <a:spcBef>
                <a:spcPts val="0"/>
              </a:spcBef>
              <a:spcAft>
                <a:spcPts val="0"/>
              </a:spcAft>
              <a:buNone/>
            </a:pPr>
            <a:r>
              <a:rPr lang="en-US" sz="1800" b="1">
                <a:solidFill>
                  <a:srgbClr val="FFFFFF"/>
                </a:solidFill>
                <a:latin typeface="Calibri"/>
                <a:ea typeface="Calibri"/>
                <a:cs typeface="Calibri"/>
                <a:sym typeface="Calibri"/>
              </a:rPr>
              <a:t>Behavior:</a:t>
            </a:r>
            <a:endParaRPr/>
          </a:p>
          <a:p>
            <a:pPr marL="0" marR="0" lvl="0" indent="0" algn="ctr" rtl="0">
              <a:spcBef>
                <a:spcPts val="0"/>
              </a:spcBef>
              <a:spcAft>
                <a:spcPts val="0"/>
              </a:spcAft>
              <a:buNone/>
            </a:pPr>
            <a:endParaRPr sz="1800" b="1">
              <a:solidFill>
                <a:srgbClr val="FFFFFF"/>
              </a:solidFill>
              <a:latin typeface="Calibri"/>
              <a:ea typeface="Calibri"/>
              <a:cs typeface="Calibri"/>
              <a:sym typeface="Calibri"/>
            </a:endParaRPr>
          </a:p>
          <a:p>
            <a:pPr marL="0" marR="0" lvl="0" indent="0" algn="ctr" rtl="0">
              <a:spcBef>
                <a:spcPts val="0"/>
              </a:spcBef>
              <a:spcAft>
                <a:spcPts val="0"/>
              </a:spcAft>
              <a:buNone/>
            </a:pPr>
            <a:r>
              <a:rPr lang="en-US" sz="1800" b="1">
                <a:solidFill>
                  <a:srgbClr val="FFFFFF"/>
                </a:solidFill>
                <a:latin typeface="Calibri"/>
                <a:ea typeface="Calibri"/>
                <a:cs typeface="Calibri"/>
                <a:sym typeface="Calibri"/>
              </a:rPr>
              <a:t>the student does (what)__</a:t>
            </a:r>
            <a:endParaRPr/>
          </a:p>
        </p:txBody>
      </p:sp>
      <p:sp>
        <p:nvSpPr>
          <p:cNvPr id="480" name="Google Shape;480;p51"/>
          <p:cNvSpPr/>
          <p:nvPr/>
        </p:nvSpPr>
        <p:spPr>
          <a:xfrm>
            <a:off x="6248400" y="4191000"/>
            <a:ext cx="2590800" cy="1905000"/>
          </a:xfrm>
          <a:prstGeom prst="rect">
            <a:avLst/>
          </a:prstGeom>
          <a:solidFill>
            <a:srgbClr val="B60202"/>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a:p>
            <a:pPr marL="0" marR="0" lvl="0" indent="0" algn="ctr" rtl="0">
              <a:spcBef>
                <a:spcPts val="0"/>
              </a:spcBef>
              <a:spcAft>
                <a:spcPts val="0"/>
              </a:spcAft>
              <a:buNone/>
            </a:pPr>
            <a:r>
              <a:rPr lang="en-US" sz="3200" b="1">
                <a:solidFill>
                  <a:srgbClr val="FFFFFF"/>
                </a:solidFill>
                <a:latin typeface="Calibri"/>
                <a:ea typeface="Calibri"/>
                <a:cs typeface="Calibri"/>
                <a:sym typeface="Calibri"/>
              </a:rPr>
              <a:t>3</a:t>
            </a:r>
            <a:endParaRPr/>
          </a:p>
          <a:p>
            <a:pPr marL="0" marR="0" lvl="0" indent="0" algn="ctr" rtl="0">
              <a:spcBef>
                <a:spcPts val="0"/>
              </a:spcBef>
              <a:spcAft>
                <a:spcPts val="0"/>
              </a:spcAft>
              <a:buNone/>
            </a:pPr>
            <a:endParaRPr sz="1800" b="1">
              <a:solidFill>
                <a:srgbClr val="FFFFFF"/>
              </a:solidFill>
              <a:latin typeface="Calibri"/>
              <a:ea typeface="Calibri"/>
              <a:cs typeface="Calibri"/>
              <a:sym typeface="Calibri"/>
            </a:endParaRPr>
          </a:p>
          <a:p>
            <a:pPr marL="0" marR="0" lvl="0" indent="0" algn="ctr" rtl="0">
              <a:spcBef>
                <a:spcPts val="0"/>
              </a:spcBef>
              <a:spcAft>
                <a:spcPts val="0"/>
              </a:spcAft>
              <a:buNone/>
            </a:pPr>
            <a:r>
              <a:rPr lang="en-US" sz="1800" b="1">
                <a:solidFill>
                  <a:srgbClr val="FFFFFF"/>
                </a:solidFill>
                <a:latin typeface="Calibri"/>
                <a:ea typeface="Calibri"/>
                <a:cs typeface="Calibri"/>
                <a:sym typeface="Calibri"/>
              </a:rPr>
              <a:t>Consequence/Outcome</a:t>
            </a:r>
            <a:endParaRPr/>
          </a:p>
          <a:p>
            <a:pPr marL="0" marR="0" lvl="0" indent="0" algn="ctr" rtl="0">
              <a:spcBef>
                <a:spcPts val="0"/>
              </a:spcBef>
              <a:spcAft>
                <a:spcPts val="0"/>
              </a:spcAft>
              <a:buNone/>
            </a:pPr>
            <a:endParaRPr sz="1800" b="1">
              <a:solidFill>
                <a:srgbClr val="FFFFFF"/>
              </a:solidFill>
              <a:latin typeface="Calibri"/>
              <a:ea typeface="Calibri"/>
              <a:cs typeface="Calibri"/>
              <a:sym typeface="Calibri"/>
            </a:endParaRPr>
          </a:p>
          <a:p>
            <a:pPr marL="0" marR="0" lvl="0" indent="0" algn="ctr" rtl="0">
              <a:spcBef>
                <a:spcPts val="0"/>
              </a:spcBef>
              <a:spcAft>
                <a:spcPts val="0"/>
              </a:spcAft>
              <a:buNone/>
            </a:pPr>
            <a:r>
              <a:rPr lang="en-US" sz="1800" b="1">
                <a:solidFill>
                  <a:srgbClr val="FFFFFF"/>
                </a:solidFill>
                <a:latin typeface="Calibri"/>
                <a:ea typeface="Calibri"/>
                <a:cs typeface="Calibri"/>
                <a:sym typeface="Calibri"/>
              </a:rPr>
              <a:t>..and as a result ______ </a:t>
            </a:r>
            <a:endParaRPr/>
          </a:p>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481" name="Google Shape;481;p51"/>
          <p:cNvSpPr/>
          <p:nvPr/>
        </p:nvSpPr>
        <p:spPr>
          <a:xfrm>
            <a:off x="2743200" y="4978400"/>
            <a:ext cx="457200" cy="355600"/>
          </a:xfrm>
          <a:prstGeom prst="rightArrow">
            <a:avLst>
              <a:gd name="adj1" fmla="val 50000"/>
              <a:gd name="adj2" fmla="val 50000"/>
            </a:avLst>
          </a:prstGeom>
          <a:solidFill>
            <a:srgbClr val="008000"/>
          </a:solidFill>
          <a:ln w="25400" cap="flat" cmpd="sng">
            <a:solidFill>
              <a:srgbClr val="FFD95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482" name="Google Shape;482;p51"/>
          <p:cNvSpPr/>
          <p:nvPr/>
        </p:nvSpPr>
        <p:spPr>
          <a:xfrm>
            <a:off x="5943600" y="5092700"/>
            <a:ext cx="457200" cy="241300"/>
          </a:xfrm>
          <a:prstGeom prst="rightArrow">
            <a:avLst>
              <a:gd name="adj1" fmla="val 50000"/>
              <a:gd name="adj2" fmla="val 50000"/>
            </a:avLst>
          </a:prstGeom>
          <a:solidFill>
            <a:srgbClr val="008000"/>
          </a:solidFill>
          <a:ln w="25400" cap="flat" cmpd="sng">
            <a:solidFill>
              <a:srgbClr val="FFD95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483" name="Google Shape;483;p51"/>
          <p:cNvSpPr/>
          <p:nvPr/>
        </p:nvSpPr>
        <p:spPr>
          <a:xfrm>
            <a:off x="7200900" y="3035300"/>
            <a:ext cx="685800" cy="990600"/>
          </a:xfrm>
          <a:prstGeom prst="downArrow">
            <a:avLst>
              <a:gd name="adj1" fmla="val 50000"/>
              <a:gd name="adj2" fmla="val 50000"/>
            </a:avLst>
          </a:prstGeom>
          <a:solidFill>
            <a:srgbClr val="40BC56"/>
          </a:solidFill>
          <a:ln w="25400" cap="flat" cmpd="sng">
            <a:solidFill>
              <a:srgbClr val="6B766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484" name="Google Shape;484;p5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39</a:t>
            </a:fld>
            <a:endParaRPr sz="1200">
              <a:solidFill>
                <a:srgbClr val="8D8D8F"/>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7"/>
          <p:cNvSpPr txBox="1">
            <a:spLocks noGrp="1"/>
          </p:cNvSpPr>
          <p:nvPr>
            <p:ph type="title"/>
          </p:nvPr>
        </p:nvSpPr>
        <p:spPr>
          <a:xfrm>
            <a:off x="457200" y="274638"/>
            <a:ext cx="8229600" cy="8096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t>Materials</a:t>
            </a:r>
            <a:endParaRPr/>
          </a:p>
        </p:txBody>
      </p:sp>
      <p:sp>
        <p:nvSpPr>
          <p:cNvPr id="130" name="Google Shape;130;p17"/>
          <p:cNvSpPr txBox="1">
            <a:spLocks noGrp="1"/>
          </p:cNvSpPr>
          <p:nvPr>
            <p:ph type="body" idx="1"/>
          </p:nvPr>
        </p:nvSpPr>
        <p:spPr>
          <a:xfrm>
            <a:off x="457200" y="1287463"/>
            <a:ext cx="8229600" cy="50244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3200"/>
              <a:buFont typeface="Arial"/>
              <a:buNone/>
            </a:pPr>
            <a:r>
              <a:rPr lang="en-US" b="1" dirty="0"/>
              <a:t>Functional Behavior Support Plan (F-BSP) Protocol</a:t>
            </a:r>
            <a:endParaRPr dirty="0"/>
          </a:p>
          <a:p>
            <a:pPr marL="0" lvl="0" indent="0" algn="l" rtl="0">
              <a:spcBef>
                <a:spcPts val="320"/>
              </a:spcBef>
              <a:spcAft>
                <a:spcPts val="0"/>
              </a:spcAft>
              <a:buClr>
                <a:schemeClr val="dk1"/>
              </a:buClr>
              <a:buSzPts val="1600"/>
              <a:buFont typeface="Arial"/>
              <a:buNone/>
            </a:pPr>
            <a:endParaRPr sz="1600" dirty="0"/>
          </a:p>
          <a:p>
            <a:pPr marL="0" lvl="0" indent="-203200" algn="l" rtl="0">
              <a:spcBef>
                <a:spcPts val="640"/>
              </a:spcBef>
              <a:spcAft>
                <a:spcPts val="0"/>
              </a:spcAft>
              <a:buClr>
                <a:schemeClr val="dk1"/>
              </a:buClr>
              <a:buSzPts val="3200"/>
              <a:buChar char="•"/>
            </a:pPr>
            <a:r>
              <a:rPr lang="en-US" dirty="0"/>
              <a:t>Interview tool for collecting information about problem behaviors</a:t>
            </a:r>
            <a:endParaRPr dirty="0"/>
          </a:p>
          <a:p>
            <a:pPr marL="0" lvl="0" indent="-203200" algn="l" rtl="0">
              <a:spcBef>
                <a:spcPts val="640"/>
              </a:spcBef>
              <a:spcAft>
                <a:spcPts val="0"/>
              </a:spcAft>
              <a:buClr>
                <a:schemeClr val="dk1"/>
              </a:buClr>
              <a:buSzPts val="3200"/>
              <a:buChar char="•"/>
            </a:pPr>
            <a:r>
              <a:rPr lang="en-US" dirty="0"/>
              <a:t>Focuses on stakeholder input (student, staff, parents)</a:t>
            </a:r>
            <a:endParaRPr dirty="0"/>
          </a:p>
          <a:p>
            <a:pPr marL="0" lvl="0" indent="-203200" algn="l" rtl="0">
              <a:spcBef>
                <a:spcPts val="640"/>
              </a:spcBef>
              <a:spcAft>
                <a:spcPts val="0"/>
              </a:spcAft>
              <a:buClr>
                <a:schemeClr val="dk1"/>
              </a:buClr>
              <a:buSzPts val="3200"/>
              <a:buChar char="•"/>
            </a:pPr>
            <a:r>
              <a:rPr lang="en-US" dirty="0"/>
              <a:t>Template for creating a competing behavior pathway and behavior support plan</a:t>
            </a:r>
            <a:endParaRPr dirty="0"/>
          </a:p>
        </p:txBody>
      </p:sp>
      <p:sp>
        <p:nvSpPr>
          <p:cNvPr id="131" name="Google Shape;131;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4</a:t>
            </a:fld>
            <a:endParaRPr sz="1200">
              <a:solidFill>
                <a:srgbClr val="8D8D8F"/>
              </a:solidFill>
              <a:latin typeface="Calibri"/>
              <a:ea typeface="Calibri"/>
              <a:cs typeface="Calibri"/>
              <a:sym typeface="Calibri"/>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88"/>
        <p:cNvGrpSpPr/>
        <p:nvPr/>
      </p:nvGrpSpPr>
      <p:grpSpPr>
        <a:xfrm>
          <a:off x="0" y="0"/>
          <a:ext cx="0" cy="0"/>
          <a:chOff x="0" y="0"/>
          <a:chExt cx="0" cy="0"/>
        </a:xfrm>
      </p:grpSpPr>
      <p:sp>
        <p:nvSpPr>
          <p:cNvPr id="489" name="Google Shape;489;p52"/>
          <p:cNvSpPr txBox="1">
            <a:spLocks noGrp="1"/>
          </p:cNvSpPr>
          <p:nvPr>
            <p:ph type="title"/>
          </p:nvPr>
        </p:nvSpPr>
        <p:spPr>
          <a:xfrm>
            <a:off x="457200" y="304800"/>
            <a:ext cx="8229600" cy="1782763"/>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600" b="1">
                <a:solidFill>
                  <a:srgbClr val="B60202"/>
                </a:solidFill>
              </a:rPr>
              <a:t>Consequence</a:t>
            </a:r>
            <a:r>
              <a:rPr lang="en-US" sz="3600" b="1"/>
              <a:t>: Determine What Happens     Right After the Behavior</a:t>
            </a:r>
            <a:br>
              <a:rPr lang="en-US" sz="3600" b="1"/>
            </a:br>
            <a:endParaRPr sz="3600" b="1"/>
          </a:p>
        </p:txBody>
      </p:sp>
      <p:sp>
        <p:nvSpPr>
          <p:cNvPr id="490" name="Google Shape;490;p52"/>
          <p:cNvSpPr txBox="1">
            <a:spLocks noGrp="1"/>
          </p:cNvSpPr>
          <p:nvPr>
            <p:ph type="body" idx="1"/>
          </p:nvPr>
        </p:nvSpPr>
        <p:spPr>
          <a:xfrm>
            <a:off x="533400" y="1651000"/>
            <a:ext cx="8229600" cy="49657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400"/>
              <a:buFont typeface="Arial"/>
              <a:buNone/>
            </a:pPr>
            <a:endParaRPr sz="2400" dirty="0"/>
          </a:p>
          <a:p>
            <a:pPr marL="342900" lvl="0" indent="-342900" algn="l" rtl="0">
              <a:lnSpc>
                <a:spcPct val="90000"/>
              </a:lnSpc>
              <a:spcBef>
                <a:spcPts val="560"/>
              </a:spcBef>
              <a:spcAft>
                <a:spcPts val="0"/>
              </a:spcAft>
              <a:buClr>
                <a:schemeClr val="dk1"/>
              </a:buClr>
              <a:buSzPts val="2800"/>
              <a:buFont typeface="Arial"/>
              <a:buNone/>
            </a:pPr>
            <a:r>
              <a:rPr lang="en-US" sz="2800" dirty="0"/>
              <a:t>It may help to think: “and as a result, _____________”</a:t>
            </a:r>
            <a:endParaRPr dirty="0"/>
          </a:p>
          <a:p>
            <a:pPr marL="742950" lvl="1" indent="-285750" algn="l" rtl="0">
              <a:lnSpc>
                <a:spcPct val="90000"/>
              </a:lnSpc>
              <a:spcBef>
                <a:spcPts val="360"/>
              </a:spcBef>
              <a:spcAft>
                <a:spcPts val="0"/>
              </a:spcAft>
              <a:buClr>
                <a:schemeClr val="dk1"/>
              </a:buClr>
              <a:buSzPts val="1800"/>
              <a:buFont typeface="Arial"/>
              <a:buNone/>
            </a:pPr>
            <a:endParaRPr sz="1800" dirty="0"/>
          </a:p>
          <a:p>
            <a:pPr marL="342900" lvl="0" indent="-342900" algn="l" rtl="0">
              <a:lnSpc>
                <a:spcPct val="90000"/>
              </a:lnSpc>
              <a:spcBef>
                <a:spcPts val="560"/>
              </a:spcBef>
              <a:spcAft>
                <a:spcPts val="0"/>
              </a:spcAft>
              <a:buClr>
                <a:schemeClr val="dk1"/>
              </a:buClr>
              <a:buSzPts val="2800"/>
              <a:buFont typeface="Arial"/>
              <a:buNone/>
            </a:pPr>
            <a:r>
              <a:rPr lang="en-US" sz="2800" u="sng" dirty="0"/>
              <a:t>Example (</a:t>
            </a:r>
            <a:r>
              <a:rPr lang="en-US" sz="2800" u="sng" dirty="0" err="1"/>
              <a:t>Antecedent</a:t>
            </a:r>
            <a:r>
              <a:rPr lang="en-US" sz="2800" u="sng" dirty="0" err="1">
                <a:sym typeface="Wingdings" panose="05000000000000000000" pitchFamily="2" charset="2"/>
              </a:rPr>
              <a:t></a:t>
            </a:r>
            <a:r>
              <a:rPr lang="en-US" sz="2800" u="sng" dirty="0" err="1"/>
              <a:t>Behavior</a:t>
            </a:r>
            <a:r>
              <a:rPr lang="en-US" sz="2800" u="sng" dirty="0" err="1">
                <a:sym typeface="Wingdings" panose="05000000000000000000" pitchFamily="2" charset="2"/>
              </a:rPr>
              <a:t></a:t>
            </a:r>
            <a:r>
              <a:rPr lang="en-US" sz="2800" u="sng" dirty="0" err="1"/>
              <a:t>Consequence</a:t>
            </a:r>
            <a:r>
              <a:rPr lang="en-US" sz="2800" u="sng" dirty="0"/>
              <a:t>)</a:t>
            </a:r>
            <a:endParaRPr sz="2800" dirty="0"/>
          </a:p>
          <a:p>
            <a:pPr marL="742950" lvl="1" indent="-285750" algn="l" rtl="0">
              <a:lnSpc>
                <a:spcPct val="90000"/>
              </a:lnSpc>
              <a:spcBef>
                <a:spcPts val="480"/>
              </a:spcBef>
              <a:spcAft>
                <a:spcPts val="0"/>
              </a:spcAft>
              <a:buClr>
                <a:schemeClr val="dk1"/>
              </a:buClr>
              <a:buSzPts val="2400"/>
              <a:buChar char="–"/>
            </a:pPr>
            <a:r>
              <a:rPr lang="en-US" sz="2400" dirty="0"/>
              <a:t>During recess, when peers tease him, Ben hits his peers and they leave him alone.</a:t>
            </a:r>
            <a:endParaRPr dirty="0"/>
          </a:p>
          <a:p>
            <a:pPr marL="742950" lvl="1" indent="-285750" algn="l" rtl="0">
              <a:lnSpc>
                <a:spcPct val="90000"/>
              </a:lnSpc>
              <a:spcBef>
                <a:spcPts val="200"/>
              </a:spcBef>
              <a:spcAft>
                <a:spcPts val="0"/>
              </a:spcAft>
              <a:buClr>
                <a:schemeClr val="dk1"/>
              </a:buClr>
              <a:buSzPts val="1000"/>
              <a:buFont typeface="Arial"/>
              <a:buNone/>
            </a:pPr>
            <a:endParaRPr sz="1000" dirty="0"/>
          </a:p>
          <a:p>
            <a:pPr marL="742950" lvl="1" indent="-285750" algn="l" rtl="0">
              <a:lnSpc>
                <a:spcPct val="90000"/>
              </a:lnSpc>
              <a:spcBef>
                <a:spcPts val="480"/>
              </a:spcBef>
              <a:spcAft>
                <a:spcPts val="0"/>
              </a:spcAft>
              <a:buClr>
                <a:schemeClr val="dk1"/>
              </a:buClr>
              <a:buSzPts val="2400"/>
              <a:buChar char="–"/>
            </a:pPr>
            <a:r>
              <a:rPr lang="en-US" sz="2400" dirty="0"/>
              <a:t>During reading, when asked to read aloud, Tracy tells jokes, the other students laugh, and she is sent to the office (missing the assignment)</a:t>
            </a:r>
            <a:endParaRPr dirty="0"/>
          </a:p>
          <a:p>
            <a:pPr marL="742950" lvl="1" indent="-285750" algn="l" rtl="0">
              <a:lnSpc>
                <a:spcPct val="90000"/>
              </a:lnSpc>
              <a:spcBef>
                <a:spcPts val="200"/>
              </a:spcBef>
              <a:spcAft>
                <a:spcPts val="0"/>
              </a:spcAft>
              <a:buClr>
                <a:schemeClr val="dk1"/>
              </a:buClr>
              <a:buSzPts val="1000"/>
              <a:buFont typeface="Arial"/>
              <a:buNone/>
            </a:pPr>
            <a:endParaRPr sz="1000" dirty="0"/>
          </a:p>
          <a:p>
            <a:pPr marL="742950" lvl="1" indent="-285750" algn="l" rtl="0">
              <a:lnSpc>
                <a:spcPct val="90000"/>
              </a:lnSpc>
              <a:spcBef>
                <a:spcPts val="480"/>
              </a:spcBef>
              <a:spcAft>
                <a:spcPts val="0"/>
              </a:spcAft>
              <a:buClr>
                <a:schemeClr val="dk1"/>
              </a:buClr>
              <a:buSzPts val="2400"/>
              <a:buChar char="–"/>
            </a:pPr>
            <a:r>
              <a:rPr lang="en-US" sz="2400" dirty="0"/>
              <a:t>During circle time, when praised, Jessie starts crying, the teacher stops circle time, and comforts her</a:t>
            </a:r>
            <a:endParaRPr dirty="0"/>
          </a:p>
          <a:p>
            <a:pPr marL="342900" lvl="0" indent="-342900" algn="l" rtl="0">
              <a:spcBef>
                <a:spcPts val="480"/>
              </a:spcBef>
              <a:spcAft>
                <a:spcPts val="0"/>
              </a:spcAft>
              <a:buClr>
                <a:schemeClr val="dk1"/>
              </a:buClr>
              <a:buSzPts val="2400"/>
              <a:buFont typeface="Arial"/>
              <a:buNone/>
            </a:pPr>
            <a:endParaRPr sz="2400" dirty="0"/>
          </a:p>
        </p:txBody>
      </p:sp>
      <p:sp>
        <p:nvSpPr>
          <p:cNvPr id="491" name="Google Shape;491;p5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40</a:t>
            </a:fld>
            <a:endParaRPr sz="1200">
              <a:solidFill>
                <a:srgbClr val="8D8D8F"/>
              </a:solidFill>
              <a:latin typeface="Calibri"/>
              <a:ea typeface="Calibri"/>
              <a:cs typeface="Calibri"/>
              <a:sym typeface="Calibri"/>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5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solidFill>
                  <a:srgbClr val="B60202"/>
                </a:solidFill>
              </a:rPr>
              <a:t>ACTIVITY 4:</a:t>
            </a:r>
            <a:endParaRPr/>
          </a:p>
        </p:txBody>
      </p:sp>
      <p:sp>
        <p:nvSpPr>
          <p:cNvPr id="498" name="Google Shape;498;p53"/>
          <p:cNvSpPr txBox="1">
            <a:spLocks noGrp="1"/>
          </p:cNvSpPr>
          <p:nvPr>
            <p:ph type="body" idx="1"/>
          </p:nvPr>
        </p:nvSpPr>
        <p:spPr>
          <a:xfrm>
            <a:off x="457200" y="1846263"/>
            <a:ext cx="8229600" cy="4448175"/>
          </a:xfrm>
          <a:prstGeom prst="rect">
            <a:avLst/>
          </a:prstGeom>
          <a:noFill/>
          <a:ln>
            <a:noFill/>
          </a:ln>
        </p:spPr>
        <p:txBody>
          <a:bodyPr spcFirstLastPara="1" wrap="square" lIns="91425" tIns="45700" rIns="91425" bIns="45700" anchor="t" anchorCtr="0">
            <a:noAutofit/>
          </a:bodyPr>
          <a:lstStyle/>
          <a:p>
            <a:pPr marL="514350" lvl="0" indent="-514350" algn="l" rtl="0">
              <a:spcBef>
                <a:spcPts val="0"/>
              </a:spcBef>
              <a:spcAft>
                <a:spcPts val="0"/>
              </a:spcAft>
              <a:buClr>
                <a:srgbClr val="292934"/>
              </a:buClr>
              <a:buSzPts val="3200"/>
              <a:buFont typeface="Arial"/>
              <a:buAutoNum type="alphaUcParenR"/>
            </a:pPr>
            <a:r>
              <a:rPr lang="en-US">
                <a:solidFill>
                  <a:srgbClr val="292934"/>
                </a:solidFill>
              </a:rPr>
              <a:t>Using your workbook, identify the behavior, routine, antecedent, and </a:t>
            </a:r>
            <a:r>
              <a:rPr lang="en-US" b="1">
                <a:solidFill>
                  <a:srgbClr val="292934"/>
                </a:solidFill>
              </a:rPr>
              <a:t>consequence</a:t>
            </a:r>
            <a:r>
              <a:rPr lang="en-US">
                <a:solidFill>
                  <a:srgbClr val="292934"/>
                </a:solidFill>
              </a:rPr>
              <a:t> in the scenario #1 and scenario #2</a:t>
            </a:r>
            <a:endParaRPr/>
          </a:p>
          <a:p>
            <a:pPr marL="514350" lvl="0" indent="-514350" algn="l" rtl="0">
              <a:spcBef>
                <a:spcPts val="640"/>
              </a:spcBef>
              <a:spcAft>
                <a:spcPts val="0"/>
              </a:spcAft>
              <a:buClr>
                <a:srgbClr val="292934"/>
              </a:buClr>
              <a:buSzPts val="3200"/>
              <a:buFont typeface="Arial"/>
              <a:buAutoNum type="alphaUcParenR"/>
            </a:pPr>
            <a:r>
              <a:rPr lang="en-US">
                <a:solidFill>
                  <a:srgbClr val="292934"/>
                </a:solidFill>
              </a:rPr>
              <a:t>Using your workbook, Identify the ABC’s of your student’s behavior. </a:t>
            </a:r>
            <a:r>
              <a:rPr lang="en-US"/>
              <a:t>Also, review</a:t>
            </a:r>
            <a:r>
              <a:rPr lang="en-US" i="1"/>
              <a:t> </a:t>
            </a:r>
            <a:r>
              <a:rPr lang="en-US" b="1" i="1"/>
              <a:t>FBSP-Protocol, Step 1: Description of Antecedent and Consequences</a:t>
            </a:r>
            <a:r>
              <a:rPr lang="en-US" b="1"/>
              <a:t> </a:t>
            </a:r>
            <a:endParaRPr b="1">
              <a:solidFill>
                <a:srgbClr val="292934"/>
              </a:solidFill>
            </a:endParaRPr>
          </a:p>
        </p:txBody>
      </p:sp>
      <p:sp>
        <p:nvSpPr>
          <p:cNvPr id="499" name="Google Shape;499;p5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41</a:t>
            </a:fld>
            <a:endParaRPr sz="1200">
              <a:solidFill>
                <a:srgbClr val="8D8D8F"/>
              </a:solidFill>
              <a:latin typeface="Calibri"/>
              <a:ea typeface="Calibri"/>
              <a:cs typeface="Calibri"/>
              <a:sym typeface="Calibri"/>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itle 1">
            <a:extLst>
              <a:ext uri="{FF2B5EF4-FFF2-40B4-BE49-F238E27FC236}">
                <a16:creationId xmlns:a16="http://schemas.microsoft.com/office/drawing/2014/main" id="{D9D8E911-2B60-4CAB-A770-F88C67BE67AC}"/>
              </a:ext>
            </a:extLst>
          </p:cNvPr>
          <p:cNvSpPr>
            <a:spLocks noGrp="1"/>
          </p:cNvSpPr>
          <p:nvPr>
            <p:ph type="title"/>
          </p:nvPr>
        </p:nvSpPr>
        <p:spPr>
          <a:xfrm>
            <a:off x="457200" y="304800"/>
            <a:ext cx="8229600" cy="1143000"/>
          </a:xfrm>
        </p:spPr>
        <p:txBody>
          <a:bodyPr/>
          <a:lstStyle/>
          <a:p>
            <a:pPr eaLnBrk="1" hangingPunct="1"/>
            <a:r>
              <a:rPr lang="en-US" altLang="en-US" b="1"/>
              <a:t>Scenario #1 </a:t>
            </a:r>
          </a:p>
        </p:txBody>
      </p:sp>
      <p:sp>
        <p:nvSpPr>
          <p:cNvPr id="37891" name="Content Placeholder 2">
            <a:extLst>
              <a:ext uri="{FF2B5EF4-FFF2-40B4-BE49-F238E27FC236}">
                <a16:creationId xmlns:a16="http://schemas.microsoft.com/office/drawing/2014/main" id="{3F74EB67-17CF-4641-9CB3-B0CBA8439AB9}"/>
              </a:ext>
            </a:extLst>
          </p:cNvPr>
          <p:cNvSpPr>
            <a:spLocks noGrp="1"/>
          </p:cNvSpPr>
          <p:nvPr>
            <p:ph idx="1"/>
          </p:nvPr>
        </p:nvSpPr>
        <p:spPr>
          <a:xfrm>
            <a:off x="609600" y="1524000"/>
            <a:ext cx="8305800" cy="4495800"/>
          </a:xfrm>
        </p:spPr>
        <p:txBody>
          <a:bodyPr/>
          <a:lstStyle/>
          <a:p>
            <a:pPr eaLnBrk="1" hangingPunct="1">
              <a:buFont typeface="Arial" panose="020B0604020202020204" pitchFamily="34" charset="0"/>
              <a:buNone/>
            </a:pPr>
            <a:r>
              <a:rPr lang="en-US" altLang="en-US"/>
              <a:t>Joe throws his pencil and rips his paper during math whenever he is given double-digit math problems. This results in him getting sent to the office. </a:t>
            </a:r>
          </a:p>
          <a:p>
            <a:pPr eaLnBrk="1" hangingPunct="1">
              <a:buFont typeface="Arial" panose="020B0604020202020204" pitchFamily="34" charset="0"/>
              <a:buNone/>
            </a:pPr>
            <a:r>
              <a:rPr lang="en-US" altLang="en-US"/>
              <a:t>Routine: </a:t>
            </a:r>
            <a:r>
              <a:rPr lang="ja-JP" altLang="en-US"/>
              <a:t>“</a:t>
            </a:r>
            <a:r>
              <a:rPr lang="en-US" altLang="ja-JP"/>
              <a:t>During ________________</a:t>
            </a:r>
            <a:r>
              <a:rPr lang="ja-JP" altLang="en-US"/>
              <a:t>”</a:t>
            </a:r>
            <a:endParaRPr lang="en-US" altLang="ja-JP"/>
          </a:p>
          <a:p>
            <a:pPr eaLnBrk="1" hangingPunct="1">
              <a:buFont typeface="Arial" panose="020B0604020202020204" pitchFamily="34" charset="0"/>
              <a:buNone/>
            </a:pPr>
            <a:endParaRPr lang="en-US" altLang="en-US"/>
          </a:p>
          <a:p>
            <a:pPr eaLnBrk="1" hangingPunct="1">
              <a:buFont typeface="Arial" panose="020B0604020202020204" pitchFamily="34" charset="0"/>
              <a:buNone/>
            </a:pPr>
            <a:endParaRPr lang="en-US" altLang="en-US"/>
          </a:p>
        </p:txBody>
      </p:sp>
      <p:sp>
        <p:nvSpPr>
          <p:cNvPr id="6" name="Rectangle 5">
            <a:extLst>
              <a:ext uri="{FF2B5EF4-FFF2-40B4-BE49-F238E27FC236}">
                <a16:creationId xmlns:a16="http://schemas.microsoft.com/office/drawing/2014/main" id="{3C4F2980-7241-4001-BD1E-4C1EC3BF4D2D}"/>
              </a:ext>
            </a:extLst>
          </p:cNvPr>
          <p:cNvSpPr>
            <a:spLocks noChangeArrowheads="1"/>
          </p:cNvSpPr>
          <p:nvPr/>
        </p:nvSpPr>
        <p:spPr bwMode="auto">
          <a:xfrm>
            <a:off x="609600" y="4267200"/>
            <a:ext cx="2286000" cy="19812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292934"/>
                </a:solidFill>
              </a:rPr>
              <a:t>Antecedent/Trigger: </a:t>
            </a:r>
          </a:p>
          <a:p>
            <a:pPr algn="ctr" eaLnBrk="1" hangingPunct="1">
              <a:spcBef>
                <a:spcPct val="0"/>
              </a:spcBef>
              <a:buFontTx/>
              <a:buNone/>
            </a:pPr>
            <a:r>
              <a:rPr lang="en-US" altLang="en-US" sz="1800">
                <a:solidFill>
                  <a:srgbClr val="292934"/>
                </a:solidFill>
              </a:rPr>
              <a:t>When..</a:t>
            </a:r>
          </a:p>
        </p:txBody>
      </p:sp>
      <p:sp>
        <p:nvSpPr>
          <p:cNvPr id="8" name="Rectangle 7">
            <a:extLst>
              <a:ext uri="{FF2B5EF4-FFF2-40B4-BE49-F238E27FC236}">
                <a16:creationId xmlns:a16="http://schemas.microsoft.com/office/drawing/2014/main" id="{63BBFFCB-260A-4B01-BC45-DA948D60EADD}"/>
              </a:ext>
            </a:extLst>
          </p:cNvPr>
          <p:cNvSpPr>
            <a:spLocks noChangeArrowheads="1"/>
          </p:cNvSpPr>
          <p:nvPr/>
        </p:nvSpPr>
        <p:spPr bwMode="auto">
          <a:xfrm>
            <a:off x="3505200" y="4267200"/>
            <a:ext cx="2286000" cy="19050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292934"/>
                </a:solidFill>
              </a:rPr>
              <a:t>Behavior: </a:t>
            </a:r>
          </a:p>
          <a:p>
            <a:pPr algn="ctr" eaLnBrk="1" hangingPunct="1">
              <a:spcBef>
                <a:spcPct val="0"/>
              </a:spcBef>
              <a:buFontTx/>
              <a:buNone/>
            </a:pPr>
            <a:r>
              <a:rPr lang="en-US" altLang="en-US" sz="1800">
                <a:solidFill>
                  <a:srgbClr val="292934"/>
                </a:solidFill>
              </a:rPr>
              <a:t>Student does..</a:t>
            </a:r>
          </a:p>
        </p:txBody>
      </p:sp>
      <p:sp>
        <p:nvSpPr>
          <p:cNvPr id="9" name="Rectangle 8">
            <a:extLst>
              <a:ext uri="{FF2B5EF4-FFF2-40B4-BE49-F238E27FC236}">
                <a16:creationId xmlns:a16="http://schemas.microsoft.com/office/drawing/2014/main" id="{240BD16A-8FD2-491B-ABE0-5FDCD5A5A160}"/>
              </a:ext>
            </a:extLst>
          </p:cNvPr>
          <p:cNvSpPr>
            <a:spLocks noChangeArrowheads="1"/>
          </p:cNvSpPr>
          <p:nvPr/>
        </p:nvSpPr>
        <p:spPr bwMode="auto">
          <a:xfrm>
            <a:off x="6248400" y="4267200"/>
            <a:ext cx="2667000" cy="1905000"/>
          </a:xfrm>
          <a:prstGeom prst="rect">
            <a:avLst/>
          </a:prstGeom>
          <a:solidFill>
            <a:schemeClr val="bg1"/>
          </a:solidFill>
          <a:ln w="25400">
            <a:solidFill>
              <a:schemeClr val="tx1"/>
            </a:solidFill>
            <a:miter lim="800000"/>
            <a:headEnd/>
            <a:tailEnd/>
          </a:ln>
        </p:spPr>
        <p:txBody>
          <a:bodyPr anchorCtr="1"/>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solidFill>
                  <a:srgbClr val="000000"/>
                </a:solidFill>
              </a:rPr>
              <a:t>Consequence/Outcome: </a:t>
            </a:r>
          </a:p>
          <a:p>
            <a:pPr algn="ctr" eaLnBrk="1" hangingPunct="1">
              <a:spcBef>
                <a:spcPct val="0"/>
              </a:spcBef>
              <a:buFontTx/>
              <a:buNone/>
            </a:pPr>
            <a:r>
              <a:rPr lang="en-US" altLang="en-US" sz="1800">
                <a:solidFill>
                  <a:srgbClr val="000000"/>
                </a:solidFill>
              </a:rPr>
              <a:t>and as a result…</a:t>
            </a:r>
          </a:p>
        </p:txBody>
      </p:sp>
      <p:sp>
        <p:nvSpPr>
          <p:cNvPr id="10" name="Right Arrow 9">
            <a:extLst>
              <a:ext uri="{FF2B5EF4-FFF2-40B4-BE49-F238E27FC236}">
                <a16:creationId xmlns:a16="http://schemas.microsoft.com/office/drawing/2014/main" id="{41769C5F-1325-41E4-ADB3-90E379442DE3}"/>
              </a:ext>
            </a:extLst>
          </p:cNvPr>
          <p:cNvSpPr/>
          <p:nvPr/>
        </p:nvSpPr>
        <p:spPr>
          <a:xfrm>
            <a:off x="2895600" y="5029200"/>
            <a:ext cx="609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1" name="Right Arrow 10">
            <a:extLst>
              <a:ext uri="{FF2B5EF4-FFF2-40B4-BE49-F238E27FC236}">
                <a16:creationId xmlns:a16="http://schemas.microsoft.com/office/drawing/2014/main" id="{D73B8393-AB01-4D6A-8E86-3736919A910D}"/>
              </a:ext>
            </a:extLst>
          </p:cNvPr>
          <p:cNvSpPr/>
          <p:nvPr/>
        </p:nvSpPr>
        <p:spPr>
          <a:xfrm>
            <a:off x="5715000" y="5029200"/>
            <a:ext cx="609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endParaRPr lang="en-US" altLang="en-US">
              <a:solidFill>
                <a:srgbClr val="FFFFFF"/>
              </a:solidFill>
            </a:endParaRPr>
          </a:p>
        </p:txBody>
      </p:sp>
      <p:sp>
        <p:nvSpPr>
          <p:cNvPr id="12" name="TextBox 11">
            <a:extLst>
              <a:ext uri="{FF2B5EF4-FFF2-40B4-BE49-F238E27FC236}">
                <a16:creationId xmlns:a16="http://schemas.microsoft.com/office/drawing/2014/main" id="{8458C22C-2D75-452F-8A8B-C36CF5C1ABA7}"/>
              </a:ext>
            </a:extLst>
          </p:cNvPr>
          <p:cNvSpPr txBox="1">
            <a:spLocks noChangeArrowheads="1"/>
          </p:cNvSpPr>
          <p:nvPr/>
        </p:nvSpPr>
        <p:spPr bwMode="auto">
          <a:xfrm>
            <a:off x="3886200" y="3611563"/>
            <a:ext cx="21336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a:solidFill>
                  <a:srgbClr val="FF0000"/>
                </a:solidFill>
              </a:rPr>
              <a:t>Math class</a:t>
            </a:r>
            <a:endParaRPr lang="en-US" altLang="en-US" sz="1800">
              <a:latin typeface="Arial" panose="020B0604020202020204" pitchFamily="34" charset="0"/>
            </a:endParaRPr>
          </a:p>
        </p:txBody>
      </p:sp>
      <p:sp>
        <p:nvSpPr>
          <p:cNvPr id="13" name="TextBox 12">
            <a:extLst>
              <a:ext uri="{FF2B5EF4-FFF2-40B4-BE49-F238E27FC236}">
                <a16:creationId xmlns:a16="http://schemas.microsoft.com/office/drawing/2014/main" id="{D04C9477-1D0D-4BFD-B8E8-4E8D582823B8}"/>
              </a:ext>
            </a:extLst>
          </p:cNvPr>
          <p:cNvSpPr txBox="1">
            <a:spLocks noChangeArrowheads="1"/>
          </p:cNvSpPr>
          <p:nvPr/>
        </p:nvSpPr>
        <p:spPr bwMode="auto">
          <a:xfrm>
            <a:off x="3810000" y="5105400"/>
            <a:ext cx="1752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FF0000"/>
                </a:solidFill>
              </a:rPr>
              <a:t>Throws pencil &amp; rips paper</a:t>
            </a:r>
          </a:p>
        </p:txBody>
      </p:sp>
      <p:sp>
        <p:nvSpPr>
          <p:cNvPr id="14" name="TextBox 13">
            <a:extLst>
              <a:ext uri="{FF2B5EF4-FFF2-40B4-BE49-F238E27FC236}">
                <a16:creationId xmlns:a16="http://schemas.microsoft.com/office/drawing/2014/main" id="{139E21DC-3109-4C55-8E36-05A6F14B0715}"/>
              </a:ext>
            </a:extLst>
          </p:cNvPr>
          <p:cNvSpPr txBox="1">
            <a:spLocks noChangeArrowheads="1"/>
          </p:cNvSpPr>
          <p:nvPr/>
        </p:nvSpPr>
        <p:spPr bwMode="auto">
          <a:xfrm>
            <a:off x="6629400" y="5257800"/>
            <a:ext cx="205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FF0000"/>
                </a:solidFill>
                <a:latin typeface="Arial" panose="020B0604020202020204" pitchFamily="34" charset="0"/>
              </a:rPr>
              <a:t>Sent to the office</a:t>
            </a:r>
          </a:p>
        </p:txBody>
      </p:sp>
      <p:sp>
        <p:nvSpPr>
          <p:cNvPr id="16" name="TextBox 15">
            <a:extLst>
              <a:ext uri="{FF2B5EF4-FFF2-40B4-BE49-F238E27FC236}">
                <a16:creationId xmlns:a16="http://schemas.microsoft.com/office/drawing/2014/main" id="{16868AA2-3BBC-4082-AF00-08BF8F7BA380}"/>
              </a:ext>
            </a:extLst>
          </p:cNvPr>
          <p:cNvSpPr txBox="1">
            <a:spLocks noChangeArrowheads="1"/>
          </p:cNvSpPr>
          <p:nvPr/>
        </p:nvSpPr>
        <p:spPr bwMode="auto">
          <a:xfrm>
            <a:off x="533400" y="5105400"/>
            <a:ext cx="2362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b="1">
                <a:solidFill>
                  <a:srgbClr val="FF0000"/>
                </a:solidFill>
                <a:latin typeface="Arial" panose="020B0604020202020204" pitchFamily="34" charset="0"/>
              </a:rPr>
              <a:t>Given double-digit math problems</a:t>
            </a:r>
          </a:p>
        </p:txBody>
      </p:sp>
      <p:sp>
        <p:nvSpPr>
          <p:cNvPr id="2" name="Rectangle 11">
            <a:extLst>
              <a:ext uri="{FF2B5EF4-FFF2-40B4-BE49-F238E27FC236}">
                <a16:creationId xmlns:a16="http://schemas.microsoft.com/office/drawing/2014/main" id="{FC7CED41-3276-4576-8D50-E6C77AF67075}"/>
              </a:ext>
            </a:extLst>
          </p:cNvPr>
          <p:cNvSpPr>
            <a:spLocks noChangeArrowheads="1"/>
          </p:cNvSpPr>
          <p:nvPr/>
        </p:nvSpPr>
        <p:spPr bwMode="auto">
          <a:xfrm>
            <a:off x="609600" y="3657600"/>
            <a:ext cx="7620000" cy="5334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endParaRPr lang="en-US" altLang="en-US" sz="1800">
              <a:solidFill>
                <a:srgbClr val="FFFFFF"/>
              </a:solidFill>
            </a:endParaRPr>
          </a:p>
        </p:txBody>
      </p:sp>
      <p:sp>
        <p:nvSpPr>
          <p:cNvPr id="95245" name="Slide Number Placeholder 2">
            <a:extLst>
              <a:ext uri="{FF2B5EF4-FFF2-40B4-BE49-F238E27FC236}">
                <a16:creationId xmlns:a16="http://schemas.microsoft.com/office/drawing/2014/main" id="{EA27D711-AEFD-41A0-A0F2-C0C5B983FE5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80E8F8BA-7EC5-49BB-91AF-FC574C12D122}" type="slidenum">
              <a:rPr lang="en-US" altLang="en-US" sz="1200">
                <a:solidFill>
                  <a:srgbClr val="8D8D8F"/>
                </a:solidFill>
              </a:rPr>
              <a:pPr>
                <a:spcBef>
                  <a:spcPct val="0"/>
                </a:spcBef>
                <a:buFontTx/>
                <a:buNone/>
              </a:pPr>
              <a:t>42</a:t>
            </a:fld>
            <a:endParaRPr lang="en-US" altLang="en-US" sz="1200">
              <a:solidFill>
                <a:srgbClr val="8D8D8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7891">
                                            <p:txEl>
                                              <p:pRg st="1" end="1"/>
                                            </p:txEl>
                                          </p:spTgt>
                                        </p:tgtEl>
                                        <p:attrNameLst>
                                          <p:attrName>style.visibility</p:attrName>
                                        </p:attrNameLst>
                                      </p:cBhvr>
                                      <p:to>
                                        <p:strVal val="visible"/>
                                      </p:to>
                                    </p:set>
                                    <p:anim calcmode="lin" valueType="num">
                                      <p:cBhvr additive="base">
                                        <p:cTn id="19" dur="500" fill="hold"/>
                                        <p:tgtEl>
                                          <p:spTgt spid="3789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7891">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500" fill="hold"/>
                                        <p:tgtEl>
                                          <p:spTgt spid="2"/>
                                        </p:tgtEl>
                                        <p:attrNameLst>
                                          <p:attrName>ppt_x</p:attrName>
                                        </p:attrNameLst>
                                      </p:cBhvr>
                                      <p:tavLst>
                                        <p:tav tm="0">
                                          <p:val>
                                            <p:strVal val="#ppt_x"/>
                                          </p:val>
                                        </p:tav>
                                        <p:tav tm="100000">
                                          <p:val>
                                            <p:strVal val="#ppt_x"/>
                                          </p:val>
                                        </p:tav>
                                      </p:tavLst>
                                    </p:anim>
                                    <p:anim calcmode="lin" valueType="num">
                                      <p:cBhvr additive="base">
                                        <p:cTn id="2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additive="base">
                                        <p:cTn id="35" dur="500" fill="hold"/>
                                        <p:tgtEl>
                                          <p:spTgt spid="6"/>
                                        </p:tgtEl>
                                        <p:attrNameLst>
                                          <p:attrName>ppt_x</p:attrName>
                                        </p:attrNameLst>
                                      </p:cBhvr>
                                      <p:tavLst>
                                        <p:tav tm="0">
                                          <p:val>
                                            <p:strVal val="#ppt_x"/>
                                          </p:val>
                                        </p:tav>
                                        <p:tav tm="100000">
                                          <p:val>
                                            <p:strVal val="#ppt_x"/>
                                          </p:val>
                                        </p:tav>
                                      </p:tavLst>
                                    </p:anim>
                                    <p:anim calcmode="lin" valueType="num">
                                      <p:cBhvr additive="base">
                                        <p:cTn id="36" dur="500" fill="hold"/>
                                        <p:tgtEl>
                                          <p:spTgt spid="6"/>
                                        </p:tgtEl>
                                        <p:attrNameLst>
                                          <p:attrName>ppt_y</p:attrName>
                                        </p:attrNameLst>
                                      </p:cBhvr>
                                      <p:tavLst>
                                        <p:tav tm="0">
                                          <p:val>
                                            <p:strVal val="1+#ppt_h/2"/>
                                          </p:val>
                                        </p:tav>
                                        <p:tav tm="100000">
                                          <p:val>
                                            <p:strVal val="#ppt_y"/>
                                          </p:val>
                                        </p:tav>
                                      </p:tavLst>
                                    </p:anim>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6">
                                            <p:txEl>
                                              <p:pRg st="0" end="0"/>
                                            </p:txEl>
                                          </p:spTgt>
                                        </p:tgtEl>
                                        <p:attrNameLst>
                                          <p:attrName>style.visibility</p:attrName>
                                        </p:attrNameLst>
                                      </p:cBhvr>
                                      <p:to>
                                        <p:strVal val="visible"/>
                                      </p:to>
                                    </p:set>
                                    <p:anim calcmode="lin" valueType="num">
                                      <p:cBhvr additive="base">
                                        <p:cTn id="43"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par>
                                <p:cTn id="51" presetID="1" presetClass="entr" presetSubtype="0" fill="hold" grpId="0" nodeType="withEffect">
                                  <p:stCondLst>
                                    <p:cond delay="0"/>
                                  </p:stCondLst>
                                  <p:childTnLst>
                                    <p:set>
                                      <p:cBhvr>
                                        <p:cTn id="52" dur="1" fill="hold">
                                          <p:stCondLst>
                                            <p:cond delay="0"/>
                                          </p:stCondLst>
                                        </p:cTn>
                                        <p:tgtEl>
                                          <p:spTgt spid="11"/>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 calcmode="lin" valueType="num">
                                      <p:cBhvr additive="base">
                                        <p:cTn id="57" dur="500" fill="hold"/>
                                        <p:tgtEl>
                                          <p:spTgt spid="14"/>
                                        </p:tgtEl>
                                        <p:attrNameLst>
                                          <p:attrName>ppt_x</p:attrName>
                                        </p:attrNameLst>
                                      </p:cBhvr>
                                      <p:tavLst>
                                        <p:tav tm="0">
                                          <p:val>
                                            <p:strVal val="#ppt_x"/>
                                          </p:val>
                                        </p:tav>
                                        <p:tav tm="100000">
                                          <p:val>
                                            <p:strVal val="#ppt_x"/>
                                          </p:val>
                                        </p:tav>
                                      </p:tavLst>
                                    </p:anim>
                                    <p:anim calcmode="lin" valueType="num">
                                      <p:cBhvr additive="base">
                                        <p:cTn id="5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1" grpId="0" animBg="1"/>
      <p:bldP spid="12" grpId="0"/>
      <p:bldP spid="13" grpId="0"/>
      <p:bldP spid="14" grpId="0"/>
      <p:bldP spid="2"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504"/>
        <p:cNvGrpSpPr/>
        <p:nvPr/>
      </p:nvGrpSpPr>
      <p:grpSpPr>
        <a:xfrm>
          <a:off x="0" y="0"/>
          <a:ext cx="0" cy="0"/>
          <a:chOff x="0" y="0"/>
          <a:chExt cx="0" cy="0"/>
        </a:xfrm>
      </p:grpSpPr>
      <p:sp>
        <p:nvSpPr>
          <p:cNvPr id="505" name="Google Shape;505;p5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solidFill>
                  <a:srgbClr val="B60202"/>
                </a:solidFill>
              </a:rPr>
              <a:t>Homework</a:t>
            </a:r>
            <a:endParaRPr/>
          </a:p>
        </p:txBody>
      </p:sp>
      <p:sp>
        <p:nvSpPr>
          <p:cNvPr id="506" name="Google Shape;506;p54"/>
          <p:cNvSpPr txBox="1">
            <a:spLocks noGrp="1"/>
          </p:cNvSpPr>
          <p:nvPr>
            <p:ph type="body" idx="1"/>
          </p:nvPr>
        </p:nvSpPr>
        <p:spPr>
          <a:xfrm>
            <a:off x="457200" y="1846263"/>
            <a:ext cx="8229600" cy="4448175"/>
          </a:xfrm>
          <a:prstGeom prst="rect">
            <a:avLst/>
          </a:prstGeom>
          <a:noFill/>
          <a:ln>
            <a:noFill/>
          </a:ln>
        </p:spPr>
        <p:txBody>
          <a:bodyPr spcFirstLastPara="1" wrap="square" lIns="91425" tIns="45700" rIns="91425" bIns="45700" anchor="t" anchorCtr="0">
            <a:noAutofit/>
          </a:bodyPr>
          <a:lstStyle/>
          <a:p>
            <a:pPr marL="514350" lvl="0" indent="-514350" algn="l" rtl="0">
              <a:spcBef>
                <a:spcPts val="0"/>
              </a:spcBef>
              <a:spcAft>
                <a:spcPts val="0"/>
              </a:spcAft>
              <a:buClr>
                <a:srgbClr val="292934"/>
              </a:buClr>
              <a:buSzPts val="3200"/>
              <a:buFont typeface="Arial"/>
              <a:buAutoNum type="alphaUcParenR"/>
            </a:pPr>
            <a:r>
              <a:rPr lang="en-US">
                <a:solidFill>
                  <a:srgbClr val="292934"/>
                </a:solidFill>
              </a:rPr>
              <a:t>Use the provided Structured Interview Forms to gather anecdotal information related to the ABC’s of your selected student’s target behavior. </a:t>
            </a:r>
            <a:endParaRPr/>
          </a:p>
          <a:p>
            <a:pPr marL="514350" lvl="0" indent="-514350" algn="l" rtl="0">
              <a:spcBef>
                <a:spcPts val="640"/>
              </a:spcBef>
              <a:spcAft>
                <a:spcPts val="0"/>
              </a:spcAft>
              <a:buClr>
                <a:srgbClr val="292934"/>
              </a:buClr>
              <a:buSzPts val="3200"/>
              <a:buFont typeface="Arial"/>
              <a:buAutoNum type="alphaUcParenR"/>
            </a:pPr>
            <a:r>
              <a:rPr lang="en-US" b="1">
                <a:solidFill>
                  <a:srgbClr val="292934"/>
                </a:solidFill>
              </a:rPr>
              <a:t>Next session: we will look at these interview data, talk about observation strategies, and develop a hypothesis for the function of your selected student’s target behavior.</a:t>
            </a:r>
            <a:endParaRPr/>
          </a:p>
        </p:txBody>
      </p:sp>
      <p:sp>
        <p:nvSpPr>
          <p:cNvPr id="507" name="Google Shape;507;p5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43</a:t>
            </a:fld>
            <a:endParaRPr sz="1200">
              <a:solidFill>
                <a:srgbClr val="8D8D8F"/>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5</a:t>
            </a:fld>
            <a:endParaRPr sz="1200">
              <a:solidFill>
                <a:srgbClr val="8D8D8F"/>
              </a:solidFill>
              <a:latin typeface="Calibri"/>
              <a:ea typeface="Calibri"/>
              <a:cs typeface="Calibri"/>
              <a:sym typeface="Calibri"/>
            </a:endParaRPr>
          </a:p>
        </p:txBody>
      </p:sp>
      <p:pic>
        <p:nvPicPr>
          <p:cNvPr id="138" name="Google Shape;138;p18"/>
          <p:cNvPicPr preferRelativeResize="0"/>
          <p:nvPr/>
        </p:nvPicPr>
        <p:blipFill rotWithShape="1">
          <a:blip r:embed="rId3">
            <a:alphaModFix/>
          </a:blip>
          <a:srcRect/>
          <a:stretch/>
        </p:blipFill>
        <p:spPr>
          <a:xfrm>
            <a:off x="0" y="171450"/>
            <a:ext cx="9144000" cy="65151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9"/>
          <p:cNvSpPr txBox="1">
            <a:spLocks noGrp="1"/>
          </p:cNvSpPr>
          <p:nvPr>
            <p:ph type="title"/>
          </p:nvPr>
        </p:nvSpPr>
        <p:spPr>
          <a:xfrm>
            <a:off x="457200" y="513824"/>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dirty="0">
                <a:solidFill>
                  <a:srgbClr val="3C231E"/>
                </a:solidFill>
              </a:rPr>
              <a:t>Consideration of Restorative Principles	</a:t>
            </a:r>
            <a:endParaRPr dirty="0"/>
          </a:p>
        </p:txBody>
      </p:sp>
      <p:sp>
        <p:nvSpPr>
          <p:cNvPr id="144" name="Google Shape;144;p19"/>
          <p:cNvSpPr txBox="1">
            <a:spLocks noGrp="1"/>
          </p:cNvSpPr>
          <p:nvPr>
            <p:ph type="body" idx="1"/>
          </p:nvPr>
        </p:nvSpPr>
        <p:spPr>
          <a:xfrm>
            <a:off x="457200" y="2530688"/>
            <a:ext cx="8229600" cy="292741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3000"/>
              <a:buNone/>
            </a:pPr>
            <a:r>
              <a:rPr lang="en-US" sz="3000" dirty="0"/>
              <a:t>The Restorative Approach highlights: </a:t>
            </a:r>
            <a:endParaRPr dirty="0"/>
          </a:p>
          <a:p>
            <a:pPr marL="1143000" lvl="2" indent="-228600" algn="l" rtl="0">
              <a:spcBef>
                <a:spcPts val="480"/>
              </a:spcBef>
              <a:spcAft>
                <a:spcPts val="0"/>
              </a:spcAft>
              <a:buClr>
                <a:schemeClr val="dk1"/>
              </a:buClr>
              <a:buSzPts val="2400"/>
              <a:buChar char="•"/>
            </a:pPr>
            <a:r>
              <a:rPr lang="en-US" dirty="0"/>
              <a:t>Voluntary Participation</a:t>
            </a:r>
            <a:endParaRPr dirty="0"/>
          </a:p>
          <a:p>
            <a:pPr marL="1143000" lvl="2" indent="-228600" algn="l" rtl="0">
              <a:spcBef>
                <a:spcPts val="480"/>
              </a:spcBef>
              <a:spcAft>
                <a:spcPts val="0"/>
              </a:spcAft>
              <a:buClr>
                <a:schemeClr val="dk1"/>
              </a:buClr>
              <a:buSzPts val="2400"/>
              <a:buChar char="•"/>
            </a:pPr>
            <a:r>
              <a:rPr lang="en-US" dirty="0"/>
              <a:t>Exploring Relationships</a:t>
            </a:r>
            <a:endParaRPr dirty="0"/>
          </a:p>
          <a:p>
            <a:pPr marL="1143000" lvl="2" indent="-228600" algn="l" rtl="0">
              <a:spcBef>
                <a:spcPts val="480"/>
              </a:spcBef>
              <a:spcAft>
                <a:spcPts val="0"/>
              </a:spcAft>
              <a:buClr>
                <a:schemeClr val="dk1"/>
              </a:buClr>
              <a:buSzPts val="2400"/>
              <a:buChar char="•"/>
            </a:pPr>
            <a:r>
              <a:rPr lang="en-US" dirty="0"/>
              <a:t>Meaningful Engagement</a:t>
            </a:r>
            <a:endParaRPr dirty="0"/>
          </a:p>
          <a:p>
            <a:pPr marL="1143000" lvl="2" indent="-228600" algn="l" rtl="0">
              <a:spcBef>
                <a:spcPts val="480"/>
              </a:spcBef>
              <a:spcAft>
                <a:spcPts val="0"/>
              </a:spcAft>
              <a:buClr>
                <a:schemeClr val="dk1"/>
              </a:buClr>
              <a:buSzPts val="2400"/>
              <a:buChar char="•"/>
            </a:pPr>
            <a:r>
              <a:rPr lang="en-US" dirty="0"/>
              <a:t>Participatory Decision-Making </a:t>
            </a:r>
            <a:endParaRPr dirty="0"/>
          </a:p>
          <a:p>
            <a:pPr marL="342900" lvl="0" indent="-171450" algn="l" rtl="0">
              <a:spcBef>
                <a:spcPts val="540"/>
              </a:spcBef>
              <a:spcAft>
                <a:spcPts val="0"/>
              </a:spcAft>
              <a:buClr>
                <a:schemeClr val="dk1"/>
              </a:buClr>
              <a:buSzPts val="2700"/>
              <a:buNone/>
            </a:pPr>
            <a:endParaRPr sz="27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0"/>
          <p:cNvSpPr txBox="1">
            <a:spLocks noGrp="1"/>
          </p:cNvSpPr>
          <p:nvPr>
            <p:ph type="title"/>
          </p:nvPr>
        </p:nvSpPr>
        <p:spPr>
          <a:xfrm>
            <a:off x="457200" y="40780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dirty="0">
                <a:solidFill>
                  <a:srgbClr val="3C231E"/>
                </a:solidFill>
              </a:rPr>
              <a:t>Consider This Continuum: </a:t>
            </a:r>
            <a:br>
              <a:rPr lang="en-US" b="1" dirty="0">
                <a:solidFill>
                  <a:srgbClr val="3C231E"/>
                </a:solidFill>
              </a:rPr>
            </a:br>
            <a:r>
              <a:rPr lang="en-US" b="1" dirty="0">
                <a:solidFill>
                  <a:srgbClr val="3C231E"/>
                </a:solidFill>
              </a:rPr>
              <a:t>Mindset Shift	</a:t>
            </a:r>
            <a:endParaRPr dirty="0"/>
          </a:p>
        </p:txBody>
      </p:sp>
      <p:pic>
        <p:nvPicPr>
          <p:cNvPr id="150" name="Google Shape;150;p20" descr="https://lh5.googleusercontent.com/3-Q3JmZt7Mb3JoQu3oSl3Vuopkgt-5-jBlA1wxExxiI2OksQhiAS1d_6ySeUzddZcd7LkX1dEG9GUT8Rp060qONGxuVCzUatJ4_88OGN-ZnhWajTGMkkxtOI_jsVuk70nbEcskUy"/>
          <p:cNvPicPr preferRelativeResize="0">
            <a:picLocks noGrp="1"/>
          </p:cNvPicPr>
          <p:nvPr>
            <p:ph type="body" idx="1"/>
          </p:nvPr>
        </p:nvPicPr>
        <p:blipFill rotWithShape="1">
          <a:blip r:embed="rId3">
            <a:alphaModFix/>
          </a:blip>
          <a:srcRect/>
          <a:stretch/>
        </p:blipFill>
        <p:spPr>
          <a:xfrm>
            <a:off x="852488" y="2400896"/>
            <a:ext cx="7439025" cy="29146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2"/>
          <p:cNvSpPr txBox="1">
            <a:spLocks noGrp="1"/>
          </p:cNvSpPr>
          <p:nvPr>
            <p:ph type="title"/>
          </p:nvPr>
        </p:nvSpPr>
        <p:spPr>
          <a:xfrm>
            <a:off x="457200" y="492125"/>
            <a:ext cx="8229600" cy="1108075"/>
          </a:xfrm>
          <a:prstGeom prst="rect">
            <a:avLst/>
          </a:prstGeom>
          <a:noFill/>
          <a:ln>
            <a:noFill/>
          </a:ln>
        </p:spPr>
        <p:txBody>
          <a:bodyPr spcFirstLastPara="1" wrap="square" lIns="0" tIns="45700" rIns="0" bIns="0" anchor="b" anchorCtr="0">
            <a:noAutofit/>
          </a:bodyPr>
          <a:lstStyle/>
          <a:p>
            <a:pPr marL="0" lvl="0" indent="0" algn="ctr" rtl="0">
              <a:spcBef>
                <a:spcPts val="0"/>
              </a:spcBef>
              <a:spcAft>
                <a:spcPts val="0"/>
              </a:spcAft>
              <a:buNone/>
            </a:pPr>
            <a:r>
              <a:rPr lang="en-US" b="1">
                <a:solidFill>
                  <a:srgbClr val="000000"/>
                </a:solidFill>
              </a:rPr>
              <a:t>Function-Based Approach</a:t>
            </a:r>
            <a:endParaRPr/>
          </a:p>
        </p:txBody>
      </p:sp>
      <p:sp>
        <p:nvSpPr>
          <p:cNvPr id="165" name="Google Shape;165;p22"/>
          <p:cNvSpPr txBox="1">
            <a:spLocks noGrp="1"/>
          </p:cNvSpPr>
          <p:nvPr>
            <p:ph type="body" idx="1"/>
          </p:nvPr>
        </p:nvSpPr>
        <p:spPr>
          <a:xfrm>
            <a:off x="457200" y="1952624"/>
            <a:ext cx="8229600" cy="4403725"/>
          </a:xfrm>
          <a:prstGeom prst="rect">
            <a:avLst/>
          </a:prstGeom>
          <a:noFill/>
          <a:ln>
            <a:noFill/>
          </a:ln>
        </p:spPr>
        <p:txBody>
          <a:bodyPr spcFirstLastPara="1" wrap="square" lIns="91425" tIns="45700" rIns="91425" bIns="45700" anchor="t" anchorCtr="0">
            <a:noAutofit/>
          </a:bodyPr>
          <a:lstStyle/>
          <a:p>
            <a:pPr marL="273050" lvl="0" indent="-273050" algn="l" rtl="0">
              <a:spcBef>
                <a:spcPts val="0"/>
              </a:spcBef>
              <a:spcAft>
                <a:spcPts val="0"/>
              </a:spcAft>
              <a:buClr>
                <a:schemeClr val="dk1"/>
              </a:buClr>
              <a:buSzPts val="3200"/>
              <a:buFont typeface="Calibri"/>
              <a:buNone/>
            </a:pPr>
            <a:r>
              <a:rPr lang="en-US" b="1" dirty="0"/>
              <a:t>Focuses on:</a:t>
            </a:r>
            <a:endParaRPr dirty="0"/>
          </a:p>
          <a:p>
            <a:pPr marL="273050" lvl="0" indent="-273050" algn="ctr" rtl="0">
              <a:spcBef>
                <a:spcPts val="640"/>
              </a:spcBef>
              <a:spcAft>
                <a:spcPts val="0"/>
              </a:spcAft>
              <a:buClr>
                <a:schemeClr val="dk1"/>
              </a:buClr>
              <a:buSzPts val="3200"/>
              <a:buFont typeface="Calibri"/>
              <a:buNone/>
            </a:pPr>
            <a:r>
              <a:rPr lang="en-US" b="1" dirty="0"/>
              <a:t>Changing </a:t>
            </a:r>
            <a:r>
              <a:rPr lang="en-US" b="1" dirty="0">
                <a:solidFill>
                  <a:srgbClr val="FF0000"/>
                </a:solidFill>
              </a:rPr>
              <a:t>environmental</a:t>
            </a:r>
            <a:r>
              <a:rPr lang="en-US" b="1" dirty="0"/>
              <a:t> factors</a:t>
            </a:r>
            <a:endParaRPr dirty="0"/>
          </a:p>
          <a:p>
            <a:pPr marL="273050" lvl="0" indent="-273050" algn="ctr" rtl="0">
              <a:spcBef>
                <a:spcPts val="640"/>
              </a:spcBef>
              <a:spcAft>
                <a:spcPts val="0"/>
              </a:spcAft>
              <a:buClr>
                <a:schemeClr val="dk1"/>
              </a:buClr>
              <a:buSzPts val="3200"/>
              <a:buFont typeface="Calibri"/>
              <a:buNone/>
            </a:pPr>
            <a:r>
              <a:rPr lang="en-US" b="1" dirty="0"/>
              <a:t>instead of </a:t>
            </a:r>
            <a:endParaRPr dirty="0"/>
          </a:p>
          <a:p>
            <a:pPr marL="273050" lvl="0" indent="-273050" algn="ctr" rtl="0">
              <a:spcBef>
                <a:spcPts val="640"/>
              </a:spcBef>
              <a:spcAft>
                <a:spcPts val="0"/>
              </a:spcAft>
              <a:buClr>
                <a:schemeClr val="dk1"/>
              </a:buClr>
              <a:buSzPts val="3200"/>
              <a:buFont typeface="Calibri"/>
              <a:buNone/>
            </a:pPr>
            <a:r>
              <a:rPr lang="en-US" b="1" dirty="0"/>
              <a:t>"fixing the person.”</a:t>
            </a:r>
            <a:endParaRPr dirty="0"/>
          </a:p>
          <a:p>
            <a:pPr marL="273050" lvl="0" indent="-273050" algn="ctr" rtl="0">
              <a:spcBef>
                <a:spcPts val="640"/>
              </a:spcBef>
              <a:spcAft>
                <a:spcPts val="0"/>
              </a:spcAft>
              <a:buClr>
                <a:schemeClr val="dk1"/>
              </a:buClr>
              <a:buSzPts val="3200"/>
              <a:buFont typeface="Calibri"/>
              <a:buNone/>
            </a:pPr>
            <a:endParaRPr b="1" dirty="0"/>
          </a:p>
          <a:p>
            <a:pPr marL="273050" lvl="0" indent="-273050" algn="ctr" rtl="0">
              <a:spcBef>
                <a:spcPts val="640"/>
              </a:spcBef>
              <a:spcAft>
                <a:spcPts val="0"/>
              </a:spcAft>
              <a:buClr>
                <a:schemeClr val="dk1"/>
              </a:buClr>
              <a:buSzPts val="3200"/>
              <a:buFont typeface="Calibri"/>
              <a:buNone/>
            </a:pPr>
            <a:r>
              <a:rPr lang="en-US" b="1" dirty="0"/>
              <a:t>It’s about what we as </a:t>
            </a:r>
            <a:r>
              <a:rPr lang="en-US" b="1" dirty="0">
                <a:solidFill>
                  <a:srgbClr val="FF0000"/>
                </a:solidFill>
              </a:rPr>
              <a:t>adults</a:t>
            </a:r>
            <a:r>
              <a:rPr lang="en-US" b="1" dirty="0"/>
              <a:t> will do differently about the environment and our responses to behavior.</a:t>
            </a:r>
            <a:endParaRPr dirty="0"/>
          </a:p>
          <a:p>
            <a:pPr marL="273050" lvl="0" indent="-69850" algn="l" rtl="0">
              <a:spcBef>
                <a:spcPts val="640"/>
              </a:spcBef>
              <a:spcAft>
                <a:spcPts val="0"/>
              </a:spcAft>
              <a:buClr>
                <a:schemeClr val="dk1"/>
              </a:buClr>
              <a:buSzPts val="3200"/>
              <a:buNone/>
            </a:pPr>
            <a:endParaRPr dirty="0"/>
          </a:p>
          <a:p>
            <a:pPr marL="273050" lvl="0" indent="-273050" algn="l" rtl="0">
              <a:spcBef>
                <a:spcPts val="640"/>
              </a:spcBef>
              <a:spcAft>
                <a:spcPts val="0"/>
              </a:spcAft>
              <a:buClr>
                <a:schemeClr val="dk1"/>
              </a:buClr>
              <a:buSzPts val="3200"/>
              <a:buFont typeface="Calibri"/>
              <a:buNone/>
            </a:pPr>
            <a:endParaRPr dirty="0"/>
          </a:p>
          <a:p>
            <a:pPr marL="273050" lvl="0" indent="-69850" algn="l" rtl="0">
              <a:spcBef>
                <a:spcPts val="640"/>
              </a:spcBef>
              <a:spcAft>
                <a:spcPts val="0"/>
              </a:spcAft>
              <a:buClr>
                <a:schemeClr val="dk1"/>
              </a:buClr>
              <a:buSzPts val="3200"/>
              <a:buNone/>
            </a:pPr>
            <a:endParaRPr dirty="0"/>
          </a:p>
        </p:txBody>
      </p:sp>
      <p:sp>
        <p:nvSpPr>
          <p:cNvPr id="166" name="Google Shape;166;p2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8</a:t>
            </a:fld>
            <a:endParaRPr sz="1200">
              <a:solidFill>
                <a:srgbClr val="8D8D8F"/>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3"/>
          <p:cNvSpPr txBox="1">
            <a:spLocks noGrp="1"/>
          </p:cNvSpPr>
          <p:nvPr>
            <p:ph type="title"/>
          </p:nvPr>
        </p:nvSpPr>
        <p:spPr>
          <a:xfrm>
            <a:off x="457200" y="274638"/>
            <a:ext cx="8229600" cy="95726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t>D.A.S.H.</a:t>
            </a:r>
            <a:endParaRPr/>
          </a:p>
        </p:txBody>
      </p:sp>
      <p:sp>
        <p:nvSpPr>
          <p:cNvPr id="173" name="Google Shape;173;p23"/>
          <p:cNvSpPr txBox="1">
            <a:spLocks noGrp="1"/>
          </p:cNvSpPr>
          <p:nvPr>
            <p:ph type="body" idx="1"/>
          </p:nvPr>
        </p:nvSpPr>
        <p:spPr>
          <a:xfrm>
            <a:off x="457200" y="1365250"/>
            <a:ext cx="8413750" cy="5175250"/>
          </a:xfrm>
          <a:prstGeom prst="rect">
            <a:avLst/>
          </a:prstGeom>
          <a:noFill/>
          <a:ln w="57150" cap="flat" cmpd="sng">
            <a:solidFill>
              <a:srgbClr val="008000"/>
            </a:solidFill>
            <a:prstDash val="solid"/>
            <a:round/>
            <a:headEnd type="none" w="sm" len="sm"/>
            <a:tailEnd type="none" w="sm" len="sm"/>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rgbClr val="B60202"/>
              </a:buClr>
              <a:buSzPts val="4000"/>
              <a:buFont typeface="Arial"/>
              <a:buChar char="•"/>
            </a:pPr>
            <a:r>
              <a:rPr lang="en-US" sz="4000" b="1" u="sng" dirty="0">
                <a:solidFill>
                  <a:srgbClr val="B60202"/>
                </a:solidFill>
              </a:rPr>
              <a:t>D</a:t>
            </a:r>
            <a:r>
              <a:rPr lang="en-US" sz="2600" dirty="0"/>
              <a:t>efine behavior in </a:t>
            </a:r>
            <a:r>
              <a:rPr lang="en-US" sz="2600" dirty="0">
                <a:solidFill>
                  <a:srgbClr val="A43925"/>
                </a:solidFill>
              </a:rPr>
              <a:t>observable</a:t>
            </a:r>
            <a:r>
              <a:rPr lang="en-US" sz="2600" dirty="0"/>
              <a:t> and </a:t>
            </a:r>
            <a:r>
              <a:rPr lang="en-US" sz="2600" dirty="0">
                <a:solidFill>
                  <a:srgbClr val="A43925"/>
                </a:solidFill>
              </a:rPr>
              <a:t>measurable</a:t>
            </a:r>
            <a:r>
              <a:rPr lang="en-US" sz="2600" dirty="0"/>
              <a:t> terms</a:t>
            </a:r>
            <a:endParaRPr dirty="0"/>
          </a:p>
          <a:p>
            <a:pPr marL="342900" lvl="0" indent="-342900" algn="l" rtl="0">
              <a:lnSpc>
                <a:spcPct val="90000"/>
              </a:lnSpc>
              <a:spcBef>
                <a:spcPts val="800"/>
              </a:spcBef>
              <a:spcAft>
                <a:spcPts val="0"/>
              </a:spcAft>
              <a:buClr>
                <a:srgbClr val="B60202"/>
              </a:buClr>
              <a:buSzPts val="4000"/>
              <a:buFont typeface="Arial"/>
              <a:buChar char="•"/>
            </a:pPr>
            <a:r>
              <a:rPr lang="en-US" sz="4000" b="1" u="sng" dirty="0">
                <a:solidFill>
                  <a:srgbClr val="B60202"/>
                </a:solidFill>
              </a:rPr>
              <a:t>A</a:t>
            </a:r>
            <a:r>
              <a:rPr lang="en-US" sz="2600" dirty="0"/>
              <a:t>sk about behavior by interviewing staff and student</a:t>
            </a:r>
            <a:endParaRPr dirty="0"/>
          </a:p>
          <a:p>
            <a:pPr marL="742950" lvl="1" indent="-285750" algn="l" rtl="0">
              <a:lnSpc>
                <a:spcPct val="90000"/>
              </a:lnSpc>
              <a:spcBef>
                <a:spcPts val="520"/>
              </a:spcBef>
              <a:spcAft>
                <a:spcPts val="0"/>
              </a:spcAft>
              <a:buClr>
                <a:schemeClr val="dk1"/>
              </a:buClr>
              <a:buSzPts val="2600"/>
              <a:buFont typeface="Arial"/>
              <a:buChar char="•"/>
            </a:pPr>
            <a:r>
              <a:rPr lang="en-US" sz="2600" dirty="0"/>
              <a:t>specify routines </a:t>
            </a:r>
            <a:r>
              <a:rPr lang="en-US" sz="2600" dirty="0">
                <a:solidFill>
                  <a:srgbClr val="A43925"/>
                </a:solidFill>
              </a:rPr>
              <a:t>where</a:t>
            </a:r>
            <a:r>
              <a:rPr lang="en-US" sz="2600" dirty="0"/>
              <a:t> &amp; </a:t>
            </a:r>
            <a:r>
              <a:rPr lang="en-US" sz="2600" dirty="0">
                <a:solidFill>
                  <a:srgbClr val="A43925"/>
                </a:solidFill>
              </a:rPr>
              <a:t>when</a:t>
            </a:r>
            <a:r>
              <a:rPr lang="en-US" sz="2600" dirty="0"/>
              <a:t> behavior occurs</a:t>
            </a:r>
            <a:endParaRPr dirty="0"/>
          </a:p>
          <a:p>
            <a:pPr marL="742950" lvl="1" indent="-285750" algn="l" rtl="0">
              <a:lnSpc>
                <a:spcPct val="90000"/>
              </a:lnSpc>
              <a:spcBef>
                <a:spcPts val="520"/>
              </a:spcBef>
              <a:spcAft>
                <a:spcPts val="0"/>
              </a:spcAft>
              <a:buClr>
                <a:schemeClr val="dk1"/>
              </a:buClr>
              <a:buSzPts val="2600"/>
              <a:buFont typeface="Arial"/>
              <a:buChar char="•"/>
            </a:pPr>
            <a:r>
              <a:rPr lang="en-US" sz="2600" dirty="0"/>
              <a:t>summarize </a:t>
            </a:r>
            <a:r>
              <a:rPr lang="en-US" sz="2600" dirty="0">
                <a:solidFill>
                  <a:srgbClr val="A43925"/>
                </a:solidFill>
              </a:rPr>
              <a:t>where</a:t>
            </a:r>
            <a:r>
              <a:rPr lang="en-US" sz="2600" dirty="0"/>
              <a:t>, </a:t>
            </a:r>
            <a:r>
              <a:rPr lang="en-US" sz="2600" dirty="0">
                <a:solidFill>
                  <a:srgbClr val="A43925"/>
                </a:solidFill>
              </a:rPr>
              <a:t>when</a:t>
            </a:r>
            <a:r>
              <a:rPr lang="en-US" sz="2600" dirty="0"/>
              <a:t>, and </a:t>
            </a:r>
            <a:r>
              <a:rPr lang="en-US" sz="2600" dirty="0">
                <a:solidFill>
                  <a:srgbClr val="A43925"/>
                </a:solidFill>
              </a:rPr>
              <a:t>why</a:t>
            </a:r>
            <a:r>
              <a:rPr lang="en-US" sz="2600" dirty="0"/>
              <a:t> behavior occurs</a:t>
            </a:r>
            <a:endParaRPr dirty="0"/>
          </a:p>
          <a:p>
            <a:pPr marL="342900" lvl="0" indent="-342900" algn="l" rtl="0">
              <a:lnSpc>
                <a:spcPct val="90000"/>
              </a:lnSpc>
              <a:spcBef>
                <a:spcPts val="800"/>
              </a:spcBef>
              <a:spcAft>
                <a:spcPts val="0"/>
              </a:spcAft>
              <a:buClr>
                <a:srgbClr val="B60202"/>
              </a:buClr>
              <a:buSzPts val="4000"/>
              <a:buFont typeface="Arial"/>
              <a:buChar char="•"/>
            </a:pPr>
            <a:r>
              <a:rPr lang="en-US" sz="4000" b="1" u="sng" dirty="0">
                <a:solidFill>
                  <a:srgbClr val="B60202"/>
                </a:solidFill>
              </a:rPr>
              <a:t>S</a:t>
            </a:r>
            <a:r>
              <a:rPr lang="en-US" sz="2600" dirty="0"/>
              <a:t>ee the behavior</a:t>
            </a:r>
            <a:endParaRPr dirty="0"/>
          </a:p>
          <a:p>
            <a:pPr marL="742950" lvl="1" indent="-285750" algn="l" rtl="0">
              <a:lnSpc>
                <a:spcPct val="90000"/>
              </a:lnSpc>
              <a:spcBef>
                <a:spcPts val="520"/>
              </a:spcBef>
              <a:spcAft>
                <a:spcPts val="0"/>
              </a:spcAft>
              <a:buClr>
                <a:srgbClr val="A43925"/>
              </a:buClr>
              <a:buSzPts val="2600"/>
              <a:buFont typeface="Arial"/>
              <a:buChar char="•"/>
            </a:pPr>
            <a:r>
              <a:rPr lang="en-US" sz="2600" dirty="0">
                <a:solidFill>
                  <a:srgbClr val="A43925"/>
                </a:solidFill>
              </a:rPr>
              <a:t>observe</a:t>
            </a:r>
            <a:r>
              <a:rPr lang="en-US" sz="2600" dirty="0"/>
              <a:t> the behavior during </a:t>
            </a:r>
            <a:r>
              <a:rPr lang="en-US" sz="2600" dirty="0">
                <a:solidFill>
                  <a:srgbClr val="A43925"/>
                </a:solidFill>
              </a:rPr>
              <a:t>routines</a:t>
            </a:r>
            <a:r>
              <a:rPr lang="en-US" sz="2600" dirty="0"/>
              <a:t> specified to verify summary from interviews</a:t>
            </a:r>
            <a:endParaRPr dirty="0"/>
          </a:p>
          <a:p>
            <a:pPr marL="342900" lvl="0" indent="-342900" algn="l" rtl="0">
              <a:lnSpc>
                <a:spcPct val="90000"/>
              </a:lnSpc>
              <a:spcBef>
                <a:spcPts val="800"/>
              </a:spcBef>
              <a:spcAft>
                <a:spcPts val="0"/>
              </a:spcAft>
              <a:buClr>
                <a:srgbClr val="B60202"/>
              </a:buClr>
              <a:buSzPts val="4000"/>
              <a:buFont typeface="Arial"/>
              <a:buChar char="•"/>
            </a:pPr>
            <a:r>
              <a:rPr lang="en-US" sz="4000" b="1" u="sng" dirty="0">
                <a:solidFill>
                  <a:srgbClr val="B60202"/>
                </a:solidFill>
              </a:rPr>
              <a:t>H</a:t>
            </a:r>
            <a:r>
              <a:rPr lang="en-US" sz="2600" dirty="0"/>
              <a:t>ypothesize</a:t>
            </a:r>
            <a:endParaRPr dirty="0"/>
          </a:p>
          <a:p>
            <a:pPr marL="742950" lvl="1" indent="-285750" algn="l" rtl="0">
              <a:lnSpc>
                <a:spcPct val="90000"/>
              </a:lnSpc>
              <a:spcBef>
                <a:spcPts val="520"/>
              </a:spcBef>
              <a:spcAft>
                <a:spcPts val="0"/>
              </a:spcAft>
              <a:buClr>
                <a:schemeClr val="dk1"/>
              </a:buClr>
              <a:buSzPts val="2600"/>
              <a:buFont typeface="Arial"/>
              <a:buChar char="•"/>
            </a:pPr>
            <a:r>
              <a:rPr lang="en-US" sz="2600" dirty="0"/>
              <a:t>a final summary of </a:t>
            </a:r>
            <a:r>
              <a:rPr lang="en-US" sz="2600" dirty="0">
                <a:solidFill>
                  <a:srgbClr val="B60202"/>
                </a:solidFill>
              </a:rPr>
              <a:t>where</a:t>
            </a:r>
            <a:r>
              <a:rPr lang="en-US" sz="2600" dirty="0"/>
              <a:t>, </a:t>
            </a:r>
            <a:r>
              <a:rPr lang="en-US" sz="2600" dirty="0">
                <a:solidFill>
                  <a:srgbClr val="B60202"/>
                </a:solidFill>
              </a:rPr>
              <a:t>when</a:t>
            </a:r>
            <a:r>
              <a:rPr lang="en-US" sz="2600" dirty="0"/>
              <a:t>, and </a:t>
            </a:r>
            <a:r>
              <a:rPr lang="en-US" sz="2600" dirty="0">
                <a:solidFill>
                  <a:srgbClr val="B60202"/>
                </a:solidFill>
              </a:rPr>
              <a:t>why</a:t>
            </a:r>
            <a:r>
              <a:rPr lang="en-US" sz="2600" dirty="0"/>
              <a:t> behaviors occur</a:t>
            </a:r>
            <a:endParaRPr dirty="0"/>
          </a:p>
        </p:txBody>
      </p:sp>
      <p:cxnSp>
        <p:nvCxnSpPr>
          <p:cNvPr id="174" name="Google Shape;174;p23"/>
          <p:cNvCxnSpPr/>
          <p:nvPr/>
        </p:nvCxnSpPr>
        <p:spPr>
          <a:xfrm>
            <a:off x="3279775" y="1100138"/>
            <a:ext cx="2520950" cy="0"/>
          </a:xfrm>
          <a:prstGeom prst="straightConnector1">
            <a:avLst/>
          </a:prstGeom>
          <a:noFill/>
          <a:ln w="57150" cap="flat" cmpd="sng">
            <a:solidFill>
              <a:srgbClr val="006301"/>
            </a:solidFill>
            <a:prstDash val="solid"/>
            <a:round/>
            <a:headEnd type="none" w="med" len="med"/>
            <a:tailEnd type="none" w="med" len="med"/>
          </a:ln>
          <a:effectLst>
            <a:outerShdw blurRad="40000" dist="20000" dir="5400000" rotWithShape="0">
              <a:srgbClr val="808080">
                <a:alpha val="37647"/>
              </a:srgbClr>
            </a:outerShdw>
          </a:effectLst>
        </p:spPr>
      </p:cxnSp>
      <p:sp>
        <p:nvSpPr>
          <p:cNvPr id="175" name="Google Shape;175;p2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Clr>
                <a:srgbClr val="8D8D8F"/>
              </a:buClr>
              <a:buSzPts val="1200"/>
              <a:buFont typeface="Arial"/>
              <a:buNone/>
            </a:pPr>
            <a:fld id="{00000000-1234-1234-1234-123412341234}" type="slidenum">
              <a:rPr lang="en-US" sz="1200">
                <a:solidFill>
                  <a:srgbClr val="8D8D8F"/>
                </a:solidFill>
                <a:latin typeface="Calibri"/>
                <a:ea typeface="Calibri"/>
                <a:cs typeface="Calibri"/>
                <a:sym typeface="Calibri"/>
              </a:rPr>
              <a:t>9</a:t>
            </a:fld>
            <a:endParaRPr sz="1200">
              <a:solidFill>
                <a:srgbClr val="8D8D8F"/>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5138</TotalTime>
  <Words>2414</Words>
  <Application>Microsoft Office PowerPoint</Application>
  <PresentationFormat>On-screen Show (4:3)</PresentationFormat>
  <Paragraphs>445</Paragraphs>
  <Slides>43</Slides>
  <Notes>40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43</vt:i4>
      </vt:variant>
    </vt:vector>
  </HeadingPairs>
  <TitlesOfParts>
    <vt:vector size="51" baseType="lpstr">
      <vt:lpstr>Arial</vt:lpstr>
      <vt:lpstr>Bookman Old Style</vt:lpstr>
      <vt:lpstr>Calibri</vt:lpstr>
      <vt:lpstr>Cambria</vt:lpstr>
      <vt:lpstr>Comic Sans MS</vt:lpstr>
      <vt:lpstr>Noto Sans Symbols</vt:lpstr>
      <vt:lpstr>Times New Roman</vt:lpstr>
      <vt:lpstr>Office Theme</vt:lpstr>
      <vt:lpstr>PowerPoint Presentation</vt:lpstr>
      <vt:lpstr>Learning Objectives</vt:lpstr>
      <vt:lpstr>Materials  https://www.pbisvermont.org/training-resources/functional-behavior-assessmentbehavior-support-plan-fbabsp/ </vt:lpstr>
      <vt:lpstr>Materials</vt:lpstr>
      <vt:lpstr>PowerPoint Presentation</vt:lpstr>
      <vt:lpstr>Consideration of Restorative Principles </vt:lpstr>
      <vt:lpstr>Consider This Continuum:  Mindset Shift </vt:lpstr>
      <vt:lpstr>Function-Based Approach</vt:lpstr>
      <vt:lpstr>D.A.S.H.</vt:lpstr>
      <vt:lpstr>The Continuum of FBA</vt:lpstr>
      <vt:lpstr>PowerPoint Presentation</vt:lpstr>
      <vt:lpstr>Vermont MTSS</vt:lpstr>
      <vt:lpstr>PowerPoint Presentation</vt:lpstr>
      <vt:lpstr>PowerPoint Presentation</vt:lpstr>
      <vt:lpstr>PowerPoint Presentation</vt:lpstr>
      <vt:lpstr>Examples: Targeted Group Interventions Based on Functions of Behavior </vt:lpstr>
      <vt:lpstr>PowerPoint Presentation</vt:lpstr>
      <vt:lpstr> Who is responsible for conducting FBA/BSPs in your school?</vt:lpstr>
      <vt:lpstr> Requesting an FBA  </vt:lpstr>
      <vt:lpstr>ACTIVITY 1:</vt:lpstr>
      <vt:lpstr>Break!</vt:lpstr>
      <vt:lpstr>D.A.S.H.</vt:lpstr>
      <vt:lpstr>Defining  and  Understanding Behavior</vt:lpstr>
      <vt:lpstr>The ABC’s of Understanding Behavior</vt:lpstr>
      <vt:lpstr>Always Start by Defining the Problem Behavior (ABC’s)</vt:lpstr>
      <vt:lpstr>Defining Observable Behaviors</vt:lpstr>
      <vt:lpstr>Examples and Non-Examples</vt:lpstr>
      <vt:lpstr>Are these observable &amp; measurable?</vt:lpstr>
      <vt:lpstr>Defining Behavior Tips:  1) “What does the behavior look like?”</vt:lpstr>
      <vt:lpstr>ACTIVITY 2:</vt:lpstr>
      <vt:lpstr>Break!</vt:lpstr>
      <vt:lpstr>D.A.S.H.</vt:lpstr>
      <vt:lpstr>Asking About When, Where, and Why the Behavior Occurs</vt:lpstr>
      <vt:lpstr>   Once you have  defined the problem behavior…  THEN: Where &amp; When does the behavior occur?  </vt:lpstr>
      <vt:lpstr>WHERE and WHEN Does  the Behavior Occur?</vt:lpstr>
      <vt:lpstr>Identifying Antecedents</vt:lpstr>
      <vt:lpstr>ACTIVITY 3:</vt:lpstr>
      <vt:lpstr>Scenario #1 </vt:lpstr>
      <vt:lpstr>PowerPoint Presentation</vt:lpstr>
      <vt:lpstr>Consequence: Determine What Happens     Right After the Behavior </vt:lpstr>
      <vt:lpstr>ACTIVITY 4:</vt:lpstr>
      <vt:lpstr>Scenario #1 </vt:lpstr>
      <vt:lpstr>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Jeremy Tretiak</cp:lastModifiedBy>
  <cp:revision>33</cp:revision>
  <dcterms:modified xsi:type="dcterms:W3CDTF">2022-02-03T14:44:43Z</dcterms:modified>
</cp:coreProperties>
</file>