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5"/>
  </p:notesMasterIdLst>
  <p:handoutMasterIdLst>
    <p:handoutMasterId r:id="rId66"/>
  </p:handoutMasterIdLst>
  <p:sldIdLst>
    <p:sldId id="257" r:id="rId2"/>
    <p:sldId id="258" r:id="rId3"/>
    <p:sldId id="260" r:id="rId4"/>
    <p:sldId id="343" r:id="rId5"/>
    <p:sldId id="263" r:id="rId6"/>
    <p:sldId id="469" r:id="rId7"/>
    <p:sldId id="471" r:id="rId8"/>
    <p:sldId id="482" r:id="rId9"/>
    <p:sldId id="486" r:id="rId10"/>
    <p:sldId id="506" r:id="rId11"/>
    <p:sldId id="503" r:id="rId12"/>
    <p:sldId id="484" r:id="rId13"/>
    <p:sldId id="487" r:id="rId14"/>
    <p:sldId id="488" r:id="rId15"/>
    <p:sldId id="490" r:id="rId16"/>
    <p:sldId id="504" r:id="rId17"/>
    <p:sldId id="381" r:id="rId18"/>
    <p:sldId id="388" r:id="rId19"/>
    <p:sldId id="411" r:id="rId20"/>
    <p:sldId id="391" r:id="rId21"/>
    <p:sldId id="492" r:id="rId22"/>
    <p:sldId id="393" r:id="rId23"/>
    <p:sldId id="394" r:id="rId24"/>
    <p:sldId id="421" r:id="rId25"/>
    <p:sldId id="412" r:id="rId26"/>
    <p:sldId id="417" r:id="rId27"/>
    <p:sldId id="418" r:id="rId28"/>
    <p:sldId id="507" r:id="rId29"/>
    <p:sldId id="414" r:id="rId30"/>
    <p:sldId id="422" r:id="rId31"/>
    <p:sldId id="416" r:id="rId32"/>
    <p:sldId id="424" r:id="rId33"/>
    <p:sldId id="397" r:id="rId34"/>
    <p:sldId id="399" r:id="rId35"/>
    <p:sldId id="428" r:id="rId36"/>
    <p:sldId id="401" r:id="rId37"/>
    <p:sldId id="403" r:id="rId38"/>
    <p:sldId id="404" r:id="rId39"/>
    <p:sldId id="405" r:id="rId40"/>
    <p:sldId id="406" r:id="rId41"/>
    <p:sldId id="495" r:id="rId42"/>
    <p:sldId id="407" r:id="rId43"/>
    <p:sldId id="423" r:id="rId44"/>
    <p:sldId id="505" r:id="rId45"/>
    <p:sldId id="510" r:id="rId46"/>
    <p:sldId id="438" r:id="rId47"/>
    <p:sldId id="467" r:id="rId48"/>
    <p:sldId id="440" r:id="rId49"/>
    <p:sldId id="468" r:id="rId50"/>
    <p:sldId id="443" r:id="rId51"/>
    <p:sldId id="496" r:id="rId52"/>
    <p:sldId id="442" r:id="rId53"/>
    <p:sldId id="453" r:id="rId54"/>
    <p:sldId id="462" r:id="rId55"/>
    <p:sldId id="498" r:id="rId56"/>
    <p:sldId id="508" r:id="rId57"/>
    <p:sldId id="509" r:id="rId58"/>
    <p:sldId id="511" r:id="rId59"/>
    <p:sldId id="497" r:id="rId60"/>
    <p:sldId id="441" r:id="rId61"/>
    <p:sldId id="499" r:id="rId62"/>
    <p:sldId id="342" r:id="rId63"/>
    <p:sldId id="458" r:id="rId64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7676"/>
    <a:srgbClr val="E58482"/>
    <a:srgbClr val="BB8D24"/>
    <a:srgbClr val="D5A029"/>
    <a:srgbClr val="005500"/>
    <a:srgbClr val="D5AE35"/>
    <a:srgbClr val="AE0101"/>
    <a:srgbClr val="FF93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07"/>
    <p:restoredTop sz="78760"/>
  </p:normalViewPr>
  <p:slideViewPr>
    <p:cSldViewPr snapToGrid="0" snapToObjects="1">
      <p:cViewPr varScale="1">
        <p:scale>
          <a:sx n="69" d="100"/>
          <a:sy n="69" d="100"/>
        </p:scale>
        <p:origin x="13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30574-F91E-40DB-8C1D-A256CB0D28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929237-B38C-4593-9F6A-C0BB305DAB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3CDB92F-B613-4577-9E96-919D230E5F31}" type="datetimeFigureOut">
              <a:rPr lang="en-US" altLang="en-US"/>
              <a:pPr/>
              <a:t>11/5/2022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50B9DF-303F-4FD7-90E9-90C591AE38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74DC3-A408-4EBF-BA6D-AA54CF4370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0D294D-572A-4B44-960F-0445BC146A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97636A-0382-4EF8-838D-CD7D1D278F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F0FE3E-DB42-4597-ADAF-4BC699B3F8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665BF1A-EA6E-4C24-8027-49831B922567}" type="datetimeFigureOut">
              <a:rPr lang="en-US" altLang="en-US"/>
              <a:pPr/>
              <a:t>11/5/2022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31E465E-F31C-4252-9F49-433BA5DE4D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A7C8457-78B3-480B-B727-1D77F3F527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33223-DCED-4BA5-898D-375A22EA54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320D2D-E68F-4725-B030-6BB3772989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1F42E0E-213C-4263-91E9-79917400F78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F7F602A9-4F1B-41A2-B011-17F9EF0CA5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44E3A41F-5512-4802-9205-B4D79E493E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7BD54991-5FF6-479F-A30D-3080BFC954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0184FAC0-59CF-49EE-84DF-A1B7D9925B12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8" name="Shape 19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Slide Image Placeholder 1">
            <a:extLst>
              <a:ext uri="{FF2B5EF4-FFF2-40B4-BE49-F238E27FC236}">
                <a16:creationId xmlns:a16="http://schemas.microsoft.com/office/drawing/2014/main" id="{8457B7DC-A997-4616-BBA4-EF14DAC5F5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2" name="Notes Placeholder 2">
            <a:extLst>
              <a:ext uri="{FF2B5EF4-FFF2-40B4-BE49-F238E27FC236}">
                <a16:creationId xmlns:a16="http://schemas.microsoft.com/office/drawing/2014/main" id="{6A2882E6-0D78-4068-97E4-38BAF74F55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err="1"/>
              <a:t>LiveSlide</a:t>
            </a:r>
            <a:r>
              <a:rPr lang="en-US" altLang="en-US" dirty="0"/>
              <a:t> Site</a:t>
            </a:r>
          </a:p>
          <a:p>
            <a:r>
              <a:rPr lang="en-US" altLang="en-US" dirty="0"/>
              <a:t>https://www.youtube.com/watch?v=VnnxASkZ10c</a:t>
            </a:r>
          </a:p>
          <a:p>
            <a:endParaRPr lang="en-US" altLang="en-US" dirty="0"/>
          </a:p>
        </p:txBody>
      </p:sp>
      <p:sp>
        <p:nvSpPr>
          <p:cNvPr id="174083" name="Slide Number Placeholder 3">
            <a:extLst>
              <a:ext uri="{FF2B5EF4-FFF2-40B4-BE49-F238E27FC236}">
                <a16:creationId xmlns:a16="http://schemas.microsoft.com/office/drawing/2014/main" id="{69BF93CF-C3A7-4A08-85A4-7DE9D3A046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953EE9A-546E-44E7-A4C0-453152DA6BDD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>
            <a:extLst>
              <a:ext uri="{FF2B5EF4-FFF2-40B4-BE49-F238E27FC236}">
                <a16:creationId xmlns:a16="http://schemas.microsoft.com/office/drawing/2014/main" id="{BB9F0D8B-1EBC-4E48-8173-C0079049B5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2" name="Notes Placeholder 2">
            <a:extLst>
              <a:ext uri="{FF2B5EF4-FFF2-40B4-BE49-F238E27FC236}">
                <a16:creationId xmlns:a16="http://schemas.microsoft.com/office/drawing/2014/main" id="{185A302B-5DBF-492F-A41C-C68AF0D680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Segment 1-4</a:t>
            </a:r>
          </a:p>
        </p:txBody>
      </p:sp>
      <p:sp>
        <p:nvSpPr>
          <p:cNvPr id="40963" name="Slide Number Placeholder 3">
            <a:extLst>
              <a:ext uri="{FF2B5EF4-FFF2-40B4-BE49-F238E27FC236}">
                <a16:creationId xmlns:a16="http://schemas.microsoft.com/office/drawing/2014/main" id="{A5922DE0-CA41-4BFD-8A1C-581C6D5E72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98C73E4-6193-4662-91A0-E8F994E44F3B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>
            <a:extLst>
              <a:ext uri="{FF2B5EF4-FFF2-40B4-BE49-F238E27FC236}">
                <a16:creationId xmlns:a16="http://schemas.microsoft.com/office/drawing/2014/main" id="{02ADB22F-23B2-4D6C-9CD9-64CB3156B7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0" name="Notes Placeholder 2">
            <a:extLst>
              <a:ext uri="{FF2B5EF4-FFF2-40B4-BE49-F238E27FC236}">
                <a16:creationId xmlns:a16="http://schemas.microsoft.com/office/drawing/2014/main" id="{F78607B2-86E3-41C7-8C6A-C3BC8F3032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3011" name="Slide Number Placeholder 3">
            <a:extLst>
              <a:ext uri="{FF2B5EF4-FFF2-40B4-BE49-F238E27FC236}">
                <a16:creationId xmlns:a16="http://schemas.microsoft.com/office/drawing/2014/main" id="{5C2E2DEB-E511-4ACA-A62D-6D7AF976FB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A8A1BE9-9CA4-4F99-8684-0448A2D52A32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>
            <a:extLst>
              <a:ext uri="{FF2B5EF4-FFF2-40B4-BE49-F238E27FC236}">
                <a16:creationId xmlns:a16="http://schemas.microsoft.com/office/drawing/2014/main" id="{A7A33152-668B-4E13-9970-27BAA8B508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E4C4C93-A547-4197-BA09-895E74DE27D1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45058" name="Rectangle 7">
            <a:extLst>
              <a:ext uri="{FF2B5EF4-FFF2-40B4-BE49-F238E27FC236}">
                <a16:creationId xmlns:a16="http://schemas.microsoft.com/office/drawing/2014/main" id="{18CFF3CB-CE91-4EFD-9C88-EB31E6D5E74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7" tIns="45709" rIns="91417" bIns="45709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F5257C5-062D-487B-AC16-ABCA160CD717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7CFC1FB5-F0A4-4545-B23F-B4E06AA5D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B29C60C4-ACE5-4D8E-B899-A927547079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7" tIns="45709" rIns="91417" bIns="4570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5061" name="Date Placeholder 1">
            <a:extLst>
              <a:ext uri="{FF2B5EF4-FFF2-40B4-BE49-F238E27FC236}">
                <a16:creationId xmlns:a16="http://schemas.microsoft.com/office/drawing/2014/main" id="{8AFE4950-2467-4DB5-B90D-F43DABA84D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>
            <a:extLst>
              <a:ext uri="{FF2B5EF4-FFF2-40B4-BE49-F238E27FC236}">
                <a16:creationId xmlns:a16="http://schemas.microsoft.com/office/drawing/2014/main" id="{9DB84E75-6D4F-490B-A557-BE3C9D6430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4" name="Notes Placeholder 2">
            <a:extLst>
              <a:ext uri="{FF2B5EF4-FFF2-40B4-BE49-F238E27FC236}">
                <a16:creationId xmlns:a16="http://schemas.microsoft.com/office/drawing/2014/main" id="{15B88F78-E068-439F-A8B3-B2C2C15EE36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49155" name="Slide Number Placeholder 3">
            <a:extLst>
              <a:ext uri="{FF2B5EF4-FFF2-40B4-BE49-F238E27FC236}">
                <a16:creationId xmlns:a16="http://schemas.microsoft.com/office/drawing/2014/main" id="{181711A6-E3E9-423B-8504-B922DDB735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D962DF34-4957-4CC7-8812-970950C4D744}" type="slidenum">
              <a:rPr lang="en-US" altLang="en-US"/>
              <a:pPr/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>
            <a:extLst>
              <a:ext uri="{FF2B5EF4-FFF2-40B4-BE49-F238E27FC236}">
                <a16:creationId xmlns:a16="http://schemas.microsoft.com/office/drawing/2014/main" id="{684C52BF-52B9-4468-836C-2BED1C55D8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2" name="Notes Placeholder 2">
            <a:extLst>
              <a:ext uri="{FF2B5EF4-FFF2-40B4-BE49-F238E27FC236}">
                <a16:creationId xmlns:a16="http://schemas.microsoft.com/office/drawing/2014/main" id="{D72B23F5-205C-4EC1-9A3D-2C316E25D1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1683" name="Slide Number Placeholder 3">
            <a:extLst>
              <a:ext uri="{FF2B5EF4-FFF2-40B4-BE49-F238E27FC236}">
                <a16:creationId xmlns:a16="http://schemas.microsoft.com/office/drawing/2014/main" id="{0F8CD562-D96B-451F-906E-B8E2C5FD8E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10C65AE-69D2-4257-832B-624220221CB8}" type="slidenum">
              <a:rPr lang="en-US" altLang="en-US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43801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>
            <a:extLst>
              <a:ext uri="{FF2B5EF4-FFF2-40B4-BE49-F238E27FC236}">
                <a16:creationId xmlns:a16="http://schemas.microsoft.com/office/drawing/2014/main" id="{4CA52121-947D-4BF4-BAAB-2A87D66EB6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2" name="Notes Placeholder 2">
            <a:extLst>
              <a:ext uri="{FF2B5EF4-FFF2-40B4-BE49-F238E27FC236}">
                <a16:creationId xmlns:a16="http://schemas.microsoft.com/office/drawing/2014/main" id="{94E705F7-C6CA-449F-BB80-D0BCC2F145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51203" name="Slide Number Placeholder 3">
            <a:extLst>
              <a:ext uri="{FF2B5EF4-FFF2-40B4-BE49-F238E27FC236}">
                <a16:creationId xmlns:a16="http://schemas.microsoft.com/office/drawing/2014/main" id="{B5743337-538D-46F0-9FC5-650FC93E5B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D4127D6F-D237-433E-BAAE-6BE38CE28AB8}" type="slidenum">
              <a:rPr lang="en-US" altLang="en-US"/>
              <a:pPr/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>
            <a:extLst>
              <a:ext uri="{FF2B5EF4-FFF2-40B4-BE49-F238E27FC236}">
                <a16:creationId xmlns:a16="http://schemas.microsoft.com/office/drawing/2014/main" id="{84274E6B-FFE4-4DA4-838D-980FEA8000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es Placeholder 2">
            <a:extLst>
              <a:ext uri="{FF2B5EF4-FFF2-40B4-BE49-F238E27FC236}">
                <a16:creationId xmlns:a16="http://schemas.microsoft.com/office/drawing/2014/main" id="{BC8466D1-55A7-4C4B-A357-F866DAEBE0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3251" name="Slide Number Placeholder 3">
            <a:extLst>
              <a:ext uri="{FF2B5EF4-FFF2-40B4-BE49-F238E27FC236}">
                <a16:creationId xmlns:a16="http://schemas.microsoft.com/office/drawing/2014/main" id="{0B2097DA-B2ED-4AA6-96DA-4756B994B9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1BBA080-1AE6-4B1A-A43C-611F5E1CCE29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>
            <a:extLst>
              <a:ext uri="{FF2B5EF4-FFF2-40B4-BE49-F238E27FC236}">
                <a16:creationId xmlns:a16="http://schemas.microsoft.com/office/drawing/2014/main" id="{3CFBF702-18BE-489A-959B-68C9300BA4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4" name="Notes Placeholder 2">
            <a:extLst>
              <a:ext uri="{FF2B5EF4-FFF2-40B4-BE49-F238E27FC236}">
                <a16:creationId xmlns:a16="http://schemas.microsoft.com/office/drawing/2014/main" id="{2EBF15FF-E822-4132-B56F-D26D4425C6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Amy</a:t>
            </a:r>
          </a:p>
        </p:txBody>
      </p:sp>
      <p:sp>
        <p:nvSpPr>
          <p:cNvPr id="59395" name="Slide Number Placeholder 3">
            <a:extLst>
              <a:ext uri="{FF2B5EF4-FFF2-40B4-BE49-F238E27FC236}">
                <a16:creationId xmlns:a16="http://schemas.microsoft.com/office/drawing/2014/main" id="{D9C09B7C-69BA-4FCE-8CD2-9EACA51E25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4769C05-B3B6-4F95-9099-F8F0AAB89647}" type="slidenum">
              <a:rPr lang="en-US" altLang="en-US"/>
              <a:pPr/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73293D13-5895-4E4C-AD0C-5F66597CFA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B00B9321-FEE8-4E9B-82C3-AB42BA1D8D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5C7C2696-BFD8-4D5B-8E1D-6C56E2A88C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9756F6E-EA6C-4410-A389-FBB5604CD9EC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>
            <a:extLst>
              <a:ext uri="{FF2B5EF4-FFF2-40B4-BE49-F238E27FC236}">
                <a16:creationId xmlns:a16="http://schemas.microsoft.com/office/drawing/2014/main" id="{AE46AACD-A6CF-4E0B-897B-CEC8879FC2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2" name="Notes Placeholder 2">
            <a:extLst>
              <a:ext uri="{FF2B5EF4-FFF2-40B4-BE49-F238E27FC236}">
                <a16:creationId xmlns:a16="http://schemas.microsoft.com/office/drawing/2014/main" id="{7EBFBA49-3FBA-4740-83C3-8C06AFA721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61443" name="Slide Number Placeholder 3">
            <a:extLst>
              <a:ext uri="{FF2B5EF4-FFF2-40B4-BE49-F238E27FC236}">
                <a16:creationId xmlns:a16="http://schemas.microsoft.com/office/drawing/2014/main" id="{C5990908-0217-4848-BEBE-A6A6F98695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7752E99D-E928-4126-A2C2-8CF1720B1ED0}" type="slidenum">
              <a:rPr lang="en-US" altLang="en-US"/>
              <a:pPr/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>
            <a:extLst>
              <a:ext uri="{FF2B5EF4-FFF2-40B4-BE49-F238E27FC236}">
                <a16:creationId xmlns:a16="http://schemas.microsoft.com/office/drawing/2014/main" id="{2F65BA88-AFAB-48E2-9B62-CF5E9D87B5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0" name="Notes Placeholder 2">
            <a:extLst>
              <a:ext uri="{FF2B5EF4-FFF2-40B4-BE49-F238E27FC236}">
                <a16:creationId xmlns:a16="http://schemas.microsoft.com/office/drawing/2014/main" id="{C98ECCA3-0AD9-4B5E-B33F-D6D330449A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63491" name="Slide Number Placeholder 3">
            <a:extLst>
              <a:ext uri="{FF2B5EF4-FFF2-40B4-BE49-F238E27FC236}">
                <a16:creationId xmlns:a16="http://schemas.microsoft.com/office/drawing/2014/main" id="{75B04BB7-3CCA-45FD-BAB5-055421EA3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9B96B17-0724-4A8D-96F6-AA41784A7E9D}" type="slidenum">
              <a:rPr lang="en-US" altLang="en-US"/>
              <a:pPr/>
              <a:t>21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>
            <a:extLst>
              <a:ext uri="{FF2B5EF4-FFF2-40B4-BE49-F238E27FC236}">
                <a16:creationId xmlns:a16="http://schemas.microsoft.com/office/drawing/2014/main" id="{54837E6D-413E-4E7E-9775-7FF5E517B5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6" name="Notes Placeholder 2">
            <a:extLst>
              <a:ext uri="{FF2B5EF4-FFF2-40B4-BE49-F238E27FC236}">
                <a16:creationId xmlns:a16="http://schemas.microsoft.com/office/drawing/2014/main" id="{C5657540-B0D5-47C7-9FBB-6C894083D8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67587" name="Slide Number Placeholder 3">
            <a:extLst>
              <a:ext uri="{FF2B5EF4-FFF2-40B4-BE49-F238E27FC236}">
                <a16:creationId xmlns:a16="http://schemas.microsoft.com/office/drawing/2014/main" id="{B993E7F4-28A3-4852-A8B3-960F4967D9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5E9AE92-F9B6-4F11-8ED5-7E161325166E}" type="slidenum">
              <a:rPr lang="en-US" altLang="en-US"/>
              <a:pPr/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>
            <a:extLst>
              <a:ext uri="{FF2B5EF4-FFF2-40B4-BE49-F238E27FC236}">
                <a16:creationId xmlns:a16="http://schemas.microsoft.com/office/drawing/2014/main" id="{B10E13B1-EDE0-460E-87BC-5731079D7E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4" name="Notes Placeholder 2">
            <a:extLst>
              <a:ext uri="{FF2B5EF4-FFF2-40B4-BE49-F238E27FC236}">
                <a16:creationId xmlns:a16="http://schemas.microsoft.com/office/drawing/2014/main" id="{51F3B2D9-E18F-4CA2-AC93-56669E73C6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Segment 6 and 7</a:t>
            </a:r>
          </a:p>
        </p:txBody>
      </p:sp>
      <p:sp>
        <p:nvSpPr>
          <p:cNvPr id="69635" name="Slide Number Placeholder 3">
            <a:extLst>
              <a:ext uri="{FF2B5EF4-FFF2-40B4-BE49-F238E27FC236}">
                <a16:creationId xmlns:a16="http://schemas.microsoft.com/office/drawing/2014/main" id="{AAE54583-FDAB-4C3E-AC3B-C38C37D65D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DC05D95-E0B2-4403-BC61-4242355105A7}" type="slidenum">
              <a:rPr lang="en-US" altLang="en-US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>
            <a:extLst>
              <a:ext uri="{FF2B5EF4-FFF2-40B4-BE49-F238E27FC236}">
                <a16:creationId xmlns:a16="http://schemas.microsoft.com/office/drawing/2014/main" id="{684C52BF-52B9-4468-836C-2BED1C55D8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2" name="Notes Placeholder 2">
            <a:extLst>
              <a:ext uri="{FF2B5EF4-FFF2-40B4-BE49-F238E27FC236}">
                <a16:creationId xmlns:a16="http://schemas.microsoft.com/office/drawing/2014/main" id="{D72B23F5-205C-4EC1-9A3D-2C316E25D1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1683" name="Slide Number Placeholder 3">
            <a:extLst>
              <a:ext uri="{FF2B5EF4-FFF2-40B4-BE49-F238E27FC236}">
                <a16:creationId xmlns:a16="http://schemas.microsoft.com/office/drawing/2014/main" id="{0F8CD562-D96B-451F-906E-B8E2C5FD8E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10C65AE-69D2-4257-832B-624220221CB8}" type="slidenum">
              <a:rPr lang="en-US" altLang="en-US"/>
              <a:pPr/>
              <a:t>24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>
            <a:extLst>
              <a:ext uri="{FF2B5EF4-FFF2-40B4-BE49-F238E27FC236}">
                <a16:creationId xmlns:a16="http://schemas.microsoft.com/office/drawing/2014/main" id="{1A6B3361-5225-4996-96BD-C2C24CD59F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0" name="Notes Placeholder 2">
            <a:extLst>
              <a:ext uri="{FF2B5EF4-FFF2-40B4-BE49-F238E27FC236}">
                <a16:creationId xmlns:a16="http://schemas.microsoft.com/office/drawing/2014/main" id="{96AA305C-CC8A-4D5F-8A1A-46323F37A8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3731" name="Slide Number Placeholder 3">
            <a:extLst>
              <a:ext uri="{FF2B5EF4-FFF2-40B4-BE49-F238E27FC236}">
                <a16:creationId xmlns:a16="http://schemas.microsoft.com/office/drawing/2014/main" id="{C9510527-9C61-4CEC-9554-D9DFB0472F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7131A49-266E-4343-B7FD-47C2173FF031}" type="slidenum">
              <a:rPr lang="en-US" altLang="en-US"/>
              <a:pPr/>
              <a:t>25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>
            <a:extLst>
              <a:ext uri="{FF2B5EF4-FFF2-40B4-BE49-F238E27FC236}">
                <a16:creationId xmlns:a16="http://schemas.microsoft.com/office/drawing/2014/main" id="{A4315790-7AC2-4CA6-A7ED-CFAB05CCA1A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8" name="Notes Placeholder 2">
            <a:extLst>
              <a:ext uri="{FF2B5EF4-FFF2-40B4-BE49-F238E27FC236}">
                <a16:creationId xmlns:a16="http://schemas.microsoft.com/office/drawing/2014/main" id="{09738936-523A-4EFE-866C-1CD0223981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5779" name="Slide Number Placeholder 3">
            <a:extLst>
              <a:ext uri="{FF2B5EF4-FFF2-40B4-BE49-F238E27FC236}">
                <a16:creationId xmlns:a16="http://schemas.microsoft.com/office/drawing/2014/main" id="{E6109B73-CA95-455D-98ED-6A54F4A5E7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D1C7C84-58F0-4E37-AAFF-4A3383C97DD4}" type="slidenum">
              <a:rPr lang="en-US" altLang="en-US"/>
              <a:pPr/>
              <a:t>26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>
            <a:extLst>
              <a:ext uri="{FF2B5EF4-FFF2-40B4-BE49-F238E27FC236}">
                <a16:creationId xmlns:a16="http://schemas.microsoft.com/office/drawing/2014/main" id="{641AEB3D-F9FD-40CB-88E3-95D4F967BF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6" name="Notes Placeholder 2">
            <a:extLst>
              <a:ext uri="{FF2B5EF4-FFF2-40B4-BE49-F238E27FC236}">
                <a16:creationId xmlns:a16="http://schemas.microsoft.com/office/drawing/2014/main" id="{51FD8231-F1A7-4986-BEE8-A7BB56AF76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7827" name="Slide Number Placeholder 3">
            <a:extLst>
              <a:ext uri="{FF2B5EF4-FFF2-40B4-BE49-F238E27FC236}">
                <a16:creationId xmlns:a16="http://schemas.microsoft.com/office/drawing/2014/main" id="{D3602418-ABE3-4662-BFC7-73B9AB51F6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762C931-B38C-411E-A950-88C4646EC6E0}" type="slidenum">
              <a:rPr lang="en-US" altLang="en-US"/>
              <a:pPr/>
              <a:t>27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>
            <a:extLst>
              <a:ext uri="{FF2B5EF4-FFF2-40B4-BE49-F238E27FC236}">
                <a16:creationId xmlns:a16="http://schemas.microsoft.com/office/drawing/2014/main" id="{641AEB3D-F9FD-40CB-88E3-95D4F967BF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6" name="Notes Placeholder 2">
            <a:extLst>
              <a:ext uri="{FF2B5EF4-FFF2-40B4-BE49-F238E27FC236}">
                <a16:creationId xmlns:a16="http://schemas.microsoft.com/office/drawing/2014/main" id="{51FD8231-F1A7-4986-BEE8-A7BB56AF76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7827" name="Slide Number Placeholder 3">
            <a:extLst>
              <a:ext uri="{FF2B5EF4-FFF2-40B4-BE49-F238E27FC236}">
                <a16:creationId xmlns:a16="http://schemas.microsoft.com/office/drawing/2014/main" id="{D3602418-ABE3-4662-BFC7-73B9AB51F6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762C931-B38C-411E-A950-88C4646EC6E0}" type="slidenum">
              <a:rPr lang="en-US" altLang="en-US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23187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>
            <a:extLst>
              <a:ext uri="{FF2B5EF4-FFF2-40B4-BE49-F238E27FC236}">
                <a16:creationId xmlns:a16="http://schemas.microsoft.com/office/drawing/2014/main" id="{8F2B5840-99D3-4092-9E21-F613168800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4" name="Notes Placeholder 2">
            <a:extLst>
              <a:ext uri="{FF2B5EF4-FFF2-40B4-BE49-F238E27FC236}">
                <a16:creationId xmlns:a16="http://schemas.microsoft.com/office/drawing/2014/main" id="{9EE0CCF1-31F7-4AAB-A387-FCC58A1C89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9875" name="Slide Number Placeholder 3">
            <a:extLst>
              <a:ext uri="{FF2B5EF4-FFF2-40B4-BE49-F238E27FC236}">
                <a16:creationId xmlns:a16="http://schemas.microsoft.com/office/drawing/2014/main" id="{C356A683-BD98-42E1-A7E9-57E117948A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7490670-FCC9-4903-97E2-AB24A8B4A75D}" type="slidenum">
              <a:rPr lang="en-US" altLang="en-US"/>
              <a:pPr/>
              <a:t>29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>
            <a:extLst>
              <a:ext uri="{FF2B5EF4-FFF2-40B4-BE49-F238E27FC236}">
                <a16:creationId xmlns:a16="http://schemas.microsoft.com/office/drawing/2014/main" id="{A606AEE2-111E-4EAB-95EB-8CF03144D2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Notes Placeholder 2">
            <a:extLst>
              <a:ext uri="{FF2B5EF4-FFF2-40B4-BE49-F238E27FC236}">
                <a16:creationId xmlns:a16="http://schemas.microsoft.com/office/drawing/2014/main" id="{1EDE955E-D8C0-4000-872C-D02049A4E6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2DC9B67F-5ED6-40DE-8BB8-82792F3FAE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EDFC4EE-CB36-40BA-B0F5-E0829A5E6508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Image Placeholder 1">
            <a:extLst>
              <a:ext uri="{FF2B5EF4-FFF2-40B4-BE49-F238E27FC236}">
                <a16:creationId xmlns:a16="http://schemas.microsoft.com/office/drawing/2014/main" id="{D5A4B54C-CD94-49D7-9CD7-5F4D7B98D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0" name="Notes Placeholder 2">
            <a:extLst>
              <a:ext uri="{FF2B5EF4-FFF2-40B4-BE49-F238E27FC236}">
                <a16:creationId xmlns:a16="http://schemas.microsoft.com/office/drawing/2014/main" id="{D3A1F731-56E1-49DF-86B0-021358AC6E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83971" name="Slide Number Placeholder 3">
            <a:extLst>
              <a:ext uri="{FF2B5EF4-FFF2-40B4-BE49-F238E27FC236}">
                <a16:creationId xmlns:a16="http://schemas.microsoft.com/office/drawing/2014/main" id="{B172FE14-18DF-4224-892A-0F58BC0E51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B407BDA-8CCE-480F-A072-DA77D38FEDAB}" type="slidenum">
              <a:rPr lang="en-US" altLang="en-US"/>
              <a:pPr/>
              <a:t>30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>
            <a:extLst>
              <a:ext uri="{FF2B5EF4-FFF2-40B4-BE49-F238E27FC236}">
                <a16:creationId xmlns:a16="http://schemas.microsoft.com/office/drawing/2014/main" id="{BE965D65-EC1A-4517-9C06-FDF77DD0B2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8" name="Notes Placeholder 2">
            <a:extLst>
              <a:ext uri="{FF2B5EF4-FFF2-40B4-BE49-F238E27FC236}">
                <a16:creationId xmlns:a16="http://schemas.microsoft.com/office/drawing/2014/main" id="{A2C768F1-FBC7-4AD1-9B07-DC0B110292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86019" name="Slide Number Placeholder 3">
            <a:extLst>
              <a:ext uri="{FF2B5EF4-FFF2-40B4-BE49-F238E27FC236}">
                <a16:creationId xmlns:a16="http://schemas.microsoft.com/office/drawing/2014/main" id="{F5115BAA-4D6C-49FB-A306-7CB91DB863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A14869BD-3DF6-4B6A-81AE-EC4A4335B276}" type="slidenum">
              <a:rPr lang="en-US" altLang="en-US"/>
              <a:pPr/>
              <a:t>31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>
            <a:extLst>
              <a:ext uri="{FF2B5EF4-FFF2-40B4-BE49-F238E27FC236}">
                <a16:creationId xmlns:a16="http://schemas.microsoft.com/office/drawing/2014/main" id="{0E6C86CD-40BA-4BB4-A05E-01F145A096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6" name="Notes Placeholder 2">
            <a:extLst>
              <a:ext uri="{FF2B5EF4-FFF2-40B4-BE49-F238E27FC236}">
                <a16:creationId xmlns:a16="http://schemas.microsoft.com/office/drawing/2014/main" id="{FB212677-C303-42F0-AE3E-5129490A0B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88067" name="Slide Number Placeholder 3">
            <a:extLst>
              <a:ext uri="{FF2B5EF4-FFF2-40B4-BE49-F238E27FC236}">
                <a16:creationId xmlns:a16="http://schemas.microsoft.com/office/drawing/2014/main" id="{7F4607F4-AE3D-42E3-A406-0014EF7A8C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6C09D8B4-4AB2-42A9-AED8-A9BF6BD29989}" type="slidenum">
              <a:rPr lang="en-US" altLang="en-US"/>
              <a:pPr/>
              <a:t>32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>
            <a:extLst>
              <a:ext uri="{FF2B5EF4-FFF2-40B4-BE49-F238E27FC236}">
                <a16:creationId xmlns:a16="http://schemas.microsoft.com/office/drawing/2014/main" id="{C961B21F-CFCD-49A5-A3C1-569CCC14A9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4" name="Rectangle 3">
            <a:extLst>
              <a:ext uri="{FF2B5EF4-FFF2-40B4-BE49-F238E27FC236}">
                <a16:creationId xmlns:a16="http://schemas.microsoft.com/office/drawing/2014/main" id="{719E7BEB-DC16-4130-A487-517EB878F6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4800" y="4343400"/>
            <a:ext cx="63246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Image Placeholder 1">
            <a:extLst>
              <a:ext uri="{FF2B5EF4-FFF2-40B4-BE49-F238E27FC236}">
                <a16:creationId xmlns:a16="http://schemas.microsoft.com/office/drawing/2014/main" id="{9F2B8654-831D-4BDD-9093-0939C446D4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0" name="Notes Placeholder 2">
            <a:extLst>
              <a:ext uri="{FF2B5EF4-FFF2-40B4-BE49-F238E27FC236}">
                <a16:creationId xmlns:a16="http://schemas.microsoft.com/office/drawing/2014/main" id="{D4665341-C7B3-4929-AC32-47A53D8D8D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99331" name="Slide Number Placeholder 3">
            <a:extLst>
              <a:ext uri="{FF2B5EF4-FFF2-40B4-BE49-F238E27FC236}">
                <a16:creationId xmlns:a16="http://schemas.microsoft.com/office/drawing/2014/main" id="{68B29800-B690-4762-8880-BDD089F628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73563F0-CEEF-4FC8-BC71-62FB8AFD4AD4}" type="slidenum">
              <a:rPr lang="en-US" altLang="en-US"/>
              <a:pPr/>
              <a:t>34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>
            <a:extLst>
              <a:ext uri="{FF2B5EF4-FFF2-40B4-BE49-F238E27FC236}">
                <a16:creationId xmlns:a16="http://schemas.microsoft.com/office/drawing/2014/main" id="{896CF05B-22CE-4130-B161-F01A5943BF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8" name="Notes Placeholder 2">
            <a:extLst>
              <a:ext uri="{FF2B5EF4-FFF2-40B4-BE49-F238E27FC236}">
                <a16:creationId xmlns:a16="http://schemas.microsoft.com/office/drawing/2014/main" id="{7B2DA461-AEBE-4AED-888D-014B99492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01379" name="Slide Number Placeholder 3">
            <a:extLst>
              <a:ext uri="{FF2B5EF4-FFF2-40B4-BE49-F238E27FC236}">
                <a16:creationId xmlns:a16="http://schemas.microsoft.com/office/drawing/2014/main" id="{B0FD7B35-8570-4469-996B-838D8231AD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08F6AA54-6294-4C2E-AFBB-DA726279B197}" type="slidenum">
              <a:rPr lang="en-US" altLang="en-US"/>
              <a:pPr/>
              <a:t>35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Slide Image Placeholder 1">
            <a:extLst>
              <a:ext uri="{FF2B5EF4-FFF2-40B4-BE49-F238E27FC236}">
                <a16:creationId xmlns:a16="http://schemas.microsoft.com/office/drawing/2014/main" id="{8C98BB88-7517-4C8A-9A93-A392F127C0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4" name="Notes Placeholder 2">
            <a:extLst>
              <a:ext uri="{FF2B5EF4-FFF2-40B4-BE49-F238E27FC236}">
                <a16:creationId xmlns:a16="http://schemas.microsoft.com/office/drawing/2014/main" id="{0622944E-F835-4FA4-A2B4-C9AD35420A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05475" name="Slide Number Placeholder 3">
            <a:extLst>
              <a:ext uri="{FF2B5EF4-FFF2-40B4-BE49-F238E27FC236}">
                <a16:creationId xmlns:a16="http://schemas.microsoft.com/office/drawing/2014/main" id="{3E33D3A7-D3FD-4AE1-9DDB-920503A575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DBCC0B2-434D-48E2-8321-570ED5F47036}" type="slidenum">
              <a:rPr lang="en-US" altLang="en-US"/>
              <a:pPr/>
              <a:t>36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Slide Image Placeholder 1">
            <a:extLst>
              <a:ext uri="{FF2B5EF4-FFF2-40B4-BE49-F238E27FC236}">
                <a16:creationId xmlns:a16="http://schemas.microsoft.com/office/drawing/2014/main" id="{796B886A-70FE-4B05-BFD3-21C7640980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0" name="Notes Placeholder 2">
            <a:extLst>
              <a:ext uri="{FF2B5EF4-FFF2-40B4-BE49-F238E27FC236}">
                <a16:creationId xmlns:a16="http://schemas.microsoft.com/office/drawing/2014/main" id="{7E31EC55-B03A-4EE4-9F82-4A6D7A8B22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09571" name="Slide Number Placeholder 3">
            <a:extLst>
              <a:ext uri="{FF2B5EF4-FFF2-40B4-BE49-F238E27FC236}">
                <a16:creationId xmlns:a16="http://schemas.microsoft.com/office/drawing/2014/main" id="{08282961-B0D5-4016-94A6-662F84CFA4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7AFC18D1-5CC5-4246-BA85-F90480563773}" type="slidenum">
              <a:rPr lang="en-US" altLang="en-US"/>
              <a:pPr/>
              <a:t>37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Slide Image Placeholder 1">
            <a:extLst>
              <a:ext uri="{FF2B5EF4-FFF2-40B4-BE49-F238E27FC236}">
                <a16:creationId xmlns:a16="http://schemas.microsoft.com/office/drawing/2014/main" id="{E4739162-1865-43B1-9D83-308FF0ECF6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8" name="Notes Placeholder 2">
            <a:extLst>
              <a:ext uri="{FF2B5EF4-FFF2-40B4-BE49-F238E27FC236}">
                <a16:creationId xmlns:a16="http://schemas.microsoft.com/office/drawing/2014/main" id="{51BC08CC-83D5-4AD1-AB7E-DA26EA14B6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11619" name="Slide Number Placeholder 3">
            <a:extLst>
              <a:ext uri="{FF2B5EF4-FFF2-40B4-BE49-F238E27FC236}">
                <a16:creationId xmlns:a16="http://schemas.microsoft.com/office/drawing/2014/main" id="{92D42E2B-D228-435B-BC3F-68A665DC59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3DDBDC74-8F75-49DD-A0C5-0C8216EAA7AC}" type="slidenum">
              <a:rPr lang="en-US" altLang="en-US"/>
              <a:pPr/>
              <a:t>38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Slide Image Placeholder 1">
            <a:extLst>
              <a:ext uri="{FF2B5EF4-FFF2-40B4-BE49-F238E27FC236}">
                <a16:creationId xmlns:a16="http://schemas.microsoft.com/office/drawing/2014/main" id="{95965996-FD48-4DBC-8092-AD39029B5A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6" name="Notes Placeholder 2">
            <a:extLst>
              <a:ext uri="{FF2B5EF4-FFF2-40B4-BE49-F238E27FC236}">
                <a16:creationId xmlns:a16="http://schemas.microsoft.com/office/drawing/2014/main" id="{B2FFA5B9-7DB7-4C17-8946-750A6A215E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13667" name="Slide Number Placeholder 3">
            <a:extLst>
              <a:ext uri="{FF2B5EF4-FFF2-40B4-BE49-F238E27FC236}">
                <a16:creationId xmlns:a16="http://schemas.microsoft.com/office/drawing/2014/main" id="{A3A242C4-081B-4911-B61C-0FB2817EC6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4F405C1-5425-4584-87E5-52A183778BC5}" type="slidenum">
              <a:rPr lang="en-US" altLang="en-US"/>
              <a:pPr/>
              <a:t>39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>
            <a:extLst>
              <a:ext uri="{FF2B5EF4-FFF2-40B4-BE49-F238E27FC236}">
                <a16:creationId xmlns:a16="http://schemas.microsoft.com/office/drawing/2014/main" id="{84BCC2A6-89B6-4B8D-88AC-E6D755CBED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Notes Placeholder 2">
            <a:extLst>
              <a:ext uri="{FF2B5EF4-FFF2-40B4-BE49-F238E27FC236}">
                <a16:creationId xmlns:a16="http://schemas.microsoft.com/office/drawing/2014/main" id="{A342DE15-6ED1-4664-9B22-014AEFE102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7651" name="Slide Number Placeholder 3">
            <a:extLst>
              <a:ext uri="{FF2B5EF4-FFF2-40B4-BE49-F238E27FC236}">
                <a16:creationId xmlns:a16="http://schemas.microsoft.com/office/drawing/2014/main" id="{F322CC2F-44DA-4287-8055-A1006876D5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0AC02BEF-7BF6-446D-890D-5D678BB422A3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Slide Image Placeholder 1">
            <a:extLst>
              <a:ext uri="{FF2B5EF4-FFF2-40B4-BE49-F238E27FC236}">
                <a16:creationId xmlns:a16="http://schemas.microsoft.com/office/drawing/2014/main" id="{66A2817E-E218-4D09-B07C-AD845E7B6C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4" name="Notes Placeholder 2">
            <a:extLst>
              <a:ext uri="{FF2B5EF4-FFF2-40B4-BE49-F238E27FC236}">
                <a16:creationId xmlns:a16="http://schemas.microsoft.com/office/drawing/2014/main" id="{4EB5D27F-815D-42F9-A419-4EB0751DFA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15715" name="Slide Number Placeholder 3">
            <a:extLst>
              <a:ext uri="{FF2B5EF4-FFF2-40B4-BE49-F238E27FC236}">
                <a16:creationId xmlns:a16="http://schemas.microsoft.com/office/drawing/2014/main" id="{54A019F1-6286-4E45-AE6A-7D7011C82A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A9205E66-08E6-490C-8D65-58AC9AB0AE83}" type="slidenum">
              <a:rPr lang="en-US" altLang="en-US"/>
              <a:pPr/>
              <a:t>40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Slide Image Placeholder 1">
            <a:extLst>
              <a:ext uri="{FF2B5EF4-FFF2-40B4-BE49-F238E27FC236}">
                <a16:creationId xmlns:a16="http://schemas.microsoft.com/office/drawing/2014/main" id="{50C054F7-04EA-4386-9E8D-0F9F3160F9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2" name="Notes Placeholder 2">
            <a:extLst>
              <a:ext uri="{FF2B5EF4-FFF2-40B4-BE49-F238E27FC236}">
                <a16:creationId xmlns:a16="http://schemas.microsoft.com/office/drawing/2014/main" id="{653993EF-E6F8-4F88-8188-116E07DDE8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17763" name="Slide Number Placeholder 3">
            <a:extLst>
              <a:ext uri="{FF2B5EF4-FFF2-40B4-BE49-F238E27FC236}">
                <a16:creationId xmlns:a16="http://schemas.microsoft.com/office/drawing/2014/main" id="{81546095-EA86-4EB4-A308-211DEDE4AD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4B45926-C44E-4DE8-8C77-3DEF6242C7FE}" type="slidenum">
              <a:rPr lang="en-US" altLang="en-US"/>
              <a:pPr/>
              <a:t>41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Slide Image Placeholder 1">
            <a:extLst>
              <a:ext uri="{FF2B5EF4-FFF2-40B4-BE49-F238E27FC236}">
                <a16:creationId xmlns:a16="http://schemas.microsoft.com/office/drawing/2014/main" id="{93155FB7-768B-4B45-AEC6-0A65592578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0" name="Notes Placeholder 2">
            <a:extLst>
              <a:ext uri="{FF2B5EF4-FFF2-40B4-BE49-F238E27FC236}">
                <a16:creationId xmlns:a16="http://schemas.microsoft.com/office/drawing/2014/main" id="{227E8B4F-BF94-4734-980B-A751CE73A1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Segment 5, 8, and 9</a:t>
            </a:r>
          </a:p>
        </p:txBody>
      </p:sp>
      <p:sp>
        <p:nvSpPr>
          <p:cNvPr id="119811" name="Slide Number Placeholder 3">
            <a:extLst>
              <a:ext uri="{FF2B5EF4-FFF2-40B4-BE49-F238E27FC236}">
                <a16:creationId xmlns:a16="http://schemas.microsoft.com/office/drawing/2014/main" id="{A6B0780A-58EB-4C71-B66F-6AF6FDA774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117E0B6-D775-4321-B649-025A91689D73}" type="slidenum">
              <a:rPr lang="en-US" altLang="en-US"/>
              <a:pPr>
                <a:spcBef>
                  <a:spcPct val="0"/>
                </a:spcBef>
              </a:pPr>
              <a:t>42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Slide Image Placeholder 1">
            <a:extLst>
              <a:ext uri="{FF2B5EF4-FFF2-40B4-BE49-F238E27FC236}">
                <a16:creationId xmlns:a16="http://schemas.microsoft.com/office/drawing/2014/main" id="{785679D8-6614-44FF-801A-0CF4745CBB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8" name="Notes Placeholder 2">
            <a:extLst>
              <a:ext uri="{FF2B5EF4-FFF2-40B4-BE49-F238E27FC236}">
                <a16:creationId xmlns:a16="http://schemas.microsoft.com/office/drawing/2014/main" id="{5C61C6CF-C8FF-465E-BC63-E7D21405E7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21859" name="Slide Number Placeholder 3">
            <a:extLst>
              <a:ext uri="{FF2B5EF4-FFF2-40B4-BE49-F238E27FC236}">
                <a16:creationId xmlns:a16="http://schemas.microsoft.com/office/drawing/2014/main" id="{986969C0-6AEA-4992-B820-5354BE73D4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41F392A-6BF3-4460-8DC8-5AD458910133}" type="slidenum">
              <a:rPr lang="en-US" altLang="en-US"/>
              <a:pPr/>
              <a:t>43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>
            <a:extLst>
              <a:ext uri="{FF2B5EF4-FFF2-40B4-BE49-F238E27FC236}">
                <a16:creationId xmlns:a16="http://schemas.microsoft.com/office/drawing/2014/main" id="{684C52BF-52B9-4468-836C-2BED1C55D8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2" name="Notes Placeholder 2">
            <a:extLst>
              <a:ext uri="{FF2B5EF4-FFF2-40B4-BE49-F238E27FC236}">
                <a16:creationId xmlns:a16="http://schemas.microsoft.com/office/drawing/2014/main" id="{D72B23F5-205C-4EC1-9A3D-2C316E25D1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1683" name="Slide Number Placeholder 3">
            <a:extLst>
              <a:ext uri="{FF2B5EF4-FFF2-40B4-BE49-F238E27FC236}">
                <a16:creationId xmlns:a16="http://schemas.microsoft.com/office/drawing/2014/main" id="{0F8CD562-D96B-451F-906E-B8E2C5FD8E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10C65AE-69D2-4257-832B-624220221CB8}" type="slidenum">
              <a:rPr lang="en-US" altLang="en-US"/>
              <a:pPr/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270644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Image Placeholder 1">
            <a:extLst>
              <a:ext uri="{FF2B5EF4-FFF2-40B4-BE49-F238E27FC236}">
                <a16:creationId xmlns:a16="http://schemas.microsoft.com/office/drawing/2014/main" id="{BB8D258B-280F-4154-A163-C4B2934247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4" name="Notes Placeholder 2">
            <a:extLst>
              <a:ext uri="{FF2B5EF4-FFF2-40B4-BE49-F238E27FC236}">
                <a16:creationId xmlns:a16="http://schemas.microsoft.com/office/drawing/2014/main" id="{4C8E4AFE-61CF-45B0-8D92-20D870C6E2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25955" name="Slide Number Placeholder 3">
            <a:extLst>
              <a:ext uri="{FF2B5EF4-FFF2-40B4-BE49-F238E27FC236}">
                <a16:creationId xmlns:a16="http://schemas.microsoft.com/office/drawing/2014/main" id="{6C27F488-FB7F-4387-ADC9-5FE556F485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115FADA-70A6-42D6-BF6B-34298EB3AC49}" type="slidenum">
              <a:rPr lang="en-US" altLang="en-US"/>
              <a:pPr/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76112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Image Placeholder 1">
            <a:extLst>
              <a:ext uri="{FF2B5EF4-FFF2-40B4-BE49-F238E27FC236}">
                <a16:creationId xmlns:a16="http://schemas.microsoft.com/office/drawing/2014/main" id="{BB8D258B-280F-4154-A163-C4B2934247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4" name="Notes Placeholder 2">
            <a:extLst>
              <a:ext uri="{FF2B5EF4-FFF2-40B4-BE49-F238E27FC236}">
                <a16:creationId xmlns:a16="http://schemas.microsoft.com/office/drawing/2014/main" id="{4C8E4AFE-61CF-45B0-8D92-20D870C6E2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25955" name="Slide Number Placeholder 3">
            <a:extLst>
              <a:ext uri="{FF2B5EF4-FFF2-40B4-BE49-F238E27FC236}">
                <a16:creationId xmlns:a16="http://schemas.microsoft.com/office/drawing/2014/main" id="{6C27F488-FB7F-4387-ADC9-5FE556F485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115FADA-70A6-42D6-BF6B-34298EB3AC49}" type="slidenum">
              <a:rPr lang="en-US" altLang="en-US"/>
              <a:pPr/>
              <a:t>46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Image Placeholder 1">
            <a:extLst>
              <a:ext uri="{FF2B5EF4-FFF2-40B4-BE49-F238E27FC236}">
                <a16:creationId xmlns:a16="http://schemas.microsoft.com/office/drawing/2014/main" id="{3363FD95-4205-4B56-8A7D-137C24A2333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2" name="Notes Placeholder 2">
            <a:extLst>
              <a:ext uri="{FF2B5EF4-FFF2-40B4-BE49-F238E27FC236}">
                <a16:creationId xmlns:a16="http://schemas.microsoft.com/office/drawing/2014/main" id="{362A3F8F-5F01-4605-BB42-1F68CE09E01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28003" name="Slide Number Placeholder 3">
            <a:extLst>
              <a:ext uri="{FF2B5EF4-FFF2-40B4-BE49-F238E27FC236}">
                <a16:creationId xmlns:a16="http://schemas.microsoft.com/office/drawing/2014/main" id="{DD855BF0-A44A-4C59-953D-90CC5AADC7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BDE0A43D-9281-4537-B350-97B553C08296}" type="slidenum">
              <a:rPr lang="en-US" altLang="en-US"/>
              <a:pPr/>
              <a:t>47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Slide Image Placeholder 1">
            <a:extLst>
              <a:ext uri="{FF2B5EF4-FFF2-40B4-BE49-F238E27FC236}">
                <a16:creationId xmlns:a16="http://schemas.microsoft.com/office/drawing/2014/main" id="{2E442E74-E174-408F-868E-59CFCF6E6A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0" name="Notes Placeholder 2">
            <a:extLst>
              <a:ext uri="{FF2B5EF4-FFF2-40B4-BE49-F238E27FC236}">
                <a16:creationId xmlns:a16="http://schemas.microsoft.com/office/drawing/2014/main" id="{AAA271E4-E9C0-4DBA-AF69-8574CC68AF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30051" name="Slide Number Placeholder 3">
            <a:extLst>
              <a:ext uri="{FF2B5EF4-FFF2-40B4-BE49-F238E27FC236}">
                <a16:creationId xmlns:a16="http://schemas.microsoft.com/office/drawing/2014/main" id="{0CFA6ABD-04CE-4C6C-9FCA-0B9A3A91FA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861BFFC-0748-4C94-B9CD-C7165E367AD1}" type="slidenum">
              <a:rPr lang="en-US" altLang="en-US"/>
              <a:pPr>
                <a:spcBef>
                  <a:spcPct val="0"/>
                </a:spcBef>
              </a:pPr>
              <a:t>48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Slide Image Placeholder 1">
            <a:extLst>
              <a:ext uri="{FF2B5EF4-FFF2-40B4-BE49-F238E27FC236}">
                <a16:creationId xmlns:a16="http://schemas.microsoft.com/office/drawing/2014/main" id="{666C3436-CC52-48DE-8282-F9E46DC004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6" name="Notes Placeholder 2">
            <a:extLst>
              <a:ext uri="{FF2B5EF4-FFF2-40B4-BE49-F238E27FC236}">
                <a16:creationId xmlns:a16="http://schemas.microsoft.com/office/drawing/2014/main" id="{68907E59-33E6-4A90-9A12-E9B751AFDC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34147" name="Slide Number Placeholder 3">
            <a:extLst>
              <a:ext uri="{FF2B5EF4-FFF2-40B4-BE49-F238E27FC236}">
                <a16:creationId xmlns:a16="http://schemas.microsoft.com/office/drawing/2014/main" id="{6C6B8DE9-39A3-420A-8B6D-B882AE7B10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B025347-6C9B-4431-92AD-781E70027294}" type="slidenum">
              <a:rPr lang="en-US" altLang="en-US"/>
              <a:pPr/>
              <a:t>49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>
            <a:extLst>
              <a:ext uri="{FF2B5EF4-FFF2-40B4-BE49-F238E27FC236}">
                <a16:creationId xmlns:a16="http://schemas.microsoft.com/office/drawing/2014/main" id="{2E9086E1-0CEC-4C93-923A-88620F6B29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Notes Placeholder 2">
            <a:extLst>
              <a:ext uri="{FF2B5EF4-FFF2-40B4-BE49-F238E27FC236}">
                <a16:creationId xmlns:a16="http://schemas.microsoft.com/office/drawing/2014/main" id="{387D8F65-7784-4764-B8CB-C0177B3E6E4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09D99218-98F6-45D8-873A-97D0D75968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FCF0469-928B-4381-AC2A-FFD06ADBD323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7">
            <a:extLst>
              <a:ext uri="{FF2B5EF4-FFF2-40B4-BE49-F238E27FC236}">
                <a16:creationId xmlns:a16="http://schemas.microsoft.com/office/drawing/2014/main" id="{3EEF42A7-D262-4DC6-AEA9-8CB8EF8D55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06FB361-82D6-45A4-8D0B-E0A25D776F95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6194" name="Rectangle 7">
            <a:extLst>
              <a:ext uri="{FF2B5EF4-FFF2-40B4-BE49-F238E27FC236}">
                <a16:creationId xmlns:a16="http://schemas.microsoft.com/office/drawing/2014/main" id="{67555C44-073C-4F2D-B7CE-93C395D5324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A88F59B-F408-46DD-830C-21F403FF1AD0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50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6195" name="Rectangle 2">
            <a:extLst>
              <a:ext uri="{FF2B5EF4-FFF2-40B4-BE49-F238E27FC236}">
                <a16:creationId xmlns:a16="http://schemas.microsoft.com/office/drawing/2014/main" id="{9DE2E998-2B72-47FD-AA35-CE211CC08D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6" name="Rectangle 3">
            <a:extLst>
              <a:ext uri="{FF2B5EF4-FFF2-40B4-BE49-F238E27FC236}">
                <a16:creationId xmlns:a16="http://schemas.microsoft.com/office/drawing/2014/main" id="{8861A161-4781-4A94-AB18-AFB87A07EB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Slide Image Placeholder 1">
            <a:extLst>
              <a:ext uri="{FF2B5EF4-FFF2-40B4-BE49-F238E27FC236}">
                <a16:creationId xmlns:a16="http://schemas.microsoft.com/office/drawing/2014/main" id="{73E24971-6855-4CE4-A3B9-8AE17118AE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4" name="Notes Placeholder 2">
            <a:extLst>
              <a:ext uri="{FF2B5EF4-FFF2-40B4-BE49-F238E27FC236}">
                <a16:creationId xmlns:a16="http://schemas.microsoft.com/office/drawing/2014/main" id="{E2FA5DA6-3D36-49A8-9CD3-D53913E4D4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46435" name="Slide Number Placeholder 3">
            <a:extLst>
              <a:ext uri="{FF2B5EF4-FFF2-40B4-BE49-F238E27FC236}">
                <a16:creationId xmlns:a16="http://schemas.microsoft.com/office/drawing/2014/main" id="{E6E9DF12-AE97-49B5-B9CA-4301635908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DC39DBC0-4781-4AF7-BED8-D8BFD6BB578D}" type="slidenum">
              <a:rPr lang="en-US" altLang="en-US"/>
              <a:pPr/>
              <a:t>51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Slide Image Placeholder 1">
            <a:extLst>
              <a:ext uri="{FF2B5EF4-FFF2-40B4-BE49-F238E27FC236}">
                <a16:creationId xmlns:a16="http://schemas.microsoft.com/office/drawing/2014/main" id="{9459F32C-B1AA-4357-A923-D10AE1B911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0" name="Notes Placeholder 2">
            <a:extLst>
              <a:ext uri="{FF2B5EF4-FFF2-40B4-BE49-F238E27FC236}">
                <a16:creationId xmlns:a16="http://schemas.microsoft.com/office/drawing/2014/main" id="{795FE0FF-E680-4331-A1FE-9D56A0E188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50531" name="Slide Number Placeholder 3">
            <a:extLst>
              <a:ext uri="{FF2B5EF4-FFF2-40B4-BE49-F238E27FC236}">
                <a16:creationId xmlns:a16="http://schemas.microsoft.com/office/drawing/2014/main" id="{F9ACB2CA-8A24-4E51-BA8A-A1A1DB4AD7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418AAF9-E28B-4506-BD34-A8C292470079}" type="slidenum">
              <a:rPr lang="en-US" altLang="en-US"/>
              <a:pPr/>
              <a:t>52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lide Image Placeholder 1">
            <a:extLst>
              <a:ext uri="{FF2B5EF4-FFF2-40B4-BE49-F238E27FC236}">
                <a16:creationId xmlns:a16="http://schemas.microsoft.com/office/drawing/2014/main" id="{25335E2E-E611-4372-9CB7-0BD30A09B8A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8" name="Notes Placeholder 2">
            <a:extLst>
              <a:ext uri="{FF2B5EF4-FFF2-40B4-BE49-F238E27FC236}">
                <a16:creationId xmlns:a16="http://schemas.microsoft.com/office/drawing/2014/main" id="{8EFA8BD5-997D-41CD-9163-B7510FD729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52579" name="Slide Number Placeholder 3">
            <a:extLst>
              <a:ext uri="{FF2B5EF4-FFF2-40B4-BE49-F238E27FC236}">
                <a16:creationId xmlns:a16="http://schemas.microsoft.com/office/drawing/2014/main" id="{22DEBE48-711A-43C0-9DEB-AAD9EA0103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9B701DC-DC82-4EC2-99A8-12B7B878EFE0}" type="slidenum">
              <a:rPr lang="en-US" altLang="en-US"/>
              <a:pPr/>
              <a:t>53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Slide Image Placeholder 1">
            <a:extLst>
              <a:ext uri="{FF2B5EF4-FFF2-40B4-BE49-F238E27FC236}">
                <a16:creationId xmlns:a16="http://schemas.microsoft.com/office/drawing/2014/main" id="{320E5EE6-FE67-41E5-ACB1-9FF46DA5DFE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2" name="Notes Placeholder 2">
            <a:extLst>
              <a:ext uri="{FF2B5EF4-FFF2-40B4-BE49-F238E27FC236}">
                <a16:creationId xmlns:a16="http://schemas.microsoft.com/office/drawing/2014/main" id="{35904A6F-B2B8-48FE-A6AE-5E29104FC6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48483" name="Slide Number Placeholder 3">
            <a:extLst>
              <a:ext uri="{FF2B5EF4-FFF2-40B4-BE49-F238E27FC236}">
                <a16:creationId xmlns:a16="http://schemas.microsoft.com/office/drawing/2014/main" id="{136D0D3C-9ED0-43E4-B80D-B7467AC7B1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9F049D1-F03F-43ED-9EED-16CBDC5CF7C7}" type="slidenum">
              <a:rPr lang="en-US" altLang="en-US"/>
              <a:pPr/>
              <a:t>54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Shape 824">
            <a:extLst>
              <a:ext uri="{FF2B5EF4-FFF2-40B4-BE49-F238E27FC236}">
                <a16:creationId xmlns:a16="http://schemas.microsoft.com/office/drawing/2014/main" id="{477C4FC7-1A95-461B-AB0C-3A03665718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1838" y="4560888"/>
            <a:ext cx="5851525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6914" name="Shape 825">
            <a:extLst>
              <a:ext uri="{FF2B5EF4-FFF2-40B4-BE49-F238E27FC236}">
                <a16:creationId xmlns:a16="http://schemas.microsoft.com/office/drawing/2014/main" id="{76690955-2CA9-4481-9CF7-084BD69D0851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custGeom>
            <a:avLst/>
            <a:gdLst>
              <a:gd name="T0" fmla="*/ 0 w 120000"/>
              <a:gd name="T1" fmla="*/ 0 h 120000"/>
              <a:gd name="T2" fmla="*/ 192048003 w 120000"/>
              <a:gd name="T3" fmla="*/ 0 h 120000"/>
              <a:gd name="T4" fmla="*/ 192048003 w 120000"/>
              <a:gd name="T5" fmla="*/ 108027002 h 120000"/>
              <a:gd name="T6" fmla="*/ 0 w 120000"/>
              <a:gd name="T7" fmla="*/ 108027002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lide Image Placeholder 1">
            <a:extLst>
              <a:ext uri="{FF2B5EF4-FFF2-40B4-BE49-F238E27FC236}">
                <a16:creationId xmlns:a16="http://schemas.microsoft.com/office/drawing/2014/main" id="{25335E2E-E611-4372-9CB7-0BD30A09B8A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8" name="Notes Placeholder 2">
            <a:extLst>
              <a:ext uri="{FF2B5EF4-FFF2-40B4-BE49-F238E27FC236}">
                <a16:creationId xmlns:a16="http://schemas.microsoft.com/office/drawing/2014/main" id="{8EFA8BD5-997D-41CD-9163-B7510FD729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52579" name="Slide Number Placeholder 3">
            <a:extLst>
              <a:ext uri="{FF2B5EF4-FFF2-40B4-BE49-F238E27FC236}">
                <a16:creationId xmlns:a16="http://schemas.microsoft.com/office/drawing/2014/main" id="{22DEBE48-711A-43C0-9DEB-AAD9EA0103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9B701DC-DC82-4EC2-99A8-12B7B878EFE0}" type="slidenum">
              <a:rPr lang="en-US" altLang="en-US"/>
              <a:pPr/>
              <a:t>56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30127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lide Image Placeholder 1">
            <a:extLst>
              <a:ext uri="{FF2B5EF4-FFF2-40B4-BE49-F238E27FC236}">
                <a16:creationId xmlns:a16="http://schemas.microsoft.com/office/drawing/2014/main" id="{25335E2E-E611-4372-9CB7-0BD30A09B8A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8" name="Notes Placeholder 2">
            <a:extLst>
              <a:ext uri="{FF2B5EF4-FFF2-40B4-BE49-F238E27FC236}">
                <a16:creationId xmlns:a16="http://schemas.microsoft.com/office/drawing/2014/main" id="{8EFA8BD5-997D-41CD-9163-B7510FD729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52579" name="Slide Number Placeholder 3">
            <a:extLst>
              <a:ext uri="{FF2B5EF4-FFF2-40B4-BE49-F238E27FC236}">
                <a16:creationId xmlns:a16="http://schemas.microsoft.com/office/drawing/2014/main" id="{22DEBE48-711A-43C0-9DEB-AAD9EA0103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9B701DC-DC82-4EC2-99A8-12B7B878EFE0}" type="slidenum">
              <a:rPr lang="en-US" altLang="en-US"/>
              <a:pPr/>
              <a:t>57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506971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Image Placeholder 1">
            <a:extLst>
              <a:ext uri="{FF2B5EF4-FFF2-40B4-BE49-F238E27FC236}">
                <a16:creationId xmlns:a16="http://schemas.microsoft.com/office/drawing/2014/main" id="{BB8D258B-280F-4154-A163-C4B2934247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4" name="Notes Placeholder 2">
            <a:extLst>
              <a:ext uri="{FF2B5EF4-FFF2-40B4-BE49-F238E27FC236}">
                <a16:creationId xmlns:a16="http://schemas.microsoft.com/office/drawing/2014/main" id="{4C8E4AFE-61CF-45B0-8D92-20D870C6E2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25955" name="Slide Number Placeholder 3">
            <a:extLst>
              <a:ext uri="{FF2B5EF4-FFF2-40B4-BE49-F238E27FC236}">
                <a16:creationId xmlns:a16="http://schemas.microsoft.com/office/drawing/2014/main" id="{6C27F488-FB7F-4387-ADC9-5FE556F485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115FADA-70A6-42D6-BF6B-34298EB3AC49}" type="slidenum">
              <a:rPr lang="en-US" altLang="en-US"/>
              <a:pPr/>
              <a:t>58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485217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Shape 792">
            <a:extLst>
              <a:ext uri="{FF2B5EF4-FFF2-40B4-BE49-F238E27FC236}">
                <a16:creationId xmlns:a16="http://schemas.microsoft.com/office/drawing/2014/main" id="{DB869E53-732B-4C5C-84D5-7F63F4ED86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1838" y="4560888"/>
            <a:ext cx="5851525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4866" name="Shape 793">
            <a:extLst>
              <a:ext uri="{FF2B5EF4-FFF2-40B4-BE49-F238E27FC236}">
                <a16:creationId xmlns:a16="http://schemas.microsoft.com/office/drawing/2014/main" id="{BE90E8F6-4C40-493D-B7FE-EB6EF08C564D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custGeom>
            <a:avLst/>
            <a:gdLst>
              <a:gd name="T0" fmla="*/ 0 w 120000"/>
              <a:gd name="T1" fmla="*/ 0 h 120000"/>
              <a:gd name="T2" fmla="*/ 192048003 w 120000"/>
              <a:gd name="T3" fmla="*/ 0 h 120000"/>
              <a:gd name="T4" fmla="*/ 192048003 w 120000"/>
              <a:gd name="T5" fmla="*/ 108027002 h 120000"/>
              <a:gd name="T6" fmla="*/ 0 w 120000"/>
              <a:gd name="T7" fmla="*/ 108027002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>
            <a:extLst>
              <a:ext uri="{FF2B5EF4-FFF2-40B4-BE49-F238E27FC236}">
                <a16:creationId xmlns:a16="http://schemas.microsoft.com/office/drawing/2014/main" id="{90DC7380-1B37-4DB1-AE4E-01388D8BB4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6" name="Notes Placeholder 2">
            <a:extLst>
              <a:ext uri="{FF2B5EF4-FFF2-40B4-BE49-F238E27FC236}">
                <a16:creationId xmlns:a16="http://schemas.microsoft.com/office/drawing/2014/main" id="{63FB3286-145C-495B-AA85-8E44A657DD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1747" name="Slide Number Placeholder 3">
            <a:extLst>
              <a:ext uri="{FF2B5EF4-FFF2-40B4-BE49-F238E27FC236}">
                <a16:creationId xmlns:a16="http://schemas.microsoft.com/office/drawing/2014/main" id="{3823B3AB-208D-4432-8D02-DA0E36E218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68957D1-B3B2-4C6D-8DFC-E813A5CF420C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Slide Image Placeholder 1">
            <a:extLst>
              <a:ext uri="{FF2B5EF4-FFF2-40B4-BE49-F238E27FC236}">
                <a16:creationId xmlns:a16="http://schemas.microsoft.com/office/drawing/2014/main" id="{4E470F2C-979C-4B83-BA99-2DC9D4B68C2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4" name="Notes Placeholder 2">
            <a:extLst>
              <a:ext uri="{FF2B5EF4-FFF2-40B4-BE49-F238E27FC236}">
                <a16:creationId xmlns:a16="http://schemas.microsoft.com/office/drawing/2014/main" id="{C1D4F7FA-8045-414D-8CE9-30E59F89C9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56675" name="Slide Number Placeholder 3">
            <a:extLst>
              <a:ext uri="{FF2B5EF4-FFF2-40B4-BE49-F238E27FC236}">
                <a16:creationId xmlns:a16="http://schemas.microsoft.com/office/drawing/2014/main" id="{FD09D3A2-E040-4C0D-8B89-FE5DEB84D1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B69461A-B274-43D6-BA3D-19A7CF2F336E}" type="slidenum">
              <a:rPr lang="en-US" altLang="en-US"/>
              <a:pPr/>
              <a:t>60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Shape 860">
            <a:extLst>
              <a:ext uri="{FF2B5EF4-FFF2-40B4-BE49-F238E27FC236}">
                <a16:creationId xmlns:a16="http://schemas.microsoft.com/office/drawing/2014/main" id="{78B867A3-26FA-4C53-8502-2CDC5B966B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custGeom>
            <a:avLst/>
            <a:gdLst>
              <a:gd name="T0" fmla="*/ 0 w 120000"/>
              <a:gd name="T1" fmla="*/ 0 h 120000"/>
              <a:gd name="T2" fmla="*/ 192048003 w 120000"/>
              <a:gd name="T3" fmla="*/ 0 h 120000"/>
              <a:gd name="T4" fmla="*/ 192048003 w 120000"/>
              <a:gd name="T5" fmla="*/ 108027002 h 120000"/>
              <a:gd name="T6" fmla="*/ 0 w 120000"/>
              <a:gd name="T7" fmla="*/ 108027002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0" name="Shape 861">
            <a:extLst>
              <a:ext uri="{FF2B5EF4-FFF2-40B4-BE49-F238E27FC236}">
                <a16:creationId xmlns:a16="http://schemas.microsoft.com/office/drawing/2014/main" id="{EC80B978-10D8-460C-A018-7B48C30C9D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1838" y="4560888"/>
            <a:ext cx="5851525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0771" name="Shape 862">
            <a:extLst>
              <a:ext uri="{FF2B5EF4-FFF2-40B4-BE49-F238E27FC236}">
                <a16:creationId xmlns:a16="http://schemas.microsoft.com/office/drawing/2014/main" id="{59BF2625-0A71-4BDD-B3BA-BC5E9BCADD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0" tIns="48325" rIns="96650" bIns="48325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fld id="{442EAC04-3F5D-4587-A199-A6043A7111E0}" type="slidenum">
              <a:rPr lang="en-US" altLang="en-US"/>
              <a:pPr>
                <a:buClr>
                  <a:srgbClr val="000000"/>
                </a:buClr>
                <a:buSzPct val="25000"/>
                <a:buFont typeface="Arial" panose="020B0604020202020204" pitchFamily="34" charset="0"/>
                <a:buNone/>
              </a:pPr>
              <a:t>61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Slide Image Placeholder 1">
            <a:extLst>
              <a:ext uri="{FF2B5EF4-FFF2-40B4-BE49-F238E27FC236}">
                <a16:creationId xmlns:a16="http://schemas.microsoft.com/office/drawing/2014/main" id="{C5C5B3AF-286D-4634-B4E1-F41BDA0DA6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0" name="Notes Placeholder 2">
            <a:extLst>
              <a:ext uri="{FF2B5EF4-FFF2-40B4-BE49-F238E27FC236}">
                <a16:creationId xmlns:a16="http://schemas.microsoft.com/office/drawing/2014/main" id="{FD602C9F-7704-4DC6-8BE1-EC6C491833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71011" name="Slide Number Placeholder 3">
            <a:extLst>
              <a:ext uri="{FF2B5EF4-FFF2-40B4-BE49-F238E27FC236}">
                <a16:creationId xmlns:a16="http://schemas.microsoft.com/office/drawing/2014/main" id="{E640B0F8-5B42-41E4-B967-4982AEA502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4FA7EE0-B47B-4D5D-80EE-47D21CAF63B8}" type="slidenum">
              <a:rPr lang="en-US" altLang="en-US"/>
              <a:pPr/>
              <a:t>62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Slide Image Placeholder 1">
            <a:extLst>
              <a:ext uri="{FF2B5EF4-FFF2-40B4-BE49-F238E27FC236}">
                <a16:creationId xmlns:a16="http://schemas.microsoft.com/office/drawing/2014/main" id="{09F10F52-4E17-445A-9AED-9D93AA4955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3058" name="Notes Placeholder 2">
            <a:extLst>
              <a:ext uri="{FF2B5EF4-FFF2-40B4-BE49-F238E27FC236}">
                <a16:creationId xmlns:a16="http://schemas.microsoft.com/office/drawing/2014/main" id="{56385514-4206-4467-9170-C744BC5700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73059" name="Slide Number Placeholder 3">
            <a:extLst>
              <a:ext uri="{FF2B5EF4-FFF2-40B4-BE49-F238E27FC236}">
                <a16:creationId xmlns:a16="http://schemas.microsoft.com/office/drawing/2014/main" id="{CEC1269B-69E9-4FB8-938E-3902D7D86A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046BE31-B22D-4D0A-BC08-3F94DB9F1A0B}" type="slidenum">
              <a:rPr lang="en-US" altLang="en-US"/>
              <a:pPr/>
              <a:t>63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>
            <a:extLst>
              <a:ext uri="{FF2B5EF4-FFF2-40B4-BE49-F238E27FC236}">
                <a16:creationId xmlns:a16="http://schemas.microsoft.com/office/drawing/2014/main" id="{B4B4327A-0BF1-47F6-9A23-FC08F79FD7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Notes Placeholder 2">
            <a:extLst>
              <a:ext uri="{FF2B5EF4-FFF2-40B4-BE49-F238E27FC236}">
                <a16:creationId xmlns:a16="http://schemas.microsoft.com/office/drawing/2014/main" id="{418188D8-B7E0-492C-9CE6-3C171538BC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3795" name="Slide Number Placeholder 3">
            <a:extLst>
              <a:ext uri="{FF2B5EF4-FFF2-40B4-BE49-F238E27FC236}">
                <a16:creationId xmlns:a16="http://schemas.microsoft.com/office/drawing/2014/main" id="{1CA2604A-9348-42C1-8814-D1DF711F0E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4D4E51E-5DDB-42BA-A850-8F77786932B4}" type="slidenum">
              <a:rPr lang="en-US" altLang="en-US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>
            <a:extLst>
              <a:ext uri="{FF2B5EF4-FFF2-40B4-BE49-F238E27FC236}">
                <a16:creationId xmlns:a16="http://schemas.microsoft.com/office/drawing/2014/main" id="{33442900-4E2E-44D7-90E7-446BC445B1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Notes Placeholder 2">
            <a:extLst>
              <a:ext uri="{FF2B5EF4-FFF2-40B4-BE49-F238E27FC236}">
                <a16:creationId xmlns:a16="http://schemas.microsoft.com/office/drawing/2014/main" id="{4C6D3108-904B-4B5F-83B5-42074400B2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5843" name="Slide Number Placeholder 3">
            <a:extLst>
              <a:ext uri="{FF2B5EF4-FFF2-40B4-BE49-F238E27FC236}">
                <a16:creationId xmlns:a16="http://schemas.microsoft.com/office/drawing/2014/main" id="{497B8D58-7339-4AEE-9AA3-D068F0641F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0EAD040D-1865-4B12-8342-DAB9C1326134}" type="slidenum">
              <a:rPr lang="en-US" altLang="en-US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>
            <a:extLst>
              <a:ext uri="{FF2B5EF4-FFF2-40B4-BE49-F238E27FC236}">
                <a16:creationId xmlns:a16="http://schemas.microsoft.com/office/drawing/2014/main" id="{DCEDB305-6789-4959-9C46-961085498D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D30D722-7F90-4618-916F-81B84F722329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5ECA4B94-6A64-4651-A205-3039D50C98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4213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271E6F15-DA6D-4D9A-9491-40FE077D61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559" tIns="45279" rIns="90559" bIns="4527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1DAC8EDD-3BCE-4F8C-9EA6-367F218C2858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3625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59" tIns="45279" rIns="90559" bIns="45279" anchor="b"/>
          <a:lstStyle>
            <a:lvl1pPr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65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65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65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65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EABE107-9FF9-4200-B503-0CD3B32F2918}" type="slidenum">
              <a:rPr lang="en-US" altLang="en-US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50E5D-1CC6-4DEE-A86B-3681E5C0F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B09436-B815-4D2C-A1B6-6CE699DB819D}" type="datetime1">
              <a:rPr lang="en-US" altLang="en-US"/>
              <a:pPr/>
              <a:t>11/5/2022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1D3C2-148E-4906-9BD9-340445D51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0E2B8-15CF-411A-A3C4-A937193E8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EEAAD-3A83-43F4-8403-4E7F6338DC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671BC-DBC1-460D-9758-CB1056CC1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D57781-218C-4DC8-B72E-930C6A441CDA}" type="datetime1">
              <a:rPr lang="en-US" altLang="en-US"/>
              <a:pPr/>
              <a:t>11/5/2022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F11F5-59E6-49EE-B424-EFEB5D5A2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1854-67F7-4ACF-9538-107141CCB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CADB3-5F9B-4F31-93CA-96A1D95D48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0558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FE231-9CF6-4039-B32A-CD24CCF71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E783DA-9829-4A3A-802C-A1CDDCB06469}" type="datetime1">
              <a:rPr lang="en-US" altLang="en-US"/>
              <a:pPr/>
              <a:t>11/5/2022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B894B-AE4A-4871-894A-00CF4B21A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2D88D-9648-48AF-9DB8-DDC6957D9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A2F06-B5AC-4E36-B2A4-445238FDD1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573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B5B5B-E6F3-470A-97D3-7A805777B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223CB8-571D-4E59-9E47-85CFCE46F192}" type="datetime1">
              <a:rPr lang="en-US" altLang="en-US"/>
              <a:pPr/>
              <a:t>11/5/2022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C0023-153C-40DA-AF8A-57806820B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03F65-4E0F-48A9-930C-9A4BFB0EE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1F06D-736C-41BE-A9F0-CD0E83BDED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40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C7B11-ED34-46C9-B156-79933CEC6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461E11-7232-4FFD-B06C-65154B81AF3B}" type="datetime1">
              <a:rPr lang="en-US" altLang="en-US"/>
              <a:pPr/>
              <a:t>11/5/2022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A9C1A-4728-49F2-AA4C-A278AD23D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EC1B5-6B57-4DEA-82B6-F7C46348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C6C94-7BA6-4139-9424-B28B73AEDC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807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BFF1D-8754-4BC7-AD98-A819918DF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49A613-91C3-475D-87C0-79A7F0BA0CC0}" type="datetime1">
              <a:rPr lang="en-US" altLang="en-US"/>
              <a:pPr/>
              <a:t>11/5/2022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256EA-015E-4541-93D6-DE7DBCC19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06922-DE03-4EBE-AE41-8386B0E61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B9CDF-3569-446A-A1F2-56D5386A9F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66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08AFF52-2CC2-4F22-BA62-F20F22AF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529E51-CE5A-445D-A3FC-290B771B73D5}" type="datetime1">
              <a:rPr lang="en-US" altLang="en-US"/>
              <a:pPr/>
              <a:t>11/5/2022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5C28DA-E9A8-417E-904F-E827C98E6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B706E2A-5CE9-4D0E-B7C2-2B8D67013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3A1FF-68DC-4EA8-9213-11307D8341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340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8E318EB-2799-49A6-83B8-75E516D96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FAB3C2-EB29-41F4-B446-AC2E86F9D0B1}" type="datetime1">
              <a:rPr lang="en-US" altLang="en-US"/>
              <a:pPr/>
              <a:t>11/5/2022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AAF878-CEDC-4055-8A2F-B93B8676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20135CD-3F91-4F90-AC07-7BC1BE448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C031A-9EA0-4787-AAA9-FA8641FA65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827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0CB9139-9BA0-4FED-BBC8-4ADF196E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4FCB23-AEB5-4334-B313-B1DE5FF98E0B}" type="datetime1">
              <a:rPr lang="en-US" altLang="en-US"/>
              <a:pPr/>
              <a:t>11/5/2022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2F1ADE4-256B-49F4-83AB-9831A5537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551F2B6-7E2E-443B-8B50-464C61133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E3610-6F25-42A0-AFCC-0EC1DEEC74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813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52BF271-21B7-41F0-9974-0E642698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8FDC51-BB1A-491F-B327-D9DE7423CFC9}" type="datetime1">
              <a:rPr lang="en-US" altLang="en-US"/>
              <a:pPr/>
              <a:t>11/5/2022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5374356-15C1-477E-A142-1854A8055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200A8DD-BB34-464C-A853-B48938FDA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51D41-CDE5-49EF-8B78-190018BD10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123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1685F5B-C56A-4E96-A7AA-A0C60F4B5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76766A-06D0-4989-9381-62D426C2B5A8}" type="datetime1">
              <a:rPr lang="en-US" altLang="en-US"/>
              <a:pPr/>
              <a:t>11/5/2022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EE601BC-A3D4-46B7-851B-D1E13F52F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684F81-074A-4A43-8CFD-D0EC7EB0D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8038E-3521-47CD-80BB-DB73CC431E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0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E2390E6-0142-42E7-8808-B15587DA3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6DF581-68EC-4DD9-9C7D-FF163B0CA2B8}" type="datetime1">
              <a:rPr lang="en-US" altLang="en-US"/>
              <a:pPr/>
              <a:t>11/5/2022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112916-482B-46BD-9DFA-06F23BBD6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EC4DC56-D4F7-4379-9554-E142ECB8F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B1370-2D56-4690-B3E6-8B6CBEE86C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3614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F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C4AABEA-E20C-4635-B2B1-751497207D1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BF789EC-5067-4DCD-A802-70D33B6155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A3460-2404-42BB-85BC-F9AA3733A7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D8D8F"/>
                </a:solidFill>
              </a:defRPr>
            </a:lvl1pPr>
          </a:lstStyle>
          <a:p>
            <a:fld id="{383E9FC0-A28B-40D0-908B-82787800BBFA}" type="datetime1">
              <a:rPr lang="en-US" altLang="en-US"/>
              <a:pPr/>
              <a:t>11/5/2022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46BF-B2C5-419F-9AC2-363EF7BA5E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D8D8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84CBB-3FF7-477D-BFFF-256872632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D8D8F"/>
                </a:solidFill>
              </a:defRPr>
            </a:lvl1pPr>
          </a:lstStyle>
          <a:p>
            <a:fld id="{D2691786-CCC0-4AF2-954F-F61F234FDA6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bisvermont.org" TargetMode="External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581008B1-FC33-4551-9A74-B04824C27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altLang="en-US" sz="3600"/>
            </a:br>
            <a:r>
              <a:rPr lang="en-US" altLang="en-US" sz="3800"/>
              <a:t> </a:t>
            </a:r>
            <a:r>
              <a:rPr lang="en-US" altLang="en-US" sz="5400" b="1"/>
              <a:t>Basic FBA to BSP</a:t>
            </a:r>
          </a:p>
        </p:txBody>
      </p:sp>
      <p:pic>
        <p:nvPicPr>
          <p:cNvPr id="16386" name="Content Placeholder 4" descr="vt-education-logo-1.JPG">
            <a:extLst>
              <a:ext uri="{FF2B5EF4-FFF2-40B4-BE49-F238E27FC236}">
                <a16:creationId xmlns:a16="http://schemas.microsoft.com/office/drawing/2014/main" id="{5D3AC2B1-1FB4-4A58-A339-0DCFEEAF39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18" b="9518"/>
          <a:stretch>
            <a:fillRect/>
          </a:stretch>
        </p:blipFill>
        <p:spPr>
          <a:xfrm>
            <a:off x="6335713" y="5727700"/>
            <a:ext cx="2351087" cy="915988"/>
          </a:xfrm>
        </p:spPr>
      </p:pic>
      <p:sp>
        <p:nvSpPr>
          <p:cNvPr id="9219" name="Text Box 5">
            <a:extLst>
              <a:ext uri="{FF2B5EF4-FFF2-40B4-BE49-F238E27FC236}">
                <a16:creationId xmlns:a16="http://schemas.microsoft.com/office/drawing/2014/main" id="{ABF1166D-1BE0-4E25-9257-EECB384BD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90688"/>
            <a:ext cx="7772400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srgbClr val="B60202"/>
                </a:solidFill>
                <a:latin typeface="+mn-lt"/>
                <a:cs typeface="Arial" charset="0"/>
              </a:rPr>
              <a:t>Using Functional Behavioral Assessment (FBA) to Develop Function-Based                       Behavior Support Plans (BSP)</a:t>
            </a: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rgbClr val="B60202"/>
                </a:solidFill>
                <a:cs typeface="Arial" charset="0"/>
              </a:rPr>
              <a:t>Adapted from </a:t>
            </a:r>
            <a:r>
              <a:rPr lang="en-US" sz="2400" i="1" dirty="0">
                <a:solidFill>
                  <a:srgbClr val="B60202"/>
                </a:solidFill>
                <a:latin typeface="Calibri"/>
                <a:cs typeface="Calibri"/>
              </a:rPr>
              <a:t>Sheldon </a:t>
            </a:r>
            <a:r>
              <a:rPr lang="en-US" sz="2400" i="1" dirty="0" err="1">
                <a:solidFill>
                  <a:srgbClr val="B60202"/>
                </a:solidFill>
                <a:latin typeface="Calibri"/>
                <a:cs typeface="Calibri"/>
              </a:rPr>
              <a:t>Loman</a:t>
            </a:r>
            <a:r>
              <a:rPr lang="en-US" sz="2400" i="1" dirty="0">
                <a:solidFill>
                  <a:srgbClr val="B60202"/>
                </a:solidFill>
                <a:latin typeface="Calibri"/>
                <a:cs typeface="Calibri"/>
              </a:rPr>
              <a:t> and others</a:t>
            </a:r>
            <a:endParaRPr lang="en-US" sz="2400" b="1" dirty="0">
              <a:solidFill>
                <a:srgbClr val="292934"/>
              </a:solidFill>
              <a:latin typeface="+mn-lt"/>
              <a:cs typeface="Arial" charset="0"/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92934"/>
                </a:solidFill>
                <a:latin typeface="+mn-lt"/>
                <a:cs typeface="Arial" charset="0"/>
              </a:rPr>
              <a:t>Day Two</a:t>
            </a: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292934"/>
              </a:solidFill>
              <a:latin typeface="+mn-lt"/>
              <a:cs typeface="Arial" charset="0"/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292934"/>
              </a:solidFill>
              <a:latin typeface="+mn-lt"/>
              <a:cs typeface="Arial" charset="0"/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292934"/>
              </a:solidFill>
              <a:latin typeface="+mn-lt"/>
              <a:cs typeface="Arial" charset="0"/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292934"/>
              </a:solidFill>
              <a:latin typeface="+mn-lt"/>
              <a:cs typeface="Arial" charset="0"/>
            </a:endParaRPr>
          </a:p>
        </p:txBody>
      </p:sp>
      <p:pic>
        <p:nvPicPr>
          <p:cNvPr id="16388" name="Picture 5" descr="cdci.jpg">
            <a:extLst>
              <a:ext uri="{FF2B5EF4-FFF2-40B4-BE49-F238E27FC236}">
                <a16:creationId xmlns:a16="http://schemas.microsoft.com/office/drawing/2014/main" id="{B99DAF6C-3366-4156-99D1-EBC76A0F5F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5727700"/>
            <a:ext cx="25368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6">
            <a:extLst>
              <a:ext uri="{FF2B5EF4-FFF2-40B4-BE49-F238E27FC236}">
                <a16:creationId xmlns:a16="http://schemas.microsoft.com/office/drawing/2014/main" id="{C057CE91-8FA0-4330-B10D-149CECA219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388" y="4740275"/>
            <a:ext cx="2192337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2">
            <a:extLst>
              <a:ext uri="{FF2B5EF4-FFF2-40B4-BE49-F238E27FC236}">
                <a16:creationId xmlns:a16="http://schemas.microsoft.com/office/drawing/2014/main" id="{A2FFD9E1-0606-49BE-B776-40852C13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86F515-4B77-47E8-8085-EE2D4CC4DE2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itle 1"/>
          <p:cNvSpPr txBox="1">
            <a:spLocks noGrp="1"/>
          </p:cNvSpPr>
          <p:nvPr>
            <p:ph type="title"/>
          </p:nvPr>
        </p:nvSpPr>
        <p:spPr>
          <a:xfrm>
            <a:off x="435709" y="546259"/>
            <a:ext cx="8351922" cy="622872"/>
          </a:xfrm>
          <a:prstGeom prst="rect">
            <a:avLst/>
          </a:prstGeom>
        </p:spPr>
        <p:txBody>
          <a:bodyPr/>
          <a:lstStyle>
            <a:lvl1pPr defTabSz="704087">
              <a:defRPr sz="3387"/>
            </a:lvl1pPr>
          </a:lstStyle>
          <a:p>
            <a:r>
              <a:rPr dirty="0"/>
              <a:t>Competing Behavior Pathway Integrating Restorative Questions</a:t>
            </a:r>
          </a:p>
        </p:txBody>
      </p:sp>
      <p:grpSp>
        <p:nvGrpSpPr>
          <p:cNvPr id="161" name="Rectangle 4"/>
          <p:cNvGrpSpPr/>
          <p:nvPr/>
        </p:nvGrpSpPr>
        <p:grpSpPr>
          <a:xfrm>
            <a:off x="5013750" y="4726620"/>
            <a:ext cx="1417190" cy="920166"/>
            <a:chOff x="-6117" y="0"/>
            <a:chExt cx="1889586" cy="1226885"/>
          </a:xfrm>
        </p:grpSpPr>
        <p:sp>
          <p:nvSpPr>
            <p:cNvPr id="159" name="Rectangle"/>
            <p:cNvSpPr/>
            <p:nvPr/>
          </p:nvSpPr>
          <p:spPr>
            <a:xfrm>
              <a:off x="0" y="0"/>
              <a:ext cx="1799665" cy="1158688"/>
            </a:xfrm>
            <a:prstGeom prst="rect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>
                  <a:solidFill>
                    <a:srgbClr val="AE0101"/>
                  </a:solidFill>
                </a:defRPr>
              </a:pPr>
              <a:endParaRPr/>
            </a:p>
          </p:txBody>
        </p:sp>
        <p:sp>
          <p:nvSpPr>
            <p:cNvPr id="160" name="Desired Behavior…"/>
            <p:cNvSpPr txBox="1"/>
            <p:nvPr/>
          </p:nvSpPr>
          <p:spPr>
            <a:xfrm>
              <a:off x="-6117" y="216355"/>
              <a:ext cx="1889586" cy="10105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700" b="1"/>
              </a:pPr>
              <a:r>
                <a:rPr sz="1275" dirty="0"/>
                <a:t>Desired Behavior</a:t>
              </a:r>
              <a:endParaRPr sz="2400" dirty="0"/>
            </a:p>
            <a:p>
              <a:pPr>
                <a:defRPr b="1">
                  <a:solidFill>
                    <a:srgbClr val="AE0101"/>
                  </a:solidFill>
                </a:defRPr>
              </a:pPr>
              <a:r>
                <a:rPr sz="1600" dirty="0"/>
                <a:t>Complete math assignment</a:t>
              </a:r>
            </a:p>
          </p:txBody>
        </p:sp>
      </p:grpSp>
      <p:grpSp>
        <p:nvGrpSpPr>
          <p:cNvPr id="164" name="Rectangle 6"/>
          <p:cNvGrpSpPr/>
          <p:nvPr/>
        </p:nvGrpSpPr>
        <p:grpSpPr>
          <a:xfrm>
            <a:off x="7012496" y="4705238"/>
            <a:ext cx="1784259" cy="911786"/>
            <a:chOff x="0" y="8794"/>
            <a:chExt cx="2379010" cy="1215713"/>
          </a:xfrm>
        </p:grpSpPr>
        <p:sp>
          <p:nvSpPr>
            <p:cNvPr id="162" name="Rectangle"/>
            <p:cNvSpPr/>
            <p:nvPr/>
          </p:nvSpPr>
          <p:spPr>
            <a:xfrm>
              <a:off x="0" y="37305"/>
              <a:ext cx="2379010" cy="1158689"/>
            </a:xfrm>
            <a:prstGeom prst="rect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3200"/>
              </a:pPr>
              <a:endParaRPr sz="2400"/>
            </a:p>
          </p:txBody>
        </p:sp>
        <p:sp>
          <p:nvSpPr>
            <p:cNvPr id="163" name="Consequence/Function…"/>
            <p:cNvSpPr/>
            <p:nvPr/>
          </p:nvSpPr>
          <p:spPr>
            <a:xfrm>
              <a:off x="64771" y="8794"/>
              <a:ext cx="2249470" cy="1215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700" b="1"/>
              </a:pPr>
              <a:r>
                <a:rPr sz="1275" dirty="0"/>
                <a:t>Consequence/Function</a:t>
              </a:r>
              <a:endParaRPr sz="2400" dirty="0"/>
            </a:p>
            <a:p>
              <a:pPr>
                <a:defRPr sz="1400"/>
              </a:pPr>
              <a:r>
                <a:rPr sz="1050" dirty="0"/>
                <a:t>Success, teacher acknowledgment </a:t>
              </a:r>
            </a:p>
            <a:p>
              <a:pPr>
                <a:defRPr sz="1400"/>
              </a:pPr>
              <a:r>
                <a:rPr sz="1050" dirty="0"/>
                <a:t>Agency, choice, self-determination</a:t>
              </a:r>
            </a:p>
          </p:txBody>
        </p:sp>
      </p:grpSp>
      <p:grpSp>
        <p:nvGrpSpPr>
          <p:cNvPr id="167" name="Rectangle 7"/>
          <p:cNvGrpSpPr/>
          <p:nvPr/>
        </p:nvGrpSpPr>
        <p:grpSpPr>
          <a:xfrm>
            <a:off x="847865" y="1837438"/>
            <a:ext cx="1349750" cy="869018"/>
            <a:chOff x="0" y="0"/>
            <a:chExt cx="1799665" cy="1158688"/>
          </a:xfrm>
        </p:grpSpPr>
        <p:sp>
          <p:nvSpPr>
            <p:cNvPr id="165" name="Rectangle"/>
            <p:cNvSpPr/>
            <p:nvPr/>
          </p:nvSpPr>
          <p:spPr>
            <a:xfrm>
              <a:off x="0" y="0"/>
              <a:ext cx="1799665" cy="1158688"/>
            </a:xfrm>
            <a:prstGeom prst="rect">
              <a:avLst/>
            </a:prstGeom>
            <a:solidFill>
              <a:srgbClr val="D07676"/>
            </a:solidFill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3200"/>
              </a:pPr>
              <a:endParaRPr sz="2400"/>
            </a:p>
          </p:txBody>
        </p:sp>
        <p:sp>
          <p:nvSpPr>
            <p:cNvPr id="166" name="Setting Event…"/>
            <p:cNvSpPr txBox="1"/>
            <p:nvPr/>
          </p:nvSpPr>
          <p:spPr>
            <a:xfrm>
              <a:off x="64771" y="63821"/>
              <a:ext cx="1670126" cy="103104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600" b="1">
                  <a:solidFill>
                    <a:srgbClr val="FFFFFF"/>
                  </a:solidFill>
                </a:defRPr>
              </a:pPr>
              <a:r>
                <a:rPr sz="1200" dirty="0"/>
                <a:t>Setting Event</a:t>
              </a:r>
              <a:endParaRPr sz="2400" dirty="0"/>
            </a:p>
            <a:p>
              <a:pPr>
                <a:defRPr sz="1700">
                  <a:solidFill>
                    <a:srgbClr val="FFFFFF"/>
                  </a:solidFill>
                </a:defRPr>
              </a:pPr>
              <a:endParaRPr sz="1275" dirty="0"/>
            </a:p>
            <a:p>
              <a:pPr>
                <a:defRPr sz="1400">
                  <a:solidFill>
                    <a:srgbClr val="FFFFFF"/>
                  </a:solidFill>
                </a:defRPr>
              </a:pPr>
              <a:r>
                <a:rPr sz="1050" dirty="0"/>
                <a:t>Poor grades in math class</a:t>
              </a:r>
            </a:p>
          </p:txBody>
        </p:sp>
      </p:grpSp>
      <p:grpSp>
        <p:nvGrpSpPr>
          <p:cNvPr id="170" name="Rectangle 8"/>
          <p:cNvGrpSpPr/>
          <p:nvPr/>
        </p:nvGrpSpPr>
        <p:grpSpPr>
          <a:xfrm>
            <a:off x="2649841" y="1821826"/>
            <a:ext cx="1349750" cy="900244"/>
            <a:chOff x="0" y="-20816"/>
            <a:chExt cx="1799665" cy="1200323"/>
          </a:xfrm>
        </p:grpSpPr>
        <p:sp>
          <p:nvSpPr>
            <p:cNvPr id="168" name="Rectangle"/>
            <p:cNvSpPr/>
            <p:nvPr/>
          </p:nvSpPr>
          <p:spPr>
            <a:xfrm>
              <a:off x="0" y="0"/>
              <a:ext cx="1799665" cy="1158688"/>
            </a:xfrm>
            <a:prstGeom prst="rect">
              <a:avLst/>
            </a:prstGeom>
            <a:solidFill>
              <a:srgbClr val="BB8D24"/>
            </a:solidFill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1400"/>
              </a:pPr>
              <a:endParaRPr sz="1050"/>
            </a:p>
          </p:txBody>
        </p:sp>
        <p:sp>
          <p:nvSpPr>
            <p:cNvPr id="169" name="Antecedent…"/>
            <p:cNvSpPr txBox="1"/>
            <p:nvPr/>
          </p:nvSpPr>
          <p:spPr>
            <a:xfrm>
              <a:off x="64771" y="-20816"/>
              <a:ext cx="1670126" cy="12003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600" b="1">
                  <a:solidFill>
                    <a:srgbClr val="FFFFFF"/>
                  </a:solidFill>
                </a:defRPr>
              </a:pPr>
              <a:r>
                <a:rPr sz="1200" dirty="0"/>
                <a:t>Antecedent</a:t>
              </a:r>
              <a:endParaRPr sz="2400" dirty="0"/>
            </a:p>
            <a:p>
              <a:pPr>
                <a:defRPr sz="1400">
                  <a:solidFill>
                    <a:srgbClr val="FFFFFF"/>
                  </a:solidFill>
                </a:defRPr>
              </a:pPr>
              <a:endParaRPr sz="1050" dirty="0"/>
            </a:p>
            <a:p>
              <a:pPr>
                <a:defRPr sz="1400">
                  <a:solidFill>
                    <a:srgbClr val="FFFFFF"/>
                  </a:solidFill>
                </a:defRPr>
              </a:pPr>
              <a:r>
                <a:rPr lang="en-US" sz="1050" dirty="0"/>
                <a:t>Presented with </a:t>
              </a:r>
              <a:r>
                <a:rPr sz="1050" dirty="0"/>
                <a:t>double-digit addition problems</a:t>
              </a:r>
            </a:p>
          </p:txBody>
        </p:sp>
      </p:grpSp>
      <p:grpSp>
        <p:nvGrpSpPr>
          <p:cNvPr id="173" name="Rectangle 9"/>
          <p:cNvGrpSpPr/>
          <p:nvPr/>
        </p:nvGrpSpPr>
        <p:grpSpPr>
          <a:xfrm>
            <a:off x="4443150" y="1837438"/>
            <a:ext cx="1349750" cy="869018"/>
            <a:chOff x="0" y="0"/>
            <a:chExt cx="1799665" cy="1158688"/>
          </a:xfrm>
        </p:grpSpPr>
        <p:sp>
          <p:nvSpPr>
            <p:cNvPr id="171" name="Rectangle"/>
            <p:cNvSpPr/>
            <p:nvPr/>
          </p:nvSpPr>
          <p:spPr>
            <a:xfrm>
              <a:off x="0" y="0"/>
              <a:ext cx="1799665" cy="1158688"/>
            </a:xfrm>
            <a:prstGeom prst="rect">
              <a:avLst/>
            </a:prstGeom>
            <a:solidFill>
              <a:srgbClr val="005500"/>
            </a:solidFill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3200"/>
              </a:pPr>
              <a:endParaRPr sz="2400"/>
            </a:p>
          </p:txBody>
        </p:sp>
        <p:sp>
          <p:nvSpPr>
            <p:cNvPr id="172" name="Challenging Behavior…"/>
            <p:cNvSpPr txBox="1"/>
            <p:nvPr/>
          </p:nvSpPr>
          <p:spPr>
            <a:xfrm>
              <a:off x="64771" y="56127"/>
              <a:ext cx="1670126" cy="10464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400" b="1">
                  <a:solidFill>
                    <a:srgbClr val="FFFFFF"/>
                  </a:solidFill>
                </a:defRPr>
              </a:pPr>
              <a:r>
                <a:rPr lang="en-US" sz="1050" dirty="0"/>
                <a:t>Interfering</a:t>
              </a:r>
              <a:r>
                <a:rPr sz="1050" dirty="0"/>
                <a:t> Behavior</a:t>
              </a:r>
              <a:endParaRPr sz="2400" dirty="0"/>
            </a:p>
            <a:p>
              <a:pPr>
                <a:defRPr sz="1400">
                  <a:solidFill>
                    <a:srgbClr val="FFFFFF"/>
                  </a:solidFill>
                </a:defRPr>
              </a:pPr>
              <a:endParaRPr sz="1500" dirty="0"/>
            </a:p>
            <a:p>
              <a:pPr>
                <a:defRPr sz="1400">
                  <a:solidFill>
                    <a:srgbClr val="FFFFFF"/>
                  </a:solidFill>
                </a:defRPr>
              </a:pPr>
              <a:r>
                <a:rPr sz="1050" dirty="0"/>
                <a:t>Crying, pushing papers off desk</a:t>
              </a:r>
            </a:p>
          </p:txBody>
        </p:sp>
      </p:grpSp>
      <p:grpSp>
        <p:nvGrpSpPr>
          <p:cNvPr id="176" name="Rectangle 10"/>
          <p:cNvGrpSpPr/>
          <p:nvPr/>
        </p:nvGrpSpPr>
        <p:grpSpPr>
          <a:xfrm>
            <a:off x="6387071" y="1837438"/>
            <a:ext cx="1784259" cy="869018"/>
            <a:chOff x="-1" y="0"/>
            <a:chExt cx="2379011" cy="1158688"/>
          </a:xfrm>
        </p:grpSpPr>
        <p:sp>
          <p:nvSpPr>
            <p:cNvPr id="174" name="Rectangle"/>
            <p:cNvSpPr/>
            <p:nvPr/>
          </p:nvSpPr>
          <p:spPr>
            <a:xfrm>
              <a:off x="-1" y="0"/>
              <a:ext cx="2379011" cy="1158688"/>
            </a:xfrm>
            <a:prstGeom prst="rect">
              <a:avLst/>
            </a:prstGeom>
            <a:solidFill>
              <a:srgbClr val="800000"/>
            </a:solidFill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1400">
                  <a:solidFill>
                    <a:srgbClr val="FFFFFF"/>
                  </a:solidFill>
                </a:defRPr>
              </a:pPr>
              <a:endParaRPr sz="1050"/>
            </a:p>
          </p:txBody>
        </p:sp>
        <p:sp>
          <p:nvSpPr>
            <p:cNvPr id="175" name="Consequence/Function…"/>
            <p:cNvSpPr txBox="1"/>
            <p:nvPr/>
          </p:nvSpPr>
          <p:spPr>
            <a:xfrm>
              <a:off x="64770" y="40739"/>
              <a:ext cx="2249471" cy="10772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600" b="1">
                  <a:solidFill>
                    <a:srgbClr val="FFFFFF"/>
                  </a:solidFill>
                </a:defRPr>
              </a:pPr>
              <a:r>
                <a:rPr sz="1200" dirty="0"/>
                <a:t>Consequence/Function</a:t>
              </a:r>
              <a:endParaRPr sz="2400" dirty="0"/>
            </a:p>
            <a:p>
              <a:pPr>
                <a:defRPr sz="1600">
                  <a:solidFill>
                    <a:srgbClr val="FFFFFF"/>
                  </a:solidFill>
                </a:defRPr>
              </a:pPr>
              <a:endParaRPr sz="1500" dirty="0"/>
            </a:p>
            <a:p>
              <a:pPr>
                <a:defRPr sz="1400">
                  <a:solidFill>
                    <a:srgbClr val="FFFFFF"/>
                  </a:solidFill>
                </a:defRPr>
              </a:pPr>
              <a:r>
                <a:rPr sz="1050" dirty="0"/>
                <a:t>Sent to hall to ‘calm down’ </a:t>
              </a:r>
              <a:r>
                <a:rPr sz="1050" b="1" dirty="0"/>
                <a:t>Function:</a:t>
              </a:r>
              <a:r>
                <a:rPr sz="1050" dirty="0"/>
                <a:t> escape task</a:t>
              </a:r>
            </a:p>
          </p:txBody>
        </p:sp>
      </p:grpSp>
      <p:grpSp>
        <p:nvGrpSpPr>
          <p:cNvPr id="179" name="Rectangle 13"/>
          <p:cNvGrpSpPr/>
          <p:nvPr/>
        </p:nvGrpSpPr>
        <p:grpSpPr>
          <a:xfrm>
            <a:off x="5002666" y="3606995"/>
            <a:ext cx="1544688" cy="1114447"/>
            <a:chOff x="0" y="0"/>
            <a:chExt cx="2059583" cy="1485927"/>
          </a:xfrm>
        </p:grpSpPr>
        <p:sp>
          <p:nvSpPr>
            <p:cNvPr id="177" name="Rectangle"/>
            <p:cNvSpPr/>
            <p:nvPr/>
          </p:nvSpPr>
          <p:spPr>
            <a:xfrm>
              <a:off x="0" y="238795"/>
              <a:ext cx="2059584" cy="1008338"/>
            </a:xfrm>
            <a:prstGeom prst="rect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1700"/>
              </a:pPr>
              <a:endParaRPr sz="1275"/>
            </a:p>
          </p:txBody>
        </p:sp>
        <p:sp>
          <p:nvSpPr>
            <p:cNvPr id="178" name="Alternative Behavior…"/>
            <p:cNvSpPr txBox="1"/>
            <p:nvPr/>
          </p:nvSpPr>
          <p:spPr>
            <a:xfrm>
              <a:off x="56365" y="0"/>
              <a:ext cx="1946853" cy="14859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1700" b="1"/>
              </a:pPr>
              <a:r>
                <a:rPr sz="1275"/>
                <a:t>Alternative Behavior</a:t>
              </a:r>
              <a:endParaRPr sz="2400"/>
            </a:p>
            <a:p>
              <a:pPr>
                <a:defRPr b="1">
                  <a:solidFill>
                    <a:srgbClr val="005500"/>
                  </a:solidFill>
                </a:defRPr>
              </a:pPr>
              <a:r>
                <a:t>Raise hand &amp; ask for break</a:t>
              </a:r>
            </a:p>
          </p:txBody>
        </p:sp>
      </p:grpSp>
      <p:sp>
        <p:nvSpPr>
          <p:cNvPr id="180" name="Straight Arrow Connector 15"/>
          <p:cNvSpPr/>
          <p:nvPr/>
        </p:nvSpPr>
        <p:spPr>
          <a:xfrm>
            <a:off x="2248075" y="2271947"/>
            <a:ext cx="351306" cy="1"/>
          </a:xfrm>
          <a:prstGeom prst="line">
            <a:avLst/>
          </a:prstGeom>
          <a:ln w="38100">
            <a:solidFill>
              <a:srgbClr val="44546A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1" name="Straight Arrow Connector 19"/>
          <p:cNvSpPr/>
          <p:nvPr/>
        </p:nvSpPr>
        <p:spPr>
          <a:xfrm>
            <a:off x="4066229" y="2271947"/>
            <a:ext cx="318948" cy="1"/>
          </a:xfrm>
          <a:prstGeom prst="line">
            <a:avLst/>
          </a:prstGeom>
          <a:ln w="38100">
            <a:solidFill>
              <a:srgbClr val="44546A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2" name="Straight Arrow Connector 20"/>
          <p:cNvSpPr/>
          <p:nvPr/>
        </p:nvSpPr>
        <p:spPr>
          <a:xfrm>
            <a:off x="5850871" y="2271947"/>
            <a:ext cx="486897" cy="1"/>
          </a:xfrm>
          <a:prstGeom prst="line">
            <a:avLst/>
          </a:prstGeom>
          <a:ln w="38100">
            <a:solidFill>
              <a:srgbClr val="44546A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3" name="Straight Arrow Connector 21"/>
          <p:cNvSpPr/>
          <p:nvPr/>
        </p:nvSpPr>
        <p:spPr>
          <a:xfrm>
            <a:off x="6377827" y="5161128"/>
            <a:ext cx="669188" cy="1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5" name="Restorative Questions…"/>
          <p:cNvSpPr/>
          <p:nvPr/>
        </p:nvSpPr>
        <p:spPr>
          <a:xfrm>
            <a:off x="31690" y="3519688"/>
            <a:ext cx="3362735" cy="2344221"/>
          </a:xfrm>
          <a:prstGeom prst="wedgeEllipseCallout">
            <a:avLst>
              <a:gd name="adj1" fmla="val 61407"/>
              <a:gd name="adj2" fmla="val -49217"/>
            </a:avLst>
          </a:prstGeom>
          <a:solidFill>
            <a:srgbClr val="FFFFFF"/>
          </a:solidFill>
          <a:ln w="12700">
            <a:solidFill>
              <a:schemeClr val="accent1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4289" rIns="34289" anchor="ctr"/>
          <a:lstStyle/>
          <a:p>
            <a:pPr algn="ctr">
              <a:defRPr b="1"/>
            </a:pPr>
            <a:r>
              <a:rPr dirty="0"/>
              <a:t>Restorative Questions</a:t>
            </a:r>
          </a:p>
          <a:p>
            <a:pPr marL="130342" indent="-130342">
              <a:buSzPct val="100000"/>
              <a:buAutoNum type="arabicPeriod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What happened?</a:t>
            </a:r>
          </a:p>
          <a:p>
            <a:pPr marL="130342" indent="-130342">
              <a:buSzPct val="100000"/>
              <a:buAutoNum type="arabicPeriod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What led up to this?</a:t>
            </a:r>
          </a:p>
          <a:p>
            <a:pPr marL="130342" indent="-130342">
              <a:buSzPct val="100000"/>
              <a:buAutoNum type="arabicPeriod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What were you thinking/feeling at the time?</a:t>
            </a:r>
          </a:p>
          <a:p>
            <a:pPr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4. What were you hoping for at the time?</a:t>
            </a:r>
          </a:p>
          <a:p>
            <a:pPr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5. Who was affected? How?</a:t>
            </a:r>
          </a:p>
          <a:p>
            <a:pPr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6. What support do you need in order to do things differently in the future?</a:t>
            </a:r>
          </a:p>
        </p:txBody>
      </p:sp>
      <p:sp>
        <p:nvSpPr>
          <p:cNvPr id="186" name="Straight Arrow Connector 21"/>
          <p:cNvSpPr/>
          <p:nvPr/>
        </p:nvSpPr>
        <p:spPr>
          <a:xfrm flipV="1">
            <a:off x="896442" y="2750245"/>
            <a:ext cx="1753399" cy="636935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7" name="Straight Arrow Connector 21"/>
          <p:cNvSpPr/>
          <p:nvPr/>
        </p:nvSpPr>
        <p:spPr>
          <a:xfrm flipV="1">
            <a:off x="580762" y="2754676"/>
            <a:ext cx="690539" cy="1140658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8" name="Straight Arrow Connector 21"/>
          <p:cNvSpPr/>
          <p:nvPr/>
        </p:nvSpPr>
        <p:spPr>
          <a:xfrm flipV="1">
            <a:off x="3036103" y="2822120"/>
            <a:ext cx="3283409" cy="2081060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9" name="Straight Arrow Connector 21"/>
          <p:cNvSpPr/>
          <p:nvPr/>
        </p:nvSpPr>
        <p:spPr>
          <a:xfrm>
            <a:off x="2950886" y="5228579"/>
            <a:ext cx="206564" cy="182914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90" name="The student is going to need to gain numeracy skills before being able to do this like peers"/>
          <p:cNvSpPr/>
          <p:nvPr/>
        </p:nvSpPr>
        <p:spPr>
          <a:xfrm>
            <a:off x="3157450" y="5209981"/>
            <a:ext cx="1535163" cy="712790"/>
          </a:xfrm>
          <a:prstGeom prst="roundRect">
            <a:avLst>
              <a:gd name="adj" fmla="val 20045"/>
            </a:avLst>
          </a:prstGeom>
          <a:solidFill>
            <a:srgbClr val="FFFFFF"/>
          </a:solidFill>
          <a:ln w="12700">
            <a:solidFill>
              <a:schemeClr val="accent1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4289" rIns="34289" anchor="ctr"/>
          <a:lstStyle>
            <a:lvl1pPr algn="ctr">
              <a:defRPr sz="1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75"/>
              <a:t>The student is going to need to gain numeracy skills before being able to do this like peers</a:t>
            </a:r>
          </a:p>
        </p:txBody>
      </p:sp>
      <p:sp>
        <p:nvSpPr>
          <p:cNvPr id="191" name="Straight Arrow Connector 21"/>
          <p:cNvSpPr/>
          <p:nvPr/>
        </p:nvSpPr>
        <p:spPr>
          <a:xfrm flipV="1">
            <a:off x="2698419" y="4468674"/>
            <a:ext cx="2181926" cy="867445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92" name="Straight Arrow Connector 21"/>
          <p:cNvSpPr/>
          <p:nvPr/>
        </p:nvSpPr>
        <p:spPr>
          <a:xfrm flipV="1">
            <a:off x="4717219" y="5120114"/>
            <a:ext cx="291378" cy="291378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93" name="Oval"/>
          <p:cNvSpPr/>
          <p:nvPr/>
        </p:nvSpPr>
        <p:spPr>
          <a:xfrm>
            <a:off x="6368088" y="2446066"/>
            <a:ext cx="1535163" cy="265751"/>
          </a:xfrm>
          <a:prstGeom prst="ellipse">
            <a:avLst/>
          </a:prstGeom>
          <a:ln w="25400">
            <a:solidFill>
              <a:schemeClr val="accent2"/>
            </a:solidFill>
            <a:miter lim="400000"/>
          </a:ln>
        </p:spPr>
        <p:txBody>
          <a:bodyPr lIns="34289" rIns="34289" anchor="ctr"/>
          <a:lstStyle/>
          <a:p>
            <a:endParaRPr/>
          </a:p>
        </p:txBody>
      </p:sp>
      <p:grpSp>
        <p:nvGrpSpPr>
          <p:cNvPr id="196" name="Rectangle 10"/>
          <p:cNvGrpSpPr/>
          <p:nvPr/>
        </p:nvGrpSpPr>
        <p:grpSpPr>
          <a:xfrm>
            <a:off x="6395374" y="2837233"/>
            <a:ext cx="1784258" cy="438580"/>
            <a:chOff x="-115933" y="-171860"/>
            <a:chExt cx="2379010" cy="347838"/>
          </a:xfrm>
        </p:grpSpPr>
        <p:sp>
          <p:nvSpPr>
            <p:cNvPr id="194" name="Rectangle"/>
            <p:cNvSpPr/>
            <p:nvPr/>
          </p:nvSpPr>
          <p:spPr>
            <a:xfrm>
              <a:off x="-115933" y="-165367"/>
              <a:ext cx="2379010" cy="313797"/>
            </a:xfrm>
            <a:prstGeom prst="rect">
              <a:avLst/>
            </a:prstGeom>
            <a:solidFill>
              <a:srgbClr val="800000"/>
            </a:solidFill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1400">
                  <a:solidFill>
                    <a:srgbClr val="FFFFFF"/>
                  </a:solidFill>
                </a:defRPr>
              </a:pPr>
              <a:endParaRPr sz="1050"/>
            </a:p>
          </p:txBody>
        </p:sp>
        <p:sp>
          <p:nvSpPr>
            <p:cNvPr id="195" name="Unintended Consequence…"/>
            <p:cNvSpPr/>
            <p:nvPr/>
          </p:nvSpPr>
          <p:spPr>
            <a:xfrm>
              <a:off x="-62232" y="-171860"/>
              <a:ext cx="2310915" cy="347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600" b="1">
                  <a:solidFill>
                    <a:srgbClr val="FFFFFF"/>
                  </a:solidFill>
                </a:defRPr>
              </a:pPr>
              <a:r>
                <a:rPr sz="1200" dirty="0"/>
                <a:t>Unintended Consequence</a:t>
              </a:r>
            </a:p>
            <a:p>
              <a:pPr>
                <a:defRPr sz="1600">
                  <a:solidFill>
                    <a:srgbClr val="FFFFFF"/>
                  </a:solidFill>
                </a:defRPr>
              </a:pPr>
              <a:r>
                <a:rPr sz="1200" dirty="0"/>
                <a:t>Disrupt class</a:t>
              </a:r>
            </a:p>
          </p:txBody>
        </p:sp>
      </p:grpSp>
      <p:sp>
        <p:nvSpPr>
          <p:cNvPr id="2" name="Left Brace 1">
            <a:extLst>
              <a:ext uri="{FF2B5EF4-FFF2-40B4-BE49-F238E27FC236}">
                <a16:creationId xmlns:a16="http://schemas.microsoft.com/office/drawing/2014/main" id="{F1C55B97-518A-124F-8ECD-95AAE80D699F}"/>
              </a:ext>
            </a:extLst>
          </p:cNvPr>
          <p:cNvSpPr/>
          <p:nvPr/>
        </p:nvSpPr>
        <p:spPr>
          <a:xfrm>
            <a:off x="159831" y="3899766"/>
            <a:ext cx="425669" cy="693086"/>
          </a:xfrm>
          <a:prstGeom prst="lef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1" vertOverflow="overflow" horzOverflow="overflow" vert="horz" wrap="square" lIns="68579" tIns="34289" rIns="68579" bIns="34289" numCol="1" spcCol="38100" rtlCol="0" anchor="t">
            <a:noAutofit/>
          </a:bodyPr>
          <a:lstStyle/>
          <a:p>
            <a:pPr defTabSz="685800" fontAlgn="auto" latinLnBrk="1">
              <a:spcBef>
                <a:spcPts val="0"/>
              </a:spcBef>
              <a:spcAft>
                <a:spcPts val="0"/>
              </a:spcAft>
            </a:pPr>
            <a:endParaRPr lang="en-US" sz="1350" dirty="0">
              <a:solidFill>
                <a:srgbClr val="000000"/>
              </a:solidFill>
            </a:endParaRP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6E75E1BB-E3A2-DC4A-8364-C07BA1FAB440}"/>
              </a:ext>
            </a:extLst>
          </p:cNvPr>
          <p:cNvSpPr/>
          <p:nvPr/>
        </p:nvSpPr>
        <p:spPr>
          <a:xfrm>
            <a:off x="2698418" y="4671356"/>
            <a:ext cx="337685" cy="468300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1" vertOverflow="overflow" horzOverflow="overflow" vert="horz" wrap="square" lIns="68579" tIns="34289" rIns="68579" bIns="34289" numCol="1" spcCol="38100" rtlCol="0" anchor="t">
            <a:noAutofit/>
          </a:bodyPr>
          <a:lstStyle/>
          <a:p>
            <a:pPr defTabSz="685800" fontAlgn="auto" latinLnBrk="1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srgbClr val="000000"/>
              </a:solidFill>
            </a:endParaRPr>
          </a:p>
        </p:txBody>
      </p:sp>
      <p:sp>
        <p:nvSpPr>
          <p:cNvPr id="43" name="Straight Arrow Connector 21">
            <a:extLst>
              <a:ext uri="{FF2B5EF4-FFF2-40B4-BE49-F238E27FC236}">
                <a16:creationId xmlns:a16="http://schemas.microsoft.com/office/drawing/2014/main" id="{A075D94C-3DD3-46D9-A9AA-8F12B10DA6D8}"/>
              </a:ext>
            </a:extLst>
          </p:cNvPr>
          <p:cNvSpPr/>
          <p:nvPr/>
        </p:nvSpPr>
        <p:spPr>
          <a:xfrm flipV="1">
            <a:off x="4397731" y="2806506"/>
            <a:ext cx="529073" cy="1238133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15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15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000"/>
                            </p:stCondLst>
                            <p:childTnLst>
                              <p:par>
                                <p:cTn id="62" presetID="15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15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1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00"/>
                            </p:stCondLst>
                            <p:childTnLst>
                              <p:par>
                                <p:cTn id="9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0" fill="hold"/>
                                        <p:tgtEl>
                                          <p:spTgt spid="1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4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8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1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2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6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19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6000"/>
                            </p:stCondLst>
                            <p:childTnLst>
                              <p:par>
                                <p:cTn id="123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4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7000"/>
                            </p:stCondLst>
                            <p:childTnLst>
                              <p:par>
                                <p:cTn id="127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8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8000"/>
                            </p:stCondLst>
                            <p:childTnLst>
                              <p:par>
                                <p:cTn id="131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2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9000"/>
                            </p:stCondLst>
                            <p:childTnLst>
                              <p:par>
                                <p:cTn id="135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6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 advAuto="0"/>
      <p:bldP spid="164" grpId="0" animBg="1" advAuto="0"/>
      <p:bldP spid="167" grpId="0" animBg="1" advAuto="0"/>
      <p:bldP spid="170" grpId="0" animBg="1" advAuto="0"/>
      <p:bldP spid="173" grpId="0" animBg="1" advAuto="0"/>
      <p:bldP spid="176" grpId="0" animBg="1" advAuto="0"/>
      <p:bldP spid="179" grpId="0" animBg="1" advAuto="0"/>
      <p:bldP spid="180" grpId="0" animBg="1" advAuto="0"/>
      <p:bldP spid="181" grpId="0" animBg="1" advAuto="0"/>
      <p:bldP spid="182" grpId="0" animBg="1" advAuto="0"/>
      <p:bldP spid="183" grpId="0" animBg="1" advAuto="0"/>
      <p:bldP spid="185" grpId="0" build="p" bldLvl="5" animBg="1" advAuto="0"/>
      <p:bldP spid="186" grpId="0" animBg="1" advAuto="0"/>
      <p:bldP spid="187" grpId="0" animBg="1" advAuto="0"/>
      <p:bldP spid="188" grpId="0" animBg="1" advAuto="0"/>
      <p:bldP spid="189" grpId="0" animBg="1" advAuto="0"/>
      <p:bldP spid="190" grpId="0" animBg="1" advAuto="0"/>
      <p:bldP spid="191" grpId="0" animBg="1" advAuto="0"/>
      <p:bldP spid="192" grpId="0" animBg="1" advAuto="0"/>
      <p:bldP spid="193" grpId="0" animBg="1" advAuto="0"/>
      <p:bldP spid="196" grpId="0" animBg="1" advAuto="0"/>
      <p:bldP spid="43" grpId="0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1">
            <a:extLst>
              <a:ext uri="{FF2B5EF4-FFF2-40B4-BE49-F238E27FC236}">
                <a16:creationId xmlns:a16="http://schemas.microsoft.com/office/drawing/2014/main" id="{3C5A30AF-D552-4281-B52A-ABE286F31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6458F571-91C2-42D0-8701-4E90F1A918F1}" type="slidenum">
              <a:rPr lang="en-US" altLang="en-US">
                <a:solidFill>
                  <a:srgbClr val="8D8D8F"/>
                </a:solidFill>
              </a:rPr>
              <a:pPr/>
              <a:t>11</a:t>
            </a:fld>
            <a:endParaRPr lang="en-US" altLang="en-US">
              <a:solidFill>
                <a:srgbClr val="8D8D8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EC0275-B4D8-41F1-B028-A4B69C79AD5D}"/>
              </a:ext>
            </a:extLst>
          </p:cNvPr>
          <p:cNvSpPr txBox="1"/>
          <p:nvPr/>
        </p:nvSpPr>
        <p:spPr>
          <a:xfrm>
            <a:off x="2285999" y="3105835"/>
            <a:ext cx="53162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/>
              <a:t>https://www.youtube.com/watch?v=VnnxASkZ10c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0D579C-8179-462F-BD7D-7F22631556BD}"/>
              </a:ext>
            </a:extLst>
          </p:cNvPr>
          <p:cNvSpPr txBox="1"/>
          <p:nvPr/>
        </p:nvSpPr>
        <p:spPr>
          <a:xfrm>
            <a:off x="2108789" y="929704"/>
            <a:ext cx="531627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en-US" sz="4000" dirty="0"/>
              <a:t>The set-up…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1">
            <a:extLst>
              <a:ext uri="{FF2B5EF4-FFF2-40B4-BE49-F238E27FC236}">
                <a16:creationId xmlns:a16="http://schemas.microsoft.com/office/drawing/2014/main" id="{9A4605DB-E364-491F-B841-3E642A408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BC82F4-84BD-4036-A454-2A0A43E1F536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pic>
        <p:nvPicPr>
          <p:cNvPr id="2" name="Segment 1.mpg">
            <a:hlinkClick r:id="" action="ppaction://media"/>
            <a:extLst>
              <a:ext uri="{FF2B5EF4-FFF2-40B4-BE49-F238E27FC236}">
                <a16:creationId xmlns:a16="http://schemas.microsoft.com/office/drawing/2014/main" id="{EC748CF8-CD42-4D67-A132-44457B0572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768350"/>
            <a:ext cx="7088187" cy="531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2E173-6D27-4239-9410-76F57E691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a typeface="+mj-ea"/>
                <a:cs typeface="+mj-cs"/>
              </a:rPr>
              <a:t>Essential Characteristics </a:t>
            </a:r>
            <a:br>
              <a:rPr lang="en-US" b="1" dirty="0">
                <a:ea typeface="+mj-ea"/>
                <a:cs typeface="+mj-cs"/>
              </a:rPr>
            </a:br>
            <a:r>
              <a:rPr lang="en-US" b="1" dirty="0">
                <a:ea typeface="+mj-ea"/>
                <a:cs typeface="+mj-cs"/>
              </a:rPr>
              <a:t>of Alternative Behaviors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CC43B-5D32-4F8F-9253-FD1ADAC56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117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Serves the same function as the behavior to reduce</a:t>
            </a:r>
          </a:p>
          <a:p>
            <a:pPr eaLnBrk="1" hangingPunct="1"/>
            <a:r>
              <a:rPr lang="en-US" altLang="en-US" dirty="0"/>
              <a:t>Is easier to do and more efficient than the behavior to reduce</a:t>
            </a:r>
          </a:p>
          <a:p>
            <a:pPr eaLnBrk="1" hangingPunct="1"/>
            <a:r>
              <a:rPr lang="en-US" altLang="en-US" dirty="0"/>
              <a:t>Socially valid</a:t>
            </a:r>
          </a:p>
          <a:p>
            <a:pPr eaLnBrk="1" hangingPunct="1"/>
            <a:r>
              <a:rPr lang="en-US" altLang="en-US" dirty="0"/>
              <a:t>Ecologically minded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1987" name="Slide Number Placeholder 3">
            <a:extLst>
              <a:ext uri="{FF2B5EF4-FFF2-40B4-BE49-F238E27FC236}">
                <a16:creationId xmlns:a16="http://schemas.microsoft.com/office/drawing/2014/main" id="{0E447E10-B2A0-4FB9-A03E-55E1D200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2F555F-37AB-4A75-A339-7D4C3CF4CE9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487931A1-7B3D-431B-A8F1-FA04F76EEB8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15900"/>
            <a:ext cx="8839200" cy="1371600"/>
          </a:xfrm>
        </p:spPr>
        <p:txBody>
          <a:bodyPr/>
          <a:lstStyle/>
          <a:p>
            <a:pPr eaLnBrk="1" hangingPunct="1"/>
            <a:r>
              <a:rPr lang="en-US" altLang="en-US" sz="4000" b="1"/>
              <a:t>Which of the following are </a:t>
            </a:r>
            <a:br>
              <a:rPr lang="en-US" altLang="en-US" sz="4000" b="1"/>
            </a:br>
            <a:r>
              <a:rPr lang="en-US" altLang="en-US" sz="4000" b="1"/>
              <a:t>appropriate alternative behaviors?</a:t>
            </a:r>
          </a:p>
        </p:txBody>
      </p:sp>
      <p:sp>
        <p:nvSpPr>
          <p:cNvPr id="610307" name="Rectangle 3">
            <a:extLst>
              <a:ext uri="{FF2B5EF4-FFF2-40B4-BE49-F238E27FC236}">
                <a16:creationId xmlns:a16="http://schemas.microsoft.com/office/drawing/2014/main" id="{6896A922-31D5-4105-9F2E-19DC07FF6ED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981200"/>
            <a:ext cx="77724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/>
              <a:t>Leslie is 12, has severe intellectual disabilities, does not use words, and </a:t>
            </a:r>
            <a:r>
              <a:rPr lang="en-US" altLang="en-US" sz="2400" u="sng">
                <a:solidFill>
                  <a:srgbClr val="AE0101"/>
                </a:solidFill>
              </a:rPr>
              <a:t>screams</a:t>
            </a:r>
            <a:r>
              <a:rPr lang="en-US" altLang="en-US" sz="2400"/>
              <a:t> during independent work times in the Life Skills classroom. Screaming is </a:t>
            </a:r>
            <a:r>
              <a:rPr lang="en-US" altLang="en-US" sz="2400" u="sng"/>
              <a:t>maintained by adult attention</a:t>
            </a:r>
            <a:r>
              <a:rPr lang="en-US" altLang="en-US" sz="2400"/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200"/>
          </a:p>
          <a:p>
            <a:pPr eaLnBrk="1" hangingPunct="1">
              <a:lnSpc>
                <a:spcPct val="80000"/>
              </a:lnSpc>
            </a:pPr>
            <a:r>
              <a:rPr lang="en-US" altLang="en-US" sz="2800" b="1"/>
              <a:t>Which is the </a:t>
            </a:r>
            <a:r>
              <a:rPr lang="en-US" altLang="en-US" sz="2800" b="1" u="sng"/>
              <a:t>best</a:t>
            </a:r>
            <a:r>
              <a:rPr lang="en-US" altLang="en-US" sz="2800" b="1"/>
              <a:t> Alternative Behavior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Put head down on her desk and sit quietly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Sign “</a:t>
            </a:r>
            <a:r>
              <a:rPr lang="en-US" altLang="ja-JP" sz="2400"/>
              <a:t>more” to another student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Take completed work up to show the teacher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Move to sit by another student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Use picture communication system to request teacher help</a:t>
            </a:r>
          </a:p>
        </p:txBody>
      </p:sp>
      <p:sp>
        <p:nvSpPr>
          <p:cNvPr id="610309" name="AutoShape 5">
            <a:extLst>
              <a:ext uri="{FF2B5EF4-FFF2-40B4-BE49-F238E27FC236}">
                <a16:creationId xmlns:a16="http://schemas.microsoft.com/office/drawing/2014/main" id="{EAA35042-E60E-46EB-B20D-08C13667F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810000"/>
            <a:ext cx="1066800" cy="1676400"/>
          </a:xfrm>
          <a:prstGeom prst="wedgeRoundRectCallout">
            <a:avLst>
              <a:gd name="adj1" fmla="val 48582"/>
              <a:gd name="adj2" fmla="val -24379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itchFamily="34" charset="0"/>
                <a:ea typeface="+mn-ea"/>
              </a:rPr>
              <a:t>1. Serve same </a:t>
            </a:r>
            <a:r>
              <a:rPr lang="en-US" sz="1400" u="sng" dirty="0">
                <a:latin typeface="Arial" pitchFamily="34" charset="0"/>
                <a:ea typeface="+mn-ea"/>
              </a:rPr>
              <a:t>function?</a:t>
            </a:r>
            <a:r>
              <a:rPr lang="en-US" sz="1400" dirty="0">
                <a:latin typeface="Arial" pitchFamily="34" charset="0"/>
                <a:ea typeface="+mn-ea"/>
              </a:rPr>
              <a:t> Does it provide adult attention?</a:t>
            </a:r>
          </a:p>
        </p:txBody>
      </p:sp>
      <p:sp>
        <p:nvSpPr>
          <p:cNvPr id="610310" name="Line 6">
            <a:extLst>
              <a:ext uri="{FF2B5EF4-FFF2-40B4-BE49-F238E27FC236}">
                <a16:creationId xmlns:a16="http://schemas.microsoft.com/office/drawing/2014/main" id="{F864A57F-A498-459D-994A-A3FC066E7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9488" y="4064000"/>
            <a:ext cx="5105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0311" name="Line 7">
            <a:extLst>
              <a:ext uri="{FF2B5EF4-FFF2-40B4-BE49-F238E27FC236}">
                <a16:creationId xmlns:a16="http://schemas.microsoft.com/office/drawing/2014/main" id="{4D4D5A26-9EE0-4E4E-9EA1-BA45807F6E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19600"/>
            <a:ext cx="3962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0312" name="Line 8">
            <a:extLst>
              <a:ext uri="{FF2B5EF4-FFF2-40B4-BE49-F238E27FC236}">
                <a16:creationId xmlns:a16="http://schemas.microsoft.com/office/drawing/2014/main" id="{C31B2662-5091-4213-9CA0-D749DBDB544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9488" y="5156200"/>
            <a:ext cx="38862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0313" name="AutoShape 9">
            <a:extLst>
              <a:ext uri="{FF2B5EF4-FFF2-40B4-BE49-F238E27FC236}">
                <a16:creationId xmlns:a16="http://schemas.microsoft.com/office/drawing/2014/main" id="{5DF6E584-368C-4DD2-A912-3F851F6BC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810000"/>
            <a:ext cx="1066800" cy="1447800"/>
          </a:xfrm>
          <a:prstGeom prst="wedgeRoundRectCallout">
            <a:avLst>
              <a:gd name="adj1" fmla="val -49623"/>
              <a:gd name="adj2" fmla="val -14196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itchFamily="34" charset="0"/>
                <a:ea typeface="+mn-ea"/>
              </a:rPr>
              <a:t>2. Is behavior </a:t>
            </a:r>
            <a:r>
              <a:rPr lang="en-US" sz="1400" b="1" u="sng" dirty="0">
                <a:latin typeface="Arial" pitchFamily="34" charset="0"/>
                <a:ea typeface="+mn-ea"/>
              </a:rPr>
              <a:t>easier</a:t>
            </a:r>
            <a:r>
              <a:rPr lang="en-US" sz="1400" dirty="0">
                <a:latin typeface="Arial" pitchFamily="34" charset="0"/>
                <a:ea typeface="+mn-ea"/>
              </a:rPr>
              <a:t> to do than problem behavior?</a:t>
            </a:r>
          </a:p>
        </p:txBody>
      </p:sp>
      <p:sp>
        <p:nvSpPr>
          <p:cNvPr id="610314" name="AutoShape 10">
            <a:extLst>
              <a:ext uri="{FF2B5EF4-FFF2-40B4-BE49-F238E27FC236}">
                <a16:creationId xmlns:a16="http://schemas.microsoft.com/office/drawing/2014/main" id="{6BEE3CFE-0413-4288-8C2B-BD146245F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930900"/>
            <a:ext cx="2362200" cy="622300"/>
          </a:xfrm>
          <a:prstGeom prst="wedgeRoundRectCallout">
            <a:avLst>
              <a:gd name="adj1" fmla="val -23286"/>
              <a:gd name="adj2" fmla="val -45834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itchFamily="34" charset="0"/>
                <a:ea typeface="+mn-ea"/>
              </a:rPr>
              <a:t>3. Is behavior </a:t>
            </a:r>
            <a:r>
              <a:rPr lang="en-US" sz="1400" b="1" u="sng" dirty="0">
                <a:latin typeface="Arial" pitchFamily="34" charset="0"/>
                <a:ea typeface="+mn-ea"/>
              </a:rPr>
              <a:t>socially</a:t>
            </a:r>
            <a:r>
              <a:rPr lang="en-US" sz="1400" dirty="0">
                <a:latin typeface="Arial" pitchFamily="34" charset="0"/>
                <a:ea typeface="+mn-ea"/>
              </a:rPr>
              <a:t> </a:t>
            </a:r>
            <a:r>
              <a:rPr lang="en-US" sz="1400" b="1" u="sng" dirty="0">
                <a:latin typeface="Arial" pitchFamily="34" charset="0"/>
                <a:ea typeface="+mn-ea"/>
              </a:rPr>
              <a:t>acceptable</a:t>
            </a:r>
            <a:r>
              <a:rPr lang="en-US" sz="1400" dirty="0">
                <a:latin typeface="Arial" pitchFamily="34" charset="0"/>
                <a:ea typeface="+mn-ea"/>
              </a:rPr>
              <a:t>?</a:t>
            </a:r>
          </a:p>
        </p:txBody>
      </p:sp>
      <p:sp>
        <p:nvSpPr>
          <p:cNvPr id="610315" name="Line 11">
            <a:extLst>
              <a:ext uri="{FF2B5EF4-FFF2-40B4-BE49-F238E27FC236}">
                <a16:creationId xmlns:a16="http://schemas.microsoft.com/office/drawing/2014/main" id="{A4F9AA92-895B-4659-853D-72CB458148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787900"/>
            <a:ext cx="55626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0316" name="AutoShape 12">
            <a:extLst>
              <a:ext uri="{FF2B5EF4-FFF2-40B4-BE49-F238E27FC236}">
                <a16:creationId xmlns:a16="http://schemas.microsoft.com/office/drawing/2014/main" id="{7AACC437-33DD-4A52-8E60-B54930C9B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800" y="5486400"/>
            <a:ext cx="533400" cy="4572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  <p:sp>
        <p:nvSpPr>
          <p:cNvPr id="44043" name="Slide Number Placeholder 1">
            <a:extLst>
              <a:ext uri="{FF2B5EF4-FFF2-40B4-BE49-F238E27FC236}">
                <a16:creationId xmlns:a16="http://schemas.microsoft.com/office/drawing/2014/main" id="{B3C45CC8-B623-454F-B6C7-F9520AE79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14B31E-7EC8-463A-A4DA-82A2B190A68A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0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10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610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5" dur="indefinite"/>
                                        <p:tgtEl>
                                          <p:spTgt spid="610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610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9" grpId="0" animBg="1"/>
      <p:bldP spid="610313" grpId="0" animBg="1"/>
      <p:bldP spid="6103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>
            <a:extLst>
              <a:ext uri="{FF2B5EF4-FFF2-40B4-BE49-F238E27FC236}">
                <a16:creationId xmlns:a16="http://schemas.microsoft.com/office/drawing/2014/main" id="{7700772F-062B-4851-B104-A4265DA53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Activity 2</a:t>
            </a:r>
          </a:p>
        </p:txBody>
      </p:sp>
      <p:sp>
        <p:nvSpPr>
          <p:cNvPr id="48130" name="Content Placeholder 2">
            <a:extLst>
              <a:ext uri="{FF2B5EF4-FFF2-40B4-BE49-F238E27FC236}">
                <a16:creationId xmlns:a16="http://schemas.microsoft.com/office/drawing/2014/main" id="{8CC3B7ED-679B-4628-AFCB-0561110D7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5063"/>
            <a:ext cx="8229600" cy="5343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Identify the </a:t>
            </a:r>
            <a:r>
              <a:rPr lang="en-US" altLang="en-US" sz="3000" b="1" dirty="0"/>
              <a:t>desired behavior </a:t>
            </a:r>
            <a:r>
              <a:rPr lang="en-US" altLang="en-US" sz="3000" dirty="0"/>
              <a:t>you ultimately want your student to demonstrate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Identify an </a:t>
            </a:r>
            <a:r>
              <a:rPr lang="en-US" altLang="en-US" sz="3000" b="1" dirty="0"/>
              <a:t>alternative behavior </a:t>
            </a:r>
            <a:r>
              <a:rPr lang="en-US" altLang="en-US" sz="3000" dirty="0"/>
              <a:t>that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serves the same function as the challenging behavior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is easier to do and more efficient than the challenging behavior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is socially valid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considers ecological variables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Record  in your student’s behavior pathway.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Prepare to present your student’s competing pathway to others. </a:t>
            </a:r>
          </a:p>
          <a:p>
            <a:pPr eaLnBrk="1" hangingPunct="1">
              <a:lnSpc>
                <a:spcPct val="90000"/>
              </a:lnSpc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</a:pPr>
            <a:endParaRPr lang="en-US" altLang="en-US" sz="30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6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</p:txBody>
      </p:sp>
      <p:sp>
        <p:nvSpPr>
          <p:cNvPr id="48131" name="Slide Number Placeholder 1">
            <a:extLst>
              <a:ext uri="{FF2B5EF4-FFF2-40B4-BE49-F238E27FC236}">
                <a16:creationId xmlns:a16="http://schemas.microsoft.com/office/drawing/2014/main" id="{CB693E11-EABA-41DC-BAA3-FB662B5A9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48CF55-1138-4FB0-8CC9-B4522F4C11C0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Slide Number Placeholder 1">
            <a:extLst>
              <a:ext uri="{FF2B5EF4-FFF2-40B4-BE49-F238E27FC236}">
                <a16:creationId xmlns:a16="http://schemas.microsoft.com/office/drawing/2014/main" id="{57BFB60A-14F5-4DA5-AC3E-A138BC479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7F758D-1CF9-4E6A-8447-1765D2B32F9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75E6EC-91D0-4991-92AA-441534D3977C}"/>
              </a:ext>
            </a:extLst>
          </p:cNvPr>
          <p:cNvSpPr txBox="1">
            <a:spLocks/>
          </p:cNvSpPr>
          <p:nvPr/>
        </p:nvSpPr>
        <p:spPr bwMode="auto">
          <a:xfrm>
            <a:off x="3187700" y="2436813"/>
            <a:ext cx="30099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5400" dirty="0"/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1480862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>
            <a:extLst>
              <a:ext uri="{FF2B5EF4-FFF2-40B4-BE49-F238E27FC236}">
                <a16:creationId xmlns:a16="http://schemas.microsoft.com/office/drawing/2014/main" id="{09B5B024-2733-46E7-B3CD-6A2488C46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0178" name="Rectangle 4">
            <a:extLst>
              <a:ext uri="{FF2B5EF4-FFF2-40B4-BE49-F238E27FC236}">
                <a16:creationId xmlns:a16="http://schemas.microsoft.com/office/drawing/2014/main" id="{F6523D9A-EF35-45D8-8855-ACDAC5F09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79" name="Rectangle 5">
            <a:extLst>
              <a:ext uri="{FF2B5EF4-FFF2-40B4-BE49-F238E27FC236}">
                <a16:creationId xmlns:a16="http://schemas.microsoft.com/office/drawing/2014/main" id="{039F722C-8992-47DD-BAB1-8F18A7AED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0" name="Rectangle 6">
            <a:extLst>
              <a:ext uri="{FF2B5EF4-FFF2-40B4-BE49-F238E27FC236}">
                <a16:creationId xmlns:a16="http://schemas.microsoft.com/office/drawing/2014/main" id="{0EFCB1A2-E0FF-44FB-9258-E3405EE19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1" name="Rectangle 7">
            <a:extLst>
              <a:ext uri="{FF2B5EF4-FFF2-40B4-BE49-F238E27FC236}">
                <a16:creationId xmlns:a16="http://schemas.microsoft.com/office/drawing/2014/main" id="{77377335-A121-4094-AEF8-74118682B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2" name="Text Box 8">
            <a:extLst>
              <a:ext uri="{FF2B5EF4-FFF2-40B4-BE49-F238E27FC236}">
                <a16:creationId xmlns:a16="http://schemas.microsoft.com/office/drawing/2014/main" id="{425BB1FC-75ED-4D23-9E88-422A49F05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Setting Event Strategies</a:t>
            </a:r>
            <a:r>
              <a:rPr lang="en-US" altLang="en-US" sz="1800"/>
              <a:t> </a:t>
            </a:r>
          </a:p>
        </p:txBody>
      </p:sp>
      <p:sp>
        <p:nvSpPr>
          <p:cNvPr id="50183" name="Text Box 9">
            <a:extLst>
              <a:ext uri="{FF2B5EF4-FFF2-40B4-BE49-F238E27FC236}">
                <a16:creationId xmlns:a16="http://schemas.microsoft.com/office/drawing/2014/main" id="{5135BDED-754B-41C3-94F4-B8BAF34CA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Antecedent Strategies</a:t>
            </a:r>
          </a:p>
        </p:txBody>
      </p:sp>
      <p:sp>
        <p:nvSpPr>
          <p:cNvPr id="50184" name="Text Box 10">
            <a:extLst>
              <a:ext uri="{FF2B5EF4-FFF2-40B4-BE49-F238E27FC236}">
                <a16:creationId xmlns:a16="http://schemas.microsoft.com/office/drawing/2014/main" id="{B01F6982-0FDF-4CC6-A3DA-4097BB206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Teaching Strategies</a:t>
            </a:r>
            <a:r>
              <a:rPr lang="en-US" altLang="en-US" sz="1800"/>
              <a:t> </a:t>
            </a:r>
          </a:p>
        </p:txBody>
      </p:sp>
      <p:sp>
        <p:nvSpPr>
          <p:cNvPr id="50185" name="Text Box 11">
            <a:extLst>
              <a:ext uri="{FF2B5EF4-FFF2-40B4-BE49-F238E27FC236}">
                <a16:creationId xmlns:a16="http://schemas.microsoft.com/office/drawing/2014/main" id="{4B3537B4-23E9-4D22-8CB9-8E3C21C0C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Consequence Strategies</a:t>
            </a:r>
            <a:r>
              <a:rPr lang="en-US" altLang="en-US" sz="1800"/>
              <a:t> </a:t>
            </a:r>
          </a:p>
        </p:txBody>
      </p:sp>
      <p:sp>
        <p:nvSpPr>
          <p:cNvPr id="50186" name="Line 16">
            <a:extLst>
              <a:ext uri="{FF2B5EF4-FFF2-40B4-BE49-F238E27FC236}">
                <a16:creationId xmlns:a16="http://schemas.microsoft.com/office/drawing/2014/main" id="{6E41BB0D-A279-446F-AFDA-EA8B59A8E9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55738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onut 1">
            <a:extLst>
              <a:ext uri="{FF2B5EF4-FFF2-40B4-BE49-F238E27FC236}">
                <a16:creationId xmlns:a16="http://schemas.microsoft.com/office/drawing/2014/main" id="{ACF36B38-6D8D-4587-9B53-AEE11B9CE105}"/>
              </a:ext>
            </a:extLst>
          </p:cNvPr>
          <p:cNvSpPr>
            <a:spLocks/>
          </p:cNvSpPr>
          <p:nvPr/>
        </p:nvSpPr>
        <p:spPr bwMode="auto">
          <a:xfrm>
            <a:off x="188913" y="1857375"/>
            <a:ext cx="1981200" cy="4105275"/>
          </a:xfrm>
          <a:custGeom>
            <a:avLst/>
            <a:gdLst>
              <a:gd name="T0" fmla="*/ 0 w 1981200"/>
              <a:gd name="T1" fmla="*/ 2052638 h 4105275"/>
              <a:gd name="T2" fmla="*/ 990600 w 1981200"/>
              <a:gd name="T3" fmla="*/ 0 h 4105275"/>
              <a:gd name="T4" fmla="*/ 1981200 w 1981200"/>
              <a:gd name="T5" fmla="*/ 2052638 h 4105275"/>
              <a:gd name="T6" fmla="*/ 990600 w 1981200"/>
              <a:gd name="T7" fmla="*/ 4105276 h 4105275"/>
              <a:gd name="T8" fmla="*/ 0 w 1981200"/>
              <a:gd name="T9" fmla="*/ 2052638 h 4105275"/>
              <a:gd name="T10" fmla="*/ 92364 w 1981200"/>
              <a:gd name="T11" fmla="*/ 2052638 h 4105275"/>
              <a:gd name="T12" fmla="*/ 990600 w 1981200"/>
              <a:gd name="T13" fmla="*/ 4012912 h 4105275"/>
              <a:gd name="T14" fmla="*/ 1888836 w 1981200"/>
              <a:gd name="T15" fmla="*/ 2052638 h 4105275"/>
              <a:gd name="T16" fmla="*/ 990600 w 1981200"/>
              <a:gd name="T17" fmla="*/ 92364 h 4105275"/>
              <a:gd name="T18" fmla="*/ 92364 w 1981200"/>
              <a:gd name="T19" fmla="*/ 2052638 h 410527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81200" h="4105275">
                <a:moveTo>
                  <a:pt x="0" y="2052638"/>
                </a:moveTo>
                <a:cubicBezTo>
                  <a:pt x="0" y="918997"/>
                  <a:pt x="443507" y="0"/>
                  <a:pt x="990600" y="0"/>
                </a:cubicBezTo>
                <a:cubicBezTo>
                  <a:pt x="1537693" y="0"/>
                  <a:pt x="1981200" y="918997"/>
                  <a:pt x="1981200" y="2052638"/>
                </a:cubicBezTo>
                <a:cubicBezTo>
                  <a:pt x="1981200" y="3186279"/>
                  <a:pt x="1537693" y="4105276"/>
                  <a:pt x="990600" y="4105276"/>
                </a:cubicBezTo>
                <a:cubicBezTo>
                  <a:pt x="443507" y="4105276"/>
                  <a:pt x="0" y="3186279"/>
                  <a:pt x="0" y="2052638"/>
                </a:cubicBezTo>
                <a:close/>
                <a:moveTo>
                  <a:pt x="92364" y="2052638"/>
                </a:moveTo>
                <a:cubicBezTo>
                  <a:pt x="92364" y="3135267"/>
                  <a:pt x="494518" y="4012912"/>
                  <a:pt x="990600" y="4012912"/>
                </a:cubicBezTo>
                <a:cubicBezTo>
                  <a:pt x="1486682" y="4012912"/>
                  <a:pt x="1888836" y="3135267"/>
                  <a:pt x="1888836" y="2052638"/>
                </a:cubicBezTo>
                <a:cubicBezTo>
                  <a:pt x="1888836" y="970009"/>
                  <a:pt x="1486682" y="92364"/>
                  <a:pt x="990600" y="92364"/>
                </a:cubicBezTo>
                <a:cubicBezTo>
                  <a:pt x="494518" y="92364"/>
                  <a:pt x="92364" y="970009"/>
                  <a:pt x="92364" y="2052638"/>
                </a:cubicBez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8F9F95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50188" name="Slide Number Placeholder 2">
            <a:extLst>
              <a:ext uri="{FF2B5EF4-FFF2-40B4-BE49-F238E27FC236}">
                <a16:creationId xmlns:a16="http://schemas.microsoft.com/office/drawing/2014/main" id="{5150FAF7-21CB-4641-BE37-90CBF2951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1A9AD7-35A4-4F14-B9FC-F5FACB2B81EE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2">
            <a:extLst>
              <a:ext uri="{FF2B5EF4-FFF2-40B4-BE49-F238E27FC236}">
                <a16:creationId xmlns:a16="http://schemas.microsoft.com/office/drawing/2014/main" id="{AFCF91D3-23E9-463C-93C0-AE7A74AFB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Setting Event Strategies</a:t>
            </a:r>
          </a:p>
        </p:txBody>
      </p:sp>
      <p:sp>
        <p:nvSpPr>
          <p:cNvPr id="52226" name="Vertical Text Placeholder 3">
            <a:extLst>
              <a:ext uri="{FF2B5EF4-FFF2-40B4-BE49-F238E27FC236}">
                <a16:creationId xmlns:a16="http://schemas.microsoft.com/office/drawing/2014/main" id="{953AB4B0-3242-476C-899C-1E00FA78F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89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000" dirty="0"/>
              <a:t>These are structural changes made to the students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000" dirty="0"/>
              <a:t>day or classroom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Alternative schedule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Sitting near the teacher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Lunch in the support room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Student check-in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Early or late entry to class/activity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sz="2600" dirty="0"/>
          </a:p>
          <a:p>
            <a:pPr marL="457200" lvl="1" indent="0" algn="ctr" eaLnBrk="1" hangingPunct="1">
              <a:lnSpc>
                <a:spcPct val="90000"/>
              </a:lnSpc>
              <a:buNone/>
            </a:pPr>
            <a:r>
              <a:rPr lang="en-US" altLang="en-US" sz="4000" dirty="0"/>
              <a:t>Focus on ENVIRONMENT/ROUTINE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</p:txBody>
      </p:sp>
      <p:sp>
        <p:nvSpPr>
          <p:cNvPr id="52227" name="Slide Number Placeholder 1">
            <a:extLst>
              <a:ext uri="{FF2B5EF4-FFF2-40B4-BE49-F238E27FC236}">
                <a16:creationId xmlns:a16="http://schemas.microsoft.com/office/drawing/2014/main" id="{6805469E-82B4-4F6F-911B-FBFC0D83F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11B1F9-E20A-4268-A411-ECBE8DD84B56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>
            <a:extLst>
              <a:ext uri="{FF2B5EF4-FFF2-40B4-BE49-F238E27FC236}">
                <a16:creationId xmlns:a16="http://schemas.microsoft.com/office/drawing/2014/main" id="{78AC3606-5717-4239-9E72-D9DEEDD7D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8370" name="Rectangle 4">
            <a:extLst>
              <a:ext uri="{FF2B5EF4-FFF2-40B4-BE49-F238E27FC236}">
                <a16:creationId xmlns:a16="http://schemas.microsoft.com/office/drawing/2014/main" id="{A31092B9-1B0C-4253-B5A3-3408EF23E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1" name="Rectangle 5">
            <a:extLst>
              <a:ext uri="{FF2B5EF4-FFF2-40B4-BE49-F238E27FC236}">
                <a16:creationId xmlns:a16="http://schemas.microsoft.com/office/drawing/2014/main" id="{FC41DDE3-E2CF-4BD9-8747-88A33D079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2" name="Rectangle 6">
            <a:extLst>
              <a:ext uri="{FF2B5EF4-FFF2-40B4-BE49-F238E27FC236}">
                <a16:creationId xmlns:a16="http://schemas.microsoft.com/office/drawing/2014/main" id="{0F74DEE4-A0AE-4D8E-9346-D92C28C39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3" name="Rectangle 7">
            <a:extLst>
              <a:ext uri="{FF2B5EF4-FFF2-40B4-BE49-F238E27FC236}">
                <a16:creationId xmlns:a16="http://schemas.microsoft.com/office/drawing/2014/main" id="{4BF1FB3C-C680-45AD-9664-8C5CF13C3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4" name="Text Box 8">
            <a:extLst>
              <a:ext uri="{FF2B5EF4-FFF2-40B4-BE49-F238E27FC236}">
                <a16:creationId xmlns:a16="http://schemas.microsoft.com/office/drawing/2014/main" id="{B706975B-4AD1-4FC1-887A-E631B3850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Setting Event Strategies</a:t>
            </a:r>
            <a:r>
              <a:rPr lang="en-US" altLang="en-US" sz="1800"/>
              <a:t> </a:t>
            </a:r>
          </a:p>
        </p:txBody>
      </p:sp>
      <p:sp>
        <p:nvSpPr>
          <p:cNvPr id="58375" name="Text Box 9">
            <a:extLst>
              <a:ext uri="{FF2B5EF4-FFF2-40B4-BE49-F238E27FC236}">
                <a16:creationId xmlns:a16="http://schemas.microsoft.com/office/drawing/2014/main" id="{DED9EEFC-22F6-4A68-836A-6EC730CF9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Antecedent Strategies</a:t>
            </a:r>
          </a:p>
        </p:txBody>
      </p:sp>
      <p:sp>
        <p:nvSpPr>
          <p:cNvPr id="58376" name="Text Box 10">
            <a:extLst>
              <a:ext uri="{FF2B5EF4-FFF2-40B4-BE49-F238E27FC236}">
                <a16:creationId xmlns:a16="http://schemas.microsoft.com/office/drawing/2014/main" id="{DD4BE44F-AB6C-4B16-95BB-71A67E76D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Teaching Strategies</a:t>
            </a:r>
            <a:r>
              <a:rPr lang="en-US" altLang="en-US" sz="1800"/>
              <a:t> </a:t>
            </a:r>
          </a:p>
        </p:txBody>
      </p:sp>
      <p:sp>
        <p:nvSpPr>
          <p:cNvPr id="58377" name="Text Box 11">
            <a:extLst>
              <a:ext uri="{FF2B5EF4-FFF2-40B4-BE49-F238E27FC236}">
                <a16:creationId xmlns:a16="http://schemas.microsoft.com/office/drawing/2014/main" id="{101F9EAB-6B97-47DC-B79C-3F15408D4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Consequence Strategies</a:t>
            </a:r>
            <a:r>
              <a:rPr lang="en-US" altLang="en-US" sz="1800"/>
              <a:t> </a:t>
            </a:r>
          </a:p>
        </p:txBody>
      </p:sp>
      <p:sp>
        <p:nvSpPr>
          <p:cNvPr id="58378" name="Line 16">
            <a:extLst>
              <a:ext uri="{FF2B5EF4-FFF2-40B4-BE49-F238E27FC236}">
                <a16:creationId xmlns:a16="http://schemas.microsoft.com/office/drawing/2014/main" id="{FA684CDF-382E-4FEA-9CFD-366971562E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55738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onut 1">
            <a:extLst>
              <a:ext uri="{FF2B5EF4-FFF2-40B4-BE49-F238E27FC236}">
                <a16:creationId xmlns:a16="http://schemas.microsoft.com/office/drawing/2014/main" id="{6073A642-DD8D-40A0-8778-3F95464A8235}"/>
              </a:ext>
            </a:extLst>
          </p:cNvPr>
          <p:cNvSpPr>
            <a:spLocks/>
          </p:cNvSpPr>
          <p:nvPr/>
        </p:nvSpPr>
        <p:spPr bwMode="auto">
          <a:xfrm>
            <a:off x="2514600" y="1857375"/>
            <a:ext cx="1981200" cy="4105275"/>
          </a:xfrm>
          <a:custGeom>
            <a:avLst/>
            <a:gdLst>
              <a:gd name="T0" fmla="*/ 0 w 1981200"/>
              <a:gd name="T1" fmla="*/ 2052638 h 4105275"/>
              <a:gd name="T2" fmla="*/ 990600 w 1981200"/>
              <a:gd name="T3" fmla="*/ 0 h 4105275"/>
              <a:gd name="T4" fmla="*/ 1981200 w 1981200"/>
              <a:gd name="T5" fmla="*/ 2052638 h 4105275"/>
              <a:gd name="T6" fmla="*/ 990600 w 1981200"/>
              <a:gd name="T7" fmla="*/ 4105276 h 4105275"/>
              <a:gd name="T8" fmla="*/ 0 w 1981200"/>
              <a:gd name="T9" fmla="*/ 2052638 h 4105275"/>
              <a:gd name="T10" fmla="*/ 92364 w 1981200"/>
              <a:gd name="T11" fmla="*/ 2052638 h 4105275"/>
              <a:gd name="T12" fmla="*/ 990600 w 1981200"/>
              <a:gd name="T13" fmla="*/ 4012912 h 4105275"/>
              <a:gd name="T14" fmla="*/ 1888836 w 1981200"/>
              <a:gd name="T15" fmla="*/ 2052638 h 4105275"/>
              <a:gd name="T16" fmla="*/ 990600 w 1981200"/>
              <a:gd name="T17" fmla="*/ 92364 h 4105275"/>
              <a:gd name="T18" fmla="*/ 92364 w 1981200"/>
              <a:gd name="T19" fmla="*/ 2052638 h 410527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81200" h="4105275">
                <a:moveTo>
                  <a:pt x="0" y="2052638"/>
                </a:moveTo>
                <a:cubicBezTo>
                  <a:pt x="0" y="918997"/>
                  <a:pt x="443507" y="0"/>
                  <a:pt x="990600" y="0"/>
                </a:cubicBezTo>
                <a:cubicBezTo>
                  <a:pt x="1537693" y="0"/>
                  <a:pt x="1981200" y="918997"/>
                  <a:pt x="1981200" y="2052638"/>
                </a:cubicBezTo>
                <a:cubicBezTo>
                  <a:pt x="1981200" y="3186279"/>
                  <a:pt x="1537693" y="4105276"/>
                  <a:pt x="990600" y="4105276"/>
                </a:cubicBezTo>
                <a:cubicBezTo>
                  <a:pt x="443507" y="4105276"/>
                  <a:pt x="0" y="3186279"/>
                  <a:pt x="0" y="2052638"/>
                </a:cubicBezTo>
                <a:close/>
                <a:moveTo>
                  <a:pt x="92364" y="2052638"/>
                </a:moveTo>
                <a:cubicBezTo>
                  <a:pt x="92364" y="3135267"/>
                  <a:pt x="494518" y="4012912"/>
                  <a:pt x="990600" y="4012912"/>
                </a:cubicBezTo>
                <a:cubicBezTo>
                  <a:pt x="1486682" y="4012912"/>
                  <a:pt x="1888836" y="3135267"/>
                  <a:pt x="1888836" y="2052638"/>
                </a:cubicBezTo>
                <a:cubicBezTo>
                  <a:pt x="1888836" y="970009"/>
                  <a:pt x="1486682" y="92364"/>
                  <a:pt x="990600" y="92364"/>
                </a:cubicBezTo>
                <a:cubicBezTo>
                  <a:pt x="494518" y="92364"/>
                  <a:pt x="92364" y="970009"/>
                  <a:pt x="92364" y="2052638"/>
                </a:cubicBez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8F9F95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58380" name="Slide Number Placeholder 2">
            <a:extLst>
              <a:ext uri="{FF2B5EF4-FFF2-40B4-BE49-F238E27FC236}">
                <a16:creationId xmlns:a16="http://schemas.microsoft.com/office/drawing/2014/main" id="{9040FA57-8E7C-485F-B663-ECA379546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98947F-FD81-4E94-9A06-7F9CF298B910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DB694EB7-06ED-4D9F-B44B-D1A0BB0463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8598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rgbClr val="FF6600">
                    <a:alpha val="81960"/>
                  </a:srgbClr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6000" b="1" dirty="0"/>
              <a:t>Welcome back!</a:t>
            </a:r>
          </a:p>
        </p:txBody>
      </p:sp>
      <p:sp>
        <p:nvSpPr>
          <p:cNvPr id="18434" name="Slide Number Placeholder 1">
            <a:extLst>
              <a:ext uri="{FF2B5EF4-FFF2-40B4-BE49-F238E27FC236}">
                <a16:creationId xmlns:a16="http://schemas.microsoft.com/office/drawing/2014/main" id="{3B6D8DA0-D7C6-4756-8CFA-230259AD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1B7FA9-DF3A-43C5-A3DA-63D336DD8679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>
            <a:extLst>
              <a:ext uri="{FF2B5EF4-FFF2-40B4-BE49-F238E27FC236}">
                <a16:creationId xmlns:a16="http://schemas.microsoft.com/office/drawing/2014/main" id="{56820329-4D2F-4AF8-8816-E3344112E1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1913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/>
              <a:t>Antecedent Strategies</a:t>
            </a:r>
          </a:p>
        </p:txBody>
      </p:sp>
      <p:graphicFrame>
        <p:nvGraphicFramePr>
          <p:cNvPr id="89091" name="Group 3">
            <a:extLst>
              <a:ext uri="{FF2B5EF4-FFF2-40B4-BE49-F238E27FC236}">
                <a16:creationId xmlns:a16="http://schemas.microsoft.com/office/drawing/2014/main" id="{0E022FF8-FFE0-41C1-84A0-05C155A7685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733800" y="1143000"/>
          <a:ext cx="5334000" cy="5570538"/>
        </p:xfrm>
        <a:graphic>
          <a:graphicData uri="http://schemas.openxmlformats.org/drawingml/2006/table">
            <a:tbl>
              <a:tblPr/>
              <a:tblGrid>
                <a:gridCol w="1185863">
                  <a:extLst>
                    <a:ext uri="{9D8B030D-6E8A-4147-A177-3AD203B41FA5}">
                      <a16:colId xmlns:a16="http://schemas.microsoft.com/office/drawing/2014/main" val="844965919"/>
                    </a:ext>
                  </a:extLst>
                </a:gridCol>
                <a:gridCol w="1241425">
                  <a:extLst>
                    <a:ext uri="{9D8B030D-6E8A-4147-A177-3AD203B41FA5}">
                      <a16:colId xmlns:a16="http://schemas.microsoft.com/office/drawing/2014/main" val="1353922625"/>
                    </a:ext>
                  </a:extLst>
                </a:gridCol>
                <a:gridCol w="1425575">
                  <a:extLst>
                    <a:ext uri="{9D8B030D-6E8A-4147-A177-3AD203B41FA5}">
                      <a16:colId xmlns:a16="http://schemas.microsoft.com/office/drawing/2014/main" val="3690286658"/>
                    </a:ext>
                  </a:extLst>
                </a:gridCol>
                <a:gridCol w="1481137">
                  <a:extLst>
                    <a:ext uri="{9D8B030D-6E8A-4147-A177-3AD203B41FA5}">
                      <a16:colId xmlns:a16="http://schemas.microsoft.com/office/drawing/2014/main" val="3671654192"/>
                    </a:ext>
                  </a:extLst>
                </a:gridCol>
              </a:tblGrid>
              <a:tr h="8429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Setting Event Strategies</a:t>
                      </a:r>
                      <a:endParaRPr kumimoji="0" lang="en-US" altLang="en-US" sz="18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Manipulate Antecedent</a:t>
                      </a: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Teach Behavior</a:t>
                      </a: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Alter Consequences</a:t>
                      </a: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53964"/>
                  </a:ext>
                </a:extLst>
              </a:tr>
              <a:tr h="4727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Eliminate or Neutralize Setting Events </a:t>
                      </a: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Prevent/Modify </a:t>
                      </a:r>
                      <a:r>
                        <a:rPr kumimoji="0" lang="ja-JP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“</a:t>
                      </a:r>
                      <a:r>
                        <a:rPr kumimoji="0" lang="en-US" altLang="ja-JP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Triggers</a:t>
                      </a:r>
                      <a:r>
                        <a:rPr kumimoji="0" lang="ja-JP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”</a:t>
                      </a:r>
                      <a:endParaRPr kumimoji="0" lang="en-US" altLang="ja-JP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Prompts for Alt/Des Behavior</a:t>
                      </a: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Teach Alternate Behavior</a:t>
                      </a:r>
                      <a:endParaRPr kumimoji="0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Teach Desired Behavior/ Academic/ Social Skills</a:t>
                      </a:r>
                      <a:endParaRPr kumimoji="0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Reinforce Alt/Des Behavior</a:t>
                      </a:r>
                      <a:endParaRPr kumimoji="0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Response to Problem Behavior/ Corrective Feedback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646816"/>
                  </a:ext>
                </a:extLst>
              </a:tr>
            </a:tbl>
          </a:graphicData>
        </a:graphic>
      </p:graphicFrame>
      <p:sp>
        <p:nvSpPr>
          <p:cNvPr id="60435" name="Line 20">
            <a:extLst>
              <a:ext uri="{FF2B5EF4-FFF2-40B4-BE49-F238E27FC236}">
                <a16:creationId xmlns:a16="http://schemas.microsoft.com/office/drawing/2014/main" id="{A1FA542C-2C44-4FCB-892C-020CC9ED9E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9906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6" name="Oval 21">
            <a:extLst>
              <a:ext uri="{FF2B5EF4-FFF2-40B4-BE49-F238E27FC236}">
                <a16:creationId xmlns:a16="http://schemas.microsoft.com/office/drawing/2014/main" id="{D9398174-CDFE-48C2-B4BD-DFE05F757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1143000"/>
            <a:ext cx="1219200" cy="510540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437" name="Text Box 22">
            <a:extLst>
              <a:ext uri="{FF2B5EF4-FFF2-40B4-BE49-F238E27FC236}">
                <a16:creationId xmlns:a16="http://schemas.microsoft.com/office/drawing/2014/main" id="{C49D17B1-08CB-4B3E-AE3C-15BC61897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19200"/>
            <a:ext cx="3276600" cy="558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200" dirty="0"/>
              <a:t>Antecedent strategies are designed to make challenging behavior </a:t>
            </a:r>
            <a:r>
              <a:rPr lang="en-US" altLang="en-US" sz="2200" u="sng" dirty="0"/>
              <a:t>irrelevant</a:t>
            </a:r>
            <a:r>
              <a:rPr lang="en-US" altLang="en-US" sz="2200" dirty="0"/>
              <a:t> and sets the occasion for replacement behavior: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1. </a:t>
            </a:r>
            <a:r>
              <a:rPr lang="en-US" altLang="en-US" sz="2400" b="1" dirty="0">
                <a:solidFill>
                  <a:srgbClr val="0000FF"/>
                </a:solidFill>
              </a:rPr>
              <a:t>Eliminating</a:t>
            </a:r>
            <a:r>
              <a:rPr lang="en-US" altLang="en-US" sz="2400" dirty="0">
                <a:solidFill>
                  <a:srgbClr val="0000FF"/>
                </a:solidFill>
              </a:rPr>
              <a:t> or </a:t>
            </a:r>
            <a:r>
              <a:rPr lang="en-US" altLang="en-US" sz="2400" b="1" dirty="0">
                <a:solidFill>
                  <a:srgbClr val="0000FF"/>
                </a:solidFill>
              </a:rPr>
              <a:t>modifying</a:t>
            </a:r>
            <a:r>
              <a:rPr lang="en-US" altLang="en-US" sz="2400" dirty="0"/>
              <a:t> antecedents that precede</a:t>
            </a:r>
            <a:r>
              <a:rPr lang="en-US" altLang="ja-JP" sz="2400" dirty="0"/>
              <a:t> the behavior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200" b="1" dirty="0"/>
              <a:t>AND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2. </a:t>
            </a:r>
            <a:r>
              <a:rPr lang="en-US" altLang="en-US" sz="2400" b="1" dirty="0">
                <a:solidFill>
                  <a:srgbClr val="0000FF"/>
                </a:solidFill>
              </a:rPr>
              <a:t>Prompting </a:t>
            </a:r>
            <a:r>
              <a:rPr lang="en-US" altLang="en-US" sz="2400" dirty="0"/>
              <a:t>alternative/desired behavior</a:t>
            </a:r>
          </a:p>
        </p:txBody>
      </p:sp>
      <p:sp>
        <p:nvSpPr>
          <p:cNvPr id="60438" name="Slide Number Placeholder 1">
            <a:extLst>
              <a:ext uri="{FF2B5EF4-FFF2-40B4-BE49-F238E27FC236}">
                <a16:creationId xmlns:a16="http://schemas.microsoft.com/office/drawing/2014/main" id="{A36F5C27-5C67-4EE0-922F-F0FA1186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582A69-284E-42D3-B931-03600B2AC2FF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2">
            <a:extLst>
              <a:ext uri="{FF2B5EF4-FFF2-40B4-BE49-F238E27FC236}">
                <a16:creationId xmlns:a16="http://schemas.microsoft.com/office/drawing/2014/main" id="{E1DAFBA5-20DC-4D5E-9CBD-2C77B9846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Prompting</a:t>
            </a:r>
          </a:p>
        </p:txBody>
      </p:sp>
      <p:sp>
        <p:nvSpPr>
          <p:cNvPr id="62466" name="Content Placeholder 3">
            <a:extLst>
              <a:ext uri="{FF2B5EF4-FFF2-40B4-BE49-F238E27FC236}">
                <a16:creationId xmlns:a16="http://schemas.microsoft.com/office/drawing/2014/main" id="{EB270F8D-7A0F-44B8-8C04-D6A22D4BB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5100"/>
            <a:ext cx="8229600" cy="4983162"/>
          </a:xfrm>
        </p:spPr>
        <p:txBody>
          <a:bodyPr/>
          <a:lstStyle/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dirty="0">
                <a:sym typeface="Georgia" panose="02040502050405020303" pitchFamily="18" charset="0"/>
              </a:rPr>
              <a:t>Visual Prompts</a:t>
            </a:r>
          </a:p>
          <a:p>
            <a:pPr>
              <a:spcBef>
                <a:spcPct val="0"/>
              </a:spcBef>
              <a:buFont typeface="Georgia" panose="02040502050405020303" pitchFamily="18" charset="0"/>
              <a:buChar char="●"/>
            </a:pPr>
            <a:r>
              <a:rPr lang="en-US" altLang="en-US" sz="2800" dirty="0">
                <a:sym typeface="Georgia" panose="02040502050405020303" pitchFamily="18" charset="0"/>
              </a:rPr>
              <a:t>pictures, symbols, highlighted text, color-coding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800" dirty="0">
              <a:sym typeface="Georgia" panose="02040502050405020303" pitchFamily="18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dirty="0">
                <a:sym typeface="Georgia" panose="02040502050405020303" pitchFamily="18" charset="0"/>
              </a:rPr>
              <a:t>Vocal Prompts</a:t>
            </a:r>
          </a:p>
          <a:p>
            <a:pPr>
              <a:spcBef>
                <a:spcPct val="0"/>
              </a:spcBef>
              <a:buFont typeface="Georgia" panose="02040502050405020303" pitchFamily="18" charset="0"/>
              <a:buChar char="●"/>
            </a:pPr>
            <a:r>
              <a:rPr lang="en-US" altLang="en-US" sz="2800" dirty="0">
                <a:sym typeface="Georgia" panose="02040502050405020303" pitchFamily="18" charset="0"/>
              </a:rPr>
              <a:t>an agreed upon spoken cue for the student to use the replacement response, delivered before the behavior occurs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800" dirty="0">
              <a:sym typeface="Georgia" panose="02040502050405020303" pitchFamily="18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dirty="0">
                <a:sym typeface="Georgia" panose="02040502050405020303" pitchFamily="18" charset="0"/>
              </a:rPr>
              <a:t>Gestural or model prompts</a:t>
            </a:r>
          </a:p>
          <a:p>
            <a:pPr>
              <a:spcBef>
                <a:spcPct val="0"/>
              </a:spcBef>
              <a:buFont typeface="Georgia" panose="02040502050405020303" pitchFamily="18" charset="0"/>
              <a:buChar char="●"/>
            </a:pPr>
            <a:r>
              <a:rPr lang="en-US" altLang="en-US" sz="2800" dirty="0">
                <a:sym typeface="Georgia" panose="02040502050405020303" pitchFamily="18" charset="0"/>
              </a:rPr>
              <a:t>provide physical cues to remind student to use replacement behavior or that model the correct behavior</a:t>
            </a:r>
          </a:p>
          <a:p>
            <a:endParaRPr lang="en-US" altLang="en-US" dirty="0"/>
          </a:p>
        </p:txBody>
      </p:sp>
      <p:sp>
        <p:nvSpPr>
          <p:cNvPr id="62467" name="Slide Number Placeholder 1">
            <a:extLst>
              <a:ext uri="{FF2B5EF4-FFF2-40B4-BE49-F238E27FC236}">
                <a16:creationId xmlns:a16="http://schemas.microsoft.com/office/drawing/2014/main" id="{753C038A-DB2B-47F1-AAC7-3CCE56DF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9974C1-3F79-4CD8-948B-A8143CA37689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>
            <a:extLst>
              <a:ext uri="{FF2B5EF4-FFF2-40B4-BE49-F238E27FC236}">
                <a16:creationId xmlns:a16="http://schemas.microsoft.com/office/drawing/2014/main" id="{6C25F015-9B3F-4868-8B68-7DFBE3B108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572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Identifying </a:t>
            </a:r>
            <a:r>
              <a:rPr lang="en-US" altLang="en-US" sz="4000"/>
              <a:t>Antecedent</a:t>
            </a:r>
            <a:r>
              <a:rPr lang="en-US" altLang="en-US"/>
              <a:t> Strategies</a:t>
            </a:r>
          </a:p>
        </p:txBody>
      </p:sp>
      <p:sp>
        <p:nvSpPr>
          <p:cNvPr id="66562" name="Rectangle 3">
            <a:extLst>
              <a:ext uri="{FF2B5EF4-FFF2-40B4-BE49-F238E27FC236}">
                <a16:creationId xmlns:a16="http://schemas.microsoft.com/office/drawing/2014/main" id="{AB64CFA8-9E67-4B6B-BBFD-207E035290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71588"/>
            <a:ext cx="8229600" cy="44465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When Pam is </a:t>
            </a:r>
            <a:r>
              <a:rPr lang="en-US" altLang="en-US" sz="2600" b="1" dirty="0"/>
              <a:t>asked to work on long-division problems</a:t>
            </a:r>
            <a:r>
              <a:rPr lang="en-US" altLang="en-US" sz="2600" dirty="0"/>
              <a:t> in math class, she argues, refuses to work, and uses profanity to </a:t>
            </a:r>
            <a:r>
              <a:rPr lang="en-US" altLang="en-US" sz="2600" b="1" u="sng" dirty="0"/>
              <a:t>avoid/escape</a:t>
            </a:r>
            <a:r>
              <a:rPr lang="en-US" altLang="en-US" sz="2600" u="sng" dirty="0"/>
              <a:t> </a:t>
            </a:r>
            <a:r>
              <a:rPr lang="en-US" altLang="en-US" sz="2600" b="1" u="sng" dirty="0"/>
              <a:t>the difficult task.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600" b="1" u="sng" dirty="0"/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Which is the </a:t>
            </a:r>
            <a:r>
              <a:rPr lang="en-US" altLang="en-US" sz="2600" b="1" u="sng" dirty="0"/>
              <a:t>best</a:t>
            </a:r>
            <a:r>
              <a:rPr lang="en-US" altLang="en-US" sz="2600" dirty="0"/>
              <a:t> antecedent modifying strategy to </a:t>
            </a:r>
            <a:r>
              <a:rPr lang="en-US" altLang="en-US" sz="2600" b="1" dirty="0"/>
              <a:t>prevent</a:t>
            </a:r>
            <a:r>
              <a:rPr lang="en-US" altLang="en-US" sz="2600" dirty="0"/>
              <a:t> the profanity?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 dirty="0"/>
              <a:t>Move student’</a:t>
            </a:r>
            <a:r>
              <a:rPr lang="en-US" altLang="ja-JP" sz="2200" dirty="0"/>
              <a:t>s seat closer to the teacher 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 dirty="0"/>
              <a:t>Give student more time to complete the difficult tasks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 dirty="0"/>
              <a:t>Give student an easier math assignment she can be successful with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 dirty="0"/>
              <a:t>Warn student she will be sent to office for using profanity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 dirty="0"/>
              <a:t>Allow student to practice long-division on the computer</a:t>
            </a:r>
          </a:p>
          <a:p>
            <a:pPr eaLnBrk="1" hangingPunct="1">
              <a:lnSpc>
                <a:spcPct val="80000"/>
              </a:lnSpc>
            </a:pPr>
            <a:endParaRPr lang="en-US" altLang="en-US" sz="2200" b="1" u="sng" dirty="0"/>
          </a:p>
        </p:txBody>
      </p:sp>
      <p:sp>
        <p:nvSpPr>
          <p:cNvPr id="86022" name="Oval 6">
            <a:extLst>
              <a:ext uri="{FF2B5EF4-FFF2-40B4-BE49-F238E27FC236}">
                <a16:creationId xmlns:a16="http://schemas.microsoft.com/office/drawing/2014/main" id="{D957359D-8863-45D8-B616-9E850FCED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049713"/>
            <a:ext cx="8229600" cy="754062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6564" name="Slide Number Placeholder 1">
            <a:extLst>
              <a:ext uri="{FF2B5EF4-FFF2-40B4-BE49-F238E27FC236}">
                <a16:creationId xmlns:a16="http://schemas.microsoft.com/office/drawing/2014/main" id="{D0EE5730-BDCF-4512-A6D9-3798173D2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8326E2-5CF1-4895-A1DB-A9688BB7C8CE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1">
            <a:extLst>
              <a:ext uri="{FF2B5EF4-FFF2-40B4-BE49-F238E27FC236}">
                <a16:creationId xmlns:a16="http://schemas.microsoft.com/office/drawing/2014/main" id="{F75D4CA9-CE8F-4918-99DC-352926CD7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1C2F06-6E17-46B3-A865-A08C697DA8C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pic>
        <p:nvPicPr>
          <p:cNvPr id="3" name="Segment 7.mpg">
            <a:hlinkClick r:id="" action="ppaction://media"/>
            <a:extLst>
              <a:ext uri="{FF2B5EF4-FFF2-40B4-BE49-F238E27FC236}">
                <a16:creationId xmlns:a16="http://schemas.microsoft.com/office/drawing/2014/main" id="{0813AD12-0775-47C3-A519-C0BBE8F447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9463" y="630238"/>
            <a:ext cx="7297737" cy="5473700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>
            <a:extLst>
              <a:ext uri="{FF2B5EF4-FFF2-40B4-BE49-F238E27FC236}">
                <a16:creationId xmlns:a16="http://schemas.microsoft.com/office/drawing/2014/main" id="{DEFC83EE-A9EE-4097-A141-2D8B5AA5E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Activities 3 &amp; 4</a:t>
            </a:r>
          </a:p>
        </p:txBody>
      </p:sp>
      <p:sp>
        <p:nvSpPr>
          <p:cNvPr id="70658" name="Content Placeholder 2">
            <a:extLst>
              <a:ext uri="{FF2B5EF4-FFF2-40B4-BE49-F238E27FC236}">
                <a16:creationId xmlns:a16="http://schemas.microsoft.com/office/drawing/2014/main" id="{89A7D5AA-55DE-41E5-979A-AA0A1EB3F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94001"/>
            <a:ext cx="8229600" cy="29464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Identify and describe a few </a:t>
            </a:r>
            <a:r>
              <a:rPr lang="en-US" altLang="en-US" sz="2800" b="1" dirty="0"/>
              <a:t>antecedent strategies </a:t>
            </a:r>
            <a:r>
              <a:rPr lang="en-US" altLang="en-US" sz="2800" dirty="0"/>
              <a:t>for your student that will:</a:t>
            </a:r>
          </a:p>
          <a:p>
            <a:pPr lvl="1" eaLnBrk="1" hangingPunct="1"/>
            <a:r>
              <a:rPr lang="en-US" altLang="en-US" dirty="0"/>
              <a:t>prevent or modify the antecedents </a:t>
            </a:r>
          </a:p>
          <a:p>
            <a:pPr lvl="1" eaLnBrk="1" hangingPunct="1"/>
            <a:r>
              <a:rPr lang="en-US" altLang="en-US" dirty="0"/>
              <a:t>cue and prompt the alternative/desired behaviors</a:t>
            </a:r>
          </a:p>
          <a:p>
            <a:pPr eaLnBrk="1" hangingPunct="1"/>
            <a:r>
              <a:rPr lang="en-US" altLang="en-US" sz="2800" dirty="0"/>
              <a:t>Record in your workbook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70659" name="Slide Number Placeholder 1">
            <a:extLst>
              <a:ext uri="{FF2B5EF4-FFF2-40B4-BE49-F238E27FC236}">
                <a16:creationId xmlns:a16="http://schemas.microsoft.com/office/drawing/2014/main" id="{57BFB60A-14F5-4DA5-AC3E-A138BC479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7F758D-1CF9-4E6A-8447-1765D2B32F9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75E6EC-91D0-4991-92AA-441534D3977C}"/>
              </a:ext>
            </a:extLst>
          </p:cNvPr>
          <p:cNvSpPr txBox="1">
            <a:spLocks/>
          </p:cNvSpPr>
          <p:nvPr/>
        </p:nvSpPr>
        <p:spPr bwMode="auto">
          <a:xfrm>
            <a:off x="457200" y="1370013"/>
            <a:ext cx="82296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en-US" sz="2800" dirty="0"/>
              <a:t>Identify any </a:t>
            </a:r>
            <a:r>
              <a:rPr lang="en-US" altLang="en-US" sz="2800" b="1" dirty="0"/>
              <a:t>setting event strategies </a:t>
            </a:r>
            <a:r>
              <a:rPr lang="en-US" altLang="en-US" sz="2800" dirty="0"/>
              <a:t>or structural changes that could be made to your student’s day or to the classroom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>
            <a:extLst>
              <a:ext uri="{FF2B5EF4-FFF2-40B4-BE49-F238E27FC236}">
                <a16:creationId xmlns:a16="http://schemas.microsoft.com/office/drawing/2014/main" id="{C009B536-8A06-4B16-9659-243F26B7FF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2706" name="Rectangle 4">
            <a:extLst>
              <a:ext uri="{FF2B5EF4-FFF2-40B4-BE49-F238E27FC236}">
                <a16:creationId xmlns:a16="http://schemas.microsoft.com/office/drawing/2014/main" id="{FB8FFF35-6462-4C19-A90D-A5B209D7E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707" name="Rectangle 5">
            <a:extLst>
              <a:ext uri="{FF2B5EF4-FFF2-40B4-BE49-F238E27FC236}">
                <a16:creationId xmlns:a16="http://schemas.microsoft.com/office/drawing/2014/main" id="{21353471-FF76-4E34-A068-E31840C11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708" name="Rectangle 6">
            <a:extLst>
              <a:ext uri="{FF2B5EF4-FFF2-40B4-BE49-F238E27FC236}">
                <a16:creationId xmlns:a16="http://schemas.microsoft.com/office/drawing/2014/main" id="{BBB8FC7F-449A-43A6-808F-C91C51B75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709" name="Rectangle 7">
            <a:extLst>
              <a:ext uri="{FF2B5EF4-FFF2-40B4-BE49-F238E27FC236}">
                <a16:creationId xmlns:a16="http://schemas.microsoft.com/office/drawing/2014/main" id="{46AFD339-1C6F-4190-AF26-334FA1789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710" name="Text Box 8">
            <a:extLst>
              <a:ext uri="{FF2B5EF4-FFF2-40B4-BE49-F238E27FC236}">
                <a16:creationId xmlns:a16="http://schemas.microsoft.com/office/drawing/2014/main" id="{16E550DF-8574-4B9A-AA35-CAFF78385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Setting Event Strategies</a:t>
            </a:r>
            <a:r>
              <a:rPr lang="en-US" altLang="en-US" sz="1800"/>
              <a:t> </a:t>
            </a:r>
          </a:p>
        </p:txBody>
      </p:sp>
      <p:sp>
        <p:nvSpPr>
          <p:cNvPr id="72711" name="Text Box 9">
            <a:extLst>
              <a:ext uri="{FF2B5EF4-FFF2-40B4-BE49-F238E27FC236}">
                <a16:creationId xmlns:a16="http://schemas.microsoft.com/office/drawing/2014/main" id="{B6C93B2C-26A0-4630-A979-294C0FBC8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Antecedent Strategies</a:t>
            </a:r>
          </a:p>
        </p:txBody>
      </p:sp>
      <p:sp>
        <p:nvSpPr>
          <p:cNvPr id="72712" name="Text Box 10">
            <a:extLst>
              <a:ext uri="{FF2B5EF4-FFF2-40B4-BE49-F238E27FC236}">
                <a16:creationId xmlns:a16="http://schemas.microsoft.com/office/drawing/2014/main" id="{8A914412-C687-4E7D-A9C8-D0C508020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Teaching Strategies</a:t>
            </a:r>
            <a:r>
              <a:rPr lang="en-US" altLang="en-US" sz="1800"/>
              <a:t> </a:t>
            </a:r>
          </a:p>
        </p:txBody>
      </p:sp>
      <p:sp>
        <p:nvSpPr>
          <p:cNvPr id="72713" name="Text Box 11">
            <a:extLst>
              <a:ext uri="{FF2B5EF4-FFF2-40B4-BE49-F238E27FC236}">
                <a16:creationId xmlns:a16="http://schemas.microsoft.com/office/drawing/2014/main" id="{2E925CC8-F95B-4328-8C86-384C9DE80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Consequence Strategies</a:t>
            </a:r>
            <a:r>
              <a:rPr lang="en-US" altLang="en-US" sz="1800"/>
              <a:t> </a:t>
            </a:r>
          </a:p>
        </p:txBody>
      </p:sp>
      <p:sp>
        <p:nvSpPr>
          <p:cNvPr id="72714" name="Line 16">
            <a:extLst>
              <a:ext uri="{FF2B5EF4-FFF2-40B4-BE49-F238E27FC236}">
                <a16:creationId xmlns:a16="http://schemas.microsoft.com/office/drawing/2014/main" id="{C42A37A9-F566-4BB7-BD5E-7AF144A2BA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55738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onut 1">
            <a:extLst>
              <a:ext uri="{FF2B5EF4-FFF2-40B4-BE49-F238E27FC236}">
                <a16:creationId xmlns:a16="http://schemas.microsoft.com/office/drawing/2014/main" id="{0E3BED3D-40CC-43F7-8C4D-DF2BD9CF372C}"/>
              </a:ext>
            </a:extLst>
          </p:cNvPr>
          <p:cNvSpPr>
            <a:spLocks/>
          </p:cNvSpPr>
          <p:nvPr/>
        </p:nvSpPr>
        <p:spPr bwMode="auto">
          <a:xfrm>
            <a:off x="4800600" y="1839913"/>
            <a:ext cx="1981200" cy="4103687"/>
          </a:xfrm>
          <a:custGeom>
            <a:avLst/>
            <a:gdLst>
              <a:gd name="T0" fmla="*/ 0 w 1981200"/>
              <a:gd name="T1" fmla="*/ 2051844 h 4103687"/>
              <a:gd name="T2" fmla="*/ 990600 w 1981200"/>
              <a:gd name="T3" fmla="*/ 0 h 4103687"/>
              <a:gd name="T4" fmla="*/ 1981200 w 1981200"/>
              <a:gd name="T5" fmla="*/ 2051844 h 4103687"/>
              <a:gd name="T6" fmla="*/ 990600 w 1981200"/>
              <a:gd name="T7" fmla="*/ 4103688 h 4103687"/>
              <a:gd name="T8" fmla="*/ 0 w 1981200"/>
              <a:gd name="T9" fmla="*/ 2051844 h 4103687"/>
              <a:gd name="T10" fmla="*/ 92364 w 1981200"/>
              <a:gd name="T11" fmla="*/ 2051844 h 4103687"/>
              <a:gd name="T12" fmla="*/ 990600 w 1981200"/>
              <a:gd name="T13" fmla="*/ 4011324 h 4103687"/>
              <a:gd name="T14" fmla="*/ 1888836 w 1981200"/>
              <a:gd name="T15" fmla="*/ 2051844 h 4103687"/>
              <a:gd name="T16" fmla="*/ 990600 w 1981200"/>
              <a:gd name="T17" fmla="*/ 92364 h 4103687"/>
              <a:gd name="T18" fmla="*/ 92364 w 1981200"/>
              <a:gd name="T19" fmla="*/ 2051844 h 410368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81200" h="4103687">
                <a:moveTo>
                  <a:pt x="0" y="2051844"/>
                </a:moveTo>
                <a:cubicBezTo>
                  <a:pt x="0" y="918642"/>
                  <a:pt x="443507" y="0"/>
                  <a:pt x="990600" y="0"/>
                </a:cubicBezTo>
                <a:cubicBezTo>
                  <a:pt x="1537693" y="0"/>
                  <a:pt x="1981200" y="918642"/>
                  <a:pt x="1981200" y="2051844"/>
                </a:cubicBezTo>
                <a:cubicBezTo>
                  <a:pt x="1981200" y="3185046"/>
                  <a:pt x="1537693" y="4103688"/>
                  <a:pt x="990600" y="4103688"/>
                </a:cubicBezTo>
                <a:cubicBezTo>
                  <a:pt x="443507" y="4103688"/>
                  <a:pt x="0" y="3185046"/>
                  <a:pt x="0" y="2051844"/>
                </a:cubicBezTo>
                <a:close/>
                <a:moveTo>
                  <a:pt x="92364" y="2051844"/>
                </a:moveTo>
                <a:cubicBezTo>
                  <a:pt x="92364" y="3134035"/>
                  <a:pt x="494518" y="4011324"/>
                  <a:pt x="990600" y="4011324"/>
                </a:cubicBezTo>
                <a:cubicBezTo>
                  <a:pt x="1486682" y="4011324"/>
                  <a:pt x="1888836" y="3134035"/>
                  <a:pt x="1888836" y="2051844"/>
                </a:cubicBezTo>
                <a:cubicBezTo>
                  <a:pt x="1888836" y="969653"/>
                  <a:pt x="1486682" y="92364"/>
                  <a:pt x="990600" y="92364"/>
                </a:cubicBezTo>
                <a:cubicBezTo>
                  <a:pt x="494518" y="92364"/>
                  <a:pt x="92364" y="969653"/>
                  <a:pt x="92364" y="2051844"/>
                </a:cubicBez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8F9F95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72716" name="Slide Number Placeholder 2">
            <a:extLst>
              <a:ext uri="{FF2B5EF4-FFF2-40B4-BE49-F238E27FC236}">
                <a16:creationId xmlns:a16="http://schemas.microsoft.com/office/drawing/2014/main" id="{A4BD19C3-A990-461A-9B5E-1403E5562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9E07A2-6C3B-4FB1-AAAF-6BFEB9759EC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3">
            <a:extLst>
              <a:ext uri="{FF2B5EF4-FFF2-40B4-BE49-F238E27FC236}">
                <a16:creationId xmlns:a16="http://schemas.microsoft.com/office/drawing/2014/main" id="{7A5B8A8A-C5CE-4CE2-B291-FFBD0E9F3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Teaching Alternative Behavior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AA84CD-3523-4C4C-8AEB-473663B58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355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900" b="1" dirty="0"/>
              <a:t>Identify skill(s) to teach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/>
              <a:t>		</a:t>
            </a:r>
            <a:r>
              <a:rPr lang="en-US" altLang="en-US" sz="2500" dirty="0"/>
              <a:t>dual focus on both alternative and desired behavior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400" b="1" dirty="0"/>
          </a:p>
          <a:p>
            <a:pPr eaLnBrk="1" hangingPunct="1">
              <a:lnSpc>
                <a:spcPct val="80000"/>
              </a:lnSpc>
            </a:pPr>
            <a:r>
              <a:rPr lang="en-US" altLang="en-US" sz="2900" b="1" dirty="0"/>
              <a:t>First, teach the alternative behavior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b="1" dirty="0"/>
              <a:t>		</a:t>
            </a:r>
            <a:r>
              <a:rPr lang="en-US" altLang="en-US" sz="2500" dirty="0"/>
              <a:t>teaching = review and practice regularly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900" b="1" dirty="0"/>
              <a:t>Then, teach the desired behavior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b="1" dirty="0"/>
              <a:t>		</a:t>
            </a:r>
            <a:r>
              <a:rPr lang="en-US" altLang="en-US" sz="2500" dirty="0"/>
              <a:t>may be something to focus on immediately, or only 		 	after the student is fluent with the alternative behavior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500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dirty="0"/>
              <a:t>		</a:t>
            </a:r>
          </a:p>
        </p:txBody>
      </p:sp>
      <p:sp>
        <p:nvSpPr>
          <p:cNvPr id="74755" name="Slide Number Placeholder 1">
            <a:extLst>
              <a:ext uri="{FF2B5EF4-FFF2-40B4-BE49-F238E27FC236}">
                <a16:creationId xmlns:a16="http://schemas.microsoft.com/office/drawing/2014/main" id="{9061C148-B427-41D1-BE1E-CA2A9DBD7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009CA6-B41A-48A4-9291-5EAE3C584873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90A44-988C-49AA-B7F8-9CDA63C25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a typeface="+mj-ea"/>
                <a:cs typeface="+mj-cs"/>
              </a:rPr>
              <a:t>Teaching Alternative Behavior, </a:t>
            </a:r>
            <a:r>
              <a:rPr lang="en-US" b="1" dirty="0" err="1">
                <a:ea typeface="+mj-ea"/>
                <a:cs typeface="+mj-cs"/>
              </a:rPr>
              <a:t>con’t</a:t>
            </a:r>
            <a:r>
              <a:rPr lang="en-US" b="1" dirty="0">
                <a:ea typeface="+mj-ea"/>
                <a:cs typeface="+mj-cs"/>
              </a:rPr>
              <a:t>.</a:t>
            </a:r>
          </a:p>
        </p:txBody>
      </p:sp>
      <p:sp>
        <p:nvSpPr>
          <p:cNvPr id="76802" name="Content Placeholder 2">
            <a:extLst>
              <a:ext uri="{FF2B5EF4-FFF2-40B4-BE49-F238E27FC236}">
                <a16:creationId xmlns:a16="http://schemas.microsoft.com/office/drawing/2014/main" id="{5537F218-0F39-43B9-A9B9-0BDAF975B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sz="2800" dirty="0">
                <a:solidFill>
                  <a:srgbClr val="AE0101"/>
                </a:solidFill>
              </a:rPr>
              <a:t>Don’t assume that the student already has                  the alternative behavior in his/her skill set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en-US" altLang="en-US" sz="1800" dirty="0"/>
          </a:p>
          <a:p>
            <a:pPr marL="0" indent="0" eaLnBrk="1" hangingPunct="1"/>
            <a:r>
              <a:rPr lang="en-US" altLang="en-US" b="1" dirty="0"/>
              <a:t> Develop an observable definition of behavior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b="1" dirty="0"/>
              <a:t>		</a:t>
            </a:r>
            <a:r>
              <a:rPr lang="en-US" altLang="en-US" sz="2800" dirty="0"/>
              <a:t>Identify examples &amp; non-examples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1200" dirty="0"/>
          </a:p>
          <a:p>
            <a:pPr marL="0" indent="0" eaLnBrk="1" hangingPunct="1"/>
            <a:r>
              <a:rPr lang="en-US" altLang="en-US" b="1" dirty="0"/>
              <a:t> Teach, Model, and Reinforce (Behavioral Skills Training)</a:t>
            </a:r>
          </a:p>
          <a:p>
            <a:pPr marL="0" indent="0" eaLnBrk="1" hangingPunct="1"/>
            <a:endParaRPr lang="en-US" altLang="en-US" sz="1200" b="1" dirty="0"/>
          </a:p>
          <a:p>
            <a:pPr marL="0" indent="0" eaLnBrk="1" hangingPunct="1"/>
            <a:r>
              <a:rPr lang="en-US" altLang="en-US" b="1" dirty="0"/>
              <a:t> Schedule review and practice of the skill/behavior regularly</a:t>
            </a:r>
          </a:p>
          <a:p>
            <a:pPr marL="0" indent="0" eaLnBrk="1" hangingPunct="1"/>
            <a:endParaRPr lang="en-US" altLang="en-US" b="1" dirty="0"/>
          </a:p>
          <a:p>
            <a:pPr marL="0" indent="0" eaLnBrk="1" hangingPunct="1"/>
            <a:endParaRPr lang="en-US" altLang="en-US" b="1" dirty="0"/>
          </a:p>
        </p:txBody>
      </p:sp>
      <p:sp>
        <p:nvSpPr>
          <p:cNvPr id="76803" name="Slide Number Placeholder 3">
            <a:extLst>
              <a:ext uri="{FF2B5EF4-FFF2-40B4-BE49-F238E27FC236}">
                <a16:creationId xmlns:a16="http://schemas.microsoft.com/office/drawing/2014/main" id="{DD85B09B-3054-437A-AD7B-E722B07F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F1ED14-45A1-427C-8503-13BE2D41A7A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90A44-988C-49AA-B7F8-9CDA63C25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a typeface="+mj-ea"/>
                <a:cs typeface="+mj-cs"/>
              </a:rPr>
              <a:t>More on Behavioral Skills Training (BST)</a:t>
            </a:r>
          </a:p>
        </p:txBody>
      </p:sp>
      <p:sp>
        <p:nvSpPr>
          <p:cNvPr id="76802" name="Content Placeholder 2">
            <a:extLst>
              <a:ext uri="{FF2B5EF4-FFF2-40B4-BE49-F238E27FC236}">
                <a16:creationId xmlns:a16="http://schemas.microsoft.com/office/drawing/2014/main" id="{5537F218-0F39-43B9-A9B9-0BDAF975B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endParaRPr lang="en-US" altLang="en-US" sz="1800" dirty="0"/>
          </a:p>
          <a:p>
            <a:pPr marL="0" indent="0" eaLnBrk="1" hangingPunct="1"/>
            <a:r>
              <a:rPr lang="en-US" altLang="en-US" b="1" dirty="0"/>
              <a:t> Talk about it</a:t>
            </a:r>
          </a:p>
          <a:p>
            <a:pPr marL="0" indent="0" eaLnBrk="1" hangingPunct="1"/>
            <a:r>
              <a:rPr lang="en-US" altLang="en-US" b="1" dirty="0"/>
              <a:t> Model it for ‘trainee’</a:t>
            </a:r>
          </a:p>
          <a:p>
            <a:pPr marL="0" indent="0" eaLnBrk="1" hangingPunct="1"/>
            <a:r>
              <a:rPr lang="en-US" altLang="en-US" b="1" dirty="0"/>
              <a:t> Trainee demonstrates skills to proficiency</a:t>
            </a:r>
          </a:p>
          <a:p>
            <a:pPr marL="400050" lvl="1" indent="0" eaLnBrk="1" hangingPunct="1"/>
            <a:r>
              <a:rPr lang="en-US" altLang="en-US" b="1" dirty="0"/>
              <a:t>Set proficient/mastery criteria ahead of time</a:t>
            </a:r>
          </a:p>
          <a:p>
            <a:pPr marL="400050" lvl="1" indent="0" eaLnBrk="1" hangingPunct="1"/>
            <a:r>
              <a:rPr lang="en-US" altLang="en-US" b="1" dirty="0"/>
              <a:t>Practice until mastery is reached</a:t>
            </a:r>
          </a:p>
          <a:p>
            <a:pPr marL="0" indent="0" eaLnBrk="1" hangingPunct="1"/>
            <a:r>
              <a:rPr lang="en-US" altLang="en-US" b="1" dirty="0"/>
              <a:t> Effective for training adults and students</a:t>
            </a:r>
          </a:p>
          <a:p>
            <a:pPr marL="0" indent="0" eaLnBrk="1" hangingPunct="1"/>
            <a:endParaRPr lang="en-US" altLang="en-US" b="1" dirty="0"/>
          </a:p>
          <a:p>
            <a:pPr marL="0" indent="0" eaLnBrk="1" hangingPunct="1"/>
            <a:endParaRPr lang="en-US" altLang="en-US" b="1" dirty="0"/>
          </a:p>
        </p:txBody>
      </p:sp>
      <p:sp>
        <p:nvSpPr>
          <p:cNvPr id="76803" name="Slide Number Placeholder 3">
            <a:extLst>
              <a:ext uri="{FF2B5EF4-FFF2-40B4-BE49-F238E27FC236}">
                <a16:creationId xmlns:a16="http://schemas.microsoft.com/office/drawing/2014/main" id="{DD85B09B-3054-437A-AD7B-E722B07F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F1ED14-45A1-427C-8503-13BE2D41A7A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7534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4">
            <a:extLst>
              <a:ext uri="{FF2B5EF4-FFF2-40B4-BE49-F238E27FC236}">
                <a16:creationId xmlns:a16="http://schemas.microsoft.com/office/drawing/2014/main" id="{02C9FDCB-1A4D-4518-A64F-37CF55338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Some Common Skills to Teach</a:t>
            </a:r>
          </a:p>
        </p:txBody>
      </p:sp>
      <p:sp>
        <p:nvSpPr>
          <p:cNvPr id="78850" name="Vertical Text Placeholder 5">
            <a:extLst>
              <a:ext uri="{FF2B5EF4-FFF2-40B4-BE49-F238E27FC236}">
                <a16:creationId xmlns:a16="http://schemas.microsoft.com/office/drawing/2014/main" id="{2B66EDD6-5F94-44BB-9E50-250004132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/>
              <a:t>These are some skills the student may need to be taught to do: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/>
              <a:t>*How to ask for a break using break card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/>
              <a:t>*How to monitor his/her/their progress with a point sheet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/>
              <a:t>*How to engage in appropriate conversations with others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78851" name="Slide Number Placeholder 1">
            <a:extLst>
              <a:ext uri="{FF2B5EF4-FFF2-40B4-BE49-F238E27FC236}">
                <a16:creationId xmlns:a16="http://schemas.microsoft.com/office/drawing/2014/main" id="{875C71A3-4B27-40B1-80CF-6E92E7344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125D54-E7F1-4EBD-84AC-CE6D2B0EB6CA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1CAF87DD-5E27-4825-B8C3-0A932DB18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Learning Objectives</a:t>
            </a:r>
          </a:p>
        </p:txBody>
      </p:sp>
      <p:sp>
        <p:nvSpPr>
          <p:cNvPr id="31746" name="Vertical Text Placeholder 2">
            <a:extLst>
              <a:ext uri="{FF2B5EF4-FFF2-40B4-BE49-F238E27FC236}">
                <a16:creationId xmlns:a16="http://schemas.microsoft.com/office/drawing/2014/main" id="{0C976613-8601-47C1-8004-90B8D4F97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2272"/>
            <a:ext cx="8229600" cy="516109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 dirty="0"/>
              <a:t>Day Two:</a:t>
            </a:r>
            <a:endParaRPr lang="en-US" altLang="en-US" sz="1200" dirty="0"/>
          </a:p>
          <a:p>
            <a:pPr eaLnBrk="1" hangingPunct="1"/>
            <a:r>
              <a:rPr lang="en-US" altLang="en-US" dirty="0"/>
              <a:t>Review successes/challenges related to observations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200" dirty="0"/>
          </a:p>
          <a:p>
            <a:pPr eaLnBrk="1" hangingPunct="1"/>
            <a:r>
              <a:rPr lang="en-US" altLang="en-US" dirty="0"/>
              <a:t>Review your testable hypothesis regarding the function of your selected student’s target behavior</a:t>
            </a:r>
          </a:p>
          <a:p>
            <a:pPr eaLnBrk="1" hangingPunct="1"/>
            <a:endParaRPr lang="en-US" altLang="en-US" sz="1200" dirty="0"/>
          </a:p>
          <a:p>
            <a:pPr eaLnBrk="1" hangingPunct="1"/>
            <a:r>
              <a:rPr lang="en-US" altLang="en-US" dirty="0"/>
              <a:t>Develop a Function-based Behavior Support Plan based on the Competing Behavior Pathway Model for your selected student</a:t>
            </a:r>
          </a:p>
          <a:p>
            <a:pPr marL="0" indent="0" eaLnBrk="1" hangingPunct="1">
              <a:buNone/>
            </a:pPr>
            <a:endParaRPr lang="en-US" altLang="en-US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</p:txBody>
      </p:sp>
      <p:sp>
        <p:nvSpPr>
          <p:cNvPr id="22531" name="Slide Number Placeholder 1">
            <a:extLst>
              <a:ext uri="{FF2B5EF4-FFF2-40B4-BE49-F238E27FC236}">
                <a16:creationId xmlns:a16="http://schemas.microsoft.com/office/drawing/2014/main" id="{53F7E7DA-9D69-435B-A48C-97DCC0B91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9FC35B-7529-4E2A-8A6B-AEEF8C4C2C0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itle 1">
            <a:extLst>
              <a:ext uri="{FF2B5EF4-FFF2-40B4-BE49-F238E27FC236}">
                <a16:creationId xmlns:a16="http://schemas.microsoft.com/office/drawing/2014/main" id="{65B553FF-EE3A-4B81-8A43-0117D143C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Activity 5</a:t>
            </a:r>
          </a:p>
        </p:txBody>
      </p:sp>
      <p:sp>
        <p:nvSpPr>
          <p:cNvPr id="82946" name="Content Placeholder 2">
            <a:extLst>
              <a:ext uri="{FF2B5EF4-FFF2-40B4-BE49-F238E27FC236}">
                <a16:creationId xmlns:a16="http://schemas.microsoft.com/office/drawing/2014/main" id="{3AC16BD7-B99C-4670-BF8D-5C960815F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5538"/>
          </a:xfrm>
        </p:spPr>
        <p:txBody>
          <a:bodyPr/>
          <a:lstStyle/>
          <a:p>
            <a:pPr eaLnBrk="1" hangingPunct="1"/>
            <a:r>
              <a:rPr lang="en-US" altLang="en-US" dirty="0"/>
              <a:t>Summarize how you will </a:t>
            </a:r>
            <a:r>
              <a:rPr lang="en-US" altLang="en-US" b="1" dirty="0"/>
              <a:t>teach, practice, and prompt alternative and desired behaviors with</a:t>
            </a:r>
            <a:r>
              <a:rPr lang="en-US" altLang="en-US" dirty="0"/>
              <a:t> your student. Consider the following …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500" dirty="0"/>
          </a:p>
          <a:p>
            <a:pPr lvl="1" eaLnBrk="1" hangingPunct="1"/>
            <a:r>
              <a:rPr lang="en-US" altLang="en-US" dirty="0"/>
              <a:t>observable definition of behavior</a:t>
            </a:r>
          </a:p>
          <a:p>
            <a:pPr lvl="1" eaLnBrk="1" hangingPunct="1"/>
            <a:r>
              <a:rPr lang="en-US" altLang="en-US" dirty="0"/>
              <a:t>examples and non-examples</a:t>
            </a:r>
          </a:p>
          <a:p>
            <a:pPr lvl="1" eaLnBrk="1" hangingPunct="1"/>
            <a:r>
              <a:rPr lang="en-US" altLang="en-US" dirty="0"/>
              <a:t>Teach, Model, and Reinforce</a:t>
            </a:r>
          </a:p>
          <a:p>
            <a:pPr lvl="1" eaLnBrk="1" hangingPunct="1"/>
            <a:r>
              <a:rPr lang="en-US" altLang="en-US" dirty="0"/>
              <a:t>schedule review and practice of the skill/behavior regularly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82947" name="Slide Number Placeholder 1">
            <a:extLst>
              <a:ext uri="{FF2B5EF4-FFF2-40B4-BE49-F238E27FC236}">
                <a16:creationId xmlns:a16="http://schemas.microsoft.com/office/drawing/2014/main" id="{9A4D94E9-ECB3-4730-A4CA-BE13BF51F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8169A4-0B4C-47A7-BC37-F5DBCCE334F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>
            <a:extLst>
              <a:ext uri="{FF2B5EF4-FFF2-40B4-BE49-F238E27FC236}">
                <a16:creationId xmlns:a16="http://schemas.microsoft.com/office/drawing/2014/main" id="{AC54E643-18BE-44B5-B06F-5E3499D21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4994" name="Rectangle 4">
            <a:extLst>
              <a:ext uri="{FF2B5EF4-FFF2-40B4-BE49-F238E27FC236}">
                <a16:creationId xmlns:a16="http://schemas.microsoft.com/office/drawing/2014/main" id="{C62AD6F0-9950-46D8-9EC6-F070FBBD3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4995" name="Rectangle 5">
            <a:extLst>
              <a:ext uri="{FF2B5EF4-FFF2-40B4-BE49-F238E27FC236}">
                <a16:creationId xmlns:a16="http://schemas.microsoft.com/office/drawing/2014/main" id="{E239A7FF-A298-4ADD-90AC-F77FCB6A0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4996" name="Rectangle 6">
            <a:extLst>
              <a:ext uri="{FF2B5EF4-FFF2-40B4-BE49-F238E27FC236}">
                <a16:creationId xmlns:a16="http://schemas.microsoft.com/office/drawing/2014/main" id="{DC0E39D8-0685-4E1B-AA4E-1CD6231E0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4997" name="Rectangle 7">
            <a:extLst>
              <a:ext uri="{FF2B5EF4-FFF2-40B4-BE49-F238E27FC236}">
                <a16:creationId xmlns:a16="http://schemas.microsoft.com/office/drawing/2014/main" id="{936E6E5C-7697-498E-B648-50378686E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4998" name="Text Box 8">
            <a:extLst>
              <a:ext uri="{FF2B5EF4-FFF2-40B4-BE49-F238E27FC236}">
                <a16:creationId xmlns:a16="http://schemas.microsoft.com/office/drawing/2014/main" id="{3B198B09-F827-43A6-B2BC-B134F5670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Setting Event Strategies</a:t>
            </a:r>
            <a:r>
              <a:rPr lang="en-US" altLang="en-US" sz="1800"/>
              <a:t> </a:t>
            </a:r>
          </a:p>
        </p:txBody>
      </p:sp>
      <p:sp>
        <p:nvSpPr>
          <p:cNvPr id="84999" name="Text Box 9">
            <a:extLst>
              <a:ext uri="{FF2B5EF4-FFF2-40B4-BE49-F238E27FC236}">
                <a16:creationId xmlns:a16="http://schemas.microsoft.com/office/drawing/2014/main" id="{5DFCD5A3-C208-47EB-9035-007C5CD04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Antecedent Strategies</a:t>
            </a:r>
          </a:p>
        </p:txBody>
      </p:sp>
      <p:sp>
        <p:nvSpPr>
          <p:cNvPr id="85000" name="Text Box 10">
            <a:extLst>
              <a:ext uri="{FF2B5EF4-FFF2-40B4-BE49-F238E27FC236}">
                <a16:creationId xmlns:a16="http://schemas.microsoft.com/office/drawing/2014/main" id="{F5E78B94-32D4-428D-A2EC-5058AF214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Teaching Strategies</a:t>
            </a:r>
            <a:r>
              <a:rPr lang="en-US" altLang="en-US" sz="1800"/>
              <a:t> </a:t>
            </a:r>
          </a:p>
        </p:txBody>
      </p:sp>
      <p:sp>
        <p:nvSpPr>
          <p:cNvPr id="85001" name="Text Box 11">
            <a:extLst>
              <a:ext uri="{FF2B5EF4-FFF2-40B4-BE49-F238E27FC236}">
                <a16:creationId xmlns:a16="http://schemas.microsoft.com/office/drawing/2014/main" id="{8D92CA51-3E39-411A-B3B2-195020A34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Consequence Strategies</a:t>
            </a:r>
            <a:r>
              <a:rPr lang="en-US" altLang="en-US" sz="1800"/>
              <a:t> </a:t>
            </a:r>
          </a:p>
        </p:txBody>
      </p:sp>
      <p:sp>
        <p:nvSpPr>
          <p:cNvPr id="85002" name="Line 16">
            <a:extLst>
              <a:ext uri="{FF2B5EF4-FFF2-40B4-BE49-F238E27FC236}">
                <a16:creationId xmlns:a16="http://schemas.microsoft.com/office/drawing/2014/main" id="{4892BC85-2734-4AA1-8C1E-8BE46AF043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55738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onut 1">
            <a:extLst>
              <a:ext uri="{FF2B5EF4-FFF2-40B4-BE49-F238E27FC236}">
                <a16:creationId xmlns:a16="http://schemas.microsoft.com/office/drawing/2014/main" id="{13BE6B6C-5C08-47E1-9457-1D831B8AC544}"/>
              </a:ext>
            </a:extLst>
          </p:cNvPr>
          <p:cNvSpPr>
            <a:spLocks/>
          </p:cNvSpPr>
          <p:nvPr/>
        </p:nvSpPr>
        <p:spPr bwMode="auto">
          <a:xfrm>
            <a:off x="6973888" y="1839913"/>
            <a:ext cx="1981200" cy="4103687"/>
          </a:xfrm>
          <a:custGeom>
            <a:avLst/>
            <a:gdLst>
              <a:gd name="T0" fmla="*/ 0 w 1981200"/>
              <a:gd name="T1" fmla="*/ 2051844 h 4103687"/>
              <a:gd name="T2" fmla="*/ 990600 w 1981200"/>
              <a:gd name="T3" fmla="*/ 0 h 4103687"/>
              <a:gd name="T4" fmla="*/ 1981200 w 1981200"/>
              <a:gd name="T5" fmla="*/ 2051844 h 4103687"/>
              <a:gd name="T6" fmla="*/ 990600 w 1981200"/>
              <a:gd name="T7" fmla="*/ 4103688 h 4103687"/>
              <a:gd name="T8" fmla="*/ 0 w 1981200"/>
              <a:gd name="T9" fmla="*/ 2051844 h 4103687"/>
              <a:gd name="T10" fmla="*/ 92364 w 1981200"/>
              <a:gd name="T11" fmla="*/ 2051844 h 4103687"/>
              <a:gd name="T12" fmla="*/ 990600 w 1981200"/>
              <a:gd name="T13" fmla="*/ 4011324 h 4103687"/>
              <a:gd name="T14" fmla="*/ 1888836 w 1981200"/>
              <a:gd name="T15" fmla="*/ 2051844 h 4103687"/>
              <a:gd name="T16" fmla="*/ 990600 w 1981200"/>
              <a:gd name="T17" fmla="*/ 92364 h 4103687"/>
              <a:gd name="T18" fmla="*/ 92364 w 1981200"/>
              <a:gd name="T19" fmla="*/ 2051844 h 410368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81200" h="4103687">
                <a:moveTo>
                  <a:pt x="0" y="2051844"/>
                </a:moveTo>
                <a:cubicBezTo>
                  <a:pt x="0" y="918642"/>
                  <a:pt x="443507" y="0"/>
                  <a:pt x="990600" y="0"/>
                </a:cubicBezTo>
                <a:cubicBezTo>
                  <a:pt x="1537693" y="0"/>
                  <a:pt x="1981200" y="918642"/>
                  <a:pt x="1981200" y="2051844"/>
                </a:cubicBezTo>
                <a:cubicBezTo>
                  <a:pt x="1981200" y="3185046"/>
                  <a:pt x="1537693" y="4103688"/>
                  <a:pt x="990600" y="4103688"/>
                </a:cubicBezTo>
                <a:cubicBezTo>
                  <a:pt x="443507" y="4103688"/>
                  <a:pt x="0" y="3185046"/>
                  <a:pt x="0" y="2051844"/>
                </a:cubicBezTo>
                <a:close/>
                <a:moveTo>
                  <a:pt x="92364" y="2051844"/>
                </a:moveTo>
                <a:cubicBezTo>
                  <a:pt x="92364" y="3134035"/>
                  <a:pt x="494518" y="4011324"/>
                  <a:pt x="990600" y="4011324"/>
                </a:cubicBezTo>
                <a:cubicBezTo>
                  <a:pt x="1486682" y="4011324"/>
                  <a:pt x="1888836" y="3134035"/>
                  <a:pt x="1888836" y="2051844"/>
                </a:cubicBezTo>
                <a:cubicBezTo>
                  <a:pt x="1888836" y="969653"/>
                  <a:pt x="1486682" y="92364"/>
                  <a:pt x="990600" y="92364"/>
                </a:cubicBezTo>
                <a:cubicBezTo>
                  <a:pt x="494518" y="92364"/>
                  <a:pt x="92364" y="969653"/>
                  <a:pt x="92364" y="2051844"/>
                </a:cubicBez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8F9F95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85004" name="Slide Number Placeholder 2">
            <a:extLst>
              <a:ext uri="{FF2B5EF4-FFF2-40B4-BE49-F238E27FC236}">
                <a16:creationId xmlns:a16="http://schemas.microsoft.com/office/drawing/2014/main" id="{F8B1D28E-4143-4AF0-8385-DFDCC4FDB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FFE8B3-966D-4540-B86F-05CE4E034112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itle 1">
            <a:extLst>
              <a:ext uri="{FF2B5EF4-FFF2-40B4-BE49-F238E27FC236}">
                <a16:creationId xmlns:a16="http://schemas.microsoft.com/office/drawing/2014/main" id="{DFBA790F-3A8B-49CC-9E58-01FF6AE6B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Consequence Strategies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663E1C-734C-4D13-9B47-3402CADDF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400300" cy="45259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200" b="1" dirty="0"/>
              <a:t>Consequence strategies help make challenging behavior ineffective by: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200" b="1" dirty="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200" dirty="0"/>
              <a:t>Reinforcing appropriate behaviors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200" dirty="0"/>
              <a:t>Minimizing or eliminating reinforcement for challenging behaviors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1F20E5E-719E-45E2-B48C-23B2DCAC582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149600" y="1600200"/>
          <a:ext cx="5537200" cy="4784725"/>
        </p:xfrm>
        <a:graphic>
          <a:graphicData uri="http://schemas.openxmlformats.org/drawingml/2006/table">
            <a:tbl>
              <a:tblPr/>
              <a:tblGrid>
                <a:gridCol w="1130300">
                  <a:extLst>
                    <a:ext uri="{9D8B030D-6E8A-4147-A177-3AD203B41FA5}">
                      <a16:colId xmlns:a16="http://schemas.microsoft.com/office/drawing/2014/main" val="334675317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140474949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179317416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71996895"/>
                    </a:ext>
                  </a:extLst>
                </a:gridCol>
              </a:tblGrid>
              <a:tr h="2346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Setting Event Strategies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Manipulate Antecedent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Prevent problem &amp; prompt alternate / desired behaviors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Teach Behavior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Explicitly teach alternate and desired behaviors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Alter Consequences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Reinforce alternate &amp; desired behavior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Extinguish negative behavior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268948"/>
                  </a:ext>
                </a:extLst>
              </a:tr>
              <a:tr h="2438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Eliminate or Neutralize Setting Events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Modify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or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Prevent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“Triggers”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Prompt Alternative/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Desired Behaviors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Teach Alternate Behavior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Teach Desired Behavior / Academic Skill / Social Skill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Reinforce Alternative/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Desired Behaviors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Respond to Problem Behavior with Redirection or Extinction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015389"/>
                  </a:ext>
                </a:extLst>
              </a:tr>
            </a:tbl>
          </a:graphicData>
        </a:graphic>
      </p:graphicFrame>
      <p:sp>
        <p:nvSpPr>
          <p:cNvPr id="87060" name="Oval 19">
            <a:extLst>
              <a:ext uri="{FF2B5EF4-FFF2-40B4-BE49-F238E27FC236}">
                <a16:creationId xmlns:a16="http://schemas.microsoft.com/office/drawing/2014/main" id="{53778D7B-6C86-46D6-86B8-F1E6F0D2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00" y="1054100"/>
            <a:ext cx="1828800" cy="562610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AE0101"/>
              </a:solidFill>
            </a:endParaRPr>
          </a:p>
        </p:txBody>
      </p:sp>
      <p:sp>
        <p:nvSpPr>
          <p:cNvPr id="87061" name="Slide Number Placeholder 1">
            <a:extLst>
              <a:ext uri="{FF2B5EF4-FFF2-40B4-BE49-F238E27FC236}">
                <a16:creationId xmlns:a16="http://schemas.microsoft.com/office/drawing/2014/main" id="{BFA7475B-1E75-4365-BAF7-E5849A8E6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442747-11ED-41C4-A62D-3F0361A59A1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E73296DD-6218-4428-9B0B-E65B790494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350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x-none" sz="4000" b="1" dirty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Only Two Basic Functions</a:t>
            </a:r>
          </a:p>
        </p:txBody>
      </p:sp>
      <p:sp>
        <p:nvSpPr>
          <p:cNvPr id="89090" name="Rectangle 3">
            <a:extLst>
              <a:ext uri="{FF2B5EF4-FFF2-40B4-BE49-F238E27FC236}">
                <a16:creationId xmlns:a16="http://schemas.microsoft.com/office/drawing/2014/main" id="{10313BB2-65C8-4B81-B05A-C31601945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89091" name="Object 4">
            <a:extLst>
              <a:ext uri="{FF2B5EF4-FFF2-40B4-BE49-F238E27FC236}">
                <a16:creationId xmlns:a16="http://schemas.microsoft.com/office/drawing/2014/main" id="{E4AEEC2B-7122-4688-A6EF-E28D550E7F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216792"/>
              </p:ext>
            </p:extLst>
          </p:nvPr>
        </p:nvGraphicFramePr>
        <p:xfrm>
          <a:off x="2051050" y="1041400"/>
          <a:ext cx="5029200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3263900" imgH="3619500" progId="">
                  <p:embed/>
                </p:oleObj>
              </mc:Choice>
              <mc:Fallback>
                <p:oleObj name="Visio" r:id="rId3" imgW="3263900" imgH="36195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1041400"/>
                        <a:ext cx="5029200" cy="563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5" name="AutoShape 5">
            <a:extLst>
              <a:ext uri="{FF2B5EF4-FFF2-40B4-BE49-F238E27FC236}">
                <a16:creationId xmlns:a16="http://schemas.microsoft.com/office/drawing/2014/main" id="{C6A14214-8F24-4AAC-94A9-8F8617403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592388"/>
            <a:ext cx="1524000" cy="1265237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2060"/>
                </a:solidFill>
              </a:rPr>
              <a:t>Look to add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2060"/>
                </a:solidFill>
              </a:rPr>
              <a:t>something desirable</a:t>
            </a:r>
          </a:p>
        </p:txBody>
      </p:sp>
      <p:sp>
        <p:nvSpPr>
          <p:cNvPr id="76806" name="AutoShape 6">
            <a:extLst>
              <a:ext uri="{FF2B5EF4-FFF2-40B4-BE49-F238E27FC236}">
                <a16:creationId xmlns:a16="http://schemas.microsoft.com/office/drawing/2014/main" id="{B2FC1216-3F6C-4D94-9DD1-FB886B4282B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400800" y="2544763"/>
            <a:ext cx="1901825" cy="1189037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2060"/>
                </a:solidFill>
              </a:rPr>
              <a:t>Look to remove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2060"/>
                </a:solidFill>
              </a:rPr>
              <a:t>Something aversive</a:t>
            </a:r>
          </a:p>
        </p:txBody>
      </p:sp>
      <p:sp>
        <p:nvSpPr>
          <p:cNvPr id="89094" name="Text Box 8">
            <a:extLst>
              <a:ext uri="{FF2B5EF4-FFF2-40B4-BE49-F238E27FC236}">
                <a16:creationId xmlns:a16="http://schemas.microsoft.com/office/drawing/2014/main" id="{78557544-87DD-4BC7-8A4A-8A2496067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637213"/>
            <a:ext cx="16764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from Horner &amp; Sugai at www.pbis.org</a:t>
            </a:r>
          </a:p>
        </p:txBody>
      </p:sp>
      <p:sp>
        <p:nvSpPr>
          <p:cNvPr id="89095" name="Slide Number Placeholder 1">
            <a:extLst>
              <a:ext uri="{FF2B5EF4-FFF2-40B4-BE49-F238E27FC236}">
                <a16:creationId xmlns:a16="http://schemas.microsoft.com/office/drawing/2014/main" id="{1CFD601D-5011-4EEE-81A5-B98D7F651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CD226B-DBAE-4D60-9A14-4A71EB34BA50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2409C19-2F53-448D-888F-A8F636D35BD1}"/>
              </a:ext>
            </a:extLst>
          </p:cNvPr>
          <p:cNvCxnSpPr/>
          <p:nvPr/>
        </p:nvCxnSpPr>
        <p:spPr>
          <a:xfrm>
            <a:off x="4102100" y="1384300"/>
            <a:ext cx="9017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 animBg="1"/>
      <p:bldP spid="7680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D88E2F4D-8FA1-4C71-9C22-4F9913E6F0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x-none" sz="3600" dirty="0">
                <a:ea typeface="ＭＳ Ｐゴシック" charset="-128"/>
              </a:rPr>
              <a:t>Consequences: </a:t>
            </a:r>
            <a:br>
              <a:rPr lang="en-US" altLang="x-none" sz="3600" dirty="0">
                <a:ea typeface="ＭＳ Ｐゴシック" charset="-128"/>
              </a:rPr>
            </a:br>
            <a:r>
              <a:rPr lang="en-US" altLang="x-none" sz="3600" dirty="0">
                <a:ea typeface="ＭＳ Ｐゴシック" charset="-128"/>
              </a:rPr>
              <a:t>Reinforcing the </a:t>
            </a:r>
            <a:r>
              <a:rPr lang="en-US" altLang="x-none" sz="3600" dirty="0">
                <a:solidFill>
                  <a:srgbClr val="FF0000"/>
                </a:solidFill>
                <a:ea typeface="ＭＳ Ｐゴシック" charset="-128"/>
              </a:rPr>
              <a:t>Alternative</a:t>
            </a:r>
            <a:r>
              <a:rPr lang="en-US" altLang="x-none" sz="3600" dirty="0">
                <a:ea typeface="ＭＳ Ｐゴシック" charset="-128"/>
              </a:rPr>
              <a:t> Behavior</a:t>
            </a:r>
          </a:p>
        </p:txBody>
      </p:sp>
      <p:sp>
        <p:nvSpPr>
          <p:cNvPr id="98306" name="Rectangle 3">
            <a:extLst>
              <a:ext uri="{FF2B5EF4-FFF2-40B4-BE49-F238E27FC236}">
                <a16:creationId xmlns:a16="http://schemas.microsoft.com/office/drawing/2014/main" id="{B1DBC3BE-BDDD-43A6-AD29-3E98B6A823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021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It is extremely important that the alternative behavior is reinforced: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FF0000"/>
                </a:solidFill>
              </a:rPr>
              <a:t>Immediately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FF0000"/>
                </a:solidFill>
              </a:rPr>
              <a:t>Consistently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and…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FF0000"/>
                </a:solidFill>
              </a:rPr>
              <a:t>That it serves the same </a:t>
            </a:r>
            <a:r>
              <a:rPr lang="en-US" altLang="en-US" sz="2400" b="1" dirty="0">
                <a:solidFill>
                  <a:srgbClr val="FF0000"/>
                </a:solidFill>
              </a:rPr>
              <a:t>function</a:t>
            </a:r>
            <a:r>
              <a:rPr lang="en-US" altLang="en-US" sz="2400" dirty="0">
                <a:solidFill>
                  <a:srgbClr val="FF0000"/>
                </a:solidFill>
              </a:rPr>
              <a:t> as the challenging behavior</a:t>
            </a:r>
          </a:p>
          <a:p>
            <a:pPr marL="0" indent="0" eaLnBrk="1" hangingPunct="1">
              <a:lnSpc>
                <a:spcPct val="80000"/>
              </a:lnSpc>
            </a:pP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2400" dirty="0"/>
              <a:t> This is necessary for the </a:t>
            </a:r>
            <a:r>
              <a:rPr lang="en-US" altLang="en-US" sz="2400" dirty="0">
                <a:solidFill>
                  <a:srgbClr val="FF0000"/>
                </a:solidFill>
              </a:rPr>
              <a:t>alternative</a:t>
            </a:r>
            <a:r>
              <a:rPr lang="en-US" altLang="en-US" sz="2400" dirty="0"/>
              <a:t> behavior to </a:t>
            </a:r>
            <a:r>
              <a:rPr lang="en-US" altLang="en-US" sz="2400" dirty="0">
                <a:solidFill>
                  <a:srgbClr val="FF0000"/>
                </a:solidFill>
              </a:rPr>
              <a:t>successfully compete </a:t>
            </a:r>
            <a:r>
              <a:rPr lang="en-US" altLang="en-US" sz="2400" dirty="0"/>
              <a:t>with the </a:t>
            </a:r>
            <a:r>
              <a:rPr lang="en-US" altLang="en-US" sz="2400" dirty="0">
                <a:solidFill>
                  <a:srgbClr val="FF0000"/>
                </a:solidFill>
              </a:rPr>
              <a:t>challenging </a:t>
            </a:r>
            <a:r>
              <a:rPr lang="en-US" altLang="en-US" sz="2400" dirty="0"/>
              <a:t>behavior. 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2400" dirty="0"/>
              <a:t> In other words, the challenging behavior is less likely to happen if the student is exhibiting the alternative behavior and contacting reinforcement</a:t>
            </a:r>
          </a:p>
        </p:txBody>
      </p:sp>
      <p:sp>
        <p:nvSpPr>
          <p:cNvPr id="98307" name="Slide Number Placeholder 1">
            <a:extLst>
              <a:ext uri="{FF2B5EF4-FFF2-40B4-BE49-F238E27FC236}">
                <a16:creationId xmlns:a16="http://schemas.microsoft.com/office/drawing/2014/main" id="{29997EE8-1BD7-48FA-9946-04FE2C4E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9BC200-351E-4644-AA9D-FB6AAA06577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F8885-962F-4F62-8210-05CB521F0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43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b="1" dirty="0"/>
              <a:t>Considerations </a:t>
            </a:r>
            <a:br>
              <a:rPr lang="en-US" altLang="en-US" sz="4000" b="1" dirty="0"/>
            </a:br>
            <a:r>
              <a:rPr lang="en-US" altLang="en-US" sz="4000" b="1" dirty="0"/>
              <a:t>for Reinforcing Alternative Behavior</a:t>
            </a:r>
            <a:endParaRPr lang="en-US" alt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E1BAB-DE71-4316-8F0E-5EE5AB17E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74900"/>
            <a:ext cx="8229600" cy="3636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solidFill>
                  <a:srgbClr val="AE0101"/>
                </a:solidFill>
              </a:rPr>
              <a:t>Reasonable goals and expectations</a:t>
            </a:r>
            <a:endParaRPr lang="en-US" altLang="en-US" sz="1600" b="1" dirty="0">
              <a:solidFill>
                <a:srgbClr val="AE0101"/>
              </a:solidFill>
            </a:endParaRPr>
          </a:p>
          <a:p>
            <a:pPr eaLnBrk="1" hangingPunct="1"/>
            <a:r>
              <a:rPr lang="en-US" altLang="en-US" b="1" dirty="0">
                <a:solidFill>
                  <a:srgbClr val="AE0101"/>
                </a:solidFill>
              </a:rPr>
              <a:t>Goals that are “normed” for the classroom (with student baseline in mind)</a:t>
            </a:r>
          </a:p>
          <a:p>
            <a:pPr eaLnBrk="1" hangingPunct="1"/>
            <a:r>
              <a:rPr lang="en-US" altLang="en-US" b="1" dirty="0">
                <a:solidFill>
                  <a:srgbClr val="AE0101"/>
                </a:solidFill>
              </a:rPr>
              <a:t>Reasonable timeframes</a:t>
            </a:r>
          </a:p>
          <a:p>
            <a:pPr eaLnBrk="1" hangingPunct="1"/>
            <a:r>
              <a:rPr lang="en-US" altLang="en-US" b="1" dirty="0">
                <a:solidFill>
                  <a:srgbClr val="AE0101"/>
                </a:solidFill>
              </a:rPr>
              <a:t>Valued reinforcers</a:t>
            </a:r>
          </a:p>
        </p:txBody>
      </p:sp>
      <p:sp>
        <p:nvSpPr>
          <p:cNvPr id="100355" name="Slide Number Placeholder 3">
            <a:extLst>
              <a:ext uri="{FF2B5EF4-FFF2-40B4-BE49-F238E27FC236}">
                <a16:creationId xmlns:a16="http://schemas.microsoft.com/office/drawing/2014/main" id="{652A79F9-1569-4B15-B7D9-22C241E4A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A1FC86-7ABD-4064-8C4C-97384C6CE371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44015A7E-7E32-4634-875B-A399F4D00F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35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a typeface="+mj-ea"/>
                <a:cs typeface="+mj-cs"/>
              </a:rPr>
              <a:t>Identifying Consequence Strategies: </a:t>
            </a:r>
            <a:br>
              <a:rPr lang="en-US" sz="3600" dirty="0">
                <a:ea typeface="+mj-ea"/>
                <a:cs typeface="+mj-cs"/>
              </a:rPr>
            </a:br>
            <a:r>
              <a:rPr lang="en-US" sz="3600" dirty="0">
                <a:solidFill>
                  <a:srgbClr val="0000FF"/>
                </a:solidFill>
                <a:ea typeface="+mj-ea"/>
                <a:cs typeface="+mj-cs"/>
              </a:rPr>
              <a:t>Reinforcing</a:t>
            </a:r>
            <a:r>
              <a:rPr lang="en-US" sz="3600" dirty="0">
                <a:ea typeface="+mj-ea"/>
                <a:cs typeface="+mj-cs"/>
              </a:rPr>
              <a:t> </a:t>
            </a:r>
            <a:r>
              <a:rPr lang="en-US" sz="3600" dirty="0">
                <a:solidFill>
                  <a:srgbClr val="0000FF"/>
                </a:solidFill>
                <a:ea typeface="+mj-ea"/>
                <a:cs typeface="+mj-cs"/>
              </a:rPr>
              <a:t>Alternative/Desired Behavior</a:t>
            </a:r>
          </a:p>
        </p:txBody>
      </p:sp>
      <p:sp>
        <p:nvSpPr>
          <p:cNvPr id="104450" name="Rectangle 3">
            <a:extLst>
              <a:ext uri="{FF2B5EF4-FFF2-40B4-BE49-F238E27FC236}">
                <a16:creationId xmlns:a16="http://schemas.microsoft.com/office/drawing/2014/main" id="{295E6C43-30C7-46C1-AE58-2EC0A331ED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71588"/>
            <a:ext cx="8229600" cy="4446587"/>
          </a:xfrm>
        </p:spPr>
        <p:txBody>
          <a:bodyPr/>
          <a:lstStyle/>
          <a:p>
            <a:pPr eaLnBrk="1" hangingPunct="1"/>
            <a:r>
              <a:rPr lang="en-US" altLang="en-US" sz="2400"/>
              <a:t>During independent reading time in language arts, Audrey </a:t>
            </a:r>
            <a:r>
              <a:rPr lang="en-US" altLang="en-US" sz="2400" b="1"/>
              <a:t>makes noises, talks out, and walks around the room</a:t>
            </a:r>
            <a:r>
              <a:rPr lang="en-US" altLang="en-US" sz="2400"/>
              <a:t>. The FBA has shown that this behavior is </a:t>
            </a:r>
            <a:r>
              <a:rPr lang="en-US" altLang="en-US" sz="2400" b="1" u="sng"/>
              <a:t>maintained by</a:t>
            </a:r>
            <a:r>
              <a:rPr lang="en-US" altLang="en-US" sz="2400" u="sng"/>
              <a:t> </a:t>
            </a:r>
            <a:r>
              <a:rPr lang="en-US" altLang="en-US" sz="2400" b="1" u="sng"/>
              <a:t>adult attention</a:t>
            </a:r>
            <a:r>
              <a:rPr lang="en-US" altLang="en-US" sz="2400"/>
              <a:t>. </a:t>
            </a:r>
          </a:p>
        </p:txBody>
      </p:sp>
      <p:sp>
        <p:nvSpPr>
          <p:cNvPr id="104451" name="Text Box 4">
            <a:extLst>
              <a:ext uri="{FF2B5EF4-FFF2-40B4-BE49-F238E27FC236}">
                <a16:creationId xmlns:a16="http://schemas.microsoft.com/office/drawing/2014/main" id="{164BF515-E801-401B-ADD0-A9BA86CF1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19400"/>
            <a:ext cx="89154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Which are the </a:t>
            </a:r>
            <a:r>
              <a:rPr lang="en-US" altLang="en-US" sz="2600" b="1" u="sng"/>
              <a:t>best</a:t>
            </a:r>
            <a:r>
              <a:rPr lang="en-US" altLang="en-US" sz="2600"/>
              <a:t> reinforcement strategies?</a:t>
            </a:r>
            <a:endParaRPr lang="en-US" altLang="en-US" sz="1800"/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/>
              <a:t>  </a:t>
            </a:r>
            <a:r>
              <a:rPr lang="en-US" altLang="en-US" sz="2000"/>
              <a:t>Student can play a game with the teacher if she works quietly (no more than 2 talk-outs) during independent reading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/>
              <a:t>  Student is allowed to work with a peer when she has been quiet for 15 minutes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/>
              <a:t>  Student receives help from teacher if asks appropriately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/>
              <a:t>  Student can eat lunch with the teacher if no talk-outs for one month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/>
              <a:t>  Student earns a homework pass for on-task behavior</a:t>
            </a:r>
            <a:r>
              <a:rPr lang="en-US" altLang="en-US" sz="2400"/>
              <a:t>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6871" name="Oval 7">
            <a:extLst>
              <a:ext uri="{FF2B5EF4-FFF2-40B4-BE49-F238E27FC236}">
                <a16:creationId xmlns:a16="http://schemas.microsoft.com/office/drawing/2014/main" id="{D5122182-FA7C-4F20-99BF-04ED649A7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845050"/>
            <a:ext cx="6970713" cy="71278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6872" name="Oval 8">
            <a:extLst>
              <a:ext uri="{FF2B5EF4-FFF2-40B4-BE49-F238E27FC236}">
                <a16:creationId xmlns:a16="http://schemas.microsoft.com/office/drawing/2014/main" id="{0074A49A-CCC3-492C-9112-DA5882F79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" y="3335338"/>
            <a:ext cx="8810625" cy="992187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4454" name="Slide Number Placeholder 1">
            <a:extLst>
              <a:ext uri="{FF2B5EF4-FFF2-40B4-BE49-F238E27FC236}">
                <a16:creationId xmlns:a16="http://schemas.microsoft.com/office/drawing/2014/main" id="{F5AABC57-0EF6-4C41-B7D2-C36B372C5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4D136E-1DFC-42AE-8059-9097D33BC62B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 animBg="1"/>
      <p:bldP spid="3687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539A6AEF-33ED-4D6A-B219-F62F2B1AA6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ea typeface="+mj-ea"/>
                <a:cs typeface="+mj-cs"/>
              </a:rPr>
              <a:t>Consequences: </a:t>
            </a:r>
            <a:br>
              <a:rPr lang="en-US" sz="4000" dirty="0">
                <a:ea typeface="+mj-ea"/>
                <a:cs typeface="+mj-cs"/>
              </a:rPr>
            </a:br>
            <a:r>
              <a:rPr lang="en-US" sz="4000" dirty="0">
                <a:ea typeface="+mj-ea"/>
                <a:cs typeface="+mj-cs"/>
              </a:rPr>
              <a:t>Responding to Challenging Behavior </a:t>
            </a:r>
          </a:p>
        </p:txBody>
      </p:sp>
      <p:sp>
        <p:nvSpPr>
          <p:cNvPr id="78850" name="Rectangle 3">
            <a:extLst>
              <a:ext uri="{FF2B5EF4-FFF2-40B4-BE49-F238E27FC236}">
                <a16:creationId xmlns:a16="http://schemas.microsoft.com/office/drawing/2014/main" id="{5C60C8E2-FB28-45E3-A5B9-07F26507F9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600" dirty="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dirty="0"/>
              <a:t>Focus on two things: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z="3600" dirty="0"/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altLang="en-US" sz="3200" dirty="0">
                <a:sym typeface="Wingdings" panose="05000000000000000000" pitchFamily="2" charset="2"/>
              </a:rPr>
              <a:t>#1. </a:t>
            </a:r>
            <a:r>
              <a:rPr lang="en-US" altLang="en-US" sz="3200" dirty="0">
                <a:solidFill>
                  <a:srgbClr val="0000FF"/>
                </a:solidFill>
                <a:sym typeface="Wingdings" panose="05000000000000000000" pitchFamily="2" charset="2"/>
              </a:rPr>
              <a:t>Redirecting</a:t>
            </a:r>
            <a:r>
              <a:rPr lang="en-US" altLang="en-US" sz="3200" dirty="0">
                <a:sym typeface="Wingdings" panose="05000000000000000000" pitchFamily="2" charset="2"/>
              </a:rPr>
              <a:t> to the </a:t>
            </a:r>
            <a:r>
              <a:rPr lang="en-US" altLang="en-US" sz="3200" u="sng" dirty="0">
                <a:sym typeface="Wingdings" panose="05000000000000000000" pitchFamily="2" charset="2"/>
              </a:rPr>
              <a:t>Alternative</a:t>
            </a:r>
            <a:r>
              <a:rPr lang="en-US" altLang="en-US" sz="3200" dirty="0">
                <a:sym typeface="Wingdings" panose="05000000000000000000" pitchFamily="2" charset="2"/>
              </a:rPr>
              <a:t> Behavior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endParaRPr lang="en-US" altLang="en-US" sz="3200" dirty="0">
              <a:sym typeface="Wingdings" panose="05000000000000000000" pitchFamily="2" charset="2"/>
            </a:endParaRP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altLang="en-US" sz="3200" dirty="0">
                <a:sym typeface="Wingdings" panose="05000000000000000000" pitchFamily="2" charset="2"/>
              </a:rPr>
              <a:t>#2. </a:t>
            </a:r>
            <a:r>
              <a:rPr lang="en-US" altLang="en-US" sz="3200" dirty="0">
                <a:solidFill>
                  <a:srgbClr val="0000FF"/>
                </a:solidFill>
                <a:sym typeface="Wingdings" panose="05000000000000000000" pitchFamily="2" charset="2"/>
              </a:rPr>
              <a:t>Extinction</a:t>
            </a:r>
            <a:r>
              <a:rPr lang="en-US" altLang="en-US" sz="3200" dirty="0">
                <a:sym typeface="Wingdings" panose="05000000000000000000" pitchFamily="2" charset="2"/>
              </a:rPr>
              <a:t> of the Challenging Behavior</a:t>
            </a:r>
            <a:endParaRPr lang="en-US" altLang="en-US" sz="3200" dirty="0"/>
          </a:p>
          <a:p>
            <a:pPr marL="990600" lvl="1" indent="-533400" eaLnBrk="1" hangingPunct="1">
              <a:lnSpc>
                <a:spcPct val="90000"/>
              </a:lnSpc>
            </a:pPr>
            <a:endParaRPr lang="en-US" altLang="en-US" sz="3200" dirty="0"/>
          </a:p>
        </p:txBody>
      </p:sp>
      <p:sp>
        <p:nvSpPr>
          <p:cNvPr id="108547" name="Line 4">
            <a:extLst>
              <a:ext uri="{FF2B5EF4-FFF2-40B4-BE49-F238E27FC236}">
                <a16:creationId xmlns:a16="http://schemas.microsoft.com/office/drawing/2014/main" id="{9B463464-3E8B-4428-9349-60448DCCF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478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48" name="Slide Number Placeholder 1">
            <a:extLst>
              <a:ext uri="{FF2B5EF4-FFF2-40B4-BE49-F238E27FC236}">
                <a16:creationId xmlns:a16="http://schemas.microsoft.com/office/drawing/2014/main" id="{4044754B-B79F-4E59-831A-368C03038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5455A1-F607-4998-8C5B-D90349456689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9FB6F99F-3765-405A-8026-5AD5434D7B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ea typeface="+mj-ea"/>
                <a:cs typeface="+mj-cs"/>
              </a:rPr>
              <a:t>Responding to Problem Behavior: </a:t>
            </a:r>
            <a:r>
              <a:rPr lang="en-US" sz="4000" dirty="0">
                <a:solidFill>
                  <a:srgbClr val="0000FF"/>
                </a:solidFill>
                <a:ea typeface="+mj-ea"/>
                <a:cs typeface="+mj-cs"/>
              </a:rPr>
              <a:t>Redirection</a:t>
            </a:r>
          </a:p>
        </p:txBody>
      </p:sp>
      <p:sp>
        <p:nvSpPr>
          <p:cNvPr id="110594" name="Rectangle 3">
            <a:extLst>
              <a:ext uri="{FF2B5EF4-FFF2-40B4-BE49-F238E27FC236}">
                <a16:creationId xmlns:a16="http://schemas.microsoft.com/office/drawing/2014/main" id="{1AF0B77B-1216-49CD-B583-F4EA91721C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At the earliest signs of precursor behavior, quickly redirect to the </a:t>
            </a:r>
            <a:r>
              <a:rPr lang="en-US" altLang="en-US" sz="2800" b="1" dirty="0"/>
              <a:t>alternative</a:t>
            </a:r>
            <a:r>
              <a:rPr lang="en-US" altLang="en-US" sz="2800" dirty="0"/>
              <a:t> behavior 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Example: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During independent work, Annie often talks out to get </a:t>
            </a:r>
            <a:r>
              <a:rPr lang="en-US" altLang="en-US" sz="2800" b="1" u="sng" dirty="0"/>
              <a:t>teacher attention/connection</a:t>
            </a:r>
            <a:r>
              <a:rPr lang="en-US" altLang="en-US" sz="2800" dirty="0"/>
              <a:t>. If ignored, Annie will begin yelling and knocking materials off her desk.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When Annie first starts talking out, her teacher will </a:t>
            </a:r>
            <a:r>
              <a:rPr lang="en-US" altLang="en-US" sz="2600" b="1" dirty="0"/>
              <a:t>immediately</a:t>
            </a:r>
            <a:r>
              <a:rPr lang="en-US" altLang="en-US" sz="2600" dirty="0"/>
              <a:t> remind her how to appropriately get adult attention (and will praise Annie’</a:t>
            </a:r>
            <a:r>
              <a:rPr lang="en-US" altLang="ja-JP" sz="2600" dirty="0"/>
              <a:t>s use of the alternative behavior). </a:t>
            </a:r>
            <a:endParaRPr lang="en-US" altLang="en-US" sz="2600" dirty="0"/>
          </a:p>
        </p:txBody>
      </p:sp>
      <p:sp>
        <p:nvSpPr>
          <p:cNvPr id="110595" name="Line 4">
            <a:extLst>
              <a:ext uri="{FF2B5EF4-FFF2-40B4-BE49-F238E27FC236}">
                <a16:creationId xmlns:a16="http://schemas.microsoft.com/office/drawing/2014/main" id="{6628DF97-68B5-442A-B1CA-C557FA880F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478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596" name="Slide Number Placeholder 1">
            <a:extLst>
              <a:ext uri="{FF2B5EF4-FFF2-40B4-BE49-F238E27FC236}">
                <a16:creationId xmlns:a16="http://schemas.microsoft.com/office/drawing/2014/main" id="{4B916C07-6526-4F10-8816-348B7CAE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2BB35C-3F30-4570-AB5F-72EE5E1B538E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37CFD127-7010-4D03-8A54-52D492E299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ea typeface="+mj-ea"/>
                <a:cs typeface="+mj-cs"/>
              </a:rPr>
              <a:t>Responding to Challenging Behavior: </a:t>
            </a:r>
            <a:r>
              <a:rPr lang="en-US" sz="4000" dirty="0">
                <a:solidFill>
                  <a:srgbClr val="0000FF"/>
                </a:solidFill>
                <a:ea typeface="+mj-ea"/>
                <a:cs typeface="+mj-cs"/>
              </a:rPr>
              <a:t>Extinction</a:t>
            </a:r>
          </a:p>
        </p:txBody>
      </p:sp>
      <p:sp>
        <p:nvSpPr>
          <p:cNvPr id="112642" name="Rectangle 3">
            <a:extLst>
              <a:ext uri="{FF2B5EF4-FFF2-40B4-BE49-F238E27FC236}">
                <a16:creationId xmlns:a16="http://schemas.microsoft.com/office/drawing/2014/main" id="{B42AE334-555D-4D95-85FD-3091CF690C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Do </a:t>
            </a:r>
            <a:r>
              <a:rPr lang="en-US" altLang="en-US" sz="2400" dirty="0">
                <a:solidFill>
                  <a:srgbClr val="FF0000"/>
                </a:solidFill>
              </a:rPr>
              <a:t>NOT</a:t>
            </a:r>
            <a:r>
              <a:rPr lang="en-US" altLang="en-US" sz="2400" dirty="0"/>
              <a:t> allow the challenging behavior to “</a:t>
            </a:r>
            <a:r>
              <a:rPr lang="en-US" altLang="ja-JP" sz="2400" dirty="0"/>
              <a:t>work” or “pay off” for the student.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75000"/>
            </a:pPr>
            <a:r>
              <a:rPr lang="en-US" altLang="en-US" sz="2400" dirty="0"/>
              <a:t>Escape/avoid: Eliminate the amount of missed instructional time or work provided to a student for engaging in challenging/interfering behavior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80000"/>
              <a:buFontTx/>
              <a:buChar char="•"/>
            </a:pPr>
            <a:r>
              <a:rPr lang="en-US" altLang="en-US" sz="2000" dirty="0"/>
              <a:t>But… make sure student can do the work… or provide support/instruction so student can complete the work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75000"/>
            </a:pPr>
            <a:r>
              <a:rPr lang="en-US" altLang="en-US" sz="2400" dirty="0"/>
              <a:t>Attention: Eliminate verbal attention for engaging in challenging/interfering behavior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80000"/>
              <a:buFontTx/>
              <a:buChar char="•"/>
            </a:pPr>
            <a:r>
              <a:rPr lang="en-US" altLang="en-US" sz="2000" dirty="0"/>
              <a:t>Eliminate verbal interactions/explanations  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80000"/>
              <a:buFontTx/>
              <a:buChar char="•"/>
            </a:pPr>
            <a:r>
              <a:rPr lang="en-US" altLang="en-US" sz="2000" dirty="0"/>
              <a:t>Create a signal to cue the student to use the alternative behavior instead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</p:txBody>
      </p:sp>
      <p:sp>
        <p:nvSpPr>
          <p:cNvPr id="112643" name="Slide Number Placeholder 1">
            <a:extLst>
              <a:ext uri="{FF2B5EF4-FFF2-40B4-BE49-F238E27FC236}">
                <a16:creationId xmlns:a16="http://schemas.microsoft.com/office/drawing/2014/main" id="{1B93968D-F8B7-4394-A937-2C3125236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1DCC7E-B7DA-47BA-BD2A-134F9094B732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34DD98A2-DBF2-4DAF-A9F2-98C183388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Activity 1: Homework Review</a:t>
            </a:r>
          </a:p>
        </p:txBody>
      </p:sp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8D31427E-8BCA-41B6-89AB-CA905ECFE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As a team, debrief the additional information you gained as a result of conducting observations. 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Discuss what you found useful and the questions that arose as a result of using the F-BSP Protocol.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dirty="0"/>
              <a:t> 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Finalize your hypothesis statement</a:t>
            </a:r>
          </a:p>
        </p:txBody>
      </p:sp>
      <p:sp>
        <p:nvSpPr>
          <p:cNvPr id="26627" name="Slide Number Placeholder 1">
            <a:extLst>
              <a:ext uri="{FF2B5EF4-FFF2-40B4-BE49-F238E27FC236}">
                <a16:creationId xmlns:a16="http://schemas.microsoft.com/office/drawing/2014/main" id="{BAB5CF39-47AB-4230-A5AD-F31CF1FDC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650572-AA69-477C-858D-D101DB8CBDD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>
            <a:extLst>
              <a:ext uri="{FF2B5EF4-FFF2-40B4-BE49-F238E27FC236}">
                <a16:creationId xmlns:a16="http://schemas.microsoft.com/office/drawing/2014/main" id="{6EE2503C-9EED-4600-9062-9CAEBCEAE7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ea typeface="+mj-ea"/>
                <a:cs typeface="+mj-cs"/>
              </a:rPr>
              <a:t>Responding to Challenging Behavior: </a:t>
            </a:r>
            <a:r>
              <a:rPr lang="en-US" sz="4000" dirty="0">
                <a:solidFill>
                  <a:srgbClr val="0000FF"/>
                </a:solidFill>
                <a:ea typeface="+mj-ea"/>
                <a:cs typeface="+mj-cs"/>
              </a:rPr>
              <a:t>Extinction</a:t>
            </a:r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1B56A211-2F07-4EF4-BF1B-D5DCBAFC6E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** Note: extinction should </a:t>
            </a:r>
            <a:r>
              <a:rPr lang="en-US" altLang="en-US" sz="2400" dirty="0">
                <a:solidFill>
                  <a:srgbClr val="FF0000"/>
                </a:solidFill>
              </a:rPr>
              <a:t>ALWAYS</a:t>
            </a:r>
            <a:r>
              <a:rPr lang="en-US" altLang="en-US" sz="2400" dirty="0"/>
              <a:t> be combined with </a:t>
            </a:r>
            <a:r>
              <a:rPr lang="en-US" altLang="en-US" sz="2400" dirty="0">
                <a:solidFill>
                  <a:srgbClr val="FF0000"/>
                </a:solidFill>
              </a:rPr>
              <a:t>frequent</a:t>
            </a:r>
            <a:r>
              <a:rPr lang="en-US" altLang="en-US" sz="2400" dirty="0"/>
              <a:t> reinforcers for alternative/desired behavior.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Example: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Darci engages in challenging behavior that results in </a:t>
            </a:r>
            <a:r>
              <a:rPr lang="en-US" altLang="en-US" sz="2400" b="1" u="sng" dirty="0"/>
              <a:t>adult attention/connection</a:t>
            </a:r>
            <a:r>
              <a:rPr lang="en-US" altLang="en-US" sz="2400" u="sng" dirty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Darci’s</a:t>
            </a:r>
            <a:r>
              <a:rPr lang="en-US" altLang="ja-JP" sz="2000" dirty="0"/>
              <a:t> teacher will use planned ignoring when Darci calls out.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Darci will </a:t>
            </a:r>
            <a:r>
              <a:rPr lang="en-US" altLang="en-US" sz="2400" b="1" dirty="0"/>
              <a:t>also</a:t>
            </a:r>
            <a:r>
              <a:rPr lang="en-US" altLang="en-US" sz="2400" dirty="0"/>
              <a:t> be taught and will practice an alternative behavior (raising her hand to get teacher’s attention), and the teacher will call on Darci immediately when her hand is raised quietly.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/>
          </a:p>
        </p:txBody>
      </p:sp>
      <p:sp>
        <p:nvSpPr>
          <p:cNvPr id="114691" name="Slide Number Placeholder 1">
            <a:extLst>
              <a:ext uri="{FF2B5EF4-FFF2-40B4-BE49-F238E27FC236}">
                <a16:creationId xmlns:a16="http://schemas.microsoft.com/office/drawing/2014/main" id="{0C1026E1-4963-4395-AB16-24BD9D4B2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6296E3-56EE-49DB-AA24-E7C801A9CBA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>
            <a:extLst>
              <a:ext uri="{FF2B5EF4-FFF2-40B4-BE49-F238E27FC236}">
                <a16:creationId xmlns:a16="http://schemas.microsoft.com/office/drawing/2014/main" id="{BA39E7D1-E306-408E-B919-1C0E60169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28625"/>
            <a:ext cx="8229600" cy="1455738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600" dirty="0"/>
              <a:t>Responding to Challenging Situations: </a:t>
            </a:r>
            <a:r>
              <a:rPr lang="en-US" altLang="en-US" sz="3600" dirty="0">
                <a:solidFill>
                  <a:srgbClr val="0000FF"/>
                </a:solidFill>
              </a:rPr>
              <a:t>Discouraging challenging behavior</a:t>
            </a:r>
            <a:br>
              <a:rPr lang="en-US" altLang="en-US" sz="3600" dirty="0">
                <a:solidFill>
                  <a:srgbClr val="0000FF"/>
                </a:solidFill>
              </a:rPr>
            </a:br>
            <a:endParaRPr lang="en-US" altLang="en-US" sz="3600" dirty="0">
              <a:solidFill>
                <a:srgbClr val="0000FF"/>
              </a:solidFill>
            </a:endParaRPr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CB408487-3DE2-49E0-9500-98C2D64C25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7550"/>
            <a:ext cx="8229600" cy="413861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Consequences must consider the </a:t>
            </a:r>
            <a:r>
              <a:rPr lang="en-US" altLang="en-US" sz="2400" dirty="0">
                <a:solidFill>
                  <a:srgbClr val="FF0000"/>
                </a:solidFill>
              </a:rPr>
              <a:t>function</a:t>
            </a:r>
            <a:r>
              <a:rPr lang="en-US" altLang="en-US" sz="2400" dirty="0"/>
              <a:t> of the behavior in order to effectively discourage it.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Standard disciplinary consequences for a specific behavior may not be effective because they </a:t>
            </a:r>
            <a:r>
              <a:rPr lang="en-US" altLang="en-US" sz="2400" dirty="0">
                <a:solidFill>
                  <a:srgbClr val="FF0000"/>
                </a:solidFill>
              </a:rPr>
              <a:t>inadvertently reinforce </a:t>
            </a:r>
            <a:r>
              <a:rPr lang="en-US" altLang="en-US" sz="2400" dirty="0"/>
              <a:t>the behavior.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Behavior Support Plans should identify when certain consequences or staff responses should NOT be given and descriptions of </a:t>
            </a:r>
            <a:r>
              <a:rPr lang="en-US" altLang="en-US" sz="2400" dirty="0">
                <a:solidFill>
                  <a:srgbClr val="FF0000"/>
                </a:solidFill>
              </a:rPr>
              <a:t>effective</a:t>
            </a:r>
            <a:r>
              <a:rPr lang="en-US" altLang="en-US" sz="2400" dirty="0"/>
              <a:t> consequences. ….what </a:t>
            </a:r>
            <a:r>
              <a:rPr lang="en-US" altLang="en-US" sz="2400" b="1" dirty="0"/>
              <a:t>SHOULD </a:t>
            </a:r>
            <a:r>
              <a:rPr lang="en-US" altLang="en-US" sz="2400" dirty="0"/>
              <a:t>folks do in response?</a:t>
            </a:r>
          </a:p>
        </p:txBody>
      </p:sp>
      <p:sp>
        <p:nvSpPr>
          <p:cNvPr id="116739" name="Slide Number Placeholder 1">
            <a:extLst>
              <a:ext uri="{FF2B5EF4-FFF2-40B4-BE49-F238E27FC236}">
                <a16:creationId xmlns:a16="http://schemas.microsoft.com/office/drawing/2014/main" id="{3F0E397A-4A88-4134-B215-0425EB82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70FA76-B461-46A0-A99B-E4FE46B084C1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632BAB73-DA7D-4009-AFA0-798E5ACABD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11300" y="1660525"/>
            <a:ext cx="61674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Slide Number Placeholder 1">
            <a:extLst>
              <a:ext uri="{FF2B5EF4-FFF2-40B4-BE49-F238E27FC236}">
                <a16:creationId xmlns:a16="http://schemas.microsoft.com/office/drawing/2014/main" id="{C4DA9FE2-EEAD-43F4-BA83-4EABA8C42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754EC5-25E5-405C-8B75-CC0F25B5DEF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pic>
        <p:nvPicPr>
          <p:cNvPr id="3" name="Segment 9.mpg">
            <a:hlinkClick r:id="" action="ppaction://media"/>
            <a:extLst>
              <a:ext uri="{FF2B5EF4-FFF2-40B4-BE49-F238E27FC236}">
                <a16:creationId xmlns:a16="http://schemas.microsoft.com/office/drawing/2014/main" id="{592FE6E1-DEBE-4BC1-9574-17A15B52F3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9163" y="644525"/>
            <a:ext cx="7199312" cy="5400675"/>
          </a:xfr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Title 1">
            <a:extLst>
              <a:ext uri="{FF2B5EF4-FFF2-40B4-BE49-F238E27FC236}">
                <a16:creationId xmlns:a16="http://schemas.microsoft.com/office/drawing/2014/main" id="{5B58EB12-63D1-417B-ABDE-9CD49693E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Activity 6</a:t>
            </a:r>
          </a:p>
        </p:txBody>
      </p:sp>
      <p:sp>
        <p:nvSpPr>
          <p:cNvPr id="120834" name="Content Placeholder 2">
            <a:extLst>
              <a:ext uri="{FF2B5EF4-FFF2-40B4-BE49-F238E27FC236}">
                <a16:creationId xmlns:a16="http://schemas.microsoft.com/office/drawing/2014/main" id="{50F02EFE-A6A8-4752-9A95-B1DF02C43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1192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dirty="0"/>
              <a:t>Identify and describe the </a:t>
            </a:r>
            <a:r>
              <a:rPr lang="en-US" altLang="en-US" b="1" dirty="0"/>
              <a:t>consequence strategies</a:t>
            </a:r>
            <a:r>
              <a:rPr lang="en-US" altLang="en-US" dirty="0"/>
              <a:t> for your student that will…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  <a:p>
            <a:pPr lvl="1" eaLnBrk="1" hangingPunct="1"/>
            <a:r>
              <a:rPr lang="en-US" altLang="en-US" dirty="0"/>
              <a:t>reinforce alternative and desired behaviors according to function, and</a:t>
            </a:r>
          </a:p>
          <a:p>
            <a:pPr lvl="1" eaLnBrk="1" hangingPunct="1"/>
            <a:r>
              <a:rPr lang="en-US" altLang="en-US" dirty="0"/>
              <a:t>minimize reinforcement of challenging behaviors through redirection and/or extinction</a:t>
            </a:r>
          </a:p>
          <a:p>
            <a:pPr lvl="2" eaLnBrk="1" hangingPunct="1"/>
            <a:r>
              <a:rPr lang="en-US" altLang="en-US" dirty="0"/>
              <a:t>Consider and program/plan for risks associated with extinction</a:t>
            </a:r>
          </a:p>
          <a:p>
            <a:pPr lvl="2" eaLnBrk="1" hangingPunct="1"/>
            <a:r>
              <a:rPr lang="en-US" altLang="en-US" dirty="0"/>
              <a:t>Consider how you will prepare people for extinction burst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120835" name="Slide Number Placeholder 1">
            <a:extLst>
              <a:ext uri="{FF2B5EF4-FFF2-40B4-BE49-F238E27FC236}">
                <a16:creationId xmlns:a16="http://schemas.microsoft.com/office/drawing/2014/main" id="{75AD380E-1E82-42E2-8982-A4230222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4C6A3C-5B4B-4C5F-A834-A0B084A62943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Slide Number Placeholder 1">
            <a:extLst>
              <a:ext uri="{FF2B5EF4-FFF2-40B4-BE49-F238E27FC236}">
                <a16:creationId xmlns:a16="http://schemas.microsoft.com/office/drawing/2014/main" id="{57BFB60A-14F5-4DA5-AC3E-A138BC479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7F758D-1CF9-4E6A-8447-1765D2B32F9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75E6EC-91D0-4991-92AA-441534D3977C}"/>
              </a:ext>
            </a:extLst>
          </p:cNvPr>
          <p:cNvSpPr txBox="1">
            <a:spLocks/>
          </p:cNvSpPr>
          <p:nvPr/>
        </p:nvSpPr>
        <p:spPr bwMode="auto">
          <a:xfrm>
            <a:off x="3187700" y="2436813"/>
            <a:ext cx="30099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800" dirty="0"/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42764779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2">
            <a:extLst>
              <a:ext uri="{FF2B5EF4-FFF2-40B4-BE49-F238E27FC236}">
                <a16:creationId xmlns:a16="http://schemas.microsoft.com/office/drawing/2014/main" id="{62E85804-61E6-429F-90BA-D68306913FE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1885" y="2857500"/>
            <a:ext cx="8382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>
                <a:ea typeface="+mj-ea"/>
                <a:cs typeface="+mj-cs"/>
              </a:rPr>
              <a:t>How about some examples?</a:t>
            </a:r>
          </a:p>
        </p:txBody>
      </p:sp>
      <p:sp>
        <p:nvSpPr>
          <p:cNvPr id="124932" name="Slide Number Placeholder 1">
            <a:extLst>
              <a:ext uri="{FF2B5EF4-FFF2-40B4-BE49-F238E27FC236}">
                <a16:creationId xmlns:a16="http://schemas.microsoft.com/office/drawing/2014/main" id="{C4387095-1B78-4791-AC7F-1747A267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887583-D99C-4996-8581-A18080F0AAC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878106"/>
      </p:ext>
    </p:extLst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2">
            <a:extLst>
              <a:ext uri="{FF2B5EF4-FFF2-40B4-BE49-F238E27FC236}">
                <a16:creationId xmlns:a16="http://schemas.microsoft.com/office/drawing/2014/main" id="{62E85804-61E6-429F-90BA-D68306913FE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3820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>
                <a:ea typeface="+mj-ea"/>
                <a:cs typeface="+mj-cs"/>
              </a:rPr>
              <a:t>Critical Components of </a:t>
            </a:r>
            <a:br>
              <a:rPr lang="en-US" sz="4000" b="1" dirty="0">
                <a:ea typeface="+mj-ea"/>
                <a:cs typeface="+mj-cs"/>
              </a:rPr>
            </a:br>
            <a:r>
              <a:rPr lang="en-US" sz="4000" b="1" dirty="0">
                <a:ea typeface="+mj-ea"/>
                <a:cs typeface="+mj-cs"/>
              </a:rPr>
              <a:t>Behavior Support Plans</a:t>
            </a:r>
          </a:p>
        </p:txBody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617087F7-0394-4B6A-9A0D-BCDB9042CA7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463800"/>
            <a:ext cx="8153400" cy="3632200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1: Competing Behavior Pathway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12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2: Function-Based Behavior Support Strategies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12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3: Implementation Plan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12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4: Evaluation Plan</a:t>
            </a:r>
          </a:p>
          <a:p>
            <a:pPr marL="0" indent="0" eaLnBrk="1" hangingPunct="1">
              <a:buFontTx/>
              <a:buNone/>
            </a:pPr>
            <a:endParaRPr lang="en-US" altLang="en-US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397D555-9D7B-4426-9491-8EB9AA7F4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076700"/>
            <a:ext cx="8229600" cy="16129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4932" name="Slide Number Placeholder 1">
            <a:extLst>
              <a:ext uri="{FF2B5EF4-FFF2-40B4-BE49-F238E27FC236}">
                <a16:creationId xmlns:a16="http://schemas.microsoft.com/office/drawing/2014/main" id="{C4387095-1B78-4791-AC7F-1747A267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887583-D99C-4996-8581-A18080F0AAC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itle 1">
            <a:extLst>
              <a:ext uri="{FF2B5EF4-FFF2-40B4-BE49-F238E27FC236}">
                <a16:creationId xmlns:a16="http://schemas.microsoft.com/office/drawing/2014/main" id="{192115AD-055C-4B5E-95DE-6745A33CD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Creating the Implementation Plan</a:t>
            </a:r>
          </a:p>
        </p:txBody>
      </p:sp>
      <p:sp>
        <p:nvSpPr>
          <p:cNvPr id="126978" name="Content Placeholder 2">
            <a:extLst>
              <a:ext uri="{FF2B5EF4-FFF2-40B4-BE49-F238E27FC236}">
                <a16:creationId xmlns:a16="http://schemas.microsoft.com/office/drawing/2014/main" id="{3E8E06AE-C36C-43BB-9BC5-C2E7156FA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b="1" dirty="0"/>
              <a:t>Select Initial Intervention Strategies</a:t>
            </a:r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dirty="0"/>
              <a:t>Define tasks: </a:t>
            </a:r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dirty="0"/>
              <a:t>	Who’s going to do them?</a:t>
            </a:r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dirty="0"/>
              <a:t>	By when will the tasks be completed?</a:t>
            </a:r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600" dirty="0"/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dirty="0"/>
              <a:t>Get input as early in process as possible!</a:t>
            </a:r>
          </a:p>
          <a:p>
            <a:pPr marL="0" indent="0" eaLnBrk="1" hangingPunct="1"/>
            <a:endParaRPr lang="en-US" altLang="en-US" sz="3600" dirty="0"/>
          </a:p>
        </p:txBody>
      </p:sp>
      <p:sp>
        <p:nvSpPr>
          <p:cNvPr id="126979" name="Slide Number Placeholder 1">
            <a:extLst>
              <a:ext uri="{FF2B5EF4-FFF2-40B4-BE49-F238E27FC236}">
                <a16:creationId xmlns:a16="http://schemas.microsoft.com/office/drawing/2014/main" id="{EF873785-D01F-4BDF-B229-14EB05B24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3B60DB-88E7-44ED-B437-6301E70DE58F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5" name="Picture 1">
            <a:extLst>
              <a:ext uri="{FF2B5EF4-FFF2-40B4-BE49-F238E27FC236}">
                <a16:creationId xmlns:a16="http://schemas.microsoft.com/office/drawing/2014/main" id="{22448181-B1A2-4991-8B06-F741997C21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554163"/>
            <a:ext cx="8785225" cy="454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26" name="Title 2">
            <a:extLst>
              <a:ext uri="{FF2B5EF4-FFF2-40B4-BE49-F238E27FC236}">
                <a16:creationId xmlns:a16="http://schemas.microsoft.com/office/drawing/2014/main" id="{7E331B50-DACC-4210-BEC6-655ED9231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Planning Steps in your F-BSP Protocol</a:t>
            </a:r>
          </a:p>
        </p:txBody>
      </p:sp>
      <p:sp>
        <p:nvSpPr>
          <p:cNvPr id="129027" name="Slide Number Placeholder 1">
            <a:extLst>
              <a:ext uri="{FF2B5EF4-FFF2-40B4-BE49-F238E27FC236}">
                <a16:creationId xmlns:a16="http://schemas.microsoft.com/office/drawing/2014/main" id="{7036346F-2057-47E6-BD06-990E51F4E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9D9ED2-D246-463C-BDFD-8938D4A8D44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Title 2">
            <a:extLst>
              <a:ext uri="{FF2B5EF4-FFF2-40B4-BE49-F238E27FC236}">
                <a16:creationId xmlns:a16="http://schemas.microsoft.com/office/drawing/2014/main" id="{522B6ACA-BFB6-4760-AB0E-92EB998CE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Developing Goals, revisited</a:t>
            </a:r>
          </a:p>
        </p:txBody>
      </p:sp>
      <p:sp>
        <p:nvSpPr>
          <p:cNvPr id="133122" name="Content Placeholder 3">
            <a:extLst>
              <a:ext uri="{FF2B5EF4-FFF2-40B4-BE49-F238E27FC236}">
                <a16:creationId xmlns:a16="http://schemas.microsoft.com/office/drawing/2014/main" id="{E062CFC2-D5A3-48AA-B966-F1EAC9256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Both short- and long-term goals should: </a:t>
            </a:r>
          </a:p>
          <a:p>
            <a:pPr eaLnBrk="1" hangingPunct="1">
              <a:buFontTx/>
              <a:buNone/>
            </a:pPr>
            <a:endParaRPr lang="en-US" altLang="en-US" sz="2000" dirty="0"/>
          </a:p>
          <a:p>
            <a:pPr lvl="1" eaLnBrk="1" hangingPunct="1">
              <a:buFontTx/>
              <a:buNone/>
            </a:pPr>
            <a:r>
              <a:rPr lang="en-US" altLang="en-US" dirty="0"/>
              <a:t>A. Be written in observable, measurable terms</a:t>
            </a:r>
          </a:p>
          <a:p>
            <a:pPr lvl="2" eaLnBrk="1" hangingPunct="1"/>
            <a:r>
              <a:rPr lang="en-US" altLang="en-US" dirty="0"/>
              <a:t>What specific behaviors will you increase/decrease?</a:t>
            </a:r>
          </a:p>
          <a:p>
            <a:pPr lvl="3" eaLnBrk="1" hangingPunct="1"/>
            <a:r>
              <a:rPr lang="en-US" altLang="en-US" dirty="0"/>
              <a:t>Increase use of Alternative Behavior</a:t>
            </a:r>
          </a:p>
          <a:p>
            <a:pPr lvl="3" eaLnBrk="1" hangingPunct="1"/>
            <a:r>
              <a:rPr lang="en-US" altLang="en-US" dirty="0"/>
              <a:t>Reduce Challenging Behavior(s)</a:t>
            </a:r>
          </a:p>
          <a:p>
            <a:pPr lvl="3" eaLnBrk="1" hangingPunct="1"/>
            <a:r>
              <a:rPr lang="en-US" altLang="en-US" dirty="0"/>
              <a:t>Increase APPROXIMATIONS of the desired final outcome</a:t>
            </a:r>
          </a:p>
          <a:p>
            <a:pPr lvl="2" eaLnBrk="1" hangingPunct="1">
              <a:buFontTx/>
              <a:buNone/>
            </a:pPr>
            <a:endParaRPr lang="en-US" altLang="en-US" sz="1800" dirty="0"/>
          </a:p>
          <a:p>
            <a:pPr lvl="1" eaLnBrk="1" hangingPunct="1">
              <a:buFontTx/>
              <a:buNone/>
            </a:pPr>
            <a:r>
              <a:rPr lang="en-US" altLang="en-US" dirty="0"/>
              <a:t>B. Include specific mastery criteria</a:t>
            </a:r>
          </a:p>
          <a:p>
            <a:pPr lvl="2" eaLnBrk="1" hangingPunct="1"/>
            <a:r>
              <a:rPr lang="en-US" altLang="en-US" dirty="0"/>
              <a:t>How will you know when the student has met the goal? </a:t>
            </a:r>
          </a:p>
        </p:txBody>
      </p:sp>
      <p:sp>
        <p:nvSpPr>
          <p:cNvPr id="133123" name="Slide Number Placeholder 1">
            <a:extLst>
              <a:ext uri="{FF2B5EF4-FFF2-40B4-BE49-F238E27FC236}">
                <a16:creationId xmlns:a16="http://schemas.microsoft.com/office/drawing/2014/main" id="{4814A326-F129-4127-89A7-1DC6DB35C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A8EA77-239C-44A3-B951-F55993DC74A7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1141" name="Line 5">
            <a:extLst>
              <a:ext uri="{FF2B5EF4-FFF2-40B4-BE49-F238E27FC236}">
                <a16:creationId xmlns:a16="http://schemas.microsoft.com/office/drawing/2014/main" id="{9C870C9E-D428-4C90-8CBF-933F18AAA83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DE6C04AC-E735-412C-8C24-6937C44DE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000000"/>
                </a:solidFill>
                <a:ea typeface="+mj-ea"/>
                <a:cs typeface="+mj-cs"/>
              </a:rPr>
              <a:t>Group Share: </a:t>
            </a:r>
            <a:br>
              <a:rPr lang="en-US" b="1" dirty="0">
                <a:solidFill>
                  <a:srgbClr val="000000"/>
                </a:solidFill>
                <a:ea typeface="+mj-ea"/>
                <a:cs typeface="+mj-cs"/>
              </a:rPr>
            </a:br>
            <a:r>
              <a:rPr lang="en-US" b="1" dirty="0">
                <a:solidFill>
                  <a:srgbClr val="000000"/>
                </a:solidFill>
                <a:ea typeface="+mj-ea"/>
                <a:cs typeface="+mj-cs"/>
              </a:rPr>
              <a:t>Tell us about your student! </a:t>
            </a:r>
          </a:p>
        </p:txBody>
      </p:sp>
      <p:sp>
        <p:nvSpPr>
          <p:cNvPr id="35842" name="Vertical Text Placeholder 2">
            <a:extLst>
              <a:ext uri="{FF2B5EF4-FFF2-40B4-BE49-F238E27FC236}">
                <a16:creationId xmlns:a16="http://schemas.microsoft.com/office/drawing/2014/main" id="{7CA9EE75-1059-405D-A049-136531571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98663"/>
            <a:ext cx="8229600" cy="470693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500" b="1"/>
              <a:t>What is the: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11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Observable behavior?</a:t>
            </a: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0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Antecedent?</a:t>
            </a: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0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Setting Event?</a:t>
            </a: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0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Consequences?</a:t>
            </a: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0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Hypothesis of Function of Behavior?</a:t>
            </a:r>
          </a:p>
        </p:txBody>
      </p:sp>
      <p:sp>
        <p:nvSpPr>
          <p:cNvPr id="28675" name="Slide Number Placeholder 1">
            <a:extLst>
              <a:ext uri="{FF2B5EF4-FFF2-40B4-BE49-F238E27FC236}">
                <a16:creationId xmlns:a16="http://schemas.microsoft.com/office/drawing/2014/main" id="{08A868B7-91F9-4FD1-90D8-8343B9D9E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234B3F-1D94-4386-B081-571B603B7C03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2">
            <a:extLst>
              <a:ext uri="{FF2B5EF4-FFF2-40B4-BE49-F238E27FC236}">
                <a16:creationId xmlns:a16="http://schemas.microsoft.com/office/drawing/2014/main" id="{6A6BBB5D-5AD6-483F-855E-63595FDC249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686800" cy="1371600"/>
          </a:xfrm>
        </p:spPr>
        <p:txBody>
          <a:bodyPr/>
          <a:lstStyle/>
          <a:p>
            <a:pPr eaLnBrk="1" hangingPunct="1"/>
            <a:r>
              <a:rPr lang="en-US" altLang="en-US" sz="4000"/>
              <a:t>Use </a:t>
            </a:r>
            <a:r>
              <a:rPr lang="en-US" altLang="en-US" sz="4000" u="sng"/>
              <a:t>Competing Behavior Pathway</a:t>
            </a:r>
            <a:r>
              <a:rPr lang="en-US" altLang="en-US" sz="4000"/>
              <a:t> </a:t>
            </a:r>
            <a:br>
              <a:rPr lang="en-US" altLang="en-US" sz="4000"/>
            </a:br>
            <a:r>
              <a:rPr lang="en-US" altLang="en-US" sz="4000"/>
              <a:t>to Identify Goals</a:t>
            </a:r>
          </a:p>
        </p:txBody>
      </p:sp>
      <p:sp>
        <p:nvSpPr>
          <p:cNvPr id="135170" name="Text Box 3">
            <a:extLst>
              <a:ext uri="{FF2B5EF4-FFF2-40B4-BE49-F238E27FC236}">
                <a16:creationId xmlns:a16="http://schemas.microsoft.com/office/drawing/2014/main" id="{4BD4CA55-F93D-44AF-AF0F-ABB496D20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763" y="2590800"/>
            <a:ext cx="1819275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Typical Consequence</a:t>
            </a:r>
          </a:p>
        </p:txBody>
      </p:sp>
      <p:sp>
        <p:nvSpPr>
          <p:cNvPr id="135171" name="Text Box 4">
            <a:extLst>
              <a:ext uri="{FF2B5EF4-FFF2-40B4-BE49-F238E27FC236}">
                <a16:creationId xmlns:a16="http://schemas.microsoft.com/office/drawing/2014/main" id="{DA26534D-B6E1-4D96-96CB-ACE986DD4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763" y="3733800"/>
            <a:ext cx="1819275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Maintaining Consequence</a:t>
            </a:r>
          </a:p>
        </p:txBody>
      </p:sp>
      <p:sp>
        <p:nvSpPr>
          <p:cNvPr id="135172" name="Text Box 5">
            <a:extLst>
              <a:ext uri="{FF2B5EF4-FFF2-40B4-BE49-F238E27FC236}">
                <a16:creationId xmlns:a16="http://schemas.microsoft.com/office/drawing/2014/main" id="{92170A29-3884-453E-A766-6ECCF95DB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0" y="2586038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Arial" panose="020B0604020202020204" pitchFamily="34" charset="0"/>
              </a:rPr>
              <a:t>Desired Behavior</a:t>
            </a:r>
            <a:endParaRPr lang="en-US" altLang="en-US" sz="2400" u="sng">
              <a:latin typeface="Arial" panose="020B0604020202020204" pitchFamily="34" charset="0"/>
            </a:endParaRPr>
          </a:p>
        </p:txBody>
      </p:sp>
      <p:sp>
        <p:nvSpPr>
          <p:cNvPr id="135173" name="Text Box 6">
            <a:extLst>
              <a:ext uri="{FF2B5EF4-FFF2-40B4-BE49-F238E27FC236}">
                <a16:creationId xmlns:a16="http://schemas.microsoft.com/office/drawing/2014/main" id="{6DB313A7-6D73-4811-A31E-3AA4884CA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1049" y="3733800"/>
            <a:ext cx="1962151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latin typeface="Arial" panose="020B0604020202020204" pitchFamily="34" charset="0"/>
              </a:rPr>
              <a:t>Challenging Behavior</a:t>
            </a:r>
            <a:endParaRPr lang="en-US" altLang="en-US" sz="2400" u="sng" dirty="0">
              <a:latin typeface="Arial" panose="020B0604020202020204" pitchFamily="34" charset="0"/>
            </a:endParaRPr>
          </a:p>
        </p:txBody>
      </p:sp>
      <p:sp>
        <p:nvSpPr>
          <p:cNvPr id="135174" name="Text Box 7">
            <a:extLst>
              <a:ext uri="{FF2B5EF4-FFF2-40B4-BE49-F238E27FC236}">
                <a16:creationId xmlns:a16="http://schemas.microsoft.com/office/drawing/2014/main" id="{4BCC53BA-27D9-432C-8D16-6DF953826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0" y="4876800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Arial" panose="020B0604020202020204" pitchFamily="34" charset="0"/>
              </a:rPr>
              <a:t>Alternate Behavior</a:t>
            </a:r>
            <a:endParaRPr lang="en-US" altLang="en-US" sz="2400" u="sng">
              <a:latin typeface="Arial" panose="020B0604020202020204" pitchFamily="34" charset="0"/>
            </a:endParaRPr>
          </a:p>
        </p:txBody>
      </p:sp>
      <p:sp>
        <p:nvSpPr>
          <p:cNvPr id="135175" name="Text Box 8">
            <a:extLst>
              <a:ext uri="{FF2B5EF4-FFF2-40B4-BE49-F238E27FC236}">
                <a16:creationId xmlns:a16="http://schemas.microsoft.com/office/drawing/2014/main" id="{298841DF-6BE1-4BD9-B241-1915D206C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7973" y="3729038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Antecedent</a:t>
            </a:r>
          </a:p>
        </p:txBody>
      </p:sp>
      <p:sp>
        <p:nvSpPr>
          <p:cNvPr id="135176" name="Text Box 9">
            <a:extLst>
              <a:ext uri="{FF2B5EF4-FFF2-40B4-BE49-F238E27FC236}">
                <a16:creationId xmlns:a16="http://schemas.microsoft.com/office/drawing/2014/main" id="{31E638BC-053B-441D-A814-E1C909FA9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729038"/>
            <a:ext cx="14478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Setting Event</a:t>
            </a:r>
          </a:p>
        </p:txBody>
      </p:sp>
      <p:sp>
        <p:nvSpPr>
          <p:cNvPr id="135177" name="Text Box 18">
            <a:extLst>
              <a:ext uri="{FF2B5EF4-FFF2-40B4-BE49-F238E27FC236}">
                <a16:creationId xmlns:a16="http://schemas.microsoft.com/office/drawing/2014/main" id="{65251EAF-D098-48BC-A0E4-A1F5500B9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124200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Routine: </a:t>
            </a:r>
          </a:p>
        </p:txBody>
      </p:sp>
      <p:sp>
        <p:nvSpPr>
          <p:cNvPr id="135178" name="Line 19">
            <a:extLst>
              <a:ext uri="{FF2B5EF4-FFF2-40B4-BE49-F238E27FC236}">
                <a16:creationId xmlns:a16="http://schemas.microsoft.com/office/drawing/2014/main" id="{D2BE0416-A400-4C98-A63D-FD359CD2EC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11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79" name="Line 19">
            <a:extLst>
              <a:ext uri="{FF2B5EF4-FFF2-40B4-BE49-F238E27FC236}">
                <a16:creationId xmlns:a16="http://schemas.microsoft.com/office/drawing/2014/main" id="{C059BB77-4842-49E3-ADE3-EFF941CDC4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0235" y="411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0" name="Line 19">
            <a:extLst>
              <a:ext uri="{FF2B5EF4-FFF2-40B4-BE49-F238E27FC236}">
                <a16:creationId xmlns:a16="http://schemas.microsoft.com/office/drawing/2014/main" id="{F9148898-368B-415D-962C-A378D21617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5707" y="411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1" name="Line 19">
            <a:extLst>
              <a:ext uri="{FF2B5EF4-FFF2-40B4-BE49-F238E27FC236}">
                <a16:creationId xmlns:a16="http://schemas.microsoft.com/office/drawing/2014/main" id="{C59F2491-4C6F-46FC-946B-0E0A725DE0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2225" y="3048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2" name="Line 25">
            <a:extLst>
              <a:ext uri="{FF2B5EF4-FFF2-40B4-BE49-F238E27FC236}">
                <a16:creationId xmlns:a16="http://schemas.microsoft.com/office/drawing/2014/main" id="{6866F762-F670-48B1-95E9-DEBE08E2F8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30480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3" name="Line 25">
            <a:extLst>
              <a:ext uri="{FF2B5EF4-FFF2-40B4-BE49-F238E27FC236}">
                <a16:creationId xmlns:a16="http://schemas.microsoft.com/office/drawing/2014/main" id="{0FED0840-ED7F-4B26-91B4-071975CE72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7244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4" name="Line 25">
            <a:extLst>
              <a:ext uri="{FF2B5EF4-FFF2-40B4-BE49-F238E27FC236}">
                <a16:creationId xmlns:a16="http://schemas.microsoft.com/office/drawing/2014/main" id="{1AC9CE6D-B79F-43F9-B6D3-B6DAAB2743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48006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1" name="Oval 29">
            <a:extLst>
              <a:ext uri="{FF2B5EF4-FFF2-40B4-BE49-F238E27FC236}">
                <a16:creationId xmlns:a16="http://schemas.microsoft.com/office/drawing/2014/main" id="{0EB46953-99CD-44BF-8EC9-7EBE96136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724400"/>
            <a:ext cx="1752600" cy="1371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422" name="Oval 30">
            <a:extLst>
              <a:ext uri="{FF2B5EF4-FFF2-40B4-BE49-F238E27FC236}">
                <a16:creationId xmlns:a16="http://schemas.microsoft.com/office/drawing/2014/main" id="{30277694-7407-4356-A934-E61E13C04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362200"/>
            <a:ext cx="1752600" cy="1371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427" name="Line 35">
            <a:extLst>
              <a:ext uri="{FF2B5EF4-FFF2-40B4-BE49-F238E27FC236}">
                <a16:creationId xmlns:a16="http://schemas.microsoft.com/office/drawing/2014/main" id="{CA367A77-E2B5-4FD4-9587-072DAD259D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362200"/>
            <a:ext cx="762000" cy="3810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  <p:sp>
        <p:nvSpPr>
          <p:cNvPr id="59428" name="Text Box 36">
            <a:extLst>
              <a:ext uri="{FF2B5EF4-FFF2-40B4-BE49-F238E27FC236}">
                <a16:creationId xmlns:a16="http://schemas.microsoft.com/office/drawing/2014/main" id="{F562B304-AE95-4867-B675-42F27B477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0574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Long-term goal</a:t>
            </a:r>
          </a:p>
        </p:txBody>
      </p:sp>
      <p:sp>
        <p:nvSpPr>
          <p:cNvPr id="59429" name="Text Box 37">
            <a:extLst>
              <a:ext uri="{FF2B5EF4-FFF2-40B4-BE49-F238E27FC236}">
                <a16:creationId xmlns:a16="http://schemas.microsoft.com/office/drawing/2014/main" id="{295C55EA-8482-4B6B-BE9F-6A09C46BA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6388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Short-term goal</a:t>
            </a:r>
          </a:p>
        </p:txBody>
      </p:sp>
      <p:sp>
        <p:nvSpPr>
          <p:cNvPr id="59430" name="Line 38">
            <a:extLst>
              <a:ext uri="{FF2B5EF4-FFF2-40B4-BE49-F238E27FC236}">
                <a16:creationId xmlns:a16="http://schemas.microsoft.com/office/drawing/2014/main" id="{3B70FA9D-2C48-4B73-8AFB-1AFA17E3095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77000" y="5486400"/>
            <a:ext cx="609600" cy="3048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  <p:sp>
        <p:nvSpPr>
          <p:cNvPr id="59431" name="Rectangle 39">
            <a:extLst>
              <a:ext uri="{FF2B5EF4-FFF2-40B4-BE49-F238E27FC236}">
                <a16:creationId xmlns:a16="http://schemas.microsoft.com/office/drawing/2014/main" id="{B66806D0-C773-461E-B49A-A097ED88F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981200"/>
            <a:ext cx="19050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432" name="Rectangle 40">
            <a:extLst>
              <a:ext uri="{FF2B5EF4-FFF2-40B4-BE49-F238E27FC236}">
                <a16:creationId xmlns:a16="http://schemas.microsoft.com/office/drawing/2014/main" id="{8749D517-3EFF-43B4-8DFF-7042F6790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562600"/>
            <a:ext cx="19050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193" name="Slide Number Placeholder 1">
            <a:extLst>
              <a:ext uri="{FF2B5EF4-FFF2-40B4-BE49-F238E27FC236}">
                <a16:creationId xmlns:a16="http://schemas.microsoft.com/office/drawing/2014/main" id="{C016C3F7-929C-49B6-88BF-460774628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FB9EC2-1FD9-491F-87DC-3B71C559AB60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9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9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9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9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9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9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21" grpId="0" animBg="1"/>
      <p:bldP spid="59422" grpId="0" animBg="1"/>
      <p:bldP spid="59428" grpId="0"/>
      <p:bldP spid="59429" grpId="0"/>
      <p:bldP spid="59431" grpId="0" animBg="1"/>
      <p:bldP spid="5943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Title 4">
            <a:extLst>
              <a:ext uri="{FF2B5EF4-FFF2-40B4-BE49-F238E27FC236}">
                <a16:creationId xmlns:a16="http://schemas.microsoft.com/office/drawing/2014/main" id="{E4A99140-9BF5-4F82-B721-F831A99AB5D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635125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Sample Short-Term Goal for Dexter</a:t>
            </a:r>
            <a:br>
              <a:rPr lang="en-US" altLang="en-US" sz="4000" dirty="0"/>
            </a:br>
            <a:endParaRPr lang="en-US" altLang="en-US" sz="4000" dirty="0"/>
          </a:p>
        </p:txBody>
      </p:sp>
      <p:sp>
        <p:nvSpPr>
          <p:cNvPr id="32771" name="Content Placeholder 5">
            <a:extLst>
              <a:ext uri="{FF2B5EF4-FFF2-40B4-BE49-F238E27FC236}">
                <a16:creationId xmlns:a16="http://schemas.microsoft.com/office/drawing/2014/main" id="{AC378238-723A-4584-82BD-BDD2D44CADD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595438"/>
            <a:ext cx="8229600" cy="5048250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 b="1" u="sng"/>
              <a:t>Short-term</a:t>
            </a:r>
            <a:r>
              <a:rPr lang="en-US" altLang="en-US" sz="2400"/>
              <a:t> Dexter will: 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a) appropriately ask to work with a peer (or work      independently) in Writing,</a:t>
            </a:r>
          </a:p>
          <a:p>
            <a:pPr marL="0" indent="0" eaLnBrk="1" hangingPunct="1">
              <a:buFontTx/>
              <a:buNone/>
            </a:pPr>
            <a:endParaRPr lang="en-US" altLang="en-US" sz="2400"/>
          </a:p>
          <a:p>
            <a:pPr marL="0" indent="0" eaLnBrk="1" hangingPunct="1">
              <a:buFontTx/>
              <a:buNone/>
            </a:pPr>
            <a:r>
              <a:rPr lang="en-US" altLang="en-US" sz="2400"/>
              <a:t>b) stay on task without leaving his seat or talking to peers about unrelated topics for at least 75% of independent work time, and </a:t>
            </a:r>
          </a:p>
          <a:p>
            <a:pPr marL="0" indent="0" eaLnBrk="1" hangingPunct="1">
              <a:buFontTx/>
              <a:buNone/>
            </a:pPr>
            <a:endParaRPr lang="en-US" altLang="en-US" sz="2400"/>
          </a:p>
          <a:p>
            <a:pPr marL="0" indent="0" eaLnBrk="1" hangingPunct="1">
              <a:buFontTx/>
              <a:buNone/>
            </a:pPr>
            <a:r>
              <a:rPr lang="en-US" altLang="en-US" sz="2400"/>
              <a:t>c) complete at least 25% of his daily writing assignments </a:t>
            </a:r>
          </a:p>
          <a:p>
            <a:pPr marL="0" indent="0" eaLnBrk="1" hangingPunct="1">
              <a:buFontTx/>
              <a:buNone/>
            </a:pPr>
            <a:endParaRPr lang="en-US" altLang="en-US" sz="1800"/>
          </a:p>
          <a:p>
            <a:pPr marL="0" indent="0" eaLnBrk="1" hangingPunct="1">
              <a:buFontTx/>
              <a:buNone/>
            </a:pPr>
            <a:r>
              <a:rPr lang="en-US" altLang="en-US" sz="2400"/>
              <a:t>d) for 4 out of 5 days across 2 consecutive weeks.</a:t>
            </a:r>
          </a:p>
          <a:p>
            <a:pPr marL="0" indent="0" eaLnBrk="1" hangingPunct="1"/>
            <a:endParaRPr lang="en-US" altLang="en-US" sz="2400"/>
          </a:p>
          <a:p>
            <a:pPr marL="0" indent="0" eaLnBrk="1" hangingPunct="1">
              <a:buFontTx/>
              <a:buNone/>
            </a:pPr>
            <a:endParaRPr lang="en-US" altLang="en-US" sz="2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229A95-8D96-49F8-9DB2-5071CA6DF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828925"/>
            <a:ext cx="4495800" cy="369888"/>
          </a:xfrm>
          <a:prstGeom prst="rect">
            <a:avLst/>
          </a:prstGeom>
          <a:solidFill>
            <a:schemeClr val="accent1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Increase use of Alternative Behavior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E80CA2-9F84-4597-8A4B-87C46234E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124325"/>
            <a:ext cx="3886200" cy="369332"/>
          </a:xfrm>
          <a:prstGeom prst="rect">
            <a:avLst/>
          </a:prstGeom>
          <a:solidFill>
            <a:schemeClr val="accent1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Addresses Challenging Behavior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B33D3A-5469-4AD7-899B-BB0E67012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9500" y="4951413"/>
            <a:ext cx="5181600" cy="369887"/>
          </a:xfrm>
          <a:prstGeom prst="rect">
            <a:avLst/>
          </a:prstGeom>
          <a:solidFill>
            <a:schemeClr val="accent1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Increase Approximations of Desired Behavior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8EF7DE-A86D-4DB3-B962-07B40481E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100" y="5815013"/>
            <a:ext cx="2019300" cy="369887"/>
          </a:xfrm>
          <a:prstGeom prst="rect">
            <a:avLst/>
          </a:prstGeom>
          <a:solidFill>
            <a:schemeClr val="accent1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Mastery Criteria</a:t>
            </a:r>
          </a:p>
        </p:txBody>
      </p:sp>
      <p:sp>
        <p:nvSpPr>
          <p:cNvPr id="145416" name="Slide Number Placeholder 2">
            <a:extLst>
              <a:ext uri="{FF2B5EF4-FFF2-40B4-BE49-F238E27FC236}">
                <a16:creationId xmlns:a16="http://schemas.microsoft.com/office/drawing/2014/main" id="{ABC26EFC-D995-42DF-B6B5-998EE72B3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2CE92-DEDB-4BF3-B071-12B169465A55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10" name="Line 5">
            <a:extLst>
              <a:ext uri="{FF2B5EF4-FFF2-40B4-BE49-F238E27FC236}">
                <a16:creationId xmlns:a16="http://schemas.microsoft.com/office/drawing/2014/main" id="{15A6011A-4C03-4333-8E35-EFAA97FA6FC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Slide Number Placeholder 5">
            <a:extLst>
              <a:ext uri="{FF2B5EF4-FFF2-40B4-BE49-F238E27FC236}">
                <a16:creationId xmlns:a16="http://schemas.microsoft.com/office/drawing/2014/main" id="{3B379D03-D3C7-4ACA-B589-7DDC93144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4F072-535A-4DF4-9DD3-ACAF0929F66A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49506" name="Rectangle 2">
            <a:extLst>
              <a:ext uri="{FF2B5EF4-FFF2-40B4-BE49-F238E27FC236}">
                <a16:creationId xmlns:a16="http://schemas.microsoft.com/office/drawing/2014/main" id="{F144A8AB-E247-4BE4-80B1-5C12712945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Evaluation</a:t>
            </a:r>
            <a:r>
              <a:rPr lang="en-US" altLang="en-US"/>
              <a:t> Planning 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871665D6-468F-470A-AEFE-E7CE8EA654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50000"/>
              </a:spcAft>
            </a:pPr>
            <a:r>
              <a:rPr lang="en-US" altLang="en-US"/>
              <a:t>The team leader will ensure that the BSP includes an evaluation plan with: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 short-term goal that is reasonable based on current performance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 long-term goal focused on increasing desired behavior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Specific activities/procedures that will be used to evaluate progress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 </a:t>
            </a:r>
            <a:r>
              <a:rPr lang="en-US" altLang="en-US">
                <a:solidFill>
                  <a:srgbClr val="0000FF"/>
                </a:solidFill>
              </a:rPr>
              <a:t>specified date </a:t>
            </a:r>
            <a:r>
              <a:rPr lang="en-US" altLang="en-US"/>
              <a:t>when the team will next meet to review progress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  <p:sp>
        <p:nvSpPr>
          <p:cNvPr id="87045" name="Line 5">
            <a:extLst>
              <a:ext uri="{FF2B5EF4-FFF2-40B4-BE49-F238E27FC236}">
                <a16:creationId xmlns:a16="http://schemas.microsoft.com/office/drawing/2014/main" id="{38B39512-3DD9-47D4-B306-F922FC7232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1430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  <p:transition spd="slow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2">
            <a:extLst>
              <a:ext uri="{FF2B5EF4-FFF2-40B4-BE49-F238E27FC236}">
                <a16:creationId xmlns:a16="http://schemas.microsoft.com/office/drawing/2014/main" id="{8C089155-36CE-430C-ABA2-E19B8D9C5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/>
              <a:t>Is the Plan Making a Difference?</a:t>
            </a:r>
            <a:r>
              <a:rPr lang="en-US" altLang="en-US" sz="4000"/>
              <a:t> </a:t>
            </a:r>
          </a:p>
        </p:txBody>
      </p:sp>
      <p:sp>
        <p:nvSpPr>
          <p:cNvPr id="141314" name="Rectangle 3">
            <a:extLst>
              <a:ext uri="{FF2B5EF4-FFF2-40B4-BE49-F238E27FC236}">
                <a16:creationId xmlns:a16="http://schemas.microsoft.com/office/drawing/2014/main" id="{3833EEF8-8320-4FBF-BC75-2BD5E07D39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FAQ: I see the student every day, why do I need to collect data?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Answer: Data help us to: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Document what has occurred and the variables responsible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Predict future performance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u="sng"/>
              <a:t>Be accountable for our own behavior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u="sng"/>
              <a:t>Determine when program modifications are needed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</a:t>
            </a:r>
          </a:p>
        </p:txBody>
      </p:sp>
      <p:sp>
        <p:nvSpPr>
          <p:cNvPr id="151555" name="Line 5">
            <a:extLst>
              <a:ext uri="{FF2B5EF4-FFF2-40B4-BE49-F238E27FC236}">
                <a16:creationId xmlns:a16="http://schemas.microsoft.com/office/drawing/2014/main" id="{96F7ADEB-2ECB-4987-B822-26191133028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3716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56" name="Slide Number Placeholder 1">
            <a:extLst>
              <a:ext uri="{FF2B5EF4-FFF2-40B4-BE49-F238E27FC236}">
                <a16:creationId xmlns:a16="http://schemas.microsoft.com/office/drawing/2014/main" id="{3E1475AB-E450-4CE8-A82B-4387EBBCF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D831E5-AC80-4921-993C-BDFC21804F4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Title 1">
            <a:extLst>
              <a:ext uri="{FF2B5EF4-FFF2-40B4-BE49-F238E27FC236}">
                <a16:creationId xmlns:a16="http://schemas.microsoft.com/office/drawing/2014/main" id="{78632CBF-9B3A-4ED4-9870-EDBF0E887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6775"/>
          </a:xfrm>
        </p:spPr>
        <p:txBody>
          <a:bodyPr/>
          <a:lstStyle/>
          <a:p>
            <a:pPr eaLnBrk="1" hangingPunct="1"/>
            <a:r>
              <a:rPr lang="en-US" altLang="en-US" b="1"/>
              <a:t>Measuring Fidelity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DE38BD-2DF6-4640-BDC4-B5A734C821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141413"/>
          <a:ext cx="8229600" cy="5701972"/>
        </p:xfrm>
        <a:graphic>
          <a:graphicData uri="http://schemas.openxmlformats.org/drawingml/2006/table">
            <a:tbl>
              <a:tblPr/>
              <a:tblGrid>
                <a:gridCol w="2303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16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Adherence</a:t>
                      </a:r>
                    </a:p>
                  </a:txBody>
                  <a:tcPr marT="60955" marB="60955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Are </a:t>
                      </a:r>
                      <a:r>
                        <a:rPr kumimoji="0" lang="en-US" altLang="x-none" sz="3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minimum</a:t>
                      </a:r>
                      <a:r>
                        <a:rPr kumimoji="0" lang="en-US" altLang="x-non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components of intervention strategies being implemented?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(e.g., teacher providing praise when replacement behavior observed)</a:t>
                      </a:r>
                    </a:p>
                  </a:txBody>
                  <a:tcPr marT="60955" marB="60955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18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Quality</a:t>
                      </a:r>
                    </a:p>
                  </a:txBody>
                  <a:tcPr marT="60955" marB="60955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How </a:t>
                      </a:r>
                      <a:r>
                        <a:rPr kumimoji="0" lang="en-US" altLang="x-none" sz="3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well</a:t>
                      </a:r>
                      <a:r>
                        <a:rPr kumimoji="0" lang="en-US" altLang="x-non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is the plan being implemented? (e.g., staff gave student reminder sheet, and gave qualitative and quantitative feedback)</a:t>
                      </a:r>
                    </a:p>
                  </a:txBody>
                  <a:tcPr marT="60955" marB="60955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7469" name="Slide Number Placeholder 1">
            <a:extLst>
              <a:ext uri="{FF2B5EF4-FFF2-40B4-BE49-F238E27FC236}">
                <a16:creationId xmlns:a16="http://schemas.microsoft.com/office/drawing/2014/main" id="{8BA949F6-8C0F-4C59-BF85-F68345DCF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E4D875-A04B-4DAB-A8C1-16F7F0B801EB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 spd="slow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Shape 827">
            <a:extLst>
              <a:ext uri="{FF2B5EF4-FFF2-40B4-BE49-F238E27FC236}">
                <a16:creationId xmlns:a16="http://schemas.microsoft.com/office/drawing/2014/main" id="{42E5970D-B432-4229-9413-231E3866F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63" y="579438"/>
            <a:ext cx="7620000" cy="744537"/>
          </a:xfrm>
        </p:spPr>
        <p:txBody>
          <a:bodyPr lIns="91425" tIns="45700" rIns="91425" bIns="45700"/>
          <a:lstStyle/>
          <a:p>
            <a:pPr algn="l">
              <a:buSzPct val="25000"/>
            </a:pPr>
            <a:r>
              <a:rPr lang="en-US" altLang="en-US" sz="4000">
                <a:sym typeface="Questrial"/>
              </a:rPr>
              <a:t>Behavior is NOT improving…</a:t>
            </a:r>
          </a:p>
        </p:txBody>
      </p:sp>
      <p:grpSp>
        <p:nvGrpSpPr>
          <p:cNvPr id="165890" name="Shape 828">
            <a:extLst>
              <a:ext uri="{FF2B5EF4-FFF2-40B4-BE49-F238E27FC236}">
                <a16:creationId xmlns:a16="http://schemas.microsoft.com/office/drawing/2014/main" id="{04EA6B62-E0CB-4763-A7BD-53AB2015A044}"/>
              </a:ext>
            </a:extLst>
          </p:cNvPr>
          <p:cNvGrpSpPr>
            <a:grpSpLocks/>
          </p:cNvGrpSpPr>
          <p:nvPr/>
        </p:nvGrpSpPr>
        <p:grpSpPr bwMode="auto">
          <a:xfrm>
            <a:off x="339725" y="1587500"/>
            <a:ext cx="8645525" cy="5062538"/>
            <a:chOff x="2618901" y="1555"/>
            <a:chExt cx="2991794" cy="3959288"/>
          </a:xfrm>
        </p:grpSpPr>
        <p:sp>
          <p:nvSpPr>
            <p:cNvPr id="165891" name="Shape 829">
              <a:extLst>
                <a:ext uri="{FF2B5EF4-FFF2-40B4-BE49-F238E27FC236}">
                  <a16:creationId xmlns:a16="http://schemas.microsoft.com/office/drawing/2014/main" id="{E56DE6F1-C831-4CFA-B986-1B94C137BE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7467" y="1435908"/>
              <a:ext cx="177811" cy="2228582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41387795 h 120000"/>
                <a:gd name="T4" fmla="*/ 263473 w 120000"/>
                <a:gd name="T5" fmla="*/ 41387795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19999"/>
                  </a:lnTo>
                  <a:lnTo>
                    <a:pt x="120000" y="119999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2" name="Shape 830">
              <a:extLst>
                <a:ext uri="{FF2B5EF4-FFF2-40B4-BE49-F238E27FC236}">
                  <a16:creationId xmlns:a16="http://schemas.microsoft.com/office/drawing/2014/main" id="{696B2028-F3F3-44B7-9830-30C0375442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7467" y="1435908"/>
              <a:ext cx="177811" cy="1386936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16029929 h 120000"/>
                <a:gd name="T4" fmla="*/ 263473 w 120000"/>
                <a:gd name="T5" fmla="*/ 16029929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3" name="Shape 831">
              <a:extLst>
                <a:ext uri="{FF2B5EF4-FFF2-40B4-BE49-F238E27FC236}">
                  <a16:creationId xmlns:a16="http://schemas.microsoft.com/office/drawing/2014/main" id="{A81B9413-E892-442A-86C1-A354ACFA35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7467" y="1435908"/>
              <a:ext cx="177811" cy="545290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477843 h 120000"/>
                <a:gd name="T4" fmla="*/ 263473 w 120000"/>
                <a:gd name="T5" fmla="*/ 2477843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4" name="Shape 832">
              <a:extLst>
                <a:ext uri="{FF2B5EF4-FFF2-40B4-BE49-F238E27FC236}">
                  <a16:creationId xmlns:a16="http://schemas.microsoft.com/office/drawing/2014/main" id="{2B1957CD-D0AA-4CA8-A59E-140691B1F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4457" y="594262"/>
              <a:ext cx="717176" cy="248937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58202 h 120000"/>
                <a:gd name="T4" fmla="*/ 4286178 w 120000"/>
                <a:gd name="T5" fmla="*/ 258202 h 120000"/>
                <a:gd name="T6" fmla="*/ 4286178 w 120000"/>
                <a:gd name="T7" fmla="*/ 516414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0" y="0"/>
                  </a:moveTo>
                  <a:lnTo>
                    <a:pt x="0" y="59999"/>
                  </a:lnTo>
                  <a:lnTo>
                    <a:pt x="120000" y="59999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AD4714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5" name="Shape 833">
              <a:extLst>
                <a:ext uri="{FF2B5EF4-FFF2-40B4-BE49-F238E27FC236}">
                  <a16:creationId xmlns:a16="http://schemas.microsoft.com/office/drawing/2014/main" id="{1010882D-FF4B-4A01-B891-03316C781C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3115" y="1435908"/>
              <a:ext cx="177811" cy="1386936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16029929 h 120000"/>
                <a:gd name="T4" fmla="*/ 263473 w 120000"/>
                <a:gd name="T5" fmla="*/ 16029929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6" name="Shape 834">
              <a:extLst>
                <a:ext uri="{FF2B5EF4-FFF2-40B4-BE49-F238E27FC236}">
                  <a16:creationId xmlns:a16="http://schemas.microsoft.com/office/drawing/2014/main" id="{EC6A3D2B-CB01-471A-835A-63F6D9268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3115" y="1435908"/>
              <a:ext cx="177811" cy="545290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477843 h 120000"/>
                <a:gd name="T4" fmla="*/ 263473 w 120000"/>
                <a:gd name="T5" fmla="*/ 2477843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7" name="Shape 835">
              <a:extLst>
                <a:ext uri="{FF2B5EF4-FFF2-40B4-BE49-F238E27FC236}">
                  <a16:creationId xmlns:a16="http://schemas.microsoft.com/office/drawing/2014/main" id="{DD99BA2F-9D70-4BCB-ACBA-6911B3131A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7280" y="594262"/>
              <a:ext cx="717176" cy="248937"/>
            </a:xfrm>
            <a:custGeom>
              <a:avLst/>
              <a:gdLst>
                <a:gd name="T0" fmla="*/ 4286178 w 120000"/>
                <a:gd name="T1" fmla="*/ 0 h 120000"/>
                <a:gd name="T2" fmla="*/ 4286178 w 120000"/>
                <a:gd name="T3" fmla="*/ 258202 h 120000"/>
                <a:gd name="T4" fmla="*/ 0 w 120000"/>
                <a:gd name="T5" fmla="*/ 258202 h 120000"/>
                <a:gd name="T6" fmla="*/ 0 w 120000"/>
                <a:gd name="T7" fmla="*/ 516414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120000" y="0"/>
                  </a:moveTo>
                  <a:lnTo>
                    <a:pt x="120000" y="59999"/>
                  </a:lnTo>
                  <a:lnTo>
                    <a:pt x="0" y="59999"/>
                  </a:lnTo>
                  <a:lnTo>
                    <a:pt x="0" y="120000"/>
                  </a:lnTo>
                </a:path>
              </a:pathLst>
            </a:custGeom>
            <a:noFill/>
            <a:ln w="26425" cap="flat" cmpd="sng">
              <a:solidFill>
                <a:srgbClr val="AD4714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8" name="Shape 836">
              <a:extLst>
                <a:ext uri="{FF2B5EF4-FFF2-40B4-BE49-F238E27FC236}">
                  <a16:creationId xmlns:a16="http://schemas.microsoft.com/office/drawing/2014/main" id="{A57BED12-E0F1-44E4-AECC-A9DAEE78D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8901" y="1555"/>
              <a:ext cx="2771111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899" name="Shape 837">
              <a:extLst>
                <a:ext uri="{FF2B5EF4-FFF2-40B4-BE49-F238E27FC236}">
                  <a16:creationId xmlns:a16="http://schemas.microsoft.com/office/drawing/2014/main" id="{AE51F138-4754-4A86-A6FA-5457107C3A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8901" y="1555"/>
              <a:ext cx="2771111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800">
                  <a:solidFill>
                    <a:srgbClr val="FFFFFF"/>
                  </a:solidFill>
                  <a:sym typeface="Questrial"/>
                </a:rPr>
                <a:t>Data indicate behavior not improving</a:t>
              </a:r>
            </a:p>
          </p:txBody>
        </p:sp>
        <p:sp>
          <p:nvSpPr>
            <p:cNvPr id="165900" name="Shape 838">
              <a:extLst>
                <a:ext uri="{FF2B5EF4-FFF2-40B4-BE49-F238E27FC236}">
                  <a16:creationId xmlns:a16="http://schemas.microsoft.com/office/drawing/2014/main" id="{BB3406A9-D538-4CDD-896B-9A6962CE0F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4573" y="843200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01" name="Shape 839">
              <a:extLst>
                <a:ext uri="{FF2B5EF4-FFF2-40B4-BE49-F238E27FC236}">
                  <a16:creationId xmlns:a16="http://schemas.microsoft.com/office/drawing/2014/main" id="{50FFC26F-9E79-4EC6-A482-5794074E7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4573" y="843200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Interventions implemented with fidelity</a:t>
              </a:r>
            </a:p>
          </p:txBody>
        </p:sp>
        <p:sp>
          <p:nvSpPr>
            <p:cNvPr id="165902" name="Shape 840">
              <a:extLst>
                <a:ext uri="{FF2B5EF4-FFF2-40B4-BE49-F238E27FC236}">
                  <a16:creationId xmlns:a16="http://schemas.microsoft.com/office/drawing/2014/main" id="{87F592B0-65D1-4B86-BEC0-D820C6A030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0926" y="1684844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03" name="Shape 841">
              <a:extLst>
                <a:ext uri="{FF2B5EF4-FFF2-40B4-BE49-F238E27FC236}">
                  <a16:creationId xmlns:a16="http://schemas.microsoft.com/office/drawing/2014/main" id="{9A832260-3515-49D6-894F-9B67C9B63B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0926" y="1684844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Hypothesis incorrect</a:t>
              </a:r>
            </a:p>
          </p:txBody>
        </p:sp>
        <p:sp>
          <p:nvSpPr>
            <p:cNvPr id="165904" name="Shape 842">
              <a:extLst>
                <a:ext uri="{FF2B5EF4-FFF2-40B4-BE49-F238E27FC236}">
                  <a16:creationId xmlns:a16="http://schemas.microsoft.com/office/drawing/2014/main" id="{0913666C-155C-4845-8426-E8DF1D8C7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0926" y="2526491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05" name="Shape 843">
              <a:extLst>
                <a:ext uri="{FF2B5EF4-FFF2-40B4-BE49-F238E27FC236}">
                  <a16:creationId xmlns:a16="http://schemas.microsoft.com/office/drawing/2014/main" id="{B934404E-F60A-45BB-8ACA-F0BD8907CB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0926" y="2526491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Interventions are insufficient</a:t>
              </a:r>
            </a:p>
          </p:txBody>
        </p:sp>
        <p:sp>
          <p:nvSpPr>
            <p:cNvPr id="165906" name="Shape 844">
              <a:extLst>
                <a:ext uri="{FF2B5EF4-FFF2-40B4-BE49-F238E27FC236}">
                  <a16:creationId xmlns:a16="http://schemas.microsoft.com/office/drawing/2014/main" id="{B0BDF4B4-C91F-450D-AE8C-4D0B95F00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926" y="843200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07" name="Shape 845">
              <a:extLst>
                <a:ext uri="{FF2B5EF4-FFF2-40B4-BE49-F238E27FC236}">
                  <a16:creationId xmlns:a16="http://schemas.microsoft.com/office/drawing/2014/main" id="{D071D0E8-56F4-4BAC-A1D8-8C3D9CCF03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926" y="843200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Interventions not implemented w/ fidelity</a:t>
              </a:r>
            </a:p>
          </p:txBody>
        </p:sp>
        <p:sp>
          <p:nvSpPr>
            <p:cNvPr id="165908" name="Shape 846">
              <a:extLst>
                <a:ext uri="{FF2B5EF4-FFF2-40B4-BE49-F238E27FC236}">
                  <a16:creationId xmlns:a16="http://schemas.microsoft.com/office/drawing/2014/main" id="{35050390-1EF4-46B2-AE06-D51444C2F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280" y="1684844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15733" name="Shape 847">
              <a:extLst>
                <a:ext uri="{FF2B5EF4-FFF2-40B4-BE49-F238E27FC236}">
                  <a16:creationId xmlns:a16="http://schemas.microsoft.com/office/drawing/2014/main" id="{8CF99F3E-4D94-4E4C-AB58-035F26630D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184" y="1685090"/>
              <a:ext cx="1185511" cy="592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  <a:defRPr/>
              </a:pPr>
              <a:r>
                <a:rPr lang="en-US" altLang="x-none" sz="1550" dirty="0">
                  <a:solidFill>
                    <a:srgbClr val="FFFFFF"/>
                  </a:solidFill>
                  <a:sym typeface="Questrial" charset="0"/>
                </a:rPr>
                <a:t>Strategies too difficult or time consuming</a:t>
              </a:r>
            </a:p>
          </p:txBody>
        </p:sp>
        <p:sp>
          <p:nvSpPr>
            <p:cNvPr id="165910" name="Shape 848">
              <a:extLst>
                <a:ext uri="{FF2B5EF4-FFF2-40B4-BE49-F238E27FC236}">
                  <a16:creationId xmlns:a16="http://schemas.microsoft.com/office/drawing/2014/main" id="{6293FFF4-6E6E-4A48-88AC-6F6E0A447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280" y="2526491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11" name="Shape 849">
              <a:extLst>
                <a:ext uri="{FF2B5EF4-FFF2-40B4-BE49-F238E27FC236}">
                  <a16:creationId xmlns:a16="http://schemas.microsoft.com/office/drawing/2014/main" id="{8B2F1A04-AF41-4500-9475-31CB36D1B6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280" y="2526491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BSP does not match teacher context</a:t>
              </a:r>
            </a:p>
          </p:txBody>
        </p:sp>
        <p:sp>
          <p:nvSpPr>
            <p:cNvPr id="165912" name="Shape 850">
              <a:extLst>
                <a:ext uri="{FF2B5EF4-FFF2-40B4-BE49-F238E27FC236}">
                  <a16:creationId xmlns:a16="http://schemas.microsoft.com/office/drawing/2014/main" id="{8525A3FC-C606-4A91-A5A9-7A0745610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280" y="3368135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13" name="Shape 851">
              <a:extLst>
                <a:ext uri="{FF2B5EF4-FFF2-40B4-BE49-F238E27FC236}">
                  <a16:creationId xmlns:a16="http://schemas.microsoft.com/office/drawing/2014/main" id="{AE841DD2-4E0B-4767-BD6F-CA6B4A87E6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280" y="3368135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Teacher experiencing intervention drift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2">
            <a:extLst>
              <a:ext uri="{FF2B5EF4-FFF2-40B4-BE49-F238E27FC236}">
                <a16:creationId xmlns:a16="http://schemas.microsoft.com/office/drawing/2014/main" id="{8C089155-36CE-430C-ABA2-E19B8D9C5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Fidelity Checklists/Measures</a:t>
            </a:r>
            <a:endParaRPr lang="en-US" altLang="en-US" sz="4000" dirty="0"/>
          </a:p>
        </p:txBody>
      </p:sp>
      <p:sp>
        <p:nvSpPr>
          <p:cNvPr id="141314" name="Rectangle 3">
            <a:extLst>
              <a:ext uri="{FF2B5EF4-FFF2-40B4-BE49-F238E27FC236}">
                <a16:creationId xmlns:a16="http://schemas.microsoft.com/office/drawing/2014/main" id="{3833EEF8-8320-4FBF-BC75-2BD5E07D39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--These types of measures ‘convert’ the plan interventions/strategies/procedures/protocols into a list format that can be scored according to fidelity and accuracy of implementation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</a:t>
            </a:r>
            <a:r>
              <a:rPr lang="en-US" altLang="en-US" sz="2800" dirty="0"/>
              <a:t>--Generally rely on a Likert-type scale that ranks from “Did not do (correctly)” to “Implemented Perfectly”	</a:t>
            </a:r>
            <a:r>
              <a:rPr lang="en-US" altLang="en-US" dirty="0"/>
              <a:t>	</a:t>
            </a:r>
          </a:p>
        </p:txBody>
      </p:sp>
      <p:sp>
        <p:nvSpPr>
          <p:cNvPr id="151556" name="Slide Number Placeholder 1">
            <a:extLst>
              <a:ext uri="{FF2B5EF4-FFF2-40B4-BE49-F238E27FC236}">
                <a16:creationId xmlns:a16="http://schemas.microsoft.com/office/drawing/2014/main" id="{3E1475AB-E450-4CE8-A82B-4387EBBCF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D831E5-AC80-4921-993C-BDFC21804F4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152545"/>
      </p:ext>
    </p:extLst>
  </p:cSld>
  <p:clrMapOvr>
    <a:masterClrMapping/>
  </p:clrMapOvr>
  <p:transition spd="slow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2">
            <a:extLst>
              <a:ext uri="{FF2B5EF4-FFF2-40B4-BE49-F238E27FC236}">
                <a16:creationId xmlns:a16="http://schemas.microsoft.com/office/drawing/2014/main" id="{8C089155-36CE-430C-ABA2-E19B8D9C5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Strategies for Increasing Adult Accountability to the Plan</a:t>
            </a:r>
            <a:endParaRPr lang="en-US" altLang="en-US" sz="4000" dirty="0"/>
          </a:p>
        </p:txBody>
      </p:sp>
      <p:sp>
        <p:nvSpPr>
          <p:cNvPr id="141314" name="Rectangle 3">
            <a:extLst>
              <a:ext uri="{FF2B5EF4-FFF2-40B4-BE49-F238E27FC236}">
                <a16:creationId xmlns:a16="http://schemas.microsoft.com/office/drawing/2014/main" id="{3833EEF8-8320-4FBF-BC75-2BD5E07D39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--Implementation data collection system/measures can be baked into plan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</a:t>
            </a:r>
            <a:r>
              <a:rPr lang="en-US" altLang="en-US" sz="2800" dirty="0"/>
              <a:t>--Feelings/emotional regulation check-ins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--Types of/Frequency of adult-student interactions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	</a:t>
            </a:r>
            <a:r>
              <a:rPr lang="en-US" altLang="en-US" sz="2400" dirty="0"/>
              <a:t>--redirections, assistance, praise</a:t>
            </a:r>
          </a:p>
        </p:txBody>
      </p:sp>
      <p:sp>
        <p:nvSpPr>
          <p:cNvPr id="151556" name="Slide Number Placeholder 1">
            <a:extLst>
              <a:ext uri="{FF2B5EF4-FFF2-40B4-BE49-F238E27FC236}">
                <a16:creationId xmlns:a16="http://schemas.microsoft.com/office/drawing/2014/main" id="{3E1475AB-E450-4CE8-A82B-4387EBBCF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D831E5-AC80-4921-993C-BDFC21804F4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718957"/>
      </p:ext>
    </p:extLst>
  </p:cSld>
  <p:clrMapOvr>
    <a:masterClrMapping/>
  </p:clrMapOvr>
  <p:transition spd="slow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2">
            <a:extLst>
              <a:ext uri="{FF2B5EF4-FFF2-40B4-BE49-F238E27FC236}">
                <a16:creationId xmlns:a16="http://schemas.microsoft.com/office/drawing/2014/main" id="{62E85804-61E6-429F-90BA-D68306913FE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1885" y="2857500"/>
            <a:ext cx="8382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>
                <a:ea typeface="+mj-ea"/>
                <a:cs typeface="+mj-cs"/>
              </a:rPr>
              <a:t>How about some examples?</a:t>
            </a:r>
          </a:p>
        </p:txBody>
      </p:sp>
      <p:sp>
        <p:nvSpPr>
          <p:cNvPr id="124932" name="Slide Number Placeholder 1">
            <a:extLst>
              <a:ext uri="{FF2B5EF4-FFF2-40B4-BE49-F238E27FC236}">
                <a16:creationId xmlns:a16="http://schemas.microsoft.com/office/drawing/2014/main" id="{C4387095-1B78-4791-AC7F-1747A267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887583-D99C-4996-8581-A18080F0AAC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593534"/>
      </p:ext>
    </p:extLst>
  </p:cSld>
  <p:clrMapOvr>
    <a:masterClrMapping/>
  </p:clrMapOvr>
  <p:transition spd="slow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Shape 795">
            <a:extLst>
              <a:ext uri="{FF2B5EF4-FFF2-40B4-BE49-F238E27FC236}">
                <a16:creationId xmlns:a16="http://schemas.microsoft.com/office/drawing/2014/main" id="{32D7D023-85E2-4AD8-938B-D2F9A8439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8" y="503238"/>
            <a:ext cx="7467600" cy="742950"/>
          </a:xfrm>
        </p:spPr>
        <p:txBody>
          <a:bodyPr lIns="91425" tIns="45700" rIns="91425" bIns="45700"/>
          <a:lstStyle/>
          <a:p>
            <a:pPr algn="l">
              <a:buSzPct val="25000"/>
            </a:pPr>
            <a:r>
              <a:rPr lang="en-US" altLang="en-US" sz="4000">
                <a:sym typeface="Questrial"/>
              </a:rPr>
              <a:t>Behavior is improving …</a:t>
            </a:r>
          </a:p>
        </p:txBody>
      </p:sp>
      <p:grpSp>
        <p:nvGrpSpPr>
          <p:cNvPr id="163842" name="Shape 796">
            <a:extLst>
              <a:ext uri="{FF2B5EF4-FFF2-40B4-BE49-F238E27FC236}">
                <a16:creationId xmlns:a16="http://schemas.microsoft.com/office/drawing/2014/main" id="{245C7FCF-8F31-46EC-B950-3EB9D3850B56}"/>
              </a:ext>
            </a:extLst>
          </p:cNvPr>
          <p:cNvGrpSpPr>
            <a:grpSpLocks/>
          </p:cNvGrpSpPr>
          <p:nvPr/>
        </p:nvGrpSpPr>
        <p:grpSpPr bwMode="auto">
          <a:xfrm>
            <a:off x="449263" y="2065338"/>
            <a:ext cx="8159750" cy="3651250"/>
            <a:chOff x="899621" y="2468"/>
            <a:chExt cx="6430353" cy="3652662"/>
          </a:xfrm>
        </p:grpSpPr>
        <p:sp>
          <p:nvSpPr>
            <p:cNvPr id="163843" name="Shape 797">
              <a:extLst>
                <a:ext uri="{FF2B5EF4-FFF2-40B4-BE49-F238E27FC236}">
                  <a16:creationId xmlns:a16="http://schemas.microsoft.com/office/drawing/2014/main" id="{5702EB1A-F903-489A-94B1-7072C1203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4800" y="696889"/>
              <a:ext cx="2520753" cy="291656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354425 h 120000"/>
                <a:gd name="T4" fmla="*/ 52951631 w 120000"/>
                <a:gd name="T5" fmla="*/ 354425 h 120000"/>
                <a:gd name="T6" fmla="*/ 52951631 w 120000"/>
                <a:gd name="T7" fmla="*/ 708860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0" y="0"/>
                  </a:moveTo>
                  <a:lnTo>
                    <a:pt x="0" y="59999"/>
                  </a:lnTo>
                  <a:lnTo>
                    <a:pt x="120000" y="59999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194C2E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4" name="Shape 798">
              <a:extLst>
                <a:ext uri="{FF2B5EF4-FFF2-40B4-BE49-F238E27FC236}">
                  <a16:creationId xmlns:a16="http://schemas.microsoft.com/office/drawing/2014/main" id="{649BEA73-FBEC-46F2-B8CF-83C98A7EE3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9512" y="1682971"/>
              <a:ext cx="208325" cy="1624948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2003800 h 120000"/>
                <a:gd name="T4" fmla="*/ 361661 w 120000"/>
                <a:gd name="T5" fmla="*/ 22003800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205635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5" name="Shape 799">
              <a:extLst>
                <a:ext uri="{FF2B5EF4-FFF2-40B4-BE49-F238E27FC236}">
                  <a16:creationId xmlns:a16="http://schemas.microsoft.com/office/drawing/2014/main" id="{BA344C17-B016-4CF5-9896-2E9129876E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9512" y="1682971"/>
              <a:ext cx="208325" cy="638867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3401259 h 120000"/>
                <a:gd name="T4" fmla="*/ 361661 w 120000"/>
                <a:gd name="T5" fmla="*/ 3401259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205635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6" name="Shape 800">
              <a:extLst>
                <a:ext uri="{FF2B5EF4-FFF2-40B4-BE49-F238E27FC236}">
                  <a16:creationId xmlns:a16="http://schemas.microsoft.com/office/drawing/2014/main" id="{8F3641FE-2922-4131-B3A9-EDEC071679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4800" y="696889"/>
              <a:ext cx="840250" cy="291656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354425 h 120000"/>
                <a:gd name="T4" fmla="*/ 5883501 w 120000"/>
                <a:gd name="T5" fmla="*/ 354425 h 120000"/>
                <a:gd name="T6" fmla="*/ 5883501 w 120000"/>
                <a:gd name="T7" fmla="*/ 708860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0" y="0"/>
                  </a:moveTo>
                  <a:lnTo>
                    <a:pt x="0" y="59999"/>
                  </a:lnTo>
                  <a:lnTo>
                    <a:pt x="120000" y="59999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194C2E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7" name="Shape 801">
              <a:extLst>
                <a:ext uri="{FF2B5EF4-FFF2-40B4-BE49-F238E27FC236}">
                  <a16:creationId xmlns:a16="http://schemas.microsoft.com/office/drawing/2014/main" id="{49D22E28-2F0B-441E-8709-3F3CD0B782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4548" y="696889"/>
              <a:ext cx="840250" cy="291656"/>
            </a:xfrm>
            <a:custGeom>
              <a:avLst/>
              <a:gdLst>
                <a:gd name="T0" fmla="*/ 5883501 w 120000"/>
                <a:gd name="T1" fmla="*/ 0 h 120000"/>
                <a:gd name="T2" fmla="*/ 5883501 w 120000"/>
                <a:gd name="T3" fmla="*/ 354425 h 120000"/>
                <a:gd name="T4" fmla="*/ 0 w 120000"/>
                <a:gd name="T5" fmla="*/ 354425 h 120000"/>
                <a:gd name="T6" fmla="*/ 0 w 120000"/>
                <a:gd name="T7" fmla="*/ 708860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120000" y="0"/>
                  </a:moveTo>
                  <a:lnTo>
                    <a:pt x="120000" y="59999"/>
                  </a:lnTo>
                  <a:lnTo>
                    <a:pt x="0" y="59999"/>
                  </a:lnTo>
                  <a:lnTo>
                    <a:pt x="0" y="120000"/>
                  </a:lnTo>
                </a:path>
              </a:pathLst>
            </a:custGeom>
            <a:noFill/>
            <a:ln w="26425" cap="flat" cmpd="sng">
              <a:solidFill>
                <a:srgbClr val="194C2E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8" name="Shape 802">
              <a:extLst>
                <a:ext uri="{FF2B5EF4-FFF2-40B4-BE49-F238E27FC236}">
                  <a16:creationId xmlns:a16="http://schemas.microsoft.com/office/drawing/2014/main" id="{EA0DA7D7-8EC5-45B4-A984-7D02B2297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8507" y="1682971"/>
              <a:ext cx="208325" cy="1624948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2003800 h 120000"/>
                <a:gd name="T4" fmla="*/ 361661 w 120000"/>
                <a:gd name="T5" fmla="*/ 22003800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205635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9" name="Shape 803">
              <a:extLst>
                <a:ext uri="{FF2B5EF4-FFF2-40B4-BE49-F238E27FC236}">
                  <a16:creationId xmlns:a16="http://schemas.microsoft.com/office/drawing/2014/main" id="{0AF7EAD7-2824-401A-AA24-8935C6DDB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8507" y="1682971"/>
              <a:ext cx="208325" cy="638867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3401259 h 120000"/>
                <a:gd name="T4" fmla="*/ 361661 w 120000"/>
                <a:gd name="T5" fmla="*/ 3401259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205635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50" name="Shape 804">
              <a:extLst>
                <a:ext uri="{FF2B5EF4-FFF2-40B4-BE49-F238E27FC236}">
                  <a16:creationId xmlns:a16="http://schemas.microsoft.com/office/drawing/2014/main" id="{029F96C8-EBFA-4741-B29E-B3165A1DEB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4045" y="696889"/>
              <a:ext cx="2520753" cy="291656"/>
            </a:xfrm>
            <a:custGeom>
              <a:avLst/>
              <a:gdLst>
                <a:gd name="T0" fmla="*/ 52951631 w 120000"/>
                <a:gd name="T1" fmla="*/ 0 h 120000"/>
                <a:gd name="T2" fmla="*/ 52951631 w 120000"/>
                <a:gd name="T3" fmla="*/ 354425 h 120000"/>
                <a:gd name="T4" fmla="*/ 0 w 120000"/>
                <a:gd name="T5" fmla="*/ 354425 h 120000"/>
                <a:gd name="T6" fmla="*/ 0 w 120000"/>
                <a:gd name="T7" fmla="*/ 708860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120000" y="0"/>
                  </a:moveTo>
                  <a:lnTo>
                    <a:pt x="120000" y="59999"/>
                  </a:lnTo>
                  <a:lnTo>
                    <a:pt x="0" y="59999"/>
                  </a:lnTo>
                  <a:lnTo>
                    <a:pt x="0" y="120000"/>
                  </a:lnTo>
                </a:path>
              </a:pathLst>
            </a:custGeom>
            <a:noFill/>
            <a:ln w="26425" cap="flat" cmpd="sng">
              <a:solidFill>
                <a:srgbClr val="194C2E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51" name="Shape 805">
              <a:extLst>
                <a:ext uri="{FF2B5EF4-FFF2-40B4-BE49-F238E27FC236}">
                  <a16:creationId xmlns:a16="http://schemas.microsoft.com/office/drawing/2014/main" id="{F6965897-697A-4D58-B44E-A1489B8D0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800" y="2468"/>
              <a:ext cx="2285997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52" name="Shape 806">
              <a:extLst>
                <a:ext uri="{FF2B5EF4-FFF2-40B4-BE49-F238E27FC236}">
                  <a16:creationId xmlns:a16="http://schemas.microsoft.com/office/drawing/2014/main" id="{3F8BE271-BF0A-4F9C-9E1D-AFC339C46C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2468"/>
              <a:ext cx="2285997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 dirty="0">
                  <a:solidFill>
                    <a:srgbClr val="FFFFFF"/>
                  </a:solidFill>
                  <a:sym typeface="Questrial"/>
                </a:rPr>
                <a:t>Positive Behavior Change                 </a:t>
              </a:r>
              <a:r>
                <a:rPr lang="en-US" altLang="en-US" sz="1000" dirty="0">
                  <a:solidFill>
                    <a:srgbClr val="FFFFFF"/>
                  </a:solidFill>
                  <a:sym typeface="Questrial"/>
                </a:rPr>
                <a:t>Behavior progress &amp; Good fidelity</a:t>
              </a:r>
            </a:p>
          </p:txBody>
        </p:sp>
        <p:sp>
          <p:nvSpPr>
            <p:cNvPr id="163853" name="Shape 807">
              <a:extLst>
                <a:ext uri="{FF2B5EF4-FFF2-40B4-BE49-F238E27FC236}">
                  <a16:creationId xmlns:a16="http://schemas.microsoft.com/office/drawing/2014/main" id="{B79CA750-3C51-4D49-870F-7817E01E7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621" y="98854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54" name="Shape 808">
              <a:extLst>
                <a:ext uri="{FF2B5EF4-FFF2-40B4-BE49-F238E27FC236}">
                  <a16:creationId xmlns:a16="http://schemas.microsoft.com/office/drawing/2014/main" id="{F219C803-48BC-427C-A813-9ABA46DE18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9621" y="98854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Extension</a:t>
              </a:r>
            </a:p>
          </p:txBody>
        </p:sp>
        <p:sp>
          <p:nvSpPr>
            <p:cNvPr id="163855" name="Shape 809">
              <a:extLst>
                <a:ext uri="{FF2B5EF4-FFF2-40B4-BE49-F238E27FC236}">
                  <a16:creationId xmlns:a16="http://schemas.microsoft.com/office/drawing/2014/main" id="{531E3A8D-4F8E-483D-91EB-47C67633C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833" y="1974627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56" name="Shape 810">
              <a:extLst>
                <a:ext uri="{FF2B5EF4-FFF2-40B4-BE49-F238E27FC236}">
                  <a16:creationId xmlns:a16="http://schemas.microsoft.com/office/drawing/2014/main" id="{46CBE9CC-3F29-4315-88B8-7F1CA032D2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6833" y="1974627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New settings</a:t>
              </a:r>
            </a:p>
          </p:txBody>
        </p:sp>
        <p:sp>
          <p:nvSpPr>
            <p:cNvPr id="163857" name="Shape 811">
              <a:extLst>
                <a:ext uri="{FF2B5EF4-FFF2-40B4-BE49-F238E27FC236}">
                  <a16:creationId xmlns:a16="http://schemas.microsoft.com/office/drawing/2014/main" id="{8E0A38F7-3A9A-4280-A9BE-2623F403A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833" y="296070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58" name="Shape 812">
              <a:extLst>
                <a:ext uri="{FF2B5EF4-FFF2-40B4-BE49-F238E27FC236}">
                  <a16:creationId xmlns:a16="http://schemas.microsoft.com/office/drawing/2014/main" id="{86EDCA72-1002-43FD-A45F-F05DEF1213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6833" y="296070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New people</a:t>
              </a:r>
            </a:p>
          </p:txBody>
        </p:sp>
        <p:sp>
          <p:nvSpPr>
            <p:cNvPr id="163859" name="Shape 813">
              <a:extLst>
                <a:ext uri="{FF2B5EF4-FFF2-40B4-BE49-F238E27FC236}">
                  <a16:creationId xmlns:a16="http://schemas.microsoft.com/office/drawing/2014/main" id="{7D37EADB-1AD5-44A4-8802-BB0B71776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0125" y="98854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0" name="Shape 814">
              <a:extLst>
                <a:ext uri="{FF2B5EF4-FFF2-40B4-BE49-F238E27FC236}">
                  <a16:creationId xmlns:a16="http://schemas.microsoft.com/office/drawing/2014/main" id="{6D0CD01B-B848-45B8-9E09-667A7C6C62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0125" y="98854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Shaping</a:t>
              </a:r>
            </a:p>
          </p:txBody>
        </p:sp>
        <p:sp>
          <p:nvSpPr>
            <p:cNvPr id="163861" name="Shape 815">
              <a:extLst>
                <a:ext uri="{FF2B5EF4-FFF2-40B4-BE49-F238E27FC236}">
                  <a16:creationId xmlns:a16="http://schemas.microsoft.com/office/drawing/2014/main" id="{087B2425-2CE1-4755-B28A-AD745D629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0628" y="98854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2" name="Shape 816">
              <a:extLst>
                <a:ext uri="{FF2B5EF4-FFF2-40B4-BE49-F238E27FC236}">
                  <a16:creationId xmlns:a16="http://schemas.microsoft.com/office/drawing/2014/main" id="{CDED912C-E6EF-46D5-94A8-EBCCD42751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0628" y="98854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Fading</a:t>
              </a:r>
            </a:p>
          </p:txBody>
        </p:sp>
        <p:sp>
          <p:nvSpPr>
            <p:cNvPr id="163863" name="Shape 817">
              <a:extLst>
                <a:ext uri="{FF2B5EF4-FFF2-40B4-BE49-F238E27FC236}">
                  <a16:creationId xmlns:a16="http://schemas.microsoft.com/office/drawing/2014/main" id="{78C6C0C9-0610-487E-ACD2-ECC8A5FDA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839" y="1974627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4" name="Shape 818">
              <a:extLst>
                <a:ext uri="{FF2B5EF4-FFF2-40B4-BE49-F238E27FC236}">
                  <a16:creationId xmlns:a16="http://schemas.microsoft.com/office/drawing/2014/main" id="{B3599114-4AEC-4089-976C-8A30A61FFA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7839" y="1974627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Delayed gratification</a:t>
              </a:r>
            </a:p>
          </p:txBody>
        </p:sp>
        <p:sp>
          <p:nvSpPr>
            <p:cNvPr id="163865" name="Shape 819">
              <a:extLst>
                <a:ext uri="{FF2B5EF4-FFF2-40B4-BE49-F238E27FC236}">
                  <a16:creationId xmlns:a16="http://schemas.microsoft.com/office/drawing/2014/main" id="{DE1DB860-64B8-4660-AA99-F890338951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839" y="296070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6" name="Shape 820">
              <a:extLst>
                <a:ext uri="{FF2B5EF4-FFF2-40B4-BE49-F238E27FC236}">
                  <a16:creationId xmlns:a16="http://schemas.microsoft.com/office/drawing/2014/main" id="{87F5BA00-35DB-43F8-B66A-24556B3E1D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7839" y="296070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Intermittent schedule</a:t>
              </a:r>
            </a:p>
          </p:txBody>
        </p:sp>
        <p:sp>
          <p:nvSpPr>
            <p:cNvPr id="163867" name="Shape 821">
              <a:extLst>
                <a:ext uri="{FF2B5EF4-FFF2-40B4-BE49-F238E27FC236}">
                  <a16:creationId xmlns:a16="http://schemas.microsoft.com/office/drawing/2014/main" id="{B3BDC490-5F1E-4F78-BB99-2CAE9A0BF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1130" y="98854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8" name="Shape 822">
              <a:extLst>
                <a:ext uri="{FF2B5EF4-FFF2-40B4-BE49-F238E27FC236}">
                  <a16:creationId xmlns:a16="http://schemas.microsoft.com/office/drawing/2014/main" id="{C2963019-F355-4D57-9CB2-6BA1D356CC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1130" y="98854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Self-Management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>
            <a:extLst>
              <a:ext uri="{FF2B5EF4-FFF2-40B4-BE49-F238E27FC236}">
                <a16:creationId xmlns:a16="http://schemas.microsoft.com/office/drawing/2014/main" id="{C9E83BE6-6E94-4F41-97EC-36027DCE31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2263" y="274638"/>
            <a:ext cx="8548687" cy="1143000"/>
          </a:xfrm>
        </p:spPr>
        <p:txBody>
          <a:bodyPr/>
          <a:lstStyle/>
          <a:p>
            <a:pPr eaLnBrk="1" hangingPunct="1"/>
            <a:r>
              <a:rPr lang="en-US" altLang="en-US" sz="4000" b="1"/>
              <a:t>What do we do with this information?</a:t>
            </a:r>
            <a:endParaRPr lang="en-US" altLang="en-US" sz="4000" b="1">
              <a:ea typeface="ヒラギノ角ゴ ProN W6" charset="-128"/>
            </a:endParaRPr>
          </a:p>
        </p:txBody>
      </p:sp>
      <p:sp>
        <p:nvSpPr>
          <p:cNvPr id="17410" name="AutoShape 2">
            <a:extLst>
              <a:ext uri="{FF2B5EF4-FFF2-40B4-BE49-F238E27FC236}">
                <a16:creationId xmlns:a16="http://schemas.microsoft.com/office/drawing/2014/main" id="{BF116F76-E8A4-4AD7-AB27-55C93927D70D}"/>
              </a:ext>
            </a:extLst>
          </p:cNvPr>
          <p:cNvSpPr>
            <a:spLocks/>
          </p:cNvSpPr>
          <p:nvPr/>
        </p:nvSpPr>
        <p:spPr bwMode="auto">
          <a:xfrm>
            <a:off x="3665538" y="1417638"/>
            <a:ext cx="2039937" cy="2006600"/>
          </a:xfrm>
          <a:prstGeom prst="triangle">
            <a:avLst>
              <a:gd name="adj" fmla="val 50000"/>
            </a:avLst>
          </a:prstGeom>
          <a:noFill/>
          <a:ln w="57150" cmpd="sng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MS PGothic" charset="-128"/>
              </a:rPr>
              <a:t>Simple FBA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C1C8191-4F12-4D67-B48B-548D1BCDB283}"/>
              </a:ext>
            </a:extLst>
          </p:cNvPr>
          <p:cNvSpPr>
            <a:spLocks/>
          </p:cNvSpPr>
          <p:nvPr/>
        </p:nvSpPr>
        <p:spPr bwMode="auto">
          <a:xfrm>
            <a:off x="768350" y="1933575"/>
            <a:ext cx="2589213" cy="1490663"/>
          </a:xfrm>
          <a:prstGeom prst="rect">
            <a:avLst/>
          </a:prstGeom>
          <a:noFill/>
          <a:ln w="57150" cmpd="sng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7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MS PGothic" charset="-128"/>
              </a:rPr>
              <a:t>If the team has confidence in the hypothesis</a:t>
            </a:r>
          </a:p>
        </p:txBody>
      </p:sp>
      <p:sp>
        <p:nvSpPr>
          <p:cNvPr id="17412" name="Oval 4">
            <a:extLst>
              <a:ext uri="{FF2B5EF4-FFF2-40B4-BE49-F238E27FC236}">
                <a16:creationId xmlns:a16="http://schemas.microsoft.com/office/drawing/2014/main" id="{220C7814-9384-4E8B-AE48-0191F5CAAD55}"/>
              </a:ext>
            </a:extLst>
          </p:cNvPr>
          <p:cNvSpPr>
            <a:spLocks/>
          </p:cNvSpPr>
          <p:nvPr/>
        </p:nvSpPr>
        <p:spPr bwMode="auto">
          <a:xfrm>
            <a:off x="549275" y="4094163"/>
            <a:ext cx="2808288" cy="2312987"/>
          </a:xfrm>
          <a:prstGeom prst="ellipse">
            <a:avLst/>
          </a:prstGeom>
          <a:solidFill>
            <a:srgbClr val="008000"/>
          </a:solidFill>
          <a:ln w="12700">
            <a:noFill/>
            <a:round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charset="-128"/>
              </a:rPr>
              <a:t>Develop/</a:t>
            </a:r>
          </a:p>
          <a:p>
            <a:pPr algn="ctr" eaLnBrk="1" hangingPunct="1">
              <a:defRPr/>
            </a:pPr>
            <a:r>
              <a:rPr lang="en-US" altLang="x-none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charset="-128"/>
              </a:rPr>
              <a:t>Implement a Behavior Support Plan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60C4E0A9-7627-44CF-BFED-E8905D50DAC4}"/>
              </a:ext>
            </a:extLst>
          </p:cNvPr>
          <p:cNvSpPr>
            <a:spLocks/>
          </p:cNvSpPr>
          <p:nvPr/>
        </p:nvSpPr>
        <p:spPr bwMode="auto">
          <a:xfrm>
            <a:off x="6062663" y="1725613"/>
            <a:ext cx="2590800" cy="1698625"/>
          </a:xfrm>
          <a:prstGeom prst="rect">
            <a:avLst/>
          </a:prstGeom>
          <a:noFill/>
          <a:ln w="57150" cmpd="sng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7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MS PGothic" charset="-128"/>
              </a:rPr>
              <a:t>If the team does not have confidence in the hypothesis</a:t>
            </a:r>
          </a:p>
        </p:txBody>
      </p:sp>
      <p:sp>
        <p:nvSpPr>
          <p:cNvPr id="17414" name="Oval 6">
            <a:extLst>
              <a:ext uri="{FF2B5EF4-FFF2-40B4-BE49-F238E27FC236}">
                <a16:creationId xmlns:a16="http://schemas.microsoft.com/office/drawing/2014/main" id="{9CFB10E8-A2FB-4465-BD77-DFAB7EB0F0F3}"/>
              </a:ext>
            </a:extLst>
          </p:cNvPr>
          <p:cNvSpPr>
            <a:spLocks/>
          </p:cNvSpPr>
          <p:nvPr/>
        </p:nvSpPr>
        <p:spPr bwMode="auto">
          <a:xfrm>
            <a:off x="5876925" y="4094163"/>
            <a:ext cx="2540000" cy="2312987"/>
          </a:xfrm>
          <a:prstGeom prst="ellipse">
            <a:avLst/>
          </a:prstGeom>
          <a:solidFill>
            <a:srgbClr val="FF0000"/>
          </a:solidFill>
          <a:ln w="12700">
            <a:noFill/>
            <a:round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charset="-128"/>
              </a:rPr>
              <a:t>Gather More Information</a:t>
            </a:r>
          </a:p>
        </p:txBody>
      </p:sp>
      <p:sp>
        <p:nvSpPr>
          <p:cNvPr id="2" name="Down Arrow 1">
            <a:extLst>
              <a:ext uri="{FF2B5EF4-FFF2-40B4-BE49-F238E27FC236}">
                <a16:creationId xmlns:a16="http://schemas.microsoft.com/office/drawing/2014/main" id="{FD308D82-75EC-4519-BD63-30ECEF0D3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50" y="3424238"/>
            <a:ext cx="484188" cy="977900"/>
          </a:xfrm>
          <a:prstGeom prst="downArrow">
            <a:avLst>
              <a:gd name="adj1" fmla="val 100000"/>
              <a:gd name="adj2" fmla="val 49996"/>
            </a:avLst>
          </a:prstGeom>
          <a:solidFill>
            <a:srgbClr val="FFD13F"/>
          </a:solidFill>
          <a:ln w="9525">
            <a:solidFill>
              <a:srgbClr val="8F9F9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2F999935-82B7-4F34-8417-44D711A40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3424238"/>
            <a:ext cx="484188" cy="977900"/>
          </a:xfrm>
          <a:prstGeom prst="downArrow">
            <a:avLst>
              <a:gd name="adj1" fmla="val 100000"/>
              <a:gd name="adj2" fmla="val 49996"/>
            </a:avLst>
          </a:prstGeom>
          <a:solidFill>
            <a:srgbClr val="FFD13F"/>
          </a:solidFill>
          <a:ln w="9525">
            <a:solidFill>
              <a:srgbClr val="8F9F9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30729" name="Slide Number Placeholder 2">
            <a:extLst>
              <a:ext uri="{FF2B5EF4-FFF2-40B4-BE49-F238E27FC236}">
                <a16:creationId xmlns:a16="http://schemas.microsoft.com/office/drawing/2014/main" id="{9081BDB2-2874-473C-8389-E8A6041F5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01AAC8-FA71-45D2-AB28-20DB8D96B3D3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Title 1">
            <a:extLst>
              <a:ext uri="{FF2B5EF4-FFF2-40B4-BE49-F238E27FC236}">
                <a16:creationId xmlns:a16="http://schemas.microsoft.com/office/drawing/2014/main" id="{2FE97F2D-931E-43BF-B3FF-4531F00F4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126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Activity 7: </a:t>
            </a:r>
            <a:br>
              <a:rPr lang="en-US" altLang="en-US" sz="4000" dirty="0"/>
            </a:br>
            <a:r>
              <a:rPr lang="en-US" altLang="en-US" sz="4000" dirty="0"/>
              <a:t>Steps 7 and 8 in your F-BSP Protocol</a:t>
            </a:r>
          </a:p>
        </p:txBody>
      </p:sp>
      <p:pic>
        <p:nvPicPr>
          <p:cNvPr id="155650" name="Picture 3">
            <a:extLst>
              <a:ext uri="{FF2B5EF4-FFF2-40B4-BE49-F238E27FC236}">
                <a16:creationId xmlns:a16="http://schemas.microsoft.com/office/drawing/2014/main" id="{DE7763E8-588C-41B3-A2BB-D4A678579B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71674"/>
            <a:ext cx="9144000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21">
            <a:extLst>
              <a:ext uri="{FF2B5EF4-FFF2-40B4-BE49-F238E27FC236}">
                <a16:creationId xmlns:a16="http://schemas.microsoft.com/office/drawing/2014/main" id="{2D126660-506F-4986-9F01-88B928ED1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514" y="1980578"/>
            <a:ext cx="2300288" cy="785812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" name="Oval 21">
            <a:extLst>
              <a:ext uri="{FF2B5EF4-FFF2-40B4-BE49-F238E27FC236}">
                <a16:creationId xmlns:a16="http://schemas.microsoft.com/office/drawing/2014/main" id="{27812927-2909-415B-92B6-F9E1E8C80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288" y="4886325"/>
            <a:ext cx="2493963" cy="80645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5653" name="Slide Number Placeholder 1">
            <a:extLst>
              <a:ext uri="{FF2B5EF4-FFF2-40B4-BE49-F238E27FC236}">
                <a16:creationId xmlns:a16="http://schemas.microsoft.com/office/drawing/2014/main" id="{5EFF9DDF-9E35-4DA2-A9FE-9680AFA76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0C34A6-B955-4272-A0DA-C0511083DE6C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Shape 864">
            <a:extLst>
              <a:ext uri="{FF2B5EF4-FFF2-40B4-BE49-F238E27FC236}">
                <a16:creationId xmlns:a16="http://schemas.microsoft.com/office/drawing/2014/main" id="{991B9885-1A1F-4080-B351-509BBB5DB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913" y="422275"/>
            <a:ext cx="7467600" cy="1462088"/>
          </a:xfrm>
        </p:spPr>
        <p:txBody>
          <a:bodyPr lIns="91425" tIns="91425" rIns="91425" bIns="91425"/>
          <a:lstStyle/>
          <a:p>
            <a:r>
              <a:rPr lang="en-US" altLang="en-US"/>
              <a:t>How Good Is Your BSP?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865" name="Shape 865">
            <a:extLst>
              <a:ext uri="{FF2B5EF4-FFF2-40B4-BE49-F238E27FC236}">
                <a16:creationId xmlns:a16="http://schemas.microsoft.com/office/drawing/2014/main" id="{EDDE34D5-5510-4C2C-BB9D-CCA7C8407FF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73063" y="1614488"/>
            <a:ext cx="8566150" cy="4851400"/>
          </a:xfrm>
        </p:spPr>
        <p:txBody>
          <a:bodyPr lIns="91425" tIns="91425" rIns="91425" bIns="91425">
            <a:noAutofit/>
          </a:bodyPr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2800" b="1" dirty="0">
                <a:ea typeface="ＭＳ Ｐゴシック" charset="0"/>
              </a:rPr>
              <a:t>TFI (Tiered Fidelity Inventory) Tier III Support Plan Worksheet: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Goals/Strengths Identified by Student &amp;/or Family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FBA Hypothesis Statement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Competing Behavior Pathway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Action steps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Access to Tier I and Tier II supports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Monthly meetings to review outcome and fidelity data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endParaRPr lang="en-US" sz="2400" dirty="0">
              <a:ea typeface="ＭＳ Ｐゴシック" charset="0"/>
            </a:endParaRPr>
          </a:p>
          <a:p>
            <a:pPr marL="88900" indent="0">
              <a:spcBef>
                <a:spcPts val="0"/>
              </a:spcBef>
              <a:buSzPct val="100000"/>
              <a:buNone/>
              <a:defRPr/>
            </a:pPr>
            <a:r>
              <a:rPr lang="en-US" sz="2400" b="1" dirty="0">
                <a:ea typeface="ＭＳ Ｐゴシック" charset="0"/>
              </a:rPr>
              <a:t>Homework Activity: Assess your BSP using the TFI Tier III Support Plan Worksheet</a:t>
            </a:r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DF45A22C-40CD-499C-90C2-65C0159E78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Title 1">
            <a:extLst>
              <a:ext uri="{FF2B5EF4-FFF2-40B4-BE49-F238E27FC236}">
                <a16:creationId xmlns:a16="http://schemas.microsoft.com/office/drawing/2014/main" id="{7144B727-3AD8-4BB9-BD73-100D1EC0F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Next Steps: Continued PD</a:t>
            </a:r>
          </a:p>
        </p:txBody>
      </p:sp>
      <p:sp>
        <p:nvSpPr>
          <p:cNvPr id="147458" name="Vertical Text Placeholder 2">
            <a:extLst>
              <a:ext uri="{FF2B5EF4-FFF2-40B4-BE49-F238E27FC236}">
                <a16:creationId xmlns:a16="http://schemas.microsoft.com/office/drawing/2014/main" id="{77AD2618-9E66-4DD3-BA0E-8ABC9AD3A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41463"/>
            <a:ext cx="8229600" cy="4943475"/>
          </a:xfrm>
        </p:spPr>
        <p:txBody>
          <a:bodyPr anchor="b"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/>
          </a:p>
          <a:p>
            <a:pPr marL="0" indent="0" eaLnBrk="1" hangingPunct="1">
              <a:lnSpc>
                <a:spcPct val="90000"/>
              </a:lnSpc>
            </a:pPr>
            <a:endParaRPr lang="en-US" altLang="en-US" sz="3500"/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3500"/>
              <a:t>Think about coaching needs back at school 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500"/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3500"/>
              <a:t>Arrange for </a:t>
            </a:r>
            <a:r>
              <a:rPr lang="en-US" altLang="en-US" sz="3500" i="1"/>
              <a:t>at least </a:t>
            </a:r>
            <a:r>
              <a:rPr lang="en-US" altLang="en-US" sz="3500"/>
              <a:t>one on-site coaching visit with one of us and your team at school during an actual FBA/BSP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z="350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/>
          </a:p>
          <a:p>
            <a:pPr marL="0" indent="0" algn="ctr" eaLnBrk="1" hangingPunct="1">
              <a:lnSpc>
                <a:spcPct val="90000"/>
              </a:lnSpc>
            </a:pPr>
            <a:endParaRPr lang="en-US" altLang="en-US" sz="3000" b="1"/>
          </a:p>
          <a:p>
            <a:pPr marL="0" indent="0" eaLnBrk="1" hangingPunct="1">
              <a:lnSpc>
                <a:spcPct val="90000"/>
              </a:lnSpc>
            </a:pPr>
            <a:endParaRPr lang="en-US" altLang="en-US" sz="3000"/>
          </a:p>
        </p:txBody>
      </p:sp>
      <p:sp>
        <p:nvSpPr>
          <p:cNvPr id="169987" name="Slide Number Placeholder 1">
            <a:extLst>
              <a:ext uri="{FF2B5EF4-FFF2-40B4-BE49-F238E27FC236}">
                <a16:creationId xmlns:a16="http://schemas.microsoft.com/office/drawing/2014/main" id="{149652A0-A389-43F4-AD8E-6314965D9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251D17D-D981-4D8B-8E86-FEEBBC383981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62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4F38C48-4C82-4471-AF5D-11EE558C3E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1273175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US" altLang="en-US" sz="3600"/>
            </a:br>
            <a:r>
              <a:rPr lang="en-US" altLang="en-US" sz="4300"/>
              <a:t>Questions?</a:t>
            </a:r>
            <a:br>
              <a:rPr lang="en-US" altLang="en-US" sz="4300"/>
            </a:br>
            <a:br>
              <a:rPr lang="en-US" altLang="en-US" sz="3600"/>
            </a:br>
            <a:br>
              <a:rPr lang="en-US" altLang="en-US" sz="3600"/>
            </a:br>
            <a:r>
              <a:rPr lang="en-US" altLang="en-US" sz="3600"/>
              <a:t>THANK YOU! 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96FAE1E-65BB-498A-B6B0-803DD9172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649538"/>
            <a:ext cx="6400800" cy="1025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altLang="en-US" sz="3000">
              <a:solidFill>
                <a:srgbClr val="8D8D8F"/>
              </a:solidFill>
              <a:hlinkClick r:id="rId3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000">
                <a:solidFill>
                  <a:srgbClr val="8D8D8F"/>
                </a:solidFill>
                <a:hlinkClick r:id="rId3"/>
              </a:rPr>
              <a:t>www.pbisvermont.org</a:t>
            </a:r>
            <a:endParaRPr lang="en-US" altLang="en-US" sz="3000">
              <a:solidFill>
                <a:srgbClr val="8D8D8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3000">
              <a:solidFill>
                <a:srgbClr val="8D8D8F"/>
              </a:solidFill>
            </a:endParaRPr>
          </a:p>
        </p:txBody>
      </p:sp>
      <p:pic>
        <p:nvPicPr>
          <p:cNvPr id="172035" name="Picture 7">
            <a:extLst>
              <a:ext uri="{FF2B5EF4-FFF2-40B4-BE49-F238E27FC236}">
                <a16:creationId xmlns:a16="http://schemas.microsoft.com/office/drawing/2014/main" id="{3014F446-4E88-464C-BC9E-06F788466C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225" y="4000500"/>
            <a:ext cx="2798763" cy="245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6" name="Slide Number Placeholder 1">
            <a:extLst>
              <a:ext uri="{FF2B5EF4-FFF2-40B4-BE49-F238E27FC236}">
                <a16:creationId xmlns:a16="http://schemas.microsoft.com/office/drawing/2014/main" id="{A12D4B23-A82D-4772-8AE1-FA3FF264F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90760C-9385-4A7C-931E-C5FDAA88C6DA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63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4">
            <a:extLst>
              <a:ext uri="{FF2B5EF4-FFF2-40B4-BE49-F238E27FC236}">
                <a16:creationId xmlns:a16="http://schemas.microsoft.com/office/drawing/2014/main" id="{D5957CB9-D55C-4865-8BA2-A5C6778EE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395946-3A9C-4D02-AEEC-6C3C1A50A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z="3600" b="1" dirty="0"/>
              <a:t>Two Goals: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dirty="0"/>
              <a:t>		1.  Reduce Challenging/Interfering Behaviors</a:t>
            </a:r>
          </a:p>
          <a:p>
            <a:pPr marL="1371600" lvl="3" indent="0" eaLnBrk="1" hangingPunct="1">
              <a:buNone/>
            </a:pPr>
            <a:r>
              <a:rPr lang="en-US" altLang="en-US" sz="2400" dirty="0"/>
              <a:t>--Make them irrelevant, inefficient, and ineffective</a:t>
            </a:r>
          </a:p>
          <a:p>
            <a:pPr marL="1371600" lvl="3" indent="0" eaLnBrk="1" hangingPunct="1">
              <a:buNone/>
            </a:pPr>
            <a:r>
              <a:rPr lang="en-US" altLang="en-US" sz="2400" dirty="0"/>
              <a:t>--Avoid invalidating (recognize that they are occurring because they are “working” for the student)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dirty="0"/>
              <a:t>		</a:t>
            </a:r>
            <a:r>
              <a:rPr lang="en-US" altLang="en-US" b="1" dirty="0"/>
              <a:t>2.	Increase Appropriate Behaviors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dirty="0"/>
              <a:t>				</a:t>
            </a:r>
            <a:r>
              <a:rPr lang="en-US" altLang="en-US" sz="2400" b="1" dirty="0"/>
              <a:t>--</a:t>
            </a:r>
            <a:r>
              <a:rPr lang="en-US" altLang="en-US" sz="2400" dirty="0"/>
              <a:t>Teach them, make them easy to engage in, and  				reinforce them</a:t>
            </a:r>
            <a:endParaRPr lang="en-US" altLang="en-US" b="1" dirty="0"/>
          </a:p>
        </p:txBody>
      </p:sp>
      <p:sp>
        <p:nvSpPr>
          <p:cNvPr id="32771" name="Slide Number Placeholder 1">
            <a:extLst>
              <a:ext uri="{FF2B5EF4-FFF2-40B4-BE49-F238E27FC236}">
                <a16:creationId xmlns:a16="http://schemas.microsoft.com/office/drawing/2014/main" id="{36E586C8-8436-4A15-A8EF-492BFC228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4B5243-425F-486A-BDB7-A81EC2B3B7EF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4C5AE5D3-68A1-4A62-8537-17AF462FA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pPr eaLnBrk="1" hangingPunct="1"/>
            <a:r>
              <a:rPr lang="en-US" altLang="en-US" b="1" i="1">
                <a:solidFill>
                  <a:srgbClr val="FF0000"/>
                </a:solidFill>
              </a:rPr>
              <a:t>Competing</a:t>
            </a:r>
            <a:r>
              <a:rPr lang="en-US" altLang="en-US" b="1"/>
              <a:t> Behavior Pathway</a:t>
            </a:r>
          </a:p>
        </p:txBody>
      </p:sp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6C475984-F1AE-4136-8303-0C958F005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0" y="16002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Desi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C7161A-2FD9-4DDF-84C2-43A45A87C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" y="1600200"/>
            <a:ext cx="3175000" cy="495300"/>
          </a:xfrm>
          <a:prstGeom prst="rect">
            <a:avLst/>
          </a:prstGeom>
          <a:solidFill>
            <a:srgbClr val="BFBFBF"/>
          </a:solidFill>
          <a:ln w="9525">
            <a:solidFill>
              <a:srgbClr val="8F9F9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ea typeface="+mn-ea"/>
              </a:rPr>
              <a:t>Routine: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60152E-CFF7-4191-861A-E88692B29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900" y="1600200"/>
            <a:ext cx="1854200" cy="119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Desired Behavior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F485F7-9D81-4B45-9357-57C27B0C5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700" y="1600200"/>
            <a:ext cx="2451100" cy="119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Consequence/Function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5A9F15-28A5-41F4-B078-0E130D1C4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" y="3200400"/>
            <a:ext cx="1854200" cy="1193800"/>
          </a:xfrm>
          <a:prstGeom prst="rect">
            <a:avLst/>
          </a:prstGeom>
          <a:solidFill>
            <a:srgbClr val="D07676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Setting Event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B16A5C-4EBE-45A7-B330-10C4DBEFE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3300" y="3200400"/>
            <a:ext cx="1854200" cy="1193800"/>
          </a:xfrm>
          <a:prstGeom prst="rect">
            <a:avLst/>
          </a:prstGeom>
          <a:solidFill>
            <a:srgbClr val="BB8D24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Antecedent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421358E-8ED3-4250-BDEF-078472E33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900" y="3200400"/>
            <a:ext cx="1854200" cy="1193800"/>
          </a:xfrm>
          <a:prstGeom prst="rect">
            <a:avLst/>
          </a:prstGeom>
          <a:solidFill>
            <a:srgbClr val="005500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FFFFFF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Interfering Behavior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EDDCB2-0D38-4244-A4F3-05503A197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700" y="3200400"/>
            <a:ext cx="2451100" cy="1193800"/>
          </a:xfrm>
          <a:prstGeom prst="rect">
            <a:avLst/>
          </a:prstGeom>
          <a:solidFill>
            <a:srgbClr val="800000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Consequence/Function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BD0A50-5295-421E-A50C-386B9EED4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9900" y="4800600"/>
            <a:ext cx="2438400" cy="119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Alternative Behavior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6AE7B01-F60B-4BDE-AEE6-19142A5F8F1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41500" y="37846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5FB3761-3C88-404D-AB3E-31DE1CED08E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37000" y="37846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5ECC19F-0B33-4FBE-853A-678F287528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32500" y="37973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A65B513-E06A-4684-9525-BAC31641CFF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32500" y="21971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9B6D0B6-B323-4C1A-9C36-D92AB8EE29E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594100" y="2400300"/>
            <a:ext cx="1193800" cy="952500"/>
          </a:xfrm>
          <a:prstGeom prst="straightConnector1">
            <a:avLst/>
          </a:prstGeom>
          <a:noFill/>
          <a:ln w="38100">
            <a:solidFill>
              <a:srgbClr val="D2533C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776B7C7-EE95-46C5-BD5A-8E5B72791352}"/>
              </a:ext>
            </a:extLst>
          </p:cNvPr>
          <p:cNvCxnSpPr>
            <a:cxnSpLocks noChangeShapeType="1"/>
            <a:endCxn id="14" idx="1"/>
          </p:cNvCxnSpPr>
          <p:nvPr/>
        </p:nvCxnSpPr>
        <p:spPr bwMode="auto">
          <a:xfrm>
            <a:off x="3594100" y="4191000"/>
            <a:ext cx="685800" cy="1206500"/>
          </a:xfrm>
          <a:prstGeom prst="straightConnector1">
            <a:avLst/>
          </a:prstGeom>
          <a:noFill/>
          <a:ln w="38100">
            <a:solidFill>
              <a:srgbClr val="D2533C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E2AE6F7-21F7-4D5D-89E2-EE963D3B51B0}"/>
              </a:ext>
            </a:extLst>
          </p:cNvPr>
          <p:cNvCxnSpPr>
            <a:cxnSpLocks noChangeShapeType="1"/>
            <a:stCxn id="14" idx="3"/>
          </p:cNvCxnSpPr>
          <p:nvPr/>
        </p:nvCxnSpPr>
        <p:spPr bwMode="auto">
          <a:xfrm flipV="1">
            <a:off x="6718300" y="4191000"/>
            <a:ext cx="1092200" cy="1206500"/>
          </a:xfrm>
          <a:prstGeom prst="straightConnector1">
            <a:avLst/>
          </a:prstGeom>
          <a:noFill/>
          <a:ln w="38100">
            <a:solidFill>
              <a:srgbClr val="D2533C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4" name="Slide Number Placeholder 1">
            <a:extLst>
              <a:ext uri="{FF2B5EF4-FFF2-40B4-BE49-F238E27FC236}">
                <a16:creationId xmlns:a16="http://schemas.microsoft.com/office/drawing/2014/main" id="{D28D5031-8A55-4EAA-99C1-B641DCD15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CE70D1-DE10-49AF-9AAB-C3F54EF95A8B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>
            <a:extLst>
              <a:ext uri="{FF2B5EF4-FFF2-40B4-BE49-F238E27FC236}">
                <a16:creationId xmlns:a16="http://schemas.microsoft.com/office/drawing/2014/main" id="{6D1DB8C2-70AC-406B-BE2D-12500B1DB5D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76200"/>
            <a:ext cx="8686800" cy="533400"/>
          </a:xfrm>
          <a:extLst>
            <a:ext uri="{909E8E84-426E-40dd-AFC4-6F175D3DCCD1}"/>
          </a:extLst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900" b="1"/>
              <a:t>Why the </a:t>
            </a:r>
            <a:r>
              <a:rPr lang="en-US" altLang="en-US" sz="2900" b="1">
                <a:solidFill>
                  <a:srgbClr val="005500"/>
                </a:solidFill>
              </a:rPr>
              <a:t>Alternative Behavior</a:t>
            </a:r>
            <a:r>
              <a:rPr lang="en-US" altLang="en-US" sz="2900" b="1"/>
              <a:t>?</a:t>
            </a:r>
            <a:r>
              <a:rPr lang="en-US" altLang="en-US" sz="2200" b="1"/>
              <a:t> </a:t>
            </a:r>
            <a:endParaRPr lang="en-US" altLang="en-US" sz="3600" b="1"/>
          </a:p>
        </p:txBody>
      </p:sp>
      <p:sp>
        <p:nvSpPr>
          <p:cNvPr id="36866" name="Text Box 3">
            <a:extLst>
              <a:ext uri="{FF2B5EF4-FFF2-40B4-BE49-F238E27FC236}">
                <a16:creationId xmlns:a16="http://schemas.microsoft.com/office/drawing/2014/main" id="{83F38A70-AE49-4BDE-B831-325BB2E0A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763" y="2057400"/>
            <a:ext cx="1874837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Success, teacher acknowledgment</a:t>
            </a:r>
            <a:r>
              <a:rPr lang="en-US" altLang="en-US" sz="20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6867" name="Text Box 4">
            <a:extLst>
              <a:ext uri="{FF2B5EF4-FFF2-40B4-BE49-F238E27FC236}">
                <a16:creationId xmlns:a16="http://schemas.microsoft.com/office/drawing/2014/main" id="{B88516C3-6644-42B3-B4AB-2079C8C12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763" y="3352800"/>
            <a:ext cx="1874837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Sent to hall to ‘</a:t>
            </a:r>
            <a:r>
              <a:rPr lang="en-US" altLang="ja-JP" sz="2000">
                <a:solidFill>
                  <a:srgbClr val="000000"/>
                </a:solidFill>
              </a:rPr>
              <a:t>calm down’ </a:t>
            </a:r>
            <a:r>
              <a:rPr lang="en-US" altLang="ja-JP" sz="2000" b="1">
                <a:solidFill>
                  <a:srgbClr val="000000"/>
                </a:solidFill>
              </a:rPr>
              <a:t>Function:</a:t>
            </a:r>
            <a:r>
              <a:rPr lang="en-US" altLang="ja-JP" sz="2000">
                <a:solidFill>
                  <a:srgbClr val="000000"/>
                </a:solidFill>
              </a:rPr>
              <a:t> escape task</a:t>
            </a:r>
            <a:endParaRPr lang="en-US" altLang="en-US" sz="2000">
              <a:solidFill>
                <a:srgbClr val="000000"/>
              </a:solidFill>
            </a:endParaRPr>
          </a:p>
        </p:txBody>
      </p:sp>
      <p:sp>
        <p:nvSpPr>
          <p:cNvPr id="36868" name="Text Box 5">
            <a:extLst>
              <a:ext uri="{FF2B5EF4-FFF2-40B4-BE49-F238E27FC236}">
                <a16:creationId xmlns:a16="http://schemas.microsoft.com/office/drawing/2014/main" id="{332ECDAE-36B5-4E0C-B123-DE97E25DA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0918" y="2133600"/>
            <a:ext cx="1600200" cy="1036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AE0101"/>
                </a:solidFill>
              </a:rPr>
              <a:t>Complete math assignment</a:t>
            </a:r>
            <a:endParaRPr lang="en-US" altLang="en-US" sz="2000">
              <a:solidFill>
                <a:srgbClr val="AE0101"/>
              </a:solidFill>
            </a:endParaRPr>
          </a:p>
        </p:txBody>
      </p:sp>
      <p:sp>
        <p:nvSpPr>
          <p:cNvPr id="36869" name="Text Box 6">
            <a:extLst>
              <a:ext uri="{FF2B5EF4-FFF2-40B4-BE49-F238E27FC236}">
                <a16:creationId xmlns:a16="http://schemas.microsoft.com/office/drawing/2014/main" id="{DEF66781-E7BB-43C7-9DBF-980DA412D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0" y="3352800"/>
            <a:ext cx="135255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Crying, pushing papers off desk</a:t>
            </a:r>
          </a:p>
        </p:txBody>
      </p:sp>
      <p:sp>
        <p:nvSpPr>
          <p:cNvPr id="36870" name="Text Box 7">
            <a:extLst>
              <a:ext uri="{FF2B5EF4-FFF2-40B4-BE49-F238E27FC236}">
                <a16:creationId xmlns:a16="http://schemas.microsoft.com/office/drawing/2014/main" id="{C111F499-0FDD-4D1C-9395-65E1914A5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800600"/>
            <a:ext cx="165735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5500"/>
                </a:solidFill>
              </a:rPr>
              <a:t>Raise hand &amp; ask for break</a:t>
            </a:r>
            <a:r>
              <a:rPr lang="en-US" altLang="en-US" sz="2400" b="1">
                <a:solidFill>
                  <a:srgbClr val="005500"/>
                </a:solidFill>
              </a:rPr>
              <a:t> </a:t>
            </a:r>
            <a:endParaRPr lang="en-US" altLang="en-US" sz="2400">
              <a:solidFill>
                <a:srgbClr val="005500"/>
              </a:solidFill>
            </a:endParaRPr>
          </a:p>
        </p:txBody>
      </p:sp>
      <p:sp>
        <p:nvSpPr>
          <p:cNvPr id="36871" name="Text Box 8">
            <a:extLst>
              <a:ext uri="{FF2B5EF4-FFF2-40B4-BE49-F238E27FC236}">
                <a16:creationId xmlns:a16="http://schemas.microsoft.com/office/drawing/2014/main" id="{71E957EB-B096-4F2F-B599-F8412000D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352800"/>
            <a:ext cx="15240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Given double-digit addition problems</a:t>
            </a:r>
          </a:p>
        </p:txBody>
      </p:sp>
      <p:sp>
        <p:nvSpPr>
          <p:cNvPr id="36872" name="Text Box 18">
            <a:extLst>
              <a:ext uri="{FF2B5EF4-FFF2-40B4-BE49-F238E27FC236}">
                <a16:creationId xmlns:a16="http://schemas.microsoft.com/office/drawing/2014/main" id="{35BDB6A1-A3F8-4944-AA11-E29ADBE96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3" y="1027113"/>
            <a:ext cx="3276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Routine: Math Class</a:t>
            </a:r>
          </a:p>
        </p:txBody>
      </p:sp>
      <p:sp>
        <p:nvSpPr>
          <p:cNvPr id="36873" name="Line 12">
            <a:extLst>
              <a:ext uri="{FF2B5EF4-FFF2-40B4-BE49-F238E27FC236}">
                <a16:creationId xmlns:a16="http://schemas.microsoft.com/office/drawing/2014/main" id="{FE26B8DB-A0C1-4610-96DB-336E79E762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8862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Line 13">
            <a:extLst>
              <a:ext uri="{FF2B5EF4-FFF2-40B4-BE49-F238E27FC236}">
                <a16:creationId xmlns:a16="http://schemas.microsoft.com/office/drawing/2014/main" id="{018E45D3-C97E-44CF-BB2B-D6D92F2CB7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88620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Line 14">
            <a:extLst>
              <a:ext uri="{FF2B5EF4-FFF2-40B4-BE49-F238E27FC236}">
                <a16:creationId xmlns:a16="http://schemas.microsoft.com/office/drawing/2014/main" id="{A041863F-F173-45F7-A564-ED3D261F1E9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514600"/>
            <a:ext cx="38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Line 15">
            <a:extLst>
              <a:ext uri="{FF2B5EF4-FFF2-40B4-BE49-F238E27FC236}">
                <a16:creationId xmlns:a16="http://schemas.microsoft.com/office/drawing/2014/main" id="{79A30BF0-6373-49FC-AE0A-68CFDA8FE6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4724400"/>
            <a:ext cx="38100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Line 16">
            <a:extLst>
              <a:ext uri="{FF2B5EF4-FFF2-40B4-BE49-F238E27FC236}">
                <a16:creationId xmlns:a16="http://schemas.microsoft.com/office/drawing/2014/main" id="{2B0C73B0-9120-4CF0-BA1C-BB1B030595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648200"/>
            <a:ext cx="83820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8" name="Line 17">
            <a:extLst>
              <a:ext uri="{FF2B5EF4-FFF2-40B4-BE49-F238E27FC236}">
                <a16:creationId xmlns:a16="http://schemas.microsoft.com/office/drawing/2014/main" id="{C7F0AD4A-6A82-4239-AB69-1E34869CEE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2667000"/>
            <a:ext cx="99060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9" name="Text Box 19">
            <a:extLst>
              <a:ext uri="{FF2B5EF4-FFF2-40B4-BE49-F238E27FC236}">
                <a16:creationId xmlns:a16="http://schemas.microsoft.com/office/drawing/2014/main" id="{F1055559-9616-41ED-8DD3-1EA8566D5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Why not go straight to the </a:t>
            </a:r>
            <a:r>
              <a:rPr lang="en-US" altLang="en-US" sz="1800">
                <a:solidFill>
                  <a:srgbClr val="AE0101"/>
                </a:solidFill>
                <a:latin typeface="Arial" panose="020B0604020202020204" pitchFamily="34" charset="0"/>
              </a:rPr>
              <a:t>Desired Behavior</a:t>
            </a: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61460" name="AutoShape 20">
            <a:extLst>
              <a:ext uri="{FF2B5EF4-FFF2-40B4-BE49-F238E27FC236}">
                <a16:creationId xmlns:a16="http://schemas.microsoft.com/office/drawing/2014/main" id="{299110E2-CF7E-421E-84D6-87D951AFC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600200"/>
            <a:ext cx="1371600" cy="990600"/>
          </a:xfrm>
          <a:prstGeom prst="wedgeRoundRectCallout">
            <a:avLst>
              <a:gd name="adj1" fmla="val 6829"/>
              <a:gd name="adj2" fmla="val 121472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1. This is what we</a:t>
            </a:r>
            <a:r>
              <a:rPr lang="ja-JP" altLang="en-US" sz="1400">
                <a:solidFill>
                  <a:srgbClr val="000000"/>
                </a:solidFill>
                <a:latin typeface="Arial" panose="020B0604020202020204" pitchFamily="34" charset="0"/>
              </a:rPr>
              <a:t>’</a:t>
            </a:r>
            <a:r>
              <a:rPr lang="en-US" altLang="ja-JP" sz="1400">
                <a:solidFill>
                  <a:srgbClr val="000000"/>
                </a:solidFill>
                <a:latin typeface="Arial" panose="020B0604020202020204" pitchFamily="34" charset="0"/>
              </a:rPr>
              <a:t>re asking the student to do.</a:t>
            </a: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461" name="AutoShape 21">
            <a:extLst>
              <a:ext uri="{FF2B5EF4-FFF2-40B4-BE49-F238E27FC236}">
                <a16:creationId xmlns:a16="http://schemas.microsoft.com/office/drawing/2014/main" id="{B7634AF6-6BC0-47A1-BD06-730D80D7A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094288"/>
            <a:ext cx="1524000" cy="990600"/>
          </a:xfrm>
          <a:prstGeom prst="wedgeRoundRectCallout">
            <a:avLst>
              <a:gd name="adj1" fmla="val -44583"/>
              <a:gd name="adj2" fmla="val -103125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2. This is what the student is currently obtaining.</a:t>
            </a:r>
          </a:p>
        </p:txBody>
      </p:sp>
      <p:sp>
        <p:nvSpPr>
          <p:cNvPr id="61462" name="AutoShape 22">
            <a:extLst>
              <a:ext uri="{FF2B5EF4-FFF2-40B4-BE49-F238E27FC236}">
                <a16:creationId xmlns:a16="http://schemas.microsoft.com/office/drawing/2014/main" id="{271448DF-38E8-4244-8D9B-57AEEDEE2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57200"/>
            <a:ext cx="1600200" cy="990600"/>
          </a:xfrm>
          <a:prstGeom prst="wedgeRoundRectCallout">
            <a:avLst>
              <a:gd name="adj1" fmla="val -51389"/>
              <a:gd name="adj2" fmla="val 111218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3. Look how different this is from what</a:t>
            </a:r>
            <a:r>
              <a:rPr lang="ja-JP" altLang="en-US" sz="1400">
                <a:solidFill>
                  <a:srgbClr val="000000"/>
                </a:solidFill>
                <a:latin typeface="Arial" panose="020B0604020202020204" pitchFamily="34" charset="0"/>
              </a:rPr>
              <a:t>’</a:t>
            </a:r>
            <a:r>
              <a:rPr lang="en-US" altLang="ja-JP" sz="1400">
                <a:solidFill>
                  <a:srgbClr val="000000"/>
                </a:solidFill>
                <a:latin typeface="Arial" panose="020B0604020202020204" pitchFamily="34" charset="0"/>
              </a:rPr>
              <a:t>s happening now</a:t>
            </a: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463" name="AutoShape 23">
            <a:extLst>
              <a:ext uri="{FF2B5EF4-FFF2-40B4-BE49-F238E27FC236}">
                <a16:creationId xmlns:a16="http://schemas.microsoft.com/office/drawing/2014/main" id="{9935A25D-6AA2-42B3-95E1-18E06D463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838200"/>
            <a:ext cx="2286000" cy="990600"/>
          </a:xfrm>
          <a:prstGeom prst="wedgeRoundRectCallout">
            <a:avLst>
              <a:gd name="adj1" fmla="val -41458"/>
              <a:gd name="adj2" fmla="val 83972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4. The student is going to need to gain numeracy skills before being able to do this like peers</a:t>
            </a:r>
          </a:p>
        </p:txBody>
      </p:sp>
      <p:sp>
        <p:nvSpPr>
          <p:cNvPr id="61464" name="AutoShape 24">
            <a:extLst>
              <a:ext uri="{FF2B5EF4-FFF2-40B4-BE49-F238E27FC236}">
                <a16:creationId xmlns:a16="http://schemas.microsoft.com/office/drawing/2014/main" id="{6A2F270B-D376-4414-AF67-0792F7295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181600"/>
            <a:ext cx="1676400" cy="990600"/>
          </a:xfrm>
          <a:prstGeom prst="wedgeRoundRectCallout">
            <a:avLst>
              <a:gd name="adj1" fmla="val 71306"/>
              <a:gd name="adj2" fmla="val -50319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5. So… in the meantime we use the Alternative behavior</a:t>
            </a:r>
          </a:p>
        </p:txBody>
      </p:sp>
      <p:sp>
        <p:nvSpPr>
          <p:cNvPr id="61465" name="AutoShape 25">
            <a:extLst>
              <a:ext uri="{FF2B5EF4-FFF2-40B4-BE49-F238E27FC236}">
                <a16:creationId xmlns:a16="http://schemas.microsoft.com/office/drawing/2014/main" id="{466EF74E-EB37-432E-BE87-EA9F0D53C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657600"/>
            <a:ext cx="457200" cy="4572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86" name="Oval 26">
            <a:extLst>
              <a:ext uri="{FF2B5EF4-FFF2-40B4-BE49-F238E27FC236}">
                <a16:creationId xmlns:a16="http://schemas.microsoft.com/office/drawing/2014/main" id="{09F32C7C-B20E-4B55-8BC5-247CCE70C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343400"/>
            <a:ext cx="1752600" cy="3048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6887" name="Text Box 8">
            <a:extLst>
              <a:ext uri="{FF2B5EF4-FFF2-40B4-BE49-F238E27FC236}">
                <a16:creationId xmlns:a16="http://schemas.microsoft.com/office/drawing/2014/main" id="{447DCD82-F96A-420A-ABB9-138110F49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463" y="3333750"/>
            <a:ext cx="15240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Poor grades in math class</a:t>
            </a:r>
          </a:p>
        </p:txBody>
      </p:sp>
      <p:sp>
        <p:nvSpPr>
          <p:cNvPr id="36888" name="Line 12">
            <a:extLst>
              <a:ext uri="{FF2B5EF4-FFF2-40B4-BE49-F238E27FC236}">
                <a16:creationId xmlns:a16="http://schemas.microsoft.com/office/drawing/2014/main" id="{788B1F2B-A911-4CC1-9C13-AD259E575C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8862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9" name="Slide Number Placeholder 1">
            <a:extLst>
              <a:ext uri="{FF2B5EF4-FFF2-40B4-BE49-F238E27FC236}">
                <a16:creationId xmlns:a16="http://schemas.microsoft.com/office/drawing/2014/main" id="{BA79457A-D323-4353-A677-0C6B90E99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904ACC-4D5F-4B76-8794-68907981BE6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0" grpId="0" animBg="1"/>
      <p:bldP spid="61461" grpId="0" animBg="1"/>
      <p:bldP spid="61462" grpId="0" animBg="1"/>
      <p:bldP spid="61463" grpId="0" animBg="1"/>
      <p:bldP spid="6146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22870</TotalTime>
  <Words>3086</Words>
  <Application>Microsoft Office PowerPoint</Application>
  <PresentationFormat>On-screen Show (4:3)</PresentationFormat>
  <Paragraphs>654</Paragraphs>
  <Slides>63</Slides>
  <Notes>63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9" baseType="lpstr">
      <vt:lpstr>Arial</vt:lpstr>
      <vt:lpstr>Calibri</vt:lpstr>
      <vt:lpstr>Georgia</vt:lpstr>
      <vt:lpstr>Times New Roman</vt:lpstr>
      <vt:lpstr>Office Theme</vt:lpstr>
      <vt:lpstr>Visio</vt:lpstr>
      <vt:lpstr>  Basic FBA to BSP</vt:lpstr>
      <vt:lpstr>Welcome back!</vt:lpstr>
      <vt:lpstr>Learning Objectives</vt:lpstr>
      <vt:lpstr>Activity 1: Homework Review</vt:lpstr>
      <vt:lpstr>Group Share:  Tell us about your student! </vt:lpstr>
      <vt:lpstr>What do we do with this information?</vt:lpstr>
      <vt:lpstr>Behavior Support Plan (BSP)</vt:lpstr>
      <vt:lpstr>Competing Behavior Pathway</vt:lpstr>
      <vt:lpstr>Why the Alternative Behavior? </vt:lpstr>
      <vt:lpstr>Competing Behavior Pathway Integrating Restorative Questions</vt:lpstr>
      <vt:lpstr>PowerPoint Presentation</vt:lpstr>
      <vt:lpstr>PowerPoint Presentation</vt:lpstr>
      <vt:lpstr>Essential Characteristics  of Alternative Behaviors</vt:lpstr>
      <vt:lpstr>Which of the following are  appropriate alternative behaviors?</vt:lpstr>
      <vt:lpstr>Activity 2</vt:lpstr>
      <vt:lpstr>PowerPoint Presentation</vt:lpstr>
      <vt:lpstr>Behavior Support Plan (BSP)</vt:lpstr>
      <vt:lpstr>Setting Event Strategies</vt:lpstr>
      <vt:lpstr>Behavior Support Plan (BSP)</vt:lpstr>
      <vt:lpstr>Antecedent Strategies</vt:lpstr>
      <vt:lpstr>Prompting</vt:lpstr>
      <vt:lpstr>Identifying Antecedent Strategies</vt:lpstr>
      <vt:lpstr>PowerPoint Presentation</vt:lpstr>
      <vt:lpstr>Activities 3 &amp; 4</vt:lpstr>
      <vt:lpstr>Behavior Support Plan (BSP)</vt:lpstr>
      <vt:lpstr>Teaching Alternative Behavior</vt:lpstr>
      <vt:lpstr>Teaching Alternative Behavior, con’t.</vt:lpstr>
      <vt:lpstr>More on Behavioral Skills Training (BST)</vt:lpstr>
      <vt:lpstr>Some Common Skills to Teach</vt:lpstr>
      <vt:lpstr>Activity 5</vt:lpstr>
      <vt:lpstr>Behavior Support Plan (BSP)</vt:lpstr>
      <vt:lpstr>Consequence Strategies</vt:lpstr>
      <vt:lpstr>Only Two Basic Functions</vt:lpstr>
      <vt:lpstr>Consequences:  Reinforcing the Alternative Behavior</vt:lpstr>
      <vt:lpstr>Considerations  for Reinforcing Alternative Behavior</vt:lpstr>
      <vt:lpstr>Identifying Consequence Strategies:  Reinforcing Alternative/Desired Behavior</vt:lpstr>
      <vt:lpstr>Consequences:  Responding to Challenging Behavior </vt:lpstr>
      <vt:lpstr>Responding to Problem Behavior: Redirection</vt:lpstr>
      <vt:lpstr>Responding to Challenging Behavior: Extinction</vt:lpstr>
      <vt:lpstr>Responding to Challenging Behavior: Extinction</vt:lpstr>
      <vt:lpstr>Responding to Challenging Situations: Discouraging challenging behavior </vt:lpstr>
      <vt:lpstr>PowerPoint Presentation</vt:lpstr>
      <vt:lpstr>Activity 6</vt:lpstr>
      <vt:lpstr>PowerPoint Presentation</vt:lpstr>
      <vt:lpstr>How about some examples?</vt:lpstr>
      <vt:lpstr>Critical Components of  Behavior Support Plans</vt:lpstr>
      <vt:lpstr>Creating the Implementation Plan</vt:lpstr>
      <vt:lpstr>Planning Steps in your F-BSP Protocol</vt:lpstr>
      <vt:lpstr>Developing Goals, revisited</vt:lpstr>
      <vt:lpstr>Use Competing Behavior Pathway  to Identify Goals</vt:lpstr>
      <vt:lpstr>Sample Short-Term Goal for Dexter </vt:lpstr>
      <vt:lpstr>Evaluation Planning </vt:lpstr>
      <vt:lpstr>Is the Plan Making a Difference? </vt:lpstr>
      <vt:lpstr>Measuring Fidelity</vt:lpstr>
      <vt:lpstr>Behavior is NOT improving…</vt:lpstr>
      <vt:lpstr>Fidelity Checklists/Measures</vt:lpstr>
      <vt:lpstr>Strategies for Increasing Adult Accountability to the Plan</vt:lpstr>
      <vt:lpstr>How about some examples?</vt:lpstr>
      <vt:lpstr>Behavior is improving …</vt:lpstr>
      <vt:lpstr>Activity 7:  Steps 7 and 8 in your F-BSP Protocol</vt:lpstr>
      <vt:lpstr>How Good Is Your BSP? </vt:lpstr>
      <vt:lpstr>Next Steps: Continued PD</vt:lpstr>
      <vt:lpstr> Questions?   THANK YOU! </vt:lpstr>
    </vt:vector>
  </TitlesOfParts>
  <Company>VT AOE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Basic FBA to BIP</dc:title>
  <dc:creator>Tracy Harris</dc:creator>
  <cp:lastModifiedBy>Jeremy Tretiak</cp:lastModifiedBy>
  <cp:revision>195</cp:revision>
  <dcterms:created xsi:type="dcterms:W3CDTF">2014-11-03T15:27:05Z</dcterms:created>
  <dcterms:modified xsi:type="dcterms:W3CDTF">2022-11-05T18:17:47Z</dcterms:modified>
</cp:coreProperties>
</file>