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61" r:id="rId13"/>
    <p:sldId id="259" r:id="rId14"/>
    <p:sldId id="260" r:id="rId15"/>
    <p:sldId id="262" r:id="rId16"/>
    <p:sldId id="265" r:id="rId17"/>
    <p:sldId id="267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75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DC2C3-3FE7-0D45-B4C9-C76D6A7797B6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28C7B-9E0F-FD45-A367-36CF6F05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07D255B-C089-DA49-9DF1-E20BC17FD930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8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163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defTabSz="919163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defTabSz="919163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defTabSz="919163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defTabSz="919163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0DA66051-D8C9-F44F-B07E-568340E93798}" type="slidenum">
              <a:rPr lang="en-US" altLang="en-US">
                <a:solidFill>
                  <a:srgbClr val="000000"/>
                </a:solidFill>
                <a:latin typeface="Arial" charset="0"/>
              </a:rPr>
              <a:pPr/>
              <a:t>18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26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4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4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00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828801"/>
            <a:ext cx="10972800" cy="43021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2EFC5FF-C2B3-A247-B0DD-10F0E9F6DF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41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1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9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8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7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E0DBC-C766-6B45-B355-D3D787BC9EB8}" type="datetimeFigureOut">
              <a:rPr lang="en-US" smtClean="0"/>
              <a:t>12/19/17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FB34-F12E-5B41-92C1-7D1953ADF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Defining a “Practice”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>
                <a:solidFill>
                  <a:schemeClr val="folHlink"/>
                </a:solidFill>
              </a:rPr>
              <a:t>A “practice” is a procedure, or set of procedures, designed for use in a specific context, by individuals with certain skills/features, to produce specific outcomes for specific individuals</a:t>
            </a:r>
            <a:r>
              <a:rPr lang="en-US" altLang="en-US" dirty="0">
                <a:solidFill>
                  <a:schemeClr val="bg2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endParaRPr lang="en-US" altLang="en-US" dirty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dirty="0"/>
              <a:t>Operationally defined procedures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Target population/ Context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Implementer Characteristics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Defined outcomes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29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 Process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Use “process” measures AND “outcome” measures.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Make the measures both of research-quality… AND have self-assessment measures that are easy/inexpensive.</a:t>
            </a:r>
          </a:p>
          <a:p>
            <a:pPr lvl="2"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/>
              <a:t>Provide direct support at the site of student involvement 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Coaches at school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20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Sustainability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60400" indent="-660400"/>
            <a:r>
              <a:rPr lang="en-US" altLang="en-US"/>
              <a:t>TA should start with emphasis on sustainability</a:t>
            </a:r>
          </a:p>
          <a:p>
            <a:pPr marL="1404938" lvl="2" indent="-495300"/>
            <a:r>
              <a:rPr lang="en-US" altLang="en-US"/>
              <a:t>Don’t invest in TA of practices/systems that will last less than 10 years.</a:t>
            </a:r>
          </a:p>
          <a:p>
            <a:pPr marL="1404938" lvl="2" indent="-495300"/>
            <a:endParaRPr lang="en-US" altLang="en-US"/>
          </a:p>
          <a:p>
            <a:pPr marL="660400" indent="-660400"/>
            <a:r>
              <a:rPr lang="en-US" altLang="en-US"/>
              <a:t>Continuous regeneration</a:t>
            </a:r>
          </a:p>
          <a:p>
            <a:pPr marL="1049338" lvl="1" indent="-577850"/>
            <a:r>
              <a:rPr lang="en-US" altLang="en-US"/>
              <a:t>Implement </a:t>
            </a:r>
            <a:r>
              <a:rPr lang="en-US" altLang="en-US">
                <a:sym typeface="Wingdings" charset="2"/>
              </a:rPr>
              <a:t> Evaluate  Adapt</a:t>
            </a:r>
          </a:p>
          <a:p>
            <a:pPr marL="1049338" lvl="1" indent="-577850"/>
            <a:endParaRPr lang="en-US" altLang="en-US">
              <a:sym typeface="Wingdings" charset="2"/>
            </a:endParaRPr>
          </a:p>
          <a:p>
            <a:pPr marL="660400" indent="-660400"/>
            <a:r>
              <a:rPr lang="en-US" altLang="en-US"/>
              <a:t>Using Data for Active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1766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/>
              <a:t>Our objective….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382000" cy="487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100" i="1"/>
              <a:t>	Redesign &amp; support teaching &amp; learning environments that are </a:t>
            </a:r>
            <a:r>
              <a:rPr lang="en-US" altLang="en-US" sz="4100" i="1">
                <a:solidFill>
                  <a:srgbClr val="FF0000"/>
                </a:solidFill>
              </a:rPr>
              <a:t>effective, efficient, relevant, &amp; durable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solidFill>
                  <a:srgbClr val="3333FF"/>
                </a:solidFill>
              </a:rPr>
              <a:t>Outcome</a:t>
            </a:r>
            <a:r>
              <a:rPr lang="en-US" altLang="en-US"/>
              <a:t>-based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solidFill>
                  <a:srgbClr val="3333FF"/>
                </a:solidFill>
              </a:rPr>
              <a:t>Data</a:t>
            </a:r>
            <a:r>
              <a:rPr lang="en-US" altLang="en-US"/>
              <a:t>-guided decision making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/>
              <a:t>Evidence-based </a:t>
            </a:r>
            <a:r>
              <a:rPr lang="en-US" altLang="en-US">
                <a:solidFill>
                  <a:srgbClr val="3333FF"/>
                </a:solidFill>
              </a:rPr>
              <a:t>practices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solidFill>
                  <a:srgbClr val="3333FF"/>
                </a:solidFill>
              </a:rPr>
              <a:t>Systems</a:t>
            </a:r>
            <a:r>
              <a:rPr lang="en-US" altLang="en-US"/>
              <a:t> support for accurate &amp; sustained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695621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800"/>
              <a:t>Challenges</a:t>
            </a:r>
            <a:br>
              <a:rPr lang="en-US" altLang="en-US" sz="4800"/>
            </a:br>
            <a:r>
              <a:rPr lang="en-US" altLang="en-US" sz="4800" i="1"/>
              <a:t>How do we…..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Increase </a:t>
            </a:r>
            <a:r>
              <a:rPr lang="en-US" altLang="en-US">
                <a:solidFill>
                  <a:srgbClr val="FF3300"/>
                </a:solidFill>
              </a:rPr>
              <a:t>adoption</a:t>
            </a:r>
            <a:r>
              <a:rPr lang="en-US" altLang="en-US"/>
              <a:t> of effective evidence-based practices?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Ensure high </a:t>
            </a:r>
            <a:r>
              <a:rPr lang="en-US" altLang="en-US">
                <a:solidFill>
                  <a:srgbClr val="FF3300"/>
                </a:solidFill>
              </a:rPr>
              <a:t>fidelity</a:t>
            </a:r>
            <a:r>
              <a:rPr lang="en-US" altLang="en-US"/>
              <a:t> of implementation of EBP?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Increase efficient, </a:t>
            </a:r>
            <a:r>
              <a:rPr lang="en-US" altLang="en-US">
                <a:solidFill>
                  <a:srgbClr val="FF3300"/>
                </a:solidFill>
              </a:rPr>
              <a:t>sustained</a:t>
            </a:r>
            <a:r>
              <a:rPr lang="en-US" altLang="en-US"/>
              <a:t> implementation of EBP?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Increase accurate, efficient, &amp; durable </a:t>
            </a:r>
            <a:r>
              <a:rPr lang="en-US" altLang="en-US">
                <a:solidFill>
                  <a:srgbClr val="FF3300"/>
                </a:solidFill>
              </a:rPr>
              <a:t>institutionalized use </a:t>
            </a:r>
            <a:r>
              <a:rPr lang="en-US" altLang="en-US"/>
              <a:t>of EBP?</a:t>
            </a:r>
          </a:p>
        </p:txBody>
      </p:sp>
    </p:spTree>
    <p:extLst>
      <p:ext uri="{BB962C8B-B14F-4D97-AF65-F5344CB8AC3E}">
        <p14:creationId xmlns:p14="http://schemas.microsoft.com/office/powerpoint/2010/main" val="1622124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Fixsen “Big Impressions”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i="1"/>
              <a:t>“</a:t>
            </a:r>
            <a:r>
              <a:rPr lang="en-US" altLang="en-US" sz="4400" i="1">
                <a:solidFill>
                  <a:srgbClr val="FF3300"/>
                </a:solidFill>
              </a:rPr>
              <a:t>Policy</a:t>
            </a:r>
            <a:r>
              <a:rPr lang="en-US" altLang="en-US" sz="4400" i="1"/>
              <a:t> is….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600" i="1"/>
              <a:t> allocation of limited resources for </a:t>
            </a:r>
            <a:r>
              <a:rPr lang="en-US" altLang="en-US" sz="3600" i="1" u="sng"/>
              <a:t>un</a:t>
            </a:r>
            <a:r>
              <a:rPr lang="en-US" altLang="en-US" sz="3600" i="1"/>
              <a:t>limited needs”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600" i="1"/>
              <a:t> opportunity, not guarantee, for good action”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i="1"/>
              <a:t>“</a:t>
            </a:r>
            <a:r>
              <a:rPr lang="en-US" altLang="en-US" sz="4400" i="1">
                <a:solidFill>
                  <a:srgbClr val="FF3300"/>
                </a:solidFill>
              </a:rPr>
              <a:t>Training</a:t>
            </a:r>
            <a:r>
              <a:rPr lang="en-US" altLang="en-US" sz="4400" i="1"/>
              <a:t> does not predict </a:t>
            </a:r>
            <a:r>
              <a:rPr lang="en-US" altLang="en-US" sz="4400" i="1">
                <a:solidFill>
                  <a:srgbClr val="FF3300"/>
                </a:solidFill>
              </a:rPr>
              <a:t>action</a:t>
            </a:r>
            <a:r>
              <a:rPr lang="en-US" altLang="en-US" sz="4400" i="1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7152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2895600" y="1066800"/>
            <a:ext cx="5867400" cy="533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tIns="0" anchorCtr="1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endParaRPr lang="en-US" altLang="en-US">
              <a:latin typeface="Arial" charset="0"/>
            </a:endParaRP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 rot="-5400000">
            <a:off x="5086351" y="2952751"/>
            <a:ext cx="4162425" cy="1514475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Arial" charset="0"/>
              </a:rPr>
              <a:t>P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R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A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C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T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I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C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E</a:t>
            </a: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-5400000">
            <a:off x="2333626" y="2952751"/>
            <a:ext cx="4162425" cy="1514475"/>
          </a:xfrm>
          <a:prstGeom prst="ellipse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/>
            <a:r>
              <a:rPr lang="en-US" altLang="en-US" sz="3200">
                <a:latin typeface="Arial" charset="0"/>
              </a:rPr>
              <a:t>R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E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S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E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A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R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C</a:t>
            </a:r>
          </a:p>
          <a:p>
            <a:pPr algn="ctr" eaLnBrk="1" hangingPunct="1"/>
            <a:r>
              <a:rPr lang="en-US" altLang="en-US" sz="3200">
                <a:latin typeface="Arial" charset="0"/>
              </a:rPr>
              <a:t>H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81001"/>
            <a:ext cx="762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>
                <a:latin typeface="Arial" charset="0"/>
              </a:rPr>
              <a:t>EFFICACY V. EFFECTIVENESS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65639" y="2876551"/>
            <a:ext cx="2840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>
                <a:solidFill>
                  <a:schemeClr val="accent2"/>
                </a:solidFill>
                <a:latin typeface="Arial" charset="0"/>
              </a:rPr>
              <a:t>To</a:t>
            </a: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5105401" y="1822450"/>
            <a:ext cx="1514475" cy="1301750"/>
          </a:xfrm>
          <a:prstGeom prst="rightArrow">
            <a:avLst>
              <a:gd name="adj1" fmla="val 50000"/>
              <a:gd name="adj2" fmla="val 29990"/>
            </a:avLst>
          </a:prstGeom>
          <a:solidFill>
            <a:srgbClr val="3366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 rot="10800000">
            <a:off x="5029201" y="3803650"/>
            <a:ext cx="1514475" cy="1301750"/>
          </a:xfrm>
          <a:prstGeom prst="rightArrow">
            <a:avLst>
              <a:gd name="adj1" fmla="val 50000"/>
              <a:gd name="adj2" fmla="val 29990"/>
            </a:avLst>
          </a:prstGeom>
          <a:solidFill>
            <a:srgbClr val="3366FF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772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Evidence-based Practices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b="1" i="1" dirty="0"/>
              <a:t>Practice is defined with operational precision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What is done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By whom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With whom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In what context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For what outcome</a:t>
            </a:r>
          </a:p>
          <a:p>
            <a:pPr marL="1554480" lvl="4"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                                                                         Flay et al., 2005</a:t>
            </a:r>
          </a:p>
          <a:p>
            <a:pPr marL="640080" lvl="1">
              <a:buFont typeface="Arial" pitchFamily="34" charset="0"/>
              <a:buChar char="•"/>
              <a:defRPr/>
            </a:pPr>
            <a:endParaRPr lang="en-US" b="1" i="1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b="1" i="1" dirty="0"/>
              <a:t>Evidence of effectiveness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At least two randomized control trials; Five single case studies.</a:t>
            </a:r>
          </a:p>
          <a:p>
            <a:pPr marL="640080" lvl="1"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b="1" i="1" dirty="0"/>
              <a:t>Evidence of feasibility</a:t>
            </a:r>
          </a:p>
          <a:p>
            <a:pPr marL="640080" lvl="1"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</a:rPr>
              <a:t>Replication with fidelity and impact across an adequate array of typical contexts.</a:t>
            </a:r>
          </a:p>
          <a:p>
            <a:pPr lvl="5">
              <a:defRPr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McIntosh, 2010</a:t>
            </a:r>
          </a:p>
        </p:txBody>
      </p:sp>
    </p:spTree>
    <p:extLst>
      <p:ext uri="{BB962C8B-B14F-4D97-AF65-F5344CB8AC3E}">
        <p14:creationId xmlns:p14="http://schemas.microsoft.com/office/powerpoint/2010/main" val="6801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Accommodate Stages of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Invest over time</a:t>
            </a:r>
          </a:p>
          <a:p>
            <a:r>
              <a:rPr lang="en-US" altLang="en-US"/>
              <a:t>Allow adaptation of path to core features</a:t>
            </a:r>
          </a:p>
          <a:p>
            <a:pPr lvl="2"/>
            <a:r>
              <a:rPr lang="en-US" altLang="en-US" sz="2400"/>
              <a:t>Multiple ways to achieve the core features</a:t>
            </a:r>
          </a:p>
          <a:p>
            <a:r>
              <a:rPr lang="en-US" altLang="en-US"/>
              <a:t>Take advantage of existing strengths of each local context</a:t>
            </a:r>
          </a:p>
          <a:p>
            <a:r>
              <a:rPr lang="en-US" altLang="en-US"/>
              <a:t>Build commitment to high fidelity and continuous regeneration</a:t>
            </a:r>
          </a:p>
        </p:txBody>
      </p:sp>
    </p:spTree>
    <p:extLst>
      <p:ext uri="{BB962C8B-B14F-4D97-AF65-F5344CB8AC3E}">
        <p14:creationId xmlns:p14="http://schemas.microsoft.com/office/powerpoint/2010/main" val="101228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295400"/>
            <a:ext cx="6553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sz="1600">
                <a:ea typeface="MS PGothic" charset="-128"/>
              </a:rPr>
              <a:t>	                </a:t>
            </a:r>
          </a:p>
          <a:p>
            <a:pPr lvl="1" algn="r">
              <a:buFont typeface="Wingdings" charset="2"/>
              <a:buNone/>
            </a:pPr>
            <a:r>
              <a:rPr lang="en-US" altLang="ja-JP" sz="1600">
                <a:ea typeface="MS PGothic" charset="-128"/>
              </a:rPr>
              <a:t>   </a:t>
            </a:r>
            <a:endParaRPr lang="ja-JP" altLang="en-US" sz="1600">
              <a:ea typeface="MS PGothic" charset="-128"/>
            </a:endParaRPr>
          </a:p>
        </p:txBody>
      </p:sp>
      <p:sp>
        <p:nvSpPr>
          <p:cNvPr id="5" name="Right Brace 4"/>
          <p:cNvSpPr/>
          <p:nvPr/>
        </p:nvSpPr>
        <p:spPr>
          <a:xfrm rot="6674066" flipH="1">
            <a:off x="6670676" y="-1327149"/>
            <a:ext cx="758825" cy="6159500"/>
          </a:xfrm>
          <a:prstGeom prst="rightBrace">
            <a:avLst>
              <a:gd name="adj1" fmla="val 0"/>
              <a:gd name="adj2" fmla="val 5000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 rot="1106253">
            <a:off x="6080126" y="714375"/>
            <a:ext cx="41005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/>
            <a:r>
              <a:rPr lang="en-US" altLang="en-US" sz="2400" b="1">
                <a:solidFill>
                  <a:srgbClr val="000000"/>
                </a:solidFill>
                <a:latin typeface="Arial" charset="0"/>
              </a:rPr>
              <a:t>Implementation Takes Time: 2 – 4 Years</a:t>
            </a:r>
          </a:p>
        </p:txBody>
      </p:sp>
      <p:sp>
        <p:nvSpPr>
          <p:cNvPr id="7" name="Oval 6"/>
          <p:cNvSpPr/>
          <p:nvPr/>
        </p:nvSpPr>
        <p:spPr>
          <a:xfrm rot="18741765">
            <a:off x="1828800" y="1143000"/>
            <a:ext cx="3124200" cy="3200400"/>
          </a:xfrm>
          <a:prstGeom prst="ellipse">
            <a:avLst/>
          </a:prstGeom>
          <a:solidFill>
            <a:srgbClr val="3399FF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                                   </a:t>
            </a:r>
            <a:r>
              <a:rPr lang="en-US" sz="3200" b="1" dirty="0">
                <a:solidFill>
                  <a:srgbClr val="000000"/>
                </a:solidFill>
              </a:rPr>
              <a:t>Exploration </a:t>
            </a: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8960923">
            <a:off x="3505200" y="1828800"/>
            <a:ext cx="3124200" cy="3200400"/>
          </a:xfrm>
          <a:prstGeom prst="ellipse">
            <a:avLst/>
          </a:prstGeom>
          <a:solidFill>
            <a:srgbClr val="66FFCC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                                   </a:t>
            </a:r>
            <a:r>
              <a:rPr lang="en-US" sz="3200" b="1" dirty="0">
                <a:solidFill>
                  <a:srgbClr val="000000"/>
                </a:solidFill>
              </a:rPr>
              <a:t>Installation</a:t>
            </a: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rot="18922226">
            <a:off x="5257800" y="2438400"/>
            <a:ext cx="3124200" cy="3200400"/>
          </a:xfrm>
          <a:prstGeom prst="ellipse">
            <a:avLst/>
          </a:prstGeom>
          <a:solidFill>
            <a:srgbClr val="FFFF00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                                   </a:t>
            </a:r>
            <a:r>
              <a:rPr lang="en-US" sz="2300" b="1" dirty="0">
                <a:solidFill>
                  <a:srgbClr val="000000"/>
                </a:solidFill>
              </a:rPr>
              <a:t>Initial Implementation</a:t>
            </a: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 rot="18800128">
            <a:off x="6989763" y="3279775"/>
            <a:ext cx="3124200" cy="2971800"/>
          </a:xfrm>
          <a:prstGeom prst="ellipse">
            <a:avLst/>
          </a:prstGeom>
          <a:solidFill>
            <a:srgbClr val="FF6600">
              <a:alpha val="3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                                   </a:t>
            </a:r>
            <a:r>
              <a:rPr lang="en-US" sz="2300" b="1" dirty="0">
                <a:solidFill>
                  <a:srgbClr val="000000"/>
                </a:solidFill>
              </a:rPr>
              <a:t>Full Implementation/ Continuous Improvement</a:t>
            </a: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  <a:p>
            <a:pPr algn="ctr">
              <a:defRPr/>
            </a:pPr>
            <a:endParaRPr lang="en-US" sz="2300" b="1" dirty="0">
              <a:solidFill>
                <a:srgbClr val="000000"/>
              </a:solidFill>
            </a:endParaRPr>
          </a:p>
        </p:txBody>
      </p:sp>
      <p:sp>
        <p:nvSpPr>
          <p:cNvPr id="9831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105401"/>
            <a:ext cx="4724400" cy="10207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ja-JP" sz="3600">
                <a:ea typeface="MS PGothic" pitchFamily="34" charset="-128"/>
              </a:rPr>
              <a:t>Stages of Implementation</a:t>
            </a:r>
            <a:endParaRPr lang="ja-JP" altLang="en-US" sz="36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19799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Build functional communities of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Give away the ideas/ training materials/ technology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Certify outcomes not training events or people.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Measure fidelity repeatedly, and use the data for active action planning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Establish multiple communication options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Traditional research reports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Evaluation reports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Media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National forums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Recruit input don’t just receive it when offered.</a:t>
            </a:r>
          </a:p>
        </p:txBody>
      </p:sp>
    </p:spTree>
    <p:extLst>
      <p:ext uri="{BB962C8B-B14F-4D97-AF65-F5344CB8AC3E}">
        <p14:creationId xmlns:p14="http://schemas.microsoft.com/office/powerpoint/2010/main" val="8175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Are these “practices?”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229600" cy="4724400"/>
          </a:xfrm>
        </p:spPr>
        <p:txBody>
          <a:bodyPr/>
          <a:lstStyle/>
          <a:p>
            <a:r>
              <a:rPr lang="en-US" altLang="en-US"/>
              <a:t>Whole Language Reading Instruction</a:t>
            </a:r>
          </a:p>
          <a:p>
            <a:r>
              <a:rPr lang="en-US" altLang="en-US"/>
              <a:t>Positive reinforcement</a:t>
            </a:r>
          </a:p>
          <a:p>
            <a:r>
              <a:rPr lang="en-US" altLang="en-US"/>
              <a:t>Inclusion</a:t>
            </a:r>
          </a:p>
          <a:p>
            <a:r>
              <a:rPr lang="en-US" altLang="en-US"/>
              <a:t>IDEA</a:t>
            </a:r>
          </a:p>
          <a:p>
            <a:r>
              <a:rPr lang="en-US" altLang="en-US"/>
              <a:t>Discrete trial training</a:t>
            </a:r>
          </a:p>
          <a:p>
            <a:r>
              <a:rPr lang="en-US" altLang="en-US"/>
              <a:t>Generalization</a:t>
            </a:r>
          </a:p>
          <a:p>
            <a:r>
              <a:rPr lang="en-US" altLang="en-US"/>
              <a:t>Positive behavior support</a:t>
            </a:r>
          </a:p>
          <a:p>
            <a:r>
              <a:rPr lang="en-US" altLang="en-US"/>
              <a:t>Functional analysis</a:t>
            </a:r>
          </a:p>
          <a:p>
            <a:r>
              <a:rPr lang="en-US" altLang="en-US"/>
              <a:t>Applied behavior analysis</a:t>
            </a:r>
          </a:p>
        </p:txBody>
      </p:sp>
    </p:spTree>
    <p:extLst>
      <p:ext uri="{BB962C8B-B14F-4D97-AF65-F5344CB8AC3E}">
        <p14:creationId xmlns:p14="http://schemas.microsoft.com/office/powerpoint/2010/main" val="172785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Summary</a:t>
            </a:r>
            <a:endParaRPr lang="en-US" dirty="0">
              <a:ea typeface="+mj-ea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Implementation of evidence-based practices is possible</a:t>
            </a:r>
          </a:p>
          <a:p>
            <a:endParaRPr lang="en-US" altLang="en-US"/>
          </a:p>
          <a:p>
            <a:r>
              <a:rPr lang="en-US" altLang="en-US"/>
              <a:t>Basic science is necessary but  insufficient</a:t>
            </a:r>
          </a:p>
          <a:p>
            <a:endParaRPr lang="en-US" altLang="en-US"/>
          </a:p>
          <a:p>
            <a:r>
              <a:rPr lang="en-US" altLang="en-US"/>
              <a:t>Implementation is a “field” that needs more formal analysis</a:t>
            </a:r>
          </a:p>
        </p:txBody>
      </p:sp>
    </p:spTree>
    <p:extLst>
      <p:ext uri="{BB962C8B-B14F-4D97-AF65-F5344CB8AC3E}">
        <p14:creationId xmlns:p14="http://schemas.microsoft.com/office/powerpoint/2010/main" val="37453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Are these “practices?”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229600" cy="4724400"/>
          </a:xfrm>
        </p:spPr>
        <p:txBody>
          <a:bodyPr/>
          <a:lstStyle/>
          <a:p>
            <a:r>
              <a:rPr lang="en-US" altLang="en-US"/>
              <a:t>Whole Language Reading Instruction</a:t>
            </a:r>
          </a:p>
          <a:p>
            <a:r>
              <a:rPr lang="en-US" altLang="en-US"/>
              <a:t>Positive reinforcement</a:t>
            </a:r>
          </a:p>
          <a:p>
            <a:r>
              <a:rPr lang="en-US" altLang="en-US"/>
              <a:t>Inclusion</a:t>
            </a:r>
          </a:p>
          <a:p>
            <a:r>
              <a:rPr lang="en-US" altLang="en-US" b="1">
                <a:solidFill>
                  <a:schemeClr val="folHlink"/>
                </a:solidFill>
              </a:rPr>
              <a:t>IDEA</a:t>
            </a:r>
          </a:p>
          <a:p>
            <a:r>
              <a:rPr lang="en-US" altLang="en-US"/>
              <a:t>Discrete trial training</a:t>
            </a:r>
          </a:p>
          <a:p>
            <a:r>
              <a:rPr lang="en-US" altLang="en-US" b="1">
                <a:solidFill>
                  <a:schemeClr val="folHlink"/>
                </a:solidFill>
              </a:rPr>
              <a:t>Generalization</a:t>
            </a:r>
          </a:p>
          <a:p>
            <a:r>
              <a:rPr lang="en-US" altLang="en-US"/>
              <a:t>Positive behavior support</a:t>
            </a:r>
          </a:p>
          <a:p>
            <a:r>
              <a:rPr lang="en-US" altLang="en-US"/>
              <a:t>Functional analysis</a:t>
            </a:r>
          </a:p>
          <a:p>
            <a:r>
              <a:rPr lang="en-US" altLang="en-US"/>
              <a:t>Applied behavior analysis</a:t>
            </a:r>
          </a:p>
        </p:txBody>
      </p:sp>
    </p:spTree>
    <p:extLst>
      <p:ext uri="{BB962C8B-B14F-4D97-AF65-F5344CB8AC3E}">
        <p14:creationId xmlns:p14="http://schemas.microsoft.com/office/powerpoint/2010/main" val="18016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0"/>
            <a:ext cx="8534400" cy="1143000"/>
          </a:xfrm>
        </p:spPr>
        <p:txBody>
          <a:bodyPr/>
          <a:lstStyle/>
          <a:p>
            <a:r>
              <a:rPr lang="en-US" altLang="en-US" sz="4000"/>
              <a:t>Disseminating Evidence-based Practices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>
                <a:solidFill>
                  <a:schemeClr val="bg2"/>
                </a:solidFill>
              </a:rPr>
              <a:t>Evidence-based is not enough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In addition to the features of the practice: define what </a:t>
            </a:r>
            <a:r>
              <a:rPr lang="en-US" altLang="en-US" b="1">
                <a:solidFill>
                  <a:schemeClr val="bg2"/>
                </a:solidFill>
              </a:rPr>
              <a:t>outcomes</a:t>
            </a:r>
            <a:r>
              <a:rPr lang="en-US" altLang="en-US"/>
              <a:t>, when/where used, by whom, with what target populations, at what fidelity?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The innovative practice needs to not only be evidence-based, but </a:t>
            </a:r>
            <a:r>
              <a:rPr lang="en-US" altLang="en-US" b="1">
                <a:solidFill>
                  <a:schemeClr val="bg2"/>
                </a:solidFill>
              </a:rPr>
              <a:t>dramatically easier and better</a:t>
            </a:r>
            <a:r>
              <a:rPr lang="en-US" altLang="en-US"/>
              <a:t> than what is already being used.</a:t>
            </a:r>
          </a:p>
          <a:p>
            <a:pPr lvl="1">
              <a:lnSpc>
                <a:spcPct val="90000"/>
              </a:lnSpc>
            </a:pP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The practice should be defined </a:t>
            </a:r>
            <a:r>
              <a:rPr lang="en-US" altLang="en-US" b="1">
                <a:solidFill>
                  <a:schemeClr val="bg2"/>
                </a:solidFill>
              </a:rPr>
              <a:t>conceptually</a:t>
            </a:r>
            <a:r>
              <a:rPr lang="en-US" altLang="en-US"/>
              <a:t> as well as procedurally, to allow guidance for adaptation.</a:t>
            </a:r>
          </a:p>
        </p:txBody>
      </p:sp>
    </p:spTree>
    <p:extLst>
      <p:ext uri="{BB962C8B-B14F-4D97-AF65-F5344CB8AC3E}">
        <p14:creationId xmlns:p14="http://schemas.microsoft.com/office/powerpoint/2010/main" val="2711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Systems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/>
              <a:t>Implementing practices without sustaining systems is ineffective and inefficient.</a:t>
            </a:r>
          </a:p>
          <a:p>
            <a:pPr marL="1004888" lvl="1" indent="-533400"/>
            <a:r>
              <a:rPr lang="en-US" altLang="en-US"/>
              <a:t>What are </a:t>
            </a:r>
            <a:r>
              <a:rPr lang="en-US" altLang="en-US" b="1">
                <a:solidFill>
                  <a:schemeClr val="bg2"/>
                </a:solidFill>
              </a:rPr>
              <a:t>“readiness” criteria</a:t>
            </a:r>
            <a:r>
              <a:rPr lang="en-US" altLang="en-US"/>
              <a:t> needed for successful implementation?</a:t>
            </a:r>
          </a:p>
          <a:p>
            <a:pPr marL="1004888" lvl="1" indent="-533400"/>
            <a:r>
              <a:rPr lang="en-US" altLang="en-US"/>
              <a:t>What are policies, personnel requirements, timelines, funding, data systems needed?</a:t>
            </a:r>
          </a:p>
          <a:p>
            <a:pPr marL="1004888" lvl="1" indent="-533400"/>
            <a:endParaRPr lang="en-US" altLang="en-US"/>
          </a:p>
          <a:p>
            <a:pPr marL="609600" indent="-609600"/>
            <a:r>
              <a:rPr lang="en-US" altLang="en-US"/>
              <a:t>Importance of focusing on systems at the </a:t>
            </a:r>
            <a:r>
              <a:rPr lang="en-US" altLang="en-US" b="1">
                <a:solidFill>
                  <a:schemeClr val="bg2"/>
                </a:solidFill>
              </a:rPr>
              <a:t>beginning</a:t>
            </a:r>
            <a:r>
              <a:rPr lang="en-US" altLang="en-US"/>
              <a:t> of TA process.</a:t>
            </a:r>
          </a:p>
        </p:txBody>
      </p:sp>
    </p:spTree>
    <p:extLst>
      <p:ext uri="{BB962C8B-B14F-4D97-AF65-F5344CB8AC3E}">
        <p14:creationId xmlns:p14="http://schemas.microsoft.com/office/powerpoint/2010/main" val="6075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 Process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2"/>
              <a:buNone/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400"/>
              <a:t>Never stop doing what already works. 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Implement the smallest change that produces the largest effect (in multiple iterations).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Never introduce something new without indicating what you will stop doing to free up the time/resources for the new innovation</a:t>
            </a:r>
          </a:p>
          <a:p>
            <a:pPr>
              <a:lnSpc>
                <a:spcPct val="80000"/>
              </a:lnSpc>
            </a:pPr>
            <a:endParaRPr lang="en-US" altLang="en-US" sz="2400"/>
          </a:p>
          <a:p>
            <a:pPr>
              <a:lnSpc>
                <a:spcPct val="80000"/>
              </a:lnSpc>
            </a:pPr>
            <a:r>
              <a:rPr lang="en-US" altLang="en-US" sz="2400"/>
              <a:t>Design implementation to encourage local adaptation</a:t>
            </a:r>
          </a:p>
          <a:p>
            <a:pPr lvl="2">
              <a:lnSpc>
                <a:spcPct val="80000"/>
              </a:lnSpc>
            </a:pPr>
            <a:r>
              <a:rPr lang="en-US" altLang="en-US"/>
              <a:t>Formalize the assessment and development of “contextual fit”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4597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Implementation Process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Build implementation processes at multiple levels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School, district, and state level… 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Depth of implementation (primary, secondary, tertiary)</a:t>
            </a:r>
          </a:p>
          <a:p>
            <a:pPr lvl="2">
              <a:lnSpc>
                <a:spcPct val="90000"/>
              </a:lnSpc>
            </a:pPr>
            <a:r>
              <a:rPr lang="en-US" altLang="en-US" sz="2800"/>
              <a:t>Adjust implementation process as scale of implementation increases.</a:t>
            </a:r>
          </a:p>
          <a:p>
            <a:pPr lvl="2"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815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4724400" y="1143000"/>
            <a:ext cx="3657600" cy="52578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6096000" y="1066800"/>
            <a:ext cx="9144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6354763" y="1066800"/>
            <a:ext cx="406400" cy="609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895600" y="914400"/>
            <a:ext cx="1600200" cy="54864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/>
              <a:t>Practices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534400" y="838200"/>
            <a:ext cx="1828800" cy="55626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/>
              <a:t>Systems</a:t>
            </a:r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4572000" y="33528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V="1">
            <a:off x="4572000" y="2286000"/>
            <a:ext cx="1447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V="1">
            <a:off x="4572000" y="1447800"/>
            <a:ext cx="1752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7620000" y="30480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 flipV="1">
            <a:off x="7010400" y="22860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 flipV="1">
            <a:off x="6781800" y="1447800"/>
            <a:ext cx="1752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61447" grpId="0" animBg="1"/>
      <p:bldP spid="61448" grpId="0" animBg="1"/>
      <p:bldP spid="61449" grpId="0" animBg="1"/>
      <p:bldP spid="61450" grpId="0" animBg="1"/>
      <p:bldP spid="61451" grpId="0" animBg="1"/>
      <p:bldP spid="61452" grpId="0" animBg="1"/>
      <p:bldP spid="614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62467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981200" y="1828801"/>
          <a:ext cx="8250238" cy="431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Chart" r:id="rId3" imgW="8229600" imgH="4305504" progId="MSGraph.Chart.8">
                  <p:embed followColorScheme="full"/>
                </p:oleObj>
              </mc:Choice>
              <mc:Fallback>
                <p:oleObj name="Chart" r:id="rId3" imgW="8229600" imgH="43055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828801"/>
                        <a:ext cx="8250238" cy="431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68" name="AutoShape 4"/>
          <p:cNvSpPr>
            <a:spLocks noChangeArrowheads="1"/>
          </p:cNvSpPr>
          <p:nvPr/>
        </p:nvSpPr>
        <p:spPr bwMode="auto">
          <a:xfrm>
            <a:off x="4724400" y="1143000"/>
            <a:ext cx="3657600" cy="52578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AutoShape 5"/>
          <p:cNvSpPr>
            <a:spLocks noChangeArrowheads="1"/>
          </p:cNvSpPr>
          <p:nvPr/>
        </p:nvSpPr>
        <p:spPr bwMode="auto">
          <a:xfrm>
            <a:off x="6096000" y="1066800"/>
            <a:ext cx="9144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AutoShape 6"/>
          <p:cNvSpPr>
            <a:spLocks noChangeArrowheads="1"/>
          </p:cNvSpPr>
          <p:nvPr/>
        </p:nvSpPr>
        <p:spPr bwMode="auto">
          <a:xfrm>
            <a:off x="6354763" y="1066800"/>
            <a:ext cx="406400" cy="609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V="1">
            <a:off x="6553200" y="685800"/>
            <a:ext cx="2438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V="1">
            <a:off x="8382000" y="5638800"/>
            <a:ext cx="2286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>
            <a:off x="8991600" y="685800"/>
            <a:ext cx="167640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>
            <a:off x="7315200" y="914400"/>
            <a:ext cx="182880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>
            <a:off x="8153400" y="838200"/>
            <a:ext cx="175260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 flipV="1">
            <a:off x="7010400" y="1905000"/>
            <a:ext cx="2362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V="1">
            <a:off x="6781800" y="1219200"/>
            <a:ext cx="2362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 rot="-591949">
            <a:off x="6400800" y="533401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School    District   State</a:t>
            </a:r>
          </a:p>
        </p:txBody>
      </p:sp>
    </p:spTree>
    <p:extLst>
      <p:ext uri="{BB962C8B-B14F-4D97-AF65-F5344CB8AC3E}">
        <p14:creationId xmlns:p14="http://schemas.microsoft.com/office/powerpoint/2010/main" val="1787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9704</TotalTime>
  <Words>697</Words>
  <Application>Microsoft Macintosh PowerPoint</Application>
  <PresentationFormat>Widescreen</PresentationFormat>
  <Paragraphs>161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Calibri</vt:lpstr>
      <vt:lpstr>Calibri Light</vt:lpstr>
      <vt:lpstr>MS PGothic</vt:lpstr>
      <vt:lpstr>ＭＳ Ｐゴシック</vt:lpstr>
      <vt:lpstr>Times New Roman</vt:lpstr>
      <vt:lpstr>Wingdings</vt:lpstr>
      <vt:lpstr>Arial</vt:lpstr>
      <vt:lpstr>Office Theme</vt:lpstr>
      <vt:lpstr>Chart</vt:lpstr>
      <vt:lpstr>Defining a “Practice”</vt:lpstr>
      <vt:lpstr>Are these “practices?”</vt:lpstr>
      <vt:lpstr>Are these “practices?”</vt:lpstr>
      <vt:lpstr>Disseminating Evidence-based Practices</vt:lpstr>
      <vt:lpstr>Systems</vt:lpstr>
      <vt:lpstr>Implementation Process</vt:lpstr>
      <vt:lpstr>Implementation Process</vt:lpstr>
      <vt:lpstr>PowerPoint Presentation</vt:lpstr>
      <vt:lpstr>PowerPoint Presentation</vt:lpstr>
      <vt:lpstr>Implementation Process</vt:lpstr>
      <vt:lpstr>Sustainability</vt:lpstr>
      <vt:lpstr>Our objective….</vt:lpstr>
      <vt:lpstr>Challenges How do we…..</vt:lpstr>
      <vt:lpstr>Fixsen “Big Impressions” </vt:lpstr>
      <vt:lpstr>PowerPoint Presentation</vt:lpstr>
      <vt:lpstr>Evidence-based Practices</vt:lpstr>
      <vt:lpstr>Accommodate Stages of Implementation</vt:lpstr>
      <vt:lpstr>Stages of Implementation</vt:lpstr>
      <vt:lpstr>Build functional communities of practice</vt:lpstr>
      <vt:lpstr>Summary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VTPBIS Regional Coordinators Meeting January, 2018 </dc:title>
  <dc:creator>Microsoft Office User</dc:creator>
  <cp:lastModifiedBy>Amy Wheeler-Sutton</cp:lastModifiedBy>
  <cp:revision>7</cp:revision>
  <dcterms:created xsi:type="dcterms:W3CDTF">2017-12-04T18:12:15Z</dcterms:created>
  <dcterms:modified xsi:type="dcterms:W3CDTF">2017-12-19T17:48:21Z</dcterms:modified>
</cp:coreProperties>
</file>