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9"/>
  </p:notesMasterIdLst>
  <p:sldIdLst>
    <p:sldId id="257" r:id="rId3"/>
    <p:sldId id="3513" r:id="rId4"/>
    <p:sldId id="3485" r:id="rId5"/>
    <p:sldId id="259" r:id="rId6"/>
    <p:sldId id="258" r:id="rId7"/>
    <p:sldId id="260" r:id="rId8"/>
    <p:sldId id="261" r:id="rId9"/>
    <p:sldId id="292" r:id="rId10"/>
    <p:sldId id="256" r:id="rId11"/>
    <p:sldId id="3527" r:id="rId12"/>
    <p:sldId id="3528" r:id="rId13"/>
    <p:sldId id="3529" r:id="rId14"/>
    <p:sldId id="3530" r:id="rId15"/>
    <p:sldId id="3531" r:id="rId16"/>
    <p:sldId id="353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3533" r:id="rId25"/>
    <p:sldId id="270" r:id="rId26"/>
    <p:sldId id="3486" r:id="rId27"/>
    <p:sldId id="562" r:id="rId28"/>
    <p:sldId id="3515" r:id="rId29"/>
    <p:sldId id="3516" r:id="rId30"/>
    <p:sldId id="3487" r:id="rId31"/>
    <p:sldId id="3518" r:id="rId32"/>
    <p:sldId id="3517" r:id="rId33"/>
    <p:sldId id="3489" r:id="rId34"/>
    <p:sldId id="1626" r:id="rId35"/>
    <p:sldId id="484" r:id="rId36"/>
    <p:sldId id="3519" r:id="rId37"/>
    <p:sldId id="352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AEB"/>
    <a:srgbClr val="EC3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1"/>
    <p:restoredTop sz="91913"/>
  </p:normalViewPr>
  <p:slideViewPr>
    <p:cSldViewPr snapToGrid="0" snapToObjects="1">
      <p:cViewPr varScale="1">
        <p:scale>
          <a:sx n="101" d="100"/>
          <a:sy n="101" d="100"/>
        </p:scale>
        <p:origin x="200" y="200"/>
      </p:cViewPr>
      <p:guideLst/>
    </p:cSldViewPr>
  </p:slideViewPr>
  <p:outlineViewPr>
    <p:cViewPr>
      <p:scale>
        <a:sx n="33" d="100"/>
        <a:sy n="33" d="100"/>
      </p:scale>
      <p:origin x="0" y="-15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7E806-8BA8-B84E-8E93-3DEE32E66683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E3187-1A0F-A041-87FB-39F77E522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F2EBE9D-31D1-3647-81D8-37085024F7A4}" type="slidenum">
              <a:rPr lang="en-US" altLang="en-US">
                <a:latin typeface="Times New Roman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704850"/>
            <a:ext cx="6175375" cy="347503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21188"/>
            <a:ext cx="5027612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82" tIns="50141" rIns="100282" bIns="50141"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73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6e6dfb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6e6dfb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6b4de65f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6b4de65f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6b4de65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6b4de65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6b4de65f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6b4de65f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6b4de65f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6b4de65f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6b4de65f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6b4de65f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6b4de65f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6b4de65f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6b4de65f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6b4de65f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6b4de65f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6b4de65f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6b4de65f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6b4de65f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ED3A-2A87-8644-ACE5-21EE8E0DDE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27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6b4de65f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6b4de65f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6b4de65f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6b4de65f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7C795C78-AB16-8348-8629-AB2CDAD18E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4ED3ADB2-DE05-6649-A773-4120E549D8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97 Schools completed (59%), 21 requested an extension (would be 72%)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C4B5440A-6AAC-044B-ABBE-30884C20F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5BE7A22-8142-F447-A525-0B0B99EA7893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76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7C795C78-AB16-8348-8629-AB2CDAD18E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4ED3ADB2-DE05-6649-A773-4120E549D8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Amy</a:t>
            </a:r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C4B5440A-6AAC-044B-ABBE-30884C20F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5BE7A22-8142-F447-A525-0B0B99EA7893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7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www.pbisvermont.org</a:t>
            </a:r>
            <a:r>
              <a:rPr lang="en-US" dirty="0"/>
              <a:t>/wp-content/uploads/2017/12/SISS-Family-survey-2016-08-10.pdf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9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>
            <a:extLst>
              <a:ext uri="{FF2B5EF4-FFF2-40B4-BE49-F238E27FC236}">
                <a16:creationId xmlns:a16="http://schemas.microsoft.com/office/drawing/2014/main" id="{4AC10FA4-BF22-A34A-87D1-E4BEDF1056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>
            <a:extLst>
              <a:ext uri="{FF2B5EF4-FFF2-40B4-BE49-F238E27FC236}">
                <a16:creationId xmlns:a16="http://schemas.microsoft.com/office/drawing/2014/main" id="{DFA661AA-3A09-F743-B1AE-8D4B218D1A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5955" name="Slide Number Placeholder 3">
            <a:extLst>
              <a:ext uri="{FF2B5EF4-FFF2-40B4-BE49-F238E27FC236}">
                <a16:creationId xmlns:a16="http://schemas.microsoft.com/office/drawing/2014/main" id="{6207673C-7A93-ED4A-9D71-EA4364B33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6581204-9579-AA4D-860B-2A6427CB03B4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170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hape 528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5" tIns="91425" rIns="91425" bIns="9142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Amy</a:t>
            </a:r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0530" name="Shape 529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custGeom>
            <a:avLst/>
            <a:gdLst>
              <a:gd name="T0" fmla="*/ 0 w 120000"/>
              <a:gd name="T1" fmla="*/ 0 h 120000"/>
              <a:gd name="T2" fmla="*/ 180048027 w 120000"/>
              <a:gd name="T3" fmla="*/ 0 h 120000"/>
              <a:gd name="T4" fmla="*/ 180048027 w 120000"/>
              <a:gd name="T5" fmla="*/ 101277015 h 120000"/>
              <a:gd name="T6" fmla="*/ 0 w 120000"/>
              <a:gd name="T7" fmla="*/ 10127701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183600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0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20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E3187-1A0F-A041-87FB-39F77E5225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6b4de65f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6b4de65f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d6b4de65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d6b4de65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6b4de65f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6b4de65f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0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6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019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15233-6DC5-AE44-A589-8DCF6657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2400-1DEE-4745-8A3B-95D4BF0A6D99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75488-4116-C64B-A041-82CFDFC5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FD42-C1EF-3F4F-B379-5DB8BF3F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4DBBB-10B5-A948-9670-F6CD2C2E11A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26117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DE40-3113-2741-AD74-122F5296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C12A4-FA4C-7C4B-90C7-E8AEEFCDA818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D4911-BF85-CA4F-B052-C9247788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62B35-644F-0B45-B483-B9282A13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9EE7-D37F-BE4A-B223-75AF044C02B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31007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1CFE8-8AEB-6E4B-97E4-B0A31E40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A2313-57E3-7C4F-9CED-EC7927D03657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A8C4C-F61D-3441-9602-92802214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928F5-CAD8-4042-860C-AA3364AA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E0C0-213C-694D-972D-2DDE5556B0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4916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F63018-1097-E144-9214-E65E1D36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60F4E-DBC9-684B-B6A0-E5F60BB37280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7C889F-98D1-BD4A-A21E-FA6933F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19CB04-66F1-334A-BCA3-9DBC9616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1202-31E2-3941-AE53-594FC4E6DE7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603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5B1A72-FFD6-4648-A380-46DAEF23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08D1B-D2B0-4047-9218-5D74507AC67A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571049-ADCB-F043-869A-6C904553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F8A0389-112C-5043-94FC-6C5CA2A0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AA3DD-21D0-9C42-96AA-68CE826F694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48943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B2F031-7830-6447-B185-BB5D681E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54DA2-A6AF-064A-924A-4DDA38209982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55C796-6711-EA46-96A5-79C3D4B7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86DB9B-4207-3C4C-9EF0-488712B1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F777-C946-7A40-B21C-481EEEC892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61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A3FCED-240D-2242-9C81-E8E02FF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6BFC1-898A-A245-A6B4-73D0CAC5D8F9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14C3E2-D628-F343-A6D5-B6413EED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3F6D56-9199-D549-A6B9-471F42F4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1119E-A353-784D-92CD-C33E505D01B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3308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19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A9812-A950-C34B-92B9-0C0F2721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DB8FA-5BEF-5C4B-B226-58F8D13183F0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DB17D4-E8A7-4446-89D2-121E5D9A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4E83DA-BE04-804F-A10D-67DCEF68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0608-1FFD-B940-BF9C-9733DD6B747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4045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69188F-95CC-1244-B3C2-13394F42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298FC-176E-394A-93FA-ADEE342ED5F6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7342BC-C394-744F-831B-775A716A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ABF555-59D5-9F42-B9CA-B43A75B8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ACC2-DB24-B84E-8EB2-1CC8D5419A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13001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F9426-A37A-A44A-9935-22629054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80DA0-0E43-834D-AC8B-309F2CE5A771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18059-943B-DA4D-B491-597FFF4A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7761F-3B61-FC43-B46F-7CDCF93E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325-1863-004E-98C4-988F66AE3A8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50988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46703-554C-3D49-8C95-7E63143A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C3F0-5DB6-9341-9712-E894F18CBD18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4FD60-9759-A240-97C2-DEED652E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FAC-AC3E-9D4A-8BC0-F2CA4C89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4FA93-2958-4646-B439-0194218BF34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3535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7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0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7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E860-19B0-D14A-ADD7-C325ACEAC2B2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0F1F-5BBF-D24E-B133-940B2A5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4C0AB6F0-09C1-5141-B8D3-EC1ED6A0DC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BFE2E74F-2E43-BE41-96A7-01011CAA9C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8885F-65C7-9046-89CE-EEC7D67D4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6DB6BED-B105-7B48-9513-C044C42C1FC2}" type="datetime1">
              <a:rPr lang="en-US" altLang="x-none"/>
              <a:pPr>
                <a:defRPr/>
              </a:pPr>
              <a:t>5/4/21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49F4C-5BB0-4D47-B451-E7776C150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8BF0-21C5-4949-8CD7-EC0D78544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8056DA7-17F0-EA49-A75C-F9B43A3E8A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5048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Dfmu1B6ZGDaxyTv5sJ-hq29cBBeLHWpFX1W8BXd6kC8/edit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Dfmu1B6ZGDaxyTv5sJ-hq29cBBeLHWpFX1W8BXd6kC8/edit?usp=sharing" TargetMode="External"/><Relationship Id="rId2" Type="http://schemas.openxmlformats.org/officeDocument/2006/relationships/hyperlink" Target="https://docs.google.com/document/d/1-B42IKDO9JhpOBYyC0VsxuKs4Aq50-JaAT66YQwCdgk/edit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bisvermont.org/training-resources/equity-resource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vermont.org/training-resources/coordinators-learning-networking-meeting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vermont.org/wp-content/uploads/2017/12/SISS-Family-survey-2016-08-10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PBiSVermon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vtpbis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ydnord.com/acts-of-self-car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pbisvermont.org/training-resources/coordinators-learning-networking-meeting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-B42IKDO9JhpOBYyC0VsxuKs4Aq50-JaAT66YQwCdgk/ed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232F2-2368-6447-89BB-B72E7751DD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-3" y="-29466"/>
            <a:ext cx="12192000" cy="6916932"/>
          </a:xfrm>
          <a:prstGeom prst="rect">
            <a:avLst/>
          </a:prstGeom>
        </p:spPr>
      </p:pic>
      <p:sp>
        <p:nvSpPr>
          <p:cNvPr id="14336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000">
              <a:latin typeface="Arial" charset="0"/>
            </a:endParaRPr>
          </a:p>
        </p:txBody>
      </p:sp>
      <p:pic>
        <p:nvPicPr>
          <p:cNvPr id="1433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47" y="0"/>
            <a:ext cx="3809142" cy="254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1"/>
          <p:cNvSpPr txBox="1">
            <a:spLocks noChangeArrowheads="1"/>
          </p:cNvSpPr>
          <p:nvPr/>
        </p:nvSpPr>
        <p:spPr bwMode="auto">
          <a:xfrm>
            <a:off x="2929049" y="5553495"/>
            <a:ext cx="6333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Presented by the VTPBIS State Team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1292E-0561-6341-A63F-252B34A75802}"/>
              </a:ext>
            </a:extLst>
          </p:cNvPr>
          <p:cNvSpPr txBox="1"/>
          <p:nvPr/>
        </p:nvSpPr>
        <p:spPr>
          <a:xfrm>
            <a:off x="1099693" y="2803752"/>
            <a:ext cx="99926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5400" b="1" dirty="0">
                <a:ea typeface="ＭＳ Ｐゴシック" charset="-128"/>
              </a:rPr>
              <a:t>May 2021 </a:t>
            </a:r>
          </a:p>
          <a:p>
            <a:pPr algn="ctr"/>
            <a:r>
              <a:rPr lang="en-US" altLang="en-US" sz="5400" b="1" dirty="0">
                <a:ea typeface="ＭＳ Ｐゴシック" charset="-128"/>
              </a:rPr>
              <a:t>Coordinators</a:t>
            </a:r>
          </a:p>
          <a:p>
            <a:pPr algn="ctr"/>
            <a:r>
              <a:rPr lang="en-US" altLang="en-US" sz="5400" b="1" dirty="0">
                <a:ea typeface="ＭＳ Ｐゴシック" charset="-128"/>
              </a:rPr>
              <a:t>Learning and Networking Meeting</a:t>
            </a:r>
            <a:endParaRPr lang="en-US" altLang="en-US" sz="5400" b="1" i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30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Foundations of Equity in PBIS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Collect, use, and report </a:t>
            </a:r>
            <a:r>
              <a:rPr lang="en" b="1">
                <a:solidFill>
                  <a:schemeClr val="dk1"/>
                </a:solidFill>
              </a:rPr>
              <a:t>disaggregated discipline data</a:t>
            </a:r>
            <a:endParaRPr b="1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Implement a </a:t>
            </a:r>
            <a:r>
              <a:rPr lang="en" b="1">
                <a:solidFill>
                  <a:schemeClr val="dk1"/>
                </a:solidFill>
              </a:rPr>
              <a:t>behavior framework</a:t>
            </a:r>
            <a:r>
              <a:rPr lang="en">
                <a:solidFill>
                  <a:schemeClr val="dk1"/>
                </a:solidFill>
              </a:rPr>
              <a:t> that is </a:t>
            </a:r>
            <a:r>
              <a:rPr lang="en" b="1">
                <a:solidFill>
                  <a:schemeClr val="dk1"/>
                </a:solidFill>
              </a:rPr>
              <a:t>preventive, multi-tiered, and culturally responsive</a:t>
            </a:r>
            <a:endParaRPr b="1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Use </a:t>
            </a:r>
            <a:r>
              <a:rPr lang="en" b="1">
                <a:solidFill>
                  <a:schemeClr val="dk1"/>
                </a:solidFill>
              </a:rPr>
              <a:t>engaging instruction</a:t>
            </a:r>
            <a:r>
              <a:rPr lang="en">
                <a:solidFill>
                  <a:schemeClr val="dk1"/>
                </a:solidFill>
              </a:rPr>
              <a:t> to reduce the opportunity (achievement) gap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Develop policies with accountability for </a:t>
            </a:r>
            <a:r>
              <a:rPr lang="en" b="1">
                <a:solidFill>
                  <a:schemeClr val="dk1"/>
                </a:solidFill>
              </a:rPr>
              <a:t>disciplinary equity</a:t>
            </a:r>
            <a:endParaRPr b="1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Teach strategies for </a:t>
            </a:r>
            <a:r>
              <a:rPr lang="en" b="1">
                <a:solidFill>
                  <a:schemeClr val="dk1"/>
                </a:solidFill>
              </a:rPr>
              <a:t>neutralizing implicit bias</a:t>
            </a:r>
            <a:r>
              <a:rPr lang="en">
                <a:solidFill>
                  <a:schemeClr val="dk1"/>
                </a:solidFill>
              </a:rPr>
              <a:t> in discipline decisions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4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PBIS is not fully implemented . . . 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. . . until it is culturally responsive!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endParaRPr sz="1800">
              <a:solidFill>
                <a:srgbClr val="6D6D6D"/>
              </a:solidFill>
              <a:highlight>
                <a:srgbClr val="FFFFFF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chemeClr val="dk1"/>
                </a:solidFill>
              </a:rPr>
              <a:t>Core components of cultural responsiveness in PBIS: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Identity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Voice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Supportive Environment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Situational Appropriateness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Data for Equity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 sz="1800">
              <a:solidFill>
                <a:srgbClr val="6D6D6D"/>
              </a:solidFill>
              <a:highlight>
                <a:srgbClr val="FFFFFF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Cultural Responsiveness &amp; Systems Change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b="1" dirty="0">
                <a:solidFill>
                  <a:schemeClr val="dk1"/>
                </a:solidFill>
              </a:rPr>
              <a:t>Technical Changes</a:t>
            </a:r>
            <a:endParaRPr b="1" dirty="0">
              <a:solidFill>
                <a:schemeClr val="dk1"/>
              </a:solidFill>
            </a:endParaRP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Adaptations to actual practices or instruction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May not reflect deeper change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b="1" dirty="0">
                <a:solidFill>
                  <a:schemeClr val="dk1"/>
                </a:solidFill>
              </a:rPr>
              <a:t>Adaptive Changes</a:t>
            </a:r>
            <a:endParaRPr b="1" dirty="0">
              <a:solidFill>
                <a:schemeClr val="dk1"/>
              </a:solidFill>
            </a:endParaRP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Changes in values, beliefs, roles, relationships, &amp; approaches to work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Involves changing mindsets as well as routines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 is a Universal/Tier 1 Issue!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Equity must be addressed at Tier 1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Providing Tier 2 and 3 supports to students from groups who receive disproportionate rates of referrals and suspensions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does not address inequitable student outcomes</a:t>
            </a:r>
            <a:endParaRPr b="1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2343133" y="4572001"/>
            <a:ext cx="556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>
                <a:solidFill>
                  <a:schemeClr val="hlink"/>
                </a:solidFill>
                <a:hlinkClick r:id="rId3"/>
              </a:rPr>
              <a:t>PBIS Equity Reflection Questions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Universal Team Composition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</a:t>
            </a:r>
            <a:r>
              <a:rPr lang="en" b="1">
                <a:solidFill>
                  <a:schemeClr val="dk1"/>
                </a:solidFill>
              </a:rPr>
              <a:t>actively elicit</a:t>
            </a:r>
            <a:r>
              <a:rPr lang="en">
                <a:solidFill>
                  <a:schemeClr val="dk1"/>
                </a:solidFill>
              </a:rPr>
              <a:t> from families and the community: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ownership?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voice?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broad representation?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Whose voices are </a:t>
            </a:r>
            <a:r>
              <a:rPr lang="en" b="1">
                <a:solidFill>
                  <a:schemeClr val="dk1"/>
                </a:solidFill>
              </a:rPr>
              <a:t>missing or not heard</a:t>
            </a:r>
            <a:r>
              <a:rPr lang="en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students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families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community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staff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support </a:t>
            </a:r>
            <a:r>
              <a:rPr lang="en" b="1">
                <a:solidFill>
                  <a:schemeClr val="dk1"/>
                </a:solidFill>
              </a:rPr>
              <a:t>meaningful participation?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especially by students/families from communities which have been marginalized?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Team Norms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our team </a:t>
            </a:r>
            <a:r>
              <a:rPr lang="en" b="1">
                <a:solidFill>
                  <a:schemeClr val="dk1"/>
                </a:solidFill>
              </a:rPr>
              <a:t>norms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b="1">
                <a:solidFill>
                  <a:schemeClr val="dk1"/>
                </a:solidFill>
              </a:rPr>
              <a:t>promote equity</a:t>
            </a:r>
            <a:r>
              <a:rPr lang="en">
                <a:solidFill>
                  <a:schemeClr val="dk1"/>
                </a:solidFill>
              </a:rPr>
              <a:t> by: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inviting voice?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ensuring a supportive environment?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Behavior Expectations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our behavior expectations: 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reflect </a:t>
            </a:r>
            <a:r>
              <a:rPr lang="en" b="1">
                <a:solidFill>
                  <a:schemeClr val="dk1"/>
                </a:solidFill>
              </a:rPr>
              <a:t>student/family voice</a:t>
            </a:r>
            <a:r>
              <a:rPr lang="en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>
                <a:solidFill>
                  <a:schemeClr val="dk1"/>
                </a:solidFill>
              </a:rPr>
              <a:t>are </a:t>
            </a:r>
            <a:r>
              <a:rPr lang="en" b="1">
                <a:solidFill>
                  <a:schemeClr val="dk1"/>
                </a:solidFill>
              </a:rPr>
              <a:t>culturally responsive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Teach Expected Behaviors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How can we ensure that we are: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b="1" dirty="0">
                <a:solidFill>
                  <a:schemeClr val="dk1"/>
                </a:solidFill>
              </a:rPr>
              <a:t>explicitly teaching any differences </a:t>
            </a:r>
            <a:r>
              <a:rPr lang="en" dirty="0">
                <a:solidFill>
                  <a:schemeClr val="dk1"/>
                </a:solidFill>
              </a:rPr>
              <a:t>between expectations at school and at home/community?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b="1" dirty="0">
                <a:solidFill>
                  <a:schemeClr val="dk1"/>
                </a:solidFill>
              </a:rPr>
              <a:t>without disrespecting </a:t>
            </a:r>
            <a:r>
              <a:rPr lang="en" dirty="0">
                <a:solidFill>
                  <a:schemeClr val="dk1"/>
                </a:solidFill>
              </a:rPr>
              <a:t>those differences? 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How can we ensure that the </a:t>
            </a:r>
            <a:r>
              <a:rPr lang="en" b="1" dirty="0">
                <a:solidFill>
                  <a:schemeClr val="dk1"/>
                </a:solidFill>
              </a:rPr>
              <a:t>matrix is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b="1" dirty="0">
                <a:solidFill>
                  <a:schemeClr val="dk1"/>
                </a:solidFill>
              </a:rPr>
              <a:t>accessible</a:t>
            </a:r>
            <a:r>
              <a:rPr lang="en" dirty="0">
                <a:solidFill>
                  <a:schemeClr val="dk1"/>
                </a:solidFill>
              </a:rPr>
              <a:t> to: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dirty="0">
                <a:solidFill>
                  <a:schemeClr val="dk1"/>
                </a:solidFill>
              </a:rPr>
              <a:t>non-readers?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dirty="0">
                <a:solidFill>
                  <a:schemeClr val="dk1"/>
                </a:solidFill>
              </a:rPr>
              <a:t>students/families with other home languages?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dirty="0">
                <a:solidFill>
                  <a:schemeClr val="dk1"/>
                </a:solidFill>
              </a:rPr>
              <a:t>those with vision or height differences?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How can we ensure that </a:t>
            </a:r>
            <a:r>
              <a:rPr lang="en" b="1" dirty="0">
                <a:solidFill>
                  <a:schemeClr val="dk1"/>
                </a:solidFill>
              </a:rPr>
              <a:t>all visuals</a:t>
            </a:r>
            <a:r>
              <a:rPr lang="en" dirty="0">
                <a:solidFill>
                  <a:schemeClr val="dk1"/>
                </a:solidFill>
              </a:rPr>
              <a:t>: 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dirty="0">
                <a:solidFill>
                  <a:schemeClr val="dk1"/>
                </a:solidFill>
              </a:rPr>
              <a:t>reflect diversity?</a:t>
            </a:r>
            <a:endParaRPr dirty="0">
              <a:solidFill>
                <a:schemeClr val="dk1"/>
              </a:solidFill>
            </a:endParaRPr>
          </a:p>
          <a:p>
            <a:pPr lvl="1" indent="-457189">
              <a:lnSpc>
                <a:spcPct val="100000"/>
              </a:lnSpc>
              <a:buClr>
                <a:schemeClr val="dk1"/>
              </a:buClr>
              <a:buSzPts val="1800"/>
            </a:pPr>
            <a:r>
              <a:rPr lang="en" dirty="0">
                <a:solidFill>
                  <a:schemeClr val="dk1"/>
                </a:solidFill>
              </a:rPr>
              <a:t>are accessible to all?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Acknowledge Positive Behavior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</a:t>
            </a:r>
            <a:r>
              <a:rPr lang="en" b="1">
                <a:solidFill>
                  <a:schemeClr val="dk1"/>
                </a:solidFill>
              </a:rPr>
              <a:t>involve students &amp; families</a:t>
            </a:r>
            <a:r>
              <a:rPr lang="en">
                <a:solidFill>
                  <a:schemeClr val="dk1"/>
                </a:solidFill>
              </a:rPr>
              <a:t> in the development/redesign of our acknowledgement system? 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our acknowledgement system </a:t>
            </a:r>
            <a:r>
              <a:rPr lang="en" b="1">
                <a:solidFill>
                  <a:schemeClr val="dk1"/>
                </a:solidFill>
              </a:rPr>
              <a:t>reflects student/family cultures</a:t>
            </a:r>
            <a:r>
              <a:rPr lang="en">
                <a:solidFill>
                  <a:schemeClr val="dk1"/>
                </a:solidFill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Prevent &amp; Respond to Problem Behavior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190500" y="1536633"/>
            <a:ext cx="11754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</a:t>
            </a:r>
            <a:r>
              <a:rPr lang="en" sz="2267" b="1">
                <a:solidFill>
                  <a:schemeClr val="dk1"/>
                </a:solidFill>
              </a:rPr>
              <a:t>actively seek input on problem behavior definitions</a:t>
            </a:r>
            <a:r>
              <a:rPr lang="en" sz="2267">
                <a:solidFill>
                  <a:schemeClr val="dk1"/>
                </a:solidFill>
              </a:rPr>
              <a:t> from students, families, and staff?</a:t>
            </a:r>
            <a:endParaRPr sz="2267">
              <a:solidFill>
                <a:schemeClr val="dk1"/>
              </a:solidFill>
            </a:endParaRPr>
          </a:p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be especially attentive to </a:t>
            </a:r>
            <a:r>
              <a:rPr lang="en" sz="2267" b="1">
                <a:solidFill>
                  <a:schemeClr val="dk1"/>
                </a:solidFill>
              </a:rPr>
              <a:t>how we define subjective behaviors</a:t>
            </a:r>
            <a:r>
              <a:rPr lang="en" sz="2267">
                <a:solidFill>
                  <a:schemeClr val="dk1"/>
                </a:solidFill>
              </a:rPr>
              <a:t> such as defiance &amp; respect?</a:t>
            </a:r>
            <a:endParaRPr sz="2267">
              <a:solidFill>
                <a:schemeClr val="dk1"/>
              </a:solidFill>
            </a:endParaRPr>
          </a:p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ensure that staff understand the </a:t>
            </a:r>
            <a:r>
              <a:rPr lang="en" sz="2267" b="1">
                <a:solidFill>
                  <a:schemeClr val="dk1"/>
                </a:solidFill>
              </a:rPr>
              <a:t>difference between universally unacceptable &amp; situationally inappropriate behaviors</a:t>
            </a:r>
            <a:r>
              <a:rPr lang="en" sz="2267">
                <a:solidFill>
                  <a:schemeClr val="dk1"/>
                </a:solidFill>
              </a:rPr>
              <a:t>?</a:t>
            </a:r>
            <a:endParaRPr sz="2267">
              <a:solidFill>
                <a:schemeClr val="dk1"/>
              </a:solidFill>
            </a:endParaRPr>
          </a:p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ensure that discipline policies, procedures, &amp; practices are </a:t>
            </a:r>
            <a:r>
              <a:rPr lang="en" sz="2267" b="1">
                <a:solidFill>
                  <a:schemeClr val="dk1"/>
                </a:solidFill>
              </a:rPr>
              <a:t>inclusionary</a:t>
            </a:r>
            <a:r>
              <a:rPr lang="en" sz="2267">
                <a:solidFill>
                  <a:schemeClr val="dk1"/>
                </a:solidFill>
              </a:rPr>
              <a:t> to the greatest extent possible?</a:t>
            </a:r>
            <a:endParaRPr sz="2267">
              <a:solidFill>
                <a:schemeClr val="dk1"/>
              </a:solidFill>
            </a:endParaRPr>
          </a:p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ensure that our practices for responding to problem behaviors </a:t>
            </a:r>
            <a:r>
              <a:rPr lang="en" sz="2267" b="1">
                <a:solidFill>
                  <a:schemeClr val="dk1"/>
                </a:solidFill>
              </a:rPr>
              <a:t>maintain students’ dignity</a:t>
            </a:r>
            <a:r>
              <a:rPr lang="en" sz="2267">
                <a:solidFill>
                  <a:schemeClr val="dk1"/>
                </a:solidFill>
              </a:rPr>
              <a:t>?</a:t>
            </a:r>
            <a:endParaRPr sz="2267">
              <a:solidFill>
                <a:schemeClr val="dk1"/>
              </a:solidFill>
            </a:endParaRPr>
          </a:p>
          <a:p>
            <a:pPr indent="-448722">
              <a:lnSpc>
                <a:spcPct val="100000"/>
              </a:lnSpc>
              <a:buClr>
                <a:schemeClr val="dk1"/>
              </a:buClr>
              <a:buSzPts val="1700"/>
            </a:pPr>
            <a:r>
              <a:rPr lang="en" sz="2267">
                <a:solidFill>
                  <a:schemeClr val="dk1"/>
                </a:solidFill>
              </a:rPr>
              <a:t>How can we support teachers in the </a:t>
            </a:r>
            <a:r>
              <a:rPr lang="en" sz="2267" b="1">
                <a:solidFill>
                  <a:schemeClr val="dk1"/>
                </a:solidFill>
              </a:rPr>
              <a:t>consistent and equitable use of practices</a:t>
            </a:r>
            <a:r>
              <a:rPr lang="en" sz="2267">
                <a:solidFill>
                  <a:schemeClr val="dk1"/>
                </a:solidFill>
              </a:rPr>
              <a:t> to prevent problem behaviors? (engaging instruction, effective classroom management, fidelity, restorative conversations, relationship-building &amp; repair)</a:t>
            </a:r>
            <a:endParaRPr sz="2267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E1CDD-7AAC-4C97-AD90-8E5BE3AA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26" y="0"/>
            <a:ext cx="719593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B8E82-20BC-4268-B70D-C847F4F18DD3}"/>
              </a:ext>
            </a:extLst>
          </p:cNvPr>
          <p:cNvSpPr txBox="1"/>
          <p:nvPr/>
        </p:nvSpPr>
        <p:spPr>
          <a:xfrm>
            <a:off x="9899374" y="1457739"/>
            <a:ext cx="1921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Type in the chat which squirrel image resonates with how you are feeling today</a:t>
            </a:r>
          </a:p>
        </p:txBody>
      </p:sp>
    </p:spTree>
    <p:extLst>
      <p:ext uri="{BB962C8B-B14F-4D97-AF65-F5344CB8AC3E}">
        <p14:creationId xmlns:p14="http://schemas.microsoft.com/office/powerpoint/2010/main" val="90207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Data for Decision-Making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8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</a:t>
            </a:r>
            <a:r>
              <a:rPr lang="en" b="1">
                <a:solidFill>
                  <a:schemeClr val="dk1"/>
                </a:solidFill>
              </a:rPr>
              <a:t>develop systems to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b="1">
                <a:solidFill>
                  <a:schemeClr val="dk1"/>
                </a:solidFill>
              </a:rPr>
              <a:t>disaggregate data</a:t>
            </a:r>
            <a:r>
              <a:rPr lang="en">
                <a:solidFill>
                  <a:schemeClr val="dk1"/>
                </a:solidFill>
              </a:rPr>
              <a:t> by race/ethnicity, disability status, &amp; gender so that we can assess and monitor equity in student outcomes?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</a:t>
            </a:r>
            <a:r>
              <a:rPr lang="en" b="1">
                <a:solidFill>
                  <a:schemeClr val="dk1"/>
                </a:solidFill>
              </a:rPr>
              <a:t>students are engaged in each step of TIPS </a:t>
            </a:r>
            <a:r>
              <a:rPr lang="en">
                <a:solidFill>
                  <a:schemeClr val="dk1"/>
                </a:solidFill>
              </a:rPr>
              <a:t>(problem &amp; goal identification, solution identification &amp; implementation, monitoring, evaluation)?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</a:t>
            </a:r>
            <a:r>
              <a:rPr lang="en" b="1">
                <a:solidFill>
                  <a:schemeClr val="dk1"/>
                </a:solidFill>
              </a:rPr>
              <a:t>implementation fidelity is examined specifically with regard to the equity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b="1">
                <a:solidFill>
                  <a:schemeClr val="dk1"/>
                </a:solidFill>
              </a:rPr>
              <a:t>of outcomes</a:t>
            </a:r>
            <a:r>
              <a:rPr lang="en">
                <a:solidFill>
                  <a:schemeClr val="dk1"/>
                </a:solidFill>
              </a:rPr>
              <a:t> for all students?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engage a </a:t>
            </a:r>
            <a:r>
              <a:rPr lang="en" b="1">
                <a:solidFill>
                  <a:schemeClr val="dk1"/>
                </a:solidFill>
              </a:rPr>
              <a:t>wide and representative range of stakeholders</a:t>
            </a:r>
            <a:r>
              <a:rPr lang="en">
                <a:solidFill>
                  <a:schemeClr val="dk1"/>
                </a:solidFill>
              </a:rPr>
              <a:t> in 2-way communication regarding goals and progress?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Targeted/Tier 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How can we ensure that Targeted interventions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increase instructional opportunities, feedback, and positive home communication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with students’ families?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How can we ensure that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access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to positive, instructional Tier 2 interventions is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consistent across student groups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?</a:t>
            </a:r>
            <a:endParaRPr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referred students’ behavior concerns are being </a:t>
            </a:r>
            <a:r>
              <a:rPr lang="en" b="1">
                <a:solidFill>
                  <a:schemeClr val="dk1"/>
                </a:solidFill>
              </a:rPr>
              <a:t>addressed to the fullest extent possible at Universal/Tier 1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Equity: Intensive/Tier 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How can we ensure that students and their family members are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meaningfully involved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in goal-setting and intervention design?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How can we establish systems for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two-way communication and shared decision-making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with families?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How can we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avoid making inaccurate assumptions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about home life or family values regarding education?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How can we ensure that referred students’ behavior concerns are being </a:t>
            </a:r>
            <a:r>
              <a:rPr lang="en" b="1">
                <a:solidFill>
                  <a:schemeClr val="dk1"/>
                </a:solidFill>
              </a:rPr>
              <a:t>addressed to the fullest extent possible at Universal/Tier 1 and Targeted/Tier 2</a:t>
            </a:r>
            <a:r>
              <a:rPr lang="en">
                <a:solidFill>
                  <a:schemeClr val="dk1"/>
                </a:solidFill>
              </a:rPr>
              <a:t>?</a:t>
            </a:r>
            <a:endParaRPr b="1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2A84-2FAD-BB4A-9F38-5DA32C38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Break-out Group Activity 1: Use 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  <a:hlinkClick r:id="rId2"/>
              </a:rPr>
              <a:t>Google Doc </a:t>
            </a:r>
            <a:b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Equity, Cultural Responsiveness, and Systems Change within PBIS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1ADFC-9D6D-2846-A3C4-C17FAB3BC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692400"/>
            <a:ext cx="11360800" cy="3399432"/>
          </a:xfrm>
        </p:spPr>
        <p:txBody>
          <a:bodyPr/>
          <a:lstStyle/>
          <a:p>
            <a:r>
              <a:rPr lang="en-US" dirty="0"/>
              <a:t>Use the </a:t>
            </a:r>
            <a:r>
              <a:rPr lang="en-US" u="sng" dirty="0">
                <a:hlinkClick r:id="rId3"/>
              </a:rPr>
              <a:t>Equity Reflection Questions</a:t>
            </a:r>
            <a:r>
              <a:rPr lang="en-US" dirty="0"/>
              <a:t> to consider ways that you can make your PBIS implementation and its components more equity-centered.</a:t>
            </a:r>
          </a:p>
          <a:p>
            <a:pPr lvl="1" fontAlgn="base"/>
            <a:r>
              <a:rPr lang="en-US" dirty="0"/>
              <a:t>What are some </a:t>
            </a:r>
            <a:r>
              <a:rPr lang="en-US" b="1" dirty="0"/>
              <a:t>technical</a:t>
            </a:r>
            <a:r>
              <a:rPr lang="en-US" dirty="0"/>
              <a:t> changes you could start with? (adaptations to actual practices)</a:t>
            </a:r>
          </a:p>
          <a:p>
            <a:pPr lvl="1" fontAlgn="base"/>
            <a:r>
              <a:rPr lang="en-US" dirty="0"/>
              <a:t>How might you go about working toward </a:t>
            </a:r>
            <a:r>
              <a:rPr lang="en-US" b="1" dirty="0"/>
              <a:t>adaptive</a:t>
            </a:r>
            <a:r>
              <a:rPr lang="en-US" dirty="0"/>
              <a:t> changes? (changes in values, beliefs, roles, relationships, approaches to work)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18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668" y="135534"/>
            <a:ext cx="9496665" cy="658693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27"/>
          <p:cNvSpPr/>
          <p:nvPr/>
        </p:nvSpPr>
        <p:spPr>
          <a:xfrm>
            <a:off x="533400" y="4305300"/>
            <a:ext cx="7086800" cy="22668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0" name="Google Shape;140;p27"/>
          <p:cNvSpPr txBox="1"/>
          <p:nvPr/>
        </p:nvSpPr>
        <p:spPr>
          <a:xfrm>
            <a:off x="7524600" y="5503824"/>
            <a:ext cx="4134000" cy="13541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 dirty="0">
                <a:solidFill>
                  <a:schemeClr val="hlink"/>
                </a:solidFill>
                <a:hlinkClick r:id="rId4"/>
              </a:rPr>
              <a:t>https://www.pbisvermont.org/training-resources/equity-resources/</a:t>
            </a:r>
            <a:endParaRPr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EB8F-99C6-C541-9223-423D08AC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Status of VTPBIS and Great New Resources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00F8-7D7D-8A4E-A37B-FB937458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Status of VTPBIS Assessments and Action Plan</a:t>
            </a:r>
          </a:p>
          <a:p>
            <a:r>
              <a:rPr lang="en-US" sz="4000" dirty="0"/>
              <a:t>Trainings recap</a:t>
            </a:r>
          </a:p>
          <a:p>
            <a:r>
              <a:rPr lang="en-US" sz="4000" dirty="0"/>
              <a:t>New resources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691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EA2A381-4851-ED44-A6C4-90C72966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  <a:sym typeface="Cambria" panose="02040503050406030204" pitchFamily="18" charset="0"/>
              </a:rPr>
              <a:t> Fidelity of Implementation - 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TFI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5DDBAD-49F6-CE41-A2D2-2840608BD156}"/>
              </a:ext>
            </a:extLst>
          </p:cNvPr>
          <p:cNvSpPr/>
          <p:nvPr/>
        </p:nvSpPr>
        <p:spPr>
          <a:xfrm>
            <a:off x="2009517" y="2006190"/>
            <a:ext cx="3484606" cy="33868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95F990-2362-2848-8A9B-6C0B7D491FDA}"/>
              </a:ext>
            </a:extLst>
          </p:cNvPr>
          <p:cNvSpPr/>
          <p:nvPr/>
        </p:nvSpPr>
        <p:spPr>
          <a:xfrm>
            <a:off x="6714867" y="2006190"/>
            <a:ext cx="3392959" cy="32978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9302E-8B12-9540-A7A9-85E7EDACD61E}"/>
              </a:ext>
            </a:extLst>
          </p:cNvPr>
          <p:cNvSpPr txBox="1"/>
          <p:nvPr/>
        </p:nvSpPr>
        <p:spPr>
          <a:xfrm>
            <a:off x="2324614" y="2994962"/>
            <a:ext cx="2811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TFI Completions (59%-72%)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6DF0D-DC90-1140-96FA-E0862A4BA3F6}"/>
              </a:ext>
            </a:extLst>
          </p:cNvPr>
          <p:cNvSpPr txBox="1"/>
          <p:nvPr/>
        </p:nvSpPr>
        <p:spPr>
          <a:xfrm>
            <a:off x="6943467" y="2879578"/>
            <a:ext cx="2954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% of schools implementing with fidelity = ??</a:t>
            </a: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8455AC05-4287-094A-9D0B-A957B7097447}"/>
              </a:ext>
            </a:extLst>
          </p:cNvPr>
          <p:cNvSpPr/>
          <p:nvPr/>
        </p:nvSpPr>
        <p:spPr>
          <a:xfrm>
            <a:off x="6391855" y="1229194"/>
            <a:ext cx="4057517" cy="485181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EA2A381-4851-ED44-A6C4-90C72966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5849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  <a:sym typeface="Cambria" panose="02040503050406030204" pitchFamily="18" charset="0"/>
              </a:rPr>
              <a:t>Self-Assessment and/or School Climate Survey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5DDBAD-49F6-CE41-A2D2-2840608BD156}"/>
              </a:ext>
            </a:extLst>
          </p:cNvPr>
          <p:cNvSpPr/>
          <p:nvPr/>
        </p:nvSpPr>
        <p:spPr>
          <a:xfrm>
            <a:off x="4176520" y="1690688"/>
            <a:ext cx="3484606" cy="33868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9302E-8B12-9540-A7A9-85E7EDACD61E}"/>
              </a:ext>
            </a:extLst>
          </p:cNvPr>
          <p:cNvSpPr txBox="1"/>
          <p:nvPr/>
        </p:nvSpPr>
        <p:spPr>
          <a:xfrm>
            <a:off x="4513241" y="2249816"/>
            <a:ext cx="2811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57% Schools Completed the SAS and/or School Climate Survey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6DF0D-DC90-1140-96FA-E0862A4BA3F6}"/>
              </a:ext>
            </a:extLst>
          </p:cNvPr>
          <p:cNvSpPr txBox="1"/>
          <p:nvPr/>
        </p:nvSpPr>
        <p:spPr>
          <a:xfrm>
            <a:off x="6943467" y="2879578"/>
            <a:ext cx="295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A5EC3-F067-2C40-BFB0-950698F02C9A}"/>
              </a:ext>
            </a:extLst>
          </p:cNvPr>
          <p:cNvSpPr txBox="1"/>
          <p:nvPr/>
        </p:nvSpPr>
        <p:spPr>
          <a:xfrm>
            <a:off x="0" y="56367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If you did a School Climate Survey, type into the chat box something that excited you about it!</a:t>
            </a:r>
          </a:p>
        </p:txBody>
      </p:sp>
    </p:spTree>
    <p:extLst>
      <p:ext uri="{BB962C8B-B14F-4D97-AF65-F5344CB8AC3E}">
        <p14:creationId xmlns:p14="http://schemas.microsoft.com/office/powerpoint/2010/main" val="64147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D9E507-6831-B849-A01D-4A687647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86"/>
            <a:ext cx="10515600" cy="108105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VTPBIS Action Plan Update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3C28497-CFF7-844A-897A-73BD4EF763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860205"/>
              </p:ext>
            </p:extLst>
          </p:nvPr>
        </p:nvGraphicFramePr>
        <p:xfrm>
          <a:off x="838200" y="1325562"/>
          <a:ext cx="10515600" cy="5424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25109654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55106783"/>
                    </a:ext>
                  </a:extLst>
                </a:gridCol>
              </a:tblGrid>
              <a:tr h="89361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3600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36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60333"/>
                  </a:ext>
                </a:extLst>
              </a:tr>
              <a:tr h="893613">
                <a:tc>
                  <a:txBody>
                    <a:bodyPr/>
                    <a:lstStyle/>
                    <a:p>
                      <a:r>
                        <a:rPr lang="en-US" sz="1800" dirty="0"/>
                        <a:t>Build SU/SD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TA data review and outreach; Project AWARE focus at SU/SD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1174"/>
                  </a:ext>
                </a:extLst>
              </a:tr>
              <a:tr h="89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Strengthen Connection Between Student Outcomes and Implementation Fidelity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Introduction of School Climate Survey and informal screeners; Data Days 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89690"/>
                  </a:ext>
                </a:extLst>
              </a:tr>
              <a:tr h="89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Strengthen Student and Family Voice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Restorative Approaches: Project AWARE collaboration with UP for Learning to infuse student voice; Upcoming focus groups; New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47670"/>
                  </a:ext>
                </a:extLst>
              </a:tr>
              <a:tr h="89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Provide PD for Different Learning Environments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Inserted into all PD and added new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061465"/>
                  </a:ext>
                </a:extLst>
              </a:tr>
              <a:tr h="89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Focus on Equity and Anti-Bias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 Team PD and development; Integrated into Universal training; New training evaluation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52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270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3F3D-C66D-F94B-9B50-39C4B02E85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416" y="4120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Training Numbers and Satisfaction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AC6FA19-5E5A-BA42-9825-0EEC11FE6255}"/>
              </a:ext>
            </a:extLst>
          </p:cNvPr>
          <p:cNvGrpSpPr>
            <a:grpSpLocks/>
          </p:cNvGrpSpPr>
          <p:nvPr/>
        </p:nvGrpSpPr>
        <p:grpSpPr bwMode="auto">
          <a:xfrm>
            <a:off x="424746" y="2241759"/>
            <a:ext cx="3539107" cy="3284991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300D4A-64ED-7A44-B0FB-769741023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A755AD93-38A3-A642-84F1-1F522B8D7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150" y="2861383"/>
              <a:ext cx="2082800" cy="76628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28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PD Events</a:t>
              </a:r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D8F6F4AD-5EBF-2045-BF8E-ECD6F33BCFE7}"/>
              </a:ext>
            </a:extLst>
          </p:cNvPr>
          <p:cNvGrpSpPr>
            <a:grpSpLocks/>
          </p:cNvGrpSpPr>
          <p:nvPr/>
        </p:nvGrpSpPr>
        <p:grpSpPr bwMode="auto">
          <a:xfrm>
            <a:off x="8014264" y="2272177"/>
            <a:ext cx="3539107" cy="3140571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6405AE-A117-9B4F-ABC7-590B44B54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C1848843-F1D4-C14D-A682-E00A087DC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071" y="2680555"/>
              <a:ext cx="2216150" cy="11165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98%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Highly Satisfied/Satisfied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A0936338-9823-2C45-8B86-90F808E6D97C}"/>
              </a:ext>
            </a:extLst>
          </p:cNvPr>
          <p:cNvGrpSpPr>
            <a:grpSpLocks/>
          </p:cNvGrpSpPr>
          <p:nvPr/>
        </p:nvGrpSpPr>
        <p:grpSpPr bwMode="auto">
          <a:xfrm>
            <a:off x="4177737" y="2215722"/>
            <a:ext cx="3539107" cy="3284991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C812AF-9F76-E848-8753-0159BDB54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1B8CC650-249B-1549-8B9C-A352D2028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150" y="2861383"/>
              <a:ext cx="2082800" cy="76628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876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b="1" dirty="0"/>
                <a:t>Participants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8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15EE27-E218-0247-ABB0-F148AC4E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Orient to Zoom: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513A41-F3C3-3248-BC2A-99157BB6B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your tool bar: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Chat</a:t>
            </a:r>
          </a:p>
          <a:p>
            <a:pPr lvl="1"/>
            <a:r>
              <a:rPr lang="en-US" dirty="0"/>
              <a:t>Audio</a:t>
            </a:r>
          </a:p>
          <a:p>
            <a:pPr lvl="1"/>
            <a:r>
              <a:rPr lang="en-US" dirty="0"/>
              <a:t>Video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Materials at </a:t>
            </a:r>
            <a:r>
              <a:rPr lang="en-US" dirty="0">
                <a:hlinkClick r:id="rId3"/>
              </a:rPr>
              <a:t>https://www.pbisvermont.org/training-resources/coordinators-learning-networking-meetings/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755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3F3D-C66D-F94B-9B50-39C4B02E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New Training Evaluation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6B217-8AB1-E240-B67F-93A008CD9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training was accessible to me. (e.g., able to access the material, able to request and receive accommodations, able to hear and/or understand the presenter.)</a:t>
            </a:r>
          </a:p>
          <a:p>
            <a:r>
              <a:rPr lang="en-US" dirty="0"/>
              <a:t>This training included relevant information on diversity, equity, and inclusion.</a:t>
            </a:r>
          </a:p>
          <a:p>
            <a:r>
              <a:rPr lang="en-US" dirty="0"/>
              <a:t>This training helped me learn more about diversity, equity, and inclusion.</a:t>
            </a:r>
          </a:p>
          <a:p>
            <a:r>
              <a:rPr lang="en-US" dirty="0"/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783802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938A-0A81-3847-9B67-B8477770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New Resource – Introducing the SISS!</a:t>
            </a:r>
          </a:p>
        </p:txBody>
      </p:sp>
      <p:pic>
        <p:nvPicPr>
          <p:cNvPr id="5" name="Content Placeholder 4" descr="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B75AAC4-1EBB-594F-A932-ABB2A92E9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5122" y="1575103"/>
            <a:ext cx="8281755" cy="5032375"/>
          </a:xfrm>
        </p:spPr>
      </p:pic>
    </p:spTree>
    <p:extLst>
      <p:ext uri="{BB962C8B-B14F-4D97-AF65-F5344CB8AC3E}">
        <p14:creationId xmlns:p14="http://schemas.microsoft.com/office/powerpoint/2010/main" val="4066539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95A1-C106-D74C-9304-7C9ABE91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Website Changes – New Resources:</a:t>
            </a:r>
          </a:p>
        </p:txBody>
      </p:sp>
      <p:pic>
        <p:nvPicPr>
          <p:cNvPr id="6" name="Content Placeholder 5" descr="A group of people on a field&#10;&#10;Description automatically generated with low confidence">
            <a:extLst>
              <a:ext uri="{FF2B5EF4-FFF2-40B4-BE49-F238E27FC236}">
                <a16:creationId xmlns:a16="http://schemas.microsoft.com/office/drawing/2014/main" id="{FD2F9407-F9FC-784D-B56F-EE1B571B5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12" y="1619794"/>
            <a:ext cx="7888435" cy="5238206"/>
          </a:xfr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3B2CF509-2014-3D45-8E0B-A25C3231692A}"/>
              </a:ext>
            </a:extLst>
          </p:cNvPr>
          <p:cNvSpPr/>
          <p:nvPr/>
        </p:nvSpPr>
        <p:spPr>
          <a:xfrm>
            <a:off x="3670662" y="5264332"/>
            <a:ext cx="3108960" cy="457200"/>
          </a:xfrm>
          <a:prstGeom prst="don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6C1C12-8092-D148-9E8E-D2617DDBDEE5}"/>
              </a:ext>
            </a:extLst>
          </p:cNvPr>
          <p:cNvCxnSpPr/>
          <p:nvPr/>
        </p:nvCxnSpPr>
        <p:spPr>
          <a:xfrm>
            <a:off x="2312126" y="4689566"/>
            <a:ext cx="1449977" cy="70539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F25EBD-4D00-8A4C-8B64-8FD46BFF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04" y="3546678"/>
            <a:ext cx="4776096" cy="3301523"/>
          </a:xfrm>
          <a:prstGeom prst="rect">
            <a:avLst/>
          </a:prstGeom>
        </p:spPr>
      </p:pic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B5D0C4A-3C22-A94C-AF23-11B28838F34D}"/>
              </a:ext>
            </a:extLst>
          </p:cNvPr>
          <p:cNvCxnSpPr/>
          <p:nvPr/>
        </p:nvCxnSpPr>
        <p:spPr>
          <a:xfrm flipV="1">
            <a:off x="6635931" y="5042263"/>
            <a:ext cx="1058092" cy="352697"/>
          </a:xfrm>
          <a:prstGeom prst="bentConnector3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028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FB105C2-4548-4746-A358-FD2B4D3FA6D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panose="020B0600070205080204" pitchFamily="34" charset="-128"/>
              </a:rPr>
              <a:t>Upcoming Events: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ea typeface="ＭＳ Ｐゴシック" panose="020B0600070205080204" pitchFamily="34" charset="-128"/>
            </a:endParaRP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1AA74CEE-F8CF-E243-98C3-E48BE6873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3400" b="1" dirty="0">
                <a:ea typeface="ＭＳ Ｐゴシック" panose="020B0600070205080204" pitchFamily="34" charset="-128"/>
              </a:rPr>
              <a:t>BEST/</a:t>
            </a:r>
            <a:r>
              <a:rPr lang="en-US" altLang="en-US" sz="3400" b="1" dirty="0" err="1">
                <a:ea typeface="ＭＳ Ｐゴシック" panose="020B0600070205080204" pitchFamily="34" charset="-128"/>
              </a:rPr>
              <a:t>VTmtss</a:t>
            </a:r>
            <a:r>
              <a:rPr lang="en-US" altLang="en-US" sz="3400" b="1" dirty="0">
                <a:ea typeface="ＭＳ Ｐゴシック" panose="020B0600070205080204" pitchFamily="34" charset="-128"/>
              </a:rPr>
              <a:t> Summer Institute: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June 21-24</a:t>
            </a:r>
          </a:p>
          <a:p>
            <a:r>
              <a:rPr lang="en-US" altLang="en-US" sz="3400" b="1" dirty="0">
                <a:ea typeface="ＭＳ Ｐゴシック" panose="020B0600070205080204" pitchFamily="34" charset="-128"/>
              </a:rPr>
              <a:t>BEST/VTPBIS PD </a:t>
            </a:r>
            <a:r>
              <a:rPr lang="en-US" altLang="en-US" sz="3400" b="1" i="1" dirty="0">
                <a:ea typeface="ＭＳ Ｐゴシック" panose="020B0600070205080204" pitchFamily="34" charset="-128"/>
              </a:rPr>
              <a:t>Tentative </a:t>
            </a:r>
            <a:r>
              <a:rPr lang="en-US" altLang="en-US" sz="3400" b="1" dirty="0">
                <a:ea typeface="ＭＳ Ｐゴシック" panose="020B0600070205080204" pitchFamily="34" charset="-128"/>
              </a:rPr>
              <a:t>Calendar for 2021-22 - What’s new?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August webinars focused on recovery – surveys/screeners; SEL; Educator resilience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CPI online and in person!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Restorative Practices within MTSS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Equity infused in all PD</a:t>
            </a:r>
          </a:p>
          <a:p>
            <a:r>
              <a:rPr lang="en-US" altLang="en-US" sz="3400" b="1" dirty="0">
                <a:ea typeface="ＭＳ Ｐゴシック" panose="020B0600070205080204" pitchFamily="34" charset="-128"/>
              </a:rPr>
              <a:t>VTPBIS Leadership Academy – coming soon!</a:t>
            </a:r>
          </a:p>
          <a:p>
            <a:pPr marL="457200" lvl="1" indent="0">
              <a:buNone/>
            </a:pPr>
            <a:endParaRPr lang="en-US" altLang="en-US" sz="26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35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/>
          <p:cNvSpPr>
            <a:spLocks noChangeArrowheads="1"/>
          </p:cNvSpPr>
          <p:nvPr/>
        </p:nvSpPr>
        <p:spPr bwMode="auto">
          <a:xfrm rot="-1646119">
            <a:off x="1246187" y="3594100"/>
            <a:ext cx="68278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  <a:hlinkClick r:id="rId3"/>
              </a:rPr>
              <a:t>https://www.facebook.com/groups/PBISVermont/</a:t>
            </a:r>
            <a:endParaRPr lang="en-US" altLang="en-US" sz="24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charset="0"/>
            </a:endParaRPr>
          </a:p>
        </p:txBody>
      </p:sp>
      <p:pic>
        <p:nvPicPr>
          <p:cNvPr id="149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7540">
            <a:off x="1905686" y="2163613"/>
            <a:ext cx="3815856" cy="194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578">
            <a:off x="7427913" y="1749425"/>
            <a:ext cx="30607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AutoShape 2" descr="mage result for pinterest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sp>
        <p:nvSpPr>
          <p:cNvPr id="149511" name="Rectangle 2"/>
          <p:cNvSpPr>
            <a:spLocks noChangeArrowheads="1"/>
          </p:cNvSpPr>
          <p:nvPr/>
        </p:nvSpPr>
        <p:spPr bwMode="auto">
          <a:xfrm>
            <a:off x="7231063" y="4181476"/>
            <a:ext cx="41386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  <a:hlinkClick r:id="rId6"/>
              </a:rPr>
              <a:t>https://twitter.com/vtpbis</a:t>
            </a:r>
            <a:endParaRPr lang="en-US" altLang="en-US" sz="24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charset="0"/>
            </a:endParaRPr>
          </a:p>
        </p:txBody>
      </p:sp>
      <p:sp>
        <p:nvSpPr>
          <p:cNvPr id="14951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</a:rPr>
              <a:t>Stay Connected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612832" y="5106633"/>
            <a:ext cx="518350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FF"/>
                </a:solidFill>
              </a:rPr>
              <a:t>Please share all of the awesome things you are doing by using #VTPBIS or @VTPBIS</a:t>
            </a:r>
          </a:p>
        </p:txBody>
      </p:sp>
    </p:spTree>
    <p:extLst>
      <p:ext uri="{BB962C8B-B14F-4D97-AF65-F5344CB8AC3E}">
        <p14:creationId xmlns:p14="http://schemas.microsoft.com/office/powerpoint/2010/main" val="155808363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CCCA-E861-7E4C-BD79-E5CBCD105F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2054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We Appreciate You!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2EA64B-2F21-E84C-82CB-55AE7A697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310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790EE17-C3CD-B14E-B07D-6CDFCAF8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790" y="1347423"/>
            <a:ext cx="7322420" cy="55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2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4869-8596-5847-907C-29F1163F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Our gift to you: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B322-4AC2-564E-B6CE-DAD3374CD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Take 5 minutes:</a:t>
            </a:r>
          </a:p>
          <a:p>
            <a:pPr marL="457200" lvl="1" indent="0">
              <a:buNone/>
            </a:pPr>
            <a:r>
              <a:rPr lang="en-US" dirty="0"/>
              <a:t>Unplug. Ban all electronics, social media, email, and phone calls for a </a:t>
            </a:r>
            <a:r>
              <a:rPr lang="en-US" b="1" dirty="0"/>
              <a:t>few minutes</a:t>
            </a:r>
            <a:r>
              <a:rPr lang="en-US" dirty="0"/>
              <a:t>, and instead…</a:t>
            </a:r>
          </a:p>
          <a:p>
            <a:pPr lvl="1">
              <a:buFontTx/>
              <a:buChar char="-"/>
            </a:pPr>
            <a:r>
              <a:rPr lang="en-US" dirty="0"/>
              <a:t>Listen to your favorite song (and dance, if you so choose!).</a:t>
            </a:r>
          </a:p>
          <a:p>
            <a:pPr lvl="1">
              <a:buFontTx/>
              <a:buChar char="-"/>
            </a:pPr>
            <a:r>
              <a:rPr lang="en-US" dirty="0"/>
              <a:t>Turn off the lights and lay your head down on your desk.</a:t>
            </a:r>
          </a:p>
          <a:p>
            <a:pPr lvl="1">
              <a:buFontTx/>
              <a:buChar char="-"/>
            </a:pPr>
            <a:r>
              <a:rPr lang="en-US" dirty="0"/>
              <a:t>Channel your biggest mentor/supporter. Imagine they write you a letter congratulating you on what you’ve done during this tough year. Write that letter.</a:t>
            </a:r>
          </a:p>
          <a:p>
            <a:pPr lvl="1">
              <a:buFontTx/>
              <a:buChar char="-"/>
            </a:pPr>
            <a:r>
              <a:rPr lang="en-US" dirty="0"/>
              <a:t>Do your favorite yoga stretches.</a:t>
            </a:r>
          </a:p>
          <a:p>
            <a:pPr lvl="1">
              <a:buFontTx/>
              <a:buChar char="-"/>
            </a:pPr>
            <a:r>
              <a:rPr lang="en-US" dirty="0"/>
              <a:t>Do a 5-minute meditation on your favorite meditation app (Headspace, Calm, Insight Timer).</a:t>
            </a:r>
          </a:p>
          <a:p>
            <a:pPr lvl="1">
              <a:buFontTx/>
              <a:buChar char="-"/>
            </a:pPr>
            <a:r>
              <a:rPr lang="en-US" dirty="0"/>
              <a:t>Go take a quick walk outside.</a:t>
            </a:r>
          </a:p>
          <a:p>
            <a:pPr lvl="1">
              <a:buFontTx/>
              <a:buChar char="-"/>
            </a:pPr>
            <a:r>
              <a:rPr lang="en-US" dirty="0"/>
              <a:t>Eat a piece of chocolate.</a:t>
            </a:r>
          </a:p>
          <a:p>
            <a:pPr lvl="1">
              <a:buFontTx/>
              <a:buChar char="-"/>
            </a:pPr>
            <a:r>
              <a:rPr lang="en-US" dirty="0"/>
              <a:t>Write down 5 things you’re grateful for.</a:t>
            </a:r>
          </a:p>
          <a:p>
            <a:pPr lvl="1">
              <a:buFontTx/>
              <a:buChar char="-"/>
            </a:pPr>
            <a:r>
              <a:rPr lang="en-US" dirty="0"/>
              <a:t>Doodle or color.</a:t>
            </a:r>
          </a:p>
          <a:p>
            <a:pPr lvl="1">
              <a:buFontTx/>
              <a:buChar char="-"/>
            </a:pPr>
            <a:r>
              <a:rPr lang="en-US" dirty="0"/>
              <a:t>Give yourself a hand massage.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72616-A667-7A43-9C26-9F53A26ED4AE}"/>
              </a:ext>
            </a:extLst>
          </p:cNvPr>
          <p:cNvSpPr txBox="1"/>
          <p:nvPr/>
        </p:nvSpPr>
        <p:spPr>
          <a:xfrm>
            <a:off x="8968636" y="6308209"/>
            <a:ext cx="338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Other 5-minute self-care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8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Always Start with Data!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May VTPBIS Coordinators Meetings Attendees</a:t>
            </a: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50348" y="2859075"/>
            <a:ext cx="2452390" cy="2444444"/>
            <a:chOff x="4368800" y="2159000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368800" y="2159000"/>
              <a:ext cx="2349500" cy="233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4502150" y="2861383"/>
              <a:ext cx="2082800" cy="91209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45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participants</a:t>
              </a:r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815146" y="2859075"/>
            <a:ext cx="2431473" cy="2444444"/>
            <a:chOff x="4820350" y="4102894"/>
            <a:chExt cx="2653820" cy="2581221"/>
          </a:xfrm>
          <a:solidFill>
            <a:schemeClr val="accent6">
              <a:lumMod val="75000"/>
            </a:schemeClr>
          </a:solidFill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820350" y="4102894"/>
              <a:ext cx="2653820" cy="258122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176767" y="4805278"/>
              <a:ext cx="2082800" cy="100749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30 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schools</a:t>
              </a: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8237065" y="2859075"/>
            <a:ext cx="2504327" cy="2391460"/>
            <a:chOff x="6483350" y="2554585"/>
            <a:chExt cx="2349500" cy="2336800"/>
          </a:xfrm>
          <a:solidFill>
            <a:schemeClr val="accent6">
              <a:lumMod val="75000"/>
            </a:schemeClr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483350" y="2554585"/>
              <a:ext cx="2349500" cy="233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x-none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6616700" y="3163290"/>
              <a:ext cx="2082800" cy="9323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26</a:t>
              </a:r>
            </a:p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2800" dirty="0"/>
                <a:t>SU/SDs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13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Agenda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>
          <a:xfrm>
            <a:off x="442784" y="1690688"/>
            <a:ext cx="8031199" cy="44862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Intro and connections</a:t>
            </a:r>
          </a:p>
          <a:p>
            <a:r>
              <a:rPr lang="en-US" dirty="0"/>
              <a:t>Reflect on positive highlights and practices during COVID</a:t>
            </a:r>
          </a:p>
          <a:p>
            <a:r>
              <a:rPr lang="en-US" b="1" i="1" dirty="0"/>
              <a:t>Topic: </a:t>
            </a:r>
            <a:r>
              <a:rPr lang="en-US" dirty="0"/>
              <a:t>Build knowledge and skills to infuse equity into your recovery efforts through PBIS roll-out</a:t>
            </a:r>
          </a:p>
          <a:p>
            <a:r>
              <a:rPr lang="en-US" dirty="0"/>
              <a:t>VTPBIS status report</a:t>
            </a:r>
          </a:p>
          <a:p>
            <a:r>
              <a:rPr lang="en-US" dirty="0"/>
              <a:t>Hear about great new resources and PD events to support you in your ongoing PBIS journey</a:t>
            </a:r>
          </a:p>
          <a:p>
            <a:r>
              <a:rPr lang="en-US" dirty="0"/>
              <a:t>Celebrate educator resilience</a:t>
            </a:r>
          </a:p>
          <a:p>
            <a:pPr marL="0" indent="0" eaLnBrk="1" hangingPunct="1">
              <a:buNone/>
            </a:pPr>
            <a:endParaRPr lang="en-US" altLang="en-US" b="1" dirty="0">
              <a:ea typeface="ＭＳ Ｐゴシック" charset="-128"/>
            </a:endParaRP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E441570-CB8C-4A46-BE59-8E76C8D2F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53" r="20769"/>
          <a:stretch/>
        </p:blipFill>
        <p:spPr>
          <a:xfrm rot="5400000">
            <a:off x="8980180" y="-506196"/>
            <a:ext cx="2705622" cy="37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Acknowledgements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3000" dirty="0">
              <a:ea typeface="ＭＳ Ｐゴシック" charset="-128"/>
            </a:endParaRPr>
          </a:p>
          <a:p>
            <a:pPr lvl="1"/>
            <a:endParaRPr lang="en-US" altLang="en-US" sz="2600" dirty="0">
              <a:ea typeface="ＭＳ Ｐゴシック" charset="-128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49EDEFD3-4834-394C-907F-36AE1C008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42" y="4203141"/>
            <a:ext cx="3810844" cy="254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B1808-D5AA-F14E-A921-08833FA56977}"/>
              </a:ext>
            </a:extLst>
          </p:cNvPr>
          <p:cNvSpPr txBox="1"/>
          <p:nvPr/>
        </p:nvSpPr>
        <p:spPr>
          <a:xfrm>
            <a:off x="5991030" y="3607028"/>
            <a:ext cx="30909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VTPBIS Schools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CBD0E-95D6-A641-B43A-569D3C59EB6A}"/>
              </a:ext>
            </a:extLst>
          </p:cNvPr>
          <p:cNvSpPr txBox="1"/>
          <p:nvPr/>
        </p:nvSpPr>
        <p:spPr>
          <a:xfrm>
            <a:off x="8450216" y="4588912"/>
            <a:ext cx="35274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hlinkClick r:id="rId4"/>
              </a:rPr>
              <a:t>https://www.pbisvermont.org/training-resources/coordinators-learning-networking-meetings/</a:t>
            </a:r>
            <a:endParaRPr lang="en-US" sz="2800" dirty="0">
              <a:ea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393CB-23EE-CA45-8D74-E168E54E6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460" y="1219734"/>
            <a:ext cx="2052078" cy="2060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1AE35-DD05-004A-9621-A0B5168DB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30" y="5371962"/>
            <a:ext cx="2895600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075D0-D638-354D-9BC3-0323B5229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684" y="1377699"/>
            <a:ext cx="5715000" cy="153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AA105-43D4-CC47-A890-F6BAF34928DF}"/>
              </a:ext>
            </a:extLst>
          </p:cNvPr>
          <p:cNvSpPr txBox="1"/>
          <p:nvPr/>
        </p:nvSpPr>
        <p:spPr>
          <a:xfrm>
            <a:off x="5606572" y="3009386"/>
            <a:ext cx="3584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Joelle van Lent and Gillian Boudreau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C28AE5-5283-EB43-9119-152261763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53" y="3702079"/>
            <a:ext cx="3975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  <a:t>Break-out Group Activity 1: Use 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  <a:hlinkClick r:id="rId3"/>
              </a:rPr>
              <a:t>Google Doc </a:t>
            </a:r>
            <a:br>
              <a:rPr lang="en-US" altLang="en-US" b="1" dirty="0">
                <a:solidFill>
                  <a:schemeClr val="accent6">
                    <a:lumMod val="50000"/>
                  </a:schemeClr>
                </a:solidFill>
                <a:ea typeface="ＭＳ Ｐゴシック" charset="-128"/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Positive Highlights and Practices during COVID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ea typeface="ＭＳ Ｐゴシック" charset="-128"/>
            </a:endParaRP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fontAlgn="base">
              <a:buAutoNum type="arabicPeriod"/>
            </a:pPr>
            <a:r>
              <a:rPr lang="en-US" sz="3600" dirty="0"/>
              <a:t>What positive highlights have you noticed in your schools during the pandemic that you will bring into next year?</a:t>
            </a:r>
          </a:p>
          <a:p>
            <a:pPr marL="514350" indent="-514350" fontAlgn="base">
              <a:buFont typeface="Arial" panose="020B0604020202020204" pitchFamily="34" charset="0"/>
              <a:buAutoNum type="arabicPeriod"/>
            </a:pPr>
            <a:r>
              <a:rPr lang="en-US" sz="3600" dirty="0"/>
              <a:t>What did your schools and teachers learn from the pandemic in terms of equity and inclusion?</a:t>
            </a:r>
          </a:p>
          <a:p>
            <a:pPr marL="514350" indent="-514350" fontAlgn="base">
              <a:buFont typeface="Arial" panose="020B0604020202020204" pitchFamily="34" charset="0"/>
              <a:buAutoNum type="arabicPeriod"/>
            </a:pPr>
            <a:r>
              <a:rPr lang="en-US" sz="3600" dirty="0"/>
              <a:t>How might you enhance equity and inclusion next year?</a:t>
            </a:r>
          </a:p>
          <a:p>
            <a:pPr marL="514350" indent="-514350" fontAlgn="base"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255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0767"/>
            <a:ext cx="10515600" cy="17164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Topic Presentation: </a:t>
            </a:r>
            <a:b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Infusing Equity into Recovery Efforts through PBIS Roll-out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8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15600" y="762000"/>
            <a:ext cx="11360800" cy="533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“The fundamental purpose of PBIS is to make schools more </a:t>
            </a:r>
            <a:r>
              <a:rPr lang="en" b="1">
                <a:solidFill>
                  <a:schemeClr val="dk1"/>
                </a:solidFill>
              </a:rPr>
              <a:t>effective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lang="en" b="1">
                <a:solidFill>
                  <a:schemeClr val="dk1"/>
                </a:solidFill>
              </a:rPr>
              <a:t>equitable</a:t>
            </a:r>
            <a:r>
              <a:rPr lang="en">
                <a:solidFill>
                  <a:schemeClr val="dk1"/>
                </a:solidFill>
              </a:rPr>
              <a:t> learning environments.” </a:t>
            </a:r>
            <a:endParaRPr>
              <a:solidFill>
                <a:schemeClr val="dk1"/>
              </a:solidFill>
            </a:endParaRPr>
          </a:p>
          <a:p>
            <a:pPr marL="0" indent="0" algn="r">
              <a:buClr>
                <a:schemeClr val="dk1"/>
              </a:buClr>
              <a:buSzPts val="1100"/>
              <a:buNone/>
            </a:pPr>
            <a:r>
              <a:rPr lang="en" i="1">
                <a:solidFill>
                  <a:schemeClr val="dk1"/>
                </a:solidFill>
              </a:rPr>
              <a:t>‒ Rob Horner, OSEP Technical Assistance Center for PBIS</a:t>
            </a:r>
            <a:endParaRPr i="1"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Educational equity exists when educational policies, practices, interaction, and resources are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representative of, constructed by, and responsive to all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people so that each individual has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access to, meaningfully participates in, and has positive outcomes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from high-quality learning experiences, regardless of individual characteristics and group memberships. 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 algn="r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(Fraser, 2008; Great Lakes Equity Center, 2012)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146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4017</TotalTime>
  <Words>1755</Words>
  <Application>Microsoft Macintosh PowerPoint</Application>
  <PresentationFormat>Widescreen</PresentationFormat>
  <Paragraphs>217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Droid Sans</vt:lpstr>
      <vt:lpstr>Times New Roman</vt:lpstr>
      <vt:lpstr>Office Theme</vt:lpstr>
      <vt:lpstr>Custom Design</vt:lpstr>
      <vt:lpstr>PowerPoint Presentation</vt:lpstr>
      <vt:lpstr>PowerPoint Presentation</vt:lpstr>
      <vt:lpstr>Orient to Zoom:</vt:lpstr>
      <vt:lpstr>Always Start with Data!</vt:lpstr>
      <vt:lpstr>Agenda</vt:lpstr>
      <vt:lpstr>Acknowledgements</vt:lpstr>
      <vt:lpstr>Break-out Group Activity 1: Use Google Doc  Positive Highlights and Practices during COVID</vt:lpstr>
      <vt:lpstr>Topic Presentation:   Infusing Equity into Recovery Efforts through PBIS Roll-out </vt:lpstr>
      <vt:lpstr>PowerPoint Presentation</vt:lpstr>
      <vt:lpstr>Foundations of Equity in PBIS</vt:lpstr>
      <vt:lpstr>PBIS is not fully implemented . . .  . . . until it is culturally responsive!</vt:lpstr>
      <vt:lpstr>Cultural Responsiveness &amp; Systems Change</vt:lpstr>
      <vt:lpstr>Equity is a Universal/Tier 1 Issue!</vt:lpstr>
      <vt:lpstr>Equity: Universal Team Composition</vt:lpstr>
      <vt:lpstr>Equity: Team Norms</vt:lpstr>
      <vt:lpstr>Equity: Behavior Expectations</vt:lpstr>
      <vt:lpstr>Equity: Teach Expected Behaviors</vt:lpstr>
      <vt:lpstr>Equity: Acknowledge Positive Behavior</vt:lpstr>
      <vt:lpstr>Equity: Prevent &amp; Respond to Problem Behavior</vt:lpstr>
      <vt:lpstr>Equity: Data for Decision-Making</vt:lpstr>
      <vt:lpstr>Equity: Targeted/Tier 2</vt:lpstr>
      <vt:lpstr>Equity: Intensive/Tier 3</vt:lpstr>
      <vt:lpstr>Break-out Group Activity 1: Use Google Doc  Equity, Cultural Responsiveness, and Systems Change within PBIS</vt:lpstr>
      <vt:lpstr>PowerPoint Presentation</vt:lpstr>
      <vt:lpstr>Status of VTPBIS and Great New Resources</vt:lpstr>
      <vt:lpstr> Fidelity of Implementation - TFI</vt:lpstr>
      <vt:lpstr>Self-Assessment and/or School Climate Survey</vt:lpstr>
      <vt:lpstr>VTPBIS Action Plan Update</vt:lpstr>
      <vt:lpstr>Training Numbers and Satisfaction</vt:lpstr>
      <vt:lpstr>New Training Evaluation Questions</vt:lpstr>
      <vt:lpstr>New Resource – Introducing the SISS!</vt:lpstr>
      <vt:lpstr>Website Changes – New Resources:</vt:lpstr>
      <vt:lpstr>Upcoming Events:</vt:lpstr>
      <vt:lpstr>Stay Connected</vt:lpstr>
      <vt:lpstr>We Appreciate You!</vt:lpstr>
      <vt:lpstr>Our gift to you: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116</cp:revision>
  <dcterms:created xsi:type="dcterms:W3CDTF">2020-01-03T19:11:43Z</dcterms:created>
  <dcterms:modified xsi:type="dcterms:W3CDTF">2021-05-04T18:53:31Z</dcterms:modified>
</cp:coreProperties>
</file>