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26"/>
  </p:notesMasterIdLst>
  <p:sldIdLst>
    <p:sldId id="259" r:id="rId5"/>
    <p:sldId id="260" r:id="rId6"/>
    <p:sldId id="258" r:id="rId7"/>
    <p:sldId id="265" r:id="rId8"/>
    <p:sldId id="264" r:id="rId9"/>
    <p:sldId id="262" r:id="rId10"/>
    <p:sldId id="267" r:id="rId11"/>
    <p:sldId id="268" r:id="rId12"/>
    <p:sldId id="263" r:id="rId13"/>
    <p:sldId id="269" r:id="rId14"/>
    <p:sldId id="270" r:id="rId15"/>
    <p:sldId id="271" r:id="rId16"/>
    <p:sldId id="272" r:id="rId17"/>
    <p:sldId id="273" r:id="rId18"/>
    <p:sldId id="274" r:id="rId19"/>
    <p:sldId id="277" r:id="rId20"/>
    <p:sldId id="275" r:id="rId21"/>
    <p:sldId id="276" r:id="rId22"/>
    <p:sldId id="278" r:id="rId23"/>
    <p:sldId id="279" r:id="rId24"/>
    <p:sldId id="280"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tterson, Tracy" initials="WT" lastIdx="16" clrIdx="0">
    <p:extLst>
      <p:ext uri="{19B8F6BF-5375-455C-9EA6-DF929625EA0E}">
        <p15:presenceInfo xmlns:p15="http://schemas.microsoft.com/office/powerpoint/2012/main" userId="S::Tracy.Watterson@vermont.gov::ee67bfc6-3e29-4b1e-baa5-4704c91a70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B25E84-E44B-42F6-8411-5B653E0B34E9}" v="34" dt="2022-06-17T18:41:17.470"/>
    <p1510:client id="{F3E5F0AF-3433-4E89-AB7F-4EC053B5E75B}" v="13" dt="2022-06-17T13:19:11.8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5317" autoAdjust="0"/>
  </p:normalViewPr>
  <p:slideViewPr>
    <p:cSldViewPr>
      <p:cViewPr varScale="1">
        <p:scale>
          <a:sx n="43" d="100"/>
          <a:sy n="43" d="100"/>
        </p:scale>
        <p:origin x="200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6/28/2022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education.vermont.gov/sites/aoe/files/documents/edu-district-level-est-oversight.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education.vermont.gov/sites/aoe/files/documents/edu-est-making-connections-with-vtmtss.pdf"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ducation.vermont.gov/sites/aoe/files/documents/edu-educational-support-team-plan-forms.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a:t>
            </a:fld>
            <a:endParaRPr lang="en-US" altLang="en-US"/>
          </a:p>
        </p:txBody>
      </p:sp>
    </p:spTree>
    <p:extLst>
      <p:ext uri="{BB962C8B-B14F-4D97-AF65-F5344CB8AC3E}">
        <p14:creationId xmlns:p14="http://schemas.microsoft.com/office/powerpoint/2010/main" val="2285194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Data – do you have data systems and a culture of data literacy to support this?</a:t>
            </a:r>
          </a:p>
          <a:p>
            <a:r>
              <a:rPr lang="en-US" b="1" dirty="0"/>
              <a:t>Time-limited plan model vs on-going placement model. Would this be a culture shift?</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11</a:t>
            </a:fld>
            <a:endParaRPr lang="en-US" altLang="en-US"/>
          </a:p>
        </p:txBody>
      </p:sp>
    </p:spTree>
    <p:extLst>
      <p:ext uri="{BB962C8B-B14F-4D97-AF65-F5344CB8AC3E}">
        <p14:creationId xmlns:p14="http://schemas.microsoft.com/office/powerpoint/2010/main" val="2910675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see in the plan template, a 9-week period is specified as the maximum time before review. This is somewhat arbitrary 9 weeks is about one quarter of a school year. Some plans might be reviewed sooner, either because the teams’ experience shows that the type of intervention planned is likely to be effective in a shorter time or if the student concern is critical and 9 weeks is too long to wait to see whether the intervention is working. I would be concerned if a team planned to wait longer than 9 weeks to at least check progress. </a:t>
            </a:r>
          </a:p>
          <a:p>
            <a:endParaRPr lang="en-US" dirty="0"/>
          </a:p>
          <a:p>
            <a:r>
              <a:rPr lang="en-US" dirty="0"/>
              <a:t>The second form template offers some options for decision-making when the review meeting takes place.</a:t>
            </a:r>
          </a:p>
          <a:p>
            <a:r>
              <a:rPr lang="en-US" dirty="0"/>
              <a:t>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12</a:t>
            </a:fld>
            <a:endParaRPr lang="en-US" altLang="en-US"/>
          </a:p>
        </p:txBody>
      </p:sp>
    </p:spTree>
    <p:extLst>
      <p:ext uri="{BB962C8B-B14F-4D97-AF65-F5344CB8AC3E}">
        <p14:creationId xmlns:p14="http://schemas.microsoft.com/office/powerpoint/2010/main" val="270340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review form offers these 5 options when a plan is reviewed. It may be that the plan has been successful, as defined by data and there is no need for further support in this area.</a:t>
            </a:r>
          </a:p>
          <a:p>
            <a:r>
              <a:rPr lang="en-US" dirty="0"/>
              <a:t>More often, a plan may meet the goals set but some elements of the plan or other understanding gained about the student’s learning style need to be incorporated in classroom instruction. A good plan will often help staff know more about how to meet a student’s needs with less intensive intervention. </a:t>
            </a:r>
          </a:p>
          <a:p>
            <a:r>
              <a:rPr lang="en-US" dirty="0"/>
              <a:t>It may be that the plan has shown progress, but the team feels that more time is needed to achieve the stated goal(s).  Or the plan may be partially successful but requires modification. You can see on the form that both options call for a rationale and further information. </a:t>
            </a:r>
          </a:p>
          <a:p>
            <a:r>
              <a:rPr lang="en-US" b="1" dirty="0"/>
              <a:t>What decision-making processes do your ESTs use?</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13</a:t>
            </a:fld>
            <a:endParaRPr lang="en-US" altLang="en-US"/>
          </a:p>
        </p:txBody>
      </p:sp>
    </p:spTree>
    <p:extLst>
      <p:ext uri="{BB962C8B-B14F-4D97-AF65-F5344CB8AC3E}">
        <p14:creationId xmlns:p14="http://schemas.microsoft.com/office/powerpoint/2010/main" val="2263974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always a good idea to include a question about who needs to be informed in any meeting where decisions are made. This is true with EST meetings, especially if a plan is developed that addresses behavior or academic skills that occur across settings. </a:t>
            </a:r>
          </a:p>
          <a:p>
            <a:r>
              <a:rPr lang="en-US" dirty="0"/>
              <a:t>The question of other unmet needs is more complex. Some of the issues listed may be areas that some ESTs are used to addressing. It seems likely that these are not concerns that are easily expressed with data, that are beyond the experience or expertise of many EST members, and which require supports that don’t fit the EST plan and review process. At the same time, such issues may be related to academic or behavior concerns that the EST does address. It is important to acknowledge these concerns and to document referrals to other opportunities for support.</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14</a:t>
            </a:fld>
            <a:endParaRPr lang="en-US" altLang="en-US"/>
          </a:p>
        </p:txBody>
      </p:sp>
    </p:spTree>
    <p:extLst>
      <p:ext uri="{BB962C8B-B14F-4D97-AF65-F5344CB8AC3E}">
        <p14:creationId xmlns:p14="http://schemas.microsoft.com/office/powerpoint/2010/main" val="503339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formal structure of EST plans required by the forms may push the EST to evaluate what supports are available and what missing supports are needed. </a:t>
            </a:r>
          </a:p>
          <a:p>
            <a:r>
              <a:rPr lang="en-US" dirty="0"/>
              <a:t>If the EST is part of a larger continuum of supports and if EST plans result in transitioning supports back to the classroom, staff will need structures that allow collaboration and a collaborative culture that encourages collaboration.</a:t>
            </a:r>
          </a:p>
          <a:p>
            <a:r>
              <a:rPr lang="en-US" dirty="0"/>
              <a:t>The forms don’t require family and student participation, but they do ask that ESTs consider it. This is a much larger discussion about how we build this engagement throughout the school – it does not rest just with EST or special ed.</a:t>
            </a:r>
          </a:p>
          <a:p>
            <a:r>
              <a:rPr lang="en-US" dirty="0"/>
              <a:t>Finally, Data. One of the biggest challenges for many schools will be to develop data collection practices, especially frequent formative data and to work on culture (again!) that encourages the use of data in our communication about students.</a:t>
            </a:r>
          </a:p>
          <a:p>
            <a:r>
              <a:rPr lang="en-US" b="1" dirty="0"/>
              <a:t>Your thoughts?</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16</a:t>
            </a:fld>
            <a:endParaRPr lang="en-US" altLang="en-US"/>
          </a:p>
        </p:txBody>
      </p:sp>
    </p:spTree>
    <p:extLst>
      <p:ext uri="{BB962C8B-B14F-4D97-AF65-F5344CB8AC3E}">
        <p14:creationId xmlns:p14="http://schemas.microsoft.com/office/powerpoint/2010/main" val="1801132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school should have someone designated as an EST coordinator. In large schools, this could be a designated position. In smaller schools, it may fall to an administrator and some of the responsibilities shared by team members.</a:t>
            </a:r>
          </a:p>
          <a:p>
            <a:endParaRPr lang="en-US" dirty="0"/>
          </a:p>
          <a:p>
            <a:r>
              <a:rPr lang="en-US" b="1" dirty="0"/>
              <a:t>Poll </a:t>
            </a:r>
          </a:p>
          <a:p>
            <a:r>
              <a:rPr lang="en-US" b="1" dirty="0"/>
              <a:t>Fist to 5 – raise one finger if your EST 1. has a designated EST coordinator/facilitator 2. has pre-scheduled meetings at least 2x per month 3.  has formal agendas and minutes 4. has at least one meeting/year to review data about the EST 5. has scheduled district-level meetings of all school EST coordinators</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18</a:t>
            </a:fld>
            <a:endParaRPr lang="en-US" altLang="en-US"/>
          </a:p>
        </p:txBody>
      </p:sp>
    </p:spTree>
    <p:extLst>
      <p:ext uri="{BB962C8B-B14F-4D97-AF65-F5344CB8AC3E}">
        <p14:creationId xmlns:p14="http://schemas.microsoft.com/office/powerpoint/2010/main" val="11503106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the District-Level EST document) </a:t>
            </a:r>
            <a:r>
              <a:rPr lang="en-US" dirty="0">
                <a:hlinkClick r:id="rId3"/>
              </a:rPr>
              <a:t>District-level Educational Support Team (EST) Oversight (vermont.gov)</a:t>
            </a:r>
            <a:endParaRPr lang="en-US" dirty="0"/>
          </a:p>
          <a:p>
            <a:r>
              <a:rPr lang="en-US" dirty="0"/>
              <a:t>Our data shows a variety of EST practices in schools within the same district. Our experience in speaking with staff across schools and settings indicates that there is often a disconnect between beliefs about practice at the SU level and the realities of practice in schools. Even within schools, we see evidence that data reported annually by principals may not align with the experiences of EST members. </a:t>
            </a:r>
          </a:p>
          <a:p>
            <a:r>
              <a:rPr lang="en-US" dirty="0"/>
              <a:t>Without formal, intentional structures to communicate, this is a likely outcome. </a:t>
            </a:r>
          </a:p>
          <a:p>
            <a:r>
              <a:rPr lang="en-US" dirty="0"/>
              <a:t>The intention of District-Level oversight is to provide systemic support to the EST and, conversely, use the EST to evaluate the needs for broader systemic supports. </a:t>
            </a:r>
          </a:p>
          <a:p>
            <a:r>
              <a:rPr lang="en-US" dirty="0"/>
              <a:t>For example, shared EST information might cause the district to consider </a:t>
            </a:r>
            <a:r>
              <a:rPr lang="en-US" dirty="0" err="1"/>
              <a:t>fte</a:t>
            </a:r>
            <a:r>
              <a:rPr lang="en-US" dirty="0"/>
              <a:t> allocations to coordinate ESTs. On the other hand, the experiences of ESTs might drive a district to increase attention to overall use of data. EST oversight allows awareness of needs related to effective instruction, data, available expertise and needs for professional learning. </a:t>
            </a:r>
          </a:p>
          <a:p>
            <a:r>
              <a:rPr lang="en-US" b="1" dirty="0"/>
              <a:t>Discussion</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19</a:t>
            </a:fld>
            <a:endParaRPr lang="en-US" altLang="en-US"/>
          </a:p>
        </p:txBody>
      </p:sp>
    </p:spTree>
    <p:extLst>
      <p:ext uri="{BB962C8B-B14F-4D97-AF65-F5344CB8AC3E}">
        <p14:creationId xmlns:p14="http://schemas.microsoft.com/office/powerpoint/2010/main" val="745531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Making Connections EST </a:t>
            </a:r>
            <a:r>
              <a:rPr lang="en-US"/>
              <a:t>document) </a:t>
            </a:r>
            <a:r>
              <a:rPr lang="en-US">
                <a:hlinkClick r:id="rId3"/>
              </a:rPr>
              <a:t>Educational Support Team (EST): Making Connections with VTmtss (vermont.gov)</a:t>
            </a:r>
            <a:endParaRPr lang="en-US" dirty="0"/>
          </a:p>
          <a:p>
            <a:r>
              <a:rPr lang="en-US" dirty="0"/>
              <a:t>This document modified the previous Making Connections document Effective Practices to yes/no statements. These are meant to be objective statements, avoiding the typical scaled responses in many assessments. There are no points for “just beginning” or “nearly there”. The final scoring requires that all schools in a district say “yes” to an indicator for the district to score a point. The district-level oversight team would be an ideal group to share work on this assessment. </a:t>
            </a:r>
          </a:p>
          <a:p>
            <a:r>
              <a:rPr lang="en-US" dirty="0"/>
              <a:t>There are two versions – one is a pdf for separate use by each school. There is a Cognito form that may be used to compile total district scores and forward these to the AOE. </a:t>
            </a:r>
          </a:p>
          <a:p>
            <a:r>
              <a:rPr lang="en-US" dirty="0"/>
              <a:t>There is no current requirement to use this form or the recommended process, but it may be useful for your own planning purposes. We are very interested in receiving Cognito forms from any district that would complete and submit them. </a:t>
            </a:r>
          </a:p>
          <a:p>
            <a:r>
              <a:rPr lang="en-US" b="1" dirty="0"/>
              <a:t>Discussion</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20</a:t>
            </a:fld>
            <a:endParaRPr lang="en-US" altLang="en-US"/>
          </a:p>
        </p:txBody>
      </p:sp>
    </p:spTree>
    <p:extLst>
      <p:ext uri="{BB962C8B-B14F-4D97-AF65-F5344CB8AC3E}">
        <p14:creationId xmlns:p14="http://schemas.microsoft.com/office/powerpoint/2010/main" val="3282658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p>
          <a:p>
            <a:r>
              <a:rPr lang="en-US" dirty="0">
                <a:latin typeface="Palatino Linotype"/>
                <a:ea typeface="Calibri" panose="020F0502020204030204" pitchFamily="34" charset="0"/>
                <a:cs typeface="Times New Roman" panose="02020603050405020304" pitchFamily="18" charset="0"/>
              </a:rPr>
              <a:t>Any multi-tiered system of supports contains </a:t>
            </a:r>
            <a:r>
              <a:rPr lang="en-US" i="1" dirty="0">
                <a:latin typeface="Palatino Linotype"/>
                <a:ea typeface="Calibri" panose="020F0502020204030204" pitchFamily="34" charset="0"/>
                <a:cs typeface="Times New Roman" panose="02020603050405020304" pitchFamily="18" charset="0"/>
              </a:rPr>
              <a:t>multiple </a:t>
            </a:r>
            <a:r>
              <a:rPr lang="en-US" dirty="0">
                <a:latin typeface="Palatino Linotype"/>
                <a:ea typeface="Calibri" panose="020F0502020204030204" pitchFamily="34" charset="0"/>
                <a:cs typeface="Times New Roman" panose="02020603050405020304" pitchFamily="18" charset="0"/>
              </a:rPr>
              <a:t>tiered systems of support such as </a:t>
            </a:r>
            <a:r>
              <a:rPr lang="en-US" dirty="0" err="1">
                <a:latin typeface="Palatino Linotype"/>
                <a:ea typeface="Calibri" panose="020F0502020204030204" pitchFamily="34" charset="0"/>
                <a:cs typeface="Times New Roman" panose="02020603050405020304" pitchFamily="18" charset="0"/>
              </a:rPr>
              <a:t>RtI</a:t>
            </a:r>
            <a:r>
              <a:rPr lang="en-US" dirty="0">
                <a:latin typeface="Palatino Linotype"/>
                <a:ea typeface="Calibri" panose="020F0502020204030204" pitchFamily="34" charset="0"/>
                <a:cs typeface="Times New Roman" panose="02020603050405020304" pitchFamily="18" charset="0"/>
              </a:rPr>
              <a:t>, PBIS, and Restorative Practices.</a:t>
            </a:r>
          </a:p>
          <a:p>
            <a:endParaRPr lang="en-US" dirty="0">
              <a:latin typeface="Palatino Linotype"/>
              <a:ea typeface="Calibri" panose="020F0502020204030204" pitchFamily="34" charset="0"/>
              <a:cs typeface="Times New Roman" panose="02020603050405020304" pitchFamily="18" charset="0"/>
            </a:endParaRPr>
          </a:p>
          <a:p>
            <a:r>
              <a:rPr lang="en-US" dirty="0">
                <a:latin typeface="Palatino Linotype"/>
                <a:ea typeface="Calibri" panose="020F0502020204030204" pitchFamily="34" charset="0"/>
                <a:cs typeface="Times New Roman" panose="02020603050405020304" pitchFamily="18" charset="0"/>
              </a:rPr>
              <a:t>MTSS</a:t>
            </a:r>
            <a:r>
              <a:rPr lang="en-US" dirty="0">
                <a:effectLst/>
                <a:latin typeface="Palatino Linotype"/>
                <a:ea typeface="Calibri" panose="020F0502020204030204" pitchFamily="34" charset="0"/>
                <a:cs typeface="Times New Roman" panose="02020603050405020304" pitchFamily="18" charset="0"/>
              </a:rPr>
              <a:t> is not a program or thing we do or something that happens. </a:t>
            </a:r>
            <a:r>
              <a:rPr lang="en-US" dirty="0">
                <a:latin typeface="Palatino Linotype"/>
                <a:ea typeface="Calibri" panose="020F0502020204030204" pitchFamily="34" charset="0"/>
                <a:cs typeface="Times New Roman" panose="02020603050405020304" pitchFamily="18" charset="0"/>
              </a:rPr>
              <a:t>It is a conceptual model that can be useful in organizing and categorizing supports. VTmtss is Vermont's own version of an MTSS and has a strong focus on systemic analysis and improvement. The overall intention of any MTSS model is to create coherence and connection, to avoid piecemeal responses to student concerns and a proliferation of disjointed initiatives. </a:t>
            </a:r>
          </a:p>
          <a:p>
            <a:r>
              <a:rPr lang="en-US" dirty="0">
                <a:latin typeface="Palatino Linotype"/>
              </a:rPr>
              <a:t>All MTSS models rest on a universal foundation that includes all students. It is not about sorting and separating. It is about building system capacity for inclusion, with a preference for  expanding the system to support the student instead of fitting the student to the system.</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a:t>
            </a:fld>
            <a:endParaRPr lang="en-US" altLang="en-US"/>
          </a:p>
        </p:txBody>
      </p:sp>
    </p:spTree>
    <p:extLst>
      <p:ext uri="{BB962C8B-B14F-4D97-AF65-F5344CB8AC3E}">
        <p14:creationId xmlns:p14="http://schemas.microsoft.com/office/powerpoint/2010/main" val="666334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EST requirement is part of the same legislation that led to the BEST Summer Institute.</a:t>
            </a:r>
          </a:p>
          <a:p>
            <a:endParaRPr lang="en-US" dirty="0"/>
          </a:p>
          <a:p>
            <a:r>
              <a:rPr lang="en-US" dirty="0"/>
              <a:t>EST is the only legislated requirement for your {tiered) system of supports. </a:t>
            </a:r>
          </a:p>
          <a:p>
            <a:endParaRPr lang="en-US" dirty="0"/>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a:t>
            </a:fld>
            <a:endParaRPr lang="en-US" altLang="en-US"/>
          </a:p>
        </p:txBody>
      </p:sp>
    </p:spTree>
    <p:extLst>
      <p:ext uri="{BB962C8B-B14F-4D97-AF65-F5344CB8AC3E}">
        <p14:creationId xmlns:p14="http://schemas.microsoft.com/office/powerpoint/2010/main" val="2143917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Opportunity for participants to share</a:t>
            </a:r>
            <a:r>
              <a:rPr lang="en-US" dirty="0"/>
              <a:t>. </a:t>
            </a:r>
          </a:p>
          <a:p>
            <a:r>
              <a:rPr lang="en-US" dirty="0"/>
              <a:t>No right or wrong responses- There is no required model for EST, just that you have one. How your EST functions may be related to school size, district resources, staffing patterns, staff expertise. We will be discussing AOE’s recommendations for best practices.</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5</a:t>
            </a:fld>
            <a:endParaRPr lang="en-US" altLang="en-US"/>
          </a:p>
        </p:txBody>
      </p:sp>
    </p:spTree>
    <p:extLst>
      <p:ext uri="{BB962C8B-B14F-4D97-AF65-F5344CB8AC3E}">
        <p14:creationId xmlns:p14="http://schemas.microsoft.com/office/powerpoint/2010/main" val="560065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p>
          <a:p>
            <a:r>
              <a:rPr lang="en-US" dirty="0"/>
              <a:t>This slide gives a general continuum of supports that we would find in many schools. We recognize that schools and districts often have unique configurations for teaming and availability of resources – the bullet points on the slide are not meant to indicate an expectation that each point will correspond to a discrete step or team – These are just a general flow of levels of support. There is also not an expectation that all students experiencing challenges will necessarily move through all these supports in a step-wise manner. </a:t>
            </a:r>
          </a:p>
          <a:p>
            <a:r>
              <a:rPr lang="en-US" dirty="0"/>
              <a:t>This continuum relies on a systemic approach, with intentionally designed collaborative opportunities for access to a variety of expertise. Communication and coordination between steps relies on the common language of data.</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Notice where EST is located in this continuum. </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6</a:t>
            </a:fld>
            <a:endParaRPr lang="en-US" altLang="en-US"/>
          </a:p>
        </p:txBody>
      </p:sp>
    </p:spTree>
    <p:extLst>
      <p:ext uri="{BB962C8B-B14F-4D97-AF65-F5344CB8AC3E}">
        <p14:creationId xmlns:p14="http://schemas.microsoft.com/office/powerpoint/2010/main" val="12609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Returning to the legal requirements for EST…</a:t>
            </a:r>
          </a:p>
          <a:p>
            <a:endParaRPr lang="en-US" dirty="0"/>
          </a:p>
          <a:p>
            <a:r>
              <a:rPr lang="en-US" dirty="0"/>
              <a:t>This is some of the statutory language related to EST. The law is broad enough to accommodate a variety of roles for EST, but I would argue that it tends to put EST at the top end of the continuum of supports. Note that the first bullet refers to “what can be provided “ not “what typically is provided” in the general education classroom. </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7</a:t>
            </a:fld>
            <a:endParaRPr lang="en-US" altLang="en-US"/>
          </a:p>
        </p:txBody>
      </p:sp>
    </p:spTree>
    <p:extLst>
      <p:ext uri="{BB962C8B-B14F-4D97-AF65-F5344CB8AC3E}">
        <p14:creationId xmlns:p14="http://schemas.microsoft.com/office/powerpoint/2010/main" val="57755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year’s VTmtss survey asks schools to report how many students started the 21/22 year with an EST plan, how many new plans were created and how many plans were completed. Answers vary, but we are seeing schools with as many as ____ students carrying plans over from the previous year. In those schools, the number of new plans plus carry-over plans is typically larger than the number of plans completed. This suggests that students are “placed” as “EST students”.</a:t>
            </a:r>
          </a:p>
          <a:p>
            <a:pPr marL="171450" indent="-171450">
              <a:buFont typeface="Arial" panose="020B0604020202020204" pitchFamily="34" charset="0"/>
              <a:buChar char="•"/>
            </a:pPr>
            <a:r>
              <a:rPr lang="en-US" dirty="0"/>
              <a:t>What data might be used to support the long-term EST plans?</a:t>
            </a:r>
          </a:p>
          <a:p>
            <a:pPr marL="171450" indent="-171450">
              <a:buFont typeface="Arial" panose="020B0604020202020204" pitchFamily="34" charset="0"/>
              <a:buChar char="•"/>
            </a:pPr>
            <a:r>
              <a:rPr lang="en-US" dirty="0"/>
              <a:t>Is this an efficient use of EST resources?</a:t>
            </a:r>
          </a:p>
          <a:p>
            <a:pPr marL="171450" indent="-171450">
              <a:buFont typeface="Arial" panose="020B0604020202020204" pitchFamily="34" charset="0"/>
              <a:buChar char="•"/>
            </a:pPr>
            <a:r>
              <a:rPr lang="en-US" dirty="0"/>
              <a:t>Does this support increased capacity to provide effective instruction to all students- in the general ed classroom?</a:t>
            </a:r>
          </a:p>
          <a:p>
            <a:endParaRPr lang="en-US" dirty="0"/>
          </a:p>
          <a:p>
            <a:r>
              <a:rPr lang="en-US" dirty="0"/>
              <a:t> At the AOE we have been recommending the model of a focused, data driven EST that typically creates and coordinates fairly intensive  short to medium term interventions. In the language of tiers, it would be situated at the upper end of tier 2 and into tier 3. </a:t>
            </a:r>
          </a:p>
          <a:p>
            <a:r>
              <a:rPr lang="en-US" dirty="0"/>
              <a:t>The role of the EST should be to provide supports intended to supplement instruction and facilitate student inclusion in the general ed classroom. </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8</a:t>
            </a:fld>
            <a:endParaRPr lang="en-US" altLang="en-US"/>
          </a:p>
        </p:txBody>
      </p:sp>
    </p:spTree>
    <p:extLst>
      <p:ext uri="{BB962C8B-B14F-4D97-AF65-F5344CB8AC3E}">
        <p14:creationId xmlns:p14="http://schemas.microsoft.com/office/powerpoint/2010/main" val="1198653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p>
          <a:p>
            <a:r>
              <a:rPr lang="en-US" dirty="0"/>
              <a:t>We have been promoting the use of EST data to help schools and districts identify promising areas for improvement in general ed capacity and the efficient allocation of shared resources. With the implementation of revised special ed regulations in July 2023, there will be an increased need for good data and documentation of instructional supports when students are referred for special education evaluation. </a:t>
            </a:r>
          </a:p>
          <a:p>
            <a:r>
              <a:rPr lang="en-US" dirty="0"/>
              <a:t> This only amplifies the need for good data and good process. There will be a greater need for uniformity of process to ensure equity across schools in a district. To support this, we are promoting the adoption of formal District level oversight.</a:t>
            </a:r>
            <a:endParaRPr lang="en-US" dirty="0">
              <a:cs typeface="Calibri"/>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9</a:t>
            </a:fld>
            <a:endParaRPr lang="en-US" altLang="en-US"/>
          </a:p>
        </p:txBody>
      </p:sp>
    </p:spTree>
    <p:extLst>
      <p:ext uri="{BB962C8B-B14F-4D97-AF65-F5344CB8AC3E}">
        <p14:creationId xmlns:p14="http://schemas.microsoft.com/office/powerpoint/2010/main" val="1388314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Open the EST form templates if you haven’t already done so. </a:t>
            </a:r>
            <a:r>
              <a:rPr lang="en-US" sz="2800" dirty="0">
                <a:hlinkClick r:id="rId3"/>
              </a:rPr>
              <a:t>Educational Support Team Plan Forms (vermont.gov)</a:t>
            </a:r>
            <a:endParaRPr lang="en-US" sz="1800" dirty="0">
              <a:effectLst/>
              <a:latin typeface="Arial" panose="020B0604020202020204" pitchFamily="34" charset="0"/>
            </a:endParaRPr>
          </a:p>
          <a:p>
            <a:endParaRPr lang="en-US" dirty="0"/>
          </a:p>
          <a:p>
            <a:r>
              <a:rPr lang="en-US" dirty="0"/>
              <a:t>Regardless of whether you follow the AOE model for EST, there are certain elements of an EST plan that are essential. </a:t>
            </a:r>
          </a:p>
          <a:p>
            <a:r>
              <a:rPr lang="en-US" dirty="0"/>
              <a:t>You may use EST time to review, discuss and address student concerns in other formats, but those discussions would not be considered an EST plan. An EST might provide long-term accommodations for a student, but that would only be an EST plan if it explicitly included these elements.</a:t>
            </a:r>
          </a:p>
          <a:p>
            <a:r>
              <a:rPr lang="en-US" dirty="0"/>
              <a:t>Looking at the EST form template, you will see these 4 elements.</a:t>
            </a:r>
          </a:p>
          <a:p>
            <a:endParaRPr lang="en-US" dirty="0"/>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10</a:t>
            </a:fld>
            <a:endParaRPr lang="en-US" altLang="en-US"/>
          </a:p>
        </p:txBody>
      </p:sp>
    </p:spTree>
    <p:extLst>
      <p:ext uri="{BB962C8B-B14F-4D97-AF65-F5344CB8AC3E}">
        <p14:creationId xmlns:p14="http://schemas.microsoft.com/office/powerpoint/2010/main" val="3310179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16175"/>
            <a:ext cx="81534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533400" y="1600200"/>
            <a:ext cx="8153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457200" y="1600200"/>
            <a:ext cx="82296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457200" y="1600200"/>
            <a:ext cx="40386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1600200"/>
            <a:ext cx="39624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4648200" y="381000"/>
            <a:ext cx="40386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381000"/>
            <a:ext cx="39624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981200" y="685800"/>
            <a:ext cx="5105400" cy="3886200"/>
          </a:xfrm>
        </p:spPr>
        <p:txBody>
          <a:bodyPr rtlCol="0">
            <a:normAutofit/>
          </a:bodyPr>
          <a:lstStyle/>
          <a:p>
            <a:pPr lvl="0"/>
            <a:r>
              <a:rPr lang="en-US" noProof="0"/>
              <a:t>Click icon to add picture</a:t>
            </a:r>
          </a:p>
        </p:txBody>
      </p:sp>
      <p:sp>
        <p:nvSpPr>
          <p:cNvPr id="7" name="Text Placeholder 6"/>
          <p:cNvSpPr>
            <a:spLocks noGrp="1"/>
          </p:cNvSpPr>
          <p:nvPr>
            <p:ph type="body" sz="quarter" idx="11"/>
          </p:nvPr>
        </p:nvSpPr>
        <p:spPr>
          <a:xfrm>
            <a:off x="1981200" y="4648200"/>
            <a:ext cx="51054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457200" y="6172200"/>
            <a:ext cx="82296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7010400" y="6248400"/>
            <a:ext cx="15906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609600" y="6491288"/>
            <a:ext cx="62484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685800" y="358254"/>
            <a:ext cx="7772400" cy="1470025"/>
          </a:xfrm>
        </p:spPr>
        <p:txBody>
          <a:bodyPr/>
          <a:lstStyle/>
          <a:p>
            <a:r>
              <a:rPr lang="en-US" altLang="en-US" dirty="0"/>
              <a:t>EST Plan Templates:</a:t>
            </a:r>
            <a:br>
              <a:rPr lang="en-US" altLang="en-US" dirty="0"/>
            </a:br>
            <a:r>
              <a:rPr lang="en-US" altLang="en-US" dirty="0"/>
              <a:t>Information and Guidance</a:t>
            </a:r>
          </a:p>
        </p:txBody>
      </p:sp>
      <p:sp>
        <p:nvSpPr>
          <p:cNvPr id="2" name="TextBox 1">
            <a:extLst>
              <a:ext uri="{FF2B5EF4-FFF2-40B4-BE49-F238E27FC236}">
                <a16:creationId xmlns:a16="http://schemas.microsoft.com/office/drawing/2014/main" id="{1D845701-81E2-4C68-8F59-D90C2702AA35}"/>
              </a:ext>
            </a:extLst>
          </p:cNvPr>
          <p:cNvSpPr txBox="1"/>
          <p:nvPr/>
        </p:nvSpPr>
        <p:spPr>
          <a:xfrm>
            <a:off x="685800" y="5410200"/>
            <a:ext cx="6096000" cy="646331"/>
          </a:xfrm>
          <a:prstGeom prst="rect">
            <a:avLst/>
          </a:prstGeom>
          <a:noFill/>
        </p:spPr>
        <p:txBody>
          <a:bodyPr wrap="square" rtlCol="0">
            <a:spAutoFit/>
          </a:bodyPr>
          <a:lstStyle/>
          <a:p>
            <a:r>
              <a:rPr lang="en-US" dirty="0"/>
              <a:t>Tom Faris, VTmtss Coordinator</a:t>
            </a:r>
          </a:p>
          <a:p>
            <a:endParaRPr lang="en-US" dirty="0"/>
          </a:p>
        </p:txBody>
      </p:sp>
      <p:pic>
        <p:nvPicPr>
          <p:cNvPr id="4" name="Picture 3" descr="Image of the VTmtss logo of its five components encircled by the culture of continuous improvement.">
            <a:extLst>
              <a:ext uri="{FF2B5EF4-FFF2-40B4-BE49-F238E27FC236}">
                <a16:creationId xmlns:a16="http://schemas.microsoft.com/office/drawing/2014/main" id="{DBEFFEB1-1069-4FDD-9CD1-BF8557917488}"/>
              </a:ext>
            </a:extLst>
          </p:cNvPr>
          <p:cNvPicPr>
            <a:picLocks noChangeAspect="1"/>
          </p:cNvPicPr>
          <p:nvPr/>
        </p:nvPicPr>
        <p:blipFill>
          <a:blip r:embed="rId3"/>
          <a:stretch>
            <a:fillRect/>
          </a:stretch>
        </p:blipFill>
        <p:spPr>
          <a:xfrm>
            <a:off x="5144841" y="2001205"/>
            <a:ext cx="3273917" cy="323606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5E6BC-81F4-FB2C-0BB2-CD075FE95FF0}"/>
              </a:ext>
            </a:extLst>
          </p:cNvPr>
          <p:cNvSpPr>
            <a:spLocks noGrp="1"/>
          </p:cNvSpPr>
          <p:nvPr>
            <p:ph type="title"/>
          </p:nvPr>
        </p:nvSpPr>
        <p:spPr/>
        <p:txBody>
          <a:bodyPr/>
          <a:lstStyle/>
          <a:p>
            <a:r>
              <a:rPr lang="en-US" dirty="0"/>
              <a:t>What is an EST Plan?</a:t>
            </a:r>
          </a:p>
        </p:txBody>
      </p:sp>
      <p:sp>
        <p:nvSpPr>
          <p:cNvPr id="3" name="Text Placeholder 2">
            <a:extLst>
              <a:ext uri="{FF2B5EF4-FFF2-40B4-BE49-F238E27FC236}">
                <a16:creationId xmlns:a16="http://schemas.microsoft.com/office/drawing/2014/main" id="{2DDBB6D0-7CBD-52A1-4C0C-74F2DA4399A0}"/>
              </a:ext>
            </a:extLst>
          </p:cNvPr>
          <p:cNvSpPr>
            <a:spLocks noGrp="1"/>
          </p:cNvSpPr>
          <p:nvPr>
            <p:ph type="body" sz="quarter" idx="10"/>
          </p:nvPr>
        </p:nvSpPr>
        <p:spPr/>
        <p:txBody>
          <a:bodyPr/>
          <a:lstStyle/>
          <a:p>
            <a:r>
              <a:rPr lang="en-US" dirty="0"/>
              <a:t>Use of data to define the concern(s)</a:t>
            </a:r>
          </a:p>
          <a:p>
            <a:endParaRPr lang="en-US" dirty="0"/>
          </a:p>
          <a:p>
            <a:r>
              <a:rPr lang="en-US" dirty="0"/>
              <a:t>Specific description of activities </a:t>
            </a:r>
          </a:p>
          <a:p>
            <a:endParaRPr lang="en-US" dirty="0"/>
          </a:p>
          <a:p>
            <a:r>
              <a:rPr lang="en-US" dirty="0"/>
              <a:t>Use of data to define  expected outcome(s)</a:t>
            </a:r>
          </a:p>
          <a:p>
            <a:endParaRPr lang="en-US" dirty="0"/>
          </a:p>
          <a:p>
            <a:r>
              <a:rPr lang="en-US" dirty="0"/>
              <a:t>Specific date(s) for review</a:t>
            </a:r>
          </a:p>
        </p:txBody>
      </p:sp>
    </p:spTree>
    <p:extLst>
      <p:ext uri="{BB962C8B-B14F-4D97-AF65-F5344CB8AC3E}">
        <p14:creationId xmlns:p14="http://schemas.microsoft.com/office/powerpoint/2010/main" val="1006150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4134F-0E7D-423F-D267-E500179EB497}"/>
              </a:ext>
            </a:extLst>
          </p:cNvPr>
          <p:cNvSpPr>
            <a:spLocks noGrp="1"/>
          </p:cNvSpPr>
          <p:nvPr>
            <p:ph type="title"/>
          </p:nvPr>
        </p:nvSpPr>
        <p:spPr/>
        <p:txBody>
          <a:bodyPr/>
          <a:lstStyle/>
          <a:p>
            <a:r>
              <a:rPr lang="en-US" dirty="0"/>
              <a:t>EST Plan - Discussion</a:t>
            </a:r>
          </a:p>
        </p:txBody>
      </p:sp>
      <p:sp>
        <p:nvSpPr>
          <p:cNvPr id="3" name="Text Placeholder 2">
            <a:extLst>
              <a:ext uri="{FF2B5EF4-FFF2-40B4-BE49-F238E27FC236}">
                <a16:creationId xmlns:a16="http://schemas.microsoft.com/office/drawing/2014/main" id="{A7EE6F3A-79EB-7A8B-582A-F32BE122BBEA}"/>
              </a:ext>
            </a:extLst>
          </p:cNvPr>
          <p:cNvSpPr>
            <a:spLocks noGrp="1"/>
          </p:cNvSpPr>
          <p:nvPr>
            <p:ph type="body" sz="quarter" idx="10"/>
          </p:nvPr>
        </p:nvSpPr>
        <p:spPr/>
        <p:txBody>
          <a:bodyPr/>
          <a:lstStyle/>
          <a:p>
            <a:r>
              <a:rPr lang="en-US" dirty="0"/>
              <a:t>How does this compare with your experience/practice with EST plans?</a:t>
            </a:r>
          </a:p>
          <a:p>
            <a:endParaRPr lang="en-US" dirty="0"/>
          </a:p>
          <a:p>
            <a:r>
              <a:rPr lang="en-US" dirty="0"/>
              <a:t>What challenges might arise in implementing this model?</a:t>
            </a:r>
          </a:p>
          <a:p>
            <a:endParaRPr lang="en-US" dirty="0"/>
          </a:p>
        </p:txBody>
      </p:sp>
    </p:spTree>
    <p:extLst>
      <p:ext uri="{BB962C8B-B14F-4D97-AF65-F5344CB8AC3E}">
        <p14:creationId xmlns:p14="http://schemas.microsoft.com/office/powerpoint/2010/main" val="1490297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59BE4-D3F7-7D25-57CF-7018BA36E421}"/>
              </a:ext>
            </a:extLst>
          </p:cNvPr>
          <p:cNvSpPr>
            <a:spLocks noGrp="1"/>
          </p:cNvSpPr>
          <p:nvPr>
            <p:ph type="title"/>
          </p:nvPr>
        </p:nvSpPr>
        <p:spPr/>
        <p:txBody>
          <a:bodyPr/>
          <a:lstStyle/>
          <a:p>
            <a:r>
              <a:rPr lang="en-US" dirty="0"/>
              <a:t>Reviewing the EST Plan</a:t>
            </a:r>
          </a:p>
        </p:txBody>
      </p:sp>
      <p:sp>
        <p:nvSpPr>
          <p:cNvPr id="3" name="Text Placeholder 2">
            <a:extLst>
              <a:ext uri="{FF2B5EF4-FFF2-40B4-BE49-F238E27FC236}">
                <a16:creationId xmlns:a16="http://schemas.microsoft.com/office/drawing/2014/main" id="{87C3A8B9-09A5-89BE-0418-0E57C329E834}"/>
              </a:ext>
            </a:extLst>
          </p:cNvPr>
          <p:cNvSpPr>
            <a:spLocks noGrp="1"/>
          </p:cNvSpPr>
          <p:nvPr>
            <p:ph type="body" sz="quarter" idx="10"/>
          </p:nvPr>
        </p:nvSpPr>
        <p:spPr/>
        <p:txBody>
          <a:bodyPr/>
          <a:lstStyle/>
          <a:p>
            <a:r>
              <a:rPr lang="en-US" dirty="0"/>
              <a:t>Plan for timely review</a:t>
            </a:r>
          </a:p>
          <a:p>
            <a:endParaRPr lang="en-US" dirty="0"/>
          </a:p>
          <a:p>
            <a:r>
              <a:rPr lang="en-US" dirty="0"/>
              <a:t>Compare actual outcome data with expected outcome(s)</a:t>
            </a:r>
          </a:p>
          <a:p>
            <a:endParaRPr lang="en-US" dirty="0"/>
          </a:p>
          <a:p>
            <a:r>
              <a:rPr lang="en-US" dirty="0"/>
              <a:t>Decide next steps</a:t>
            </a:r>
          </a:p>
          <a:p>
            <a:endParaRPr lang="en-US" dirty="0"/>
          </a:p>
        </p:txBody>
      </p:sp>
    </p:spTree>
    <p:extLst>
      <p:ext uri="{BB962C8B-B14F-4D97-AF65-F5344CB8AC3E}">
        <p14:creationId xmlns:p14="http://schemas.microsoft.com/office/powerpoint/2010/main" val="3059204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ACE2-B8B4-A555-4B58-84623986D4AD}"/>
              </a:ext>
            </a:extLst>
          </p:cNvPr>
          <p:cNvSpPr>
            <a:spLocks noGrp="1"/>
          </p:cNvSpPr>
          <p:nvPr>
            <p:ph type="title"/>
          </p:nvPr>
        </p:nvSpPr>
        <p:spPr/>
        <p:txBody>
          <a:bodyPr/>
          <a:lstStyle/>
          <a:p>
            <a:r>
              <a:rPr lang="en-US" dirty="0"/>
              <a:t>Decision-making Options</a:t>
            </a:r>
          </a:p>
        </p:txBody>
      </p:sp>
      <p:sp>
        <p:nvSpPr>
          <p:cNvPr id="3" name="Text Placeholder 2">
            <a:extLst>
              <a:ext uri="{FF2B5EF4-FFF2-40B4-BE49-F238E27FC236}">
                <a16:creationId xmlns:a16="http://schemas.microsoft.com/office/drawing/2014/main" id="{5F8C5DDC-BA5F-3961-DDC2-3AC333DECCDA}"/>
              </a:ext>
            </a:extLst>
          </p:cNvPr>
          <p:cNvSpPr>
            <a:spLocks noGrp="1"/>
          </p:cNvSpPr>
          <p:nvPr>
            <p:ph type="body" sz="quarter" idx="10"/>
          </p:nvPr>
        </p:nvSpPr>
        <p:spPr/>
        <p:txBody>
          <a:bodyPr/>
          <a:lstStyle/>
          <a:p>
            <a:r>
              <a:rPr lang="en-US" dirty="0"/>
              <a:t>Concluded – no further support needed</a:t>
            </a:r>
          </a:p>
          <a:p>
            <a:r>
              <a:rPr lang="en-US" dirty="0"/>
              <a:t>Transferred – some elements of the plan continued in a classroom setting</a:t>
            </a:r>
          </a:p>
          <a:p>
            <a:r>
              <a:rPr lang="en-US" dirty="0"/>
              <a:t> Continued </a:t>
            </a:r>
          </a:p>
          <a:p>
            <a:r>
              <a:rPr lang="en-US" dirty="0"/>
              <a:t>Modified  </a:t>
            </a:r>
          </a:p>
          <a:p>
            <a:r>
              <a:rPr lang="en-US" dirty="0"/>
              <a:t> Other action </a:t>
            </a:r>
          </a:p>
        </p:txBody>
      </p:sp>
    </p:spTree>
    <p:extLst>
      <p:ext uri="{BB962C8B-B14F-4D97-AF65-F5344CB8AC3E}">
        <p14:creationId xmlns:p14="http://schemas.microsoft.com/office/powerpoint/2010/main" val="2534498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90DEB-0A36-F939-BEF1-C05D9789E6AF}"/>
              </a:ext>
            </a:extLst>
          </p:cNvPr>
          <p:cNvSpPr>
            <a:spLocks noGrp="1"/>
          </p:cNvSpPr>
          <p:nvPr>
            <p:ph type="title"/>
          </p:nvPr>
        </p:nvSpPr>
        <p:spPr/>
        <p:txBody>
          <a:bodyPr/>
          <a:lstStyle/>
          <a:p>
            <a:r>
              <a:rPr lang="en-US" dirty="0"/>
              <a:t>Other Information</a:t>
            </a:r>
          </a:p>
        </p:txBody>
      </p:sp>
      <p:sp>
        <p:nvSpPr>
          <p:cNvPr id="3" name="Text Placeholder 2">
            <a:extLst>
              <a:ext uri="{FF2B5EF4-FFF2-40B4-BE49-F238E27FC236}">
                <a16:creationId xmlns:a16="http://schemas.microsoft.com/office/drawing/2014/main" id="{CAB8EE7C-FA69-B9E3-FEED-A670EE26DD80}"/>
              </a:ext>
            </a:extLst>
          </p:cNvPr>
          <p:cNvSpPr>
            <a:spLocks noGrp="1"/>
          </p:cNvSpPr>
          <p:nvPr>
            <p:ph type="body" sz="quarter" idx="10"/>
          </p:nvPr>
        </p:nvSpPr>
        <p:spPr/>
        <p:txBody>
          <a:bodyPr/>
          <a:lstStyle/>
          <a:p>
            <a:r>
              <a:rPr lang="en-US" dirty="0"/>
              <a:t>Who else needs to be informed?</a:t>
            </a:r>
          </a:p>
          <a:p>
            <a:r>
              <a:rPr lang="en-US" dirty="0"/>
              <a:t>Other unmet needs</a:t>
            </a:r>
          </a:p>
          <a:p>
            <a:r>
              <a:rPr lang="en-US" dirty="0"/>
              <a:t>Other services provided</a:t>
            </a:r>
          </a:p>
          <a:p>
            <a:r>
              <a:rPr lang="en-US" dirty="0"/>
              <a:t>Family and student involvement</a:t>
            </a:r>
          </a:p>
          <a:p>
            <a:r>
              <a:rPr lang="en-US" dirty="0"/>
              <a:t>Personalized Learning Plan (PLP)</a:t>
            </a:r>
          </a:p>
        </p:txBody>
      </p:sp>
    </p:spTree>
    <p:extLst>
      <p:ext uri="{BB962C8B-B14F-4D97-AF65-F5344CB8AC3E}">
        <p14:creationId xmlns:p14="http://schemas.microsoft.com/office/powerpoint/2010/main" val="854259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C20F1-CD0B-A774-6E57-E11C76B5F165}"/>
              </a:ext>
            </a:extLst>
          </p:cNvPr>
          <p:cNvSpPr>
            <a:spLocks noGrp="1"/>
          </p:cNvSpPr>
          <p:nvPr>
            <p:ph type="title"/>
          </p:nvPr>
        </p:nvSpPr>
        <p:spPr/>
        <p:txBody>
          <a:bodyPr/>
          <a:lstStyle/>
          <a:p>
            <a:r>
              <a:rPr lang="en-US" dirty="0"/>
              <a:t>Benefits of the EST Forms</a:t>
            </a:r>
          </a:p>
        </p:txBody>
      </p:sp>
      <p:sp>
        <p:nvSpPr>
          <p:cNvPr id="3" name="Text Placeholder 2">
            <a:extLst>
              <a:ext uri="{FF2B5EF4-FFF2-40B4-BE49-F238E27FC236}">
                <a16:creationId xmlns:a16="http://schemas.microsoft.com/office/drawing/2014/main" id="{F6DC43F2-3197-0160-3948-55131B731946}"/>
              </a:ext>
            </a:extLst>
          </p:cNvPr>
          <p:cNvSpPr>
            <a:spLocks noGrp="1"/>
          </p:cNvSpPr>
          <p:nvPr>
            <p:ph type="body" sz="quarter" idx="10"/>
          </p:nvPr>
        </p:nvSpPr>
        <p:spPr/>
        <p:txBody>
          <a:bodyPr/>
          <a:lstStyle/>
          <a:p>
            <a:r>
              <a:rPr lang="en-US" dirty="0"/>
              <a:t>Guide consistent practice</a:t>
            </a:r>
          </a:p>
          <a:p>
            <a:endParaRPr lang="en-US" dirty="0"/>
          </a:p>
          <a:p>
            <a:r>
              <a:rPr lang="en-US" dirty="0"/>
              <a:t>Provide documented, evidence-based interventions</a:t>
            </a:r>
          </a:p>
          <a:p>
            <a:endParaRPr lang="en-US" dirty="0"/>
          </a:p>
          <a:p>
            <a:r>
              <a:rPr lang="en-US" dirty="0"/>
              <a:t>Creates a data source for accountability</a:t>
            </a:r>
          </a:p>
          <a:p>
            <a:endParaRPr lang="en-US" dirty="0"/>
          </a:p>
          <a:p>
            <a:r>
              <a:rPr lang="en-US" dirty="0"/>
              <a:t>Supports special education evaluation</a:t>
            </a:r>
          </a:p>
          <a:p>
            <a:pPr marL="0" indent="0">
              <a:buNone/>
            </a:pPr>
            <a:endParaRPr lang="en-US" dirty="0"/>
          </a:p>
        </p:txBody>
      </p:sp>
    </p:spTree>
    <p:extLst>
      <p:ext uri="{BB962C8B-B14F-4D97-AF65-F5344CB8AC3E}">
        <p14:creationId xmlns:p14="http://schemas.microsoft.com/office/powerpoint/2010/main" val="2495765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4341-6865-2F71-D530-19F618B4F0B9}"/>
              </a:ext>
            </a:extLst>
          </p:cNvPr>
          <p:cNvSpPr>
            <a:spLocks noGrp="1"/>
          </p:cNvSpPr>
          <p:nvPr>
            <p:ph type="title"/>
          </p:nvPr>
        </p:nvSpPr>
        <p:spPr/>
        <p:txBody>
          <a:bodyPr>
            <a:normAutofit fontScale="90000"/>
          </a:bodyPr>
          <a:lstStyle/>
          <a:p>
            <a:r>
              <a:rPr lang="en-US" dirty="0"/>
              <a:t>Needs/Opportunities Created by the Forms</a:t>
            </a:r>
          </a:p>
        </p:txBody>
      </p:sp>
      <p:sp>
        <p:nvSpPr>
          <p:cNvPr id="3" name="Text Placeholder 2">
            <a:extLst>
              <a:ext uri="{FF2B5EF4-FFF2-40B4-BE49-F238E27FC236}">
                <a16:creationId xmlns:a16="http://schemas.microsoft.com/office/drawing/2014/main" id="{BEDEDF17-B5EA-59AD-65EA-C06540EC3133}"/>
              </a:ext>
            </a:extLst>
          </p:cNvPr>
          <p:cNvSpPr>
            <a:spLocks noGrp="1"/>
          </p:cNvSpPr>
          <p:nvPr>
            <p:ph type="body" sz="quarter" idx="10"/>
          </p:nvPr>
        </p:nvSpPr>
        <p:spPr/>
        <p:txBody>
          <a:bodyPr/>
          <a:lstStyle/>
          <a:p>
            <a:r>
              <a:rPr lang="en-US" dirty="0"/>
              <a:t>Awareness/access to supports and interventions</a:t>
            </a:r>
          </a:p>
          <a:p>
            <a:r>
              <a:rPr lang="en-US" dirty="0"/>
              <a:t>Increased staff collaboration</a:t>
            </a:r>
          </a:p>
          <a:p>
            <a:r>
              <a:rPr lang="en-US" dirty="0"/>
              <a:t>Culture of family and student engagement</a:t>
            </a:r>
          </a:p>
          <a:p>
            <a:r>
              <a:rPr lang="en-US" dirty="0"/>
              <a:t>Opportunities for use in Early Education</a:t>
            </a:r>
          </a:p>
          <a:p>
            <a:r>
              <a:rPr lang="en-US" dirty="0"/>
              <a:t>Data, Data, Data</a:t>
            </a:r>
          </a:p>
        </p:txBody>
      </p:sp>
    </p:spTree>
    <p:extLst>
      <p:ext uri="{BB962C8B-B14F-4D97-AF65-F5344CB8AC3E}">
        <p14:creationId xmlns:p14="http://schemas.microsoft.com/office/powerpoint/2010/main" val="456564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1AD70-039D-C3D6-7375-D17066DDA224}"/>
              </a:ext>
            </a:extLst>
          </p:cNvPr>
          <p:cNvSpPr>
            <a:spLocks noGrp="1"/>
          </p:cNvSpPr>
          <p:nvPr>
            <p:ph type="title"/>
          </p:nvPr>
        </p:nvSpPr>
        <p:spPr/>
        <p:txBody>
          <a:bodyPr/>
          <a:lstStyle/>
          <a:p>
            <a:r>
              <a:rPr lang="en-US" dirty="0"/>
              <a:t>Modifying the Templates</a:t>
            </a:r>
          </a:p>
        </p:txBody>
      </p:sp>
      <p:sp>
        <p:nvSpPr>
          <p:cNvPr id="3" name="Text Placeholder 2">
            <a:extLst>
              <a:ext uri="{FF2B5EF4-FFF2-40B4-BE49-F238E27FC236}">
                <a16:creationId xmlns:a16="http://schemas.microsoft.com/office/drawing/2014/main" id="{18EBD186-5FDB-A420-3F32-CD99B8AF4DB4}"/>
              </a:ext>
            </a:extLst>
          </p:cNvPr>
          <p:cNvSpPr>
            <a:spLocks noGrp="1"/>
          </p:cNvSpPr>
          <p:nvPr>
            <p:ph type="body" sz="quarter" idx="10"/>
          </p:nvPr>
        </p:nvSpPr>
        <p:spPr/>
        <p:txBody>
          <a:bodyPr/>
          <a:lstStyle/>
          <a:p>
            <a:r>
              <a:rPr lang="en-US" dirty="0"/>
              <a:t>Consider a meeting agenda/notes coversheet</a:t>
            </a:r>
          </a:p>
          <a:p>
            <a:endParaRPr lang="en-US" dirty="0"/>
          </a:p>
          <a:p>
            <a:r>
              <a:rPr lang="en-US" dirty="0"/>
              <a:t>Current fields could be expanded, especially the planning format</a:t>
            </a:r>
          </a:p>
          <a:p>
            <a:endParaRPr lang="en-US" dirty="0"/>
          </a:p>
          <a:p>
            <a:r>
              <a:rPr lang="en-US" dirty="0"/>
              <a:t>Be mindful of team capacity</a:t>
            </a:r>
          </a:p>
        </p:txBody>
      </p:sp>
    </p:spTree>
    <p:extLst>
      <p:ext uri="{BB962C8B-B14F-4D97-AF65-F5344CB8AC3E}">
        <p14:creationId xmlns:p14="http://schemas.microsoft.com/office/powerpoint/2010/main" val="3259411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E2A46-297F-CE59-64B5-7A0A67141439}"/>
              </a:ext>
            </a:extLst>
          </p:cNvPr>
          <p:cNvSpPr>
            <a:spLocks noGrp="1"/>
          </p:cNvSpPr>
          <p:nvPr>
            <p:ph type="title"/>
          </p:nvPr>
        </p:nvSpPr>
        <p:spPr/>
        <p:txBody>
          <a:bodyPr/>
          <a:lstStyle/>
          <a:p>
            <a:r>
              <a:rPr lang="en-US" dirty="0"/>
              <a:t>Managing and Using EST Data</a:t>
            </a:r>
          </a:p>
        </p:txBody>
      </p:sp>
      <p:sp>
        <p:nvSpPr>
          <p:cNvPr id="3" name="Text Placeholder 2">
            <a:extLst>
              <a:ext uri="{FF2B5EF4-FFF2-40B4-BE49-F238E27FC236}">
                <a16:creationId xmlns:a16="http://schemas.microsoft.com/office/drawing/2014/main" id="{EDE5E916-3012-43DA-902F-1FE78E3F8C27}"/>
              </a:ext>
            </a:extLst>
          </p:cNvPr>
          <p:cNvSpPr>
            <a:spLocks noGrp="1"/>
          </p:cNvSpPr>
          <p:nvPr>
            <p:ph type="body" sz="quarter" idx="10"/>
          </p:nvPr>
        </p:nvSpPr>
        <p:spPr/>
        <p:txBody>
          <a:bodyPr/>
          <a:lstStyle/>
          <a:p>
            <a:pPr marL="0" indent="0" algn="ctr">
              <a:buNone/>
            </a:pPr>
            <a:r>
              <a:rPr lang="en-US" dirty="0"/>
              <a:t>      School-level EST coordinator</a:t>
            </a:r>
          </a:p>
          <a:p>
            <a:r>
              <a:rPr lang="en-US" dirty="0"/>
              <a:t>Creates agendas</a:t>
            </a:r>
          </a:p>
          <a:p>
            <a:r>
              <a:rPr lang="en-US" dirty="0"/>
              <a:t>Monitors plans between review meetings</a:t>
            </a:r>
          </a:p>
          <a:p>
            <a:r>
              <a:rPr lang="en-US" dirty="0"/>
              <a:t>Plans EST data reviews</a:t>
            </a:r>
          </a:p>
          <a:p>
            <a:r>
              <a:rPr lang="en-US" dirty="0"/>
              <a:t>Member of District-level Oversight Team</a:t>
            </a:r>
          </a:p>
        </p:txBody>
      </p:sp>
    </p:spTree>
    <p:extLst>
      <p:ext uri="{BB962C8B-B14F-4D97-AF65-F5344CB8AC3E}">
        <p14:creationId xmlns:p14="http://schemas.microsoft.com/office/powerpoint/2010/main" val="2740576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EDF14-9A51-0DDA-ACFB-942B5FC3E618}"/>
              </a:ext>
            </a:extLst>
          </p:cNvPr>
          <p:cNvSpPr>
            <a:spLocks noGrp="1"/>
          </p:cNvSpPr>
          <p:nvPr>
            <p:ph type="title"/>
          </p:nvPr>
        </p:nvSpPr>
        <p:spPr/>
        <p:txBody>
          <a:bodyPr/>
          <a:lstStyle/>
          <a:p>
            <a:r>
              <a:rPr lang="en-US" dirty="0"/>
              <a:t>District-Level Oversight</a:t>
            </a:r>
          </a:p>
        </p:txBody>
      </p:sp>
      <p:sp>
        <p:nvSpPr>
          <p:cNvPr id="3" name="Text Placeholder 2">
            <a:extLst>
              <a:ext uri="{FF2B5EF4-FFF2-40B4-BE49-F238E27FC236}">
                <a16:creationId xmlns:a16="http://schemas.microsoft.com/office/drawing/2014/main" id="{97105B31-B42F-0FC4-CD2B-B4EF97857A5B}"/>
              </a:ext>
            </a:extLst>
          </p:cNvPr>
          <p:cNvSpPr>
            <a:spLocks noGrp="1"/>
          </p:cNvSpPr>
          <p:nvPr>
            <p:ph type="body" sz="quarter" idx="10"/>
          </p:nvPr>
        </p:nvSpPr>
        <p:spPr/>
        <p:txBody>
          <a:bodyPr/>
          <a:lstStyle/>
          <a:p>
            <a:r>
              <a:rPr lang="en-US" dirty="0"/>
              <a:t>Representation from each school EST</a:t>
            </a:r>
          </a:p>
          <a:p>
            <a:r>
              <a:rPr lang="en-US" dirty="0"/>
              <a:t>Sets uniform expectations for EST</a:t>
            </a:r>
          </a:p>
          <a:p>
            <a:r>
              <a:rPr lang="en-US" dirty="0"/>
              <a:t>Regular meetings to </a:t>
            </a:r>
          </a:p>
          <a:p>
            <a:pPr algn="ctr">
              <a:buFont typeface="Courier New" panose="02070309020205020404" pitchFamily="49" charset="0"/>
              <a:buChar char="o"/>
            </a:pPr>
            <a:r>
              <a:rPr lang="en-US" dirty="0"/>
              <a:t>review data</a:t>
            </a:r>
          </a:p>
          <a:p>
            <a:pPr algn="ctr">
              <a:buFont typeface="Courier New" panose="02070309020205020404" pitchFamily="49" charset="0"/>
              <a:buChar char="o"/>
            </a:pPr>
            <a:r>
              <a:rPr lang="en-US" dirty="0"/>
              <a:t>share effective practices</a:t>
            </a:r>
          </a:p>
          <a:p>
            <a:pPr algn="ctr">
              <a:buFont typeface="Courier New" panose="02070309020205020404" pitchFamily="49" charset="0"/>
              <a:buChar char="o"/>
            </a:pPr>
            <a:r>
              <a:rPr lang="en-US" dirty="0"/>
              <a:t>ensure equitable access to resources</a:t>
            </a:r>
          </a:p>
        </p:txBody>
      </p:sp>
    </p:spTree>
    <p:extLst>
      <p:ext uri="{BB962C8B-B14F-4D97-AF65-F5344CB8AC3E}">
        <p14:creationId xmlns:p14="http://schemas.microsoft.com/office/powerpoint/2010/main" val="1123145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B47D5-5760-75DA-62B0-27CBAACFAC19}"/>
              </a:ext>
            </a:extLst>
          </p:cNvPr>
          <p:cNvSpPr>
            <a:spLocks noGrp="1"/>
          </p:cNvSpPr>
          <p:nvPr>
            <p:ph type="title"/>
          </p:nvPr>
        </p:nvSpPr>
        <p:spPr/>
        <p:txBody>
          <a:bodyPr/>
          <a:lstStyle/>
          <a:p>
            <a:r>
              <a:rPr lang="en-US" dirty="0"/>
              <a:t>Objectives</a:t>
            </a:r>
          </a:p>
        </p:txBody>
      </p:sp>
      <p:sp>
        <p:nvSpPr>
          <p:cNvPr id="3" name="Text Placeholder 2">
            <a:extLst>
              <a:ext uri="{FF2B5EF4-FFF2-40B4-BE49-F238E27FC236}">
                <a16:creationId xmlns:a16="http://schemas.microsoft.com/office/drawing/2014/main" id="{D238F262-5C73-4701-96C1-09EA76672C8F}"/>
              </a:ext>
            </a:extLst>
          </p:cNvPr>
          <p:cNvSpPr>
            <a:spLocks noGrp="1"/>
          </p:cNvSpPr>
          <p:nvPr>
            <p:ph type="body" sz="quarter" idx="10"/>
          </p:nvPr>
        </p:nvSpPr>
        <p:spPr>
          <a:xfrm>
            <a:off x="533400" y="1600200"/>
            <a:ext cx="8153400" cy="4495800"/>
          </a:xfrm>
        </p:spPr>
        <p:txBody>
          <a:bodyPr/>
          <a:lstStyle/>
          <a:p>
            <a:r>
              <a:rPr lang="en-US" dirty="0"/>
              <a:t>Review VTmtss model and EST model</a:t>
            </a:r>
          </a:p>
          <a:p>
            <a:r>
              <a:rPr lang="en-US" dirty="0"/>
              <a:t>Describe the elements of an EST plan</a:t>
            </a:r>
          </a:p>
          <a:p>
            <a:r>
              <a:rPr lang="en-US" dirty="0"/>
              <a:t>Consider the uses and advantages of EST plan forms</a:t>
            </a:r>
          </a:p>
          <a:p>
            <a:pPr marL="0" indent="0" algn="ctr">
              <a:buNone/>
            </a:pPr>
            <a:r>
              <a:rPr lang="en-US" dirty="0"/>
              <a:t>Time permitting…</a:t>
            </a:r>
          </a:p>
          <a:p>
            <a:r>
              <a:rPr lang="en-US" dirty="0"/>
              <a:t>Describe District-Level EST oversight</a:t>
            </a:r>
          </a:p>
          <a:p>
            <a:r>
              <a:rPr lang="en-US" dirty="0"/>
              <a:t>Examine the revised Making Connections EST document</a:t>
            </a:r>
          </a:p>
          <a:p>
            <a:endParaRPr lang="en-US" dirty="0"/>
          </a:p>
        </p:txBody>
      </p:sp>
    </p:spTree>
    <p:extLst>
      <p:ext uri="{BB962C8B-B14F-4D97-AF65-F5344CB8AC3E}">
        <p14:creationId xmlns:p14="http://schemas.microsoft.com/office/powerpoint/2010/main" val="2028190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5C226-0684-8AF9-675F-53CDCD433885}"/>
              </a:ext>
            </a:extLst>
          </p:cNvPr>
          <p:cNvSpPr>
            <a:spLocks noGrp="1"/>
          </p:cNvSpPr>
          <p:nvPr>
            <p:ph type="title"/>
          </p:nvPr>
        </p:nvSpPr>
        <p:spPr/>
        <p:txBody>
          <a:bodyPr>
            <a:normAutofit fontScale="90000"/>
          </a:bodyPr>
          <a:lstStyle/>
          <a:p>
            <a:r>
              <a:rPr lang="en-US" dirty="0"/>
              <a:t>EST: Making Connections with VTmtss</a:t>
            </a:r>
          </a:p>
        </p:txBody>
      </p:sp>
      <p:sp>
        <p:nvSpPr>
          <p:cNvPr id="3" name="Text Placeholder 2">
            <a:extLst>
              <a:ext uri="{FF2B5EF4-FFF2-40B4-BE49-F238E27FC236}">
                <a16:creationId xmlns:a16="http://schemas.microsoft.com/office/drawing/2014/main" id="{E4153D6B-51A7-1B48-0DB6-DE822E8A22A3}"/>
              </a:ext>
            </a:extLst>
          </p:cNvPr>
          <p:cNvSpPr>
            <a:spLocks noGrp="1"/>
          </p:cNvSpPr>
          <p:nvPr>
            <p:ph type="body" sz="quarter" idx="10"/>
          </p:nvPr>
        </p:nvSpPr>
        <p:spPr/>
        <p:txBody>
          <a:bodyPr/>
          <a:lstStyle/>
          <a:p>
            <a:r>
              <a:rPr lang="en-US" dirty="0"/>
              <a:t>Making Connections document modified as a needs assessment</a:t>
            </a:r>
          </a:p>
          <a:p>
            <a:endParaRPr lang="en-US" dirty="0"/>
          </a:p>
          <a:p>
            <a:r>
              <a:rPr lang="en-US" dirty="0"/>
              <a:t>District-level assessment process</a:t>
            </a:r>
          </a:p>
          <a:p>
            <a:endParaRPr lang="en-US" dirty="0"/>
          </a:p>
          <a:p>
            <a:r>
              <a:rPr lang="en-US" dirty="0"/>
              <a:t>Option to forward data to AOE</a:t>
            </a:r>
          </a:p>
        </p:txBody>
      </p:sp>
    </p:spTree>
    <p:extLst>
      <p:ext uri="{BB962C8B-B14F-4D97-AF65-F5344CB8AC3E}">
        <p14:creationId xmlns:p14="http://schemas.microsoft.com/office/powerpoint/2010/main" val="3173861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8D05C-58A0-4B39-489F-7B471A629C3B}"/>
              </a:ext>
            </a:extLst>
          </p:cNvPr>
          <p:cNvSpPr>
            <a:spLocks noGrp="1"/>
          </p:cNvSpPr>
          <p:nvPr>
            <p:ph type="ctrTitle"/>
          </p:nvPr>
        </p:nvSpPr>
        <p:spPr/>
        <p:txBody>
          <a:bodyPr/>
          <a:lstStyle/>
          <a:p>
            <a:r>
              <a:rPr lang="en-US" dirty="0"/>
              <a:t>Questions and Comments</a:t>
            </a:r>
            <a:br>
              <a:rPr lang="en-US" dirty="0"/>
            </a:br>
            <a:br>
              <a:rPr lang="en-US" dirty="0"/>
            </a:br>
            <a:r>
              <a:rPr lang="en-US" dirty="0"/>
              <a:t>Tom Faris</a:t>
            </a:r>
            <a:br>
              <a:rPr lang="en-US" dirty="0"/>
            </a:br>
            <a:r>
              <a:rPr lang="en-US" dirty="0"/>
              <a:t>Thomas.faris@vermont.gov</a:t>
            </a:r>
          </a:p>
        </p:txBody>
      </p:sp>
    </p:spTree>
    <p:extLst>
      <p:ext uri="{BB962C8B-B14F-4D97-AF65-F5344CB8AC3E}">
        <p14:creationId xmlns:p14="http://schemas.microsoft.com/office/powerpoint/2010/main" val="1567865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VTmtss Model</a:t>
            </a:r>
          </a:p>
        </p:txBody>
      </p:sp>
      <p:sp>
        <p:nvSpPr>
          <p:cNvPr id="14339" name="Content Placeholder 2"/>
          <p:cNvSpPr>
            <a:spLocks noGrp="1"/>
          </p:cNvSpPr>
          <p:nvPr>
            <p:ph sz="quarter" idx="10"/>
          </p:nvPr>
        </p:nvSpPr>
        <p:spPr>
          <a:xfrm>
            <a:off x="457200" y="1291975"/>
            <a:ext cx="8229600" cy="4790326"/>
          </a:xfrm>
        </p:spPr>
        <p:txBody>
          <a:bodyPr/>
          <a:lstStyle/>
          <a:p>
            <a:pPr marL="457200" indent="-457200">
              <a:buFont typeface="Arial" panose="020B0604020202020204" pitchFamily="34" charset="0"/>
              <a:buChar char="•"/>
            </a:pPr>
            <a:r>
              <a:rPr lang="en-US" dirty="0">
                <a:latin typeface="Palatino Linotype" panose="02040502050505030304" pitchFamily="18" charset="0"/>
                <a:ea typeface="Calibri" panose="020F0502020204030204" pitchFamily="34" charset="0"/>
                <a:cs typeface="Times New Roman" panose="02020603050405020304" pitchFamily="18" charset="0"/>
              </a:rPr>
              <a:t>An </a:t>
            </a:r>
            <a:r>
              <a:rPr lang="en-US" dirty="0">
                <a:effectLst/>
                <a:latin typeface="Palatino Linotype" panose="02040502050505030304" pitchFamily="18" charset="0"/>
                <a:ea typeface="Calibri" panose="020F0502020204030204" pitchFamily="34" charset="0"/>
                <a:cs typeface="Times New Roman" panose="02020603050405020304" pitchFamily="18" charset="0"/>
              </a:rPr>
              <a:t>understanding of VTmtss is crucial to this work. </a:t>
            </a:r>
          </a:p>
          <a:p>
            <a:pPr marL="457200" indent="-457200">
              <a:buFont typeface="Arial" panose="020B0604020202020204" pitchFamily="34" charset="0"/>
              <a:buChar char="•"/>
            </a:pPr>
            <a:endParaRPr lang="en-US" dirty="0">
              <a:effectLst/>
              <a:latin typeface="Palatino Linotype" panose="0204050205050503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dirty="0">
                <a:effectLst/>
                <a:latin typeface="Palatino Linotype" panose="02040502050505030304" pitchFamily="18" charset="0"/>
                <a:ea typeface="Calibri" panose="020F0502020204030204" pitchFamily="34" charset="0"/>
                <a:cs typeface="Times New Roman" panose="02020603050405020304" pitchFamily="18" charset="0"/>
              </a:rPr>
              <a:t>The VTmtss framework is one model of an entire educational system that includes descriptions of supports. </a:t>
            </a:r>
          </a:p>
          <a:p>
            <a:pPr marL="457200" indent="-457200">
              <a:buFont typeface="Arial" panose="020B0604020202020204" pitchFamily="34" charset="0"/>
              <a:buChar char="•"/>
            </a:pPr>
            <a:endParaRPr lang="en-US" dirty="0">
              <a:effectLst/>
              <a:latin typeface="Palatino Linotype" panose="0204050205050503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dirty="0">
                <a:effectLst/>
                <a:latin typeface="Palatino Linotype" panose="02040502050505030304" pitchFamily="18" charset="0"/>
                <a:ea typeface="Calibri" panose="020F0502020204030204" pitchFamily="34" charset="0"/>
                <a:cs typeface="Times New Roman" panose="02020603050405020304" pitchFamily="18" charset="0"/>
              </a:rPr>
              <a:t>Any tiered system of supports encompasses all students.</a:t>
            </a:r>
          </a:p>
          <a:p>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C4BFC-A644-550D-55FD-20ABB390A4D8}"/>
              </a:ext>
            </a:extLst>
          </p:cNvPr>
          <p:cNvSpPr>
            <a:spLocks noGrp="1"/>
          </p:cNvSpPr>
          <p:nvPr>
            <p:ph type="title"/>
          </p:nvPr>
        </p:nvSpPr>
        <p:spPr/>
        <p:txBody>
          <a:bodyPr/>
          <a:lstStyle/>
          <a:p>
            <a:r>
              <a:rPr lang="en-US" dirty="0"/>
              <a:t>Educational Support Team (EST)</a:t>
            </a:r>
          </a:p>
        </p:txBody>
      </p:sp>
      <p:sp>
        <p:nvSpPr>
          <p:cNvPr id="3" name="Text Placeholder 2">
            <a:extLst>
              <a:ext uri="{FF2B5EF4-FFF2-40B4-BE49-F238E27FC236}">
                <a16:creationId xmlns:a16="http://schemas.microsoft.com/office/drawing/2014/main" id="{6E3D4D08-7C75-2ADD-4876-CD5203699727}"/>
              </a:ext>
            </a:extLst>
          </p:cNvPr>
          <p:cNvSpPr>
            <a:spLocks noGrp="1"/>
          </p:cNvSpPr>
          <p:nvPr>
            <p:ph type="body" sz="quarter" idx="10"/>
          </p:nvPr>
        </p:nvSpPr>
        <p:spPr/>
        <p:txBody>
          <a:bodyPr/>
          <a:lstStyle/>
          <a:p>
            <a:r>
              <a:rPr lang="en-US" dirty="0"/>
              <a:t>First introduced in Act 230 1990 (IST)</a:t>
            </a:r>
          </a:p>
          <a:p>
            <a:endParaRPr lang="en-US" dirty="0"/>
          </a:p>
          <a:p>
            <a:r>
              <a:rPr lang="en-US" dirty="0"/>
              <a:t>Required for all schools as part of a tiered system of supports (Title 16 § 2902)</a:t>
            </a:r>
          </a:p>
          <a:p>
            <a:endParaRPr lang="en-US" dirty="0"/>
          </a:p>
          <a:p>
            <a:r>
              <a:rPr lang="en-US" dirty="0"/>
              <a:t>Instructional and behavioral interventions</a:t>
            </a:r>
          </a:p>
          <a:p>
            <a:endParaRPr lang="en-US" dirty="0"/>
          </a:p>
        </p:txBody>
      </p:sp>
    </p:spTree>
    <p:extLst>
      <p:ext uri="{BB962C8B-B14F-4D97-AF65-F5344CB8AC3E}">
        <p14:creationId xmlns:p14="http://schemas.microsoft.com/office/powerpoint/2010/main" val="2844001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03494-FEC7-50BA-2B9D-7379DFE2FD7E}"/>
              </a:ext>
            </a:extLst>
          </p:cNvPr>
          <p:cNvSpPr>
            <a:spLocks noGrp="1"/>
          </p:cNvSpPr>
          <p:nvPr>
            <p:ph type="ctrTitle"/>
          </p:nvPr>
        </p:nvSpPr>
        <p:spPr/>
        <p:txBody>
          <a:bodyPr/>
          <a:lstStyle/>
          <a:p>
            <a:r>
              <a:rPr lang="en-US" dirty="0"/>
              <a:t>What role does EST play in your school system?</a:t>
            </a:r>
          </a:p>
        </p:txBody>
      </p:sp>
    </p:spTree>
    <p:extLst>
      <p:ext uri="{BB962C8B-B14F-4D97-AF65-F5344CB8AC3E}">
        <p14:creationId xmlns:p14="http://schemas.microsoft.com/office/powerpoint/2010/main" val="3040389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2E66B-2ED4-8862-C524-076B04A5D3D5}"/>
              </a:ext>
            </a:extLst>
          </p:cNvPr>
          <p:cNvSpPr>
            <a:spLocks noGrp="1"/>
          </p:cNvSpPr>
          <p:nvPr>
            <p:ph type="title"/>
          </p:nvPr>
        </p:nvSpPr>
        <p:spPr/>
        <p:txBody>
          <a:bodyPr>
            <a:noAutofit/>
          </a:bodyPr>
          <a:lstStyle/>
          <a:p>
            <a:r>
              <a:rPr lang="en-US">
                <a:effectLst/>
                <a:highlight>
                  <a:srgbClr val="FFFFFF"/>
                </a:highlight>
                <a:ea typeface="Palatino"/>
                <a:cs typeface="Times New Roman" panose="02020603050405020304" pitchFamily="18" charset="0"/>
              </a:rPr>
              <a:t>Providing a Continuum of Supports</a:t>
            </a:r>
            <a:br>
              <a:rPr lang="en-US" sz="3600">
                <a:effectLst/>
                <a:latin typeface="Palatino Linotype" panose="02040502050505030304" pitchFamily="18" charset="0"/>
                <a:ea typeface="Calibri" panose="020F0502020204030204" pitchFamily="34" charset="0"/>
                <a:cs typeface="Times New Roman" panose="02020603050405020304" pitchFamily="18" charset="0"/>
              </a:rPr>
            </a:br>
            <a:endParaRPr lang="en-US" sz="3600"/>
          </a:p>
        </p:txBody>
      </p:sp>
      <p:sp>
        <p:nvSpPr>
          <p:cNvPr id="3" name="Text Placeholder 2">
            <a:extLst>
              <a:ext uri="{FF2B5EF4-FFF2-40B4-BE49-F238E27FC236}">
                <a16:creationId xmlns:a16="http://schemas.microsoft.com/office/drawing/2014/main" id="{A4726526-1940-841D-C5EA-68596CDA50AB}"/>
              </a:ext>
            </a:extLst>
          </p:cNvPr>
          <p:cNvSpPr>
            <a:spLocks noGrp="1"/>
          </p:cNvSpPr>
          <p:nvPr>
            <p:ph type="body" sz="quarter" idx="10"/>
          </p:nvPr>
        </p:nvSpPr>
        <p:spPr/>
        <p:txBody>
          <a:bodyPr/>
          <a:lstStyle/>
          <a:p>
            <a:r>
              <a:rPr lang="en-US"/>
              <a:t>Supplementary supports in the classroom</a:t>
            </a:r>
          </a:p>
          <a:p>
            <a:r>
              <a:rPr lang="en-US"/>
              <a:t>Consultation with professional peers</a:t>
            </a:r>
          </a:p>
          <a:p>
            <a:r>
              <a:rPr lang="en-US"/>
              <a:t>Consultation/planning with teams</a:t>
            </a:r>
          </a:p>
          <a:p>
            <a:r>
              <a:rPr lang="en-US"/>
              <a:t>Consultation/support with specialists</a:t>
            </a:r>
          </a:p>
          <a:p>
            <a:r>
              <a:rPr lang="en-US"/>
              <a:t>Educational Support Team</a:t>
            </a:r>
          </a:p>
        </p:txBody>
      </p:sp>
    </p:spTree>
    <p:extLst>
      <p:ext uri="{BB962C8B-B14F-4D97-AF65-F5344CB8AC3E}">
        <p14:creationId xmlns:p14="http://schemas.microsoft.com/office/powerpoint/2010/main" val="1898166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0361F-BD63-2EB1-FFCF-DD3DC3DA9463}"/>
              </a:ext>
            </a:extLst>
          </p:cNvPr>
          <p:cNvSpPr>
            <a:spLocks noGrp="1"/>
          </p:cNvSpPr>
          <p:nvPr>
            <p:ph type="title"/>
          </p:nvPr>
        </p:nvSpPr>
        <p:spPr/>
        <p:txBody>
          <a:bodyPr/>
          <a:lstStyle/>
          <a:p>
            <a:r>
              <a:rPr lang="en-US" dirty="0"/>
              <a:t>Language from Section 2902</a:t>
            </a:r>
          </a:p>
        </p:txBody>
      </p:sp>
      <p:sp>
        <p:nvSpPr>
          <p:cNvPr id="3" name="Text Placeholder 2">
            <a:extLst>
              <a:ext uri="{FF2B5EF4-FFF2-40B4-BE49-F238E27FC236}">
                <a16:creationId xmlns:a16="http://schemas.microsoft.com/office/drawing/2014/main" id="{B7D085F8-2418-E9E0-025F-55F3E6959EC4}"/>
              </a:ext>
            </a:extLst>
          </p:cNvPr>
          <p:cNvSpPr>
            <a:spLocks noGrp="1"/>
          </p:cNvSpPr>
          <p:nvPr>
            <p:ph type="body" sz="quarter" idx="10"/>
          </p:nvPr>
        </p:nvSpPr>
        <p:spPr/>
        <p:txBody>
          <a:bodyPr/>
          <a:lstStyle/>
          <a:p>
            <a:r>
              <a:rPr lang="en-US" dirty="0">
                <a:solidFill>
                  <a:srgbClr val="333333"/>
                </a:solidFill>
                <a:latin typeface="Palatino Linotype" panose="02040502050505030304" pitchFamily="18" charset="0"/>
              </a:rPr>
              <a:t>S</a:t>
            </a:r>
            <a:r>
              <a:rPr lang="en-US" sz="3200" b="0" i="0" dirty="0">
                <a:solidFill>
                  <a:srgbClr val="333333"/>
                </a:solidFill>
                <a:effectLst/>
                <a:latin typeface="Palatino Linotype" panose="02040502050505030304" pitchFamily="18" charset="0"/>
              </a:rPr>
              <a:t>upport beyond what can be provided in the general education classroom</a:t>
            </a:r>
          </a:p>
          <a:p>
            <a:endParaRPr lang="en-US" sz="3200" b="0" i="0" dirty="0">
              <a:solidFill>
                <a:srgbClr val="333333"/>
              </a:solidFill>
              <a:effectLst/>
              <a:latin typeface="Palatino Linotype" panose="02040502050505030304" pitchFamily="18" charset="0"/>
            </a:endParaRPr>
          </a:p>
          <a:p>
            <a:r>
              <a:rPr lang="en-US" dirty="0">
                <a:solidFill>
                  <a:srgbClr val="333333"/>
                </a:solidFill>
                <a:latin typeface="Palatino Linotype" panose="02040502050505030304" pitchFamily="18" charset="0"/>
              </a:rPr>
              <a:t>M</a:t>
            </a:r>
            <a:r>
              <a:rPr lang="en-US" sz="3200" b="0" i="0" dirty="0">
                <a:solidFill>
                  <a:srgbClr val="333333"/>
                </a:solidFill>
                <a:effectLst/>
                <a:latin typeface="Palatino Linotype" panose="02040502050505030304" pitchFamily="18" charset="0"/>
              </a:rPr>
              <a:t>ay include intensive, individualized interventions for any student requiring a higher level of support</a:t>
            </a:r>
          </a:p>
          <a:p>
            <a:endParaRPr lang="en-US" dirty="0"/>
          </a:p>
        </p:txBody>
      </p:sp>
    </p:spTree>
    <p:extLst>
      <p:ext uri="{BB962C8B-B14F-4D97-AF65-F5344CB8AC3E}">
        <p14:creationId xmlns:p14="http://schemas.microsoft.com/office/powerpoint/2010/main" val="3625983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16790-9FB5-8208-5F9A-1FC45010BC02}"/>
              </a:ext>
            </a:extLst>
          </p:cNvPr>
          <p:cNvSpPr>
            <a:spLocks noGrp="1"/>
          </p:cNvSpPr>
          <p:nvPr>
            <p:ph type="ctrTitle"/>
          </p:nvPr>
        </p:nvSpPr>
        <p:spPr/>
        <p:txBody>
          <a:bodyPr/>
          <a:lstStyle/>
          <a:p>
            <a:r>
              <a:rPr lang="en-US" dirty="0"/>
              <a:t>EST creates a plan, not a placement</a:t>
            </a:r>
          </a:p>
        </p:txBody>
      </p:sp>
    </p:spTree>
    <p:extLst>
      <p:ext uri="{BB962C8B-B14F-4D97-AF65-F5344CB8AC3E}">
        <p14:creationId xmlns:p14="http://schemas.microsoft.com/office/powerpoint/2010/main" val="3934118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FF09B-0940-A4EE-7048-B8C8CAE8EF7A}"/>
              </a:ext>
            </a:extLst>
          </p:cNvPr>
          <p:cNvSpPr>
            <a:spLocks noGrp="1"/>
          </p:cNvSpPr>
          <p:nvPr>
            <p:ph type="title"/>
          </p:nvPr>
        </p:nvSpPr>
        <p:spPr/>
        <p:txBody>
          <a:bodyPr/>
          <a:lstStyle/>
          <a:p>
            <a:r>
              <a:rPr lang="en-US" dirty="0"/>
              <a:t>Additional Roles for EST</a:t>
            </a:r>
          </a:p>
        </p:txBody>
      </p:sp>
      <p:sp>
        <p:nvSpPr>
          <p:cNvPr id="3" name="Text Placeholder 2">
            <a:extLst>
              <a:ext uri="{FF2B5EF4-FFF2-40B4-BE49-F238E27FC236}">
                <a16:creationId xmlns:a16="http://schemas.microsoft.com/office/drawing/2014/main" id="{6BE3593D-A8D4-432C-75AB-909BC76C27A6}"/>
              </a:ext>
            </a:extLst>
          </p:cNvPr>
          <p:cNvSpPr>
            <a:spLocks noGrp="1"/>
          </p:cNvSpPr>
          <p:nvPr>
            <p:ph type="body" sz="quarter" idx="10"/>
          </p:nvPr>
        </p:nvSpPr>
        <p:spPr/>
        <p:txBody>
          <a:bodyPr/>
          <a:lstStyle/>
          <a:p>
            <a:pPr marL="0" indent="0">
              <a:buNone/>
            </a:pPr>
            <a:endParaRPr lang="en-US" dirty="0"/>
          </a:p>
          <a:p>
            <a:r>
              <a:rPr lang="en-US" sz="2800" dirty="0">
                <a:effectLst/>
                <a:latin typeface="Palatino Linotype" panose="02040502050505030304" pitchFamily="18" charset="0"/>
                <a:ea typeface="Calibri" panose="020F0502020204030204" pitchFamily="34" charset="0"/>
                <a:cs typeface="Times New Roman" panose="02020603050405020304" pitchFamily="18" charset="0"/>
              </a:rPr>
              <a:t>EST will likely become more essential to support special ed evaluation</a:t>
            </a:r>
            <a:endParaRPr lang="en-US" sz="2800" dirty="0">
              <a:latin typeface="Palatino Linotype" panose="02040502050505030304" pitchFamily="18" charset="0"/>
              <a:ea typeface="Calibri" panose="020F0502020204030204" pitchFamily="34" charset="0"/>
              <a:cs typeface="Times New Roman" panose="02020603050405020304" pitchFamily="18" charset="0"/>
            </a:endParaRPr>
          </a:p>
          <a:p>
            <a:r>
              <a:rPr lang="en-US" sz="2800" dirty="0">
                <a:effectLst/>
                <a:latin typeface="Palatino Linotype" panose="02040502050505030304" pitchFamily="18" charset="0"/>
                <a:ea typeface="Calibri" panose="020F0502020204030204" pitchFamily="34" charset="0"/>
                <a:cs typeface="Times New Roman" panose="02020603050405020304" pitchFamily="18" charset="0"/>
              </a:rPr>
              <a:t>EST will need to be focused, developing specific plans, highly reliant on data. </a:t>
            </a:r>
          </a:p>
          <a:p>
            <a:r>
              <a:rPr lang="en-US" sz="2800" dirty="0">
                <a:latin typeface="Palatino Linotype" panose="02040502050505030304" pitchFamily="18" charset="0"/>
                <a:ea typeface="Calibri" panose="020F0502020204030204" pitchFamily="34" charset="0"/>
                <a:cs typeface="Times New Roman" panose="02020603050405020304" pitchFamily="18" charset="0"/>
              </a:rPr>
              <a:t>There will be a greater need for standardization of procedure and equitable use of resources</a:t>
            </a:r>
          </a:p>
          <a:p>
            <a:r>
              <a:rPr lang="en-US" sz="2800" dirty="0">
                <a:effectLst/>
                <a:latin typeface="Palatino Linotype" panose="02040502050505030304" pitchFamily="18" charset="0"/>
                <a:ea typeface="Calibri" panose="020F0502020204030204" pitchFamily="34" charset="0"/>
                <a:cs typeface="Times New Roman" panose="02020603050405020304" pitchFamily="18" charset="0"/>
              </a:rPr>
              <a:t>District-level oversight of EST across schools is necessary</a:t>
            </a:r>
          </a:p>
          <a:p>
            <a:pPr marL="0" indent="0">
              <a:buNone/>
            </a:pPr>
            <a:endParaRPr lang="en-US" sz="2800" dirty="0">
              <a:effectLst/>
              <a:latin typeface="Palatino Linotype" panose="02040502050505030304" pitchFamily="18" charset="0"/>
              <a:ea typeface="Calibri" panose="020F0502020204030204" pitchFamily="34" charset="0"/>
              <a:cs typeface="Times New Roman" panose="02020603050405020304" pitchFamily="18" charset="0"/>
            </a:endParaRPr>
          </a:p>
          <a:p>
            <a:pPr marL="0" indent="0">
              <a:buNone/>
            </a:pPr>
            <a:endParaRPr lang="en-US" sz="1100" dirty="0"/>
          </a:p>
        </p:txBody>
      </p:sp>
    </p:spTree>
    <p:extLst>
      <p:ext uri="{BB962C8B-B14F-4D97-AF65-F5344CB8AC3E}">
        <p14:creationId xmlns:p14="http://schemas.microsoft.com/office/powerpoint/2010/main" val="4272958639"/>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power-point-presentation" id="{1B128B70-70AF-4B7C-9293-EEBAC897522F}" vid="{C3378C90-7FCF-498C-AD34-2749BB1986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0D59A19E3A2064CADD451458E7123DC" ma:contentTypeVersion="13" ma:contentTypeDescription="Create a new document." ma:contentTypeScope="" ma:versionID="4c287b1b212eedc2f70e6b473986e7de">
  <xsd:schema xmlns:xsd="http://www.w3.org/2001/XMLSchema" xmlns:xs="http://www.w3.org/2001/XMLSchema" xmlns:p="http://schemas.microsoft.com/office/2006/metadata/properties" xmlns:ns2="8a83926d-2bbb-43ee-88da-147145abda0e" xmlns:ns3="d8c06f2d-c952-4eec-be88-73e1887939e2" targetNamespace="http://schemas.microsoft.com/office/2006/metadata/properties" ma:root="true" ma:fieldsID="047dba4767b8dd625f39f7766ea7e999" ns2:_="" ns3:_="">
    <xsd:import namespace="8a83926d-2bbb-43ee-88da-147145abda0e"/>
    <xsd:import namespace="d8c06f2d-c952-4eec-be88-73e1887939e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83926d-2bbb-43ee-88da-147145abda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c06f2d-c952-4eec-be88-73e1887939e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F9D0C7-5B15-4361-B055-E0F031F1406C}">
  <ds:schemaRefs>
    <ds:schemaRef ds:uri="http://schemas.microsoft.com/sharepoint/v3/contenttype/forms"/>
  </ds:schemaRefs>
</ds:datastoreItem>
</file>

<file path=customXml/itemProps2.xml><?xml version="1.0" encoding="utf-8"?>
<ds:datastoreItem xmlns:ds="http://schemas.openxmlformats.org/officeDocument/2006/customXml" ds:itemID="{F6F08982-E322-474F-A00D-9EBEC7B8BA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83926d-2bbb-43ee-88da-147145abda0e"/>
    <ds:schemaRef ds:uri="d8c06f2d-c952-4eec-be88-73e1887939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B26577-DB0E-4B13-8C05-12833D1C91B5}">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8a83926d-2bbb-43ee-88da-147145abda0e"/>
    <ds:schemaRef ds:uri="http://schemas.openxmlformats.org/package/2006/metadata/core-properties"/>
    <ds:schemaRef ds:uri="d8c06f2d-c952-4eec-be88-73e1887939e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edu-power-point-presentation-template (1)</Template>
  <TotalTime>957</TotalTime>
  <Words>2572</Words>
  <Application>Microsoft Office PowerPoint</Application>
  <PresentationFormat>On-screen Show (4:3)</PresentationFormat>
  <Paragraphs>190</Paragraphs>
  <Slides>21</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Courier New</vt:lpstr>
      <vt:lpstr>Franklin Gothic Book</vt:lpstr>
      <vt:lpstr>Palatino Linotype</vt:lpstr>
      <vt:lpstr>Custom Design</vt:lpstr>
      <vt:lpstr>EST Plan Templates: Information and Guidance</vt:lpstr>
      <vt:lpstr>Objectives</vt:lpstr>
      <vt:lpstr>VTmtss Model</vt:lpstr>
      <vt:lpstr>Educational Support Team (EST)</vt:lpstr>
      <vt:lpstr>What role does EST play in your school system?</vt:lpstr>
      <vt:lpstr>Providing a Continuum of Supports </vt:lpstr>
      <vt:lpstr>Language from Section 2902</vt:lpstr>
      <vt:lpstr>EST creates a plan, not a placement</vt:lpstr>
      <vt:lpstr>Additional Roles for EST</vt:lpstr>
      <vt:lpstr>What is an EST Plan?</vt:lpstr>
      <vt:lpstr>EST Plan - Discussion</vt:lpstr>
      <vt:lpstr>Reviewing the EST Plan</vt:lpstr>
      <vt:lpstr>Decision-making Options</vt:lpstr>
      <vt:lpstr>Other Information</vt:lpstr>
      <vt:lpstr>Benefits of the EST Forms</vt:lpstr>
      <vt:lpstr>Needs/Opportunities Created by the Forms</vt:lpstr>
      <vt:lpstr>Modifying the Templates</vt:lpstr>
      <vt:lpstr>Managing and Using EST Data</vt:lpstr>
      <vt:lpstr>District-Level Oversight</vt:lpstr>
      <vt:lpstr>EST: Making Connections with VTmtss</vt:lpstr>
      <vt:lpstr>Questions and Comments  Tom Faris Thomas.faris@vermont.gov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Faris, Thomas</dc:creator>
  <cp:lastModifiedBy>Faris, Thomas</cp:lastModifiedBy>
  <cp:revision>2</cp:revision>
  <dcterms:created xsi:type="dcterms:W3CDTF">2022-06-10T16:59:04Z</dcterms:created>
  <dcterms:modified xsi:type="dcterms:W3CDTF">2022-06-28T14:09:08Z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0x010100C0D59A19E3A2064CADD451458E7123DC</vt:lpwstr>
  </property>
</Properties>
</file>