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4" r:id="rId6"/>
    <p:sldId id="266" r:id="rId7"/>
    <p:sldId id="268" r:id="rId8"/>
    <p:sldId id="270" r:id="rId9"/>
    <p:sldId id="271" r:id="rId10"/>
    <p:sldId id="274" r:id="rId11"/>
    <p:sldId id="277" r:id="rId12"/>
    <p:sldId id="28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Iverson" userId="4fe8e65365f65cf2" providerId="LiveId" clId="{418951C6-D918-4B9E-A46F-A8AD7652C8C3}"/>
    <pc:docChg chg="delSld modSld sldOrd">
      <pc:chgData name="Mara Iverson" userId="4fe8e65365f65cf2" providerId="LiveId" clId="{418951C6-D918-4B9E-A46F-A8AD7652C8C3}" dt="2020-11-24T17:55:03.837" v="3"/>
      <pc:docMkLst>
        <pc:docMk/>
      </pc:docMkLst>
      <pc:sldChg chg="del">
        <pc:chgData name="Mara Iverson" userId="4fe8e65365f65cf2" providerId="LiveId" clId="{418951C6-D918-4B9E-A46F-A8AD7652C8C3}" dt="2020-11-24T17:54:50.369" v="0" actId="47"/>
        <pc:sldMkLst>
          <pc:docMk/>
          <pc:sldMk cId="0" sldId="267"/>
        </pc:sldMkLst>
      </pc:sldChg>
      <pc:sldChg chg="ord">
        <pc:chgData name="Mara Iverson" userId="4fe8e65365f65cf2" providerId="LiveId" clId="{418951C6-D918-4B9E-A46F-A8AD7652C8C3}" dt="2020-11-24T17:55:03.837" v="3"/>
        <pc:sldMkLst>
          <pc:docMk/>
          <pc:sldMk cId="0" sldId="274"/>
        </pc:sldMkLst>
      </pc:sldChg>
      <pc:sldChg chg="del">
        <pc:chgData name="Mara Iverson" userId="4fe8e65365f65cf2" providerId="LiveId" clId="{418951C6-D918-4B9E-A46F-A8AD7652C8C3}" dt="2020-11-24T17:54:56.230" v="1" actId="47"/>
        <pc:sldMkLst>
          <pc:docMk/>
          <pc:sldMk cId="0" sldId="275"/>
        </pc:sldMkLst>
      </pc:sldChg>
    </pc:docChg>
  </pc:docChgLst>
  <pc:docChgLst>
    <pc:chgData name="Mara Iverson" userId="4fe8e65365f65cf2" providerId="LiveId" clId="{118FD926-6B58-44A3-A1E2-4671169E514E}"/>
    <pc:docChg chg="modSld">
      <pc:chgData name="Mara Iverson" userId="4fe8e65365f65cf2" providerId="LiveId" clId="{118FD926-6B58-44A3-A1E2-4671169E514E}" dt="2021-04-13T14:33:55.703" v="3" actId="14100"/>
      <pc:docMkLst>
        <pc:docMk/>
      </pc:docMkLst>
      <pc:sldChg chg="modSp mod">
        <pc:chgData name="Mara Iverson" userId="4fe8e65365f65cf2" providerId="LiveId" clId="{118FD926-6B58-44A3-A1E2-4671169E514E}" dt="2021-04-13T14:33:55.703" v="3" actId="14100"/>
        <pc:sldMkLst>
          <pc:docMk/>
          <pc:sldMk cId="0" sldId="260"/>
        </pc:sldMkLst>
        <pc:spChg chg="mod">
          <ac:chgData name="Mara Iverson" userId="4fe8e65365f65cf2" providerId="LiveId" clId="{118FD926-6B58-44A3-A1E2-4671169E514E}" dt="2021-04-13T14:33:44.816" v="1" actId="20577"/>
          <ac:spMkLst>
            <pc:docMk/>
            <pc:sldMk cId="0" sldId="260"/>
            <ac:spMk id="292" creationId="{00000000-0000-0000-0000-000000000000}"/>
          </ac:spMkLst>
        </pc:spChg>
        <pc:picChg chg="mod">
          <ac:chgData name="Mara Iverson" userId="4fe8e65365f65cf2" providerId="LiveId" clId="{118FD926-6B58-44A3-A1E2-4671169E514E}" dt="2021-04-13T14:33:55.703" v="3" actId="14100"/>
          <ac:picMkLst>
            <pc:docMk/>
            <pc:sldMk cId="0" sldId="260"/>
            <ac:picMk id="293" creationId="{00000000-0000-0000-0000-000000000000}"/>
          </ac:picMkLst>
        </pc:picChg>
      </pc:sldChg>
    </pc:docChg>
  </pc:docChgLst>
  <pc:docChgLst>
    <pc:chgData name="Mara Iverson" userId="4fe8e65365f65cf2" providerId="LiveId" clId="{17499A6A-2E18-4E4F-A280-CF73F763A96D}"/>
    <pc:docChg chg="addSld delSld modSld">
      <pc:chgData name="Mara Iverson" userId="4fe8e65365f65cf2" providerId="LiveId" clId="{17499A6A-2E18-4E4F-A280-CF73F763A96D}" dt="2021-03-01T20:41:20.392" v="65" actId="47"/>
      <pc:docMkLst>
        <pc:docMk/>
      </pc:docMkLst>
      <pc:sldChg chg="modSp mod">
        <pc:chgData name="Mara Iverson" userId="4fe8e65365f65cf2" providerId="LiveId" clId="{17499A6A-2E18-4E4F-A280-CF73F763A96D}" dt="2021-01-29T18:38:01.371" v="8" actId="122"/>
        <pc:sldMkLst>
          <pc:docMk/>
          <pc:sldMk cId="0" sldId="256"/>
        </pc:sldMkLst>
        <pc:spChg chg="mod">
          <ac:chgData name="Mara Iverson" userId="4fe8e65365f65cf2" providerId="LiveId" clId="{17499A6A-2E18-4E4F-A280-CF73F763A96D}" dt="2021-01-29T18:38:01.371" v="8" actId="122"/>
          <ac:spMkLst>
            <pc:docMk/>
            <pc:sldMk cId="0" sldId="256"/>
            <ac:spMk id="263" creationId="{00000000-0000-0000-0000-000000000000}"/>
          </ac:spMkLst>
        </pc:spChg>
      </pc:sldChg>
      <pc:sldChg chg="modNotesTx">
        <pc:chgData name="Mara Iverson" userId="4fe8e65365f65cf2" providerId="LiveId" clId="{17499A6A-2E18-4E4F-A280-CF73F763A96D}" dt="2021-03-01T18:42:08.241" v="62" actId="20577"/>
        <pc:sldMkLst>
          <pc:docMk/>
          <pc:sldMk cId="0" sldId="259"/>
        </pc:sldMkLst>
      </pc:sldChg>
      <pc:sldChg chg="new del">
        <pc:chgData name="Mara Iverson" userId="4fe8e65365f65cf2" providerId="LiveId" clId="{17499A6A-2E18-4E4F-A280-CF73F763A96D}" dt="2021-03-01T14:24:54.860" v="10" actId="47"/>
        <pc:sldMkLst>
          <pc:docMk/>
          <pc:sldMk cId="265404411" sldId="281"/>
        </pc:sldMkLst>
      </pc:sldChg>
      <pc:sldChg chg="modSp new del mod">
        <pc:chgData name="Mara Iverson" userId="4fe8e65365f65cf2" providerId="LiveId" clId="{17499A6A-2E18-4E4F-A280-CF73F763A96D}" dt="2021-03-01T20:41:20.392" v="65" actId="47"/>
        <pc:sldMkLst>
          <pc:docMk/>
          <pc:sldMk cId="1627307372" sldId="281"/>
        </pc:sldMkLst>
        <pc:spChg chg="mod">
          <ac:chgData name="Mara Iverson" userId="4fe8e65365f65cf2" providerId="LiveId" clId="{17499A6A-2E18-4E4F-A280-CF73F763A96D}" dt="2021-03-01T18:42:14.015" v="64"/>
          <ac:spMkLst>
            <pc:docMk/>
            <pc:sldMk cId="1627307372" sldId="281"/>
            <ac:spMk id="2" creationId="{FE713CDD-2657-4E6C-9FF2-D54C7AB0B5D6}"/>
          </ac:spMkLst>
        </pc:spChg>
      </pc:sldChg>
      <pc:sldMasterChg chg="delSldLayout">
        <pc:chgData name="Mara Iverson" userId="4fe8e65365f65cf2" providerId="LiveId" clId="{17499A6A-2E18-4E4F-A280-CF73F763A96D}" dt="2021-03-01T20:41:20.392" v="65" actId="47"/>
        <pc:sldMasterMkLst>
          <pc:docMk/>
          <pc:sldMasterMk cId="0" sldId="2147483667"/>
        </pc:sldMasterMkLst>
        <pc:sldLayoutChg chg="del">
          <pc:chgData name="Mara Iverson" userId="4fe8e65365f65cf2" providerId="LiveId" clId="{17499A6A-2E18-4E4F-A280-CF73F763A96D}" dt="2021-03-01T14:24:54.860" v="10" actId="47"/>
          <pc:sldLayoutMkLst>
            <pc:docMk/>
            <pc:sldMasterMk cId="0" sldId="2147483667"/>
            <pc:sldLayoutMk cId="0" sldId="2147483662"/>
          </pc:sldLayoutMkLst>
        </pc:sldLayoutChg>
        <pc:sldLayoutChg chg="del">
          <pc:chgData name="Mara Iverson" userId="4fe8e65365f65cf2" providerId="LiveId" clId="{17499A6A-2E18-4E4F-A280-CF73F763A96D}" dt="2021-03-01T20:41:20.392" v="65" actId="47"/>
          <pc:sldLayoutMkLst>
            <pc:docMk/>
            <pc:sldMasterMk cId="0" sldId="2147483667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TAKF6oqrK6BE5dZsw22nSzbuQYNDIfh/edi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sen.org/activity/glsen-2020-2021-school-year-calenda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Best Practices Guide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https://docs.google.com/document/d/1nTAKF6oqrK6BE5dZsw22nSzbuQYNDIfh/edit</a:t>
            </a:r>
            <a:endParaRPr/>
          </a:p>
        </p:txBody>
      </p:sp>
      <p:sp>
        <p:nvSpPr>
          <p:cNvPr id="400" name="Google Shape;4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dcc970ab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8dcc970ab8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8dcc970ab8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fd48ab02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fd48ab02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8fd48ab020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1ecf50a8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1ecf50a8e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g91ecf50a8e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4046fff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4046fff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a4046ffff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people realistic stuff about the world instead of perpetuating that same old material without nuance</a:t>
            </a:r>
            <a:endParaRPr/>
          </a:p>
        </p:txBody>
      </p:sp>
      <p:sp>
        <p:nvSpPr>
          <p:cNvPr id="322" name="Google Shape;3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fd48ab02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fd48ab02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8fd48ab020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04919f56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04919f567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904919f567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04919f56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904919f567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https://www.glsen.org/activity/glsen-2020-2021-school-year-calendar</a:t>
            </a:r>
            <a:endParaRPr/>
          </a:p>
        </p:txBody>
      </p:sp>
      <p:sp>
        <p:nvSpPr>
          <p:cNvPr id="374" name="Google Shape;374;g904919f567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Google Shape;28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7" name="Google Shape;167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5" name="Google Shape;175;p1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8" name="Google Shape;228;p18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230" name="Google Shape;230;p18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18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3" name="Google Shape;243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2" name="Google Shape;252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3" name="Google Shape;253;p20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Google Shape;43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1" name="Google Shape;51;p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0" name="Google Shape;70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0" name="Google Shape;130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9" name="Google Shape;139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0" name="Google Shape;140;p13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9" name="Google Shape;149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" name="Google Shape;157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ctrTitle"/>
          </p:nvPr>
        </p:nvSpPr>
        <p:spPr>
          <a:xfrm>
            <a:off x="472611" y="1575858"/>
            <a:ext cx="11198832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" sz="4400" dirty="0"/>
              <a:t>Creating Gender-Affirming Environments</a:t>
            </a:r>
            <a:br>
              <a:rPr lang="en" sz="4400" dirty="0"/>
            </a:br>
            <a:br>
              <a:rPr lang="en" sz="4400" dirty="0"/>
            </a:br>
            <a:endParaRPr sz="44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1"/>
          <p:cNvSpPr txBox="1">
            <a:spLocks noGrp="1"/>
          </p:cNvSpPr>
          <p:nvPr>
            <p:ph type="subTitle" idx="1"/>
          </p:nvPr>
        </p:nvSpPr>
        <p:spPr>
          <a:xfrm>
            <a:off x="1154975" y="4364618"/>
            <a:ext cx="8825700" cy="2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" sz="18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MARA IVERSON (SHE/HER/HERS)</a:t>
            </a:r>
            <a:endParaRPr sz="1800" b="0" i="0" u="none" strike="noStrike" cap="none">
              <a:solidFill>
                <a:srgbClr val="EE52A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" sz="1800" b="0" i="0" u="none" strike="noStrike" cap="non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OUTRIGHT VERMONT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"/>
              <a:t>Outrightvt.org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"/>
              <a:t>Facebook.com/outrightvt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" sz="4000"/>
              <a:t>Practice some new habits TODAY!</a:t>
            </a:r>
            <a:endParaRPr sz="40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4" name="Google Shape;4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250" y="2447925"/>
            <a:ext cx="5141400" cy="385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Consulting &amp; Questions</a:t>
            </a:r>
            <a:endParaRPr/>
          </a:p>
        </p:txBody>
      </p:sp>
      <p:sp>
        <p:nvSpPr>
          <p:cNvPr id="426" name="Google Shape;426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7" name="Google Shape;42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111" y="2521399"/>
            <a:ext cx="5181775" cy="38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5" y="0"/>
            <a:ext cx="11144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5"/>
          <p:cNvSpPr txBox="1"/>
          <p:nvPr/>
        </p:nvSpPr>
        <p:spPr>
          <a:xfrm>
            <a:off x="5317725" y="565950"/>
            <a:ext cx="6092400" cy="16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F1C23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bit.ly/QU33RYAE</a:t>
            </a:r>
            <a:endParaRPr sz="5800">
              <a:solidFill>
                <a:srgbClr val="F1C23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18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 Risk Behavior Survey (YRBS)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Queer &amp; trans identified youth experience higher rates of risk factors than their cis/het peers</a:t>
            </a:r>
            <a:r>
              <a:rPr lang="en" sz="1700">
                <a:solidFill>
                  <a:srgbClr val="FFFFFF"/>
                </a:solidFill>
              </a:rPr>
              <a:t>.</a:t>
            </a:r>
            <a:endParaRPr sz="17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VT YRBS 2019</a:t>
            </a:r>
            <a:endParaRPr/>
          </a:p>
        </p:txBody>
      </p:sp>
      <p:sp>
        <p:nvSpPr>
          <p:cNvPr id="285" name="Google Shape;285;p24"/>
          <p:cNvSpPr txBox="1">
            <a:spLocks noGrp="1"/>
          </p:cNvSpPr>
          <p:nvPr>
            <p:ph type="body" idx="1"/>
          </p:nvPr>
        </p:nvSpPr>
        <p:spPr>
          <a:xfrm>
            <a:off x="415600" y="1953551"/>
            <a:ext cx="11360700" cy="41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2x more likely (31% vs 15%): bullied in the last 30 days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2.5x more likely (13% vs 5%): skipped school in the last 30 days due to feeling unsafe</a:t>
            </a:r>
            <a:br>
              <a:rPr lang="en" sz="2300"/>
            </a:br>
            <a:br>
              <a:rPr lang="en" sz="2300"/>
            </a:br>
            <a:r>
              <a:rPr lang="en" sz="2300"/>
              <a:t>2x more likely (56% to 26%): Report having a physical disability, long-term health problems, emotional problems, or a learning disability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5x more likely (19% vs 4%): attempted suicide in the last 12 months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Suicide plan: 36% and hurt self on purpose: 50%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63% of LGBT youth report feeling sad for 2 weeks or more in the last 12 months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130450" y="521800"/>
            <a:ext cx="12061500" cy="15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Protective Factors!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lt1"/>
                </a:solidFill>
              </a:rPr>
              <a:t>These elements reduce risk and create more support for queer &amp; trans youth, </a:t>
            </a:r>
            <a:br>
              <a:rPr lang="en" sz="1900" b="1">
                <a:solidFill>
                  <a:schemeClr val="lt1"/>
                </a:solidFill>
              </a:rPr>
            </a:br>
            <a:r>
              <a:rPr lang="en" sz="1900" b="1">
                <a:solidFill>
                  <a:schemeClr val="lt1"/>
                </a:solidFill>
              </a:rPr>
              <a:t>and benefit ALL YOUTH!!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1"/>
          </p:nvPr>
        </p:nvSpPr>
        <p:spPr>
          <a:xfrm>
            <a:off x="415650" y="2366775"/>
            <a:ext cx="11360700" cy="40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★"/>
            </a:pPr>
            <a:r>
              <a:rPr lang="en" sz="2300" dirty="0">
                <a:solidFill>
                  <a:srgbClr val="000000"/>
                </a:solidFill>
              </a:rPr>
              <a:t>Acceptance and support from adults, especially caregivers, and peers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★"/>
            </a:pPr>
            <a:r>
              <a:rPr lang="en" sz="2300" dirty="0">
                <a:solidFill>
                  <a:srgbClr val="000000"/>
                </a:solidFill>
              </a:rPr>
              <a:t>Visibility and inclusion in all of their surroundings starting as children</a:t>
            </a:r>
            <a:br>
              <a:rPr lang="en" sz="2300" dirty="0">
                <a:solidFill>
                  <a:srgbClr val="000000"/>
                </a:solidFill>
              </a:rPr>
            </a:br>
            <a:r>
              <a:rPr lang="en" sz="2300" dirty="0">
                <a:solidFill>
                  <a:srgbClr val="000000"/>
                </a:solidFill>
              </a:rPr>
              <a:t>(reduced suicide planning likelihood by 18%)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★"/>
            </a:pPr>
            <a:r>
              <a:rPr lang="en" sz="2300" dirty="0">
                <a:solidFill>
                  <a:srgbClr val="000000"/>
                </a:solidFill>
              </a:rPr>
              <a:t>Availability of teachers/school adults they 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</a:rPr>
              <a:t>could talk to if they have a problem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</a:rPr>
              <a:t>     (reduced suicide planning likelihood by 23%)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★"/>
            </a:pPr>
            <a:r>
              <a:rPr lang="en" sz="2300" dirty="0">
                <a:solidFill>
                  <a:schemeClr val="dk1"/>
                </a:solidFill>
              </a:rPr>
              <a:t>Inclusive sexual health education</a:t>
            </a:r>
            <a:br>
              <a:rPr lang="en" sz="2300" dirty="0">
                <a:solidFill>
                  <a:schemeClr val="dk1"/>
                </a:solidFill>
              </a:rPr>
            </a:br>
            <a:endParaRPr sz="25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★"/>
            </a:pPr>
            <a:r>
              <a:rPr lang="en" sz="2300" dirty="0">
                <a:solidFill>
                  <a:schemeClr val="dk1"/>
                </a:solidFill>
              </a:rPr>
              <a:t>School Gender and Sexuality Alliances (GSAs)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3" name="Google Shape;2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267" y="3733800"/>
            <a:ext cx="4558307" cy="242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"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Societies with Formal Recognition of </a:t>
            </a:r>
            <a:br>
              <a:rPr lang="en"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Than 2 Genders</a:t>
            </a:r>
            <a:endParaRPr sz="36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7392" y="2280446"/>
            <a:ext cx="6936040" cy="457755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9"/>
          <p:cNvSpPr txBox="1"/>
          <p:nvPr/>
        </p:nvSpPr>
        <p:spPr>
          <a:xfrm>
            <a:off x="125975" y="6261375"/>
            <a:ext cx="18876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Source: PBS Independent Lens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>
            <a:spLocks noGrp="1"/>
          </p:cNvSpPr>
          <p:nvPr>
            <p:ph type="title"/>
          </p:nvPr>
        </p:nvSpPr>
        <p:spPr>
          <a:xfrm>
            <a:off x="1154950" y="2677650"/>
            <a:ext cx="4853700" cy="228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Perceivable</a:t>
            </a:r>
            <a:br>
              <a:rPr lang="en"/>
            </a:br>
            <a:r>
              <a:rPr lang="en"/>
              <a:t>Inclusion, Support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Celebration</a:t>
            </a:r>
            <a:endParaRPr/>
          </a:p>
        </p:txBody>
      </p:sp>
      <p:pic>
        <p:nvPicPr>
          <p:cNvPr id="355" name="Google Shape;3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1100" y="1438350"/>
            <a:ext cx="31813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Inclusive Physical Spaces</a:t>
            </a:r>
            <a:endParaRPr/>
          </a:p>
        </p:txBody>
      </p:sp>
      <p:sp>
        <p:nvSpPr>
          <p:cNvPr id="370" name="Google Shape;370;p3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Look for:</a:t>
            </a:r>
            <a:endParaRPr sz="2000"/>
          </a:p>
          <a:p>
            <a:pPr marL="457200" lvl="0" indent="-33274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40"/>
              <a:buChar char="▶"/>
            </a:pPr>
            <a:r>
              <a:rPr lang="en" sz="2000"/>
              <a:t>Safe Zone signs and rainbows</a:t>
            </a:r>
            <a:endParaRPr sz="2000"/>
          </a:p>
          <a:p>
            <a:pPr marL="457200" lvl="0" indent="-33274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40"/>
              <a:buChar char="▶"/>
            </a:pPr>
            <a:r>
              <a:rPr lang="en" sz="2000"/>
              <a:t>Gender-neutral restrooms and changing spaces</a:t>
            </a:r>
            <a:endParaRPr sz="2000"/>
          </a:p>
          <a:p>
            <a:pPr marL="457200" lvl="0" indent="-33274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40"/>
              <a:buChar char="▶"/>
            </a:pPr>
            <a:r>
              <a:rPr lang="en" sz="2000"/>
              <a:t>Inclusive signage, decor, and even promotional posters</a:t>
            </a: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Now you: what else might people notice or might you scan for?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Celebrations and Events</a:t>
            </a:r>
            <a:endParaRPr/>
          </a:p>
        </p:txBody>
      </p:sp>
      <p:pic>
        <p:nvPicPr>
          <p:cNvPr id="377" name="Google Shape;3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325" y="1770268"/>
            <a:ext cx="3735349" cy="487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750" y="3169275"/>
            <a:ext cx="3189375" cy="207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0875" y="2998200"/>
            <a:ext cx="3266176" cy="22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385</Words>
  <Application>Microsoft Office PowerPoint</Application>
  <PresentationFormat>Widescreen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Century Gothic</vt:lpstr>
      <vt:lpstr>Calibri</vt:lpstr>
      <vt:lpstr>Noto Sans Symbols</vt:lpstr>
      <vt:lpstr>Arial</vt:lpstr>
      <vt:lpstr>Ion Boardroom</vt:lpstr>
      <vt:lpstr>Creating Gender-Affirming Environments  </vt:lpstr>
      <vt:lpstr>PowerPoint Presentation</vt:lpstr>
      <vt:lpstr>Youth Risk Behavior Survey (YRBS)  Queer &amp; trans identified youth experience higher rates of risk factors than their cis/het peers.  VT YRBS 2019</vt:lpstr>
      <vt:lpstr>Protective Factors!  These elements reduce risk and create more support for queer &amp; trans youth,  and benefit ALL YOUTH!!  </vt:lpstr>
      <vt:lpstr>Societies with Formal Recognition of  More Than 2 Genders</vt:lpstr>
      <vt:lpstr>PowerPoint Presentation</vt:lpstr>
      <vt:lpstr>Perceivable Inclusion, Support &amp; Celebration</vt:lpstr>
      <vt:lpstr>Inclusive Physical Spaces</vt:lpstr>
      <vt:lpstr>Celebrations and Events</vt:lpstr>
      <vt:lpstr>Practice some new habits TODAY!</vt:lpstr>
      <vt:lpstr>Consulting &amp;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Gender-Affirming School Environments</dc:title>
  <cp:lastModifiedBy>Mara Iverson</cp:lastModifiedBy>
  <cp:revision>4</cp:revision>
  <dcterms:modified xsi:type="dcterms:W3CDTF">2021-04-13T14:33:57Z</dcterms:modified>
</cp:coreProperties>
</file>