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5.xml" ContentType="application/vnd.openxmlformats-officedocument.presentationml.comment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7"/>
  </p:notesMasterIdLst>
  <p:sldIdLst>
    <p:sldId id="256" r:id="rId2"/>
    <p:sldId id="314" r:id="rId3"/>
    <p:sldId id="257" r:id="rId4"/>
    <p:sldId id="311" r:id="rId5"/>
    <p:sldId id="307" r:id="rId6"/>
    <p:sldId id="259" r:id="rId7"/>
    <p:sldId id="261" r:id="rId8"/>
    <p:sldId id="262" r:id="rId9"/>
    <p:sldId id="269" r:id="rId10"/>
    <p:sldId id="274" r:id="rId11"/>
    <p:sldId id="275" r:id="rId12"/>
    <p:sldId id="276" r:id="rId13"/>
    <p:sldId id="308" r:id="rId14"/>
    <p:sldId id="312" r:id="rId15"/>
    <p:sldId id="306" r:id="rId16"/>
    <p:sldId id="303" r:id="rId17"/>
    <p:sldId id="305" r:id="rId18"/>
    <p:sldId id="278" r:id="rId19"/>
    <p:sldId id="279" r:id="rId20"/>
    <p:sldId id="280" r:id="rId21"/>
    <p:sldId id="309" r:id="rId22"/>
    <p:sldId id="283" r:id="rId23"/>
    <p:sldId id="310" r:id="rId24"/>
    <p:sldId id="315" r:id="rId25"/>
    <p:sldId id="296" r:id="rId26"/>
  </p:sldIdLst>
  <p:sldSz cx="9144000" cy="5143500" type="screen16x9"/>
  <p:notesSz cx="7102475" cy="9388475"/>
  <p:embeddedFontLst>
    <p:embeddedFont>
      <p:font typeface="Lustria" panose="020B0604020202020204" charset="0"/>
      <p:regular r:id="rId28"/>
    </p:embeddedFont>
    <p:embeddedFont>
      <p:font typeface="Merriweather"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tney Keene" initials="" lastIdx="4" clrIdx="0"/>
  <p:cmAuthor id="1" name="Kristin Beswick" initials="" lastIdx="2" clrIdx="1"/>
  <p:cmAuthor id="2" name="KymAsam" initials="K" lastIdx="1" clrIdx="2">
    <p:extLst>
      <p:ext uri="{19B8F6BF-5375-455C-9EA6-DF929625EA0E}">
        <p15:presenceInfo xmlns:p15="http://schemas.microsoft.com/office/powerpoint/2012/main" userId="S-1-5-21-3051653715-1862364139-1610000301-1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58061-E50C-4BD7-A403-F2A7F23318E1}">
  <a:tblStyle styleId="{72858061-E50C-4BD7-A403-F2A7F23318E1}" styleName="Table_0">
    <a:wholeTbl>
      <a:tcTxStyle b="off" i="off">
        <a:font>
          <a:latin typeface="Calisto MT"/>
          <a:ea typeface="Calisto MT"/>
          <a:cs typeface="Calisto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F3F3"/>
          </a:solidFill>
        </a:fill>
      </a:tcStyle>
    </a:wholeTbl>
    <a:band1H>
      <a:tcTxStyle/>
      <a:tcStyle>
        <a:tcBdr/>
        <a:fill>
          <a:solidFill>
            <a:srgbClr val="F6E5E5"/>
          </a:solidFill>
        </a:fill>
      </a:tcStyle>
    </a:band1H>
    <a:band2H>
      <a:tcTxStyle/>
      <a:tcStyle>
        <a:tcBdr/>
      </a:tcStyle>
    </a:band2H>
    <a:band1V>
      <a:tcTxStyle/>
      <a:tcStyle>
        <a:tcBdr/>
        <a:fill>
          <a:solidFill>
            <a:srgbClr val="F6E5E5"/>
          </a:solidFill>
        </a:fill>
      </a:tcStyle>
    </a:band1V>
    <a:band2V>
      <a:tcTxStyle/>
      <a:tcStyle>
        <a:tcBdr/>
      </a:tcStyle>
    </a:band2V>
    <a:lastCol>
      <a:tcTxStyle b="on" i="off">
        <a:font>
          <a:latin typeface="Calisto MT"/>
          <a:ea typeface="Calisto MT"/>
          <a:cs typeface="Calisto MT"/>
        </a:font>
        <a:schemeClr val="lt1"/>
      </a:tcTxStyle>
      <a:tcStyle>
        <a:tcBdr/>
        <a:fill>
          <a:solidFill>
            <a:schemeClr val="accent6"/>
          </a:solidFill>
        </a:fill>
      </a:tcStyle>
    </a:lastCol>
    <a:firstCol>
      <a:tcTxStyle b="on" i="off">
        <a:font>
          <a:latin typeface="Calisto MT"/>
          <a:ea typeface="Calisto MT"/>
          <a:cs typeface="Calisto MT"/>
        </a:font>
        <a:schemeClr val="lt1"/>
      </a:tcTxStyle>
      <a:tcStyle>
        <a:tcBdr/>
        <a:fill>
          <a:solidFill>
            <a:schemeClr val="accent6"/>
          </a:solidFill>
        </a:fill>
      </a:tcStyle>
    </a:firstCol>
    <a:lastRow>
      <a:tcTxStyle b="on" i="off">
        <a:font>
          <a:latin typeface="Calisto MT"/>
          <a:ea typeface="Calisto MT"/>
          <a:cs typeface="Calisto MT"/>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sto MT"/>
          <a:ea typeface="Calisto MT"/>
          <a:cs typeface="Calisto MT"/>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9-29T22:56:44.380" idx="1">
    <p:pos x="157" y="2522"/>
    <p:text>Do we want credentials listed on here?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30T18:21:16.551" idx="1">
    <p:pos x="6000" y="0"/>
    <p:text>I wonder if this could be an activity at the end, like an exit ticket of sorts...I am not sure folks coming could identify what their learning goal would be out of the gate.  I could be wrong.</p:text>
  </p:cm>
  <p:cm authorId="0" dt="2019-09-30T18:21:16.551" idx="2">
    <p:pos x="6000" y="0"/>
    <p:text>I really like this idea!</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30T18:22:03.930" idx="2">
    <p:pos x="6000" y="0"/>
    <p:text>In our SU we do not have BA's, we do have psychologists, school psychologists and other highly trained folks completing FBA's.</p:text>
  </p:cm>
  <p:cm authorId="0" dt="2019-09-30T18:22:03.930" idx="4">
    <p:pos x="6000" y="0"/>
    <p:text>Hrm, we can shift this as much as you want to. In terms of BCBAs and our ethical code, this is where I pulled this from. If i did this slide id speak as a bcba</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0-06-05T13:32:38.264" idx="1">
    <p:pos x="10" y="10"/>
    <p:text>laualee -- will you be talking about where trauma responses fall here?  i.e., more likely conditioned through neural pathways?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9-30T18:21:16.551" idx="1">
    <p:pos x="6000" y="0"/>
    <p:text>I wonder if this could be an activity at the end, like an exit ticket of sorts...I am not sure folks coming could identify what their learning goal would be out of the gate.  I could be wrong.</p:text>
  </p:cm>
  <p:cm authorId="0" dt="2019-09-30T18:21:16.551" idx="2">
    <p:pos x="6000" y="0"/>
    <p:text>I really like this idea!</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48A96-DDD3-4F2D-8015-F42BA55E1C2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6C90DB-8668-478C-87C1-A07C3DFBAE15}">
      <dgm:prSet phldrT="[Text]"/>
      <dgm:spPr/>
      <dgm:t>
        <a:bodyPr/>
        <a:lstStyle/>
        <a:p>
          <a:r>
            <a:rPr lang="en-US" dirty="0"/>
            <a:t>Seeking Attention</a:t>
          </a:r>
        </a:p>
      </dgm:t>
    </dgm:pt>
    <dgm:pt modelId="{9D24F6C9-970D-4F77-AAD3-350BB5865D22}" type="parTrans" cxnId="{831D1509-85EB-43B6-BEB8-47E91FBD4D06}">
      <dgm:prSet/>
      <dgm:spPr/>
      <dgm:t>
        <a:bodyPr/>
        <a:lstStyle/>
        <a:p>
          <a:endParaRPr lang="en-US"/>
        </a:p>
      </dgm:t>
    </dgm:pt>
    <dgm:pt modelId="{E6AD1D4C-9CBD-4D68-996A-685F2B088178}" type="sibTrans" cxnId="{831D1509-85EB-43B6-BEB8-47E91FBD4D06}">
      <dgm:prSet/>
      <dgm:spPr/>
      <dgm:t>
        <a:bodyPr/>
        <a:lstStyle/>
        <a:p>
          <a:endParaRPr lang="en-US"/>
        </a:p>
      </dgm:t>
    </dgm:pt>
    <dgm:pt modelId="{2E04904F-48D4-4EAE-A248-6AB2F3D895A8}">
      <dgm:prSet phldrT="[Text]"/>
      <dgm:spPr/>
      <dgm:t>
        <a:bodyPr/>
        <a:lstStyle/>
        <a:p>
          <a:r>
            <a:rPr lang="en-US" dirty="0"/>
            <a:t>Avoid or Escape</a:t>
          </a:r>
        </a:p>
      </dgm:t>
    </dgm:pt>
    <dgm:pt modelId="{2261EB0B-DC0C-4BF4-A095-6BF9CAB592A8}" type="parTrans" cxnId="{CD028C83-B9B7-4952-B138-51AF124C8AFA}">
      <dgm:prSet/>
      <dgm:spPr/>
      <dgm:t>
        <a:bodyPr/>
        <a:lstStyle/>
        <a:p>
          <a:endParaRPr lang="en-US"/>
        </a:p>
      </dgm:t>
    </dgm:pt>
    <dgm:pt modelId="{7F8F004C-CE9F-49CE-9735-C6B9D05B2294}" type="sibTrans" cxnId="{CD028C83-B9B7-4952-B138-51AF124C8AFA}">
      <dgm:prSet/>
      <dgm:spPr/>
      <dgm:t>
        <a:bodyPr/>
        <a:lstStyle/>
        <a:p>
          <a:endParaRPr lang="en-US"/>
        </a:p>
      </dgm:t>
    </dgm:pt>
    <dgm:pt modelId="{F40E60AA-DC81-4426-992C-34EB334505B4}">
      <dgm:prSet phldrT="[Text]"/>
      <dgm:spPr/>
      <dgm:t>
        <a:bodyPr/>
        <a:lstStyle/>
        <a:p>
          <a:r>
            <a:rPr lang="en-US" dirty="0"/>
            <a:t>Function of Behavior</a:t>
          </a:r>
        </a:p>
      </dgm:t>
    </dgm:pt>
    <dgm:pt modelId="{3D2B484E-3A24-4840-932A-94753A5E912D}" type="parTrans" cxnId="{38F82335-8092-4323-8624-5B96991AC667}">
      <dgm:prSet/>
      <dgm:spPr/>
      <dgm:t>
        <a:bodyPr/>
        <a:lstStyle/>
        <a:p>
          <a:endParaRPr lang="en-US"/>
        </a:p>
      </dgm:t>
    </dgm:pt>
    <dgm:pt modelId="{90235388-5E1E-4AB4-9959-AE9AF39595CB}" type="sibTrans" cxnId="{38F82335-8092-4323-8624-5B96991AC667}">
      <dgm:prSet/>
      <dgm:spPr/>
      <dgm:t>
        <a:bodyPr/>
        <a:lstStyle/>
        <a:p>
          <a:endParaRPr lang="en-US"/>
        </a:p>
      </dgm:t>
    </dgm:pt>
    <dgm:pt modelId="{865CB514-ADF4-4FD7-AB29-EA0D087A7207}" type="pres">
      <dgm:prSet presAssocID="{B4548A96-DDD3-4F2D-8015-F42BA55E1C26}" presName="linear" presStyleCnt="0">
        <dgm:presLayoutVars>
          <dgm:dir/>
          <dgm:animLvl val="lvl"/>
          <dgm:resizeHandles val="exact"/>
        </dgm:presLayoutVars>
      </dgm:prSet>
      <dgm:spPr/>
    </dgm:pt>
    <dgm:pt modelId="{86ED5C13-E90B-4088-91B4-70CF8747EBFE}" type="pres">
      <dgm:prSet presAssocID="{7A6C90DB-8668-478C-87C1-A07C3DFBAE15}" presName="parentLin" presStyleCnt="0"/>
      <dgm:spPr/>
    </dgm:pt>
    <dgm:pt modelId="{669EA061-3454-4523-8434-7535F8232C58}" type="pres">
      <dgm:prSet presAssocID="{7A6C90DB-8668-478C-87C1-A07C3DFBAE15}" presName="parentLeftMargin" presStyleLbl="node1" presStyleIdx="0" presStyleCnt="3"/>
      <dgm:spPr/>
    </dgm:pt>
    <dgm:pt modelId="{F65D2DAB-DE6E-4FFF-AD5F-7BD929B99435}" type="pres">
      <dgm:prSet presAssocID="{7A6C90DB-8668-478C-87C1-A07C3DFBAE15}" presName="parentText" presStyleLbl="node1" presStyleIdx="0" presStyleCnt="3">
        <dgm:presLayoutVars>
          <dgm:chMax val="0"/>
          <dgm:bulletEnabled val="1"/>
        </dgm:presLayoutVars>
      </dgm:prSet>
      <dgm:spPr/>
    </dgm:pt>
    <dgm:pt modelId="{B3673B45-BFAC-40A4-B6A6-D78FB9074304}" type="pres">
      <dgm:prSet presAssocID="{7A6C90DB-8668-478C-87C1-A07C3DFBAE15}" presName="negativeSpace" presStyleCnt="0"/>
      <dgm:spPr/>
    </dgm:pt>
    <dgm:pt modelId="{5BF4B788-180A-41A7-8C5B-0CE6BD195BCC}" type="pres">
      <dgm:prSet presAssocID="{7A6C90DB-8668-478C-87C1-A07C3DFBAE15}" presName="childText" presStyleLbl="conFgAcc1" presStyleIdx="0" presStyleCnt="3">
        <dgm:presLayoutVars>
          <dgm:bulletEnabled val="1"/>
        </dgm:presLayoutVars>
      </dgm:prSet>
      <dgm:spPr/>
    </dgm:pt>
    <dgm:pt modelId="{996F0A42-C37E-4241-8F38-37B2B3012653}" type="pres">
      <dgm:prSet presAssocID="{E6AD1D4C-9CBD-4D68-996A-685F2B088178}" presName="spaceBetweenRectangles" presStyleCnt="0"/>
      <dgm:spPr/>
    </dgm:pt>
    <dgm:pt modelId="{8F6E2EA9-96D8-4A7B-AD7D-FB4C3B372CCE}" type="pres">
      <dgm:prSet presAssocID="{2E04904F-48D4-4EAE-A248-6AB2F3D895A8}" presName="parentLin" presStyleCnt="0"/>
      <dgm:spPr/>
    </dgm:pt>
    <dgm:pt modelId="{14AE0BD3-8DCD-4FFF-9144-F8057B1B0E91}" type="pres">
      <dgm:prSet presAssocID="{2E04904F-48D4-4EAE-A248-6AB2F3D895A8}" presName="parentLeftMargin" presStyleLbl="node1" presStyleIdx="0" presStyleCnt="3"/>
      <dgm:spPr/>
    </dgm:pt>
    <dgm:pt modelId="{D0A2ECC9-49C4-40C3-842A-2DAE85DE1F80}" type="pres">
      <dgm:prSet presAssocID="{2E04904F-48D4-4EAE-A248-6AB2F3D895A8}" presName="parentText" presStyleLbl="node1" presStyleIdx="1" presStyleCnt="3">
        <dgm:presLayoutVars>
          <dgm:chMax val="0"/>
          <dgm:bulletEnabled val="1"/>
        </dgm:presLayoutVars>
      </dgm:prSet>
      <dgm:spPr/>
    </dgm:pt>
    <dgm:pt modelId="{ABBE31D9-9EEB-4B87-A500-655168469F85}" type="pres">
      <dgm:prSet presAssocID="{2E04904F-48D4-4EAE-A248-6AB2F3D895A8}" presName="negativeSpace" presStyleCnt="0"/>
      <dgm:spPr/>
    </dgm:pt>
    <dgm:pt modelId="{B38CF04C-B608-4666-AF34-18D719D73BDC}" type="pres">
      <dgm:prSet presAssocID="{2E04904F-48D4-4EAE-A248-6AB2F3D895A8}" presName="childText" presStyleLbl="conFgAcc1" presStyleIdx="1" presStyleCnt="3">
        <dgm:presLayoutVars>
          <dgm:bulletEnabled val="1"/>
        </dgm:presLayoutVars>
      </dgm:prSet>
      <dgm:spPr/>
    </dgm:pt>
    <dgm:pt modelId="{817F58A4-B472-41E6-AFF0-35C59104AE7A}" type="pres">
      <dgm:prSet presAssocID="{7F8F004C-CE9F-49CE-9735-C6B9D05B2294}" presName="spaceBetweenRectangles" presStyleCnt="0"/>
      <dgm:spPr/>
    </dgm:pt>
    <dgm:pt modelId="{22D1BF3B-4B9A-4413-ADAB-CF54B8858FC2}" type="pres">
      <dgm:prSet presAssocID="{F40E60AA-DC81-4426-992C-34EB334505B4}" presName="parentLin" presStyleCnt="0"/>
      <dgm:spPr/>
    </dgm:pt>
    <dgm:pt modelId="{A7207BBF-D859-49BA-B4F5-88913CDCA532}" type="pres">
      <dgm:prSet presAssocID="{F40E60AA-DC81-4426-992C-34EB334505B4}" presName="parentLeftMargin" presStyleLbl="node1" presStyleIdx="1" presStyleCnt="3"/>
      <dgm:spPr/>
    </dgm:pt>
    <dgm:pt modelId="{7CB18929-7C49-4AC1-BCAB-E7903508AD4E}" type="pres">
      <dgm:prSet presAssocID="{F40E60AA-DC81-4426-992C-34EB334505B4}" presName="parentText" presStyleLbl="node1" presStyleIdx="2" presStyleCnt="3">
        <dgm:presLayoutVars>
          <dgm:chMax val="0"/>
          <dgm:bulletEnabled val="1"/>
        </dgm:presLayoutVars>
      </dgm:prSet>
      <dgm:spPr/>
    </dgm:pt>
    <dgm:pt modelId="{FEE7C035-8B7B-4F4C-AFB2-BC60A1D67D61}" type="pres">
      <dgm:prSet presAssocID="{F40E60AA-DC81-4426-992C-34EB334505B4}" presName="negativeSpace" presStyleCnt="0"/>
      <dgm:spPr/>
    </dgm:pt>
    <dgm:pt modelId="{DF1AE857-7376-464C-994D-D4F7135E68BB}" type="pres">
      <dgm:prSet presAssocID="{F40E60AA-DC81-4426-992C-34EB334505B4}" presName="childText" presStyleLbl="conFgAcc1" presStyleIdx="2" presStyleCnt="3">
        <dgm:presLayoutVars>
          <dgm:bulletEnabled val="1"/>
        </dgm:presLayoutVars>
      </dgm:prSet>
      <dgm:spPr/>
    </dgm:pt>
  </dgm:ptLst>
  <dgm:cxnLst>
    <dgm:cxn modelId="{831D1509-85EB-43B6-BEB8-47E91FBD4D06}" srcId="{B4548A96-DDD3-4F2D-8015-F42BA55E1C26}" destId="{7A6C90DB-8668-478C-87C1-A07C3DFBAE15}" srcOrd="0" destOrd="0" parTransId="{9D24F6C9-970D-4F77-AAD3-350BB5865D22}" sibTransId="{E6AD1D4C-9CBD-4D68-996A-685F2B088178}"/>
    <dgm:cxn modelId="{9EB8322D-0C01-4E72-A2B6-EB83428928EE}" type="presOf" srcId="{B4548A96-DDD3-4F2D-8015-F42BA55E1C26}" destId="{865CB514-ADF4-4FD7-AB29-EA0D087A7207}" srcOrd="0" destOrd="0" presId="urn:microsoft.com/office/officeart/2005/8/layout/list1"/>
    <dgm:cxn modelId="{38F82335-8092-4323-8624-5B96991AC667}" srcId="{B4548A96-DDD3-4F2D-8015-F42BA55E1C26}" destId="{F40E60AA-DC81-4426-992C-34EB334505B4}" srcOrd="2" destOrd="0" parTransId="{3D2B484E-3A24-4840-932A-94753A5E912D}" sibTransId="{90235388-5E1E-4AB4-9959-AE9AF39595CB}"/>
    <dgm:cxn modelId="{CED37B3F-51DC-4053-8857-2A5189189E8B}" type="presOf" srcId="{7A6C90DB-8668-478C-87C1-A07C3DFBAE15}" destId="{F65D2DAB-DE6E-4FFF-AD5F-7BD929B99435}" srcOrd="1" destOrd="0" presId="urn:microsoft.com/office/officeart/2005/8/layout/list1"/>
    <dgm:cxn modelId="{DD408143-3E95-4082-9899-8A5820B6E881}" type="presOf" srcId="{2E04904F-48D4-4EAE-A248-6AB2F3D895A8}" destId="{D0A2ECC9-49C4-40C3-842A-2DAE85DE1F80}" srcOrd="1" destOrd="0" presId="urn:microsoft.com/office/officeart/2005/8/layout/list1"/>
    <dgm:cxn modelId="{BBBDBD75-1586-42CA-B879-E9877389ACCC}" type="presOf" srcId="{F40E60AA-DC81-4426-992C-34EB334505B4}" destId="{7CB18929-7C49-4AC1-BCAB-E7903508AD4E}" srcOrd="1" destOrd="0" presId="urn:microsoft.com/office/officeart/2005/8/layout/list1"/>
    <dgm:cxn modelId="{CD028C83-B9B7-4952-B138-51AF124C8AFA}" srcId="{B4548A96-DDD3-4F2D-8015-F42BA55E1C26}" destId="{2E04904F-48D4-4EAE-A248-6AB2F3D895A8}" srcOrd="1" destOrd="0" parTransId="{2261EB0B-DC0C-4BF4-A095-6BF9CAB592A8}" sibTransId="{7F8F004C-CE9F-49CE-9735-C6B9D05B2294}"/>
    <dgm:cxn modelId="{28BB9DD3-D9E7-4C23-B3B3-7C30FA011283}" type="presOf" srcId="{2E04904F-48D4-4EAE-A248-6AB2F3D895A8}" destId="{14AE0BD3-8DCD-4FFF-9144-F8057B1B0E91}" srcOrd="0" destOrd="0" presId="urn:microsoft.com/office/officeart/2005/8/layout/list1"/>
    <dgm:cxn modelId="{131C79EF-56FD-4FE2-98C5-3315F6261CA3}" type="presOf" srcId="{7A6C90DB-8668-478C-87C1-A07C3DFBAE15}" destId="{669EA061-3454-4523-8434-7535F8232C58}" srcOrd="0" destOrd="0" presId="urn:microsoft.com/office/officeart/2005/8/layout/list1"/>
    <dgm:cxn modelId="{2FF325F2-35A3-4E09-B25E-A991B27C7B39}" type="presOf" srcId="{F40E60AA-DC81-4426-992C-34EB334505B4}" destId="{A7207BBF-D859-49BA-B4F5-88913CDCA532}" srcOrd="0" destOrd="0" presId="urn:microsoft.com/office/officeart/2005/8/layout/list1"/>
    <dgm:cxn modelId="{C2223E12-C401-42C2-8FD9-B40319F8546B}" type="presParOf" srcId="{865CB514-ADF4-4FD7-AB29-EA0D087A7207}" destId="{86ED5C13-E90B-4088-91B4-70CF8747EBFE}" srcOrd="0" destOrd="0" presId="urn:microsoft.com/office/officeart/2005/8/layout/list1"/>
    <dgm:cxn modelId="{7F6FB366-190B-483D-B331-BBDE7E85D22F}" type="presParOf" srcId="{86ED5C13-E90B-4088-91B4-70CF8747EBFE}" destId="{669EA061-3454-4523-8434-7535F8232C58}" srcOrd="0" destOrd="0" presId="urn:microsoft.com/office/officeart/2005/8/layout/list1"/>
    <dgm:cxn modelId="{87B889A5-9114-412A-B75C-2A33BAC2245C}" type="presParOf" srcId="{86ED5C13-E90B-4088-91B4-70CF8747EBFE}" destId="{F65D2DAB-DE6E-4FFF-AD5F-7BD929B99435}" srcOrd="1" destOrd="0" presId="urn:microsoft.com/office/officeart/2005/8/layout/list1"/>
    <dgm:cxn modelId="{70F77D80-F705-442C-B680-16D0B4BF007C}" type="presParOf" srcId="{865CB514-ADF4-4FD7-AB29-EA0D087A7207}" destId="{B3673B45-BFAC-40A4-B6A6-D78FB9074304}" srcOrd="1" destOrd="0" presId="urn:microsoft.com/office/officeart/2005/8/layout/list1"/>
    <dgm:cxn modelId="{EDC2FD89-5045-496B-849E-9E6A39F3B06B}" type="presParOf" srcId="{865CB514-ADF4-4FD7-AB29-EA0D087A7207}" destId="{5BF4B788-180A-41A7-8C5B-0CE6BD195BCC}" srcOrd="2" destOrd="0" presId="urn:microsoft.com/office/officeart/2005/8/layout/list1"/>
    <dgm:cxn modelId="{864F3415-F2C4-482F-8F20-429E217545C6}" type="presParOf" srcId="{865CB514-ADF4-4FD7-AB29-EA0D087A7207}" destId="{996F0A42-C37E-4241-8F38-37B2B3012653}" srcOrd="3" destOrd="0" presId="urn:microsoft.com/office/officeart/2005/8/layout/list1"/>
    <dgm:cxn modelId="{8E240AC9-4F43-4E88-BACF-DA88BE70C97C}" type="presParOf" srcId="{865CB514-ADF4-4FD7-AB29-EA0D087A7207}" destId="{8F6E2EA9-96D8-4A7B-AD7D-FB4C3B372CCE}" srcOrd="4" destOrd="0" presId="urn:microsoft.com/office/officeart/2005/8/layout/list1"/>
    <dgm:cxn modelId="{8F1EF838-FF68-49DB-B0D1-1A9B67DAF26B}" type="presParOf" srcId="{8F6E2EA9-96D8-4A7B-AD7D-FB4C3B372CCE}" destId="{14AE0BD3-8DCD-4FFF-9144-F8057B1B0E91}" srcOrd="0" destOrd="0" presId="urn:microsoft.com/office/officeart/2005/8/layout/list1"/>
    <dgm:cxn modelId="{30201CD6-C71F-4DF2-99D8-462B4324133C}" type="presParOf" srcId="{8F6E2EA9-96D8-4A7B-AD7D-FB4C3B372CCE}" destId="{D0A2ECC9-49C4-40C3-842A-2DAE85DE1F80}" srcOrd="1" destOrd="0" presId="urn:microsoft.com/office/officeart/2005/8/layout/list1"/>
    <dgm:cxn modelId="{ADDC3AB9-1A9D-4B48-B01B-E25797A37D14}" type="presParOf" srcId="{865CB514-ADF4-4FD7-AB29-EA0D087A7207}" destId="{ABBE31D9-9EEB-4B87-A500-655168469F85}" srcOrd="5" destOrd="0" presId="urn:microsoft.com/office/officeart/2005/8/layout/list1"/>
    <dgm:cxn modelId="{F8EDEF07-7E67-465C-AB38-F47690E2451C}" type="presParOf" srcId="{865CB514-ADF4-4FD7-AB29-EA0D087A7207}" destId="{B38CF04C-B608-4666-AF34-18D719D73BDC}" srcOrd="6" destOrd="0" presId="urn:microsoft.com/office/officeart/2005/8/layout/list1"/>
    <dgm:cxn modelId="{794607C5-DF8D-407D-BEB9-454C4BF929C6}" type="presParOf" srcId="{865CB514-ADF4-4FD7-AB29-EA0D087A7207}" destId="{817F58A4-B472-41E6-AFF0-35C59104AE7A}" srcOrd="7" destOrd="0" presId="urn:microsoft.com/office/officeart/2005/8/layout/list1"/>
    <dgm:cxn modelId="{AC6E2A0D-B4A0-4959-B108-161C13337F52}" type="presParOf" srcId="{865CB514-ADF4-4FD7-AB29-EA0D087A7207}" destId="{22D1BF3B-4B9A-4413-ADAB-CF54B8858FC2}" srcOrd="8" destOrd="0" presId="urn:microsoft.com/office/officeart/2005/8/layout/list1"/>
    <dgm:cxn modelId="{2E850973-6D89-428D-949A-CA43500ECCD4}" type="presParOf" srcId="{22D1BF3B-4B9A-4413-ADAB-CF54B8858FC2}" destId="{A7207BBF-D859-49BA-B4F5-88913CDCA532}" srcOrd="0" destOrd="0" presId="urn:microsoft.com/office/officeart/2005/8/layout/list1"/>
    <dgm:cxn modelId="{EACA0900-D22B-482B-AF2F-F4D9A0156B08}" type="presParOf" srcId="{22D1BF3B-4B9A-4413-ADAB-CF54B8858FC2}" destId="{7CB18929-7C49-4AC1-BCAB-E7903508AD4E}" srcOrd="1" destOrd="0" presId="urn:microsoft.com/office/officeart/2005/8/layout/list1"/>
    <dgm:cxn modelId="{5E0F4473-12B8-4C0A-B59D-946F048627DD}" type="presParOf" srcId="{865CB514-ADF4-4FD7-AB29-EA0D087A7207}" destId="{FEE7C035-8B7B-4F4C-AFB2-BC60A1D67D61}" srcOrd="9" destOrd="0" presId="urn:microsoft.com/office/officeart/2005/8/layout/list1"/>
    <dgm:cxn modelId="{39B0B828-FBD5-407E-B07C-56FE32A5FBB5}" type="presParOf" srcId="{865CB514-ADF4-4FD7-AB29-EA0D087A7207}" destId="{DF1AE857-7376-464C-994D-D4F7135E68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4B788-180A-41A7-8C5B-0CE6BD195BCC}">
      <dsp:nvSpPr>
        <dsp:cNvPr id="0" name=""/>
        <dsp:cNvSpPr/>
      </dsp:nvSpPr>
      <dsp:spPr>
        <a:xfrm>
          <a:off x="0" y="399748"/>
          <a:ext cx="677618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5D2DAB-DE6E-4FFF-AD5F-7BD929B99435}">
      <dsp:nvSpPr>
        <dsp:cNvPr id="0" name=""/>
        <dsp:cNvSpPr/>
      </dsp:nvSpPr>
      <dsp:spPr>
        <a:xfrm>
          <a:off x="338809" y="45508"/>
          <a:ext cx="474333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287" tIns="0" rIns="179287" bIns="0" numCol="1" spcCol="1270" anchor="ctr" anchorCtr="0">
          <a:noAutofit/>
        </a:bodyPr>
        <a:lstStyle/>
        <a:p>
          <a:pPr marL="0" lvl="0" indent="0" algn="l" defTabSz="1066800">
            <a:lnSpc>
              <a:spcPct val="90000"/>
            </a:lnSpc>
            <a:spcBef>
              <a:spcPct val="0"/>
            </a:spcBef>
            <a:spcAft>
              <a:spcPct val="35000"/>
            </a:spcAft>
            <a:buNone/>
          </a:pPr>
          <a:r>
            <a:rPr lang="en-US" sz="2400" kern="1200" dirty="0"/>
            <a:t>Seeking Attention</a:t>
          </a:r>
        </a:p>
      </dsp:txBody>
      <dsp:txXfrm>
        <a:off x="373394" y="80093"/>
        <a:ext cx="4674160" cy="639310"/>
      </dsp:txXfrm>
    </dsp:sp>
    <dsp:sp modelId="{B38CF04C-B608-4666-AF34-18D719D73BDC}">
      <dsp:nvSpPr>
        <dsp:cNvPr id="0" name=""/>
        <dsp:cNvSpPr/>
      </dsp:nvSpPr>
      <dsp:spPr>
        <a:xfrm>
          <a:off x="0" y="1488388"/>
          <a:ext cx="677618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A2ECC9-49C4-40C3-842A-2DAE85DE1F80}">
      <dsp:nvSpPr>
        <dsp:cNvPr id="0" name=""/>
        <dsp:cNvSpPr/>
      </dsp:nvSpPr>
      <dsp:spPr>
        <a:xfrm>
          <a:off x="338809" y="1134148"/>
          <a:ext cx="474333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287" tIns="0" rIns="179287" bIns="0" numCol="1" spcCol="1270" anchor="ctr" anchorCtr="0">
          <a:noAutofit/>
        </a:bodyPr>
        <a:lstStyle/>
        <a:p>
          <a:pPr marL="0" lvl="0" indent="0" algn="l" defTabSz="1066800">
            <a:lnSpc>
              <a:spcPct val="90000"/>
            </a:lnSpc>
            <a:spcBef>
              <a:spcPct val="0"/>
            </a:spcBef>
            <a:spcAft>
              <a:spcPct val="35000"/>
            </a:spcAft>
            <a:buNone/>
          </a:pPr>
          <a:r>
            <a:rPr lang="en-US" sz="2400" kern="1200" dirty="0"/>
            <a:t>Avoid or Escape</a:t>
          </a:r>
        </a:p>
      </dsp:txBody>
      <dsp:txXfrm>
        <a:off x="373394" y="1168733"/>
        <a:ext cx="4674160" cy="639310"/>
      </dsp:txXfrm>
    </dsp:sp>
    <dsp:sp modelId="{DF1AE857-7376-464C-994D-D4F7135E68BB}">
      <dsp:nvSpPr>
        <dsp:cNvPr id="0" name=""/>
        <dsp:cNvSpPr/>
      </dsp:nvSpPr>
      <dsp:spPr>
        <a:xfrm>
          <a:off x="0" y="2577027"/>
          <a:ext cx="677618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18929-7C49-4AC1-BCAB-E7903508AD4E}">
      <dsp:nvSpPr>
        <dsp:cNvPr id="0" name=""/>
        <dsp:cNvSpPr/>
      </dsp:nvSpPr>
      <dsp:spPr>
        <a:xfrm>
          <a:off x="338809" y="2222788"/>
          <a:ext cx="474333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287" tIns="0" rIns="179287" bIns="0" numCol="1" spcCol="1270" anchor="ctr" anchorCtr="0">
          <a:noAutofit/>
        </a:bodyPr>
        <a:lstStyle/>
        <a:p>
          <a:pPr marL="0" lvl="0" indent="0" algn="l" defTabSz="1066800">
            <a:lnSpc>
              <a:spcPct val="90000"/>
            </a:lnSpc>
            <a:spcBef>
              <a:spcPct val="0"/>
            </a:spcBef>
            <a:spcAft>
              <a:spcPct val="35000"/>
            </a:spcAft>
            <a:buNone/>
          </a:pPr>
          <a:r>
            <a:rPr lang="en-US" sz="2400" kern="1200" dirty="0"/>
            <a:t>Function of Behavior</a:t>
          </a:r>
        </a:p>
      </dsp:txBody>
      <dsp:txXfrm>
        <a:off x="373394" y="2257373"/>
        <a:ext cx="467416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4717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1a4aee45f_0_142:notes"/>
          <p:cNvSpPr txBox="1">
            <a:spLocks noGrp="1"/>
          </p:cNvSpPr>
          <p:nvPr>
            <p:ph type="body" idx="1"/>
          </p:nvPr>
        </p:nvSpPr>
        <p:spPr>
          <a:xfrm>
            <a:off x="700383" y="4459526"/>
            <a:ext cx="5681980" cy="4224814"/>
          </a:xfrm>
          <a:prstGeom prst="rect">
            <a:avLst/>
          </a:prstGeom>
        </p:spPr>
        <p:txBody>
          <a:bodyPr spcFirstLastPara="1" wrap="square" lIns="94213" tIns="94213" rIns="94213" bIns="94213" anchor="t" anchorCtr="0">
            <a:noAutofit/>
          </a:bodyPr>
          <a:lstStyle/>
          <a:p>
            <a:pPr marL="0" indent="0">
              <a:buNone/>
            </a:pPr>
            <a:r>
              <a:rPr lang="en-US" dirty="0"/>
              <a:t>Lauralee</a:t>
            </a: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p:txBody>
      </p:sp>
      <p:sp>
        <p:nvSpPr>
          <p:cNvPr id="203" name="Google Shape;203;g61a4aee45f_0_14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1a4aee45f_0_32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1a4aee45f_0_32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Lauralee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1a4aee45f_0_3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61a4aee45f_0_32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Lauralee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1a4aee45f_0_4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1a4aee45f_0_41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How do your view Anne’s situation now?</a:t>
            </a:r>
            <a:endParaRPr sz="2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sz="2100" dirty="0"/>
              <a:t>Kym</a:t>
            </a:r>
          </a:p>
          <a:p>
            <a:pPr marL="163592" indent="0">
              <a:buNone/>
            </a:pPr>
            <a:endParaRPr lang="en-US" sz="2100" dirty="0"/>
          </a:p>
          <a:p>
            <a:pPr marL="163592" indent="0">
              <a:buNone/>
            </a:pPr>
            <a:r>
              <a:rPr lang="en-US" sz="2100" dirty="0"/>
              <a:t>This is about mindset.  If you shift or have your mindset that can look at kids as suffering and communicating their suffering through their behavior, then your plan will be more successful and collaborative.  If you see kids as misbehaving vs stress behavior, you will likely see them as needing punitive measures.  This is important for everybody who has any part in implementing the plan.  </a:t>
            </a:r>
          </a:p>
        </p:txBody>
      </p:sp>
    </p:spTree>
    <p:extLst>
      <p:ext uri="{BB962C8B-B14F-4D97-AF65-F5344CB8AC3E}">
        <p14:creationId xmlns:p14="http://schemas.microsoft.com/office/powerpoint/2010/main" val="139789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3738"/>
            <a:ext cx="6259513" cy="3521075"/>
          </a:xfrm>
        </p:spPr>
      </p:sp>
      <p:sp>
        <p:nvSpPr>
          <p:cNvPr id="3" name="Notes Placeholder 2"/>
          <p:cNvSpPr>
            <a:spLocks noGrp="1"/>
          </p:cNvSpPr>
          <p:nvPr>
            <p:ph type="body" idx="1"/>
          </p:nvPr>
        </p:nvSpPr>
        <p:spPr/>
        <p:txBody>
          <a:bodyPr/>
          <a:lstStyle/>
          <a:p>
            <a:pPr marL="163592" indent="0">
              <a:buNone/>
            </a:pPr>
            <a:r>
              <a:rPr lang="en-US" sz="2500" dirty="0"/>
              <a:t>Kym</a:t>
            </a:r>
          </a:p>
          <a:p>
            <a:pPr marL="163592" indent="0">
              <a:buNone/>
            </a:pPr>
            <a:r>
              <a:rPr lang="en-US" sz="2500" dirty="0"/>
              <a:t>If you are living in a survival mode, you are seeking safety.  Sometimes the means of seeking safety is mal-adaptive.  So is the means to avoid danger.  </a:t>
            </a:r>
          </a:p>
          <a:p>
            <a:endParaRPr lang="en-US" sz="2500" dirty="0"/>
          </a:p>
          <a:p>
            <a:pPr marL="163592" indent="0">
              <a:buNone/>
            </a:pPr>
            <a:r>
              <a:rPr lang="en-US" sz="2500" dirty="0"/>
              <a:t>Understanding the function is important but also knowing the feeling is often unidentified but demonstrated terror</a:t>
            </a:r>
          </a:p>
        </p:txBody>
      </p:sp>
    </p:spTree>
    <p:extLst>
      <p:ext uri="{BB962C8B-B14F-4D97-AF65-F5344CB8AC3E}">
        <p14:creationId xmlns:p14="http://schemas.microsoft.com/office/powerpoint/2010/main" val="388688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d5038135_2_54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62d5038135_2_546:notes"/>
          <p:cNvSpPr txBox="1">
            <a:spLocks noGrp="1"/>
          </p:cNvSpPr>
          <p:nvPr>
            <p:ph type="body" idx="1"/>
          </p:nvPr>
        </p:nvSpPr>
        <p:spPr>
          <a:xfrm>
            <a:off x="710248" y="4518204"/>
            <a:ext cx="5681980" cy="3696712"/>
          </a:xfrm>
          <a:prstGeom prst="rect">
            <a:avLst/>
          </a:prstGeom>
          <a:noFill/>
          <a:ln>
            <a:noFill/>
          </a:ln>
        </p:spPr>
        <p:txBody>
          <a:bodyPr spcFirstLastPara="1" wrap="square" lIns="94110" tIns="47042" rIns="94110" bIns="47042" anchor="t" anchorCtr="0">
            <a:noAutofit/>
          </a:bodyPr>
          <a:lstStyle/>
          <a:p>
            <a:pPr marL="0" indent="0">
              <a:buNone/>
            </a:pPr>
            <a:endParaRPr sz="2100" dirty="0"/>
          </a:p>
          <a:p>
            <a:pPr marL="0" indent="0">
              <a:buNone/>
            </a:pPr>
            <a:r>
              <a:rPr lang="en" sz="2100" dirty="0"/>
              <a:t>think of a kid who is difficult and often has punishment or exclusionary practices.  What words to you think that kid would use to describe his educational experience.  </a:t>
            </a:r>
            <a:r>
              <a:rPr lang="en-US" sz="2100" dirty="0"/>
              <a:t>Chat box</a:t>
            </a:r>
            <a:endParaRPr lang="en" sz="2100" dirty="0"/>
          </a:p>
          <a:p>
            <a:pPr marL="0" indent="0">
              <a:buNone/>
            </a:pPr>
            <a:endParaRPr lang="en" sz="2100" dirty="0"/>
          </a:p>
          <a:p>
            <a:pPr marL="0" indent="0">
              <a:buNone/>
            </a:pPr>
            <a:r>
              <a:rPr lang="en-US" sz="2100" dirty="0"/>
              <a:t>H</a:t>
            </a:r>
            <a:r>
              <a:rPr lang="en" sz="2100" dirty="0"/>
              <a:t>and out how youth view discipline?</a:t>
            </a:r>
            <a:endParaRPr sz="1400" dirty="0"/>
          </a:p>
          <a:p>
            <a:pPr marL="0" indent="0">
              <a:buNone/>
            </a:pPr>
            <a:endParaRPr sz="2100" dirty="0"/>
          </a:p>
          <a:p>
            <a:pPr marL="0" indent="0">
              <a:buNone/>
            </a:pPr>
            <a:endParaRPr sz="2100" dirty="0"/>
          </a:p>
          <a:p>
            <a:pPr marL="0" indent="0">
              <a:buNone/>
            </a:pPr>
            <a:r>
              <a:rPr lang="en" sz="2100" dirty="0"/>
              <a:t>Uses shame and isolation as integral practices</a:t>
            </a:r>
            <a:endParaRPr sz="1400" dirty="0"/>
          </a:p>
          <a:p>
            <a:pPr marL="0" indent="0">
              <a:buNone/>
            </a:pPr>
            <a:endParaRPr sz="2100" dirty="0"/>
          </a:p>
          <a:p>
            <a:pPr marL="0" indent="0">
              <a:buNone/>
            </a:pPr>
            <a:r>
              <a:rPr lang="en" sz="2100" dirty="0"/>
              <a:t>Teach SEL vs punish and exclude</a:t>
            </a:r>
            <a:endParaRPr sz="1400" dirty="0"/>
          </a:p>
          <a:p>
            <a:pPr marL="0" indent="0">
              <a:buNone/>
            </a:pPr>
            <a:endParaRPr sz="2100" dirty="0"/>
          </a:p>
        </p:txBody>
      </p:sp>
      <p:sp>
        <p:nvSpPr>
          <p:cNvPr id="261" name="Google Shape;261;g62d5038135_2_546:notes"/>
          <p:cNvSpPr txBox="1">
            <a:spLocks noGrp="1"/>
          </p:cNvSpPr>
          <p:nvPr>
            <p:ph type="sldNum" idx="12"/>
          </p:nvPr>
        </p:nvSpPr>
        <p:spPr>
          <a:xfrm>
            <a:off x="4023092" y="8917423"/>
            <a:ext cx="3077739" cy="471053"/>
          </a:xfrm>
          <a:prstGeom prst="rect">
            <a:avLst/>
          </a:prstGeom>
          <a:noFill/>
          <a:ln>
            <a:noFill/>
          </a:ln>
        </p:spPr>
        <p:txBody>
          <a:bodyPr spcFirstLastPara="1" wrap="square" lIns="94110" tIns="47042" rIns="94110" bIns="47042" anchor="b" anchorCtr="0">
            <a:noAutofit/>
          </a:bodyPr>
          <a:lstStyle/>
          <a:p>
            <a:pPr algn="r"/>
            <a:fld id="{00000000-1234-1234-1234-123412341234}" type="slidenum">
              <a:rPr lang="en"/>
              <a:pPr algn="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2d5038135_2_6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g62d5038135_2_635:notes"/>
          <p:cNvSpPr txBox="1">
            <a:spLocks noGrp="1"/>
          </p:cNvSpPr>
          <p:nvPr>
            <p:ph type="body" idx="1"/>
          </p:nvPr>
        </p:nvSpPr>
        <p:spPr>
          <a:xfrm>
            <a:off x="710248" y="4518204"/>
            <a:ext cx="5681980" cy="3696712"/>
          </a:xfrm>
          <a:prstGeom prst="rect">
            <a:avLst/>
          </a:prstGeom>
          <a:noFill/>
          <a:ln>
            <a:noFill/>
          </a:ln>
        </p:spPr>
        <p:txBody>
          <a:bodyPr spcFirstLastPara="1" wrap="square" lIns="94110" tIns="47042" rIns="94110" bIns="47042" anchor="t" anchorCtr="0">
            <a:noAutofit/>
          </a:bodyPr>
          <a:lstStyle/>
          <a:p>
            <a:pPr marL="0" indent="0">
              <a:buNone/>
            </a:pPr>
            <a:r>
              <a:rPr lang="en" sz="1900" dirty="0"/>
              <a:t>Video</a:t>
            </a:r>
            <a:endParaRPr sz="1400" dirty="0"/>
          </a:p>
          <a:p>
            <a:pPr marL="0" indent="0">
              <a:buNone/>
            </a:pPr>
            <a:endParaRPr sz="1900" dirty="0"/>
          </a:p>
          <a:p>
            <a:pPr marL="0" indent="0">
              <a:buNone/>
            </a:pPr>
            <a:r>
              <a:rPr lang="en" sz="1900" dirty="0"/>
              <a:t>Sometimes we think kids are being manipulative – </a:t>
            </a:r>
            <a:endParaRPr sz="1400" dirty="0"/>
          </a:p>
        </p:txBody>
      </p:sp>
      <p:sp>
        <p:nvSpPr>
          <p:cNvPr id="338" name="Google Shape;338;g62d5038135_2_635:notes"/>
          <p:cNvSpPr txBox="1">
            <a:spLocks noGrp="1"/>
          </p:cNvSpPr>
          <p:nvPr>
            <p:ph type="sldNum" idx="12"/>
          </p:nvPr>
        </p:nvSpPr>
        <p:spPr>
          <a:xfrm>
            <a:off x="4023092" y="8917423"/>
            <a:ext cx="3077739" cy="471053"/>
          </a:xfrm>
          <a:prstGeom prst="rect">
            <a:avLst/>
          </a:prstGeom>
          <a:noFill/>
          <a:ln>
            <a:noFill/>
          </a:ln>
        </p:spPr>
        <p:txBody>
          <a:bodyPr spcFirstLastPara="1" wrap="square" lIns="94110" tIns="47042" rIns="94110" bIns="47042" anchor="b" anchorCtr="0">
            <a:noAutofit/>
          </a:bodyPr>
          <a:lstStyle/>
          <a:p>
            <a:pPr algn="r"/>
            <a:fld id="{00000000-1234-1234-1234-123412341234}" type="slidenum">
              <a:rPr lang="en" sz="1200">
                <a:solidFill>
                  <a:schemeClr val="dk1"/>
                </a:solidFill>
              </a:rPr>
              <a:pPr algn="r"/>
              <a:t>17</a:t>
            </a:fld>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1a4aee45f_0_4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1a4aee45f_0_41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How do your view Anne’s situation now?</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1a4aee45f_0_37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61a4aee45f_0_37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Interoceptive cues</a:t>
            </a:r>
          </a:p>
          <a:p>
            <a:pPr marL="0" indent="0">
              <a:buNone/>
            </a:pPr>
            <a:r>
              <a:rPr lang="en-US" sz="2100" dirty="0"/>
              <a:t>Fear based responses</a:t>
            </a:r>
          </a:p>
          <a:p>
            <a:pPr marL="0" indent="0">
              <a:buNone/>
            </a:pPr>
            <a:r>
              <a:rPr lang="en-US" sz="2100" dirty="0"/>
              <a:t>Reiterate need for survival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1a4aee45f_0_38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61a4aee45f_0_38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76679" indent="-176679"/>
            <a:r>
              <a:rPr lang="en-US" sz="2100" dirty="0"/>
              <a:t>Relationships hurt but relationships have to heal</a:t>
            </a:r>
          </a:p>
          <a:p>
            <a:pPr marL="176679" indent="-176679"/>
            <a:r>
              <a:rPr lang="en-US" sz="2100" dirty="0"/>
              <a:t>The brain develops from the bottom up so needs to heal from the bottom up</a:t>
            </a:r>
          </a:p>
          <a:p>
            <a:pPr marL="176679" indent="-176679"/>
            <a:r>
              <a:rPr lang="en-US" sz="2100" dirty="0"/>
              <a:t>Sympathetic division of the ANS </a:t>
            </a:r>
            <a:r>
              <a:rPr lang="en-US" sz="2100" dirty="0" err="1"/>
              <a:t>overactivated</a:t>
            </a:r>
            <a:r>
              <a:rPr lang="en-US" sz="2100" dirty="0"/>
              <a:t>.  Neurologically disrespectful to focus on learning and survival at the same time.</a:t>
            </a:r>
          </a:p>
          <a:p>
            <a:pPr marL="176679" indent="-176679"/>
            <a:r>
              <a:rPr lang="en-US" sz="2100" dirty="0"/>
              <a:t>Rewards don’t have durable impact and have less impact then neurotypically developed peers (neurochemical production/depletion).  Cortisol and adrenaline.  </a:t>
            </a:r>
            <a:r>
              <a:rPr lang="en-US" sz="2100" dirty="0" err="1"/>
              <a:t>Dopamergic</a:t>
            </a:r>
            <a:r>
              <a:rPr lang="en-US" sz="2100" dirty="0"/>
              <a:t> reward system impairment</a:t>
            </a:r>
          </a:p>
          <a:p>
            <a:pPr marL="176679" indent="-176679"/>
            <a:r>
              <a:rPr lang="en-US" sz="2100" dirty="0"/>
              <a:t>Primary sense of self is rooted in shame</a:t>
            </a:r>
          </a:p>
          <a:p>
            <a:pPr marL="176679" indent="-176679"/>
            <a:r>
              <a:rPr lang="en-US" sz="2100" dirty="0"/>
              <a:t>Inhibiting impulses, Working memory, cognitive flexibility</a:t>
            </a:r>
            <a:endParaRPr sz="2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1a4aee45f_0_24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1a4aee45f_0_24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Lauralee</a:t>
            </a:r>
          </a:p>
          <a:p>
            <a:pPr marL="0" indent="0">
              <a:buNone/>
            </a:pPr>
            <a:r>
              <a:rPr lang="en" dirty="0"/>
              <a:t>Workshop description: Description:</a:t>
            </a:r>
            <a:endParaRPr dirty="0"/>
          </a:p>
          <a:p>
            <a:pPr marL="0" indent="0">
              <a:buNone/>
            </a:pPr>
            <a:r>
              <a:rPr lang="en" dirty="0"/>
              <a:t>Completing Trauma-Informed Functional Behavior Assessments</a:t>
            </a:r>
            <a:endParaRPr dirty="0"/>
          </a:p>
          <a:p>
            <a:pPr marL="0" indent="0">
              <a:buNone/>
            </a:pPr>
            <a:endParaRPr dirty="0"/>
          </a:p>
          <a:p>
            <a:pPr marL="0" indent="0">
              <a:buNone/>
            </a:pPr>
            <a:r>
              <a:rPr lang="en" dirty="0"/>
              <a:t>Students who have experienced developmental trauma often have complicated neurobiology that can confound the development and implementation of Behavior Support Plans (BSPs).  While it is important to examine the function of a student’s behavior when developing a plan, when working with students who have been traumatized, reframing behavioral motivation as a means to seek safety and/or avoid danger is the first step in including trauma-responsive practices in order to establish a safe, predictable, positive, and consistent learning environment.  In this workshop, participants will develop an “alternative behavior lens” that incorporates key trauma-responsive elements.  In addition, participants will increase their understanding of non-observable neurological impairments that contribute to social, emotional and behavioral challenges that can make antecedents difficult to determine.  Finally, participants will learn methods to prevent consequences from intensifying behavior by better understanding common challenges students who have experienced developmental trauma face, such as compromised reward neurology, relational challenges, power and control issues, difficulty abstracting to the future, etc.</a:t>
            </a:r>
            <a:endParaRPr dirty="0"/>
          </a:p>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1a4aee45f_0_4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1a4aee45f_0_41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How do your view Anne’s situation now?</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1a4aee45f_0_26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61a4aee45f_0_26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spcBef>
                <a:spcPts val="1649"/>
              </a:spcBef>
              <a:buNone/>
            </a:pPr>
            <a:r>
              <a:rPr lang="en-US" sz="2100" dirty="0"/>
              <a:t>Being proactive about things – antecedent measures in place</a:t>
            </a:r>
          </a:p>
          <a:p>
            <a:pPr marL="0" indent="0">
              <a:spcBef>
                <a:spcPts val="1649"/>
              </a:spcBef>
              <a:buNone/>
            </a:pPr>
            <a:r>
              <a:rPr lang="en-US" sz="2100" dirty="0"/>
              <a:t>If the consequence is the teacher raising his or her voice, fear</a:t>
            </a:r>
          </a:p>
          <a:p>
            <a:pPr marL="0" indent="0">
              <a:spcBef>
                <a:spcPts val="1649"/>
              </a:spcBef>
              <a:buNone/>
            </a:pPr>
            <a:r>
              <a:rPr lang="en-US" sz="2100" dirty="0"/>
              <a:t>If the consequence is for the teacher to send student out of the room, rejection and reenactment – relational reactivity.</a:t>
            </a:r>
          </a:p>
          <a:p>
            <a:pPr marL="0" indent="0">
              <a:spcBef>
                <a:spcPts val="1649"/>
              </a:spcBef>
              <a:buNone/>
            </a:pPr>
            <a:r>
              <a:rPr lang="en-US" sz="2100" dirty="0"/>
              <a:t>Other examples of consequences?</a:t>
            </a:r>
            <a:endParaRPr sz="2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1a4aee45f_0_4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1a4aee45f_0_41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How do your view Anne now?  Name two response strategies and two antecedent strategies.  Replacement behavior skill building or response strategies.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1a4aee45f_0_24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1a4aee45f_0_24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Lauralee</a:t>
            </a:r>
          </a:p>
          <a:p>
            <a:pPr marL="0" indent="0">
              <a:buNone/>
            </a:pPr>
            <a:r>
              <a:rPr lang="en" dirty="0"/>
              <a:t>Workshop description: Description:</a:t>
            </a:r>
            <a:endParaRPr dirty="0"/>
          </a:p>
          <a:p>
            <a:pPr marL="0" indent="0">
              <a:buNone/>
            </a:pPr>
            <a:r>
              <a:rPr lang="en" dirty="0"/>
              <a:t>Completing Trauma-Informed Functional Behavior Assessments</a:t>
            </a:r>
            <a:endParaRPr dirty="0"/>
          </a:p>
          <a:p>
            <a:pPr marL="0" indent="0">
              <a:buNone/>
            </a:pPr>
            <a:endParaRPr dirty="0"/>
          </a:p>
          <a:p>
            <a:pPr marL="0" indent="0">
              <a:buNone/>
            </a:pPr>
            <a:r>
              <a:rPr lang="en" dirty="0"/>
              <a:t>Students who have experienced developmental trauma often have complicated neurobiology that can confound the development and implementation of Behavior Support Plans (BSPs).  While it is important to examine the function of a student’s behavior when developing a plan, when working with students who have been traumatized, reframing behavioral motivation as a means to seek safety and/or avoid danger is the first step in including trauma-responsive practices in order to establish a safe, predictable, positive, and consistent learning environment.  In this workshop, participants will develop an “alternative behavior lens” that incorporates key trauma-responsive elements.  In addition, participants will increase their understanding of non-observable neurological impairments that contribute to social, emotional and behavioral challenges that can make antecedents difficult to determine.  Finally, participants will learn methods to prevent consequences from intensifying behavior by better understanding common challenges students who have experienced developmental trauma face, such as compromised reward neurology, relational challenges, power and control issues, difficulty abstracting to the future, etc.</a:t>
            </a:r>
            <a:endParaRPr dirty="0"/>
          </a:p>
          <a:p>
            <a:pPr marL="0" indent="0">
              <a:buNone/>
            </a:pPr>
            <a:endParaRPr dirty="0"/>
          </a:p>
        </p:txBody>
      </p:sp>
    </p:spTree>
    <p:extLst>
      <p:ext uri="{BB962C8B-B14F-4D97-AF65-F5344CB8AC3E}">
        <p14:creationId xmlns:p14="http://schemas.microsoft.com/office/powerpoint/2010/main" val="3354648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1a4aee45f_0_28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
        <p:nvSpPr>
          <p:cNvPr id="526" name="Google Shape;526;g61a4aee45f_0_28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1a4aee45f_0_26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1a4aee45f_0_26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Kym</a:t>
            </a:r>
          </a:p>
          <a:p>
            <a:pPr marL="0" indent="0">
              <a:buNone/>
            </a:pPr>
            <a:r>
              <a:rPr lang="en-US" sz="2100" dirty="0"/>
              <a:t>Think of a time when collaboration worked well.  Why?  Think of a time when collaboration did not work well.  Why? Type some responses into the </a:t>
            </a:r>
            <a:r>
              <a:rPr lang="en-US" sz="2100" dirty="0" err="1"/>
              <a:t>chatbox</a:t>
            </a:r>
            <a:r>
              <a:rPr lang="en-US" sz="2100" dirty="0"/>
              <a:t>.</a:t>
            </a:r>
            <a:endParaRPr sz="2100" dirty="0"/>
          </a:p>
          <a:p>
            <a:pPr marL="0" indent="0">
              <a:buNone/>
            </a:pPr>
            <a:r>
              <a:rPr lang="en" sz="2100" dirty="0"/>
              <a:t>What do you do when someone does not like the plan?</a:t>
            </a:r>
            <a:endParaRPr sz="2100" dirty="0"/>
          </a:p>
          <a:p>
            <a:pPr marL="0" indent="0">
              <a:buNone/>
            </a:pPr>
            <a:r>
              <a:rPr lang="en" sz="2100" dirty="0"/>
              <a:t>Child Centered and Collaborative Plan</a:t>
            </a:r>
            <a:endParaRPr sz="2100" dirty="0"/>
          </a:p>
          <a:p>
            <a:pPr marL="0" indent="0">
              <a:buNone/>
            </a:pPr>
            <a:endParaRPr lang="en-US" sz="2100" dirty="0"/>
          </a:p>
          <a:p>
            <a:pPr marL="0" indent="0">
              <a:buNone/>
            </a:pPr>
            <a:r>
              <a:rPr lang="en-US" sz="2100" dirty="0"/>
              <a:t>There is some unnecessary divide regarding BCBA’s and trauma-informed practices.  The goal is to create a comprehensive, effective plan that meets the unique and intense needs of the student.  All perspectives are important and being able to incorporate ideas from all team members – students, families, psychologists, BCBA’s, school counselors, OT’s, SLP’s, etc. is critical to the successful development and implementation of a plan.</a:t>
            </a:r>
          </a:p>
          <a:p>
            <a:pPr marL="0" indent="0">
              <a:buNone/>
            </a:pPr>
            <a:endParaRPr sz="2100" dirty="0"/>
          </a:p>
          <a:p>
            <a:pPr marL="0" indent="0">
              <a:buNone/>
            </a:pPr>
            <a:r>
              <a:rPr lang="en" sz="2100" dirty="0"/>
              <a:t>Lack of inviting all perspectives is likely to create reenactment of trauma – adults are not safe, parallel process of adults disagreeing, etc.</a:t>
            </a:r>
            <a:endParaRPr sz="2100" dirty="0"/>
          </a:p>
          <a:p>
            <a:pPr marL="0" indent="0">
              <a:buNone/>
            </a:pPr>
            <a:r>
              <a:rPr lang="en" sz="2100" dirty="0"/>
              <a:t>Cross-field collaboration</a:t>
            </a:r>
            <a:endParaRPr sz="2100" dirty="0"/>
          </a:p>
          <a:p>
            <a:pPr marL="0" indent="0">
              <a:buNone/>
            </a:pPr>
            <a:r>
              <a:rPr lang="en" sz="2100" dirty="0"/>
              <a:t>Nothing about us without us</a:t>
            </a:r>
          </a:p>
          <a:p>
            <a:pPr marL="0" indent="0">
              <a:buNone/>
            </a:pPr>
            <a:endParaRPr lang="en" sz="2100" dirty="0"/>
          </a:p>
          <a:p>
            <a:pPr marL="0" indent="0">
              <a:buNone/>
            </a:pPr>
            <a:r>
              <a:rPr lang="en-US" sz="2100" dirty="0"/>
              <a:t>MTSS field guide, 2019 collaboration is defined as “the systematic process of working interdependently in an atmosphere of trust to accomplish collective commitments.” In fact, surface cooperation and congeniality may create challenges for effective collaboration. 99 Hargreaves (1994). </a:t>
            </a:r>
            <a:endParaRPr sz="2100" dirty="0"/>
          </a:p>
          <a:p>
            <a:pPr marL="0" indent="0">
              <a:buNone/>
            </a:pPr>
            <a:endParaRPr sz="2100" dirty="0"/>
          </a:p>
          <a:p>
            <a:pPr marL="471145" indent="-307553"/>
            <a:r>
              <a:rPr lang="en" sz="2100" dirty="0"/>
              <a:t>Get entire team on the same page</a:t>
            </a:r>
            <a:endParaRPr sz="2100" dirty="0"/>
          </a:p>
          <a:p>
            <a:pPr marL="471145" indent="-307553"/>
            <a:r>
              <a:rPr lang="en" sz="2100" dirty="0"/>
              <a:t>Look at what has been going on</a:t>
            </a:r>
            <a:endParaRPr sz="2100" dirty="0"/>
          </a:p>
          <a:p>
            <a:pPr marL="471145" indent="-307553"/>
            <a:r>
              <a:rPr lang="en" sz="2100" dirty="0"/>
              <a:t>Discover what the collective team wants - what are their goals?</a:t>
            </a:r>
            <a:endParaRPr sz="2100" dirty="0"/>
          </a:p>
          <a:p>
            <a:pPr marL="471145" indent="-307553"/>
            <a:r>
              <a:rPr lang="en" sz="2100" dirty="0">
                <a:solidFill>
                  <a:srgbClr val="333333"/>
                </a:solidFill>
                <a:highlight>
                  <a:srgbClr val="FFFFFF"/>
                </a:highlight>
                <a:latin typeface="Verdana"/>
                <a:ea typeface="Verdana"/>
                <a:cs typeface="Verdana"/>
                <a:sym typeface="Verdana"/>
              </a:rPr>
              <a:t>Establish communication protocols for the team</a:t>
            </a:r>
            <a:endParaRPr sz="2100" dirty="0">
              <a:solidFill>
                <a:srgbClr val="333333"/>
              </a:solidFill>
              <a:highlight>
                <a:srgbClr val="FFFFFF"/>
              </a:highlight>
              <a:latin typeface="Verdana"/>
              <a:ea typeface="Verdana"/>
              <a:cs typeface="Verdana"/>
              <a:sym typeface="Verdana"/>
            </a:endParaRPr>
          </a:p>
          <a:p>
            <a:pPr marL="471145" indent="-307553"/>
            <a:r>
              <a:rPr lang="en" sz="2100" dirty="0">
                <a:solidFill>
                  <a:srgbClr val="333333"/>
                </a:solidFill>
                <a:highlight>
                  <a:srgbClr val="FFFFFF"/>
                </a:highlight>
                <a:latin typeface="Verdana"/>
                <a:ea typeface="Verdana"/>
                <a:cs typeface="Verdana"/>
                <a:sym typeface="Verdana"/>
              </a:rPr>
              <a:t>Find out what interventions are already in place and how they are working</a:t>
            </a:r>
            <a:endParaRPr sz="2100" dirty="0">
              <a:solidFill>
                <a:srgbClr val="333333"/>
              </a:solidFill>
              <a:highlight>
                <a:srgbClr val="FFFFFF"/>
              </a:highlight>
              <a:latin typeface="Verdana"/>
              <a:ea typeface="Verdana"/>
              <a:cs typeface="Verdana"/>
              <a:sym typeface="Verdana"/>
            </a:endParaRPr>
          </a:p>
          <a:p>
            <a:pPr marL="0" indent="0">
              <a:buNone/>
            </a:pPr>
            <a:endParaRPr sz="2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sz="2100" dirty="0"/>
              <a:t>Kym</a:t>
            </a:r>
          </a:p>
          <a:p>
            <a:r>
              <a:rPr lang="en-US" sz="2100" dirty="0"/>
              <a:t>Read Anne’s story – highlight what stands out for you.</a:t>
            </a:r>
          </a:p>
        </p:txBody>
      </p:sp>
    </p:spTree>
    <p:extLst>
      <p:ext uri="{BB962C8B-B14F-4D97-AF65-F5344CB8AC3E}">
        <p14:creationId xmlns:p14="http://schemas.microsoft.com/office/powerpoint/2010/main" val="388972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1a4aee45f_0_25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1a4aee45f_0_25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2d5038135_2_15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62d5038135_2_157:notes"/>
          <p:cNvSpPr txBox="1">
            <a:spLocks noGrp="1"/>
          </p:cNvSpPr>
          <p:nvPr>
            <p:ph type="body" idx="1"/>
          </p:nvPr>
        </p:nvSpPr>
        <p:spPr>
          <a:xfrm>
            <a:off x="710248" y="4518204"/>
            <a:ext cx="5681980" cy="3696712"/>
          </a:xfrm>
          <a:prstGeom prst="rect">
            <a:avLst/>
          </a:prstGeom>
          <a:noFill/>
          <a:ln>
            <a:noFill/>
          </a:ln>
        </p:spPr>
        <p:txBody>
          <a:bodyPr spcFirstLastPara="1" wrap="square" lIns="94110" tIns="47042" rIns="94110" bIns="47042" anchor="t" anchorCtr="0">
            <a:noAutofit/>
          </a:bodyPr>
          <a:lstStyle/>
          <a:p>
            <a:pPr marL="0" indent="0">
              <a:buNone/>
            </a:pPr>
            <a:r>
              <a:rPr lang="en" sz="2100" dirty="0"/>
              <a:t>In order for children to feel safe, adults need to feel safe.  </a:t>
            </a:r>
            <a:endParaRPr sz="1400" dirty="0"/>
          </a:p>
          <a:p>
            <a:pPr marL="0" indent="0">
              <a:buNone/>
            </a:pPr>
            <a:endParaRPr sz="2100" dirty="0"/>
          </a:p>
          <a:p>
            <a:pPr marL="0" indent="0">
              <a:buNone/>
            </a:pPr>
            <a:r>
              <a:rPr lang="en" sz="2100" dirty="0"/>
              <a:t>Notice the differences between the three descriptions.  </a:t>
            </a:r>
            <a:endParaRPr sz="1400" dirty="0"/>
          </a:p>
          <a:p>
            <a:pPr marL="0" indent="0">
              <a:buNone/>
            </a:pPr>
            <a:endParaRPr sz="2100" dirty="0"/>
          </a:p>
          <a:p>
            <a:pPr marL="0" indent="0">
              <a:buNone/>
            </a:pPr>
            <a:r>
              <a:rPr lang="en" sz="2100" dirty="0"/>
              <a:t>Trauma informed vs trauma sensitive</a:t>
            </a:r>
            <a:endParaRPr sz="1400" dirty="0"/>
          </a:p>
          <a:p>
            <a:pPr marL="0" indent="0">
              <a:buNone/>
            </a:pPr>
            <a:endParaRPr sz="2100" dirty="0"/>
          </a:p>
          <a:p>
            <a:pPr marL="0" indent="0">
              <a:buNone/>
            </a:pPr>
            <a:r>
              <a:rPr lang="en" sz="2100" dirty="0"/>
              <a:t>Trauma informed or responsive responds by fully integrating knowledge about trauma into policies, procedures and practices</a:t>
            </a:r>
            <a:endParaRPr sz="1400" dirty="0"/>
          </a:p>
          <a:p>
            <a:pPr marL="0" indent="0">
              <a:buNone/>
            </a:pPr>
            <a:endParaRPr sz="2100" dirty="0"/>
          </a:p>
          <a:p>
            <a:pPr marL="0" indent="0">
              <a:buNone/>
            </a:pPr>
            <a:r>
              <a:rPr lang="en" sz="2100" dirty="0"/>
              <a:t>Sandra bloom – creating sanctuary in schools – PBIS is a trauma-informed framework.  As we move up the tiers, we become more specific in the methods of intervention.  </a:t>
            </a:r>
            <a:endParaRPr sz="1400" dirty="0"/>
          </a:p>
          <a:p>
            <a:pPr marL="0" indent="0">
              <a:buNone/>
            </a:pPr>
            <a:endParaRPr sz="2100" dirty="0"/>
          </a:p>
          <a:p>
            <a:pPr marL="0" indent="0">
              <a:buNone/>
            </a:pPr>
            <a:endParaRPr sz="2100" dirty="0"/>
          </a:p>
          <a:p>
            <a:pPr marL="0" indent="0">
              <a:buNone/>
            </a:pPr>
            <a:r>
              <a:rPr lang="en" sz="2100" dirty="0"/>
              <a:t>The person with the power has the most responsibility for the relationship.  This is about equity.  </a:t>
            </a:r>
            <a:r>
              <a:rPr lang="en-US" sz="2100" dirty="0"/>
              <a:t>People who are developing bx plans have considerable power.  Do with not for.</a:t>
            </a:r>
            <a:endParaRPr sz="2100" dirty="0"/>
          </a:p>
        </p:txBody>
      </p:sp>
      <p:sp>
        <p:nvSpPr>
          <p:cNvPr id="235" name="Google Shape;235;g62d5038135_2_157:notes"/>
          <p:cNvSpPr txBox="1">
            <a:spLocks noGrp="1"/>
          </p:cNvSpPr>
          <p:nvPr>
            <p:ph type="sldNum" idx="12"/>
          </p:nvPr>
        </p:nvSpPr>
        <p:spPr>
          <a:xfrm>
            <a:off x="4023092" y="8917423"/>
            <a:ext cx="3077739" cy="471053"/>
          </a:xfrm>
          <a:prstGeom prst="rect">
            <a:avLst/>
          </a:prstGeom>
          <a:noFill/>
          <a:ln>
            <a:noFill/>
          </a:ln>
        </p:spPr>
        <p:txBody>
          <a:bodyPr spcFirstLastPara="1" wrap="square" lIns="94110" tIns="47042" rIns="94110" bIns="47042" anchor="b" anchorCtr="0">
            <a:noAutofit/>
          </a:bodyPr>
          <a:lstStyle/>
          <a:p>
            <a:pPr algn="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2d5038135_2_19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62d5038135_2_190:notes"/>
          <p:cNvSpPr txBox="1">
            <a:spLocks noGrp="1"/>
          </p:cNvSpPr>
          <p:nvPr>
            <p:ph type="body" idx="1"/>
          </p:nvPr>
        </p:nvSpPr>
        <p:spPr>
          <a:xfrm>
            <a:off x="710248" y="4518204"/>
            <a:ext cx="5681980" cy="3696712"/>
          </a:xfrm>
          <a:prstGeom prst="rect">
            <a:avLst/>
          </a:prstGeom>
          <a:noFill/>
          <a:ln>
            <a:noFill/>
          </a:ln>
        </p:spPr>
        <p:txBody>
          <a:bodyPr spcFirstLastPara="1" wrap="square" lIns="94110" tIns="47042" rIns="94110" bIns="47042" anchor="t" anchorCtr="0">
            <a:noAutofit/>
          </a:bodyPr>
          <a:lstStyle/>
          <a:p>
            <a:pPr marL="0" indent="0">
              <a:buNone/>
            </a:pPr>
            <a:r>
              <a:rPr lang="en" sz="2900" u="sng" dirty="0"/>
              <a:t>Social Injury requires social healing</a:t>
            </a:r>
            <a:endParaRPr sz="2100" dirty="0"/>
          </a:p>
          <a:p>
            <a:pPr marL="0" indent="0">
              <a:buNone/>
            </a:pPr>
            <a:endParaRPr sz="2900" u="sng" dirty="0"/>
          </a:p>
          <a:p>
            <a:pPr marL="0" indent="0">
              <a:buNone/>
            </a:pPr>
            <a:r>
              <a:rPr lang="en" sz="2900" dirty="0"/>
              <a:t>A disregulated adult cannot regulate a disregulated kid.</a:t>
            </a:r>
            <a:endParaRPr sz="2100" dirty="0"/>
          </a:p>
          <a:p>
            <a:pPr marL="0" indent="0">
              <a:buNone/>
            </a:pPr>
            <a:endParaRPr sz="2900" dirty="0"/>
          </a:p>
          <a:p>
            <a:pPr marL="0" indent="0">
              <a:buNone/>
            </a:pPr>
            <a:r>
              <a:rPr lang="en" sz="2900" dirty="0"/>
              <a:t>people are hurt by relationships so it is hard to heal with relationships</a:t>
            </a:r>
            <a:endParaRPr sz="2100" dirty="0"/>
          </a:p>
          <a:p>
            <a:pPr marL="0" indent="0">
              <a:buNone/>
            </a:pPr>
            <a:endParaRPr sz="1400" u="sng" dirty="0"/>
          </a:p>
          <a:p>
            <a:pPr marL="0" indent="0">
              <a:buNone/>
            </a:pPr>
            <a:endParaRPr sz="1400" u="sng" dirty="0"/>
          </a:p>
          <a:p>
            <a:pPr marL="0" indent="0">
              <a:buNone/>
            </a:pPr>
            <a:endParaRPr sz="1400" dirty="0"/>
          </a:p>
        </p:txBody>
      </p:sp>
      <p:sp>
        <p:nvSpPr>
          <p:cNvPr id="245" name="Google Shape;245;g62d5038135_2_190:notes"/>
          <p:cNvSpPr txBox="1">
            <a:spLocks noGrp="1"/>
          </p:cNvSpPr>
          <p:nvPr>
            <p:ph type="sldNum" idx="12"/>
          </p:nvPr>
        </p:nvSpPr>
        <p:spPr>
          <a:xfrm>
            <a:off x="4023092" y="8917423"/>
            <a:ext cx="3077739" cy="471053"/>
          </a:xfrm>
          <a:prstGeom prst="rect">
            <a:avLst/>
          </a:prstGeom>
          <a:noFill/>
          <a:ln>
            <a:noFill/>
          </a:ln>
        </p:spPr>
        <p:txBody>
          <a:bodyPr spcFirstLastPara="1" wrap="square" lIns="94110" tIns="47042" rIns="94110" bIns="47042" anchor="b" anchorCtr="0">
            <a:noAutofit/>
          </a:bodyPr>
          <a:lstStyle/>
          <a:p>
            <a:pPr algn="r"/>
            <a:fld id="{00000000-1234-1234-1234-123412341234}" type="slidenum">
              <a:rPr lang="en" sz="1300">
                <a:solidFill>
                  <a:schemeClr val="dk1"/>
                </a:solidFill>
              </a:rPr>
              <a:pPr algn="r"/>
              <a:t>8</a:t>
            </a:fld>
            <a:endParaRPr sz="1300">
              <a:solidFill>
                <a:schemeClr val="dk1"/>
              </a:solidFill>
            </a:endParaRPr>
          </a:p>
        </p:txBody>
      </p:sp>
      <p:sp>
        <p:nvSpPr>
          <p:cNvPr id="246" name="Google Shape;246;g62d5038135_2_190:notes"/>
          <p:cNvSpPr txBox="1">
            <a:spLocks noGrp="1"/>
          </p:cNvSpPr>
          <p:nvPr>
            <p:ph type="dt" idx="10"/>
          </p:nvPr>
        </p:nvSpPr>
        <p:spPr>
          <a:xfrm>
            <a:off x="4023092" y="0"/>
            <a:ext cx="3077739" cy="471054"/>
          </a:xfrm>
          <a:prstGeom prst="rect">
            <a:avLst/>
          </a:prstGeom>
          <a:noFill/>
          <a:ln>
            <a:noFill/>
          </a:ln>
        </p:spPr>
        <p:txBody>
          <a:bodyPr spcFirstLastPara="1" wrap="square" lIns="94110" tIns="47042" rIns="94110" bIns="47042" anchor="t" anchorCtr="0">
            <a:noAutofit/>
          </a:bodyPr>
          <a:lstStyle/>
          <a:p>
            <a:pPr algn="r"/>
            <a:r>
              <a:rPr lang="en" sz="1300">
                <a:solidFill>
                  <a:schemeClr val="dk1"/>
                </a:solidFill>
              </a:rPr>
              <a:t>9/28/17</a:t>
            </a:r>
            <a:endParaRPr/>
          </a:p>
        </p:txBody>
      </p:sp>
      <p:sp>
        <p:nvSpPr>
          <p:cNvPr id="247" name="Google Shape;247;g62d5038135_2_190:notes"/>
          <p:cNvSpPr txBox="1">
            <a:spLocks noGrp="1"/>
          </p:cNvSpPr>
          <p:nvPr>
            <p:ph type="hdr" idx="3"/>
          </p:nvPr>
        </p:nvSpPr>
        <p:spPr>
          <a:xfrm>
            <a:off x="0" y="0"/>
            <a:ext cx="3077739" cy="471054"/>
          </a:xfrm>
          <a:prstGeom prst="rect">
            <a:avLst/>
          </a:prstGeom>
          <a:noFill/>
          <a:ln>
            <a:noFill/>
          </a:ln>
        </p:spPr>
        <p:txBody>
          <a:bodyPr spcFirstLastPara="1" wrap="square" lIns="94110" tIns="47042" rIns="94110" bIns="47042" anchor="t" anchorCtr="0">
            <a:noAutofit/>
          </a:bodyPr>
          <a:lstStyle/>
          <a:p>
            <a:endParaRPr sz="13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1a4aee45f_0_30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1a4aee45f_0_30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Lauralee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1a4aee45f_0_27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1a4aee45f_0_27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2100" dirty="0"/>
              <a:t>Lauralee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63" name="Google Shape;6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4" name="Google Shape;6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5" name="Google Shape;6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s://www.youtube.com/watch?v=Iuv__-nyO1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bit.ly/VTBEST2020" TargetMode="External"/><Relationship Id="rId2" Type="http://schemas.openxmlformats.org/officeDocument/2006/relationships/hyperlink" Target="mailto:anne.dubie@uvm.edu" TargetMode="Externa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p:nvPr/>
        </p:nvSpPr>
        <p:spPr>
          <a:xfrm>
            <a:off x="2668772" y="3661550"/>
            <a:ext cx="4082902" cy="438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400" i="0" u="none" strike="noStrike" cap="none" dirty="0">
                <a:solidFill>
                  <a:schemeClr val="dk1"/>
                </a:solidFill>
              </a:rPr>
              <a:t>2020 </a:t>
            </a:r>
            <a:r>
              <a:rPr lang="en-US" sz="2400" i="0" u="none" strike="noStrike" cap="none" dirty="0">
                <a:solidFill>
                  <a:schemeClr val="dk1"/>
                </a:solidFill>
              </a:rPr>
              <a:t>BEST Conference</a:t>
            </a:r>
            <a:endParaRPr sz="1100" dirty="0">
              <a:solidFill>
                <a:schemeClr val="dk1"/>
              </a:solidFill>
            </a:endParaRPr>
          </a:p>
        </p:txBody>
      </p:sp>
      <p:pic>
        <p:nvPicPr>
          <p:cNvPr id="206" name="Google Shape;206;p32"/>
          <p:cNvPicPr preferRelativeResize="0"/>
          <p:nvPr/>
        </p:nvPicPr>
        <p:blipFill>
          <a:blip r:embed="rId3">
            <a:alphaModFix/>
          </a:blip>
          <a:stretch>
            <a:fillRect/>
          </a:stretch>
        </p:blipFill>
        <p:spPr>
          <a:xfrm>
            <a:off x="2133075" y="138450"/>
            <a:ext cx="5240303" cy="3523096"/>
          </a:xfrm>
          <a:prstGeom prst="rect">
            <a:avLst/>
          </a:prstGeom>
          <a:noFill/>
          <a:ln>
            <a:noFill/>
          </a:ln>
        </p:spPr>
      </p:pic>
      <p:sp>
        <p:nvSpPr>
          <p:cNvPr id="207" name="Google Shape;207;p32"/>
          <p:cNvSpPr txBox="1"/>
          <p:nvPr/>
        </p:nvSpPr>
        <p:spPr>
          <a:xfrm>
            <a:off x="250075" y="4003775"/>
            <a:ext cx="9144000" cy="4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accent1"/>
                </a:solidFill>
              </a:rPr>
              <a:t>Creating Trauma-Informed Behavior Support Plans</a:t>
            </a:r>
            <a:endParaRPr sz="2400" dirty="0">
              <a:solidFill>
                <a:schemeClr val="accent1"/>
              </a:solidFill>
            </a:endParaRPr>
          </a:p>
          <a:p>
            <a:pPr marL="0" lvl="0" indent="0" algn="ctr" rtl="0">
              <a:spcBef>
                <a:spcPts val="0"/>
              </a:spcBef>
              <a:spcAft>
                <a:spcPts val="0"/>
              </a:spcAft>
              <a:buNone/>
            </a:pPr>
            <a:r>
              <a:rPr lang="en" sz="2400" dirty="0">
                <a:solidFill>
                  <a:schemeClr val="dk1"/>
                </a:solidFill>
              </a:rPr>
              <a:t>Presenters: </a:t>
            </a:r>
            <a:r>
              <a:rPr lang="en-US" sz="2400" dirty="0">
                <a:solidFill>
                  <a:schemeClr val="dk1"/>
                </a:solidFill>
              </a:rPr>
              <a:t>Lauralee Keach, BCBA &amp; </a:t>
            </a:r>
            <a:r>
              <a:rPr lang="en" sz="2400" dirty="0">
                <a:solidFill>
                  <a:schemeClr val="dk1"/>
                </a:solidFill>
              </a:rPr>
              <a:t>Kym Asam, </a:t>
            </a:r>
            <a:r>
              <a:rPr lang="en-US" sz="2400" dirty="0">
                <a:solidFill>
                  <a:schemeClr val="dk1"/>
                </a:solidFill>
              </a:rPr>
              <a:t>LICSW</a:t>
            </a:r>
            <a:endParaRPr sz="240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0"/>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rial"/>
                <a:ea typeface="Arial"/>
                <a:cs typeface="Arial"/>
                <a:sym typeface="Arial"/>
              </a:rPr>
              <a:t>The Science </a:t>
            </a:r>
            <a:endParaRPr sz="3000">
              <a:latin typeface="Arial"/>
              <a:ea typeface="Arial"/>
              <a:cs typeface="Arial"/>
              <a:sym typeface="Arial"/>
            </a:endParaRPr>
          </a:p>
        </p:txBody>
      </p:sp>
      <p:sp>
        <p:nvSpPr>
          <p:cNvPr id="393" name="Google Shape;393;p50"/>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do respondent and operant conditioning have to do with trauma-informed behavior support plans?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Operant Conditioning</a:t>
            </a:r>
            <a:endParaRPr/>
          </a:p>
        </p:txBody>
      </p:sp>
      <p:sp>
        <p:nvSpPr>
          <p:cNvPr id="399" name="Google Shape;399;p51"/>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Arial"/>
                <a:ea typeface="Arial"/>
                <a:cs typeface="Arial"/>
                <a:sym typeface="Arial"/>
              </a:rPr>
              <a:t>Definition: A type of learning in which the frequency of behavior depends on the consequence that follows that behavior. The response is voluntary. Learner has an active role. </a:t>
            </a:r>
            <a:endParaRPr sz="2400">
              <a:latin typeface="Arial"/>
              <a:ea typeface="Arial"/>
              <a:cs typeface="Arial"/>
              <a:sym typeface="Arial"/>
            </a:endParaRPr>
          </a:p>
        </p:txBody>
      </p:sp>
      <p:sp>
        <p:nvSpPr>
          <p:cNvPr id="400" name="Google Shape;400;p51"/>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rial"/>
                <a:ea typeface="Arial"/>
                <a:cs typeface="Arial"/>
                <a:sym typeface="Arial"/>
              </a:rPr>
              <a:t>Extinction occurs when reinforcer is removed. </a:t>
            </a:r>
            <a:endParaRPr sz="2400">
              <a:latin typeface="Arial"/>
              <a:ea typeface="Arial"/>
              <a:cs typeface="Arial"/>
              <a:sym typeface="Arial"/>
            </a:endParaRPr>
          </a:p>
          <a:p>
            <a:pPr marL="0" lvl="0" indent="0" algn="l" rtl="0">
              <a:spcBef>
                <a:spcPts val="1600"/>
              </a:spcBef>
              <a:spcAft>
                <a:spcPts val="0"/>
              </a:spcAft>
              <a:buNone/>
            </a:pPr>
            <a:endParaRPr sz="2400">
              <a:latin typeface="Arial"/>
              <a:ea typeface="Arial"/>
              <a:cs typeface="Arial"/>
              <a:sym typeface="Arial"/>
            </a:endParaRPr>
          </a:p>
          <a:p>
            <a:pPr marL="0" lvl="0" indent="0" algn="l" rtl="0">
              <a:spcBef>
                <a:spcPts val="1600"/>
              </a:spcBef>
              <a:spcAft>
                <a:spcPts val="0"/>
              </a:spcAft>
              <a:buNone/>
            </a:pPr>
            <a:r>
              <a:rPr lang="en" sz="2400">
                <a:latin typeface="Arial"/>
                <a:ea typeface="Arial"/>
                <a:cs typeface="Arial"/>
                <a:sym typeface="Arial"/>
              </a:rPr>
              <a:t>Examples: </a:t>
            </a:r>
            <a:endParaRPr sz="2400">
              <a:latin typeface="Arial"/>
              <a:ea typeface="Arial"/>
              <a:cs typeface="Arial"/>
              <a:sym typeface="Arial"/>
            </a:endParaRPr>
          </a:p>
          <a:p>
            <a:pPr marL="457200" lvl="0" indent="-381000" algn="l" rtl="0">
              <a:spcBef>
                <a:spcPts val="1600"/>
              </a:spcBef>
              <a:spcAft>
                <a:spcPts val="0"/>
              </a:spcAft>
              <a:buSzPts val="2400"/>
              <a:buFont typeface="Arial"/>
              <a:buChar char="●"/>
            </a:pPr>
            <a:r>
              <a:rPr lang="en" sz="2400">
                <a:latin typeface="Arial"/>
                <a:ea typeface="Arial"/>
                <a:cs typeface="Arial"/>
                <a:sym typeface="Arial"/>
              </a:rPr>
              <a:t>High-five</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 sz="2400">
                <a:latin typeface="Arial"/>
                <a:ea typeface="Arial"/>
                <a:cs typeface="Arial"/>
                <a:sym typeface="Arial"/>
              </a:rPr>
              <a:t>Blurting </a:t>
            </a:r>
            <a:endParaRPr sz="2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Respondent (Classical) Conditioning</a:t>
            </a:r>
            <a:endParaRPr dirty="0"/>
          </a:p>
        </p:txBody>
      </p:sp>
      <p:sp>
        <p:nvSpPr>
          <p:cNvPr id="406" name="Google Shape;406;p52"/>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Arial"/>
                <a:ea typeface="Arial"/>
                <a:cs typeface="Arial"/>
                <a:sym typeface="Arial"/>
              </a:rPr>
              <a:t>Definition: A type of learning in which two stimuli are paired and an association forms between the two which results in involuntary responses (reflexive). Learner has a passive role. </a:t>
            </a:r>
            <a:endParaRPr/>
          </a:p>
        </p:txBody>
      </p:sp>
      <p:sp>
        <p:nvSpPr>
          <p:cNvPr id="407" name="Google Shape;407;p52"/>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rial"/>
                <a:ea typeface="Arial"/>
                <a:cs typeface="Arial"/>
                <a:sym typeface="Arial"/>
              </a:rPr>
              <a:t>Extinction occurs when unconditioned stimulus is removed. </a:t>
            </a:r>
            <a:endParaRPr sz="2400">
              <a:latin typeface="Arial"/>
              <a:ea typeface="Arial"/>
              <a:cs typeface="Arial"/>
              <a:sym typeface="Arial"/>
            </a:endParaRPr>
          </a:p>
          <a:p>
            <a:pPr marL="0" lvl="0" indent="0" algn="l" rtl="0">
              <a:spcBef>
                <a:spcPts val="1600"/>
              </a:spcBef>
              <a:spcAft>
                <a:spcPts val="0"/>
              </a:spcAft>
              <a:buNone/>
            </a:pPr>
            <a:r>
              <a:rPr lang="en" sz="2400">
                <a:latin typeface="Arial"/>
                <a:ea typeface="Arial"/>
                <a:cs typeface="Arial"/>
                <a:sym typeface="Arial"/>
              </a:rPr>
              <a:t>Examples:</a:t>
            </a:r>
            <a:endParaRPr sz="2400">
              <a:latin typeface="Arial"/>
              <a:ea typeface="Arial"/>
              <a:cs typeface="Arial"/>
              <a:sym typeface="Arial"/>
            </a:endParaRPr>
          </a:p>
          <a:p>
            <a:pPr marL="457200" lvl="0" indent="-381000" algn="l" rtl="0">
              <a:spcBef>
                <a:spcPts val="1600"/>
              </a:spcBef>
              <a:spcAft>
                <a:spcPts val="0"/>
              </a:spcAft>
              <a:buSzPts val="2400"/>
              <a:buFont typeface="Arial"/>
              <a:buChar char="●"/>
            </a:pPr>
            <a:r>
              <a:rPr lang="en" sz="2400">
                <a:latin typeface="Arial"/>
                <a:ea typeface="Arial"/>
                <a:cs typeface="Arial"/>
                <a:sym typeface="Arial"/>
              </a:rPr>
              <a:t>Snack time bell signal</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 sz="2400">
                <a:latin typeface="Arial"/>
                <a:ea typeface="Arial"/>
                <a:cs typeface="Arial"/>
                <a:sym typeface="Arial"/>
              </a:rPr>
              <a:t>Jingling keys</a:t>
            </a:r>
            <a:endParaRPr sz="2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Break out rooms – 2 minutes</a:t>
            </a:r>
            <a:endParaRP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191" y="891690"/>
            <a:ext cx="3302116" cy="289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53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0318-2B6E-476A-A24F-290F15090956}"/>
              </a:ext>
            </a:extLst>
          </p:cNvPr>
          <p:cNvSpPr>
            <a:spLocks noGrp="1"/>
          </p:cNvSpPr>
          <p:nvPr>
            <p:ph type="title"/>
          </p:nvPr>
        </p:nvSpPr>
        <p:spPr/>
        <p:txBody>
          <a:bodyPr/>
          <a:lstStyle/>
          <a:p>
            <a:r>
              <a:rPr lang="en-US" dirty="0"/>
              <a:t>Reframing:  An Alternative Behavior Lens</a:t>
            </a:r>
          </a:p>
        </p:txBody>
      </p:sp>
      <p:sp>
        <p:nvSpPr>
          <p:cNvPr id="10" name="Google Shape;334;p43">
            <a:extLst>
              <a:ext uri="{FF2B5EF4-FFF2-40B4-BE49-F238E27FC236}">
                <a16:creationId xmlns:a16="http://schemas.microsoft.com/office/drawing/2014/main" id="{B459940C-9236-45AA-A15C-61E5BF2094A9}"/>
              </a:ext>
            </a:extLst>
          </p:cNvPr>
          <p:cNvSpPr>
            <a:spLocks noGrp="1"/>
          </p:cNvSpPr>
          <p:nvPr>
            <p:ph type="body" idx="1"/>
          </p:nvPr>
        </p:nvSpPr>
        <p:spPr>
          <a:xfrm>
            <a:off x="685346" y="1355075"/>
            <a:ext cx="7764463" cy="3503364"/>
          </a:xfrm>
          <a:prstGeom prst="rect">
            <a:avLst/>
          </a:prstGeom>
          <a:solidFill>
            <a:schemeClr val="tx1">
              <a:lumMod val="20000"/>
              <a:lumOff val="80000"/>
            </a:schemeClr>
          </a:solidFill>
          <a:ln w="15875" cap="rnd" cmpd="sng">
            <a:solidFill>
              <a:srgbClr val="537656"/>
            </a:solidFill>
            <a:prstDash val="solid"/>
            <a:round/>
            <a:headEnd type="none" w="sm" len="sm"/>
            <a:tailEnd type="none" w="sm" len="sm"/>
          </a:ln>
        </p:spPr>
        <p:txBody>
          <a:bodyPr spcFirstLastPara="1" wrap="square" lIns="68575" tIns="34275" rIns="68575" bIns="34275" anchor="ctr" anchorCtr="0">
            <a:noAutofit/>
          </a:bodyPr>
          <a:lstStyle/>
          <a:p>
            <a:pPr marL="342900" marR="0" lvl="0" indent="-342900" algn="l" rtl="0">
              <a:spcBef>
                <a:spcPts val="0"/>
              </a:spcBef>
              <a:spcAft>
                <a:spcPts val="0"/>
              </a:spcAft>
              <a:buClr>
                <a:schemeClr val="lt1"/>
              </a:buClr>
              <a:buSzPts val="2400"/>
              <a:buFont typeface="Arial"/>
              <a:buChar char="•"/>
            </a:pPr>
            <a:r>
              <a:rPr lang="en" sz="2400" dirty="0">
                <a:solidFill>
                  <a:srgbClr val="002060"/>
                </a:solidFill>
                <a:latin typeface="Lustria"/>
                <a:ea typeface="Lustria"/>
                <a:cs typeface="Lustria"/>
                <a:sym typeface="Lustria"/>
              </a:rPr>
              <a:t>Threats – I am unsafe, I need to protect myself because nobody else ever has.</a:t>
            </a:r>
            <a:endParaRPr sz="1100" dirty="0">
              <a:solidFill>
                <a:srgbClr val="002060"/>
              </a:solidFill>
            </a:endParaRPr>
          </a:p>
          <a:p>
            <a:pPr marL="342900" marR="0" lvl="0" indent="-342900" algn="l" rtl="0">
              <a:spcBef>
                <a:spcPts val="0"/>
              </a:spcBef>
              <a:spcAft>
                <a:spcPts val="0"/>
              </a:spcAft>
              <a:buClr>
                <a:schemeClr val="lt1"/>
              </a:buClr>
              <a:buSzPts val="2400"/>
              <a:buFont typeface="Arial"/>
              <a:buChar char="•"/>
            </a:pPr>
            <a:r>
              <a:rPr lang="en" sz="2400" dirty="0">
                <a:solidFill>
                  <a:srgbClr val="002060"/>
                </a:solidFill>
                <a:latin typeface="Lustria"/>
                <a:ea typeface="Lustria"/>
                <a:cs typeface="Lustria"/>
                <a:sym typeface="Lustria"/>
              </a:rPr>
              <a:t>Avoidance/passive – I am not competent, I am not worthy</a:t>
            </a:r>
            <a:endParaRPr sz="1100" dirty="0">
              <a:solidFill>
                <a:srgbClr val="002060"/>
              </a:solidFill>
            </a:endParaRPr>
          </a:p>
          <a:p>
            <a:pPr marL="342900" marR="0" lvl="0" indent="-342900" algn="l" rtl="0">
              <a:spcBef>
                <a:spcPts val="0"/>
              </a:spcBef>
              <a:spcAft>
                <a:spcPts val="0"/>
              </a:spcAft>
              <a:buClr>
                <a:schemeClr val="lt1"/>
              </a:buClr>
              <a:buSzPts val="2400"/>
              <a:buFont typeface="Arial"/>
              <a:buChar char="•"/>
            </a:pPr>
            <a:r>
              <a:rPr lang="en" sz="2400" dirty="0">
                <a:solidFill>
                  <a:srgbClr val="002060"/>
                </a:solidFill>
                <a:latin typeface="Lustria"/>
                <a:ea typeface="Lustria"/>
                <a:cs typeface="Lustria"/>
                <a:sym typeface="Lustria"/>
              </a:rPr>
              <a:t>Demanding – only I can meet my needs because nobody else has.</a:t>
            </a:r>
            <a:endParaRPr sz="1100" dirty="0">
              <a:solidFill>
                <a:srgbClr val="002060"/>
              </a:solidFill>
            </a:endParaRPr>
          </a:p>
          <a:p>
            <a:pPr marL="342900" marR="0" lvl="0" indent="-342900" algn="l" rtl="0">
              <a:spcBef>
                <a:spcPts val="0"/>
              </a:spcBef>
              <a:spcAft>
                <a:spcPts val="0"/>
              </a:spcAft>
              <a:buClr>
                <a:schemeClr val="lt1"/>
              </a:buClr>
              <a:buSzPts val="2400"/>
              <a:buFont typeface="Arial"/>
              <a:buChar char="•"/>
            </a:pPr>
            <a:r>
              <a:rPr lang="en" sz="2400" dirty="0">
                <a:solidFill>
                  <a:srgbClr val="002060"/>
                </a:solidFill>
                <a:latin typeface="Lustria"/>
                <a:ea typeface="Lustria"/>
                <a:cs typeface="Lustria"/>
                <a:sym typeface="Lustria"/>
              </a:rPr>
              <a:t>Attention seeking – I am insecure and uncertain.</a:t>
            </a:r>
            <a:endParaRPr sz="1100" dirty="0">
              <a:solidFill>
                <a:srgbClr val="002060"/>
              </a:solidFill>
            </a:endParaRPr>
          </a:p>
          <a:p>
            <a:pPr marL="342900" marR="0" lvl="0" indent="-342900" algn="l" rtl="0">
              <a:spcBef>
                <a:spcPts val="0"/>
              </a:spcBef>
              <a:spcAft>
                <a:spcPts val="0"/>
              </a:spcAft>
              <a:buClr>
                <a:schemeClr val="lt1"/>
              </a:buClr>
              <a:buSzPts val="2400"/>
              <a:buFont typeface="Arial"/>
              <a:buChar char="•"/>
            </a:pPr>
            <a:r>
              <a:rPr lang="en" sz="2400" dirty="0">
                <a:solidFill>
                  <a:srgbClr val="002060"/>
                </a:solidFill>
                <a:latin typeface="Lustria"/>
                <a:ea typeface="Lustria"/>
                <a:cs typeface="Lustria"/>
                <a:sym typeface="Lustria"/>
              </a:rPr>
              <a:t>Defiance = fear, Can’t vs. won’t</a:t>
            </a:r>
            <a:endParaRPr sz="1100" dirty="0">
              <a:solidFill>
                <a:srgbClr val="002060"/>
              </a:solidFill>
            </a:endParaRPr>
          </a:p>
          <a:p>
            <a:pPr marL="0" marR="0" lvl="0" indent="0" algn="l" rtl="0">
              <a:spcBef>
                <a:spcPts val="0"/>
              </a:spcBef>
              <a:spcAft>
                <a:spcPts val="0"/>
              </a:spcAft>
              <a:buNone/>
            </a:pPr>
            <a:endParaRPr sz="2400" dirty="0">
              <a:solidFill>
                <a:srgbClr val="002060"/>
              </a:solidFill>
              <a:latin typeface="Lustria"/>
              <a:ea typeface="Lustria"/>
              <a:cs typeface="Lustria"/>
              <a:sym typeface="Lustria"/>
            </a:endParaRPr>
          </a:p>
          <a:p>
            <a:pPr marL="0" marR="0" lvl="0" indent="0" algn="l" rtl="0">
              <a:spcBef>
                <a:spcPts val="0"/>
              </a:spcBef>
              <a:spcAft>
                <a:spcPts val="0"/>
              </a:spcAft>
              <a:buNone/>
            </a:pPr>
            <a:endParaRPr sz="1400" dirty="0">
              <a:solidFill>
                <a:schemeClr val="tx1"/>
              </a:solidFill>
              <a:latin typeface="Lustria"/>
              <a:ea typeface="Lustria"/>
              <a:cs typeface="Lustria"/>
              <a:sym typeface="Lustria"/>
            </a:endParaRPr>
          </a:p>
        </p:txBody>
      </p:sp>
      <p:sp>
        <p:nvSpPr>
          <p:cNvPr id="11" name="Text Placeholder 3">
            <a:extLst>
              <a:ext uri="{FF2B5EF4-FFF2-40B4-BE49-F238E27FC236}">
                <a16:creationId xmlns:a16="http://schemas.microsoft.com/office/drawing/2014/main" id="{99D1F69C-72B9-4DFB-AB9A-ADF4D33FECEC}"/>
              </a:ext>
            </a:extLst>
          </p:cNvPr>
          <p:cNvSpPr txBox="1">
            <a:spLocks/>
          </p:cNvSpPr>
          <p:nvPr/>
        </p:nvSpPr>
        <p:spPr>
          <a:xfrm>
            <a:off x="685345" y="1355075"/>
            <a:ext cx="7764463" cy="3747149"/>
          </a:xfrm>
          <a:prstGeom prst="rect">
            <a:avLst/>
          </a:prstGeom>
          <a:solidFill>
            <a:schemeClr val="accent6"/>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2800" dirty="0">
                <a:solidFill>
                  <a:schemeClr val="tx1"/>
                </a:solidFill>
              </a:rPr>
              <a:t>Stress lens shifts perspective (blame and will to injury and collaboration)</a:t>
            </a:r>
          </a:p>
          <a:p>
            <a:pPr marL="457200" indent="-457200">
              <a:buFont typeface="Arial" panose="020B0604020202020204" pitchFamily="34" charset="0"/>
              <a:buChar char="•"/>
            </a:pPr>
            <a:r>
              <a:rPr lang="en-US" sz="2800" dirty="0">
                <a:solidFill>
                  <a:schemeClr val="tx1"/>
                </a:solidFill>
              </a:rPr>
              <a:t>Actions are motivated by survival</a:t>
            </a:r>
          </a:p>
          <a:p>
            <a:pPr marL="457200" indent="-457200">
              <a:buFont typeface="Arial" panose="020B0604020202020204" pitchFamily="34" charset="0"/>
              <a:buChar char="•"/>
            </a:pPr>
            <a:r>
              <a:rPr lang="en-US" sz="2800" dirty="0">
                <a:solidFill>
                  <a:schemeClr val="tx1"/>
                </a:solidFill>
              </a:rPr>
              <a:t>Potential stress activation</a:t>
            </a:r>
          </a:p>
          <a:p>
            <a:pPr marL="457200" indent="-457200">
              <a:buFont typeface="Arial" panose="020B0604020202020204" pitchFamily="34" charset="0"/>
              <a:buChar char="•"/>
            </a:pPr>
            <a:r>
              <a:rPr lang="en-US" sz="2800" dirty="0">
                <a:solidFill>
                  <a:schemeClr val="tx1"/>
                </a:solidFill>
              </a:rPr>
              <a:t>Disconnection and marginalization (reenactment)</a:t>
            </a:r>
          </a:p>
          <a:p>
            <a:pPr marL="457200" indent="-457200">
              <a:buFont typeface="Arial" panose="020B0604020202020204" pitchFamily="34" charset="0"/>
              <a:buChar char="•"/>
            </a:pPr>
            <a:r>
              <a:rPr lang="en-US" sz="2800" dirty="0">
                <a:solidFill>
                  <a:schemeClr val="tx1"/>
                </a:solidFill>
              </a:rPr>
              <a:t>Who is in control</a:t>
            </a:r>
          </a:p>
          <a:p>
            <a:pPr marL="457200" indent="-457200">
              <a:buFont typeface="Arial" panose="020B0604020202020204" pitchFamily="34" charset="0"/>
              <a:buChar char="•"/>
            </a:pPr>
            <a:r>
              <a:rPr lang="en-US" sz="2800" dirty="0">
                <a:solidFill>
                  <a:schemeClr val="tx1"/>
                </a:solidFill>
              </a:rPr>
              <a:t>Regulate, relate, reason</a:t>
            </a:r>
            <a:endParaRPr lang="en-US" dirty="0">
              <a:solidFill>
                <a:schemeClr val="tx1"/>
              </a:solidFill>
            </a:endParaRPr>
          </a:p>
        </p:txBody>
      </p:sp>
      <p:pic>
        <p:nvPicPr>
          <p:cNvPr id="12" name="Picture 3">
            <a:extLst>
              <a:ext uri="{FF2B5EF4-FFF2-40B4-BE49-F238E27FC236}">
                <a16:creationId xmlns:a16="http://schemas.microsoft.com/office/drawing/2014/main" id="{068019F7-0111-43BB-B901-6DCA596B1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49" y="1355074"/>
            <a:ext cx="7773259" cy="374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5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Reframing Motivation and Behavior</a:t>
            </a:r>
          </a:p>
        </p:txBody>
      </p:sp>
      <p:sp>
        <p:nvSpPr>
          <p:cNvPr id="3" name="Text Placeholder 2"/>
          <p:cNvSpPr>
            <a:spLocks noGrp="1"/>
          </p:cNvSpPr>
          <p:nvPr>
            <p:ph type="body" idx="1"/>
          </p:nvPr>
        </p:nvSpPr>
        <p:spPr/>
        <p:txBody>
          <a:bodyPr/>
          <a:lstStyle/>
          <a:p>
            <a:pPr marL="139700" indent="0">
              <a:buNone/>
            </a:pPr>
            <a:endParaRPr lang="en-US" dirty="0"/>
          </a:p>
        </p:txBody>
      </p:sp>
      <p:graphicFrame>
        <p:nvGraphicFramePr>
          <p:cNvPr id="4" name="Diagram 3"/>
          <p:cNvGraphicFramePr/>
          <p:nvPr>
            <p:extLst>
              <p:ext uri="{D42A27DB-BD31-4B8C-83A1-F6EECF244321}">
                <p14:modId xmlns:p14="http://schemas.microsoft.com/office/powerpoint/2010/main" val="112672455"/>
              </p:ext>
            </p:extLst>
          </p:nvPr>
        </p:nvGraphicFramePr>
        <p:xfrm>
          <a:off x="1559294" y="1414914"/>
          <a:ext cx="6776186" cy="3227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790299" y="1472665"/>
            <a:ext cx="4793381" cy="683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Seeking Safety</a:t>
            </a:r>
            <a:endParaRPr lang="en-US" dirty="0"/>
          </a:p>
        </p:txBody>
      </p:sp>
      <p:sp>
        <p:nvSpPr>
          <p:cNvPr id="6" name="Rectangle 5"/>
          <p:cNvSpPr/>
          <p:nvPr/>
        </p:nvSpPr>
        <p:spPr>
          <a:xfrm>
            <a:off x="1953928" y="2603632"/>
            <a:ext cx="4629751" cy="644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Avoiding Danger</a:t>
            </a:r>
            <a:endParaRPr lang="en-US" dirty="0"/>
          </a:p>
        </p:txBody>
      </p:sp>
      <p:sp>
        <p:nvSpPr>
          <p:cNvPr id="7" name="Rectangle 6"/>
          <p:cNvSpPr/>
          <p:nvPr/>
        </p:nvSpPr>
        <p:spPr>
          <a:xfrm>
            <a:off x="1790299" y="3609472"/>
            <a:ext cx="5139890" cy="750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…and feeling behind the behavior</a:t>
            </a:r>
            <a:endParaRPr lang="en-US" dirty="0"/>
          </a:p>
        </p:txBody>
      </p:sp>
    </p:spTree>
    <p:extLst>
      <p:ext uri="{BB962C8B-B14F-4D97-AF65-F5344CB8AC3E}">
        <p14:creationId xmlns:p14="http://schemas.microsoft.com/office/powerpoint/2010/main" val="11225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2700"/>
              <a:buFont typeface="Lustria"/>
              <a:buNone/>
            </a:pPr>
            <a:r>
              <a:rPr lang="en" sz="2400" dirty="0"/>
              <a:t>What Neural Pathways Does Traditional Discipline Create</a:t>
            </a:r>
            <a:endParaRPr sz="2400" dirty="0"/>
          </a:p>
        </p:txBody>
      </p:sp>
      <p:sp>
        <p:nvSpPr>
          <p:cNvPr id="264" name="Google Shape;264;p40"/>
          <p:cNvSpPr txBox="1">
            <a:spLocks noGrp="1"/>
          </p:cNvSpPr>
          <p:nvPr>
            <p:ph type="body" idx="1"/>
          </p:nvPr>
        </p:nvSpPr>
        <p:spPr>
          <a:prstGeom prst="rect">
            <a:avLst/>
          </a:prstGeom>
          <a:noFill/>
          <a:ln>
            <a:noFill/>
          </a:ln>
          <a:effectLst>
            <a:outerShdw blurRad="25400">
              <a:srgbClr val="000000">
                <a:alpha val="45882"/>
              </a:srgbClr>
            </a:outerShdw>
          </a:effectLst>
        </p:spPr>
        <p:txBody>
          <a:bodyPr spcFirstLastPara="1" wrap="square" lIns="68575" tIns="34275" rIns="68575" bIns="34275" anchor="t" anchorCtr="0">
            <a:noAutofit/>
          </a:bodyPr>
          <a:lstStyle/>
          <a:p>
            <a:pPr marL="254000" lvl="0" indent="-234950" algn="l" rtl="0">
              <a:spcBef>
                <a:spcPts val="0"/>
              </a:spcBef>
              <a:spcAft>
                <a:spcPts val="0"/>
              </a:spcAft>
              <a:buSzPts val="1100"/>
              <a:buChar char="◈"/>
            </a:pPr>
            <a:r>
              <a:rPr lang="en" sz="2000" dirty="0"/>
              <a:t>suppress unwanted behavior, require obedience, and control another being. </a:t>
            </a:r>
            <a:endParaRPr sz="2000" dirty="0"/>
          </a:p>
          <a:p>
            <a:pPr marL="254000" lvl="0" indent="-234950" algn="l" rtl="0">
              <a:spcBef>
                <a:spcPts val="800"/>
              </a:spcBef>
              <a:spcAft>
                <a:spcPts val="0"/>
              </a:spcAft>
              <a:buSzPts val="1100"/>
              <a:buChar char="◈"/>
            </a:pPr>
            <a:r>
              <a:rPr lang="en" sz="2000" dirty="0"/>
              <a:t>does not teach new behaviors; discipline might teach or reinforce fear while suppressing behavior</a:t>
            </a:r>
            <a:endParaRPr sz="2000" dirty="0"/>
          </a:p>
          <a:p>
            <a:pPr marL="254000" lvl="0" indent="-234950" algn="l" rtl="0">
              <a:spcBef>
                <a:spcPts val="800"/>
              </a:spcBef>
              <a:spcAft>
                <a:spcPts val="0"/>
              </a:spcAft>
              <a:buSzPts val="1100"/>
              <a:buChar char="◈"/>
            </a:pPr>
            <a:r>
              <a:rPr lang="en" sz="2000" dirty="0"/>
              <a:t>negative outcomes; “…above and beyond individual, family, and community risk factors, exclusionary school discipline makes a significant contribution in and of itself to a range of negative developmental outcomes.” (Skiba et al., 2014. p. 556).</a:t>
            </a:r>
            <a:endParaRPr sz="2000" dirty="0"/>
          </a:p>
        </p:txBody>
      </p:sp>
      <p:pic>
        <p:nvPicPr>
          <p:cNvPr id="265" name="Google Shape;265;p40"/>
          <p:cNvPicPr preferRelativeResize="0"/>
          <p:nvPr/>
        </p:nvPicPr>
        <p:blipFill rotWithShape="1">
          <a:blip r:embed="rId3">
            <a:alphaModFix/>
          </a:blip>
          <a:srcRect/>
          <a:stretch/>
        </p:blipFill>
        <p:spPr>
          <a:xfrm>
            <a:off x="4225487" y="1286777"/>
            <a:ext cx="4783758" cy="394335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30" y="1286777"/>
            <a:ext cx="3907857"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050"/>
                                        </p:tgtEl>
                                      </p:cBhvr>
                                    </p:animEffect>
                                    <p:anim calcmode="lin" valueType="num">
                                      <p:cBhvr>
                                        <p:cTn id="7" dur="1000"/>
                                        <p:tgtEl>
                                          <p:spTgt spid="2050"/>
                                        </p:tgtEl>
                                        <p:attrNameLst>
                                          <p:attrName>ppt_x</p:attrName>
                                        </p:attrNameLst>
                                      </p:cBhvr>
                                      <p:tavLst>
                                        <p:tav tm="0">
                                          <p:val>
                                            <p:strVal val="ppt_x"/>
                                          </p:val>
                                        </p:tav>
                                        <p:tav tm="100000">
                                          <p:val>
                                            <p:strVal val="ppt_x"/>
                                          </p:val>
                                        </p:tav>
                                      </p:tavLst>
                                    </p:anim>
                                    <p:anim calcmode="lin" valueType="num">
                                      <p:cBhvr>
                                        <p:cTn id="8" dur="1000"/>
                                        <p:tgtEl>
                                          <p:spTgt spid="2050"/>
                                        </p:tgtEl>
                                        <p:attrNameLst>
                                          <p:attrName>ppt_y</p:attrName>
                                        </p:attrNameLst>
                                      </p:cBhvr>
                                      <p:tavLst>
                                        <p:tav tm="0">
                                          <p:val>
                                            <p:strVal val="ppt_y"/>
                                          </p:val>
                                        </p:tav>
                                        <p:tav tm="100000">
                                          <p:val>
                                            <p:strVal val="ppt_y+.1"/>
                                          </p:val>
                                        </p:tav>
                                      </p:tavLst>
                                    </p:anim>
                                    <p:set>
                                      <p:cBhvr>
                                        <p:cTn id="9" dur="1" fill="hold">
                                          <p:stCondLst>
                                            <p:cond delay="9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65"/>
                                        </p:tgtEl>
                                      </p:cBhvr>
                                    </p:animEffect>
                                    <p:set>
                                      <p:cBhvr>
                                        <p:cTn id="14" dur="1" fill="hold">
                                          <p:stCondLst>
                                            <p:cond delay="500"/>
                                          </p:stCondLst>
                                        </p:cTn>
                                        <p:tgtEl>
                                          <p:spTgt spid="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4"/>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3000"/>
              <a:buFont typeface="Lustria"/>
              <a:buNone/>
            </a:pPr>
            <a:r>
              <a:rPr lang="en" sz="2800" dirty="0"/>
              <a:t>Manipulative?  Can’t vs. Won’t</a:t>
            </a:r>
            <a:endParaRPr sz="2800" dirty="0"/>
          </a:p>
        </p:txBody>
      </p:sp>
      <p:sp>
        <p:nvSpPr>
          <p:cNvPr id="341" name="Google Shape;341;p44"/>
          <p:cNvSpPr txBox="1">
            <a:spLocks noGrp="1"/>
          </p:cNvSpPr>
          <p:nvPr>
            <p:ph type="body" idx="1"/>
          </p:nvPr>
        </p:nvSpPr>
        <p:spPr>
          <a:xfrm>
            <a:off x="152400" y="1299337"/>
            <a:ext cx="8298268" cy="3044063"/>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Autofit/>
          </a:bodyPr>
          <a:lstStyle/>
          <a:p>
            <a:pPr marL="25400" lvl="0" indent="0" algn="l" rtl="0">
              <a:spcBef>
                <a:spcPts val="0"/>
              </a:spcBef>
              <a:spcAft>
                <a:spcPts val="0"/>
              </a:spcAft>
              <a:buSzPts val="1100"/>
              <a:buNone/>
            </a:pPr>
            <a:endParaRPr sz="1100"/>
          </a:p>
          <a:p>
            <a:pPr marL="254000" lvl="0" indent="-165100" algn="l" rtl="0">
              <a:spcBef>
                <a:spcPts val="300"/>
              </a:spcBef>
              <a:spcAft>
                <a:spcPts val="0"/>
              </a:spcAft>
              <a:buSzPts val="1100"/>
              <a:buNone/>
            </a:pPr>
            <a:endParaRPr sz="1100"/>
          </a:p>
          <a:p>
            <a:pPr marL="88900" lvl="0" indent="0" algn="l" rtl="0">
              <a:spcBef>
                <a:spcPts val="300"/>
              </a:spcBef>
              <a:spcAft>
                <a:spcPts val="0"/>
              </a:spcAft>
              <a:buSzPts val="1100"/>
              <a:buFont typeface="Noto Sans Symbols"/>
              <a:buNone/>
            </a:pPr>
            <a:endParaRPr sz="1100"/>
          </a:p>
        </p:txBody>
      </p:sp>
      <p:sp>
        <p:nvSpPr>
          <p:cNvPr id="342" name="Google Shape;342;p44"/>
          <p:cNvSpPr txBox="1">
            <a:spLocks noGrp="1"/>
          </p:cNvSpPr>
          <p:nvPr>
            <p:ph type="ftr" idx="11"/>
          </p:nvPr>
        </p:nvSpPr>
        <p:spPr>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1100"/>
              <a:t>NFI Vermont.  All rights reserved c 2017</a:t>
            </a:r>
            <a:endParaRPr sz="1100"/>
          </a:p>
        </p:txBody>
      </p:sp>
      <p:sp>
        <p:nvSpPr>
          <p:cNvPr id="343" name="Google Shape;343;p44"/>
          <p:cNvSpPr/>
          <p:nvPr/>
        </p:nvSpPr>
        <p:spPr>
          <a:xfrm>
            <a:off x="2286000" y="2328863"/>
            <a:ext cx="4572000" cy="277416"/>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lt1"/>
              </a:buClr>
              <a:buSzPts val="1400"/>
              <a:buFont typeface="Arial"/>
              <a:buNone/>
            </a:pPr>
            <a:endParaRPr sz="1400">
              <a:solidFill>
                <a:schemeClr val="lt1"/>
              </a:solidFill>
              <a:latin typeface="Arial"/>
              <a:ea typeface="Arial"/>
              <a:cs typeface="Arial"/>
              <a:sym typeface="Arial"/>
            </a:endParaRPr>
          </a:p>
        </p:txBody>
      </p:sp>
      <p:pic>
        <p:nvPicPr>
          <p:cNvPr id="344" name="Google Shape;344;p44"/>
          <p:cNvPicPr preferRelativeResize="0"/>
          <p:nvPr/>
        </p:nvPicPr>
        <p:blipFill rotWithShape="1">
          <a:blip r:embed="rId3">
            <a:alphaModFix/>
          </a:blip>
          <a:srcRect/>
          <a:stretch/>
        </p:blipFill>
        <p:spPr>
          <a:xfrm>
            <a:off x="729343" y="1273628"/>
            <a:ext cx="7543799" cy="3167744"/>
          </a:xfrm>
          <a:prstGeom prst="rect">
            <a:avLst/>
          </a:prstGeom>
          <a:noFill/>
          <a:ln>
            <a:noFill/>
          </a:ln>
        </p:spPr>
      </p:pic>
      <p:sp>
        <p:nvSpPr>
          <p:cNvPr id="345" name="Google Shape;345;p44"/>
          <p:cNvSpPr/>
          <p:nvPr/>
        </p:nvSpPr>
        <p:spPr>
          <a:xfrm>
            <a:off x="2896472" y="4577736"/>
            <a:ext cx="4015955" cy="276999"/>
          </a:xfrm>
          <a:prstGeom prst="rect">
            <a:avLst/>
          </a:prstGeom>
          <a:noFill/>
          <a:ln>
            <a:noFill/>
          </a:ln>
        </p:spPr>
        <p:txBody>
          <a:bodyPr spcFirstLastPara="1" wrap="square" lIns="68575" tIns="34275" rIns="68575" bIns="34275" anchor="t" anchorCtr="0">
            <a:noAutofit/>
          </a:bodyPr>
          <a:lstStyle/>
          <a:p>
            <a:pPr marL="88900" marR="0" lvl="0" indent="0" algn="l" rtl="0">
              <a:spcBef>
                <a:spcPts val="0"/>
              </a:spcBef>
              <a:spcAft>
                <a:spcPts val="0"/>
              </a:spcAft>
              <a:buNone/>
            </a:pPr>
            <a:r>
              <a:rPr lang="en" sz="1400" u="sng">
                <a:solidFill>
                  <a:schemeClr val="hlink"/>
                </a:solidFill>
                <a:latin typeface="Lustria"/>
                <a:ea typeface="Lustria"/>
                <a:cs typeface="Lustria"/>
                <a:sym typeface="Lustria"/>
                <a:hlinkClick r:id="rId4"/>
              </a:rPr>
              <a:t>https://www.youtube.com/watch?v=Iuv__-nyO1M</a:t>
            </a:r>
            <a:endParaRPr sz="1400">
              <a:solidFill>
                <a:schemeClr val="lt1"/>
              </a:solidFill>
              <a:latin typeface="Lustria"/>
              <a:ea typeface="Lustria"/>
              <a:cs typeface="Lustria"/>
              <a:sym typeface="Lustria"/>
            </a:endParaRPr>
          </a:p>
        </p:txBody>
      </p:sp>
    </p:spTree>
    <p:extLst>
      <p:ext uri="{BB962C8B-B14F-4D97-AF65-F5344CB8AC3E}">
        <p14:creationId xmlns:p14="http://schemas.microsoft.com/office/powerpoint/2010/main" val="224772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Break out – 2 minutes</a:t>
            </a:r>
            <a:endParaRP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191" y="891690"/>
            <a:ext cx="3302116" cy="289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rial"/>
                <a:ea typeface="Arial"/>
                <a:cs typeface="Arial"/>
                <a:sym typeface="Arial"/>
              </a:rPr>
              <a:t>Covert Behaviors as Antecedents</a:t>
            </a:r>
            <a:endParaRPr sz="3000">
              <a:latin typeface="Arial"/>
              <a:ea typeface="Arial"/>
              <a:cs typeface="Arial"/>
              <a:sym typeface="Arial"/>
            </a:endParaRPr>
          </a:p>
        </p:txBody>
      </p:sp>
      <p:sp>
        <p:nvSpPr>
          <p:cNvPr id="423" name="Google Shape;423;p55"/>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t>non-observable neurobiological impairments that contribute to social, emotional and behavioral challenges that can make antecedents difficult to determine.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797C8-DB1B-0846-B4FB-413340B8D691}"/>
              </a:ext>
            </a:extLst>
          </p:cNvPr>
          <p:cNvSpPr>
            <a:spLocks noGrp="1"/>
          </p:cNvSpPr>
          <p:nvPr>
            <p:ph type="title"/>
          </p:nvPr>
        </p:nvSpPr>
        <p:spPr/>
        <p:txBody>
          <a:bodyPr>
            <a:normAutofit/>
          </a:bodyPr>
          <a:lstStyle/>
          <a:p>
            <a:r>
              <a:rPr lang="en-US" sz="3600" b="1" dirty="0">
                <a:solidFill>
                  <a:schemeClr val="accent6">
                    <a:lumMod val="50000"/>
                  </a:schemeClr>
                </a:solidFill>
              </a:rPr>
              <a:t>Welcome!</a:t>
            </a:r>
          </a:p>
        </p:txBody>
      </p:sp>
      <p:sp>
        <p:nvSpPr>
          <p:cNvPr id="5" name="Content Placeholder 4">
            <a:extLst>
              <a:ext uri="{FF2B5EF4-FFF2-40B4-BE49-F238E27FC236}">
                <a16:creationId xmlns:a16="http://schemas.microsoft.com/office/drawing/2014/main" id="{82CBECB3-F1C8-134D-85D0-5C317F32279F}"/>
              </a:ext>
            </a:extLst>
          </p:cNvPr>
          <p:cNvSpPr>
            <a:spLocks noGrp="1"/>
          </p:cNvSpPr>
          <p:nvPr>
            <p:ph idx="1"/>
          </p:nvPr>
        </p:nvSpPr>
        <p:spPr/>
        <p:txBody>
          <a:bodyPr>
            <a:normAutofit fontScale="77500" lnSpcReduction="20000"/>
          </a:bodyPr>
          <a:lstStyle/>
          <a:p>
            <a:r>
              <a:rPr lang="en-US" sz="2700" dirty="0"/>
              <a:t>Orient to Zoom</a:t>
            </a:r>
          </a:p>
          <a:p>
            <a:pPr lvl="1"/>
            <a:r>
              <a:rPr lang="en-US" sz="2400" dirty="0"/>
              <a:t>Chat</a:t>
            </a:r>
          </a:p>
          <a:p>
            <a:pPr lvl="1"/>
            <a:r>
              <a:rPr lang="en-US" sz="2400" dirty="0"/>
              <a:t>Mute/unmute</a:t>
            </a:r>
          </a:p>
          <a:p>
            <a:pPr lvl="1"/>
            <a:r>
              <a:rPr lang="en-US" sz="2400" dirty="0"/>
              <a:t>Show/hide video</a:t>
            </a:r>
          </a:p>
          <a:p>
            <a:pPr lvl="1"/>
            <a:r>
              <a:rPr lang="en-US" sz="2400" dirty="0"/>
              <a:t>Check that your name is correct, </a:t>
            </a:r>
            <a:r>
              <a:rPr lang="en-US" sz="2400"/>
              <a:t>rename if not</a:t>
            </a:r>
            <a:endParaRPr lang="en-US" sz="2400" dirty="0"/>
          </a:p>
          <a:p>
            <a:pPr lvl="1"/>
            <a:r>
              <a:rPr lang="en-US" sz="2400" dirty="0"/>
              <a:t>This session will be recorded but will only be available to participants in this session. If you’d like to access the recording, please email </a:t>
            </a:r>
            <a:r>
              <a:rPr lang="en-US" sz="2400" dirty="0">
                <a:hlinkClick r:id="rId2"/>
              </a:rPr>
              <a:t>anne.dubie@uvm.edu</a:t>
            </a:r>
            <a:r>
              <a:rPr lang="en-US" sz="2400" dirty="0"/>
              <a:t>. </a:t>
            </a:r>
          </a:p>
          <a:p>
            <a:r>
              <a:rPr lang="en-US" sz="2700" dirty="0"/>
              <a:t>Materials at: </a:t>
            </a:r>
            <a:r>
              <a:rPr lang="en-US" sz="2700" b="1" u="sng" dirty="0">
                <a:hlinkClick r:id="rId3"/>
              </a:rPr>
              <a:t>bit.ly/VTBEST2020</a:t>
            </a:r>
            <a:r>
              <a:rPr lang="en-US" sz="2700" dirty="0"/>
              <a:t> </a:t>
            </a:r>
          </a:p>
          <a:p>
            <a:endParaRPr lang="en-US" sz="2700" dirty="0"/>
          </a:p>
        </p:txBody>
      </p:sp>
      <p:pic>
        <p:nvPicPr>
          <p:cNvPr id="6" name="Picture 5" descr="BEST logo of three people dancing around a red school&#10;">
            <a:extLst>
              <a:ext uri="{FF2B5EF4-FFF2-40B4-BE49-F238E27FC236}">
                <a16:creationId xmlns:a16="http://schemas.microsoft.com/office/drawing/2014/main" id="{6CAA8983-BF8F-FC44-AB21-789CAC969DE4}"/>
              </a:ext>
            </a:extLst>
          </p:cNvPr>
          <p:cNvPicPr>
            <a:picLocks noChangeAspect="1"/>
          </p:cNvPicPr>
          <p:nvPr/>
        </p:nvPicPr>
        <p:blipFill>
          <a:blip r:embed="rId4"/>
          <a:stretch>
            <a:fillRect/>
          </a:stretch>
        </p:blipFill>
        <p:spPr>
          <a:xfrm>
            <a:off x="6342998" y="273844"/>
            <a:ext cx="2543271" cy="1922961"/>
          </a:xfrm>
          <a:prstGeom prst="rect">
            <a:avLst/>
          </a:prstGeom>
        </p:spPr>
      </p:pic>
    </p:spTree>
    <p:extLst>
      <p:ext uri="{BB962C8B-B14F-4D97-AF65-F5344CB8AC3E}">
        <p14:creationId xmlns:p14="http://schemas.microsoft.com/office/powerpoint/2010/main" val="3911749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Common Neurobiological Impairments</a:t>
            </a:r>
            <a:endParaRPr dirty="0"/>
          </a:p>
        </p:txBody>
      </p:sp>
      <p:sp>
        <p:nvSpPr>
          <p:cNvPr id="2" name="Text Placeholder 1"/>
          <p:cNvSpPr>
            <a:spLocks noGrp="1"/>
          </p:cNvSpPr>
          <p:nvPr>
            <p:ph type="body" idx="1"/>
          </p:nvPr>
        </p:nvSpPr>
        <p:spPr/>
        <p:txBody>
          <a:bodyPr/>
          <a:lstStyle/>
          <a:p>
            <a:r>
              <a:rPr lang="en-US" sz="2000" dirty="0"/>
              <a:t>Relationally Reactive</a:t>
            </a:r>
          </a:p>
          <a:p>
            <a:r>
              <a:rPr lang="en-US" sz="2000" dirty="0"/>
              <a:t>Neurosequential healing</a:t>
            </a:r>
          </a:p>
          <a:p>
            <a:r>
              <a:rPr lang="en-US" sz="2000" dirty="0"/>
              <a:t>Over activated Limbic region</a:t>
            </a:r>
          </a:p>
          <a:p>
            <a:r>
              <a:rPr lang="en-US" sz="2000" dirty="0"/>
              <a:t>Compromised reward neurology</a:t>
            </a:r>
          </a:p>
          <a:p>
            <a:r>
              <a:rPr lang="en-US" sz="2000" dirty="0"/>
              <a:t>I am bad</a:t>
            </a:r>
          </a:p>
          <a:p>
            <a:r>
              <a:rPr lang="en-US" sz="2000" dirty="0"/>
              <a:t>Executive Functioning</a:t>
            </a:r>
          </a:p>
          <a:p>
            <a:endParaRPr lang="en-US" dirty="0"/>
          </a:p>
        </p:txBody>
      </p:sp>
      <p:sp>
        <p:nvSpPr>
          <p:cNvPr id="3" name="Text Placeholder 2"/>
          <p:cNvSpPr>
            <a:spLocks noGrp="1"/>
          </p:cNvSpPr>
          <p:nvPr>
            <p:ph type="body" idx="2"/>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505" y="1491917"/>
            <a:ext cx="4129237" cy="311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Break-out room:  2 minutes</a:t>
            </a:r>
            <a:endParaRP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191" y="891690"/>
            <a:ext cx="3302116" cy="289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53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rial"/>
                <a:ea typeface="Arial"/>
                <a:cs typeface="Arial"/>
                <a:sym typeface="Arial"/>
              </a:rPr>
              <a:t>Let’s not make things worse!</a:t>
            </a:r>
            <a:endParaRPr sz="3000">
              <a:latin typeface="Arial"/>
              <a:ea typeface="Arial"/>
              <a:cs typeface="Arial"/>
              <a:sym typeface="Arial"/>
            </a:endParaRPr>
          </a:p>
        </p:txBody>
      </p:sp>
      <p:sp>
        <p:nvSpPr>
          <p:cNvPr id="448" name="Google Shape;448;p5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Preventative schedules in function-based plans</a:t>
            </a:r>
            <a:endParaRPr sz="2400" dirty="0"/>
          </a:p>
          <a:p>
            <a:pPr marL="457200" lvl="0" indent="-381000" algn="l" rtl="0">
              <a:spcBef>
                <a:spcPts val="0"/>
              </a:spcBef>
              <a:spcAft>
                <a:spcPts val="0"/>
              </a:spcAft>
              <a:buSzPts val="2400"/>
              <a:buChar char="●"/>
            </a:pPr>
            <a:r>
              <a:rPr lang="en" sz="2400" dirty="0"/>
              <a:t>Mindfulness</a:t>
            </a:r>
            <a:endParaRPr sz="2400" dirty="0"/>
          </a:p>
          <a:p>
            <a:pPr marL="457200" lvl="0" indent="-381000" algn="l" rtl="0">
              <a:spcBef>
                <a:spcPts val="0"/>
              </a:spcBef>
              <a:spcAft>
                <a:spcPts val="0"/>
              </a:spcAft>
              <a:buSzPts val="2400"/>
              <a:buChar char="●"/>
            </a:pPr>
            <a:r>
              <a:rPr lang="en" sz="2400" dirty="0"/>
              <a:t>Focus on relationship</a:t>
            </a:r>
          </a:p>
          <a:p>
            <a:pPr marL="457200" lvl="0" indent="-381000" algn="l" rtl="0">
              <a:spcBef>
                <a:spcPts val="0"/>
              </a:spcBef>
              <a:spcAft>
                <a:spcPts val="0"/>
              </a:spcAft>
              <a:buSzPts val="2400"/>
              <a:buChar char="●"/>
            </a:pPr>
            <a:r>
              <a:rPr lang="en" sz="2400" dirty="0"/>
              <a:t>Consequences</a:t>
            </a:r>
          </a:p>
          <a:p>
            <a:pPr marL="457200" lvl="0" indent="-381000" algn="l" rtl="0">
              <a:spcBef>
                <a:spcPts val="0"/>
              </a:spcBef>
              <a:spcAft>
                <a:spcPts val="0"/>
              </a:spcAft>
              <a:buSzPts val="2400"/>
              <a:buChar char="●"/>
            </a:pP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Break out – 5 minutes</a:t>
            </a:r>
            <a:endParaRP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191" y="891690"/>
            <a:ext cx="3302116" cy="289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AF35A914-49AA-4B6D-838B-4A3E08098830}"/>
              </a:ext>
            </a:extLst>
          </p:cNvPr>
          <p:cNvSpPr/>
          <p:nvPr/>
        </p:nvSpPr>
        <p:spPr>
          <a:xfrm>
            <a:off x="127592" y="1148315"/>
            <a:ext cx="2987748" cy="2530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Name two response strategies and two antecedent strategies.</a:t>
            </a:r>
          </a:p>
          <a:p>
            <a:pPr algn="ctr"/>
            <a:endParaRPr lang="en-US" sz="2000" dirty="0"/>
          </a:p>
          <a:p>
            <a:pPr algn="ctr"/>
            <a:r>
              <a:rPr lang="en-US" sz="2000" dirty="0"/>
              <a:t>Think about replacement behavior skill building.</a:t>
            </a:r>
          </a:p>
        </p:txBody>
      </p:sp>
    </p:spTree>
    <p:extLst>
      <p:ext uri="{BB962C8B-B14F-4D97-AF65-F5344CB8AC3E}">
        <p14:creationId xmlns:p14="http://schemas.microsoft.com/office/powerpoint/2010/main" val="140153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2221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rial"/>
                <a:ea typeface="Arial"/>
                <a:cs typeface="Arial"/>
                <a:sym typeface="Arial"/>
              </a:rPr>
              <a:t>What’s your personal learning goal for this session?</a:t>
            </a:r>
            <a:endParaRPr sz="3000">
              <a:latin typeface="Arial"/>
              <a:ea typeface="Arial"/>
              <a:cs typeface="Arial"/>
              <a:sym typeface="Arial"/>
            </a:endParaRPr>
          </a:p>
        </p:txBody>
      </p:sp>
      <p:sp>
        <p:nvSpPr>
          <p:cNvPr id="213" name="Google Shape;213;p33"/>
          <p:cNvSpPr txBox="1"/>
          <p:nvPr/>
        </p:nvSpPr>
        <p:spPr>
          <a:xfrm>
            <a:off x="446050" y="1616925"/>
            <a:ext cx="7192500" cy="337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2"/>
                </a:solidFill>
              </a:rPr>
              <a:t>In this session, think about:</a:t>
            </a:r>
            <a:endParaRPr sz="2400">
              <a:solidFill>
                <a:schemeClr val="dk2"/>
              </a:solidFill>
            </a:endParaRPr>
          </a:p>
          <a:p>
            <a:pPr marL="457200" lvl="0" indent="-381000" algn="l" rtl="0">
              <a:lnSpc>
                <a:spcPct val="115000"/>
              </a:lnSpc>
              <a:spcBef>
                <a:spcPts val="1600"/>
              </a:spcBef>
              <a:spcAft>
                <a:spcPts val="0"/>
              </a:spcAft>
              <a:buClr>
                <a:schemeClr val="dk2"/>
              </a:buClr>
              <a:buSzPts val="2400"/>
              <a:buFont typeface="Arial"/>
              <a:buChar char="●"/>
            </a:pPr>
            <a:r>
              <a:rPr lang="en" sz="2400" b="1">
                <a:solidFill>
                  <a:schemeClr val="dk2"/>
                </a:solidFill>
              </a:rPr>
              <a:t>What</a:t>
            </a:r>
            <a:r>
              <a:rPr lang="en" sz="2400">
                <a:solidFill>
                  <a:schemeClr val="dk2"/>
                </a:solidFill>
              </a:rPr>
              <a:t> will you be able to </a:t>
            </a:r>
            <a:r>
              <a:rPr lang="en" sz="2400" b="1">
                <a:solidFill>
                  <a:schemeClr val="dk2"/>
                </a:solidFill>
              </a:rPr>
              <a:t>implement</a:t>
            </a:r>
            <a:r>
              <a:rPr lang="en" sz="2400">
                <a:solidFill>
                  <a:schemeClr val="dk2"/>
                </a:solidFill>
              </a:rPr>
              <a:t>?</a:t>
            </a: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b="1">
                <a:solidFill>
                  <a:schemeClr val="dk2"/>
                </a:solidFill>
              </a:rPr>
              <a:t>How</a:t>
            </a:r>
            <a:r>
              <a:rPr lang="en" sz="2400">
                <a:solidFill>
                  <a:schemeClr val="dk2"/>
                </a:solidFill>
              </a:rPr>
              <a:t> will you know you’re implementing it </a:t>
            </a:r>
            <a:r>
              <a:rPr lang="en" sz="2400" b="1">
                <a:solidFill>
                  <a:schemeClr val="dk2"/>
                </a:solidFill>
              </a:rPr>
              <a:t>well</a:t>
            </a:r>
            <a:r>
              <a:rPr lang="en" sz="2400">
                <a:solidFill>
                  <a:schemeClr val="dk2"/>
                </a:solidFill>
              </a:rPr>
              <a:t>?</a:t>
            </a: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b="1">
                <a:solidFill>
                  <a:schemeClr val="dk2"/>
                </a:solidFill>
              </a:rPr>
              <a:t>How</a:t>
            </a:r>
            <a:r>
              <a:rPr lang="en" sz="2400">
                <a:solidFill>
                  <a:schemeClr val="dk2"/>
                </a:solidFill>
              </a:rPr>
              <a:t> will your most </a:t>
            </a:r>
            <a:r>
              <a:rPr lang="en" sz="2400" b="1">
                <a:solidFill>
                  <a:schemeClr val="dk2"/>
                </a:solidFill>
              </a:rPr>
              <a:t>vulnerable</a:t>
            </a:r>
            <a:r>
              <a:rPr lang="en" sz="2400">
                <a:solidFill>
                  <a:schemeClr val="dk2"/>
                </a:solidFill>
              </a:rPr>
              <a:t> students benefit?</a:t>
            </a: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b="1">
                <a:solidFill>
                  <a:schemeClr val="dk2"/>
                </a:solidFill>
              </a:rPr>
              <a:t>How</a:t>
            </a:r>
            <a:r>
              <a:rPr lang="en" sz="2400">
                <a:solidFill>
                  <a:schemeClr val="dk2"/>
                </a:solidFill>
              </a:rPr>
              <a:t> will you/your team </a:t>
            </a:r>
            <a:r>
              <a:rPr lang="en" sz="2400" b="1">
                <a:solidFill>
                  <a:schemeClr val="dk2"/>
                </a:solidFill>
              </a:rPr>
              <a:t>sustain</a:t>
            </a:r>
            <a:r>
              <a:rPr lang="en" sz="2400">
                <a:solidFill>
                  <a:schemeClr val="dk2"/>
                </a:solidFill>
              </a:rPr>
              <a:t> what you’re implementing?</a:t>
            </a:r>
            <a:endParaRPr sz="2400"/>
          </a:p>
          <a:p>
            <a:pPr marL="457200" lvl="0" indent="0" algn="l" rtl="0">
              <a:spcBef>
                <a:spcPts val="1600"/>
              </a:spcBef>
              <a:spcAft>
                <a:spcPts val="0"/>
              </a:spcAft>
              <a:buNone/>
            </a:pPr>
            <a:endParaRPr sz="2400"/>
          </a:p>
        </p:txBody>
      </p:sp>
    </p:spTree>
    <p:extLst>
      <p:ext uri="{BB962C8B-B14F-4D97-AF65-F5344CB8AC3E}">
        <p14:creationId xmlns:p14="http://schemas.microsoft.com/office/powerpoint/2010/main" val="325150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72"/>
          <p:cNvPicPr preferRelativeResize="0"/>
          <p:nvPr/>
        </p:nvPicPr>
        <p:blipFill>
          <a:blip r:embed="rId3">
            <a:alphaModFix/>
          </a:blip>
          <a:stretch>
            <a:fillRect/>
          </a:stretch>
        </p:blipFill>
        <p:spPr>
          <a:xfrm>
            <a:off x="1951850" y="709950"/>
            <a:ext cx="5240303" cy="3523096"/>
          </a:xfrm>
          <a:prstGeom prst="rect">
            <a:avLst/>
          </a:prstGeom>
          <a:noFill/>
          <a:ln>
            <a:noFill/>
          </a:ln>
        </p:spPr>
      </p:pic>
      <p:sp>
        <p:nvSpPr>
          <p:cNvPr id="529" name="Google Shape;529;p72"/>
          <p:cNvSpPr txBox="1"/>
          <p:nvPr/>
        </p:nvSpPr>
        <p:spPr>
          <a:xfrm>
            <a:off x="1951475" y="4335025"/>
            <a:ext cx="5241000" cy="6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t>THANK YOU!</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2221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rial"/>
                <a:ea typeface="Arial"/>
                <a:cs typeface="Arial"/>
                <a:sym typeface="Arial"/>
              </a:rPr>
              <a:t>What’s your personal learning goal for this session?</a:t>
            </a:r>
            <a:endParaRPr sz="3000">
              <a:latin typeface="Arial"/>
              <a:ea typeface="Arial"/>
              <a:cs typeface="Arial"/>
              <a:sym typeface="Arial"/>
            </a:endParaRPr>
          </a:p>
        </p:txBody>
      </p:sp>
      <p:sp>
        <p:nvSpPr>
          <p:cNvPr id="213" name="Google Shape;213;p33"/>
          <p:cNvSpPr txBox="1"/>
          <p:nvPr/>
        </p:nvSpPr>
        <p:spPr>
          <a:xfrm>
            <a:off x="446050" y="1616925"/>
            <a:ext cx="7192500" cy="337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2"/>
                </a:solidFill>
              </a:rPr>
              <a:t>In this session, think about:</a:t>
            </a:r>
            <a:endParaRPr sz="2400">
              <a:solidFill>
                <a:schemeClr val="dk2"/>
              </a:solidFill>
            </a:endParaRPr>
          </a:p>
          <a:p>
            <a:pPr marL="457200" lvl="0" indent="-381000" algn="l" rtl="0">
              <a:lnSpc>
                <a:spcPct val="115000"/>
              </a:lnSpc>
              <a:spcBef>
                <a:spcPts val="1600"/>
              </a:spcBef>
              <a:spcAft>
                <a:spcPts val="0"/>
              </a:spcAft>
              <a:buClr>
                <a:schemeClr val="dk2"/>
              </a:buClr>
              <a:buSzPts val="2400"/>
              <a:buFont typeface="Arial"/>
              <a:buChar char="●"/>
            </a:pPr>
            <a:r>
              <a:rPr lang="en" sz="2400" b="1">
                <a:solidFill>
                  <a:schemeClr val="dk2"/>
                </a:solidFill>
              </a:rPr>
              <a:t>What</a:t>
            </a:r>
            <a:r>
              <a:rPr lang="en" sz="2400">
                <a:solidFill>
                  <a:schemeClr val="dk2"/>
                </a:solidFill>
              </a:rPr>
              <a:t> will you be able to </a:t>
            </a:r>
            <a:r>
              <a:rPr lang="en" sz="2400" b="1">
                <a:solidFill>
                  <a:schemeClr val="dk2"/>
                </a:solidFill>
              </a:rPr>
              <a:t>implement</a:t>
            </a:r>
            <a:r>
              <a:rPr lang="en" sz="2400">
                <a:solidFill>
                  <a:schemeClr val="dk2"/>
                </a:solidFill>
              </a:rPr>
              <a:t>?</a:t>
            </a: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b="1">
                <a:solidFill>
                  <a:schemeClr val="dk2"/>
                </a:solidFill>
              </a:rPr>
              <a:t>How</a:t>
            </a:r>
            <a:r>
              <a:rPr lang="en" sz="2400">
                <a:solidFill>
                  <a:schemeClr val="dk2"/>
                </a:solidFill>
              </a:rPr>
              <a:t> will you know you’re implementing it </a:t>
            </a:r>
            <a:r>
              <a:rPr lang="en" sz="2400" b="1">
                <a:solidFill>
                  <a:schemeClr val="dk2"/>
                </a:solidFill>
              </a:rPr>
              <a:t>well</a:t>
            </a:r>
            <a:r>
              <a:rPr lang="en" sz="2400">
                <a:solidFill>
                  <a:schemeClr val="dk2"/>
                </a:solidFill>
              </a:rPr>
              <a:t>?</a:t>
            </a: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b="1">
                <a:solidFill>
                  <a:schemeClr val="dk2"/>
                </a:solidFill>
              </a:rPr>
              <a:t>How</a:t>
            </a:r>
            <a:r>
              <a:rPr lang="en" sz="2400">
                <a:solidFill>
                  <a:schemeClr val="dk2"/>
                </a:solidFill>
              </a:rPr>
              <a:t> will your most </a:t>
            </a:r>
            <a:r>
              <a:rPr lang="en" sz="2400" b="1">
                <a:solidFill>
                  <a:schemeClr val="dk2"/>
                </a:solidFill>
              </a:rPr>
              <a:t>vulnerable</a:t>
            </a:r>
            <a:r>
              <a:rPr lang="en" sz="2400">
                <a:solidFill>
                  <a:schemeClr val="dk2"/>
                </a:solidFill>
              </a:rPr>
              <a:t> students benefit?</a:t>
            </a: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b="1">
                <a:solidFill>
                  <a:schemeClr val="dk2"/>
                </a:solidFill>
              </a:rPr>
              <a:t>How</a:t>
            </a:r>
            <a:r>
              <a:rPr lang="en" sz="2400">
                <a:solidFill>
                  <a:schemeClr val="dk2"/>
                </a:solidFill>
              </a:rPr>
              <a:t> will you/your team </a:t>
            </a:r>
            <a:r>
              <a:rPr lang="en" sz="2400" b="1">
                <a:solidFill>
                  <a:schemeClr val="dk2"/>
                </a:solidFill>
              </a:rPr>
              <a:t>sustain</a:t>
            </a:r>
            <a:r>
              <a:rPr lang="en" sz="2400">
                <a:solidFill>
                  <a:schemeClr val="dk2"/>
                </a:solidFill>
              </a:rPr>
              <a:t> what you’re implementing?</a:t>
            </a:r>
            <a:endParaRPr sz="2400"/>
          </a:p>
          <a:p>
            <a:pPr marL="457200" lvl="0" indent="0" algn="l" rtl="0">
              <a:spcBef>
                <a:spcPts val="1600"/>
              </a:spcBef>
              <a:spcAft>
                <a:spcPts val="0"/>
              </a:spcAft>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3"/>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rial"/>
                <a:ea typeface="Arial"/>
                <a:cs typeface="Arial"/>
                <a:sym typeface="Arial"/>
              </a:rPr>
              <a:t>Collaboration Across Disciplines</a:t>
            </a:r>
            <a:endParaRPr sz="3000">
              <a:latin typeface="Arial"/>
              <a:ea typeface="Arial"/>
              <a:cs typeface="Arial"/>
              <a:sym typeface="Arial"/>
            </a:endParaRPr>
          </a:p>
        </p:txBody>
      </p:sp>
      <p:sp>
        <p:nvSpPr>
          <p:cNvPr id="473" name="Google Shape;473;p63"/>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t>Multiple perspectives are critical to a successful plan.</a:t>
            </a:r>
          </a:p>
          <a:p>
            <a:pPr marL="0" lvl="0" indent="0" algn="l" rtl="0">
              <a:spcBef>
                <a:spcPts val="0"/>
              </a:spcBef>
              <a:spcAft>
                <a:spcPts val="1600"/>
              </a:spcAft>
              <a:buNone/>
            </a:pPr>
            <a:r>
              <a:rPr lang="en" sz="2400" dirty="0"/>
              <a:t>Who is “sitting” at the table?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46" y="1875573"/>
            <a:ext cx="3243714" cy="276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60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of Anne…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582" y="1700212"/>
            <a:ext cx="3302116" cy="289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57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Arial"/>
                <a:ea typeface="Arial"/>
                <a:cs typeface="Arial"/>
                <a:sym typeface="Arial"/>
              </a:rPr>
              <a:t>Getting on the Same Page</a:t>
            </a:r>
            <a:endParaRPr sz="3000">
              <a:latin typeface="Arial"/>
              <a:ea typeface="Arial"/>
              <a:cs typeface="Arial"/>
              <a:sym typeface="Arial"/>
            </a:endParaRPr>
          </a:p>
        </p:txBody>
      </p:sp>
      <p:sp>
        <p:nvSpPr>
          <p:cNvPr id="225" name="Google Shape;225;p35"/>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a:ea typeface="Arial"/>
                <a:cs typeface="Arial"/>
                <a:sym typeface="Arial"/>
              </a:rPr>
              <a:t>What does trauma-informed mean?</a:t>
            </a:r>
            <a:endParaRPr sz="2400" dirty="0">
              <a:latin typeface="Arial"/>
              <a:ea typeface="Arial"/>
              <a:cs typeface="Arial"/>
              <a:sym typeface="Arial"/>
            </a:endParaRPr>
          </a:p>
          <a:p>
            <a:pPr marL="0" lvl="0" indent="0" algn="l" rtl="0">
              <a:spcBef>
                <a:spcPts val="1600"/>
              </a:spcBef>
              <a:spcAft>
                <a:spcPts val="0"/>
              </a:spcAft>
              <a:buNone/>
            </a:pPr>
            <a:r>
              <a:rPr lang="en" sz="2400" dirty="0">
                <a:latin typeface="Arial"/>
                <a:ea typeface="Arial"/>
                <a:cs typeface="Arial"/>
                <a:sym typeface="Arial"/>
              </a:rPr>
              <a:t>What is trauma-informed behavior analysis?</a:t>
            </a:r>
            <a:endParaRPr sz="2400" dirty="0">
              <a:latin typeface="Arial"/>
              <a:ea typeface="Arial"/>
              <a:cs typeface="Arial"/>
              <a:sym typeface="Arial"/>
            </a:endParaRPr>
          </a:p>
          <a:p>
            <a:pPr marL="0" lvl="0" indent="0" algn="l" rtl="0">
              <a:spcBef>
                <a:spcPts val="1600"/>
              </a:spcBef>
              <a:spcAft>
                <a:spcPts val="0"/>
              </a:spcAft>
              <a:buNone/>
            </a:pPr>
            <a:r>
              <a:rPr lang="en" sz="2400" dirty="0">
                <a:latin typeface="Arial"/>
                <a:ea typeface="Arial"/>
                <a:cs typeface="Arial"/>
                <a:sym typeface="Arial"/>
              </a:rPr>
              <a:t>What are the elements of an FBA/BSP to consider?</a:t>
            </a:r>
          </a:p>
          <a:p>
            <a:pPr marL="0" lvl="0" indent="0" algn="l" rtl="0">
              <a:spcBef>
                <a:spcPts val="1600"/>
              </a:spcBef>
              <a:spcAft>
                <a:spcPts val="0"/>
              </a:spcAft>
              <a:buNone/>
            </a:pPr>
            <a:r>
              <a:rPr lang="en" sz="2400" dirty="0">
                <a:latin typeface="Arial"/>
                <a:ea typeface="Arial"/>
                <a:cs typeface="Arial"/>
                <a:sym typeface="Arial"/>
              </a:rPr>
              <a:t>The Science</a:t>
            </a:r>
            <a:endParaRPr sz="2400" dirty="0">
              <a:latin typeface="Arial"/>
              <a:ea typeface="Arial"/>
              <a:cs typeface="Arial"/>
              <a:sym typeface="Arial"/>
            </a:endParaRPr>
          </a:p>
          <a:p>
            <a:pPr marL="0" lvl="0" indent="0" algn="l" rtl="0">
              <a:spcBef>
                <a:spcPts val="1600"/>
              </a:spcBef>
              <a:spcAft>
                <a:spcPts val="0"/>
              </a:spcAft>
              <a:buNone/>
            </a:pPr>
            <a:endParaRPr sz="2400" dirty="0">
              <a:latin typeface="Arial"/>
              <a:ea typeface="Arial"/>
              <a:cs typeface="Arial"/>
              <a:sym typeface="Arial"/>
            </a:endParaRPr>
          </a:p>
          <a:p>
            <a:pPr marL="0" lvl="0" indent="0" algn="l" rtl="0">
              <a:spcBef>
                <a:spcPts val="1600"/>
              </a:spcBef>
              <a:spcAft>
                <a:spcPts val="1600"/>
              </a:spcAft>
              <a:buNone/>
            </a:pPr>
            <a:endParaRPr sz="2400" dirty="0">
              <a:latin typeface="Arial"/>
              <a:ea typeface="Arial"/>
              <a:cs typeface="Arial"/>
              <a:sym typeface="Arial"/>
            </a:endParaRPr>
          </a:p>
        </p:txBody>
      </p:sp>
      <p:pic>
        <p:nvPicPr>
          <p:cNvPr id="226" name="Google Shape;226;p35" descr="Image result for images of getting on the same page"/>
          <p:cNvPicPr preferRelativeResize="0"/>
          <p:nvPr/>
        </p:nvPicPr>
        <p:blipFill>
          <a:blip r:embed="rId3">
            <a:alphaModFix/>
          </a:blip>
          <a:stretch>
            <a:fillRect/>
          </a:stretch>
        </p:blipFill>
        <p:spPr>
          <a:xfrm>
            <a:off x="152400" y="1932225"/>
            <a:ext cx="3954000" cy="28865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457200" y="205978"/>
            <a:ext cx="8229600" cy="594122"/>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2400"/>
              <a:buFont typeface="Lustria"/>
              <a:buNone/>
            </a:pPr>
            <a:r>
              <a:rPr lang="en" sz="2400"/>
              <a:t>Overarching Principle and Progression</a:t>
            </a:r>
            <a:endParaRPr sz="2400"/>
          </a:p>
        </p:txBody>
      </p:sp>
      <p:pic>
        <p:nvPicPr>
          <p:cNvPr id="238" name="Google Shape;238;p37"/>
          <p:cNvPicPr preferRelativeResize="0">
            <a:picLocks noGrp="1"/>
          </p:cNvPicPr>
          <p:nvPr>
            <p:ph idx="4294967295"/>
          </p:nvPr>
        </p:nvPicPr>
        <p:blipFill rotWithShape="1">
          <a:blip r:embed="rId3">
            <a:alphaModFix/>
          </a:blip>
          <a:srcRect/>
          <a:stretch/>
        </p:blipFill>
        <p:spPr>
          <a:xfrm>
            <a:off x="0" y="1425575"/>
            <a:ext cx="8382000" cy="3546475"/>
          </a:xfrm>
          <a:prstGeom prst="rect">
            <a:avLst/>
          </a:prstGeom>
          <a:noFill/>
          <a:ln>
            <a:noFill/>
          </a:ln>
          <a:effectLst>
            <a:outerShdw blurRad="25400">
              <a:srgbClr val="000000">
                <a:alpha val="45882"/>
              </a:srgbClr>
            </a:outerShdw>
          </a:effectLst>
        </p:spPr>
      </p:pic>
      <p:sp>
        <p:nvSpPr>
          <p:cNvPr id="239" name="Google Shape;239;p37"/>
          <p:cNvSpPr txBox="1"/>
          <p:nvPr/>
        </p:nvSpPr>
        <p:spPr>
          <a:xfrm>
            <a:off x="2057400" y="2035633"/>
            <a:ext cx="472440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chemeClr val="lt1"/>
                </a:solidFill>
                <a:latin typeface="Lustria"/>
                <a:ea typeface="Lustria"/>
                <a:cs typeface="Lustria"/>
                <a:sym typeface="Lustria"/>
              </a:rPr>
              <a:t>SAFETY AND SECURITY</a:t>
            </a:r>
            <a:endParaRPr sz="2700">
              <a:solidFill>
                <a:schemeClr val="lt1"/>
              </a:solidFill>
              <a:latin typeface="Lustria"/>
              <a:ea typeface="Lustria"/>
              <a:cs typeface="Lustria"/>
              <a:sym typeface="Lustria"/>
            </a:endParaRPr>
          </a:p>
        </p:txBody>
      </p:sp>
      <p:pic>
        <p:nvPicPr>
          <p:cNvPr id="240" name="Google Shape;240;p37"/>
          <p:cNvPicPr preferRelativeResize="0"/>
          <p:nvPr/>
        </p:nvPicPr>
        <p:blipFill rotWithShape="1">
          <a:blip r:embed="rId4">
            <a:alphaModFix/>
          </a:blip>
          <a:srcRect/>
          <a:stretch/>
        </p:blipFill>
        <p:spPr>
          <a:xfrm>
            <a:off x="87086" y="94991"/>
            <a:ext cx="9144000" cy="4850780"/>
          </a:xfrm>
          <a:prstGeom prst="rect">
            <a:avLst/>
          </a:prstGeom>
          <a:solidFill>
            <a:srgbClr val="BFBFBF"/>
          </a:solidFill>
          <a:ln>
            <a:noFill/>
          </a:ln>
        </p:spPr>
      </p:pic>
      <p:sp>
        <p:nvSpPr>
          <p:cNvPr id="241" name="Google Shape;241;p37"/>
          <p:cNvSpPr/>
          <p:nvPr/>
        </p:nvSpPr>
        <p:spPr>
          <a:xfrm>
            <a:off x="533401" y="1"/>
            <a:ext cx="7876310" cy="413657"/>
          </a:xfrm>
          <a:prstGeom prst="rect">
            <a:avLst/>
          </a:prstGeom>
          <a:solidFill>
            <a:schemeClr val="accent6"/>
          </a:solidFill>
          <a:ln w="15875" cap="rnd" cmpd="sng">
            <a:solidFill>
              <a:srgbClr val="53765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dirty="0">
                <a:solidFill>
                  <a:srgbClr val="000000"/>
                </a:solidFill>
                <a:latin typeface="Times New Roman"/>
                <a:ea typeface="Times New Roman"/>
                <a:cs typeface="Times New Roman"/>
                <a:sym typeface="Times New Roman"/>
              </a:rPr>
              <a:t>Trauma informed care is “universal precaution” to stop the spread of trauma and toxic stress </a:t>
            </a:r>
          </a:p>
          <a:p>
            <a:pPr marL="0" marR="0" lvl="0" indent="0" algn="ctr" rtl="0">
              <a:spcBef>
                <a:spcPts val="0"/>
              </a:spcBef>
              <a:spcAft>
                <a:spcPts val="0"/>
              </a:spcAft>
              <a:buNone/>
            </a:pPr>
            <a:r>
              <a:rPr lang="en" sz="1500" dirty="0">
                <a:solidFill>
                  <a:srgbClr val="000000"/>
                </a:solidFill>
                <a:latin typeface="Times New Roman"/>
                <a:ea typeface="Times New Roman"/>
                <a:cs typeface="Times New Roman"/>
                <a:sym typeface="Times New Roman"/>
              </a:rPr>
              <a:t>(Sandra Bloom)</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0"/>
                                        </p:tgtEl>
                                        <p:attrNameLst>
                                          <p:attrName>style.visibility</p:attrName>
                                        </p:attrNameLst>
                                      </p:cBhvr>
                                      <p:to>
                                        <p:strVal val="visible"/>
                                      </p:to>
                                    </p:set>
                                    <p:animEffect transition="in" filter="fade">
                                      <p:cBhvr>
                                        <p:cTn id="16" dur="1000"/>
                                        <p:tgtEl>
                                          <p:spTgt spid="24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1"/>
                                        </p:tgtEl>
                                        <p:attrNameLst>
                                          <p:attrName>style.visibility</p:attrName>
                                        </p:attrNameLst>
                                      </p:cBhvr>
                                      <p:to>
                                        <p:strVal val="visible"/>
                                      </p:to>
                                    </p:set>
                                    <p:anim calcmode="lin" valueType="num">
                                      <p:cBhvr additive="base">
                                        <p:cTn id="21" dur="500"/>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553720" y="171450"/>
            <a:ext cx="8229600" cy="857250"/>
          </a:xfrm>
          <a:prstGeom prst="rect">
            <a:avLst/>
          </a:prstGeom>
          <a:noFill/>
          <a:ln>
            <a:noFill/>
          </a:ln>
          <a:effectLst>
            <a:outerShdw blurRad="25400">
              <a:srgbClr val="000000">
                <a:alpha val="45882"/>
              </a:srgbClr>
            </a:outerShdw>
          </a:effectLst>
        </p:spPr>
        <p:txBody>
          <a:bodyPr spcFirstLastPara="1" wrap="square" lIns="68575" tIns="34275" rIns="68575" bIns="34275" anchor="ctr" anchorCtr="0">
            <a:noAutofit/>
          </a:bodyPr>
          <a:lstStyle/>
          <a:p>
            <a:pPr marL="0" lvl="0" indent="0" algn="ctr" rtl="0">
              <a:spcBef>
                <a:spcPts val="0"/>
              </a:spcBef>
              <a:spcAft>
                <a:spcPts val="0"/>
              </a:spcAft>
              <a:buClr>
                <a:schemeClr val="accent6"/>
              </a:buClr>
              <a:buSzPts val="4100"/>
              <a:buFont typeface="Lustria"/>
              <a:buNone/>
            </a:pPr>
            <a:r>
              <a:rPr lang="en" sz="4100" dirty="0"/>
              <a:t>Shift Your Perspective</a:t>
            </a:r>
            <a:endParaRPr sz="1100" dirty="0"/>
          </a:p>
        </p:txBody>
      </p:sp>
      <p:sp>
        <p:nvSpPr>
          <p:cNvPr id="250" name="Google Shape;250;p38"/>
          <p:cNvSpPr txBox="1">
            <a:spLocks noGrp="1"/>
          </p:cNvSpPr>
          <p:nvPr>
            <p:ph type="body" idx="1"/>
          </p:nvPr>
        </p:nvSpPr>
        <p:spPr>
          <a:xfrm>
            <a:off x="152400" y="1085850"/>
            <a:ext cx="8610600" cy="2743200"/>
          </a:xfrm>
          <a:prstGeom prst="rect">
            <a:avLst/>
          </a:prstGeom>
          <a:noFill/>
          <a:ln>
            <a:noFill/>
          </a:ln>
          <a:effectLst>
            <a:outerShdw blurRad="25400">
              <a:srgbClr val="000000">
                <a:alpha val="45882"/>
              </a:srgbClr>
            </a:outerShdw>
          </a:effectLst>
        </p:spPr>
        <p:txBody>
          <a:bodyPr spcFirstLastPara="1" wrap="square" lIns="68575" tIns="34275" rIns="68575" bIns="34275" anchor="t" anchorCtr="0">
            <a:noAutofit/>
          </a:bodyPr>
          <a:lstStyle/>
          <a:p>
            <a:pPr marL="0" lvl="0" indent="0" algn="ctr" rtl="0">
              <a:spcBef>
                <a:spcPts val="0"/>
              </a:spcBef>
              <a:spcAft>
                <a:spcPts val="0"/>
              </a:spcAft>
              <a:buSzPts val="2100"/>
              <a:buFont typeface="Noto Sans Symbols"/>
              <a:buNone/>
            </a:pPr>
            <a:r>
              <a:rPr lang="en" sz="3000" dirty="0"/>
              <a:t>from</a:t>
            </a:r>
            <a:endParaRPr sz="1100" dirty="0"/>
          </a:p>
          <a:p>
            <a:pPr marL="0" lvl="0" indent="0" algn="ctr" rtl="0">
              <a:spcBef>
                <a:spcPts val="1100"/>
              </a:spcBef>
              <a:spcAft>
                <a:spcPts val="0"/>
              </a:spcAft>
              <a:buSzPts val="2100"/>
              <a:buFont typeface="Noto Sans Symbols"/>
              <a:buNone/>
            </a:pPr>
            <a:r>
              <a:rPr lang="en" sz="3000" dirty="0">
                <a:solidFill>
                  <a:schemeClr val="accent1"/>
                </a:solidFill>
              </a:rPr>
              <a:t>"What is wrong with you?" </a:t>
            </a:r>
            <a:endParaRPr sz="1100" dirty="0">
              <a:solidFill>
                <a:schemeClr val="accent1"/>
              </a:solidFill>
            </a:endParaRPr>
          </a:p>
          <a:p>
            <a:pPr marL="0" lvl="0" indent="0" algn="ctr" rtl="0">
              <a:spcBef>
                <a:spcPts val="1000"/>
              </a:spcBef>
              <a:spcAft>
                <a:spcPts val="0"/>
              </a:spcAft>
              <a:buSzPts val="1900"/>
              <a:buFont typeface="Noto Sans Symbols"/>
              <a:buNone/>
            </a:pPr>
            <a:r>
              <a:rPr lang="en" sz="2700" dirty="0">
                <a:solidFill>
                  <a:schemeClr val="accent1"/>
                </a:solidFill>
              </a:rPr>
              <a:t>to</a:t>
            </a:r>
            <a:endParaRPr sz="1100" dirty="0">
              <a:solidFill>
                <a:schemeClr val="accent1"/>
              </a:solidFill>
            </a:endParaRPr>
          </a:p>
          <a:p>
            <a:pPr marL="0" lvl="0" indent="0" algn="ctr" rtl="0">
              <a:spcBef>
                <a:spcPts val="1100"/>
              </a:spcBef>
              <a:spcAft>
                <a:spcPts val="0"/>
              </a:spcAft>
              <a:buSzPts val="2100"/>
              <a:buFont typeface="Noto Sans Symbols"/>
              <a:buNone/>
            </a:pPr>
            <a:r>
              <a:rPr lang="en" sz="3000" dirty="0">
                <a:solidFill>
                  <a:schemeClr val="accent1"/>
                </a:solidFill>
              </a:rPr>
              <a:t>"What has happened to you?" </a:t>
            </a:r>
            <a:endParaRPr sz="1100" dirty="0">
              <a:solidFill>
                <a:schemeClr val="accent1"/>
              </a:solidFill>
            </a:endParaRPr>
          </a:p>
          <a:p>
            <a:pPr marL="0" lvl="0" indent="0" algn="r" rtl="0">
              <a:spcBef>
                <a:spcPts val="600"/>
              </a:spcBef>
              <a:spcAft>
                <a:spcPts val="0"/>
              </a:spcAft>
              <a:buSzPts val="600"/>
              <a:buFont typeface="Noto Sans Symbols"/>
              <a:buNone/>
            </a:pPr>
            <a:endParaRPr sz="800" dirty="0">
              <a:solidFill>
                <a:schemeClr val="accent1"/>
              </a:solidFill>
            </a:endParaRPr>
          </a:p>
          <a:p>
            <a:pPr marL="0" lvl="0" indent="0" algn="ctr" rtl="0">
              <a:spcBef>
                <a:spcPts val="500"/>
              </a:spcBef>
              <a:spcAft>
                <a:spcPts val="0"/>
              </a:spcAft>
              <a:buSzPts val="700"/>
              <a:buFont typeface="Noto Sans Symbols"/>
              <a:buNone/>
            </a:pPr>
            <a:r>
              <a:rPr lang="en" sz="1100" dirty="0"/>
              <a:t>(from Wisconsin Dept. of Health Services  www.dhs.wisconsin.gov/tic)</a:t>
            </a:r>
            <a:endParaRPr sz="1100" dirty="0"/>
          </a:p>
        </p:txBody>
      </p:sp>
      <p:sp>
        <p:nvSpPr>
          <p:cNvPr id="251" name="Google Shape;251;p38"/>
          <p:cNvSpPr/>
          <p:nvPr/>
        </p:nvSpPr>
        <p:spPr>
          <a:xfrm>
            <a:off x="1620520" y="1085850"/>
            <a:ext cx="6096000" cy="3178627"/>
          </a:xfrm>
          <a:prstGeom prst="rect">
            <a:avLst/>
          </a:prstGeom>
          <a:solidFill>
            <a:schemeClr val="accent6"/>
          </a:solidFill>
          <a:ln w="15875" cap="rnd" cmpd="sng">
            <a:solidFill>
              <a:srgbClr val="53765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000">
                <a:solidFill>
                  <a:srgbClr val="0C0C0C"/>
                </a:solidFill>
                <a:latin typeface="Lustria"/>
                <a:ea typeface="Lustria"/>
                <a:cs typeface="Lustria"/>
                <a:sym typeface="Lustria"/>
              </a:rPr>
              <a:t>Transition from a blame model to a repair model</a:t>
            </a:r>
            <a:endParaRPr sz="1100"/>
          </a:p>
          <a:p>
            <a:pPr marL="0" marR="0" lvl="0" indent="0" algn="ctr" rtl="0">
              <a:spcBef>
                <a:spcPts val="0"/>
              </a:spcBef>
              <a:spcAft>
                <a:spcPts val="0"/>
              </a:spcAft>
              <a:buNone/>
            </a:pPr>
            <a:endParaRPr sz="3000">
              <a:solidFill>
                <a:srgbClr val="0C0C0C"/>
              </a:solidFill>
              <a:latin typeface="Lustria"/>
              <a:ea typeface="Lustria"/>
              <a:cs typeface="Lustria"/>
              <a:sym typeface="Lustria"/>
            </a:endParaRPr>
          </a:p>
          <a:p>
            <a:pPr marL="0" marR="0" lvl="0" indent="0" algn="ctr" rtl="0">
              <a:spcBef>
                <a:spcPts val="0"/>
              </a:spcBef>
              <a:spcAft>
                <a:spcPts val="0"/>
              </a:spcAft>
              <a:buNone/>
            </a:pPr>
            <a:r>
              <a:rPr lang="en" sz="3000">
                <a:solidFill>
                  <a:srgbClr val="0C0C0C"/>
                </a:solidFill>
                <a:latin typeface="Lustria"/>
                <a:ea typeface="Lustria"/>
                <a:cs typeface="Lustria"/>
                <a:sym typeface="Lustria"/>
              </a:rPr>
              <a:t>Asking “how can we help” and “what can we learn from you?”</a:t>
            </a:r>
            <a:endParaRPr sz="3000">
              <a:solidFill>
                <a:srgbClr val="0C0C0C"/>
              </a:solidFill>
              <a:latin typeface="Lustria"/>
              <a:ea typeface="Lustria"/>
              <a:cs typeface="Lustria"/>
              <a:sym typeface="Lustria"/>
            </a:endParaRPr>
          </a:p>
        </p:txBody>
      </p:sp>
      <p:sp>
        <p:nvSpPr>
          <p:cNvPr id="2" name="Rectangle 1"/>
          <p:cNvSpPr/>
          <p:nvPr/>
        </p:nvSpPr>
        <p:spPr>
          <a:xfrm>
            <a:off x="1620520" y="1028700"/>
            <a:ext cx="6096000" cy="335824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Needs based vs. Compliance Based</a:t>
            </a:r>
          </a:p>
          <a:p>
            <a:pPr algn="ctr"/>
            <a:endParaRPr lang="en-US" sz="2800" dirty="0">
              <a:solidFill>
                <a:schemeClr val="tx1"/>
              </a:solidFill>
            </a:endParaRPr>
          </a:p>
          <a:p>
            <a:pPr algn="ctr"/>
            <a:r>
              <a:rPr lang="en-US" sz="2800" dirty="0">
                <a:solidFill>
                  <a:schemeClr val="tx1"/>
                </a:solidFill>
              </a:rPr>
              <a:t>Rule violation vs. Repair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500"/>
                                        <p:tgtEl>
                                          <p:spTgt spid="25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Trauma-Informed Behavior Analysis (TIBA)</a:t>
            </a:r>
            <a:endParaRPr/>
          </a:p>
        </p:txBody>
      </p:sp>
      <p:sp>
        <p:nvSpPr>
          <p:cNvPr id="351" name="Google Shape;351;p45"/>
          <p:cNvSpPr txBox="1">
            <a:spLocks noGrp="1"/>
          </p:cNvSpPr>
          <p:nvPr>
            <p:ph type="body" idx="1"/>
          </p:nvPr>
        </p:nvSpPr>
        <p:spPr>
          <a:xfrm>
            <a:off x="311725"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a:ea typeface="Arial"/>
                <a:cs typeface="Arial"/>
                <a:sym typeface="Arial"/>
              </a:rPr>
              <a:t>Trauma-Informed Behavior Plans will: </a:t>
            </a:r>
            <a:endParaRPr sz="2400" dirty="0">
              <a:latin typeface="Arial"/>
              <a:ea typeface="Arial"/>
              <a:cs typeface="Arial"/>
              <a:sym typeface="Arial"/>
            </a:endParaRPr>
          </a:p>
          <a:p>
            <a:pPr marL="457200" lvl="0" indent="-342900" algn="l" rtl="0">
              <a:spcBef>
                <a:spcPts val="1600"/>
              </a:spcBef>
              <a:spcAft>
                <a:spcPts val="0"/>
              </a:spcAft>
              <a:buSzPts val="1800"/>
              <a:buFont typeface="Arial"/>
              <a:buChar char="●"/>
            </a:pPr>
            <a:r>
              <a:rPr lang="en" sz="1800" dirty="0">
                <a:latin typeface="Arial"/>
                <a:ea typeface="Arial"/>
                <a:cs typeface="Arial"/>
                <a:sym typeface="Arial"/>
              </a:rPr>
              <a:t>Individualize intervention based on need</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 sz="1800" dirty="0">
                <a:latin typeface="Arial"/>
                <a:ea typeface="Arial"/>
                <a:cs typeface="Arial"/>
                <a:sym typeface="Arial"/>
              </a:rPr>
              <a:t>Consider history of trauma to inform the plan</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 sz="1800" dirty="0">
                <a:latin typeface="Arial"/>
                <a:ea typeface="Arial"/>
                <a:cs typeface="Arial"/>
                <a:sym typeface="Arial"/>
              </a:rPr>
              <a:t>Consider medical needs</a:t>
            </a:r>
            <a:endParaRPr sz="1800" dirty="0">
              <a:latin typeface="Arial"/>
              <a:ea typeface="Arial"/>
              <a:cs typeface="Arial"/>
              <a:sym typeface="Arial"/>
            </a:endParaRPr>
          </a:p>
        </p:txBody>
      </p:sp>
      <p:sp>
        <p:nvSpPr>
          <p:cNvPr id="352" name="Google Shape;352;p45"/>
          <p:cNvSpPr txBox="1"/>
          <p:nvPr/>
        </p:nvSpPr>
        <p:spPr>
          <a:xfrm>
            <a:off x="4669575" y="1616925"/>
            <a:ext cx="3763500" cy="2964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Arial"/>
              <a:buChar char="●"/>
            </a:pPr>
            <a:r>
              <a:rPr lang="en" sz="1800">
                <a:solidFill>
                  <a:schemeClr val="dk2"/>
                </a:solidFill>
              </a:rPr>
              <a:t>Utilize behavior analytic training informed by collaboration with other experts</a:t>
            </a:r>
            <a:endParaRPr sz="1800">
              <a:solidFill>
                <a:schemeClr val="dk2"/>
              </a:solidFill>
            </a:endParaRPr>
          </a:p>
          <a:p>
            <a:pPr marL="457200" lvl="0" indent="-342900" algn="l" rtl="0">
              <a:lnSpc>
                <a:spcPct val="115000"/>
              </a:lnSpc>
              <a:spcBef>
                <a:spcPts val="0"/>
              </a:spcBef>
              <a:spcAft>
                <a:spcPts val="0"/>
              </a:spcAft>
              <a:buClr>
                <a:schemeClr val="dk2"/>
              </a:buClr>
              <a:buSzPts val="1800"/>
              <a:buFont typeface="Arial"/>
              <a:buChar char="●"/>
            </a:pPr>
            <a:r>
              <a:rPr lang="en" sz="1800">
                <a:solidFill>
                  <a:schemeClr val="dk2"/>
                </a:solidFill>
              </a:rPr>
              <a:t>Practice within expertise and accept cases if we are trained and/or have supervision</a:t>
            </a:r>
            <a:endParaRPr sz="1800">
              <a:solidFill>
                <a:schemeClr val="dk2"/>
              </a:solidFill>
            </a:endParaRPr>
          </a:p>
          <a:p>
            <a:pPr marL="457200" lvl="0" indent="-342900" algn="l" rtl="0">
              <a:lnSpc>
                <a:spcPct val="115000"/>
              </a:lnSpc>
              <a:spcBef>
                <a:spcPts val="0"/>
              </a:spcBef>
              <a:spcAft>
                <a:spcPts val="0"/>
              </a:spcAft>
              <a:buClr>
                <a:schemeClr val="dk2"/>
              </a:buClr>
              <a:buSzPts val="1800"/>
              <a:buFont typeface="Arial"/>
              <a:buChar char="●"/>
            </a:pPr>
            <a:r>
              <a:rPr lang="en" sz="1800">
                <a:solidFill>
                  <a:schemeClr val="dk2"/>
                </a:solidFill>
              </a:rPr>
              <a:t>Refer and collaborate when needed</a:t>
            </a:r>
            <a:endParaRPr sz="1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2015</Words>
  <Application>Microsoft Office PowerPoint</Application>
  <PresentationFormat>On-screen Show (16:9)</PresentationFormat>
  <Paragraphs>220</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Lustria</vt:lpstr>
      <vt:lpstr>Verdana</vt:lpstr>
      <vt:lpstr>Arial</vt:lpstr>
      <vt:lpstr>Times New Roman</vt:lpstr>
      <vt:lpstr>Noto Sans Symbols</vt:lpstr>
      <vt:lpstr>Merriweather</vt:lpstr>
      <vt:lpstr>Roboto</vt:lpstr>
      <vt:lpstr>Paradigm</vt:lpstr>
      <vt:lpstr>PowerPoint Presentation</vt:lpstr>
      <vt:lpstr>Welcome!</vt:lpstr>
      <vt:lpstr>What’s your personal learning goal for this session?</vt:lpstr>
      <vt:lpstr>Collaboration Across Disciplines</vt:lpstr>
      <vt:lpstr>The Story of Anne…</vt:lpstr>
      <vt:lpstr>Getting on the Same Page</vt:lpstr>
      <vt:lpstr>Overarching Principle and Progression</vt:lpstr>
      <vt:lpstr>Shift Your Perspective</vt:lpstr>
      <vt:lpstr>Trauma-Informed Behavior Analysis (TIBA)</vt:lpstr>
      <vt:lpstr>The Science </vt:lpstr>
      <vt:lpstr>Operant Conditioning</vt:lpstr>
      <vt:lpstr>Respondent (Classical) Conditioning</vt:lpstr>
      <vt:lpstr>PowerPoint Presentation</vt:lpstr>
      <vt:lpstr>Reframing:  An Alternative Behavior Lens</vt:lpstr>
      <vt:lpstr>Reframing Motivation and Behavior</vt:lpstr>
      <vt:lpstr>What Neural Pathways Does Traditional Discipline Create</vt:lpstr>
      <vt:lpstr>Manipulative?  Can’t vs. Won’t</vt:lpstr>
      <vt:lpstr>PowerPoint Presentation</vt:lpstr>
      <vt:lpstr>Covert Behaviors as Antecedents</vt:lpstr>
      <vt:lpstr>Common Neurobiological Impairments</vt:lpstr>
      <vt:lpstr>PowerPoint Presentation</vt:lpstr>
      <vt:lpstr>Let’s not make things worse!</vt:lpstr>
      <vt:lpstr>PowerPoint Presentation</vt:lpstr>
      <vt:lpstr>What’s your personal learning goal for this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Asam</dc:creator>
  <cp:lastModifiedBy>KymAsam</cp:lastModifiedBy>
  <cp:revision>42</cp:revision>
  <cp:lastPrinted>2020-06-18T16:44:57Z</cp:lastPrinted>
  <dcterms:modified xsi:type="dcterms:W3CDTF">2020-06-19T13:36:01Z</dcterms:modified>
</cp:coreProperties>
</file>